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4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1662" y="-8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24-08-2023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27103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24-08-2023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2721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24-08-2023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24545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24-08-2023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266389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24-08-2023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95105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24-08-2023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2017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24-08-2023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3650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24-08-2023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6838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24-08-2023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057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24-08-2023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998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24-08-2023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7218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24-08-2023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5157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24-08-2023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26610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24-08-2023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384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24-08-2023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2976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24-08-2023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5304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24-08-2023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351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24-08-2023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41704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2F33C63-3DA7-1941-B5FF-A80390B5CBFB}"/>
              </a:ext>
            </a:extLst>
          </p:cNvPr>
          <p:cNvSpPr txBox="1"/>
          <p:nvPr/>
        </p:nvSpPr>
        <p:spPr>
          <a:xfrm>
            <a:off x="2905125" y="3075057"/>
            <a:ext cx="4438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4000" b="1"/>
              <a:t>Good Morning....</a:t>
            </a:r>
            <a:endParaRPr lang="en-US" sz="4000" b="1"/>
          </a:p>
        </p:txBody>
      </p:sp>
    </p:spTree>
    <p:extLst>
      <p:ext uri="{BB962C8B-B14F-4D97-AF65-F5344CB8AC3E}">
        <p14:creationId xmlns="" xmlns:p14="http://schemas.microsoft.com/office/powerpoint/2010/main" val="2066335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0D4588-C865-C948-B00F-4EE1E4E37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ROLE OF ENZYMES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B7E08D-4A91-9C49-B2DF-0EEA8A724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/>
              <a:t>The bacterial enzymes that are capable of contributing to</a:t>
            </a:r>
          </a:p>
          <a:p>
            <a:r>
              <a:rPr lang="en-US" sz="3600"/>
              <a:t>the disease process include collagenases, hyaluronidase,</a:t>
            </a:r>
          </a:p>
          <a:p>
            <a:r>
              <a:rPr lang="en-US" sz="3600"/>
              <a:t>gelatinase, aminopeptidase, phospholipases and alkaline and</a:t>
            </a:r>
            <a:r>
              <a:rPr lang="en-IN" sz="3600"/>
              <a:t> acid phostatase.</a:t>
            </a:r>
          </a:p>
          <a:p>
            <a:r>
              <a:rPr lang="en-US" sz="3600"/>
              <a:t>Destruction of periodontal tissues is by degradation of</a:t>
            </a:r>
          </a:p>
          <a:p>
            <a:r>
              <a:rPr lang="en-US" sz="3600"/>
              <a:t>collagen. P. gingivalis and some strains of A. actinomy-</a:t>
            </a:r>
          </a:p>
          <a:p>
            <a:r>
              <a:rPr lang="en-US" sz="3600"/>
              <a:t>cetemcomitans have been found to produce collagenase.</a:t>
            </a:r>
            <a:endParaRPr lang="en-IN" sz="3600"/>
          </a:p>
          <a:p>
            <a:endParaRPr lang="en-US" sz="3600"/>
          </a:p>
        </p:txBody>
      </p:sp>
    </p:spTree>
    <p:extLst>
      <p:ext uri="{BB962C8B-B14F-4D97-AF65-F5344CB8AC3E}">
        <p14:creationId xmlns="" xmlns:p14="http://schemas.microsoft.com/office/powerpoint/2010/main" val="653722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6A6D3A-DD8A-C041-BEC0-EB6F4ABF8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79B567-BCBE-924D-A5BB-A41740C14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094" y="2021460"/>
            <a:ext cx="9906000" cy="4024424"/>
          </a:xfrm>
        </p:spPr>
        <p:txBody>
          <a:bodyPr>
            <a:normAutofit fontScale="92500" lnSpcReduction="20000"/>
          </a:bodyPr>
          <a:lstStyle/>
          <a:p>
            <a:r>
              <a:rPr lang="en-US" sz="3600"/>
              <a:t>Bacterial hyaluronidase is capable of altering gingival</a:t>
            </a:r>
          </a:p>
          <a:p>
            <a:r>
              <a:rPr lang="en-US" sz="3600"/>
              <a:t>permeability by allowing the apical proliferation of the</a:t>
            </a:r>
          </a:p>
          <a:p>
            <a:r>
              <a:rPr lang="en-US" sz="3600"/>
              <a:t>junctional epithelium along the root surfaces. Hyaluronidase</a:t>
            </a:r>
          </a:p>
          <a:p>
            <a:r>
              <a:rPr lang="en-US" sz="3600"/>
              <a:t>is found in high concentrations in periodontal pocket.</a:t>
            </a:r>
          </a:p>
        </p:txBody>
      </p:sp>
    </p:spTree>
    <p:extLst>
      <p:ext uri="{BB962C8B-B14F-4D97-AF65-F5344CB8AC3E}">
        <p14:creationId xmlns="" xmlns:p14="http://schemas.microsoft.com/office/powerpoint/2010/main" val="1064290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B65AD2-87FD-3545-AA32-BF2BF071D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EVASION OF HOST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2FB747B-C5B3-7249-AFDF-E53E80AA9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600"/>
              <a:t>Bacterial factors can also indirectly compromise the host</a:t>
            </a:r>
          </a:p>
          <a:p>
            <a:r>
              <a:rPr lang="en-US" sz="3600"/>
              <a:t>tissues. These factors influence both the cellular and humoral</a:t>
            </a:r>
            <a:r>
              <a:rPr lang="en-IN" sz="3600"/>
              <a:t> immune responace.</a:t>
            </a:r>
          </a:p>
          <a:p>
            <a:r>
              <a:rPr lang="en-US" sz="3600"/>
              <a:t>For example,</a:t>
            </a:r>
          </a:p>
          <a:p>
            <a:r>
              <a:rPr lang="en-US" sz="3600"/>
              <a:t>1. Inhibition of PMNs by leukotoxin chemotactic</a:t>
            </a:r>
          </a:p>
          <a:p>
            <a:r>
              <a:rPr lang="en-US" sz="3600"/>
              <a:t>inhibitors, decreased phagocytosis.</a:t>
            </a:r>
          </a:p>
          <a:p>
            <a:r>
              <a:rPr lang="en-US" sz="3600"/>
              <a:t>2. Immunoglobulins are inactivated by proteases.</a:t>
            </a:r>
          </a:p>
          <a:p>
            <a:r>
              <a:rPr lang="en-US" sz="3600"/>
              <a:t>3. Lymphocyte alterations</a:t>
            </a:r>
          </a:p>
          <a:p>
            <a:r>
              <a:rPr lang="en-US" sz="3600"/>
              <a:t>4. Endotoxicity</a:t>
            </a:r>
          </a:p>
          <a:p>
            <a:r>
              <a:rPr lang="en-US" sz="3600"/>
              <a:t>5. Catalase reaction.</a:t>
            </a:r>
          </a:p>
        </p:txBody>
      </p:sp>
    </p:spTree>
    <p:extLst>
      <p:ext uri="{BB962C8B-B14F-4D97-AF65-F5344CB8AC3E}">
        <p14:creationId xmlns="" xmlns:p14="http://schemas.microsoft.com/office/powerpoint/2010/main" val="1641858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6AF57C-9AD1-5549-88A5-412328334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Influence of host response on</a:t>
            </a:r>
            <a:br>
              <a:rPr lang="en-US"/>
            </a:br>
            <a:r>
              <a:rPr lang="en-US"/>
              <a:t>periodontal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D893BD1-A178-0546-A085-B3029C4D49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N" sz="3600" b="1" i="1" u="sng"/>
              <a:t>Aspecta of  disease:</a:t>
            </a:r>
          </a:p>
          <a:p>
            <a:pPr marL="742950" indent="-742950">
              <a:buFont typeface="+mj-lt"/>
              <a:buAutoNum type="arabicPeriod"/>
            </a:pPr>
            <a:r>
              <a:rPr lang="en-IN" sz="3600" b="1" i="1" u="sng"/>
              <a:t>Bacterial Colonization </a:t>
            </a:r>
            <a:endParaRPr lang="en-US" sz="3600" b="1" i="1" u="sng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AF0F4D3-C01C-FE4E-A674-5DE7E8EB56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sz="3600"/>
              <a:t>Host Factor:</a:t>
            </a:r>
          </a:p>
          <a:p>
            <a:r>
              <a:rPr lang="en-US" sz="3600"/>
              <a:t>Subgingivally, antibody, complement in</a:t>
            </a:r>
            <a:r>
              <a:rPr lang="en-IN" sz="3600"/>
              <a:t> </a:t>
            </a:r>
            <a:r>
              <a:rPr lang="en-US" sz="3600"/>
              <a:t>crevicular fluids inhibits adherenc</a:t>
            </a:r>
            <a:r>
              <a:rPr lang="en-IN" sz="3600"/>
              <a:t> </a:t>
            </a:r>
            <a:r>
              <a:rPr lang="en-US" sz="3600"/>
              <a:t>and</a:t>
            </a:r>
          </a:p>
          <a:p>
            <a:r>
              <a:rPr lang="en-US" sz="3600"/>
              <a:t>coaggregation of bacteria and potentially</a:t>
            </a:r>
            <a:r>
              <a:rPr lang="en-IN" sz="3600"/>
              <a:t> reducess theire number by lysis.</a:t>
            </a:r>
            <a:endParaRPr lang="en-US" sz="3600"/>
          </a:p>
        </p:txBody>
      </p:sp>
    </p:spTree>
    <p:extLst>
      <p:ext uri="{BB962C8B-B14F-4D97-AF65-F5344CB8AC3E}">
        <p14:creationId xmlns="" xmlns:p14="http://schemas.microsoft.com/office/powerpoint/2010/main" val="1463853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58E9EC-4DB3-5944-8F2F-79B86DF06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032C557-C578-504E-A029-1890660766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N" sz="3600"/>
              <a:t>2.Bacterial Invasion: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3E83DC3-1500-D246-90C7-585E7E8DA3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sz="3600"/>
              <a:t>Antiboy Componant:</a:t>
            </a:r>
          </a:p>
          <a:p>
            <a:r>
              <a:rPr lang="en-US" sz="3600"/>
              <a:t>1. Mediated lysis reduces bacterial counts.</a:t>
            </a:r>
          </a:p>
          <a:p>
            <a:r>
              <a:rPr lang="en-US" sz="3600"/>
              <a:t>2. Neutrophils as a consequence of chemo-</a:t>
            </a:r>
          </a:p>
          <a:p>
            <a:r>
              <a:rPr lang="en-US" sz="3600"/>
              <a:t>taxis, phagocytosis and lysis reduces</a:t>
            </a:r>
            <a:endParaRPr lang="en-IN" sz="3600"/>
          </a:p>
          <a:p>
            <a:endParaRPr lang="en-US" sz="3600"/>
          </a:p>
        </p:txBody>
      </p:sp>
    </p:spTree>
    <p:extLst>
      <p:ext uri="{BB962C8B-B14F-4D97-AF65-F5344CB8AC3E}">
        <p14:creationId xmlns="" xmlns:p14="http://schemas.microsoft.com/office/powerpoint/2010/main" val="3552770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D7057A-0083-B24A-B80D-22FCC00C9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4B0653D-42E9-1848-879E-91734DDADA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sz="3600"/>
              <a:t>Tissue destruction:</a:t>
            </a:r>
          </a:p>
          <a:p>
            <a:endParaRPr lang="en-US" sz="360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4270196-D82D-6C4A-894D-9466BAC196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/>
              <a:t>By antibody-mediated hypersensitivity,</a:t>
            </a:r>
          </a:p>
          <a:p>
            <a:r>
              <a:rPr lang="en-US" sz="3600"/>
              <a:t>destruction cell-mediated immune responses. Activation</a:t>
            </a:r>
          </a:p>
          <a:p>
            <a:r>
              <a:rPr lang="en-US" sz="3600"/>
              <a:t>of tissue destruction factors such as colla</a:t>
            </a:r>
            <a:r>
              <a:rPr lang="en-IN" sz="3600"/>
              <a:t>genase.</a:t>
            </a:r>
          </a:p>
          <a:p>
            <a:endParaRPr lang="en-US" sz="3600"/>
          </a:p>
        </p:txBody>
      </p:sp>
    </p:spTree>
    <p:extLst>
      <p:ext uri="{BB962C8B-B14F-4D97-AF65-F5344CB8AC3E}">
        <p14:creationId xmlns="" xmlns:p14="http://schemas.microsoft.com/office/powerpoint/2010/main" val="1937349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DAEDEC-9F46-DD43-BBE8-E6DCBCF578E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924050"/>
            <a:ext cx="5181600" cy="4252913"/>
          </a:xfrm>
        </p:spPr>
        <p:txBody>
          <a:bodyPr>
            <a:normAutofit/>
          </a:bodyPr>
          <a:lstStyle/>
          <a:p>
            <a:r>
              <a:rPr lang="en-IN" sz="3600"/>
              <a:t>Healing and Fibrosis:</a:t>
            </a:r>
            <a:endParaRPr lang="en-US" sz="360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7D85B49-F298-684C-AED3-7771EC19882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010400" y="1924050"/>
            <a:ext cx="5181600" cy="4252913"/>
          </a:xfrm>
        </p:spPr>
        <p:txBody>
          <a:bodyPr>
            <a:normAutofit/>
          </a:bodyPr>
          <a:lstStyle/>
          <a:p>
            <a:r>
              <a:rPr lang="en-US" sz="3600"/>
              <a:t>Lymphocytes and macrophages producechemotactic factors for fibroblasts, fibroblast</a:t>
            </a:r>
            <a:r>
              <a:rPr lang="en-IN" sz="3600"/>
              <a:t> activating factor.</a:t>
            </a:r>
            <a:endParaRPr lang="en-US" sz="3600"/>
          </a:p>
        </p:txBody>
      </p:sp>
    </p:spTree>
    <p:extLst>
      <p:ext uri="{BB962C8B-B14F-4D97-AF65-F5344CB8AC3E}">
        <p14:creationId xmlns="" xmlns:p14="http://schemas.microsoft.com/office/powerpoint/2010/main" val="1705072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932EFB-E0BD-DB4F-A3BB-FA8639C99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79" y="-2698390"/>
            <a:ext cx="9310687" cy="109786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9A8C38-336E-534A-B736-C23A1EE00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156" y="895797"/>
            <a:ext cx="10426032" cy="6688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/>
              <a:t>2.Most peptides and proteins         Chemotactic for neutrophil.</a:t>
            </a:r>
          </a:p>
          <a:p>
            <a:pPr marL="0" indent="0">
              <a:buNone/>
            </a:pPr>
            <a:r>
              <a:rPr lang="en-IN" sz="3600"/>
              <a:t>secreted by and macrophages.         And macrophages.</a:t>
            </a:r>
          </a:p>
          <a:p>
            <a:pPr marL="0" indent="0">
              <a:buNone/>
            </a:pPr>
            <a:r>
              <a:rPr lang="en-IN" sz="3600"/>
              <a:t>.                                                          Are antigenic. 3.Enzym</a:t>
            </a:r>
            <a:r>
              <a:rPr lang="en-IN" sz="1800" kern="1200">
                <a:solidFill>
                  <a:srgbClr val="362441"/>
                </a:solidFill>
                <a:effectLst/>
                <a:latin typeface="Univers Condensed Light" panose="020B0306020202040204" pitchFamily="34" charset="0"/>
                <a:ea typeface="+mn-ea"/>
                <a:cs typeface="+mn-cs"/>
              </a:rPr>
              <a:t>:</a:t>
            </a:r>
            <a:r>
              <a:rPr lang="en-IN" sz="3600"/>
              <a:t>es:                                         Damage host cell                                                                                               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E317586-0B18-8C42-9179-C49F9585BF86}"/>
              </a:ext>
            </a:extLst>
          </p:cNvPr>
          <p:cNvSpPr txBox="1"/>
          <p:nvPr/>
        </p:nvSpPr>
        <p:spPr>
          <a:xfrm>
            <a:off x="7365949" y="4963619"/>
            <a:ext cx="80367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/>
              <a:t>Damage host cells.</a:t>
            </a:r>
          </a:p>
          <a:p>
            <a:r>
              <a:rPr lang="en-US" sz="3600"/>
              <a:t>• Degrade connective tissue</a:t>
            </a:r>
          </a:p>
          <a:p>
            <a:r>
              <a:rPr lang="en-US" sz="3600"/>
              <a:t>matrix.</a:t>
            </a:r>
          </a:p>
        </p:txBody>
      </p:sp>
    </p:spTree>
    <p:extLst>
      <p:ext uri="{BB962C8B-B14F-4D97-AF65-F5344CB8AC3E}">
        <p14:creationId xmlns="" xmlns:p14="http://schemas.microsoft.com/office/powerpoint/2010/main" val="1969844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48D459-1676-8C4B-AB6E-0B001B2DD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FA8322-B6C9-E24C-B7B1-728060A8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N" sz="3600"/>
              <a:t>4. Lipopolysaccharide:.         . Activate complemen.</a:t>
            </a:r>
          </a:p>
          <a:p>
            <a:pPr marL="0" indent="0">
              <a:buNone/>
            </a:pPr>
            <a:r>
              <a:rPr lang="en-IN" sz="3600"/>
              <a:t>                                                 Dalamage host cell and </a:t>
            </a:r>
          </a:p>
          <a:p>
            <a:pPr marL="0" indent="0">
              <a:buNone/>
            </a:pPr>
            <a:r>
              <a:rPr lang="en-IN" sz="3600"/>
              <a:t>                                                 Alveolar bone resobation. </a:t>
            </a:r>
          </a:p>
          <a:p>
            <a:pPr marL="0" indent="0">
              <a:buNone/>
            </a:pPr>
            <a:r>
              <a:rPr lang="en-IN" sz="3600"/>
              <a:t>                                                 is antigenic.</a:t>
            </a:r>
          </a:p>
          <a:p>
            <a:pPr marL="0" indent="0">
              <a:buNone/>
            </a:pPr>
            <a:r>
              <a:rPr lang="en-IN" sz="3600"/>
              <a:t>5. Polysaccharide plaque       • Polyclonal B-cell activator.</a:t>
            </a:r>
          </a:p>
          <a:p>
            <a:pPr marL="0" indent="0">
              <a:buNone/>
            </a:pPr>
            <a:r>
              <a:rPr lang="en-IN" sz="3600"/>
              <a:t>matrix and bacterial               • Are antigenic.</a:t>
            </a:r>
          </a:p>
          <a:p>
            <a:pPr marL="0" indent="0">
              <a:buNone/>
            </a:pPr>
            <a:r>
              <a:rPr lang="en-IN" sz="3600"/>
              <a:t>capsule</a:t>
            </a:r>
          </a:p>
          <a:p>
            <a:pPr marL="0" indent="0">
              <a:buNone/>
            </a:pPr>
            <a:r>
              <a:rPr lang="en-IN" sz="3600"/>
              <a:t>6. Other toxins, acids.    ,        • Damage host cells.</a:t>
            </a:r>
          </a:p>
          <a:p>
            <a:pPr marL="0" indent="0">
              <a:buNone/>
            </a:pPr>
            <a:r>
              <a:rPr lang="en-IN" sz="3600"/>
              <a:t>reducing agents                      • Are antigenic.</a:t>
            </a:r>
          </a:p>
        </p:txBody>
      </p:sp>
    </p:spTree>
    <p:extLst>
      <p:ext uri="{BB962C8B-B14F-4D97-AF65-F5344CB8AC3E}">
        <p14:creationId xmlns="" xmlns:p14="http://schemas.microsoft.com/office/powerpoint/2010/main" val="749010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0863C7-7A8F-304A-B8E4-4D4ED63D6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21495"/>
            <a:ext cx="9906000" cy="1382156"/>
          </a:xfrm>
        </p:spPr>
        <p:txBody>
          <a:bodyPr>
            <a:normAutofit/>
          </a:bodyPr>
          <a:lstStyle/>
          <a:p>
            <a:r>
              <a:rPr lang="en-US" sz="4000"/>
              <a:t>Mechanism which results in</a:t>
            </a:r>
            <a:br>
              <a:rPr lang="en-US" sz="4000"/>
            </a:br>
            <a:r>
              <a:rPr lang="en-US" sz="4000"/>
              <a:t>changes in epithelium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A657BB-AA0B-0D45-93DC-51FA57480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4969" y="1903651"/>
            <a:ext cx="9906000" cy="4024424"/>
          </a:xfrm>
        </p:spPr>
        <p:txBody>
          <a:bodyPr>
            <a:normAutofit fontScale="70000" lnSpcReduction="20000"/>
          </a:bodyPr>
          <a:lstStyle/>
          <a:p>
            <a:r>
              <a:rPr lang="en-IN" sz="3600"/>
              <a:t>Mechanism.                       .      Effect</a:t>
            </a:r>
          </a:p>
          <a:p>
            <a:r>
              <a:rPr lang="en-IN" sz="3600"/>
              <a:t>1. Bacterial toxins, e.g.      • Cytotoxic to keratinocytes</a:t>
            </a:r>
          </a:p>
          <a:p>
            <a:r>
              <a:rPr lang="en-IN" sz="3600"/>
              <a:t>Endotoxins                          • Disruption of normal</a:t>
            </a:r>
          </a:p>
          <a:p>
            <a:pPr marL="0" indent="0">
              <a:buNone/>
            </a:pPr>
            <a:r>
              <a:rPr lang="en-IN" sz="3600"/>
              <a:t>                                             epithelial turnover and</a:t>
            </a:r>
          </a:p>
          <a:p>
            <a:r>
              <a:rPr lang="en-IN" sz="3600"/>
              <a:t>                                                  differentiation</a:t>
            </a:r>
          </a:p>
          <a:p>
            <a:r>
              <a:rPr lang="en-IN" sz="3600"/>
              <a:t>2. Bacterial enzymes            • Damage to keratinocytes</a:t>
            </a:r>
          </a:p>
          <a:p>
            <a:r>
              <a:rPr lang="en-IN" sz="3600"/>
              <a:t>3. Release of enzymes          • Damage of keratinocytes</a:t>
            </a:r>
          </a:p>
          <a:p>
            <a:r>
              <a:rPr lang="en-IN" sz="3600"/>
              <a:t>from neutrophils</a:t>
            </a:r>
          </a:p>
          <a:p>
            <a:r>
              <a:rPr lang="en-IN" sz="3600"/>
              <a:t>4. Complement activation      • Cell damage</a:t>
            </a:r>
            <a:endParaRPr lang="en-US" sz="3600"/>
          </a:p>
        </p:txBody>
      </p:sp>
    </p:spTree>
    <p:extLst>
      <p:ext uri="{BB962C8B-B14F-4D97-AF65-F5344CB8AC3E}">
        <p14:creationId xmlns="" xmlns:p14="http://schemas.microsoft.com/office/powerpoint/2010/main" val="1955640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2260210" y="413725"/>
            <a:ext cx="9658138" cy="3577861"/>
          </a:xfrm>
        </p:spPr>
        <p:txBody>
          <a:bodyPr>
            <a:normAutofit/>
          </a:bodyPr>
          <a:lstStyle/>
          <a:p>
            <a:pPr algn="r"/>
            <a:r>
              <a:rPr lang="en-US" sz="6000" b="1" dirty="0"/>
              <a:t>Pathogenesis of Periodontal Diseases</a:t>
            </a:r>
          </a:p>
        </p:txBody>
      </p:sp>
      <p:pic>
        <p:nvPicPr>
          <p:cNvPr id="3" name="Picture 2" descr="Microscopic view of cells">
            <a:extLst>
              <a:ext uri="{FF2B5EF4-FFF2-40B4-BE49-F238E27FC236}">
                <a16:creationId xmlns="" xmlns:a16="http://schemas.microsoft.com/office/drawing/2014/main" id="{C2CC1335-EED8-8DD6-1E68-068DDE48AE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3943" r="23512" b="8"/>
          <a:stretch/>
        </p:blipFill>
        <p:spPr>
          <a:xfrm>
            <a:off x="-2573" y="10"/>
            <a:ext cx="4811317" cy="6857988"/>
          </a:xfrm>
          <a:custGeom>
            <a:avLst/>
            <a:gdLst/>
            <a:ahLst/>
            <a:cxnLst/>
            <a:rect l="l" t="t" r="r" b="b"/>
            <a:pathLst>
              <a:path w="4811317" h="6857998">
                <a:moveTo>
                  <a:pt x="0" y="0"/>
                </a:moveTo>
                <a:lnTo>
                  <a:pt x="4811317" y="0"/>
                </a:lnTo>
                <a:lnTo>
                  <a:pt x="2712446" y="6857998"/>
                </a:lnTo>
                <a:lnTo>
                  <a:pt x="0" y="685799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2050640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613D63-5E51-8A41-9AFE-11C76D35A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127682-0564-5546-A890-3894ED340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600"/>
              <a:t>5. Production of TNF</a:t>
            </a:r>
            <a:r>
              <a:rPr lang="en-IN" sz="3600"/>
              <a:t>.          </a:t>
            </a:r>
            <a:r>
              <a:rPr lang="en-US" sz="3600"/>
              <a:t> • Decreased → keratinocyte</a:t>
            </a:r>
          </a:p>
          <a:p>
            <a:r>
              <a:rPr lang="en-US" sz="3600"/>
              <a:t>and interferon G by </a:t>
            </a:r>
            <a:r>
              <a:rPr lang="en-IN" sz="3600"/>
              <a:t>                   </a:t>
            </a:r>
            <a:r>
              <a:rPr lang="en-US" sz="3600"/>
              <a:t>proliferation</a:t>
            </a:r>
          </a:p>
          <a:p>
            <a:r>
              <a:rPr lang="en-US" sz="3600"/>
              <a:t>activated T-lymphocytes</a:t>
            </a:r>
          </a:p>
          <a:p>
            <a:r>
              <a:rPr lang="en-US" sz="3600"/>
              <a:t>6. Production of IL-1 by</a:t>
            </a:r>
            <a:r>
              <a:rPr lang="en-IN" sz="3600"/>
              <a:t>.  </a:t>
            </a:r>
            <a:r>
              <a:rPr lang="en-US" sz="3600"/>
              <a:t> </a:t>
            </a:r>
            <a:r>
              <a:rPr lang="en-IN" sz="3600"/>
              <a:t>      </a:t>
            </a:r>
            <a:r>
              <a:rPr lang="en-US" sz="3600"/>
              <a:t>• Increased → keratinocyte</a:t>
            </a:r>
          </a:p>
          <a:p>
            <a:r>
              <a:rPr lang="en-US" sz="3600"/>
              <a:t>Macrophages</a:t>
            </a:r>
            <a:r>
              <a:rPr lang="en-IN" sz="3600"/>
              <a:t>                              </a:t>
            </a:r>
            <a:r>
              <a:rPr lang="en-US" sz="3600"/>
              <a:t> proliferation</a:t>
            </a:r>
          </a:p>
        </p:txBody>
      </p:sp>
    </p:spTree>
    <p:extLst>
      <p:ext uri="{BB962C8B-B14F-4D97-AF65-F5344CB8AC3E}">
        <p14:creationId xmlns="" xmlns:p14="http://schemas.microsoft.com/office/powerpoint/2010/main" val="3999334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29F736-281A-1C44-AB7A-062507BCA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957" y="0"/>
            <a:ext cx="9906000" cy="1382156"/>
          </a:xfrm>
        </p:spPr>
        <p:txBody>
          <a:bodyPr>
            <a:normAutofit/>
          </a:bodyPr>
          <a:lstStyle/>
          <a:p>
            <a:r>
              <a:rPr lang="en-US" sz="4000"/>
              <a:t>Impact of microorganisms</a:t>
            </a:r>
            <a:br>
              <a:rPr lang="en-US" sz="4000"/>
            </a:br>
            <a:r>
              <a:rPr lang="en-US" sz="4000"/>
              <a:t>on inflammation and immunity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491444C-B60E-CE4E-810A-F5C18BD04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720" y="1701973"/>
            <a:ext cx="8187114" cy="5899893"/>
          </a:xfrm>
        </p:spPr>
        <p:txBody>
          <a:bodyPr>
            <a:noAutofit/>
          </a:bodyPr>
          <a:lstStyle/>
          <a:p>
            <a:r>
              <a:rPr lang="en-US" sz="3600"/>
              <a:t>Microbes and products </a:t>
            </a:r>
            <a:r>
              <a:rPr lang="en-IN" sz="3600"/>
              <a:t>.                Effect  </a:t>
            </a:r>
          </a:p>
          <a:p>
            <a:pPr marL="0" indent="0">
              <a:buNone/>
            </a:pPr>
            <a:r>
              <a:rPr lang="en-US" sz="3600"/>
              <a:t>1. Microorganisms</a:t>
            </a:r>
            <a:r>
              <a:rPr lang="en-IN" sz="3600"/>
              <a:t>.                 </a:t>
            </a:r>
            <a:r>
              <a:rPr lang="en-US" sz="3600"/>
              <a:t> • Activate</a:t>
            </a:r>
            <a:r>
              <a:rPr lang="en-IN" sz="3600"/>
              <a:t> </a:t>
            </a:r>
            <a:r>
              <a:rPr lang="en-US" sz="3600"/>
              <a:t> </a:t>
            </a:r>
            <a:r>
              <a:rPr lang="en-IN" sz="3600"/>
              <a:t>      componant                                                                                                                  </a:t>
            </a:r>
            <a:endParaRPr lang="en-US" sz="3600"/>
          </a:p>
          <a:p>
            <a:pPr marL="0" indent="0">
              <a:buNone/>
            </a:pPr>
            <a:r>
              <a:rPr lang="en-IN" sz="3600"/>
              <a:t>                                                 </a:t>
            </a:r>
            <a:r>
              <a:rPr lang="en-US" sz="3600"/>
              <a:t>• Activate </a:t>
            </a:r>
            <a:r>
              <a:rPr lang="en-IN" sz="3600"/>
              <a:t>                                                   </a:t>
            </a:r>
            <a:r>
              <a:rPr lang="en-US" sz="3600"/>
              <a:t>neutrophils and</a:t>
            </a:r>
          </a:p>
          <a:p>
            <a:pPr marL="0" indent="0">
              <a:buNone/>
            </a:pPr>
            <a:r>
              <a:rPr lang="en-IN" sz="3600"/>
              <a:t>                                                       </a:t>
            </a:r>
            <a:r>
              <a:rPr lang="en-US" sz="3600"/>
              <a:t>macrophages.</a:t>
            </a:r>
          </a:p>
          <a:p>
            <a:pPr marL="0" indent="0">
              <a:buNone/>
            </a:pPr>
            <a:r>
              <a:rPr lang="en-IN" sz="3600"/>
              <a:t>                                                 </a:t>
            </a:r>
            <a:r>
              <a:rPr lang="en-US" sz="3600"/>
              <a:t>• Are antigenic.</a:t>
            </a:r>
            <a:endParaRPr lang="en-IN" sz="3600"/>
          </a:p>
          <a:p>
            <a:pPr marL="0" indent="0">
              <a:buNone/>
            </a:pPr>
            <a:r>
              <a:rPr lang="en-IN" sz="3600"/>
              <a:t>                                                 </a:t>
            </a:r>
            <a:r>
              <a:rPr lang="en-US" sz="360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613557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562BEF-4CE8-964A-B37D-A8DD455CE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920DCD-5439-BB4F-8C18-C2FF8458E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sz="3600"/>
              <a:t>2.</a:t>
            </a:r>
            <a:r>
              <a:rPr lang="en-US" sz="3600"/>
              <a:t> Enzymes </a:t>
            </a:r>
            <a:r>
              <a:rPr lang="en-IN" sz="3600"/>
              <a:t>           </a:t>
            </a:r>
            <a:r>
              <a:rPr lang="en-US" sz="3600"/>
              <a:t>• Damage host cells.</a:t>
            </a:r>
          </a:p>
          <a:p>
            <a:pPr marL="0" indent="0">
              <a:buNone/>
            </a:pPr>
            <a:r>
              <a:rPr lang="en-IN" sz="3600"/>
              <a:t>                              </a:t>
            </a:r>
            <a:r>
              <a:rPr lang="en-US" sz="3600"/>
              <a:t>• Degrade connective tissue</a:t>
            </a:r>
          </a:p>
          <a:p>
            <a:pPr marL="0" indent="0">
              <a:buNone/>
            </a:pPr>
            <a:r>
              <a:rPr lang="en-IN" sz="3600"/>
              <a:t>                                    </a:t>
            </a:r>
            <a:r>
              <a:rPr lang="en-US" sz="3600"/>
              <a:t>matrix.</a:t>
            </a:r>
          </a:p>
          <a:p>
            <a:pPr marL="0" indent="0">
              <a:buNone/>
            </a:pPr>
            <a:r>
              <a:rPr lang="en-IN" sz="3600"/>
              <a:t>                               </a:t>
            </a:r>
            <a:r>
              <a:rPr lang="en-US" sz="3600"/>
              <a:t>• Activate and degrade</a:t>
            </a:r>
          </a:p>
          <a:p>
            <a:pPr marL="0" indent="0">
              <a:buNone/>
            </a:pPr>
            <a:r>
              <a:rPr lang="en-IN" sz="3600"/>
              <a:t>                                    </a:t>
            </a:r>
            <a:r>
              <a:rPr lang="en-US" sz="3600"/>
              <a:t>complement.</a:t>
            </a:r>
          </a:p>
          <a:p>
            <a:pPr marL="0" indent="0">
              <a:buNone/>
            </a:pPr>
            <a:r>
              <a:rPr lang="en-IN" sz="3600"/>
              <a:t>                               </a:t>
            </a:r>
            <a:r>
              <a:rPr lang="en-US" sz="3600"/>
              <a:t>• Degrade antibody.</a:t>
            </a:r>
            <a:endParaRPr lang="en-IN" sz="3600"/>
          </a:p>
          <a:p>
            <a:pPr marL="0" indent="0">
              <a:buNone/>
            </a:pPr>
            <a:r>
              <a:rPr lang="en-IN" sz="3600"/>
              <a:t>                               </a:t>
            </a:r>
            <a:r>
              <a:rPr lang="en-US" sz="3600"/>
              <a:t>• Are antigenic.</a:t>
            </a:r>
          </a:p>
        </p:txBody>
      </p:sp>
    </p:spTree>
    <p:extLst>
      <p:ext uri="{BB962C8B-B14F-4D97-AF65-F5344CB8AC3E}">
        <p14:creationId xmlns="" xmlns:p14="http://schemas.microsoft.com/office/powerpoint/2010/main" val="2252795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285DBA-F6CD-E447-8AA0-4FC04D153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B12C59-F3EE-564B-8C7F-56291E1CA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sz="3600"/>
              <a:t>3.</a:t>
            </a:r>
            <a:r>
              <a:rPr lang="en-US" sz="3600"/>
              <a:t>Most peptides and</a:t>
            </a:r>
            <a:r>
              <a:rPr lang="en-IN" sz="3600"/>
              <a:t>.        </a:t>
            </a:r>
            <a:r>
              <a:rPr lang="en-US" sz="3600"/>
              <a:t> • Chemotactic for neutrophils</a:t>
            </a:r>
          </a:p>
          <a:p>
            <a:pPr marL="0" indent="0">
              <a:buNone/>
            </a:pPr>
            <a:r>
              <a:rPr lang="en-US" sz="3600"/>
              <a:t>proteins secreted by</a:t>
            </a:r>
            <a:r>
              <a:rPr lang="en-IN" sz="3600"/>
              <a:t>.              </a:t>
            </a:r>
            <a:r>
              <a:rPr lang="en-US" sz="3600"/>
              <a:t> and macrophages.</a:t>
            </a:r>
          </a:p>
          <a:p>
            <a:pPr marL="0" indent="0">
              <a:buNone/>
            </a:pPr>
            <a:r>
              <a:rPr lang="en-US" sz="3600"/>
              <a:t>Microorganisms </a:t>
            </a:r>
            <a:r>
              <a:rPr lang="en-IN" sz="3600"/>
              <a:t>                  </a:t>
            </a:r>
            <a:r>
              <a:rPr lang="en-US" sz="3600"/>
              <a:t>• Are antigenic.</a:t>
            </a:r>
            <a:r>
              <a:rPr lang="en-IN" sz="3600"/>
              <a:t>                        </a:t>
            </a:r>
          </a:p>
          <a:p>
            <a:pPr marL="0" indent="0">
              <a:buNone/>
            </a:pPr>
            <a:r>
              <a:rPr lang="en-US" sz="3600"/>
              <a:t>4. Lipopolysaccharide </a:t>
            </a:r>
            <a:r>
              <a:rPr lang="en-IN" sz="3600"/>
              <a:t>          </a:t>
            </a:r>
            <a:r>
              <a:rPr lang="en-US" sz="3600"/>
              <a:t>• Activate complement.</a:t>
            </a:r>
          </a:p>
          <a:p>
            <a:pPr marL="0" indent="0">
              <a:buNone/>
            </a:pPr>
            <a:r>
              <a:rPr lang="en-IN" sz="3600"/>
              <a:t>                                              </a:t>
            </a:r>
            <a:r>
              <a:rPr lang="en-US" sz="3600"/>
              <a:t>• Damage host cells and</a:t>
            </a:r>
          </a:p>
          <a:p>
            <a:pPr marL="0" indent="0">
              <a:buNone/>
            </a:pPr>
            <a:r>
              <a:rPr lang="en-IN" sz="3600"/>
              <a:t>                                                 </a:t>
            </a:r>
            <a:r>
              <a:rPr lang="en-US" sz="3600"/>
              <a:t>alveolar bone resorption.</a:t>
            </a:r>
          </a:p>
        </p:txBody>
      </p:sp>
    </p:spTree>
    <p:extLst>
      <p:ext uri="{BB962C8B-B14F-4D97-AF65-F5344CB8AC3E}">
        <p14:creationId xmlns="" xmlns:p14="http://schemas.microsoft.com/office/powerpoint/2010/main" val="4283515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1B2060-97EB-1E45-96D9-ED357A621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293F5E-9230-2B41-BA99-BF05124EA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600"/>
              <a:t>5. Polysaccharide plaque </a:t>
            </a:r>
            <a:r>
              <a:rPr lang="en-IN" sz="3600"/>
              <a:t>    </a:t>
            </a:r>
            <a:r>
              <a:rPr lang="en-US" sz="3600"/>
              <a:t>• Polyclonal B-cell activator.</a:t>
            </a:r>
          </a:p>
          <a:p>
            <a:pPr marL="0" indent="0">
              <a:buNone/>
            </a:pPr>
            <a:r>
              <a:rPr lang="en-US" sz="3600"/>
              <a:t>matrix and bacterial </a:t>
            </a:r>
            <a:r>
              <a:rPr lang="en-IN" sz="3600"/>
              <a:t>            </a:t>
            </a:r>
            <a:r>
              <a:rPr lang="en-US" sz="3600"/>
              <a:t>• Are antigenic.</a:t>
            </a:r>
          </a:p>
          <a:p>
            <a:pPr marL="0" indent="0">
              <a:buNone/>
            </a:pPr>
            <a:r>
              <a:rPr lang="en-US" sz="3600"/>
              <a:t>capsule</a:t>
            </a:r>
          </a:p>
          <a:p>
            <a:r>
              <a:rPr lang="en-US" sz="3600"/>
              <a:t>6. Other toxins, acids, </a:t>
            </a:r>
            <a:r>
              <a:rPr lang="en-IN" sz="3600"/>
              <a:t>           </a:t>
            </a:r>
            <a:r>
              <a:rPr lang="en-US" sz="3600"/>
              <a:t>• Damage host cells.</a:t>
            </a:r>
          </a:p>
          <a:p>
            <a:pPr marL="0" indent="0">
              <a:buNone/>
            </a:pPr>
            <a:r>
              <a:rPr lang="en-US" sz="3600"/>
              <a:t>reducing agents </a:t>
            </a:r>
            <a:r>
              <a:rPr lang="en-IN" sz="3600"/>
              <a:t>                     </a:t>
            </a:r>
            <a:r>
              <a:rPr lang="en-US" sz="3600"/>
              <a:t>• Are antigenic.</a:t>
            </a:r>
          </a:p>
        </p:txBody>
      </p:sp>
    </p:spTree>
    <p:extLst>
      <p:ext uri="{BB962C8B-B14F-4D97-AF65-F5344CB8AC3E}">
        <p14:creationId xmlns="" xmlns:p14="http://schemas.microsoft.com/office/powerpoint/2010/main" val="3979016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12F4EB-D17D-D94B-B4A2-65CAAC634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Mechanisms which result in</a:t>
            </a:r>
            <a:br>
              <a:rPr lang="en-US" sz="4000"/>
            </a:br>
            <a:r>
              <a:rPr lang="en-US" sz="4000"/>
              <a:t>changes in connective tissue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F23EFC-6ABA-CC45-9FBA-CBCBE385F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/>
              <a:t>Mechanism</a:t>
            </a:r>
            <a:r>
              <a:rPr lang="en-IN" sz="3600"/>
              <a:t>.                                      </a:t>
            </a:r>
            <a:r>
              <a:rPr lang="en-US" sz="3600"/>
              <a:t> Effects</a:t>
            </a:r>
          </a:p>
          <a:p>
            <a:r>
              <a:rPr lang="en-US" sz="3600"/>
              <a:t>1. Bacterial toxins, e.g. </a:t>
            </a:r>
            <a:r>
              <a:rPr lang="en-IN" sz="3600"/>
              <a:t>         </a:t>
            </a:r>
            <a:r>
              <a:rPr lang="en-US" sz="3600"/>
              <a:t>• Cytotoxic to keratinocytes</a:t>
            </a:r>
          </a:p>
          <a:p>
            <a:r>
              <a:rPr lang="en-US" sz="3600"/>
              <a:t>Endotoxins</a:t>
            </a:r>
            <a:r>
              <a:rPr lang="en-IN" sz="3600"/>
              <a:t>.                           </a:t>
            </a:r>
            <a:r>
              <a:rPr lang="en-US" sz="3600"/>
              <a:t> • Disruption of normal</a:t>
            </a:r>
          </a:p>
          <a:p>
            <a:pPr marL="0" indent="0">
              <a:buNone/>
            </a:pPr>
            <a:r>
              <a:rPr lang="en-IN" sz="3600"/>
              <a:t>                                                   </a:t>
            </a:r>
            <a:r>
              <a:rPr lang="en-US" sz="3600"/>
              <a:t>epithelial turnover and</a:t>
            </a:r>
          </a:p>
          <a:p>
            <a:pPr marL="0" indent="0">
              <a:buNone/>
            </a:pPr>
            <a:r>
              <a:rPr lang="en-IN" sz="3600"/>
              <a:t>                                                         </a:t>
            </a:r>
            <a:r>
              <a:rPr lang="en-US" sz="3600"/>
              <a:t>differentiat</a:t>
            </a:r>
            <a:r>
              <a:rPr lang="en-IN" sz="3600"/>
              <a:t>tion.            </a:t>
            </a:r>
          </a:p>
          <a:p>
            <a:pPr marL="0" indent="0">
              <a:buNone/>
            </a:pPr>
            <a:r>
              <a:rPr lang="en-US" sz="3600"/>
              <a:t>2. Bacterial enzymes </a:t>
            </a:r>
            <a:r>
              <a:rPr lang="en-IN" sz="3600"/>
              <a:t>             </a:t>
            </a:r>
            <a:r>
              <a:rPr lang="en-US" sz="3600"/>
              <a:t>• Damage to keratinocytes</a:t>
            </a:r>
          </a:p>
        </p:txBody>
      </p:sp>
    </p:spTree>
    <p:extLst>
      <p:ext uri="{BB962C8B-B14F-4D97-AF65-F5344CB8AC3E}">
        <p14:creationId xmlns="" xmlns:p14="http://schemas.microsoft.com/office/powerpoint/2010/main" val="546869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2FE84D-B82E-D54E-85A9-00E32A386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8BAF82-1628-2348-9FA0-F55151976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062" y="1753570"/>
            <a:ext cx="9906000" cy="402442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IN" sz="3600"/>
              <a:t>3.</a:t>
            </a:r>
            <a:r>
              <a:rPr lang="en-US" sz="6500"/>
              <a:t>Release of enzymes</a:t>
            </a:r>
            <a:r>
              <a:rPr lang="en-IN" sz="6500"/>
              <a:t>.            </a:t>
            </a:r>
            <a:r>
              <a:rPr lang="en-US" sz="6500"/>
              <a:t> </a:t>
            </a:r>
            <a:r>
              <a:rPr lang="en-IN" sz="6500"/>
              <a:t>    </a:t>
            </a:r>
            <a:r>
              <a:rPr lang="en-US" sz="6500"/>
              <a:t>• Damage of keratinocytes</a:t>
            </a:r>
          </a:p>
          <a:p>
            <a:r>
              <a:rPr lang="en-US" sz="6500"/>
              <a:t>from neutrophils</a:t>
            </a:r>
          </a:p>
          <a:p>
            <a:r>
              <a:rPr lang="en-US" sz="6500"/>
              <a:t>4. Complement activation </a:t>
            </a:r>
            <a:r>
              <a:rPr lang="en-IN" sz="6500"/>
              <a:t>          </a:t>
            </a:r>
            <a:r>
              <a:rPr lang="en-US" sz="6500"/>
              <a:t>• Cell damage</a:t>
            </a:r>
          </a:p>
          <a:p>
            <a:r>
              <a:rPr lang="en-US" sz="6500"/>
              <a:t>5. Production of TNF</a:t>
            </a:r>
            <a:r>
              <a:rPr lang="en-IN" sz="6500"/>
              <a:t>.                  </a:t>
            </a:r>
            <a:r>
              <a:rPr lang="en-US" sz="6500"/>
              <a:t> • Decreased → keratinocyte</a:t>
            </a:r>
          </a:p>
          <a:p>
            <a:r>
              <a:rPr lang="en-US" sz="6500"/>
              <a:t>and interferon G by </a:t>
            </a:r>
            <a:r>
              <a:rPr lang="en-IN" sz="6500"/>
              <a:t>                           </a:t>
            </a:r>
            <a:r>
              <a:rPr lang="en-US" sz="6500"/>
              <a:t>proliferation</a:t>
            </a:r>
          </a:p>
          <a:p>
            <a:r>
              <a:rPr lang="en-US" sz="6500"/>
              <a:t>activated T-lymphocytes</a:t>
            </a:r>
          </a:p>
          <a:p>
            <a:pPr marL="0" indent="0">
              <a:buNone/>
            </a:pPr>
            <a:r>
              <a:rPr lang="en-US" sz="6500"/>
              <a:t>6. Production of IL-1 by </a:t>
            </a:r>
            <a:r>
              <a:rPr lang="en-IN" sz="6500"/>
              <a:t>                </a:t>
            </a:r>
            <a:r>
              <a:rPr lang="en-US" sz="6500"/>
              <a:t>• Increased → keratinocyte</a:t>
            </a:r>
            <a:r>
              <a:rPr lang="en-IN" sz="6500"/>
              <a:t> </a:t>
            </a:r>
            <a:r>
              <a:rPr lang="en-US" sz="6500"/>
              <a:t>Macrophages</a:t>
            </a:r>
            <a:r>
              <a:rPr lang="en-IN" sz="6500"/>
              <a:t>.                                    </a:t>
            </a:r>
            <a:r>
              <a:rPr lang="en-US" sz="6500"/>
              <a:t> proliferation</a:t>
            </a:r>
          </a:p>
        </p:txBody>
      </p:sp>
    </p:spTree>
    <p:extLst>
      <p:ext uri="{BB962C8B-B14F-4D97-AF65-F5344CB8AC3E}">
        <p14:creationId xmlns="" xmlns:p14="http://schemas.microsoft.com/office/powerpoint/2010/main" val="4008021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6B1287-2A9B-C646-AA18-16EE825ED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156" y="132944"/>
            <a:ext cx="9906000" cy="1382156"/>
          </a:xfrm>
        </p:spPr>
        <p:txBody>
          <a:bodyPr>
            <a:normAutofit/>
          </a:bodyPr>
          <a:lstStyle/>
          <a:p>
            <a:r>
              <a:rPr lang="en-US" sz="4000"/>
              <a:t>Mechanisms which result in</a:t>
            </a:r>
            <a:br>
              <a:rPr lang="en-US" sz="4000"/>
            </a:br>
            <a:r>
              <a:rPr lang="en-US" sz="4000"/>
              <a:t>changes in connective tissue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D42A17-A030-4047-8563-0BAF3AA2C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281" y="1318992"/>
            <a:ext cx="11084719" cy="4024424"/>
          </a:xfrm>
        </p:spPr>
        <p:txBody>
          <a:bodyPr>
            <a:noAutofit/>
          </a:bodyPr>
          <a:lstStyle/>
          <a:p>
            <a:r>
              <a:rPr lang="en-US" sz="3600"/>
              <a:t>Mechanisms </a:t>
            </a:r>
            <a:r>
              <a:rPr lang="en-IN" sz="3600"/>
              <a:t>                             </a:t>
            </a:r>
            <a:r>
              <a:rPr lang="en-US" sz="3600"/>
              <a:t>Effects</a:t>
            </a:r>
          </a:p>
          <a:p>
            <a:r>
              <a:rPr lang="en-US" sz="3600"/>
              <a:t>Bacterial toxins, e.g. </a:t>
            </a:r>
            <a:r>
              <a:rPr lang="en-IN" sz="3600"/>
              <a:t>                </a:t>
            </a:r>
            <a:r>
              <a:rPr lang="en-US" sz="3600"/>
              <a:t>• Toxic to fibroblasts</a:t>
            </a:r>
            <a:endParaRPr lang="en-IN" sz="3600"/>
          </a:p>
          <a:p>
            <a:r>
              <a:rPr lang="en-US" sz="3600"/>
              <a:t>endotoxins </a:t>
            </a:r>
            <a:r>
              <a:rPr lang="en-IN" sz="3600"/>
              <a:t>                              </a:t>
            </a:r>
            <a:r>
              <a:rPr lang="en-US" sz="3600"/>
              <a:t>• Decrease in collagen</a:t>
            </a:r>
          </a:p>
          <a:p>
            <a:pPr marL="0" indent="0">
              <a:buNone/>
            </a:pPr>
            <a:r>
              <a:rPr lang="en-IN" sz="3600"/>
              <a:t>                                                          </a:t>
            </a:r>
            <a:r>
              <a:rPr lang="en-US" sz="3600"/>
              <a:t>production</a:t>
            </a:r>
            <a:r>
              <a:rPr lang="en-IN" sz="3600"/>
              <a:t>.         </a:t>
            </a:r>
          </a:p>
          <a:p>
            <a:pPr marL="0" indent="0">
              <a:buNone/>
            </a:pPr>
            <a:r>
              <a:rPr lang="en-US" sz="3600"/>
              <a:t>Production of IL-1 and</a:t>
            </a:r>
            <a:r>
              <a:rPr lang="en-IN" sz="3600"/>
              <a:t>.             </a:t>
            </a:r>
            <a:r>
              <a:rPr lang="en-US" sz="3600"/>
              <a:t> • Increased secretion of colla-</a:t>
            </a:r>
          </a:p>
          <a:p>
            <a:pPr marL="0" indent="0">
              <a:buNone/>
            </a:pPr>
            <a:r>
              <a:rPr lang="en-US" sz="3600"/>
              <a:t>TNF </a:t>
            </a:r>
            <a:r>
              <a:rPr lang="en-IN" sz="3600"/>
              <a:t>                                                 </a:t>
            </a:r>
            <a:r>
              <a:rPr lang="en-US" sz="3600"/>
              <a:t>genase and proliferations</a:t>
            </a:r>
            <a:r>
              <a:rPr lang="en-IN" sz="3600"/>
              <a:t> </a:t>
            </a:r>
            <a:endParaRPr lang="en-US" sz="3600"/>
          </a:p>
        </p:txBody>
      </p:sp>
    </p:spTree>
    <p:extLst>
      <p:ext uri="{BB962C8B-B14F-4D97-AF65-F5344CB8AC3E}">
        <p14:creationId xmlns="" xmlns:p14="http://schemas.microsoft.com/office/powerpoint/2010/main" val="1348063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D48416-7B89-644E-B6C1-907821525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BBB78C-4B8E-154F-B1C1-824E4988F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/>
              <a:t>Production of TGF and </a:t>
            </a:r>
            <a:r>
              <a:rPr lang="en-IN" sz="3600"/>
              <a:t>       </a:t>
            </a:r>
            <a:r>
              <a:rPr lang="en-US" sz="3600"/>
              <a:t>• Stimulation of fibroblast</a:t>
            </a:r>
          </a:p>
          <a:p>
            <a:r>
              <a:rPr lang="en-US" sz="3600"/>
              <a:t>Platelet derived </a:t>
            </a:r>
            <a:r>
              <a:rPr lang="en-IN" sz="3600"/>
              <a:t>                    </a:t>
            </a:r>
            <a:r>
              <a:rPr lang="en-US" sz="3600"/>
              <a:t>chemotoxin proliferation,</a:t>
            </a:r>
          </a:p>
          <a:p>
            <a:r>
              <a:rPr lang="en-US" sz="3600"/>
              <a:t>growth factors</a:t>
            </a:r>
            <a:r>
              <a:rPr lang="en-IN" sz="3600"/>
              <a:t> </a:t>
            </a:r>
            <a:r>
              <a:rPr lang="en-US" sz="3600"/>
              <a:t>(PDGF)</a:t>
            </a:r>
            <a:r>
              <a:rPr lang="en-IN" sz="3600"/>
              <a:t>    </a:t>
            </a:r>
            <a:r>
              <a:rPr lang="en-US" sz="3600"/>
              <a:t> </a:t>
            </a:r>
            <a:r>
              <a:rPr lang="en-IN" sz="3600"/>
              <a:t>         </a:t>
            </a:r>
            <a:r>
              <a:rPr lang="en-US" sz="3600"/>
              <a:t>matrix synthesis and</a:t>
            </a:r>
          </a:p>
          <a:p>
            <a:pPr marL="0" indent="0">
              <a:buNone/>
            </a:pPr>
            <a:r>
              <a:rPr lang="en-IN" sz="3600"/>
              <a:t>                                                </a:t>
            </a:r>
            <a:r>
              <a:rPr lang="en-US" sz="3600"/>
              <a:t>attempts at repair.</a:t>
            </a:r>
          </a:p>
          <a:p>
            <a:r>
              <a:rPr lang="en-US" sz="3600"/>
              <a:t>Products of tissue damage • Stimulation of fibroblast cells</a:t>
            </a:r>
          </a:p>
        </p:txBody>
      </p:sp>
    </p:spTree>
    <p:extLst>
      <p:ext uri="{BB962C8B-B14F-4D97-AF65-F5344CB8AC3E}">
        <p14:creationId xmlns="" xmlns:p14="http://schemas.microsoft.com/office/powerpoint/2010/main" val="248662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E889AB-CB7A-E548-8A9F-AD8B57103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Pathogenic immune reactions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24F430-798C-5947-873F-6010561B6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99991"/>
            <a:ext cx="9906000" cy="4024424"/>
          </a:xfrm>
        </p:spPr>
        <p:txBody>
          <a:bodyPr>
            <a:normAutofit fontScale="77500" lnSpcReduction="20000"/>
          </a:bodyPr>
          <a:lstStyle/>
          <a:p>
            <a:r>
              <a:rPr lang="en-US" sz="3600"/>
              <a:t>Types </a:t>
            </a:r>
            <a:r>
              <a:rPr lang="en-IN" sz="3600"/>
              <a:t>     </a:t>
            </a:r>
            <a:r>
              <a:rPr lang="en-US" sz="3600"/>
              <a:t>Description</a:t>
            </a:r>
            <a:r>
              <a:rPr lang="en-IN" sz="3600"/>
              <a:t>.      </a:t>
            </a:r>
            <a:r>
              <a:rPr lang="en-US" sz="3600"/>
              <a:t> Definition</a:t>
            </a:r>
            <a:r>
              <a:rPr lang="en-IN" sz="3600"/>
              <a:t>      .                ,  </a:t>
            </a:r>
            <a:r>
              <a:rPr lang="en-US" sz="3600"/>
              <a:t> Examples</a:t>
            </a:r>
          </a:p>
          <a:p>
            <a:r>
              <a:rPr lang="en-US" sz="3600"/>
              <a:t>Type-I</a:t>
            </a:r>
            <a:r>
              <a:rPr lang="en-IN" sz="3600"/>
              <a:t>  </a:t>
            </a:r>
            <a:r>
              <a:rPr lang="en-US" sz="3600"/>
              <a:t> </a:t>
            </a:r>
            <a:r>
              <a:rPr lang="en-IN" sz="3600"/>
              <a:t>  </a:t>
            </a:r>
            <a:r>
              <a:rPr lang="en-US" sz="3600"/>
              <a:t>Anaphylactic</a:t>
            </a:r>
            <a:r>
              <a:rPr lang="en-IN" sz="3600"/>
              <a:t>   </a:t>
            </a:r>
            <a:r>
              <a:rPr lang="en-US" sz="3600"/>
              <a:t> Antigen reacts with </a:t>
            </a:r>
            <a:r>
              <a:rPr lang="en-IN" sz="3600"/>
              <a:t>       </a:t>
            </a:r>
            <a:r>
              <a:rPr lang="en-US" sz="3600"/>
              <a:t>Urticaria, hay</a:t>
            </a:r>
          </a:p>
          <a:p>
            <a:r>
              <a:rPr lang="en-IN" sz="3600"/>
              <a:t>                                       </a:t>
            </a:r>
            <a:r>
              <a:rPr lang="en-US" sz="3600"/>
              <a:t>cells sensitized by </a:t>
            </a:r>
            <a:r>
              <a:rPr lang="en-IN" sz="3600"/>
              <a:t>                      </a:t>
            </a:r>
            <a:r>
              <a:rPr lang="en-US" sz="3600"/>
              <a:t>fever, </a:t>
            </a:r>
            <a:r>
              <a:rPr lang="en-IN" sz="3600"/>
              <a:t>                     </a:t>
            </a:r>
            <a:r>
              <a:rPr lang="en-US" sz="3600"/>
              <a:t>asthma,</a:t>
            </a:r>
          </a:p>
          <a:p>
            <a:r>
              <a:rPr lang="en-IN" sz="3600"/>
              <a:t>                v                 </a:t>
            </a:r>
            <a:r>
              <a:rPr lang="en-US" sz="3600"/>
              <a:t>IgE antibodies </a:t>
            </a:r>
            <a:r>
              <a:rPr lang="en-IN" sz="3600"/>
              <a:t>                           </a:t>
            </a:r>
            <a:r>
              <a:rPr lang="en-US" sz="3600"/>
              <a:t>and food </a:t>
            </a:r>
            <a:r>
              <a:rPr lang="en-IN" sz="3600"/>
              <a:t>                                                       </a:t>
            </a:r>
            <a:r>
              <a:rPr lang="en-US" sz="3600"/>
              <a:t>allergies.</a:t>
            </a:r>
          </a:p>
          <a:p>
            <a:r>
              <a:rPr lang="en-IN" sz="3600"/>
              <a:t>                                   </a:t>
            </a:r>
            <a:r>
              <a:rPr lang="en-US" sz="3600"/>
              <a:t>release mediators</a:t>
            </a:r>
          </a:p>
        </p:txBody>
      </p:sp>
    </p:spTree>
    <p:extLst>
      <p:ext uri="{BB962C8B-B14F-4D97-AF65-F5344CB8AC3E}">
        <p14:creationId xmlns="" xmlns:p14="http://schemas.microsoft.com/office/powerpoint/2010/main" val="1353738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883920" y="800849"/>
            <a:ext cx="4065767" cy="3510553"/>
          </a:xfrm>
        </p:spPr>
        <p:txBody>
          <a:bodyPr anchor="t">
            <a:normAutofit/>
          </a:bodyPr>
          <a:lstStyle/>
          <a:p>
            <a:r>
              <a:rPr lang="en-IN" sz="4400" b="1" dirty="0" smtClean="0"/>
              <a:t>Learning objectives</a:t>
            </a:r>
            <a:br>
              <a:rPr lang="en-IN" sz="4400" b="1" dirty="0" smtClean="0"/>
            </a:br>
            <a:endParaRPr b="1" dirty="0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736447" y="-2429109"/>
            <a:ext cx="6614859" cy="108346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N" sz="3600" dirty="0"/>
              <a:t>  </a:t>
            </a:r>
          </a:p>
          <a:p>
            <a:r>
              <a:rPr lang="en-IN" sz="3200" dirty="0" smtClean="0"/>
              <a:t>ROLE </a:t>
            </a:r>
            <a:r>
              <a:rPr lang="en-IN" sz="3200" dirty="0"/>
              <a:t>OF BACTERIAL INVASION</a:t>
            </a:r>
          </a:p>
          <a:p>
            <a:r>
              <a:rPr lang="en-IN" sz="3600" dirty="0"/>
              <a:t>ROLE OF EXOTOXIN</a:t>
            </a:r>
          </a:p>
          <a:p>
            <a:r>
              <a:rPr lang="en-US" sz="3600" dirty="0"/>
              <a:t>ROLE OF CELL C</a:t>
            </a:r>
            <a:r>
              <a:rPr lang="en-IN" sz="3600" dirty="0"/>
              <a:t>ell constituent </a:t>
            </a:r>
          </a:p>
          <a:p>
            <a:r>
              <a:rPr lang="en-IN" sz="3600" dirty="0"/>
              <a:t>ROLE OF ENZYMES</a:t>
            </a:r>
          </a:p>
          <a:p>
            <a:r>
              <a:rPr lang="en-IN" sz="3600" dirty="0"/>
              <a:t>EVASION OF HOST RESPONSES</a:t>
            </a:r>
          </a:p>
          <a:p>
            <a:r>
              <a:rPr lang="en-US" sz="3600" dirty="0"/>
              <a:t>THE HOST DERIVED BONE RESORBIN</a:t>
            </a:r>
            <a:r>
              <a:rPr lang="en-IN" sz="3600" dirty="0"/>
              <a:t> </a:t>
            </a:r>
            <a:r>
              <a:rPr lang="en-US" sz="3600" dirty="0"/>
              <a:t>AGENTS</a:t>
            </a:r>
          </a:p>
          <a:p>
            <a:r>
              <a:rPr lang="en-US" sz="3600" dirty="0"/>
              <a:t>ROLE OF CYTOKINES</a:t>
            </a:r>
          </a:p>
        </p:txBody>
      </p:sp>
    </p:spTree>
    <p:extLst>
      <p:ext uri="{BB962C8B-B14F-4D97-AF65-F5344CB8AC3E}">
        <p14:creationId xmlns="" xmlns:p14="http://schemas.microsoft.com/office/powerpoint/2010/main" val="3894960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63FCEC-3875-B146-8F3D-F66DABD6A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THE HOST DERIVED BONE</a:t>
            </a:r>
            <a:br>
              <a:rPr lang="en-US" sz="4000"/>
            </a:br>
            <a:r>
              <a:rPr lang="en-US" sz="4000"/>
              <a:t>RESORBING 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32D27F-D0A6-9C4F-8281-773FB6F18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/>
              <a:t>Cytokines</a:t>
            </a:r>
          </a:p>
          <a:p>
            <a:pPr marL="0" indent="0">
              <a:buNone/>
            </a:pPr>
            <a:r>
              <a:rPr lang="en-US" sz="3600"/>
              <a:t>• IL-1</a:t>
            </a:r>
          </a:p>
          <a:p>
            <a:pPr marL="0" indent="0">
              <a:buNone/>
            </a:pPr>
            <a:r>
              <a:rPr lang="en-US" sz="3600"/>
              <a:t>• TNF</a:t>
            </a:r>
            <a:endParaRPr lang="en-IN" sz="3600"/>
          </a:p>
          <a:p>
            <a:pPr marL="0" indent="0">
              <a:buNone/>
            </a:pPr>
            <a:r>
              <a:rPr lang="en-US" sz="3600"/>
              <a:t>• TGF-</a:t>
            </a:r>
            <a:r>
              <a:rPr lang="el-GR" sz="3600"/>
              <a:t>β</a:t>
            </a:r>
          </a:p>
          <a:p>
            <a:pPr marL="0" indent="0">
              <a:buNone/>
            </a:pPr>
            <a:r>
              <a:rPr lang="el-GR" sz="3600"/>
              <a:t>• </a:t>
            </a:r>
            <a:r>
              <a:rPr lang="en-US" sz="3600"/>
              <a:t>IL-6</a:t>
            </a:r>
          </a:p>
        </p:txBody>
      </p:sp>
    </p:spTree>
    <p:extLst>
      <p:ext uri="{BB962C8B-B14F-4D97-AF65-F5344CB8AC3E}">
        <p14:creationId xmlns="" xmlns:p14="http://schemas.microsoft.com/office/powerpoint/2010/main" val="1410127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653BF6-287F-A24E-BB98-62A800915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421" y="145665"/>
            <a:ext cx="9906000" cy="1382156"/>
          </a:xfrm>
        </p:spPr>
        <p:txBody>
          <a:bodyPr>
            <a:normAutofit/>
          </a:bodyPr>
          <a:lstStyle/>
          <a:p>
            <a:r>
              <a:rPr lang="en-US" sz="4000"/>
              <a:t>ROLE OF CYTOKINES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C72E32-647A-604F-8C30-5583CD161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50" y="2021460"/>
            <a:ext cx="9906000" cy="4024424"/>
          </a:xfrm>
        </p:spPr>
        <p:txBody>
          <a:bodyPr>
            <a:normAutofit fontScale="70000" lnSpcReduction="20000"/>
          </a:bodyPr>
          <a:lstStyle/>
          <a:p>
            <a:r>
              <a:rPr lang="en-US" sz="3600"/>
              <a:t>Meaning “cell protein” is used for molecules which transmit</a:t>
            </a:r>
          </a:p>
          <a:p>
            <a:r>
              <a:rPr lang="en-US" sz="3600"/>
              <a:t>information or signals from one cell to another. Interleukins,</a:t>
            </a:r>
          </a:p>
          <a:p>
            <a:r>
              <a:rPr lang="en-US" sz="3600"/>
              <a:t>growth factors, chemokines and interferon belong to the</a:t>
            </a:r>
          </a:p>
          <a:p>
            <a:r>
              <a:rPr lang="en-US" sz="3600"/>
              <a:t>family of cytokines. They act on fibroblasts, macrophages,</a:t>
            </a:r>
          </a:p>
          <a:p>
            <a:r>
              <a:rPr lang="en-US" sz="3600"/>
              <a:t>keratinocytes and PMNLs to release matrix metallo-</a:t>
            </a:r>
          </a:p>
          <a:p>
            <a:r>
              <a:rPr lang="en-US" sz="3600"/>
              <a:t>proteinases (MMPs) that degrade connective tissue matrix.</a:t>
            </a:r>
          </a:p>
          <a:p>
            <a:r>
              <a:rPr lang="en-US" sz="3600"/>
              <a:t>However, most findings show that tissue destruction that</a:t>
            </a:r>
          </a:p>
          <a:p>
            <a:r>
              <a:rPr lang="en-US" sz="3600"/>
              <a:t>occurs in periodontal disease is mainly due to host response</a:t>
            </a:r>
            <a:r>
              <a:rPr lang="en-IN" sz="3600"/>
              <a:t> to the bacterial and their product.</a:t>
            </a:r>
            <a:endParaRPr lang="en-US" sz="3600"/>
          </a:p>
        </p:txBody>
      </p:sp>
    </p:spTree>
    <p:extLst>
      <p:ext uri="{BB962C8B-B14F-4D97-AF65-F5344CB8AC3E}">
        <p14:creationId xmlns="" xmlns:p14="http://schemas.microsoft.com/office/powerpoint/2010/main" val="36656605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5DA0B3-734E-2443-B714-5930DECEA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348" y="-2613990"/>
            <a:ext cx="9906000" cy="138215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2E8B56D-5DFE-9840-ABF3-1CD3D9F82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87" y="119063"/>
            <a:ext cx="10060613" cy="7508082"/>
          </a:xfrm>
        </p:spPr>
        <p:txBody>
          <a:bodyPr>
            <a:noAutofit/>
          </a:bodyPr>
          <a:lstStyle/>
          <a:p>
            <a:r>
              <a:rPr lang="en-US" sz="3600"/>
              <a:t>Important Cytokines Associated</a:t>
            </a:r>
          </a:p>
          <a:p>
            <a:r>
              <a:rPr lang="en-US" sz="3600"/>
              <a:t>with Periodontal Disease</a:t>
            </a:r>
          </a:p>
          <a:p>
            <a:r>
              <a:rPr lang="en-US" sz="3600"/>
              <a:t>1. IL-1: It is produced predominantly by macrophages and</a:t>
            </a:r>
          </a:p>
          <a:p>
            <a:r>
              <a:rPr lang="en-US" sz="3600"/>
              <a:t>lymphocytes. Fibroblasts, platelets and keratinocytes and</a:t>
            </a:r>
          </a:p>
          <a:p>
            <a:r>
              <a:rPr lang="en-US" sz="3600"/>
              <a:t>endothelial cells also release IL-1. It upregulates</a:t>
            </a:r>
          </a:p>
          <a:p>
            <a:r>
              <a:rPr lang="en-US" sz="3600"/>
              <a:t>adhesion molecules on endothelial cells, lymphocytes,</a:t>
            </a:r>
          </a:p>
          <a:p>
            <a:r>
              <a:rPr lang="en-US" sz="3600"/>
              <a:t>neutrophils and monocytes. It activates T and B</a:t>
            </a:r>
          </a:p>
          <a:p>
            <a:r>
              <a:rPr lang="en-US" sz="3600"/>
              <a:t>lymphocytes and promotes antibody production. IL-1</a:t>
            </a:r>
            <a:r>
              <a:rPr lang="el-GR" sz="3600"/>
              <a:t>α</a:t>
            </a:r>
          </a:p>
          <a:p>
            <a:r>
              <a:rPr lang="en-US" sz="3600"/>
              <a:t>and IL-1</a:t>
            </a:r>
            <a:r>
              <a:rPr lang="el-GR" sz="3600"/>
              <a:t>β </a:t>
            </a:r>
            <a:r>
              <a:rPr lang="en-US" sz="3600"/>
              <a:t>are potent stimulators of connective tissue</a:t>
            </a:r>
          </a:p>
          <a:p>
            <a:r>
              <a:rPr lang="en-US" sz="3600"/>
              <a:t>destructions. </a:t>
            </a:r>
          </a:p>
        </p:txBody>
      </p:sp>
    </p:spTree>
    <p:extLst>
      <p:ext uri="{BB962C8B-B14F-4D97-AF65-F5344CB8AC3E}">
        <p14:creationId xmlns="" xmlns:p14="http://schemas.microsoft.com/office/powerpoint/2010/main" val="24183836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964398-663B-4842-B11E-ED1AEB244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7ED8E5-D05D-0D49-AC55-8AA35E599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/>
              <a:t>2. IL-2: Monocytes and T lymphocytes produce IL-2. It</a:t>
            </a:r>
          </a:p>
          <a:p>
            <a:r>
              <a:rPr lang="en-US" sz="3600"/>
              <a:t>stimulates T cells and enhances clonal expansion of beta</a:t>
            </a:r>
          </a:p>
          <a:p>
            <a:r>
              <a:rPr lang="en-US" sz="3600"/>
              <a:t>cells into plasma cells.</a:t>
            </a:r>
          </a:p>
          <a:p>
            <a:r>
              <a:rPr lang="en-US" sz="3600"/>
              <a:t>3. IL-4, IL-5 and IL-10: They are produced by TH2 cells</a:t>
            </a:r>
          </a:p>
          <a:p>
            <a:r>
              <a:rPr lang="en-US" sz="3600"/>
              <a:t>and help in the activation of beta cells into plasma cells</a:t>
            </a:r>
          </a:p>
          <a:p>
            <a:r>
              <a:rPr lang="en-US" sz="3600"/>
              <a:t>and down regulate monocytic response.</a:t>
            </a:r>
          </a:p>
        </p:txBody>
      </p:sp>
    </p:spTree>
    <p:extLst>
      <p:ext uri="{BB962C8B-B14F-4D97-AF65-F5344CB8AC3E}">
        <p14:creationId xmlns="" xmlns:p14="http://schemas.microsoft.com/office/powerpoint/2010/main" val="21900660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94120A-F888-C94A-9FA6-00D885A7A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991692-B4D2-D149-BD54-BCCC27090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676178"/>
            <a:ext cx="9906000" cy="4024424"/>
          </a:xfrm>
        </p:spPr>
        <p:txBody>
          <a:bodyPr>
            <a:normAutofit fontScale="70000" lnSpcReduction="20000"/>
          </a:bodyPr>
          <a:lstStyle/>
          <a:p>
            <a:r>
              <a:rPr lang="en-US" sz="3600"/>
              <a:t>4. IL-6: It is released by lymphocytes, fibroblasts and</a:t>
            </a:r>
          </a:p>
          <a:p>
            <a:r>
              <a:rPr lang="en-US" sz="3600"/>
              <a:t>monocytes. Lipopolysaccharide, IL-1 and tumor necrosis</a:t>
            </a:r>
          </a:p>
          <a:p>
            <a:r>
              <a:rPr lang="en-US" sz="3600"/>
              <a:t>factor alpha upregulates the secretion of the IL-6. It is</a:t>
            </a:r>
          </a:p>
          <a:p>
            <a:r>
              <a:rPr lang="en-US" sz="3600"/>
              <a:t>believed to be responsible for conversion of blood</a:t>
            </a:r>
          </a:p>
          <a:p>
            <a:r>
              <a:rPr lang="en-US" sz="3600"/>
              <a:t>monocytes into osteoclasts.</a:t>
            </a:r>
          </a:p>
          <a:p>
            <a:r>
              <a:rPr lang="en-US" sz="3600"/>
              <a:t>5. IL-8: It is secreted by monocytes, keratinocytes and</a:t>
            </a:r>
          </a:p>
          <a:p>
            <a:r>
              <a:rPr lang="en-US" sz="3600"/>
              <a:t>fibroblasts. It is a strong chemoattractant of PMNLs at</a:t>
            </a:r>
          </a:p>
          <a:p>
            <a:r>
              <a:rPr lang="en-US" sz="3600"/>
              <a:t>low concentrations.</a:t>
            </a:r>
          </a:p>
          <a:p>
            <a:pPr marL="0" indent="0">
              <a:buNone/>
            </a:pPr>
            <a:endParaRPr lang="en-US" sz="3600"/>
          </a:p>
        </p:txBody>
      </p:sp>
    </p:spTree>
    <p:extLst>
      <p:ext uri="{BB962C8B-B14F-4D97-AF65-F5344CB8AC3E}">
        <p14:creationId xmlns="" xmlns:p14="http://schemas.microsoft.com/office/powerpoint/2010/main" val="29408497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3F718A-E4A9-0C45-9D43-6D34253CE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219" y="-1883568"/>
            <a:ext cx="9906000" cy="138215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3494A4-B210-B647-A920-EED6383E0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770" y="273369"/>
            <a:ext cx="9906000" cy="295770"/>
          </a:xfrm>
        </p:spPr>
        <p:txBody>
          <a:bodyPr>
            <a:noAutofit/>
          </a:bodyPr>
          <a:lstStyle/>
          <a:p>
            <a:r>
              <a:rPr lang="en-US" sz="3600"/>
              <a:t>6. TNF: Tumor necrosis factor are produced by macro-</a:t>
            </a:r>
          </a:p>
          <a:p>
            <a:r>
              <a:rPr lang="en-US" sz="3600"/>
              <a:t>phages and release lymphotoxins. They stimulate the</a:t>
            </a:r>
          </a:p>
          <a:p>
            <a:r>
              <a:rPr lang="en-US" sz="3600"/>
              <a:t>proliferation of osteoclast precursor cells and also</a:t>
            </a:r>
          </a:p>
          <a:p>
            <a:r>
              <a:rPr lang="en-US" sz="3600"/>
              <a:t>activate the mature osteoclasts to resorb bone. It augments</a:t>
            </a:r>
          </a:p>
          <a:p>
            <a:r>
              <a:rPr lang="en-US" sz="3600"/>
              <a:t>leukocyte chemotaxis, degranulation, adherence to</a:t>
            </a:r>
          </a:p>
          <a:p>
            <a:r>
              <a:rPr lang="en-US" sz="3600"/>
              <a:t>endothelial cells and its ability to kill bacteria.</a:t>
            </a:r>
          </a:p>
          <a:p>
            <a:r>
              <a:rPr lang="en-US" sz="3600"/>
              <a:t>7. Prostaglandin E2: Sources are macrophages and</a:t>
            </a:r>
          </a:p>
          <a:p>
            <a:r>
              <a:rPr lang="en-US" sz="3600"/>
              <a:t>fibroblasts. IL-1 induces its production. It is a potent</a:t>
            </a:r>
          </a:p>
          <a:p>
            <a:r>
              <a:rPr lang="en-US" sz="3600"/>
              <a:t>mediator of osteoclastic resorption.</a:t>
            </a:r>
            <a:r>
              <a:rPr lang="en-IN" sz="3600"/>
              <a:t>.</a:t>
            </a:r>
            <a:endParaRPr lang="en-US" sz="3600"/>
          </a:p>
        </p:txBody>
      </p:sp>
    </p:spTree>
    <p:extLst>
      <p:ext uri="{BB962C8B-B14F-4D97-AF65-F5344CB8AC3E}">
        <p14:creationId xmlns="" xmlns:p14="http://schemas.microsoft.com/office/powerpoint/2010/main" val="14046957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DF63A8-6C56-0D4D-879E-425E47E8A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3EDEE7-70E6-1F43-A8BA-3A379E18B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/>
              <a:t>8. Matrix metalloproteinases (MMPs): These are a family</a:t>
            </a:r>
          </a:p>
          <a:p>
            <a:r>
              <a:rPr lang="en-US" sz="3600"/>
              <a:t>of enzymes capable of degrading connective tissue</a:t>
            </a:r>
          </a:p>
          <a:p>
            <a:r>
              <a:rPr lang="en-US" sz="3600"/>
              <a:t>matrix. These enzymes are secreted in the latent form</a:t>
            </a:r>
          </a:p>
          <a:p>
            <a:r>
              <a:rPr lang="en-US" sz="3600"/>
              <a:t>by fibroblasts, macrophages, keratinocytes and PMNLs,</a:t>
            </a:r>
          </a:p>
          <a:p>
            <a:r>
              <a:rPr lang="en-US" sz="3600"/>
              <a:t>e.g. collagenase, gelatinase, stromalysin, matrilysin.</a:t>
            </a:r>
          </a:p>
          <a:p>
            <a:r>
              <a:rPr lang="en-US" sz="3600"/>
              <a:t>IL-1 play an important role in upregulation of MMPs</a:t>
            </a:r>
          </a:p>
        </p:txBody>
      </p:sp>
    </p:spTree>
    <p:extLst>
      <p:ext uri="{BB962C8B-B14F-4D97-AF65-F5344CB8AC3E}">
        <p14:creationId xmlns="" xmlns:p14="http://schemas.microsoft.com/office/powerpoint/2010/main" val="27062445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CDBBB4-C19D-844D-ADBA-B5E9E1A57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67F719-2A62-CA4A-BE5E-0B0CB0336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156" y="1821656"/>
            <a:ext cx="13180218" cy="6968620"/>
          </a:xfrm>
        </p:spPr>
        <p:txBody>
          <a:bodyPr>
            <a:normAutofit/>
          </a:bodyPr>
          <a:lstStyle/>
          <a:p>
            <a:r>
              <a:rPr lang="en-US" sz="3600"/>
              <a:t>Prostaglandins and leukotrienes have been detected in</a:t>
            </a:r>
          </a:p>
          <a:p>
            <a:r>
              <a:rPr lang="en-US" sz="3600"/>
              <a:t>biologically-active concentrations in the inflammatory</a:t>
            </a:r>
          </a:p>
          <a:p>
            <a:r>
              <a:rPr lang="en-US" sz="3600"/>
              <a:t>exudates, leukotrienes C4, D4, and E4 known as slow</a:t>
            </a:r>
          </a:p>
          <a:p>
            <a:r>
              <a:rPr lang="en-US" sz="3600"/>
              <a:t>reacting substances of anaphylaxis (SRS-A) are released</a:t>
            </a:r>
          </a:p>
        </p:txBody>
      </p:sp>
    </p:spTree>
    <p:extLst>
      <p:ext uri="{BB962C8B-B14F-4D97-AF65-F5344CB8AC3E}">
        <p14:creationId xmlns="" xmlns:p14="http://schemas.microsoft.com/office/powerpoint/2010/main" val="12957881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58A207-C4E4-A442-B3DE-A7B07447B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7" y="-1490662"/>
            <a:ext cx="9906000" cy="138215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0BFC0D-0FCB-4B44-82A3-354F2E682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1" y="3690938"/>
            <a:ext cx="8739186" cy="33907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5400" b="1"/>
              <a:t>Thank you</a:t>
            </a:r>
            <a:endParaRPr lang="en-US" sz="5400" b="1"/>
          </a:p>
        </p:txBody>
      </p:sp>
    </p:spTree>
    <p:extLst>
      <p:ext uri="{BB962C8B-B14F-4D97-AF65-F5344CB8AC3E}">
        <p14:creationId xmlns="" xmlns:p14="http://schemas.microsoft.com/office/powerpoint/2010/main" val="3551818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883920" y="800849"/>
            <a:ext cx="4065767" cy="3510553"/>
          </a:xfrm>
        </p:spPr>
        <p:txBody>
          <a:bodyPr anchor="t">
            <a:normAutofit/>
          </a:bodyPr>
          <a:lstStyle/>
          <a:p>
            <a:endParaRPr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438841" y="-866922"/>
            <a:ext cx="6760591" cy="827484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N" sz="3600" dirty="0"/>
              <a:t>INTRODUCTION:</a:t>
            </a:r>
          </a:p>
          <a:p>
            <a:pPr marL="0" indent="0">
              <a:buNone/>
            </a:pPr>
            <a:r>
              <a:rPr lang="en-IN" sz="3600" dirty="0"/>
              <a:t>The pathogenic potential of the bacteria within the plaque</a:t>
            </a:r>
          </a:p>
          <a:p>
            <a:pPr marL="0" indent="0">
              <a:buNone/>
            </a:pPr>
            <a:r>
              <a:rPr lang="en-IN" sz="3600" dirty="0"/>
              <a:t>varies from gingiva site to site. Small amounts of plaque</a:t>
            </a:r>
          </a:p>
          <a:p>
            <a:pPr marL="0" indent="0">
              <a:buNone/>
            </a:pPr>
            <a:r>
              <a:rPr lang="en-IN" sz="3600" dirty="0"/>
              <a:t>can be tolerated without causing periodontal disease, may be because of the bost defence.</a:t>
            </a:r>
          </a:p>
        </p:txBody>
      </p:sp>
    </p:spTree>
    <p:extLst>
      <p:ext uri="{BB962C8B-B14F-4D97-AF65-F5344CB8AC3E}">
        <p14:creationId xmlns="" xmlns:p14="http://schemas.microsoft.com/office/powerpoint/2010/main" val="377860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3588F3-BBAE-AC45-B132-218D741D1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BACTERIAL INVASION</a:t>
            </a:r>
            <a:r>
              <a:rPr lang="en-IN"/>
              <a:t>: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2D9357-EC20-EF40-A276-8CDAAF1AC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21459"/>
            <a:ext cx="9906000" cy="4003103"/>
          </a:xfrm>
        </p:spPr>
        <p:txBody>
          <a:bodyPr>
            <a:normAutofit fontScale="92500" lnSpcReduction="20000"/>
          </a:bodyPr>
          <a:lstStyle/>
          <a:p>
            <a:r>
              <a:rPr lang="en-US" sz="3600"/>
              <a:t>Bacteria that initially colonize the periodontal</a:t>
            </a:r>
          </a:p>
          <a:p>
            <a:r>
              <a:rPr lang="en-US" sz="3600"/>
              <a:t>environment most likely attach to the pellicle or saliva-</a:t>
            </a:r>
          </a:p>
          <a:p>
            <a:r>
              <a:rPr lang="en-US" sz="3600"/>
              <a:t>coated tooth surface, e.g. adherence of A. viscosus through</a:t>
            </a:r>
          </a:p>
          <a:p>
            <a:r>
              <a:rPr lang="en-US" sz="3600"/>
              <a:t>fimbriae on the bacterial surface to a proline-rich protein</a:t>
            </a:r>
            <a:r>
              <a:rPr lang="en-IN" sz="3600"/>
              <a:t> found on saliva coated tooth surface.</a:t>
            </a:r>
            <a:endParaRPr lang="en-US" sz="3600"/>
          </a:p>
        </p:txBody>
      </p:sp>
    </p:spTree>
    <p:extLst>
      <p:ext uri="{BB962C8B-B14F-4D97-AF65-F5344CB8AC3E}">
        <p14:creationId xmlns="" xmlns:p14="http://schemas.microsoft.com/office/powerpoint/2010/main" val="224192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876C60-4D53-6B4C-A00F-3AD906A4E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686" y="-2427117"/>
            <a:ext cx="9906000" cy="138215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D1E386-B095-B44D-9773-8E2D59302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5015" y="201938"/>
            <a:ext cx="8592985" cy="5775000"/>
          </a:xfrm>
        </p:spPr>
        <p:txBody>
          <a:bodyPr>
            <a:noAutofit/>
          </a:bodyPr>
          <a:lstStyle/>
          <a:p>
            <a:r>
              <a:rPr lang="en-US" sz="3600"/>
              <a:t>Bacterial attachment to the pre-existing plaque is studied</a:t>
            </a:r>
          </a:p>
          <a:p>
            <a:pPr marL="0" indent="0">
              <a:buNone/>
            </a:pPr>
            <a:r>
              <a:rPr lang="en-US" sz="3600"/>
              <a:t>by examining the adherence between different bacterial</a:t>
            </a:r>
          </a:p>
          <a:p>
            <a:r>
              <a:rPr lang="en-US" sz="3600"/>
              <a:t>strains (coaggregation), e.g. A. viscosus with S. sanguis.</a:t>
            </a:r>
          </a:p>
          <a:p>
            <a:r>
              <a:rPr lang="en-US" sz="3600"/>
              <a:t>These are important in the colonization of the periodontal</a:t>
            </a:r>
            <a:endParaRPr lang="en-IN" sz="3600"/>
          </a:p>
          <a:p>
            <a:pPr marL="0" indent="0">
              <a:buNone/>
            </a:pPr>
            <a:endParaRPr lang="en-IN" sz="3600"/>
          </a:p>
        </p:txBody>
      </p:sp>
    </p:spTree>
    <p:extLst>
      <p:ext uri="{BB962C8B-B14F-4D97-AF65-F5344CB8AC3E}">
        <p14:creationId xmlns="" xmlns:p14="http://schemas.microsoft.com/office/powerpoint/2010/main" val="3765176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61CCB3-7CB0-E840-AD02-3BD35125D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ROLE OF EXOTOXINS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A2F56D-9445-F745-A381-26371FA1B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421" y="1866679"/>
            <a:ext cx="9906000" cy="4024424"/>
          </a:xfrm>
        </p:spPr>
        <p:txBody>
          <a:bodyPr>
            <a:normAutofit fontScale="85000" lnSpcReduction="20000"/>
          </a:bodyPr>
          <a:lstStyle/>
          <a:p>
            <a:r>
              <a:rPr lang="en-US" sz="3600"/>
              <a:t>A. actinomycetemcomitans produces an exotoxin referred</a:t>
            </a:r>
          </a:p>
          <a:p>
            <a:r>
              <a:rPr lang="en-US" sz="3600"/>
              <a:t>to as leukotoxin because of its toxic effect on the human</a:t>
            </a:r>
          </a:p>
          <a:p>
            <a:r>
              <a:rPr lang="en-US" sz="3600"/>
              <a:t>polymorphonuclear neutrophils (PMNs). The production of</a:t>
            </a:r>
          </a:p>
          <a:p>
            <a:r>
              <a:rPr lang="en-US" sz="3600"/>
              <a:t>leucotoxin may enable A. actinomycetemcomitans to evade</a:t>
            </a:r>
            <a:r>
              <a:rPr lang="en-IN" sz="3600"/>
              <a:t> the host defance.</a:t>
            </a:r>
            <a:endParaRPr lang="en-US" sz="3600"/>
          </a:p>
        </p:txBody>
      </p:sp>
    </p:spTree>
    <p:extLst>
      <p:ext uri="{BB962C8B-B14F-4D97-AF65-F5344CB8AC3E}">
        <p14:creationId xmlns="" xmlns:p14="http://schemas.microsoft.com/office/powerpoint/2010/main" val="4046248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061629-0EF7-A14B-9B4D-83E751721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ROLE OF CELL CONSTITUENTS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343D57-25DE-2E4D-8EA8-E67E712D1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/>
              <a:t>Cell constituents of both gram-positive and gram-negative</a:t>
            </a:r>
          </a:p>
          <a:p>
            <a:r>
              <a:rPr lang="en-US" sz="3600"/>
              <a:t>bacteria include endotoxins, bacterial surface components</a:t>
            </a:r>
            <a:r>
              <a:rPr lang="en-IN" sz="3600"/>
              <a:t> </a:t>
            </a:r>
          </a:p>
          <a:p>
            <a:r>
              <a:rPr lang="en-US" sz="3600"/>
              <a:t>and capsular components.</a:t>
            </a:r>
          </a:p>
          <a:p>
            <a:r>
              <a:rPr lang="en-US" sz="3600"/>
              <a:t>Endotoxin or lipooligosaccharide (LOS) previous</a:t>
            </a:r>
            <a:r>
              <a:rPr lang="en-IN" sz="3600"/>
              <a:t>aly termed as lipopolysacharide is found in outer membrane of gram negative bacteria.</a:t>
            </a:r>
          </a:p>
          <a:p>
            <a:pPr marL="0" indent="0">
              <a:buNone/>
            </a:pPr>
            <a:endParaRPr lang="en-US" sz="3600"/>
          </a:p>
        </p:txBody>
      </p:sp>
    </p:spTree>
    <p:extLst>
      <p:ext uri="{BB962C8B-B14F-4D97-AF65-F5344CB8AC3E}">
        <p14:creationId xmlns="" xmlns:p14="http://schemas.microsoft.com/office/powerpoint/2010/main" val="1075665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38EEE0-FC15-B147-9AFC-A56B5D6E6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851F9F-9096-684B-BD76-06DD7F8BE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9282" y="2390554"/>
            <a:ext cx="9906000" cy="40244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N" sz="3600"/>
              <a:t>Peptidoglycan: A cell wall component may affect a variety</a:t>
            </a:r>
          </a:p>
          <a:p>
            <a:pPr marL="0" indent="0">
              <a:buNone/>
            </a:pPr>
            <a:r>
              <a:rPr lang="en-IN" sz="3600"/>
              <a:t>of host responses including complement activation,</a:t>
            </a:r>
          </a:p>
          <a:p>
            <a:pPr marL="0" indent="0">
              <a:buNone/>
            </a:pPr>
            <a:r>
              <a:rPr lang="en-IN" sz="3600"/>
              <a:t>immunosuppressive activity and stimulation of the</a:t>
            </a:r>
          </a:p>
          <a:p>
            <a:pPr marL="0" indent="0">
              <a:buNone/>
            </a:pPr>
            <a:r>
              <a:rPr lang="en-IN" sz="3600"/>
              <a:t>reticuloendothelial system. It helps in the bone resorption</a:t>
            </a:r>
          </a:p>
          <a:p>
            <a:pPr marL="0" indent="0">
              <a:buNone/>
            </a:pPr>
            <a:r>
              <a:rPr lang="en-IN" sz="3600"/>
              <a:t>and in stimulating macrophages to produce prostaglandin and collagenase.</a:t>
            </a:r>
          </a:p>
        </p:txBody>
      </p:sp>
    </p:spTree>
    <p:extLst>
      <p:ext uri="{BB962C8B-B14F-4D97-AF65-F5344CB8AC3E}">
        <p14:creationId xmlns="" xmlns:p14="http://schemas.microsoft.com/office/powerpoint/2010/main" val="2237567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1521</Words>
  <Application>Microsoft Office PowerPoint</Application>
  <PresentationFormat>Custom</PresentationFormat>
  <Paragraphs>223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Ion</vt:lpstr>
      <vt:lpstr>Slide 1</vt:lpstr>
      <vt:lpstr>Pathogenesis of Periodontal Diseases</vt:lpstr>
      <vt:lpstr>Learning objectives </vt:lpstr>
      <vt:lpstr>Slide 4</vt:lpstr>
      <vt:lpstr>ROLE OF BACTERIAL INVASION:</vt:lpstr>
      <vt:lpstr>Slide 6</vt:lpstr>
      <vt:lpstr>ROLE OF EXOTOXINS</vt:lpstr>
      <vt:lpstr>ROLE OF CELL CONSTITUENTS</vt:lpstr>
      <vt:lpstr>Slide 9</vt:lpstr>
      <vt:lpstr>ROLE OF ENZYMES</vt:lpstr>
      <vt:lpstr>Slide 11</vt:lpstr>
      <vt:lpstr>EVASION OF HOST RESPONSES</vt:lpstr>
      <vt:lpstr>Influence of host response on periodontal disease</vt:lpstr>
      <vt:lpstr>Slide 14</vt:lpstr>
      <vt:lpstr>Slide 15</vt:lpstr>
      <vt:lpstr>Slide 16</vt:lpstr>
      <vt:lpstr>Slide 17</vt:lpstr>
      <vt:lpstr>Slide 18</vt:lpstr>
      <vt:lpstr>Mechanism which results in changes in epithelium</vt:lpstr>
      <vt:lpstr>Slide 20</vt:lpstr>
      <vt:lpstr>Impact of microorganisms on inflammation and immunity</vt:lpstr>
      <vt:lpstr>Slide 22</vt:lpstr>
      <vt:lpstr>Slide 23</vt:lpstr>
      <vt:lpstr>Slide 24</vt:lpstr>
      <vt:lpstr>Mechanisms which result in changes in connective tissue</vt:lpstr>
      <vt:lpstr>Slide 26</vt:lpstr>
      <vt:lpstr>Mechanisms which result in changes in connective tissue</vt:lpstr>
      <vt:lpstr>Slide 28</vt:lpstr>
      <vt:lpstr>Pathogenic immune reactions</vt:lpstr>
      <vt:lpstr>THE HOST DERIVED BONE RESORBING AGENTS</vt:lpstr>
      <vt:lpstr>ROLE OF CYTOKINES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Pathogenesis of Periodontal Diseases</dc:title>
  <dc:creator>Unknown User</dc:creator>
  <cp:lastModifiedBy>BANSODE</cp:lastModifiedBy>
  <cp:revision>23</cp:revision>
  <dcterms:created xsi:type="dcterms:W3CDTF">2023-01-05T09:21:59Z</dcterms:created>
  <dcterms:modified xsi:type="dcterms:W3CDTF">2023-08-24T11:14:34Z</dcterms:modified>
</cp:coreProperties>
</file>