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9" r:id="rId2"/>
    <p:sldId id="256" r:id="rId3"/>
    <p:sldId id="257" r:id="rId4"/>
    <p:sldId id="258" r:id="rId5"/>
    <p:sldId id="259" r:id="rId6"/>
    <p:sldId id="260" r:id="rId7"/>
    <p:sldId id="261" r:id="rId8"/>
    <p:sldId id="262" r:id="rId9"/>
    <p:sldId id="288"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2A3050CE-9545-89BB-F73C-3EB88A589C22}"/>
              </a:ext>
            </a:extLst>
          </p:cNvPr>
          <p:cNvPicPr>
            <a:picLocks noGrp="1" noChangeAspect="1"/>
          </p:cNvPicPr>
          <p:nvPr>
            <p:ph idx="1"/>
          </p:nvPr>
        </p:nvPicPr>
        <p:blipFill>
          <a:blip r:embed="rId2"/>
          <a:stretch>
            <a:fillRect/>
          </a:stretch>
        </p:blipFill>
        <p:spPr>
          <a:xfrm>
            <a:off x="207819" y="55011"/>
            <a:ext cx="11723390" cy="5825021"/>
          </a:xfrm>
        </p:spPr>
      </p:pic>
    </p:spTree>
    <p:extLst>
      <p:ext uri="{BB962C8B-B14F-4D97-AF65-F5344CB8AC3E}">
        <p14:creationId xmlns:p14="http://schemas.microsoft.com/office/powerpoint/2010/main" val="123896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321AB-FC0B-0160-E2A2-7FD6541BBC32}"/>
              </a:ext>
            </a:extLst>
          </p:cNvPr>
          <p:cNvSpPr txBox="1"/>
          <p:nvPr/>
        </p:nvSpPr>
        <p:spPr>
          <a:xfrm>
            <a:off x="571500" y="569368"/>
            <a:ext cx="6106186" cy="3662541"/>
          </a:xfrm>
          <a:prstGeom prst="rect">
            <a:avLst/>
          </a:prstGeom>
          <a:noFill/>
        </p:spPr>
        <p:txBody>
          <a:bodyPr wrap="square">
            <a:spAutoFit/>
          </a:bodyPr>
          <a:lstStyle/>
          <a:p>
            <a:r>
              <a:rPr lang="en-US" sz="3200" u="sng" dirty="0"/>
              <a:t>Disk implants</a:t>
            </a:r>
            <a:endParaRPr lang="en-IN" sz="3200" u="sng" dirty="0"/>
          </a:p>
          <a:p>
            <a:endParaRPr lang="en-IN" sz="3200" dirty="0"/>
          </a:p>
          <a:p>
            <a:pPr marL="285750" indent="-285750">
              <a:buFont typeface="Arial" panose="020B0604020202020204" pitchFamily="34" charset="0"/>
              <a:buChar char="•"/>
            </a:pPr>
            <a:r>
              <a:rPr lang="en-US" sz="2400" dirty="0"/>
              <a:t>They are rarely used at present.</a:t>
            </a:r>
            <a:endParaRPr lang="en-IN" sz="2400" dirty="0"/>
          </a:p>
          <a:p>
            <a:pPr marL="285750" indent="-285750">
              <a:buFont typeface="Arial" panose="020B0604020202020204" pitchFamily="34" charset="0"/>
              <a:buChar char="•"/>
            </a:pPr>
            <a:r>
              <a:rPr lang="en-US" sz="2400" dirty="0"/>
              <a:t>The concept was developed by </a:t>
            </a:r>
            <a:r>
              <a:rPr lang="en-US" sz="2400" dirty="0" err="1"/>
              <a:t>Scortecci</a:t>
            </a:r>
            <a:r>
              <a:rPr lang="en-US" sz="2400" dirty="0"/>
              <a:t>. It is based on the lateral introduction into the jaw bone of a pin with a disk on top.</a:t>
            </a:r>
            <a:endParaRPr lang="en-IN" sz="2400" dirty="0"/>
          </a:p>
          <a:p>
            <a:pPr marL="285750" indent="-285750">
              <a:buFont typeface="Arial" panose="020B0604020202020204" pitchFamily="34" charset="0"/>
              <a:buChar char="•"/>
            </a:pPr>
            <a:r>
              <a:rPr lang="en-US" sz="2400" dirty="0"/>
              <a:t>Once introduced into the bone volume, the implant has strong retention against extraction forces.</a:t>
            </a:r>
          </a:p>
        </p:txBody>
      </p:sp>
      <p:pic>
        <p:nvPicPr>
          <p:cNvPr id="4" name="Picture 4">
            <a:extLst>
              <a:ext uri="{FF2B5EF4-FFF2-40B4-BE49-F238E27FC236}">
                <a16:creationId xmlns:a16="http://schemas.microsoft.com/office/drawing/2014/main" id="{36FF8BC7-D8AF-0B88-7A26-4380353AADB1}"/>
              </a:ext>
            </a:extLst>
          </p:cNvPr>
          <p:cNvPicPr>
            <a:picLocks noChangeAspect="1"/>
          </p:cNvPicPr>
          <p:nvPr/>
        </p:nvPicPr>
        <p:blipFill>
          <a:blip r:embed="rId2"/>
          <a:stretch>
            <a:fillRect/>
          </a:stretch>
        </p:blipFill>
        <p:spPr>
          <a:xfrm>
            <a:off x="6870223" y="555259"/>
            <a:ext cx="4902066" cy="4310131"/>
          </a:xfrm>
          <a:prstGeom prst="rect">
            <a:avLst/>
          </a:prstGeom>
        </p:spPr>
      </p:pic>
    </p:spTree>
    <p:extLst>
      <p:ext uri="{BB962C8B-B14F-4D97-AF65-F5344CB8AC3E}">
        <p14:creationId xmlns:p14="http://schemas.microsoft.com/office/powerpoint/2010/main" val="366279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82DEDF-1BBA-6AB5-433E-5BA1268678DD}"/>
              </a:ext>
            </a:extLst>
          </p:cNvPr>
          <p:cNvSpPr txBox="1"/>
          <p:nvPr/>
        </p:nvSpPr>
        <p:spPr>
          <a:xfrm>
            <a:off x="730421" y="642852"/>
            <a:ext cx="10357290" cy="4278094"/>
          </a:xfrm>
          <a:prstGeom prst="rect">
            <a:avLst/>
          </a:prstGeom>
          <a:noFill/>
        </p:spPr>
        <p:txBody>
          <a:bodyPr wrap="square">
            <a:spAutoFit/>
          </a:bodyPr>
          <a:lstStyle/>
          <a:p>
            <a:r>
              <a:rPr lang="en-US" sz="3200" u="sng" dirty="0"/>
              <a:t>Cylindrical implants</a:t>
            </a:r>
            <a:endParaRPr lang="en-IN" sz="3200" u="sng" dirty="0"/>
          </a:p>
          <a:p>
            <a:pPr marL="285750" indent="-285750">
              <a:buFont typeface="Arial" panose="020B0604020202020204" pitchFamily="34" charset="0"/>
              <a:buChar char="•"/>
            </a:pPr>
            <a:r>
              <a:rPr lang="en-IN" dirty="0"/>
              <a:t>  </a:t>
            </a:r>
            <a:r>
              <a:rPr lang="en-US" sz="2400" dirty="0"/>
              <a:t>Hollow </a:t>
            </a:r>
            <a:endParaRPr lang="en-IN" sz="2400" dirty="0"/>
          </a:p>
          <a:p>
            <a:pPr marL="285750" indent="-285750">
              <a:buFont typeface="Arial" panose="020B0604020202020204" pitchFamily="34" charset="0"/>
              <a:buChar char="•"/>
            </a:pPr>
            <a:r>
              <a:rPr lang="en-IN" sz="2400" dirty="0"/>
              <a:t>   </a:t>
            </a:r>
            <a:r>
              <a:rPr lang="en-US" sz="2400" dirty="0"/>
              <a:t>Full cylindrical</a:t>
            </a:r>
            <a:endParaRPr lang="en-IN" sz="2400" dirty="0"/>
          </a:p>
          <a:p>
            <a:r>
              <a:rPr lang="en-IN" sz="2400" dirty="0"/>
              <a:t>      </a:t>
            </a:r>
            <a:r>
              <a:rPr lang="en-US" sz="2400" dirty="0" err="1"/>
              <a:t>Straumann</a:t>
            </a:r>
            <a:r>
              <a:rPr lang="en-US" sz="2400" dirty="0"/>
              <a:t> and co workers introduced hollow cylinders in mid 1970s</a:t>
            </a:r>
            <a:endParaRPr lang="en-IN" sz="2400" dirty="0"/>
          </a:p>
          <a:p>
            <a:r>
              <a:rPr lang="en-US" sz="2400" dirty="0"/>
              <a:t>.• Implant stability would benefit from the large bone to implant surfaces provided by means of the hollow geometry.</a:t>
            </a:r>
            <a:endParaRPr lang="en-IN" sz="2400" dirty="0"/>
          </a:p>
          <a:p>
            <a:pPr marL="342900" indent="-342900">
              <a:buFont typeface="Arial" panose="020B0604020202020204" pitchFamily="34" charset="0"/>
              <a:buChar char="•"/>
            </a:pPr>
            <a:r>
              <a:rPr lang="en-IN" sz="2400" dirty="0"/>
              <a:t> </a:t>
            </a:r>
            <a:r>
              <a:rPr lang="en-US" sz="2400" dirty="0"/>
              <a:t>Holes (vents) </a:t>
            </a:r>
            <a:r>
              <a:rPr lang="en-US" sz="2400" dirty="0" err="1"/>
              <a:t>favour</a:t>
            </a:r>
            <a:r>
              <a:rPr lang="en-US" sz="2400" dirty="0"/>
              <a:t> the ingrowth of bone to offer additional fixation</a:t>
            </a:r>
            <a:endParaRPr lang="en-IN" sz="2400" dirty="0"/>
          </a:p>
          <a:p>
            <a:pPr marL="342900" indent="-342900">
              <a:buFont typeface="Arial" panose="020B0604020202020204" pitchFamily="34" charset="0"/>
              <a:buChar char="•"/>
            </a:pPr>
            <a:r>
              <a:rPr lang="en-US" sz="2400" dirty="0"/>
              <a:t>Full cylindrical implants were used by Kirsch and </a:t>
            </a:r>
            <a:r>
              <a:rPr lang="en-US" sz="2400" dirty="0" err="1"/>
              <a:t>becameavailable</a:t>
            </a:r>
            <a:r>
              <a:rPr lang="en-US" sz="2400" dirty="0"/>
              <a:t> under the name of IMZ.• </a:t>
            </a:r>
            <a:endParaRPr lang="en-IN" sz="2400" dirty="0"/>
          </a:p>
          <a:p>
            <a:pPr marL="342900" indent="-342900">
              <a:buFont typeface="Arial" panose="020B0604020202020204" pitchFamily="34" charset="0"/>
              <a:buChar char="•"/>
            </a:pPr>
            <a:r>
              <a:rPr lang="en-US" sz="2400" dirty="0"/>
              <a:t>The long term survival rates were unacceptable, leading limited use of this implant type currently.</a:t>
            </a:r>
          </a:p>
        </p:txBody>
      </p:sp>
    </p:spTree>
    <p:extLst>
      <p:ext uri="{BB962C8B-B14F-4D97-AF65-F5344CB8AC3E}">
        <p14:creationId xmlns:p14="http://schemas.microsoft.com/office/powerpoint/2010/main" val="417567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7312BBA-3E64-0D88-F71C-5CCAA9E2D616}"/>
              </a:ext>
            </a:extLst>
          </p:cNvPr>
          <p:cNvPicPr>
            <a:picLocks noChangeAspect="1"/>
          </p:cNvPicPr>
          <p:nvPr/>
        </p:nvPicPr>
        <p:blipFill>
          <a:blip r:embed="rId2"/>
          <a:stretch>
            <a:fillRect/>
          </a:stretch>
        </p:blipFill>
        <p:spPr>
          <a:xfrm>
            <a:off x="2506043" y="464535"/>
            <a:ext cx="7725946" cy="5403271"/>
          </a:xfrm>
          <a:prstGeom prst="rect">
            <a:avLst/>
          </a:prstGeom>
        </p:spPr>
      </p:pic>
    </p:spTree>
    <p:extLst>
      <p:ext uri="{BB962C8B-B14F-4D97-AF65-F5344CB8AC3E}">
        <p14:creationId xmlns:p14="http://schemas.microsoft.com/office/powerpoint/2010/main" val="227336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88BDA8-B049-FCC1-3A14-31B759385333}"/>
              </a:ext>
            </a:extLst>
          </p:cNvPr>
          <p:cNvSpPr txBox="1"/>
          <p:nvPr/>
        </p:nvSpPr>
        <p:spPr>
          <a:xfrm>
            <a:off x="693746" y="638687"/>
            <a:ext cx="10198372" cy="4524315"/>
          </a:xfrm>
          <a:prstGeom prst="rect">
            <a:avLst/>
          </a:prstGeom>
          <a:noFill/>
        </p:spPr>
        <p:txBody>
          <a:bodyPr wrap="square">
            <a:spAutoFit/>
          </a:bodyPr>
          <a:lstStyle/>
          <a:p>
            <a:r>
              <a:rPr lang="en-US" sz="3200" b="1" u="sng" dirty="0" err="1"/>
              <a:t>Transmandibular</a:t>
            </a:r>
            <a:r>
              <a:rPr lang="en-US" sz="3200" b="1" u="sng" dirty="0"/>
              <a:t> implants</a:t>
            </a:r>
            <a:endParaRPr lang="en-IN" sz="3200" b="1" u="sng" dirty="0"/>
          </a:p>
          <a:p>
            <a:pPr marL="342900" indent="-342900">
              <a:buFont typeface="Arial" panose="020B0604020202020204" pitchFamily="34" charset="0"/>
              <a:buChar char="•"/>
            </a:pPr>
            <a:endParaRPr lang="en-IN" sz="3200" b="1" u="sng" dirty="0"/>
          </a:p>
          <a:p>
            <a:pPr marL="342900" indent="-342900">
              <a:buFont typeface="Arial" panose="020B0604020202020204" pitchFamily="34" charset="0"/>
              <a:buChar char="•"/>
            </a:pPr>
            <a:r>
              <a:rPr lang="en-US" sz="2800" dirty="0"/>
              <a:t>They were developed to retain the dentures in the edentulous</a:t>
            </a:r>
            <a:r>
              <a:rPr lang="en-IN" sz="2800" dirty="0"/>
              <a:t> l</a:t>
            </a:r>
            <a:r>
              <a:rPr lang="en-US" sz="2800" dirty="0" err="1"/>
              <a:t>ower</a:t>
            </a:r>
            <a:r>
              <a:rPr lang="en-US" sz="2800" dirty="0"/>
              <a:t> jaw.• </a:t>
            </a:r>
            <a:endParaRPr lang="en-IN" sz="2800" dirty="0"/>
          </a:p>
          <a:p>
            <a:pPr marL="342900" indent="-342900">
              <a:buFont typeface="Arial" panose="020B0604020202020204" pitchFamily="34" charset="0"/>
              <a:buChar char="•"/>
            </a:pPr>
            <a:r>
              <a:rPr lang="en-US" sz="2800" dirty="0"/>
              <a:t>The implant was applied through submandibular skin incision.“</a:t>
            </a:r>
            <a:endParaRPr lang="en-IN" sz="2800" dirty="0"/>
          </a:p>
          <a:p>
            <a:pPr marL="342900" indent="-342900">
              <a:buFont typeface="Arial" panose="020B0604020202020204" pitchFamily="34" charset="0"/>
              <a:buChar char="•"/>
            </a:pPr>
            <a:r>
              <a:rPr lang="en-US" sz="2800" dirty="0"/>
              <a:t>staple bone" implant developed by Small, consisted of a splint adapted to the </a:t>
            </a:r>
            <a:r>
              <a:rPr lang="en-IN" sz="2800" dirty="0"/>
              <a:t>to lower border of mandible.</a:t>
            </a:r>
          </a:p>
          <a:p>
            <a:pPr marL="342900" indent="-342900">
              <a:buFont typeface="Arial" panose="020B0604020202020204" pitchFamily="34" charset="0"/>
              <a:buChar char="•"/>
            </a:pPr>
            <a:r>
              <a:rPr lang="en-US" sz="2800" dirty="0" err="1"/>
              <a:t>erDr</a:t>
            </a:r>
            <a:r>
              <a:rPr lang="en-US" sz="2800" dirty="0"/>
              <a:t>. </a:t>
            </a:r>
            <a:r>
              <a:rPr lang="en-US" sz="2800" dirty="0" err="1"/>
              <a:t>Firos</a:t>
            </a:r>
            <a:r>
              <a:rPr lang="en-US" sz="2800" dirty="0"/>
              <a:t> </a:t>
            </a:r>
            <a:r>
              <a:rPr lang="en-IN" sz="2800" dirty="0"/>
              <a:t>other model introduced by </a:t>
            </a:r>
            <a:r>
              <a:rPr lang="en-IN" sz="2800" dirty="0" err="1"/>
              <a:t>Bosker</a:t>
            </a:r>
            <a:r>
              <a:rPr lang="en-IN" sz="2800" dirty="0"/>
              <a:t> ,has two metal </a:t>
            </a:r>
            <a:r>
              <a:rPr lang="en-IN" sz="2800" dirty="0" err="1"/>
              <a:t>splints,one</a:t>
            </a:r>
            <a:r>
              <a:rPr lang="en-IN" sz="2800" dirty="0"/>
              <a:t> below the lower border of mandible and one intraorally to connect four post piercing through soft </a:t>
            </a:r>
            <a:r>
              <a:rPr lang="en-IN" sz="2800" dirty="0" err="1"/>
              <a:t>tossues</a:t>
            </a:r>
            <a:endParaRPr lang="en-US" sz="2800" dirty="0"/>
          </a:p>
        </p:txBody>
      </p:sp>
    </p:spTree>
    <p:extLst>
      <p:ext uri="{BB962C8B-B14F-4D97-AF65-F5344CB8AC3E}">
        <p14:creationId xmlns:p14="http://schemas.microsoft.com/office/powerpoint/2010/main" val="178363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48C09F-53C7-A4CE-09AB-0A338DEA0065}"/>
              </a:ext>
            </a:extLst>
          </p:cNvPr>
          <p:cNvPicPr>
            <a:picLocks noChangeAspect="1"/>
          </p:cNvPicPr>
          <p:nvPr/>
        </p:nvPicPr>
        <p:blipFill>
          <a:blip r:embed="rId2"/>
          <a:stretch>
            <a:fillRect/>
          </a:stretch>
        </p:blipFill>
        <p:spPr>
          <a:xfrm>
            <a:off x="1634021" y="244492"/>
            <a:ext cx="8923958" cy="5549968"/>
          </a:xfrm>
          <a:prstGeom prst="rect">
            <a:avLst/>
          </a:prstGeom>
        </p:spPr>
      </p:pic>
    </p:spTree>
    <p:extLst>
      <p:ext uri="{BB962C8B-B14F-4D97-AF65-F5344CB8AC3E}">
        <p14:creationId xmlns:p14="http://schemas.microsoft.com/office/powerpoint/2010/main" val="158503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EBBB74-E7A3-7999-5A83-97FF9C996577}"/>
              </a:ext>
            </a:extLst>
          </p:cNvPr>
          <p:cNvSpPr txBox="1"/>
          <p:nvPr/>
        </p:nvSpPr>
        <p:spPr>
          <a:xfrm>
            <a:off x="644848" y="585622"/>
            <a:ext cx="10711804" cy="3662541"/>
          </a:xfrm>
          <a:prstGeom prst="rect">
            <a:avLst/>
          </a:prstGeom>
          <a:noFill/>
        </p:spPr>
        <p:txBody>
          <a:bodyPr wrap="square">
            <a:spAutoFit/>
          </a:bodyPr>
          <a:lstStyle/>
          <a:p>
            <a:r>
              <a:rPr lang="en-US" sz="3200" b="1" u="sng" dirty="0" err="1"/>
              <a:t>Subperiosteal</a:t>
            </a:r>
            <a:r>
              <a:rPr lang="en-US" sz="3200" b="1" u="sng" dirty="0"/>
              <a:t> implants</a:t>
            </a:r>
            <a:endParaRPr lang="en-IN" sz="3200" b="1" u="sng" dirty="0"/>
          </a:p>
          <a:p>
            <a:pPr marL="285750" indent="-285750">
              <a:buFont typeface="Arial" panose="020B0604020202020204" pitchFamily="34" charset="0"/>
              <a:buChar char="•"/>
            </a:pPr>
            <a:endParaRPr lang="en-IN" sz="3200" b="1" u="sng" dirty="0"/>
          </a:p>
          <a:p>
            <a:pPr marL="285750" indent="-285750">
              <a:buFont typeface="Arial" panose="020B0604020202020204" pitchFamily="34" charset="0"/>
              <a:buChar char="•"/>
            </a:pPr>
            <a:r>
              <a:rPr lang="en-US" sz="2800" dirty="0"/>
              <a:t>They are customized according to plaster model derived from an impression of the exposed jawbone, prior to the surgery planned for implant insertion.</a:t>
            </a:r>
            <a:endParaRPr lang="en-IN" sz="2800" dirty="0"/>
          </a:p>
          <a:p>
            <a:pPr marL="285750" indent="-285750">
              <a:buFont typeface="Arial" panose="020B0604020202020204" pitchFamily="34" charset="0"/>
              <a:buChar char="•"/>
            </a:pPr>
            <a:r>
              <a:rPr lang="en-US" sz="2800" dirty="0"/>
              <a:t>They are designed </a:t>
            </a:r>
            <a:r>
              <a:rPr lang="en-US" sz="2800" dirty="0" err="1"/>
              <a:t>toretain</a:t>
            </a:r>
            <a:r>
              <a:rPr lang="en-US" sz="2800" dirty="0"/>
              <a:t> the overdenture.</a:t>
            </a:r>
            <a:endParaRPr lang="en-IN" sz="2800" dirty="0"/>
          </a:p>
          <a:p>
            <a:pPr marL="285750" indent="-285750">
              <a:buFont typeface="Arial" panose="020B0604020202020204" pitchFamily="34" charset="0"/>
              <a:buChar char="•"/>
            </a:pPr>
            <a:r>
              <a:rPr lang="en-IN" sz="2800" dirty="0"/>
              <a:t> </a:t>
            </a:r>
            <a:r>
              <a:rPr lang="en-US" sz="2800" dirty="0"/>
              <a:t>They are rarely used.</a:t>
            </a:r>
            <a:endParaRPr lang="en-IN" sz="2800" dirty="0"/>
          </a:p>
          <a:p>
            <a:pPr marL="285750" indent="-285750">
              <a:buFont typeface="Arial" panose="020B0604020202020204" pitchFamily="34" charset="0"/>
              <a:buChar char="•"/>
            </a:pPr>
            <a:r>
              <a:rPr lang="en-IN" sz="2800" dirty="0"/>
              <a:t>It  was used In treatment of atrophic mandible.</a:t>
            </a:r>
            <a:endParaRPr lang="en-US" sz="2800" dirty="0"/>
          </a:p>
        </p:txBody>
      </p:sp>
    </p:spTree>
    <p:extLst>
      <p:ext uri="{BB962C8B-B14F-4D97-AF65-F5344CB8AC3E}">
        <p14:creationId xmlns:p14="http://schemas.microsoft.com/office/powerpoint/2010/main" val="288177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DA5316A-65C3-CAD9-CE0F-ACDDDAB9C357}"/>
              </a:ext>
            </a:extLst>
          </p:cNvPr>
          <p:cNvPicPr>
            <a:picLocks noChangeAspect="1"/>
          </p:cNvPicPr>
          <p:nvPr/>
        </p:nvPicPr>
        <p:blipFill>
          <a:blip r:embed="rId2"/>
          <a:stretch>
            <a:fillRect/>
          </a:stretch>
        </p:blipFill>
        <p:spPr>
          <a:xfrm>
            <a:off x="1845915" y="342289"/>
            <a:ext cx="8422748" cy="4753585"/>
          </a:xfrm>
          <a:prstGeom prst="rect">
            <a:avLst/>
          </a:prstGeom>
        </p:spPr>
      </p:pic>
    </p:spTree>
    <p:extLst>
      <p:ext uri="{BB962C8B-B14F-4D97-AF65-F5344CB8AC3E}">
        <p14:creationId xmlns:p14="http://schemas.microsoft.com/office/powerpoint/2010/main" val="355512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18542-FFCF-AFFD-B4EF-05B908F24A0C}"/>
              </a:ext>
            </a:extLst>
          </p:cNvPr>
          <p:cNvSpPr txBox="1"/>
          <p:nvPr/>
        </p:nvSpPr>
        <p:spPr>
          <a:xfrm>
            <a:off x="424805" y="512275"/>
            <a:ext cx="10259494" cy="6494085"/>
          </a:xfrm>
          <a:prstGeom prst="rect">
            <a:avLst/>
          </a:prstGeom>
          <a:noFill/>
        </p:spPr>
        <p:txBody>
          <a:bodyPr wrap="square">
            <a:spAutoFit/>
          </a:bodyPr>
          <a:lstStyle/>
          <a:p>
            <a:r>
              <a:rPr lang="en-US" sz="3200" b="1" u="sng" dirty="0"/>
              <a:t>Implant surface characteristics</a:t>
            </a:r>
            <a:r>
              <a:rPr lang="en-US" dirty="0"/>
              <a:t> </a:t>
            </a:r>
            <a:r>
              <a:rPr lang="en-IN" dirty="0"/>
              <a:t>(</a:t>
            </a:r>
            <a:r>
              <a:rPr lang="en-US" sz="3200" dirty="0"/>
              <a:t>micro design</a:t>
            </a:r>
            <a:r>
              <a:rPr lang="en-IN" sz="3200" dirty="0"/>
              <a:t>)</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US" sz="2400" dirty="0"/>
              <a:t>Biomechanics involved in </a:t>
            </a:r>
            <a:r>
              <a:rPr lang="en-US" sz="2400" dirty="0" err="1"/>
              <a:t>Implantology</a:t>
            </a:r>
            <a:r>
              <a:rPr lang="en-US" sz="2400" dirty="0"/>
              <a:t> includes</a:t>
            </a:r>
            <a:endParaRPr lang="en-IN" sz="2400" dirty="0"/>
          </a:p>
          <a:p>
            <a:pPr marL="457200" indent="-457200">
              <a:buFont typeface="+mj-lt"/>
              <a:buAutoNum type="arabicPeriod"/>
            </a:pPr>
            <a:r>
              <a:rPr lang="en-US" sz="2400" dirty="0"/>
              <a:t>The nature of the biting forces on the implants</a:t>
            </a:r>
            <a:endParaRPr lang="en-IN" sz="2400" dirty="0"/>
          </a:p>
          <a:p>
            <a:pPr marL="457200" indent="-457200">
              <a:buFont typeface="+mj-lt"/>
              <a:buAutoNum type="arabicPeriod"/>
            </a:pPr>
            <a:r>
              <a:rPr lang="en-US" sz="2400" dirty="0"/>
              <a:t>Transferring of the biting forces to the interfacial surfaces</a:t>
            </a:r>
            <a:endParaRPr lang="en-IN" sz="2400" dirty="0"/>
          </a:p>
          <a:p>
            <a:pPr marL="457200" indent="-457200">
              <a:buFont typeface="+mj-lt"/>
              <a:buAutoNum type="arabicPeriod"/>
            </a:pPr>
            <a:r>
              <a:rPr lang="en-US" sz="2400" dirty="0"/>
              <a:t>The interfacial tissue reaction</a:t>
            </a:r>
            <a:endParaRPr lang="en-IN" sz="2400" dirty="0"/>
          </a:p>
          <a:p>
            <a:r>
              <a:rPr lang="en-IN" sz="2400" dirty="0"/>
              <a:t>        </a:t>
            </a:r>
          </a:p>
          <a:p>
            <a:r>
              <a:rPr lang="en-IN" sz="2400" dirty="0"/>
              <a:t>       Surface plays an important role in biological interactions. Surface modifications have been applied to </a:t>
            </a:r>
            <a:r>
              <a:rPr lang="en-IN" sz="2400" dirty="0" err="1"/>
              <a:t>metallicbiomaterials</a:t>
            </a:r>
            <a:r>
              <a:rPr lang="en-IN" sz="2400" dirty="0"/>
              <a:t> in order to improve the</a:t>
            </a:r>
          </a:p>
          <a:p>
            <a:r>
              <a:rPr lang="en-IN" sz="2400" dirty="0"/>
              <a:t>   Mechanical ,Chemical, Physical properties  such as</a:t>
            </a:r>
          </a:p>
          <a:p>
            <a:r>
              <a:rPr lang="en-IN" sz="2400" dirty="0"/>
              <a:t>      - Wear resistance</a:t>
            </a:r>
          </a:p>
          <a:p>
            <a:r>
              <a:rPr lang="en-IN" sz="2400" dirty="0"/>
              <a:t>       -Corrosion resistance</a:t>
            </a:r>
          </a:p>
          <a:p>
            <a:r>
              <a:rPr lang="en-IN" sz="2400" dirty="0"/>
              <a:t>        -Biocompatibility and surface energy, etc.</a:t>
            </a:r>
          </a:p>
          <a:p>
            <a:endParaRPr lang="en-IN" sz="2400" dirty="0"/>
          </a:p>
          <a:p>
            <a:endParaRPr lang="en-IN" sz="2400" dirty="0"/>
          </a:p>
          <a:p>
            <a:endParaRPr lang="en-IN" sz="2400" dirty="0"/>
          </a:p>
          <a:p>
            <a:endParaRPr lang="en-US" sz="2400" dirty="0"/>
          </a:p>
        </p:txBody>
      </p:sp>
    </p:spTree>
    <p:extLst>
      <p:ext uri="{BB962C8B-B14F-4D97-AF65-F5344CB8AC3E}">
        <p14:creationId xmlns:p14="http://schemas.microsoft.com/office/powerpoint/2010/main" val="205424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02ADB6-23D8-87A3-0983-BBD1F410393B}"/>
              </a:ext>
            </a:extLst>
          </p:cNvPr>
          <p:cNvSpPr txBox="1"/>
          <p:nvPr/>
        </p:nvSpPr>
        <p:spPr>
          <a:xfrm>
            <a:off x="363682" y="402254"/>
            <a:ext cx="11041869" cy="4647426"/>
          </a:xfrm>
          <a:prstGeom prst="rect">
            <a:avLst/>
          </a:prstGeom>
          <a:noFill/>
        </p:spPr>
        <p:txBody>
          <a:bodyPr wrap="square">
            <a:spAutoFit/>
          </a:bodyPr>
          <a:lstStyle/>
          <a:p>
            <a:r>
              <a:rPr lang="en-IN" sz="2800" dirty="0"/>
              <a:t>Additive process –</a:t>
            </a:r>
          </a:p>
          <a:p>
            <a:r>
              <a:rPr lang="en-IN" sz="2800" dirty="0"/>
              <a:t> </a:t>
            </a:r>
            <a:r>
              <a:rPr lang="en-IN" sz="2400" dirty="0"/>
              <a:t>It modifies the microstructure and chemical nature of the implant surface by adding materials to existing surface.</a:t>
            </a:r>
          </a:p>
          <a:p>
            <a:pPr marL="342900" indent="-342900">
              <a:buFont typeface="Arial" panose="020B0604020202020204" pitchFamily="34" charset="0"/>
              <a:buChar char="•"/>
            </a:pPr>
            <a:r>
              <a:rPr lang="en-IN" sz="2400" dirty="0"/>
              <a:t> Materials which can be used are</a:t>
            </a:r>
            <a:endParaRPr lang="en-IN" sz="2800" dirty="0"/>
          </a:p>
          <a:p>
            <a:r>
              <a:rPr lang="en-IN" dirty="0"/>
              <a:t>     </a:t>
            </a:r>
            <a:r>
              <a:rPr lang="en-US" sz="2400" dirty="0"/>
              <a:t>Surface coatings</a:t>
            </a:r>
            <a:endParaRPr lang="en-IN" sz="2400" dirty="0"/>
          </a:p>
          <a:p>
            <a:r>
              <a:rPr lang="en-IN" sz="2400" dirty="0"/>
              <a:t>   </a:t>
            </a:r>
            <a:r>
              <a:rPr lang="en-US" sz="2400" dirty="0"/>
              <a:t> Carbon, glass, ceramic coating</a:t>
            </a:r>
            <a:endParaRPr lang="en-IN" sz="2400" dirty="0"/>
          </a:p>
          <a:p>
            <a:r>
              <a:rPr lang="en-IN" sz="2400" dirty="0"/>
              <a:t>     </a:t>
            </a:r>
            <a:r>
              <a:rPr lang="en-US" sz="2400" dirty="0"/>
              <a:t>Hydroxyapatite coating</a:t>
            </a:r>
            <a:endParaRPr lang="en-IN" sz="2400" dirty="0"/>
          </a:p>
          <a:p>
            <a:r>
              <a:rPr lang="en-IN" sz="2400" dirty="0"/>
              <a:t>     </a:t>
            </a:r>
            <a:r>
              <a:rPr lang="en-US" sz="2400" dirty="0"/>
              <a:t>Ca-P coating</a:t>
            </a:r>
            <a:r>
              <a:rPr lang="en-IN" sz="2400" dirty="0"/>
              <a:t> </a:t>
            </a:r>
          </a:p>
          <a:p>
            <a:r>
              <a:rPr lang="en-IN" sz="2400" dirty="0"/>
              <a:t>     </a:t>
            </a:r>
            <a:r>
              <a:rPr lang="en-US" sz="2400" dirty="0"/>
              <a:t>Composite coating</a:t>
            </a:r>
            <a:endParaRPr lang="en-IN" sz="2400" dirty="0"/>
          </a:p>
          <a:p>
            <a:r>
              <a:rPr lang="en-IN" sz="2400" dirty="0"/>
              <a:t>     </a:t>
            </a:r>
            <a:r>
              <a:rPr lang="en-US" sz="2400" dirty="0"/>
              <a:t>Titanium Nitride coating </a:t>
            </a:r>
            <a:endParaRPr lang="en-IN" sz="2400" dirty="0"/>
          </a:p>
          <a:p>
            <a:r>
              <a:rPr lang="en-IN" sz="2400" dirty="0"/>
              <a:t>     </a:t>
            </a:r>
            <a:r>
              <a:rPr lang="en-US" sz="2400" dirty="0"/>
              <a:t> Titanium plasma </a:t>
            </a:r>
            <a:r>
              <a:rPr lang="en-US" sz="2400" dirty="0" err="1"/>
              <a:t>spraycoating</a:t>
            </a:r>
            <a:endParaRPr lang="en-IN" sz="2400" dirty="0"/>
          </a:p>
          <a:p>
            <a:r>
              <a:rPr lang="en-IN" sz="2400" dirty="0"/>
              <a:t>     </a:t>
            </a:r>
            <a:r>
              <a:rPr lang="en-US" sz="2400" dirty="0"/>
              <a:t> </a:t>
            </a:r>
            <a:r>
              <a:rPr lang="en-US" sz="2400" dirty="0" err="1"/>
              <a:t>Titania</a:t>
            </a:r>
            <a:r>
              <a:rPr lang="en-US" sz="2400" dirty="0"/>
              <a:t> film </a:t>
            </a:r>
            <a:r>
              <a:rPr lang="en-US" sz="2400" dirty="0" err="1"/>
              <a:t>coatingAdditive</a:t>
            </a:r>
            <a:endParaRPr lang="en-US" sz="2400" dirty="0"/>
          </a:p>
        </p:txBody>
      </p:sp>
    </p:spTree>
    <p:extLst>
      <p:ext uri="{BB962C8B-B14F-4D97-AF65-F5344CB8AC3E}">
        <p14:creationId xmlns:p14="http://schemas.microsoft.com/office/powerpoint/2010/main" val="30080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F93562-FB58-718F-EC13-6E5252C65BDF}"/>
              </a:ext>
            </a:extLst>
          </p:cNvPr>
          <p:cNvSpPr txBox="1"/>
          <p:nvPr/>
        </p:nvSpPr>
        <p:spPr>
          <a:xfrm>
            <a:off x="119190" y="367525"/>
            <a:ext cx="11029644" cy="2800767"/>
          </a:xfrm>
          <a:prstGeom prst="rect">
            <a:avLst/>
          </a:prstGeom>
          <a:noFill/>
        </p:spPr>
        <p:txBody>
          <a:bodyPr wrap="square">
            <a:spAutoFit/>
          </a:bodyPr>
          <a:lstStyle/>
          <a:p>
            <a:r>
              <a:rPr lang="en-IN" sz="2800" dirty="0"/>
              <a:t>Subtractive processes </a:t>
            </a:r>
          </a:p>
          <a:p>
            <a:r>
              <a:rPr lang="en-IN" sz="2800" dirty="0"/>
              <a:t>      </a:t>
            </a:r>
            <a:r>
              <a:rPr lang="en-IN" sz="2400" dirty="0"/>
              <a:t>It modifies the microstructure and chemical nature of implant by removing or altering the existing surface.</a:t>
            </a:r>
          </a:p>
          <a:p>
            <a:r>
              <a:rPr lang="en-IN" sz="2400" dirty="0"/>
              <a:t>    The roughness of implant surface can be modifies by </a:t>
            </a:r>
          </a:p>
          <a:p>
            <a:r>
              <a:rPr lang="en-IN" sz="2400" dirty="0"/>
              <a:t>     - </a:t>
            </a:r>
            <a:r>
              <a:rPr lang="en-US" sz="2400" dirty="0"/>
              <a:t>Sand blasting</a:t>
            </a:r>
            <a:endParaRPr lang="en-IN" sz="2400" dirty="0"/>
          </a:p>
          <a:p>
            <a:r>
              <a:rPr lang="en-IN" sz="2400" dirty="0"/>
              <a:t>      -Machining </a:t>
            </a:r>
          </a:p>
          <a:p>
            <a:r>
              <a:rPr lang="en-IN" sz="2400" dirty="0"/>
              <a:t>       -</a:t>
            </a:r>
            <a:r>
              <a:rPr lang="en-US" sz="2400" dirty="0"/>
              <a:t> Dual acid etched technique</a:t>
            </a:r>
          </a:p>
        </p:txBody>
      </p:sp>
    </p:spTree>
    <p:extLst>
      <p:ext uri="{BB962C8B-B14F-4D97-AF65-F5344CB8AC3E}">
        <p14:creationId xmlns:p14="http://schemas.microsoft.com/office/powerpoint/2010/main" val="354741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A406-7AF7-D0E9-DF67-AA846114734B}"/>
              </a:ext>
            </a:extLst>
          </p:cNvPr>
          <p:cNvSpPr>
            <a:spLocks noGrp="1"/>
          </p:cNvSpPr>
          <p:nvPr>
            <p:ph type="ctrTitle"/>
          </p:nvPr>
        </p:nvSpPr>
        <p:spPr>
          <a:xfrm>
            <a:off x="770151" y="-835798"/>
            <a:ext cx="11140424" cy="2541431"/>
          </a:xfrm>
        </p:spPr>
        <p:txBody>
          <a:bodyPr>
            <a:normAutofit/>
          </a:bodyPr>
          <a:lstStyle/>
          <a:p>
            <a:r>
              <a:rPr lang="en-IN" sz="4400" dirty="0"/>
              <a:t>Biological  aspect  of  dental implant</a:t>
            </a:r>
            <a:endParaRPr lang="en-US" sz="4400" dirty="0"/>
          </a:p>
        </p:txBody>
      </p:sp>
      <p:sp>
        <p:nvSpPr>
          <p:cNvPr id="3" name="Subtitle 2">
            <a:extLst>
              <a:ext uri="{FF2B5EF4-FFF2-40B4-BE49-F238E27FC236}">
                <a16:creationId xmlns:a16="http://schemas.microsoft.com/office/drawing/2014/main" id="{5022B027-4729-7696-DF65-FA66C0E9B5BC}"/>
              </a:ext>
            </a:extLst>
          </p:cNvPr>
          <p:cNvSpPr>
            <a:spLocks noGrp="1"/>
          </p:cNvSpPr>
          <p:nvPr>
            <p:ph type="subTitle" idx="1"/>
          </p:nvPr>
        </p:nvSpPr>
        <p:spPr>
          <a:xfrm>
            <a:off x="2417780" y="2909454"/>
            <a:ext cx="8637072" cy="1599371"/>
          </a:xfrm>
        </p:spPr>
        <p:txBody>
          <a:bodyPr>
            <a:normAutofit/>
          </a:bodyPr>
          <a:lstStyle/>
          <a:p>
            <a:r>
              <a:rPr lang="en-IN" sz="2400" dirty="0"/>
              <a:t>Presented by :</a:t>
            </a:r>
            <a:r>
              <a:rPr lang="en-IN" sz="2400" dirty="0" err="1"/>
              <a:t>Rutuja</a:t>
            </a:r>
            <a:r>
              <a:rPr lang="en-IN" sz="2400" dirty="0"/>
              <a:t> </a:t>
            </a:r>
            <a:r>
              <a:rPr lang="en-IN" sz="2400" dirty="0" err="1"/>
              <a:t>dahiphale</a:t>
            </a:r>
            <a:endParaRPr lang="en-US" sz="2400" dirty="0"/>
          </a:p>
        </p:txBody>
      </p:sp>
    </p:spTree>
    <p:extLst>
      <p:ext uri="{BB962C8B-B14F-4D97-AF65-F5344CB8AC3E}">
        <p14:creationId xmlns:p14="http://schemas.microsoft.com/office/powerpoint/2010/main" val="253106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6CFBAF-FE05-D7DF-84C1-9E71F84F4802}"/>
              </a:ext>
            </a:extLst>
          </p:cNvPr>
          <p:cNvSpPr txBox="1"/>
          <p:nvPr/>
        </p:nvSpPr>
        <p:spPr>
          <a:xfrm>
            <a:off x="632622" y="630490"/>
            <a:ext cx="10797377" cy="2585323"/>
          </a:xfrm>
          <a:prstGeom prst="rect">
            <a:avLst/>
          </a:prstGeom>
          <a:noFill/>
        </p:spPr>
        <p:txBody>
          <a:bodyPr wrap="square">
            <a:spAutoFit/>
          </a:bodyPr>
          <a:lstStyle/>
          <a:p>
            <a:r>
              <a:rPr lang="en-IN" dirty="0"/>
              <a:t>  </a:t>
            </a:r>
            <a:r>
              <a:rPr lang="en-US" sz="2400" dirty="0"/>
              <a:t>Micro rough surfaces• </a:t>
            </a:r>
            <a:endParaRPr lang="en-IN" sz="2400" dirty="0"/>
          </a:p>
          <a:p>
            <a:pPr marL="285750" indent="-285750">
              <a:buFont typeface="Arial" panose="020B0604020202020204" pitchFamily="34" charset="0"/>
              <a:buChar char="•"/>
            </a:pPr>
            <a:r>
              <a:rPr lang="en-US" sz="2400" dirty="0"/>
              <a:t>Better bone apposition</a:t>
            </a:r>
            <a:endParaRPr lang="en-IN" sz="2400" dirty="0"/>
          </a:p>
          <a:p>
            <a:pPr marL="285750" indent="-285750">
              <a:buFont typeface="Arial" panose="020B0604020202020204" pitchFamily="34" charset="0"/>
              <a:buChar char="•"/>
            </a:pPr>
            <a:r>
              <a:rPr lang="en-US" sz="2400" dirty="0"/>
              <a:t>Higher percentage of bone in contact with the implant•</a:t>
            </a:r>
            <a:endParaRPr lang="en-IN" sz="2400" dirty="0"/>
          </a:p>
          <a:p>
            <a:pPr marL="285750" indent="-285750">
              <a:buFont typeface="Arial" panose="020B0604020202020204" pitchFamily="34" charset="0"/>
              <a:buChar char="•"/>
            </a:pPr>
            <a:r>
              <a:rPr lang="en-US" sz="2400" dirty="0"/>
              <a:t> Influence the mechanical properties of the interface</a:t>
            </a:r>
            <a:endParaRPr lang="en-IN" sz="2400" dirty="0"/>
          </a:p>
          <a:p>
            <a:pPr marL="285750" indent="-285750">
              <a:buFont typeface="Arial" panose="020B0604020202020204" pitchFamily="34" charset="0"/>
              <a:buChar char="•"/>
            </a:pPr>
            <a:r>
              <a:rPr lang="en-US" sz="2400" dirty="0"/>
              <a:t> Stress distribution</a:t>
            </a:r>
            <a:endParaRPr lang="en-IN" sz="2400" dirty="0"/>
          </a:p>
          <a:p>
            <a:pPr marL="285750" indent="-285750">
              <a:buFont typeface="Arial" panose="020B0604020202020204" pitchFamily="34" charset="0"/>
              <a:buChar char="•"/>
            </a:pPr>
            <a:r>
              <a:rPr lang="en-IN" sz="2400" dirty="0"/>
              <a:t> </a:t>
            </a:r>
            <a:r>
              <a:rPr lang="en-US" sz="2400" dirty="0"/>
              <a:t>Bone </a:t>
            </a:r>
            <a:r>
              <a:rPr lang="en-IN" sz="2400" dirty="0"/>
              <a:t>remodelling</a:t>
            </a:r>
          </a:p>
          <a:p>
            <a:endParaRPr lang="en-US" dirty="0"/>
          </a:p>
        </p:txBody>
      </p:sp>
    </p:spTree>
    <p:extLst>
      <p:ext uri="{BB962C8B-B14F-4D97-AF65-F5344CB8AC3E}">
        <p14:creationId xmlns:p14="http://schemas.microsoft.com/office/powerpoint/2010/main" val="12785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BD4BE7-A85D-5591-8C97-03E07A3CB71A}"/>
              </a:ext>
            </a:extLst>
          </p:cNvPr>
          <p:cNvPicPr>
            <a:picLocks noChangeAspect="1"/>
          </p:cNvPicPr>
          <p:nvPr/>
        </p:nvPicPr>
        <p:blipFill>
          <a:blip r:embed="rId2"/>
          <a:stretch>
            <a:fillRect/>
          </a:stretch>
        </p:blipFill>
        <p:spPr>
          <a:xfrm>
            <a:off x="1210236" y="85573"/>
            <a:ext cx="9522962" cy="5831133"/>
          </a:xfrm>
          <a:prstGeom prst="rect">
            <a:avLst/>
          </a:prstGeom>
        </p:spPr>
      </p:pic>
    </p:spTree>
    <p:extLst>
      <p:ext uri="{BB962C8B-B14F-4D97-AF65-F5344CB8AC3E}">
        <p14:creationId xmlns:p14="http://schemas.microsoft.com/office/powerpoint/2010/main" val="4192432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CF15C9-6C89-A29C-6A68-5E49EC7715C2}"/>
              </a:ext>
            </a:extLst>
          </p:cNvPr>
          <p:cNvSpPr txBox="1"/>
          <p:nvPr/>
        </p:nvSpPr>
        <p:spPr>
          <a:xfrm>
            <a:off x="406467" y="369744"/>
            <a:ext cx="10919623" cy="4247317"/>
          </a:xfrm>
          <a:prstGeom prst="rect">
            <a:avLst/>
          </a:prstGeom>
          <a:noFill/>
        </p:spPr>
        <p:txBody>
          <a:bodyPr wrap="square">
            <a:spAutoFit/>
          </a:bodyPr>
          <a:lstStyle/>
          <a:p>
            <a:r>
              <a:rPr lang="en-US" sz="2800" u="sng" dirty="0" err="1"/>
              <a:t>Osseointegration</a:t>
            </a:r>
            <a:r>
              <a:rPr lang="en-US" dirty="0"/>
              <a:t>•</a:t>
            </a:r>
            <a:endParaRPr lang="en-IN" dirty="0"/>
          </a:p>
          <a:p>
            <a:r>
              <a:rPr lang="en-IN" dirty="0"/>
              <a:t>   </a:t>
            </a:r>
          </a:p>
          <a:p>
            <a:r>
              <a:rPr lang="en-IN" dirty="0"/>
              <a:t>     </a:t>
            </a:r>
            <a:r>
              <a:rPr lang="en-US" dirty="0"/>
              <a:t> </a:t>
            </a:r>
            <a:r>
              <a:rPr lang="en-US" sz="2800" dirty="0"/>
              <a:t>Defined as direct bone deposition on the implant surface. Characterized by structural and functional connection between ordered, living bone and the surface of a load-bearing </a:t>
            </a:r>
            <a:r>
              <a:rPr lang="en-IN" sz="2800" dirty="0"/>
              <a:t>implant without intervening soft tissue</a:t>
            </a:r>
          </a:p>
          <a:p>
            <a:r>
              <a:rPr lang="en-IN" sz="2800" dirty="0"/>
              <a:t> </a:t>
            </a:r>
            <a:r>
              <a:rPr lang="en-US" sz="2800" dirty="0"/>
              <a:t>• Compared to as direct fracture healing, in which the fragment ends become united by bone, without intermediate fibrous tissue or fibrocartilage formation.</a:t>
            </a:r>
            <a:endParaRPr lang="en-IN" sz="2800" dirty="0"/>
          </a:p>
          <a:p>
            <a:r>
              <a:rPr lang="en-IN" sz="2800" dirty="0"/>
              <a:t> </a:t>
            </a:r>
            <a:endParaRPr lang="en-US" sz="2800" dirty="0"/>
          </a:p>
        </p:txBody>
      </p:sp>
    </p:spTree>
    <p:extLst>
      <p:ext uri="{BB962C8B-B14F-4D97-AF65-F5344CB8AC3E}">
        <p14:creationId xmlns:p14="http://schemas.microsoft.com/office/powerpoint/2010/main" val="69946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4E2C169-FB2B-E9CF-65F3-F4026446A659}"/>
              </a:ext>
            </a:extLst>
          </p:cNvPr>
          <p:cNvPicPr>
            <a:picLocks noChangeAspect="1"/>
          </p:cNvPicPr>
          <p:nvPr/>
        </p:nvPicPr>
        <p:blipFill>
          <a:blip r:embed="rId2"/>
          <a:stretch>
            <a:fillRect/>
          </a:stretch>
        </p:blipFill>
        <p:spPr>
          <a:xfrm>
            <a:off x="1112439" y="7803"/>
            <a:ext cx="9266245" cy="6080047"/>
          </a:xfrm>
          <a:prstGeom prst="rect">
            <a:avLst/>
          </a:prstGeom>
        </p:spPr>
      </p:pic>
    </p:spTree>
    <p:extLst>
      <p:ext uri="{BB962C8B-B14F-4D97-AF65-F5344CB8AC3E}">
        <p14:creationId xmlns:p14="http://schemas.microsoft.com/office/powerpoint/2010/main" val="865377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9F639-315C-ED35-53D3-51BA286243A0}"/>
              </a:ext>
            </a:extLst>
          </p:cNvPr>
          <p:cNvSpPr txBox="1"/>
          <p:nvPr/>
        </p:nvSpPr>
        <p:spPr>
          <a:xfrm>
            <a:off x="449253" y="703701"/>
            <a:ext cx="11127441" cy="5262979"/>
          </a:xfrm>
          <a:prstGeom prst="rect">
            <a:avLst/>
          </a:prstGeom>
          <a:noFill/>
        </p:spPr>
        <p:txBody>
          <a:bodyPr wrap="square">
            <a:spAutoFit/>
          </a:bodyPr>
          <a:lstStyle/>
          <a:p>
            <a:pPr marL="342900" indent="-342900">
              <a:buFont typeface="Arial" panose="020B0604020202020204" pitchFamily="34" charset="0"/>
              <a:buChar char="•"/>
            </a:pPr>
            <a:r>
              <a:rPr lang="en-US" sz="2400" dirty="0"/>
              <a:t>Prerequisites for </a:t>
            </a:r>
            <a:r>
              <a:rPr lang="en-US" sz="2400" dirty="0" err="1"/>
              <a:t>osseointegration</a:t>
            </a:r>
            <a:endParaRPr lang="en-IN" sz="2400" dirty="0"/>
          </a:p>
          <a:p>
            <a:pPr marL="457200" indent="-457200">
              <a:buFont typeface="+mj-lt"/>
              <a:buAutoNum type="arabicPeriod"/>
            </a:pPr>
            <a:r>
              <a:rPr lang="en-US" sz="2400" dirty="0"/>
              <a:t>Material and surface properties</a:t>
            </a:r>
            <a:endParaRPr lang="en-IN" sz="2400" dirty="0"/>
          </a:p>
          <a:p>
            <a:pPr marL="457200" indent="-457200">
              <a:buFont typeface="+mj-lt"/>
              <a:buAutoNum type="arabicPeriod"/>
            </a:pPr>
            <a:r>
              <a:rPr lang="en-US" sz="2400" dirty="0"/>
              <a:t>Primary stability and adequate load</a:t>
            </a:r>
            <a:endParaRPr lang="en-IN" sz="2400" dirty="0"/>
          </a:p>
          <a:p>
            <a:endParaRPr lang="en-IN" sz="2400" dirty="0"/>
          </a:p>
          <a:p>
            <a:pPr marL="342900" indent="-342900">
              <a:buFont typeface="Arial" panose="020B0604020202020204" pitchFamily="34" charset="0"/>
              <a:buChar char="•"/>
            </a:pPr>
            <a:r>
              <a:rPr lang="en-IN" sz="2400" dirty="0"/>
              <a:t>Stages</a:t>
            </a:r>
          </a:p>
          <a:p>
            <a:pPr marL="457200" indent="-457200">
              <a:buFont typeface="+mj-lt"/>
              <a:buAutoNum type="arabicPeriod"/>
            </a:pPr>
            <a:r>
              <a:rPr lang="en-IN" sz="2400" dirty="0"/>
              <a:t>incorporation by woven bone formation;4 to 6 weeks</a:t>
            </a:r>
          </a:p>
          <a:p>
            <a:pPr marL="457200" indent="-457200">
              <a:buFont typeface="+mj-lt"/>
              <a:buAutoNum type="arabicPeriod"/>
            </a:pPr>
            <a:r>
              <a:rPr lang="en-IN" sz="2400" dirty="0"/>
              <a:t>adaptation of bone mass to load (lamellar and parallel-fibered bone deposition); and Second month</a:t>
            </a:r>
          </a:p>
          <a:p>
            <a:pPr marL="457200" indent="-457200">
              <a:buFont typeface="+mj-lt"/>
              <a:buAutoNum type="arabicPeriod"/>
            </a:pPr>
            <a:r>
              <a:rPr lang="en-IN" sz="2400" dirty="0"/>
              <a:t>adaptation of bone structure to load (bone </a:t>
            </a:r>
            <a:r>
              <a:rPr lang="en-IN" sz="2400" dirty="0" err="1"/>
              <a:t>remodeling</a:t>
            </a:r>
            <a:r>
              <a:rPr lang="en-IN" sz="2400" dirty="0"/>
              <a:t>).Third month</a:t>
            </a:r>
          </a:p>
          <a:p>
            <a:endParaRPr lang="en-IN" sz="2400" dirty="0"/>
          </a:p>
          <a:p>
            <a:endParaRPr lang="en-IN" sz="2400" dirty="0"/>
          </a:p>
          <a:p>
            <a:endParaRPr lang="en-IN" sz="2400" dirty="0"/>
          </a:p>
          <a:p>
            <a:endParaRPr lang="en-IN" sz="2400" dirty="0"/>
          </a:p>
          <a:p>
            <a:endParaRPr lang="en-US" sz="2400" dirty="0"/>
          </a:p>
        </p:txBody>
      </p:sp>
    </p:spTree>
    <p:extLst>
      <p:ext uri="{BB962C8B-B14F-4D97-AF65-F5344CB8AC3E}">
        <p14:creationId xmlns:p14="http://schemas.microsoft.com/office/powerpoint/2010/main" val="1031133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2F2B78-A78E-5E63-AB22-6E17E2A384C4}"/>
              </a:ext>
            </a:extLst>
          </p:cNvPr>
          <p:cNvSpPr txBox="1"/>
          <p:nvPr/>
        </p:nvSpPr>
        <p:spPr>
          <a:xfrm>
            <a:off x="657071" y="687584"/>
            <a:ext cx="10247271" cy="5386090"/>
          </a:xfrm>
          <a:prstGeom prst="rect">
            <a:avLst/>
          </a:prstGeom>
          <a:noFill/>
        </p:spPr>
        <p:txBody>
          <a:bodyPr wrap="square">
            <a:spAutoFit/>
          </a:bodyPr>
          <a:lstStyle/>
          <a:p>
            <a:r>
              <a:rPr lang="en-US" sz="2800" dirty="0"/>
              <a:t>Formation of woven bone</a:t>
            </a:r>
            <a:endParaRPr lang="en-IN" sz="2800" dirty="0"/>
          </a:p>
          <a:p>
            <a:r>
              <a:rPr lang="en-IN" sz="2800" dirty="0"/>
              <a:t>   </a:t>
            </a:r>
            <a:r>
              <a:rPr lang="en-US" sz="2400" dirty="0"/>
              <a:t>The first bone tissue formed is woven bone</a:t>
            </a:r>
            <a:r>
              <a:rPr lang="en-IN" sz="2400" dirty="0"/>
              <a:t> </a:t>
            </a:r>
            <a:r>
              <a:rPr lang="en-US" sz="2400" dirty="0"/>
              <a:t>characterized by a random, felt-like orientation of its collage fibrils, numerous, irregularly shaped osteocytes and, at the beginning, a relatively low mineral density.</a:t>
            </a:r>
            <a:endParaRPr lang="en-IN" sz="2400" dirty="0"/>
          </a:p>
          <a:p>
            <a:r>
              <a:rPr lang="en-IN" sz="2400" dirty="0"/>
              <a:t>   I</a:t>
            </a:r>
            <a:r>
              <a:rPr lang="en-US" sz="2400" dirty="0"/>
              <a:t>t grows by forming a scaffold of rods and plates and thus is able to spread out into the surrounding tissue at a relatively rapid rate</a:t>
            </a:r>
            <a:endParaRPr lang="en-IN" sz="2400" dirty="0"/>
          </a:p>
          <a:p>
            <a:endParaRPr lang="en-IN" sz="2400" dirty="0"/>
          </a:p>
          <a:p>
            <a:endParaRPr lang="en-IN" sz="2400" dirty="0"/>
          </a:p>
          <a:p>
            <a:endParaRPr lang="en-IN" sz="2400" dirty="0"/>
          </a:p>
          <a:p>
            <a:endParaRPr lang="en-IN" sz="2400" dirty="0"/>
          </a:p>
          <a:p>
            <a:endParaRPr lang="en-IN" sz="2400" dirty="0"/>
          </a:p>
          <a:p>
            <a:endParaRPr lang="en-IN" sz="2400" dirty="0"/>
          </a:p>
          <a:p>
            <a:endParaRPr lang="en-IN" sz="2400" dirty="0"/>
          </a:p>
          <a:p>
            <a:endParaRPr lang="en-US" sz="2400" dirty="0"/>
          </a:p>
        </p:txBody>
      </p:sp>
    </p:spTree>
    <p:extLst>
      <p:ext uri="{BB962C8B-B14F-4D97-AF65-F5344CB8AC3E}">
        <p14:creationId xmlns:p14="http://schemas.microsoft.com/office/powerpoint/2010/main" val="76865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E8C80C-3401-7256-B517-7C27437D2BB5}"/>
              </a:ext>
            </a:extLst>
          </p:cNvPr>
          <p:cNvPicPr>
            <a:picLocks noChangeAspect="1"/>
          </p:cNvPicPr>
          <p:nvPr/>
        </p:nvPicPr>
        <p:blipFill>
          <a:blip r:embed="rId2"/>
          <a:stretch>
            <a:fillRect/>
          </a:stretch>
        </p:blipFill>
        <p:spPr>
          <a:xfrm>
            <a:off x="2017058" y="195594"/>
            <a:ext cx="7457006" cy="5418667"/>
          </a:xfrm>
          <a:prstGeom prst="rect">
            <a:avLst/>
          </a:prstGeom>
        </p:spPr>
      </p:pic>
    </p:spTree>
    <p:extLst>
      <p:ext uri="{BB962C8B-B14F-4D97-AF65-F5344CB8AC3E}">
        <p14:creationId xmlns:p14="http://schemas.microsoft.com/office/powerpoint/2010/main" val="71078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FCAB0C-B342-BC0C-35BA-DDE0D1C16AD5}"/>
              </a:ext>
            </a:extLst>
          </p:cNvPr>
          <p:cNvSpPr txBox="1"/>
          <p:nvPr/>
        </p:nvSpPr>
        <p:spPr>
          <a:xfrm>
            <a:off x="905130" y="644797"/>
            <a:ext cx="10956296" cy="3385542"/>
          </a:xfrm>
          <a:prstGeom prst="rect">
            <a:avLst/>
          </a:prstGeom>
          <a:noFill/>
        </p:spPr>
        <p:txBody>
          <a:bodyPr wrap="square">
            <a:spAutoFit/>
          </a:bodyPr>
          <a:lstStyle/>
          <a:p>
            <a:r>
              <a:rPr lang="en-US" sz="2800" dirty="0"/>
              <a:t>Adaptation of bone mass to load</a:t>
            </a:r>
            <a:endParaRPr lang="en-IN" sz="2800"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 </a:t>
            </a:r>
            <a:r>
              <a:rPr lang="en-US" dirty="0"/>
              <a:t>(</a:t>
            </a:r>
            <a:r>
              <a:rPr lang="en-US" sz="2400" dirty="0"/>
              <a:t>deposition of parallel-fibered and lamellar bone)</a:t>
            </a:r>
            <a:endParaRPr lang="en-IN" sz="2400" dirty="0"/>
          </a:p>
          <a:p>
            <a:pPr marL="457200" indent="-457200">
              <a:buFont typeface="Arial" panose="020B0604020202020204" pitchFamily="34" charset="0"/>
              <a:buChar char="•"/>
            </a:pPr>
            <a:r>
              <a:rPr lang="en-IN" sz="2400" dirty="0"/>
              <a:t> </a:t>
            </a:r>
            <a:r>
              <a:rPr lang="en-US" sz="2400" dirty="0"/>
              <a:t>lamellar bone, or towards an equally important but less known modification called parallel- fibered bone</a:t>
            </a:r>
            <a:endParaRPr lang="en-IN" sz="2400" dirty="0"/>
          </a:p>
          <a:p>
            <a:pPr marL="457200" indent="-457200">
              <a:buFont typeface="Arial" panose="020B0604020202020204" pitchFamily="34" charset="0"/>
              <a:buChar char="•"/>
            </a:pPr>
            <a:r>
              <a:rPr lang="en-US" sz="2400" dirty="0"/>
              <a:t>Three surfaces qualified for deposition of fibered and lamellar bone</a:t>
            </a:r>
            <a:endParaRPr lang="en-IN" sz="2400" dirty="0"/>
          </a:p>
          <a:p>
            <a:pPr marL="457200" indent="-457200">
              <a:buFont typeface="+mj-lt"/>
              <a:buAutoNum type="arabicPeriod"/>
            </a:pPr>
            <a:r>
              <a:rPr lang="en-US" sz="2400" dirty="0"/>
              <a:t>Woven bone formed in the first period of OG</a:t>
            </a:r>
            <a:endParaRPr lang="en-IN" sz="2400" dirty="0"/>
          </a:p>
          <a:p>
            <a:pPr marL="457200" indent="-457200">
              <a:buFont typeface="+mj-lt"/>
              <a:buAutoNum type="arabicPeriod"/>
            </a:pPr>
            <a:r>
              <a:rPr lang="en-US" sz="2400" dirty="0"/>
              <a:t> Pre-existing or pristine bone surface</a:t>
            </a:r>
            <a:endParaRPr lang="en-IN" sz="2400" dirty="0"/>
          </a:p>
          <a:p>
            <a:pPr marL="457200" indent="-457200">
              <a:buFont typeface="+mj-lt"/>
              <a:buAutoNum type="arabicPeriod"/>
            </a:pPr>
            <a:r>
              <a:rPr lang="en-US" sz="2400" dirty="0"/>
              <a:t> The implant surface</a:t>
            </a:r>
          </a:p>
        </p:txBody>
      </p:sp>
    </p:spTree>
    <p:extLst>
      <p:ext uri="{BB962C8B-B14F-4D97-AF65-F5344CB8AC3E}">
        <p14:creationId xmlns:p14="http://schemas.microsoft.com/office/powerpoint/2010/main" val="190991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13FFC-4979-FE60-2707-73EAAAEF28F6}"/>
              </a:ext>
            </a:extLst>
          </p:cNvPr>
          <p:cNvSpPr txBox="1"/>
          <p:nvPr/>
        </p:nvSpPr>
        <p:spPr>
          <a:xfrm>
            <a:off x="302559" y="162066"/>
            <a:ext cx="10748478" cy="6370975"/>
          </a:xfrm>
          <a:prstGeom prst="rect">
            <a:avLst/>
          </a:prstGeom>
          <a:noFill/>
        </p:spPr>
        <p:txBody>
          <a:bodyPr wrap="square">
            <a:spAutoFit/>
          </a:bodyPr>
          <a:lstStyle/>
          <a:p>
            <a:r>
              <a:rPr lang="en-IN" dirty="0"/>
              <a:t>1.</a:t>
            </a:r>
            <a:r>
              <a:rPr lang="en-US" sz="2400" u="sng" dirty="0"/>
              <a:t>Woven bone</a:t>
            </a:r>
            <a:endParaRPr lang="en-IN" sz="2400" u="sng" dirty="0"/>
          </a:p>
          <a:p>
            <a:pPr marL="285750" indent="-285750">
              <a:buFont typeface="Arial" panose="020B0604020202020204" pitchFamily="34" charset="0"/>
              <a:buChar char="•"/>
            </a:pPr>
            <a:r>
              <a:rPr lang="en-US" dirty="0"/>
              <a:t> </a:t>
            </a:r>
            <a:r>
              <a:rPr lang="en-US" sz="2400" dirty="0"/>
              <a:t>Deposition of more mature bone on the initially formed scaffold results in reinforcement and often concentrates on the areas where major forces are transferred from the implant to the surrounding original bone.</a:t>
            </a:r>
            <a:endParaRPr lang="en-IN" sz="2400" dirty="0"/>
          </a:p>
          <a:p>
            <a:r>
              <a:rPr lang="en-IN" sz="2400" u="sng" dirty="0"/>
              <a:t>2. </a:t>
            </a:r>
            <a:r>
              <a:rPr lang="en-US" sz="2400" u="sng" dirty="0"/>
              <a:t>Pre-existing or pristine bone</a:t>
            </a:r>
            <a:endParaRPr lang="en-IN" sz="2400" u="sng" dirty="0"/>
          </a:p>
          <a:p>
            <a:pPr marL="285750" indent="-285750">
              <a:buFont typeface="Arial" panose="020B0604020202020204" pitchFamily="34" charset="0"/>
              <a:buChar char="•"/>
            </a:pPr>
            <a:r>
              <a:rPr lang="en-US" dirty="0"/>
              <a:t> </a:t>
            </a:r>
            <a:r>
              <a:rPr lang="en-US" sz="2400" dirty="0"/>
              <a:t>The trabeculae become necrotic due to the temporary interruption of the blood supply at surgery. Reinforcement by a coating with new, viable bone compensates for the loss in 60 bone quality (fatigue), and again may reflect the preferential strain pattern resulting from functional load.</a:t>
            </a:r>
            <a:endParaRPr lang="en-IN" sz="2400" dirty="0"/>
          </a:p>
          <a:p>
            <a:r>
              <a:rPr lang="en-IN" sz="2400" dirty="0"/>
              <a:t>3</a:t>
            </a:r>
            <a:r>
              <a:rPr lang="en-IN" sz="2400" u="sng" dirty="0"/>
              <a:t>. Implant surface</a:t>
            </a:r>
          </a:p>
          <a:p>
            <a:pPr marL="342900" indent="-342900">
              <a:buFont typeface="Arial" panose="020B0604020202020204" pitchFamily="34" charset="0"/>
              <a:buChar char="•"/>
            </a:pPr>
            <a:r>
              <a:rPr lang="en-IN" sz="2400" dirty="0"/>
              <a:t> Bone deposition in this site increases the bone-implant interface and thus enlarges the load-transmitting surface. Extension of the bone-implant interface and reinforcement of pre-existing and initially formed bone compartments are considered to represent an adaptation of the bone mass to load.</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08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6D4055-D028-2365-EC6F-2E56E1C0B327}"/>
              </a:ext>
            </a:extLst>
          </p:cNvPr>
          <p:cNvSpPr txBox="1"/>
          <p:nvPr/>
        </p:nvSpPr>
        <p:spPr>
          <a:xfrm>
            <a:off x="537882" y="458385"/>
            <a:ext cx="10516212" cy="2800767"/>
          </a:xfrm>
          <a:prstGeom prst="rect">
            <a:avLst/>
          </a:prstGeom>
          <a:noFill/>
        </p:spPr>
        <p:txBody>
          <a:bodyPr wrap="square">
            <a:spAutoFit/>
          </a:bodyPr>
          <a:lstStyle/>
          <a:p>
            <a:r>
              <a:rPr lang="en-US" sz="2800" dirty="0"/>
              <a:t>Adaptation of bone structure to load</a:t>
            </a:r>
            <a:endParaRPr lang="en-IN" sz="2800" dirty="0"/>
          </a:p>
          <a:p>
            <a:pPr marL="457200" indent="-457200">
              <a:buFont typeface="Arial" panose="020B0604020202020204" pitchFamily="34" charset="0"/>
              <a:buChar char="•"/>
            </a:pPr>
            <a:r>
              <a:rPr lang="en-US" sz="2800" dirty="0"/>
              <a:t>(</a:t>
            </a:r>
            <a:r>
              <a:rPr lang="en-US" sz="2400" dirty="0"/>
              <a:t>bone remodeling and modeling)</a:t>
            </a:r>
            <a:endParaRPr lang="en-IN" sz="2400" dirty="0"/>
          </a:p>
          <a:p>
            <a:pPr marL="285750" indent="-285750">
              <a:buFont typeface="Arial" panose="020B0604020202020204" pitchFamily="34" charset="0"/>
              <a:buChar char="•"/>
            </a:pPr>
            <a:r>
              <a:rPr lang="en-IN" dirty="0"/>
              <a:t>   </a:t>
            </a:r>
            <a:r>
              <a:rPr lang="en-US" sz="2400" dirty="0"/>
              <a:t>Last stage of </a:t>
            </a:r>
            <a:r>
              <a:rPr lang="en-IN" sz="2400" dirty="0"/>
              <a:t>OGI</a:t>
            </a:r>
          </a:p>
          <a:p>
            <a:pPr marL="342900" indent="-342900">
              <a:buFont typeface="Arial" panose="020B0604020202020204" pitchFamily="34" charset="0"/>
              <a:buChar char="•"/>
            </a:pPr>
            <a:r>
              <a:rPr lang="en-IN" sz="2400" dirty="0"/>
              <a:t>  </a:t>
            </a:r>
            <a:r>
              <a:rPr lang="en-US" sz="2400" dirty="0"/>
              <a:t> starts around the third month and, after several weeks of increasingly high activity, slows down again, but continues for the rest of life</a:t>
            </a:r>
            <a:endParaRPr lang="en-IN" sz="2400" dirty="0"/>
          </a:p>
          <a:p>
            <a:pPr marL="342900" indent="-342900">
              <a:buFont typeface="Arial" panose="020B0604020202020204" pitchFamily="34" charset="0"/>
              <a:buChar char="•"/>
            </a:pPr>
            <a:r>
              <a:rPr lang="en-IN" sz="2400" dirty="0"/>
              <a:t>    </a:t>
            </a:r>
            <a:r>
              <a:rPr lang="en-US" sz="2400" dirty="0"/>
              <a:t>Remodeling starts with </a:t>
            </a:r>
            <a:r>
              <a:rPr lang="en-US" sz="2400" dirty="0" err="1"/>
              <a:t>osteoclastic</a:t>
            </a:r>
            <a:r>
              <a:rPr lang="en-US" sz="2400" dirty="0"/>
              <a:t> resorption, followed by lamellar bone deposition. Resorption and formation are coupled in space and time.</a:t>
            </a:r>
          </a:p>
        </p:txBody>
      </p:sp>
      <p:pic>
        <p:nvPicPr>
          <p:cNvPr id="4" name="Picture 4">
            <a:extLst>
              <a:ext uri="{FF2B5EF4-FFF2-40B4-BE49-F238E27FC236}">
                <a16:creationId xmlns:a16="http://schemas.microsoft.com/office/drawing/2014/main" id="{3A8EAC4A-1121-1B1E-064F-95BC4D2A2608}"/>
              </a:ext>
            </a:extLst>
          </p:cNvPr>
          <p:cNvPicPr>
            <a:picLocks noChangeAspect="1"/>
          </p:cNvPicPr>
          <p:nvPr/>
        </p:nvPicPr>
        <p:blipFill>
          <a:blip r:embed="rId2"/>
          <a:stretch>
            <a:fillRect/>
          </a:stretch>
        </p:blipFill>
        <p:spPr>
          <a:xfrm>
            <a:off x="2938487" y="3259152"/>
            <a:ext cx="5715001" cy="2694356"/>
          </a:xfrm>
          <a:prstGeom prst="rect">
            <a:avLst/>
          </a:prstGeom>
        </p:spPr>
      </p:pic>
    </p:spTree>
    <p:extLst>
      <p:ext uri="{BB962C8B-B14F-4D97-AF65-F5344CB8AC3E}">
        <p14:creationId xmlns:p14="http://schemas.microsoft.com/office/powerpoint/2010/main" val="332962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04EDF-02B3-26C1-4070-CFC602AF8732}"/>
              </a:ext>
            </a:extLst>
          </p:cNvPr>
          <p:cNvSpPr>
            <a:spLocks noGrp="1"/>
          </p:cNvSpPr>
          <p:nvPr>
            <p:ph idx="4294967295"/>
          </p:nvPr>
        </p:nvSpPr>
        <p:spPr>
          <a:xfrm>
            <a:off x="415637" y="641792"/>
            <a:ext cx="11898610" cy="5044014"/>
          </a:xfrm>
        </p:spPr>
        <p:txBody>
          <a:bodyPr>
            <a:normAutofit/>
          </a:bodyPr>
          <a:lstStyle/>
          <a:p>
            <a:r>
              <a:rPr lang="en-IN" sz="3200" dirty="0"/>
              <a:t>Contents :</a:t>
            </a:r>
          </a:p>
          <a:p>
            <a:r>
              <a:rPr lang="en-US" sz="2400" dirty="0"/>
              <a:t> </a:t>
            </a:r>
            <a:r>
              <a:rPr lang="en-IN" sz="2400" dirty="0"/>
              <a:t>Definition </a:t>
            </a:r>
          </a:p>
          <a:p>
            <a:r>
              <a:rPr lang="en-US" sz="2400" dirty="0"/>
              <a:t>• Implant geometry (Macro design)</a:t>
            </a:r>
            <a:r>
              <a:rPr lang="en-IN" sz="2400" dirty="0"/>
              <a:t> </a:t>
            </a:r>
          </a:p>
          <a:p>
            <a:r>
              <a:rPr lang="en-US" sz="2400" dirty="0"/>
              <a:t>Implant surface characteristics ( micro design)</a:t>
            </a:r>
            <a:endParaRPr lang="en-IN" sz="2400" dirty="0"/>
          </a:p>
          <a:p>
            <a:r>
              <a:rPr lang="en-IN" sz="2400" dirty="0" err="1"/>
              <a:t>Osseointegration</a:t>
            </a:r>
            <a:endParaRPr lang="en-IN" sz="2400" dirty="0"/>
          </a:p>
          <a:p>
            <a:r>
              <a:rPr lang="en-IN" sz="2400" dirty="0"/>
              <a:t>S</a:t>
            </a:r>
            <a:r>
              <a:rPr lang="en-US" sz="2400" dirty="0"/>
              <a:t>oft tissue </a:t>
            </a:r>
            <a:r>
              <a:rPr lang="en-IN" sz="2400" dirty="0"/>
              <a:t>consideration </a:t>
            </a:r>
            <a:endParaRPr lang="en-US" sz="2400" dirty="0"/>
          </a:p>
        </p:txBody>
      </p:sp>
    </p:spTree>
    <p:extLst>
      <p:ext uri="{BB962C8B-B14F-4D97-AF65-F5344CB8AC3E}">
        <p14:creationId xmlns:p14="http://schemas.microsoft.com/office/powerpoint/2010/main" val="295606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F669AD-64E1-3B10-CBD7-CDB8BD74889D}"/>
              </a:ext>
            </a:extLst>
          </p:cNvPr>
          <p:cNvSpPr txBox="1"/>
          <p:nvPr/>
        </p:nvSpPr>
        <p:spPr>
          <a:xfrm>
            <a:off x="803767" y="406557"/>
            <a:ext cx="10186147" cy="3416320"/>
          </a:xfrm>
          <a:prstGeom prst="rect">
            <a:avLst/>
          </a:prstGeom>
          <a:noFill/>
        </p:spPr>
        <p:txBody>
          <a:bodyPr wrap="square">
            <a:spAutoFit/>
          </a:bodyPr>
          <a:lstStyle/>
          <a:p>
            <a:pPr marL="285750" indent="-285750">
              <a:buFont typeface="Arial" panose="020B0604020202020204" pitchFamily="34" charset="0"/>
              <a:buChar char="•"/>
            </a:pPr>
            <a:r>
              <a:rPr lang="en-US" sz="2400" dirty="0"/>
              <a:t>The cutting cone advances with a speed of about 50 pm per day, and is follow</a:t>
            </a:r>
            <a:r>
              <a:rPr lang="en-IN" sz="2400" dirty="0" err="1"/>
              <a:t>ed</a:t>
            </a:r>
            <a:r>
              <a:rPr lang="en-IN" sz="2400" dirty="0"/>
              <a:t> </a:t>
            </a:r>
            <a:r>
              <a:rPr lang="en-US" sz="2400" dirty="0"/>
              <a:t>by a vascular loop, accompanied by perivascular </a:t>
            </a:r>
            <a:r>
              <a:rPr lang="en-US" sz="2400" dirty="0" err="1"/>
              <a:t>osteoprogenitor</a:t>
            </a:r>
            <a:r>
              <a:rPr lang="en-US" sz="2400" dirty="0"/>
              <a:t> cells.</a:t>
            </a:r>
            <a:endParaRPr lang="en-IN" sz="2400" dirty="0"/>
          </a:p>
          <a:p>
            <a:pPr marL="285750" indent="-285750">
              <a:buFont typeface="Arial" panose="020B0604020202020204" pitchFamily="34" charset="0"/>
              <a:buChar char="•"/>
            </a:pPr>
            <a:r>
              <a:rPr lang="en-US" sz="2400" dirty="0"/>
              <a:t>Remodeling in the third stage of </a:t>
            </a:r>
            <a:r>
              <a:rPr lang="en-US" sz="2400" dirty="0" err="1"/>
              <a:t>osseointegration</a:t>
            </a:r>
            <a:r>
              <a:rPr lang="en-US" sz="2400" dirty="0"/>
              <a:t> contributes; </a:t>
            </a:r>
            <a:r>
              <a:rPr lang="en-US" sz="2400" dirty="0" err="1"/>
              <a:t>toan</a:t>
            </a:r>
            <a:r>
              <a:rPr lang="en-US" sz="2400" dirty="0"/>
              <a:t> adaptation of bone structure to load in two ways: • </a:t>
            </a:r>
            <a:endParaRPr lang="en-IN" sz="2400" dirty="0"/>
          </a:p>
          <a:p>
            <a:pPr marL="457200" indent="-457200">
              <a:buFont typeface="+mj-lt"/>
              <a:buAutoNum type="arabicPeriod"/>
            </a:pPr>
            <a:r>
              <a:rPr lang="en-US" sz="2400" dirty="0"/>
              <a:t>It improves bone quality by replacing pre-existing, necrotic bone and/or initially formed, more primitive woven bone with mature, viable </a:t>
            </a:r>
            <a:r>
              <a:rPr lang="en-US" sz="2400" dirty="0" err="1"/>
              <a:t>lamellarbone</a:t>
            </a:r>
            <a:endParaRPr lang="en-IN" sz="2400" dirty="0"/>
          </a:p>
          <a:p>
            <a:pPr marL="457200" indent="-457200">
              <a:buFont typeface="+mj-lt"/>
              <a:buAutoNum type="arabicPeriod"/>
            </a:pPr>
            <a:r>
              <a:rPr lang="en-US" sz="2400" dirty="0"/>
              <a:t>.It leads to a functional adaptation of the bone structure to load by changing the dimension and orientation of the supporting elements.</a:t>
            </a:r>
          </a:p>
        </p:txBody>
      </p:sp>
    </p:spTree>
    <p:extLst>
      <p:ext uri="{BB962C8B-B14F-4D97-AF65-F5344CB8AC3E}">
        <p14:creationId xmlns:p14="http://schemas.microsoft.com/office/powerpoint/2010/main" val="146829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AD7E0-5F02-C1A3-43E6-5099187EE039}"/>
              </a:ext>
            </a:extLst>
          </p:cNvPr>
          <p:cNvSpPr txBox="1"/>
          <p:nvPr/>
        </p:nvSpPr>
        <p:spPr>
          <a:xfrm>
            <a:off x="363681" y="166234"/>
            <a:ext cx="10748479" cy="5539978"/>
          </a:xfrm>
          <a:prstGeom prst="rect">
            <a:avLst/>
          </a:prstGeom>
          <a:noFill/>
        </p:spPr>
        <p:txBody>
          <a:bodyPr wrap="square">
            <a:spAutoFit/>
          </a:bodyPr>
          <a:lstStyle/>
          <a:p>
            <a:r>
              <a:rPr lang="en-IN" sz="2800" u="sng" dirty="0"/>
              <a:t>Soft tissue consideration:</a:t>
            </a:r>
          </a:p>
          <a:p>
            <a:endParaRPr lang="en-IN" dirty="0"/>
          </a:p>
          <a:p>
            <a:pPr marL="342900" indent="-342900">
              <a:buFont typeface="Arial" panose="020B0604020202020204" pitchFamily="34" charset="0"/>
              <a:buChar char="•"/>
            </a:pPr>
            <a:r>
              <a:rPr lang="en-IN" sz="2400" dirty="0"/>
              <a:t> </a:t>
            </a:r>
            <a:r>
              <a:rPr lang="en-US" sz="2800" dirty="0"/>
              <a:t>The healthy soft, keratinized tissues facing teeth and implants frequently have a pink color and a firm consistency.</a:t>
            </a:r>
            <a:endParaRPr lang="en-IN" sz="2800" dirty="0"/>
          </a:p>
          <a:p>
            <a:pPr marL="342900" indent="-342900">
              <a:buFont typeface="Arial" panose="020B0604020202020204" pitchFamily="34" charset="0"/>
              <a:buChar char="•"/>
            </a:pPr>
            <a:r>
              <a:rPr lang="en-US" sz="2800" dirty="0"/>
              <a:t> The two tissues have several microscopic features in common. The gingiva as well as the keratinized, </a:t>
            </a:r>
            <a:r>
              <a:rPr lang="en-US" sz="2800" dirty="0" err="1"/>
              <a:t>peri</a:t>
            </a:r>
            <a:r>
              <a:rPr lang="en-US" sz="2800" dirty="0"/>
              <a:t>-implant mucosa is lined by a well-keratinized oral epithelium that is continuous with a junctional epithelium that is about 2 mm long.</a:t>
            </a:r>
            <a:endParaRPr lang="en-IN" sz="2800" dirty="0"/>
          </a:p>
          <a:p>
            <a:pPr marL="342900" indent="-342900">
              <a:buFont typeface="Arial" panose="020B0604020202020204" pitchFamily="34" charset="0"/>
              <a:buChar char="•"/>
            </a:pPr>
            <a:r>
              <a:rPr lang="en-US" sz="2800" dirty="0"/>
              <a:t>The interface between epithelial cells and the titanium surface is characterized by the presence of hemi desmosomes and </a:t>
            </a:r>
            <a:r>
              <a:rPr lang="en-US" sz="2800" dirty="0" err="1"/>
              <a:t>abasal</a:t>
            </a:r>
            <a:r>
              <a:rPr lang="en-US" sz="2800" dirty="0"/>
              <a:t> lamina.</a:t>
            </a:r>
            <a:endParaRPr lang="en-IN" sz="2800" dirty="0"/>
          </a:p>
          <a:p>
            <a:pPr marL="342900" indent="-342900">
              <a:buFont typeface="Arial" panose="020B0604020202020204" pitchFamily="34" charset="0"/>
              <a:buChar char="•"/>
            </a:pPr>
            <a:r>
              <a:rPr lang="en-US" sz="2800" dirty="0"/>
              <a:t>Capillary loops in the C/T under the junctional and </a:t>
            </a:r>
            <a:r>
              <a:rPr lang="en-US" sz="2800" dirty="0" err="1"/>
              <a:t>sulcular</a:t>
            </a:r>
            <a:r>
              <a:rPr lang="en-US" sz="2800" dirty="0"/>
              <a:t> epithelium around implant appear </a:t>
            </a:r>
            <a:r>
              <a:rPr lang="en-US" sz="2800" dirty="0" err="1"/>
              <a:t>normalThe</a:t>
            </a:r>
            <a:r>
              <a:rPr lang="en-US" sz="2800" dirty="0"/>
              <a:t> thickness of the epithelium is 0.5mm</a:t>
            </a:r>
          </a:p>
        </p:txBody>
      </p:sp>
    </p:spTree>
    <p:extLst>
      <p:ext uri="{BB962C8B-B14F-4D97-AF65-F5344CB8AC3E}">
        <p14:creationId xmlns:p14="http://schemas.microsoft.com/office/powerpoint/2010/main" val="384934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94DA7D-4473-C05A-F2BA-9A974FB41E1F}"/>
              </a:ext>
            </a:extLst>
          </p:cNvPr>
          <p:cNvSpPr txBox="1"/>
          <p:nvPr/>
        </p:nvSpPr>
        <p:spPr>
          <a:xfrm>
            <a:off x="620398" y="789549"/>
            <a:ext cx="10687356" cy="3539430"/>
          </a:xfrm>
          <a:prstGeom prst="rect">
            <a:avLst/>
          </a:prstGeom>
          <a:noFill/>
        </p:spPr>
        <p:txBody>
          <a:bodyPr wrap="square">
            <a:spAutoFit/>
          </a:bodyPr>
          <a:lstStyle/>
          <a:p>
            <a:pPr marL="342900" indent="-342900">
              <a:buFont typeface="Arial" panose="020B0604020202020204" pitchFamily="34" charset="0"/>
              <a:buChar char="•"/>
            </a:pPr>
            <a:r>
              <a:rPr lang="en-US" sz="2800" dirty="0"/>
              <a:t>The average direction of the collagen fiber bundles of </a:t>
            </a:r>
            <a:r>
              <a:rPr lang="en-US" sz="2800" dirty="0" err="1"/>
              <a:t>thegingiva</a:t>
            </a:r>
            <a:r>
              <a:rPr lang="en-US" sz="2800" dirty="0"/>
              <a:t> is parallel with the implant.</a:t>
            </a:r>
            <a:endParaRPr lang="en-IN" sz="2800" dirty="0"/>
          </a:p>
          <a:p>
            <a:pPr marL="342900" indent="-342900">
              <a:buFont typeface="Arial" panose="020B0604020202020204" pitchFamily="34" charset="0"/>
              <a:buChar char="•"/>
            </a:pPr>
            <a:r>
              <a:rPr lang="en-US" sz="2800" dirty="0"/>
              <a:t>Even if perpendicular then they are never embedded as in the case of </a:t>
            </a:r>
            <a:r>
              <a:rPr lang="en-US" sz="2800" dirty="0" err="1"/>
              <a:t>dentogingival</a:t>
            </a:r>
            <a:r>
              <a:rPr lang="en-US" sz="2800" dirty="0"/>
              <a:t> and </a:t>
            </a:r>
            <a:r>
              <a:rPr lang="en-US" sz="2800" dirty="0" err="1"/>
              <a:t>dentoperiosteal</a:t>
            </a:r>
            <a:r>
              <a:rPr lang="en-US" sz="2800" dirty="0"/>
              <a:t> fibers around the teeth.•</a:t>
            </a:r>
            <a:endParaRPr lang="en-IN" sz="2800" dirty="0"/>
          </a:p>
          <a:p>
            <a:pPr marL="342900" indent="-342900">
              <a:buFont typeface="Arial" panose="020B0604020202020204" pitchFamily="34" charset="0"/>
              <a:buChar char="•"/>
            </a:pPr>
            <a:r>
              <a:rPr lang="en-US" sz="2800" dirty="0"/>
              <a:t> The fiber bundles also have cuff like orientation - soft </a:t>
            </a:r>
            <a:r>
              <a:rPr lang="en-US" sz="2800" dirty="0" err="1"/>
              <a:t>tissueseal</a:t>
            </a:r>
            <a:r>
              <a:rPr lang="en-US" sz="2800" dirty="0"/>
              <a:t> around the implant.</a:t>
            </a:r>
            <a:endParaRPr lang="en-IN" sz="2800" dirty="0"/>
          </a:p>
          <a:p>
            <a:pPr marL="342900" indent="-342900">
              <a:buFont typeface="Arial" panose="020B0604020202020204" pitchFamily="34" charset="0"/>
              <a:buChar char="•"/>
            </a:pPr>
            <a:r>
              <a:rPr lang="en-US" sz="2800" dirty="0"/>
              <a:t>The vascular supply of the </a:t>
            </a:r>
            <a:r>
              <a:rPr lang="en-US" sz="2800" dirty="0" err="1"/>
              <a:t>peri</a:t>
            </a:r>
            <a:r>
              <a:rPr lang="en-US" sz="2800" dirty="0"/>
              <a:t> implant gingival or oral alveolar mucosa is more limited than that around natural teeth.</a:t>
            </a:r>
          </a:p>
        </p:txBody>
      </p:sp>
    </p:spTree>
    <p:extLst>
      <p:ext uri="{BB962C8B-B14F-4D97-AF65-F5344CB8AC3E}">
        <p14:creationId xmlns:p14="http://schemas.microsoft.com/office/powerpoint/2010/main" val="126017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D893946-CADC-4C9D-1493-1D8920C576A1}"/>
              </a:ext>
            </a:extLst>
          </p:cNvPr>
          <p:cNvPicPr>
            <a:picLocks noChangeAspect="1"/>
          </p:cNvPicPr>
          <p:nvPr/>
        </p:nvPicPr>
        <p:blipFill>
          <a:blip r:embed="rId2"/>
          <a:stretch>
            <a:fillRect/>
          </a:stretch>
        </p:blipFill>
        <p:spPr>
          <a:xfrm>
            <a:off x="1039091" y="207818"/>
            <a:ext cx="10048620" cy="5488845"/>
          </a:xfrm>
          <a:prstGeom prst="rect">
            <a:avLst/>
          </a:prstGeom>
        </p:spPr>
      </p:pic>
    </p:spTree>
    <p:extLst>
      <p:ext uri="{BB962C8B-B14F-4D97-AF65-F5344CB8AC3E}">
        <p14:creationId xmlns:p14="http://schemas.microsoft.com/office/powerpoint/2010/main" val="2429879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5DF6AB6-972C-85DC-0881-5B61CD65DA2F}"/>
              </a:ext>
            </a:extLst>
          </p:cNvPr>
          <p:cNvPicPr>
            <a:picLocks noChangeAspect="1"/>
          </p:cNvPicPr>
          <p:nvPr/>
        </p:nvPicPr>
        <p:blipFill>
          <a:blip r:embed="rId2"/>
          <a:stretch>
            <a:fillRect/>
          </a:stretch>
        </p:blipFill>
        <p:spPr>
          <a:xfrm>
            <a:off x="464535" y="207820"/>
            <a:ext cx="10892117" cy="5611090"/>
          </a:xfrm>
          <a:prstGeom prst="rect">
            <a:avLst/>
          </a:prstGeom>
        </p:spPr>
      </p:pic>
    </p:spTree>
    <p:extLst>
      <p:ext uri="{BB962C8B-B14F-4D97-AF65-F5344CB8AC3E}">
        <p14:creationId xmlns:p14="http://schemas.microsoft.com/office/powerpoint/2010/main" val="334560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B9456F-613D-3CEC-40DC-EC94FBAA7B4E}"/>
              </a:ext>
            </a:extLst>
          </p:cNvPr>
          <p:cNvSpPr txBox="1"/>
          <p:nvPr/>
        </p:nvSpPr>
        <p:spPr>
          <a:xfrm>
            <a:off x="497134" y="320457"/>
            <a:ext cx="11197731" cy="5509200"/>
          </a:xfrm>
          <a:prstGeom prst="rect">
            <a:avLst/>
          </a:prstGeom>
          <a:noFill/>
        </p:spPr>
        <p:txBody>
          <a:bodyPr wrap="square">
            <a:spAutoFit/>
          </a:bodyPr>
          <a:lstStyle/>
          <a:p>
            <a:r>
              <a:rPr lang="en-IN" sz="3600" dirty="0"/>
              <a:t>Definition</a:t>
            </a:r>
            <a:r>
              <a:rPr lang="en-IN" sz="4400" dirty="0"/>
              <a:t> :</a:t>
            </a:r>
            <a:endParaRPr lang="en-IN" sz="2800" dirty="0"/>
          </a:p>
          <a:p>
            <a:r>
              <a:rPr lang="en-US" sz="2800" dirty="0"/>
              <a:t>Dental implant :- </a:t>
            </a:r>
            <a:r>
              <a:rPr lang="en-IN" sz="2800" dirty="0"/>
              <a:t> </a:t>
            </a:r>
          </a:p>
          <a:p>
            <a:r>
              <a:rPr lang="en-IN" sz="2800" dirty="0"/>
              <a:t>            </a:t>
            </a:r>
            <a:r>
              <a:rPr lang="en-US" sz="2800" dirty="0"/>
              <a:t>A prosthetic device of alloplastic material Implanted into the oral the oral tissues beneath the mucosa, periosteal layer and or within the bone to provide retention and support for a removal or fixed prosthesis.</a:t>
            </a:r>
            <a:endParaRPr lang="en-IN" sz="2800" dirty="0"/>
          </a:p>
          <a:p>
            <a:endParaRPr lang="en-IN" sz="2800" dirty="0"/>
          </a:p>
          <a:p>
            <a:endParaRPr lang="en-IN" sz="2800" dirty="0"/>
          </a:p>
          <a:p>
            <a:endParaRPr lang="en-IN" sz="2800" dirty="0"/>
          </a:p>
          <a:p>
            <a:endParaRPr lang="en-IN" sz="2800" dirty="0"/>
          </a:p>
          <a:p>
            <a:endParaRPr lang="en-IN" sz="2800" dirty="0"/>
          </a:p>
          <a:p>
            <a:endParaRPr lang="en-IN" sz="2800" dirty="0"/>
          </a:p>
          <a:p>
            <a:endParaRPr lang="en-US" sz="2800" dirty="0"/>
          </a:p>
        </p:txBody>
      </p:sp>
    </p:spTree>
    <p:extLst>
      <p:ext uri="{BB962C8B-B14F-4D97-AF65-F5344CB8AC3E}">
        <p14:creationId xmlns:p14="http://schemas.microsoft.com/office/powerpoint/2010/main" val="47831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448D65E-84C3-33BB-B580-535259CBB986}"/>
              </a:ext>
            </a:extLst>
          </p:cNvPr>
          <p:cNvPicPr>
            <a:picLocks noChangeAspect="1"/>
          </p:cNvPicPr>
          <p:nvPr/>
        </p:nvPicPr>
        <p:blipFill>
          <a:blip r:embed="rId2"/>
          <a:stretch>
            <a:fillRect/>
          </a:stretch>
        </p:blipFill>
        <p:spPr>
          <a:xfrm>
            <a:off x="440409" y="207819"/>
            <a:ext cx="10904024" cy="5751472"/>
          </a:xfrm>
          <a:prstGeom prst="rect">
            <a:avLst/>
          </a:prstGeom>
        </p:spPr>
      </p:pic>
    </p:spTree>
    <p:extLst>
      <p:ext uri="{BB962C8B-B14F-4D97-AF65-F5344CB8AC3E}">
        <p14:creationId xmlns:p14="http://schemas.microsoft.com/office/powerpoint/2010/main" val="88481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EBF03-D572-35CF-8415-540C04333FAA}"/>
              </a:ext>
            </a:extLst>
          </p:cNvPr>
          <p:cNvSpPr txBox="1"/>
          <p:nvPr/>
        </p:nvSpPr>
        <p:spPr>
          <a:xfrm>
            <a:off x="482870" y="330065"/>
            <a:ext cx="10562053" cy="4862870"/>
          </a:xfrm>
          <a:prstGeom prst="rect">
            <a:avLst/>
          </a:prstGeom>
          <a:noFill/>
        </p:spPr>
        <p:txBody>
          <a:bodyPr wrap="square">
            <a:spAutoFit/>
          </a:bodyPr>
          <a:lstStyle/>
          <a:p>
            <a:endParaRPr lang="en-IN" dirty="0"/>
          </a:p>
          <a:p>
            <a:r>
              <a:rPr lang="en-US" sz="2800" b="1" u="sng" dirty="0" err="1"/>
              <a:t>Endosseous</a:t>
            </a:r>
            <a:r>
              <a:rPr lang="en-US" sz="2400" dirty="0"/>
              <a:t> </a:t>
            </a:r>
            <a:r>
              <a:rPr lang="en-US" sz="2800" b="1" u="sng" dirty="0"/>
              <a:t>implants</a:t>
            </a:r>
            <a:r>
              <a:rPr lang="en-US" sz="2400" dirty="0"/>
              <a:t> </a:t>
            </a:r>
            <a:endParaRPr lang="en-IN" sz="2400" dirty="0"/>
          </a:p>
          <a:p>
            <a:r>
              <a:rPr lang="en-US" sz="2400" b="1" dirty="0"/>
              <a:t>Blade </a:t>
            </a:r>
            <a:r>
              <a:rPr lang="en-IN" sz="2400" b="1" dirty="0"/>
              <a:t>implants</a:t>
            </a:r>
          </a:p>
          <a:p>
            <a:pPr marL="342900" indent="-342900">
              <a:buFont typeface="Arial" panose="020B0604020202020204" pitchFamily="34" charset="0"/>
              <a:buChar char="•"/>
            </a:pPr>
            <a:r>
              <a:rPr lang="en-IN" sz="2400" dirty="0"/>
              <a:t>Blade implants were </a:t>
            </a:r>
            <a:r>
              <a:rPr lang="en-IN" sz="2400" dirty="0" err="1"/>
              <a:t>unserted</a:t>
            </a:r>
            <a:r>
              <a:rPr lang="en-US" sz="2400" dirty="0"/>
              <a:t> into the jaw bone after </a:t>
            </a:r>
            <a:r>
              <a:rPr lang="en-US" sz="2400" dirty="0" err="1"/>
              <a:t>mucoperiosteal</a:t>
            </a:r>
            <a:r>
              <a:rPr lang="en-US" sz="2400" dirty="0"/>
              <a:t> flap elevation.</a:t>
            </a:r>
            <a:endParaRPr lang="en-IN" sz="2400" dirty="0"/>
          </a:p>
          <a:p>
            <a:pPr marL="342900" indent="-342900">
              <a:buFont typeface="Arial" panose="020B0604020202020204" pitchFamily="34" charset="0"/>
              <a:buChar char="•"/>
            </a:pPr>
            <a:r>
              <a:rPr lang="en-IN" sz="2400" dirty="0"/>
              <a:t>They were tapped </a:t>
            </a:r>
            <a:r>
              <a:rPr lang="en-US" sz="2400" dirty="0"/>
              <a:t> in place in a narrow trench made with a rotary bur.</a:t>
            </a:r>
            <a:endParaRPr lang="en-IN" sz="2400" dirty="0"/>
          </a:p>
          <a:p>
            <a:r>
              <a:rPr lang="en-US" sz="2400" dirty="0"/>
              <a:t> • One or more posts pierced through the </a:t>
            </a:r>
            <a:r>
              <a:rPr lang="en-US" sz="2400" dirty="0" err="1"/>
              <a:t>mucoperiosteum</a:t>
            </a:r>
            <a:r>
              <a:rPr lang="en-US" sz="2400" dirty="0"/>
              <a:t> after suturing of the flaps.</a:t>
            </a:r>
            <a:endParaRPr lang="en-IN" sz="2400" dirty="0"/>
          </a:p>
          <a:p>
            <a:pPr marL="342900" indent="-342900">
              <a:buFont typeface="Arial" panose="020B0604020202020204" pitchFamily="34" charset="0"/>
              <a:buChar char="•"/>
            </a:pPr>
            <a:r>
              <a:rPr lang="en-US" sz="2400" dirty="0"/>
              <a:t>a few week healing, a FPD is fabricated by a </a:t>
            </a:r>
            <a:r>
              <a:rPr lang="en-US" sz="2400" dirty="0" err="1"/>
              <a:t>classicmethod</a:t>
            </a:r>
            <a:r>
              <a:rPr lang="en-US" sz="2400" dirty="0"/>
              <a:t> and cemented on top of it</a:t>
            </a:r>
            <a:endParaRPr lang="en-IN" sz="2400" dirty="0"/>
          </a:p>
          <a:p>
            <a:r>
              <a:rPr lang="en-US" sz="2400" dirty="0"/>
              <a:t>BLADE I.: A flat, blade-shaped end osseous </a:t>
            </a:r>
            <a:r>
              <a:rPr lang="en-US" sz="2400" dirty="0" err="1"/>
              <a:t>implantwhich</a:t>
            </a:r>
            <a:r>
              <a:rPr lang="en-US" sz="2400" dirty="0"/>
              <a:t> derives its support from a horizontal length </a:t>
            </a:r>
            <a:r>
              <a:rPr lang="en-US" sz="2400" dirty="0" err="1"/>
              <a:t>ofbone</a:t>
            </a:r>
            <a:r>
              <a:rPr lang="en-US" sz="2400" dirty="0"/>
              <a:t>. Most commonly made of </a:t>
            </a:r>
            <a:r>
              <a:rPr lang="en-US" sz="2400" dirty="0" err="1"/>
              <a:t>metcil</a:t>
            </a:r>
            <a:r>
              <a:rPr lang="en-US" sz="2400" dirty="0"/>
              <a:t>, it can </a:t>
            </a:r>
            <a:r>
              <a:rPr lang="en-US" sz="2400" dirty="0" err="1"/>
              <a:t>beperforated</a:t>
            </a:r>
            <a:r>
              <a:rPr lang="en-US" sz="2400" dirty="0"/>
              <a:t>, smooth, fluted, textured, coated, </a:t>
            </a:r>
            <a:r>
              <a:rPr lang="en-US" sz="2400" dirty="0" err="1"/>
              <a:t>wedgeshaped</a:t>
            </a:r>
            <a:r>
              <a:rPr lang="en-US" sz="2400" dirty="0"/>
              <a:t>, and/or multi-</a:t>
            </a:r>
            <a:r>
              <a:rPr lang="en-US" sz="2400" dirty="0" err="1"/>
              <a:t>hecided</a:t>
            </a:r>
            <a:r>
              <a:rPr lang="en-US" sz="2400" dirty="0"/>
              <a:t>.</a:t>
            </a:r>
          </a:p>
        </p:txBody>
      </p:sp>
    </p:spTree>
    <p:extLst>
      <p:ext uri="{BB962C8B-B14F-4D97-AF65-F5344CB8AC3E}">
        <p14:creationId xmlns:p14="http://schemas.microsoft.com/office/powerpoint/2010/main" val="221414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D747AF9-0E2A-4120-663F-16298B589EF1}"/>
              </a:ext>
            </a:extLst>
          </p:cNvPr>
          <p:cNvPicPr>
            <a:picLocks noChangeAspect="1"/>
          </p:cNvPicPr>
          <p:nvPr/>
        </p:nvPicPr>
        <p:blipFill>
          <a:blip r:embed="rId2"/>
          <a:stretch>
            <a:fillRect/>
          </a:stretch>
        </p:blipFill>
        <p:spPr>
          <a:xfrm>
            <a:off x="1870364" y="0"/>
            <a:ext cx="7132365" cy="6172040"/>
          </a:xfrm>
          <a:prstGeom prst="rect">
            <a:avLst/>
          </a:prstGeom>
        </p:spPr>
      </p:pic>
    </p:spTree>
    <p:extLst>
      <p:ext uri="{BB962C8B-B14F-4D97-AF65-F5344CB8AC3E}">
        <p14:creationId xmlns:p14="http://schemas.microsoft.com/office/powerpoint/2010/main" val="31958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8522C-4232-E052-C509-3E55D4FD89E6}"/>
              </a:ext>
            </a:extLst>
          </p:cNvPr>
          <p:cNvSpPr txBox="1"/>
          <p:nvPr/>
        </p:nvSpPr>
        <p:spPr>
          <a:xfrm>
            <a:off x="850119" y="366623"/>
            <a:ext cx="10687356" cy="6124754"/>
          </a:xfrm>
          <a:prstGeom prst="rect">
            <a:avLst/>
          </a:prstGeom>
          <a:noFill/>
        </p:spPr>
        <p:txBody>
          <a:bodyPr wrap="square">
            <a:spAutoFit/>
          </a:bodyPr>
          <a:lstStyle/>
          <a:p>
            <a:r>
              <a:rPr lang="en-US" sz="3200" b="1" u="sng" dirty="0"/>
              <a:t>Pins</a:t>
            </a:r>
            <a:r>
              <a:rPr lang="en-IN" sz="2400" b="1" u="sng" dirty="0"/>
              <a:t> :</a:t>
            </a:r>
            <a:endParaRPr lang="en-IN" sz="2400" dirty="0"/>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r>
              <a:rPr lang="en-IN" sz="2800" dirty="0"/>
              <a:t>Three</a:t>
            </a:r>
            <a:r>
              <a:rPr lang="en-US" sz="2800" dirty="0"/>
              <a:t> diverging pins were inserted either </a:t>
            </a:r>
            <a:r>
              <a:rPr lang="en-US" sz="2800" dirty="0" err="1"/>
              <a:t>transgingivally</a:t>
            </a:r>
            <a:r>
              <a:rPr lang="en-US" sz="2800" dirty="0"/>
              <a:t> or after </a:t>
            </a:r>
            <a:r>
              <a:rPr lang="en-IN" sz="2800" dirty="0"/>
              <a:t>reflection of </a:t>
            </a:r>
            <a:r>
              <a:rPr lang="en-US" sz="2800" dirty="0" err="1"/>
              <a:t>mucoperiosteal</a:t>
            </a:r>
            <a:r>
              <a:rPr lang="en-US" sz="2800" dirty="0"/>
              <a:t> flaps in holes drilled by spiral drills.</a:t>
            </a:r>
            <a:endParaRPr lang="en-IN" sz="2800" dirty="0"/>
          </a:p>
          <a:p>
            <a:pPr marL="342900" indent="-342900">
              <a:buFont typeface="Arial" panose="020B0604020202020204" pitchFamily="34" charset="0"/>
              <a:buChar char="•"/>
            </a:pPr>
            <a:r>
              <a:rPr lang="en-US" sz="2800" dirty="0"/>
              <a:t> At the point of convergence, the pins were interconnected </a:t>
            </a:r>
            <a:r>
              <a:rPr lang="en-US" sz="2800" dirty="0" err="1"/>
              <a:t>withcement</a:t>
            </a:r>
            <a:r>
              <a:rPr lang="en-US" sz="2800" dirty="0"/>
              <a:t> to ensure the proper stability because of their</a:t>
            </a:r>
            <a:r>
              <a:rPr lang="en-IN" sz="2800" dirty="0"/>
              <a:t>  </a:t>
            </a:r>
            <a:r>
              <a:rPr lang="en-US" sz="2800" dirty="0"/>
              <a:t>divergence.</a:t>
            </a:r>
            <a:endParaRPr lang="en-IN" sz="2800" dirty="0"/>
          </a:p>
          <a:p>
            <a:pPr marL="342900" indent="-342900">
              <a:buFont typeface="Arial" panose="020B0604020202020204" pitchFamily="34" charset="0"/>
              <a:buChar char="•"/>
            </a:pPr>
            <a:endParaRPr lang="en-IN" sz="2800" dirty="0"/>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1128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EC0DA89-5BDA-AECB-1885-918ADDE3FFBC}"/>
              </a:ext>
            </a:extLst>
          </p:cNvPr>
          <p:cNvPicPr>
            <a:picLocks noChangeAspect="1"/>
          </p:cNvPicPr>
          <p:nvPr/>
        </p:nvPicPr>
        <p:blipFill>
          <a:blip r:embed="rId2"/>
          <a:stretch>
            <a:fillRect/>
          </a:stretch>
        </p:blipFill>
        <p:spPr>
          <a:xfrm>
            <a:off x="2117536" y="953519"/>
            <a:ext cx="7956927" cy="4805852"/>
          </a:xfrm>
          <a:prstGeom prst="rect">
            <a:avLst/>
          </a:prstGeom>
        </p:spPr>
      </p:pic>
    </p:spTree>
    <p:extLst>
      <p:ext uri="{BB962C8B-B14F-4D97-AF65-F5344CB8AC3E}">
        <p14:creationId xmlns:p14="http://schemas.microsoft.com/office/powerpoint/2010/main" val="153327290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Gallery</vt:lpstr>
      <vt:lpstr>PowerPoint Presentation</vt:lpstr>
      <vt:lpstr>Biological  aspect  of  dental implant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aspect  of  dental implant</dc:title>
  <dc:creator>Unknown User</dc:creator>
  <cp:lastModifiedBy>rutujadahiphale5@gmail.com</cp:lastModifiedBy>
  <cp:revision>10</cp:revision>
  <dcterms:created xsi:type="dcterms:W3CDTF">2023-01-04T04:52:30Z</dcterms:created>
  <dcterms:modified xsi:type="dcterms:W3CDTF">2023-01-07T04:09:08Z</dcterms:modified>
</cp:coreProperties>
</file>