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5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90AF7-A5F2-73F1-8883-8D33EBA188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F630E-FFAB-E299-646B-E95F04ED74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B9EE-E23F-4EC4-864A-283BF45C3275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99AE7-798A-95CA-0914-23895299F3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FC82D-3D40-5584-BF8A-8B0E77822A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19FB4-2458-459B-AAB6-286839C006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037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8932E-76FA-4A8D-BDA8-8D17528601A6}" type="datetimeFigureOut">
              <a:rPr lang="en-IN" smtClean="0"/>
              <a:t>09-01-2023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C6BE5-567F-461D-A53A-094CFF359D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99209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6979-768B-4849-91BB-88EFD6E29C96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252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D252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4942-4288-43E2-8455-B877F6B1355D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252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44566" y="1652497"/>
            <a:ext cx="2592070" cy="295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 u="heavy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79FE-09D2-4902-831F-9A74492E41C3}" type="datetime1">
              <a:rPr lang="en-US" smtClean="0"/>
              <a:t>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252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15AC2-75DD-40B5-9746-B21D980EEAA6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8166-DED7-403B-9809-2E68E57BBA9D}" type="datetime1">
              <a:rPr lang="en-US" smtClean="0"/>
              <a:t>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74320"/>
            <a:ext cx="9144000" cy="62865"/>
          </a:xfrm>
          <a:custGeom>
            <a:avLst/>
            <a:gdLst/>
            <a:ahLst/>
            <a:cxnLst/>
            <a:rect l="l" t="t" r="r" b="b"/>
            <a:pathLst>
              <a:path w="9144000" h="62864">
                <a:moveTo>
                  <a:pt x="0" y="62483"/>
                </a:moveTo>
                <a:lnTo>
                  <a:pt x="9144000" y="62483"/>
                </a:lnTo>
                <a:lnTo>
                  <a:pt x="9144000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274320"/>
          </a:xfrm>
          <a:custGeom>
            <a:avLst/>
            <a:gdLst/>
            <a:ahLst/>
            <a:cxnLst/>
            <a:rect l="l" t="t" r="r" b="b"/>
            <a:pathLst>
              <a:path w="9144000" h="274320">
                <a:moveTo>
                  <a:pt x="9144000" y="0"/>
                </a:moveTo>
                <a:lnTo>
                  <a:pt x="0" y="0"/>
                </a:lnTo>
                <a:lnTo>
                  <a:pt x="0" y="274320"/>
                </a:lnTo>
                <a:lnTo>
                  <a:pt x="9144000" y="274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72262"/>
            <a:ext cx="473075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252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187" y="825830"/>
            <a:ext cx="8255000" cy="1508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D2523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DR. KURESHI NAVAL ANJUM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4F4F-F954-4117-955C-AE589AC46DEB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798" y="1428750"/>
            <a:ext cx="7848600" cy="1270"/>
          </a:xfrm>
          <a:custGeom>
            <a:avLst/>
            <a:gdLst/>
            <a:ahLst/>
            <a:cxnLst/>
            <a:rect l="l" t="t" r="r" b="b"/>
            <a:pathLst>
              <a:path w="7848600" h="1269">
                <a:moveTo>
                  <a:pt x="0" y="0"/>
                </a:moveTo>
                <a:lnTo>
                  <a:pt x="7848600" y="1143"/>
                </a:lnTo>
              </a:path>
            </a:pathLst>
          </a:custGeom>
          <a:ln w="19812">
            <a:solidFill>
              <a:srgbClr val="D25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168" y="828312"/>
            <a:ext cx="75158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2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</a:t>
            </a:r>
            <a:r>
              <a:rPr lang="en-IN" sz="3200" b="1" spc="-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32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3200" b="1" spc="-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3200" b="1" spc="-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3200" b="1" spc="-2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IN" sz="3200" b="1" spc="-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3200" b="1" spc="-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32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ODONTA</a:t>
            </a: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3200" b="1" spc="-3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spc="-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32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IN" sz="3200" b="1" spc="-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3200" b="1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1200" y="1464950"/>
            <a:ext cx="5029200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565785" indent="-2540" algn="ctr">
              <a:lnSpc>
                <a:spcPct val="11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PHASE </a:t>
            </a:r>
            <a:r>
              <a:rPr lang="en-US" sz="2000" b="1" spc="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RECALL/RE-EVALUATION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US" sz="2000" b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  <a:r>
              <a:rPr lang="en-US" sz="2000" b="1" spc="-2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RE-CALL</a:t>
            </a:r>
            <a:r>
              <a:rPr lang="en-US" sz="2000" b="1" spc="-6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728C8-9535-E1B7-77AF-BAB3E51CAA36}"/>
              </a:ext>
            </a:extLst>
          </p:cNvPr>
          <p:cNvSpPr txBox="1"/>
          <p:nvPr/>
        </p:nvSpPr>
        <p:spPr>
          <a:xfrm>
            <a:off x="152400" y="409575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KURESHI NAVAL ANJUM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D08BC-B048-62F7-C87E-11DFE60D4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19" y="2805433"/>
            <a:ext cx="3767661" cy="197802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1" y="518562"/>
            <a:ext cx="868426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1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spc="-9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spc="-9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063" y="3533831"/>
            <a:ext cx="3745229" cy="1259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20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caries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high-risk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factors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caries.</a:t>
            </a:r>
            <a:endParaRPr sz="1900">
              <a:latin typeface="Times New Roman"/>
              <a:cs typeface="Times New Roman"/>
            </a:endParaRPr>
          </a:p>
          <a:p>
            <a:pPr marL="199390" marR="189865" algn="ctr">
              <a:lnSpc>
                <a:spcPct val="119500"/>
              </a:lnSpc>
              <a:spcBef>
                <a:spcPts val="395"/>
              </a:spcBef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Posterior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bite-wing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examination</a:t>
            </a:r>
            <a:r>
              <a:rPr sz="1900" spc="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at </a:t>
            </a:r>
            <a:r>
              <a:rPr sz="1900" spc="-45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24 to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36-month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intervals.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4944" y="3395408"/>
            <a:ext cx="4171315" cy="1473835"/>
            <a:chOff x="444944" y="3395408"/>
            <a:chExt cx="4171315" cy="1473835"/>
          </a:xfrm>
        </p:grpSpPr>
        <p:sp>
          <p:nvSpPr>
            <p:cNvPr id="5" name="object 5"/>
            <p:cNvSpPr/>
            <p:nvPr/>
          </p:nvSpPr>
          <p:spPr>
            <a:xfrm>
              <a:off x="457962" y="3408426"/>
              <a:ext cx="4145279" cy="1447800"/>
            </a:xfrm>
            <a:custGeom>
              <a:avLst/>
              <a:gdLst/>
              <a:ahLst/>
              <a:cxnLst/>
              <a:rect l="l" t="t" r="r" b="b"/>
              <a:pathLst>
                <a:path w="4145279" h="1447800">
                  <a:moveTo>
                    <a:pt x="207264" y="1418844"/>
                  </a:moveTo>
                  <a:lnTo>
                    <a:pt x="0" y="1418844"/>
                  </a:lnTo>
                  <a:lnTo>
                    <a:pt x="0" y="1447800"/>
                  </a:lnTo>
                  <a:lnTo>
                    <a:pt x="207264" y="1447800"/>
                  </a:lnTo>
                  <a:lnTo>
                    <a:pt x="207264" y="1418844"/>
                  </a:lnTo>
                  <a:close/>
                </a:path>
                <a:path w="4145279" h="1447800">
                  <a:moveTo>
                    <a:pt x="207264" y="0"/>
                  </a:moveTo>
                  <a:lnTo>
                    <a:pt x="0" y="0"/>
                  </a:lnTo>
                  <a:lnTo>
                    <a:pt x="0" y="752856"/>
                  </a:lnTo>
                  <a:lnTo>
                    <a:pt x="207264" y="752856"/>
                  </a:lnTo>
                  <a:lnTo>
                    <a:pt x="207264" y="0"/>
                  </a:lnTo>
                  <a:close/>
                </a:path>
                <a:path w="4145279" h="1447800">
                  <a:moveTo>
                    <a:pt x="4145280" y="1418844"/>
                  </a:moveTo>
                  <a:lnTo>
                    <a:pt x="4084307" y="1418844"/>
                  </a:lnTo>
                  <a:lnTo>
                    <a:pt x="4084307" y="1447800"/>
                  </a:lnTo>
                  <a:lnTo>
                    <a:pt x="4145280" y="1447800"/>
                  </a:lnTo>
                  <a:lnTo>
                    <a:pt x="4145280" y="1418844"/>
                  </a:lnTo>
                  <a:close/>
                </a:path>
                <a:path w="4145279" h="1447800">
                  <a:moveTo>
                    <a:pt x="4145280" y="0"/>
                  </a:moveTo>
                  <a:lnTo>
                    <a:pt x="4084307" y="0"/>
                  </a:lnTo>
                  <a:lnTo>
                    <a:pt x="4084307" y="752856"/>
                  </a:lnTo>
                  <a:lnTo>
                    <a:pt x="4145280" y="752856"/>
                  </a:lnTo>
                  <a:lnTo>
                    <a:pt x="4145280" y="0"/>
                  </a:lnTo>
                  <a:close/>
                </a:path>
              </a:pathLst>
            </a:custGeom>
            <a:solidFill>
              <a:srgbClr val="71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961" y="3408426"/>
              <a:ext cx="4145279" cy="1447800"/>
            </a:xfrm>
            <a:custGeom>
              <a:avLst/>
              <a:gdLst/>
              <a:ahLst/>
              <a:cxnLst/>
              <a:rect l="l" t="t" r="r" b="b"/>
              <a:pathLst>
                <a:path w="4145279" h="1447800">
                  <a:moveTo>
                    <a:pt x="0" y="1447800"/>
                  </a:moveTo>
                  <a:lnTo>
                    <a:pt x="4145279" y="1447800"/>
                  </a:lnTo>
                  <a:lnTo>
                    <a:pt x="4145279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962" y="4161282"/>
              <a:ext cx="4145279" cy="666115"/>
            </a:xfrm>
            <a:custGeom>
              <a:avLst/>
              <a:gdLst/>
              <a:ahLst/>
              <a:cxnLst/>
              <a:rect l="l" t="t" r="r" b="b"/>
              <a:pathLst>
                <a:path w="4145279" h="666114">
                  <a:moveTo>
                    <a:pt x="207264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207264" y="665988"/>
                  </a:lnTo>
                  <a:lnTo>
                    <a:pt x="207264" y="0"/>
                  </a:lnTo>
                  <a:close/>
                </a:path>
                <a:path w="4145279" h="666114">
                  <a:moveTo>
                    <a:pt x="4145280" y="0"/>
                  </a:moveTo>
                  <a:lnTo>
                    <a:pt x="4084307" y="0"/>
                  </a:lnTo>
                  <a:lnTo>
                    <a:pt x="4084307" y="665988"/>
                  </a:lnTo>
                  <a:lnTo>
                    <a:pt x="4145280" y="665988"/>
                  </a:lnTo>
                  <a:lnTo>
                    <a:pt x="4145280" y="0"/>
                  </a:lnTo>
                  <a:close/>
                </a:path>
              </a:pathLst>
            </a:custGeom>
            <a:solidFill>
              <a:srgbClr val="D4D2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961" y="4161282"/>
              <a:ext cx="4145279" cy="666115"/>
            </a:xfrm>
            <a:custGeom>
              <a:avLst/>
              <a:gdLst/>
              <a:ahLst/>
              <a:cxnLst/>
              <a:rect l="l" t="t" r="r" b="b"/>
              <a:pathLst>
                <a:path w="4145279" h="666114">
                  <a:moveTo>
                    <a:pt x="0" y="665988"/>
                  </a:moveTo>
                  <a:lnTo>
                    <a:pt x="4145279" y="665988"/>
                  </a:lnTo>
                  <a:lnTo>
                    <a:pt x="4145279" y="0"/>
                  </a:lnTo>
                  <a:lnTo>
                    <a:pt x="0" y="0"/>
                  </a:lnTo>
                  <a:lnTo>
                    <a:pt x="0" y="665988"/>
                  </a:lnTo>
                  <a:close/>
                </a:path>
              </a:pathLst>
            </a:custGeom>
            <a:ln w="25907">
              <a:solidFill>
                <a:srgbClr val="D4D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7707" y="1259739"/>
            <a:ext cx="3348354" cy="135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85"/>
              </a:lnSpc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 caries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high-risk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factors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caries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Posterior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bite-wing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examination</a:t>
            </a:r>
            <a:r>
              <a:rPr sz="1900" spc="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at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12 to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18-month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intervals.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4944" y="1190180"/>
            <a:ext cx="4171315" cy="2252980"/>
            <a:chOff x="444944" y="1190180"/>
            <a:chExt cx="4171315" cy="2252980"/>
          </a:xfrm>
        </p:grpSpPr>
        <p:sp>
          <p:nvSpPr>
            <p:cNvPr id="11" name="object 11"/>
            <p:cNvSpPr/>
            <p:nvPr/>
          </p:nvSpPr>
          <p:spPr>
            <a:xfrm>
              <a:off x="457961" y="1203197"/>
              <a:ext cx="4145279" cy="2226945"/>
            </a:xfrm>
            <a:custGeom>
              <a:avLst/>
              <a:gdLst/>
              <a:ahLst/>
              <a:cxnLst/>
              <a:rect l="l" t="t" r="r" b="b"/>
              <a:pathLst>
                <a:path w="4145279" h="2226945">
                  <a:moveTo>
                    <a:pt x="4145279" y="0"/>
                  </a:moveTo>
                  <a:lnTo>
                    <a:pt x="0" y="0"/>
                  </a:lnTo>
                  <a:lnTo>
                    <a:pt x="0" y="1446783"/>
                  </a:lnTo>
                  <a:lnTo>
                    <a:pt x="1794383" y="1446783"/>
                  </a:lnTo>
                  <a:lnTo>
                    <a:pt x="1794383" y="1669922"/>
                  </a:lnTo>
                  <a:lnTo>
                    <a:pt x="1515999" y="1669922"/>
                  </a:lnTo>
                  <a:lnTo>
                    <a:pt x="2072639" y="2226564"/>
                  </a:lnTo>
                  <a:lnTo>
                    <a:pt x="2629281" y="1669922"/>
                  </a:lnTo>
                  <a:lnTo>
                    <a:pt x="2350897" y="1669922"/>
                  </a:lnTo>
                  <a:lnTo>
                    <a:pt x="2350897" y="1446783"/>
                  </a:lnTo>
                  <a:lnTo>
                    <a:pt x="4145279" y="1446783"/>
                  </a:lnTo>
                  <a:lnTo>
                    <a:pt x="4145279" y="0"/>
                  </a:lnTo>
                  <a:close/>
                </a:path>
              </a:pathLst>
            </a:custGeom>
            <a:solidFill>
              <a:srgbClr val="4B5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961" y="1203197"/>
              <a:ext cx="4145279" cy="2226945"/>
            </a:xfrm>
            <a:custGeom>
              <a:avLst/>
              <a:gdLst/>
              <a:ahLst/>
              <a:cxnLst/>
              <a:rect l="l" t="t" r="r" b="b"/>
              <a:pathLst>
                <a:path w="4145279" h="2226945">
                  <a:moveTo>
                    <a:pt x="4145279" y="1446783"/>
                  </a:moveTo>
                  <a:lnTo>
                    <a:pt x="2350897" y="1446783"/>
                  </a:lnTo>
                  <a:lnTo>
                    <a:pt x="2350897" y="1669922"/>
                  </a:lnTo>
                  <a:lnTo>
                    <a:pt x="2629281" y="1669922"/>
                  </a:lnTo>
                  <a:lnTo>
                    <a:pt x="2072639" y="2226564"/>
                  </a:lnTo>
                  <a:lnTo>
                    <a:pt x="1515999" y="1669922"/>
                  </a:lnTo>
                  <a:lnTo>
                    <a:pt x="1794383" y="1669922"/>
                  </a:lnTo>
                  <a:lnTo>
                    <a:pt x="1794383" y="1446783"/>
                  </a:lnTo>
                  <a:lnTo>
                    <a:pt x="0" y="1446783"/>
                  </a:lnTo>
                  <a:lnTo>
                    <a:pt x="0" y="0"/>
                  </a:lnTo>
                  <a:lnTo>
                    <a:pt x="4145279" y="0"/>
                  </a:lnTo>
                  <a:lnTo>
                    <a:pt x="4145279" y="1446783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962" y="1985009"/>
              <a:ext cx="4145279" cy="666115"/>
            </a:xfrm>
            <a:custGeom>
              <a:avLst/>
              <a:gdLst/>
              <a:ahLst/>
              <a:cxnLst/>
              <a:rect l="l" t="t" r="r" b="b"/>
              <a:pathLst>
                <a:path w="4145279" h="666114">
                  <a:moveTo>
                    <a:pt x="207264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207264" y="665988"/>
                  </a:lnTo>
                  <a:lnTo>
                    <a:pt x="207264" y="0"/>
                  </a:lnTo>
                  <a:close/>
                </a:path>
                <a:path w="4145279" h="666114">
                  <a:moveTo>
                    <a:pt x="4145280" y="0"/>
                  </a:moveTo>
                  <a:lnTo>
                    <a:pt x="4084307" y="0"/>
                  </a:lnTo>
                  <a:lnTo>
                    <a:pt x="4084307" y="665988"/>
                  </a:lnTo>
                  <a:lnTo>
                    <a:pt x="4145280" y="665988"/>
                  </a:lnTo>
                  <a:lnTo>
                    <a:pt x="4145280" y="0"/>
                  </a:lnTo>
                  <a:close/>
                </a:path>
              </a:pathLst>
            </a:custGeom>
            <a:solidFill>
              <a:srgbClr val="D0D1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961" y="1985009"/>
              <a:ext cx="4145279" cy="666115"/>
            </a:xfrm>
            <a:custGeom>
              <a:avLst/>
              <a:gdLst/>
              <a:ahLst/>
              <a:cxnLst/>
              <a:rect l="l" t="t" r="r" b="b"/>
              <a:pathLst>
                <a:path w="4145279" h="666114">
                  <a:moveTo>
                    <a:pt x="0" y="665988"/>
                  </a:moveTo>
                  <a:lnTo>
                    <a:pt x="4145279" y="665988"/>
                  </a:lnTo>
                  <a:lnTo>
                    <a:pt x="4145279" y="0"/>
                  </a:lnTo>
                  <a:lnTo>
                    <a:pt x="0" y="0"/>
                  </a:lnTo>
                  <a:lnTo>
                    <a:pt x="0" y="665988"/>
                  </a:lnTo>
                  <a:close/>
                </a:path>
              </a:pathLst>
            </a:custGeom>
            <a:ln w="25908">
              <a:solidFill>
                <a:srgbClr val="D0D1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699952" y="3406076"/>
            <a:ext cx="4285615" cy="1480185"/>
            <a:chOff x="4699952" y="3406076"/>
            <a:chExt cx="4285615" cy="1480185"/>
          </a:xfrm>
        </p:grpSpPr>
        <p:sp>
          <p:nvSpPr>
            <p:cNvPr id="16" name="object 16"/>
            <p:cNvSpPr/>
            <p:nvPr/>
          </p:nvSpPr>
          <p:spPr>
            <a:xfrm>
              <a:off x="4712970" y="3419094"/>
              <a:ext cx="4259580" cy="1454150"/>
            </a:xfrm>
            <a:custGeom>
              <a:avLst/>
              <a:gdLst/>
              <a:ahLst/>
              <a:cxnLst/>
              <a:rect l="l" t="t" r="r" b="b"/>
              <a:pathLst>
                <a:path w="4259580" h="1454150">
                  <a:moveTo>
                    <a:pt x="4259580" y="1423416"/>
                  </a:moveTo>
                  <a:lnTo>
                    <a:pt x="0" y="1423416"/>
                  </a:lnTo>
                  <a:lnTo>
                    <a:pt x="0" y="1453896"/>
                  </a:lnTo>
                  <a:lnTo>
                    <a:pt x="4259580" y="1453896"/>
                  </a:lnTo>
                  <a:lnTo>
                    <a:pt x="4259580" y="1423416"/>
                  </a:lnTo>
                  <a:close/>
                </a:path>
                <a:path w="4259580" h="1454150">
                  <a:moveTo>
                    <a:pt x="4259580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4259580" y="755904"/>
                  </a:lnTo>
                  <a:lnTo>
                    <a:pt x="4259580" y="0"/>
                  </a:lnTo>
                  <a:close/>
                </a:path>
              </a:pathLst>
            </a:custGeom>
            <a:solidFill>
              <a:srgbClr val="71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2970" y="3419094"/>
              <a:ext cx="4259580" cy="1454150"/>
            </a:xfrm>
            <a:custGeom>
              <a:avLst/>
              <a:gdLst/>
              <a:ahLst/>
              <a:cxnLst/>
              <a:rect l="l" t="t" r="r" b="b"/>
              <a:pathLst>
                <a:path w="4259580" h="1454150">
                  <a:moveTo>
                    <a:pt x="0" y="1453895"/>
                  </a:moveTo>
                  <a:lnTo>
                    <a:pt x="4259580" y="1453895"/>
                  </a:lnTo>
                  <a:lnTo>
                    <a:pt x="4259580" y="0"/>
                  </a:lnTo>
                  <a:lnTo>
                    <a:pt x="0" y="0"/>
                  </a:lnTo>
                  <a:lnTo>
                    <a:pt x="0" y="145389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25923" y="3507104"/>
            <a:ext cx="4234180" cy="56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periodontal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under good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control.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5923" y="4174997"/>
            <a:ext cx="4234180" cy="668020"/>
          </a:xfrm>
          <a:prstGeom prst="rect">
            <a:avLst/>
          </a:prstGeom>
          <a:solidFill>
            <a:srgbClr val="D4D2D1">
              <a:alpha val="90194"/>
            </a:srgbClr>
          </a:solidFill>
        </p:spPr>
        <p:txBody>
          <a:bodyPr vert="horz" wrap="square" lIns="0" tIns="134620" rIns="0" bIns="0" rtlCol="0">
            <a:spAutoFit/>
          </a:bodyPr>
          <a:lstStyle/>
          <a:p>
            <a:pPr marL="1077595" marR="142875" indent="-929005">
              <a:lnSpc>
                <a:spcPts val="1560"/>
              </a:lnSpc>
              <a:spcBef>
                <a:spcPts val="1060"/>
              </a:spcBef>
            </a:pP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Bite-wing examination every 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24 to 36 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months; </a:t>
            </a:r>
            <a:r>
              <a:rPr sz="1500" spc="5" dirty="0">
                <a:solidFill>
                  <a:srgbClr val="292934"/>
                </a:solidFill>
                <a:latin typeface="Times New Roman"/>
                <a:cs typeface="Times New Roman"/>
              </a:rPr>
              <a:t>full- </a:t>
            </a:r>
            <a:r>
              <a:rPr sz="1500" spc="-3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mouth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series</a:t>
            </a:r>
            <a:r>
              <a:rPr sz="15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every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 5 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years.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00015" y="1194816"/>
            <a:ext cx="4285615" cy="2260600"/>
            <a:chOff x="4700015" y="1194816"/>
            <a:chExt cx="4285615" cy="2260600"/>
          </a:xfrm>
        </p:grpSpPr>
        <p:sp>
          <p:nvSpPr>
            <p:cNvPr id="21" name="object 21"/>
            <p:cNvSpPr/>
            <p:nvPr/>
          </p:nvSpPr>
          <p:spPr>
            <a:xfrm>
              <a:off x="4712969" y="1207770"/>
              <a:ext cx="4259580" cy="2234565"/>
            </a:xfrm>
            <a:custGeom>
              <a:avLst/>
              <a:gdLst/>
              <a:ahLst/>
              <a:cxnLst/>
              <a:rect l="l" t="t" r="r" b="b"/>
              <a:pathLst>
                <a:path w="4259580" h="2234565">
                  <a:moveTo>
                    <a:pt x="4259580" y="0"/>
                  </a:moveTo>
                  <a:lnTo>
                    <a:pt x="0" y="0"/>
                  </a:lnTo>
                  <a:lnTo>
                    <a:pt x="0" y="1451736"/>
                  </a:lnTo>
                  <a:lnTo>
                    <a:pt x="1850516" y="1451736"/>
                  </a:lnTo>
                  <a:lnTo>
                    <a:pt x="1850516" y="1675637"/>
                  </a:lnTo>
                  <a:lnTo>
                    <a:pt x="1571243" y="1675637"/>
                  </a:lnTo>
                  <a:lnTo>
                    <a:pt x="2129789" y="2234184"/>
                  </a:lnTo>
                  <a:lnTo>
                    <a:pt x="2688335" y="1675637"/>
                  </a:lnTo>
                  <a:lnTo>
                    <a:pt x="2409062" y="1675637"/>
                  </a:lnTo>
                  <a:lnTo>
                    <a:pt x="2409062" y="1451736"/>
                  </a:lnTo>
                  <a:lnTo>
                    <a:pt x="4259580" y="1451736"/>
                  </a:lnTo>
                  <a:lnTo>
                    <a:pt x="4259580" y="0"/>
                  </a:lnTo>
                  <a:close/>
                </a:path>
              </a:pathLst>
            </a:custGeom>
            <a:solidFill>
              <a:srgbClr val="4B5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12969" y="1207770"/>
              <a:ext cx="4259580" cy="2234565"/>
            </a:xfrm>
            <a:custGeom>
              <a:avLst/>
              <a:gdLst/>
              <a:ahLst/>
              <a:cxnLst/>
              <a:rect l="l" t="t" r="r" b="b"/>
              <a:pathLst>
                <a:path w="4259580" h="2234565">
                  <a:moveTo>
                    <a:pt x="4259580" y="1451736"/>
                  </a:moveTo>
                  <a:lnTo>
                    <a:pt x="2409062" y="1451736"/>
                  </a:lnTo>
                  <a:lnTo>
                    <a:pt x="2409062" y="1675637"/>
                  </a:lnTo>
                  <a:lnTo>
                    <a:pt x="2688335" y="1675637"/>
                  </a:lnTo>
                  <a:lnTo>
                    <a:pt x="2129789" y="2234184"/>
                  </a:lnTo>
                  <a:lnTo>
                    <a:pt x="1571243" y="1675637"/>
                  </a:lnTo>
                  <a:lnTo>
                    <a:pt x="1850516" y="1675637"/>
                  </a:lnTo>
                  <a:lnTo>
                    <a:pt x="1850516" y="1451736"/>
                  </a:lnTo>
                  <a:lnTo>
                    <a:pt x="0" y="1451736"/>
                  </a:lnTo>
                  <a:lnTo>
                    <a:pt x="0" y="0"/>
                  </a:lnTo>
                  <a:lnTo>
                    <a:pt x="4259580" y="0"/>
                  </a:lnTo>
                  <a:lnTo>
                    <a:pt x="4259580" y="1451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35371" y="1294003"/>
            <a:ext cx="3413760" cy="56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Periodontal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not under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endParaRPr sz="1900">
              <a:latin typeface="Times New Roman"/>
              <a:cs typeface="Times New Roman"/>
            </a:endParaRPr>
          </a:p>
          <a:p>
            <a:pPr marL="635" algn="ctr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control.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00015" y="1978151"/>
            <a:ext cx="4285615" cy="695325"/>
          </a:xfrm>
          <a:prstGeom prst="rect">
            <a:avLst/>
          </a:prstGeom>
          <a:solidFill>
            <a:srgbClr val="D0D1D3">
              <a:alpha val="90194"/>
            </a:srgbClr>
          </a:solidFill>
        </p:spPr>
        <p:txBody>
          <a:bodyPr vert="horz" wrap="square" lIns="0" tIns="47625" rIns="0" bIns="0" rtlCol="0">
            <a:spAutoFit/>
          </a:bodyPr>
          <a:lstStyle/>
          <a:p>
            <a:pPr marL="217804" marR="210820" algn="ctr">
              <a:lnSpc>
                <a:spcPct val="86300"/>
              </a:lnSpc>
              <a:spcBef>
                <a:spcPts val="375"/>
              </a:spcBef>
            </a:pP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Periapical and/or vertical 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bite-wing radiographs of </a:t>
            </a:r>
            <a:r>
              <a:rPr sz="1500" spc="-3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problem 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areas every 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12 to 24 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months; 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full-mouth </a:t>
            </a:r>
            <a:r>
              <a:rPr sz="15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series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 every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 3</a:t>
            </a:r>
            <a:r>
              <a:rPr sz="15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sz="15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92934"/>
                </a:solidFill>
                <a:latin typeface="Times New Roman"/>
                <a:cs typeface="Times New Roman"/>
              </a:rPr>
              <a:t>5 </a:t>
            </a:r>
            <a:r>
              <a:rPr sz="1500" spc="-5" dirty="0">
                <a:solidFill>
                  <a:srgbClr val="292934"/>
                </a:solidFill>
                <a:latin typeface="Times New Roman"/>
                <a:cs typeface="Times New Roman"/>
              </a:rPr>
              <a:t>years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2208" y="1156652"/>
            <a:ext cx="3903345" cy="3720465"/>
            <a:chOff x="652208" y="1156652"/>
            <a:chExt cx="3903345" cy="3720465"/>
          </a:xfrm>
        </p:grpSpPr>
        <p:sp>
          <p:nvSpPr>
            <p:cNvPr id="26" name="object 26"/>
            <p:cNvSpPr/>
            <p:nvPr/>
          </p:nvSpPr>
          <p:spPr>
            <a:xfrm>
              <a:off x="665226" y="1169669"/>
              <a:ext cx="3877310" cy="3694429"/>
            </a:xfrm>
            <a:custGeom>
              <a:avLst/>
              <a:gdLst/>
              <a:ahLst/>
              <a:cxnLst/>
              <a:rect l="l" t="t" r="r" b="b"/>
              <a:pathLst>
                <a:path w="3877310" h="3694429">
                  <a:moveTo>
                    <a:pt x="3877043" y="3619500"/>
                  </a:moveTo>
                  <a:lnTo>
                    <a:pt x="0" y="3619500"/>
                  </a:lnTo>
                  <a:lnTo>
                    <a:pt x="0" y="3694176"/>
                  </a:lnTo>
                  <a:lnTo>
                    <a:pt x="3877043" y="3694176"/>
                  </a:lnTo>
                  <a:lnTo>
                    <a:pt x="3877043" y="3619500"/>
                  </a:lnTo>
                  <a:close/>
                </a:path>
                <a:path w="3877310" h="3694429">
                  <a:moveTo>
                    <a:pt x="3877043" y="0"/>
                  </a:moveTo>
                  <a:lnTo>
                    <a:pt x="0" y="0"/>
                  </a:lnTo>
                  <a:lnTo>
                    <a:pt x="0" y="1920240"/>
                  </a:lnTo>
                  <a:lnTo>
                    <a:pt x="3877043" y="1920240"/>
                  </a:lnTo>
                  <a:lnTo>
                    <a:pt x="3877043" y="0"/>
                  </a:lnTo>
                  <a:close/>
                </a:path>
              </a:pathLst>
            </a:custGeom>
            <a:solidFill>
              <a:srgbClr val="4B5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5225" y="1169669"/>
              <a:ext cx="3877310" cy="3694429"/>
            </a:xfrm>
            <a:custGeom>
              <a:avLst/>
              <a:gdLst/>
              <a:ahLst/>
              <a:cxnLst/>
              <a:rect l="l" t="t" r="r" b="b"/>
              <a:pathLst>
                <a:path w="3877310" h="3694429">
                  <a:moveTo>
                    <a:pt x="0" y="3694176"/>
                  </a:moveTo>
                  <a:lnTo>
                    <a:pt x="3877055" y="3694176"/>
                  </a:lnTo>
                  <a:lnTo>
                    <a:pt x="3877055" y="0"/>
                  </a:lnTo>
                  <a:lnTo>
                    <a:pt x="0" y="0"/>
                  </a:lnTo>
                  <a:lnTo>
                    <a:pt x="0" y="36941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748789" y="1576781"/>
            <a:ext cx="17087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Root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41882" y="2162683"/>
            <a:ext cx="2522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dental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implants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52272" y="3076955"/>
            <a:ext cx="3903345" cy="1725295"/>
            <a:chOff x="652272" y="3076955"/>
            <a:chExt cx="3903345" cy="1725295"/>
          </a:xfrm>
        </p:grpSpPr>
        <p:sp>
          <p:nvSpPr>
            <p:cNvPr id="31" name="object 31"/>
            <p:cNvSpPr/>
            <p:nvPr/>
          </p:nvSpPr>
          <p:spPr>
            <a:xfrm>
              <a:off x="665226" y="3089909"/>
              <a:ext cx="3877310" cy="1699260"/>
            </a:xfrm>
            <a:custGeom>
              <a:avLst/>
              <a:gdLst/>
              <a:ahLst/>
              <a:cxnLst/>
              <a:rect l="l" t="t" r="r" b="b"/>
              <a:pathLst>
                <a:path w="3877310" h="1699260">
                  <a:moveTo>
                    <a:pt x="3877055" y="0"/>
                  </a:moveTo>
                  <a:lnTo>
                    <a:pt x="0" y="0"/>
                  </a:lnTo>
                  <a:lnTo>
                    <a:pt x="0" y="1699260"/>
                  </a:lnTo>
                  <a:lnTo>
                    <a:pt x="3877055" y="1699260"/>
                  </a:lnTo>
                  <a:lnTo>
                    <a:pt x="3877055" y="0"/>
                  </a:lnTo>
                  <a:close/>
                </a:path>
              </a:pathLst>
            </a:custGeom>
            <a:solidFill>
              <a:srgbClr val="D0D1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5226" y="3089909"/>
              <a:ext cx="3877310" cy="1699260"/>
            </a:xfrm>
            <a:custGeom>
              <a:avLst/>
              <a:gdLst/>
              <a:ahLst/>
              <a:cxnLst/>
              <a:rect l="l" t="t" r="r" b="b"/>
              <a:pathLst>
                <a:path w="3877310" h="1699260">
                  <a:moveTo>
                    <a:pt x="0" y="1699260"/>
                  </a:moveTo>
                  <a:lnTo>
                    <a:pt x="3877055" y="1699260"/>
                  </a:lnTo>
                  <a:lnTo>
                    <a:pt x="3877055" y="0"/>
                  </a:lnTo>
                  <a:lnTo>
                    <a:pt x="0" y="0"/>
                  </a:lnTo>
                  <a:lnTo>
                    <a:pt x="0" y="1699260"/>
                  </a:lnTo>
                  <a:close/>
                </a:path>
              </a:pathLst>
            </a:custGeom>
            <a:ln w="25908">
              <a:solidFill>
                <a:srgbClr val="D0D1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34339" y="3223082"/>
            <a:ext cx="3535679" cy="13830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3175" algn="ctr">
              <a:lnSpc>
                <a:spcPct val="86300"/>
              </a:lnSpc>
              <a:spcBef>
                <a:spcPts val="434"/>
              </a:spcBef>
            </a:pP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Periapical or vertical bite-wing </a:t>
            </a:r>
            <a:r>
              <a:rPr sz="20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radiographs at 6, 12, and 36 </a:t>
            </a:r>
            <a:r>
              <a:rPr sz="20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months</a:t>
            </a:r>
            <a:r>
              <a:rPr sz="20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after</a:t>
            </a:r>
            <a:r>
              <a:rPr sz="20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prosthetic</a:t>
            </a:r>
            <a:r>
              <a:rPr sz="20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placement, </a:t>
            </a:r>
            <a:r>
              <a:rPr sz="2000" spc="-48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then every 36 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months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unless </a:t>
            </a:r>
            <a:r>
              <a:rPr sz="20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clinical problems</a:t>
            </a:r>
            <a:r>
              <a:rPr sz="20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arise.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663130"/>
            <a:ext cx="5967984" cy="43632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90742" y="890473"/>
            <a:ext cx="20300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2400" spc="-9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400" spc="-10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400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400" spc="-9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2400" spc="-105" dirty="0">
                <a:latin typeface="Arial" panose="020B0604020202020204" pitchFamily="34" charset="0"/>
                <a:cs typeface="Arial" panose="020B0604020202020204" pitchFamily="34" charset="0"/>
              </a:rPr>
              <a:t>OBIA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2400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spc="-9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400" spc="-10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400" spc="-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400" spc="-9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400" spc="-10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0718"/>
            <a:ext cx="845566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P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A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RT-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2</a:t>
            </a:r>
            <a:r>
              <a:rPr lang="en-IN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:</a:t>
            </a:r>
            <a:r>
              <a:rPr lang="en-IN" sz="2800" i="1" u="heavy" spc="-24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M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A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I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N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T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ENANC</a:t>
            </a:r>
            <a:r>
              <a:rPr lang="en-IN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</a:t>
            </a:r>
            <a:r>
              <a:rPr lang="en-IN" sz="2800" i="1" u="heavy" spc="-25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TR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EA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TM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EN</a:t>
            </a:r>
            <a:r>
              <a:rPr lang="en-IN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T</a:t>
            </a:r>
            <a:r>
              <a:rPr lang="en-IN" sz="2800" i="1" u="heavy" spc="-24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AND</a:t>
            </a:r>
            <a:br>
              <a:rPr lang="en-IN" sz="2800" dirty="0">
                <a:latin typeface="Arial"/>
                <a:cs typeface="Arial"/>
              </a:rPr>
            </a:br>
            <a:r>
              <a:rPr lang="en-IN" sz="2800" i="1" u="heavy" spc="-9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O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R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A</a:t>
            </a:r>
            <a:r>
              <a:rPr lang="en-IN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L</a:t>
            </a:r>
            <a:r>
              <a:rPr lang="en-IN" sz="2800" i="1" u="heavy" spc="-229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H</a:t>
            </a:r>
            <a:r>
              <a:rPr lang="en-IN" sz="2800" i="1" u="heavy" spc="-9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Y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G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I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EN</a:t>
            </a:r>
            <a:r>
              <a:rPr lang="en-IN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</a:t>
            </a:r>
            <a:r>
              <a:rPr lang="en-IN" sz="2800" i="1" u="heavy" spc="-23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R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I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N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F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O</a:t>
            </a:r>
            <a:r>
              <a:rPr lang="en-IN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R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C</a:t>
            </a:r>
            <a:r>
              <a:rPr lang="en-IN" sz="2800" i="1" u="heavy" spc="-114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</a:t>
            </a:r>
            <a:r>
              <a:rPr lang="en-IN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ME</a:t>
            </a:r>
            <a:r>
              <a:rPr lang="en-IN" sz="2800" i="1" u="heavy" spc="-114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N</a:t>
            </a:r>
            <a:r>
              <a:rPr lang="en-IN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T</a:t>
            </a:r>
            <a:endParaRPr lang="en-IN"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652" y="1504950"/>
            <a:ext cx="7482205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Oral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hygiene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reinforcement</a:t>
            </a: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Scaling</a:t>
            </a: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Polishing</a:t>
            </a: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Chemical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irrigation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or</a:t>
            </a:r>
            <a:r>
              <a:rPr sz="24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site-specific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antimicrobial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placement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30"/>
            <a:ext cx="860806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P</a:t>
            </a:r>
            <a:r>
              <a:rPr lang="en-US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A</a:t>
            </a:r>
            <a:r>
              <a:rPr lang="en-US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R</a:t>
            </a:r>
            <a:r>
              <a:rPr lang="en-US" sz="2800" i="1" u="heavy" spc="-9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T</a:t>
            </a:r>
            <a:r>
              <a:rPr lang="en-US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-</a:t>
            </a:r>
            <a:r>
              <a:rPr lang="en-US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3</a:t>
            </a:r>
            <a:r>
              <a:rPr lang="en-US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:</a:t>
            </a:r>
            <a:r>
              <a:rPr lang="en-US" sz="2800" i="1" u="heavy" spc="-24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i="1" u="heavy" spc="-9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R</a:t>
            </a:r>
            <a:r>
              <a:rPr lang="en-US" sz="2800" i="1" u="heavy" spc="-10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EPO</a:t>
            </a:r>
            <a:r>
              <a:rPr lang="en-US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R</a:t>
            </a:r>
            <a:r>
              <a:rPr lang="en-US" sz="2800" i="1" u="heavy" spc="-95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T</a:t>
            </a:r>
            <a:r>
              <a:rPr lang="en-US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,</a:t>
            </a:r>
            <a:r>
              <a:rPr lang="en-US" sz="2800" i="1" u="heavy" spc="-24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i="1" u="heavy" spc="-9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C</a:t>
            </a:r>
            <a:r>
              <a:rPr lang="en-US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LEANUP</a:t>
            </a:r>
            <a:r>
              <a:rPr lang="en-US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,</a:t>
            </a:r>
            <a:r>
              <a:rPr lang="en-US" sz="2800" i="1" u="heavy" spc="-229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AN</a:t>
            </a:r>
            <a:r>
              <a:rPr lang="en-US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D</a:t>
            </a:r>
            <a:r>
              <a:rPr lang="en-US" sz="2800" i="1" u="heavy" spc="-22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S</a:t>
            </a:r>
            <a:r>
              <a:rPr lang="en-US" sz="2800" i="1" u="heavy" spc="-9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C</a:t>
            </a:r>
            <a:r>
              <a:rPr lang="en-US" sz="2800" i="1" u="heavy" spc="-100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HEDULIN</a:t>
            </a:r>
            <a:r>
              <a:rPr lang="en-US" sz="2800" i="1" u="heavy" dirty="0">
                <a:uFill>
                  <a:solidFill>
                    <a:srgbClr val="D2523B"/>
                  </a:solidFill>
                </a:uFill>
                <a:latin typeface="Arial"/>
                <a:cs typeface="Arial"/>
              </a:rPr>
              <a:t>G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78203"/>
            <a:ext cx="7005320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Write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report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chart.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Discuss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report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with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patient.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Clean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disinfect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operatory.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Schedule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next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recall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visit.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Schedule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further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periodontal</a:t>
            </a:r>
            <a:r>
              <a:rPr sz="2400" spc="-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treatment.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Schedule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refer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restorative</a:t>
            </a:r>
            <a:r>
              <a:rPr sz="2400" spc="-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prosthetic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treatment.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50266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105" dirty="0"/>
              <a:t>F</a:t>
            </a:r>
            <a:r>
              <a:rPr lang="en-IN" sz="2800" spc="-100" dirty="0"/>
              <a:t>R</a:t>
            </a:r>
            <a:r>
              <a:rPr lang="en-IN" sz="2800" spc="-95" dirty="0"/>
              <a:t>EQUE</a:t>
            </a:r>
            <a:r>
              <a:rPr lang="en-IN" sz="2800" spc="-110" dirty="0"/>
              <a:t>N</a:t>
            </a:r>
            <a:r>
              <a:rPr lang="en-IN" sz="2800" spc="-100" dirty="0"/>
              <a:t>C</a:t>
            </a:r>
            <a:r>
              <a:rPr lang="en-IN" sz="2800" dirty="0"/>
              <a:t>Y</a:t>
            </a:r>
            <a:r>
              <a:rPr lang="en-IN" sz="2800" spc="-235" dirty="0"/>
              <a:t> </a:t>
            </a:r>
            <a:r>
              <a:rPr lang="en-IN" sz="2800" spc="-95" dirty="0"/>
              <a:t>O</a:t>
            </a:r>
            <a:r>
              <a:rPr lang="en-IN" sz="2800" dirty="0"/>
              <a:t>F</a:t>
            </a:r>
            <a:r>
              <a:rPr lang="en-IN" sz="2800" spc="-215" dirty="0"/>
              <a:t> </a:t>
            </a:r>
            <a:r>
              <a:rPr lang="en-IN" sz="2800" spc="-100" dirty="0"/>
              <a:t>SP</a:t>
            </a:r>
            <a:r>
              <a:rPr lang="en-IN" sz="2800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3710"/>
            <a:ext cx="7965440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Ramfjord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et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al.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(1993)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For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most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patients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with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gingivitis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but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no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previous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attachment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loss, supportive periodontal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treatment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 twice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year.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2A199"/>
              </a:buClr>
              <a:buFont typeface="Arial MT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194945" marR="215900" indent="-182880">
              <a:lnSpc>
                <a:spcPct val="100000"/>
              </a:lnSpc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patients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previous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history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periodontitis,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3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months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interval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(less than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6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months)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2A199"/>
              </a:buClr>
              <a:buFont typeface="Arial MT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Various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clinical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trails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suggest-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four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times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year.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3227" y="879347"/>
            <a:ext cx="6257544" cy="12862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0444" y="2333244"/>
            <a:ext cx="3563111" cy="3520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75003" y="2964179"/>
            <a:ext cx="6794500" cy="1338580"/>
            <a:chOff x="1175003" y="2964179"/>
            <a:chExt cx="6794500" cy="13385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003" y="2964179"/>
              <a:ext cx="6793992" cy="13380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20645" y="4001261"/>
              <a:ext cx="4202430" cy="10795"/>
            </a:xfrm>
            <a:custGeom>
              <a:avLst/>
              <a:gdLst/>
              <a:ahLst/>
              <a:cxnLst/>
              <a:rect l="l" t="t" r="r" b="b"/>
              <a:pathLst>
                <a:path w="4202430" h="10795">
                  <a:moveTo>
                    <a:pt x="0" y="10388"/>
                  </a:moveTo>
                  <a:lnTo>
                    <a:pt x="4202303" y="0"/>
                  </a:lnTo>
                </a:path>
              </a:pathLst>
            </a:custGeom>
            <a:ln w="25908">
              <a:solidFill>
                <a:srgbClr val="808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62065" y="1873453"/>
            <a:ext cx="1527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Decem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er</a:t>
            </a:r>
            <a:r>
              <a:rPr sz="1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2015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6574"/>
            <a:ext cx="834593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spc="-105" dirty="0"/>
              <a:t>C</a:t>
            </a:r>
            <a:r>
              <a:rPr lang="en-US" sz="2400" spc="-100" dirty="0"/>
              <a:t>L</a:t>
            </a:r>
            <a:r>
              <a:rPr lang="en-US" sz="2400" spc="-95" dirty="0"/>
              <a:t>ASS</a:t>
            </a:r>
            <a:r>
              <a:rPr lang="en-US" sz="2400" spc="-100" dirty="0"/>
              <a:t>IFI</a:t>
            </a:r>
            <a:r>
              <a:rPr lang="en-US" sz="2400" spc="-95" dirty="0"/>
              <a:t>CA</a:t>
            </a:r>
            <a:r>
              <a:rPr lang="en-US" sz="2400" spc="-114" dirty="0"/>
              <a:t>T</a:t>
            </a:r>
            <a:r>
              <a:rPr lang="en-US" sz="2400" spc="-100" dirty="0"/>
              <a:t>I</a:t>
            </a:r>
            <a:r>
              <a:rPr lang="en-US" sz="2400" spc="-95" dirty="0"/>
              <a:t>O</a:t>
            </a:r>
            <a:r>
              <a:rPr lang="en-US" sz="2400" spc="-5" dirty="0"/>
              <a:t>N</a:t>
            </a:r>
            <a:r>
              <a:rPr lang="en-US" sz="2400" spc="-235" dirty="0"/>
              <a:t> </a:t>
            </a:r>
            <a:r>
              <a:rPr lang="en-US" sz="2400" spc="-95" dirty="0"/>
              <a:t>O</a:t>
            </a:r>
            <a:r>
              <a:rPr lang="en-US" sz="2400" spc="-5" dirty="0"/>
              <a:t>F</a:t>
            </a:r>
            <a:r>
              <a:rPr lang="en-US" sz="2400" spc="-215" dirty="0"/>
              <a:t> </a:t>
            </a:r>
            <a:r>
              <a:rPr lang="en-US" sz="2400" spc="-110" dirty="0"/>
              <a:t>P</a:t>
            </a:r>
            <a:r>
              <a:rPr lang="en-US" sz="2400" spc="-95" dirty="0"/>
              <a:t>OS</a:t>
            </a:r>
            <a:r>
              <a:rPr lang="en-US" sz="2400" spc="-105" dirty="0"/>
              <a:t>T</a:t>
            </a:r>
            <a:r>
              <a:rPr lang="en-US" sz="2400" spc="-100" dirty="0"/>
              <a:t>-TR</a:t>
            </a:r>
            <a:r>
              <a:rPr lang="en-US" sz="2400" spc="-95" dirty="0"/>
              <a:t>EA</a:t>
            </a:r>
            <a:r>
              <a:rPr lang="en-US" sz="2400" spc="-114" dirty="0"/>
              <a:t>T</a:t>
            </a:r>
            <a:r>
              <a:rPr lang="en-US" sz="2400" spc="-105" dirty="0"/>
              <a:t>M</a:t>
            </a:r>
            <a:r>
              <a:rPr lang="en-US" sz="2400" spc="-95" dirty="0"/>
              <a:t>EN</a:t>
            </a:r>
            <a:r>
              <a:rPr lang="en-US" sz="2400" spc="-5" dirty="0"/>
              <a:t>T</a:t>
            </a:r>
            <a:r>
              <a:rPr lang="en-US" sz="2400" spc="-240" dirty="0"/>
              <a:t> </a:t>
            </a:r>
            <a:r>
              <a:rPr lang="en-US" sz="2400" spc="-110" dirty="0"/>
              <a:t>P</a:t>
            </a:r>
            <a:r>
              <a:rPr lang="en-US" sz="2400" spc="-95" dirty="0"/>
              <a:t>A</a:t>
            </a:r>
            <a:r>
              <a:rPr lang="en-US" sz="2400" spc="-100" dirty="0"/>
              <a:t>TI</a:t>
            </a:r>
            <a:r>
              <a:rPr lang="en-US" sz="2400" spc="-95" dirty="0"/>
              <a:t>EN</a:t>
            </a:r>
            <a:r>
              <a:rPr lang="en-US" sz="2400" spc="-100" dirty="0"/>
              <a:t>T</a:t>
            </a:r>
            <a:r>
              <a:rPr lang="en-US" sz="2400" spc="-5" dirty="0"/>
              <a:t>S</a:t>
            </a:r>
            <a:r>
              <a:rPr lang="en-US" sz="2400" spc="-235" dirty="0"/>
              <a:t> </a:t>
            </a:r>
            <a:r>
              <a:rPr lang="en-US" sz="2400" spc="-105" dirty="0"/>
              <a:t>(M</a:t>
            </a:r>
            <a:r>
              <a:rPr lang="en-US" sz="2400" spc="-95" dirty="0"/>
              <a:t>E</a:t>
            </a:r>
            <a:r>
              <a:rPr lang="en-US" sz="2400" spc="-100" dirty="0"/>
              <a:t>RI</a:t>
            </a:r>
            <a:r>
              <a:rPr lang="en-US" sz="2400" spc="-95" dirty="0"/>
              <a:t>N</a:t>
            </a:r>
            <a:r>
              <a:rPr lang="en-US" sz="2400" spc="-5" dirty="0"/>
              <a:t>)</a:t>
            </a:r>
            <a:endParaRPr lang="en-US"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1191767"/>
            <a:ext cx="8465820" cy="15819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3055620"/>
            <a:ext cx="8465820" cy="9662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422148"/>
            <a:ext cx="8464296" cy="20406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2621279"/>
            <a:ext cx="8470392" cy="218998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18794" y="2267839"/>
            <a:ext cx="717550" cy="120650"/>
          </a:xfrm>
          <a:custGeom>
            <a:avLst/>
            <a:gdLst/>
            <a:ahLst/>
            <a:cxnLst/>
            <a:rect l="l" t="t" r="r" b="b"/>
            <a:pathLst>
              <a:path w="717550" h="120650">
                <a:moveTo>
                  <a:pt x="665625" y="60071"/>
                </a:moveTo>
                <a:lnTo>
                  <a:pt x="607060" y="94234"/>
                </a:lnTo>
                <a:lnTo>
                  <a:pt x="600837" y="97790"/>
                </a:lnTo>
                <a:lnTo>
                  <a:pt x="598805" y="105791"/>
                </a:lnTo>
                <a:lnTo>
                  <a:pt x="602361" y="111887"/>
                </a:lnTo>
                <a:lnTo>
                  <a:pt x="606044" y="118110"/>
                </a:lnTo>
                <a:lnTo>
                  <a:pt x="613918" y="120142"/>
                </a:lnTo>
                <a:lnTo>
                  <a:pt x="620141" y="116586"/>
                </a:lnTo>
                <a:lnTo>
                  <a:pt x="694830" y="73025"/>
                </a:lnTo>
                <a:lnTo>
                  <a:pt x="691388" y="73025"/>
                </a:lnTo>
                <a:lnTo>
                  <a:pt x="691388" y="71247"/>
                </a:lnTo>
                <a:lnTo>
                  <a:pt x="684783" y="71247"/>
                </a:lnTo>
                <a:lnTo>
                  <a:pt x="665625" y="60071"/>
                </a:lnTo>
                <a:close/>
              </a:path>
              <a:path w="717550" h="120650">
                <a:moveTo>
                  <a:pt x="643418" y="47117"/>
                </a:moveTo>
                <a:lnTo>
                  <a:pt x="0" y="47117"/>
                </a:lnTo>
                <a:lnTo>
                  <a:pt x="0" y="73025"/>
                </a:lnTo>
                <a:lnTo>
                  <a:pt x="643418" y="73025"/>
                </a:lnTo>
                <a:lnTo>
                  <a:pt x="665625" y="60071"/>
                </a:lnTo>
                <a:lnTo>
                  <a:pt x="643418" y="47117"/>
                </a:lnTo>
                <a:close/>
              </a:path>
              <a:path w="717550" h="120650">
                <a:moveTo>
                  <a:pt x="694830" y="47117"/>
                </a:moveTo>
                <a:lnTo>
                  <a:pt x="691388" y="47117"/>
                </a:lnTo>
                <a:lnTo>
                  <a:pt x="691388" y="73025"/>
                </a:lnTo>
                <a:lnTo>
                  <a:pt x="694830" y="73025"/>
                </a:lnTo>
                <a:lnTo>
                  <a:pt x="717042" y="60071"/>
                </a:lnTo>
                <a:lnTo>
                  <a:pt x="694830" y="47117"/>
                </a:lnTo>
                <a:close/>
              </a:path>
              <a:path w="717550" h="120650">
                <a:moveTo>
                  <a:pt x="684783" y="48894"/>
                </a:moveTo>
                <a:lnTo>
                  <a:pt x="665625" y="60071"/>
                </a:lnTo>
                <a:lnTo>
                  <a:pt x="684783" y="71247"/>
                </a:lnTo>
                <a:lnTo>
                  <a:pt x="684783" y="48894"/>
                </a:lnTo>
                <a:close/>
              </a:path>
              <a:path w="717550" h="120650">
                <a:moveTo>
                  <a:pt x="691388" y="48894"/>
                </a:moveTo>
                <a:lnTo>
                  <a:pt x="684783" y="48894"/>
                </a:lnTo>
                <a:lnTo>
                  <a:pt x="684783" y="71247"/>
                </a:lnTo>
                <a:lnTo>
                  <a:pt x="691388" y="71247"/>
                </a:lnTo>
                <a:lnTo>
                  <a:pt x="691388" y="48894"/>
                </a:lnTo>
                <a:close/>
              </a:path>
              <a:path w="717550" h="120650">
                <a:moveTo>
                  <a:pt x="613918" y="0"/>
                </a:moveTo>
                <a:lnTo>
                  <a:pt x="606044" y="2031"/>
                </a:lnTo>
                <a:lnTo>
                  <a:pt x="602361" y="8255"/>
                </a:lnTo>
                <a:lnTo>
                  <a:pt x="598805" y="14350"/>
                </a:lnTo>
                <a:lnTo>
                  <a:pt x="600837" y="22352"/>
                </a:lnTo>
                <a:lnTo>
                  <a:pt x="607060" y="25908"/>
                </a:lnTo>
                <a:lnTo>
                  <a:pt x="665625" y="60071"/>
                </a:lnTo>
                <a:lnTo>
                  <a:pt x="684783" y="48894"/>
                </a:lnTo>
                <a:lnTo>
                  <a:pt x="691388" y="48894"/>
                </a:lnTo>
                <a:lnTo>
                  <a:pt x="691388" y="47117"/>
                </a:lnTo>
                <a:lnTo>
                  <a:pt x="694830" y="47117"/>
                </a:lnTo>
                <a:lnTo>
                  <a:pt x="620141" y="3556"/>
                </a:lnTo>
                <a:lnTo>
                  <a:pt x="613918" y="0"/>
                </a:lnTo>
                <a:close/>
              </a:path>
            </a:pathLst>
          </a:custGeom>
          <a:solidFill>
            <a:srgbClr val="292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0797" y="4654359"/>
            <a:ext cx="717550" cy="120650"/>
          </a:xfrm>
          <a:custGeom>
            <a:avLst/>
            <a:gdLst/>
            <a:ahLst/>
            <a:cxnLst/>
            <a:rect l="l" t="t" r="r" b="b"/>
            <a:pathLst>
              <a:path w="717550" h="120650">
                <a:moveTo>
                  <a:pt x="665603" y="60134"/>
                </a:moveTo>
                <a:lnTo>
                  <a:pt x="600837" y="97891"/>
                </a:lnTo>
                <a:lnTo>
                  <a:pt x="598804" y="105816"/>
                </a:lnTo>
                <a:lnTo>
                  <a:pt x="602360" y="112001"/>
                </a:lnTo>
                <a:lnTo>
                  <a:pt x="606044" y="118173"/>
                </a:lnTo>
                <a:lnTo>
                  <a:pt x="613918" y="120268"/>
                </a:lnTo>
                <a:lnTo>
                  <a:pt x="694835" y="73088"/>
                </a:lnTo>
                <a:lnTo>
                  <a:pt x="691388" y="73088"/>
                </a:lnTo>
                <a:lnTo>
                  <a:pt x="691388" y="71323"/>
                </a:lnTo>
                <a:lnTo>
                  <a:pt x="684784" y="71323"/>
                </a:lnTo>
                <a:lnTo>
                  <a:pt x="665603" y="60134"/>
                </a:lnTo>
                <a:close/>
              </a:path>
              <a:path w="717550" h="120650">
                <a:moveTo>
                  <a:pt x="643396" y="47180"/>
                </a:moveTo>
                <a:lnTo>
                  <a:pt x="0" y="47180"/>
                </a:lnTo>
                <a:lnTo>
                  <a:pt x="0" y="73088"/>
                </a:lnTo>
                <a:lnTo>
                  <a:pt x="643396" y="73088"/>
                </a:lnTo>
                <a:lnTo>
                  <a:pt x="665603" y="60134"/>
                </a:lnTo>
                <a:lnTo>
                  <a:pt x="643396" y="47180"/>
                </a:lnTo>
                <a:close/>
              </a:path>
              <a:path w="717550" h="120650">
                <a:moveTo>
                  <a:pt x="694835" y="47180"/>
                </a:moveTo>
                <a:lnTo>
                  <a:pt x="691388" y="47180"/>
                </a:lnTo>
                <a:lnTo>
                  <a:pt x="691388" y="73088"/>
                </a:lnTo>
                <a:lnTo>
                  <a:pt x="694835" y="73088"/>
                </a:lnTo>
                <a:lnTo>
                  <a:pt x="717041" y="60134"/>
                </a:lnTo>
                <a:lnTo>
                  <a:pt x="694835" y="47180"/>
                </a:lnTo>
                <a:close/>
              </a:path>
              <a:path w="717550" h="120650">
                <a:moveTo>
                  <a:pt x="684784" y="48945"/>
                </a:moveTo>
                <a:lnTo>
                  <a:pt x="665603" y="60134"/>
                </a:lnTo>
                <a:lnTo>
                  <a:pt x="684784" y="71323"/>
                </a:lnTo>
                <a:lnTo>
                  <a:pt x="684784" y="48945"/>
                </a:lnTo>
                <a:close/>
              </a:path>
              <a:path w="717550" h="120650">
                <a:moveTo>
                  <a:pt x="691388" y="48945"/>
                </a:moveTo>
                <a:lnTo>
                  <a:pt x="684784" y="48945"/>
                </a:lnTo>
                <a:lnTo>
                  <a:pt x="684784" y="71323"/>
                </a:lnTo>
                <a:lnTo>
                  <a:pt x="691388" y="71323"/>
                </a:lnTo>
                <a:lnTo>
                  <a:pt x="691388" y="48945"/>
                </a:lnTo>
                <a:close/>
              </a:path>
              <a:path w="717550" h="120650">
                <a:moveTo>
                  <a:pt x="613918" y="0"/>
                </a:moveTo>
                <a:lnTo>
                  <a:pt x="606044" y="2082"/>
                </a:lnTo>
                <a:lnTo>
                  <a:pt x="602360" y="8267"/>
                </a:lnTo>
                <a:lnTo>
                  <a:pt x="598804" y="14452"/>
                </a:lnTo>
                <a:lnTo>
                  <a:pt x="600837" y="22377"/>
                </a:lnTo>
                <a:lnTo>
                  <a:pt x="665603" y="60134"/>
                </a:lnTo>
                <a:lnTo>
                  <a:pt x="684784" y="48945"/>
                </a:lnTo>
                <a:lnTo>
                  <a:pt x="691388" y="48945"/>
                </a:lnTo>
                <a:lnTo>
                  <a:pt x="691388" y="47180"/>
                </a:lnTo>
                <a:lnTo>
                  <a:pt x="694835" y="47180"/>
                </a:lnTo>
                <a:lnTo>
                  <a:pt x="613918" y="0"/>
                </a:lnTo>
                <a:close/>
              </a:path>
            </a:pathLst>
          </a:custGeom>
          <a:solidFill>
            <a:srgbClr val="29293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66268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spc="-1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3200" spc="-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spc="-9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3200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3200" spc="-95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IN" sz="3200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3200" spc="-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3200" spc="-1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3200" spc="-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32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spc="-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sz="3200" spc="-9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3200" spc="-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3200" spc="-95" dirty="0">
                <a:latin typeface="Arial" panose="020B0604020202020204" pitchFamily="34" charset="0"/>
                <a:cs typeface="Arial" panose="020B0604020202020204" pitchFamily="34" charset="0"/>
              </a:rPr>
              <a:t>NDH</a:t>
            </a:r>
            <a:r>
              <a:rPr lang="en-IN" sz="3200" spc="-11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58111" y="1164336"/>
            <a:ext cx="4255135" cy="3857625"/>
            <a:chOff x="1658111" y="1164336"/>
            <a:chExt cx="4255135" cy="3857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4831" y="1272538"/>
              <a:ext cx="3828288" cy="37490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6844" y="1351788"/>
              <a:ext cx="681227" cy="472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88941" y="1471211"/>
              <a:ext cx="405765" cy="198755"/>
            </a:xfrm>
            <a:custGeom>
              <a:avLst/>
              <a:gdLst/>
              <a:ahLst/>
              <a:cxnLst/>
              <a:rect l="l" t="t" r="r" b="b"/>
              <a:pathLst>
                <a:path w="405764" h="198755">
                  <a:moveTo>
                    <a:pt x="317735" y="99270"/>
                  </a:moveTo>
                  <a:lnTo>
                    <a:pt x="217805" y="157563"/>
                  </a:lnTo>
                  <a:lnTo>
                    <a:pt x="211250" y="163375"/>
                  </a:lnTo>
                  <a:lnTo>
                    <a:pt x="207565" y="171009"/>
                  </a:lnTo>
                  <a:lnTo>
                    <a:pt x="207000" y="179476"/>
                  </a:lnTo>
                  <a:lnTo>
                    <a:pt x="209804" y="187789"/>
                  </a:lnTo>
                  <a:lnTo>
                    <a:pt x="215616" y="194341"/>
                  </a:lnTo>
                  <a:lnTo>
                    <a:pt x="223250" y="198012"/>
                  </a:lnTo>
                  <a:lnTo>
                    <a:pt x="231717" y="198540"/>
                  </a:lnTo>
                  <a:lnTo>
                    <a:pt x="240030" y="195663"/>
                  </a:lnTo>
                  <a:lnTo>
                    <a:pt x="367476" y="121368"/>
                  </a:lnTo>
                  <a:lnTo>
                    <a:pt x="361442" y="121368"/>
                  </a:lnTo>
                  <a:lnTo>
                    <a:pt x="361442" y="118320"/>
                  </a:lnTo>
                  <a:lnTo>
                    <a:pt x="350393" y="118320"/>
                  </a:lnTo>
                  <a:lnTo>
                    <a:pt x="317735" y="99270"/>
                  </a:lnTo>
                  <a:close/>
                </a:path>
                <a:path w="405764" h="198755">
                  <a:moveTo>
                    <a:pt x="279853" y="77172"/>
                  </a:moveTo>
                  <a:lnTo>
                    <a:pt x="0" y="77172"/>
                  </a:lnTo>
                  <a:lnTo>
                    <a:pt x="0" y="121368"/>
                  </a:lnTo>
                  <a:lnTo>
                    <a:pt x="279853" y="121368"/>
                  </a:lnTo>
                  <a:lnTo>
                    <a:pt x="317735" y="99270"/>
                  </a:lnTo>
                  <a:lnTo>
                    <a:pt x="279853" y="77172"/>
                  </a:lnTo>
                  <a:close/>
                </a:path>
                <a:path w="405764" h="198755">
                  <a:moveTo>
                    <a:pt x="367476" y="77172"/>
                  </a:moveTo>
                  <a:lnTo>
                    <a:pt x="361442" y="77172"/>
                  </a:lnTo>
                  <a:lnTo>
                    <a:pt x="361442" y="121368"/>
                  </a:lnTo>
                  <a:lnTo>
                    <a:pt x="367476" y="121368"/>
                  </a:lnTo>
                  <a:lnTo>
                    <a:pt x="405384" y="99270"/>
                  </a:lnTo>
                  <a:lnTo>
                    <a:pt x="367476" y="77172"/>
                  </a:lnTo>
                  <a:close/>
                </a:path>
                <a:path w="405764" h="198755">
                  <a:moveTo>
                    <a:pt x="350393" y="80220"/>
                  </a:moveTo>
                  <a:lnTo>
                    <a:pt x="317735" y="99270"/>
                  </a:lnTo>
                  <a:lnTo>
                    <a:pt x="350393" y="118320"/>
                  </a:lnTo>
                  <a:lnTo>
                    <a:pt x="350393" y="80220"/>
                  </a:lnTo>
                  <a:close/>
                </a:path>
                <a:path w="405764" h="198755">
                  <a:moveTo>
                    <a:pt x="361442" y="80220"/>
                  </a:moveTo>
                  <a:lnTo>
                    <a:pt x="350393" y="80220"/>
                  </a:lnTo>
                  <a:lnTo>
                    <a:pt x="350393" y="118320"/>
                  </a:lnTo>
                  <a:lnTo>
                    <a:pt x="361442" y="118320"/>
                  </a:lnTo>
                  <a:lnTo>
                    <a:pt x="361442" y="80220"/>
                  </a:lnTo>
                  <a:close/>
                </a:path>
                <a:path w="405764" h="198755">
                  <a:moveTo>
                    <a:pt x="231735" y="0"/>
                  </a:moveTo>
                  <a:lnTo>
                    <a:pt x="223297" y="527"/>
                  </a:lnTo>
                  <a:lnTo>
                    <a:pt x="215669" y="4198"/>
                  </a:lnTo>
                  <a:lnTo>
                    <a:pt x="209804" y="10751"/>
                  </a:lnTo>
                  <a:lnTo>
                    <a:pt x="207000" y="19063"/>
                  </a:lnTo>
                  <a:lnTo>
                    <a:pt x="207565" y="27531"/>
                  </a:lnTo>
                  <a:lnTo>
                    <a:pt x="211250" y="35165"/>
                  </a:lnTo>
                  <a:lnTo>
                    <a:pt x="217805" y="40977"/>
                  </a:lnTo>
                  <a:lnTo>
                    <a:pt x="317735" y="99270"/>
                  </a:lnTo>
                  <a:lnTo>
                    <a:pt x="350393" y="80220"/>
                  </a:lnTo>
                  <a:lnTo>
                    <a:pt x="361442" y="80220"/>
                  </a:lnTo>
                  <a:lnTo>
                    <a:pt x="361442" y="77172"/>
                  </a:lnTo>
                  <a:lnTo>
                    <a:pt x="367476" y="77172"/>
                  </a:lnTo>
                  <a:lnTo>
                    <a:pt x="240030" y="2877"/>
                  </a:lnTo>
                  <a:lnTo>
                    <a:pt x="231735" y="0"/>
                  </a:lnTo>
                  <a:close/>
                </a:path>
              </a:pathLst>
            </a:custGeom>
            <a:solidFill>
              <a:srgbClr val="29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4363" y="3851147"/>
              <a:ext cx="681227" cy="472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96461" y="3970577"/>
              <a:ext cx="405765" cy="198755"/>
            </a:xfrm>
            <a:custGeom>
              <a:avLst/>
              <a:gdLst/>
              <a:ahLst/>
              <a:cxnLst/>
              <a:rect l="l" t="t" r="r" b="b"/>
              <a:pathLst>
                <a:path w="405764" h="198754">
                  <a:moveTo>
                    <a:pt x="317670" y="99264"/>
                  </a:moveTo>
                  <a:lnTo>
                    <a:pt x="217804" y="157519"/>
                  </a:lnTo>
                  <a:lnTo>
                    <a:pt x="211250" y="163352"/>
                  </a:lnTo>
                  <a:lnTo>
                    <a:pt x="207565" y="170984"/>
                  </a:lnTo>
                  <a:lnTo>
                    <a:pt x="207000" y="179439"/>
                  </a:lnTo>
                  <a:lnTo>
                    <a:pt x="209803" y="187745"/>
                  </a:lnTo>
                  <a:lnTo>
                    <a:pt x="215616" y="194298"/>
                  </a:lnTo>
                  <a:lnTo>
                    <a:pt x="223250" y="197978"/>
                  </a:lnTo>
                  <a:lnTo>
                    <a:pt x="231717" y="198528"/>
                  </a:lnTo>
                  <a:lnTo>
                    <a:pt x="240029" y="195695"/>
                  </a:lnTo>
                  <a:lnTo>
                    <a:pt x="367491" y="121362"/>
                  </a:lnTo>
                  <a:lnTo>
                    <a:pt x="361441" y="121362"/>
                  </a:lnTo>
                  <a:lnTo>
                    <a:pt x="361441" y="118352"/>
                  </a:lnTo>
                  <a:lnTo>
                    <a:pt x="350392" y="118352"/>
                  </a:lnTo>
                  <a:lnTo>
                    <a:pt x="317670" y="99264"/>
                  </a:lnTo>
                  <a:close/>
                </a:path>
                <a:path w="405764" h="198754">
                  <a:moveTo>
                    <a:pt x="279788" y="77166"/>
                  </a:moveTo>
                  <a:lnTo>
                    <a:pt x="0" y="77166"/>
                  </a:lnTo>
                  <a:lnTo>
                    <a:pt x="0" y="121362"/>
                  </a:lnTo>
                  <a:lnTo>
                    <a:pt x="279788" y="121362"/>
                  </a:lnTo>
                  <a:lnTo>
                    <a:pt x="317670" y="99264"/>
                  </a:lnTo>
                  <a:lnTo>
                    <a:pt x="279788" y="77166"/>
                  </a:lnTo>
                  <a:close/>
                </a:path>
                <a:path w="405764" h="198754">
                  <a:moveTo>
                    <a:pt x="367491" y="77166"/>
                  </a:moveTo>
                  <a:lnTo>
                    <a:pt x="361441" y="77166"/>
                  </a:lnTo>
                  <a:lnTo>
                    <a:pt x="361441" y="121362"/>
                  </a:lnTo>
                  <a:lnTo>
                    <a:pt x="367491" y="121362"/>
                  </a:lnTo>
                  <a:lnTo>
                    <a:pt x="405384" y="99264"/>
                  </a:lnTo>
                  <a:lnTo>
                    <a:pt x="367491" y="77166"/>
                  </a:lnTo>
                  <a:close/>
                </a:path>
                <a:path w="405764" h="198754">
                  <a:moveTo>
                    <a:pt x="350392" y="80176"/>
                  </a:moveTo>
                  <a:lnTo>
                    <a:pt x="317670" y="99264"/>
                  </a:lnTo>
                  <a:lnTo>
                    <a:pt x="350392" y="118352"/>
                  </a:lnTo>
                  <a:lnTo>
                    <a:pt x="350392" y="80176"/>
                  </a:lnTo>
                  <a:close/>
                </a:path>
                <a:path w="405764" h="198754">
                  <a:moveTo>
                    <a:pt x="361441" y="80176"/>
                  </a:moveTo>
                  <a:lnTo>
                    <a:pt x="350392" y="80176"/>
                  </a:lnTo>
                  <a:lnTo>
                    <a:pt x="350392" y="118352"/>
                  </a:lnTo>
                  <a:lnTo>
                    <a:pt x="361441" y="118352"/>
                  </a:lnTo>
                  <a:lnTo>
                    <a:pt x="361441" y="80176"/>
                  </a:lnTo>
                  <a:close/>
                </a:path>
                <a:path w="405764" h="198754">
                  <a:moveTo>
                    <a:pt x="231735" y="0"/>
                  </a:moveTo>
                  <a:lnTo>
                    <a:pt x="223297" y="550"/>
                  </a:lnTo>
                  <a:lnTo>
                    <a:pt x="215669" y="4229"/>
                  </a:lnTo>
                  <a:lnTo>
                    <a:pt x="209803" y="10783"/>
                  </a:lnTo>
                  <a:lnTo>
                    <a:pt x="207000" y="19088"/>
                  </a:lnTo>
                  <a:lnTo>
                    <a:pt x="207565" y="27544"/>
                  </a:lnTo>
                  <a:lnTo>
                    <a:pt x="211250" y="35175"/>
                  </a:lnTo>
                  <a:lnTo>
                    <a:pt x="217804" y="41009"/>
                  </a:lnTo>
                  <a:lnTo>
                    <a:pt x="317670" y="99264"/>
                  </a:lnTo>
                  <a:lnTo>
                    <a:pt x="350392" y="80176"/>
                  </a:lnTo>
                  <a:lnTo>
                    <a:pt x="361441" y="80176"/>
                  </a:lnTo>
                  <a:lnTo>
                    <a:pt x="361441" y="77166"/>
                  </a:lnTo>
                  <a:lnTo>
                    <a:pt x="367491" y="77166"/>
                  </a:lnTo>
                  <a:lnTo>
                    <a:pt x="240029" y="2833"/>
                  </a:lnTo>
                  <a:lnTo>
                    <a:pt x="231735" y="0"/>
                  </a:lnTo>
                  <a:close/>
                </a:path>
              </a:pathLst>
            </a:custGeom>
            <a:solidFill>
              <a:srgbClr val="29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1" y="1905000"/>
              <a:ext cx="681227" cy="4724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80209" y="2024423"/>
              <a:ext cx="405765" cy="198755"/>
            </a:xfrm>
            <a:custGeom>
              <a:avLst/>
              <a:gdLst/>
              <a:ahLst/>
              <a:cxnLst/>
              <a:rect l="l" t="t" r="r" b="b"/>
              <a:pathLst>
                <a:path w="405764" h="198755">
                  <a:moveTo>
                    <a:pt x="317735" y="99270"/>
                  </a:moveTo>
                  <a:lnTo>
                    <a:pt x="217804" y="157563"/>
                  </a:lnTo>
                  <a:lnTo>
                    <a:pt x="211250" y="163375"/>
                  </a:lnTo>
                  <a:lnTo>
                    <a:pt x="207565" y="171009"/>
                  </a:lnTo>
                  <a:lnTo>
                    <a:pt x="207000" y="179476"/>
                  </a:lnTo>
                  <a:lnTo>
                    <a:pt x="209803" y="187789"/>
                  </a:lnTo>
                  <a:lnTo>
                    <a:pt x="215669" y="194341"/>
                  </a:lnTo>
                  <a:lnTo>
                    <a:pt x="223297" y="198012"/>
                  </a:lnTo>
                  <a:lnTo>
                    <a:pt x="231735" y="198540"/>
                  </a:lnTo>
                  <a:lnTo>
                    <a:pt x="240029" y="195663"/>
                  </a:lnTo>
                  <a:lnTo>
                    <a:pt x="367476" y="121368"/>
                  </a:lnTo>
                  <a:lnTo>
                    <a:pt x="361441" y="121368"/>
                  </a:lnTo>
                  <a:lnTo>
                    <a:pt x="361441" y="118320"/>
                  </a:lnTo>
                  <a:lnTo>
                    <a:pt x="350392" y="118320"/>
                  </a:lnTo>
                  <a:lnTo>
                    <a:pt x="317735" y="99270"/>
                  </a:lnTo>
                  <a:close/>
                </a:path>
                <a:path w="405764" h="198755">
                  <a:moveTo>
                    <a:pt x="279853" y="77172"/>
                  </a:moveTo>
                  <a:lnTo>
                    <a:pt x="0" y="77172"/>
                  </a:lnTo>
                  <a:lnTo>
                    <a:pt x="0" y="121368"/>
                  </a:lnTo>
                  <a:lnTo>
                    <a:pt x="279853" y="121368"/>
                  </a:lnTo>
                  <a:lnTo>
                    <a:pt x="317735" y="99270"/>
                  </a:lnTo>
                  <a:lnTo>
                    <a:pt x="279853" y="77172"/>
                  </a:lnTo>
                  <a:close/>
                </a:path>
                <a:path w="405764" h="198755">
                  <a:moveTo>
                    <a:pt x="367476" y="77172"/>
                  </a:moveTo>
                  <a:lnTo>
                    <a:pt x="361441" y="77172"/>
                  </a:lnTo>
                  <a:lnTo>
                    <a:pt x="361441" y="121368"/>
                  </a:lnTo>
                  <a:lnTo>
                    <a:pt x="367476" y="121368"/>
                  </a:lnTo>
                  <a:lnTo>
                    <a:pt x="405383" y="99270"/>
                  </a:lnTo>
                  <a:lnTo>
                    <a:pt x="367476" y="77172"/>
                  </a:lnTo>
                  <a:close/>
                </a:path>
                <a:path w="405764" h="198755">
                  <a:moveTo>
                    <a:pt x="350392" y="80220"/>
                  </a:moveTo>
                  <a:lnTo>
                    <a:pt x="317735" y="99270"/>
                  </a:lnTo>
                  <a:lnTo>
                    <a:pt x="350392" y="118320"/>
                  </a:lnTo>
                  <a:lnTo>
                    <a:pt x="350392" y="80220"/>
                  </a:lnTo>
                  <a:close/>
                </a:path>
                <a:path w="405764" h="198755">
                  <a:moveTo>
                    <a:pt x="361441" y="80220"/>
                  </a:moveTo>
                  <a:lnTo>
                    <a:pt x="350392" y="80220"/>
                  </a:lnTo>
                  <a:lnTo>
                    <a:pt x="350392" y="118320"/>
                  </a:lnTo>
                  <a:lnTo>
                    <a:pt x="361441" y="118320"/>
                  </a:lnTo>
                  <a:lnTo>
                    <a:pt x="361441" y="80220"/>
                  </a:lnTo>
                  <a:close/>
                </a:path>
                <a:path w="405764" h="198755">
                  <a:moveTo>
                    <a:pt x="231735" y="0"/>
                  </a:moveTo>
                  <a:lnTo>
                    <a:pt x="223297" y="527"/>
                  </a:lnTo>
                  <a:lnTo>
                    <a:pt x="215669" y="4198"/>
                  </a:lnTo>
                  <a:lnTo>
                    <a:pt x="209803" y="10751"/>
                  </a:lnTo>
                  <a:lnTo>
                    <a:pt x="207000" y="19063"/>
                  </a:lnTo>
                  <a:lnTo>
                    <a:pt x="207565" y="27531"/>
                  </a:lnTo>
                  <a:lnTo>
                    <a:pt x="211250" y="35165"/>
                  </a:lnTo>
                  <a:lnTo>
                    <a:pt x="217804" y="40977"/>
                  </a:lnTo>
                  <a:lnTo>
                    <a:pt x="317735" y="99270"/>
                  </a:lnTo>
                  <a:lnTo>
                    <a:pt x="350392" y="80220"/>
                  </a:lnTo>
                  <a:lnTo>
                    <a:pt x="361441" y="80220"/>
                  </a:lnTo>
                  <a:lnTo>
                    <a:pt x="361441" y="77172"/>
                  </a:lnTo>
                  <a:lnTo>
                    <a:pt x="367476" y="77172"/>
                  </a:lnTo>
                  <a:lnTo>
                    <a:pt x="240029" y="2877"/>
                  </a:lnTo>
                  <a:lnTo>
                    <a:pt x="231735" y="0"/>
                  </a:lnTo>
                  <a:close/>
                </a:path>
              </a:pathLst>
            </a:custGeom>
            <a:solidFill>
              <a:srgbClr val="29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947" y="1164336"/>
              <a:ext cx="681227" cy="4724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54045" y="1283759"/>
              <a:ext cx="405765" cy="198755"/>
            </a:xfrm>
            <a:custGeom>
              <a:avLst/>
              <a:gdLst/>
              <a:ahLst/>
              <a:cxnLst/>
              <a:rect l="l" t="t" r="r" b="b"/>
              <a:pathLst>
                <a:path w="405764" h="198755">
                  <a:moveTo>
                    <a:pt x="317735" y="99270"/>
                  </a:moveTo>
                  <a:lnTo>
                    <a:pt x="217805" y="157563"/>
                  </a:lnTo>
                  <a:lnTo>
                    <a:pt x="211250" y="163375"/>
                  </a:lnTo>
                  <a:lnTo>
                    <a:pt x="207565" y="171009"/>
                  </a:lnTo>
                  <a:lnTo>
                    <a:pt x="207000" y="179476"/>
                  </a:lnTo>
                  <a:lnTo>
                    <a:pt x="209804" y="187789"/>
                  </a:lnTo>
                  <a:lnTo>
                    <a:pt x="215669" y="194341"/>
                  </a:lnTo>
                  <a:lnTo>
                    <a:pt x="223297" y="198012"/>
                  </a:lnTo>
                  <a:lnTo>
                    <a:pt x="231735" y="198540"/>
                  </a:lnTo>
                  <a:lnTo>
                    <a:pt x="240030" y="195663"/>
                  </a:lnTo>
                  <a:lnTo>
                    <a:pt x="367476" y="121368"/>
                  </a:lnTo>
                  <a:lnTo>
                    <a:pt x="361442" y="121368"/>
                  </a:lnTo>
                  <a:lnTo>
                    <a:pt x="361442" y="118320"/>
                  </a:lnTo>
                  <a:lnTo>
                    <a:pt x="350393" y="118320"/>
                  </a:lnTo>
                  <a:lnTo>
                    <a:pt x="317735" y="99270"/>
                  </a:lnTo>
                  <a:close/>
                </a:path>
                <a:path w="405764" h="198755">
                  <a:moveTo>
                    <a:pt x="279853" y="77172"/>
                  </a:moveTo>
                  <a:lnTo>
                    <a:pt x="0" y="77172"/>
                  </a:lnTo>
                  <a:lnTo>
                    <a:pt x="0" y="121368"/>
                  </a:lnTo>
                  <a:lnTo>
                    <a:pt x="279853" y="121368"/>
                  </a:lnTo>
                  <a:lnTo>
                    <a:pt x="317735" y="99270"/>
                  </a:lnTo>
                  <a:lnTo>
                    <a:pt x="279853" y="77172"/>
                  </a:lnTo>
                  <a:close/>
                </a:path>
                <a:path w="405764" h="198755">
                  <a:moveTo>
                    <a:pt x="367476" y="77172"/>
                  </a:moveTo>
                  <a:lnTo>
                    <a:pt x="361442" y="77172"/>
                  </a:lnTo>
                  <a:lnTo>
                    <a:pt x="361442" y="121368"/>
                  </a:lnTo>
                  <a:lnTo>
                    <a:pt x="367476" y="121368"/>
                  </a:lnTo>
                  <a:lnTo>
                    <a:pt x="405384" y="99270"/>
                  </a:lnTo>
                  <a:lnTo>
                    <a:pt x="367476" y="77172"/>
                  </a:lnTo>
                  <a:close/>
                </a:path>
                <a:path w="405764" h="198755">
                  <a:moveTo>
                    <a:pt x="350393" y="80220"/>
                  </a:moveTo>
                  <a:lnTo>
                    <a:pt x="317735" y="99270"/>
                  </a:lnTo>
                  <a:lnTo>
                    <a:pt x="350393" y="118320"/>
                  </a:lnTo>
                  <a:lnTo>
                    <a:pt x="350393" y="80220"/>
                  </a:lnTo>
                  <a:close/>
                </a:path>
                <a:path w="405764" h="198755">
                  <a:moveTo>
                    <a:pt x="361442" y="80220"/>
                  </a:moveTo>
                  <a:lnTo>
                    <a:pt x="350393" y="80220"/>
                  </a:lnTo>
                  <a:lnTo>
                    <a:pt x="350393" y="118320"/>
                  </a:lnTo>
                  <a:lnTo>
                    <a:pt x="361442" y="118320"/>
                  </a:lnTo>
                  <a:lnTo>
                    <a:pt x="361442" y="80220"/>
                  </a:lnTo>
                  <a:close/>
                </a:path>
                <a:path w="405764" h="198755">
                  <a:moveTo>
                    <a:pt x="231735" y="0"/>
                  </a:moveTo>
                  <a:lnTo>
                    <a:pt x="223297" y="527"/>
                  </a:lnTo>
                  <a:lnTo>
                    <a:pt x="215669" y="4198"/>
                  </a:lnTo>
                  <a:lnTo>
                    <a:pt x="209804" y="10751"/>
                  </a:lnTo>
                  <a:lnTo>
                    <a:pt x="207000" y="19063"/>
                  </a:lnTo>
                  <a:lnTo>
                    <a:pt x="207565" y="27531"/>
                  </a:lnTo>
                  <a:lnTo>
                    <a:pt x="211250" y="35165"/>
                  </a:lnTo>
                  <a:lnTo>
                    <a:pt x="217805" y="40977"/>
                  </a:lnTo>
                  <a:lnTo>
                    <a:pt x="317735" y="99270"/>
                  </a:lnTo>
                  <a:lnTo>
                    <a:pt x="350393" y="80220"/>
                  </a:lnTo>
                  <a:lnTo>
                    <a:pt x="361442" y="80220"/>
                  </a:lnTo>
                  <a:lnTo>
                    <a:pt x="361442" y="77172"/>
                  </a:lnTo>
                  <a:lnTo>
                    <a:pt x="367476" y="77172"/>
                  </a:lnTo>
                  <a:lnTo>
                    <a:pt x="240030" y="2877"/>
                  </a:lnTo>
                  <a:lnTo>
                    <a:pt x="231735" y="0"/>
                  </a:lnTo>
                  <a:close/>
                </a:path>
              </a:pathLst>
            </a:custGeom>
            <a:solidFill>
              <a:srgbClr val="29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850" y="304926"/>
            <a:ext cx="856295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spc="-100" dirty="0"/>
              <a:t>E</a:t>
            </a:r>
            <a:r>
              <a:rPr lang="en-US" sz="2800" spc="-165" dirty="0"/>
              <a:t>F</a:t>
            </a:r>
            <a:r>
              <a:rPr lang="en-US" sz="2800" spc="-100" dirty="0"/>
              <a:t>F</a:t>
            </a:r>
            <a:r>
              <a:rPr lang="en-US" sz="2800" spc="-105" dirty="0"/>
              <a:t>E</a:t>
            </a:r>
            <a:r>
              <a:rPr lang="en-US" sz="2800" spc="-90" dirty="0"/>
              <a:t>C</a:t>
            </a:r>
            <a:r>
              <a:rPr lang="en-US" sz="2800" spc="-100" dirty="0"/>
              <a:t>TI</a:t>
            </a:r>
            <a:r>
              <a:rPr lang="en-US" sz="2800" spc="-105" dirty="0"/>
              <a:t>VEN</a:t>
            </a:r>
            <a:r>
              <a:rPr lang="en-US" sz="2800" spc="-114" dirty="0"/>
              <a:t>E</a:t>
            </a:r>
            <a:r>
              <a:rPr lang="en-US" sz="2800" spc="-105" dirty="0"/>
              <a:t>S</a:t>
            </a:r>
            <a:r>
              <a:rPr lang="en-US" sz="2800" dirty="0"/>
              <a:t>S</a:t>
            </a:r>
            <a:r>
              <a:rPr lang="en-US" sz="2800" spc="-240" dirty="0"/>
              <a:t> </a:t>
            </a:r>
            <a:r>
              <a:rPr lang="en-US" sz="2800" spc="-105" dirty="0"/>
              <a:t>O</a:t>
            </a:r>
            <a:r>
              <a:rPr lang="en-US" sz="2800" dirty="0"/>
              <a:t>F</a:t>
            </a:r>
            <a:r>
              <a:rPr lang="en-US" sz="2800" spc="-210" dirty="0"/>
              <a:t> </a:t>
            </a:r>
            <a:r>
              <a:rPr lang="en-US" sz="2800" spc="-100" dirty="0"/>
              <a:t>SP</a:t>
            </a:r>
            <a:r>
              <a:rPr lang="en-US" sz="2800" dirty="0"/>
              <a:t>T </a:t>
            </a:r>
            <a:br>
              <a:rPr lang="en-US" sz="2800" dirty="0"/>
            </a:br>
            <a:r>
              <a:rPr lang="en-US" sz="2800" spc="-5" dirty="0"/>
              <a:t>(FOR</a:t>
            </a:r>
            <a:r>
              <a:rPr lang="en-US" sz="2800" spc="-15" dirty="0"/>
              <a:t> </a:t>
            </a:r>
            <a:r>
              <a:rPr lang="en-US" sz="2800" dirty="0"/>
              <a:t>PATIENTS</a:t>
            </a:r>
            <a:r>
              <a:rPr lang="en-US" sz="2800" spc="-10" dirty="0"/>
              <a:t> </a:t>
            </a:r>
            <a:r>
              <a:rPr lang="en-US" sz="2800" dirty="0"/>
              <a:t>WITH</a:t>
            </a:r>
            <a:r>
              <a:rPr lang="en-US" sz="2800" spc="-10" dirty="0"/>
              <a:t> </a:t>
            </a:r>
            <a:r>
              <a:rPr lang="en-US" sz="2800" dirty="0"/>
              <a:t>GINGIVITIS)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50" y="1565605"/>
            <a:ext cx="8639150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Axelsson</a:t>
            </a:r>
            <a:r>
              <a:rPr sz="2400" b="1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2400" b="1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Lindhe</a:t>
            </a:r>
            <a:r>
              <a:rPr sz="2400" b="1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(1974-1976):</a:t>
            </a:r>
            <a:r>
              <a:rPr sz="24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demonstrated</a:t>
            </a:r>
            <a:r>
              <a:rPr sz="2400" spc="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that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gingivitis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could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prevented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by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regular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professional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cleaning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children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aged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7 to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14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years.</a:t>
            </a: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Axelsson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Lindhe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(1981):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reduced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caries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BOP</a:t>
            </a:r>
            <a:endParaRPr sz="2400" dirty="0">
              <a:latin typeface="Times New Roman"/>
              <a:cs typeface="Times New Roman"/>
            </a:endParaRPr>
          </a:p>
          <a:p>
            <a:pPr marL="194945" marR="437515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Badersten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et al.(1990):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Routine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mechanical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subgingival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debridement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shallow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bleeding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sites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at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visits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results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attachment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loss.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0258"/>
            <a:ext cx="35026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spc="-95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504950"/>
            <a:ext cx="8633460" cy="2291012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20979" indent="-182880">
              <a:lnSpc>
                <a:spcPct val="100000"/>
              </a:lnSpc>
              <a:spcBef>
                <a:spcPts val="154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sz="24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selected</a:t>
            </a:r>
            <a:r>
              <a:rPr sz="2400" spc="-4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sz="2400" spc="-4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</a:t>
            </a:r>
            <a:r>
              <a:rPr sz="2400" spc="-2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979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periodontal</a:t>
            </a:r>
            <a:r>
              <a:rPr sz="2400" spc="-5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sz="2400" spc="-2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sz="2400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  <a:r>
              <a:rPr sz="24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health.</a:t>
            </a:r>
            <a:r>
              <a:rPr sz="2400" spc="-3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baseline="-208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b="1" spc="-15" baseline="-208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GPT </a:t>
            </a:r>
            <a:r>
              <a:rPr sz="2400" b="1" spc="-7" baseline="-208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2001.</a:t>
            </a:r>
            <a:endParaRPr sz="2400" baseline="-208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979" indent="-182880">
              <a:lnSpc>
                <a:spcPct val="100000"/>
              </a:lnSpc>
              <a:spcBef>
                <a:spcPts val="2014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220979" algn="l"/>
              </a:tabLst>
            </a:pP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sz="2400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sz="2400" spc="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4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24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sz="2400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sz="2400" spc="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sz="2400" spc="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979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2400" spc="-2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2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sz="24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re‐infection.</a:t>
            </a:r>
            <a:r>
              <a:rPr sz="2400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7" baseline="-208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b="1" spc="7" baseline="-208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7" baseline="-208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sz="2400" b="1" spc="-30" baseline="-208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7" baseline="-208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Lindhe.</a:t>
            </a:r>
            <a:endParaRPr sz="2400" baseline="-208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76350"/>
            <a:ext cx="8306613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Gingival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conditions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improved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60%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tooth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loss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reduced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about 50%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(Lovdal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et al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1961)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Font typeface="Arial MT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194945" marR="141605" indent="-182880"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mean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loss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probing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attachment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was</a:t>
            </a:r>
            <a:r>
              <a:rPr sz="2400" spc="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only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0.08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mm</a:t>
            </a:r>
            <a:r>
              <a:rPr sz="2400" spc="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</a:t>
            </a:r>
            <a:r>
              <a:rPr sz="2400" spc="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surface</a:t>
            </a:r>
            <a:r>
              <a:rPr sz="2400" spc="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as</a:t>
            </a:r>
            <a:r>
              <a:rPr sz="2400" spc="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opposed</a:t>
            </a:r>
            <a:r>
              <a:rPr sz="2400" spc="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sz="2400" spc="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0.3</a:t>
            </a:r>
            <a:r>
              <a:rPr sz="2400" spc="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mm</a:t>
            </a:r>
            <a:r>
              <a:rPr sz="2400" spc="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2400" spc="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control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group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endParaRPr lang="en-IN" sz="2400" spc="-10" dirty="0">
              <a:solidFill>
                <a:srgbClr val="292934"/>
              </a:solidFill>
              <a:latin typeface="Times New Roman"/>
              <a:cs typeface="Times New Roman"/>
            </a:endParaRPr>
          </a:p>
          <a:p>
            <a:pPr marL="12065" marR="141605"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SzPct val="85416"/>
              <a:tabLst>
                <a:tab pos="195580" algn="l"/>
              </a:tabLst>
            </a:pPr>
            <a:r>
              <a:rPr lang="en-IN" sz="2400" b="1" spc="-10" dirty="0">
                <a:solidFill>
                  <a:srgbClr val="292934"/>
                </a:solidFill>
                <a:latin typeface="Times New Roman"/>
                <a:cs typeface="Times New Roman"/>
              </a:rPr>
              <a:t>  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(Suomi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et al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1971).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4446"/>
            <a:ext cx="845566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spc="-16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sz="2800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spc="-9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(FOR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PERIODONTITIS)</a:t>
            </a:r>
            <a:br>
              <a:rPr lang="en-IN" dirty="0"/>
            </a:b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6381" y="1143965"/>
            <a:ext cx="8255000" cy="184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2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endParaRPr lang="en-IN" sz="2400" b="1" spc="-5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22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Nyman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 et al.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(1977) reported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on 25 patients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for 2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years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(No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SPT)</a:t>
            </a: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5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Regular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r>
              <a:rPr sz="2400" spc="-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at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3-4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times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year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allows</a:t>
            </a:r>
            <a:r>
              <a:rPr lang="en-IN" sz="2400" dirty="0">
                <a:solidFill>
                  <a:srgbClr val="292934"/>
                </a:solidFill>
                <a:latin typeface="Times New Roman"/>
                <a:cs typeface="Times New Roman"/>
              </a:rPr>
              <a:t> disease</a:t>
            </a:r>
            <a:r>
              <a:rPr lang="en-IN"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lang="en-IN"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monitoring </a:t>
            </a:r>
            <a:r>
              <a:rPr lang="en-IN" sz="2400" dirty="0">
                <a:solidFill>
                  <a:srgbClr val="292934"/>
                </a:solidFill>
                <a:latin typeface="Times New Roman"/>
                <a:cs typeface="Times New Roman"/>
              </a:rPr>
              <a:t>Early</a:t>
            </a:r>
            <a:r>
              <a:rPr lang="en-IN" sz="2400" spc="-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lang="en-IN" sz="2400" dirty="0">
                <a:solidFill>
                  <a:srgbClr val="292934"/>
                </a:solidFill>
                <a:latin typeface="Times New Roman"/>
                <a:cs typeface="Times New Roman"/>
              </a:rPr>
              <a:t>detection</a:t>
            </a:r>
            <a:r>
              <a:rPr lang="en-IN" sz="2400" spc="-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lang="en-IN" sz="240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lang="en-IN"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lang="en-IN" sz="2400" dirty="0">
                <a:solidFill>
                  <a:srgbClr val="292934"/>
                </a:solidFill>
                <a:latin typeface="Times New Roman"/>
                <a:cs typeface="Times New Roman"/>
              </a:rPr>
              <a:t>Rx</a:t>
            </a:r>
            <a:endParaRPr lang="en-IN" sz="24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31828" y="2616644"/>
            <a:ext cx="3251200" cy="2197735"/>
            <a:chOff x="5231828" y="2616644"/>
            <a:chExt cx="3251200" cy="2197735"/>
          </a:xfrm>
        </p:grpSpPr>
        <p:sp>
          <p:nvSpPr>
            <p:cNvPr id="6" name="object 6"/>
            <p:cNvSpPr/>
            <p:nvPr/>
          </p:nvSpPr>
          <p:spPr>
            <a:xfrm>
              <a:off x="5244845" y="2629662"/>
              <a:ext cx="3225165" cy="2171700"/>
            </a:xfrm>
            <a:custGeom>
              <a:avLst/>
              <a:gdLst/>
              <a:ahLst/>
              <a:cxnLst/>
              <a:rect l="l" t="t" r="r" b="b"/>
              <a:pathLst>
                <a:path w="3225165" h="2171700">
                  <a:moveTo>
                    <a:pt x="3224783" y="0"/>
                  </a:moveTo>
                  <a:lnTo>
                    <a:pt x="0" y="0"/>
                  </a:lnTo>
                  <a:lnTo>
                    <a:pt x="0" y="2171700"/>
                  </a:lnTo>
                  <a:lnTo>
                    <a:pt x="3224783" y="2171700"/>
                  </a:lnTo>
                  <a:lnTo>
                    <a:pt x="3224783" y="0"/>
                  </a:lnTo>
                  <a:close/>
                </a:path>
              </a:pathLst>
            </a:custGeom>
            <a:solidFill>
              <a:srgbClr val="71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44845" y="2629662"/>
              <a:ext cx="3225165" cy="2171700"/>
            </a:xfrm>
            <a:custGeom>
              <a:avLst/>
              <a:gdLst/>
              <a:ahLst/>
              <a:cxnLst/>
              <a:rect l="l" t="t" r="r" b="b"/>
              <a:pathLst>
                <a:path w="3225165" h="2171700">
                  <a:moveTo>
                    <a:pt x="0" y="2171700"/>
                  </a:moveTo>
                  <a:lnTo>
                    <a:pt x="3224783" y="2171700"/>
                  </a:lnTo>
                  <a:lnTo>
                    <a:pt x="3224783" y="0"/>
                  </a:lnTo>
                  <a:lnTo>
                    <a:pt x="0" y="0"/>
                  </a:lnTo>
                  <a:lnTo>
                    <a:pt x="0" y="21717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57800" y="2642616"/>
            <a:ext cx="3199130" cy="1103630"/>
          </a:xfrm>
          <a:prstGeom prst="rect">
            <a:avLst/>
          </a:prstGeom>
          <a:solidFill>
            <a:srgbClr val="715F55"/>
          </a:solidFill>
        </p:spPr>
        <p:txBody>
          <a:bodyPr vert="horz" wrap="square" lIns="0" tIns="203200" rIns="0" bIns="0" rtlCol="0">
            <a:spAutoFit/>
          </a:bodyPr>
          <a:lstStyle/>
          <a:p>
            <a:pPr marL="1123315" marR="679450" indent="-437515">
              <a:lnSpc>
                <a:spcPts val="2890"/>
              </a:lnSpc>
              <a:spcBef>
                <a:spcPts val="1600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Nyman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al.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(1975)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31828" y="3745928"/>
            <a:ext cx="1638935" cy="1026160"/>
            <a:chOff x="5231828" y="3745928"/>
            <a:chExt cx="1638935" cy="1026160"/>
          </a:xfrm>
        </p:grpSpPr>
        <p:sp>
          <p:nvSpPr>
            <p:cNvPr id="10" name="object 10"/>
            <p:cNvSpPr/>
            <p:nvPr/>
          </p:nvSpPr>
          <p:spPr>
            <a:xfrm>
              <a:off x="5244845" y="3758945"/>
              <a:ext cx="1612900" cy="1000125"/>
            </a:xfrm>
            <a:custGeom>
              <a:avLst/>
              <a:gdLst/>
              <a:ahLst/>
              <a:cxnLst/>
              <a:rect l="l" t="t" r="r" b="b"/>
              <a:pathLst>
                <a:path w="1612900" h="1000125">
                  <a:moveTo>
                    <a:pt x="1612392" y="0"/>
                  </a:moveTo>
                  <a:lnTo>
                    <a:pt x="0" y="0"/>
                  </a:lnTo>
                  <a:lnTo>
                    <a:pt x="0" y="999743"/>
                  </a:lnTo>
                  <a:lnTo>
                    <a:pt x="1612392" y="999743"/>
                  </a:lnTo>
                  <a:lnTo>
                    <a:pt x="1612392" y="0"/>
                  </a:lnTo>
                  <a:close/>
                </a:path>
              </a:pathLst>
            </a:custGeom>
            <a:solidFill>
              <a:srgbClr val="D4D2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44845" y="3758945"/>
              <a:ext cx="1612900" cy="1000125"/>
            </a:xfrm>
            <a:custGeom>
              <a:avLst/>
              <a:gdLst/>
              <a:ahLst/>
              <a:cxnLst/>
              <a:rect l="l" t="t" r="r" b="b"/>
              <a:pathLst>
                <a:path w="1612900" h="1000125">
                  <a:moveTo>
                    <a:pt x="0" y="999743"/>
                  </a:moveTo>
                  <a:lnTo>
                    <a:pt x="1612392" y="999743"/>
                  </a:lnTo>
                  <a:lnTo>
                    <a:pt x="1612392" y="0"/>
                  </a:lnTo>
                  <a:lnTo>
                    <a:pt x="0" y="0"/>
                  </a:lnTo>
                  <a:lnTo>
                    <a:pt x="0" y="999743"/>
                  </a:lnTo>
                  <a:close/>
                </a:path>
              </a:pathLst>
            </a:custGeom>
            <a:ln w="25908">
              <a:solidFill>
                <a:srgbClr val="D4D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96738" y="3723843"/>
            <a:ext cx="132524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5295">
              <a:lnSpc>
                <a:spcPct val="119500"/>
              </a:lnSpc>
              <a:spcBef>
                <a:spcPts val="100"/>
              </a:spcBef>
            </a:pPr>
            <a:r>
              <a:rPr sz="1900" spc="-40" dirty="0">
                <a:solidFill>
                  <a:srgbClr val="292934"/>
                </a:solidFill>
                <a:latin typeface="Times New Roman"/>
                <a:cs typeface="Times New Roman"/>
              </a:rPr>
              <a:t>Test </a:t>
            </a:r>
            <a:r>
              <a:rPr sz="19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OHI</a:t>
            </a:r>
            <a:r>
              <a:rPr sz="19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19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endParaRPr sz="1900">
              <a:latin typeface="Times New Roman"/>
              <a:cs typeface="Times New Roman"/>
            </a:endParaRPr>
          </a:p>
          <a:p>
            <a:pPr marL="263525">
              <a:lnSpc>
                <a:spcPts val="1970"/>
              </a:lnSpc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</a:t>
            </a:r>
            <a:r>
              <a:rPr sz="19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weeks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44283" y="3745991"/>
            <a:ext cx="1638300" cy="1026160"/>
            <a:chOff x="6844283" y="3745991"/>
            <a:chExt cx="1638300" cy="1026160"/>
          </a:xfrm>
        </p:grpSpPr>
        <p:sp>
          <p:nvSpPr>
            <p:cNvPr id="14" name="object 14"/>
            <p:cNvSpPr/>
            <p:nvPr/>
          </p:nvSpPr>
          <p:spPr>
            <a:xfrm>
              <a:off x="6857237" y="3758945"/>
              <a:ext cx="1612900" cy="1000125"/>
            </a:xfrm>
            <a:custGeom>
              <a:avLst/>
              <a:gdLst/>
              <a:ahLst/>
              <a:cxnLst/>
              <a:rect l="l" t="t" r="r" b="b"/>
              <a:pathLst>
                <a:path w="1612900" h="1000125">
                  <a:moveTo>
                    <a:pt x="1612392" y="0"/>
                  </a:moveTo>
                  <a:lnTo>
                    <a:pt x="0" y="0"/>
                  </a:lnTo>
                  <a:lnTo>
                    <a:pt x="0" y="999743"/>
                  </a:lnTo>
                  <a:lnTo>
                    <a:pt x="1612392" y="999743"/>
                  </a:lnTo>
                  <a:lnTo>
                    <a:pt x="1612392" y="0"/>
                  </a:lnTo>
                  <a:close/>
                </a:path>
              </a:pathLst>
            </a:custGeom>
            <a:solidFill>
              <a:srgbClr val="D0D1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7237" y="3758945"/>
              <a:ext cx="1612900" cy="1000125"/>
            </a:xfrm>
            <a:custGeom>
              <a:avLst/>
              <a:gdLst/>
              <a:ahLst/>
              <a:cxnLst/>
              <a:rect l="l" t="t" r="r" b="b"/>
              <a:pathLst>
                <a:path w="1612900" h="1000125">
                  <a:moveTo>
                    <a:pt x="0" y="999743"/>
                  </a:moveTo>
                  <a:lnTo>
                    <a:pt x="1612392" y="999743"/>
                  </a:lnTo>
                  <a:lnTo>
                    <a:pt x="1612392" y="0"/>
                  </a:lnTo>
                  <a:lnTo>
                    <a:pt x="0" y="0"/>
                  </a:lnTo>
                  <a:lnTo>
                    <a:pt x="0" y="999743"/>
                  </a:lnTo>
                  <a:close/>
                </a:path>
              </a:pathLst>
            </a:custGeom>
            <a:ln w="25908">
              <a:solidFill>
                <a:srgbClr val="D0D1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09130" y="3723843"/>
            <a:ext cx="132524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86385">
              <a:lnSpc>
                <a:spcPct val="119500"/>
              </a:lnSpc>
              <a:spcBef>
                <a:spcPts val="100"/>
              </a:spcBef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Control 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OHI</a:t>
            </a:r>
            <a:r>
              <a:rPr sz="19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19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endParaRPr sz="1900">
              <a:latin typeface="Times New Roman"/>
              <a:cs typeface="Times New Roman"/>
            </a:endParaRPr>
          </a:p>
          <a:p>
            <a:pPr marL="210185">
              <a:lnSpc>
                <a:spcPts val="1970"/>
              </a:lnSpc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6</a:t>
            </a:r>
            <a:r>
              <a:rPr sz="19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months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23009"/>
            <a:ext cx="800354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Dahlen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et al. (1992)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Professionally delivered supragingival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toothcleaning,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combination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with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self-performed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plaque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control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2-year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effectively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change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quantity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composition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 the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subgingival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microbiota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2A199"/>
              </a:buClr>
              <a:buFont typeface="Arial MT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194945" marR="187960" indent="-182880">
              <a:lnSpc>
                <a:spcPct val="100000"/>
              </a:lnSpc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Hellstrom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et al. (1996)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same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protocol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 significant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effect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on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subgingival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microbiota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moderate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deep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periodontal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pockets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clinically.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50235"/>
            <a:ext cx="8004175" cy="25126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(Lindhe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&amp;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Nyman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1984)</a:t>
            </a: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75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patients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extremely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advanced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periodontitis,</a:t>
            </a:r>
            <a:endParaRPr sz="2400" dirty="0">
              <a:latin typeface="Times New Roman"/>
              <a:cs typeface="Times New Roman"/>
            </a:endParaRPr>
          </a:p>
          <a:p>
            <a:pPr marL="194945" marR="61976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recurrent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infection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occurred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only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very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few</a:t>
            </a:r>
            <a:r>
              <a:rPr sz="24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sites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during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14</a:t>
            </a:r>
            <a:r>
              <a:rPr sz="2400" spc="-5" dirty="0">
                <a:solidFill>
                  <a:srgbClr val="292934"/>
                </a:solidFill>
                <a:latin typeface="Cambria Math"/>
                <a:cs typeface="Cambria Math"/>
              </a:rPr>
              <a:t>‐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year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effective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SPT.</a:t>
            </a:r>
            <a:endParaRPr sz="2400" dirty="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recurrent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periodontitis was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noted at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completely unpredictable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time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intervals,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about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25%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patient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population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(15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61)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83" y="424803"/>
            <a:ext cx="90678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400" spc="-85" dirty="0">
                <a:latin typeface="Arial" panose="020B0604020202020204" pitchFamily="34" charset="0"/>
                <a:cs typeface="Arial" panose="020B0604020202020204" pitchFamily="34" charset="0"/>
              </a:rPr>
              <a:t>30‐YEARS</a:t>
            </a:r>
            <a:r>
              <a:rPr lang="en-IN" sz="2400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spc="-95" dirty="0">
                <a:latin typeface="Arial" panose="020B0604020202020204" pitchFamily="34" charset="0"/>
                <a:cs typeface="Arial" panose="020B0604020202020204" pitchFamily="34" charset="0"/>
              </a:rPr>
              <a:t>PLAQUE‐CONTROL-BASED</a:t>
            </a:r>
            <a:r>
              <a:rPr lang="en-IN" sz="2400" spc="-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spc="-9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en-IN" sz="2400" spc="-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spc="-85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18996"/>
            <a:ext cx="271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Axelsson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92934"/>
                </a:solidFill>
                <a:latin typeface="Times New Roman"/>
                <a:cs typeface="Times New Roman"/>
              </a:rPr>
              <a:t>et</a:t>
            </a:r>
            <a:r>
              <a:rPr sz="2400" i="1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92934"/>
                </a:solidFill>
                <a:latin typeface="Times New Roman"/>
                <a:cs typeface="Times New Roman"/>
              </a:rPr>
              <a:t>al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2004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6756" y="1618424"/>
            <a:ext cx="5815965" cy="1144905"/>
            <a:chOff x="1226756" y="1618424"/>
            <a:chExt cx="5815965" cy="1144905"/>
          </a:xfrm>
        </p:grpSpPr>
        <p:sp>
          <p:nvSpPr>
            <p:cNvPr id="5" name="object 5"/>
            <p:cNvSpPr/>
            <p:nvPr/>
          </p:nvSpPr>
          <p:spPr>
            <a:xfrm>
              <a:off x="1239774" y="1631441"/>
              <a:ext cx="5789930" cy="1118870"/>
            </a:xfrm>
            <a:custGeom>
              <a:avLst/>
              <a:gdLst/>
              <a:ahLst/>
              <a:cxnLst/>
              <a:rect l="l" t="t" r="r" b="b"/>
              <a:pathLst>
                <a:path w="5789930" h="1118870">
                  <a:moveTo>
                    <a:pt x="5677789" y="0"/>
                  </a:moveTo>
                  <a:lnTo>
                    <a:pt x="111887" y="0"/>
                  </a:lnTo>
                  <a:lnTo>
                    <a:pt x="68312" y="8784"/>
                  </a:lnTo>
                  <a:lnTo>
                    <a:pt x="32750" y="32750"/>
                  </a:lnTo>
                  <a:lnTo>
                    <a:pt x="8784" y="68312"/>
                  </a:lnTo>
                  <a:lnTo>
                    <a:pt x="0" y="111887"/>
                  </a:lnTo>
                  <a:lnTo>
                    <a:pt x="0" y="1006729"/>
                  </a:lnTo>
                  <a:lnTo>
                    <a:pt x="8784" y="1050303"/>
                  </a:lnTo>
                  <a:lnTo>
                    <a:pt x="32750" y="1085865"/>
                  </a:lnTo>
                  <a:lnTo>
                    <a:pt x="68312" y="1109831"/>
                  </a:lnTo>
                  <a:lnTo>
                    <a:pt x="111887" y="1118616"/>
                  </a:lnTo>
                  <a:lnTo>
                    <a:pt x="5677789" y="1118616"/>
                  </a:lnTo>
                  <a:lnTo>
                    <a:pt x="5721363" y="1109831"/>
                  </a:lnTo>
                  <a:lnTo>
                    <a:pt x="5756925" y="1085865"/>
                  </a:lnTo>
                  <a:lnTo>
                    <a:pt x="5780891" y="1050303"/>
                  </a:lnTo>
                  <a:lnTo>
                    <a:pt x="5789676" y="1006729"/>
                  </a:lnTo>
                  <a:lnTo>
                    <a:pt x="5789676" y="111887"/>
                  </a:lnTo>
                  <a:lnTo>
                    <a:pt x="5780891" y="68312"/>
                  </a:lnTo>
                  <a:lnTo>
                    <a:pt x="5756925" y="32750"/>
                  </a:lnTo>
                  <a:lnTo>
                    <a:pt x="5721363" y="8784"/>
                  </a:lnTo>
                  <a:lnTo>
                    <a:pt x="5677789" y="0"/>
                  </a:lnTo>
                  <a:close/>
                </a:path>
              </a:pathLst>
            </a:custGeom>
            <a:solidFill>
              <a:srgbClr val="AC8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9774" y="1631441"/>
              <a:ext cx="5789930" cy="1118870"/>
            </a:xfrm>
            <a:custGeom>
              <a:avLst/>
              <a:gdLst/>
              <a:ahLst/>
              <a:cxnLst/>
              <a:rect l="l" t="t" r="r" b="b"/>
              <a:pathLst>
                <a:path w="5789930" h="1118870">
                  <a:moveTo>
                    <a:pt x="0" y="111887"/>
                  </a:moveTo>
                  <a:lnTo>
                    <a:pt x="8784" y="68312"/>
                  </a:lnTo>
                  <a:lnTo>
                    <a:pt x="32750" y="32750"/>
                  </a:lnTo>
                  <a:lnTo>
                    <a:pt x="68312" y="8784"/>
                  </a:lnTo>
                  <a:lnTo>
                    <a:pt x="111887" y="0"/>
                  </a:lnTo>
                  <a:lnTo>
                    <a:pt x="5677789" y="0"/>
                  </a:lnTo>
                  <a:lnTo>
                    <a:pt x="5721363" y="8784"/>
                  </a:lnTo>
                  <a:lnTo>
                    <a:pt x="5756925" y="32750"/>
                  </a:lnTo>
                  <a:lnTo>
                    <a:pt x="5780891" y="68312"/>
                  </a:lnTo>
                  <a:lnTo>
                    <a:pt x="5789676" y="111887"/>
                  </a:lnTo>
                  <a:lnTo>
                    <a:pt x="5789676" y="1006729"/>
                  </a:lnTo>
                  <a:lnTo>
                    <a:pt x="5780891" y="1050303"/>
                  </a:lnTo>
                  <a:lnTo>
                    <a:pt x="5756925" y="1085865"/>
                  </a:lnTo>
                  <a:lnTo>
                    <a:pt x="5721363" y="1109831"/>
                  </a:lnTo>
                  <a:lnTo>
                    <a:pt x="5677789" y="1118616"/>
                  </a:lnTo>
                  <a:lnTo>
                    <a:pt x="111887" y="1118616"/>
                  </a:lnTo>
                  <a:lnTo>
                    <a:pt x="68312" y="1109831"/>
                  </a:lnTo>
                  <a:lnTo>
                    <a:pt x="32750" y="1085865"/>
                  </a:lnTo>
                  <a:lnTo>
                    <a:pt x="8784" y="1050303"/>
                  </a:lnTo>
                  <a:lnTo>
                    <a:pt x="0" y="1006729"/>
                  </a:lnTo>
                  <a:lnTo>
                    <a:pt x="0" y="1118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50644" y="1964893"/>
            <a:ext cx="2979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375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test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180 control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83956" y="2668460"/>
            <a:ext cx="6782434" cy="2344420"/>
            <a:chOff x="1683956" y="2668460"/>
            <a:chExt cx="6782434" cy="2344420"/>
          </a:xfrm>
        </p:grpSpPr>
        <p:sp>
          <p:nvSpPr>
            <p:cNvPr id="9" name="object 9"/>
            <p:cNvSpPr/>
            <p:nvPr/>
          </p:nvSpPr>
          <p:spPr>
            <a:xfrm>
              <a:off x="1696974" y="2681478"/>
              <a:ext cx="5872480" cy="1245235"/>
            </a:xfrm>
            <a:custGeom>
              <a:avLst/>
              <a:gdLst/>
              <a:ahLst/>
              <a:cxnLst/>
              <a:rect l="l" t="t" r="r" b="b"/>
              <a:pathLst>
                <a:path w="5872480" h="1245235">
                  <a:moveTo>
                    <a:pt x="5747511" y="0"/>
                  </a:moveTo>
                  <a:lnTo>
                    <a:pt x="124459" y="0"/>
                  </a:lnTo>
                  <a:lnTo>
                    <a:pt x="76027" y="9784"/>
                  </a:lnTo>
                  <a:lnTo>
                    <a:pt x="36464" y="36464"/>
                  </a:lnTo>
                  <a:lnTo>
                    <a:pt x="9784" y="76027"/>
                  </a:lnTo>
                  <a:lnTo>
                    <a:pt x="0" y="124460"/>
                  </a:lnTo>
                  <a:lnTo>
                    <a:pt x="0" y="1120648"/>
                  </a:lnTo>
                  <a:lnTo>
                    <a:pt x="9784" y="1169080"/>
                  </a:lnTo>
                  <a:lnTo>
                    <a:pt x="36464" y="1208643"/>
                  </a:lnTo>
                  <a:lnTo>
                    <a:pt x="76027" y="1235323"/>
                  </a:lnTo>
                  <a:lnTo>
                    <a:pt x="124459" y="1245108"/>
                  </a:lnTo>
                  <a:lnTo>
                    <a:pt x="5747511" y="1245108"/>
                  </a:lnTo>
                  <a:lnTo>
                    <a:pt x="5795944" y="1235323"/>
                  </a:lnTo>
                  <a:lnTo>
                    <a:pt x="5835507" y="1208643"/>
                  </a:lnTo>
                  <a:lnTo>
                    <a:pt x="5862187" y="1169080"/>
                  </a:lnTo>
                  <a:lnTo>
                    <a:pt x="5871972" y="1120648"/>
                  </a:lnTo>
                  <a:lnTo>
                    <a:pt x="5871972" y="124460"/>
                  </a:lnTo>
                  <a:lnTo>
                    <a:pt x="5862187" y="76027"/>
                  </a:lnTo>
                  <a:lnTo>
                    <a:pt x="5835507" y="36464"/>
                  </a:lnTo>
                  <a:lnTo>
                    <a:pt x="5795944" y="9784"/>
                  </a:lnTo>
                  <a:lnTo>
                    <a:pt x="5747511" y="0"/>
                  </a:lnTo>
                  <a:close/>
                </a:path>
              </a:pathLst>
            </a:custGeom>
            <a:solidFill>
              <a:srgbClr val="71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96974" y="2681478"/>
              <a:ext cx="5872480" cy="1245235"/>
            </a:xfrm>
            <a:custGeom>
              <a:avLst/>
              <a:gdLst/>
              <a:ahLst/>
              <a:cxnLst/>
              <a:rect l="l" t="t" r="r" b="b"/>
              <a:pathLst>
                <a:path w="5872480" h="1245235">
                  <a:moveTo>
                    <a:pt x="0" y="124460"/>
                  </a:moveTo>
                  <a:lnTo>
                    <a:pt x="9784" y="76027"/>
                  </a:lnTo>
                  <a:lnTo>
                    <a:pt x="36464" y="36464"/>
                  </a:lnTo>
                  <a:lnTo>
                    <a:pt x="76027" y="9784"/>
                  </a:lnTo>
                  <a:lnTo>
                    <a:pt x="124459" y="0"/>
                  </a:lnTo>
                  <a:lnTo>
                    <a:pt x="5747511" y="0"/>
                  </a:lnTo>
                  <a:lnTo>
                    <a:pt x="5795944" y="9784"/>
                  </a:lnTo>
                  <a:lnTo>
                    <a:pt x="5835507" y="36464"/>
                  </a:lnTo>
                  <a:lnTo>
                    <a:pt x="5862187" y="76027"/>
                  </a:lnTo>
                  <a:lnTo>
                    <a:pt x="5871972" y="124460"/>
                  </a:lnTo>
                  <a:lnTo>
                    <a:pt x="5871972" y="1120648"/>
                  </a:lnTo>
                  <a:lnTo>
                    <a:pt x="5862187" y="1169080"/>
                  </a:lnTo>
                  <a:lnTo>
                    <a:pt x="5835507" y="1208643"/>
                  </a:lnTo>
                  <a:lnTo>
                    <a:pt x="5795944" y="1235323"/>
                  </a:lnTo>
                  <a:lnTo>
                    <a:pt x="5747511" y="1245108"/>
                  </a:lnTo>
                  <a:lnTo>
                    <a:pt x="124459" y="1245108"/>
                  </a:lnTo>
                  <a:lnTo>
                    <a:pt x="76027" y="1235323"/>
                  </a:lnTo>
                  <a:lnTo>
                    <a:pt x="36464" y="1208643"/>
                  </a:lnTo>
                  <a:lnTo>
                    <a:pt x="9784" y="1169080"/>
                  </a:lnTo>
                  <a:lnTo>
                    <a:pt x="0" y="1120648"/>
                  </a:lnTo>
                  <a:lnTo>
                    <a:pt x="0" y="1244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9750" y="3833622"/>
              <a:ext cx="6643370" cy="1165860"/>
            </a:xfrm>
            <a:custGeom>
              <a:avLst/>
              <a:gdLst/>
              <a:ahLst/>
              <a:cxnLst/>
              <a:rect l="l" t="t" r="r" b="b"/>
              <a:pathLst>
                <a:path w="6643370" h="1165860">
                  <a:moveTo>
                    <a:pt x="6526530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5"/>
                  </a:lnTo>
                  <a:lnTo>
                    <a:pt x="0" y="1049273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59"/>
                  </a:lnTo>
                  <a:lnTo>
                    <a:pt x="6526530" y="1165859"/>
                  </a:lnTo>
                  <a:lnTo>
                    <a:pt x="6571910" y="1156698"/>
                  </a:lnTo>
                  <a:lnTo>
                    <a:pt x="6608968" y="1131712"/>
                  </a:lnTo>
                  <a:lnTo>
                    <a:pt x="6633954" y="1094654"/>
                  </a:lnTo>
                  <a:lnTo>
                    <a:pt x="6643116" y="1049273"/>
                  </a:lnTo>
                  <a:lnTo>
                    <a:pt x="6643116" y="116585"/>
                  </a:lnTo>
                  <a:lnTo>
                    <a:pt x="6633954" y="71205"/>
                  </a:lnTo>
                  <a:lnTo>
                    <a:pt x="6608968" y="34147"/>
                  </a:lnTo>
                  <a:lnTo>
                    <a:pt x="6571910" y="9161"/>
                  </a:lnTo>
                  <a:lnTo>
                    <a:pt x="6526530" y="0"/>
                  </a:lnTo>
                  <a:close/>
                </a:path>
              </a:pathLst>
            </a:custGeom>
            <a:solidFill>
              <a:srgbClr val="4B5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9750" y="3833622"/>
              <a:ext cx="6643370" cy="1165860"/>
            </a:xfrm>
            <a:custGeom>
              <a:avLst/>
              <a:gdLst/>
              <a:ahLst/>
              <a:cxnLst/>
              <a:rect l="l" t="t" r="r" b="b"/>
              <a:pathLst>
                <a:path w="6643370" h="1165860">
                  <a:moveTo>
                    <a:pt x="0" y="116585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6526530" y="0"/>
                  </a:lnTo>
                  <a:lnTo>
                    <a:pt x="6571910" y="9161"/>
                  </a:lnTo>
                  <a:lnTo>
                    <a:pt x="6608968" y="34147"/>
                  </a:lnTo>
                  <a:lnTo>
                    <a:pt x="6633954" y="71205"/>
                  </a:lnTo>
                  <a:lnTo>
                    <a:pt x="6643116" y="116585"/>
                  </a:lnTo>
                  <a:lnTo>
                    <a:pt x="6643116" y="1049273"/>
                  </a:lnTo>
                  <a:lnTo>
                    <a:pt x="6633954" y="1094654"/>
                  </a:lnTo>
                  <a:lnTo>
                    <a:pt x="6608968" y="1131712"/>
                  </a:lnTo>
                  <a:lnTo>
                    <a:pt x="6571910" y="1156698"/>
                  </a:lnTo>
                  <a:lnTo>
                    <a:pt x="6526530" y="1165859"/>
                  </a:lnTo>
                  <a:lnTo>
                    <a:pt x="116586" y="1165859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3"/>
                  </a:lnTo>
                  <a:lnTo>
                    <a:pt x="0" y="11658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81301" y="2939033"/>
            <a:ext cx="4504690" cy="188531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8890" algn="just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test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group- prophylactic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visits every second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month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first 2 years and every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3–12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months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(according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needs)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3–30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255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teeth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were lost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(0.4–1.8)</a:t>
            </a:r>
            <a:endParaRPr sz="1600">
              <a:latin typeface="Times New Roman"/>
              <a:cs typeface="Times New Roman"/>
            </a:endParaRPr>
          </a:p>
          <a:p>
            <a:pPr marL="122555" marR="5080" algn="just">
              <a:lnSpc>
                <a:spcPct val="1200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1.2–2.1 new carious lesions (&gt;80% secondary caries)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2–4%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sites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exhibited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attachment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loss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≥2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mm.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4600" y="2424683"/>
            <a:ext cx="1144905" cy="1752600"/>
            <a:chOff x="6324600" y="2424683"/>
            <a:chExt cx="1144905" cy="1752600"/>
          </a:xfrm>
        </p:grpSpPr>
        <p:sp>
          <p:nvSpPr>
            <p:cNvPr id="15" name="object 15"/>
            <p:cNvSpPr/>
            <p:nvPr/>
          </p:nvSpPr>
          <p:spPr>
            <a:xfrm>
              <a:off x="6337553" y="2437637"/>
              <a:ext cx="620395" cy="619125"/>
            </a:xfrm>
            <a:custGeom>
              <a:avLst/>
              <a:gdLst/>
              <a:ahLst/>
              <a:cxnLst/>
              <a:rect l="l" t="t" r="r" b="b"/>
              <a:pathLst>
                <a:path w="620395" h="619125">
                  <a:moveTo>
                    <a:pt x="480695" y="0"/>
                  </a:moveTo>
                  <a:lnTo>
                    <a:pt x="139573" y="0"/>
                  </a:lnTo>
                  <a:lnTo>
                    <a:pt x="139573" y="340360"/>
                  </a:lnTo>
                  <a:lnTo>
                    <a:pt x="0" y="340360"/>
                  </a:lnTo>
                  <a:lnTo>
                    <a:pt x="310134" y="618744"/>
                  </a:lnTo>
                  <a:lnTo>
                    <a:pt x="620268" y="340360"/>
                  </a:lnTo>
                  <a:lnTo>
                    <a:pt x="480695" y="340360"/>
                  </a:lnTo>
                  <a:lnTo>
                    <a:pt x="480695" y="0"/>
                  </a:lnTo>
                  <a:close/>
                </a:path>
              </a:pathLst>
            </a:custGeom>
            <a:solidFill>
              <a:srgbClr val="E2DB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7553" y="2437637"/>
              <a:ext cx="620395" cy="619125"/>
            </a:xfrm>
            <a:custGeom>
              <a:avLst/>
              <a:gdLst/>
              <a:ahLst/>
              <a:cxnLst/>
              <a:rect l="l" t="t" r="r" b="b"/>
              <a:pathLst>
                <a:path w="620395" h="619125">
                  <a:moveTo>
                    <a:pt x="0" y="340360"/>
                  </a:moveTo>
                  <a:lnTo>
                    <a:pt x="139573" y="340360"/>
                  </a:lnTo>
                  <a:lnTo>
                    <a:pt x="139573" y="0"/>
                  </a:lnTo>
                  <a:lnTo>
                    <a:pt x="480695" y="0"/>
                  </a:lnTo>
                  <a:lnTo>
                    <a:pt x="480695" y="340360"/>
                  </a:lnTo>
                  <a:lnTo>
                    <a:pt x="620268" y="340360"/>
                  </a:lnTo>
                  <a:lnTo>
                    <a:pt x="310134" y="618744"/>
                  </a:lnTo>
                  <a:lnTo>
                    <a:pt x="0" y="340360"/>
                  </a:lnTo>
                  <a:close/>
                </a:path>
              </a:pathLst>
            </a:custGeom>
            <a:ln w="25908">
              <a:solidFill>
                <a:srgbClr val="E2DB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5901" y="3544061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5" h="620395">
                  <a:moveTo>
                    <a:pt x="480695" y="0"/>
                  </a:moveTo>
                  <a:lnTo>
                    <a:pt x="139573" y="0"/>
                  </a:lnTo>
                  <a:lnTo>
                    <a:pt x="139573" y="341147"/>
                  </a:lnTo>
                  <a:lnTo>
                    <a:pt x="0" y="341147"/>
                  </a:lnTo>
                  <a:lnTo>
                    <a:pt x="310133" y="620268"/>
                  </a:lnTo>
                  <a:lnTo>
                    <a:pt x="620268" y="341147"/>
                  </a:lnTo>
                  <a:lnTo>
                    <a:pt x="480695" y="341147"/>
                  </a:lnTo>
                  <a:lnTo>
                    <a:pt x="480695" y="0"/>
                  </a:lnTo>
                  <a:close/>
                </a:path>
              </a:pathLst>
            </a:custGeom>
            <a:solidFill>
              <a:srgbClr val="D4D2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35901" y="3544061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5" h="620395">
                  <a:moveTo>
                    <a:pt x="0" y="341147"/>
                  </a:moveTo>
                  <a:lnTo>
                    <a:pt x="139573" y="341147"/>
                  </a:lnTo>
                  <a:lnTo>
                    <a:pt x="139573" y="0"/>
                  </a:lnTo>
                  <a:lnTo>
                    <a:pt x="480695" y="0"/>
                  </a:lnTo>
                  <a:lnTo>
                    <a:pt x="480695" y="341147"/>
                  </a:lnTo>
                  <a:lnTo>
                    <a:pt x="620268" y="341147"/>
                  </a:lnTo>
                  <a:lnTo>
                    <a:pt x="310133" y="620268"/>
                  </a:lnTo>
                  <a:lnTo>
                    <a:pt x="0" y="341147"/>
                  </a:lnTo>
                  <a:close/>
                </a:path>
              </a:pathLst>
            </a:custGeom>
            <a:ln w="25908">
              <a:solidFill>
                <a:srgbClr val="D4D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68554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8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800" spc="-16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IN" sz="28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3009"/>
            <a:ext cx="37528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Wilson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stated that “Patients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who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comply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 suggested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recall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visits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are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periodontally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healthy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keep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their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teeth</a:t>
            </a:r>
            <a:endParaRPr sz="24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longer.”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3647" y="1298447"/>
            <a:ext cx="4053840" cy="3371215"/>
            <a:chOff x="4803647" y="1298447"/>
            <a:chExt cx="4053840" cy="3371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3647" y="1298447"/>
              <a:ext cx="4053840" cy="33710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03541" y="4458462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79">
                  <a:moveTo>
                    <a:pt x="0" y="0"/>
                  </a:moveTo>
                  <a:lnTo>
                    <a:pt x="664972" y="0"/>
                  </a:lnTo>
                </a:path>
              </a:pathLst>
            </a:custGeom>
            <a:ln w="25908">
              <a:solidFill>
                <a:srgbClr val="71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472262"/>
            <a:ext cx="64922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IN" sz="2800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2050" y="1148632"/>
            <a:ext cx="8181950" cy="26631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Wilson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suggests:</a:t>
            </a:r>
            <a:endParaRPr sz="2400" dirty="0">
              <a:latin typeface="Times New Roman"/>
              <a:cs typeface="Times New Roman"/>
            </a:endParaRPr>
          </a:p>
          <a:p>
            <a:pPr marL="469265" lvl="1" indent="-182880">
              <a:lnSpc>
                <a:spcPct val="100000"/>
              </a:lnSpc>
              <a:spcBef>
                <a:spcPts val="495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Counselling</a:t>
            </a:r>
            <a:r>
              <a:rPr sz="2000" spc="-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them</a:t>
            </a:r>
            <a:r>
              <a:rPr sz="20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about</a:t>
            </a:r>
            <a:r>
              <a:rPr sz="20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their</a:t>
            </a:r>
            <a:r>
              <a:rPr sz="20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condition,</a:t>
            </a:r>
            <a:r>
              <a:rPr lang="en-IN" sz="20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role</a:t>
            </a:r>
            <a:r>
              <a:rPr sz="20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treatment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 and</a:t>
            </a:r>
            <a:r>
              <a:rPr sz="20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lang="en-IN"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importance</a:t>
            </a:r>
            <a:r>
              <a:rPr sz="20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compliance</a:t>
            </a:r>
            <a:endParaRPr sz="2000" dirty="0">
              <a:latin typeface="Times New Roman"/>
              <a:cs typeface="Times New Roman"/>
            </a:endParaRPr>
          </a:p>
          <a:p>
            <a:pPr marL="469265" lvl="1" indent="-182880">
              <a:lnSpc>
                <a:spcPct val="100000"/>
              </a:lnSpc>
              <a:spcBef>
                <a:spcPts val="48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69900" algn="l"/>
              </a:tabLst>
            </a:pP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Simplify</a:t>
            </a:r>
            <a:r>
              <a:rPr sz="20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instructions</a:t>
            </a:r>
            <a:r>
              <a:rPr sz="20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patients</a:t>
            </a:r>
            <a:endParaRPr sz="2000" dirty="0">
              <a:latin typeface="Times New Roman"/>
              <a:cs typeface="Times New Roman"/>
            </a:endParaRPr>
          </a:p>
          <a:p>
            <a:pPr marL="469265" lvl="1" indent="-182880">
              <a:lnSpc>
                <a:spcPct val="100000"/>
              </a:lnSpc>
              <a:spcBef>
                <a:spcPts val="48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69900" algn="l"/>
              </a:tabLst>
            </a:pPr>
            <a:r>
              <a:rPr sz="2000" spc="-30" dirty="0">
                <a:solidFill>
                  <a:srgbClr val="292934"/>
                </a:solidFill>
                <a:latin typeface="Times New Roman"/>
                <a:cs typeface="Times New Roman"/>
              </a:rPr>
              <a:t>Teach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 them</a:t>
            </a:r>
            <a:r>
              <a:rPr sz="20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self</a:t>
            </a:r>
            <a:r>
              <a:rPr sz="20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performed</a:t>
            </a:r>
            <a:r>
              <a:rPr sz="20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plaque</a:t>
            </a:r>
            <a:r>
              <a:rPr sz="20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control</a:t>
            </a:r>
            <a:endParaRPr sz="2000" dirty="0">
              <a:latin typeface="Times New Roman"/>
              <a:cs typeface="Times New Roman"/>
            </a:endParaRPr>
          </a:p>
          <a:p>
            <a:pPr marL="469265" lvl="1" indent="-182880">
              <a:lnSpc>
                <a:spcPct val="100000"/>
              </a:lnSpc>
              <a:spcBef>
                <a:spcPts val="484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Acccommodating</a:t>
            </a:r>
            <a:r>
              <a:rPr sz="2000" spc="-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patient</a:t>
            </a:r>
            <a:r>
              <a:rPr sz="20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needs</a:t>
            </a:r>
            <a:endParaRPr sz="2000" dirty="0">
              <a:latin typeface="Times New Roman"/>
              <a:cs typeface="Times New Roman"/>
            </a:endParaRPr>
          </a:p>
          <a:p>
            <a:pPr marL="469265" lvl="1" indent="-182880">
              <a:lnSpc>
                <a:spcPct val="100000"/>
              </a:lnSpc>
              <a:spcBef>
                <a:spcPts val="480"/>
              </a:spcBef>
              <a:buClr>
                <a:srgbClr val="92A199"/>
              </a:buClr>
              <a:buSzPct val="85000"/>
              <a:buFont typeface="Arial MT"/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Positive</a:t>
            </a:r>
            <a:r>
              <a:rPr sz="2000" spc="-6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34"/>
                </a:solidFill>
                <a:latin typeface="Times New Roman"/>
                <a:cs typeface="Times New Roman"/>
              </a:rPr>
              <a:t>reinforcement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51790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16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0604" y="1219200"/>
            <a:ext cx="8602980" cy="3644265"/>
            <a:chOff x="260604" y="1219200"/>
            <a:chExt cx="8602980" cy="3644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1219200"/>
              <a:ext cx="8602980" cy="36438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3380" y="1298447"/>
              <a:ext cx="666115" cy="250190"/>
            </a:xfrm>
            <a:custGeom>
              <a:avLst/>
              <a:gdLst/>
              <a:ahLst/>
              <a:cxnLst/>
              <a:rect l="l" t="t" r="r" b="b"/>
              <a:pathLst>
                <a:path w="666115" h="250190">
                  <a:moveTo>
                    <a:pt x="66598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665988" y="249936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70840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8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8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703" y="1597150"/>
            <a:ext cx="6752844" cy="34869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932010"/>
            <a:ext cx="6315710" cy="956944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41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Lang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et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al.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2004,</a:t>
            </a:r>
            <a:endParaRPr sz="2400">
              <a:latin typeface="Times New Roman"/>
              <a:cs typeface="Times New Roman"/>
            </a:endParaRPr>
          </a:p>
          <a:p>
            <a:pPr marL="1934845">
              <a:lnSpc>
                <a:spcPct val="100000"/>
              </a:lnSpc>
              <a:spcBef>
                <a:spcPts val="980"/>
              </a:spcBef>
            </a:pPr>
            <a:r>
              <a:rPr sz="1800" b="1" spc="-5" dirty="0">
                <a:solidFill>
                  <a:srgbClr val="292934"/>
                </a:solidFill>
                <a:latin typeface="Times New Roman"/>
                <a:cs typeface="Times New Roman"/>
              </a:rPr>
              <a:t>Cumulative</a:t>
            </a:r>
            <a:r>
              <a:rPr sz="1800" b="1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92934"/>
                </a:solidFill>
                <a:latin typeface="Times New Roman"/>
                <a:cs typeface="Times New Roman"/>
              </a:rPr>
              <a:t>Interceptive</a:t>
            </a:r>
            <a:r>
              <a:rPr sz="1800" b="1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92934"/>
                </a:solidFill>
                <a:latin typeface="Times New Roman"/>
                <a:cs typeface="Times New Roman"/>
              </a:rPr>
              <a:t>supportive</a:t>
            </a:r>
            <a:r>
              <a:rPr sz="1800" b="1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92934"/>
                </a:solidFill>
                <a:latin typeface="Times New Roman"/>
                <a:cs typeface="Times New Roman"/>
              </a:rPr>
              <a:t>Therapy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2742"/>
            <a:ext cx="860806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2800" spc="-95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fr-FR" sz="28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90" dirty="0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fr-FR" sz="28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7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fr-FR" sz="28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90" dirty="0">
                <a:latin typeface="Arial" panose="020B0604020202020204" pitchFamily="34" charset="0"/>
                <a:cs typeface="Arial" panose="020B0604020202020204" pitchFamily="34" charset="0"/>
              </a:rPr>
              <a:t>IMPLANT</a:t>
            </a:r>
            <a:r>
              <a:rPr lang="fr-FR" sz="2800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90" dirty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23009"/>
            <a:ext cx="8531860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Patients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both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teeth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implants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should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see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periodontist as often as necessary to keep the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periodontium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peri-implant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tissues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healthy.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Font typeface="Times New Roman"/>
              <a:buAutoNum type="arabicPeriod"/>
            </a:pPr>
            <a:endParaRPr sz="3500" dirty="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Totally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edentulous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patients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with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implants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should be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seen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at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least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once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year.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1133226"/>
            <a:ext cx="3352800" cy="3538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86842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spc="-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IN" sz="32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IN" sz="3200" spc="-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32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3200" spc="-2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3200" spc="-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EQUE</a:t>
            </a:r>
            <a:r>
              <a:rPr lang="en-IN" sz="3200" spc="-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32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3200" spc="-2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spc="-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3200" spc="-2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spc="-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32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3200" spc="-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IN" sz="3200" spc="-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32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3200" spc="-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3200" spc="-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6572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Con</a:t>
            </a:r>
            <a:r>
              <a:rPr spc="-100" dirty="0"/>
              <a:t>cl</a:t>
            </a:r>
            <a:r>
              <a:rPr spc="-110" dirty="0"/>
              <a:t>u</a:t>
            </a:r>
            <a:r>
              <a:rPr spc="-100" dirty="0"/>
              <a:t>s</a:t>
            </a:r>
            <a:r>
              <a:rPr spc="-110" dirty="0"/>
              <a:t>i</a:t>
            </a:r>
            <a:r>
              <a:rPr spc="-95" dirty="0"/>
              <a:t>o</a:t>
            </a:r>
            <a:r>
              <a:rPr dirty="0"/>
              <a:t>n</a:t>
            </a:r>
            <a:r>
              <a:rPr spc="-245" dirty="0"/>
              <a:t> </a:t>
            </a:r>
            <a:r>
              <a:rPr spc="-95" dirty="0"/>
              <a:t>an</a:t>
            </a:r>
            <a:r>
              <a:rPr dirty="0"/>
              <a:t>d</a:t>
            </a:r>
            <a:r>
              <a:rPr spc="-220" dirty="0"/>
              <a:t> </a:t>
            </a:r>
            <a:r>
              <a:rPr spc="-100" dirty="0"/>
              <a:t>r</a:t>
            </a:r>
            <a:r>
              <a:rPr spc="-95" dirty="0"/>
              <a:t>e</a:t>
            </a:r>
            <a:r>
              <a:rPr spc="-100" dirty="0"/>
              <a:t>c</a:t>
            </a:r>
            <a:r>
              <a:rPr spc="-95" dirty="0"/>
              <a:t>o</a:t>
            </a:r>
            <a:r>
              <a:rPr spc="-100" dirty="0"/>
              <a:t>mm</a:t>
            </a:r>
            <a:r>
              <a:rPr spc="-95" dirty="0"/>
              <a:t>e</a:t>
            </a:r>
            <a:r>
              <a:rPr spc="-110" dirty="0"/>
              <a:t>nd</a:t>
            </a:r>
            <a:r>
              <a:rPr spc="-95" dirty="0"/>
              <a:t>a</a:t>
            </a:r>
            <a:r>
              <a:rPr spc="-105" dirty="0"/>
              <a:t>t</a:t>
            </a:r>
            <a:r>
              <a:rPr spc="-110" dirty="0"/>
              <a:t>io</a:t>
            </a:r>
            <a:r>
              <a:rPr spc="-95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3122"/>
            <a:ext cx="8021320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r>
              <a:rPr sz="2400" spc="-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should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based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profile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risk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assessment</a:t>
            </a:r>
            <a:endParaRPr sz="240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No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scientific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evidence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for</a:t>
            </a:r>
            <a:r>
              <a:rPr sz="24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subgingival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debridement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 sites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with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BOP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without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concomitant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increase in pocket depth. (it should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better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 avoided)</a:t>
            </a:r>
            <a:endParaRPr sz="2400">
              <a:latin typeface="Times New Roman"/>
              <a:cs typeface="Times New Roman"/>
            </a:endParaRPr>
          </a:p>
          <a:p>
            <a:pPr marL="194945" marR="20955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r>
              <a:rPr sz="2400" spc="-5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minimizes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risk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periodontal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disease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progression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tooth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mortality</a:t>
            </a:r>
            <a:endParaRPr sz="2400">
              <a:latin typeface="Times New Roman"/>
              <a:cs typeface="Times New Roman"/>
            </a:endParaRPr>
          </a:p>
          <a:p>
            <a:pPr marL="194945" marR="19685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  <a:tab pos="3176905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absence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 long-term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evaluation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dental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implants,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same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principles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	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that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used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for periodontitis is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also 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apropriate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0258"/>
            <a:ext cx="65309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2800" spc="-11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ENDA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IN" sz="28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800" spc="-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9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28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28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800" spc="-105" dirty="0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r>
              <a:rPr lang="en-IN" sz="2800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800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50235"/>
            <a:ext cx="8051800" cy="29521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92A199"/>
              </a:buClr>
              <a:buSzPct val="85416"/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Studies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are</a:t>
            </a:r>
            <a:r>
              <a:rPr sz="2400" spc="-4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needed: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evaluate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efficacy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supragingival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Rx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alone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as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compared</a:t>
            </a:r>
            <a:r>
              <a:rPr sz="24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subgingival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debridement</a:t>
            </a:r>
            <a:endParaRPr sz="2400" dirty="0">
              <a:latin typeface="Times New Roman"/>
              <a:cs typeface="Times New Roman"/>
            </a:endParaRPr>
          </a:p>
          <a:p>
            <a:pPr marL="469900" marR="307340" indent="-457834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spc="-90" dirty="0">
                <a:solidFill>
                  <a:srgbClr val="292934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assess the value of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antibiotics as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adjunct and stand alone </a:t>
            </a:r>
            <a:r>
              <a:rPr sz="2400" spc="-5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Rx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during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Patient</a:t>
            </a:r>
            <a:r>
              <a:rPr sz="24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based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 factors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must</a:t>
            </a:r>
            <a:r>
              <a:rPr sz="24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considered</a:t>
            </a:r>
            <a:r>
              <a:rPr sz="2400" spc="-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analysis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Prospective</a:t>
            </a:r>
            <a:r>
              <a:rPr sz="2400" spc="-4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and multicenter</a:t>
            </a:r>
            <a:r>
              <a:rPr sz="24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studies</a:t>
            </a:r>
            <a:r>
              <a:rPr sz="24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findout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efficacy</a:t>
            </a:r>
            <a:r>
              <a:rPr sz="2400" spc="-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0172" y="589787"/>
            <a:ext cx="1602105" cy="893444"/>
            <a:chOff x="2900172" y="589787"/>
            <a:chExt cx="1602105" cy="8934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4744" y="594359"/>
              <a:ext cx="1592580" cy="8839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04744" y="594359"/>
              <a:ext cx="1592580" cy="883919"/>
            </a:xfrm>
            <a:custGeom>
              <a:avLst/>
              <a:gdLst/>
              <a:ahLst/>
              <a:cxnLst/>
              <a:rect l="l" t="t" r="r" b="b"/>
              <a:pathLst>
                <a:path w="1592579" h="883919">
                  <a:moveTo>
                    <a:pt x="0" y="88391"/>
                  </a:moveTo>
                  <a:lnTo>
                    <a:pt x="6953" y="54006"/>
                  </a:lnTo>
                  <a:lnTo>
                    <a:pt x="25908" y="25908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504188" y="0"/>
                  </a:lnTo>
                  <a:lnTo>
                    <a:pt x="1538573" y="6953"/>
                  </a:lnTo>
                  <a:lnTo>
                    <a:pt x="1566671" y="25908"/>
                  </a:lnTo>
                  <a:lnTo>
                    <a:pt x="1585626" y="54006"/>
                  </a:lnTo>
                  <a:lnTo>
                    <a:pt x="1592580" y="88391"/>
                  </a:lnTo>
                  <a:lnTo>
                    <a:pt x="1592580" y="795527"/>
                  </a:lnTo>
                  <a:lnTo>
                    <a:pt x="1585626" y="829913"/>
                  </a:lnTo>
                  <a:lnTo>
                    <a:pt x="1566671" y="858011"/>
                  </a:lnTo>
                  <a:lnTo>
                    <a:pt x="1538573" y="876966"/>
                  </a:lnTo>
                  <a:lnTo>
                    <a:pt x="1504188" y="883919"/>
                  </a:lnTo>
                  <a:lnTo>
                    <a:pt x="88392" y="883919"/>
                  </a:lnTo>
                  <a:lnTo>
                    <a:pt x="54006" y="876966"/>
                  </a:lnTo>
                  <a:lnTo>
                    <a:pt x="25907" y="858011"/>
                  </a:lnTo>
                  <a:lnTo>
                    <a:pt x="6953" y="829913"/>
                  </a:lnTo>
                  <a:lnTo>
                    <a:pt x="0" y="795527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808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3964" y="856615"/>
            <a:ext cx="13766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Incterceptives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99888" y="589787"/>
            <a:ext cx="1602105" cy="893444"/>
            <a:chOff x="5199888" y="589787"/>
            <a:chExt cx="1602105" cy="89344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4460" y="594359"/>
              <a:ext cx="1592580" cy="8839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04460" y="594359"/>
              <a:ext cx="1592580" cy="883919"/>
            </a:xfrm>
            <a:custGeom>
              <a:avLst/>
              <a:gdLst/>
              <a:ahLst/>
              <a:cxnLst/>
              <a:rect l="l" t="t" r="r" b="b"/>
              <a:pathLst>
                <a:path w="1592579" h="883919">
                  <a:moveTo>
                    <a:pt x="0" y="88391"/>
                  </a:moveTo>
                  <a:lnTo>
                    <a:pt x="6953" y="54006"/>
                  </a:lnTo>
                  <a:lnTo>
                    <a:pt x="25908" y="25908"/>
                  </a:lnTo>
                  <a:lnTo>
                    <a:pt x="54006" y="6953"/>
                  </a:lnTo>
                  <a:lnTo>
                    <a:pt x="88391" y="0"/>
                  </a:lnTo>
                  <a:lnTo>
                    <a:pt x="1504188" y="0"/>
                  </a:lnTo>
                  <a:lnTo>
                    <a:pt x="1538573" y="6953"/>
                  </a:lnTo>
                  <a:lnTo>
                    <a:pt x="1566671" y="25908"/>
                  </a:lnTo>
                  <a:lnTo>
                    <a:pt x="1585626" y="54006"/>
                  </a:lnTo>
                  <a:lnTo>
                    <a:pt x="1592580" y="88391"/>
                  </a:lnTo>
                  <a:lnTo>
                    <a:pt x="1592580" y="795527"/>
                  </a:lnTo>
                  <a:lnTo>
                    <a:pt x="1585626" y="829913"/>
                  </a:lnTo>
                  <a:lnTo>
                    <a:pt x="1566672" y="858011"/>
                  </a:lnTo>
                  <a:lnTo>
                    <a:pt x="1538573" y="876966"/>
                  </a:lnTo>
                  <a:lnTo>
                    <a:pt x="1504188" y="883919"/>
                  </a:lnTo>
                  <a:lnTo>
                    <a:pt x="88391" y="883919"/>
                  </a:lnTo>
                  <a:lnTo>
                    <a:pt x="54006" y="876966"/>
                  </a:lnTo>
                  <a:lnTo>
                    <a:pt x="25908" y="858011"/>
                  </a:lnTo>
                  <a:lnTo>
                    <a:pt x="6953" y="829913"/>
                  </a:lnTo>
                  <a:lnTo>
                    <a:pt x="0" y="795527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7946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80278" y="856615"/>
            <a:ext cx="4413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SPT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03444" y="1719321"/>
            <a:ext cx="4472305" cy="3311525"/>
            <a:chOff x="2703444" y="1719321"/>
            <a:chExt cx="4472305" cy="3311525"/>
          </a:xfrm>
        </p:grpSpPr>
        <p:sp>
          <p:nvSpPr>
            <p:cNvPr id="11" name="object 11"/>
            <p:cNvSpPr/>
            <p:nvPr/>
          </p:nvSpPr>
          <p:spPr>
            <a:xfrm>
              <a:off x="4411217" y="4353305"/>
              <a:ext cx="662940" cy="664845"/>
            </a:xfrm>
            <a:custGeom>
              <a:avLst/>
              <a:gdLst/>
              <a:ahLst/>
              <a:cxnLst/>
              <a:rect l="l" t="t" r="r" b="b"/>
              <a:pathLst>
                <a:path w="662939" h="664845">
                  <a:moveTo>
                    <a:pt x="331470" y="0"/>
                  </a:moveTo>
                  <a:lnTo>
                    <a:pt x="0" y="664464"/>
                  </a:lnTo>
                  <a:lnTo>
                    <a:pt x="662940" y="664464"/>
                  </a:lnTo>
                  <a:lnTo>
                    <a:pt x="331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1217" y="4353305"/>
              <a:ext cx="662940" cy="664845"/>
            </a:xfrm>
            <a:custGeom>
              <a:avLst/>
              <a:gdLst/>
              <a:ahLst/>
              <a:cxnLst/>
              <a:rect l="l" t="t" r="r" b="b"/>
              <a:pathLst>
                <a:path w="662939" h="664845">
                  <a:moveTo>
                    <a:pt x="0" y="664464"/>
                  </a:moveTo>
                  <a:lnTo>
                    <a:pt x="331470" y="0"/>
                  </a:lnTo>
                  <a:lnTo>
                    <a:pt x="662940" y="664464"/>
                  </a:lnTo>
                  <a:lnTo>
                    <a:pt x="0" y="664464"/>
                  </a:lnTo>
                  <a:close/>
                </a:path>
              </a:pathLst>
            </a:custGeom>
            <a:ln w="25908">
              <a:solidFill>
                <a:srgbClr val="7946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3232" y="3769995"/>
              <a:ext cx="3977640" cy="876300"/>
            </a:xfrm>
            <a:custGeom>
              <a:avLst/>
              <a:gdLst/>
              <a:ahLst/>
              <a:cxnLst/>
              <a:rect l="l" t="t" r="r" b="b"/>
              <a:pathLst>
                <a:path w="3977640" h="876300">
                  <a:moveTo>
                    <a:pt x="41910" y="0"/>
                  </a:moveTo>
                  <a:lnTo>
                    <a:pt x="0" y="275145"/>
                  </a:lnTo>
                  <a:lnTo>
                    <a:pt x="3935476" y="875995"/>
                  </a:lnTo>
                  <a:lnTo>
                    <a:pt x="3977513" y="600798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53232" y="3769995"/>
              <a:ext cx="3977640" cy="876300"/>
            </a:xfrm>
            <a:custGeom>
              <a:avLst/>
              <a:gdLst/>
              <a:ahLst/>
              <a:cxnLst/>
              <a:rect l="l" t="t" r="r" b="b"/>
              <a:pathLst>
                <a:path w="3977640" h="876300">
                  <a:moveTo>
                    <a:pt x="41910" y="0"/>
                  </a:moveTo>
                  <a:lnTo>
                    <a:pt x="3977513" y="600798"/>
                  </a:lnTo>
                  <a:lnTo>
                    <a:pt x="3935476" y="875995"/>
                  </a:lnTo>
                  <a:lnTo>
                    <a:pt x="0" y="275145"/>
                  </a:lnTo>
                  <a:lnTo>
                    <a:pt x="41910" y="0"/>
                  </a:lnTo>
                  <a:close/>
                </a:path>
              </a:pathLst>
            </a:custGeom>
            <a:ln w="26424">
              <a:solidFill>
                <a:srgbClr val="7946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9490" y="1728338"/>
              <a:ext cx="2326140" cy="2448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3444" y="1719321"/>
              <a:ext cx="1910215" cy="20951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42773"/>
            <a:ext cx="426466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pc="-1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pc="-10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pc="-9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pc="-105" dirty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IN" spc="-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pc="-10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pc="-9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86154"/>
            <a:ext cx="7885430" cy="390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ts val="2050"/>
              </a:lnSpc>
              <a:spcBef>
                <a:spcPts val="95"/>
              </a:spcBef>
              <a:buSzPct val="84210"/>
              <a:buFont typeface="Arial MT"/>
              <a:buChar char="•"/>
              <a:tabLst>
                <a:tab pos="195580" algn="l"/>
              </a:tabLst>
            </a:pP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American</a:t>
            </a:r>
            <a:r>
              <a:rPr sz="1900" spc="-7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Academy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Periodontology.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Glossary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1900" spc="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Periodontal</a:t>
            </a:r>
            <a:r>
              <a:rPr sz="1900" spc="-30" dirty="0">
                <a:solidFill>
                  <a:srgbClr val="292934"/>
                </a:solidFill>
                <a:latin typeface="Times New Roman"/>
                <a:cs typeface="Times New Roman"/>
              </a:rPr>
              <a:t> Terms.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4th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ed.</a:t>
            </a:r>
            <a:endParaRPr sz="1900" dirty="0">
              <a:latin typeface="Times New Roman"/>
              <a:cs typeface="Times New Roman"/>
            </a:endParaRPr>
          </a:p>
          <a:p>
            <a:pPr marL="194945">
              <a:lnSpc>
                <a:spcPts val="2050"/>
              </a:lnSpc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Chicago:</a:t>
            </a:r>
            <a:r>
              <a:rPr sz="1900" spc="-10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American</a:t>
            </a:r>
            <a:r>
              <a:rPr sz="1900" spc="-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Academy</a:t>
            </a:r>
            <a:r>
              <a:rPr sz="1900" spc="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Periodontology; 2001.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p.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39.</a:t>
            </a:r>
            <a:endParaRPr sz="1900" dirty="0">
              <a:latin typeface="Times New Roman"/>
              <a:cs typeface="Times New Roman"/>
            </a:endParaRPr>
          </a:p>
          <a:p>
            <a:pPr marL="194945" marR="5715" indent="-182880">
              <a:lnSpc>
                <a:spcPct val="80000"/>
              </a:lnSpc>
              <a:spcBef>
                <a:spcPts val="459"/>
              </a:spcBef>
              <a:buSzPct val="84210"/>
              <a:buFont typeface="Arial MT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Kerry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GJ.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Supportive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periodontal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treatment.</a:t>
            </a:r>
            <a:r>
              <a:rPr sz="1900" spc="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Periodontology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2000,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vol.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9,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1995, </a:t>
            </a:r>
            <a:r>
              <a:rPr sz="1900" spc="-45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176-185.</a:t>
            </a:r>
            <a:endParaRPr sz="1900" dirty="0">
              <a:latin typeface="Times New Roman"/>
              <a:cs typeface="Times New Roman"/>
            </a:endParaRPr>
          </a:p>
          <a:p>
            <a:pPr marL="195580" indent="-182880">
              <a:lnSpc>
                <a:spcPts val="2050"/>
              </a:lnSpc>
              <a:buSzPct val="84210"/>
              <a:buFont typeface="Arial MT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Renvert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S.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Supportive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periodontal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92934"/>
                </a:solidFill>
                <a:latin typeface="Times New Roman"/>
                <a:cs typeface="Times New Roman"/>
              </a:rPr>
              <a:t>therapy.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Periodontology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2000,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vol.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36,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2004,</a:t>
            </a:r>
            <a:endParaRPr sz="1900" dirty="0">
              <a:latin typeface="Times New Roman"/>
              <a:cs typeface="Times New Roman"/>
            </a:endParaRPr>
          </a:p>
          <a:p>
            <a:pPr marL="194945">
              <a:lnSpc>
                <a:spcPts val="2050"/>
              </a:lnSpc>
            </a:pP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179–195.</a:t>
            </a:r>
            <a:endParaRPr sz="1900" dirty="0">
              <a:latin typeface="Times New Roman"/>
              <a:cs typeface="Times New Roman"/>
            </a:endParaRPr>
          </a:p>
          <a:p>
            <a:pPr marL="194945" marR="281305" indent="-182880">
              <a:lnSpc>
                <a:spcPts val="1820"/>
              </a:lnSpc>
              <a:spcBef>
                <a:spcPts val="445"/>
              </a:spcBef>
              <a:buSzPct val="84210"/>
              <a:buFont typeface="Arial MT"/>
              <a:buChar char="•"/>
              <a:tabLst>
                <a:tab pos="195580" algn="l"/>
              </a:tabLst>
            </a:pP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Hancock</a:t>
            </a:r>
            <a:r>
              <a:rPr sz="1900" spc="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EB.</a:t>
            </a:r>
            <a:r>
              <a:rPr sz="1900" spc="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Preventive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strategies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supportive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treatment.</a:t>
            </a:r>
            <a:r>
              <a:rPr sz="1900" spc="3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Periodontology </a:t>
            </a:r>
            <a:r>
              <a:rPr sz="1900" spc="-45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2000,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vol. 25,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2001, 59–76.</a:t>
            </a:r>
            <a:endParaRPr sz="1900" dirty="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80000"/>
              </a:lnSpc>
              <a:spcBef>
                <a:spcPts val="475"/>
              </a:spcBef>
              <a:buSzPct val="84210"/>
              <a:buFont typeface="Arial MT"/>
              <a:buChar char="•"/>
              <a:tabLst>
                <a:tab pos="195580" algn="l"/>
              </a:tabLst>
            </a:pPr>
            <a:r>
              <a:rPr sz="1900" spc="-15" dirty="0">
                <a:solidFill>
                  <a:srgbClr val="292934"/>
                </a:solidFill>
                <a:latin typeface="Times New Roman"/>
                <a:cs typeface="Times New Roman"/>
              </a:rPr>
              <a:t>Wilson</a:t>
            </a:r>
            <a:r>
              <a:rPr sz="1900" spc="-5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TG</a:t>
            </a:r>
            <a:r>
              <a:rPr sz="1900" spc="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292934"/>
                </a:solidFill>
                <a:latin typeface="Times New Roman"/>
                <a:cs typeface="Times New Roman"/>
              </a:rPr>
              <a:t>Jr.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Supportive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periodontal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treatment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introduction</a:t>
            </a:r>
            <a:r>
              <a:rPr sz="1900" spc="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-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definition,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extent </a:t>
            </a:r>
            <a:r>
              <a:rPr sz="1900" spc="-45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sz="1900" spc="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need,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therapeutic objectives,</a:t>
            </a:r>
            <a:r>
              <a:rPr sz="1900" spc="-2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frequency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and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92934"/>
                </a:solidFill>
                <a:latin typeface="Times New Roman"/>
                <a:cs typeface="Times New Roman"/>
              </a:rPr>
              <a:t>efficacv.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 Periodontology</a:t>
            </a:r>
            <a:r>
              <a:rPr sz="1900" spc="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2000, 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vol.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12,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1996,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292934"/>
                </a:solidFill>
                <a:latin typeface="Times New Roman"/>
                <a:cs typeface="Times New Roman"/>
              </a:rPr>
              <a:t>11-15.</a:t>
            </a:r>
            <a:endParaRPr sz="1900" dirty="0">
              <a:latin typeface="Times New Roman"/>
              <a:cs typeface="Times New Roman"/>
            </a:endParaRPr>
          </a:p>
          <a:p>
            <a:pPr marL="194945" marR="82550" indent="-182880">
              <a:lnSpc>
                <a:spcPct val="80000"/>
              </a:lnSpc>
              <a:spcBef>
                <a:spcPts val="459"/>
              </a:spcBef>
              <a:buSzPct val="84210"/>
              <a:buFont typeface="Arial MT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Slots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J.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Microbial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analysis</a:t>
            </a: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1900" spc="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supportive</a:t>
            </a:r>
            <a:r>
              <a:rPr sz="1900" spc="1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periodontal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treatment.</a:t>
            </a:r>
            <a:r>
              <a:rPr sz="1900" spc="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Periodontology </a:t>
            </a:r>
            <a:r>
              <a:rPr sz="1900" spc="-459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2000.</a:t>
            </a:r>
            <a:r>
              <a:rPr sz="1900" spc="-3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292934"/>
                </a:solidFill>
                <a:latin typeface="Times New Roman"/>
                <a:cs typeface="Times New Roman"/>
              </a:rPr>
              <a:t>Voz.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 12,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1996,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56-59.</a:t>
            </a:r>
            <a:endParaRPr sz="1900" dirty="0">
              <a:latin typeface="Times New Roman"/>
              <a:cs typeface="Times New Roman"/>
            </a:endParaRPr>
          </a:p>
          <a:p>
            <a:pPr marL="195580" indent="-182880">
              <a:lnSpc>
                <a:spcPts val="2050"/>
              </a:lnSpc>
              <a:buSzPct val="84210"/>
              <a:buFont typeface="Arial MT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Farooqi</a:t>
            </a:r>
            <a:r>
              <a:rPr sz="1900" spc="-8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AO.</a:t>
            </a:r>
            <a:r>
              <a:rPr sz="1900" spc="-9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Appropriate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recall interval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for</a:t>
            </a:r>
            <a:r>
              <a:rPr sz="1900" spc="1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periodontal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maintenance:</a:t>
            </a:r>
            <a:r>
              <a:rPr sz="1900" spc="-8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A</a:t>
            </a:r>
            <a:endParaRPr sz="1900" dirty="0">
              <a:latin typeface="Times New Roman"/>
              <a:cs typeface="Times New Roman"/>
            </a:endParaRPr>
          </a:p>
          <a:p>
            <a:pPr marL="194945">
              <a:lnSpc>
                <a:spcPts val="2050"/>
              </a:lnSpc>
            </a:pPr>
            <a:r>
              <a:rPr sz="1900" spc="-10" dirty="0">
                <a:solidFill>
                  <a:srgbClr val="292934"/>
                </a:solidFill>
                <a:latin typeface="Times New Roman"/>
                <a:cs typeface="Times New Roman"/>
              </a:rPr>
              <a:t>systematic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92934"/>
                </a:solidFill>
                <a:latin typeface="Times New Roman"/>
                <a:cs typeface="Times New Roman"/>
              </a:rPr>
              <a:t>review.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J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evid</a:t>
            </a:r>
            <a:r>
              <a:rPr sz="19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base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dent pract</a:t>
            </a:r>
            <a:r>
              <a:rPr sz="190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Times New Roman"/>
                <a:cs typeface="Times New Roman"/>
              </a:rPr>
              <a:t>2015;15:171-181.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562" y="2550414"/>
            <a:ext cx="7848600" cy="1270"/>
          </a:xfrm>
          <a:custGeom>
            <a:avLst/>
            <a:gdLst/>
            <a:ahLst/>
            <a:cxnLst/>
            <a:rect l="l" t="t" r="r" b="b"/>
            <a:pathLst>
              <a:path w="7848600" h="1269">
                <a:moveTo>
                  <a:pt x="0" y="0"/>
                </a:moveTo>
                <a:lnTo>
                  <a:pt x="7848600" y="1143"/>
                </a:lnTo>
              </a:path>
            </a:pathLst>
          </a:custGeom>
          <a:ln w="19812">
            <a:solidFill>
              <a:srgbClr val="D25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586F9-3576-A03A-1CA3-7AFF519209A4}"/>
              </a:ext>
            </a:extLst>
          </p:cNvPr>
          <p:cNvSpPr txBox="1"/>
          <p:nvPr/>
        </p:nvSpPr>
        <p:spPr>
          <a:xfrm>
            <a:off x="838200" y="1657350"/>
            <a:ext cx="7696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dirty="0">
                <a:solidFill>
                  <a:srgbClr val="C00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4798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spc="-95" dirty="0">
                <a:solidFill>
                  <a:srgbClr val="C00000"/>
                </a:solidFill>
              </a:rPr>
              <a:t>RA</a:t>
            </a:r>
            <a:r>
              <a:rPr lang="en-IN" sz="3200" spc="-105" dirty="0">
                <a:solidFill>
                  <a:srgbClr val="C00000"/>
                </a:solidFill>
              </a:rPr>
              <a:t>T</a:t>
            </a:r>
            <a:r>
              <a:rPr lang="en-IN" sz="3200" spc="-100" dirty="0">
                <a:solidFill>
                  <a:srgbClr val="C00000"/>
                </a:solidFill>
              </a:rPr>
              <a:t>I</a:t>
            </a:r>
            <a:r>
              <a:rPr lang="en-IN" sz="3200" spc="-95" dirty="0">
                <a:solidFill>
                  <a:srgbClr val="C00000"/>
                </a:solidFill>
              </a:rPr>
              <a:t>ON</a:t>
            </a:r>
            <a:r>
              <a:rPr lang="en-IN" sz="3200" spc="-110" dirty="0">
                <a:solidFill>
                  <a:srgbClr val="C00000"/>
                </a:solidFill>
              </a:rPr>
              <a:t>AL</a:t>
            </a:r>
            <a:r>
              <a:rPr lang="en-IN" sz="3200" dirty="0">
                <a:solidFill>
                  <a:srgbClr val="C00000"/>
                </a:solidFill>
              </a:rPr>
              <a:t>E</a:t>
            </a:r>
            <a:r>
              <a:rPr lang="en-IN" sz="3200" spc="-229" dirty="0">
                <a:solidFill>
                  <a:srgbClr val="C00000"/>
                </a:solidFill>
              </a:rPr>
              <a:t> </a:t>
            </a:r>
            <a:r>
              <a:rPr lang="en-IN" sz="3200" spc="-105" dirty="0">
                <a:solidFill>
                  <a:srgbClr val="C00000"/>
                </a:solidFill>
              </a:rPr>
              <a:t>F</a:t>
            </a:r>
            <a:r>
              <a:rPr lang="en-IN" sz="3200" spc="-95" dirty="0">
                <a:solidFill>
                  <a:srgbClr val="C00000"/>
                </a:solidFill>
              </a:rPr>
              <a:t>O</a:t>
            </a:r>
            <a:r>
              <a:rPr lang="en-IN" sz="3200" dirty="0">
                <a:solidFill>
                  <a:srgbClr val="C00000"/>
                </a:solidFill>
              </a:rPr>
              <a:t>R</a:t>
            </a:r>
            <a:r>
              <a:rPr lang="en-IN" sz="3200" spc="-210" dirty="0">
                <a:solidFill>
                  <a:srgbClr val="C00000"/>
                </a:solidFill>
              </a:rPr>
              <a:t> </a:t>
            </a:r>
            <a:r>
              <a:rPr lang="en-IN" sz="3200" spc="-100" dirty="0">
                <a:solidFill>
                  <a:srgbClr val="C00000"/>
                </a:solidFill>
              </a:rPr>
              <a:t>SP</a:t>
            </a:r>
            <a:r>
              <a:rPr lang="en-IN" sz="32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0235"/>
            <a:ext cx="8608060" cy="260968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subgingival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debridement</a:t>
            </a: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Recolonization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pocket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(weak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attachment)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Subgingival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alters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microflora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periodontal</a:t>
            </a: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pockets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AutoNum type="arabicPeriod" startAt="5"/>
              <a:tabLst>
                <a:tab pos="469900" algn="l"/>
                <a:tab pos="470534" algn="l"/>
              </a:tabLst>
            </a:pPr>
            <a:r>
              <a:rPr sz="2400" spc="-114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prevent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interception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0258"/>
            <a:ext cx="44932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spc="-105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IN" sz="32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32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spc="-10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32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spc="-105" dirty="0">
                <a:latin typeface="Arial" panose="020B0604020202020204" pitchFamily="34" charset="0"/>
                <a:cs typeface="Arial" panose="020B0604020202020204" pitchFamily="34" charset="0"/>
              </a:rPr>
              <a:t>SPT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76349"/>
            <a:ext cx="8531860" cy="31463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>
              <a:spcBef>
                <a:spcPts val="95"/>
              </a:spcBef>
              <a:buClr>
                <a:srgbClr val="92A199"/>
              </a:buClr>
              <a:buSzPct val="83928"/>
              <a:buFont typeface="Arial MT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main</a:t>
            </a:r>
            <a:r>
              <a:rPr sz="2400" b="1" spc="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sz="2400" b="1" spc="-2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</a:t>
            </a:r>
            <a:r>
              <a:rPr sz="2400" b="1" spc="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b="1" spc="-13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</a:t>
            </a:r>
            <a:r>
              <a:rPr sz="2400" b="1" spc="-1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sz="2400" b="1" spc="-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</a:t>
            </a:r>
            <a:r>
              <a:rPr sz="2400" b="1" spc="-68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(1998)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marR="43815" indent="-515620">
              <a:spcBef>
                <a:spcPts val="675"/>
              </a:spcBef>
              <a:buFont typeface="+mj-lt"/>
              <a:buAutoNum type="arabicParenR"/>
              <a:tabLst>
                <a:tab pos="527685" algn="l"/>
              </a:tabLst>
            </a:pP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prevent or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recurrence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progression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periodontal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 patients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sz="2400"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have been previously treated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 gingivitis,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periodontitis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peri-implantitis.</a:t>
            </a:r>
            <a:endParaRPr lang="en-IN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1076960" indent="-457834">
              <a:spcBef>
                <a:spcPts val="100"/>
              </a:spcBef>
              <a:buClr>
                <a:srgbClr val="92A199"/>
              </a:buClr>
              <a:buSzPct val="85416"/>
              <a:buFont typeface="+mj-lt"/>
              <a:buAutoNum type="arabicParenR"/>
              <a:tabLst>
                <a:tab pos="469900" algn="l"/>
                <a:tab pos="470534" algn="l"/>
              </a:tabLst>
            </a:pPr>
            <a:r>
              <a:rPr lang="en-US" sz="2400" spc="-9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en-US"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tooth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dentition</a:t>
            </a:r>
          </a:p>
          <a:p>
            <a:pPr marL="469900" marR="5080" indent="-457834">
              <a:spcBef>
                <a:spcPts val="570"/>
              </a:spcBef>
              <a:buClr>
                <a:srgbClr val="92A199"/>
              </a:buClr>
              <a:buSzPct val="85416"/>
              <a:buFont typeface="+mj-lt"/>
              <a:buAutoNum type="arabicParenR"/>
              <a:tabLst>
                <a:tab pos="469900" algn="l"/>
                <a:tab pos="470534" algn="l"/>
              </a:tabLst>
            </a:pPr>
            <a:r>
              <a:rPr lang="en-US" sz="2400" spc="-9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locate</a:t>
            </a:r>
            <a:r>
              <a:rPr lang="en-US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  <a:r>
              <a:rPr lang="en-US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n-US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n-US"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timely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24" y="325958"/>
            <a:ext cx="467474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3200" spc="-105" dirty="0"/>
              <a:t>OBJE</a:t>
            </a:r>
            <a:r>
              <a:rPr lang="en-IN" sz="3200" spc="-100" dirty="0"/>
              <a:t>C</a:t>
            </a:r>
            <a:r>
              <a:rPr lang="en-IN" sz="3200" spc="-95" dirty="0"/>
              <a:t>T</a:t>
            </a:r>
            <a:r>
              <a:rPr lang="en-IN" sz="3200" spc="-105" dirty="0"/>
              <a:t>I</a:t>
            </a:r>
            <a:r>
              <a:rPr lang="en-IN" sz="3200" spc="-100" dirty="0"/>
              <a:t>V</a:t>
            </a:r>
            <a:r>
              <a:rPr lang="en-IN" sz="3200" spc="-105" dirty="0"/>
              <a:t>E</a:t>
            </a:r>
            <a:r>
              <a:rPr lang="en-IN" sz="3200" spc="-5" dirty="0"/>
              <a:t>S</a:t>
            </a:r>
            <a:r>
              <a:rPr lang="en-IN" sz="3200" spc="-235" dirty="0"/>
              <a:t> </a:t>
            </a:r>
            <a:r>
              <a:rPr lang="en-IN" sz="3200" spc="-105" dirty="0"/>
              <a:t>O</a:t>
            </a:r>
            <a:r>
              <a:rPr lang="en-IN" sz="3200" dirty="0"/>
              <a:t>F</a:t>
            </a:r>
            <a:r>
              <a:rPr lang="en-IN" sz="3200" spc="-200" dirty="0"/>
              <a:t> </a:t>
            </a:r>
            <a:r>
              <a:rPr lang="en-IN" sz="3200" spc="-105" dirty="0"/>
              <a:t>SP</a:t>
            </a:r>
            <a:r>
              <a:rPr lang="en-IN" sz="3200" spc="-5" dirty="0"/>
              <a:t>T</a:t>
            </a:r>
            <a:endParaRPr lang="en-IN"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879092" y="923544"/>
            <a:ext cx="2910840" cy="4194175"/>
            <a:chOff x="1879092" y="923544"/>
            <a:chExt cx="2910840" cy="4194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3476" y="923544"/>
              <a:ext cx="2886455" cy="4194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9092" y="1650492"/>
              <a:ext cx="2895600" cy="2900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4812" y="944880"/>
              <a:ext cx="2807208" cy="4114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27047" y="1652497"/>
            <a:ext cx="2518410" cy="27209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900" b="1" u="heavy" spc="-5" dirty="0">
                <a:solidFill>
                  <a:srgbClr val="5B352D"/>
                </a:solidFill>
                <a:uFill>
                  <a:solidFill>
                    <a:srgbClr val="5B352D"/>
                  </a:solidFill>
                </a:uFill>
                <a:latin typeface="Times New Roman"/>
                <a:cs typeface="Times New Roman"/>
              </a:rPr>
              <a:t>Periodontal</a:t>
            </a:r>
            <a:endParaRPr sz="190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14"/>
              </a:lnSpc>
              <a:spcBef>
                <a:spcPts val="459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Preservation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bone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14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endParaRPr sz="1800" dirty="0">
              <a:latin typeface="Times New Roman"/>
              <a:cs typeface="Times New Roman"/>
            </a:endParaRPr>
          </a:p>
          <a:p>
            <a:pPr marL="184785" marR="304165" indent="-172720">
              <a:lnSpc>
                <a:spcPts val="18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stable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CAL.</a:t>
            </a:r>
            <a:endParaRPr sz="1800" dirty="0">
              <a:latin typeface="Times New Roman"/>
              <a:cs typeface="Times New Roman"/>
            </a:endParaRPr>
          </a:p>
          <a:p>
            <a:pPr marL="184785" indent="-172720">
              <a:lnSpc>
                <a:spcPts val="2010"/>
              </a:lnSpc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Reinforcement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proper</a:t>
            </a:r>
            <a:endParaRPr sz="1800" dirty="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home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care.</a:t>
            </a:r>
            <a:endParaRPr sz="1800" dirty="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86400"/>
              </a:lnSpc>
              <a:spcBef>
                <a:spcPts val="305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healthy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functional oral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96611" y="923544"/>
            <a:ext cx="2971800" cy="4194175"/>
            <a:chOff x="4896611" y="923544"/>
            <a:chExt cx="2971800" cy="419417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0995" y="923544"/>
              <a:ext cx="2884931" cy="41940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6611" y="1650492"/>
              <a:ext cx="2971799" cy="31363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2331" y="944880"/>
              <a:ext cx="2805684" cy="41148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pc="-5" dirty="0"/>
              <a:t>General</a:t>
            </a:r>
          </a:p>
          <a:p>
            <a:pPr marL="184785" indent="-172720">
              <a:lnSpc>
                <a:spcPts val="2014"/>
              </a:lnSpc>
              <a:spcBef>
                <a:spcPts val="459"/>
              </a:spcBef>
              <a:buChar char="•"/>
              <a:tabLst>
                <a:tab pos="185420" algn="l"/>
              </a:tabLst>
            </a:pPr>
            <a:r>
              <a:rPr sz="18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Assessment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b="0" u="none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b="0" u="none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ts val="2014"/>
              </a:lnSpc>
            </a:pP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1800" b="0" u="none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endParaRPr sz="1800">
              <a:latin typeface="Times New Roman"/>
              <a:cs typeface="Times New Roman"/>
            </a:endParaRPr>
          </a:p>
          <a:p>
            <a:pPr marL="184785" marR="490855" indent="-172720">
              <a:lnSpc>
                <a:spcPts val="18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Encouragement of </a:t>
            </a:r>
            <a:r>
              <a:rPr sz="1800" b="0" u="none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1800" b="0" u="none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oral</a:t>
            </a:r>
            <a:r>
              <a:rPr sz="1800" b="0" u="none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hygiene </a:t>
            </a:r>
            <a:r>
              <a:rPr sz="1800" b="0" u="none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efforts</a:t>
            </a:r>
            <a:endParaRPr sz="1800">
              <a:latin typeface="Times New Roman"/>
              <a:cs typeface="Times New Roman"/>
            </a:endParaRPr>
          </a:p>
          <a:p>
            <a:pPr marL="184785" marR="277495" indent="-172720">
              <a:lnSpc>
                <a:spcPts val="1870"/>
              </a:lnSpc>
              <a:spcBef>
                <a:spcPts val="305"/>
              </a:spcBef>
              <a:buChar char="•"/>
              <a:tabLst>
                <a:tab pos="185420" algn="l"/>
              </a:tabLst>
            </a:pP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Continuation</a:t>
            </a:r>
            <a:r>
              <a:rPr sz="1800" b="0" u="none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b="0" u="none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patient </a:t>
            </a:r>
            <a:r>
              <a:rPr sz="1800" b="0" u="none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endParaRPr sz="1800">
              <a:latin typeface="Times New Roman"/>
              <a:cs typeface="Times New Roman"/>
            </a:endParaRPr>
          </a:p>
          <a:p>
            <a:pPr marL="184785" marR="520065" indent="-172720">
              <a:lnSpc>
                <a:spcPct val="86200"/>
              </a:lnSpc>
              <a:spcBef>
                <a:spcPts val="300"/>
              </a:spcBef>
              <a:buChar char="•"/>
              <a:tabLst>
                <a:tab pos="185420" algn="l"/>
              </a:tabLst>
            </a:pPr>
            <a:r>
              <a:rPr sz="18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Establishment</a:t>
            </a:r>
            <a:r>
              <a:rPr sz="1800" b="0" u="none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b="0" u="none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b="0" u="none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future maintenance </a:t>
            </a:r>
            <a:r>
              <a:rPr sz="1800" b="0" u="none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Times New Roman"/>
                <a:cs typeface="Times New Roman"/>
              </a:rPr>
              <a:t>regime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5966" y="595122"/>
            <a:ext cx="1905" cy="4183379"/>
          </a:xfrm>
          <a:custGeom>
            <a:avLst/>
            <a:gdLst/>
            <a:ahLst/>
            <a:cxnLst/>
            <a:rect l="l" t="t" r="r" b="b"/>
            <a:pathLst>
              <a:path w="1905" h="4183379">
                <a:moveTo>
                  <a:pt x="1650" y="0"/>
                </a:moveTo>
                <a:lnTo>
                  <a:pt x="0" y="4183379"/>
                </a:lnTo>
              </a:path>
            </a:pathLst>
          </a:custGeom>
          <a:ln w="19812">
            <a:solidFill>
              <a:srgbClr val="D25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52983"/>
            <a:ext cx="202183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000" b="1" spc="-265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000" b="1" spc="-95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</a:t>
            </a:r>
            <a:r>
              <a:rPr lang="en-IN" sz="2000" b="1" spc="-5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2000" b="1" spc="-210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spc="-95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2000" b="1" spc="-5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000" b="1" spc="-200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spc="-110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IN" sz="2000" b="1" spc="-5" dirty="0">
                <a:solidFill>
                  <a:srgbClr val="D25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174" y="615187"/>
            <a:ext cx="6009001" cy="40132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SzPct val="83928"/>
              <a:buFont typeface="Arial MT"/>
              <a:buChar char="•"/>
              <a:tabLst>
                <a:tab pos="195580" algn="l"/>
              </a:tabLst>
            </a:pP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Schallhorn and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Snider</a:t>
            </a:r>
            <a:r>
              <a:rPr sz="2000" b="1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(1981)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745"/>
              </a:spcBef>
              <a:buClr>
                <a:srgbClr val="92A199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000" i="1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</a:t>
            </a:r>
            <a:r>
              <a:rPr sz="2000" i="1" spc="-8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sz="2000" i="1" spc="-5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220" lvl="1" indent="-183515">
              <a:lnSpc>
                <a:spcPct val="100000"/>
              </a:lnSpc>
              <a:spcBef>
                <a:spcPts val="254"/>
              </a:spcBef>
              <a:buClr>
                <a:srgbClr val="92A199"/>
              </a:buClr>
              <a:buSzPct val="90000"/>
              <a:buFont typeface="Arial MT"/>
              <a:buChar char="•"/>
              <a:tabLst>
                <a:tab pos="744220" algn="l"/>
              </a:tabLst>
            </a:pPr>
            <a:r>
              <a:rPr sz="20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Periodontally</a:t>
            </a:r>
            <a:r>
              <a:rPr sz="2000" spc="-3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sz="20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275"/>
              </a:spcBef>
              <a:buClr>
                <a:srgbClr val="92A199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000" i="1" spc="-3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</a:t>
            </a:r>
            <a:r>
              <a:rPr sz="2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sz="2000" i="1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220" lvl="1" indent="-183515">
              <a:lnSpc>
                <a:spcPct val="100000"/>
              </a:lnSpc>
              <a:spcBef>
                <a:spcPts val="254"/>
              </a:spcBef>
              <a:buClr>
                <a:srgbClr val="92A199"/>
              </a:buClr>
              <a:buSzPct val="90000"/>
              <a:buFont typeface="Arial MT"/>
              <a:buChar char="•"/>
              <a:tabLst>
                <a:tab pos="744220" algn="l"/>
              </a:tabLst>
            </a:pPr>
            <a:r>
              <a:rPr sz="20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  <a:r>
              <a:rPr sz="20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2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sz="20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periodontitis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lr>
                <a:srgbClr val="92A199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000" i="1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</a:t>
            </a:r>
            <a:r>
              <a:rPr sz="2000" i="1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sz="2000" i="1" spc="-5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220" lvl="1" indent="-183515">
              <a:lnSpc>
                <a:spcPct val="100000"/>
              </a:lnSpc>
              <a:spcBef>
                <a:spcPts val="495"/>
              </a:spcBef>
              <a:buClr>
                <a:srgbClr val="92A199"/>
              </a:buClr>
              <a:buSzPct val="90000"/>
              <a:buFont typeface="Arial MT"/>
              <a:buChar char="•"/>
              <a:tabLst>
                <a:tab pos="744220" algn="l"/>
              </a:tabLst>
            </a:pPr>
            <a:r>
              <a:rPr sz="20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</a:t>
            </a:r>
            <a:r>
              <a:rPr sz="2000" spc="-2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</a:t>
            </a:r>
            <a:r>
              <a:rPr sz="20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sz="2000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sz="2000" spc="-2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220">
              <a:lnSpc>
                <a:spcPct val="100000"/>
              </a:lnSpc>
            </a:pP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sz="2000" spc="-4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-3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560"/>
              </a:spcBef>
              <a:buClr>
                <a:srgbClr val="92A199"/>
              </a:buClr>
              <a:buSzPct val="85416"/>
              <a:buAutoNum type="arabicPeriod" startAt="4"/>
              <a:tabLst>
                <a:tab pos="469265" algn="l"/>
                <a:tab pos="469900" algn="l"/>
              </a:tabLst>
            </a:pPr>
            <a:r>
              <a:rPr sz="2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Post-maintenance</a:t>
            </a:r>
            <a:r>
              <a:rPr sz="2000" i="1" spc="-5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sz="2000" i="1" spc="-5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220" lvl="1" indent="-183515">
              <a:lnSpc>
                <a:spcPct val="100000"/>
              </a:lnSpc>
              <a:spcBef>
                <a:spcPts val="495"/>
              </a:spcBef>
              <a:buClr>
                <a:srgbClr val="92A199"/>
              </a:buClr>
              <a:buSzPct val="90000"/>
              <a:buFont typeface="Arial MT"/>
              <a:buChar char="•"/>
              <a:tabLst>
                <a:tab pos="744220" algn="l"/>
              </a:tabLst>
            </a:pPr>
            <a:r>
              <a:rPr sz="20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sz="2000" spc="-2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-2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sz="2000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recurrence</a:t>
            </a:r>
            <a:r>
              <a:rPr sz="2000" spc="-3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2262"/>
            <a:ext cx="64693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spc="-100" dirty="0"/>
              <a:t>M</a:t>
            </a:r>
            <a:r>
              <a:rPr lang="en-IN" sz="2800" spc="-95" dirty="0"/>
              <a:t>A</a:t>
            </a:r>
            <a:r>
              <a:rPr lang="en-IN" sz="2800" spc="-100" dirty="0"/>
              <a:t>I</a:t>
            </a:r>
            <a:r>
              <a:rPr lang="en-IN" sz="2800" spc="-95" dirty="0"/>
              <a:t>N</a:t>
            </a:r>
            <a:r>
              <a:rPr lang="en-IN" sz="2800" spc="-105" dirty="0"/>
              <a:t>T</a:t>
            </a:r>
            <a:r>
              <a:rPr lang="en-IN" sz="2800" spc="-95" dirty="0"/>
              <a:t>E</a:t>
            </a:r>
            <a:r>
              <a:rPr lang="en-IN" sz="2800" spc="-110" dirty="0"/>
              <a:t>N</a:t>
            </a:r>
            <a:r>
              <a:rPr lang="en-IN" sz="2800" spc="-95" dirty="0"/>
              <a:t>A</a:t>
            </a:r>
            <a:r>
              <a:rPr lang="en-IN" sz="2800" spc="-110" dirty="0"/>
              <a:t>N</a:t>
            </a:r>
            <a:r>
              <a:rPr lang="en-IN" sz="2800" spc="-100" dirty="0"/>
              <a:t>C</a:t>
            </a:r>
            <a:r>
              <a:rPr lang="en-IN" sz="2800" dirty="0"/>
              <a:t>E</a:t>
            </a:r>
            <a:r>
              <a:rPr lang="en-IN" sz="2800" spc="-245" dirty="0"/>
              <a:t> </a:t>
            </a:r>
            <a:r>
              <a:rPr lang="en-IN" sz="2800" spc="-100" dirty="0"/>
              <a:t>PR</a:t>
            </a:r>
            <a:r>
              <a:rPr lang="en-IN" sz="2800" spc="-95" dirty="0"/>
              <a:t>OG</a:t>
            </a:r>
            <a:r>
              <a:rPr lang="en-IN" sz="2800" spc="-100" dirty="0"/>
              <a:t>R</a:t>
            </a:r>
            <a:r>
              <a:rPr lang="en-IN" sz="2800" spc="-95" dirty="0"/>
              <a:t>A</a:t>
            </a:r>
            <a:r>
              <a:rPr lang="en-IN" sz="2800" dirty="0"/>
              <a:t>M</a:t>
            </a:r>
            <a:r>
              <a:rPr lang="en-IN" sz="2800" spc="-235" dirty="0"/>
              <a:t> </a:t>
            </a:r>
            <a:r>
              <a:rPr lang="en-IN" sz="2800" spc="-100" dirty="0"/>
              <a:t>(</a:t>
            </a:r>
            <a:r>
              <a:rPr lang="en-IN" sz="2800" spc="-95" dirty="0"/>
              <a:t>CA</a:t>
            </a:r>
            <a:r>
              <a:rPr lang="en-IN" sz="2800" spc="-100" dirty="0"/>
              <a:t>RR</a:t>
            </a:r>
            <a:r>
              <a:rPr lang="en-IN" sz="2800" spc="-95" dirty="0"/>
              <a:t>A</a:t>
            </a:r>
            <a:r>
              <a:rPr lang="en-IN" sz="2800" spc="-110" dirty="0"/>
              <a:t>N</a:t>
            </a:r>
            <a:r>
              <a:rPr lang="en-IN" sz="2800" spc="-100" dirty="0"/>
              <a:t>Z</a:t>
            </a:r>
            <a:r>
              <a:rPr lang="en-IN" sz="2800" spc="-110" dirty="0"/>
              <a:t>A</a:t>
            </a:r>
            <a:r>
              <a:rPr lang="en-IN" sz="2800" dirty="0"/>
              <a:t>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4232" y="1667192"/>
            <a:ext cx="3805554" cy="2726690"/>
            <a:chOff x="1094232" y="1667192"/>
            <a:chExt cx="3805554" cy="2726690"/>
          </a:xfrm>
        </p:grpSpPr>
        <p:sp>
          <p:nvSpPr>
            <p:cNvPr id="4" name="object 4"/>
            <p:cNvSpPr/>
            <p:nvPr/>
          </p:nvSpPr>
          <p:spPr>
            <a:xfrm>
              <a:off x="4258817" y="1680209"/>
              <a:ext cx="628015" cy="2700655"/>
            </a:xfrm>
            <a:custGeom>
              <a:avLst/>
              <a:gdLst/>
              <a:ahLst/>
              <a:cxnLst/>
              <a:rect l="l" t="t" r="r" b="b"/>
              <a:pathLst>
                <a:path w="628014" h="2700654">
                  <a:moveTo>
                    <a:pt x="0" y="1350264"/>
                  </a:moveTo>
                  <a:lnTo>
                    <a:pt x="313944" y="1350264"/>
                  </a:lnTo>
                  <a:lnTo>
                    <a:pt x="313944" y="2700185"/>
                  </a:lnTo>
                  <a:lnTo>
                    <a:pt x="627888" y="2700185"/>
                  </a:lnTo>
                </a:path>
                <a:path w="628014" h="2700654">
                  <a:moveTo>
                    <a:pt x="0" y="1348739"/>
                  </a:moveTo>
                  <a:lnTo>
                    <a:pt x="627888" y="1348739"/>
                  </a:lnTo>
                </a:path>
                <a:path w="628014" h="2700654">
                  <a:moveTo>
                    <a:pt x="0" y="1349883"/>
                  </a:moveTo>
                  <a:lnTo>
                    <a:pt x="313944" y="1349883"/>
                  </a:lnTo>
                  <a:lnTo>
                    <a:pt x="313944" y="0"/>
                  </a:lnTo>
                  <a:lnTo>
                    <a:pt x="627888" y="0"/>
                  </a:lnTo>
                </a:path>
              </a:pathLst>
            </a:custGeom>
            <a:ln w="25908">
              <a:solidFill>
                <a:srgbClr val="808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232" y="2525267"/>
              <a:ext cx="3223260" cy="10424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24176" y="2812796"/>
            <a:ext cx="928624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SPT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559" y="1176527"/>
            <a:ext cx="3223260" cy="10408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73471" y="1311401"/>
            <a:ext cx="2877946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29539">
              <a:lnSpc>
                <a:spcPts val="2380"/>
              </a:lnSpc>
              <a:spcBef>
                <a:spcPts val="500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</a:t>
            </a:r>
            <a:r>
              <a:rPr sz="20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mins.)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6696" y="2433827"/>
            <a:ext cx="3331463" cy="12786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62144" y="2510409"/>
            <a:ext cx="3087624" cy="9874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766445" marR="154305" indent="-603885">
              <a:lnSpc>
                <a:spcPts val="2380"/>
              </a:lnSpc>
              <a:spcBef>
                <a:spcPts val="500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sz="20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7" baseline="-203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2000" spc="270" baseline="-203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-5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ts val="2370"/>
              </a:lnSpc>
            </a:pP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reinforcement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(36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mins.)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1559" y="3875532"/>
            <a:ext cx="3281172" cy="10408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056123" y="4011879"/>
            <a:ext cx="3028696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05410" marR="5080" indent="-93345">
              <a:lnSpc>
                <a:spcPts val="2380"/>
              </a:lnSpc>
              <a:spcBef>
                <a:spcPts val="500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Report,</a:t>
            </a:r>
            <a:r>
              <a:rPr sz="20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Cleanup,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-5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sz="20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mins.)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2742"/>
            <a:ext cx="83794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i="1" u="heavy" spc="-10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i="1" u="heavy" spc="-10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i="1" u="heavy" spc="-10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US" sz="3200" i="1" u="heavy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i="1" u="heavy" spc="-229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u="heavy" spc="-10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i="1" u="heavy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i="1" u="heavy" spc="-21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u="heavy" spc="-10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i="1" u="heavy" spc="-9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i="1" u="heavy" spc="-10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i="1" u="heavy" spc="-10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200" i="1" u="heavy" spc="-10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200" i="1" u="heavy" spc="-10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200" i="1" u="heavy" spc="-12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i="1" u="heavy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i="1" u="heavy" spc="-25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u="heavy" spc="-10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3200" i="1" u="heavy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i="1" u="heavy" spc="-21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u="heavy" spc="-10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i="1" u="heavy" spc="-9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i="1" u="heavy" spc="-10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i="1" u="heavy" spc="-10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i="1" u="heavy" spc="-10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en-US" sz="3200" i="1" u="heavy" spc="-100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200" i="1" u="heavy" spc="-105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i="1" u="heavy" dirty="0">
                <a:uFill>
                  <a:solidFill>
                    <a:srgbClr val="D2523B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57478"/>
            <a:ext cx="5560060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sz="2200" spc="-2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greeting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sz="22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sz="22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  <a:r>
              <a:rPr sz="22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r>
              <a:rPr sz="2200" spc="-4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Gingival</a:t>
            </a:r>
            <a:r>
              <a:rPr sz="2200" spc="-3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Pocket</a:t>
            </a:r>
            <a:r>
              <a:rPr sz="22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sz="2200" spc="-1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sz="2200" spc="-5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Occlusal</a:t>
            </a:r>
            <a:r>
              <a:rPr sz="2200" spc="-6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2200" spc="-3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caries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  <a:r>
              <a:rPr sz="2200" spc="-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pathologic</a:t>
            </a:r>
            <a:r>
              <a:rPr sz="2200" spc="-3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4090"/>
              <a:buFont typeface="Arial MT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Restorative, prosthetic,</a:t>
            </a:r>
            <a:r>
              <a:rPr sz="2200" spc="1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</a:t>
            </a:r>
            <a:r>
              <a:rPr sz="2200" spc="2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3278" y="2996310"/>
            <a:ext cx="1382395" cy="1434465"/>
          </a:xfrm>
          <a:custGeom>
            <a:avLst/>
            <a:gdLst/>
            <a:ahLst/>
            <a:cxnLst/>
            <a:rect l="l" t="t" r="r" b="b"/>
            <a:pathLst>
              <a:path w="1382395" h="1434464">
                <a:moveTo>
                  <a:pt x="678052" y="1408328"/>
                </a:moveTo>
                <a:lnTo>
                  <a:pt x="0" y="1408328"/>
                </a:lnTo>
                <a:lnTo>
                  <a:pt x="0" y="1434236"/>
                </a:lnTo>
                <a:lnTo>
                  <a:pt x="698119" y="1434236"/>
                </a:lnTo>
                <a:lnTo>
                  <a:pt x="703961" y="1428432"/>
                </a:lnTo>
                <a:lnTo>
                  <a:pt x="703961" y="1421282"/>
                </a:lnTo>
                <a:lnTo>
                  <a:pt x="678052" y="1421282"/>
                </a:lnTo>
                <a:lnTo>
                  <a:pt x="678052" y="1408328"/>
                </a:lnTo>
                <a:close/>
              </a:path>
              <a:path w="1382395" h="1434464">
                <a:moveTo>
                  <a:pt x="1308390" y="47116"/>
                </a:moveTo>
                <a:lnTo>
                  <a:pt x="683895" y="47116"/>
                </a:lnTo>
                <a:lnTo>
                  <a:pt x="678052" y="52958"/>
                </a:lnTo>
                <a:lnTo>
                  <a:pt x="678052" y="1421282"/>
                </a:lnTo>
                <a:lnTo>
                  <a:pt x="691007" y="1408328"/>
                </a:lnTo>
                <a:lnTo>
                  <a:pt x="703961" y="1408328"/>
                </a:lnTo>
                <a:lnTo>
                  <a:pt x="703961" y="73025"/>
                </a:lnTo>
                <a:lnTo>
                  <a:pt x="691007" y="73025"/>
                </a:lnTo>
                <a:lnTo>
                  <a:pt x="703961" y="60070"/>
                </a:lnTo>
                <a:lnTo>
                  <a:pt x="1330597" y="60070"/>
                </a:lnTo>
                <a:lnTo>
                  <a:pt x="1308390" y="47116"/>
                </a:lnTo>
                <a:close/>
              </a:path>
              <a:path w="1382395" h="1434464">
                <a:moveTo>
                  <a:pt x="703961" y="1408328"/>
                </a:moveTo>
                <a:lnTo>
                  <a:pt x="691007" y="1408328"/>
                </a:lnTo>
                <a:lnTo>
                  <a:pt x="678052" y="1421282"/>
                </a:lnTo>
                <a:lnTo>
                  <a:pt x="703961" y="1421282"/>
                </a:lnTo>
                <a:lnTo>
                  <a:pt x="703961" y="1408328"/>
                </a:lnTo>
                <a:close/>
              </a:path>
              <a:path w="1382395" h="1434464">
                <a:moveTo>
                  <a:pt x="1330597" y="60070"/>
                </a:moveTo>
                <a:lnTo>
                  <a:pt x="1265936" y="97789"/>
                </a:lnTo>
                <a:lnTo>
                  <a:pt x="1263777" y="105790"/>
                </a:lnTo>
                <a:lnTo>
                  <a:pt x="1267460" y="111887"/>
                </a:lnTo>
                <a:lnTo>
                  <a:pt x="1271016" y="118109"/>
                </a:lnTo>
                <a:lnTo>
                  <a:pt x="1279017" y="120141"/>
                </a:lnTo>
                <a:lnTo>
                  <a:pt x="1359802" y="73025"/>
                </a:lnTo>
                <a:lnTo>
                  <a:pt x="1356360" y="73025"/>
                </a:lnTo>
                <a:lnTo>
                  <a:pt x="1356360" y="71246"/>
                </a:lnTo>
                <a:lnTo>
                  <a:pt x="1349755" y="71246"/>
                </a:lnTo>
                <a:lnTo>
                  <a:pt x="1330597" y="60070"/>
                </a:lnTo>
                <a:close/>
              </a:path>
              <a:path w="1382395" h="1434464">
                <a:moveTo>
                  <a:pt x="703961" y="60070"/>
                </a:moveTo>
                <a:lnTo>
                  <a:pt x="691007" y="73025"/>
                </a:lnTo>
                <a:lnTo>
                  <a:pt x="703961" y="73025"/>
                </a:lnTo>
                <a:lnTo>
                  <a:pt x="703961" y="60070"/>
                </a:lnTo>
                <a:close/>
              </a:path>
              <a:path w="1382395" h="1434464">
                <a:moveTo>
                  <a:pt x="1330597" y="60070"/>
                </a:moveTo>
                <a:lnTo>
                  <a:pt x="703961" y="60070"/>
                </a:lnTo>
                <a:lnTo>
                  <a:pt x="703961" y="73025"/>
                </a:lnTo>
                <a:lnTo>
                  <a:pt x="1308390" y="73025"/>
                </a:lnTo>
                <a:lnTo>
                  <a:pt x="1330597" y="60070"/>
                </a:lnTo>
                <a:close/>
              </a:path>
              <a:path w="1382395" h="1434464">
                <a:moveTo>
                  <a:pt x="1359803" y="47116"/>
                </a:moveTo>
                <a:lnTo>
                  <a:pt x="1356360" y="47116"/>
                </a:lnTo>
                <a:lnTo>
                  <a:pt x="1356360" y="73025"/>
                </a:lnTo>
                <a:lnTo>
                  <a:pt x="1359802" y="73025"/>
                </a:lnTo>
                <a:lnTo>
                  <a:pt x="1382014" y="60070"/>
                </a:lnTo>
                <a:lnTo>
                  <a:pt x="1359803" y="47116"/>
                </a:lnTo>
                <a:close/>
              </a:path>
              <a:path w="1382395" h="1434464">
                <a:moveTo>
                  <a:pt x="1349755" y="48894"/>
                </a:moveTo>
                <a:lnTo>
                  <a:pt x="1330597" y="60070"/>
                </a:lnTo>
                <a:lnTo>
                  <a:pt x="1349755" y="71246"/>
                </a:lnTo>
                <a:lnTo>
                  <a:pt x="1349755" y="48894"/>
                </a:lnTo>
                <a:close/>
              </a:path>
              <a:path w="1382395" h="1434464">
                <a:moveTo>
                  <a:pt x="1356360" y="48894"/>
                </a:moveTo>
                <a:lnTo>
                  <a:pt x="1349755" y="48894"/>
                </a:lnTo>
                <a:lnTo>
                  <a:pt x="1349755" y="71246"/>
                </a:lnTo>
                <a:lnTo>
                  <a:pt x="1356360" y="71246"/>
                </a:lnTo>
                <a:lnTo>
                  <a:pt x="1356360" y="48894"/>
                </a:lnTo>
                <a:close/>
              </a:path>
              <a:path w="1382395" h="1434464">
                <a:moveTo>
                  <a:pt x="1279017" y="0"/>
                </a:moveTo>
                <a:lnTo>
                  <a:pt x="1271016" y="2031"/>
                </a:lnTo>
                <a:lnTo>
                  <a:pt x="1267460" y="8255"/>
                </a:lnTo>
                <a:lnTo>
                  <a:pt x="1263777" y="14350"/>
                </a:lnTo>
                <a:lnTo>
                  <a:pt x="1265936" y="22351"/>
                </a:lnTo>
                <a:lnTo>
                  <a:pt x="1330597" y="60070"/>
                </a:lnTo>
                <a:lnTo>
                  <a:pt x="1349755" y="48894"/>
                </a:lnTo>
                <a:lnTo>
                  <a:pt x="1356360" y="48894"/>
                </a:lnTo>
                <a:lnTo>
                  <a:pt x="1356360" y="47116"/>
                </a:lnTo>
                <a:lnTo>
                  <a:pt x="1359803" y="47116"/>
                </a:lnTo>
                <a:lnTo>
                  <a:pt x="1279017" y="0"/>
                </a:lnTo>
                <a:close/>
              </a:path>
            </a:pathLst>
          </a:custGeom>
          <a:solidFill>
            <a:srgbClr val="292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46214" y="1213866"/>
            <a:ext cx="2014855" cy="3693160"/>
          </a:xfrm>
          <a:prstGeom prst="rect">
            <a:avLst/>
          </a:prstGeom>
          <a:solidFill>
            <a:srgbClr val="FFFFFF"/>
          </a:solidFill>
          <a:ln w="25907">
            <a:solidFill>
              <a:srgbClr val="4B5A6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86360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Examination of </a:t>
            </a:r>
            <a:r>
              <a:rPr sz="18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92934"/>
                </a:solidFill>
                <a:latin typeface="Times New Roman"/>
                <a:cs typeface="Times New Roman"/>
              </a:rPr>
              <a:t>prosthesis/abutment </a:t>
            </a:r>
            <a:r>
              <a:rPr sz="1800" spc="-43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components;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Evaluation</a:t>
            </a:r>
            <a:r>
              <a:rPr sz="1800" spc="-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endParaRPr sz="18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solidFill>
                  <a:srgbClr val="292934"/>
                </a:solidFill>
                <a:latin typeface="Times New Roman"/>
                <a:cs typeface="Times New Roman"/>
              </a:rPr>
              <a:t>implant</a:t>
            </a:r>
            <a:r>
              <a:rPr sz="1800" spc="-20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stability;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0805" marR="719455">
              <a:lnSpc>
                <a:spcPct val="100000"/>
              </a:lnSpc>
            </a:pPr>
            <a:r>
              <a:rPr sz="1800" spc="-5" dirty="0">
                <a:solidFill>
                  <a:srgbClr val="292934"/>
                </a:solidFill>
                <a:latin typeface="Times New Roman"/>
                <a:cs typeface="Times New Roman"/>
              </a:rPr>
              <a:t>Occlusal 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 ex</a:t>
            </a:r>
            <a:r>
              <a:rPr sz="1800" spc="5" dirty="0">
                <a:solidFill>
                  <a:srgbClr val="292934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292934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sz="1800" spc="5" dirty="0">
                <a:solidFill>
                  <a:srgbClr val="292934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t</a:t>
            </a:r>
            <a:r>
              <a:rPr sz="1800" spc="5" dirty="0">
                <a:solidFill>
                  <a:srgbClr val="292934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o</a:t>
            </a:r>
            <a:r>
              <a:rPr sz="1800" spc="5" dirty="0">
                <a:solidFill>
                  <a:srgbClr val="292934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0805" marR="466725">
              <a:lnSpc>
                <a:spcPct val="100000"/>
              </a:lnSpc>
            </a:pPr>
            <a:r>
              <a:rPr sz="1800" spc="-5" dirty="0">
                <a:solidFill>
                  <a:srgbClr val="292934"/>
                </a:solidFill>
                <a:latin typeface="Times New Roman"/>
                <a:cs typeface="Times New Roman"/>
              </a:rPr>
              <a:t>Other signs and</a:t>
            </a:r>
            <a:r>
              <a:rPr lang="en-IN" sz="1800" spc="-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lang="en-IN" sz="1800" spc="-434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symptoms of </a:t>
            </a:r>
            <a:r>
              <a:rPr sz="1800" spc="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92934"/>
                </a:solidFill>
                <a:latin typeface="Times New Roman"/>
                <a:cs typeface="Times New Roman"/>
              </a:rPr>
              <a:t>disease</a:t>
            </a:r>
            <a:r>
              <a:rPr sz="1800" spc="-65" dirty="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92934"/>
                </a:solidFill>
                <a:latin typeface="Times New Roman"/>
                <a:cs typeface="Times New Roman"/>
              </a:rPr>
              <a:t>activity.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36</TotalTime>
  <Words>1377</Words>
  <Application>Microsoft Office PowerPoint</Application>
  <PresentationFormat>On-screen Show (16:9)</PresentationFormat>
  <Paragraphs>187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MT</vt:lpstr>
      <vt:lpstr>Calibri</vt:lpstr>
      <vt:lpstr>Cambria Math</vt:lpstr>
      <vt:lpstr>Times New Roman</vt:lpstr>
      <vt:lpstr>Office Theme</vt:lpstr>
      <vt:lpstr>SUPPORTIVE PERIODONTAL THERAPY</vt:lpstr>
      <vt:lpstr>DEFINITION</vt:lpstr>
      <vt:lpstr>CORRECT SEQUENCE OF TREATMENT</vt:lpstr>
      <vt:lpstr>RATIONALE FOR SPT</vt:lpstr>
      <vt:lpstr>GOALS OF SPT</vt:lpstr>
      <vt:lpstr>OBJECTIVES OF SPT</vt:lpstr>
      <vt:lpstr>PowerPoint Presentation</vt:lpstr>
      <vt:lpstr>MAINTENANCE PROGRAM (CARRANZA)</vt:lpstr>
      <vt:lpstr>PART- 1: EXAMINATION AND EVALUATION</vt:lpstr>
      <vt:lpstr>RADIOGRAPHIC EXAMINATION OF RECALL PATIENTS</vt:lpstr>
      <vt:lpstr>MICROBIAL TESTING</vt:lpstr>
      <vt:lpstr>PART-2: MAINTENANCE TREATMENT AND ORAL HYGIENE REINFORCEMENT</vt:lpstr>
      <vt:lpstr>PART-3: REPORT, CLEANUP, AND SCHEDULING</vt:lpstr>
      <vt:lpstr>FREQUENCY OF SPT</vt:lpstr>
      <vt:lpstr>PowerPoint Presentation</vt:lpstr>
      <vt:lpstr>CLASSIFICATION OF POST-TREATMENT PATIENTS (MERIN)</vt:lpstr>
      <vt:lpstr>PowerPoint Presentation</vt:lpstr>
      <vt:lpstr>SPT PROGRAMME (LINDHE)</vt:lpstr>
      <vt:lpstr>EFFECTIVENESS OF SPT  (FOR PATIENTS WITH GINGIVITIS)</vt:lpstr>
      <vt:lpstr>PowerPoint Presentation</vt:lpstr>
      <vt:lpstr>EFFECTIVENESS OF SPT  (FOR PATIENTS WITH PERIODONTITIS) </vt:lpstr>
      <vt:lpstr>PowerPoint Presentation</vt:lpstr>
      <vt:lpstr>PowerPoint Presentation</vt:lpstr>
      <vt:lpstr>30‐YEARS PLAQUE‐CONTROL-BASED MAINTENANCE PROGRAM</vt:lpstr>
      <vt:lpstr>COMPLIANCE AFFECTING SPT</vt:lpstr>
      <vt:lpstr>IMPROVING COMPLIANCE</vt:lpstr>
      <vt:lpstr>WRITTEN INSTRUCTION</vt:lpstr>
      <vt:lpstr>MAINTENANCE OF IMPLANTS</vt:lpstr>
      <vt:lpstr>MAINTENANCE INTERVALS FOR IMPLANT PATIENTS</vt:lpstr>
      <vt:lpstr>Conclusion and recommendations</vt:lpstr>
      <vt:lpstr>RECOMMENDATION FOR RESEARCH</vt:lpstr>
      <vt:lpstr>Incterceptives</vt:lpstr>
      <vt:lpstr>REFRENCES: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Supportive Periodontal Therapy</dc:title>
  <cp:lastModifiedBy>AJAY DEEP CONSTRUCTION</cp:lastModifiedBy>
  <cp:revision>38</cp:revision>
  <dcterms:created xsi:type="dcterms:W3CDTF">2023-01-09T09:15:40Z</dcterms:created>
  <dcterms:modified xsi:type="dcterms:W3CDTF">2023-01-09T10:37:04Z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2023-01-09T00:00:00Z</vt:filetime>
  </property>
</Properties>
</file>