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97" r:id="rId18"/>
    <p:sldId id="291" r:id="rId19"/>
    <p:sldId id="298" r:id="rId20"/>
    <p:sldId id="292" r:id="rId21"/>
    <p:sldId id="293" r:id="rId22"/>
    <p:sldId id="294" r:id="rId23"/>
    <p:sldId id="295" r:id="rId24"/>
    <p:sldId id="273" r:id="rId25"/>
    <p:sldId id="274" r:id="rId26"/>
    <p:sldId id="275" r:id="rId27"/>
    <p:sldId id="278" r:id="rId28"/>
    <p:sldId id="276" r:id="rId29"/>
    <p:sldId id="277" r:id="rId30"/>
    <p:sldId id="279" r:id="rId31"/>
    <p:sldId id="280" r:id="rId32"/>
    <p:sldId id="281" r:id="rId33"/>
    <p:sldId id="282" r:id="rId34"/>
    <p:sldId id="283" r:id="rId35"/>
    <p:sldId id="299" r:id="rId36"/>
    <p:sldId id="284" r:id="rId37"/>
    <p:sldId id="285" r:id="rId38"/>
    <p:sldId id="286" r:id="rId39"/>
    <p:sldId id="287" r:id="rId40"/>
    <p:sldId id="288" r:id="rId41"/>
    <p:sldId id="289" r:id="rId42"/>
    <p:sldId id="30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A7C7-3E4D-5F4A-93DF-C70B7DB7E3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57798" y="2362588"/>
            <a:ext cx="7138987" cy="1903412"/>
          </a:xfrm>
        </p:spPr>
        <p:txBody>
          <a:bodyPr>
            <a:noAutofit/>
          </a:bodyPr>
          <a:lstStyle/>
          <a:p>
            <a:r>
              <a:rPr lang="en-IN" sz="9600" b="1">
                <a:solidFill>
                  <a:schemeClr val="accent1"/>
                </a:solidFill>
              </a:rPr>
              <a:t>Good morning</a:t>
            </a:r>
            <a:endParaRPr lang="en-US" sz="9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9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1635B-11F7-B54E-B10E-DDCF7D9B9F07}"/>
              </a:ext>
            </a:extLst>
          </p:cNvPr>
          <p:cNvSpPr txBox="1"/>
          <p:nvPr/>
        </p:nvSpPr>
        <p:spPr>
          <a:xfrm>
            <a:off x="790524" y="559508"/>
            <a:ext cx="104153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Margin Placement</a:t>
            </a:r>
          </a:p>
          <a:p>
            <a:pPr algn="l"/>
            <a:r>
              <a:rPr lang="en-IN" sz="3200"/>
              <a:t>1) Supragingival</a:t>
            </a:r>
          </a:p>
          <a:p>
            <a:pPr algn="l"/>
            <a:r>
              <a:rPr lang="en-IN" sz="3200"/>
              <a:t>2) Equigingival</a:t>
            </a:r>
          </a:p>
          <a:p>
            <a:pPr algn="l"/>
            <a:r>
              <a:rPr lang="en-IN" sz="3200"/>
              <a:t>3) Sub gingival
</a:t>
            </a:r>
            <a:r>
              <a:rPr lang="en-IN" sz="3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Supra-Gingival Margin</a:t>
            </a:r>
            <a:r>
              <a:rPr lang="en-IN" sz="3200"/>
              <a:t>
Placed in Non-esthetic area
Least impact on periodontium
</a:t>
            </a:r>
            <a:r>
              <a:rPr lang="en-IN" sz="3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Equi-gingival Margin</a:t>
            </a:r>
            <a:r>
              <a:rPr lang="en-IN" sz="3200"/>
              <a:t>
At the crest of marginal gingiva</a:t>
            </a:r>
          </a:p>
          <a:p>
            <a:pPr algn="l"/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314B9-F923-D74A-8C1E-EAA3A16BC21B}"/>
              </a:ext>
            </a:extLst>
          </p:cNvPr>
          <p:cNvSpPr txBox="1"/>
          <p:nvPr/>
        </p:nvSpPr>
        <p:spPr>
          <a:xfrm>
            <a:off x="10389278" y="-276642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073BE9-B551-6142-89FA-D49172957C29}"/>
              </a:ext>
            </a:extLst>
          </p:cNvPr>
          <p:cNvSpPr txBox="1"/>
          <p:nvPr/>
        </p:nvSpPr>
        <p:spPr>
          <a:xfrm>
            <a:off x="1008528" y="948193"/>
            <a:ext cx="94679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>
                <a:solidFill>
                  <a:schemeClr val="tx2"/>
                </a:solidFill>
              </a:rPr>
              <a:t>More impact on periodontium</a:t>
            </a:r>
          </a:p>
          <a:p>
            <a:r>
              <a:rPr lang="en-IN" sz="3200">
                <a:solidFill>
                  <a:schemeClr val="tx2"/>
                </a:solidFill>
              </a:rPr>
              <a:t>More plaque retentive-Gingival Inflammtion</a:t>
            </a:r>
          </a:p>
          <a:p>
            <a:r>
              <a:rPr lang="en-IN" sz="32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
Subgingival margin</a:t>
            </a:r>
          </a:p>
          <a:p>
            <a:r>
              <a:rPr lang="en-IN" sz="3200"/>
              <a:t>Below the gingiva
Greatest biologic risk
May voilates the gingival attachment
apparatus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3019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5DDE69-60DC-A540-9038-A0642A1F43AB}"/>
              </a:ext>
            </a:extLst>
          </p:cNvPr>
          <p:cNvSpPr txBox="1"/>
          <p:nvPr/>
        </p:nvSpPr>
        <p:spPr>
          <a:xfrm>
            <a:off x="748142" y="558664"/>
            <a:ext cx="112197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restoration is extended sub-gingivally for 
■ For adequete resistance&amp; retention
■ To make significant contact &amp; contour </a:t>
            </a:r>
          </a:p>
          <a:p>
            <a:pPr algn="l"/>
            <a:r>
              <a:rPr lang="en-IN" sz="3200"/>
              <a:t>■To mask the tooth-restoration interface gingivally.
</a:t>
            </a:r>
          </a:p>
          <a:p>
            <a:pPr algn="l"/>
            <a:r>
              <a:rPr lang="en-IN" sz="3200"/>
              <a:t>Too Sub-Gingivally located margins may results.....</a:t>
            </a:r>
          </a:p>
          <a:p>
            <a:pPr algn="l"/>
            <a:r>
              <a:rPr lang="en-IN" sz="3200"/>
              <a:t>■ Unpredicted bone loss  </a:t>
            </a:r>
          </a:p>
          <a:p>
            <a:pPr algn="l"/>
            <a:r>
              <a:rPr lang="en-IN" sz="3200"/>
              <a:t>■ Gingival tissue recession </a:t>
            </a:r>
          </a:p>
          <a:p>
            <a:pPr algn="l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9125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D22329-312D-6540-B4BC-37C4C2A109B4}"/>
              </a:ext>
            </a:extLst>
          </p:cNvPr>
          <p:cNvSpPr txBox="1"/>
          <p:nvPr/>
        </p:nvSpPr>
        <p:spPr>
          <a:xfrm>
            <a:off x="855723" y="925402"/>
            <a:ext cx="9404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Other factors inducing Gingival recesion are
■ Trauma from restorative procedures
■Thickness of gingiva
■ Gingival Form- scalloped\Flat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9819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11699A-FA53-F846-9FF2-8874D3C0B770}"/>
              </a:ext>
            </a:extLst>
          </p:cNvPr>
          <p:cNvSpPr txBox="1"/>
          <p:nvPr/>
        </p:nvSpPr>
        <p:spPr>
          <a:xfrm>
            <a:off x="953519" y="656461"/>
            <a:ext cx="104887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MARGIN PLACEMENT GUIDELINES</a:t>
            </a:r>
            <a:r>
              <a:rPr lang="en-IN" sz="3200"/>
              <a:t>
i.  If the sulcus probes 1.5mm or less,Place the margin 0.5mm below the gingival crest.
ii. If sulcus probes more than 1.5mm- Place the margin 1\2 depth of the sulcus below the crest.</a:t>
            </a:r>
          </a:p>
          <a:p>
            <a:pPr algn="l"/>
            <a:r>
              <a:rPr lang="en-IN" sz="3200"/>
              <a:t>
iii. If sulcus probes more than 2.0mm, Esp. On facial aspect-Gingivectomy should be done &amp; create a 1.5mm sulcus –Apply Rule No. 1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2986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C8A2CA-4C42-B84D-8604-739EDF84FEDF}"/>
              </a:ext>
            </a:extLst>
          </p:cNvPr>
          <p:cNvSpPr txBox="1"/>
          <p:nvPr/>
        </p:nvSpPr>
        <p:spPr>
          <a:xfrm>
            <a:off x="975114" y="821095"/>
            <a:ext cx="102417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CLINICAL PROCEDURE
■The Supra-gingival &amp; Sub-gingival margins are very simple to place but the sub-gingival margin placement is rather difficult.
■So, Prior the placement of margin sub-gingivally the preparation should be extended to the free gingival margin facially &amp; inter-proximally.
■The steps are as follows: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1637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DD4F71-2AB3-DE49-B586-20A90E7F2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9" y="808479"/>
            <a:ext cx="5148340" cy="423862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B859793-DD44-D548-B729-3C53EC27C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03703"/>
            <a:ext cx="47910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4EE181-3001-A945-931A-A0FFCFBF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160" y="769258"/>
            <a:ext cx="7835968" cy="49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0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BCC33-C137-5D44-AEEF-B78ACA838D87}"/>
              </a:ext>
            </a:extLst>
          </p:cNvPr>
          <p:cNvSpPr txBox="1"/>
          <p:nvPr/>
        </p:nvSpPr>
        <p:spPr>
          <a:xfrm>
            <a:off x="672354" y="558506"/>
            <a:ext cx="1114883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TISSUE RETRATION</a:t>
            </a:r>
            <a:endParaRPr lang="en-IN" sz="3200"/>
          </a:p>
          <a:p>
            <a:pPr algn="l"/>
            <a:endParaRPr lang="en-IN" sz="3200"/>
          </a:p>
          <a:p>
            <a:pPr algn="l"/>
            <a:r>
              <a:rPr lang="en-IN" sz="3200"/>
              <a:t>For protection from abrasion
2)  For proper access
</a:t>
            </a:r>
            <a:r>
              <a:rPr lang="en-IN" sz="3200" b="1"/>
              <a:t>BY GINGIVAL RETRACTION CORDS
</a:t>
            </a:r>
            <a:r>
              <a:rPr lang="en-IN" sz="3200"/>
              <a:t>
</a:t>
            </a:r>
            <a:r>
              <a:rPr lang="en-IN" sz="3200" b="1"/>
              <a:t>For Rule 1 Margin</a:t>
            </a:r>
            <a:r>
              <a:rPr lang="en-IN" sz="3200"/>
              <a:t>
■ 2 Cords are used
■ 1 cord is placed 0.5mm below the prepared margin. </a:t>
            </a:r>
          </a:p>
          <a:p>
            <a:pPr algn="l"/>
            <a:r>
              <a:rPr lang="en-IN" sz="3200"/>
              <a:t>■ 2</a:t>
            </a:r>
            <a:r>
              <a:rPr lang="en-IN" sz="3200" baseline="30000"/>
              <a:t>nd</a:t>
            </a:r>
            <a:r>
              <a:rPr lang="en-IN" sz="3200"/>
              <a:t> Cord is displaces the first cord apically &amp; sits b\w the margin &amp; tissue.
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5117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5D9CF5-41BE-B344-BAEA-0283428927A0}"/>
              </a:ext>
            </a:extLst>
          </p:cNvPr>
          <p:cNvSpPr txBox="1"/>
          <p:nvPr/>
        </p:nvSpPr>
        <p:spPr>
          <a:xfrm>
            <a:off x="880171" y="925402"/>
            <a:ext cx="8999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For Rule 2 Margin
1) 2 Large diameter Cords are used. Thick cord is placed for impression.
2)  Electro-surgery is necessary to remove overhanging tissues.
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7364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4C8E-1F47-C646-90A4-4DAAE1F03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7000" y="2493819"/>
            <a:ext cx="6815669" cy="2921678"/>
          </a:xfrm>
        </p:spPr>
        <p:txBody>
          <a:bodyPr/>
          <a:lstStyle/>
          <a:p>
            <a:r>
              <a:rPr lang="en-IN" b="1">
                <a:solidFill>
                  <a:schemeClr val="accent4"/>
                </a:solidFill>
              </a:rPr>
              <a:t>Periodontal – Restorative Interrelationship                          </a:t>
            </a:r>
            <a:br>
              <a:rPr lang="en-IN" sz="6000" b="1">
                <a:solidFill>
                  <a:schemeClr val="accent4"/>
                </a:solidFill>
              </a:rPr>
            </a:br>
            <a:r>
              <a:rPr lang="en-IN" sz="6000" b="1">
                <a:solidFill>
                  <a:schemeClr val="accent4"/>
                </a:solidFill>
              </a:rPr>
              <a:t>        </a:t>
            </a:r>
            <a:r>
              <a:rPr lang="en-IN" sz="3200" b="1">
                <a:solidFill>
                  <a:schemeClr val="tx1"/>
                </a:solidFill>
              </a:rPr>
              <a:t>presented by</a:t>
            </a:r>
            <a:r>
              <a:rPr lang="en-IN" sz="6000" b="1">
                <a:solidFill>
                  <a:schemeClr val="accent4"/>
                </a:solidFill>
              </a:rPr>
              <a:t> </a:t>
            </a:r>
            <a:br>
              <a:rPr lang="en-IN" sz="6000" b="1">
                <a:solidFill>
                  <a:schemeClr val="accent4"/>
                </a:solidFill>
              </a:rPr>
            </a:br>
            <a:r>
              <a:rPr lang="en-IN" sz="3200" b="1">
                <a:solidFill>
                  <a:schemeClr val="tx1"/>
                </a:solidFill>
              </a:rPr>
              <a:t>Dipali Balaji Waghmare (Intern) </a:t>
            </a:r>
            <a:endParaRPr 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55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51C4A0-C5A2-1E4B-94B8-09BAC33A19A4}"/>
              </a:ext>
            </a:extLst>
          </p:cNvPr>
          <p:cNvSpPr txBox="1"/>
          <p:nvPr/>
        </p:nvSpPr>
        <p:spPr>
          <a:xfrm>
            <a:off x="770150" y="1084322"/>
            <a:ext cx="100975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This process:
1) Protects the tissues
2) Creates the correct axial reduction Establishes a desired sub-gingival level margin.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3154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415B55-3505-0643-8098-13B5772DD4CF}"/>
              </a:ext>
            </a:extLst>
          </p:cNvPr>
          <p:cNvSpPr txBox="1"/>
          <p:nvPr/>
        </p:nvSpPr>
        <p:spPr>
          <a:xfrm>
            <a:off x="5185674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C4C84AB-4612-C847-B24C-EEABB1799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862" y="505638"/>
            <a:ext cx="7864492" cy="55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04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452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829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5A1F08-E961-1048-99E6-B82DECF1C4F6}"/>
              </a:ext>
            </a:extLst>
          </p:cNvPr>
          <p:cNvSpPr txBox="1"/>
          <p:nvPr/>
        </p:nvSpPr>
        <p:spPr>
          <a:xfrm>
            <a:off x="806822" y="852054"/>
            <a:ext cx="105987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PROVISIONAL RESTORATION</a:t>
            </a:r>
            <a:r>
              <a:rPr lang="en-IN" sz="3200"/>
              <a:t>
3 Critical areas which must be appropriate to maintain the health &amp; position of the Gingival tissues:
1. Marginal Fit
2. Contour
3.Surface finish
</a:t>
            </a:r>
            <a:r>
              <a:rPr lang="en-IN"/>
              <a:t>
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59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22944E-1B69-EA4E-838E-25BBBDAE2652}"/>
              </a:ext>
            </a:extLst>
          </p:cNvPr>
          <p:cNvSpPr txBox="1"/>
          <p:nvPr/>
        </p:nvSpPr>
        <p:spPr>
          <a:xfrm>
            <a:off x="858165" y="778708"/>
            <a:ext cx="101439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
Poorly adapted margins, Over contoured or under contoured restoration &amp; Rough or Porous surface can cause:
■ Inflammation
■Gingival Recession
■ Overgrowth
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76051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0694A4-23A3-274C-822A-11ECD3FFF9FF}"/>
              </a:ext>
            </a:extLst>
          </p:cNvPr>
          <p:cNvSpPr txBox="1"/>
          <p:nvPr/>
        </p:nvSpPr>
        <p:spPr>
          <a:xfrm>
            <a:off x="1271357" y="1206568"/>
            <a:ext cx="84716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MARGINAL FIT</a:t>
            </a:r>
            <a:r>
              <a:rPr lang="en-IN" sz="3200"/>
              <a:t>
■ Open margins can provide shelter for micro-organisms and may be responsible for inflammatory response.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796510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169C47-306A-124A-9CE5-EA913C7E819C}"/>
              </a:ext>
            </a:extLst>
          </p:cNvPr>
          <p:cNvSpPr txBox="1"/>
          <p:nvPr/>
        </p:nvSpPr>
        <p:spPr>
          <a:xfrm>
            <a:off x="919288" y="1243242"/>
            <a:ext cx="10021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CROWN CONTOUR</a:t>
            </a:r>
          </a:p>
          <a:p>
            <a:pPr algn="l"/>
            <a:br>
              <a:rPr lang="en-IN" sz="3200"/>
            </a:br>
            <a:r>
              <a:rPr lang="en-IN" sz="3200"/>
              <a:t>Ideal contour provides access for hygiene &amp; has fullness to cre create desired gingival form and good esthetics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43516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A5C03-C082-2044-8A75-AB1D3304EA54}"/>
              </a:ext>
            </a:extLst>
          </p:cNvPr>
          <p:cNvSpPr txBox="1"/>
          <p:nvPr/>
        </p:nvSpPr>
        <p:spPr>
          <a:xfrm>
            <a:off x="501209" y="570889"/>
            <a:ext cx="113688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.
</a:t>
            </a:r>
            <a:endParaRPr lang="en-IN" sz="3200" b="1"/>
          </a:p>
          <a:p>
            <a:pPr algn="l"/>
            <a:r>
              <a:rPr lang="en-IN" sz="3200" b="1"/>
              <a:t>SUB-GINGIVAL DEBRIS</a:t>
            </a:r>
            <a:r>
              <a:rPr lang="en-IN" sz="3200"/>
              <a:t>
■ Leaving debris below the tissue during the restorative procedure can cause adverse Pdl. Changes.</a:t>
            </a:r>
          </a:p>
          <a:p>
            <a:pPr algn="l"/>
            <a:r>
              <a:rPr lang="en-IN" sz="3200" u="sng"/>
              <a:t>Causes:
</a:t>
            </a:r>
            <a:r>
              <a:rPr lang="en-IN" sz="3200"/>
              <a:t>■Retraction cords
■ Impression material
■ Provisional material</a:t>
            </a:r>
            <a:r>
              <a:rPr lang="en-IN" sz="1800" b="1" kern="1200">
                <a:solidFill>
                  <a:srgbClr val="00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CROWN CONTOUR</a:t>
            </a:r>
            <a:br>
              <a:rPr lang="en-IN" sz="1800" b="1" kern="1200">
                <a:solidFill>
                  <a:srgbClr val="00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</a:br>
            <a:r>
              <a:rPr lang="en-IN" sz="3200"/>
              <a:t>■ Cements –Temporary/permanent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99704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A31E4A-F6AE-654F-839F-273A6780DA45}"/>
              </a:ext>
            </a:extLst>
          </p:cNvPr>
          <p:cNvSpPr txBox="1"/>
          <p:nvPr/>
        </p:nvSpPr>
        <p:spPr>
          <a:xfrm>
            <a:off x="892396" y="1157670"/>
            <a:ext cx="93884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HYPERSENSITIVITY TO </a:t>
            </a:r>
          </a:p>
          <a:p>
            <a:pPr algn="l"/>
            <a:r>
              <a:rPr lang="en-IN" sz="3200" b="1"/>
              <a:t>DENTAL MATERIALS</a:t>
            </a:r>
            <a:r>
              <a:rPr lang="en-IN" sz="3200"/>
              <a:t>
■Non-Precious alloys shows hyper sensitive inflammatory response.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9750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4264C8-FB0F-A94A-B329-CD24D8EFB81F}"/>
              </a:ext>
            </a:extLst>
          </p:cNvPr>
          <p:cNvSpPr txBox="1"/>
          <p:nvPr/>
        </p:nvSpPr>
        <p:spPr>
          <a:xfrm>
            <a:off x="1279509" y="1545115"/>
            <a:ext cx="87446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/>
              <a:t>The relationship between periodontal health &amp; the restoration of teeth is intimate &amp; inseparable.
For long term survival of restoration the perio dontium must remain healthy or vice-versa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330977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A98AC3-7763-4E44-860C-550F2B66C141}"/>
              </a:ext>
            </a:extLst>
          </p:cNvPr>
          <p:cNvSpPr txBox="1"/>
          <p:nvPr/>
        </p:nvSpPr>
        <p:spPr>
          <a:xfrm>
            <a:off x="1151149" y="937626"/>
            <a:ext cx="103542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>
                <a:solidFill>
                  <a:schemeClr val="accent4"/>
                </a:solidFill>
              </a:rPr>
              <a:t>ESTHETIC CONSIDERATIONS</a:t>
            </a:r>
            <a:r>
              <a:rPr lang="en-IN" sz="3200"/>
              <a:t>
</a:t>
            </a:r>
          </a:p>
          <a:p>
            <a:pPr algn="l"/>
            <a:r>
              <a:rPr lang="en-IN" sz="3200" b="1"/>
              <a:t>Inter-proximal Embrasure Form</a:t>
            </a:r>
          </a:p>
          <a:p>
            <a:pPr algn="l"/>
            <a:endParaRPr lang="en-IN" sz="3200" b="1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3200"/>
              <a:t>Any change in shape or form of embrassure</a:t>
            </a:r>
          </a:p>
          <a:p>
            <a:pPr algn="l"/>
            <a:endParaRPr lang="en-IN" sz="32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3200"/>
              <a:t>Change in height &amp; form of the papilla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3200"/>
              <a:t>
Food impaction, Accumulation of micro-organisms &amp; Plaque accumulation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69196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9C307-656C-2F46-810E-FE9F155E4A57}"/>
              </a:ext>
            </a:extLst>
          </p:cNvPr>
          <p:cNvSpPr txBox="1"/>
          <p:nvPr/>
        </p:nvSpPr>
        <p:spPr>
          <a:xfrm>
            <a:off x="994268" y="674400"/>
            <a:ext cx="1080654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Too Wide Embrasure – Flattened &amp; Blunt Papilla
Too Narrow Embrasure – Inflammed Papilla
Ideal Embrasure – Healthy &amp; pointed Papilla
</a:t>
            </a:r>
            <a:r>
              <a:rPr lang="en-IN" sz="3200" b="1"/>
              <a:t>Restorative Correction of Open Gingival Embrasure</a:t>
            </a:r>
          </a:p>
          <a:p>
            <a:pPr algn="l"/>
            <a:r>
              <a:rPr lang="en-IN" sz="3200"/>
              <a:t>
2 Causes:
-In adequete papillary height due to bone loss
-Highly located inter-proximal contact
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9326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451842-B167-374D-A27E-FE3D79895F9C}"/>
              </a:ext>
            </a:extLst>
          </p:cNvPr>
          <p:cNvSpPr txBox="1"/>
          <p:nvPr/>
        </p:nvSpPr>
        <p:spPr>
          <a:xfrm>
            <a:off x="790524" y="864280"/>
            <a:ext cx="106109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
This can be Corrected by Restorative Procedure</a:t>
            </a:r>
          </a:p>
          <a:p>
            <a:pPr algn="l"/>
            <a:endParaRPr lang="en-IN" sz="3200"/>
          </a:p>
          <a:p>
            <a:pPr algn="l"/>
            <a:r>
              <a:rPr lang="en-IN" sz="3200"/>
              <a:t>1)Direct Bonded Restoration – Move the contact towards papilla
2) Indirect Restoration – Contour &amp; Embrassure form should be established in provisional restoration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88422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461EEE-14B3-EA4F-A3B8-307AA54C3A68}"/>
              </a:ext>
            </a:extLst>
          </p:cNvPr>
          <p:cNvSpPr txBox="1"/>
          <p:nvPr/>
        </p:nvSpPr>
        <p:spPr>
          <a:xfrm>
            <a:off x="892395" y="815381"/>
            <a:ext cx="102197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Management of Gingival Embrassure form with Pdl. Recession
</a:t>
            </a:r>
            <a:r>
              <a:rPr lang="en-IN" sz="3200"/>
              <a:t>
</a:t>
            </a:r>
            <a:r>
              <a:rPr lang="en-IN" sz="3200" b="1"/>
              <a:t>Anterior Region:
</a:t>
            </a:r>
            <a:r>
              <a:rPr lang="en-IN" sz="3200"/>
              <a:t>■ Carry the inter-proximal contact towards papilla
■ In multiple units – Porcelain Papillae on restoration using tissue coloured ceramic.</a:t>
            </a:r>
          </a:p>
          <a:p>
            <a:pPr algn="l"/>
            <a:endParaRPr lang="en-IN" sz="3200" b="1"/>
          </a:p>
          <a:p>
            <a:pPr algn="l"/>
            <a:r>
              <a:rPr lang="en-IN" sz="3200" b="1"/>
              <a:t>Posterior Region</a:t>
            </a:r>
            <a:r>
              <a:rPr lang="en-IN" sz="3200"/>
              <a:t>:
■ Contacts should be moved far enough apically.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44732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255CC8-47EE-FA42-AD73-455EEF928F7E}"/>
              </a:ext>
            </a:extLst>
          </p:cNvPr>
          <p:cNvSpPr txBox="1"/>
          <p:nvPr/>
        </p:nvSpPr>
        <p:spPr>
          <a:xfrm>
            <a:off x="794599" y="754258"/>
            <a:ext cx="11136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Pontic Design
</a:t>
            </a:r>
          </a:p>
          <a:p>
            <a:pPr algn="l"/>
            <a:r>
              <a:rPr lang="en-IN" sz="3200"/>
              <a:t>4 Types</a:t>
            </a:r>
          </a:p>
          <a:p>
            <a:pPr algn="l"/>
            <a:r>
              <a:rPr lang="en-IN" sz="3200"/>
              <a:t>
1)  Sanitary
2)  Ridge-lap
3)  Modified Ridge-lap
4)  Ovate – Ideal Form, Highly esthetic, Most Commonly used in    Maxillary Anterior Region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39765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2C49E57-30CD-CD44-8088-6BBDA781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93" y="1265246"/>
            <a:ext cx="7799295" cy="43275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26E24-8320-424A-A0BB-4FBC1D01E96B}"/>
              </a:ext>
            </a:extLst>
          </p:cNvPr>
          <p:cNvSpPr txBox="1"/>
          <p:nvPr/>
        </p:nvSpPr>
        <p:spPr>
          <a:xfrm>
            <a:off x="3706496" y="570889"/>
            <a:ext cx="287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Pontic designs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03748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EF20FC-B633-834E-89D1-2EDF66669816}"/>
              </a:ext>
            </a:extLst>
          </p:cNvPr>
          <p:cNvSpPr txBox="1"/>
          <p:nvPr/>
        </p:nvSpPr>
        <p:spPr>
          <a:xfrm>
            <a:off x="1124664" y="920621"/>
            <a:ext cx="93884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>
                <a:solidFill>
                  <a:schemeClr val="accent4"/>
                </a:solidFill>
              </a:rPr>
              <a:t>OCCLUSAL CONSIDERATIONS
</a:t>
            </a:r>
            <a:r>
              <a:rPr lang="en-IN" sz="3200"/>
              <a:t>
■ Excessive occlusal load or trauma is a primary factor in Pocket formation, Gingival changes and Osseous &amp; C\T destruction.
■ Excessive occlusal force results in radiographic changes, Widening of Pdl. Spaces, Crestal funneling,Alteration in furcation bone quality &amp; Variation in appearance of lamina dura.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13121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CE3B10-F37E-D847-83AE-79268E23D922}"/>
              </a:ext>
            </a:extLst>
          </p:cNvPr>
          <p:cNvSpPr txBox="1"/>
          <p:nvPr/>
        </p:nvSpPr>
        <p:spPr>
          <a:xfrm>
            <a:off x="757925" y="662175"/>
            <a:ext cx="115889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>
                <a:solidFill>
                  <a:schemeClr val="accent4"/>
                </a:solidFill>
              </a:rPr>
              <a:t>SPECIAL CONSIDERATIONS
</a:t>
            </a:r>
            <a:r>
              <a:rPr lang="en-IN" sz="3200" b="1"/>
              <a:t>
Restoration of Root – Resected Tooth</a:t>
            </a:r>
            <a:r>
              <a:rPr lang="en-IN" sz="3200"/>
              <a:t>
■ One piece cast or core is indicated
■ Development of appropriate contour for hygienic access
■ Avoid any excess convexities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80360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BC71A-773D-5146-87C8-1AA1393D524A}"/>
              </a:ext>
            </a:extLst>
          </p:cNvPr>
          <p:cNvSpPr txBox="1"/>
          <p:nvPr/>
        </p:nvSpPr>
        <p:spPr>
          <a:xfrm>
            <a:off x="977968" y="632012"/>
            <a:ext cx="116378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Splinting</a:t>
            </a:r>
            <a:r>
              <a:rPr lang="en-IN" sz="3200"/>
              <a:t>
Apllied to:
■ Bonded External Appliances
■ Intra Coronal Appliances</a:t>
            </a:r>
          </a:p>
          <a:p>
            <a:pPr algn="l"/>
            <a:r>
              <a:rPr lang="en-IN" sz="3200"/>
              <a:t>■ Indirect Cast Restorations
■ Any inflammation of the Pdl,. Supporting tissues must be controlled before making a decision for splinting Bcoz Inflammation may cause mobility in presence of normal occlusal forces &amp; Pdl. Support.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94153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36AEB7-0C76-8F41-9B6E-D30021585408}"/>
              </a:ext>
            </a:extLst>
          </p:cNvPr>
          <p:cNvSpPr txBox="1"/>
          <p:nvPr/>
        </p:nvSpPr>
        <p:spPr>
          <a:xfrm>
            <a:off x="833310" y="501209"/>
            <a:ext cx="1021772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Anterior Aesthetic Surgery</a:t>
            </a:r>
            <a:r>
              <a:rPr lang="en-IN" sz="3200"/>
              <a:t>
■ More Imp. In Anterior Region
■ Gingivectomy, Apically displaced flaps with osseous recontouring &amp; Use of Orthodontics in positioning the gingiva apically or coronally by Extruding or Intruding the teeth.
■Computer Imaging for Visual preview ■ A Stone cast of patient’s own teeth may be used – Composite or Acrylic veneer is constructed on the cast extending gingivally in a correct position.
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66743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4E9D21-DC55-9B4A-B8B2-4AC9613A27EC}"/>
              </a:ext>
            </a:extLst>
          </p:cNvPr>
          <p:cNvSpPr txBox="1"/>
          <p:nvPr/>
        </p:nvSpPr>
        <p:spPr>
          <a:xfrm>
            <a:off x="1650322" y="1859339"/>
            <a:ext cx="107331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3200"/>
              <a:t>BIOLOGIC CONSIDERATION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3200"/>
              <a:t>
ESTHETIC CONSIDERATIONS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3200"/>
              <a:t>
OCCLUSAL CONSIDERATIONS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3200"/>
              <a:t>
SPECIAL CONSIDERATIONS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77883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73BD1-3854-224E-98D1-4DC7A62884E0}"/>
              </a:ext>
            </a:extLst>
          </p:cNvPr>
          <p:cNvSpPr txBox="1"/>
          <p:nvPr/>
        </p:nvSpPr>
        <p:spPr>
          <a:xfrm>
            <a:off x="660127" y="576604"/>
            <a:ext cx="111040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Pdl. Treatment before Restorative Management</a:t>
            </a:r>
            <a:r>
              <a:rPr lang="en-IN" sz="3200"/>
              <a:t>
</a:t>
            </a:r>
            <a:r>
              <a:rPr lang="en-IN" sz="3200" b="1"/>
              <a:t>Sequence of Treatment:</a:t>
            </a:r>
            <a:r>
              <a:rPr lang="en-IN" sz="3200"/>
              <a:t>
■ Extraction of “Hopeless” teeth – Construction of Temp. Partial denture
■ Periodontal Therapy is performed
■ 2 month after Pdl. Therapy – Relocate the margins – Construct the Final Restoration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461403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B4CEF-5065-0446-93AE-713776AE0498}"/>
              </a:ext>
            </a:extLst>
          </p:cNvPr>
          <p:cNvSpPr txBox="1"/>
          <p:nvPr/>
        </p:nvSpPr>
        <p:spPr>
          <a:xfrm>
            <a:off x="660128" y="424195"/>
            <a:ext cx="109287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/>
              <a:t>Phase 1 Therapy
</a:t>
            </a:r>
            <a:r>
              <a:rPr lang="en-IN" sz="3200"/>
              <a:t>1. Controlling active dental diseases
2.Pdl. Surgical Procedures:
</a:t>
            </a:r>
            <a:r>
              <a:rPr lang="en-IN" sz="3200" b="1"/>
              <a:t>Crown lengthening surgery</a:t>
            </a:r>
            <a:r>
              <a:rPr lang="en-IN" sz="3200"/>
              <a:t> – To prevent
exposure of crown margin &amp; Root surface after
placement. </a:t>
            </a:r>
          </a:p>
          <a:p>
            <a:pPr algn="l"/>
            <a:r>
              <a:rPr lang="en-IN" sz="3200" b="1"/>
              <a:t>Ridge – augmentation:</a:t>
            </a:r>
            <a:r>
              <a:rPr lang="en-IN" sz="3200"/>
              <a:t> For correcting Ridge discrepancies – </a:t>
            </a:r>
          </a:p>
          <a:p>
            <a:pPr algn="l"/>
            <a:r>
              <a:rPr lang="en-IN" sz="3200"/>
              <a:t>2 Techniques
1) The Roll Technique
2) The C\T Tissue Tunnel Technique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25672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A482E2-6813-844C-80FD-85B425810714}"/>
              </a:ext>
            </a:extLst>
          </p:cNvPr>
          <p:cNvSpPr txBox="1"/>
          <p:nvPr/>
        </p:nvSpPr>
        <p:spPr>
          <a:xfrm>
            <a:off x="3361766" y="1438835"/>
            <a:ext cx="5806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9600" b="1">
                <a:solidFill>
                  <a:schemeClr val="accent1"/>
                </a:solidFill>
              </a:rPr>
              <a:t>Thank</a:t>
            </a:r>
          </a:p>
          <a:p>
            <a:pPr algn="l"/>
            <a:r>
              <a:rPr lang="en-IN" sz="9600" b="1">
                <a:solidFill>
                  <a:schemeClr val="accent1"/>
                </a:solidFill>
              </a:rPr>
              <a:t>   you !! </a:t>
            </a:r>
            <a:endParaRPr lang="en-US" sz="96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3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63C27B-5FA4-2F48-BB6A-D786C00C648E}"/>
              </a:ext>
            </a:extLst>
          </p:cNvPr>
          <p:cNvSpPr txBox="1"/>
          <p:nvPr/>
        </p:nvSpPr>
        <p:spPr>
          <a:xfrm>
            <a:off x="953520" y="1279915"/>
            <a:ext cx="10586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>
                <a:solidFill>
                  <a:schemeClr val="accent4"/>
                </a:solidFill>
              </a:rPr>
              <a:t>BIOLOGIC CONSIDERATIONS</a:t>
            </a:r>
            <a:endParaRPr lang="en-IN" sz="3200" b="1">
              <a:solidFill>
                <a:schemeClr val="accent4"/>
              </a:solidFill>
            </a:endParaRPr>
          </a:p>
          <a:p>
            <a:pPr algn="l"/>
            <a:endParaRPr lang="en-IN" sz="3200">
              <a:solidFill>
                <a:schemeClr val="accent4"/>
              </a:solidFill>
            </a:endParaRPr>
          </a:p>
          <a:p>
            <a:pPr algn="l"/>
            <a:r>
              <a:rPr lang="en-US" sz="3200"/>
              <a:t>Margin Placement &amp; Biologic Width:</a:t>
            </a:r>
            <a:endParaRPr lang="en-IN" sz="3200"/>
          </a:p>
          <a:p>
            <a:pPr algn="l"/>
            <a:endParaRPr lang="en-IN" sz="3200"/>
          </a:p>
          <a:p>
            <a:pPr algn="l"/>
            <a:r>
              <a:rPr lang="en-US" sz="3200" b="1"/>
              <a:t>Biologic Width:</a:t>
            </a:r>
            <a:endParaRPr lang="en-IN" sz="3200" b="1"/>
          </a:p>
          <a:p>
            <a:pPr algn="l"/>
            <a:r>
              <a:rPr lang="en-US" sz="3200"/>
              <a:t> The C\T attachment occupies 1.07mm of space above the crest of alveolar bone &amp;that the junctional epithelium below the base of the gingival sulcus ocupies another 0.97mm of space above the C\T attachment.</a:t>
            </a:r>
          </a:p>
        </p:txBody>
      </p:sp>
    </p:spTree>
    <p:extLst>
      <p:ext uri="{BB962C8B-B14F-4D97-AF65-F5344CB8AC3E}">
        <p14:creationId xmlns:p14="http://schemas.microsoft.com/office/powerpoint/2010/main" val="240204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F60468-9994-154E-9E80-7504A43567B4}"/>
              </a:ext>
            </a:extLst>
          </p:cNvPr>
          <p:cNvSpPr txBox="1"/>
          <p:nvPr/>
        </p:nvSpPr>
        <p:spPr>
          <a:xfrm>
            <a:off x="1320257" y="2514600"/>
            <a:ext cx="100486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/>
              <a:t>Evaluation of Biologic-Width
1) By Radiographs
2) By using a Periodontal probe</a:t>
            </a:r>
          </a:p>
          <a:p>
            <a:pPr algn="l"/>
            <a:endParaRPr lang="en-IN" sz="3200"/>
          </a:p>
          <a:p>
            <a:pPr algn="l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728545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E2600A-FBC9-7147-9BD2-8518066FAF24}"/>
              </a:ext>
            </a:extLst>
          </p:cNvPr>
          <p:cNvSpPr txBox="1"/>
          <p:nvPr/>
        </p:nvSpPr>
        <p:spPr>
          <a:xfrm>
            <a:off x="5185674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DC7B18F-6C52-3744-811D-9820EF6F9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23" y="719666"/>
            <a:ext cx="795821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6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55B51F-6A6E-CC4E-8A4A-F8F1025E7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19" y="949207"/>
            <a:ext cx="9346543" cy="49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0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916FA-0477-8749-98B1-BAEB97B82E2E}"/>
              </a:ext>
            </a:extLst>
          </p:cNvPr>
          <p:cNvSpPr txBox="1"/>
          <p:nvPr/>
        </p:nvSpPr>
        <p:spPr>
          <a:xfrm>
            <a:off x="916844" y="674400"/>
            <a:ext cx="94985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3200" b="1">
                <a:solidFill>
                  <a:schemeClr val="accent2"/>
                </a:solidFill>
              </a:rPr>
              <a:t>Correction of Biologic-Width Violation
</a:t>
            </a:r>
            <a:r>
              <a:rPr lang="en-IN" sz="3200"/>
              <a:t>1.</a:t>
            </a:r>
            <a:r>
              <a:rPr lang="en-IN" sz="3200">
                <a:solidFill>
                  <a:schemeClr val="accent2"/>
                </a:solidFill>
              </a:rPr>
              <a:t>SURGICALLY</a:t>
            </a:r>
            <a:r>
              <a:rPr lang="en-IN" sz="3200"/>
              <a:t>: </a:t>
            </a:r>
          </a:p>
          <a:p>
            <a:pPr algn="l"/>
            <a:r>
              <a:rPr lang="en-IN" sz="3200"/>
              <a:t>By removing bone away from proximity to the restorative margins. </a:t>
            </a:r>
          </a:p>
          <a:p>
            <a:pPr algn="l"/>
            <a:r>
              <a:rPr lang="en-IN" sz="3200"/>
              <a:t>Drawback: High risk of inter papillary recession.
2. </a:t>
            </a:r>
            <a:r>
              <a:rPr lang="en-IN" sz="3200">
                <a:solidFill>
                  <a:schemeClr val="accent2"/>
                </a:solidFill>
              </a:rPr>
              <a:t>ORTHODONTICALLY</a:t>
            </a:r>
            <a:r>
              <a:rPr lang="en-IN" sz="3200"/>
              <a:t>:</a:t>
            </a:r>
          </a:p>
          <a:p>
            <a:pPr algn="l"/>
            <a:r>
              <a:rPr lang="en-IN" sz="3200"/>
              <a:t> By extruding the tooth out of the socket.</a:t>
            </a:r>
          </a:p>
          <a:p>
            <a:pPr algn="l"/>
            <a:r>
              <a:rPr lang="en-US" sz="3200"/>
              <a:t>Two Methods</a:t>
            </a:r>
            <a:endParaRPr lang="en-IN" sz="3200"/>
          </a:p>
          <a:p>
            <a:pPr algn="l"/>
            <a:r>
              <a:rPr lang="en-US" sz="3200"/>
              <a:t>■ By applying low extrusive forces </a:t>
            </a:r>
            <a:endParaRPr lang="en-IN" sz="3200"/>
          </a:p>
          <a:p>
            <a:pPr algn="l"/>
            <a:r>
              <a:rPr lang="en-US" sz="3200"/>
              <a:t>■ By rapid orthodontic extrusion</a:t>
            </a:r>
          </a:p>
        </p:txBody>
      </p:sp>
    </p:spTree>
    <p:extLst>
      <p:ext uri="{BB962C8B-B14F-4D97-AF65-F5344CB8AC3E}">
        <p14:creationId xmlns:p14="http://schemas.microsoft.com/office/powerpoint/2010/main" val="1939909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Organic</vt:lpstr>
      <vt:lpstr>Good morning</vt:lpstr>
      <vt:lpstr>Periodontal – Restorative Interrelationship                                   presented by  Dipali Balaji Waghmare (Intern)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918766748652</dc:creator>
  <cp:lastModifiedBy>918766748652</cp:lastModifiedBy>
  <cp:revision>8</cp:revision>
  <dcterms:created xsi:type="dcterms:W3CDTF">2022-12-31T04:16:23Z</dcterms:created>
  <dcterms:modified xsi:type="dcterms:W3CDTF">2023-01-05T04:04:31Z</dcterms:modified>
</cp:coreProperties>
</file>