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6" r:id="rId1"/>
  </p:sldMasterIdLst>
  <p:sldIdLst>
    <p:sldId id="256" r:id="rId2"/>
    <p:sldId id="257" r:id="rId3"/>
    <p:sldId id="289" r:id="rId4"/>
    <p:sldId id="259" r:id="rId5"/>
    <p:sldId id="261" r:id="rId6"/>
    <p:sldId id="283" r:id="rId7"/>
    <p:sldId id="260" r:id="rId8"/>
    <p:sldId id="287" r:id="rId9"/>
    <p:sldId id="258" r:id="rId10"/>
    <p:sldId id="288" r:id="rId11"/>
    <p:sldId id="264" r:id="rId12"/>
    <p:sldId id="262" r:id="rId13"/>
    <p:sldId id="290" r:id="rId14"/>
    <p:sldId id="265" r:id="rId15"/>
    <p:sldId id="291" r:id="rId16"/>
    <p:sldId id="266" r:id="rId17"/>
    <p:sldId id="267" r:id="rId18"/>
    <p:sldId id="284" r:id="rId19"/>
    <p:sldId id="268" r:id="rId20"/>
    <p:sldId id="285" r:id="rId21"/>
    <p:sldId id="269" r:id="rId22"/>
    <p:sldId id="270" r:id="rId23"/>
    <p:sldId id="271" r:id="rId24"/>
    <p:sldId id="272" r:id="rId25"/>
    <p:sldId id="273" r:id="rId26"/>
    <p:sldId id="292" r:id="rId27"/>
    <p:sldId id="302" r:id="rId28"/>
    <p:sldId id="274" r:id="rId29"/>
    <p:sldId id="293" r:id="rId30"/>
    <p:sldId id="296" r:id="rId31"/>
    <p:sldId id="275" r:id="rId32"/>
    <p:sldId id="277" r:id="rId33"/>
    <p:sldId id="301" r:id="rId34"/>
    <p:sldId id="276" r:id="rId35"/>
    <p:sldId id="298" r:id="rId36"/>
    <p:sldId id="299" r:id="rId37"/>
    <p:sldId id="278" r:id="rId38"/>
    <p:sldId id="279" r:id="rId39"/>
    <p:sldId id="280" r:id="rId40"/>
    <p:sldId id="281" r:id="rId41"/>
    <p:sldId id="300" r:id="rId42"/>
    <p:sldId id="28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102" y="-258"/>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42271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6731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415714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8971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42076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501896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11266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47353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26588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69861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36380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04967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6942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44101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09537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65612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1/4/2023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49130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1/4/2023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732695390"/>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51E46-8E50-269D-C749-76A832E5DE94}"/>
              </a:ext>
            </a:extLst>
          </p:cNvPr>
          <p:cNvSpPr>
            <a:spLocks noGrp="1"/>
          </p:cNvSpPr>
          <p:nvPr>
            <p:ph type="ctrTitle"/>
          </p:nvPr>
        </p:nvSpPr>
        <p:spPr>
          <a:xfrm>
            <a:off x="817950" y="339295"/>
            <a:ext cx="8676222" cy="5651888"/>
          </a:xfrm>
        </p:spPr>
        <p:txBody>
          <a:bodyPr/>
          <a:lstStyle/>
          <a:p>
            <a:r>
              <a:rPr lang="en-GB" sz="8800" dirty="0">
                <a:solidFill>
                  <a:schemeClr val="tx1"/>
                </a:solidFill>
              </a:rPr>
              <a:t>Periodontal plastic and </a:t>
            </a:r>
            <a:r>
              <a:rPr lang="en-GB" sz="8800" dirty="0" err="1">
                <a:solidFill>
                  <a:schemeClr val="tx1"/>
                </a:solidFill>
              </a:rPr>
              <a:t>esthetic</a:t>
            </a:r>
            <a:r>
              <a:rPr lang="en-GB" sz="8800" dirty="0">
                <a:solidFill>
                  <a:schemeClr val="tx1"/>
                </a:solidFill>
              </a:rPr>
              <a:t> surgery </a:t>
            </a:r>
            <a:endParaRPr lang="en-US" sz="8800" dirty="0">
              <a:solidFill>
                <a:schemeClr val="tx1"/>
              </a:solidFill>
            </a:endParaRPr>
          </a:p>
        </p:txBody>
      </p:sp>
      <p:sp>
        <p:nvSpPr>
          <p:cNvPr id="3" name="Subtitle 2">
            <a:extLst>
              <a:ext uri="{FF2B5EF4-FFF2-40B4-BE49-F238E27FC236}">
                <a16:creationId xmlns:a16="http://schemas.microsoft.com/office/drawing/2014/main" xmlns="" id="{2D2BD0C5-2709-E000-B549-E62C86173EEA}"/>
              </a:ext>
            </a:extLst>
          </p:cNvPr>
          <p:cNvSpPr>
            <a:spLocks noGrp="1"/>
          </p:cNvSpPr>
          <p:nvPr>
            <p:ph type="subTitle" idx="1"/>
          </p:nvPr>
        </p:nvSpPr>
        <p:spPr>
          <a:xfrm>
            <a:off x="3602443" y="5788152"/>
            <a:ext cx="7891272" cy="1069848"/>
          </a:xfrm>
        </p:spPr>
        <p:txBody>
          <a:bodyPr>
            <a:normAutofit fontScale="92500" lnSpcReduction="20000"/>
          </a:bodyPr>
          <a:lstStyle/>
          <a:p>
            <a:r>
              <a:rPr lang="en-GB" dirty="0"/>
              <a:t> </a:t>
            </a:r>
          </a:p>
          <a:p>
            <a:endParaRPr lang="en-GB" dirty="0"/>
          </a:p>
          <a:p>
            <a:pPr lvl="8"/>
            <a:r>
              <a:rPr lang="en-GB" sz="2200" dirty="0"/>
              <a:t>Presented by; </a:t>
            </a:r>
            <a:r>
              <a:rPr lang="en-GB" sz="2200" dirty="0" err="1"/>
              <a:t>Trupti</a:t>
            </a:r>
            <a:r>
              <a:rPr lang="en-GB" sz="2200" dirty="0"/>
              <a:t> </a:t>
            </a:r>
            <a:r>
              <a:rPr lang="en-GB" sz="2200" dirty="0" err="1"/>
              <a:t>Gaike</a:t>
            </a:r>
            <a:r>
              <a:rPr lang="en-GB" sz="2200" dirty="0"/>
              <a:t> (</a:t>
            </a:r>
            <a:r>
              <a:rPr lang="en-GB" sz="2200" dirty="0" err="1"/>
              <a:t>int</a:t>
            </a:r>
            <a:r>
              <a:rPr lang="en-GB" sz="2200" dirty="0"/>
              <a:t>)</a:t>
            </a:r>
            <a:endParaRPr lang="en-US" sz="2200" dirty="0"/>
          </a:p>
        </p:txBody>
      </p:sp>
    </p:spTree>
    <p:extLst>
      <p:ext uri="{BB962C8B-B14F-4D97-AF65-F5344CB8AC3E}">
        <p14:creationId xmlns:p14="http://schemas.microsoft.com/office/powerpoint/2010/main" xmlns="" val="322062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31185-DFCE-B5FD-D739-B785418E1FFC}"/>
              </a:ext>
            </a:extLst>
          </p:cNvPr>
          <p:cNvSpPr>
            <a:spLocks noGrp="1"/>
          </p:cNvSpPr>
          <p:nvPr>
            <p:ph type="title"/>
          </p:nvPr>
        </p:nvSpPr>
        <p:spPr>
          <a:xfrm>
            <a:off x="1141413" y="609600"/>
            <a:ext cx="9905998" cy="117461"/>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5CC5B305-5B31-A61E-6CE2-825B29CDDF55}"/>
              </a:ext>
            </a:extLst>
          </p:cNvPr>
          <p:cNvSpPr>
            <a:spLocks noGrp="1"/>
          </p:cNvSpPr>
          <p:nvPr>
            <p:ph idx="1"/>
          </p:nvPr>
        </p:nvSpPr>
        <p:spPr>
          <a:xfrm>
            <a:off x="814235" y="1222359"/>
            <a:ext cx="9905998" cy="3124201"/>
          </a:xfrm>
        </p:spPr>
        <p:txBody>
          <a:bodyPr>
            <a:normAutofit lnSpcReduction="10000"/>
          </a:bodyPr>
          <a:lstStyle/>
          <a:p>
            <a:pPr marL="0" indent="0">
              <a:buNone/>
            </a:pPr>
            <a:r>
              <a:rPr lang="en-GB" sz="3200" b="1" u="sng" dirty="0">
                <a:solidFill>
                  <a:srgbClr val="FF0000"/>
                </a:solidFill>
              </a:rPr>
              <a:t>5.</a:t>
            </a:r>
            <a:r>
              <a:rPr lang="en-US" sz="3200" b="1" u="sng" dirty="0">
                <a:solidFill>
                  <a:srgbClr val="FF0000"/>
                </a:solidFill>
              </a:rPr>
              <a:t>Tissue Engineering</a:t>
            </a:r>
            <a:r>
              <a:rPr lang="en-GB" sz="3200" b="1" u="sng" dirty="0">
                <a:solidFill>
                  <a:srgbClr val="FF0000"/>
                </a:solidFill>
              </a:rPr>
              <a:t>:</a:t>
            </a:r>
            <a:endParaRPr lang="en-US" sz="3200" b="1" u="sng" dirty="0">
              <a:solidFill>
                <a:srgbClr val="FF0000"/>
              </a:solidFill>
            </a:endParaRPr>
          </a:p>
          <a:p>
            <a:pPr marL="0" indent="0">
              <a:buNone/>
            </a:pPr>
            <a:r>
              <a:rPr lang="en-US" sz="2800" dirty="0"/>
              <a:t>The future of periodontal plastic surgery will encompass the use of tissue-engineered products at the recipient site to reduce donor site morbidity. Results of numerous experimental and clinical studies support the clinician’s use of a minimally invasive approach to periodontal plastic surgery.</a:t>
            </a:r>
          </a:p>
        </p:txBody>
      </p:sp>
    </p:spTree>
    <p:extLst>
      <p:ext uri="{BB962C8B-B14F-4D97-AF65-F5344CB8AC3E}">
        <p14:creationId xmlns:p14="http://schemas.microsoft.com/office/powerpoint/2010/main" xmlns="" val="171352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92BCA-1C36-D4D7-3440-E29DD530A0BB}"/>
              </a:ext>
            </a:extLst>
          </p:cNvPr>
          <p:cNvSpPr>
            <a:spLocks noGrp="1"/>
          </p:cNvSpPr>
          <p:nvPr>
            <p:ph type="title"/>
          </p:nvPr>
        </p:nvSpPr>
        <p:spPr/>
        <p:txBody>
          <a:bodyPr/>
          <a:lstStyle/>
          <a:p>
            <a:endParaRPr lang="en-US"/>
          </a:p>
        </p:txBody>
      </p:sp>
      <p:pic>
        <p:nvPicPr>
          <p:cNvPr id="7" name="Picture 7">
            <a:extLst>
              <a:ext uri="{FF2B5EF4-FFF2-40B4-BE49-F238E27FC236}">
                <a16:creationId xmlns:a16="http://schemas.microsoft.com/office/drawing/2014/main" xmlns="" id="{01DAFB8A-B7CE-BBA1-2662-2A2920AEA955}"/>
              </a:ext>
            </a:extLst>
          </p:cNvPr>
          <p:cNvPicPr>
            <a:picLocks noGrp="1" noChangeAspect="1"/>
          </p:cNvPicPr>
          <p:nvPr>
            <p:ph idx="1"/>
          </p:nvPr>
        </p:nvPicPr>
        <p:blipFill>
          <a:blip r:embed="rId2"/>
          <a:stretch>
            <a:fillRect/>
          </a:stretch>
        </p:blipFill>
        <p:spPr>
          <a:xfrm>
            <a:off x="1911522" y="131626"/>
            <a:ext cx="8112018" cy="6594748"/>
          </a:xfrm>
        </p:spPr>
      </p:pic>
    </p:spTree>
    <p:extLst>
      <p:ext uri="{BB962C8B-B14F-4D97-AF65-F5344CB8AC3E}">
        <p14:creationId xmlns:p14="http://schemas.microsoft.com/office/powerpoint/2010/main" xmlns="" val="281459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D46B3-0F6D-C545-DC6E-B4B2651BCDBA}"/>
              </a:ext>
            </a:extLst>
          </p:cNvPr>
          <p:cNvSpPr>
            <a:spLocks noGrp="1"/>
          </p:cNvSpPr>
          <p:nvPr>
            <p:ph type="title"/>
          </p:nvPr>
        </p:nvSpPr>
        <p:spPr>
          <a:xfrm>
            <a:off x="1069848" y="484632"/>
            <a:ext cx="10058400" cy="201168"/>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B16ECDB6-FCD2-7CB2-845F-CDC2E2BEC9A0}"/>
              </a:ext>
            </a:extLst>
          </p:cNvPr>
          <p:cNvSpPr>
            <a:spLocks noGrp="1"/>
          </p:cNvSpPr>
          <p:nvPr>
            <p:ph idx="1"/>
          </p:nvPr>
        </p:nvSpPr>
        <p:spPr>
          <a:xfrm>
            <a:off x="1069848" y="1174604"/>
            <a:ext cx="9927840" cy="4508791"/>
          </a:xfrm>
        </p:spPr>
        <p:txBody>
          <a:bodyPr>
            <a:normAutofit/>
          </a:bodyPr>
          <a:lstStyle/>
          <a:p>
            <a:r>
              <a:rPr lang="en-US" sz="2800" u="sng" dirty="0"/>
              <a:t>Techniques to Increase Attached Gingiva</a:t>
            </a:r>
          </a:p>
          <a:p>
            <a:pPr marL="0" indent="0">
              <a:buNone/>
            </a:pPr>
            <a:r>
              <a:rPr lang="en-US" sz="2800" dirty="0"/>
              <a:t>To simplify and better understand the techniques and the result of the surgery, the following </a:t>
            </a:r>
            <a:r>
              <a:rPr lang="en-US" sz="2800" dirty="0" err="1"/>
              <a:t>classiications</a:t>
            </a:r>
            <a:r>
              <a:rPr lang="en-US" sz="2800" dirty="0"/>
              <a:t> are presented:</a:t>
            </a:r>
          </a:p>
          <a:p>
            <a:pPr marL="0" indent="0">
              <a:buNone/>
            </a:pPr>
            <a:r>
              <a:rPr lang="en-GB" sz="2800" dirty="0"/>
              <a:t>1.</a:t>
            </a:r>
            <a:r>
              <a:rPr lang="en-US" sz="2800" dirty="0"/>
              <a:t>Gingival augmentation apical to the area of recession.</a:t>
            </a:r>
            <a:endParaRPr lang="en-GB" sz="2800" dirty="0"/>
          </a:p>
          <a:p>
            <a:pPr marL="0" indent="0">
              <a:buNone/>
            </a:pPr>
            <a:r>
              <a:rPr lang="en-US" sz="2800" dirty="0"/>
              <a:t> The donor graft tissue (i.e., pedicle or free) is placed on a recipient bed apical to the recessed gingival margin. No attempt is made to cover the denuded root surface where there is gingival and bone recession.</a:t>
            </a:r>
          </a:p>
          <a:p>
            <a:pPr marL="0" indent="0">
              <a:buNone/>
            </a:pPr>
            <a:endParaRPr lang="en-US" dirty="0"/>
          </a:p>
        </p:txBody>
      </p:sp>
    </p:spTree>
    <p:extLst>
      <p:ext uri="{BB962C8B-B14F-4D97-AF65-F5344CB8AC3E}">
        <p14:creationId xmlns:p14="http://schemas.microsoft.com/office/powerpoint/2010/main" xmlns="" val="301777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6352D7-08C1-28AC-94FE-E1BCD4C5AC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39D1CF9-AD03-AD42-5462-F087A31982AD}"/>
              </a:ext>
            </a:extLst>
          </p:cNvPr>
          <p:cNvSpPr>
            <a:spLocks noGrp="1"/>
          </p:cNvSpPr>
          <p:nvPr>
            <p:ph idx="1"/>
          </p:nvPr>
        </p:nvSpPr>
        <p:spPr/>
        <p:txBody>
          <a:bodyPr>
            <a:normAutofit lnSpcReduction="10000"/>
          </a:bodyPr>
          <a:lstStyle/>
          <a:p>
            <a:pPr marL="0" indent="0">
              <a:buNone/>
            </a:pPr>
            <a:r>
              <a:rPr lang="en-GB" dirty="0"/>
              <a:t>2.</a:t>
            </a:r>
            <a:r>
              <a:rPr lang="en-US" sz="2800" dirty="0"/>
              <a:t> Gingival augmentation coronal to the recession (i.e., root cover-age)</a:t>
            </a:r>
            <a:endParaRPr lang="en-GB" sz="2800" dirty="0"/>
          </a:p>
          <a:p>
            <a:pPr marL="0" indent="0">
              <a:buNone/>
            </a:pPr>
            <a:r>
              <a:rPr lang="en-US" sz="2800" dirty="0"/>
              <a:t>The donor graft tissue (i.e., pedicle or free) is placed covering the denuded root surface. Apical and coronal widening </a:t>
            </a:r>
            <a:r>
              <a:rPr lang="en-GB" sz="2800" dirty="0"/>
              <a:t>of</a:t>
            </a:r>
            <a:r>
              <a:rPr lang="en-US" sz="2800" dirty="0"/>
              <a:t>attached gingiva enhances oral hygiene procedures, but only the latter can correct an aesthetic problem.</a:t>
            </a:r>
          </a:p>
        </p:txBody>
      </p:sp>
    </p:spTree>
    <p:extLst>
      <p:ext uri="{BB962C8B-B14F-4D97-AF65-F5344CB8AC3E}">
        <p14:creationId xmlns:p14="http://schemas.microsoft.com/office/powerpoint/2010/main" xmlns="" val="374236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54A00-0FBA-A9E6-19AE-76381BCA4A39}"/>
              </a:ext>
            </a:extLst>
          </p:cNvPr>
          <p:cNvSpPr>
            <a:spLocks noGrp="1"/>
          </p:cNvSpPr>
          <p:nvPr>
            <p:ph type="title"/>
          </p:nvPr>
        </p:nvSpPr>
        <p:spPr>
          <a:xfrm flipV="1">
            <a:off x="1069848" y="-2060005"/>
            <a:ext cx="10058400" cy="2544637"/>
          </a:xfrm>
        </p:spPr>
        <p:txBody>
          <a:bodyPr/>
          <a:lstStyle/>
          <a:p>
            <a:endParaRPr lang="en-US"/>
          </a:p>
        </p:txBody>
      </p:sp>
      <p:sp>
        <p:nvSpPr>
          <p:cNvPr id="3" name="Content Placeholder 2">
            <a:extLst>
              <a:ext uri="{FF2B5EF4-FFF2-40B4-BE49-F238E27FC236}">
                <a16:creationId xmlns:a16="http://schemas.microsoft.com/office/drawing/2014/main" xmlns="" id="{62056A58-075E-5809-64B5-9B25B3678787}"/>
              </a:ext>
            </a:extLst>
          </p:cNvPr>
          <p:cNvSpPr>
            <a:spLocks noGrp="1"/>
          </p:cNvSpPr>
          <p:nvPr>
            <p:ph idx="1"/>
          </p:nvPr>
        </p:nvSpPr>
        <p:spPr>
          <a:xfrm>
            <a:off x="1069848" y="884591"/>
            <a:ext cx="10058400" cy="5743779"/>
          </a:xfrm>
        </p:spPr>
        <p:txBody>
          <a:bodyPr>
            <a:noAutofit/>
          </a:bodyPr>
          <a:lstStyle/>
          <a:p>
            <a:r>
              <a:rPr lang="en-US" sz="2800" u="sng" dirty="0"/>
              <a:t>Gingival Augmentation Apical to Recession</a:t>
            </a:r>
            <a:endParaRPr lang="en-GB" sz="2800" u="sng" dirty="0"/>
          </a:p>
          <a:p>
            <a:endParaRPr lang="en-US" sz="2800" u="sng" dirty="0"/>
          </a:p>
          <a:p>
            <a:r>
              <a:rPr lang="en-US" sz="2800" dirty="0"/>
              <a:t>Techniques for gingival augmentation apical to the area of recession place the free gingival </a:t>
            </a:r>
            <a:r>
              <a:rPr lang="en-US" sz="2800" dirty="0" err="1"/>
              <a:t>autograft</a:t>
            </a:r>
            <a:r>
              <a:rPr lang="en-US" sz="2800" dirty="0"/>
              <a:t> or the free connective tissue </a:t>
            </a:r>
            <a:r>
              <a:rPr lang="en-US" sz="2800" dirty="0" err="1"/>
              <a:t>autograft</a:t>
            </a:r>
            <a:r>
              <a:rPr lang="en-US" sz="2800" dirty="0"/>
              <a:t> in a recipient site created in a area apical to the recession.</a:t>
            </a:r>
            <a:endParaRPr lang="en-GB" sz="2800" dirty="0"/>
          </a:p>
          <a:p>
            <a:r>
              <a:rPr lang="en-US" sz="2800" dirty="0"/>
              <a:t>Another technique is the apically positioned lap, which is possible if there is some keratinized gingiva that can be placed in a more apical position. This is essentially an apical pedicle lap</a:t>
            </a:r>
            <a:r>
              <a:rPr lang="en-GB" sz="2800" dirty="0"/>
              <a:t>.</a:t>
            </a:r>
            <a:endParaRPr lang="en-US" sz="2800" dirty="0"/>
          </a:p>
          <a:p>
            <a:pPr marL="0" indent="0">
              <a:buNone/>
            </a:pPr>
            <a:r>
              <a:rPr lang="en-US" sz="2800" dirty="0"/>
              <a:t> </a:t>
            </a:r>
          </a:p>
        </p:txBody>
      </p:sp>
    </p:spTree>
    <p:extLst>
      <p:ext uri="{BB962C8B-B14F-4D97-AF65-F5344CB8AC3E}">
        <p14:creationId xmlns:p14="http://schemas.microsoft.com/office/powerpoint/2010/main" xmlns="" val="3326646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52243-AFA3-A695-F177-B54E2249C7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4E4DBB3-9859-3443-F274-1F2FA31B9BBB}"/>
              </a:ext>
            </a:extLst>
          </p:cNvPr>
          <p:cNvSpPr>
            <a:spLocks noGrp="1"/>
          </p:cNvSpPr>
          <p:nvPr>
            <p:ph idx="1"/>
          </p:nvPr>
        </p:nvSpPr>
        <p:spPr>
          <a:xfrm>
            <a:off x="1069848" y="2093976"/>
            <a:ext cx="10058400" cy="4050792"/>
          </a:xfrm>
        </p:spPr>
        <p:txBody>
          <a:bodyPr>
            <a:normAutofit/>
          </a:bodyPr>
          <a:lstStyle/>
          <a:p>
            <a:pPr marL="0" indent="0">
              <a:buNone/>
            </a:pPr>
            <a:r>
              <a:rPr lang="en-GB" sz="2800" i="1" u="sng" dirty="0"/>
              <a:t>1.</a:t>
            </a:r>
            <a:r>
              <a:rPr lang="en-US" sz="2800" i="1" u="sng" dirty="0"/>
              <a:t>Free Gingival </a:t>
            </a:r>
            <a:r>
              <a:rPr lang="en-US" sz="2800" i="1" u="sng" dirty="0" err="1"/>
              <a:t>Autografts</a:t>
            </a:r>
            <a:endParaRPr lang="en-US" sz="2800" i="1" u="sng" dirty="0"/>
          </a:p>
          <a:p>
            <a:r>
              <a:rPr lang="en-US" sz="2800" dirty="0"/>
              <a:t>Free gingival grafts are used to create a widened zone of attached </a:t>
            </a:r>
          </a:p>
          <a:p>
            <a:r>
              <a:rPr lang="en-US" sz="2800" dirty="0"/>
              <a:t>gingiva. They were initially described by Bjorn12 in 1963 and have </a:t>
            </a:r>
          </a:p>
          <a:p>
            <a:r>
              <a:rPr lang="en-US" sz="2800" dirty="0"/>
              <a:t>been extensively used</a:t>
            </a:r>
          </a:p>
        </p:txBody>
      </p:sp>
    </p:spTree>
    <p:extLst>
      <p:ext uri="{BB962C8B-B14F-4D97-AF65-F5344CB8AC3E}">
        <p14:creationId xmlns:p14="http://schemas.microsoft.com/office/powerpoint/2010/main" xmlns="" val="38992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6CCFA3-9DAA-4C89-EC3C-01D5F880A78A}"/>
              </a:ext>
            </a:extLst>
          </p:cNvPr>
          <p:cNvSpPr>
            <a:spLocks noGrp="1"/>
          </p:cNvSpPr>
          <p:nvPr>
            <p:ph type="title"/>
          </p:nvPr>
        </p:nvSpPr>
        <p:spPr>
          <a:xfrm flipV="1">
            <a:off x="1069848" y="-1369298"/>
            <a:ext cx="10058400" cy="1853930"/>
          </a:xfrm>
        </p:spPr>
        <p:txBody>
          <a:bodyPr/>
          <a:lstStyle/>
          <a:p>
            <a:endParaRPr lang="en-US"/>
          </a:p>
        </p:txBody>
      </p:sp>
      <p:sp>
        <p:nvSpPr>
          <p:cNvPr id="3" name="Content Placeholder 2">
            <a:extLst>
              <a:ext uri="{FF2B5EF4-FFF2-40B4-BE49-F238E27FC236}">
                <a16:creationId xmlns:a16="http://schemas.microsoft.com/office/drawing/2014/main" xmlns="" id="{77E3B42E-FBE0-A8AB-6C6C-901DA59BB646}"/>
              </a:ext>
            </a:extLst>
          </p:cNvPr>
          <p:cNvSpPr>
            <a:spLocks noGrp="1"/>
          </p:cNvSpPr>
          <p:nvPr>
            <p:ph idx="1"/>
          </p:nvPr>
        </p:nvSpPr>
        <p:spPr>
          <a:xfrm>
            <a:off x="1069848" y="775531"/>
            <a:ext cx="10058400" cy="5396669"/>
          </a:xfrm>
        </p:spPr>
        <p:txBody>
          <a:bodyPr>
            <a:normAutofit/>
          </a:bodyPr>
          <a:lstStyle/>
          <a:p>
            <a:r>
              <a:rPr lang="en-US" sz="2800" dirty="0"/>
              <a:t>Classic technique⚫</a:t>
            </a:r>
            <a:endParaRPr lang="en-GB" sz="2800" dirty="0"/>
          </a:p>
          <a:p>
            <a:r>
              <a:rPr lang="en-US" sz="2800" dirty="0"/>
              <a:t> The classic technique was proposed by Sullivan &amp; Atkins (1968) and modified by Millers in 1985)</a:t>
            </a:r>
            <a:endParaRPr lang="en-GB" sz="2800" dirty="0"/>
          </a:p>
          <a:p>
            <a:r>
              <a:rPr lang="en-US" sz="2800" dirty="0"/>
              <a:t>Steps in classic technique </a:t>
            </a:r>
            <a:endParaRPr lang="en-GB" sz="2800" dirty="0"/>
          </a:p>
          <a:p>
            <a:r>
              <a:rPr lang="en-US" sz="2800" dirty="0"/>
              <a:t>. Step 1 - Preparation of the recipient site</a:t>
            </a:r>
            <a:endParaRPr lang="en-GB" sz="2800" dirty="0"/>
          </a:p>
          <a:p>
            <a:r>
              <a:rPr lang="en-US" sz="2800" dirty="0"/>
              <a:t>Step 2 - Preparation of donor site </a:t>
            </a:r>
            <a:endParaRPr lang="en-GB" sz="2800" dirty="0"/>
          </a:p>
          <a:p>
            <a:r>
              <a:rPr lang="en-US" sz="2800" dirty="0"/>
              <a:t> Step 3-Transfer and immobilization of the graft</a:t>
            </a:r>
            <a:endParaRPr lang="en-GB" sz="2800" dirty="0"/>
          </a:p>
          <a:p>
            <a:r>
              <a:rPr lang="en-US" sz="2800" dirty="0"/>
              <a:t>Step 4 Protection of the donor site</a:t>
            </a:r>
          </a:p>
        </p:txBody>
      </p:sp>
    </p:spTree>
    <p:extLst>
      <p:ext uri="{BB962C8B-B14F-4D97-AF65-F5344CB8AC3E}">
        <p14:creationId xmlns:p14="http://schemas.microsoft.com/office/powerpoint/2010/main" xmlns="" val="89391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C4559-04EA-4737-6BE7-EA00BCFBA2B9}"/>
              </a:ext>
            </a:extLst>
          </p:cNvPr>
          <p:cNvSpPr>
            <a:spLocks noGrp="1"/>
          </p:cNvSpPr>
          <p:nvPr>
            <p:ph type="title"/>
          </p:nvPr>
        </p:nvSpPr>
        <p:spPr>
          <a:xfrm>
            <a:off x="1069848" y="-5198485"/>
            <a:ext cx="10058400" cy="2072123"/>
          </a:xfrm>
        </p:spPr>
        <p:txBody>
          <a:bodyPr/>
          <a:lstStyle/>
          <a:p>
            <a:endParaRPr lang="en-US" dirty="0"/>
          </a:p>
        </p:txBody>
      </p:sp>
      <p:sp>
        <p:nvSpPr>
          <p:cNvPr id="3" name="Content Placeholder 2">
            <a:extLst>
              <a:ext uri="{FF2B5EF4-FFF2-40B4-BE49-F238E27FC236}">
                <a16:creationId xmlns:a16="http://schemas.microsoft.com/office/drawing/2014/main" xmlns="" id="{354BD303-4B3C-FB72-0F1E-41F53DE1A2FE}"/>
              </a:ext>
            </a:extLst>
          </p:cNvPr>
          <p:cNvSpPr>
            <a:spLocks noGrp="1"/>
          </p:cNvSpPr>
          <p:nvPr>
            <p:ph idx="1"/>
          </p:nvPr>
        </p:nvSpPr>
        <p:spPr>
          <a:xfrm>
            <a:off x="605883" y="436236"/>
            <a:ext cx="11342147" cy="5708532"/>
          </a:xfrm>
        </p:spPr>
        <p:txBody>
          <a:bodyPr/>
          <a:lstStyle/>
          <a:p>
            <a:r>
              <a:rPr lang="en-US" sz="2800" dirty="0"/>
              <a:t>Step 1 </a:t>
            </a:r>
            <a:endParaRPr lang="en-GB" sz="2800" dirty="0"/>
          </a:p>
          <a:p>
            <a:r>
              <a:rPr lang="en-GB" sz="2800" dirty="0"/>
              <a:t>1</a:t>
            </a:r>
            <a:r>
              <a:rPr lang="en-US" sz="2800" dirty="0"/>
              <a:t>. The purpose of this step is to prepare a firm connective tissue bed to receive the graft. </a:t>
            </a:r>
            <a:endParaRPr lang="en-GB" sz="2800" dirty="0"/>
          </a:p>
          <a:p>
            <a:r>
              <a:rPr lang="en-US" sz="2800" dirty="0"/>
              <a:t>2. The area of recipient bed is demarcated by first placing a horizontal incision at the level of CEJ on either side in the inter-dental tissues. Two vertical incisions ex- (tending from incision line are placed 4-5 mm apical (to recession. A horizontal incision is made at apical termination connecting the vertical incisions.</a:t>
            </a:r>
            <a:endParaRPr lang="en-GB" sz="2800" dirty="0"/>
          </a:p>
          <a:p>
            <a:r>
              <a:rPr lang="en-US" sz="2800" dirty="0"/>
              <a:t>3. A split incision is made to dissect the epithelium </a:t>
            </a:r>
            <a:r>
              <a:rPr lang="en-US" sz="2800" dirty="0" err="1"/>
              <a:t>andouter</a:t>
            </a:r>
            <a:r>
              <a:rPr lang="en-US" sz="2800" dirty="0"/>
              <a:t> portion of connective tissue, within the </a:t>
            </a:r>
            <a:r>
              <a:rPr lang="en-US" sz="2800" dirty="0" err="1"/>
              <a:t>demar-cated</a:t>
            </a:r>
            <a:r>
              <a:rPr lang="en-US" sz="2800" dirty="0"/>
              <a:t> area. </a:t>
            </a:r>
            <a:endParaRPr lang="en-GB" sz="2800" dirty="0"/>
          </a:p>
          <a:p>
            <a:r>
              <a:rPr lang="en-US" sz="2800" dirty="0"/>
              <a:t>4. Periosteum should be left covering the bone.</a:t>
            </a:r>
            <a:endParaRPr lang="en-GB" sz="2800" dirty="0"/>
          </a:p>
          <a:p>
            <a:endParaRPr lang="en-US" dirty="0"/>
          </a:p>
        </p:txBody>
      </p:sp>
    </p:spTree>
    <p:extLst>
      <p:ext uri="{BB962C8B-B14F-4D97-AF65-F5344CB8AC3E}">
        <p14:creationId xmlns:p14="http://schemas.microsoft.com/office/powerpoint/2010/main" xmlns="" val="394263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1AE37F-296B-3B59-70D3-2D0BEE80171A}"/>
              </a:ext>
            </a:extLst>
          </p:cNvPr>
          <p:cNvSpPr>
            <a:spLocks noGrp="1"/>
          </p:cNvSpPr>
          <p:nvPr>
            <p:ph type="title"/>
          </p:nvPr>
        </p:nvSpPr>
        <p:spPr>
          <a:xfrm>
            <a:off x="1069848" y="484632"/>
            <a:ext cx="10058400" cy="339370"/>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4A2DDDBE-D68A-4D72-0C10-C3B207352C56}"/>
              </a:ext>
            </a:extLst>
          </p:cNvPr>
          <p:cNvSpPr>
            <a:spLocks noGrp="1"/>
          </p:cNvSpPr>
          <p:nvPr>
            <p:ph idx="1"/>
          </p:nvPr>
        </p:nvSpPr>
        <p:spPr>
          <a:xfrm>
            <a:off x="948671" y="1188347"/>
            <a:ext cx="10058400" cy="4050792"/>
          </a:xfrm>
        </p:spPr>
        <p:txBody>
          <a:bodyPr>
            <a:normAutofit lnSpcReduction="10000"/>
          </a:bodyPr>
          <a:lstStyle/>
          <a:p>
            <a:r>
              <a:rPr lang="en-US" sz="2800" dirty="0"/>
              <a:t>Step 2</a:t>
            </a:r>
            <a:endParaRPr lang="en-GB" sz="2800" dirty="0"/>
          </a:p>
          <a:p>
            <a:r>
              <a:rPr lang="en-US" sz="2800" dirty="0"/>
              <a:t>1. A tin foil template is made on the recipient site </a:t>
            </a:r>
            <a:r>
              <a:rPr lang="en-US" sz="2800" dirty="0" smtClean="0"/>
              <a:t>and transferred </a:t>
            </a:r>
            <a:r>
              <a:rPr lang="en-US" sz="2800" dirty="0"/>
              <a:t>to the donor site. </a:t>
            </a:r>
            <a:endParaRPr lang="en-GB" sz="2800" dirty="0"/>
          </a:p>
          <a:p>
            <a:r>
              <a:rPr lang="en-US" sz="2800" dirty="0"/>
              <a:t>2. Donor sites are - palatal mucosa, attached </a:t>
            </a:r>
            <a:r>
              <a:rPr lang="en-US" sz="2800" dirty="0" err="1"/>
              <a:t>gingiva</a:t>
            </a:r>
            <a:r>
              <a:rPr lang="en-US" sz="2800" dirty="0" smtClean="0"/>
              <a:t>, masticatory </a:t>
            </a:r>
            <a:r>
              <a:rPr lang="en-US" sz="2800" dirty="0"/>
              <a:t>mucosa of edentulous area etc. 3. Place the template over the donor site and make </a:t>
            </a:r>
            <a:r>
              <a:rPr lang="en-US" sz="2800" dirty="0" smtClean="0"/>
              <a:t>a shallow </a:t>
            </a:r>
            <a:r>
              <a:rPr lang="en-US" sz="2800" dirty="0"/>
              <a:t>incision around it with # 15 blade</a:t>
            </a:r>
            <a:endParaRPr lang="en-GB" sz="2800" dirty="0"/>
          </a:p>
          <a:p>
            <a:r>
              <a:rPr lang="en-US" sz="2800" dirty="0"/>
              <a:t>4. Remove the donor tissue with the help of microtome</a:t>
            </a:r>
            <a:r>
              <a:rPr lang="en-US" sz="2800" dirty="0" smtClean="0"/>
              <a:t>. Ideal </a:t>
            </a:r>
            <a:r>
              <a:rPr lang="en-US" sz="2800" dirty="0"/>
              <a:t>thickness of graft is between 1-1.5 mm.</a:t>
            </a:r>
          </a:p>
        </p:txBody>
      </p:sp>
    </p:spTree>
    <p:extLst>
      <p:ext uri="{BB962C8B-B14F-4D97-AF65-F5344CB8AC3E}">
        <p14:creationId xmlns:p14="http://schemas.microsoft.com/office/powerpoint/2010/main" xmlns="" val="168865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C1565-F146-31AA-EAAB-3B75D581436D}"/>
              </a:ext>
            </a:extLst>
          </p:cNvPr>
          <p:cNvSpPr>
            <a:spLocks noGrp="1"/>
          </p:cNvSpPr>
          <p:nvPr>
            <p:ph type="title"/>
          </p:nvPr>
        </p:nvSpPr>
        <p:spPr>
          <a:xfrm flipV="1">
            <a:off x="972907" y="-266590"/>
            <a:ext cx="10058400" cy="727062"/>
          </a:xfrm>
        </p:spPr>
        <p:txBody>
          <a:bodyPr>
            <a:normAutofit/>
          </a:bodyPr>
          <a:lstStyle/>
          <a:p>
            <a:endParaRPr lang="en-US" dirty="0"/>
          </a:p>
        </p:txBody>
      </p:sp>
      <p:sp>
        <p:nvSpPr>
          <p:cNvPr id="3" name="Content Placeholder 2">
            <a:extLst>
              <a:ext uri="{FF2B5EF4-FFF2-40B4-BE49-F238E27FC236}">
                <a16:creationId xmlns:a16="http://schemas.microsoft.com/office/drawing/2014/main" xmlns="" id="{51599C1F-178F-3831-FD0E-CAE3349975FE}"/>
              </a:ext>
            </a:extLst>
          </p:cNvPr>
          <p:cNvSpPr>
            <a:spLocks noGrp="1"/>
          </p:cNvSpPr>
          <p:nvPr>
            <p:ph idx="1"/>
          </p:nvPr>
        </p:nvSpPr>
        <p:spPr>
          <a:xfrm>
            <a:off x="321926" y="1575298"/>
            <a:ext cx="11548147" cy="4362363"/>
          </a:xfrm>
        </p:spPr>
        <p:txBody>
          <a:bodyPr>
            <a:noAutofit/>
          </a:bodyPr>
          <a:lstStyle/>
          <a:p>
            <a:r>
              <a:rPr lang="en-US" sz="2800" dirty="0"/>
              <a:t>Step 3</a:t>
            </a:r>
            <a:endParaRPr lang="en-GB" sz="2800" dirty="0"/>
          </a:p>
          <a:p>
            <a:r>
              <a:rPr lang="en-US" sz="2800" dirty="0"/>
              <a:t>1. Remove the excess clot from the recipient site be- cause thick clot interferes with vascularization of graft. </a:t>
            </a:r>
            <a:endParaRPr lang="en-GB" sz="2800" dirty="0"/>
          </a:p>
          <a:p>
            <a:r>
              <a:rPr lang="en-US" sz="2800" dirty="0"/>
              <a:t>2. Graft is immediately transferred to the recipient site and immobilized by suturing to the periosteum of adjacent attached gingiva with adequate no. of sutures.</a:t>
            </a:r>
            <a:endParaRPr lang="en-GB" sz="2800" dirty="0"/>
          </a:p>
          <a:p>
            <a:r>
              <a:rPr lang="en-US" sz="2800" dirty="0"/>
              <a:t>3. Exert pressure against the graft for a few minutes to eliminate thick blood clot, between the graft and re- </a:t>
            </a:r>
            <a:r>
              <a:rPr lang="en-US" sz="2800" dirty="0" err="1"/>
              <a:t>cipient</a:t>
            </a:r>
            <a:r>
              <a:rPr lang="en-US" sz="2800" dirty="0"/>
              <a:t> bed, to eliminate the dead space.</a:t>
            </a:r>
            <a:endParaRPr lang="en-GB" sz="2800" dirty="0"/>
          </a:p>
          <a:p>
            <a:endParaRPr lang="en-US" sz="2800" dirty="0"/>
          </a:p>
        </p:txBody>
      </p:sp>
    </p:spTree>
    <p:extLst>
      <p:ext uri="{BB962C8B-B14F-4D97-AF65-F5344CB8AC3E}">
        <p14:creationId xmlns:p14="http://schemas.microsoft.com/office/powerpoint/2010/main" xmlns="" val="86890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9D4C4-E16A-F5ED-C096-CB17ADD019C8}"/>
              </a:ext>
            </a:extLst>
          </p:cNvPr>
          <p:cNvSpPr>
            <a:spLocks noGrp="1"/>
          </p:cNvSpPr>
          <p:nvPr>
            <p:ph type="title"/>
          </p:nvPr>
        </p:nvSpPr>
        <p:spPr>
          <a:xfrm>
            <a:off x="1069848" y="484632"/>
            <a:ext cx="10058400" cy="20116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AC1D8A8A-6DF2-B71D-7616-B1F8FB2ED0A1}"/>
              </a:ext>
            </a:extLst>
          </p:cNvPr>
          <p:cNvSpPr>
            <a:spLocks noGrp="1"/>
          </p:cNvSpPr>
          <p:nvPr>
            <p:ph idx="1"/>
          </p:nvPr>
        </p:nvSpPr>
        <p:spPr>
          <a:xfrm>
            <a:off x="230237" y="721850"/>
            <a:ext cx="12226736" cy="6438863"/>
          </a:xfrm>
        </p:spPr>
        <p:txBody>
          <a:bodyPr>
            <a:noAutofit/>
          </a:bodyPr>
          <a:lstStyle/>
          <a:p>
            <a:r>
              <a:rPr lang="en-GB" sz="3200" b="1" u="sng" dirty="0">
                <a:solidFill>
                  <a:srgbClr val="C00000"/>
                </a:solidFill>
              </a:rPr>
              <a:t>Definition:</a:t>
            </a:r>
          </a:p>
          <a:p>
            <a:pPr marL="0" indent="0">
              <a:buNone/>
            </a:pPr>
            <a:r>
              <a:rPr lang="en-GB" sz="2800" dirty="0"/>
              <a:t>p</a:t>
            </a:r>
            <a:r>
              <a:rPr lang="en-US" sz="2800" dirty="0" err="1"/>
              <a:t>eriodontal</a:t>
            </a:r>
            <a:r>
              <a:rPr lang="en-US" sz="2800" dirty="0"/>
              <a:t> plastic surgery is </a:t>
            </a:r>
            <a:r>
              <a:rPr lang="en-US" sz="2800" dirty="0" smtClean="0"/>
              <a:t>defined as </a:t>
            </a:r>
            <a:r>
              <a:rPr lang="en-US" sz="2800" dirty="0"/>
              <a:t>the surgical procedures </a:t>
            </a:r>
            <a:r>
              <a:rPr lang="en-GB" sz="2800" dirty="0"/>
              <a:t> </a:t>
            </a:r>
            <a:r>
              <a:rPr lang="en-US" sz="2800" dirty="0"/>
              <a:t>performed to correct or eliminate anatomic, developmental, or traumatic deformities of the gingiva or alveolar mucosa.</a:t>
            </a:r>
            <a:endParaRPr lang="en-GB" sz="2800" dirty="0"/>
          </a:p>
          <a:p>
            <a:pPr marL="0" indent="0">
              <a:buNone/>
            </a:pPr>
            <a:endParaRPr lang="en-GB" sz="2800" dirty="0"/>
          </a:p>
          <a:p>
            <a:pPr marL="0" indent="0">
              <a:buNone/>
            </a:pPr>
            <a:r>
              <a:rPr lang="en-US" sz="2800" dirty="0"/>
              <a:t>1996 World Workshop in Clinical Periodontics renamed </a:t>
            </a:r>
            <a:r>
              <a:rPr lang="en-US" sz="2800" dirty="0" err="1"/>
              <a:t>mucogingival</a:t>
            </a:r>
            <a:r>
              <a:rPr lang="en-US" sz="2800" dirty="0"/>
              <a:t> </a:t>
            </a:r>
          </a:p>
          <a:p>
            <a:pPr marL="0" indent="0">
              <a:buNone/>
            </a:pPr>
            <a:r>
              <a:rPr lang="en-US" sz="2800" dirty="0"/>
              <a:t>surgery as periodontal plastic surgery</a:t>
            </a:r>
            <a:endParaRPr lang="en-GB" sz="2800" dirty="0"/>
          </a:p>
          <a:p>
            <a:pPr marL="0" indent="0">
              <a:buNone/>
            </a:pPr>
            <a:r>
              <a:rPr lang="en-GB" sz="2800" dirty="0"/>
              <a:t>It include the following areas:</a:t>
            </a:r>
          </a:p>
          <a:p>
            <a:pPr marL="0" indent="0">
              <a:buNone/>
            </a:pPr>
            <a:r>
              <a:rPr lang="en-GB" sz="2800" dirty="0"/>
              <a:t>• Periodontal-prosthetic corrections</a:t>
            </a:r>
          </a:p>
          <a:p>
            <a:pPr marL="0" indent="0">
              <a:buNone/>
            </a:pPr>
            <a:r>
              <a:rPr lang="en-GB" sz="2800" dirty="0"/>
              <a:t>• Crown lengthening</a:t>
            </a:r>
          </a:p>
          <a:p>
            <a:pPr marL="0" indent="0">
              <a:buNone/>
            </a:pPr>
            <a:r>
              <a:rPr lang="en-GB" sz="2800" dirty="0"/>
              <a:t>• Ridge augmentation
</a:t>
            </a:r>
          </a:p>
        </p:txBody>
      </p:sp>
    </p:spTree>
    <p:extLst>
      <p:ext uri="{BB962C8B-B14F-4D97-AF65-F5344CB8AC3E}">
        <p14:creationId xmlns:p14="http://schemas.microsoft.com/office/powerpoint/2010/main" xmlns="" val="556080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35FA2-9D55-6907-05B2-D8E22DAC72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4351A9E-076F-59F4-F264-4F72A2313827}"/>
              </a:ext>
            </a:extLst>
          </p:cNvPr>
          <p:cNvSpPr>
            <a:spLocks noGrp="1"/>
          </p:cNvSpPr>
          <p:nvPr>
            <p:ph idx="1"/>
          </p:nvPr>
        </p:nvSpPr>
        <p:spPr/>
        <p:txBody>
          <a:bodyPr>
            <a:normAutofit/>
          </a:bodyPr>
          <a:lstStyle/>
          <a:p>
            <a:r>
              <a:rPr lang="en-US" sz="2800" dirty="0"/>
              <a:t>Step 4</a:t>
            </a:r>
            <a:endParaRPr lang="en-GB" sz="2800" dirty="0"/>
          </a:p>
          <a:p>
            <a:r>
              <a:rPr lang="en-US" sz="2800" dirty="0"/>
              <a:t>1. Cover the donor site with a PD pack for 1 week and repeat if necessary</a:t>
            </a:r>
            <a:endParaRPr lang="en-GB" sz="2800" dirty="0"/>
          </a:p>
          <a:p>
            <a:r>
              <a:rPr lang="en-US" sz="2800" dirty="0"/>
              <a:t>2. Modified Hawley's retainer is useful to cover the pack on the palate and cover the edentulous ridges.</a:t>
            </a:r>
          </a:p>
        </p:txBody>
      </p:sp>
    </p:spTree>
    <p:extLst>
      <p:ext uri="{BB962C8B-B14F-4D97-AF65-F5344CB8AC3E}">
        <p14:creationId xmlns:p14="http://schemas.microsoft.com/office/powerpoint/2010/main" xmlns="" val="679329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53814A-764E-6A7E-1922-B6165100F32A}"/>
              </a:ext>
            </a:extLst>
          </p:cNvPr>
          <p:cNvSpPr>
            <a:spLocks noGrp="1"/>
          </p:cNvSpPr>
          <p:nvPr>
            <p:ph type="title"/>
          </p:nvPr>
        </p:nvSpPr>
        <p:spPr>
          <a:xfrm flipV="1">
            <a:off x="1069848" y="-1139062"/>
            <a:ext cx="10058400" cy="1623694"/>
          </a:xfrm>
        </p:spPr>
        <p:txBody>
          <a:bodyPr/>
          <a:lstStyle/>
          <a:p>
            <a:endParaRPr lang="en-US"/>
          </a:p>
        </p:txBody>
      </p:sp>
      <p:pic>
        <p:nvPicPr>
          <p:cNvPr id="4" name="Picture 4">
            <a:extLst>
              <a:ext uri="{FF2B5EF4-FFF2-40B4-BE49-F238E27FC236}">
                <a16:creationId xmlns:a16="http://schemas.microsoft.com/office/drawing/2014/main" xmlns="" id="{47D0D12F-6BBA-7D63-DC4D-DB8FABFDBDA9}"/>
              </a:ext>
            </a:extLst>
          </p:cNvPr>
          <p:cNvPicPr>
            <a:picLocks noGrp="1" noChangeAspect="1"/>
          </p:cNvPicPr>
          <p:nvPr>
            <p:ph idx="1"/>
          </p:nvPr>
        </p:nvPicPr>
        <p:blipFill>
          <a:blip r:embed="rId2"/>
          <a:stretch>
            <a:fillRect/>
          </a:stretch>
        </p:blipFill>
        <p:spPr>
          <a:xfrm>
            <a:off x="927362" y="484632"/>
            <a:ext cx="10058399" cy="5969846"/>
          </a:xfrm>
        </p:spPr>
      </p:pic>
    </p:spTree>
    <p:extLst>
      <p:ext uri="{BB962C8B-B14F-4D97-AF65-F5344CB8AC3E}">
        <p14:creationId xmlns:p14="http://schemas.microsoft.com/office/powerpoint/2010/main" xmlns="" val="90614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FFA6D-CD83-DCE6-360A-1667808738BB}"/>
              </a:ext>
            </a:extLst>
          </p:cNvPr>
          <p:cNvSpPr>
            <a:spLocks noGrp="1"/>
          </p:cNvSpPr>
          <p:nvPr>
            <p:ph type="title"/>
          </p:nvPr>
        </p:nvSpPr>
        <p:spPr>
          <a:xfrm flipV="1">
            <a:off x="1069848" y="266588"/>
            <a:ext cx="10058400" cy="21804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DA206855-8E83-DA5A-BAB5-B76E5167EC23}"/>
              </a:ext>
            </a:extLst>
          </p:cNvPr>
          <p:cNvSpPr>
            <a:spLocks noGrp="1"/>
          </p:cNvSpPr>
          <p:nvPr>
            <p:ph idx="1"/>
          </p:nvPr>
        </p:nvSpPr>
        <p:spPr>
          <a:xfrm>
            <a:off x="858886" y="597350"/>
            <a:ext cx="10956703" cy="5861373"/>
          </a:xfrm>
        </p:spPr>
        <p:txBody>
          <a:bodyPr>
            <a:normAutofit lnSpcReduction="10000"/>
          </a:bodyPr>
          <a:lstStyle/>
          <a:p>
            <a:pPr marL="0" indent="0">
              <a:buNone/>
            </a:pPr>
            <a:r>
              <a:rPr lang="en-GB" sz="2800" i="1" u="sng" dirty="0"/>
              <a:t>2.Free</a:t>
            </a:r>
            <a:r>
              <a:rPr lang="en-US" sz="2800" i="1" u="sng" dirty="0"/>
              <a:t> Connective Tissue </a:t>
            </a:r>
            <a:r>
              <a:rPr lang="en-US" sz="2800" i="1" u="sng" dirty="0" err="1"/>
              <a:t>Autografts</a:t>
            </a:r>
            <a:endParaRPr lang="en-US" sz="2800" i="1" u="sng" dirty="0"/>
          </a:p>
          <a:p>
            <a:r>
              <a:rPr lang="en-US" sz="2800" dirty="0"/>
              <a:t>The connective tissue </a:t>
            </a:r>
            <a:r>
              <a:rPr lang="en-US" sz="2800" dirty="0" err="1"/>
              <a:t>autograft</a:t>
            </a:r>
            <a:r>
              <a:rPr lang="en-US" sz="2800" dirty="0"/>
              <a:t> technique was originally described by Edel36 and is based on the fact that the connective tissue carries the genetic message for the overlying epithelium to become keratin-</a:t>
            </a:r>
            <a:r>
              <a:rPr lang="en-US" sz="2800" dirty="0" err="1"/>
              <a:t>ized</a:t>
            </a:r>
            <a:r>
              <a:rPr lang="en-US" sz="2800" dirty="0"/>
              <a:t>. Only connective tissue from beneath a keratinized zone can be used as a graft (</a:t>
            </a:r>
            <a:r>
              <a:rPr lang="en-US" sz="2800" dirty="0" err="1"/>
              <a:t>eFig</a:t>
            </a:r>
            <a:r>
              <a:rPr lang="en-US" sz="2800" dirty="0"/>
              <a:t>. 65.5).</a:t>
            </a:r>
          </a:p>
          <a:p>
            <a:r>
              <a:rPr lang="en-US" sz="2800" dirty="0"/>
              <a:t>The advantage of this technique is that the donor tissue is obtained from the undersurface of the palatal lap, which is sutured back in primary closure. Healing is by </a:t>
            </a:r>
            <a:r>
              <a:rPr lang="en-US" sz="2800" dirty="0" err="1"/>
              <a:t>irst</a:t>
            </a:r>
            <a:r>
              <a:rPr lang="en-US" sz="2800" dirty="0"/>
              <a:t> intention. The patient has less discomfort postoperatively at the donor site. Another advantage of the free connective tissue </a:t>
            </a:r>
            <a:r>
              <a:rPr lang="en-US" sz="2800" dirty="0" err="1"/>
              <a:t>autograft</a:t>
            </a:r>
            <a:r>
              <a:rPr lang="en-US" sz="2800" dirty="0"/>
              <a:t> is that improved aesthetics can be achieved because of a better color match of the grafted tissue to the adjacent areas.</a:t>
            </a:r>
          </a:p>
        </p:txBody>
      </p:sp>
    </p:spTree>
    <p:extLst>
      <p:ext uri="{BB962C8B-B14F-4D97-AF65-F5344CB8AC3E}">
        <p14:creationId xmlns:p14="http://schemas.microsoft.com/office/powerpoint/2010/main" xmlns="" val="1535869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918AB-6A6A-EBEC-2290-370310D706B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479583C5-DC83-385E-B9B8-B05B95492376}"/>
              </a:ext>
            </a:extLst>
          </p:cNvPr>
          <p:cNvPicPr>
            <a:picLocks noGrp="1" noChangeAspect="1"/>
          </p:cNvPicPr>
          <p:nvPr>
            <p:ph idx="1"/>
          </p:nvPr>
        </p:nvPicPr>
        <p:blipFill>
          <a:blip r:embed="rId2"/>
          <a:stretch>
            <a:fillRect/>
          </a:stretch>
        </p:blipFill>
        <p:spPr>
          <a:xfrm>
            <a:off x="1442005" y="351412"/>
            <a:ext cx="9003434" cy="6361781"/>
          </a:xfrm>
        </p:spPr>
      </p:pic>
    </p:spTree>
    <p:extLst>
      <p:ext uri="{BB962C8B-B14F-4D97-AF65-F5344CB8AC3E}">
        <p14:creationId xmlns:p14="http://schemas.microsoft.com/office/powerpoint/2010/main" xmlns="" val="2459812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B8324-B681-9A5A-0D47-5E0DB9B704DF}"/>
              </a:ext>
            </a:extLst>
          </p:cNvPr>
          <p:cNvSpPr>
            <a:spLocks noGrp="1"/>
          </p:cNvSpPr>
          <p:nvPr>
            <p:ph type="title"/>
          </p:nvPr>
        </p:nvSpPr>
        <p:spPr>
          <a:xfrm flipV="1">
            <a:off x="1069848" y="-6083074"/>
            <a:ext cx="10058400" cy="6567706"/>
          </a:xfrm>
        </p:spPr>
        <p:txBody>
          <a:bodyPr/>
          <a:lstStyle/>
          <a:p>
            <a:endParaRPr lang="en-US" dirty="0"/>
          </a:p>
        </p:txBody>
      </p:sp>
      <p:sp>
        <p:nvSpPr>
          <p:cNvPr id="3" name="Content Placeholder 2">
            <a:extLst>
              <a:ext uri="{FF2B5EF4-FFF2-40B4-BE49-F238E27FC236}">
                <a16:creationId xmlns:a16="http://schemas.microsoft.com/office/drawing/2014/main" xmlns="" id="{E59E9B94-7AD9-E16D-CD54-E045BDAE5AA0}"/>
              </a:ext>
            </a:extLst>
          </p:cNvPr>
          <p:cNvSpPr>
            <a:spLocks noGrp="1"/>
          </p:cNvSpPr>
          <p:nvPr>
            <p:ph idx="1"/>
          </p:nvPr>
        </p:nvSpPr>
        <p:spPr>
          <a:xfrm>
            <a:off x="387766" y="569531"/>
            <a:ext cx="10740482" cy="5602669"/>
          </a:xfrm>
        </p:spPr>
        <p:txBody>
          <a:bodyPr>
            <a:noAutofit/>
          </a:bodyPr>
          <a:lstStyle/>
          <a:p>
            <a:r>
              <a:rPr lang="en-US" sz="2800" dirty="0"/>
              <a:t>Several techniques are used for gingival augmentation coronal</a:t>
            </a:r>
            <a:r>
              <a:rPr lang="en-GB" sz="2800" dirty="0"/>
              <a:t> </a:t>
            </a:r>
            <a:r>
              <a:rPr lang="en-US" sz="2800" dirty="0"/>
              <a:t>to recession (i.e., root coverage):</a:t>
            </a:r>
          </a:p>
          <a:p>
            <a:r>
              <a:rPr lang="en-US" sz="2800" dirty="0"/>
              <a:t>1. Free gingival </a:t>
            </a:r>
            <a:r>
              <a:rPr lang="en-US" sz="2800" dirty="0" err="1"/>
              <a:t>autograft</a:t>
            </a:r>
            <a:endParaRPr lang="en-US" sz="2800" dirty="0"/>
          </a:p>
          <a:p>
            <a:r>
              <a:rPr lang="en-US" sz="2800" dirty="0"/>
              <a:t>2. Free connective tissue </a:t>
            </a:r>
            <a:r>
              <a:rPr lang="en-US" sz="2800" dirty="0" err="1"/>
              <a:t>autograft</a:t>
            </a:r>
            <a:endParaRPr lang="en-US" sz="2800" dirty="0"/>
          </a:p>
          <a:p>
            <a:r>
              <a:rPr lang="en-US" sz="2800" dirty="0"/>
              <a:t>3. Pedicle </a:t>
            </a:r>
            <a:r>
              <a:rPr lang="en-US" sz="2800" dirty="0" err="1"/>
              <a:t>autografts</a:t>
            </a:r>
            <a:endParaRPr lang="en-US" sz="2800" dirty="0"/>
          </a:p>
          <a:p>
            <a:pPr marL="0" indent="0">
              <a:buNone/>
            </a:pPr>
            <a:r>
              <a:rPr lang="en-GB" sz="2800" dirty="0"/>
              <a:t>         </a:t>
            </a:r>
            <a:r>
              <a:rPr lang="en-US" sz="2800" dirty="0"/>
              <a:t>• Laterally (horizontally) positioned pedicle lap</a:t>
            </a:r>
            <a:endParaRPr lang="en-GB" sz="2800" dirty="0"/>
          </a:p>
          <a:p>
            <a:pPr marL="0" indent="0">
              <a:buNone/>
            </a:pPr>
            <a:r>
              <a:rPr lang="en-GB" sz="2800" dirty="0"/>
              <a:t>         </a:t>
            </a:r>
            <a:r>
              <a:rPr lang="en-US" sz="2800" dirty="0"/>
              <a:t>• </a:t>
            </a:r>
            <a:r>
              <a:rPr lang="en-US" sz="2800" dirty="0" err="1"/>
              <a:t>Coronally</a:t>
            </a:r>
            <a:r>
              <a:rPr lang="en-US" sz="2800" dirty="0"/>
              <a:t> positioned lap; includes semilunar pedicle</a:t>
            </a:r>
            <a:endParaRPr lang="en-GB" sz="2800" dirty="0"/>
          </a:p>
          <a:p>
            <a:pPr marL="0" indent="0">
              <a:buNone/>
            </a:pPr>
            <a:r>
              <a:rPr lang="en-US" sz="2800" dirty="0"/>
              <a:t>4. </a:t>
            </a:r>
            <a:r>
              <a:rPr lang="en-US" sz="2800" dirty="0" err="1"/>
              <a:t>Subepithelial</a:t>
            </a:r>
            <a:r>
              <a:rPr lang="en-US" sz="2800" dirty="0"/>
              <a:t> connective tissue graft (i.e., Langer method)</a:t>
            </a:r>
          </a:p>
          <a:p>
            <a:pPr marL="0" indent="0">
              <a:buNone/>
            </a:pPr>
            <a:r>
              <a:rPr lang="en-US" sz="2800" dirty="0"/>
              <a:t>5. Guided tissue regeneration (GTR)</a:t>
            </a:r>
          </a:p>
          <a:p>
            <a:pPr marL="0" indent="0">
              <a:buNone/>
            </a:pPr>
            <a:r>
              <a:rPr lang="en-US" sz="2800" dirty="0"/>
              <a:t>6. Pouch and tunnel technique (i.e., </a:t>
            </a:r>
            <a:r>
              <a:rPr lang="en-US" sz="2800" dirty="0" err="1"/>
              <a:t>coronally</a:t>
            </a:r>
            <a:r>
              <a:rPr lang="en-US" sz="2800" dirty="0"/>
              <a:t> advanced tunnel </a:t>
            </a:r>
          </a:p>
          <a:p>
            <a:pPr marL="0" indent="0">
              <a:buNone/>
            </a:pPr>
            <a:r>
              <a:rPr lang="en-US" sz="2800" dirty="0"/>
              <a:t>technique)</a:t>
            </a:r>
          </a:p>
        </p:txBody>
      </p:sp>
    </p:spTree>
    <p:extLst>
      <p:ext uri="{BB962C8B-B14F-4D97-AF65-F5344CB8AC3E}">
        <p14:creationId xmlns:p14="http://schemas.microsoft.com/office/powerpoint/2010/main" xmlns="" val="2772572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8F817-B7D5-7888-2109-C5A480F44744}"/>
              </a:ext>
            </a:extLst>
          </p:cNvPr>
          <p:cNvSpPr>
            <a:spLocks noGrp="1"/>
          </p:cNvSpPr>
          <p:nvPr>
            <p:ph type="title"/>
          </p:nvPr>
        </p:nvSpPr>
        <p:spPr>
          <a:xfrm flipV="1">
            <a:off x="1069848" y="-5525661"/>
            <a:ext cx="10058400" cy="6010293"/>
          </a:xfrm>
        </p:spPr>
        <p:txBody>
          <a:bodyPr/>
          <a:lstStyle/>
          <a:p>
            <a:endParaRPr lang="en-US" dirty="0"/>
          </a:p>
        </p:txBody>
      </p:sp>
      <p:sp>
        <p:nvSpPr>
          <p:cNvPr id="3" name="Content Placeholder 2">
            <a:extLst>
              <a:ext uri="{FF2B5EF4-FFF2-40B4-BE49-F238E27FC236}">
                <a16:creationId xmlns:a16="http://schemas.microsoft.com/office/drawing/2014/main" xmlns="" id="{6D66431E-81CA-43CE-A9BC-434330BFEE76}"/>
              </a:ext>
            </a:extLst>
          </p:cNvPr>
          <p:cNvSpPr>
            <a:spLocks noGrp="1"/>
          </p:cNvSpPr>
          <p:nvPr>
            <p:ph idx="1"/>
          </p:nvPr>
        </p:nvSpPr>
        <p:spPr>
          <a:xfrm>
            <a:off x="739178" y="683793"/>
            <a:ext cx="10481792" cy="5490413"/>
          </a:xfrm>
        </p:spPr>
        <p:txBody>
          <a:bodyPr>
            <a:normAutofit lnSpcReduction="10000"/>
          </a:bodyPr>
          <a:lstStyle/>
          <a:p>
            <a:r>
              <a:rPr lang="en-US" sz="2800" u="sng" dirty="0"/>
              <a:t>Free Gingival </a:t>
            </a:r>
            <a:r>
              <a:rPr lang="en-US" sz="2800" u="sng" dirty="0" err="1"/>
              <a:t>Autograft</a:t>
            </a:r>
            <a:endParaRPr lang="en-US" sz="2800" u="sng" dirty="0"/>
          </a:p>
          <a:p>
            <a:r>
              <a:rPr lang="en-US" sz="2800" dirty="0"/>
              <a:t>Successful and predictable root coverage has been reported </a:t>
            </a:r>
            <a:r>
              <a:rPr lang="en-GB" sz="2800" dirty="0"/>
              <a:t>using free gingival </a:t>
            </a:r>
            <a:r>
              <a:rPr lang="en-GB" sz="2800" dirty="0" err="1"/>
              <a:t>autograft</a:t>
            </a:r>
            <a:endParaRPr lang="en-GB" sz="2800" dirty="0"/>
          </a:p>
          <a:p>
            <a:r>
              <a:rPr lang="en-US" sz="2800" dirty="0"/>
              <a:t>The Classic Technique</a:t>
            </a:r>
          </a:p>
          <a:p>
            <a:pPr marL="0" indent="0">
              <a:buNone/>
            </a:pPr>
            <a:endParaRPr lang="en-US" sz="2800" dirty="0"/>
          </a:p>
          <a:p>
            <a:r>
              <a:rPr lang="en-US" sz="2800" dirty="0"/>
              <a:t>Step 1: </a:t>
            </a:r>
            <a:endParaRPr lang="en-GB" sz="2800" dirty="0"/>
          </a:p>
          <a:p>
            <a:r>
              <a:rPr lang="en-US" sz="2800" dirty="0"/>
              <a:t>Root </a:t>
            </a:r>
            <a:r>
              <a:rPr lang="en-US" sz="2800" dirty="0" err="1"/>
              <a:t>planing</a:t>
            </a:r>
            <a:r>
              <a:rPr lang="en-US" sz="2800" dirty="0"/>
              <a:t>. Root </a:t>
            </a:r>
            <a:r>
              <a:rPr lang="en-US" sz="2800" dirty="0" err="1"/>
              <a:t>planing</a:t>
            </a:r>
            <a:r>
              <a:rPr lang="en-US" sz="2800" dirty="0"/>
              <a:t> is performed with the application of saturated citric acid for 5 minutes on the root surface. The </a:t>
            </a:r>
          </a:p>
          <a:p>
            <a:r>
              <a:rPr lang="en-US" sz="2800" dirty="0"/>
              <a:t>application of citric acid has not been validated by some </a:t>
            </a:r>
            <a:r>
              <a:rPr lang="en-US" sz="2800" dirty="0" err="1"/>
              <a:t>studies,but</a:t>
            </a:r>
            <a:r>
              <a:rPr lang="en-US" sz="2800" dirty="0"/>
              <a:t> numerous clinicians practice this technique.</a:t>
            </a:r>
          </a:p>
        </p:txBody>
      </p:sp>
    </p:spTree>
    <p:extLst>
      <p:ext uri="{BB962C8B-B14F-4D97-AF65-F5344CB8AC3E}">
        <p14:creationId xmlns:p14="http://schemas.microsoft.com/office/powerpoint/2010/main" xmlns="" val="376053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FA7D5-872F-066F-7609-A1633737C0D8}"/>
              </a:ext>
            </a:extLst>
          </p:cNvPr>
          <p:cNvSpPr>
            <a:spLocks noGrp="1"/>
          </p:cNvSpPr>
          <p:nvPr>
            <p:ph type="title"/>
          </p:nvPr>
        </p:nvSpPr>
        <p:spPr>
          <a:xfrm>
            <a:off x="1069848" y="484632"/>
            <a:ext cx="10058400" cy="315135"/>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0AEC092F-CF0F-891B-80A4-E37438296082}"/>
              </a:ext>
            </a:extLst>
          </p:cNvPr>
          <p:cNvSpPr>
            <a:spLocks noGrp="1"/>
          </p:cNvSpPr>
          <p:nvPr>
            <p:ph idx="1"/>
          </p:nvPr>
        </p:nvSpPr>
        <p:spPr>
          <a:xfrm>
            <a:off x="791141" y="885404"/>
            <a:ext cx="10058400" cy="5694495"/>
          </a:xfrm>
        </p:spPr>
        <p:txBody>
          <a:bodyPr>
            <a:noAutofit/>
          </a:bodyPr>
          <a:lstStyle/>
          <a:p>
            <a:r>
              <a:rPr lang="en-US" sz="2800" dirty="0"/>
              <a:t>Step 2: </a:t>
            </a:r>
            <a:endParaRPr lang="en-GB" sz="2800" dirty="0"/>
          </a:p>
          <a:p>
            <a:r>
              <a:rPr lang="en-US" sz="2800" dirty="0"/>
              <a:t>Recipient site preparation. Make a horizontal incision in the interdental papillae at right angles to create a margin against </a:t>
            </a:r>
          </a:p>
          <a:p>
            <a:r>
              <a:rPr lang="en-US" sz="2800" dirty="0"/>
              <a:t>which the graft can have a butt joint with the incision. Vertical incisions are made at the proximal line angles of adjacent teeth, and the retracted tissue is excised. Maintain an intact periosteum in the apical area.</a:t>
            </a:r>
          </a:p>
          <a:p>
            <a:endParaRPr lang="en-US" sz="2800" dirty="0"/>
          </a:p>
        </p:txBody>
      </p:sp>
    </p:spTree>
    <p:extLst>
      <p:ext uri="{BB962C8B-B14F-4D97-AF65-F5344CB8AC3E}">
        <p14:creationId xmlns:p14="http://schemas.microsoft.com/office/powerpoint/2010/main" xmlns="" val="1930290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28B22-9DE4-7890-2534-08C7724A4B43}"/>
              </a:ext>
            </a:extLst>
          </p:cNvPr>
          <p:cNvSpPr>
            <a:spLocks noGrp="1"/>
          </p:cNvSpPr>
          <p:nvPr>
            <p:ph type="title"/>
          </p:nvPr>
        </p:nvSpPr>
        <p:spPr>
          <a:xfrm>
            <a:off x="1141413" y="609600"/>
            <a:ext cx="9905998" cy="638521"/>
          </a:xfrm>
        </p:spPr>
        <p:txBody>
          <a:bodyPr/>
          <a:lstStyle/>
          <a:p>
            <a:endParaRPr lang="en-US"/>
          </a:p>
        </p:txBody>
      </p:sp>
      <p:sp>
        <p:nvSpPr>
          <p:cNvPr id="3" name="Content Placeholder 2">
            <a:extLst>
              <a:ext uri="{FF2B5EF4-FFF2-40B4-BE49-F238E27FC236}">
                <a16:creationId xmlns:a16="http://schemas.microsoft.com/office/drawing/2014/main" xmlns="" id="{4F72A194-BD72-B831-9559-B86125C52C07}"/>
              </a:ext>
            </a:extLst>
          </p:cNvPr>
          <p:cNvSpPr>
            <a:spLocks noGrp="1"/>
          </p:cNvSpPr>
          <p:nvPr>
            <p:ph idx="1"/>
          </p:nvPr>
        </p:nvSpPr>
        <p:spPr>
          <a:xfrm>
            <a:off x="1141413" y="1769181"/>
            <a:ext cx="9905998" cy="4022019"/>
          </a:xfrm>
        </p:spPr>
        <p:txBody>
          <a:bodyPr>
            <a:normAutofit/>
          </a:bodyPr>
          <a:lstStyle/>
          <a:p>
            <a:r>
              <a:rPr lang="en-US" sz="2800" dirty="0"/>
              <a:t>Steps 3 and 4. </a:t>
            </a:r>
            <a:endParaRPr lang="en-GB" sz="2800" dirty="0"/>
          </a:p>
          <a:p>
            <a:r>
              <a:rPr lang="en-US" sz="2800" dirty="0"/>
              <a:t>Follow the step-by-step technique described for the classic gingival graft earlier in this chapter. This technique results in predictable coverage of the denuded root surface but may cause aesthetic color discrepancies with the adjacent gingiva because of a lighter color.</a:t>
            </a:r>
          </a:p>
        </p:txBody>
      </p:sp>
    </p:spTree>
    <p:extLst>
      <p:ext uri="{BB962C8B-B14F-4D97-AF65-F5344CB8AC3E}">
        <p14:creationId xmlns:p14="http://schemas.microsoft.com/office/powerpoint/2010/main" xmlns="" val="2752107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F46E66-5601-42B2-0808-A628580ECA65}"/>
              </a:ext>
            </a:extLst>
          </p:cNvPr>
          <p:cNvSpPr>
            <a:spLocks noGrp="1"/>
          </p:cNvSpPr>
          <p:nvPr>
            <p:ph type="title"/>
          </p:nvPr>
        </p:nvSpPr>
        <p:spPr>
          <a:xfrm flipV="1">
            <a:off x="1069848" y="218117"/>
            <a:ext cx="10058400" cy="26651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A5A98EB4-4D59-0106-56B0-2FD269E0939D}"/>
              </a:ext>
            </a:extLst>
          </p:cNvPr>
          <p:cNvSpPr>
            <a:spLocks noGrp="1"/>
          </p:cNvSpPr>
          <p:nvPr>
            <p:ph idx="1"/>
          </p:nvPr>
        </p:nvSpPr>
        <p:spPr>
          <a:xfrm>
            <a:off x="972906" y="682195"/>
            <a:ext cx="10058400" cy="5493610"/>
          </a:xfrm>
        </p:spPr>
        <p:txBody>
          <a:bodyPr>
            <a:normAutofit fontScale="85000" lnSpcReduction="20000"/>
          </a:bodyPr>
          <a:lstStyle/>
          <a:p>
            <a:r>
              <a:rPr lang="en-US" sz="3800" i="1" u="sng" dirty="0"/>
              <a:t>Free Connective Tissue </a:t>
            </a:r>
            <a:r>
              <a:rPr lang="en-US" sz="3800" i="1" u="sng" dirty="0" err="1"/>
              <a:t>Autograft</a:t>
            </a:r>
            <a:endParaRPr lang="en-US" sz="3800" i="1" u="sng" dirty="0"/>
          </a:p>
          <a:p>
            <a:r>
              <a:rPr lang="en-US" sz="2800" dirty="0"/>
              <a:t>The free connective tissue technique was described by Levine in 1991.58 The difference between this technique and the free gingival </a:t>
            </a:r>
          </a:p>
          <a:p>
            <a:r>
              <a:rPr lang="en-US" sz="2800" dirty="0" err="1"/>
              <a:t>autograft</a:t>
            </a:r>
            <a:r>
              <a:rPr lang="en-US" sz="2800" dirty="0"/>
              <a:t> is that the donor tissue is connective tissue </a:t>
            </a:r>
            <a:r>
              <a:rPr lang="en-GB" sz="2800" dirty="0"/>
              <a:t>.</a:t>
            </a:r>
            <a:endParaRPr lang="en-US" sz="2800" dirty="0"/>
          </a:p>
          <a:p>
            <a:r>
              <a:rPr lang="en-US" sz="2800" dirty="0"/>
              <a:t>The following is a step-by-step surgical description of the free connective tissue </a:t>
            </a:r>
            <a:r>
              <a:rPr lang="en-US" sz="2800" dirty="0" err="1"/>
              <a:t>autograft</a:t>
            </a:r>
            <a:r>
              <a:rPr lang="en-US" sz="2800" dirty="0"/>
              <a:t> technique:</a:t>
            </a:r>
          </a:p>
          <a:p>
            <a:r>
              <a:rPr lang="en-US" sz="2800" dirty="0"/>
              <a:t>Step 1: </a:t>
            </a:r>
            <a:endParaRPr lang="en-GB" sz="2800" dirty="0"/>
          </a:p>
          <a:p>
            <a:r>
              <a:rPr lang="en-US" sz="2800" dirty="0"/>
              <a:t>Divergent vertical incisions. Divergent vertical incisions are made at the line angles of the tooth to be covered, creating a partial-thickness lap to at least 5 mm apical to the receded area.</a:t>
            </a:r>
          </a:p>
          <a:p>
            <a:r>
              <a:rPr lang="en-US" sz="2800" dirty="0"/>
              <a:t>Step 2:</a:t>
            </a:r>
            <a:endParaRPr lang="en-GB" sz="2800" dirty="0"/>
          </a:p>
          <a:p>
            <a:r>
              <a:rPr lang="en-US" sz="2800" dirty="0"/>
              <a:t> Suturing. The apical mucosal border is sutured to the </a:t>
            </a:r>
            <a:r>
              <a:rPr lang="en-US" sz="2800" dirty="0" err="1"/>
              <a:t>peri-osteum</a:t>
            </a:r>
            <a:r>
              <a:rPr lang="en-US" sz="2800" dirty="0"/>
              <a:t> using a gut suture.</a:t>
            </a:r>
          </a:p>
          <a:p>
            <a:pPr marL="0" indent="0">
              <a:buNone/>
            </a:pPr>
            <a:endParaRPr lang="en-GB" dirty="0"/>
          </a:p>
        </p:txBody>
      </p:sp>
    </p:spTree>
    <p:extLst>
      <p:ext uri="{BB962C8B-B14F-4D97-AF65-F5344CB8AC3E}">
        <p14:creationId xmlns:p14="http://schemas.microsoft.com/office/powerpoint/2010/main" xmlns="" val="2853519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0E7110-682D-1594-5B47-2015D14D6600}"/>
              </a:ext>
            </a:extLst>
          </p:cNvPr>
          <p:cNvSpPr>
            <a:spLocks noGrp="1"/>
          </p:cNvSpPr>
          <p:nvPr>
            <p:ph type="title"/>
          </p:nvPr>
        </p:nvSpPr>
        <p:spPr>
          <a:xfrm>
            <a:off x="1069848" y="484632"/>
            <a:ext cx="10058400" cy="351488"/>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3922B327-33F5-7A50-FA47-AC3AC5C48C27}"/>
              </a:ext>
            </a:extLst>
          </p:cNvPr>
          <p:cNvSpPr>
            <a:spLocks noGrp="1"/>
          </p:cNvSpPr>
          <p:nvPr>
            <p:ph idx="1"/>
          </p:nvPr>
        </p:nvSpPr>
        <p:spPr>
          <a:xfrm>
            <a:off x="1069848" y="957297"/>
            <a:ext cx="10058400" cy="5214903"/>
          </a:xfrm>
        </p:spPr>
        <p:txBody>
          <a:bodyPr>
            <a:noAutofit/>
          </a:bodyPr>
          <a:lstStyle/>
          <a:p>
            <a:r>
              <a:rPr lang="en-US" sz="2800" dirty="0"/>
              <a:t>Step 3: </a:t>
            </a:r>
            <a:endParaRPr lang="en-GB" sz="2800" dirty="0"/>
          </a:p>
          <a:p>
            <a:r>
              <a:rPr lang="en-US" sz="2800" dirty="0"/>
              <a:t>Scaling and root </a:t>
            </a:r>
            <a:r>
              <a:rPr lang="en-US" sz="2800" dirty="0" err="1"/>
              <a:t>planing</a:t>
            </a:r>
            <a:r>
              <a:rPr lang="en-US" sz="2800" dirty="0"/>
              <a:t>. Thoroughly scale and root plane the exposed root surface. The facial prominence on the root surface </a:t>
            </a:r>
          </a:p>
          <a:p>
            <a:r>
              <a:rPr lang="en-US" sz="2800" dirty="0"/>
              <a:t>is also reduced, which is a favorable anatomy onto which the</a:t>
            </a:r>
            <a:r>
              <a:rPr lang="en-GB" sz="2800" dirty="0"/>
              <a:t> </a:t>
            </a:r>
            <a:r>
              <a:rPr lang="en-US" sz="2800" dirty="0"/>
              <a:t>donor tissue is placed.</a:t>
            </a:r>
          </a:p>
          <a:p>
            <a:r>
              <a:rPr lang="en-US" sz="2800" dirty="0"/>
              <a:t>Step 4:</a:t>
            </a:r>
            <a:endParaRPr lang="en-GB" sz="2800" dirty="0"/>
          </a:p>
          <a:p>
            <a:r>
              <a:rPr lang="en-US" sz="2800" dirty="0"/>
              <a:t> Obtaining the graft. From the palate, obtain a connective tissue graft. The donor site is sutured after the graft is removed.</a:t>
            </a:r>
          </a:p>
          <a:p>
            <a:pPr marL="0" indent="0">
              <a:buNone/>
            </a:pPr>
            <a:endParaRPr lang="en-US" sz="2800" dirty="0"/>
          </a:p>
        </p:txBody>
      </p:sp>
    </p:spTree>
    <p:extLst>
      <p:ext uri="{BB962C8B-B14F-4D97-AF65-F5344CB8AC3E}">
        <p14:creationId xmlns:p14="http://schemas.microsoft.com/office/powerpoint/2010/main" xmlns="" val="258981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ECE06-BD8F-8CD4-6B7B-D9058642F9F9}"/>
              </a:ext>
            </a:extLst>
          </p:cNvPr>
          <p:cNvSpPr>
            <a:spLocks noGrp="1"/>
          </p:cNvSpPr>
          <p:nvPr>
            <p:ph type="title"/>
          </p:nvPr>
        </p:nvSpPr>
        <p:spPr>
          <a:xfrm>
            <a:off x="1141413" y="609600"/>
            <a:ext cx="9905998" cy="457200"/>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AE197B3F-C5DA-2B87-1D62-B77EE7DF4338}"/>
              </a:ext>
            </a:extLst>
          </p:cNvPr>
          <p:cNvSpPr>
            <a:spLocks noGrp="1"/>
          </p:cNvSpPr>
          <p:nvPr>
            <p:ph idx="1"/>
          </p:nvPr>
        </p:nvSpPr>
        <p:spPr>
          <a:xfrm>
            <a:off x="947530" y="1562098"/>
            <a:ext cx="9905998" cy="3124201"/>
          </a:xfrm>
        </p:spPr>
        <p:txBody>
          <a:bodyPr>
            <a:normAutofit fontScale="92500" lnSpcReduction="10000"/>
          </a:bodyPr>
          <a:lstStyle/>
          <a:p>
            <a:pPr marL="0" indent="0">
              <a:buNone/>
            </a:pPr>
            <a:r>
              <a:rPr lang="en-GB" sz="2000" dirty="0"/>
              <a:t>• </a:t>
            </a:r>
            <a:r>
              <a:rPr lang="en-GB" sz="2800" dirty="0"/>
              <a:t>Ridge augmentation</a:t>
            </a:r>
          </a:p>
          <a:p>
            <a:pPr marL="0" indent="0">
              <a:buNone/>
            </a:pPr>
            <a:r>
              <a:rPr lang="en-GB" sz="2800" dirty="0"/>
              <a:t>• Aesthetic surgical corrections</a:t>
            </a:r>
          </a:p>
          <a:p>
            <a:pPr marL="0" indent="0">
              <a:buNone/>
            </a:pPr>
            <a:r>
              <a:rPr lang="en-GB" sz="2800" dirty="0"/>
              <a:t>• Coverage of the denuded root surface</a:t>
            </a:r>
          </a:p>
          <a:p>
            <a:pPr marL="0" indent="0">
              <a:buNone/>
            </a:pPr>
            <a:r>
              <a:rPr lang="en-GB" sz="2800" dirty="0"/>
              <a:t>• Reconstruction of papillae</a:t>
            </a:r>
          </a:p>
          <a:p>
            <a:pPr marL="0" indent="0">
              <a:buNone/>
            </a:pPr>
            <a:r>
              <a:rPr lang="en-GB" sz="2800" dirty="0"/>
              <a:t>• Aesthetic surgical correction around implants</a:t>
            </a:r>
          </a:p>
          <a:p>
            <a:pPr marL="0" indent="0">
              <a:buNone/>
            </a:pPr>
            <a:r>
              <a:rPr lang="en-GB" sz="2800" dirty="0"/>
              <a:t>• Surgical exposure of </a:t>
            </a:r>
            <a:r>
              <a:rPr lang="en-GB" sz="2800" dirty="0" err="1"/>
              <a:t>unerupted</a:t>
            </a:r>
            <a:r>
              <a:rPr lang="en-GB" sz="2800" dirty="0"/>
              <a:t> teeth for orthodontics</a:t>
            </a:r>
            <a:endParaRPr lang="en-US" sz="2800" dirty="0"/>
          </a:p>
        </p:txBody>
      </p:sp>
    </p:spTree>
    <p:extLst>
      <p:ext uri="{BB962C8B-B14F-4D97-AF65-F5344CB8AC3E}">
        <p14:creationId xmlns:p14="http://schemas.microsoft.com/office/powerpoint/2010/main" xmlns="" val="2754466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B9492-7700-9F61-6D39-7943E50E89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3353846-8E36-E3EC-0077-AE0BB970DA8B}"/>
              </a:ext>
            </a:extLst>
          </p:cNvPr>
          <p:cNvSpPr>
            <a:spLocks noGrp="1"/>
          </p:cNvSpPr>
          <p:nvPr>
            <p:ph idx="1"/>
          </p:nvPr>
        </p:nvSpPr>
        <p:spPr/>
        <p:txBody>
          <a:bodyPr>
            <a:noAutofit/>
          </a:bodyPr>
          <a:lstStyle/>
          <a:p>
            <a:r>
              <a:rPr lang="en-US" sz="2800" dirty="0"/>
              <a:t>Step 5: </a:t>
            </a:r>
            <a:endParaRPr lang="en-GB" sz="2800" dirty="0"/>
          </a:p>
          <a:p>
            <a:r>
              <a:rPr lang="en-US" sz="2800" dirty="0"/>
              <a:t>Transferring the graft. Transfer the graft to the recipient site, and suture it to the periosteum with a gut suture. Good stability </a:t>
            </a:r>
          </a:p>
          <a:p>
            <a:r>
              <a:rPr lang="en-US" sz="2800" dirty="0"/>
              <a:t>of the graft must be attained with the minimal number of sutures.</a:t>
            </a:r>
          </a:p>
          <a:p>
            <a:r>
              <a:rPr lang="en-US" sz="2800" dirty="0"/>
              <a:t>Step 6: </a:t>
            </a:r>
            <a:endParaRPr lang="en-GB" sz="2800" dirty="0"/>
          </a:p>
          <a:p>
            <a:r>
              <a:rPr lang="en-US" sz="2800" dirty="0"/>
              <a:t>Covering the graft. The grafted site should be covered with sterile foil before placing the dressing.</a:t>
            </a:r>
          </a:p>
        </p:txBody>
      </p:sp>
    </p:spTree>
    <p:extLst>
      <p:ext uri="{BB962C8B-B14F-4D97-AF65-F5344CB8AC3E}">
        <p14:creationId xmlns:p14="http://schemas.microsoft.com/office/powerpoint/2010/main" xmlns="" val="1525856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B641F-3317-8898-97DA-C86CA3915B45}"/>
              </a:ext>
            </a:extLst>
          </p:cNvPr>
          <p:cNvSpPr>
            <a:spLocks noGrp="1"/>
          </p:cNvSpPr>
          <p:nvPr>
            <p:ph type="title"/>
          </p:nvPr>
        </p:nvSpPr>
        <p:spPr>
          <a:xfrm flipV="1">
            <a:off x="1069848" y="-3877657"/>
            <a:ext cx="10058400" cy="4362289"/>
          </a:xfrm>
        </p:spPr>
        <p:txBody>
          <a:bodyPr/>
          <a:lstStyle/>
          <a:p>
            <a:endParaRPr lang="en-US" dirty="0"/>
          </a:p>
        </p:txBody>
      </p:sp>
      <p:sp>
        <p:nvSpPr>
          <p:cNvPr id="3" name="Content Placeholder 2">
            <a:extLst>
              <a:ext uri="{FF2B5EF4-FFF2-40B4-BE49-F238E27FC236}">
                <a16:creationId xmlns:a16="http://schemas.microsoft.com/office/drawing/2014/main" xmlns="" id="{CE6030A5-8262-B29D-FB10-6F9C242ED871}"/>
              </a:ext>
            </a:extLst>
          </p:cNvPr>
          <p:cNvSpPr>
            <a:spLocks noGrp="1"/>
          </p:cNvSpPr>
          <p:nvPr>
            <p:ph idx="1"/>
          </p:nvPr>
        </p:nvSpPr>
        <p:spPr>
          <a:xfrm>
            <a:off x="278706" y="133219"/>
            <a:ext cx="5160106" cy="6470916"/>
          </a:xfrm>
        </p:spPr>
        <p:txBody>
          <a:bodyPr>
            <a:normAutofit fontScale="92500"/>
          </a:bodyPr>
          <a:lstStyle/>
          <a:p>
            <a:r>
              <a:rPr lang="en-US" sz="2400" i="1" u="sng" dirty="0" err="1"/>
              <a:t>Subepithelial</a:t>
            </a:r>
            <a:r>
              <a:rPr lang="en-US" sz="2400" i="1" u="sng" dirty="0"/>
              <a:t> Connective Tissue Graft</a:t>
            </a:r>
          </a:p>
          <a:p>
            <a:r>
              <a:rPr lang="en-US" sz="2800" dirty="0"/>
              <a:t>The </a:t>
            </a:r>
            <a:r>
              <a:rPr lang="en-US" sz="2800" dirty="0" err="1"/>
              <a:t>subepithelial</a:t>
            </a:r>
            <a:r>
              <a:rPr lang="en-US" sz="2800" dirty="0"/>
              <a:t> connective tissue graft</a:t>
            </a:r>
            <a:endParaRPr lang="en-GB" sz="2800" dirty="0"/>
          </a:p>
          <a:p>
            <a:pPr marL="0" indent="0">
              <a:buNone/>
            </a:pPr>
            <a:r>
              <a:rPr lang="en-US" sz="2800" dirty="0"/>
              <a:t> (i.e., Langer procedure) is indicated for</a:t>
            </a:r>
            <a:endParaRPr lang="en-GB" sz="2800" dirty="0"/>
          </a:p>
          <a:p>
            <a:pPr marL="0" indent="0">
              <a:buNone/>
            </a:pPr>
            <a:r>
              <a:rPr lang="en-US" sz="2800" dirty="0"/>
              <a:t> larger and multiple defects with </a:t>
            </a:r>
            <a:r>
              <a:rPr lang="en-GB" sz="2800" dirty="0"/>
              <a:t>good </a:t>
            </a:r>
          </a:p>
          <a:p>
            <a:pPr marL="0" indent="0">
              <a:buNone/>
            </a:pPr>
            <a:r>
              <a:rPr lang="en-US" sz="2800" dirty="0"/>
              <a:t> vestibular depth and gingival thickness </a:t>
            </a:r>
            <a:endParaRPr lang="en-GB" sz="2800" dirty="0"/>
          </a:p>
          <a:p>
            <a:pPr marL="0" indent="0">
              <a:buNone/>
            </a:pPr>
            <a:r>
              <a:rPr lang="en-US" sz="2800" dirty="0"/>
              <a:t>to allow a split-thickness lap to be elevated.</a:t>
            </a:r>
            <a:endParaRPr lang="en-GB" sz="2800" dirty="0"/>
          </a:p>
          <a:p>
            <a:r>
              <a:rPr lang="en-US" sz="2800" dirty="0"/>
              <a:t>technique was described by Langer and Langer in 1985.57</a:t>
            </a:r>
            <a:endParaRPr lang="en-GB" sz="2800" dirty="0"/>
          </a:p>
          <a:p>
            <a:endParaRPr lang="en-US" sz="2400" dirty="0"/>
          </a:p>
        </p:txBody>
      </p:sp>
      <p:pic>
        <p:nvPicPr>
          <p:cNvPr id="4" name="Picture 4">
            <a:extLst>
              <a:ext uri="{FF2B5EF4-FFF2-40B4-BE49-F238E27FC236}">
                <a16:creationId xmlns:a16="http://schemas.microsoft.com/office/drawing/2014/main" xmlns="" id="{DC11EFFC-A2D8-E968-580C-B0C21A64DC12}"/>
              </a:ext>
            </a:extLst>
          </p:cNvPr>
          <p:cNvPicPr>
            <a:picLocks noChangeAspect="1"/>
          </p:cNvPicPr>
          <p:nvPr/>
        </p:nvPicPr>
        <p:blipFill>
          <a:blip r:embed="rId2"/>
          <a:stretch>
            <a:fillRect/>
          </a:stretch>
        </p:blipFill>
        <p:spPr>
          <a:xfrm>
            <a:off x="5814460" y="314756"/>
            <a:ext cx="5977657" cy="6228487"/>
          </a:xfrm>
          <a:prstGeom prst="rect">
            <a:avLst/>
          </a:prstGeom>
        </p:spPr>
      </p:pic>
    </p:spTree>
    <p:extLst>
      <p:ext uri="{BB962C8B-B14F-4D97-AF65-F5344CB8AC3E}">
        <p14:creationId xmlns:p14="http://schemas.microsoft.com/office/powerpoint/2010/main" xmlns="" val="3720281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BE25A-8133-BE1D-2835-DD787E9EB8EE}"/>
              </a:ext>
            </a:extLst>
          </p:cNvPr>
          <p:cNvSpPr>
            <a:spLocks noGrp="1"/>
          </p:cNvSpPr>
          <p:nvPr>
            <p:ph type="title"/>
          </p:nvPr>
        </p:nvSpPr>
        <p:spPr>
          <a:xfrm flipV="1">
            <a:off x="1069848" y="-1"/>
            <a:ext cx="10058400" cy="48463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772E9E44-CA1A-B46F-5862-D1E11B042E22}"/>
              </a:ext>
            </a:extLst>
          </p:cNvPr>
          <p:cNvSpPr>
            <a:spLocks noGrp="1"/>
          </p:cNvSpPr>
          <p:nvPr>
            <p:ph idx="1"/>
          </p:nvPr>
        </p:nvSpPr>
        <p:spPr>
          <a:xfrm>
            <a:off x="937818" y="1296516"/>
            <a:ext cx="10316364" cy="5687568"/>
          </a:xfrm>
        </p:spPr>
        <p:txBody>
          <a:bodyPr>
            <a:normAutofit/>
          </a:bodyPr>
          <a:lstStyle/>
          <a:p>
            <a:r>
              <a:rPr lang="en-US" sz="3200" b="1" u="sng" dirty="0">
                <a:solidFill>
                  <a:srgbClr val="FF0000"/>
                </a:solidFill>
              </a:rPr>
              <a:t>Techniques to Deepen the Vestibule</a:t>
            </a:r>
          </a:p>
          <a:p>
            <a:r>
              <a:rPr lang="en-US" sz="2800" dirty="0"/>
              <a:t>Adequate vestibular depth is important for oral hygiene and retention of prosthetic appliances. Numerous surgical techniques have been proposed to accomplish deepening of the vestibule. The classic clinical studies in the early 1960s by Bohannan13–15 indicated that deepening of the vestibule by non–free-graft procedures were not successful when evaluated years later.</a:t>
            </a:r>
            <a:endParaRPr lang="en-GB" sz="2800" dirty="0"/>
          </a:p>
          <a:p>
            <a:r>
              <a:rPr lang="en-US" sz="2800" dirty="0"/>
              <a:t> Predictable deepening of the vestibule can be accomplished only by the use of free </a:t>
            </a:r>
            <a:r>
              <a:rPr lang="en-US" sz="2800" dirty="0" err="1"/>
              <a:t>autogenous</a:t>
            </a:r>
            <a:r>
              <a:rPr lang="en-US" sz="2800" dirty="0"/>
              <a:t> graft techniques and their variants (discussed earlier).</a:t>
            </a:r>
          </a:p>
          <a:p>
            <a:endParaRPr lang="en-US" sz="2800" dirty="0"/>
          </a:p>
        </p:txBody>
      </p:sp>
    </p:spTree>
    <p:extLst>
      <p:ext uri="{BB962C8B-B14F-4D97-AF65-F5344CB8AC3E}">
        <p14:creationId xmlns:p14="http://schemas.microsoft.com/office/powerpoint/2010/main" xmlns="" val="3699018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D57B0-04CB-EA1D-F7AB-28FDCE9FA8B4}"/>
              </a:ext>
            </a:extLst>
          </p:cNvPr>
          <p:cNvSpPr>
            <a:spLocks noGrp="1"/>
          </p:cNvSpPr>
          <p:nvPr>
            <p:ph type="title"/>
          </p:nvPr>
        </p:nvSpPr>
        <p:spPr>
          <a:xfrm>
            <a:off x="1141413" y="609600"/>
            <a:ext cx="9905998" cy="553697"/>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E46B9375-7184-4D26-A96A-23D10018DEF3}"/>
              </a:ext>
            </a:extLst>
          </p:cNvPr>
          <p:cNvSpPr>
            <a:spLocks noGrp="1"/>
          </p:cNvSpPr>
          <p:nvPr>
            <p:ph idx="1"/>
          </p:nvPr>
        </p:nvSpPr>
        <p:spPr>
          <a:xfrm>
            <a:off x="1141413" y="1345061"/>
            <a:ext cx="9905998" cy="4446139"/>
          </a:xfrm>
        </p:spPr>
        <p:txBody>
          <a:bodyPr>
            <a:normAutofit/>
          </a:bodyPr>
          <a:lstStyle/>
          <a:p>
            <a:r>
              <a:rPr lang="en-US" sz="2800" dirty="0"/>
              <a:t>The important clinical aspect in deepening the vestibule is proper preparation of the recipient site. The recipient site must be covered by immobile periosteal tissue. If there is a lack of periosteal connective tissue, donor tissue may be placed over the bone. The donor </a:t>
            </a:r>
            <a:r>
              <a:rPr lang="en-GB" sz="2800" dirty="0"/>
              <a:t>tissue can be free gingival or connective tissue, but it must be placed over a </a:t>
            </a:r>
            <a:r>
              <a:rPr lang="en-GB" sz="2800" dirty="0" err="1"/>
              <a:t>nonmobile</a:t>
            </a:r>
            <a:r>
              <a:rPr lang="en-GB" sz="2800" dirty="0"/>
              <a:t> recipient site</a:t>
            </a:r>
            <a:endParaRPr lang="en-US" sz="2800" dirty="0"/>
          </a:p>
        </p:txBody>
      </p:sp>
    </p:spTree>
    <p:extLst>
      <p:ext uri="{BB962C8B-B14F-4D97-AF65-F5344CB8AC3E}">
        <p14:creationId xmlns:p14="http://schemas.microsoft.com/office/powerpoint/2010/main" xmlns="" val="726530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D1DD15-A961-2870-2F00-AFD98FCE2E1E}"/>
              </a:ext>
            </a:extLst>
          </p:cNvPr>
          <p:cNvSpPr>
            <a:spLocks noGrp="1"/>
          </p:cNvSpPr>
          <p:nvPr>
            <p:ph type="title"/>
          </p:nvPr>
        </p:nvSpPr>
        <p:spPr>
          <a:xfrm flipV="1">
            <a:off x="1069848" y="-5646838"/>
            <a:ext cx="10058400" cy="6131470"/>
          </a:xfrm>
        </p:spPr>
        <p:txBody>
          <a:bodyPr/>
          <a:lstStyle/>
          <a:p>
            <a:endParaRPr lang="en-US" dirty="0"/>
          </a:p>
        </p:txBody>
      </p:sp>
      <p:sp>
        <p:nvSpPr>
          <p:cNvPr id="3" name="Content Placeholder 2">
            <a:extLst>
              <a:ext uri="{FF2B5EF4-FFF2-40B4-BE49-F238E27FC236}">
                <a16:creationId xmlns:a16="http://schemas.microsoft.com/office/drawing/2014/main" xmlns="" id="{3E6F6B6A-44F5-7161-CEC1-8DEC88DCAD75}"/>
              </a:ext>
            </a:extLst>
          </p:cNvPr>
          <p:cNvSpPr>
            <a:spLocks noGrp="1"/>
          </p:cNvSpPr>
          <p:nvPr>
            <p:ph idx="1"/>
          </p:nvPr>
        </p:nvSpPr>
        <p:spPr>
          <a:xfrm>
            <a:off x="429226" y="639783"/>
            <a:ext cx="10732771" cy="5578434"/>
          </a:xfrm>
        </p:spPr>
        <p:txBody>
          <a:bodyPr>
            <a:normAutofit lnSpcReduction="10000"/>
          </a:bodyPr>
          <a:lstStyle/>
          <a:p>
            <a:r>
              <a:rPr lang="en-US" sz="2800" u="sng" dirty="0">
                <a:solidFill>
                  <a:srgbClr val="FF0000"/>
                </a:solidFill>
              </a:rPr>
              <a:t>Techniques to Remove the </a:t>
            </a:r>
            <a:r>
              <a:rPr lang="en-US" sz="2800" u="sng" dirty="0" err="1">
                <a:solidFill>
                  <a:srgbClr val="FF0000"/>
                </a:solidFill>
              </a:rPr>
              <a:t>Frenum</a:t>
            </a:r>
            <a:endParaRPr lang="en-GB" sz="2800" u="sng" dirty="0">
              <a:solidFill>
                <a:srgbClr val="FF0000"/>
              </a:solidFill>
            </a:endParaRPr>
          </a:p>
          <a:p>
            <a:r>
              <a:rPr lang="en-US" sz="3200" u="sng" dirty="0" err="1"/>
              <a:t>Frenectomy</a:t>
            </a:r>
            <a:r>
              <a:rPr lang="en-US" sz="3200" u="sng" dirty="0"/>
              <a:t> and </a:t>
            </a:r>
            <a:r>
              <a:rPr lang="en-US" sz="3200" u="sng" dirty="0" err="1"/>
              <a:t>Frenotomy</a:t>
            </a:r>
            <a:endParaRPr lang="en-US" sz="3200" u="sng" dirty="0"/>
          </a:p>
          <a:p>
            <a:r>
              <a:rPr lang="en-US" sz="2800" dirty="0" err="1"/>
              <a:t>Frenectomy</a:t>
            </a:r>
            <a:r>
              <a:rPr lang="en-US" sz="2800" dirty="0"/>
              <a:t> and </a:t>
            </a:r>
            <a:r>
              <a:rPr lang="en-US" sz="2800" dirty="0" err="1"/>
              <a:t>frenotomy</a:t>
            </a:r>
            <a:r>
              <a:rPr lang="en-US" sz="2800" dirty="0"/>
              <a:t> refer to surgical procedures that differ in degree. </a:t>
            </a:r>
            <a:r>
              <a:rPr lang="en-US" sz="2800" dirty="0" err="1"/>
              <a:t>Frenectomy</a:t>
            </a:r>
            <a:r>
              <a:rPr lang="en-US" sz="2800" dirty="0"/>
              <a:t> is complete removal of the </a:t>
            </a:r>
            <a:r>
              <a:rPr lang="en-US" sz="2800" dirty="0" err="1"/>
              <a:t>frenum</a:t>
            </a:r>
            <a:r>
              <a:rPr lang="en-US" sz="2800" dirty="0"/>
              <a:t>, including its attachment to underlying bone, and it may be required in the correction of an abnormal </a:t>
            </a:r>
            <a:r>
              <a:rPr lang="en-US" sz="2800" dirty="0" err="1"/>
              <a:t>diastema</a:t>
            </a:r>
            <a:r>
              <a:rPr lang="en-US" sz="2800" dirty="0"/>
              <a:t> between the maxillary central incisors. </a:t>
            </a:r>
            <a:r>
              <a:rPr lang="en-US" sz="2800" dirty="0" err="1"/>
              <a:t>Frenotomy</a:t>
            </a:r>
            <a:r>
              <a:rPr lang="en-US" sz="2800" dirty="0"/>
              <a:t> is relocation of the </a:t>
            </a:r>
            <a:r>
              <a:rPr lang="en-US" sz="2800" dirty="0" err="1"/>
              <a:t>frenum</a:t>
            </a:r>
            <a:r>
              <a:rPr lang="en-US" sz="2800" dirty="0"/>
              <a:t>, usually in a more apical position.</a:t>
            </a:r>
            <a:endParaRPr lang="en-GB" sz="2800" dirty="0"/>
          </a:p>
          <a:p>
            <a:r>
              <a:rPr lang="en-US" sz="2800" dirty="0"/>
              <a:t>Procedure</a:t>
            </a:r>
            <a:endParaRPr lang="en-GB" sz="2800" dirty="0"/>
          </a:p>
          <a:p>
            <a:r>
              <a:rPr lang="en-US" sz="2800" dirty="0"/>
              <a:t>Step 1. After anesthetizing the area, engage the </a:t>
            </a:r>
            <a:r>
              <a:rPr lang="en-US" sz="2800" dirty="0" err="1"/>
              <a:t>frenum</a:t>
            </a:r>
            <a:r>
              <a:rPr lang="en-US" sz="2800" dirty="0"/>
              <a:t> with a hemostat inserted to the depth of the vestibule.</a:t>
            </a:r>
          </a:p>
          <a:p>
            <a:endParaRPr lang="en-US" dirty="0"/>
          </a:p>
        </p:txBody>
      </p:sp>
    </p:spTree>
    <p:extLst>
      <p:ext uri="{BB962C8B-B14F-4D97-AF65-F5344CB8AC3E}">
        <p14:creationId xmlns:p14="http://schemas.microsoft.com/office/powerpoint/2010/main" xmlns="" val="2528909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12ABD-85BF-16ED-26C9-A17D1FF81FFD}"/>
              </a:ext>
            </a:extLst>
          </p:cNvPr>
          <p:cNvSpPr>
            <a:spLocks noGrp="1"/>
          </p:cNvSpPr>
          <p:nvPr>
            <p:ph type="title"/>
          </p:nvPr>
        </p:nvSpPr>
        <p:spPr>
          <a:xfrm>
            <a:off x="1069848" y="484632"/>
            <a:ext cx="10058400" cy="460547"/>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9899439A-453C-1F69-565C-758418F3347D}"/>
              </a:ext>
            </a:extLst>
          </p:cNvPr>
          <p:cNvSpPr>
            <a:spLocks noGrp="1"/>
          </p:cNvSpPr>
          <p:nvPr>
            <p:ph idx="1"/>
          </p:nvPr>
        </p:nvSpPr>
        <p:spPr>
          <a:xfrm>
            <a:off x="697209" y="1581358"/>
            <a:ext cx="10058400" cy="4029127"/>
          </a:xfrm>
        </p:spPr>
        <p:txBody>
          <a:bodyPr>
            <a:noAutofit/>
          </a:bodyPr>
          <a:lstStyle/>
          <a:p>
            <a:r>
              <a:rPr lang="en-US" sz="2800" dirty="0"/>
              <a:t>Step 3. Make a similar incision along the undersurface of the hemostat.</a:t>
            </a:r>
          </a:p>
          <a:p>
            <a:r>
              <a:rPr lang="en-US" sz="2800" dirty="0"/>
              <a:t>Step 4. Remove the triangular resected portion of the </a:t>
            </a:r>
            <a:r>
              <a:rPr lang="en-US" sz="2800" dirty="0" err="1"/>
              <a:t>frenum</a:t>
            </a:r>
            <a:r>
              <a:rPr lang="en-US" sz="2800" dirty="0"/>
              <a:t> </a:t>
            </a:r>
            <a:r>
              <a:rPr lang="en-GB" sz="2800" dirty="0"/>
              <a:t> </a:t>
            </a:r>
            <a:r>
              <a:rPr lang="en-US" sz="2800" dirty="0"/>
              <a:t>the hemostat. This exposes the underlying </a:t>
            </a:r>
            <a:r>
              <a:rPr lang="en-US" sz="2800" dirty="0" err="1"/>
              <a:t>ibrous</a:t>
            </a:r>
            <a:r>
              <a:rPr lang="en-US" sz="2800" dirty="0"/>
              <a:t> attachment to the bone.</a:t>
            </a:r>
          </a:p>
          <a:p>
            <a:r>
              <a:rPr lang="en-US" sz="2800" dirty="0"/>
              <a:t>Step 5. Make a horizontal incision, separating the </a:t>
            </a:r>
            <a:r>
              <a:rPr lang="en-US" sz="2800" dirty="0" err="1"/>
              <a:t>ibers</a:t>
            </a:r>
            <a:r>
              <a:rPr lang="en-US" sz="2800" dirty="0"/>
              <a:t>, and bluntly dissect to the bone.</a:t>
            </a:r>
            <a:endParaRPr lang="en-GB" sz="2800" dirty="0"/>
          </a:p>
          <a:p>
            <a:endParaRPr lang="en-US" sz="2800" dirty="0"/>
          </a:p>
        </p:txBody>
      </p:sp>
    </p:spTree>
    <p:extLst>
      <p:ext uri="{BB962C8B-B14F-4D97-AF65-F5344CB8AC3E}">
        <p14:creationId xmlns:p14="http://schemas.microsoft.com/office/powerpoint/2010/main" xmlns="" val="1212345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CDD56-8F32-3168-8732-91E54B7AD3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3C4A908-055E-0848-B761-DA40AD095EF8}"/>
              </a:ext>
            </a:extLst>
          </p:cNvPr>
          <p:cNvSpPr>
            <a:spLocks noGrp="1"/>
          </p:cNvSpPr>
          <p:nvPr>
            <p:ph idx="1"/>
          </p:nvPr>
        </p:nvSpPr>
        <p:spPr>
          <a:xfrm>
            <a:off x="1069848" y="2121407"/>
            <a:ext cx="10058400" cy="4531197"/>
          </a:xfrm>
        </p:spPr>
        <p:txBody>
          <a:bodyPr>
            <a:normAutofit fontScale="92500"/>
          </a:bodyPr>
          <a:lstStyle/>
          <a:p>
            <a:r>
              <a:rPr lang="en-US" sz="2800" dirty="0"/>
              <a:t>Step 6. If necessary, extend the incisions laterally, and suture the labial mucosa to the apical periosteum. A gingival graft or con-</a:t>
            </a:r>
            <a:r>
              <a:rPr lang="en-US" sz="2800" dirty="0" err="1"/>
              <a:t>nective</a:t>
            </a:r>
            <a:r>
              <a:rPr lang="en-US" sz="2800" dirty="0"/>
              <a:t> tissue graft is placed over the wound.</a:t>
            </a:r>
          </a:p>
          <a:p>
            <a:r>
              <a:rPr lang="en-US" sz="2800" dirty="0"/>
              <a:t>Step 7. Clean the surgical </a:t>
            </a:r>
            <a:r>
              <a:rPr lang="en-US" sz="2800" dirty="0" err="1"/>
              <a:t>ield</a:t>
            </a:r>
            <a:r>
              <a:rPr lang="en-US" sz="2800" dirty="0"/>
              <a:t> with gauze sponges, and apply pressure until the bleeding stops.</a:t>
            </a:r>
          </a:p>
          <a:p>
            <a:r>
              <a:rPr lang="en-US" sz="2800" dirty="0"/>
              <a:t>Step 8. Cover the area with dry, sterile aluminum foil, and apply the periodontal dressing.</a:t>
            </a:r>
            <a:endParaRPr lang="en-GB" sz="2800" dirty="0"/>
          </a:p>
          <a:p>
            <a:r>
              <a:rPr lang="en-US" sz="2800" dirty="0"/>
              <a:t>Step 9. Remove the dressing after 2 weeks, and redress if necessary. One month is usually required for the formation of an intact mucosa with the </a:t>
            </a:r>
            <a:r>
              <a:rPr lang="en-US" sz="2800" dirty="0" err="1"/>
              <a:t>frenum</a:t>
            </a:r>
            <a:r>
              <a:rPr lang="en-US" sz="2800" dirty="0"/>
              <a:t> attached in its new position.</a:t>
            </a:r>
          </a:p>
        </p:txBody>
      </p:sp>
    </p:spTree>
    <p:extLst>
      <p:ext uri="{BB962C8B-B14F-4D97-AF65-F5344CB8AC3E}">
        <p14:creationId xmlns:p14="http://schemas.microsoft.com/office/powerpoint/2010/main" xmlns="" val="2778634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25762-AEB2-0D2B-322C-ADA94171AC65}"/>
              </a:ext>
            </a:extLst>
          </p:cNvPr>
          <p:cNvSpPr>
            <a:spLocks noGrp="1"/>
          </p:cNvSpPr>
          <p:nvPr>
            <p:ph type="title"/>
          </p:nvPr>
        </p:nvSpPr>
        <p:spPr>
          <a:xfrm flipV="1">
            <a:off x="1069848" y="133220"/>
            <a:ext cx="10058400" cy="35141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7152EFB1-3DDA-897D-8EC0-C765A82A44E1}"/>
              </a:ext>
            </a:extLst>
          </p:cNvPr>
          <p:cNvSpPr>
            <a:spLocks noGrp="1"/>
          </p:cNvSpPr>
          <p:nvPr>
            <p:ph idx="1"/>
          </p:nvPr>
        </p:nvSpPr>
        <p:spPr>
          <a:xfrm>
            <a:off x="933062" y="133222"/>
            <a:ext cx="10546599" cy="351410"/>
          </a:xfrm>
        </p:spPr>
        <p:txBody>
          <a:bodyPr>
            <a:normAutofit fontScale="70000" lnSpcReduction="20000"/>
          </a:bodyPr>
          <a:lstStyle/>
          <a:p>
            <a:endParaRPr lang="en-US" dirty="0"/>
          </a:p>
          <a:p>
            <a:endParaRPr lang="en-US" dirty="0"/>
          </a:p>
        </p:txBody>
      </p:sp>
      <p:pic>
        <p:nvPicPr>
          <p:cNvPr id="5" name="Picture 5">
            <a:extLst>
              <a:ext uri="{FF2B5EF4-FFF2-40B4-BE49-F238E27FC236}">
                <a16:creationId xmlns:a16="http://schemas.microsoft.com/office/drawing/2014/main" xmlns="" id="{A9248C0F-8F66-98C8-115A-9F1DA965666C}"/>
              </a:ext>
            </a:extLst>
          </p:cNvPr>
          <p:cNvPicPr>
            <a:picLocks noChangeAspect="1"/>
          </p:cNvPicPr>
          <p:nvPr/>
        </p:nvPicPr>
        <p:blipFill>
          <a:blip r:embed="rId2"/>
          <a:stretch>
            <a:fillRect/>
          </a:stretch>
        </p:blipFill>
        <p:spPr>
          <a:xfrm>
            <a:off x="153310" y="830060"/>
            <a:ext cx="11647301" cy="5761956"/>
          </a:xfrm>
          <a:prstGeom prst="rect">
            <a:avLst/>
          </a:prstGeom>
        </p:spPr>
      </p:pic>
    </p:spTree>
    <p:extLst>
      <p:ext uri="{BB962C8B-B14F-4D97-AF65-F5344CB8AC3E}">
        <p14:creationId xmlns:p14="http://schemas.microsoft.com/office/powerpoint/2010/main" xmlns="" val="4106748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40FB2-6F8E-EE11-4C78-A7CACB2A8928}"/>
              </a:ext>
            </a:extLst>
          </p:cNvPr>
          <p:cNvSpPr>
            <a:spLocks noGrp="1"/>
          </p:cNvSpPr>
          <p:nvPr>
            <p:ph type="title"/>
          </p:nvPr>
        </p:nvSpPr>
        <p:spPr>
          <a:xfrm flipV="1">
            <a:off x="1069848" y="290823"/>
            <a:ext cx="10058400" cy="19380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40369E35-1751-6F5B-EADD-F1FF25CEBB29}"/>
              </a:ext>
            </a:extLst>
          </p:cNvPr>
          <p:cNvSpPr>
            <a:spLocks noGrp="1"/>
          </p:cNvSpPr>
          <p:nvPr>
            <p:ph idx="1"/>
          </p:nvPr>
        </p:nvSpPr>
        <p:spPr>
          <a:xfrm>
            <a:off x="669964" y="570346"/>
            <a:ext cx="11617361" cy="6142848"/>
          </a:xfrm>
        </p:spPr>
        <p:txBody>
          <a:bodyPr>
            <a:normAutofit lnSpcReduction="10000"/>
          </a:bodyPr>
          <a:lstStyle/>
          <a:p>
            <a:r>
              <a:rPr lang="en-US" sz="3200" b="1" u="sng" dirty="0">
                <a:solidFill>
                  <a:srgbClr val="FF0000"/>
                </a:solidFill>
              </a:rPr>
              <a:t>Techniques to Improve Aesthetics</a:t>
            </a:r>
          </a:p>
          <a:p>
            <a:r>
              <a:rPr lang="en-US" sz="2800" dirty="0"/>
              <a:t>The maxillary anterior area in a patient with a high lip line may cause concerns about the aesthetic appearance of gingival tissues. This area is called the aesthetic zone, and it requires special con-</a:t>
            </a:r>
            <a:r>
              <a:rPr lang="en-US" sz="2800" dirty="0" err="1"/>
              <a:t>sideration</a:t>
            </a:r>
            <a:r>
              <a:rPr lang="en-US" sz="2800" dirty="0"/>
              <a:t> in restorative, periodontal, and implant therapy.</a:t>
            </a:r>
            <a:endParaRPr lang="en-GB" sz="2800" dirty="0"/>
          </a:p>
          <a:p>
            <a:r>
              <a:rPr lang="en-US" sz="2800" dirty="0"/>
              <a:t>Root Coverage</a:t>
            </a:r>
            <a:endParaRPr lang="en-GB" sz="2800" dirty="0"/>
          </a:p>
          <a:p>
            <a:r>
              <a:rPr lang="en-US" sz="2800" dirty="0"/>
              <a:t>Papilla Reconstruction</a:t>
            </a:r>
            <a:endParaRPr lang="en-GB" sz="2800" dirty="0"/>
          </a:p>
          <a:p>
            <a:r>
              <a:rPr lang="en-US" sz="2800" dirty="0"/>
              <a:t>Therapy to Correct Excessive Gingival </a:t>
            </a:r>
            <a:r>
              <a:rPr lang="en-GB" sz="2800" dirty="0"/>
              <a:t>Display:</a:t>
            </a:r>
          </a:p>
          <a:p>
            <a:pPr marL="0" indent="0">
              <a:buNone/>
            </a:pPr>
            <a:r>
              <a:rPr lang="en-GB" sz="2800" dirty="0"/>
              <a:t>Excessive gingival display (i.e., gummy smile) is an aesthetic concern for many patients. This appearance may be caused by a skeletal problem called vertical maxillary excess, by </a:t>
            </a:r>
            <a:r>
              <a:rPr lang="en-GB" sz="2800" dirty="0" err="1"/>
              <a:t>dentoalveolar</a:t>
            </a:r>
            <a:r>
              <a:rPr lang="en-GB" sz="2800" dirty="0"/>
              <a:t> extrusion, or by incomplete exposure of the anatomic crown, often referred to as altered passive eruption.        </a:t>
            </a:r>
          </a:p>
          <a:p>
            <a:endParaRPr lang="en-US" dirty="0"/>
          </a:p>
        </p:txBody>
      </p:sp>
    </p:spTree>
    <p:extLst>
      <p:ext uri="{BB962C8B-B14F-4D97-AF65-F5344CB8AC3E}">
        <p14:creationId xmlns:p14="http://schemas.microsoft.com/office/powerpoint/2010/main" xmlns="" val="4282794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1A4E60-C9D1-66E7-F061-CE39479BB623}"/>
              </a:ext>
            </a:extLst>
          </p:cNvPr>
          <p:cNvSpPr>
            <a:spLocks noGrp="1"/>
          </p:cNvSpPr>
          <p:nvPr>
            <p:ph type="title"/>
          </p:nvPr>
        </p:nvSpPr>
        <p:spPr>
          <a:xfrm flipV="1">
            <a:off x="1069848" y="-6216369"/>
            <a:ext cx="10058400" cy="6701001"/>
          </a:xfrm>
        </p:spPr>
        <p:txBody>
          <a:bodyPr/>
          <a:lstStyle/>
          <a:p>
            <a:endParaRPr lang="en-US" dirty="0"/>
          </a:p>
        </p:txBody>
      </p:sp>
      <p:pic>
        <p:nvPicPr>
          <p:cNvPr id="4" name="Picture 4">
            <a:extLst>
              <a:ext uri="{FF2B5EF4-FFF2-40B4-BE49-F238E27FC236}">
                <a16:creationId xmlns:a16="http://schemas.microsoft.com/office/drawing/2014/main" xmlns="" id="{3952F7DD-3372-E5FF-F9C3-11431D3AB742}"/>
              </a:ext>
            </a:extLst>
          </p:cNvPr>
          <p:cNvPicPr>
            <a:picLocks noGrp="1" noChangeAspect="1"/>
          </p:cNvPicPr>
          <p:nvPr>
            <p:ph idx="1"/>
          </p:nvPr>
        </p:nvPicPr>
        <p:blipFill>
          <a:blip r:embed="rId2"/>
          <a:stretch>
            <a:fillRect/>
          </a:stretch>
        </p:blipFill>
        <p:spPr>
          <a:xfrm>
            <a:off x="1611652" y="193883"/>
            <a:ext cx="8324844" cy="6507119"/>
          </a:xfrm>
        </p:spPr>
      </p:pic>
    </p:spTree>
    <p:extLst>
      <p:ext uri="{BB962C8B-B14F-4D97-AF65-F5344CB8AC3E}">
        <p14:creationId xmlns:p14="http://schemas.microsoft.com/office/powerpoint/2010/main" xmlns="" val="6609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FFAEB-B626-30D5-D2F8-ACA6EA26DD47}"/>
              </a:ext>
            </a:extLst>
          </p:cNvPr>
          <p:cNvSpPr>
            <a:spLocks noGrp="1"/>
          </p:cNvSpPr>
          <p:nvPr>
            <p:ph type="title"/>
          </p:nvPr>
        </p:nvSpPr>
        <p:spPr>
          <a:xfrm>
            <a:off x="1069848" y="484632"/>
            <a:ext cx="10058400" cy="201168"/>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33C9215D-46DD-2495-2363-0ADCE5FEEAC1}"/>
              </a:ext>
            </a:extLst>
          </p:cNvPr>
          <p:cNvSpPr>
            <a:spLocks noGrp="1"/>
          </p:cNvSpPr>
          <p:nvPr>
            <p:ph idx="1"/>
          </p:nvPr>
        </p:nvSpPr>
        <p:spPr>
          <a:xfrm>
            <a:off x="547849" y="824815"/>
            <a:ext cx="11096301" cy="5767201"/>
          </a:xfrm>
        </p:spPr>
        <p:txBody>
          <a:bodyPr/>
          <a:lstStyle/>
          <a:p>
            <a:pPr marL="0" indent="0">
              <a:buNone/>
            </a:pPr>
            <a:r>
              <a:rPr lang="en-US" sz="3200" b="1" u="sng" dirty="0">
                <a:solidFill>
                  <a:srgbClr val="FF0000"/>
                </a:solidFill>
              </a:rPr>
              <a:t>Objectives</a:t>
            </a:r>
            <a:r>
              <a:rPr lang="en-GB" sz="2800" u="sng" dirty="0"/>
              <a:t>:</a:t>
            </a:r>
            <a:endParaRPr lang="en-US" sz="2800" u="sng" dirty="0"/>
          </a:p>
          <a:p>
            <a:pPr marL="0" indent="0">
              <a:buNone/>
            </a:pPr>
            <a:r>
              <a:rPr lang="en-US" sz="2800" dirty="0"/>
              <a:t>Five objectives of periodontal plastic surgery are </a:t>
            </a:r>
            <a:r>
              <a:rPr lang="en-GB" sz="2800" dirty="0"/>
              <a:t>:</a:t>
            </a:r>
            <a:endParaRPr lang="en-US" sz="2800" dirty="0"/>
          </a:p>
          <a:p>
            <a:r>
              <a:rPr lang="en-US" sz="2800" dirty="0"/>
              <a:t>1. Problems associated with attached gingiva</a:t>
            </a:r>
          </a:p>
          <a:p>
            <a:r>
              <a:rPr lang="en-US" sz="2800" dirty="0"/>
              <a:t>2. Problems associated with a shallow vestibule</a:t>
            </a:r>
          </a:p>
          <a:p>
            <a:r>
              <a:rPr lang="en-US" sz="2800" dirty="0"/>
              <a:t>3. Problems associated with an aberrant </a:t>
            </a:r>
            <a:r>
              <a:rPr lang="en-US" sz="2800" dirty="0" err="1"/>
              <a:t>frenum</a:t>
            </a:r>
            <a:endParaRPr lang="en-US" sz="2800" dirty="0"/>
          </a:p>
          <a:p>
            <a:r>
              <a:rPr lang="en-US" sz="2800" dirty="0"/>
              <a:t>4. Aesthetic surgical therapy</a:t>
            </a:r>
          </a:p>
          <a:p>
            <a:r>
              <a:rPr lang="en-US" sz="2800" dirty="0"/>
              <a:t>5. Tissue </a:t>
            </a:r>
            <a:r>
              <a:rPr lang="en-GB" sz="2800" dirty="0" err="1"/>
              <a:t>engineerin</a:t>
            </a:r>
            <a:r>
              <a:rPr lang="en-US" sz="2800" dirty="0"/>
              <a:t>g</a:t>
            </a:r>
          </a:p>
        </p:txBody>
      </p:sp>
    </p:spTree>
    <p:extLst>
      <p:ext uri="{BB962C8B-B14F-4D97-AF65-F5344CB8AC3E}">
        <p14:creationId xmlns:p14="http://schemas.microsoft.com/office/powerpoint/2010/main" xmlns="" val="2018586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E9AC6-8FF7-D28D-8C30-C0A797953673}"/>
              </a:ext>
            </a:extLst>
          </p:cNvPr>
          <p:cNvSpPr>
            <a:spLocks noGrp="1"/>
          </p:cNvSpPr>
          <p:nvPr>
            <p:ph type="title"/>
          </p:nvPr>
        </p:nvSpPr>
        <p:spPr>
          <a:xfrm flipV="1">
            <a:off x="1069848" y="-1"/>
            <a:ext cx="100584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0E5646CD-AB3D-56D7-808F-22797070DF60}"/>
              </a:ext>
            </a:extLst>
          </p:cNvPr>
          <p:cNvSpPr>
            <a:spLocks noGrp="1"/>
          </p:cNvSpPr>
          <p:nvPr>
            <p:ph idx="1"/>
          </p:nvPr>
        </p:nvSpPr>
        <p:spPr>
          <a:xfrm>
            <a:off x="339296" y="970398"/>
            <a:ext cx="11208852" cy="6263856"/>
          </a:xfrm>
        </p:spPr>
        <p:txBody>
          <a:bodyPr>
            <a:noAutofit/>
          </a:bodyPr>
          <a:lstStyle/>
          <a:p>
            <a:r>
              <a:rPr lang="en-US" sz="3200" b="1" u="sng" dirty="0">
                <a:solidFill>
                  <a:srgbClr val="FF0000"/>
                </a:solidFill>
              </a:rPr>
              <a:t>Tissue Engineering</a:t>
            </a:r>
            <a:endParaRPr lang="en-GB" sz="3200" b="1" u="sng" dirty="0">
              <a:solidFill>
                <a:srgbClr val="FF0000"/>
              </a:solidFill>
            </a:endParaRPr>
          </a:p>
          <a:p>
            <a:r>
              <a:rPr lang="en-US" sz="2800" dirty="0"/>
              <a:t>Tissue engineering and the use of biologic mediators in periodontal plastic surgery have become a reality as the result of research and the demand for noninvasive surgical procedures by patients and clinicians.</a:t>
            </a:r>
            <a:endParaRPr lang="en-GB" sz="2800" dirty="0"/>
          </a:p>
          <a:p>
            <a:r>
              <a:rPr lang="en-US" sz="2800" dirty="0"/>
              <a:t>The passive and active categories recognize the roles cells play </a:t>
            </a:r>
          </a:p>
          <a:p>
            <a:r>
              <a:rPr lang="en-US" sz="2800" dirty="0"/>
              <a:t>in tissue engineering. Passive engineering involves the following treatments and materials:</a:t>
            </a:r>
            <a:endParaRPr lang="en-GB" sz="2800" dirty="0"/>
          </a:p>
          <a:p>
            <a:r>
              <a:rPr lang="en-GB" sz="2800" dirty="0"/>
              <a:t>   </a:t>
            </a:r>
            <a:r>
              <a:rPr lang="en-US" sz="2800" dirty="0"/>
              <a:t>1. Therapies based on GTR-based therapies; barrier membranes</a:t>
            </a:r>
          </a:p>
          <a:p>
            <a:r>
              <a:rPr lang="en-GB" sz="2800" dirty="0"/>
              <a:t>     </a:t>
            </a:r>
            <a:r>
              <a:rPr lang="en-US" sz="2800" dirty="0"/>
              <a:t>2. Biologically based </a:t>
            </a:r>
            <a:r>
              <a:rPr lang="en-US" sz="2800" dirty="0" err="1"/>
              <a:t>acellular</a:t>
            </a:r>
            <a:r>
              <a:rPr lang="en-US" sz="2800" dirty="0"/>
              <a:t> dermal matrix (ADM)</a:t>
            </a:r>
          </a:p>
          <a:p>
            <a:pPr marL="0" indent="0">
              <a:buNone/>
            </a:pPr>
            <a:endParaRPr lang="en-US" dirty="0"/>
          </a:p>
        </p:txBody>
      </p:sp>
    </p:spTree>
    <p:extLst>
      <p:ext uri="{BB962C8B-B14F-4D97-AF65-F5344CB8AC3E}">
        <p14:creationId xmlns:p14="http://schemas.microsoft.com/office/powerpoint/2010/main" xmlns="" val="2977679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A88F5-A603-5812-0791-F7DB1DE99EC9}"/>
              </a:ext>
            </a:extLst>
          </p:cNvPr>
          <p:cNvSpPr>
            <a:spLocks noGrp="1"/>
          </p:cNvSpPr>
          <p:nvPr>
            <p:ph type="title"/>
          </p:nvPr>
        </p:nvSpPr>
        <p:spPr>
          <a:xfrm>
            <a:off x="1069848" y="484632"/>
            <a:ext cx="10058400" cy="412076"/>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610C4F3B-BA38-BAF0-CC1E-64C0D2F52324}"/>
              </a:ext>
            </a:extLst>
          </p:cNvPr>
          <p:cNvSpPr>
            <a:spLocks noGrp="1"/>
          </p:cNvSpPr>
          <p:nvPr>
            <p:ph idx="1"/>
          </p:nvPr>
        </p:nvSpPr>
        <p:spPr>
          <a:xfrm>
            <a:off x="685800" y="762000"/>
            <a:ext cx="10058400" cy="6096000"/>
          </a:xfrm>
        </p:spPr>
        <p:txBody>
          <a:bodyPr>
            <a:noAutofit/>
          </a:bodyPr>
          <a:lstStyle/>
          <a:p>
            <a:r>
              <a:rPr lang="en-US" sz="2400" dirty="0"/>
              <a:t>Active engineering involves the following treatments and materials:</a:t>
            </a:r>
          </a:p>
          <a:p>
            <a:r>
              <a:rPr lang="en-GB" sz="2400" dirty="0"/>
              <a:t>   </a:t>
            </a:r>
            <a:r>
              <a:rPr lang="en-US" sz="2400" dirty="0"/>
              <a:t>1. Enamel matrix derivative (EMD)</a:t>
            </a:r>
          </a:p>
          <a:p>
            <a:r>
              <a:rPr lang="en-GB" sz="2400" dirty="0"/>
              <a:t>    </a:t>
            </a:r>
            <a:r>
              <a:rPr lang="en-US" sz="2400" dirty="0"/>
              <a:t>2. Growth factors: recombinant human platelet-derived growth factor-BB (</a:t>
            </a:r>
            <a:r>
              <a:rPr lang="en-US" sz="2400" dirty="0" err="1"/>
              <a:t>rhPDGF</a:t>
            </a:r>
            <a:r>
              <a:rPr lang="en-US" sz="2400" dirty="0"/>
              <a:t>-BB) plus beta-</a:t>
            </a:r>
            <a:r>
              <a:rPr lang="en-US" sz="2400" dirty="0" err="1"/>
              <a:t>tricalcium</a:t>
            </a:r>
            <a:r>
              <a:rPr lang="en-US" sz="2400" dirty="0"/>
              <a:t> phosphate (</a:t>
            </a:r>
            <a:r>
              <a:rPr lang="el-GR" sz="2400" dirty="0"/>
              <a:t>β-</a:t>
            </a:r>
            <a:r>
              <a:rPr lang="en-US" sz="2400" dirty="0"/>
              <a:t>TCP) plus </a:t>
            </a:r>
            <a:r>
              <a:rPr lang="en-GB" sz="2400" dirty="0"/>
              <a:t>                         </a:t>
            </a:r>
            <a:r>
              <a:rPr lang="en-US" sz="2400" dirty="0"/>
              <a:t>collagen wound dressing</a:t>
            </a:r>
          </a:p>
          <a:p>
            <a:r>
              <a:rPr lang="en-GB" sz="2400" dirty="0"/>
              <a:t>    </a:t>
            </a:r>
            <a:r>
              <a:rPr lang="en-US" sz="2400" dirty="0"/>
              <a:t>3. Cell therapy</a:t>
            </a:r>
          </a:p>
          <a:p>
            <a:r>
              <a:rPr lang="en-GB" sz="2400" dirty="0"/>
              <a:t>         </a:t>
            </a:r>
            <a:r>
              <a:rPr lang="en-US" sz="2400" dirty="0"/>
              <a:t>• Autologous </a:t>
            </a:r>
            <a:r>
              <a:rPr lang="en-US" sz="2400" dirty="0" err="1"/>
              <a:t>ibroblast</a:t>
            </a:r>
            <a:r>
              <a:rPr lang="en-US" sz="2400" dirty="0"/>
              <a:t>: </a:t>
            </a:r>
            <a:r>
              <a:rPr lang="en-US" sz="2400" dirty="0" err="1"/>
              <a:t>Isolagen</a:t>
            </a:r>
            <a:endParaRPr lang="en-US" sz="2400" dirty="0"/>
          </a:p>
          <a:p>
            <a:r>
              <a:rPr lang="en-GB" sz="2400" dirty="0"/>
              <a:t>         </a:t>
            </a:r>
            <a:r>
              <a:rPr lang="en-US" sz="2400" dirty="0"/>
              <a:t>• </a:t>
            </a:r>
            <a:r>
              <a:rPr lang="en-US" sz="2400" dirty="0" err="1"/>
              <a:t>Bilayered</a:t>
            </a:r>
            <a:r>
              <a:rPr lang="en-US" sz="2400" dirty="0"/>
              <a:t> cell therapy (BLCT): </a:t>
            </a:r>
            <a:r>
              <a:rPr lang="en-US" sz="2400" dirty="0" err="1"/>
              <a:t>Celltx</a:t>
            </a:r>
            <a:endParaRPr lang="en-US" sz="2400" dirty="0"/>
          </a:p>
          <a:p>
            <a:r>
              <a:rPr lang="en-GB" sz="2400" dirty="0"/>
              <a:t>         </a:t>
            </a:r>
            <a:r>
              <a:rPr lang="en-US" sz="2400" dirty="0"/>
              <a:t>• Human </a:t>
            </a:r>
            <a:r>
              <a:rPr lang="en-US" sz="2400" dirty="0" err="1"/>
              <a:t>ibroblast</a:t>
            </a:r>
            <a:r>
              <a:rPr lang="en-US" sz="2400" dirty="0"/>
              <a:t>-derived dermal substitute (HFDDS): </a:t>
            </a:r>
            <a:r>
              <a:rPr lang="en-US" sz="2400" dirty="0" err="1"/>
              <a:t>Dermagraft</a:t>
            </a:r>
            <a:endParaRPr lang="en-US" sz="2400" dirty="0"/>
          </a:p>
        </p:txBody>
      </p:sp>
    </p:spTree>
    <p:extLst>
      <p:ext uri="{BB962C8B-B14F-4D97-AF65-F5344CB8AC3E}">
        <p14:creationId xmlns:p14="http://schemas.microsoft.com/office/powerpoint/2010/main" xmlns="" val="1778086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02731-5087-146B-8C4E-EEA0C7E736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921BB01-5E40-60F8-0AE9-AEDF6A6E77B7}"/>
              </a:ext>
            </a:extLst>
          </p:cNvPr>
          <p:cNvSpPr>
            <a:spLocks noGrp="1"/>
          </p:cNvSpPr>
          <p:nvPr>
            <p:ph idx="1"/>
          </p:nvPr>
        </p:nvSpPr>
        <p:spPr>
          <a:xfrm>
            <a:off x="1069848" y="3429000"/>
            <a:ext cx="10058400" cy="301752"/>
          </a:xfrm>
        </p:spPr>
        <p:txBody>
          <a:bodyPr>
            <a:noAutofit/>
          </a:bodyPr>
          <a:lstStyle/>
          <a:p>
            <a:pPr algn="ctr"/>
            <a:r>
              <a:rPr lang="en-GB" sz="4000" b="1" u="sng" dirty="0"/>
              <a:t>THANK YOU </a:t>
            </a:r>
            <a:endParaRPr lang="en-US" sz="4000" b="1" u="sng" dirty="0"/>
          </a:p>
        </p:txBody>
      </p:sp>
    </p:spTree>
    <p:extLst>
      <p:ext uri="{BB962C8B-B14F-4D97-AF65-F5344CB8AC3E}">
        <p14:creationId xmlns:p14="http://schemas.microsoft.com/office/powerpoint/2010/main" xmlns="" val="428352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DFCFAD-34B7-B980-F6A3-57827DD94A2A}"/>
              </a:ext>
            </a:extLst>
          </p:cNvPr>
          <p:cNvSpPr>
            <a:spLocks noGrp="1"/>
          </p:cNvSpPr>
          <p:nvPr>
            <p:ph type="title"/>
          </p:nvPr>
        </p:nvSpPr>
        <p:spPr>
          <a:xfrm flipV="1">
            <a:off x="1069848" y="375648"/>
            <a:ext cx="10058400" cy="108984"/>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0AEC9049-1186-499A-95FA-E8F6EFA2ECBD}"/>
              </a:ext>
            </a:extLst>
          </p:cNvPr>
          <p:cNvSpPr>
            <a:spLocks noGrp="1"/>
          </p:cNvSpPr>
          <p:nvPr>
            <p:ph idx="1"/>
          </p:nvPr>
        </p:nvSpPr>
        <p:spPr>
          <a:xfrm>
            <a:off x="103000" y="981532"/>
            <a:ext cx="11985999" cy="5214903"/>
          </a:xfrm>
        </p:spPr>
        <p:txBody>
          <a:bodyPr>
            <a:normAutofit fontScale="92500" lnSpcReduction="20000"/>
          </a:bodyPr>
          <a:lstStyle/>
          <a:p>
            <a:pPr marL="0" indent="0">
              <a:buNone/>
            </a:pPr>
            <a:r>
              <a:rPr lang="en-GB" sz="2800" u="sng" dirty="0">
                <a:solidFill>
                  <a:schemeClr val="accent2"/>
                </a:solidFill>
              </a:rPr>
              <a:t>1.Problems</a:t>
            </a:r>
            <a:r>
              <a:rPr lang="en-US" sz="2800" u="sng" dirty="0">
                <a:solidFill>
                  <a:schemeClr val="accent2"/>
                </a:solidFill>
              </a:rPr>
              <a:t> Associated With Attached Gingiva</a:t>
            </a:r>
            <a:endParaRPr lang="en-GB" sz="2800" u="sng" dirty="0">
              <a:solidFill>
                <a:schemeClr val="accent2"/>
              </a:solidFill>
            </a:endParaRPr>
          </a:p>
          <a:p>
            <a:pPr marL="0" indent="0">
              <a:buNone/>
            </a:pPr>
            <a:r>
              <a:rPr lang="en-US" sz="2800" dirty="0"/>
              <a:t>The ultimate goal of </a:t>
            </a:r>
            <a:r>
              <a:rPr lang="en-US" sz="2800" dirty="0" err="1"/>
              <a:t>mucogingival</a:t>
            </a:r>
            <a:r>
              <a:rPr lang="en-US" sz="2800" dirty="0"/>
              <a:t> surgical procedures is the creation or widening of attached gingiva around teeth and implants. The width of the attached gingiva varies in different individuals and on different teeth of the same </a:t>
            </a:r>
            <a:r>
              <a:rPr lang="en-GB" sz="2800" dirty="0"/>
              <a:t>individual.</a:t>
            </a:r>
          </a:p>
          <a:p>
            <a:pPr marL="0" indent="0">
              <a:buNone/>
            </a:pPr>
            <a:r>
              <a:rPr lang="en-GB" sz="2800" dirty="0"/>
              <a:t>However, several studies have challenged the view that a wide, attached gingiva is more protective against the accumulation of </a:t>
            </a:r>
            <a:r>
              <a:rPr lang="en-GB" sz="2800" dirty="0" err="1"/>
              <a:t>bioilm</a:t>
            </a:r>
            <a:r>
              <a:rPr lang="en-GB" sz="2800" dirty="0"/>
              <a:t> than a narrow or a </a:t>
            </a:r>
            <a:r>
              <a:rPr lang="en-GB" sz="2800" dirty="0" err="1"/>
              <a:t>nonexistent</a:t>
            </a:r>
            <a:r>
              <a:rPr lang="en-GB" sz="2800" dirty="0"/>
              <a:t> zone. No minimal width of attached gingiva has been established as a standard necessary for gingival health. </a:t>
            </a:r>
          </a:p>
          <a:p>
            <a:pPr marL="0" indent="0">
              <a:buNone/>
            </a:pPr>
            <a:r>
              <a:rPr lang="en-GB" sz="2800" dirty="0"/>
              <a:t>Teeth with </a:t>
            </a:r>
            <a:r>
              <a:rPr lang="en-GB" sz="2800" dirty="0" err="1"/>
              <a:t>subgingival</a:t>
            </a:r>
            <a:r>
              <a:rPr lang="en-GB" sz="2800" dirty="0"/>
              <a:t> restorations and narrow zones of keratinized gingiva have higher gingival </a:t>
            </a:r>
            <a:r>
              <a:rPr lang="en-GB" sz="2800" dirty="0" err="1"/>
              <a:t>inlammation</a:t>
            </a:r>
            <a:r>
              <a:rPr lang="en-GB" sz="2800" dirty="0"/>
              <a:t> scores than teeth with similar restorations and wide zones of attached gingiva. In these cases, techniques for widening the attached gingiva are considered pre-prosthetic periodontal surgical procedures.</a:t>
            </a:r>
          </a:p>
          <a:p>
            <a:pPr marL="0" indent="0">
              <a:buNone/>
            </a:pPr>
            <a:endParaRPr lang="en-GB" sz="1800" dirty="0"/>
          </a:p>
        </p:txBody>
      </p:sp>
    </p:spTree>
    <p:extLst>
      <p:ext uri="{BB962C8B-B14F-4D97-AF65-F5344CB8AC3E}">
        <p14:creationId xmlns:p14="http://schemas.microsoft.com/office/powerpoint/2010/main" xmlns="" val="302865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FFBB3-008A-D0E9-0045-D5AD3A801FAA}"/>
              </a:ext>
            </a:extLst>
          </p:cNvPr>
          <p:cNvSpPr>
            <a:spLocks noGrp="1"/>
          </p:cNvSpPr>
          <p:nvPr>
            <p:ph type="title"/>
          </p:nvPr>
        </p:nvSpPr>
        <p:spPr>
          <a:xfrm>
            <a:off x="1069848" y="484632"/>
            <a:ext cx="10058400" cy="509018"/>
          </a:xfrm>
        </p:spPr>
        <p:txBody>
          <a:bodyPr>
            <a:normAutofit fontScale="90000"/>
          </a:bodyPr>
          <a:lstStyle/>
          <a:p>
            <a:endParaRPr lang="en-US"/>
          </a:p>
        </p:txBody>
      </p:sp>
      <p:sp>
        <p:nvSpPr>
          <p:cNvPr id="5" name="Content Placeholder 4">
            <a:extLst>
              <a:ext uri="{FF2B5EF4-FFF2-40B4-BE49-F238E27FC236}">
                <a16:creationId xmlns:a16="http://schemas.microsoft.com/office/drawing/2014/main" xmlns="" id="{6165638F-47CA-8983-0F76-52B0B14B32CE}"/>
              </a:ext>
            </a:extLst>
          </p:cNvPr>
          <p:cNvSpPr>
            <a:spLocks noGrp="1"/>
          </p:cNvSpPr>
          <p:nvPr>
            <p:ph idx="1"/>
          </p:nvPr>
        </p:nvSpPr>
        <p:spPr>
          <a:xfrm>
            <a:off x="833516" y="1257855"/>
            <a:ext cx="10058400" cy="4050792"/>
          </a:xfrm>
        </p:spPr>
        <p:txBody>
          <a:bodyPr>
            <a:normAutofit lnSpcReduction="10000"/>
          </a:bodyPr>
          <a:lstStyle/>
          <a:p>
            <a:pPr marL="0" indent="0">
              <a:buNone/>
            </a:pPr>
            <a:r>
              <a:rPr lang="en-GB" sz="2800" u="sng" dirty="0"/>
              <a:t>Widening the attached gingiva accomplishes four objectives:</a:t>
            </a:r>
          </a:p>
          <a:p>
            <a:pPr marL="0" indent="0">
              <a:buNone/>
            </a:pPr>
            <a:r>
              <a:rPr lang="en-GB" sz="2800" dirty="0"/>
              <a:t>1. Enhances plaque removal around the gingival margin</a:t>
            </a:r>
          </a:p>
          <a:p>
            <a:pPr marL="0" indent="0">
              <a:buNone/>
            </a:pPr>
            <a:r>
              <a:rPr lang="en-GB" sz="2800" dirty="0"/>
              <a:t>2. Improves aesthetics</a:t>
            </a:r>
          </a:p>
          <a:p>
            <a:pPr marL="0" indent="0">
              <a:buNone/>
            </a:pPr>
            <a:r>
              <a:rPr lang="en-GB" sz="2800" dirty="0"/>
              <a:t>3. Reduces </a:t>
            </a:r>
            <a:r>
              <a:rPr lang="en-GB" sz="2800" dirty="0" err="1"/>
              <a:t>inlammation</a:t>
            </a:r>
            <a:r>
              <a:rPr lang="en-GB" sz="2800" dirty="0"/>
              <a:t> around restored teeth</a:t>
            </a:r>
          </a:p>
          <a:p>
            <a:pPr marL="0" indent="0">
              <a:buNone/>
            </a:pPr>
            <a:r>
              <a:rPr lang="en-GB" sz="2800" dirty="0"/>
              <a:t>4. Allows gingival margin to bind better around teeth and implants </a:t>
            </a:r>
          </a:p>
          <a:p>
            <a:pPr marL="0" indent="0">
              <a:buNone/>
            </a:pPr>
            <a:r>
              <a:rPr lang="en-GB" sz="2800" dirty="0"/>
              <a:t>With attached gingiva</a:t>
            </a:r>
          </a:p>
          <a:p>
            <a:endParaRPr lang="en-US" dirty="0"/>
          </a:p>
        </p:txBody>
      </p:sp>
    </p:spTree>
    <p:extLst>
      <p:ext uri="{BB962C8B-B14F-4D97-AF65-F5344CB8AC3E}">
        <p14:creationId xmlns:p14="http://schemas.microsoft.com/office/powerpoint/2010/main" xmlns="" val="43947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D3A43-E5C3-4091-C2D6-53D857C8D41E}"/>
              </a:ext>
            </a:extLst>
          </p:cNvPr>
          <p:cNvSpPr>
            <a:spLocks noGrp="1"/>
          </p:cNvSpPr>
          <p:nvPr>
            <p:ph type="title"/>
          </p:nvPr>
        </p:nvSpPr>
        <p:spPr>
          <a:xfrm>
            <a:off x="1069848" y="484632"/>
            <a:ext cx="10058400" cy="84899"/>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2CDFAF8A-DCE8-52E2-5DDD-3E8956281864}"/>
              </a:ext>
            </a:extLst>
          </p:cNvPr>
          <p:cNvSpPr>
            <a:spLocks noGrp="1"/>
          </p:cNvSpPr>
          <p:nvPr>
            <p:ph idx="1"/>
          </p:nvPr>
        </p:nvSpPr>
        <p:spPr>
          <a:xfrm>
            <a:off x="538286" y="884589"/>
            <a:ext cx="11653714" cy="5488779"/>
          </a:xfrm>
        </p:spPr>
        <p:txBody>
          <a:bodyPr>
            <a:noAutofit/>
          </a:bodyPr>
          <a:lstStyle/>
          <a:p>
            <a:pPr marL="0" indent="0">
              <a:buNone/>
            </a:pPr>
            <a:r>
              <a:rPr lang="en-GB" sz="3200" b="1" u="sng" dirty="0">
                <a:solidFill>
                  <a:srgbClr val="FF0000"/>
                </a:solidFill>
              </a:rPr>
              <a:t>2.Problems</a:t>
            </a:r>
            <a:r>
              <a:rPr lang="en-US" sz="3200" b="1" u="sng" dirty="0">
                <a:solidFill>
                  <a:srgbClr val="FF0000"/>
                </a:solidFill>
              </a:rPr>
              <a:t> Associated With a Shallow </a:t>
            </a:r>
            <a:r>
              <a:rPr lang="en-GB" sz="3200" b="1" u="sng" dirty="0">
                <a:solidFill>
                  <a:srgbClr val="FF0000"/>
                </a:solidFill>
              </a:rPr>
              <a:t>Vestibule:</a:t>
            </a:r>
          </a:p>
          <a:p>
            <a:pPr marL="0" indent="0">
              <a:buNone/>
            </a:pPr>
            <a:r>
              <a:rPr lang="en-US" sz="2800" dirty="0"/>
              <a:t>Another objective of periodontal plastic surgery is the creation of vestibular depth when it is lacking. Gingival recession displaces the gingival margin apically, reducing vestibular depth, which is measured from the gingival margin to the bottom of the vestibule</a:t>
            </a:r>
            <a:r>
              <a:rPr lang="en-GB" sz="2800" dirty="0"/>
              <a:t> </a:t>
            </a:r>
          </a:p>
          <a:p>
            <a:pPr marL="0" indent="0">
              <a:buNone/>
            </a:pPr>
            <a:r>
              <a:rPr lang="en-US" sz="2800" dirty="0"/>
              <a:t>Minimal attached gingiva with adequate vestibular depth may not require surgical correction if proper atraumatic hygiene is practiced with a soft brush</a:t>
            </a:r>
            <a:endParaRPr lang="en-GB" sz="2800" dirty="0"/>
          </a:p>
          <a:p>
            <a:pPr marL="0" indent="0">
              <a:buNone/>
            </a:pPr>
            <a:endParaRPr lang="en-US" sz="2400" dirty="0"/>
          </a:p>
        </p:txBody>
      </p:sp>
    </p:spTree>
    <p:extLst>
      <p:ext uri="{BB962C8B-B14F-4D97-AF65-F5344CB8AC3E}">
        <p14:creationId xmlns:p14="http://schemas.microsoft.com/office/powerpoint/2010/main" xmlns="" val="74120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673A79-7E95-9C2E-2899-77271C3D34B4}"/>
              </a:ext>
            </a:extLst>
          </p:cNvPr>
          <p:cNvSpPr>
            <a:spLocks noGrp="1"/>
          </p:cNvSpPr>
          <p:nvPr>
            <p:ph type="title"/>
          </p:nvPr>
        </p:nvSpPr>
        <p:spPr>
          <a:xfrm>
            <a:off x="1141413" y="609600"/>
            <a:ext cx="9905998" cy="457200"/>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40FDEC6D-DF05-4174-F04C-A1FE2DE7B88B}"/>
              </a:ext>
            </a:extLst>
          </p:cNvPr>
          <p:cNvSpPr>
            <a:spLocks noGrp="1"/>
          </p:cNvSpPr>
          <p:nvPr>
            <p:ph idx="1"/>
          </p:nvPr>
        </p:nvSpPr>
        <p:spPr>
          <a:xfrm>
            <a:off x="947531" y="1562098"/>
            <a:ext cx="9905998" cy="3124201"/>
          </a:xfrm>
        </p:spPr>
        <p:txBody>
          <a:bodyPr>
            <a:normAutofit fontScale="92500" lnSpcReduction="20000"/>
          </a:bodyPr>
          <a:lstStyle/>
          <a:p>
            <a:pPr marL="0" indent="0">
              <a:buNone/>
            </a:pPr>
            <a:r>
              <a:rPr lang="en-GB" sz="3500" b="1" u="sng" dirty="0">
                <a:solidFill>
                  <a:srgbClr val="FF0000"/>
                </a:solidFill>
              </a:rPr>
              <a:t>3.</a:t>
            </a:r>
            <a:r>
              <a:rPr lang="en-US" sz="3500" b="1" u="sng" dirty="0">
                <a:solidFill>
                  <a:srgbClr val="FF0000"/>
                </a:solidFill>
              </a:rPr>
              <a:t>Problems Associated With an Aberrant </a:t>
            </a:r>
            <a:r>
              <a:rPr lang="en-GB" sz="3500" b="1" u="sng" dirty="0" err="1">
                <a:solidFill>
                  <a:srgbClr val="FF0000"/>
                </a:solidFill>
              </a:rPr>
              <a:t>Frenum</a:t>
            </a:r>
            <a:r>
              <a:rPr lang="en-GB" sz="3500" b="1" u="sng" dirty="0">
                <a:solidFill>
                  <a:srgbClr val="FF0000"/>
                </a:solidFill>
              </a:rPr>
              <a:t>:</a:t>
            </a:r>
            <a:endParaRPr lang="en-US" sz="3500" b="1" u="sng" dirty="0">
              <a:solidFill>
                <a:srgbClr val="FF0000"/>
              </a:solidFill>
            </a:endParaRPr>
          </a:p>
          <a:p>
            <a:pPr marL="0" indent="0">
              <a:buNone/>
            </a:pPr>
            <a:r>
              <a:rPr lang="en-US" sz="2800" dirty="0"/>
              <a:t>An important objective of periodontal plastic surgery is correction of </a:t>
            </a:r>
            <a:r>
              <a:rPr lang="en-US" sz="2800" dirty="0" err="1"/>
              <a:t>frenal</a:t>
            </a:r>
            <a:r>
              <a:rPr lang="en-US" sz="2800" dirty="0"/>
              <a:t> or muscle attachments that may extend coronal to the </a:t>
            </a:r>
            <a:r>
              <a:rPr lang="en-US" sz="2800" dirty="0" err="1"/>
              <a:t>mucogingival</a:t>
            </a:r>
            <a:r>
              <a:rPr lang="en-US" sz="2800" dirty="0"/>
              <a:t> junction.</a:t>
            </a:r>
            <a:endParaRPr lang="en-GB" sz="2800" dirty="0"/>
          </a:p>
          <a:p>
            <a:pPr marL="0" indent="0">
              <a:buNone/>
            </a:pPr>
            <a:r>
              <a:rPr lang="en-US" sz="2800" dirty="0"/>
              <a:t>A </a:t>
            </a:r>
            <a:r>
              <a:rPr lang="en-US" sz="2800" dirty="0" err="1"/>
              <a:t>frenum</a:t>
            </a:r>
            <a:r>
              <a:rPr lang="en-US" sz="2800" dirty="0"/>
              <a:t> that encroaches on the margin of the gingiva can interfere with </a:t>
            </a:r>
            <a:r>
              <a:rPr lang="en-US" sz="2800" dirty="0" err="1"/>
              <a:t>bioilm</a:t>
            </a:r>
            <a:r>
              <a:rPr lang="en-US" sz="2800" dirty="0"/>
              <a:t> removal, and the tension on the </a:t>
            </a:r>
            <a:r>
              <a:rPr lang="en-US" sz="2800" dirty="0" err="1"/>
              <a:t>frenum</a:t>
            </a:r>
            <a:r>
              <a:rPr lang="en-US" sz="2800" dirty="0"/>
              <a:t> tends to open the sulcus. In these cases, surgical removal of the </a:t>
            </a:r>
            <a:r>
              <a:rPr lang="en-US" sz="2800" dirty="0" err="1"/>
              <a:t>frenum</a:t>
            </a:r>
            <a:r>
              <a:rPr lang="en-US" sz="2800" dirty="0"/>
              <a:t> is indicate</a:t>
            </a:r>
          </a:p>
        </p:txBody>
      </p:sp>
    </p:spTree>
    <p:extLst>
      <p:ext uri="{BB962C8B-B14F-4D97-AF65-F5344CB8AC3E}">
        <p14:creationId xmlns:p14="http://schemas.microsoft.com/office/powerpoint/2010/main" xmlns="" val="297153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FEDD65-7CBB-E91E-DEA6-CE6E82909699}"/>
              </a:ext>
            </a:extLst>
          </p:cNvPr>
          <p:cNvSpPr>
            <a:spLocks noGrp="1"/>
          </p:cNvSpPr>
          <p:nvPr>
            <p:ph type="title"/>
          </p:nvPr>
        </p:nvSpPr>
        <p:spPr>
          <a:xfrm>
            <a:off x="1069848" y="484632"/>
            <a:ext cx="10058400" cy="315135"/>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01ED8AD6-2B48-977A-3EFB-44EBF848EB12}"/>
              </a:ext>
            </a:extLst>
          </p:cNvPr>
          <p:cNvSpPr>
            <a:spLocks noGrp="1"/>
          </p:cNvSpPr>
          <p:nvPr>
            <p:ph idx="1"/>
          </p:nvPr>
        </p:nvSpPr>
        <p:spPr>
          <a:xfrm>
            <a:off x="533176" y="1345062"/>
            <a:ext cx="10324261" cy="4737482"/>
          </a:xfrm>
        </p:spPr>
        <p:txBody>
          <a:bodyPr>
            <a:normAutofit fontScale="92500"/>
          </a:bodyPr>
          <a:lstStyle/>
          <a:p>
            <a:r>
              <a:rPr lang="en-GB" sz="3500" b="1" u="sng" dirty="0">
                <a:solidFill>
                  <a:srgbClr val="FF0000"/>
                </a:solidFill>
              </a:rPr>
              <a:t>4.Aesthetic</a:t>
            </a:r>
            <a:r>
              <a:rPr lang="en-US" sz="3500" b="1" u="sng" dirty="0">
                <a:solidFill>
                  <a:srgbClr val="FF0000"/>
                </a:solidFill>
              </a:rPr>
              <a:t> Surgical </a:t>
            </a:r>
            <a:r>
              <a:rPr lang="en-GB" sz="3500" b="1" u="sng" dirty="0">
                <a:solidFill>
                  <a:srgbClr val="FF0000"/>
                </a:solidFill>
              </a:rPr>
              <a:t>Therapy:</a:t>
            </a:r>
            <a:endParaRPr lang="en-US" sz="3500" b="1" u="sng" dirty="0">
              <a:solidFill>
                <a:srgbClr val="FF0000"/>
              </a:solidFill>
            </a:endParaRPr>
          </a:p>
          <a:p>
            <a:pPr marL="0" indent="0">
              <a:buNone/>
            </a:pPr>
            <a:r>
              <a:rPr lang="en-US" sz="2800" dirty="0"/>
              <a:t>Recession of the facial gingival margin alters the proper gingival symmetry and results in an aesthetic problem. The interdental papilla is also important to satisfy the aesthetic goals of the patient. </a:t>
            </a:r>
            <a:endParaRPr lang="en-GB" sz="2800" dirty="0"/>
          </a:p>
          <a:p>
            <a:pPr marL="0" indent="0">
              <a:buNone/>
            </a:pPr>
            <a:r>
              <a:rPr lang="en-US" sz="2800" dirty="0"/>
              <a:t>A missing papilla creates a space that many call a black hole. Regeneration of the lost or reduced papilla is one of the most </a:t>
            </a:r>
            <a:r>
              <a:rPr lang="en-US" sz="2800" dirty="0" err="1"/>
              <a:t>dificult</a:t>
            </a:r>
            <a:r>
              <a:rPr lang="en-US" sz="2800" dirty="0"/>
              <a:t> goals in aesthetic periodontal plastic surgery</a:t>
            </a:r>
            <a:endParaRPr lang="en-GB" sz="2800" dirty="0"/>
          </a:p>
          <a:p>
            <a:pPr marL="0" indent="0">
              <a:buNone/>
            </a:pPr>
            <a:r>
              <a:rPr lang="en-GB" sz="2800" dirty="0"/>
              <a:t>Another area of concern is an excessive amount of gingiva in the visible area. This condition is often called as a gummy </a:t>
            </a:r>
            <a:r>
              <a:rPr lang="en-GB" sz="2800" dirty="0" err="1"/>
              <a:t>smile,and</a:t>
            </a:r>
            <a:r>
              <a:rPr lang="en-GB" sz="2800" dirty="0"/>
              <a:t> it can be corrected surgically by crown lengthening.</a:t>
            </a:r>
          </a:p>
          <a:p>
            <a:pPr marL="0" indent="0">
              <a:buNone/>
            </a:pPr>
            <a:endParaRPr lang="en-US" sz="2400" dirty="0"/>
          </a:p>
        </p:txBody>
      </p:sp>
    </p:spTree>
    <p:extLst>
      <p:ext uri="{BB962C8B-B14F-4D97-AF65-F5344CB8AC3E}">
        <p14:creationId xmlns:p14="http://schemas.microsoft.com/office/powerpoint/2010/main" xmlns="" val="499557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2576</Words>
  <Application>Microsoft Office PowerPoint</Application>
  <PresentationFormat>Custom</PresentationFormat>
  <Paragraphs>172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Mesh</vt:lpstr>
      <vt:lpstr>Periodontal plastic and esthetic surgery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Periodontal plastic and esthetic surgery </dc:title>
  <dc:creator>919284058204</dc:creator>
  <cp:lastModifiedBy>LECTUREHALL</cp:lastModifiedBy>
  <cp:revision>9</cp:revision>
  <dcterms:created xsi:type="dcterms:W3CDTF">2022-12-30T04:21:58Z</dcterms:created>
  <dcterms:modified xsi:type="dcterms:W3CDTF">2023-01-04T09:04:42Z</dcterms:modified>
</cp:coreProperties>
</file>