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79" r:id="rId6"/>
    <p:sldId id="280" r:id="rId7"/>
    <p:sldId id="281" r:id="rId8"/>
    <p:sldId id="282" r:id="rId9"/>
    <p:sldId id="283" r:id="rId10"/>
    <p:sldId id="284" r:id="rId11"/>
    <p:sldId id="285" r:id="rId12"/>
    <p:sldId id="286" r:id="rId13"/>
    <p:sldId id="287" r:id="rId14"/>
    <p:sldId id="288" r:id="rId15"/>
    <p:sldId id="289" r:id="rId16"/>
    <p:sldId id="260" r:id="rId17"/>
    <p:sldId id="262" r:id="rId18"/>
    <p:sldId id="261" r:id="rId19"/>
    <p:sldId id="263" r:id="rId20"/>
    <p:sldId id="264" r:id="rId21"/>
    <p:sldId id="265" r:id="rId22"/>
    <p:sldId id="266" r:id="rId23"/>
    <p:sldId id="267" r:id="rId24"/>
    <p:sldId id="268" r:id="rId25"/>
    <p:sldId id="269" r:id="rId26"/>
    <p:sldId id="270" r:id="rId27"/>
    <p:sldId id="272" r:id="rId28"/>
    <p:sldId id="273" r:id="rId29"/>
    <p:sldId id="271" r:id="rId30"/>
    <p:sldId id="274" r:id="rId31"/>
    <p:sldId id="275" r:id="rId32"/>
    <p:sldId id="276" r:id="rId33"/>
    <p:sldId id="277" r:id="rId34"/>
    <p:sldId id="278"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9" Type="http://schemas.openxmlformats.org/officeDocument/2006/relationships/slide" Target="slides/slide38.xml" /><Relationship Id="rId21" Type="http://schemas.openxmlformats.org/officeDocument/2006/relationships/slide" Target="slides/slide20.xml" /><Relationship Id="rId34" Type="http://schemas.openxmlformats.org/officeDocument/2006/relationships/slide" Target="slides/slide33.xml" /><Relationship Id="rId42" Type="http://schemas.openxmlformats.org/officeDocument/2006/relationships/slide" Target="slides/slide41.xml" /><Relationship Id="rId47" Type="http://schemas.openxmlformats.org/officeDocument/2006/relationships/slide" Target="slides/slide46.xml" /><Relationship Id="rId50" Type="http://schemas.openxmlformats.org/officeDocument/2006/relationships/slide" Target="slides/slide49.xml" /><Relationship Id="rId55" Type="http://schemas.openxmlformats.org/officeDocument/2006/relationships/slide" Target="slides/slide54.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slide" Target="slides/slide32.xml" /><Relationship Id="rId38" Type="http://schemas.openxmlformats.org/officeDocument/2006/relationships/slide" Target="slides/slide37.xml" /><Relationship Id="rId46" Type="http://schemas.openxmlformats.org/officeDocument/2006/relationships/slide" Target="slides/slide45.xml" /><Relationship Id="rId59" Type="http://schemas.openxmlformats.org/officeDocument/2006/relationships/tableStyles" Target="tableStyles.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slide" Target="slides/slide28.xml" /><Relationship Id="rId41" Type="http://schemas.openxmlformats.org/officeDocument/2006/relationships/slide" Target="slides/slide40.xml" /><Relationship Id="rId54" Type="http://schemas.openxmlformats.org/officeDocument/2006/relationships/slide" Target="slides/slide53.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slide" Target="slides/slide31.xml" /><Relationship Id="rId37" Type="http://schemas.openxmlformats.org/officeDocument/2006/relationships/slide" Target="slides/slide36.xml" /><Relationship Id="rId40" Type="http://schemas.openxmlformats.org/officeDocument/2006/relationships/slide" Target="slides/slide39.xml" /><Relationship Id="rId45" Type="http://schemas.openxmlformats.org/officeDocument/2006/relationships/slide" Target="slides/slide44.xml" /><Relationship Id="rId53" Type="http://schemas.openxmlformats.org/officeDocument/2006/relationships/slide" Target="slides/slide52.xml" /><Relationship Id="rId58" Type="http://schemas.openxmlformats.org/officeDocument/2006/relationships/theme" Target="theme/theme1.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36" Type="http://schemas.openxmlformats.org/officeDocument/2006/relationships/slide" Target="slides/slide35.xml" /><Relationship Id="rId49" Type="http://schemas.openxmlformats.org/officeDocument/2006/relationships/slide" Target="slides/slide48.xml" /><Relationship Id="rId57" Type="http://schemas.openxmlformats.org/officeDocument/2006/relationships/viewProps" Target="viewProps.xml"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slide" Target="slides/slide30.xml" /><Relationship Id="rId44" Type="http://schemas.openxmlformats.org/officeDocument/2006/relationships/slide" Target="slides/slide43.xml" /><Relationship Id="rId52" Type="http://schemas.openxmlformats.org/officeDocument/2006/relationships/slide" Target="slides/slide51.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slide" Target="slides/slide29.xml" /><Relationship Id="rId35" Type="http://schemas.openxmlformats.org/officeDocument/2006/relationships/slide" Target="slides/slide34.xml" /><Relationship Id="rId43" Type="http://schemas.openxmlformats.org/officeDocument/2006/relationships/slide" Target="slides/slide42.xml" /><Relationship Id="rId48" Type="http://schemas.openxmlformats.org/officeDocument/2006/relationships/slide" Target="slides/slide47.xml" /><Relationship Id="rId56" Type="http://schemas.openxmlformats.org/officeDocument/2006/relationships/presProps" Target="presProps.xml" /><Relationship Id="rId8" Type="http://schemas.openxmlformats.org/officeDocument/2006/relationships/slide" Target="slides/slide7.xml" /><Relationship Id="rId51" Type="http://schemas.openxmlformats.org/officeDocument/2006/relationships/slide" Target="slides/slide50.xml" /><Relationship Id="rId3" Type="http://schemas.openxmlformats.org/officeDocument/2006/relationships/slide" Target="slides/slide2.xml" /></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 /><Relationship Id="rId2" Type="http://schemas.openxmlformats.org/officeDocument/2006/relationships/image" Target="../media/image5.png" /><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1/10/2023</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1/10/2023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1/10/2023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1/10/2023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1/10/2023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1/10/2023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18" Type="http://schemas.openxmlformats.org/officeDocument/2006/relationships/theme" Target="../theme/theme1.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17" Type="http://schemas.openxmlformats.org/officeDocument/2006/relationships/slideLayout" Target="../slideLayouts/slideLayout17.xml" /><Relationship Id="rId2" Type="http://schemas.openxmlformats.org/officeDocument/2006/relationships/slideLayout" Target="../slideLayouts/slideLayout2.xml" /><Relationship Id="rId16" Type="http://schemas.openxmlformats.org/officeDocument/2006/relationships/slideLayout" Target="../slideLayouts/slideLayout16.xml" /><Relationship Id="rId20" Type="http://schemas.openxmlformats.org/officeDocument/2006/relationships/image" Target="../media/image4.png"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slideLayout" Target="../slideLayouts/slideLayout15.xml" /><Relationship Id="rId10" Type="http://schemas.openxmlformats.org/officeDocument/2006/relationships/slideLayout" Target="../slideLayouts/slideLayout10.xml" /><Relationship Id="rId19" Type="http://schemas.openxmlformats.org/officeDocument/2006/relationships/image" Target="../media/image3.png"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1/10/2023</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2" Type="http://schemas.openxmlformats.org/officeDocument/2006/relationships/image" Target="../media/image9.jpeg" /><Relationship Id="rId1" Type="http://schemas.openxmlformats.org/officeDocument/2006/relationships/slideLayout" Target="../slideLayouts/slideLayout7.xml" /></Relationships>
</file>

<file path=ppt/slides/_rels/slide11.xml.rels><?xml version="1.0" encoding="UTF-8" standalone="yes"?>
<Relationships xmlns="http://schemas.openxmlformats.org/package/2006/relationships"><Relationship Id="rId2" Type="http://schemas.openxmlformats.org/officeDocument/2006/relationships/image" Target="../media/image10.jpeg" /><Relationship Id="rId1" Type="http://schemas.openxmlformats.org/officeDocument/2006/relationships/slideLayout" Target="../slideLayouts/slideLayout7.xml" /></Relationships>
</file>

<file path=ppt/slides/_rels/slide12.xml.rels><?xml version="1.0" encoding="UTF-8" standalone="yes"?>
<Relationships xmlns="http://schemas.openxmlformats.org/package/2006/relationships"><Relationship Id="rId2" Type="http://schemas.openxmlformats.org/officeDocument/2006/relationships/image" Target="../media/image11.jpeg" /><Relationship Id="rId1" Type="http://schemas.openxmlformats.org/officeDocument/2006/relationships/slideLayout" Target="../slideLayouts/slideLayout7.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4.xml.rels><?xml version="1.0" encoding="UTF-8" standalone="yes"?>
<Relationships xmlns="http://schemas.openxmlformats.org/package/2006/relationships"><Relationship Id="rId2" Type="http://schemas.openxmlformats.org/officeDocument/2006/relationships/image" Target="../media/image12.jpeg" /><Relationship Id="rId1" Type="http://schemas.openxmlformats.org/officeDocument/2006/relationships/slideLayout" Target="../slideLayouts/slideLayout7.xml" /></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2" Type="http://schemas.openxmlformats.org/officeDocument/2006/relationships/image" Target="../media/image13.jpeg" /><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2" Type="http://schemas.openxmlformats.org/officeDocument/2006/relationships/image" Target="../media/image14.jpeg" /><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2" Type="http://schemas.openxmlformats.org/officeDocument/2006/relationships/image" Target="../media/image15.jpeg" /><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2" Type="http://schemas.openxmlformats.org/officeDocument/2006/relationships/image" Target="../media/image16.jpeg" /><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3.xml.rels><?xml version="1.0" encoding="UTF-8" standalone="yes"?>
<Relationships xmlns="http://schemas.openxmlformats.org/package/2006/relationships"><Relationship Id="rId2" Type="http://schemas.openxmlformats.org/officeDocument/2006/relationships/image" Target="../media/image17.jpeg" /><Relationship Id="rId1" Type="http://schemas.openxmlformats.org/officeDocument/2006/relationships/slideLayout" Target="../slideLayouts/slideLayout2.xml" /></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6.xml.rels><?xml version="1.0" encoding="UTF-8" standalone="yes"?>
<Relationships xmlns="http://schemas.openxmlformats.org/package/2006/relationships"><Relationship Id="rId3" Type="http://schemas.openxmlformats.org/officeDocument/2006/relationships/image" Target="../media/image19.jpeg" /><Relationship Id="rId2" Type="http://schemas.openxmlformats.org/officeDocument/2006/relationships/image" Target="../media/image18.jpeg" /><Relationship Id="rId1" Type="http://schemas.openxmlformats.org/officeDocument/2006/relationships/slideLayout" Target="../slideLayouts/slideLayout4.xml" /></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3.xml.rels><?xml version="1.0" encoding="UTF-8" standalone="yes"?>
<Relationships xmlns="http://schemas.openxmlformats.org/package/2006/relationships"><Relationship Id="rId2" Type="http://schemas.openxmlformats.org/officeDocument/2006/relationships/image" Target="../media/image7.jpeg" /><Relationship Id="rId1" Type="http://schemas.openxmlformats.org/officeDocument/2006/relationships/slideLayout" Target="../slideLayouts/slideLayout2.xml" /></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36.xml.rels><?xml version="1.0" encoding="UTF-8" standalone="yes"?>
<Relationships xmlns="http://schemas.openxmlformats.org/package/2006/relationships"><Relationship Id="rId2" Type="http://schemas.openxmlformats.org/officeDocument/2006/relationships/image" Target="../media/image20.jpeg" /><Relationship Id="rId1" Type="http://schemas.openxmlformats.org/officeDocument/2006/relationships/slideLayout" Target="../slideLayouts/slideLayout7.xml" /></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42.xml.rels><?xml version="1.0" encoding="UTF-8" standalone="yes"?>
<Relationships xmlns="http://schemas.openxmlformats.org/package/2006/relationships"><Relationship Id="rId2" Type="http://schemas.openxmlformats.org/officeDocument/2006/relationships/image" Target="../media/image21.jpeg" /><Relationship Id="rId1" Type="http://schemas.openxmlformats.org/officeDocument/2006/relationships/slideLayout" Target="../slideLayouts/slideLayout7.xml" /></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44.xml.rels><?xml version="1.0" encoding="UTF-8" standalone="yes"?>
<Relationships xmlns="http://schemas.openxmlformats.org/package/2006/relationships"><Relationship Id="rId2" Type="http://schemas.openxmlformats.org/officeDocument/2006/relationships/image" Target="../media/image22.jpeg" /><Relationship Id="rId1" Type="http://schemas.openxmlformats.org/officeDocument/2006/relationships/slideLayout" Target="../slideLayouts/slideLayout7.xml" /></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46.xml.rels><?xml version="1.0" encoding="UTF-8" standalone="yes"?>
<Relationships xmlns="http://schemas.openxmlformats.org/package/2006/relationships"><Relationship Id="rId2" Type="http://schemas.openxmlformats.org/officeDocument/2006/relationships/image" Target="../media/image23.jpeg" /><Relationship Id="rId1" Type="http://schemas.openxmlformats.org/officeDocument/2006/relationships/slideLayout" Target="../slideLayouts/slideLayout7.xml" /></Relationships>
</file>

<file path=ppt/slides/_rels/slide47.xml.rels><?xml version="1.0" encoding="UTF-8" standalone="yes"?>
<Relationships xmlns="http://schemas.openxmlformats.org/package/2006/relationships"><Relationship Id="rId2" Type="http://schemas.openxmlformats.org/officeDocument/2006/relationships/image" Target="../media/image24.jpeg" /><Relationship Id="rId1" Type="http://schemas.openxmlformats.org/officeDocument/2006/relationships/slideLayout" Target="../slideLayouts/slideLayout7.xml" /></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9.xml.rels><?xml version="1.0" encoding="UTF-8" standalone="yes"?>
<Relationships xmlns="http://schemas.openxmlformats.org/package/2006/relationships"><Relationship Id="rId2" Type="http://schemas.openxmlformats.org/officeDocument/2006/relationships/image" Target="../media/image8.jpeg" /><Relationship Id="rId1" Type="http://schemas.openxmlformats.org/officeDocument/2006/relationships/slideLayout" Target="../slideLayouts/slideLayout7.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8AD83-BAA4-60BC-B632-2DFC53901ED9}"/>
              </a:ext>
            </a:extLst>
          </p:cNvPr>
          <p:cNvSpPr>
            <a:spLocks noGrp="1"/>
          </p:cNvSpPr>
          <p:nvPr>
            <p:ph type="ctrTitle"/>
          </p:nvPr>
        </p:nvSpPr>
        <p:spPr>
          <a:xfrm>
            <a:off x="2960288" y="1684870"/>
            <a:ext cx="6815669" cy="1515533"/>
          </a:xfrm>
        </p:spPr>
        <p:txBody>
          <a:bodyPr/>
          <a:lstStyle/>
          <a:p>
            <a:r>
              <a:rPr lang="en-US">
                <a:solidFill>
                  <a:schemeClr val="accent4"/>
                </a:solidFill>
              </a:rPr>
              <a:t>FURCATION INVOLVEMENT</a:t>
            </a:r>
          </a:p>
        </p:txBody>
      </p:sp>
      <p:sp>
        <p:nvSpPr>
          <p:cNvPr id="3" name="Subtitle 2">
            <a:extLst>
              <a:ext uri="{FF2B5EF4-FFF2-40B4-BE49-F238E27FC236}">
                <a16:creationId xmlns:a16="http://schemas.microsoft.com/office/drawing/2014/main" id="{F1572A72-B600-3D0B-97AD-28AD4D2A7F12}"/>
              </a:ext>
            </a:extLst>
          </p:cNvPr>
          <p:cNvSpPr>
            <a:spLocks noGrp="1"/>
          </p:cNvSpPr>
          <p:nvPr>
            <p:ph type="subTitle" idx="1"/>
          </p:nvPr>
        </p:nvSpPr>
        <p:spPr>
          <a:xfrm>
            <a:off x="-321469" y="3657596"/>
            <a:ext cx="12340827" cy="3200404"/>
          </a:xfrm>
        </p:spPr>
        <p:txBody>
          <a:bodyPr>
            <a:normAutofit/>
          </a:bodyPr>
          <a:lstStyle/>
          <a:p>
            <a:r>
              <a:rPr lang="en-US" b="1" i="1"/>
              <a:t>Presented by : sadhana dhaygude</a:t>
            </a:r>
          </a:p>
          <a:p>
            <a:endParaRPr lang="en-US" b="1" i="1"/>
          </a:p>
          <a:p>
            <a:r>
              <a:rPr lang="en-US" b="1" i="1"/>
              <a:t>Department of – periodontics and implantology </a:t>
            </a:r>
          </a:p>
        </p:txBody>
      </p:sp>
    </p:spTree>
    <p:extLst>
      <p:ext uri="{BB962C8B-B14F-4D97-AF65-F5344CB8AC3E}">
        <p14:creationId xmlns:p14="http://schemas.microsoft.com/office/powerpoint/2010/main" val="6527884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F1AB92F-4322-D507-C504-13B7EF45431F}"/>
              </a:ext>
            </a:extLst>
          </p:cNvPr>
          <p:cNvSpPr txBox="1"/>
          <p:nvPr/>
        </p:nvSpPr>
        <p:spPr>
          <a:xfrm>
            <a:off x="1160860" y="1536174"/>
            <a:ext cx="7103567" cy="3785652"/>
          </a:xfrm>
          <a:prstGeom prst="rect">
            <a:avLst/>
          </a:prstGeom>
          <a:noFill/>
        </p:spPr>
        <p:txBody>
          <a:bodyPr wrap="square">
            <a:spAutoFit/>
          </a:bodyPr>
          <a:lstStyle/>
          <a:p>
            <a:r>
              <a:rPr lang="en-US" sz="2400" b="1" dirty="0"/>
              <a:t>CLASSIFICATION OF CEP</a:t>
            </a:r>
          </a:p>
          <a:p>
            <a:r>
              <a:rPr lang="en-US" sz="2400" dirty="0"/>
              <a:t> </a:t>
            </a:r>
            <a:r>
              <a:rPr lang="en-US" sz="2400" dirty="0">
                <a:solidFill>
                  <a:schemeClr val="accent4"/>
                </a:solidFill>
              </a:rPr>
              <a:t>Masters &amp; </a:t>
            </a:r>
            <a:r>
              <a:rPr lang="en-US" sz="2400" dirty="0" err="1">
                <a:solidFill>
                  <a:schemeClr val="accent4"/>
                </a:solidFill>
              </a:rPr>
              <a:t>Husins</a:t>
            </a:r>
            <a:r>
              <a:rPr lang="en-US" sz="2400" dirty="0">
                <a:solidFill>
                  <a:schemeClr val="accent4"/>
                </a:solidFill>
              </a:rPr>
              <a:t>. </a:t>
            </a:r>
            <a:r>
              <a:rPr lang="en-US" sz="2400" dirty="0" err="1">
                <a:solidFill>
                  <a:schemeClr val="accent4"/>
                </a:solidFill>
              </a:rPr>
              <a:t>Periodontol</a:t>
            </a:r>
            <a:r>
              <a:rPr lang="en-US" sz="2400" dirty="0">
                <a:solidFill>
                  <a:schemeClr val="accent4"/>
                </a:solidFill>
              </a:rPr>
              <a:t> 1564</a:t>
            </a:r>
          </a:p>
          <a:p>
            <a:endParaRPr lang="en-US" sz="2400" dirty="0"/>
          </a:p>
          <a:p>
            <a:r>
              <a:rPr lang="en-US" sz="2400" dirty="0"/>
              <a:t>Grade 1: Distinct change in CEJ contour, with enamel projecting toward the bifurcation (&lt;1/3 of the root trunk)</a:t>
            </a:r>
          </a:p>
          <a:p>
            <a:endParaRPr lang="en-US" sz="2400" dirty="0"/>
          </a:p>
          <a:p>
            <a:r>
              <a:rPr lang="en-US" sz="2400" dirty="0"/>
              <a:t>Grade II: CEP approaching the furcation, but not actually making contact with it (&gt;1/3)</a:t>
            </a:r>
          </a:p>
          <a:p>
            <a:endParaRPr lang="en-US" sz="2400" dirty="0"/>
          </a:p>
          <a:p>
            <a:r>
              <a:rPr lang="en-US" sz="2400" dirty="0"/>
              <a:t>Grade III: CEP extending into the furcation proper</a:t>
            </a:r>
          </a:p>
        </p:txBody>
      </p:sp>
      <p:pic>
        <p:nvPicPr>
          <p:cNvPr id="4" name="Picture 4">
            <a:extLst>
              <a:ext uri="{FF2B5EF4-FFF2-40B4-BE49-F238E27FC236}">
                <a16:creationId xmlns:a16="http://schemas.microsoft.com/office/drawing/2014/main" id="{C4E2606D-68E5-09C1-5AEA-25FB1D758AFF}"/>
              </a:ext>
            </a:extLst>
          </p:cNvPr>
          <p:cNvPicPr>
            <a:picLocks noChangeAspect="1"/>
          </p:cNvPicPr>
          <p:nvPr/>
        </p:nvPicPr>
        <p:blipFill>
          <a:blip r:embed="rId2"/>
          <a:stretch>
            <a:fillRect/>
          </a:stretch>
        </p:blipFill>
        <p:spPr>
          <a:xfrm>
            <a:off x="8264427" y="1536174"/>
            <a:ext cx="3392091" cy="4190230"/>
          </a:xfrm>
          <a:prstGeom prst="rect">
            <a:avLst/>
          </a:prstGeom>
        </p:spPr>
      </p:pic>
    </p:spTree>
    <p:extLst>
      <p:ext uri="{BB962C8B-B14F-4D97-AF65-F5344CB8AC3E}">
        <p14:creationId xmlns:p14="http://schemas.microsoft.com/office/powerpoint/2010/main" val="27434396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9047220-DCBE-1E98-5A9D-4C541E370DCC}"/>
              </a:ext>
            </a:extLst>
          </p:cNvPr>
          <p:cNvSpPr txBox="1"/>
          <p:nvPr/>
        </p:nvSpPr>
        <p:spPr>
          <a:xfrm>
            <a:off x="1120676" y="1351508"/>
            <a:ext cx="6116836" cy="4154984"/>
          </a:xfrm>
          <a:prstGeom prst="rect">
            <a:avLst/>
          </a:prstGeom>
          <a:noFill/>
        </p:spPr>
        <p:txBody>
          <a:bodyPr wrap="square">
            <a:spAutoFit/>
          </a:bodyPr>
          <a:lstStyle/>
          <a:p>
            <a:r>
              <a:rPr lang="en-US" sz="2400" b="1" dirty="0">
                <a:solidFill>
                  <a:schemeClr val="accent4"/>
                </a:solidFill>
              </a:rPr>
              <a:t>Enamel Pearl</a:t>
            </a:r>
          </a:p>
          <a:p>
            <a:endParaRPr lang="en-US" sz="2400" dirty="0"/>
          </a:p>
          <a:p>
            <a:r>
              <a:rPr lang="en-US" sz="2400" dirty="0"/>
              <a:t>The prevalence of enamel pearls is less than that of cervical enamel projections.</a:t>
            </a:r>
          </a:p>
          <a:p>
            <a:endParaRPr lang="en-US" sz="2400" dirty="0"/>
          </a:p>
          <a:p>
            <a:r>
              <a:rPr lang="en-US" sz="2400" dirty="0" err="1"/>
              <a:t>Moskow</a:t>
            </a:r>
            <a:r>
              <a:rPr lang="en-US" sz="2400" dirty="0"/>
              <a:t> &amp; </a:t>
            </a:r>
            <a:r>
              <a:rPr lang="en-US" sz="2400" dirty="0" err="1"/>
              <a:t>Canut</a:t>
            </a:r>
            <a:r>
              <a:rPr lang="en-US" sz="2400" dirty="0"/>
              <a:t> (1990), reported an incidence of 2.6% (range 1.1-9.7%)</a:t>
            </a:r>
          </a:p>
          <a:p>
            <a:endParaRPr lang="en-US" sz="2400" dirty="0"/>
          </a:p>
          <a:p>
            <a:r>
              <a:rPr lang="en-US" sz="2400" dirty="0"/>
              <a:t>Like CEPS, enamel pearls contribute to the etiology of furcation involvement by preventing connective tissue attachment.</a:t>
            </a:r>
          </a:p>
        </p:txBody>
      </p:sp>
      <p:pic>
        <p:nvPicPr>
          <p:cNvPr id="2" name="Picture 3">
            <a:extLst>
              <a:ext uri="{FF2B5EF4-FFF2-40B4-BE49-F238E27FC236}">
                <a16:creationId xmlns:a16="http://schemas.microsoft.com/office/drawing/2014/main" id="{54B085FE-C9C6-C5DE-9360-7FCB05E14E53}"/>
              </a:ext>
            </a:extLst>
          </p:cNvPr>
          <p:cNvPicPr>
            <a:picLocks noChangeAspect="1"/>
          </p:cNvPicPr>
          <p:nvPr/>
        </p:nvPicPr>
        <p:blipFill>
          <a:blip r:embed="rId2"/>
          <a:stretch>
            <a:fillRect/>
          </a:stretch>
        </p:blipFill>
        <p:spPr>
          <a:xfrm>
            <a:off x="7237512" y="1904999"/>
            <a:ext cx="4371082" cy="3601493"/>
          </a:xfrm>
          <a:prstGeom prst="rect">
            <a:avLst/>
          </a:prstGeom>
        </p:spPr>
      </p:pic>
    </p:spTree>
    <p:extLst>
      <p:ext uri="{BB962C8B-B14F-4D97-AF65-F5344CB8AC3E}">
        <p14:creationId xmlns:p14="http://schemas.microsoft.com/office/powerpoint/2010/main" val="2427905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8F1B27E-B514-6708-6A36-E3D0F26DE7DC}"/>
              </a:ext>
            </a:extLst>
          </p:cNvPr>
          <p:cNvSpPr txBox="1"/>
          <p:nvPr/>
        </p:nvSpPr>
        <p:spPr>
          <a:xfrm>
            <a:off x="946546" y="612844"/>
            <a:ext cx="7625954" cy="5632311"/>
          </a:xfrm>
          <a:prstGeom prst="rect">
            <a:avLst/>
          </a:prstGeom>
          <a:noFill/>
        </p:spPr>
        <p:txBody>
          <a:bodyPr wrap="square">
            <a:spAutoFit/>
          </a:bodyPr>
          <a:lstStyle/>
          <a:p>
            <a:r>
              <a:rPr lang="en-US" sz="2400" b="1" dirty="0">
                <a:solidFill>
                  <a:schemeClr val="accent4"/>
                </a:solidFill>
              </a:rPr>
              <a:t>TRAUMA FROM OCCLUSION</a:t>
            </a:r>
          </a:p>
          <a:p>
            <a:endParaRPr lang="en-US" sz="2400" dirty="0"/>
          </a:p>
          <a:p>
            <a:r>
              <a:rPr lang="en-US" sz="2400" b="1" dirty="0"/>
              <a:t>Glickman et al (1961), </a:t>
            </a:r>
            <a:r>
              <a:rPr lang="en-US" sz="2400" dirty="0"/>
              <a:t>reported that </a:t>
            </a:r>
            <a:r>
              <a:rPr lang="en-US" sz="2400" dirty="0" err="1"/>
              <a:t>furcations</a:t>
            </a:r>
            <a:r>
              <a:rPr lang="en-US" sz="2400" dirty="0"/>
              <a:t> are some of the more susceptible areas of the periodontium to excessive occlusal forces, and suggested the periodontal fiber orientation in furcation areas facilitated a more rapid spread of inflammation and accounted for the increased susceptibility to occlusal forces</a:t>
            </a:r>
          </a:p>
          <a:p>
            <a:endParaRPr lang="en-US" sz="2400" dirty="0"/>
          </a:p>
          <a:p>
            <a:r>
              <a:rPr lang="en-US" sz="2400" b="1" dirty="0" err="1"/>
              <a:t>Lindhe</a:t>
            </a:r>
            <a:r>
              <a:rPr lang="en-US" sz="2400" b="1" dirty="0"/>
              <a:t> &amp; </a:t>
            </a:r>
            <a:r>
              <a:rPr lang="en-US" sz="2400" b="1" dirty="0" err="1"/>
              <a:t>Svanberg</a:t>
            </a:r>
            <a:r>
              <a:rPr lang="en-US" sz="2400" b="1" dirty="0"/>
              <a:t> 1974, </a:t>
            </a:r>
            <a:r>
              <a:rPr lang="en-US" sz="2400" dirty="0"/>
              <a:t>stated that trauma from occlusion coupled with gingival inflammation has been implicated in greater alveolar bone loss in experimental animals. The heavy occlusal load on molar teeth may render them susceptible to Increased bone loss in the furcation areas if inflammation is present</a:t>
            </a:r>
          </a:p>
        </p:txBody>
      </p:sp>
      <p:pic>
        <p:nvPicPr>
          <p:cNvPr id="2" name="Picture 3">
            <a:extLst>
              <a:ext uri="{FF2B5EF4-FFF2-40B4-BE49-F238E27FC236}">
                <a16:creationId xmlns:a16="http://schemas.microsoft.com/office/drawing/2014/main" id="{381815D7-729E-2F42-EB8D-F704F85271B0}"/>
              </a:ext>
            </a:extLst>
          </p:cNvPr>
          <p:cNvPicPr>
            <a:picLocks noChangeAspect="1"/>
          </p:cNvPicPr>
          <p:nvPr/>
        </p:nvPicPr>
        <p:blipFill>
          <a:blip r:embed="rId2"/>
          <a:stretch>
            <a:fillRect/>
          </a:stretch>
        </p:blipFill>
        <p:spPr>
          <a:xfrm>
            <a:off x="8502254" y="1796652"/>
            <a:ext cx="3070622" cy="3943350"/>
          </a:xfrm>
          <a:prstGeom prst="rect">
            <a:avLst/>
          </a:prstGeom>
        </p:spPr>
      </p:pic>
    </p:spTree>
    <p:extLst>
      <p:ext uri="{BB962C8B-B14F-4D97-AF65-F5344CB8AC3E}">
        <p14:creationId xmlns:p14="http://schemas.microsoft.com/office/powerpoint/2010/main" val="508236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D23A1F1-0B2C-5135-504F-4B8F70BA0FF8}"/>
              </a:ext>
            </a:extLst>
          </p:cNvPr>
          <p:cNvSpPr txBox="1"/>
          <p:nvPr/>
        </p:nvSpPr>
        <p:spPr>
          <a:xfrm>
            <a:off x="1500187" y="2090172"/>
            <a:ext cx="9804797" cy="2677656"/>
          </a:xfrm>
          <a:prstGeom prst="rect">
            <a:avLst/>
          </a:prstGeom>
          <a:noFill/>
        </p:spPr>
        <p:txBody>
          <a:bodyPr wrap="square">
            <a:spAutoFit/>
          </a:bodyPr>
          <a:lstStyle/>
          <a:p>
            <a:r>
              <a:rPr lang="en-US" sz="2400" b="1" dirty="0"/>
              <a:t>Wang et al. (1994),</a:t>
            </a:r>
          </a:p>
          <a:p>
            <a:r>
              <a:rPr lang="en-US" sz="2400" dirty="0"/>
              <a:t>reported that teeth with mobility and furcation involvement were more likely to lose attachment and to be extracted</a:t>
            </a:r>
          </a:p>
          <a:p>
            <a:endParaRPr lang="en-US" sz="2400" dirty="0"/>
          </a:p>
          <a:p>
            <a:r>
              <a:rPr lang="en-US" sz="2400" b="1" dirty="0" err="1"/>
              <a:t>Waerhaug</a:t>
            </a:r>
            <a:r>
              <a:rPr lang="en-US" sz="2400" b="1" dirty="0"/>
              <a:t> (1980), </a:t>
            </a:r>
          </a:p>
          <a:p>
            <a:r>
              <a:rPr lang="en-US" sz="2400" dirty="0"/>
              <a:t>however, has suggested that increased </a:t>
            </a:r>
            <a:r>
              <a:rPr lang="en-US" sz="2400" dirty="0" err="1"/>
              <a:t>mobilityis</a:t>
            </a:r>
            <a:r>
              <a:rPr lang="en-US" sz="2400" dirty="0"/>
              <a:t> a late symptom, rather than the cause of furcation defects.</a:t>
            </a:r>
          </a:p>
        </p:txBody>
      </p:sp>
    </p:spTree>
    <p:extLst>
      <p:ext uri="{BB962C8B-B14F-4D97-AF65-F5344CB8AC3E}">
        <p14:creationId xmlns:p14="http://schemas.microsoft.com/office/powerpoint/2010/main" val="80755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1CD17AC-A2FA-4D44-3625-1B858D38359D}"/>
              </a:ext>
            </a:extLst>
          </p:cNvPr>
          <p:cNvSpPr txBox="1"/>
          <p:nvPr/>
        </p:nvSpPr>
        <p:spPr>
          <a:xfrm>
            <a:off x="946546" y="1905506"/>
            <a:ext cx="6286501" cy="3416320"/>
          </a:xfrm>
          <a:prstGeom prst="rect">
            <a:avLst/>
          </a:prstGeom>
          <a:noFill/>
        </p:spPr>
        <p:txBody>
          <a:bodyPr wrap="square">
            <a:spAutoFit/>
          </a:bodyPr>
          <a:lstStyle/>
          <a:p>
            <a:r>
              <a:rPr lang="en-US" sz="2400" b="1" dirty="0">
                <a:solidFill>
                  <a:schemeClr val="accent4"/>
                </a:solidFill>
              </a:rPr>
              <a:t>VERTICAL ROOT FRACTURES</a:t>
            </a:r>
          </a:p>
          <a:p>
            <a:endParaRPr lang="en-US" sz="2400" b="1" dirty="0">
              <a:solidFill>
                <a:schemeClr val="accent4"/>
              </a:solidFill>
            </a:endParaRPr>
          </a:p>
          <a:p>
            <a:r>
              <a:rPr lang="en-US" sz="2400" dirty="0" err="1"/>
              <a:t>Lommel</a:t>
            </a:r>
            <a:r>
              <a:rPr lang="en-US" sz="2400" dirty="0"/>
              <a:t> et al. (1978), reported that vertical root fractures are associated with rapid, localized alveolar bone loss.</a:t>
            </a:r>
          </a:p>
          <a:p>
            <a:endParaRPr lang="en-US" sz="2400" dirty="0"/>
          </a:p>
          <a:p>
            <a:r>
              <a:rPr lang="en-US" sz="2400" dirty="0"/>
              <a:t>Furcation defects can result if the fracture extends into the furcation area. A poor prognosis is often given in these situations</a:t>
            </a:r>
          </a:p>
        </p:txBody>
      </p:sp>
      <p:pic>
        <p:nvPicPr>
          <p:cNvPr id="2" name="Picture 3">
            <a:extLst>
              <a:ext uri="{FF2B5EF4-FFF2-40B4-BE49-F238E27FC236}">
                <a16:creationId xmlns:a16="http://schemas.microsoft.com/office/drawing/2014/main" id="{0CF25210-B32A-6FD6-CF9B-5F0EF2965CB5}"/>
              </a:ext>
            </a:extLst>
          </p:cNvPr>
          <p:cNvPicPr>
            <a:picLocks noChangeAspect="1"/>
          </p:cNvPicPr>
          <p:nvPr/>
        </p:nvPicPr>
        <p:blipFill>
          <a:blip r:embed="rId2"/>
          <a:stretch>
            <a:fillRect/>
          </a:stretch>
        </p:blipFill>
        <p:spPr>
          <a:xfrm>
            <a:off x="7393781" y="2564605"/>
            <a:ext cx="3669184" cy="2495045"/>
          </a:xfrm>
          <a:prstGeom prst="rect">
            <a:avLst/>
          </a:prstGeom>
        </p:spPr>
      </p:pic>
    </p:spTree>
    <p:extLst>
      <p:ext uri="{BB962C8B-B14F-4D97-AF65-F5344CB8AC3E}">
        <p14:creationId xmlns:p14="http://schemas.microsoft.com/office/powerpoint/2010/main" val="6313515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FABA799-665D-1153-37CF-6D3E39AE1F89}"/>
              </a:ext>
            </a:extLst>
          </p:cNvPr>
          <p:cNvSpPr txBox="1"/>
          <p:nvPr/>
        </p:nvSpPr>
        <p:spPr>
          <a:xfrm>
            <a:off x="1004588" y="999678"/>
            <a:ext cx="7085707" cy="5262979"/>
          </a:xfrm>
          <a:prstGeom prst="rect">
            <a:avLst/>
          </a:prstGeom>
          <a:noFill/>
        </p:spPr>
        <p:txBody>
          <a:bodyPr wrap="square">
            <a:spAutoFit/>
          </a:bodyPr>
          <a:lstStyle/>
          <a:p>
            <a:r>
              <a:rPr lang="en-US" sz="2400" b="1" dirty="0">
                <a:solidFill>
                  <a:schemeClr val="accent4"/>
                </a:solidFill>
              </a:rPr>
              <a:t>IATROGENIC FACTORS</a:t>
            </a:r>
          </a:p>
          <a:p>
            <a:endParaRPr lang="en-US" sz="2400" dirty="0"/>
          </a:p>
          <a:p>
            <a:r>
              <a:rPr lang="en-US" sz="2400" dirty="0"/>
              <a:t>Overhanging restorations present iatrogenic predisposing factors that may lead to furcation involvement</a:t>
            </a:r>
          </a:p>
          <a:p>
            <a:endParaRPr lang="en-US" sz="2400" dirty="0"/>
          </a:p>
          <a:p>
            <a:r>
              <a:rPr lang="en-US" sz="2400" dirty="0"/>
              <a:t>Wang et al (1993), in a study of 134 maintenance patients reported that molars with a crown or a proximal restoration had a significantly higher percentage of fur </a:t>
            </a:r>
            <a:r>
              <a:rPr lang="en-US" sz="2400" dirty="0" err="1"/>
              <a:t>gation</a:t>
            </a:r>
            <a:r>
              <a:rPr lang="en-US" sz="2400" dirty="0"/>
              <a:t> involvement than non-restored teeth.</a:t>
            </a:r>
          </a:p>
          <a:p>
            <a:endParaRPr lang="en-US" sz="2400" dirty="0"/>
          </a:p>
          <a:p>
            <a:r>
              <a:rPr lang="en-US" sz="2400" dirty="0"/>
              <a:t>While only 39.1% of molars without restorations had furcation involvement, 52.8% of molars with class II restorations and 63.3% of molars with crowns were found to have furcation involvement</a:t>
            </a:r>
          </a:p>
        </p:txBody>
      </p:sp>
    </p:spTree>
    <p:extLst>
      <p:ext uri="{BB962C8B-B14F-4D97-AF65-F5344CB8AC3E}">
        <p14:creationId xmlns:p14="http://schemas.microsoft.com/office/powerpoint/2010/main" val="16831605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5BB41-2607-198E-06C5-80D0BA592E77}"/>
              </a:ext>
            </a:extLst>
          </p:cNvPr>
          <p:cNvSpPr>
            <a:spLocks noGrp="1"/>
          </p:cNvSpPr>
          <p:nvPr>
            <p:ph type="title"/>
          </p:nvPr>
        </p:nvSpPr>
        <p:spPr/>
        <p:txBody>
          <a:bodyPr>
            <a:normAutofit fontScale="90000"/>
          </a:bodyPr>
          <a:lstStyle/>
          <a:p>
            <a:r>
              <a:rPr lang="en-US" b="1" dirty="0">
                <a:solidFill>
                  <a:schemeClr val="accent4"/>
                </a:solidFill>
              </a:rPr>
              <a:t>Classifications of Furcation Involvement</a:t>
            </a:r>
          </a:p>
        </p:txBody>
      </p:sp>
      <p:sp>
        <p:nvSpPr>
          <p:cNvPr id="3" name="Content Placeholder 2">
            <a:extLst>
              <a:ext uri="{FF2B5EF4-FFF2-40B4-BE49-F238E27FC236}">
                <a16:creationId xmlns:a16="http://schemas.microsoft.com/office/drawing/2014/main" id="{A0A89375-29B8-F6AF-88C6-10EC43FE0F38}"/>
              </a:ext>
            </a:extLst>
          </p:cNvPr>
          <p:cNvSpPr>
            <a:spLocks noGrp="1"/>
          </p:cNvSpPr>
          <p:nvPr>
            <p:ph idx="1"/>
          </p:nvPr>
        </p:nvSpPr>
        <p:spPr>
          <a:xfrm>
            <a:off x="1295402" y="2419878"/>
            <a:ext cx="9601196" cy="3589869"/>
          </a:xfrm>
        </p:spPr>
        <p:txBody>
          <a:bodyPr>
            <a:noAutofit/>
          </a:bodyPr>
          <a:lstStyle/>
          <a:p>
            <a:pPr marL="0" indent="0">
              <a:buNone/>
            </a:pPr>
            <a:r>
              <a:rPr lang="en-US" b="1" dirty="0">
                <a:solidFill>
                  <a:srgbClr val="C00000"/>
                </a:solidFill>
              </a:rPr>
              <a:t>1. Based on horizontal attachment loss</a:t>
            </a:r>
          </a:p>
          <a:p>
            <a:pPr marL="0" indent="0">
              <a:buNone/>
            </a:pPr>
            <a:r>
              <a:rPr lang="en-US" dirty="0"/>
              <a:t>   Glickman's classification (1953)</a:t>
            </a:r>
          </a:p>
          <a:p>
            <a:pPr marL="0" indent="0">
              <a:buNone/>
            </a:pPr>
            <a:r>
              <a:rPr lang="en-US" dirty="0"/>
              <a:t>   Hemps classification (1975)</a:t>
            </a:r>
          </a:p>
          <a:p>
            <a:pPr marL="0" indent="0">
              <a:buNone/>
            </a:pPr>
            <a:r>
              <a:rPr lang="en-US" b="1" dirty="0">
                <a:solidFill>
                  <a:srgbClr val="C00000"/>
                </a:solidFill>
              </a:rPr>
              <a:t>2. Based on Horizontal and vertical components</a:t>
            </a:r>
          </a:p>
          <a:p>
            <a:pPr marL="0" indent="0">
              <a:buNone/>
            </a:pPr>
            <a:r>
              <a:rPr lang="en-US" dirty="0"/>
              <a:t>Tarnow and Fletcher's classification (1984)3. </a:t>
            </a:r>
          </a:p>
          <a:p>
            <a:pPr marL="0" indent="0">
              <a:buNone/>
            </a:pPr>
            <a:r>
              <a:rPr lang="en-US" b="1" dirty="0">
                <a:solidFill>
                  <a:srgbClr val="C00000"/>
                </a:solidFill>
              </a:rPr>
              <a:t>3. Based on Combination of these findings and morphology of </a:t>
            </a:r>
            <a:r>
              <a:rPr lang="en-US" b="1" dirty="0" err="1">
                <a:solidFill>
                  <a:srgbClr val="C00000"/>
                </a:solidFill>
              </a:rPr>
              <a:t>bonedeformity</a:t>
            </a:r>
            <a:r>
              <a:rPr lang="en-US" b="1" dirty="0">
                <a:solidFill>
                  <a:srgbClr val="C00000"/>
                </a:solidFill>
              </a:rPr>
              <a:t> </a:t>
            </a:r>
          </a:p>
          <a:p>
            <a:pPr marL="0" indent="0">
              <a:buNone/>
            </a:pPr>
            <a:r>
              <a:rPr lang="en-US" dirty="0"/>
              <a:t>Easley and </a:t>
            </a:r>
            <a:r>
              <a:rPr lang="en-US" dirty="0" err="1"/>
              <a:t>Drennan's</a:t>
            </a:r>
            <a:r>
              <a:rPr lang="en-US" dirty="0"/>
              <a:t> classification (1969)</a:t>
            </a:r>
          </a:p>
        </p:txBody>
      </p:sp>
    </p:spTree>
    <p:extLst>
      <p:ext uri="{BB962C8B-B14F-4D97-AF65-F5344CB8AC3E}">
        <p14:creationId xmlns:p14="http://schemas.microsoft.com/office/powerpoint/2010/main" val="14990274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A7D93E8-533E-FEA4-2CB9-88A27343B31E}"/>
              </a:ext>
            </a:extLst>
          </p:cNvPr>
          <p:cNvSpPr>
            <a:spLocks noGrp="1"/>
          </p:cNvSpPr>
          <p:nvPr>
            <p:ph idx="1"/>
          </p:nvPr>
        </p:nvSpPr>
        <p:spPr>
          <a:xfrm>
            <a:off x="788277" y="1438603"/>
            <a:ext cx="6944832" cy="7429499"/>
          </a:xfrm>
        </p:spPr>
        <p:txBody>
          <a:bodyPr>
            <a:normAutofit/>
          </a:bodyPr>
          <a:lstStyle/>
          <a:p>
            <a:r>
              <a:rPr lang="en-US" b="1" dirty="0">
                <a:solidFill>
                  <a:schemeClr val="accent4"/>
                </a:solidFill>
              </a:rPr>
              <a:t>Glickman's Classification(1953)</a:t>
            </a:r>
          </a:p>
          <a:p>
            <a:r>
              <a:rPr lang="en-US" dirty="0"/>
              <a:t>GRADE 1 . Incipient Furcation:</a:t>
            </a:r>
          </a:p>
          <a:p>
            <a:pPr marL="0" indent="0">
              <a:buNone/>
            </a:pPr>
            <a:endParaRPr lang="en-US" dirty="0"/>
          </a:p>
          <a:p>
            <a:pPr marL="0" indent="0">
              <a:buNone/>
            </a:pPr>
            <a:r>
              <a:rPr lang="en-US" dirty="0"/>
              <a:t> </a:t>
            </a:r>
            <a:r>
              <a:rPr lang="en-US" b="1" dirty="0">
                <a:solidFill>
                  <a:schemeClr val="accent4"/>
                </a:solidFill>
              </a:rPr>
              <a:t>-</a:t>
            </a:r>
            <a:r>
              <a:rPr lang="en-US" dirty="0"/>
              <a:t> Incipient or early stage</a:t>
            </a:r>
          </a:p>
          <a:p>
            <a:pPr marL="0" indent="0">
              <a:buNone/>
            </a:pPr>
            <a:r>
              <a:rPr lang="en-US" dirty="0"/>
              <a:t> </a:t>
            </a:r>
            <a:r>
              <a:rPr lang="en-US" b="1" dirty="0">
                <a:solidFill>
                  <a:schemeClr val="accent4"/>
                </a:solidFill>
              </a:rPr>
              <a:t>-</a:t>
            </a:r>
            <a:r>
              <a:rPr lang="en-US" dirty="0"/>
              <a:t> Soft-tissue lesion or pocket extending into flute of</a:t>
            </a:r>
          </a:p>
          <a:p>
            <a:pPr marL="0" indent="0">
              <a:buNone/>
            </a:pPr>
            <a:r>
              <a:rPr lang="en-US" dirty="0"/>
              <a:t>           furcation</a:t>
            </a:r>
          </a:p>
          <a:p>
            <a:pPr marL="0" indent="0">
              <a:buNone/>
            </a:pPr>
            <a:r>
              <a:rPr lang="en-US" b="1" dirty="0">
                <a:solidFill>
                  <a:schemeClr val="accent4"/>
                </a:solidFill>
              </a:rPr>
              <a:t> - </a:t>
            </a:r>
            <a:r>
              <a:rPr lang="en-US" dirty="0"/>
              <a:t>Inter-radicular bone → intact or slight bone loss </a:t>
            </a:r>
          </a:p>
          <a:p>
            <a:pPr marL="0" indent="0">
              <a:buNone/>
            </a:pPr>
            <a:r>
              <a:rPr lang="en-US" dirty="0"/>
              <a:t> </a:t>
            </a:r>
            <a:r>
              <a:rPr lang="en-US" b="1" dirty="0">
                <a:solidFill>
                  <a:schemeClr val="accent4"/>
                </a:solidFill>
              </a:rPr>
              <a:t>- </a:t>
            </a:r>
            <a:r>
              <a:rPr lang="en-US" dirty="0"/>
              <a:t>No radiographic evidence of     bone loss</a:t>
            </a:r>
          </a:p>
        </p:txBody>
      </p:sp>
      <p:pic>
        <p:nvPicPr>
          <p:cNvPr id="4" name="Picture 4">
            <a:extLst>
              <a:ext uri="{FF2B5EF4-FFF2-40B4-BE49-F238E27FC236}">
                <a16:creationId xmlns:a16="http://schemas.microsoft.com/office/drawing/2014/main" id="{387E729A-1245-BB6A-895F-29516373210A}"/>
              </a:ext>
            </a:extLst>
          </p:cNvPr>
          <p:cNvPicPr>
            <a:picLocks noChangeAspect="1"/>
          </p:cNvPicPr>
          <p:nvPr/>
        </p:nvPicPr>
        <p:blipFill>
          <a:blip r:embed="rId2"/>
          <a:stretch>
            <a:fillRect/>
          </a:stretch>
        </p:blipFill>
        <p:spPr>
          <a:xfrm>
            <a:off x="7439025" y="2893220"/>
            <a:ext cx="3669507" cy="3389212"/>
          </a:xfrm>
          <a:prstGeom prst="rect">
            <a:avLst/>
          </a:prstGeom>
        </p:spPr>
      </p:pic>
    </p:spTree>
    <p:extLst>
      <p:ext uri="{BB962C8B-B14F-4D97-AF65-F5344CB8AC3E}">
        <p14:creationId xmlns:p14="http://schemas.microsoft.com/office/powerpoint/2010/main" val="20389862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1782A45-DFE2-837D-78E8-B829C25723FD}"/>
              </a:ext>
            </a:extLst>
          </p:cNvPr>
          <p:cNvSpPr>
            <a:spLocks noGrp="1"/>
          </p:cNvSpPr>
          <p:nvPr>
            <p:ph idx="1"/>
          </p:nvPr>
        </p:nvSpPr>
        <p:spPr>
          <a:xfrm>
            <a:off x="991791" y="660796"/>
            <a:ext cx="7223521" cy="10412149"/>
          </a:xfrm>
        </p:spPr>
        <p:txBody>
          <a:bodyPr>
            <a:noAutofit/>
          </a:bodyPr>
          <a:lstStyle/>
          <a:p>
            <a:r>
              <a:rPr lang="en-US" b="1" dirty="0">
                <a:solidFill>
                  <a:schemeClr val="accent4"/>
                </a:solidFill>
              </a:rPr>
              <a:t>GRADE II Furcation</a:t>
            </a:r>
          </a:p>
          <a:p>
            <a:r>
              <a:rPr lang="en-US" dirty="0"/>
              <a:t>Pocket formation &amp; loss of inter-radicular bone of varying </a:t>
            </a:r>
            <a:r>
              <a:rPr lang="en-US" dirty="0" err="1"/>
              <a:t>depthsinto</a:t>
            </a:r>
            <a:r>
              <a:rPr lang="en-US" dirty="0"/>
              <a:t> the furcation but not through and through</a:t>
            </a:r>
          </a:p>
          <a:p>
            <a:r>
              <a:rPr lang="en-US" dirty="0"/>
              <a:t>Portion of PDL and bone remain intact</a:t>
            </a:r>
          </a:p>
          <a:p>
            <a:r>
              <a:rPr lang="en-US" dirty="0"/>
              <a:t>Distinct horizontal destruction of furcation area is present</a:t>
            </a:r>
          </a:p>
          <a:p>
            <a:r>
              <a:rPr lang="en-US" dirty="0" err="1"/>
              <a:t>Cul</a:t>
            </a:r>
            <a:r>
              <a:rPr lang="en-US" dirty="0"/>
              <a:t> de </a:t>
            </a:r>
            <a:r>
              <a:rPr lang="en-US" dirty="0" err="1"/>
              <a:t>sou</a:t>
            </a:r>
            <a:r>
              <a:rPr lang="en-US" dirty="0"/>
              <a:t> with a horizontal component</a:t>
            </a:r>
          </a:p>
          <a:p>
            <a:r>
              <a:rPr lang="en-US" dirty="0"/>
              <a:t>Partial penetration of probe Extent of horizontal probing early or advanced</a:t>
            </a:r>
          </a:p>
          <a:p>
            <a:r>
              <a:rPr lang="en-US" dirty="0"/>
              <a:t> Radiographs may or may not depict involvement esp. is max</a:t>
            </a:r>
          </a:p>
        </p:txBody>
      </p:sp>
      <p:pic>
        <p:nvPicPr>
          <p:cNvPr id="4" name="Picture 4">
            <a:extLst>
              <a:ext uri="{FF2B5EF4-FFF2-40B4-BE49-F238E27FC236}">
                <a16:creationId xmlns:a16="http://schemas.microsoft.com/office/drawing/2014/main" id="{1264489D-2732-6A59-ACE4-A6C17644C175}"/>
              </a:ext>
            </a:extLst>
          </p:cNvPr>
          <p:cNvPicPr>
            <a:picLocks noChangeAspect="1"/>
          </p:cNvPicPr>
          <p:nvPr/>
        </p:nvPicPr>
        <p:blipFill>
          <a:blip r:embed="rId2"/>
          <a:stretch>
            <a:fillRect/>
          </a:stretch>
        </p:blipFill>
        <p:spPr>
          <a:xfrm>
            <a:off x="7697219" y="2327672"/>
            <a:ext cx="3911375" cy="2994422"/>
          </a:xfrm>
          <a:prstGeom prst="rect">
            <a:avLst/>
          </a:prstGeom>
        </p:spPr>
      </p:pic>
    </p:spTree>
    <p:extLst>
      <p:ext uri="{BB962C8B-B14F-4D97-AF65-F5344CB8AC3E}">
        <p14:creationId xmlns:p14="http://schemas.microsoft.com/office/powerpoint/2010/main" val="39841154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28E7B0E-1280-F60F-B601-4181C36288C1}"/>
              </a:ext>
            </a:extLst>
          </p:cNvPr>
          <p:cNvSpPr>
            <a:spLocks noGrp="1"/>
          </p:cNvSpPr>
          <p:nvPr>
            <p:ph idx="1"/>
          </p:nvPr>
        </p:nvSpPr>
        <p:spPr>
          <a:xfrm>
            <a:off x="1295401" y="1214438"/>
            <a:ext cx="9601196" cy="4661430"/>
          </a:xfrm>
        </p:spPr>
        <p:txBody>
          <a:bodyPr/>
          <a:lstStyle/>
          <a:p>
            <a:pPr marL="0" indent="0">
              <a:buNone/>
            </a:pPr>
            <a:r>
              <a:rPr lang="en-US" dirty="0"/>
              <a:t> </a:t>
            </a:r>
          </a:p>
        </p:txBody>
      </p:sp>
      <p:sp>
        <p:nvSpPr>
          <p:cNvPr id="7" name="TextBox 6">
            <a:extLst>
              <a:ext uri="{FF2B5EF4-FFF2-40B4-BE49-F238E27FC236}">
                <a16:creationId xmlns:a16="http://schemas.microsoft.com/office/drawing/2014/main" id="{D9A86AF6-FAEB-E980-D082-0594F809BE70}"/>
              </a:ext>
            </a:extLst>
          </p:cNvPr>
          <p:cNvSpPr txBox="1"/>
          <p:nvPr/>
        </p:nvSpPr>
        <p:spPr>
          <a:xfrm>
            <a:off x="868892" y="544331"/>
            <a:ext cx="7042811" cy="5632311"/>
          </a:xfrm>
          <a:prstGeom prst="rect">
            <a:avLst/>
          </a:prstGeom>
          <a:noFill/>
        </p:spPr>
        <p:txBody>
          <a:bodyPr wrap="square">
            <a:spAutoFit/>
          </a:bodyPr>
          <a:lstStyle/>
          <a:p>
            <a:r>
              <a:rPr lang="en-US" sz="2400" b="1" dirty="0">
                <a:solidFill>
                  <a:schemeClr val="accent4"/>
                </a:solidFill>
              </a:rPr>
              <a:t>GRADE III Communicating or Through and </a:t>
            </a:r>
            <a:r>
              <a:rPr lang="en-US" sz="2400" b="1" dirty="0" err="1">
                <a:solidFill>
                  <a:schemeClr val="accent4"/>
                </a:solidFill>
              </a:rPr>
              <a:t>ThroughFurcation</a:t>
            </a:r>
            <a:r>
              <a:rPr lang="en-US" sz="2400" b="1" dirty="0">
                <a:solidFill>
                  <a:schemeClr val="accent4"/>
                </a:solidFill>
              </a:rPr>
              <a:t> • </a:t>
            </a:r>
          </a:p>
          <a:p>
            <a:endParaRPr lang="en-US" sz="2400" dirty="0"/>
          </a:p>
          <a:p>
            <a:r>
              <a:rPr lang="en-US" sz="2400" b="1" dirty="0">
                <a:solidFill>
                  <a:schemeClr val="accent4"/>
                </a:solidFill>
              </a:rPr>
              <a:t># </a:t>
            </a:r>
            <a:r>
              <a:rPr lang="en-US" sz="2400" dirty="0"/>
              <a:t>Destruction of bone and </a:t>
            </a:r>
            <a:r>
              <a:rPr lang="en-US" sz="2400" dirty="0" err="1"/>
              <a:t>connectivepesue</a:t>
            </a:r>
            <a:r>
              <a:rPr lang="en-US" sz="2400" dirty="0"/>
              <a:t> was all the way through the furcation</a:t>
            </a:r>
          </a:p>
          <a:p>
            <a:endParaRPr lang="en-US" sz="2400" dirty="0"/>
          </a:p>
          <a:p>
            <a:r>
              <a:rPr lang="en-US" sz="2400" b="1" dirty="0">
                <a:solidFill>
                  <a:schemeClr val="accent4"/>
                </a:solidFill>
              </a:rPr>
              <a:t># </a:t>
            </a:r>
            <a:r>
              <a:rPr lang="en-US" sz="2400" dirty="0"/>
              <a:t>Bone is not attached to the dome </a:t>
            </a:r>
            <a:r>
              <a:rPr lang="en-US" sz="2400" dirty="0" err="1"/>
              <a:t>offurcation</a:t>
            </a:r>
            <a:endParaRPr lang="en-US" sz="2400" dirty="0"/>
          </a:p>
          <a:p>
            <a:endParaRPr lang="en-US" sz="2400" dirty="0"/>
          </a:p>
          <a:p>
            <a:r>
              <a:rPr lang="en-US" sz="2400" b="1" dirty="0">
                <a:solidFill>
                  <a:schemeClr val="accent4"/>
                </a:solidFill>
              </a:rPr>
              <a:t># </a:t>
            </a:r>
            <a:r>
              <a:rPr lang="en-US" sz="2400" dirty="0"/>
              <a:t>Early grade III involvement </a:t>
            </a:r>
            <a:r>
              <a:rPr lang="en-US" sz="2400" dirty="0" err="1"/>
              <a:t>openingfilled</a:t>
            </a:r>
            <a:r>
              <a:rPr lang="en-US" sz="2400" dirty="0"/>
              <a:t> with soft tissue</a:t>
            </a:r>
          </a:p>
          <a:p>
            <a:endParaRPr lang="en-US" sz="2400" dirty="0"/>
          </a:p>
          <a:p>
            <a:r>
              <a:rPr lang="en-US" sz="2400" dirty="0"/>
              <a:t>         </a:t>
            </a:r>
            <a:r>
              <a:rPr lang="en-US" sz="2400" b="1" dirty="0">
                <a:solidFill>
                  <a:schemeClr val="accent4"/>
                </a:solidFill>
              </a:rPr>
              <a:t>-</a:t>
            </a:r>
            <a:r>
              <a:rPr lang="en-US" sz="2400" dirty="0"/>
              <a:t>Pocket formation completely probable to the opposite side of the Sooth</a:t>
            </a:r>
          </a:p>
          <a:p>
            <a:r>
              <a:rPr lang="en-US" sz="2400" dirty="0"/>
              <a:t>         </a:t>
            </a:r>
            <a:r>
              <a:rPr lang="en-US" sz="2400" b="1" dirty="0">
                <a:solidFill>
                  <a:schemeClr val="accent4"/>
                </a:solidFill>
              </a:rPr>
              <a:t>-</a:t>
            </a:r>
            <a:r>
              <a:rPr lang="en-US" sz="2400" dirty="0"/>
              <a:t> Radiographic evidence → small triangular radiolucency</a:t>
            </a:r>
          </a:p>
        </p:txBody>
      </p:sp>
      <p:pic>
        <p:nvPicPr>
          <p:cNvPr id="9" name="Picture 9">
            <a:extLst>
              <a:ext uri="{FF2B5EF4-FFF2-40B4-BE49-F238E27FC236}">
                <a16:creationId xmlns:a16="http://schemas.microsoft.com/office/drawing/2014/main" id="{1679EE6B-88A7-EAEE-DE16-19AB287501F0}"/>
              </a:ext>
            </a:extLst>
          </p:cNvPr>
          <p:cNvPicPr>
            <a:picLocks noChangeAspect="1"/>
          </p:cNvPicPr>
          <p:nvPr/>
        </p:nvPicPr>
        <p:blipFill>
          <a:blip r:embed="rId2"/>
          <a:stretch>
            <a:fillRect/>
          </a:stretch>
        </p:blipFill>
        <p:spPr>
          <a:xfrm>
            <a:off x="7456674" y="2518172"/>
            <a:ext cx="3894953" cy="3658470"/>
          </a:xfrm>
          <a:prstGeom prst="rect">
            <a:avLst/>
          </a:prstGeom>
        </p:spPr>
      </p:pic>
    </p:spTree>
    <p:extLst>
      <p:ext uri="{BB962C8B-B14F-4D97-AF65-F5344CB8AC3E}">
        <p14:creationId xmlns:p14="http://schemas.microsoft.com/office/powerpoint/2010/main" val="27144827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F4FBAD-5802-9D29-447F-1D25717219C6}"/>
              </a:ext>
            </a:extLst>
          </p:cNvPr>
          <p:cNvSpPr>
            <a:spLocks noGrp="1"/>
          </p:cNvSpPr>
          <p:nvPr>
            <p:ph type="title"/>
          </p:nvPr>
        </p:nvSpPr>
        <p:spPr/>
        <p:txBody>
          <a:bodyPr/>
          <a:lstStyle/>
          <a:p>
            <a:r>
              <a:rPr lang="en-US" b="1" i="1">
                <a:solidFill>
                  <a:srgbClr val="C00000"/>
                </a:solidFill>
              </a:rPr>
              <a:t>Contents</a:t>
            </a:r>
          </a:p>
        </p:txBody>
      </p:sp>
      <p:sp>
        <p:nvSpPr>
          <p:cNvPr id="3" name="Content Placeholder 2">
            <a:extLst>
              <a:ext uri="{FF2B5EF4-FFF2-40B4-BE49-F238E27FC236}">
                <a16:creationId xmlns:a16="http://schemas.microsoft.com/office/drawing/2014/main" id="{C433BC08-A254-5EB8-B0B3-C66B04287359}"/>
              </a:ext>
            </a:extLst>
          </p:cNvPr>
          <p:cNvSpPr>
            <a:spLocks noGrp="1"/>
          </p:cNvSpPr>
          <p:nvPr>
            <p:ph idx="1"/>
          </p:nvPr>
        </p:nvSpPr>
        <p:spPr/>
        <p:txBody>
          <a:bodyPr/>
          <a:lstStyle/>
          <a:p>
            <a:pPr marL="0" indent="0">
              <a:buNone/>
            </a:pPr>
            <a:r>
              <a:rPr lang="en-US"/>
              <a:t>➡ Introduction</a:t>
            </a:r>
          </a:p>
          <a:p>
            <a:pPr marL="0" indent="0">
              <a:buNone/>
            </a:pPr>
            <a:r>
              <a:rPr lang="en-US"/>
              <a:t>➡ Terminology </a:t>
            </a:r>
          </a:p>
          <a:p>
            <a:pPr marL="0" indent="0">
              <a:buNone/>
            </a:pPr>
            <a:r>
              <a:rPr lang="en-US"/>
              <a:t>➡Classification of furcation involvement- </a:t>
            </a:r>
          </a:p>
          <a:p>
            <a:pPr marL="0" indent="0">
              <a:buNone/>
            </a:pPr>
            <a:r>
              <a:rPr lang="en-US"/>
              <a:t>➡ Etiology</a:t>
            </a:r>
          </a:p>
          <a:p>
            <a:pPr marL="0" indent="0">
              <a:buNone/>
            </a:pPr>
            <a:r>
              <a:rPr lang="en-US"/>
              <a:t>➡ Diagnosis</a:t>
            </a:r>
          </a:p>
          <a:p>
            <a:pPr marL="0" indent="0">
              <a:buNone/>
            </a:pPr>
            <a:r>
              <a:rPr lang="en-US"/>
              <a:t>➡Treatment planning</a:t>
            </a:r>
          </a:p>
        </p:txBody>
      </p:sp>
    </p:spTree>
    <p:extLst>
      <p:ext uri="{BB962C8B-B14F-4D97-AF65-F5344CB8AC3E}">
        <p14:creationId xmlns:p14="http://schemas.microsoft.com/office/powerpoint/2010/main" val="37337328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1B7207A-9632-7D96-E9B5-80165FF7347C}"/>
              </a:ext>
            </a:extLst>
          </p:cNvPr>
          <p:cNvSpPr>
            <a:spLocks noGrp="1"/>
          </p:cNvSpPr>
          <p:nvPr>
            <p:ph idx="1"/>
          </p:nvPr>
        </p:nvSpPr>
        <p:spPr>
          <a:xfrm>
            <a:off x="1295401" y="2035969"/>
            <a:ext cx="5669755" cy="4018493"/>
          </a:xfrm>
        </p:spPr>
        <p:txBody>
          <a:bodyPr/>
          <a:lstStyle/>
          <a:p>
            <a:pPr marL="0" indent="0">
              <a:buNone/>
            </a:pPr>
            <a:r>
              <a:rPr lang="en-US" b="1" dirty="0">
                <a:solidFill>
                  <a:schemeClr val="accent4"/>
                </a:solidFill>
              </a:rPr>
              <a:t>GRADE IV </a:t>
            </a:r>
          </a:p>
          <a:p>
            <a:r>
              <a:rPr lang="en-US" dirty="0"/>
              <a:t>Interdental bone is destroyed and the soft tissues recede apically so the </a:t>
            </a:r>
            <a:r>
              <a:rPr lang="en-US" dirty="0" err="1"/>
              <a:t>furcationopening</a:t>
            </a:r>
            <a:r>
              <a:rPr lang="en-US" dirty="0"/>
              <a:t> is seen clinically</a:t>
            </a:r>
          </a:p>
          <a:p>
            <a:r>
              <a:rPr lang="en-US" dirty="0"/>
              <a:t>Tunnel exists between the roots of affected tooth</a:t>
            </a:r>
          </a:p>
          <a:p>
            <a:r>
              <a:rPr lang="en-US" dirty="0"/>
              <a:t>Periodontal probe passes readily from one </a:t>
            </a:r>
            <a:r>
              <a:rPr lang="en-US" dirty="0" err="1"/>
              <a:t>aspectto</a:t>
            </a:r>
            <a:r>
              <a:rPr lang="en-US" dirty="0"/>
              <a:t> other aspect</a:t>
            </a:r>
          </a:p>
        </p:txBody>
      </p:sp>
      <p:pic>
        <p:nvPicPr>
          <p:cNvPr id="4" name="Picture 4">
            <a:extLst>
              <a:ext uri="{FF2B5EF4-FFF2-40B4-BE49-F238E27FC236}">
                <a16:creationId xmlns:a16="http://schemas.microsoft.com/office/drawing/2014/main" id="{4AEF6029-B5A1-8E97-3EAB-1840016026EA}"/>
              </a:ext>
            </a:extLst>
          </p:cNvPr>
          <p:cNvPicPr>
            <a:picLocks noChangeAspect="1"/>
          </p:cNvPicPr>
          <p:nvPr/>
        </p:nvPicPr>
        <p:blipFill>
          <a:blip r:embed="rId2"/>
          <a:stretch>
            <a:fillRect/>
          </a:stretch>
        </p:blipFill>
        <p:spPr>
          <a:xfrm>
            <a:off x="6965156" y="2885157"/>
            <a:ext cx="4454128" cy="3169305"/>
          </a:xfrm>
          <a:prstGeom prst="rect">
            <a:avLst/>
          </a:prstGeom>
        </p:spPr>
      </p:pic>
    </p:spTree>
    <p:extLst>
      <p:ext uri="{BB962C8B-B14F-4D97-AF65-F5344CB8AC3E}">
        <p14:creationId xmlns:p14="http://schemas.microsoft.com/office/powerpoint/2010/main" val="2319824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C36CE06-4DEC-91BE-83BB-6BF10069E395}"/>
              </a:ext>
            </a:extLst>
          </p:cNvPr>
          <p:cNvSpPr>
            <a:spLocks noGrp="1"/>
          </p:cNvSpPr>
          <p:nvPr>
            <p:ph idx="1"/>
          </p:nvPr>
        </p:nvSpPr>
        <p:spPr>
          <a:xfrm>
            <a:off x="1706166" y="1268741"/>
            <a:ext cx="8527255" cy="4303383"/>
          </a:xfrm>
        </p:spPr>
        <p:txBody>
          <a:bodyPr/>
          <a:lstStyle/>
          <a:p>
            <a:r>
              <a:rPr lang="en-US" b="1" dirty="0">
                <a:solidFill>
                  <a:schemeClr val="accent4"/>
                </a:solidFill>
              </a:rPr>
              <a:t>Modification of Glickman's </a:t>
            </a:r>
            <a:r>
              <a:rPr lang="en-US" b="1" dirty="0" err="1">
                <a:solidFill>
                  <a:schemeClr val="accent4"/>
                </a:solidFill>
              </a:rPr>
              <a:t>ClassificationFedi</a:t>
            </a:r>
            <a:r>
              <a:rPr lang="en-US" b="1" dirty="0">
                <a:solidFill>
                  <a:schemeClr val="accent4"/>
                </a:solidFill>
              </a:rPr>
              <a:t> et al 2000 </a:t>
            </a:r>
            <a:r>
              <a:rPr lang="en-US" b="1" dirty="0" err="1">
                <a:solidFill>
                  <a:schemeClr val="accent4"/>
                </a:solidFill>
              </a:rPr>
              <a:t>Vandersall</a:t>
            </a:r>
            <a:r>
              <a:rPr lang="en-US" b="1" dirty="0">
                <a:solidFill>
                  <a:schemeClr val="accent4"/>
                </a:solidFill>
              </a:rPr>
              <a:t> DC, Concise encyclopedia </a:t>
            </a:r>
            <a:r>
              <a:rPr lang="en-US" b="1" dirty="0" err="1">
                <a:solidFill>
                  <a:schemeClr val="accent4"/>
                </a:solidFill>
              </a:rPr>
              <a:t>ofPeriodontology</a:t>
            </a:r>
            <a:r>
              <a:rPr lang="en-US" b="1" dirty="0">
                <a:solidFill>
                  <a:schemeClr val="accent4"/>
                </a:solidFill>
              </a:rPr>
              <a:t> Blackwell </a:t>
            </a:r>
            <a:r>
              <a:rPr lang="en-US" b="1" dirty="0" err="1">
                <a:solidFill>
                  <a:schemeClr val="accent4"/>
                </a:solidFill>
              </a:rPr>
              <a:t>Munksgaard</a:t>
            </a:r>
            <a:r>
              <a:rPr lang="en-US" b="1" dirty="0">
                <a:solidFill>
                  <a:schemeClr val="accent4"/>
                </a:solidFill>
              </a:rPr>
              <a:t> 2007)</a:t>
            </a:r>
          </a:p>
          <a:p>
            <a:r>
              <a:rPr lang="en-US" dirty="0">
                <a:solidFill>
                  <a:schemeClr val="accent1"/>
                </a:solidFill>
              </a:rPr>
              <a:t>GRADE II degree I.   </a:t>
            </a:r>
          </a:p>
          <a:p>
            <a:pPr marL="0" indent="0">
              <a:buNone/>
            </a:pPr>
            <a:r>
              <a:rPr lang="en-US" dirty="0"/>
              <a:t>              </a:t>
            </a:r>
            <a:r>
              <a:rPr lang="en-US" b="1" dirty="0"/>
              <a:t>VERTICAL COMPONENT OF &gt;1MMBUT &lt;3MM</a:t>
            </a:r>
          </a:p>
          <a:p>
            <a:r>
              <a:rPr lang="en-US" dirty="0">
                <a:solidFill>
                  <a:schemeClr val="accent1"/>
                </a:solidFill>
              </a:rPr>
              <a:t>GRADE II degree II.  </a:t>
            </a:r>
          </a:p>
          <a:p>
            <a:pPr marL="0" indent="0">
              <a:buNone/>
            </a:pPr>
            <a:r>
              <a:rPr lang="en-US" dirty="0"/>
              <a:t>             </a:t>
            </a:r>
            <a:r>
              <a:rPr lang="en-US" b="1" dirty="0"/>
              <a:t>VERTICAL COMPONENT OF &gt;3MMBUT NOT THROUGH &amp; THROUGH</a:t>
            </a:r>
          </a:p>
        </p:txBody>
      </p:sp>
    </p:spTree>
    <p:extLst>
      <p:ext uri="{BB962C8B-B14F-4D97-AF65-F5344CB8AC3E}">
        <p14:creationId xmlns:p14="http://schemas.microsoft.com/office/powerpoint/2010/main" val="6414245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2006D-0724-9376-9D31-1B71B8095DC0}"/>
              </a:ext>
            </a:extLst>
          </p:cNvPr>
          <p:cNvSpPr>
            <a:spLocks noGrp="1"/>
          </p:cNvSpPr>
          <p:nvPr>
            <p:ph type="title"/>
          </p:nvPr>
        </p:nvSpPr>
        <p:spPr/>
        <p:txBody>
          <a:bodyPr>
            <a:normAutofit fontScale="90000"/>
          </a:bodyPr>
          <a:lstStyle/>
          <a:p>
            <a:r>
              <a:rPr lang="en-US" dirty="0">
                <a:solidFill>
                  <a:schemeClr val="accent4"/>
                </a:solidFill>
              </a:rPr>
              <a:t>Hamp, Nyman &amp; </a:t>
            </a:r>
            <a:r>
              <a:rPr lang="en-US" dirty="0" err="1">
                <a:solidFill>
                  <a:schemeClr val="accent4"/>
                </a:solidFill>
              </a:rPr>
              <a:t>Lindhe's</a:t>
            </a:r>
            <a:r>
              <a:rPr lang="en-US" dirty="0">
                <a:solidFill>
                  <a:schemeClr val="accent4"/>
                </a:solidFill>
              </a:rPr>
              <a:t> Classification (1975)</a:t>
            </a:r>
          </a:p>
        </p:txBody>
      </p:sp>
      <p:sp>
        <p:nvSpPr>
          <p:cNvPr id="3" name="Content Placeholder 2">
            <a:extLst>
              <a:ext uri="{FF2B5EF4-FFF2-40B4-BE49-F238E27FC236}">
                <a16:creationId xmlns:a16="http://schemas.microsoft.com/office/drawing/2014/main" id="{F4ECDE88-098B-9A17-F728-D226ADF86333}"/>
              </a:ext>
            </a:extLst>
          </p:cNvPr>
          <p:cNvSpPr>
            <a:spLocks noGrp="1"/>
          </p:cNvSpPr>
          <p:nvPr>
            <p:ph idx="1"/>
          </p:nvPr>
        </p:nvSpPr>
        <p:spPr>
          <a:xfrm>
            <a:off x="929283" y="2428874"/>
            <a:ext cx="9601196" cy="3696891"/>
          </a:xfrm>
        </p:spPr>
        <p:txBody>
          <a:bodyPr>
            <a:normAutofit fontScale="77500" lnSpcReduction="20000"/>
          </a:bodyPr>
          <a:lstStyle/>
          <a:p>
            <a:endParaRPr lang="en-US" dirty="0"/>
          </a:p>
          <a:p>
            <a:r>
              <a:rPr lang="en-US" sz="2800" b="1" dirty="0"/>
              <a:t>CLASS I     </a:t>
            </a:r>
            <a:r>
              <a:rPr lang="en-US" sz="2800" dirty="0"/>
              <a:t>  </a:t>
            </a:r>
          </a:p>
          <a:p>
            <a:pPr marL="0" indent="0">
              <a:buNone/>
            </a:pPr>
            <a:r>
              <a:rPr lang="en-US" sz="2800" dirty="0"/>
              <a:t>         Horizontal loss of periodontal support not exceeding one-third of the width of         the tooth</a:t>
            </a:r>
          </a:p>
          <a:p>
            <a:r>
              <a:rPr lang="en-US" sz="2800" b="1" dirty="0"/>
              <a:t>CLASS II </a:t>
            </a:r>
          </a:p>
          <a:p>
            <a:pPr marL="0" indent="0">
              <a:buNone/>
            </a:pPr>
            <a:r>
              <a:rPr lang="en-US" sz="2800" dirty="0"/>
              <a:t>         Horizontal loss of periodontal support exceeding one-third of the width of the tooth, but not encompassing the total width of the furcation area</a:t>
            </a:r>
          </a:p>
          <a:p>
            <a:r>
              <a:rPr lang="en-US" sz="2800" b="1" dirty="0"/>
              <a:t>CLASS III </a:t>
            </a:r>
          </a:p>
          <a:p>
            <a:pPr marL="0" indent="0">
              <a:buNone/>
            </a:pPr>
            <a:r>
              <a:rPr lang="en-US" sz="2800" dirty="0"/>
              <a:t>          Horizontal "through-and-through" destruction of the </a:t>
            </a:r>
            <a:r>
              <a:rPr lang="en-US" sz="2800" dirty="0" err="1"/>
              <a:t>periodontaltissues</a:t>
            </a:r>
            <a:r>
              <a:rPr lang="en-US" sz="2800" dirty="0"/>
              <a:t> in the furcation area</a:t>
            </a:r>
          </a:p>
        </p:txBody>
      </p:sp>
    </p:spTree>
    <p:extLst>
      <p:ext uri="{BB962C8B-B14F-4D97-AF65-F5344CB8AC3E}">
        <p14:creationId xmlns:p14="http://schemas.microsoft.com/office/powerpoint/2010/main" val="21874769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6">
            <a:extLst>
              <a:ext uri="{FF2B5EF4-FFF2-40B4-BE49-F238E27FC236}">
                <a16:creationId xmlns:a16="http://schemas.microsoft.com/office/drawing/2014/main" id="{63AB9615-667B-D3D9-118F-70350CE17613}"/>
              </a:ext>
            </a:extLst>
          </p:cNvPr>
          <p:cNvPicPr>
            <a:picLocks noGrp="1" noChangeAspect="1"/>
          </p:cNvPicPr>
          <p:nvPr>
            <p:ph idx="1"/>
          </p:nvPr>
        </p:nvPicPr>
        <p:blipFill>
          <a:blip r:embed="rId2"/>
          <a:stretch>
            <a:fillRect/>
          </a:stretch>
        </p:blipFill>
        <p:spPr>
          <a:xfrm>
            <a:off x="1428750" y="1125141"/>
            <a:ext cx="9376172" cy="5072062"/>
          </a:xfrm>
        </p:spPr>
      </p:pic>
    </p:spTree>
    <p:extLst>
      <p:ext uri="{BB962C8B-B14F-4D97-AF65-F5344CB8AC3E}">
        <p14:creationId xmlns:p14="http://schemas.microsoft.com/office/powerpoint/2010/main" val="13775102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FD343-E008-9090-8556-B99D0903EC25}"/>
              </a:ext>
            </a:extLst>
          </p:cNvPr>
          <p:cNvSpPr>
            <a:spLocks noGrp="1"/>
          </p:cNvSpPr>
          <p:nvPr>
            <p:ph type="title"/>
          </p:nvPr>
        </p:nvSpPr>
        <p:spPr>
          <a:xfrm>
            <a:off x="1295401" y="767819"/>
            <a:ext cx="9455943" cy="1446475"/>
          </a:xfrm>
        </p:spPr>
        <p:txBody>
          <a:bodyPr>
            <a:normAutofit/>
          </a:bodyPr>
          <a:lstStyle/>
          <a:p>
            <a:r>
              <a:rPr lang="en-US" dirty="0">
                <a:solidFill>
                  <a:schemeClr val="accent4"/>
                </a:solidFill>
              </a:rPr>
              <a:t>TARNOW AND FLETCHER VERTICAL CLASSIFICATION 1984</a:t>
            </a:r>
          </a:p>
        </p:txBody>
      </p:sp>
      <p:sp>
        <p:nvSpPr>
          <p:cNvPr id="3" name="Content Placeholder 2">
            <a:extLst>
              <a:ext uri="{FF2B5EF4-FFF2-40B4-BE49-F238E27FC236}">
                <a16:creationId xmlns:a16="http://schemas.microsoft.com/office/drawing/2014/main" id="{9A7A6800-15D3-4329-65DE-E1BCBC1AF2A8}"/>
              </a:ext>
            </a:extLst>
          </p:cNvPr>
          <p:cNvSpPr>
            <a:spLocks noGrp="1"/>
          </p:cNvSpPr>
          <p:nvPr>
            <p:ph idx="1"/>
          </p:nvPr>
        </p:nvSpPr>
        <p:spPr>
          <a:xfrm>
            <a:off x="636984" y="2214294"/>
            <a:ext cx="10918031" cy="4643706"/>
          </a:xfrm>
        </p:spPr>
        <p:txBody>
          <a:bodyPr>
            <a:normAutofit fontScale="32500" lnSpcReduction="20000"/>
          </a:bodyPr>
          <a:lstStyle/>
          <a:p>
            <a:endParaRPr lang="en-US" dirty="0"/>
          </a:p>
          <a:p>
            <a:r>
              <a:rPr lang="en-US" sz="9600" dirty="0"/>
              <a:t>Vertical component of furcation measured from floor of the </a:t>
            </a:r>
            <a:r>
              <a:rPr lang="en-US" sz="9600" dirty="0" err="1"/>
              <a:t>furca</a:t>
            </a:r>
            <a:r>
              <a:rPr lang="en-US" sz="9600" dirty="0"/>
              <a:t> to the roof of the </a:t>
            </a:r>
            <a:r>
              <a:rPr lang="en-US" sz="9600" dirty="0" err="1"/>
              <a:t>furca</a:t>
            </a:r>
            <a:endParaRPr lang="en-US" sz="9600" dirty="0"/>
          </a:p>
          <a:p>
            <a:pPr marL="0" indent="0">
              <a:buNone/>
            </a:pPr>
            <a:r>
              <a:rPr lang="en-US" sz="7400" dirty="0"/>
              <a:t>   </a:t>
            </a:r>
            <a:r>
              <a:rPr lang="en-US" sz="7400" b="1" dirty="0"/>
              <a:t>SUBCLASS A   </a:t>
            </a:r>
          </a:p>
          <a:p>
            <a:pPr marL="0" indent="0">
              <a:buNone/>
            </a:pPr>
            <a:r>
              <a:rPr lang="en-US" sz="7400" dirty="0"/>
              <a:t>         Vertical destruction to one third </a:t>
            </a:r>
            <a:r>
              <a:rPr lang="en-US" sz="7400" dirty="0" err="1"/>
              <a:t>ofthe</a:t>
            </a:r>
            <a:r>
              <a:rPr lang="en-US" sz="7400" dirty="0"/>
              <a:t> total inter radicular height (3 mm or less).</a:t>
            </a:r>
          </a:p>
          <a:p>
            <a:pPr marL="0" indent="0">
              <a:buNone/>
            </a:pPr>
            <a:r>
              <a:rPr lang="en-US" sz="7400" b="1" dirty="0"/>
              <a:t>   SUBCLASS B </a:t>
            </a:r>
          </a:p>
          <a:p>
            <a:pPr marL="0" indent="0">
              <a:buNone/>
            </a:pPr>
            <a:r>
              <a:rPr lang="en-US" sz="7400" dirty="0"/>
              <a:t>         Vertical destruction reaching two thirds of the inter radicular height (4 to 6 mm).</a:t>
            </a:r>
          </a:p>
          <a:p>
            <a:pPr marL="0" indent="0">
              <a:buNone/>
            </a:pPr>
            <a:r>
              <a:rPr lang="en-US" sz="7400" b="1" dirty="0"/>
              <a:t>   SUBCLASS C</a:t>
            </a:r>
          </a:p>
          <a:p>
            <a:pPr marL="0" indent="0">
              <a:buNone/>
            </a:pPr>
            <a:r>
              <a:rPr lang="en-US" sz="7400" dirty="0"/>
              <a:t>        Inter radicular osseous destruction to or beyond the apical third (&gt; 7 mm).</a:t>
            </a:r>
          </a:p>
        </p:txBody>
      </p:sp>
    </p:spTree>
    <p:extLst>
      <p:ext uri="{BB962C8B-B14F-4D97-AF65-F5344CB8AC3E}">
        <p14:creationId xmlns:p14="http://schemas.microsoft.com/office/powerpoint/2010/main" val="15543834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28F5E-DD2E-ECE6-8CF2-18991B849FD2}"/>
              </a:ext>
            </a:extLst>
          </p:cNvPr>
          <p:cNvSpPr>
            <a:spLocks noGrp="1"/>
          </p:cNvSpPr>
          <p:nvPr>
            <p:ph type="title"/>
          </p:nvPr>
        </p:nvSpPr>
        <p:spPr/>
        <p:txBody>
          <a:bodyPr>
            <a:normAutofit fontScale="90000"/>
          </a:bodyPr>
          <a:lstStyle/>
          <a:p>
            <a:r>
              <a:rPr lang="en-US" b="1" dirty="0">
                <a:solidFill>
                  <a:schemeClr val="accent1"/>
                </a:solidFill>
              </a:rPr>
              <a:t>RADIOGRAPHS IN FURCATION DIAGNOSIS</a:t>
            </a:r>
          </a:p>
        </p:txBody>
      </p:sp>
      <p:sp>
        <p:nvSpPr>
          <p:cNvPr id="3" name="Content Placeholder 2">
            <a:extLst>
              <a:ext uri="{FF2B5EF4-FFF2-40B4-BE49-F238E27FC236}">
                <a16:creationId xmlns:a16="http://schemas.microsoft.com/office/drawing/2014/main" id="{CD70165B-00BE-D4E3-94F7-2D187A370F55}"/>
              </a:ext>
            </a:extLst>
          </p:cNvPr>
          <p:cNvSpPr>
            <a:spLocks noGrp="1"/>
          </p:cNvSpPr>
          <p:nvPr>
            <p:ph idx="1"/>
          </p:nvPr>
        </p:nvSpPr>
        <p:spPr>
          <a:xfrm>
            <a:off x="1295402" y="2556932"/>
            <a:ext cx="9601196" cy="3318936"/>
          </a:xfrm>
        </p:spPr>
        <p:txBody>
          <a:bodyPr/>
          <a:lstStyle/>
          <a:p>
            <a:r>
              <a:rPr lang="en-US" dirty="0"/>
              <a:t>Should include paralleling, periapical &amp; bitewing techniques</a:t>
            </a:r>
          </a:p>
          <a:p>
            <a:r>
              <a:rPr lang="en-US" dirty="0"/>
              <a:t> Sometimes superimposition of palatal root or thick bone may obscure </a:t>
            </a:r>
            <a:r>
              <a:rPr lang="en-US" dirty="0" err="1"/>
              <a:t>thefurcation</a:t>
            </a:r>
            <a:endParaRPr lang="en-US" dirty="0"/>
          </a:p>
          <a:p>
            <a:r>
              <a:rPr lang="en-US" dirty="0"/>
              <a:t>Slightest radiographic change in furcation area should be investigated clinically, especially if there is bone loss an adjacent roots.</a:t>
            </a:r>
          </a:p>
          <a:p>
            <a:r>
              <a:rPr lang="en-US" dirty="0"/>
              <a:t>Whenever there is marked bone loss in relation to a single molar root, it may be assumed that the furcation is also involved.</a:t>
            </a:r>
          </a:p>
        </p:txBody>
      </p:sp>
    </p:spTree>
    <p:extLst>
      <p:ext uri="{BB962C8B-B14F-4D97-AF65-F5344CB8AC3E}">
        <p14:creationId xmlns:p14="http://schemas.microsoft.com/office/powerpoint/2010/main" val="8880363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BDA7D7-F473-51C4-9CD7-3E225C1D8775}"/>
              </a:ext>
            </a:extLst>
          </p:cNvPr>
          <p:cNvSpPr>
            <a:spLocks noGrp="1"/>
          </p:cNvSpPr>
          <p:nvPr>
            <p:ph sz="half" idx="1"/>
          </p:nvPr>
        </p:nvSpPr>
        <p:spPr>
          <a:xfrm>
            <a:off x="2164294" y="839390"/>
            <a:ext cx="7863411" cy="3959495"/>
          </a:xfrm>
        </p:spPr>
        <p:txBody>
          <a:bodyPr>
            <a:normAutofit/>
          </a:bodyPr>
          <a:lstStyle/>
          <a:p>
            <a:r>
              <a:rPr lang="en-US" dirty="0"/>
              <a:t>OTHER DIAGNOSTIC AIDS- </a:t>
            </a:r>
          </a:p>
          <a:p>
            <a:endParaRPr lang="en-US" dirty="0"/>
          </a:p>
          <a:p>
            <a:r>
              <a:rPr lang="en-US" dirty="0"/>
              <a:t>CONE BEAM COMPUTED TOMOGRAPHY (CBCT)</a:t>
            </a:r>
          </a:p>
        </p:txBody>
      </p:sp>
      <p:sp>
        <p:nvSpPr>
          <p:cNvPr id="4" name="Content Placeholder 3">
            <a:extLst>
              <a:ext uri="{FF2B5EF4-FFF2-40B4-BE49-F238E27FC236}">
                <a16:creationId xmlns:a16="http://schemas.microsoft.com/office/drawing/2014/main" id="{D3E5279E-1041-4C83-593B-6E016699EDCC}"/>
              </a:ext>
            </a:extLst>
          </p:cNvPr>
          <p:cNvSpPr>
            <a:spLocks noGrp="1"/>
          </p:cNvSpPr>
          <p:nvPr>
            <p:ph sz="half" idx="2"/>
          </p:nvPr>
        </p:nvSpPr>
        <p:spPr>
          <a:xfrm>
            <a:off x="1803797" y="2560320"/>
            <a:ext cx="9095851" cy="3310128"/>
          </a:xfrm>
        </p:spPr>
        <p:txBody>
          <a:bodyPr>
            <a:normAutofit/>
          </a:bodyPr>
          <a:lstStyle/>
          <a:p>
            <a:pPr marL="0" indent="0">
              <a:buNone/>
            </a:pPr>
            <a:r>
              <a:rPr lang="en-US" dirty="0"/>
              <a:t>TRANSVERSE CTCROSS                       SECTIONAL CT</a:t>
            </a:r>
          </a:p>
        </p:txBody>
      </p:sp>
      <p:pic>
        <p:nvPicPr>
          <p:cNvPr id="2" name="Picture 4">
            <a:extLst>
              <a:ext uri="{FF2B5EF4-FFF2-40B4-BE49-F238E27FC236}">
                <a16:creationId xmlns:a16="http://schemas.microsoft.com/office/drawing/2014/main" id="{64587F6C-B3D7-028A-E986-CB37A6B5451E}"/>
              </a:ext>
            </a:extLst>
          </p:cNvPr>
          <p:cNvPicPr>
            <a:picLocks noChangeAspect="1"/>
          </p:cNvPicPr>
          <p:nvPr/>
        </p:nvPicPr>
        <p:blipFill>
          <a:blip r:embed="rId2"/>
          <a:stretch>
            <a:fillRect/>
          </a:stretch>
        </p:blipFill>
        <p:spPr>
          <a:xfrm>
            <a:off x="1518047" y="3015853"/>
            <a:ext cx="3901678" cy="3193712"/>
          </a:xfrm>
          <a:prstGeom prst="rect">
            <a:avLst/>
          </a:prstGeom>
        </p:spPr>
      </p:pic>
      <p:pic>
        <p:nvPicPr>
          <p:cNvPr id="5" name="Picture 5">
            <a:extLst>
              <a:ext uri="{FF2B5EF4-FFF2-40B4-BE49-F238E27FC236}">
                <a16:creationId xmlns:a16="http://schemas.microsoft.com/office/drawing/2014/main" id="{091B21C3-BCBA-9F64-F05F-700DE213FB72}"/>
              </a:ext>
            </a:extLst>
          </p:cNvPr>
          <p:cNvPicPr>
            <a:picLocks noChangeAspect="1"/>
          </p:cNvPicPr>
          <p:nvPr/>
        </p:nvPicPr>
        <p:blipFill>
          <a:blip r:embed="rId3"/>
          <a:stretch>
            <a:fillRect/>
          </a:stretch>
        </p:blipFill>
        <p:spPr>
          <a:xfrm>
            <a:off x="6351722" y="3015853"/>
            <a:ext cx="4368200" cy="3193712"/>
          </a:xfrm>
          <a:prstGeom prst="rect">
            <a:avLst/>
          </a:prstGeom>
        </p:spPr>
      </p:pic>
    </p:spTree>
    <p:extLst>
      <p:ext uri="{BB962C8B-B14F-4D97-AF65-F5344CB8AC3E}">
        <p14:creationId xmlns:p14="http://schemas.microsoft.com/office/powerpoint/2010/main" val="14467725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56B8C34-1B1C-2781-6252-B970D4D40830}"/>
              </a:ext>
            </a:extLst>
          </p:cNvPr>
          <p:cNvSpPr>
            <a:spLocks noGrp="1"/>
          </p:cNvSpPr>
          <p:nvPr>
            <p:ph idx="1"/>
          </p:nvPr>
        </p:nvSpPr>
        <p:spPr>
          <a:xfrm>
            <a:off x="946140" y="732234"/>
            <a:ext cx="10299719" cy="5393531"/>
          </a:xfrm>
        </p:spPr>
        <p:txBody>
          <a:bodyPr>
            <a:noAutofit/>
          </a:bodyPr>
          <a:lstStyle/>
          <a:p>
            <a:r>
              <a:rPr lang="en-US" sz="2000" b="1" dirty="0" err="1">
                <a:solidFill>
                  <a:schemeClr val="accent4">
                    <a:lumMod val="75000"/>
                  </a:schemeClr>
                </a:solidFill>
              </a:rPr>
              <a:t>Misch</a:t>
            </a:r>
            <a:r>
              <a:rPr lang="en-US" sz="2000" b="1" dirty="0">
                <a:solidFill>
                  <a:schemeClr val="accent4">
                    <a:lumMod val="75000"/>
                  </a:schemeClr>
                </a:solidFill>
              </a:rPr>
              <a:t> et al 2006  </a:t>
            </a:r>
          </a:p>
          <a:p>
            <a:pPr marL="0" indent="0">
              <a:buNone/>
            </a:pPr>
            <a:r>
              <a:rPr lang="en-US" sz="2000" dirty="0"/>
              <a:t>When compared to periodontal probing and 2D </a:t>
            </a:r>
            <a:r>
              <a:rPr lang="en-US" sz="2000" dirty="0" err="1"/>
              <a:t>intraOral</a:t>
            </a:r>
            <a:r>
              <a:rPr lang="en-US" sz="2000" dirty="0"/>
              <a:t> radiography 3D CBCT scanning was found to be more effective in assessing periodontal structures</a:t>
            </a:r>
          </a:p>
          <a:p>
            <a:pPr marL="0" indent="0">
              <a:buNone/>
            </a:pPr>
            <a:r>
              <a:rPr lang="en-US" sz="2000" b="1" dirty="0" err="1">
                <a:solidFill>
                  <a:schemeClr val="accent4">
                    <a:lumMod val="75000"/>
                  </a:schemeClr>
                </a:solidFill>
              </a:rPr>
              <a:t>Qiao</a:t>
            </a:r>
            <a:r>
              <a:rPr lang="en-US" sz="2000" b="1" dirty="0">
                <a:solidFill>
                  <a:schemeClr val="accent4">
                    <a:lumMod val="75000"/>
                  </a:schemeClr>
                </a:solidFill>
              </a:rPr>
              <a:t> J </a:t>
            </a:r>
            <a:r>
              <a:rPr lang="en-US" sz="2000" b="1" dirty="0" err="1">
                <a:solidFill>
                  <a:schemeClr val="accent4">
                    <a:lumMod val="75000"/>
                  </a:schemeClr>
                </a:solidFill>
              </a:rPr>
              <a:t>wang</a:t>
            </a:r>
            <a:r>
              <a:rPr lang="en-US" sz="2000" b="1" dirty="0">
                <a:solidFill>
                  <a:schemeClr val="accent4">
                    <a:lumMod val="75000"/>
                  </a:schemeClr>
                </a:solidFill>
              </a:rPr>
              <a:t> et al 2014</a:t>
            </a:r>
          </a:p>
          <a:p>
            <a:pPr marL="0" indent="0">
              <a:buNone/>
            </a:pPr>
            <a:r>
              <a:rPr lang="en-US" sz="2000" dirty="0"/>
              <a:t>In a study comparing </a:t>
            </a:r>
            <a:r>
              <a:rPr lang="en-US" sz="2000" dirty="0" err="1"/>
              <a:t>intrasurgical</a:t>
            </a:r>
            <a:r>
              <a:rPr lang="en-US" sz="2000" dirty="0"/>
              <a:t> assessment of maxillary </a:t>
            </a:r>
            <a:r>
              <a:rPr lang="en-US" sz="2000" dirty="0" err="1"/>
              <a:t>furcations</a:t>
            </a:r>
            <a:r>
              <a:rPr lang="en-US" sz="2000" dirty="0"/>
              <a:t> to those assessed by CBCT observed there was agreement between both assessments the mean length of the root trunk and the width of the furcation entrance revealed by CBCT were consistent with their respective </a:t>
            </a:r>
            <a:r>
              <a:rPr lang="en-US" sz="2000" dirty="0" err="1"/>
              <a:t>intrasurgical</a:t>
            </a:r>
            <a:r>
              <a:rPr lang="en-US" sz="2000" dirty="0"/>
              <a:t> values, though CBCT underestimated vertical and horizontal bone loss in the maxillary </a:t>
            </a:r>
            <a:r>
              <a:rPr lang="en-US" sz="2000" dirty="0" err="1"/>
              <a:t>furcae</a:t>
            </a:r>
            <a:endParaRPr lang="en-US" sz="2000" dirty="0"/>
          </a:p>
          <a:p>
            <a:pPr marL="0" indent="0">
              <a:buNone/>
            </a:pPr>
            <a:r>
              <a:rPr lang="en-US" sz="2000" b="1" dirty="0" err="1">
                <a:solidFill>
                  <a:schemeClr val="accent4">
                    <a:lumMod val="75000"/>
                  </a:schemeClr>
                </a:solidFill>
              </a:rPr>
              <a:t>milena</a:t>
            </a:r>
            <a:r>
              <a:rPr lang="en-US" sz="2000" b="1" dirty="0">
                <a:solidFill>
                  <a:schemeClr val="accent4">
                    <a:lumMod val="75000"/>
                  </a:schemeClr>
                </a:solidFill>
              </a:rPr>
              <a:t> </a:t>
            </a:r>
            <a:r>
              <a:rPr lang="en-US" sz="2000" b="1" dirty="0" err="1">
                <a:solidFill>
                  <a:schemeClr val="accent4">
                    <a:lumMod val="75000"/>
                  </a:schemeClr>
                </a:solidFill>
              </a:rPr>
              <a:t>Cimbaljvic</a:t>
            </a:r>
            <a:r>
              <a:rPr lang="en-US" sz="2000" b="1" dirty="0">
                <a:solidFill>
                  <a:schemeClr val="accent4">
                    <a:lumMod val="75000"/>
                  </a:schemeClr>
                </a:solidFill>
              </a:rPr>
              <a:t> et al 2015 </a:t>
            </a:r>
          </a:p>
          <a:p>
            <a:pPr marL="0" indent="0">
              <a:buNone/>
            </a:pPr>
            <a:r>
              <a:rPr lang="en-US" sz="2000" dirty="0"/>
              <a:t>revealed that the number of </a:t>
            </a:r>
            <a:r>
              <a:rPr lang="en-US" sz="2000" dirty="0" err="1"/>
              <a:t>Fl</a:t>
            </a:r>
            <a:r>
              <a:rPr lang="en-US" sz="2000" dirty="0"/>
              <a:t> detected by means of CBCT was larger than by means of periodontal probing</a:t>
            </a:r>
          </a:p>
          <a:p>
            <a:pPr marL="0" indent="0">
              <a:buNone/>
            </a:pPr>
            <a:r>
              <a:rPr lang="en-US" sz="2000" dirty="0"/>
              <a:t> In cases where surgical treatment is necessary, CBCT may be suggested as an adjunct tool for </a:t>
            </a:r>
            <a:r>
              <a:rPr lang="en-US" sz="2000" dirty="0" err="1"/>
              <a:t>Fl</a:t>
            </a:r>
            <a:r>
              <a:rPr lang="en-US" sz="2000" dirty="0"/>
              <a:t> assessment</a:t>
            </a:r>
          </a:p>
        </p:txBody>
      </p:sp>
    </p:spTree>
    <p:extLst>
      <p:ext uri="{BB962C8B-B14F-4D97-AF65-F5344CB8AC3E}">
        <p14:creationId xmlns:p14="http://schemas.microsoft.com/office/powerpoint/2010/main" val="22519250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8A79A2B-851B-863B-6DEB-F38B323954E2}"/>
              </a:ext>
            </a:extLst>
          </p:cNvPr>
          <p:cNvSpPr>
            <a:spLocks noGrp="1"/>
          </p:cNvSpPr>
          <p:nvPr>
            <p:ph idx="1"/>
          </p:nvPr>
        </p:nvSpPr>
        <p:spPr>
          <a:xfrm>
            <a:off x="1295401" y="1964532"/>
            <a:ext cx="9938145" cy="5018618"/>
          </a:xfrm>
        </p:spPr>
        <p:txBody>
          <a:bodyPr>
            <a:noAutofit/>
          </a:bodyPr>
          <a:lstStyle/>
          <a:p>
            <a:r>
              <a:rPr lang="en-US" b="1" dirty="0">
                <a:solidFill>
                  <a:schemeClr val="accent4">
                    <a:lumMod val="75000"/>
                  </a:schemeClr>
                </a:solidFill>
              </a:rPr>
              <a:t>Prognosis for individual teeth depend on: </a:t>
            </a:r>
          </a:p>
          <a:p>
            <a:r>
              <a:rPr lang="en-US" dirty="0"/>
              <a:t>1. Morphology of the bone deformity</a:t>
            </a:r>
          </a:p>
          <a:p>
            <a:r>
              <a:rPr lang="en-US" dirty="0"/>
              <a:t>2. Tooth morphology</a:t>
            </a:r>
          </a:p>
          <a:p>
            <a:r>
              <a:rPr lang="en-US" dirty="0"/>
              <a:t>3 Chronicity of the destructive process.</a:t>
            </a:r>
          </a:p>
          <a:p>
            <a:r>
              <a:rPr lang="en-US" dirty="0"/>
              <a:t>4. Clinical crown to clinical root ratio</a:t>
            </a:r>
          </a:p>
          <a:p>
            <a:r>
              <a:rPr lang="en-US" dirty="0"/>
              <a:t>5. Mobility.   Tooth mobility caused by inflammation and trauma from occlusion may be correctable, but mobility resulting from loss of alveolar bone alone is likely to be connected</a:t>
            </a:r>
          </a:p>
          <a:p>
            <a:r>
              <a:rPr lang="en-US" dirty="0"/>
              <a:t>6.  Patients age and general health</a:t>
            </a:r>
          </a:p>
        </p:txBody>
      </p:sp>
    </p:spTree>
    <p:extLst>
      <p:ext uri="{BB962C8B-B14F-4D97-AF65-F5344CB8AC3E}">
        <p14:creationId xmlns:p14="http://schemas.microsoft.com/office/powerpoint/2010/main" val="40750095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B8523AD9-7DF4-1A22-5A45-CFB8F73A30C5}"/>
              </a:ext>
            </a:extLst>
          </p:cNvPr>
          <p:cNvSpPr txBox="1"/>
          <p:nvPr/>
        </p:nvSpPr>
        <p:spPr>
          <a:xfrm>
            <a:off x="1107282" y="1178719"/>
            <a:ext cx="9572624" cy="4893647"/>
          </a:xfrm>
          <a:prstGeom prst="rect">
            <a:avLst/>
          </a:prstGeom>
          <a:noFill/>
        </p:spPr>
        <p:txBody>
          <a:bodyPr wrap="square">
            <a:spAutoFit/>
          </a:bodyPr>
          <a:lstStyle/>
          <a:p>
            <a:r>
              <a:rPr lang="en-US" sz="2400" b="1" dirty="0">
                <a:solidFill>
                  <a:schemeClr val="accent4">
                    <a:lumMod val="75000"/>
                  </a:schemeClr>
                </a:solidFill>
              </a:rPr>
              <a:t>AIM OF TREATMENT</a:t>
            </a:r>
          </a:p>
          <a:p>
            <a:endParaRPr lang="en-US" sz="2400" dirty="0"/>
          </a:p>
          <a:p>
            <a:r>
              <a:rPr lang="en-US" sz="2400" dirty="0"/>
              <a:t>Treatment of a defect in furcation region of multi-rooted teeth is intended to meet the objectives.</a:t>
            </a:r>
          </a:p>
          <a:p>
            <a:endParaRPr lang="en-US" sz="2400" dirty="0"/>
          </a:p>
          <a:p>
            <a:r>
              <a:rPr lang="en-US" sz="2400" dirty="0"/>
              <a:t>The elimination of microbial plaque from the exposed surface of root complex</a:t>
            </a:r>
          </a:p>
          <a:p>
            <a:endParaRPr lang="en-US" sz="2400" dirty="0"/>
          </a:p>
          <a:p>
            <a:r>
              <a:rPr lang="en-US" sz="2400" dirty="0"/>
              <a:t>Prevent further attachment loss</a:t>
            </a:r>
          </a:p>
          <a:p>
            <a:endParaRPr lang="en-US" sz="2400" dirty="0"/>
          </a:p>
          <a:p>
            <a:r>
              <a:rPr lang="en-US" sz="2400" dirty="0"/>
              <a:t>The establishment of anatomy of affected surface that facilitates proper self performed plaque control</a:t>
            </a:r>
          </a:p>
          <a:p>
            <a:endParaRPr lang="en-US" sz="2400" dirty="0"/>
          </a:p>
          <a:p>
            <a:r>
              <a:rPr lang="en-US" sz="2400" dirty="0"/>
              <a:t>Eliminating trauma &amp; correcting Pulpal pathology</a:t>
            </a:r>
          </a:p>
        </p:txBody>
      </p:sp>
    </p:spTree>
    <p:extLst>
      <p:ext uri="{BB962C8B-B14F-4D97-AF65-F5344CB8AC3E}">
        <p14:creationId xmlns:p14="http://schemas.microsoft.com/office/powerpoint/2010/main" val="37485260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1BDA35-F3FB-9B0E-09D4-186D50B01BD5}"/>
              </a:ext>
            </a:extLst>
          </p:cNvPr>
          <p:cNvSpPr>
            <a:spLocks noGrp="1"/>
          </p:cNvSpPr>
          <p:nvPr>
            <p:ph type="title"/>
          </p:nvPr>
        </p:nvSpPr>
        <p:spPr/>
        <p:txBody>
          <a:bodyPr/>
          <a:lstStyle/>
          <a:p>
            <a:r>
              <a:rPr lang="en-US">
                <a:solidFill>
                  <a:schemeClr val="accent4">
                    <a:lumMod val="50000"/>
                  </a:schemeClr>
                </a:solidFill>
              </a:rPr>
              <a:t>Introduction</a:t>
            </a:r>
            <a:r>
              <a:rPr lang="en-US"/>
              <a:t> </a:t>
            </a:r>
          </a:p>
        </p:txBody>
      </p:sp>
      <p:sp>
        <p:nvSpPr>
          <p:cNvPr id="3" name="Content Placeholder 2">
            <a:extLst>
              <a:ext uri="{FF2B5EF4-FFF2-40B4-BE49-F238E27FC236}">
                <a16:creationId xmlns:a16="http://schemas.microsoft.com/office/drawing/2014/main" id="{4F95CCA2-F27E-E55B-ED6F-86574192B1F1}"/>
              </a:ext>
            </a:extLst>
          </p:cNvPr>
          <p:cNvSpPr>
            <a:spLocks noGrp="1"/>
          </p:cNvSpPr>
          <p:nvPr>
            <p:ph idx="1"/>
          </p:nvPr>
        </p:nvSpPr>
        <p:spPr>
          <a:xfrm>
            <a:off x="1295401" y="2556932"/>
            <a:ext cx="6259115" cy="3318936"/>
          </a:xfrm>
        </p:spPr>
        <p:txBody>
          <a:bodyPr/>
          <a:lstStyle/>
          <a:p>
            <a:r>
              <a:rPr lang="en-US" dirty="0"/>
              <a:t>The furcation lesion defect represents a serious complication in periodontal therapy due to inaccessibility to adequate instrumentation, presence of root concavities, and furrows making proper cleaning of the area difficult.</a:t>
            </a:r>
          </a:p>
          <a:p>
            <a:r>
              <a:rPr lang="en-US" dirty="0"/>
              <a:t>Thus, loss of periodontal attachment in the furcation area is a condition that requires careful evaluation and management in order to achieve stability of dentition.</a:t>
            </a:r>
          </a:p>
        </p:txBody>
      </p:sp>
      <p:pic>
        <p:nvPicPr>
          <p:cNvPr id="4" name="Picture 4">
            <a:extLst>
              <a:ext uri="{FF2B5EF4-FFF2-40B4-BE49-F238E27FC236}">
                <a16:creationId xmlns:a16="http://schemas.microsoft.com/office/drawing/2014/main" id="{127A3578-AE03-3260-5524-9E50555D3461}"/>
              </a:ext>
            </a:extLst>
          </p:cNvPr>
          <p:cNvPicPr>
            <a:picLocks noChangeAspect="1"/>
          </p:cNvPicPr>
          <p:nvPr/>
        </p:nvPicPr>
        <p:blipFill>
          <a:blip r:embed="rId2"/>
          <a:stretch>
            <a:fillRect/>
          </a:stretch>
        </p:blipFill>
        <p:spPr>
          <a:xfrm>
            <a:off x="7685483" y="2556932"/>
            <a:ext cx="3673079" cy="3673079"/>
          </a:xfrm>
          <a:prstGeom prst="rect">
            <a:avLst/>
          </a:prstGeom>
        </p:spPr>
      </p:pic>
    </p:spTree>
    <p:extLst>
      <p:ext uri="{BB962C8B-B14F-4D97-AF65-F5344CB8AC3E}">
        <p14:creationId xmlns:p14="http://schemas.microsoft.com/office/powerpoint/2010/main" val="42524233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882F40C-361D-0D0F-0230-9ABF90BA494B}"/>
              </a:ext>
            </a:extLst>
          </p:cNvPr>
          <p:cNvSpPr>
            <a:spLocks noGrp="1"/>
          </p:cNvSpPr>
          <p:nvPr>
            <p:ph idx="1"/>
          </p:nvPr>
        </p:nvSpPr>
        <p:spPr>
          <a:xfrm>
            <a:off x="1295402" y="1357313"/>
            <a:ext cx="9601196" cy="4822165"/>
          </a:xfrm>
        </p:spPr>
        <p:txBody>
          <a:bodyPr>
            <a:noAutofit/>
          </a:bodyPr>
          <a:lstStyle/>
          <a:p>
            <a:pPr marL="0" indent="0">
              <a:buNone/>
            </a:pPr>
            <a:r>
              <a:rPr lang="en-US" sz="2800" b="1" dirty="0">
                <a:solidFill>
                  <a:schemeClr val="accent4">
                    <a:lumMod val="75000"/>
                  </a:schemeClr>
                </a:solidFill>
              </a:rPr>
              <a:t>Factors to consider in Treatment of Furcation involved Molars</a:t>
            </a:r>
          </a:p>
          <a:p>
            <a:pPr marL="0" indent="0">
              <a:buNone/>
            </a:pPr>
            <a:r>
              <a:rPr lang="en-US" b="1" dirty="0"/>
              <a:t>TOOTH-RELATED FACTORS</a:t>
            </a:r>
          </a:p>
          <a:p>
            <a:r>
              <a:rPr lang="en-US" dirty="0"/>
              <a:t>Degree of furcation involvement</a:t>
            </a:r>
          </a:p>
          <a:p>
            <a:r>
              <a:rPr lang="en-US" dirty="0"/>
              <a:t>Amount of remaining periodontal support</a:t>
            </a:r>
          </a:p>
          <a:p>
            <a:r>
              <a:rPr lang="en-US" dirty="0"/>
              <a:t>Probing depth </a:t>
            </a:r>
          </a:p>
          <a:p>
            <a:r>
              <a:rPr lang="en-US" dirty="0"/>
              <a:t>Tooth mobility</a:t>
            </a:r>
          </a:p>
          <a:p>
            <a:r>
              <a:rPr lang="en-US" dirty="0"/>
              <a:t>Endodontic conditions &amp; root </a:t>
            </a:r>
            <a:r>
              <a:rPr lang="en-US" dirty="0" err="1"/>
              <a:t>root</a:t>
            </a:r>
            <a:r>
              <a:rPr lang="en-US" dirty="0"/>
              <a:t> canal anatomy</a:t>
            </a:r>
          </a:p>
          <a:p>
            <a:r>
              <a:rPr lang="en-US" dirty="0"/>
              <a:t>Available sound tooth substance</a:t>
            </a:r>
          </a:p>
          <a:p>
            <a:r>
              <a:rPr lang="en-US" dirty="0"/>
              <a:t>Tooth position &amp; occlusal antagonism</a:t>
            </a:r>
          </a:p>
        </p:txBody>
      </p:sp>
    </p:spTree>
    <p:extLst>
      <p:ext uri="{BB962C8B-B14F-4D97-AF65-F5344CB8AC3E}">
        <p14:creationId xmlns:p14="http://schemas.microsoft.com/office/powerpoint/2010/main" val="1562485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B182605-7F1E-9B95-4031-C4DA13071C76}"/>
              </a:ext>
            </a:extLst>
          </p:cNvPr>
          <p:cNvSpPr>
            <a:spLocks noGrp="1"/>
          </p:cNvSpPr>
          <p:nvPr>
            <p:ph idx="1"/>
          </p:nvPr>
        </p:nvSpPr>
        <p:spPr/>
        <p:txBody>
          <a:bodyPr/>
          <a:lstStyle/>
          <a:p>
            <a:pPr marL="0" indent="0">
              <a:buNone/>
            </a:pPr>
            <a:r>
              <a:rPr lang="en-US" dirty="0"/>
              <a:t>. </a:t>
            </a:r>
            <a:r>
              <a:rPr lang="en-US" b="1" dirty="0"/>
              <a:t>PATIENT-RELATED FACTORS</a:t>
            </a:r>
          </a:p>
          <a:p>
            <a:r>
              <a:rPr lang="en-US" dirty="0"/>
              <a:t>➡Strategic value of the tooth in relation to the overall plan</a:t>
            </a:r>
          </a:p>
          <a:p>
            <a:r>
              <a:rPr lang="en-US" dirty="0"/>
              <a:t>➡Patient's functional and esthetic demand</a:t>
            </a:r>
          </a:p>
          <a:p>
            <a:r>
              <a:rPr lang="en-US" dirty="0"/>
              <a:t>➡Patient's age and health conditions</a:t>
            </a:r>
          </a:p>
          <a:p>
            <a:r>
              <a:rPr lang="en-US" dirty="0"/>
              <a:t>➡Oral hygiene capacity</a:t>
            </a:r>
          </a:p>
        </p:txBody>
      </p:sp>
    </p:spTree>
    <p:extLst>
      <p:ext uri="{BB962C8B-B14F-4D97-AF65-F5344CB8AC3E}">
        <p14:creationId xmlns:p14="http://schemas.microsoft.com/office/powerpoint/2010/main" val="10559977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6508D69-DC35-D430-76D6-FD27E190E320}"/>
              </a:ext>
            </a:extLst>
          </p:cNvPr>
          <p:cNvSpPr>
            <a:spLocks noGrp="1"/>
          </p:cNvSpPr>
          <p:nvPr>
            <p:ph idx="4294967295"/>
          </p:nvPr>
        </p:nvSpPr>
        <p:spPr>
          <a:xfrm>
            <a:off x="839390" y="750094"/>
            <a:ext cx="10888266" cy="6000750"/>
          </a:xfrm>
        </p:spPr>
        <p:txBody>
          <a:bodyPr>
            <a:noAutofit/>
          </a:bodyPr>
          <a:lstStyle/>
          <a:p>
            <a:r>
              <a:rPr lang="en-US" b="1" dirty="0">
                <a:solidFill>
                  <a:schemeClr val="accent4">
                    <a:lumMod val="75000"/>
                  </a:schemeClr>
                </a:solidFill>
              </a:rPr>
              <a:t>Three broad strategies of furcation therapy (</a:t>
            </a:r>
            <a:r>
              <a:rPr lang="en-US" b="1" dirty="0" err="1">
                <a:solidFill>
                  <a:schemeClr val="accent4">
                    <a:lumMod val="75000"/>
                  </a:schemeClr>
                </a:solidFill>
              </a:rPr>
              <a:t>Kalkwarf</a:t>
            </a:r>
            <a:r>
              <a:rPr lang="en-US" b="1" dirty="0">
                <a:solidFill>
                  <a:schemeClr val="accent4">
                    <a:lumMod val="75000"/>
                  </a:schemeClr>
                </a:solidFill>
              </a:rPr>
              <a:t> &amp; Reinhardt R.A 1988)•</a:t>
            </a:r>
          </a:p>
          <a:p>
            <a:pPr marL="0" indent="0">
              <a:buNone/>
            </a:pPr>
            <a:r>
              <a:rPr lang="en-US" dirty="0">
                <a:solidFill>
                  <a:schemeClr val="accent2"/>
                </a:solidFill>
              </a:rPr>
              <a:t>  l Maintenance of the existing Furcation </a:t>
            </a:r>
          </a:p>
          <a:p>
            <a:pPr marL="0" indent="0">
              <a:buNone/>
            </a:pPr>
            <a:r>
              <a:rPr lang="en-US" dirty="0"/>
              <a:t>             Scaling and root </a:t>
            </a:r>
            <a:r>
              <a:rPr lang="en-US" dirty="0" err="1"/>
              <a:t>planing</a:t>
            </a:r>
            <a:endParaRPr lang="en-US" dirty="0"/>
          </a:p>
          <a:p>
            <a:pPr marL="0" indent="0">
              <a:buNone/>
            </a:pPr>
            <a:r>
              <a:rPr lang="en-US" dirty="0"/>
              <a:t>            Obstruction of Furcation</a:t>
            </a:r>
          </a:p>
          <a:p>
            <a:pPr marL="0" indent="0">
              <a:buNone/>
            </a:pPr>
            <a:r>
              <a:rPr lang="en-US" dirty="0">
                <a:solidFill>
                  <a:schemeClr val="accent2"/>
                </a:solidFill>
              </a:rPr>
              <a:t>Il Increasing access to the Furcation</a:t>
            </a:r>
          </a:p>
          <a:p>
            <a:pPr marL="0" indent="0">
              <a:buNone/>
            </a:pPr>
            <a:r>
              <a:rPr lang="en-US" dirty="0"/>
              <a:t>          </a:t>
            </a:r>
            <a:r>
              <a:rPr lang="en-US" dirty="0" err="1"/>
              <a:t>Gingivectomy</a:t>
            </a:r>
            <a:r>
              <a:rPr lang="en-US" dirty="0"/>
              <a:t>/Apical positioned flap</a:t>
            </a:r>
          </a:p>
          <a:p>
            <a:pPr marL="0" indent="0">
              <a:buNone/>
            </a:pPr>
            <a:r>
              <a:rPr lang="en-US" dirty="0"/>
              <a:t>          </a:t>
            </a:r>
            <a:r>
              <a:rPr lang="en-US" dirty="0" err="1"/>
              <a:t>Odontoplasty</a:t>
            </a:r>
            <a:r>
              <a:rPr lang="en-US" dirty="0"/>
              <a:t>.                                }</a:t>
            </a:r>
          </a:p>
          <a:p>
            <a:pPr marL="0" indent="0">
              <a:buNone/>
            </a:pPr>
            <a:r>
              <a:rPr lang="en-US" dirty="0"/>
              <a:t>          </a:t>
            </a:r>
            <a:r>
              <a:rPr lang="en-US" dirty="0" err="1"/>
              <a:t>osteoplasty</a:t>
            </a:r>
            <a:r>
              <a:rPr lang="en-US" dirty="0"/>
              <a:t> / </a:t>
            </a:r>
            <a:r>
              <a:rPr lang="en-US" dirty="0" err="1"/>
              <a:t>ostectomy</a:t>
            </a:r>
            <a:r>
              <a:rPr lang="en-US" dirty="0"/>
              <a:t>                 }   </a:t>
            </a:r>
            <a:r>
              <a:rPr lang="en-US" dirty="0" err="1"/>
              <a:t>Furcationplasty</a:t>
            </a:r>
            <a:endParaRPr lang="en-US" dirty="0"/>
          </a:p>
          <a:p>
            <a:pPr marL="0" indent="0">
              <a:buNone/>
            </a:pPr>
            <a:r>
              <a:rPr lang="en-US" dirty="0">
                <a:solidFill>
                  <a:schemeClr val="accent2"/>
                </a:solidFill>
              </a:rPr>
              <a:t>III Elimination of the Furcation</a:t>
            </a:r>
          </a:p>
          <a:p>
            <a:pPr marL="0" indent="0">
              <a:buNone/>
            </a:pPr>
            <a:r>
              <a:rPr lang="en-US" dirty="0"/>
              <a:t>          Root amputation/ Tooth resection</a:t>
            </a:r>
          </a:p>
          <a:p>
            <a:pPr marL="0" indent="0">
              <a:buNone/>
            </a:pPr>
            <a:r>
              <a:rPr lang="en-US" dirty="0"/>
              <a:t>          </a:t>
            </a:r>
            <a:r>
              <a:rPr lang="en-US" dirty="0" err="1"/>
              <a:t>Bicuspidization</a:t>
            </a:r>
            <a:endParaRPr lang="en-US" dirty="0"/>
          </a:p>
        </p:txBody>
      </p:sp>
    </p:spTree>
    <p:extLst>
      <p:ext uri="{BB962C8B-B14F-4D97-AF65-F5344CB8AC3E}">
        <p14:creationId xmlns:p14="http://schemas.microsoft.com/office/powerpoint/2010/main" val="15700121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99075CF-8827-2457-D974-43E7825577F4}"/>
              </a:ext>
            </a:extLst>
          </p:cNvPr>
          <p:cNvSpPr txBox="1"/>
          <p:nvPr/>
        </p:nvSpPr>
        <p:spPr>
          <a:xfrm>
            <a:off x="2607468" y="1214438"/>
            <a:ext cx="8251032" cy="3416320"/>
          </a:xfrm>
          <a:prstGeom prst="rect">
            <a:avLst/>
          </a:prstGeom>
          <a:noFill/>
        </p:spPr>
        <p:txBody>
          <a:bodyPr wrap="square">
            <a:spAutoFit/>
          </a:bodyPr>
          <a:lstStyle/>
          <a:p>
            <a:r>
              <a:rPr lang="en-US" sz="2400" b="1" dirty="0">
                <a:solidFill>
                  <a:schemeClr val="accent4"/>
                </a:solidFill>
              </a:rPr>
              <a:t>FURCATION INVOLVEMENT DEGREE I→ </a:t>
            </a:r>
          </a:p>
          <a:p>
            <a:endParaRPr lang="en-US" sz="2400" b="1" dirty="0">
              <a:solidFill>
                <a:schemeClr val="accent4"/>
              </a:solidFill>
            </a:endParaRPr>
          </a:p>
          <a:p>
            <a:r>
              <a:rPr lang="en-US" sz="2400" dirty="0"/>
              <a:t>Non-surgical Treatment</a:t>
            </a:r>
          </a:p>
          <a:p>
            <a:endParaRPr lang="en-US" sz="2400" dirty="0"/>
          </a:p>
          <a:p>
            <a:r>
              <a:rPr lang="en-US" sz="2400" dirty="0"/>
              <a:t>(Oral Hygiene measurements and Scaling and Root planning)</a:t>
            </a:r>
          </a:p>
          <a:p>
            <a:endParaRPr lang="en-US" sz="2400" dirty="0"/>
          </a:p>
          <a:p>
            <a:r>
              <a:rPr lang="en-US" sz="2400" dirty="0"/>
              <a:t>Obliteration of furcation by restorative materials</a:t>
            </a:r>
          </a:p>
          <a:p>
            <a:endParaRPr lang="en-US" sz="2400"/>
          </a:p>
          <a:p>
            <a:r>
              <a:rPr lang="en-US" sz="2400"/>
              <a:t>Furcation </a:t>
            </a:r>
            <a:r>
              <a:rPr lang="en-US" sz="2400" dirty="0" err="1"/>
              <a:t>Plasty</a:t>
            </a:r>
            <a:endParaRPr lang="en-US" sz="2400" dirty="0"/>
          </a:p>
        </p:txBody>
      </p:sp>
    </p:spTree>
    <p:extLst>
      <p:ext uri="{BB962C8B-B14F-4D97-AF65-F5344CB8AC3E}">
        <p14:creationId xmlns:p14="http://schemas.microsoft.com/office/powerpoint/2010/main" val="33597874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2543F8E-B748-2B50-F725-581CEF99300D}"/>
              </a:ext>
            </a:extLst>
          </p:cNvPr>
          <p:cNvSpPr>
            <a:spLocks noGrp="1"/>
          </p:cNvSpPr>
          <p:nvPr>
            <p:ph idx="1"/>
          </p:nvPr>
        </p:nvSpPr>
        <p:spPr>
          <a:xfrm>
            <a:off x="1849041" y="2537485"/>
            <a:ext cx="9601196" cy="3318936"/>
          </a:xfrm>
        </p:spPr>
        <p:txBody>
          <a:bodyPr>
            <a:normAutofit fontScale="77500" lnSpcReduction="20000"/>
          </a:bodyPr>
          <a:lstStyle/>
          <a:p>
            <a:endParaRPr lang="en-US" dirty="0"/>
          </a:p>
          <a:p>
            <a:r>
              <a:rPr lang="en-US" dirty="0"/>
              <a:t>1st approach to all types of furcation involvements</a:t>
            </a:r>
          </a:p>
          <a:p>
            <a:r>
              <a:rPr lang="en-US" dirty="0"/>
              <a:t>Non surgical Scaling &amp; root </a:t>
            </a:r>
            <a:r>
              <a:rPr lang="en-US" dirty="0" err="1"/>
              <a:t>planing</a:t>
            </a:r>
            <a:r>
              <a:rPr lang="en-US" dirty="0"/>
              <a:t> </a:t>
            </a:r>
            <a:r>
              <a:rPr lang="en-US" dirty="0" err="1"/>
              <a:t>oftan</a:t>
            </a:r>
            <a:r>
              <a:rPr lang="en-US" dirty="0"/>
              <a:t> suffices in resolution of </a:t>
            </a:r>
            <a:r>
              <a:rPr lang="en-US" dirty="0" err="1"/>
              <a:t>theinflammatory</a:t>
            </a:r>
            <a:r>
              <a:rPr lang="en-US" dirty="0"/>
              <a:t> condition</a:t>
            </a:r>
          </a:p>
          <a:p>
            <a:r>
              <a:rPr lang="en-US" dirty="0"/>
              <a:t>Class 1 lesions</a:t>
            </a:r>
          </a:p>
          <a:p>
            <a:r>
              <a:rPr lang="en-US" dirty="0"/>
              <a:t>Shallow </a:t>
            </a:r>
            <a:r>
              <a:rPr lang="en-US" dirty="0" err="1"/>
              <a:t>cul</a:t>
            </a:r>
            <a:r>
              <a:rPr lang="en-US" dirty="0"/>
              <a:t> de sac defects</a:t>
            </a:r>
          </a:p>
          <a:p>
            <a:r>
              <a:rPr lang="en-US" dirty="0"/>
              <a:t>Healing re-establishes normal gingiva anatomy with properly </a:t>
            </a:r>
            <a:r>
              <a:rPr lang="en-US" dirty="0" err="1"/>
              <a:t>apted</a:t>
            </a:r>
            <a:r>
              <a:rPr lang="en-US" dirty="0"/>
              <a:t> soft sues and morphology optimal for good patient control</a:t>
            </a:r>
          </a:p>
          <a:p>
            <a:r>
              <a:rPr lang="en-US" dirty="0"/>
              <a:t>May be the treatment of choice if surgery is contraindicated </a:t>
            </a:r>
            <a:r>
              <a:rPr lang="en-US" dirty="0" err="1"/>
              <a:t>foredical</a:t>
            </a:r>
            <a:r>
              <a:rPr lang="en-US" dirty="0"/>
              <a:t> or psychological reasons</a:t>
            </a:r>
          </a:p>
        </p:txBody>
      </p:sp>
      <p:sp>
        <p:nvSpPr>
          <p:cNvPr id="5" name="TextBox 4">
            <a:extLst>
              <a:ext uri="{FF2B5EF4-FFF2-40B4-BE49-F238E27FC236}">
                <a16:creationId xmlns:a16="http://schemas.microsoft.com/office/drawing/2014/main" id="{D139D7FE-A9BE-E1F8-498D-6C2081A8AD0C}"/>
              </a:ext>
            </a:extLst>
          </p:cNvPr>
          <p:cNvSpPr txBox="1"/>
          <p:nvPr/>
        </p:nvSpPr>
        <p:spPr>
          <a:xfrm>
            <a:off x="2626815" y="1887022"/>
            <a:ext cx="6116836" cy="523220"/>
          </a:xfrm>
          <a:prstGeom prst="rect">
            <a:avLst/>
          </a:prstGeom>
          <a:noFill/>
        </p:spPr>
        <p:txBody>
          <a:bodyPr wrap="square">
            <a:spAutoFit/>
          </a:bodyPr>
          <a:lstStyle/>
          <a:p>
            <a:r>
              <a:rPr lang="en-US" sz="2800" dirty="0">
                <a:solidFill>
                  <a:schemeClr val="accent4">
                    <a:lumMod val="75000"/>
                  </a:schemeClr>
                </a:solidFill>
              </a:rPr>
              <a:t>NON-SURGICAL APPROACH</a:t>
            </a:r>
          </a:p>
        </p:txBody>
      </p:sp>
    </p:spTree>
    <p:extLst>
      <p:ext uri="{BB962C8B-B14F-4D97-AF65-F5344CB8AC3E}">
        <p14:creationId xmlns:p14="http://schemas.microsoft.com/office/powerpoint/2010/main" val="39899841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D5D2018-0979-AF38-D0A6-4B76B742024D}"/>
              </a:ext>
            </a:extLst>
          </p:cNvPr>
          <p:cNvSpPr txBox="1"/>
          <p:nvPr/>
        </p:nvSpPr>
        <p:spPr>
          <a:xfrm>
            <a:off x="1040309" y="1166842"/>
            <a:ext cx="8925222" cy="4154984"/>
          </a:xfrm>
          <a:prstGeom prst="rect">
            <a:avLst/>
          </a:prstGeom>
          <a:noFill/>
        </p:spPr>
        <p:txBody>
          <a:bodyPr wrap="square">
            <a:spAutoFit/>
          </a:bodyPr>
          <a:lstStyle/>
          <a:p>
            <a:pPr marL="285750" indent="-285750">
              <a:buFontTx/>
              <a:buChar char="-"/>
            </a:pPr>
            <a:r>
              <a:rPr lang="en-US" sz="2400" b="1" dirty="0"/>
              <a:t>Fleischer et al (1989)</a:t>
            </a:r>
          </a:p>
          <a:p>
            <a:pPr marL="285750" indent="-285750">
              <a:buFontTx/>
              <a:buChar char="-"/>
            </a:pPr>
            <a:r>
              <a:rPr lang="en-US" sz="2400" dirty="0"/>
              <a:t>Level of experience play an important role in furcation debridement, especially with closed debridement.</a:t>
            </a:r>
          </a:p>
          <a:p>
            <a:pPr marL="285750" indent="-285750">
              <a:buFontTx/>
              <a:buChar char="-"/>
            </a:pPr>
            <a:endParaRPr lang="en-US" sz="2400" b="1" dirty="0"/>
          </a:p>
          <a:p>
            <a:pPr marL="285750" indent="-285750">
              <a:buFontTx/>
              <a:buChar char="-"/>
            </a:pPr>
            <a:r>
              <a:rPr lang="en-US" sz="2400" b="1" dirty="0"/>
              <a:t>Maria et al (1966), </a:t>
            </a:r>
            <a:r>
              <a:rPr lang="en-US" sz="2400" b="1" dirty="0" err="1"/>
              <a:t>Parashis</a:t>
            </a:r>
            <a:r>
              <a:rPr lang="en-US" sz="2400" b="1" dirty="0"/>
              <a:t> et al (1993) &amp; Fleischer at al</a:t>
            </a:r>
          </a:p>
          <a:p>
            <a:pPr marL="285750" indent="-285750">
              <a:buFontTx/>
              <a:buChar char="-"/>
            </a:pPr>
            <a:r>
              <a:rPr lang="en-US" sz="2400" dirty="0"/>
              <a:t>More effective calculus removal achieved with open than closed scaling and root </a:t>
            </a:r>
            <a:r>
              <a:rPr lang="en-US" sz="2400" dirty="0" err="1"/>
              <a:t>planing</a:t>
            </a:r>
            <a:endParaRPr lang="en-US" sz="2400" dirty="0"/>
          </a:p>
          <a:p>
            <a:pPr marL="285750" indent="-285750">
              <a:buFontTx/>
              <a:buChar char="-"/>
            </a:pPr>
            <a:endParaRPr lang="en-US" sz="2400" b="1" dirty="0"/>
          </a:p>
          <a:p>
            <a:pPr marL="285750" indent="-285750">
              <a:buFontTx/>
              <a:buChar char="-"/>
            </a:pPr>
            <a:r>
              <a:rPr lang="en-US" sz="2400" b="1" dirty="0"/>
              <a:t>Kalka et al. (1988), </a:t>
            </a:r>
            <a:r>
              <a:rPr lang="en-US" sz="2400" b="1" dirty="0" err="1"/>
              <a:t>Schroer</a:t>
            </a:r>
            <a:r>
              <a:rPr lang="en-US" sz="2400" b="1" dirty="0"/>
              <a:t> et al. (1991) and Wang et al. (1994)</a:t>
            </a:r>
          </a:p>
          <a:p>
            <a:pPr marL="285750" indent="-285750">
              <a:buFontTx/>
              <a:buChar char="-"/>
            </a:pPr>
            <a:r>
              <a:rPr lang="en-US" sz="2400" dirty="0"/>
              <a:t>Using clinical parameters, no advantage of open debridement over closed was observed</a:t>
            </a:r>
          </a:p>
        </p:txBody>
      </p:sp>
    </p:spTree>
    <p:extLst>
      <p:ext uri="{BB962C8B-B14F-4D97-AF65-F5344CB8AC3E}">
        <p14:creationId xmlns:p14="http://schemas.microsoft.com/office/powerpoint/2010/main" val="24184817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1F228DE-2C86-E8ED-7E22-6950D3EE5DD7}"/>
              </a:ext>
            </a:extLst>
          </p:cNvPr>
          <p:cNvSpPr txBox="1"/>
          <p:nvPr/>
        </p:nvSpPr>
        <p:spPr>
          <a:xfrm>
            <a:off x="1231552" y="1477149"/>
            <a:ext cx="8157270" cy="4154984"/>
          </a:xfrm>
          <a:prstGeom prst="rect">
            <a:avLst/>
          </a:prstGeom>
          <a:noFill/>
        </p:spPr>
        <p:txBody>
          <a:bodyPr wrap="square">
            <a:spAutoFit/>
          </a:bodyPr>
          <a:lstStyle/>
          <a:p>
            <a:r>
              <a:rPr lang="en-US" sz="2400" b="1" dirty="0">
                <a:solidFill>
                  <a:schemeClr val="accent4"/>
                </a:solidFill>
              </a:rPr>
              <a:t>CHEMOTHERAPY</a:t>
            </a:r>
          </a:p>
          <a:p>
            <a:endParaRPr lang="en-US" sz="2400" dirty="0"/>
          </a:p>
          <a:p>
            <a:r>
              <a:rPr lang="en-US" sz="2400" dirty="0"/>
              <a:t>The difficulties of performing adequate debridement in </a:t>
            </a:r>
            <a:r>
              <a:rPr lang="en-US" sz="2400" dirty="0" err="1"/>
              <a:t>furcations</a:t>
            </a:r>
            <a:r>
              <a:rPr lang="en-US" sz="2400" dirty="0"/>
              <a:t> by mechanical means have prompted experimentation with chemotherapeutic agents in these areas</a:t>
            </a:r>
          </a:p>
          <a:p>
            <a:r>
              <a:rPr lang="en-US" sz="2400" dirty="0"/>
              <a:t>Needleman &amp; Watts (1997) - 1% metronidazole gel </a:t>
            </a:r>
            <a:r>
              <a:rPr lang="en-US" sz="2400" dirty="0" err="1"/>
              <a:t>imgation</a:t>
            </a:r>
            <a:r>
              <a:rPr lang="en-US" sz="2400" dirty="0"/>
              <a:t> into furcation areas with grade II and III involvements during periodontal maintenance + </a:t>
            </a:r>
            <a:r>
              <a:rPr lang="en-US" sz="2400" dirty="0" err="1"/>
              <a:t>subgingival</a:t>
            </a:r>
            <a:r>
              <a:rPr lang="en-US" sz="2400" dirty="0"/>
              <a:t> scaling.</a:t>
            </a:r>
          </a:p>
          <a:p>
            <a:endParaRPr lang="en-US" sz="2400" dirty="0"/>
          </a:p>
          <a:p>
            <a:r>
              <a:rPr lang="en-US" sz="2400" dirty="0"/>
              <a:t>Result-Clinically, no further improvement was seen for the </a:t>
            </a:r>
            <a:r>
              <a:rPr lang="en-US" sz="2400" dirty="0" err="1"/>
              <a:t>furcations</a:t>
            </a:r>
            <a:r>
              <a:rPr lang="en-US" sz="2400" dirty="0"/>
              <a:t> treated with metronidazole.</a:t>
            </a:r>
          </a:p>
        </p:txBody>
      </p:sp>
      <p:pic>
        <p:nvPicPr>
          <p:cNvPr id="2" name="Picture 3">
            <a:extLst>
              <a:ext uri="{FF2B5EF4-FFF2-40B4-BE49-F238E27FC236}">
                <a16:creationId xmlns:a16="http://schemas.microsoft.com/office/drawing/2014/main" id="{8CDBEF5D-25E8-FA94-5E51-76D480860C60}"/>
              </a:ext>
            </a:extLst>
          </p:cNvPr>
          <p:cNvPicPr>
            <a:picLocks noChangeAspect="1"/>
          </p:cNvPicPr>
          <p:nvPr/>
        </p:nvPicPr>
        <p:blipFill>
          <a:blip r:embed="rId2"/>
          <a:stretch>
            <a:fillRect/>
          </a:stretch>
        </p:blipFill>
        <p:spPr>
          <a:xfrm>
            <a:off x="9024938" y="156894"/>
            <a:ext cx="2958703" cy="2137946"/>
          </a:xfrm>
          <a:prstGeom prst="rect">
            <a:avLst/>
          </a:prstGeom>
        </p:spPr>
      </p:pic>
    </p:spTree>
    <p:extLst>
      <p:ext uri="{BB962C8B-B14F-4D97-AF65-F5344CB8AC3E}">
        <p14:creationId xmlns:p14="http://schemas.microsoft.com/office/powerpoint/2010/main" val="26234946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1C7BA5A-C4B3-1587-3651-2992A96AE00C}"/>
              </a:ext>
            </a:extLst>
          </p:cNvPr>
          <p:cNvSpPr txBox="1"/>
          <p:nvPr/>
        </p:nvSpPr>
        <p:spPr>
          <a:xfrm>
            <a:off x="1696641" y="1660922"/>
            <a:ext cx="8447484" cy="2677656"/>
          </a:xfrm>
          <a:prstGeom prst="rect">
            <a:avLst/>
          </a:prstGeom>
          <a:noFill/>
        </p:spPr>
        <p:txBody>
          <a:bodyPr wrap="square">
            <a:spAutoFit/>
          </a:bodyPr>
          <a:lstStyle/>
          <a:p>
            <a:r>
              <a:rPr lang="en-US" dirty="0"/>
              <a:t>• </a:t>
            </a:r>
            <a:r>
              <a:rPr lang="en-US" sz="2400" b="1" dirty="0" err="1"/>
              <a:t>Nylund</a:t>
            </a:r>
            <a:r>
              <a:rPr lang="en-US" sz="2400" b="1" dirty="0"/>
              <a:t> &amp; </a:t>
            </a:r>
            <a:r>
              <a:rPr lang="en-US" sz="2400" b="1" dirty="0" err="1"/>
              <a:t>Egelborg</a:t>
            </a:r>
            <a:r>
              <a:rPr lang="en-US" sz="2400" b="1" dirty="0"/>
              <a:t> (1993):</a:t>
            </a:r>
          </a:p>
          <a:p>
            <a:r>
              <a:rPr lang="en-US" sz="2400" dirty="0"/>
              <a:t> </a:t>
            </a:r>
            <a:r>
              <a:rPr lang="en-US" sz="2400" dirty="0" err="1"/>
              <a:t>Subgingival</a:t>
            </a:r>
            <a:r>
              <a:rPr lang="en-US" sz="2400" dirty="0"/>
              <a:t> irrigation with tetracycline for 3 months+ mechanical debridement in </a:t>
            </a:r>
            <a:r>
              <a:rPr lang="en-US" sz="2400" dirty="0" err="1"/>
              <a:t>furcations</a:t>
            </a:r>
            <a:r>
              <a:rPr lang="en-US" sz="2400" dirty="0"/>
              <a:t> with grade 1, II and involvements.</a:t>
            </a:r>
          </a:p>
          <a:p>
            <a:endParaRPr lang="en-US" sz="2400" dirty="0"/>
          </a:p>
          <a:p>
            <a:r>
              <a:rPr lang="en-US" sz="2400" b="1" dirty="0"/>
              <a:t> result  </a:t>
            </a:r>
            <a:r>
              <a:rPr lang="en-US" sz="2400" dirty="0"/>
              <a:t>One-year evaluation of attachment levels and pocket depths showed clinically negligible (1 mm) variation in both tetracycline and saline-</a:t>
            </a:r>
            <a:r>
              <a:rPr lang="en-US" sz="2400" dirty="0" err="1"/>
              <a:t>imigated</a:t>
            </a:r>
            <a:r>
              <a:rPr lang="en-US" sz="2400" dirty="0"/>
              <a:t> </a:t>
            </a:r>
            <a:r>
              <a:rPr lang="en-US" sz="2400" dirty="0" err="1"/>
              <a:t>furcations</a:t>
            </a:r>
            <a:endParaRPr lang="en-US" sz="2400" dirty="0"/>
          </a:p>
        </p:txBody>
      </p:sp>
    </p:spTree>
    <p:extLst>
      <p:ext uri="{BB962C8B-B14F-4D97-AF65-F5344CB8AC3E}">
        <p14:creationId xmlns:p14="http://schemas.microsoft.com/office/powerpoint/2010/main" val="41165682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ABA5E80-F623-5679-CE41-588B81CC5DFC}"/>
              </a:ext>
            </a:extLst>
          </p:cNvPr>
          <p:cNvSpPr txBox="1"/>
          <p:nvPr/>
        </p:nvSpPr>
        <p:spPr>
          <a:xfrm>
            <a:off x="2202284" y="1357313"/>
            <a:ext cx="7787432" cy="4524315"/>
          </a:xfrm>
          <a:prstGeom prst="rect">
            <a:avLst/>
          </a:prstGeom>
          <a:noFill/>
        </p:spPr>
        <p:txBody>
          <a:bodyPr wrap="square">
            <a:spAutoFit/>
          </a:bodyPr>
          <a:lstStyle/>
          <a:p>
            <a:r>
              <a:rPr lang="en-US" sz="2400" b="1" dirty="0" err="1"/>
              <a:t>Tonetti</a:t>
            </a:r>
            <a:r>
              <a:rPr lang="en-US" sz="2400" b="1" dirty="0"/>
              <a:t> et al (1992): </a:t>
            </a:r>
            <a:r>
              <a:rPr lang="en-US" sz="2400" dirty="0"/>
              <a:t>Tetracycline fibers exert a significant adjunctive </a:t>
            </a:r>
            <a:r>
              <a:rPr lang="en-US" sz="2400" dirty="0" err="1"/>
              <a:t>pocketdepth</a:t>
            </a:r>
            <a:r>
              <a:rPr lang="en-US" sz="2400" dirty="0"/>
              <a:t> and bleeding/reduction over that produced by scaling &amp; root </a:t>
            </a:r>
            <a:r>
              <a:rPr lang="en-US" sz="2400" dirty="0" err="1"/>
              <a:t>planing</a:t>
            </a:r>
            <a:r>
              <a:rPr lang="en-US" sz="2400" dirty="0"/>
              <a:t> alone, although this finding is confined only to the first 3 months following fiber insertion.</a:t>
            </a:r>
          </a:p>
          <a:p>
            <a:endParaRPr lang="en-US" sz="2400" dirty="0"/>
          </a:p>
          <a:p>
            <a:r>
              <a:rPr lang="en-US" sz="2400" b="1" dirty="0"/>
              <a:t>Result-</a:t>
            </a:r>
            <a:r>
              <a:rPr lang="en-US" sz="2400" dirty="0"/>
              <a:t>No difference between treatments could be observed, however, at the 6-month follow-up visit</a:t>
            </a:r>
          </a:p>
          <a:p>
            <a:endParaRPr lang="en-US" sz="2400" dirty="0"/>
          </a:p>
          <a:p>
            <a:r>
              <a:rPr lang="en-US" sz="2400" dirty="0"/>
              <a:t>Overall, the results from the studies above do not lend clear acceptance to the implementation of adjunctive local drug therapy in furcation involvements, regardless of the degree of severity.</a:t>
            </a:r>
          </a:p>
        </p:txBody>
      </p:sp>
    </p:spTree>
    <p:extLst>
      <p:ext uri="{BB962C8B-B14F-4D97-AF65-F5344CB8AC3E}">
        <p14:creationId xmlns:p14="http://schemas.microsoft.com/office/powerpoint/2010/main" val="32545054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5C52D33-56BB-F172-EE2D-6869A3596528}"/>
              </a:ext>
            </a:extLst>
          </p:cNvPr>
          <p:cNvSpPr txBox="1"/>
          <p:nvPr/>
        </p:nvSpPr>
        <p:spPr>
          <a:xfrm>
            <a:off x="1303734" y="2090172"/>
            <a:ext cx="9911953" cy="2677656"/>
          </a:xfrm>
          <a:prstGeom prst="rect">
            <a:avLst/>
          </a:prstGeom>
          <a:noFill/>
        </p:spPr>
        <p:txBody>
          <a:bodyPr wrap="square">
            <a:spAutoFit/>
          </a:bodyPr>
          <a:lstStyle/>
          <a:p>
            <a:r>
              <a:rPr lang="en-US" sz="2400" dirty="0"/>
              <a:t>→However a study done by </a:t>
            </a:r>
            <a:r>
              <a:rPr lang="en-US" sz="2400" b="1" dirty="0"/>
              <a:t>AR Pradeep at al(2012) </a:t>
            </a:r>
            <a:r>
              <a:rPr lang="en-US" sz="2400" dirty="0"/>
              <a:t>on clinical efficacy of </a:t>
            </a:r>
            <a:r>
              <a:rPr lang="en-US" sz="2400" dirty="0" err="1"/>
              <a:t>subgingivally</a:t>
            </a:r>
            <a:r>
              <a:rPr lang="en-US" sz="2400" dirty="0"/>
              <a:t> delivered 12-mg simvastatin in the treatment of individuals with class II furcation defects used as an adjunct to scaling and root </a:t>
            </a:r>
            <a:r>
              <a:rPr lang="en-US" sz="2400" dirty="0" err="1"/>
              <a:t>planing</a:t>
            </a:r>
            <a:r>
              <a:rPr lang="en-US" sz="2400" dirty="0"/>
              <a:t> Vs SRP placebo showed that the simvastatin administered group had a significantly greater gain in mean RVAL and RHAL (P&lt;0.05). Furthermore significantly greater mean percentage of bone fill was found (25.16%) compared with placebo group (1.54%)</a:t>
            </a:r>
          </a:p>
        </p:txBody>
      </p:sp>
    </p:spTree>
    <p:extLst>
      <p:ext uri="{BB962C8B-B14F-4D97-AF65-F5344CB8AC3E}">
        <p14:creationId xmlns:p14="http://schemas.microsoft.com/office/powerpoint/2010/main" val="23117819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1B632E3-FE3A-C465-EFD4-CC6B37E7A416}"/>
              </a:ext>
            </a:extLst>
          </p:cNvPr>
          <p:cNvSpPr>
            <a:spLocks noGrp="1"/>
          </p:cNvSpPr>
          <p:nvPr>
            <p:ph idx="1"/>
          </p:nvPr>
        </p:nvSpPr>
        <p:spPr>
          <a:xfrm>
            <a:off x="1063230" y="982199"/>
            <a:ext cx="9601195" cy="4893601"/>
          </a:xfrm>
        </p:spPr>
        <p:txBody>
          <a:bodyPr>
            <a:normAutofit fontScale="85000" lnSpcReduction="10000"/>
          </a:bodyPr>
          <a:lstStyle/>
          <a:p>
            <a:pPr marL="0" indent="0">
              <a:buNone/>
            </a:pPr>
            <a:r>
              <a:rPr lang="en-US" dirty="0">
                <a:solidFill>
                  <a:schemeClr val="accent4"/>
                </a:solidFill>
              </a:rPr>
              <a:t>    </a:t>
            </a:r>
            <a:r>
              <a:rPr lang="en-US" sz="3300" b="1" dirty="0">
                <a:solidFill>
                  <a:srgbClr val="FF0000"/>
                </a:solidFill>
              </a:rPr>
              <a:t>DEFINITION</a:t>
            </a:r>
          </a:p>
          <a:p>
            <a:pPr marL="0" indent="0">
              <a:buNone/>
            </a:pPr>
            <a:endParaRPr lang="en-US" sz="2800" dirty="0">
              <a:solidFill>
                <a:schemeClr val="accent4"/>
              </a:solidFill>
            </a:endParaRPr>
          </a:p>
          <a:p>
            <a:pPr marL="0" indent="0">
              <a:buNone/>
            </a:pPr>
            <a:r>
              <a:rPr lang="en-US" sz="2800" dirty="0">
                <a:solidFill>
                  <a:schemeClr val="accent4"/>
                </a:solidFill>
              </a:rPr>
              <a:t>    Glickman (1950)</a:t>
            </a:r>
          </a:p>
          <a:p>
            <a:pPr marL="0" indent="0">
              <a:buNone/>
            </a:pPr>
            <a:r>
              <a:rPr lang="en-US" sz="2800" dirty="0"/>
              <a:t>Commonly occurring condition in which the bifurcation and trifurcation of multi- rooted teeth are denuded by periodontal disease.</a:t>
            </a:r>
          </a:p>
          <a:p>
            <a:pPr marL="0" indent="0">
              <a:buNone/>
            </a:pPr>
            <a:r>
              <a:rPr lang="en-US" sz="2800" dirty="0"/>
              <a:t>     </a:t>
            </a:r>
            <a:r>
              <a:rPr lang="en-US" sz="2800" dirty="0">
                <a:solidFill>
                  <a:schemeClr val="accent4">
                    <a:lumMod val="75000"/>
                  </a:schemeClr>
                </a:solidFill>
              </a:rPr>
              <a:t>Prichard (1965)</a:t>
            </a:r>
          </a:p>
          <a:p>
            <a:pPr marL="0" indent="0">
              <a:buNone/>
            </a:pPr>
            <a:r>
              <a:rPr lang="en-US" sz="2800" dirty="0"/>
              <a:t>Bifurcation and trifurcation involvements are common periodontal lesions which occur as a result of gingival inflammation and bone resorption adjacent to and within the </a:t>
            </a:r>
            <a:r>
              <a:rPr lang="en-US" sz="2800" dirty="0" err="1"/>
              <a:t>furca</a:t>
            </a:r>
            <a:r>
              <a:rPr lang="en-US" sz="2800" dirty="0"/>
              <a:t> of multi- rooted teeth</a:t>
            </a:r>
          </a:p>
          <a:p>
            <a:pPr marL="0" indent="0">
              <a:buNone/>
            </a:pPr>
            <a:r>
              <a:rPr lang="en-US" sz="2800" dirty="0">
                <a:solidFill>
                  <a:schemeClr val="accent4">
                    <a:lumMod val="75000"/>
                  </a:schemeClr>
                </a:solidFill>
              </a:rPr>
              <a:t>   Goldman &amp; Cohen (1968)</a:t>
            </a:r>
          </a:p>
          <a:p>
            <a:pPr marL="0" indent="0">
              <a:buNone/>
            </a:pPr>
            <a:r>
              <a:rPr lang="en-US" sz="2800" dirty="0"/>
              <a:t>Extension of pocket into the </a:t>
            </a:r>
            <a:r>
              <a:rPr lang="en-US" sz="2800" dirty="0" err="1"/>
              <a:t>interradicular</a:t>
            </a:r>
            <a:r>
              <a:rPr lang="en-US" sz="2800" dirty="0"/>
              <a:t> area of bone in </a:t>
            </a:r>
            <a:r>
              <a:rPr lang="en-US" sz="2800" dirty="0" err="1"/>
              <a:t>multirooted</a:t>
            </a:r>
            <a:r>
              <a:rPr lang="en-US" sz="2800" dirty="0"/>
              <a:t> teeth</a:t>
            </a:r>
          </a:p>
        </p:txBody>
      </p:sp>
    </p:spTree>
    <p:extLst>
      <p:ext uri="{BB962C8B-B14F-4D97-AF65-F5344CB8AC3E}">
        <p14:creationId xmlns:p14="http://schemas.microsoft.com/office/powerpoint/2010/main" val="364470403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20C573D-9C64-7501-9899-F173A37598B8}"/>
              </a:ext>
            </a:extLst>
          </p:cNvPr>
          <p:cNvSpPr txBox="1"/>
          <p:nvPr/>
        </p:nvSpPr>
        <p:spPr>
          <a:xfrm>
            <a:off x="1089421" y="1029682"/>
            <a:ext cx="9715500" cy="5262979"/>
          </a:xfrm>
          <a:prstGeom prst="rect">
            <a:avLst/>
          </a:prstGeom>
          <a:noFill/>
        </p:spPr>
        <p:txBody>
          <a:bodyPr wrap="square">
            <a:spAutoFit/>
          </a:bodyPr>
          <a:lstStyle/>
          <a:p>
            <a:r>
              <a:rPr lang="en-US" sz="2400" b="1" dirty="0">
                <a:solidFill>
                  <a:schemeClr val="accent4"/>
                </a:solidFill>
              </a:rPr>
              <a:t>ODONTOPLASTY</a:t>
            </a:r>
          </a:p>
          <a:p>
            <a:endParaRPr lang="en-US" sz="2400" dirty="0"/>
          </a:p>
          <a:p>
            <a:r>
              <a:rPr lang="en-US" sz="2400" dirty="0"/>
              <a:t>Reshaping of tooth coronal to furcation to improve access for plaque control</a:t>
            </a:r>
          </a:p>
          <a:p>
            <a:r>
              <a:rPr lang="en-US" sz="2400" dirty="0"/>
              <a:t>Widens entrance of the </a:t>
            </a:r>
            <a:r>
              <a:rPr lang="en-US" sz="2400" dirty="0" err="1"/>
              <a:t>furca</a:t>
            </a:r>
            <a:r>
              <a:rPr lang="en-US" sz="2400" dirty="0"/>
              <a:t> &amp; reduces horizontal depth of the furcation involvement</a:t>
            </a:r>
          </a:p>
          <a:p>
            <a:r>
              <a:rPr lang="en-US" sz="2400" dirty="0"/>
              <a:t>Removes plaque retentive areas like grooves, CEPs, cervical enamel pearls smooth areas</a:t>
            </a:r>
          </a:p>
          <a:p>
            <a:r>
              <a:rPr lang="en-US" sz="2400" dirty="0"/>
              <a:t>Advised for Grade &amp; II lesions</a:t>
            </a:r>
          </a:p>
          <a:p>
            <a:endParaRPr lang="en-US" sz="2400" dirty="0"/>
          </a:p>
          <a:p>
            <a:r>
              <a:rPr lang="en-US" sz="2400" dirty="0"/>
              <a:t>Potential Complications-</a:t>
            </a:r>
          </a:p>
          <a:p>
            <a:r>
              <a:rPr lang="en-US" sz="2400" dirty="0"/>
              <a:t>Hypersensitivity</a:t>
            </a:r>
          </a:p>
          <a:p>
            <a:r>
              <a:rPr lang="en-US" sz="2400" dirty="0"/>
              <a:t> Pulpal imitation → permanent change</a:t>
            </a:r>
          </a:p>
          <a:p>
            <a:r>
              <a:rPr lang="en-US" sz="2400" dirty="0"/>
              <a:t>Pulp exposure</a:t>
            </a:r>
          </a:p>
          <a:p>
            <a:r>
              <a:rPr lang="en-US" sz="2400" dirty="0"/>
              <a:t>Increased risk of root caries</a:t>
            </a:r>
          </a:p>
        </p:txBody>
      </p:sp>
    </p:spTree>
    <p:extLst>
      <p:ext uri="{BB962C8B-B14F-4D97-AF65-F5344CB8AC3E}">
        <p14:creationId xmlns:p14="http://schemas.microsoft.com/office/powerpoint/2010/main" val="8723083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96AAAD6-A84F-D8C9-44D0-11E3C5AA49B1}"/>
              </a:ext>
            </a:extLst>
          </p:cNvPr>
          <p:cNvSpPr txBox="1"/>
          <p:nvPr/>
        </p:nvSpPr>
        <p:spPr>
          <a:xfrm>
            <a:off x="1321593" y="797510"/>
            <a:ext cx="10371833" cy="5262979"/>
          </a:xfrm>
          <a:prstGeom prst="rect">
            <a:avLst/>
          </a:prstGeom>
          <a:noFill/>
        </p:spPr>
        <p:txBody>
          <a:bodyPr wrap="square">
            <a:spAutoFit/>
          </a:bodyPr>
          <a:lstStyle/>
          <a:p>
            <a:r>
              <a:rPr lang="en-US" sz="2400" b="1" dirty="0">
                <a:solidFill>
                  <a:schemeClr val="accent4"/>
                </a:solidFill>
              </a:rPr>
              <a:t>FURCATION PLASTY</a:t>
            </a:r>
          </a:p>
          <a:p>
            <a:endParaRPr lang="en-US" sz="2400" dirty="0"/>
          </a:p>
          <a:p>
            <a:r>
              <a:rPr lang="en-US" sz="2400" dirty="0"/>
              <a:t> it is a </a:t>
            </a:r>
            <a:r>
              <a:rPr lang="en-US" sz="2400" dirty="0" err="1"/>
              <a:t>resective</a:t>
            </a:r>
            <a:r>
              <a:rPr lang="en-US" sz="2400" dirty="0"/>
              <a:t> surgical treatment associated with </a:t>
            </a:r>
            <a:r>
              <a:rPr lang="en-US" sz="2400" dirty="0" err="1"/>
              <a:t>odontoplasty</a:t>
            </a:r>
            <a:r>
              <a:rPr lang="en-US" sz="2400" dirty="0"/>
              <a:t> and </a:t>
            </a:r>
            <a:r>
              <a:rPr lang="en-US" sz="2400" dirty="0" err="1"/>
              <a:t>osteoplasty</a:t>
            </a:r>
            <a:r>
              <a:rPr lang="en-US" sz="2400" dirty="0"/>
              <a:t>. </a:t>
            </a:r>
          </a:p>
          <a:p>
            <a:endParaRPr lang="en-US" sz="2400" dirty="0"/>
          </a:p>
          <a:p>
            <a:r>
              <a:rPr lang="en-US" sz="2400" dirty="0"/>
              <a:t>It is used mainly at the buccal and lingual </a:t>
            </a:r>
            <a:r>
              <a:rPr lang="en-US" sz="2400" dirty="0" err="1"/>
              <a:t>furcations</a:t>
            </a:r>
            <a:endParaRPr lang="en-US" sz="2400" dirty="0"/>
          </a:p>
          <a:p>
            <a:endParaRPr lang="en-US" sz="2400" dirty="0"/>
          </a:p>
          <a:p>
            <a:r>
              <a:rPr lang="en-US" sz="2400" b="1" dirty="0">
                <a:solidFill>
                  <a:schemeClr val="accent4"/>
                </a:solidFill>
              </a:rPr>
              <a:t>Procedure</a:t>
            </a:r>
            <a:r>
              <a:rPr lang="en-US" sz="2400" dirty="0"/>
              <a:t>:</a:t>
            </a:r>
          </a:p>
          <a:p>
            <a:r>
              <a:rPr lang="en-US" sz="2400" dirty="0"/>
              <a:t>Reflection of a full thickness flap</a:t>
            </a:r>
          </a:p>
          <a:p>
            <a:r>
              <a:rPr lang="en-US" sz="2400" dirty="0"/>
              <a:t>Removal of inflammatory soft tissue</a:t>
            </a:r>
          </a:p>
          <a:p>
            <a:r>
              <a:rPr lang="en-US" sz="2400" dirty="0" err="1"/>
              <a:t>Odontoplasty</a:t>
            </a:r>
            <a:r>
              <a:rPr lang="en-US" sz="2400" dirty="0"/>
              <a:t> to eliminate or reduce the horizontal component of the defect and to widen the furcation entrance)</a:t>
            </a:r>
          </a:p>
          <a:p>
            <a:r>
              <a:rPr lang="en-US" sz="2400" dirty="0" err="1"/>
              <a:t>Recontouring</a:t>
            </a:r>
            <a:r>
              <a:rPr lang="en-US" sz="2400" dirty="0"/>
              <a:t> of the alveolar bone crest to reduce the buccal-lingual dimension of bone in the furcation area</a:t>
            </a:r>
          </a:p>
          <a:p>
            <a:r>
              <a:rPr lang="en-US" sz="2400" dirty="0"/>
              <a:t>Positioning and suturing of the flap</a:t>
            </a:r>
          </a:p>
        </p:txBody>
      </p:sp>
    </p:spTree>
    <p:extLst>
      <p:ext uri="{BB962C8B-B14F-4D97-AF65-F5344CB8AC3E}">
        <p14:creationId xmlns:p14="http://schemas.microsoft.com/office/powerpoint/2010/main" val="13988228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4A3DD93-F7B2-3D45-C72B-44CD22B9CB52}"/>
              </a:ext>
            </a:extLst>
          </p:cNvPr>
          <p:cNvSpPr txBox="1"/>
          <p:nvPr/>
        </p:nvSpPr>
        <p:spPr>
          <a:xfrm>
            <a:off x="6607971" y="1490008"/>
            <a:ext cx="4500562" cy="1938992"/>
          </a:xfrm>
          <a:prstGeom prst="rect">
            <a:avLst/>
          </a:prstGeom>
          <a:noFill/>
        </p:spPr>
        <p:txBody>
          <a:bodyPr wrap="square">
            <a:spAutoFit/>
          </a:bodyPr>
          <a:lstStyle/>
          <a:p>
            <a:r>
              <a:rPr lang="en-US" sz="2400" dirty="0"/>
              <a:t>The purpose of performing furcation </a:t>
            </a:r>
            <a:r>
              <a:rPr lang="en-US" sz="2400" dirty="0" err="1"/>
              <a:t>plasty</a:t>
            </a:r>
            <a:r>
              <a:rPr lang="en-US" sz="2400" dirty="0"/>
              <a:t> is the establishment of a soft tissue papilla which covers the entrance to the inter-radicular periodontal tissues</a:t>
            </a:r>
          </a:p>
        </p:txBody>
      </p:sp>
      <p:pic>
        <p:nvPicPr>
          <p:cNvPr id="2" name="Picture 3">
            <a:extLst>
              <a:ext uri="{FF2B5EF4-FFF2-40B4-BE49-F238E27FC236}">
                <a16:creationId xmlns:a16="http://schemas.microsoft.com/office/drawing/2014/main" id="{13496F0C-6EA8-BEB0-6F76-97AD1584E797}"/>
              </a:ext>
            </a:extLst>
          </p:cNvPr>
          <p:cNvPicPr>
            <a:picLocks noChangeAspect="1"/>
          </p:cNvPicPr>
          <p:nvPr/>
        </p:nvPicPr>
        <p:blipFill>
          <a:blip r:embed="rId2"/>
          <a:stretch>
            <a:fillRect/>
          </a:stretch>
        </p:blipFill>
        <p:spPr>
          <a:xfrm>
            <a:off x="1452563" y="1186405"/>
            <a:ext cx="4643437" cy="4833396"/>
          </a:xfrm>
          <a:prstGeom prst="rect">
            <a:avLst/>
          </a:prstGeom>
        </p:spPr>
      </p:pic>
    </p:spTree>
    <p:extLst>
      <p:ext uri="{BB962C8B-B14F-4D97-AF65-F5344CB8AC3E}">
        <p14:creationId xmlns:p14="http://schemas.microsoft.com/office/powerpoint/2010/main" val="62900262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44D6E22-863C-4297-9313-5EA097C7C1C4}"/>
              </a:ext>
            </a:extLst>
          </p:cNvPr>
          <p:cNvSpPr txBox="1"/>
          <p:nvPr/>
        </p:nvSpPr>
        <p:spPr>
          <a:xfrm>
            <a:off x="2196703" y="940296"/>
            <a:ext cx="7433966" cy="4893647"/>
          </a:xfrm>
          <a:prstGeom prst="rect">
            <a:avLst/>
          </a:prstGeom>
          <a:noFill/>
        </p:spPr>
        <p:txBody>
          <a:bodyPr wrap="square">
            <a:spAutoFit/>
          </a:bodyPr>
          <a:lstStyle/>
          <a:p>
            <a:r>
              <a:rPr lang="en-US" sz="2400" b="1" dirty="0">
                <a:solidFill>
                  <a:schemeClr val="accent4"/>
                </a:solidFill>
              </a:rPr>
              <a:t>FURCATION INVOLVEMENT DEGREE II</a:t>
            </a:r>
          </a:p>
          <a:p>
            <a:endParaRPr lang="en-US" sz="2400" dirty="0"/>
          </a:p>
          <a:p>
            <a:r>
              <a:rPr lang="en-US" sz="2400" dirty="0"/>
              <a:t>Furcation </a:t>
            </a:r>
            <a:r>
              <a:rPr lang="en-US" sz="2400" dirty="0" err="1"/>
              <a:t>plasty</a:t>
            </a:r>
            <a:endParaRPr lang="en-US" sz="2400" dirty="0"/>
          </a:p>
          <a:p>
            <a:endParaRPr lang="en-US" sz="2400" dirty="0"/>
          </a:p>
          <a:p>
            <a:r>
              <a:rPr lang="en-US" sz="2400" dirty="0"/>
              <a:t>Tunnel preparation</a:t>
            </a:r>
          </a:p>
          <a:p>
            <a:endParaRPr lang="en-US" sz="2400" dirty="0"/>
          </a:p>
          <a:p>
            <a:r>
              <a:rPr lang="en-US" sz="2400" dirty="0"/>
              <a:t>Root resection</a:t>
            </a:r>
          </a:p>
          <a:p>
            <a:endParaRPr lang="en-US" sz="2400" dirty="0"/>
          </a:p>
          <a:p>
            <a:r>
              <a:rPr lang="en-US" sz="2400" dirty="0"/>
              <a:t>Tooth extraction</a:t>
            </a:r>
          </a:p>
          <a:p>
            <a:endParaRPr lang="en-US" sz="2400" dirty="0"/>
          </a:p>
          <a:p>
            <a:r>
              <a:rPr lang="en-US" sz="2400" dirty="0"/>
              <a:t>Guided tissue regeneration</a:t>
            </a:r>
          </a:p>
          <a:p>
            <a:endParaRPr lang="en-US" sz="2400" dirty="0"/>
          </a:p>
          <a:p>
            <a:r>
              <a:rPr lang="en-US" sz="2400" dirty="0" err="1"/>
              <a:t>Emdogain</a:t>
            </a:r>
            <a:r>
              <a:rPr lang="en-US" sz="2400" dirty="0"/>
              <a:t>/PRF</a:t>
            </a:r>
          </a:p>
        </p:txBody>
      </p:sp>
    </p:spTree>
    <p:extLst>
      <p:ext uri="{BB962C8B-B14F-4D97-AF65-F5344CB8AC3E}">
        <p14:creationId xmlns:p14="http://schemas.microsoft.com/office/powerpoint/2010/main" val="379460353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66BAA1C-78A5-463E-66A4-B22203E8BCCE}"/>
              </a:ext>
            </a:extLst>
          </p:cNvPr>
          <p:cNvSpPr txBox="1"/>
          <p:nvPr/>
        </p:nvSpPr>
        <p:spPr>
          <a:xfrm>
            <a:off x="1232298" y="964674"/>
            <a:ext cx="5982890" cy="4524315"/>
          </a:xfrm>
          <a:prstGeom prst="rect">
            <a:avLst/>
          </a:prstGeom>
          <a:noFill/>
        </p:spPr>
        <p:txBody>
          <a:bodyPr wrap="square">
            <a:spAutoFit/>
          </a:bodyPr>
          <a:lstStyle/>
          <a:p>
            <a:r>
              <a:rPr lang="en-US" sz="2400" b="1" dirty="0">
                <a:solidFill>
                  <a:schemeClr val="accent4"/>
                </a:solidFill>
              </a:rPr>
              <a:t>TUNNEL PREPARATION</a:t>
            </a:r>
          </a:p>
          <a:p>
            <a:endParaRPr lang="en-US" sz="2400" dirty="0"/>
          </a:p>
          <a:p>
            <a:r>
              <a:rPr lang="en-US" sz="2400" dirty="0"/>
              <a:t>Intentional creation of a Class IV furcation with entrance accessible for oral hygiene procedure</a:t>
            </a:r>
          </a:p>
          <a:p>
            <a:endParaRPr lang="en-US" sz="2400" dirty="0"/>
          </a:p>
          <a:p>
            <a:r>
              <a:rPr lang="en-US" sz="2400" dirty="0"/>
              <a:t>Done in advanced lesions </a:t>
            </a:r>
            <a:r>
              <a:rPr lang="en-US" sz="2400" dirty="0" err="1"/>
              <a:t>ie</a:t>
            </a:r>
            <a:r>
              <a:rPr lang="en-US" sz="2400" dirty="0"/>
              <a:t>. Deep Grade II and Grade III lesions</a:t>
            </a:r>
          </a:p>
          <a:p>
            <a:endParaRPr lang="en-US" sz="2400" dirty="0"/>
          </a:p>
          <a:p>
            <a:r>
              <a:rPr lang="en-US" sz="2400" dirty="0"/>
              <a:t>It can be utilized only when the furcation entrance dimension wide enough and </a:t>
            </a:r>
            <a:r>
              <a:rPr lang="en-US" sz="2400" dirty="0" err="1"/>
              <a:t>coronally</a:t>
            </a:r>
            <a:r>
              <a:rPr lang="en-US" sz="2400" dirty="0"/>
              <a:t> located to allow for an easy utilization of cleaning devices</a:t>
            </a:r>
          </a:p>
        </p:txBody>
      </p:sp>
      <p:pic>
        <p:nvPicPr>
          <p:cNvPr id="2" name="Picture 3">
            <a:extLst>
              <a:ext uri="{FF2B5EF4-FFF2-40B4-BE49-F238E27FC236}">
                <a16:creationId xmlns:a16="http://schemas.microsoft.com/office/drawing/2014/main" id="{D0F00BE9-B3E0-D49C-019F-E48586208CB9}"/>
              </a:ext>
            </a:extLst>
          </p:cNvPr>
          <p:cNvPicPr>
            <a:picLocks noChangeAspect="1"/>
          </p:cNvPicPr>
          <p:nvPr/>
        </p:nvPicPr>
        <p:blipFill>
          <a:blip r:embed="rId2"/>
          <a:stretch>
            <a:fillRect/>
          </a:stretch>
        </p:blipFill>
        <p:spPr>
          <a:xfrm>
            <a:off x="7311627" y="1921669"/>
            <a:ext cx="3648075" cy="3014662"/>
          </a:xfrm>
          <a:prstGeom prst="rect">
            <a:avLst/>
          </a:prstGeom>
        </p:spPr>
      </p:pic>
    </p:spTree>
    <p:extLst>
      <p:ext uri="{BB962C8B-B14F-4D97-AF65-F5344CB8AC3E}">
        <p14:creationId xmlns:p14="http://schemas.microsoft.com/office/powerpoint/2010/main" val="425328677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9F044B6-C8FA-4EE4-BFED-7494620B5AED}"/>
              </a:ext>
            </a:extLst>
          </p:cNvPr>
          <p:cNvSpPr txBox="1"/>
          <p:nvPr/>
        </p:nvSpPr>
        <p:spPr>
          <a:xfrm>
            <a:off x="1839516" y="1720840"/>
            <a:ext cx="8804671" cy="3416320"/>
          </a:xfrm>
          <a:prstGeom prst="rect">
            <a:avLst/>
          </a:prstGeom>
          <a:noFill/>
        </p:spPr>
        <p:txBody>
          <a:bodyPr wrap="square">
            <a:spAutoFit/>
          </a:bodyPr>
          <a:lstStyle/>
          <a:p>
            <a:r>
              <a:rPr lang="en-US" sz="2400" dirty="0"/>
              <a:t>Usually done in mandibular molars for clear two way access.</a:t>
            </a:r>
          </a:p>
          <a:p>
            <a:endParaRPr lang="en-US" sz="2400" dirty="0"/>
          </a:p>
          <a:p>
            <a:r>
              <a:rPr lang="en-US" sz="2400" dirty="0"/>
              <a:t>Implemented sometimes in maxillary molars.</a:t>
            </a:r>
          </a:p>
          <a:p>
            <a:endParaRPr lang="en-US" sz="2400" dirty="0"/>
          </a:p>
          <a:p>
            <a:r>
              <a:rPr lang="en-US" sz="2400" dirty="0"/>
              <a:t>However, one of the three roots may have to be resected to improve accessibility to the furcation area.</a:t>
            </a:r>
          </a:p>
          <a:p>
            <a:r>
              <a:rPr lang="en-US" sz="2400" dirty="0"/>
              <a:t>                                                   </a:t>
            </a:r>
            <a:r>
              <a:rPr lang="en-US" sz="2400" b="1" dirty="0"/>
              <a:t>   (</a:t>
            </a:r>
            <a:r>
              <a:rPr lang="en-US" sz="2400" b="1" dirty="0" err="1"/>
              <a:t>Heliden</a:t>
            </a:r>
            <a:r>
              <a:rPr lang="en-US" sz="2400" b="1" dirty="0"/>
              <a:t> et al. 1989)</a:t>
            </a:r>
          </a:p>
          <a:p>
            <a:r>
              <a:rPr lang="en-US" sz="2400" dirty="0"/>
              <a:t>Patients with low caries index &amp; good plaque control</a:t>
            </a:r>
          </a:p>
          <a:p>
            <a:r>
              <a:rPr lang="en-US" sz="2400" dirty="0"/>
              <a:t>                                                </a:t>
            </a:r>
            <a:r>
              <a:rPr lang="en-US" sz="2400" b="1" dirty="0"/>
              <a:t>      (</a:t>
            </a:r>
            <a:r>
              <a:rPr lang="en-US" sz="2400" b="1" dirty="0" err="1"/>
              <a:t>Highfeld</a:t>
            </a:r>
            <a:r>
              <a:rPr lang="en-US" sz="2400" b="1" dirty="0"/>
              <a:t> et al. 1978)</a:t>
            </a:r>
          </a:p>
        </p:txBody>
      </p:sp>
    </p:spTree>
    <p:extLst>
      <p:ext uri="{BB962C8B-B14F-4D97-AF65-F5344CB8AC3E}">
        <p14:creationId xmlns:p14="http://schemas.microsoft.com/office/powerpoint/2010/main" val="103877903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48363BC-0EF3-0625-BCD7-9FFE730A065C}"/>
              </a:ext>
            </a:extLst>
          </p:cNvPr>
          <p:cNvSpPr txBox="1"/>
          <p:nvPr/>
        </p:nvSpPr>
        <p:spPr>
          <a:xfrm>
            <a:off x="741759" y="2090172"/>
            <a:ext cx="5354241" cy="2677656"/>
          </a:xfrm>
          <a:prstGeom prst="rect">
            <a:avLst/>
          </a:prstGeom>
          <a:noFill/>
        </p:spPr>
        <p:txBody>
          <a:bodyPr wrap="square">
            <a:spAutoFit/>
          </a:bodyPr>
          <a:lstStyle/>
          <a:p>
            <a:r>
              <a:rPr lang="en-US" sz="2400" dirty="0"/>
              <a:t>During surgery, bone m reshaped to obtain a scalloped morphology and the soft tissues are apically positioned</a:t>
            </a:r>
          </a:p>
          <a:p>
            <a:endParaRPr lang="en-US" sz="2400" dirty="0"/>
          </a:p>
          <a:p>
            <a:r>
              <a:rPr lang="en-US" sz="2400" dirty="0"/>
              <a:t>Care must be taken that the space obtained under the roof of the furcation should allow proper plaque removal</a:t>
            </a:r>
          </a:p>
        </p:txBody>
      </p:sp>
      <p:pic>
        <p:nvPicPr>
          <p:cNvPr id="2" name="Picture 3">
            <a:extLst>
              <a:ext uri="{FF2B5EF4-FFF2-40B4-BE49-F238E27FC236}">
                <a16:creationId xmlns:a16="http://schemas.microsoft.com/office/drawing/2014/main" id="{67D82EDA-F905-43A1-7180-463927716028}"/>
              </a:ext>
            </a:extLst>
          </p:cNvPr>
          <p:cNvPicPr>
            <a:picLocks noChangeAspect="1"/>
          </p:cNvPicPr>
          <p:nvPr/>
        </p:nvPicPr>
        <p:blipFill>
          <a:blip r:embed="rId2"/>
          <a:stretch>
            <a:fillRect/>
          </a:stretch>
        </p:blipFill>
        <p:spPr>
          <a:xfrm>
            <a:off x="6096000" y="1188839"/>
            <a:ext cx="5354241" cy="4480322"/>
          </a:xfrm>
          <a:prstGeom prst="rect">
            <a:avLst/>
          </a:prstGeom>
        </p:spPr>
      </p:pic>
    </p:spTree>
    <p:extLst>
      <p:ext uri="{BB962C8B-B14F-4D97-AF65-F5344CB8AC3E}">
        <p14:creationId xmlns:p14="http://schemas.microsoft.com/office/powerpoint/2010/main" val="33562324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12969B2-37CA-3954-247E-CF67C060ADE9}"/>
              </a:ext>
            </a:extLst>
          </p:cNvPr>
          <p:cNvSpPr txBox="1"/>
          <p:nvPr/>
        </p:nvSpPr>
        <p:spPr>
          <a:xfrm>
            <a:off x="1223366" y="3429000"/>
            <a:ext cx="10545962" cy="1938992"/>
          </a:xfrm>
          <a:prstGeom prst="rect">
            <a:avLst/>
          </a:prstGeom>
          <a:noFill/>
        </p:spPr>
        <p:txBody>
          <a:bodyPr wrap="square">
            <a:spAutoFit/>
          </a:bodyPr>
          <a:lstStyle/>
          <a:p>
            <a:r>
              <a:rPr lang="en-US" sz="2400" dirty="0"/>
              <a:t>Tunneling often fails because of decay in the furcation area</a:t>
            </a:r>
            <a:r>
              <a:rPr lang="en-US" sz="2400" b="1" dirty="0"/>
              <a:t> (</a:t>
            </a:r>
            <a:r>
              <a:rPr lang="en-US" sz="2400" b="1" dirty="0" err="1"/>
              <a:t>Lindhe</a:t>
            </a:r>
            <a:r>
              <a:rPr lang="en-US" sz="2400" b="1" dirty="0"/>
              <a:t>, 1983).</a:t>
            </a:r>
          </a:p>
          <a:p>
            <a:endParaRPr lang="en-US" sz="2400" dirty="0"/>
          </a:p>
          <a:p>
            <a:endParaRPr lang="en-US" sz="2400" dirty="0"/>
          </a:p>
          <a:p>
            <a:r>
              <a:rPr lang="en-US" sz="2400" b="1" dirty="0" err="1"/>
              <a:t>Hellden</a:t>
            </a:r>
            <a:r>
              <a:rPr lang="en-US" sz="2400" b="1" dirty="0"/>
              <a:t> and colleagues (1989)</a:t>
            </a:r>
            <a:r>
              <a:rPr lang="en-US" sz="2400" dirty="0"/>
              <a:t> concluded that teeth with tunnel preparations have a considerably better prognosis </a:t>
            </a:r>
            <a:r>
              <a:rPr lang="en-US" sz="2400" dirty="0" err="1"/>
              <a:t>thanthat</a:t>
            </a:r>
            <a:r>
              <a:rPr lang="en-US" sz="2400" dirty="0"/>
              <a:t> previously reported.</a:t>
            </a:r>
          </a:p>
        </p:txBody>
      </p:sp>
      <p:pic>
        <p:nvPicPr>
          <p:cNvPr id="2" name="Picture 3">
            <a:extLst>
              <a:ext uri="{FF2B5EF4-FFF2-40B4-BE49-F238E27FC236}">
                <a16:creationId xmlns:a16="http://schemas.microsoft.com/office/drawing/2014/main" id="{22831651-DFEE-0517-F64E-37EFAD4EFF5E}"/>
              </a:ext>
            </a:extLst>
          </p:cNvPr>
          <p:cNvPicPr>
            <a:picLocks noChangeAspect="1"/>
          </p:cNvPicPr>
          <p:nvPr/>
        </p:nvPicPr>
        <p:blipFill>
          <a:blip r:embed="rId2"/>
          <a:stretch>
            <a:fillRect/>
          </a:stretch>
        </p:blipFill>
        <p:spPr>
          <a:xfrm>
            <a:off x="2553891" y="473664"/>
            <a:ext cx="6732984" cy="2955336"/>
          </a:xfrm>
          <a:prstGeom prst="rect">
            <a:avLst/>
          </a:prstGeom>
        </p:spPr>
      </p:pic>
    </p:spTree>
    <p:extLst>
      <p:ext uri="{BB962C8B-B14F-4D97-AF65-F5344CB8AC3E}">
        <p14:creationId xmlns:p14="http://schemas.microsoft.com/office/powerpoint/2010/main" val="4445864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CBBF222-59C2-6B5B-6D9A-762404F98BB1}"/>
              </a:ext>
            </a:extLst>
          </p:cNvPr>
          <p:cNvSpPr txBox="1"/>
          <p:nvPr/>
        </p:nvSpPr>
        <p:spPr>
          <a:xfrm>
            <a:off x="1660922" y="1535907"/>
            <a:ext cx="9461004" cy="4154984"/>
          </a:xfrm>
          <a:prstGeom prst="rect">
            <a:avLst/>
          </a:prstGeom>
          <a:noFill/>
        </p:spPr>
        <p:txBody>
          <a:bodyPr wrap="square">
            <a:spAutoFit/>
          </a:bodyPr>
          <a:lstStyle/>
          <a:p>
            <a:r>
              <a:rPr lang="en-US" sz="2400" dirty="0"/>
              <a:t>DISADVANTAGES</a:t>
            </a:r>
          </a:p>
          <a:p>
            <a:endParaRPr lang="en-US" sz="2400" dirty="0"/>
          </a:p>
          <a:p>
            <a:r>
              <a:rPr lang="en-US" sz="2400" dirty="0"/>
              <a:t>Potential development of root caries.</a:t>
            </a:r>
          </a:p>
          <a:p>
            <a:endParaRPr lang="en-US" sz="2400" dirty="0"/>
          </a:p>
          <a:p>
            <a:r>
              <a:rPr lang="en-US" sz="2400" dirty="0"/>
              <a:t>Sensitivity</a:t>
            </a:r>
          </a:p>
          <a:p>
            <a:endParaRPr lang="en-US" sz="2400" dirty="0"/>
          </a:p>
          <a:p>
            <a:r>
              <a:rPr lang="en-US" sz="2400" dirty="0"/>
              <a:t>Exposure to patent lateral canals that will require </a:t>
            </a:r>
            <a:r>
              <a:rPr lang="en-US" sz="2400" dirty="0" err="1"/>
              <a:t>endodontictherapy</a:t>
            </a:r>
            <a:r>
              <a:rPr lang="en-US" sz="2400" dirty="0"/>
              <a:t> in the future.</a:t>
            </a:r>
          </a:p>
          <a:p>
            <a:endParaRPr lang="en-US" sz="2400" dirty="0"/>
          </a:p>
          <a:p>
            <a:r>
              <a:rPr lang="en-US" sz="2400" dirty="0"/>
              <a:t>Requirement that a patient should have good manual dexterity to maintain optimal oral hygiene.</a:t>
            </a:r>
          </a:p>
        </p:txBody>
      </p:sp>
    </p:spTree>
    <p:extLst>
      <p:ext uri="{BB962C8B-B14F-4D97-AF65-F5344CB8AC3E}">
        <p14:creationId xmlns:p14="http://schemas.microsoft.com/office/powerpoint/2010/main" val="309299056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7B0CCC1-0D0D-79D9-8E0D-956F1C6D1AEB}"/>
              </a:ext>
            </a:extLst>
          </p:cNvPr>
          <p:cNvSpPr txBox="1"/>
          <p:nvPr/>
        </p:nvSpPr>
        <p:spPr>
          <a:xfrm>
            <a:off x="2861965" y="1891397"/>
            <a:ext cx="7460754" cy="2677656"/>
          </a:xfrm>
          <a:prstGeom prst="rect">
            <a:avLst/>
          </a:prstGeom>
          <a:noFill/>
        </p:spPr>
        <p:txBody>
          <a:bodyPr wrap="square">
            <a:spAutoFit/>
          </a:bodyPr>
          <a:lstStyle/>
          <a:p>
            <a:r>
              <a:rPr lang="en-US" sz="2400" b="1" dirty="0"/>
              <a:t>FURCATION INVOLVEMENT DEGREE III</a:t>
            </a:r>
          </a:p>
          <a:p>
            <a:endParaRPr lang="en-US" sz="2400" dirty="0"/>
          </a:p>
          <a:p>
            <a:r>
              <a:rPr lang="en-US" sz="2400" dirty="0"/>
              <a:t>Tunnel preparation</a:t>
            </a:r>
          </a:p>
          <a:p>
            <a:endParaRPr lang="en-US" sz="2400" dirty="0"/>
          </a:p>
          <a:p>
            <a:r>
              <a:rPr lang="en-US" sz="2400" dirty="0"/>
              <a:t>Root resection</a:t>
            </a:r>
          </a:p>
          <a:p>
            <a:endParaRPr lang="en-US" sz="2400" dirty="0"/>
          </a:p>
          <a:p>
            <a:r>
              <a:rPr lang="en-US" sz="2400" dirty="0"/>
              <a:t>Tooth Extraction</a:t>
            </a:r>
          </a:p>
        </p:txBody>
      </p:sp>
    </p:spTree>
    <p:extLst>
      <p:ext uri="{BB962C8B-B14F-4D97-AF65-F5344CB8AC3E}">
        <p14:creationId xmlns:p14="http://schemas.microsoft.com/office/powerpoint/2010/main" val="20223172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47A5F89-1C61-9421-5493-66E93C596DBA}"/>
              </a:ext>
            </a:extLst>
          </p:cNvPr>
          <p:cNvSpPr>
            <a:spLocks noGrp="1"/>
          </p:cNvSpPr>
          <p:nvPr>
            <p:ph idx="1"/>
          </p:nvPr>
        </p:nvSpPr>
        <p:spPr>
          <a:xfrm>
            <a:off x="1295401" y="1964531"/>
            <a:ext cx="9601196" cy="3911337"/>
          </a:xfrm>
        </p:spPr>
        <p:txBody>
          <a:bodyPr>
            <a:normAutofit/>
          </a:bodyPr>
          <a:lstStyle/>
          <a:p>
            <a:r>
              <a:rPr lang="en-US" sz="2800" b="1" dirty="0">
                <a:solidFill>
                  <a:srgbClr val="FF0000"/>
                </a:solidFill>
              </a:rPr>
              <a:t>ETIOLOGY</a:t>
            </a:r>
          </a:p>
          <a:p>
            <a:r>
              <a:rPr lang="en-US" dirty="0"/>
              <a:t>MICROBIAL DENTAL PLAQUE</a:t>
            </a:r>
          </a:p>
          <a:p>
            <a:r>
              <a:rPr lang="en-US" dirty="0"/>
              <a:t>LOCAL ANATOMIC AND DEVELOPMENTAL FACTORS</a:t>
            </a:r>
          </a:p>
          <a:p>
            <a:r>
              <a:rPr lang="en-US" dirty="0"/>
              <a:t>DENTAL CARIES/PULPAL DEATH</a:t>
            </a:r>
          </a:p>
          <a:p>
            <a:r>
              <a:rPr lang="en-US" dirty="0"/>
              <a:t>TRAUMA FROM OCCLUSION</a:t>
            </a:r>
          </a:p>
          <a:p>
            <a:r>
              <a:rPr lang="en-US" dirty="0"/>
              <a:t>IATROGENIC FACTORS</a:t>
            </a:r>
          </a:p>
          <a:p>
            <a:r>
              <a:rPr lang="en-US" dirty="0"/>
              <a:t>VERTICAL ROOT FRACTURES</a:t>
            </a:r>
          </a:p>
        </p:txBody>
      </p:sp>
    </p:spTree>
    <p:extLst>
      <p:ext uri="{BB962C8B-B14F-4D97-AF65-F5344CB8AC3E}">
        <p14:creationId xmlns:p14="http://schemas.microsoft.com/office/powerpoint/2010/main" val="65500297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A1DBEEB-432C-03A5-9B79-786D740EBE46}"/>
              </a:ext>
            </a:extLst>
          </p:cNvPr>
          <p:cNvSpPr txBox="1"/>
          <p:nvPr/>
        </p:nvSpPr>
        <p:spPr>
          <a:xfrm>
            <a:off x="1303736" y="1166842"/>
            <a:ext cx="10126264" cy="4524315"/>
          </a:xfrm>
          <a:prstGeom prst="rect">
            <a:avLst/>
          </a:prstGeom>
          <a:noFill/>
        </p:spPr>
        <p:txBody>
          <a:bodyPr wrap="square">
            <a:spAutoFit/>
          </a:bodyPr>
          <a:lstStyle/>
          <a:p>
            <a:r>
              <a:rPr lang="en-US" sz="2400" b="1" dirty="0">
                <a:solidFill>
                  <a:schemeClr val="accent4"/>
                </a:solidFill>
              </a:rPr>
              <a:t>ROOT SEPARATION AND RESECTION(RSR)</a:t>
            </a:r>
          </a:p>
          <a:p>
            <a:endParaRPr lang="en-US" sz="2400" dirty="0"/>
          </a:p>
          <a:p>
            <a:r>
              <a:rPr lang="en-US" sz="2400" dirty="0"/>
              <a:t>Root separation involves the sectioning of the root complex and the maintenance of all roots</a:t>
            </a:r>
          </a:p>
          <a:p>
            <a:endParaRPr lang="en-US" sz="2400" dirty="0"/>
          </a:p>
          <a:p>
            <a:r>
              <a:rPr lang="en-US" sz="2400" dirty="0"/>
              <a:t>Root resection involves the sectioning and the removal of one or two roots of a multi-</a:t>
            </a:r>
            <a:r>
              <a:rPr lang="en-US" sz="2400" dirty="0" err="1"/>
              <a:t>roated</a:t>
            </a:r>
            <a:r>
              <a:rPr lang="en-US" sz="2400" dirty="0"/>
              <a:t> tooth</a:t>
            </a:r>
          </a:p>
          <a:p>
            <a:endParaRPr lang="en-US" sz="2400" dirty="0"/>
          </a:p>
          <a:p>
            <a:r>
              <a:rPr lang="en-US" sz="2400" dirty="0"/>
              <a:t>RSR is frequently used in cases of deep degree Il and degree Il furcation involved molars* </a:t>
            </a:r>
          </a:p>
          <a:p>
            <a:endParaRPr lang="en-US" sz="2400" dirty="0"/>
          </a:p>
          <a:p>
            <a:r>
              <a:rPr lang="en-US" sz="2400" dirty="0"/>
              <a:t>Can be done on vital or </a:t>
            </a:r>
            <a:r>
              <a:rPr lang="en-US" sz="2400" dirty="0" err="1"/>
              <a:t>endodontically</a:t>
            </a:r>
            <a:r>
              <a:rPr lang="en-US" sz="2400" dirty="0"/>
              <a:t> treated teeth</a:t>
            </a:r>
          </a:p>
        </p:txBody>
      </p:sp>
    </p:spTree>
    <p:extLst>
      <p:ext uri="{BB962C8B-B14F-4D97-AF65-F5344CB8AC3E}">
        <p14:creationId xmlns:p14="http://schemas.microsoft.com/office/powerpoint/2010/main" val="400318787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F7C6C52-2F8F-668F-B45E-D463ACDA1961}"/>
              </a:ext>
            </a:extLst>
          </p:cNvPr>
          <p:cNvSpPr txBox="1"/>
          <p:nvPr/>
        </p:nvSpPr>
        <p:spPr>
          <a:xfrm>
            <a:off x="1214438" y="612844"/>
            <a:ext cx="9206506" cy="5632311"/>
          </a:xfrm>
          <a:prstGeom prst="rect">
            <a:avLst/>
          </a:prstGeom>
          <a:noFill/>
        </p:spPr>
        <p:txBody>
          <a:bodyPr wrap="square">
            <a:spAutoFit/>
          </a:bodyPr>
          <a:lstStyle/>
          <a:p>
            <a:r>
              <a:rPr lang="en-US" sz="2400" b="1" dirty="0"/>
              <a:t>FACTORS TO BE CONSIDERED</a:t>
            </a:r>
          </a:p>
          <a:p>
            <a:endParaRPr lang="en-US" sz="2400" dirty="0"/>
          </a:p>
          <a:p>
            <a:r>
              <a:rPr lang="en-US" sz="2400" dirty="0"/>
              <a:t> The length of the root trunk</a:t>
            </a:r>
          </a:p>
          <a:p>
            <a:endParaRPr lang="en-US" sz="2400" dirty="0"/>
          </a:p>
          <a:p>
            <a:r>
              <a:rPr lang="en-US" sz="2400" dirty="0"/>
              <a:t>The divergence between the root cones</a:t>
            </a:r>
          </a:p>
          <a:p>
            <a:endParaRPr lang="en-US" sz="2400" dirty="0"/>
          </a:p>
          <a:p>
            <a:r>
              <a:rPr lang="en-US" sz="2400" dirty="0"/>
              <a:t>The length and the shape of the root cones</a:t>
            </a:r>
          </a:p>
          <a:p>
            <a:endParaRPr lang="en-US" sz="2400" dirty="0"/>
          </a:p>
          <a:p>
            <a:r>
              <a:rPr lang="en-US" sz="2400" dirty="0"/>
              <a:t>Fusion between root cones</a:t>
            </a:r>
          </a:p>
          <a:p>
            <a:endParaRPr lang="en-US" sz="2400" dirty="0"/>
          </a:p>
          <a:p>
            <a:r>
              <a:rPr lang="en-US" sz="2400" dirty="0"/>
              <a:t>Amount of remaining support around individual roots</a:t>
            </a:r>
          </a:p>
          <a:p>
            <a:endParaRPr lang="en-US" sz="2400" dirty="0"/>
          </a:p>
          <a:p>
            <a:r>
              <a:rPr lang="en-US" sz="2400" dirty="0"/>
              <a:t>Stability of individual roots</a:t>
            </a:r>
          </a:p>
          <a:p>
            <a:endParaRPr lang="en-US" sz="2400" dirty="0"/>
          </a:p>
          <a:p>
            <a:r>
              <a:rPr lang="en-US" sz="2400" dirty="0"/>
              <a:t>Access for oral hygiene devices</a:t>
            </a:r>
          </a:p>
        </p:txBody>
      </p:sp>
    </p:spTree>
    <p:extLst>
      <p:ext uri="{BB962C8B-B14F-4D97-AF65-F5344CB8AC3E}">
        <p14:creationId xmlns:p14="http://schemas.microsoft.com/office/powerpoint/2010/main" val="157051681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B89A87F-44D1-CAD7-3A52-50804A889684}"/>
              </a:ext>
            </a:extLst>
          </p:cNvPr>
          <p:cNvSpPr txBox="1"/>
          <p:nvPr/>
        </p:nvSpPr>
        <p:spPr>
          <a:xfrm>
            <a:off x="1369220" y="1056027"/>
            <a:ext cx="9846468" cy="5262979"/>
          </a:xfrm>
          <a:prstGeom prst="rect">
            <a:avLst/>
          </a:prstGeom>
          <a:noFill/>
        </p:spPr>
        <p:txBody>
          <a:bodyPr wrap="square">
            <a:spAutoFit/>
          </a:bodyPr>
          <a:lstStyle/>
          <a:p>
            <a:r>
              <a:rPr lang="en-US" sz="2400" b="1" dirty="0"/>
              <a:t>INDICATIONS OF RSR</a:t>
            </a:r>
          </a:p>
          <a:p>
            <a:endParaRPr lang="en-US" sz="2400" dirty="0"/>
          </a:p>
          <a:p>
            <a:r>
              <a:rPr lang="en-US" sz="2400" dirty="0"/>
              <a:t>Teeth that are critically important to the overall dental treatment plan</a:t>
            </a:r>
          </a:p>
          <a:p>
            <a:endParaRPr lang="en-US" sz="2400" dirty="0"/>
          </a:p>
          <a:p>
            <a:r>
              <a:rPr lang="en-US" sz="2400" dirty="0"/>
              <a:t>Teeth that have sufficient attachment remaining for function.</a:t>
            </a:r>
          </a:p>
          <a:p>
            <a:endParaRPr lang="en-US" sz="2400" dirty="0"/>
          </a:p>
          <a:p>
            <a:r>
              <a:rPr lang="en-US" sz="2400" dirty="0"/>
              <a:t>Teeth for which a more predictable or cost-effective method of therapy is not Available. Examples are teeth with furcation defects that have been treated successfully with endodontics but now present with a vertical root fracture, advanced bone loss, or caries on the root</a:t>
            </a:r>
          </a:p>
          <a:p>
            <a:endParaRPr lang="en-US" sz="2400" dirty="0"/>
          </a:p>
          <a:p>
            <a:r>
              <a:rPr lang="en-US" sz="2400" dirty="0"/>
              <a:t>Teeth in patients with good oral hygiene and low activity for caries</a:t>
            </a:r>
          </a:p>
          <a:p>
            <a:endParaRPr lang="en-US" sz="2400" dirty="0"/>
          </a:p>
          <a:p>
            <a:r>
              <a:rPr lang="en-US" sz="2400" dirty="0"/>
              <a:t>Root-resected teeth require endodontic treatment and usually cast restorations</a:t>
            </a:r>
          </a:p>
        </p:txBody>
      </p:sp>
    </p:spTree>
    <p:extLst>
      <p:ext uri="{BB962C8B-B14F-4D97-AF65-F5344CB8AC3E}">
        <p14:creationId xmlns:p14="http://schemas.microsoft.com/office/powerpoint/2010/main" val="75374831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59E6A97-1E47-E3F7-06AA-76C216E07979}"/>
              </a:ext>
            </a:extLst>
          </p:cNvPr>
          <p:cNvSpPr txBox="1"/>
          <p:nvPr/>
        </p:nvSpPr>
        <p:spPr>
          <a:xfrm>
            <a:off x="1893094" y="705446"/>
            <a:ext cx="9376171" cy="5632311"/>
          </a:xfrm>
          <a:prstGeom prst="rect">
            <a:avLst/>
          </a:prstGeom>
          <a:noFill/>
        </p:spPr>
        <p:txBody>
          <a:bodyPr wrap="square">
            <a:spAutoFit/>
          </a:bodyPr>
          <a:lstStyle/>
          <a:p>
            <a:r>
              <a:rPr lang="en-US" sz="2400" b="1" dirty="0">
                <a:solidFill>
                  <a:schemeClr val="accent4"/>
                </a:solidFill>
              </a:rPr>
              <a:t>EXTRACTION</a:t>
            </a:r>
          </a:p>
          <a:p>
            <a:endParaRPr lang="en-US" sz="2400" dirty="0"/>
          </a:p>
          <a:p>
            <a:r>
              <a:rPr lang="en-US" sz="2400" b="1" dirty="0"/>
              <a:t>Extraction is the treatment of choice, when: (</a:t>
            </a:r>
            <a:r>
              <a:rPr lang="en-US" sz="2400" b="1" dirty="0" err="1"/>
              <a:t>Lindhe</a:t>
            </a:r>
            <a:r>
              <a:rPr lang="en-US" sz="2400" b="1" dirty="0"/>
              <a:t> 1997)</a:t>
            </a:r>
            <a:endParaRPr lang="en-US" sz="2400" dirty="0"/>
          </a:p>
          <a:p>
            <a:endParaRPr lang="en-US" sz="2400" dirty="0"/>
          </a:p>
          <a:p>
            <a:r>
              <a:rPr lang="en-US" sz="2400" dirty="0"/>
              <a:t>1) The patient's oral hygiene will not maintain the tooth.</a:t>
            </a:r>
          </a:p>
          <a:p>
            <a:endParaRPr lang="en-US" sz="2400" dirty="0"/>
          </a:p>
          <a:p>
            <a:r>
              <a:rPr lang="en-US" sz="2400" dirty="0"/>
              <a:t>2) The patent does not choose to comply with restorative recommendations without which the tooth cannot survive.</a:t>
            </a:r>
          </a:p>
          <a:p>
            <a:endParaRPr lang="en-US" sz="2400" dirty="0"/>
          </a:p>
          <a:p>
            <a:r>
              <a:rPr lang="en-US" sz="2400" dirty="0"/>
              <a:t>3) Adjacent teeth would serve as adequate abutments</a:t>
            </a:r>
          </a:p>
          <a:p>
            <a:endParaRPr lang="en-US" sz="2400" dirty="0"/>
          </a:p>
          <a:p>
            <a:r>
              <a:rPr lang="en-US" sz="2400" dirty="0"/>
              <a:t>4) Financial considerations preclude acceptance of treatment.</a:t>
            </a:r>
          </a:p>
          <a:p>
            <a:endParaRPr lang="en-US" sz="2400" dirty="0"/>
          </a:p>
          <a:p>
            <a:r>
              <a:rPr lang="en-US" sz="2400" dirty="0"/>
              <a:t>5) Extraction will improve the prognosis of the adjacent teeth by improving bone levels resulting from socket fill</a:t>
            </a:r>
          </a:p>
        </p:txBody>
      </p:sp>
    </p:spTree>
    <p:extLst>
      <p:ext uri="{BB962C8B-B14F-4D97-AF65-F5344CB8AC3E}">
        <p14:creationId xmlns:p14="http://schemas.microsoft.com/office/powerpoint/2010/main" val="260428692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36249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CEE1A62-D2D7-FFE5-9AA1-9C778DB6C8AB}"/>
              </a:ext>
            </a:extLst>
          </p:cNvPr>
          <p:cNvSpPr>
            <a:spLocks noGrp="1"/>
          </p:cNvSpPr>
          <p:nvPr>
            <p:ph idx="4294967295"/>
          </p:nvPr>
        </p:nvSpPr>
        <p:spPr>
          <a:xfrm>
            <a:off x="1295400" y="1281112"/>
            <a:ext cx="9601200" cy="4295775"/>
          </a:xfrm>
        </p:spPr>
        <p:txBody>
          <a:bodyPr>
            <a:noAutofit/>
          </a:bodyPr>
          <a:lstStyle/>
          <a:p>
            <a:r>
              <a:rPr lang="en-US" b="1" dirty="0">
                <a:solidFill>
                  <a:schemeClr val="accent4"/>
                </a:solidFill>
              </a:rPr>
              <a:t>MICROBIAL DENTAL PLAQUE</a:t>
            </a:r>
          </a:p>
          <a:p>
            <a:r>
              <a:rPr lang="en-US" dirty="0"/>
              <a:t>The primary etiological factor in the development of furcation defects is the microbial dental plaque</a:t>
            </a:r>
            <a:r>
              <a:rPr lang="en-US" b="1" dirty="0"/>
              <a:t> (Ammons et al., 2002).</a:t>
            </a:r>
          </a:p>
          <a:p>
            <a:r>
              <a:rPr lang="en-US" dirty="0"/>
              <a:t>Microbial dental plaque is the microorganism colony found on the outer surface of the tooth, covering the tooth like a biofilm</a:t>
            </a:r>
            <a:r>
              <a:rPr lang="en-US" b="1" dirty="0"/>
              <a:t> (</a:t>
            </a:r>
            <a:r>
              <a:rPr lang="en-US" b="1" dirty="0" err="1"/>
              <a:t>Socransky</a:t>
            </a:r>
            <a:r>
              <a:rPr lang="en-US" b="1" dirty="0"/>
              <a:t> and </a:t>
            </a:r>
            <a:r>
              <a:rPr lang="en-US" b="1" dirty="0" err="1"/>
              <a:t>Haffajee</a:t>
            </a:r>
            <a:r>
              <a:rPr lang="en-US" b="1" dirty="0"/>
              <a:t>, 2002; </a:t>
            </a:r>
            <a:r>
              <a:rPr lang="en-US" b="1" dirty="0" err="1"/>
              <a:t>Marsch</a:t>
            </a:r>
            <a:r>
              <a:rPr lang="en-US" b="1" dirty="0"/>
              <a:t>, 2004).</a:t>
            </a:r>
          </a:p>
          <a:p>
            <a:r>
              <a:rPr lang="en-US" dirty="0"/>
              <a:t>Plaque's bacteria are generally in harmony with the host and they </a:t>
            </a:r>
            <a:r>
              <a:rPr lang="en-US" dirty="0" err="1"/>
              <a:t>consumeendogenous</a:t>
            </a:r>
            <a:r>
              <a:rPr lang="en-US" dirty="0"/>
              <a:t> nutrients (Salivary proteins and glycoproteins).</a:t>
            </a:r>
          </a:p>
          <a:p>
            <a:r>
              <a:rPr lang="en-US" dirty="0"/>
              <a:t>The existence of endogenous bacteria cause the formation of a low amount </a:t>
            </a:r>
            <a:r>
              <a:rPr lang="en-US" dirty="0" err="1"/>
              <a:t>ofacid</a:t>
            </a:r>
            <a:r>
              <a:rPr lang="en-US" dirty="0"/>
              <a:t> and the settlement of exogenous microorganisms</a:t>
            </a:r>
            <a:r>
              <a:rPr lang="en-US" b="1" dirty="0"/>
              <a:t> (Marsh, 2000; Wilks,2007).</a:t>
            </a:r>
          </a:p>
        </p:txBody>
      </p:sp>
    </p:spTree>
    <p:extLst>
      <p:ext uri="{BB962C8B-B14F-4D97-AF65-F5344CB8AC3E}">
        <p14:creationId xmlns:p14="http://schemas.microsoft.com/office/powerpoint/2010/main" val="12634570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EF5C32E-B4C5-5BD2-8AE5-CB519E5A3D77}"/>
              </a:ext>
            </a:extLst>
          </p:cNvPr>
          <p:cNvSpPr txBox="1"/>
          <p:nvPr/>
        </p:nvSpPr>
        <p:spPr>
          <a:xfrm>
            <a:off x="1200298" y="612844"/>
            <a:ext cx="9791403" cy="5632311"/>
          </a:xfrm>
          <a:prstGeom prst="rect">
            <a:avLst/>
          </a:prstGeom>
          <a:noFill/>
        </p:spPr>
        <p:txBody>
          <a:bodyPr wrap="square">
            <a:spAutoFit/>
          </a:bodyPr>
          <a:lstStyle/>
          <a:p>
            <a:r>
              <a:rPr lang="en-US" sz="2400" b="1" dirty="0">
                <a:solidFill>
                  <a:schemeClr val="accent4"/>
                </a:solidFill>
              </a:rPr>
              <a:t>ROOT TRUNK LENGTH</a:t>
            </a:r>
          </a:p>
          <a:p>
            <a:endParaRPr lang="en-US" sz="2400" dirty="0"/>
          </a:p>
          <a:p>
            <a:r>
              <a:rPr lang="en-US" sz="2400" dirty="0"/>
              <a:t>In a study of mandibular first and second molars, It was </a:t>
            </a:r>
            <a:r>
              <a:rPr lang="en-US" sz="2400" dirty="0" err="1"/>
              <a:t>reportedthat</a:t>
            </a:r>
            <a:r>
              <a:rPr lang="en-US" sz="2400" dirty="0"/>
              <a:t> the mean root trunk </a:t>
            </a:r>
            <a:r>
              <a:rPr lang="en-US" sz="2400" dirty="0" err="1"/>
              <a:t>longth</a:t>
            </a:r>
            <a:r>
              <a:rPr lang="en-US" sz="2400" dirty="0"/>
              <a:t> was 3.14 mm on the buccal aspect, and 4.17 mm on the lingual aspect</a:t>
            </a:r>
          </a:p>
          <a:p>
            <a:endParaRPr lang="en-US" sz="2400" dirty="0"/>
          </a:p>
          <a:p>
            <a:r>
              <a:rPr lang="en-US" sz="2400" dirty="0"/>
              <a:t> </a:t>
            </a:r>
            <a:r>
              <a:rPr lang="en-US" sz="2400" b="1" dirty="0" err="1"/>
              <a:t>Marietats</a:t>
            </a:r>
            <a:r>
              <a:rPr lang="en-US" sz="2400" b="1" dirty="0"/>
              <a:t> et al 1998)</a:t>
            </a:r>
          </a:p>
          <a:p>
            <a:endParaRPr lang="en-US" sz="2400" dirty="0"/>
          </a:p>
          <a:p>
            <a:r>
              <a:rPr lang="en-US" sz="2400" dirty="0"/>
              <a:t>The root trunk surface area for mandibular and maxillary </a:t>
            </a:r>
            <a:r>
              <a:rPr lang="en-US" sz="2400" dirty="0" err="1"/>
              <a:t>molarsaverages</a:t>
            </a:r>
            <a:r>
              <a:rPr lang="en-US" sz="2400" dirty="0"/>
              <a:t> 31% and32% of the total root surface area respectively</a:t>
            </a:r>
            <a:r>
              <a:rPr lang="en-US" sz="2400" b="1" dirty="0"/>
              <a:t>(Dunlap &amp; </a:t>
            </a:r>
            <a:r>
              <a:rPr lang="en-US" sz="2400" b="1" dirty="0" err="1"/>
              <a:t>Gher</a:t>
            </a:r>
            <a:r>
              <a:rPr lang="en-US" sz="2400" b="1" dirty="0"/>
              <a:t> 1985.Gher &amp; Dunlap 1985)</a:t>
            </a:r>
          </a:p>
          <a:p>
            <a:endParaRPr lang="en-US" sz="2400" dirty="0"/>
          </a:p>
          <a:p>
            <a:r>
              <a:rPr lang="en-US" sz="2400" dirty="0"/>
              <a:t>Therefore, horizontal attachment loss leading to furcation </a:t>
            </a:r>
            <a:r>
              <a:rPr lang="en-US" sz="2400" dirty="0" err="1"/>
              <a:t>invasioncompromises</a:t>
            </a:r>
            <a:r>
              <a:rPr lang="en-US" sz="2400" dirty="0"/>
              <a:t> the root trunk, resulting in the loss of one third of the </a:t>
            </a:r>
            <a:r>
              <a:rPr lang="en-US" sz="2400" dirty="0" err="1"/>
              <a:t>totalperiodontal</a:t>
            </a:r>
            <a:r>
              <a:rPr lang="en-US" sz="2400" dirty="0"/>
              <a:t> support of the tooth</a:t>
            </a:r>
            <a:r>
              <a:rPr lang="en-US" sz="2400" b="1" dirty="0"/>
              <a:t> (Hermann et al 1981. Grant </a:t>
            </a:r>
            <a:r>
              <a:rPr lang="en-US" sz="2400" b="1" dirty="0" err="1"/>
              <a:t>etal</a:t>
            </a:r>
            <a:r>
              <a:rPr lang="en-US" sz="2400" b="1" dirty="0"/>
              <a:t>. 1981)</a:t>
            </a:r>
          </a:p>
        </p:txBody>
      </p:sp>
    </p:spTree>
    <p:extLst>
      <p:ext uri="{BB962C8B-B14F-4D97-AF65-F5344CB8AC3E}">
        <p14:creationId xmlns:p14="http://schemas.microsoft.com/office/powerpoint/2010/main" val="8332256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11A7298-6E30-1412-8C6F-60FFB3F5F820}"/>
              </a:ext>
            </a:extLst>
          </p:cNvPr>
          <p:cNvSpPr txBox="1"/>
          <p:nvPr/>
        </p:nvSpPr>
        <p:spPr>
          <a:xfrm>
            <a:off x="1464470" y="1410891"/>
            <a:ext cx="9608344" cy="3785652"/>
          </a:xfrm>
          <a:prstGeom prst="rect">
            <a:avLst/>
          </a:prstGeom>
          <a:noFill/>
        </p:spPr>
        <p:txBody>
          <a:bodyPr wrap="square">
            <a:spAutoFit/>
          </a:bodyPr>
          <a:lstStyle/>
          <a:p>
            <a:r>
              <a:rPr lang="en-US" sz="2400" dirty="0"/>
              <a:t>The root trunk length plays a significant role in both the prognosis and treatment of the tooth.</a:t>
            </a:r>
          </a:p>
          <a:p>
            <a:endParaRPr lang="en-US" sz="2400" dirty="0"/>
          </a:p>
          <a:p>
            <a:r>
              <a:rPr lang="en-US" sz="2400" dirty="0"/>
              <a:t>A molar with a short root trunk is more vulnerable to </a:t>
            </a:r>
            <a:r>
              <a:rPr lang="en-US" sz="2400" dirty="0" err="1"/>
              <a:t>furcat</a:t>
            </a:r>
            <a:r>
              <a:rPr lang="en-US" sz="2400" dirty="0"/>
              <a:t> involvement, but has a batter prognosis after treatment since less </a:t>
            </a:r>
            <a:r>
              <a:rPr lang="en-US" sz="2400" dirty="0" err="1"/>
              <a:t>parodontal</a:t>
            </a:r>
            <a:r>
              <a:rPr lang="en-US" sz="2400" dirty="0"/>
              <a:t> destruction has presumably</a:t>
            </a:r>
          </a:p>
          <a:p>
            <a:endParaRPr lang="en-US" sz="2400" dirty="0"/>
          </a:p>
          <a:p>
            <a:r>
              <a:rPr lang="en-US" sz="2400" dirty="0"/>
              <a:t>Alternatively, a furcation-involved molar with a long root trunk and short roots may not be a candidate for root resection, since these tooth lose more periodontal support with furcal invasion.</a:t>
            </a:r>
          </a:p>
        </p:txBody>
      </p:sp>
    </p:spTree>
    <p:extLst>
      <p:ext uri="{BB962C8B-B14F-4D97-AF65-F5344CB8AC3E}">
        <p14:creationId xmlns:p14="http://schemas.microsoft.com/office/powerpoint/2010/main" val="20431773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DB60090-9B58-7C04-5271-04458860C466}"/>
              </a:ext>
            </a:extLst>
          </p:cNvPr>
          <p:cNvSpPr txBox="1"/>
          <p:nvPr/>
        </p:nvSpPr>
        <p:spPr>
          <a:xfrm>
            <a:off x="1089422" y="1536174"/>
            <a:ext cx="6607969" cy="4154984"/>
          </a:xfrm>
          <a:prstGeom prst="rect">
            <a:avLst/>
          </a:prstGeom>
          <a:noFill/>
        </p:spPr>
        <p:txBody>
          <a:bodyPr wrap="square">
            <a:spAutoFit/>
          </a:bodyPr>
          <a:lstStyle/>
          <a:p>
            <a:r>
              <a:rPr lang="en-US" sz="2400" b="1" dirty="0"/>
              <a:t>LOCAL DEVELOPMENTAL ANOMALIES</a:t>
            </a:r>
          </a:p>
          <a:p>
            <a:endParaRPr lang="en-US" sz="2400" dirty="0"/>
          </a:p>
          <a:p>
            <a:r>
              <a:rPr lang="en-US" sz="2400" b="1" dirty="0">
                <a:solidFill>
                  <a:schemeClr val="accent4"/>
                </a:solidFill>
              </a:rPr>
              <a:t>→ Cervical enamel projections</a:t>
            </a:r>
          </a:p>
          <a:p>
            <a:endParaRPr lang="en-US" sz="2400" dirty="0"/>
          </a:p>
          <a:p>
            <a:r>
              <a:rPr lang="en-US" sz="2400" dirty="0"/>
              <a:t> Ectopic deposits of enamel apical to the level of the normal CEJ with a tapering form and extending towards or into the furcation areas are called Cervical enamel projections.</a:t>
            </a:r>
          </a:p>
          <a:p>
            <a:endParaRPr lang="en-US" sz="2400" dirty="0"/>
          </a:p>
          <a:p>
            <a:r>
              <a:rPr lang="en-US" sz="2400" dirty="0"/>
              <a:t>It has been observed that CEP'S occur in 13% of </a:t>
            </a:r>
            <a:r>
              <a:rPr lang="en-US" sz="2400" dirty="0" err="1"/>
              <a:t>multirooted</a:t>
            </a:r>
            <a:r>
              <a:rPr lang="en-US" sz="2400" dirty="0"/>
              <a:t> teeth</a:t>
            </a:r>
          </a:p>
        </p:txBody>
      </p:sp>
      <p:pic>
        <p:nvPicPr>
          <p:cNvPr id="2" name="Picture 3">
            <a:extLst>
              <a:ext uri="{FF2B5EF4-FFF2-40B4-BE49-F238E27FC236}">
                <a16:creationId xmlns:a16="http://schemas.microsoft.com/office/drawing/2014/main" id="{FA44E5E0-4B29-8B1A-B629-A3D0858E57B2}"/>
              </a:ext>
            </a:extLst>
          </p:cNvPr>
          <p:cNvPicPr>
            <a:picLocks noChangeAspect="1"/>
          </p:cNvPicPr>
          <p:nvPr/>
        </p:nvPicPr>
        <p:blipFill>
          <a:blip r:embed="rId2"/>
          <a:stretch>
            <a:fillRect/>
          </a:stretch>
        </p:blipFill>
        <p:spPr>
          <a:xfrm>
            <a:off x="7942659" y="1884759"/>
            <a:ext cx="3481388" cy="3435175"/>
          </a:xfrm>
          <a:prstGeom prst="rect">
            <a:avLst/>
          </a:prstGeom>
        </p:spPr>
      </p:pic>
    </p:spTree>
    <p:extLst>
      <p:ext uri="{BB962C8B-B14F-4D97-AF65-F5344CB8AC3E}">
        <p14:creationId xmlns:p14="http://schemas.microsoft.com/office/powerpoint/2010/main" val="358563831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 /><Relationship Id="rId1" Type="http://schemas.openxmlformats.org/officeDocument/2006/relationships/image" Target="../media/image1.jpeg" /></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54</Slides>
  <Notes>0</Notes>
  <HiddenSlides>0</HiddenSlides>
  <ScaleCrop>false</ScaleCrop>
  <HeadingPairs>
    <vt:vector size="4" baseType="variant">
      <vt:variant>
        <vt:lpstr>Theme</vt:lpstr>
      </vt:variant>
      <vt:variant>
        <vt:i4>1</vt:i4>
      </vt:variant>
      <vt:variant>
        <vt:lpstr>Slide Titles</vt:lpstr>
      </vt:variant>
      <vt:variant>
        <vt:i4>54</vt:i4>
      </vt:variant>
    </vt:vector>
  </HeadingPairs>
  <TitlesOfParts>
    <vt:vector size="55" baseType="lpstr">
      <vt:lpstr>Organic</vt:lpstr>
      <vt:lpstr>FURCATION INVOLVEMENT</vt:lpstr>
      <vt:lpstr>Contents</vt:lpstr>
      <vt:lpstr>Introduction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Classifications of Furcation Involvement</vt:lpstr>
      <vt:lpstr>PowerPoint Presentation</vt:lpstr>
      <vt:lpstr>PowerPoint Presentation</vt:lpstr>
      <vt:lpstr>PowerPoint Presentation</vt:lpstr>
      <vt:lpstr>PowerPoint Presentation</vt:lpstr>
      <vt:lpstr>PowerPoint Presentation</vt:lpstr>
      <vt:lpstr>Hamp, Nyman &amp; Lindhe's Classification (1975)</vt:lpstr>
      <vt:lpstr>PowerPoint Presentation</vt:lpstr>
      <vt:lpstr>TARNOW AND FLETCHER VERTICAL CLASSIFICATION 1984</vt:lpstr>
      <vt:lpstr>RADIOGRAPHS IN FURCATION DIAGNOSIS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FURCATION INVOLVEMENT</dc:title>
  <dc:creator>sadhana dhaygude</dc:creator>
  <cp:lastModifiedBy>sadhana dhaygude</cp:lastModifiedBy>
  <cp:revision>38</cp:revision>
  <dcterms:created xsi:type="dcterms:W3CDTF">2022-12-31T05:12:53Z</dcterms:created>
  <dcterms:modified xsi:type="dcterms:W3CDTF">2023-01-10T10:07:03Z</dcterms:modified>
</cp:coreProperties>
</file>