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3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57" r:id="rId1"/>
  </p:sldMasterIdLst>
  <p:sldIdLst>
    <p:sldId id="256" r:id="rId2"/>
    <p:sldId id="257" r:id="rId3"/>
    <p:sldId id="259" r:id="rId4"/>
    <p:sldId id="260" r:id="rId5"/>
    <p:sldId id="258" r:id="rId6"/>
    <p:sldId id="261" r:id="rId7"/>
    <p:sldId id="262" r:id="rId8"/>
    <p:sldId id="263" r:id="rId9"/>
    <p:sldId id="264" r:id="rId10"/>
    <p:sldId id="265" r:id="rId11"/>
    <p:sldId id="266" r:id="rId12"/>
    <p:sldId id="267" r:id="rId13"/>
    <p:sldId id="268" r:id="rId14"/>
    <p:sldId id="277" r:id="rId15"/>
    <p:sldId id="269" r:id="rId16"/>
    <p:sldId id="270" r:id="rId17"/>
    <p:sldId id="271" r:id="rId18"/>
    <p:sldId id="301" r:id="rId19"/>
    <p:sldId id="272" r:id="rId20"/>
    <p:sldId id="273" r:id="rId21"/>
    <p:sldId id="398" r:id="rId22"/>
    <p:sldId id="275" r:id="rId23"/>
    <p:sldId id="276" r:id="rId24"/>
    <p:sldId id="278" r:id="rId25"/>
    <p:sldId id="279" r:id="rId26"/>
    <p:sldId id="280" r:id="rId27"/>
    <p:sldId id="281" r:id="rId28"/>
    <p:sldId id="282" r:id="rId29"/>
    <p:sldId id="283" r:id="rId30"/>
    <p:sldId id="284" r:id="rId31"/>
    <p:sldId id="285" r:id="rId32"/>
    <p:sldId id="364" r:id="rId33"/>
    <p:sldId id="365" r:id="rId34"/>
    <p:sldId id="366" r:id="rId35"/>
    <p:sldId id="367" r:id="rId36"/>
    <p:sldId id="368" r:id="rId37"/>
    <p:sldId id="286" r:id="rId38"/>
    <p:sldId id="287" r:id="rId39"/>
    <p:sldId id="288" r:id="rId40"/>
    <p:sldId id="399" r:id="rId41"/>
    <p:sldId id="289" r:id="rId42"/>
    <p:sldId id="290" r:id="rId43"/>
    <p:sldId id="291" r:id="rId44"/>
    <p:sldId id="292" r:id="rId45"/>
    <p:sldId id="293" r:id="rId46"/>
    <p:sldId id="294" r:id="rId47"/>
    <p:sldId id="295" r:id="rId48"/>
    <p:sldId id="296" r:id="rId49"/>
    <p:sldId id="298" r:id="rId50"/>
    <p:sldId id="299" r:id="rId51"/>
    <p:sldId id="300" r:id="rId52"/>
    <p:sldId id="302" r:id="rId53"/>
    <p:sldId id="303" r:id="rId54"/>
    <p:sldId id="304" r:id="rId55"/>
    <p:sldId id="305" r:id="rId56"/>
    <p:sldId id="306" r:id="rId57"/>
    <p:sldId id="307" r:id="rId58"/>
    <p:sldId id="308" r:id="rId59"/>
    <p:sldId id="309" r:id="rId60"/>
    <p:sldId id="310" r:id="rId61"/>
    <p:sldId id="335" r:id="rId62"/>
    <p:sldId id="369" r:id="rId63"/>
    <p:sldId id="370" r:id="rId64"/>
    <p:sldId id="371" r:id="rId65"/>
    <p:sldId id="311" r:id="rId66"/>
    <p:sldId id="372" r:id="rId67"/>
    <p:sldId id="373" r:id="rId68"/>
    <p:sldId id="374" r:id="rId69"/>
    <p:sldId id="375" r:id="rId70"/>
    <p:sldId id="376" r:id="rId71"/>
    <p:sldId id="312" r:id="rId72"/>
    <p:sldId id="313" r:id="rId73"/>
    <p:sldId id="314" r:id="rId74"/>
    <p:sldId id="315" r:id="rId75"/>
    <p:sldId id="316" r:id="rId76"/>
    <p:sldId id="317" r:id="rId77"/>
    <p:sldId id="318" r:id="rId78"/>
    <p:sldId id="319" r:id="rId79"/>
    <p:sldId id="320" r:id="rId80"/>
    <p:sldId id="321" r:id="rId81"/>
    <p:sldId id="322" r:id="rId82"/>
    <p:sldId id="323" r:id="rId83"/>
    <p:sldId id="324" r:id="rId84"/>
    <p:sldId id="326" r:id="rId85"/>
    <p:sldId id="325" r:id="rId86"/>
    <p:sldId id="377" r:id="rId87"/>
    <p:sldId id="378" r:id="rId88"/>
    <p:sldId id="328" r:id="rId89"/>
    <p:sldId id="329" r:id="rId90"/>
    <p:sldId id="330" r:id="rId91"/>
    <p:sldId id="331" r:id="rId92"/>
    <p:sldId id="379" r:id="rId93"/>
    <p:sldId id="332" r:id="rId94"/>
    <p:sldId id="333" r:id="rId95"/>
    <p:sldId id="334" r:id="rId96"/>
    <p:sldId id="337" r:id="rId97"/>
    <p:sldId id="338" r:id="rId98"/>
    <p:sldId id="336" r:id="rId99"/>
    <p:sldId id="380" r:id="rId100"/>
    <p:sldId id="382" r:id="rId101"/>
    <p:sldId id="383" r:id="rId102"/>
    <p:sldId id="339" r:id="rId103"/>
    <p:sldId id="340" r:id="rId104"/>
    <p:sldId id="341" r:id="rId105"/>
    <p:sldId id="342" r:id="rId106"/>
    <p:sldId id="343" r:id="rId107"/>
    <p:sldId id="344" r:id="rId108"/>
    <p:sldId id="381" r:id="rId109"/>
    <p:sldId id="345" r:id="rId110"/>
    <p:sldId id="384" r:id="rId111"/>
    <p:sldId id="346" r:id="rId112"/>
    <p:sldId id="347" r:id="rId113"/>
    <p:sldId id="348" r:id="rId114"/>
    <p:sldId id="349" r:id="rId115"/>
    <p:sldId id="350" r:id="rId116"/>
    <p:sldId id="351" r:id="rId117"/>
    <p:sldId id="385" r:id="rId118"/>
    <p:sldId id="386" r:id="rId119"/>
    <p:sldId id="387" r:id="rId120"/>
    <p:sldId id="352" r:id="rId121"/>
    <p:sldId id="353" r:id="rId122"/>
    <p:sldId id="354" r:id="rId123"/>
    <p:sldId id="355" r:id="rId124"/>
    <p:sldId id="356" r:id="rId125"/>
    <p:sldId id="361" r:id="rId126"/>
    <p:sldId id="388" r:id="rId127"/>
    <p:sldId id="389" r:id="rId128"/>
    <p:sldId id="391" r:id="rId129"/>
    <p:sldId id="392" r:id="rId130"/>
    <p:sldId id="393" r:id="rId131"/>
    <p:sldId id="397" r:id="rId132"/>
    <p:sldId id="357" r:id="rId133"/>
    <p:sldId id="358" r:id="rId134"/>
    <p:sldId id="359" r:id="rId135"/>
    <p:sldId id="360" r:id="rId136"/>
    <p:sldId id="362" r:id="rId137"/>
    <p:sldId id="394" r:id="rId138"/>
    <p:sldId id="395" r:id="rId139"/>
    <p:sldId id="363" r:id="rId140"/>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96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726" autoAdjust="0"/>
    <p:restoredTop sz="94660"/>
  </p:normalViewPr>
  <p:slideViewPr>
    <p:cSldViewPr snapToGrid="0" showGuides="1">
      <p:cViewPr varScale="1">
        <p:scale>
          <a:sx n="83" d="100"/>
          <a:sy n="83" d="100"/>
        </p:scale>
        <p:origin x="-624" y="-77"/>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3"/>
            <a:ext cx="7197726" cy="1405467"/>
          </a:xfrm>
        </p:spPr>
        <p:txBody>
          <a:bodyPr anchor="t">
            <a:normAutofit/>
          </a:bodyPr>
          <a:lstStyle>
            <a:lvl1pPr marL="0" indent="0" algn="r">
              <a:buNone/>
              <a:defRPr sz="1801" cap="all">
                <a:solidFill>
                  <a:schemeClr val="tx1"/>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9" y="5870576"/>
            <a:ext cx="1600201" cy="377825"/>
          </a:xfrm>
        </p:spPr>
        <p:txBody>
          <a:bodyPr/>
          <a:lstStyle/>
          <a:p>
            <a:fld id="{ACF1A1B0-862D-4909-A7DB-D8ADA062DFCA}" type="datetimeFigureOut">
              <a:rPr lang="en-US" smtClean="0"/>
              <a:pPr/>
              <a:t>7/13/2022</a:t>
            </a:fld>
            <a:endParaRPr lang="en-US" dirty="0"/>
          </a:p>
        </p:txBody>
      </p:sp>
      <p:sp>
        <p:nvSpPr>
          <p:cNvPr id="5" name="Footer Placeholder 4"/>
          <p:cNvSpPr>
            <a:spLocks noGrp="1"/>
          </p:cNvSpPr>
          <p:nvPr>
            <p:ph type="ftr" sz="quarter" idx="11"/>
          </p:nvPr>
        </p:nvSpPr>
        <p:spPr>
          <a:xfrm>
            <a:off x="3962401" y="5870576"/>
            <a:ext cx="4893957" cy="377825"/>
          </a:xfrm>
        </p:spPr>
        <p:txBody>
          <a:bodyPr/>
          <a:lstStyle/>
          <a:p>
            <a:endParaRPr lang="en-US" dirty="0"/>
          </a:p>
        </p:txBody>
      </p:sp>
      <p:sp>
        <p:nvSpPr>
          <p:cNvPr id="6" name="Slide Number Placeholder 5"/>
          <p:cNvSpPr>
            <a:spLocks noGrp="1"/>
          </p:cNvSpPr>
          <p:nvPr>
            <p:ph type="sldNum" sz="quarter" idx="12"/>
          </p:nvPr>
        </p:nvSpPr>
        <p:spPr>
          <a:xfrm>
            <a:off x="10608959" y="5870576"/>
            <a:ext cx="551166" cy="377825"/>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17184213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4732865"/>
            <a:ext cx="10131428"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1" y="932112"/>
            <a:ext cx="8759828"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6" indent="0">
              <a:buNone/>
              <a:defRPr sz="1600"/>
            </a:lvl2pPr>
            <a:lvl3pPr marL="914411" indent="0">
              <a:buNone/>
              <a:defRPr sz="1600"/>
            </a:lvl3pPr>
            <a:lvl4pPr marL="1371617" indent="0">
              <a:buNone/>
              <a:defRPr sz="1600"/>
            </a:lvl4pPr>
            <a:lvl5pPr marL="1828823" indent="0">
              <a:buNone/>
              <a:defRPr sz="1600"/>
            </a:lvl5pPr>
            <a:lvl6pPr marL="2286029" indent="0">
              <a:buNone/>
              <a:defRPr sz="1600"/>
            </a:lvl6pPr>
            <a:lvl7pPr marL="2743234" indent="0">
              <a:buNone/>
              <a:defRPr sz="1600"/>
            </a:lvl7pPr>
            <a:lvl8pPr marL="3200440" indent="0">
              <a:buNone/>
              <a:defRPr sz="1600"/>
            </a:lvl8pPr>
            <a:lvl9pPr marL="3657646"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1" y="5299603"/>
            <a:ext cx="10131428" cy="493712"/>
          </a:xfrm>
        </p:spPr>
        <p:txBody>
          <a:bodyPr anchor="t">
            <a:normAutofit/>
          </a:bodyPr>
          <a:lstStyle>
            <a:lvl1pPr marL="0" indent="0">
              <a:buNone/>
              <a:defRPr sz="1401"/>
            </a:lvl1pPr>
            <a:lvl2pPr marL="457206" indent="0">
              <a:buNone/>
              <a:defRPr sz="1200"/>
            </a:lvl2pPr>
            <a:lvl3pPr marL="914411" indent="0">
              <a:buNone/>
              <a:defRPr sz="1001"/>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235CF-BDA2-4E7E-8BBD-350479985E74}" type="datetimeFigureOut">
              <a:rPr lang="en-US" smtClean="0"/>
              <a:pPr/>
              <a:t>7/13/2022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35014510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2"/>
            <a:ext cx="10131428"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343400"/>
            <a:ext cx="10131428" cy="1447800"/>
          </a:xfrm>
        </p:spPr>
        <p:txBody>
          <a:bodyPr anchor="ctr">
            <a:normAutofit/>
          </a:bodyPr>
          <a:lstStyle>
            <a:lvl1pPr marL="0" indent="0" algn="l">
              <a:buNone/>
              <a:defRPr sz="2000">
                <a:solidFill>
                  <a:schemeClr val="tx1"/>
                </a:solidFill>
              </a:defRPr>
            </a:lvl1pPr>
            <a:lvl2pPr marL="457206" indent="0">
              <a:buNone/>
              <a:defRPr sz="1801">
                <a:solidFill>
                  <a:schemeClr val="tx1">
                    <a:tint val="75000"/>
                  </a:schemeClr>
                </a:solidFill>
              </a:defRPr>
            </a:lvl2pPr>
            <a:lvl3pPr marL="914411" indent="0">
              <a:buNone/>
              <a:defRPr sz="1600">
                <a:solidFill>
                  <a:schemeClr val="tx1">
                    <a:tint val="75000"/>
                  </a:schemeClr>
                </a:solidFill>
              </a:defRPr>
            </a:lvl3pPr>
            <a:lvl4pPr marL="1371617" indent="0">
              <a:buNone/>
              <a:defRPr sz="1401">
                <a:solidFill>
                  <a:schemeClr val="tx1">
                    <a:tint val="75000"/>
                  </a:schemeClr>
                </a:solidFill>
              </a:defRPr>
            </a:lvl4pPr>
            <a:lvl5pPr marL="1828823" indent="0">
              <a:buNone/>
              <a:defRPr sz="1401">
                <a:solidFill>
                  <a:schemeClr val="tx1">
                    <a:tint val="75000"/>
                  </a:schemeClr>
                </a:solidFill>
              </a:defRPr>
            </a:lvl5pPr>
            <a:lvl6pPr marL="2286029" indent="0">
              <a:buNone/>
              <a:defRPr sz="1401">
                <a:solidFill>
                  <a:schemeClr val="tx1">
                    <a:tint val="75000"/>
                  </a:schemeClr>
                </a:solidFill>
              </a:defRPr>
            </a:lvl6pPr>
            <a:lvl7pPr marL="2743234" indent="0">
              <a:buNone/>
              <a:defRPr sz="1401">
                <a:solidFill>
                  <a:schemeClr val="tx1">
                    <a:tint val="75000"/>
                  </a:schemeClr>
                </a:solidFill>
              </a:defRPr>
            </a:lvl7pPr>
            <a:lvl8pPr marL="3200440" indent="0">
              <a:buNone/>
              <a:defRPr sz="1401">
                <a:solidFill>
                  <a:schemeClr val="tx1">
                    <a:tint val="75000"/>
                  </a:schemeClr>
                </a:solidFill>
              </a:defRPr>
            </a:lvl8pPr>
            <a:lvl9pPr marL="3657646" indent="0">
              <a:buNone/>
              <a:defRPr sz="1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235CF-BDA2-4E7E-8BBD-350479985E74}" type="datetimeFigureOut">
              <a:rPr lang="en-US" smtClean="0"/>
              <a:pPr/>
              <a:t>7/13/2022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63508486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1" rIns="91440" bIns="45721"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6" y="823337"/>
            <a:ext cx="609600" cy="584776"/>
          </a:xfrm>
          <a:prstGeom prst="rect">
            <a:avLst/>
          </a:prstGeom>
        </p:spPr>
        <p:txBody>
          <a:bodyPr vert="horz" lIns="91440" tIns="45721" rIns="91440" bIns="45721"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9" y="609601"/>
            <a:ext cx="9550398"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6" y="3352801"/>
            <a:ext cx="9339184" cy="381000"/>
          </a:xfrm>
        </p:spPr>
        <p:txBody>
          <a:bodyPr anchor="ctr"/>
          <a:lstStyle>
            <a:lvl1pPr marL="0" indent="0">
              <a:buFontTx/>
              <a:buNone/>
              <a:defRPr/>
            </a:lvl1pPr>
            <a:lvl2pPr marL="457206" indent="0">
              <a:buFontTx/>
              <a:buNone/>
              <a:defRPr/>
            </a:lvl2pPr>
            <a:lvl3pPr marL="914411" indent="0">
              <a:buFontTx/>
              <a:buNone/>
              <a:defRPr/>
            </a:lvl3pPr>
            <a:lvl4pPr marL="1371617" indent="0">
              <a:buFontTx/>
              <a:buNone/>
              <a:defRPr/>
            </a:lvl4pPr>
            <a:lvl5pPr marL="1828823"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7" y="4343400"/>
            <a:ext cx="10152366" cy="1447800"/>
          </a:xfrm>
        </p:spPr>
        <p:txBody>
          <a:bodyPr anchor="ctr">
            <a:normAutofit/>
          </a:bodyPr>
          <a:lstStyle>
            <a:lvl1pPr marL="0" indent="0" algn="l">
              <a:buNone/>
              <a:defRPr sz="2000">
                <a:solidFill>
                  <a:schemeClr val="tx1"/>
                </a:solidFill>
              </a:defRPr>
            </a:lvl1pPr>
            <a:lvl2pPr marL="457206" indent="0">
              <a:buNone/>
              <a:defRPr sz="1801">
                <a:solidFill>
                  <a:schemeClr val="tx1">
                    <a:tint val="75000"/>
                  </a:schemeClr>
                </a:solidFill>
              </a:defRPr>
            </a:lvl2pPr>
            <a:lvl3pPr marL="914411" indent="0">
              <a:buNone/>
              <a:defRPr sz="1600">
                <a:solidFill>
                  <a:schemeClr val="tx1">
                    <a:tint val="75000"/>
                  </a:schemeClr>
                </a:solidFill>
              </a:defRPr>
            </a:lvl3pPr>
            <a:lvl4pPr marL="1371617" indent="0">
              <a:buNone/>
              <a:defRPr sz="1401">
                <a:solidFill>
                  <a:schemeClr val="tx1">
                    <a:tint val="75000"/>
                  </a:schemeClr>
                </a:solidFill>
              </a:defRPr>
            </a:lvl4pPr>
            <a:lvl5pPr marL="1828823" indent="0">
              <a:buNone/>
              <a:defRPr sz="1401">
                <a:solidFill>
                  <a:schemeClr val="tx1">
                    <a:tint val="75000"/>
                  </a:schemeClr>
                </a:solidFill>
              </a:defRPr>
            </a:lvl5pPr>
            <a:lvl6pPr marL="2286029" indent="0">
              <a:buNone/>
              <a:defRPr sz="1401">
                <a:solidFill>
                  <a:schemeClr val="tx1">
                    <a:tint val="75000"/>
                  </a:schemeClr>
                </a:solidFill>
              </a:defRPr>
            </a:lvl6pPr>
            <a:lvl7pPr marL="2743234" indent="0">
              <a:buNone/>
              <a:defRPr sz="1401">
                <a:solidFill>
                  <a:schemeClr val="tx1">
                    <a:tint val="75000"/>
                  </a:schemeClr>
                </a:solidFill>
              </a:defRPr>
            </a:lvl7pPr>
            <a:lvl8pPr marL="3200440" indent="0">
              <a:buNone/>
              <a:defRPr sz="1401">
                <a:solidFill>
                  <a:schemeClr val="tx1">
                    <a:tint val="75000"/>
                  </a:schemeClr>
                </a:solidFill>
              </a:defRPr>
            </a:lvl8pPr>
            <a:lvl9pPr marL="3657646" indent="0">
              <a:buNone/>
              <a:defRPr sz="1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235CF-BDA2-4E7E-8BBD-350479985E74}" type="datetimeFigureOut">
              <a:rPr lang="en-US" smtClean="0"/>
              <a:pPr/>
              <a:t>7/13/2022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402862872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3" y="3308581"/>
            <a:ext cx="10131426"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2" y="4777381"/>
            <a:ext cx="10131426" cy="860400"/>
          </a:xfrm>
        </p:spPr>
        <p:txBody>
          <a:bodyPr anchor="t">
            <a:normAutofit/>
          </a:bodyPr>
          <a:lstStyle>
            <a:lvl1pPr marL="0" indent="0" algn="l">
              <a:buNone/>
              <a:defRPr sz="2000">
                <a:solidFill>
                  <a:schemeClr val="tx1"/>
                </a:solidFill>
              </a:defRPr>
            </a:lvl1pPr>
            <a:lvl2pPr marL="457206" indent="0">
              <a:buNone/>
              <a:defRPr sz="1801">
                <a:solidFill>
                  <a:schemeClr val="tx1">
                    <a:tint val="75000"/>
                  </a:schemeClr>
                </a:solidFill>
              </a:defRPr>
            </a:lvl2pPr>
            <a:lvl3pPr marL="914411" indent="0">
              <a:buNone/>
              <a:defRPr sz="1600">
                <a:solidFill>
                  <a:schemeClr val="tx1">
                    <a:tint val="75000"/>
                  </a:schemeClr>
                </a:solidFill>
              </a:defRPr>
            </a:lvl3pPr>
            <a:lvl4pPr marL="1371617" indent="0">
              <a:buNone/>
              <a:defRPr sz="1401">
                <a:solidFill>
                  <a:schemeClr val="tx1">
                    <a:tint val="75000"/>
                  </a:schemeClr>
                </a:solidFill>
              </a:defRPr>
            </a:lvl4pPr>
            <a:lvl5pPr marL="1828823" indent="0">
              <a:buNone/>
              <a:defRPr sz="1401">
                <a:solidFill>
                  <a:schemeClr val="tx1">
                    <a:tint val="75000"/>
                  </a:schemeClr>
                </a:solidFill>
              </a:defRPr>
            </a:lvl5pPr>
            <a:lvl6pPr marL="2286029" indent="0">
              <a:buNone/>
              <a:defRPr sz="1401">
                <a:solidFill>
                  <a:schemeClr val="tx1">
                    <a:tint val="75000"/>
                  </a:schemeClr>
                </a:solidFill>
              </a:defRPr>
            </a:lvl6pPr>
            <a:lvl7pPr marL="2743234" indent="0">
              <a:buNone/>
              <a:defRPr sz="1401">
                <a:solidFill>
                  <a:schemeClr val="tx1">
                    <a:tint val="75000"/>
                  </a:schemeClr>
                </a:solidFill>
              </a:defRPr>
            </a:lvl7pPr>
            <a:lvl8pPr marL="3200440" indent="0">
              <a:buNone/>
              <a:defRPr sz="1401">
                <a:solidFill>
                  <a:schemeClr val="tx1">
                    <a:tint val="75000"/>
                  </a:schemeClr>
                </a:solidFill>
              </a:defRPr>
            </a:lvl8pPr>
            <a:lvl9pPr marL="3657646" indent="0">
              <a:buNone/>
              <a:defRPr sz="1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235CF-BDA2-4E7E-8BBD-350479985E74}" type="datetimeFigureOut">
              <a:rPr lang="en-US" smtClean="0"/>
              <a:pPr/>
              <a:t>7/13/2022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71587509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1" rIns="91440" bIns="45721"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6" y="823337"/>
            <a:ext cx="609600" cy="584776"/>
          </a:xfrm>
          <a:prstGeom prst="rect">
            <a:avLst/>
          </a:prstGeom>
        </p:spPr>
        <p:txBody>
          <a:bodyPr vert="horz" lIns="91440" tIns="45721" rIns="91440" bIns="45721"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9" y="609601"/>
            <a:ext cx="9550398"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775200"/>
            <a:ext cx="10135436" cy="1016000"/>
          </a:xfrm>
        </p:spPr>
        <p:txBody>
          <a:bodyPr anchor="t">
            <a:normAutofit/>
          </a:bodyPr>
          <a:lstStyle>
            <a:lvl1pPr marL="0" indent="0" algn="l">
              <a:buNone/>
              <a:defRPr sz="1801">
                <a:solidFill>
                  <a:schemeClr val="tx1"/>
                </a:solidFill>
              </a:defRPr>
            </a:lvl1pPr>
            <a:lvl2pPr marL="457206" indent="0">
              <a:buNone/>
              <a:defRPr sz="1801">
                <a:solidFill>
                  <a:schemeClr val="tx1">
                    <a:tint val="75000"/>
                  </a:schemeClr>
                </a:solidFill>
              </a:defRPr>
            </a:lvl2pPr>
            <a:lvl3pPr marL="914411" indent="0">
              <a:buNone/>
              <a:defRPr sz="1600">
                <a:solidFill>
                  <a:schemeClr val="tx1">
                    <a:tint val="75000"/>
                  </a:schemeClr>
                </a:solidFill>
              </a:defRPr>
            </a:lvl3pPr>
            <a:lvl4pPr marL="1371617" indent="0">
              <a:buNone/>
              <a:defRPr sz="1401">
                <a:solidFill>
                  <a:schemeClr val="tx1">
                    <a:tint val="75000"/>
                  </a:schemeClr>
                </a:solidFill>
              </a:defRPr>
            </a:lvl4pPr>
            <a:lvl5pPr marL="1828823" indent="0">
              <a:buNone/>
              <a:defRPr sz="1401">
                <a:solidFill>
                  <a:schemeClr val="tx1">
                    <a:tint val="75000"/>
                  </a:schemeClr>
                </a:solidFill>
              </a:defRPr>
            </a:lvl5pPr>
            <a:lvl6pPr marL="2286029" indent="0">
              <a:buNone/>
              <a:defRPr sz="1401">
                <a:solidFill>
                  <a:schemeClr val="tx1">
                    <a:tint val="75000"/>
                  </a:schemeClr>
                </a:solidFill>
              </a:defRPr>
            </a:lvl6pPr>
            <a:lvl7pPr marL="2743234" indent="0">
              <a:buNone/>
              <a:defRPr sz="1401">
                <a:solidFill>
                  <a:schemeClr val="tx1">
                    <a:tint val="75000"/>
                  </a:schemeClr>
                </a:solidFill>
              </a:defRPr>
            </a:lvl7pPr>
            <a:lvl8pPr marL="3200440" indent="0">
              <a:buNone/>
              <a:defRPr sz="1401">
                <a:solidFill>
                  <a:schemeClr val="tx1">
                    <a:tint val="75000"/>
                  </a:schemeClr>
                </a:solidFill>
              </a:defRPr>
            </a:lvl8pPr>
            <a:lvl9pPr marL="3657646" indent="0">
              <a:buNone/>
              <a:defRPr sz="1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235CF-BDA2-4E7E-8BBD-350479985E74}" type="datetimeFigureOut">
              <a:rPr lang="en-US" smtClean="0"/>
              <a:pPr/>
              <a:t>7/13/2022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38849619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8"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1" y="4343400"/>
            <a:ext cx="10131428" cy="1447800"/>
          </a:xfrm>
        </p:spPr>
        <p:txBody>
          <a:bodyPr anchor="t">
            <a:normAutofit/>
          </a:bodyPr>
          <a:lstStyle>
            <a:lvl1pPr marL="0" indent="0" algn="l">
              <a:buNone/>
              <a:defRPr sz="1801">
                <a:solidFill>
                  <a:schemeClr val="tx1"/>
                </a:solidFill>
              </a:defRPr>
            </a:lvl1pPr>
            <a:lvl2pPr marL="457206" indent="0">
              <a:buNone/>
              <a:defRPr sz="1801">
                <a:solidFill>
                  <a:schemeClr val="tx1">
                    <a:tint val="75000"/>
                  </a:schemeClr>
                </a:solidFill>
              </a:defRPr>
            </a:lvl2pPr>
            <a:lvl3pPr marL="914411" indent="0">
              <a:buNone/>
              <a:defRPr sz="1600">
                <a:solidFill>
                  <a:schemeClr val="tx1">
                    <a:tint val="75000"/>
                  </a:schemeClr>
                </a:solidFill>
              </a:defRPr>
            </a:lvl3pPr>
            <a:lvl4pPr marL="1371617" indent="0">
              <a:buNone/>
              <a:defRPr sz="1401">
                <a:solidFill>
                  <a:schemeClr val="tx1">
                    <a:tint val="75000"/>
                  </a:schemeClr>
                </a:solidFill>
              </a:defRPr>
            </a:lvl4pPr>
            <a:lvl5pPr marL="1828823" indent="0">
              <a:buNone/>
              <a:defRPr sz="1401">
                <a:solidFill>
                  <a:schemeClr val="tx1">
                    <a:tint val="75000"/>
                  </a:schemeClr>
                </a:solidFill>
              </a:defRPr>
            </a:lvl5pPr>
            <a:lvl6pPr marL="2286029" indent="0">
              <a:buNone/>
              <a:defRPr sz="1401">
                <a:solidFill>
                  <a:schemeClr val="tx1">
                    <a:tint val="75000"/>
                  </a:schemeClr>
                </a:solidFill>
              </a:defRPr>
            </a:lvl6pPr>
            <a:lvl7pPr marL="2743234" indent="0">
              <a:buNone/>
              <a:defRPr sz="1401">
                <a:solidFill>
                  <a:schemeClr val="tx1">
                    <a:tint val="75000"/>
                  </a:schemeClr>
                </a:solidFill>
              </a:defRPr>
            </a:lvl7pPr>
            <a:lvl8pPr marL="3200440" indent="0">
              <a:buNone/>
              <a:defRPr sz="1401">
                <a:solidFill>
                  <a:schemeClr val="tx1">
                    <a:tint val="75000"/>
                  </a:schemeClr>
                </a:solidFill>
              </a:defRPr>
            </a:lvl8pPr>
            <a:lvl9pPr marL="3657646" indent="0">
              <a:buNone/>
              <a:defRPr sz="1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235CF-BDA2-4E7E-8BBD-350479985E74}" type="datetimeFigureOut">
              <a:rPr lang="en-US" smtClean="0"/>
              <a:pPr/>
              <a:t>7/13/2022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20718092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2" y="609601"/>
            <a:ext cx="10131426"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156144-9CB7-4E3A-B87E-A382F9BE05EF}" type="datetimeFigureOut">
              <a:rPr lang="en-US" smtClean="0"/>
              <a:pPr/>
              <a:t>7/13/2022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804658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4" y="609600"/>
            <a:ext cx="2158553"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2" y="609601"/>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43D55F-46AB-4791-9172-4FA8DD3A6A9C}" type="datetimeFigureOut">
              <a:rPr lang="en-US" smtClean="0"/>
              <a:pPr/>
              <a:t>7/13/2022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689011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026881-8A08-449C-8D73-E5F201F814C1}" type="datetimeFigureOut">
              <a:rPr lang="en-US" smtClean="0"/>
              <a:pPr/>
              <a:t>7/13/2022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808696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3308581"/>
            <a:ext cx="10131428"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6" indent="0">
              <a:buNone/>
              <a:defRPr sz="1801">
                <a:solidFill>
                  <a:schemeClr val="tx1">
                    <a:tint val="75000"/>
                  </a:schemeClr>
                </a:solidFill>
              </a:defRPr>
            </a:lvl2pPr>
            <a:lvl3pPr marL="914411" indent="0">
              <a:buNone/>
              <a:defRPr sz="1600">
                <a:solidFill>
                  <a:schemeClr val="tx1">
                    <a:tint val="75000"/>
                  </a:schemeClr>
                </a:solidFill>
              </a:defRPr>
            </a:lvl3pPr>
            <a:lvl4pPr marL="1371617" indent="0">
              <a:buNone/>
              <a:defRPr sz="1401">
                <a:solidFill>
                  <a:schemeClr val="tx1">
                    <a:tint val="75000"/>
                  </a:schemeClr>
                </a:solidFill>
              </a:defRPr>
            </a:lvl4pPr>
            <a:lvl5pPr marL="1828823" indent="0">
              <a:buNone/>
              <a:defRPr sz="1401">
                <a:solidFill>
                  <a:schemeClr val="tx1">
                    <a:tint val="75000"/>
                  </a:schemeClr>
                </a:solidFill>
              </a:defRPr>
            </a:lvl5pPr>
            <a:lvl6pPr marL="2286029" indent="0">
              <a:buNone/>
              <a:defRPr sz="1401">
                <a:solidFill>
                  <a:schemeClr val="tx1">
                    <a:tint val="75000"/>
                  </a:schemeClr>
                </a:solidFill>
              </a:defRPr>
            </a:lvl6pPr>
            <a:lvl7pPr marL="2743234" indent="0">
              <a:buNone/>
              <a:defRPr sz="1401">
                <a:solidFill>
                  <a:schemeClr val="tx1">
                    <a:tint val="75000"/>
                  </a:schemeClr>
                </a:solidFill>
              </a:defRPr>
            </a:lvl7pPr>
            <a:lvl8pPr marL="3200440" indent="0">
              <a:buNone/>
              <a:defRPr sz="1401">
                <a:solidFill>
                  <a:schemeClr val="tx1">
                    <a:tint val="75000"/>
                  </a:schemeClr>
                </a:solidFill>
              </a:defRPr>
            </a:lvl8pPr>
            <a:lvl9pPr marL="3657646" indent="0">
              <a:buNone/>
              <a:defRPr sz="1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EB5A5E-0C07-4E93-A112-D37B4D166B30}" type="datetimeFigureOut">
              <a:rPr lang="en-US" smtClean="0"/>
              <a:pPr/>
              <a:t>7/13/2022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981426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4" y="2142067"/>
            <a:ext cx="4995333"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8"/>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1F71C5-DC57-4358-A1EA-30C08AF6E3C5}" type="datetimeFigureOut">
              <a:rPr lang="en-US" smtClean="0"/>
              <a:pPr/>
              <a:t>7/13/2022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956943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2"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4" y="2226734"/>
            <a:ext cx="4722812" cy="576262"/>
          </a:xfrm>
        </p:spPr>
        <p:txBody>
          <a:bodyPr anchor="b">
            <a:noAutofit/>
          </a:bodyPr>
          <a:lstStyle>
            <a:lvl1pPr marL="0" indent="0">
              <a:buNone/>
              <a:defRPr sz="2800" b="0"/>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4" y="2870201"/>
            <a:ext cx="499533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C235CF-BDA2-4E7E-8BBD-350479985E74}" type="datetimeFigureOut">
              <a:rPr lang="en-US" smtClean="0"/>
              <a:pPr/>
              <a:t>7/13/2022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27295125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smtClean="0"/>
              <a:pPr/>
              <a:t>7/13/2022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4191696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34C4A628-C83B-4C66-83F4-1711CE3738FD}" type="datetimeFigureOut">
              <a:rPr lang="en-US" smtClean="0"/>
              <a:pPr/>
              <a:t>7/13/2022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458601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2"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1" y="3445933"/>
            <a:ext cx="3680885" cy="1828800"/>
          </a:xfrm>
        </p:spPr>
        <p:txBody>
          <a:bodyPr anchor="t">
            <a:normAutofit/>
          </a:bodyPr>
          <a:lstStyle>
            <a:lvl1pPr marL="0" indent="0">
              <a:buNone/>
              <a:defRPr sz="1600"/>
            </a:lvl1pPr>
            <a:lvl2pPr marL="457206" indent="0">
              <a:buNone/>
              <a:defRPr sz="1200"/>
            </a:lvl2pPr>
            <a:lvl3pPr marL="914411" indent="0">
              <a:buNone/>
              <a:defRPr sz="1001"/>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8C1D73-9400-43CA-A37F-F9B7D00DE14C}" type="datetimeFigureOut">
              <a:rPr lang="en-US" smtClean="0"/>
              <a:pPr/>
              <a:t>7/13/2022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461449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1600200"/>
            <a:ext cx="6164652"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6" indent="0">
              <a:buNone/>
              <a:defRPr sz="1600"/>
            </a:lvl2pPr>
            <a:lvl3pPr marL="914411" indent="0">
              <a:buNone/>
              <a:defRPr sz="1600"/>
            </a:lvl3pPr>
            <a:lvl4pPr marL="1371617" indent="0">
              <a:buNone/>
              <a:defRPr sz="1600"/>
            </a:lvl4pPr>
            <a:lvl5pPr marL="1828823" indent="0">
              <a:buNone/>
              <a:defRPr sz="1600"/>
            </a:lvl5pPr>
            <a:lvl6pPr marL="2286029" indent="0">
              <a:buNone/>
              <a:defRPr sz="1600"/>
            </a:lvl6pPr>
            <a:lvl7pPr marL="2743234" indent="0">
              <a:buNone/>
              <a:defRPr sz="1600"/>
            </a:lvl7pPr>
            <a:lvl8pPr marL="3200440" indent="0">
              <a:buNone/>
              <a:defRPr sz="1600"/>
            </a:lvl8pPr>
            <a:lvl9pPr marL="3657646"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2" y="2971800"/>
            <a:ext cx="6164652" cy="1828800"/>
          </a:xfrm>
        </p:spPr>
        <p:txBody>
          <a:bodyPr anchor="t">
            <a:normAutofit/>
          </a:bodyPr>
          <a:lstStyle>
            <a:lvl1pPr marL="0" indent="0">
              <a:buNone/>
              <a:defRPr sz="1801"/>
            </a:lvl1pPr>
            <a:lvl2pPr marL="457206" indent="0">
              <a:buNone/>
              <a:defRPr sz="1200"/>
            </a:lvl2pPr>
            <a:lvl3pPr marL="914411" indent="0">
              <a:buNone/>
              <a:defRPr sz="1001"/>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8B7711-B905-4633-B4D7-6F3A49A2E7D9}" type="datetimeFigureOut">
              <a:rPr lang="en-US" smtClean="0"/>
              <a:pPr/>
              <a:t>7/13/2022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246427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2" y="609601"/>
            <a:ext cx="10131426"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2" y="2142068"/>
            <a:ext cx="10131426"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1" y="5870576"/>
            <a:ext cx="1600201" cy="377825"/>
          </a:xfrm>
          <a:prstGeom prst="rect">
            <a:avLst/>
          </a:prstGeom>
        </p:spPr>
        <p:txBody>
          <a:bodyPr vert="horz" lIns="91440" tIns="45720" rIns="91440" bIns="45720" rtlCol="0" anchor="ctr"/>
          <a:lstStyle>
            <a:lvl1pPr algn="r">
              <a:defRPr sz="1001" b="0" i="0">
                <a:solidFill>
                  <a:schemeClr val="tx1"/>
                </a:solidFill>
                <a:effectLst/>
                <a:latin typeface="+mn-lt"/>
              </a:defRPr>
            </a:lvl1pPr>
          </a:lstStyle>
          <a:p>
            <a:fld id="{89C235CF-BDA2-4E7E-8BBD-350479985E74}" type="datetimeFigureOut">
              <a:rPr lang="en-US" smtClean="0"/>
              <a:pPr/>
              <a:t>7/13/2022</a:t>
            </a:fld>
            <a:endParaRPr lang="en-US" dirty="0"/>
          </a:p>
        </p:txBody>
      </p:sp>
      <p:sp>
        <p:nvSpPr>
          <p:cNvPr id="5" name="Footer Placeholder 4"/>
          <p:cNvSpPr>
            <a:spLocks noGrp="1"/>
          </p:cNvSpPr>
          <p:nvPr>
            <p:ph type="ftr" sz="quarter" idx="3"/>
          </p:nvPr>
        </p:nvSpPr>
        <p:spPr>
          <a:xfrm>
            <a:off x="685801" y="5870576"/>
            <a:ext cx="7827659" cy="377825"/>
          </a:xfrm>
          <a:prstGeom prst="rect">
            <a:avLst/>
          </a:prstGeom>
        </p:spPr>
        <p:txBody>
          <a:bodyPr vert="horz" lIns="91440" tIns="45720" rIns="91440" bIns="45720" rtlCol="0" anchor="ctr"/>
          <a:lstStyle>
            <a:lvl1pPr algn="l">
              <a:defRPr sz="1001"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1" y="5870576"/>
            <a:ext cx="551166" cy="377825"/>
          </a:xfrm>
          <a:prstGeom prst="rect">
            <a:avLst/>
          </a:prstGeom>
        </p:spPr>
        <p:txBody>
          <a:bodyPr vert="horz" lIns="91440" tIns="45720" rIns="91440" bIns="45720" rtlCol="0" anchor="ctr"/>
          <a:lstStyle>
            <a:lvl1pPr algn="r">
              <a:defRPr sz="1001" b="0" i="0">
                <a:solidFill>
                  <a:schemeClr val="tx1"/>
                </a:solidFill>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190784034"/>
      </p:ext>
    </p:extLst>
  </p:cSld>
  <p:clrMap bg1="dk1" tx1="lt1" bg2="dk2" tx2="lt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 id="2147484071" r:id="rId14"/>
    <p:sldLayoutId id="2147484072" r:id="rId15"/>
    <p:sldLayoutId id="2147484073" r:id="rId16"/>
    <p:sldLayoutId id="2147484074" r:id="rId17"/>
  </p:sldLayoutIdLst>
  <p:hf sldNum="0" hdr="0" ftr="0" dt="0"/>
  <p:txStyles>
    <p:titleStyle>
      <a:lvl1pPr algn="l" defTabSz="457206"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3" indent="-285753" algn="l" defTabSz="457206" rtl="0" eaLnBrk="1" latinLnBrk="0" hangingPunct="1">
        <a:spcBef>
          <a:spcPts val="0"/>
        </a:spcBef>
        <a:spcAft>
          <a:spcPts val="1001"/>
        </a:spcAft>
        <a:buClr>
          <a:schemeClr val="tx1"/>
        </a:buClr>
        <a:buSzPct val="100000"/>
        <a:buFont typeface="Arial"/>
        <a:buChar char="•"/>
        <a:defRPr sz="1801" kern="1200" cap="none">
          <a:solidFill>
            <a:schemeClr val="tx1"/>
          </a:solidFill>
          <a:effectLst/>
          <a:latin typeface="+mn-lt"/>
          <a:ea typeface="+mn-ea"/>
          <a:cs typeface="+mn-cs"/>
        </a:defRPr>
      </a:lvl1pPr>
      <a:lvl2pPr marL="742959" indent="-285753" algn="l" defTabSz="457206" rtl="0" eaLnBrk="1" latinLnBrk="0" hangingPunct="1">
        <a:spcBef>
          <a:spcPts val="0"/>
        </a:spcBef>
        <a:spcAft>
          <a:spcPts val="1001"/>
        </a:spcAft>
        <a:buClr>
          <a:schemeClr val="tx1"/>
        </a:buClr>
        <a:buSzPct val="100000"/>
        <a:buFont typeface="Arial"/>
        <a:buChar char="•"/>
        <a:defRPr sz="1600" kern="1200" cap="none">
          <a:solidFill>
            <a:schemeClr val="tx1"/>
          </a:solidFill>
          <a:effectLst/>
          <a:latin typeface="+mn-lt"/>
          <a:ea typeface="+mn-ea"/>
          <a:cs typeface="+mn-cs"/>
        </a:defRPr>
      </a:lvl2pPr>
      <a:lvl3pPr marL="1200164" indent="-285753" algn="l" defTabSz="457206" rtl="0" eaLnBrk="1" latinLnBrk="0" hangingPunct="1">
        <a:spcBef>
          <a:spcPts val="0"/>
        </a:spcBef>
        <a:spcAft>
          <a:spcPts val="1001"/>
        </a:spcAft>
        <a:buClr>
          <a:schemeClr val="tx1"/>
        </a:buClr>
        <a:buSzPct val="100000"/>
        <a:buFont typeface="Arial"/>
        <a:buChar char="•"/>
        <a:defRPr sz="1401" kern="1200" cap="none">
          <a:solidFill>
            <a:schemeClr val="tx1"/>
          </a:solidFill>
          <a:effectLst/>
          <a:latin typeface="+mn-lt"/>
          <a:ea typeface="+mn-ea"/>
          <a:cs typeface="+mn-cs"/>
        </a:defRPr>
      </a:lvl3pPr>
      <a:lvl4pPr marL="1543070" indent="-171453" algn="l" defTabSz="457206" rtl="0" eaLnBrk="1" latinLnBrk="0" hangingPunct="1">
        <a:spcBef>
          <a:spcPts val="0"/>
        </a:spcBef>
        <a:spcAft>
          <a:spcPts val="1001"/>
        </a:spcAft>
        <a:buClr>
          <a:schemeClr val="tx1"/>
        </a:buClr>
        <a:buSzPct val="100000"/>
        <a:buFont typeface="Arial"/>
        <a:buChar char="•"/>
        <a:defRPr sz="1200" kern="1200" cap="none">
          <a:solidFill>
            <a:schemeClr val="tx1"/>
          </a:solidFill>
          <a:effectLst/>
          <a:latin typeface="+mn-lt"/>
          <a:ea typeface="+mn-ea"/>
          <a:cs typeface="+mn-cs"/>
        </a:defRPr>
      </a:lvl4pPr>
      <a:lvl5pPr marL="2000276" indent="-171453" algn="l" defTabSz="457206" rtl="0" eaLnBrk="1" latinLnBrk="0" hangingPunct="1">
        <a:spcBef>
          <a:spcPts val="0"/>
        </a:spcBef>
        <a:spcAft>
          <a:spcPts val="1001"/>
        </a:spcAft>
        <a:buClr>
          <a:schemeClr val="tx1"/>
        </a:buClr>
        <a:buSzPct val="100000"/>
        <a:buFont typeface="Arial"/>
        <a:buChar char="•"/>
        <a:defRPr sz="1200" kern="1200" cap="none">
          <a:solidFill>
            <a:schemeClr val="tx1"/>
          </a:solidFill>
          <a:effectLst/>
          <a:latin typeface="+mn-lt"/>
          <a:ea typeface="+mn-ea"/>
          <a:cs typeface="+mn-cs"/>
        </a:defRPr>
      </a:lvl5pPr>
      <a:lvl6pPr marL="2514632" indent="-228604" algn="l" defTabSz="457206" rtl="0" eaLnBrk="1" latinLnBrk="0" hangingPunct="1">
        <a:spcBef>
          <a:spcPts val="0"/>
        </a:spcBef>
        <a:spcAft>
          <a:spcPts val="1001"/>
        </a:spcAft>
        <a:buClr>
          <a:schemeClr val="tx1"/>
        </a:buClr>
        <a:buSzPct val="100000"/>
        <a:buFont typeface="Arial"/>
        <a:buChar char="•"/>
        <a:defRPr sz="1200" kern="1200" cap="none">
          <a:solidFill>
            <a:schemeClr val="tx1"/>
          </a:solidFill>
          <a:effectLst/>
          <a:latin typeface="+mn-lt"/>
          <a:ea typeface="+mn-ea"/>
          <a:cs typeface="+mn-cs"/>
        </a:defRPr>
      </a:lvl6pPr>
      <a:lvl7pPr marL="2971838" indent="-228604" algn="l" defTabSz="457206" rtl="0" eaLnBrk="1" latinLnBrk="0" hangingPunct="1">
        <a:spcBef>
          <a:spcPts val="0"/>
        </a:spcBef>
        <a:spcAft>
          <a:spcPts val="1001"/>
        </a:spcAft>
        <a:buClr>
          <a:schemeClr val="tx1"/>
        </a:buClr>
        <a:buSzPct val="100000"/>
        <a:buFont typeface="Arial"/>
        <a:buChar char="•"/>
        <a:defRPr sz="1200" kern="1200" cap="none">
          <a:solidFill>
            <a:schemeClr val="tx1"/>
          </a:solidFill>
          <a:effectLst/>
          <a:latin typeface="+mn-lt"/>
          <a:ea typeface="+mn-ea"/>
          <a:cs typeface="+mn-cs"/>
        </a:defRPr>
      </a:lvl7pPr>
      <a:lvl8pPr marL="3429044" indent="-228604" algn="l" defTabSz="457206" rtl="0" eaLnBrk="1" latinLnBrk="0" hangingPunct="1">
        <a:spcBef>
          <a:spcPts val="0"/>
        </a:spcBef>
        <a:spcAft>
          <a:spcPts val="1001"/>
        </a:spcAft>
        <a:buClr>
          <a:schemeClr val="tx1"/>
        </a:buClr>
        <a:buSzPct val="100000"/>
        <a:buFont typeface="Arial"/>
        <a:buChar char="•"/>
        <a:defRPr sz="1200" kern="1200" cap="none">
          <a:solidFill>
            <a:schemeClr val="tx1"/>
          </a:solidFill>
          <a:effectLst/>
          <a:latin typeface="+mn-lt"/>
          <a:ea typeface="+mn-ea"/>
          <a:cs typeface="+mn-cs"/>
        </a:defRPr>
      </a:lvl8pPr>
      <a:lvl9pPr marL="3886249" indent="-228604" algn="l" defTabSz="457206" rtl="0" eaLnBrk="1" latinLnBrk="0" hangingPunct="1">
        <a:spcBef>
          <a:spcPts val="0"/>
        </a:spcBef>
        <a:spcAft>
          <a:spcPts val="1001"/>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6" rtl="0" eaLnBrk="1" latinLnBrk="0" hangingPunct="1">
        <a:defRPr sz="1801" kern="1200">
          <a:solidFill>
            <a:schemeClr val="tx1"/>
          </a:solidFill>
          <a:latin typeface="+mn-lt"/>
          <a:ea typeface="+mn-ea"/>
          <a:cs typeface="+mn-cs"/>
        </a:defRPr>
      </a:lvl1pPr>
      <a:lvl2pPr marL="457206" algn="l" defTabSz="457206" rtl="0" eaLnBrk="1" latinLnBrk="0" hangingPunct="1">
        <a:defRPr sz="1801" kern="1200">
          <a:solidFill>
            <a:schemeClr val="tx1"/>
          </a:solidFill>
          <a:latin typeface="+mn-lt"/>
          <a:ea typeface="+mn-ea"/>
          <a:cs typeface="+mn-cs"/>
        </a:defRPr>
      </a:lvl2pPr>
      <a:lvl3pPr marL="914411" algn="l" defTabSz="457206" rtl="0" eaLnBrk="1" latinLnBrk="0" hangingPunct="1">
        <a:defRPr sz="1801" kern="1200">
          <a:solidFill>
            <a:schemeClr val="tx1"/>
          </a:solidFill>
          <a:latin typeface="+mn-lt"/>
          <a:ea typeface="+mn-ea"/>
          <a:cs typeface="+mn-cs"/>
        </a:defRPr>
      </a:lvl3pPr>
      <a:lvl4pPr marL="1371617" algn="l" defTabSz="457206" rtl="0" eaLnBrk="1" latinLnBrk="0" hangingPunct="1">
        <a:defRPr sz="1801" kern="1200">
          <a:solidFill>
            <a:schemeClr val="tx1"/>
          </a:solidFill>
          <a:latin typeface="+mn-lt"/>
          <a:ea typeface="+mn-ea"/>
          <a:cs typeface="+mn-cs"/>
        </a:defRPr>
      </a:lvl4pPr>
      <a:lvl5pPr marL="1828823" algn="l" defTabSz="457206" rtl="0" eaLnBrk="1" latinLnBrk="0" hangingPunct="1">
        <a:defRPr sz="1801" kern="1200">
          <a:solidFill>
            <a:schemeClr val="tx1"/>
          </a:solidFill>
          <a:latin typeface="+mn-lt"/>
          <a:ea typeface="+mn-ea"/>
          <a:cs typeface="+mn-cs"/>
        </a:defRPr>
      </a:lvl5pPr>
      <a:lvl6pPr marL="2286029" algn="l" defTabSz="457206" rtl="0" eaLnBrk="1" latinLnBrk="0" hangingPunct="1">
        <a:defRPr sz="1801" kern="1200">
          <a:solidFill>
            <a:schemeClr val="tx1"/>
          </a:solidFill>
          <a:latin typeface="+mn-lt"/>
          <a:ea typeface="+mn-ea"/>
          <a:cs typeface="+mn-cs"/>
        </a:defRPr>
      </a:lvl6pPr>
      <a:lvl7pPr marL="2743234" algn="l" defTabSz="457206" rtl="0" eaLnBrk="1" latinLnBrk="0" hangingPunct="1">
        <a:defRPr sz="1801" kern="1200">
          <a:solidFill>
            <a:schemeClr val="tx1"/>
          </a:solidFill>
          <a:latin typeface="+mn-lt"/>
          <a:ea typeface="+mn-ea"/>
          <a:cs typeface="+mn-cs"/>
        </a:defRPr>
      </a:lvl7pPr>
      <a:lvl8pPr marL="3200440" algn="l" defTabSz="457206" rtl="0" eaLnBrk="1" latinLnBrk="0" hangingPunct="1">
        <a:defRPr sz="1801" kern="1200">
          <a:solidFill>
            <a:schemeClr val="tx1"/>
          </a:solidFill>
          <a:latin typeface="+mn-lt"/>
          <a:ea typeface="+mn-ea"/>
          <a:cs typeface="+mn-cs"/>
        </a:defRPr>
      </a:lvl8pPr>
      <a:lvl9pPr marL="3657646" algn="l" defTabSz="457206"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10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36.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 Id="rId5" Type="http://schemas.openxmlformats.org/officeDocument/2006/relationships/image" Target="../media/image41.emf"/><Relationship Id="rId4" Type="http://schemas.openxmlformats.org/officeDocument/2006/relationships/image" Target="../media/image40.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7.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EC19C1-C3C1-4397-A78F-E36A39EBF4B3}"/>
              </a:ext>
            </a:extLst>
          </p:cNvPr>
          <p:cNvSpPr>
            <a:spLocks noGrp="1"/>
          </p:cNvSpPr>
          <p:nvPr>
            <p:ph type="ctrTitle"/>
          </p:nvPr>
        </p:nvSpPr>
        <p:spPr>
          <a:xfrm>
            <a:off x="1803893" y="733263"/>
            <a:ext cx="7365998" cy="1107996"/>
          </a:xfrm>
        </p:spPr>
        <p:txBody>
          <a:bodyPr>
            <a:noAutofit/>
          </a:bodyPr>
          <a:lstStyle/>
          <a:p>
            <a:r>
              <a:rPr lang="en-IN" sz="6000" dirty="0">
                <a:latin typeface="Algerian" panose="04020705040A02060702" pitchFamily="82" charset="0"/>
              </a:rPr>
              <a:t>PERIODONTAL FLAP</a:t>
            </a:r>
          </a:p>
        </p:txBody>
      </p:sp>
      <p:pic>
        <p:nvPicPr>
          <p:cNvPr id="4" name="Picture 3">
            <a:extLst>
              <a:ext uri="{FF2B5EF4-FFF2-40B4-BE49-F238E27FC236}">
                <a16:creationId xmlns:a16="http://schemas.microsoft.com/office/drawing/2014/main" xmlns="" id="{53A39340-7889-4A7E-B0A7-BDFA35B35C93}"/>
              </a:ext>
            </a:extLst>
          </p:cNvPr>
          <p:cNvPicPr>
            <a:picLocks noChangeAspect="1"/>
          </p:cNvPicPr>
          <p:nvPr/>
        </p:nvPicPr>
        <p:blipFill>
          <a:blip r:embed="rId2"/>
          <a:stretch>
            <a:fillRect/>
          </a:stretch>
        </p:blipFill>
        <p:spPr>
          <a:xfrm>
            <a:off x="9295904" y="950843"/>
            <a:ext cx="2184405" cy="1403531"/>
          </a:xfrm>
          <a:prstGeom prst="rect">
            <a:avLst/>
          </a:prstGeom>
          <a:ln w="28575">
            <a:solidFill>
              <a:schemeClr val="bg1"/>
            </a:solidFill>
          </a:ln>
        </p:spPr>
      </p:pic>
      <p:sp>
        <p:nvSpPr>
          <p:cNvPr id="5" name="Rectangle 4">
            <a:extLst>
              <a:ext uri="{FF2B5EF4-FFF2-40B4-BE49-F238E27FC236}">
                <a16:creationId xmlns:a16="http://schemas.microsoft.com/office/drawing/2014/main" xmlns="" id="{45B9330A-4830-4781-A955-758654C42167}"/>
              </a:ext>
            </a:extLst>
          </p:cNvPr>
          <p:cNvSpPr/>
          <p:nvPr/>
        </p:nvSpPr>
        <p:spPr>
          <a:xfrm>
            <a:off x="1133382" y="3057223"/>
            <a:ext cx="3834740" cy="2801793"/>
          </a:xfrm>
          <a:prstGeom prst="rect">
            <a:avLst/>
          </a:prstGeom>
        </p:spPr>
        <p:txBody>
          <a:bodyPr wrap="square">
            <a:spAutoFit/>
          </a:bodyPr>
          <a:lstStyle/>
          <a:p>
            <a:pPr algn="just"/>
            <a:r>
              <a:rPr lang="en-IN" sz="2201" dirty="0">
                <a:latin typeface="Times New Roman" panose="02020603050405020304" pitchFamily="18" charset="0"/>
                <a:cs typeface="Times New Roman" panose="02020603050405020304" pitchFamily="18" charset="0"/>
              </a:rPr>
              <a:t>Guided by: </a:t>
            </a:r>
          </a:p>
          <a:p>
            <a:pPr algn="just"/>
            <a:r>
              <a:rPr lang="en-IN" sz="2201" dirty="0">
                <a:latin typeface="Times New Roman" panose="02020603050405020304" pitchFamily="18" charset="0"/>
                <a:cs typeface="Times New Roman" panose="02020603050405020304" pitchFamily="18" charset="0"/>
              </a:rPr>
              <a:t>Dr. Vishnudas Bhandari</a:t>
            </a:r>
          </a:p>
          <a:p>
            <a:pPr algn="just"/>
            <a:r>
              <a:rPr lang="en-IN" sz="2201" dirty="0">
                <a:latin typeface="Times New Roman" panose="02020603050405020304" pitchFamily="18" charset="0"/>
                <a:cs typeface="Times New Roman" panose="02020603050405020304" pitchFamily="18" charset="0"/>
              </a:rPr>
              <a:t>Dr. Omkumar Baghele </a:t>
            </a:r>
          </a:p>
          <a:p>
            <a:pPr algn="just"/>
            <a:r>
              <a:rPr lang="en-IN" sz="2201" dirty="0">
                <a:latin typeface="Times New Roman" panose="02020603050405020304" pitchFamily="18" charset="0"/>
                <a:cs typeface="Times New Roman" panose="02020603050405020304" pitchFamily="18" charset="0"/>
              </a:rPr>
              <a:t>Dr. Gauri Ugale</a:t>
            </a:r>
          </a:p>
          <a:p>
            <a:pPr algn="just"/>
            <a:r>
              <a:rPr lang="en-IN" sz="2201" dirty="0">
                <a:latin typeface="Times New Roman" panose="02020603050405020304" pitchFamily="18" charset="0"/>
                <a:cs typeface="Times New Roman" panose="02020603050405020304" pitchFamily="18" charset="0"/>
              </a:rPr>
              <a:t>Dr. Raghavendra Metri</a:t>
            </a:r>
          </a:p>
          <a:p>
            <a:pPr algn="just"/>
            <a:r>
              <a:rPr lang="en-IN" sz="2201" dirty="0">
                <a:latin typeface="Times New Roman" panose="02020603050405020304" pitchFamily="18" charset="0"/>
                <a:cs typeface="Times New Roman" panose="02020603050405020304" pitchFamily="18" charset="0"/>
              </a:rPr>
              <a:t>Dr. Mukesh Ardale</a:t>
            </a:r>
          </a:p>
          <a:p>
            <a:pPr algn="just"/>
            <a:r>
              <a:rPr lang="en-IN" sz="2201" dirty="0">
                <a:latin typeface="Times New Roman" panose="02020603050405020304" pitchFamily="18" charset="0"/>
                <a:cs typeface="Times New Roman" panose="02020603050405020304" pitchFamily="18" charset="0"/>
              </a:rPr>
              <a:t>Dr. Sukanya Vyavhare</a:t>
            </a:r>
          </a:p>
          <a:p>
            <a:pPr algn="just"/>
            <a:r>
              <a:rPr lang="en-IN" sz="2201" dirty="0">
                <a:latin typeface="Times New Roman" panose="02020603050405020304" pitchFamily="18" charset="0"/>
                <a:cs typeface="Times New Roman" panose="02020603050405020304" pitchFamily="18" charset="0"/>
              </a:rPr>
              <a:t>Dr. Poonam Kedar </a:t>
            </a:r>
          </a:p>
        </p:txBody>
      </p:sp>
      <p:sp>
        <p:nvSpPr>
          <p:cNvPr id="6" name="TextBox 5">
            <a:extLst>
              <a:ext uri="{FF2B5EF4-FFF2-40B4-BE49-F238E27FC236}">
                <a16:creationId xmlns:a16="http://schemas.microsoft.com/office/drawing/2014/main" xmlns="" id="{E6340DEC-554A-4262-BE20-B1E5E08DFE6A}"/>
              </a:ext>
            </a:extLst>
          </p:cNvPr>
          <p:cNvSpPr txBox="1"/>
          <p:nvPr/>
        </p:nvSpPr>
        <p:spPr>
          <a:xfrm>
            <a:off x="7599404" y="3057223"/>
            <a:ext cx="3329008" cy="1108380"/>
          </a:xfrm>
          <a:prstGeom prst="rect">
            <a:avLst/>
          </a:prstGeom>
          <a:noFill/>
        </p:spPr>
        <p:txBody>
          <a:bodyPr wrap="square" rtlCol="0">
            <a:spAutoFit/>
          </a:bodyPr>
          <a:lstStyle/>
          <a:p>
            <a:r>
              <a:rPr lang="en-IN" sz="2201" dirty="0">
                <a:latin typeface="Times New Roman" panose="02020603050405020304" pitchFamily="18" charset="0"/>
                <a:cs typeface="Times New Roman" panose="02020603050405020304" pitchFamily="18" charset="0"/>
              </a:rPr>
              <a:t>Presented by:</a:t>
            </a:r>
          </a:p>
          <a:p>
            <a:r>
              <a:rPr lang="en-IN" sz="2201" dirty="0">
                <a:latin typeface="Times New Roman" panose="02020603050405020304" pitchFamily="18" charset="0"/>
                <a:cs typeface="Times New Roman" panose="02020603050405020304" pitchFamily="18" charset="0"/>
              </a:rPr>
              <a:t>Dr. Khushbu Bezalwar</a:t>
            </a:r>
          </a:p>
          <a:p>
            <a:r>
              <a:rPr lang="en-IN" sz="2201" dirty="0">
                <a:latin typeface="Times New Roman" panose="02020603050405020304" pitchFamily="18" charset="0"/>
                <a:cs typeface="Times New Roman" panose="02020603050405020304" pitchFamily="18" charset="0"/>
              </a:rPr>
              <a:t>(II </a:t>
            </a:r>
            <a:r>
              <a:rPr lang="en-IN" sz="2201" dirty="0" err="1">
                <a:latin typeface="Times New Roman" panose="02020603050405020304" pitchFamily="18" charset="0"/>
                <a:cs typeface="Times New Roman" panose="02020603050405020304" pitchFamily="18" charset="0"/>
              </a:rPr>
              <a:t>nd</a:t>
            </a:r>
            <a:r>
              <a:rPr lang="en-IN" sz="2201" dirty="0">
                <a:latin typeface="Times New Roman" panose="02020603050405020304" pitchFamily="18" charset="0"/>
                <a:cs typeface="Times New Roman" panose="02020603050405020304" pitchFamily="18" charset="0"/>
              </a:rPr>
              <a:t> year PG)</a:t>
            </a:r>
          </a:p>
        </p:txBody>
      </p:sp>
      <p:cxnSp>
        <p:nvCxnSpPr>
          <p:cNvPr id="7" name="Straight Connector 6">
            <a:extLst>
              <a:ext uri="{FF2B5EF4-FFF2-40B4-BE49-F238E27FC236}">
                <a16:creationId xmlns:a16="http://schemas.microsoft.com/office/drawing/2014/main" xmlns="" id="{03989305-16B5-43F7-8ECA-FDA508C5B8CE}"/>
              </a:ext>
            </a:extLst>
          </p:cNvPr>
          <p:cNvCxnSpPr/>
          <p:nvPr/>
        </p:nvCxnSpPr>
        <p:spPr>
          <a:xfrm>
            <a:off x="355108" y="2867487"/>
            <a:ext cx="108573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097656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6BB04BE-F453-440C-B5BE-3E8454AB0D15}"/>
              </a:ext>
            </a:extLst>
          </p:cNvPr>
          <p:cNvSpPr>
            <a:spLocks noGrp="1"/>
          </p:cNvSpPr>
          <p:nvPr>
            <p:ph idx="1"/>
          </p:nvPr>
        </p:nvSpPr>
        <p:spPr>
          <a:xfrm>
            <a:off x="676923" y="1671552"/>
            <a:ext cx="10131426" cy="3649132"/>
          </a:xfrm>
        </p:spPr>
        <p:txBody>
          <a:bodyPr>
            <a:normAutofit/>
          </a:bodyPr>
          <a:lstStyle/>
          <a:p>
            <a:pPr algn="just"/>
            <a:r>
              <a:rPr lang="en-US" sz="2201" dirty="0">
                <a:latin typeface="Times New Roman" panose="02020603050405020304" pitchFamily="18" charset="0"/>
                <a:cs typeface="Times New Roman" panose="02020603050405020304" pitchFamily="18" charset="0"/>
              </a:rPr>
              <a:t>In 1965, Melvin L. Morris introduced flaps for reattachment </a:t>
            </a:r>
            <a:r>
              <a:rPr lang="en-US" sz="2201" dirty="0">
                <a:solidFill>
                  <a:srgbClr val="FFFF00"/>
                </a:solidFill>
                <a:latin typeface="Times New Roman" panose="02020603050405020304" pitchFamily="18" charset="0"/>
                <a:cs typeface="Times New Roman" panose="02020603050405020304" pitchFamily="18" charset="0"/>
              </a:rPr>
              <a:t>‘unrepositioned mucoperiosteal flap’ </a:t>
            </a:r>
          </a:p>
          <a:p>
            <a:pPr algn="just"/>
            <a:r>
              <a:rPr lang="en-US" sz="2201" dirty="0">
                <a:latin typeface="Times New Roman" panose="02020603050405020304" pitchFamily="18" charset="0"/>
                <a:cs typeface="Times New Roman" panose="02020603050405020304" pitchFamily="18" charset="0"/>
              </a:rPr>
              <a:t>In 1966 Robinson, he developed the </a:t>
            </a:r>
            <a:r>
              <a:rPr lang="en-US" sz="2201" dirty="0">
                <a:solidFill>
                  <a:srgbClr val="FFFF00"/>
                </a:solidFill>
                <a:latin typeface="Times New Roman" panose="02020603050405020304" pitchFamily="18" charset="0"/>
                <a:cs typeface="Times New Roman" panose="02020603050405020304" pitchFamily="18" charset="0"/>
              </a:rPr>
              <a:t>Distal Wedge procedure</a:t>
            </a:r>
            <a:endParaRPr lang="en-US" sz="2201" dirty="0">
              <a:latin typeface="Times New Roman" panose="02020603050405020304" pitchFamily="18" charset="0"/>
              <a:cs typeface="Times New Roman" panose="02020603050405020304" pitchFamily="18" charset="0"/>
            </a:endParaRPr>
          </a:p>
          <a:p>
            <a:pPr algn="just"/>
            <a:r>
              <a:rPr lang="en-US" sz="2201" dirty="0">
                <a:latin typeface="Times New Roman" panose="02020603050405020304" pitchFamily="18" charset="0"/>
                <a:cs typeface="Times New Roman" panose="02020603050405020304" pitchFamily="18" charset="0"/>
              </a:rPr>
              <a:t>•In 1974 Ramfjord; Nissle, </a:t>
            </a:r>
            <a:r>
              <a:rPr lang="en-US" sz="2201" dirty="0">
                <a:solidFill>
                  <a:srgbClr val="FFFF00"/>
                </a:solidFill>
                <a:latin typeface="Times New Roman" panose="02020603050405020304" pitchFamily="18" charset="0"/>
                <a:cs typeface="Times New Roman" panose="02020603050405020304" pitchFamily="18" charset="0"/>
              </a:rPr>
              <a:t>Modified Widman flap</a:t>
            </a:r>
            <a:endParaRPr lang="en-IN" sz="220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6767578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F57E308-484A-4295-ADC5-41614AECB834}"/>
              </a:ext>
            </a:extLst>
          </p:cNvPr>
          <p:cNvPicPr>
            <a:picLocks noChangeAspect="1"/>
          </p:cNvPicPr>
          <p:nvPr/>
        </p:nvPicPr>
        <p:blipFill>
          <a:blip r:embed="rId2"/>
          <a:stretch>
            <a:fillRect/>
          </a:stretch>
        </p:blipFill>
        <p:spPr>
          <a:xfrm>
            <a:off x="1225431" y="579456"/>
            <a:ext cx="3623324" cy="2438398"/>
          </a:xfrm>
          <a:prstGeom prst="rect">
            <a:avLst/>
          </a:prstGeom>
          <a:ln w="19050">
            <a:solidFill>
              <a:schemeClr val="bg1"/>
            </a:solidFill>
          </a:ln>
        </p:spPr>
      </p:pic>
      <p:pic>
        <p:nvPicPr>
          <p:cNvPr id="3" name="Picture 2">
            <a:extLst>
              <a:ext uri="{FF2B5EF4-FFF2-40B4-BE49-F238E27FC236}">
                <a16:creationId xmlns:a16="http://schemas.microsoft.com/office/drawing/2014/main" xmlns="" id="{F8E81F60-5DF1-4000-9741-24A37181CBE7}"/>
              </a:ext>
            </a:extLst>
          </p:cNvPr>
          <p:cNvPicPr>
            <a:picLocks noChangeAspect="1"/>
          </p:cNvPicPr>
          <p:nvPr/>
        </p:nvPicPr>
        <p:blipFill rotWithShape="1">
          <a:blip r:embed="rId3"/>
          <a:srcRect t="2735" r="2555" b="2735"/>
          <a:stretch/>
        </p:blipFill>
        <p:spPr>
          <a:xfrm>
            <a:off x="5662957" y="579454"/>
            <a:ext cx="3552636" cy="2438398"/>
          </a:xfrm>
          <a:prstGeom prst="rect">
            <a:avLst/>
          </a:prstGeom>
          <a:ln w="28575">
            <a:solidFill>
              <a:schemeClr val="bg1"/>
            </a:solidFill>
          </a:ln>
        </p:spPr>
      </p:pic>
      <p:pic>
        <p:nvPicPr>
          <p:cNvPr id="4" name="Picture 3">
            <a:extLst>
              <a:ext uri="{FF2B5EF4-FFF2-40B4-BE49-F238E27FC236}">
                <a16:creationId xmlns:a16="http://schemas.microsoft.com/office/drawing/2014/main" xmlns="" id="{72549C61-1478-4458-8505-9F89C4D23CEE}"/>
              </a:ext>
            </a:extLst>
          </p:cNvPr>
          <p:cNvPicPr>
            <a:picLocks noChangeAspect="1"/>
          </p:cNvPicPr>
          <p:nvPr/>
        </p:nvPicPr>
        <p:blipFill>
          <a:blip r:embed="rId4"/>
          <a:stretch>
            <a:fillRect/>
          </a:stretch>
        </p:blipFill>
        <p:spPr>
          <a:xfrm>
            <a:off x="1274970" y="3281612"/>
            <a:ext cx="3524251" cy="2343150"/>
          </a:xfrm>
          <a:prstGeom prst="rect">
            <a:avLst/>
          </a:prstGeom>
          <a:ln w="28575">
            <a:solidFill>
              <a:schemeClr val="bg1"/>
            </a:solidFill>
          </a:ln>
        </p:spPr>
      </p:pic>
      <p:pic>
        <p:nvPicPr>
          <p:cNvPr id="5" name="Picture 4">
            <a:extLst>
              <a:ext uri="{FF2B5EF4-FFF2-40B4-BE49-F238E27FC236}">
                <a16:creationId xmlns:a16="http://schemas.microsoft.com/office/drawing/2014/main" xmlns="" id="{DD400D17-EFCE-4C1E-995B-A68D2AB217A5}"/>
              </a:ext>
            </a:extLst>
          </p:cNvPr>
          <p:cNvPicPr>
            <a:picLocks noChangeAspect="1"/>
          </p:cNvPicPr>
          <p:nvPr/>
        </p:nvPicPr>
        <p:blipFill>
          <a:blip r:embed="rId5"/>
          <a:stretch>
            <a:fillRect/>
          </a:stretch>
        </p:blipFill>
        <p:spPr>
          <a:xfrm>
            <a:off x="5691343" y="3272086"/>
            <a:ext cx="3524251" cy="2352676"/>
          </a:xfrm>
          <a:prstGeom prst="rect">
            <a:avLst/>
          </a:prstGeom>
          <a:ln w="28575">
            <a:solidFill>
              <a:schemeClr val="bg1"/>
            </a:solidFill>
          </a:ln>
        </p:spPr>
      </p:pic>
    </p:spTree>
    <p:extLst>
      <p:ext uri="{BB962C8B-B14F-4D97-AF65-F5344CB8AC3E}">
        <p14:creationId xmlns:p14="http://schemas.microsoft.com/office/powerpoint/2010/main" xmlns="" val="2462820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0C0477E-57E1-41F6-9F28-883BA32AD0DA}"/>
              </a:ext>
            </a:extLst>
          </p:cNvPr>
          <p:cNvPicPr>
            <a:picLocks noChangeAspect="1"/>
          </p:cNvPicPr>
          <p:nvPr/>
        </p:nvPicPr>
        <p:blipFill>
          <a:blip r:embed="rId2"/>
          <a:stretch>
            <a:fillRect/>
          </a:stretch>
        </p:blipFill>
        <p:spPr>
          <a:xfrm>
            <a:off x="1407295" y="617065"/>
            <a:ext cx="3514725" cy="2381250"/>
          </a:xfrm>
          <a:prstGeom prst="rect">
            <a:avLst/>
          </a:prstGeom>
          <a:ln w="28575">
            <a:solidFill>
              <a:schemeClr val="bg1"/>
            </a:solidFill>
          </a:ln>
        </p:spPr>
      </p:pic>
      <p:pic>
        <p:nvPicPr>
          <p:cNvPr id="3" name="Picture 2">
            <a:extLst>
              <a:ext uri="{FF2B5EF4-FFF2-40B4-BE49-F238E27FC236}">
                <a16:creationId xmlns:a16="http://schemas.microsoft.com/office/drawing/2014/main" xmlns="" id="{8301AADD-2F43-4E9A-9DC8-D72BF4564F8B}"/>
              </a:ext>
            </a:extLst>
          </p:cNvPr>
          <p:cNvPicPr>
            <a:picLocks noChangeAspect="1"/>
          </p:cNvPicPr>
          <p:nvPr/>
        </p:nvPicPr>
        <p:blipFill>
          <a:blip r:embed="rId3"/>
          <a:stretch>
            <a:fillRect/>
          </a:stretch>
        </p:blipFill>
        <p:spPr>
          <a:xfrm>
            <a:off x="5658194" y="617065"/>
            <a:ext cx="3552825" cy="2381250"/>
          </a:xfrm>
          <a:prstGeom prst="rect">
            <a:avLst/>
          </a:prstGeom>
          <a:ln w="28575">
            <a:solidFill>
              <a:schemeClr val="bg1"/>
            </a:solidFill>
          </a:ln>
        </p:spPr>
      </p:pic>
      <p:pic>
        <p:nvPicPr>
          <p:cNvPr id="4" name="Picture 3">
            <a:extLst>
              <a:ext uri="{FF2B5EF4-FFF2-40B4-BE49-F238E27FC236}">
                <a16:creationId xmlns:a16="http://schemas.microsoft.com/office/drawing/2014/main" xmlns="" id="{A7EFFEEA-D942-4968-B367-B7960A89512C}"/>
              </a:ext>
            </a:extLst>
          </p:cNvPr>
          <p:cNvPicPr>
            <a:picLocks noChangeAspect="1"/>
          </p:cNvPicPr>
          <p:nvPr/>
        </p:nvPicPr>
        <p:blipFill>
          <a:blip r:embed="rId4"/>
          <a:stretch>
            <a:fillRect/>
          </a:stretch>
        </p:blipFill>
        <p:spPr>
          <a:xfrm>
            <a:off x="5658194" y="3237518"/>
            <a:ext cx="3729849" cy="2506459"/>
          </a:xfrm>
          <a:prstGeom prst="rect">
            <a:avLst/>
          </a:prstGeom>
          <a:ln w="28575">
            <a:solidFill>
              <a:schemeClr val="bg1"/>
            </a:solidFill>
          </a:ln>
        </p:spPr>
      </p:pic>
      <p:pic>
        <p:nvPicPr>
          <p:cNvPr id="5" name="Picture 4">
            <a:extLst>
              <a:ext uri="{FF2B5EF4-FFF2-40B4-BE49-F238E27FC236}">
                <a16:creationId xmlns:a16="http://schemas.microsoft.com/office/drawing/2014/main" xmlns="" id="{E2279FD0-01DE-4806-82C6-428D744A43DC}"/>
              </a:ext>
            </a:extLst>
          </p:cNvPr>
          <p:cNvPicPr>
            <a:picLocks noChangeAspect="1"/>
          </p:cNvPicPr>
          <p:nvPr/>
        </p:nvPicPr>
        <p:blipFill>
          <a:blip r:embed="rId5"/>
          <a:stretch>
            <a:fillRect/>
          </a:stretch>
        </p:blipFill>
        <p:spPr>
          <a:xfrm>
            <a:off x="1350144" y="3237520"/>
            <a:ext cx="3571876" cy="2506459"/>
          </a:xfrm>
          <a:prstGeom prst="rect">
            <a:avLst/>
          </a:prstGeom>
          <a:ln w="28575">
            <a:solidFill>
              <a:schemeClr val="bg1"/>
            </a:solidFill>
          </a:ln>
        </p:spPr>
      </p:pic>
    </p:spTree>
    <p:extLst>
      <p:ext uri="{BB962C8B-B14F-4D97-AF65-F5344CB8AC3E}">
        <p14:creationId xmlns:p14="http://schemas.microsoft.com/office/powerpoint/2010/main" xmlns="" val="35990741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E4F73C5-C268-4E18-927E-B61946EF15EF}"/>
              </a:ext>
            </a:extLst>
          </p:cNvPr>
          <p:cNvSpPr/>
          <p:nvPr/>
        </p:nvSpPr>
        <p:spPr>
          <a:xfrm>
            <a:off x="1065320" y="1837678"/>
            <a:ext cx="4545367" cy="227268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201" dirty="0">
                <a:solidFill>
                  <a:schemeClr val="bg1"/>
                </a:solidFill>
                <a:latin typeface="Times New Roman" panose="02020603050405020304" pitchFamily="18" charset="0"/>
                <a:cs typeface="Times New Roman" panose="02020603050405020304" pitchFamily="18" charset="0"/>
              </a:rPr>
              <a:t>Advantages </a:t>
            </a:r>
          </a:p>
          <a:p>
            <a:r>
              <a:rPr lang="en-IN" sz="2201" dirty="0">
                <a:solidFill>
                  <a:schemeClr val="bg1"/>
                </a:solidFill>
                <a:latin typeface="Times New Roman" panose="02020603050405020304" pitchFamily="18" charset="0"/>
                <a:cs typeface="Times New Roman" panose="02020603050405020304" pitchFamily="18" charset="0"/>
              </a:rPr>
              <a:t>1. Aesthetically pleasing</a:t>
            </a:r>
          </a:p>
          <a:p>
            <a:r>
              <a:rPr lang="en-US" sz="2201" dirty="0">
                <a:solidFill>
                  <a:schemeClr val="bg1"/>
                </a:solidFill>
                <a:latin typeface="Times New Roman" panose="02020603050405020304" pitchFamily="18" charset="0"/>
                <a:cs typeface="Times New Roman" panose="02020603050405020304" pitchFamily="18" charset="0"/>
              </a:rPr>
              <a:t>2. Primary coverage of implant material</a:t>
            </a:r>
          </a:p>
          <a:p>
            <a:r>
              <a:rPr lang="en-US" sz="2201" dirty="0">
                <a:solidFill>
                  <a:schemeClr val="bg1"/>
                </a:solidFill>
                <a:latin typeface="Times New Roman" panose="02020603050405020304" pitchFamily="18" charset="0"/>
                <a:cs typeface="Times New Roman" panose="02020603050405020304" pitchFamily="18" charset="0"/>
              </a:rPr>
              <a:t>3. Prevention of postoperative tissue craters</a:t>
            </a:r>
            <a:endParaRPr lang="en-IN" sz="2201" dirty="0">
              <a:solidFill>
                <a:schemeClr val="bg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529A36D3-C5DD-46B9-9848-8D70FEBA83F3}"/>
              </a:ext>
            </a:extLst>
          </p:cNvPr>
          <p:cNvSpPr/>
          <p:nvPr/>
        </p:nvSpPr>
        <p:spPr>
          <a:xfrm>
            <a:off x="6454067" y="1837678"/>
            <a:ext cx="4199138" cy="227268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201" dirty="0">
                <a:solidFill>
                  <a:schemeClr val="bg1"/>
                </a:solidFill>
                <a:latin typeface="Times New Roman" panose="02020603050405020304" pitchFamily="18" charset="0"/>
                <a:cs typeface="Times New Roman" panose="02020603050405020304" pitchFamily="18" charset="0"/>
              </a:rPr>
              <a:t>Disadvantages</a:t>
            </a:r>
          </a:p>
          <a:p>
            <a:r>
              <a:rPr lang="en-IN" sz="2201" dirty="0">
                <a:solidFill>
                  <a:schemeClr val="bg1"/>
                </a:solidFill>
                <a:latin typeface="Times New Roman" panose="02020603050405020304" pitchFamily="18" charset="0"/>
                <a:cs typeface="Times New Roman" panose="02020603050405020304" pitchFamily="18" charset="0"/>
              </a:rPr>
              <a:t>1. Technically difficult</a:t>
            </a:r>
          </a:p>
          <a:p>
            <a:r>
              <a:rPr lang="en-IN" sz="2201" dirty="0">
                <a:solidFill>
                  <a:schemeClr val="bg1"/>
                </a:solidFill>
                <a:latin typeface="Times New Roman" panose="02020603050405020304" pitchFamily="18" charset="0"/>
                <a:cs typeface="Times New Roman" panose="02020603050405020304" pitchFamily="18" charset="0"/>
              </a:rPr>
              <a:t>2. Time consuming</a:t>
            </a:r>
          </a:p>
        </p:txBody>
      </p:sp>
    </p:spTree>
    <p:extLst>
      <p:ext uri="{BB962C8B-B14F-4D97-AF65-F5344CB8AC3E}">
        <p14:creationId xmlns:p14="http://schemas.microsoft.com/office/powerpoint/2010/main" xmlns="" val="11388566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53D064D-123C-4656-91D7-F7B6A24646F6}"/>
              </a:ext>
            </a:extLst>
          </p:cNvPr>
          <p:cNvSpPr>
            <a:spLocks noGrp="1"/>
          </p:cNvSpPr>
          <p:nvPr>
            <p:ph idx="1"/>
          </p:nvPr>
        </p:nvSpPr>
        <p:spPr>
          <a:xfrm>
            <a:off x="676925" y="1946761"/>
            <a:ext cx="10131426" cy="3649132"/>
          </a:xfrm>
        </p:spPr>
        <p:txBody>
          <a:bodyPr>
            <a:normAutofit/>
          </a:bodyPr>
          <a:lstStyle/>
          <a:p>
            <a:pPr algn="just"/>
            <a:r>
              <a:rPr lang="en-IN" sz="2201" dirty="0">
                <a:latin typeface="Times New Roman" panose="02020603050405020304" pitchFamily="18" charset="0"/>
                <a:cs typeface="Times New Roman" panose="02020603050405020304" pitchFamily="18" charset="0"/>
              </a:rPr>
              <a:t>A technique proposed by Takei et al.,  achieved primary closure in the interproximal space, but maintaining it over time </a:t>
            </a:r>
            <a:r>
              <a:rPr lang="en-US" sz="2201" dirty="0">
                <a:latin typeface="Times New Roman" panose="02020603050405020304" pitchFamily="18" charset="0"/>
                <a:cs typeface="Times New Roman" panose="02020603050405020304" pitchFamily="18" charset="0"/>
              </a:rPr>
              <a:t>is more elusive in most situations when a barrier membrane is used.</a:t>
            </a:r>
          </a:p>
          <a:p>
            <a:pPr algn="just"/>
            <a:r>
              <a:rPr lang="en-IN" sz="2201" dirty="0">
                <a:latin typeface="Times New Roman" panose="02020603050405020304" pitchFamily="18" charset="0"/>
                <a:cs typeface="Times New Roman" panose="02020603050405020304" pitchFamily="18" charset="0"/>
              </a:rPr>
              <a:t> </a:t>
            </a:r>
            <a:r>
              <a:rPr lang="en-US" sz="2201" dirty="0">
                <a:latin typeface="Times New Roman" panose="02020603050405020304" pitchFamily="18" charset="0"/>
                <a:cs typeface="Times New Roman" panose="02020603050405020304" pitchFamily="18" charset="0"/>
              </a:rPr>
              <a:t>Furthermore, whenever regeneration of the suprabony component is attempted by overfilling the intrabony defect or by placing a barrier membrane coronal to the interproximal </a:t>
            </a:r>
            <a:r>
              <a:rPr lang="en-IN" sz="2201" dirty="0">
                <a:latin typeface="Times New Roman" panose="02020603050405020304" pitchFamily="18" charset="0"/>
                <a:cs typeface="Times New Roman" panose="02020603050405020304" pitchFamily="18" charset="0"/>
              </a:rPr>
              <a:t>alveolar bone crest, a substantial coronal positioning </a:t>
            </a:r>
            <a:r>
              <a:rPr lang="en-US" sz="2201" dirty="0">
                <a:latin typeface="Times New Roman" panose="02020603050405020304" pitchFamily="18" charset="0"/>
                <a:cs typeface="Times New Roman" panose="02020603050405020304" pitchFamily="18" charset="0"/>
              </a:rPr>
              <a:t>of the flaps is required to obtain primary closure of the interproximal area. This objective can hardly be achieved </a:t>
            </a:r>
            <a:r>
              <a:rPr lang="en-IN" sz="2201" dirty="0">
                <a:latin typeface="Times New Roman" panose="02020603050405020304" pitchFamily="18" charset="0"/>
                <a:cs typeface="Times New Roman" panose="02020603050405020304" pitchFamily="18" charset="0"/>
              </a:rPr>
              <a:t>with current surgical techniques.</a:t>
            </a:r>
          </a:p>
        </p:txBody>
      </p:sp>
      <p:sp>
        <p:nvSpPr>
          <p:cNvPr id="4" name="Rectangle: Diagonal Corners Snipped 3">
            <a:extLst>
              <a:ext uri="{FF2B5EF4-FFF2-40B4-BE49-F238E27FC236}">
                <a16:creationId xmlns:a16="http://schemas.microsoft.com/office/drawing/2014/main" xmlns="" id="{3FA50E4E-1EAC-4149-BD91-9F623268754F}"/>
              </a:ext>
            </a:extLst>
          </p:cNvPr>
          <p:cNvSpPr/>
          <p:nvPr/>
        </p:nvSpPr>
        <p:spPr>
          <a:xfrm>
            <a:off x="3107185" y="683582"/>
            <a:ext cx="4900475" cy="745724"/>
          </a:xfrm>
          <a:prstGeom prst="snip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1" dirty="0">
                <a:solidFill>
                  <a:schemeClr val="bg1"/>
                </a:solidFill>
                <a:latin typeface="Algerian" panose="04020705040A02060702" pitchFamily="82" charset="0"/>
              </a:rPr>
              <a:t>Modified papilla preservation flap(1995)</a:t>
            </a:r>
          </a:p>
        </p:txBody>
      </p:sp>
    </p:spTree>
    <p:extLst>
      <p:ext uri="{BB962C8B-B14F-4D97-AF65-F5344CB8AC3E}">
        <p14:creationId xmlns:p14="http://schemas.microsoft.com/office/powerpoint/2010/main" xmlns="" val="22186352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F69CCFA-384D-4C28-8408-53F7E9DEDE63}"/>
              </a:ext>
            </a:extLst>
          </p:cNvPr>
          <p:cNvSpPr>
            <a:spLocks noGrp="1"/>
          </p:cNvSpPr>
          <p:nvPr>
            <p:ph idx="1"/>
          </p:nvPr>
        </p:nvSpPr>
        <p:spPr>
          <a:xfrm>
            <a:off x="712435" y="1853010"/>
            <a:ext cx="10131426" cy="2417150"/>
          </a:xfrm>
        </p:spPr>
        <p:txBody>
          <a:bodyPr>
            <a:normAutofit/>
          </a:bodyPr>
          <a:lstStyle/>
          <a:p>
            <a:pPr algn="just"/>
            <a:r>
              <a:rPr lang="en-US" sz="2201" dirty="0">
                <a:latin typeface="Times New Roman" panose="02020603050405020304" pitchFamily="18" charset="0"/>
                <a:cs typeface="Times New Roman" panose="02020603050405020304" pitchFamily="18" charset="0"/>
              </a:rPr>
              <a:t>To obtain both coronal positioning of the flap and primary closure of the interdental space prior to attempting regeneration of the suprabony component of the defect, </a:t>
            </a:r>
            <a:r>
              <a:rPr lang="en-IN" sz="2201" dirty="0">
                <a:latin typeface="Times New Roman" panose="02020603050405020304" pitchFamily="18" charset="0"/>
                <a:cs typeface="Times New Roman" panose="02020603050405020304" pitchFamily="18" charset="0"/>
              </a:rPr>
              <a:t>Cortellini et al. (1995) proposed technique as modified papilla preservation flap.</a:t>
            </a:r>
          </a:p>
        </p:txBody>
      </p:sp>
    </p:spTree>
    <p:extLst>
      <p:ext uri="{BB962C8B-B14F-4D97-AF65-F5344CB8AC3E}">
        <p14:creationId xmlns:p14="http://schemas.microsoft.com/office/powerpoint/2010/main" xmlns="" val="11656599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98D1C96-4D3A-4313-B9EB-4048A67AEEEF}"/>
              </a:ext>
            </a:extLst>
          </p:cNvPr>
          <p:cNvSpPr>
            <a:spLocks noGrp="1"/>
          </p:cNvSpPr>
          <p:nvPr>
            <p:ph idx="1"/>
          </p:nvPr>
        </p:nvSpPr>
        <p:spPr>
          <a:xfrm>
            <a:off x="668047" y="1604436"/>
            <a:ext cx="10131426" cy="3649132"/>
          </a:xfrm>
        </p:spPr>
        <p:txBody>
          <a:bodyPr/>
          <a:lstStyle/>
          <a:p>
            <a:pPr marL="0" indent="0" algn="just">
              <a:buNone/>
            </a:pPr>
            <a:r>
              <a:rPr lang="en-IN" sz="2201" dirty="0">
                <a:latin typeface="Times New Roman" panose="02020603050405020304" pitchFamily="18" charset="0"/>
                <a:cs typeface="Times New Roman" panose="02020603050405020304" pitchFamily="18" charset="0"/>
              </a:rPr>
              <a:t>Procedure</a:t>
            </a:r>
          </a:p>
          <a:p>
            <a:pPr algn="just"/>
            <a:r>
              <a:rPr lang="en-IN" sz="2201" dirty="0">
                <a:latin typeface="Times New Roman" panose="02020603050405020304" pitchFamily="18" charset="0"/>
                <a:cs typeface="Times New Roman" panose="02020603050405020304" pitchFamily="18" charset="0"/>
              </a:rPr>
              <a:t>A buccal and interproximal intrasulcular primary </a:t>
            </a:r>
            <a:r>
              <a:rPr lang="en-US" sz="2201" dirty="0">
                <a:latin typeface="Times New Roman" panose="02020603050405020304" pitchFamily="18" charset="0"/>
                <a:cs typeface="Times New Roman" panose="02020603050405020304" pitchFamily="18" charset="0"/>
              </a:rPr>
              <a:t>incision to the alveolar crest, involving the two teeth neighboring the defect, was performed. </a:t>
            </a:r>
          </a:p>
          <a:p>
            <a:pPr algn="just"/>
            <a:r>
              <a:rPr lang="en-IN" sz="2201" dirty="0">
                <a:latin typeface="Times New Roman" panose="02020603050405020304" pitchFamily="18" charset="0"/>
                <a:cs typeface="Times New Roman" panose="02020603050405020304" pitchFamily="18" charset="0"/>
              </a:rPr>
              <a:t>A horizontal incision </a:t>
            </a:r>
            <a:r>
              <a:rPr lang="en-US" sz="2201" dirty="0">
                <a:latin typeface="Times New Roman" panose="02020603050405020304" pitchFamily="18" charset="0"/>
                <a:cs typeface="Times New Roman" panose="02020603050405020304" pitchFamily="18" charset="0"/>
              </a:rPr>
              <a:t>with a slight internal bevel was then traced in the buccal gingiva of the interdental space at the base of the papilla.</a:t>
            </a:r>
          </a:p>
          <a:p>
            <a:pPr algn="just"/>
            <a:r>
              <a:rPr lang="en-US" sz="2201" dirty="0">
                <a:latin typeface="Times New Roman" panose="02020603050405020304" pitchFamily="18" charset="0"/>
                <a:cs typeface="Times New Roman" panose="02020603050405020304" pitchFamily="18" charset="0"/>
              </a:rPr>
              <a:t>This incision was connected with the primary incision in the most apical portion of the buccal gingival margin of </a:t>
            </a:r>
            <a:r>
              <a:rPr lang="en-IN" sz="2201" dirty="0">
                <a:latin typeface="Times New Roman" panose="02020603050405020304" pitchFamily="18" charset="0"/>
                <a:cs typeface="Times New Roman" panose="02020603050405020304" pitchFamily="18" charset="0"/>
              </a:rPr>
              <a:t>the neighboring teeth.</a:t>
            </a:r>
            <a:r>
              <a:rPr lang="en-US" sz="2201" dirty="0">
                <a:latin typeface="Times New Roman" panose="02020603050405020304" pitchFamily="18" charset="0"/>
                <a:cs typeface="Times New Roman" panose="02020603050405020304" pitchFamily="18" charset="0"/>
              </a:rPr>
              <a:t>   </a:t>
            </a:r>
            <a:endParaRPr lang="en-IN" sz="2201" dirty="0">
              <a:latin typeface="Times New Roman" panose="02020603050405020304" pitchFamily="18" charset="0"/>
              <a:cs typeface="Times New Roman" panose="02020603050405020304" pitchFamily="18" charset="0"/>
            </a:endParaRPr>
          </a:p>
          <a:p>
            <a:endParaRPr lang="en-IN" dirty="0"/>
          </a:p>
        </p:txBody>
      </p:sp>
    </p:spTree>
    <p:extLst>
      <p:ext uri="{BB962C8B-B14F-4D97-AF65-F5344CB8AC3E}">
        <p14:creationId xmlns:p14="http://schemas.microsoft.com/office/powerpoint/2010/main" xmlns="" val="42379463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67390F3-627B-4957-BE7E-703C228D4284}"/>
              </a:ext>
            </a:extLst>
          </p:cNvPr>
          <p:cNvSpPr>
            <a:spLocks noGrp="1"/>
          </p:cNvSpPr>
          <p:nvPr>
            <p:ph idx="1"/>
          </p:nvPr>
        </p:nvSpPr>
        <p:spPr>
          <a:xfrm>
            <a:off x="659169" y="1604436"/>
            <a:ext cx="10131426" cy="3649132"/>
          </a:xfrm>
        </p:spPr>
        <p:txBody>
          <a:bodyPr>
            <a:normAutofit/>
          </a:bodyPr>
          <a:lstStyle/>
          <a:p>
            <a:pPr algn="just"/>
            <a:r>
              <a:rPr lang="en-US" sz="2201" dirty="0">
                <a:latin typeface="Times New Roman" panose="02020603050405020304" pitchFamily="18" charset="0"/>
                <a:cs typeface="Times New Roman" panose="02020603050405020304" pitchFamily="18" charset="0"/>
              </a:rPr>
              <a:t>A full thickness buccal flap was elevated to the level of the buccal alveolar crest. The buccal and interproximal primary incision was then continued intrasulcularly in the interproximal space to reach the palatal line angle and extended to the palatal aspect.</a:t>
            </a:r>
          </a:p>
          <a:p>
            <a:pPr algn="just"/>
            <a:r>
              <a:rPr lang="en-IN" sz="2201" dirty="0">
                <a:latin typeface="Times New Roman" panose="02020603050405020304" pitchFamily="18" charset="0"/>
                <a:cs typeface="Times New Roman" panose="02020603050405020304" pitchFamily="18" charset="0"/>
              </a:rPr>
              <a:t>A buccal </a:t>
            </a:r>
            <a:r>
              <a:rPr lang="en-US" sz="2201" dirty="0">
                <a:latin typeface="Times New Roman" panose="02020603050405020304" pitchFamily="18" charset="0"/>
                <a:cs typeface="Times New Roman" panose="02020603050405020304" pitchFamily="18" charset="0"/>
              </a:rPr>
              <a:t>horizontal incision was performed in the interproximal supracrestal connective tissue, just coronal to the bone crest, to dissect the papilla. The papilla was elevated </a:t>
            </a:r>
            <a:r>
              <a:rPr lang="en-IN" sz="2201" dirty="0">
                <a:latin typeface="Times New Roman" panose="02020603050405020304" pitchFamily="18" charset="0"/>
                <a:cs typeface="Times New Roman" panose="02020603050405020304" pitchFamily="18" charset="0"/>
              </a:rPr>
              <a:t>towards the palatal aspect.</a:t>
            </a:r>
          </a:p>
        </p:txBody>
      </p:sp>
    </p:spTree>
    <p:extLst>
      <p:ext uri="{BB962C8B-B14F-4D97-AF65-F5344CB8AC3E}">
        <p14:creationId xmlns:p14="http://schemas.microsoft.com/office/powerpoint/2010/main" xmlns="" val="20886453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25F4255-2C51-43FA-BBB6-2ABC5A40EE9D}"/>
              </a:ext>
            </a:extLst>
          </p:cNvPr>
          <p:cNvSpPr>
            <a:spLocks noGrp="1"/>
          </p:cNvSpPr>
          <p:nvPr>
            <p:ph idx="1"/>
          </p:nvPr>
        </p:nvSpPr>
        <p:spPr>
          <a:xfrm>
            <a:off x="1030289" y="1698185"/>
            <a:ext cx="10131426" cy="3649132"/>
          </a:xfrm>
        </p:spPr>
        <p:txBody>
          <a:bodyPr>
            <a:normAutofit/>
          </a:bodyPr>
          <a:lstStyle/>
          <a:p>
            <a:pPr algn="just"/>
            <a:r>
              <a:rPr lang="en-IN" sz="2201" dirty="0">
                <a:latin typeface="Times New Roman" panose="02020603050405020304" pitchFamily="18" charset="0"/>
                <a:cs typeface="Times New Roman" panose="02020603050405020304" pitchFamily="18" charset="0"/>
              </a:rPr>
              <a:t>Following extension of the </a:t>
            </a:r>
            <a:r>
              <a:rPr lang="en-US" sz="2201" dirty="0">
                <a:latin typeface="Times New Roman" panose="02020603050405020304" pitchFamily="18" charset="0"/>
                <a:cs typeface="Times New Roman" panose="02020603050405020304" pitchFamily="18" charset="0"/>
              </a:rPr>
              <a:t>palatal incision, a full thickness palatal flap including the interdental papilla was subsequently elevated to fully expose the interproximal defect. The tissue thickness of the papilla was reduced. The defect was fully debrided and scaling and root planing performed. </a:t>
            </a:r>
          </a:p>
          <a:p>
            <a:pPr algn="just"/>
            <a:r>
              <a:rPr lang="en-US" sz="2201" dirty="0">
                <a:latin typeface="Times New Roman" panose="02020603050405020304" pitchFamily="18" charset="0"/>
                <a:cs typeface="Times New Roman" panose="02020603050405020304" pitchFamily="18" charset="0"/>
              </a:rPr>
              <a:t>To allow the coronal positioning of the buccal flap in the absence of tension, vertical releasing incisions extending into the alveolar mucosa were placed in the interproximal spaces mesial and distal to the teeth neighboring the defect. </a:t>
            </a:r>
          </a:p>
        </p:txBody>
      </p:sp>
    </p:spTree>
    <p:extLst>
      <p:ext uri="{BB962C8B-B14F-4D97-AF65-F5344CB8AC3E}">
        <p14:creationId xmlns:p14="http://schemas.microsoft.com/office/powerpoint/2010/main" xmlns="" val="7173204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138B704-F8E0-48EF-8EF7-46728A0B2559}"/>
              </a:ext>
            </a:extLst>
          </p:cNvPr>
          <p:cNvSpPr>
            <a:spLocks noGrp="1"/>
          </p:cNvSpPr>
          <p:nvPr>
            <p:ph idx="1"/>
          </p:nvPr>
        </p:nvSpPr>
        <p:spPr>
          <a:xfrm>
            <a:off x="732936" y="1604436"/>
            <a:ext cx="10131426" cy="3649132"/>
          </a:xfrm>
        </p:spPr>
        <p:txBody>
          <a:bodyPr/>
          <a:lstStyle/>
          <a:p>
            <a:pPr algn="just"/>
            <a:r>
              <a:rPr lang="en-US" sz="2201" dirty="0">
                <a:latin typeface="Times New Roman" panose="02020603050405020304" pitchFamily="18" charset="0"/>
                <a:cs typeface="Times New Roman" panose="02020603050405020304" pitchFamily="18" charset="0"/>
              </a:rPr>
              <a:t>The buccal flap was then released with a split thickness incision. An interproximal membrane  </a:t>
            </a:r>
            <a:r>
              <a:rPr lang="en-IN" sz="2201" dirty="0">
                <a:latin typeface="Times New Roman" panose="02020603050405020304" pitchFamily="18" charset="0"/>
                <a:cs typeface="Times New Roman" panose="02020603050405020304" pitchFamily="18" charset="0"/>
              </a:rPr>
              <a:t>was adapted and positioned </a:t>
            </a:r>
            <a:r>
              <a:rPr lang="en-US" sz="2201" dirty="0">
                <a:latin typeface="Times New Roman" panose="02020603050405020304" pitchFamily="18" charset="0"/>
                <a:cs typeface="Times New Roman" panose="02020603050405020304" pitchFamily="18" charset="0"/>
              </a:rPr>
              <a:t>supracrestally as close as possible to the CEJ. </a:t>
            </a:r>
          </a:p>
          <a:p>
            <a:pPr algn="just"/>
            <a:r>
              <a:rPr lang="en-US" sz="2201" dirty="0">
                <a:latin typeface="Times New Roman" panose="02020603050405020304" pitchFamily="18" charset="0"/>
                <a:cs typeface="Times New Roman" panose="02020603050405020304" pitchFamily="18" charset="0"/>
              </a:rPr>
              <a:t>The occlusive portion of the membrane extended at least 3 mm beyond the margin of the defect. </a:t>
            </a:r>
          </a:p>
          <a:p>
            <a:pPr algn="just"/>
            <a:r>
              <a:rPr lang="en-US" sz="2201" dirty="0">
                <a:latin typeface="Times New Roman" panose="02020603050405020304" pitchFamily="18" charset="0"/>
                <a:cs typeface="Times New Roman" panose="02020603050405020304" pitchFamily="18" charset="0"/>
              </a:rPr>
              <a:t>The membrane was firmly secured to the neighboring teeth with sling sutures. Then both the flaps were sutured.</a:t>
            </a:r>
            <a:endParaRPr lang="en-IN" sz="2201" dirty="0">
              <a:latin typeface="Times New Roman" panose="02020603050405020304" pitchFamily="18" charset="0"/>
              <a:cs typeface="Times New Roman" panose="02020603050405020304" pitchFamily="18" charset="0"/>
            </a:endParaRPr>
          </a:p>
          <a:p>
            <a:endParaRPr lang="en-IN" dirty="0"/>
          </a:p>
        </p:txBody>
      </p:sp>
    </p:spTree>
    <p:extLst>
      <p:ext uri="{BB962C8B-B14F-4D97-AF65-F5344CB8AC3E}">
        <p14:creationId xmlns:p14="http://schemas.microsoft.com/office/powerpoint/2010/main" xmlns="" val="31214692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999D09C-A9E5-4D56-9820-36B1F662C0AE}"/>
              </a:ext>
            </a:extLst>
          </p:cNvPr>
          <p:cNvPicPr>
            <a:picLocks noChangeAspect="1"/>
          </p:cNvPicPr>
          <p:nvPr/>
        </p:nvPicPr>
        <p:blipFill rotWithShape="1">
          <a:blip r:embed="rId2"/>
          <a:srcRect r="2659"/>
          <a:stretch/>
        </p:blipFill>
        <p:spPr>
          <a:xfrm>
            <a:off x="1257740" y="1155177"/>
            <a:ext cx="3795026" cy="2700009"/>
          </a:xfrm>
          <a:prstGeom prst="rect">
            <a:avLst/>
          </a:prstGeom>
          <a:ln w="38100">
            <a:solidFill>
              <a:schemeClr val="tx1"/>
            </a:solidFill>
          </a:ln>
        </p:spPr>
      </p:pic>
      <p:pic>
        <p:nvPicPr>
          <p:cNvPr id="4" name="Picture 3">
            <a:extLst>
              <a:ext uri="{FF2B5EF4-FFF2-40B4-BE49-F238E27FC236}">
                <a16:creationId xmlns:a16="http://schemas.microsoft.com/office/drawing/2014/main" xmlns="" id="{BDAC954D-4D25-4D31-B4AD-E0BC6A4B0E4C}"/>
              </a:ext>
            </a:extLst>
          </p:cNvPr>
          <p:cNvPicPr>
            <a:picLocks noChangeAspect="1"/>
          </p:cNvPicPr>
          <p:nvPr/>
        </p:nvPicPr>
        <p:blipFill>
          <a:blip r:embed="rId3"/>
          <a:stretch>
            <a:fillRect/>
          </a:stretch>
        </p:blipFill>
        <p:spPr>
          <a:xfrm>
            <a:off x="5980866" y="1155177"/>
            <a:ext cx="3896064" cy="2700009"/>
          </a:xfrm>
          <a:prstGeom prst="rect">
            <a:avLst/>
          </a:prstGeom>
          <a:ln w="28575">
            <a:solidFill>
              <a:schemeClr val="tx1"/>
            </a:solidFill>
          </a:ln>
        </p:spPr>
      </p:pic>
      <p:sp>
        <p:nvSpPr>
          <p:cNvPr id="5" name="Freeform: Shape 4">
            <a:extLst>
              <a:ext uri="{FF2B5EF4-FFF2-40B4-BE49-F238E27FC236}">
                <a16:creationId xmlns:a16="http://schemas.microsoft.com/office/drawing/2014/main" xmlns="" id="{64C78F49-2685-4FA8-AC22-4C3318A4FE95}"/>
              </a:ext>
            </a:extLst>
          </p:cNvPr>
          <p:cNvSpPr/>
          <p:nvPr/>
        </p:nvSpPr>
        <p:spPr>
          <a:xfrm>
            <a:off x="1366888" y="2149313"/>
            <a:ext cx="3318235" cy="848917"/>
          </a:xfrm>
          <a:custGeom>
            <a:avLst/>
            <a:gdLst>
              <a:gd name="connsiteX0" fmla="*/ 0 w 3318235"/>
              <a:gd name="connsiteY0" fmla="*/ 0 h 848918"/>
              <a:gd name="connsiteX1" fmla="*/ 94268 w 3318235"/>
              <a:gd name="connsiteY1" fmla="*/ 37707 h 848918"/>
              <a:gd name="connsiteX2" fmla="*/ 150829 w 3318235"/>
              <a:gd name="connsiteY2" fmla="*/ 75415 h 848918"/>
              <a:gd name="connsiteX3" fmla="*/ 197963 w 3318235"/>
              <a:gd name="connsiteY3" fmla="*/ 122549 h 848918"/>
              <a:gd name="connsiteX4" fmla="*/ 216817 w 3318235"/>
              <a:gd name="connsiteY4" fmla="*/ 150829 h 848918"/>
              <a:gd name="connsiteX5" fmla="*/ 301658 w 3318235"/>
              <a:gd name="connsiteY5" fmla="*/ 226243 h 848918"/>
              <a:gd name="connsiteX6" fmla="*/ 320512 w 3318235"/>
              <a:gd name="connsiteY6" fmla="*/ 254524 h 848918"/>
              <a:gd name="connsiteX7" fmla="*/ 329939 w 3318235"/>
              <a:gd name="connsiteY7" fmla="*/ 282804 h 848918"/>
              <a:gd name="connsiteX8" fmla="*/ 358219 w 3318235"/>
              <a:gd name="connsiteY8" fmla="*/ 311085 h 848918"/>
              <a:gd name="connsiteX9" fmla="*/ 395926 w 3318235"/>
              <a:gd name="connsiteY9" fmla="*/ 367646 h 848918"/>
              <a:gd name="connsiteX10" fmla="*/ 414780 w 3318235"/>
              <a:gd name="connsiteY10" fmla="*/ 395926 h 848918"/>
              <a:gd name="connsiteX11" fmla="*/ 424207 w 3318235"/>
              <a:gd name="connsiteY11" fmla="*/ 424206 h 848918"/>
              <a:gd name="connsiteX12" fmla="*/ 461914 w 3318235"/>
              <a:gd name="connsiteY12" fmla="*/ 480767 h 848918"/>
              <a:gd name="connsiteX13" fmla="*/ 537328 w 3318235"/>
              <a:gd name="connsiteY13" fmla="*/ 612742 h 848918"/>
              <a:gd name="connsiteX14" fmla="*/ 565609 w 3318235"/>
              <a:gd name="connsiteY14" fmla="*/ 622169 h 848918"/>
              <a:gd name="connsiteX15" fmla="*/ 603316 w 3318235"/>
              <a:gd name="connsiteY15" fmla="*/ 678730 h 848918"/>
              <a:gd name="connsiteX16" fmla="*/ 612743 w 3318235"/>
              <a:gd name="connsiteY16" fmla="*/ 707010 h 848918"/>
              <a:gd name="connsiteX17" fmla="*/ 631596 w 3318235"/>
              <a:gd name="connsiteY17" fmla="*/ 735291 h 848918"/>
              <a:gd name="connsiteX18" fmla="*/ 678730 w 3318235"/>
              <a:gd name="connsiteY18" fmla="*/ 810705 h 848918"/>
              <a:gd name="connsiteX19" fmla="*/ 697584 w 3318235"/>
              <a:gd name="connsiteY19" fmla="*/ 838986 h 848918"/>
              <a:gd name="connsiteX20" fmla="*/ 810706 w 3318235"/>
              <a:gd name="connsiteY20" fmla="*/ 838986 h 848918"/>
              <a:gd name="connsiteX21" fmla="*/ 829559 w 3318235"/>
              <a:gd name="connsiteY21" fmla="*/ 810705 h 848918"/>
              <a:gd name="connsiteX22" fmla="*/ 848413 w 3318235"/>
              <a:gd name="connsiteY22" fmla="*/ 641023 h 848918"/>
              <a:gd name="connsiteX23" fmla="*/ 867266 w 3318235"/>
              <a:gd name="connsiteY23" fmla="*/ 584462 h 848918"/>
              <a:gd name="connsiteX24" fmla="*/ 876693 w 3318235"/>
              <a:gd name="connsiteY24" fmla="*/ 556182 h 848918"/>
              <a:gd name="connsiteX25" fmla="*/ 886120 w 3318235"/>
              <a:gd name="connsiteY25" fmla="*/ 527901 h 848918"/>
              <a:gd name="connsiteX26" fmla="*/ 914400 w 3318235"/>
              <a:gd name="connsiteY26" fmla="*/ 499621 h 848918"/>
              <a:gd name="connsiteX27" fmla="*/ 952108 w 3318235"/>
              <a:gd name="connsiteY27" fmla="*/ 414780 h 848918"/>
              <a:gd name="connsiteX28" fmla="*/ 961534 w 3318235"/>
              <a:gd name="connsiteY28" fmla="*/ 377072 h 848918"/>
              <a:gd name="connsiteX29" fmla="*/ 1008668 w 3318235"/>
              <a:gd name="connsiteY29" fmla="*/ 320511 h 848918"/>
              <a:gd name="connsiteX30" fmla="*/ 1036949 w 3318235"/>
              <a:gd name="connsiteY30" fmla="*/ 301658 h 848918"/>
              <a:gd name="connsiteX31" fmla="*/ 1131217 w 3318235"/>
              <a:gd name="connsiteY31" fmla="*/ 226243 h 848918"/>
              <a:gd name="connsiteX32" fmla="*/ 1206631 w 3318235"/>
              <a:gd name="connsiteY32" fmla="*/ 188536 h 848918"/>
              <a:gd name="connsiteX33" fmla="*/ 1244339 w 3318235"/>
              <a:gd name="connsiteY33" fmla="*/ 160256 h 848918"/>
              <a:gd name="connsiteX34" fmla="*/ 1282046 w 3318235"/>
              <a:gd name="connsiteY34" fmla="*/ 141402 h 848918"/>
              <a:gd name="connsiteX35" fmla="*/ 1348033 w 3318235"/>
              <a:gd name="connsiteY35" fmla="*/ 103695 h 848918"/>
              <a:gd name="connsiteX36" fmla="*/ 1432875 w 3318235"/>
              <a:gd name="connsiteY36" fmla="*/ 56561 h 848918"/>
              <a:gd name="connsiteX37" fmla="*/ 1527143 w 3318235"/>
              <a:gd name="connsiteY37" fmla="*/ 65988 h 848918"/>
              <a:gd name="connsiteX38" fmla="*/ 1555423 w 3318235"/>
              <a:gd name="connsiteY38" fmla="*/ 84841 h 848918"/>
              <a:gd name="connsiteX39" fmla="*/ 1593130 w 3318235"/>
              <a:gd name="connsiteY39" fmla="*/ 94268 h 848918"/>
              <a:gd name="connsiteX40" fmla="*/ 1602557 w 3318235"/>
              <a:gd name="connsiteY40" fmla="*/ 122549 h 848918"/>
              <a:gd name="connsiteX41" fmla="*/ 1621411 w 3318235"/>
              <a:gd name="connsiteY41" fmla="*/ 150829 h 848918"/>
              <a:gd name="connsiteX42" fmla="*/ 1668545 w 3318235"/>
              <a:gd name="connsiteY42" fmla="*/ 414780 h 848918"/>
              <a:gd name="connsiteX43" fmla="*/ 1696825 w 3318235"/>
              <a:gd name="connsiteY43" fmla="*/ 433633 h 848918"/>
              <a:gd name="connsiteX44" fmla="*/ 1762813 w 3318235"/>
              <a:gd name="connsiteY44" fmla="*/ 499621 h 848918"/>
              <a:gd name="connsiteX45" fmla="*/ 1819374 w 3318235"/>
              <a:gd name="connsiteY45" fmla="*/ 556182 h 848918"/>
              <a:gd name="connsiteX46" fmla="*/ 1838227 w 3318235"/>
              <a:gd name="connsiteY46" fmla="*/ 641023 h 848918"/>
              <a:gd name="connsiteX47" fmla="*/ 1885361 w 3318235"/>
              <a:gd name="connsiteY47" fmla="*/ 697584 h 848918"/>
              <a:gd name="connsiteX48" fmla="*/ 1904215 w 3318235"/>
              <a:gd name="connsiteY48" fmla="*/ 725864 h 848918"/>
              <a:gd name="connsiteX49" fmla="*/ 1875934 w 3318235"/>
              <a:gd name="connsiteY49" fmla="*/ 763571 h 848918"/>
              <a:gd name="connsiteX50" fmla="*/ 1866508 w 3318235"/>
              <a:gd name="connsiteY50" fmla="*/ 791852 h 848918"/>
              <a:gd name="connsiteX51" fmla="*/ 1894788 w 3318235"/>
              <a:gd name="connsiteY51" fmla="*/ 782425 h 848918"/>
              <a:gd name="connsiteX52" fmla="*/ 1923068 w 3318235"/>
              <a:gd name="connsiteY52" fmla="*/ 791852 h 848918"/>
              <a:gd name="connsiteX53" fmla="*/ 1951349 w 3318235"/>
              <a:gd name="connsiteY53" fmla="*/ 810705 h 848918"/>
              <a:gd name="connsiteX54" fmla="*/ 1998483 w 3318235"/>
              <a:gd name="connsiteY54" fmla="*/ 801278 h 848918"/>
              <a:gd name="connsiteX55" fmla="*/ 2036190 w 3318235"/>
              <a:gd name="connsiteY55" fmla="*/ 791852 h 848918"/>
              <a:gd name="connsiteX56" fmla="*/ 2092751 w 3318235"/>
              <a:gd name="connsiteY56" fmla="*/ 772998 h 848918"/>
              <a:gd name="connsiteX57" fmla="*/ 2158739 w 3318235"/>
              <a:gd name="connsiteY57" fmla="*/ 754144 h 848918"/>
              <a:gd name="connsiteX58" fmla="*/ 2196446 w 3318235"/>
              <a:gd name="connsiteY58" fmla="*/ 697584 h 848918"/>
              <a:gd name="connsiteX59" fmla="*/ 2224726 w 3318235"/>
              <a:gd name="connsiteY59" fmla="*/ 612742 h 848918"/>
              <a:gd name="connsiteX60" fmla="*/ 2234153 w 3318235"/>
              <a:gd name="connsiteY60" fmla="*/ 584462 h 848918"/>
              <a:gd name="connsiteX61" fmla="*/ 2243580 w 3318235"/>
              <a:gd name="connsiteY61" fmla="*/ 556182 h 848918"/>
              <a:gd name="connsiteX62" fmla="*/ 2271860 w 3318235"/>
              <a:gd name="connsiteY62" fmla="*/ 499621 h 848918"/>
              <a:gd name="connsiteX63" fmla="*/ 2290714 w 3318235"/>
              <a:gd name="connsiteY63" fmla="*/ 443060 h 848918"/>
              <a:gd name="connsiteX64" fmla="*/ 2328421 w 3318235"/>
              <a:gd name="connsiteY64" fmla="*/ 386499 h 848918"/>
              <a:gd name="connsiteX65" fmla="*/ 2337848 w 3318235"/>
              <a:gd name="connsiteY65" fmla="*/ 358219 h 848918"/>
              <a:gd name="connsiteX66" fmla="*/ 2394409 w 3318235"/>
              <a:gd name="connsiteY66" fmla="*/ 339365 h 848918"/>
              <a:gd name="connsiteX67" fmla="*/ 2469823 w 3318235"/>
              <a:gd name="connsiteY67" fmla="*/ 273377 h 848918"/>
              <a:gd name="connsiteX68" fmla="*/ 2545238 w 3318235"/>
              <a:gd name="connsiteY68" fmla="*/ 216817 h 848918"/>
              <a:gd name="connsiteX69" fmla="*/ 2601798 w 3318235"/>
              <a:gd name="connsiteY69" fmla="*/ 197963 h 848918"/>
              <a:gd name="connsiteX70" fmla="*/ 2658359 w 3318235"/>
              <a:gd name="connsiteY70" fmla="*/ 179109 h 848918"/>
              <a:gd name="connsiteX71" fmla="*/ 2686640 w 3318235"/>
              <a:gd name="connsiteY71" fmla="*/ 169683 h 848918"/>
              <a:gd name="connsiteX72" fmla="*/ 2884602 w 3318235"/>
              <a:gd name="connsiteY72" fmla="*/ 179109 h 848918"/>
              <a:gd name="connsiteX73" fmla="*/ 2941163 w 3318235"/>
              <a:gd name="connsiteY73" fmla="*/ 207390 h 848918"/>
              <a:gd name="connsiteX74" fmla="*/ 2969444 w 3318235"/>
              <a:gd name="connsiteY74" fmla="*/ 216817 h 848918"/>
              <a:gd name="connsiteX75" fmla="*/ 3035431 w 3318235"/>
              <a:gd name="connsiteY75" fmla="*/ 273377 h 848918"/>
              <a:gd name="connsiteX76" fmla="*/ 3044858 w 3318235"/>
              <a:gd name="connsiteY76" fmla="*/ 339365 h 848918"/>
              <a:gd name="connsiteX77" fmla="*/ 3073139 w 3318235"/>
              <a:gd name="connsiteY77" fmla="*/ 395926 h 848918"/>
              <a:gd name="connsiteX78" fmla="*/ 3082565 w 3318235"/>
              <a:gd name="connsiteY78" fmla="*/ 424206 h 848918"/>
              <a:gd name="connsiteX79" fmla="*/ 3101419 w 3318235"/>
              <a:gd name="connsiteY79" fmla="*/ 452487 h 848918"/>
              <a:gd name="connsiteX80" fmla="*/ 3148553 w 3318235"/>
              <a:gd name="connsiteY80" fmla="*/ 527901 h 848918"/>
              <a:gd name="connsiteX81" fmla="*/ 3195687 w 3318235"/>
              <a:gd name="connsiteY81" fmla="*/ 565608 h 848918"/>
              <a:gd name="connsiteX82" fmla="*/ 3223967 w 3318235"/>
              <a:gd name="connsiteY82" fmla="*/ 584462 h 848918"/>
              <a:gd name="connsiteX83" fmla="*/ 3280528 w 3318235"/>
              <a:gd name="connsiteY83" fmla="*/ 603316 h 848918"/>
              <a:gd name="connsiteX84" fmla="*/ 3289955 w 3318235"/>
              <a:gd name="connsiteY84" fmla="*/ 631596 h 848918"/>
              <a:gd name="connsiteX85" fmla="*/ 3318235 w 3318235"/>
              <a:gd name="connsiteY85" fmla="*/ 669303 h 84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318235" h="848918">
                <a:moveTo>
                  <a:pt x="0" y="0"/>
                </a:moveTo>
                <a:cubicBezTo>
                  <a:pt x="31423" y="12569"/>
                  <a:pt x="66109" y="18934"/>
                  <a:pt x="94268" y="37707"/>
                </a:cubicBezTo>
                <a:lnTo>
                  <a:pt x="150829" y="75415"/>
                </a:lnTo>
                <a:cubicBezTo>
                  <a:pt x="201106" y="150828"/>
                  <a:pt x="135118" y="59704"/>
                  <a:pt x="197963" y="122549"/>
                </a:cubicBezTo>
                <a:cubicBezTo>
                  <a:pt x="205974" y="130560"/>
                  <a:pt x="209290" y="142361"/>
                  <a:pt x="216817" y="150829"/>
                </a:cubicBezTo>
                <a:cubicBezTo>
                  <a:pt x="263780" y="203662"/>
                  <a:pt x="258675" y="197588"/>
                  <a:pt x="301658" y="226243"/>
                </a:cubicBezTo>
                <a:cubicBezTo>
                  <a:pt x="307943" y="235670"/>
                  <a:pt x="315445" y="244390"/>
                  <a:pt x="320512" y="254524"/>
                </a:cubicBezTo>
                <a:cubicBezTo>
                  <a:pt x="324956" y="263412"/>
                  <a:pt x="324427" y="274536"/>
                  <a:pt x="329939" y="282804"/>
                </a:cubicBezTo>
                <a:cubicBezTo>
                  <a:pt x="337334" y="293897"/>
                  <a:pt x="350034" y="300562"/>
                  <a:pt x="358219" y="311085"/>
                </a:cubicBezTo>
                <a:cubicBezTo>
                  <a:pt x="372130" y="328971"/>
                  <a:pt x="383357" y="348792"/>
                  <a:pt x="395926" y="367646"/>
                </a:cubicBezTo>
                <a:cubicBezTo>
                  <a:pt x="402211" y="377073"/>
                  <a:pt x="411197" y="385178"/>
                  <a:pt x="414780" y="395926"/>
                </a:cubicBezTo>
                <a:cubicBezTo>
                  <a:pt x="417922" y="405353"/>
                  <a:pt x="419381" y="415520"/>
                  <a:pt x="424207" y="424206"/>
                </a:cubicBezTo>
                <a:cubicBezTo>
                  <a:pt x="435211" y="444014"/>
                  <a:pt x="461914" y="480767"/>
                  <a:pt x="461914" y="480767"/>
                </a:cubicBezTo>
                <a:cubicBezTo>
                  <a:pt x="476265" y="523821"/>
                  <a:pt x="499120" y="600006"/>
                  <a:pt x="537328" y="612742"/>
                </a:cubicBezTo>
                <a:lnTo>
                  <a:pt x="565609" y="622169"/>
                </a:lnTo>
                <a:cubicBezTo>
                  <a:pt x="578178" y="641023"/>
                  <a:pt x="596150" y="657234"/>
                  <a:pt x="603316" y="678730"/>
                </a:cubicBezTo>
                <a:cubicBezTo>
                  <a:pt x="606458" y="688157"/>
                  <a:pt x="608299" y="698122"/>
                  <a:pt x="612743" y="707010"/>
                </a:cubicBezTo>
                <a:cubicBezTo>
                  <a:pt x="617810" y="717144"/>
                  <a:pt x="626995" y="724938"/>
                  <a:pt x="631596" y="735291"/>
                </a:cubicBezTo>
                <a:cubicBezTo>
                  <a:pt x="664659" y="809684"/>
                  <a:pt x="627856" y="776790"/>
                  <a:pt x="678730" y="810705"/>
                </a:cubicBezTo>
                <a:cubicBezTo>
                  <a:pt x="685015" y="820132"/>
                  <a:pt x="688737" y="831908"/>
                  <a:pt x="697584" y="838986"/>
                </a:cubicBezTo>
                <a:cubicBezTo>
                  <a:pt x="724547" y="860557"/>
                  <a:pt x="797060" y="840502"/>
                  <a:pt x="810706" y="838986"/>
                </a:cubicBezTo>
                <a:cubicBezTo>
                  <a:pt x="816990" y="829559"/>
                  <a:pt x="824492" y="820839"/>
                  <a:pt x="829559" y="810705"/>
                </a:cubicBezTo>
                <a:cubicBezTo>
                  <a:pt x="852447" y="764928"/>
                  <a:pt x="845349" y="662474"/>
                  <a:pt x="848413" y="641023"/>
                </a:cubicBezTo>
                <a:cubicBezTo>
                  <a:pt x="851223" y="621349"/>
                  <a:pt x="860982" y="603316"/>
                  <a:pt x="867266" y="584462"/>
                </a:cubicBezTo>
                <a:lnTo>
                  <a:pt x="876693" y="556182"/>
                </a:lnTo>
                <a:cubicBezTo>
                  <a:pt x="879835" y="546755"/>
                  <a:pt x="879094" y="534927"/>
                  <a:pt x="886120" y="527901"/>
                </a:cubicBezTo>
                <a:lnTo>
                  <a:pt x="914400" y="499621"/>
                </a:lnTo>
                <a:cubicBezTo>
                  <a:pt x="936837" y="432312"/>
                  <a:pt x="922230" y="459596"/>
                  <a:pt x="952108" y="414780"/>
                </a:cubicBezTo>
                <a:cubicBezTo>
                  <a:pt x="955250" y="402211"/>
                  <a:pt x="956430" y="388981"/>
                  <a:pt x="961534" y="377072"/>
                </a:cubicBezTo>
                <a:cubicBezTo>
                  <a:pt x="969772" y="357851"/>
                  <a:pt x="993571" y="333092"/>
                  <a:pt x="1008668" y="320511"/>
                </a:cubicBezTo>
                <a:cubicBezTo>
                  <a:pt x="1017372" y="313258"/>
                  <a:pt x="1028347" y="309031"/>
                  <a:pt x="1036949" y="301658"/>
                </a:cubicBezTo>
                <a:cubicBezTo>
                  <a:pt x="1098889" y="248568"/>
                  <a:pt x="1049400" y="272996"/>
                  <a:pt x="1131217" y="226243"/>
                </a:cubicBezTo>
                <a:cubicBezTo>
                  <a:pt x="1155619" y="212299"/>
                  <a:pt x="1184147" y="205399"/>
                  <a:pt x="1206631" y="188536"/>
                </a:cubicBezTo>
                <a:cubicBezTo>
                  <a:pt x="1219200" y="179109"/>
                  <a:pt x="1231016" y="168583"/>
                  <a:pt x="1244339" y="160256"/>
                </a:cubicBezTo>
                <a:cubicBezTo>
                  <a:pt x="1256256" y="152808"/>
                  <a:pt x="1270611" y="149570"/>
                  <a:pt x="1282046" y="141402"/>
                </a:cubicBezTo>
                <a:cubicBezTo>
                  <a:pt x="1342527" y="98201"/>
                  <a:pt x="1275001" y="121953"/>
                  <a:pt x="1348033" y="103695"/>
                </a:cubicBezTo>
                <a:cubicBezTo>
                  <a:pt x="1412862" y="60476"/>
                  <a:pt x="1383098" y="73153"/>
                  <a:pt x="1432875" y="56561"/>
                </a:cubicBezTo>
                <a:cubicBezTo>
                  <a:pt x="1464298" y="59703"/>
                  <a:pt x="1496372" y="58887"/>
                  <a:pt x="1527143" y="65988"/>
                </a:cubicBezTo>
                <a:cubicBezTo>
                  <a:pt x="1538182" y="68535"/>
                  <a:pt x="1545010" y="80378"/>
                  <a:pt x="1555423" y="84841"/>
                </a:cubicBezTo>
                <a:cubicBezTo>
                  <a:pt x="1567331" y="89945"/>
                  <a:pt x="1580561" y="91126"/>
                  <a:pt x="1593130" y="94268"/>
                </a:cubicBezTo>
                <a:cubicBezTo>
                  <a:pt x="1596272" y="103695"/>
                  <a:pt x="1598113" y="113661"/>
                  <a:pt x="1602557" y="122549"/>
                </a:cubicBezTo>
                <a:cubicBezTo>
                  <a:pt x="1607624" y="132682"/>
                  <a:pt x="1620061" y="139580"/>
                  <a:pt x="1621411" y="150829"/>
                </a:cubicBezTo>
                <a:cubicBezTo>
                  <a:pt x="1625245" y="182778"/>
                  <a:pt x="1594621" y="365498"/>
                  <a:pt x="1668545" y="414780"/>
                </a:cubicBezTo>
                <a:lnTo>
                  <a:pt x="1696825" y="433633"/>
                </a:lnTo>
                <a:cubicBezTo>
                  <a:pt x="1740044" y="498462"/>
                  <a:pt x="1713036" y="483029"/>
                  <a:pt x="1762813" y="499621"/>
                </a:cubicBezTo>
                <a:cubicBezTo>
                  <a:pt x="1781667" y="518475"/>
                  <a:pt x="1814991" y="529882"/>
                  <a:pt x="1819374" y="556182"/>
                </a:cubicBezTo>
                <a:cubicBezTo>
                  <a:pt x="1822995" y="577907"/>
                  <a:pt x="1826623" y="617816"/>
                  <a:pt x="1838227" y="641023"/>
                </a:cubicBezTo>
                <a:cubicBezTo>
                  <a:pt x="1855779" y="676125"/>
                  <a:pt x="1859304" y="666316"/>
                  <a:pt x="1885361" y="697584"/>
                </a:cubicBezTo>
                <a:cubicBezTo>
                  <a:pt x="1892614" y="706288"/>
                  <a:pt x="1897930" y="716437"/>
                  <a:pt x="1904215" y="725864"/>
                </a:cubicBezTo>
                <a:cubicBezTo>
                  <a:pt x="1894788" y="738433"/>
                  <a:pt x="1883729" y="749930"/>
                  <a:pt x="1875934" y="763571"/>
                </a:cubicBezTo>
                <a:cubicBezTo>
                  <a:pt x="1871004" y="772199"/>
                  <a:pt x="1859482" y="784826"/>
                  <a:pt x="1866508" y="791852"/>
                </a:cubicBezTo>
                <a:cubicBezTo>
                  <a:pt x="1873534" y="798878"/>
                  <a:pt x="1885361" y="785567"/>
                  <a:pt x="1894788" y="782425"/>
                </a:cubicBezTo>
                <a:cubicBezTo>
                  <a:pt x="1904215" y="785567"/>
                  <a:pt x="1914180" y="787408"/>
                  <a:pt x="1923068" y="791852"/>
                </a:cubicBezTo>
                <a:cubicBezTo>
                  <a:pt x="1933202" y="796919"/>
                  <a:pt x="1940107" y="809300"/>
                  <a:pt x="1951349" y="810705"/>
                </a:cubicBezTo>
                <a:cubicBezTo>
                  <a:pt x="1967248" y="812692"/>
                  <a:pt x="1982842" y="804754"/>
                  <a:pt x="1998483" y="801278"/>
                </a:cubicBezTo>
                <a:cubicBezTo>
                  <a:pt x="2011130" y="798468"/>
                  <a:pt x="2023781" y="795575"/>
                  <a:pt x="2036190" y="791852"/>
                </a:cubicBezTo>
                <a:cubicBezTo>
                  <a:pt x="2055225" y="786141"/>
                  <a:pt x="2073471" y="777818"/>
                  <a:pt x="2092751" y="772998"/>
                </a:cubicBezTo>
                <a:cubicBezTo>
                  <a:pt x="2140098" y="761161"/>
                  <a:pt x="2118167" y="767668"/>
                  <a:pt x="2158739" y="754144"/>
                </a:cubicBezTo>
                <a:cubicBezTo>
                  <a:pt x="2171308" y="735291"/>
                  <a:pt x="2189281" y="719080"/>
                  <a:pt x="2196446" y="697584"/>
                </a:cubicBezTo>
                <a:lnTo>
                  <a:pt x="2224726" y="612742"/>
                </a:lnTo>
                <a:lnTo>
                  <a:pt x="2234153" y="584462"/>
                </a:lnTo>
                <a:cubicBezTo>
                  <a:pt x="2237295" y="575035"/>
                  <a:pt x="2239136" y="565070"/>
                  <a:pt x="2243580" y="556182"/>
                </a:cubicBezTo>
                <a:cubicBezTo>
                  <a:pt x="2253007" y="537328"/>
                  <a:pt x="2263753" y="519079"/>
                  <a:pt x="2271860" y="499621"/>
                </a:cubicBezTo>
                <a:cubicBezTo>
                  <a:pt x="2279504" y="481276"/>
                  <a:pt x="2279690" y="459596"/>
                  <a:pt x="2290714" y="443060"/>
                </a:cubicBezTo>
                <a:cubicBezTo>
                  <a:pt x="2303283" y="424206"/>
                  <a:pt x="2321255" y="407995"/>
                  <a:pt x="2328421" y="386499"/>
                </a:cubicBezTo>
                <a:cubicBezTo>
                  <a:pt x="2331563" y="377072"/>
                  <a:pt x="2329762" y="363995"/>
                  <a:pt x="2337848" y="358219"/>
                </a:cubicBezTo>
                <a:cubicBezTo>
                  <a:pt x="2354020" y="346668"/>
                  <a:pt x="2394409" y="339365"/>
                  <a:pt x="2394409" y="339365"/>
                </a:cubicBezTo>
                <a:cubicBezTo>
                  <a:pt x="2432114" y="282806"/>
                  <a:pt x="2391268" y="336220"/>
                  <a:pt x="2469823" y="273377"/>
                </a:cubicBezTo>
                <a:cubicBezTo>
                  <a:pt x="2475839" y="268564"/>
                  <a:pt x="2528351" y="224323"/>
                  <a:pt x="2545238" y="216817"/>
                </a:cubicBezTo>
                <a:cubicBezTo>
                  <a:pt x="2563398" y="208746"/>
                  <a:pt x="2582945" y="204248"/>
                  <a:pt x="2601798" y="197963"/>
                </a:cubicBezTo>
                <a:lnTo>
                  <a:pt x="2658359" y="179109"/>
                </a:lnTo>
                <a:lnTo>
                  <a:pt x="2686640" y="169683"/>
                </a:lnTo>
                <a:cubicBezTo>
                  <a:pt x="2752627" y="172825"/>
                  <a:pt x="2818768" y="173623"/>
                  <a:pt x="2884602" y="179109"/>
                </a:cubicBezTo>
                <a:cubicBezTo>
                  <a:pt x="2913037" y="181479"/>
                  <a:pt x="2916694" y="195155"/>
                  <a:pt x="2941163" y="207390"/>
                </a:cubicBezTo>
                <a:cubicBezTo>
                  <a:pt x="2950051" y="211834"/>
                  <a:pt x="2960017" y="213675"/>
                  <a:pt x="2969444" y="216817"/>
                </a:cubicBezTo>
                <a:cubicBezTo>
                  <a:pt x="2991440" y="235670"/>
                  <a:pt x="3020248" y="248704"/>
                  <a:pt x="3035431" y="273377"/>
                </a:cubicBezTo>
                <a:cubicBezTo>
                  <a:pt x="3047076" y="292300"/>
                  <a:pt x="3040500" y="317577"/>
                  <a:pt x="3044858" y="339365"/>
                </a:cubicBezTo>
                <a:cubicBezTo>
                  <a:pt x="3050434" y="367244"/>
                  <a:pt x="3057249" y="372091"/>
                  <a:pt x="3073139" y="395926"/>
                </a:cubicBezTo>
                <a:cubicBezTo>
                  <a:pt x="3076281" y="405353"/>
                  <a:pt x="3078121" y="415318"/>
                  <a:pt x="3082565" y="424206"/>
                </a:cubicBezTo>
                <a:cubicBezTo>
                  <a:pt x="3087632" y="434340"/>
                  <a:pt x="3096817" y="442134"/>
                  <a:pt x="3101419" y="452487"/>
                </a:cubicBezTo>
                <a:cubicBezTo>
                  <a:pt x="3134483" y="526881"/>
                  <a:pt x="3097679" y="493985"/>
                  <a:pt x="3148553" y="527901"/>
                </a:cubicBezTo>
                <a:cubicBezTo>
                  <a:pt x="3180337" y="575577"/>
                  <a:pt x="3150153" y="542841"/>
                  <a:pt x="3195687" y="565608"/>
                </a:cubicBezTo>
                <a:cubicBezTo>
                  <a:pt x="3205820" y="570675"/>
                  <a:pt x="3213614" y="579861"/>
                  <a:pt x="3223967" y="584462"/>
                </a:cubicBezTo>
                <a:cubicBezTo>
                  <a:pt x="3242128" y="592534"/>
                  <a:pt x="3280528" y="603316"/>
                  <a:pt x="3280528" y="603316"/>
                </a:cubicBezTo>
                <a:cubicBezTo>
                  <a:pt x="3283670" y="612743"/>
                  <a:pt x="3285511" y="622708"/>
                  <a:pt x="3289955" y="631596"/>
                </a:cubicBezTo>
                <a:cubicBezTo>
                  <a:pt x="3300613" y="652911"/>
                  <a:pt x="3304980" y="656046"/>
                  <a:pt x="3318235" y="6693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1"/>
          </a:p>
        </p:txBody>
      </p:sp>
      <p:sp>
        <p:nvSpPr>
          <p:cNvPr id="6" name="Freeform: Shape 5">
            <a:extLst>
              <a:ext uri="{FF2B5EF4-FFF2-40B4-BE49-F238E27FC236}">
                <a16:creationId xmlns:a16="http://schemas.microsoft.com/office/drawing/2014/main" xmlns="" id="{016FAC48-C17A-4CCF-9816-3CC9F7FE4818}"/>
              </a:ext>
            </a:extLst>
          </p:cNvPr>
          <p:cNvSpPr/>
          <p:nvPr/>
        </p:nvSpPr>
        <p:spPr>
          <a:xfrm>
            <a:off x="7437748" y="2658358"/>
            <a:ext cx="697716" cy="85454"/>
          </a:xfrm>
          <a:custGeom>
            <a:avLst/>
            <a:gdLst>
              <a:gd name="connsiteX0" fmla="*/ 0 w 697715"/>
              <a:gd name="connsiteY0" fmla="*/ 28280 h 85454"/>
              <a:gd name="connsiteX1" fmla="*/ 103695 w 697715"/>
              <a:gd name="connsiteY1" fmla="*/ 18853 h 85454"/>
              <a:gd name="connsiteX2" fmla="*/ 188537 w 697715"/>
              <a:gd name="connsiteY2" fmla="*/ 9427 h 85454"/>
              <a:gd name="connsiteX3" fmla="*/ 556182 w 697715"/>
              <a:gd name="connsiteY3" fmla="*/ 18853 h 85454"/>
              <a:gd name="connsiteX4" fmla="*/ 612743 w 697715"/>
              <a:gd name="connsiteY4" fmla="*/ 37707 h 85454"/>
              <a:gd name="connsiteX5" fmla="*/ 669304 w 697715"/>
              <a:gd name="connsiteY5" fmla="*/ 65987 h 85454"/>
              <a:gd name="connsiteX6" fmla="*/ 659877 w 697715"/>
              <a:gd name="connsiteY6" fmla="*/ 75414 h 85454"/>
              <a:gd name="connsiteX7" fmla="*/ 593889 w 697715"/>
              <a:gd name="connsiteY7" fmla="*/ 56561 h 85454"/>
              <a:gd name="connsiteX8" fmla="*/ 282805 w 697715"/>
              <a:gd name="connsiteY8" fmla="*/ 37707 h 85454"/>
              <a:gd name="connsiteX9" fmla="*/ 131976 w 697715"/>
              <a:gd name="connsiteY9" fmla="*/ 28280 h 85454"/>
              <a:gd name="connsiteX10" fmla="*/ 160256 w 697715"/>
              <a:gd name="connsiteY10" fmla="*/ 18853 h 85454"/>
              <a:gd name="connsiteX11" fmla="*/ 292231 w 697715"/>
              <a:gd name="connsiteY11" fmla="*/ 0 h 85454"/>
              <a:gd name="connsiteX12" fmla="*/ 603316 w 697715"/>
              <a:gd name="connsiteY12" fmla="*/ 9427 h 85454"/>
              <a:gd name="connsiteX13" fmla="*/ 631596 w 697715"/>
              <a:gd name="connsiteY13" fmla="*/ 18853 h 85454"/>
              <a:gd name="connsiteX14" fmla="*/ 688157 w 697715"/>
              <a:gd name="connsiteY14" fmla="*/ 37707 h 85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7715" h="85454">
                <a:moveTo>
                  <a:pt x="0" y="28280"/>
                </a:moveTo>
                <a:lnTo>
                  <a:pt x="103695" y="18853"/>
                </a:lnTo>
                <a:cubicBezTo>
                  <a:pt x="132008" y="16022"/>
                  <a:pt x="160082" y="9427"/>
                  <a:pt x="188537" y="9427"/>
                </a:cubicBezTo>
                <a:cubicBezTo>
                  <a:pt x="311126" y="9427"/>
                  <a:pt x="433634" y="15711"/>
                  <a:pt x="556182" y="18853"/>
                </a:cubicBezTo>
                <a:cubicBezTo>
                  <a:pt x="575036" y="25138"/>
                  <a:pt x="596207" y="26683"/>
                  <a:pt x="612743" y="37707"/>
                </a:cubicBezTo>
                <a:cubicBezTo>
                  <a:pt x="649291" y="62073"/>
                  <a:pt x="630275" y="52979"/>
                  <a:pt x="669304" y="65987"/>
                </a:cubicBezTo>
                <a:cubicBezTo>
                  <a:pt x="704372" y="89366"/>
                  <a:pt x="713140" y="90632"/>
                  <a:pt x="659877" y="75414"/>
                </a:cubicBezTo>
                <a:cubicBezTo>
                  <a:pt x="639838" y="69688"/>
                  <a:pt x="614466" y="58229"/>
                  <a:pt x="593889" y="56561"/>
                </a:cubicBezTo>
                <a:cubicBezTo>
                  <a:pt x="490344" y="48166"/>
                  <a:pt x="386496" y="44056"/>
                  <a:pt x="282805" y="37707"/>
                </a:cubicBezTo>
                <a:lnTo>
                  <a:pt x="131976" y="28280"/>
                </a:lnTo>
                <a:cubicBezTo>
                  <a:pt x="141403" y="25138"/>
                  <a:pt x="150556" y="21008"/>
                  <a:pt x="160256" y="18853"/>
                </a:cubicBezTo>
                <a:cubicBezTo>
                  <a:pt x="195194" y="11089"/>
                  <a:pt x="259631" y="4075"/>
                  <a:pt x="292231" y="0"/>
                </a:cubicBezTo>
                <a:cubicBezTo>
                  <a:pt x="395926" y="3142"/>
                  <a:pt x="499733" y="3673"/>
                  <a:pt x="603316" y="9427"/>
                </a:cubicBezTo>
                <a:cubicBezTo>
                  <a:pt x="613237" y="9978"/>
                  <a:pt x="622042" y="16123"/>
                  <a:pt x="631596" y="18853"/>
                </a:cubicBezTo>
                <a:cubicBezTo>
                  <a:pt x="683538" y="33693"/>
                  <a:pt x="653693" y="20474"/>
                  <a:pt x="688157" y="3770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1"/>
          </a:p>
        </p:txBody>
      </p:sp>
      <p:sp>
        <p:nvSpPr>
          <p:cNvPr id="7" name="Freeform: Shape 6">
            <a:extLst>
              <a:ext uri="{FF2B5EF4-FFF2-40B4-BE49-F238E27FC236}">
                <a16:creationId xmlns:a16="http://schemas.microsoft.com/office/drawing/2014/main" xmlns="" id="{07F04922-A483-47D0-8E49-2DCB6BDC4991}"/>
              </a:ext>
            </a:extLst>
          </p:cNvPr>
          <p:cNvSpPr/>
          <p:nvPr/>
        </p:nvSpPr>
        <p:spPr>
          <a:xfrm>
            <a:off x="6142005" y="2744427"/>
            <a:ext cx="472224" cy="56560"/>
          </a:xfrm>
          <a:custGeom>
            <a:avLst/>
            <a:gdLst>
              <a:gd name="connsiteX0" fmla="*/ 0 w 472224"/>
              <a:gd name="connsiteY0" fmla="*/ 0 h 56560"/>
              <a:gd name="connsiteX1" fmla="*/ 424207 w 472224"/>
              <a:gd name="connsiteY1" fmla="*/ 9426 h 56560"/>
              <a:gd name="connsiteX2" fmla="*/ 471341 w 472224"/>
              <a:gd name="connsiteY2" fmla="*/ 18853 h 56560"/>
              <a:gd name="connsiteX3" fmla="*/ 414780 w 472224"/>
              <a:gd name="connsiteY3" fmla="*/ 28280 h 56560"/>
              <a:gd name="connsiteX4" fmla="*/ 320512 w 472224"/>
              <a:gd name="connsiteY4" fmla="*/ 37707 h 56560"/>
              <a:gd name="connsiteX5" fmla="*/ 56561 w 472224"/>
              <a:gd name="connsiteY5" fmla="*/ 28280 h 56560"/>
              <a:gd name="connsiteX6" fmla="*/ 141402 w 472224"/>
              <a:gd name="connsiteY6" fmla="*/ 18853 h 56560"/>
              <a:gd name="connsiteX7" fmla="*/ 84842 w 472224"/>
              <a:gd name="connsiteY7" fmla="*/ 37707 h 56560"/>
              <a:gd name="connsiteX8" fmla="*/ 28281 w 472224"/>
              <a:gd name="connsiteY8" fmla="*/ 56560 h 5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224" h="56560">
                <a:moveTo>
                  <a:pt x="0" y="0"/>
                </a:moveTo>
                <a:lnTo>
                  <a:pt x="424207" y="9426"/>
                </a:lnTo>
                <a:cubicBezTo>
                  <a:pt x="440217" y="10066"/>
                  <a:pt x="478506" y="4522"/>
                  <a:pt x="471341" y="18853"/>
                </a:cubicBezTo>
                <a:cubicBezTo>
                  <a:pt x="462793" y="35949"/>
                  <a:pt x="433746" y="25909"/>
                  <a:pt x="414780" y="28280"/>
                </a:cubicBezTo>
                <a:cubicBezTo>
                  <a:pt x="383444" y="32197"/>
                  <a:pt x="351935" y="34565"/>
                  <a:pt x="320512" y="37707"/>
                </a:cubicBezTo>
                <a:cubicBezTo>
                  <a:pt x="232528" y="34565"/>
                  <a:pt x="144117" y="37497"/>
                  <a:pt x="56561" y="28280"/>
                </a:cubicBezTo>
                <a:cubicBezTo>
                  <a:pt x="28263" y="25301"/>
                  <a:pt x="114408" y="9855"/>
                  <a:pt x="141402" y="18853"/>
                </a:cubicBezTo>
                <a:cubicBezTo>
                  <a:pt x="160255" y="25137"/>
                  <a:pt x="104122" y="32887"/>
                  <a:pt x="84842" y="37707"/>
                </a:cubicBezTo>
                <a:cubicBezTo>
                  <a:pt x="40318" y="48838"/>
                  <a:pt x="58722" y="41340"/>
                  <a:pt x="28281" y="565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1"/>
          </a:p>
        </p:txBody>
      </p:sp>
      <p:sp>
        <p:nvSpPr>
          <p:cNvPr id="8" name="Freeform: Shape 7">
            <a:extLst>
              <a:ext uri="{FF2B5EF4-FFF2-40B4-BE49-F238E27FC236}">
                <a16:creationId xmlns:a16="http://schemas.microsoft.com/office/drawing/2014/main" xmlns="" id="{0A69D8CC-390E-406E-AC6D-9548DB14278C}"/>
              </a:ext>
            </a:extLst>
          </p:cNvPr>
          <p:cNvSpPr/>
          <p:nvPr/>
        </p:nvSpPr>
        <p:spPr>
          <a:xfrm>
            <a:off x="8753648" y="2686639"/>
            <a:ext cx="560036" cy="85454"/>
          </a:xfrm>
          <a:custGeom>
            <a:avLst/>
            <a:gdLst>
              <a:gd name="connsiteX0" fmla="*/ 22708 w 503475"/>
              <a:gd name="connsiteY0" fmla="*/ 18854 h 47134"/>
              <a:gd name="connsiteX1" fmla="*/ 201817 w 503475"/>
              <a:gd name="connsiteY1" fmla="*/ 9427 h 47134"/>
              <a:gd name="connsiteX2" fmla="*/ 258378 w 503475"/>
              <a:gd name="connsiteY2" fmla="*/ 0 h 47134"/>
              <a:gd name="connsiteX3" fmla="*/ 503475 w 503475"/>
              <a:gd name="connsiteY3" fmla="*/ 9427 h 47134"/>
              <a:gd name="connsiteX4" fmla="*/ 399780 w 503475"/>
              <a:gd name="connsiteY4" fmla="*/ 28281 h 47134"/>
              <a:gd name="connsiteX5" fmla="*/ 362073 w 503475"/>
              <a:gd name="connsiteY5" fmla="*/ 37707 h 47134"/>
              <a:gd name="connsiteX6" fmla="*/ 267805 w 503475"/>
              <a:gd name="connsiteY6" fmla="*/ 47134 h 47134"/>
              <a:gd name="connsiteX7" fmla="*/ 3854 w 503475"/>
              <a:gd name="connsiteY7" fmla="*/ 37707 h 47134"/>
              <a:gd name="connsiteX8" fmla="*/ 60415 w 503475"/>
              <a:gd name="connsiteY8" fmla="*/ 28281 h 47134"/>
              <a:gd name="connsiteX9" fmla="*/ 135829 w 503475"/>
              <a:gd name="connsiteY9" fmla="*/ 18854 h 47134"/>
              <a:gd name="connsiteX10" fmla="*/ 494048 w 503475"/>
              <a:gd name="connsiteY10" fmla="*/ 18854 h 4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3475" h="47134">
                <a:moveTo>
                  <a:pt x="22708" y="18854"/>
                </a:moveTo>
                <a:cubicBezTo>
                  <a:pt x="82411" y="15712"/>
                  <a:pt x="142222" y="14195"/>
                  <a:pt x="201817" y="9427"/>
                </a:cubicBezTo>
                <a:cubicBezTo>
                  <a:pt x="220870" y="7903"/>
                  <a:pt x="239264" y="0"/>
                  <a:pt x="258378" y="0"/>
                </a:cubicBezTo>
                <a:cubicBezTo>
                  <a:pt x="340137" y="0"/>
                  <a:pt x="421776" y="6285"/>
                  <a:pt x="503475" y="9427"/>
                </a:cubicBezTo>
                <a:cubicBezTo>
                  <a:pt x="417958" y="30806"/>
                  <a:pt x="523616" y="5766"/>
                  <a:pt x="399780" y="28281"/>
                </a:cubicBezTo>
                <a:cubicBezTo>
                  <a:pt x="387033" y="30599"/>
                  <a:pt x="374899" y="35875"/>
                  <a:pt x="362073" y="37707"/>
                </a:cubicBezTo>
                <a:cubicBezTo>
                  <a:pt x="330811" y="42173"/>
                  <a:pt x="299228" y="43992"/>
                  <a:pt x="267805" y="47134"/>
                </a:cubicBezTo>
                <a:cubicBezTo>
                  <a:pt x="179821" y="43992"/>
                  <a:pt x="91532" y="45677"/>
                  <a:pt x="3854" y="37707"/>
                </a:cubicBezTo>
                <a:cubicBezTo>
                  <a:pt x="-15181" y="35977"/>
                  <a:pt x="41493" y="30984"/>
                  <a:pt x="60415" y="28281"/>
                </a:cubicBezTo>
                <a:cubicBezTo>
                  <a:pt x="85494" y="24698"/>
                  <a:pt x="110501" y="19405"/>
                  <a:pt x="135829" y="18854"/>
                </a:cubicBezTo>
                <a:cubicBezTo>
                  <a:pt x="255207" y="16259"/>
                  <a:pt x="374642" y="18854"/>
                  <a:pt x="494048" y="1885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1"/>
          </a:p>
        </p:txBody>
      </p:sp>
      <p:sp>
        <p:nvSpPr>
          <p:cNvPr id="9" name="TextBox 8">
            <a:extLst>
              <a:ext uri="{FF2B5EF4-FFF2-40B4-BE49-F238E27FC236}">
                <a16:creationId xmlns:a16="http://schemas.microsoft.com/office/drawing/2014/main" xmlns="" id="{0215E9E6-DE91-495A-A30B-54AB1B9FF32B}"/>
              </a:ext>
            </a:extLst>
          </p:cNvPr>
          <p:cNvSpPr txBox="1"/>
          <p:nvPr/>
        </p:nvSpPr>
        <p:spPr>
          <a:xfrm>
            <a:off x="1451728" y="3992365"/>
            <a:ext cx="3233394" cy="646587"/>
          </a:xfrm>
          <a:prstGeom prst="rect">
            <a:avLst/>
          </a:prstGeom>
          <a:noFill/>
        </p:spPr>
        <p:txBody>
          <a:bodyPr wrap="square" rtlCol="0">
            <a:spAutoFit/>
          </a:bodyPr>
          <a:lstStyle/>
          <a:p>
            <a:pPr algn="just"/>
            <a:r>
              <a:rPr lang="en-IN" sz="1801" dirty="0">
                <a:latin typeface="Times New Roman" panose="02020603050405020304" pitchFamily="18" charset="0"/>
                <a:cs typeface="Times New Roman" panose="02020603050405020304" pitchFamily="18" charset="0"/>
              </a:rPr>
              <a:t>Intrasulcular incision to the alveolar crest</a:t>
            </a:r>
          </a:p>
        </p:txBody>
      </p:sp>
      <p:sp>
        <p:nvSpPr>
          <p:cNvPr id="10" name="TextBox 9" descr=" hori">
            <a:extLst>
              <a:ext uri="{FF2B5EF4-FFF2-40B4-BE49-F238E27FC236}">
                <a16:creationId xmlns:a16="http://schemas.microsoft.com/office/drawing/2014/main" xmlns="" id="{575D5ADF-6760-46AD-B6B4-0759856C2975}"/>
              </a:ext>
            </a:extLst>
          </p:cNvPr>
          <p:cNvSpPr txBox="1"/>
          <p:nvPr/>
        </p:nvSpPr>
        <p:spPr>
          <a:xfrm>
            <a:off x="6096001" y="3992368"/>
            <a:ext cx="3780930" cy="2032223"/>
          </a:xfrm>
          <a:prstGeom prst="rect">
            <a:avLst/>
          </a:prstGeom>
          <a:noFill/>
        </p:spPr>
        <p:txBody>
          <a:bodyPr wrap="square" rtlCol="0">
            <a:spAutoFit/>
          </a:bodyPr>
          <a:lstStyle/>
          <a:p>
            <a:pPr algn="just"/>
            <a:r>
              <a:rPr lang="en-IN" sz="1801" dirty="0">
                <a:latin typeface="Times New Roman" panose="02020603050405020304" pitchFamily="18" charset="0"/>
                <a:cs typeface="Times New Roman" panose="02020603050405020304" pitchFamily="18" charset="0"/>
              </a:rPr>
              <a:t>A horizontal incision given at the base of papilla and the buccal flap is reflected.</a:t>
            </a:r>
            <a:r>
              <a:rPr lang="en-US" sz="1801" dirty="0">
                <a:latin typeface="Times New Roman" panose="02020603050405020304" pitchFamily="18" charset="0"/>
                <a:cs typeface="Times New Roman" panose="02020603050405020304" pitchFamily="18" charset="0"/>
              </a:rPr>
              <a:t> The papilla is been mobilized by performing a buccal horizontal incision in the interproximal supracrestal connective tissue just coronal to the alveolar crest.</a:t>
            </a:r>
            <a:endParaRPr lang="en-IN" sz="180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400305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48A03D1-574E-4882-9402-4F9A131ECC64}"/>
              </a:ext>
            </a:extLst>
          </p:cNvPr>
          <p:cNvSpPr>
            <a:spLocks noGrp="1"/>
          </p:cNvSpPr>
          <p:nvPr>
            <p:ph idx="1"/>
          </p:nvPr>
        </p:nvSpPr>
        <p:spPr/>
        <p:txBody>
          <a:bodyPr>
            <a:normAutofit/>
          </a:bodyPr>
          <a:lstStyle/>
          <a:p>
            <a:pPr algn="just"/>
            <a:r>
              <a:rPr lang="en-US" sz="2201" dirty="0">
                <a:latin typeface="Times New Roman" panose="02020603050405020304" pitchFamily="18" charset="0"/>
                <a:cs typeface="Times New Roman" panose="02020603050405020304" pitchFamily="18" charset="0"/>
              </a:rPr>
              <a:t>In 1979, Carranza classified flap as </a:t>
            </a:r>
            <a:r>
              <a:rPr lang="en-US" sz="2201" dirty="0">
                <a:solidFill>
                  <a:srgbClr val="FFFF00"/>
                </a:solidFill>
                <a:latin typeface="Times New Roman" panose="02020603050405020304" pitchFamily="18" charset="0"/>
                <a:cs typeface="Times New Roman" panose="02020603050405020304" pitchFamily="18" charset="0"/>
              </a:rPr>
              <a:t>full thickness flap and partial thickness flap.</a:t>
            </a:r>
          </a:p>
          <a:p>
            <a:pPr algn="just"/>
            <a:r>
              <a:rPr lang="en-US" sz="2201" dirty="0">
                <a:latin typeface="Times New Roman" panose="02020603050405020304" pitchFamily="18" charset="0"/>
                <a:cs typeface="Times New Roman" panose="02020603050405020304" pitchFamily="18" charset="0"/>
              </a:rPr>
              <a:t>In 1985- Takei Et Al introduced </a:t>
            </a:r>
            <a:r>
              <a:rPr lang="en-US" sz="2201" dirty="0">
                <a:solidFill>
                  <a:srgbClr val="FFFF00"/>
                </a:solidFill>
                <a:latin typeface="Times New Roman" panose="02020603050405020304" pitchFamily="18" charset="0"/>
                <a:cs typeface="Times New Roman" panose="02020603050405020304" pitchFamily="18" charset="0"/>
              </a:rPr>
              <a:t>PAPILLA PRESERVATION FLAP </a:t>
            </a:r>
          </a:p>
          <a:p>
            <a:pPr algn="just"/>
            <a:r>
              <a:rPr lang="en-US" sz="2201" dirty="0">
                <a:latin typeface="Times New Roman" panose="02020603050405020304" pitchFamily="18" charset="0"/>
                <a:cs typeface="Times New Roman" panose="02020603050405020304" pitchFamily="18" charset="0"/>
              </a:rPr>
              <a:t>In 1990, Carranza classified flap according to their placement </a:t>
            </a:r>
            <a:r>
              <a:rPr lang="en-US" sz="2201" dirty="0">
                <a:solidFill>
                  <a:srgbClr val="FFFF00"/>
                </a:solidFill>
                <a:latin typeface="Times New Roman" panose="02020603050405020304" pitchFamily="18" charset="0"/>
                <a:cs typeface="Times New Roman" panose="02020603050405020304" pitchFamily="18" charset="0"/>
              </a:rPr>
              <a:t>as non-displaced and </a:t>
            </a:r>
            <a:r>
              <a:rPr lang="en-IN" sz="2201" dirty="0">
                <a:solidFill>
                  <a:srgbClr val="FFFF00"/>
                </a:solidFill>
                <a:latin typeface="Times New Roman" panose="02020603050405020304" pitchFamily="18" charset="0"/>
                <a:cs typeface="Times New Roman" panose="02020603050405020304" pitchFamily="18" charset="0"/>
              </a:rPr>
              <a:t>displaced flaps.</a:t>
            </a:r>
            <a:r>
              <a:rPr lang="en-IN" sz="2400" dirty="0">
                <a:solidFill>
                  <a:srgbClr val="FFFF00"/>
                </a:solidFill>
              </a:rPr>
              <a:t> </a:t>
            </a:r>
          </a:p>
          <a:p>
            <a:pPr algn="just"/>
            <a:r>
              <a:rPr lang="en-IN" sz="2201" dirty="0">
                <a:latin typeface="Times New Roman" panose="02020603050405020304" pitchFamily="18" charset="0"/>
                <a:cs typeface="Times New Roman" panose="02020603050405020304" pitchFamily="18" charset="0"/>
              </a:rPr>
              <a:t>In 1995 Cortellini et al, introduced </a:t>
            </a:r>
            <a:r>
              <a:rPr lang="en-IN" sz="2201" dirty="0">
                <a:solidFill>
                  <a:srgbClr val="FFFF00"/>
                </a:solidFill>
                <a:latin typeface="Times New Roman" panose="02020603050405020304" pitchFamily="18" charset="0"/>
                <a:cs typeface="Times New Roman" panose="02020603050405020304" pitchFamily="18" charset="0"/>
              </a:rPr>
              <a:t>Modified papilla preservation flap and in 1999 simplified papilla preservation flap </a:t>
            </a:r>
          </a:p>
          <a:p>
            <a:pPr algn="just"/>
            <a:endParaRPr lang="en-IN" sz="220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499412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CDFCC6E-B8CF-464F-9EE0-8649465BAB87}"/>
              </a:ext>
            </a:extLst>
          </p:cNvPr>
          <p:cNvPicPr>
            <a:picLocks noChangeAspect="1"/>
          </p:cNvPicPr>
          <p:nvPr/>
        </p:nvPicPr>
        <p:blipFill>
          <a:blip r:embed="rId2"/>
          <a:stretch>
            <a:fillRect/>
          </a:stretch>
        </p:blipFill>
        <p:spPr>
          <a:xfrm>
            <a:off x="1121397" y="1344007"/>
            <a:ext cx="3783015" cy="2606590"/>
          </a:xfrm>
          <a:prstGeom prst="rect">
            <a:avLst/>
          </a:prstGeom>
          <a:ln w="28575">
            <a:solidFill>
              <a:schemeClr val="tx1"/>
            </a:solidFill>
          </a:ln>
        </p:spPr>
      </p:pic>
      <p:pic>
        <p:nvPicPr>
          <p:cNvPr id="3" name="Picture 2">
            <a:extLst>
              <a:ext uri="{FF2B5EF4-FFF2-40B4-BE49-F238E27FC236}">
                <a16:creationId xmlns:a16="http://schemas.microsoft.com/office/drawing/2014/main" xmlns="" id="{669E425A-5B94-4E78-947F-0ED8B5096099}"/>
              </a:ext>
            </a:extLst>
          </p:cNvPr>
          <p:cNvPicPr>
            <a:picLocks noChangeAspect="1"/>
          </p:cNvPicPr>
          <p:nvPr/>
        </p:nvPicPr>
        <p:blipFill>
          <a:blip r:embed="rId3"/>
          <a:stretch>
            <a:fillRect/>
          </a:stretch>
        </p:blipFill>
        <p:spPr>
          <a:xfrm>
            <a:off x="6096000" y="1344007"/>
            <a:ext cx="3783015" cy="2605822"/>
          </a:xfrm>
          <a:prstGeom prst="rect">
            <a:avLst/>
          </a:prstGeom>
          <a:ln w="28575">
            <a:solidFill>
              <a:schemeClr val="tx1"/>
            </a:solidFill>
          </a:ln>
        </p:spPr>
      </p:pic>
      <p:sp>
        <p:nvSpPr>
          <p:cNvPr id="6" name="TextBox 5">
            <a:extLst>
              <a:ext uri="{FF2B5EF4-FFF2-40B4-BE49-F238E27FC236}">
                <a16:creationId xmlns:a16="http://schemas.microsoft.com/office/drawing/2014/main" xmlns="" id="{6AD365E8-0B98-4AEF-A4A8-D25047EF47FF}"/>
              </a:ext>
            </a:extLst>
          </p:cNvPr>
          <p:cNvSpPr txBox="1"/>
          <p:nvPr/>
        </p:nvSpPr>
        <p:spPr>
          <a:xfrm>
            <a:off x="1234912" y="4260915"/>
            <a:ext cx="3299381" cy="646587"/>
          </a:xfrm>
          <a:prstGeom prst="rect">
            <a:avLst/>
          </a:prstGeom>
          <a:noFill/>
        </p:spPr>
        <p:txBody>
          <a:bodyPr wrap="square" rtlCol="0">
            <a:spAutoFit/>
          </a:bodyPr>
          <a:lstStyle/>
          <a:p>
            <a:pPr algn="just"/>
            <a:r>
              <a:rPr lang="en-IN" sz="1801" dirty="0">
                <a:latin typeface="Times New Roman" panose="02020603050405020304" pitchFamily="18" charset="0"/>
                <a:cs typeface="Times New Roman" panose="02020603050405020304" pitchFamily="18" charset="0"/>
              </a:rPr>
              <a:t>The papilla is elevated from the buccal aspect</a:t>
            </a:r>
          </a:p>
        </p:txBody>
      </p:sp>
      <p:sp>
        <p:nvSpPr>
          <p:cNvPr id="7" name="TextBox 6">
            <a:extLst>
              <a:ext uri="{FF2B5EF4-FFF2-40B4-BE49-F238E27FC236}">
                <a16:creationId xmlns:a16="http://schemas.microsoft.com/office/drawing/2014/main" xmlns="" id="{4CBA2D25-F660-462F-A62E-D56424C7296F}"/>
              </a:ext>
            </a:extLst>
          </p:cNvPr>
          <p:cNvSpPr txBox="1"/>
          <p:nvPr/>
        </p:nvSpPr>
        <p:spPr>
          <a:xfrm>
            <a:off x="6174556" y="4260915"/>
            <a:ext cx="3704459" cy="923714"/>
          </a:xfrm>
          <a:prstGeom prst="rect">
            <a:avLst/>
          </a:prstGeom>
          <a:noFill/>
        </p:spPr>
        <p:txBody>
          <a:bodyPr wrap="square" rtlCol="0">
            <a:spAutoFit/>
          </a:bodyPr>
          <a:lstStyle/>
          <a:p>
            <a:pPr algn="just"/>
            <a:r>
              <a:rPr lang="en-IN" sz="1801" dirty="0">
                <a:latin typeface="Times New Roman" panose="02020603050405020304" pitchFamily="18" charset="0"/>
                <a:cs typeface="Times New Roman" panose="02020603050405020304" pitchFamily="18" charset="0"/>
              </a:rPr>
              <a:t>The intrasulcular incision is continued in palatal aspect. The elevated papilla is pushed on palatal side.</a:t>
            </a:r>
          </a:p>
        </p:txBody>
      </p:sp>
    </p:spTree>
    <p:extLst>
      <p:ext uri="{BB962C8B-B14F-4D97-AF65-F5344CB8AC3E}">
        <p14:creationId xmlns:p14="http://schemas.microsoft.com/office/powerpoint/2010/main" xmlns="" val="27547991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4909E3D-456B-47F9-8E5A-2D4681C3F6A0}"/>
              </a:ext>
            </a:extLst>
          </p:cNvPr>
          <p:cNvSpPr>
            <a:spLocks noGrp="1"/>
          </p:cNvSpPr>
          <p:nvPr>
            <p:ph idx="1"/>
          </p:nvPr>
        </p:nvSpPr>
        <p:spPr>
          <a:xfrm>
            <a:off x="685802" y="1893495"/>
            <a:ext cx="10131426" cy="3006981"/>
          </a:xfrm>
        </p:spPr>
        <p:txBody>
          <a:bodyPr>
            <a:normAutofit/>
          </a:bodyPr>
          <a:lstStyle/>
          <a:p>
            <a:pPr algn="just"/>
            <a:r>
              <a:rPr lang="en-US" sz="2201" dirty="0">
                <a:latin typeface="Times New Roman" panose="02020603050405020304" pitchFamily="18" charset="0"/>
                <a:cs typeface="Times New Roman" panose="02020603050405020304" pitchFamily="18" charset="0"/>
              </a:rPr>
              <a:t>A novel surgical procedure specifically designed to access interdental spaces in the regenerative treatment of deep intrabony defects is presented.</a:t>
            </a:r>
          </a:p>
          <a:p>
            <a:pPr algn="just"/>
            <a:r>
              <a:rPr lang="en-US" sz="2201" dirty="0">
                <a:latin typeface="Times New Roman" panose="02020603050405020304" pitchFamily="18" charset="0"/>
                <a:cs typeface="Times New Roman" panose="02020603050405020304" pitchFamily="18" charset="0"/>
              </a:rPr>
              <a:t>This procedure (simplified papilla preservation flap. SPPF) was designed to provide surgical access to interproximal bony defects while preserving interdental soft tissues, even in narrow interdental spaces and posterior teeth.</a:t>
            </a:r>
            <a:endParaRPr lang="en-IN" sz="2201" dirty="0">
              <a:latin typeface="Times New Roman" panose="02020603050405020304" pitchFamily="18" charset="0"/>
              <a:cs typeface="Times New Roman" panose="02020603050405020304" pitchFamily="18" charset="0"/>
            </a:endParaRPr>
          </a:p>
        </p:txBody>
      </p:sp>
      <p:sp>
        <p:nvSpPr>
          <p:cNvPr id="4" name="Rectangle: Diagonal Corners Snipped 3">
            <a:extLst>
              <a:ext uri="{FF2B5EF4-FFF2-40B4-BE49-F238E27FC236}">
                <a16:creationId xmlns:a16="http://schemas.microsoft.com/office/drawing/2014/main" xmlns="" id="{276B60E1-78A9-4010-92AE-962AC0CAEFA7}"/>
              </a:ext>
            </a:extLst>
          </p:cNvPr>
          <p:cNvSpPr/>
          <p:nvPr/>
        </p:nvSpPr>
        <p:spPr>
          <a:xfrm>
            <a:off x="3364637" y="754603"/>
            <a:ext cx="4909351" cy="772357"/>
          </a:xfrm>
          <a:prstGeom prst="snip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1" dirty="0">
                <a:solidFill>
                  <a:schemeClr val="bg1"/>
                </a:solidFill>
                <a:latin typeface="Algerian" panose="04020705040A02060702" pitchFamily="82" charset="0"/>
                <a:cs typeface="Times New Roman" panose="02020603050405020304" pitchFamily="18" charset="0"/>
              </a:rPr>
              <a:t>Simplified papilla preservation flap(1999)</a:t>
            </a:r>
          </a:p>
        </p:txBody>
      </p:sp>
    </p:spTree>
    <p:extLst>
      <p:ext uri="{BB962C8B-B14F-4D97-AF65-F5344CB8AC3E}">
        <p14:creationId xmlns:p14="http://schemas.microsoft.com/office/powerpoint/2010/main" xmlns="" val="22805316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247247D-2F7B-4934-90E0-A385F3D048DE}"/>
              </a:ext>
            </a:extLst>
          </p:cNvPr>
          <p:cNvSpPr>
            <a:spLocks noGrp="1"/>
          </p:cNvSpPr>
          <p:nvPr>
            <p:ph idx="1"/>
          </p:nvPr>
        </p:nvSpPr>
        <p:spPr>
          <a:xfrm>
            <a:off x="668047" y="1502877"/>
            <a:ext cx="10131426" cy="3649132"/>
          </a:xfrm>
        </p:spPr>
        <p:txBody>
          <a:bodyPr>
            <a:normAutofit/>
          </a:bodyPr>
          <a:lstStyle/>
          <a:p>
            <a:pPr algn="just"/>
            <a:r>
              <a:rPr lang="en-US" sz="2201" dirty="0">
                <a:latin typeface="Times New Roman" panose="02020603050405020304" pitchFamily="18" charset="0"/>
                <a:cs typeface="Times New Roman" panose="02020603050405020304" pitchFamily="18" charset="0"/>
              </a:rPr>
              <a:t>Following local anesthesia, first incision was traced across the </a:t>
            </a:r>
            <a:r>
              <a:rPr lang="en-IN" sz="2201" dirty="0">
                <a:latin typeface="Times New Roman" panose="02020603050405020304" pitchFamily="18" charset="0"/>
                <a:cs typeface="Times New Roman" panose="02020603050405020304" pitchFamily="18" charset="0"/>
              </a:rPr>
              <a:t>defect-associated papilla</a:t>
            </a:r>
            <a:r>
              <a:rPr lang="en-US" sz="2201" dirty="0">
                <a:latin typeface="Times New Roman" panose="02020603050405020304" pitchFamily="18" charset="0"/>
                <a:cs typeface="Times New Roman" panose="02020603050405020304" pitchFamily="18" charset="0"/>
              </a:rPr>
              <a:t>.The incision started from the gingival margin at the buccal line angle of the involved tooth to reach the mid-interproximal </a:t>
            </a:r>
            <a:r>
              <a:rPr lang="en-IN" sz="2201" dirty="0">
                <a:latin typeface="Times New Roman" panose="02020603050405020304" pitchFamily="18" charset="0"/>
                <a:cs typeface="Times New Roman" panose="02020603050405020304" pitchFamily="18" charset="0"/>
              </a:rPr>
              <a:t>portion of the papilla </a:t>
            </a:r>
            <a:r>
              <a:rPr lang="en-US" sz="2201" dirty="0">
                <a:latin typeface="Times New Roman" panose="02020603050405020304" pitchFamily="18" charset="0"/>
                <a:cs typeface="Times New Roman" panose="02020603050405020304" pitchFamily="18" charset="0"/>
              </a:rPr>
              <a:t>under the contact point of the </a:t>
            </a:r>
            <a:r>
              <a:rPr lang="en-IN" sz="2201" dirty="0">
                <a:latin typeface="Times New Roman" panose="02020603050405020304" pitchFamily="18" charset="0"/>
                <a:cs typeface="Times New Roman" panose="02020603050405020304" pitchFamily="18" charset="0"/>
              </a:rPr>
              <a:t>adjacent tooth.</a:t>
            </a:r>
          </a:p>
          <a:p>
            <a:pPr algn="just"/>
            <a:r>
              <a:rPr lang="en-IN" sz="2201" dirty="0">
                <a:latin typeface="Times New Roman" panose="02020603050405020304" pitchFamily="18" charset="0"/>
                <a:cs typeface="Times New Roman" panose="02020603050405020304" pitchFamily="18" charset="0"/>
              </a:rPr>
              <a:t>This oblique incision </a:t>
            </a:r>
            <a:r>
              <a:rPr lang="en-US" sz="2201" dirty="0">
                <a:latin typeface="Times New Roman" panose="02020603050405020304" pitchFamily="18" charset="0"/>
                <a:cs typeface="Times New Roman" panose="02020603050405020304" pitchFamily="18" charset="0"/>
              </a:rPr>
              <a:t>was carried out keeping the blade parallel to the long axis of the teeth to avoid excessive thinning of the </a:t>
            </a:r>
            <a:r>
              <a:rPr lang="en-IN" sz="2201" dirty="0">
                <a:latin typeface="Times New Roman" panose="02020603050405020304" pitchFamily="18" charset="0"/>
                <a:cs typeface="Times New Roman" panose="02020603050405020304" pitchFamily="18" charset="0"/>
              </a:rPr>
              <a:t>remaining interdental tissues.</a:t>
            </a:r>
          </a:p>
        </p:txBody>
      </p:sp>
    </p:spTree>
    <p:extLst>
      <p:ext uri="{BB962C8B-B14F-4D97-AF65-F5344CB8AC3E}">
        <p14:creationId xmlns:p14="http://schemas.microsoft.com/office/powerpoint/2010/main" xmlns="" val="15503089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2631833-B357-42CD-A448-FC24735883C6}"/>
              </a:ext>
            </a:extLst>
          </p:cNvPr>
          <p:cNvSpPr>
            <a:spLocks noGrp="1"/>
          </p:cNvSpPr>
          <p:nvPr>
            <p:ph idx="1"/>
          </p:nvPr>
        </p:nvSpPr>
        <p:spPr>
          <a:xfrm>
            <a:off x="685802" y="1708436"/>
            <a:ext cx="10131426" cy="3649132"/>
          </a:xfrm>
        </p:spPr>
        <p:txBody>
          <a:bodyPr>
            <a:normAutofit/>
          </a:bodyPr>
          <a:lstStyle/>
          <a:p>
            <a:pPr algn="just"/>
            <a:r>
              <a:rPr lang="en-IN" sz="2201" dirty="0">
                <a:latin typeface="Times New Roman" panose="02020603050405020304" pitchFamily="18" charset="0"/>
                <a:cs typeface="Times New Roman" panose="02020603050405020304" pitchFamily="18" charset="0"/>
              </a:rPr>
              <a:t>The first oblique interdental incision was continued intrasulcurally in the buccal aspect </a:t>
            </a:r>
            <a:r>
              <a:rPr lang="en-US" sz="2201" dirty="0">
                <a:latin typeface="Times New Roman" panose="02020603050405020304" pitchFamily="18" charset="0"/>
                <a:cs typeface="Times New Roman" panose="02020603050405020304" pitchFamily="18" charset="0"/>
              </a:rPr>
              <a:t>of the teeth neighboring the defect and extended to partially dissect the papillae of the adjacent </a:t>
            </a:r>
            <a:r>
              <a:rPr lang="en-IN" sz="2201" dirty="0">
                <a:latin typeface="Times New Roman" panose="02020603050405020304" pitchFamily="18" charset="0"/>
                <a:cs typeface="Times New Roman" panose="02020603050405020304" pitchFamily="18" charset="0"/>
              </a:rPr>
              <a:t>interdental spaces. These </a:t>
            </a:r>
            <a:r>
              <a:rPr lang="en-US" sz="2201" dirty="0">
                <a:latin typeface="Times New Roman" panose="02020603050405020304" pitchFamily="18" charset="0"/>
                <a:cs typeface="Times New Roman" panose="02020603050405020304" pitchFamily="18" charset="0"/>
              </a:rPr>
              <a:t>incisions allowed the elevation of a buccal flap and exposure of 2 </a:t>
            </a:r>
            <a:r>
              <a:rPr lang="en-IN" sz="2201" dirty="0">
                <a:latin typeface="Times New Roman" panose="02020603050405020304" pitchFamily="18" charset="0"/>
                <a:cs typeface="Times New Roman" panose="02020603050405020304" pitchFamily="18" charset="0"/>
              </a:rPr>
              <a:t>to 3 mm ot alveolar bone.</a:t>
            </a:r>
          </a:p>
          <a:p>
            <a:pPr algn="just"/>
            <a:r>
              <a:rPr lang="en-US" sz="2201" dirty="0">
                <a:latin typeface="Times New Roman" panose="02020603050405020304" pitchFamily="18" charset="0"/>
                <a:cs typeface="Times New Roman" panose="02020603050405020304" pitchFamily="18" charset="0"/>
              </a:rPr>
              <a:t> The remaining tissues of the </a:t>
            </a:r>
            <a:r>
              <a:rPr lang="en-IN" sz="2201" dirty="0">
                <a:latin typeface="Times New Roman" panose="02020603050405020304" pitchFamily="18" charset="0"/>
                <a:cs typeface="Times New Roman" panose="02020603050405020304" pitchFamily="18" charset="0"/>
              </a:rPr>
              <a:t>defect-associated papilla were </a:t>
            </a:r>
            <a:r>
              <a:rPr lang="en-US" sz="2201" dirty="0">
                <a:latin typeface="Times New Roman" panose="02020603050405020304" pitchFamily="18" charset="0"/>
                <a:cs typeface="Times New Roman" panose="02020603050405020304" pitchFamily="18" charset="0"/>
              </a:rPr>
              <a:t>carefully dissected from the root surfaces of the 2 neighbouring </a:t>
            </a:r>
            <a:r>
              <a:rPr lang="en-IN" sz="2201" dirty="0">
                <a:latin typeface="Times New Roman" panose="02020603050405020304" pitchFamily="18" charset="0"/>
                <a:cs typeface="Times New Roman" panose="02020603050405020304" pitchFamily="18" charset="0"/>
              </a:rPr>
              <a:t>teeth, A buccolingual horizontal </a:t>
            </a:r>
            <a:r>
              <a:rPr lang="en-US" sz="2201" dirty="0">
                <a:latin typeface="Times New Roman" panose="02020603050405020304" pitchFamily="18" charset="0"/>
                <a:cs typeface="Times New Roman" panose="02020603050405020304" pitchFamily="18" charset="0"/>
              </a:rPr>
              <a:t>incision was then performed at the base of the papilla as close as possible to the interproximal bone crest, taking care to ovoid a lingual/ </a:t>
            </a:r>
            <a:r>
              <a:rPr lang="en-IN" sz="2201" dirty="0">
                <a:latin typeface="Times New Roman" panose="02020603050405020304" pitchFamily="18" charset="0"/>
                <a:cs typeface="Times New Roman" panose="02020603050405020304" pitchFamily="18" charset="0"/>
              </a:rPr>
              <a:t>palatal perforation.</a:t>
            </a:r>
          </a:p>
        </p:txBody>
      </p:sp>
    </p:spTree>
    <p:extLst>
      <p:ext uri="{BB962C8B-B14F-4D97-AF65-F5344CB8AC3E}">
        <p14:creationId xmlns:p14="http://schemas.microsoft.com/office/powerpoint/2010/main" xmlns="" val="168183148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7F127B7-C4D6-49F8-B8F3-6FE183816E21}"/>
              </a:ext>
            </a:extLst>
          </p:cNvPr>
          <p:cNvSpPr>
            <a:spLocks noGrp="1"/>
          </p:cNvSpPr>
          <p:nvPr>
            <p:ph idx="1"/>
          </p:nvPr>
        </p:nvSpPr>
        <p:spPr/>
        <p:txBody>
          <a:bodyPr>
            <a:normAutofit/>
          </a:bodyPr>
          <a:lstStyle/>
          <a:p>
            <a:pPr algn="just"/>
            <a:r>
              <a:rPr lang="en-IN" sz="2201" dirty="0">
                <a:latin typeface="Times New Roman" panose="02020603050405020304" pitchFamily="18" charset="0"/>
                <a:cs typeface="Times New Roman" panose="02020603050405020304" pitchFamily="18" charset="0"/>
              </a:rPr>
              <a:t>Intrasulcular incisions were performed </a:t>
            </a:r>
            <a:r>
              <a:rPr lang="en-US" sz="2201" dirty="0">
                <a:latin typeface="Times New Roman" panose="02020603050405020304" pitchFamily="18" charset="0"/>
                <a:cs typeface="Times New Roman" panose="02020603050405020304" pitchFamily="18" charset="0"/>
              </a:rPr>
              <a:t>in the lingual/palatal aspect of the 2 teeth neighboring the defect and extended to the interdental papillae of the adjacent </a:t>
            </a:r>
            <a:r>
              <a:rPr lang="en-IN" sz="2201" dirty="0">
                <a:latin typeface="Times New Roman" panose="02020603050405020304" pitchFamily="18" charset="0"/>
                <a:cs typeface="Times New Roman" panose="02020603050405020304" pitchFamily="18" charset="0"/>
              </a:rPr>
              <a:t>interdental spaces. </a:t>
            </a:r>
          </a:p>
          <a:p>
            <a:pPr algn="just"/>
            <a:r>
              <a:rPr lang="en-IN" sz="2201" dirty="0">
                <a:latin typeface="Times New Roman" panose="02020603050405020304" pitchFamily="18" charset="0"/>
                <a:cs typeface="Times New Roman" panose="02020603050405020304" pitchFamily="18" charset="0"/>
              </a:rPr>
              <a:t>A full thickness lingual/palatal flap was </a:t>
            </a:r>
            <a:r>
              <a:rPr lang="en-US" sz="2201" dirty="0">
                <a:latin typeface="Times New Roman" panose="02020603050405020304" pitchFamily="18" charset="0"/>
                <a:cs typeface="Times New Roman" panose="02020603050405020304" pitchFamily="18" charset="0"/>
              </a:rPr>
              <a:t>gently elevated, starting from the </a:t>
            </a:r>
            <a:r>
              <a:rPr lang="en-IN" sz="2201" dirty="0">
                <a:latin typeface="Times New Roman" panose="02020603050405020304" pitchFamily="18" charset="0"/>
                <a:cs typeface="Times New Roman" panose="02020603050405020304" pitchFamily="18" charset="0"/>
              </a:rPr>
              <a:t>extremities of the intrasulcular incisions. This interproximal papillary </a:t>
            </a:r>
            <a:r>
              <a:rPr lang="en-US" sz="2201" dirty="0">
                <a:latin typeface="Times New Roman" panose="02020603050405020304" pitchFamily="18" charset="0"/>
                <a:cs typeface="Times New Roman" panose="02020603050405020304" pitchFamily="18" charset="0"/>
              </a:rPr>
              <a:t>tissues at the defect site were gently elevated along with the </a:t>
            </a:r>
            <a:r>
              <a:rPr lang="en-IN" sz="2201" dirty="0">
                <a:latin typeface="Times New Roman" panose="02020603050405020304" pitchFamily="18" charset="0"/>
                <a:cs typeface="Times New Roman" panose="02020603050405020304" pitchFamily="18" charset="0"/>
              </a:rPr>
              <a:t>lingual/palatal flap</a:t>
            </a:r>
          </a:p>
        </p:txBody>
      </p:sp>
    </p:spTree>
    <p:extLst>
      <p:ext uri="{BB962C8B-B14F-4D97-AF65-F5344CB8AC3E}">
        <p14:creationId xmlns:p14="http://schemas.microsoft.com/office/powerpoint/2010/main" xmlns="" val="1013516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BB5D120-2636-4290-93A7-E2B0E2B663FB}"/>
              </a:ext>
            </a:extLst>
          </p:cNvPr>
          <p:cNvSpPr>
            <a:spLocks noGrp="1"/>
          </p:cNvSpPr>
          <p:nvPr>
            <p:ph idx="1"/>
          </p:nvPr>
        </p:nvSpPr>
        <p:spPr>
          <a:xfrm>
            <a:off x="657523" y="1604436"/>
            <a:ext cx="10131426" cy="3649132"/>
          </a:xfrm>
        </p:spPr>
        <p:txBody>
          <a:bodyPr>
            <a:normAutofit/>
          </a:bodyPr>
          <a:lstStyle/>
          <a:p>
            <a:pPr algn="just"/>
            <a:r>
              <a:rPr lang="en-IN" sz="2201" dirty="0">
                <a:latin typeface="Times New Roman" panose="02020603050405020304" pitchFamily="18" charset="0"/>
                <a:cs typeface="Times New Roman" panose="02020603050405020304" pitchFamily="18" charset="0"/>
              </a:rPr>
              <a:t>A full-thickness lingual/palatal </a:t>
            </a:r>
            <a:r>
              <a:rPr lang="en-US" sz="2201" dirty="0">
                <a:latin typeface="Times New Roman" panose="02020603050405020304" pitchFamily="18" charset="0"/>
                <a:cs typeface="Times New Roman" panose="02020603050405020304" pitchFamily="18" charset="0"/>
              </a:rPr>
              <a:t>flap including the interdental tissues was then elevated to fully </a:t>
            </a:r>
            <a:r>
              <a:rPr lang="en-IN" sz="2201" dirty="0">
                <a:latin typeface="Times New Roman" panose="02020603050405020304" pitchFamily="18" charset="0"/>
                <a:cs typeface="Times New Roman" panose="02020603050405020304" pitchFamily="18" charset="0"/>
              </a:rPr>
              <a:t>expose the interproximal defect</a:t>
            </a:r>
            <a:r>
              <a:rPr lang="en-US" sz="2201" dirty="0">
                <a:latin typeface="Times New Roman" panose="02020603050405020304" pitchFamily="18" charset="0"/>
                <a:cs typeface="Times New Roman" panose="02020603050405020304" pitchFamily="18" charset="0"/>
              </a:rPr>
              <a:t>. The defect was fully debrided </a:t>
            </a:r>
            <a:r>
              <a:rPr lang="en-IN" sz="2201" dirty="0">
                <a:latin typeface="Times New Roman" panose="02020603050405020304" pitchFamily="18" charset="0"/>
                <a:cs typeface="Times New Roman" panose="02020603050405020304" pitchFamily="18" charset="0"/>
              </a:rPr>
              <a:t>and the root surfaces </a:t>
            </a:r>
            <a:r>
              <a:rPr lang="en-US" sz="2201" dirty="0">
                <a:latin typeface="Times New Roman" panose="02020603050405020304" pitchFamily="18" charset="0"/>
                <a:cs typeface="Times New Roman" panose="02020603050405020304" pitchFamily="18" charset="0"/>
              </a:rPr>
              <a:t>were carefully scaled and planed with a combination of manual </a:t>
            </a:r>
            <a:r>
              <a:rPr lang="en-IN" sz="2201" dirty="0">
                <a:latin typeface="Times New Roman" panose="02020603050405020304" pitchFamily="18" charset="0"/>
                <a:cs typeface="Times New Roman" panose="02020603050405020304" pitchFamily="18" charset="0"/>
              </a:rPr>
              <a:t>and sonic instruments</a:t>
            </a:r>
          </a:p>
          <a:p>
            <a:pPr algn="just"/>
            <a:r>
              <a:rPr lang="en-IN" sz="2201" dirty="0">
                <a:latin typeface="Times New Roman" panose="02020603050405020304" pitchFamily="18" charset="0"/>
                <a:cs typeface="Times New Roman" panose="02020603050405020304" pitchFamily="18" charset="0"/>
              </a:rPr>
              <a:t>An interproximal membrane was adapted and positioned just </a:t>
            </a:r>
            <a:r>
              <a:rPr lang="en-US" sz="2201" dirty="0">
                <a:latin typeface="Times New Roman" panose="02020603050405020304" pitchFamily="18" charset="0"/>
                <a:cs typeface="Times New Roman" panose="02020603050405020304" pitchFamily="18" charset="0"/>
              </a:rPr>
              <a:t>coronal to the interproximal alveolar crest</a:t>
            </a:r>
            <a:r>
              <a:rPr lang="en-IN" sz="2201" dirty="0">
                <a:latin typeface="Times New Roman" panose="02020603050405020304" pitchFamily="18" charset="0"/>
                <a:cs typeface="Times New Roman" panose="02020603050405020304" pitchFamily="18" charset="0"/>
              </a:rPr>
              <a:t>.The membrane </a:t>
            </a:r>
            <a:r>
              <a:rPr lang="en-US" sz="2201" dirty="0">
                <a:latin typeface="Times New Roman" panose="02020603050405020304" pitchFamily="18" charset="0"/>
                <a:cs typeface="Times New Roman" panose="02020603050405020304" pitchFamily="18" charset="0"/>
              </a:rPr>
              <a:t>extended at least 3 mm beyond the margin of the defect and was secured to the neighboring teeth with resorbable sling sutures. Then the buccal and lingual/palatal flaps were sutured</a:t>
            </a:r>
            <a:r>
              <a:rPr lang="en-US" dirty="0"/>
              <a:t>.</a:t>
            </a:r>
            <a:endParaRPr lang="en-IN" dirty="0"/>
          </a:p>
        </p:txBody>
      </p:sp>
    </p:spTree>
    <p:extLst>
      <p:ext uri="{BB962C8B-B14F-4D97-AF65-F5344CB8AC3E}">
        <p14:creationId xmlns:p14="http://schemas.microsoft.com/office/powerpoint/2010/main" xmlns="" val="6766632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E4DAB5B-058A-4BB5-BEB5-C5F449624C31}"/>
              </a:ext>
            </a:extLst>
          </p:cNvPr>
          <p:cNvPicPr>
            <a:picLocks noChangeAspect="1"/>
          </p:cNvPicPr>
          <p:nvPr/>
        </p:nvPicPr>
        <p:blipFill rotWithShape="1">
          <a:blip r:embed="rId2"/>
          <a:srcRect t="1934" r="10579" b="22806"/>
          <a:stretch/>
        </p:blipFill>
        <p:spPr>
          <a:xfrm>
            <a:off x="1418938" y="1241981"/>
            <a:ext cx="3254985" cy="2187019"/>
          </a:xfrm>
          <a:prstGeom prst="rect">
            <a:avLst/>
          </a:prstGeom>
          <a:ln w="28575">
            <a:solidFill>
              <a:schemeClr val="bg1"/>
            </a:solidFill>
          </a:ln>
        </p:spPr>
      </p:pic>
      <p:pic>
        <p:nvPicPr>
          <p:cNvPr id="4" name="Picture 3">
            <a:extLst>
              <a:ext uri="{FF2B5EF4-FFF2-40B4-BE49-F238E27FC236}">
                <a16:creationId xmlns:a16="http://schemas.microsoft.com/office/drawing/2014/main" xmlns="" id="{FD8E58B7-DE05-4678-8463-6831961F99E6}"/>
              </a:ext>
            </a:extLst>
          </p:cNvPr>
          <p:cNvPicPr>
            <a:picLocks noChangeAspect="1"/>
          </p:cNvPicPr>
          <p:nvPr/>
        </p:nvPicPr>
        <p:blipFill rotWithShape="1">
          <a:blip r:embed="rId3"/>
          <a:srcRect l="1744" t="1939" r="2105" b="2362"/>
          <a:stretch/>
        </p:blipFill>
        <p:spPr>
          <a:xfrm>
            <a:off x="6400800" y="1256685"/>
            <a:ext cx="3129700" cy="2134343"/>
          </a:xfrm>
          <a:prstGeom prst="rect">
            <a:avLst/>
          </a:prstGeom>
          <a:ln w="28575">
            <a:solidFill>
              <a:schemeClr val="bg1"/>
            </a:solidFill>
          </a:ln>
        </p:spPr>
      </p:pic>
      <p:sp>
        <p:nvSpPr>
          <p:cNvPr id="6" name="Rectangle 5">
            <a:extLst>
              <a:ext uri="{FF2B5EF4-FFF2-40B4-BE49-F238E27FC236}">
                <a16:creationId xmlns:a16="http://schemas.microsoft.com/office/drawing/2014/main" xmlns="" id="{70CC65A6-E560-4127-A42E-C48D6957F4B8}"/>
              </a:ext>
            </a:extLst>
          </p:cNvPr>
          <p:cNvSpPr/>
          <p:nvPr/>
        </p:nvSpPr>
        <p:spPr>
          <a:xfrm>
            <a:off x="1511432" y="3569992"/>
            <a:ext cx="3069996" cy="1477969"/>
          </a:xfrm>
          <a:prstGeom prst="rect">
            <a:avLst/>
          </a:prstGeom>
        </p:spPr>
        <p:txBody>
          <a:bodyPr wrap="square">
            <a:spAutoFit/>
          </a:bodyPr>
          <a:lstStyle/>
          <a:p>
            <a:pPr algn="just"/>
            <a:r>
              <a:rPr lang="en-IN" sz="1801" dirty="0">
                <a:latin typeface="Times New Roman" panose="02020603050405020304" pitchFamily="18" charset="0"/>
                <a:cs typeface="Times New Roman" panose="02020603050405020304" pitchFamily="18" charset="0"/>
              </a:rPr>
              <a:t>Presurgical appearance of the </a:t>
            </a:r>
            <a:r>
              <a:rPr lang="en-US" sz="1801" dirty="0">
                <a:latin typeface="Times New Roman" panose="02020603050405020304" pitchFamily="18" charset="0"/>
                <a:cs typeface="Times New Roman" panose="02020603050405020304" pitchFamily="18" charset="0"/>
              </a:rPr>
              <a:t>area that will be accessed with the SPPF. The defect is located on the mesial aspect of the maxillary right lateral incisor</a:t>
            </a:r>
            <a:endParaRPr lang="en-IN" sz="180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6DFF0703-B548-4DEB-989B-44D56203B820}"/>
              </a:ext>
            </a:extLst>
          </p:cNvPr>
          <p:cNvSpPr/>
          <p:nvPr/>
        </p:nvSpPr>
        <p:spPr>
          <a:xfrm>
            <a:off x="6096002" y="3569992"/>
            <a:ext cx="4066094" cy="2032223"/>
          </a:xfrm>
          <a:prstGeom prst="rect">
            <a:avLst/>
          </a:prstGeom>
        </p:spPr>
        <p:txBody>
          <a:bodyPr wrap="square">
            <a:spAutoFit/>
          </a:bodyPr>
          <a:lstStyle/>
          <a:p>
            <a:pPr algn="just"/>
            <a:r>
              <a:rPr lang="en-US" sz="1801" dirty="0">
                <a:latin typeface="Times New Roman" panose="02020603050405020304" pitchFamily="18" charset="0"/>
                <a:cs typeface="Times New Roman" panose="02020603050405020304" pitchFamily="18" charset="0"/>
              </a:rPr>
              <a:t>First oblique incision in defect associated</a:t>
            </a:r>
          </a:p>
          <a:p>
            <a:pPr algn="just"/>
            <a:r>
              <a:rPr lang="en-IN" sz="1801" dirty="0">
                <a:latin typeface="Times New Roman" panose="02020603050405020304" pitchFamily="18" charset="0"/>
                <a:cs typeface="Times New Roman" panose="02020603050405020304" pitchFamily="18" charset="0"/>
              </a:rPr>
              <a:t>papilla begins of gingival </a:t>
            </a:r>
            <a:r>
              <a:rPr lang="en-US" sz="1801" dirty="0">
                <a:latin typeface="Times New Roman" panose="02020603050405020304" pitchFamily="18" charset="0"/>
                <a:cs typeface="Times New Roman" panose="02020603050405020304" pitchFamily="18" charset="0"/>
              </a:rPr>
              <a:t>margin of mesiobuccal line angle of lateral incisor Blade is kept parallel to the long axis of the tooth and reaches the midpoint of the distal surface of the central incisor just below the contact point.</a:t>
            </a:r>
            <a:endParaRPr lang="en-IN" sz="180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6404271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A89E443-CF00-4DA4-BEA2-6855639CE610}"/>
              </a:ext>
            </a:extLst>
          </p:cNvPr>
          <p:cNvPicPr>
            <a:picLocks noChangeAspect="1"/>
          </p:cNvPicPr>
          <p:nvPr/>
        </p:nvPicPr>
        <p:blipFill>
          <a:blip r:embed="rId2"/>
          <a:stretch>
            <a:fillRect/>
          </a:stretch>
        </p:blipFill>
        <p:spPr>
          <a:xfrm>
            <a:off x="1772128" y="1159497"/>
            <a:ext cx="3108697" cy="2106843"/>
          </a:xfrm>
          <a:prstGeom prst="rect">
            <a:avLst/>
          </a:prstGeom>
          <a:ln w="28575">
            <a:solidFill>
              <a:schemeClr val="bg1"/>
            </a:solidFill>
          </a:ln>
        </p:spPr>
      </p:pic>
      <p:sp>
        <p:nvSpPr>
          <p:cNvPr id="3" name="Rectangle 2">
            <a:extLst>
              <a:ext uri="{FF2B5EF4-FFF2-40B4-BE49-F238E27FC236}">
                <a16:creationId xmlns:a16="http://schemas.microsoft.com/office/drawing/2014/main" xmlns="" id="{53D9D418-C85B-4DD6-8EA9-C8A62023EFDA}"/>
              </a:ext>
            </a:extLst>
          </p:cNvPr>
          <p:cNvSpPr/>
          <p:nvPr/>
        </p:nvSpPr>
        <p:spPr>
          <a:xfrm>
            <a:off x="1649579" y="3429000"/>
            <a:ext cx="3525735" cy="2309350"/>
          </a:xfrm>
          <a:prstGeom prst="rect">
            <a:avLst/>
          </a:prstGeom>
        </p:spPr>
        <p:txBody>
          <a:bodyPr wrap="square">
            <a:spAutoFit/>
          </a:bodyPr>
          <a:lstStyle/>
          <a:p>
            <a:pPr algn="just"/>
            <a:r>
              <a:rPr lang="en-IN" sz="1801" dirty="0">
                <a:latin typeface="Times New Roman" panose="02020603050405020304" pitchFamily="18" charset="0"/>
                <a:cs typeface="Times New Roman" panose="02020603050405020304" pitchFamily="18" charset="0"/>
              </a:rPr>
              <a:t>First oblique incision continues </a:t>
            </a:r>
            <a:r>
              <a:rPr lang="en-US" sz="1801" dirty="0">
                <a:latin typeface="Times New Roman" panose="02020603050405020304" pitchFamily="18" charset="0"/>
                <a:cs typeface="Times New Roman" panose="02020603050405020304" pitchFamily="18" charset="0"/>
              </a:rPr>
              <a:t>intrasulcularly in the buccal aspect of the lateral and central incisors, extending until the adjacent papillae, and a buccal full-thickness flap is elevated to expose 2 to 3 mm of bone. Note the defect-associated papilla still in place.</a:t>
            </a:r>
            <a:endParaRPr lang="en-IN" sz="180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76F41AC5-5B36-47E7-9781-81685800DFC9}"/>
              </a:ext>
            </a:extLst>
          </p:cNvPr>
          <p:cNvPicPr>
            <a:picLocks noChangeAspect="1"/>
          </p:cNvPicPr>
          <p:nvPr/>
        </p:nvPicPr>
        <p:blipFill>
          <a:blip r:embed="rId3"/>
          <a:stretch>
            <a:fillRect/>
          </a:stretch>
        </p:blipFill>
        <p:spPr>
          <a:xfrm>
            <a:off x="6637986" y="1159499"/>
            <a:ext cx="3222452" cy="2178992"/>
          </a:xfrm>
          <a:prstGeom prst="rect">
            <a:avLst/>
          </a:prstGeom>
          <a:ln w="28575">
            <a:solidFill>
              <a:schemeClr val="bg1"/>
            </a:solidFill>
          </a:ln>
        </p:spPr>
      </p:pic>
      <p:sp>
        <p:nvSpPr>
          <p:cNvPr id="5" name="Rectangle 4">
            <a:extLst>
              <a:ext uri="{FF2B5EF4-FFF2-40B4-BE49-F238E27FC236}">
                <a16:creationId xmlns:a16="http://schemas.microsoft.com/office/drawing/2014/main" xmlns="" id="{72C0CBC2-E39B-4C24-831A-C822A61F0D7E}"/>
              </a:ext>
            </a:extLst>
          </p:cNvPr>
          <p:cNvSpPr/>
          <p:nvPr/>
        </p:nvSpPr>
        <p:spPr>
          <a:xfrm>
            <a:off x="6486346" y="3519512"/>
            <a:ext cx="3525733" cy="1477969"/>
          </a:xfrm>
          <a:prstGeom prst="rect">
            <a:avLst/>
          </a:prstGeom>
        </p:spPr>
        <p:txBody>
          <a:bodyPr wrap="square">
            <a:spAutoFit/>
          </a:bodyPr>
          <a:lstStyle/>
          <a:p>
            <a:pPr algn="just"/>
            <a:r>
              <a:rPr lang="en-IN" sz="1801" dirty="0">
                <a:latin typeface="Times New Roman" panose="02020603050405020304" pitchFamily="18" charset="0"/>
                <a:cs typeface="Times New Roman" panose="02020603050405020304" pitchFamily="18" charset="0"/>
              </a:rPr>
              <a:t>Buccolingual horizontal incision </a:t>
            </a:r>
            <a:r>
              <a:rPr lang="en-US" sz="1801" dirty="0">
                <a:latin typeface="Times New Roman" panose="02020603050405020304" pitchFamily="18" charset="0"/>
                <a:cs typeface="Times New Roman" panose="02020603050405020304" pitchFamily="18" charset="0"/>
              </a:rPr>
              <a:t>of base of the papilla is as close as possible </a:t>
            </a:r>
            <a:r>
              <a:rPr lang="en-IN" sz="1801" dirty="0">
                <a:latin typeface="Times New Roman" panose="02020603050405020304" pitchFamily="18" charset="0"/>
                <a:cs typeface="Times New Roman" panose="02020603050405020304" pitchFamily="18" charset="0"/>
              </a:rPr>
              <a:t>to the interproximal bone crest. </a:t>
            </a:r>
            <a:r>
              <a:rPr lang="en-US" sz="1801" dirty="0">
                <a:latin typeface="Times New Roman" panose="02020603050405020304" pitchFamily="18" charset="0"/>
                <a:cs typeface="Times New Roman" panose="02020603050405020304" pitchFamily="18" charset="0"/>
              </a:rPr>
              <a:t>Care is taken ta avoid a lingual/palatal </a:t>
            </a:r>
            <a:r>
              <a:rPr lang="en-IN" sz="1801" dirty="0">
                <a:latin typeface="Times New Roman" panose="02020603050405020304" pitchFamily="18" charset="0"/>
                <a:cs typeface="Times New Roman" panose="02020603050405020304" pitchFamily="18" charset="0"/>
              </a:rPr>
              <a:t>Perforation.</a:t>
            </a:r>
          </a:p>
        </p:txBody>
      </p:sp>
    </p:spTree>
    <p:extLst>
      <p:ext uri="{BB962C8B-B14F-4D97-AF65-F5344CB8AC3E}">
        <p14:creationId xmlns:p14="http://schemas.microsoft.com/office/powerpoint/2010/main" xmlns="" val="33099240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7C88C93-B8D6-4552-91B7-990FC8CCF85B}"/>
              </a:ext>
            </a:extLst>
          </p:cNvPr>
          <p:cNvPicPr>
            <a:picLocks noChangeAspect="1"/>
          </p:cNvPicPr>
          <p:nvPr/>
        </p:nvPicPr>
        <p:blipFill>
          <a:blip r:embed="rId2"/>
          <a:stretch>
            <a:fillRect/>
          </a:stretch>
        </p:blipFill>
        <p:spPr>
          <a:xfrm>
            <a:off x="1631476" y="1602558"/>
            <a:ext cx="3149339" cy="2149310"/>
          </a:xfrm>
          <a:prstGeom prst="rect">
            <a:avLst/>
          </a:prstGeom>
          <a:ln w="28575">
            <a:solidFill>
              <a:schemeClr val="bg1"/>
            </a:solidFill>
          </a:ln>
        </p:spPr>
      </p:pic>
      <p:pic>
        <p:nvPicPr>
          <p:cNvPr id="3" name="Picture 2">
            <a:extLst>
              <a:ext uri="{FF2B5EF4-FFF2-40B4-BE49-F238E27FC236}">
                <a16:creationId xmlns:a16="http://schemas.microsoft.com/office/drawing/2014/main" xmlns="" id="{01A76079-58F2-44B5-BD31-3F0A0331EBB1}"/>
              </a:ext>
            </a:extLst>
          </p:cNvPr>
          <p:cNvPicPr>
            <a:picLocks noChangeAspect="1"/>
          </p:cNvPicPr>
          <p:nvPr/>
        </p:nvPicPr>
        <p:blipFill>
          <a:blip r:embed="rId3"/>
          <a:stretch>
            <a:fillRect/>
          </a:stretch>
        </p:blipFill>
        <p:spPr>
          <a:xfrm>
            <a:off x="6717483" y="1673275"/>
            <a:ext cx="3118012" cy="2149310"/>
          </a:xfrm>
          <a:prstGeom prst="rect">
            <a:avLst/>
          </a:prstGeom>
          <a:ln w="28575">
            <a:solidFill>
              <a:schemeClr val="bg1"/>
            </a:solidFill>
          </a:ln>
        </p:spPr>
      </p:pic>
      <p:sp>
        <p:nvSpPr>
          <p:cNvPr id="4" name="Rectangle 3">
            <a:extLst>
              <a:ext uri="{FF2B5EF4-FFF2-40B4-BE49-F238E27FC236}">
                <a16:creationId xmlns:a16="http://schemas.microsoft.com/office/drawing/2014/main" xmlns="" id="{F2EA5E26-87FD-47CD-9C41-E3F89C694494}"/>
              </a:ext>
            </a:extLst>
          </p:cNvPr>
          <p:cNvSpPr/>
          <p:nvPr/>
        </p:nvSpPr>
        <p:spPr>
          <a:xfrm>
            <a:off x="1132568" y="3956184"/>
            <a:ext cx="4147156" cy="1477969"/>
          </a:xfrm>
          <a:prstGeom prst="rect">
            <a:avLst/>
          </a:prstGeom>
        </p:spPr>
        <p:txBody>
          <a:bodyPr wrap="square">
            <a:spAutoFit/>
          </a:bodyPr>
          <a:lstStyle/>
          <a:p>
            <a:pPr algn="just"/>
            <a:r>
              <a:rPr lang="en-IN" sz="1801" dirty="0">
                <a:latin typeface="Times New Roman" panose="02020603050405020304" pitchFamily="18" charset="0"/>
                <a:cs typeface="Times New Roman" panose="02020603050405020304" pitchFamily="18" charset="0"/>
              </a:rPr>
              <a:t>Intrasulcular interdental incisions </a:t>
            </a:r>
            <a:r>
              <a:rPr lang="en-US" sz="1801" dirty="0">
                <a:latin typeface="Times New Roman" panose="02020603050405020304" pitchFamily="18" charset="0"/>
                <a:cs typeface="Times New Roman" panose="02020603050405020304" pitchFamily="18" charset="0"/>
              </a:rPr>
              <a:t>continue in the palatal aspect of the incisors until the adjacent partially dissected </a:t>
            </a:r>
            <a:r>
              <a:rPr lang="en-IN" sz="1801" dirty="0">
                <a:latin typeface="Times New Roman" panose="02020603050405020304" pitchFamily="18" charset="0"/>
                <a:cs typeface="Times New Roman" panose="02020603050405020304" pitchFamily="18" charset="0"/>
              </a:rPr>
              <a:t>papillae. Full-thickness palatal </a:t>
            </a:r>
            <a:r>
              <a:rPr lang="en-US" sz="1801" dirty="0">
                <a:latin typeface="Times New Roman" panose="02020603050405020304" pitchFamily="18" charset="0"/>
                <a:cs typeface="Times New Roman" panose="02020603050405020304" pitchFamily="18" charset="0"/>
              </a:rPr>
              <a:t>flap including the interdental papilla is </a:t>
            </a:r>
            <a:r>
              <a:rPr lang="en-IN" sz="1801" dirty="0">
                <a:latin typeface="Times New Roman" panose="02020603050405020304" pitchFamily="18" charset="0"/>
                <a:cs typeface="Times New Roman" panose="02020603050405020304" pitchFamily="18" charset="0"/>
              </a:rPr>
              <a:t>elevated.</a:t>
            </a:r>
          </a:p>
        </p:txBody>
      </p:sp>
      <p:sp>
        <p:nvSpPr>
          <p:cNvPr id="5" name="Rectangle 4">
            <a:extLst>
              <a:ext uri="{FF2B5EF4-FFF2-40B4-BE49-F238E27FC236}">
                <a16:creationId xmlns:a16="http://schemas.microsoft.com/office/drawing/2014/main" xmlns="" id="{93F9E214-60F0-4ABA-A9C0-B9402D921026}"/>
              </a:ext>
            </a:extLst>
          </p:cNvPr>
          <p:cNvSpPr/>
          <p:nvPr/>
        </p:nvSpPr>
        <p:spPr>
          <a:xfrm>
            <a:off x="6517064" y="4110073"/>
            <a:ext cx="4078665" cy="923714"/>
          </a:xfrm>
          <a:prstGeom prst="rect">
            <a:avLst/>
          </a:prstGeom>
        </p:spPr>
        <p:txBody>
          <a:bodyPr wrap="square">
            <a:spAutoFit/>
          </a:bodyPr>
          <a:lstStyle/>
          <a:p>
            <a:pPr algn="just"/>
            <a:r>
              <a:rPr lang="en-IN" sz="1801" dirty="0">
                <a:latin typeface="Times New Roman" panose="02020603050405020304" pitchFamily="18" charset="0"/>
                <a:cs typeface="Times New Roman" panose="02020603050405020304" pitchFamily="18" charset="0"/>
              </a:rPr>
              <a:t>Infrabony defect following </a:t>
            </a:r>
            <a:r>
              <a:rPr lang="en-US" sz="1801" dirty="0">
                <a:latin typeface="Times New Roman" panose="02020603050405020304" pitchFamily="18" charset="0"/>
                <a:cs typeface="Times New Roman" panose="02020603050405020304" pitchFamily="18" charset="0"/>
              </a:rPr>
              <a:t>debridement. Note the position of the bone crest on the distal aspect of the </a:t>
            </a:r>
            <a:r>
              <a:rPr lang="en-IN" sz="1801" dirty="0">
                <a:latin typeface="Times New Roman" panose="02020603050405020304" pitchFamily="18" charset="0"/>
                <a:cs typeface="Times New Roman" panose="02020603050405020304" pitchFamily="18" charset="0"/>
              </a:rPr>
              <a:t>central incisor.</a:t>
            </a:r>
          </a:p>
        </p:txBody>
      </p:sp>
    </p:spTree>
    <p:extLst>
      <p:ext uri="{BB962C8B-B14F-4D97-AF65-F5344CB8AC3E}">
        <p14:creationId xmlns:p14="http://schemas.microsoft.com/office/powerpoint/2010/main" xmlns="" val="358734227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6BCA25A-BB48-4EE5-9BE2-6C570309AEEC}"/>
              </a:ext>
            </a:extLst>
          </p:cNvPr>
          <p:cNvPicPr>
            <a:picLocks noChangeAspect="1"/>
          </p:cNvPicPr>
          <p:nvPr/>
        </p:nvPicPr>
        <p:blipFill>
          <a:blip r:embed="rId2"/>
          <a:stretch>
            <a:fillRect/>
          </a:stretch>
        </p:blipFill>
        <p:spPr>
          <a:xfrm>
            <a:off x="1537503" y="1204275"/>
            <a:ext cx="3167145" cy="2224725"/>
          </a:xfrm>
          <a:prstGeom prst="rect">
            <a:avLst/>
          </a:prstGeom>
          <a:ln w="28575">
            <a:solidFill>
              <a:schemeClr val="bg1"/>
            </a:solidFill>
          </a:ln>
        </p:spPr>
      </p:pic>
      <p:pic>
        <p:nvPicPr>
          <p:cNvPr id="3" name="Picture 2">
            <a:extLst>
              <a:ext uri="{FF2B5EF4-FFF2-40B4-BE49-F238E27FC236}">
                <a16:creationId xmlns:a16="http://schemas.microsoft.com/office/drawing/2014/main" xmlns="" id="{17DBC807-C105-4B07-BA3C-C5252F0A50CB}"/>
              </a:ext>
            </a:extLst>
          </p:cNvPr>
          <p:cNvPicPr>
            <a:picLocks noChangeAspect="1"/>
          </p:cNvPicPr>
          <p:nvPr/>
        </p:nvPicPr>
        <p:blipFill>
          <a:blip r:embed="rId3"/>
          <a:stretch>
            <a:fillRect/>
          </a:stretch>
        </p:blipFill>
        <p:spPr>
          <a:xfrm>
            <a:off x="7642064" y="1204275"/>
            <a:ext cx="3206674" cy="2224725"/>
          </a:xfrm>
          <a:prstGeom prst="rect">
            <a:avLst/>
          </a:prstGeom>
          <a:ln w="28575">
            <a:solidFill>
              <a:schemeClr val="bg1"/>
            </a:solidFill>
          </a:ln>
        </p:spPr>
      </p:pic>
      <p:sp>
        <p:nvSpPr>
          <p:cNvPr id="4" name="Rectangle 3">
            <a:extLst>
              <a:ext uri="{FF2B5EF4-FFF2-40B4-BE49-F238E27FC236}">
                <a16:creationId xmlns:a16="http://schemas.microsoft.com/office/drawing/2014/main" xmlns="" id="{49DC723C-EC23-49A2-91DF-A903C1A29971}"/>
              </a:ext>
            </a:extLst>
          </p:cNvPr>
          <p:cNvSpPr/>
          <p:nvPr/>
        </p:nvSpPr>
        <p:spPr>
          <a:xfrm>
            <a:off x="566540" y="3622403"/>
            <a:ext cx="6096000" cy="2032223"/>
          </a:xfrm>
          <a:prstGeom prst="rect">
            <a:avLst/>
          </a:prstGeom>
        </p:spPr>
        <p:txBody>
          <a:bodyPr>
            <a:spAutoFit/>
          </a:bodyPr>
          <a:lstStyle/>
          <a:p>
            <a:pPr algn="just"/>
            <a:r>
              <a:rPr lang="en-IN" sz="1801" dirty="0">
                <a:latin typeface="Times New Roman" panose="02020603050405020304" pitchFamily="18" charset="0"/>
                <a:cs typeface="Times New Roman" panose="02020603050405020304" pitchFamily="18" charset="0"/>
              </a:rPr>
              <a:t>Membrane is positioned to </a:t>
            </a:r>
            <a:r>
              <a:rPr lang="en-US" sz="1801" dirty="0">
                <a:latin typeface="Times New Roman" panose="02020603050405020304" pitchFamily="18" charset="0"/>
                <a:cs typeface="Times New Roman" panose="02020603050405020304" pitchFamily="18" charset="0"/>
              </a:rPr>
              <a:t>cover defect and 2 to 3 mm of remaining bone and secured of neighboring </a:t>
            </a:r>
            <a:r>
              <a:rPr lang="en-IN" sz="1801" dirty="0">
                <a:latin typeface="Times New Roman" panose="02020603050405020304" pitchFamily="18" charset="0"/>
                <a:cs typeface="Times New Roman" panose="02020603050405020304" pitchFamily="18" charset="0"/>
              </a:rPr>
              <a:t>teeth. Horizontal internal mattress </a:t>
            </a:r>
            <a:r>
              <a:rPr lang="en-US" sz="1801" dirty="0">
                <a:latin typeface="Times New Roman" panose="02020603050405020304" pitchFamily="18" charset="0"/>
                <a:cs typeface="Times New Roman" panose="02020603050405020304" pitchFamily="18" charset="0"/>
              </a:rPr>
              <a:t>suture runs from the base of the keratinized tissue ot the midbuccal side of the central incisor to a symmetric location at the base of the palatal flap. This suture causes no direct compression of the midportion of the membrane, preventing its collapse into the defect.</a:t>
            </a:r>
            <a:endParaRPr lang="en-IN" sz="180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FA4641B0-6CF2-43BF-B10E-A10902CC5DA5}"/>
              </a:ext>
            </a:extLst>
          </p:cNvPr>
          <p:cNvSpPr/>
          <p:nvPr/>
        </p:nvSpPr>
        <p:spPr>
          <a:xfrm>
            <a:off x="7206848" y="3752440"/>
            <a:ext cx="4576658" cy="646587"/>
          </a:xfrm>
          <a:prstGeom prst="rect">
            <a:avLst/>
          </a:prstGeom>
        </p:spPr>
        <p:txBody>
          <a:bodyPr wrap="square">
            <a:spAutoFit/>
          </a:bodyPr>
          <a:lstStyle/>
          <a:p>
            <a:pPr algn="just"/>
            <a:r>
              <a:rPr lang="en-IN" sz="1801" dirty="0">
                <a:latin typeface="Times New Roman" panose="02020603050405020304" pitchFamily="18" charset="0"/>
                <a:cs typeface="Times New Roman" panose="02020603050405020304" pitchFamily="18" charset="0"/>
              </a:rPr>
              <a:t>Primary closure and </a:t>
            </a:r>
            <a:r>
              <a:rPr lang="en-US" sz="1801" dirty="0">
                <a:latin typeface="Times New Roman" panose="02020603050405020304" pitchFamily="18" charset="0"/>
                <a:cs typeface="Times New Roman" panose="02020603050405020304" pitchFamily="18" charset="0"/>
              </a:rPr>
              <a:t>complete coverage of the membrane </a:t>
            </a:r>
            <a:r>
              <a:rPr lang="en-IN" sz="1801" dirty="0">
                <a:latin typeface="Times New Roman" panose="02020603050405020304" pitchFamily="18" charset="0"/>
                <a:cs typeface="Times New Roman" panose="02020603050405020304" pitchFamily="18" charset="0"/>
              </a:rPr>
              <a:t>are obtained.</a:t>
            </a:r>
          </a:p>
        </p:txBody>
      </p:sp>
    </p:spTree>
    <p:extLst>
      <p:ext uri="{BB962C8B-B14F-4D97-AF65-F5344CB8AC3E}">
        <p14:creationId xmlns:p14="http://schemas.microsoft.com/office/powerpoint/2010/main" xmlns="" val="3666268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9703B1-CF51-4AC7-B5CC-F16AF409277E}"/>
              </a:ext>
            </a:extLst>
          </p:cNvPr>
          <p:cNvSpPr>
            <a:spLocks noGrp="1"/>
          </p:cNvSpPr>
          <p:nvPr>
            <p:ph type="title"/>
          </p:nvPr>
        </p:nvSpPr>
        <p:spPr/>
        <p:txBody>
          <a:bodyPr/>
          <a:lstStyle/>
          <a:p>
            <a:pPr algn="just"/>
            <a:r>
              <a:rPr lang="en-IN" dirty="0">
                <a:latin typeface="Algerian" panose="04020705040A02060702" pitchFamily="82" charset="0"/>
              </a:rPr>
              <a:t>Rationale  of periodontal surgery</a:t>
            </a:r>
          </a:p>
        </p:txBody>
      </p:sp>
      <p:sp>
        <p:nvSpPr>
          <p:cNvPr id="3" name="Content Placeholder 2">
            <a:extLst>
              <a:ext uri="{FF2B5EF4-FFF2-40B4-BE49-F238E27FC236}">
                <a16:creationId xmlns:a16="http://schemas.microsoft.com/office/drawing/2014/main" xmlns="" id="{DFECD737-8771-4370-97F5-0F9040CDA077}"/>
              </a:ext>
            </a:extLst>
          </p:cNvPr>
          <p:cNvSpPr>
            <a:spLocks noGrp="1"/>
          </p:cNvSpPr>
          <p:nvPr>
            <p:ph idx="1"/>
          </p:nvPr>
        </p:nvSpPr>
        <p:spPr/>
        <p:txBody>
          <a:bodyPr>
            <a:normAutofit/>
          </a:bodyPr>
          <a:lstStyle/>
          <a:p>
            <a:pPr algn="just"/>
            <a:r>
              <a:rPr lang="en-IN" sz="2201" dirty="0">
                <a:latin typeface="Times New Roman" panose="02020603050405020304" pitchFamily="18" charset="0"/>
                <a:cs typeface="Times New Roman" panose="02020603050405020304" pitchFamily="18" charset="0"/>
              </a:rPr>
              <a:t>To gain surgical access to deep or tortuous pockets for adequate debridement and smoothing of root surfaces.</a:t>
            </a:r>
          </a:p>
          <a:p>
            <a:pPr algn="just"/>
            <a:r>
              <a:rPr lang="en-IN" sz="2201" dirty="0">
                <a:latin typeface="Times New Roman" panose="02020603050405020304" pitchFamily="18" charset="0"/>
                <a:cs typeface="Times New Roman" panose="02020603050405020304" pitchFamily="18" charset="0"/>
              </a:rPr>
              <a:t>To facilitate plaque control by reduction or elimination of potential plaque retention areas.</a:t>
            </a:r>
          </a:p>
          <a:p>
            <a:pPr algn="just"/>
            <a:r>
              <a:rPr lang="en-IN" sz="2201" dirty="0">
                <a:latin typeface="Times New Roman" panose="02020603050405020304" pitchFamily="18" charset="0"/>
                <a:cs typeface="Times New Roman" panose="02020603050405020304" pitchFamily="18" charset="0"/>
              </a:rPr>
              <a:t>To provide an adequate restorative and prosthetic environment.</a:t>
            </a:r>
          </a:p>
          <a:p>
            <a:pPr algn="just"/>
            <a:r>
              <a:rPr lang="en-IN" sz="2201" dirty="0">
                <a:latin typeface="Times New Roman" panose="02020603050405020304" pitchFamily="18" charset="0"/>
                <a:cs typeface="Times New Roman" panose="02020603050405020304" pitchFamily="18" charset="0"/>
              </a:rPr>
              <a:t>For periodontal regenerative therapy</a:t>
            </a:r>
          </a:p>
          <a:p>
            <a:pPr algn="just"/>
            <a:r>
              <a:rPr lang="en-IN" sz="2201" dirty="0">
                <a:latin typeface="Times New Roman" panose="02020603050405020304" pitchFamily="18" charset="0"/>
                <a:cs typeface="Times New Roman" panose="02020603050405020304" pitchFamily="18" charset="0"/>
              </a:rPr>
              <a:t>To improve esthetics, e.g. ., gummy smile </a:t>
            </a:r>
          </a:p>
        </p:txBody>
      </p:sp>
      <p:cxnSp>
        <p:nvCxnSpPr>
          <p:cNvPr id="5" name="Straight Connector 4">
            <a:extLst>
              <a:ext uri="{FF2B5EF4-FFF2-40B4-BE49-F238E27FC236}">
                <a16:creationId xmlns:a16="http://schemas.microsoft.com/office/drawing/2014/main" xmlns="" id="{3D70BD2A-C791-41FD-8312-3F307EF85077}"/>
              </a:ext>
            </a:extLst>
          </p:cNvPr>
          <p:cNvCxnSpPr/>
          <p:nvPr/>
        </p:nvCxnSpPr>
        <p:spPr>
          <a:xfrm>
            <a:off x="798990" y="1775533"/>
            <a:ext cx="95434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19181344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0B09C86-9A74-4574-B24D-2B2CE130787F}"/>
              </a:ext>
            </a:extLst>
          </p:cNvPr>
          <p:cNvSpPr txBox="1"/>
          <p:nvPr/>
        </p:nvSpPr>
        <p:spPr>
          <a:xfrm>
            <a:off x="2196447" y="461595"/>
            <a:ext cx="7409467" cy="646331"/>
          </a:xfrm>
          <a:prstGeom prst="rect">
            <a:avLst/>
          </a:prstGeom>
          <a:noFill/>
        </p:spPr>
        <p:txBody>
          <a:bodyPr wrap="square" rtlCol="0">
            <a:spAutoFit/>
          </a:bodyPr>
          <a:lstStyle/>
          <a:p>
            <a:pPr algn="r"/>
            <a:r>
              <a:rPr lang="en-IN" sz="3600" dirty="0">
                <a:latin typeface="Algerian" panose="04020705040A02060702" pitchFamily="82" charset="0"/>
                <a:cs typeface="Times New Roman" panose="02020603050405020304" pitchFamily="18" charset="0"/>
              </a:rPr>
              <a:t>Healing after flap surgery</a:t>
            </a:r>
          </a:p>
        </p:txBody>
      </p:sp>
      <p:cxnSp>
        <p:nvCxnSpPr>
          <p:cNvPr id="6" name="Straight Connector 5">
            <a:extLst>
              <a:ext uri="{FF2B5EF4-FFF2-40B4-BE49-F238E27FC236}">
                <a16:creationId xmlns:a16="http://schemas.microsoft.com/office/drawing/2014/main" xmlns="" id="{BBA7A179-2FCA-4C1A-8D23-9A6DCC899E74}"/>
              </a:ext>
            </a:extLst>
          </p:cNvPr>
          <p:cNvCxnSpPr>
            <a:cxnSpLocks/>
          </p:cNvCxnSpPr>
          <p:nvPr/>
        </p:nvCxnSpPr>
        <p:spPr>
          <a:xfrm>
            <a:off x="1062085" y="1226805"/>
            <a:ext cx="9634194" cy="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97685144-CB81-4D46-B4C3-75766C88E6C3}"/>
              </a:ext>
            </a:extLst>
          </p:cNvPr>
          <p:cNvSpPr/>
          <p:nvPr/>
        </p:nvSpPr>
        <p:spPr>
          <a:xfrm>
            <a:off x="933254" y="1511320"/>
            <a:ext cx="2966300" cy="131974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1801" dirty="0">
                <a:solidFill>
                  <a:schemeClr val="bg1"/>
                </a:solidFill>
                <a:latin typeface="Times New Roman" panose="02020603050405020304" pitchFamily="18" charset="0"/>
                <a:cs typeface="Times New Roman" panose="02020603050405020304" pitchFamily="18" charset="0"/>
              </a:rPr>
              <a:t>Immediately after suturing,</a:t>
            </a:r>
            <a:r>
              <a:rPr lang="en-US" sz="1801" dirty="0">
                <a:solidFill>
                  <a:schemeClr val="bg1"/>
                </a:solidFill>
                <a:latin typeface="Times New Roman" panose="02020603050405020304" pitchFamily="18" charset="0"/>
                <a:cs typeface="Times New Roman" panose="02020603050405020304" pitchFamily="18" charset="0"/>
              </a:rPr>
              <a:t> a connection between the flap and the tooth or bone surface is established by a blood clot.</a:t>
            </a:r>
            <a:endParaRPr lang="en-IN" sz="1801" dirty="0">
              <a:solidFill>
                <a:schemeClr val="bg1"/>
              </a:solidFill>
              <a:latin typeface="Times New Roman" panose="02020603050405020304" pitchFamily="18" charset="0"/>
              <a:cs typeface="Times New Roman" panose="02020603050405020304" pitchFamily="18" charset="0"/>
            </a:endParaRPr>
          </a:p>
        </p:txBody>
      </p:sp>
      <p:sp>
        <p:nvSpPr>
          <p:cNvPr id="10" name="Arrow: Right 9">
            <a:extLst>
              <a:ext uri="{FF2B5EF4-FFF2-40B4-BE49-F238E27FC236}">
                <a16:creationId xmlns:a16="http://schemas.microsoft.com/office/drawing/2014/main" xmlns="" id="{B732CAFF-B3F8-4C5A-86D6-B8CCB66DA49A}"/>
              </a:ext>
            </a:extLst>
          </p:cNvPr>
          <p:cNvSpPr/>
          <p:nvPr/>
        </p:nvSpPr>
        <p:spPr>
          <a:xfrm>
            <a:off x="4121084" y="1872555"/>
            <a:ext cx="829559" cy="480747"/>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1"/>
          </a:p>
        </p:txBody>
      </p:sp>
      <p:sp>
        <p:nvSpPr>
          <p:cNvPr id="11" name="Rectangle 10">
            <a:extLst>
              <a:ext uri="{FF2B5EF4-FFF2-40B4-BE49-F238E27FC236}">
                <a16:creationId xmlns:a16="http://schemas.microsoft.com/office/drawing/2014/main" xmlns="" id="{01CB1CD1-CA42-400F-B407-3714D6A4D9A2}"/>
              </a:ext>
            </a:extLst>
          </p:cNvPr>
          <p:cNvSpPr/>
          <p:nvPr/>
        </p:nvSpPr>
        <p:spPr>
          <a:xfrm>
            <a:off x="5068478" y="1439063"/>
            <a:ext cx="2821756" cy="223974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1" dirty="0">
                <a:solidFill>
                  <a:schemeClr val="bg1"/>
                </a:solidFill>
                <a:latin typeface="Times New Roman" panose="02020603050405020304" pitchFamily="18" charset="0"/>
                <a:cs typeface="Times New Roman" panose="02020603050405020304" pitchFamily="18" charset="0"/>
              </a:rPr>
              <a:t>One to 3 days after flap surgery, the space between the flap and the tooth or bone is thinner. Epithelial cells migrate over the border of the flap, and they usually contact the tooth at this time.</a:t>
            </a:r>
            <a:endParaRPr lang="en-IN" sz="1801" dirty="0">
              <a:solidFill>
                <a:schemeClr val="bg1"/>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818E0225-ADA8-4CF1-9AAD-981073216277}"/>
              </a:ext>
            </a:extLst>
          </p:cNvPr>
          <p:cNvSpPr/>
          <p:nvPr/>
        </p:nvSpPr>
        <p:spPr>
          <a:xfrm>
            <a:off x="9125146" y="1389571"/>
            <a:ext cx="2916027" cy="289019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1" i="1" dirty="0">
                <a:solidFill>
                  <a:schemeClr val="bg1"/>
                </a:solidFill>
                <a:latin typeface="Times New Roman" panose="02020603050405020304" pitchFamily="18" charset="0"/>
                <a:cs typeface="Times New Roman" panose="02020603050405020304" pitchFamily="18" charset="0"/>
              </a:rPr>
              <a:t>One week after, </a:t>
            </a:r>
            <a:r>
              <a:rPr lang="en-US" sz="1801" dirty="0">
                <a:solidFill>
                  <a:schemeClr val="bg1"/>
                </a:solidFill>
                <a:latin typeface="Times New Roman" panose="02020603050405020304" pitchFamily="18" charset="0"/>
                <a:cs typeface="Times New Roman" panose="02020603050405020304" pitchFamily="18" charset="0"/>
              </a:rPr>
              <a:t>an epithelial attachment to the root has been established by means of hemidesmosomes and a basal lamina. The blood clot is replaced by granulation tissue derived from the gingival connective tissue, the bone marrow, and the periodontal </a:t>
            </a:r>
            <a:r>
              <a:rPr lang="en-IN" sz="1801" dirty="0">
                <a:solidFill>
                  <a:schemeClr val="bg1"/>
                </a:solidFill>
                <a:latin typeface="Times New Roman" panose="02020603050405020304" pitchFamily="18" charset="0"/>
                <a:cs typeface="Times New Roman" panose="02020603050405020304" pitchFamily="18" charset="0"/>
              </a:rPr>
              <a:t>ligament.</a:t>
            </a:r>
          </a:p>
        </p:txBody>
      </p:sp>
      <p:sp>
        <p:nvSpPr>
          <p:cNvPr id="14" name="Arrow: Bent-Up 13">
            <a:extLst>
              <a:ext uri="{FF2B5EF4-FFF2-40B4-BE49-F238E27FC236}">
                <a16:creationId xmlns:a16="http://schemas.microsoft.com/office/drawing/2014/main" xmlns="" id="{DC7D93F4-361C-427E-9D30-8FEE07191A44}"/>
              </a:ext>
            </a:extLst>
          </p:cNvPr>
          <p:cNvSpPr/>
          <p:nvPr/>
        </p:nvSpPr>
        <p:spPr>
          <a:xfrm rot="16200000" flipH="1">
            <a:off x="9715894" y="4442532"/>
            <a:ext cx="867266" cy="864236"/>
          </a:xfrm>
          <a:prstGeom prst="bentUp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1"/>
          </a:p>
        </p:txBody>
      </p:sp>
      <p:sp>
        <p:nvSpPr>
          <p:cNvPr id="15" name="Rectangle 14">
            <a:extLst>
              <a:ext uri="{FF2B5EF4-FFF2-40B4-BE49-F238E27FC236}">
                <a16:creationId xmlns:a16="http://schemas.microsoft.com/office/drawing/2014/main" xmlns="" id="{4D0F3EA4-A438-4606-98E1-6764B2CE5973}"/>
              </a:ext>
            </a:extLst>
          </p:cNvPr>
          <p:cNvSpPr/>
          <p:nvPr/>
        </p:nvSpPr>
        <p:spPr>
          <a:xfrm>
            <a:off x="6407085" y="4561106"/>
            <a:ext cx="2966300" cy="131973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1" i="1" dirty="0">
                <a:solidFill>
                  <a:schemeClr val="bg1"/>
                </a:solidFill>
                <a:latin typeface="Times New Roman" panose="02020603050405020304" pitchFamily="18" charset="0"/>
                <a:cs typeface="Times New Roman" panose="02020603050405020304" pitchFamily="18" charset="0"/>
              </a:rPr>
              <a:t>Two weeks after surgery, </a:t>
            </a:r>
            <a:r>
              <a:rPr lang="en-US" sz="1801" dirty="0">
                <a:solidFill>
                  <a:schemeClr val="bg1"/>
                </a:solidFill>
                <a:latin typeface="Times New Roman" panose="02020603050405020304" pitchFamily="18" charset="0"/>
                <a:cs typeface="Times New Roman" panose="02020603050405020304" pitchFamily="18" charset="0"/>
              </a:rPr>
              <a:t>collagen fibers begin to appear parallel to </a:t>
            </a:r>
            <a:r>
              <a:rPr lang="en-IN" sz="1801" dirty="0">
                <a:solidFill>
                  <a:schemeClr val="bg1"/>
                </a:solidFill>
                <a:latin typeface="Times New Roman" panose="02020603050405020304" pitchFamily="18" charset="0"/>
                <a:cs typeface="Times New Roman" panose="02020603050405020304" pitchFamily="18" charset="0"/>
              </a:rPr>
              <a:t>the tooth surface</a:t>
            </a:r>
          </a:p>
        </p:txBody>
      </p:sp>
      <p:sp>
        <p:nvSpPr>
          <p:cNvPr id="16" name="Arrow: Left 15">
            <a:extLst>
              <a:ext uri="{FF2B5EF4-FFF2-40B4-BE49-F238E27FC236}">
                <a16:creationId xmlns:a16="http://schemas.microsoft.com/office/drawing/2014/main" xmlns="" id="{C38661CB-6C3C-476B-A5BD-1DB2F823A45D}"/>
              </a:ext>
            </a:extLst>
          </p:cNvPr>
          <p:cNvSpPr/>
          <p:nvPr/>
        </p:nvSpPr>
        <p:spPr>
          <a:xfrm rot="10800000">
            <a:off x="8008073" y="1948476"/>
            <a:ext cx="788711" cy="504336"/>
          </a:xfrm>
          <a:prstGeom prst="lef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1"/>
          </a:p>
        </p:txBody>
      </p:sp>
      <p:sp>
        <p:nvSpPr>
          <p:cNvPr id="17" name="Rectangle 16">
            <a:extLst>
              <a:ext uri="{FF2B5EF4-FFF2-40B4-BE49-F238E27FC236}">
                <a16:creationId xmlns:a16="http://schemas.microsoft.com/office/drawing/2014/main" xmlns="" id="{9C01E38E-1CED-4F3A-8198-7846302DDE22}"/>
              </a:ext>
            </a:extLst>
          </p:cNvPr>
          <p:cNvSpPr/>
          <p:nvPr/>
        </p:nvSpPr>
        <p:spPr>
          <a:xfrm>
            <a:off x="1781666" y="4470232"/>
            <a:ext cx="3041717" cy="153656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1" i="1" dirty="0">
                <a:solidFill>
                  <a:schemeClr val="bg1"/>
                </a:solidFill>
                <a:latin typeface="Times New Roman" panose="02020603050405020304" pitchFamily="18" charset="0"/>
                <a:cs typeface="Times New Roman" panose="02020603050405020304" pitchFamily="18" charset="0"/>
              </a:rPr>
              <a:t>One month after surgery, </a:t>
            </a:r>
            <a:r>
              <a:rPr lang="en-US" sz="1801" dirty="0">
                <a:solidFill>
                  <a:schemeClr val="bg1"/>
                </a:solidFill>
                <a:latin typeface="Times New Roman" panose="02020603050405020304" pitchFamily="18" charset="0"/>
                <a:cs typeface="Times New Roman" panose="02020603050405020304" pitchFamily="18" charset="0"/>
              </a:rPr>
              <a:t>a fully epithelialized gingival crevice with a well-defined epithelial attachment is present.</a:t>
            </a:r>
            <a:endParaRPr lang="en-IN" sz="1801" dirty="0">
              <a:solidFill>
                <a:schemeClr val="bg1"/>
              </a:solidFill>
              <a:latin typeface="Times New Roman" panose="02020603050405020304" pitchFamily="18" charset="0"/>
              <a:cs typeface="Times New Roman" panose="02020603050405020304" pitchFamily="18" charset="0"/>
            </a:endParaRPr>
          </a:p>
        </p:txBody>
      </p:sp>
      <p:sp>
        <p:nvSpPr>
          <p:cNvPr id="18" name="Arrow: Left 17">
            <a:extLst>
              <a:ext uri="{FF2B5EF4-FFF2-40B4-BE49-F238E27FC236}">
                <a16:creationId xmlns:a16="http://schemas.microsoft.com/office/drawing/2014/main" xmlns="" id="{42BF49FD-0575-4D4C-8EFF-303E81B07045}"/>
              </a:ext>
            </a:extLst>
          </p:cNvPr>
          <p:cNvSpPr/>
          <p:nvPr/>
        </p:nvSpPr>
        <p:spPr>
          <a:xfrm>
            <a:off x="5167406" y="5053022"/>
            <a:ext cx="807563" cy="510523"/>
          </a:xfrm>
          <a:prstGeom prst="lef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1"/>
          </a:p>
        </p:txBody>
      </p:sp>
    </p:spTree>
    <p:extLst>
      <p:ext uri="{BB962C8B-B14F-4D97-AF65-F5344CB8AC3E}">
        <p14:creationId xmlns:p14="http://schemas.microsoft.com/office/powerpoint/2010/main" xmlns="" val="25693181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43235FC-4F02-4B05-B69A-8133751DE5C7}"/>
              </a:ext>
            </a:extLst>
          </p:cNvPr>
          <p:cNvSpPr>
            <a:spLocks noGrp="1"/>
          </p:cNvSpPr>
          <p:nvPr>
            <p:ph idx="1"/>
          </p:nvPr>
        </p:nvSpPr>
        <p:spPr>
          <a:xfrm>
            <a:off x="690923" y="1501047"/>
            <a:ext cx="4889746" cy="3649132"/>
          </a:xfrm>
        </p:spPr>
        <p:txBody>
          <a:bodyPr>
            <a:normAutofit/>
          </a:bodyPr>
          <a:lstStyle/>
          <a:p>
            <a:pPr algn="just"/>
            <a:r>
              <a:rPr lang="en-US" sz="2201" b="1" dirty="0">
                <a:solidFill>
                  <a:srgbClr val="FFFF00"/>
                </a:solidFill>
                <a:latin typeface="Times New Roman" panose="02020603050405020304" pitchFamily="18" charset="0"/>
                <a:cs typeface="Times New Roman" panose="02020603050405020304" pitchFamily="18" charset="0"/>
              </a:rPr>
              <a:t>Full-thickness flaps</a:t>
            </a:r>
            <a:r>
              <a:rPr lang="en-US" sz="2201" b="1" dirty="0">
                <a:latin typeface="Times New Roman" panose="02020603050405020304" pitchFamily="18" charset="0"/>
                <a:cs typeface="Times New Roman" panose="02020603050405020304" pitchFamily="18" charset="0"/>
              </a:rPr>
              <a:t>, </a:t>
            </a:r>
            <a:r>
              <a:rPr lang="en-US" sz="2201" dirty="0">
                <a:latin typeface="Times New Roman" panose="02020603050405020304" pitchFamily="18" charset="0"/>
                <a:cs typeface="Times New Roman" panose="02020603050405020304" pitchFamily="18" charset="0"/>
              </a:rPr>
              <a:t>which denude the bone, result in superficial bone necrosis after 1 to 3 days. Osteoclastic resorption follows and reaches a peak at 4 to 6 days and then declines thereafter. This results in a loss of bone of about 1 mm cubic; the bone loss is greater if </a:t>
            </a:r>
            <a:r>
              <a:rPr lang="en-IN" sz="2201" dirty="0">
                <a:latin typeface="Times New Roman" panose="02020603050405020304" pitchFamily="18" charset="0"/>
                <a:cs typeface="Times New Roman" panose="02020603050405020304" pitchFamily="18" charset="0"/>
              </a:rPr>
              <a:t>the bone is thin.</a:t>
            </a:r>
          </a:p>
        </p:txBody>
      </p:sp>
      <p:sp>
        <p:nvSpPr>
          <p:cNvPr id="4" name="TextBox 3">
            <a:extLst>
              <a:ext uri="{FF2B5EF4-FFF2-40B4-BE49-F238E27FC236}">
                <a16:creationId xmlns:a16="http://schemas.microsoft.com/office/drawing/2014/main" xmlns="" id="{B58FF08F-0C6C-458F-880D-9F29D4B8190F}"/>
              </a:ext>
            </a:extLst>
          </p:cNvPr>
          <p:cNvSpPr txBox="1"/>
          <p:nvPr/>
        </p:nvSpPr>
        <p:spPr>
          <a:xfrm>
            <a:off x="6975835" y="1935637"/>
            <a:ext cx="3667028" cy="2124428"/>
          </a:xfrm>
          <a:prstGeom prst="rect">
            <a:avLst/>
          </a:prstGeom>
          <a:noFill/>
        </p:spPr>
        <p:txBody>
          <a:bodyPr wrap="square" rtlCol="0">
            <a:spAutoFit/>
          </a:bodyPr>
          <a:lstStyle/>
          <a:p>
            <a:pPr algn="just"/>
            <a:r>
              <a:rPr lang="en-US" sz="2201" b="1" dirty="0">
                <a:solidFill>
                  <a:srgbClr val="FFFF00"/>
                </a:solidFill>
                <a:latin typeface="Times New Roman" panose="02020603050405020304" pitchFamily="18" charset="0"/>
                <a:cs typeface="Times New Roman" panose="02020603050405020304" pitchFamily="18" charset="0"/>
              </a:rPr>
              <a:t>Osteoplasty</a:t>
            </a:r>
            <a:r>
              <a:rPr lang="en-US" sz="2201" b="1" dirty="0">
                <a:latin typeface="Times New Roman" panose="02020603050405020304" pitchFamily="18" charset="0"/>
                <a:cs typeface="Times New Roman" panose="02020603050405020304" pitchFamily="18" charset="0"/>
              </a:rPr>
              <a:t> </a:t>
            </a:r>
            <a:r>
              <a:rPr lang="en-US" sz="2201" dirty="0">
                <a:latin typeface="Times New Roman" panose="02020603050405020304" pitchFamily="18" charset="0"/>
                <a:cs typeface="Times New Roman" panose="02020603050405020304" pitchFamily="18" charset="0"/>
              </a:rPr>
              <a:t>with the use of diamond burs results in areas of bone necrosis with a reduction in bone height, which is later remodeled by new bone formation.</a:t>
            </a:r>
            <a:endParaRPr lang="en-IN" sz="220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4621062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814B8DD-4AE1-4384-96F9-E8493C6F9DF8}"/>
              </a:ext>
            </a:extLst>
          </p:cNvPr>
          <p:cNvSpPr>
            <a:spLocks noGrp="1"/>
          </p:cNvSpPr>
          <p:nvPr>
            <p:ph idx="1"/>
          </p:nvPr>
        </p:nvSpPr>
        <p:spPr>
          <a:xfrm>
            <a:off x="817777" y="2113787"/>
            <a:ext cx="10131426" cy="3070955"/>
          </a:xfrm>
        </p:spPr>
        <p:txBody>
          <a:bodyPr>
            <a:normAutofit/>
          </a:bodyPr>
          <a:lstStyle/>
          <a:p>
            <a:pPr algn="just"/>
            <a:r>
              <a:rPr lang="en-US" sz="2201" dirty="0">
                <a:latin typeface="Times New Roman" panose="02020603050405020304" pitchFamily="18" charset="0"/>
                <a:cs typeface="Times New Roman" panose="02020603050405020304" pitchFamily="18" charset="0"/>
              </a:rPr>
              <a:t>The risks of surgery include pain, swelling, blood loss, reaction to medications, and infection. Other potential risks include root sensitivity, flap sloughing, root resorption or ankylosis, some loss of alveolar crest, flap perforation, abscess formation, and </a:t>
            </a:r>
            <a:r>
              <a:rPr lang="en-IN" sz="2201" dirty="0">
                <a:latin typeface="Times New Roman" panose="02020603050405020304" pitchFamily="18" charset="0"/>
                <a:cs typeface="Times New Roman" panose="02020603050405020304" pitchFamily="18" charset="0"/>
              </a:rPr>
              <a:t>irregular gingival contours.</a:t>
            </a:r>
          </a:p>
          <a:p>
            <a:pPr algn="just"/>
            <a:r>
              <a:rPr lang="en-IN" sz="2201" dirty="0">
                <a:latin typeface="Times New Roman" panose="02020603050405020304" pitchFamily="18" charset="0"/>
                <a:cs typeface="Times New Roman" panose="02020603050405020304" pitchFamily="18" charset="0"/>
              </a:rPr>
              <a:t>The incidence of these </a:t>
            </a:r>
            <a:r>
              <a:rPr lang="en-US" sz="2201" dirty="0">
                <a:latin typeface="Times New Roman" panose="02020603050405020304" pitchFamily="18" charset="0"/>
                <a:cs typeface="Times New Roman" panose="02020603050405020304" pitchFamily="18" charset="0"/>
              </a:rPr>
              <a:t>complications is low (1%) as reported by Pack &amp; Haber. They found only  infections in 884 operation. performed without antibiotics, while 1 infection was noted in 43 operations with antibiotic coverage. </a:t>
            </a:r>
            <a:endParaRPr lang="en-IN" sz="220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55BBA3A9-70F7-4F5C-AC42-D29803DC5714}"/>
              </a:ext>
            </a:extLst>
          </p:cNvPr>
          <p:cNvSpPr txBox="1"/>
          <p:nvPr/>
        </p:nvSpPr>
        <p:spPr>
          <a:xfrm>
            <a:off x="2724348" y="829560"/>
            <a:ext cx="6183984" cy="584775"/>
          </a:xfrm>
          <a:prstGeom prst="rect">
            <a:avLst/>
          </a:prstGeom>
          <a:noFill/>
        </p:spPr>
        <p:txBody>
          <a:bodyPr wrap="square" rtlCol="0">
            <a:spAutoFit/>
          </a:bodyPr>
          <a:lstStyle/>
          <a:p>
            <a:r>
              <a:rPr lang="en-IN" sz="3200" dirty="0">
                <a:latin typeface="Algerian" panose="04020705040A02060702" pitchFamily="82" charset="0"/>
              </a:rPr>
              <a:t>Postsurgical complications</a:t>
            </a:r>
          </a:p>
        </p:txBody>
      </p:sp>
      <p:cxnSp>
        <p:nvCxnSpPr>
          <p:cNvPr id="6" name="Straight Connector 5">
            <a:extLst>
              <a:ext uri="{FF2B5EF4-FFF2-40B4-BE49-F238E27FC236}">
                <a16:creationId xmlns:a16="http://schemas.microsoft.com/office/drawing/2014/main" xmlns="" id="{ABB10FD4-7E5C-449D-A5F1-B96B07822E0F}"/>
              </a:ext>
            </a:extLst>
          </p:cNvPr>
          <p:cNvCxnSpPr/>
          <p:nvPr/>
        </p:nvCxnSpPr>
        <p:spPr>
          <a:xfrm>
            <a:off x="1706252" y="1602557"/>
            <a:ext cx="81070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55347852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0DE8A8F-C06B-442E-B195-5CD8950C3EC4}"/>
              </a:ext>
            </a:extLst>
          </p:cNvPr>
          <p:cNvSpPr>
            <a:spLocks noGrp="1"/>
          </p:cNvSpPr>
          <p:nvPr>
            <p:ph idx="1"/>
          </p:nvPr>
        </p:nvSpPr>
        <p:spPr>
          <a:xfrm>
            <a:off x="685802" y="1699008"/>
            <a:ext cx="10131426" cy="3649132"/>
          </a:xfrm>
        </p:spPr>
        <p:txBody>
          <a:bodyPr/>
          <a:lstStyle/>
          <a:p>
            <a:pPr algn="just"/>
            <a:r>
              <a:rPr lang="en-US" sz="2201" dirty="0">
                <a:latin typeface="Times New Roman" panose="02020603050405020304" pitchFamily="18" charset="0"/>
                <a:cs typeface="Times New Roman" panose="02020603050405020304" pitchFamily="18" charset="0"/>
              </a:rPr>
              <a:t>Curtis et al. also compared the incidence and severity of postoperative complications and pain among flap surgery, osseous surgery and mucogingival surgery. They reported only 5.5% of 304 treated cases had experienced moderate to severe </a:t>
            </a:r>
            <a:r>
              <a:rPr lang="en-IN" sz="2201" dirty="0">
                <a:latin typeface="Times New Roman" panose="02020603050405020304" pitchFamily="18" charset="0"/>
                <a:cs typeface="Times New Roman" panose="02020603050405020304" pitchFamily="18" charset="0"/>
              </a:rPr>
              <a:t>pain.</a:t>
            </a:r>
          </a:p>
          <a:p>
            <a:pPr algn="just"/>
            <a:r>
              <a:rPr lang="en-IN" sz="2201" dirty="0">
                <a:latin typeface="Times New Roman" panose="02020603050405020304" pitchFamily="18" charset="0"/>
                <a:cs typeface="Times New Roman" panose="02020603050405020304" pitchFamily="18" charset="0"/>
              </a:rPr>
              <a:t>If postoperative </a:t>
            </a:r>
            <a:r>
              <a:rPr lang="en-US" sz="2201" dirty="0">
                <a:latin typeface="Times New Roman" panose="02020603050405020304" pitchFamily="18" charset="0"/>
                <a:cs typeface="Times New Roman" panose="02020603050405020304" pitchFamily="18" charset="0"/>
              </a:rPr>
              <a:t>complications occur, they should be managed by prompt and appropriate treatment, which may include control of bleeding, adequate analgesics </a:t>
            </a:r>
            <a:r>
              <a:rPr lang="en-IN" sz="2201" dirty="0">
                <a:latin typeface="Times New Roman" panose="02020603050405020304" pitchFamily="18" charset="0"/>
                <a:cs typeface="Times New Roman" panose="02020603050405020304" pitchFamily="18" charset="0"/>
              </a:rPr>
              <a:t>or antibiotics.</a:t>
            </a:r>
          </a:p>
          <a:p>
            <a:endParaRPr lang="en-IN" dirty="0"/>
          </a:p>
        </p:txBody>
      </p:sp>
    </p:spTree>
    <p:extLst>
      <p:ext uri="{BB962C8B-B14F-4D97-AF65-F5344CB8AC3E}">
        <p14:creationId xmlns:p14="http://schemas.microsoft.com/office/powerpoint/2010/main" xmlns="" val="163374858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CE857A1-CA3A-40D9-9D8C-D7B91C93DF71}"/>
              </a:ext>
            </a:extLst>
          </p:cNvPr>
          <p:cNvPicPr>
            <a:picLocks noChangeAspect="1"/>
          </p:cNvPicPr>
          <p:nvPr/>
        </p:nvPicPr>
        <p:blipFill rotWithShape="1">
          <a:blip r:embed="rId2"/>
          <a:srcRect l="1642" t="12323" r="1805"/>
          <a:stretch/>
        </p:blipFill>
        <p:spPr>
          <a:xfrm>
            <a:off x="2017338" y="1244335"/>
            <a:ext cx="6721310" cy="4784526"/>
          </a:xfrm>
          <a:prstGeom prst="rect">
            <a:avLst/>
          </a:prstGeom>
          <a:ln w="28575">
            <a:solidFill>
              <a:schemeClr val="bg1"/>
            </a:solidFill>
          </a:ln>
        </p:spPr>
      </p:pic>
      <p:sp>
        <p:nvSpPr>
          <p:cNvPr id="3" name="Rectangle: Diagonal Corners Snipped 2">
            <a:extLst>
              <a:ext uri="{FF2B5EF4-FFF2-40B4-BE49-F238E27FC236}">
                <a16:creationId xmlns:a16="http://schemas.microsoft.com/office/drawing/2014/main" xmlns="" id="{16C16D4A-2059-436B-8A3F-95694CA230D5}"/>
              </a:ext>
            </a:extLst>
          </p:cNvPr>
          <p:cNvSpPr/>
          <p:nvPr/>
        </p:nvSpPr>
        <p:spPr>
          <a:xfrm>
            <a:off x="3035431" y="593889"/>
            <a:ext cx="4920793" cy="452487"/>
          </a:xfrm>
          <a:prstGeom prst="snip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solidFill>
                  <a:schemeClr val="bg1"/>
                </a:solidFill>
                <a:latin typeface="Algerian" panose="04020705040A02060702" pitchFamily="82" charset="0"/>
              </a:rPr>
              <a:t>Postsurgical management</a:t>
            </a:r>
          </a:p>
        </p:txBody>
      </p:sp>
    </p:spTree>
    <p:extLst>
      <p:ext uri="{BB962C8B-B14F-4D97-AF65-F5344CB8AC3E}">
        <p14:creationId xmlns:p14="http://schemas.microsoft.com/office/powerpoint/2010/main" xmlns="" val="24324323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Diagonal Corners Snipped 3">
            <a:extLst>
              <a:ext uri="{FF2B5EF4-FFF2-40B4-BE49-F238E27FC236}">
                <a16:creationId xmlns:a16="http://schemas.microsoft.com/office/drawing/2014/main" xmlns="" id="{B5E16E30-A0FB-409E-9923-48737973377F}"/>
              </a:ext>
            </a:extLst>
          </p:cNvPr>
          <p:cNvSpPr/>
          <p:nvPr/>
        </p:nvSpPr>
        <p:spPr>
          <a:xfrm>
            <a:off x="2080181" y="2309569"/>
            <a:ext cx="7120380" cy="848412"/>
          </a:xfrm>
          <a:prstGeom prst="snip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2800" dirty="0">
                <a:solidFill>
                  <a:schemeClr val="bg1"/>
                </a:solidFill>
                <a:latin typeface="Algerian" panose="04020705040A02060702" pitchFamily="82" charset="0"/>
              </a:rPr>
              <a:t>Clinical outcomes of flap surgery</a:t>
            </a:r>
          </a:p>
        </p:txBody>
      </p:sp>
    </p:spTree>
    <p:extLst>
      <p:ext uri="{BB962C8B-B14F-4D97-AF65-F5344CB8AC3E}">
        <p14:creationId xmlns:p14="http://schemas.microsoft.com/office/powerpoint/2010/main" xmlns="" val="4070313571"/>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5DAB196-4454-4862-B26A-C06F2F56D198}"/>
              </a:ext>
            </a:extLst>
          </p:cNvPr>
          <p:cNvPicPr>
            <a:picLocks noChangeAspect="1"/>
          </p:cNvPicPr>
          <p:nvPr/>
        </p:nvPicPr>
        <p:blipFill rotWithShape="1">
          <a:blip r:embed="rId2"/>
          <a:srcRect t="30568"/>
          <a:stretch/>
        </p:blipFill>
        <p:spPr>
          <a:xfrm>
            <a:off x="421064" y="273376"/>
            <a:ext cx="7120380" cy="6107469"/>
          </a:xfrm>
          <a:prstGeom prst="rect">
            <a:avLst/>
          </a:prstGeom>
        </p:spPr>
      </p:pic>
      <p:sp>
        <p:nvSpPr>
          <p:cNvPr id="8" name="Rectangle 7">
            <a:extLst>
              <a:ext uri="{FF2B5EF4-FFF2-40B4-BE49-F238E27FC236}">
                <a16:creationId xmlns:a16="http://schemas.microsoft.com/office/drawing/2014/main" xmlns="" id="{3D51DB08-BEBC-404B-B744-74133477A0F3}"/>
              </a:ext>
            </a:extLst>
          </p:cNvPr>
          <p:cNvSpPr/>
          <p:nvPr/>
        </p:nvSpPr>
        <p:spPr>
          <a:xfrm flipH="1" flipV="1">
            <a:off x="697580" y="3761295"/>
            <a:ext cx="6777875" cy="15742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xmlns="" id="{33204E75-2D79-41EB-907E-86E764315068}"/>
              </a:ext>
            </a:extLst>
          </p:cNvPr>
          <p:cNvSpPr/>
          <p:nvPr/>
        </p:nvSpPr>
        <p:spPr>
          <a:xfrm>
            <a:off x="8257880" y="1970202"/>
            <a:ext cx="3195687" cy="1659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Elaborate from Linde</a:t>
            </a:r>
          </a:p>
        </p:txBody>
      </p:sp>
    </p:spTree>
    <p:extLst>
      <p:ext uri="{BB962C8B-B14F-4D97-AF65-F5344CB8AC3E}">
        <p14:creationId xmlns:p14="http://schemas.microsoft.com/office/powerpoint/2010/main" xmlns="" val="39470019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E8FEB01-C9A6-4564-8B49-88DD9E06E8EA}"/>
              </a:ext>
            </a:extLst>
          </p:cNvPr>
          <p:cNvPicPr>
            <a:picLocks noChangeAspect="1"/>
          </p:cNvPicPr>
          <p:nvPr/>
        </p:nvPicPr>
        <p:blipFill>
          <a:blip r:embed="rId2"/>
          <a:stretch>
            <a:fillRect/>
          </a:stretch>
        </p:blipFill>
        <p:spPr>
          <a:xfrm>
            <a:off x="216276" y="491140"/>
            <a:ext cx="6891534" cy="6045401"/>
          </a:xfrm>
          <a:prstGeom prst="rect">
            <a:avLst/>
          </a:prstGeom>
        </p:spPr>
      </p:pic>
      <p:sp>
        <p:nvSpPr>
          <p:cNvPr id="3" name="Rectangle 2">
            <a:extLst>
              <a:ext uri="{FF2B5EF4-FFF2-40B4-BE49-F238E27FC236}">
                <a16:creationId xmlns:a16="http://schemas.microsoft.com/office/drawing/2014/main" xmlns="" id="{1D6D68D5-2852-4E45-858D-9FAA949E4B32}"/>
              </a:ext>
            </a:extLst>
          </p:cNvPr>
          <p:cNvSpPr/>
          <p:nvPr/>
        </p:nvSpPr>
        <p:spPr>
          <a:xfrm>
            <a:off x="329938" y="4204355"/>
            <a:ext cx="6655324" cy="15742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xmlns="" val="853622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DCB1FC6-37AD-49A2-A220-5223A27DB109}"/>
              </a:ext>
            </a:extLst>
          </p:cNvPr>
          <p:cNvPicPr>
            <a:picLocks noChangeAspect="1"/>
          </p:cNvPicPr>
          <p:nvPr/>
        </p:nvPicPr>
        <p:blipFill>
          <a:blip r:embed="rId2"/>
          <a:stretch>
            <a:fillRect/>
          </a:stretch>
        </p:blipFill>
        <p:spPr>
          <a:xfrm>
            <a:off x="442912" y="1328737"/>
            <a:ext cx="11306175" cy="4200525"/>
          </a:xfrm>
          <a:prstGeom prst="rect">
            <a:avLst/>
          </a:prstGeom>
        </p:spPr>
      </p:pic>
      <p:sp>
        <p:nvSpPr>
          <p:cNvPr id="3" name="Rectangle 2">
            <a:extLst>
              <a:ext uri="{FF2B5EF4-FFF2-40B4-BE49-F238E27FC236}">
                <a16:creationId xmlns:a16="http://schemas.microsoft.com/office/drawing/2014/main" xmlns="" id="{3905D8A6-9707-416D-9A73-39D49D1A4628}"/>
              </a:ext>
            </a:extLst>
          </p:cNvPr>
          <p:cNvSpPr/>
          <p:nvPr/>
        </p:nvSpPr>
        <p:spPr>
          <a:xfrm>
            <a:off x="442912" y="4223208"/>
            <a:ext cx="11123777" cy="12160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xmlns="" val="1569737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882F943-6767-4C95-9576-657A24ABA4F7}"/>
              </a:ext>
            </a:extLst>
          </p:cNvPr>
          <p:cNvPicPr>
            <a:picLocks noChangeAspect="1"/>
          </p:cNvPicPr>
          <p:nvPr/>
        </p:nvPicPr>
        <p:blipFill>
          <a:blip r:embed="rId2"/>
          <a:stretch>
            <a:fillRect/>
          </a:stretch>
        </p:blipFill>
        <p:spPr>
          <a:xfrm>
            <a:off x="905910" y="0"/>
            <a:ext cx="5190090" cy="6858000"/>
          </a:xfrm>
          <a:prstGeom prst="rect">
            <a:avLst/>
          </a:prstGeom>
        </p:spPr>
      </p:pic>
      <p:sp>
        <p:nvSpPr>
          <p:cNvPr id="3" name="Rectangle 2">
            <a:extLst>
              <a:ext uri="{FF2B5EF4-FFF2-40B4-BE49-F238E27FC236}">
                <a16:creationId xmlns:a16="http://schemas.microsoft.com/office/drawing/2014/main" xmlns="" id="{E4A54792-9274-4466-A7C8-1EF6DF8D0960}"/>
              </a:ext>
            </a:extLst>
          </p:cNvPr>
          <p:cNvSpPr/>
          <p:nvPr/>
        </p:nvSpPr>
        <p:spPr>
          <a:xfrm flipV="1">
            <a:off x="989814" y="2912879"/>
            <a:ext cx="5015059" cy="25452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xmlns="" val="3369043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BE7DA7-3117-4C6C-A67E-AD44007359E5}"/>
              </a:ext>
            </a:extLst>
          </p:cNvPr>
          <p:cNvSpPr>
            <a:spLocks noGrp="1"/>
          </p:cNvSpPr>
          <p:nvPr>
            <p:ph type="title"/>
          </p:nvPr>
        </p:nvSpPr>
        <p:spPr>
          <a:xfrm>
            <a:off x="958789" y="609601"/>
            <a:ext cx="9858437" cy="1456267"/>
          </a:xfrm>
        </p:spPr>
        <p:txBody>
          <a:bodyPr/>
          <a:lstStyle/>
          <a:p>
            <a:r>
              <a:rPr lang="en-IN" dirty="0">
                <a:latin typeface="Algerian" panose="04020705040A02060702" pitchFamily="82" charset="0"/>
              </a:rPr>
              <a:t>INDICATIONS</a:t>
            </a:r>
          </a:p>
        </p:txBody>
      </p:sp>
      <p:sp>
        <p:nvSpPr>
          <p:cNvPr id="3" name="Content Placeholder 2">
            <a:extLst>
              <a:ext uri="{FF2B5EF4-FFF2-40B4-BE49-F238E27FC236}">
                <a16:creationId xmlns:a16="http://schemas.microsoft.com/office/drawing/2014/main" xmlns="" id="{FD781381-8EDB-4746-8C30-D9F06B1BE741}"/>
              </a:ext>
            </a:extLst>
          </p:cNvPr>
          <p:cNvSpPr>
            <a:spLocks noGrp="1"/>
          </p:cNvSpPr>
          <p:nvPr>
            <p:ph idx="1"/>
          </p:nvPr>
        </p:nvSpPr>
        <p:spPr>
          <a:xfrm>
            <a:off x="685802" y="2142067"/>
            <a:ext cx="10131426" cy="3876994"/>
          </a:xfrm>
        </p:spPr>
        <p:txBody>
          <a:bodyPr>
            <a:noAutofit/>
          </a:bodyPr>
          <a:lstStyle/>
          <a:p>
            <a:pPr algn="just"/>
            <a:r>
              <a:rPr lang="en-US" sz="2201" dirty="0">
                <a:latin typeface="Times New Roman" panose="02020603050405020304" pitchFamily="18" charset="0"/>
                <a:cs typeface="Times New Roman" panose="02020603050405020304" pitchFamily="18" charset="0"/>
              </a:rPr>
              <a:t>Areas with irregular bony contours, deep craters &amp; other defects </a:t>
            </a:r>
            <a:r>
              <a:rPr lang="en-IN" sz="2201" dirty="0">
                <a:latin typeface="Times New Roman" panose="02020603050405020304" pitchFamily="18" charset="0"/>
                <a:cs typeface="Times New Roman" panose="02020603050405020304" pitchFamily="18" charset="0"/>
              </a:rPr>
              <a:t>usually require surgical approach. </a:t>
            </a:r>
          </a:p>
          <a:p>
            <a:pPr algn="just"/>
            <a:r>
              <a:rPr lang="en-US" sz="2201" dirty="0">
                <a:latin typeface="Times New Roman" panose="02020603050405020304" pitchFamily="18" charset="0"/>
                <a:cs typeface="Times New Roman" panose="02020603050405020304" pitchFamily="18" charset="0"/>
              </a:rPr>
              <a:t>Pockets on teeth in which a complete removal of root irritants is not considered clinically possible may call for surgery. This occurs frequently in molar &amp; premolar areas.</a:t>
            </a:r>
          </a:p>
          <a:p>
            <a:pPr algn="just"/>
            <a:r>
              <a:rPr lang="en-US" sz="2201" dirty="0">
                <a:latin typeface="Times New Roman" panose="02020603050405020304" pitchFamily="18" charset="0"/>
                <a:cs typeface="Times New Roman" panose="02020603050405020304" pitchFamily="18" charset="0"/>
              </a:rPr>
              <a:t> In cases of furcation involvement of grade II or III, a surgical approach ensures the removal of irritants, any necessary root resection or hemisection also requires surgical intervention.</a:t>
            </a:r>
          </a:p>
          <a:p>
            <a:pPr algn="just"/>
            <a:r>
              <a:rPr lang="en-US" sz="2201" dirty="0">
                <a:latin typeface="Times New Roman" panose="02020603050405020304" pitchFamily="18" charset="0"/>
                <a:cs typeface="Times New Roman" panose="02020603050405020304" pitchFamily="18" charset="0"/>
              </a:rPr>
              <a:t> Intrabony pockets on distal areas of last molars, frequently complicated by mucogingival problems, are usually unresponsive to </a:t>
            </a:r>
            <a:r>
              <a:rPr lang="en-IN" sz="2201" dirty="0">
                <a:latin typeface="Times New Roman" panose="02020603050405020304" pitchFamily="18" charset="0"/>
                <a:cs typeface="Times New Roman" panose="02020603050405020304" pitchFamily="18" charset="0"/>
              </a:rPr>
              <a:t>nonsurgical methods .</a:t>
            </a:r>
          </a:p>
        </p:txBody>
      </p:sp>
      <p:cxnSp>
        <p:nvCxnSpPr>
          <p:cNvPr id="5" name="Straight Connector 4">
            <a:extLst>
              <a:ext uri="{FF2B5EF4-FFF2-40B4-BE49-F238E27FC236}">
                <a16:creationId xmlns:a16="http://schemas.microsoft.com/office/drawing/2014/main" xmlns="" id="{8788D16C-5AEA-440F-830B-14B7BEF92D77}"/>
              </a:ext>
            </a:extLst>
          </p:cNvPr>
          <p:cNvCxnSpPr>
            <a:cxnSpLocks/>
          </p:cNvCxnSpPr>
          <p:nvPr/>
        </p:nvCxnSpPr>
        <p:spPr>
          <a:xfrm>
            <a:off x="958788" y="1899822"/>
            <a:ext cx="8353888"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534476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739FD24-4234-4CEE-84DE-9D9F675B898E}"/>
              </a:ext>
            </a:extLst>
          </p:cNvPr>
          <p:cNvPicPr>
            <a:picLocks noChangeAspect="1"/>
          </p:cNvPicPr>
          <p:nvPr/>
        </p:nvPicPr>
        <p:blipFill>
          <a:blip r:embed="rId2"/>
          <a:stretch>
            <a:fillRect/>
          </a:stretch>
        </p:blipFill>
        <p:spPr>
          <a:xfrm>
            <a:off x="1291128" y="85725"/>
            <a:ext cx="5857875" cy="6686550"/>
          </a:xfrm>
          <a:prstGeom prst="rect">
            <a:avLst/>
          </a:prstGeom>
        </p:spPr>
      </p:pic>
      <p:sp>
        <p:nvSpPr>
          <p:cNvPr id="3" name="Rectangle 2">
            <a:extLst>
              <a:ext uri="{FF2B5EF4-FFF2-40B4-BE49-F238E27FC236}">
                <a16:creationId xmlns:a16="http://schemas.microsoft.com/office/drawing/2014/main" xmlns="" id="{451D9474-A669-4CF9-8650-2E02B755723F}"/>
              </a:ext>
            </a:extLst>
          </p:cNvPr>
          <p:cNvSpPr/>
          <p:nvPr/>
        </p:nvSpPr>
        <p:spPr>
          <a:xfrm flipH="1" flipV="1">
            <a:off x="1885361" y="4479146"/>
            <a:ext cx="5194168" cy="19499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xmlns="" val="31090116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E06052D-B4D4-43D7-93FA-B4C69F21BA80}"/>
              </a:ext>
            </a:extLst>
          </p:cNvPr>
          <p:cNvSpPr>
            <a:spLocks noGrp="1"/>
          </p:cNvSpPr>
          <p:nvPr>
            <p:ph idx="1"/>
          </p:nvPr>
        </p:nvSpPr>
        <p:spPr/>
        <p:txBody>
          <a:bodyPr/>
          <a:lstStyle/>
          <a:p>
            <a:pPr marL="0" indent="0">
              <a:buNone/>
            </a:pPr>
            <a:r>
              <a:rPr lang="en-IN" dirty="0"/>
              <a:t>Single buccal flap, MIST</a:t>
            </a:r>
          </a:p>
        </p:txBody>
      </p:sp>
    </p:spTree>
    <p:extLst>
      <p:ext uri="{BB962C8B-B14F-4D97-AF65-F5344CB8AC3E}">
        <p14:creationId xmlns:p14="http://schemas.microsoft.com/office/powerpoint/2010/main" xmlns="" val="1669447778"/>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1743BC-74FB-47E3-AC88-A4249DCBFC47}"/>
              </a:ext>
            </a:extLst>
          </p:cNvPr>
          <p:cNvSpPr>
            <a:spLocks noGrp="1"/>
          </p:cNvSpPr>
          <p:nvPr>
            <p:ph type="title"/>
          </p:nvPr>
        </p:nvSpPr>
        <p:spPr>
          <a:xfrm>
            <a:off x="1923069" y="841650"/>
            <a:ext cx="2432116" cy="760908"/>
          </a:xfrm>
        </p:spPr>
        <p:txBody>
          <a:bodyPr/>
          <a:lstStyle/>
          <a:p>
            <a:r>
              <a:rPr lang="en-IN" dirty="0">
                <a:latin typeface="Algerian" panose="04020705040A02060702" pitchFamily="82" charset="0"/>
              </a:rPr>
              <a:t>summary</a:t>
            </a:r>
          </a:p>
        </p:txBody>
      </p:sp>
      <p:sp>
        <p:nvSpPr>
          <p:cNvPr id="3" name="Content Placeholder 2">
            <a:extLst>
              <a:ext uri="{FF2B5EF4-FFF2-40B4-BE49-F238E27FC236}">
                <a16:creationId xmlns:a16="http://schemas.microsoft.com/office/drawing/2014/main" xmlns="" id="{5DC42CA0-4B33-45EC-AAA4-8B7E5B760D78}"/>
              </a:ext>
            </a:extLst>
          </p:cNvPr>
          <p:cNvSpPr>
            <a:spLocks noGrp="1"/>
          </p:cNvSpPr>
          <p:nvPr>
            <p:ph idx="1"/>
          </p:nvPr>
        </p:nvSpPr>
        <p:spPr/>
        <p:txBody>
          <a:bodyPr/>
          <a:lstStyle/>
          <a:p>
            <a:pPr algn="just"/>
            <a:r>
              <a:rPr lang="en-US" sz="2201" dirty="0">
                <a:latin typeface="Times New Roman" panose="02020603050405020304" pitchFamily="18" charset="0"/>
                <a:cs typeface="Times New Roman" panose="02020603050405020304" pitchFamily="18" charset="0"/>
              </a:rPr>
              <a:t>Periodontal  surgery is an adjunct to nonsurgical periodontal therapy, and should occur only once the patient has demonstrated effective biofilm control. </a:t>
            </a:r>
          </a:p>
          <a:p>
            <a:pPr algn="just"/>
            <a:r>
              <a:rPr lang="en-US" sz="2201" dirty="0">
                <a:latin typeface="Times New Roman" panose="02020603050405020304" pitchFamily="18" charset="0"/>
                <a:cs typeface="Times New Roman" panose="02020603050405020304" pitchFamily="18" charset="0"/>
              </a:rPr>
              <a:t>The primary objective of periodontal access surgery is access for root instrumentations. </a:t>
            </a:r>
          </a:p>
          <a:p>
            <a:pPr algn="just"/>
            <a:r>
              <a:rPr lang="en-US" sz="2201" dirty="0">
                <a:latin typeface="Times New Roman" panose="02020603050405020304" pitchFamily="18" charset="0"/>
                <a:cs typeface="Times New Roman" panose="02020603050405020304" pitchFamily="18" charset="0"/>
              </a:rPr>
              <a:t>The secondary objective of periodontal access surgery is pocket reduction through soft tissue resection, osseous resection, or periodontal regeneration.</a:t>
            </a:r>
          </a:p>
          <a:p>
            <a:endParaRPr lang="en-IN" dirty="0"/>
          </a:p>
        </p:txBody>
      </p:sp>
      <p:cxnSp>
        <p:nvCxnSpPr>
          <p:cNvPr id="5" name="Straight Connector 4">
            <a:extLst>
              <a:ext uri="{FF2B5EF4-FFF2-40B4-BE49-F238E27FC236}">
                <a16:creationId xmlns:a16="http://schemas.microsoft.com/office/drawing/2014/main" xmlns="" id="{89834967-E0DD-4B3A-B8F8-431AE81782D6}"/>
              </a:ext>
            </a:extLst>
          </p:cNvPr>
          <p:cNvCxnSpPr>
            <a:cxnSpLocks/>
          </p:cNvCxnSpPr>
          <p:nvPr/>
        </p:nvCxnSpPr>
        <p:spPr>
          <a:xfrm>
            <a:off x="1555424" y="1677971"/>
            <a:ext cx="68627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710793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21FFF24-1329-4371-A1F1-12DCAA3CC325}"/>
              </a:ext>
            </a:extLst>
          </p:cNvPr>
          <p:cNvSpPr>
            <a:spLocks noGrp="1"/>
          </p:cNvSpPr>
          <p:nvPr>
            <p:ph idx="1"/>
          </p:nvPr>
        </p:nvSpPr>
        <p:spPr>
          <a:xfrm>
            <a:off x="954874" y="1604436"/>
            <a:ext cx="10131426" cy="3649132"/>
          </a:xfrm>
        </p:spPr>
        <p:txBody>
          <a:bodyPr>
            <a:normAutofit/>
          </a:bodyPr>
          <a:lstStyle/>
          <a:p>
            <a:pPr algn="just"/>
            <a:r>
              <a:rPr lang="en-US" sz="2201" dirty="0">
                <a:latin typeface="Times New Roman" panose="02020603050405020304" pitchFamily="18" charset="0"/>
                <a:cs typeface="Times New Roman" panose="02020603050405020304" pitchFamily="18" charset="0"/>
              </a:rPr>
              <a:t>Periodontal flap surgery is the most widely used surgical procedure for periodontal pocket therapy. </a:t>
            </a:r>
          </a:p>
          <a:p>
            <a:pPr algn="just"/>
            <a:r>
              <a:rPr lang="en-US" sz="2201" dirty="0">
                <a:latin typeface="Times New Roman" panose="02020603050405020304" pitchFamily="18" charset="0"/>
                <a:cs typeface="Times New Roman" panose="02020603050405020304" pitchFamily="18" charset="0"/>
              </a:rPr>
              <a:t>Periodontal flaps are advantageous and versatile in providing not only access for root instrumentation but also access for osseous surgery and periodontal regeneration. </a:t>
            </a:r>
          </a:p>
          <a:p>
            <a:pPr algn="just"/>
            <a:r>
              <a:rPr lang="en-US" sz="2201" dirty="0">
                <a:latin typeface="Times New Roman" panose="02020603050405020304" pitchFamily="18" charset="0"/>
                <a:cs typeface="Times New Roman" panose="02020603050405020304" pitchFamily="18" charset="0"/>
              </a:rPr>
              <a:t>Flap surgery also allows for primary closure, which enhances wound healing and minimizes patients' discomfort. </a:t>
            </a:r>
          </a:p>
          <a:p>
            <a:pPr algn="just"/>
            <a:r>
              <a:rPr lang="en-US" sz="2201" dirty="0">
                <a:latin typeface="Times New Roman" panose="02020603050405020304" pitchFamily="18" charset="0"/>
                <a:cs typeface="Times New Roman" panose="02020603050405020304" pitchFamily="18" charset="0"/>
              </a:rPr>
              <a:t>Papilla preservation techniques are useful in regenerative therapy, as well as minimizing recession and loss of interdental papilla in </a:t>
            </a:r>
            <a:r>
              <a:rPr lang="en-IN" sz="2201" dirty="0">
                <a:latin typeface="Times New Roman" panose="02020603050405020304" pitchFamily="18" charset="0"/>
                <a:cs typeface="Times New Roman" panose="02020603050405020304" pitchFamily="18" charset="0"/>
              </a:rPr>
              <a:t>the aesthetic area.</a:t>
            </a:r>
          </a:p>
        </p:txBody>
      </p:sp>
    </p:spTree>
    <p:extLst>
      <p:ext uri="{BB962C8B-B14F-4D97-AF65-F5344CB8AC3E}">
        <p14:creationId xmlns:p14="http://schemas.microsoft.com/office/powerpoint/2010/main" xmlns="" val="5720707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3F648F7-0D53-4DC3-A0A7-AE78F6D65237}"/>
              </a:ext>
            </a:extLst>
          </p:cNvPr>
          <p:cNvSpPr>
            <a:spLocks noGrp="1"/>
          </p:cNvSpPr>
          <p:nvPr>
            <p:ph idx="1"/>
          </p:nvPr>
        </p:nvSpPr>
        <p:spPr>
          <a:xfrm>
            <a:off x="789498" y="1699008"/>
            <a:ext cx="10131426" cy="3649132"/>
          </a:xfrm>
        </p:spPr>
        <p:txBody>
          <a:bodyPr>
            <a:normAutofit/>
          </a:bodyPr>
          <a:lstStyle/>
          <a:p>
            <a:pPr algn="just"/>
            <a:r>
              <a:rPr lang="en-US" sz="2201" dirty="0">
                <a:latin typeface="Times New Roman" panose="02020603050405020304" pitchFamily="18" charset="0"/>
                <a:cs typeface="Times New Roman" panose="02020603050405020304" pitchFamily="18" charset="0"/>
              </a:rPr>
              <a:t>The “distal wedge” procedure is popular and widely practiced, it is perhaps one of the most difficult procedures to execute well due to the location of the surgical site, as well as the challenges presented by the anatomy of the mandibular retromolar pad and the maxillary tuberosity. </a:t>
            </a:r>
          </a:p>
          <a:p>
            <a:pPr algn="just"/>
            <a:r>
              <a:rPr lang="en-US" sz="2201" dirty="0">
                <a:latin typeface="Times New Roman" panose="02020603050405020304" pitchFamily="18" charset="0"/>
                <a:cs typeface="Times New Roman" panose="02020603050405020304" pitchFamily="18" charset="0"/>
              </a:rPr>
              <a:t>The distal wedge procedure is not simply removing a “wedge of tissue” distal to the terminal molar to reduce or eliminate a pocket. </a:t>
            </a:r>
          </a:p>
          <a:p>
            <a:pPr algn="just"/>
            <a:r>
              <a:rPr lang="en-US" sz="2201" dirty="0">
                <a:latin typeface="Times New Roman" panose="02020603050405020304" pitchFamily="18" charset="0"/>
                <a:cs typeface="Times New Roman" panose="02020603050405020304" pitchFamily="18" charset="0"/>
              </a:rPr>
              <a:t>Well-executed distal terminal molar flap surgery requires the flaps to approximate intimately to allow for primary closure and in an apical position to achieve pocket </a:t>
            </a:r>
            <a:r>
              <a:rPr lang="en-IN" sz="2201" dirty="0">
                <a:latin typeface="Times New Roman" panose="02020603050405020304" pitchFamily="18" charset="0"/>
                <a:cs typeface="Times New Roman" panose="02020603050405020304" pitchFamily="18" charset="0"/>
              </a:rPr>
              <a:t>reduction.</a:t>
            </a:r>
          </a:p>
        </p:txBody>
      </p:sp>
    </p:spTree>
    <p:extLst>
      <p:ext uri="{BB962C8B-B14F-4D97-AF65-F5344CB8AC3E}">
        <p14:creationId xmlns:p14="http://schemas.microsoft.com/office/powerpoint/2010/main" xmlns="" val="34359076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5E628A8-B538-42DF-ABD4-DE3325E2697F}"/>
              </a:ext>
            </a:extLst>
          </p:cNvPr>
          <p:cNvSpPr>
            <a:spLocks noGrp="1"/>
          </p:cNvSpPr>
          <p:nvPr>
            <p:ph idx="1"/>
          </p:nvPr>
        </p:nvSpPr>
        <p:spPr>
          <a:xfrm>
            <a:off x="789496" y="1604436"/>
            <a:ext cx="10131426" cy="2750750"/>
          </a:xfrm>
        </p:spPr>
        <p:txBody>
          <a:bodyPr>
            <a:normAutofit/>
          </a:bodyPr>
          <a:lstStyle/>
          <a:p>
            <a:pPr algn="just"/>
            <a:r>
              <a:rPr lang="en-US" sz="2201" dirty="0">
                <a:latin typeface="Times New Roman" panose="02020603050405020304" pitchFamily="18" charset="0"/>
                <a:cs typeface="Times New Roman" panose="02020603050405020304" pitchFamily="18" charset="0"/>
              </a:rPr>
              <a:t>Short-term and long-term success of periodontal access surgery is dependent on biofilm control and long-term maintenance. </a:t>
            </a:r>
          </a:p>
          <a:p>
            <a:pPr algn="just"/>
            <a:r>
              <a:rPr lang="en-US" sz="2201" dirty="0">
                <a:latin typeface="Times New Roman" panose="02020603050405020304" pitchFamily="18" charset="0"/>
                <a:cs typeface="Times New Roman" panose="02020603050405020304" pitchFamily="18" charset="0"/>
              </a:rPr>
              <a:t>The patient must understand the etiology of the periodontal disease and its prevention. Surgery in the absence of effective biofilm control and maintenance will result in failure and recurrence of disease.</a:t>
            </a:r>
            <a:endParaRPr lang="en-IN" sz="220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72174615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2662AA-D16D-4C75-BE54-6D66917D0C11}"/>
              </a:ext>
            </a:extLst>
          </p:cNvPr>
          <p:cNvSpPr>
            <a:spLocks noGrp="1"/>
          </p:cNvSpPr>
          <p:nvPr>
            <p:ph type="title"/>
          </p:nvPr>
        </p:nvSpPr>
        <p:spPr>
          <a:xfrm>
            <a:off x="1131217" y="926492"/>
            <a:ext cx="3176832" cy="746757"/>
          </a:xfrm>
        </p:spPr>
        <p:txBody>
          <a:bodyPr/>
          <a:lstStyle/>
          <a:p>
            <a:r>
              <a:rPr lang="en-IN" dirty="0">
                <a:latin typeface="Algerian" panose="04020705040A02060702" pitchFamily="82" charset="0"/>
              </a:rPr>
              <a:t>references</a:t>
            </a:r>
          </a:p>
        </p:txBody>
      </p:sp>
      <p:sp>
        <p:nvSpPr>
          <p:cNvPr id="3" name="Content Placeholder 2">
            <a:extLst>
              <a:ext uri="{FF2B5EF4-FFF2-40B4-BE49-F238E27FC236}">
                <a16:creationId xmlns:a16="http://schemas.microsoft.com/office/drawing/2014/main" xmlns="" id="{17C00B2A-0C4B-41E2-9BD1-6E03BB889183}"/>
              </a:ext>
            </a:extLst>
          </p:cNvPr>
          <p:cNvSpPr>
            <a:spLocks noGrp="1"/>
          </p:cNvSpPr>
          <p:nvPr>
            <p:ph idx="1"/>
          </p:nvPr>
        </p:nvSpPr>
        <p:spPr>
          <a:xfrm>
            <a:off x="685802" y="2142069"/>
            <a:ext cx="10131426" cy="3042674"/>
          </a:xfrm>
        </p:spPr>
        <p:txBody>
          <a:bodyPr>
            <a:normAutofit/>
          </a:bodyPr>
          <a:lstStyle/>
          <a:p>
            <a:pPr algn="just"/>
            <a:r>
              <a:rPr lang="en-IN" sz="2000" dirty="0">
                <a:latin typeface="Times New Roman" panose="02020603050405020304" pitchFamily="18" charset="0"/>
                <a:cs typeface="Times New Roman" panose="02020603050405020304" pitchFamily="18" charset="0"/>
              </a:rPr>
              <a:t>Lindhe J. Clinical periodontology and implant dentistry. Lang NP, Karring T, editors. Oxford: Blackwell Munksgaard; 2003 Jun.</a:t>
            </a:r>
          </a:p>
          <a:p>
            <a:pPr algn="just"/>
            <a:r>
              <a:rPr lang="en-IN" sz="2000" dirty="0">
                <a:latin typeface="Times New Roman" panose="02020603050405020304" pitchFamily="18" charset="0"/>
                <a:cs typeface="Times New Roman" panose="02020603050405020304" pitchFamily="18" charset="0"/>
              </a:rPr>
              <a:t>Newman MG, Takei H, Klokkevold PR, Carranza FA. Newman and Carranza's Clinical Periodontology E-Book. Elsevier Health Sciences; 2018 May 29.</a:t>
            </a:r>
          </a:p>
          <a:p>
            <a:pPr algn="just"/>
            <a:r>
              <a:rPr lang="en-IN" sz="2000" dirty="0">
                <a:latin typeface="Times New Roman" panose="02020603050405020304" pitchFamily="18" charset="0"/>
                <a:cs typeface="Times New Roman" panose="02020603050405020304" pitchFamily="18" charset="0"/>
              </a:rPr>
              <a:t>Rose LF, ...[et al.]. Periodontics: medicine, surgery, and implants. St. Louis^ </a:t>
            </a:r>
            <a:r>
              <a:rPr lang="en-IN" sz="2000" dirty="0" err="1">
                <a:latin typeface="Times New Roman" panose="02020603050405020304" pitchFamily="18" charset="0"/>
                <a:cs typeface="Times New Roman" panose="02020603050405020304" pitchFamily="18" charset="0"/>
              </a:rPr>
              <a:t>eMissouri</a:t>
            </a:r>
            <a:r>
              <a:rPr lang="en-IN" sz="2000" dirty="0">
                <a:latin typeface="Times New Roman" panose="02020603050405020304" pitchFamily="18" charset="0"/>
                <a:cs typeface="Times New Roman" panose="02020603050405020304" pitchFamily="18" charset="0"/>
              </a:rPr>
              <a:t> Missouri: Elsevier Mosby; 2004 Aug 6.</a:t>
            </a:r>
          </a:p>
          <a:p>
            <a:pPr algn="just"/>
            <a:r>
              <a:rPr lang="en-US" sz="2000" dirty="0" err="1">
                <a:latin typeface="Times New Roman" panose="02020603050405020304" pitchFamily="18" charset="0"/>
                <a:cs typeface="Times New Roman" panose="02020603050405020304" pitchFamily="18" charset="0"/>
              </a:rPr>
              <a:t>Eley</a:t>
            </a:r>
            <a:r>
              <a:rPr lang="en-US" sz="2000" dirty="0">
                <a:latin typeface="Times New Roman" panose="02020603050405020304" pitchFamily="18" charset="0"/>
                <a:cs typeface="Times New Roman" panose="02020603050405020304" pitchFamily="18" charset="0"/>
              </a:rPr>
              <a:t> BM, </a:t>
            </a:r>
            <a:r>
              <a:rPr lang="en-US" sz="2000" dirty="0" err="1">
                <a:latin typeface="Times New Roman" panose="02020603050405020304" pitchFamily="18" charset="0"/>
                <a:cs typeface="Times New Roman" panose="02020603050405020304" pitchFamily="18" charset="0"/>
              </a:rPr>
              <a:t>Soory</a:t>
            </a:r>
            <a:r>
              <a:rPr lang="en-US" sz="2000" dirty="0">
                <a:latin typeface="Times New Roman" panose="02020603050405020304" pitchFamily="18" charset="0"/>
                <a:cs typeface="Times New Roman" panose="02020603050405020304" pitchFamily="18" charset="0"/>
              </a:rPr>
              <a:t> M, Manson JD. Periodontia. Elsevier Health Sciences; 2012 Feb 28.</a:t>
            </a:r>
            <a:endParaRPr lang="en-IN" sz="2000" dirty="0">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xmlns="" id="{4D7E6816-3970-48B4-B54B-1053515B1A8F}"/>
              </a:ext>
            </a:extLst>
          </p:cNvPr>
          <p:cNvCxnSpPr>
            <a:cxnSpLocks/>
          </p:cNvCxnSpPr>
          <p:nvPr/>
        </p:nvCxnSpPr>
        <p:spPr>
          <a:xfrm>
            <a:off x="999241" y="1715678"/>
            <a:ext cx="71078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628111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4FB5827-CDCE-438D-AF73-6DD4E063C947}"/>
              </a:ext>
            </a:extLst>
          </p:cNvPr>
          <p:cNvSpPr>
            <a:spLocks noGrp="1"/>
          </p:cNvSpPr>
          <p:nvPr>
            <p:ph idx="1"/>
          </p:nvPr>
        </p:nvSpPr>
        <p:spPr>
          <a:xfrm>
            <a:off x="655556" y="2290714"/>
            <a:ext cx="10880887" cy="3893270"/>
          </a:xfrm>
        </p:spPr>
        <p:txBody>
          <a:bodyPr>
            <a:normAutofit lnSpcReduction="10000"/>
          </a:bodyPr>
          <a:lstStyle/>
          <a:p>
            <a:pPr algn="just"/>
            <a:r>
              <a:rPr lang="en-US" sz="2000" dirty="0">
                <a:latin typeface="Times New Roman" panose="02020603050405020304" pitchFamily="18" charset="0"/>
                <a:cs typeface="Times New Roman" panose="02020603050405020304" pitchFamily="18" charset="0"/>
              </a:rPr>
              <a:t>Cohen ES. Atlas of cosmetic and reconstructive periodontal surgery. PMPH-USA; 2007.</a:t>
            </a:r>
          </a:p>
          <a:p>
            <a:pPr algn="just"/>
            <a:r>
              <a:rPr lang="en-IN" sz="2000" dirty="0">
                <a:latin typeface="Times New Roman" panose="02020603050405020304" pitchFamily="18" charset="0"/>
                <a:cs typeface="Times New Roman" panose="02020603050405020304" pitchFamily="18" charset="0"/>
              </a:rPr>
              <a:t>Sato N. Periodontal surgery: a clinical atlas. Quintessence Pub Co; 2000.</a:t>
            </a:r>
          </a:p>
          <a:p>
            <a:pPr algn="just"/>
            <a:r>
              <a:rPr lang="en-IN" sz="2000" dirty="0">
                <a:latin typeface="Times New Roman" panose="02020603050405020304" pitchFamily="18" charset="0"/>
                <a:cs typeface="Times New Roman" panose="02020603050405020304" pitchFamily="18" charset="0"/>
              </a:rPr>
              <a:t>Hom-Laywang &amp; Henry Greenwell: Surgical periodontal therapy.</a:t>
            </a:r>
            <a:r>
              <a:rPr lang="en-IN" sz="2000" i="1" dirty="0">
                <a:latin typeface="Times New Roman" panose="02020603050405020304" pitchFamily="18" charset="0"/>
                <a:cs typeface="Times New Roman" panose="02020603050405020304" pitchFamily="18" charset="0"/>
              </a:rPr>
              <a:t> </a:t>
            </a:r>
            <a:r>
              <a:rPr lang="en-IN" sz="2000" dirty="0">
                <a:latin typeface="Times New Roman" panose="02020603050405020304" pitchFamily="18" charset="0"/>
                <a:cs typeface="Times New Roman" panose="02020603050405020304" pitchFamily="18" charset="0"/>
              </a:rPr>
              <a:t>Periodontology 2000, Vol. 25, 2001, 89–99.</a:t>
            </a:r>
          </a:p>
          <a:p>
            <a:pPr algn="just"/>
            <a:r>
              <a:rPr lang="en-US" sz="2000" dirty="0">
                <a:latin typeface="Times New Roman" panose="02020603050405020304" pitchFamily="18" charset="0"/>
                <a:cs typeface="Times New Roman" panose="02020603050405020304" pitchFamily="18" charset="0"/>
              </a:rPr>
              <a:t>Beckham LC, Cederbaum AD, Levy L, O'Connell R, Salkind A. A history of periodontal surgery and suggested changes in terminology and nomenclature. The Journal of Periodontology. 1962 Apr;33(2):101-4.</a:t>
            </a:r>
          </a:p>
          <a:p>
            <a:pPr algn="just"/>
            <a:r>
              <a:rPr lang="en-US" sz="2000" dirty="0">
                <a:latin typeface="Times New Roman" panose="02020603050405020304" pitchFamily="18" charset="0"/>
                <a:cs typeface="Times New Roman" panose="02020603050405020304" pitchFamily="18" charset="0"/>
              </a:rPr>
              <a:t>Borchard R, Erpenstein H. Incisions and Tissue Management in Periodontal Surgery. Periodontal Practice Today. 2004 Apr 1;1(2).</a:t>
            </a:r>
          </a:p>
          <a:p>
            <a:pPr algn="just"/>
            <a:r>
              <a:rPr lang="en-US" sz="2000" dirty="0">
                <a:latin typeface="Times New Roman" panose="02020603050405020304" pitchFamily="18" charset="0"/>
                <a:cs typeface="Times New Roman" panose="02020603050405020304" pitchFamily="18" charset="0"/>
              </a:rPr>
              <a:t>Gold SI. Robert Neumann: a pioneer in periodontal flap surgery. Journal of periodontology. 1982 Jul;53(7):456-9.</a:t>
            </a:r>
          </a:p>
          <a:p>
            <a:pPr algn="just"/>
            <a:endParaRPr lang="en-US" sz="2000" dirty="0">
              <a:latin typeface="Times New Roman" panose="02020603050405020304" pitchFamily="18" charset="0"/>
              <a:cs typeface="Times New Roman" panose="02020603050405020304" pitchFamily="18" charset="0"/>
            </a:endParaRPr>
          </a:p>
          <a:p>
            <a:pPr algn="just"/>
            <a:endParaRPr lang="en-IN" sz="2000" dirty="0">
              <a:latin typeface="Times New Roman" panose="02020603050405020304" pitchFamily="18" charset="0"/>
              <a:cs typeface="Times New Roman" panose="02020603050405020304" pitchFamily="18" charset="0"/>
            </a:endParaRPr>
          </a:p>
          <a:p>
            <a:pPr algn="just"/>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1122709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023E31C-5093-4707-9116-0523C1BA92A3}"/>
              </a:ext>
            </a:extLst>
          </p:cNvPr>
          <p:cNvSpPr>
            <a:spLocks noGrp="1"/>
          </p:cNvSpPr>
          <p:nvPr>
            <p:ph idx="1"/>
          </p:nvPr>
        </p:nvSpPr>
        <p:spPr>
          <a:xfrm>
            <a:off x="732936" y="1604433"/>
            <a:ext cx="10131426" cy="3649133"/>
          </a:xfrm>
        </p:spPr>
        <p:txBody>
          <a:bodyPr>
            <a:normAutofit/>
          </a:bodyPr>
          <a:lstStyle/>
          <a:p>
            <a:pPr algn="just"/>
            <a:r>
              <a:rPr lang="en-US" sz="2000" dirty="0">
                <a:latin typeface="Times New Roman" panose="02020603050405020304" pitchFamily="18" charset="0"/>
                <a:cs typeface="Times New Roman" panose="02020603050405020304" pitchFamily="18" charset="0"/>
              </a:rPr>
              <a:t>Ramfjord SP, Nissle RR. The modified Widman </a:t>
            </a:r>
            <a:r>
              <a:rPr lang="en-US" sz="2000" dirty="0" err="1">
                <a:latin typeface="Times New Roman" panose="02020603050405020304" pitchFamily="18" charset="0"/>
                <a:cs typeface="Times New Roman" panose="02020603050405020304" pitchFamily="18" charset="0"/>
              </a:rPr>
              <a:t>flap.J</a:t>
            </a:r>
            <a:r>
              <a:rPr lang="en-US" sz="2000" dirty="0">
                <a:latin typeface="Times New Roman" panose="02020603050405020304" pitchFamily="18" charset="0"/>
                <a:cs typeface="Times New Roman" panose="02020603050405020304" pitchFamily="18" charset="0"/>
              </a:rPr>
              <a:t> Periodontol;1974</a:t>
            </a:r>
          </a:p>
          <a:p>
            <a:pPr algn="just"/>
            <a:r>
              <a:rPr lang="en-IN" sz="2000" dirty="0">
                <a:latin typeface="Times New Roman" panose="02020603050405020304" pitchFamily="18" charset="0"/>
                <a:cs typeface="Times New Roman" panose="02020603050405020304" pitchFamily="18" charset="0"/>
              </a:rPr>
              <a:t>Cortellini P, Prato GP, Tonetti MS. The modified papilla preservation technique. A new surgical approach for interproximal regenerative procedures. Journal of Periodontology. 1995 Apr;66(4):261-6.</a:t>
            </a:r>
          </a:p>
          <a:p>
            <a:pPr algn="just"/>
            <a:r>
              <a:rPr lang="en-IN" sz="2000" dirty="0">
                <a:latin typeface="Times New Roman" panose="02020603050405020304" pitchFamily="18" charset="0"/>
                <a:cs typeface="Times New Roman" panose="02020603050405020304" pitchFamily="18" charset="0"/>
              </a:rPr>
              <a:t>Cortellini P, Prato GP, Tonetti MS. The simplified papilla preservation flap. A novel surgical approach for the management of soft tissues in regenerative procedures. International Journal of Periodontics &amp; Restorative Dentistry. 1999 Dec 1;19(6).</a:t>
            </a:r>
          </a:p>
          <a:p>
            <a:pPr algn="just"/>
            <a:r>
              <a:rPr lang="en-US" sz="2000" dirty="0" err="1">
                <a:latin typeface="Times New Roman" panose="02020603050405020304" pitchFamily="18" charset="0"/>
                <a:cs typeface="Times New Roman" panose="02020603050405020304" pitchFamily="18" charset="0"/>
              </a:rPr>
              <a:t>Carnio</a:t>
            </a:r>
            <a:r>
              <a:rPr lang="en-US" sz="2000" dirty="0">
                <a:latin typeface="Times New Roman" panose="02020603050405020304" pitchFamily="18" charset="0"/>
                <a:cs typeface="Times New Roman" panose="02020603050405020304" pitchFamily="18" charset="0"/>
              </a:rPr>
              <a:t> J, Miller Jr PD. Increasing the amount of attached gingiva using a modified apically repositioned flap. Journal of periodontology. 1999 Sep;70(9):1110-7.</a:t>
            </a:r>
          </a:p>
          <a:p>
            <a:pPr algn="just"/>
            <a:endParaRPr lang="en-I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8789776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B1EDABD-CC4A-455B-8384-F1908DDB8A57}"/>
              </a:ext>
            </a:extLst>
          </p:cNvPr>
          <p:cNvSpPr>
            <a:spLocks noGrp="1"/>
          </p:cNvSpPr>
          <p:nvPr>
            <p:ph idx="1"/>
          </p:nvPr>
        </p:nvSpPr>
        <p:spPr>
          <a:xfrm>
            <a:off x="3475349" y="2300139"/>
            <a:ext cx="4721227" cy="1737675"/>
          </a:xfrm>
        </p:spPr>
        <p:txBody>
          <a:bodyPr>
            <a:normAutofit/>
          </a:bodyPr>
          <a:lstStyle/>
          <a:p>
            <a:pPr marL="0" indent="0">
              <a:buNone/>
            </a:pPr>
            <a:r>
              <a:rPr lang="en-IN" sz="6000" dirty="0">
                <a:latin typeface="Algerian" panose="04020705040A02060702" pitchFamily="82" charset="0"/>
              </a:rPr>
              <a:t>Thank you</a:t>
            </a:r>
          </a:p>
        </p:txBody>
      </p:sp>
    </p:spTree>
    <p:extLst>
      <p:ext uri="{BB962C8B-B14F-4D97-AF65-F5344CB8AC3E}">
        <p14:creationId xmlns:p14="http://schemas.microsoft.com/office/powerpoint/2010/main" xmlns="" val="3767531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2195B9-87BA-4392-8A70-D4360DA16F62}"/>
              </a:ext>
            </a:extLst>
          </p:cNvPr>
          <p:cNvSpPr>
            <a:spLocks noGrp="1"/>
          </p:cNvSpPr>
          <p:nvPr>
            <p:ph type="title"/>
          </p:nvPr>
        </p:nvSpPr>
        <p:spPr/>
        <p:txBody>
          <a:bodyPr/>
          <a:lstStyle/>
          <a:p>
            <a:pPr algn="just"/>
            <a:r>
              <a:rPr lang="en-IN" dirty="0">
                <a:latin typeface="Algerian" panose="04020705040A02060702" pitchFamily="82" charset="0"/>
              </a:rPr>
              <a:t>contraindications</a:t>
            </a:r>
          </a:p>
        </p:txBody>
      </p:sp>
      <p:sp>
        <p:nvSpPr>
          <p:cNvPr id="3" name="Content Placeholder 2">
            <a:extLst>
              <a:ext uri="{FF2B5EF4-FFF2-40B4-BE49-F238E27FC236}">
                <a16:creationId xmlns:a16="http://schemas.microsoft.com/office/drawing/2014/main" xmlns="" id="{C8A7D89C-77C1-4F3A-A735-C2FD69505277}"/>
              </a:ext>
            </a:extLst>
          </p:cNvPr>
          <p:cNvSpPr>
            <a:spLocks noGrp="1"/>
          </p:cNvSpPr>
          <p:nvPr>
            <p:ph idx="1"/>
          </p:nvPr>
        </p:nvSpPr>
        <p:spPr>
          <a:xfrm>
            <a:off x="685802" y="2142068"/>
            <a:ext cx="10131426" cy="4036791"/>
          </a:xfrm>
        </p:spPr>
        <p:txBody>
          <a:bodyPr>
            <a:noAutofit/>
          </a:bodyPr>
          <a:lstStyle/>
          <a:p>
            <a:pPr algn="just"/>
            <a:r>
              <a:rPr lang="en-IN" sz="2201" dirty="0">
                <a:latin typeface="Times New Roman" panose="02020603050405020304" pitchFamily="18" charset="0"/>
                <a:cs typeface="Times New Roman" panose="02020603050405020304" pitchFamily="18" charset="0"/>
              </a:rPr>
              <a:t>Patient of advanced age where teeth may last for life without resorting to radical treatment.</a:t>
            </a:r>
          </a:p>
          <a:p>
            <a:pPr algn="just"/>
            <a:r>
              <a:rPr lang="en-IN" sz="2201" dirty="0">
                <a:latin typeface="Times New Roman" panose="02020603050405020304" pitchFamily="18" charset="0"/>
                <a:cs typeface="Times New Roman" panose="02020603050405020304" pitchFamily="18" charset="0"/>
              </a:rPr>
              <a:t>The presence of systemic disease, such as  severe cardiovascular disease, malignancy, kidney or liver disease, blood disease and bleeding disorders, uncontrolled diabetes., etc. consultation with physician is essential</a:t>
            </a:r>
          </a:p>
          <a:p>
            <a:pPr algn="just"/>
            <a:r>
              <a:rPr lang="en-IN" sz="2201" dirty="0">
                <a:latin typeface="Times New Roman" panose="02020603050405020304" pitchFamily="18" charset="0"/>
                <a:cs typeface="Times New Roman" panose="02020603050405020304" pitchFamily="18" charset="0"/>
              </a:rPr>
              <a:t>Where through subgingival scaling and conscientious home care will remove or control the lesion</a:t>
            </a:r>
          </a:p>
          <a:p>
            <a:pPr algn="just"/>
            <a:r>
              <a:rPr lang="en-IN" sz="2201" dirty="0">
                <a:latin typeface="Times New Roman" panose="02020603050405020304" pitchFamily="18" charset="0"/>
                <a:cs typeface="Times New Roman" panose="02020603050405020304" pitchFamily="18" charset="0"/>
              </a:rPr>
              <a:t>Where patient motivation is inadequate</a:t>
            </a:r>
          </a:p>
          <a:p>
            <a:pPr algn="just"/>
            <a:r>
              <a:rPr lang="en-IN" sz="2201" dirty="0">
                <a:latin typeface="Times New Roman" panose="02020603050405020304" pitchFamily="18" charset="0"/>
                <a:cs typeface="Times New Roman" panose="02020603050405020304" pitchFamily="18" charset="0"/>
              </a:rPr>
              <a:t>In the presence of acute infection</a:t>
            </a:r>
          </a:p>
          <a:p>
            <a:pPr algn="just"/>
            <a:r>
              <a:rPr lang="en-IN" sz="2201" dirty="0">
                <a:latin typeface="Times New Roman" panose="02020603050405020304" pitchFamily="18" charset="0"/>
                <a:cs typeface="Times New Roman" panose="02020603050405020304" pitchFamily="18" charset="0"/>
              </a:rPr>
              <a:t>Where the prognosis is so poor that tooth loss inevitable</a:t>
            </a:r>
          </a:p>
        </p:txBody>
      </p:sp>
      <p:cxnSp>
        <p:nvCxnSpPr>
          <p:cNvPr id="5" name="Straight Connector 4">
            <a:extLst>
              <a:ext uri="{FF2B5EF4-FFF2-40B4-BE49-F238E27FC236}">
                <a16:creationId xmlns:a16="http://schemas.microsoft.com/office/drawing/2014/main" xmlns="" id="{83E46CB6-4BAE-4D35-BA3D-E9A6E5E0DE87}"/>
              </a:ext>
            </a:extLst>
          </p:cNvPr>
          <p:cNvCxnSpPr/>
          <p:nvPr/>
        </p:nvCxnSpPr>
        <p:spPr>
          <a:xfrm>
            <a:off x="685802" y="1748900"/>
            <a:ext cx="89020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94921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A3A7CC-35E0-4F8E-A6A3-47E2BD2CFA78}"/>
              </a:ext>
            </a:extLst>
          </p:cNvPr>
          <p:cNvSpPr>
            <a:spLocks noGrp="1"/>
          </p:cNvSpPr>
          <p:nvPr>
            <p:ph type="title"/>
          </p:nvPr>
        </p:nvSpPr>
        <p:spPr>
          <a:xfrm>
            <a:off x="905522" y="609601"/>
            <a:ext cx="9911705" cy="1456267"/>
          </a:xfrm>
        </p:spPr>
        <p:txBody>
          <a:bodyPr/>
          <a:lstStyle/>
          <a:p>
            <a:r>
              <a:rPr lang="en-IN" dirty="0">
                <a:latin typeface="Algerian" panose="04020705040A02060702" pitchFamily="82" charset="0"/>
              </a:rPr>
              <a:t>classification</a:t>
            </a:r>
          </a:p>
        </p:txBody>
      </p:sp>
      <p:sp>
        <p:nvSpPr>
          <p:cNvPr id="3" name="Content Placeholder 2">
            <a:extLst>
              <a:ext uri="{FF2B5EF4-FFF2-40B4-BE49-F238E27FC236}">
                <a16:creationId xmlns:a16="http://schemas.microsoft.com/office/drawing/2014/main" xmlns="" id="{D9493A40-5012-4EEA-B42E-555EF477EDF2}"/>
              </a:ext>
            </a:extLst>
          </p:cNvPr>
          <p:cNvSpPr>
            <a:spLocks noGrp="1"/>
          </p:cNvSpPr>
          <p:nvPr>
            <p:ph idx="1"/>
          </p:nvPr>
        </p:nvSpPr>
        <p:spPr>
          <a:xfrm>
            <a:off x="905522" y="2142066"/>
            <a:ext cx="9911705" cy="4294244"/>
          </a:xfrm>
        </p:spPr>
        <p:txBody>
          <a:bodyPr>
            <a:noAutofit/>
          </a:bodyPr>
          <a:lstStyle/>
          <a:p>
            <a:pPr marL="0" indent="0">
              <a:buNone/>
            </a:pPr>
            <a:r>
              <a:rPr lang="en-US" sz="2201" b="1" dirty="0">
                <a:latin typeface="Times New Roman" panose="02020603050405020304" pitchFamily="18" charset="0"/>
                <a:cs typeface="Times New Roman" panose="02020603050405020304" pitchFamily="18" charset="0"/>
              </a:rPr>
              <a:t>Based on bone exposure after reflection</a:t>
            </a:r>
            <a:r>
              <a:rPr lang="en-US" sz="2201" dirty="0">
                <a:latin typeface="Times New Roman" panose="02020603050405020304" pitchFamily="18" charset="0"/>
                <a:cs typeface="Times New Roman" panose="02020603050405020304" pitchFamily="18" charset="0"/>
              </a:rPr>
              <a:t>:</a:t>
            </a:r>
          </a:p>
          <a:p>
            <a:r>
              <a:rPr lang="en-IN" sz="2201" dirty="0">
                <a:latin typeface="Times New Roman" panose="02020603050405020304" pitchFamily="18" charset="0"/>
                <a:cs typeface="Times New Roman" panose="02020603050405020304" pitchFamily="18" charset="0"/>
              </a:rPr>
              <a:t>Full thickness flap</a:t>
            </a:r>
          </a:p>
          <a:p>
            <a:r>
              <a:rPr lang="en-IN" sz="2201" dirty="0">
                <a:latin typeface="Times New Roman" panose="02020603050405020304" pitchFamily="18" charset="0"/>
                <a:cs typeface="Times New Roman" panose="02020603050405020304" pitchFamily="18" charset="0"/>
              </a:rPr>
              <a:t> Split/partial thickness flap</a:t>
            </a:r>
          </a:p>
          <a:p>
            <a:pPr marL="0" indent="0">
              <a:buNone/>
            </a:pPr>
            <a:r>
              <a:rPr lang="en-US" sz="2201" b="1" dirty="0">
                <a:latin typeface="Times New Roman" panose="02020603050405020304" pitchFamily="18" charset="0"/>
                <a:cs typeface="Times New Roman" panose="02020603050405020304" pitchFamily="18" charset="0"/>
              </a:rPr>
              <a:t>Based on flap placement after surgery:</a:t>
            </a:r>
          </a:p>
          <a:p>
            <a:r>
              <a:rPr lang="en-IN" sz="2201" dirty="0">
                <a:latin typeface="Times New Roman" panose="02020603050405020304" pitchFamily="18" charset="0"/>
                <a:cs typeface="Times New Roman" panose="02020603050405020304" pitchFamily="18" charset="0"/>
              </a:rPr>
              <a:t> Non displaced flap</a:t>
            </a:r>
          </a:p>
          <a:p>
            <a:r>
              <a:rPr lang="en-IN" sz="2201" dirty="0">
                <a:latin typeface="Times New Roman" panose="02020603050405020304" pitchFamily="18" charset="0"/>
                <a:cs typeface="Times New Roman" panose="02020603050405020304" pitchFamily="18" charset="0"/>
              </a:rPr>
              <a:t> Displaced flap</a:t>
            </a:r>
          </a:p>
          <a:p>
            <a:pPr marL="0" indent="0">
              <a:buNone/>
            </a:pPr>
            <a:r>
              <a:rPr lang="en-US" sz="2201" b="1" dirty="0">
                <a:latin typeface="Times New Roman" panose="02020603050405020304" pitchFamily="18" charset="0"/>
                <a:cs typeface="Times New Roman" panose="02020603050405020304" pitchFamily="18" charset="0"/>
              </a:rPr>
              <a:t>Based on Management of Papilla:</a:t>
            </a:r>
          </a:p>
          <a:p>
            <a:r>
              <a:rPr lang="en-IN" sz="2201" dirty="0">
                <a:latin typeface="Times New Roman" panose="02020603050405020304" pitchFamily="18" charset="0"/>
                <a:cs typeface="Times New Roman" panose="02020603050405020304" pitchFamily="18" charset="0"/>
              </a:rPr>
              <a:t>Conventional flap</a:t>
            </a:r>
          </a:p>
          <a:p>
            <a:r>
              <a:rPr lang="en-IN" sz="2201" dirty="0">
                <a:latin typeface="Times New Roman" panose="02020603050405020304" pitchFamily="18" charset="0"/>
                <a:cs typeface="Times New Roman" panose="02020603050405020304" pitchFamily="18" charset="0"/>
              </a:rPr>
              <a:t> Papilla Preservation flap</a:t>
            </a:r>
          </a:p>
        </p:txBody>
      </p:sp>
      <p:cxnSp>
        <p:nvCxnSpPr>
          <p:cNvPr id="5" name="Straight Connector 4">
            <a:extLst>
              <a:ext uri="{FF2B5EF4-FFF2-40B4-BE49-F238E27FC236}">
                <a16:creationId xmlns:a16="http://schemas.microsoft.com/office/drawing/2014/main" xmlns="" id="{49709BF8-AB65-4423-8265-1D6FDC4B5C56}"/>
              </a:ext>
            </a:extLst>
          </p:cNvPr>
          <p:cNvCxnSpPr>
            <a:cxnSpLocks/>
          </p:cNvCxnSpPr>
          <p:nvPr/>
        </p:nvCxnSpPr>
        <p:spPr>
          <a:xfrm>
            <a:off x="905522" y="1882065"/>
            <a:ext cx="91795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938688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3E89D7-7283-4DC4-AD0F-5C5049F572B6}"/>
              </a:ext>
            </a:extLst>
          </p:cNvPr>
          <p:cNvSpPr>
            <a:spLocks noGrp="1"/>
          </p:cNvSpPr>
          <p:nvPr>
            <p:ph type="title"/>
          </p:nvPr>
        </p:nvSpPr>
        <p:spPr/>
        <p:txBody>
          <a:bodyPr/>
          <a:lstStyle/>
          <a:p>
            <a:r>
              <a:rPr lang="en-IN" dirty="0">
                <a:solidFill>
                  <a:schemeClr val="tx1">
                    <a:lumMod val="95000"/>
                  </a:schemeClr>
                </a:solidFill>
                <a:latin typeface="Algerian" panose="04020705040A02060702" pitchFamily="82" charset="0"/>
                <a:cs typeface="Times New Roman" panose="02020603050405020304" pitchFamily="18" charset="0"/>
              </a:rPr>
              <a:t>Based  on bone exposure after reflection </a:t>
            </a:r>
          </a:p>
        </p:txBody>
      </p:sp>
      <p:sp>
        <p:nvSpPr>
          <p:cNvPr id="3" name="Content Placeholder 2">
            <a:extLst>
              <a:ext uri="{FF2B5EF4-FFF2-40B4-BE49-F238E27FC236}">
                <a16:creationId xmlns:a16="http://schemas.microsoft.com/office/drawing/2014/main" xmlns="" id="{1D672EC0-4223-4870-8EB5-FA8E9B93E7BF}"/>
              </a:ext>
            </a:extLst>
          </p:cNvPr>
          <p:cNvSpPr>
            <a:spLocks noGrp="1"/>
          </p:cNvSpPr>
          <p:nvPr>
            <p:ph idx="1"/>
          </p:nvPr>
        </p:nvSpPr>
        <p:spPr>
          <a:xfrm>
            <a:off x="685802" y="2142068"/>
            <a:ext cx="10131426" cy="1560292"/>
          </a:xfrm>
        </p:spPr>
        <p:txBody>
          <a:bodyPr>
            <a:normAutofit fontScale="92500" lnSpcReduction="20000"/>
          </a:bodyPr>
          <a:lstStyle/>
          <a:p>
            <a:endParaRPr lang="en-US" sz="2201" dirty="0">
              <a:latin typeface="Times New Roman" panose="02020603050405020304" pitchFamily="18" charset="0"/>
              <a:cs typeface="Times New Roman" panose="02020603050405020304" pitchFamily="18" charset="0"/>
            </a:endParaRPr>
          </a:p>
          <a:p>
            <a:r>
              <a:rPr lang="en-US" sz="2400" b="1" dirty="0">
                <a:solidFill>
                  <a:srgbClr val="FFFF00"/>
                </a:solidFill>
                <a:latin typeface="Times New Roman" panose="02020603050405020304" pitchFamily="18" charset="0"/>
                <a:cs typeface="Times New Roman" panose="02020603050405020304" pitchFamily="18" charset="0"/>
              </a:rPr>
              <a:t>In a full-thickness flap, </a:t>
            </a:r>
            <a:r>
              <a:rPr lang="en-US" sz="2400" dirty="0">
                <a:latin typeface="Times New Roman" panose="02020603050405020304" pitchFamily="18" charset="0"/>
                <a:cs typeface="Times New Roman" panose="02020603050405020304" pitchFamily="18" charset="0"/>
              </a:rPr>
              <a:t>all of the soft tissue, including the periosteum, is reflected to expose the underlying bone.</a:t>
            </a:r>
          </a:p>
          <a:p>
            <a:pPr algn="just"/>
            <a:r>
              <a:rPr lang="en-US" sz="2400" dirty="0">
                <a:latin typeface="Times New Roman" panose="02020603050405020304" pitchFamily="18" charset="0"/>
                <a:cs typeface="Times New Roman" panose="02020603050405020304" pitchFamily="18" charset="0"/>
              </a:rPr>
              <a:t>This type of flap is also called the mucoperiosteal </a:t>
            </a:r>
            <a:r>
              <a:rPr lang="en-IN" sz="2400" dirty="0">
                <a:latin typeface="Times New Roman" panose="02020603050405020304" pitchFamily="18" charset="0"/>
                <a:cs typeface="Times New Roman" panose="02020603050405020304" pitchFamily="18" charset="0"/>
              </a:rPr>
              <a:t>flap</a:t>
            </a:r>
          </a:p>
          <a:p>
            <a:pPr marL="0" indent="0" algn="just">
              <a:buNone/>
            </a:pPr>
            <a:endParaRPr lang="en-IN" sz="2201" dirty="0">
              <a:latin typeface="Times New Roman" panose="02020603050405020304" pitchFamily="18" charset="0"/>
              <a:cs typeface="Times New Roman" panose="02020603050405020304" pitchFamily="18" charset="0"/>
            </a:endParaRPr>
          </a:p>
          <a:p>
            <a:pPr marL="0" indent="0" algn="just">
              <a:buNone/>
            </a:pPr>
            <a:endParaRPr lang="en-IN" sz="2201" dirty="0">
              <a:latin typeface="Times New Roman" panose="02020603050405020304" pitchFamily="18" charset="0"/>
              <a:cs typeface="Times New Roman" panose="02020603050405020304" pitchFamily="18" charset="0"/>
            </a:endParaRPr>
          </a:p>
        </p:txBody>
      </p:sp>
      <p:sp>
        <p:nvSpPr>
          <p:cNvPr id="4" name="Scroll: Vertical 3">
            <a:extLst>
              <a:ext uri="{FF2B5EF4-FFF2-40B4-BE49-F238E27FC236}">
                <a16:creationId xmlns:a16="http://schemas.microsoft.com/office/drawing/2014/main" xmlns="" id="{6F956E1D-853C-428C-AD26-CA404A2129DD}"/>
              </a:ext>
            </a:extLst>
          </p:cNvPr>
          <p:cNvSpPr/>
          <p:nvPr/>
        </p:nvSpPr>
        <p:spPr>
          <a:xfrm>
            <a:off x="685801" y="3702362"/>
            <a:ext cx="2723225" cy="2368857"/>
          </a:xfrm>
          <a:prstGeom prst="verticalScroll">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1" dirty="0">
                <a:latin typeface="Times New Roman" panose="02020603050405020304" pitchFamily="18" charset="0"/>
                <a:cs typeface="Times New Roman" panose="02020603050405020304" pitchFamily="18" charset="0"/>
              </a:rPr>
              <a:t> </a:t>
            </a:r>
            <a:r>
              <a:rPr lang="en-US" sz="1801" dirty="0">
                <a:solidFill>
                  <a:schemeClr val="bg1"/>
                </a:solidFill>
                <a:latin typeface="Times New Roman" panose="02020603050405020304" pitchFamily="18" charset="0"/>
                <a:cs typeface="Times New Roman" panose="02020603050405020304" pitchFamily="18" charset="0"/>
              </a:rPr>
              <a:t>Indicated when resective or regenerative osseous surgery is </a:t>
            </a:r>
            <a:r>
              <a:rPr lang="en-IN" sz="1801" dirty="0">
                <a:solidFill>
                  <a:schemeClr val="bg1"/>
                </a:solidFill>
                <a:latin typeface="Times New Roman" panose="02020603050405020304" pitchFamily="18" charset="0"/>
                <a:cs typeface="Times New Roman" panose="02020603050405020304" pitchFamily="18" charset="0"/>
              </a:rPr>
              <a:t>contemplated</a:t>
            </a:r>
            <a:endParaRPr lang="en-IN" sz="1801" dirty="0">
              <a:solidFill>
                <a:schemeClr val="bg1"/>
              </a:solidFill>
            </a:endParaRPr>
          </a:p>
        </p:txBody>
      </p:sp>
      <p:sp>
        <p:nvSpPr>
          <p:cNvPr id="5" name="Scroll: Vertical 4">
            <a:extLst>
              <a:ext uri="{FF2B5EF4-FFF2-40B4-BE49-F238E27FC236}">
                <a16:creationId xmlns:a16="http://schemas.microsoft.com/office/drawing/2014/main" xmlns="" id="{38AEBD1C-E1EF-4E4F-822E-2918C4CC64EC}"/>
              </a:ext>
            </a:extLst>
          </p:cNvPr>
          <p:cNvSpPr/>
          <p:nvPr/>
        </p:nvSpPr>
        <p:spPr>
          <a:xfrm>
            <a:off x="7039992" y="3702361"/>
            <a:ext cx="3062796" cy="2368859"/>
          </a:xfrm>
          <a:prstGeom prst="verticalScroll">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1" dirty="0">
                <a:solidFill>
                  <a:schemeClr val="bg1"/>
                </a:solidFill>
              </a:rPr>
              <a:t>Contraindicated where access to bone is not required; presence of dehiscence and fenestration; areas where alveolar bone is thin</a:t>
            </a:r>
          </a:p>
        </p:txBody>
      </p:sp>
      <p:pic>
        <p:nvPicPr>
          <p:cNvPr id="6" name="Picture 5">
            <a:extLst>
              <a:ext uri="{FF2B5EF4-FFF2-40B4-BE49-F238E27FC236}">
                <a16:creationId xmlns:a16="http://schemas.microsoft.com/office/drawing/2014/main" xmlns="" id="{6547B26C-3173-4CFB-A605-8A573B062914}"/>
              </a:ext>
            </a:extLst>
          </p:cNvPr>
          <p:cNvPicPr>
            <a:picLocks noChangeAspect="1"/>
          </p:cNvPicPr>
          <p:nvPr/>
        </p:nvPicPr>
        <p:blipFill rotWithShape="1">
          <a:blip r:embed="rId2"/>
          <a:srcRect l="3803" r="2770"/>
          <a:stretch/>
        </p:blipFill>
        <p:spPr>
          <a:xfrm>
            <a:off x="4092607" y="3943304"/>
            <a:ext cx="2450238" cy="1560292"/>
          </a:xfrm>
          <a:prstGeom prst="rect">
            <a:avLst/>
          </a:prstGeom>
          <a:ln w="28575">
            <a:solidFill>
              <a:schemeClr val="bg1"/>
            </a:solidFill>
          </a:ln>
        </p:spPr>
      </p:pic>
      <p:cxnSp>
        <p:nvCxnSpPr>
          <p:cNvPr id="8" name="Straight Connector 7">
            <a:extLst>
              <a:ext uri="{FF2B5EF4-FFF2-40B4-BE49-F238E27FC236}">
                <a16:creationId xmlns:a16="http://schemas.microsoft.com/office/drawing/2014/main" xmlns="" id="{9CDC62F2-C4F9-4C49-ADB4-310996DB714E}"/>
              </a:ext>
            </a:extLst>
          </p:cNvPr>
          <p:cNvCxnSpPr>
            <a:cxnSpLocks/>
          </p:cNvCxnSpPr>
          <p:nvPr/>
        </p:nvCxnSpPr>
        <p:spPr>
          <a:xfrm flipV="1">
            <a:off x="763480" y="1959334"/>
            <a:ext cx="9685538" cy="710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64337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EA3862E-B169-468A-9ADC-91F46989EB72}"/>
              </a:ext>
            </a:extLst>
          </p:cNvPr>
          <p:cNvSpPr/>
          <p:nvPr/>
        </p:nvSpPr>
        <p:spPr>
          <a:xfrm>
            <a:off x="908482" y="2173643"/>
            <a:ext cx="7063668" cy="2801793"/>
          </a:xfrm>
          <a:prstGeom prst="rect">
            <a:avLst/>
          </a:prstGeom>
        </p:spPr>
        <p:txBody>
          <a:bodyPr wrap="square">
            <a:spAutoFit/>
          </a:bodyPr>
          <a:lstStyle/>
          <a:p>
            <a:pPr marL="342904" indent="-342904" algn="just">
              <a:buFont typeface="Arial" panose="020B0604020202020204" pitchFamily="34" charset="0"/>
              <a:buChar char="•"/>
            </a:pPr>
            <a:r>
              <a:rPr lang="en-US" sz="2201" b="1" dirty="0">
                <a:solidFill>
                  <a:srgbClr val="FFFF00"/>
                </a:solidFill>
                <a:latin typeface="Times New Roman" panose="02020603050405020304" pitchFamily="18" charset="0"/>
                <a:cs typeface="Times New Roman" panose="02020603050405020304" pitchFamily="18" charset="0"/>
              </a:rPr>
              <a:t>The </a:t>
            </a:r>
            <a:r>
              <a:rPr lang="en-US" sz="2201" b="1" i="1" dirty="0">
                <a:solidFill>
                  <a:srgbClr val="FFFF00"/>
                </a:solidFill>
                <a:latin typeface="Times New Roman" panose="02020603050405020304" pitchFamily="18" charset="0"/>
                <a:cs typeface="Times New Roman" panose="02020603050405020304" pitchFamily="18" charset="0"/>
              </a:rPr>
              <a:t>partial-thickness flap </a:t>
            </a:r>
            <a:r>
              <a:rPr lang="en-US" sz="2201" dirty="0">
                <a:latin typeface="Times New Roman" panose="02020603050405020304" pitchFamily="18" charset="0"/>
                <a:cs typeface="Times New Roman" panose="02020603050405020304" pitchFamily="18" charset="0"/>
              </a:rPr>
              <a:t>includes only the epithelium and a layer of the underlying connective tissue. </a:t>
            </a:r>
          </a:p>
          <a:p>
            <a:pPr marL="342904" indent="-342904" algn="just">
              <a:buFont typeface="Arial" panose="020B0604020202020204" pitchFamily="34" charset="0"/>
              <a:buChar char="•"/>
            </a:pPr>
            <a:r>
              <a:rPr lang="en-US" sz="2201" dirty="0">
                <a:latin typeface="Times New Roman" panose="02020603050405020304" pitchFamily="18" charset="0"/>
                <a:cs typeface="Times New Roman" panose="02020603050405020304" pitchFamily="18" charset="0"/>
              </a:rPr>
              <a:t>The bone remains covered by a layer of connective tissue that includes the periosteum. </a:t>
            </a:r>
          </a:p>
          <a:p>
            <a:pPr marL="342904" indent="-342904" algn="just">
              <a:buFont typeface="Arial" panose="020B0604020202020204" pitchFamily="34" charset="0"/>
              <a:buChar char="•"/>
            </a:pPr>
            <a:r>
              <a:rPr lang="en-US" sz="2201" dirty="0">
                <a:latin typeface="Times New Roman" panose="02020603050405020304" pitchFamily="18" charset="0"/>
                <a:cs typeface="Times New Roman" panose="02020603050405020304" pitchFamily="18" charset="0"/>
              </a:rPr>
              <a:t>This type of flap is also called the </a:t>
            </a:r>
            <a:r>
              <a:rPr lang="en-US" sz="2201" i="1" dirty="0">
                <a:latin typeface="Times New Roman" panose="02020603050405020304" pitchFamily="18" charset="0"/>
                <a:cs typeface="Times New Roman" panose="02020603050405020304" pitchFamily="18" charset="0"/>
              </a:rPr>
              <a:t>split-thickness flap</a:t>
            </a:r>
          </a:p>
          <a:p>
            <a:pPr marL="285753" indent="-285753" algn="just">
              <a:buFont typeface="Arial" panose="020B0604020202020204" pitchFamily="34" charset="0"/>
              <a:buChar char="•"/>
            </a:pPr>
            <a:r>
              <a:rPr lang="en-IN" sz="2201" dirty="0">
                <a:latin typeface="Times New Roman" panose="02020603050405020304" pitchFamily="18" charset="0"/>
                <a:cs typeface="Times New Roman" panose="02020603050405020304" pitchFamily="18" charset="0"/>
              </a:rPr>
              <a:t>Is </a:t>
            </a:r>
            <a:r>
              <a:rPr lang="en-US" sz="2201" dirty="0">
                <a:latin typeface="Times New Roman" panose="02020603050405020304" pitchFamily="18" charset="0"/>
                <a:cs typeface="Times New Roman" panose="02020603050405020304" pitchFamily="18" charset="0"/>
              </a:rPr>
              <a:t>indicated when the flap is to be positioned apically or when exposure of bone is not desired.</a:t>
            </a:r>
            <a:endParaRPr lang="en-US" sz="2201" i="1" dirty="0">
              <a:latin typeface="Times New Roman" panose="02020603050405020304" pitchFamily="18" charset="0"/>
              <a:cs typeface="Times New Roman" panose="02020603050405020304" pitchFamily="18" charset="0"/>
            </a:endParaRPr>
          </a:p>
          <a:p>
            <a:pPr marL="342904" indent="-342904" algn="just">
              <a:buFont typeface="Arial" panose="020B0604020202020204" pitchFamily="34" charset="0"/>
              <a:buChar char="•"/>
            </a:pPr>
            <a:endParaRPr lang="en-IN" sz="220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E121756F-6008-421F-8CC5-9373D7C68197}"/>
              </a:ext>
            </a:extLst>
          </p:cNvPr>
          <p:cNvPicPr>
            <a:picLocks noChangeAspect="1"/>
          </p:cNvPicPr>
          <p:nvPr/>
        </p:nvPicPr>
        <p:blipFill>
          <a:blip r:embed="rId2"/>
          <a:stretch>
            <a:fillRect/>
          </a:stretch>
        </p:blipFill>
        <p:spPr>
          <a:xfrm>
            <a:off x="8427069" y="2344430"/>
            <a:ext cx="2687774" cy="2022466"/>
          </a:xfrm>
          <a:prstGeom prst="rect">
            <a:avLst/>
          </a:prstGeom>
          <a:ln w="38100">
            <a:solidFill>
              <a:schemeClr val="bg1"/>
            </a:solidFill>
          </a:ln>
        </p:spPr>
      </p:pic>
    </p:spTree>
    <p:extLst>
      <p:ext uri="{BB962C8B-B14F-4D97-AF65-F5344CB8AC3E}">
        <p14:creationId xmlns:p14="http://schemas.microsoft.com/office/powerpoint/2010/main" xmlns="" val="368017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D3F9CE80-6142-4C0C-B188-34D2E0F7C51C}"/>
              </a:ext>
            </a:extLst>
          </p:cNvPr>
          <p:cNvGraphicFramePr>
            <a:graphicFrameLocks noGrp="1"/>
          </p:cNvGraphicFramePr>
          <p:nvPr>
            <p:extLst>
              <p:ext uri="{D42A27DB-BD31-4B8C-83A1-F6EECF244321}">
                <p14:modId xmlns:p14="http://schemas.microsoft.com/office/powerpoint/2010/main" xmlns="" val="2066130758"/>
              </p:ext>
            </p:extLst>
          </p:nvPr>
        </p:nvGraphicFramePr>
        <p:xfrm>
          <a:off x="1614750" y="630890"/>
          <a:ext cx="8683346" cy="5984305"/>
        </p:xfrm>
        <a:graphic>
          <a:graphicData uri="http://schemas.openxmlformats.org/drawingml/2006/table">
            <a:tbl>
              <a:tblPr firstRow="1" bandRow="1">
                <a:tableStyleId>{5C22544A-7EE6-4342-B048-85BDC9FD1C3A}</a:tableStyleId>
              </a:tblPr>
              <a:tblGrid>
                <a:gridCol w="2893748">
                  <a:extLst>
                    <a:ext uri="{9D8B030D-6E8A-4147-A177-3AD203B41FA5}">
                      <a16:colId xmlns:a16="http://schemas.microsoft.com/office/drawing/2014/main" xmlns="" val="2264329839"/>
                    </a:ext>
                  </a:extLst>
                </a:gridCol>
                <a:gridCol w="2895150">
                  <a:extLst>
                    <a:ext uri="{9D8B030D-6E8A-4147-A177-3AD203B41FA5}">
                      <a16:colId xmlns:a16="http://schemas.microsoft.com/office/drawing/2014/main" xmlns="" val="2154133728"/>
                    </a:ext>
                  </a:extLst>
                </a:gridCol>
                <a:gridCol w="2894448">
                  <a:extLst>
                    <a:ext uri="{9D8B030D-6E8A-4147-A177-3AD203B41FA5}">
                      <a16:colId xmlns:a16="http://schemas.microsoft.com/office/drawing/2014/main" xmlns="" val="3132747509"/>
                    </a:ext>
                  </a:extLst>
                </a:gridCol>
              </a:tblGrid>
              <a:tr h="640080">
                <a:tc>
                  <a:txBody>
                    <a:bodyPr/>
                    <a:lstStyle/>
                    <a:p>
                      <a:r>
                        <a:rPr lang="en-IN" sz="1800" b="1" i="1" u="none" strike="noStrike" kern="1200" baseline="0" dirty="0">
                          <a:solidFill>
                            <a:schemeClr val="lt1"/>
                          </a:solidFill>
                          <a:latin typeface="+mn-lt"/>
                          <a:ea typeface="+mn-ea"/>
                          <a:cs typeface="+mn-cs"/>
                        </a:rPr>
                        <a:t>Variables</a:t>
                      </a:r>
                      <a:endParaRPr lang="en-IN" sz="1800" dirty="0"/>
                    </a:p>
                  </a:txBody>
                  <a:tcPr marT="45721" marB="45721"/>
                </a:tc>
                <a:tc>
                  <a:txBody>
                    <a:bodyPr/>
                    <a:lstStyle/>
                    <a:p>
                      <a:r>
                        <a:rPr lang="en-IN" sz="1800" b="1" i="1" u="none" strike="noStrike" kern="1200" baseline="0" dirty="0">
                          <a:solidFill>
                            <a:schemeClr val="lt1"/>
                          </a:solidFill>
                          <a:latin typeface="+mn-lt"/>
                          <a:ea typeface="+mn-ea"/>
                          <a:cs typeface="+mn-cs"/>
                        </a:rPr>
                        <a:t>Full Thickness (Mucoperiosteal)</a:t>
                      </a:r>
                      <a:endParaRPr lang="en-IN" sz="1800" dirty="0"/>
                    </a:p>
                  </a:txBody>
                  <a:tcPr marT="45721" marB="45721"/>
                </a:tc>
                <a:tc>
                  <a:txBody>
                    <a:bodyPr/>
                    <a:lstStyle/>
                    <a:p>
                      <a:r>
                        <a:rPr lang="en-IN" sz="1800" b="1" i="1" u="none" strike="noStrike" kern="1200" baseline="0" dirty="0">
                          <a:solidFill>
                            <a:schemeClr val="lt1"/>
                          </a:solidFill>
                          <a:latin typeface="+mn-lt"/>
                          <a:ea typeface="+mn-ea"/>
                          <a:cs typeface="+mn-cs"/>
                        </a:rPr>
                        <a:t>Partial Thickness</a:t>
                      </a:r>
                    </a:p>
                    <a:p>
                      <a:r>
                        <a:rPr lang="en-IN" sz="1800" b="1" i="1" u="none" strike="noStrike" kern="1200" baseline="0" dirty="0">
                          <a:solidFill>
                            <a:schemeClr val="lt1"/>
                          </a:solidFill>
                          <a:latin typeface="+mn-lt"/>
                          <a:ea typeface="+mn-ea"/>
                          <a:cs typeface="+mn-cs"/>
                        </a:rPr>
                        <a:t>(Mucosal)</a:t>
                      </a:r>
                      <a:endParaRPr lang="en-IN" sz="1800" dirty="0"/>
                    </a:p>
                  </a:txBody>
                  <a:tcPr marT="45721" marB="45721"/>
                </a:tc>
                <a:extLst>
                  <a:ext uri="{0D108BD9-81ED-4DB2-BD59-A6C34878D82A}">
                    <a16:rowId xmlns:a16="http://schemas.microsoft.com/office/drawing/2014/main" xmlns="" val="3860737739"/>
                  </a:ext>
                </a:extLst>
              </a:tr>
              <a:tr h="365760">
                <a:tc>
                  <a:txBody>
                    <a:bodyPr/>
                    <a:lstStyle/>
                    <a:p>
                      <a:r>
                        <a:rPr lang="en-US" sz="1800" b="0" i="0" u="none" strike="noStrike" kern="1200" baseline="0" dirty="0">
                          <a:solidFill>
                            <a:schemeClr val="dk1"/>
                          </a:solidFill>
                          <a:latin typeface="+mn-lt"/>
                          <a:ea typeface="+mn-ea"/>
                          <a:cs typeface="+mn-cs"/>
                        </a:rPr>
                        <a:t>Healing</a:t>
                      </a:r>
                      <a:endParaRPr lang="en-IN" sz="1800" dirty="0"/>
                    </a:p>
                  </a:txBody>
                  <a:tcPr marT="45721" marB="45721"/>
                </a:tc>
                <a:tc>
                  <a:txBody>
                    <a:bodyPr/>
                    <a:lstStyle/>
                    <a:p>
                      <a:r>
                        <a:rPr lang="en-US" sz="1800" b="0" i="0" u="none" strike="noStrike" kern="1200" baseline="0" dirty="0">
                          <a:solidFill>
                            <a:schemeClr val="dk1"/>
                          </a:solidFill>
                          <a:latin typeface="+mn-lt"/>
                          <a:ea typeface="+mn-ea"/>
                          <a:cs typeface="+mn-cs"/>
                        </a:rPr>
                        <a:t>Primary intention </a:t>
                      </a:r>
                      <a:endParaRPr lang="en-IN" sz="1800" dirty="0"/>
                    </a:p>
                  </a:txBody>
                  <a:tcPr marT="45721" marB="45721"/>
                </a:tc>
                <a:tc>
                  <a:txBody>
                    <a:bodyPr/>
                    <a:lstStyle/>
                    <a:p>
                      <a:r>
                        <a:rPr lang="en-US" sz="1800" b="0" i="0" u="none" strike="noStrike" kern="1200" baseline="0" dirty="0">
                          <a:solidFill>
                            <a:schemeClr val="dk1"/>
                          </a:solidFill>
                          <a:latin typeface="+mn-lt"/>
                          <a:ea typeface="+mn-ea"/>
                          <a:cs typeface="+mn-cs"/>
                        </a:rPr>
                        <a:t>Secondary intention</a:t>
                      </a:r>
                      <a:endParaRPr lang="en-IN" sz="1800" dirty="0"/>
                    </a:p>
                  </a:txBody>
                  <a:tcPr marT="45721" marB="45721"/>
                </a:tc>
                <a:extLst>
                  <a:ext uri="{0D108BD9-81ED-4DB2-BD59-A6C34878D82A}">
                    <a16:rowId xmlns:a16="http://schemas.microsoft.com/office/drawing/2014/main" xmlns="" val="4261947401"/>
                  </a:ext>
                </a:extLst>
              </a:tr>
              <a:tr h="365760">
                <a:tc>
                  <a:txBody>
                    <a:bodyPr/>
                    <a:lstStyle/>
                    <a:p>
                      <a:r>
                        <a:rPr lang="en-IN" sz="1800" dirty="0"/>
                        <a:t>Degree of difficulty</a:t>
                      </a:r>
                    </a:p>
                  </a:txBody>
                  <a:tcPr marT="45721" marB="45721"/>
                </a:tc>
                <a:tc>
                  <a:txBody>
                    <a:bodyPr/>
                    <a:lstStyle/>
                    <a:p>
                      <a:r>
                        <a:rPr lang="en-IN" sz="1800" dirty="0"/>
                        <a:t>Moderate </a:t>
                      </a:r>
                    </a:p>
                  </a:txBody>
                  <a:tcPr marT="45721" marB="45721"/>
                </a:tc>
                <a:tc>
                  <a:txBody>
                    <a:bodyPr/>
                    <a:lstStyle/>
                    <a:p>
                      <a:r>
                        <a:rPr lang="en-IN" sz="1800" dirty="0"/>
                        <a:t>high</a:t>
                      </a:r>
                    </a:p>
                  </a:txBody>
                  <a:tcPr marT="45721" marB="45721"/>
                </a:tc>
                <a:extLst>
                  <a:ext uri="{0D108BD9-81ED-4DB2-BD59-A6C34878D82A}">
                    <a16:rowId xmlns:a16="http://schemas.microsoft.com/office/drawing/2014/main" xmlns="" val="177136497"/>
                  </a:ext>
                </a:extLst>
              </a:tr>
              <a:tr h="365760">
                <a:tc>
                  <a:txBody>
                    <a:bodyPr/>
                    <a:lstStyle/>
                    <a:p>
                      <a:r>
                        <a:rPr lang="en-IN" sz="1800" dirty="0"/>
                        <a:t>Pocket elimination</a:t>
                      </a:r>
                    </a:p>
                  </a:txBody>
                  <a:tcPr marT="45721" marB="45721"/>
                </a:tc>
                <a:tc>
                  <a:txBody>
                    <a:bodyPr/>
                    <a:lstStyle/>
                    <a:p>
                      <a:r>
                        <a:rPr lang="en-IN" sz="1800" dirty="0"/>
                        <a:t>Yes</a:t>
                      </a:r>
                    </a:p>
                  </a:txBody>
                  <a:tcPr marT="45721" marB="45721"/>
                </a:tc>
                <a:tc>
                  <a:txBody>
                    <a:bodyPr/>
                    <a:lstStyle/>
                    <a:p>
                      <a:r>
                        <a:rPr lang="en-IN" sz="1800" dirty="0"/>
                        <a:t>Yes </a:t>
                      </a:r>
                    </a:p>
                  </a:txBody>
                  <a:tcPr marT="45721" marB="45721"/>
                </a:tc>
                <a:extLst>
                  <a:ext uri="{0D108BD9-81ED-4DB2-BD59-A6C34878D82A}">
                    <a16:rowId xmlns:a16="http://schemas.microsoft.com/office/drawing/2014/main" xmlns="" val="17492431"/>
                  </a:ext>
                </a:extLst>
              </a:tr>
              <a:tr h="365760">
                <a:tc>
                  <a:txBody>
                    <a:bodyPr/>
                    <a:lstStyle/>
                    <a:p>
                      <a:r>
                        <a:rPr lang="en-IN" sz="1800" dirty="0"/>
                        <a:t>Osseous surgery, resective</a:t>
                      </a:r>
                    </a:p>
                  </a:txBody>
                  <a:tcPr marT="45721" marB="45721"/>
                </a:tc>
                <a:tc>
                  <a:txBody>
                    <a:bodyPr/>
                    <a:lstStyle/>
                    <a:p>
                      <a:r>
                        <a:rPr lang="en-IN" sz="1800" dirty="0"/>
                        <a:t>Yes </a:t>
                      </a:r>
                    </a:p>
                  </a:txBody>
                  <a:tcPr marT="45721" marB="45721"/>
                </a:tc>
                <a:tc>
                  <a:txBody>
                    <a:bodyPr/>
                    <a:lstStyle/>
                    <a:p>
                      <a:r>
                        <a:rPr lang="en-IN" sz="1800" dirty="0"/>
                        <a:t>No </a:t>
                      </a:r>
                    </a:p>
                  </a:txBody>
                  <a:tcPr marT="45721" marB="45721"/>
                </a:tc>
                <a:extLst>
                  <a:ext uri="{0D108BD9-81ED-4DB2-BD59-A6C34878D82A}">
                    <a16:rowId xmlns:a16="http://schemas.microsoft.com/office/drawing/2014/main" xmlns="" val="29118010"/>
                  </a:ext>
                </a:extLst>
              </a:tr>
              <a:tr h="365760">
                <a:tc>
                  <a:txBody>
                    <a:bodyPr/>
                    <a:lstStyle/>
                    <a:p>
                      <a:r>
                        <a:rPr lang="en-IN" sz="1800" dirty="0"/>
                        <a:t>Periosteal retention</a:t>
                      </a:r>
                    </a:p>
                  </a:txBody>
                  <a:tcPr marT="45721" marB="45721"/>
                </a:tc>
                <a:tc>
                  <a:txBody>
                    <a:bodyPr/>
                    <a:lstStyle/>
                    <a:p>
                      <a:r>
                        <a:rPr lang="en-IN" sz="1800" dirty="0"/>
                        <a:t>No </a:t>
                      </a:r>
                    </a:p>
                  </a:txBody>
                  <a:tcPr marT="45721" marB="45721"/>
                </a:tc>
                <a:tc>
                  <a:txBody>
                    <a:bodyPr/>
                    <a:lstStyle/>
                    <a:p>
                      <a:r>
                        <a:rPr lang="en-IN" sz="1800" dirty="0"/>
                        <a:t>Yes </a:t>
                      </a:r>
                    </a:p>
                  </a:txBody>
                  <a:tcPr marT="45721" marB="45721"/>
                </a:tc>
                <a:extLst>
                  <a:ext uri="{0D108BD9-81ED-4DB2-BD59-A6C34878D82A}">
                    <a16:rowId xmlns:a16="http://schemas.microsoft.com/office/drawing/2014/main" xmlns="" val="1351518515"/>
                  </a:ext>
                </a:extLst>
              </a:tr>
              <a:tr h="365760">
                <a:tc>
                  <a:txBody>
                    <a:bodyPr/>
                    <a:lstStyle/>
                    <a:p>
                      <a:r>
                        <a:rPr lang="en-IN" sz="1800" dirty="0"/>
                        <a:t>Relocation of frenum</a:t>
                      </a:r>
                    </a:p>
                  </a:txBody>
                  <a:tcPr marT="45721" marB="45721"/>
                </a:tc>
                <a:tc>
                  <a:txBody>
                    <a:bodyPr/>
                    <a:lstStyle/>
                    <a:p>
                      <a:r>
                        <a:rPr lang="en-IN" sz="1800" dirty="0"/>
                        <a:t>Yes </a:t>
                      </a:r>
                    </a:p>
                  </a:txBody>
                  <a:tcPr marT="45721" marB="45721"/>
                </a:tc>
                <a:tc>
                  <a:txBody>
                    <a:bodyPr/>
                    <a:lstStyle/>
                    <a:p>
                      <a:r>
                        <a:rPr lang="en-IN" sz="1800" dirty="0"/>
                        <a:t>Yes </a:t>
                      </a:r>
                    </a:p>
                  </a:txBody>
                  <a:tcPr marT="45721" marB="45721"/>
                </a:tc>
                <a:extLst>
                  <a:ext uri="{0D108BD9-81ED-4DB2-BD59-A6C34878D82A}">
                    <a16:rowId xmlns:a16="http://schemas.microsoft.com/office/drawing/2014/main" xmlns="" val="3629044062"/>
                  </a:ext>
                </a:extLst>
              </a:tr>
              <a:tr h="640080">
                <a:tc>
                  <a:txBody>
                    <a:bodyPr/>
                    <a:lstStyle/>
                    <a:p>
                      <a:r>
                        <a:rPr lang="en-IN" sz="1800" dirty="0"/>
                        <a:t>Widen zone of keratinized gingiva</a:t>
                      </a:r>
                    </a:p>
                  </a:txBody>
                  <a:tcPr marT="45721" marB="45721"/>
                </a:tc>
                <a:tc>
                  <a:txBody>
                    <a:bodyPr/>
                    <a:lstStyle/>
                    <a:p>
                      <a:r>
                        <a:rPr lang="en-IN" sz="1800" dirty="0"/>
                        <a:t>No </a:t>
                      </a:r>
                    </a:p>
                  </a:txBody>
                  <a:tcPr marT="45721" marB="45721"/>
                </a:tc>
                <a:tc>
                  <a:txBody>
                    <a:bodyPr/>
                    <a:lstStyle/>
                    <a:p>
                      <a:r>
                        <a:rPr lang="en-IN" sz="1800" dirty="0"/>
                        <a:t>Yes </a:t>
                      </a:r>
                    </a:p>
                  </a:txBody>
                  <a:tcPr marT="45721" marB="45721"/>
                </a:tc>
                <a:extLst>
                  <a:ext uri="{0D108BD9-81ED-4DB2-BD59-A6C34878D82A}">
                    <a16:rowId xmlns:a16="http://schemas.microsoft.com/office/drawing/2014/main" xmlns="" val="1311716029"/>
                  </a:ext>
                </a:extLst>
              </a:tr>
              <a:tr h="365760">
                <a:tc>
                  <a:txBody>
                    <a:bodyPr/>
                    <a:lstStyle/>
                    <a:p>
                      <a:r>
                        <a:rPr lang="en-IN" sz="1800" dirty="0"/>
                        <a:t>Increase attached gingiva</a:t>
                      </a:r>
                    </a:p>
                  </a:txBody>
                  <a:tcPr marT="45721" marB="45721"/>
                </a:tc>
                <a:tc>
                  <a:txBody>
                    <a:bodyPr/>
                    <a:lstStyle/>
                    <a:p>
                      <a:r>
                        <a:rPr lang="en-IN" sz="1800" dirty="0"/>
                        <a:t>Yes </a:t>
                      </a:r>
                    </a:p>
                  </a:txBody>
                  <a:tcPr marT="45721" marB="45721"/>
                </a:tc>
                <a:tc>
                  <a:txBody>
                    <a:bodyPr/>
                    <a:lstStyle/>
                    <a:p>
                      <a:r>
                        <a:rPr lang="en-IN" sz="1800" dirty="0"/>
                        <a:t>Yes </a:t>
                      </a:r>
                    </a:p>
                  </a:txBody>
                  <a:tcPr marT="45721" marB="45721"/>
                </a:tc>
                <a:extLst>
                  <a:ext uri="{0D108BD9-81ED-4DB2-BD59-A6C34878D82A}">
                    <a16:rowId xmlns:a16="http://schemas.microsoft.com/office/drawing/2014/main" xmlns="" val="220892514"/>
                  </a:ext>
                </a:extLst>
              </a:tr>
              <a:tr h="640080">
                <a:tc>
                  <a:txBody>
                    <a:bodyPr/>
                    <a:lstStyle/>
                    <a:p>
                      <a:r>
                        <a:rPr lang="en-IN" sz="1800" dirty="0"/>
                        <a:t>Combine with other mucogingival procedures</a:t>
                      </a:r>
                    </a:p>
                  </a:txBody>
                  <a:tcPr marT="45721" marB="45721"/>
                </a:tc>
                <a:tc>
                  <a:txBody>
                    <a:bodyPr/>
                    <a:lstStyle/>
                    <a:p>
                      <a:r>
                        <a:rPr lang="en-IN" sz="1800" dirty="0"/>
                        <a:t>No </a:t>
                      </a:r>
                    </a:p>
                  </a:txBody>
                  <a:tcPr marT="45721" marB="45721"/>
                </a:tc>
                <a:tc>
                  <a:txBody>
                    <a:bodyPr/>
                    <a:lstStyle/>
                    <a:p>
                      <a:r>
                        <a:rPr lang="en-IN" sz="1800" dirty="0"/>
                        <a:t>Yes </a:t>
                      </a:r>
                    </a:p>
                  </a:txBody>
                  <a:tcPr marT="45721" marB="45721"/>
                </a:tc>
                <a:extLst>
                  <a:ext uri="{0D108BD9-81ED-4DB2-BD59-A6C34878D82A}">
                    <a16:rowId xmlns:a16="http://schemas.microsoft.com/office/drawing/2014/main" xmlns="" val="677132567"/>
                  </a:ext>
                </a:extLst>
              </a:tr>
              <a:tr h="365760">
                <a:tc>
                  <a:txBody>
                    <a:bodyPr/>
                    <a:lstStyle/>
                    <a:p>
                      <a:r>
                        <a:rPr lang="en-IN" sz="1800" dirty="0"/>
                        <a:t>Suture variability</a:t>
                      </a:r>
                    </a:p>
                  </a:txBody>
                  <a:tcPr marT="45721" marB="45721"/>
                </a:tc>
                <a:tc>
                  <a:txBody>
                    <a:bodyPr/>
                    <a:lstStyle/>
                    <a:p>
                      <a:r>
                        <a:rPr lang="en-IN" sz="1800" dirty="0"/>
                        <a:t>Low </a:t>
                      </a:r>
                    </a:p>
                  </a:txBody>
                  <a:tcPr marT="45721" marB="45721"/>
                </a:tc>
                <a:tc>
                  <a:txBody>
                    <a:bodyPr/>
                    <a:lstStyle/>
                    <a:p>
                      <a:r>
                        <a:rPr lang="en-IN" sz="1800" dirty="0"/>
                        <a:t>High </a:t>
                      </a:r>
                    </a:p>
                  </a:txBody>
                  <a:tcPr marT="45721" marB="45721"/>
                </a:tc>
                <a:extLst>
                  <a:ext uri="{0D108BD9-81ED-4DB2-BD59-A6C34878D82A}">
                    <a16:rowId xmlns:a16="http://schemas.microsoft.com/office/drawing/2014/main" xmlns="" val="2503761087"/>
                  </a:ext>
                </a:extLst>
              </a:tr>
              <a:tr h="640080">
                <a:tc>
                  <a:txBody>
                    <a:bodyPr/>
                    <a:lstStyle/>
                    <a:p>
                      <a:r>
                        <a:rPr lang="en-IN" sz="1800" dirty="0"/>
                        <a:t>Presence of thin periodontium</a:t>
                      </a:r>
                    </a:p>
                  </a:txBody>
                  <a:tcPr marT="45721" marB="45721"/>
                </a:tc>
                <a:tc>
                  <a:txBody>
                    <a:bodyPr/>
                    <a:lstStyle/>
                    <a:p>
                      <a:r>
                        <a:rPr lang="en-IN" sz="1800" dirty="0"/>
                        <a:t>No </a:t>
                      </a:r>
                    </a:p>
                  </a:txBody>
                  <a:tcPr marT="45721" marB="45721"/>
                </a:tc>
                <a:tc>
                  <a:txBody>
                    <a:bodyPr/>
                    <a:lstStyle/>
                    <a:p>
                      <a:r>
                        <a:rPr lang="en-IN" sz="1800" dirty="0"/>
                        <a:t>Yes </a:t>
                      </a:r>
                    </a:p>
                  </a:txBody>
                  <a:tcPr marT="45721" marB="45721"/>
                </a:tc>
                <a:extLst>
                  <a:ext uri="{0D108BD9-81ED-4DB2-BD59-A6C34878D82A}">
                    <a16:rowId xmlns:a16="http://schemas.microsoft.com/office/drawing/2014/main" xmlns="" val="1072689923"/>
                  </a:ext>
                </a:extLst>
              </a:tr>
              <a:tr h="497881">
                <a:tc>
                  <a:txBody>
                    <a:bodyPr/>
                    <a:lstStyle/>
                    <a:p>
                      <a:r>
                        <a:rPr lang="en-IN" sz="1800" dirty="0"/>
                        <a:t>Bleeding and tissue trauma</a:t>
                      </a:r>
                    </a:p>
                  </a:txBody>
                  <a:tcPr marT="45721" marB="45721"/>
                </a:tc>
                <a:tc>
                  <a:txBody>
                    <a:bodyPr/>
                    <a:lstStyle/>
                    <a:p>
                      <a:r>
                        <a:rPr lang="en-IN" sz="1800" dirty="0"/>
                        <a:t>Limited </a:t>
                      </a:r>
                    </a:p>
                  </a:txBody>
                  <a:tcPr marT="45721" marB="45721"/>
                </a:tc>
                <a:tc>
                  <a:txBody>
                    <a:bodyPr/>
                    <a:lstStyle/>
                    <a:p>
                      <a:r>
                        <a:rPr lang="en-IN" sz="1800" dirty="0"/>
                        <a:t>Greater </a:t>
                      </a:r>
                    </a:p>
                  </a:txBody>
                  <a:tcPr marT="45721" marB="45721"/>
                </a:tc>
                <a:extLst>
                  <a:ext uri="{0D108BD9-81ED-4DB2-BD59-A6C34878D82A}">
                    <a16:rowId xmlns:a16="http://schemas.microsoft.com/office/drawing/2014/main" xmlns="" val="908581608"/>
                  </a:ext>
                </a:extLst>
              </a:tr>
            </a:tbl>
          </a:graphicData>
        </a:graphic>
      </p:graphicFrame>
    </p:spTree>
    <p:extLst>
      <p:ext uri="{BB962C8B-B14F-4D97-AF65-F5344CB8AC3E}">
        <p14:creationId xmlns:p14="http://schemas.microsoft.com/office/powerpoint/2010/main" xmlns="" val="848792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D1645F-E61B-47D2-9030-670545040E34}"/>
              </a:ext>
            </a:extLst>
          </p:cNvPr>
          <p:cNvSpPr>
            <a:spLocks noGrp="1"/>
          </p:cNvSpPr>
          <p:nvPr>
            <p:ph type="title"/>
          </p:nvPr>
        </p:nvSpPr>
        <p:spPr>
          <a:xfrm>
            <a:off x="881111" y="751643"/>
            <a:ext cx="7046649" cy="1456267"/>
          </a:xfrm>
        </p:spPr>
        <p:txBody>
          <a:bodyPr>
            <a:normAutofit fontScale="90000"/>
          </a:bodyPr>
          <a:lstStyle/>
          <a:p>
            <a:r>
              <a:rPr lang="en-US" dirty="0">
                <a:latin typeface="Algerian" panose="04020705040A02060702" pitchFamily="82" charset="0"/>
                <a:cs typeface="Times New Roman" panose="02020603050405020304" pitchFamily="18" charset="0"/>
              </a:rPr>
              <a:t>Based on flap placement after surgery</a:t>
            </a:r>
            <a:br>
              <a:rPr lang="en-US" dirty="0">
                <a:latin typeface="Algerian" panose="04020705040A02060702" pitchFamily="82" charset="0"/>
                <a:cs typeface="Times New Roman" panose="02020603050405020304" pitchFamily="18" charset="0"/>
              </a:rPr>
            </a:br>
            <a:endParaRPr lang="en-IN" dirty="0">
              <a:latin typeface="Algerian" panose="04020705040A02060702" pitchFamily="82"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2B6D1A34-64EC-4D5A-BE2C-7320E8655808}"/>
              </a:ext>
            </a:extLst>
          </p:cNvPr>
          <p:cNvSpPr>
            <a:spLocks noGrp="1"/>
          </p:cNvSpPr>
          <p:nvPr>
            <p:ph idx="1"/>
          </p:nvPr>
        </p:nvSpPr>
        <p:spPr>
          <a:xfrm>
            <a:off x="783457" y="1884617"/>
            <a:ext cx="10131426" cy="3649132"/>
          </a:xfrm>
        </p:spPr>
        <p:txBody>
          <a:bodyPr>
            <a:normAutofit/>
          </a:bodyPr>
          <a:lstStyle/>
          <a:p>
            <a:pPr algn="just"/>
            <a:r>
              <a:rPr lang="en-US" sz="2201" i="1" dirty="0">
                <a:solidFill>
                  <a:srgbClr val="FFFF00"/>
                </a:solidFill>
                <a:latin typeface="Times New Roman" panose="02020603050405020304" pitchFamily="18" charset="0"/>
                <a:cs typeface="Times New Roman" panose="02020603050405020304" pitchFamily="18" charset="0"/>
              </a:rPr>
              <a:t>Nondisplaced flaps</a:t>
            </a:r>
            <a:r>
              <a:rPr lang="en-US" sz="2201" i="1" dirty="0">
                <a:latin typeface="Times New Roman" panose="02020603050405020304" pitchFamily="18" charset="0"/>
                <a:cs typeface="Times New Roman" panose="02020603050405020304" pitchFamily="18" charset="0"/>
              </a:rPr>
              <a:t>, </a:t>
            </a:r>
            <a:r>
              <a:rPr lang="en-US" sz="2201" dirty="0">
                <a:latin typeface="Times New Roman" panose="02020603050405020304" pitchFamily="18" charset="0"/>
                <a:cs typeface="Times New Roman" panose="02020603050405020304" pitchFamily="18" charset="0"/>
              </a:rPr>
              <a:t>when the flap is placed and sutured in its original </a:t>
            </a:r>
            <a:r>
              <a:rPr lang="en-IN" sz="2201" dirty="0">
                <a:latin typeface="Times New Roman" panose="02020603050405020304" pitchFamily="18" charset="0"/>
                <a:cs typeface="Times New Roman" panose="02020603050405020304" pitchFamily="18" charset="0"/>
              </a:rPr>
              <a:t>position</a:t>
            </a:r>
          </a:p>
          <a:p>
            <a:pPr marL="0" indent="0" algn="just">
              <a:buNone/>
            </a:pPr>
            <a:r>
              <a:rPr lang="en-IN" sz="2201" dirty="0">
                <a:latin typeface="Times New Roman" panose="02020603050405020304" pitchFamily="18" charset="0"/>
                <a:cs typeface="Times New Roman" panose="02020603050405020304" pitchFamily="18" charset="0"/>
              </a:rPr>
              <a:t>Eg- Modified Widman flap, undisplaced flap</a:t>
            </a:r>
          </a:p>
          <a:p>
            <a:pPr algn="just"/>
            <a:r>
              <a:rPr lang="en-US" sz="2201" i="1" dirty="0">
                <a:solidFill>
                  <a:srgbClr val="FFFF00"/>
                </a:solidFill>
                <a:latin typeface="Times New Roman" panose="02020603050405020304" pitchFamily="18" charset="0"/>
                <a:cs typeface="Times New Roman" panose="02020603050405020304" pitchFamily="18" charset="0"/>
              </a:rPr>
              <a:t>Displaced flaps</a:t>
            </a:r>
            <a:r>
              <a:rPr lang="en-US" sz="2201" i="1" dirty="0">
                <a:latin typeface="Times New Roman" panose="02020603050405020304" pitchFamily="18" charset="0"/>
                <a:cs typeface="Times New Roman" panose="02020603050405020304" pitchFamily="18" charset="0"/>
              </a:rPr>
              <a:t>, </a:t>
            </a:r>
            <a:r>
              <a:rPr lang="en-US" sz="2201" dirty="0">
                <a:latin typeface="Times New Roman" panose="02020603050405020304" pitchFamily="18" charset="0"/>
                <a:cs typeface="Times New Roman" panose="02020603050405020304" pitchFamily="18" charset="0"/>
              </a:rPr>
              <a:t>which are placed apically, coronally, or laterally to their original position</a:t>
            </a:r>
          </a:p>
          <a:p>
            <a:pPr marL="0" indent="0" algn="just">
              <a:buNone/>
            </a:pPr>
            <a:r>
              <a:rPr lang="en-US" sz="2201" dirty="0">
                <a:latin typeface="Times New Roman" panose="02020603050405020304" pitchFamily="18" charset="0"/>
                <a:cs typeface="Times New Roman" panose="02020603050405020304" pitchFamily="18" charset="0"/>
              </a:rPr>
              <a:t>Eg- coronally positioned. Laterally positioned and apically positioned flap</a:t>
            </a:r>
            <a:endParaRPr lang="en-IN" sz="2201" dirty="0">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xmlns="" id="{AE6572A9-655E-4B25-A4D0-E653690E6634}"/>
              </a:ext>
            </a:extLst>
          </p:cNvPr>
          <p:cNvCxnSpPr>
            <a:cxnSpLocks/>
          </p:cNvCxnSpPr>
          <p:nvPr/>
        </p:nvCxnSpPr>
        <p:spPr>
          <a:xfrm>
            <a:off x="1003177" y="1884614"/>
            <a:ext cx="99117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53353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3DF22B-A3AE-4028-A926-B4F38CE01540}"/>
              </a:ext>
            </a:extLst>
          </p:cNvPr>
          <p:cNvSpPr>
            <a:spLocks noGrp="1"/>
          </p:cNvSpPr>
          <p:nvPr>
            <p:ph type="title"/>
          </p:nvPr>
        </p:nvSpPr>
        <p:spPr>
          <a:xfrm>
            <a:off x="978766" y="645111"/>
            <a:ext cx="1480348" cy="571131"/>
          </a:xfrm>
        </p:spPr>
        <p:txBody>
          <a:bodyPr>
            <a:normAutofit fontScale="90000"/>
          </a:bodyPr>
          <a:lstStyle/>
          <a:p>
            <a:r>
              <a:rPr lang="en-IN" dirty="0">
                <a:latin typeface="Algerian" panose="04020705040A02060702" pitchFamily="82" charset="0"/>
              </a:rPr>
              <a:t>Index</a:t>
            </a:r>
          </a:p>
        </p:txBody>
      </p:sp>
      <p:sp>
        <p:nvSpPr>
          <p:cNvPr id="3" name="Content Placeholder 2">
            <a:extLst>
              <a:ext uri="{FF2B5EF4-FFF2-40B4-BE49-F238E27FC236}">
                <a16:creationId xmlns:a16="http://schemas.microsoft.com/office/drawing/2014/main" xmlns="" id="{2B356FFC-8E46-440D-BA8D-65F2FD606052}"/>
              </a:ext>
            </a:extLst>
          </p:cNvPr>
          <p:cNvSpPr>
            <a:spLocks noGrp="1"/>
          </p:cNvSpPr>
          <p:nvPr>
            <p:ph idx="1"/>
          </p:nvPr>
        </p:nvSpPr>
        <p:spPr>
          <a:xfrm>
            <a:off x="914400" y="1367163"/>
            <a:ext cx="6054571" cy="5237826"/>
          </a:xfrm>
        </p:spPr>
        <p:txBody>
          <a:bodyPr>
            <a:normAutofit fontScale="40000" lnSpcReduction="20000"/>
          </a:bodyPr>
          <a:lstStyle/>
          <a:p>
            <a:pPr algn="just"/>
            <a:endParaRPr lang="en-IN" sz="2601" dirty="0"/>
          </a:p>
          <a:p>
            <a:pPr algn="just"/>
            <a:r>
              <a:rPr lang="en-IN" sz="6000" dirty="0">
                <a:latin typeface="Times New Roman" panose="02020603050405020304" pitchFamily="18" charset="0"/>
                <a:cs typeface="Times New Roman" panose="02020603050405020304" pitchFamily="18" charset="0"/>
              </a:rPr>
              <a:t>Introduction</a:t>
            </a:r>
          </a:p>
          <a:p>
            <a:pPr algn="just"/>
            <a:r>
              <a:rPr lang="en-IN" sz="6000" dirty="0">
                <a:latin typeface="Times New Roman" panose="02020603050405020304" pitchFamily="18" charset="0"/>
                <a:cs typeface="Times New Roman" panose="02020603050405020304" pitchFamily="18" charset="0"/>
              </a:rPr>
              <a:t>History</a:t>
            </a:r>
          </a:p>
          <a:p>
            <a:pPr algn="just"/>
            <a:r>
              <a:rPr lang="en-IN" sz="6000" dirty="0">
                <a:latin typeface="Times New Roman" panose="02020603050405020304" pitchFamily="18" charset="0"/>
                <a:cs typeface="Times New Roman" panose="02020603050405020304" pitchFamily="18" charset="0"/>
              </a:rPr>
              <a:t>Rationale of periodontal surgery</a:t>
            </a:r>
          </a:p>
          <a:p>
            <a:pPr algn="just"/>
            <a:r>
              <a:rPr lang="en-IN" sz="6000" dirty="0">
                <a:latin typeface="Times New Roman" panose="02020603050405020304" pitchFamily="18" charset="0"/>
                <a:cs typeface="Times New Roman" panose="02020603050405020304" pitchFamily="18" charset="0"/>
              </a:rPr>
              <a:t>Indications and contraindications</a:t>
            </a:r>
          </a:p>
          <a:p>
            <a:pPr algn="just"/>
            <a:r>
              <a:rPr lang="en-IN" sz="6000" dirty="0">
                <a:latin typeface="Times New Roman" panose="02020603050405020304" pitchFamily="18" charset="0"/>
                <a:cs typeface="Times New Roman" panose="02020603050405020304" pitchFamily="18" charset="0"/>
              </a:rPr>
              <a:t>Classifications</a:t>
            </a:r>
          </a:p>
          <a:p>
            <a:pPr algn="just"/>
            <a:r>
              <a:rPr lang="en-IN" sz="6000" dirty="0">
                <a:latin typeface="Times New Roman" panose="02020603050405020304" pitchFamily="18" charset="0"/>
                <a:cs typeface="Times New Roman" panose="02020603050405020304" pitchFamily="18" charset="0"/>
              </a:rPr>
              <a:t>Fundamentals of periodontal surgery</a:t>
            </a:r>
          </a:p>
          <a:p>
            <a:pPr algn="just"/>
            <a:r>
              <a:rPr lang="en-IN" sz="6000" dirty="0">
                <a:latin typeface="Times New Roman" panose="02020603050405020304" pitchFamily="18" charset="0"/>
                <a:cs typeface="Times New Roman" panose="02020603050405020304" pitchFamily="18" charset="0"/>
              </a:rPr>
              <a:t>Flap designs</a:t>
            </a:r>
          </a:p>
          <a:p>
            <a:pPr algn="just"/>
            <a:r>
              <a:rPr lang="en-IN" sz="6000" dirty="0">
                <a:latin typeface="Times New Roman" panose="02020603050405020304" pitchFamily="18" charset="0"/>
                <a:cs typeface="Times New Roman" panose="02020603050405020304" pitchFamily="18" charset="0"/>
              </a:rPr>
              <a:t>Healing after  flap surgery</a:t>
            </a:r>
          </a:p>
          <a:p>
            <a:pPr algn="just"/>
            <a:r>
              <a:rPr lang="en-IN" sz="6000" dirty="0">
                <a:latin typeface="Times New Roman" panose="02020603050405020304" pitchFamily="18" charset="0"/>
                <a:cs typeface="Times New Roman" panose="02020603050405020304" pitchFamily="18" charset="0"/>
              </a:rPr>
              <a:t>Complications of flap surgery</a:t>
            </a:r>
          </a:p>
          <a:p>
            <a:pPr algn="just"/>
            <a:r>
              <a:rPr lang="en-IN" sz="6000" dirty="0">
                <a:latin typeface="Times New Roman" panose="02020603050405020304" pitchFamily="18" charset="0"/>
                <a:cs typeface="Times New Roman" panose="02020603050405020304" pitchFamily="18" charset="0"/>
              </a:rPr>
              <a:t>Conclusion</a:t>
            </a:r>
          </a:p>
          <a:p>
            <a:pPr algn="just"/>
            <a:r>
              <a:rPr lang="en-IN" sz="6000" dirty="0">
                <a:latin typeface="Times New Roman" panose="02020603050405020304" pitchFamily="18" charset="0"/>
                <a:cs typeface="Times New Roman" panose="02020603050405020304" pitchFamily="18" charset="0"/>
              </a:rPr>
              <a:t>References</a:t>
            </a:r>
          </a:p>
          <a:p>
            <a:endParaRPr lang="en-IN" dirty="0"/>
          </a:p>
          <a:p>
            <a:endParaRPr lang="en-IN" dirty="0"/>
          </a:p>
        </p:txBody>
      </p:sp>
      <p:cxnSp>
        <p:nvCxnSpPr>
          <p:cNvPr id="5" name="Straight Connector 4">
            <a:extLst>
              <a:ext uri="{FF2B5EF4-FFF2-40B4-BE49-F238E27FC236}">
                <a16:creationId xmlns:a16="http://schemas.microsoft.com/office/drawing/2014/main" xmlns="" id="{B3DC8A87-67AB-4AE9-8923-E905B92ECA54}"/>
              </a:ext>
            </a:extLst>
          </p:cNvPr>
          <p:cNvCxnSpPr>
            <a:cxnSpLocks/>
          </p:cNvCxnSpPr>
          <p:nvPr/>
        </p:nvCxnSpPr>
        <p:spPr>
          <a:xfrm>
            <a:off x="978764" y="1216241"/>
            <a:ext cx="77391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06259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5334EE6-3062-4194-8FC1-62A46B0C240A}"/>
              </a:ext>
            </a:extLst>
          </p:cNvPr>
          <p:cNvPicPr>
            <a:picLocks noChangeAspect="1"/>
          </p:cNvPicPr>
          <p:nvPr/>
        </p:nvPicPr>
        <p:blipFill>
          <a:blip r:embed="rId2"/>
          <a:stretch>
            <a:fillRect/>
          </a:stretch>
        </p:blipFill>
        <p:spPr>
          <a:xfrm>
            <a:off x="2009580" y="475268"/>
            <a:ext cx="7511492" cy="5576979"/>
          </a:xfrm>
          <a:prstGeom prst="rect">
            <a:avLst/>
          </a:prstGeom>
        </p:spPr>
      </p:pic>
    </p:spTree>
    <p:extLst>
      <p:ext uri="{BB962C8B-B14F-4D97-AF65-F5344CB8AC3E}">
        <p14:creationId xmlns:p14="http://schemas.microsoft.com/office/powerpoint/2010/main" xmlns="" val="897888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98D71EB-AC88-49D3-830D-63FA1281F946}"/>
              </a:ext>
            </a:extLst>
          </p:cNvPr>
          <p:cNvPicPr>
            <a:picLocks noChangeAspect="1"/>
          </p:cNvPicPr>
          <p:nvPr/>
        </p:nvPicPr>
        <p:blipFill>
          <a:blip r:embed="rId2"/>
          <a:stretch>
            <a:fillRect/>
          </a:stretch>
        </p:blipFill>
        <p:spPr>
          <a:xfrm>
            <a:off x="1766887" y="519112"/>
            <a:ext cx="8658225" cy="5819775"/>
          </a:xfrm>
          <a:prstGeom prst="rect">
            <a:avLst/>
          </a:prstGeom>
        </p:spPr>
      </p:pic>
    </p:spTree>
    <p:extLst>
      <p:ext uri="{BB962C8B-B14F-4D97-AF65-F5344CB8AC3E}">
        <p14:creationId xmlns:p14="http://schemas.microsoft.com/office/powerpoint/2010/main" xmlns="" val="4209119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9CBD36-1E74-49B0-8C07-554D889DCE3F}"/>
              </a:ext>
            </a:extLst>
          </p:cNvPr>
          <p:cNvSpPr>
            <a:spLocks noGrp="1"/>
          </p:cNvSpPr>
          <p:nvPr>
            <p:ph type="title"/>
          </p:nvPr>
        </p:nvSpPr>
        <p:spPr>
          <a:xfrm>
            <a:off x="685801" y="609602"/>
            <a:ext cx="7801252" cy="1343486"/>
          </a:xfrm>
        </p:spPr>
        <p:txBody>
          <a:bodyPr/>
          <a:lstStyle/>
          <a:p>
            <a:r>
              <a:rPr lang="en-IN" dirty="0">
                <a:latin typeface="Algerian" panose="04020705040A02060702" pitchFamily="82" charset="0"/>
                <a:cs typeface="Times New Roman" panose="02020603050405020304" pitchFamily="18" charset="0"/>
              </a:rPr>
              <a:t>Based on management of papilla</a:t>
            </a:r>
          </a:p>
        </p:txBody>
      </p:sp>
      <p:sp>
        <p:nvSpPr>
          <p:cNvPr id="3" name="Content Placeholder 2">
            <a:extLst>
              <a:ext uri="{FF2B5EF4-FFF2-40B4-BE49-F238E27FC236}">
                <a16:creationId xmlns:a16="http://schemas.microsoft.com/office/drawing/2014/main" xmlns="" id="{56EEB767-830A-4DE0-B307-B5BD2F38EDE6}"/>
              </a:ext>
            </a:extLst>
          </p:cNvPr>
          <p:cNvSpPr>
            <a:spLocks noGrp="1"/>
          </p:cNvSpPr>
          <p:nvPr>
            <p:ph idx="1"/>
          </p:nvPr>
        </p:nvSpPr>
        <p:spPr>
          <a:xfrm>
            <a:off x="685802" y="2142069"/>
            <a:ext cx="10131426" cy="2589730"/>
          </a:xfrm>
        </p:spPr>
        <p:txBody>
          <a:bodyPr>
            <a:normAutofit fontScale="92500" lnSpcReduction="20000"/>
          </a:bodyPr>
          <a:lstStyle/>
          <a:p>
            <a:pPr algn="just"/>
            <a:endParaRPr lang="en-IN" sz="2201" dirty="0">
              <a:latin typeface="Times New Roman" panose="02020603050405020304" pitchFamily="18" charset="0"/>
              <a:cs typeface="Times New Roman" panose="02020603050405020304" pitchFamily="18" charset="0"/>
            </a:endParaRPr>
          </a:p>
          <a:p>
            <a:pPr algn="just"/>
            <a:r>
              <a:rPr lang="en-IN" sz="2201" dirty="0">
                <a:solidFill>
                  <a:srgbClr val="FFFF00"/>
                </a:solidFill>
                <a:latin typeface="Times New Roman" panose="02020603050405020304" pitchFamily="18" charset="0"/>
                <a:cs typeface="Times New Roman" panose="02020603050405020304" pitchFamily="18" charset="0"/>
              </a:rPr>
              <a:t>Conventional flap</a:t>
            </a:r>
          </a:p>
          <a:p>
            <a:pPr algn="just"/>
            <a:r>
              <a:rPr lang="en-IN" sz="2201" dirty="0">
                <a:latin typeface="Times New Roman" panose="02020603050405020304" pitchFamily="18" charset="0"/>
                <a:cs typeface="Times New Roman" panose="02020603050405020304" pitchFamily="18" charset="0"/>
              </a:rPr>
              <a:t>Papilla is spilt at centre under the contact point and included in both buccal and palatal/ lingual flaps</a:t>
            </a:r>
          </a:p>
          <a:p>
            <a:pPr marL="0" indent="0" algn="just">
              <a:buNone/>
            </a:pPr>
            <a:r>
              <a:rPr lang="en-IN" sz="2201" dirty="0">
                <a:latin typeface="Times New Roman" panose="02020603050405020304" pitchFamily="18" charset="0"/>
                <a:cs typeface="Times New Roman" panose="02020603050405020304" pitchFamily="18" charset="0"/>
              </a:rPr>
              <a:t>Eg- Modified Widman flap, undisplaced flap, and apically displaced flap</a:t>
            </a:r>
          </a:p>
          <a:p>
            <a:pPr algn="just">
              <a:buFont typeface="Arial" panose="020B0604020202020204" pitchFamily="34" charset="0"/>
              <a:buChar char="•"/>
            </a:pPr>
            <a:r>
              <a:rPr lang="en-IN" sz="2201" dirty="0">
                <a:solidFill>
                  <a:srgbClr val="FFFF00"/>
                </a:solidFill>
                <a:latin typeface="Times New Roman" panose="02020603050405020304" pitchFamily="18" charset="0"/>
                <a:cs typeface="Times New Roman" panose="02020603050405020304" pitchFamily="18" charset="0"/>
              </a:rPr>
              <a:t>Papilla preservation flap</a:t>
            </a:r>
          </a:p>
          <a:p>
            <a:pPr algn="just">
              <a:buFont typeface="Arial" panose="020B0604020202020204" pitchFamily="34" charset="0"/>
              <a:buChar char="•"/>
            </a:pPr>
            <a:r>
              <a:rPr lang="en-IN" sz="2201" dirty="0">
                <a:latin typeface="Times New Roman" panose="02020603050405020304" pitchFamily="18" charset="0"/>
                <a:cs typeface="Times New Roman" panose="02020603050405020304" pitchFamily="18" charset="0"/>
              </a:rPr>
              <a:t>Papilla is included in one of the flaps by semi-circular incision</a:t>
            </a:r>
          </a:p>
        </p:txBody>
      </p:sp>
      <p:pic>
        <p:nvPicPr>
          <p:cNvPr id="4" name="Picture 3">
            <a:extLst>
              <a:ext uri="{FF2B5EF4-FFF2-40B4-BE49-F238E27FC236}">
                <a16:creationId xmlns:a16="http://schemas.microsoft.com/office/drawing/2014/main" xmlns="" id="{58A263A1-9631-407C-B249-D6DB9DEC87FD}"/>
              </a:ext>
            </a:extLst>
          </p:cNvPr>
          <p:cNvPicPr>
            <a:picLocks noChangeAspect="1"/>
          </p:cNvPicPr>
          <p:nvPr/>
        </p:nvPicPr>
        <p:blipFill>
          <a:blip r:embed="rId2"/>
          <a:stretch>
            <a:fillRect/>
          </a:stretch>
        </p:blipFill>
        <p:spPr>
          <a:xfrm>
            <a:off x="7985280" y="4074853"/>
            <a:ext cx="2658677" cy="1781588"/>
          </a:xfrm>
          <a:prstGeom prst="rect">
            <a:avLst/>
          </a:prstGeom>
          <a:ln w="28575">
            <a:solidFill>
              <a:schemeClr val="bg1"/>
            </a:solidFill>
          </a:ln>
        </p:spPr>
      </p:pic>
      <p:pic>
        <p:nvPicPr>
          <p:cNvPr id="5" name="Picture 4">
            <a:extLst>
              <a:ext uri="{FF2B5EF4-FFF2-40B4-BE49-F238E27FC236}">
                <a16:creationId xmlns:a16="http://schemas.microsoft.com/office/drawing/2014/main" xmlns="" id="{F4A0274B-F903-40FB-98A5-01290BA79BBE}"/>
              </a:ext>
            </a:extLst>
          </p:cNvPr>
          <p:cNvPicPr>
            <a:picLocks noChangeAspect="1"/>
          </p:cNvPicPr>
          <p:nvPr/>
        </p:nvPicPr>
        <p:blipFill>
          <a:blip r:embed="rId3"/>
          <a:stretch>
            <a:fillRect/>
          </a:stretch>
        </p:blipFill>
        <p:spPr>
          <a:xfrm>
            <a:off x="7896872" y="1100829"/>
            <a:ext cx="2747084" cy="1704516"/>
          </a:xfrm>
          <a:prstGeom prst="rect">
            <a:avLst/>
          </a:prstGeom>
          <a:ln w="28575">
            <a:solidFill>
              <a:schemeClr val="bg1"/>
            </a:solidFill>
          </a:ln>
        </p:spPr>
      </p:pic>
      <p:cxnSp>
        <p:nvCxnSpPr>
          <p:cNvPr id="8" name="Straight Connector 7">
            <a:extLst>
              <a:ext uri="{FF2B5EF4-FFF2-40B4-BE49-F238E27FC236}">
                <a16:creationId xmlns:a16="http://schemas.microsoft.com/office/drawing/2014/main" xmlns="" id="{EBC00505-EF6D-4549-9D08-E2B2DF078F00}"/>
              </a:ext>
            </a:extLst>
          </p:cNvPr>
          <p:cNvCxnSpPr/>
          <p:nvPr/>
        </p:nvCxnSpPr>
        <p:spPr>
          <a:xfrm>
            <a:off x="470518" y="1953087"/>
            <a:ext cx="69956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201828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BB4BCA-0E9D-4CA0-B04E-EFA32AFBED21}"/>
              </a:ext>
            </a:extLst>
          </p:cNvPr>
          <p:cNvSpPr>
            <a:spLocks noGrp="1"/>
          </p:cNvSpPr>
          <p:nvPr>
            <p:ph type="title"/>
          </p:nvPr>
        </p:nvSpPr>
        <p:spPr>
          <a:xfrm>
            <a:off x="685801" y="609601"/>
            <a:ext cx="9248313" cy="1456267"/>
          </a:xfrm>
        </p:spPr>
        <p:txBody>
          <a:bodyPr/>
          <a:lstStyle/>
          <a:p>
            <a:pPr algn="ctr"/>
            <a:r>
              <a:rPr lang="en-IN" dirty="0">
                <a:latin typeface="Algerian" panose="04020705040A02060702" pitchFamily="82" charset="0"/>
              </a:rPr>
              <a:t>Fundamentals of periodontal surgery</a:t>
            </a:r>
          </a:p>
        </p:txBody>
      </p:sp>
      <p:sp>
        <p:nvSpPr>
          <p:cNvPr id="3" name="Content Placeholder 2">
            <a:extLst>
              <a:ext uri="{FF2B5EF4-FFF2-40B4-BE49-F238E27FC236}">
                <a16:creationId xmlns:a16="http://schemas.microsoft.com/office/drawing/2014/main" xmlns="" id="{85632FC8-387F-4BBC-B8D7-728A531A729A}"/>
              </a:ext>
            </a:extLst>
          </p:cNvPr>
          <p:cNvSpPr>
            <a:spLocks noGrp="1"/>
          </p:cNvSpPr>
          <p:nvPr>
            <p:ph idx="1"/>
          </p:nvPr>
        </p:nvSpPr>
        <p:spPr>
          <a:xfrm>
            <a:off x="685803" y="2599269"/>
            <a:ext cx="10131426" cy="2807234"/>
          </a:xfrm>
        </p:spPr>
        <p:txBody>
          <a:bodyPr/>
          <a:lstStyle/>
          <a:p>
            <a:pPr algn="just"/>
            <a:r>
              <a:rPr lang="en-IN" sz="2201" dirty="0">
                <a:latin typeface="Times New Roman" panose="02020603050405020304" pitchFamily="18" charset="0"/>
                <a:cs typeface="Times New Roman" panose="02020603050405020304" pitchFamily="18" charset="0"/>
              </a:rPr>
              <a:t>Incisions </a:t>
            </a:r>
          </a:p>
          <a:p>
            <a:pPr algn="just"/>
            <a:r>
              <a:rPr lang="en-IN" sz="2201" dirty="0">
                <a:latin typeface="Times New Roman" panose="02020603050405020304" pitchFamily="18" charset="0"/>
                <a:cs typeface="Times New Roman" panose="02020603050405020304" pitchFamily="18" charset="0"/>
              </a:rPr>
              <a:t>Papilla management</a:t>
            </a:r>
          </a:p>
          <a:p>
            <a:pPr algn="just"/>
            <a:r>
              <a:rPr lang="en-IN" sz="2201" dirty="0">
                <a:latin typeface="Times New Roman" panose="02020603050405020304" pitchFamily="18" charset="0"/>
                <a:cs typeface="Times New Roman" panose="02020603050405020304" pitchFamily="18" charset="0"/>
              </a:rPr>
              <a:t>Flap elevation</a:t>
            </a:r>
          </a:p>
          <a:p>
            <a:pPr algn="just"/>
            <a:r>
              <a:rPr lang="en-IN" sz="2201" dirty="0">
                <a:latin typeface="Times New Roman" panose="02020603050405020304" pitchFamily="18" charset="0"/>
                <a:cs typeface="Times New Roman" panose="02020603050405020304" pitchFamily="18" charset="0"/>
              </a:rPr>
              <a:t>Flap coaptation and closure</a:t>
            </a:r>
          </a:p>
          <a:p>
            <a:endParaRPr lang="en-IN" dirty="0"/>
          </a:p>
          <a:p>
            <a:endParaRPr lang="en-IN" dirty="0"/>
          </a:p>
        </p:txBody>
      </p:sp>
      <p:cxnSp>
        <p:nvCxnSpPr>
          <p:cNvPr id="5" name="Straight Connector 4">
            <a:extLst>
              <a:ext uri="{FF2B5EF4-FFF2-40B4-BE49-F238E27FC236}">
                <a16:creationId xmlns:a16="http://schemas.microsoft.com/office/drawing/2014/main" xmlns="" id="{6BEC9102-4E9E-45DA-B62E-C9ABFA73CE27}"/>
              </a:ext>
            </a:extLst>
          </p:cNvPr>
          <p:cNvCxnSpPr/>
          <p:nvPr/>
        </p:nvCxnSpPr>
        <p:spPr>
          <a:xfrm>
            <a:off x="798991" y="2065868"/>
            <a:ext cx="96944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791348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Diagonal Corners Snipped 1">
            <a:extLst>
              <a:ext uri="{FF2B5EF4-FFF2-40B4-BE49-F238E27FC236}">
                <a16:creationId xmlns:a16="http://schemas.microsoft.com/office/drawing/2014/main" xmlns="" id="{C43F602E-85E0-451E-906B-508BC316C14E}"/>
              </a:ext>
            </a:extLst>
          </p:cNvPr>
          <p:cNvSpPr/>
          <p:nvPr/>
        </p:nvSpPr>
        <p:spPr>
          <a:xfrm>
            <a:off x="4394449" y="861135"/>
            <a:ext cx="2494626" cy="612558"/>
          </a:xfrm>
          <a:prstGeom prst="snip2Diag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1" dirty="0">
              <a:solidFill>
                <a:schemeClr val="bg1"/>
              </a:solidFill>
              <a:latin typeface="Algerian" panose="04020705040A02060702" pitchFamily="82" charset="0"/>
            </a:endParaRPr>
          </a:p>
          <a:p>
            <a:pPr algn="ctr"/>
            <a:r>
              <a:rPr lang="en-IN" sz="2201" dirty="0">
                <a:solidFill>
                  <a:schemeClr val="bg1"/>
                </a:solidFill>
                <a:latin typeface="Algerian" panose="04020705040A02060702" pitchFamily="82" charset="0"/>
              </a:rPr>
              <a:t>Incisions</a:t>
            </a:r>
          </a:p>
          <a:p>
            <a:pPr algn="just"/>
            <a:endParaRPr lang="en-IN" sz="1801" dirty="0"/>
          </a:p>
        </p:txBody>
      </p:sp>
      <p:sp>
        <p:nvSpPr>
          <p:cNvPr id="3" name="Flowchart: Manual Input 2">
            <a:extLst>
              <a:ext uri="{FF2B5EF4-FFF2-40B4-BE49-F238E27FC236}">
                <a16:creationId xmlns:a16="http://schemas.microsoft.com/office/drawing/2014/main" xmlns="" id="{5FCA2B2D-4AD0-4F71-8E4B-4E5F9FD74BDE}"/>
              </a:ext>
            </a:extLst>
          </p:cNvPr>
          <p:cNvSpPr/>
          <p:nvPr/>
        </p:nvSpPr>
        <p:spPr>
          <a:xfrm>
            <a:off x="275395" y="2206103"/>
            <a:ext cx="2929630" cy="3546629"/>
          </a:xfrm>
          <a:prstGeom prst="flowChartManualInp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1801" dirty="0">
                <a:solidFill>
                  <a:schemeClr val="bg1"/>
                </a:solidFill>
                <a:latin typeface="Times New Roman" panose="02020603050405020304" pitchFamily="18" charset="0"/>
                <a:cs typeface="Times New Roman" panose="02020603050405020304" pitchFamily="18" charset="0"/>
              </a:rPr>
              <a:t>Horizontal incision</a:t>
            </a:r>
          </a:p>
          <a:p>
            <a:pPr algn="just"/>
            <a:r>
              <a:rPr lang="en-IN" sz="1801" dirty="0">
                <a:solidFill>
                  <a:schemeClr val="bg1"/>
                </a:solidFill>
                <a:latin typeface="Times New Roman" panose="02020603050405020304" pitchFamily="18" charset="0"/>
                <a:cs typeface="Times New Roman" panose="02020603050405020304" pitchFamily="18" charset="0"/>
              </a:rPr>
              <a:t>It is directed along the gingiva in a mesial or distal direction. </a:t>
            </a:r>
            <a:r>
              <a:rPr lang="en-US" sz="1801" dirty="0">
                <a:solidFill>
                  <a:schemeClr val="bg1"/>
                </a:solidFill>
                <a:latin typeface="Times New Roman" panose="02020603050405020304" pitchFamily="18" charset="0"/>
                <a:cs typeface="Times New Roman" panose="02020603050405020304" pitchFamily="18" charset="0"/>
              </a:rPr>
              <a:t>Flaps can be reflected with the use of only horizontal incision if sufficient access can be obtained</a:t>
            </a:r>
            <a:r>
              <a:rPr lang="en-IN" sz="1801" dirty="0">
                <a:solidFill>
                  <a:schemeClr val="bg1"/>
                </a:solidFill>
                <a:latin typeface="Times New Roman" panose="02020603050405020304" pitchFamily="18" charset="0"/>
                <a:cs typeface="Times New Roman" panose="02020603050405020304" pitchFamily="18" charset="0"/>
              </a:rPr>
              <a:t>.</a:t>
            </a:r>
            <a:r>
              <a:rPr lang="en-US" sz="1801" dirty="0">
                <a:latin typeface="Times New Roman" panose="02020603050405020304" pitchFamily="18" charset="0"/>
                <a:cs typeface="Times New Roman" panose="02020603050405020304" pitchFamily="18" charset="0"/>
              </a:rPr>
              <a:t> </a:t>
            </a:r>
            <a:endParaRPr lang="en-IN" sz="1801" dirty="0">
              <a:solidFill>
                <a:schemeClr val="bg1"/>
              </a:solidFill>
              <a:latin typeface="Times New Roman" panose="02020603050405020304" pitchFamily="18" charset="0"/>
              <a:cs typeface="Times New Roman" panose="02020603050405020304" pitchFamily="18" charset="0"/>
            </a:endParaRPr>
          </a:p>
        </p:txBody>
      </p:sp>
      <p:sp>
        <p:nvSpPr>
          <p:cNvPr id="4" name="Flowchart: Manual Input 3">
            <a:extLst>
              <a:ext uri="{FF2B5EF4-FFF2-40B4-BE49-F238E27FC236}">
                <a16:creationId xmlns:a16="http://schemas.microsoft.com/office/drawing/2014/main" xmlns="" id="{B71A1844-34F5-43A2-ABA1-F2560D2E9169}"/>
              </a:ext>
            </a:extLst>
          </p:cNvPr>
          <p:cNvSpPr/>
          <p:nvPr/>
        </p:nvSpPr>
        <p:spPr>
          <a:xfrm>
            <a:off x="6300188" y="1902040"/>
            <a:ext cx="3358718" cy="4463250"/>
          </a:xfrm>
          <a:prstGeom prst="flowChartManualInp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1801" dirty="0">
                <a:solidFill>
                  <a:schemeClr val="bg1"/>
                </a:solidFill>
              </a:rPr>
              <a:t>Scalloped incision</a:t>
            </a:r>
          </a:p>
          <a:p>
            <a:pPr algn="just"/>
            <a:r>
              <a:rPr lang="en-US" sz="1801" dirty="0">
                <a:solidFill>
                  <a:schemeClr val="bg1"/>
                </a:solidFill>
                <a:latin typeface="Times New Roman" panose="02020603050405020304" pitchFamily="18" charset="0"/>
                <a:cs typeface="Times New Roman" panose="02020603050405020304" pitchFamily="18" charset="0"/>
              </a:rPr>
              <a:t>A horizontal incision that follows the scalloped morphology of the gingival architecture is called a scalloped incision.</a:t>
            </a:r>
            <a:r>
              <a:rPr lang="en-IN" sz="1801" dirty="0">
                <a:latin typeface="Times New Roman" panose="02020603050405020304" pitchFamily="18" charset="0"/>
                <a:cs typeface="Times New Roman" panose="02020603050405020304" pitchFamily="18" charset="0"/>
              </a:rPr>
              <a:t> </a:t>
            </a:r>
            <a:r>
              <a:rPr lang="en-IN" sz="1801" dirty="0">
                <a:solidFill>
                  <a:schemeClr val="bg1"/>
                </a:solidFill>
                <a:latin typeface="Times New Roman" panose="02020603050405020304" pitchFamily="18" charset="0"/>
                <a:cs typeface="Times New Roman" panose="02020603050405020304" pitchFamily="18" charset="0"/>
              </a:rPr>
              <a:t>The </a:t>
            </a:r>
            <a:r>
              <a:rPr lang="en-US" sz="1801" dirty="0">
                <a:solidFill>
                  <a:schemeClr val="bg1"/>
                </a:solidFill>
                <a:latin typeface="Times New Roman" panose="02020603050405020304" pitchFamily="18" charset="0"/>
                <a:cs typeface="Times New Roman" panose="02020603050405020304" pitchFamily="18" charset="0"/>
              </a:rPr>
              <a:t>scalloped incision is advantageous in preserving the interdental architecture in gingivectomy and in creating surgical papillae and preserving soft tissue over the interdental areas to allow coverage of the interdental bone in flap surgery.</a:t>
            </a:r>
            <a:endParaRPr lang="en-IN" sz="1801"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C2767DFB-1566-413F-B866-EB6BDE08BC8D}"/>
              </a:ext>
            </a:extLst>
          </p:cNvPr>
          <p:cNvPicPr>
            <a:picLocks noChangeAspect="1"/>
          </p:cNvPicPr>
          <p:nvPr/>
        </p:nvPicPr>
        <p:blipFill rotWithShape="1">
          <a:blip r:embed="rId2"/>
          <a:srcRect l="7926" t="3517" r="9464" b="26151"/>
          <a:stretch/>
        </p:blipFill>
        <p:spPr>
          <a:xfrm>
            <a:off x="3356133" y="3031169"/>
            <a:ext cx="2641838" cy="1541387"/>
          </a:xfrm>
          <a:prstGeom prst="rect">
            <a:avLst/>
          </a:prstGeom>
          <a:ln w="28575">
            <a:solidFill>
              <a:schemeClr val="bg1"/>
            </a:solidFill>
          </a:ln>
        </p:spPr>
      </p:pic>
      <p:pic>
        <p:nvPicPr>
          <p:cNvPr id="7" name="Picture 6">
            <a:extLst>
              <a:ext uri="{FF2B5EF4-FFF2-40B4-BE49-F238E27FC236}">
                <a16:creationId xmlns:a16="http://schemas.microsoft.com/office/drawing/2014/main" xmlns="" id="{F4B3A3BE-7189-4ED7-95AC-5CC23F8C0017}"/>
              </a:ext>
            </a:extLst>
          </p:cNvPr>
          <p:cNvPicPr>
            <a:picLocks noChangeAspect="1"/>
          </p:cNvPicPr>
          <p:nvPr/>
        </p:nvPicPr>
        <p:blipFill rotWithShape="1">
          <a:blip r:embed="rId3"/>
          <a:srcRect r="21597"/>
          <a:stretch/>
        </p:blipFill>
        <p:spPr>
          <a:xfrm>
            <a:off x="9832767" y="3005645"/>
            <a:ext cx="2098821" cy="1482016"/>
          </a:xfrm>
          <a:prstGeom prst="rect">
            <a:avLst/>
          </a:prstGeom>
          <a:ln w="28575">
            <a:solidFill>
              <a:schemeClr val="bg1"/>
            </a:solidFill>
          </a:ln>
        </p:spPr>
      </p:pic>
    </p:spTree>
    <p:extLst>
      <p:ext uri="{BB962C8B-B14F-4D97-AF65-F5344CB8AC3E}">
        <p14:creationId xmlns:p14="http://schemas.microsoft.com/office/powerpoint/2010/main" xmlns="" val="306146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E7C36C0-811C-4495-A598-CCF2E4DE398D}"/>
              </a:ext>
            </a:extLst>
          </p:cNvPr>
          <p:cNvSpPr>
            <a:spLocks noGrp="1"/>
          </p:cNvSpPr>
          <p:nvPr>
            <p:ph idx="1"/>
          </p:nvPr>
        </p:nvSpPr>
        <p:spPr>
          <a:xfrm>
            <a:off x="754603" y="1464818"/>
            <a:ext cx="6161102" cy="4935984"/>
          </a:xfrm>
        </p:spPr>
        <p:txBody>
          <a:bodyPr>
            <a:normAutofit fontScale="92500" lnSpcReduction="20000"/>
          </a:bodyPr>
          <a:lstStyle/>
          <a:p>
            <a:pPr algn="just"/>
            <a:r>
              <a:rPr lang="en-IN" sz="2400" dirty="0">
                <a:solidFill>
                  <a:srgbClr val="FFFF00"/>
                </a:solidFill>
                <a:latin typeface="Algerian" panose="04020705040A02060702" pitchFamily="82" charset="0"/>
                <a:cs typeface="Times New Roman" panose="02020603050405020304" pitchFamily="18" charset="0"/>
              </a:rPr>
              <a:t>The </a:t>
            </a:r>
            <a:r>
              <a:rPr lang="en-US" sz="2400" dirty="0">
                <a:solidFill>
                  <a:srgbClr val="FFFF00"/>
                </a:solidFill>
                <a:latin typeface="Algerian" panose="04020705040A02060702" pitchFamily="82" charset="0"/>
                <a:cs typeface="Times New Roman" panose="02020603050405020304" pitchFamily="18" charset="0"/>
              </a:rPr>
              <a:t>internal bevel incision</a:t>
            </a:r>
            <a:r>
              <a:rPr lang="en-US" sz="2400" dirty="0">
                <a:latin typeface="Times New Roman" panose="02020603050405020304" pitchFamily="18" charset="0"/>
                <a:cs typeface="Times New Roman" panose="02020603050405020304" pitchFamily="18" charset="0"/>
              </a:rPr>
              <a:t>, also called the reverse/inverse bevel incision. </a:t>
            </a:r>
          </a:p>
          <a:p>
            <a:pPr algn="just"/>
            <a:r>
              <a:rPr lang="en-US" sz="2400" dirty="0">
                <a:latin typeface="Times New Roman" panose="02020603050405020304" pitchFamily="18" charset="0"/>
                <a:cs typeface="Times New Roman" panose="02020603050405020304" pitchFamily="18" charset="0"/>
              </a:rPr>
              <a:t>The internal bevel incision starts at the surface of the gingiva and is directed apically to the bone crest. It is the incision from which the flap is reflected to expose the underlying bone and root. </a:t>
            </a:r>
          </a:p>
          <a:p>
            <a:pPr algn="just"/>
            <a:r>
              <a:rPr lang="en-US" sz="2400" dirty="0">
                <a:latin typeface="Times New Roman" panose="02020603050405020304" pitchFamily="18" charset="0"/>
                <a:cs typeface="Times New Roman" panose="02020603050405020304" pitchFamily="18" charset="0"/>
              </a:rPr>
              <a:t>The internal bevel incision accomplishes three important objectives: </a:t>
            </a:r>
          </a:p>
          <a:p>
            <a:pPr marL="0" indent="0" algn="just">
              <a:buNone/>
            </a:pPr>
            <a:r>
              <a:rPr lang="en-US" sz="2400" dirty="0">
                <a:latin typeface="Times New Roman" panose="02020603050405020304" pitchFamily="18" charset="0"/>
                <a:cs typeface="Times New Roman" panose="02020603050405020304" pitchFamily="18" charset="0"/>
              </a:rPr>
              <a:t>(1) it removes the pocket lining; </a:t>
            </a:r>
          </a:p>
          <a:p>
            <a:pPr marL="0" indent="0" algn="just">
              <a:buNone/>
            </a:pPr>
            <a:r>
              <a:rPr lang="en-US" sz="2400" dirty="0">
                <a:latin typeface="Times New Roman" panose="02020603050405020304" pitchFamily="18" charset="0"/>
                <a:cs typeface="Times New Roman" panose="02020603050405020304" pitchFamily="18" charset="0"/>
              </a:rPr>
              <a:t>(2) it conserves the relatively uninvolved outer surface of the gingiva, which, if apically positioned, becomes attached gingiva; and </a:t>
            </a:r>
          </a:p>
          <a:p>
            <a:pPr marL="0" indent="0" algn="just">
              <a:buNone/>
            </a:pPr>
            <a:r>
              <a:rPr lang="en-US" sz="2400" dirty="0">
                <a:latin typeface="Times New Roman" panose="02020603050405020304" pitchFamily="18" charset="0"/>
                <a:cs typeface="Times New Roman" panose="02020603050405020304" pitchFamily="18" charset="0"/>
              </a:rPr>
              <a:t>(3) it produces a sharp, thin flap margin for adaptation to the bone–tooth junction.</a:t>
            </a:r>
          </a:p>
          <a:p>
            <a:endParaRPr lang="en-IN" dirty="0"/>
          </a:p>
        </p:txBody>
      </p:sp>
      <p:pic>
        <p:nvPicPr>
          <p:cNvPr id="4" name="Picture 3">
            <a:extLst>
              <a:ext uri="{FF2B5EF4-FFF2-40B4-BE49-F238E27FC236}">
                <a16:creationId xmlns:a16="http://schemas.microsoft.com/office/drawing/2014/main" xmlns="" id="{60D575B7-8049-45E7-B980-950B68891FFC}"/>
              </a:ext>
            </a:extLst>
          </p:cNvPr>
          <p:cNvPicPr>
            <a:picLocks noChangeAspect="1"/>
          </p:cNvPicPr>
          <p:nvPr/>
        </p:nvPicPr>
        <p:blipFill>
          <a:blip r:embed="rId2"/>
          <a:stretch>
            <a:fillRect/>
          </a:stretch>
        </p:blipFill>
        <p:spPr>
          <a:xfrm>
            <a:off x="7523456" y="2286324"/>
            <a:ext cx="3583250" cy="2055460"/>
          </a:xfrm>
          <a:prstGeom prst="rect">
            <a:avLst/>
          </a:prstGeom>
          <a:ln w="28575">
            <a:solidFill>
              <a:schemeClr val="bg1"/>
            </a:solidFill>
          </a:ln>
        </p:spPr>
      </p:pic>
    </p:spTree>
    <p:extLst>
      <p:ext uri="{BB962C8B-B14F-4D97-AF65-F5344CB8AC3E}">
        <p14:creationId xmlns:p14="http://schemas.microsoft.com/office/powerpoint/2010/main" xmlns="" val="1391412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A75590B-9AC5-4E64-AC48-023469D3CF71}"/>
              </a:ext>
            </a:extLst>
          </p:cNvPr>
          <p:cNvSpPr>
            <a:spLocks noGrp="1"/>
          </p:cNvSpPr>
          <p:nvPr>
            <p:ph idx="1"/>
          </p:nvPr>
        </p:nvSpPr>
        <p:spPr>
          <a:xfrm>
            <a:off x="694679" y="1715942"/>
            <a:ext cx="6664910" cy="3649132"/>
          </a:xfrm>
        </p:spPr>
        <p:txBody>
          <a:bodyPr>
            <a:normAutofit/>
          </a:bodyPr>
          <a:lstStyle/>
          <a:p>
            <a:pPr algn="just"/>
            <a:r>
              <a:rPr lang="en-US" sz="2201" dirty="0">
                <a:solidFill>
                  <a:srgbClr val="FFFF00"/>
                </a:solidFill>
                <a:latin typeface="Algerian" panose="04020705040A02060702" pitchFamily="82" charset="0"/>
                <a:cs typeface="Times New Roman" panose="02020603050405020304" pitchFamily="18" charset="0"/>
              </a:rPr>
              <a:t>The external bevel incision </a:t>
            </a:r>
            <a:r>
              <a:rPr lang="en-US" sz="2201" dirty="0">
                <a:latin typeface="Times New Roman" panose="02020603050405020304" pitchFamily="18" charset="0"/>
                <a:cs typeface="Times New Roman" panose="02020603050405020304" pitchFamily="18" charset="0"/>
              </a:rPr>
              <a:t>starts at the surface of the gingiva apical to the periodontal pocket and is directed coronally toward the tooth apical to the bottom of the periodontal pocket. </a:t>
            </a:r>
          </a:p>
          <a:p>
            <a:pPr algn="just"/>
            <a:r>
              <a:rPr lang="en-US" sz="2201" dirty="0">
                <a:latin typeface="Times New Roman" panose="02020603050405020304" pitchFamily="18" charset="0"/>
                <a:cs typeface="Times New Roman" panose="02020603050405020304" pitchFamily="18" charset="0"/>
              </a:rPr>
              <a:t>The external bevel incision, or simply bevel incision, is used primarily in gingivectomy, and it can be made with a scalpel or a knife.</a:t>
            </a:r>
            <a:endParaRPr lang="en-IN" sz="220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006A2BF6-21AA-45F1-A6B2-A1556AF87ADC}"/>
              </a:ext>
            </a:extLst>
          </p:cNvPr>
          <p:cNvPicPr>
            <a:picLocks noChangeAspect="1"/>
          </p:cNvPicPr>
          <p:nvPr/>
        </p:nvPicPr>
        <p:blipFill>
          <a:blip r:embed="rId2"/>
          <a:stretch>
            <a:fillRect/>
          </a:stretch>
        </p:blipFill>
        <p:spPr>
          <a:xfrm>
            <a:off x="7796119" y="2389898"/>
            <a:ext cx="3336185" cy="2554965"/>
          </a:xfrm>
          <a:prstGeom prst="rect">
            <a:avLst/>
          </a:prstGeom>
          <a:ln w="28575">
            <a:solidFill>
              <a:schemeClr val="bg1"/>
            </a:solidFill>
          </a:ln>
        </p:spPr>
      </p:pic>
    </p:spTree>
    <p:extLst>
      <p:ext uri="{BB962C8B-B14F-4D97-AF65-F5344CB8AC3E}">
        <p14:creationId xmlns:p14="http://schemas.microsoft.com/office/powerpoint/2010/main" xmlns="" val="2135043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16302C3-21E6-43DC-9BCB-A11D0656AFEB}"/>
              </a:ext>
            </a:extLst>
          </p:cNvPr>
          <p:cNvSpPr>
            <a:spLocks noGrp="1"/>
          </p:cNvSpPr>
          <p:nvPr>
            <p:ph idx="1"/>
          </p:nvPr>
        </p:nvSpPr>
        <p:spPr>
          <a:xfrm>
            <a:off x="379683" y="1880535"/>
            <a:ext cx="4765090" cy="3649132"/>
          </a:xfrm>
        </p:spPr>
        <p:txBody>
          <a:bodyPr/>
          <a:lstStyle/>
          <a:p>
            <a:pPr algn="just"/>
            <a:r>
              <a:rPr lang="en-IN" sz="2201" dirty="0">
                <a:solidFill>
                  <a:srgbClr val="FFFF00"/>
                </a:solidFill>
                <a:latin typeface="Algerian" panose="04020705040A02060702" pitchFamily="82" charset="0"/>
                <a:cs typeface="Times New Roman" panose="02020603050405020304" pitchFamily="18" charset="0"/>
              </a:rPr>
              <a:t>The Crevicular incision </a:t>
            </a:r>
            <a:r>
              <a:rPr lang="en-US" sz="2201" dirty="0">
                <a:latin typeface="Times New Roman" panose="02020603050405020304" pitchFamily="18" charset="0"/>
                <a:cs typeface="Times New Roman" panose="02020603050405020304" pitchFamily="18" charset="0"/>
              </a:rPr>
              <a:t>is also called intercrevicular incision, </a:t>
            </a:r>
            <a:r>
              <a:rPr lang="en-IN" sz="2201" dirty="0">
                <a:latin typeface="Times New Roman" panose="02020603050405020304" pitchFamily="18" charset="0"/>
                <a:cs typeface="Times New Roman" panose="02020603050405020304" pitchFamily="18" charset="0"/>
              </a:rPr>
              <a:t>intracrevicular incision, sulcular incision, intrasulcular incision, and </a:t>
            </a:r>
            <a:r>
              <a:rPr lang="en-US" sz="2201" dirty="0">
                <a:latin typeface="Times New Roman" panose="02020603050405020304" pitchFamily="18" charset="0"/>
                <a:cs typeface="Times New Roman" panose="02020603050405020304" pitchFamily="18" charset="0"/>
              </a:rPr>
              <a:t>intersulcular incision. It starts in the gingival crevice and is directed apically through the junctional epithelium and connective tissue attachment and down to the bone.</a:t>
            </a:r>
          </a:p>
          <a:p>
            <a:endParaRPr lang="en-IN" dirty="0"/>
          </a:p>
        </p:txBody>
      </p:sp>
      <p:sp>
        <p:nvSpPr>
          <p:cNvPr id="5" name="Scroll: Vertical 4">
            <a:extLst>
              <a:ext uri="{FF2B5EF4-FFF2-40B4-BE49-F238E27FC236}">
                <a16:creationId xmlns:a16="http://schemas.microsoft.com/office/drawing/2014/main" xmlns="" id="{3925363B-0C36-4989-B2CF-81D332FF0DB5}"/>
              </a:ext>
            </a:extLst>
          </p:cNvPr>
          <p:cNvSpPr/>
          <p:nvPr/>
        </p:nvSpPr>
        <p:spPr>
          <a:xfrm>
            <a:off x="4789666" y="1887878"/>
            <a:ext cx="3866062" cy="3996484"/>
          </a:xfrm>
          <a:prstGeom prst="vertic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1" dirty="0">
                <a:solidFill>
                  <a:srgbClr val="FF0000"/>
                </a:solidFill>
                <a:latin typeface="Times New Roman" panose="02020603050405020304" pitchFamily="18" charset="0"/>
                <a:cs typeface="Times New Roman" panose="02020603050405020304" pitchFamily="18" charset="0"/>
              </a:rPr>
              <a:t>Indications</a:t>
            </a:r>
          </a:p>
          <a:p>
            <a:pPr marL="285753" indent="-285753" algn="just">
              <a:buFont typeface="Arial" panose="020B0604020202020204" pitchFamily="34" charset="0"/>
              <a:buChar char="•"/>
            </a:pPr>
            <a:r>
              <a:rPr lang="en-IN" sz="1801" dirty="0">
                <a:solidFill>
                  <a:schemeClr val="bg1"/>
                </a:solidFill>
                <a:latin typeface="Times New Roman" panose="02020603050405020304" pitchFamily="18" charset="0"/>
                <a:cs typeface="Times New Roman" panose="02020603050405020304" pitchFamily="18" charset="0"/>
              </a:rPr>
              <a:t>Narrow band of attached gingiva</a:t>
            </a:r>
          </a:p>
          <a:p>
            <a:pPr marL="285753" indent="-285753" algn="just">
              <a:buFont typeface="Arial" panose="020B0604020202020204" pitchFamily="34" charset="0"/>
              <a:buChar char="•"/>
            </a:pPr>
            <a:r>
              <a:rPr lang="en-IN" sz="1801" dirty="0">
                <a:solidFill>
                  <a:schemeClr val="bg1"/>
                </a:solidFill>
                <a:latin typeface="Times New Roman" panose="02020603050405020304" pitchFamily="18" charset="0"/>
                <a:cs typeface="Times New Roman" panose="02020603050405020304" pitchFamily="18" charset="0"/>
              </a:rPr>
              <a:t>Thin gingiva and alveolar process</a:t>
            </a:r>
          </a:p>
          <a:p>
            <a:pPr marL="285753" indent="-285753" algn="just">
              <a:buFont typeface="Arial" panose="020B0604020202020204" pitchFamily="34" charset="0"/>
              <a:buChar char="•"/>
            </a:pPr>
            <a:r>
              <a:rPr lang="en-IN" sz="1801" dirty="0">
                <a:solidFill>
                  <a:schemeClr val="bg1"/>
                </a:solidFill>
                <a:latin typeface="Times New Roman" panose="02020603050405020304" pitchFamily="18" charset="0"/>
                <a:cs typeface="Times New Roman" panose="02020603050405020304" pitchFamily="18" charset="0"/>
              </a:rPr>
              <a:t>Shallow periodontal pocket</a:t>
            </a:r>
          </a:p>
          <a:p>
            <a:pPr marL="285753" indent="-285753" algn="just">
              <a:buFont typeface="Arial" panose="020B0604020202020204" pitchFamily="34" charset="0"/>
              <a:buChar char="•"/>
            </a:pPr>
            <a:r>
              <a:rPr lang="en-IN" sz="1801" dirty="0">
                <a:solidFill>
                  <a:schemeClr val="bg1"/>
                </a:solidFill>
                <a:latin typeface="Times New Roman" panose="02020603050405020304" pitchFamily="18" charset="0"/>
                <a:cs typeface="Times New Roman" panose="02020603050405020304" pitchFamily="18" charset="0"/>
              </a:rPr>
              <a:t>Desire to lessen the post operative gingival recession</a:t>
            </a:r>
          </a:p>
          <a:p>
            <a:pPr marL="285753" indent="-285753" algn="just">
              <a:buFont typeface="Arial" panose="020B0604020202020204" pitchFamily="34" charset="0"/>
              <a:buChar char="•"/>
            </a:pPr>
            <a:r>
              <a:rPr lang="en-IN" sz="1801" dirty="0">
                <a:solidFill>
                  <a:schemeClr val="bg1"/>
                </a:solidFill>
                <a:latin typeface="Times New Roman" panose="02020603050405020304" pitchFamily="18" charset="0"/>
                <a:cs typeface="Times New Roman" panose="02020603050405020304" pitchFamily="18" charset="0"/>
              </a:rPr>
              <a:t>As a secondary incision of usual flap surgery</a:t>
            </a:r>
          </a:p>
          <a:p>
            <a:pPr marL="285753" indent="-285753" algn="just">
              <a:buFont typeface="Arial" panose="020B0604020202020204" pitchFamily="34" charset="0"/>
              <a:buChar char="•"/>
            </a:pPr>
            <a:r>
              <a:rPr lang="en-IN" sz="1801" dirty="0">
                <a:solidFill>
                  <a:schemeClr val="bg1"/>
                </a:solidFill>
                <a:latin typeface="Times New Roman" panose="02020603050405020304" pitchFamily="18" charset="0"/>
                <a:cs typeface="Times New Roman" panose="02020603050405020304" pitchFamily="18" charset="0"/>
              </a:rPr>
              <a:t>In bone graft or GTR</a:t>
            </a:r>
          </a:p>
          <a:p>
            <a:pPr algn="just"/>
            <a:endParaRPr lang="en-IN" sz="1801" dirty="0">
              <a:solidFill>
                <a:schemeClr val="bg1"/>
              </a:solidFill>
            </a:endParaRPr>
          </a:p>
        </p:txBody>
      </p:sp>
      <p:pic>
        <p:nvPicPr>
          <p:cNvPr id="6" name="Picture 5">
            <a:extLst>
              <a:ext uri="{FF2B5EF4-FFF2-40B4-BE49-F238E27FC236}">
                <a16:creationId xmlns:a16="http://schemas.microsoft.com/office/drawing/2014/main" xmlns="" id="{4DCEB33C-39D0-4A26-A3DD-437C24AE9EF6}"/>
              </a:ext>
            </a:extLst>
          </p:cNvPr>
          <p:cNvPicPr>
            <a:picLocks noChangeAspect="1"/>
          </p:cNvPicPr>
          <p:nvPr/>
        </p:nvPicPr>
        <p:blipFill>
          <a:blip r:embed="rId2"/>
          <a:stretch>
            <a:fillRect/>
          </a:stretch>
        </p:blipFill>
        <p:spPr>
          <a:xfrm>
            <a:off x="8771140" y="2010613"/>
            <a:ext cx="3041180" cy="3873749"/>
          </a:xfrm>
          <a:prstGeom prst="rect">
            <a:avLst/>
          </a:prstGeom>
          <a:ln w="38100">
            <a:solidFill>
              <a:schemeClr val="bg1"/>
            </a:solidFill>
          </a:ln>
        </p:spPr>
      </p:pic>
    </p:spTree>
    <p:extLst>
      <p:ext uri="{BB962C8B-B14F-4D97-AF65-F5344CB8AC3E}">
        <p14:creationId xmlns:p14="http://schemas.microsoft.com/office/powerpoint/2010/main" xmlns="" val="1687357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8A16A93-8C28-4646-9382-AA652FBA5D5E}"/>
              </a:ext>
            </a:extLst>
          </p:cNvPr>
          <p:cNvSpPr>
            <a:spLocks noGrp="1"/>
          </p:cNvSpPr>
          <p:nvPr>
            <p:ph idx="1"/>
          </p:nvPr>
        </p:nvSpPr>
        <p:spPr>
          <a:xfrm>
            <a:off x="615331" y="999242"/>
            <a:ext cx="10131426" cy="5202772"/>
          </a:xfrm>
        </p:spPr>
        <p:txBody>
          <a:bodyPr>
            <a:normAutofit/>
          </a:bodyPr>
          <a:lstStyle/>
          <a:p>
            <a:pPr algn="just"/>
            <a:r>
              <a:rPr lang="en-IN" sz="2201" dirty="0">
                <a:solidFill>
                  <a:srgbClr val="FFFF00"/>
                </a:solidFill>
                <a:latin typeface="Algerian" panose="04020705040A02060702" pitchFamily="82" charset="0"/>
                <a:cs typeface="Times New Roman" panose="02020603050405020304" pitchFamily="18" charset="0"/>
              </a:rPr>
              <a:t>The crestal incision </a:t>
            </a:r>
            <a:r>
              <a:rPr lang="en-IN" sz="2201" dirty="0">
                <a:latin typeface="Times New Roman" panose="02020603050405020304" pitchFamily="18" charset="0"/>
                <a:cs typeface="Times New Roman" panose="02020603050405020304" pitchFamily="18" charset="0"/>
              </a:rPr>
              <a:t>is </a:t>
            </a:r>
            <a:r>
              <a:rPr lang="en-US" sz="2201" dirty="0">
                <a:latin typeface="Times New Roman" panose="02020603050405020304" pitchFamily="18" charset="0"/>
                <a:cs typeface="Times New Roman" panose="02020603050405020304" pitchFamily="18" charset="0"/>
              </a:rPr>
              <a:t>also called the marginal incision. It starts at the surface of the gingiva at the gingival margin and is directed apically down through the epithelium and connective tissue to the bone</a:t>
            </a:r>
            <a:r>
              <a:rPr lang="en-IN" sz="2201" dirty="0">
                <a:latin typeface="Times New Roman" panose="02020603050405020304" pitchFamily="18" charset="0"/>
                <a:cs typeface="Times New Roman" panose="02020603050405020304" pitchFamily="18" charset="0"/>
              </a:rPr>
              <a:t>.</a:t>
            </a:r>
          </a:p>
          <a:p>
            <a:r>
              <a:rPr lang="en-US" sz="2201" dirty="0">
                <a:solidFill>
                  <a:srgbClr val="FFFF00"/>
                </a:solidFill>
                <a:latin typeface="Algerian" panose="04020705040A02060702" pitchFamily="82" charset="0"/>
                <a:cs typeface="Times New Roman" panose="02020603050405020304" pitchFamily="18" charset="0"/>
              </a:rPr>
              <a:t>The Submarginal incision </a:t>
            </a:r>
            <a:r>
              <a:rPr lang="en-US" sz="2201" dirty="0">
                <a:latin typeface="Times New Roman" panose="02020603050405020304" pitchFamily="18" charset="0"/>
                <a:cs typeface="Times New Roman" panose="02020603050405020304" pitchFamily="18" charset="0"/>
              </a:rPr>
              <a:t>starts at the surface of the gingiva apical to the gingival margin and can be external bevel or internal bevel.</a:t>
            </a:r>
          </a:p>
          <a:p>
            <a:pPr algn="just"/>
            <a:r>
              <a:rPr lang="en-IN" dirty="0"/>
              <a:t> </a:t>
            </a:r>
            <a:r>
              <a:rPr lang="en-IN" sz="2201" dirty="0">
                <a:latin typeface="Times New Roman" panose="02020603050405020304" pitchFamily="18" charset="0"/>
                <a:cs typeface="Times New Roman" panose="02020603050405020304" pitchFamily="18" charset="0"/>
              </a:rPr>
              <a:t>In resective periodontal </a:t>
            </a:r>
            <a:r>
              <a:rPr lang="en-US" sz="2201" dirty="0">
                <a:latin typeface="Times New Roman" panose="02020603050405020304" pitchFamily="18" charset="0"/>
                <a:cs typeface="Times New Roman" panose="02020603050405020304" pitchFamily="18" charset="0"/>
              </a:rPr>
              <a:t>surgery, the marginal and submarginal scalloped incisions are frequently used to create flaps with thin margins and to leave a collar of tissue around the tooth that contains the epithelium of the pocket lining and the adjacent granulomatous tissue. </a:t>
            </a:r>
          </a:p>
          <a:p>
            <a:pPr algn="just"/>
            <a:r>
              <a:rPr lang="en-US" sz="2201" dirty="0">
                <a:latin typeface="Times New Roman" panose="02020603050405020304" pitchFamily="18" charset="0"/>
                <a:cs typeface="Times New Roman" panose="02020603050405020304" pitchFamily="18" charset="0"/>
              </a:rPr>
              <a:t>This collar of tissue is discarded after flap elevation. </a:t>
            </a:r>
          </a:p>
          <a:p>
            <a:pPr algn="just"/>
            <a:r>
              <a:rPr lang="en-US" sz="2201" dirty="0">
                <a:latin typeface="Times New Roman" panose="02020603050405020304" pitchFamily="18" charset="0"/>
                <a:cs typeface="Times New Roman" panose="02020603050405020304" pitchFamily="18" charset="0"/>
              </a:rPr>
              <a:t>The marginal incision maximizes the remaining keratinized tissue, whereas the submarginal scalloped incision allows for more aggressive soft tissue resection and reduction of the periodontal pocket.</a:t>
            </a:r>
          </a:p>
          <a:p>
            <a:endParaRPr lang="en-IN" dirty="0"/>
          </a:p>
        </p:txBody>
      </p:sp>
    </p:spTree>
    <p:extLst>
      <p:ext uri="{BB962C8B-B14F-4D97-AF65-F5344CB8AC3E}">
        <p14:creationId xmlns:p14="http://schemas.microsoft.com/office/powerpoint/2010/main" xmlns="" val="693644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0E66928-F19B-42CF-8D73-672E95C63ED7}"/>
              </a:ext>
            </a:extLst>
          </p:cNvPr>
          <p:cNvPicPr>
            <a:picLocks noChangeAspect="1"/>
          </p:cNvPicPr>
          <p:nvPr/>
        </p:nvPicPr>
        <p:blipFill>
          <a:blip r:embed="rId2"/>
          <a:stretch>
            <a:fillRect/>
          </a:stretch>
        </p:blipFill>
        <p:spPr>
          <a:xfrm>
            <a:off x="995597" y="1109628"/>
            <a:ext cx="2208796" cy="2432564"/>
          </a:xfrm>
          <a:prstGeom prst="rect">
            <a:avLst/>
          </a:prstGeom>
          <a:ln w="38100">
            <a:solidFill>
              <a:schemeClr val="bg1"/>
            </a:solidFill>
          </a:ln>
        </p:spPr>
      </p:pic>
      <p:pic>
        <p:nvPicPr>
          <p:cNvPr id="3" name="Picture 2">
            <a:extLst>
              <a:ext uri="{FF2B5EF4-FFF2-40B4-BE49-F238E27FC236}">
                <a16:creationId xmlns:a16="http://schemas.microsoft.com/office/drawing/2014/main" xmlns="" id="{472DD2B8-315B-42D4-8F6E-B73967A9941C}"/>
              </a:ext>
            </a:extLst>
          </p:cNvPr>
          <p:cNvPicPr>
            <a:picLocks noChangeAspect="1"/>
          </p:cNvPicPr>
          <p:nvPr/>
        </p:nvPicPr>
        <p:blipFill>
          <a:blip r:embed="rId3"/>
          <a:stretch>
            <a:fillRect/>
          </a:stretch>
        </p:blipFill>
        <p:spPr>
          <a:xfrm>
            <a:off x="4136007" y="1109628"/>
            <a:ext cx="2362069" cy="2494708"/>
          </a:xfrm>
          <a:prstGeom prst="rect">
            <a:avLst/>
          </a:prstGeom>
          <a:ln w="28575">
            <a:solidFill>
              <a:schemeClr val="bg1"/>
            </a:solidFill>
          </a:ln>
        </p:spPr>
      </p:pic>
      <p:sp>
        <p:nvSpPr>
          <p:cNvPr id="4" name="Rectangle: Rounded Corners 3">
            <a:extLst>
              <a:ext uri="{FF2B5EF4-FFF2-40B4-BE49-F238E27FC236}">
                <a16:creationId xmlns:a16="http://schemas.microsoft.com/office/drawing/2014/main" xmlns="" id="{BA1D178D-C728-4760-B9BB-B8188A555D06}"/>
              </a:ext>
            </a:extLst>
          </p:cNvPr>
          <p:cNvSpPr/>
          <p:nvPr/>
        </p:nvSpPr>
        <p:spPr>
          <a:xfrm>
            <a:off x="7766436" y="1076420"/>
            <a:ext cx="3693109" cy="2909655"/>
          </a:xfrm>
          <a:prstGeom prst="roundRect">
            <a:avLst/>
          </a:prstGeom>
          <a:solidFill>
            <a:schemeClr val="accent2">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1" dirty="0">
                <a:solidFill>
                  <a:schemeClr val="bg1"/>
                </a:solidFill>
                <a:latin typeface="Times New Roman" panose="02020603050405020304" pitchFamily="18" charset="0"/>
                <a:cs typeface="Times New Roman" panose="02020603050405020304" pitchFamily="18" charset="0"/>
              </a:rPr>
              <a:t>When the submarginal scalloped incision is used, </a:t>
            </a:r>
            <a:r>
              <a:rPr lang="en-US" sz="1801" i="1" dirty="0">
                <a:solidFill>
                  <a:schemeClr val="bg1"/>
                </a:solidFill>
                <a:latin typeface="Times New Roman" panose="02020603050405020304" pitchFamily="18" charset="0"/>
                <a:cs typeface="Times New Roman" panose="02020603050405020304" pitchFamily="18" charset="0"/>
              </a:rPr>
              <a:t>how submarginal</a:t>
            </a:r>
          </a:p>
          <a:p>
            <a:pPr algn="just"/>
            <a:r>
              <a:rPr lang="en-US" sz="1801" i="1" dirty="0">
                <a:solidFill>
                  <a:schemeClr val="bg1"/>
                </a:solidFill>
                <a:latin typeface="Times New Roman" panose="02020603050405020304" pitchFamily="18" charset="0"/>
                <a:cs typeface="Times New Roman" panose="02020603050405020304" pitchFamily="18" charset="0"/>
              </a:rPr>
              <a:t>should be incision be? </a:t>
            </a:r>
            <a:r>
              <a:rPr lang="en-US" sz="1801" dirty="0">
                <a:solidFill>
                  <a:schemeClr val="bg1"/>
                </a:solidFill>
                <a:latin typeface="Times New Roman" panose="02020603050405020304" pitchFamily="18" charset="0"/>
                <a:cs typeface="Times New Roman" panose="02020603050405020304" pitchFamily="18" charset="0"/>
              </a:rPr>
              <a:t>It depends on two of three factors, depending on the location:</a:t>
            </a:r>
          </a:p>
          <a:p>
            <a:pPr algn="just"/>
            <a:r>
              <a:rPr lang="en-US" sz="1801" dirty="0">
                <a:solidFill>
                  <a:schemeClr val="bg1"/>
                </a:solidFill>
                <a:latin typeface="Times New Roman" panose="02020603050405020304" pitchFamily="18" charset="0"/>
                <a:cs typeface="Times New Roman" panose="02020603050405020304" pitchFamily="18" charset="0"/>
              </a:rPr>
              <a:t>(1) the transgingival interdental probing depth, (2) the mucogingival junction, and (3) the depth of the palatal vault.</a:t>
            </a:r>
          </a:p>
          <a:p>
            <a:endParaRPr lang="en-IN" sz="1801" dirty="0"/>
          </a:p>
        </p:txBody>
      </p:sp>
      <p:pic>
        <p:nvPicPr>
          <p:cNvPr id="5" name="Picture 4">
            <a:extLst>
              <a:ext uri="{FF2B5EF4-FFF2-40B4-BE49-F238E27FC236}">
                <a16:creationId xmlns:a16="http://schemas.microsoft.com/office/drawing/2014/main" xmlns="" id="{56F7848A-774C-4C38-AB3F-D40CFA27F2E6}"/>
              </a:ext>
            </a:extLst>
          </p:cNvPr>
          <p:cNvPicPr>
            <a:picLocks noChangeAspect="1"/>
          </p:cNvPicPr>
          <p:nvPr/>
        </p:nvPicPr>
        <p:blipFill>
          <a:blip r:embed="rId4"/>
          <a:stretch>
            <a:fillRect/>
          </a:stretch>
        </p:blipFill>
        <p:spPr>
          <a:xfrm>
            <a:off x="5532385" y="4124007"/>
            <a:ext cx="2979845" cy="2205772"/>
          </a:xfrm>
          <a:prstGeom prst="rect">
            <a:avLst/>
          </a:prstGeom>
          <a:ln w="38100">
            <a:solidFill>
              <a:schemeClr val="bg1"/>
            </a:solidFill>
          </a:ln>
        </p:spPr>
      </p:pic>
    </p:spTree>
    <p:extLst>
      <p:ext uri="{BB962C8B-B14F-4D97-AF65-F5344CB8AC3E}">
        <p14:creationId xmlns:p14="http://schemas.microsoft.com/office/powerpoint/2010/main" xmlns="" val="18344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02A62E-5243-401E-838A-8901FA976CDD}"/>
              </a:ext>
            </a:extLst>
          </p:cNvPr>
          <p:cNvSpPr>
            <a:spLocks noGrp="1"/>
          </p:cNvSpPr>
          <p:nvPr>
            <p:ph type="title"/>
          </p:nvPr>
        </p:nvSpPr>
        <p:spPr>
          <a:xfrm>
            <a:off x="685801" y="822666"/>
            <a:ext cx="3413461" cy="935115"/>
          </a:xfrm>
        </p:spPr>
        <p:txBody>
          <a:bodyPr>
            <a:normAutofit/>
          </a:bodyPr>
          <a:lstStyle/>
          <a:p>
            <a:r>
              <a:rPr lang="en-IN" dirty="0">
                <a:latin typeface="Algerian" panose="04020705040A02060702" pitchFamily="82" charset="0"/>
              </a:rPr>
              <a:t>Introduction</a:t>
            </a:r>
          </a:p>
        </p:txBody>
      </p:sp>
      <p:sp>
        <p:nvSpPr>
          <p:cNvPr id="3" name="Content Placeholder 2">
            <a:extLst>
              <a:ext uri="{FF2B5EF4-FFF2-40B4-BE49-F238E27FC236}">
                <a16:creationId xmlns:a16="http://schemas.microsoft.com/office/drawing/2014/main" xmlns="" id="{B3CA3C9E-9A90-423C-8098-3CDAC4540BFF}"/>
              </a:ext>
            </a:extLst>
          </p:cNvPr>
          <p:cNvSpPr>
            <a:spLocks noGrp="1"/>
          </p:cNvSpPr>
          <p:nvPr>
            <p:ph idx="1"/>
          </p:nvPr>
        </p:nvSpPr>
        <p:spPr>
          <a:xfrm>
            <a:off x="685802" y="2142067"/>
            <a:ext cx="8502587" cy="2650068"/>
          </a:xfrm>
        </p:spPr>
        <p:txBody>
          <a:bodyPr>
            <a:normAutofit/>
          </a:bodyPr>
          <a:lstStyle/>
          <a:p>
            <a:pPr algn="just"/>
            <a:r>
              <a:rPr lang="en-US" sz="2201" dirty="0">
                <a:latin typeface="Times New Roman" panose="02020603050405020304" pitchFamily="18" charset="0"/>
                <a:cs typeface="Times New Roman" panose="02020603050405020304" pitchFamily="18" charset="0"/>
              </a:rPr>
              <a:t>Periodontal therapy is directed at disease prevention, slowing or arresting disease progression, regenerating </a:t>
            </a:r>
            <a:r>
              <a:rPr lang="en-IN" sz="2201" dirty="0">
                <a:latin typeface="Times New Roman" panose="02020603050405020304" pitchFamily="18" charset="0"/>
                <a:cs typeface="Times New Roman" panose="02020603050405020304" pitchFamily="18" charset="0"/>
              </a:rPr>
              <a:t>lost periodontium, and maintaining achieved therapeutic objectives.</a:t>
            </a:r>
          </a:p>
          <a:p>
            <a:pPr algn="just"/>
            <a:r>
              <a:rPr lang="en-IN" sz="2201" dirty="0">
                <a:latin typeface="Times New Roman" panose="02020603050405020304" pitchFamily="18" charset="0"/>
                <a:cs typeface="Times New Roman" panose="02020603050405020304" pitchFamily="18" charset="0"/>
              </a:rPr>
              <a:t>The main objective of periodontal surgery is to contribute to the long term preservation of periodontium by facilitating plaque removal and plaque control, and it can serve this purpose by:</a:t>
            </a:r>
          </a:p>
        </p:txBody>
      </p:sp>
      <p:cxnSp>
        <p:nvCxnSpPr>
          <p:cNvPr id="5" name="Straight Connector 4">
            <a:extLst>
              <a:ext uri="{FF2B5EF4-FFF2-40B4-BE49-F238E27FC236}">
                <a16:creationId xmlns:a16="http://schemas.microsoft.com/office/drawing/2014/main" xmlns="" id="{149BAC06-473B-470B-96D0-275F5D0CFDCB}"/>
              </a:ext>
            </a:extLst>
          </p:cNvPr>
          <p:cNvCxnSpPr>
            <a:cxnSpLocks/>
          </p:cNvCxnSpPr>
          <p:nvPr/>
        </p:nvCxnSpPr>
        <p:spPr>
          <a:xfrm>
            <a:off x="816747" y="1846556"/>
            <a:ext cx="82651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00398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95880DC-7ECE-4511-B9E2-B3E9F9EB65DA}"/>
              </a:ext>
            </a:extLst>
          </p:cNvPr>
          <p:cNvSpPr>
            <a:spLocks noGrp="1"/>
          </p:cNvSpPr>
          <p:nvPr>
            <p:ph idx="1"/>
          </p:nvPr>
        </p:nvSpPr>
        <p:spPr>
          <a:xfrm>
            <a:off x="685804" y="2142069"/>
            <a:ext cx="7241957" cy="2785040"/>
          </a:xfrm>
        </p:spPr>
        <p:txBody>
          <a:bodyPr>
            <a:normAutofit lnSpcReduction="10000"/>
          </a:bodyPr>
          <a:lstStyle/>
          <a:p>
            <a:pPr algn="just"/>
            <a:r>
              <a:rPr lang="en-IN" sz="2201" dirty="0">
                <a:solidFill>
                  <a:srgbClr val="FFFF00"/>
                </a:solidFill>
                <a:latin typeface="Algerian" panose="04020705040A02060702" pitchFamily="82" charset="0"/>
                <a:cs typeface="Times New Roman" panose="02020603050405020304" pitchFamily="18" charset="0"/>
              </a:rPr>
              <a:t>The </a:t>
            </a:r>
            <a:r>
              <a:rPr lang="en-US" sz="2201" dirty="0">
                <a:solidFill>
                  <a:srgbClr val="FFFF00"/>
                </a:solidFill>
                <a:latin typeface="Algerian" panose="04020705040A02060702" pitchFamily="82" charset="0"/>
                <a:cs typeface="Times New Roman" panose="02020603050405020304" pitchFamily="18" charset="0"/>
              </a:rPr>
              <a:t>Vertical or oblique releasing incisions </a:t>
            </a:r>
            <a:r>
              <a:rPr lang="en-US" sz="2201" dirty="0">
                <a:latin typeface="Times New Roman" panose="02020603050405020304" pitchFamily="18" charset="0"/>
                <a:cs typeface="Times New Roman" panose="02020603050405020304" pitchFamily="18" charset="0"/>
              </a:rPr>
              <a:t>can be used on one or both ends of the horizontal incision, depending on the design and purpose of the flap. </a:t>
            </a:r>
          </a:p>
          <a:p>
            <a:pPr algn="just"/>
            <a:r>
              <a:rPr lang="en-US" sz="2201" dirty="0">
                <a:latin typeface="Times New Roman" panose="02020603050405020304" pitchFamily="18" charset="0"/>
                <a:cs typeface="Times New Roman" panose="02020603050405020304" pitchFamily="18" charset="0"/>
              </a:rPr>
              <a:t>Vertical incisions at both ends may be necessary if the flap is to be apically displaced. </a:t>
            </a:r>
          </a:p>
          <a:p>
            <a:pPr algn="just"/>
            <a:r>
              <a:rPr lang="en-US" sz="2201" dirty="0">
                <a:latin typeface="Times New Roman" panose="02020603050405020304" pitchFamily="18" charset="0"/>
                <a:cs typeface="Times New Roman" panose="02020603050405020304" pitchFamily="18" charset="0"/>
              </a:rPr>
              <a:t>Vertical incisions must extend beyond the mucogingival junction to reach the alveolar mucosa; this allows for the release of the flap to be </a:t>
            </a:r>
            <a:r>
              <a:rPr lang="en-IN" sz="2201" dirty="0">
                <a:latin typeface="Times New Roman" panose="02020603050405020304" pitchFamily="18" charset="0"/>
                <a:cs typeface="Times New Roman" panose="02020603050405020304" pitchFamily="18" charset="0"/>
              </a:rPr>
              <a:t>displaced. </a:t>
            </a:r>
          </a:p>
        </p:txBody>
      </p:sp>
      <p:sp>
        <p:nvSpPr>
          <p:cNvPr id="4" name="Scroll: Vertical 3">
            <a:extLst>
              <a:ext uri="{FF2B5EF4-FFF2-40B4-BE49-F238E27FC236}">
                <a16:creationId xmlns:a16="http://schemas.microsoft.com/office/drawing/2014/main" xmlns="" id="{9BB66C56-29A6-4312-B140-EC3205961358}"/>
              </a:ext>
            </a:extLst>
          </p:cNvPr>
          <p:cNvSpPr/>
          <p:nvPr/>
        </p:nvSpPr>
        <p:spPr>
          <a:xfrm>
            <a:off x="8114190" y="1498108"/>
            <a:ext cx="3817397" cy="3861787"/>
          </a:xfrm>
          <a:prstGeom prst="vertic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1801" dirty="0">
                <a:solidFill>
                  <a:schemeClr val="bg1"/>
                </a:solidFill>
                <a:latin typeface="Times New Roman" panose="02020603050405020304" pitchFamily="18" charset="0"/>
                <a:cs typeface="Times New Roman" panose="02020603050405020304" pitchFamily="18" charset="0"/>
              </a:rPr>
              <a:t> Vertical incision should  not a) Spilt the papilla; b) be placed over a root prominence; c) the length of the flap should not be longer than width of flap; d) the base of the flap should not be narrow than the margin of the flap. </a:t>
            </a:r>
          </a:p>
          <a:p>
            <a:pPr algn="just"/>
            <a:endParaRPr lang="en-IN" sz="180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4886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0BBD11E-C60B-44C4-BAEF-ED3C8580BC5A}"/>
              </a:ext>
            </a:extLst>
          </p:cNvPr>
          <p:cNvPicPr>
            <a:picLocks noChangeAspect="1"/>
          </p:cNvPicPr>
          <p:nvPr/>
        </p:nvPicPr>
        <p:blipFill>
          <a:blip r:embed="rId2"/>
          <a:stretch>
            <a:fillRect/>
          </a:stretch>
        </p:blipFill>
        <p:spPr>
          <a:xfrm>
            <a:off x="1115490" y="1109586"/>
            <a:ext cx="2586500" cy="1815689"/>
          </a:xfrm>
          <a:prstGeom prst="rect">
            <a:avLst/>
          </a:prstGeom>
          <a:ln w="38100">
            <a:solidFill>
              <a:schemeClr val="bg1"/>
            </a:solidFill>
          </a:ln>
        </p:spPr>
      </p:pic>
      <p:pic>
        <p:nvPicPr>
          <p:cNvPr id="3" name="Picture 2">
            <a:extLst>
              <a:ext uri="{FF2B5EF4-FFF2-40B4-BE49-F238E27FC236}">
                <a16:creationId xmlns:a16="http://schemas.microsoft.com/office/drawing/2014/main" xmlns="" id="{A49C9385-CEAF-46C9-9779-6D6E7A8FB0BF}"/>
              </a:ext>
            </a:extLst>
          </p:cNvPr>
          <p:cNvPicPr>
            <a:picLocks noChangeAspect="1"/>
          </p:cNvPicPr>
          <p:nvPr/>
        </p:nvPicPr>
        <p:blipFill rotWithShape="1">
          <a:blip r:embed="rId3"/>
          <a:srcRect t="2726"/>
          <a:stretch/>
        </p:blipFill>
        <p:spPr>
          <a:xfrm>
            <a:off x="6462945" y="1099244"/>
            <a:ext cx="3435518" cy="1826030"/>
          </a:xfrm>
          <a:prstGeom prst="rect">
            <a:avLst/>
          </a:prstGeom>
          <a:ln w="28575">
            <a:solidFill>
              <a:schemeClr val="bg1"/>
            </a:solidFill>
          </a:ln>
        </p:spPr>
      </p:pic>
      <p:pic>
        <p:nvPicPr>
          <p:cNvPr id="4" name="Picture 3">
            <a:extLst>
              <a:ext uri="{FF2B5EF4-FFF2-40B4-BE49-F238E27FC236}">
                <a16:creationId xmlns:a16="http://schemas.microsoft.com/office/drawing/2014/main" xmlns="" id="{AC0849C7-CBD1-41CA-A1EC-42B9014F3BA3}"/>
              </a:ext>
            </a:extLst>
          </p:cNvPr>
          <p:cNvPicPr>
            <a:picLocks noChangeAspect="1"/>
          </p:cNvPicPr>
          <p:nvPr/>
        </p:nvPicPr>
        <p:blipFill>
          <a:blip r:embed="rId4"/>
          <a:stretch>
            <a:fillRect/>
          </a:stretch>
        </p:blipFill>
        <p:spPr>
          <a:xfrm>
            <a:off x="913383" y="3953411"/>
            <a:ext cx="3214734" cy="1910631"/>
          </a:xfrm>
          <a:prstGeom prst="rect">
            <a:avLst/>
          </a:prstGeom>
          <a:ln w="28575">
            <a:solidFill>
              <a:schemeClr val="bg1"/>
            </a:solidFill>
          </a:ln>
        </p:spPr>
      </p:pic>
      <p:pic>
        <p:nvPicPr>
          <p:cNvPr id="5" name="Picture 4">
            <a:extLst>
              <a:ext uri="{FF2B5EF4-FFF2-40B4-BE49-F238E27FC236}">
                <a16:creationId xmlns:a16="http://schemas.microsoft.com/office/drawing/2014/main" xmlns="" id="{80955B3E-DF51-494B-9D42-1A5D4DE6517B}"/>
              </a:ext>
            </a:extLst>
          </p:cNvPr>
          <p:cNvPicPr>
            <a:picLocks noChangeAspect="1"/>
          </p:cNvPicPr>
          <p:nvPr/>
        </p:nvPicPr>
        <p:blipFill>
          <a:blip r:embed="rId5"/>
          <a:stretch>
            <a:fillRect/>
          </a:stretch>
        </p:blipFill>
        <p:spPr>
          <a:xfrm>
            <a:off x="6462945" y="3877544"/>
            <a:ext cx="3655934" cy="1986500"/>
          </a:xfrm>
          <a:prstGeom prst="rect">
            <a:avLst/>
          </a:prstGeom>
          <a:ln w="28575">
            <a:solidFill>
              <a:schemeClr val="bg1"/>
            </a:solidFill>
          </a:ln>
        </p:spPr>
      </p:pic>
    </p:spTree>
    <p:extLst>
      <p:ext uri="{BB962C8B-B14F-4D97-AF65-F5344CB8AC3E}">
        <p14:creationId xmlns:p14="http://schemas.microsoft.com/office/powerpoint/2010/main" xmlns="" val="2412908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C450400-B6CB-40DA-870A-8A9E8FDF0559}"/>
              </a:ext>
            </a:extLst>
          </p:cNvPr>
          <p:cNvSpPr>
            <a:spLocks noGrp="1"/>
          </p:cNvSpPr>
          <p:nvPr>
            <p:ph idx="1"/>
          </p:nvPr>
        </p:nvSpPr>
        <p:spPr>
          <a:xfrm>
            <a:off x="648093" y="1604436"/>
            <a:ext cx="10131426" cy="3649132"/>
          </a:xfrm>
        </p:spPr>
        <p:txBody>
          <a:bodyPr/>
          <a:lstStyle/>
          <a:p>
            <a:pPr algn="just"/>
            <a:r>
              <a:rPr lang="en-IN" sz="2000" dirty="0">
                <a:solidFill>
                  <a:srgbClr val="FFFF00"/>
                </a:solidFill>
                <a:latin typeface="Algerian" panose="04020705040A02060702" pitchFamily="82" charset="0"/>
              </a:rPr>
              <a:t>Periosteal releasing incisions</a:t>
            </a:r>
            <a:r>
              <a:rPr lang="en-IN" dirty="0">
                <a:solidFill>
                  <a:srgbClr val="FFFF00"/>
                </a:solidFill>
                <a:latin typeface="Times New Roman" panose="02020603050405020304" pitchFamily="18" charset="0"/>
                <a:cs typeface="Times New Roman" panose="02020603050405020304" pitchFamily="18" charset="0"/>
              </a:rPr>
              <a:t>, </a:t>
            </a:r>
            <a:r>
              <a:rPr lang="en-IN" sz="2201" dirty="0">
                <a:latin typeface="Times New Roman" panose="02020603050405020304" pitchFamily="18" charset="0"/>
                <a:cs typeface="Times New Roman" panose="02020603050405020304" pitchFamily="18" charset="0"/>
              </a:rPr>
              <a:t>given at the base of the flap severing the underlying periosteum.</a:t>
            </a:r>
          </a:p>
          <a:p>
            <a:pPr algn="just"/>
            <a:r>
              <a:rPr lang="en-IN" sz="2201" dirty="0">
                <a:latin typeface="Times New Roman" panose="02020603050405020304" pitchFamily="18" charset="0"/>
                <a:cs typeface="Times New Roman" panose="02020603050405020304" pitchFamily="18" charset="0"/>
              </a:rPr>
              <a:t>It is used when coronal or lateral advancement of a flap onto the root or crown of the tooth is indicated.</a:t>
            </a:r>
          </a:p>
          <a:p>
            <a:pPr algn="just"/>
            <a:r>
              <a:rPr lang="en-IN" sz="2201" dirty="0">
                <a:latin typeface="Times New Roman" panose="02020603050405020304" pitchFamily="18" charset="0"/>
                <a:cs typeface="Times New Roman" panose="02020603050405020304" pitchFamily="18" charset="0"/>
              </a:rPr>
              <a:t>It allows tension free coronal positioning of the flap to cover exposed root surface and to provide primary closure over barrier membranes used in guided tissue and guided bone regeneration.</a:t>
            </a:r>
          </a:p>
        </p:txBody>
      </p:sp>
    </p:spTree>
    <p:extLst>
      <p:ext uri="{BB962C8B-B14F-4D97-AF65-F5344CB8AC3E}">
        <p14:creationId xmlns:p14="http://schemas.microsoft.com/office/powerpoint/2010/main" xmlns="" val="2930649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234C876-931A-4DD2-BB1F-E7A710B1CD61}"/>
              </a:ext>
            </a:extLst>
          </p:cNvPr>
          <p:cNvSpPr>
            <a:spLocks noGrp="1"/>
          </p:cNvSpPr>
          <p:nvPr>
            <p:ph idx="1"/>
          </p:nvPr>
        </p:nvSpPr>
        <p:spPr>
          <a:xfrm>
            <a:off x="1030288" y="1802703"/>
            <a:ext cx="5065714" cy="2543054"/>
          </a:xfrm>
        </p:spPr>
        <p:txBody>
          <a:bodyPr>
            <a:normAutofit/>
          </a:bodyPr>
          <a:lstStyle/>
          <a:p>
            <a:pPr algn="just"/>
            <a:r>
              <a:rPr lang="en-IN" sz="2201" dirty="0">
                <a:latin typeface="Times New Roman" panose="02020603050405020304" pitchFamily="18" charset="0"/>
                <a:cs typeface="Times New Roman" panose="02020603050405020304" pitchFamily="18" charset="0"/>
              </a:rPr>
              <a:t>Great care must be exercised in making these incisions not to jeopardize the blood supply or detach the flap from its base.</a:t>
            </a:r>
          </a:p>
        </p:txBody>
      </p:sp>
      <p:pic>
        <p:nvPicPr>
          <p:cNvPr id="5" name="Picture 4">
            <a:extLst>
              <a:ext uri="{FF2B5EF4-FFF2-40B4-BE49-F238E27FC236}">
                <a16:creationId xmlns:a16="http://schemas.microsoft.com/office/drawing/2014/main" xmlns="" id="{C01F2246-1315-49F6-9008-1D19C3FF1409}"/>
              </a:ext>
            </a:extLst>
          </p:cNvPr>
          <p:cNvPicPr>
            <a:picLocks noChangeAspect="1"/>
          </p:cNvPicPr>
          <p:nvPr/>
        </p:nvPicPr>
        <p:blipFill rotWithShape="1">
          <a:blip r:embed="rId2"/>
          <a:srcRect l="15955" t="22738" r="24800" b="23013"/>
          <a:stretch/>
        </p:blipFill>
        <p:spPr>
          <a:xfrm>
            <a:off x="6608189" y="2128101"/>
            <a:ext cx="4062953" cy="27903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352202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D296A25-6761-4AFC-885C-D72320748F36}"/>
              </a:ext>
            </a:extLst>
          </p:cNvPr>
          <p:cNvSpPr>
            <a:spLocks noGrp="1"/>
          </p:cNvSpPr>
          <p:nvPr>
            <p:ph idx="1"/>
          </p:nvPr>
        </p:nvSpPr>
        <p:spPr>
          <a:xfrm>
            <a:off x="685802" y="2142069"/>
            <a:ext cx="10131426" cy="2920126"/>
          </a:xfrm>
        </p:spPr>
        <p:txBody>
          <a:bodyPr>
            <a:normAutofit/>
          </a:bodyPr>
          <a:lstStyle/>
          <a:p>
            <a:r>
              <a:rPr lang="en-IN" sz="2201" dirty="0">
                <a:solidFill>
                  <a:srgbClr val="FFFF00"/>
                </a:solidFill>
                <a:latin typeface="Algerian" panose="04020705040A02060702" pitchFamily="82" charset="0"/>
                <a:cs typeface="Times New Roman" panose="02020603050405020304" pitchFamily="18" charset="0"/>
              </a:rPr>
              <a:t>Thinning incision or internal incision or undermining incision, </a:t>
            </a:r>
            <a:r>
              <a:rPr lang="en-IN" sz="2201" dirty="0">
                <a:latin typeface="Times New Roman" panose="02020603050405020304" pitchFamily="18" charset="0"/>
                <a:cs typeface="Times New Roman" panose="02020603050405020304" pitchFamily="18" charset="0"/>
              </a:rPr>
              <a:t>extending from gingival margin towards the base of the flap to decrease the bulk of connective tissue on the underside of the flap.</a:t>
            </a:r>
          </a:p>
          <a:p>
            <a:r>
              <a:rPr lang="en-IN" sz="2201" dirty="0">
                <a:latin typeface="Times New Roman" panose="02020603050405020304" pitchFamily="18" charset="0"/>
                <a:cs typeface="Times New Roman" panose="02020603050405020304" pitchFamily="18" charset="0"/>
              </a:rPr>
              <a:t>Such incisions are used as part of distal or mesial wedge procedures and also to thin bulky papillae.</a:t>
            </a:r>
          </a:p>
          <a:p>
            <a:pPr marL="0" indent="0">
              <a:buNone/>
            </a:pPr>
            <a:r>
              <a:rPr lang="en-IN" sz="220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xmlns="" val="2787377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69BF197-B14D-4530-AFB2-1657777B018A}"/>
              </a:ext>
            </a:extLst>
          </p:cNvPr>
          <p:cNvSpPr>
            <a:spLocks noGrp="1"/>
          </p:cNvSpPr>
          <p:nvPr>
            <p:ph idx="1"/>
          </p:nvPr>
        </p:nvSpPr>
        <p:spPr>
          <a:xfrm>
            <a:off x="478411" y="1906398"/>
            <a:ext cx="6931058" cy="3649132"/>
          </a:xfrm>
        </p:spPr>
        <p:txBody>
          <a:bodyPr>
            <a:normAutofit/>
          </a:bodyPr>
          <a:lstStyle/>
          <a:p>
            <a:pPr algn="just"/>
            <a:r>
              <a:rPr lang="en-IN" sz="2201" dirty="0">
                <a:latin typeface="Times New Roman" panose="02020603050405020304" pitchFamily="18" charset="0"/>
                <a:cs typeface="Times New Roman" panose="02020603050405020304" pitchFamily="18" charset="0"/>
              </a:rPr>
              <a:t>This incision performed either in conjunction with flap reflection(that is reflecting the flap as it is thinned) or after completing the flap reflection</a:t>
            </a:r>
          </a:p>
          <a:p>
            <a:pPr algn="just"/>
            <a:r>
              <a:rPr lang="en-IN" sz="2201" dirty="0">
                <a:latin typeface="Times New Roman" panose="02020603050405020304" pitchFamily="18" charset="0"/>
                <a:cs typeface="Times New Roman" panose="02020603050405020304" pitchFamily="18" charset="0"/>
              </a:rPr>
              <a:t>Thinning of bulky tissues, using internal approach, allows for better flap adaptation and provides greater patient comfort than thinning tissues with an external bevel incision</a:t>
            </a:r>
          </a:p>
        </p:txBody>
      </p:sp>
      <p:pic>
        <p:nvPicPr>
          <p:cNvPr id="5" name="Picture 4">
            <a:extLst>
              <a:ext uri="{FF2B5EF4-FFF2-40B4-BE49-F238E27FC236}">
                <a16:creationId xmlns:a16="http://schemas.microsoft.com/office/drawing/2014/main" xmlns="" id="{B60BF387-FEF9-4D45-84FC-15CE2484BFC4}"/>
              </a:ext>
            </a:extLst>
          </p:cNvPr>
          <p:cNvPicPr>
            <a:picLocks noChangeAspect="1"/>
          </p:cNvPicPr>
          <p:nvPr/>
        </p:nvPicPr>
        <p:blipFill rotWithShape="1">
          <a:blip r:embed="rId2"/>
          <a:srcRect l="22554" t="19622" r="18203" b="30160"/>
          <a:stretch/>
        </p:blipFill>
        <p:spPr>
          <a:xfrm>
            <a:off x="7650637" y="2439494"/>
            <a:ext cx="3695472" cy="2349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536232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FB2E076-98DA-4A23-B98E-9B663D0906E2}"/>
              </a:ext>
            </a:extLst>
          </p:cNvPr>
          <p:cNvSpPr>
            <a:spLocks noGrp="1"/>
          </p:cNvSpPr>
          <p:nvPr>
            <p:ph idx="1"/>
          </p:nvPr>
        </p:nvSpPr>
        <p:spPr>
          <a:xfrm>
            <a:off x="582107" y="1180534"/>
            <a:ext cx="7166727" cy="2957835"/>
          </a:xfrm>
        </p:spPr>
        <p:txBody>
          <a:bodyPr>
            <a:normAutofit/>
          </a:bodyPr>
          <a:lstStyle/>
          <a:p>
            <a:r>
              <a:rPr lang="en-IN" sz="2201" dirty="0">
                <a:solidFill>
                  <a:srgbClr val="FFFF00"/>
                </a:solidFill>
                <a:latin typeface="Algerian" panose="04020705040A02060702" pitchFamily="82" charset="0"/>
              </a:rPr>
              <a:t>Cutback incision,  </a:t>
            </a:r>
            <a:r>
              <a:rPr lang="en-IN" sz="2201" dirty="0">
                <a:latin typeface="Times New Roman" panose="02020603050405020304" pitchFamily="18" charset="0"/>
                <a:cs typeface="Times New Roman" panose="02020603050405020304" pitchFamily="18" charset="0"/>
              </a:rPr>
              <a:t>are small incisions made at apical aspect of vertical releasing incisions, and they are used in conjunction with pedicle flaps to allow greater movement and less tension when the flaps  are moved laterally.</a:t>
            </a:r>
          </a:p>
        </p:txBody>
      </p:sp>
      <p:pic>
        <p:nvPicPr>
          <p:cNvPr id="5" name="Picture 4">
            <a:extLst>
              <a:ext uri="{FF2B5EF4-FFF2-40B4-BE49-F238E27FC236}">
                <a16:creationId xmlns:a16="http://schemas.microsoft.com/office/drawing/2014/main" xmlns="" id="{6A86670E-9FC5-459F-A93B-3F74E7F468D6}"/>
              </a:ext>
            </a:extLst>
          </p:cNvPr>
          <p:cNvPicPr>
            <a:picLocks noChangeAspect="1"/>
          </p:cNvPicPr>
          <p:nvPr/>
        </p:nvPicPr>
        <p:blipFill rotWithShape="1">
          <a:blip r:embed="rId2"/>
          <a:srcRect l="19530" t="23837" r="34834" b="26495"/>
          <a:stretch/>
        </p:blipFill>
        <p:spPr>
          <a:xfrm>
            <a:off x="8352149" y="1784023"/>
            <a:ext cx="3129700" cy="25546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0003632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081275A-B2E3-4563-A535-C9B53314C389}"/>
              </a:ext>
            </a:extLst>
          </p:cNvPr>
          <p:cNvSpPr>
            <a:spLocks noGrp="1"/>
          </p:cNvSpPr>
          <p:nvPr>
            <p:ph idx="1"/>
          </p:nvPr>
        </p:nvSpPr>
        <p:spPr>
          <a:xfrm>
            <a:off x="632536" y="1604433"/>
            <a:ext cx="7703596" cy="4574425"/>
          </a:xfrm>
        </p:spPr>
        <p:txBody>
          <a:bodyPr>
            <a:normAutofit/>
          </a:bodyPr>
          <a:lstStyle/>
          <a:p>
            <a:pPr algn="just"/>
            <a:r>
              <a:rPr lang="en-IN" sz="2201" dirty="0">
                <a:latin typeface="Times New Roman" panose="02020603050405020304" pitchFamily="18" charset="0"/>
                <a:cs typeface="Times New Roman" panose="02020603050405020304" pitchFamily="18" charset="0"/>
              </a:rPr>
              <a:t>Gingivectomy</a:t>
            </a:r>
          </a:p>
          <a:p>
            <a:pPr algn="just"/>
            <a:r>
              <a:rPr lang="en-IN" sz="2201" dirty="0">
                <a:latin typeface="Times New Roman" panose="02020603050405020304" pitchFamily="18" charset="0"/>
                <a:cs typeface="Times New Roman" panose="02020603050405020304" pitchFamily="18" charset="0"/>
              </a:rPr>
              <a:t>Original Widman flap</a:t>
            </a:r>
          </a:p>
          <a:p>
            <a:pPr algn="just"/>
            <a:r>
              <a:rPr lang="en-IN" sz="2201" dirty="0">
                <a:latin typeface="Times New Roman" panose="02020603050405020304" pitchFamily="18" charset="0"/>
                <a:cs typeface="Times New Roman" panose="02020603050405020304" pitchFamily="18" charset="0"/>
              </a:rPr>
              <a:t>Neumann flap</a:t>
            </a:r>
          </a:p>
          <a:p>
            <a:pPr algn="just"/>
            <a:r>
              <a:rPr lang="en-IN" sz="2201" dirty="0">
                <a:latin typeface="Times New Roman" panose="02020603050405020304" pitchFamily="18" charset="0"/>
                <a:cs typeface="Times New Roman" panose="02020603050405020304" pitchFamily="18" charset="0"/>
              </a:rPr>
              <a:t>Kirkland flap</a:t>
            </a:r>
          </a:p>
          <a:p>
            <a:pPr algn="just"/>
            <a:r>
              <a:rPr lang="en-IN" sz="2201" dirty="0">
                <a:latin typeface="Times New Roman" panose="02020603050405020304" pitchFamily="18" charset="0"/>
                <a:cs typeface="Times New Roman" panose="02020603050405020304" pitchFamily="18" charset="0"/>
              </a:rPr>
              <a:t>Modified Widman flap</a:t>
            </a:r>
          </a:p>
          <a:p>
            <a:pPr algn="just"/>
            <a:r>
              <a:rPr lang="en-IN" sz="2201" dirty="0">
                <a:latin typeface="Times New Roman" panose="02020603050405020304" pitchFamily="18" charset="0"/>
                <a:cs typeface="Times New Roman" panose="02020603050405020304" pitchFamily="18" charset="0"/>
              </a:rPr>
              <a:t>Undisplaced flap</a:t>
            </a:r>
          </a:p>
          <a:p>
            <a:pPr algn="just"/>
            <a:r>
              <a:rPr lang="en-IN" sz="2201" dirty="0">
                <a:latin typeface="Times New Roman" panose="02020603050405020304" pitchFamily="18" charset="0"/>
                <a:cs typeface="Times New Roman" panose="02020603050405020304" pitchFamily="18" charset="0"/>
              </a:rPr>
              <a:t>Apically displaced flap and MARF</a:t>
            </a:r>
          </a:p>
          <a:p>
            <a:pPr algn="just">
              <a:buFont typeface="Arial" panose="020B0604020202020204" pitchFamily="34" charset="0"/>
              <a:buChar char="•"/>
            </a:pPr>
            <a:r>
              <a:rPr lang="en-IN" sz="2201" dirty="0">
                <a:latin typeface="Times New Roman" panose="02020603050405020304" pitchFamily="18" charset="0"/>
                <a:cs typeface="Times New Roman" panose="02020603050405020304" pitchFamily="18" charset="0"/>
              </a:rPr>
              <a:t> Papilla preservation flap and modifications</a:t>
            </a:r>
          </a:p>
          <a:p>
            <a:pPr algn="just">
              <a:buFont typeface="Arial" panose="020B0604020202020204" pitchFamily="34" charset="0"/>
              <a:buChar char="•"/>
            </a:pPr>
            <a:r>
              <a:rPr lang="en-IN" sz="2201" dirty="0">
                <a:latin typeface="Times New Roman" panose="02020603050405020304" pitchFamily="18" charset="0"/>
                <a:cs typeface="Times New Roman" panose="02020603050405020304" pitchFamily="18" charset="0"/>
              </a:rPr>
              <a:t>Distal molar flap</a:t>
            </a:r>
          </a:p>
          <a:p>
            <a:endParaRPr lang="en-IN" dirty="0"/>
          </a:p>
        </p:txBody>
      </p:sp>
      <p:sp>
        <p:nvSpPr>
          <p:cNvPr id="4" name="Rectangle: Diagonal Corners Snipped 3">
            <a:extLst>
              <a:ext uri="{FF2B5EF4-FFF2-40B4-BE49-F238E27FC236}">
                <a16:creationId xmlns:a16="http://schemas.microsoft.com/office/drawing/2014/main" xmlns="" id="{433D34FB-2C65-4E36-97DE-F6CF30476585}"/>
              </a:ext>
            </a:extLst>
          </p:cNvPr>
          <p:cNvSpPr/>
          <p:nvPr/>
        </p:nvSpPr>
        <p:spPr>
          <a:xfrm>
            <a:off x="4128118" y="443884"/>
            <a:ext cx="3551068" cy="878889"/>
          </a:xfrm>
          <a:prstGeom prst="snip2Diag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1" dirty="0">
                <a:solidFill>
                  <a:schemeClr val="bg1"/>
                </a:solidFill>
                <a:latin typeface="Algerian" panose="04020705040A02060702" pitchFamily="82" charset="0"/>
              </a:rPr>
              <a:t>Flap designs</a:t>
            </a:r>
          </a:p>
        </p:txBody>
      </p:sp>
    </p:spTree>
    <p:extLst>
      <p:ext uri="{BB962C8B-B14F-4D97-AF65-F5344CB8AC3E}">
        <p14:creationId xmlns:p14="http://schemas.microsoft.com/office/powerpoint/2010/main" xmlns="" val="2808935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1809D18-C3DD-456B-9CED-DD57B22FED94}"/>
              </a:ext>
            </a:extLst>
          </p:cNvPr>
          <p:cNvSpPr>
            <a:spLocks noGrp="1"/>
          </p:cNvSpPr>
          <p:nvPr>
            <p:ph idx="1"/>
          </p:nvPr>
        </p:nvSpPr>
        <p:spPr>
          <a:xfrm>
            <a:off x="685802" y="1192158"/>
            <a:ext cx="10131426" cy="2536464"/>
          </a:xfrm>
        </p:spPr>
        <p:txBody>
          <a:bodyPr>
            <a:normAutofit/>
          </a:bodyPr>
          <a:lstStyle/>
          <a:p>
            <a:pPr algn="just"/>
            <a:r>
              <a:rPr lang="en-IN" sz="2201" dirty="0">
                <a:latin typeface="Times New Roman" panose="02020603050405020304" pitchFamily="18" charset="0"/>
                <a:cs typeface="Times New Roman" panose="02020603050405020304" pitchFamily="18" charset="0"/>
              </a:rPr>
              <a:t>Robicsek </a:t>
            </a:r>
            <a:r>
              <a:rPr lang="en-US" sz="2201" dirty="0">
                <a:latin typeface="Times New Roman" panose="02020603050405020304" pitchFamily="18" charset="0"/>
                <a:cs typeface="Times New Roman" panose="02020603050405020304" pitchFamily="18" charset="0"/>
              </a:rPr>
              <a:t>(1884) pioneered the so-called gingivectomy procedure. </a:t>
            </a:r>
          </a:p>
          <a:p>
            <a:pPr algn="just"/>
            <a:r>
              <a:rPr lang="en-US" sz="2201" dirty="0">
                <a:latin typeface="Times New Roman" panose="02020603050405020304" pitchFamily="18" charset="0"/>
                <a:cs typeface="Times New Roman" panose="02020603050405020304" pitchFamily="18" charset="0"/>
              </a:rPr>
              <a:t>Gingivectomy was later defined by Grant et al. ( 1979) as being "the excision of the soft tissue wall of a pathologic periodontal pocket". </a:t>
            </a:r>
          </a:p>
          <a:p>
            <a:pPr algn="just"/>
            <a:r>
              <a:rPr lang="en-US" sz="2201" dirty="0">
                <a:latin typeface="Times New Roman" panose="02020603050405020304" pitchFamily="18" charset="0"/>
                <a:cs typeface="Times New Roman" panose="02020603050405020304" pitchFamily="18" charset="0"/>
              </a:rPr>
              <a:t>The surgical procedure, which aimed at "pocket elimination", was usually combined with recontouring of the diseased gingiva to restore physiologic form.</a:t>
            </a:r>
            <a:endParaRPr lang="en-IN" sz="220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1249EDE4-389A-4F2C-AEA7-03640965ECB8}"/>
              </a:ext>
            </a:extLst>
          </p:cNvPr>
          <p:cNvPicPr>
            <a:picLocks noChangeAspect="1"/>
          </p:cNvPicPr>
          <p:nvPr/>
        </p:nvPicPr>
        <p:blipFill>
          <a:blip r:embed="rId2"/>
          <a:stretch>
            <a:fillRect/>
          </a:stretch>
        </p:blipFill>
        <p:spPr>
          <a:xfrm>
            <a:off x="1910866" y="3745983"/>
            <a:ext cx="2653049" cy="1957589"/>
          </a:xfrm>
          <a:prstGeom prst="rect">
            <a:avLst/>
          </a:prstGeom>
          <a:ln w="28575">
            <a:solidFill>
              <a:schemeClr val="bg1"/>
            </a:solidFill>
          </a:ln>
        </p:spPr>
      </p:pic>
      <p:pic>
        <p:nvPicPr>
          <p:cNvPr id="5" name="Picture 4">
            <a:extLst>
              <a:ext uri="{FF2B5EF4-FFF2-40B4-BE49-F238E27FC236}">
                <a16:creationId xmlns:a16="http://schemas.microsoft.com/office/drawing/2014/main" xmlns="" id="{DB273F73-A4DA-4157-9068-927373E40194}"/>
              </a:ext>
            </a:extLst>
          </p:cNvPr>
          <p:cNvPicPr>
            <a:picLocks noChangeAspect="1"/>
          </p:cNvPicPr>
          <p:nvPr/>
        </p:nvPicPr>
        <p:blipFill>
          <a:blip r:embed="rId3"/>
          <a:stretch>
            <a:fillRect/>
          </a:stretch>
        </p:blipFill>
        <p:spPr>
          <a:xfrm>
            <a:off x="6463361" y="3728624"/>
            <a:ext cx="2725019" cy="1974949"/>
          </a:xfrm>
          <a:prstGeom prst="rect">
            <a:avLst/>
          </a:prstGeom>
          <a:ln w="28575">
            <a:solidFill>
              <a:schemeClr val="bg1"/>
            </a:solidFill>
          </a:ln>
        </p:spPr>
      </p:pic>
      <p:sp>
        <p:nvSpPr>
          <p:cNvPr id="6" name="Rectangle: Diagonal Corners Snipped 5">
            <a:extLst>
              <a:ext uri="{FF2B5EF4-FFF2-40B4-BE49-F238E27FC236}">
                <a16:creationId xmlns:a16="http://schemas.microsoft.com/office/drawing/2014/main" xmlns="" id="{9D45D56C-09C1-4A74-8B00-448808486EAC}"/>
              </a:ext>
            </a:extLst>
          </p:cNvPr>
          <p:cNvSpPr/>
          <p:nvPr/>
        </p:nvSpPr>
        <p:spPr>
          <a:xfrm>
            <a:off x="4270159" y="674704"/>
            <a:ext cx="3293616" cy="594804"/>
          </a:xfrm>
          <a:prstGeom prst="snip2Diag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1" dirty="0">
                <a:solidFill>
                  <a:schemeClr val="bg1"/>
                </a:solidFill>
                <a:latin typeface="Algerian" panose="04020705040A02060702" pitchFamily="82" charset="0"/>
                <a:cs typeface="Times New Roman" panose="02020603050405020304" pitchFamily="18" charset="0"/>
              </a:rPr>
              <a:t>Gingivectomy</a:t>
            </a:r>
          </a:p>
        </p:txBody>
      </p:sp>
      <p:sp>
        <p:nvSpPr>
          <p:cNvPr id="7" name="Rectangle 6">
            <a:extLst>
              <a:ext uri="{FF2B5EF4-FFF2-40B4-BE49-F238E27FC236}">
                <a16:creationId xmlns:a16="http://schemas.microsoft.com/office/drawing/2014/main" xmlns="" id="{BD7C757B-E971-47DC-8191-9184871C92C3}"/>
              </a:ext>
            </a:extLst>
          </p:cNvPr>
          <p:cNvSpPr/>
          <p:nvPr/>
        </p:nvSpPr>
        <p:spPr>
          <a:xfrm>
            <a:off x="1222160" y="5737340"/>
            <a:ext cx="4415161" cy="646587"/>
          </a:xfrm>
          <a:prstGeom prst="rect">
            <a:avLst/>
          </a:prstGeom>
        </p:spPr>
        <p:txBody>
          <a:bodyPr wrap="square">
            <a:spAutoFit/>
          </a:bodyPr>
          <a:lstStyle/>
          <a:p>
            <a:r>
              <a:rPr lang="en-US" sz="1801" i="1" dirty="0">
                <a:latin typeface="Times New Roman" panose="02020603050405020304" pitchFamily="18" charset="0"/>
              </a:rPr>
              <a:t>Gingivectomy. The straight incision technique</a:t>
            </a:r>
          </a:p>
          <a:p>
            <a:r>
              <a:rPr lang="en-IN" sz="1801" i="1" dirty="0">
                <a:latin typeface="Times New Roman" panose="02020603050405020304" pitchFamily="18" charset="0"/>
              </a:rPr>
              <a:t>(Robicsek 1884).</a:t>
            </a:r>
            <a:endParaRPr lang="en-IN" sz="1801" dirty="0"/>
          </a:p>
        </p:txBody>
      </p:sp>
      <p:sp>
        <p:nvSpPr>
          <p:cNvPr id="8" name="Rectangle 7">
            <a:extLst>
              <a:ext uri="{FF2B5EF4-FFF2-40B4-BE49-F238E27FC236}">
                <a16:creationId xmlns:a16="http://schemas.microsoft.com/office/drawing/2014/main" xmlns="" id="{8102EC38-D5E6-4A52-9FCB-C126BC6F6604}"/>
              </a:ext>
            </a:extLst>
          </p:cNvPr>
          <p:cNvSpPr/>
          <p:nvPr/>
        </p:nvSpPr>
        <p:spPr>
          <a:xfrm>
            <a:off x="6013143" y="5744867"/>
            <a:ext cx="4613429" cy="646587"/>
          </a:xfrm>
          <a:prstGeom prst="rect">
            <a:avLst/>
          </a:prstGeom>
        </p:spPr>
        <p:txBody>
          <a:bodyPr wrap="square">
            <a:spAutoFit/>
          </a:bodyPr>
          <a:lstStyle/>
          <a:p>
            <a:r>
              <a:rPr lang="en-US" sz="1801" i="1" dirty="0">
                <a:latin typeface="Times New Roman" panose="02020603050405020304" pitchFamily="18" charset="0"/>
              </a:rPr>
              <a:t>Gingivectomy. The scalloped incision technique</a:t>
            </a:r>
          </a:p>
          <a:p>
            <a:r>
              <a:rPr lang="en-IN" sz="1801" i="1" dirty="0">
                <a:latin typeface="Times New Roman" panose="02020603050405020304" pitchFamily="18" charset="0"/>
              </a:rPr>
              <a:t>(Zentler 1918).</a:t>
            </a:r>
            <a:endParaRPr lang="en-IN" sz="1801" dirty="0"/>
          </a:p>
        </p:txBody>
      </p:sp>
    </p:spTree>
    <p:extLst>
      <p:ext uri="{BB962C8B-B14F-4D97-AF65-F5344CB8AC3E}">
        <p14:creationId xmlns:p14="http://schemas.microsoft.com/office/powerpoint/2010/main" xmlns="" val="35654700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Vertical 3">
            <a:extLst>
              <a:ext uri="{FF2B5EF4-FFF2-40B4-BE49-F238E27FC236}">
                <a16:creationId xmlns:a16="http://schemas.microsoft.com/office/drawing/2014/main" xmlns="" id="{31EF8744-1421-44B3-AEEA-3F2270CB570B}"/>
              </a:ext>
            </a:extLst>
          </p:cNvPr>
          <p:cNvSpPr/>
          <p:nvPr/>
        </p:nvSpPr>
        <p:spPr>
          <a:xfrm>
            <a:off x="488275" y="1637930"/>
            <a:ext cx="5246700" cy="3919492"/>
          </a:xfrm>
          <a:prstGeom prst="vertic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1" dirty="0">
                <a:solidFill>
                  <a:srgbClr val="FF0000"/>
                </a:solidFill>
                <a:latin typeface="Times New Roman" panose="02020603050405020304" pitchFamily="18" charset="0"/>
                <a:cs typeface="Times New Roman" panose="02020603050405020304" pitchFamily="18" charset="0"/>
              </a:rPr>
              <a:t>Indications</a:t>
            </a:r>
          </a:p>
          <a:p>
            <a:pPr marL="285753" indent="-285753" algn="just">
              <a:buFont typeface="Arial" panose="020B0604020202020204" pitchFamily="34" charset="0"/>
              <a:buChar char="•"/>
            </a:pPr>
            <a:r>
              <a:rPr lang="en-US" sz="1801" dirty="0">
                <a:solidFill>
                  <a:schemeClr val="bg1"/>
                </a:solidFill>
                <a:latin typeface="Times New Roman" panose="02020603050405020304" pitchFamily="18" charset="0"/>
                <a:cs typeface="Times New Roman" panose="02020603050405020304" pitchFamily="18" charset="0"/>
              </a:rPr>
              <a:t>Elimination of suprabony pockets if the pocket wall is </a:t>
            </a:r>
            <a:r>
              <a:rPr lang="en-IN" sz="1801" dirty="0">
                <a:solidFill>
                  <a:schemeClr val="bg1"/>
                </a:solidFill>
                <a:latin typeface="Times New Roman" panose="02020603050405020304" pitchFamily="18" charset="0"/>
                <a:cs typeface="Times New Roman" panose="02020603050405020304" pitchFamily="18" charset="0"/>
              </a:rPr>
              <a:t>fibrous and firm</a:t>
            </a:r>
          </a:p>
          <a:p>
            <a:pPr marL="285753" indent="-285753" algn="just">
              <a:buFont typeface="Arial" panose="020B0604020202020204" pitchFamily="34" charset="0"/>
              <a:buChar char="•"/>
            </a:pPr>
            <a:r>
              <a:rPr lang="en-US" sz="1801" dirty="0">
                <a:solidFill>
                  <a:schemeClr val="bg1"/>
                </a:solidFill>
                <a:latin typeface="Times New Roman" panose="02020603050405020304" pitchFamily="18" charset="0"/>
                <a:cs typeface="Times New Roman" panose="02020603050405020304" pitchFamily="18" charset="0"/>
              </a:rPr>
              <a:t>Elimination of gingival enlargements</a:t>
            </a:r>
          </a:p>
          <a:p>
            <a:pPr marL="285753" indent="-285753" algn="just">
              <a:buFont typeface="Arial" panose="020B0604020202020204" pitchFamily="34" charset="0"/>
              <a:buChar char="•"/>
            </a:pPr>
            <a:r>
              <a:rPr lang="en-US" sz="1801" dirty="0">
                <a:solidFill>
                  <a:schemeClr val="bg1"/>
                </a:solidFill>
                <a:latin typeface="Times New Roman" panose="02020603050405020304" pitchFamily="18" charset="0"/>
                <a:cs typeface="Times New Roman" panose="02020603050405020304" pitchFamily="18" charset="0"/>
              </a:rPr>
              <a:t>The presence of furcation involvement(without associated bone defects) where there is wide zone of attached gingiva.</a:t>
            </a:r>
          </a:p>
          <a:p>
            <a:pPr marL="285753" indent="-285753" algn="just">
              <a:buFont typeface="Arial" panose="020B0604020202020204" pitchFamily="34" charset="0"/>
              <a:buChar char="•"/>
            </a:pPr>
            <a:r>
              <a:rPr lang="en-US" sz="1801" dirty="0">
                <a:solidFill>
                  <a:schemeClr val="bg1"/>
                </a:solidFill>
                <a:latin typeface="Times New Roman" panose="02020603050405020304" pitchFamily="18" charset="0"/>
                <a:cs typeface="Times New Roman" panose="02020603050405020304" pitchFamily="18" charset="0"/>
              </a:rPr>
              <a:t>A gingival abscess, that is an abscess contained entirely by soft tissue</a:t>
            </a:r>
          </a:p>
          <a:p>
            <a:pPr marL="285753" indent="-285753" algn="just">
              <a:buFont typeface="Arial" panose="020B0604020202020204" pitchFamily="34" charset="0"/>
              <a:buChar char="•"/>
            </a:pPr>
            <a:r>
              <a:rPr lang="en-US" sz="1801" dirty="0">
                <a:solidFill>
                  <a:schemeClr val="bg1"/>
                </a:solidFill>
                <a:latin typeface="Times New Roman" panose="02020603050405020304" pitchFamily="18" charset="0"/>
                <a:cs typeface="Times New Roman" panose="02020603050405020304" pitchFamily="18" charset="0"/>
              </a:rPr>
              <a:t>A pericoronal flap </a:t>
            </a:r>
            <a:endParaRPr lang="en-IN" sz="1801" dirty="0">
              <a:solidFill>
                <a:schemeClr val="bg1"/>
              </a:solidFill>
              <a:latin typeface="Times New Roman" panose="02020603050405020304" pitchFamily="18" charset="0"/>
              <a:cs typeface="Times New Roman" panose="02020603050405020304" pitchFamily="18" charset="0"/>
            </a:endParaRPr>
          </a:p>
        </p:txBody>
      </p:sp>
      <p:sp>
        <p:nvSpPr>
          <p:cNvPr id="7" name="Scroll: Vertical 6">
            <a:extLst>
              <a:ext uri="{FF2B5EF4-FFF2-40B4-BE49-F238E27FC236}">
                <a16:creationId xmlns:a16="http://schemas.microsoft.com/office/drawing/2014/main" xmlns="" id="{998CCC00-33F3-4615-9008-B9720251D808}"/>
              </a:ext>
            </a:extLst>
          </p:cNvPr>
          <p:cNvSpPr/>
          <p:nvPr/>
        </p:nvSpPr>
        <p:spPr>
          <a:xfrm>
            <a:off x="7474997" y="1637930"/>
            <a:ext cx="4110361" cy="3919492"/>
          </a:xfrm>
          <a:prstGeom prst="vertic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1" dirty="0">
                <a:solidFill>
                  <a:srgbClr val="FF0000"/>
                </a:solidFill>
              </a:rPr>
              <a:t>Contraindications </a:t>
            </a:r>
          </a:p>
          <a:p>
            <a:r>
              <a:rPr lang="en-US" sz="1801" dirty="0">
                <a:solidFill>
                  <a:schemeClr val="bg1"/>
                </a:solidFill>
              </a:rPr>
              <a:t>1. Access to bone required</a:t>
            </a:r>
          </a:p>
          <a:p>
            <a:r>
              <a:rPr lang="en-US" sz="1801" dirty="0">
                <a:solidFill>
                  <a:schemeClr val="bg1"/>
                </a:solidFill>
              </a:rPr>
              <a:t>2. Narrow zone of keratinized tissue</a:t>
            </a:r>
          </a:p>
          <a:p>
            <a:r>
              <a:rPr lang="en-IN" sz="1801" dirty="0">
                <a:solidFill>
                  <a:schemeClr val="bg1"/>
                </a:solidFill>
              </a:rPr>
              <a:t>3. Aesthetics</a:t>
            </a:r>
          </a:p>
          <a:p>
            <a:r>
              <a:rPr lang="en-US" sz="1801" dirty="0">
                <a:solidFill>
                  <a:schemeClr val="bg1"/>
                </a:solidFill>
              </a:rPr>
              <a:t>4. Patients with high postoperative risk of bleeding</a:t>
            </a:r>
            <a:endParaRPr lang="en-IN" sz="1801" dirty="0">
              <a:solidFill>
                <a:schemeClr val="bg1"/>
              </a:solidFill>
            </a:endParaRPr>
          </a:p>
        </p:txBody>
      </p:sp>
    </p:spTree>
    <p:extLst>
      <p:ext uri="{BB962C8B-B14F-4D97-AF65-F5344CB8AC3E}">
        <p14:creationId xmlns:p14="http://schemas.microsoft.com/office/powerpoint/2010/main" xmlns="" val="4219222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FE84F55-ECCD-48A9-9963-4300C5C66591}"/>
              </a:ext>
            </a:extLst>
          </p:cNvPr>
          <p:cNvSpPr>
            <a:spLocks noGrp="1"/>
          </p:cNvSpPr>
          <p:nvPr>
            <p:ph idx="1"/>
          </p:nvPr>
        </p:nvSpPr>
        <p:spPr>
          <a:xfrm>
            <a:off x="961011" y="2346255"/>
            <a:ext cx="10131426" cy="3584028"/>
          </a:xfrm>
        </p:spPr>
        <p:txBody>
          <a:bodyPr>
            <a:normAutofit/>
          </a:bodyPr>
          <a:lstStyle/>
          <a:p>
            <a:pPr algn="just">
              <a:buFont typeface="Wingdings" panose="05000000000000000000" pitchFamily="2" charset="2"/>
              <a:buChar char="q"/>
            </a:pPr>
            <a:r>
              <a:rPr lang="en-US" sz="2201" dirty="0">
                <a:latin typeface="Times New Roman" panose="02020603050405020304" pitchFamily="18" charset="0"/>
                <a:cs typeface="Times New Roman" panose="02020603050405020304" pitchFamily="18" charset="0"/>
              </a:rPr>
              <a:t>Creating accessibility for proper scaling and root planing</a:t>
            </a:r>
          </a:p>
          <a:p>
            <a:pPr algn="just">
              <a:buFont typeface="Wingdings" panose="05000000000000000000" pitchFamily="2" charset="2"/>
              <a:buChar char="q"/>
            </a:pPr>
            <a:r>
              <a:rPr lang="en-IN" sz="2201" dirty="0">
                <a:latin typeface="Times New Roman" panose="02020603050405020304" pitchFamily="18" charset="0"/>
                <a:cs typeface="Times New Roman" panose="02020603050405020304" pitchFamily="18" charset="0"/>
              </a:rPr>
              <a:t>Establishing a gingival morphology that facilitates the patients self-performed plaque control.</a:t>
            </a:r>
          </a:p>
          <a:p>
            <a:pPr algn="just">
              <a:buFont typeface="Wingdings" panose="05000000000000000000" pitchFamily="2" charset="2"/>
              <a:buChar char="q"/>
            </a:pPr>
            <a:r>
              <a:rPr lang="en-IN" sz="2201" dirty="0">
                <a:latin typeface="Times New Roman" panose="02020603050405020304" pitchFamily="18" charset="0"/>
                <a:cs typeface="Times New Roman" panose="02020603050405020304" pitchFamily="18" charset="0"/>
              </a:rPr>
              <a:t>Regeneration of periodontal attachment lost due to destructive disease</a:t>
            </a:r>
          </a:p>
          <a:p>
            <a:pPr marL="0" indent="0" algn="just">
              <a:buNone/>
            </a:pPr>
            <a:endParaRPr lang="en-IN" sz="2201" dirty="0">
              <a:solidFill>
                <a:srgbClr val="FFFF00"/>
              </a:solidFill>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endParaRPr lang="en-US" sz="2201" dirty="0">
              <a:latin typeface="Times New Roman" panose="02020603050405020304" pitchFamily="18" charset="0"/>
              <a:cs typeface="Times New Roman" panose="02020603050405020304" pitchFamily="18" charset="0"/>
            </a:endParaRPr>
          </a:p>
          <a:p>
            <a:endParaRPr lang="en-IN" sz="220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254267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A917C66-A012-4EE2-BB0B-9E6EF99ABF1F}"/>
              </a:ext>
            </a:extLst>
          </p:cNvPr>
          <p:cNvPicPr>
            <a:picLocks noChangeAspect="1"/>
          </p:cNvPicPr>
          <p:nvPr/>
        </p:nvPicPr>
        <p:blipFill>
          <a:blip r:embed="rId2"/>
          <a:stretch>
            <a:fillRect/>
          </a:stretch>
        </p:blipFill>
        <p:spPr>
          <a:xfrm>
            <a:off x="3254947" y="615688"/>
            <a:ext cx="4975625" cy="4210836"/>
          </a:xfrm>
          <a:prstGeom prst="rect">
            <a:avLst/>
          </a:prstGeom>
        </p:spPr>
      </p:pic>
      <p:sp>
        <p:nvSpPr>
          <p:cNvPr id="4" name="TextBox 3">
            <a:extLst>
              <a:ext uri="{FF2B5EF4-FFF2-40B4-BE49-F238E27FC236}">
                <a16:creationId xmlns:a16="http://schemas.microsoft.com/office/drawing/2014/main" xmlns="" id="{D9DED4D1-09CD-41AE-9377-5B0EF76EE232}"/>
              </a:ext>
            </a:extLst>
          </p:cNvPr>
          <p:cNvSpPr txBox="1"/>
          <p:nvPr/>
        </p:nvSpPr>
        <p:spPr>
          <a:xfrm>
            <a:off x="3018935" y="4937612"/>
            <a:ext cx="6094428" cy="923330"/>
          </a:xfrm>
          <a:prstGeom prst="rect">
            <a:avLst/>
          </a:prstGeom>
          <a:noFill/>
        </p:spPr>
        <p:txBody>
          <a:bodyPr wrap="square">
            <a:spAutoFit/>
          </a:bodyPr>
          <a:lstStyle/>
          <a:p>
            <a:pPr algn="just"/>
            <a:r>
              <a:rPr lang="en-US" sz="1800" i="0" u="none" strike="noStrike" baseline="0" dirty="0">
                <a:latin typeface="Arial-BoldMT"/>
              </a:rPr>
              <a:t>Marking the depth of a suprabony pocket. (A) A pocket marker in position. (B) The beveled incision extends apical to the perforation made </a:t>
            </a:r>
            <a:r>
              <a:rPr lang="en-IN" sz="1800" i="0" u="none" strike="noStrike" baseline="0" dirty="0">
                <a:latin typeface="Arial-BoldMT"/>
              </a:rPr>
              <a:t>by the pocket marker.</a:t>
            </a:r>
            <a:endParaRPr lang="en-IN" dirty="0"/>
          </a:p>
        </p:txBody>
      </p:sp>
    </p:spTree>
    <p:extLst>
      <p:ext uri="{BB962C8B-B14F-4D97-AF65-F5344CB8AC3E}">
        <p14:creationId xmlns:p14="http://schemas.microsoft.com/office/powerpoint/2010/main" xmlns="" val="16728731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B9173B3-5370-4784-83D3-4C7A6FC5C308}"/>
              </a:ext>
            </a:extLst>
          </p:cNvPr>
          <p:cNvPicPr>
            <a:picLocks noChangeAspect="1"/>
          </p:cNvPicPr>
          <p:nvPr/>
        </p:nvPicPr>
        <p:blipFill rotWithShape="1">
          <a:blip r:embed="rId2"/>
          <a:srcRect l="14316" r="56412"/>
          <a:stretch/>
        </p:blipFill>
        <p:spPr>
          <a:xfrm>
            <a:off x="893934" y="592041"/>
            <a:ext cx="2062329" cy="2185282"/>
          </a:xfrm>
          <a:prstGeom prst="rect">
            <a:avLst/>
          </a:prstGeom>
          <a:ln w="28575">
            <a:solidFill>
              <a:schemeClr val="bg1"/>
            </a:solidFill>
          </a:ln>
        </p:spPr>
      </p:pic>
      <p:pic>
        <p:nvPicPr>
          <p:cNvPr id="6" name="Picture 5">
            <a:extLst>
              <a:ext uri="{FF2B5EF4-FFF2-40B4-BE49-F238E27FC236}">
                <a16:creationId xmlns:a16="http://schemas.microsoft.com/office/drawing/2014/main" xmlns="" id="{40C07882-DA53-4112-8E03-B86AE611AAB4}"/>
              </a:ext>
            </a:extLst>
          </p:cNvPr>
          <p:cNvPicPr>
            <a:picLocks noChangeAspect="1"/>
          </p:cNvPicPr>
          <p:nvPr/>
        </p:nvPicPr>
        <p:blipFill rotWithShape="1">
          <a:blip r:embed="rId3"/>
          <a:srcRect l="30920"/>
          <a:stretch/>
        </p:blipFill>
        <p:spPr>
          <a:xfrm>
            <a:off x="5097409" y="617297"/>
            <a:ext cx="1997186" cy="2160025"/>
          </a:xfrm>
          <a:prstGeom prst="rect">
            <a:avLst/>
          </a:prstGeom>
          <a:ln w="28575">
            <a:solidFill>
              <a:schemeClr val="bg1"/>
            </a:solidFill>
          </a:ln>
        </p:spPr>
      </p:pic>
      <p:pic>
        <p:nvPicPr>
          <p:cNvPr id="8" name="Picture 7">
            <a:extLst>
              <a:ext uri="{FF2B5EF4-FFF2-40B4-BE49-F238E27FC236}">
                <a16:creationId xmlns:a16="http://schemas.microsoft.com/office/drawing/2014/main" xmlns="" id="{0E0B1B7C-01B1-4905-8DE6-13FFB04508EF}"/>
              </a:ext>
            </a:extLst>
          </p:cNvPr>
          <p:cNvPicPr>
            <a:picLocks noChangeAspect="1"/>
          </p:cNvPicPr>
          <p:nvPr/>
        </p:nvPicPr>
        <p:blipFill>
          <a:blip r:embed="rId4"/>
          <a:stretch>
            <a:fillRect/>
          </a:stretch>
        </p:blipFill>
        <p:spPr>
          <a:xfrm>
            <a:off x="893937" y="2802580"/>
            <a:ext cx="6184528" cy="1824704"/>
          </a:xfrm>
          <a:prstGeom prst="rect">
            <a:avLst/>
          </a:prstGeom>
        </p:spPr>
      </p:pic>
      <p:pic>
        <p:nvPicPr>
          <p:cNvPr id="9" name="Picture 8">
            <a:extLst>
              <a:ext uri="{FF2B5EF4-FFF2-40B4-BE49-F238E27FC236}">
                <a16:creationId xmlns:a16="http://schemas.microsoft.com/office/drawing/2014/main" xmlns="" id="{5F103D83-1594-435E-B4AF-804A307336F8}"/>
              </a:ext>
            </a:extLst>
          </p:cNvPr>
          <p:cNvPicPr>
            <a:picLocks noChangeAspect="1"/>
          </p:cNvPicPr>
          <p:nvPr/>
        </p:nvPicPr>
        <p:blipFill>
          <a:blip r:embed="rId5"/>
          <a:stretch>
            <a:fillRect/>
          </a:stretch>
        </p:blipFill>
        <p:spPr>
          <a:xfrm>
            <a:off x="893935" y="4652541"/>
            <a:ext cx="6184528" cy="1824704"/>
          </a:xfrm>
          <a:prstGeom prst="rect">
            <a:avLst/>
          </a:prstGeom>
          <a:ln w="28575">
            <a:solidFill>
              <a:schemeClr val="bg1"/>
            </a:solidFill>
          </a:ln>
        </p:spPr>
      </p:pic>
      <p:pic>
        <p:nvPicPr>
          <p:cNvPr id="10" name="Picture 9">
            <a:extLst>
              <a:ext uri="{FF2B5EF4-FFF2-40B4-BE49-F238E27FC236}">
                <a16:creationId xmlns:a16="http://schemas.microsoft.com/office/drawing/2014/main" xmlns="" id="{608C402B-27F6-4BE2-B888-0560F23D7325}"/>
              </a:ext>
            </a:extLst>
          </p:cNvPr>
          <p:cNvPicPr>
            <a:picLocks noChangeAspect="1"/>
          </p:cNvPicPr>
          <p:nvPr/>
        </p:nvPicPr>
        <p:blipFill>
          <a:blip r:embed="rId6"/>
          <a:stretch>
            <a:fillRect/>
          </a:stretch>
        </p:blipFill>
        <p:spPr>
          <a:xfrm>
            <a:off x="2975117" y="601468"/>
            <a:ext cx="2157275" cy="2168916"/>
          </a:xfrm>
          <a:prstGeom prst="rect">
            <a:avLst/>
          </a:prstGeom>
          <a:ln w="28575">
            <a:solidFill>
              <a:schemeClr val="bg1"/>
            </a:solidFill>
          </a:ln>
        </p:spPr>
      </p:pic>
      <p:sp>
        <p:nvSpPr>
          <p:cNvPr id="11" name="Rectangle: Rounded Corners 10">
            <a:extLst>
              <a:ext uri="{FF2B5EF4-FFF2-40B4-BE49-F238E27FC236}">
                <a16:creationId xmlns:a16="http://schemas.microsoft.com/office/drawing/2014/main" xmlns="" id="{48FC00CA-F212-4012-A482-C92325B67E78}"/>
              </a:ext>
            </a:extLst>
          </p:cNvPr>
          <p:cNvSpPr/>
          <p:nvPr/>
        </p:nvSpPr>
        <p:spPr>
          <a:xfrm>
            <a:off x="7554898" y="2590819"/>
            <a:ext cx="3888420" cy="110359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1" dirty="0">
                <a:solidFill>
                  <a:schemeClr val="bg1"/>
                </a:solidFill>
                <a:latin typeface="Algerian" panose="04020705040A02060702" pitchFamily="82" charset="0"/>
                <a:cs typeface="Times New Roman" panose="02020603050405020304" pitchFamily="18" charset="0"/>
              </a:rPr>
              <a:t>Gingivectomy procedure</a:t>
            </a:r>
          </a:p>
        </p:txBody>
      </p:sp>
    </p:spTree>
    <p:extLst>
      <p:ext uri="{BB962C8B-B14F-4D97-AF65-F5344CB8AC3E}">
        <p14:creationId xmlns:p14="http://schemas.microsoft.com/office/powerpoint/2010/main" xmlns="" val="1232742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3DEFE0C-F550-46DE-B941-F2EEA2793242}"/>
              </a:ext>
            </a:extLst>
          </p:cNvPr>
          <p:cNvSpPr>
            <a:spLocks noGrp="1"/>
          </p:cNvSpPr>
          <p:nvPr>
            <p:ph idx="1"/>
          </p:nvPr>
        </p:nvSpPr>
        <p:spPr>
          <a:xfrm>
            <a:off x="1802170" y="2715622"/>
            <a:ext cx="7989904" cy="2474322"/>
          </a:xfrm>
        </p:spPr>
        <p:txBody>
          <a:bodyPr>
            <a:normAutofit/>
          </a:bodyPr>
          <a:lstStyle/>
          <a:p>
            <a:pPr algn="just"/>
            <a:r>
              <a:rPr lang="en-US" sz="2201" dirty="0">
                <a:latin typeface="Times New Roman" panose="02020603050405020304" pitchFamily="18" charset="0"/>
                <a:cs typeface="Times New Roman" panose="02020603050405020304" pitchFamily="18" charset="0"/>
              </a:rPr>
              <a:t>The first detailed descriptions of the use of a flap procedure for pocket elimination was published in 1918 by Leonard Widman.</a:t>
            </a:r>
            <a:r>
              <a:rPr lang="en-IN" i="1" dirty="0"/>
              <a:t> </a:t>
            </a:r>
          </a:p>
          <a:p>
            <a:pPr algn="just"/>
            <a:r>
              <a:rPr lang="en-US" sz="2201" dirty="0">
                <a:latin typeface="Times New Roman" panose="02020603050405020304" pitchFamily="18" charset="0"/>
                <a:cs typeface="Times New Roman" panose="02020603050405020304" pitchFamily="18" charset="0"/>
              </a:rPr>
              <a:t>A mucoperiosteal flap design aimed at removing the pocket epithelium and the inflamed connective tissue, thereby facilitating optimal cleaning of the </a:t>
            </a:r>
            <a:r>
              <a:rPr lang="en-IN" sz="2201" dirty="0">
                <a:latin typeface="Times New Roman" panose="02020603050405020304" pitchFamily="18" charset="0"/>
                <a:cs typeface="Times New Roman" panose="02020603050405020304" pitchFamily="18" charset="0"/>
              </a:rPr>
              <a:t>root surfaces.</a:t>
            </a:r>
            <a:endParaRPr lang="en-US" sz="2201" dirty="0">
              <a:latin typeface="Times New Roman" panose="02020603050405020304" pitchFamily="18" charset="0"/>
              <a:cs typeface="Times New Roman" panose="02020603050405020304" pitchFamily="18" charset="0"/>
            </a:endParaRPr>
          </a:p>
          <a:p>
            <a:pPr algn="just"/>
            <a:endParaRPr lang="en-IN" sz="2201" dirty="0">
              <a:latin typeface="Times New Roman" panose="02020603050405020304" pitchFamily="18" charset="0"/>
              <a:cs typeface="Times New Roman" panose="02020603050405020304" pitchFamily="18" charset="0"/>
            </a:endParaRPr>
          </a:p>
        </p:txBody>
      </p:sp>
      <p:sp>
        <p:nvSpPr>
          <p:cNvPr id="4" name="Rectangle: Diagonal Corners Snipped 3">
            <a:extLst>
              <a:ext uri="{FF2B5EF4-FFF2-40B4-BE49-F238E27FC236}">
                <a16:creationId xmlns:a16="http://schemas.microsoft.com/office/drawing/2014/main" xmlns="" id="{A1CD78A9-19B7-47C4-B3C5-3FBBE812D37B}"/>
              </a:ext>
            </a:extLst>
          </p:cNvPr>
          <p:cNvSpPr/>
          <p:nvPr/>
        </p:nvSpPr>
        <p:spPr>
          <a:xfrm>
            <a:off x="4012708" y="1180732"/>
            <a:ext cx="3568825" cy="736846"/>
          </a:xfrm>
          <a:prstGeom prst="snip2Diag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1" dirty="0">
                <a:solidFill>
                  <a:schemeClr val="bg1"/>
                </a:solidFill>
                <a:latin typeface="Algerian" panose="04020705040A02060702" pitchFamily="82" charset="0"/>
              </a:rPr>
              <a:t>Original Widman flap</a:t>
            </a:r>
          </a:p>
        </p:txBody>
      </p:sp>
    </p:spTree>
    <p:extLst>
      <p:ext uri="{BB962C8B-B14F-4D97-AF65-F5344CB8AC3E}">
        <p14:creationId xmlns:p14="http://schemas.microsoft.com/office/powerpoint/2010/main" xmlns="" val="3507412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572038A-3BE6-4330-9D8F-65CB0BA3ADDF}"/>
              </a:ext>
            </a:extLst>
          </p:cNvPr>
          <p:cNvSpPr/>
          <p:nvPr/>
        </p:nvSpPr>
        <p:spPr>
          <a:xfrm rot="10800000" flipH="1" flipV="1">
            <a:off x="417957" y="2481418"/>
            <a:ext cx="3977196" cy="90552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1" dirty="0">
                <a:solidFill>
                  <a:schemeClr val="bg1"/>
                </a:solidFill>
                <a:latin typeface="Times New Roman" panose="02020603050405020304" pitchFamily="18" charset="0"/>
                <a:cs typeface="Times New Roman" panose="02020603050405020304" pitchFamily="18" charset="0"/>
              </a:rPr>
              <a:t>Sectional releasing incisions </a:t>
            </a:r>
          </a:p>
        </p:txBody>
      </p:sp>
      <p:sp>
        <p:nvSpPr>
          <p:cNvPr id="3" name="Rectangle 2">
            <a:extLst>
              <a:ext uri="{FF2B5EF4-FFF2-40B4-BE49-F238E27FC236}">
                <a16:creationId xmlns:a16="http://schemas.microsoft.com/office/drawing/2014/main" xmlns="" id="{417F72D1-ED21-4A0B-AEF1-9B1784AFC775}"/>
              </a:ext>
            </a:extLst>
          </p:cNvPr>
          <p:cNvSpPr/>
          <p:nvPr/>
        </p:nvSpPr>
        <p:spPr>
          <a:xfrm>
            <a:off x="5209743" y="2400988"/>
            <a:ext cx="3364636" cy="176531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1" dirty="0">
                <a:solidFill>
                  <a:schemeClr val="bg1"/>
                </a:solidFill>
                <a:latin typeface="Times New Roman" panose="02020603050405020304" pitchFamily="18" charset="0"/>
                <a:cs typeface="Times New Roman" panose="02020603050405020304" pitchFamily="18" charset="0"/>
              </a:rPr>
              <a:t>A scalloped reverse bevel incision is made outlining the gingival margin to connect two releasing incisions</a:t>
            </a:r>
          </a:p>
        </p:txBody>
      </p:sp>
      <p:sp>
        <p:nvSpPr>
          <p:cNvPr id="4" name="Rectangle 3">
            <a:extLst>
              <a:ext uri="{FF2B5EF4-FFF2-40B4-BE49-F238E27FC236}">
                <a16:creationId xmlns:a16="http://schemas.microsoft.com/office/drawing/2014/main" xmlns="" id="{981D99E6-DC02-43CF-8AC9-F74CF3D53E4F}"/>
              </a:ext>
            </a:extLst>
          </p:cNvPr>
          <p:cNvSpPr/>
          <p:nvPr/>
        </p:nvSpPr>
        <p:spPr>
          <a:xfrm>
            <a:off x="8827364" y="2529003"/>
            <a:ext cx="3364636" cy="102981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1" dirty="0">
                <a:solidFill>
                  <a:schemeClr val="bg1"/>
                </a:solidFill>
                <a:latin typeface="Times New Roman" panose="02020603050405020304" pitchFamily="18" charset="0"/>
                <a:cs typeface="Times New Roman" panose="02020603050405020304" pitchFamily="18" charset="0"/>
              </a:rPr>
              <a:t>A mucoperiosteal flap exposed and the collar of inflamed tissue removed</a:t>
            </a:r>
          </a:p>
        </p:txBody>
      </p:sp>
      <p:pic>
        <p:nvPicPr>
          <p:cNvPr id="5" name="Picture 4">
            <a:extLst>
              <a:ext uri="{FF2B5EF4-FFF2-40B4-BE49-F238E27FC236}">
                <a16:creationId xmlns:a16="http://schemas.microsoft.com/office/drawing/2014/main" xmlns="" id="{CD88FA4E-8E56-464B-9BCC-439D09C550BB}"/>
              </a:ext>
            </a:extLst>
          </p:cNvPr>
          <p:cNvPicPr>
            <a:picLocks noChangeAspect="1"/>
          </p:cNvPicPr>
          <p:nvPr/>
        </p:nvPicPr>
        <p:blipFill>
          <a:blip r:embed="rId2"/>
          <a:stretch>
            <a:fillRect/>
          </a:stretch>
        </p:blipFill>
        <p:spPr>
          <a:xfrm>
            <a:off x="1057857" y="480439"/>
            <a:ext cx="2697396" cy="1673385"/>
          </a:xfrm>
          <a:prstGeom prst="rect">
            <a:avLst/>
          </a:prstGeom>
          <a:ln w="28575">
            <a:solidFill>
              <a:schemeClr val="bg1"/>
            </a:solidFill>
          </a:ln>
        </p:spPr>
      </p:pic>
      <p:pic>
        <p:nvPicPr>
          <p:cNvPr id="6" name="Picture 5">
            <a:extLst>
              <a:ext uri="{FF2B5EF4-FFF2-40B4-BE49-F238E27FC236}">
                <a16:creationId xmlns:a16="http://schemas.microsoft.com/office/drawing/2014/main" xmlns="" id="{271AFEE5-6D6D-42D8-917A-5AA15B4EEE78}"/>
              </a:ext>
            </a:extLst>
          </p:cNvPr>
          <p:cNvPicPr>
            <a:picLocks noChangeAspect="1"/>
          </p:cNvPicPr>
          <p:nvPr/>
        </p:nvPicPr>
        <p:blipFill>
          <a:blip r:embed="rId3"/>
          <a:stretch>
            <a:fillRect/>
          </a:stretch>
        </p:blipFill>
        <p:spPr>
          <a:xfrm>
            <a:off x="5395915" y="480439"/>
            <a:ext cx="2697396" cy="1790235"/>
          </a:xfrm>
          <a:prstGeom prst="rect">
            <a:avLst/>
          </a:prstGeom>
          <a:ln w="28575">
            <a:solidFill>
              <a:schemeClr val="bg1"/>
            </a:solidFill>
          </a:ln>
        </p:spPr>
      </p:pic>
      <p:pic>
        <p:nvPicPr>
          <p:cNvPr id="7" name="Picture 6">
            <a:extLst>
              <a:ext uri="{FF2B5EF4-FFF2-40B4-BE49-F238E27FC236}">
                <a16:creationId xmlns:a16="http://schemas.microsoft.com/office/drawing/2014/main" xmlns="" id="{C5A52EC2-0003-460F-838B-04CFF3FCE702}"/>
              </a:ext>
            </a:extLst>
          </p:cNvPr>
          <p:cNvPicPr>
            <a:picLocks noChangeAspect="1"/>
          </p:cNvPicPr>
          <p:nvPr/>
        </p:nvPicPr>
        <p:blipFill>
          <a:blip r:embed="rId4"/>
          <a:stretch>
            <a:fillRect/>
          </a:stretch>
        </p:blipFill>
        <p:spPr>
          <a:xfrm>
            <a:off x="9085527" y="505040"/>
            <a:ext cx="2544220" cy="1790235"/>
          </a:xfrm>
          <a:prstGeom prst="rect">
            <a:avLst/>
          </a:prstGeom>
          <a:ln w="28575">
            <a:solidFill>
              <a:schemeClr val="bg1"/>
            </a:solidFill>
          </a:ln>
        </p:spPr>
      </p:pic>
      <p:pic>
        <p:nvPicPr>
          <p:cNvPr id="8" name="Picture 7">
            <a:extLst>
              <a:ext uri="{FF2B5EF4-FFF2-40B4-BE49-F238E27FC236}">
                <a16:creationId xmlns:a16="http://schemas.microsoft.com/office/drawing/2014/main" xmlns="" id="{659F3459-57C7-4989-831F-9BB89524C3A4}"/>
              </a:ext>
            </a:extLst>
          </p:cNvPr>
          <p:cNvPicPr>
            <a:picLocks noChangeAspect="1"/>
          </p:cNvPicPr>
          <p:nvPr/>
        </p:nvPicPr>
        <p:blipFill>
          <a:blip r:embed="rId5"/>
          <a:stretch>
            <a:fillRect/>
          </a:stretch>
        </p:blipFill>
        <p:spPr>
          <a:xfrm>
            <a:off x="920693" y="4307139"/>
            <a:ext cx="3132263" cy="1871719"/>
          </a:xfrm>
          <a:prstGeom prst="rect">
            <a:avLst/>
          </a:prstGeom>
          <a:ln w="28575">
            <a:solidFill>
              <a:schemeClr val="bg1"/>
            </a:solidFill>
          </a:ln>
        </p:spPr>
      </p:pic>
      <p:sp>
        <p:nvSpPr>
          <p:cNvPr id="9" name="Rectangle 8">
            <a:extLst>
              <a:ext uri="{FF2B5EF4-FFF2-40B4-BE49-F238E27FC236}">
                <a16:creationId xmlns:a16="http://schemas.microsoft.com/office/drawing/2014/main" xmlns="" id="{B7AB4CAC-C5E9-49B9-995E-E76A12F34770}"/>
              </a:ext>
            </a:extLst>
          </p:cNvPr>
          <p:cNvSpPr/>
          <p:nvPr/>
        </p:nvSpPr>
        <p:spPr>
          <a:xfrm>
            <a:off x="4332302" y="4697021"/>
            <a:ext cx="5273337" cy="1091954"/>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1" dirty="0">
                <a:solidFill>
                  <a:schemeClr val="bg1"/>
                </a:solidFill>
                <a:latin typeface="Times New Roman" panose="02020603050405020304" pitchFamily="18" charset="0"/>
                <a:cs typeface="Times New Roman" panose="02020603050405020304" pitchFamily="18" charset="0"/>
              </a:rPr>
              <a:t>The buccal and lingual flaps were laid back over the alveolar bone and secured in this </a:t>
            </a:r>
            <a:r>
              <a:rPr lang="en-IN" sz="2201" dirty="0">
                <a:solidFill>
                  <a:schemeClr val="bg1"/>
                </a:solidFill>
                <a:latin typeface="Times New Roman" panose="02020603050405020304" pitchFamily="18" charset="0"/>
                <a:cs typeface="Times New Roman" panose="02020603050405020304" pitchFamily="18" charset="0"/>
              </a:rPr>
              <a:t>position with interproximal sutures</a:t>
            </a:r>
          </a:p>
        </p:txBody>
      </p:sp>
    </p:spTree>
    <p:extLst>
      <p:ext uri="{BB962C8B-B14F-4D97-AF65-F5344CB8AC3E}">
        <p14:creationId xmlns:p14="http://schemas.microsoft.com/office/powerpoint/2010/main" xmlns="" val="42957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4FA24E0-630A-4059-B5BE-30389D8572A7}"/>
              </a:ext>
            </a:extLst>
          </p:cNvPr>
          <p:cNvSpPr>
            <a:spLocks noGrp="1"/>
          </p:cNvSpPr>
          <p:nvPr>
            <p:ph idx="1"/>
          </p:nvPr>
        </p:nvSpPr>
        <p:spPr>
          <a:xfrm>
            <a:off x="685802" y="2142068"/>
            <a:ext cx="5786020" cy="3113515"/>
          </a:xfrm>
        </p:spPr>
        <p:txBody>
          <a:bodyPr>
            <a:normAutofit/>
          </a:bodyPr>
          <a:lstStyle/>
          <a:p>
            <a:pPr algn="just"/>
            <a:r>
              <a:rPr lang="en-US" sz="2201" dirty="0">
                <a:latin typeface="Times New Roman" panose="02020603050405020304" pitchFamily="18" charset="0"/>
                <a:cs typeface="Times New Roman" panose="02020603050405020304" pitchFamily="18" charset="0"/>
              </a:rPr>
              <a:t>Widman pointed out the importance of placing the soft tissue margin at the level of the alveolar bone crest, so that no pockets would remain. </a:t>
            </a:r>
          </a:p>
          <a:p>
            <a:pPr algn="just"/>
            <a:r>
              <a:rPr lang="en-US" sz="2201" dirty="0">
                <a:latin typeface="Times New Roman" panose="02020603050405020304" pitchFamily="18" charset="0"/>
                <a:cs typeface="Times New Roman" panose="02020603050405020304" pitchFamily="18" charset="0"/>
              </a:rPr>
              <a:t>The surgical procedure resulted in the exposure of root surfaces. Often the interproximal areas were left without soft tissue coverage of the alveolar bone.</a:t>
            </a:r>
            <a:endParaRPr lang="en-IN" sz="2201" dirty="0">
              <a:latin typeface="Times New Roman" panose="02020603050405020304" pitchFamily="18" charset="0"/>
              <a:cs typeface="Times New Roman" panose="02020603050405020304" pitchFamily="18" charset="0"/>
            </a:endParaRPr>
          </a:p>
        </p:txBody>
      </p:sp>
      <p:sp>
        <p:nvSpPr>
          <p:cNvPr id="5" name="Rectangle: Top Corners Rounded 4">
            <a:extLst>
              <a:ext uri="{FF2B5EF4-FFF2-40B4-BE49-F238E27FC236}">
                <a16:creationId xmlns:a16="http://schemas.microsoft.com/office/drawing/2014/main" xmlns="" id="{F9D51730-E4EC-45E5-A68D-6A57F3D8AC18}"/>
              </a:ext>
            </a:extLst>
          </p:cNvPr>
          <p:cNvSpPr/>
          <p:nvPr/>
        </p:nvSpPr>
        <p:spPr>
          <a:xfrm>
            <a:off x="7430612" y="1704516"/>
            <a:ext cx="3551068" cy="4086686"/>
          </a:xfrm>
          <a:prstGeom prst="round2Same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1" dirty="0">
                <a:solidFill>
                  <a:srgbClr val="FF0000"/>
                </a:solidFill>
                <a:latin typeface="Times New Roman" panose="02020603050405020304" pitchFamily="18" charset="0"/>
                <a:cs typeface="Times New Roman" panose="02020603050405020304" pitchFamily="18" charset="0"/>
              </a:rPr>
              <a:t>Advantages</a:t>
            </a:r>
          </a:p>
          <a:p>
            <a:pPr marL="342904" indent="-342904" algn="just">
              <a:buFont typeface="Arial" panose="020B0604020202020204" pitchFamily="34" charset="0"/>
              <a:buChar char="•"/>
            </a:pPr>
            <a:r>
              <a:rPr lang="en-US" sz="2201" dirty="0">
                <a:solidFill>
                  <a:schemeClr val="bg1"/>
                </a:solidFill>
                <a:latin typeface="Times New Roman" panose="02020603050405020304" pitchFamily="18" charset="0"/>
                <a:cs typeface="Times New Roman" panose="02020603050405020304" pitchFamily="18" charset="0"/>
              </a:rPr>
              <a:t>Less discomfort for the patient, since healing occurred </a:t>
            </a:r>
            <a:r>
              <a:rPr lang="en-IN" sz="2201" dirty="0">
                <a:solidFill>
                  <a:schemeClr val="bg1"/>
                </a:solidFill>
                <a:latin typeface="Times New Roman" panose="02020603050405020304" pitchFamily="18" charset="0"/>
                <a:cs typeface="Times New Roman" panose="02020603050405020304" pitchFamily="18" charset="0"/>
              </a:rPr>
              <a:t>by primary intention and</a:t>
            </a:r>
          </a:p>
          <a:p>
            <a:pPr marL="342904" indent="-342904" algn="just">
              <a:buFont typeface="Arial" panose="020B0604020202020204" pitchFamily="34" charset="0"/>
              <a:buChar char="•"/>
            </a:pPr>
            <a:r>
              <a:rPr lang="en-US" sz="2201" dirty="0">
                <a:solidFill>
                  <a:schemeClr val="bg1"/>
                </a:solidFill>
                <a:latin typeface="Times New Roman" panose="02020603050405020304" pitchFamily="18" charset="0"/>
                <a:cs typeface="Times New Roman" panose="02020603050405020304" pitchFamily="18" charset="0"/>
              </a:rPr>
              <a:t>It was possible to reestablish a proper contour of the alveolar bone in sites with angular bony </a:t>
            </a:r>
            <a:r>
              <a:rPr lang="en-IN" sz="2201" dirty="0">
                <a:solidFill>
                  <a:schemeClr val="bg1"/>
                </a:solidFill>
                <a:latin typeface="Times New Roman" panose="02020603050405020304" pitchFamily="18" charset="0"/>
                <a:cs typeface="Times New Roman" panose="02020603050405020304" pitchFamily="18" charset="0"/>
              </a:rPr>
              <a:t>defects.</a:t>
            </a:r>
          </a:p>
        </p:txBody>
      </p:sp>
    </p:spTree>
    <p:extLst>
      <p:ext uri="{BB962C8B-B14F-4D97-AF65-F5344CB8AC3E}">
        <p14:creationId xmlns:p14="http://schemas.microsoft.com/office/powerpoint/2010/main" xmlns="" val="1782085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Diagonal Corners Snipped 3">
            <a:extLst>
              <a:ext uri="{FF2B5EF4-FFF2-40B4-BE49-F238E27FC236}">
                <a16:creationId xmlns:a16="http://schemas.microsoft.com/office/drawing/2014/main" xmlns="" id="{4051B449-4BD8-44F3-8D13-7C44A4035759}"/>
              </a:ext>
            </a:extLst>
          </p:cNvPr>
          <p:cNvSpPr/>
          <p:nvPr/>
        </p:nvSpPr>
        <p:spPr>
          <a:xfrm>
            <a:off x="4199140" y="790114"/>
            <a:ext cx="3675355" cy="648069"/>
          </a:xfrm>
          <a:prstGeom prst="snip2Diag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1" dirty="0" smtClean="0">
                <a:solidFill>
                  <a:schemeClr val="bg1"/>
                </a:solidFill>
                <a:latin typeface="Algerian" panose="04020705040A02060702" pitchFamily="82" charset="0"/>
                <a:cs typeface="Times New Roman" panose="02020603050405020304" pitchFamily="18" charset="0"/>
              </a:rPr>
              <a:t>Neumann </a:t>
            </a:r>
            <a:r>
              <a:rPr lang="en-IN" sz="2201" dirty="0">
                <a:solidFill>
                  <a:schemeClr val="bg1"/>
                </a:solidFill>
                <a:latin typeface="Algerian" panose="04020705040A02060702" pitchFamily="82" charset="0"/>
                <a:cs typeface="Times New Roman" panose="02020603050405020304" pitchFamily="18" charset="0"/>
              </a:rPr>
              <a:t>flap (</a:t>
            </a:r>
            <a:r>
              <a:rPr lang="en-IN" sz="2201" dirty="0" smtClean="0">
                <a:solidFill>
                  <a:schemeClr val="bg1"/>
                </a:solidFill>
                <a:latin typeface="Algerian" panose="04020705040A02060702" pitchFamily="82" charset="0"/>
                <a:cs typeface="Times New Roman" panose="02020603050405020304" pitchFamily="18" charset="0"/>
              </a:rPr>
              <a:t>1920)</a:t>
            </a:r>
            <a:endParaRPr lang="en-IN" sz="2201" dirty="0">
              <a:solidFill>
                <a:schemeClr val="bg1"/>
              </a:solidFill>
              <a:latin typeface="Algerian" panose="04020705040A02060702" pitchFamily="82"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54D59382-6301-41BC-A4DE-DD50F01BC419}"/>
              </a:ext>
            </a:extLst>
          </p:cNvPr>
          <p:cNvSpPr/>
          <p:nvPr/>
        </p:nvSpPr>
        <p:spPr>
          <a:xfrm>
            <a:off x="2308194" y="1801056"/>
            <a:ext cx="7261934" cy="50602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1" dirty="0">
                <a:solidFill>
                  <a:schemeClr val="bg1"/>
                </a:solidFill>
                <a:latin typeface="Times New Roman" panose="02020603050405020304" pitchFamily="18" charset="0"/>
                <a:cs typeface="Times New Roman" panose="02020603050405020304" pitchFamily="18" charset="0"/>
              </a:rPr>
              <a:t>Intracrevicular incision</a:t>
            </a:r>
          </a:p>
        </p:txBody>
      </p:sp>
      <p:sp>
        <p:nvSpPr>
          <p:cNvPr id="6" name="Rectangle: Rounded Corners 5">
            <a:extLst>
              <a:ext uri="{FF2B5EF4-FFF2-40B4-BE49-F238E27FC236}">
                <a16:creationId xmlns:a16="http://schemas.microsoft.com/office/drawing/2014/main" xmlns="" id="{9630448E-1B40-482F-99DC-9E81188A1EAC}"/>
              </a:ext>
            </a:extLst>
          </p:cNvPr>
          <p:cNvSpPr/>
          <p:nvPr/>
        </p:nvSpPr>
        <p:spPr>
          <a:xfrm>
            <a:off x="2308194" y="2416944"/>
            <a:ext cx="7261934" cy="50602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1" dirty="0">
                <a:solidFill>
                  <a:schemeClr val="bg1"/>
                </a:solidFill>
                <a:latin typeface="Times New Roman" panose="02020603050405020304" pitchFamily="18" charset="0"/>
                <a:cs typeface="Times New Roman" panose="02020603050405020304" pitchFamily="18" charset="0"/>
              </a:rPr>
              <a:t>Full thickness flap elevated</a:t>
            </a:r>
          </a:p>
        </p:txBody>
      </p:sp>
      <p:sp>
        <p:nvSpPr>
          <p:cNvPr id="7" name="Rectangle: Rounded Corners 6">
            <a:extLst>
              <a:ext uri="{FF2B5EF4-FFF2-40B4-BE49-F238E27FC236}">
                <a16:creationId xmlns:a16="http://schemas.microsoft.com/office/drawing/2014/main" xmlns="" id="{970DBF62-3F44-488F-B992-32BAB1F6F01B}"/>
              </a:ext>
            </a:extLst>
          </p:cNvPr>
          <p:cNvSpPr/>
          <p:nvPr/>
        </p:nvSpPr>
        <p:spPr>
          <a:xfrm>
            <a:off x="2308194" y="3032830"/>
            <a:ext cx="7261934" cy="50602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1" dirty="0">
                <a:solidFill>
                  <a:schemeClr val="bg1"/>
                </a:solidFill>
                <a:latin typeface="Times New Roman" panose="02020603050405020304" pitchFamily="18" charset="0"/>
                <a:cs typeface="Times New Roman" panose="02020603050405020304" pitchFamily="18" charset="0"/>
              </a:rPr>
              <a:t>Sectioning releasing incisions</a:t>
            </a:r>
          </a:p>
        </p:txBody>
      </p:sp>
      <p:sp>
        <p:nvSpPr>
          <p:cNvPr id="8" name="Rectangle: Rounded Corners 7">
            <a:extLst>
              <a:ext uri="{FF2B5EF4-FFF2-40B4-BE49-F238E27FC236}">
                <a16:creationId xmlns:a16="http://schemas.microsoft.com/office/drawing/2014/main" xmlns="" id="{8F98B29D-0218-424D-9463-D7330F292DC8}"/>
              </a:ext>
            </a:extLst>
          </p:cNvPr>
          <p:cNvSpPr/>
          <p:nvPr/>
        </p:nvSpPr>
        <p:spPr>
          <a:xfrm>
            <a:off x="2370338" y="3657600"/>
            <a:ext cx="7199790" cy="102981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1" dirty="0">
                <a:solidFill>
                  <a:schemeClr val="bg1"/>
                </a:solidFill>
                <a:latin typeface="Times New Roman" panose="02020603050405020304" pitchFamily="18" charset="0"/>
                <a:cs typeface="Times New Roman" panose="02020603050405020304" pitchFamily="18" charset="0"/>
              </a:rPr>
              <a:t>Removal of pocket epithelium and granulation tissue with curette and root surface debridement</a:t>
            </a:r>
          </a:p>
        </p:txBody>
      </p:sp>
      <p:sp>
        <p:nvSpPr>
          <p:cNvPr id="9" name="Rectangle: Rounded Corners 8">
            <a:extLst>
              <a:ext uri="{FF2B5EF4-FFF2-40B4-BE49-F238E27FC236}">
                <a16:creationId xmlns:a16="http://schemas.microsoft.com/office/drawing/2014/main" xmlns="" id="{82CE1BD8-9B53-4916-AC03-70CEAEE7FB5F}"/>
              </a:ext>
            </a:extLst>
          </p:cNvPr>
          <p:cNvSpPr/>
          <p:nvPr/>
        </p:nvSpPr>
        <p:spPr>
          <a:xfrm>
            <a:off x="2370339" y="4829452"/>
            <a:ext cx="7119890" cy="594804"/>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1" dirty="0">
                <a:solidFill>
                  <a:schemeClr val="bg1"/>
                </a:solidFill>
                <a:latin typeface="Times New Roman" panose="02020603050405020304" pitchFamily="18" charset="0"/>
                <a:cs typeface="Times New Roman" panose="02020603050405020304" pitchFamily="18" charset="0"/>
              </a:rPr>
              <a:t>Thinning of the flap to allow proper adaptation</a:t>
            </a:r>
          </a:p>
        </p:txBody>
      </p:sp>
    </p:spTree>
    <p:extLst>
      <p:ext uri="{BB962C8B-B14F-4D97-AF65-F5344CB8AC3E}">
        <p14:creationId xmlns:p14="http://schemas.microsoft.com/office/powerpoint/2010/main" xmlns="" val="16608082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102880F-A182-4C15-A3E2-68F41D4B3AB5}"/>
              </a:ext>
            </a:extLst>
          </p:cNvPr>
          <p:cNvSpPr>
            <a:spLocks noGrp="1"/>
          </p:cNvSpPr>
          <p:nvPr>
            <p:ph idx="1"/>
          </p:nvPr>
        </p:nvSpPr>
        <p:spPr>
          <a:xfrm>
            <a:off x="765700" y="2263805"/>
            <a:ext cx="10131426" cy="3559947"/>
          </a:xfrm>
        </p:spPr>
        <p:txBody>
          <a:bodyPr>
            <a:noAutofit/>
          </a:bodyPr>
          <a:lstStyle/>
          <a:p>
            <a:pPr algn="just"/>
            <a:r>
              <a:rPr lang="es-ES" sz="2201" dirty="0">
                <a:latin typeface="Times New Roman" panose="02020603050405020304" pitchFamily="18" charset="0"/>
                <a:cs typeface="Times New Roman" panose="02020603050405020304" pitchFamily="18" charset="0"/>
              </a:rPr>
              <a:t>In1931 Kirkland described a surgical </a:t>
            </a:r>
            <a:r>
              <a:rPr lang="en-US" sz="2201" dirty="0">
                <a:latin typeface="Times New Roman" panose="02020603050405020304" pitchFamily="18" charset="0"/>
                <a:cs typeface="Times New Roman" panose="02020603050405020304" pitchFamily="18" charset="0"/>
              </a:rPr>
              <a:t>procedure to be used in the treatment of "periodontal pus pockets". </a:t>
            </a:r>
          </a:p>
          <a:p>
            <a:pPr algn="just"/>
            <a:r>
              <a:rPr lang="en-US" sz="2201" dirty="0">
                <a:latin typeface="Times New Roman" panose="02020603050405020304" pitchFamily="18" charset="0"/>
                <a:cs typeface="Times New Roman" panose="02020603050405020304" pitchFamily="18" charset="0"/>
              </a:rPr>
              <a:t>The procedure was called the modified flap operation, and is basically an access flap for proper </a:t>
            </a:r>
            <a:r>
              <a:rPr lang="en-IN" sz="2201" dirty="0">
                <a:latin typeface="Times New Roman" panose="02020603050405020304" pitchFamily="18" charset="0"/>
                <a:cs typeface="Times New Roman" panose="02020603050405020304" pitchFamily="18" charset="0"/>
              </a:rPr>
              <a:t>root debridement.</a:t>
            </a:r>
          </a:p>
          <a:p>
            <a:pPr algn="just"/>
            <a:r>
              <a:rPr lang="en-US" sz="2201" dirty="0">
                <a:latin typeface="Times New Roman" panose="02020603050405020304" pitchFamily="18" charset="0"/>
                <a:cs typeface="Times New Roman" panose="02020603050405020304" pitchFamily="18" charset="0"/>
              </a:rPr>
              <a:t>The modified flap operation did not include-</a:t>
            </a:r>
          </a:p>
          <a:p>
            <a:pPr marL="0" indent="0" algn="just">
              <a:buNone/>
            </a:pPr>
            <a:r>
              <a:rPr lang="en-US" sz="2201" dirty="0">
                <a:latin typeface="Times New Roman" panose="02020603050405020304" pitchFamily="18" charset="0"/>
                <a:cs typeface="Times New Roman" panose="02020603050405020304" pitchFamily="18" charset="0"/>
              </a:rPr>
              <a:t>(1) extensive sacrifice of non-inflamed tissues and </a:t>
            </a:r>
          </a:p>
          <a:p>
            <a:pPr marL="0" indent="0" algn="just">
              <a:buNone/>
            </a:pPr>
            <a:r>
              <a:rPr lang="en-US" sz="2201" dirty="0">
                <a:latin typeface="Times New Roman" panose="02020603050405020304" pitchFamily="18" charset="0"/>
                <a:cs typeface="Times New Roman" panose="02020603050405020304" pitchFamily="18" charset="0"/>
              </a:rPr>
              <a:t>(2)apical displacement of the gingival margin. Since the root surfaces were not markedly exposed thereby, the method could for esthetic reasons be useful in the anterior regions of the dentition.</a:t>
            </a:r>
            <a:endParaRPr lang="en-IN" sz="2201" dirty="0">
              <a:latin typeface="Times New Roman" panose="02020603050405020304" pitchFamily="18" charset="0"/>
              <a:cs typeface="Times New Roman" panose="02020603050405020304" pitchFamily="18" charset="0"/>
            </a:endParaRPr>
          </a:p>
        </p:txBody>
      </p:sp>
      <p:sp>
        <p:nvSpPr>
          <p:cNvPr id="4" name="Rectangle: Diagonal Corners Snipped 3">
            <a:extLst>
              <a:ext uri="{FF2B5EF4-FFF2-40B4-BE49-F238E27FC236}">
                <a16:creationId xmlns:a16="http://schemas.microsoft.com/office/drawing/2014/main" xmlns="" id="{7E1EABB7-E78A-4350-81D1-CF151BB041A2}"/>
              </a:ext>
            </a:extLst>
          </p:cNvPr>
          <p:cNvSpPr/>
          <p:nvPr/>
        </p:nvSpPr>
        <p:spPr>
          <a:xfrm>
            <a:off x="3417905" y="763480"/>
            <a:ext cx="5450889" cy="807868"/>
          </a:xfrm>
          <a:prstGeom prst="snip2Diag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1" dirty="0">
                <a:solidFill>
                  <a:schemeClr val="bg1"/>
                </a:solidFill>
                <a:latin typeface="Algerian" panose="04020705040A02060702" pitchFamily="82" charset="0"/>
                <a:cs typeface="Times New Roman" panose="02020603050405020304" pitchFamily="18" charset="0"/>
              </a:rPr>
              <a:t>Modified flap operation(1931)</a:t>
            </a:r>
          </a:p>
        </p:txBody>
      </p:sp>
    </p:spTree>
    <p:extLst>
      <p:ext uri="{BB962C8B-B14F-4D97-AF65-F5344CB8AC3E}">
        <p14:creationId xmlns:p14="http://schemas.microsoft.com/office/powerpoint/2010/main" xmlns="" val="18108108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7912F90-C3CC-4DFE-8C13-D94074CCD75C}"/>
              </a:ext>
            </a:extLst>
          </p:cNvPr>
          <p:cNvPicPr>
            <a:picLocks noChangeAspect="1"/>
          </p:cNvPicPr>
          <p:nvPr/>
        </p:nvPicPr>
        <p:blipFill>
          <a:blip r:embed="rId2"/>
          <a:stretch>
            <a:fillRect/>
          </a:stretch>
        </p:blipFill>
        <p:spPr>
          <a:xfrm>
            <a:off x="912316" y="854977"/>
            <a:ext cx="2425689" cy="2060174"/>
          </a:xfrm>
          <a:prstGeom prst="rect">
            <a:avLst/>
          </a:prstGeom>
          <a:ln w="38100">
            <a:solidFill>
              <a:schemeClr val="bg1"/>
            </a:solidFill>
          </a:ln>
        </p:spPr>
      </p:pic>
      <p:pic>
        <p:nvPicPr>
          <p:cNvPr id="3" name="Picture 2">
            <a:extLst>
              <a:ext uri="{FF2B5EF4-FFF2-40B4-BE49-F238E27FC236}">
                <a16:creationId xmlns:a16="http://schemas.microsoft.com/office/drawing/2014/main" xmlns="" id="{BED1A94C-3189-460C-B996-5C85266A19D7}"/>
              </a:ext>
            </a:extLst>
          </p:cNvPr>
          <p:cNvPicPr>
            <a:picLocks noChangeAspect="1"/>
          </p:cNvPicPr>
          <p:nvPr/>
        </p:nvPicPr>
        <p:blipFill>
          <a:blip r:embed="rId3"/>
          <a:stretch>
            <a:fillRect/>
          </a:stretch>
        </p:blipFill>
        <p:spPr>
          <a:xfrm>
            <a:off x="4546785" y="854978"/>
            <a:ext cx="2436116" cy="2060172"/>
          </a:xfrm>
          <a:prstGeom prst="rect">
            <a:avLst/>
          </a:prstGeom>
        </p:spPr>
      </p:pic>
      <p:pic>
        <p:nvPicPr>
          <p:cNvPr id="4" name="Picture 3">
            <a:extLst>
              <a:ext uri="{FF2B5EF4-FFF2-40B4-BE49-F238E27FC236}">
                <a16:creationId xmlns:a16="http://schemas.microsoft.com/office/drawing/2014/main" xmlns="" id="{F2FF1192-C072-4728-9673-70043F5B0425}"/>
              </a:ext>
            </a:extLst>
          </p:cNvPr>
          <p:cNvPicPr>
            <a:picLocks noChangeAspect="1"/>
          </p:cNvPicPr>
          <p:nvPr/>
        </p:nvPicPr>
        <p:blipFill>
          <a:blip r:embed="rId4"/>
          <a:stretch>
            <a:fillRect/>
          </a:stretch>
        </p:blipFill>
        <p:spPr>
          <a:xfrm>
            <a:off x="8191680" y="867409"/>
            <a:ext cx="2318197" cy="2047740"/>
          </a:xfrm>
          <a:prstGeom prst="rect">
            <a:avLst/>
          </a:prstGeom>
        </p:spPr>
      </p:pic>
      <p:pic>
        <p:nvPicPr>
          <p:cNvPr id="5" name="Picture 4">
            <a:extLst>
              <a:ext uri="{FF2B5EF4-FFF2-40B4-BE49-F238E27FC236}">
                <a16:creationId xmlns:a16="http://schemas.microsoft.com/office/drawing/2014/main" xmlns="" id="{086D7F27-2F52-44E0-9563-A1BBB0EAF8F8}"/>
              </a:ext>
            </a:extLst>
          </p:cNvPr>
          <p:cNvPicPr>
            <a:picLocks noChangeAspect="1"/>
          </p:cNvPicPr>
          <p:nvPr/>
        </p:nvPicPr>
        <p:blipFill>
          <a:blip r:embed="rId5"/>
          <a:stretch>
            <a:fillRect/>
          </a:stretch>
        </p:blipFill>
        <p:spPr>
          <a:xfrm>
            <a:off x="820731" y="4616884"/>
            <a:ext cx="2925646" cy="2005483"/>
          </a:xfrm>
          <a:prstGeom prst="rect">
            <a:avLst/>
          </a:prstGeom>
        </p:spPr>
      </p:pic>
      <p:sp>
        <p:nvSpPr>
          <p:cNvPr id="6" name="Rectangle 5">
            <a:extLst>
              <a:ext uri="{FF2B5EF4-FFF2-40B4-BE49-F238E27FC236}">
                <a16:creationId xmlns:a16="http://schemas.microsoft.com/office/drawing/2014/main" xmlns="" id="{6528BFD4-D547-47AF-A336-4B8081823154}"/>
              </a:ext>
            </a:extLst>
          </p:cNvPr>
          <p:cNvSpPr/>
          <p:nvPr/>
        </p:nvSpPr>
        <p:spPr>
          <a:xfrm>
            <a:off x="757562" y="2979757"/>
            <a:ext cx="2988816" cy="1477969"/>
          </a:xfrm>
          <a:prstGeom prst="rect">
            <a:avLst/>
          </a:prstGeom>
        </p:spPr>
        <p:txBody>
          <a:bodyPr wrap="square">
            <a:spAutoFit/>
          </a:bodyPr>
          <a:lstStyle/>
          <a:p>
            <a:pPr algn="just"/>
            <a:r>
              <a:rPr lang="en-IN" sz="1801" dirty="0">
                <a:latin typeface="Times New Roman" panose="02020603050405020304" pitchFamily="18" charset="0"/>
              </a:rPr>
              <a:t>The incision is given intracrevicularly </a:t>
            </a:r>
            <a:r>
              <a:rPr lang="en-US" sz="1801" dirty="0">
                <a:latin typeface="Times New Roman" panose="02020603050405020304" pitchFamily="18" charset="0"/>
              </a:rPr>
              <a:t>through the bottom of the pocket on both the labial and the lingual aspects of the </a:t>
            </a:r>
            <a:r>
              <a:rPr lang="en-IN" sz="1801" dirty="0">
                <a:latin typeface="Times New Roman" panose="02020603050405020304" pitchFamily="18" charset="0"/>
              </a:rPr>
              <a:t>interdental area.</a:t>
            </a:r>
            <a:endParaRPr lang="en-IN" sz="1801" dirty="0"/>
          </a:p>
        </p:txBody>
      </p:sp>
      <p:sp>
        <p:nvSpPr>
          <p:cNvPr id="7" name="Rectangle 6">
            <a:extLst>
              <a:ext uri="{FF2B5EF4-FFF2-40B4-BE49-F238E27FC236}">
                <a16:creationId xmlns:a16="http://schemas.microsoft.com/office/drawing/2014/main" xmlns="" id="{3B0E20BF-6951-4B96-AEB9-B3141D47C5E6}"/>
              </a:ext>
            </a:extLst>
          </p:cNvPr>
          <p:cNvSpPr/>
          <p:nvPr/>
        </p:nvSpPr>
        <p:spPr>
          <a:xfrm>
            <a:off x="4148833" y="2979757"/>
            <a:ext cx="3494843" cy="1477969"/>
          </a:xfrm>
          <a:prstGeom prst="rect">
            <a:avLst/>
          </a:prstGeom>
        </p:spPr>
        <p:txBody>
          <a:bodyPr wrap="square">
            <a:spAutoFit/>
          </a:bodyPr>
          <a:lstStyle/>
          <a:p>
            <a:pPr algn="just"/>
            <a:r>
              <a:rPr lang="en-US" sz="1801" dirty="0">
                <a:latin typeface="Times New Roman" panose="02020603050405020304" pitchFamily="18" charset="0"/>
              </a:rPr>
              <a:t>The gingiva was retracted labially and lingually to expose the diseased root surfaces  which were carefully debrided. Angular bony </a:t>
            </a:r>
            <a:r>
              <a:rPr lang="en-IN" sz="1801" dirty="0">
                <a:latin typeface="Times New Roman" panose="02020603050405020304" pitchFamily="18" charset="0"/>
              </a:rPr>
              <a:t>defects were curetted.</a:t>
            </a:r>
            <a:endParaRPr lang="en-IN" sz="1801" dirty="0"/>
          </a:p>
        </p:txBody>
      </p:sp>
      <p:sp>
        <p:nvSpPr>
          <p:cNvPr id="8" name="Rectangle 7">
            <a:extLst>
              <a:ext uri="{FF2B5EF4-FFF2-40B4-BE49-F238E27FC236}">
                <a16:creationId xmlns:a16="http://schemas.microsoft.com/office/drawing/2014/main" xmlns="" id="{AFC6C950-D843-4E44-8908-D58355D9FE54}"/>
              </a:ext>
            </a:extLst>
          </p:cNvPr>
          <p:cNvSpPr/>
          <p:nvPr/>
        </p:nvSpPr>
        <p:spPr>
          <a:xfrm>
            <a:off x="7927758" y="3072091"/>
            <a:ext cx="2805344" cy="923714"/>
          </a:xfrm>
          <a:prstGeom prst="rect">
            <a:avLst/>
          </a:prstGeom>
        </p:spPr>
        <p:txBody>
          <a:bodyPr wrap="square">
            <a:spAutoFit/>
          </a:bodyPr>
          <a:lstStyle/>
          <a:p>
            <a:r>
              <a:rPr lang="en-IN" sz="1801" dirty="0">
                <a:latin typeface="Times New Roman" panose="02020603050405020304" pitchFamily="18" charset="0"/>
              </a:rPr>
              <a:t>The </a:t>
            </a:r>
            <a:r>
              <a:rPr lang="en-US" sz="1801" dirty="0">
                <a:latin typeface="Times New Roman" panose="02020603050405020304" pitchFamily="18" charset="0"/>
              </a:rPr>
              <a:t>exposed root surfaces are subjected to mechanical debridement</a:t>
            </a:r>
            <a:endParaRPr lang="en-IN" sz="1801" dirty="0"/>
          </a:p>
        </p:txBody>
      </p:sp>
      <p:sp>
        <p:nvSpPr>
          <p:cNvPr id="9" name="Rectangle 8">
            <a:extLst>
              <a:ext uri="{FF2B5EF4-FFF2-40B4-BE49-F238E27FC236}">
                <a16:creationId xmlns:a16="http://schemas.microsoft.com/office/drawing/2014/main" xmlns="" id="{6F6D5B8A-493C-46C0-9447-536209BC5EC2}"/>
              </a:ext>
            </a:extLst>
          </p:cNvPr>
          <p:cNvSpPr/>
          <p:nvPr/>
        </p:nvSpPr>
        <p:spPr>
          <a:xfrm>
            <a:off x="4148833" y="5312721"/>
            <a:ext cx="3601374" cy="646587"/>
          </a:xfrm>
          <a:prstGeom prst="rect">
            <a:avLst/>
          </a:prstGeom>
        </p:spPr>
        <p:txBody>
          <a:bodyPr wrap="square">
            <a:spAutoFit/>
          </a:bodyPr>
          <a:lstStyle/>
          <a:p>
            <a:r>
              <a:rPr lang="en-IN" sz="1801" dirty="0">
                <a:latin typeface="Times New Roman" panose="02020603050405020304" pitchFamily="18" charset="0"/>
              </a:rPr>
              <a:t>The </a:t>
            </a:r>
            <a:r>
              <a:rPr lang="en-US" sz="1801" dirty="0">
                <a:latin typeface="Times New Roman" panose="02020603050405020304" pitchFamily="18" charset="0"/>
              </a:rPr>
              <a:t>flaps are replaced to their original position and sutured.</a:t>
            </a:r>
            <a:endParaRPr lang="en-IN" sz="1801" dirty="0"/>
          </a:p>
        </p:txBody>
      </p:sp>
    </p:spTree>
    <p:extLst>
      <p:ext uri="{BB962C8B-B14F-4D97-AF65-F5344CB8AC3E}">
        <p14:creationId xmlns:p14="http://schemas.microsoft.com/office/powerpoint/2010/main" xmlns="" val="8536213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A836448-86A5-4157-9418-C9477F0BBE56}"/>
              </a:ext>
            </a:extLst>
          </p:cNvPr>
          <p:cNvSpPr>
            <a:spLocks noGrp="1"/>
          </p:cNvSpPr>
          <p:nvPr>
            <p:ph idx="1"/>
          </p:nvPr>
        </p:nvSpPr>
        <p:spPr>
          <a:xfrm>
            <a:off x="721313" y="1982270"/>
            <a:ext cx="10131426" cy="3649132"/>
          </a:xfrm>
        </p:spPr>
        <p:txBody>
          <a:bodyPr>
            <a:normAutofit/>
          </a:bodyPr>
          <a:lstStyle/>
          <a:p>
            <a:pPr algn="just"/>
            <a:r>
              <a:rPr lang="en-IN" sz="2201" dirty="0">
                <a:latin typeface="Times New Roman" panose="02020603050405020304" pitchFamily="18" charset="0"/>
                <a:cs typeface="Times New Roman" panose="02020603050405020304" pitchFamily="18" charset="0"/>
              </a:rPr>
              <a:t>The terminology </a:t>
            </a:r>
            <a:r>
              <a:rPr lang="en-US" sz="2201" dirty="0">
                <a:latin typeface="Times New Roman" panose="02020603050405020304" pitchFamily="18" charset="0"/>
                <a:cs typeface="Times New Roman" panose="02020603050405020304" pitchFamily="18" charset="0"/>
              </a:rPr>
              <a:t>used  for the first type of operation is the apically repositioned flap (previously called "Repositioning of the Attached Gingiva") by Nabers in 1954 ; for the second it is the apically displaced flap (originally known as the </a:t>
            </a:r>
            <a:r>
              <a:rPr lang="en-IN" sz="2201" dirty="0">
                <a:latin typeface="Times New Roman" panose="02020603050405020304" pitchFamily="18" charset="0"/>
                <a:cs typeface="Times New Roman" panose="02020603050405020304" pitchFamily="18" charset="0"/>
              </a:rPr>
              <a:t>"pushback“).</a:t>
            </a:r>
          </a:p>
          <a:p>
            <a:pPr algn="just"/>
            <a:r>
              <a:rPr lang="en-IN" sz="2201" dirty="0">
                <a:latin typeface="Times New Roman" panose="02020603050405020304" pitchFamily="18" charset="0"/>
                <a:cs typeface="Times New Roman" panose="02020603050405020304" pitchFamily="18" charset="0"/>
              </a:rPr>
              <a:t> </a:t>
            </a:r>
            <a:r>
              <a:rPr lang="en-US" sz="2201" dirty="0">
                <a:latin typeface="Times New Roman" panose="02020603050405020304" pitchFamily="18" charset="0"/>
                <a:cs typeface="Times New Roman" panose="02020603050405020304" pitchFamily="18" charset="0"/>
              </a:rPr>
              <a:t>It was later modified by Ariaudo &amp; Tyrrell (</a:t>
            </a:r>
            <a:r>
              <a:rPr lang="en-IN" sz="2201" dirty="0">
                <a:latin typeface="Times New Roman" panose="02020603050405020304" pitchFamily="18" charset="0"/>
                <a:cs typeface="Times New Roman" panose="02020603050405020304" pitchFamily="18" charset="0"/>
              </a:rPr>
              <a:t>1957) who advocated the </a:t>
            </a:r>
            <a:r>
              <a:rPr lang="en-US" sz="2201" dirty="0">
                <a:latin typeface="Times New Roman" panose="02020603050405020304" pitchFamily="18" charset="0"/>
                <a:cs typeface="Times New Roman" panose="02020603050405020304" pitchFamily="18" charset="0"/>
              </a:rPr>
              <a:t>use of two vertical incisions instead of one.</a:t>
            </a:r>
          </a:p>
          <a:p>
            <a:pPr algn="just"/>
            <a:r>
              <a:rPr lang="en-US" sz="2201" dirty="0">
                <a:latin typeface="Times New Roman" panose="02020603050405020304" pitchFamily="18" charset="0"/>
                <a:cs typeface="Times New Roman" panose="02020603050405020304" pitchFamily="18" charset="0"/>
              </a:rPr>
              <a:t>In 1962 Friedman proposed the term apically repositioned flap to more appropriately describe the surgical technique introduced by Nabers.</a:t>
            </a:r>
            <a:endParaRPr lang="en-IN" sz="2201" dirty="0">
              <a:latin typeface="Times New Roman" panose="02020603050405020304" pitchFamily="18" charset="0"/>
              <a:cs typeface="Times New Roman" panose="02020603050405020304" pitchFamily="18" charset="0"/>
            </a:endParaRPr>
          </a:p>
        </p:txBody>
      </p:sp>
      <p:sp>
        <p:nvSpPr>
          <p:cNvPr id="4" name="Rectangle: Diagonal Corners Snipped 3">
            <a:extLst>
              <a:ext uri="{FF2B5EF4-FFF2-40B4-BE49-F238E27FC236}">
                <a16:creationId xmlns:a16="http://schemas.microsoft.com/office/drawing/2014/main" xmlns="" id="{0FD33FE1-98B7-4931-A146-6BBEC209D7A2}"/>
              </a:ext>
            </a:extLst>
          </p:cNvPr>
          <p:cNvSpPr/>
          <p:nvPr/>
        </p:nvSpPr>
        <p:spPr>
          <a:xfrm>
            <a:off x="4154750" y="736847"/>
            <a:ext cx="4145870" cy="701337"/>
          </a:xfrm>
          <a:prstGeom prst="snip2Diag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1" dirty="0">
                <a:solidFill>
                  <a:schemeClr val="bg1"/>
                </a:solidFill>
                <a:latin typeface="Algerian" panose="04020705040A02060702" pitchFamily="82" charset="0"/>
                <a:cs typeface="Times New Roman" panose="02020603050405020304" pitchFamily="18" charset="0"/>
              </a:rPr>
              <a:t>Apically  repositioned flap (1954)</a:t>
            </a:r>
          </a:p>
        </p:txBody>
      </p:sp>
    </p:spTree>
    <p:extLst>
      <p:ext uri="{BB962C8B-B14F-4D97-AF65-F5344CB8AC3E}">
        <p14:creationId xmlns:p14="http://schemas.microsoft.com/office/powerpoint/2010/main" xmlns="" val="31010402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EE077EB-40DA-490E-A74F-39F76F3C4833}"/>
              </a:ext>
            </a:extLst>
          </p:cNvPr>
          <p:cNvSpPr>
            <a:spLocks noGrp="1"/>
          </p:cNvSpPr>
          <p:nvPr>
            <p:ph idx="1"/>
          </p:nvPr>
        </p:nvSpPr>
        <p:spPr>
          <a:xfrm>
            <a:off x="712435" y="1760329"/>
            <a:ext cx="10131426" cy="3649132"/>
          </a:xfrm>
        </p:spPr>
        <p:txBody>
          <a:bodyPr>
            <a:normAutofit/>
          </a:bodyPr>
          <a:lstStyle/>
          <a:p>
            <a:pPr algn="just"/>
            <a:r>
              <a:rPr lang="en-IN" sz="2201" dirty="0">
                <a:latin typeface="Times New Roman" panose="02020603050405020304" pitchFamily="18" charset="0"/>
                <a:cs typeface="Times New Roman" panose="02020603050405020304" pitchFamily="18" charset="0"/>
              </a:rPr>
              <a:t>Friedman </a:t>
            </a:r>
            <a:r>
              <a:rPr lang="en-US" sz="2201" dirty="0">
                <a:latin typeface="Times New Roman" panose="02020603050405020304" pitchFamily="18" charset="0"/>
                <a:cs typeface="Times New Roman" panose="02020603050405020304" pitchFamily="18" charset="0"/>
              </a:rPr>
              <a:t>emphasized the that, at the end of the surgical procedure, the entire complex of the soft tissues ( gingiva and alveolar mucosa) rather than the gingiva alone was displaced in an apical direction. </a:t>
            </a:r>
          </a:p>
          <a:p>
            <a:pPr algn="just"/>
            <a:r>
              <a:rPr lang="en-US" sz="2201" dirty="0">
                <a:latin typeface="Times New Roman" panose="02020603050405020304" pitchFamily="18" charset="0"/>
                <a:cs typeface="Times New Roman" panose="02020603050405020304" pitchFamily="18" charset="0"/>
              </a:rPr>
              <a:t>Thus, rather than excising the amount of gingiva which would be in excess after osseous surgery (if performed), the whole mucogingival complex was maintained and apically repositioned. </a:t>
            </a:r>
          </a:p>
          <a:p>
            <a:pPr algn="just"/>
            <a:r>
              <a:rPr lang="en-US" sz="2201" dirty="0">
                <a:latin typeface="Times New Roman" panose="02020603050405020304" pitchFamily="18" charset="0"/>
                <a:cs typeface="Times New Roman" panose="02020603050405020304" pitchFamily="18" charset="0"/>
              </a:rPr>
              <a:t>This surgical technique was used on buccal surfaces in both maxillas and mandibles and on lingual surfaces in the mandible,  while an excisional technique had to be used on the palatal aspect of maxillary teeth.</a:t>
            </a:r>
            <a:endParaRPr lang="en-IN" sz="220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826811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D0B1B3F-FB8F-4FD3-A754-476F938A00F2}"/>
              </a:ext>
            </a:extLst>
          </p:cNvPr>
          <p:cNvSpPr/>
          <p:nvPr/>
        </p:nvSpPr>
        <p:spPr>
          <a:xfrm>
            <a:off x="2009315" y="1384918"/>
            <a:ext cx="8173374" cy="1553593"/>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IN" sz="2000" dirty="0">
              <a:solidFill>
                <a:schemeClr val="bg1"/>
              </a:solidFill>
              <a:latin typeface="Times New Roman" panose="02020603050405020304" pitchFamily="18" charset="0"/>
              <a:cs typeface="Times New Roman" panose="02020603050405020304" pitchFamily="18" charset="0"/>
            </a:endParaRPr>
          </a:p>
          <a:p>
            <a:pPr algn="just"/>
            <a:r>
              <a:rPr lang="en-IN" sz="2000" dirty="0">
                <a:solidFill>
                  <a:schemeClr val="bg1"/>
                </a:solidFill>
                <a:latin typeface="Times New Roman" panose="02020603050405020304" pitchFamily="18" charset="0"/>
                <a:cs typeface="Times New Roman" panose="02020603050405020304" pitchFamily="18" charset="0"/>
              </a:rPr>
              <a:t>A</a:t>
            </a:r>
            <a:r>
              <a:rPr lang="en-IN" sz="2000" dirty="0">
                <a:latin typeface="Times New Roman" panose="02020603050405020304" pitchFamily="18" charset="0"/>
                <a:cs typeface="Times New Roman" panose="02020603050405020304" pitchFamily="18" charset="0"/>
              </a:rPr>
              <a:t> </a:t>
            </a:r>
            <a:r>
              <a:rPr lang="en-IN" sz="2000" dirty="0">
                <a:solidFill>
                  <a:schemeClr val="bg1"/>
                </a:solidFill>
                <a:latin typeface="Times New Roman" panose="02020603050405020304" pitchFamily="18" charset="0"/>
                <a:cs typeface="Times New Roman" panose="02020603050405020304" pitchFamily="18" charset="0"/>
              </a:rPr>
              <a:t>periodontal  flap is a section of the gingiva and/or alveolar mucosa surgically elevated from the underlying tissues to provide visibility and access to the bone and root surface</a:t>
            </a:r>
          </a:p>
          <a:p>
            <a:pPr algn="just"/>
            <a:r>
              <a:rPr lang="en-IN" sz="2000" dirty="0">
                <a:solidFill>
                  <a:schemeClr val="bg1"/>
                </a:solidFill>
                <a:latin typeface="Times New Roman" panose="02020603050405020304" pitchFamily="18" charset="0"/>
                <a:cs typeface="Times New Roman" panose="02020603050405020304" pitchFamily="18" charset="0"/>
              </a:rPr>
              <a:t>                                                              </a:t>
            </a:r>
            <a:r>
              <a:rPr lang="en-IN" sz="2201" dirty="0">
                <a:solidFill>
                  <a:schemeClr val="bg1"/>
                </a:solidFill>
                <a:latin typeface="Times New Roman" panose="02020603050405020304" pitchFamily="18" charset="0"/>
                <a:cs typeface="Times New Roman" panose="02020603050405020304" pitchFamily="18" charset="0"/>
              </a:rPr>
              <a:t>                   Carranza</a:t>
            </a:r>
          </a:p>
          <a:p>
            <a:pPr algn="just"/>
            <a:r>
              <a:rPr lang="en-IN" sz="2201" dirty="0">
                <a:solidFill>
                  <a:schemeClr val="bg1"/>
                </a:solidFill>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xmlns="" id="{AFFECC93-F96E-4CF9-B0B0-6CA499C2E613}"/>
              </a:ext>
            </a:extLst>
          </p:cNvPr>
          <p:cNvSpPr/>
          <p:nvPr/>
        </p:nvSpPr>
        <p:spPr>
          <a:xfrm>
            <a:off x="2053702" y="3429000"/>
            <a:ext cx="8084597" cy="1251751"/>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2000" dirty="0">
                <a:solidFill>
                  <a:sysClr val="windowText" lastClr="000000"/>
                </a:solidFill>
                <a:latin typeface="Times New Roman" panose="02020603050405020304" pitchFamily="18" charset="0"/>
                <a:cs typeface="Times New Roman" panose="02020603050405020304" pitchFamily="18" charset="0"/>
              </a:rPr>
              <a:t>Flap is defined as separation of section of tissue from the surrounding tissue except at its base</a:t>
            </a:r>
          </a:p>
          <a:p>
            <a:pPr algn="just"/>
            <a:r>
              <a:rPr lang="en-IN" sz="2000" dirty="0">
                <a:solidFill>
                  <a:sysClr val="windowText" lastClr="000000"/>
                </a:solidFill>
                <a:latin typeface="Times New Roman" panose="02020603050405020304" pitchFamily="18" charset="0"/>
                <a:cs typeface="Times New Roman" panose="02020603050405020304" pitchFamily="18" charset="0"/>
              </a:rPr>
              <a:t>                                                               Glossary of periodontal terms</a:t>
            </a:r>
          </a:p>
        </p:txBody>
      </p:sp>
      <p:cxnSp>
        <p:nvCxnSpPr>
          <p:cNvPr id="9" name="Straight Connector 8">
            <a:extLst>
              <a:ext uri="{FF2B5EF4-FFF2-40B4-BE49-F238E27FC236}">
                <a16:creationId xmlns:a16="http://schemas.microsoft.com/office/drawing/2014/main" xmlns="" id="{3C935EBF-A21F-4FE1-ACB4-ACD00999604C}"/>
              </a:ext>
            </a:extLst>
          </p:cNvPr>
          <p:cNvCxnSpPr/>
          <p:nvPr/>
        </p:nvCxnSpPr>
        <p:spPr>
          <a:xfrm>
            <a:off x="905522" y="3142694"/>
            <a:ext cx="102359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6603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1EBC7EE1-4AAE-451D-A89E-03B35DC78A94}"/>
              </a:ext>
            </a:extLst>
          </p:cNvPr>
          <p:cNvSpPr/>
          <p:nvPr/>
        </p:nvSpPr>
        <p:spPr>
          <a:xfrm>
            <a:off x="2663301" y="1493668"/>
            <a:ext cx="6010183" cy="421467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2201" dirty="0">
                <a:solidFill>
                  <a:srgbClr val="FF0000"/>
                </a:solidFill>
                <a:latin typeface="Times New Roman" panose="02020603050405020304" pitchFamily="18" charset="0"/>
                <a:cs typeface="Times New Roman" panose="02020603050405020304" pitchFamily="18" charset="0"/>
              </a:rPr>
              <a:t>Factors determining the position of apically positioned flap.</a:t>
            </a:r>
          </a:p>
          <a:p>
            <a:pPr marL="342904" indent="-342904" algn="just">
              <a:buFont typeface="Arial" panose="020B0604020202020204" pitchFamily="34" charset="0"/>
              <a:buChar char="•"/>
            </a:pPr>
            <a:r>
              <a:rPr lang="en-IN" sz="2201" dirty="0">
                <a:solidFill>
                  <a:schemeClr val="bg1"/>
                </a:solidFill>
                <a:latin typeface="Times New Roman" panose="02020603050405020304" pitchFamily="18" charset="0"/>
                <a:cs typeface="Times New Roman" panose="02020603050405020304" pitchFamily="18" charset="0"/>
              </a:rPr>
              <a:t>Width and thickness of gingiva.</a:t>
            </a:r>
          </a:p>
          <a:p>
            <a:pPr marL="342904" indent="-342904" algn="just">
              <a:buFont typeface="Arial" panose="020B0604020202020204" pitchFamily="34" charset="0"/>
              <a:buChar char="•"/>
            </a:pPr>
            <a:r>
              <a:rPr lang="en-IN" sz="2201" dirty="0">
                <a:solidFill>
                  <a:schemeClr val="bg1"/>
                </a:solidFill>
                <a:latin typeface="Times New Roman" panose="02020603050405020304" pitchFamily="18" charset="0"/>
                <a:cs typeface="Times New Roman" panose="02020603050405020304" pitchFamily="18" charset="0"/>
              </a:rPr>
              <a:t>Thickness of marginal alveolar bone.</a:t>
            </a:r>
          </a:p>
          <a:p>
            <a:pPr marL="342904" indent="-342904" algn="just">
              <a:buFont typeface="Arial" panose="020B0604020202020204" pitchFamily="34" charset="0"/>
              <a:buChar char="•"/>
            </a:pPr>
            <a:r>
              <a:rPr lang="en-IN" sz="2201" dirty="0">
                <a:solidFill>
                  <a:schemeClr val="bg1"/>
                </a:solidFill>
                <a:latin typeface="Times New Roman" panose="02020603050405020304" pitchFamily="18" charset="0"/>
                <a:cs typeface="Times New Roman" panose="02020603050405020304" pitchFamily="18" charset="0"/>
              </a:rPr>
              <a:t>Amount of periodontal pocket to be eliminated.</a:t>
            </a:r>
          </a:p>
          <a:p>
            <a:pPr marL="342904" indent="-342904" algn="just">
              <a:buFont typeface="Arial" panose="020B0604020202020204" pitchFamily="34" charset="0"/>
              <a:buChar char="•"/>
            </a:pPr>
            <a:r>
              <a:rPr lang="en-IN" sz="2201" dirty="0">
                <a:solidFill>
                  <a:schemeClr val="bg1"/>
                </a:solidFill>
                <a:latin typeface="Times New Roman" panose="02020603050405020304" pitchFamily="18" charset="0"/>
                <a:cs typeface="Times New Roman" panose="02020603050405020304" pitchFamily="18" charset="0"/>
              </a:rPr>
              <a:t>Clinical crown length required for restorative/prosthetic treatment and esthetics.</a:t>
            </a:r>
          </a:p>
          <a:p>
            <a:pPr marL="342904" indent="-342904" algn="just">
              <a:buFont typeface="Arial" panose="020B0604020202020204" pitchFamily="34" charset="0"/>
              <a:buChar char="•"/>
            </a:pPr>
            <a:r>
              <a:rPr lang="en-IN" sz="2201" dirty="0">
                <a:solidFill>
                  <a:schemeClr val="bg1"/>
                </a:solidFill>
                <a:latin typeface="Times New Roman" panose="02020603050405020304" pitchFamily="18" charset="0"/>
                <a:cs typeface="Times New Roman" panose="02020603050405020304" pitchFamily="18" charset="0"/>
              </a:rPr>
              <a:t>Length of root trunk.</a:t>
            </a:r>
          </a:p>
        </p:txBody>
      </p:sp>
    </p:spTree>
    <p:extLst>
      <p:ext uri="{BB962C8B-B14F-4D97-AF65-F5344CB8AC3E}">
        <p14:creationId xmlns:p14="http://schemas.microsoft.com/office/powerpoint/2010/main" xmlns="" val="20487713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3D5635D-99B1-4172-962B-B6768AB3A040}"/>
              </a:ext>
            </a:extLst>
          </p:cNvPr>
          <p:cNvSpPr/>
          <p:nvPr/>
        </p:nvSpPr>
        <p:spPr>
          <a:xfrm>
            <a:off x="652509" y="1367809"/>
            <a:ext cx="5069148" cy="47317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1" i="1" dirty="0">
                <a:latin typeface="Times New Roman" panose="02020603050405020304" pitchFamily="18" charset="0"/>
                <a:cs typeface="Times New Roman" panose="02020603050405020304" pitchFamily="18" charset="0"/>
              </a:rPr>
              <a:t>A</a:t>
            </a:r>
            <a:r>
              <a:rPr lang="en-US" sz="2201" dirty="0">
                <a:latin typeface="Times New Roman" panose="02020603050405020304" pitchFamily="18" charset="0"/>
                <a:cs typeface="Times New Roman" panose="02020603050405020304" pitchFamily="18" charset="0"/>
              </a:rPr>
              <a:t>, Class I. More than adequate keratinized tissue; initial incisions buccal to the crest of gingiva and apically positioned to cover bone. </a:t>
            </a:r>
          </a:p>
          <a:p>
            <a:pPr algn="just"/>
            <a:r>
              <a:rPr lang="en-US" sz="2201" i="1" dirty="0">
                <a:latin typeface="Times New Roman" panose="02020603050405020304" pitchFamily="18" charset="0"/>
                <a:cs typeface="Times New Roman" panose="02020603050405020304" pitchFamily="18" charset="0"/>
              </a:rPr>
              <a:t>B</a:t>
            </a:r>
            <a:r>
              <a:rPr lang="en-US" sz="2201" dirty="0">
                <a:latin typeface="Times New Roman" panose="02020603050405020304" pitchFamily="18" charset="0"/>
                <a:cs typeface="Times New Roman" panose="02020603050405020304" pitchFamily="18" charset="0"/>
              </a:rPr>
              <a:t>, Class II. Adequate keratinized tissue; initial incision at the crest of gingiva and flap positioned only to the crest of bone.</a:t>
            </a:r>
          </a:p>
          <a:p>
            <a:pPr algn="just"/>
            <a:r>
              <a:rPr lang="en-US" sz="2201" i="1" dirty="0">
                <a:latin typeface="Times New Roman" panose="02020603050405020304" pitchFamily="18" charset="0"/>
                <a:cs typeface="Times New Roman" panose="02020603050405020304" pitchFamily="18" charset="0"/>
              </a:rPr>
              <a:t>C</a:t>
            </a:r>
            <a:r>
              <a:rPr lang="en-US" sz="2201" dirty="0">
                <a:latin typeface="Times New Roman" panose="02020603050405020304" pitchFamily="18" charset="0"/>
                <a:cs typeface="Times New Roman" panose="02020603050405020304" pitchFamily="18" charset="0"/>
              </a:rPr>
              <a:t>, Class III. Minimal or inadequate keratinized gingiva; sulcular incision and flap positioned apically to below</a:t>
            </a:r>
          </a:p>
          <a:p>
            <a:pPr algn="just"/>
            <a:r>
              <a:rPr lang="en-US" sz="2201" dirty="0">
                <a:latin typeface="Times New Roman" panose="02020603050405020304" pitchFamily="18" charset="0"/>
                <a:cs typeface="Times New Roman" panose="02020603050405020304" pitchFamily="18" charset="0"/>
              </a:rPr>
              <a:t>the crest of bone to increase keratinized gingiva</a:t>
            </a:r>
            <a:endParaRPr lang="en-IN" sz="2201" dirty="0">
              <a:latin typeface="Times New Roman" panose="02020603050405020304" pitchFamily="18" charset="0"/>
              <a:cs typeface="Times New Roman" panose="02020603050405020304" pitchFamily="18" charset="0"/>
            </a:endParaRPr>
          </a:p>
        </p:txBody>
      </p:sp>
      <p:sp>
        <p:nvSpPr>
          <p:cNvPr id="4" name="Rectangle: Diagonal Corners Snipped 3">
            <a:extLst>
              <a:ext uri="{FF2B5EF4-FFF2-40B4-BE49-F238E27FC236}">
                <a16:creationId xmlns:a16="http://schemas.microsoft.com/office/drawing/2014/main" xmlns="" id="{52179138-6EE7-463F-98D3-06F843BA053D}"/>
              </a:ext>
            </a:extLst>
          </p:cNvPr>
          <p:cNvSpPr/>
          <p:nvPr/>
        </p:nvSpPr>
        <p:spPr>
          <a:xfrm>
            <a:off x="1029810" y="523782"/>
            <a:ext cx="4314548" cy="630315"/>
          </a:xfrm>
          <a:prstGeom prst="snip2Diag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1" dirty="0">
                <a:solidFill>
                  <a:schemeClr val="bg1"/>
                </a:solidFill>
                <a:latin typeface="Algerian" panose="04020705040A02060702" pitchFamily="82" charset="0"/>
              </a:rPr>
              <a:t>Friedman and Levin classification(1964)</a:t>
            </a:r>
          </a:p>
        </p:txBody>
      </p:sp>
      <p:pic>
        <p:nvPicPr>
          <p:cNvPr id="5" name="Picture 4">
            <a:extLst>
              <a:ext uri="{FF2B5EF4-FFF2-40B4-BE49-F238E27FC236}">
                <a16:creationId xmlns:a16="http://schemas.microsoft.com/office/drawing/2014/main" xmlns="" id="{A8AFBB90-3D20-4BB8-9E3B-C4D8FBDC8266}"/>
              </a:ext>
            </a:extLst>
          </p:cNvPr>
          <p:cNvPicPr>
            <a:picLocks noChangeAspect="1"/>
          </p:cNvPicPr>
          <p:nvPr/>
        </p:nvPicPr>
        <p:blipFill>
          <a:blip r:embed="rId2"/>
          <a:stretch>
            <a:fillRect/>
          </a:stretch>
        </p:blipFill>
        <p:spPr>
          <a:xfrm>
            <a:off x="6742591" y="551063"/>
            <a:ext cx="3768571" cy="4941513"/>
          </a:xfrm>
          <a:prstGeom prst="rect">
            <a:avLst/>
          </a:prstGeom>
          <a:ln w="38100">
            <a:solidFill>
              <a:srgbClr val="FF0000"/>
            </a:solidFill>
          </a:ln>
        </p:spPr>
      </p:pic>
    </p:spTree>
    <p:extLst>
      <p:ext uri="{BB962C8B-B14F-4D97-AF65-F5344CB8AC3E}">
        <p14:creationId xmlns:p14="http://schemas.microsoft.com/office/powerpoint/2010/main" xmlns="" val="132537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E9E0528-26F2-4C1E-BA57-A6BF0B41FA1C}"/>
              </a:ext>
            </a:extLst>
          </p:cNvPr>
          <p:cNvPicPr>
            <a:picLocks noChangeAspect="1"/>
          </p:cNvPicPr>
          <p:nvPr/>
        </p:nvPicPr>
        <p:blipFill>
          <a:blip r:embed="rId2"/>
          <a:stretch>
            <a:fillRect/>
          </a:stretch>
        </p:blipFill>
        <p:spPr>
          <a:xfrm>
            <a:off x="663791" y="640719"/>
            <a:ext cx="2674213" cy="2116064"/>
          </a:xfrm>
          <a:prstGeom prst="rect">
            <a:avLst/>
          </a:prstGeom>
        </p:spPr>
      </p:pic>
      <p:sp>
        <p:nvSpPr>
          <p:cNvPr id="3" name="Rectangle 2">
            <a:extLst>
              <a:ext uri="{FF2B5EF4-FFF2-40B4-BE49-F238E27FC236}">
                <a16:creationId xmlns:a16="http://schemas.microsoft.com/office/drawing/2014/main" xmlns="" id="{EAE9494F-502E-4A2B-A165-66964405E952}"/>
              </a:ext>
            </a:extLst>
          </p:cNvPr>
          <p:cNvSpPr/>
          <p:nvPr/>
        </p:nvSpPr>
        <p:spPr>
          <a:xfrm>
            <a:off x="672667" y="2754476"/>
            <a:ext cx="5763644" cy="646587"/>
          </a:xfrm>
          <a:prstGeom prst="rect">
            <a:avLst/>
          </a:prstGeom>
        </p:spPr>
        <p:txBody>
          <a:bodyPr wrap="square">
            <a:spAutoFit/>
          </a:bodyPr>
          <a:lstStyle/>
          <a:p>
            <a:pPr algn="just"/>
            <a:r>
              <a:rPr lang="en-US" sz="1801" i="1" dirty="0">
                <a:latin typeface="Times New Roman" panose="02020603050405020304" pitchFamily="18" charset="0"/>
                <a:cs typeface="Times New Roman" panose="02020603050405020304" pitchFamily="18" charset="0"/>
              </a:rPr>
              <a:t>A </a:t>
            </a:r>
            <a:r>
              <a:rPr lang="en-US" sz="1801" dirty="0">
                <a:latin typeface="Times New Roman" panose="02020603050405020304" pitchFamily="18" charset="0"/>
                <a:cs typeface="Times New Roman" panose="02020603050405020304" pitchFamily="18" charset="0"/>
              </a:rPr>
              <a:t>and </a:t>
            </a:r>
            <a:r>
              <a:rPr lang="en-US" sz="1801" i="1" dirty="0">
                <a:latin typeface="Times New Roman" panose="02020603050405020304" pitchFamily="18" charset="0"/>
                <a:cs typeface="Times New Roman" panose="02020603050405020304" pitchFamily="18" charset="0"/>
              </a:rPr>
              <a:t>B</a:t>
            </a:r>
            <a:r>
              <a:rPr lang="en-US" sz="1801" dirty="0">
                <a:latin typeface="Times New Roman" panose="02020603050405020304" pitchFamily="18" charset="0"/>
                <a:cs typeface="Times New Roman" panose="02020603050405020304" pitchFamily="18" charset="0"/>
              </a:rPr>
              <a:t>, Deep pockets and bone loss with pockets probing to the mucogingival junction</a:t>
            </a:r>
            <a:endParaRPr lang="en-IN" sz="180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9B6F2ACB-074D-4B47-978E-06C6E5D0DD9B}"/>
              </a:ext>
            </a:extLst>
          </p:cNvPr>
          <p:cNvPicPr>
            <a:picLocks noChangeAspect="1"/>
          </p:cNvPicPr>
          <p:nvPr/>
        </p:nvPicPr>
        <p:blipFill>
          <a:blip r:embed="rId3"/>
          <a:stretch>
            <a:fillRect/>
          </a:stretch>
        </p:blipFill>
        <p:spPr>
          <a:xfrm>
            <a:off x="3824382" y="640719"/>
            <a:ext cx="2702956" cy="2113756"/>
          </a:xfrm>
          <a:prstGeom prst="rect">
            <a:avLst/>
          </a:prstGeom>
        </p:spPr>
      </p:pic>
      <p:pic>
        <p:nvPicPr>
          <p:cNvPr id="5" name="Picture 4">
            <a:extLst>
              <a:ext uri="{FF2B5EF4-FFF2-40B4-BE49-F238E27FC236}">
                <a16:creationId xmlns:a16="http://schemas.microsoft.com/office/drawing/2014/main" xmlns="" id="{076DB585-7257-4910-B708-58E3AC31C510}"/>
              </a:ext>
            </a:extLst>
          </p:cNvPr>
          <p:cNvPicPr>
            <a:picLocks noChangeAspect="1"/>
          </p:cNvPicPr>
          <p:nvPr/>
        </p:nvPicPr>
        <p:blipFill>
          <a:blip r:embed="rId4"/>
          <a:stretch>
            <a:fillRect/>
          </a:stretch>
        </p:blipFill>
        <p:spPr>
          <a:xfrm>
            <a:off x="6991876" y="648703"/>
            <a:ext cx="2932777" cy="2128398"/>
          </a:xfrm>
          <a:prstGeom prst="rect">
            <a:avLst/>
          </a:prstGeom>
        </p:spPr>
      </p:pic>
      <p:pic>
        <p:nvPicPr>
          <p:cNvPr id="6" name="Picture 5">
            <a:extLst>
              <a:ext uri="{FF2B5EF4-FFF2-40B4-BE49-F238E27FC236}">
                <a16:creationId xmlns:a16="http://schemas.microsoft.com/office/drawing/2014/main" xmlns="" id="{E2CDD1D4-DCC4-47A9-9F51-E378DAF7F241}"/>
              </a:ext>
            </a:extLst>
          </p:cNvPr>
          <p:cNvPicPr>
            <a:picLocks noChangeAspect="1"/>
          </p:cNvPicPr>
          <p:nvPr/>
        </p:nvPicPr>
        <p:blipFill>
          <a:blip r:embed="rId5"/>
          <a:stretch>
            <a:fillRect/>
          </a:stretch>
        </p:blipFill>
        <p:spPr>
          <a:xfrm>
            <a:off x="10101310" y="648703"/>
            <a:ext cx="1814034" cy="2128398"/>
          </a:xfrm>
          <a:prstGeom prst="rect">
            <a:avLst/>
          </a:prstGeom>
        </p:spPr>
      </p:pic>
      <p:sp>
        <p:nvSpPr>
          <p:cNvPr id="7" name="Rectangle 6">
            <a:extLst>
              <a:ext uri="{FF2B5EF4-FFF2-40B4-BE49-F238E27FC236}">
                <a16:creationId xmlns:a16="http://schemas.microsoft.com/office/drawing/2014/main" xmlns="" id="{DA9FE6C8-A40D-4A5B-8E09-64FFC240C35E}"/>
              </a:ext>
            </a:extLst>
          </p:cNvPr>
          <p:cNvSpPr/>
          <p:nvPr/>
        </p:nvSpPr>
        <p:spPr>
          <a:xfrm>
            <a:off x="6991876" y="2779323"/>
            <a:ext cx="5209001" cy="1200842"/>
          </a:xfrm>
          <a:prstGeom prst="rect">
            <a:avLst/>
          </a:prstGeom>
        </p:spPr>
        <p:txBody>
          <a:bodyPr wrap="square">
            <a:spAutoFit/>
          </a:bodyPr>
          <a:lstStyle/>
          <a:p>
            <a:pPr algn="just"/>
            <a:r>
              <a:rPr lang="en-IN" sz="1801" i="1" dirty="0">
                <a:latin typeface="Times New Roman" panose="02020603050405020304" pitchFamily="18" charset="0"/>
                <a:cs typeface="Times New Roman" panose="02020603050405020304" pitchFamily="18" charset="0"/>
              </a:rPr>
              <a:t>C </a:t>
            </a:r>
            <a:r>
              <a:rPr lang="en-US" sz="1801" dirty="0">
                <a:latin typeface="Times New Roman" panose="02020603050405020304" pitchFamily="18" charset="0"/>
                <a:cs typeface="Times New Roman" panose="02020603050405020304" pitchFamily="18" charset="0"/>
              </a:rPr>
              <a:t>and </a:t>
            </a:r>
            <a:r>
              <a:rPr lang="en-US" sz="1801" i="1" dirty="0">
                <a:latin typeface="Times New Roman" panose="02020603050405020304" pitchFamily="18" charset="0"/>
                <a:cs typeface="Times New Roman" panose="02020603050405020304" pitchFamily="18" charset="0"/>
              </a:rPr>
              <a:t>D</a:t>
            </a:r>
            <a:r>
              <a:rPr lang="en-US" sz="1801" dirty="0">
                <a:latin typeface="Times New Roman" panose="02020603050405020304" pitchFamily="18" charset="0"/>
                <a:cs typeface="Times New Roman" panose="02020603050405020304" pitchFamily="18" charset="0"/>
              </a:rPr>
              <a:t>, Primary scalloped, inverse-beveled incision made down to the crest of bone. This primary incision thins the tissue. Vertical incisions are used to outline the </a:t>
            </a:r>
            <a:r>
              <a:rPr lang="en-IN" sz="1801" dirty="0">
                <a:latin typeface="Times New Roman" panose="02020603050405020304" pitchFamily="18" charset="0"/>
                <a:cs typeface="Times New Roman" panose="02020603050405020304" pitchFamily="18" charset="0"/>
              </a:rPr>
              <a:t>flap.</a:t>
            </a:r>
          </a:p>
        </p:txBody>
      </p:sp>
      <p:pic>
        <p:nvPicPr>
          <p:cNvPr id="8" name="Picture 7">
            <a:extLst>
              <a:ext uri="{FF2B5EF4-FFF2-40B4-BE49-F238E27FC236}">
                <a16:creationId xmlns:a16="http://schemas.microsoft.com/office/drawing/2014/main" xmlns="" id="{EDA1EBAB-E4D4-425E-8AFD-9E1937B3AC34}"/>
              </a:ext>
            </a:extLst>
          </p:cNvPr>
          <p:cNvPicPr>
            <a:picLocks noChangeAspect="1"/>
          </p:cNvPicPr>
          <p:nvPr/>
        </p:nvPicPr>
        <p:blipFill>
          <a:blip r:embed="rId6"/>
          <a:stretch>
            <a:fillRect/>
          </a:stretch>
        </p:blipFill>
        <p:spPr>
          <a:xfrm>
            <a:off x="739345" y="3563366"/>
            <a:ext cx="2674213" cy="1888427"/>
          </a:xfrm>
          <a:prstGeom prst="rect">
            <a:avLst/>
          </a:prstGeom>
        </p:spPr>
      </p:pic>
      <p:pic>
        <p:nvPicPr>
          <p:cNvPr id="9" name="Picture 8">
            <a:extLst>
              <a:ext uri="{FF2B5EF4-FFF2-40B4-BE49-F238E27FC236}">
                <a16:creationId xmlns:a16="http://schemas.microsoft.com/office/drawing/2014/main" xmlns="" id="{F0A41BEA-DE9F-48FF-BDE3-7D9342EAEAB0}"/>
              </a:ext>
            </a:extLst>
          </p:cNvPr>
          <p:cNvPicPr>
            <a:picLocks noChangeAspect="1"/>
          </p:cNvPicPr>
          <p:nvPr/>
        </p:nvPicPr>
        <p:blipFill>
          <a:blip r:embed="rId7"/>
          <a:stretch>
            <a:fillRect/>
          </a:stretch>
        </p:blipFill>
        <p:spPr>
          <a:xfrm>
            <a:off x="3620672" y="3533305"/>
            <a:ext cx="2081682" cy="1918491"/>
          </a:xfrm>
          <a:prstGeom prst="rect">
            <a:avLst/>
          </a:prstGeom>
        </p:spPr>
      </p:pic>
      <p:sp>
        <p:nvSpPr>
          <p:cNvPr id="10" name="Rectangle 9">
            <a:extLst>
              <a:ext uri="{FF2B5EF4-FFF2-40B4-BE49-F238E27FC236}">
                <a16:creationId xmlns:a16="http://schemas.microsoft.com/office/drawing/2014/main" xmlns="" id="{C2BA3A91-5330-4393-84A7-2E414B161328}"/>
              </a:ext>
            </a:extLst>
          </p:cNvPr>
          <p:cNvSpPr/>
          <p:nvPr/>
        </p:nvSpPr>
        <p:spPr>
          <a:xfrm>
            <a:off x="747675" y="5451793"/>
            <a:ext cx="4925973" cy="923714"/>
          </a:xfrm>
          <a:prstGeom prst="rect">
            <a:avLst/>
          </a:prstGeom>
        </p:spPr>
        <p:txBody>
          <a:bodyPr wrap="square">
            <a:spAutoFit/>
          </a:bodyPr>
          <a:lstStyle/>
          <a:p>
            <a:pPr algn="just"/>
            <a:r>
              <a:rPr lang="en-US" sz="1801" i="1" dirty="0">
                <a:latin typeface="Times New Roman" panose="02020603050405020304" pitchFamily="18" charset="0"/>
                <a:cs typeface="Times New Roman" panose="02020603050405020304" pitchFamily="18" charset="0"/>
              </a:rPr>
              <a:t>E </a:t>
            </a:r>
            <a:r>
              <a:rPr lang="en-US" sz="1801" dirty="0">
                <a:latin typeface="Times New Roman" panose="02020603050405020304" pitchFamily="18" charset="0"/>
                <a:cs typeface="Times New Roman" panose="02020603050405020304" pitchFamily="18" charset="0"/>
              </a:rPr>
              <a:t>and </a:t>
            </a:r>
            <a:r>
              <a:rPr lang="en-US" sz="1801" i="1" dirty="0">
                <a:latin typeface="Times New Roman" panose="02020603050405020304" pitchFamily="18" charset="0"/>
                <a:cs typeface="Times New Roman" panose="02020603050405020304" pitchFamily="18" charset="0"/>
              </a:rPr>
              <a:t>F</a:t>
            </a:r>
            <a:r>
              <a:rPr lang="en-US" sz="1801" dirty="0">
                <a:latin typeface="Times New Roman" panose="02020603050405020304" pitchFamily="18" charset="0"/>
                <a:cs typeface="Times New Roman" panose="02020603050405020304" pitchFamily="18" charset="0"/>
              </a:rPr>
              <a:t>, The papilla is dissected to create a partial-thickness flap and thus remove the thick triangular wedge of interproximal tissue</a:t>
            </a:r>
            <a:endParaRPr lang="en-IN" sz="180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8725085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1036F85-D9FA-4B56-AE57-53B46D4947D3}"/>
              </a:ext>
            </a:extLst>
          </p:cNvPr>
          <p:cNvPicPr>
            <a:picLocks noChangeAspect="1"/>
          </p:cNvPicPr>
          <p:nvPr/>
        </p:nvPicPr>
        <p:blipFill>
          <a:blip r:embed="rId2"/>
          <a:stretch>
            <a:fillRect/>
          </a:stretch>
        </p:blipFill>
        <p:spPr>
          <a:xfrm>
            <a:off x="516757" y="899374"/>
            <a:ext cx="3405196" cy="2080060"/>
          </a:xfrm>
          <a:prstGeom prst="rect">
            <a:avLst/>
          </a:prstGeom>
        </p:spPr>
      </p:pic>
      <p:pic>
        <p:nvPicPr>
          <p:cNvPr id="3" name="Picture 2">
            <a:extLst>
              <a:ext uri="{FF2B5EF4-FFF2-40B4-BE49-F238E27FC236}">
                <a16:creationId xmlns:a16="http://schemas.microsoft.com/office/drawing/2014/main" xmlns="" id="{AC6E91C6-5049-43EA-9E43-86C27E3B4A8A}"/>
              </a:ext>
            </a:extLst>
          </p:cNvPr>
          <p:cNvPicPr>
            <a:picLocks noChangeAspect="1"/>
          </p:cNvPicPr>
          <p:nvPr/>
        </p:nvPicPr>
        <p:blipFill>
          <a:blip r:embed="rId3"/>
          <a:stretch>
            <a:fillRect/>
          </a:stretch>
        </p:blipFill>
        <p:spPr>
          <a:xfrm>
            <a:off x="4049927" y="899374"/>
            <a:ext cx="2046073" cy="2080060"/>
          </a:xfrm>
          <a:prstGeom prst="rect">
            <a:avLst/>
          </a:prstGeom>
        </p:spPr>
      </p:pic>
      <p:sp>
        <p:nvSpPr>
          <p:cNvPr id="4" name="Rectangle 3">
            <a:extLst>
              <a:ext uri="{FF2B5EF4-FFF2-40B4-BE49-F238E27FC236}">
                <a16:creationId xmlns:a16="http://schemas.microsoft.com/office/drawing/2014/main" xmlns="" id="{3F6D5609-A8E5-425F-B0C6-61D62536AD4F}"/>
              </a:ext>
            </a:extLst>
          </p:cNvPr>
          <p:cNvSpPr/>
          <p:nvPr/>
        </p:nvSpPr>
        <p:spPr>
          <a:xfrm>
            <a:off x="4106674" y="2556772"/>
            <a:ext cx="390617" cy="333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1" dirty="0">
                <a:solidFill>
                  <a:schemeClr val="bg1"/>
                </a:solidFill>
              </a:rPr>
              <a:t>F</a:t>
            </a:r>
          </a:p>
        </p:txBody>
      </p:sp>
      <p:pic>
        <p:nvPicPr>
          <p:cNvPr id="5" name="Picture 4">
            <a:extLst>
              <a:ext uri="{FF2B5EF4-FFF2-40B4-BE49-F238E27FC236}">
                <a16:creationId xmlns:a16="http://schemas.microsoft.com/office/drawing/2014/main" xmlns="" id="{C783ABC3-6F68-40CE-BF05-127E641BB1EA}"/>
              </a:ext>
            </a:extLst>
          </p:cNvPr>
          <p:cNvPicPr>
            <a:picLocks noChangeAspect="1"/>
          </p:cNvPicPr>
          <p:nvPr/>
        </p:nvPicPr>
        <p:blipFill>
          <a:blip r:embed="rId4"/>
          <a:stretch>
            <a:fillRect/>
          </a:stretch>
        </p:blipFill>
        <p:spPr>
          <a:xfrm>
            <a:off x="6575625" y="899372"/>
            <a:ext cx="3412331" cy="2080060"/>
          </a:xfrm>
          <a:prstGeom prst="rect">
            <a:avLst/>
          </a:prstGeom>
        </p:spPr>
      </p:pic>
      <p:pic>
        <p:nvPicPr>
          <p:cNvPr id="6" name="Picture 5">
            <a:extLst>
              <a:ext uri="{FF2B5EF4-FFF2-40B4-BE49-F238E27FC236}">
                <a16:creationId xmlns:a16="http://schemas.microsoft.com/office/drawing/2014/main" xmlns="" id="{6C052BB9-6D3F-4D9E-8499-A34F8DD816C4}"/>
              </a:ext>
            </a:extLst>
          </p:cNvPr>
          <p:cNvPicPr>
            <a:picLocks noChangeAspect="1"/>
          </p:cNvPicPr>
          <p:nvPr/>
        </p:nvPicPr>
        <p:blipFill>
          <a:blip r:embed="rId5"/>
          <a:stretch>
            <a:fillRect/>
          </a:stretch>
        </p:blipFill>
        <p:spPr>
          <a:xfrm>
            <a:off x="620097" y="3878566"/>
            <a:ext cx="2913218" cy="1980988"/>
          </a:xfrm>
          <a:prstGeom prst="rect">
            <a:avLst/>
          </a:prstGeom>
        </p:spPr>
      </p:pic>
      <p:sp>
        <p:nvSpPr>
          <p:cNvPr id="7" name="Rectangle 6">
            <a:extLst>
              <a:ext uri="{FF2B5EF4-FFF2-40B4-BE49-F238E27FC236}">
                <a16:creationId xmlns:a16="http://schemas.microsoft.com/office/drawing/2014/main" xmlns="" id="{6D888553-4936-473A-A644-DF52C71C2C38}"/>
              </a:ext>
            </a:extLst>
          </p:cNvPr>
          <p:cNvSpPr/>
          <p:nvPr/>
        </p:nvSpPr>
        <p:spPr>
          <a:xfrm>
            <a:off x="503068" y="3105834"/>
            <a:ext cx="5592932" cy="646587"/>
          </a:xfrm>
          <a:prstGeom prst="rect">
            <a:avLst/>
          </a:prstGeom>
        </p:spPr>
        <p:txBody>
          <a:bodyPr wrap="square">
            <a:spAutoFit/>
          </a:bodyPr>
          <a:lstStyle/>
          <a:p>
            <a:r>
              <a:rPr lang="en-IN" sz="1801" i="1" dirty="0">
                <a:latin typeface="Times New Roman" panose="02020603050405020304" pitchFamily="18" charset="0"/>
                <a:cs typeface="Times New Roman" panose="02020603050405020304" pitchFamily="18" charset="0"/>
              </a:rPr>
              <a:t>G </a:t>
            </a:r>
            <a:r>
              <a:rPr lang="en-IN" sz="1801" dirty="0">
                <a:latin typeface="Times New Roman" panose="02020603050405020304" pitchFamily="18" charset="0"/>
                <a:cs typeface="Times New Roman" panose="02020603050405020304" pitchFamily="18" charset="0"/>
              </a:rPr>
              <a:t>and </a:t>
            </a:r>
            <a:r>
              <a:rPr lang="en-IN" sz="1801" i="1" dirty="0">
                <a:latin typeface="Times New Roman" panose="02020603050405020304" pitchFamily="18" charset="0"/>
                <a:cs typeface="Times New Roman" panose="02020603050405020304" pitchFamily="18" charset="0"/>
              </a:rPr>
              <a:t>H</a:t>
            </a:r>
            <a:r>
              <a:rPr lang="en-IN" sz="1801" dirty="0">
                <a:latin typeface="Times New Roman" panose="02020603050405020304" pitchFamily="18" charset="0"/>
                <a:cs typeface="Times New Roman" panose="02020603050405020304" pitchFamily="18" charset="0"/>
              </a:rPr>
              <a:t>, A secondary sulcular </a:t>
            </a:r>
            <a:r>
              <a:rPr lang="en-US" sz="1801" dirty="0">
                <a:latin typeface="Times New Roman" panose="02020603050405020304" pitchFamily="18" charset="0"/>
                <a:cs typeface="Times New Roman" panose="02020603050405020304" pitchFamily="18" charset="0"/>
              </a:rPr>
              <a:t>incision down to the crest of bone frees the inner flap of tissue</a:t>
            </a:r>
            <a:endParaRPr lang="en-IN" sz="180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7CDF2952-0A2E-4ED9-BC71-F78AAD3368D3}"/>
              </a:ext>
            </a:extLst>
          </p:cNvPr>
          <p:cNvSpPr/>
          <p:nvPr/>
        </p:nvSpPr>
        <p:spPr>
          <a:xfrm>
            <a:off x="6575625" y="3060213"/>
            <a:ext cx="3412331" cy="646587"/>
          </a:xfrm>
          <a:prstGeom prst="rect">
            <a:avLst/>
          </a:prstGeom>
        </p:spPr>
        <p:txBody>
          <a:bodyPr wrap="square">
            <a:spAutoFit/>
          </a:bodyPr>
          <a:lstStyle/>
          <a:p>
            <a:r>
              <a:rPr lang="en-US" sz="1801" i="1" dirty="0">
                <a:latin typeface="Times New Roman" panose="02020603050405020304" pitchFamily="18" charset="0"/>
                <a:cs typeface="Times New Roman" panose="02020603050405020304" pitchFamily="18" charset="0"/>
              </a:rPr>
              <a:t>I</a:t>
            </a:r>
            <a:r>
              <a:rPr lang="en-US" sz="1801" dirty="0">
                <a:latin typeface="Times New Roman" panose="02020603050405020304" pitchFamily="18" charset="0"/>
                <a:cs typeface="Times New Roman" panose="02020603050405020304" pitchFamily="18" charset="0"/>
              </a:rPr>
              <a:t>, Scalers are used to remove the inner flap of tissue.</a:t>
            </a:r>
            <a:endParaRPr lang="en-IN" sz="1801"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F1E3A0DF-3F7C-4F03-ABB2-20B0AD8B34DF}"/>
              </a:ext>
            </a:extLst>
          </p:cNvPr>
          <p:cNvSpPr/>
          <p:nvPr/>
        </p:nvSpPr>
        <p:spPr>
          <a:xfrm>
            <a:off x="455091" y="5868725"/>
            <a:ext cx="3528524" cy="646587"/>
          </a:xfrm>
          <a:prstGeom prst="rect">
            <a:avLst/>
          </a:prstGeom>
        </p:spPr>
        <p:txBody>
          <a:bodyPr wrap="square">
            <a:spAutoFit/>
          </a:bodyPr>
          <a:lstStyle/>
          <a:p>
            <a:r>
              <a:rPr lang="en-US" sz="1801" dirty="0">
                <a:latin typeface="Times New Roman" panose="02020603050405020304" pitchFamily="18" charset="0"/>
                <a:cs typeface="Times New Roman" panose="02020603050405020304" pitchFamily="18" charset="0"/>
              </a:rPr>
              <a:t>The flap is raised with a periosteal elevator.</a:t>
            </a:r>
            <a:endParaRPr lang="en-IN" sz="1801"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2F7B3604-59AC-43EA-B115-CDDE37D93926}"/>
              </a:ext>
            </a:extLst>
          </p:cNvPr>
          <p:cNvPicPr>
            <a:picLocks noChangeAspect="1"/>
          </p:cNvPicPr>
          <p:nvPr/>
        </p:nvPicPr>
        <p:blipFill>
          <a:blip r:embed="rId6"/>
          <a:stretch>
            <a:fillRect/>
          </a:stretch>
        </p:blipFill>
        <p:spPr>
          <a:xfrm>
            <a:off x="4049928" y="3878567"/>
            <a:ext cx="2800649" cy="1977708"/>
          </a:xfrm>
          <a:prstGeom prst="rect">
            <a:avLst/>
          </a:prstGeom>
        </p:spPr>
      </p:pic>
      <p:pic>
        <p:nvPicPr>
          <p:cNvPr id="11" name="Picture 10">
            <a:extLst>
              <a:ext uri="{FF2B5EF4-FFF2-40B4-BE49-F238E27FC236}">
                <a16:creationId xmlns:a16="http://schemas.microsoft.com/office/drawing/2014/main" xmlns="" id="{CB835E42-CBDC-4132-9159-DD3C2DBF233A}"/>
              </a:ext>
            </a:extLst>
          </p:cNvPr>
          <p:cNvPicPr>
            <a:picLocks noChangeAspect="1"/>
          </p:cNvPicPr>
          <p:nvPr/>
        </p:nvPicPr>
        <p:blipFill>
          <a:blip r:embed="rId7"/>
          <a:stretch>
            <a:fillRect/>
          </a:stretch>
        </p:blipFill>
        <p:spPr>
          <a:xfrm>
            <a:off x="7187307" y="3878567"/>
            <a:ext cx="2902642" cy="1977708"/>
          </a:xfrm>
          <a:prstGeom prst="rect">
            <a:avLst/>
          </a:prstGeom>
        </p:spPr>
      </p:pic>
      <p:sp>
        <p:nvSpPr>
          <p:cNvPr id="12" name="Rectangle 11">
            <a:extLst>
              <a:ext uri="{FF2B5EF4-FFF2-40B4-BE49-F238E27FC236}">
                <a16:creationId xmlns:a16="http://schemas.microsoft.com/office/drawing/2014/main" xmlns="" id="{6E7CDDCD-6C06-49E1-B6FF-E54166AE1CB2}"/>
              </a:ext>
            </a:extLst>
          </p:cNvPr>
          <p:cNvSpPr/>
          <p:nvPr/>
        </p:nvSpPr>
        <p:spPr>
          <a:xfrm>
            <a:off x="4049927" y="5868725"/>
            <a:ext cx="2866962" cy="646587"/>
          </a:xfrm>
          <a:prstGeom prst="rect">
            <a:avLst/>
          </a:prstGeom>
        </p:spPr>
        <p:txBody>
          <a:bodyPr wrap="square">
            <a:spAutoFit/>
          </a:bodyPr>
          <a:lstStyle/>
          <a:p>
            <a:r>
              <a:rPr lang="en-US" sz="1801" i="1" dirty="0">
                <a:latin typeface="Times New Roman" panose="02020603050405020304" pitchFamily="18" charset="0"/>
                <a:cs typeface="Times New Roman" panose="02020603050405020304" pitchFamily="18" charset="0"/>
              </a:rPr>
              <a:t>K</a:t>
            </a:r>
            <a:r>
              <a:rPr lang="en-US" sz="1801" dirty="0">
                <a:latin typeface="Times New Roman" panose="02020603050405020304" pitchFamily="18" charset="0"/>
                <a:cs typeface="Times New Roman" panose="02020603050405020304" pitchFamily="18" charset="0"/>
              </a:rPr>
              <a:t>, Osseous resective measures are implemented</a:t>
            </a:r>
            <a:endParaRPr lang="en-IN" sz="1801"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E3859B61-7A99-4CF7-BEA4-AD3BCD069BEE}"/>
              </a:ext>
            </a:extLst>
          </p:cNvPr>
          <p:cNvSpPr/>
          <p:nvPr/>
        </p:nvSpPr>
        <p:spPr>
          <a:xfrm>
            <a:off x="7111013" y="5868724"/>
            <a:ext cx="3355758" cy="646587"/>
          </a:xfrm>
          <a:prstGeom prst="rect">
            <a:avLst/>
          </a:prstGeom>
        </p:spPr>
        <p:txBody>
          <a:bodyPr wrap="square">
            <a:spAutoFit/>
          </a:bodyPr>
          <a:lstStyle/>
          <a:p>
            <a:r>
              <a:rPr lang="en-US" sz="1801" i="1" dirty="0">
                <a:latin typeface="Times New Roman" panose="02020603050405020304" pitchFamily="18" charset="0"/>
                <a:cs typeface="Times New Roman" panose="02020603050405020304" pitchFamily="18" charset="0"/>
              </a:rPr>
              <a:t>L</a:t>
            </a:r>
            <a:r>
              <a:rPr lang="en-US" sz="1801" dirty="0">
                <a:latin typeface="Times New Roman" panose="02020603050405020304" pitchFamily="18" charset="0"/>
                <a:cs typeface="Times New Roman" panose="02020603050405020304" pitchFamily="18" charset="0"/>
              </a:rPr>
              <a:t>, The flap is apically positioned to the crest of bone and sutured</a:t>
            </a:r>
            <a:endParaRPr lang="en-IN" sz="180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24109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croll: Vertical 5">
            <a:extLst>
              <a:ext uri="{FF2B5EF4-FFF2-40B4-BE49-F238E27FC236}">
                <a16:creationId xmlns:a16="http://schemas.microsoft.com/office/drawing/2014/main" xmlns="" id="{E0E4AB7B-97E7-40F1-AD71-66583F6B30ED}"/>
              </a:ext>
            </a:extLst>
          </p:cNvPr>
          <p:cNvSpPr/>
          <p:nvPr/>
        </p:nvSpPr>
        <p:spPr>
          <a:xfrm>
            <a:off x="523784" y="1937546"/>
            <a:ext cx="4705164" cy="3171548"/>
          </a:xfrm>
          <a:prstGeom prst="vertic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3" indent="-285753" algn="just">
              <a:buFont typeface="Arial" panose="020B0604020202020204" pitchFamily="34" charset="0"/>
              <a:buChar char="•"/>
            </a:pPr>
            <a:r>
              <a:rPr lang="en-US" sz="1801" dirty="0">
                <a:solidFill>
                  <a:schemeClr val="bg1"/>
                </a:solidFill>
                <a:latin typeface="Times New Roman" panose="02020603050405020304" pitchFamily="18" charset="0"/>
                <a:cs typeface="Times New Roman" panose="02020603050405020304" pitchFamily="18" charset="0"/>
              </a:rPr>
              <a:t>Pockets that extend beyond the mucogingival </a:t>
            </a:r>
            <a:r>
              <a:rPr lang="en-IN" sz="1801" dirty="0">
                <a:solidFill>
                  <a:schemeClr val="bg1"/>
                </a:solidFill>
                <a:latin typeface="Times New Roman" panose="02020603050405020304" pitchFamily="18" charset="0"/>
                <a:cs typeface="Times New Roman" panose="02020603050405020304" pitchFamily="18" charset="0"/>
              </a:rPr>
              <a:t>junction</a:t>
            </a:r>
          </a:p>
          <a:p>
            <a:pPr marL="285753" indent="-285753" algn="just">
              <a:buFont typeface="Arial" panose="020B0604020202020204" pitchFamily="34" charset="0"/>
              <a:buChar char="•"/>
            </a:pPr>
            <a:r>
              <a:rPr lang="en-US" sz="1801" dirty="0">
                <a:solidFill>
                  <a:schemeClr val="bg1"/>
                </a:solidFill>
                <a:latin typeface="Times New Roman" panose="02020603050405020304" pitchFamily="18" charset="0"/>
                <a:cs typeface="Times New Roman" panose="02020603050405020304" pitchFamily="18" charset="0"/>
              </a:rPr>
              <a:t>Areas of minimal keratinized gingiva</a:t>
            </a:r>
          </a:p>
          <a:p>
            <a:pPr marL="285753" indent="-285753" algn="just">
              <a:buFont typeface="Arial" panose="020B0604020202020204" pitchFamily="34" charset="0"/>
              <a:buChar char="•"/>
            </a:pPr>
            <a:r>
              <a:rPr lang="en-US" sz="1801" dirty="0">
                <a:solidFill>
                  <a:schemeClr val="bg1"/>
                </a:solidFill>
                <a:latin typeface="Times New Roman" panose="02020603050405020304" pitchFamily="18" charset="0"/>
                <a:cs typeface="Times New Roman" panose="02020603050405020304" pitchFamily="18" charset="0"/>
              </a:rPr>
              <a:t>Inductive or resective osseous surgery required</a:t>
            </a:r>
          </a:p>
          <a:p>
            <a:pPr marL="285753" indent="-285753" algn="just">
              <a:buFont typeface="Arial" panose="020B0604020202020204" pitchFamily="34" charset="0"/>
              <a:buChar char="•"/>
            </a:pPr>
            <a:r>
              <a:rPr lang="en-IN" sz="1801" dirty="0">
                <a:solidFill>
                  <a:schemeClr val="bg1"/>
                </a:solidFill>
                <a:latin typeface="Times New Roman" panose="02020603050405020304" pitchFamily="18" charset="0"/>
                <a:cs typeface="Times New Roman" panose="02020603050405020304" pitchFamily="18" charset="0"/>
              </a:rPr>
              <a:t>Enhance cleansibility</a:t>
            </a:r>
          </a:p>
          <a:p>
            <a:pPr marL="285753" indent="-285753" algn="just">
              <a:buFont typeface="Arial" panose="020B0604020202020204" pitchFamily="34" charset="0"/>
              <a:buChar char="•"/>
            </a:pPr>
            <a:r>
              <a:rPr lang="en-IN" sz="1801" dirty="0">
                <a:solidFill>
                  <a:schemeClr val="bg1"/>
                </a:solidFill>
                <a:latin typeface="Times New Roman" panose="02020603050405020304" pitchFamily="18" charset="0"/>
                <a:cs typeface="Times New Roman" panose="02020603050405020304" pitchFamily="18" charset="0"/>
              </a:rPr>
              <a:t>Facilitate restorative procedures</a:t>
            </a:r>
          </a:p>
          <a:p>
            <a:pPr marL="285753" indent="-285753" algn="just">
              <a:buFont typeface="Arial" panose="020B0604020202020204" pitchFamily="34" charset="0"/>
              <a:buChar char="•"/>
            </a:pPr>
            <a:r>
              <a:rPr lang="en-US" sz="1801" dirty="0">
                <a:solidFill>
                  <a:schemeClr val="bg1"/>
                </a:solidFill>
                <a:latin typeface="Times New Roman" panose="02020603050405020304" pitchFamily="18" charset="0"/>
                <a:cs typeface="Times New Roman" panose="02020603050405020304" pitchFamily="18" charset="0"/>
              </a:rPr>
              <a:t>Unaesthetic or asymmetric gingival topography</a:t>
            </a:r>
            <a:endParaRPr lang="en-IN" sz="1801" dirty="0">
              <a:solidFill>
                <a:schemeClr val="bg1"/>
              </a:solidFill>
              <a:latin typeface="Times New Roman" panose="02020603050405020304" pitchFamily="18" charset="0"/>
              <a:cs typeface="Times New Roman" panose="02020603050405020304" pitchFamily="18" charset="0"/>
            </a:endParaRPr>
          </a:p>
        </p:txBody>
      </p:sp>
      <p:sp>
        <p:nvSpPr>
          <p:cNvPr id="9" name="Scroll: Vertical 8">
            <a:extLst>
              <a:ext uri="{FF2B5EF4-FFF2-40B4-BE49-F238E27FC236}">
                <a16:creationId xmlns:a16="http://schemas.microsoft.com/office/drawing/2014/main" xmlns="" id="{826E0444-C673-41FC-9742-86705A0BD052}"/>
              </a:ext>
            </a:extLst>
          </p:cNvPr>
          <p:cNvSpPr/>
          <p:nvPr/>
        </p:nvSpPr>
        <p:spPr>
          <a:xfrm>
            <a:off x="6187733" y="1937546"/>
            <a:ext cx="4447712" cy="3291403"/>
          </a:xfrm>
          <a:prstGeom prst="vertic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3" indent="-285753" algn="just">
              <a:buFont typeface="Arial" panose="020B0604020202020204" pitchFamily="34" charset="0"/>
              <a:buChar char="•"/>
            </a:pPr>
            <a:r>
              <a:rPr lang="en-IN" sz="1801" dirty="0">
                <a:solidFill>
                  <a:schemeClr val="bg1"/>
                </a:solidFill>
                <a:latin typeface="Times New Roman" panose="02020603050405020304" pitchFamily="18" charset="0"/>
                <a:cs typeface="Times New Roman" panose="02020603050405020304" pitchFamily="18" charset="0"/>
              </a:rPr>
              <a:t>Esthetic considerations</a:t>
            </a:r>
          </a:p>
          <a:p>
            <a:pPr marL="285753" indent="-285753" algn="just">
              <a:buFont typeface="Arial" panose="020B0604020202020204" pitchFamily="34" charset="0"/>
              <a:buChar char="•"/>
            </a:pPr>
            <a:r>
              <a:rPr lang="en-IN" sz="1801" dirty="0">
                <a:solidFill>
                  <a:schemeClr val="bg1"/>
                </a:solidFill>
                <a:latin typeface="Times New Roman" panose="02020603050405020304" pitchFamily="18" charset="0"/>
                <a:cs typeface="Times New Roman" panose="02020603050405020304" pitchFamily="18" charset="0"/>
              </a:rPr>
              <a:t> Inadequate keratinized gingiva</a:t>
            </a:r>
          </a:p>
          <a:p>
            <a:pPr marL="285753" indent="-285753" algn="just">
              <a:buFont typeface="Arial" panose="020B0604020202020204" pitchFamily="34" charset="0"/>
              <a:buChar char="•"/>
            </a:pPr>
            <a:r>
              <a:rPr lang="en-US" sz="1801" dirty="0">
                <a:solidFill>
                  <a:schemeClr val="bg1"/>
                </a:solidFill>
                <a:latin typeface="Times New Roman" panose="02020603050405020304" pitchFamily="18" charset="0"/>
                <a:cs typeface="Times New Roman" panose="02020603050405020304" pitchFamily="18" charset="0"/>
              </a:rPr>
              <a:t>Teeth having a poor prognosis: excessive mobility, a poor crown-to-root ratio, and </a:t>
            </a:r>
            <a:r>
              <a:rPr lang="en-IN" sz="1801" dirty="0">
                <a:solidFill>
                  <a:schemeClr val="bg1"/>
                </a:solidFill>
                <a:latin typeface="Times New Roman" panose="02020603050405020304" pitchFamily="18" charset="0"/>
                <a:cs typeface="Times New Roman" panose="02020603050405020304" pitchFamily="18" charset="0"/>
              </a:rPr>
              <a:t>advanced attachment loss</a:t>
            </a:r>
          </a:p>
        </p:txBody>
      </p:sp>
      <p:sp>
        <p:nvSpPr>
          <p:cNvPr id="10" name="TextBox 9">
            <a:extLst>
              <a:ext uri="{FF2B5EF4-FFF2-40B4-BE49-F238E27FC236}">
                <a16:creationId xmlns:a16="http://schemas.microsoft.com/office/drawing/2014/main" xmlns="" id="{432AE624-B6AB-4CE4-9EA7-7606DAEB7232}"/>
              </a:ext>
            </a:extLst>
          </p:cNvPr>
          <p:cNvSpPr txBox="1"/>
          <p:nvPr/>
        </p:nvSpPr>
        <p:spPr>
          <a:xfrm>
            <a:off x="2396972" y="1937546"/>
            <a:ext cx="1225118" cy="369460"/>
          </a:xfrm>
          <a:prstGeom prst="rect">
            <a:avLst/>
          </a:prstGeom>
          <a:noFill/>
        </p:spPr>
        <p:txBody>
          <a:bodyPr wrap="square" rtlCol="0">
            <a:spAutoFit/>
          </a:bodyPr>
          <a:lstStyle/>
          <a:p>
            <a:r>
              <a:rPr lang="en-IN" sz="1801" dirty="0">
                <a:solidFill>
                  <a:srgbClr val="FF0000"/>
                </a:solidFill>
              </a:rPr>
              <a:t>Indications </a:t>
            </a:r>
          </a:p>
        </p:txBody>
      </p:sp>
      <p:sp>
        <p:nvSpPr>
          <p:cNvPr id="11" name="TextBox 10">
            <a:extLst>
              <a:ext uri="{FF2B5EF4-FFF2-40B4-BE49-F238E27FC236}">
                <a16:creationId xmlns:a16="http://schemas.microsoft.com/office/drawing/2014/main" xmlns="" id="{A11183B8-EB57-4728-9A8E-F3B585C3BBA8}"/>
              </a:ext>
            </a:extLst>
          </p:cNvPr>
          <p:cNvSpPr txBox="1"/>
          <p:nvPr/>
        </p:nvSpPr>
        <p:spPr>
          <a:xfrm>
            <a:off x="7581532" y="1937547"/>
            <a:ext cx="2024108" cy="369460"/>
          </a:xfrm>
          <a:prstGeom prst="rect">
            <a:avLst/>
          </a:prstGeom>
          <a:noFill/>
        </p:spPr>
        <p:txBody>
          <a:bodyPr wrap="square" rtlCol="0">
            <a:spAutoFit/>
          </a:bodyPr>
          <a:lstStyle/>
          <a:p>
            <a:r>
              <a:rPr lang="en-IN" sz="1801" dirty="0">
                <a:solidFill>
                  <a:srgbClr val="FF0000"/>
                </a:solidFill>
              </a:rPr>
              <a:t>Contraindications </a:t>
            </a:r>
          </a:p>
        </p:txBody>
      </p:sp>
      <p:sp>
        <p:nvSpPr>
          <p:cNvPr id="12" name="Rectangle: Diagonal Corners Snipped 11">
            <a:extLst>
              <a:ext uri="{FF2B5EF4-FFF2-40B4-BE49-F238E27FC236}">
                <a16:creationId xmlns:a16="http://schemas.microsoft.com/office/drawing/2014/main" xmlns="" id="{F362F0F5-97ED-4DE9-88E4-5E7FA08E65D3}"/>
              </a:ext>
            </a:extLst>
          </p:cNvPr>
          <p:cNvSpPr/>
          <p:nvPr/>
        </p:nvSpPr>
        <p:spPr>
          <a:xfrm>
            <a:off x="3524436" y="985421"/>
            <a:ext cx="5104660" cy="64363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1" dirty="0">
                <a:latin typeface="Algerian" panose="04020705040A02060702" pitchFamily="82" charset="0"/>
              </a:rPr>
              <a:t>full thickness apically repositioned flap</a:t>
            </a:r>
          </a:p>
        </p:txBody>
      </p:sp>
    </p:spTree>
    <p:extLst>
      <p:ext uri="{BB962C8B-B14F-4D97-AF65-F5344CB8AC3E}">
        <p14:creationId xmlns:p14="http://schemas.microsoft.com/office/powerpoint/2010/main" xmlns="" val="3260785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91E336C-37BC-41EC-8304-6856DF387B15}"/>
              </a:ext>
            </a:extLst>
          </p:cNvPr>
          <p:cNvSpPr/>
          <p:nvPr/>
        </p:nvSpPr>
        <p:spPr>
          <a:xfrm>
            <a:off x="2374309" y="346225"/>
            <a:ext cx="5917438" cy="29207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1801" dirty="0">
                <a:solidFill>
                  <a:srgbClr val="FFFF00"/>
                </a:solidFill>
                <a:latin typeface="Times New Roman" panose="02020603050405020304" pitchFamily="18" charset="0"/>
                <a:cs typeface="Times New Roman" panose="02020603050405020304" pitchFamily="18" charset="0"/>
              </a:rPr>
              <a:t>Advantages</a:t>
            </a:r>
          </a:p>
          <a:p>
            <a:pPr marL="285753" indent="-285753" algn="just">
              <a:buFont typeface="Arial" panose="020B0604020202020204" pitchFamily="34" charset="0"/>
              <a:buChar char="•"/>
            </a:pPr>
            <a:r>
              <a:rPr lang="en-IN" sz="1801" dirty="0">
                <a:latin typeface="Times New Roman" panose="02020603050405020304" pitchFamily="18" charset="0"/>
                <a:cs typeface="Times New Roman" panose="02020603050405020304" pitchFamily="18" charset="0"/>
              </a:rPr>
              <a:t>Pocket elimination</a:t>
            </a:r>
          </a:p>
          <a:p>
            <a:pPr marL="285753" indent="-285753" algn="just">
              <a:buFont typeface="Arial" panose="020B0604020202020204" pitchFamily="34" charset="0"/>
              <a:buChar char="•"/>
            </a:pPr>
            <a:r>
              <a:rPr lang="en-US" sz="1801" dirty="0">
                <a:latin typeface="Times New Roman" panose="02020603050405020304" pitchFamily="18" charset="0"/>
                <a:cs typeface="Times New Roman" panose="02020603050405020304" pitchFamily="18" charset="0"/>
              </a:rPr>
              <a:t>Preservation of existing keratinized gingiva</a:t>
            </a:r>
          </a:p>
          <a:p>
            <a:pPr marL="285753" indent="-285753" algn="just">
              <a:buFont typeface="Arial" panose="020B0604020202020204" pitchFamily="34" charset="0"/>
              <a:buChar char="•"/>
            </a:pPr>
            <a:r>
              <a:rPr lang="en-US" sz="1801" dirty="0">
                <a:latin typeface="Times New Roman" panose="02020603050405020304" pitchFamily="18" charset="0"/>
                <a:cs typeface="Times New Roman" panose="02020603050405020304" pitchFamily="18" charset="0"/>
              </a:rPr>
              <a:t>Ability to perform inductive or osseous </a:t>
            </a:r>
            <a:r>
              <a:rPr lang="en-IN" sz="1801" dirty="0">
                <a:latin typeface="Times New Roman" panose="02020603050405020304" pitchFamily="18" charset="0"/>
                <a:cs typeface="Times New Roman" panose="02020603050405020304" pitchFamily="18" charset="0"/>
              </a:rPr>
              <a:t>resective procedures</a:t>
            </a:r>
          </a:p>
          <a:p>
            <a:pPr marL="285753" indent="-285753" algn="just">
              <a:buFont typeface="Arial" panose="020B0604020202020204" pitchFamily="34" charset="0"/>
              <a:buChar char="•"/>
            </a:pPr>
            <a:r>
              <a:rPr lang="en-IN" sz="1801" dirty="0">
                <a:latin typeface="Times New Roman" panose="02020603050405020304" pitchFamily="18" charset="0"/>
                <a:cs typeface="Times New Roman" panose="02020603050405020304" pitchFamily="18" charset="0"/>
              </a:rPr>
              <a:t>Relocation of frenulum </a:t>
            </a:r>
          </a:p>
          <a:p>
            <a:pPr marL="285753" indent="-285753" algn="just">
              <a:buFont typeface="Arial" panose="020B0604020202020204" pitchFamily="34" charset="0"/>
              <a:buChar char="•"/>
            </a:pPr>
            <a:r>
              <a:rPr lang="en-IN" sz="1801" dirty="0">
                <a:latin typeface="Times New Roman" panose="02020603050405020304" pitchFamily="18" charset="0"/>
                <a:cs typeface="Times New Roman" panose="02020603050405020304" pitchFamily="18" charset="0"/>
              </a:rPr>
              <a:t>Primary intention healing</a:t>
            </a:r>
            <a:r>
              <a:rPr lang="en-US" sz="1801" dirty="0">
                <a:latin typeface="Times New Roman" panose="02020603050405020304" pitchFamily="18" charset="0"/>
                <a:cs typeface="Times New Roman" panose="02020603050405020304" pitchFamily="18" charset="0"/>
              </a:rPr>
              <a:t> </a:t>
            </a:r>
          </a:p>
          <a:p>
            <a:pPr marL="285753" indent="-285753" algn="just">
              <a:buFont typeface="Arial" panose="020B0604020202020204" pitchFamily="34" charset="0"/>
              <a:buChar char="•"/>
            </a:pPr>
            <a:r>
              <a:rPr lang="en-US" sz="1801" dirty="0">
                <a:latin typeface="Times New Roman" panose="02020603050405020304" pitchFamily="18" charset="0"/>
                <a:cs typeface="Times New Roman" panose="02020603050405020304" pitchFamily="18" charset="0"/>
              </a:rPr>
              <a:t>Access to roots for definitive scaling and root </a:t>
            </a:r>
            <a:r>
              <a:rPr lang="en-IN" sz="1801" dirty="0">
                <a:latin typeface="Times New Roman" panose="02020603050405020304" pitchFamily="18" charset="0"/>
                <a:cs typeface="Times New Roman" panose="02020603050405020304" pitchFamily="18" charset="0"/>
              </a:rPr>
              <a:t>planing</a:t>
            </a:r>
          </a:p>
          <a:p>
            <a:pPr marL="285753" indent="-285753" algn="just">
              <a:buFont typeface="Arial" panose="020B0604020202020204" pitchFamily="34" charset="0"/>
              <a:buChar char="•"/>
            </a:pPr>
            <a:r>
              <a:rPr lang="en-US" sz="1801" dirty="0">
                <a:latin typeface="Times New Roman" panose="02020603050405020304" pitchFamily="18" charset="0"/>
                <a:cs typeface="Times New Roman" panose="02020603050405020304" pitchFamily="18" charset="0"/>
              </a:rPr>
              <a:t>Flaps can be positioned apically or coronally </a:t>
            </a:r>
            <a:r>
              <a:rPr lang="en-IN" sz="1801" dirty="0">
                <a:latin typeface="Times New Roman" panose="02020603050405020304" pitchFamily="18" charset="0"/>
                <a:cs typeface="Times New Roman" panose="02020603050405020304" pitchFamily="18" charset="0"/>
              </a:rPr>
              <a:t>or unpositioned</a:t>
            </a:r>
          </a:p>
        </p:txBody>
      </p:sp>
      <p:pic>
        <p:nvPicPr>
          <p:cNvPr id="3" name="Picture 2">
            <a:extLst>
              <a:ext uri="{FF2B5EF4-FFF2-40B4-BE49-F238E27FC236}">
                <a16:creationId xmlns:a16="http://schemas.microsoft.com/office/drawing/2014/main" xmlns="" id="{DAA6C5B8-C5B3-4886-96C2-F0946D202796}"/>
              </a:ext>
            </a:extLst>
          </p:cNvPr>
          <p:cNvPicPr>
            <a:picLocks noChangeAspect="1"/>
          </p:cNvPicPr>
          <p:nvPr/>
        </p:nvPicPr>
        <p:blipFill>
          <a:blip r:embed="rId2"/>
          <a:stretch>
            <a:fillRect/>
          </a:stretch>
        </p:blipFill>
        <p:spPr>
          <a:xfrm>
            <a:off x="2374309" y="3523664"/>
            <a:ext cx="6059948" cy="2761726"/>
          </a:xfrm>
          <a:prstGeom prst="rect">
            <a:avLst/>
          </a:prstGeom>
        </p:spPr>
      </p:pic>
    </p:spTree>
    <p:extLst>
      <p:ext uri="{BB962C8B-B14F-4D97-AF65-F5344CB8AC3E}">
        <p14:creationId xmlns:p14="http://schemas.microsoft.com/office/powerpoint/2010/main" xmlns="" val="211336607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Vertical 1">
            <a:extLst>
              <a:ext uri="{FF2B5EF4-FFF2-40B4-BE49-F238E27FC236}">
                <a16:creationId xmlns:a16="http://schemas.microsoft.com/office/drawing/2014/main" xmlns="" id="{E5545B21-864A-49DB-8887-ACAB806E5866}"/>
              </a:ext>
            </a:extLst>
          </p:cNvPr>
          <p:cNvSpPr/>
          <p:nvPr/>
        </p:nvSpPr>
        <p:spPr>
          <a:xfrm>
            <a:off x="612561" y="1695635"/>
            <a:ext cx="4305669" cy="3686452"/>
          </a:xfrm>
          <a:prstGeom prst="vertic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1" dirty="0">
                <a:solidFill>
                  <a:schemeClr val="bg1"/>
                </a:solidFill>
                <a:latin typeface="Times New Roman" panose="02020603050405020304" pitchFamily="18" charset="0"/>
                <a:cs typeface="Times New Roman" panose="02020603050405020304" pitchFamily="18" charset="0"/>
              </a:rPr>
              <a:t> </a:t>
            </a:r>
            <a:r>
              <a:rPr lang="en-US" sz="1801" dirty="0">
                <a:solidFill>
                  <a:srgbClr val="FF0000"/>
                </a:solidFill>
                <a:latin typeface="Times New Roman" panose="02020603050405020304" pitchFamily="18" charset="0"/>
                <a:cs typeface="Times New Roman" panose="02020603050405020304" pitchFamily="18" charset="0"/>
              </a:rPr>
              <a:t>Indications</a:t>
            </a:r>
          </a:p>
          <a:p>
            <a:pPr marL="285753" indent="-285753" algn="just">
              <a:buFont typeface="Arial" panose="020B0604020202020204" pitchFamily="34" charset="0"/>
              <a:buChar char="•"/>
            </a:pPr>
            <a:r>
              <a:rPr lang="en-US" sz="1801" dirty="0">
                <a:solidFill>
                  <a:schemeClr val="bg1"/>
                </a:solidFill>
                <a:latin typeface="Times New Roman" panose="02020603050405020304" pitchFamily="18" charset="0"/>
                <a:cs typeface="Times New Roman" panose="02020603050405020304" pitchFamily="18" charset="0"/>
              </a:rPr>
              <a:t>Areas of thin periodontium or prominent roots in which dehiscences or fenestrations </a:t>
            </a:r>
            <a:r>
              <a:rPr lang="en-IN" sz="1801" dirty="0">
                <a:solidFill>
                  <a:schemeClr val="bg1"/>
                </a:solidFill>
                <a:latin typeface="Times New Roman" panose="02020603050405020304" pitchFamily="18" charset="0"/>
                <a:cs typeface="Times New Roman" panose="02020603050405020304" pitchFamily="18" charset="0"/>
              </a:rPr>
              <a:t>may be present.</a:t>
            </a:r>
          </a:p>
          <a:p>
            <a:pPr marL="285753" indent="-285753" algn="just">
              <a:buFont typeface="Arial" panose="020B0604020202020204" pitchFamily="34" charset="0"/>
              <a:buChar char="•"/>
            </a:pPr>
            <a:r>
              <a:rPr lang="en-US" sz="1801" dirty="0">
                <a:solidFill>
                  <a:schemeClr val="bg1"/>
                </a:solidFill>
                <a:latin typeface="Times New Roman" panose="02020603050405020304" pitchFamily="18" charset="0"/>
                <a:cs typeface="Times New Roman" panose="02020603050405020304" pitchFamily="18" charset="0"/>
              </a:rPr>
              <a:t>A need to increase the zone of keratinized </a:t>
            </a:r>
            <a:r>
              <a:rPr lang="en-IN" sz="1801" dirty="0">
                <a:solidFill>
                  <a:schemeClr val="bg1"/>
                </a:solidFill>
                <a:latin typeface="Times New Roman" panose="02020603050405020304" pitchFamily="18" charset="0"/>
                <a:cs typeface="Times New Roman" panose="02020603050405020304" pitchFamily="18" charset="0"/>
              </a:rPr>
              <a:t>gingiva</a:t>
            </a:r>
          </a:p>
        </p:txBody>
      </p:sp>
      <p:sp>
        <p:nvSpPr>
          <p:cNvPr id="3" name="Scroll: Vertical 2">
            <a:extLst>
              <a:ext uri="{FF2B5EF4-FFF2-40B4-BE49-F238E27FC236}">
                <a16:creationId xmlns:a16="http://schemas.microsoft.com/office/drawing/2014/main" xmlns="" id="{4C0D11B6-E662-40D9-8A5E-E0011FF64267}"/>
              </a:ext>
            </a:extLst>
          </p:cNvPr>
          <p:cNvSpPr/>
          <p:nvPr/>
        </p:nvSpPr>
        <p:spPr>
          <a:xfrm>
            <a:off x="6533967" y="1695634"/>
            <a:ext cx="4305669" cy="3764132"/>
          </a:xfrm>
          <a:prstGeom prst="vertic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1801" dirty="0">
                <a:solidFill>
                  <a:srgbClr val="FF0000"/>
                </a:solidFill>
                <a:latin typeface="Times New Roman" panose="02020603050405020304" pitchFamily="18" charset="0"/>
                <a:cs typeface="Times New Roman" panose="02020603050405020304" pitchFamily="18" charset="0"/>
              </a:rPr>
              <a:t>Contraindications </a:t>
            </a:r>
          </a:p>
          <a:p>
            <a:pPr marL="285753" indent="-285753" algn="just">
              <a:buFont typeface="Arial" panose="020B0604020202020204" pitchFamily="34" charset="0"/>
              <a:buChar char="•"/>
            </a:pPr>
            <a:r>
              <a:rPr lang="en-US" sz="1801" dirty="0">
                <a:solidFill>
                  <a:schemeClr val="bg1"/>
                </a:solidFill>
                <a:latin typeface="Times New Roman" panose="02020603050405020304" pitchFamily="18" charset="0"/>
                <a:cs typeface="Times New Roman" panose="02020603050405020304" pitchFamily="18" charset="0"/>
              </a:rPr>
              <a:t>When the gingiva and mucosa covering the alveolar process are thin</a:t>
            </a:r>
          </a:p>
          <a:p>
            <a:pPr marL="285753" indent="-285753" algn="just">
              <a:buFont typeface="Arial" panose="020B0604020202020204" pitchFamily="34" charset="0"/>
              <a:buChar char="•"/>
            </a:pPr>
            <a:r>
              <a:rPr lang="en-US" sz="1801" dirty="0">
                <a:solidFill>
                  <a:schemeClr val="bg1"/>
                </a:solidFill>
                <a:latin typeface="Times New Roman" panose="02020603050405020304" pitchFamily="18" charset="0"/>
                <a:cs typeface="Times New Roman" panose="02020603050405020304" pitchFamily="18" charset="0"/>
              </a:rPr>
              <a:t>Lack of keratinized gingiva</a:t>
            </a:r>
          </a:p>
          <a:p>
            <a:pPr marL="285753" indent="-285753" algn="just">
              <a:buFont typeface="Arial" panose="020B0604020202020204" pitchFamily="34" charset="0"/>
              <a:buChar char="•"/>
            </a:pPr>
            <a:r>
              <a:rPr lang="en-US" sz="1801" dirty="0">
                <a:solidFill>
                  <a:schemeClr val="bg1"/>
                </a:solidFill>
                <a:latin typeface="Times New Roman" panose="02020603050405020304" pitchFamily="18" charset="0"/>
                <a:cs typeface="Times New Roman" panose="02020603050405020304" pitchFamily="18" charset="0"/>
              </a:rPr>
              <a:t>Narrow vestibular depth.</a:t>
            </a:r>
          </a:p>
          <a:p>
            <a:pPr marL="285753" indent="-285753" algn="just">
              <a:buFont typeface="Arial" panose="020B0604020202020204" pitchFamily="34" charset="0"/>
              <a:buChar char="•"/>
            </a:pPr>
            <a:r>
              <a:rPr lang="en-US" sz="1801" dirty="0">
                <a:solidFill>
                  <a:schemeClr val="bg1"/>
                </a:solidFill>
                <a:latin typeface="Times New Roman" panose="02020603050405020304" pitchFamily="18" charset="0"/>
                <a:cs typeface="Times New Roman" panose="02020603050405020304" pitchFamily="18" charset="0"/>
              </a:rPr>
              <a:t>When  extensive osseous surgery is required.</a:t>
            </a:r>
          </a:p>
          <a:p>
            <a:pPr marL="285753" indent="-285753" algn="just">
              <a:buFont typeface="Arial" panose="020B0604020202020204" pitchFamily="34" charset="0"/>
              <a:buChar char="•"/>
            </a:pPr>
            <a:r>
              <a:rPr lang="en-US" sz="1801" dirty="0">
                <a:solidFill>
                  <a:schemeClr val="bg1"/>
                </a:solidFill>
                <a:latin typeface="Times New Roman" panose="02020603050405020304" pitchFamily="18" charset="0"/>
                <a:cs typeface="Times New Roman" panose="02020603050405020304" pitchFamily="18" charset="0"/>
              </a:rPr>
              <a:t>Large Intrabony defect requiring bone regeneration and restoration </a:t>
            </a:r>
            <a:endParaRPr lang="en-IN" sz="1801" dirty="0">
              <a:solidFill>
                <a:schemeClr val="bg1"/>
              </a:solidFill>
              <a:latin typeface="Times New Roman" panose="02020603050405020304" pitchFamily="18" charset="0"/>
              <a:cs typeface="Times New Roman" panose="02020603050405020304" pitchFamily="18" charset="0"/>
            </a:endParaRPr>
          </a:p>
        </p:txBody>
      </p:sp>
      <p:sp>
        <p:nvSpPr>
          <p:cNvPr id="4" name="Rectangle: Diagonal Corners Snipped 3">
            <a:extLst>
              <a:ext uri="{FF2B5EF4-FFF2-40B4-BE49-F238E27FC236}">
                <a16:creationId xmlns:a16="http://schemas.microsoft.com/office/drawing/2014/main" xmlns="" id="{A6C3CA46-DBC2-4D49-8DAE-7668F73D39E4}"/>
              </a:ext>
            </a:extLst>
          </p:cNvPr>
          <p:cNvSpPr/>
          <p:nvPr/>
        </p:nvSpPr>
        <p:spPr>
          <a:xfrm>
            <a:off x="4012708" y="639192"/>
            <a:ext cx="4385570" cy="621436"/>
          </a:xfrm>
          <a:prstGeom prst="snip2Diag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1" dirty="0">
                <a:solidFill>
                  <a:schemeClr val="tx1"/>
                </a:solidFill>
                <a:latin typeface="Algerian" panose="04020705040A02060702" pitchFamily="82" charset="0"/>
              </a:rPr>
              <a:t>Partial thickness apically  repositioned flap </a:t>
            </a:r>
          </a:p>
        </p:txBody>
      </p:sp>
    </p:spTree>
    <p:extLst>
      <p:ext uri="{BB962C8B-B14F-4D97-AF65-F5344CB8AC3E}">
        <p14:creationId xmlns:p14="http://schemas.microsoft.com/office/powerpoint/2010/main" xmlns="" val="20810692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372B8EC-88FF-4C29-BA76-82CADF22E4B3}"/>
              </a:ext>
            </a:extLst>
          </p:cNvPr>
          <p:cNvSpPr/>
          <p:nvPr/>
        </p:nvSpPr>
        <p:spPr>
          <a:xfrm>
            <a:off x="870013" y="1644590"/>
            <a:ext cx="4758430" cy="35688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1801" dirty="0">
                <a:solidFill>
                  <a:srgbClr val="FFFF00"/>
                </a:solidFill>
                <a:latin typeface="Times New Roman" panose="02020603050405020304" pitchFamily="18" charset="0"/>
                <a:cs typeface="Times New Roman" panose="02020603050405020304" pitchFamily="18" charset="0"/>
              </a:rPr>
              <a:t>Advantages</a:t>
            </a:r>
          </a:p>
          <a:p>
            <a:pPr marL="285753" indent="-285753" algn="just">
              <a:buFont typeface="Arial" panose="020B0604020202020204" pitchFamily="34" charset="0"/>
              <a:buChar char="•"/>
            </a:pPr>
            <a:r>
              <a:rPr lang="en-IN" sz="1801" dirty="0">
                <a:latin typeface="Times New Roman" panose="02020603050405020304" pitchFamily="18" charset="0"/>
                <a:cs typeface="Times New Roman" panose="02020603050405020304" pitchFamily="18" charset="0"/>
              </a:rPr>
              <a:t>Eliminate pockets</a:t>
            </a:r>
          </a:p>
          <a:p>
            <a:pPr marL="285753" indent="-285753" algn="just">
              <a:buFont typeface="Arial" panose="020B0604020202020204" pitchFamily="34" charset="0"/>
              <a:buChar char="•"/>
            </a:pPr>
            <a:r>
              <a:rPr lang="en-US" sz="1801" dirty="0">
                <a:latin typeface="Times New Roman" panose="02020603050405020304" pitchFamily="18" charset="0"/>
                <a:cs typeface="Times New Roman" panose="02020603050405020304" pitchFamily="18" charset="0"/>
              </a:rPr>
              <a:t>Protect underlying bone (i.e., donor site of </a:t>
            </a:r>
            <a:r>
              <a:rPr lang="en-IN" sz="1801" dirty="0">
                <a:latin typeface="Times New Roman" panose="02020603050405020304" pitchFamily="18" charset="0"/>
                <a:cs typeface="Times New Roman" panose="02020603050405020304" pitchFamily="18" charset="0"/>
              </a:rPr>
              <a:t>pedicle flap)</a:t>
            </a:r>
          </a:p>
          <a:p>
            <a:pPr marL="285753" indent="-285753" algn="just">
              <a:buFont typeface="Arial" panose="020B0604020202020204" pitchFamily="34" charset="0"/>
              <a:buChar char="•"/>
            </a:pPr>
            <a:r>
              <a:rPr lang="en-US" sz="1801" dirty="0">
                <a:latin typeface="Times New Roman" panose="02020603050405020304" pitchFamily="18" charset="0"/>
                <a:cs typeface="Times New Roman" panose="02020603050405020304" pitchFamily="18" charset="0"/>
              </a:rPr>
              <a:t>Can be combined with other mucogingival procedures to increase the zone of keratinized </a:t>
            </a:r>
            <a:r>
              <a:rPr lang="en-IN" sz="1801" dirty="0">
                <a:latin typeface="Times New Roman" panose="02020603050405020304" pitchFamily="18" charset="0"/>
                <a:cs typeface="Times New Roman" panose="02020603050405020304" pitchFamily="18" charset="0"/>
              </a:rPr>
              <a:t>gingiva</a:t>
            </a:r>
          </a:p>
          <a:p>
            <a:pPr marL="285753" indent="-285753" algn="just">
              <a:buFont typeface="Arial" panose="020B0604020202020204" pitchFamily="34" charset="0"/>
              <a:buChar char="•"/>
            </a:pPr>
            <a:r>
              <a:rPr lang="en-IN" sz="1801" dirty="0">
                <a:latin typeface="Times New Roman" panose="02020603050405020304" pitchFamily="18" charset="0"/>
                <a:cs typeface="Times New Roman" panose="02020603050405020304" pitchFamily="18" charset="0"/>
              </a:rPr>
              <a:t>Permit periosteal suturing for flap stabilization and exact positioning</a:t>
            </a:r>
          </a:p>
        </p:txBody>
      </p:sp>
      <p:sp>
        <p:nvSpPr>
          <p:cNvPr id="4" name="Rectangle: Rounded Corners 3">
            <a:extLst>
              <a:ext uri="{FF2B5EF4-FFF2-40B4-BE49-F238E27FC236}">
                <a16:creationId xmlns:a16="http://schemas.microsoft.com/office/drawing/2014/main" xmlns="" id="{7D5DA190-9685-46B7-9B06-0FDF57A92AEC}"/>
              </a:ext>
            </a:extLst>
          </p:cNvPr>
          <p:cNvSpPr/>
          <p:nvPr/>
        </p:nvSpPr>
        <p:spPr>
          <a:xfrm>
            <a:off x="6457030" y="1644588"/>
            <a:ext cx="4758430" cy="35688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1801" dirty="0">
                <a:solidFill>
                  <a:srgbClr val="FFFF00"/>
                </a:solidFill>
                <a:latin typeface="Times New Roman" panose="02020603050405020304" pitchFamily="18" charset="0"/>
                <a:cs typeface="Times New Roman" panose="02020603050405020304" pitchFamily="18" charset="0"/>
              </a:rPr>
              <a:t>Disadvantages </a:t>
            </a:r>
          </a:p>
          <a:p>
            <a:pPr marL="285753" indent="-285753" algn="just">
              <a:buFont typeface="Arial" panose="020B0604020202020204" pitchFamily="34" charset="0"/>
              <a:buChar char="•"/>
            </a:pPr>
            <a:r>
              <a:rPr lang="en-US" sz="1801" dirty="0">
                <a:latin typeface="Times New Roman" panose="02020603050405020304" pitchFamily="18" charset="0"/>
                <a:cs typeface="Times New Roman" panose="02020603050405020304" pitchFamily="18" charset="0"/>
              </a:rPr>
              <a:t>Cannot be used for osseous surgery without </a:t>
            </a:r>
            <a:r>
              <a:rPr lang="en-IN" sz="1801" dirty="0">
                <a:latin typeface="Times New Roman" panose="02020603050405020304" pitchFamily="18" charset="0"/>
                <a:cs typeface="Times New Roman" panose="02020603050405020304" pitchFamily="18" charset="0"/>
              </a:rPr>
              <a:t>resulting in a ragged, torn periosteum</a:t>
            </a:r>
          </a:p>
          <a:p>
            <a:pPr marL="285753" indent="-285753" algn="just">
              <a:buFont typeface="Arial" panose="020B0604020202020204" pitchFamily="34" charset="0"/>
              <a:buChar char="•"/>
            </a:pPr>
            <a:r>
              <a:rPr lang="en-US" sz="1801" dirty="0">
                <a:latin typeface="Times New Roman" panose="02020603050405020304" pitchFamily="18" charset="0"/>
                <a:cs typeface="Times New Roman" panose="02020603050405020304" pitchFamily="18" charset="0"/>
              </a:rPr>
              <a:t>High degree of difficulty to perform</a:t>
            </a:r>
          </a:p>
          <a:p>
            <a:pPr marL="285753" indent="-285753" algn="just">
              <a:buFont typeface="Arial" panose="020B0604020202020204" pitchFamily="34" charset="0"/>
              <a:buChar char="•"/>
            </a:pPr>
            <a:r>
              <a:rPr lang="en-IN" sz="1801" dirty="0">
                <a:latin typeface="Times New Roman" panose="02020603050405020304" pitchFamily="18" charset="0"/>
                <a:cs typeface="Times New Roman" panose="02020603050405020304" pitchFamily="18" charset="0"/>
              </a:rPr>
              <a:t>Secondary intention healing</a:t>
            </a:r>
          </a:p>
        </p:txBody>
      </p:sp>
    </p:spTree>
    <p:extLst>
      <p:ext uri="{BB962C8B-B14F-4D97-AF65-F5344CB8AC3E}">
        <p14:creationId xmlns:p14="http://schemas.microsoft.com/office/powerpoint/2010/main" xmlns="" val="31520234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B696535-8F16-433F-BEEF-9C5B094DC36C}"/>
              </a:ext>
            </a:extLst>
          </p:cNvPr>
          <p:cNvSpPr>
            <a:spLocks noGrp="1"/>
          </p:cNvSpPr>
          <p:nvPr>
            <p:ph idx="1"/>
          </p:nvPr>
        </p:nvSpPr>
        <p:spPr>
          <a:xfrm>
            <a:off x="685802" y="2142070"/>
            <a:ext cx="10131426" cy="2944837"/>
          </a:xfrm>
        </p:spPr>
        <p:txBody>
          <a:bodyPr>
            <a:normAutofit/>
          </a:bodyPr>
          <a:lstStyle/>
          <a:p>
            <a:pPr algn="just"/>
            <a:r>
              <a:rPr lang="en-US" sz="2201" dirty="0">
                <a:latin typeface="Times New Roman" panose="02020603050405020304" pitchFamily="18" charset="0"/>
                <a:cs typeface="Times New Roman" panose="02020603050405020304" pitchFamily="18" charset="0"/>
              </a:rPr>
              <a:t>Friedman described a modification of the “ apically repositioned flap", which he termed the beveled </a:t>
            </a:r>
            <a:r>
              <a:rPr lang="en-IN" sz="2201" dirty="0">
                <a:latin typeface="Times New Roman" panose="02020603050405020304" pitchFamily="18" charset="0"/>
                <a:cs typeface="Times New Roman" panose="02020603050405020304" pitchFamily="18" charset="0"/>
              </a:rPr>
              <a:t>flap.</a:t>
            </a:r>
          </a:p>
          <a:p>
            <a:pPr algn="just"/>
            <a:r>
              <a:rPr lang="en-IN" sz="2201" dirty="0">
                <a:latin typeface="Times New Roman" panose="02020603050405020304" pitchFamily="18" charset="0"/>
                <a:cs typeface="Times New Roman" panose="02020603050405020304" pitchFamily="18" charset="0"/>
              </a:rPr>
              <a:t>This flap is indicated in </a:t>
            </a:r>
            <a:r>
              <a:rPr lang="en-US" sz="2201" dirty="0">
                <a:latin typeface="Times New Roman" panose="02020603050405020304" pitchFamily="18" charset="0"/>
                <a:cs typeface="Times New Roman" panose="02020603050405020304" pitchFamily="18" charset="0"/>
              </a:rPr>
              <a:t>periodontal pockets on the palatal aspect of </a:t>
            </a:r>
            <a:r>
              <a:rPr lang="en-IN" sz="2201" dirty="0">
                <a:latin typeface="Times New Roman" panose="02020603050405020304" pitchFamily="18" charset="0"/>
                <a:cs typeface="Times New Roman" panose="02020603050405020304" pitchFamily="18" charset="0"/>
              </a:rPr>
              <a:t>the teeth.</a:t>
            </a:r>
          </a:p>
          <a:p>
            <a:pPr algn="just"/>
            <a:r>
              <a:rPr lang="en-US" sz="2201" dirty="0">
                <a:latin typeface="Times New Roman" panose="02020603050405020304" pitchFamily="18" charset="0"/>
                <a:cs typeface="Times New Roman" panose="02020603050405020304" pitchFamily="18" charset="0"/>
              </a:rPr>
              <a:t>Since there is no alveolar mucosa present on the palatal aspect of the teeth, it is not possible to reposition the flap in an apical direction.</a:t>
            </a:r>
            <a:endParaRPr lang="en-IN" sz="2201" dirty="0">
              <a:latin typeface="Times New Roman" panose="02020603050405020304" pitchFamily="18" charset="0"/>
              <a:cs typeface="Times New Roman" panose="02020603050405020304" pitchFamily="18" charset="0"/>
            </a:endParaRPr>
          </a:p>
        </p:txBody>
      </p:sp>
      <p:sp>
        <p:nvSpPr>
          <p:cNvPr id="4" name="Rectangle: Diagonal Corners Snipped 3">
            <a:extLst>
              <a:ext uri="{FF2B5EF4-FFF2-40B4-BE49-F238E27FC236}">
                <a16:creationId xmlns:a16="http://schemas.microsoft.com/office/drawing/2014/main" xmlns="" id="{A78B3407-C10C-471C-9587-6AF094ADDE24}"/>
              </a:ext>
            </a:extLst>
          </p:cNvPr>
          <p:cNvSpPr/>
          <p:nvPr/>
        </p:nvSpPr>
        <p:spPr>
          <a:xfrm>
            <a:off x="4225771" y="807867"/>
            <a:ext cx="3524436" cy="692459"/>
          </a:xfrm>
          <a:prstGeom prst="snip2Diag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1" dirty="0">
                <a:solidFill>
                  <a:schemeClr val="bg1"/>
                </a:solidFill>
                <a:latin typeface="Algerian" panose="04020705040A02060702" pitchFamily="82" charset="0"/>
              </a:rPr>
              <a:t>BEVELLED flap</a:t>
            </a:r>
          </a:p>
        </p:txBody>
      </p:sp>
    </p:spTree>
    <p:extLst>
      <p:ext uri="{BB962C8B-B14F-4D97-AF65-F5344CB8AC3E}">
        <p14:creationId xmlns:p14="http://schemas.microsoft.com/office/powerpoint/2010/main" xmlns="" val="31405989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CF3A025-733B-48E7-A494-8C954340F21B}"/>
              </a:ext>
            </a:extLst>
          </p:cNvPr>
          <p:cNvSpPr>
            <a:spLocks noGrp="1"/>
          </p:cNvSpPr>
          <p:nvPr>
            <p:ph idx="1"/>
          </p:nvPr>
        </p:nvSpPr>
        <p:spPr>
          <a:xfrm>
            <a:off x="1003178" y="2142070"/>
            <a:ext cx="9814050" cy="3649132"/>
          </a:xfrm>
        </p:spPr>
        <p:txBody>
          <a:bodyPr/>
          <a:lstStyle/>
          <a:p>
            <a:pPr algn="just"/>
            <a:r>
              <a:rPr lang="en-US" sz="2201" dirty="0">
                <a:latin typeface="Times New Roman" panose="02020603050405020304" pitchFamily="18" charset="0"/>
                <a:cs typeface="Times New Roman" panose="02020603050405020304" pitchFamily="18" charset="0"/>
              </a:rPr>
              <a:t>In order to prepare the tissue at the gingival margin to properly follow the outline of the alveolar bone  crest, a conventional mucoperiosteal flap is first </a:t>
            </a:r>
            <a:r>
              <a:rPr lang="en-IN" sz="2201" dirty="0">
                <a:latin typeface="Times New Roman" panose="02020603050405020304" pitchFamily="18" charset="0"/>
                <a:cs typeface="Times New Roman" panose="02020603050405020304" pitchFamily="18" charset="0"/>
              </a:rPr>
              <a:t>resected.</a:t>
            </a:r>
            <a:r>
              <a:rPr lang="en-US" sz="2201" dirty="0">
                <a:latin typeface="Times New Roman" panose="02020603050405020304" pitchFamily="18" charset="0"/>
                <a:cs typeface="Times New Roman" panose="02020603050405020304" pitchFamily="18" charset="0"/>
              </a:rPr>
              <a:t> </a:t>
            </a:r>
          </a:p>
          <a:p>
            <a:pPr algn="just"/>
            <a:r>
              <a:rPr lang="en-US" sz="2201" dirty="0">
                <a:latin typeface="Times New Roman" panose="02020603050405020304" pitchFamily="18" charset="0"/>
                <a:cs typeface="Times New Roman" panose="02020603050405020304" pitchFamily="18" charset="0"/>
              </a:rPr>
              <a:t>The tooth surfaces are debrided and osseous recontouring </a:t>
            </a:r>
            <a:r>
              <a:rPr lang="en-IN" sz="2201" dirty="0">
                <a:latin typeface="Times New Roman" panose="02020603050405020304" pitchFamily="18" charset="0"/>
                <a:cs typeface="Times New Roman" panose="02020603050405020304" pitchFamily="18" charset="0"/>
              </a:rPr>
              <a:t>is performed. </a:t>
            </a:r>
          </a:p>
          <a:p>
            <a:pPr algn="just"/>
            <a:r>
              <a:rPr lang="en-US" sz="2201" dirty="0">
                <a:latin typeface="Times New Roman" panose="02020603050405020304" pitchFamily="18" charset="0"/>
                <a:cs typeface="Times New Roman" panose="02020603050405020304" pitchFamily="18" charset="0"/>
              </a:rPr>
              <a:t>The palatal flap is subsequently replaced and the gingival margin is prepared and adjusted to the alveolar bone crest by a secondary scalloped and beveled incision. </a:t>
            </a:r>
          </a:p>
          <a:p>
            <a:pPr algn="just"/>
            <a:r>
              <a:rPr lang="en-US" sz="2201" dirty="0">
                <a:latin typeface="Times New Roman" panose="02020603050405020304" pitchFamily="18" charset="0"/>
                <a:cs typeface="Times New Roman" panose="02020603050405020304" pitchFamily="18" charset="0"/>
              </a:rPr>
              <a:t>The flap is secured in this position with interproximal sutures.</a:t>
            </a:r>
            <a:endParaRPr lang="en-IN" sz="2201" dirty="0">
              <a:latin typeface="Times New Roman" panose="02020603050405020304" pitchFamily="18" charset="0"/>
              <a:cs typeface="Times New Roman" panose="02020603050405020304" pitchFamily="18" charset="0"/>
            </a:endParaRPr>
          </a:p>
          <a:p>
            <a:endParaRPr lang="en-IN" dirty="0"/>
          </a:p>
          <a:p>
            <a:endParaRPr lang="en-IN" dirty="0"/>
          </a:p>
        </p:txBody>
      </p:sp>
    </p:spTree>
    <p:extLst>
      <p:ext uri="{BB962C8B-B14F-4D97-AF65-F5344CB8AC3E}">
        <p14:creationId xmlns:p14="http://schemas.microsoft.com/office/powerpoint/2010/main" xmlns="" val="1336356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6CDD1E-39EB-4292-95FF-D67411DC4521}"/>
              </a:ext>
            </a:extLst>
          </p:cNvPr>
          <p:cNvSpPr>
            <a:spLocks noGrp="1"/>
          </p:cNvSpPr>
          <p:nvPr>
            <p:ph type="title"/>
          </p:nvPr>
        </p:nvSpPr>
        <p:spPr>
          <a:xfrm>
            <a:off x="1100832" y="799009"/>
            <a:ext cx="2385874" cy="739797"/>
          </a:xfrm>
        </p:spPr>
        <p:txBody>
          <a:bodyPr>
            <a:normAutofit/>
          </a:bodyPr>
          <a:lstStyle/>
          <a:p>
            <a:r>
              <a:rPr lang="en-IN" dirty="0">
                <a:latin typeface="Algerian" panose="04020705040A02060702" pitchFamily="82" charset="0"/>
              </a:rPr>
              <a:t>HISTORY</a:t>
            </a:r>
          </a:p>
        </p:txBody>
      </p:sp>
      <p:sp>
        <p:nvSpPr>
          <p:cNvPr id="3" name="Content Placeholder 2">
            <a:extLst>
              <a:ext uri="{FF2B5EF4-FFF2-40B4-BE49-F238E27FC236}">
                <a16:creationId xmlns:a16="http://schemas.microsoft.com/office/drawing/2014/main" xmlns="" id="{A865A1B1-828D-406A-BDBA-230B5DD647BF}"/>
              </a:ext>
            </a:extLst>
          </p:cNvPr>
          <p:cNvSpPr>
            <a:spLocks noGrp="1"/>
          </p:cNvSpPr>
          <p:nvPr>
            <p:ph idx="1"/>
          </p:nvPr>
        </p:nvSpPr>
        <p:spPr>
          <a:xfrm>
            <a:off x="1100832" y="2210553"/>
            <a:ext cx="5788242" cy="3604318"/>
          </a:xfrm>
        </p:spPr>
        <p:txBody>
          <a:bodyPr>
            <a:noAutofit/>
          </a:bodyPr>
          <a:lstStyle/>
          <a:p>
            <a:pPr algn="just"/>
            <a:r>
              <a:rPr lang="en-US" sz="2201" dirty="0">
                <a:latin typeface="Times New Roman" panose="02020603050405020304" pitchFamily="18" charset="0"/>
                <a:cs typeface="Times New Roman" panose="02020603050405020304" pitchFamily="18" charset="0"/>
              </a:rPr>
              <a:t>In 1746, Pierre Fauchard of Paris, looked upon as the "</a:t>
            </a:r>
            <a:r>
              <a:rPr lang="en-US" sz="2201" dirty="0">
                <a:solidFill>
                  <a:srgbClr val="FFFF00"/>
                </a:solidFill>
                <a:latin typeface="Times New Roman" panose="02020603050405020304" pitchFamily="18" charset="0"/>
                <a:cs typeface="Times New Roman" panose="02020603050405020304" pitchFamily="18" charset="0"/>
              </a:rPr>
              <a:t>Father of Dentistry</a:t>
            </a:r>
            <a:r>
              <a:rPr lang="en-US" sz="2201" dirty="0">
                <a:latin typeface="Times New Roman" panose="02020603050405020304" pitchFamily="18" charset="0"/>
                <a:cs typeface="Times New Roman" panose="02020603050405020304" pitchFamily="18" charset="0"/>
              </a:rPr>
              <a:t>," wrote the first textbook on dentistry.</a:t>
            </a:r>
          </a:p>
          <a:p>
            <a:pPr algn="just"/>
            <a:r>
              <a:rPr lang="en-US" sz="2201" dirty="0">
                <a:latin typeface="Times New Roman" panose="02020603050405020304" pitchFamily="18" charset="0"/>
                <a:cs typeface="Times New Roman" panose="02020603050405020304" pitchFamily="18" charset="0"/>
              </a:rPr>
              <a:t> In 1862, Robitzeck of Vienna described an operation involving several teeth, in which he excised all the abnormally appearing gum tissue by means of a straight incision through the soft tissue to the alveolar process. This was followed by a scraping of the exposed alveolar bone.</a:t>
            </a:r>
          </a:p>
        </p:txBody>
      </p:sp>
      <p:cxnSp>
        <p:nvCxnSpPr>
          <p:cNvPr id="5" name="Straight Connector 4">
            <a:extLst>
              <a:ext uri="{FF2B5EF4-FFF2-40B4-BE49-F238E27FC236}">
                <a16:creationId xmlns:a16="http://schemas.microsoft.com/office/drawing/2014/main" xmlns="" id="{E98DDB49-61BA-4006-B7E4-B73779E35196}"/>
              </a:ext>
            </a:extLst>
          </p:cNvPr>
          <p:cNvCxnSpPr>
            <a:cxnSpLocks/>
          </p:cNvCxnSpPr>
          <p:nvPr/>
        </p:nvCxnSpPr>
        <p:spPr>
          <a:xfrm>
            <a:off x="1100832" y="1606860"/>
            <a:ext cx="57882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Diagonal Corners Rounded 7">
            <a:extLst>
              <a:ext uri="{FF2B5EF4-FFF2-40B4-BE49-F238E27FC236}">
                <a16:creationId xmlns:a16="http://schemas.microsoft.com/office/drawing/2014/main" xmlns="" id="{AA97ED2B-2845-45F6-A81C-E65074A88BC7}"/>
              </a:ext>
            </a:extLst>
          </p:cNvPr>
          <p:cNvSpPr/>
          <p:nvPr/>
        </p:nvSpPr>
        <p:spPr>
          <a:xfrm>
            <a:off x="7411376" y="565967"/>
            <a:ext cx="3679794" cy="2863033"/>
          </a:xfrm>
          <a:prstGeom prst="round2Diag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1" dirty="0">
                <a:latin typeface="Times New Roman" panose="02020603050405020304" pitchFamily="18" charset="0"/>
                <a:cs typeface="Times New Roman" panose="02020603050405020304" pitchFamily="18" charset="0"/>
              </a:rPr>
              <a:t> </a:t>
            </a:r>
            <a:r>
              <a:rPr lang="en-US" sz="1801" dirty="0">
                <a:solidFill>
                  <a:sysClr val="windowText" lastClr="000000"/>
                </a:solidFill>
                <a:latin typeface="Times New Roman" panose="02020603050405020304" pitchFamily="18" charset="0"/>
                <a:cs typeface="Times New Roman" panose="02020603050405020304" pitchFamily="18" charset="0"/>
              </a:rPr>
              <a:t>“The connection between the gums and the teeth induces me to treat particularly of the diseases which are common to the gums." He mentions the importance of the removal of deposits, scarification of the gums with a lancet, and cutting excessive gum tissue with a scissors”.</a:t>
            </a:r>
            <a:endParaRPr lang="en-IN" sz="1801" dirty="0">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76552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E1DB927-67D1-4178-B8BE-B749218424BD}"/>
              </a:ext>
            </a:extLst>
          </p:cNvPr>
          <p:cNvPicPr>
            <a:picLocks noChangeAspect="1"/>
          </p:cNvPicPr>
          <p:nvPr/>
        </p:nvPicPr>
        <p:blipFill>
          <a:blip r:embed="rId2"/>
          <a:stretch>
            <a:fillRect/>
          </a:stretch>
        </p:blipFill>
        <p:spPr>
          <a:xfrm>
            <a:off x="838046" y="418878"/>
            <a:ext cx="2756078" cy="1989787"/>
          </a:xfrm>
          <a:prstGeom prst="rect">
            <a:avLst/>
          </a:prstGeom>
        </p:spPr>
      </p:pic>
      <p:pic>
        <p:nvPicPr>
          <p:cNvPr id="3" name="Picture 2">
            <a:extLst>
              <a:ext uri="{FF2B5EF4-FFF2-40B4-BE49-F238E27FC236}">
                <a16:creationId xmlns:a16="http://schemas.microsoft.com/office/drawing/2014/main" xmlns="" id="{DFA2E609-0585-4848-83F9-4016010B30DD}"/>
              </a:ext>
            </a:extLst>
          </p:cNvPr>
          <p:cNvPicPr>
            <a:picLocks noChangeAspect="1"/>
          </p:cNvPicPr>
          <p:nvPr/>
        </p:nvPicPr>
        <p:blipFill>
          <a:blip r:embed="rId3"/>
          <a:stretch>
            <a:fillRect/>
          </a:stretch>
        </p:blipFill>
        <p:spPr>
          <a:xfrm>
            <a:off x="3826027" y="418877"/>
            <a:ext cx="3168203" cy="2015545"/>
          </a:xfrm>
          <a:prstGeom prst="rect">
            <a:avLst/>
          </a:prstGeom>
        </p:spPr>
      </p:pic>
      <p:sp>
        <p:nvSpPr>
          <p:cNvPr id="4" name="Rectangle 3">
            <a:extLst>
              <a:ext uri="{FF2B5EF4-FFF2-40B4-BE49-F238E27FC236}">
                <a16:creationId xmlns:a16="http://schemas.microsoft.com/office/drawing/2014/main" xmlns="" id="{2A9E8E20-2AAC-48CF-890D-79860DDA85A8}"/>
              </a:ext>
            </a:extLst>
          </p:cNvPr>
          <p:cNvSpPr/>
          <p:nvPr/>
        </p:nvSpPr>
        <p:spPr>
          <a:xfrm>
            <a:off x="640715" y="2505671"/>
            <a:ext cx="6628619" cy="923714"/>
          </a:xfrm>
          <a:prstGeom prst="rect">
            <a:avLst/>
          </a:prstGeom>
        </p:spPr>
        <p:txBody>
          <a:bodyPr wrap="square">
            <a:spAutoFit/>
          </a:bodyPr>
          <a:lstStyle/>
          <a:p>
            <a:pPr algn="just"/>
            <a:r>
              <a:rPr lang="en-US" sz="1801" i="1" dirty="0">
                <a:latin typeface="Times New Roman" panose="02020603050405020304" pitchFamily="18" charset="0"/>
                <a:cs typeface="Times New Roman" panose="02020603050405020304" pitchFamily="18" charset="0"/>
              </a:rPr>
              <a:t>a</a:t>
            </a:r>
            <a:r>
              <a:rPr lang="en-US" sz="1801" dirty="0">
                <a:latin typeface="Times New Roman" panose="02020603050405020304" pitchFamily="18" charset="0"/>
                <a:cs typeface="Times New Roman" panose="02020603050405020304" pitchFamily="18" charset="0"/>
              </a:rPr>
              <a:t>) A primary incision is made intracrevicularly through the bottom of the periodontal pocket and b) a conventional mucoperiosteal flap is elevated</a:t>
            </a:r>
            <a:endParaRPr lang="en-IN" sz="180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C33AAF11-3C53-469C-899E-3B8F6EE78CBC}"/>
              </a:ext>
            </a:extLst>
          </p:cNvPr>
          <p:cNvPicPr>
            <a:picLocks noChangeAspect="1"/>
          </p:cNvPicPr>
          <p:nvPr/>
        </p:nvPicPr>
        <p:blipFill>
          <a:blip r:embed="rId4"/>
          <a:stretch>
            <a:fillRect/>
          </a:stretch>
        </p:blipFill>
        <p:spPr>
          <a:xfrm>
            <a:off x="7861030" y="457515"/>
            <a:ext cx="3039413" cy="1976907"/>
          </a:xfrm>
          <a:prstGeom prst="rect">
            <a:avLst/>
          </a:prstGeom>
        </p:spPr>
      </p:pic>
      <p:sp>
        <p:nvSpPr>
          <p:cNvPr id="6" name="Rectangle 5">
            <a:extLst>
              <a:ext uri="{FF2B5EF4-FFF2-40B4-BE49-F238E27FC236}">
                <a16:creationId xmlns:a16="http://schemas.microsoft.com/office/drawing/2014/main" xmlns="" id="{AD3AF429-1C7F-459B-82D3-037F7329A811}"/>
              </a:ext>
            </a:extLst>
          </p:cNvPr>
          <p:cNvSpPr/>
          <p:nvPr/>
        </p:nvSpPr>
        <p:spPr>
          <a:xfrm>
            <a:off x="7942157" y="2434422"/>
            <a:ext cx="3029308" cy="923714"/>
          </a:xfrm>
          <a:prstGeom prst="rect">
            <a:avLst/>
          </a:prstGeom>
        </p:spPr>
        <p:txBody>
          <a:bodyPr wrap="square">
            <a:spAutoFit/>
          </a:bodyPr>
          <a:lstStyle/>
          <a:p>
            <a:pPr algn="just"/>
            <a:r>
              <a:rPr lang="en-US" sz="1801" dirty="0">
                <a:latin typeface="Times New Roman" panose="02020603050405020304" pitchFamily="18" charset="0"/>
                <a:cs typeface="Times New Roman" panose="02020603050405020304" pitchFamily="18" charset="0"/>
              </a:rPr>
              <a:t>Scaling, root planing and osseous recontouring is performed in the surgical area</a:t>
            </a:r>
            <a:endParaRPr lang="en-IN" sz="180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FA4B478D-0BE2-45E0-BC10-FFDA748EED71}"/>
              </a:ext>
            </a:extLst>
          </p:cNvPr>
          <p:cNvPicPr>
            <a:picLocks noChangeAspect="1"/>
          </p:cNvPicPr>
          <p:nvPr/>
        </p:nvPicPr>
        <p:blipFill>
          <a:blip r:embed="rId5"/>
          <a:stretch>
            <a:fillRect/>
          </a:stretch>
        </p:blipFill>
        <p:spPr>
          <a:xfrm>
            <a:off x="728642" y="3396048"/>
            <a:ext cx="2756078" cy="1938270"/>
          </a:xfrm>
          <a:prstGeom prst="rect">
            <a:avLst/>
          </a:prstGeom>
        </p:spPr>
      </p:pic>
      <p:pic>
        <p:nvPicPr>
          <p:cNvPr id="8" name="Picture 7">
            <a:extLst>
              <a:ext uri="{FF2B5EF4-FFF2-40B4-BE49-F238E27FC236}">
                <a16:creationId xmlns:a16="http://schemas.microsoft.com/office/drawing/2014/main" xmlns="" id="{90234875-4984-47C6-9647-588F6F827F5E}"/>
              </a:ext>
            </a:extLst>
          </p:cNvPr>
          <p:cNvPicPr>
            <a:picLocks noChangeAspect="1"/>
          </p:cNvPicPr>
          <p:nvPr/>
        </p:nvPicPr>
        <p:blipFill>
          <a:blip r:embed="rId6"/>
          <a:stretch>
            <a:fillRect/>
          </a:stretch>
        </p:blipFill>
        <p:spPr>
          <a:xfrm>
            <a:off x="5706887" y="3454758"/>
            <a:ext cx="3317237" cy="1795413"/>
          </a:xfrm>
          <a:prstGeom prst="rect">
            <a:avLst/>
          </a:prstGeom>
        </p:spPr>
      </p:pic>
      <p:sp>
        <p:nvSpPr>
          <p:cNvPr id="9" name="Rectangle 8">
            <a:extLst>
              <a:ext uri="{FF2B5EF4-FFF2-40B4-BE49-F238E27FC236}">
                <a16:creationId xmlns:a16="http://schemas.microsoft.com/office/drawing/2014/main" xmlns="" id="{D775D365-34C8-41C6-9E76-D559C38DA220}"/>
              </a:ext>
            </a:extLst>
          </p:cNvPr>
          <p:cNvSpPr/>
          <p:nvPr/>
        </p:nvSpPr>
        <p:spPr>
          <a:xfrm>
            <a:off x="728641" y="5380673"/>
            <a:ext cx="4278366" cy="1200842"/>
          </a:xfrm>
          <a:prstGeom prst="rect">
            <a:avLst/>
          </a:prstGeom>
        </p:spPr>
        <p:txBody>
          <a:bodyPr wrap="square">
            <a:spAutoFit/>
          </a:bodyPr>
          <a:lstStyle/>
          <a:p>
            <a:pPr algn="just"/>
            <a:r>
              <a:rPr lang="en-US" sz="1801" dirty="0">
                <a:latin typeface="Times New Roman" panose="02020603050405020304" pitchFamily="18" charset="0"/>
                <a:cs typeface="Times New Roman" panose="02020603050405020304" pitchFamily="18" charset="0"/>
              </a:rPr>
              <a:t>The palatal flap is replaced and a secondary, scalloped, reverse bevel incision is made to adjust the length of the flap to the height of the remaining </a:t>
            </a:r>
            <a:r>
              <a:rPr lang="en-IN" sz="1801" dirty="0">
                <a:latin typeface="Times New Roman" panose="02020603050405020304" pitchFamily="18" charset="0"/>
                <a:cs typeface="Times New Roman" panose="02020603050405020304" pitchFamily="18" charset="0"/>
              </a:rPr>
              <a:t>alveolar bone.</a:t>
            </a:r>
          </a:p>
        </p:txBody>
      </p:sp>
      <p:sp>
        <p:nvSpPr>
          <p:cNvPr id="10" name="Rectangle 9">
            <a:extLst>
              <a:ext uri="{FF2B5EF4-FFF2-40B4-BE49-F238E27FC236}">
                <a16:creationId xmlns:a16="http://schemas.microsoft.com/office/drawing/2014/main" xmlns="" id="{1F19D214-5774-4FB6-815B-6C62BD28E2F4}"/>
              </a:ext>
            </a:extLst>
          </p:cNvPr>
          <p:cNvSpPr/>
          <p:nvPr/>
        </p:nvSpPr>
        <p:spPr>
          <a:xfrm>
            <a:off x="5410126" y="5380673"/>
            <a:ext cx="6096000" cy="646587"/>
          </a:xfrm>
          <a:prstGeom prst="rect">
            <a:avLst/>
          </a:prstGeom>
        </p:spPr>
        <p:txBody>
          <a:bodyPr>
            <a:spAutoFit/>
          </a:bodyPr>
          <a:lstStyle/>
          <a:p>
            <a:pPr algn="just"/>
            <a:r>
              <a:rPr lang="en-US" sz="1801" dirty="0">
                <a:latin typeface="Times New Roman" panose="02020603050405020304" pitchFamily="18" charset="0"/>
                <a:cs typeface="Times New Roman" panose="02020603050405020304" pitchFamily="18" charset="0"/>
              </a:rPr>
              <a:t>The shortened and thinned flap is replaced over the alveolar bone and in close contact </a:t>
            </a:r>
            <a:r>
              <a:rPr lang="en-IN" sz="1801" dirty="0">
                <a:latin typeface="Times New Roman" panose="02020603050405020304" pitchFamily="18" charset="0"/>
                <a:cs typeface="Times New Roman" panose="02020603050405020304" pitchFamily="18" charset="0"/>
              </a:rPr>
              <a:t>with the root surfaces.</a:t>
            </a:r>
          </a:p>
        </p:txBody>
      </p:sp>
    </p:spTree>
    <p:extLst>
      <p:ext uri="{BB962C8B-B14F-4D97-AF65-F5344CB8AC3E}">
        <p14:creationId xmlns:p14="http://schemas.microsoft.com/office/powerpoint/2010/main" xmlns="" val="27694818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BFBDBAA-7B10-432E-9F7F-06EBF25978CF}"/>
              </a:ext>
            </a:extLst>
          </p:cNvPr>
          <p:cNvSpPr>
            <a:spLocks noGrp="1"/>
          </p:cNvSpPr>
          <p:nvPr>
            <p:ph idx="1"/>
          </p:nvPr>
        </p:nvSpPr>
        <p:spPr>
          <a:xfrm>
            <a:off x="685802" y="2142068"/>
            <a:ext cx="10131426" cy="3033248"/>
          </a:xfrm>
        </p:spPr>
        <p:txBody>
          <a:bodyPr/>
          <a:lstStyle/>
          <a:p>
            <a:pPr algn="just"/>
            <a:r>
              <a:rPr lang="en-IN" sz="2201" dirty="0">
                <a:latin typeface="Times New Roman" panose="02020603050405020304" pitchFamily="18" charset="0"/>
                <a:cs typeface="Times New Roman" panose="02020603050405020304" pitchFamily="18" charset="0"/>
              </a:rPr>
              <a:t>Modification of apically repositioned flap was proposed by </a:t>
            </a:r>
            <a:r>
              <a:rPr lang="en-IN" sz="2201" dirty="0">
                <a:solidFill>
                  <a:srgbClr val="FFFF00"/>
                </a:solidFill>
                <a:latin typeface="Times New Roman" panose="02020603050405020304" pitchFamily="18" charset="0"/>
                <a:cs typeface="Times New Roman" panose="02020603050405020304" pitchFamily="18" charset="0"/>
              </a:rPr>
              <a:t>Carnio (1999).</a:t>
            </a:r>
          </a:p>
          <a:p>
            <a:pPr algn="just"/>
            <a:r>
              <a:rPr lang="en-IN" sz="2201" dirty="0">
                <a:latin typeface="Times New Roman" panose="02020603050405020304" pitchFamily="18" charset="0"/>
                <a:cs typeface="Times New Roman" panose="02020603050405020304" pitchFamily="18" charset="0"/>
              </a:rPr>
              <a:t>Unlike the apically positioned flap, it preserves the marginal gingiva thus avoiding the risk of recession.</a:t>
            </a:r>
          </a:p>
          <a:p>
            <a:pPr algn="just"/>
            <a:r>
              <a:rPr lang="en-IN" sz="2201" dirty="0">
                <a:latin typeface="Times New Roman" panose="02020603050405020304" pitchFamily="18" charset="0"/>
                <a:cs typeface="Times New Roman" panose="02020603050405020304" pitchFamily="18" charset="0"/>
              </a:rPr>
              <a:t>It is recommended in cases where attached gingiva is desired.</a:t>
            </a:r>
          </a:p>
          <a:p>
            <a:endParaRPr lang="en-IN" dirty="0"/>
          </a:p>
        </p:txBody>
      </p:sp>
      <p:sp>
        <p:nvSpPr>
          <p:cNvPr id="4" name="Rectangle: Diagonal Corners Snipped 3">
            <a:extLst>
              <a:ext uri="{FF2B5EF4-FFF2-40B4-BE49-F238E27FC236}">
                <a16:creationId xmlns:a16="http://schemas.microsoft.com/office/drawing/2014/main" xmlns="" id="{DC49DD2F-298D-4F2B-A9F5-523B8B8F5F26}"/>
              </a:ext>
            </a:extLst>
          </p:cNvPr>
          <p:cNvSpPr/>
          <p:nvPr/>
        </p:nvSpPr>
        <p:spPr>
          <a:xfrm>
            <a:off x="3338004" y="612560"/>
            <a:ext cx="5637321" cy="781236"/>
          </a:xfrm>
          <a:prstGeom prst="snip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solidFill>
                  <a:schemeClr val="bg1"/>
                </a:solidFill>
                <a:latin typeface="Algerian" panose="04020705040A02060702" pitchFamily="82" charset="0"/>
              </a:rPr>
              <a:t>Modified apically repositioned flap( 1999)</a:t>
            </a:r>
          </a:p>
        </p:txBody>
      </p:sp>
    </p:spTree>
    <p:extLst>
      <p:ext uri="{BB962C8B-B14F-4D97-AF65-F5344CB8AC3E}">
        <p14:creationId xmlns:p14="http://schemas.microsoft.com/office/powerpoint/2010/main" xmlns="" val="36378718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D917FC4-FCDA-40DE-AC7D-871AC0B4F0A7}"/>
              </a:ext>
            </a:extLst>
          </p:cNvPr>
          <p:cNvSpPr txBox="1"/>
          <p:nvPr/>
        </p:nvSpPr>
        <p:spPr>
          <a:xfrm>
            <a:off x="1432873" y="1690062"/>
            <a:ext cx="9059161" cy="3479158"/>
          </a:xfrm>
          <a:prstGeom prst="rect">
            <a:avLst/>
          </a:prstGeom>
          <a:noFill/>
        </p:spPr>
        <p:txBody>
          <a:bodyPr wrap="square" rtlCol="0">
            <a:spAutoFit/>
          </a:bodyPr>
          <a:lstStyle/>
          <a:p>
            <a:pPr algn="just"/>
            <a:r>
              <a:rPr lang="en-IN" sz="2201" dirty="0">
                <a:latin typeface="Times New Roman" panose="02020603050405020304" pitchFamily="18" charset="0"/>
                <a:cs typeface="Times New Roman" panose="02020603050405020304" pitchFamily="18" charset="0"/>
              </a:rPr>
              <a:t>Before the incisions were made, the level of crestal bone was probed to detect the presence of any bone dehiscence. </a:t>
            </a:r>
          </a:p>
          <a:p>
            <a:pPr algn="just"/>
            <a:endParaRPr lang="en-IN" sz="2201" dirty="0">
              <a:latin typeface="Times New Roman" panose="02020603050405020304" pitchFamily="18" charset="0"/>
              <a:cs typeface="Times New Roman" panose="02020603050405020304" pitchFamily="18" charset="0"/>
            </a:endParaRPr>
          </a:p>
          <a:p>
            <a:pPr algn="just"/>
            <a:r>
              <a:rPr lang="en-IN" sz="2201" dirty="0">
                <a:latin typeface="Times New Roman" panose="02020603050405020304" pitchFamily="18" charset="0"/>
                <a:cs typeface="Times New Roman" panose="02020603050405020304" pitchFamily="18" charset="0"/>
              </a:rPr>
              <a:t>An iodine solution was used to stain the alveolar mucosa and to outline the width of keratinized and attached gingiva</a:t>
            </a:r>
          </a:p>
          <a:p>
            <a:pPr algn="just"/>
            <a:endParaRPr lang="en-IN" sz="2201" dirty="0">
              <a:latin typeface="Times New Roman" panose="02020603050405020304" pitchFamily="18" charset="0"/>
              <a:cs typeface="Times New Roman" panose="02020603050405020304" pitchFamily="18" charset="0"/>
            </a:endParaRPr>
          </a:p>
          <a:p>
            <a:pPr algn="just"/>
            <a:r>
              <a:rPr lang="en-IN" sz="2201" dirty="0">
                <a:latin typeface="Times New Roman" panose="02020603050405020304" pitchFamily="18" charset="0"/>
                <a:cs typeface="Times New Roman" panose="02020603050405020304" pitchFamily="18" charset="0"/>
              </a:rPr>
              <a:t>A horizontal beveled incision was made in attached portion of the keratinized gingiva slightly apical to the alveolar crest. The mesial and distal extensions of the initial horizontal incision were determined by size of tooth and the gingival contour.</a:t>
            </a:r>
          </a:p>
        </p:txBody>
      </p:sp>
    </p:spTree>
    <p:extLst>
      <p:ext uri="{BB962C8B-B14F-4D97-AF65-F5344CB8AC3E}">
        <p14:creationId xmlns:p14="http://schemas.microsoft.com/office/powerpoint/2010/main" xmlns="" val="39297562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0B346A34-09DE-4C4D-8481-905D1957BDB0}"/>
              </a:ext>
            </a:extLst>
          </p:cNvPr>
          <p:cNvSpPr txBox="1"/>
          <p:nvPr/>
        </p:nvSpPr>
        <p:spPr>
          <a:xfrm>
            <a:off x="1300900" y="2413338"/>
            <a:ext cx="8851769" cy="2463110"/>
          </a:xfrm>
          <a:prstGeom prst="rect">
            <a:avLst/>
          </a:prstGeom>
          <a:noFill/>
        </p:spPr>
        <p:txBody>
          <a:bodyPr wrap="square" rtlCol="0">
            <a:spAutoFit/>
          </a:bodyPr>
          <a:lstStyle/>
          <a:p>
            <a:r>
              <a:rPr lang="en-IN" sz="2201" dirty="0">
                <a:latin typeface="Times New Roman" panose="02020603050405020304" pitchFamily="18" charset="0"/>
                <a:cs typeface="Times New Roman" panose="02020603050405020304" pitchFamily="18" charset="0"/>
              </a:rPr>
              <a:t>Two vertical incisions were placed on mesial and distal ends connecting the horizontal incision.</a:t>
            </a:r>
          </a:p>
          <a:p>
            <a:endParaRPr lang="en-IN" sz="2201" dirty="0">
              <a:latin typeface="Times New Roman" panose="02020603050405020304" pitchFamily="18" charset="0"/>
              <a:cs typeface="Times New Roman" panose="02020603050405020304" pitchFamily="18" charset="0"/>
            </a:endParaRPr>
          </a:p>
          <a:p>
            <a:r>
              <a:rPr lang="en-IN" sz="2201" dirty="0">
                <a:latin typeface="Times New Roman" panose="02020603050405020304" pitchFamily="18" charset="0"/>
                <a:cs typeface="Times New Roman" panose="02020603050405020304" pitchFamily="18" charset="0"/>
              </a:rPr>
              <a:t>These incisions extended beyond mucogingival junction.</a:t>
            </a:r>
          </a:p>
          <a:p>
            <a:endParaRPr lang="en-IN" sz="2201" dirty="0">
              <a:latin typeface="Times New Roman" panose="02020603050405020304" pitchFamily="18" charset="0"/>
              <a:cs typeface="Times New Roman" panose="02020603050405020304" pitchFamily="18" charset="0"/>
            </a:endParaRPr>
          </a:p>
          <a:p>
            <a:r>
              <a:rPr lang="en-IN" sz="2201" dirty="0">
                <a:latin typeface="Times New Roman" panose="02020603050405020304" pitchFamily="18" charset="0"/>
                <a:cs typeface="Times New Roman" panose="02020603050405020304" pitchFamily="18" charset="0"/>
              </a:rPr>
              <a:t>A spilt thickness flap was elevated, moved apically, and positioned at the desired level.</a:t>
            </a:r>
          </a:p>
        </p:txBody>
      </p:sp>
    </p:spTree>
    <p:extLst>
      <p:ext uri="{BB962C8B-B14F-4D97-AF65-F5344CB8AC3E}">
        <p14:creationId xmlns:p14="http://schemas.microsoft.com/office/powerpoint/2010/main" xmlns="" val="5528866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8753FC9-135D-4957-BBF5-ED0DB8AB39C5}"/>
              </a:ext>
            </a:extLst>
          </p:cNvPr>
          <p:cNvPicPr>
            <a:picLocks noChangeAspect="1"/>
          </p:cNvPicPr>
          <p:nvPr/>
        </p:nvPicPr>
        <p:blipFill>
          <a:blip r:embed="rId2"/>
          <a:stretch>
            <a:fillRect/>
          </a:stretch>
        </p:blipFill>
        <p:spPr>
          <a:xfrm>
            <a:off x="3263911" y="650450"/>
            <a:ext cx="4966700" cy="54675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6303143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7BB04A5-9156-4374-B1A7-B75352570BDD}"/>
              </a:ext>
            </a:extLst>
          </p:cNvPr>
          <p:cNvSpPr>
            <a:spLocks noGrp="1"/>
          </p:cNvSpPr>
          <p:nvPr>
            <p:ph idx="1"/>
          </p:nvPr>
        </p:nvSpPr>
        <p:spPr/>
        <p:txBody>
          <a:bodyPr>
            <a:normAutofit/>
          </a:bodyPr>
          <a:lstStyle/>
          <a:p>
            <a:pPr algn="just"/>
            <a:r>
              <a:rPr lang="en-IN" sz="2201" dirty="0">
                <a:latin typeface="Times New Roman" panose="02020603050405020304" pitchFamily="18" charset="0"/>
                <a:cs typeface="Times New Roman" panose="02020603050405020304" pitchFamily="18" charset="0"/>
              </a:rPr>
              <a:t>The undisplaced flap was described by Morris(1965), named as ‘Unrepositioned Morris mucoperiosteal flap.’</a:t>
            </a:r>
          </a:p>
          <a:p>
            <a:pPr algn="just"/>
            <a:r>
              <a:rPr lang="en-US" sz="2201" dirty="0">
                <a:latin typeface="Times New Roman" panose="02020603050405020304" pitchFamily="18" charset="0"/>
                <a:cs typeface="Times New Roman" panose="02020603050405020304" pitchFamily="18" charset="0"/>
              </a:rPr>
              <a:t>The undisplaced flap may be the most frequently performed type of periodontal surgery. For the undisplaced flap, the submarginal scalloped internal bevel incision is initiated at a distance from the tooth that is roughly one-half to two-thirds the </a:t>
            </a:r>
            <a:r>
              <a:rPr lang="en-IN" sz="2201" dirty="0">
                <a:latin typeface="Times New Roman" panose="02020603050405020304" pitchFamily="18" charset="0"/>
                <a:cs typeface="Times New Roman" panose="02020603050405020304" pitchFamily="18" charset="0"/>
              </a:rPr>
              <a:t>interdental transgingival probing depth.</a:t>
            </a:r>
          </a:p>
          <a:p>
            <a:pPr algn="just"/>
            <a:endParaRPr lang="en-IN" sz="2201" dirty="0">
              <a:latin typeface="Times New Roman" panose="02020603050405020304" pitchFamily="18" charset="0"/>
              <a:cs typeface="Times New Roman" panose="02020603050405020304" pitchFamily="18" charset="0"/>
            </a:endParaRPr>
          </a:p>
          <a:p>
            <a:pPr algn="just"/>
            <a:endParaRPr lang="en-IN" sz="2201" dirty="0">
              <a:latin typeface="Times New Roman" panose="02020603050405020304" pitchFamily="18" charset="0"/>
              <a:cs typeface="Times New Roman" panose="02020603050405020304" pitchFamily="18" charset="0"/>
            </a:endParaRPr>
          </a:p>
        </p:txBody>
      </p:sp>
      <p:sp>
        <p:nvSpPr>
          <p:cNvPr id="4" name="Rectangle: Diagonal Corners Snipped 3">
            <a:extLst>
              <a:ext uri="{FF2B5EF4-FFF2-40B4-BE49-F238E27FC236}">
                <a16:creationId xmlns:a16="http://schemas.microsoft.com/office/drawing/2014/main" xmlns="" id="{B815FF13-35EC-450F-AB51-70560CC77FC8}"/>
              </a:ext>
            </a:extLst>
          </p:cNvPr>
          <p:cNvSpPr/>
          <p:nvPr/>
        </p:nvSpPr>
        <p:spPr>
          <a:xfrm>
            <a:off x="3559948" y="656949"/>
            <a:ext cx="3977196" cy="656948"/>
          </a:xfrm>
          <a:prstGeom prst="snip2Diag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1" dirty="0">
                <a:solidFill>
                  <a:schemeClr val="bg1"/>
                </a:solidFill>
                <a:latin typeface="Algerian" panose="04020705040A02060702" pitchFamily="82" charset="0"/>
                <a:cs typeface="Times New Roman" panose="02020603050405020304" pitchFamily="18" charset="0"/>
              </a:rPr>
              <a:t>Undisplaced flap(1965)</a:t>
            </a:r>
          </a:p>
        </p:txBody>
      </p:sp>
    </p:spTree>
    <p:extLst>
      <p:ext uri="{BB962C8B-B14F-4D97-AF65-F5344CB8AC3E}">
        <p14:creationId xmlns:p14="http://schemas.microsoft.com/office/powerpoint/2010/main" xmlns="" val="1049740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20A55CB-E10C-45CB-A540-4610768A1D4D}"/>
              </a:ext>
            </a:extLst>
          </p:cNvPr>
          <p:cNvSpPr>
            <a:spLocks noGrp="1"/>
          </p:cNvSpPr>
          <p:nvPr>
            <p:ph idx="1"/>
          </p:nvPr>
        </p:nvSpPr>
        <p:spPr>
          <a:xfrm>
            <a:off x="789496" y="1604436"/>
            <a:ext cx="10131426" cy="3649132"/>
          </a:xfrm>
        </p:spPr>
        <p:txBody>
          <a:bodyPr>
            <a:normAutofit/>
          </a:bodyPr>
          <a:lstStyle/>
          <a:p>
            <a:pPr algn="just"/>
            <a:r>
              <a:rPr lang="en-IN" sz="2201" dirty="0">
                <a:latin typeface="Times New Roman" panose="02020603050405020304" pitchFamily="18" charset="0"/>
                <a:cs typeface="Times New Roman" panose="02020603050405020304" pitchFamily="18" charset="0"/>
              </a:rPr>
              <a:t>This incision can be </a:t>
            </a:r>
            <a:r>
              <a:rPr lang="en-US" sz="2201" dirty="0">
                <a:latin typeface="Times New Roman" panose="02020603050405020304" pitchFamily="18" charset="0"/>
                <a:cs typeface="Times New Roman" panose="02020603050405020304" pitchFamily="18" charset="0"/>
              </a:rPr>
              <a:t>accomplished only if sufficient attached gingiva remains apical to the incision. Therefore, the two anatomic landmarks, the transgingival interdental probing depth and the mucogingival junction, must be considered to evaluate the amount of attached gingiva that will remain after surgery.</a:t>
            </a:r>
          </a:p>
          <a:p>
            <a:pPr algn="just"/>
            <a:r>
              <a:rPr lang="en-IN" sz="2201" dirty="0">
                <a:latin typeface="Times New Roman" panose="02020603050405020304" pitchFamily="18" charset="0"/>
                <a:cs typeface="Times New Roman" panose="02020603050405020304" pitchFamily="18" charset="0"/>
              </a:rPr>
              <a:t>The internal bevel incision </a:t>
            </a:r>
            <a:r>
              <a:rPr lang="en-US" sz="2201" dirty="0">
                <a:latin typeface="Times New Roman" panose="02020603050405020304" pitchFamily="18" charset="0"/>
                <a:cs typeface="Times New Roman" panose="02020603050405020304" pitchFamily="18" charset="0"/>
              </a:rPr>
              <a:t>should be scalloped to create surgical papillae, which are essential to covering the interdental bone.</a:t>
            </a:r>
          </a:p>
          <a:p>
            <a:pPr algn="just"/>
            <a:r>
              <a:rPr lang="en-US" sz="2201" dirty="0">
                <a:latin typeface="Times New Roman" panose="02020603050405020304" pitchFamily="18" charset="0"/>
                <a:cs typeface="Times New Roman" panose="02020603050405020304" pitchFamily="18" charset="0"/>
              </a:rPr>
              <a:t>Proper placement of the flap margin at the alveolar crest during closure is important to prevent either recurrence of the pocket or </a:t>
            </a:r>
            <a:r>
              <a:rPr lang="en-IN" sz="2201" dirty="0">
                <a:latin typeface="Times New Roman" panose="02020603050405020304" pitchFamily="18" charset="0"/>
                <a:cs typeface="Times New Roman" panose="02020603050405020304" pitchFamily="18" charset="0"/>
              </a:rPr>
              <a:t>exposure of bone.</a:t>
            </a:r>
          </a:p>
        </p:txBody>
      </p:sp>
    </p:spTree>
    <p:extLst>
      <p:ext uri="{BB962C8B-B14F-4D97-AF65-F5344CB8AC3E}">
        <p14:creationId xmlns:p14="http://schemas.microsoft.com/office/powerpoint/2010/main" xmlns="" val="41443110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668220E-76F7-4704-BF7A-D66670951087}"/>
              </a:ext>
            </a:extLst>
          </p:cNvPr>
          <p:cNvSpPr>
            <a:spLocks noGrp="1"/>
          </p:cNvSpPr>
          <p:nvPr>
            <p:ph idx="1"/>
          </p:nvPr>
        </p:nvSpPr>
        <p:spPr>
          <a:xfrm>
            <a:off x="775764" y="1416205"/>
            <a:ext cx="10131426" cy="3649132"/>
          </a:xfrm>
        </p:spPr>
        <p:txBody>
          <a:bodyPr>
            <a:normAutofit/>
          </a:bodyPr>
          <a:lstStyle/>
          <a:p>
            <a:pPr algn="just"/>
            <a:r>
              <a:rPr lang="en-US" sz="2201" dirty="0">
                <a:latin typeface="Times New Roman" panose="02020603050405020304" pitchFamily="18" charset="0"/>
                <a:cs typeface="Times New Roman" panose="02020603050405020304" pitchFamily="18" charset="0"/>
              </a:rPr>
              <a:t>Step 1: The periodontal probe is inserted into the gingival crevice and penetrates the junctional epithelium and connective tissue down to bone.</a:t>
            </a:r>
          </a:p>
          <a:p>
            <a:pPr algn="just"/>
            <a:r>
              <a:rPr lang="en-US" sz="2201" dirty="0">
                <a:latin typeface="Times New Roman" panose="02020603050405020304" pitchFamily="18" charset="0"/>
                <a:cs typeface="Times New Roman" panose="02020603050405020304" pitchFamily="18" charset="0"/>
              </a:rPr>
              <a:t>Step 2: The mucogingival junction is assessed to determine the </a:t>
            </a:r>
            <a:r>
              <a:rPr lang="en-IN" sz="2201" dirty="0">
                <a:latin typeface="Times New Roman" panose="02020603050405020304" pitchFamily="18" charset="0"/>
                <a:cs typeface="Times New Roman" panose="02020603050405020304" pitchFamily="18" charset="0"/>
              </a:rPr>
              <a:t>amount of keratinized tissue.</a:t>
            </a:r>
          </a:p>
          <a:p>
            <a:pPr algn="just"/>
            <a:r>
              <a:rPr lang="en-IN" sz="2201" dirty="0">
                <a:latin typeface="Times New Roman" panose="02020603050405020304" pitchFamily="18" charset="0"/>
                <a:cs typeface="Times New Roman" panose="02020603050405020304" pitchFamily="18" charset="0"/>
              </a:rPr>
              <a:t>Step 3:</a:t>
            </a:r>
            <a:r>
              <a:rPr lang="en-US" sz="2201" dirty="0">
                <a:latin typeface="Times New Roman" panose="02020603050405020304" pitchFamily="18" charset="0"/>
                <a:cs typeface="Times New Roman" panose="02020603050405020304" pitchFamily="18" charset="0"/>
              </a:rPr>
              <a:t>The initial placement of the submarginal scalloped internal bevel incision is based on the transgingival interdental probing depth and the mucogingival junction. The incision is made parallel to the long axis of the tooth and directed down to the alveolar bone. A short mesial vertical incision may be employed to allow flap release on the palate or to avoid extension of the horizontal incision into the aesthetic area.</a:t>
            </a:r>
            <a:endParaRPr lang="en-IN" sz="220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5711066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F4FD1D4-4CEE-45A5-8E5D-4C42ADC569EC}"/>
              </a:ext>
            </a:extLst>
          </p:cNvPr>
          <p:cNvSpPr>
            <a:spLocks noGrp="1"/>
          </p:cNvSpPr>
          <p:nvPr>
            <p:ph idx="1"/>
          </p:nvPr>
        </p:nvSpPr>
        <p:spPr>
          <a:xfrm>
            <a:off x="685802" y="1689582"/>
            <a:ext cx="10131426" cy="3649132"/>
          </a:xfrm>
        </p:spPr>
        <p:txBody>
          <a:bodyPr>
            <a:normAutofit/>
          </a:bodyPr>
          <a:lstStyle/>
          <a:p>
            <a:pPr algn="just"/>
            <a:r>
              <a:rPr lang="en-US" sz="2201" dirty="0">
                <a:latin typeface="Times New Roman" panose="02020603050405020304" pitchFamily="18" charset="0"/>
                <a:cs typeface="Times New Roman" panose="02020603050405020304" pitchFamily="18" charset="0"/>
              </a:rPr>
              <a:t>Step 4: Full-thickness flaps are reflected 1 mm apical to the </a:t>
            </a:r>
            <a:r>
              <a:rPr lang="en-IN" sz="2201" dirty="0">
                <a:latin typeface="Times New Roman" panose="02020603050405020304" pitchFamily="18" charset="0"/>
                <a:cs typeface="Times New Roman" panose="02020603050405020304" pitchFamily="18" charset="0"/>
              </a:rPr>
              <a:t>mucogingival junction.</a:t>
            </a:r>
          </a:p>
          <a:p>
            <a:pPr algn="just"/>
            <a:r>
              <a:rPr lang="en-US" sz="2201" dirty="0">
                <a:latin typeface="Times New Roman" panose="02020603050405020304" pitchFamily="18" charset="0"/>
                <a:cs typeface="Times New Roman" panose="02020603050405020304" pitchFamily="18" charset="0"/>
              </a:rPr>
              <a:t>Step 5: The crevicular is made in the gingival crevice to detach the attachment apparatus from the root.</a:t>
            </a:r>
          </a:p>
          <a:p>
            <a:pPr algn="just"/>
            <a:r>
              <a:rPr lang="en-US" sz="2201" dirty="0">
                <a:latin typeface="Times New Roman" panose="02020603050405020304" pitchFamily="18" charset="0"/>
                <a:cs typeface="Times New Roman" panose="02020603050405020304" pitchFamily="18" charset="0"/>
              </a:rPr>
              <a:t>Step 6: The gingival collar and granulation tissue are removed with curettes. The root surfaces are scaled and planed.</a:t>
            </a:r>
          </a:p>
          <a:p>
            <a:pPr algn="just"/>
            <a:r>
              <a:rPr lang="en-US" sz="2201" dirty="0">
                <a:latin typeface="Times New Roman" panose="02020603050405020304" pitchFamily="18" charset="0"/>
                <a:cs typeface="Times New Roman" panose="02020603050405020304" pitchFamily="18" charset="0"/>
              </a:rPr>
              <a:t>Step 7: Osseous recontouring is performed to eliminate defects </a:t>
            </a:r>
            <a:r>
              <a:rPr lang="en-IN" sz="2201" dirty="0">
                <a:latin typeface="Times New Roman" panose="02020603050405020304" pitchFamily="18" charset="0"/>
                <a:cs typeface="Times New Roman" panose="02020603050405020304" pitchFamily="18" charset="0"/>
              </a:rPr>
              <a:t>and re-establish positive architecture.</a:t>
            </a:r>
          </a:p>
        </p:txBody>
      </p:sp>
    </p:spTree>
    <p:extLst>
      <p:ext uri="{BB962C8B-B14F-4D97-AF65-F5344CB8AC3E}">
        <p14:creationId xmlns:p14="http://schemas.microsoft.com/office/powerpoint/2010/main" xmlns="" val="7361311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752B38E-2BA7-4C52-A414-A4276B5D60D5}"/>
              </a:ext>
            </a:extLst>
          </p:cNvPr>
          <p:cNvSpPr>
            <a:spLocks noGrp="1"/>
          </p:cNvSpPr>
          <p:nvPr>
            <p:ph idx="1"/>
          </p:nvPr>
        </p:nvSpPr>
        <p:spPr>
          <a:xfrm>
            <a:off x="1432875" y="2142070"/>
            <a:ext cx="9384352" cy="2590188"/>
          </a:xfrm>
        </p:spPr>
        <p:txBody>
          <a:bodyPr>
            <a:normAutofit/>
          </a:bodyPr>
          <a:lstStyle/>
          <a:p>
            <a:pPr algn="just"/>
            <a:r>
              <a:rPr lang="en-US" sz="2201" dirty="0">
                <a:latin typeface="Times New Roman" panose="02020603050405020304" pitchFamily="18" charset="0"/>
                <a:cs typeface="Times New Roman" panose="02020603050405020304" pitchFamily="18" charset="0"/>
              </a:rPr>
              <a:t>Step 8: The flaps are coapted on the alveolar crest with the flap margin well adapted to the roots. The flaps may be trimmed </a:t>
            </a:r>
            <a:r>
              <a:rPr lang="en-IN" sz="2201" dirty="0">
                <a:latin typeface="Times New Roman" panose="02020603050405020304" pitchFamily="18" charset="0"/>
                <a:cs typeface="Times New Roman" panose="02020603050405020304" pitchFamily="18" charset="0"/>
              </a:rPr>
              <a:t>and rescalloped if necessary.</a:t>
            </a:r>
          </a:p>
          <a:p>
            <a:pPr algn="just"/>
            <a:r>
              <a:rPr lang="en-US" sz="2201" dirty="0">
                <a:latin typeface="Times New Roman" panose="02020603050405020304" pitchFamily="18" charset="0"/>
                <a:cs typeface="Times New Roman" panose="02020603050405020304" pitchFamily="18" charset="0"/>
              </a:rPr>
              <a:t>Step 9: The flaps are stabilized with sutures and covered with a </a:t>
            </a:r>
            <a:r>
              <a:rPr lang="en-IN" sz="2201" dirty="0">
                <a:latin typeface="Times New Roman" panose="02020603050405020304" pitchFamily="18" charset="0"/>
                <a:cs typeface="Times New Roman" panose="02020603050405020304" pitchFamily="18" charset="0"/>
              </a:rPr>
              <a:t>surgical dressing.</a:t>
            </a:r>
          </a:p>
        </p:txBody>
      </p:sp>
    </p:spTree>
    <p:extLst>
      <p:ext uri="{BB962C8B-B14F-4D97-AF65-F5344CB8AC3E}">
        <p14:creationId xmlns:p14="http://schemas.microsoft.com/office/powerpoint/2010/main" xmlns="" val="1237436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2FE5DDB-203A-4EA1-96F7-C7AA1FB2FFEC}"/>
              </a:ext>
            </a:extLst>
          </p:cNvPr>
          <p:cNvSpPr>
            <a:spLocks noGrp="1"/>
          </p:cNvSpPr>
          <p:nvPr>
            <p:ph idx="1"/>
          </p:nvPr>
        </p:nvSpPr>
        <p:spPr>
          <a:xfrm>
            <a:off x="801211" y="1604436"/>
            <a:ext cx="10131426" cy="3649132"/>
          </a:xfrm>
        </p:spPr>
        <p:txBody>
          <a:bodyPr>
            <a:normAutofit/>
          </a:bodyPr>
          <a:lstStyle/>
          <a:p>
            <a:pPr algn="just"/>
            <a:r>
              <a:rPr lang="en-US" sz="2201" dirty="0">
                <a:latin typeface="Times New Roman" panose="02020603050405020304" pitchFamily="18" charset="0"/>
                <a:cs typeface="Times New Roman" panose="02020603050405020304" pitchFamily="18" charset="0"/>
              </a:rPr>
              <a:t>In a book by Pickerell in 1912 called, "Stomatology in General Practice," an operation for pyorrhea was described and named, "</a:t>
            </a:r>
            <a:r>
              <a:rPr lang="en-US" sz="2201" dirty="0">
                <a:solidFill>
                  <a:srgbClr val="FFFF00"/>
                </a:solidFill>
                <a:latin typeface="Times New Roman" panose="02020603050405020304" pitchFamily="18" charset="0"/>
                <a:cs typeface="Times New Roman" panose="02020603050405020304" pitchFamily="18" charset="0"/>
              </a:rPr>
              <a:t>Gingivectomy</a:t>
            </a:r>
            <a:r>
              <a:rPr lang="en-US" sz="2201" dirty="0">
                <a:latin typeface="Times New Roman" panose="02020603050405020304" pitchFamily="18" charset="0"/>
                <a:cs typeface="Times New Roman" panose="02020603050405020304" pitchFamily="18" charset="0"/>
              </a:rPr>
              <a:t>." With special curettes, curved scissors, etc., he removed all the "infected gum </a:t>
            </a:r>
            <a:r>
              <a:rPr lang="en-IN" sz="2201" dirty="0">
                <a:latin typeface="Times New Roman" panose="02020603050405020304" pitchFamily="18" charset="0"/>
                <a:cs typeface="Times New Roman" panose="02020603050405020304" pitchFamily="18" charset="0"/>
              </a:rPr>
              <a:t>tissue.</a:t>
            </a:r>
          </a:p>
          <a:p>
            <a:pPr algn="just"/>
            <a:r>
              <a:rPr lang="en-US" sz="2201" dirty="0">
                <a:latin typeface="Times New Roman" panose="02020603050405020304" pitchFamily="18" charset="0"/>
                <a:cs typeface="Times New Roman" panose="02020603050405020304" pitchFamily="18" charset="0"/>
              </a:rPr>
              <a:t>Neumann's first mention of flap surgery in the treatment of periodontal disease appears in the first edition of his text </a:t>
            </a:r>
            <a:r>
              <a:rPr lang="en-US" sz="2201" dirty="0">
                <a:solidFill>
                  <a:srgbClr val="FFFF00"/>
                </a:solidFill>
                <a:latin typeface="Times New Roman" panose="02020603050405020304" pitchFamily="18" charset="0"/>
                <a:cs typeface="Times New Roman" panose="02020603050405020304" pitchFamily="18" charset="0"/>
              </a:rPr>
              <a:t>"Pyorrhea Alveolaris and its Treatment,“ </a:t>
            </a:r>
            <a:r>
              <a:rPr lang="en-IN" sz="2201" dirty="0">
                <a:latin typeface="Times New Roman" panose="02020603050405020304" pitchFamily="18" charset="0"/>
                <a:cs typeface="Times New Roman" panose="02020603050405020304" pitchFamily="18" charset="0"/>
              </a:rPr>
              <a:t>published in Berlin in 1912.</a:t>
            </a:r>
          </a:p>
        </p:txBody>
      </p:sp>
    </p:spTree>
    <p:extLst>
      <p:ext uri="{BB962C8B-B14F-4D97-AF65-F5344CB8AC3E}">
        <p14:creationId xmlns:p14="http://schemas.microsoft.com/office/powerpoint/2010/main" xmlns="" val="32705539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6E162B7-FDDC-4E0F-9F99-078C74AF542C}"/>
              </a:ext>
            </a:extLst>
          </p:cNvPr>
          <p:cNvPicPr>
            <a:picLocks noChangeAspect="1"/>
          </p:cNvPicPr>
          <p:nvPr/>
        </p:nvPicPr>
        <p:blipFill>
          <a:blip r:embed="rId2"/>
          <a:stretch>
            <a:fillRect/>
          </a:stretch>
        </p:blipFill>
        <p:spPr>
          <a:xfrm>
            <a:off x="2213589" y="159069"/>
            <a:ext cx="8372475" cy="6448425"/>
          </a:xfrm>
          <a:prstGeom prst="rect">
            <a:avLst/>
          </a:prstGeom>
        </p:spPr>
      </p:pic>
    </p:spTree>
    <p:extLst>
      <p:ext uri="{BB962C8B-B14F-4D97-AF65-F5344CB8AC3E}">
        <p14:creationId xmlns:p14="http://schemas.microsoft.com/office/powerpoint/2010/main" xmlns="" val="2476223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533F83D-88FF-490E-8C2A-0BCD1B3FD56F}"/>
              </a:ext>
            </a:extLst>
          </p:cNvPr>
          <p:cNvSpPr>
            <a:spLocks noGrp="1"/>
          </p:cNvSpPr>
          <p:nvPr>
            <p:ph idx="1"/>
          </p:nvPr>
        </p:nvSpPr>
        <p:spPr/>
        <p:txBody>
          <a:bodyPr>
            <a:normAutofit/>
          </a:bodyPr>
          <a:lstStyle/>
          <a:p>
            <a:pPr algn="just"/>
            <a:r>
              <a:rPr lang="en-US" sz="2201" dirty="0">
                <a:latin typeface="Times New Roman" panose="02020603050405020304" pitchFamily="18" charset="0"/>
                <a:cs typeface="Times New Roman" panose="02020603050405020304" pitchFamily="18" charset="0"/>
              </a:rPr>
              <a:t>The treatment of periodontal pockets on the distal surface of distal molars is complicated by the presence of bulbous tissues over the tuberosity or </a:t>
            </a:r>
            <a:r>
              <a:rPr lang="en-IN" sz="2201" dirty="0">
                <a:latin typeface="Times New Roman" panose="02020603050405020304" pitchFamily="18" charset="0"/>
                <a:cs typeface="Times New Roman" panose="02020603050405020304" pitchFamily="18" charset="0"/>
              </a:rPr>
              <a:t>by a prominent retromolar pad. </a:t>
            </a:r>
          </a:p>
          <a:p>
            <a:pPr algn="just"/>
            <a:r>
              <a:rPr lang="en-IN" sz="2201" dirty="0">
                <a:latin typeface="Times New Roman" panose="02020603050405020304" pitchFamily="18" charset="0"/>
                <a:cs typeface="Times New Roman" panose="02020603050405020304" pitchFamily="18" charset="0"/>
              </a:rPr>
              <a:t>The most direct approach </a:t>
            </a:r>
            <a:r>
              <a:rPr lang="en-US" sz="2201" dirty="0">
                <a:latin typeface="Times New Roman" panose="02020603050405020304" pitchFamily="18" charset="0"/>
                <a:cs typeface="Times New Roman" panose="02020603050405020304" pitchFamily="18" charset="0"/>
              </a:rPr>
              <a:t>to pocket elimination in such cases in the maxilla is the gingivectomy procedure. </a:t>
            </a:r>
          </a:p>
          <a:p>
            <a:pPr algn="just"/>
            <a:r>
              <a:rPr lang="en-US" sz="2201" dirty="0">
                <a:latin typeface="Times New Roman" panose="02020603050405020304" pitchFamily="18" charset="0"/>
                <a:cs typeface="Times New Roman" panose="02020603050405020304" pitchFamily="18" charset="0"/>
              </a:rPr>
              <a:t>However, when only limited amounts of keratinized tissue are present, or none at all, or if a distal angular bony defect has been diagnosed, the bulbous tissue should be reduced in size rather than being removed in toto. This may be accomplished by the </a:t>
            </a:r>
            <a:r>
              <a:rPr lang="en-US" sz="2201" dirty="0">
                <a:solidFill>
                  <a:srgbClr val="FFFF00"/>
                </a:solidFill>
                <a:latin typeface="Times New Roman" panose="02020603050405020304" pitchFamily="18" charset="0"/>
                <a:cs typeface="Times New Roman" panose="02020603050405020304" pitchFamily="18" charset="0"/>
              </a:rPr>
              <a:t>distal wedge procedure (Robinson 1966).</a:t>
            </a:r>
          </a:p>
          <a:p>
            <a:endParaRPr lang="en-IN" dirty="0"/>
          </a:p>
        </p:txBody>
      </p:sp>
      <p:sp>
        <p:nvSpPr>
          <p:cNvPr id="4" name="Rectangle: Diagonal Corners Snipped 3">
            <a:extLst>
              <a:ext uri="{FF2B5EF4-FFF2-40B4-BE49-F238E27FC236}">
                <a16:creationId xmlns:a16="http://schemas.microsoft.com/office/drawing/2014/main" xmlns="" id="{D9469B1E-C68A-4DF4-94D8-1CB90DC4AC19}"/>
              </a:ext>
            </a:extLst>
          </p:cNvPr>
          <p:cNvSpPr/>
          <p:nvPr/>
        </p:nvSpPr>
        <p:spPr>
          <a:xfrm>
            <a:off x="3826277" y="816746"/>
            <a:ext cx="4048217" cy="532660"/>
          </a:xfrm>
          <a:prstGeom prst="snip2Diag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201" dirty="0">
                <a:solidFill>
                  <a:schemeClr val="bg1"/>
                </a:solidFill>
                <a:latin typeface="Algerian" panose="04020705040A02060702" pitchFamily="82" charset="0"/>
              </a:rPr>
              <a:t>Distal wedge flap(1966)</a:t>
            </a:r>
          </a:p>
        </p:txBody>
      </p:sp>
    </p:spTree>
    <p:extLst>
      <p:ext uri="{BB962C8B-B14F-4D97-AF65-F5344CB8AC3E}">
        <p14:creationId xmlns:p14="http://schemas.microsoft.com/office/powerpoint/2010/main" xmlns="" val="20884363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5C6DB3D-222F-4D63-91F1-406A31E0EF4E}"/>
              </a:ext>
            </a:extLst>
          </p:cNvPr>
          <p:cNvSpPr>
            <a:spLocks noGrp="1"/>
          </p:cNvSpPr>
          <p:nvPr>
            <p:ph idx="1"/>
          </p:nvPr>
        </p:nvSpPr>
        <p:spPr/>
        <p:txBody>
          <a:bodyPr/>
          <a:lstStyle/>
          <a:p>
            <a:pPr marL="0" indent="0" algn="just">
              <a:buNone/>
            </a:pPr>
            <a:r>
              <a:rPr lang="en-IN" sz="2201" dirty="0">
                <a:latin typeface="Times New Roman" panose="02020603050405020304" pitchFamily="18" charset="0"/>
                <a:cs typeface="Times New Roman" panose="02020603050405020304" pitchFamily="18" charset="0"/>
              </a:rPr>
              <a:t>   </a:t>
            </a:r>
            <a:r>
              <a:rPr lang="en-IN" sz="2201" dirty="0">
                <a:solidFill>
                  <a:srgbClr val="FFFF00"/>
                </a:solidFill>
                <a:latin typeface="Times New Roman" panose="02020603050405020304" pitchFamily="18" charset="0"/>
                <a:cs typeface="Times New Roman" panose="02020603050405020304" pitchFamily="18" charset="0"/>
              </a:rPr>
              <a:t>Objectives of wedge procedure</a:t>
            </a:r>
          </a:p>
          <a:p>
            <a:pPr>
              <a:buFont typeface="Arial" panose="020B0604020202020204" pitchFamily="34" charset="0"/>
              <a:buChar char="•"/>
            </a:pPr>
            <a:r>
              <a:rPr lang="en-IN" sz="2201" dirty="0">
                <a:latin typeface="Times New Roman" panose="02020603050405020304" pitchFamily="18" charset="0"/>
                <a:cs typeface="Times New Roman" panose="02020603050405020304" pitchFamily="18" charset="0"/>
              </a:rPr>
              <a:t>Eliminate periodontal pockets</a:t>
            </a:r>
          </a:p>
          <a:p>
            <a:pPr>
              <a:buFont typeface="Arial" panose="020B0604020202020204" pitchFamily="34" charset="0"/>
              <a:buChar char="•"/>
            </a:pPr>
            <a:r>
              <a:rPr lang="en-IN" sz="2201" dirty="0">
                <a:latin typeface="Times New Roman" panose="02020603050405020304" pitchFamily="18" charset="0"/>
                <a:cs typeface="Times New Roman" panose="02020603050405020304" pitchFamily="18" charset="0"/>
              </a:rPr>
              <a:t>Maintain and preserve attached gingiva</a:t>
            </a:r>
          </a:p>
          <a:p>
            <a:pPr>
              <a:buFont typeface="Arial" panose="020B0604020202020204" pitchFamily="34" charset="0"/>
              <a:buChar char="•"/>
            </a:pPr>
            <a:r>
              <a:rPr lang="en-IN" sz="2201" dirty="0">
                <a:latin typeface="Times New Roman" panose="02020603050405020304" pitchFamily="18" charset="0"/>
                <a:cs typeface="Times New Roman" panose="02020603050405020304" pitchFamily="18" charset="0"/>
              </a:rPr>
              <a:t>Make area accessible to instruments</a:t>
            </a:r>
          </a:p>
          <a:p>
            <a:pPr>
              <a:buFont typeface="Arial" panose="020B0604020202020204" pitchFamily="34" charset="0"/>
              <a:buChar char="•"/>
            </a:pPr>
            <a:r>
              <a:rPr lang="en-IN" sz="2201" dirty="0">
                <a:latin typeface="Times New Roman" panose="02020603050405020304" pitchFamily="18" charset="0"/>
                <a:cs typeface="Times New Roman" panose="02020603050405020304" pitchFamily="18" charset="0"/>
              </a:rPr>
              <a:t>Lengthen the clinical crown</a:t>
            </a:r>
          </a:p>
          <a:p>
            <a:pPr marL="0" indent="0">
              <a:buNone/>
            </a:pPr>
            <a:endParaRPr lang="en-IN" dirty="0"/>
          </a:p>
          <a:p>
            <a:pPr marL="0" indent="0">
              <a:buNone/>
            </a:pPr>
            <a:endParaRPr lang="en-IN" dirty="0"/>
          </a:p>
          <a:p>
            <a:pPr marL="0" indent="0">
              <a:buNone/>
            </a:pPr>
            <a:endParaRPr lang="en-IN" dirty="0"/>
          </a:p>
        </p:txBody>
      </p:sp>
    </p:spTree>
    <p:extLst>
      <p:ext uri="{BB962C8B-B14F-4D97-AF65-F5344CB8AC3E}">
        <p14:creationId xmlns:p14="http://schemas.microsoft.com/office/powerpoint/2010/main" xmlns="" val="26105202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93F836C-32B6-41BF-91E7-14B3B23B0019}"/>
              </a:ext>
            </a:extLst>
          </p:cNvPr>
          <p:cNvSpPr>
            <a:spLocks noGrp="1"/>
          </p:cNvSpPr>
          <p:nvPr>
            <p:ph idx="1"/>
          </p:nvPr>
        </p:nvSpPr>
        <p:spPr>
          <a:xfrm>
            <a:off x="907743" y="1760329"/>
            <a:ext cx="10131426" cy="3649132"/>
          </a:xfrm>
        </p:spPr>
        <p:txBody>
          <a:bodyPr/>
          <a:lstStyle/>
          <a:p>
            <a:pPr marL="0" indent="0" algn="just">
              <a:buNone/>
            </a:pPr>
            <a:r>
              <a:rPr lang="en-IN" sz="2201" dirty="0">
                <a:latin typeface="Times New Roman" panose="02020603050405020304" pitchFamily="18" charset="0"/>
                <a:cs typeface="Times New Roman" panose="02020603050405020304" pitchFamily="18" charset="0"/>
              </a:rPr>
              <a:t>Flap design of wedge procedure</a:t>
            </a:r>
          </a:p>
          <a:p>
            <a:pPr algn="just">
              <a:buFont typeface="Arial" panose="020B0604020202020204" pitchFamily="34" charset="0"/>
              <a:buChar char="•"/>
            </a:pPr>
            <a:r>
              <a:rPr lang="en-IN" sz="2201" dirty="0">
                <a:latin typeface="Times New Roman" panose="02020603050405020304" pitchFamily="18" charset="0"/>
                <a:cs typeface="Times New Roman" panose="02020603050405020304" pitchFamily="18" charset="0"/>
              </a:rPr>
              <a:t>Three flap designs are used in wedge procedure: square, linear, triangular.</a:t>
            </a:r>
          </a:p>
          <a:p>
            <a:pPr algn="just"/>
            <a:r>
              <a:rPr lang="en-IN" sz="2201" dirty="0">
                <a:latin typeface="Times New Roman" panose="02020603050405020304" pitchFamily="18" charset="0"/>
                <a:cs typeface="Times New Roman" panose="02020603050405020304" pitchFamily="18" charset="0"/>
              </a:rPr>
              <a:t>A flap design is determined by size of edentulous ridge, maxillary tuberosity,  retromolar </a:t>
            </a:r>
            <a:r>
              <a:rPr lang="en-IN" sz="2201" dirty="0" err="1">
                <a:latin typeface="Times New Roman" panose="02020603050405020304" pitchFamily="18" charset="0"/>
                <a:cs typeface="Times New Roman" panose="02020603050405020304" pitchFamily="18" charset="0"/>
              </a:rPr>
              <a:t>triangle,the</a:t>
            </a:r>
            <a:r>
              <a:rPr lang="en-IN" sz="2201" dirty="0">
                <a:latin typeface="Times New Roman" panose="02020603050405020304" pitchFamily="18" charset="0"/>
                <a:cs typeface="Times New Roman" panose="02020603050405020304" pitchFamily="18" charset="0"/>
              </a:rPr>
              <a:t> thickness of the soft tissue, difficulty of access</a:t>
            </a:r>
            <a:r>
              <a:rPr lang="en-US" sz="2201" dirty="0">
                <a:latin typeface="Times New Roman" panose="02020603050405020304" pitchFamily="18" charset="0"/>
                <a:cs typeface="Times New Roman" panose="02020603050405020304" pitchFamily="18" charset="0"/>
              </a:rPr>
              <a:t>, band of attached gingiva of the abutment tooth, depth of periodontal pocket and degree of osseous defect on the edentulous side of </a:t>
            </a:r>
            <a:r>
              <a:rPr lang="en-IN" sz="2201" dirty="0">
                <a:latin typeface="Times New Roman" panose="02020603050405020304" pitchFamily="18" charset="0"/>
                <a:cs typeface="Times New Roman" panose="02020603050405020304" pitchFamily="18" charset="0"/>
              </a:rPr>
              <a:t>the abutment, </a:t>
            </a:r>
            <a:r>
              <a:rPr lang="en-US" sz="2201" dirty="0">
                <a:latin typeface="Times New Roman" panose="02020603050405020304" pitchFamily="18" charset="0"/>
                <a:cs typeface="Times New Roman" panose="02020603050405020304" pitchFamily="18" charset="0"/>
              </a:rPr>
              <a:t>clinical crown length required as an abutment for restorative/prosthetic treatment.</a:t>
            </a:r>
            <a:r>
              <a:rPr lang="en-IN" sz="2201" dirty="0">
                <a:latin typeface="Times New Roman" panose="02020603050405020304" pitchFamily="18" charset="0"/>
                <a:cs typeface="Times New Roman" panose="02020603050405020304" pitchFamily="18" charset="0"/>
              </a:rPr>
              <a:t> </a:t>
            </a:r>
          </a:p>
          <a:p>
            <a:endParaRPr lang="en-IN" dirty="0"/>
          </a:p>
        </p:txBody>
      </p:sp>
    </p:spTree>
    <p:extLst>
      <p:ext uri="{BB962C8B-B14F-4D97-AF65-F5344CB8AC3E}">
        <p14:creationId xmlns:p14="http://schemas.microsoft.com/office/powerpoint/2010/main" xmlns="" val="15789583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4017FFF-5503-43B0-A806-CDFBB3736223}"/>
              </a:ext>
            </a:extLst>
          </p:cNvPr>
          <p:cNvPicPr>
            <a:picLocks noChangeAspect="1"/>
          </p:cNvPicPr>
          <p:nvPr/>
        </p:nvPicPr>
        <p:blipFill rotWithShape="1">
          <a:blip r:embed="rId2"/>
          <a:srcRect r="16814"/>
          <a:stretch/>
        </p:blipFill>
        <p:spPr>
          <a:xfrm>
            <a:off x="791238" y="409180"/>
            <a:ext cx="6808048" cy="6057397"/>
          </a:xfrm>
          <a:prstGeom prst="rect">
            <a:avLst/>
          </a:prstGeom>
          <a:ln w="57150">
            <a:solidFill>
              <a:schemeClr val="bg1"/>
            </a:solidFill>
          </a:ln>
        </p:spPr>
      </p:pic>
      <p:sp>
        <p:nvSpPr>
          <p:cNvPr id="13" name="Rectangle: Diagonal Corners Snipped 12">
            <a:extLst>
              <a:ext uri="{FF2B5EF4-FFF2-40B4-BE49-F238E27FC236}">
                <a16:creationId xmlns:a16="http://schemas.microsoft.com/office/drawing/2014/main" xmlns="" id="{337A1540-A7F8-4906-B574-2F95DB606068}"/>
              </a:ext>
            </a:extLst>
          </p:cNvPr>
          <p:cNvSpPr/>
          <p:nvPr/>
        </p:nvSpPr>
        <p:spPr>
          <a:xfrm>
            <a:off x="8291746" y="2546702"/>
            <a:ext cx="2734322" cy="1014274"/>
          </a:xfrm>
          <a:prstGeom prst="snip2Diag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1" dirty="0">
                <a:solidFill>
                  <a:schemeClr val="bg1"/>
                </a:solidFill>
                <a:latin typeface="Algerian" panose="04020705040A02060702" pitchFamily="82" charset="0"/>
              </a:rPr>
              <a:t>Selection of incision in the wedge procedure</a:t>
            </a:r>
            <a:endParaRPr lang="en-IN" sz="1801" dirty="0">
              <a:solidFill>
                <a:schemeClr val="bg1"/>
              </a:solidFill>
              <a:latin typeface="Algerian" panose="04020705040A02060702" pitchFamily="82" charset="0"/>
            </a:endParaRPr>
          </a:p>
        </p:txBody>
      </p:sp>
    </p:spTree>
    <p:extLst>
      <p:ext uri="{BB962C8B-B14F-4D97-AF65-F5344CB8AC3E}">
        <p14:creationId xmlns:p14="http://schemas.microsoft.com/office/powerpoint/2010/main" xmlns="" val="12194212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F8D0AAB-FD80-419C-8D77-5B280986214A}"/>
              </a:ext>
            </a:extLst>
          </p:cNvPr>
          <p:cNvSpPr>
            <a:spLocks noGrp="1"/>
          </p:cNvSpPr>
          <p:nvPr>
            <p:ph idx="1"/>
          </p:nvPr>
        </p:nvSpPr>
        <p:spPr>
          <a:xfrm>
            <a:off x="863355" y="1369710"/>
            <a:ext cx="10131426" cy="3649132"/>
          </a:xfrm>
        </p:spPr>
        <p:txBody>
          <a:bodyPr>
            <a:normAutofit/>
          </a:bodyPr>
          <a:lstStyle/>
          <a:p>
            <a:pPr marL="0" indent="0" algn="just">
              <a:buNone/>
            </a:pPr>
            <a:r>
              <a:rPr lang="en-IN" dirty="0"/>
              <a:t> </a:t>
            </a:r>
            <a:r>
              <a:rPr lang="en-IN" sz="2201" dirty="0">
                <a:solidFill>
                  <a:srgbClr val="FFFF00"/>
                </a:solidFill>
                <a:latin typeface="Algerian" panose="04020705040A02060702" pitchFamily="82" charset="0"/>
                <a:cs typeface="Times New Roman" panose="02020603050405020304" pitchFamily="18" charset="0"/>
              </a:rPr>
              <a:t>Square incision-  </a:t>
            </a:r>
          </a:p>
          <a:p>
            <a:pPr algn="just">
              <a:buFont typeface="Arial" panose="020B0604020202020204" pitchFamily="34" charset="0"/>
              <a:buChar char="•"/>
            </a:pPr>
            <a:r>
              <a:rPr lang="en-IN" sz="2201" dirty="0">
                <a:latin typeface="Times New Roman" panose="02020603050405020304" pitchFamily="18" charset="0"/>
                <a:cs typeface="Times New Roman" panose="02020603050405020304" pitchFamily="18" charset="0"/>
              </a:rPr>
              <a:t>This technique </a:t>
            </a:r>
            <a:r>
              <a:rPr lang="en-US" sz="2201" dirty="0">
                <a:latin typeface="Times New Roman" panose="02020603050405020304" pitchFamily="18" charset="0"/>
                <a:cs typeface="Times New Roman" panose="02020603050405020304" pitchFamily="18" charset="0"/>
              </a:rPr>
              <a:t>allows conservation of keratinized tissue and maximum closure. It also provides greater access to the underlying bony topography and the distal furcation. It is indicated where the tuberosity is longer.</a:t>
            </a:r>
          </a:p>
          <a:p>
            <a:pPr algn="just"/>
            <a:r>
              <a:rPr lang="en-US" sz="2201" dirty="0">
                <a:latin typeface="Times New Roman" panose="02020603050405020304" pitchFamily="18" charset="0"/>
                <a:cs typeface="Times New Roman" panose="02020603050405020304" pitchFamily="18" charset="0"/>
              </a:rPr>
              <a:t>Using a no. 15 blade, two parallel inverse beveled thinning incisions are made. They begin at the distal end of the edentulous area and are continued to the tooth. Two more incisions are made to free the flaps, one in the sulcus adjacent to the tooth and the other at the terminal end of the operative field. The blade is directed toward the buccal and palatal aspects of the edentulous ridge as the incisions are made.</a:t>
            </a:r>
            <a:endParaRPr lang="en-IN" sz="220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5784034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4E13FD4-498F-4549-AA2F-B29E586DA293}"/>
              </a:ext>
            </a:extLst>
          </p:cNvPr>
          <p:cNvSpPr>
            <a:spLocks noGrp="1"/>
          </p:cNvSpPr>
          <p:nvPr>
            <p:ph idx="1"/>
          </p:nvPr>
        </p:nvSpPr>
        <p:spPr>
          <a:xfrm>
            <a:off x="916621" y="1502876"/>
            <a:ext cx="10131426" cy="2323401"/>
          </a:xfrm>
        </p:spPr>
        <p:txBody>
          <a:bodyPr>
            <a:normAutofit/>
          </a:bodyPr>
          <a:lstStyle/>
          <a:p>
            <a:pPr algn="just"/>
            <a:r>
              <a:rPr lang="en-US" sz="2201" dirty="0">
                <a:latin typeface="Times New Roman" panose="02020603050405020304" pitchFamily="18" charset="0"/>
                <a:cs typeface="Times New Roman" panose="02020603050405020304" pitchFamily="18" charset="0"/>
              </a:rPr>
              <a:t>Periosteal elevators are used to raise the flaps buccally and lingually or palatally. </a:t>
            </a:r>
          </a:p>
          <a:p>
            <a:pPr algn="just"/>
            <a:r>
              <a:rPr lang="en-US" sz="2201" dirty="0">
                <a:latin typeface="Times New Roman" panose="02020603050405020304" pitchFamily="18" charset="0"/>
                <a:cs typeface="Times New Roman" panose="02020603050405020304" pitchFamily="18" charset="0"/>
              </a:rPr>
              <a:t>Kirkland or Orban knives may be used to remove the wedge of tissue down to the bone. After the bone is exposed and the necessary osseous surgery and scaling and root planning have been complete, interrupted sutures are used for closure.</a:t>
            </a:r>
            <a:endParaRPr lang="en-IN" sz="220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474187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92EFD52-D7D1-4A2E-8DF9-C9952EB2FADE}"/>
              </a:ext>
            </a:extLst>
          </p:cNvPr>
          <p:cNvPicPr>
            <a:picLocks noChangeAspect="1"/>
          </p:cNvPicPr>
          <p:nvPr/>
        </p:nvPicPr>
        <p:blipFill rotWithShape="1">
          <a:blip r:embed="rId2"/>
          <a:srcRect l="2618" r="69835" b="10148"/>
          <a:stretch/>
        </p:blipFill>
        <p:spPr>
          <a:xfrm>
            <a:off x="1234910" y="801442"/>
            <a:ext cx="2573518" cy="2882793"/>
          </a:xfrm>
          <a:prstGeom prst="rect">
            <a:avLst/>
          </a:prstGeom>
          <a:ln w="28575">
            <a:solidFill>
              <a:schemeClr val="bg1"/>
            </a:solidFill>
          </a:ln>
        </p:spPr>
      </p:pic>
      <p:pic>
        <p:nvPicPr>
          <p:cNvPr id="3" name="Picture 2">
            <a:extLst>
              <a:ext uri="{FF2B5EF4-FFF2-40B4-BE49-F238E27FC236}">
                <a16:creationId xmlns:a16="http://schemas.microsoft.com/office/drawing/2014/main" xmlns="" id="{FAC597F3-FB7F-479A-B8EC-7E6A76EC479D}"/>
              </a:ext>
            </a:extLst>
          </p:cNvPr>
          <p:cNvPicPr>
            <a:picLocks noChangeAspect="1"/>
          </p:cNvPicPr>
          <p:nvPr/>
        </p:nvPicPr>
        <p:blipFill rotWithShape="1">
          <a:blip r:embed="rId2"/>
          <a:srcRect l="73638" b="10148"/>
          <a:stretch/>
        </p:blipFill>
        <p:spPr>
          <a:xfrm>
            <a:off x="8494228" y="801442"/>
            <a:ext cx="2462862" cy="2882793"/>
          </a:xfrm>
          <a:prstGeom prst="rect">
            <a:avLst/>
          </a:prstGeom>
          <a:ln w="28575">
            <a:solidFill>
              <a:schemeClr val="bg1"/>
            </a:solidFill>
          </a:ln>
        </p:spPr>
      </p:pic>
      <p:pic>
        <p:nvPicPr>
          <p:cNvPr id="4" name="Picture 3">
            <a:extLst>
              <a:ext uri="{FF2B5EF4-FFF2-40B4-BE49-F238E27FC236}">
                <a16:creationId xmlns:a16="http://schemas.microsoft.com/office/drawing/2014/main" xmlns="" id="{7BE46982-275F-44FB-B769-541BF24B48B1}"/>
              </a:ext>
            </a:extLst>
          </p:cNvPr>
          <p:cNvPicPr>
            <a:picLocks noChangeAspect="1"/>
          </p:cNvPicPr>
          <p:nvPr/>
        </p:nvPicPr>
        <p:blipFill rotWithShape="1">
          <a:blip r:embed="rId2"/>
          <a:srcRect l="38607" r="35662" b="10148"/>
          <a:stretch/>
        </p:blipFill>
        <p:spPr>
          <a:xfrm>
            <a:off x="4894082" y="801442"/>
            <a:ext cx="2403836" cy="2882793"/>
          </a:xfrm>
          <a:prstGeom prst="rect">
            <a:avLst/>
          </a:prstGeom>
          <a:ln w="28575">
            <a:solidFill>
              <a:schemeClr val="bg1"/>
            </a:solidFill>
          </a:ln>
        </p:spPr>
      </p:pic>
      <p:sp>
        <p:nvSpPr>
          <p:cNvPr id="6" name="TextBox 5">
            <a:extLst>
              <a:ext uri="{FF2B5EF4-FFF2-40B4-BE49-F238E27FC236}">
                <a16:creationId xmlns:a16="http://schemas.microsoft.com/office/drawing/2014/main" xmlns="" id="{E35B5D77-43CD-4E50-99FE-3F1DD55D9918}"/>
              </a:ext>
            </a:extLst>
          </p:cNvPr>
          <p:cNvSpPr txBox="1"/>
          <p:nvPr/>
        </p:nvSpPr>
        <p:spPr>
          <a:xfrm>
            <a:off x="1161855" y="3905129"/>
            <a:ext cx="9660116" cy="923330"/>
          </a:xfrm>
          <a:prstGeom prst="rect">
            <a:avLst/>
          </a:prstGeom>
          <a:noFill/>
        </p:spPr>
        <p:txBody>
          <a:bodyPr wrap="square">
            <a:spAutoFit/>
          </a:bodyPr>
          <a:lstStyle/>
          <a:p>
            <a:pPr algn="l"/>
            <a:r>
              <a:rPr lang="en-US" sz="1800" b="0" i="1" u="none" strike="noStrike" baseline="0" dirty="0">
                <a:latin typeface="Times New Roman" panose="02020603050405020304" pitchFamily="18" charset="0"/>
                <a:cs typeface="Times New Roman" panose="02020603050405020304" pitchFamily="18" charset="0"/>
              </a:rPr>
              <a:t>A</a:t>
            </a:r>
            <a:r>
              <a:rPr lang="en-US" sz="1800" b="0" i="0" u="none" strike="noStrike" baseline="0" dirty="0">
                <a:latin typeface="Times New Roman" panose="02020603050405020304" pitchFamily="18" charset="0"/>
                <a:cs typeface="Times New Roman" panose="02020603050405020304" pitchFamily="18" charset="0"/>
              </a:rPr>
              <a:t>, Occlusal view with incisions outlined. Note two parallel incisions over tuberosity joined by distal releasing incision (a, b). </a:t>
            </a:r>
            <a:r>
              <a:rPr lang="en-US" sz="1800" b="0" i="1" u="none" strike="noStrike" baseline="0" dirty="0">
                <a:latin typeface="Times New Roman" panose="02020603050405020304" pitchFamily="18" charset="0"/>
                <a:cs typeface="Times New Roman" panose="02020603050405020304" pitchFamily="18" charset="0"/>
              </a:rPr>
              <a:t>B</a:t>
            </a:r>
            <a:r>
              <a:rPr lang="en-US" sz="1800" b="0" i="0" u="none" strike="noStrike" baseline="0" dirty="0">
                <a:latin typeface="Times New Roman" panose="02020603050405020304" pitchFamily="18" charset="0"/>
                <a:cs typeface="Times New Roman" panose="02020603050405020304" pitchFamily="18" charset="0"/>
              </a:rPr>
              <a:t>, Cross-sectional view shows proper blade angulation in making initial incisions. </a:t>
            </a:r>
            <a:r>
              <a:rPr lang="en-US" sz="1800" b="0" i="1" u="none" strike="noStrike" baseline="0" dirty="0">
                <a:latin typeface="Times New Roman" panose="02020603050405020304" pitchFamily="18" charset="0"/>
                <a:cs typeface="Times New Roman" panose="02020603050405020304" pitchFamily="18" charset="0"/>
              </a:rPr>
              <a:t>C, </a:t>
            </a:r>
            <a:r>
              <a:rPr lang="en-US" sz="1800" b="0" u="none" strike="noStrike" baseline="0" dirty="0">
                <a:latin typeface="Times New Roman" panose="02020603050405020304" pitchFamily="18" charset="0"/>
                <a:cs typeface="Times New Roman" panose="02020603050405020304" pitchFamily="18" charset="0"/>
              </a:rPr>
              <a:t>Kirkland knife is used to remove the wedge. </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3573828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8709058-517C-48B4-BE19-86B72162CD84}"/>
              </a:ext>
            </a:extLst>
          </p:cNvPr>
          <p:cNvPicPr>
            <a:picLocks noChangeAspect="1"/>
          </p:cNvPicPr>
          <p:nvPr/>
        </p:nvPicPr>
        <p:blipFill rotWithShape="1">
          <a:blip r:embed="rId2"/>
          <a:srcRect r="58651"/>
          <a:stretch/>
        </p:blipFill>
        <p:spPr>
          <a:xfrm>
            <a:off x="1957461" y="1196943"/>
            <a:ext cx="2916197" cy="2911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xmlns="" id="{91985BEE-6470-4392-AB69-693F8FB0E804}"/>
              </a:ext>
            </a:extLst>
          </p:cNvPr>
          <p:cNvPicPr>
            <a:picLocks noChangeAspect="1"/>
          </p:cNvPicPr>
          <p:nvPr/>
        </p:nvPicPr>
        <p:blipFill rotWithShape="1">
          <a:blip r:embed="rId2"/>
          <a:srcRect l="57264"/>
          <a:stretch/>
        </p:blipFill>
        <p:spPr>
          <a:xfrm>
            <a:off x="5907464" y="1159236"/>
            <a:ext cx="3038574" cy="29356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xmlns="" id="{70876A2D-E073-4B9B-9F49-01F4B12DEC83}"/>
              </a:ext>
            </a:extLst>
          </p:cNvPr>
          <p:cNvSpPr txBox="1"/>
          <p:nvPr/>
        </p:nvSpPr>
        <p:spPr>
          <a:xfrm>
            <a:off x="1774597" y="4779638"/>
            <a:ext cx="8462912" cy="646331"/>
          </a:xfrm>
          <a:prstGeom prst="rect">
            <a:avLst/>
          </a:prstGeom>
          <a:noFill/>
        </p:spPr>
        <p:txBody>
          <a:bodyPr wrap="square">
            <a:spAutoFit/>
          </a:bodyPr>
          <a:lstStyle/>
          <a:p>
            <a:pPr algn="l"/>
            <a:r>
              <a:rPr lang="en-US" sz="1800" b="0" i="1" u="none" strike="noStrike" baseline="0" dirty="0">
                <a:latin typeface="Times New Roman" panose="02020603050405020304" pitchFamily="18" charset="0"/>
                <a:cs typeface="Times New Roman" panose="02020603050405020304" pitchFamily="18" charset="0"/>
              </a:rPr>
              <a:t>D</a:t>
            </a:r>
            <a:r>
              <a:rPr lang="en-US" sz="1800" b="0" i="0" u="none" strike="noStrike" baseline="0" dirty="0">
                <a:latin typeface="Times New Roman" panose="02020603050405020304" pitchFamily="18" charset="0"/>
                <a:cs typeface="Times New Roman" panose="02020603050405020304" pitchFamily="18" charset="0"/>
              </a:rPr>
              <a:t>, Flaps reflected and tissue being removed from tuberosity using a periodontal knife</a:t>
            </a:r>
            <a:r>
              <a:rPr lang="en-US" dirty="0">
                <a:latin typeface="Times New Roman" panose="02020603050405020304" pitchFamily="18" charset="0"/>
                <a:cs typeface="Times New Roman" panose="02020603050405020304" pitchFamily="18" charset="0"/>
              </a:rPr>
              <a:t> and</a:t>
            </a:r>
            <a:r>
              <a:rPr lang="en-US" i="1" dirty="0">
                <a:latin typeface="Times New Roman" panose="02020603050405020304" pitchFamily="18" charset="0"/>
                <a:cs typeface="Times New Roman" panose="02020603050405020304" pitchFamily="18" charset="0"/>
              </a:rPr>
              <a:t> </a:t>
            </a:r>
            <a:r>
              <a:rPr lang="en-US" sz="1800" b="0" i="0" u="none" strike="noStrike" baseline="0" dirty="0">
                <a:latin typeface="Times New Roman" panose="02020603050405020304" pitchFamily="18" charset="0"/>
                <a:cs typeface="Times New Roman" panose="02020603050405020304" pitchFamily="18" charset="0"/>
              </a:rPr>
              <a:t>Bone exposed for correction of osseous irregularities. </a:t>
            </a:r>
            <a:r>
              <a:rPr lang="en-US" sz="1800" b="0" i="1" u="none" strike="noStrike" baseline="0" dirty="0">
                <a:latin typeface="Times New Roman" panose="02020603050405020304" pitchFamily="18" charset="0"/>
                <a:cs typeface="Times New Roman" panose="02020603050405020304" pitchFamily="18" charset="0"/>
              </a:rPr>
              <a:t>E</a:t>
            </a:r>
            <a:r>
              <a:rPr lang="en-US" sz="1800" b="0" i="0" u="none" strike="noStrike" baseline="0" dirty="0">
                <a:latin typeface="Times New Roman" panose="02020603050405020304" pitchFamily="18" charset="0"/>
                <a:cs typeface="Times New Roman" panose="02020603050405020304" pitchFamily="18" charset="0"/>
              </a:rPr>
              <a:t>, Final suturing.</a:t>
            </a:r>
            <a:endParaRPr lang="en-IN"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4EF7728B-72EF-493C-BAF1-660223E8FF14}"/>
              </a:ext>
            </a:extLst>
          </p:cNvPr>
          <p:cNvSpPr/>
          <p:nvPr/>
        </p:nvSpPr>
        <p:spPr>
          <a:xfrm>
            <a:off x="2036190" y="3667027"/>
            <a:ext cx="622169" cy="358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bg1"/>
                </a:solidFill>
              </a:rPr>
              <a:t>D</a:t>
            </a:r>
          </a:p>
        </p:txBody>
      </p:sp>
      <p:sp>
        <p:nvSpPr>
          <p:cNvPr id="8" name="Rectangle 7">
            <a:extLst>
              <a:ext uri="{FF2B5EF4-FFF2-40B4-BE49-F238E27FC236}">
                <a16:creationId xmlns:a16="http://schemas.microsoft.com/office/drawing/2014/main" xmlns="" id="{81EC2D94-8285-460F-AF79-1BCAB43362A8}"/>
              </a:ext>
            </a:extLst>
          </p:cNvPr>
          <p:cNvSpPr/>
          <p:nvPr/>
        </p:nvSpPr>
        <p:spPr>
          <a:xfrm>
            <a:off x="6108569" y="3667027"/>
            <a:ext cx="593889" cy="348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bg1"/>
                </a:solidFill>
              </a:rPr>
              <a:t>E</a:t>
            </a:r>
          </a:p>
        </p:txBody>
      </p:sp>
    </p:spTree>
    <p:extLst>
      <p:ext uri="{BB962C8B-B14F-4D97-AF65-F5344CB8AC3E}">
        <p14:creationId xmlns:p14="http://schemas.microsoft.com/office/powerpoint/2010/main" xmlns="" val="1412622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81FE88A-B520-4E58-BDDB-3697E0F73BD0}"/>
              </a:ext>
            </a:extLst>
          </p:cNvPr>
          <p:cNvSpPr>
            <a:spLocks noGrp="1"/>
          </p:cNvSpPr>
          <p:nvPr>
            <p:ph idx="1"/>
          </p:nvPr>
        </p:nvSpPr>
        <p:spPr>
          <a:xfrm>
            <a:off x="872234" y="1130012"/>
            <a:ext cx="10131426" cy="4243266"/>
          </a:xfrm>
        </p:spPr>
        <p:txBody>
          <a:bodyPr>
            <a:normAutofit/>
          </a:bodyPr>
          <a:lstStyle/>
          <a:p>
            <a:pPr algn="just"/>
            <a:r>
              <a:rPr lang="en-IN" sz="2201" dirty="0">
                <a:solidFill>
                  <a:srgbClr val="FFFF00"/>
                </a:solidFill>
                <a:latin typeface="Algerian" panose="04020705040A02060702" pitchFamily="82" charset="0"/>
                <a:cs typeface="Times New Roman" panose="02020603050405020304" pitchFamily="18" charset="0"/>
              </a:rPr>
              <a:t>Triangular incision- </a:t>
            </a:r>
          </a:p>
          <a:p>
            <a:pPr algn="just"/>
            <a:r>
              <a:rPr lang="en-IN" sz="2201" dirty="0">
                <a:latin typeface="Times New Roman" panose="02020603050405020304" pitchFamily="18" charset="0"/>
                <a:cs typeface="Times New Roman" panose="02020603050405020304" pitchFamily="18" charset="0"/>
              </a:rPr>
              <a:t>This requires an adequate </a:t>
            </a:r>
            <a:r>
              <a:rPr lang="en-US" sz="2201" dirty="0">
                <a:latin typeface="Times New Roman" panose="02020603050405020304" pitchFamily="18" charset="0"/>
                <a:cs typeface="Times New Roman" panose="02020603050405020304" pitchFamily="18" charset="0"/>
              </a:rPr>
              <a:t>zone of keratinized tissue and can be used in a very short or small tuberosity.</a:t>
            </a:r>
          </a:p>
          <a:p>
            <a:pPr algn="just"/>
            <a:r>
              <a:rPr lang="en-US" sz="2201" dirty="0">
                <a:latin typeface="Times New Roman" panose="02020603050405020304" pitchFamily="18" charset="0"/>
                <a:cs typeface="Times New Roman" panose="02020603050405020304" pitchFamily="18" charset="0"/>
              </a:rPr>
              <a:t>A triangular incision is made distal to the last </a:t>
            </a:r>
            <a:r>
              <a:rPr lang="en-IN" sz="2201" dirty="0">
                <a:latin typeface="Times New Roman" panose="02020603050405020304" pitchFamily="18" charset="0"/>
                <a:cs typeface="Times New Roman" panose="02020603050405020304" pitchFamily="18" charset="0"/>
              </a:rPr>
              <a:t>molar using a no. 12 or no. 15 scalpel blade</a:t>
            </a:r>
            <a:r>
              <a:rPr lang="en-US" sz="2201" dirty="0">
                <a:latin typeface="Times New Roman" panose="02020603050405020304" pitchFamily="18" charset="0"/>
                <a:cs typeface="Times New Roman" panose="02020603050405020304" pitchFamily="18" charset="0"/>
              </a:rPr>
              <a:t>. Using scalers, hoes, or knives, the triangular wedge of tissue is removed </a:t>
            </a:r>
          </a:p>
          <a:p>
            <a:pPr algn="just"/>
            <a:r>
              <a:rPr lang="en-US" sz="2201" dirty="0">
                <a:latin typeface="Times New Roman" panose="02020603050405020304" pitchFamily="18" charset="0"/>
                <a:cs typeface="Times New Roman" panose="02020603050405020304" pitchFamily="18" charset="0"/>
              </a:rPr>
              <a:t>The walls of the wedge are thinned or undermined, using scalpel blades to allow proper adaptation to the underlying bone. Periosteal elevators are used to reflect the flap. It is sometimes necessary to use small releasing incisions at the apex of the incision to relieve tension. Once the osseous corrective procedures have been completed and the teeth scaled, root planed, and flushed of debris, primary closure is done by interrupted </a:t>
            </a:r>
            <a:r>
              <a:rPr lang="en-IN" sz="2201" dirty="0">
                <a:latin typeface="Times New Roman" panose="02020603050405020304" pitchFamily="18" charset="0"/>
                <a:cs typeface="Times New Roman" panose="02020603050405020304" pitchFamily="18" charset="0"/>
              </a:rPr>
              <a:t>sutures</a:t>
            </a:r>
          </a:p>
        </p:txBody>
      </p:sp>
    </p:spTree>
    <p:extLst>
      <p:ext uri="{BB962C8B-B14F-4D97-AF65-F5344CB8AC3E}">
        <p14:creationId xmlns:p14="http://schemas.microsoft.com/office/powerpoint/2010/main" xmlns="" val="2849304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0E7253A-C88B-4870-926F-513B04B7B704}"/>
              </a:ext>
            </a:extLst>
          </p:cNvPr>
          <p:cNvSpPr>
            <a:spLocks noGrp="1"/>
          </p:cNvSpPr>
          <p:nvPr>
            <p:ph idx="1"/>
          </p:nvPr>
        </p:nvSpPr>
        <p:spPr>
          <a:xfrm>
            <a:off x="934378" y="1875739"/>
            <a:ext cx="10131426" cy="4090057"/>
          </a:xfrm>
        </p:spPr>
        <p:txBody>
          <a:bodyPr>
            <a:normAutofit/>
          </a:bodyPr>
          <a:lstStyle/>
          <a:p>
            <a:pPr algn="just"/>
            <a:r>
              <a:rPr lang="en-US" sz="2201" dirty="0">
                <a:latin typeface="Times New Roman" panose="02020603050405020304" pitchFamily="18" charset="0"/>
                <a:cs typeface="Times New Roman" panose="02020603050405020304" pitchFamily="18" charset="0"/>
              </a:rPr>
              <a:t>In 1915, Cieszynski,  outlined certain guiding principles for the gingival flap approach. </a:t>
            </a:r>
          </a:p>
          <a:p>
            <a:pPr algn="just"/>
            <a:r>
              <a:rPr lang="en-US" sz="2201" dirty="0">
                <a:latin typeface="Times New Roman" panose="02020603050405020304" pitchFamily="18" charset="0"/>
                <a:cs typeface="Times New Roman" panose="02020603050405020304" pitchFamily="18" charset="0"/>
              </a:rPr>
              <a:t>In the same year G. V. Black spoke of the surgical treatment of pockets and this was done by, "</a:t>
            </a:r>
            <a:r>
              <a:rPr lang="en-US" sz="2201" dirty="0">
                <a:solidFill>
                  <a:srgbClr val="FFFF00"/>
                </a:solidFill>
                <a:latin typeface="Times New Roman" panose="02020603050405020304" pitchFamily="18" charset="0"/>
                <a:cs typeface="Times New Roman" panose="02020603050405020304" pitchFamily="18" charset="0"/>
              </a:rPr>
              <a:t>cutting away as far as, or a little beyond, the point to which the disease has reached, which generally means some cutting away of the margin of the alveolar process as well as soft tissue</a:t>
            </a:r>
            <a:r>
              <a:rPr lang="en-US" sz="2201" dirty="0">
                <a:latin typeface="Times New Roman" panose="02020603050405020304" pitchFamily="18" charset="0"/>
                <a:cs typeface="Times New Roman" panose="02020603050405020304" pitchFamily="18" charset="0"/>
              </a:rPr>
              <a:t>."</a:t>
            </a:r>
          </a:p>
          <a:p>
            <a:pPr algn="just"/>
            <a:r>
              <a:rPr lang="en-US" sz="2201" dirty="0">
                <a:latin typeface="Times New Roman" panose="02020603050405020304" pitchFamily="18" charset="0"/>
                <a:cs typeface="Times New Roman" panose="02020603050405020304" pitchFamily="18" charset="0"/>
              </a:rPr>
              <a:t>In 1916, Widman gave the </a:t>
            </a:r>
            <a:r>
              <a:rPr lang="en-US" sz="2201" dirty="0">
                <a:solidFill>
                  <a:srgbClr val="FFFF00"/>
                </a:solidFill>
                <a:latin typeface="Times New Roman" panose="02020603050405020304" pitchFamily="18" charset="0"/>
                <a:cs typeface="Times New Roman" panose="02020603050405020304" pitchFamily="18" charset="0"/>
              </a:rPr>
              <a:t>modification of Neumann’s flap </a:t>
            </a:r>
            <a:r>
              <a:rPr lang="en-US" sz="2201" dirty="0">
                <a:latin typeface="Times New Roman" panose="02020603050405020304" pitchFamily="18" charset="0"/>
                <a:cs typeface="Times New Roman" panose="02020603050405020304" pitchFamily="18" charset="0"/>
              </a:rPr>
              <a:t>which was later published in </a:t>
            </a:r>
            <a:r>
              <a:rPr lang="en-IN" sz="2201" dirty="0">
                <a:latin typeface="Times New Roman" panose="02020603050405020304" pitchFamily="18" charset="0"/>
                <a:cs typeface="Times New Roman" panose="02020603050405020304" pitchFamily="18" charset="0"/>
              </a:rPr>
              <a:t>1918.</a:t>
            </a:r>
          </a:p>
        </p:txBody>
      </p:sp>
    </p:spTree>
    <p:extLst>
      <p:ext uri="{BB962C8B-B14F-4D97-AF65-F5344CB8AC3E}">
        <p14:creationId xmlns:p14="http://schemas.microsoft.com/office/powerpoint/2010/main" xmlns="" val="17300970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2E6BB88-6841-41FB-8629-BB358B42D4F2}"/>
              </a:ext>
            </a:extLst>
          </p:cNvPr>
          <p:cNvPicPr>
            <a:picLocks noChangeAspect="1"/>
          </p:cNvPicPr>
          <p:nvPr/>
        </p:nvPicPr>
        <p:blipFill>
          <a:blip r:embed="rId2"/>
          <a:stretch>
            <a:fillRect/>
          </a:stretch>
        </p:blipFill>
        <p:spPr>
          <a:xfrm>
            <a:off x="679728" y="1037577"/>
            <a:ext cx="3149867" cy="3170188"/>
          </a:xfrm>
          <a:prstGeom prst="rect">
            <a:avLst/>
          </a:prstGeom>
          <a:ln w="28575">
            <a:solidFill>
              <a:schemeClr val="bg1"/>
            </a:solidFill>
          </a:ln>
        </p:spPr>
      </p:pic>
      <p:pic>
        <p:nvPicPr>
          <p:cNvPr id="3" name="Picture 2">
            <a:extLst>
              <a:ext uri="{FF2B5EF4-FFF2-40B4-BE49-F238E27FC236}">
                <a16:creationId xmlns:a16="http://schemas.microsoft.com/office/drawing/2014/main" xmlns="" id="{7BD33557-7B89-4CCC-8898-9AA80ED3A185}"/>
              </a:ext>
            </a:extLst>
          </p:cNvPr>
          <p:cNvPicPr>
            <a:picLocks noChangeAspect="1"/>
          </p:cNvPicPr>
          <p:nvPr/>
        </p:nvPicPr>
        <p:blipFill>
          <a:blip r:embed="rId3"/>
          <a:stretch>
            <a:fillRect/>
          </a:stretch>
        </p:blipFill>
        <p:spPr>
          <a:xfrm>
            <a:off x="4338614" y="1037578"/>
            <a:ext cx="3514773" cy="3170187"/>
          </a:xfrm>
          <a:prstGeom prst="rect">
            <a:avLst/>
          </a:prstGeom>
          <a:ln w="28575">
            <a:solidFill>
              <a:schemeClr val="bg1"/>
            </a:solidFill>
          </a:ln>
        </p:spPr>
      </p:pic>
      <p:pic>
        <p:nvPicPr>
          <p:cNvPr id="4" name="Picture 3">
            <a:extLst>
              <a:ext uri="{FF2B5EF4-FFF2-40B4-BE49-F238E27FC236}">
                <a16:creationId xmlns:a16="http://schemas.microsoft.com/office/drawing/2014/main" xmlns="" id="{1BC10266-422A-46D1-BB4D-B729BC24F620}"/>
              </a:ext>
            </a:extLst>
          </p:cNvPr>
          <p:cNvPicPr>
            <a:picLocks noChangeAspect="1"/>
          </p:cNvPicPr>
          <p:nvPr/>
        </p:nvPicPr>
        <p:blipFill>
          <a:blip r:embed="rId4"/>
          <a:stretch>
            <a:fillRect/>
          </a:stretch>
        </p:blipFill>
        <p:spPr>
          <a:xfrm>
            <a:off x="8230431" y="1037578"/>
            <a:ext cx="3678715" cy="3170187"/>
          </a:xfrm>
          <a:prstGeom prst="rect">
            <a:avLst/>
          </a:prstGeom>
          <a:ln w="28575">
            <a:solidFill>
              <a:schemeClr val="bg1"/>
            </a:solidFill>
          </a:ln>
        </p:spPr>
      </p:pic>
      <p:sp>
        <p:nvSpPr>
          <p:cNvPr id="6" name="TextBox 5">
            <a:extLst>
              <a:ext uri="{FF2B5EF4-FFF2-40B4-BE49-F238E27FC236}">
                <a16:creationId xmlns:a16="http://schemas.microsoft.com/office/drawing/2014/main" xmlns="" id="{C4CF4426-EB78-4425-B0AE-B5C1F890ECEA}"/>
              </a:ext>
            </a:extLst>
          </p:cNvPr>
          <p:cNvSpPr txBox="1"/>
          <p:nvPr/>
        </p:nvSpPr>
        <p:spPr>
          <a:xfrm>
            <a:off x="586818" y="4376469"/>
            <a:ext cx="11206113" cy="923330"/>
          </a:xfrm>
          <a:prstGeom prst="rect">
            <a:avLst/>
          </a:prstGeom>
          <a:noFill/>
        </p:spPr>
        <p:txBody>
          <a:bodyPr wrap="square">
            <a:spAutoFit/>
          </a:bodyPr>
          <a:lstStyle/>
          <a:p>
            <a:pPr algn="l"/>
            <a:r>
              <a:rPr lang="en-US" sz="1800" b="0" i="1" u="none" strike="noStrike" baseline="0" dirty="0">
                <a:latin typeface="Times New Roman" panose="02020603050405020304" pitchFamily="18" charset="0"/>
                <a:cs typeface="Times New Roman" panose="02020603050405020304" pitchFamily="18" charset="0"/>
              </a:rPr>
              <a:t>A</a:t>
            </a:r>
            <a:r>
              <a:rPr lang="en-US" sz="1800" b="0" i="0" u="none" strike="noStrike" baseline="0" dirty="0">
                <a:latin typeface="Times New Roman" panose="02020603050405020304" pitchFamily="18" charset="0"/>
                <a:cs typeface="Times New Roman" panose="02020603050405020304" pitchFamily="18" charset="0"/>
              </a:rPr>
              <a:t>, Outline of triangular incision distal to the molar. Note the outline of two small releasing incisions (a, b), which can</a:t>
            </a:r>
          </a:p>
          <a:p>
            <a:pPr algn="l"/>
            <a:r>
              <a:rPr lang="en-US" sz="1800" b="0" i="0" u="none" strike="noStrike" baseline="0" dirty="0">
                <a:latin typeface="Times New Roman" panose="02020603050405020304" pitchFamily="18" charset="0"/>
                <a:cs typeface="Times New Roman" panose="02020603050405020304" pitchFamily="18" charset="0"/>
              </a:rPr>
              <a:t>be used if needed. </a:t>
            </a:r>
            <a:r>
              <a:rPr lang="en-US" sz="1800" b="0" i="1" u="none" strike="noStrike" baseline="0" dirty="0">
                <a:latin typeface="Times New Roman" panose="02020603050405020304" pitchFamily="18" charset="0"/>
                <a:cs typeface="Times New Roman" panose="02020603050405020304" pitchFamily="18" charset="0"/>
              </a:rPr>
              <a:t>B</a:t>
            </a:r>
            <a:r>
              <a:rPr lang="en-US" sz="1800" b="0" i="0" u="none" strike="noStrike" baseline="0" dirty="0">
                <a:latin typeface="Times New Roman" panose="02020603050405020304" pitchFamily="18" charset="0"/>
                <a:cs typeface="Times New Roman" panose="02020603050405020304" pitchFamily="18" charset="0"/>
              </a:rPr>
              <a:t>, Cross-sectional view showing wedge removal and thick tissue. </a:t>
            </a:r>
            <a:r>
              <a:rPr lang="en-US" sz="1800" b="0" i="1" u="none" strike="noStrike" baseline="0" dirty="0">
                <a:latin typeface="Times New Roman" panose="02020603050405020304" pitchFamily="18" charset="0"/>
                <a:cs typeface="Times New Roman" panose="02020603050405020304" pitchFamily="18" charset="0"/>
              </a:rPr>
              <a:t>C</a:t>
            </a:r>
            <a:r>
              <a:rPr lang="en-US" sz="1800" b="0" i="0" u="none" strike="noStrike" baseline="0" dirty="0">
                <a:latin typeface="Times New Roman" panose="02020603050405020304" pitchFamily="18" charset="0"/>
                <a:cs typeface="Times New Roman" panose="02020603050405020304" pitchFamily="18" charset="0"/>
              </a:rPr>
              <a:t>, Undermining incisions are used to thin the tissue. </a:t>
            </a:r>
            <a:endParaRPr lang="en-I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4106452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C487000-EFFE-495F-A0E1-C6F50A0BAC2B}"/>
              </a:ext>
            </a:extLst>
          </p:cNvPr>
          <p:cNvPicPr>
            <a:picLocks noChangeAspect="1"/>
          </p:cNvPicPr>
          <p:nvPr/>
        </p:nvPicPr>
        <p:blipFill>
          <a:blip r:embed="rId2"/>
          <a:stretch>
            <a:fillRect/>
          </a:stretch>
        </p:blipFill>
        <p:spPr>
          <a:xfrm>
            <a:off x="895030" y="1217065"/>
            <a:ext cx="3497129" cy="3072130"/>
          </a:xfrm>
          <a:prstGeom prst="rect">
            <a:avLst/>
          </a:prstGeom>
          <a:ln w="28575">
            <a:solidFill>
              <a:schemeClr val="bg1"/>
            </a:solidFill>
          </a:ln>
        </p:spPr>
      </p:pic>
      <p:pic>
        <p:nvPicPr>
          <p:cNvPr id="3" name="Picture 2">
            <a:extLst>
              <a:ext uri="{FF2B5EF4-FFF2-40B4-BE49-F238E27FC236}">
                <a16:creationId xmlns:a16="http://schemas.microsoft.com/office/drawing/2014/main" xmlns="" id="{F25A9757-1DDF-44B4-8CEC-83B9F9E1E191}"/>
              </a:ext>
            </a:extLst>
          </p:cNvPr>
          <p:cNvPicPr>
            <a:picLocks noChangeAspect="1"/>
          </p:cNvPicPr>
          <p:nvPr/>
        </p:nvPicPr>
        <p:blipFill>
          <a:blip r:embed="rId3"/>
          <a:stretch>
            <a:fillRect/>
          </a:stretch>
        </p:blipFill>
        <p:spPr>
          <a:xfrm>
            <a:off x="4800599" y="1250060"/>
            <a:ext cx="3120878" cy="3006140"/>
          </a:xfrm>
          <a:prstGeom prst="rect">
            <a:avLst/>
          </a:prstGeom>
          <a:ln w="28575">
            <a:solidFill>
              <a:schemeClr val="bg1"/>
            </a:solidFill>
          </a:ln>
        </p:spPr>
      </p:pic>
      <p:pic>
        <p:nvPicPr>
          <p:cNvPr id="4" name="Picture 3">
            <a:extLst>
              <a:ext uri="{FF2B5EF4-FFF2-40B4-BE49-F238E27FC236}">
                <a16:creationId xmlns:a16="http://schemas.microsoft.com/office/drawing/2014/main" xmlns="" id="{1B00E2C5-C573-438D-BC4E-C232ECF61503}"/>
              </a:ext>
            </a:extLst>
          </p:cNvPr>
          <p:cNvPicPr>
            <a:picLocks noChangeAspect="1"/>
          </p:cNvPicPr>
          <p:nvPr/>
        </p:nvPicPr>
        <p:blipFill>
          <a:blip r:embed="rId4"/>
          <a:stretch>
            <a:fillRect/>
          </a:stretch>
        </p:blipFill>
        <p:spPr>
          <a:xfrm>
            <a:off x="8329920" y="1283054"/>
            <a:ext cx="3077717" cy="3006142"/>
          </a:xfrm>
          <a:prstGeom prst="rect">
            <a:avLst/>
          </a:prstGeom>
          <a:ln w="28575">
            <a:solidFill>
              <a:schemeClr val="bg1"/>
            </a:solidFill>
          </a:ln>
        </p:spPr>
      </p:pic>
      <p:sp>
        <p:nvSpPr>
          <p:cNvPr id="6" name="TextBox 5">
            <a:extLst>
              <a:ext uri="{FF2B5EF4-FFF2-40B4-BE49-F238E27FC236}">
                <a16:creationId xmlns:a16="http://schemas.microsoft.com/office/drawing/2014/main" xmlns="" id="{5DA812A4-02EC-41F4-BF47-2482E299687E}"/>
              </a:ext>
            </a:extLst>
          </p:cNvPr>
          <p:cNvSpPr txBox="1"/>
          <p:nvPr/>
        </p:nvSpPr>
        <p:spPr>
          <a:xfrm>
            <a:off x="1190135" y="4663614"/>
            <a:ext cx="10008908" cy="369332"/>
          </a:xfrm>
          <a:prstGeom prst="rect">
            <a:avLst/>
          </a:prstGeom>
          <a:noFill/>
        </p:spPr>
        <p:txBody>
          <a:bodyPr wrap="square">
            <a:spAutoFit/>
          </a:bodyPr>
          <a:lstStyle/>
          <a:p>
            <a:r>
              <a:rPr lang="en-US" sz="1800" b="0" i="1" u="none" strike="noStrike" baseline="0" dirty="0">
                <a:latin typeface="Times New Roman" panose="02020603050405020304" pitchFamily="18" charset="0"/>
                <a:cs typeface="Times New Roman" panose="02020603050405020304" pitchFamily="18" charset="0"/>
              </a:rPr>
              <a:t>D</a:t>
            </a:r>
            <a:r>
              <a:rPr lang="en-US" sz="1800" b="0" i="0" u="none" strike="noStrike" baseline="0" dirty="0">
                <a:latin typeface="Times New Roman" panose="02020603050405020304" pitchFamily="18" charset="0"/>
                <a:cs typeface="Times New Roman" panose="02020603050405020304" pitchFamily="18" charset="0"/>
              </a:rPr>
              <a:t>, Reflection of flaps for osseous correction. </a:t>
            </a:r>
            <a:r>
              <a:rPr lang="en-US" sz="1800" b="0" i="1" u="none" strike="noStrike" baseline="0" dirty="0">
                <a:latin typeface="Times New Roman" panose="02020603050405020304" pitchFamily="18" charset="0"/>
                <a:cs typeface="Times New Roman" panose="02020603050405020304" pitchFamily="18" charset="0"/>
              </a:rPr>
              <a:t>E </a:t>
            </a:r>
            <a:r>
              <a:rPr lang="en-US" sz="1800" b="0" i="0" u="none" strike="noStrike" baseline="0" dirty="0">
                <a:latin typeface="Times New Roman" panose="02020603050405020304" pitchFamily="18" charset="0"/>
                <a:cs typeface="Times New Roman" panose="02020603050405020304" pitchFamily="18" charset="0"/>
              </a:rPr>
              <a:t>and </a:t>
            </a:r>
            <a:r>
              <a:rPr lang="en-US" sz="1800" b="0" i="1" u="none" strike="noStrike" baseline="0" dirty="0">
                <a:latin typeface="Times New Roman" panose="02020603050405020304" pitchFamily="18" charset="0"/>
                <a:cs typeface="Times New Roman" panose="02020603050405020304" pitchFamily="18" charset="0"/>
              </a:rPr>
              <a:t>F</a:t>
            </a:r>
            <a:r>
              <a:rPr lang="en-US" sz="1800" b="0" i="0" u="none" strike="noStrike" baseline="0" dirty="0">
                <a:latin typeface="Times New Roman" panose="02020603050405020304" pitchFamily="18" charset="0"/>
                <a:cs typeface="Times New Roman" panose="02020603050405020304" pitchFamily="18" charset="0"/>
              </a:rPr>
              <a:t>, Cross-sectional and occlusal views of sutured tissue.</a:t>
            </a:r>
            <a:endParaRPr lang="en-IN" dirty="0"/>
          </a:p>
        </p:txBody>
      </p:sp>
    </p:spTree>
    <p:extLst>
      <p:ext uri="{BB962C8B-B14F-4D97-AF65-F5344CB8AC3E}">
        <p14:creationId xmlns:p14="http://schemas.microsoft.com/office/powerpoint/2010/main" xmlns="" val="24112116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4A755DA-709D-4050-84B7-F4D22C3CEED8}"/>
              </a:ext>
            </a:extLst>
          </p:cNvPr>
          <p:cNvSpPr>
            <a:spLocks noGrp="1"/>
          </p:cNvSpPr>
          <p:nvPr>
            <p:ph idx="1"/>
          </p:nvPr>
        </p:nvSpPr>
        <p:spPr>
          <a:xfrm>
            <a:off x="783457" y="1027524"/>
            <a:ext cx="10131426" cy="4062341"/>
          </a:xfrm>
        </p:spPr>
        <p:txBody>
          <a:bodyPr>
            <a:normAutofit/>
          </a:bodyPr>
          <a:lstStyle/>
          <a:p>
            <a:pPr algn="just"/>
            <a:r>
              <a:rPr lang="en-IN" sz="2201" dirty="0">
                <a:solidFill>
                  <a:srgbClr val="FFFF00"/>
                </a:solidFill>
                <a:latin typeface="Algerian" panose="04020705040A02060702" pitchFamily="82" charset="0"/>
                <a:cs typeface="Times New Roman" panose="02020603050405020304" pitchFamily="18" charset="0"/>
              </a:rPr>
              <a:t>Linear incision- </a:t>
            </a:r>
            <a:r>
              <a:rPr lang="en-IN" sz="2201" dirty="0">
                <a:latin typeface="Times New Roman" panose="02020603050405020304" pitchFamily="18" charset="0"/>
                <a:cs typeface="Times New Roman" panose="02020603050405020304" pitchFamily="18" charset="0"/>
              </a:rPr>
              <a:t>A linear distal wedge incorporates two parallel incisions over the crest of the tuberosity that extend from the proximal surface of the terminal molar to the hamular notch area. The distance between two linear incisions is determined by thickness of the tissues, with wider separation of the incisions  in the thicker tissue.</a:t>
            </a:r>
          </a:p>
          <a:p>
            <a:pPr algn="just"/>
            <a:r>
              <a:rPr lang="en-IN" sz="2201" dirty="0">
                <a:latin typeface="Times New Roman" panose="02020603050405020304" pitchFamily="18" charset="0"/>
                <a:cs typeface="Times New Roman" panose="02020603050405020304" pitchFamily="18" charset="0"/>
              </a:rPr>
              <a:t> Vertical  releasing incision placed perpendicular and at the posterior aspect of the linear wedge will allow greater access to the underlying bone.</a:t>
            </a:r>
          </a:p>
          <a:p>
            <a:pPr algn="just"/>
            <a:r>
              <a:rPr lang="en-IN" sz="2201" dirty="0">
                <a:latin typeface="Times New Roman" panose="02020603050405020304" pitchFamily="18" charset="0"/>
                <a:cs typeface="Times New Roman" panose="02020603050405020304" pitchFamily="18" charset="0"/>
              </a:rPr>
              <a:t>The parallel linear incision are blended into scalloped incisions at the distal of the terminal tooth and are extended for the buccal and palatal access. </a:t>
            </a:r>
          </a:p>
          <a:p>
            <a:pPr algn="just"/>
            <a:r>
              <a:rPr lang="en-IN" sz="2201" dirty="0">
                <a:latin typeface="Times New Roman" panose="02020603050405020304" pitchFamily="18" charset="0"/>
                <a:cs typeface="Times New Roman" panose="02020603050405020304" pitchFamily="18" charset="0"/>
              </a:rPr>
              <a:t>Thinning incision and removal of distal wedge are completed and sutures are placed.</a:t>
            </a:r>
          </a:p>
          <a:p>
            <a:endParaRPr lang="en-IN" dirty="0"/>
          </a:p>
        </p:txBody>
      </p:sp>
    </p:spTree>
    <p:extLst>
      <p:ext uri="{BB962C8B-B14F-4D97-AF65-F5344CB8AC3E}">
        <p14:creationId xmlns:p14="http://schemas.microsoft.com/office/powerpoint/2010/main" xmlns="" val="5818862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59B37905-1DFF-4634-9970-1C2CBEEBACBC}"/>
              </a:ext>
            </a:extLst>
          </p:cNvPr>
          <p:cNvPicPr>
            <a:picLocks noChangeAspect="1"/>
          </p:cNvPicPr>
          <p:nvPr/>
        </p:nvPicPr>
        <p:blipFill rotWithShape="1">
          <a:blip r:embed="rId2"/>
          <a:srcRect t="10091" r="48030" b="25028"/>
          <a:stretch/>
        </p:blipFill>
        <p:spPr>
          <a:xfrm>
            <a:off x="1653192" y="678729"/>
            <a:ext cx="3564119" cy="3337090"/>
          </a:xfrm>
          <a:prstGeom prst="rect">
            <a:avLst/>
          </a:prstGeom>
          <a:ln w="28575">
            <a:solidFill>
              <a:schemeClr val="bg1"/>
            </a:solidFill>
          </a:ln>
        </p:spPr>
      </p:pic>
      <p:pic>
        <p:nvPicPr>
          <p:cNvPr id="17" name="Picture 16">
            <a:extLst>
              <a:ext uri="{FF2B5EF4-FFF2-40B4-BE49-F238E27FC236}">
                <a16:creationId xmlns:a16="http://schemas.microsoft.com/office/drawing/2014/main" xmlns="" id="{6AFAC1C0-DDF7-4FD2-ADD8-977746CC32C3}"/>
              </a:ext>
            </a:extLst>
          </p:cNvPr>
          <p:cNvPicPr>
            <a:picLocks noChangeAspect="1"/>
          </p:cNvPicPr>
          <p:nvPr/>
        </p:nvPicPr>
        <p:blipFill rotWithShape="1">
          <a:blip r:embed="rId2"/>
          <a:srcRect l="51730" t="10794" r="2852" b="28175"/>
          <a:stretch/>
        </p:blipFill>
        <p:spPr>
          <a:xfrm>
            <a:off x="5709501" y="678728"/>
            <a:ext cx="3311202" cy="3337088"/>
          </a:xfrm>
          <a:prstGeom prst="rect">
            <a:avLst/>
          </a:prstGeom>
          <a:ln w="28575">
            <a:solidFill>
              <a:schemeClr val="bg1"/>
            </a:solidFill>
          </a:ln>
        </p:spPr>
      </p:pic>
      <p:sp>
        <p:nvSpPr>
          <p:cNvPr id="22" name="TextBox 21">
            <a:extLst>
              <a:ext uri="{FF2B5EF4-FFF2-40B4-BE49-F238E27FC236}">
                <a16:creationId xmlns:a16="http://schemas.microsoft.com/office/drawing/2014/main" xmlns="" id="{090AC380-ADD8-4AC9-BCD0-79241D0F6C38}"/>
              </a:ext>
            </a:extLst>
          </p:cNvPr>
          <p:cNvSpPr txBox="1"/>
          <p:nvPr/>
        </p:nvSpPr>
        <p:spPr>
          <a:xfrm>
            <a:off x="999242" y="4138368"/>
            <a:ext cx="9059159" cy="1200842"/>
          </a:xfrm>
          <a:prstGeom prst="rect">
            <a:avLst/>
          </a:prstGeom>
          <a:noFill/>
        </p:spPr>
        <p:txBody>
          <a:bodyPr wrap="square" rtlCol="0">
            <a:spAutoFit/>
          </a:bodyPr>
          <a:lstStyle/>
          <a:p>
            <a:pPr algn="just"/>
            <a:r>
              <a:rPr lang="en-IN" sz="1801" dirty="0">
                <a:latin typeface="Times New Roman" panose="02020603050405020304" pitchFamily="18" charset="0"/>
                <a:cs typeface="Times New Roman" panose="02020603050405020304" pitchFamily="18" charset="0"/>
              </a:rPr>
              <a:t>A- the procedure is similar to triangular wedge except ,the distal incision is made perpendicular to linear incisions, extending pass the mucogingival junction buccally to end in mucosa. The tissue that will be removed is given in cross-section. B- the thinned flap and tuberosity region are closed primarily and sutured</a:t>
            </a:r>
          </a:p>
        </p:txBody>
      </p:sp>
    </p:spTree>
    <p:extLst>
      <p:ext uri="{BB962C8B-B14F-4D97-AF65-F5344CB8AC3E}">
        <p14:creationId xmlns:p14="http://schemas.microsoft.com/office/powerpoint/2010/main" xmlns="" val="7618249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4390581-3951-4F69-956D-71BB17506E0A}"/>
              </a:ext>
            </a:extLst>
          </p:cNvPr>
          <p:cNvSpPr>
            <a:spLocks noGrp="1"/>
          </p:cNvSpPr>
          <p:nvPr>
            <p:ph idx="1"/>
          </p:nvPr>
        </p:nvSpPr>
        <p:spPr>
          <a:xfrm>
            <a:off x="1319754" y="1830985"/>
            <a:ext cx="9176962" cy="3014395"/>
          </a:xfrm>
        </p:spPr>
        <p:txBody>
          <a:bodyPr>
            <a:normAutofit/>
          </a:bodyPr>
          <a:lstStyle/>
          <a:p>
            <a:r>
              <a:rPr lang="en-IN" sz="2201" dirty="0">
                <a:solidFill>
                  <a:srgbClr val="FFFF00"/>
                </a:solidFill>
                <a:latin typeface="Algerian" panose="04020705040A02060702" pitchFamily="82" charset="0"/>
                <a:cs typeface="Times New Roman" panose="02020603050405020304" pitchFamily="18" charset="0"/>
              </a:rPr>
              <a:t>Trap door procedure(pedicle flap or pedicle incision)- </a:t>
            </a:r>
          </a:p>
          <a:p>
            <a:r>
              <a:rPr lang="en-IN" sz="2201" dirty="0">
                <a:latin typeface="Times New Roman" panose="02020603050405020304" pitchFamily="18" charset="0"/>
                <a:cs typeface="Times New Roman" panose="02020603050405020304" pitchFamily="18" charset="0"/>
              </a:rPr>
              <a:t>It was designed to manage maxillary tuberosity region in the presence of pocket depths. </a:t>
            </a:r>
          </a:p>
          <a:p>
            <a:r>
              <a:rPr lang="en-IN" sz="2201" dirty="0">
                <a:latin typeface="Times New Roman" panose="02020603050405020304" pitchFamily="18" charset="0"/>
                <a:cs typeface="Times New Roman" panose="02020603050405020304" pitchFamily="18" charset="0"/>
              </a:rPr>
              <a:t>It provides excellent access to bone deformities and complete coverage of tuberosity. </a:t>
            </a:r>
          </a:p>
        </p:txBody>
      </p:sp>
    </p:spTree>
    <p:extLst>
      <p:ext uri="{BB962C8B-B14F-4D97-AF65-F5344CB8AC3E}">
        <p14:creationId xmlns:p14="http://schemas.microsoft.com/office/powerpoint/2010/main" xmlns="" val="26526013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0246F4B-A154-4C69-828B-599FEA86F826}"/>
              </a:ext>
            </a:extLst>
          </p:cNvPr>
          <p:cNvPicPr>
            <a:picLocks noChangeAspect="1"/>
          </p:cNvPicPr>
          <p:nvPr/>
        </p:nvPicPr>
        <p:blipFill rotWithShape="1">
          <a:blip r:embed="rId2"/>
          <a:srcRect l="56277" t="51466" r="15544" b="6977"/>
          <a:stretch/>
        </p:blipFill>
        <p:spPr>
          <a:xfrm rot="10800000">
            <a:off x="848410" y="1148647"/>
            <a:ext cx="3176836" cy="3513890"/>
          </a:xfrm>
          <a:prstGeom prst="rect">
            <a:avLst/>
          </a:prstGeom>
          <a:ln w="38100">
            <a:solidFill>
              <a:schemeClr val="bg1"/>
            </a:solidFill>
          </a:ln>
        </p:spPr>
      </p:pic>
      <p:sp>
        <p:nvSpPr>
          <p:cNvPr id="7" name="Rectangle 6">
            <a:extLst>
              <a:ext uri="{FF2B5EF4-FFF2-40B4-BE49-F238E27FC236}">
                <a16:creationId xmlns:a16="http://schemas.microsoft.com/office/drawing/2014/main" xmlns="" id="{BBA1EF9A-6949-4909-B36E-82220C4F1DF8}"/>
              </a:ext>
            </a:extLst>
          </p:cNvPr>
          <p:cNvSpPr/>
          <p:nvPr/>
        </p:nvSpPr>
        <p:spPr>
          <a:xfrm>
            <a:off x="4358326" y="1477429"/>
            <a:ext cx="2790334" cy="240383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1801" dirty="0">
                <a:solidFill>
                  <a:schemeClr val="bg1"/>
                </a:solidFill>
                <a:latin typeface="Times New Roman" panose="02020603050405020304" pitchFamily="18" charset="0"/>
                <a:cs typeface="Times New Roman" panose="02020603050405020304" pitchFamily="18" charset="0"/>
              </a:rPr>
              <a:t>The initial  incision, an inverse beveled straight line palatal incision extending from distopalatal line angle of the terminal molar to the most posterior extent of tuberosity. </a:t>
            </a:r>
          </a:p>
        </p:txBody>
      </p:sp>
      <p:sp>
        <p:nvSpPr>
          <p:cNvPr id="9" name="Rectangle 8">
            <a:extLst>
              <a:ext uri="{FF2B5EF4-FFF2-40B4-BE49-F238E27FC236}">
                <a16:creationId xmlns:a16="http://schemas.microsoft.com/office/drawing/2014/main" xmlns="" id="{5C05B31A-CA1D-4C5F-93D8-F7AD2EFDD015}"/>
              </a:ext>
            </a:extLst>
          </p:cNvPr>
          <p:cNvSpPr/>
          <p:nvPr/>
        </p:nvSpPr>
        <p:spPr>
          <a:xfrm>
            <a:off x="7720555" y="1477429"/>
            <a:ext cx="3623036" cy="276205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1801" dirty="0">
                <a:solidFill>
                  <a:schemeClr val="bg1"/>
                </a:solidFill>
                <a:latin typeface="Times New Roman" panose="02020603050405020304" pitchFamily="18" charset="0"/>
                <a:cs typeface="Times New Roman" panose="02020603050405020304" pitchFamily="18" charset="0"/>
              </a:rPr>
              <a:t>Two incisions are made perpendicular to initial incisions. The first courses buccally through the distal pocket region and into the buccal gingiva and mucosa. The second extends from the more distal aspect of the straight line incision out into the buccal mucosa</a:t>
            </a:r>
          </a:p>
        </p:txBody>
      </p:sp>
      <p:sp>
        <p:nvSpPr>
          <p:cNvPr id="10" name="Rectangle 9">
            <a:extLst>
              <a:ext uri="{FF2B5EF4-FFF2-40B4-BE49-F238E27FC236}">
                <a16:creationId xmlns:a16="http://schemas.microsoft.com/office/drawing/2014/main" xmlns="" id="{0D887E20-8387-4A20-9E41-CD0B86E7453D}"/>
              </a:ext>
            </a:extLst>
          </p:cNvPr>
          <p:cNvSpPr/>
          <p:nvPr/>
        </p:nvSpPr>
        <p:spPr>
          <a:xfrm>
            <a:off x="2154024" y="1649692"/>
            <a:ext cx="565609" cy="263950"/>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1" b="1" dirty="0">
                <a:solidFill>
                  <a:schemeClr val="bg1"/>
                </a:solidFill>
              </a:rPr>
              <a:t>B</a:t>
            </a:r>
          </a:p>
        </p:txBody>
      </p:sp>
      <p:sp>
        <p:nvSpPr>
          <p:cNvPr id="11" name="Rectangle 10">
            <a:extLst>
              <a:ext uri="{FF2B5EF4-FFF2-40B4-BE49-F238E27FC236}">
                <a16:creationId xmlns:a16="http://schemas.microsoft.com/office/drawing/2014/main" xmlns="" id="{31EDF37B-1E3A-4CBD-9939-7F6D4E3AD4FC}"/>
              </a:ext>
            </a:extLst>
          </p:cNvPr>
          <p:cNvSpPr/>
          <p:nvPr/>
        </p:nvSpPr>
        <p:spPr>
          <a:xfrm>
            <a:off x="1574277" y="2806609"/>
            <a:ext cx="428921" cy="197963"/>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1" b="1" dirty="0">
                <a:solidFill>
                  <a:schemeClr val="bg1"/>
                </a:solidFill>
              </a:rPr>
              <a:t>P</a:t>
            </a:r>
          </a:p>
        </p:txBody>
      </p:sp>
    </p:spTree>
    <p:extLst>
      <p:ext uri="{BB962C8B-B14F-4D97-AF65-F5344CB8AC3E}">
        <p14:creationId xmlns:p14="http://schemas.microsoft.com/office/powerpoint/2010/main" xmlns="" val="37856071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D9F2FF3-0D72-4027-9797-F66E65315BDE}"/>
              </a:ext>
            </a:extLst>
          </p:cNvPr>
          <p:cNvPicPr>
            <a:picLocks noChangeAspect="1"/>
          </p:cNvPicPr>
          <p:nvPr/>
        </p:nvPicPr>
        <p:blipFill rotWithShape="1">
          <a:blip r:embed="rId2"/>
          <a:srcRect l="28075" t="53264" r="43334" b="6546"/>
          <a:stretch/>
        </p:blipFill>
        <p:spPr>
          <a:xfrm rot="10800000">
            <a:off x="1145356" y="1013090"/>
            <a:ext cx="3483122" cy="3672034"/>
          </a:xfrm>
          <a:prstGeom prst="rect">
            <a:avLst/>
          </a:prstGeom>
          <a:ln w="28575">
            <a:solidFill>
              <a:schemeClr val="bg1"/>
            </a:solidFill>
          </a:ln>
        </p:spPr>
      </p:pic>
      <p:sp>
        <p:nvSpPr>
          <p:cNvPr id="3" name="Rectangle 2">
            <a:extLst>
              <a:ext uri="{FF2B5EF4-FFF2-40B4-BE49-F238E27FC236}">
                <a16:creationId xmlns:a16="http://schemas.microsoft.com/office/drawing/2014/main" xmlns="" id="{AF061DF8-F534-4818-AD24-DE3666954341}"/>
              </a:ext>
            </a:extLst>
          </p:cNvPr>
          <p:cNvSpPr/>
          <p:nvPr/>
        </p:nvSpPr>
        <p:spPr>
          <a:xfrm>
            <a:off x="5533535" y="1395170"/>
            <a:ext cx="4289196" cy="217523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1801" dirty="0">
                <a:solidFill>
                  <a:schemeClr val="bg1"/>
                </a:solidFill>
                <a:latin typeface="Times New Roman" panose="02020603050405020304" pitchFamily="18" charset="0"/>
                <a:cs typeface="Times New Roman" panose="02020603050405020304" pitchFamily="18" charset="0"/>
              </a:rPr>
              <a:t>Thinned and reflected tuberosity “trapdoor”.</a:t>
            </a:r>
          </a:p>
          <a:p>
            <a:pPr algn="just"/>
            <a:r>
              <a:rPr lang="en-IN" sz="1801" dirty="0">
                <a:solidFill>
                  <a:schemeClr val="bg1"/>
                </a:solidFill>
                <a:latin typeface="Times New Roman" panose="02020603050405020304" pitchFamily="18" charset="0"/>
                <a:cs typeface="Times New Roman" panose="02020603050405020304" pitchFamily="18" charset="0"/>
              </a:rPr>
              <a:t>Note the bulk of the tuberosity tissue remains attached to bone, as does the collar of tissue along the buccal and palatal aspects of the teeth </a:t>
            </a:r>
          </a:p>
        </p:txBody>
      </p:sp>
    </p:spTree>
    <p:extLst>
      <p:ext uri="{BB962C8B-B14F-4D97-AF65-F5344CB8AC3E}">
        <p14:creationId xmlns:p14="http://schemas.microsoft.com/office/powerpoint/2010/main" xmlns="" val="11031186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0C7CF06-EE56-47D4-8ED3-142342A4AA24}"/>
              </a:ext>
            </a:extLst>
          </p:cNvPr>
          <p:cNvPicPr>
            <a:picLocks noChangeAspect="1"/>
          </p:cNvPicPr>
          <p:nvPr/>
        </p:nvPicPr>
        <p:blipFill rotWithShape="1">
          <a:blip r:embed="rId2"/>
          <a:srcRect l="34410" t="14869" r="31363" b="48430"/>
          <a:stretch/>
        </p:blipFill>
        <p:spPr>
          <a:xfrm rot="10800000">
            <a:off x="1527142" y="1034589"/>
            <a:ext cx="3535052" cy="2842948"/>
          </a:xfrm>
          <a:prstGeom prst="rect">
            <a:avLst/>
          </a:prstGeom>
          <a:ln w="28575">
            <a:solidFill>
              <a:schemeClr val="bg1"/>
            </a:solidFill>
          </a:ln>
        </p:spPr>
      </p:pic>
      <p:sp>
        <p:nvSpPr>
          <p:cNvPr id="3" name="Rectangle 2">
            <a:extLst>
              <a:ext uri="{FF2B5EF4-FFF2-40B4-BE49-F238E27FC236}">
                <a16:creationId xmlns:a16="http://schemas.microsoft.com/office/drawing/2014/main" xmlns="" id="{0786BB1D-38AF-4B4D-A9CC-7F68C4D658B8}"/>
              </a:ext>
            </a:extLst>
          </p:cNvPr>
          <p:cNvSpPr/>
          <p:nvPr/>
        </p:nvSpPr>
        <p:spPr>
          <a:xfrm>
            <a:off x="6096001" y="1225486"/>
            <a:ext cx="3704734" cy="150829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1" dirty="0">
                <a:solidFill>
                  <a:schemeClr val="bg1"/>
                </a:solidFill>
                <a:latin typeface="Times New Roman" panose="02020603050405020304" pitchFamily="18" charset="0"/>
                <a:cs typeface="Times New Roman" panose="02020603050405020304" pitchFamily="18" charset="0"/>
              </a:rPr>
              <a:t>The collar tissue is removed from the underlying bone to allow access to the bony defects.  </a:t>
            </a:r>
          </a:p>
        </p:txBody>
      </p:sp>
    </p:spTree>
    <p:extLst>
      <p:ext uri="{BB962C8B-B14F-4D97-AF65-F5344CB8AC3E}">
        <p14:creationId xmlns:p14="http://schemas.microsoft.com/office/powerpoint/2010/main" xmlns="" val="13858684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8BCA087-39BF-4D2F-811A-DC5503485693}"/>
              </a:ext>
            </a:extLst>
          </p:cNvPr>
          <p:cNvSpPr>
            <a:spLocks noGrp="1"/>
          </p:cNvSpPr>
          <p:nvPr>
            <p:ph idx="1"/>
          </p:nvPr>
        </p:nvSpPr>
        <p:spPr>
          <a:xfrm>
            <a:off x="818966" y="2035536"/>
            <a:ext cx="10131426" cy="3649132"/>
          </a:xfrm>
        </p:spPr>
        <p:txBody>
          <a:bodyPr>
            <a:normAutofit/>
          </a:bodyPr>
          <a:lstStyle/>
          <a:p>
            <a:pPr algn="just"/>
            <a:r>
              <a:rPr lang="en-US" sz="2201" dirty="0">
                <a:latin typeface="Times New Roman" panose="02020603050405020304" pitchFamily="18" charset="0"/>
                <a:cs typeface="Times New Roman" panose="02020603050405020304" pitchFamily="18" charset="0"/>
              </a:rPr>
              <a:t>Ramfjord &amp; Nissle (1974) described the modified Widman flap technique, which is also recognized as the </a:t>
            </a:r>
            <a:r>
              <a:rPr lang="en-IN" sz="2201" dirty="0">
                <a:latin typeface="Times New Roman" panose="02020603050405020304" pitchFamily="18" charset="0"/>
                <a:cs typeface="Times New Roman" panose="02020603050405020304" pitchFamily="18" charset="0"/>
              </a:rPr>
              <a:t>open flap curettage technique.</a:t>
            </a:r>
          </a:p>
          <a:p>
            <a:pPr algn="just"/>
            <a:endParaRPr lang="en-IN" sz="2201" dirty="0">
              <a:latin typeface="Times New Roman" panose="02020603050405020304" pitchFamily="18" charset="0"/>
              <a:cs typeface="Times New Roman" panose="02020603050405020304" pitchFamily="18" charset="0"/>
            </a:endParaRPr>
          </a:p>
        </p:txBody>
      </p:sp>
      <p:sp>
        <p:nvSpPr>
          <p:cNvPr id="4" name="Rectangle: Diagonal Corners Snipped 3">
            <a:extLst>
              <a:ext uri="{FF2B5EF4-FFF2-40B4-BE49-F238E27FC236}">
                <a16:creationId xmlns:a16="http://schemas.microsoft.com/office/drawing/2014/main" xmlns="" id="{D2318C66-DD3A-4DF3-AF11-1F03DE6F744F}"/>
              </a:ext>
            </a:extLst>
          </p:cNvPr>
          <p:cNvSpPr/>
          <p:nvPr/>
        </p:nvSpPr>
        <p:spPr>
          <a:xfrm>
            <a:off x="3998172" y="790113"/>
            <a:ext cx="3773010" cy="559292"/>
          </a:xfrm>
          <a:prstGeom prst="snip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1" dirty="0">
                <a:solidFill>
                  <a:schemeClr val="bg1"/>
                </a:solidFill>
                <a:latin typeface="Algerian" panose="04020705040A02060702" pitchFamily="82" charset="0"/>
              </a:rPr>
              <a:t>Modified  Widman flap( 1974)</a:t>
            </a:r>
          </a:p>
        </p:txBody>
      </p:sp>
    </p:spTree>
    <p:extLst>
      <p:ext uri="{BB962C8B-B14F-4D97-AF65-F5344CB8AC3E}">
        <p14:creationId xmlns:p14="http://schemas.microsoft.com/office/powerpoint/2010/main" xmlns="" val="7561314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A662308-6371-4C77-9E4E-889A4544CF7C}"/>
              </a:ext>
            </a:extLst>
          </p:cNvPr>
          <p:cNvPicPr>
            <a:picLocks noChangeAspect="1"/>
          </p:cNvPicPr>
          <p:nvPr/>
        </p:nvPicPr>
        <p:blipFill>
          <a:blip r:embed="rId2"/>
          <a:stretch>
            <a:fillRect/>
          </a:stretch>
        </p:blipFill>
        <p:spPr>
          <a:xfrm>
            <a:off x="1106380" y="1019430"/>
            <a:ext cx="2786891" cy="2945237"/>
          </a:xfrm>
          <a:prstGeom prst="rect">
            <a:avLst/>
          </a:prstGeom>
          <a:ln w="28575">
            <a:solidFill>
              <a:schemeClr val="bg1"/>
            </a:solidFill>
          </a:ln>
        </p:spPr>
      </p:pic>
      <p:pic>
        <p:nvPicPr>
          <p:cNvPr id="4" name="Picture 3">
            <a:extLst>
              <a:ext uri="{FF2B5EF4-FFF2-40B4-BE49-F238E27FC236}">
                <a16:creationId xmlns:a16="http://schemas.microsoft.com/office/drawing/2014/main" xmlns="" id="{4A3FEDA3-B7CB-4099-B18E-5F69420BC6FF}"/>
              </a:ext>
            </a:extLst>
          </p:cNvPr>
          <p:cNvPicPr>
            <a:picLocks noChangeAspect="1"/>
          </p:cNvPicPr>
          <p:nvPr/>
        </p:nvPicPr>
        <p:blipFill>
          <a:blip r:embed="rId3"/>
          <a:stretch>
            <a:fillRect/>
          </a:stretch>
        </p:blipFill>
        <p:spPr>
          <a:xfrm>
            <a:off x="4629512" y="1019431"/>
            <a:ext cx="2270910" cy="2924187"/>
          </a:xfrm>
          <a:prstGeom prst="rect">
            <a:avLst/>
          </a:prstGeom>
          <a:ln w="28575">
            <a:solidFill>
              <a:schemeClr val="bg1"/>
            </a:solidFill>
          </a:ln>
        </p:spPr>
      </p:pic>
      <p:sp>
        <p:nvSpPr>
          <p:cNvPr id="6" name="Rectangle 5">
            <a:extLst>
              <a:ext uri="{FF2B5EF4-FFF2-40B4-BE49-F238E27FC236}">
                <a16:creationId xmlns:a16="http://schemas.microsoft.com/office/drawing/2014/main" xmlns="" id="{8F6218E7-432E-451A-A878-AAD6733A94C2}"/>
              </a:ext>
            </a:extLst>
          </p:cNvPr>
          <p:cNvSpPr/>
          <p:nvPr/>
        </p:nvSpPr>
        <p:spPr>
          <a:xfrm>
            <a:off x="7519601" y="1185338"/>
            <a:ext cx="3811422" cy="259237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1" dirty="0">
                <a:solidFill>
                  <a:schemeClr val="bg1"/>
                </a:solidFill>
                <a:latin typeface="Times New Roman" panose="02020603050405020304" pitchFamily="18" charset="0"/>
                <a:cs typeface="Times New Roman" panose="02020603050405020304" pitchFamily="18" charset="0"/>
              </a:rPr>
              <a:t>The initial incision, which may be performed with a Bard-Parker knife (No. 11), should be parallel to the long axis of the tooth and placed approximately 1 mm from the buccal gingival margin in order to properly separate the pocket </a:t>
            </a:r>
            <a:r>
              <a:rPr lang="en-IN" sz="1801" dirty="0">
                <a:solidFill>
                  <a:schemeClr val="bg1"/>
                </a:solidFill>
                <a:latin typeface="Times New Roman" panose="02020603050405020304" pitchFamily="18" charset="0"/>
                <a:cs typeface="Times New Roman" panose="02020603050405020304" pitchFamily="18" charset="0"/>
              </a:rPr>
              <a:t>epithelium from the flap.</a:t>
            </a:r>
          </a:p>
        </p:txBody>
      </p:sp>
    </p:spTree>
    <p:extLst>
      <p:ext uri="{BB962C8B-B14F-4D97-AF65-F5344CB8AC3E}">
        <p14:creationId xmlns:p14="http://schemas.microsoft.com/office/powerpoint/2010/main" xmlns="" val="4091352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435F580-F960-4948-8B0C-F7C5BAA4B768}"/>
              </a:ext>
            </a:extLst>
          </p:cNvPr>
          <p:cNvSpPr>
            <a:spLocks noGrp="1"/>
          </p:cNvSpPr>
          <p:nvPr>
            <p:ph idx="1"/>
          </p:nvPr>
        </p:nvSpPr>
        <p:spPr>
          <a:xfrm>
            <a:off x="1251751" y="2142070"/>
            <a:ext cx="9565476" cy="3649132"/>
          </a:xfrm>
        </p:spPr>
        <p:txBody>
          <a:bodyPr>
            <a:normAutofit/>
          </a:bodyPr>
          <a:lstStyle/>
          <a:p>
            <a:pPr algn="just"/>
            <a:r>
              <a:rPr lang="en-US" sz="2201" dirty="0">
                <a:latin typeface="Times New Roman" panose="02020603050405020304" pitchFamily="18" charset="0"/>
                <a:cs typeface="Times New Roman" panose="02020603050405020304" pitchFamily="18" charset="0"/>
              </a:rPr>
              <a:t>In 1931, </a:t>
            </a:r>
            <a:r>
              <a:rPr lang="en-US" sz="2201" dirty="0">
                <a:solidFill>
                  <a:srgbClr val="FFFF00"/>
                </a:solidFill>
                <a:latin typeface="Times New Roman" panose="02020603050405020304" pitchFamily="18" charset="0"/>
                <a:cs typeface="Times New Roman" panose="02020603050405020304" pitchFamily="18" charset="0"/>
              </a:rPr>
              <a:t>Kirkland's flap </a:t>
            </a:r>
            <a:r>
              <a:rPr lang="en-US" sz="2201" dirty="0">
                <a:latin typeface="Times New Roman" panose="02020603050405020304" pitchFamily="18" charset="0"/>
                <a:cs typeface="Times New Roman" panose="02020603050405020304" pitchFamily="18" charset="0"/>
              </a:rPr>
              <a:t>which was the most conservative of them all</a:t>
            </a:r>
            <a:r>
              <a:rPr lang="en-US" sz="2201" b="1" dirty="0">
                <a:latin typeface="Times New Roman" panose="02020603050405020304" pitchFamily="18" charset="0"/>
                <a:cs typeface="Times New Roman" panose="02020603050405020304" pitchFamily="18" charset="0"/>
              </a:rPr>
              <a:t>.</a:t>
            </a:r>
          </a:p>
          <a:p>
            <a:pPr algn="just"/>
            <a:r>
              <a:rPr lang="en-US" sz="2201" dirty="0">
                <a:latin typeface="Times New Roman" panose="02020603050405020304" pitchFamily="18" charset="0"/>
                <a:cs typeface="Times New Roman" panose="02020603050405020304" pitchFamily="18" charset="0"/>
              </a:rPr>
              <a:t>In 1950s-Staffileno developed </a:t>
            </a:r>
            <a:r>
              <a:rPr lang="en-US" sz="2201" dirty="0">
                <a:solidFill>
                  <a:srgbClr val="FFFF00"/>
                </a:solidFill>
                <a:latin typeface="Times New Roman" panose="02020603050405020304" pitchFamily="18" charset="0"/>
                <a:cs typeface="Times New Roman" panose="02020603050405020304" pitchFamily="18" charset="0"/>
              </a:rPr>
              <a:t>Partial thickness palatal flap</a:t>
            </a:r>
            <a:r>
              <a:rPr lang="en-US" b="1" i="1" dirty="0"/>
              <a:t>.</a:t>
            </a:r>
          </a:p>
          <a:p>
            <a:pPr algn="just"/>
            <a:r>
              <a:rPr lang="en-US" sz="2201" dirty="0">
                <a:latin typeface="Times New Roman" panose="02020603050405020304" pitchFamily="18" charset="0"/>
                <a:cs typeface="Times New Roman" panose="02020603050405020304" pitchFamily="18" charset="0"/>
              </a:rPr>
              <a:t>1954, Nabers described a procedure called “</a:t>
            </a:r>
            <a:r>
              <a:rPr lang="en-US" sz="2201" dirty="0">
                <a:solidFill>
                  <a:srgbClr val="FFFF00"/>
                </a:solidFill>
                <a:latin typeface="Times New Roman" panose="02020603050405020304" pitchFamily="18" charset="0"/>
                <a:cs typeface="Times New Roman" panose="02020603050405020304" pitchFamily="18" charset="0"/>
              </a:rPr>
              <a:t>repositioning of the attached gingiva.” </a:t>
            </a:r>
            <a:r>
              <a:rPr lang="en-US" sz="2201" dirty="0">
                <a:latin typeface="Times New Roman" panose="02020603050405020304" pitchFamily="18" charset="0"/>
                <a:cs typeface="Times New Roman" panose="02020603050405020304" pitchFamily="18" charset="0"/>
              </a:rPr>
              <a:t>For the first time, a mucoperiosteal flap was apically positioned after treatment.</a:t>
            </a:r>
            <a:r>
              <a:rPr lang="en-US" b="1" i="1" dirty="0"/>
              <a:t> </a:t>
            </a:r>
          </a:p>
          <a:p>
            <a:pPr algn="just"/>
            <a:r>
              <a:rPr lang="en-US" b="1" i="1" dirty="0"/>
              <a:t> </a:t>
            </a:r>
            <a:r>
              <a:rPr lang="en-US" sz="2201" dirty="0">
                <a:latin typeface="Times New Roman" panose="02020603050405020304" pitchFamily="18" charset="0"/>
                <a:cs typeface="Times New Roman" panose="02020603050405020304" pitchFamily="18" charset="0"/>
              </a:rPr>
              <a:t>1960-Wilderman developed </a:t>
            </a:r>
            <a:r>
              <a:rPr lang="en-US" sz="2201" dirty="0">
                <a:solidFill>
                  <a:srgbClr val="FFFF00"/>
                </a:solidFill>
                <a:latin typeface="Times New Roman" panose="02020603050405020304" pitchFamily="18" charset="0"/>
                <a:cs typeface="Times New Roman" panose="02020603050405020304" pitchFamily="18" charset="0"/>
              </a:rPr>
              <a:t>Full thickness flap</a:t>
            </a:r>
            <a:r>
              <a:rPr lang="en-US" sz="2201" dirty="0">
                <a:latin typeface="Times New Roman" panose="02020603050405020304" pitchFamily="18" charset="0"/>
                <a:cs typeface="Times New Roman" panose="02020603050405020304" pitchFamily="18" charset="0"/>
              </a:rPr>
              <a:t>.</a:t>
            </a:r>
          </a:p>
          <a:p>
            <a:pPr algn="just"/>
            <a:r>
              <a:rPr lang="en-US" sz="2201" dirty="0">
                <a:latin typeface="Times New Roman" panose="02020603050405020304" pitchFamily="18" charset="0"/>
                <a:cs typeface="Times New Roman" panose="02020603050405020304" pitchFamily="18" charset="0"/>
              </a:rPr>
              <a:t>In 1962, </a:t>
            </a:r>
            <a:r>
              <a:rPr lang="en-US" sz="2201" dirty="0">
                <a:solidFill>
                  <a:srgbClr val="FFFF00"/>
                </a:solidFill>
                <a:latin typeface="Times New Roman" panose="02020603050405020304" pitchFamily="18" charset="0"/>
                <a:cs typeface="Times New Roman" panose="02020603050405020304" pitchFamily="18" charset="0"/>
              </a:rPr>
              <a:t>Friedman coined the term “apically reposition flap”.</a:t>
            </a:r>
          </a:p>
          <a:p>
            <a:pPr algn="just"/>
            <a:endParaRPr lang="en-IN" sz="220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8363023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8A6145B-9E0C-4B81-A5C3-ED81D847DC6A}"/>
              </a:ext>
            </a:extLst>
          </p:cNvPr>
          <p:cNvPicPr>
            <a:picLocks noChangeAspect="1"/>
          </p:cNvPicPr>
          <p:nvPr/>
        </p:nvPicPr>
        <p:blipFill>
          <a:blip r:embed="rId2"/>
          <a:stretch>
            <a:fillRect/>
          </a:stretch>
        </p:blipFill>
        <p:spPr>
          <a:xfrm>
            <a:off x="1092611" y="908528"/>
            <a:ext cx="2725246" cy="3238235"/>
          </a:xfrm>
          <a:prstGeom prst="rect">
            <a:avLst/>
          </a:prstGeom>
          <a:ln w="28575">
            <a:solidFill>
              <a:schemeClr val="bg1"/>
            </a:solidFill>
          </a:ln>
        </p:spPr>
      </p:pic>
      <p:pic>
        <p:nvPicPr>
          <p:cNvPr id="3" name="Picture 2">
            <a:extLst>
              <a:ext uri="{FF2B5EF4-FFF2-40B4-BE49-F238E27FC236}">
                <a16:creationId xmlns:a16="http://schemas.microsoft.com/office/drawing/2014/main" xmlns="" id="{B734F37D-BAFB-4DE9-86BC-41C7EC46F212}"/>
              </a:ext>
            </a:extLst>
          </p:cNvPr>
          <p:cNvPicPr>
            <a:picLocks noChangeAspect="1"/>
          </p:cNvPicPr>
          <p:nvPr/>
        </p:nvPicPr>
        <p:blipFill>
          <a:blip r:embed="rId3"/>
          <a:stretch>
            <a:fillRect/>
          </a:stretch>
        </p:blipFill>
        <p:spPr>
          <a:xfrm>
            <a:off x="4665285" y="908528"/>
            <a:ext cx="2493042" cy="3238235"/>
          </a:xfrm>
          <a:prstGeom prst="rect">
            <a:avLst/>
          </a:prstGeom>
          <a:ln w="28575">
            <a:solidFill>
              <a:schemeClr val="bg1"/>
            </a:solidFill>
          </a:ln>
        </p:spPr>
      </p:pic>
      <p:sp>
        <p:nvSpPr>
          <p:cNvPr id="4" name="Rectangle 3">
            <a:extLst>
              <a:ext uri="{FF2B5EF4-FFF2-40B4-BE49-F238E27FC236}">
                <a16:creationId xmlns:a16="http://schemas.microsoft.com/office/drawing/2014/main" xmlns="" id="{5EB1A1E1-3A7C-4E38-9EF9-4190248EDFBC}"/>
              </a:ext>
            </a:extLst>
          </p:cNvPr>
          <p:cNvSpPr/>
          <p:nvPr/>
        </p:nvSpPr>
        <p:spPr>
          <a:xfrm>
            <a:off x="7927944" y="1640265"/>
            <a:ext cx="2894028" cy="207389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1" dirty="0">
                <a:solidFill>
                  <a:schemeClr val="bg1"/>
                </a:solidFill>
                <a:latin typeface="Times New Roman" panose="02020603050405020304" pitchFamily="18" charset="0"/>
                <a:cs typeface="Times New Roman" panose="02020603050405020304" pitchFamily="18" charset="0"/>
              </a:rPr>
              <a:t>Following careful elevation of the flaps, a second intracrevicular incision (a) is made to the alveolar bone crest (b) to separate the tissue collar from the root surfa</a:t>
            </a:r>
            <a:r>
              <a:rPr lang="en-US" sz="1801" i="1" dirty="0">
                <a:solidFill>
                  <a:schemeClr val="bg1"/>
                </a:solidFill>
                <a:latin typeface="Times New Roman" panose="02020603050405020304" pitchFamily="18" charset="0"/>
                <a:cs typeface="Times New Roman" panose="02020603050405020304" pitchFamily="18" charset="0"/>
              </a:rPr>
              <a:t>ce.</a:t>
            </a:r>
            <a:endParaRPr lang="en-IN" sz="180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812868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A2010C2-44DD-4AD7-A35A-377A837D145C}"/>
              </a:ext>
            </a:extLst>
          </p:cNvPr>
          <p:cNvPicPr>
            <a:picLocks noChangeAspect="1"/>
          </p:cNvPicPr>
          <p:nvPr/>
        </p:nvPicPr>
        <p:blipFill>
          <a:blip r:embed="rId2"/>
          <a:stretch>
            <a:fillRect/>
          </a:stretch>
        </p:blipFill>
        <p:spPr>
          <a:xfrm>
            <a:off x="574255" y="1086037"/>
            <a:ext cx="2932517" cy="2695280"/>
          </a:xfrm>
          <a:prstGeom prst="rect">
            <a:avLst/>
          </a:prstGeom>
          <a:ln w="28575">
            <a:solidFill>
              <a:schemeClr val="bg1"/>
            </a:solidFill>
          </a:ln>
        </p:spPr>
      </p:pic>
      <p:pic>
        <p:nvPicPr>
          <p:cNvPr id="3" name="Picture 2">
            <a:extLst>
              <a:ext uri="{FF2B5EF4-FFF2-40B4-BE49-F238E27FC236}">
                <a16:creationId xmlns:a16="http://schemas.microsoft.com/office/drawing/2014/main" xmlns="" id="{32F523D4-FE77-46AE-BE8D-FCB68D8C3A6F}"/>
              </a:ext>
            </a:extLst>
          </p:cNvPr>
          <p:cNvPicPr>
            <a:picLocks noChangeAspect="1"/>
          </p:cNvPicPr>
          <p:nvPr/>
        </p:nvPicPr>
        <p:blipFill>
          <a:blip r:embed="rId3"/>
          <a:stretch>
            <a:fillRect/>
          </a:stretch>
        </p:blipFill>
        <p:spPr>
          <a:xfrm>
            <a:off x="4059626" y="1086038"/>
            <a:ext cx="2246907" cy="2659628"/>
          </a:xfrm>
          <a:prstGeom prst="rect">
            <a:avLst/>
          </a:prstGeom>
          <a:ln w="28575">
            <a:solidFill>
              <a:schemeClr val="bg1"/>
            </a:solidFill>
          </a:ln>
        </p:spPr>
      </p:pic>
      <p:sp>
        <p:nvSpPr>
          <p:cNvPr id="4" name="Rectangle 3">
            <a:extLst>
              <a:ext uri="{FF2B5EF4-FFF2-40B4-BE49-F238E27FC236}">
                <a16:creationId xmlns:a16="http://schemas.microsoft.com/office/drawing/2014/main" xmlns="" id="{A75334F0-2374-4453-821C-DD4A5F3B9CD5}"/>
              </a:ext>
            </a:extLst>
          </p:cNvPr>
          <p:cNvSpPr/>
          <p:nvPr/>
        </p:nvSpPr>
        <p:spPr>
          <a:xfrm>
            <a:off x="7347406" y="1385688"/>
            <a:ext cx="3172908" cy="209597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1" dirty="0">
                <a:solidFill>
                  <a:schemeClr val="bg1"/>
                </a:solidFill>
                <a:latin typeface="Times New Roman" panose="02020603050405020304" pitchFamily="18" charset="0"/>
                <a:cs typeface="Times New Roman" panose="02020603050405020304" pitchFamily="18" charset="0"/>
              </a:rPr>
              <a:t>A third incision made in a horizontal direction and in a position close to the surface of the alveolar bone crest separates the soft tissue collar of the root surfaces from the bone.</a:t>
            </a:r>
            <a:endParaRPr lang="en-IN" sz="180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41946461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7B2554B-D293-40C7-BAEE-5CEB1A52C272}"/>
              </a:ext>
            </a:extLst>
          </p:cNvPr>
          <p:cNvSpPr>
            <a:spLocks noGrp="1"/>
          </p:cNvSpPr>
          <p:nvPr>
            <p:ph idx="1"/>
          </p:nvPr>
        </p:nvSpPr>
        <p:spPr>
          <a:xfrm>
            <a:off x="827204" y="1670729"/>
            <a:ext cx="10131426" cy="3649132"/>
          </a:xfrm>
        </p:spPr>
        <p:txBody>
          <a:bodyPr>
            <a:normAutofit/>
          </a:bodyPr>
          <a:lstStyle/>
          <a:p>
            <a:pPr algn="just"/>
            <a:r>
              <a:rPr lang="en-US" sz="2201" dirty="0">
                <a:latin typeface="Times New Roman" panose="02020603050405020304" pitchFamily="18" charset="0"/>
                <a:cs typeface="Times New Roman" panose="02020603050405020304" pitchFamily="18" charset="0"/>
              </a:rPr>
              <a:t>The pocket epithelium and the granulation tissues are removed by means of curettes. The exposed roots are carefully scaled and planed, except for a narrow area close to the alveolar bone crest in which remnants of attachment fibers may be preserved. Angular bony defects are carefully curetted.</a:t>
            </a:r>
          </a:p>
          <a:p>
            <a:pPr algn="just"/>
            <a:r>
              <a:rPr lang="en-US" sz="2201" dirty="0">
                <a:latin typeface="Times New Roman" panose="02020603050405020304" pitchFamily="18" charset="0"/>
                <a:cs typeface="Times New Roman" panose="02020603050405020304" pitchFamily="18" charset="0"/>
              </a:rPr>
              <a:t>Following the curettage, the flaps are trimmed and adjusted to the alveolar bone to obtain complete coverage of the interproximal bone.</a:t>
            </a:r>
          </a:p>
          <a:p>
            <a:pPr algn="just"/>
            <a:r>
              <a:rPr lang="en-IN" sz="2201" dirty="0">
                <a:latin typeface="Times New Roman" panose="02020603050405020304" pitchFamily="18" charset="0"/>
                <a:cs typeface="Times New Roman" panose="02020603050405020304" pitchFamily="18" charset="0"/>
              </a:rPr>
              <a:t>If </a:t>
            </a:r>
            <a:r>
              <a:rPr lang="en-US" sz="2201" dirty="0">
                <a:latin typeface="Times New Roman" panose="02020603050405020304" pitchFamily="18" charset="0"/>
                <a:cs typeface="Times New Roman" panose="02020603050405020304" pitchFamily="18" charset="0"/>
              </a:rPr>
              <a:t>this adaptation cannot be achieved by soft tissue recontouring, some bone may be removed from the outer aspects of the alveolar process in order to facilitate the all-important flap adaptation.</a:t>
            </a:r>
            <a:endParaRPr lang="en-IN" sz="220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6661977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2D24464-CD4D-472E-88B1-19DE1731CFD3}"/>
              </a:ext>
            </a:extLst>
          </p:cNvPr>
          <p:cNvPicPr>
            <a:picLocks noChangeAspect="1"/>
          </p:cNvPicPr>
          <p:nvPr/>
        </p:nvPicPr>
        <p:blipFill>
          <a:blip r:embed="rId2"/>
          <a:stretch>
            <a:fillRect/>
          </a:stretch>
        </p:blipFill>
        <p:spPr>
          <a:xfrm>
            <a:off x="720296" y="1665904"/>
            <a:ext cx="3143252" cy="2283945"/>
          </a:xfrm>
          <a:prstGeom prst="rect">
            <a:avLst/>
          </a:prstGeom>
          <a:ln w="28575">
            <a:solidFill>
              <a:schemeClr val="bg1"/>
            </a:solidFill>
          </a:ln>
        </p:spPr>
      </p:pic>
      <p:pic>
        <p:nvPicPr>
          <p:cNvPr id="3" name="Picture 2">
            <a:extLst>
              <a:ext uri="{FF2B5EF4-FFF2-40B4-BE49-F238E27FC236}">
                <a16:creationId xmlns:a16="http://schemas.microsoft.com/office/drawing/2014/main" xmlns="" id="{D25DBBF7-4AB7-4453-AE28-7CCCB5DC2AC2}"/>
              </a:ext>
            </a:extLst>
          </p:cNvPr>
          <p:cNvPicPr>
            <a:picLocks noChangeAspect="1"/>
          </p:cNvPicPr>
          <p:nvPr/>
        </p:nvPicPr>
        <p:blipFill>
          <a:blip r:embed="rId3"/>
          <a:stretch>
            <a:fillRect/>
          </a:stretch>
        </p:blipFill>
        <p:spPr>
          <a:xfrm>
            <a:off x="4538776" y="1665903"/>
            <a:ext cx="2134060" cy="3032953"/>
          </a:xfrm>
          <a:prstGeom prst="rect">
            <a:avLst/>
          </a:prstGeom>
          <a:ln w="28575">
            <a:solidFill>
              <a:schemeClr val="bg1"/>
            </a:solidFill>
          </a:ln>
        </p:spPr>
      </p:pic>
      <p:sp>
        <p:nvSpPr>
          <p:cNvPr id="4" name="Rectangle 3">
            <a:extLst>
              <a:ext uri="{FF2B5EF4-FFF2-40B4-BE49-F238E27FC236}">
                <a16:creationId xmlns:a16="http://schemas.microsoft.com/office/drawing/2014/main" xmlns="" id="{5F586286-4CD5-4432-87B9-5095DB8837D4}"/>
              </a:ext>
            </a:extLst>
          </p:cNvPr>
          <p:cNvSpPr/>
          <p:nvPr/>
        </p:nvSpPr>
        <p:spPr>
          <a:xfrm>
            <a:off x="7173797" y="1665903"/>
            <a:ext cx="4707118" cy="219908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2201" i="1" dirty="0">
                <a:solidFill>
                  <a:schemeClr val="bg1"/>
                </a:solidFill>
                <a:latin typeface="Times New Roman" panose="02020603050405020304" pitchFamily="18" charset="0"/>
                <a:cs typeface="Times New Roman" panose="02020603050405020304" pitchFamily="18" charset="0"/>
              </a:rPr>
              <a:t>(</a:t>
            </a:r>
            <a:r>
              <a:rPr lang="en-IN" sz="1801" dirty="0">
                <a:solidFill>
                  <a:schemeClr val="bg1"/>
                </a:solidFill>
                <a:latin typeface="Times New Roman" panose="02020603050405020304" pitchFamily="18" charset="0"/>
                <a:cs typeface="Times New Roman" panose="02020603050405020304" pitchFamily="18" charset="0"/>
              </a:rPr>
              <a:t>a) Following proper debridement </a:t>
            </a:r>
            <a:r>
              <a:rPr lang="en-US" sz="1801" dirty="0">
                <a:solidFill>
                  <a:schemeClr val="bg1"/>
                </a:solidFill>
                <a:latin typeface="Times New Roman" panose="02020603050405020304" pitchFamily="18" charset="0"/>
                <a:cs typeface="Times New Roman" panose="02020603050405020304" pitchFamily="18" charset="0"/>
              </a:rPr>
              <a:t>and curettage of angular bone defects, the flaps are carefully adjusted to cover the alveolar bone and sutured. (b) Complete coverage of the interdental bone as well as close adaptation of the flaps to the tooth surfaces should be accomplished.</a:t>
            </a:r>
            <a:endParaRPr lang="en-IN" sz="180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5239879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0AB9A5B7-053B-469D-9CB5-A0931A5D9094}"/>
              </a:ext>
            </a:extLst>
          </p:cNvPr>
          <p:cNvSpPr/>
          <p:nvPr/>
        </p:nvSpPr>
        <p:spPr>
          <a:xfrm>
            <a:off x="719092" y="1358284"/>
            <a:ext cx="5193436" cy="3879541"/>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1801" dirty="0">
                <a:solidFill>
                  <a:schemeClr val="bg1"/>
                </a:solidFill>
              </a:rPr>
              <a:t>Advantages</a:t>
            </a:r>
          </a:p>
          <a:p>
            <a:pPr algn="just"/>
            <a:r>
              <a:rPr lang="en-IN" sz="1801" dirty="0">
                <a:solidFill>
                  <a:schemeClr val="bg1"/>
                </a:solidFill>
              </a:rPr>
              <a:t>1. Minimal bone removal</a:t>
            </a:r>
          </a:p>
          <a:p>
            <a:pPr algn="just"/>
            <a:r>
              <a:rPr lang="en-US" sz="1801" dirty="0">
                <a:solidFill>
                  <a:schemeClr val="bg1"/>
                </a:solidFill>
              </a:rPr>
              <a:t>2.Immediate close postsurgical contact of healthy collagenous tissue with the tooth </a:t>
            </a:r>
            <a:r>
              <a:rPr lang="en-IN" sz="1801" dirty="0">
                <a:solidFill>
                  <a:schemeClr val="bg1"/>
                </a:solidFill>
              </a:rPr>
              <a:t>surface</a:t>
            </a:r>
          </a:p>
          <a:p>
            <a:pPr algn="just"/>
            <a:r>
              <a:rPr lang="en-US" sz="1801" dirty="0">
                <a:solidFill>
                  <a:schemeClr val="bg1"/>
                </a:solidFill>
              </a:rPr>
              <a:t>3. Maximum conservation of periodontal tissue</a:t>
            </a:r>
          </a:p>
          <a:p>
            <a:pPr algn="just"/>
            <a:r>
              <a:rPr lang="en-IN" sz="1801" dirty="0">
                <a:solidFill>
                  <a:schemeClr val="bg1"/>
                </a:solidFill>
              </a:rPr>
              <a:t>4. Esthetic desirability</a:t>
            </a:r>
          </a:p>
          <a:p>
            <a:pPr algn="just"/>
            <a:r>
              <a:rPr lang="en-US" sz="1801" dirty="0">
                <a:solidFill>
                  <a:schemeClr val="bg1"/>
                </a:solidFill>
              </a:rPr>
              <a:t>5. Facilitation of oral hygiene</a:t>
            </a:r>
          </a:p>
          <a:p>
            <a:pPr algn="just"/>
            <a:r>
              <a:rPr lang="en-US" sz="1801" dirty="0">
                <a:solidFill>
                  <a:schemeClr val="bg1"/>
                </a:solidFill>
              </a:rPr>
              <a:t>6. Less root exposure with less sensitivity</a:t>
            </a:r>
          </a:p>
          <a:p>
            <a:pPr algn="just"/>
            <a:r>
              <a:rPr lang="en-US" sz="1801" dirty="0">
                <a:solidFill>
                  <a:schemeClr val="bg1"/>
                </a:solidFill>
              </a:rPr>
              <a:t>7. Less mechanical trauma than closed curettage</a:t>
            </a:r>
            <a:endParaRPr lang="en-IN" sz="1801" dirty="0">
              <a:solidFill>
                <a:schemeClr val="bg1"/>
              </a:solidFill>
            </a:endParaRPr>
          </a:p>
        </p:txBody>
      </p:sp>
      <p:sp>
        <p:nvSpPr>
          <p:cNvPr id="5" name="Rectangle: Rounded Corners 4">
            <a:extLst>
              <a:ext uri="{FF2B5EF4-FFF2-40B4-BE49-F238E27FC236}">
                <a16:creationId xmlns:a16="http://schemas.microsoft.com/office/drawing/2014/main" xmlns="" id="{707964F1-D7C8-464E-A361-C5DFB7197A4C}"/>
              </a:ext>
            </a:extLst>
          </p:cNvPr>
          <p:cNvSpPr/>
          <p:nvPr/>
        </p:nvSpPr>
        <p:spPr>
          <a:xfrm>
            <a:off x="6471820" y="1686757"/>
            <a:ext cx="4572000" cy="2947387"/>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IN" sz="1801" dirty="0">
                <a:solidFill>
                  <a:schemeClr val="bg1"/>
                </a:solidFill>
              </a:rPr>
              <a:t>Disadvantages</a:t>
            </a:r>
          </a:p>
          <a:p>
            <a:pPr algn="just"/>
            <a:r>
              <a:rPr lang="en-IN" sz="1801" dirty="0">
                <a:solidFill>
                  <a:schemeClr val="bg1"/>
                </a:solidFill>
              </a:rPr>
              <a:t>1. Technically demanding and exacting</a:t>
            </a:r>
          </a:p>
          <a:p>
            <a:pPr algn="just"/>
            <a:r>
              <a:rPr lang="en-US" sz="1801" dirty="0">
                <a:solidFill>
                  <a:schemeClr val="bg1"/>
                </a:solidFill>
              </a:rPr>
              <a:t>2. Requires a high degree of technical skill</a:t>
            </a:r>
          </a:p>
          <a:p>
            <a:pPr algn="just"/>
            <a:r>
              <a:rPr lang="en-IN" sz="1801" dirty="0">
                <a:solidFill>
                  <a:schemeClr val="bg1"/>
                </a:solidFill>
              </a:rPr>
              <a:t>3.Interproximal flaps require exact placement</a:t>
            </a:r>
          </a:p>
          <a:p>
            <a:r>
              <a:rPr lang="en-IN" sz="1801" dirty="0">
                <a:solidFill>
                  <a:schemeClr val="bg1"/>
                </a:solidFill>
              </a:rPr>
              <a:t>4. Immediate unfavourable interproximal contours </a:t>
            </a:r>
            <a:r>
              <a:rPr lang="en-US" sz="1801" dirty="0">
                <a:solidFill>
                  <a:schemeClr val="bg1"/>
                </a:solidFill>
              </a:rPr>
              <a:t>when dressings are first remove</a:t>
            </a:r>
            <a:r>
              <a:rPr lang="en-US" sz="1801" dirty="0"/>
              <a:t>d</a:t>
            </a:r>
            <a:endParaRPr lang="en-IN" sz="1801" dirty="0"/>
          </a:p>
        </p:txBody>
      </p:sp>
    </p:spTree>
    <p:extLst>
      <p:ext uri="{BB962C8B-B14F-4D97-AF65-F5344CB8AC3E}">
        <p14:creationId xmlns:p14="http://schemas.microsoft.com/office/powerpoint/2010/main" xmlns="" val="41422144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93302CE-145C-4F2C-91C2-66B4B215B460}"/>
              </a:ext>
            </a:extLst>
          </p:cNvPr>
          <p:cNvSpPr>
            <a:spLocks noGrp="1"/>
          </p:cNvSpPr>
          <p:nvPr>
            <p:ph idx="1"/>
          </p:nvPr>
        </p:nvSpPr>
        <p:spPr>
          <a:xfrm>
            <a:off x="1166783" y="1970843"/>
            <a:ext cx="9858437" cy="3080553"/>
          </a:xfrm>
        </p:spPr>
        <p:txBody>
          <a:bodyPr>
            <a:normAutofit/>
          </a:bodyPr>
          <a:lstStyle/>
          <a:p>
            <a:pPr algn="just"/>
            <a:r>
              <a:rPr lang="en-US" sz="2201" dirty="0">
                <a:latin typeface="Times New Roman" panose="02020603050405020304" pitchFamily="18" charset="0"/>
                <a:cs typeface="Times New Roman" panose="02020603050405020304" pitchFamily="18" charset="0"/>
              </a:rPr>
              <a:t>To preserve the interdental soft tissues for maximum soft tissue coverage following surgical intervention involving treatment of proximal osseous defects, Takei et al. (1985) proposed a surgical approach </a:t>
            </a:r>
            <a:r>
              <a:rPr lang="en-IN" sz="2201" dirty="0">
                <a:latin typeface="Times New Roman" panose="02020603050405020304" pitchFamily="18" charset="0"/>
                <a:cs typeface="Times New Roman" panose="02020603050405020304" pitchFamily="18" charset="0"/>
              </a:rPr>
              <a:t>called papilla preservation technique.</a:t>
            </a:r>
          </a:p>
          <a:p>
            <a:pPr algn="just"/>
            <a:r>
              <a:rPr lang="en-IN" sz="2201" dirty="0">
                <a:latin typeface="Times New Roman" panose="02020603050405020304" pitchFamily="18" charset="0"/>
                <a:cs typeface="Times New Roman" panose="02020603050405020304" pitchFamily="18" charset="0"/>
              </a:rPr>
              <a:t>It is indicated in </a:t>
            </a:r>
            <a:r>
              <a:rPr lang="en-US" sz="2201" dirty="0">
                <a:latin typeface="Times New Roman" panose="02020603050405020304" pitchFamily="18" charset="0"/>
                <a:cs typeface="Times New Roman" panose="02020603050405020304" pitchFamily="18" charset="0"/>
              </a:rPr>
              <a:t>Embrasures wide enough to permit passage </a:t>
            </a:r>
            <a:r>
              <a:rPr lang="en-IN" sz="2201" dirty="0">
                <a:latin typeface="Times New Roman" panose="02020603050405020304" pitchFamily="18" charset="0"/>
                <a:cs typeface="Times New Roman" panose="02020603050405020304" pitchFamily="18" charset="0"/>
              </a:rPr>
              <a:t>of the interproximal tissue.</a:t>
            </a:r>
          </a:p>
        </p:txBody>
      </p:sp>
      <p:sp>
        <p:nvSpPr>
          <p:cNvPr id="4" name="Rectangle: Diagonal Corners Snipped 3">
            <a:extLst>
              <a:ext uri="{FF2B5EF4-FFF2-40B4-BE49-F238E27FC236}">
                <a16:creationId xmlns:a16="http://schemas.microsoft.com/office/drawing/2014/main" xmlns="" id="{263F72D9-EDB2-4842-BAD8-478C5EFD3D4D}"/>
              </a:ext>
            </a:extLst>
          </p:cNvPr>
          <p:cNvSpPr/>
          <p:nvPr/>
        </p:nvSpPr>
        <p:spPr>
          <a:xfrm>
            <a:off x="3215197" y="772357"/>
            <a:ext cx="5761609" cy="594804"/>
          </a:xfrm>
          <a:prstGeom prst="snip2Diag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solidFill>
                  <a:schemeClr val="bg1"/>
                </a:solidFill>
                <a:latin typeface="Algerian" panose="04020705040A02060702" pitchFamily="82" charset="0"/>
              </a:rPr>
              <a:t>Papilla preservation flap(1985)</a:t>
            </a:r>
          </a:p>
        </p:txBody>
      </p:sp>
    </p:spTree>
    <p:extLst>
      <p:ext uri="{BB962C8B-B14F-4D97-AF65-F5344CB8AC3E}">
        <p14:creationId xmlns:p14="http://schemas.microsoft.com/office/powerpoint/2010/main" xmlns="" val="25017540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182D605-D105-4CE1-AEF3-8CE785340284}"/>
              </a:ext>
            </a:extLst>
          </p:cNvPr>
          <p:cNvSpPr>
            <a:spLocks noGrp="1"/>
          </p:cNvSpPr>
          <p:nvPr>
            <p:ph idx="1"/>
          </p:nvPr>
        </p:nvSpPr>
        <p:spPr>
          <a:xfrm>
            <a:off x="898867" y="1604436"/>
            <a:ext cx="10131426" cy="3649132"/>
          </a:xfrm>
        </p:spPr>
        <p:txBody>
          <a:bodyPr>
            <a:noAutofit/>
          </a:bodyPr>
          <a:lstStyle/>
          <a:p>
            <a:pPr marL="0" indent="0" algn="just">
              <a:buNone/>
            </a:pPr>
            <a:r>
              <a:rPr lang="en-US" sz="2201" dirty="0">
                <a:latin typeface="Times New Roman" panose="02020603050405020304" pitchFamily="18" charset="0"/>
                <a:cs typeface="Times New Roman" panose="02020603050405020304" pitchFamily="18" charset="0"/>
              </a:rPr>
              <a:t>Procedure</a:t>
            </a:r>
          </a:p>
          <a:p>
            <a:pPr algn="just"/>
            <a:r>
              <a:rPr lang="en-US" sz="2201" dirty="0">
                <a:latin typeface="Times New Roman" panose="02020603050405020304" pitchFamily="18" charset="0"/>
                <a:cs typeface="Times New Roman" panose="02020603050405020304" pitchFamily="18" charset="0"/>
              </a:rPr>
              <a:t>Buccally, interproximally, and palatally/lingually, the flaps are relieved with intrasulcular incisions, keeping the blade adjacent to </a:t>
            </a:r>
            <a:r>
              <a:rPr lang="en-IN" sz="2201" dirty="0">
                <a:latin typeface="Times New Roman" panose="02020603050405020304" pitchFamily="18" charset="0"/>
                <a:cs typeface="Times New Roman" panose="02020603050405020304" pitchFamily="18" charset="0"/>
              </a:rPr>
              <a:t>the tooth.</a:t>
            </a:r>
          </a:p>
          <a:p>
            <a:pPr algn="just"/>
            <a:r>
              <a:rPr lang="en-US" sz="2201" dirty="0">
                <a:latin typeface="Times New Roman" panose="02020603050405020304" pitchFamily="18" charset="0"/>
                <a:cs typeface="Times New Roman" panose="02020603050405020304" pitchFamily="18" charset="0"/>
              </a:rPr>
              <a:t>Vertical incisions are made palatally/lingually adjacent to the papillae that are to be moved.</a:t>
            </a:r>
          </a:p>
          <a:p>
            <a:pPr algn="just"/>
            <a:r>
              <a:rPr lang="en-US" sz="2201" dirty="0">
                <a:latin typeface="Times New Roman" panose="02020603050405020304" pitchFamily="18" charset="0"/>
                <a:cs typeface="Times New Roman" panose="02020603050405020304" pitchFamily="18" charset="0"/>
              </a:rPr>
              <a:t>The vertical incisions are extended far enough apically so that they will be at least 3 mm apical to the margin of the interproximal bony defect and 5 mm from the gingival </a:t>
            </a:r>
            <a:r>
              <a:rPr lang="en-IN" sz="2201" dirty="0">
                <a:latin typeface="Times New Roman" panose="02020603050405020304" pitchFamily="18" charset="0"/>
                <a:cs typeface="Times New Roman" panose="02020603050405020304" pitchFamily="18" charset="0"/>
              </a:rPr>
              <a:t>margin.</a:t>
            </a:r>
          </a:p>
          <a:p>
            <a:pPr algn="just"/>
            <a:r>
              <a:rPr lang="en-US" sz="2201" dirty="0">
                <a:latin typeface="Times New Roman" panose="02020603050405020304" pitchFamily="18" charset="0"/>
                <a:cs typeface="Times New Roman" panose="02020603050405020304" pitchFamily="18" charset="0"/>
              </a:rPr>
              <a:t>The vertical incisions are joined by a horizontal incision, which can be made with a </a:t>
            </a:r>
            <a:r>
              <a:rPr lang="en-IN" sz="2201" dirty="0">
                <a:latin typeface="Times New Roman" panose="02020603050405020304" pitchFamily="18" charset="0"/>
                <a:cs typeface="Times New Roman" panose="02020603050405020304" pitchFamily="18" charset="0"/>
              </a:rPr>
              <a:t>Kirkland knife</a:t>
            </a:r>
          </a:p>
        </p:txBody>
      </p:sp>
    </p:spTree>
    <p:extLst>
      <p:ext uri="{BB962C8B-B14F-4D97-AF65-F5344CB8AC3E}">
        <p14:creationId xmlns:p14="http://schemas.microsoft.com/office/powerpoint/2010/main" xmlns="" val="30318114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9709761-B5B7-43EB-B5F0-FEB79B1072F2}"/>
              </a:ext>
            </a:extLst>
          </p:cNvPr>
          <p:cNvSpPr>
            <a:spLocks noGrp="1"/>
          </p:cNvSpPr>
          <p:nvPr>
            <p:ph idx="1"/>
          </p:nvPr>
        </p:nvSpPr>
        <p:spPr>
          <a:xfrm>
            <a:off x="916621" y="1396345"/>
            <a:ext cx="10131426" cy="3649132"/>
          </a:xfrm>
        </p:spPr>
        <p:txBody>
          <a:bodyPr>
            <a:normAutofit/>
          </a:bodyPr>
          <a:lstStyle/>
          <a:p>
            <a:pPr algn="just"/>
            <a:r>
              <a:rPr lang="en-US" sz="2201" dirty="0">
                <a:latin typeface="Times New Roman" panose="02020603050405020304" pitchFamily="18" charset="0"/>
                <a:cs typeface="Times New Roman" panose="02020603050405020304" pitchFamily="18" charset="0"/>
              </a:rPr>
              <a:t>For flap reflection, a curette or interproximal knife is used to free the interdental tissue </a:t>
            </a:r>
            <a:r>
              <a:rPr lang="en-IN" sz="2201" dirty="0">
                <a:latin typeface="Times New Roman" panose="02020603050405020304" pitchFamily="18" charset="0"/>
                <a:cs typeface="Times New Roman" panose="02020603050405020304" pitchFamily="18" charset="0"/>
              </a:rPr>
              <a:t>from the underlying tissue.</a:t>
            </a:r>
          </a:p>
          <a:p>
            <a:pPr algn="just"/>
            <a:r>
              <a:rPr lang="en-US" sz="2201" dirty="0">
                <a:latin typeface="Times New Roman" panose="02020603050405020304" pitchFamily="18" charset="0"/>
                <a:cs typeface="Times New Roman" panose="02020603050405020304" pitchFamily="18" charset="0"/>
              </a:rPr>
              <a:t>With a blunt instrument, the papilla is carefully pushed through the embrasure, and excessive granulation is removed from the underside with a sharp scissors or curette.</a:t>
            </a:r>
          </a:p>
          <a:p>
            <a:pPr algn="just"/>
            <a:r>
              <a:rPr lang="en-US" sz="2201" dirty="0">
                <a:latin typeface="Times New Roman" panose="02020603050405020304" pitchFamily="18" charset="0"/>
                <a:cs typeface="Times New Roman" panose="02020603050405020304" pitchFamily="18" charset="0"/>
              </a:rPr>
              <a:t>Overthinning is to be avoided. Both the flap and the papilla are reflect off the bone with a periosteal elevator.</a:t>
            </a:r>
          </a:p>
          <a:p>
            <a:pPr algn="just"/>
            <a:r>
              <a:rPr lang="en-US" sz="2201" dirty="0">
                <a:latin typeface="Times New Roman" panose="02020603050405020304" pitchFamily="18" charset="0"/>
                <a:cs typeface="Times New Roman" panose="02020603050405020304" pitchFamily="18" charset="0"/>
              </a:rPr>
              <a:t>Once the defect area is debrided and filled, the flaps are repositioned and the papilla is pushed back through the embrasure and sutured with interrupted or horizontal mattress </a:t>
            </a:r>
            <a:r>
              <a:rPr lang="en-IN" sz="2201" dirty="0">
                <a:latin typeface="Times New Roman" panose="02020603050405020304" pitchFamily="18" charset="0"/>
                <a:cs typeface="Times New Roman" panose="02020603050405020304" pitchFamily="18" charset="0"/>
              </a:rPr>
              <a:t>sutures</a:t>
            </a:r>
          </a:p>
        </p:txBody>
      </p:sp>
    </p:spTree>
    <p:extLst>
      <p:ext uri="{BB962C8B-B14F-4D97-AF65-F5344CB8AC3E}">
        <p14:creationId xmlns:p14="http://schemas.microsoft.com/office/powerpoint/2010/main" xmlns="" val="42231364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C786D22-0D03-46A1-8E8A-D76C615FBD9B}"/>
              </a:ext>
            </a:extLst>
          </p:cNvPr>
          <p:cNvPicPr>
            <a:picLocks noChangeAspect="1"/>
          </p:cNvPicPr>
          <p:nvPr/>
        </p:nvPicPr>
        <p:blipFill>
          <a:blip r:embed="rId2"/>
          <a:stretch>
            <a:fillRect/>
          </a:stretch>
        </p:blipFill>
        <p:spPr>
          <a:xfrm>
            <a:off x="1143196" y="1258232"/>
            <a:ext cx="3965106" cy="2111851"/>
          </a:xfrm>
          <a:prstGeom prst="rect">
            <a:avLst/>
          </a:prstGeom>
          <a:ln w="28575">
            <a:solidFill>
              <a:schemeClr val="bg1"/>
            </a:solidFill>
          </a:ln>
        </p:spPr>
      </p:pic>
      <p:pic>
        <p:nvPicPr>
          <p:cNvPr id="5" name="Picture 4">
            <a:extLst>
              <a:ext uri="{FF2B5EF4-FFF2-40B4-BE49-F238E27FC236}">
                <a16:creationId xmlns:a16="http://schemas.microsoft.com/office/drawing/2014/main" xmlns="" id="{13A7259B-34B3-49FE-B6A8-D6B04FAC6BEF}"/>
              </a:ext>
            </a:extLst>
          </p:cNvPr>
          <p:cNvPicPr>
            <a:picLocks noChangeAspect="1"/>
          </p:cNvPicPr>
          <p:nvPr/>
        </p:nvPicPr>
        <p:blipFill rotWithShape="1">
          <a:blip r:embed="rId3"/>
          <a:srcRect b="4605"/>
          <a:stretch/>
        </p:blipFill>
        <p:spPr>
          <a:xfrm rot="16200000">
            <a:off x="6743401" y="610834"/>
            <a:ext cx="2205689" cy="3500489"/>
          </a:xfrm>
          <a:prstGeom prst="rect">
            <a:avLst/>
          </a:prstGeom>
          <a:ln w="28575">
            <a:solidFill>
              <a:schemeClr val="bg1"/>
            </a:solidFill>
          </a:ln>
        </p:spPr>
      </p:pic>
      <p:sp>
        <p:nvSpPr>
          <p:cNvPr id="6" name="Rectangle 5">
            <a:extLst>
              <a:ext uri="{FF2B5EF4-FFF2-40B4-BE49-F238E27FC236}">
                <a16:creationId xmlns:a16="http://schemas.microsoft.com/office/drawing/2014/main" xmlns="" id="{2B70FC99-7630-4D23-81C0-53EEB244FAB3}"/>
              </a:ext>
            </a:extLst>
          </p:cNvPr>
          <p:cNvSpPr/>
          <p:nvPr/>
        </p:nvSpPr>
        <p:spPr>
          <a:xfrm>
            <a:off x="1274026" y="3495310"/>
            <a:ext cx="3834277" cy="369460"/>
          </a:xfrm>
          <a:prstGeom prst="rect">
            <a:avLst/>
          </a:prstGeom>
        </p:spPr>
        <p:txBody>
          <a:bodyPr wrap="square">
            <a:spAutoFit/>
          </a:bodyPr>
          <a:lstStyle/>
          <a:p>
            <a:r>
              <a:rPr lang="en-US" sz="1801" i="1" dirty="0">
                <a:latin typeface="Times New Roman" panose="02020603050405020304" pitchFamily="18" charset="0"/>
                <a:cs typeface="Times New Roman" panose="02020603050405020304" pitchFamily="18" charset="0"/>
              </a:rPr>
              <a:t>A</a:t>
            </a:r>
            <a:r>
              <a:rPr lang="en-US" sz="1801" dirty="0">
                <a:latin typeface="Times New Roman" panose="02020603050405020304" pitchFamily="18" charset="0"/>
                <a:cs typeface="Times New Roman" panose="02020603050405020304" pitchFamily="18" charset="0"/>
              </a:rPr>
              <a:t>, Palatal view with incisions outlined</a:t>
            </a:r>
            <a:endParaRPr lang="en-IN" sz="180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CD42260F-DE79-419A-81F4-A80EE46DE5BF}"/>
              </a:ext>
            </a:extLst>
          </p:cNvPr>
          <p:cNvSpPr/>
          <p:nvPr/>
        </p:nvSpPr>
        <p:spPr>
          <a:xfrm>
            <a:off x="6325388" y="2894029"/>
            <a:ext cx="480766" cy="2898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1" b="1" dirty="0">
                <a:solidFill>
                  <a:schemeClr val="bg1"/>
                </a:solidFill>
              </a:rPr>
              <a:t>B</a:t>
            </a:r>
          </a:p>
        </p:txBody>
      </p:sp>
      <p:sp>
        <p:nvSpPr>
          <p:cNvPr id="8" name="Rectangle 7">
            <a:extLst>
              <a:ext uri="{FF2B5EF4-FFF2-40B4-BE49-F238E27FC236}">
                <a16:creationId xmlns:a16="http://schemas.microsoft.com/office/drawing/2014/main" xmlns="" id="{108BD8CD-2B08-4130-B8B2-9DB82FF152D7}"/>
              </a:ext>
            </a:extLst>
          </p:cNvPr>
          <p:cNvSpPr/>
          <p:nvPr/>
        </p:nvSpPr>
        <p:spPr>
          <a:xfrm>
            <a:off x="6220064" y="3757779"/>
            <a:ext cx="3332964" cy="369460"/>
          </a:xfrm>
          <a:prstGeom prst="rect">
            <a:avLst/>
          </a:prstGeom>
        </p:spPr>
        <p:txBody>
          <a:bodyPr wrap="none">
            <a:spAutoFit/>
          </a:bodyPr>
          <a:lstStyle/>
          <a:p>
            <a:r>
              <a:rPr lang="en-US" sz="1801" i="1" dirty="0">
                <a:latin typeface="Times New Roman" panose="02020603050405020304" pitchFamily="18" charset="0"/>
                <a:cs typeface="Times New Roman" panose="02020603050405020304" pitchFamily="18" charset="0"/>
              </a:rPr>
              <a:t>B</a:t>
            </a:r>
            <a:r>
              <a:rPr lang="en-US" sz="1801" dirty="0">
                <a:latin typeface="Times New Roman" panose="02020603050405020304" pitchFamily="18" charset="0"/>
                <a:cs typeface="Times New Roman" panose="02020603050405020304" pitchFamily="18" charset="0"/>
              </a:rPr>
              <a:t>, Completion of palatal incisions</a:t>
            </a:r>
            <a:endParaRPr lang="en-IN" sz="180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8219191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C7553E4-50E5-4F75-85C9-079967F17256}"/>
              </a:ext>
            </a:extLst>
          </p:cNvPr>
          <p:cNvPicPr>
            <a:picLocks noChangeAspect="1"/>
          </p:cNvPicPr>
          <p:nvPr/>
        </p:nvPicPr>
        <p:blipFill>
          <a:blip r:embed="rId2"/>
          <a:stretch>
            <a:fillRect/>
          </a:stretch>
        </p:blipFill>
        <p:spPr>
          <a:xfrm rot="16200000">
            <a:off x="943374" y="1106095"/>
            <a:ext cx="2725500" cy="2745444"/>
          </a:xfrm>
          <a:prstGeom prst="rect">
            <a:avLst/>
          </a:prstGeom>
          <a:ln w="28575">
            <a:solidFill>
              <a:schemeClr val="bg1"/>
            </a:solidFill>
          </a:ln>
        </p:spPr>
      </p:pic>
      <p:sp>
        <p:nvSpPr>
          <p:cNvPr id="3" name="Rectangle 2">
            <a:extLst>
              <a:ext uri="{FF2B5EF4-FFF2-40B4-BE49-F238E27FC236}">
                <a16:creationId xmlns:a16="http://schemas.microsoft.com/office/drawing/2014/main" xmlns="" id="{D61E812A-2F02-4FC4-B0AA-E55D5386B3EB}"/>
              </a:ext>
            </a:extLst>
          </p:cNvPr>
          <p:cNvSpPr/>
          <p:nvPr/>
        </p:nvSpPr>
        <p:spPr>
          <a:xfrm>
            <a:off x="857988" y="4070272"/>
            <a:ext cx="3044711" cy="923714"/>
          </a:xfrm>
          <a:prstGeom prst="rect">
            <a:avLst/>
          </a:prstGeom>
        </p:spPr>
        <p:txBody>
          <a:bodyPr wrap="square">
            <a:spAutoFit/>
          </a:bodyPr>
          <a:lstStyle/>
          <a:p>
            <a:r>
              <a:rPr lang="en-US" sz="1801" i="1" dirty="0">
                <a:latin typeface="Times New Roman" panose="02020603050405020304" pitchFamily="18" charset="0"/>
                <a:cs typeface="Times New Roman" panose="02020603050405020304" pitchFamily="18" charset="0"/>
              </a:rPr>
              <a:t>C</a:t>
            </a:r>
            <a:r>
              <a:rPr lang="en-US" sz="1801" dirty="0">
                <a:latin typeface="Times New Roman" panose="02020603050405020304" pitchFamily="18" charset="0"/>
                <a:cs typeface="Times New Roman" panose="02020603050405020304" pitchFamily="18" charset="0"/>
              </a:rPr>
              <a:t>, A periosteal elevator is used to reflect individual </a:t>
            </a:r>
            <a:r>
              <a:rPr lang="en-IN" sz="1801" dirty="0">
                <a:latin typeface="Times New Roman" panose="02020603050405020304" pitchFamily="18" charset="0"/>
                <a:cs typeface="Times New Roman" panose="02020603050405020304" pitchFamily="18" charset="0"/>
              </a:rPr>
              <a:t>papillary flaps.</a:t>
            </a:r>
          </a:p>
        </p:txBody>
      </p:sp>
      <p:pic>
        <p:nvPicPr>
          <p:cNvPr id="4" name="Picture 3">
            <a:extLst>
              <a:ext uri="{FF2B5EF4-FFF2-40B4-BE49-F238E27FC236}">
                <a16:creationId xmlns:a16="http://schemas.microsoft.com/office/drawing/2014/main" xmlns="" id="{991D7A98-9C92-425D-B14F-14ED8A82B660}"/>
              </a:ext>
            </a:extLst>
          </p:cNvPr>
          <p:cNvPicPr>
            <a:picLocks noChangeAspect="1"/>
          </p:cNvPicPr>
          <p:nvPr/>
        </p:nvPicPr>
        <p:blipFill>
          <a:blip r:embed="rId3"/>
          <a:stretch>
            <a:fillRect/>
          </a:stretch>
        </p:blipFill>
        <p:spPr>
          <a:xfrm rot="16200000">
            <a:off x="4934689" y="1019602"/>
            <a:ext cx="2633708" cy="2918434"/>
          </a:xfrm>
          <a:prstGeom prst="rect">
            <a:avLst/>
          </a:prstGeom>
          <a:ln w="28575">
            <a:solidFill>
              <a:schemeClr val="bg1"/>
            </a:solidFill>
          </a:ln>
        </p:spPr>
      </p:pic>
      <p:sp>
        <p:nvSpPr>
          <p:cNvPr id="5" name="Rectangle 4">
            <a:extLst>
              <a:ext uri="{FF2B5EF4-FFF2-40B4-BE49-F238E27FC236}">
                <a16:creationId xmlns:a16="http://schemas.microsoft.com/office/drawing/2014/main" xmlns="" id="{97782696-09BD-4868-B136-CDC09D4EE40B}"/>
              </a:ext>
            </a:extLst>
          </p:cNvPr>
          <p:cNvSpPr/>
          <p:nvPr/>
        </p:nvSpPr>
        <p:spPr>
          <a:xfrm>
            <a:off x="4433741" y="4086769"/>
            <a:ext cx="3635604" cy="1477969"/>
          </a:xfrm>
          <a:prstGeom prst="rect">
            <a:avLst/>
          </a:prstGeom>
        </p:spPr>
        <p:txBody>
          <a:bodyPr wrap="square">
            <a:spAutoFit/>
          </a:bodyPr>
          <a:lstStyle/>
          <a:p>
            <a:pPr algn="just"/>
            <a:r>
              <a:rPr lang="en-US" sz="1801" i="1" dirty="0">
                <a:latin typeface="Times New Roman" panose="02020603050405020304" pitchFamily="18" charset="0"/>
                <a:cs typeface="Times New Roman" panose="02020603050405020304" pitchFamily="18" charset="0"/>
              </a:rPr>
              <a:t>D</a:t>
            </a:r>
            <a:r>
              <a:rPr lang="en-US" sz="1801" dirty="0">
                <a:latin typeface="Times New Roman" panose="02020603050405020304" pitchFamily="18" charset="0"/>
                <a:cs typeface="Times New Roman" panose="02020603050405020304" pitchFamily="18" charset="0"/>
              </a:rPr>
              <a:t>, A blunt instrument used to push tissue buccally, exposing underlying osseous deformities and subgingival root deposits. Defects debrided, root scaled, and root planed</a:t>
            </a:r>
            <a:endParaRPr lang="en-IN" sz="180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0DA1F75D-87BB-46F1-9C1E-CE3E0B038771}"/>
              </a:ext>
            </a:extLst>
          </p:cNvPr>
          <p:cNvPicPr>
            <a:picLocks noChangeAspect="1"/>
          </p:cNvPicPr>
          <p:nvPr/>
        </p:nvPicPr>
        <p:blipFill>
          <a:blip r:embed="rId4"/>
          <a:stretch>
            <a:fillRect/>
          </a:stretch>
        </p:blipFill>
        <p:spPr>
          <a:xfrm>
            <a:off x="8411803" y="1207858"/>
            <a:ext cx="3362325" cy="2428411"/>
          </a:xfrm>
          <a:prstGeom prst="rect">
            <a:avLst/>
          </a:prstGeom>
          <a:ln w="28575">
            <a:solidFill>
              <a:schemeClr val="bg1"/>
            </a:solidFill>
          </a:ln>
        </p:spPr>
      </p:pic>
      <p:sp>
        <p:nvSpPr>
          <p:cNvPr id="7" name="Rectangle 6">
            <a:extLst>
              <a:ext uri="{FF2B5EF4-FFF2-40B4-BE49-F238E27FC236}">
                <a16:creationId xmlns:a16="http://schemas.microsoft.com/office/drawing/2014/main" xmlns="" id="{26D4BD67-B9B6-4BBA-AF6E-2036C2C0DBCE}"/>
              </a:ext>
            </a:extLst>
          </p:cNvPr>
          <p:cNvSpPr/>
          <p:nvPr/>
        </p:nvSpPr>
        <p:spPr>
          <a:xfrm>
            <a:off x="1216060" y="3429000"/>
            <a:ext cx="631596" cy="2072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1" b="1" dirty="0">
                <a:solidFill>
                  <a:schemeClr val="bg1"/>
                </a:solidFill>
              </a:rPr>
              <a:t>C</a:t>
            </a:r>
          </a:p>
        </p:txBody>
      </p:sp>
      <p:sp>
        <p:nvSpPr>
          <p:cNvPr id="8" name="Rectangle 7">
            <a:extLst>
              <a:ext uri="{FF2B5EF4-FFF2-40B4-BE49-F238E27FC236}">
                <a16:creationId xmlns:a16="http://schemas.microsoft.com/office/drawing/2014/main" xmlns="" id="{E3273FDD-3B57-4D4C-A793-CA6ECD7229F2}"/>
              </a:ext>
            </a:extLst>
          </p:cNvPr>
          <p:cNvSpPr/>
          <p:nvPr/>
        </p:nvSpPr>
        <p:spPr>
          <a:xfrm>
            <a:off x="5071622" y="3280530"/>
            <a:ext cx="480766" cy="3557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1" b="1" dirty="0">
                <a:solidFill>
                  <a:schemeClr val="bg1"/>
                </a:solidFill>
              </a:rPr>
              <a:t>D</a:t>
            </a:r>
          </a:p>
        </p:txBody>
      </p:sp>
      <p:sp>
        <p:nvSpPr>
          <p:cNvPr id="9" name="Rectangle 8">
            <a:extLst>
              <a:ext uri="{FF2B5EF4-FFF2-40B4-BE49-F238E27FC236}">
                <a16:creationId xmlns:a16="http://schemas.microsoft.com/office/drawing/2014/main" xmlns="" id="{D3F4445C-2C3A-485D-8AA5-7651FCA5D2EE}"/>
              </a:ext>
            </a:extLst>
          </p:cNvPr>
          <p:cNvSpPr/>
          <p:nvPr/>
        </p:nvSpPr>
        <p:spPr>
          <a:xfrm>
            <a:off x="8634954" y="3280530"/>
            <a:ext cx="546754" cy="2828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1" b="1" dirty="0">
                <a:solidFill>
                  <a:schemeClr val="bg1"/>
                </a:solidFill>
              </a:rPr>
              <a:t>E</a:t>
            </a:r>
          </a:p>
        </p:txBody>
      </p:sp>
      <p:sp>
        <p:nvSpPr>
          <p:cNvPr id="10" name="Rectangle 9">
            <a:extLst>
              <a:ext uri="{FF2B5EF4-FFF2-40B4-BE49-F238E27FC236}">
                <a16:creationId xmlns:a16="http://schemas.microsoft.com/office/drawing/2014/main" xmlns="" id="{1E7F00CC-CBBF-44C3-A7DE-AF11BA7E0A73}"/>
              </a:ext>
            </a:extLst>
          </p:cNvPr>
          <p:cNvSpPr/>
          <p:nvPr/>
        </p:nvSpPr>
        <p:spPr>
          <a:xfrm>
            <a:off x="8417474" y="4092866"/>
            <a:ext cx="3356654" cy="1200842"/>
          </a:xfrm>
          <a:prstGeom prst="rect">
            <a:avLst/>
          </a:prstGeom>
        </p:spPr>
        <p:txBody>
          <a:bodyPr wrap="square">
            <a:spAutoFit/>
          </a:bodyPr>
          <a:lstStyle/>
          <a:p>
            <a:pPr algn="just"/>
            <a:r>
              <a:rPr lang="en-US" sz="1801" dirty="0">
                <a:latin typeface="Times New Roman" panose="02020603050405020304" pitchFamily="18" charset="0"/>
                <a:cs typeface="Times New Roman" panose="02020603050405020304" pitchFamily="18" charset="0"/>
              </a:rPr>
              <a:t>E, Flaps sutured palatally. Suturing should avoid papillary compression, which may result in loss of interproximal tissue height</a:t>
            </a:r>
            <a:endParaRPr lang="en-IN" sz="180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809800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61DDDE80-2DFA-4F2A-B66F-72059846BDAA}"/>
    </a:ext>
  </a:extLst>
</a:theme>
</file>

<file path=docProps/app.xml><?xml version="1.0" encoding="utf-8"?>
<Properties xmlns="http://schemas.openxmlformats.org/officeDocument/2006/extended-properties" xmlns:vt="http://schemas.openxmlformats.org/officeDocument/2006/docPropsVTypes">
  <Template>Celestial</Template>
  <TotalTime>12954</TotalTime>
  <Words>8289</Words>
  <Application>Microsoft Office PowerPoint</Application>
  <PresentationFormat>Custom</PresentationFormat>
  <Paragraphs>545</Paragraphs>
  <Slides>139</Slides>
  <Notes>0</Notes>
  <HiddenSlides>9</HiddenSlides>
  <MMClips>0</MMClips>
  <ScaleCrop>false</ScaleCrop>
  <HeadingPairs>
    <vt:vector size="4" baseType="variant">
      <vt:variant>
        <vt:lpstr>Theme</vt:lpstr>
      </vt:variant>
      <vt:variant>
        <vt:i4>1</vt:i4>
      </vt:variant>
      <vt:variant>
        <vt:lpstr>Slide Titles</vt:lpstr>
      </vt:variant>
      <vt:variant>
        <vt:i4>139</vt:i4>
      </vt:variant>
    </vt:vector>
  </HeadingPairs>
  <TitlesOfParts>
    <vt:vector size="140" baseType="lpstr">
      <vt:lpstr>Celestial</vt:lpstr>
      <vt:lpstr>PERIODONTAL FLAP</vt:lpstr>
      <vt:lpstr>Index</vt:lpstr>
      <vt:lpstr>Introduction</vt:lpstr>
      <vt:lpstr>Slide 4</vt:lpstr>
      <vt:lpstr>Slide 5</vt:lpstr>
      <vt:lpstr>HISTORY</vt:lpstr>
      <vt:lpstr>Slide 7</vt:lpstr>
      <vt:lpstr>Slide 8</vt:lpstr>
      <vt:lpstr>Slide 9</vt:lpstr>
      <vt:lpstr>Slide 10</vt:lpstr>
      <vt:lpstr>Slide 11</vt:lpstr>
      <vt:lpstr>Rationale  of periodontal surgery</vt:lpstr>
      <vt:lpstr>INDICATIONS</vt:lpstr>
      <vt:lpstr>contraindications</vt:lpstr>
      <vt:lpstr>classification</vt:lpstr>
      <vt:lpstr>Based  on bone exposure after reflection </vt:lpstr>
      <vt:lpstr>Slide 17</vt:lpstr>
      <vt:lpstr>Slide 18</vt:lpstr>
      <vt:lpstr>Based on flap placement after surgery </vt:lpstr>
      <vt:lpstr>Slide 20</vt:lpstr>
      <vt:lpstr>Slide 21</vt:lpstr>
      <vt:lpstr>Based on management of papilla</vt:lpstr>
      <vt:lpstr>Fundamentals of periodontal surgery</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summary</vt:lpstr>
      <vt:lpstr>Slide 133</vt:lpstr>
      <vt:lpstr>Slide 134</vt:lpstr>
      <vt:lpstr>Slide 135</vt:lpstr>
      <vt:lpstr>references</vt:lpstr>
      <vt:lpstr>Slide 137</vt:lpstr>
      <vt:lpstr>Slide 138</vt:lpstr>
      <vt:lpstr>Slide 139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khushbu bezalwar</dc:creator>
  <cp:lastModifiedBy>KHUSHBU</cp:lastModifiedBy>
  <cp:revision>276</cp:revision>
  <dcterms:created xsi:type="dcterms:W3CDTF">2020-04-18T06:10:24Z</dcterms:created>
  <dcterms:modified xsi:type="dcterms:W3CDTF">2022-07-13T09:57:23Z</dcterms:modified>
</cp:coreProperties>
</file>