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1/9/2023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1/9/2023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1/9/2023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CA15-6944-FA40-4706-1655DFBBF3A3}"/>
              </a:ext>
            </a:extLst>
          </p:cNvPr>
          <p:cNvSpPr>
            <a:spLocks noGrp="1"/>
          </p:cNvSpPr>
          <p:nvPr>
            <p:ph type="ctrTitle"/>
          </p:nvPr>
        </p:nvSpPr>
        <p:spPr>
          <a:xfrm>
            <a:off x="1154955" y="2099733"/>
            <a:ext cx="8825658" cy="1543197"/>
          </a:xfrm>
        </p:spPr>
        <p:txBody>
          <a:bodyPr/>
          <a:lstStyle/>
          <a:p>
            <a:r>
              <a:rPr lang="en-IN" b="1" dirty="0"/>
              <a:t>Periodontal and </a:t>
            </a:r>
            <a:r>
              <a:rPr lang="en-IN" b="1" dirty="0" err="1"/>
              <a:t>peri</a:t>
            </a:r>
            <a:r>
              <a:rPr lang="en-IN" b="1" dirty="0"/>
              <a:t>-implant surgical anatomy </a:t>
            </a:r>
            <a:endParaRPr lang="en-US" b="1" dirty="0"/>
          </a:p>
        </p:txBody>
      </p:sp>
      <p:sp>
        <p:nvSpPr>
          <p:cNvPr id="3" name="Subtitle 2">
            <a:extLst>
              <a:ext uri="{FF2B5EF4-FFF2-40B4-BE49-F238E27FC236}">
                <a16:creationId xmlns:a16="http://schemas.microsoft.com/office/drawing/2014/main" id="{DA2337F3-E7C1-73FC-9579-6D5C8837A0F5}"/>
              </a:ext>
            </a:extLst>
          </p:cNvPr>
          <p:cNvSpPr>
            <a:spLocks noGrp="1"/>
          </p:cNvSpPr>
          <p:nvPr>
            <p:ph type="subTitle" idx="1"/>
          </p:nvPr>
        </p:nvSpPr>
        <p:spPr/>
        <p:txBody>
          <a:bodyPr/>
          <a:lstStyle/>
          <a:p>
            <a:r>
              <a:rPr lang="en-IN" dirty="0"/>
              <a:t>                                                            Presented by: </a:t>
            </a:r>
            <a:r>
              <a:rPr lang="en-IN" dirty="0" err="1"/>
              <a:t>Vishakha</a:t>
            </a:r>
            <a:r>
              <a:rPr lang="en-IN" dirty="0"/>
              <a:t> </a:t>
            </a:r>
            <a:r>
              <a:rPr lang="en-IN" dirty="0" err="1"/>
              <a:t>kulkarni</a:t>
            </a:r>
            <a:r>
              <a:rPr lang="en-IN" dirty="0"/>
              <a:t> </a:t>
            </a:r>
            <a:endParaRPr lang="en-US" dirty="0"/>
          </a:p>
        </p:txBody>
      </p:sp>
    </p:spTree>
    <p:extLst>
      <p:ext uri="{BB962C8B-B14F-4D97-AF65-F5344CB8AC3E}">
        <p14:creationId xmlns:p14="http://schemas.microsoft.com/office/powerpoint/2010/main" val="361004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3D92-C766-5BAD-92F5-E181967AFF3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16258F0-DD46-7E9C-DA6C-C27F339D389F}"/>
              </a:ext>
            </a:extLst>
          </p:cNvPr>
          <p:cNvPicPr>
            <a:picLocks noGrp="1" noChangeAspect="1"/>
          </p:cNvPicPr>
          <p:nvPr>
            <p:ph idx="1"/>
          </p:nvPr>
        </p:nvPicPr>
        <p:blipFill>
          <a:blip r:embed="rId2"/>
          <a:stretch>
            <a:fillRect/>
          </a:stretch>
        </p:blipFill>
        <p:spPr>
          <a:xfrm>
            <a:off x="2188205" y="973668"/>
            <a:ext cx="7102492" cy="5273101"/>
          </a:xfrm>
        </p:spPr>
      </p:pic>
    </p:spTree>
    <p:extLst>
      <p:ext uri="{BB962C8B-B14F-4D97-AF65-F5344CB8AC3E}">
        <p14:creationId xmlns:p14="http://schemas.microsoft.com/office/powerpoint/2010/main" val="48186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BE6E-82B5-D287-10EB-A170A14816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5E2781-B004-A900-680D-5BBB307C3961}"/>
              </a:ext>
            </a:extLst>
          </p:cNvPr>
          <p:cNvSpPr>
            <a:spLocks noGrp="1"/>
          </p:cNvSpPr>
          <p:nvPr>
            <p:ph idx="1"/>
          </p:nvPr>
        </p:nvSpPr>
        <p:spPr/>
        <p:txBody>
          <a:bodyPr/>
          <a:lstStyle/>
          <a:p>
            <a:r>
              <a:rPr lang="en-US" dirty="0"/>
              <a:t>Distal to the third molar, the external oblique ridge </a:t>
            </a:r>
            <a:r>
              <a:rPr lang="en-US" dirty="0" err="1"/>
              <a:t>circums</a:t>
            </a:r>
            <a:r>
              <a:rPr lang="en-US" dirty="0"/>
              <a:t> scribes </a:t>
            </a:r>
            <a:r>
              <a:rPr lang="en-IN" dirty="0"/>
              <a:t>the</a:t>
            </a:r>
          </a:p>
          <a:p>
            <a:pPr marL="0" indent="0">
              <a:buNone/>
            </a:pPr>
            <a:r>
              <a:rPr lang="en-US" dirty="0"/>
              <a:t> </a:t>
            </a:r>
            <a:r>
              <a:rPr lang="en-US" dirty="0" err="1"/>
              <a:t>retromolar</a:t>
            </a:r>
            <a:r>
              <a:rPr lang="en-US" dirty="0"/>
              <a:t> triangle (see Fig. 43.8). This region is </a:t>
            </a:r>
            <a:r>
              <a:rPr lang="en-US" dirty="0" err="1"/>
              <a:t>occ</a:t>
            </a:r>
            <a:r>
              <a:rPr lang="en-US" dirty="0"/>
              <a:t> pied by glandular and</a:t>
            </a:r>
            <a:endParaRPr lang="en-IN" dirty="0"/>
          </a:p>
          <a:p>
            <a:pPr marL="0" indent="0">
              <a:buNone/>
            </a:pPr>
            <a:r>
              <a:rPr lang="en-US" dirty="0"/>
              <a:t> adipose tissue and covered by unattached </a:t>
            </a:r>
            <a:r>
              <a:rPr lang="en-US" dirty="0" err="1"/>
              <a:t>nonkeratinized</a:t>
            </a:r>
            <a:r>
              <a:rPr lang="en-US" dirty="0"/>
              <a:t> mucosa. If</a:t>
            </a:r>
            <a:endParaRPr lang="en-IN" dirty="0"/>
          </a:p>
          <a:p>
            <a:pPr marL="0" indent="0">
              <a:buNone/>
            </a:pPr>
            <a:r>
              <a:rPr lang="en-US" dirty="0"/>
              <a:t> sufficient space exists distal to the lar molar, a band of attached gingiva may </a:t>
            </a:r>
            <a:endParaRPr lang="en-IN" dirty="0"/>
          </a:p>
          <a:p>
            <a:pPr marL="0" indent="0">
              <a:buNone/>
            </a:pPr>
            <a:r>
              <a:rPr lang="en-US" dirty="0"/>
              <a:t>be present; only in such case can a distal flap procedure be performed </a:t>
            </a:r>
            <a:r>
              <a:rPr lang="en-IN" dirty="0"/>
              <a:t>effectively.</a:t>
            </a:r>
            <a:endParaRPr lang="en-US" dirty="0"/>
          </a:p>
        </p:txBody>
      </p:sp>
    </p:spTree>
    <p:extLst>
      <p:ext uri="{BB962C8B-B14F-4D97-AF65-F5344CB8AC3E}">
        <p14:creationId xmlns:p14="http://schemas.microsoft.com/office/powerpoint/2010/main" val="317038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CACE-B4A2-62B6-49E5-E6D626E3257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3324EEA-E85A-EB41-8766-F2BB95072D22}"/>
              </a:ext>
            </a:extLst>
          </p:cNvPr>
          <p:cNvPicPr>
            <a:picLocks noGrp="1" noChangeAspect="1"/>
          </p:cNvPicPr>
          <p:nvPr>
            <p:ph idx="1"/>
          </p:nvPr>
        </p:nvPicPr>
        <p:blipFill>
          <a:blip r:embed="rId2"/>
          <a:stretch>
            <a:fillRect/>
          </a:stretch>
        </p:blipFill>
        <p:spPr>
          <a:xfrm>
            <a:off x="1943711" y="709027"/>
            <a:ext cx="7310310" cy="5476619"/>
          </a:xfrm>
        </p:spPr>
      </p:pic>
    </p:spTree>
    <p:extLst>
      <p:ext uri="{BB962C8B-B14F-4D97-AF65-F5344CB8AC3E}">
        <p14:creationId xmlns:p14="http://schemas.microsoft.com/office/powerpoint/2010/main" val="248960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7ACF-51F7-1EAC-8033-F692FDDC2FD0}"/>
              </a:ext>
            </a:extLst>
          </p:cNvPr>
          <p:cNvSpPr>
            <a:spLocks noGrp="1"/>
          </p:cNvSpPr>
          <p:nvPr>
            <p:ph type="title"/>
          </p:nvPr>
        </p:nvSpPr>
        <p:spPr/>
        <p:txBody>
          <a:bodyPr/>
          <a:lstStyle/>
          <a:p>
            <a:r>
              <a:rPr lang="en-IN" dirty="0"/>
              <a:t>Maxilla </a:t>
            </a:r>
            <a:endParaRPr lang="en-US" dirty="0"/>
          </a:p>
        </p:txBody>
      </p:sp>
      <p:sp>
        <p:nvSpPr>
          <p:cNvPr id="3" name="Content Placeholder 2">
            <a:extLst>
              <a:ext uri="{FF2B5EF4-FFF2-40B4-BE49-F238E27FC236}">
                <a16:creationId xmlns:a16="http://schemas.microsoft.com/office/drawing/2014/main" id="{BEC79FFE-39D0-C41D-6A5F-92A4CE95211C}"/>
              </a:ext>
            </a:extLst>
          </p:cNvPr>
          <p:cNvSpPr>
            <a:spLocks noGrp="1"/>
          </p:cNvSpPr>
          <p:nvPr>
            <p:ph idx="1"/>
          </p:nvPr>
        </p:nvSpPr>
        <p:spPr/>
        <p:txBody>
          <a:bodyPr/>
          <a:lstStyle/>
          <a:p>
            <a:r>
              <a:rPr lang="en-US" dirty="0"/>
              <a:t>The maxilla is a paired bone that is hollowed out by the maxillary sinus and the nasal cavity. The maxilla has the following four processes: </a:t>
            </a:r>
            <a:endParaRPr lang="en-IN" dirty="0"/>
          </a:p>
          <a:p>
            <a:r>
              <a:rPr lang="en-US" dirty="0"/>
              <a:t>• The alveolar process contains the sockets for and supports </a:t>
            </a:r>
            <a:r>
              <a:rPr lang="en-US" dirty="0" err="1"/>
              <a:t>themaxillary</a:t>
            </a:r>
            <a:r>
              <a:rPr lang="en-US" dirty="0"/>
              <a:t> teeth.</a:t>
            </a:r>
            <a:endParaRPr lang="en-IN" dirty="0"/>
          </a:p>
          <a:p>
            <a:r>
              <a:rPr lang="en-US" dirty="0"/>
              <a:t> • The palatine process extends horizontally from the alveolar process to meet its counterpart from the opposite maxilla at the midline </a:t>
            </a:r>
            <a:r>
              <a:rPr lang="en-US" dirty="0" err="1"/>
              <a:t>intermaxillary</a:t>
            </a:r>
            <a:r>
              <a:rPr lang="en-US" dirty="0"/>
              <a:t> suture, and it extends posteriorly with the horizontal plate of the palatine bone to form the hard</a:t>
            </a:r>
            <a:r>
              <a:rPr lang="en-IN" dirty="0"/>
              <a:t> palate.</a:t>
            </a:r>
            <a:endParaRPr lang="en-US" dirty="0"/>
          </a:p>
        </p:txBody>
      </p:sp>
    </p:spTree>
    <p:extLst>
      <p:ext uri="{BB962C8B-B14F-4D97-AF65-F5344CB8AC3E}">
        <p14:creationId xmlns:p14="http://schemas.microsoft.com/office/powerpoint/2010/main" val="359012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E113-3230-544F-DBB2-4B2D08526B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FBE923-F77A-EC04-6A13-11F53994B171}"/>
              </a:ext>
            </a:extLst>
          </p:cNvPr>
          <p:cNvSpPr>
            <a:spLocks noGrp="1"/>
          </p:cNvSpPr>
          <p:nvPr>
            <p:ph idx="1"/>
          </p:nvPr>
        </p:nvSpPr>
        <p:spPr/>
        <p:txBody>
          <a:bodyPr/>
          <a:lstStyle/>
          <a:p>
            <a:r>
              <a:rPr lang="en-US" dirty="0"/>
              <a:t>• The zygomatic process extends laterally from the area above the first molar and determines the depth of the vestibular fornix on the lateral aspect of the maxilla.</a:t>
            </a:r>
            <a:endParaRPr lang="en-IN" dirty="0"/>
          </a:p>
          <a:p>
            <a:r>
              <a:rPr lang="en-US" dirty="0"/>
              <a:t>The frontal process extends in an ascending direction and </a:t>
            </a:r>
            <a:r>
              <a:rPr lang="en-US" dirty="0" err="1"/>
              <a:t>articu</a:t>
            </a:r>
            <a:r>
              <a:rPr lang="en-US" dirty="0"/>
              <a:t>- </a:t>
            </a:r>
            <a:r>
              <a:rPr lang="en-US" dirty="0" err="1"/>
              <a:t>lates</a:t>
            </a:r>
            <a:r>
              <a:rPr lang="en-US" dirty="0"/>
              <a:t> with the frontal bone at the </a:t>
            </a:r>
            <a:r>
              <a:rPr lang="en-US" dirty="0" err="1"/>
              <a:t>frontomaxillary</a:t>
            </a:r>
            <a:r>
              <a:rPr lang="en-US" dirty="0"/>
              <a:t> suture.</a:t>
            </a:r>
          </a:p>
        </p:txBody>
      </p:sp>
    </p:spTree>
    <p:extLst>
      <p:ext uri="{BB962C8B-B14F-4D97-AF65-F5344CB8AC3E}">
        <p14:creationId xmlns:p14="http://schemas.microsoft.com/office/powerpoint/2010/main" val="194519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957F-DB15-C075-96AC-1E8D629DC8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2BB81B-28E1-9668-0E4D-91FBE140669A}"/>
              </a:ext>
            </a:extLst>
          </p:cNvPr>
          <p:cNvSpPr>
            <a:spLocks noGrp="1"/>
          </p:cNvSpPr>
          <p:nvPr>
            <p:ph idx="1"/>
          </p:nvPr>
        </p:nvSpPr>
        <p:spPr/>
        <p:txBody>
          <a:bodyPr/>
          <a:lstStyle/>
          <a:p>
            <a:r>
              <a:rPr lang="en-US" dirty="0"/>
              <a:t>The terminal branches of the nasopalatine nerve and vessels pass through the incisive canal, which opens in the midline anterior area of the palate (Fig. 43.10). The mucosa overlying the incisive canal presents a slight protuberance called the incisive papilla. Vessels that emerge through the incisive canal are of small caliber, and their surgical interference is of little consequence.</a:t>
            </a:r>
            <a:endParaRPr lang="en-IN" dirty="0"/>
          </a:p>
          <a:p>
            <a:r>
              <a:rPr lang="en-US" dirty="0"/>
              <a:t>The greater palatine foramen opens 3 to 4 mm anterior to the posterior border of the hard palate (Fig. 43.11).</a:t>
            </a:r>
          </a:p>
        </p:txBody>
      </p:sp>
    </p:spTree>
    <p:extLst>
      <p:ext uri="{BB962C8B-B14F-4D97-AF65-F5344CB8AC3E}">
        <p14:creationId xmlns:p14="http://schemas.microsoft.com/office/powerpoint/2010/main" val="25482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7017-7644-C2BE-098C-E31D4E88C35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1099CE2-D84E-178E-E19B-873DE3A8D7E1}"/>
              </a:ext>
            </a:extLst>
          </p:cNvPr>
          <p:cNvPicPr>
            <a:picLocks noGrp="1" noChangeAspect="1"/>
          </p:cNvPicPr>
          <p:nvPr>
            <p:ph idx="1"/>
          </p:nvPr>
        </p:nvPicPr>
        <p:blipFill>
          <a:blip r:embed="rId2"/>
          <a:stretch>
            <a:fillRect/>
          </a:stretch>
        </p:blipFill>
        <p:spPr>
          <a:xfrm>
            <a:off x="3361766" y="739418"/>
            <a:ext cx="5229434" cy="5861865"/>
          </a:xfrm>
        </p:spPr>
      </p:pic>
    </p:spTree>
    <p:extLst>
      <p:ext uri="{BB962C8B-B14F-4D97-AF65-F5344CB8AC3E}">
        <p14:creationId xmlns:p14="http://schemas.microsoft.com/office/powerpoint/2010/main" val="232334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D310-A726-F48F-F654-E206E76A04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65EE8A-A293-6561-8DEC-F9E0CAC57827}"/>
              </a:ext>
            </a:extLst>
          </p:cNvPr>
          <p:cNvSpPr>
            <a:spLocks noGrp="1"/>
          </p:cNvSpPr>
          <p:nvPr>
            <p:ph idx="1"/>
          </p:nvPr>
        </p:nvSpPr>
        <p:spPr/>
        <p:txBody>
          <a:bodyPr/>
          <a:lstStyle/>
          <a:p>
            <a:r>
              <a:rPr lang="en-US" dirty="0"/>
              <a:t>The mucous membrane that covers the hard palate is firmly attached to</a:t>
            </a:r>
            <a:endParaRPr lang="en-IN" dirty="0"/>
          </a:p>
          <a:p>
            <a:pPr marL="0" indent="0">
              <a:buNone/>
            </a:pPr>
            <a:r>
              <a:rPr lang="en-US" dirty="0"/>
              <a:t> the underlying bone. The </a:t>
            </a:r>
            <a:r>
              <a:rPr lang="en-US" dirty="0" err="1"/>
              <a:t>submucous</a:t>
            </a:r>
            <a:r>
              <a:rPr lang="en-US" dirty="0"/>
              <a:t> layer of the pal ate posterior to the first</a:t>
            </a:r>
            <a:endParaRPr lang="en-IN" dirty="0"/>
          </a:p>
          <a:p>
            <a:pPr marL="0" indent="0">
              <a:buNone/>
            </a:pPr>
            <a:r>
              <a:rPr lang="en-US" dirty="0"/>
              <a:t> molars contains the palatal glands, which are more compact in the soft</a:t>
            </a:r>
            <a:endParaRPr lang="en-IN" dirty="0"/>
          </a:p>
          <a:p>
            <a:pPr marL="0" indent="0">
              <a:buNone/>
            </a:pPr>
            <a:r>
              <a:rPr lang="en-US" dirty="0"/>
              <a:t> palate and extend anteriorly, thereby filling the gap between the mucosal</a:t>
            </a:r>
            <a:endParaRPr lang="en-IN" dirty="0"/>
          </a:p>
          <a:p>
            <a:pPr marL="0" indent="0">
              <a:buNone/>
            </a:pPr>
            <a:r>
              <a:rPr lang="en-US" dirty="0"/>
              <a:t> connective tissue and the periosteum and protecting the underlying vessels and nerve</a:t>
            </a:r>
          </a:p>
        </p:txBody>
      </p:sp>
    </p:spTree>
    <p:extLst>
      <p:ext uri="{BB962C8B-B14F-4D97-AF65-F5344CB8AC3E}">
        <p14:creationId xmlns:p14="http://schemas.microsoft.com/office/powerpoint/2010/main" val="248948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6D4C-17A9-C025-0347-E4C61F93CB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2E74A7-92AF-CD46-8A5C-F27FCC130A54}"/>
              </a:ext>
            </a:extLst>
          </p:cNvPr>
          <p:cNvSpPr>
            <a:spLocks noGrp="1"/>
          </p:cNvSpPr>
          <p:nvPr>
            <p:ph idx="1"/>
          </p:nvPr>
        </p:nvSpPr>
        <p:spPr/>
        <p:txBody>
          <a:bodyPr/>
          <a:lstStyle/>
          <a:p>
            <a:r>
              <a:rPr lang="en-US" dirty="0"/>
              <a:t>The area distal to the last molar, called the maxillary tuberosity consists of the posterior-inferior angle of the infratemporal surface of the maxilla. Medially it articulates with the pyramidal process of the palatine bone.</a:t>
            </a:r>
            <a:endParaRPr lang="en-IN" dirty="0"/>
          </a:p>
          <a:p>
            <a:r>
              <a:rPr lang="en-US" dirty="0"/>
              <a:t> It is covered by dense, fibrous connective tissue, and it contains the terminal branches of the middle and posterior palatine nerves. </a:t>
            </a:r>
            <a:endParaRPr lang="en-IN" dirty="0"/>
          </a:p>
          <a:p>
            <a:r>
              <a:rPr lang="en-US" dirty="0"/>
              <a:t>Excision of the area for distal flap surgery may reach medially to the tensor </a:t>
            </a:r>
            <a:r>
              <a:rPr lang="en-US" dirty="0" err="1"/>
              <a:t>palati</a:t>
            </a:r>
            <a:r>
              <a:rPr lang="en-US" dirty="0"/>
              <a:t> muscle.</a:t>
            </a:r>
          </a:p>
        </p:txBody>
      </p:sp>
    </p:spTree>
    <p:extLst>
      <p:ext uri="{BB962C8B-B14F-4D97-AF65-F5344CB8AC3E}">
        <p14:creationId xmlns:p14="http://schemas.microsoft.com/office/powerpoint/2010/main" val="145446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3C08-1DF0-AF68-6F52-3BBB1152BE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8E378A-938D-C353-28B3-BA4D1C0F63D1}"/>
              </a:ext>
            </a:extLst>
          </p:cNvPr>
          <p:cNvSpPr>
            <a:spLocks noGrp="1"/>
          </p:cNvSpPr>
          <p:nvPr>
            <p:ph idx="1"/>
          </p:nvPr>
        </p:nvSpPr>
        <p:spPr>
          <a:xfrm>
            <a:off x="799557" y="2700299"/>
            <a:ext cx="10592885" cy="3416300"/>
          </a:xfrm>
        </p:spPr>
        <p:txBody>
          <a:bodyPr/>
          <a:lstStyle/>
          <a:p>
            <a:r>
              <a:rPr lang="en-US" dirty="0"/>
              <a:t>The body of the maxilla is occupied by the maxillary sinus, which is the largest of the paranasal sinuses. </a:t>
            </a:r>
            <a:endParaRPr lang="en-IN" dirty="0"/>
          </a:p>
          <a:p>
            <a:r>
              <a:rPr lang="en-US" dirty="0"/>
              <a:t>It is an air-filled cavity located in the posterior maxilla superior to the teeth. The lateral wall of the nasal cavity borders the sinus medially; it is bordered superiorly by the floor of the orbit and laterally by the lateral wall of the maxilla, the alveolar process, and the zygomatic arch (Fig. 43.13).</a:t>
            </a:r>
            <a:endParaRPr lang="en-IN" dirty="0"/>
          </a:p>
          <a:p>
            <a:r>
              <a:rPr lang="en-US" dirty="0"/>
              <a:t> It is pyramidal, with its apex in the zygomatic arch and its base at the lateral wall of the nasal cavity. </a:t>
            </a:r>
          </a:p>
        </p:txBody>
      </p:sp>
    </p:spTree>
    <p:extLst>
      <p:ext uri="{BB962C8B-B14F-4D97-AF65-F5344CB8AC3E}">
        <p14:creationId xmlns:p14="http://schemas.microsoft.com/office/powerpoint/2010/main" val="138199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FC16-4643-D326-1A50-D9F99A08D90E}"/>
              </a:ext>
            </a:extLst>
          </p:cNvPr>
          <p:cNvSpPr>
            <a:spLocks noGrp="1"/>
          </p:cNvSpPr>
          <p:nvPr>
            <p:ph type="title"/>
          </p:nvPr>
        </p:nvSpPr>
        <p:spPr/>
        <p:txBody>
          <a:bodyPr/>
          <a:lstStyle/>
          <a:p>
            <a:r>
              <a:rPr lang="en-IN" dirty="0"/>
              <a:t>Contents </a:t>
            </a:r>
            <a:endParaRPr lang="en-US" dirty="0"/>
          </a:p>
        </p:txBody>
      </p:sp>
      <p:sp>
        <p:nvSpPr>
          <p:cNvPr id="3" name="Content Placeholder 2">
            <a:extLst>
              <a:ext uri="{FF2B5EF4-FFF2-40B4-BE49-F238E27FC236}">
                <a16:creationId xmlns:a16="http://schemas.microsoft.com/office/drawing/2014/main" id="{A9AA01A7-B9E5-B9A3-F1BC-B289B207E96B}"/>
              </a:ext>
            </a:extLst>
          </p:cNvPr>
          <p:cNvSpPr>
            <a:spLocks noGrp="1"/>
          </p:cNvSpPr>
          <p:nvPr>
            <p:ph idx="1"/>
          </p:nvPr>
        </p:nvSpPr>
        <p:spPr/>
        <p:txBody>
          <a:bodyPr/>
          <a:lstStyle/>
          <a:p>
            <a:r>
              <a:rPr lang="en-IN" dirty="0"/>
              <a:t>Introduction</a:t>
            </a:r>
          </a:p>
          <a:p>
            <a:r>
              <a:rPr lang="en-IN" dirty="0"/>
              <a:t>Anatomy of mandible</a:t>
            </a:r>
          </a:p>
          <a:p>
            <a:r>
              <a:rPr lang="en-IN" dirty="0"/>
              <a:t>Anatomy of maxilla</a:t>
            </a:r>
          </a:p>
          <a:p>
            <a:r>
              <a:rPr lang="en-IN" dirty="0" err="1"/>
              <a:t>Exostoses</a:t>
            </a:r>
            <a:endParaRPr lang="en-IN" dirty="0"/>
          </a:p>
          <a:p>
            <a:r>
              <a:rPr lang="en-IN" dirty="0"/>
              <a:t>Muscles</a:t>
            </a:r>
          </a:p>
          <a:p>
            <a:r>
              <a:rPr lang="en-IN" dirty="0"/>
              <a:t>Anatomic spaces</a:t>
            </a:r>
            <a:endParaRPr lang="en-US" dirty="0"/>
          </a:p>
        </p:txBody>
      </p:sp>
    </p:spTree>
    <p:extLst>
      <p:ext uri="{BB962C8B-B14F-4D97-AF65-F5344CB8AC3E}">
        <p14:creationId xmlns:p14="http://schemas.microsoft.com/office/powerpoint/2010/main" val="2693225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D1EF-59CE-01C1-37A7-CE5BAFE9451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35DEE57-75A7-167D-6626-3BD199232B46}"/>
              </a:ext>
            </a:extLst>
          </p:cNvPr>
          <p:cNvPicPr>
            <a:picLocks noGrp="1" noChangeAspect="1"/>
          </p:cNvPicPr>
          <p:nvPr>
            <p:ph idx="1"/>
          </p:nvPr>
        </p:nvPicPr>
        <p:blipFill>
          <a:blip r:embed="rId2"/>
          <a:stretch>
            <a:fillRect/>
          </a:stretch>
        </p:blipFill>
        <p:spPr>
          <a:xfrm>
            <a:off x="2970577" y="973668"/>
            <a:ext cx="5329925" cy="5150856"/>
          </a:xfrm>
        </p:spPr>
      </p:pic>
    </p:spTree>
    <p:extLst>
      <p:ext uri="{BB962C8B-B14F-4D97-AF65-F5344CB8AC3E}">
        <p14:creationId xmlns:p14="http://schemas.microsoft.com/office/powerpoint/2010/main" val="1157048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18BC-C518-8A97-6042-9787ECECA7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8FFCE3-31A4-30DC-8C1D-9743AC56E171}"/>
              </a:ext>
            </a:extLst>
          </p:cNvPr>
          <p:cNvSpPr>
            <a:spLocks noGrp="1"/>
          </p:cNvSpPr>
          <p:nvPr>
            <p:ph idx="1"/>
          </p:nvPr>
        </p:nvSpPr>
        <p:spPr/>
        <p:txBody>
          <a:bodyPr/>
          <a:lstStyle/>
          <a:p>
            <a:r>
              <a:rPr lang="en-US" dirty="0"/>
              <a:t>The entire maxillary sinus is lined with a thin mucosal membrane called the </a:t>
            </a:r>
            <a:r>
              <a:rPr lang="en-US" dirty="0" err="1"/>
              <a:t>schneiderian</a:t>
            </a:r>
            <a:r>
              <a:rPr lang="en-US" dirty="0"/>
              <a:t> membrane. </a:t>
            </a:r>
            <a:endParaRPr lang="en-IN" dirty="0"/>
          </a:p>
          <a:p>
            <a:r>
              <a:rPr lang="en-US" dirty="0"/>
              <a:t> The entrance to the maxillary sinus, through the orifice or maxillary duct, is located at the superior medial aspect of the cavity.</a:t>
            </a:r>
            <a:endParaRPr lang="en-IN" dirty="0"/>
          </a:p>
          <a:p>
            <a:r>
              <a:rPr lang="en-US" dirty="0"/>
              <a:t> The orifice is relatively small, measuring only 3 to 6 mm in length and diameter. An accessory opening is occasionally found inferior and posterior to the main opening. </a:t>
            </a:r>
            <a:endParaRPr lang="en-IN" dirty="0"/>
          </a:p>
          <a:p>
            <a:r>
              <a:rPr lang="en-US" dirty="0"/>
              <a:t>The maxillary sinus drains into the middle meatus of the nasal cavity through the maxillary duct, which passes secretions medially to the semilunar hiatus.</a:t>
            </a:r>
          </a:p>
        </p:txBody>
      </p:sp>
    </p:spTree>
    <p:extLst>
      <p:ext uri="{BB962C8B-B14F-4D97-AF65-F5344CB8AC3E}">
        <p14:creationId xmlns:p14="http://schemas.microsoft.com/office/powerpoint/2010/main" val="3814758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7FA3-2019-1216-4E8C-9D6ACA10AE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4347D1-41BF-E75E-2D52-38E4893B467E}"/>
              </a:ext>
            </a:extLst>
          </p:cNvPr>
          <p:cNvSpPr>
            <a:spLocks noGrp="1"/>
          </p:cNvSpPr>
          <p:nvPr>
            <p:ph idx="1"/>
          </p:nvPr>
        </p:nvSpPr>
        <p:spPr/>
        <p:txBody>
          <a:bodyPr/>
          <a:lstStyle/>
          <a:p>
            <a:r>
              <a:rPr lang="en-US" dirty="0"/>
              <a:t>Blood supply to the maxillary sinus arises from the superior alveolar (anterior, middle, and posterior) branches of the maxillary artery (Fig. 43.14A). </a:t>
            </a:r>
            <a:endParaRPr lang="en-IN" dirty="0"/>
          </a:p>
          <a:p>
            <a:r>
              <a:rPr lang="en-US" dirty="0"/>
              <a:t>The maxillary artery, which is a large </a:t>
            </a:r>
            <a:r>
              <a:rPr lang="en-US" dirty="0" err="1"/>
              <a:t>termi</a:t>
            </a:r>
            <a:r>
              <a:rPr lang="en-US" dirty="0"/>
              <a:t> </a:t>
            </a:r>
            <a:r>
              <a:rPr lang="en-US" dirty="0" err="1"/>
              <a:t>nal</a:t>
            </a:r>
            <a:r>
              <a:rPr lang="en-US" dirty="0"/>
              <a:t> branch of the external carotid artery, gives off many branches to supply the maxillary sinus, including the infraorbital </a:t>
            </a:r>
            <a:r>
              <a:rPr lang="en-IN" dirty="0"/>
              <a:t>artery,</a:t>
            </a:r>
            <a:r>
              <a:rPr lang="en-US" dirty="0"/>
              <a:t> which travels superiorly and anteriorly and gives off the anterior superior alveolar artery Branches of the greater palatine artery contribute to a lesser extent. </a:t>
            </a:r>
            <a:endParaRPr lang="en-IN"/>
          </a:p>
          <a:p>
            <a:r>
              <a:rPr lang="en-US"/>
              <a:t>Venous </a:t>
            </a:r>
            <a:r>
              <a:rPr lang="en-US" dirty="0"/>
              <a:t>blood drains via the </a:t>
            </a:r>
            <a:r>
              <a:rPr lang="en-US" dirty="0" err="1"/>
              <a:t>pterygoid</a:t>
            </a:r>
            <a:r>
              <a:rPr lang="en-US" dirty="0"/>
              <a:t> plexus.</a:t>
            </a:r>
          </a:p>
        </p:txBody>
      </p:sp>
    </p:spTree>
    <p:extLst>
      <p:ext uri="{BB962C8B-B14F-4D97-AF65-F5344CB8AC3E}">
        <p14:creationId xmlns:p14="http://schemas.microsoft.com/office/powerpoint/2010/main" val="1192808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97BD-D247-A5BB-1B0A-9B69DD1DE76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4404E2F-D4E8-E510-434E-07AC8A58E9F2}"/>
              </a:ext>
            </a:extLst>
          </p:cNvPr>
          <p:cNvPicPr>
            <a:picLocks noGrp="1" noChangeAspect="1"/>
          </p:cNvPicPr>
          <p:nvPr>
            <p:ph idx="1"/>
          </p:nvPr>
        </p:nvPicPr>
        <p:blipFill>
          <a:blip r:embed="rId2"/>
          <a:stretch>
            <a:fillRect/>
          </a:stretch>
        </p:blipFill>
        <p:spPr>
          <a:xfrm>
            <a:off x="3251743" y="973668"/>
            <a:ext cx="5403273" cy="5219904"/>
          </a:xfrm>
        </p:spPr>
      </p:pic>
    </p:spTree>
    <p:extLst>
      <p:ext uri="{BB962C8B-B14F-4D97-AF65-F5344CB8AC3E}">
        <p14:creationId xmlns:p14="http://schemas.microsoft.com/office/powerpoint/2010/main" val="204850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2C1-4614-D0C6-4A01-1305D068DA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B2F0A6-AA17-E0F7-D5F2-F8D4DD2AE597}"/>
              </a:ext>
            </a:extLst>
          </p:cNvPr>
          <p:cNvSpPr>
            <a:spLocks noGrp="1"/>
          </p:cNvSpPr>
          <p:nvPr>
            <p:ph idx="1"/>
          </p:nvPr>
        </p:nvSpPr>
        <p:spPr/>
        <p:txBody>
          <a:bodyPr/>
          <a:lstStyle/>
          <a:p>
            <a:r>
              <a:rPr lang="en-US" dirty="0" err="1"/>
              <a:t>Innerva</a:t>
            </a:r>
            <a:r>
              <a:rPr lang="en-US" dirty="0"/>
              <a:t>- </a:t>
            </a:r>
            <a:r>
              <a:rPr lang="en-US" dirty="0" err="1"/>
              <a:t>tion</a:t>
            </a:r>
            <a:r>
              <a:rPr lang="en-US" dirty="0"/>
              <a:t> of the maxillary sinus is supplied by the superior alveolar (anterior, middle, and posterior) nerves and the branches of the maxillary nerve (Fig. 43.14B).</a:t>
            </a:r>
            <a:endParaRPr lang="en-IN" dirty="0"/>
          </a:p>
          <a:p>
            <a:r>
              <a:rPr lang="en-US" dirty="0"/>
              <a:t>the arterial blood supply is particularly </a:t>
            </a:r>
            <a:r>
              <a:rPr lang="en-US" dirty="0" err="1"/>
              <a:t>impor</a:t>
            </a:r>
            <a:r>
              <a:rPr lang="en-US" dirty="0"/>
              <a:t>- </a:t>
            </a:r>
            <a:r>
              <a:rPr lang="en-US" dirty="0" err="1"/>
              <a:t>tant</a:t>
            </a:r>
            <a:r>
              <a:rPr lang="en-US" dirty="0"/>
              <a:t> when considering a lateral window approach to sinus floor elevation and bone augmentation.</a:t>
            </a:r>
            <a:endParaRPr lang="en-IN" dirty="0"/>
          </a:p>
          <a:p>
            <a:r>
              <a:rPr lang="en-US" dirty="0"/>
              <a:t>The inferior wall of the maxillary sinus is frequently separated from the apices and roots of the maxillary posterior teeth by a thin, bony plate</a:t>
            </a:r>
            <a:endParaRPr lang="en-IN" dirty="0"/>
          </a:p>
          <a:p>
            <a:r>
              <a:rPr lang="en-US" dirty="0"/>
              <a:t>In edentulous posterior areas, the maxillary sinus bony wall may be only a thin plate that is in intimate contact with the alveolar mucosa</a:t>
            </a:r>
          </a:p>
        </p:txBody>
      </p:sp>
    </p:spTree>
    <p:extLst>
      <p:ext uri="{BB962C8B-B14F-4D97-AF65-F5344CB8AC3E}">
        <p14:creationId xmlns:p14="http://schemas.microsoft.com/office/powerpoint/2010/main" val="1853494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E67C-6AEC-6CCA-9730-D58D700898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C58A7A-DD02-752D-58FC-FD8EBC4735E0}"/>
              </a:ext>
            </a:extLst>
          </p:cNvPr>
          <p:cNvSpPr>
            <a:spLocks noGrp="1"/>
          </p:cNvSpPr>
          <p:nvPr>
            <p:ph idx="1"/>
          </p:nvPr>
        </p:nvSpPr>
        <p:spPr/>
        <p:txBody>
          <a:bodyPr/>
          <a:lstStyle/>
          <a:p>
            <a:r>
              <a:rPr lang="en-US" dirty="0"/>
              <a:t>Adequate determination of the extension of the maxillary sinus into the surgical site is </a:t>
            </a:r>
            <a:r>
              <a:rPr lang="en-US" dirty="0" err="1"/>
              <a:t>impor</a:t>
            </a:r>
            <a:r>
              <a:rPr lang="en-US" dirty="0"/>
              <a:t>- </a:t>
            </a:r>
            <a:r>
              <a:rPr lang="en-US" dirty="0" err="1"/>
              <a:t>tant</a:t>
            </a:r>
            <a:r>
              <a:rPr lang="en-US" dirty="0"/>
              <a:t> to avoid creating an </a:t>
            </a:r>
            <a:r>
              <a:rPr lang="en-US" dirty="0" err="1"/>
              <a:t>oroantral</a:t>
            </a:r>
            <a:r>
              <a:rPr lang="en-US" dirty="0"/>
              <a:t> communication, particularly in relation to osseous reduction in periodontal surgery or surgical pro- </a:t>
            </a:r>
            <a:r>
              <a:rPr lang="en-US" dirty="0" err="1"/>
              <a:t>cedures</a:t>
            </a:r>
            <a:r>
              <a:rPr lang="en-US" dirty="0"/>
              <a:t> for bone augmentation or the placement of implants in edentulous areas.</a:t>
            </a:r>
            <a:endParaRPr lang="en-IN" dirty="0"/>
          </a:p>
          <a:p>
            <a:r>
              <a:rPr lang="en-US" dirty="0"/>
              <a:t> Determining the amount of available bone in the anterior area, below the floor of the nasal cavity, is also critical for the placement of implants.</a:t>
            </a:r>
          </a:p>
        </p:txBody>
      </p:sp>
    </p:spTree>
    <p:extLst>
      <p:ext uri="{BB962C8B-B14F-4D97-AF65-F5344CB8AC3E}">
        <p14:creationId xmlns:p14="http://schemas.microsoft.com/office/powerpoint/2010/main" val="2779885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E2D4-1DDF-E87E-A82F-6AD056AF1153}"/>
              </a:ext>
            </a:extLst>
          </p:cNvPr>
          <p:cNvSpPr>
            <a:spLocks noGrp="1"/>
          </p:cNvSpPr>
          <p:nvPr>
            <p:ph type="title"/>
          </p:nvPr>
        </p:nvSpPr>
        <p:spPr/>
        <p:txBody>
          <a:bodyPr/>
          <a:lstStyle/>
          <a:p>
            <a:r>
              <a:rPr lang="en-IN" dirty="0" err="1"/>
              <a:t>Exostoses</a:t>
            </a:r>
            <a:r>
              <a:rPr lang="en-IN" dirty="0"/>
              <a:t> </a:t>
            </a:r>
            <a:endParaRPr lang="en-US" dirty="0"/>
          </a:p>
        </p:txBody>
      </p:sp>
      <p:sp>
        <p:nvSpPr>
          <p:cNvPr id="3" name="Content Placeholder 2">
            <a:extLst>
              <a:ext uri="{FF2B5EF4-FFF2-40B4-BE49-F238E27FC236}">
                <a16:creationId xmlns:a16="http://schemas.microsoft.com/office/drawing/2014/main" id="{09555B0F-B60F-FBC9-486A-2EB565C70176}"/>
              </a:ext>
            </a:extLst>
          </p:cNvPr>
          <p:cNvSpPr>
            <a:spLocks noGrp="1"/>
          </p:cNvSpPr>
          <p:nvPr>
            <p:ph idx="1"/>
          </p:nvPr>
        </p:nvSpPr>
        <p:spPr/>
        <p:txBody>
          <a:bodyPr>
            <a:normAutofit/>
          </a:bodyPr>
          <a:lstStyle/>
          <a:p>
            <a:r>
              <a:rPr lang="en-US" dirty="0"/>
              <a:t>Both the maxilla and the mandible may have </a:t>
            </a:r>
            <a:r>
              <a:rPr lang="en-US" dirty="0" err="1"/>
              <a:t>exostoses</a:t>
            </a:r>
            <a:r>
              <a:rPr lang="en-US" dirty="0"/>
              <a:t> or tori, which are considered to be within the normal range of anatomic variation.</a:t>
            </a:r>
            <a:endParaRPr lang="en-IN" dirty="0"/>
          </a:p>
          <a:p>
            <a:r>
              <a:rPr lang="en-US" dirty="0"/>
              <a:t> Sometimes these structures may hinder the removal of plaque by the patient and may have to be removed to improve the prognosis of</a:t>
            </a:r>
            <a:r>
              <a:rPr lang="en-IN" dirty="0"/>
              <a:t> </a:t>
            </a:r>
            <a:r>
              <a:rPr lang="en-IN" dirty="0" err="1"/>
              <a:t>neighboring</a:t>
            </a:r>
            <a:r>
              <a:rPr lang="en-IN" dirty="0"/>
              <a:t> teeth.</a:t>
            </a:r>
          </a:p>
          <a:p>
            <a:r>
              <a:rPr lang="en-IN" dirty="0"/>
              <a:t> Additional indications for the removal of </a:t>
            </a:r>
            <a:r>
              <a:rPr lang="en-IN" dirty="0" err="1"/>
              <a:t>exotses</a:t>
            </a:r>
            <a:r>
              <a:rPr lang="en-IN" dirty="0"/>
              <a:t> include the inability to wear removable prostheses comfortably over these areas. </a:t>
            </a:r>
          </a:p>
          <a:p>
            <a:r>
              <a:rPr lang="en-IN" dirty="0"/>
              <a:t>The most common location of a mandibular </a:t>
            </a:r>
            <a:r>
              <a:rPr lang="en-IN" dirty="0" err="1"/>
              <a:t>torusis</a:t>
            </a:r>
            <a:r>
              <a:rPr lang="en-IN" dirty="0"/>
              <a:t> in the lingual area of the canines and the premolars, above </a:t>
            </a:r>
            <a:r>
              <a:rPr lang="en-IN" dirty="0" err="1"/>
              <a:t>themylohyoid</a:t>
            </a:r>
            <a:r>
              <a:rPr lang="en-IN" dirty="0"/>
              <a:t> muscle (Fig. 43.18). </a:t>
            </a:r>
            <a:endParaRPr lang="en-US" dirty="0"/>
          </a:p>
        </p:txBody>
      </p:sp>
    </p:spTree>
    <p:extLst>
      <p:ext uri="{BB962C8B-B14F-4D97-AF65-F5344CB8AC3E}">
        <p14:creationId xmlns:p14="http://schemas.microsoft.com/office/powerpoint/2010/main" val="1333365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62CD-CD70-B412-BA8E-02CCF039603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953D943-574B-8291-E851-E88051910FB9}"/>
              </a:ext>
            </a:extLst>
          </p:cNvPr>
          <p:cNvPicPr>
            <a:picLocks noGrp="1" noChangeAspect="1"/>
          </p:cNvPicPr>
          <p:nvPr>
            <p:ph idx="1"/>
          </p:nvPr>
        </p:nvPicPr>
        <p:blipFill>
          <a:blip r:embed="rId2"/>
          <a:stretch>
            <a:fillRect/>
          </a:stretch>
        </p:blipFill>
        <p:spPr>
          <a:xfrm>
            <a:off x="2518267" y="973668"/>
            <a:ext cx="6393465" cy="5493145"/>
          </a:xfrm>
        </p:spPr>
      </p:pic>
    </p:spTree>
    <p:extLst>
      <p:ext uri="{BB962C8B-B14F-4D97-AF65-F5344CB8AC3E}">
        <p14:creationId xmlns:p14="http://schemas.microsoft.com/office/powerpoint/2010/main" val="4040452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3A98-C209-3CE3-1ED1-09C5A9CD5A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81A50E-FE9F-33BD-5692-D9C156D5DACF}"/>
              </a:ext>
            </a:extLst>
          </p:cNvPr>
          <p:cNvSpPr>
            <a:spLocks noGrp="1"/>
          </p:cNvSpPr>
          <p:nvPr>
            <p:ph idx="1"/>
          </p:nvPr>
        </p:nvSpPr>
        <p:spPr/>
        <p:txBody>
          <a:bodyPr/>
          <a:lstStyle/>
          <a:p>
            <a:r>
              <a:rPr lang="en-US" dirty="0"/>
              <a:t>Mandibular tori can also be </a:t>
            </a:r>
            <a:r>
              <a:rPr lang="en-US" dirty="0" err="1"/>
              <a:t>foundon</a:t>
            </a:r>
            <a:r>
              <a:rPr lang="en-US" dirty="0"/>
              <a:t> the buccal and labial surfaces of the mandibular teeth. </a:t>
            </a:r>
            <a:r>
              <a:rPr lang="en-US" dirty="0" err="1"/>
              <a:t>Maxillarytori</a:t>
            </a:r>
            <a:r>
              <a:rPr lang="en-US" dirty="0"/>
              <a:t> are usually located in the midline of the hard palate (Fig. 43.19)</a:t>
            </a:r>
            <a:endParaRPr lang="en-IN" dirty="0"/>
          </a:p>
          <a:p>
            <a:r>
              <a:rPr lang="en-US" dirty="0"/>
              <a:t>Smaller tori may be seen over the palatal roots of the maxillary </a:t>
            </a:r>
            <a:r>
              <a:rPr lang="en-US" dirty="0" err="1"/>
              <a:t>mo</a:t>
            </a:r>
            <a:r>
              <a:rPr lang="en-US" dirty="0"/>
              <a:t>-lars, in the area above the greater palatine foramen (see Fig. 43.19),or on the buccal and labial surfaces of the maxillary teeth(Fig. 43.20).</a:t>
            </a:r>
          </a:p>
        </p:txBody>
      </p:sp>
    </p:spTree>
    <p:extLst>
      <p:ext uri="{BB962C8B-B14F-4D97-AF65-F5344CB8AC3E}">
        <p14:creationId xmlns:p14="http://schemas.microsoft.com/office/powerpoint/2010/main" val="208640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2681-185B-64A5-9B79-4FADF082E92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6066FF4-DD6F-50A2-4276-742620A1AAE7}"/>
              </a:ext>
            </a:extLst>
          </p:cNvPr>
          <p:cNvPicPr>
            <a:picLocks noGrp="1" noChangeAspect="1"/>
          </p:cNvPicPr>
          <p:nvPr>
            <p:ph idx="1"/>
          </p:nvPr>
        </p:nvPicPr>
        <p:blipFill>
          <a:blip r:embed="rId2"/>
          <a:stretch>
            <a:fillRect/>
          </a:stretch>
        </p:blipFill>
        <p:spPr>
          <a:xfrm>
            <a:off x="3141722" y="973667"/>
            <a:ext cx="5219904" cy="5493145"/>
          </a:xfrm>
        </p:spPr>
      </p:pic>
    </p:spTree>
    <p:extLst>
      <p:ext uri="{BB962C8B-B14F-4D97-AF65-F5344CB8AC3E}">
        <p14:creationId xmlns:p14="http://schemas.microsoft.com/office/powerpoint/2010/main" val="415766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6DBB-E260-D732-9410-383F191ECBAE}"/>
              </a:ext>
            </a:extLst>
          </p:cNvPr>
          <p:cNvSpPr>
            <a:spLocks noGrp="1"/>
          </p:cNvSpPr>
          <p:nvPr>
            <p:ph type="title"/>
          </p:nvPr>
        </p:nvSpPr>
        <p:spPr/>
        <p:txBody>
          <a:bodyPr/>
          <a:lstStyle/>
          <a:p>
            <a:r>
              <a:rPr lang="en-IN" dirty="0"/>
              <a:t>Introduction </a:t>
            </a:r>
            <a:endParaRPr lang="en-US" dirty="0"/>
          </a:p>
        </p:txBody>
      </p:sp>
      <p:sp>
        <p:nvSpPr>
          <p:cNvPr id="3" name="Content Placeholder 2">
            <a:extLst>
              <a:ext uri="{FF2B5EF4-FFF2-40B4-BE49-F238E27FC236}">
                <a16:creationId xmlns:a16="http://schemas.microsoft.com/office/drawing/2014/main" id="{E19BCAEA-2924-B305-585A-0C151D324ABB}"/>
              </a:ext>
            </a:extLst>
          </p:cNvPr>
          <p:cNvSpPr>
            <a:spLocks noGrp="1"/>
          </p:cNvSpPr>
          <p:nvPr>
            <p:ph idx="1"/>
          </p:nvPr>
        </p:nvSpPr>
        <p:spPr/>
        <p:txBody>
          <a:bodyPr/>
          <a:lstStyle/>
          <a:p>
            <a:r>
              <a:rPr lang="en-US" dirty="0"/>
              <a:t>sound knowledge of the anatomy of the periodontium and the</a:t>
            </a:r>
            <a:endParaRPr lang="en-IN" dirty="0"/>
          </a:p>
          <a:p>
            <a:pPr marL="0" indent="0">
              <a:buNone/>
            </a:pPr>
            <a:r>
              <a:rPr lang="en-US" dirty="0"/>
              <a:t> </a:t>
            </a:r>
            <a:r>
              <a:rPr lang="en-IN" dirty="0"/>
              <a:t> </a:t>
            </a:r>
            <a:r>
              <a:rPr lang="en-US" dirty="0"/>
              <a:t>surrounding hard and soft tissue structures is essential to determine the scope</a:t>
            </a:r>
            <a:endParaRPr lang="en-IN" dirty="0"/>
          </a:p>
          <a:p>
            <a:pPr marL="0" indent="0">
              <a:buNone/>
            </a:pPr>
            <a:r>
              <a:rPr lang="en-US" dirty="0"/>
              <a:t> </a:t>
            </a:r>
            <a:r>
              <a:rPr lang="en-IN" dirty="0"/>
              <a:t> </a:t>
            </a:r>
            <a:r>
              <a:rPr lang="en-US" dirty="0"/>
              <a:t>and possibilities of periodontal and implant surgical pro- </a:t>
            </a:r>
            <a:r>
              <a:rPr lang="en-US" dirty="0" err="1"/>
              <a:t>cedures</a:t>
            </a:r>
            <a:r>
              <a:rPr lang="en-US" dirty="0"/>
              <a:t> and to</a:t>
            </a:r>
            <a:endParaRPr lang="en-IN" dirty="0"/>
          </a:p>
          <a:p>
            <a:pPr marL="0" indent="0">
              <a:buNone/>
            </a:pPr>
            <a:r>
              <a:rPr lang="en-US" dirty="0"/>
              <a:t> </a:t>
            </a:r>
            <a:r>
              <a:rPr lang="en-IN" dirty="0"/>
              <a:t> </a:t>
            </a:r>
            <a:r>
              <a:rPr lang="en-US" dirty="0"/>
              <a:t>minimize their risks.</a:t>
            </a:r>
            <a:endParaRPr lang="en-IN" dirty="0"/>
          </a:p>
          <a:p>
            <a:r>
              <a:rPr lang="en-US" dirty="0"/>
              <a:t> The spatial relationship of bones, muscles, blood </a:t>
            </a:r>
            <a:r>
              <a:rPr lang="en-IN" dirty="0"/>
              <a:t>vessels,</a:t>
            </a:r>
          </a:p>
          <a:p>
            <a:pPr marL="0" indent="0">
              <a:buNone/>
            </a:pPr>
            <a:r>
              <a:rPr lang="en-IN" dirty="0"/>
              <a:t> </a:t>
            </a:r>
            <a:r>
              <a:rPr lang="en-US" dirty="0"/>
              <a:t>and nerves, as well as the anatomic spaces located in the vicinity of the</a:t>
            </a:r>
            <a:endParaRPr lang="en-IN" dirty="0"/>
          </a:p>
          <a:p>
            <a:pPr marL="0" indent="0">
              <a:buNone/>
            </a:pPr>
            <a:r>
              <a:rPr lang="en-US" dirty="0"/>
              <a:t> </a:t>
            </a:r>
            <a:r>
              <a:rPr lang="en-IN" dirty="0"/>
              <a:t> </a:t>
            </a:r>
            <a:r>
              <a:rPr lang="en-US" dirty="0"/>
              <a:t>periodontal or implant surgical field, are particularly important.</a:t>
            </a:r>
          </a:p>
        </p:txBody>
      </p:sp>
    </p:spTree>
    <p:extLst>
      <p:ext uri="{BB962C8B-B14F-4D97-AF65-F5344CB8AC3E}">
        <p14:creationId xmlns:p14="http://schemas.microsoft.com/office/powerpoint/2010/main" val="1803973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3383-BEEC-D55B-885D-8C7CAFABB3C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8310775-1492-15AF-4F4A-8C370E216B9C}"/>
              </a:ext>
            </a:extLst>
          </p:cNvPr>
          <p:cNvPicPr>
            <a:picLocks noGrp="1" noChangeAspect="1"/>
          </p:cNvPicPr>
          <p:nvPr>
            <p:ph idx="1"/>
          </p:nvPr>
        </p:nvPicPr>
        <p:blipFill>
          <a:blip r:embed="rId2"/>
          <a:stretch>
            <a:fillRect/>
          </a:stretch>
        </p:blipFill>
        <p:spPr>
          <a:xfrm>
            <a:off x="2188202" y="973668"/>
            <a:ext cx="7334761" cy="5101958"/>
          </a:xfrm>
        </p:spPr>
      </p:pic>
    </p:spTree>
    <p:extLst>
      <p:ext uri="{BB962C8B-B14F-4D97-AF65-F5344CB8AC3E}">
        <p14:creationId xmlns:p14="http://schemas.microsoft.com/office/powerpoint/2010/main" val="2370483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EECA-8692-B6F4-89CD-6BF358D8ED52}"/>
              </a:ext>
            </a:extLst>
          </p:cNvPr>
          <p:cNvSpPr>
            <a:spLocks noGrp="1"/>
          </p:cNvSpPr>
          <p:nvPr>
            <p:ph type="title"/>
          </p:nvPr>
        </p:nvSpPr>
        <p:spPr/>
        <p:txBody>
          <a:bodyPr/>
          <a:lstStyle/>
          <a:p>
            <a:r>
              <a:rPr lang="en-IN" dirty="0"/>
              <a:t>Muscles</a:t>
            </a:r>
            <a:endParaRPr lang="en-US" dirty="0"/>
          </a:p>
        </p:txBody>
      </p:sp>
      <p:sp>
        <p:nvSpPr>
          <p:cNvPr id="3" name="Content Placeholder 2">
            <a:extLst>
              <a:ext uri="{FF2B5EF4-FFF2-40B4-BE49-F238E27FC236}">
                <a16:creationId xmlns:a16="http://schemas.microsoft.com/office/drawing/2014/main" id="{31DF087E-F528-7B77-30E4-2EE1DF8656BC}"/>
              </a:ext>
            </a:extLst>
          </p:cNvPr>
          <p:cNvSpPr>
            <a:spLocks noGrp="1"/>
          </p:cNvSpPr>
          <p:nvPr>
            <p:ph idx="1"/>
          </p:nvPr>
        </p:nvSpPr>
        <p:spPr/>
        <p:txBody>
          <a:bodyPr/>
          <a:lstStyle/>
          <a:p>
            <a:r>
              <a:rPr lang="en-US" dirty="0"/>
              <a:t>Several muscles may be encountered when performing periodontal and implant flap surgery, particularly during </a:t>
            </a:r>
            <a:r>
              <a:rPr lang="en-US" dirty="0" err="1"/>
              <a:t>mucogingival</a:t>
            </a:r>
            <a:r>
              <a:rPr lang="en-US" dirty="0"/>
              <a:t> surgery and bone augmentation procedures. </a:t>
            </a:r>
            <a:endParaRPr lang="en-IN" dirty="0"/>
          </a:p>
          <a:p>
            <a:r>
              <a:rPr lang="en-US" dirty="0"/>
              <a:t>These are the </a:t>
            </a:r>
            <a:r>
              <a:rPr lang="en-US" dirty="0" err="1"/>
              <a:t>mentalis</a:t>
            </a:r>
            <a:r>
              <a:rPr lang="en-US" dirty="0"/>
              <a:t>, the in- </a:t>
            </a:r>
            <a:r>
              <a:rPr lang="en-US" dirty="0" err="1"/>
              <a:t>cisivus</a:t>
            </a:r>
            <a:r>
              <a:rPr lang="en-US" dirty="0"/>
              <a:t> </a:t>
            </a:r>
            <a:r>
              <a:rPr lang="en-US" dirty="0" err="1"/>
              <a:t>labii</a:t>
            </a:r>
            <a:r>
              <a:rPr lang="en-US" dirty="0"/>
              <a:t> </a:t>
            </a:r>
            <a:r>
              <a:rPr lang="en-US" dirty="0" err="1"/>
              <a:t>inferioris</a:t>
            </a:r>
            <a:r>
              <a:rPr lang="en-US" dirty="0"/>
              <a:t>, the depressor </a:t>
            </a:r>
            <a:r>
              <a:rPr lang="en-US" dirty="0" err="1"/>
              <a:t>labii</a:t>
            </a:r>
            <a:r>
              <a:rPr lang="en-US" dirty="0"/>
              <a:t> </a:t>
            </a:r>
            <a:r>
              <a:rPr lang="en-US" dirty="0" err="1"/>
              <a:t>inferioris</a:t>
            </a:r>
            <a:r>
              <a:rPr lang="en-US" dirty="0"/>
              <a:t>, the depressor </a:t>
            </a:r>
            <a:r>
              <a:rPr lang="en-US" dirty="0" err="1"/>
              <a:t>anguli</a:t>
            </a:r>
            <a:r>
              <a:rPr lang="en-US" dirty="0"/>
              <a:t> </a:t>
            </a:r>
            <a:r>
              <a:rPr lang="en-US" dirty="0" err="1"/>
              <a:t>oris</a:t>
            </a:r>
            <a:r>
              <a:rPr lang="en-US" dirty="0"/>
              <a:t> (</a:t>
            </a:r>
            <a:r>
              <a:rPr lang="en-US" dirty="0" err="1"/>
              <a:t>triangularis</a:t>
            </a:r>
            <a:r>
              <a:rPr lang="en-US" dirty="0"/>
              <a:t>), the </a:t>
            </a:r>
            <a:r>
              <a:rPr lang="en-US" dirty="0" err="1"/>
              <a:t>incisivus</a:t>
            </a:r>
            <a:r>
              <a:rPr lang="en-US" dirty="0"/>
              <a:t> </a:t>
            </a:r>
            <a:r>
              <a:rPr lang="en-US" dirty="0" err="1"/>
              <a:t>labii</a:t>
            </a:r>
            <a:r>
              <a:rPr lang="en-US" dirty="0"/>
              <a:t> </a:t>
            </a:r>
            <a:r>
              <a:rPr lang="en-US" dirty="0" err="1"/>
              <a:t>superioris</a:t>
            </a:r>
            <a:r>
              <a:rPr lang="en-US" dirty="0"/>
              <a:t>, and the </a:t>
            </a:r>
            <a:r>
              <a:rPr lang="en-US" dirty="0" err="1"/>
              <a:t>buc</a:t>
            </a:r>
            <a:r>
              <a:rPr lang="en-US" dirty="0"/>
              <a:t>- </a:t>
            </a:r>
            <a:r>
              <a:rPr lang="en-US" dirty="0" err="1"/>
              <a:t>cinator</a:t>
            </a:r>
            <a:r>
              <a:rPr lang="en-US" dirty="0"/>
              <a:t> muscles. </a:t>
            </a:r>
            <a:endParaRPr lang="en-IN" dirty="0"/>
          </a:p>
          <a:p>
            <a:r>
              <a:rPr lang="en-US" dirty="0"/>
              <a:t>Their bony attachments are shown in Figure 43.21. These muscles provide mobility to the lips and cheeks.</a:t>
            </a:r>
          </a:p>
        </p:txBody>
      </p:sp>
    </p:spTree>
    <p:extLst>
      <p:ext uri="{BB962C8B-B14F-4D97-AF65-F5344CB8AC3E}">
        <p14:creationId xmlns:p14="http://schemas.microsoft.com/office/powerpoint/2010/main" val="360936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86D0-2144-7B64-5E09-028E25AA802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7AE07A5-591C-7F2D-0690-C250142FC218}"/>
              </a:ext>
            </a:extLst>
          </p:cNvPr>
          <p:cNvPicPr>
            <a:picLocks noGrp="1" noChangeAspect="1"/>
          </p:cNvPicPr>
          <p:nvPr>
            <p:ph idx="1"/>
          </p:nvPr>
        </p:nvPicPr>
        <p:blipFill>
          <a:blip r:embed="rId2"/>
          <a:stretch>
            <a:fillRect/>
          </a:stretch>
        </p:blipFill>
        <p:spPr>
          <a:xfrm>
            <a:off x="2848332" y="973668"/>
            <a:ext cx="6136747" cy="5419797"/>
          </a:xfrm>
        </p:spPr>
      </p:pic>
    </p:spTree>
    <p:extLst>
      <p:ext uri="{BB962C8B-B14F-4D97-AF65-F5344CB8AC3E}">
        <p14:creationId xmlns:p14="http://schemas.microsoft.com/office/powerpoint/2010/main" val="117534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8FE6-5745-015E-56FE-F4606EC926BB}"/>
              </a:ext>
            </a:extLst>
          </p:cNvPr>
          <p:cNvSpPr>
            <a:spLocks noGrp="1"/>
          </p:cNvSpPr>
          <p:nvPr>
            <p:ph type="title"/>
          </p:nvPr>
        </p:nvSpPr>
        <p:spPr/>
        <p:txBody>
          <a:bodyPr/>
          <a:lstStyle/>
          <a:p>
            <a:r>
              <a:rPr lang="en-IN" dirty="0"/>
              <a:t>Anatomic spaces</a:t>
            </a:r>
            <a:endParaRPr lang="en-US" dirty="0"/>
          </a:p>
        </p:txBody>
      </p:sp>
      <p:sp>
        <p:nvSpPr>
          <p:cNvPr id="3" name="Content Placeholder 2">
            <a:extLst>
              <a:ext uri="{FF2B5EF4-FFF2-40B4-BE49-F238E27FC236}">
                <a16:creationId xmlns:a16="http://schemas.microsoft.com/office/drawing/2014/main" id="{04E450C9-2EA4-F8E0-CA1B-D03CC0B7A709}"/>
              </a:ext>
            </a:extLst>
          </p:cNvPr>
          <p:cNvSpPr>
            <a:spLocks noGrp="1"/>
          </p:cNvSpPr>
          <p:nvPr>
            <p:ph idx="1"/>
          </p:nvPr>
        </p:nvSpPr>
        <p:spPr/>
        <p:txBody>
          <a:bodyPr/>
          <a:lstStyle/>
          <a:p>
            <a:r>
              <a:rPr lang="en-US" dirty="0"/>
              <a:t>Several anatomic spaces or compartments are found close to the operative field of periodontal and implant surgery sites. </a:t>
            </a:r>
            <a:endParaRPr lang="en-IN" dirty="0"/>
          </a:p>
          <a:p>
            <a:r>
              <a:rPr lang="en-US" dirty="0"/>
              <a:t>These spaces contain loose connective tissue, but they can be easily dis- tended by hemorrhage, inflammatory fluid, and infection.</a:t>
            </a:r>
            <a:endParaRPr lang="en-IN" dirty="0"/>
          </a:p>
          <a:p>
            <a:r>
              <a:rPr lang="en-US" dirty="0"/>
              <a:t>Surgical invasion of these areas may result in dangerous </a:t>
            </a:r>
            <a:r>
              <a:rPr lang="en-US" dirty="0" err="1"/>
              <a:t>hemor</a:t>
            </a:r>
            <a:r>
              <a:rPr lang="en-US" dirty="0"/>
              <a:t>- </a:t>
            </a:r>
            <a:r>
              <a:rPr lang="en-US" dirty="0" err="1"/>
              <a:t>rhage</a:t>
            </a:r>
            <a:r>
              <a:rPr lang="en-US" dirty="0"/>
              <a:t> (intraoperative) or infections (postoperative) and should be carefully avoided. </a:t>
            </a:r>
            <a:endParaRPr lang="en-IN" dirty="0"/>
          </a:p>
          <a:p>
            <a:r>
              <a:rPr lang="en-US" dirty="0"/>
              <a:t>Some of these spaces are briefly described in the following paragraphs. For more information, the reader is referred to other sources.</a:t>
            </a:r>
          </a:p>
        </p:txBody>
      </p:sp>
    </p:spTree>
    <p:extLst>
      <p:ext uri="{BB962C8B-B14F-4D97-AF65-F5344CB8AC3E}">
        <p14:creationId xmlns:p14="http://schemas.microsoft.com/office/powerpoint/2010/main" val="3763714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C13E-5035-9928-D256-BFCA8FEB31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10352D-E69A-26F9-D5CE-B5AF9FAE4EA7}"/>
              </a:ext>
            </a:extLst>
          </p:cNvPr>
          <p:cNvSpPr>
            <a:spLocks noGrp="1"/>
          </p:cNvSpPr>
          <p:nvPr>
            <p:ph idx="1"/>
          </p:nvPr>
        </p:nvSpPr>
        <p:spPr/>
        <p:txBody>
          <a:bodyPr/>
          <a:lstStyle/>
          <a:p>
            <a:r>
              <a:rPr lang="en-US" b="1" dirty="0"/>
              <a:t>canine fossa </a:t>
            </a:r>
            <a:r>
              <a:rPr lang="en-IN" b="1" dirty="0"/>
              <a:t>: </a:t>
            </a:r>
            <a:r>
              <a:rPr lang="en-IN" dirty="0"/>
              <a:t>C</a:t>
            </a:r>
            <a:r>
              <a:rPr lang="en-US" dirty="0" err="1"/>
              <a:t>ontains</a:t>
            </a:r>
            <a:r>
              <a:rPr lang="en-US" dirty="0"/>
              <a:t> varying amounts of connective tissue and fat. </a:t>
            </a:r>
            <a:endParaRPr lang="en-IN" dirty="0"/>
          </a:p>
          <a:p>
            <a:r>
              <a:rPr lang="en-US" dirty="0"/>
              <a:t>It is bounded superiorly by the </a:t>
            </a:r>
            <a:r>
              <a:rPr lang="en-US" dirty="0" err="1"/>
              <a:t>quadratus</a:t>
            </a:r>
            <a:r>
              <a:rPr lang="en-US" dirty="0"/>
              <a:t> </a:t>
            </a:r>
            <a:r>
              <a:rPr lang="en-US" dirty="0" err="1"/>
              <a:t>labii</a:t>
            </a:r>
            <a:r>
              <a:rPr lang="en-US" dirty="0"/>
              <a:t> </a:t>
            </a:r>
            <a:r>
              <a:rPr lang="en-US" dirty="0" err="1"/>
              <a:t>superioris</a:t>
            </a:r>
            <a:r>
              <a:rPr lang="en-US" dirty="0"/>
              <a:t> muscle, anteriorly by the orbicularis </a:t>
            </a:r>
            <a:r>
              <a:rPr lang="en-US" dirty="0" err="1"/>
              <a:t>oris</a:t>
            </a:r>
            <a:r>
              <a:rPr lang="en-US" dirty="0"/>
              <a:t>, and posteriorly by the </a:t>
            </a:r>
            <a:r>
              <a:rPr lang="en-US" dirty="0" err="1"/>
              <a:t>buccinator</a:t>
            </a:r>
            <a:r>
              <a:rPr lang="en-US" dirty="0"/>
              <a:t>. Infection of this area results in swelling of the upper lip</a:t>
            </a:r>
            <a:r>
              <a:rPr lang="en-IN" dirty="0"/>
              <a:t>, which obliterates the nasolabial fold, and of the upper and lower eyelids, which closes the eye.</a:t>
            </a:r>
          </a:p>
          <a:p>
            <a:r>
              <a:rPr lang="en-IN" b="1" dirty="0"/>
              <a:t>The buccal space:</a:t>
            </a:r>
            <a:r>
              <a:rPr lang="en-IN" dirty="0"/>
              <a:t>  is located between the </a:t>
            </a:r>
            <a:r>
              <a:rPr lang="en-IN" dirty="0" err="1"/>
              <a:t>buccinator</a:t>
            </a:r>
            <a:r>
              <a:rPr lang="en-IN" dirty="0"/>
              <a:t> and the masseter muscles. Infection of this area results in swelling of the cheek that may extend to the temporal space or the submandibular space, with which the buccal space communicates. </a:t>
            </a:r>
            <a:endParaRPr lang="en-US" dirty="0"/>
          </a:p>
        </p:txBody>
      </p:sp>
    </p:spTree>
    <p:extLst>
      <p:ext uri="{BB962C8B-B14F-4D97-AF65-F5344CB8AC3E}">
        <p14:creationId xmlns:p14="http://schemas.microsoft.com/office/powerpoint/2010/main" val="407538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0FB7-D60D-D22B-0F63-F329DF7215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65247F-99E3-053B-8699-AB81901803BD}"/>
              </a:ext>
            </a:extLst>
          </p:cNvPr>
          <p:cNvSpPr>
            <a:spLocks noGrp="1"/>
          </p:cNvSpPr>
          <p:nvPr>
            <p:ph idx="1"/>
          </p:nvPr>
        </p:nvSpPr>
        <p:spPr/>
        <p:txBody>
          <a:bodyPr/>
          <a:lstStyle/>
          <a:p>
            <a:r>
              <a:rPr lang="en-US" b="1" dirty="0"/>
              <a:t>The mental or </a:t>
            </a:r>
            <a:r>
              <a:rPr lang="en-US" b="1" dirty="0" err="1"/>
              <a:t>mentalis</a:t>
            </a:r>
            <a:r>
              <a:rPr lang="en-US" b="1" dirty="0"/>
              <a:t> </a:t>
            </a:r>
            <a:r>
              <a:rPr lang="en-IN" b="1" dirty="0"/>
              <a:t>space:</a:t>
            </a:r>
            <a:r>
              <a:rPr lang="en-US" dirty="0"/>
              <a:t> is located in the region of </a:t>
            </a:r>
            <a:r>
              <a:rPr lang="en-US" dirty="0" err="1"/>
              <a:t>themental</a:t>
            </a:r>
            <a:r>
              <a:rPr lang="en-US" dirty="0"/>
              <a:t> symphysis, where the mental muscle, the depressor </a:t>
            </a:r>
            <a:r>
              <a:rPr lang="en-IN" dirty="0"/>
              <a:t>muscle of the lower lip, and the depressor muscle of the corner of the mouth are attached. </a:t>
            </a:r>
          </a:p>
          <a:p>
            <a:r>
              <a:rPr lang="en-IN" dirty="0"/>
              <a:t>Infection of this area results in large swelling of the chin that extends downward.</a:t>
            </a:r>
          </a:p>
          <a:p>
            <a:r>
              <a:rPr lang="en-US" b="1" dirty="0"/>
              <a:t>The masticator </a:t>
            </a:r>
            <a:r>
              <a:rPr lang="en-IN" b="1" dirty="0"/>
              <a:t>space:</a:t>
            </a:r>
            <a:r>
              <a:rPr lang="en-US" dirty="0"/>
              <a:t> contains the masseter muscle, the </a:t>
            </a:r>
            <a:r>
              <a:rPr lang="en-US" dirty="0" err="1"/>
              <a:t>ptery</a:t>
            </a:r>
            <a:r>
              <a:rPr lang="en-US" dirty="0"/>
              <a:t>- </a:t>
            </a:r>
            <a:r>
              <a:rPr lang="en-US" dirty="0" err="1"/>
              <a:t>goid</a:t>
            </a:r>
            <a:r>
              <a:rPr lang="en-US" dirty="0"/>
              <a:t> muscles, the tendon of insertion of the temporalis muscle, the mandibular ramus, and the posterior part of the body of the </a:t>
            </a:r>
            <a:r>
              <a:rPr lang="en-US" dirty="0" err="1"/>
              <a:t>mandi</a:t>
            </a:r>
            <a:r>
              <a:rPr lang="en-US" dirty="0"/>
              <a:t>- </a:t>
            </a:r>
            <a:r>
              <a:rPr lang="en-US" dirty="0" err="1"/>
              <a:t>ble</a:t>
            </a:r>
            <a:r>
              <a:rPr lang="en-US" dirty="0"/>
              <a:t>. </a:t>
            </a:r>
            <a:endParaRPr lang="en-IN" dirty="0"/>
          </a:p>
          <a:p>
            <a:r>
              <a:rPr lang="en-US" dirty="0"/>
              <a:t>Infection of this area results in swelling of the face and severe </a:t>
            </a:r>
            <a:r>
              <a:rPr lang="en-US" dirty="0" err="1"/>
              <a:t>trismus</a:t>
            </a:r>
            <a:r>
              <a:rPr lang="en-US" dirty="0"/>
              <a:t> and pain.</a:t>
            </a:r>
          </a:p>
        </p:txBody>
      </p:sp>
    </p:spTree>
    <p:extLst>
      <p:ext uri="{BB962C8B-B14F-4D97-AF65-F5344CB8AC3E}">
        <p14:creationId xmlns:p14="http://schemas.microsoft.com/office/powerpoint/2010/main" val="46469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27A1-64BF-8693-6046-BB0108A348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5F58A5-2DF9-4628-039F-7D9192770559}"/>
              </a:ext>
            </a:extLst>
          </p:cNvPr>
          <p:cNvSpPr>
            <a:spLocks noGrp="1"/>
          </p:cNvSpPr>
          <p:nvPr>
            <p:ph idx="1"/>
          </p:nvPr>
        </p:nvSpPr>
        <p:spPr/>
        <p:txBody>
          <a:bodyPr/>
          <a:lstStyle/>
          <a:p>
            <a:r>
              <a:rPr lang="en-US" b="1" dirty="0"/>
              <a:t>The sublingual space</a:t>
            </a:r>
            <a:r>
              <a:rPr lang="en-IN" b="1" dirty="0"/>
              <a:t>:</a:t>
            </a:r>
            <a:r>
              <a:rPr lang="en-US" dirty="0"/>
              <a:t> is located below the oral mucosa in the an- </a:t>
            </a:r>
            <a:r>
              <a:rPr lang="en-US" dirty="0" err="1"/>
              <a:t>terior</a:t>
            </a:r>
            <a:r>
              <a:rPr lang="en-US" dirty="0"/>
              <a:t> part of the floor of the mouth.</a:t>
            </a:r>
            <a:endParaRPr lang="en-IN" dirty="0"/>
          </a:p>
          <a:p>
            <a:r>
              <a:rPr lang="en-US" dirty="0"/>
              <a:t> It contains the sublingual gland and its excretory duct, the submandibular or Wharton duct; it is traversed by the lingual nerve and vessels and by the hypoglossal </a:t>
            </a:r>
            <a:r>
              <a:rPr lang="en-IN" dirty="0"/>
              <a:t>nerves </a:t>
            </a:r>
            <a:r>
              <a:rPr lang="en-US" dirty="0"/>
              <a:t>(Fig. 43.22).</a:t>
            </a:r>
            <a:endParaRPr lang="en-IN" dirty="0"/>
          </a:p>
          <a:p>
            <a:r>
              <a:rPr lang="en-US" dirty="0"/>
              <a:t>Its boundaries are the </a:t>
            </a:r>
            <a:r>
              <a:rPr lang="en-US" dirty="0" err="1"/>
              <a:t>geniohyoid</a:t>
            </a:r>
            <a:r>
              <a:rPr lang="en-US" dirty="0"/>
              <a:t> and </a:t>
            </a:r>
            <a:r>
              <a:rPr lang="en-US" dirty="0" err="1"/>
              <a:t>genioglossus</a:t>
            </a:r>
            <a:r>
              <a:rPr lang="en-US" dirty="0"/>
              <a:t> muscles medially, the lingual surface of the mandible below, and the mylohyoid muscle laterally and </a:t>
            </a:r>
            <a:r>
              <a:rPr lang="en-IN" dirty="0"/>
              <a:t>anteriorly.(fig.43.23)</a:t>
            </a:r>
            <a:endParaRPr lang="en-US" dirty="0"/>
          </a:p>
        </p:txBody>
      </p:sp>
    </p:spTree>
    <p:extLst>
      <p:ext uri="{BB962C8B-B14F-4D97-AF65-F5344CB8AC3E}">
        <p14:creationId xmlns:p14="http://schemas.microsoft.com/office/powerpoint/2010/main" val="2636982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1546-97C7-91E0-08FF-11217F36692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735DA29-7528-9E14-2CE7-587ABC6E79B6}"/>
              </a:ext>
            </a:extLst>
          </p:cNvPr>
          <p:cNvPicPr>
            <a:picLocks noGrp="1" noChangeAspect="1"/>
          </p:cNvPicPr>
          <p:nvPr>
            <p:ph idx="1"/>
          </p:nvPr>
        </p:nvPicPr>
        <p:blipFill>
          <a:blip r:embed="rId2"/>
          <a:stretch>
            <a:fillRect/>
          </a:stretch>
        </p:blipFill>
        <p:spPr>
          <a:xfrm>
            <a:off x="2090408" y="843498"/>
            <a:ext cx="7408106" cy="5415497"/>
          </a:xfrm>
        </p:spPr>
      </p:pic>
    </p:spTree>
    <p:extLst>
      <p:ext uri="{BB962C8B-B14F-4D97-AF65-F5344CB8AC3E}">
        <p14:creationId xmlns:p14="http://schemas.microsoft.com/office/powerpoint/2010/main" val="304245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68A6-7CC2-F0DE-AA84-D5AF3C9F778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CD97316-F13E-1540-628D-77FFE98AE404}"/>
              </a:ext>
            </a:extLst>
          </p:cNvPr>
          <p:cNvPicPr>
            <a:picLocks noGrp="1" noChangeAspect="1"/>
          </p:cNvPicPr>
          <p:nvPr>
            <p:ph idx="1"/>
          </p:nvPr>
        </p:nvPicPr>
        <p:blipFill>
          <a:blip r:embed="rId2"/>
          <a:stretch>
            <a:fillRect/>
          </a:stretch>
        </p:blipFill>
        <p:spPr>
          <a:xfrm>
            <a:off x="2664962" y="737438"/>
            <a:ext cx="6197872" cy="5383123"/>
          </a:xfrm>
        </p:spPr>
      </p:pic>
    </p:spTree>
    <p:extLst>
      <p:ext uri="{BB962C8B-B14F-4D97-AF65-F5344CB8AC3E}">
        <p14:creationId xmlns:p14="http://schemas.microsoft.com/office/powerpoint/2010/main" val="645174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F46D-DFEF-20B3-1A66-5B43B84307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63A4CF-564D-36BD-5DC8-7F26F272C1A2}"/>
              </a:ext>
            </a:extLst>
          </p:cNvPr>
          <p:cNvSpPr>
            <a:spLocks noGrp="1"/>
          </p:cNvSpPr>
          <p:nvPr>
            <p:ph idx="1"/>
          </p:nvPr>
        </p:nvSpPr>
        <p:spPr/>
        <p:txBody>
          <a:bodyPr>
            <a:normAutofit/>
          </a:bodyPr>
          <a:lstStyle/>
          <a:p>
            <a:r>
              <a:rPr lang="en-US" b="1" dirty="0"/>
              <a:t>The submental space</a:t>
            </a:r>
            <a:r>
              <a:rPr lang="en-IN" b="1" dirty="0"/>
              <a:t>:</a:t>
            </a:r>
            <a:r>
              <a:rPr lang="en-US" dirty="0"/>
              <a:t> is found between the mylohyoid muscle superiorly and the platysma inferiorly. </a:t>
            </a:r>
            <a:endParaRPr lang="en-IN" dirty="0"/>
          </a:p>
          <a:p>
            <a:r>
              <a:rPr lang="en-US" dirty="0"/>
              <a:t>It is bounded laterally by the mandible and posteriorly by the hyoid bone. </a:t>
            </a:r>
            <a:endParaRPr lang="en-IN" dirty="0"/>
          </a:p>
          <a:p>
            <a:r>
              <a:rPr lang="en-US" dirty="0"/>
              <a:t>It is traversed by the belly of the digastric muscle. Infections of this area arise from the region of the mandibular anterior teeth and result in swelling of the submental region; infections become more dangerous as they </a:t>
            </a:r>
            <a:r>
              <a:rPr lang="en-IN" dirty="0"/>
              <a:t>proceed </a:t>
            </a:r>
            <a:r>
              <a:rPr lang="en-US" dirty="0"/>
              <a:t>posteriorly.</a:t>
            </a:r>
            <a:endParaRPr lang="en-IN" dirty="0"/>
          </a:p>
          <a:p>
            <a:pPr marL="0" indent="0">
              <a:buNone/>
            </a:pPr>
            <a:endParaRPr lang="en-US" dirty="0"/>
          </a:p>
        </p:txBody>
      </p:sp>
    </p:spTree>
    <p:extLst>
      <p:ext uri="{BB962C8B-B14F-4D97-AF65-F5344CB8AC3E}">
        <p14:creationId xmlns:p14="http://schemas.microsoft.com/office/powerpoint/2010/main" val="155055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4BC7-9455-1D4E-207C-CBB1ABF54FA0}"/>
              </a:ext>
            </a:extLst>
          </p:cNvPr>
          <p:cNvSpPr>
            <a:spLocks noGrp="1"/>
          </p:cNvSpPr>
          <p:nvPr>
            <p:ph type="title"/>
          </p:nvPr>
        </p:nvSpPr>
        <p:spPr/>
        <p:txBody>
          <a:bodyPr/>
          <a:lstStyle/>
          <a:p>
            <a:r>
              <a:rPr lang="en-IN" dirty="0"/>
              <a:t>1.Anatomy of mandible</a:t>
            </a:r>
            <a:endParaRPr lang="en-US" dirty="0"/>
          </a:p>
        </p:txBody>
      </p:sp>
      <p:sp>
        <p:nvSpPr>
          <p:cNvPr id="3" name="Content Placeholder 2">
            <a:extLst>
              <a:ext uri="{FF2B5EF4-FFF2-40B4-BE49-F238E27FC236}">
                <a16:creationId xmlns:a16="http://schemas.microsoft.com/office/drawing/2014/main" id="{53046B97-683A-ED6E-8A81-1E00AB5EC903}"/>
              </a:ext>
            </a:extLst>
          </p:cNvPr>
          <p:cNvSpPr>
            <a:spLocks noGrp="1"/>
          </p:cNvSpPr>
          <p:nvPr>
            <p:ph idx="1"/>
          </p:nvPr>
        </p:nvSpPr>
        <p:spPr>
          <a:xfrm>
            <a:off x="1090708" y="2554690"/>
            <a:ext cx="8825659" cy="3416300"/>
          </a:xfrm>
        </p:spPr>
        <p:txBody>
          <a:bodyPr/>
          <a:lstStyle/>
          <a:p>
            <a:r>
              <a:rPr lang="en-US" dirty="0"/>
              <a:t>The mandible is a horseshoe-shaped bone connected to the skull by the temporomandibular </a:t>
            </a:r>
            <a:r>
              <a:rPr lang="en-IN" dirty="0"/>
              <a:t>joints.</a:t>
            </a:r>
          </a:p>
          <a:p>
            <a:r>
              <a:rPr lang="en-US" dirty="0"/>
              <a:t>It presents several landmarks of great surgical importance for both periodontal and implant surgical procedures.</a:t>
            </a:r>
            <a:endParaRPr lang="en-IN" dirty="0"/>
          </a:p>
          <a:p>
            <a:r>
              <a:rPr lang="en-US" dirty="0"/>
              <a:t>The mandibular canal, which is occupied by the inferior </a:t>
            </a:r>
            <a:r>
              <a:rPr lang="en-US" dirty="0" err="1"/>
              <a:t>alveo</a:t>
            </a:r>
            <a:r>
              <a:rPr lang="en-US" dirty="0"/>
              <a:t>- lar nerve and vessels, begins at the mandibular foramen on the surface of the mandibular ramus and curves downward and </a:t>
            </a:r>
            <a:r>
              <a:rPr lang="en-IN" dirty="0" err="1"/>
              <a:t>forw</a:t>
            </a:r>
            <a:r>
              <a:rPr lang="en-US" dirty="0" err="1"/>
              <a:t>ard</a:t>
            </a:r>
            <a:r>
              <a:rPr lang="en-US" dirty="0"/>
              <a:t> until it becomes horizontal below the apices of the </a:t>
            </a:r>
            <a:r>
              <a:rPr lang="en-IN" dirty="0"/>
              <a:t>molars</a:t>
            </a:r>
            <a:r>
              <a:rPr lang="en-US" dirty="0"/>
              <a:t>.</a:t>
            </a:r>
            <a:endParaRPr lang="en-IN" dirty="0"/>
          </a:p>
          <a:p>
            <a:r>
              <a:rPr lang="en-US" dirty="0"/>
              <a:t> A small percentage (1%) of man- </a:t>
            </a:r>
            <a:r>
              <a:rPr lang="en-US" dirty="0" err="1"/>
              <a:t>dibular</a:t>
            </a:r>
            <a:r>
              <a:rPr lang="en-US" dirty="0"/>
              <a:t> canals bifurcates in the body of the mandible, thereby result- </a:t>
            </a:r>
            <a:r>
              <a:rPr lang="en-US" dirty="0" err="1"/>
              <a:t>ing</a:t>
            </a:r>
            <a:r>
              <a:rPr lang="en-US" dirty="0"/>
              <a:t> in two canals and two mental foramina.</a:t>
            </a:r>
          </a:p>
        </p:txBody>
      </p:sp>
    </p:spTree>
    <p:extLst>
      <p:ext uri="{BB962C8B-B14F-4D97-AF65-F5344CB8AC3E}">
        <p14:creationId xmlns:p14="http://schemas.microsoft.com/office/powerpoint/2010/main" val="704582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CE9A-1758-EAA0-BF9B-BA844CA03C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3FED0A-2A8F-83A1-3A39-E99437205A25}"/>
              </a:ext>
            </a:extLst>
          </p:cNvPr>
          <p:cNvSpPr>
            <a:spLocks noGrp="1"/>
          </p:cNvSpPr>
          <p:nvPr>
            <p:ph idx="1"/>
          </p:nvPr>
        </p:nvSpPr>
        <p:spPr/>
        <p:txBody>
          <a:bodyPr/>
          <a:lstStyle/>
          <a:p>
            <a:r>
              <a:rPr lang="en-US" b="1"/>
              <a:t>The submandibular space</a:t>
            </a:r>
            <a:r>
              <a:rPr lang="en-IN" b="1"/>
              <a:t>:</a:t>
            </a:r>
            <a:r>
              <a:rPr lang="en-US"/>
              <a:t> is found external to the sublingual space, below the mylohyoid and hyoglossus muscles (see Figs. 43.22 and 43.23). This space contains the submandibular gland, which</a:t>
            </a:r>
            <a:r>
              <a:rPr lang="en-IN"/>
              <a:t> extends partially above the mylohyoid muscle, thereby communicating with the sublingual space and numerous lymph nodes.</a:t>
            </a:r>
            <a:endParaRPr lang="en-US"/>
          </a:p>
        </p:txBody>
      </p:sp>
    </p:spTree>
    <p:extLst>
      <p:ext uri="{BB962C8B-B14F-4D97-AF65-F5344CB8AC3E}">
        <p14:creationId xmlns:p14="http://schemas.microsoft.com/office/powerpoint/2010/main" val="711632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3D34-542A-FF1E-8547-E718E615D7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5E8FFE3-7E62-025D-8620-5561EB3CB48D}"/>
              </a:ext>
            </a:extLst>
          </p:cNvPr>
          <p:cNvSpPr>
            <a:spLocks noGrp="1"/>
          </p:cNvSpPr>
          <p:nvPr>
            <p:ph idx="1"/>
          </p:nvPr>
        </p:nvSpPr>
        <p:spPr/>
        <p:txBody>
          <a:bodyPr/>
          <a:lstStyle/>
          <a:p>
            <a:pPr marL="0" indent="0">
              <a:buNone/>
            </a:pPr>
            <a:r>
              <a:rPr lang="en-IN" dirty="0"/>
              <a:t>                   </a:t>
            </a:r>
          </a:p>
          <a:p>
            <a:endParaRPr lang="en-IN" dirty="0"/>
          </a:p>
          <a:p>
            <a:pPr marL="0" indent="0">
              <a:buNone/>
            </a:pPr>
            <a:r>
              <a:rPr lang="en-IN" dirty="0"/>
              <a:t> </a:t>
            </a:r>
          </a:p>
          <a:p>
            <a:pPr marL="0" indent="0">
              <a:buNone/>
            </a:pPr>
            <a:r>
              <a:rPr lang="en-IN" dirty="0"/>
              <a:t>                               </a:t>
            </a:r>
          </a:p>
          <a:p>
            <a:pPr marL="0" indent="0">
              <a:buNone/>
            </a:pPr>
            <a:r>
              <a:rPr lang="en-IN" dirty="0"/>
              <a:t>                                                </a:t>
            </a:r>
            <a:r>
              <a:rPr lang="en-IN" sz="4000" b="1" dirty="0">
                <a:solidFill>
                  <a:schemeClr val="tx2"/>
                </a:solidFill>
              </a:rPr>
              <a:t>Thank you !!!</a:t>
            </a:r>
            <a:endParaRPr lang="en-US" sz="4000" b="1" dirty="0">
              <a:solidFill>
                <a:schemeClr val="tx2"/>
              </a:solidFill>
            </a:endParaRPr>
          </a:p>
        </p:txBody>
      </p:sp>
    </p:spTree>
    <p:extLst>
      <p:ext uri="{BB962C8B-B14F-4D97-AF65-F5344CB8AC3E}">
        <p14:creationId xmlns:p14="http://schemas.microsoft.com/office/powerpoint/2010/main" val="199625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7744FC7-A93A-387C-A0A4-ADBFD9437B4C}"/>
              </a:ext>
            </a:extLst>
          </p:cNvPr>
          <p:cNvSpPr>
            <a:spLocks noGrp="1"/>
          </p:cNvSpPr>
          <p:nvPr>
            <p:ph idx="1"/>
          </p:nvPr>
        </p:nvSpPr>
        <p:spPr>
          <a:xfrm>
            <a:off x="1154955" y="2603500"/>
            <a:ext cx="6069784" cy="3416300"/>
          </a:xfrm>
        </p:spPr>
        <p:txBody>
          <a:bodyPr/>
          <a:lstStyle/>
          <a:p>
            <a:pPr marL="0" indent="0">
              <a:buNone/>
            </a:pPr>
            <a:endParaRPr lang="en-IN" dirty="0"/>
          </a:p>
          <a:p>
            <a:pPr marL="0" indent="0">
              <a:buNone/>
            </a:pPr>
            <a:endParaRPr lang="en-US" dirty="0"/>
          </a:p>
        </p:txBody>
      </p:sp>
      <p:pic>
        <p:nvPicPr>
          <p:cNvPr id="7" name="Picture 7">
            <a:extLst>
              <a:ext uri="{FF2B5EF4-FFF2-40B4-BE49-F238E27FC236}">
                <a16:creationId xmlns:a16="http://schemas.microsoft.com/office/drawing/2014/main" id="{51427118-30D7-FE22-2FF4-176BC8FE9677}"/>
              </a:ext>
            </a:extLst>
          </p:cNvPr>
          <p:cNvPicPr>
            <a:picLocks noChangeAspect="1"/>
          </p:cNvPicPr>
          <p:nvPr/>
        </p:nvPicPr>
        <p:blipFill>
          <a:blip r:embed="rId2"/>
          <a:stretch>
            <a:fillRect/>
          </a:stretch>
        </p:blipFill>
        <p:spPr>
          <a:xfrm>
            <a:off x="2224877" y="1100214"/>
            <a:ext cx="7677048" cy="5525519"/>
          </a:xfrm>
          <a:prstGeom prst="rect">
            <a:avLst/>
          </a:prstGeom>
        </p:spPr>
      </p:pic>
    </p:spTree>
    <p:extLst>
      <p:ext uri="{BB962C8B-B14F-4D97-AF65-F5344CB8AC3E}">
        <p14:creationId xmlns:p14="http://schemas.microsoft.com/office/powerpoint/2010/main" val="270358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9AFD-398F-B172-BCFB-0830E88FEE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0BC902-0DE7-DD6B-A520-D3A5D4CE18A1}"/>
              </a:ext>
            </a:extLst>
          </p:cNvPr>
          <p:cNvSpPr>
            <a:spLocks noGrp="1"/>
          </p:cNvSpPr>
          <p:nvPr>
            <p:ph idx="1"/>
          </p:nvPr>
        </p:nvSpPr>
        <p:spPr/>
        <p:txBody>
          <a:bodyPr/>
          <a:lstStyle/>
          <a:p>
            <a:r>
              <a:rPr lang="en-US" dirty="0"/>
              <a:t>The mental foramen, from which the mental nerve and vessels emerge, is</a:t>
            </a:r>
            <a:endParaRPr lang="en-IN" dirty="0"/>
          </a:p>
          <a:p>
            <a:pPr marL="0" indent="0">
              <a:buNone/>
            </a:pPr>
            <a:r>
              <a:rPr lang="en-US" dirty="0"/>
              <a:t> located on the buccal surface of the mandible below the apices of the</a:t>
            </a:r>
            <a:endParaRPr lang="en-IN" dirty="0"/>
          </a:p>
          <a:p>
            <a:pPr marL="0" indent="0">
              <a:buNone/>
            </a:pPr>
            <a:r>
              <a:rPr lang="en-US" dirty="0"/>
              <a:t> premolars, sometimes closer to the second premolar and usually halfway</a:t>
            </a:r>
            <a:endParaRPr lang="en-IN" dirty="0"/>
          </a:p>
          <a:p>
            <a:pPr marL="0" indent="0">
              <a:buNone/>
            </a:pPr>
            <a:r>
              <a:rPr lang="en-US" dirty="0"/>
              <a:t> between the lower border of the mandible and the alveolar margin (Fig. 43.2).</a:t>
            </a:r>
            <a:endParaRPr lang="en-IN" dirty="0"/>
          </a:p>
          <a:p>
            <a:r>
              <a:rPr lang="en-US" dirty="0"/>
              <a:t>Surgical trauma (e.g.. pressure, manipulation, postsurgical swelling) to the mental nerve can produce paresthesia of the lip</a:t>
            </a:r>
            <a:r>
              <a:rPr lang="en-IN" dirty="0"/>
              <a:t> </a:t>
            </a:r>
            <a:r>
              <a:rPr lang="en-US" dirty="0"/>
              <a:t>which recovers slowly. Partial or complete cutting of the nerve can result in permanent paresthesia, dysesthesia, or both. Familiarity with the location and appearance of the mental nerve reduces the likelihood of injury (Fig. 43.3).</a:t>
            </a:r>
          </a:p>
        </p:txBody>
      </p:sp>
    </p:spTree>
    <p:extLst>
      <p:ext uri="{BB962C8B-B14F-4D97-AF65-F5344CB8AC3E}">
        <p14:creationId xmlns:p14="http://schemas.microsoft.com/office/powerpoint/2010/main" val="356507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D438-C9E1-910C-2C8A-F008FDEA68F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D9CE989-081C-C088-B278-2F3DAA4D41E4}"/>
              </a:ext>
            </a:extLst>
          </p:cNvPr>
          <p:cNvPicPr>
            <a:picLocks noGrp="1" noChangeAspect="1"/>
          </p:cNvPicPr>
          <p:nvPr>
            <p:ph idx="1"/>
          </p:nvPr>
        </p:nvPicPr>
        <p:blipFill>
          <a:blip r:embed="rId2"/>
          <a:stretch>
            <a:fillRect/>
          </a:stretch>
        </p:blipFill>
        <p:spPr>
          <a:xfrm>
            <a:off x="2564780" y="1968159"/>
            <a:ext cx="6092621" cy="4620899"/>
          </a:xfrm>
        </p:spPr>
      </p:pic>
    </p:spTree>
    <p:extLst>
      <p:ext uri="{BB962C8B-B14F-4D97-AF65-F5344CB8AC3E}">
        <p14:creationId xmlns:p14="http://schemas.microsoft.com/office/powerpoint/2010/main" val="361089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E7BF-5C40-7132-5A75-5AF38425242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DF5F3AD-A649-9124-B6D7-F8C58128B280}"/>
              </a:ext>
            </a:extLst>
          </p:cNvPr>
          <p:cNvPicPr>
            <a:picLocks noGrp="1" noChangeAspect="1"/>
          </p:cNvPicPr>
          <p:nvPr>
            <p:ph idx="1"/>
          </p:nvPr>
        </p:nvPicPr>
        <p:blipFill>
          <a:blip r:embed="rId2"/>
          <a:stretch>
            <a:fillRect/>
          </a:stretch>
        </p:blipFill>
        <p:spPr>
          <a:xfrm>
            <a:off x="2603840" y="841435"/>
            <a:ext cx="6417915" cy="5042897"/>
          </a:xfrm>
        </p:spPr>
      </p:pic>
    </p:spTree>
    <p:extLst>
      <p:ext uri="{BB962C8B-B14F-4D97-AF65-F5344CB8AC3E}">
        <p14:creationId xmlns:p14="http://schemas.microsoft.com/office/powerpoint/2010/main" val="97943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33A9-AE89-1A54-D57C-C42779333A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6116EA-7923-1AA8-68F9-740BDBF7157D}"/>
              </a:ext>
            </a:extLst>
          </p:cNvPr>
          <p:cNvSpPr>
            <a:spLocks noGrp="1"/>
          </p:cNvSpPr>
          <p:nvPr>
            <p:ph idx="1"/>
          </p:nvPr>
        </p:nvSpPr>
        <p:spPr/>
        <p:txBody>
          <a:bodyPr/>
          <a:lstStyle/>
          <a:p>
            <a:r>
              <a:rPr lang="en-US" dirty="0"/>
              <a:t>The alveolar process, which provides the supporting bone to the teeth, has a narrower distal curvature than the body of the mandible (Fig. 43.7), thus creating a flat surface in the posterior area between the teeth and the anterior border of the ramus. This results in the formation of the external oblique ridge, which runs downward and forward to the region of the second or first molar (Fig. 43.8) to </a:t>
            </a:r>
            <a:r>
              <a:rPr lang="en-US" dirty="0" err="1"/>
              <a:t>cre</a:t>
            </a:r>
            <a:r>
              <a:rPr lang="en-US" dirty="0"/>
              <a:t>- ate a shelf-like bony area. </a:t>
            </a:r>
            <a:r>
              <a:rPr lang="en-US" dirty="0" err="1"/>
              <a:t>Resective</a:t>
            </a:r>
            <a:r>
              <a:rPr lang="en-US" dirty="0"/>
              <a:t> osseous therapy may be </a:t>
            </a:r>
            <a:r>
              <a:rPr lang="en-US" dirty="0" err="1"/>
              <a:t>diffi</a:t>
            </a:r>
            <a:r>
              <a:rPr lang="en-US" dirty="0"/>
              <a:t>- cult or impossible in this area because of the amount of bone that must be removed distally toward the ramus to achieve resection of a periodontal osseous defect on the distal aspect of the mandibular second or third molar.</a:t>
            </a:r>
          </a:p>
        </p:txBody>
      </p:sp>
    </p:spTree>
    <p:extLst>
      <p:ext uri="{BB962C8B-B14F-4D97-AF65-F5344CB8AC3E}">
        <p14:creationId xmlns:p14="http://schemas.microsoft.com/office/powerpoint/2010/main" val="2982750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0</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Ion Boardroom</vt:lpstr>
      <vt:lpstr>Periodontal and peri-implant surgical anatomy </vt:lpstr>
      <vt:lpstr>Contents </vt:lpstr>
      <vt:lpstr>Introduction </vt:lpstr>
      <vt:lpstr>1.Anatomy of mandible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Maxilla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Exostoses </vt:lpstr>
      <vt:lpstr>PowerPoint Presentation</vt:lpstr>
      <vt:lpstr>PowerPoint Presentation</vt:lpstr>
      <vt:lpstr>PowerPoint Presentation</vt:lpstr>
      <vt:lpstr>PowerPoint Presentation</vt:lpstr>
      <vt:lpstr>Muscles</vt:lpstr>
      <vt:lpstr>PowerPoint Presentation</vt:lpstr>
      <vt:lpstr>Anatomic spaces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Periodontal and peri-implant surgical anatomy </dc:title>
  <dc:creator>Vishakha Kulkarni</dc:creator>
  <cp:lastModifiedBy>Vishakha Kulkarni</cp:lastModifiedBy>
  <cp:revision>4</cp:revision>
  <dcterms:created xsi:type="dcterms:W3CDTF">2023-01-09T04:30:12Z</dcterms:created>
  <dcterms:modified xsi:type="dcterms:W3CDTF">2023-01-09T14:06:19Z</dcterms:modified>
</cp:coreProperties>
</file>