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1"/>
  </p:sldMasterIdLst>
  <p:notesMasterIdLst>
    <p:notesMasterId r:id="rId177"/>
  </p:notesMasterIdLst>
  <p:sldIdLst>
    <p:sldId id="386" r:id="rId2"/>
    <p:sldId id="529" r:id="rId3"/>
    <p:sldId id="387" r:id="rId4"/>
    <p:sldId id="410" r:id="rId5"/>
    <p:sldId id="476" r:id="rId6"/>
    <p:sldId id="477" r:id="rId7"/>
    <p:sldId id="539" r:id="rId8"/>
    <p:sldId id="536" r:id="rId9"/>
    <p:sldId id="537" r:id="rId10"/>
    <p:sldId id="538" r:id="rId11"/>
    <p:sldId id="388" r:id="rId12"/>
    <p:sldId id="389" r:id="rId13"/>
    <p:sldId id="390" r:id="rId14"/>
    <p:sldId id="391" r:id="rId15"/>
    <p:sldId id="406" r:id="rId16"/>
    <p:sldId id="407" r:id="rId17"/>
    <p:sldId id="408" r:id="rId18"/>
    <p:sldId id="412" r:id="rId19"/>
    <p:sldId id="413" r:id="rId20"/>
    <p:sldId id="414" r:id="rId21"/>
    <p:sldId id="415" r:id="rId22"/>
    <p:sldId id="416" r:id="rId23"/>
    <p:sldId id="417" r:id="rId24"/>
    <p:sldId id="394" r:id="rId25"/>
    <p:sldId id="395" r:id="rId26"/>
    <p:sldId id="396" r:id="rId27"/>
    <p:sldId id="475" r:id="rId28"/>
    <p:sldId id="531" r:id="rId29"/>
    <p:sldId id="392" r:id="rId30"/>
    <p:sldId id="393" r:id="rId31"/>
    <p:sldId id="397" r:id="rId32"/>
    <p:sldId id="398" r:id="rId33"/>
    <p:sldId id="399" r:id="rId34"/>
    <p:sldId id="400" r:id="rId35"/>
    <p:sldId id="402" r:id="rId36"/>
    <p:sldId id="403" r:id="rId37"/>
    <p:sldId id="404" r:id="rId38"/>
    <p:sldId id="419" r:id="rId39"/>
    <p:sldId id="418" r:id="rId40"/>
    <p:sldId id="420" r:id="rId41"/>
    <p:sldId id="421" r:id="rId42"/>
    <p:sldId id="422" r:id="rId43"/>
    <p:sldId id="423" r:id="rId44"/>
    <p:sldId id="424" r:id="rId45"/>
    <p:sldId id="425" r:id="rId46"/>
    <p:sldId id="426" r:id="rId47"/>
    <p:sldId id="427" r:id="rId48"/>
    <p:sldId id="428" r:id="rId49"/>
    <p:sldId id="429" r:id="rId50"/>
    <p:sldId id="431" r:id="rId51"/>
    <p:sldId id="432" r:id="rId52"/>
    <p:sldId id="433" r:id="rId53"/>
    <p:sldId id="434" r:id="rId54"/>
    <p:sldId id="435" r:id="rId55"/>
    <p:sldId id="436" r:id="rId56"/>
    <p:sldId id="437" r:id="rId57"/>
    <p:sldId id="438" r:id="rId58"/>
    <p:sldId id="439" r:id="rId59"/>
    <p:sldId id="440" r:id="rId60"/>
    <p:sldId id="441" r:id="rId61"/>
    <p:sldId id="442" r:id="rId62"/>
    <p:sldId id="542" r:id="rId63"/>
    <p:sldId id="533" r:id="rId64"/>
    <p:sldId id="534" r:id="rId65"/>
    <p:sldId id="540" r:id="rId66"/>
    <p:sldId id="535" r:id="rId67"/>
    <p:sldId id="473" r:id="rId68"/>
    <p:sldId id="474" r:id="rId69"/>
    <p:sldId id="478" r:id="rId70"/>
    <p:sldId id="472" r:id="rId71"/>
    <p:sldId id="445" r:id="rId72"/>
    <p:sldId id="443" r:id="rId73"/>
    <p:sldId id="444" r:id="rId74"/>
    <p:sldId id="446" r:id="rId75"/>
    <p:sldId id="447" r:id="rId76"/>
    <p:sldId id="448" r:id="rId77"/>
    <p:sldId id="449" r:id="rId78"/>
    <p:sldId id="577" r:id="rId79"/>
    <p:sldId id="450" r:id="rId80"/>
    <p:sldId id="451" r:id="rId81"/>
    <p:sldId id="578" r:id="rId82"/>
    <p:sldId id="452" r:id="rId83"/>
    <p:sldId id="453" r:id="rId84"/>
    <p:sldId id="471" r:id="rId85"/>
    <p:sldId id="546" r:id="rId86"/>
    <p:sldId id="541" r:id="rId87"/>
    <p:sldId id="456" r:id="rId88"/>
    <p:sldId id="547" r:id="rId89"/>
    <p:sldId id="459" r:id="rId90"/>
    <p:sldId id="457" r:id="rId91"/>
    <p:sldId id="460" r:id="rId92"/>
    <p:sldId id="462" r:id="rId93"/>
    <p:sldId id="463" r:id="rId94"/>
    <p:sldId id="548" r:id="rId95"/>
    <p:sldId id="464" r:id="rId96"/>
    <p:sldId id="465" r:id="rId97"/>
    <p:sldId id="479" r:id="rId98"/>
    <p:sldId id="549" r:id="rId99"/>
    <p:sldId id="467" r:id="rId100"/>
    <p:sldId id="466" r:id="rId101"/>
    <p:sldId id="468" r:id="rId102"/>
    <p:sldId id="469" r:id="rId103"/>
    <p:sldId id="550" r:id="rId104"/>
    <p:sldId id="470" r:id="rId105"/>
    <p:sldId id="482" r:id="rId106"/>
    <p:sldId id="543" r:id="rId107"/>
    <p:sldId id="485" r:id="rId108"/>
    <p:sldId id="486" r:id="rId109"/>
    <p:sldId id="551" r:id="rId110"/>
    <p:sldId id="487" r:id="rId111"/>
    <p:sldId id="489" r:id="rId112"/>
    <p:sldId id="552" r:id="rId113"/>
    <p:sldId id="488" r:id="rId114"/>
    <p:sldId id="553" r:id="rId115"/>
    <p:sldId id="493" r:id="rId116"/>
    <p:sldId id="554" r:id="rId117"/>
    <p:sldId id="491" r:id="rId118"/>
    <p:sldId id="555" r:id="rId119"/>
    <p:sldId id="492" r:id="rId120"/>
    <p:sldId id="480" r:id="rId121"/>
    <p:sldId id="481" r:id="rId122"/>
    <p:sldId id="556" r:id="rId123"/>
    <p:sldId id="490" r:id="rId124"/>
    <p:sldId id="495" r:id="rId125"/>
    <p:sldId id="557" r:id="rId126"/>
    <p:sldId id="494" r:id="rId127"/>
    <p:sldId id="544" r:id="rId128"/>
    <p:sldId id="515" r:id="rId129"/>
    <p:sldId id="497" r:id="rId130"/>
    <p:sldId id="559" r:id="rId131"/>
    <p:sldId id="498" r:id="rId132"/>
    <p:sldId id="499" r:id="rId133"/>
    <p:sldId id="501" r:id="rId134"/>
    <p:sldId id="561" r:id="rId135"/>
    <p:sldId id="503" r:id="rId136"/>
    <p:sldId id="504" r:id="rId137"/>
    <p:sldId id="562" r:id="rId138"/>
    <p:sldId id="505" r:id="rId139"/>
    <p:sldId id="563" r:id="rId140"/>
    <p:sldId id="506" r:id="rId141"/>
    <p:sldId id="507" r:id="rId142"/>
    <p:sldId id="545" r:id="rId143"/>
    <p:sldId id="508" r:id="rId144"/>
    <p:sldId id="509" r:id="rId145"/>
    <p:sldId id="510" r:id="rId146"/>
    <p:sldId id="565" r:id="rId147"/>
    <p:sldId id="511" r:id="rId148"/>
    <p:sldId id="566" r:id="rId149"/>
    <p:sldId id="512" r:id="rId150"/>
    <p:sldId id="520" r:id="rId151"/>
    <p:sldId id="521" r:id="rId152"/>
    <p:sldId id="522" r:id="rId153"/>
    <p:sldId id="523" r:id="rId154"/>
    <p:sldId id="524" r:id="rId155"/>
    <p:sldId id="569" r:id="rId156"/>
    <p:sldId id="513" r:id="rId157"/>
    <p:sldId id="516" r:id="rId158"/>
    <p:sldId id="517" r:id="rId159"/>
    <p:sldId id="570" r:id="rId160"/>
    <p:sldId id="518" r:id="rId161"/>
    <p:sldId id="519" r:id="rId162"/>
    <p:sldId id="525" r:id="rId163"/>
    <p:sldId id="526" r:id="rId164"/>
    <p:sldId id="528" r:id="rId165"/>
    <p:sldId id="514" r:id="rId166"/>
    <p:sldId id="571" r:id="rId167"/>
    <p:sldId id="572" r:id="rId168"/>
    <p:sldId id="574" r:id="rId169"/>
    <p:sldId id="575" r:id="rId170"/>
    <p:sldId id="573" r:id="rId171"/>
    <p:sldId id="576" r:id="rId172"/>
    <p:sldId id="411" r:id="rId173"/>
    <p:sldId id="458" r:id="rId174"/>
    <p:sldId id="532" r:id="rId175"/>
    <p:sldId id="530" r:id="rId1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D8E7BA-2F7F-4365-A969-38643D8B568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419CC68B-EE52-4DF2-8024-DC7C5754804D}">
      <dgm:prSet/>
      <dgm:spPr/>
      <dgm:t>
        <a:bodyPr/>
        <a:lstStyle/>
        <a:p>
          <a:pPr algn="ctr"/>
          <a:r>
            <a:rPr lang="en-US" b="1" i="0"/>
            <a:t>7,50,000</a:t>
          </a:r>
          <a:endParaRPr lang="en-IN"/>
        </a:p>
      </dgm:t>
    </dgm:pt>
    <dgm:pt modelId="{86D14A1C-5C7D-4928-BE12-0FEEB982C8C8}" type="parTrans" cxnId="{82E47782-D809-438C-97BB-A2F38D1FC9F1}">
      <dgm:prSet/>
      <dgm:spPr/>
      <dgm:t>
        <a:bodyPr/>
        <a:lstStyle/>
        <a:p>
          <a:pPr algn="ctr"/>
          <a:endParaRPr lang="en-IN"/>
        </a:p>
      </dgm:t>
    </dgm:pt>
    <dgm:pt modelId="{6298D9B5-6A96-45EA-997D-7AB880784918}" type="sibTrans" cxnId="{82E47782-D809-438C-97BB-A2F38D1FC9F1}">
      <dgm:prSet/>
      <dgm:spPr/>
      <dgm:t>
        <a:bodyPr/>
        <a:lstStyle/>
        <a:p>
          <a:pPr algn="ctr"/>
          <a:endParaRPr lang="en-IN"/>
        </a:p>
      </dgm:t>
    </dgm:pt>
    <dgm:pt modelId="{0809C7AF-A4CF-4959-AB38-B59A031DD470}" type="pres">
      <dgm:prSet presAssocID="{B5D8E7BA-2F7F-4365-A969-38643D8B5687}" presName="linear" presStyleCnt="0">
        <dgm:presLayoutVars>
          <dgm:animLvl val="lvl"/>
          <dgm:resizeHandles val="exact"/>
        </dgm:presLayoutVars>
      </dgm:prSet>
      <dgm:spPr/>
    </dgm:pt>
    <dgm:pt modelId="{1C55DE32-BAC4-4508-9FB2-AEAB3A645CC1}" type="pres">
      <dgm:prSet presAssocID="{419CC68B-EE52-4DF2-8024-DC7C5754804D}" presName="parentText" presStyleLbl="node1" presStyleIdx="0" presStyleCnt="1">
        <dgm:presLayoutVars>
          <dgm:chMax val="0"/>
          <dgm:bulletEnabled val="1"/>
        </dgm:presLayoutVars>
      </dgm:prSet>
      <dgm:spPr/>
    </dgm:pt>
  </dgm:ptLst>
  <dgm:cxnLst>
    <dgm:cxn modelId="{7E1C857D-4E46-440C-8000-03FACEC487D4}" type="presOf" srcId="{419CC68B-EE52-4DF2-8024-DC7C5754804D}" destId="{1C55DE32-BAC4-4508-9FB2-AEAB3A645CC1}" srcOrd="0" destOrd="0" presId="urn:microsoft.com/office/officeart/2005/8/layout/vList2"/>
    <dgm:cxn modelId="{82E47782-D809-438C-97BB-A2F38D1FC9F1}" srcId="{B5D8E7BA-2F7F-4365-A969-38643D8B5687}" destId="{419CC68B-EE52-4DF2-8024-DC7C5754804D}" srcOrd="0" destOrd="0" parTransId="{86D14A1C-5C7D-4928-BE12-0FEEB982C8C8}" sibTransId="{6298D9B5-6A96-45EA-997D-7AB880784918}"/>
    <dgm:cxn modelId="{CC6EB5E3-BD92-478F-8304-4F172E610AAF}" type="presOf" srcId="{B5D8E7BA-2F7F-4365-A969-38643D8B5687}" destId="{0809C7AF-A4CF-4959-AB38-B59A031DD470}" srcOrd="0" destOrd="0" presId="urn:microsoft.com/office/officeart/2005/8/layout/vList2"/>
    <dgm:cxn modelId="{DF6285B7-CB7B-49CC-918A-003B47827276}" type="presParOf" srcId="{0809C7AF-A4CF-4959-AB38-B59A031DD470}" destId="{1C55DE32-BAC4-4508-9FB2-AEAB3A645CC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B90D65-4313-4BC4-95D2-377B50172C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6AB93D18-1FE9-4A99-96CD-7820F8C3E8F5}">
      <dgm:prSet custT="1"/>
      <dgm:spPr/>
      <dgm:t>
        <a:bodyPr/>
        <a:lstStyle/>
        <a:p>
          <a:r>
            <a:rPr lang="en-IN" sz="2400" dirty="0"/>
            <a:t>CHM 1    -795 $</a:t>
          </a:r>
        </a:p>
      </dgm:t>
    </dgm:pt>
    <dgm:pt modelId="{93748797-8F8A-4B0C-A84C-4A24B6683EAA}" type="parTrans" cxnId="{7EC53415-ED1A-4D5A-A6D2-40F5059EF61E}">
      <dgm:prSet/>
      <dgm:spPr/>
      <dgm:t>
        <a:bodyPr/>
        <a:lstStyle/>
        <a:p>
          <a:endParaRPr lang="en-IN"/>
        </a:p>
      </dgm:t>
    </dgm:pt>
    <dgm:pt modelId="{DC8C86F2-1FCB-4536-AEC3-9EE609C36B7B}" type="sibTrans" cxnId="{7EC53415-ED1A-4D5A-A6D2-40F5059EF61E}">
      <dgm:prSet/>
      <dgm:spPr/>
      <dgm:t>
        <a:bodyPr/>
        <a:lstStyle/>
        <a:p>
          <a:endParaRPr lang="en-IN"/>
        </a:p>
      </dgm:t>
    </dgm:pt>
    <dgm:pt modelId="{5FB0A8CB-367C-46C7-A209-E48CF560A04F}">
      <dgm:prSet custT="1"/>
      <dgm:spPr/>
      <dgm:t>
        <a:bodyPr/>
        <a:lstStyle/>
        <a:p>
          <a:r>
            <a:rPr lang="en-IN" sz="2400" dirty="0"/>
            <a:t>CHM 2  -  6 Lakhs</a:t>
          </a:r>
        </a:p>
      </dgm:t>
    </dgm:pt>
    <dgm:pt modelId="{05DE53D9-2AA9-44D2-AD7A-3DA4FF3F663B}" type="parTrans" cxnId="{C410303F-6515-425A-AA05-E3D26F7D785D}">
      <dgm:prSet/>
      <dgm:spPr/>
      <dgm:t>
        <a:bodyPr/>
        <a:lstStyle/>
        <a:p>
          <a:endParaRPr lang="en-IN"/>
        </a:p>
      </dgm:t>
    </dgm:pt>
    <dgm:pt modelId="{5995F6C7-B632-4D0A-A800-8D35A8E2710D}" type="sibTrans" cxnId="{C410303F-6515-425A-AA05-E3D26F7D785D}">
      <dgm:prSet/>
      <dgm:spPr/>
      <dgm:t>
        <a:bodyPr/>
        <a:lstStyle/>
        <a:p>
          <a:endParaRPr lang="en-IN"/>
        </a:p>
      </dgm:t>
    </dgm:pt>
    <dgm:pt modelId="{0268D876-D583-42F8-8DED-DBF7BAC82F5A}" type="pres">
      <dgm:prSet presAssocID="{BAB90D65-4313-4BC4-95D2-377B50172C25}" presName="linear" presStyleCnt="0">
        <dgm:presLayoutVars>
          <dgm:animLvl val="lvl"/>
          <dgm:resizeHandles val="exact"/>
        </dgm:presLayoutVars>
      </dgm:prSet>
      <dgm:spPr/>
    </dgm:pt>
    <dgm:pt modelId="{66FBF75B-7158-4843-8DED-3F92978DF0FF}" type="pres">
      <dgm:prSet presAssocID="{6AB93D18-1FE9-4A99-96CD-7820F8C3E8F5}" presName="parentText" presStyleLbl="node1" presStyleIdx="0" presStyleCnt="2" custScaleY="131941">
        <dgm:presLayoutVars>
          <dgm:chMax val="0"/>
          <dgm:bulletEnabled val="1"/>
        </dgm:presLayoutVars>
      </dgm:prSet>
      <dgm:spPr/>
    </dgm:pt>
    <dgm:pt modelId="{B4727BE2-6835-4906-A165-22E138FA391E}" type="pres">
      <dgm:prSet presAssocID="{DC8C86F2-1FCB-4536-AEC3-9EE609C36B7B}" presName="spacer" presStyleCnt="0"/>
      <dgm:spPr/>
    </dgm:pt>
    <dgm:pt modelId="{AAACA7C8-06E2-4746-856E-2781BB54F4F6}" type="pres">
      <dgm:prSet presAssocID="{5FB0A8CB-367C-46C7-A209-E48CF560A04F}" presName="parentText" presStyleLbl="node1" presStyleIdx="1" presStyleCnt="2" custLinFactY="267335" custLinFactNeighborX="3226" custLinFactNeighborY="300000">
        <dgm:presLayoutVars>
          <dgm:chMax val="0"/>
          <dgm:bulletEnabled val="1"/>
        </dgm:presLayoutVars>
      </dgm:prSet>
      <dgm:spPr/>
    </dgm:pt>
  </dgm:ptLst>
  <dgm:cxnLst>
    <dgm:cxn modelId="{7EC53415-ED1A-4D5A-A6D2-40F5059EF61E}" srcId="{BAB90D65-4313-4BC4-95D2-377B50172C25}" destId="{6AB93D18-1FE9-4A99-96CD-7820F8C3E8F5}" srcOrd="0" destOrd="0" parTransId="{93748797-8F8A-4B0C-A84C-4A24B6683EAA}" sibTransId="{DC8C86F2-1FCB-4536-AEC3-9EE609C36B7B}"/>
    <dgm:cxn modelId="{C410303F-6515-425A-AA05-E3D26F7D785D}" srcId="{BAB90D65-4313-4BC4-95D2-377B50172C25}" destId="{5FB0A8CB-367C-46C7-A209-E48CF560A04F}" srcOrd="1" destOrd="0" parTransId="{05DE53D9-2AA9-44D2-AD7A-3DA4FF3F663B}" sibTransId="{5995F6C7-B632-4D0A-A800-8D35A8E2710D}"/>
    <dgm:cxn modelId="{AFDF4D51-60E9-4EF8-B0DE-924829E1B553}" type="presOf" srcId="{5FB0A8CB-367C-46C7-A209-E48CF560A04F}" destId="{AAACA7C8-06E2-4746-856E-2781BB54F4F6}" srcOrd="0" destOrd="0" presId="urn:microsoft.com/office/officeart/2005/8/layout/vList2"/>
    <dgm:cxn modelId="{462A0780-EDFE-4335-A517-4FFB122D3BEF}" type="presOf" srcId="{BAB90D65-4313-4BC4-95D2-377B50172C25}" destId="{0268D876-D583-42F8-8DED-DBF7BAC82F5A}" srcOrd="0" destOrd="0" presId="urn:microsoft.com/office/officeart/2005/8/layout/vList2"/>
    <dgm:cxn modelId="{9A743AFF-DB77-4527-8900-9F49AC7B645E}" type="presOf" srcId="{6AB93D18-1FE9-4A99-96CD-7820F8C3E8F5}" destId="{66FBF75B-7158-4843-8DED-3F92978DF0FF}" srcOrd="0" destOrd="0" presId="urn:microsoft.com/office/officeart/2005/8/layout/vList2"/>
    <dgm:cxn modelId="{7A74A768-FACF-490A-BC52-E873468CD56F}" type="presParOf" srcId="{0268D876-D583-42F8-8DED-DBF7BAC82F5A}" destId="{66FBF75B-7158-4843-8DED-3F92978DF0FF}" srcOrd="0" destOrd="0" presId="urn:microsoft.com/office/officeart/2005/8/layout/vList2"/>
    <dgm:cxn modelId="{2B7F0345-4F55-4579-99E4-1F79F2B75749}" type="presParOf" srcId="{0268D876-D583-42F8-8DED-DBF7BAC82F5A}" destId="{B4727BE2-6835-4906-A165-22E138FA391E}" srcOrd="1" destOrd="0" presId="urn:microsoft.com/office/officeart/2005/8/layout/vList2"/>
    <dgm:cxn modelId="{3F02981A-2F7E-48D8-A572-A149371B5F0F}" type="presParOf" srcId="{0268D876-D583-42F8-8DED-DBF7BAC82F5A}" destId="{AAACA7C8-06E2-4746-856E-2781BB54F4F6}"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C6B73A-CBB4-43E5-856A-8B9AC84F73A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E29E2D6A-DAC5-4921-AC84-A8D375237EE7}">
      <dgm:prSet/>
      <dgm:spPr/>
      <dgm:t>
        <a:bodyPr/>
        <a:lstStyle/>
        <a:p>
          <a:r>
            <a:rPr lang="en-IN"/>
            <a:t>20,000 rs ( 20 test strips)</a:t>
          </a:r>
        </a:p>
      </dgm:t>
    </dgm:pt>
    <dgm:pt modelId="{B835D622-3488-420B-9760-40099FBE25B4}" type="parTrans" cxnId="{6AF7C886-EB9A-4A7B-8327-3AB5ED6FF815}">
      <dgm:prSet/>
      <dgm:spPr/>
      <dgm:t>
        <a:bodyPr/>
        <a:lstStyle/>
        <a:p>
          <a:endParaRPr lang="en-IN"/>
        </a:p>
      </dgm:t>
    </dgm:pt>
    <dgm:pt modelId="{7B6FDBF2-4207-4444-8222-BDF16B221708}" type="sibTrans" cxnId="{6AF7C886-EB9A-4A7B-8327-3AB5ED6FF815}">
      <dgm:prSet/>
      <dgm:spPr/>
      <dgm:t>
        <a:bodyPr/>
        <a:lstStyle/>
        <a:p>
          <a:endParaRPr lang="en-IN"/>
        </a:p>
      </dgm:t>
    </dgm:pt>
    <dgm:pt modelId="{EC4AFECF-45BE-4CF4-9909-14D08FE2270E}" type="pres">
      <dgm:prSet presAssocID="{21C6B73A-CBB4-43E5-856A-8B9AC84F73A1}" presName="linear" presStyleCnt="0">
        <dgm:presLayoutVars>
          <dgm:animLvl val="lvl"/>
          <dgm:resizeHandles val="exact"/>
        </dgm:presLayoutVars>
      </dgm:prSet>
      <dgm:spPr/>
    </dgm:pt>
    <dgm:pt modelId="{24EC7C96-5E19-4E14-A768-4952A8F9C772}" type="pres">
      <dgm:prSet presAssocID="{E29E2D6A-DAC5-4921-AC84-A8D375237EE7}" presName="parentText" presStyleLbl="node1" presStyleIdx="0" presStyleCnt="1">
        <dgm:presLayoutVars>
          <dgm:chMax val="0"/>
          <dgm:bulletEnabled val="1"/>
        </dgm:presLayoutVars>
      </dgm:prSet>
      <dgm:spPr/>
    </dgm:pt>
  </dgm:ptLst>
  <dgm:cxnLst>
    <dgm:cxn modelId="{63DF4519-DE38-45D7-8B61-6B4F105EDC07}" type="presOf" srcId="{E29E2D6A-DAC5-4921-AC84-A8D375237EE7}" destId="{24EC7C96-5E19-4E14-A768-4952A8F9C772}" srcOrd="0" destOrd="0" presId="urn:microsoft.com/office/officeart/2005/8/layout/vList2"/>
    <dgm:cxn modelId="{6AF7C886-EB9A-4A7B-8327-3AB5ED6FF815}" srcId="{21C6B73A-CBB4-43E5-856A-8B9AC84F73A1}" destId="{E29E2D6A-DAC5-4921-AC84-A8D375237EE7}" srcOrd="0" destOrd="0" parTransId="{B835D622-3488-420B-9760-40099FBE25B4}" sibTransId="{7B6FDBF2-4207-4444-8222-BDF16B221708}"/>
    <dgm:cxn modelId="{4552D2F0-4AB3-4FDC-BD29-CA0F8189FE41}" type="presOf" srcId="{21C6B73A-CBB4-43E5-856A-8B9AC84F73A1}" destId="{EC4AFECF-45BE-4CF4-9909-14D08FE2270E}" srcOrd="0" destOrd="0" presId="urn:microsoft.com/office/officeart/2005/8/layout/vList2"/>
    <dgm:cxn modelId="{F77C0D3B-2573-4494-A7C8-69791CB38B92}" type="presParOf" srcId="{EC4AFECF-45BE-4CF4-9909-14D08FE2270E}" destId="{24EC7C96-5E19-4E14-A768-4952A8F9C77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CA435D-FD37-43A3-BACA-61AE039272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N"/>
        </a:p>
      </dgm:t>
    </dgm:pt>
    <dgm:pt modelId="{2EEB89D1-D983-41F2-82F8-58BB6792E715}">
      <dgm:prSet/>
      <dgm:spPr/>
      <dgm:t>
        <a:bodyPr/>
        <a:lstStyle/>
        <a:p>
          <a:r>
            <a:rPr lang="en-IN" dirty="0"/>
            <a:t>   6300 Rs</a:t>
          </a:r>
        </a:p>
      </dgm:t>
    </dgm:pt>
    <dgm:pt modelId="{9427DAAD-49AF-412C-8725-F2AB82F0298C}" type="parTrans" cxnId="{48D8CEBB-90BE-4788-B29B-47C23FC41863}">
      <dgm:prSet/>
      <dgm:spPr/>
      <dgm:t>
        <a:bodyPr/>
        <a:lstStyle/>
        <a:p>
          <a:endParaRPr lang="en-IN"/>
        </a:p>
      </dgm:t>
    </dgm:pt>
    <dgm:pt modelId="{BC1D97FF-3E2E-46C9-B07B-4A349CC09F01}" type="sibTrans" cxnId="{48D8CEBB-90BE-4788-B29B-47C23FC41863}">
      <dgm:prSet/>
      <dgm:spPr/>
      <dgm:t>
        <a:bodyPr/>
        <a:lstStyle/>
        <a:p>
          <a:endParaRPr lang="en-IN"/>
        </a:p>
      </dgm:t>
    </dgm:pt>
    <dgm:pt modelId="{A1E19E5F-E6C8-47ED-930D-803ED1E9095C}" type="pres">
      <dgm:prSet presAssocID="{1DCA435D-FD37-43A3-BACA-61AE03927269}" presName="linear" presStyleCnt="0">
        <dgm:presLayoutVars>
          <dgm:animLvl val="lvl"/>
          <dgm:resizeHandles val="exact"/>
        </dgm:presLayoutVars>
      </dgm:prSet>
      <dgm:spPr/>
    </dgm:pt>
    <dgm:pt modelId="{8378B54C-DA09-4E51-88E5-B98251C3B308}" type="pres">
      <dgm:prSet presAssocID="{2EEB89D1-D983-41F2-82F8-58BB6792E715}" presName="parentText" presStyleLbl="node1" presStyleIdx="0" presStyleCnt="1">
        <dgm:presLayoutVars>
          <dgm:chMax val="0"/>
          <dgm:bulletEnabled val="1"/>
        </dgm:presLayoutVars>
      </dgm:prSet>
      <dgm:spPr/>
    </dgm:pt>
  </dgm:ptLst>
  <dgm:cxnLst>
    <dgm:cxn modelId="{73553281-C598-4CB2-80D3-82C99AD853A3}" type="presOf" srcId="{2EEB89D1-D983-41F2-82F8-58BB6792E715}" destId="{8378B54C-DA09-4E51-88E5-B98251C3B308}" srcOrd="0" destOrd="0" presId="urn:microsoft.com/office/officeart/2005/8/layout/vList2"/>
    <dgm:cxn modelId="{095B43A7-EA5A-4145-BF59-281AFBBBED94}" type="presOf" srcId="{1DCA435D-FD37-43A3-BACA-61AE03927269}" destId="{A1E19E5F-E6C8-47ED-930D-803ED1E9095C}" srcOrd="0" destOrd="0" presId="urn:microsoft.com/office/officeart/2005/8/layout/vList2"/>
    <dgm:cxn modelId="{48D8CEBB-90BE-4788-B29B-47C23FC41863}" srcId="{1DCA435D-FD37-43A3-BACA-61AE03927269}" destId="{2EEB89D1-D983-41F2-82F8-58BB6792E715}" srcOrd="0" destOrd="0" parTransId="{9427DAAD-49AF-412C-8725-F2AB82F0298C}" sibTransId="{BC1D97FF-3E2E-46C9-B07B-4A349CC09F01}"/>
    <dgm:cxn modelId="{4C7C13D2-167E-4C30-9B5B-12D9F7F94FD0}" type="presParOf" srcId="{A1E19E5F-E6C8-47ED-930D-803ED1E9095C}" destId="{8378B54C-DA09-4E51-88E5-B98251C3B308}"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BFF74D-C339-4992-89BD-2661F952A1D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D3B6A300-AAE3-4678-833F-A6B239CAD14E}">
      <dgm:prSet custT="1"/>
      <dgm:spPr/>
      <dgm:t>
        <a:bodyPr/>
        <a:lstStyle/>
        <a:p>
          <a:r>
            <a:rPr lang="en-IN" sz="2400" dirty="0"/>
            <a:t>Other modalities</a:t>
          </a:r>
        </a:p>
      </dgm:t>
    </dgm:pt>
    <dgm:pt modelId="{B3DAB561-A87E-4992-9206-38DC31B3FCA2}" type="parTrans" cxnId="{B7EED320-3C5B-40A1-8745-A9BAC3AFBC2C}">
      <dgm:prSet/>
      <dgm:spPr/>
      <dgm:t>
        <a:bodyPr/>
        <a:lstStyle/>
        <a:p>
          <a:endParaRPr lang="en-IN"/>
        </a:p>
      </dgm:t>
    </dgm:pt>
    <dgm:pt modelId="{3E126329-73AC-4D1F-8F86-10FFFA5BF928}" type="sibTrans" cxnId="{B7EED320-3C5B-40A1-8745-A9BAC3AFBC2C}">
      <dgm:prSet/>
      <dgm:spPr/>
      <dgm:t>
        <a:bodyPr/>
        <a:lstStyle/>
        <a:p>
          <a:endParaRPr lang="en-IN"/>
        </a:p>
      </dgm:t>
    </dgm:pt>
    <dgm:pt modelId="{5C8A5E04-035B-4DA0-BBAF-A518B1A5367E}" type="pres">
      <dgm:prSet presAssocID="{B3BFF74D-C339-4992-89BD-2661F952A1DC}" presName="linear" presStyleCnt="0">
        <dgm:presLayoutVars>
          <dgm:animLvl val="lvl"/>
          <dgm:resizeHandles val="exact"/>
        </dgm:presLayoutVars>
      </dgm:prSet>
      <dgm:spPr/>
    </dgm:pt>
    <dgm:pt modelId="{686918AD-F603-417D-9D8D-94686E834B67}" type="pres">
      <dgm:prSet presAssocID="{D3B6A300-AAE3-4678-833F-A6B239CAD14E}" presName="parentText" presStyleLbl="node1" presStyleIdx="0" presStyleCnt="1">
        <dgm:presLayoutVars>
          <dgm:chMax val="0"/>
          <dgm:bulletEnabled val="1"/>
        </dgm:presLayoutVars>
      </dgm:prSet>
      <dgm:spPr/>
    </dgm:pt>
  </dgm:ptLst>
  <dgm:cxnLst>
    <dgm:cxn modelId="{B7EED320-3C5B-40A1-8745-A9BAC3AFBC2C}" srcId="{B3BFF74D-C339-4992-89BD-2661F952A1DC}" destId="{D3B6A300-AAE3-4678-833F-A6B239CAD14E}" srcOrd="0" destOrd="0" parTransId="{B3DAB561-A87E-4992-9206-38DC31B3FCA2}" sibTransId="{3E126329-73AC-4D1F-8F86-10FFFA5BF928}"/>
    <dgm:cxn modelId="{2C3E1136-A843-4A85-A65F-11F68A0D914B}" type="presOf" srcId="{B3BFF74D-C339-4992-89BD-2661F952A1DC}" destId="{5C8A5E04-035B-4DA0-BBAF-A518B1A5367E}" srcOrd="0" destOrd="0" presId="urn:microsoft.com/office/officeart/2005/8/layout/vList2"/>
    <dgm:cxn modelId="{A980B7AF-0C93-469F-83B7-282F379BA7E8}" type="presOf" srcId="{D3B6A300-AAE3-4678-833F-A6B239CAD14E}" destId="{686918AD-F603-417D-9D8D-94686E834B67}" srcOrd="0" destOrd="0" presId="urn:microsoft.com/office/officeart/2005/8/layout/vList2"/>
    <dgm:cxn modelId="{7C41C46D-0F07-4A6E-9369-A23D600BD622}" type="presParOf" srcId="{5C8A5E04-035B-4DA0-BBAF-A518B1A5367E}" destId="{686918AD-F603-417D-9D8D-94686E834B6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D0151A-3510-4677-9FF3-1BAD16A2E99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IN"/>
        </a:p>
      </dgm:t>
    </dgm:pt>
    <dgm:pt modelId="{8781832A-E971-4882-81C8-4158A37D8C39}">
      <dgm:prSet/>
      <dgm:spPr/>
      <dgm:t>
        <a:bodyPr/>
        <a:lstStyle/>
        <a:p>
          <a:r>
            <a:rPr lang="en-IN"/>
            <a:t>To summarize….</a:t>
          </a:r>
        </a:p>
      </dgm:t>
    </dgm:pt>
    <dgm:pt modelId="{0CB14C10-799B-4980-B36E-D25A5FCCD69B}" type="parTrans" cxnId="{DD3950DA-AF1D-4223-88DB-41F170533D41}">
      <dgm:prSet/>
      <dgm:spPr/>
      <dgm:t>
        <a:bodyPr/>
        <a:lstStyle/>
        <a:p>
          <a:endParaRPr lang="en-IN"/>
        </a:p>
      </dgm:t>
    </dgm:pt>
    <dgm:pt modelId="{FF8AA3CC-4E2E-44D8-958F-5568F1DA628C}" type="sibTrans" cxnId="{DD3950DA-AF1D-4223-88DB-41F170533D41}">
      <dgm:prSet/>
      <dgm:spPr/>
      <dgm:t>
        <a:bodyPr/>
        <a:lstStyle/>
        <a:p>
          <a:endParaRPr lang="en-IN"/>
        </a:p>
      </dgm:t>
    </dgm:pt>
    <dgm:pt modelId="{AB9C7957-3763-455B-AEFE-8CC47CB37425}" type="pres">
      <dgm:prSet presAssocID="{DDD0151A-3510-4677-9FF3-1BAD16A2E993}" presName="linear" presStyleCnt="0">
        <dgm:presLayoutVars>
          <dgm:animLvl val="lvl"/>
          <dgm:resizeHandles val="exact"/>
        </dgm:presLayoutVars>
      </dgm:prSet>
      <dgm:spPr/>
    </dgm:pt>
    <dgm:pt modelId="{B7F2EEC3-5804-432F-9938-A821DD7D8798}" type="pres">
      <dgm:prSet presAssocID="{8781832A-E971-4882-81C8-4158A37D8C39}" presName="parentText" presStyleLbl="node1" presStyleIdx="0" presStyleCnt="1">
        <dgm:presLayoutVars>
          <dgm:chMax val="0"/>
          <dgm:bulletEnabled val="1"/>
        </dgm:presLayoutVars>
      </dgm:prSet>
      <dgm:spPr/>
    </dgm:pt>
  </dgm:ptLst>
  <dgm:cxnLst>
    <dgm:cxn modelId="{CEC9AA22-EE57-4460-B5FE-FB7C91BD2F9E}" type="presOf" srcId="{8781832A-E971-4882-81C8-4158A37D8C39}" destId="{B7F2EEC3-5804-432F-9938-A821DD7D8798}" srcOrd="0" destOrd="0" presId="urn:microsoft.com/office/officeart/2005/8/layout/vList2"/>
    <dgm:cxn modelId="{F0B6A69B-97F7-4B57-B07A-4B04C8041E8A}" type="presOf" srcId="{DDD0151A-3510-4677-9FF3-1BAD16A2E993}" destId="{AB9C7957-3763-455B-AEFE-8CC47CB37425}" srcOrd="0" destOrd="0" presId="urn:microsoft.com/office/officeart/2005/8/layout/vList2"/>
    <dgm:cxn modelId="{DD3950DA-AF1D-4223-88DB-41F170533D41}" srcId="{DDD0151A-3510-4677-9FF3-1BAD16A2E993}" destId="{8781832A-E971-4882-81C8-4158A37D8C39}" srcOrd="0" destOrd="0" parTransId="{0CB14C10-799B-4980-B36E-D25A5FCCD69B}" sibTransId="{FF8AA3CC-4E2E-44D8-958F-5568F1DA628C}"/>
    <dgm:cxn modelId="{1E3ACAB9-A8F9-4F86-83E2-E759808C8746}" type="presParOf" srcId="{AB9C7957-3763-455B-AEFE-8CC47CB37425}" destId="{B7F2EEC3-5804-432F-9938-A821DD7D8798}"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5DE32-BAC4-4508-9FB2-AEAB3A645CC1}">
      <dsp:nvSpPr>
        <dsp:cNvPr id="0" name=""/>
        <dsp:cNvSpPr/>
      </dsp:nvSpPr>
      <dsp:spPr>
        <a:xfrm>
          <a:off x="0" y="5932"/>
          <a:ext cx="3069771" cy="6786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a:t>7,50,000</a:t>
          </a:r>
          <a:endParaRPr lang="en-IN" sz="2900" kern="1200"/>
        </a:p>
      </dsp:txBody>
      <dsp:txXfrm>
        <a:off x="33127" y="39059"/>
        <a:ext cx="3003517" cy="6123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BF75B-7158-4843-8DED-3F92978DF0FF}">
      <dsp:nvSpPr>
        <dsp:cNvPr id="0" name=""/>
        <dsp:cNvSpPr/>
      </dsp:nvSpPr>
      <dsp:spPr>
        <a:xfrm>
          <a:off x="0" y="739"/>
          <a:ext cx="1735494" cy="8743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t>CHM 1    -795 $</a:t>
          </a:r>
        </a:p>
      </dsp:txBody>
      <dsp:txXfrm>
        <a:off x="42681" y="43420"/>
        <a:ext cx="1650132" cy="788967"/>
      </dsp:txXfrm>
    </dsp:sp>
    <dsp:sp modelId="{AAACA7C8-06E2-4746-856E-2781BB54F4F6}">
      <dsp:nvSpPr>
        <dsp:cNvPr id="0" name=""/>
        <dsp:cNvSpPr/>
      </dsp:nvSpPr>
      <dsp:spPr>
        <a:xfrm>
          <a:off x="0" y="886215"/>
          <a:ext cx="1735494" cy="6626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t>CHM 2  -  6 Lakhs</a:t>
          </a:r>
        </a:p>
      </dsp:txBody>
      <dsp:txXfrm>
        <a:off x="32349" y="918564"/>
        <a:ext cx="1670796" cy="597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EC7C96-5E19-4E14-A768-4952A8F9C772}">
      <dsp:nvSpPr>
        <dsp:cNvPr id="0" name=""/>
        <dsp:cNvSpPr/>
      </dsp:nvSpPr>
      <dsp:spPr>
        <a:xfrm>
          <a:off x="0" y="11629"/>
          <a:ext cx="3107094" cy="8880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IN" sz="2300" kern="1200"/>
            <a:t>20,000 rs ( 20 test strips)</a:t>
          </a:r>
        </a:p>
      </dsp:txBody>
      <dsp:txXfrm>
        <a:off x="43350" y="54979"/>
        <a:ext cx="3020394" cy="8013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8B54C-DA09-4E51-88E5-B98251C3B308}">
      <dsp:nvSpPr>
        <dsp:cNvPr id="0" name=""/>
        <dsp:cNvSpPr/>
      </dsp:nvSpPr>
      <dsp:spPr>
        <a:xfrm>
          <a:off x="0" y="6661"/>
          <a:ext cx="2594537" cy="5850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IN" sz="2500" kern="1200" dirty="0"/>
            <a:t>   6300 Rs</a:t>
          </a:r>
        </a:p>
      </dsp:txBody>
      <dsp:txXfrm>
        <a:off x="28557" y="35218"/>
        <a:ext cx="2537423" cy="5278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6918AD-F603-417D-9D8D-94686E834B67}">
      <dsp:nvSpPr>
        <dsp:cNvPr id="0" name=""/>
        <dsp:cNvSpPr/>
      </dsp:nvSpPr>
      <dsp:spPr>
        <a:xfrm>
          <a:off x="0" y="116"/>
          <a:ext cx="3340359" cy="36909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IN" sz="2400" kern="1200" dirty="0"/>
            <a:t>Other modalities</a:t>
          </a:r>
        </a:p>
      </dsp:txBody>
      <dsp:txXfrm>
        <a:off x="18018" y="18134"/>
        <a:ext cx="3304323" cy="333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2EEC3-5804-432F-9938-A821DD7D8798}">
      <dsp:nvSpPr>
        <dsp:cNvPr id="0" name=""/>
        <dsp:cNvSpPr/>
      </dsp:nvSpPr>
      <dsp:spPr>
        <a:xfrm>
          <a:off x="0" y="4209"/>
          <a:ext cx="3079539" cy="514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IN" sz="2200" kern="1200"/>
            <a:t>To summarize….</a:t>
          </a:r>
        </a:p>
      </dsp:txBody>
      <dsp:txXfrm>
        <a:off x="25130" y="29339"/>
        <a:ext cx="3029279" cy="4645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32FA5-CDCE-4148-B890-F9DE1F253FFD}" type="datetimeFigureOut">
              <a:rPr lang="en-IN" smtClean="0"/>
              <a:t>02-03-2023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CB8606-2DF5-4F59-BAB3-17EFEFAF664A}" type="slidenum">
              <a:rPr lang="en-IN" smtClean="0"/>
              <a:t>‹#›</a:t>
            </a:fld>
            <a:endParaRPr lang="en-IN"/>
          </a:p>
        </p:txBody>
      </p:sp>
    </p:spTree>
    <p:extLst>
      <p:ext uri="{BB962C8B-B14F-4D97-AF65-F5344CB8AC3E}">
        <p14:creationId xmlns:p14="http://schemas.microsoft.com/office/powerpoint/2010/main" val="3889912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08D780-F772-4FE9-8B80-E4B6D91BC5FB}"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206474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D4A14E-B40E-4BF9-8B4A-20B64B13B765}"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340009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78D2E5-8897-4699-9713-D19D46DC8000}"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13740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8A402E-A1E1-42FF-8896-EB09EE766F7C}"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2891789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87CEC8-840F-454A-8AF0-0B4063C39A01}"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1412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C1038D-54AF-455C-990A-B9FC4664477A}"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1728606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E37A37-AFBE-478C-83FB-06115334B492}"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3865027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E750D9-4284-4B7E-BFBC-AA8E3E2738DB}"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2021212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178B55-AB7C-4015-985B-34EEF8F6631F}"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2338768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004CBB-6252-44FF-91BC-621456E90217}" type="datetime1">
              <a:rPr lang="en-IN" smtClean="0"/>
              <a:t>02-03-2023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2106148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F56DA97-9FC0-4A9A-9D3F-F5960794963A}" type="datetime1">
              <a:rPr lang="en-IN" smtClean="0"/>
              <a:t>02-03-2023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409568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C8691-2AAA-427F-A86E-00914FF32CDB}" type="datetime1">
              <a:rPr lang="en-IN" smtClean="0"/>
              <a:t>02-03-2023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1494984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EB4951-D8A0-48F4-9A5B-B27C5F06B525}" type="datetime1">
              <a:rPr lang="en-IN" smtClean="0"/>
              <a:t>02-03-2023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379415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DE364A-14BC-46B4-B70D-269B3A54D58B}" type="datetime1">
              <a:rPr lang="en-IN" smtClean="0"/>
              <a:t>02-03-2023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319798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B18C34-6954-4179-BEAD-4C36EC0AD2C1}" type="datetime1">
              <a:rPr lang="en-IN" smtClean="0"/>
              <a:t>02-03-2023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122272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B821DB-A536-43E2-AD1C-5E23174561B9}" type="datetime1">
              <a:rPr lang="en-IN" smtClean="0"/>
              <a:t>02-03-2023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7901CBA-EE80-4C24-ABD1-4CAF0C97DD97}" type="slidenum">
              <a:rPr lang="en-IN" smtClean="0"/>
              <a:t>‹#›</a:t>
            </a:fld>
            <a:endParaRPr lang="en-IN"/>
          </a:p>
        </p:txBody>
      </p:sp>
    </p:spTree>
    <p:extLst>
      <p:ext uri="{BB962C8B-B14F-4D97-AF65-F5344CB8AC3E}">
        <p14:creationId xmlns:p14="http://schemas.microsoft.com/office/powerpoint/2010/main" val="1598551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14617B8-9053-4B09-B7CF-8BFF829C373F}" type="datetime1">
              <a:rPr lang="en-IN" smtClean="0"/>
              <a:t>02-03-2023</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07901CBA-EE80-4C24-ABD1-4CAF0C97DD97}" type="slidenum">
              <a:rPr lang="en-IN" smtClean="0"/>
              <a:t>‹#›</a:t>
            </a:fld>
            <a:endParaRPr lang="en-IN"/>
          </a:p>
        </p:txBody>
      </p:sp>
    </p:spTree>
    <p:extLst>
      <p:ext uri="{BB962C8B-B14F-4D97-AF65-F5344CB8AC3E}">
        <p14:creationId xmlns:p14="http://schemas.microsoft.com/office/powerpoint/2010/main" val="1943917428"/>
      </p:ext>
    </p:extLst>
  </p:cSld>
  <p:clrMap bg1="dk1" tx1="lt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Lst>
  <p:hf sldNum="0"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9.gi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8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148" y="4341149"/>
            <a:ext cx="3538534" cy="1752600"/>
          </a:xfrm>
        </p:spPr>
        <p:txBody>
          <a:bodyPr>
            <a:noAutofit/>
          </a:bodyPr>
          <a:lstStyle/>
          <a:p>
            <a:pPr algn="l"/>
            <a:r>
              <a:rPr lang="en-US" sz="2200" b="1" dirty="0">
                <a:latin typeface="Times New Roman" pitchFamily="18" charset="0"/>
                <a:cs typeface="Times New Roman" pitchFamily="18" charset="0"/>
              </a:rPr>
              <a:t>GUIDED BY </a:t>
            </a:r>
            <a:r>
              <a:rPr lang="en-US" sz="2200" dirty="0">
                <a:latin typeface="Times New Roman" pitchFamily="18" charset="0"/>
                <a:cs typeface="Times New Roman" pitchFamily="18" charset="0"/>
              </a:rPr>
              <a:t>:</a:t>
            </a:r>
          </a:p>
          <a:p>
            <a:pPr algn="l"/>
            <a:r>
              <a:rPr lang="en-US" sz="2200" dirty="0">
                <a:latin typeface="Times New Roman" pitchFamily="18" charset="0"/>
                <a:cs typeface="Times New Roman" pitchFamily="18" charset="0"/>
              </a:rPr>
              <a:t>Dr. </a:t>
            </a:r>
            <a:r>
              <a:rPr lang="en-US" sz="2200" dirty="0" err="1">
                <a:latin typeface="Times New Roman" pitchFamily="18" charset="0"/>
                <a:cs typeface="Times New Roman" pitchFamily="18" charset="0"/>
              </a:rPr>
              <a:t>Vishnudas</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Bhandari</a:t>
            </a:r>
            <a:endParaRPr lang="en-US" sz="2200" dirty="0">
              <a:latin typeface="Times New Roman" pitchFamily="18" charset="0"/>
              <a:cs typeface="Times New Roman" pitchFamily="18" charset="0"/>
            </a:endParaRPr>
          </a:p>
          <a:p>
            <a:pPr algn="l"/>
            <a:r>
              <a:rPr lang="en-US" sz="2200" dirty="0">
                <a:latin typeface="Times New Roman" pitchFamily="18" charset="0"/>
                <a:cs typeface="Times New Roman" pitchFamily="18" charset="0"/>
              </a:rPr>
              <a:t>Dr. Om </a:t>
            </a:r>
            <a:r>
              <a:rPr lang="en-US" sz="2200" dirty="0" err="1">
                <a:latin typeface="Times New Roman" pitchFamily="18" charset="0"/>
                <a:cs typeface="Times New Roman" pitchFamily="18" charset="0"/>
              </a:rPr>
              <a:t>Baghele</a:t>
            </a:r>
            <a:endParaRPr lang="en-US" sz="2200" dirty="0">
              <a:latin typeface="Times New Roman" pitchFamily="18" charset="0"/>
              <a:cs typeface="Times New Roman" pitchFamily="18" charset="0"/>
            </a:endParaRPr>
          </a:p>
          <a:p>
            <a:pPr algn="l"/>
            <a:r>
              <a:rPr lang="en-US" sz="2200" dirty="0">
                <a:latin typeface="Times New Roman" pitchFamily="18" charset="0"/>
                <a:cs typeface="Times New Roman" pitchFamily="18" charset="0"/>
              </a:rPr>
              <a:t>Dr. </a:t>
            </a:r>
            <a:r>
              <a:rPr lang="en-US" sz="2200" dirty="0" err="1">
                <a:latin typeface="Times New Roman" pitchFamily="18" charset="0"/>
                <a:cs typeface="Times New Roman" pitchFamily="18" charset="0"/>
              </a:rPr>
              <a:t>Gauri</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Ugale</a:t>
            </a:r>
            <a:endParaRPr lang="en-US" sz="2200" dirty="0">
              <a:latin typeface="Times New Roman" pitchFamily="18" charset="0"/>
              <a:cs typeface="Times New Roman" pitchFamily="18" charset="0"/>
            </a:endParaRPr>
          </a:p>
          <a:p>
            <a:pPr algn="l"/>
            <a:r>
              <a:rPr lang="en-US" sz="2200" dirty="0">
                <a:latin typeface="Times New Roman" pitchFamily="18" charset="0"/>
                <a:cs typeface="Times New Roman" pitchFamily="18" charset="0"/>
              </a:rPr>
              <a:t>Dr. </a:t>
            </a:r>
            <a:r>
              <a:rPr lang="en-US" sz="2200" dirty="0" err="1">
                <a:latin typeface="Times New Roman" pitchFamily="18" charset="0"/>
                <a:cs typeface="Times New Roman" pitchFamily="18" charset="0"/>
              </a:rPr>
              <a:t>Raghavendra</a:t>
            </a:r>
            <a:r>
              <a:rPr lang="en-US" sz="2200" dirty="0">
                <a:latin typeface="Times New Roman" pitchFamily="18" charset="0"/>
                <a:cs typeface="Times New Roman" pitchFamily="18" charset="0"/>
              </a:rPr>
              <a:t> </a:t>
            </a:r>
            <a:r>
              <a:rPr lang="en-US" sz="2200" dirty="0" err="1">
                <a:latin typeface="Times New Roman" pitchFamily="18" charset="0"/>
                <a:cs typeface="Times New Roman" pitchFamily="18" charset="0"/>
              </a:rPr>
              <a:t>Metri</a:t>
            </a:r>
            <a:endParaRPr lang="en-US" sz="2200" dirty="0">
              <a:latin typeface="Times New Roman" pitchFamily="18" charset="0"/>
              <a:cs typeface="Times New Roman" pitchFamily="18" charset="0"/>
            </a:endParaRPr>
          </a:p>
          <a:p>
            <a:pPr algn="l"/>
            <a:endParaRPr lang="en-US" sz="2200" dirty="0"/>
          </a:p>
        </p:txBody>
      </p:sp>
      <p:sp>
        <p:nvSpPr>
          <p:cNvPr id="4" name="Rectangle 3"/>
          <p:cNvSpPr/>
          <p:nvPr/>
        </p:nvSpPr>
        <p:spPr>
          <a:xfrm>
            <a:off x="2972669" y="6093749"/>
            <a:ext cx="3857652" cy="707886"/>
          </a:xfrm>
          <a:prstGeom prst="rect">
            <a:avLst/>
          </a:prstGeom>
        </p:spPr>
        <p:txBody>
          <a:bodyPr wrap="square">
            <a:spAutoFit/>
          </a:bodyPr>
          <a:lstStyle/>
          <a:p>
            <a:pPr algn="r"/>
            <a:r>
              <a:rPr lang="en-US" sz="2000" b="1" dirty="0">
                <a:latin typeface="Times New Roman" pitchFamily="18" charset="0"/>
                <a:cs typeface="Times New Roman" pitchFamily="18" charset="0"/>
              </a:rPr>
              <a:t>-Dr. </a:t>
            </a:r>
            <a:r>
              <a:rPr lang="en-US" sz="2000" b="1" dirty="0" err="1">
                <a:latin typeface="Times New Roman" pitchFamily="18" charset="0"/>
                <a:cs typeface="Times New Roman" pitchFamily="18" charset="0"/>
              </a:rPr>
              <a:t>Surbhi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Patil</a:t>
            </a:r>
            <a:endParaRPr lang="en-US" sz="2000" b="1" dirty="0">
              <a:latin typeface="Times New Roman" pitchFamily="18" charset="0"/>
              <a:cs typeface="Times New Roman" pitchFamily="18" charset="0"/>
            </a:endParaRPr>
          </a:p>
          <a:p>
            <a:pPr algn="r"/>
            <a:r>
              <a:rPr lang="en-US" sz="2000" b="1" dirty="0">
                <a:latin typeface="Times New Roman" pitchFamily="18" charset="0"/>
                <a:cs typeface="Times New Roman" pitchFamily="18" charset="0"/>
              </a:rPr>
              <a:t>(MDS-II</a:t>
            </a:r>
            <a:r>
              <a:rPr lang="en-US" sz="2000" b="1" dirty="0"/>
              <a:t>)</a:t>
            </a:r>
          </a:p>
        </p:txBody>
      </p:sp>
      <p:pic>
        <p:nvPicPr>
          <p:cNvPr id="1028" name="Picture 4" descr="Smell Bad Smell Sticker - Smell Bad Smell Stinks Stickers">
            <a:extLst>
              <a:ext uri="{FF2B5EF4-FFF2-40B4-BE49-F238E27FC236}">
                <a16:creationId xmlns:a16="http://schemas.microsoft.com/office/drawing/2014/main" id="{5B3AFA71-F9B0-1E4B-E830-43088272D5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430" y="4338528"/>
            <a:ext cx="2466320" cy="21333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7D3205F-CE15-05EA-2D4E-FDBA90BAD315}"/>
              </a:ext>
            </a:extLst>
          </p:cNvPr>
          <p:cNvPicPr>
            <a:picLocks noChangeAspect="1"/>
          </p:cNvPicPr>
          <p:nvPr/>
        </p:nvPicPr>
        <p:blipFill rotWithShape="1">
          <a:blip r:embed="rId3"/>
          <a:srcRect b="6894"/>
          <a:stretch/>
        </p:blipFill>
        <p:spPr>
          <a:xfrm>
            <a:off x="0" y="0"/>
            <a:ext cx="12191999" cy="3861551"/>
          </a:xfrm>
          <a:prstGeom prst="rect">
            <a:avLst/>
          </a:prstGeom>
        </p:spPr>
      </p:pic>
      <p:sp>
        <p:nvSpPr>
          <p:cNvPr id="10" name="TextBox 9">
            <a:extLst>
              <a:ext uri="{FF2B5EF4-FFF2-40B4-BE49-F238E27FC236}">
                <a16:creationId xmlns:a16="http://schemas.microsoft.com/office/drawing/2014/main" id="{61379AFC-641D-2CD3-F549-08614485912D}"/>
              </a:ext>
            </a:extLst>
          </p:cNvPr>
          <p:cNvSpPr txBox="1"/>
          <p:nvPr/>
        </p:nvSpPr>
        <p:spPr>
          <a:xfrm>
            <a:off x="677334" y="2603279"/>
            <a:ext cx="10426095" cy="1323439"/>
          </a:xfrm>
          <a:prstGeom prst="rect">
            <a:avLst/>
          </a:prstGeom>
          <a:noFill/>
        </p:spPr>
        <p:txBody>
          <a:bodyPr wrap="square" rtlCol="0">
            <a:spAutoFit/>
          </a:bodyPr>
          <a:lstStyle/>
          <a:p>
            <a:pPr algn="ctr"/>
            <a:r>
              <a:rPr lang="en-US" sz="8000" dirty="0">
                <a:solidFill>
                  <a:schemeClr val="bg1"/>
                </a:solidFill>
              </a:rPr>
              <a:t>HALITOSIS</a:t>
            </a:r>
            <a:endParaRPr lang="en-IN" sz="8000" dirty="0">
              <a:solidFill>
                <a:schemeClr val="bg1"/>
              </a:solidFill>
            </a:endParaRPr>
          </a:p>
        </p:txBody>
      </p:sp>
      <p:pic>
        <p:nvPicPr>
          <p:cNvPr id="11" name="Picture 10">
            <a:extLst>
              <a:ext uri="{FF2B5EF4-FFF2-40B4-BE49-F238E27FC236}">
                <a16:creationId xmlns:a16="http://schemas.microsoft.com/office/drawing/2014/main" id="{81C7C218-76DB-1373-F2F2-CADCB6D14AE0}"/>
              </a:ext>
            </a:extLst>
          </p:cNvPr>
          <p:cNvPicPr>
            <a:picLocks noChangeAspect="1"/>
          </p:cNvPicPr>
          <p:nvPr/>
        </p:nvPicPr>
        <p:blipFill>
          <a:blip r:embed="rId4"/>
          <a:stretch>
            <a:fillRect/>
          </a:stretch>
        </p:blipFill>
        <p:spPr>
          <a:xfrm>
            <a:off x="7422753" y="3861551"/>
            <a:ext cx="2730759" cy="2996449"/>
          </a:xfrm>
          <a:prstGeom prst="rect">
            <a:avLst/>
          </a:prstGeom>
        </p:spPr>
      </p:pic>
      <p:sp>
        <p:nvSpPr>
          <p:cNvPr id="2" name="TextBox 1">
            <a:extLst>
              <a:ext uri="{FF2B5EF4-FFF2-40B4-BE49-F238E27FC236}">
                <a16:creationId xmlns:a16="http://schemas.microsoft.com/office/drawing/2014/main" id="{F678C537-1246-DCB2-1A4E-E77CBCBAA106}"/>
              </a:ext>
            </a:extLst>
          </p:cNvPr>
          <p:cNvSpPr txBox="1"/>
          <p:nvPr/>
        </p:nvSpPr>
        <p:spPr>
          <a:xfrm>
            <a:off x="4861249" y="5728996"/>
            <a:ext cx="2062065" cy="369332"/>
          </a:xfrm>
          <a:prstGeom prst="rect">
            <a:avLst/>
          </a:prstGeom>
          <a:noFill/>
        </p:spPr>
        <p:txBody>
          <a:bodyPr wrap="square" rtlCol="0">
            <a:spAutoFit/>
          </a:bodyPr>
          <a:lstStyle/>
          <a:p>
            <a:r>
              <a:rPr lang="en-IN" dirty="0">
                <a:latin typeface="Times New Roman" panose="02020603050405020304" pitchFamily="18" charset="0"/>
                <a:cs typeface="Times New Roman" panose="02020603050405020304" pitchFamily="18" charset="0"/>
              </a:rPr>
              <a:t>Presented by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E103E-36BE-5554-9EF0-3E0F4A8909E1}"/>
              </a:ext>
            </a:extLst>
          </p:cNvPr>
          <p:cNvSpPr>
            <a:spLocks noGrp="1"/>
          </p:cNvSpPr>
          <p:nvPr>
            <p:ph idx="1"/>
          </p:nvPr>
        </p:nvSpPr>
        <p:spPr>
          <a:xfrm>
            <a:off x="677334" y="727789"/>
            <a:ext cx="10351450" cy="5313574"/>
          </a:xfrm>
        </p:spPr>
        <p:txBody>
          <a:bodyPr>
            <a:normAutofit/>
          </a:bodyPr>
          <a:lstStyle/>
          <a:p>
            <a:pPr algn="just"/>
            <a:r>
              <a:rPr lang="en-US" sz="2000" b="0" i="0" dirty="0">
                <a:solidFill>
                  <a:schemeClr val="tx1"/>
                </a:solidFill>
                <a:effectLst/>
              </a:rPr>
              <a:t>The ritual is not limited to teeth brushing, but includes scraping the tongue with a special instrument and using mouthwash. </a:t>
            </a:r>
          </a:p>
          <a:p>
            <a:pPr algn="just"/>
            <a:endParaRPr lang="en-US" sz="2000" dirty="0">
              <a:solidFill>
                <a:schemeClr val="tx1"/>
              </a:solidFill>
            </a:endParaRPr>
          </a:p>
          <a:p>
            <a:pPr algn="just"/>
            <a:r>
              <a:rPr lang="en-US" sz="2000" b="0" i="0" dirty="0">
                <a:solidFill>
                  <a:schemeClr val="tx1"/>
                </a:solidFill>
                <a:effectLst/>
              </a:rPr>
              <a:t>Buddhist monks in Japan also recommended teeth brushing and tongue scraping before the first morning prayers. </a:t>
            </a:r>
          </a:p>
          <a:p>
            <a:pPr algn="just"/>
            <a:endParaRPr lang="en-US" sz="2000" b="0" i="0" dirty="0">
              <a:solidFill>
                <a:schemeClr val="tx1"/>
              </a:solidFill>
              <a:effectLst/>
            </a:endParaRPr>
          </a:p>
          <a:p>
            <a:pPr algn="just"/>
            <a:r>
              <a:rPr lang="en-US" sz="2000" b="0" i="0" dirty="0">
                <a:solidFill>
                  <a:schemeClr val="tx1"/>
                </a:solidFill>
                <a:effectLst/>
              </a:rPr>
              <a:t>It is noticeable that oral hygiene in combination with tongue scraping has been performed for many years but that, despite its efficacy, dentists rarely prescribe and teach this scraping practice</a:t>
            </a:r>
          </a:p>
          <a:p>
            <a:endParaRPr lang="en-IN" sz="2000" dirty="0"/>
          </a:p>
        </p:txBody>
      </p:sp>
      <p:sp>
        <p:nvSpPr>
          <p:cNvPr id="4" name="Footer Placeholder 3">
            <a:extLst>
              <a:ext uri="{FF2B5EF4-FFF2-40B4-BE49-F238E27FC236}">
                <a16:creationId xmlns:a16="http://schemas.microsoft.com/office/drawing/2014/main" id="{4891A94D-7A5C-281E-CA1E-E2AB6F25ED4F}"/>
              </a:ext>
            </a:extLst>
          </p:cNvPr>
          <p:cNvSpPr>
            <a:spLocks noGrp="1"/>
          </p:cNvSpPr>
          <p:nvPr>
            <p:ph type="ftr" sz="quarter" idx="11"/>
          </p:nvPr>
        </p:nvSpPr>
        <p:spPr>
          <a:xfrm>
            <a:off x="677334" y="6041362"/>
            <a:ext cx="7636242" cy="365125"/>
          </a:xfrm>
        </p:spPr>
        <p:txBody>
          <a:bodyPr/>
          <a:lstStyle/>
          <a:p>
            <a:pPr algn="ctr"/>
            <a:r>
              <a:rPr lang="en-US" sz="1200" b="1" i="0" dirty="0">
                <a:solidFill>
                  <a:schemeClr val="tx1"/>
                </a:solidFill>
                <a:effectLst/>
                <a:latin typeface="Arial" panose="020B0604020202020204" pitchFamily="34" charset="0"/>
              </a:rPr>
              <a:t>Historical and social aspects of halitosis </a:t>
            </a:r>
            <a:r>
              <a:rPr lang="en-US" sz="1200" b="0" i="0" u="none" strike="noStrike" dirty="0">
                <a:solidFill>
                  <a:schemeClr val="tx1"/>
                </a:solidFill>
                <a:effectLst/>
                <a:latin typeface="Arial" panose="020B0604020202020204" pitchFamily="34" charset="0"/>
              </a:rPr>
              <a:t>Marina Sá Elias</a:t>
            </a:r>
            <a:r>
              <a:rPr lang="pt-BR" sz="1200" b="0" i="0" dirty="0">
                <a:solidFill>
                  <a:schemeClr val="tx1"/>
                </a:solidFill>
                <a:effectLst/>
                <a:latin typeface="Arial" panose="020B0604020202020204" pitchFamily="34" charset="0"/>
              </a:rPr>
              <a:t>Rev. Latino-Am. Enfermagem 14 (5) • Oct 2006 </a:t>
            </a:r>
            <a:endParaRPr lang="en-US" sz="1200" b="0" i="0" dirty="0">
              <a:solidFill>
                <a:schemeClr val="tx1"/>
              </a:solidFill>
              <a:effectLst/>
              <a:latin typeface="Arial" panose="020B0604020202020204" pitchFamily="34" charset="0"/>
            </a:endParaRPr>
          </a:p>
          <a:p>
            <a:endParaRPr lang="en-IN" sz="1200" dirty="0">
              <a:solidFill>
                <a:schemeClr val="tx1"/>
              </a:solidFill>
            </a:endParaRPr>
          </a:p>
        </p:txBody>
      </p:sp>
    </p:spTree>
    <p:extLst>
      <p:ext uri="{BB962C8B-B14F-4D97-AF65-F5344CB8AC3E}">
        <p14:creationId xmlns:p14="http://schemas.microsoft.com/office/powerpoint/2010/main" val="17610530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DE8B-3CAF-E3C9-EC8A-635F7BE16942}"/>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03ED2C1-93A9-B851-A017-A08FFFD86D1F}"/>
              </a:ext>
            </a:extLst>
          </p:cNvPr>
          <p:cNvSpPr>
            <a:spLocks noGrp="1"/>
          </p:cNvSpPr>
          <p:nvPr>
            <p:ph idx="1"/>
          </p:nvPr>
        </p:nvSpPr>
        <p:spPr/>
        <p:txBody>
          <a:bodyPr/>
          <a:lstStyle/>
          <a:p>
            <a:endParaRPr lang="en-IN"/>
          </a:p>
        </p:txBody>
      </p:sp>
      <p:sp>
        <p:nvSpPr>
          <p:cNvPr id="4" name="Footer Placeholder 3">
            <a:extLst>
              <a:ext uri="{FF2B5EF4-FFF2-40B4-BE49-F238E27FC236}">
                <a16:creationId xmlns:a16="http://schemas.microsoft.com/office/drawing/2014/main" id="{3D3A8280-DF9B-88F6-91EE-7B27EAF5FF54}"/>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9F4F9FCB-205C-976C-224B-2A0830484E66}"/>
              </a:ext>
            </a:extLst>
          </p:cNvPr>
          <p:cNvPicPr>
            <a:picLocks noChangeAspect="1"/>
          </p:cNvPicPr>
          <p:nvPr/>
        </p:nvPicPr>
        <p:blipFill>
          <a:blip r:embed="rId2"/>
          <a:stretch>
            <a:fillRect/>
          </a:stretch>
        </p:blipFill>
        <p:spPr>
          <a:xfrm>
            <a:off x="421978" y="340776"/>
            <a:ext cx="9477801" cy="5700585"/>
          </a:xfrm>
          <a:prstGeom prst="rect">
            <a:avLst/>
          </a:prstGeom>
        </p:spPr>
      </p:pic>
      <p:graphicFrame>
        <p:nvGraphicFramePr>
          <p:cNvPr id="7" name="Diagram 6">
            <a:extLst>
              <a:ext uri="{FF2B5EF4-FFF2-40B4-BE49-F238E27FC236}">
                <a16:creationId xmlns:a16="http://schemas.microsoft.com/office/drawing/2014/main" id="{E1FBB8B4-4660-000E-B7F9-9677AC4514F3}"/>
              </a:ext>
            </a:extLst>
          </p:cNvPr>
          <p:cNvGraphicFramePr/>
          <p:nvPr>
            <p:extLst>
              <p:ext uri="{D42A27DB-BD31-4B8C-83A1-F6EECF244321}">
                <p14:modId xmlns:p14="http://schemas.microsoft.com/office/powerpoint/2010/main" val="3637654500"/>
              </p:ext>
            </p:extLst>
          </p:nvPr>
        </p:nvGraphicFramePr>
        <p:xfrm>
          <a:off x="10226351" y="3704253"/>
          <a:ext cx="1735494" cy="1548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101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6BCF2-24F2-7791-B426-F89491C3CDA2}"/>
              </a:ext>
            </a:extLst>
          </p:cNvPr>
          <p:cNvSpPr>
            <a:spLocks noGrp="1"/>
          </p:cNvSpPr>
          <p:nvPr>
            <p:ph type="title"/>
          </p:nvPr>
        </p:nvSpPr>
        <p:spPr/>
        <p:txBody>
          <a:bodyPr/>
          <a:lstStyle/>
          <a:p>
            <a:r>
              <a:rPr lang="en-US" dirty="0"/>
              <a:t>Dark-Field or Phase-Contrast Microscopy</a:t>
            </a:r>
            <a:br>
              <a:rPr lang="en-US" dirty="0"/>
            </a:br>
            <a:r>
              <a:rPr lang="en-US" dirty="0"/>
              <a:t> </a:t>
            </a:r>
            <a:endParaRPr lang="en-IN" dirty="0"/>
          </a:p>
        </p:txBody>
      </p:sp>
      <p:sp>
        <p:nvSpPr>
          <p:cNvPr id="3" name="Content Placeholder 2">
            <a:extLst>
              <a:ext uri="{FF2B5EF4-FFF2-40B4-BE49-F238E27FC236}">
                <a16:creationId xmlns:a16="http://schemas.microsoft.com/office/drawing/2014/main" id="{05F27C23-C1AE-9804-86B5-8A39FA36FC52}"/>
              </a:ext>
            </a:extLst>
          </p:cNvPr>
          <p:cNvSpPr>
            <a:spLocks noGrp="1"/>
          </p:cNvSpPr>
          <p:nvPr>
            <p:ph idx="1"/>
          </p:nvPr>
        </p:nvSpPr>
        <p:spPr>
          <a:xfrm>
            <a:off x="461640" y="1865451"/>
            <a:ext cx="10733102" cy="4541036"/>
          </a:xfrm>
        </p:spPr>
        <p:txBody>
          <a:bodyPr>
            <a:normAutofit/>
          </a:bodyPr>
          <a:lstStyle/>
          <a:p>
            <a:pPr algn="just"/>
            <a:endParaRPr lang="en-US" sz="2200" dirty="0"/>
          </a:p>
          <a:p>
            <a:pPr algn="just"/>
            <a:r>
              <a:rPr lang="en-US" sz="2200" dirty="0"/>
              <a:t>Oral malodor is typically associated with a higher incidence of motile organisms and spirochetes, so shifts in their proportions allow monitoring of therapeutic progress. </a:t>
            </a:r>
          </a:p>
          <a:p>
            <a:pPr algn="just"/>
            <a:endParaRPr lang="en-US" sz="2200" dirty="0"/>
          </a:p>
          <a:p>
            <a:pPr algn="just"/>
            <a:r>
              <a:rPr lang="en-US" sz="2200" dirty="0"/>
              <a:t>Another advantage of direct microscopy is that the patient becomes aware of bacteria present in plaque, tongue coating, and saliva. </a:t>
            </a:r>
          </a:p>
          <a:p>
            <a:pPr algn="just"/>
            <a:endParaRPr lang="en-US" sz="2200" dirty="0"/>
          </a:p>
        </p:txBody>
      </p:sp>
      <p:sp>
        <p:nvSpPr>
          <p:cNvPr id="4" name="Footer Placeholder 3">
            <a:extLst>
              <a:ext uri="{FF2B5EF4-FFF2-40B4-BE49-F238E27FC236}">
                <a16:creationId xmlns:a16="http://schemas.microsoft.com/office/drawing/2014/main" id="{476DBE0F-D04D-2CBC-C226-10E6FB8445A5}"/>
              </a:ext>
            </a:extLst>
          </p:cNvPr>
          <p:cNvSpPr>
            <a:spLocks noGrp="1"/>
          </p:cNvSpPr>
          <p:nvPr>
            <p:ph type="ftr" sz="quarter" idx="11"/>
          </p:nvPr>
        </p:nvSpPr>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spTree>
    <p:extLst>
      <p:ext uri="{BB962C8B-B14F-4D97-AF65-F5344CB8AC3E}">
        <p14:creationId xmlns:p14="http://schemas.microsoft.com/office/powerpoint/2010/main" val="769721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C022-33ED-EC03-944C-D01A93B13DF1}"/>
              </a:ext>
            </a:extLst>
          </p:cNvPr>
          <p:cNvSpPr>
            <a:spLocks noGrp="1"/>
          </p:cNvSpPr>
          <p:nvPr>
            <p:ph type="title"/>
          </p:nvPr>
        </p:nvSpPr>
        <p:spPr>
          <a:xfrm>
            <a:off x="384371" y="325515"/>
            <a:ext cx="8596668" cy="1320800"/>
          </a:xfrm>
        </p:spPr>
        <p:txBody>
          <a:bodyPr/>
          <a:lstStyle/>
          <a:p>
            <a:r>
              <a:rPr lang="en-US" dirty="0"/>
              <a:t>Oropharyngeal Examination </a:t>
            </a:r>
            <a:endParaRPr lang="en-IN" dirty="0"/>
          </a:p>
        </p:txBody>
      </p:sp>
      <p:sp>
        <p:nvSpPr>
          <p:cNvPr id="3" name="Content Placeholder 2">
            <a:extLst>
              <a:ext uri="{FF2B5EF4-FFF2-40B4-BE49-F238E27FC236}">
                <a16:creationId xmlns:a16="http://schemas.microsoft.com/office/drawing/2014/main" id="{6CDFDE3D-9757-798B-910D-56263EFA1A57}"/>
              </a:ext>
            </a:extLst>
          </p:cNvPr>
          <p:cNvSpPr>
            <a:spLocks noGrp="1"/>
          </p:cNvSpPr>
          <p:nvPr>
            <p:ph idx="1"/>
          </p:nvPr>
        </p:nvSpPr>
        <p:spPr>
          <a:xfrm>
            <a:off x="248575" y="1322773"/>
            <a:ext cx="9025427" cy="4718589"/>
          </a:xfrm>
        </p:spPr>
        <p:txBody>
          <a:bodyPr>
            <a:noAutofit/>
          </a:bodyPr>
          <a:lstStyle/>
          <a:p>
            <a:pPr algn="just"/>
            <a:r>
              <a:rPr lang="en-US" sz="2200" dirty="0"/>
              <a:t>The oropharyngeal examination includes inspection of deep carious lesions, interdental food impaction, wounds, bleeding of the gums, periodontal pockets, tongue coating, dry mouth, and the tonsils and pharynx (for tonsillitis and pharyngitis). </a:t>
            </a:r>
          </a:p>
          <a:p>
            <a:pPr algn="just"/>
            <a:endParaRPr lang="en-US" sz="2200" dirty="0"/>
          </a:p>
          <a:p>
            <a:pPr algn="just"/>
            <a:r>
              <a:rPr lang="en-US" sz="2200" dirty="0"/>
              <a:t>The tongue coating can be scored with regard to thickness and surface. </a:t>
            </a:r>
          </a:p>
          <a:p>
            <a:pPr algn="just"/>
            <a:endParaRPr lang="en-US" sz="2200" dirty="0"/>
          </a:p>
          <a:p>
            <a:pPr algn="just"/>
            <a:r>
              <a:rPr lang="en-US" sz="2200" dirty="0"/>
              <a:t>Several methods have been proposed for thickness; Gross and coworkers in 1975 proposed an index ranging from 0 (no coating) to 3 (severe coating). </a:t>
            </a:r>
          </a:p>
          <a:p>
            <a:pPr algn="just"/>
            <a:endParaRPr lang="en-US" sz="2200" dirty="0"/>
          </a:p>
        </p:txBody>
      </p:sp>
      <p:sp>
        <p:nvSpPr>
          <p:cNvPr id="4" name="Footer Placeholder 3">
            <a:extLst>
              <a:ext uri="{FF2B5EF4-FFF2-40B4-BE49-F238E27FC236}">
                <a16:creationId xmlns:a16="http://schemas.microsoft.com/office/drawing/2014/main" id="{8F175819-4351-82C5-4D95-78E7204B4C67}"/>
              </a:ext>
            </a:extLst>
          </p:cNvPr>
          <p:cNvSpPr>
            <a:spLocks noGrp="1"/>
          </p:cNvSpPr>
          <p:nvPr>
            <p:ph type="ftr" sz="quarter" idx="11"/>
          </p:nvPr>
        </p:nvSpPr>
        <p:spPr>
          <a:xfrm>
            <a:off x="7050142" y="6476367"/>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spTree>
    <p:extLst>
      <p:ext uri="{BB962C8B-B14F-4D97-AF65-F5344CB8AC3E}">
        <p14:creationId xmlns:p14="http://schemas.microsoft.com/office/powerpoint/2010/main" val="2686339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0D6383-3089-A805-FABD-CFD32B8105A2}"/>
              </a:ext>
            </a:extLst>
          </p:cNvPr>
          <p:cNvSpPr>
            <a:spLocks noGrp="1"/>
          </p:cNvSpPr>
          <p:nvPr>
            <p:ph idx="1"/>
          </p:nvPr>
        </p:nvSpPr>
        <p:spPr>
          <a:xfrm>
            <a:off x="391886" y="451513"/>
            <a:ext cx="8882116" cy="5589849"/>
          </a:xfrm>
        </p:spPr>
        <p:txBody>
          <a:bodyPr>
            <a:normAutofit/>
          </a:bodyPr>
          <a:lstStyle/>
          <a:p>
            <a:pPr algn="just"/>
            <a:r>
              <a:rPr lang="en-US" sz="2200" dirty="0"/>
              <a:t>Miyazaki assessed tongue-coating status according to area: </a:t>
            </a:r>
          </a:p>
          <a:p>
            <a:pPr algn="just"/>
            <a:endParaRPr lang="en-US" sz="2200" dirty="0"/>
          </a:p>
          <a:p>
            <a:pPr algn="just"/>
            <a:r>
              <a:rPr lang="en-US" sz="2200" dirty="0"/>
              <a:t>0 = none visible, </a:t>
            </a:r>
          </a:p>
          <a:p>
            <a:pPr algn="just"/>
            <a:r>
              <a:rPr lang="en-US" sz="2200" dirty="0"/>
              <a:t>1 = less than one-third of the tongue dorsum covered, </a:t>
            </a:r>
          </a:p>
          <a:p>
            <a:pPr algn="just"/>
            <a:r>
              <a:rPr lang="en-US" sz="2200" dirty="0"/>
              <a:t>2 = less than two-thirds, and </a:t>
            </a:r>
          </a:p>
          <a:p>
            <a:pPr algn="just"/>
            <a:r>
              <a:rPr lang="en-US" sz="2200" dirty="0"/>
              <a:t>3 = more than two-thirds</a:t>
            </a:r>
            <a:endParaRPr lang="en-IN" sz="2200" dirty="0"/>
          </a:p>
          <a:p>
            <a:pPr algn="just"/>
            <a:endParaRPr lang="en-IN" sz="2200" dirty="0"/>
          </a:p>
        </p:txBody>
      </p:sp>
      <p:sp>
        <p:nvSpPr>
          <p:cNvPr id="4" name="Footer Placeholder 3">
            <a:extLst>
              <a:ext uri="{FF2B5EF4-FFF2-40B4-BE49-F238E27FC236}">
                <a16:creationId xmlns:a16="http://schemas.microsoft.com/office/drawing/2014/main" id="{22CDDE8D-28A2-E219-BFD9-C1F1D2102F6A}"/>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014CDDF8-77DF-1F12-F790-AF95633627CA}"/>
              </a:ext>
            </a:extLst>
          </p:cNvPr>
          <p:cNvPicPr>
            <a:picLocks noChangeAspect="1"/>
          </p:cNvPicPr>
          <p:nvPr/>
        </p:nvPicPr>
        <p:blipFill>
          <a:blip r:embed="rId2"/>
          <a:stretch>
            <a:fillRect/>
          </a:stretch>
        </p:blipFill>
        <p:spPr>
          <a:xfrm>
            <a:off x="9190653" y="2261514"/>
            <a:ext cx="3001347" cy="3779848"/>
          </a:xfrm>
          <a:prstGeom prst="rect">
            <a:avLst/>
          </a:prstGeom>
        </p:spPr>
      </p:pic>
    </p:spTree>
    <p:extLst>
      <p:ext uri="{BB962C8B-B14F-4D97-AF65-F5344CB8AC3E}">
        <p14:creationId xmlns:p14="http://schemas.microsoft.com/office/powerpoint/2010/main" val="32272720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C0584F-D79D-5FAE-8596-2B837035D152}"/>
              </a:ext>
            </a:extLst>
          </p:cNvPr>
          <p:cNvSpPr>
            <a:spLocks noGrp="1"/>
          </p:cNvSpPr>
          <p:nvPr>
            <p:ph idx="1"/>
          </p:nvPr>
        </p:nvSpPr>
        <p:spPr>
          <a:xfrm>
            <a:off x="497150" y="585927"/>
            <a:ext cx="8776852" cy="5455436"/>
          </a:xfrm>
        </p:spPr>
        <p:txBody>
          <a:bodyPr>
            <a:noAutofit/>
          </a:bodyPr>
          <a:lstStyle/>
          <a:p>
            <a:r>
              <a:rPr lang="en-US" sz="2000" dirty="0"/>
              <a:t>Winkel and coworkers considered both the extension and the thickness of the tongue coating. </a:t>
            </a:r>
          </a:p>
          <a:p>
            <a:endParaRPr lang="en-US" sz="2000" dirty="0"/>
          </a:p>
          <a:p>
            <a:r>
              <a:rPr lang="en-US" sz="2000" dirty="0"/>
              <a:t>The dorsum of the tongue is divided into six areas, three in the posterior and three in the anterior of the tongue. </a:t>
            </a:r>
          </a:p>
          <a:p>
            <a:endParaRPr lang="en-US" sz="2000" dirty="0"/>
          </a:p>
          <a:p>
            <a:r>
              <a:rPr lang="en-US" sz="2000" dirty="0"/>
              <a:t>The tongue coating in each sextant is scored as follows: 0 = no coating, 1 = light coating, and 2 = severe coating. </a:t>
            </a:r>
          </a:p>
          <a:p>
            <a:endParaRPr lang="en-US" sz="2000" dirty="0"/>
          </a:p>
          <a:p>
            <a:r>
              <a:rPr lang="en-US" sz="2000" dirty="0"/>
              <a:t>A score of 1 is given when the pink color underneath the coating is still visible; when this is not the case, 2 is given. Attention should be paid to the morphology of the tongue. </a:t>
            </a:r>
          </a:p>
          <a:p>
            <a:endParaRPr lang="en-US" sz="2000" dirty="0"/>
          </a:p>
        </p:txBody>
      </p:sp>
      <p:sp>
        <p:nvSpPr>
          <p:cNvPr id="4" name="Footer Placeholder 3">
            <a:extLst>
              <a:ext uri="{FF2B5EF4-FFF2-40B4-BE49-F238E27FC236}">
                <a16:creationId xmlns:a16="http://schemas.microsoft.com/office/drawing/2014/main" id="{A6293B4A-7803-C50F-2748-BE471AB002B9}"/>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AF14CFA8-95AA-9EAF-F274-8EB8D3735AB5}"/>
              </a:ext>
            </a:extLst>
          </p:cNvPr>
          <p:cNvPicPr>
            <a:picLocks noChangeAspect="1"/>
          </p:cNvPicPr>
          <p:nvPr/>
        </p:nvPicPr>
        <p:blipFill rotWithShape="1">
          <a:blip r:embed="rId2"/>
          <a:srcRect l="47823" r="24298" b="27185"/>
          <a:stretch/>
        </p:blipFill>
        <p:spPr>
          <a:xfrm>
            <a:off x="9419206" y="1424866"/>
            <a:ext cx="2583403" cy="3626528"/>
          </a:xfrm>
          <a:prstGeom prst="rect">
            <a:avLst/>
          </a:prstGeom>
        </p:spPr>
      </p:pic>
    </p:spTree>
    <p:extLst>
      <p:ext uri="{BB962C8B-B14F-4D97-AF65-F5344CB8AC3E}">
        <p14:creationId xmlns:p14="http://schemas.microsoft.com/office/powerpoint/2010/main" val="247403988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294BD-007C-939F-6E16-F13906FECEEF}"/>
              </a:ext>
            </a:extLst>
          </p:cNvPr>
          <p:cNvSpPr>
            <a:spLocks noGrp="1"/>
          </p:cNvSpPr>
          <p:nvPr>
            <p:ph type="title"/>
          </p:nvPr>
        </p:nvSpPr>
        <p:spPr>
          <a:xfrm>
            <a:off x="677334" y="202894"/>
            <a:ext cx="8596668" cy="1320800"/>
          </a:xfrm>
        </p:spPr>
        <p:txBody>
          <a:bodyPr/>
          <a:lstStyle/>
          <a:p>
            <a:r>
              <a:rPr lang="en-US" dirty="0"/>
              <a:t>Electronic Nose</a:t>
            </a:r>
            <a:endParaRPr lang="en-IN" dirty="0"/>
          </a:p>
        </p:txBody>
      </p:sp>
      <p:sp>
        <p:nvSpPr>
          <p:cNvPr id="3" name="Content Placeholder 2">
            <a:extLst>
              <a:ext uri="{FF2B5EF4-FFF2-40B4-BE49-F238E27FC236}">
                <a16:creationId xmlns:a16="http://schemas.microsoft.com/office/drawing/2014/main" id="{FBB0A3CF-E541-880C-10D3-302911AD8884}"/>
              </a:ext>
            </a:extLst>
          </p:cNvPr>
          <p:cNvSpPr>
            <a:spLocks noGrp="1"/>
          </p:cNvSpPr>
          <p:nvPr>
            <p:ph idx="1"/>
          </p:nvPr>
        </p:nvSpPr>
        <p:spPr>
          <a:xfrm>
            <a:off x="222849" y="1480412"/>
            <a:ext cx="10191565" cy="4869510"/>
          </a:xfrm>
        </p:spPr>
        <p:txBody>
          <a:bodyPr>
            <a:noAutofit/>
          </a:bodyPr>
          <a:lstStyle/>
          <a:p>
            <a:pPr algn="just"/>
            <a:r>
              <a:rPr lang="en-US" sz="2200" dirty="0"/>
              <a:t>Electronic noses are chemical sensors that have been used in recent times for a quantitative assessment of malodor associated with food and beverages. </a:t>
            </a:r>
          </a:p>
          <a:p>
            <a:pPr algn="just"/>
            <a:endParaRPr lang="en-US" sz="2200" dirty="0"/>
          </a:p>
          <a:p>
            <a:pPr algn="just"/>
            <a:r>
              <a:rPr lang="en-US" sz="2200" dirty="0"/>
              <a:t>The FF-1 odor discrimination analyzer (Electronic nose, Shimadzu Corporation) was used by Tanaka M et  al. </a:t>
            </a:r>
          </a:p>
          <a:p>
            <a:pPr algn="just"/>
            <a:endParaRPr lang="en-US" sz="2200" dirty="0"/>
          </a:p>
          <a:p>
            <a:pPr algn="just"/>
            <a:r>
              <a:rPr lang="en-US" sz="2200" dirty="0"/>
              <a:t>The setup comprises a pre-concentrator, an array of six metal oxide semiconductor sensors selected for their different sensitivities and </a:t>
            </a:r>
            <a:r>
              <a:rPr lang="en-US" sz="2200" dirty="0" err="1"/>
              <a:t>selectivities</a:t>
            </a:r>
            <a:r>
              <a:rPr lang="en-US" sz="2200" dirty="0"/>
              <a:t> to fragrant substances, and a pattern recognition software. </a:t>
            </a:r>
          </a:p>
          <a:p>
            <a:pPr marL="0" indent="0" algn="just">
              <a:buNone/>
            </a:pPr>
            <a:endParaRPr lang="en-US" sz="2200" dirty="0"/>
          </a:p>
        </p:txBody>
      </p:sp>
      <p:sp>
        <p:nvSpPr>
          <p:cNvPr id="4" name="Footer Placeholder 3">
            <a:extLst>
              <a:ext uri="{FF2B5EF4-FFF2-40B4-BE49-F238E27FC236}">
                <a16:creationId xmlns:a16="http://schemas.microsoft.com/office/drawing/2014/main" id="{B89ACBC8-EE78-0C8B-349A-BD7C607CD914}"/>
              </a:ext>
            </a:extLst>
          </p:cNvPr>
          <p:cNvSpPr>
            <a:spLocks noGrp="1"/>
          </p:cNvSpPr>
          <p:nvPr>
            <p:ph type="ftr" sz="quarter" idx="11"/>
          </p:nvPr>
        </p:nvSpPr>
        <p:spPr>
          <a:xfrm>
            <a:off x="677334" y="6349922"/>
            <a:ext cx="6297612" cy="365125"/>
          </a:xfrm>
        </p:spPr>
        <p:txBody>
          <a:bodyPr/>
          <a:lstStyle/>
          <a:p>
            <a:r>
              <a:rPr lang="en-IN" dirty="0"/>
              <a:t>Halitosis: A silent affliction! Pramod P. </a:t>
            </a:r>
            <a:r>
              <a:rPr lang="en-IN" dirty="0" err="1"/>
              <a:t>Marawar</a:t>
            </a:r>
            <a:r>
              <a:rPr lang="en-IN" dirty="0"/>
              <a:t>, Neha Kaur A. Sodhi, </a:t>
            </a:r>
            <a:r>
              <a:rPr lang="en-IN" dirty="0" err="1"/>
              <a:t>Babita</a:t>
            </a:r>
            <a:r>
              <a:rPr lang="en-IN" dirty="0"/>
              <a:t> R. Pawar</a:t>
            </a:r>
          </a:p>
          <a:p>
            <a:endParaRPr lang="en-IN" dirty="0"/>
          </a:p>
        </p:txBody>
      </p:sp>
    </p:spTree>
    <p:extLst>
      <p:ext uri="{BB962C8B-B14F-4D97-AF65-F5344CB8AC3E}">
        <p14:creationId xmlns:p14="http://schemas.microsoft.com/office/powerpoint/2010/main" val="12349515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CBEE28-F2E4-7B56-CCC8-7109CDC24394}"/>
              </a:ext>
            </a:extLst>
          </p:cNvPr>
          <p:cNvSpPr>
            <a:spLocks noGrp="1"/>
          </p:cNvSpPr>
          <p:nvPr>
            <p:ph idx="1"/>
          </p:nvPr>
        </p:nvSpPr>
        <p:spPr>
          <a:xfrm>
            <a:off x="294779" y="756540"/>
            <a:ext cx="9213115" cy="4263329"/>
          </a:xfrm>
        </p:spPr>
        <p:txBody>
          <a:bodyPr>
            <a:normAutofit/>
          </a:bodyPr>
          <a:lstStyle/>
          <a:p>
            <a:pPr algn="just"/>
            <a:r>
              <a:rPr lang="en-US" sz="2200" dirty="0"/>
              <a:t>The instrument can be set to various modes such as the “all note measurement mode” which is the standard setting used for measuring all volatile substances and the “top note measurement mode” which primarily measures volatile substances with a low boiling point. </a:t>
            </a:r>
          </a:p>
          <a:p>
            <a:pPr algn="just"/>
            <a:endParaRPr lang="en-US" sz="2200" dirty="0"/>
          </a:p>
          <a:p>
            <a:pPr algn="just"/>
            <a:endParaRPr lang="en-US" sz="2200" dirty="0"/>
          </a:p>
          <a:p>
            <a:pPr algn="just"/>
            <a:r>
              <a:rPr lang="en-US" sz="2200" dirty="0"/>
              <a:t>The results of their preliminary study showed that main compounds related to oral malodor were volatile substances with a low boiling point</a:t>
            </a:r>
            <a:endParaRPr lang="en-IN" sz="2200" dirty="0"/>
          </a:p>
          <a:p>
            <a:pPr algn="just"/>
            <a:endParaRPr lang="en-IN" sz="2200" dirty="0"/>
          </a:p>
        </p:txBody>
      </p:sp>
      <p:sp>
        <p:nvSpPr>
          <p:cNvPr id="4" name="Footer Placeholder 3">
            <a:extLst>
              <a:ext uri="{FF2B5EF4-FFF2-40B4-BE49-F238E27FC236}">
                <a16:creationId xmlns:a16="http://schemas.microsoft.com/office/drawing/2014/main" id="{52E6A46F-8813-E3B5-24FF-A76BB642D34D}"/>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6142162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91C333-402E-D547-C980-8518DC1FB476}"/>
              </a:ext>
            </a:extLst>
          </p:cNvPr>
          <p:cNvSpPr>
            <a:spLocks noGrp="1"/>
          </p:cNvSpPr>
          <p:nvPr>
            <p:ph idx="1"/>
          </p:nvPr>
        </p:nvSpPr>
        <p:spPr>
          <a:xfrm>
            <a:off x="532659" y="1143972"/>
            <a:ext cx="7622296" cy="5589849"/>
          </a:xfrm>
        </p:spPr>
        <p:txBody>
          <a:bodyPr>
            <a:normAutofit/>
          </a:bodyPr>
          <a:lstStyle/>
          <a:p>
            <a:pPr algn="just"/>
            <a:r>
              <a:rPr lang="en-IN" sz="2200" b="1" dirty="0"/>
              <a:t>BANA TEST </a:t>
            </a:r>
            <a:r>
              <a:rPr lang="en-IN" sz="2200" dirty="0"/>
              <a:t>: The BANA test was developed by </a:t>
            </a:r>
            <a:r>
              <a:rPr lang="en-IN" sz="2200" dirty="0" err="1"/>
              <a:t>Dr.</a:t>
            </a:r>
            <a:r>
              <a:rPr lang="en-IN" sz="2200" dirty="0"/>
              <a:t> Walter </a:t>
            </a:r>
            <a:r>
              <a:rPr lang="en-IN" sz="2200" dirty="0" err="1"/>
              <a:t>Löesche</a:t>
            </a:r>
            <a:r>
              <a:rPr lang="en-IN" sz="2200" dirty="0"/>
              <a:t> and </a:t>
            </a:r>
            <a:r>
              <a:rPr lang="en-IN" sz="2200" dirty="0" err="1"/>
              <a:t>coworkers</a:t>
            </a:r>
            <a:r>
              <a:rPr lang="en-IN" sz="2200" dirty="0"/>
              <a:t> at Michigan University, being the result of more than 15 years of research. </a:t>
            </a:r>
          </a:p>
          <a:p>
            <a:pPr marL="0" indent="0" algn="just">
              <a:buNone/>
            </a:pPr>
            <a:endParaRPr lang="en-IN" sz="2200" dirty="0"/>
          </a:p>
          <a:p>
            <a:pPr marL="0" indent="0" algn="just">
              <a:buNone/>
            </a:pPr>
            <a:endParaRPr lang="en-IN" sz="2200" dirty="0"/>
          </a:p>
          <a:p>
            <a:pPr algn="just"/>
            <a:r>
              <a:rPr lang="en-IN" sz="2200" dirty="0"/>
              <a:t>BANA-Enzymatic test™ kit (Ora Tec Corporation, Manassas, USA) is a </a:t>
            </a:r>
            <a:r>
              <a:rPr lang="en-IN" sz="2200" b="1" dirty="0"/>
              <a:t>rapid </a:t>
            </a:r>
            <a:r>
              <a:rPr lang="en-IN" sz="2200" dirty="0"/>
              <a:t>and reliable </a:t>
            </a:r>
            <a:r>
              <a:rPr lang="en-IN" sz="2200" b="1" dirty="0"/>
              <a:t>chair side diagnostic test</a:t>
            </a:r>
            <a:r>
              <a:rPr lang="en-IN" sz="2200" dirty="0"/>
              <a:t>, which can be performed in about 15 min time, that can give information about the presence of three anaerobic bacteria in subgingival plaque samples, namely, </a:t>
            </a:r>
            <a:r>
              <a:rPr lang="en-US" sz="2200" b="1" dirty="0" err="1"/>
              <a:t>Porphyromonas</a:t>
            </a:r>
            <a:r>
              <a:rPr lang="en-US" sz="2200" b="1" dirty="0"/>
              <a:t> </a:t>
            </a:r>
            <a:r>
              <a:rPr lang="en-US" sz="2200" b="1" dirty="0" err="1"/>
              <a:t>gingivalis</a:t>
            </a:r>
            <a:r>
              <a:rPr lang="en-US" sz="2200" b="1" dirty="0"/>
              <a:t>, Treponema </a:t>
            </a:r>
            <a:r>
              <a:rPr lang="en-US" sz="2200" b="1" dirty="0" err="1"/>
              <a:t>denticola</a:t>
            </a:r>
            <a:r>
              <a:rPr lang="en-US" sz="2200" b="1" dirty="0"/>
              <a:t> and Bacteroides </a:t>
            </a:r>
            <a:r>
              <a:rPr lang="en-US" sz="2200" b="1" dirty="0" err="1"/>
              <a:t>forsythus</a:t>
            </a:r>
            <a:r>
              <a:rPr lang="en-US" sz="2200" b="1" dirty="0"/>
              <a:t> </a:t>
            </a:r>
            <a:r>
              <a:rPr lang="en-US" sz="2200" dirty="0"/>
              <a:t>but cannot differentiate them</a:t>
            </a:r>
            <a:endParaRPr lang="en-IN" sz="2200" dirty="0"/>
          </a:p>
        </p:txBody>
      </p:sp>
      <p:sp>
        <p:nvSpPr>
          <p:cNvPr id="4" name="Footer Placeholder 3">
            <a:extLst>
              <a:ext uri="{FF2B5EF4-FFF2-40B4-BE49-F238E27FC236}">
                <a16:creationId xmlns:a16="http://schemas.microsoft.com/office/drawing/2014/main" id="{BDDCC152-47B7-D490-4ECD-6D3860D1E34F}"/>
              </a:ext>
            </a:extLst>
          </p:cNvPr>
          <p:cNvSpPr>
            <a:spLocks noGrp="1"/>
          </p:cNvSpPr>
          <p:nvPr>
            <p:ph type="ftr" sz="quarter" idx="11"/>
          </p:nvPr>
        </p:nvSpPr>
        <p:spPr>
          <a:xfrm>
            <a:off x="947922" y="6368696"/>
            <a:ext cx="6297612" cy="365125"/>
          </a:xfrm>
        </p:spPr>
        <p:txBody>
          <a:bodyPr/>
          <a:lstStyle/>
          <a:p>
            <a:r>
              <a:rPr lang="en-IN" dirty="0"/>
              <a:t>BANA TEST: A REVIEW </a:t>
            </a:r>
            <a:r>
              <a:rPr lang="en-IN" dirty="0" err="1"/>
              <a:t>Dr.Tushar</a:t>
            </a:r>
            <a:r>
              <a:rPr lang="en-IN" dirty="0"/>
              <a:t> </a:t>
            </a:r>
            <a:r>
              <a:rPr lang="en-IN" dirty="0" err="1"/>
              <a:t>Bhople</a:t>
            </a:r>
            <a:r>
              <a:rPr lang="en-IN" dirty="0"/>
              <a:t>* Senior Lecturer, </a:t>
            </a:r>
            <a:r>
              <a:rPr lang="en-IN" dirty="0" err="1"/>
              <a:t>Dept.of</a:t>
            </a:r>
            <a:r>
              <a:rPr lang="en-IN" dirty="0"/>
              <a:t> Periodontology, </a:t>
            </a:r>
            <a:r>
              <a:rPr lang="en-IN" dirty="0" err="1"/>
              <a:t>Dr.HSRSM</a:t>
            </a:r>
            <a:r>
              <a:rPr lang="en-IN" dirty="0"/>
              <a:t> Dental College, </a:t>
            </a:r>
            <a:r>
              <a:rPr lang="en-IN" dirty="0" err="1"/>
              <a:t>Hingoli</a:t>
            </a:r>
            <a:r>
              <a:rPr lang="en-IN" dirty="0"/>
              <a:t>, Maharashtra. </a:t>
            </a:r>
            <a:r>
              <a:rPr lang="en-IN" dirty="0" err="1"/>
              <a:t>Dr.Priyanka</a:t>
            </a:r>
            <a:r>
              <a:rPr lang="en-IN" dirty="0"/>
              <a:t> Zille </a:t>
            </a:r>
            <a:r>
              <a:rPr lang="en-IN" dirty="0" err="1"/>
              <a:t>Bhople</a:t>
            </a:r>
            <a:r>
              <a:rPr lang="en-IN" dirty="0"/>
              <a:t> </a:t>
            </a:r>
          </a:p>
          <a:p>
            <a:endParaRPr lang="en-IN" dirty="0"/>
          </a:p>
        </p:txBody>
      </p:sp>
      <p:pic>
        <p:nvPicPr>
          <p:cNvPr id="6" name="Picture 5">
            <a:extLst>
              <a:ext uri="{FF2B5EF4-FFF2-40B4-BE49-F238E27FC236}">
                <a16:creationId xmlns:a16="http://schemas.microsoft.com/office/drawing/2014/main" id="{74F65B25-7DFA-F8B7-F504-C5C935B3A1C2}"/>
              </a:ext>
            </a:extLst>
          </p:cNvPr>
          <p:cNvPicPr>
            <a:picLocks noChangeAspect="1"/>
          </p:cNvPicPr>
          <p:nvPr/>
        </p:nvPicPr>
        <p:blipFill>
          <a:blip r:embed="rId2"/>
          <a:stretch>
            <a:fillRect/>
          </a:stretch>
        </p:blipFill>
        <p:spPr>
          <a:xfrm>
            <a:off x="8433843" y="1978428"/>
            <a:ext cx="3758157" cy="2618682"/>
          </a:xfrm>
          <a:prstGeom prst="rect">
            <a:avLst/>
          </a:prstGeom>
        </p:spPr>
      </p:pic>
      <p:sp>
        <p:nvSpPr>
          <p:cNvPr id="7" name="TextBox 6">
            <a:extLst>
              <a:ext uri="{FF2B5EF4-FFF2-40B4-BE49-F238E27FC236}">
                <a16:creationId xmlns:a16="http://schemas.microsoft.com/office/drawing/2014/main" id="{964FBD3A-3C4D-F107-AE0C-8E2E74D8E2E3}"/>
              </a:ext>
            </a:extLst>
          </p:cNvPr>
          <p:cNvSpPr txBox="1"/>
          <p:nvPr/>
        </p:nvSpPr>
        <p:spPr>
          <a:xfrm>
            <a:off x="372862" y="230819"/>
            <a:ext cx="5211192" cy="646331"/>
          </a:xfrm>
          <a:prstGeom prst="rect">
            <a:avLst/>
          </a:prstGeom>
          <a:noFill/>
        </p:spPr>
        <p:txBody>
          <a:bodyPr wrap="square" rtlCol="0">
            <a:spAutoFit/>
          </a:bodyPr>
          <a:lstStyle/>
          <a:p>
            <a:pPr algn="ctr"/>
            <a:r>
              <a:rPr lang="en-IN" sz="3600" dirty="0">
                <a:solidFill>
                  <a:srgbClr val="92D050"/>
                </a:solidFill>
              </a:rPr>
              <a:t>BANA TEST</a:t>
            </a:r>
          </a:p>
        </p:txBody>
      </p:sp>
    </p:spTree>
    <p:extLst>
      <p:ext uri="{BB962C8B-B14F-4D97-AF65-F5344CB8AC3E}">
        <p14:creationId xmlns:p14="http://schemas.microsoft.com/office/powerpoint/2010/main" val="270450926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65612-B796-EDA8-13D0-B740E0EFFC33}"/>
              </a:ext>
            </a:extLst>
          </p:cNvPr>
          <p:cNvSpPr>
            <a:spLocks noGrp="1"/>
          </p:cNvSpPr>
          <p:nvPr>
            <p:ph type="title"/>
          </p:nvPr>
        </p:nvSpPr>
        <p:spPr>
          <a:xfrm>
            <a:off x="499780" y="281126"/>
            <a:ext cx="8596668" cy="1320800"/>
          </a:xfrm>
        </p:spPr>
        <p:txBody>
          <a:bodyPr/>
          <a:lstStyle/>
          <a:p>
            <a:r>
              <a:rPr lang="en-IN" dirty="0"/>
              <a:t>Principle of BANA test</a:t>
            </a:r>
          </a:p>
        </p:txBody>
      </p:sp>
      <p:sp>
        <p:nvSpPr>
          <p:cNvPr id="3" name="Content Placeholder 2">
            <a:extLst>
              <a:ext uri="{FF2B5EF4-FFF2-40B4-BE49-F238E27FC236}">
                <a16:creationId xmlns:a16="http://schemas.microsoft.com/office/drawing/2014/main" id="{A911CC7D-F668-8A0E-EC88-7BC3EB9013B7}"/>
              </a:ext>
            </a:extLst>
          </p:cNvPr>
          <p:cNvSpPr>
            <a:spLocks noGrp="1"/>
          </p:cNvSpPr>
          <p:nvPr>
            <p:ph idx="1"/>
          </p:nvPr>
        </p:nvSpPr>
        <p:spPr>
          <a:xfrm>
            <a:off x="340888" y="1601974"/>
            <a:ext cx="8596668" cy="4621950"/>
          </a:xfrm>
        </p:spPr>
        <p:txBody>
          <a:bodyPr>
            <a:noAutofit/>
          </a:bodyPr>
          <a:lstStyle/>
          <a:p>
            <a:pPr algn="just"/>
            <a:r>
              <a:rPr lang="en-IN" sz="2200" dirty="0"/>
              <a:t>Peptidases of </a:t>
            </a:r>
            <a:r>
              <a:rPr lang="en-IN" sz="2200" dirty="0" err="1"/>
              <a:t>T.denticola</a:t>
            </a:r>
            <a:r>
              <a:rPr lang="en-IN" sz="2200" dirty="0"/>
              <a:t>, </a:t>
            </a:r>
            <a:r>
              <a:rPr lang="en-IN" sz="2200" dirty="0" err="1"/>
              <a:t>P.gingivalis</a:t>
            </a:r>
            <a:r>
              <a:rPr lang="en-IN" sz="2200" dirty="0"/>
              <a:t>, and B. </a:t>
            </a:r>
            <a:r>
              <a:rPr lang="en-IN" sz="2200" dirty="0" err="1"/>
              <a:t>forsythus</a:t>
            </a:r>
            <a:r>
              <a:rPr lang="en-IN" sz="2200" dirty="0"/>
              <a:t> can </a:t>
            </a:r>
            <a:r>
              <a:rPr lang="en-IN" sz="2200" dirty="0" err="1"/>
              <a:t>hydrolyze</a:t>
            </a:r>
            <a:r>
              <a:rPr lang="en-IN" sz="2200" dirty="0"/>
              <a:t> the peptide </a:t>
            </a:r>
            <a:r>
              <a:rPr lang="en-IN" sz="2200" dirty="0" err="1"/>
              <a:t>analog</a:t>
            </a:r>
            <a:r>
              <a:rPr lang="en-IN" sz="2200" dirty="0"/>
              <a:t> N-benzoyl-DL-arginine-2 naphthylamide (BANA). </a:t>
            </a:r>
          </a:p>
          <a:p>
            <a:pPr algn="just"/>
            <a:endParaRPr lang="en-IN" sz="2200" dirty="0"/>
          </a:p>
          <a:p>
            <a:pPr algn="just"/>
            <a:r>
              <a:rPr lang="en-IN" sz="2200" dirty="0"/>
              <a:t>The BANA reagent strips are plastic cards to which separate reagent containing matrices are affixed. </a:t>
            </a:r>
          </a:p>
          <a:p>
            <a:pPr algn="just"/>
            <a:endParaRPr lang="en-IN" sz="2200" dirty="0"/>
          </a:p>
          <a:p>
            <a:pPr algn="just"/>
            <a:r>
              <a:rPr lang="en-IN" sz="2200" dirty="0"/>
              <a:t>The lower white reagent matrix is impregnated with BANA. </a:t>
            </a:r>
          </a:p>
          <a:p>
            <a:pPr algn="just"/>
            <a:endParaRPr lang="en-IN" sz="2200" dirty="0"/>
          </a:p>
          <a:p>
            <a:pPr algn="just"/>
            <a:endParaRPr lang="en-IN" sz="2200" dirty="0"/>
          </a:p>
        </p:txBody>
      </p:sp>
      <p:sp>
        <p:nvSpPr>
          <p:cNvPr id="4" name="Footer Placeholder 3">
            <a:extLst>
              <a:ext uri="{FF2B5EF4-FFF2-40B4-BE49-F238E27FC236}">
                <a16:creationId xmlns:a16="http://schemas.microsoft.com/office/drawing/2014/main" id="{78AB344C-61FF-63B8-FBF2-4A2234A5A506}"/>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E1DE8F5C-19C2-6438-9DF1-F03E477FEE89}"/>
              </a:ext>
            </a:extLst>
          </p:cNvPr>
          <p:cNvPicPr>
            <a:picLocks noChangeAspect="1"/>
          </p:cNvPicPr>
          <p:nvPr/>
        </p:nvPicPr>
        <p:blipFill>
          <a:blip r:embed="rId2"/>
          <a:stretch>
            <a:fillRect/>
          </a:stretch>
        </p:blipFill>
        <p:spPr>
          <a:xfrm>
            <a:off x="8937556" y="926499"/>
            <a:ext cx="3254444" cy="4329527"/>
          </a:xfrm>
          <a:prstGeom prst="rect">
            <a:avLst/>
          </a:prstGeom>
        </p:spPr>
      </p:pic>
    </p:spTree>
    <p:extLst>
      <p:ext uri="{BB962C8B-B14F-4D97-AF65-F5344CB8AC3E}">
        <p14:creationId xmlns:p14="http://schemas.microsoft.com/office/powerpoint/2010/main" val="4426177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624C6-4472-E4D5-CC4C-178515313D4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2743FCE-16B2-8D36-08BD-57455EA8FA0C}"/>
              </a:ext>
            </a:extLst>
          </p:cNvPr>
          <p:cNvSpPr>
            <a:spLocks noGrp="1"/>
          </p:cNvSpPr>
          <p:nvPr>
            <p:ph idx="1"/>
          </p:nvPr>
        </p:nvSpPr>
        <p:spPr/>
        <p:txBody>
          <a:bodyPr>
            <a:normAutofit/>
          </a:bodyPr>
          <a:lstStyle/>
          <a:p>
            <a:pPr algn="just"/>
            <a:r>
              <a:rPr lang="en-IN" sz="2200" dirty="0"/>
              <a:t>Subgingival plaque samples are applied to this lower matrix. </a:t>
            </a:r>
          </a:p>
          <a:p>
            <a:pPr algn="just"/>
            <a:endParaRPr lang="en-IN" sz="2200" dirty="0"/>
          </a:p>
          <a:p>
            <a:pPr algn="just"/>
            <a:r>
              <a:rPr lang="en-IN" sz="2200" dirty="0"/>
              <a:t>The upper reagent matrix contains a chromogenic diazo reagent (fast black K). </a:t>
            </a:r>
          </a:p>
          <a:p>
            <a:pPr algn="just"/>
            <a:endParaRPr lang="en-IN" sz="2200" dirty="0"/>
          </a:p>
          <a:p>
            <a:pPr algn="just"/>
            <a:r>
              <a:rPr lang="en-IN" sz="2200" dirty="0"/>
              <a:t>Peptidase in certain anaerobic micro-organisms associated with periodontal diseases can </a:t>
            </a:r>
            <a:r>
              <a:rPr lang="en-IN" sz="2200" dirty="0" err="1"/>
              <a:t>hydrolyze</a:t>
            </a:r>
            <a:r>
              <a:rPr lang="en-IN" sz="2200" dirty="0"/>
              <a:t> the peptide </a:t>
            </a:r>
            <a:r>
              <a:rPr lang="en-IN" sz="2200" dirty="0" err="1"/>
              <a:t>analog</a:t>
            </a:r>
            <a:r>
              <a:rPr lang="en-IN" sz="2200" dirty="0"/>
              <a:t> BANA. </a:t>
            </a:r>
          </a:p>
          <a:p>
            <a:pPr algn="just"/>
            <a:endParaRPr lang="en-IN" sz="2200" dirty="0"/>
          </a:p>
          <a:p>
            <a:pPr algn="just"/>
            <a:endParaRPr lang="en-IN" sz="2200" dirty="0"/>
          </a:p>
          <a:p>
            <a:pPr algn="just"/>
            <a:endParaRPr lang="en-IN" sz="2200" dirty="0"/>
          </a:p>
        </p:txBody>
      </p:sp>
      <p:sp>
        <p:nvSpPr>
          <p:cNvPr id="4" name="Footer Placeholder 3">
            <a:extLst>
              <a:ext uri="{FF2B5EF4-FFF2-40B4-BE49-F238E27FC236}">
                <a16:creationId xmlns:a16="http://schemas.microsoft.com/office/drawing/2014/main" id="{44FCDACA-A644-BAA4-5A81-1F0547A269D6}"/>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694511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E6E61F-0B2B-443C-B2C0-0430D19D8BA3}"/>
              </a:ext>
            </a:extLst>
          </p:cNvPr>
          <p:cNvSpPr>
            <a:spLocks noGrp="1"/>
          </p:cNvSpPr>
          <p:nvPr>
            <p:ph idx="1"/>
          </p:nvPr>
        </p:nvSpPr>
        <p:spPr>
          <a:xfrm>
            <a:off x="556576" y="1578595"/>
            <a:ext cx="10741241" cy="5662058"/>
          </a:xfrm>
        </p:spPr>
        <p:txBody>
          <a:bodyPr>
            <a:normAutofit/>
          </a:bodyPr>
          <a:lstStyle/>
          <a:p>
            <a:pPr algn="just"/>
            <a:r>
              <a:rPr lang="en-US" sz="2400" dirty="0"/>
              <a:t>The three main categories of halitosis are </a:t>
            </a:r>
          </a:p>
          <a:p>
            <a:pPr algn="just">
              <a:buFontTx/>
              <a:buChar char="-"/>
            </a:pPr>
            <a:r>
              <a:rPr lang="en-US" sz="2400" dirty="0"/>
              <a:t>genuine halitosis</a:t>
            </a:r>
          </a:p>
          <a:p>
            <a:pPr algn="just">
              <a:buFontTx/>
              <a:buChar char="-"/>
            </a:pPr>
            <a:r>
              <a:rPr lang="en-US" sz="2400" dirty="0"/>
              <a:t>pseudo-halitosis and </a:t>
            </a:r>
          </a:p>
          <a:p>
            <a:pPr algn="just">
              <a:buFontTx/>
              <a:buChar char="-"/>
            </a:pPr>
            <a:r>
              <a:rPr lang="en-US" sz="2400" dirty="0"/>
              <a:t>halitophobia. </a:t>
            </a:r>
          </a:p>
          <a:p>
            <a:pPr algn="just">
              <a:buFontTx/>
              <a:buChar char="-"/>
            </a:pPr>
            <a:endParaRPr lang="en-US" sz="2400" dirty="0"/>
          </a:p>
          <a:p>
            <a:pPr algn="just"/>
            <a:r>
              <a:rPr lang="en-US" sz="2400" dirty="0"/>
              <a:t>Genuine halitosis is the term that is used when the breath malodor really exists and can be diagnosed organoleptically or by measurement of the responsible compounds. </a:t>
            </a:r>
          </a:p>
          <a:p>
            <a:pPr algn="just"/>
            <a:endParaRPr lang="en-US" sz="2400" dirty="0"/>
          </a:p>
          <a:p>
            <a:pPr algn="just"/>
            <a:r>
              <a:rPr lang="en-US" sz="2400" dirty="0"/>
              <a:t>A distinction should be made between physiologic and pathologic halitosis</a:t>
            </a:r>
            <a:endParaRPr lang="en-IN" sz="2400" dirty="0"/>
          </a:p>
        </p:txBody>
      </p:sp>
      <p:sp>
        <p:nvSpPr>
          <p:cNvPr id="2" name="TextBox 1">
            <a:extLst>
              <a:ext uri="{FF2B5EF4-FFF2-40B4-BE49-F238E27FC236}">
                <a16:creationId xmlns:a16="http://schemas.microsoft.com/office/drawing/2014/main" id="{18EA9666-049B-16B6-C4E9-92AF7BF17145}"/>
              </a:ext>
            </a:extLst>
          </p:cNvPr>
          <p:cNvSpPr txBox="1"/>
          <p:nvPr/>
        </p:nvSpPr>
        <p:spPr>
          <a:xfrm>
            <a:off x="1576873" y="401216"/>
            <a:ext cx="5411756" cy="646331"/>
          </a:xfrm>
          <a:prstGeom prst="rect">
            <a:avLst/>
          </a:prstGeom>
          <a:noFill/>
        </p:spPr>
        <p:txBody>
          <a:bodyPr wrap="square" rtlCol="0">
            <a:spAutoFit/>
          </a:bodyPr>
          <a:lstStyle/>
          <a:p>
            <a:r>
              <a:rPr lang="en-IN" sz="3600" b="1" dirty="0"/>
              <a:t>CLASSIFICATION :-</a:t>
            </a:r>
          </a:p>
        </p:txBody>
      </p:sp>
      <p:sp>
        <p:nvSpPr>
          <p:cNvPr id="4" name="Footer Placeholder 3">
            <a:extLst>
              <a:ext uri="{FF2B5EF4-FFF2-40B4-BE49-F238E27FC236}">
                <a16:creationId xmlns:a16="http://schemas.microsoft.com/office/drawing/2014/main" id="{161BFFE4-B6FB-071D-804A-5D0F6047636A}"/>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0342445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A15DDC-8452-83B5-8335-C113AC7E6CED}"/>
              </a:ext>
            </a:extLst>
          </p:cNvPr>
          <p:cNvSpPr>
            <a:spLocks noGrp="1"/>
          </p:cNvSpPr>
          <p:nvPr>
            <p:ph idx="1"/>
          </p:nvPr>
        </p:nvSpPr>
        <p:spPr>
          <a:xfrm>
            <a:off x="443883" y="585927"/>
            <a:ext cx="8830119" cy="5455436"/>
          </a:xfrm>
        </p:spPr>
        <p:txBody>
          <a:bodyPr>
            <a:normAutofit/>
          </a:bodyPr>
          <a:lstStyle/>
          <a:p>
            <a:pPr algn="just"/>
            <a:r>
              <a:rPr lang="en-IN" sz="2200" dirty="0"/>
              <a:t>The upper reagent matrix, reacts with one of the hydrolytic products of the enzyme reaction, forming a permanent blue </a:t>
            </a:r>
            <a:r>
              <a:rPr lang="en-IN" sz="2200" dirty="0" err="1"/>
              <a:t>color</a:t>
            </a:r>
            <a:r>
              <a:rPr lang="en-IN" sz="2200" dirty="0"/>
              <a:t>. </a:t>
            </a:r>
          </a:p>
          <a:p>
            <a:pPr algn="just"/>
            <a:endParaRPr lang="en-IN" sz="2200" dirty="0"/>
          </a:p>
          <a:p>
            <a:pPr algn="just"/>
            <a:r>
              <a:rPr lang="en-IN" sz="2200" dirty="0"/>
              <a:t>The blue </a:t>
            </a:r>
            <a:r>
              <a:rPr lang="en-IN" sz="2200" dirty="0" err="1"/>
              <a:t>color</a:t>
            </a:r>
            <a:r>
              <a:rPr lang="en-IN" sz="2200" dirty="0"/>
              <a:t> appears in the upper reagent matrix and is permanent. </a:t>
            </a:r>
          </a:p>
        </p:txBody>
      </p:sp>
      <p:sp>
        <p:nvSpPr>
          <p:cNvPr id="4" name="Footer Placeholder 3">
            <a:extLst>
              <a:ext uri="{FF2B5EF4-FFF2-40B4-BE49-F238E27FC236}">
                <a16:creationId xmlns:a16="http://schemas.microsoft.com/office/drawing/2014/main" id="{8FEB550D-26E4-2087-DCFD-B83E5E9DA4B0}"/>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0165621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7BD5C-EF74-8B6C-869A-0AD8FCEE86BD}"/>
              </a:ext>
            </a:extLst>
          </p:cNvPr>
          <p:cNvSpPr>
            <a:spLocks noGrp="1"/>
          </p:cNvSpPr>
          <p:nvPr>
            <p:ph type="title"/>
          </p:nvPr>
        </p:nvSpPr>
        <p:spPr>
          <a:xfrm>
            <a:off x="437637" y="307759"/>
            <a:ext cx="8596668" cy="1320800"/>
          </a:xfrm>
        </p:spPr>
        <p:txBody>
          <a:bodyPr>
            <a:normAutofit/>
          </a:bodyPr>
          <a:lstStyle/>
          <a:p>
            <a:r>
              <a:rPr lang="en-US" sz="2800" dirty="0"/>
              <a:t>Method to use </a:t>
            </a:r>
            <a:r>
              <a:rPr lang="en-US" sz="2800" dirty="0" err="1"/>
              <a:t>bana</a:t>
            </a:r>
            <a:r>
              <a:rPr lang="en-US" sz="2800" dirty="0"/>
              <a:t> test kit :-</a:t>
            </a:r>
            <a:endParaRPr lang="en-IN" sz="2800" dirty="0"/>
          </a:p>
        </p:txBody>
      </p:sp>
      <p:sp>
        <p:nvSpPr>
          <p:cNvPr id="3" name="Content Placeholder 2">
            <a:extLst>
              <a:ext uri="{FF2B5EF4-FFF2-40B4-BE49-F238E27FC236}">
                <a16:creationId xmlns:a16="http://schemas.microsoft.com/office/drawing/2014/main" id="{1BE3C117-228B-9116-2E7A-C8B5FC62A51E}"/>
              </a:ext>
            </a:extLst>
          </p:cNvPr>
          <p:cNvSpPr>
            <a:spLocks noGrp="1"/>
          </p:cNvSpPr>
          <p:nvPr>
            <p:ph idx="1"/>
          </p:nvPr>
        </p:nvSpPr>
        <p:spPr>
          <a:xfrm>
            <a:off x="185711" y="1118586"/>
            <a:ext cx="8473097" cy="4922776"/>
          </a:xfrm>
        </p:spPr>
        <p:txBody>
          <a:bodyPr>
            <a:noAutofit/>
          </a:bodyPr>
          <a:lstStyle/>
          <a:p>
            <a:pPr algn="just"/>
            <a:r>
              <a:rPr lang="en-US" sz="2200" dirty="0"/>
              <a:t>To obtain specimens for testing, sites should be cleared of supragingival plaque. </a:t>
            </a:r>
          </a:p>
          <a:p>
            <a:pPr algn="just"/>
            <a:endParaRPr lang="en-US" sz="2200" dirty="0"/>
          </a:p>
          <a:p>
            <a:pPr algn="just"/>
            <a:r>
              <a:rPr lang="en-US" sz="2200" dirty="0"/>
              <a:t>A Gracey curette may be used to obtain subgingival plaque specimens, which are placed on the lower matrix. </a:t>
            </a:r>
          </a:p>
          <a:p>
            <a:pPr algn="just"/>
            <a:endParaRPr lang="en-US" sz="2200" dirty="0"/>
          </a:p>
          <a:p>
            <a:pPr algn="just"/>
            <a:r>
              <a:rPr lang="en-US" sz="2200" dirty="0"/>
              <a:t>Before taking another specimen, wipe the curette with a clean piece of cotton or other suitable wipe to prevent carry-over of plaque. </a:t>
            </a:r>
          </a:p>
          <a:p>
            <a:pPr algn="just"/>
            <a:endParaRPr lang="en-US" sz="2200" dirty="0"/>
          </a:p>
        </p:txBody>
      </p:sp>
      <p:sp>
        <p:nvSpPr>
          <p:cNvPr id="4" name="Footer Placeholder 3">
            <a:extLst>
              <a:ext uri="{FF2B5EF4-FFF2-40B4-BE49-F238E27FC236}">
                <a16:creationId xmlns:a16="http://schemas.microsoft.com/office/drawing/2014/main" id="{B797D741-0715-DB85-E737-6AFAFFDC89C3}"/>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8E462531-9BAC-F373-CDBD-7765F81450C2}"/>
              </a:ext>
            </a:extLst>
          </p:cNvPr>
          <p:cNvPicPr>
            <a:picLocks noChangeAspect="1"/>
          </p:cNvPicPr>
          <p:nvPr/>
        </p:nvPicPr>
        <p:blipFill>
          <a:blip r:embed="rId2"/>
          <a:stretch>
            <a:fillRect/>
          </a:stretch>
        </p:blipFill>
        <p:spPr>
          <a:xfrm>
            <a:off x="8875489" y="3742674"/>
            <a:ext cx="3316511" cy="3115326"/>
          </a:xfrm>
          <a:prstGeom prst="rect">
            <a:avLst/>
          </a:prstGeom>
        </p:spPr>
      </p:pic>
    </p:spTree>
    <p:extLst>
      <p:ext uri="{BB962C8B-B14F-4D97-AF65-F5344CB8AC3E}">
        <p14:creationId xmlns:p14="http://schemas.microsoft.com/office/powerpoint/2010/main" val="5452934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C5C50-FAB1-98D5-870F-8B726501327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1430AB0-A3AC-7E20-9BC7-51775EFE3E24}"/>
              </a:ext>
            </a:extLst>
          </p:cNvPr>
          <p:cNvSpPr>
            <a:spLocks noGrp="1"/>
          </p:cNvSpPr>
          <p:nvPr>
            <p:ph idx="1"/>
          </p:nvPr>
        </p:nvSpPr>
        <p:spPr/>
        <p:txBody>
          <a:bodyPr>
            <a:normAutofit lnSpcReduction="10000"/>
          </a:bodyPr>
          <a:lstStyle/>
          <a:p>
            <a:pPr algn="just"/>
            <a:r>
              <a:rPr lang="en-US" sz="2200" dirty="0"/>
              <a:t>Then the upper matrix is moistened with saline solution and the strip is folded at the given mark so as the two matrices come in contact. </a:t>
            </a:r>
          </a:p>
          <a:p>
            <a:pPr algn="just"/>
            <a:endParaRPr lang="en-US" sz="2200" dirty="0"/>
          </a:p>
          <a:p>
            <a:pPr algn="just"/>
            <a:r>
              <a:rPr lang="en-US" sz="2200" dirty="0"/>
              <a:t>It is incubated for 5 minutes at 55°C temperature. If there is no reaction the strip can be incubated for 10 min or 15 min at 55°C. </a:t>
            </a:r>
          </a:p>
          <a:p>
            <a:pPr algn="just"/>
            <a:endParaRPr lang="en-US" sz="2200" dirty="0"/>
          </a:p>
          <a:p>
            <a:pPr algn="just"/>
            <a:r>
              <a:rPr lang="en-US" sz="2200" dirty="0"/>
              <a:t>After interpretation of the results, the strips should be sealed with non-porous transparent tape and stored individually.</a:t>
            </a:r>
            <a:endParaRPr lang="en-IN" sz="2200" dirty="0"/>
          </a:p>
          <a:p>
            <a:endParaRPr lang="en-IN" sz="2200" dirty="0"/>
          </a:p>
        </p:txBody>
      </p:sp>
      <p:sp>
        <p:nvSpPr>
          <p:cNvPr id="4" name="Footer Placeholder 3">
            <a:extLst>
              <a:ext uri="{FF2B5EF4-FFF2-40B4-BE49-F238E27FC236}">
                <a16:creationId xmlns:a16="http://schemas.microsoft.com/office/drawing/2014/main" id="{8577935A-6AC8-A04F-5E8F-CF8ED88C445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1427637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C7E8F-3C6A-7EAA-31E4-D110A2492524}"/>
              </a:ext>
            </a:extLst>
          </p:cNvPr>
          <p:cNvSpPr>
            <a:spLocks noGrp="1"/>
          </p:cNvSpPr>
          <p:nvPr>
            <p:ph type="title"/>
          </p:nvPr>
        </p:nvSpPr>
        <p:spPr>
          <a:xfrm>
            <a:off x="882608" y="559375"/>
            <a:ext cx="8596668" cy="1320800"/>
          </a:xfrm>
        </p:spPr>
        <p:txBody>
          <a:bodyPr>
            <a:normAutofit/>
          </a:bodyPr>
          <a:lstStyle/>
          <a:p>
            <a:r>
              <a:rPr lang="en-US" sz="2800" dirty="0"/>
              <a:t>Interpretation of results</a:t>
            </a:r>
            <a:endParaRPr lang="en-IN" sz="2800" dirty="0"/>
          </a:p>
        </p:txBody>
      </p:sp>
      <p:sp>
        <p:nvSpPr>
          <p:cNvPr id="3" name="Content Placeholder 2">
            <a:extLst>
              <a:ext uri="{FF2B5EF4-FFF2-40B4-BE49-F238E27FC236}">
                <a16:creationId xmlns:a16="http://schemas.microsoft.com/office/drawing/2014/main" id="{1A8E5E37-296C-3D74-EC46-42BD69DD92F3}"/>
              </a:ext>
            </a:extLst>
          </p:cNvPr>
          <p:cNvSpPr>
            <a:spLocks noGrp="1"/>
          </p:cNvSpPr>
          <p:nvPr>
            <p:ph idx="1"/>
          </p:nvPr>
        </p:nvSpPr>
        <p:spPr>
          <a:xfrm>
            <a:off x="397864" y="1523090"/>
            <a:ext cx="11629294" cy="4700834"/>
          </a:xfrm>
        </p:spPr>
        <p:txBody>
          <a:bodyPr>
            <a:noAutofit/>
          </a:bodyPr>
          <a:lstStyle/>
          <a:p>
            <a:pPr algn="just"/>
            <a:r>
              <a:rPr lang="en-US" sz="2200" dirty="0"/>
              <a:t> A permanent blue coloration on the upper matrix is found if BANA positive species are present when the test matrix is opened after incubation. </a:t>
            </a:r>
          </a:p>
          <a:p>
            <a:pPr algn="just"/>
            <a:endParaRPr lang="en-US" sz="2200" dirty="0"/>
          </a:p>
          <a:p>
            <a:pPr algn="just"/>
            <a:r>
              <a:rPr lang="en-US" sz="2200" dirty="0"/>
              <a:t>If the concentration of bacterial species is higher, the blue </a:t>
            </a:r>
            <a:r>
              <a:rPr lang="en-US" sz="2200" dirty="0" err="1"/>
              <a:t>colour</a:t>
            </a:r>
            <a:r>
              <a:rPr lang="en-US" sz="2200" dirty="0"/>
              <a:t> will be darker. </a:t>
            </a:r>
          </a:p>
          <a:p>
            <a:pPr algn="just"/>
            <a:endParaRPr lang="en-US" sz="2200" dirty="0"/>
          </a:p>
          <a:p>
            <a:pPr algn="just"/>
            <a:r>
              <a:rPr lang="en-US" sz="2200" dirty="0"/>
              <a:t>According to the result, the test can be positive, weak positive, or negative. </a:t>
            </a:r>
          </a:p>
          <a:p>
            <a:pPr algn="just"/>
            <a:endParaRPr lang="en-US" sz="2200" dirty="0"/>
          </a:p>
        </p:txBody>
      </p:sp>
      <p:sp>
        <p:nvSpPr>
          <p:cNvPr id="4" name="Footer Placeholder 3">
            <a:extLst>
              <a:ext uri="{FF2B5EF4-FFF2-40B4-BE49-F238E27FC236}">
                <a16:creationId xmlns:a16="http://schemas.microsoft.com/office/drawing/2014/main" id="{C615B722-9FCE-4768-7D2F-F5C8E308FE55}"/>
              </a:ext>
            </a:extLst>
          </p:cNvPr>
          <p:cNvSpPr>
            <a:spLocks noGrp="1"/>
          </p:cNvSpPr>
          <p:nvPr>
            <p:ph type="ftr" sz="quarter" idx="11"/>
          </p:nvPr>
        </p:nvSpPr>
        <p:spPr/>
        <p:txBody>
          <a:bodyPr/>
          <a:lstStyle/>
          <a:p>
            <a:endParaRPr lang="en-IN" dirty="0"/>
          </a:p>
        </p:txBody>
      </p:sp>
    </p:spTree>
    <p:extLst>
      <p:ext uri="{BB962C8B-B14F-4D97-AF65-F5344CB8AC3E}">
        <p14:creationId xmlns:p14="http://schemas.microsoft.com/office/powerpoint/2010/main" val="13004361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2919D-7F2A-3792-7450-02F0EC355CA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2CBD5CB-9ADE-4583-359C-807B110423DB}"/>
              </a:ext>
            </a:extLst>
          </p:cNvPr>
          <p:cNvSpPr>
            <a:spLocks noGrp="1"/>
          </p:cNvSpPr>
          <p:nvPr>
            <p:ph idx="1"/>
          </p:nvPr>
        </p:nvSpPr>
        <p:spPr>
          <a:xfrm>
            <a:off x="285448" y="891626"/>
            <a:ext cx="9912911" cy="3880773"/>
          </a:xfrm>
        </p:spPr>
        <p:txBody>
          <a:bodyPr>
            <a:noAutofit/>
          </a:bodyPr>
          <a:lstStyle/>
          <a:p>
            <a:pPr algn="just"/>
            <a:r>
              <a:rPr lang="en-US" sz="2200" dirty="0"/>
              <a:t>A BANA positive result indicates the presence of (more than 10,000 colony-forming units) of bacterial species in each plaque sample.</a:t>
            </a:r>
          </a:p>
          <a:p>
            <a:pPr algn="just"/>
            <a:endParaRPr lang="en-US" sz="2200" dirty="0"/>
          </a:p>
          <a:p>
            <a:pPr algn="just"/>
            <a:r>
              <a:rPr lang="en-US" sz="2200" dirty="0"/>
              <a:t>A BANA negative result indicates the absence of the three pathogenic species, or if present, in reduced numbers (less than 10,000 colony forming units) in each plaque sample. </a:t>
            </a:r>
          </a:p>
          <a:p>
            <a:pPr algn="just"/>
            <a:endParaRPr lang="en-US" sz="2200" dirty="0"/>
          </a:p>
          <a:p>
            <a:pPr algn="just"/>
            <a:r>
              <a:rPr lang="en-US" sz="2200" dirty="0"/>
              <a:t>The results obtained by the BANA test can be categorized as: 1. Strongly Positive – Blue </a:t>
            </a:r>
            <a:r>
              <a:rPr lang="en-US" sz="2200" dirty="0" err="1"/>
              <a:t>Colour</a:t>
            </a:r>
            <a:r>
              <a:rPr lang="en-US" sz="2200" dirty="0"/>
              <a:t> 2. Weakly Positive – Faint Blue </a:t>
            </a:r>
            <a:r>
              <a:rPr lang="en-US" sz="2200" dirty="0" err="1"/>
              <a:t>Colour</a:t>
            </a:r>
            <a:r>
              <a:rPr lang="en-US" sz="2200" dirty="0"/>
              <a:t> 3. Negative – No </a:t>
            </a:r>
            <a:r>
              <a:rPr lang="en-US" sz="2200" dirty="0" err="1"/>
              <a:t>Colour</a:t>
            </a:r>
            <a:endParaRPr lang="en-IN" sz="2200" dirty="0"/>
          </a:p>
          <a:p>
            <a:endParaRPr lang="en-IN" sz="2200" dirty="0"/>
          </a:p>
        </p:txBody>
      </p:sp>
      <p:sp>
        <p:nvSpPr>
          <p:cNvPr id="4" name="Footer Placeholder 3">
            <a:extLst>
              <a:ext uri="{FF2B5EF4-FFF2-40B4-BE49-F238E27FC236}">
                <a16:creationId xmlns:a16="http://schemas.microsoft.com/office/drawing/2014/main" id="{1F87DE24-0642-EDE1-0EBD-D7B69FFAB6B4}"/>
              </a:ext>
            </a:extLst>
          </p:cNvPr>
          <p:cNvSpPr>
            <a:spLocks noGrp="1"/>
          </p:cNvSpPr>
          <p:nvPr>
            <p:ph type="ftr" sz="quarter" idx="11"/>
          </p:nvPr>
        </p:nvSpPr>
        <p:spPr/>
        <p:txBody>
          <a:bodyPr/>
          <a:lstStyle/>
          <a:p>
            <a:endParaRPr lang="en-IN"/>
          </a:p>
        </p:txBody>
      </p:sp>
      <p:graphicFrame>
        <p:nvGraphicFramePr>
          <p:cNvPr id="7" name="Diagram 6">
            <a:extLst>
              <a:ext uri="{FF2B5EF4-FFF2-40B4-BE49-F238E27FC236}">
                <a16:creationId xmlns:a16="http://schemas.microsoft.com/office/drawing/2014/main" id="{4BFF8491-7800-C4F6-7DD8-2763DF1F7133}"/>
              </a:ext>
            </a:extLst>
          </p:cNvPr>
          <p:cNvGraphicFramePr/>
          <p:nvPr>
            <p:extLst>
              <p:ext uri="{D42A27DB-BD31-4B8C-83A1-F6EECF244321}">
                <p14:modId xmlns:p14="http://schemas.microsoft.com/office/powerpoint/2010/main" val="2492680305"/>
              </p:ext>
            </p:extLst>
          </p:nvPr>
        </p:nvGraphicFramePr>
        <p:xfrm>
          <a:off x="8845420" y="5337110"/>
          <a:ext cx="3107094" cy="911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646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3766B-88B0-C155-41D5-DA23317F78C7}"/>
              </a:ext>
            </a:extLst>
          </p:cNvPr>
          <p:cNvSpPr>
            <a:spLocks noGrp="1"/>
          </p:cNvSpPr>
          <p:nvPr>
            <p:ph type="title"/>
          </p:nvPr>
        </p:nvSpPr>
        <p:spPr>
          <a:xfrm>
            <a:off x="526413" y="307759"/>
            <a:ext cx="8596668" cy="1320800"/>
          </a:xfrm>
        </p:spPr>
        <p:txBody>
          <a:bodyPr/>
          <a:lstStyle/>
          <a:p>
            <a:r>
              <a:rPr lang="en-US" b="1" dirty="0"/>
              <a:t>Salivary incubation test </a:t>
            </a:r>
            <a:endParaRPr lang="en-IN" dirty="0"/>
          </a:p>
        </p:txBody>
      </p:sp>
      <p:sp>
        <p:nvSpPr>
          <p:cNvPr id="3" name="Content Placeholder 2">
            <a:extLst>
              <a:ext uri="{FF2B5EF4-FFF2-40B4-BE49-F238E27FC236}">
                <a16:creationId xmlns:a16="http://schemas.microsoft.com/office/drawing/2014/main" id="{67A9205B-BE93-CBA6-1DE3-2318D8EE9B94}"/>
              </a:ext>
            </a:extLst>
          </p:cNvPr>
          <p:cNvSpPr>
            <a:spLocks noGrp="1"/>
          </p:cNvSpPr>
          <p:nvPr>
            <p:ph idx="1"/>
          </p:nvPr>
        </p:nvSpPr>
        <p:spPr>
          <a:xfrm>
            <a:off x="364312" y="1887718"/>
            <a:ext cx="10300578" cy="4780733"/>
          </a:xfrm>
        </p:spPr>
        <p:txBody>
          <a:bodyPr>
            <a:noAutofit/>
          </a:bodyPr>
          <a:lstStyle/>
          <a:p>
            <a:pPr algn="just"/>
            <a:r>
              <a:rPr lang="en-US" sz="2200" dirty="0"/>
              <a:t>First time, Marc </a:t>
            </a:r>
            <a:r>
              <a:rPr lang="en-US" sz="2200" dirty="0" err="1"/>
              <a:t>Quirynen</a:t>
            </a:r>
            <a:r>
              <a:rPr lang="en-US" sz="2200" dirty="0"/>
              <a:t> et al carried out a study to evaluate salivary incubation and halitosis. </a:t>
            </a:r>
          </a:p>
          <a:p>
            <a:pPr algn="just"/>
            <a:endParaRPr lang="en-US" sz="2200" dirty="0"/>
          </a:p>
          <a:p>
            <a:pPr algn="just"/>
            <a:r>
              <a:rPr lang="en-US" sz="2200" dirty="0"/>
              <a:t>Non-invasive test for the patient and helps to identify various compounds that contribute to oral malodor. </a:t>
            </a:r>
          </a:p>
          <a:p>
            <a:pPr algn="just"/>
            <a:endParaRPr lang="en-US" sz="2200" dirty="0"/>
          </a:p>
          <a:p>
            <a:pPr algn="just"/>
            <a:r>
              <a:rPr lang="en-US" sz="2200" dirty="0"/>
              <a:t>To measure halitosis, saliva was collected in a glass tube and incubated at 37 °C in an anaerobic chamber under an atmosphere of 80% nitrogen, 10% carbon dioxide, and 10% hydrogen for 3-6 hrs. </a:t>
            </a:r>
          </a:p>
          <a:p>
            <a:pPr algn="just"/>
            <a:endParaRPr lang="en-US" sz="2200" dirty="0"/>
          </a:p>
        </p:txBody>
      </p:sp>
      <p:sp>
        <p:nvSpPr>
          <p:cNvPr id="4" name="Footer Placeholder 3">
            <a:extLst>
              <a:ext uri="{FF2B5EF4-FFF2-40B4-BE49-F238E27FC236}">
                <a16:creationId xmlns:a16="http://schemas.microsoft.com/office/drawing/2014/main" id="{C4CB3CFD-7AE3-16E2-82B5-DE2FB210FD12}"/>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3035943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AB59-B77B-B734-1352-4A3EBD58B27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7E7EBBD-849A-D7E8-A930-225F54E729E4}"/>
              </a:ext>
            </a:extLst>
          </p:cNvPr>
          <p:cNvSpPr>
            <a:spLocks noGrp="1"/>
          </p:cNvSpPr>
          <p:nvPr>
            <p:ph idx="1"/>
          </p:nvPr>
        </p:nvSpPr>
        <p:spPr/>
        <p:txBody>
          <a:bodyPr>
            <a:normAutofit/>
          </a:bodyPr>
          <a:lstStyle/>
          <a:p>
            <a:pPr algn="just"/>
            <a:r>
              <a:rPr lang="en-US" sz="2200" dirty="0"/>
              <a:t>After incubation, an examiner evaluates the odor. </a:t>
            </a:r>
          </a:p>
          <a:p>
            <a:pPr algn="just"/>
            <a:endParaRPr lang="en-US" sz="2200" dirty="0"/>
          </a:p>
          <a:p>
            <a:pPr algn="just"/>
            <a:endParaRPr lang="en-US" sz="2200" dirty="0"/>
          </a:p>
          <a:p>
            <a:pPr algn="just"/>
            <a:r>
              <a:rPr lang="en-US" sz="2200" dirty="0"/>
              <a:t>The salivary incubation test has much less influenced by external parameters such as smoking, drinking coffee, eating garlic, onion, spicy food, and scented cosmetics. </a:t>
            </a:r>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19F62DAB-DD54-74A6-50E7-7254ABECF6D3}"/>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5107785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6D3BBB-75FD-0C28-0DC4-207127FB593C}"/>
              </a:ext>
            </a:extLst>
          </p:cNvPr>
          <p:cNvSpPr>
            <a:spLocks noGrp="1"/>
          </p:cNvSpPr>
          <p:nvPr>
            <p:ph idx="1"/>
          </p:nvPr>
        </p:nvSpPr>
        <p:spPr>
          <a:xfrm>
            <a:off x="435005" y="284085"/>
            <a:ext cx="11526839" cy="5757278"/>
          </a:xfrm>
        </p:spPr>
        <p:txBody>
          <a:bodyPr>
            <a:noAutofit/>
          </a:bodyPr>
          <a:lstStyle/>
          <a:p>
            <a:pPr marL="0" indent="0" algn="just">
              <a:buNone/>
            </a:pPr>
            <a:r>
              <a:rPr lang="en-US" sz="3200" b="1" dirty="0">
                <a:solidFill>
                  <a:srgbClr val="92D050"/>
                </a:solidFill>
              </a:rPr>
              <a:t>DIAMOND PROBE/PERIO 2000 </a:t>
            </a:r>
          </a:p>
          <a:p>
            <a:pPr algn="just"/>
            <a:endParaRPr lang="en-US" sz="2200" b="1" dirty="0"/>
          </a:p>
          <a:p>
            <a:pPr algn="just"/>
            <a:r>
              <a:rPr lang="en-US" sz="2200" dirty="0"/>
              <a:t>These probes are designed to detect </a:t>
            </a:r>
            <a:r>
              <a:rPr lang="en-US" sz="2200" dirty="0" err="1"/>
              <a:t>sulphide</a:t>
            </a:r>
            <a:r>
              <a:rPr lang="en-US" sz="2200" dirty="0"/>
              <a:t> concentration of various forms in gingival sulci. </a:t>
            </a:r>
          </a:p>
          <a:p>
            <a:pPr algn="just"/>
            <a:endParaRPr lang="en-US" sz="2200" dirty="0"/>
          </a:p>
          <a:p>
            <a:pPr algn="just"/>
            <a:r>
              <a:rPr lang="en-US" sz="2200" dirty="0"/>
              <a:t>The system combines a conventional Michigan 'O' Probe style dental probe with a </a:t>
            </a:r>
            <a:r>
              <a:rPr lang="en-US" sz="2200" dirty="0" err="1"/>
              <a:t>sulphide</a:t>
            </a:r>
            <a:r>
              <a:rPr lang="en-US" sz="2200" dirty="0"/>
              <a:t> sensor, which measures probing depth, bleeding on probing and </a:t>
            </a:r>
            <a:r>
              <a:rPr lang="en-US" sz="2200" dirty="0" err="1"/>
              <a:t>sulphide</a:t>
            </a:r>
            <a:r>
              <a:rPr lang="en-US" sz="2200" dirty="0"/>
              <a:t> levels. </a:t>
            </a:r>
          </a:p>
          <a:p>
            <a:pPr algn="just"/>
            <a:endParaRPr lang="en-US" sz="2200" dirty="0"/>
          </a:p>
          <a:p>
            <a:pPr algn="just"/>
            <a:r>
              <a:rPr lang="en-US" sz="2200" dirty="0"/>
              <a:t>The micro-</a:t>
            </a:r>
            <a:r>
              <a:rPr lang="en-US" sz="2200" dirty="0" err="1"/>
              <a:t>sulphide</a:t>
            </a:r>
            <a:r>
              <a:rPr lang="en-US" sz="2200" dirty="0"/>
              <a:t> sensor responds to </a:t>
            </a:r>
            <a:r>
              <a:rPr lang="en-US" sz="2200" dirty="0" err="1"/>
              <a:t>sulphide</a:t>
            </a:r>
            <a:r>
              <a:rPr lang="en-US" sz="2200" dirty="0"/>
              <a:t> ions and measures metabolic products of many anaerobic bacteria and, indirectly bacterial activity. </a:t>
            </a:r>
          </a:p>
          <a:p>
            <a:pPr algn="just"/>
            <a:endParaRPr lang="en-US" sz="2200" dirty="0"/>
          </a:p>
        </p:txBody>
      </p:sp>
      <p:sp>
        <p:nvSpPr>
          <p:cNvPr id="4" name="Footer Placeholder 3">
            <a:extLst>
              <a:ext uri="{FF2B5EF4-FFF2-40B4-BE49-F238E27FC236}">
                <a16:creationId xmlns:a16="http://schemas.microsoft.com/office/drawing/2014/main" id="{44EB529F-7032-F895-E77C-CDEA45615C34}"/>
              </a:ext>
            </a:extLst>
          </p:cNvPr>
          <p:cNvSpPr>
            <a:spLocks noGrp="1"/>
          </p:cNvSpPr>
          <p:nvPr>
            <p:ph type="ftr" sz="quarter" idx="11"/>
          </p:nvPr>
        </p:nvSpPr>
        <p:spPr>
          <a:xfrm>
            <a:off x="1394976" y="6391352"/>
            <a:ext cx="6297612" cy="365125"/>
          </a:xfrm>
        </p:spPr>
        <p:txBody>
          <a:bodyPr/>
          <a:lstStyle/>
          <a:p>
            <a:r>
              <a:rPr lang="en-IN" dirty="0"/>
              <a:t>A plenary review of halitosis </a:t>
            </a:r>
            <a:r>
              <a:rPr lang="en-IN" dirty="0" err="1"/>
              <a:t>Dr.</a:t>
            </a:r>
            <a:r>
              <a:rPr lang="en-IN" dirty="0"/>
              <a:t> </a:t>
            </a:r>
            <a:r>
              <a:rPr lang="en-IN" dirty="0" err="1"/>
              <a:t>Jaishree</a:t>
            </a:r>
            <a:r>
              <a:rPr lang="en-IN" dirty="0"/>
              <a:t> Tukaram </a:t>
            </a:r>
            <a:r>
              <a:rPr lang="en-IN" dirty="0" err="1"/>
              <a:t>Khsirsagar</a:t>
            </a:r>
            <a:r>
              <a:rPr lang="en-IN" dirty="0"/>
              <a:t>, </a:t>
            </a:r>
            <a:r>
              <a:rPr lang="en-IN" dirty="0" err="1"/>
              <a:t>Dr.</a:t>
            </a:r>
            <a:r>
              <a:rPr lang="en-IN" dirty="0"/>
              <a:t> V </a:t>
            </a:r>
            <a:r>
              <a:rPr lang="en-IN" dirty="0" err="1"/>
              <a:t>Valarmathy</a:t>
            </a:r>
            <a:r>
              <a:rPr lang="en-IN" dirty="0"/>
              <a:t>, </a:t>
            </a:r>
            <a:r>
              <a:rPr lang="en-IN" dirty="0" err="1"/>
              <a:t>Dr.</a:t>
            </a:r>
            <a:r>
              <a:rPr lang="en-IN" dirty="0"/>
              <a:t> M Balamurugan and </a:t>
            </a:r>
            <a:r>
              <a:rPr lang="en-IN" dirty="0" err="1"/>
              <a:t>Dr.</a:t>
            </a:r>
            <a:r>
              <a:rPr lang="en-IN" dirty="0"/>
              <a:t> R </a:t>
            </a:r>
            <a:r>
              <a:rPr lang="en-IN" dirty="0" err="1"/>
              <a:t>Vishnupriya</a:t>
            </a:r>
            <a:endParaRPr lang="en-IN" dirty="0"/>
          </a:p>
        </p:txBody>
      </p:sp>
    </p:spTree>
    <p:extLst>
      <p:ext uri="{BB962C8B-B14F-4D97-AF65-F5344CB8AC3E}">
        <p14:creationId xmlns:p14="http://schemas.microsoft.com/office/powerpoint/2010/main" val="248570080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C425DF-28B8-7DA8-C9B0-1FC62570506B}"/>
              </a:ext>
            </a:extLst>
          </p:cNvPr>
          <p:cNvSpPr>
            <a:spLocks noGrp="1"/>
          </p:cNvSpPr>
          <p:nvPr>
            <p:ph idx="1"/>
          </p:nvPr>
        </p:nvSpPr>
        <p:spPr>
          <a:xfrm>
            <a:off x="531845" y="690465"/>
            <a:ext cx="8742157" cy="5350897"/>
          </a:xfrm>
        </p:spPr>
        <p:txBody>
          <a:bodyPr>
            <a:normAutofit/>
          </a:bodyPr>
          <a:lstStyle/>
          <a:p>
            <a:pPr algn="just"/>
            <a:r>
              <a:rPr lang="en-US" sz="2200" dirty="0"/>
              <a:t>The reaction of the </a:t>
            </a:r>
            <a:r>
              <a:rPr lang="en-US" sz="2200" dirty="0" err="1"/>
              <a:t>sulphide</a:t>
            </a:r>
            <a:r>
              <a:rPr lang="en-US" sz="2200" dirty="0"/>
              <a:t> ions with the sensor generates a measurable voltage that is proportional to the </a:t>
            </a:r>
            <a:r>
              <a:rPr lang="en-US" sz="2200" dirty="0" err="1"/>
              <a:t>sulphide</a:t>
            </a:r>
            <a:r>
              <a:rPr lang="en-US" sz="2200" dirty="0"/>
              <a:t> concentration. </a:t>
            </a:r>
          </a:p>
          <a:p>
            <a:pPr algn="just"/>
            <a:endParaRPr lang="en-US" sz="2200" dirty="0"/>
          </a:p>
          <a:p>
            <a:pPr algn="just"/>
            <a:r>
              <a:rPr lang="en-US" sz="2200" dirty="0"/>
              <a:t>Therefore, the presence of high </a:t>
            </a:r>
            <a:r>
              <a:rPr lang="en-US" sz="2200" dirty="0" err="1"/>
              <a:t>sulphide</a:t>
            </a:r>
            <a:r>
              <a:rPr lang="en-US" sz="2200" dirty="0"/>
              <a:t> levels indicates a higher level of anaerobic bacterial activity. </a:t>
            </a:r>
          </a:p>
          <a:p>
            <a:pPr algn="just"/>
            <a:endParaRPr lang="en-US" sz="2200" dirty="0"/>
          </a:p>
          <a:p>
            <a:pPr algn="just"/>
            <a:r>
              <a:rPr lang="en-US" sz="2200" dirty="0"/>
              <a:t>The probe tip was gently inserted into the base of the gingival sulcus and moved along with light pressure. </a:t>
            </a:r>
          </a:p>
          <a:p>
            <a:pPr algn="just"/>
            <a:endParaRPr lang="en-IN" sz="2200" dirty="0"/>
          </a:p>
          <a:p>
            <a:endParaRPr lang="en-IN" sz="2200" dirty="0"/>
          </a:p>
        </p:txBody>
      </p:sp>
      <p:sp>
        <p:nvSpPr>
          <p:cNvPr id="4" name="Footer Placeholder 3">
            <a:extLst>
              <a:ext uri="{FF2B5EF4-FFF2-40B4-BE49-F238E27FC236}">
                <a16:creationId xmlns:a16="http://schemas.microsoft.com/office/drawing/2014/main" id="{E616A77B-F0A1-2C7F-CD65-23647F9C52FE}"/>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7775943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D5CCE-F704-33B0-0C3D-6694FCF437C0}"/>
              </a:ext>
            </a:extLst>
          </p:cNvPr>
          <p:cNvSpPr>
            <a:spLocks noGrp="1"/>
          </p:cNvSpPr>
          <p:nvPr>
            <p:ph idx="1"/>
          </p:nvPr>
        </p:nvSpPr>
        <p:spPr>
          <a:xfrm>
            <a:off x="266787" y="1171544"/>
            <a:ext cx="7645572" cy="3880773"/>
          </a:xfrm>
        </p:spPr>
        <p:txBody>
          <a:bodyPr>
            <a:noAutofit/>
          </a:bodyPr>
          <a:lstStyle/>
          <a:p>
            <a:pPr algn="just"/>
            <a:endParaRPr lang="en-US" sz="2200" dirty="0"/>
          </a:p>
          <a:p>
            <a:pPr algn="just"/>
            <a:r>
              <a:rPr lang="en-US" sz="2200" dirty="0"/>
              <a:t>As the probe moved along the sulcus, the three parameters were recorded. </a:t>
            </a:r>
          </a:p>
          <a:p>
            <a:pPr algn="just"/>
            <a:endParaRPr lang="en-US" sz="2200" dirty="0"/>
          </a:p>
          <a:p>
            <a:pPr algn="just"/>
            <a:r>
              <a:rPr lang="en-US" sz="2200" dirty="0"/>
              <a:t>If the presence of </a:t>
            </a:r>
            <a:r>
              <a:rPr lang="en-US" sz="2200" dirty="0" err="1"/>
              <a:t>sulphide</a:t>
            </a:r>
            <a:r>
              <a:rPr lang="en-US" sz="2200" dirty="0"/>
              <a:t> was indicated above threshold (&gt;0.5), the light on the front of the display panel would change </a:t>
            </a:r>
            <a:r>
              <a:rPr lang="en-US" sz="2200" dirty="0" err="1"/>
              <a:t>colours</a:t>
            </a:r>
            <a:r>
              <a:rPr lang="en-US" sz="2200" dirty="0"/>
              <a:t> depending on </a:t>
            </a:r>
            <a:r>
              <a:rPr lang="en-US" sz="2200" dirty="0" err="1"/>
              <a:t>sulphide</a:t>
            </a:r>
            <a:r>
              <a:rPr lang="en-US" sz="2200" dirty="0"/>
              <a:t> concentrations and an audible tone would sound</a:t>
            </a:r>
            <a:endParaRPr lang="en-IN" sz="2200" dirty="0"/>
          </a:p>
        </p:txBody>
      </p:sp>
      <p:sp>
        <p:nvSpPr>
          <p:cNvPr id="4" name="Footer Placeholder 3">
            <a:extLst>
              <a:ext uri="{FF2B5EF4-FFF2-40B4-BE49-F238E27FC236}">
                <a16:creationId xmlns:a16="http://schemas.microsoft.com/office/drawing/2014/main" id="{D2A098F6-2A31-40A5-067F-04B53A09E199}"/>
              </a:ext>
            </a:extLst>
          </p:cNvPr>
          <p:cNvSpPr>
            <a:spLocks noGrp="1"/>
          </p:cNvSpPr>
          <p:nvPr>
            <p:ph type="ftr" sz="quarter" idx="11"/>
          </p:nvPr>
        </p:nvSpPr>
        <p:spPr/>
        <p:txBody>
          <a:bodyPr/>
          <a:lstStyle/>
          <a:p>
            <a:r>
              <a:rPr lang="en-IN" dirty="0"/>
              <a:t>A plenary review of halitosis </a:t>
            </a:r>
            <a:r>
              <a:rPr lang="en-IN" dirty="0" err="1"/>
              <a:t>Dr.</a:t>
            </a:r>
            <a:r>
              <a:rPr lang="en-IN" dirty="0"/>
              <a:t> </a:t>
            </a:r>
            <a:r>
              <a:rPr lang="en-IN" dirty="0" err="1"/>
              <a:t>Jaishree</a:t>
            </a:r>
            <a:r>
              <a:rPr lang="en-IN" dirty="0"/>
              <a:t> Tukaram </a:t>
            </a:r>
            <a:r>
              <a:rPr lang="en-IN" dirty="0" err="1"/>
              <a:t>Khsirsagar</a:t>
            </a:r>
            <a:r>
              <a:rPr lang="en-IN" dirty="0"/>
              <a:t>, </a:t>
            </a:r>
            <a:r>
              <a:rPr lang="en-IN" dirty="0" err="1"/>
              <a:t>Dr.</a:t>
            </a:r>
            <a:r>
              <a:rPr lang="en-IN" dirty="0"/>
              <a:t> V </a:t>
            </a:r>
            <a:r>
              <a:rPr lang="en-IN" dirty="0" err="1"/>
              <a:t>Valarmathy</a:t>
            </a:r>
            <a:r>
              <a:rPr lang="en-IN" dirty="0"/>
              <a:t>, </a:t>
            </a:r>
            <a:r>
              <a:rPr lang="en-IN" dirty="0" err="1"/>
              <a:t>Dr.</a:t>
            </a:r>
            <a:r>
              <a:rPr lang="en-IN" dirty="0"/>
              <a:t> M Balamurugan and </a:t>
            </a:r>
            <a:r>
              <a:rPr lang="en-IN" dirty="0" err="1"/>
              <a:t>Dr.</a:t>
            </a:r>
            <a:r>
              <a:rPr lang="en-IN" dirty="0"/>
              <a:t> R </a:t>
            </a:r>
            <a:r>
              <a:rPr lang="en-IN" dirty="0" err="1"/>
              <a:t>Vishnupriya</a:t>
            </a:r>
            <a:endParaRPr lang="en-IN" dirty="0"/>
          </a:p>
        </p:txBody>
      </p:sp>
      <p:pic>
        <p:nvPicPr>
          <p:cNvPr id="6" name="Picture 5">
            <a:extLst>
              <a:ext uri="{FF2B5EF4-FFF2-40B4-BE49-F238E27FC236}">
                <a16:creationId xmlns:a16="http://schemas.microsoft.com/office/drawing/2014/main" id="{AD45DEE1-D2C5-73CA-D849-7BF61C910A94}"/>
              </a:ext>
            </a:extLst>
          </p:cNvPr>
          <p:cNvPicPr>
            <a:picLocks noChangeAspect="1"/>
          </p:cNvPicPr>
          <p:nvPr/>
        </p:nvPicPr>
        <p:blipFill>
          <a:blip r:embed="rId2"/>
          <a:stretch>
            <a:fillRect/>
          </a:stretch>
        </p:blipFill>
        <p:spPr>
          <a:xfrm>
            <a:off x="8014996" y="751434"/>
            <a:ext cx="4177003" cy="5541744"/>
          </a:xfrm>
          <a:prstGeom prst="rect">
            <a:avLst/>
          </a:prstGeom>
        </p:spPr>
      </p:pic>
    </p:spTree>
    <p:extLst>
      <p:ext uri="{BB962C8B-B14F-4D97-AF65-F5344CB8AC3E}">
        <p14:creationId xmlns:p14="http://schemas.microsoft.com/office/powerpoint/2010/main" val="159988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1EFC6C-E734-4EA4-BE91-1547F534227A}"/>
              </a:ext>
            </a:extLst>
          </p:cNvPr>
          <p:cNvSpPr>
            <a:spLocks noGrp="1"/>
          </p:cNvSpPr>
          <p:nvPr>
            <p:ph idx="1"/>
          </p:nvPr>
        </p:nvSpPr>
        <p:spPr>
          <a:xfrm>
            <a:off x="443883" y="451490"/>
            <a:ext cx="10927672" cy="5754002"/>
          </a:xfrm>
        </p:spPr>
        <p:txBody>
          <a:bodyPr>
            <a:noAutofit/>
          </a:bodyPr>
          <a:lstStyle/>
          <a:p>
            <a:r>
              <a:rPr lang="en-US" sz="2200" dirty="0"/>
              <a:t>Transient disturbing odors caused by food intake (e.g., garlic, onions, and certain spices), smoking, or medications (e.g., metronidazole) do not reveal a health problem and are common examples of physiologic halitosis. </a:t>
            </a:r>
          </a:p>
          <a:p>
            <a:endParaRPr lang="en-US" sz="2200" dirty="0"/>
          </a:p>
          <a:p>
            <a:r>
              <a:rPr lang="en-US" sz="2200" dirty="0"/>
              <a:t>The same is true for “morning” bad breath, as habitually experienced on awakening. This malodor is caused by decreased salivary flow and increased putrefaction during the night, and it spontaneously disappears after breakfast or after oral hygiene measures. </a:t>
            </a:r>
          </a:p>
          <a:p>
            <a:endParaRPr lang="en-US" sz="2200" dirty="0"/>
          </a:p>
          <a:p>
            <a:r>
              <a:rPr lang="en-US" sz="2200" dirty="0"/>
              <a:t>A persistent breath malodor, by definition, does reflect some pathology (pathologic halitosis). </a:t>
            </a:r>
          </a:p>
          <a:p>
            <a:endParaRPr lang="en-US" sz="2200" dirty="0"/>
          </a:p>
          <a:p>
            <a:r>
              <a:rPr lang="en-US" sz="2200" dirty="0"/>
              <a:t>When the origin of pathologic halitosis can be found in the oral cavity, one speaks of oral malodor. When an obvious breath malodor cannot be perceived but the patient is convinced that he or she suffers from it, this is called pseudo-halitosis</a:t>
            </a:r>
            <a:endParaRPr lang="en-IN" sz="2200" dirty="0"/>
          </a:p>
        </p:txBody>
      </p:sp>
      <p:sp>
        <p:nvSpPr>
          <p:cNvPr id="2" name="Footer Placeholder 1">
            <a:extLst>
              <a:ext uri="{FF2B5EF4-FFF2-40B4-BE49-F238E27FC236}">
                <a16:creationId xmlns:a16="http://schemas.microsoft.com/office/drawing/2014/main" id="{E3E2DFF3-1CF7-4D43-9ACA-B3F158130DC7}"/>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3830796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CE2F5B-93D3-59CF-A70C-B18F5659FA13}"/>
              </a:ext>
            </a:extLst>
          </p:cNvPr>
          <p:cNvSpPr>
            <a:spLocks noGrp="1"/>
          </p:cNvSpPr>
          <p:nvPr>
            <p:ph idx="1"/>
          </p:nvPr>
        </p:nvSpPr>
        <p:spPr>
          <a:xfrm>
            <a:off x="74679" y="285536"/>
            <a:ext cx="8998794" cy="4869510"/>
          </a:xfrm>
        </p:spPr>
        <p:txBody>
          <a:bodyPr>
            <a:noAutofit/>
          </a:bodyPr>
          <a:lstStyle/>
          <a:p>
            <a:endParaRPr lang="en-US" sz="2200" dirty="0"/>
          </a:p>
          <a:p>
            <a:r>
              <a:rPr lang="en-US" sz="3200" b="1" i="1" dirty="0" err="1">
                <a:solidFill>
                  <a:srgbClr val="92D050"/>
                </a:solidFill>
              </a:rPr>
              <a:t>Halitox</a:t>
            </a:r>
            <a:r>
              <a:rPr lang="en-US" sz="3200" b="1" i="1" dirty="0">
                <a:solidFill>
                  <a:srgbClr val="92D050"/>
                </a:solidFill>
              </a:rPr>
              <a:t>™ </a:t>
            </a:r>
            <a:r>
              <a:rPr lang="en-US" sz="2200" b="1" i="1" dirty="0">
                <a:solidFill>
                  <a:srgbClr val="92D050"/>
                </a:solidFill>
              </a:rPr>
              <a:t> </a:t>
            </a:r>
            <a:r>
              <a:rPr lang="en-US" sz="2200" dirty="0"/>
              <a:t>: Halitosis Linked Toxins is a quick, simple, colorimetric test that detects both VSC’s and polyamines like putrescine and cadaverine.</a:t>
            </a:r>
          </a:p>
          <a:p>
            <a:endParaRPr lang="en-US" sz="2200" dirty="0"/>
          </a:p>
          <a:p>
            <a:r>
              <a:rPr lang="en-US" sz="2200" dirty="0"/>
              <a:t>The kit consists of two testing vials that contain specific reagent chemicals. </a:t>
            </a:r>
          </a:p>
          <a:p>
            <a:endParaRPr lang="en-US" sz="2200" dirty="0"/>
          </a:p>
          <a:p>
            <a:r>
              <a:rPr lang="en-US" sz="2200" dirty="0"/>
              <a:t>The only thing that comes in contact with the patient is a sterile cotton tipped swab used to obtain a tongue scraping sample or packet sample.</a:t>
            </a:r>
          </a:p>
          <a:p>
            <a:endParaRPr lang="en-US" sz="2200" dirty="0"/>
          </a:p>
          <a:p>
            <a:r>
              <a:rPr lang="en-US" sz="2200" dirty="0"/>
              <a:t> The </a:t>
            </a:r>
            <a:r>
              <a:rPr lang="en-US" sz="2200" dirty="0" err="1"/>
              <a:t>colour</a:t>
            </a:r>
            <a:r>
              <a:rPr lang="en-US" sz="2200" dirty="0"/>
              <a:t> chart contains 3 </a:t>
            </a:r>
            <a:r>
              <a:rPr lang="en-US" sz="2200" dirty="0" err="1"/>
              <a:t>colour</a:t>
            </a:r>
            <a:r>
              <a:rPr lang="en-US" sz="2200" dirty="0"/>
              <a:t> scale- low toxin, moderate toxin and high toxin.</a:t>
            </a:r>
            <a:endParaRPr lang="en-IN" sz="2200" dirty="0"/>
          </a:p>
        </p:txBody>
      </p:sp>
      <p:sp>
        <p:nvSpPr>
          <p:cNvPr id="4" name="Footer Placeholder 3">
            <a:extLst>
              <a:ext uri="{FF2B5EF4-FFF2-40B4-BE49-F238E27FC236}">
                <a16:creationId xmlns:a16="http://schemas.microsoft.com/office/drawing/2014/main" id="{A09264DE-3CBC-A729-2B1C-ED7CCF4B65A5}"/>
              </a:ext>
            </a:extLst>
          </p:cNvPr>
          <p:cNvSpPr>
            <a:spLocks noGrp="1"/>
          </p:cNvSpPr>
          <p:nvPr>
            <p:ph type="ftr" sz="quarter" idx="11"/>
          </p:nvPr>
        </p:nvSpPr>
        <p:spPr>
          <a:xfrm>
            <a:off x="1759685" y="6492875"/>
            <a:ext cx="6297612" cy="365125"/>
          </a:xfrm>
        </p:spPr>
        <p:txBody>
          <a:bodyPr/>
          <a:lstStyle/>
          <a:p>
            <a:r>
              <a:rPr lang="en-US" b="0" i="0" dirty="0" err="1">
                <a:solidFill>
                  <a:schemeClr val="tx1"/>
                </a:solidFill>
                <a:effectLst/>
                <a:latin typeface="Open Sans" panose="020B0606030504020204" pitchFamily="34" charset="0"/>
              </a:rPr>
              <a:t>Marawar</a:t>
            </a:r>
            <a:r>
              <a:rPr lang="en-US" b="0" i="0" dirty="0">
                <a:solidFill>
                  <a:schemeClr val="tx1"/>
                </a:solidFill>
                <a:effectLst/>
                <a:latin typeface="Open Sans" panose="020B0606030504020204" pitchFamily="34" charset="0"/>
              </a:rPr>
              <a:t>, Pramod, et al. "Halitosis: A silent affliction!" </a:t>
            </a:r>
            <a:r>
              <a:rPr lang="en-US" b="0" i="1" dirty="0">
                <a:solidFill>
                  <a:schemeClr val="tx1"/>
                </a:solidFill>
                <a:effectLst/>
                <a:latin typeface="Open Sans" panose="020B0606030504020204" pitchFamily="34" charset="0"/>
              </a:rPr>
              <a:t>Chronicles of Young Scientists</a:t>
            </a:r>
            <a:r>
              <a:rPr lang="en-US" b="0" i="0" dirty="0">
                <a:solidFill>
                  <a:schemeClr val="tx1"/>
                </a:solidFill>
                <a:effectLst/>
                <a:latin typeface="Open Sans" panose="020B0606030504020204" pitchFamily="34" charset="0"/>
              </a:rPr>
              <a:t>, vol. 3, no. 4, Oct.-Dec. 2012, p. 251. </a:t>
            </a:r>
            <a:endParaRPr lang="en-IN" dirty="0">
              <a:solidFill>
                <a:schemeClr val="tx1"/>
              </a:solidFill>
            </a:endParaRPr>
          </a:p>
        </p:txBody>
      </p:sp>
      <p:pic>
        <p:nvPicPr>
          <p:cNvPr id="7" name="Picture 6">
            <a:extLst>
              <a:ext uri="{FF2B5EF4-FFF2-40B4-BE49-F238E27FC236}">
                <a16:creationId xmlns:a16="http://schemas.microsoft.com/office/drawing/2014/main" id="{C2734E70-60EA-F4EA-91EB-3483E737D648}"/>
              </a:ext>
            </a:extLst>
          </p:cNvPr>
          <p:cNvPicPr>
            <a:picLocks noChangeAspect="1"/>
          </p:cNvPicPr>
          <p:nvPr/>
        </p:nvPicPr>
        <p:blipFill>
          <a:blip r:embed="rId2"/>
          <a:stretch>
            <a:fillRect/>
          </a:stretch>
        </p:blipFill>
        <p:spPr>
          <a:xfrm>
            <a:off x="8696131" y="1"/>
            <a:ext cx="3519338" cy="2623886"/>
          </a:xfrm>
          <a:prstGeom prst="rect">
            <a:avLst/>
          </a:prstGeom>
        </p:spPr>
      </p:pic>
      <p:pic>
        <p:nvPicPr>
          <p:cNvPr id="8" name="Picture 7">
            <a:extLst>
              <a:ext uri="{FF2B5EF4-FFF2-40B4-BE49-F238E27FC236}">
                <a16:creationId xmlns:a16="http://schemas.microsoft.com/office/drawing/2014/main" id="{71A451AC-F6F4-7310-2EF7-AC33479B7864}"/>
              </a:ext>
            </a:extLst>
          </p:cNvPr>
          <p:cNvPicPr>
            <a:picLocks noChangeAspect="1"/>
          </p:cNvPicPr>
          <p:nvPr/>
        </p:nvPicPr>
        <p:blipFill rotWithShape="1">
          <a:blip r:embed="rId3"/>
          <a:srcRect t="820"/>
          <a:stretch/>
        </p:blipFill>
        <p:spPr>
          <a:xfrm>
            <a:off x="8696131" y="2623887"/>
            <a:ext cx="3495869" cy="4234113"/>
          </a:xfrm>
          <a:prstGeom prst="rect">
            <a:avLst/>
          </a:prstGeom>
        </p:spPr>
      </p:pic>
    </p:spTree>
    <p:extLst>
      <p:ext uri="{BB962C8B-B14F-4D97-AF65-F5344CB8AC3E}">
        <p14:creationId xmlns:p14="http://schemas.microsoft.com/office/powerpoint/2010/main" val="426668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348D40-71F9-A034-4063-D5535D43F966}"/>
              </a:ext>
            </a:extLst>
          </p:cNvPr>
          <p:cNvSpPr>
            <a:spLocks noGrp="1"/>
          </p:cNvSpPr>
          <p:nvPr>
            <p:ph idx="1"/>
          </p:nvPr>
        </p:nvSpPr>
        <p:spPr>
          <a:xfrm>
            <a:off x="213066" y="239697"/>
            <a:ext cx="7035460" cy="6365289"/>
          </a:xfrm>
        </p:spPr>
        <p:txBody>
          <a:bodyPr>
            <a:normAutofit/>
          </a:bodyPr>
          <a:lstStyle/>
          <a:p>
            <a:r>
              <a:rPr lang="en-US" sz="2200" b="1" i="1" dirty="0">
                <a:solidFill>
                  <a:srgbClr val="92D050"/>
                </a:solidFill>
              </a:rPr>
              <a:t>Tongue Sulfide Probe  </a:t>
            </a:r>
            <a:r>
              <a:rPr lang="en-US" sz="2200" dirty="0"/>
              <a:t>(Diamond General Development Corp., Ann Arbor, MI, USA): </a:t>
            </a:r>
          </a:p>
          <a:p>
            <a:endParaRPr lang="en-US" sz="2200" dirty="0"/>
          </a:p>
          <a:p>
            <a:r>
              <a:rPr lang="en-US" sz="2200" dirty="0"/>
              <a:t>The sulfide level on the tongue dorsum (</a:t>
            </a:r>
            <a:r>
              <a:rPr lang="en-US" sz="2200" dirty="0" err="1"/>
              <a:t>pS</a:t>
            </a:r>
            <a:r>
              <a:rPr lang="en-US" sz="2200" dirty="0"/>
              <a:t> level) was determined using the tongue sulfide probe. </a:t>
            </a:r>
          </a:p>
          <a:p>
            <a:endParaRPr lang="en-US" sz="2200" dirty="0"/>
          </a:p>
          <a:p>
            <a:r>
              <a:rPr lang="en-US" sz="2200" dirty="0"/>
              <a:t>Sensors for VSC's have been integrated into periodontal probes and paddles which can be placed directly into the pocket or on to the tongue, again yielding significant co-relation with organoleptic scores. </a:t>
            </a:r>
          </a:p>
          <a:p>
            <a:endParaRPr lang="en-US" sz="2200" dirty="0"/>
          </a:p>
          <a:p>
            <a:endParaRPr lang="en-US" sz="2200" dirty="0"/>
          </a:p>
          <a:p>
            <a:endParaRPr lang="en-US" sz="2200" dirty="0"/>
          </a:p>
          <a:p>
            <a:endParaRPr lang="en-US" sz="2200" dirty="0"/>
          </a:p>
        </p:txBody>
      </p:sp>
      <p:sp>
        <p:nvSpPr>
          <p:cNvPr id="4" name="Footer Placeholder 3">
            <a:extLst>
              <a:ext uri="{FF2B5EF4-FFF2-40B4-BE49-F238E27FC236}">
                <a16:creationId xmlns:a16="http://schemas.microsoft.com/office/drawing/2014/main" id="{E5999983-3F72-A7BA-DF60-0F6B2FF9E510}"/>
              </a:ext>
            </a:extLst>
          </p:cNvPr>
          <p:cNvSpPr>
            <a:spLocks noGrp="1"/>
          </p:cNvSpPr>
          <p:nvPr>
            <p:ph type="ftr" sz="quarter" idx="11"/>
          </p:nvPr>
        </p:nvSpPr>
        <p:spPr>
          <a:xfrm>
            <a:off x="757233" y="6422423"/>
            <a:ext cx="6297612" cy="365125"/>
          </a:xfrm>
        </p:spPr>
        <p:txBody>
          <a:bodyPr/>
          <a:lstStyle/>
          <a:p>
            <a:r>
              <a:rPr lang="en-US" b="0" i="0" dirty="0" err="1">
                <a:solidFill>
                  <a:schemeClr val="tx1"/>
                </a:solidFill>
                <a:effectLst/>
                <a:latin typeface="Open Sans" panose="020B0606030504020204" pitchFamily="34" charset="0"/>
              </a:rPr>
              <a:t>Marawar</a:t>
            </a:r>
            <a:r>
              <a:rPr lang="en-US" b="0" i="0" dirty="0">
                <a:solidFill>
                  <a:schemeClr val="tx1"/>
                </a:solidFill>
                <a:effectLst/>
                <a:latin typeface="Open Sans" panose="020B0606030504020204" pitchFamily="34" charset="0"/>
              </a:rPr>
              <a:t>, Pramod, et al. "Halitosis: A silent affliction!" </a:t>
            </a:r>
            <a:r>
              <a:rPr lang="en-US" b="0" i="1" dirty="0">
                <a:solidFill>
                  <a:schemeClr val="tx1"/>
                </a:solidFill>
                <a:effectLst/>
                <a:latin typeface="Open Sans" panose="020B0606030504020204" pitchFamily="34" charset="0"/>
              </a:rPr>
              <a:t>Chronicles of Young Scientists</a:t>
            </a:r>
            <a:r>
              <a:rPr lang="en-US" b="0" i="0" dirty="0">
                <a:solidFill>
                  <a:schemeClr val="tx1"/>
                </a:solidFill>
                <a:effectLst/>
                <a:latin typeface="Open Sans" panose="020B0606030504020204" pitchFamily="34" charset="0"/>
              </a:rPr>
              <a:t>, vol. 3, no. 4, Oct.-Dec. 2012, p. 251. </a:t>
            </a:r>
            <a:endParaRPr lang="en-IN" dirty="0">
              <a:solidFill>
                <a:schemeClr val="tx1"/>
              </a:solidFill>
            </a:endParaRPr>
          </a:p>
        </p:txBody>
      </p:sp>
      <p:pic>
        <p:nvPicPr>
          <p:cNvPr id="6" name="Picture 5">
            <a:extLst>
              <a:ext uri="{FF2B5EF4-FFF2-40B4-BE49-F238E27FC236}">
                <a16:creationId xmlns:a16="http://schemas.microsoft.com/office/drawing/2014/main" id="{C10D7CF8-6219-19DC-E5F2-1C326728F83D}"/>
              </a:ext>
            </a:extLst>
          </p:cNvPr>
          <p:cNvPicPr>
            <a:picLocks noChangeAspect="1"/>
          </p:cNvPicPr>
          <p:nvPr/>
        </p:nvPicPr>
        <p:blipFill>
          <a:blip r:embed="rId2"/>
          <a:stretch>
            <a:fillRect/>
          </a:stretch>
        </p:blipFill>
        <p:spPr>
          <a:xfrm>
            <a:off x="7341831" y="2006082"/>
            <a:ext cx="4850169" cy="3359020"/>
          </a:xfrm>
          <a:prstGeom prst="rect">
            <a:avLst/>
          </a:prstGeom>
        </p:spPr>
      </p:pic>
    </p:spTree>
    <p:extLst>
      <p:ext uri="{BB962C8B-B14F-4D97-AF65-F5344CB8AC3E}">
        <p14:creationId xmlns:p14="http://schemas.microsoft.com/office/powerpoint/2010/main" val="22072296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E32E76-081A-DE67-12BF-F38C059BED32}"/>
              </a:ext>
            </a:extLst>
          </p:cNvPr>
          <p:cNvSpPr>
            <a:spLocks noGrp="1"/>
          </p:cNvSpPr>
          <p:nvPr>
            <p:ph idx="1"/>
          </p:nvPr>
        </p:nvSpPr>
        <p:spPr>
          <a:xfrm>
            <a:off x="419878" y="783771"/>
            <a:ext cx="8854124" cy="5257591"/>
          </a:xfrm>
        </p:spPr>
        <p:txBody>
          <a:bodyPr>
            <a:normAutofit/>
          </a:bodyPr>
          <a:lstStyle/>
          <a:p>
            <a:pPr algn="just"/>
            <a:r>
              <a:rPr lang="en-US" sz="2200" dirty="0"/>
              <a:t>The tongue sulfide probe size was developed to determine the sulfide levels on the tongue dorsum. </a:t>
            </a:r>
          </a:p>
          <a:p>
            <a:pPr algn="just"/>
            <a:endParaRPr lang="en-US" sz="2200" dirty="0"/>
          </a:p>
          <a:p>
            <a:pPr algn="just"/>
            <a:r>
              <a:rPr lang="en-US" sz="2200" dirty="0"/>
              <a:t>The localization of tongue odor was quantitatively assessed using this newly developed tongue probe in a chairside setting appears to be simple, reliable, and clinically user friendly tool</a:t>
            </a:r>
            <a:endParaRPr lang="en-IN" sz="2200" dirty="0"/>
          </a:p>
        </p:txBody>
      </p:sp>
      <p:sp>
        <p:nvSpPr>
          <p:cNvPr id="4" name="Footer Placeholder 3">
            <a:extLst>
              <a:ext uri="{FF2B5EF4-FFF2-40B4-BE49-F238E27FC236}">
                <a16:creationId xmlns:a16="http://schemas.microsoft.com/office/drawing/2014/main" id="{3519BE2C-4BA4-56C0-1394-0E2004030045}"/>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1F987581-E5DE-FFAD-EA1F-9D43E095EE29}"/>
              </a:ext>
            </a:extLst>
          </p:cNvPr>
          <p:cNvPicPr>
            <a:picLocks noChangeAspect="1"/>
          </p:cNvPicPr>
          <p:nvPr/>
        </p:nvPicPr>
        <p:blipFill>
          <a:blip r:embed="rId2"/>
          <a:stretch>
            <a:fillRect/>
          </a:stretch>
        </p:blipFill>
        <p:spPr>
          <a:xfrm>
            <a:off x="451451" y="4025076"/>
            <a:ext cx="5809390" cy="2642668"/>
          </a:xfrm>
          <a:prstGeom prst="rect">
            <a:avLst/>
          </a:prstGeom>
        </p:spPr>
      </p:pic>
      <p:sp>
        <p:nvSpPr>
          <p:cNvPr id="7" name="TextBox 6">
            <a:extLst>
              <a:ext uri="{FF2B5EF4-FFF2-40B4-BE49-F238E27FC236}">
                <a16:creationId xmlns:a16="http://schemas.microsoft.com/office/drawing/2014/main" id="{9F9B97BF-76D3-97D9-696D-95FBBEFE80EB}"/>
              </a:ext>
            </a:extLst>
          </p:cNvPr>
          <p:cNvSpPr txBox="1"/>
          <p:nvPr/>
        </p:nvSpPr>
        <p:spPr>
          <a:xfrm>
            <a:off x="6974946" y="4359420"/>
            <a:ext cx="5089536" cy="1754326"/>
          </a:xfrm>
          <a:prstGeom prst="rect">
            <a:avLst/>
          </a:prstGeom>
          <a:noFill/>
        </p:spPr>
        <p:txBody>
          <a:bodyPr wrap="square">
            <a:spAutoFit/>
          </a:bodyPr>
          <a:lstStyle/>
          <a:p>
            <a:r>
              <a:rPr lang="en-US" dirty="0"/>
              <a:t>Diagram of tongue sulfide probe. The sulfide-sensing element generates an electrochemical voltage proportional to the concentration of sulfide ions present. This voltage is measured relative to the operating point of the reference element.</a:t>
            </a:r>
            <a:endParaRPr lang="en-IN" dirty="0"/>
          </a:p>
        </p:txBody>
      </p:sp>
    </p:spTree>
    <p:extLst>
      <p:ext uri="{BB962C8B-B14F-4D97-AF65-F5344CB8AC3E}">
        <p14:creationId xmlns:p14="http://schemas.microsoft.com/office/powerpoint/2010/main" val="11158414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943B-1AF5-1D59-1B5B-812AE585A293}"/>
              </a:ext>
            </a:extLst>
          </p:cNvPr>
          <p:cNvSpPr>
            <a:spLocks noGrp="1"/>
          </p:cNvSpPr>
          <p:nvPr>
            <p:ph type="title"/>
          </p:nvPr>
        </p:nvSpPr>
        <p:spPr/>
        <p:txBody>
          <a:bodyPr/>
          <a:lstStyle/>
          <a:p>
            <a:r>
              <a:rPr lang="en-IN" dirty="0"/>
              <a:t>BREATH CHECKER</a:t>
            </a:r>
          </a:p>
        </p:txBody>
      </p:sp>
      <p:sp>
        <p:nvSpPr>
          <p:cNvPr id="3" name="Content Placeholder 2">
            <a:extLst>
              <a:ext uri="{FF2B5EF4-FFF2-40B4-BE49-F238E27FC236}">
                <a16:creationId xmlns:a16="http://schemas.microsoft.com/office/drawing/2014/main" id="{8E6E02E9-E7FB-661D-4AC9-C3F9FB438881}"/>
              </a:ext>
            </a:extLst>
          </p:cNvPr>
          <p:cNvSpPr>
            <a:spLocks noGrp="1"/>
          </p:cNvSpPr>
          <p:nvPr>
            <p:ph idx="1"/>
          </p:nvPr>
        </p:nvSpPr>
        <p:spPr>
          <a:xfrm>
            <a:off x="490903" y="1787727"/>
            <a:ext cx="8596668" cy="3880773"/>
          </a:xfrm>
        </p:spPr>
        <p:txBody>
          <a:bodyPr>
            <a:normAutofit/>
          </a:bodyPr>
          <a:lstStyle/>
          <a:p>
            <a:pPr algn="just"/>
            <a:r>
              <a:rPr lang="en-US" sz="2200" dirty="0"/>
              <a:t> </a:t>
            </a:r>
            <a:r>
              <a:rPr lang="en-US" sz="2200" b="1" i="1" dirty="0" err="1">
                <a:solidFill>
                  <a:srgbClr val="92D050"/>
                </a:solidFill>
              </a:rPr>
              <a:t>Fitscan</a:t>
            </a:r>
            <a:r>
              <a:rPr lang="en-US" sz="2200" b="1" i="1" dirty="0">
                <a:solidFill>
                  <a:srgbClr val="92D050"/>
                </a:solidFill>
              </a:rPr>
              <a:t> breath checker </a:t>
            </a:r>
            <a:r>
              <a:rPr lang="en-US" sz="2200" b="1" i="1" dirty="0"/>
              <a:t>: </a:t>
            </a:r>
            <a:r>
              <a:rPr lang="en-US" sz="2200" dirty="0"/>
              <a:t>It detects and measures the presence of breath odors (VSCs). It measures odor in seconds and results are displayed similar to organoleptic method.</a:t>
            </a:r>
          </a:p>
          <a:p>
            <a:pPr algn="just"/>
            <a:endParaRPr lang="en-US" sz="2200" dirty="0"/>
          </a:p>
          <a:p>
            <a:pPr algn="just"/>
            <a:endParaRPr lang="en-US" sz="2200" dirty="0"/>
          </a:p>
          <a:p>
            <a:pPr algn="just"/>
            <a:r>
              <a:rPr lang="en-US" sz="2200" b="1" i="1" dirty="0">
                <a:solidFill>
                  <a:srgbClr val="92D050"/>
                </a:solidFill>
              </a:rPr>
              <a:t>Tanita </a:t>
            </a:r>
            <a:r>
              <a:rPr lang="en-US" sz="2200" b="1" i="1" dirty="0" err="1">
                <a:solidFill>
                  <a:srgbClr val="92D050"/>
                </a:solidFill>
              </a:rPr>
              <a:t>BreathAlert</a:t>
            </a:r>
            <a:r>
              <a:rPr lang="en-US" sz="2200" b="1" i="1" dirty="0">
                <a:solidFill>
                  <a:srgbClr val="92D050"/>
                </a:solidFill>
              </a:rPr>
              <a:t>™  </a:t>
            </a:r>
            <a:r>
              <a:rPr lang="en-US" sz="2200" b="1" i="1" dirty="0"/>
              <a:t>:  </a:t>
            </a:r>
            <a:r>
              <a:rPr lang="en-US" sz="2200" dirty="0"/>
              <a:t>is an innovative palm-size monitor that detects and measures the presence of VSC’s and hydrocarbon gases in mouth air. </a:t>
            </a:r>
          </a:p>
          <a:p>
            <a:pPr algn="just"/>
            <a:endParaRPr lang="en-IN" sz="2200" dirty="0"/>
          </a:p>
        </p:txBody>
      </p:sp>
      <p:sp>
        <p:nvSpPr>
          <p:cNvPr id="4" name="Footer Placeholder 3">
            <a:extLst>
              <a:ext uri="{FF2B5EF4-FFF2-40B4-BE49-F238E27FC236}">
                <a16:creationId xmlns:a16="http://schemas.microsoft.com/office/drawing/2014/main" id="{A12AC060-CD82-9CA0-08C5-04DE5920B90C}"/>
              </a:ext>
            </a:extLst>
          </p:cNvPr>
          <p:cNvSpPr>
            <a:spLocks noGrp="1"/>
          </p:cNvSpPr>
          <p:nvPr>
            <p:ph type="ftr" sz="quarter" idx="11"/>
          </p:nvPr>
        </p:nvSpPr>
        <p:spPr/>
        <p:txBody>
          <a:bodyPr/>
          <a:lstStyle/>
          <a:p>
            <a:r>
              <a:rPr lang="en-IN" dirty="0"/>
              <a:t>A plenary review of halitosis </a:t>
            </a:r>
            <a:r>
              <a:rPr lang="en-IN" dirty="0" err="1"/>
              <a:t>Dr.</a:t>
            </a:r>
            <a:r>
              <a:rPr lang="en-IN" dirty="0"/>
              <a:t> </a:t>
            </a:r>
            <a:r>
              <a:rPr lang="en-IN" dirty="0" err="1"/>
              <a:t>Jaishree</a:t>
            </a:r>
            <a:r>
              <a:rPr lang="en-IN" dirty="0"/>
              <a:t> Tukaram </a:t>
            </a:r>
            <a:r>
              <a:rPr lang="en-IN" dirty="0" err="1"/>
              <a:t>Khsirsagar</a:t>
            </a:r>
            <a:r>
              <a:rPr lang="en-IN" dirty="0"/>
              <a:t>, </a:t>
            </a:r>
            <a:r>
              <a:rPr lang="en-IN" dirty="0" err="1"/>
              <a:t>Dr.</a:t>
            </a:r>
            <a:r>
              <a:rPr lang="en-IN" dirty="0"/>
              <a:t> V </a:t>
            </a:r>
            <a:r>
              <a:rPr lang="en-IN" dirty="0" err="1"/>
              <a:t>Valarmathy</a:t>
            </a:r>
            <a:r>
              <a:rPr lang="en-IN" dirty="0"/>
              <a:t>, </a:t>
            </a:r>
            <a:r>
              <a:rPr lang="en-IN" dirty="0" err="1"/>
              <a:t>Dr.</a:t>
            </a:r>
            <a:r>
              <a:rPr lang="en-IN" dirty="0"/>
              <a:t> M Balamurugan and </a:t>
            </a:r>
            <a:r>
              <a:rPr lang="en-IN" dirty="0" err="1"/>
              <a:t>Dr.</a:t>
            </a:r>
            <a:r>
              <a:rPr lang="en-IN" dirty="0"/>
              <a:t> R </a:t>
            </a:r>
            <a:r>
              <a:rPr lang="en-IN" dirty="0" err="1"/>
              <a:t>Vishnupriya</a:t>
            </a:r>
            <a:endParaRPr lang="en-IN" dirty="0"/>
          </a:p>
        </p:txBody>
      </p:sp>
      <p:pic>
        <p:nvPicPr>
          <p:cNvPr id="5" name="Picture 4">
            <a:extLst>
              <a:ext uri="{FF2B5EF4-FFF2-40B4-BE49-F238E27FC236}">
                <a16:creationId xmlns:a16="http://schemas.microsoft.com/office/drawing/2014/main" id="{12425480-19FC-7F81-B057-E473E589F531}"/>
              </a:ext>
            </a:extLst>
          </p:cNvPr>
          <p:cNvPicPr>
            <a:picLocks noChangeAspect="1"/>
          </p:cNvPicPr>
          <p:nvPr/>
        </p:nvPicPr>
        <p:blipFill>
          <a:blip r:embed="rId2"/>
          <a:stretch>
            <a:fillRect/>
          </a:stretch>
        </p:blipFill>
        <p:spPr>
          <a:xfrm>
            <a:off x="9685538" y="462583"/>
            <a:ext cx="2265309" cy="5205917"/>
          </a:xfrm>
          <a:prstGeom prst="rect">
            <a:avLst/>
          </a:prstGeom>
        </p:spPr>
      </p:pic>
      <p:graphicFrame>
        <p:nvGraphicFramePr>
          <p:cNvPr id="7" name="Diagram 6">
            <a:extLst>
              <a:ext uri="{FF2B5EF4-FFF2-40B4-BE49-F238E27FC236}">
                <a16:creationId xmlns:a16="http://schemas.microsoft.com/office/drawing/2014/main" id="{E05B7BD8-97A9-2049-7C91-95D054C6446E}"/>
              </a:ext>
            </a:extLst>
          </p:cNvPr>
          <p:cNvGraphicFramePr/>
          <p:nvPr>
            <p:extLst>
              <p:ext uri="{D42A27DB-BD31-4B8C-83A1-F6EECF244321}">
                <p14:modId xmlns:p14="http://schemas.microsoft.com/office/powerpoint/2010/main" val="1369231741"/>
              </p:ext>
            </p:extLst>
          </p:nvPr>
        </p:nvGraphicFramePr>
        <p:xfrm>
          <a:off x="8061021" y="6063733"/>
          <a:ext cx="2594537" cy="598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13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8CE4AD-813A-6DDB-503C-D39A78B68FAD}"/>
              </a:ext>
            </a:extLst>
          </p:cNvPr>
          <p:cNvSpPr>
            <a:spLocks noGrp="1"/>
          </p:cNvSpPr>
          <p:nvPr>
            <p:ph idx="1"/>
          </p:nvPr>
        </p:nvSpPr>
        <p:spPr>
          <a:xfrm>
            <a:off x="419061" y="550361"/>
            <a:ext cx="10298097" cy="5757277"/>
          </a:xfrm>
        </p:spPr>
        <p:txBody>
          <a:bodyPr>
            <a:normAutofit/>
          </a:bodyPr>
          <a:lstStyle/>
          <a:p>
            <a:pPr algn="just"/>
            <a:r>
              <a:rPr lang="en-US" sz="2200" dirty="0"/>
              <a:t> </a:t>
            </a:r>
            <a:r>
              <a:rPr lang="en-US" sz="2200" b="1" dirty="0">
                <a:solidFill>
                  <a:srgbClr val="92D050"/>
                </a:solidFill>
              </a:rPr>
              <a:t>The β-galactosidase tests </a:t>
            </a:r>
            <a:r>
              <a:rPr lang="en-US" sz="2200" dirty="0"/>
              <a:t>quantify, by means of chromogenic substrates, bacterial enzymes involved in the initial degradation of oral mucin. </a:t>
            </a:r>
          </a:p>
          <a:p>
            <a:pPr marL="0" indent="0" algn="just">
              <a:buNone/>
            </a:pPr>
            <a:endParaRPr lang="en-US" sz="2200" dirty="0"/>
          </a:p>
          <a:p>
            <a:pPr algn="just"/>
            <a:r>
              <a:rPr lang="en-US" sz="2200" dirty="0"/>
              <a:t>β-Galactosidase is one of the main enzymes responsible for the removal of carbohydrate side chains, a limiting step in the proteolysis of glycoproteins.</a:t>
            </a:r>
          </a:p>
          <a:p>
            <a:pPr algn="just"/>
            <a:endParaRPr lang="en-US" sz="2200" dirty="0"/>
          </a:p>
          <a:p>
            <a:pPr algn="just"/>
            <a:r>
              <a:rPr lang="en-US" sz="2200" dirty="0"/>
              <a:t> It has been demonstrated that the presence of the enzyme accounts for the presence of oral malodor independent of the VSC level. </a:t>
            </a:r>
          </a:p>
          <a:p>
            <a:pPr algn="just"/>
            <a:endParaRPr lang="en-US" sz="2200" dirty="0"/>
          </a:p>
        </p:txBody>
      </p:sp>
      <p:sp>
        <p:nvSpPr>
          <p:cNvPr id="4" name="Footer Placeholder 3">
            <a:extLst>
              <a:ext uri="{FF2B5EF4-FFF2-40B4-BE49-F238E27FC236}">
                <a16:creationId xmlns:a16="http://schemas.microsoft.com/office/drawing/2014/main" id="{540D4369-8BFB-8015-29C2-BBCD659360D6}"/>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2466850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52276C-468E-EA2B-3926-F41A4F56AE6E}"/>
              </a:ext>
            </a:extLst>
          </p:cNvPr>
          <p:cNvSpPr>
            <a:spLocks noGrp="1"/>
          </p:cNvSpPr>
          <p:nvPr>
            <p:ph idx="1"/>
          </p:nvPr>
        </p:nvSpPr>
        <p:spPr>
          <a:xfrm>
            <a:off x="522514" y="569167"/>
            <a:ext cx="8751488" cy="5472195"/>
          </a:xfrm>
        </p:spPr>
        <p:txBody>
          <a:bodyPr>
            <a:normAutofit/>
          </a:bodyPr>
          <a:lstStyle/>
          <a:p>
            <a:pPr algn="just"/>
            <a:r>
              <a:rPr lang="en-US" sz="2200" b="1" dirty="0">
                <a:solidFill>
                  <a:srgbClr val="92D050"/>
                </a:solidFill>
              </a:rPr>
              <a:t>The ninhydrin method </a:t>
            </a:r>
            <a:r>
              <a:rPr lang="en-US" sz="2200" dirty="0"/>
              <a:t>is a colorimetric test to determine amino acids and low-molecular-weight amines. </a:t>
            </a:r>
          </a:p>
          <a:p>
            <a:pPr algn="just"/>
            <a:endParaRPr lang="en-US" sz="2200" dirty="0"/>
          </a:p>
          <a:p>
            <a:pPr algn="just"/>
            <a:r>
              <a:rPr lang="en-US" sz="2200" dirty="0"/>
              <a:t>These compounds are, like VSCs, final products of bacterial proteolysis. </a:t>
            </a:r>
          </a:p>
          <a:p>
            <a:pPr algn="just"/>
            <a:endParaRPr lang="en-IN" sz="2200" dirty="0"/>
          </a:p>
        </p:txBody>
      </p:sp>
      <p:sp>
        <p:nvSpPr>
          <p:cNvPr id="4" name="Footer Placeholder 3">
            <a:extLst>
              <a:ext uri="{FF2B5EF4-FFF2-40B4-BE49-F238E27FC236}">
                <a16:creationId xmlns:a16="http://schemas.microsoft.com/office/drawing/2014/main" id="{0BE7919D-6B6F-890C-AFA3-71F347874CF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9722202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3598-FE36-9E86-E267-1537CE8D725E}"/>
              </a:ext>
            </a:extLst>
          </p:cNvPr>
          <p:cNvSpPr>
            <a:spLocks noGrp="1"/>
          </p:cNvSpPr>
          <p:nvPr>
            <p:ph type="title"/>
          </p:nvPr>
        </p:nvSpPr>
        <p:spPr>
          <a:xfrm>
            <a:off x="677332" y="156237"/>
            <a:ext cx="8596668" cy="1320800"/>
          </a:xfrm>
        </p:spPr>
        <p:txBody>
          <a:bodyPr/>
          <a:lstStyle/>
          <a:p>
            <a:pPr algn="ctr"/>
            <a:r>
              <a:rPr lang="en-IN" dirty="0"/>
              <a:t>TREATMENT</a:t>
            </a:r>
          </a:p>
        </p:txBody>
      </p:sp>
      <p:sp>
        <p:nvSpPr>
          <p:cNvPr id="3" name="Content Placeholder 2">
            <a:extLst>
              <a:ext uri="{FF2B5EF4-FFF2-40B4-BE49-F238E27FC236}">
                <a16:creationId xmlns:a16="http://schemas.microsoft.com/office/drawing/2014/main" id="{DC625866-B73D-5BF6-269D-7EF832A9DB22}"/>
              </a:ext>
            </a:extLst>
          </p:cNvPr>
          <p:cNvSpPr>
            <a:spLocks noGrp="1"/>
          </p:cNvSpPr>
          <p:nvPr>
            <p:ph idx="1"/>
          </p:nvPr>
        </p:nvSpPr>
        <p:spPr>
          <a:xfrm>
            <a:off x="499779" y="905524"/>
            <a:ext cx="10836915" cy="4851754"/>
          </a:xfrm>
        </p:spPr>
        <p:txBody>
          <a:bodyPr>
            <a:noAutofit/>
          </a:bodyPr>
          <a:lstStyle/>
          <a:p>
            <a:pPr algn="just"/>
            <a:r>
              <a:rPr lang="en-US" sz="2200" dirty="0"/>
              <a:t>The treatment of oral malodor (with an intraoral origin) should preferably be cause related. </a:t>
            </a:r>
          </a:p>
          <a:p>
            <a:pPr algn="just"/>
            <a:endParaRPr lang="en-US" sz="2200" dirty="0"/>
          </a:p>
          <a:p>
            <a:pPr marL="0" indent="0" algn="just">
              <a:buNone/>
            </a:pPr>
            <a:r>
              <a:rPr lang="en-US" sz="2200" dirty="0"/>
              <a:t>    1.  Mechanical reduction of intraoral nutrients (substrates) and microorganisms </a:t>
            </a:r>
          </a:p>
          <a:p>
            <a:pPr marL="0" indent="0" algn="just">
              <a:buNone/>
            </a:pPr>
            <a:endParaRPr lang="en-US" sz="2200" dirty="0"/>
          </a:p>
          <a:p>
            <a:pPr marL="0" indent="0" algn="just">
              <a:buNone/>
            </a:pPr>
            <a:r>
              <a:rPr lang="en-US" sz="2200" dirty="0"/>
              <a:t>    2. Chemical reduction of oral microbial load </a:t>
            </a:r>
          </a:p>
          <a:p>
            <a:pPr marL="0" indent="0" algn="just">
              <a:buNone/>
            </a:pPr>
            <a:endParaRPr lang="en-US" sz="2200" dirty="0"/>
          </a:p>
          <a:p>
            <a:pPr marL="0" indent="0" algn="just">
              <a:buNone/>
            </a:pPr>
            <a:r>
              <a:rPr lang="en-US" sz="2200" dirty="0"/>
              <a:t>    3.  Rendering malodorous gases nonvolatile </a:t>
            </a:r>
          </a:p>
          <a:p>
            <a:pPr marL="0" indent="0" algn="just">
              <a:buNone/>
            </a:pPr>
            <a:endParaRPr lang="en-US" sz="2200" dirty="0"/>
          </a:p>
          <a:p>
            <a:pPr marL="0" indent="0" algn="just">
              <a:buNone/>
            </a:pPr>
            <a:r>
              <a:rPr lang="en-US" sz="2200" dirty="0"/>
              <a:t>    4.  Masking the malodor</a:t>
            </a:r>
            <a:endParaRPr lang="en-IN" sz="2200" dirty="0"/>
          </a:p>
          <a:p>
            <a:pPr algn="just"/>
            <a:endParaRPr lang="en-US" sz="2200" dirty="0"/>
          </a:p>
          <a:p>
            <a:pPr algn="just"/>
            <a:endParaRPr lang="en-US" sz="2200" dirty="0"/>
          </a:p>
          <a:p>
            <a:pPr marL="0" indent="0" algn="just">
              <a:buNone/>
            </a:pPr>
            <a:r>
              <a:rPr lang="en-US" sz="2200" dirty="0"/>
              <a:t>    </a:t>
            </a:r>
            <a:endParaRPr lang="en-IN" sz="2200" dirty="0"/>
          </a:p>
        </p:txBody>
      </p:sp>
      <p:sp>
        <p:nvSpPr>
          <p:cNvPr id="4" name="Footer Placeholder 3">
            <a:extLst>
              <a:ext uri="{FF2B5EF4-FFF2-40B4-BE49-F238E27FC236}">
                <a16:creationId xmlns:a16="http://schemas.microsoft.com/office/drawing/2014/main" id="{CF07FDFA-12D3-86DA-56B1-F6914391D77E}"/>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7760208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4CCF026E-AB32-549D-2484-A5C3DEDC5A3C}"/>
              </a:ext>
            </a:extLst>
          </p:cNvPr>
          <p:cNvGraphicFramePr>
            <a:graphicFrameLocks noGrp="1"/>
          </p:cNvGraphicFramePr>
          <p:nvPr>
            <p:ph idx="1"/>
            <p:extLst>
              <p:ext uri="{D42A27DB-BD31-4B8C-83A1-F6EECF244321}">
                <p14:modId xmlns:p14="http://schemas.microsoft.com/office/powerpoint/2010/main" val="187613595"/>
              </p:ext>
            </p:extLst>
          </p:nvPr>
        </p:nvGraphicFramePr>
        <p:xfrm>
          <a:off x="1912776" y="461671"/>
          <a:ext cx="8210937" cy="4884770"/>
        </p:xfrm>
        <a:graphic>
          <a:graphicData uri="http://schemas.openxmlformats.org/drawingml/2006/table">
            <a:tbl>
              <a:tblPr firstRow="1" bandRow="1">
                <a:tableStyleId>{5C22544A-7EE6-4342-B048-85BDC9FD1C3A}</a:tableStyleId>
              </a:tblPr>
              <a:tblGrid>
                <a:gridCol w="2447322">
                  <a:extLst>
                    <a:ext uri="{9D8B030D-6E8A-4147-A177-3AD203B41FA5}">
                      <a16:colId xmlns:a16="http://schemas.microsoft.com/office/drawing/2014/main" val="1684596673"/>
                    </a:ext>
                  </a:extLst>
                </a:gridCol>
                <a:gridCol w="5763615">
                  <a:extLst>
                    <a:ext uri="{9D8B030D-6E8A-4147-A177-3AD203B41FA5}">
                      <a16:colId xmlns:a16="http://schemas.microsoft.com/office/drawing/2014/main" val="961979789"/>
                    </a:ext>
                  </a:extLst>
                </a:gridCol>
              </a:tblGrid>
              <a:tr h="434202">
                <a:tc>
                  <a:txBody>
                    <a:bodyPr/>
                    <a:lstStyle/>
                    <a:p>
                      <a:pPr algn="ctr"/>
                      <a:r>
                        <a:rPr lang="en-IN" dirty="0"/>
                        <a:t>Treatment need</a:t>
                      </a:r>
                    </a:p>
                  </a:txBody>
                  <a:tcPr/>
                </a:tc>
                <a:tc>
                  <a:txBody>
                    <a:bodyPr/>
                    <a:lstStyle/>
                    <a:p>
                      <a:pPr algn="ctr"/>
                      <a:r>
                        <a:rPr lang="en-IN" dirty="0"/>
                        <a:t>Description </a:t>
                      </a:r>
                    </a:p>
                  </a:txBody>
                  <a:tcPr/>
                </a:tc>
                <a:extLst>
                  <a:ext uri="{0D108BD9-81ED-4DB2-BD59-A6C34878D82A}">
                    <a16:rowId xmlns:a16="http://schemas.microsoft.com/office/drawing/2014/main" val="110714196"/>
                  </a:ext>
                </a:extLst>
              </a:tr>
              <a:tr h="1411156">
                <a:tc>
                  <a:txBody>
                    <a:bodyPr/>
                    <a:lstStyle/>
                    <a:p>
                      <a:r>
                        <a:rPr lang="en-IN" dirty="0"/>
                        <a:t>TN 1</a:t>
                      </a:r>
                    </a:p>
                  </a:txBody>
                  <a:tcPr/>
                </a:tc>
                <a:tc>
                  <a:txBody>
                    <a:bodyPr/>
                    <a:lstStyle/>
                    <a:p>
                      <a:r>
                        <a:rPr lang="en-US" dirty="0"/>
                        <a:t>Explanation of halitosis and instructions for oral hygiene (support and reinforcement of patient's own self-care for further improvement in their oral hygiene)</a:t>
                      </a:r>
                      <a:endParaRPr lang="en-IN" dirty="0"/>
                    </a:p>
                  </a:txBody>
                  <a:tcPr/>
                </a:tc>
                <a:extLst>
                  <a:ext uri="{0D108BD9-81ED-4DB2-BD59-A6C34878D82A}">
                    <a16:rowId xmlns:a16="http://schemas.microsoft.com/office/drawing/2014/main" val="3575302356"/>
                  </a:ext>
                </a:extLst>
              </a:tr>
              <a:tr h="1085504">
                <a:tc>
                  <a:txBody>
                    <a:bodyPr/>
                    <a:lstStyle/>
                    <a:p>
                      <a:r>
                        <a:rPr lang="en-US" dirty="0"/>
                        <a:t>TN 2</a:t>
                      </a:r>
                      <a:endParaRPr lang="en-IN" dirty="0"/>
                    </a:p>
                  </a:txBody>
                  <a:tcPr/>
                </a:tc>
                <a:tc>
                  <a:txBody>
                    <a:bodyPr/>
                    <a:lstStyle/>
                    <a:p>
                      <a:r>
                        <a:rPr lang="en-US" dirty="0"/>
                        <a:t>Oral prophylaxis, professional cleaning and treatments for oral diseases, especially periodontal diseases </a:t>
                      </a:r>
                      <a:endParaRPr lang="en-IN" dirty="0"/>
                    </a:p>
                  </a:txBody>
                  <a:tcPr/>
                </a:tc>
                <a:extLst>
                  <a:ext uri="{0D108BD9-81ED-4DB2-BD59-A6C34878D82A}">
                    <a16:rowId xmlns:a16="http://schemas.microsoft.com/office/drawing/2014/main" val="1022024851"/>
                  </a:ext>
                </a:extLst>
              </a:tr>
              <a:tr h="434202">
                <a:tc>
                  <a:txBody>
                    <a:bodyPr/>
                    <a:lstStyle/>
                    <a:p>
                      <a:r>
                        <a:rPr lang="en-IN" dirty="0"/>
                        <a:t>TN 3</a:t>
                      </a:r>
                    </a:p>
                  </a:txBody>
                  <a:tcPr/>
                </a:tc>
                <a:tc>
                  <a:txBody>
                    <a:bodyPr/>
                    <a:lstStyle/>
                    <a:p>
                      <a:r>
                        <a:rPr lang="en-US" dirty="0"/>
                        <a:t>Referral to a physician or medical specialist</a:t>
                      </a:r>
                      <a:endParaRPr lang="en-IN" dirty="0"/>
                    </a:p>
                  </a:txBody>
                  <a:tcPr/>
                </a:tc>
                <a:extLst>
                  <a:ext uri="{0D108BD9-81ED-4DB2-BD59-A6C34878D82A}">
                    <a16:rowId xmlns:a16="http://schemas.microsoft.com/office/drawing/2014/main" val="1053653497"/>
                  </a:ext>
                </a:extLst>
              </a:tr>
              <a:tr h="759853">
                <a:tc>
                  <a:txBody>
                    <a:bodyPr/>
                    <a:lstStyle/>
                    <a:p>
                      <a:r>
                        <a:rPr lang="en-IN" dirty="0"/>
                        <a:t>TN 4</a:t>
                      </a:r>
                    </a:p>
                  </a:txBody>
                  <a:tcPr/>
                </a:tc>
                <a:tc>
                  <a:txBody>
                    <a:bodyPr/>
                    <a:lstStyle/>
                    <a:p>
                      <a:r>
                        <a:rPr lang="en-US" dirty="0"/>
                        <a:t>Explanation of examination data, further professional instruction, education and reassurance</a:t>
                      </a:r>
                      <a:endParaRPr lang="en-IN" dirty="0"/>
                    </a:p>
                  </a:txBody>
                  <a:tcPr/>
                </a:tc>
                <a:extLst>
                  <a:ext uri="{0D108BD9-81ED-4DB2-BD59-A6C34878D82A}">
                    <a16:rowId xmlns:a16="http://schemas.microsoft.com/office/drawing/2014/main" val="3557135684"/>
                  </a:ext>
                </a:extLst>
              </a:tr>
              <a:tr h="759853">
                <a:tc>
                  <a:txBody>
                    <a:bodyPr/>
                    <a:lstStyle/>
                    <a:p>
                      <a:r>
                        <a:rPr lang="en-IN" dirty="0"/>
                        <a:t>TN 5</a:t>
                      </a:r>
                    </a:p>
                  </a:txBody>
                  <a:tcPr/>
                </a:tc>
                <a:tc>
                  <a:txBody>
                    <a:bodyPr/>
                    <a:lstStyle/>
                    <a:p>
                      <a:r>
                        <a:rPr lang="en-US" dirty="0"/>
                        <a:t>Referral to a clinical psychologist, psychiatrist or other psychological specialists</a:t>
                      </a:r>
                      <a:endParaRPr lang="en-IN" dirty="0"/>
                    </a:p>
                  </a:txBody>
                  <a:tcPr/>
                </a:tc>
                <a:extLst>
                  <a:ext uri="{0D108BD9-81ED-4DB2-BD59-A6C34878D82A}">
                    <a16:rowId xmlns:a16="http://schemas.microsoft.com/office/drawing/2014/main" val="3907956872"/>
                  </a:ext>
                </a:extLst>
              </a:tr>
            </a:tbl>
          </a:graphicData>
        </a:graphic>
      </p:graphicFrame>
      <p:sp>
        <p:nvSpPr>
          <p:cNvPr id="4" name="Footer Placeholder 3">
            <a:extLst>
              <a:ext uri="{FF2B5EF4-FFF2-40B4-BE49-F238E27FC236}">
                <a16:creationId xmlns:a16="http://schemas.microsoft.com/office/drawing/2014/main" id="{4B9E5DF9-3F31-3FA9-A406-1EC9C7D65975}"/>
              </a:ext>
            </a:extLst>
          </p:cNvPr>
          <p:cNvSpPr>
            <a:spLocks noGrp="1"/>
          </p:cNvSpPr>
          <p:nvPr>
            <p:ph type="ftr" sz="quarter" idx="11"/>
          </p:nvPr>
        </p:nvSpPr>
        <p:spPr/>
        <p:txBody>
          <a:bodyPr/>
          <a:lstStyle/>
          <a:p>
            <a:r>
              <a:rPr lang="en-US" dirty="0"/>
              <a:t>Treatment Needs (TN) and practical remedies for halitosis J.M. Coil and K. </a:t>
            </a:r>
            <a:r>
              <a:rPr lang="en-US" dirty="0" err="1"/>
              <a:t>Yaegak</a:t>
            </a:r>
            <a:r>
              <a:rPr lang="en-US" dirty="0"/>
              <a:t> </a:t>
            </a:r>
            <a:r>
              <a:rPr lang="en-IN" dirty="0"/>
              <a:t>International Dental Journal (2002) </a:t>
            </a:r>
          </a:p>
        </p:txBody>
      </p:sp>
    </p:spTree>
    <p:extLst>
      <p:ext uri="{BB962C8B-B14F-4D97-AF65-F5344CB8AC3E}">
        <p14:creationId xmlns:p14="http://schemas.microsoft.com/office/powerpoint/2010/main" val="4166872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BB82-F918-16D3-096B-2AED41549AC3}"/>
              </a:ext>
            </a:extLst>
          </p:cNvPr>
          <p:cNvSpPr>
            <a:spLocks noGrp="1"/>
          </p:cNvSpPr>
          <p:nvPr>
            <p:ph type="title"/>
          </p:nvPr>
        </p:nvSpPr>
        <p:spPr/>
        <p:txBody>
          <a:bodyPr/>
          <a:lstStyle/>
          <a:p>
            <a:endParaRPr lang="en-IN"/>
          </a:p>
        </p:txBody>
      </p:sp>
      <p:pic>
        <p:nvPicPr>
          <p:cNvPr id="6" name="Content Placeholder 5">
            <a:extLst>
              <a:ext uri="{FF2B5EF4-FFF2-40B4-BE49-F238E27FC236}">
                <a16:creationId xmlns:a16="http://schemas.microsoft.com/office/drawing/2014/main" id="{DE7044A9-BE0C-5FB9-CC02-DCF1907F12D4}"/>
              </a:ext>
            </a:extLst>
          </p:cNvPr>
          <p:cNvPicPr>
            <a:picLocks noGrp="1" noChangeAspect="1"/>
          </p:cNvPicPr>
          <p:nvPr>
            <p:ph idx="1"/>
          </p:nvPr>
        </p:nvPicPr>
        <p:blipFill>
          <a:blip r:embed="rId2"/>
          <a:stretch>
            <a:fillRect/>
          </a:stretch>
        </p:blipFill>
        <p:spPr>
          <a:xfrm>
            <a:off x="452761" y="380491"/>
            <a:ext cx="11416683" cy="6224495"/>
          </a:xfrm>
        </p:spPr>
      </p:pic>
      <p:sp>
        <p:nvSpPr>
          <p:cNvPr id="4" name="Footer Placeholder 3">
            <a:extLst>
              <a:ext uri="{FF2B5EF4-FFF2-40B4-BE49-F238E27FC236}">
                <a16:creationId xmlns:a16="http://schemas.microsoft.com/office/drawing/2014/main" id="{C46191F4-FAA4-1790-EC99-5F34F3CD0114}"/>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4972394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81E82-265C-734A-3167-2483BCF07EFA}"/>
              </a:ext>
            </a:extLst>
          </p:cNvPr>
          <p:cNvSpPr>
            <a:spLocks noGrp="1"/>
          </p:cNvSpPr>
          <p:nvPr>
            <p:ph type="title"/>
          </p:nvPr>
        </p:nvSpPr>
        <p:spPr>
          <a:xfrm>
            <a:off x="277838" y="156238"/>
            <a:ext cx="11032313" cy="1320800"/>
          </a:xfrm>
        </p:spPr>
        <p:txBody>
          <a:bodyPr>
            <a:normAutofit/>
          </a:bodyPr>
          <a:lstStyle/>
          <a:p>
            <a:r>
              <a:rPr lang="en-US" sz="3200" dirty="0"/>
              <a:t>I.  MECHANICAL REDUCTION OF INTRAORAL NUTRIENTS AND MICROORGANISMS </a:t>
            </a:r>
            <a:endParaRPr lang="en-IN" sz="3200" dirty="0"/>
          </a:p>
        </p:txBody>
      </p:sp>
      <p:sp>
        <p:nvSpPr>
          <p:cNvPr id="3" name="Content Placeholder 2">
            <a:extLst>
              <a:ext uri="{FF2B5EF4-FFF2-40B4-BE49-F238E27FC236}">
                <a16:creationId xmlns:a16="http://schemas.microsoft.com/office/drawing/2014/main" id="{6D7F8112-2D58-FB3B-9E7C-552EAF8CFD1C}"/>
              </a:ext>
            </a:extLst>
          </p:cNvPr>
          <p:cNvSpPr>
            <a:spLocks noGrp="1"/>
          </p:cNvSpPr>
          <p:nvPr>
            <p:ph idx="1"/>
          </p:nvPr>
        </p:nvSpPr>
        <p:spPr>
          <a:xfrm>
            <a:off x="277838" y="1776675"/>
            <a:ext cx="8750753" cy="4629812"/>
          </a:xfrm>
        </p:spPr>
        <p:txBody>
          <a:bodyPr>
            <a:normAutofit/>
          </a:bodyPr>
          <a:lstStyle/>
          <a:p>
            <a:pPr algn="just"/>
            <a:r>
              <a:rPr lang="en-US" sz="2200" dirty="0"/>
              <a:t>Because of the extensive accumulation of bacteria on the dorsum of the tongue, tongue cleaning should be emphasized.</a:t>
            </a:r>
          </a:p>
          <a:p>
            <a:pPr algn="just"/>
            <a:endParaRPr lang="en-US" sz="2200" dirty="0"/>
          </a:p>
          <a:p>
            <a:pPr algn="just"/>
            <a:r>
              <a:rPr lang="en-US" sz="2200" dirty="0"/>
              <a:t> Previous investigations demonstrated that tongue cleaning reduces both the amount of coating (and thus bacterial nutrients) and the number of bacteria and thereby improves oral malodor effectively. </a:t>
            </a:r>
          </a:p>
          <a:p>
            <a:pPr algn="just"/>
            <a:endParaRPr lang="en-US" sz="2200" dirty="0"/>
          </a:p>
          <a:p>
            <a:pPr algn="just"/>
            <a:endParaRPr lang="en-US" sz="2200" dirty="0"/>
          </a:p>
          <a:p>
            <a:pPr algn="just"/>
            <a:endParaRPr lang="en-US" sz="2200" dirty="0"/>
          </a:p>
        </p:txBody>
      </p:sp>
      <p:sp>
        <p:nvSpPr>
          <p:cNvPr id="4" name="Footer Placeholder 3">
            <a:extLst>
              <a:ext uri="{FF2B5EF4-FFF2-40B4-BE49-F238E27FC236}">
                <a16:creationId xmlns:a16="http://schemas.microsoft.com/office/drawing/2014/main" id="{4D5AD37C-C055-80E7-62A0-6545EA861650}"/>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CB0EC5A7-BBCA-B713-3DD7-A7DAF383889D}"/>
              </a:ext>
            </a:extLst>
          </p:cNvPr>
          <p:cNvPicPr>
            <a:picLocks noChangeAspect="1"/>
          </p:cNvPicPr>
          <p:nvPr/>
        </p:nvPicPr>
        <p:blipFill>
          <a:blip r:embed="rId2"/>
          <a:stretch>
            <a:fillRect/>
          </a:stretch>
        </p:blipFill>
        <p:spPr>
          <a:xfrm>
            <a:off x="9090735" y="2032986"/>
            <a:ext cx="3101266" cy="31426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78040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5AECB0-7CD1-4E81-A88F-6B2FECD0DF53}"/>
              </a:ext>
            </a:extLst>
          </p:cNvPr>
          <p:cNvSpPr>
            <a:spLocks noGrp="1"/>
          </p:cNvSpPr>
          <p:nvPr>
            <p:ph idx="1"/>
          </p:nvPr>
        </p:nvSpPr>
        <p:spPr>
          <a:xfrm>
            <a:off x="630315" y="177553"/>
            <a:ext cx="10723485" cy="6516210"/>
          </a:xfrm>
        </p:spPr>
        <p:txBody>
          <a:bodyPr>
            <a:normAutofit/>
          </a:bodyPr>
          <a:lstStyle/>
          <a:p>
            <a:pPr algn="just"/>
            <a:r>
              <a:rPr lang="en-US" sz="2200" dirty="0">
                <a:cs typeface="Times New Roman" panose="02020603050405020304" pitchFamily="18" charset="0"/>
              </a:rPr>
              <a:t>Important Terms for the Diagnosis of Bad Breath :-</a:t>
            </a:r>
          </a:p>
          <a:p>
            <a:pPr algn="just"/>
            <a:endParaRPr lang="en-US" sz="2200" dirty="0">
              <a:cs typeface="Times New Roman" panose="02020603050405020304" pitchFamily="18" charset="0"/>
            </a:endParaRPr>
          </a:p>
          <a:p>
            <a:pPr algn="just"/>
            <a:r>
              <a:rPr lang="en-US" sz="2200" b="1" dirty="0">
                <a:cs typeface="Times New Roman" panose="02020603050405020304" pitchFamily="18" charset="0"/>
              </a:rPr>
              <a:t>Genuine halitosis - </a:t>
            </a:r>
            <a:r>
              <a:rPr lang="en-US" sz="2200" dirty="0">
                <a:cs typeface="Times New Roman" panose="02020603050405020304" pitchFamily="18" charset="0"/>
              </a:rPr>
              <a:t>Malodor that can be verified objectively</a:t>
            </a:r>
          </a:p>
          <a:p>
            <a:pPr algn="just"/>
            <a:endParaRPr lang="en-US" sz="2200" dirty="0">
              <a:cs typeface="Times New Roman" panose="02020603050405020304" pitchFamily="18" charset="0"/>
            </a:endParaRPr>
          </a:p>
          <a:p>
            <a:pPr algn="just"/>
            <a:r>
              <a:rPr lang="en-US" sz="2200" b="1" dirty="0">
                <a:cs typeface="Times New Roman" panose="02020603050405020304" pitchFamily="18" charset="0"/>
              </a:rPr>
              <a:t>Physiologic halitosis - </a:t>
            </a:r>
            <a:r>
              <a:rPr lang="en-US" sz="2200" dirty="0">
                <a:cs typeface="Times New Roman" panose="02020603050405020304" pitchFamily="18" charset="0"/>
              </a:rPr>
              <a:t>Malodor that is transient and caused  by physiologic factors, such as food  intake or smoking</a:t>
            </a:r>
          </a:p>
          <a:p>
            <a:pPr algn="just"/>
            <a:endParaRPr lang="en-US" sz="2200" dirty="0">
              <a:cs typeface="Times New Roman" panose="02020603050405020304" pitchFamily="18" charset="0"/>
            </a:endParaRPr>
          </a:p>
          <a:p>
            <a:pPr algn="just"/>
            <a:r>
              <a:rPr lang="en-US" sz="2200" b="1" dirty="0">
                <a:cs typeface="Times New Roman" panose="02020603050405020304" pitchFamily="18" charset="0"/>
              </a:rPr>
              <a:t>Oral malodor or intraoral  halitosis </a:t>
            </a:r>
            <a:r>
              <a:rPr lang="en-US" sz="2200" dirty="0">
                <a:cs typeface="Times New Roman" panose="02020603050405020304" pitchFamily="18" charset="0"/>
              </a:rPr>
              <a:t>- Obvious malodor originating from the  oral cavity</a:t>
            </a:r>
          </a:p>
          <a:p>
            <a:pPr algn="just"/>
            <a:endParaRPr lang="en-US" sz="2200" dirty="0">
              <a:cs typeface="Times New Roman" panose="02020603050405020304" pitchFamily="18" charset="0"/>
            </a:endParaRPr>
          </a:p>
          <a:p>
            <a:pPr algn="just"/>
            <a:r>
              <a:rPr lang="en-US" sz="2200" b="1" dirty="0">
                <a:cs typeface="Times New Roman" panose="02020603050405020304" pitchFamily="18" charset="0"/>
              </a:rPr>
              <a:t>Extraoral halitosis - </a:t>
            </a:r>
            <a:r>
              <a:rPr lang="en-US" sz="2200" dirty="0">
                <a:cs typeface="Times New Roman" panose="02020603050405020304" pitchFamily="18" charset="0"/>
              </a:rPr>
              <a:t>Bad breath originating from pathologic  conditions outside the oral cavity</a:t>
            </a:r>
          </a:p>
        </p:txBody>
      </p:sp>
      <p:sp>
        <p:nvSpPr>
          <p:cNvPr id="2" name="Footer Placeholder 1">
            <a:extLst>
              <a:ext uri="{FF2B5EF4-FFF2-40B4-BE49-F238E27FC236}">
                <a16:creationId xmlns:a16="http://schemas.microsoft.com/office/drawing/2014/main" id="{43F7483A-4F04-CBAC-10CC-873ABA23D40B}"/>
              </a:ext>
            </a:extLst>
          </p:cNvPr>
          <p:cNvSpPr>
            <a:spLocks noGrp="1"/>
          </p:cNvSpPr>
          <p:nvPr>
            <p:ph type="ftr" sz="quarter" idx="11"/>
          </p:nvPr>
        </p:nvSpPr>
        <p:spPr>
          <a:xfrm>
            <a:off x="677333" y="6041362"/>
            <a:ext cx="8205409" cy="63908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403327400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83B4C-CB0D-0C4A-DE5C-C155A20E1DAA}"/>
              </a:ext>
            </a:extLst>
          </p:cNvPr>
          <p:cNvSpPr>
            <a:spLocks noGrp="1"/>
          </p:cNvSpPr>
          <p:nvPr>
            <p:ph idx="1"/>
          </p:nvPr>
        </p:nvSpPr>
        <p:spPr>
          <a:xfrm>
            <a:off x="513183" y="877079"/>
            <a:ext cx="8788810" cy="5434872"/>
          </a:xfrm>
        </p:spPr>
        <p:txBody>
          <a:bodyPr>
            <a:normAutofit/>
          </a:bodyPr>
          <a:lstStyle/>
          <a:p>
            <a:pPr algn="just"/>
            <a:r>
              <a:rPr lang="en-US" sz="2200" dirty="0"/>
              <a:t>Cleaning of the tongue can be done with a normal toothbrush, but preferably with a tongue scraper if a coating is established. </a:t>
            </a:r>
          </a:p>
          <a:p>
            <a:pPr algn="just"/>
            <a:endParaRPr lang="en-US" sz="2200" dirty="0"/>
          </a:p>
          <a:p>
            <a:pPr algn="just"/>
            <a:r>
              <a:rPr lang="en-US" sz="2200" dirty="0"/>
              <a:t>Tongue cleaning using a tongue scraper reduces halitosis levels by 75% after 1 week. </a:t>
            </a:r>
          </a:p>
          <a:p>
            <a:pPr algn="just"/>
            <a:endParaRPr lang="en-US" sz="2200" dirty="0"/>
          </a:p>
          <a:p>
            <a:pPr algn="just"/>
            <a:r>
              <a:rPr lang="en-US" sz="2200" dirty="0"/>
              <a:t>This should be gentle cleaning to prevent soft tissue damage. </a:t>
            </a:r>
          </a:p>
          <a:p>
            <a:pPr algn="just"/>
            <a:endParaRPr lang="en-US" sz="2200" dirty="0"/>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68AC6761-B32E-3B7E-41E6-7993B4545ED1}"/>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pic>
        <p:nvPicPr>
          <p:cNvPr id="5" name="Picture 4">
            <a:extLst>
              <a:ext uri="{FF2B5EF4-FFF2-40B4-BE49-F238E27FC236}">
                <a16:creationId xmlns:a16="http://schemas.microsoft.com/office/drawing/2014/main" id="{086A335F-0A17-1C52-AE94-7FC694B3DADE}"/>
              </a:ext>
            </a:extLst>
          </p:cNvPr>
          <p:cNvPicPr>
            <a:picLocks noChangeAspect="1"/>
          </p:cNvPicPr>
          <p:nvPr/>
        </p:nvPicPr>
        <p:blipFill>
          <a:blip r:embed="rId2"/>
          <a:stretch>
            <a:fillRect/>
          </a:stretch>
        </p:blipFill>
        <p:spPr>
          <a:xfrm>
            <a:off x="9102902" y="4579719"/>
            <a:ext cx="2725229" cy="2036091"/>
          </a:xfrm>
          <a:prstGeom prst="rect">
            <a:avLst/>
          </a:prstGeom>
        </p:spPr>
      </p:pic>
    </p:spTree>
    <p:extLst>
      <p:ext uri="{BB962C8B-B14F-4D97-AF65-F5344CB8AC3E}">
        <p14:creationId xmlns:p14="http://schemas.microsoft.com/office/powerpoint/2010/main" val="31546903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32BC81-1FF7-ACB7-670A-4E74FC84E947}"/>
              </a:ext>
            </a:extLst>
          </p:cNvPr>
          <p:cNvSpPr>
            <a:spLocks noGrp="1"/>
          </p:cNvSpPr>
          <p:nvPr>
            <p:ph idx="1"/>
          </p:nvPr>
        </p:nvSpPr>
        <p:spPr>
          <a:xfrm>
            <a:off x="550415" y="603683"/>
            <a:ext cx="9374819" cy="5437680"/>
          </a:xfrm>
        </p:spPr>
        <p:txBody>
          <a:bodyPr>
            <a:normAutofit/>
          </a:bodyPr>
          <a:lstStyle/>
          <a:p>
            <a:pPr algn="just"/>
            <a:r>
              <a:rPr lang="en-US" sz="2200" dirty="0"/>
              <a:t>It is best to clean as far backward as possible; the posterior portion of the tongue has the most coating. </a:t>
            </a:r>
          </a:p>
          <a:p>
            <a:pPr algn="just"/>
            <a:endParaRPr lang="en-US" sz="2200" dirty="0"/>
          </a:p>
          <a:p>
            <a:pPr algn="just"/>
            <a:r>
              <a:rPr lang="en-US" sz="2200" dirty="0"/>
              <a:t>Tongue cleaning should be repeated until almost no coating material can be removed. </a:t>
            </a:r>
          </a:p>
          <a:p>
            <a:pPr algn="just"/>
            <a:endParaRPr lang="en-US" sz="2200" dirty="0"/>
          </a:p>
          <a:p>
            <a:pPr algn="just"/>
            <a:r>
              <a:rPr lang="en-US" sz="2200" dirty="0"/>
              <a:t>The gagging reflex is often elicited, especially when using brushes, practice helps to prevent this.</a:t>
            </a:r>
            <a:endParaRPr lang="en-IN" sz="2200" dirty="0"/>
          </a:p>
          <a:p>
            <a:pPr algn="just"/>
            <a:endParaRPr lang="en-IN" sz="2200" dirty="0"/>
          </a:p>
        </p:txBody>
      </p:sp>
      <p:sp>
        <p:nvSpPr>
          <p:cNvPr id="4" name="Footer Placeholder 3">
            <a:extLst>
              <a:ext uri="{FF2B5EF4-FFF2-40B4-BE49-F238E27FC236}">
                <a16:creationId xmlns:a16="http://schemas.microsoft.com/office/drawing/2014/main" id="{39C90786-5901-600E-2DAE-0BCE500DEED0}"/>
              </a:ext>
            </a:extLst>
          </p:cNvPr>
          <p:cNvSpPr>
            <a:spLocks noGrp="1"/>
          </p:cNvSpPr>
          <p:nvPr>
            <p:ph type="ftr" sz="quarter" idx="11"/>
          </p:nvPr>
        </p:nvSpPr>
        <p:spPr/>
        <p:txBody>
          <a:bodyPr/>
          <a:lstStyle/>
          <a:p>
            <a:endParaRPr lang="en-IN"/>
          </a:p>
        </p:txBody>
      </p:sp>
      <p:pic>
        <p:nvPicPr>
          <p:cNvPr id="4098" name="Picture 2" descr="Sanrikoobi Stink GIF - Sanrikoobi Stink Bad Breath GIFs">
            <a:extLst>
              <a:ext uri="{FF2B5EF4-FFF2-40B4-BE49-F238E27FC236}">
                <a16:creationId xmlns:a16="http://schemas.microsoft.com/office/drawing/2014/main" id="{C573ECCE-89C1-B919-040A-F439FFB3C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4819" y="3891132"/>
            <a:ext cx="2266766" cy="233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586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9892F6-62C5-A751-71E8-B11BA38A5C05}"/>
              </a:ext>
            </a:extLst>
          </p:cNvPr>
          <p:cNvSpPr>
            <a:spLocks noGrp="1"/>
          </p:cNvSpPr>
          <p:nvPr>
            <p:ph idx="1"/>
          </p:nvPr>
        </p:nvSpPr>
        <p:spPr>
          <a:xfrm>
            <a:off x="210165" y="451513"/>
            <a:ext cx="7814161" cy="5589849"/>
          </a:xfrm>
        </p:spPr>
        <p:txBody>
          <a:bodyPr>
            <a:normAutofit/>
          </a:bodyPr>
          <a:lstStyle/>
          <a:p>
            <a:pPr algn="just"/>
            <a:endParaRPr lang="en-US" sz="2200" dirty="0"/>
          </a:p>
          <a:p>
            <a:pPr algn="just"/>
            <a:r>
              <a:rPr lang="en-US" sz="2200" dirty="0"/>
              <a:t> Interdental cleaning and toothbrushing are essential mechanical means of dental plaque control. </a:t>
            </a:r>
          </a:p>
          <a:p>
            <a:pPr algn="just"/>
            <a:endParaRPr lang="en-US" sz="2200" dirty="0"/>
          </a:p>
          <a:p>
            <a:pPr algn="just"/>
            <a:r>
              <a:rPr lang="en-US" sz="2200" dirty="0"/>
              <a:t>A one-stage full-mouth disinfection, combining scaling and root </a:t>
            </a:r>
            <a:r>
              <a:rPr lang="en-US" sz="2200" dirty="0" err="1"/>
              <a:t>planing</a:t>
            </a:r>
            <a:r>
              <a:rPr lang="en-US" sz="2200" dirty="0"/>
              <a:t> with the application of chlorhexidine, reduced organoleptic malodor levels up to 90% in one study.</a:t>
            </a:r>
          </a:p>
          <a:p>
            <a:pPr algn="just"/>
            <a:endParaRPr lang="en-US" sz="2200" dirty="0"/>
          </a:p>
          <a:p>
            <a:pPr algn="just"/>
            <a:r>
              <a:rPr lang="en-US" sz="2200" dirty="0"/>
              <a:t>In another study by the same investigators, initial periodontal therapy had only a weak impact on VSC levels, except when combined with a </a:t>
            </a:r>
            <a:r>
              <a:rPr lang="en-US" sz="2200" dirty="0" err="1"/>
              <a:t>mouthrinse</a:t>
            </a:r>
            <a:r>
              <a:rPr lang="en-US" sz="2200" dirty="0"/>
              <a:t> containing chlorhexidine</a:t>
            </a:r>
            <a:endParaRPr lang="en-IN" sz="2200" dirty="0"/>
          </a:p>
          <a:p>
            <a:pPr algn="just"/>
            <a:endParaRPr lang="en-US" sz="2200" dirty="0"/>
          </a:p>
          <a:p>
            <a:pPr algn="just"/>
            <a:endParaRPr lang="en-US" sz="2200" dirty="0"/>
          </a:p>
          <a:p>
            <a:pPr algn="just"/>
            <a:endParaRPr lang="en-US" sz="2200" dirty="0"/>
          </a:p>
        </p:txBody>
      </p:sp>
      <p:sp>
        <p:nvSpPr>
          <p:cNvPr id="4" name="Footer Placeholder 3">
            <a:extLst>
              <a:ext uri="{FF2B5EF4-FFF2-40B4-BE49-F238E27FC236}">
                <a16:creationId xmlns:a16="http://schemas.microsoft.com/office/drawing/2014/main" id="{0E525CE5-B4BF-BE90-7D4B-40A1092582A6}"/>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pic>
        <p:nvPicPr>
          <p:cNvPr id="2" name="Picture 1">
            <a:extLst>
              <a:ext uri="{FF2B5EF4-FFF2-40B4-BE49-F238E27FC236}">
                <a16:creationId xmlns:a16="http://schemas.microsoft.com/office/drawing/2014/main" id="{C66C9871-BB9B-3B77-087C-3997DC539717}"/>
              </a:ext>
            </a:extLst>
          </p:cNvPr>
          <p:cNvPicPr>
            <a:picLocks noChangeAspect="1"/>
          </p:cNvPicPr>
          <p:nvPr/>
        </p:nvPicPr>
        <p:blipFill rotWithShape="1">
          <a:blip r:embed="rId2"/>
          <a:srcRect b="9473"/>
          <a:stretch/>
        </p:blipFill>
        <p:spPr>
          <a:xfrm>
            <a:off x="8266922" y="4019357"/>
            <a:ext cx="3925078" cy="2838643"/>
          </a:xfrm>
          <a:prstGeom prst="rect">
            <a:avLst/>
          </a:prstGeom>
        </p:spPr>
      </p:pic>
    </p:spTree>
    <p:extLst>
      <p:ext uri="{BB962C8B-B14F-4D97-AF65-F5344CB8AC3E}">
        <p14:creationId xmlns:p14="http://schemas.microsoft.com/office/powerpoint/2010/main" val="41030536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1E6D1F-4ECE-0CA9-8C2A-BFAB33923CBF}"/>
              </a:ext>
            </a:extLst>
          </p:cNvPr>
          <p:cNvSpPr>
            <a:spLocks noGrp="1"/>
          </p:cNvSpPr>
          <p:nvPr>
            <p:ph idx="1"/>
          </p:nvPr>
        </p:nvSpPr>
        <p:spPr>
          <a:xfrm>
            <a:off x="598880" y="1011350"/>
            <a:ext cx="10369118" cy="5589849"/>
          </a:xfrm>
        </p:spPr>
        <p:txBody>
          <a:bodyPr>
            <a:normAutofit/>
          </a:bodyPr>
          <a:lstStyle/>
          <a:p>
            <a:pPr algn="just"/>
            <a:r>
              <a:rPr lang="en-US" sz="2200" dirty="0"/>
              <a:t>Chewing gum may control bad breath temporarily because it can stimulate salivary flow.</a:t>
            </a:r>
          </a:p>
          <a:p>
            <a:pPr algn="just"/>
            <a:endParaRPr lang="en-US" sz="2200" dirty="0"/>
          </a:p>
          <a:p>
            <a:pPr algn="just"/>
            <a:r>
              <a:rPr lang="en-US" sz="2200" dirty="0"/>
              <a:t> The salivary flow itself also has a mechanical cleaning capability. </a:t>
            </a:r>
          </a:p>
          <a:p>
            <a:pPr algn="just"/>
            <a:endParaRPr lang="en-US" sz="2200" dirty="0"/>
          </a:p>
          <a:p>
            <a:pPr algn="just"/>
            <a:r>
              <a:rPr lang="en-US" sz="2200" dirty="0"/>
              <a:t>Not surprisingly, therefore, subjects with extremely low salivary flow rate have higher VSC ratings and tongue coating scores than those with normal saliva production.</a:t>
            </a:r>
          </a:p>
          <a:p>
            <a:pPr algn="just"/>
            <a:endParaRPr lang="en-US" sz="2200" dirty="0"/>
          </a:p>
        </p:txBody>
      </p:sp>
      <p:sp>
        <p:nvSpPr>
          <p:cNvPr id="4" name="Footer Placeholder 3">
            <a:extLst>
              <a:ext uri="{FF2B5EF4-FFF2-40B4-BE49-F238E27FC236}">
                <a16:creationId xmlns:a16="http://schemas.microsoft.com/office/drawing/2014/main" id="{77D6DA64-F2A2-D877-19A3-B01C628D9508}"/>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0573498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7B7467-2563-17C0-542D-21116C3BF503}"/>
              </a:ext>
            </a:extLst>
          </p:cNvPr>
          <p:cNvSpPr>
            <a:spLocks noGrp="1"/>
          </p:cNvSpPr>
          <p:nvPr>
            <p:ph idx="1"/>
          </p:nvPr>
        </p:nvSpPr>
        <p:spPr>
          <a:xfrm>
            <a:off x="677334" y="891625"/>
            <a:ext cx="9035833" cy="3880773"/>
          </a:xfrm>
        </p:spPr>
        <p:txBody>
          <a:bodyPr>
            <a:normAutofit/>
          </a:bodyPr>
          <a:lstStyle/>
          <a:p>
            <a:pPr algn="just"/>
            <a:endParaRPr lang="en-US" sz="2200" dirty="0"/>
          </a:p>
          <a:p>
            <a:pPr algn="just"/>
            <a:r>
              <a:rPr lang="en-US" sz="2200" dirty="0"/>
              <a:t>A Cochrane review in 2006, which compared randomized controlled trials for different tongue cleaning methods, concluded that there was a weak, but statistically significant, difference in the reduction of VSC levels when scrapers or cleaners were used instead of toothbrushes. </a:t>
            </a:r>
          </a:p>
          <a:p>
            <a:pPr algn="just"/>
            <a:endParaRPr lang="en-US" sz="2200" dirty="0"/>
          </a:p>
          <a:p>
            <a:pPr algn="just"/>
            <a:endParaRPr lang="en-IN" sz="2200" dirty="0"/>
          </a:p>
          <a:p>
            <a:endParaRPr lang="en-IN" sz="2200" dirty="0"/>
          </a:p>
        </p:txBody>
      </p:sp>
      <p:sp>
        <p:nvSpPr>
          <p:cNvPr id="4" name="Footer Placeholder 3">
            <a:extLst>
              <a:ext uri="{FF2B5EF4-FFF2-40B4-BE49-F238E27FC236}">
                <a16:creationId xmlns:a16="http://schemas.microsoft.com/office/drawing/2014/main" id="{FF97379F-A536-21A4-CC0D-1CBE948DDDC5}"/>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14240611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D2A8C-EBB0-FA8C-F712-CE6F9E206EE8}"/>
              </a:ext>
            </a:extLst>
          </p:cNvPr>
          <p:cNvSpPr>
            <a:spLocks noGrp="1"/>
          </p:cNvSpPr>
          <p:nvPr>
            <p:ph type="title"/>
          </p:nvPr>
        </p:nvSpPr>
        <p:spPr>
          <a:xfrm>
            <a:off x="411003" y="227861"/>
            <a:ext cx="12088756" cy="1320800"/>
          </a:xfrm>
        </p:spPr>
        <p:txBody>
          <a:bodyPr/>
          <a:lstStyle/>
          <a:p>
            <a:r>
              <a:rPr lang="en-IN" dirty="0"/>
              <a:t>II.   CHEMICAL REDUCTION OF ORAL MICROBIAL LOAD </a:t>
            </a:r>
          </a:p>
        </p:txBody>
      </p:sp>
      <p:sp>
        <p:nvSpPr>
          <p:cNvPr id="3" name="Content Placeholder 2">
            <a:extLst>
              <a:ext uri="{FF2B5EF4-FFF2-40B4-BE49-F238E27FC236}">
                <a16:creationId xmlns:a16="http://schemas.microsoft.com/office/drawing/2014/main" id="{C8242F71-3F69-22DB-1790-5D81D6974D2F}"/>
              </a:ext>
            </a:extLst>
          </p:cNvPr>
          <p:cNvSpPr>
            <a:spLocks noGrp="1"/>
          </p:cNvSpPr>
          <p:nvPr>
            <p:ph idx="1"/>
          </p:nvPr>
        </p:nvSpPr>
        <p:spPr>
          <a:xfrm>
            <a:off x="411004" y="1233997"/>
            <a:ext cx="10304344" cy="4807366"/>
          </a:xfrm>
        </p:spPr>
        <p:txBody>
          <a:bodyPr>
            <a:normAutofit/>
          </a:bodyPr>
          <a:lstStyle/>
          <a:p>
            <a:pPr algn="just"/>
            <a:r>
              <a:rPr lang="en-IN" sz="2200" dirty="0"/>
              <a:t>Together with toothbrushing, mouth rinsing has become a common oral hygiene practice.</a:t>
            </a:r>
          </a:p>
          <a:p>
            <a:pPr algn="just"/>
            <a:endParaRPr lang="en-IN" sz="2200" dirty="0"/>
          </a:p>
          <a:p>
            <a:pPr algn="just"/>
            <a:r>
              <a:rPr lang="en-IN" sz="2200" dirty="0"/>
              <a:t> Formulations have been modified to carry antimicrobial and oxidizing agents, impacting the process of oral </a:t>
            </a:r>
            <a:r>
              <a:rPr lang="en-IN" sz="2200" dirty="0" err="1"/>
              <a:t>malodor</a:t>
            </a:r>
            <a:r>
              <a:rPr lang="en-IN" sz="2200" dirty="0"/>
              <a:t> formation. </a:t>
            </a:r>
          </a:p>
          <a:p>
            <a:pPr algn="just"/>
            <a:endParaRPr lang="en-IN" sz="2200" dirty="0"/>
          </a:p>
          <a:p>
            <a:pPr algn="just"/>
            <a:r>
              <a:rPr lang="en-IN" sz="2200" dirty="0"/>
              <a:t>Some of these agents have only a temporary effect on the total number of microorganisms in the oral cavity.</a:t>
            </a:r>
          </a:p>
        </p:txBody>
      </p:sp>
      <p:sp>
        <p:nvSpPr>
          <p:cNvPr id="4" name="Footer Placeholder 3">
            <a:extLst>
              <a:ext uri="{FF2B5EF4-FFF2-40B4-BE49-F238E27FC236}">
                <a16:creationId xmlns:a16="http://schemas.microsoft.com/office/drawing/2014/main" id="{69B8F1B1-4D8E-C7F2-4926-98E64B3517C7}"/>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4782461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0C7C-8FE2-EC14-2A3E-F953AA3EE283}"/>
              </a:ext>
            </a:extLst>
          </p:cNvPr>
          <p:cNvSpPr>
            <a:spLocks noGrp="1"/>
          </p:cNvSpPr>
          <p:nvPr>
            <p:ph type="title"/>
          </p:nvPr>
        </p:nvSpPr>
        <p:spPr>
          <a:xfrm>
            <a:off x="331105" y="156238"/>
            <a:ext cx="8596668" cy="1320800"/>
          </a:xfrm>
        </p:spPr>
        <p:txBody>
          <a:bodyPr/>
          <a:lstStyle/>
          <a:p>
            <a:r>
              <a:rPr lang="en-US" dirty="0"/>
              <a:t>Chlorhexidine</a:t>
            </a:r>
            <a:endParaRPr lang="en-IN" dirty="0"/>
          </a:p>
        </p:txBody>
      </p:sp>
      <p:sp>
        <p:nvSpPr>
          <p:cNvPr id="3" name="Content Placeholder 2">
            <a:extLst>
              <a:ext uri="{FF2B5EF4-FFF2-40B4-BE49-F238E27FC236}">
                <a16:creationId xmlns:a16="http://schemas.microsoft.com/office/drawing/2014/main" id="{CF3A24C5-B98A-1FD7-60D5-26590AF2F391}"/>
              </a:ext>
            </a:extLst>
          </p:cNvPr>
          <p:cNvSpPr>
            <a:spLocks noGrp="1"/>
          </p:cNvSpPr>
          <p:nvPr>
            <p:ph idx="1"/>
          </p:nvPr>
        </p:nvSpPr>
        <p:spPr>
          <a:xfrm>
            <a:off x="248575" y="1100831"/>
            <a:ext cx="10067277" cy="4940531"/>
          </a:xfrm>
        </p:spPr>
        <p:txBody>
          <a:bodyPr>
            <a:normAutofit/>
          </a:bodyPr>
          <a:lstStyle/>
          <a:p>
            <a:pPr algn="just"/>
            <a:r>
              <a:rPr lang="en-US" sz="2200" dirty="0"/>
              <a:t>Chlorhexidine is considered the most effective antiplaque and </a:t>
            </a:r>
            <a:r>
              <a:rPr lang="en-US" sz="2200" dirty="0" err="1"/>
              <a:t>antigingivitis</a:t>
            </a:r>
            <a:r>
              <a:rPr lang="en-US" sz="2200" dirty="0"/>
              <a:t> agent.</a:t>
            </a:r>
          </a:p>
          <a:p>
            <a:pPr algn="just"/>
            <a:endParaRPr lang="en-US" sz="2200" dirty="0"/>
          </a:p>
          <a:p>
            <a:pPr algn="just"/>
            <a:r>
              <a:rPr lang="en-US" sz="2200" dirty="0"/>
              <a:t> Its antibacterial action can be explained by disruption of the bacterial cell membrane by the chlorhexidine molecules, thus increasing its permeability and resulting in cell lysis and death.</a:t>
            </a:r>
          </a:p>
          <a:p>
            <a:pPr algn="just"/>
            <a:endParaRPr lang="en-US" sz="2200" dirty="0"/>
          </a:p>
          <a:p>
            <a:pPr algn="just"/>
            <a:r>
              <a:rPr lang="en-US" sz="2200" dirty="0"/>
              <a:t> Because of its strong antibacterial effects and superior </a:t>
            </a:r>
            <a:r>
              <a:rPr lang="en-US" sz="2200" b="1" dirty="0"/>
              <a:t>substantivity</a:t>
            </a:r>
            <a:r>
              <a:rPr lang="en-US" sz="2200" dirty="0"/>
              <a:t> in the oral cavity, chlorhexidine rinsing provides significant reductions in VSC levels and organoleptic ratings.</a:t>
            </a:r>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728BE49C-FBDF-08AC-304E-A516E6E56994}"/>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336340945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7D23D-0701-622A-9D74-0498628ECA2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6AE456F2-48E8-7EBF-FF09-2FFF22BB1FBD}"/>
              </a:ext>
            </a:extLst>
          </p:cNvPr>
          <p:cNvSpPr>
            <a:spLocks noGrp="1"/>
          </p:cNvSpPr>
          <p:nvPr>
            <p:ph idx="1"/>
          </p:nvPr>
        </p:nvSpPr>
        <p:spPr>
          <a:xfrm>
            <a:off x="677334" y="1129005"/>
            <a:ext cx="8596668" cy="4912358"/>
          </a:xfrm>
        </p:spPr>
        <p:txBody>
          <a:bodyPr>
            <a:normAutofit/>
          </a:bodyPr>
          <a:lstStyle/>
          <a:p>
            <a:pPr algn="just"/>
            <a:endParaRPr lang="en-US" sz="2200" dirty="0"/>
          </a:p>
          <a:p>
            <a:pPr algn="just"/>
            <a:r>
              <a:rPr lang="en-US" sz="2200" dirty="0"/>
              <a:t>In several studies, a 0.2% CHX </a:t>
            </a:r>
            <a:r>
              <a:rPr lang="en-US" sz="2200" dirty="0" err="1"/>
              <a:t>mouthrinse</a:t>
            </a:r>
            <a:r>
              <a:rPr lang="en-US" sz="2200" dirty="0"/>
              <a:t> produced significant reductions in volatile sulfur-containing compound levels and in organoleptic scores. Similar results with 0.12% CHX-(di)gluconate were reported in combination with teeth and tongue brushing. </a:t>
            </a:r>
          </a:p>
          <a:p>
            <a:pPr algn="just"/>
            <a:endParaRPr lang="en-US" sz="2200" dirty="0"/>
          </a:p>
          <a:p>
            <a:pPr algn="just"/>
            <a:r>
              <a:rPr lang="en-US" sz="2200" dirty="0"/>
              <a:t>Unfortunately, as mentioned in some trials, chlorhexidine at a concentration of 0.2% or greater also has some disadvantages, such as increased tooth and tongue staining, unpleasant taste, and some temporary reduction in taste sensation</a:t>
            </a:r>
          </a:p>
          <a:p>
            <a:pPr algn="just"/>
            <a:endParaRPr lang="en-IN" sz="2200" dirty="0"/>
          </a:p>
        </p:txBody>
      </p:sp>
      <p:sp>
        <p:nvSpPr>
          <p:cNvPr id="4" name="Footer Placeholder 3">
            <a:extLst>
              <a:ext uri="{FF2B5EF4-FFF2-40B4-BE49-F238E27FC236}">
                <a16:creationId xmlns:a16="http://schemas.microsoft.com/office/drawing/2014/main" id="{F6D7BC3C-277A-5497-7A7E-091FAD077B78}"/>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561D1934-858F-B42F-166B-FC73FFE0AF79}"/>
              </a:ext>
            </a:extLst>
          </p:cNvPr>
          <p:cNvPicPr>
            <a:picLocks noChangeAspect="1"/>
          </p:cNvPicPr>
          <p:nvPr/>
        </p:nvPicPr>
        <p:blipFill>
          <a:blip r:embed="rId2"/>
          <a:stretch>
            <a:fillRect/>
          </a:stretch>
        </p:blipFill>
        <p:spPr>
          <a:xfrm>
            <a:off x="9573209" y="3057233"/>
            <a:ext cx="2618792" cy="2774400"/>
          </a:xfrm>
          <a:prstGeom prst="rect">
            <a:avLst/>
          </a:prstGeom>
        </p:spPr>
      </p:pic>
    </p:spTree>
    <p:extLst>
      <p:ext uri="{BB962C8B-B14F-4D97-AF65-F5344CB8AC3E}">
        <p14:creationId xmlns:p14="http://schemas.microsoft.com/office/powerpoint/2010/main" val="27268995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75813-EEBA-63E8-4CD1-01301DBA65F2}"/>
              </a:ext>
            </a:extLst>
          </p:cNvPr>
          <p:cNvSpPr>
            <a:spLocks noGrp="1"/>
          </p:cNvSpPr>
          <p:nvPr>
            <p:ph idx="1"/>
          </p:nvPr>
        </p:nvSpPr>
        <p:spPr>
          <a:xfrm>
            <a:off x="363984" y="451513"/>
            <a:ext cx="10543502" cy="5818658"/>
          </a:xfrm>
        </p:spPr>
        <p:txBody>
          <a:bodyPr>
            <a:normAutofit/>
          </a:bodyPr>
          <a:lstStyle/>
          <a:p>
            <a:pPr marL="0" indent="0" algn="just">
              <a:buNone/>
            </a:pPr>
            <a:r>
              <a:rPr lang="en-US" sz="2200" b="1" dirty="0">
                <a:solidFill>
                  <a:srgbClr val="92D050"/>
                </a:solidFill>
              </a:rPr>
              <a:t> </a:t>
            </a:r>
            <a:r>
              <a:rPr lang="en-US" sz="3600" b="1" dirty="0">
                <a:solidFill>
                  <a:srgbClr val="92D050"/>
                </a:solidFill>
              </a:rPr>
              <a:t>Essential Oils :</a:t>
            </a:r>
          </a:p>
          <a:p>
            <a:pPr algn="just"/>
            <a:endParaRPr lang="en-US" sz="2200" b="1" dirty="0">
              <a:solidFill>
                <a:srgbClr val="92D050"/>
              </a:solidFill>
            </a:endParaRPr>
          </a:p>
          <a:p>
            <a:pPr algn="just"/>
            <a:r>
              <a:rPr lang="en-US" sz="2200" dirty="0"/>
              <a:t>Previous studies evaluated the short-term effect (3 hours) of a Listerine rinse (which contains essential oils) compared with a placebo rinse.</a:t>
            </a:r>
          </a:p>
          <a:p>
            <a:pPr algn="just"/>
            <a:endParaRPr lang="en-US" sz="2200" dirty="0"/>
          </a:p>
          <a:p>
            <a:pPr algn="just"/>
            <a:r>
              <a:rPr lang="en-US" sz="2200" dirty="0"/>
              <a:t> Listerine was found to be only moderately effective against oral malodor (±25% reduction vs. 10% for placebo of VSCs after 30 minutes) and caused a sustained reduction in the levels of </a:t>
            </a:r>
            <a:r>
              <a:rPr lang="en-US" sz="2200" dirty="0" err="1"/>
              <a:t>odorigenic</a:t>
            </a:r>
            <a:r>
              <a:rPr lang="en-US" sz="2200" dirty="0"/>
              <a:t> bacteria.  </a:t>
            </a:r>
          </a:p>
          <a:p>
            <a:pPr algn="just"/>
            <a:endParaRPr lang="en-US" sz="2200" dirty="0"/>
          </a:p>
          <a:p>
            <a:pPr algn="just"/>
            <a:r>
              <a:rPr lang="en-US" sz="2200" dirty="0"/>
              <a:t>Similar VSC reductions were found after rinsing for 4 days.</a:t>
            </a:r>
          </a:p>
          <a:p>
            <a:pPr algn="just"/>
            <a:endParaRPr lang="en-US" sz="2200" dirty="0"/>
          </a:p>
        </p:txBody>
      </p:sp>
      <p:sp>
        <p:nvSpPr>
          <p:cNvPr id="4" name="Footer Placeholder 3">
            <a:extLst>
              <a:ext uri="{FF2B5EF4-FFF2-40B4-BE49-F238E27FC236}">
                <a16:creationId xmlns:a16="http://schemas.microsoft.com/office/drawing/2014/main" id="{DCCB5466-440F-B650-A7FC-6FAF0FF5FA7C}"/>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22962164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7FD5-0915-21AC-969D-621108D625C4}"/>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BE54A64-365B-065D-4996-7A64B61140AF}"/>
              </a:ext>
            </a:extLst>
          </p:cNvPr>
          <p:cNvSpPr>
            <a:spLocks noGrp="1"/>
          </p:cNvSpPr>
          <p:nvPr>
            <p:ph idx="1"/>
          </p:nvPr>
        </p:nvSpPr>
        <p:spPr/>
        <p:txBody>
          <a:bodyPr>
            <a:normAutofit/>
          </a:bodyPr>
          <a:lstStyle/>
          <a:p>
            <a:pPr algn="just"/>
            <a:r>
              <a:rPr lang="en-US" sz="2200" dirty="0"/>
              <a:t>Essential oils including hydro-alcohol solutions of thymol, menthol, eucalyptol, and methyl salicylate, have been used in mouthwashes to prevent periodontal disease. </a:t>
            </a:r>
          </a:p>
          <a:p>
            <a:pPr algn="just"/>
            <a:endParaRPr lang="en-US" sz="2200" dirty="0"/>
          </a:p>
          <a:p>
            <a:pPr algn="just"/>
            <a:r>
              <a:rPr lang="en-US" sz="2200" dirty="0"/>
              <a:t>Rinsing with an EOs </a:t>
            </a:r>
            <a:r>
              <a:rPr lang="en-US" sz="2200" dirty="0" err="1"/>
              <a:t>mouthrinse</a:t>
            </a:r>
            <a:r>
              <a:rPr lang="en-US" sz="2200" dirty="0"/>
              <a:t> can have </a:t>
            </a:r>
            <a:r>
              <a:rPr lang="en-US" sz="2200" dirty="0" err="1"/>
              <a:t>longlasting</a:t>
            </a:r>
            <a:r>
              <a:rPr lang="en-US" sz="2200" dirty="0"/>
              <a:t> effects in reducing anaerobic bacteria overall as well as Gram-negative anaerobes and VSC producing bacteria</a:t>
            </a:r>
            <a:endParaRPr lang="en-IN" sz="2200" dirty="0"/>
          </a:p>
          <a:p>
            <a:endParaRPr lang="en-IN" sz="2200" dirty="0"/>
          </a:p>
        </p:txBody>
      </p:sp>
      <p:sp>
        <p:nvSpPr>
          <p:cNvPr id="4" name="Footer Placeholder 3">
            <a:extLst>
              <a:ext uri="{FF2B5EF4-FFF2-40B4-BE49-F238E27FC236}">
                <a16:creationId xmlns:a16="http://schemas.microsoft.com/office/drawing/2014/main" id="{9DD62C4F-8B7C-9267-222A-292B93DAB4A0}"/>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pic>
        <p:nvPicPr>
          <p:cNvPr id="5" name="Picture 4">
            <a:extLst>
              <a:ext uri="{FF2B5EF4-FFF2-40B4-BE49-F238E27FC236}">
                <a16:creationId xmlns:a16="http://schemas.microsoft.com/office/drawing/2014/main" id="{015E8E1F-C75E-0389-778D-2DE3A50FA30D}"/>
              </a:ext>
            </a:extLst>
          </p:cNvPr>
          <p:cNvPicPr>
            <a:picLocks noChangeAspect="1"/>
          </p:cNvPicPr>
          <p:nvPr/>
        </p:nvPicPr>
        <p:blipFill>
          <a:blip r:embed="rId2"/>
          <a:stretch>
            <a:fillRect/>
          </a:stretch>
        </p:blipFill>
        <p:spPr>
          <a:xfrm>
            <a:off x="7707087" y="4534679"/>
            <a:ext cx="4484914" cy="2323322"/>
          </a:xfrm>
          <a:prstGeom prst="rect">
            <a:avLst/>
          </a:prstGeom>
        </p:spPr>
      </p:pic>
    </p:spTree>
    <p:extLst>
      <p:ext uri="{BB962C8B-B14F-4D97-AF65-F5344CB8AC3E}">
        <p14:creationId xmlns:p14="http://schemas.microsoft.com/office/powerpoint/2010/main" val="3931320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37C5B9-F184-4812-9A28-8DF8A6809819}"/>
              </a:ext>
            </a:extLst>
          </p:cNvPr>
          <p:cNvSpPr>
            <a:spLocks noGrp="1"/>
          </p:cNvSpPr>
          <p:nvPr>
            <p:ph idx="1"/>
          </p:nvPr>
        </p:nvSpPr>
        <p:spPr>
          <a:xfrm>
            <a:off x="375493" y="451513"/>
            <a:ext cx="9176880" cy="3880773"/>
          </a:xfrm>
        </p:spPr>
        <p:txBody>
          <a:bodyPr>
            <a:normAutofit/>
          </a:bodyPr>
          <a:lstStyle/>
          <a:p>
            <a:pPr algn="just"/>
            <a:r>
              <a:rPr lang="en-US" sz="2200" b="1" dirty="0">
                <a:cs typeface="Times New Roman" panose="02020603050405020304" pitchFamily="18" charset="0"/>
              </a:rPr>
              <a:t>Pseudo-halitosis</a:t>
            </a:r>
            <a:r>
              <a:rPr lang="en-US" sz="2200" dirty="0">
                <a:cs typeface="Times New Roman" panose="02020603050405020304" pitchFamily="18" charset="0"/>
              </a:rPr>
              <a:t> - Malodor that cannot be perceived  objectively even though the patient  complains of its existence. This  condition can be improved by oral  hygiene instruction and counseling.</a:t>
            </a:r>
          </a:p>
          <a:p>
            <a:pPr algn="just"/>
            <a:endParaRPr lang="en-US" sz="2200" dirty="0">
              <a:cs typeface="Times New Roman" panose="02020603050405020304" pitchFamily="18" charset="0"/>
            </a:endParaRPr>
          </a:p>
          <a:p>
            <a:pPr algn="just"/>
            <a:r>
              <a:rPr lang="en-US" sz="2200" b="1" dirty="0">
                <a:cs typeface="Times New Roman" panose="02020603050405020304" pitchFamily="18" charset="0"/>
              </a:rPr>
              <a:t>Halitophobia</a:t>
            </a:r>
            <a:r>
              <a:rPr lang="en-US" sz="2200" dirty="0">
                <a:cs typeface="Times New Roman" panose="02020603050405020304" pitchFamily="18" charset="0"/>
              </a:rPr>
              <a:t> - No malodor that can be perceived  objectively after treatment of  halitosis or pseudo-halitosis even  though the patient persists in  believing that halit</a:t>
            </a:r>
            <a:r>
              <a:rPr lang="en-IN" sz="2200" dirty="0" err="1">
                <a:cs typeface="Times New Roman" panose="02020603050405020304" pitchFamily="18" charset="0"/>
              </a:rPr>
              <a:t>osis</a:t>
            </a:r>
            <a:r>
              <a:rPr lang="en-IN" sz="2200" dirty="0">
                <a:cs typeface="Times New Roman" panose="02020603050405020304" pitchFamily="18" charset="0"/>
              </a:rPr>
              <a:t> exists</a:t>
            </a:r>
          </a:p>
          <a:p>
            <a:endParaRPr lang="en-IN" sz="2200" dirty="0"/>
          </a:p>
        </p:txBody>
      </p:sp>
      <p:sp>
        <p:nvSpPr>
          <p:cNvPr id="2" name="Footer Placeholder 1">
            <a:extLst>
              <a:ext uri="{FF2B5EF4-FFF2-40B4-BE49-F238E27FC236}">
                <a16:creationId xmlns:a16="http://schemas.microsoft.com/office/drawing/2014/main" id="{1221303B-C81E-EB6D-F864-1BB4F0D8C4DB}"/>
              </a:ext>
            </a:extLst>
          </p:cNvPr>
          <p:cNvSpPr>
            <a:spLocks noGrp="1"/>
          </p:cNvSpPr>
          <p:nvPr>
            <p:ph type="ftr" sz="quarter" idx="11"/>
          </p:nvPr>
        </p:nvSpPr>
        <p:spPr/>
        <p:txBody>
          <a:bodyPr/>
          <a:lstStyle/>
          <a:p>
            <a:endParaRPr lang="en-IN"/>
          </a:p>
        </p:txBody>
      </p:sp>
      <p:pic>
        <p:nvPicPr>
          <p:cNvPr id="3074" name="Picture 2" descr="Your Breath Smells Emma GIF - Your Breath Smells Emma Engvid GIFs">
            <a:extLst>
              <a:ext uri="{FF2B5EF4-FFF2-40B4-BE49-F238E27FC236}">
                <a16:creationId xmlns:a16="http://schemas.microsoft.com/office/drawing/2014/main" id="{3D3478B8-1BB1-8F9D-AF04-D266360FA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8296" y="3194296"/>
            <a:ext cx="3663704" cy="3663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6322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5F646-7CCC-ED05-6DE0-92A6557CEE2B}"/>
              </a:ext>
            </a:extLst>
          </p:cNvPr>
          <p:cNvSpPr>
            <a:spLocks noGrp="1"/>
          </p:cNvSpPr>
          <p:nvPr>
            <p:ph type="title"/>
          </p:nvPr>
        </p:nvSpPr>
        <p:spPr>
          <a:xfrm>
            <a:off x="393249" y="281126"/>
            <a:ext cx="8596668" cy="1320800"/>
          </a:xfrm>
        </p:spPr>
        <p:txBody>
          <a:bodyPr/>
          <a:lstStyle/>
          <a:p>
            <a:r>
              <a:rPr lang="en-IN" dirty="0"/>
              <a:t>Chlorine Dioxide </a:t>
            </a:r>
          </a:p>
        </p:txBody>
      </p:sp>
      <p:sp>
        <p:nvSpPr>
          <p:cNvPr id="3" name="Content Placeholder 2">
            <a:extLst>
              <a:ext uri="{FF2B5EF4-FFF2-40B4-BE49-F238E27FC236}">
                <a16:creationId xmlns:a16="http://schemas.microsoft.com/office/drawing/2014/main" id="{D08F7F47-8A57-1E5E-5332-FF01103A625E}"/>
              </a:ext>
            </a:extLst>
          </p:cNvPr>
          <p:cNvSpPr>
            <a:spLocks noGrp="1"/>
          </p:cNvSpPr>
          <p:nvPr>
            <p:ph idx="1"/>
          </p:nvPr>
        </p:nvSpPr>
        <p:spPr>
          <a:xfrm>
            <a:off x="393249" y="1601926"/>
            <a:ext cx="8596668" cy="3880773"/>
          </a:xfrm>
        </p:spPr>
        <p:txBody>
          <a:bodyPr>
            <a:normAutofit/>
          </a:bodyPr>
          <a:lstStyle/>
          <a:p>
            <a:pPr algn="just"/>
            <a:r>
              <a:rPr lang="en-IN" sz="2200" dirty="0"/>
              <a:t>Chlorine dioxide (ClO2) is a powerful oxidizing agent that can eliminate bad breath by oxidation of hydrogen </a:t>
            </a:r>
            <a:r>
              <a:rPr lang="en-IN" sz="2200" dirty="0" err="1"/>
              <a:t>sulfide</a:t>
            </a:r>
            <a:r>
              <a:rPr lang="en-IN" sz="2200" dirty="0"/>
              <a:t>, </a:t>
            </a:r>
            <a:r>
              <a:rPr lang="en-IN" sz="2200" dirty="0" err="1"/>
              <a:t>methylmercaptan</a:t>
            </a:r>
            <a:r>
              <a:rPr lang="en-IN" sz="2200" dirty="0"/>
              <a:t>, and the amino acids methionine and cysteine. </a:t>
            </a:r>
          </a:p>
          <a:p>
            <a:pPr algn="just"/>
            <a:endParaRPr lang="en-IN" sz="2200" dirty="0"/>
          </a:p>
          <a:p>
            <a:pPr algn="just"/>
            <a:r>
              <a:rPr lang="en-IN" sz="2200" dirty="0"/>
              <a:t>Studies demonstrated that a single use of a chlorine dioxide–containing oral rinse slightly reduced mouth </a:t>
            </a:r>
            <a:r>
              <a:rPr lang="en-IN" sz="2200" dirty="0" err="1"/>
              <a:t>odor</a:t>
            </a:r>
            <a:r>
              <a:rPr lang="en-IN" sz="2200" dirty="0"/>
              <a:t>.</a:t>
            </a:r>
          </a:p>
        </p:txBody>
      </p:sp>
      <p:sp>
        <p:nvSpPr>
          <p:cNvPr id="4" name="Footer Placeholder 3">
            <a:extLst>
              <a:ext uri="{FF2B5EF4-FFF2-40B4-BE49-F238E27FC236}">
                <a16:creationId xmlns:a16="http://schemas.microsoft.com/office/drawing/2014/main" id="{DD5E7773-FEA0-DEDD-51CF-EF30129FC22F}"/>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3632598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CB40-D7E9-EB80-E81A-5C0B76F68AD8}"/>
              </a:ext>
            </a:extLst>
          </p:cNvPr>
          <p:cNvSpPr>
            <a:spLocks noGrp="1"/>
          </p:cNvSpPr>
          <p:nvPr>
            <p:ph type="title"/>
          </p:nvPr>
        </p:nvSpPr>
        <p:spPr>
          <a:xfrm>
            <a:off x="304472" y="156238"/>
            <a:ext cx="8596668" cy="1320800"/>
          </a:xfrm>
        </p:spPr>
        <p:txBody>
          <a:bodyPr/>
          <a:lstStyle/>
          <a:p>
            <a:r>
              <a:rPr lang="en-US" dirty="0"/>
              <a:t>Two-Phase Oil-Water Rinse </a:t>
            </a:r>
            <a:endParaRPr lang="en-IN" dirty="0"/>
          </a:p>
        </p:txBody>
      </p:sp>
      <p:sp>
        <p:nvSpPr>
          <p:cNvPr id="3" name="Content Placeholder 2">
            <a:extLst>
              <a:ext uri="{FF2B5EF4-FFF2-40B4-BE49-F238E27FC236}">
                <a16:creationId xmlns:a16="http://schemas.microsoft.com/office/drawing/2014/main" id="{50C61EC7-4443-5FA0-D62E-130AAB699519}"/>
              </a:ext>
            </a:extLst>
          </p:cNvPr>
          <p:cNvSpPr>
            <a:spLocks noGrp="1"/>
          </p:cNvSpPr>
          <p:nvPr>
            <p:ph idx="1"/>
          </p:nvPr>
        </p:nvSpPr>
        <p:spPr>
          <a:xfrm>
            <a:off x="304471" y="1477038"/>
            <a:ext cx="9851583" cy="4328958"/>
          </a:xfrm>
        </p:spPr>
        <p:txBody>
          <a:bodyPr>
            <a:noAutofit/>
          </a:bodyPr>
          <a:lstStyle/>
          <a:p>
            <a:pPr algn="just"/>
            <a:r>
              <a:rPr lang="en-US" sz="2200" dirty="0"/>
              <a:t>Rosenberg and colleagues designed a two-phase oil-water rinse containing CPC.</a:t>
            </a:r>
          </a:p>
          <a:p>
            <a:pPr algn="just"/>
            <a:endParaRPr lang="en-US" sz="2200" dirty="0"/>
          </a:p>
          <a:p>
            <a:pPr algn="just"/>
            <a:r>
              <a:rPr lang="en-US" sz="2200" dirty="0"/>
              <a:t> The efficacy of oil-water-CPC formulations is thought to result from the adhesion of a high proportion of oral microorganisms to the oil droplets that is further enhanced by the CPC. </a:t>
            </a:r>
          </a:p>
          <a:p>
            <a:pPr algn="just"/>
            <a:endParaRPr lang="en-US" sz="2200" dirty="0"/>
          </a:p>
        </p:txBody>
      </p:sp>
      <p:sp>
        <p:nvSpPr>
          <p:cNvPr id="4" name="Footer Placeholder 3">
            <a:extLst>
              <a:ext uri="{FF2B5EF4-FFF2-40B4-BE49-F238E27FC236}">
                <a16:creationId xmlns:a16="http://schemas.microsoft.com/office/drawing/2014/main" id="{6442A1DD-1D78-46FC-0E13-DE30A79BC2A5}"/>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20838453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2C349-2F78-219A-7B5C-A11D13ACA1AC}"/>
              </a:ext>
            </a:extLst>
          </p:cNvPr>
          <p:cNvSpPr>
            <a:spLocks noGrp="1"/>
          </p:cNvSpPr>
          <p:nvPr>
            <p:ph type="title"/>
          </p:nvPr>
        </p:nvSpPr>
        <p:spPr>
          <a:xfrm>
            <a:off x="770640" y="156237"/>
            <a:ext cx="8596668" cy="1320800"/>
          </a:xfrm>
        </p:spPr>
        <p:txBody>
          <a:bodyPr/>
          <a:lstStyle/>
          <a:p>
            <a:endParaRPr lang="en-IN" dirty="0"/>
          </a:p>
        </p:txBody>
      </p:sp>
      <p:sp>
        <p:nvSpPr>
          <p:cNvPr id="3" name="Content Placeholder 2">
            <a:extLst>
              <a:ext uri="{FF2B5EF4-FFF2-40B4-BE49-F238E27FC236}">
                <a16:creationId xmlns:a16="http://schemas.microsoft.com/office/drawing/2014/main" id="{718692CE-04AE-8582-7538-723929517BB2}"/>
              </a:ext>
            </a:extLst>
          </p:cNvPr>
          <p:cNvSpPr>
            <a:spLocks noGrp="1"/>
          </p:cNvSpPr>
          <p:nvPr>
            <p:ph idx="1"/>
          </p:nvPr>
        </p:nvSpPr>
        <p:spPr>
          <a:xfrm>
            <a:off x="382555" y="1129004"/>
            <a:ext cx="10767527" cy="4912359"/>
          </a:xfrm>
        </p:spPr>
        <p:txBody>
          <a:bodyPr>
            <a:normAutofit/>
          </a:bodyPr>
          <a:lstStyle/>
          <a:p>
            <a:pPr algn="just"/>
            <a:r>
              <a:rPr lang="en-IN" sz="2200" dirty="0"/>
              <a:t>CPC is a Quaternary ammonium compound which inhibit bacterial growth</a:t>
            </a:r>
          </a:p>
          <a:p>
            <a:pPr marL="0" indent="0" algn="just">
              <a:buNone/>
            </a:pPr>
            <a:endParaRPr lang="en-US" sz="2200" dirty="0"/>
          </a:p>
          <a:p>
            <a:pPr algn="just"/>
            <a:r>
              <a:rPr lang="en-US" sz="2200" dirty="0"/>
              <a:t>Some studies also demonstrated that the CPC </a:t>
            </a:r>
            <a:r>
              <a:rPr lang="en-US" sz="2200" dirty="0" err="1"/>
              <a:t>mouthrinse</a:t>
            </a:r>
            <a:r>
              <a:rPr lang="en-US" sz="2200" dirty="0"/>
              <a:t> presented the lowest impact in reducing VSCs of morning breath when compared with other products.</a:t>
            </a:r>
          </a:p>
          <a:p>
            <a:pPr algn="just"/>
            <a:endParaRPr lang="en-US" sz="2200" dirty="0"/>
          </a:p>
          <a:p>
            <a:pPr algn="just"/>
            <a:r>
              <a:rPr lang="en-US" sz="2200" dirty="0"/>
              <a:t> This fact could be supported by the observation that this quaternary ammonium compound agent is not substantive enough to promote an essential antibacterial activity.</a:t>
            </a:r>
            <a:endParaRPr lang="en-IN" sz="2200" dirty="0"/>
          </a:p>
        </p:txBody>
      </p:sp>
      <p:sp>
        <p:nvSpPr>
          <p:cNvPr id="4" name="Footer Placeholder 3">
            <a:extLst>
              <a:ext uri="{FF2B5EF4-FFF2-40B4-BE49-F238E27FC236}">
                <a16:creationId xmlns:a16="http://schemas.microsoft.com/office/drawing/2014/main" id="{351853A5-7F33-0B81-D685-69ED291861C4}"/>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46960852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B2667-D232-BCBF-31AC-E242DF673668}"/>
              </a:ext>
            </a:extLst>
          </p:cNvPr>
          <p:cNvSpPr>
            <a:spLocks noGrp="1"/>
          </p:cNvSpPr>
          <p:nvPr>
            <p:ph type="title"/>
          </p:nvPr>
        </p:nvSpPr>
        <p:spPr>
          <a:xfrm>
            <a:off x="588558" y="272248"/>
            <a:ext cx="8596668" cy="1320800"/>
          </a:xfrm>
        </p:spPr>
        <p:txBody>
          <a:bodyPr/>
          <a:lstStyle/>
          <a:p>
            <a:r>
              <a:rPr lang="en-US" dirty="0"/>
              <a:t>Triclosan</a:t>
            </a:r>
            <a:endParaRPr lang="en-IN" dirty="0"/>
          </a:p>
        </p:txBody>
      </p:sp>
      <p:sp>
        <p:nvSpPr>
          <p:cNvPr id="3" name="Content Placeholder 2">
            <a:extLst>
              <a:ext uri="{FF2B5EF4-FFF2-40B4-BE49-F238E27FC236}">
                <a16:creationId xmlns:a16="http://schemas.microsoft.com/office/drawing/2014/main" id="{64B8E131-75CC-DAAC-E80B-86AC2AF7D349}"/>
              </a:ext>
            </a:extLst>
          </p:cNvPr>
          <p:cNvSpPr>
            <a:spLocks noGrp="1"/>
          </p:cNvSpPr>
          <p:nvPr>
            <p:ph idx="1"/>
          </p:nvPr>
        </p:nvSpPr>
        <p:spPr>
          <a:xfrm>
            <a:off x="440761" y="1180730"/>
            <a:ext cx="10443262" cy="4860632"/>
          </a:xfrm>
        </p:spPr>
        <p:txBody>
          <a:bodyPr>
            <a:noAutofit/>
          </a:bodyPr>
          <a:lstStyle/>
          <a:p>
            <a:pPr algn="just"/>
            <a:r>
              <a:rPr lang="en-US" sz="2200" dirty="0"/>
              <a:t>Triclosan, a broad-spectrum antibacterial agent, has been found to be effective against most oral bacteria and has good compatibility with other compounds used for oral home care. </a:t>
            </a:r>
          </a:p>
          <a:p>
            <a:pPr algn="just"/>
            <a:endParaRPr lang="en-US" sz="2200" dirty="0"/>
          </a:p>
          <a:p>
            <a:pPr algn="just"/>
            <a:r>
              <a:rPr lang="en-US" sz="2200" dirty="0"/>
              <a:t>A pilot study demonstrated that an experimental </a:t>
            </a:r>
            <a:r>
              <a:rPr lang="en-US" sz="2200" dirty="0" err="1"/>
              <a:t>mouthrinse</a:t>
            </a:r>
            <a:r>
              <a:rPr lang="en-US" sz="2200" dirty="0"/>
              <a:t> containing 0.15% triclosan and 0.84% zinc (Zn++) produced a stronger and more prolonged reduction in mouth odor than Listerine rinse.</a:t>
            </a:r>
          </a:p>
          <a:p>
            <a:pPr algn="just"/>
            <a:endParaRPr lang="en-US" sz="2200" dirty="0"/>
          </a:p>
          <a:p>
            <a:pPr algn="just"/>
            <a:endParaRPr lang="en-US" sz="2200" dirty="0"/>
          </a:p>
          <a:p>
            <a:pPr marL="0" indent="0" algn="just">
              <a:buNone/>
            </a:pPr>
            <a:endParaRPr lang="en-US" sz="2200" dirty="0"/>
          </a:p>
        </p:txBody>
      </p:sp>
      <p:sp>
        <p:nvSpPr>
          <p:cNvPr id="4" name="Footer Placeholder 3">
            <a:extLst>
              <a:ext uri="{FF2B5EF4-FFF2-40B4-BE49-F238E27FC236}">
                <a16:creationId xmlns:a16="http://schemas.microsoft.com/office/drawing/2014/main" id="{B349F6CA-BDD8-5805-05CB-23819520AA86}"/>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27765867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903023-ADF6-7618-EFEE-78F05E63308C}"/>
              </a:ext>
            </a:extLst>
          </p:cNvPr>
          <p:cNvSpPr>
            <a:spLocks noGrp="1"/>
          </p:cNvSpPr>
          <p:nvPr>
            <p:ph idx="1"/>
          </p:nvPr>
        </p:nvSpPr>
        <p:spPr>
          <a:xfrm>
            <a:off x="461639" y="798991"/>
            <a:ext cx="9809825" cy="5242372"/>
          </a:xfrm>
        </p:spPr>
        <p:txBody>
          <a:bodyPr>
            <a:normAutofit/>
          </a:bodyPr>
          <a:lstStyle/>
          <a:p>
            <a:pPr algn="just"/>
            <a:r>
              <a:rPr lang="en-US" sz="2200" dirty="0"/>
              <a:t>Flavoring oils or anionic detergents and copolymers are added to increase the oral retention.</a:t>
            </a:r>
          </a:p>
          <a:p>
            <a:pPr algn="just"/>
            <a:endParaRPr lang="en-US" sz="2200" dirty="0"/>
          </a:p>
          <a:p>
            <a:pPr algn="just"/>
            <a:endParaRPr lang="en-US" sz="2200" dirty="0"/>
          </a:p>
          <a:p>
            <a:pPr algn="just"/>
            <a:r>
              <a:rPr lang="en-US" sz="2200" dirty="0"/>
              <a:t>Significant reduction of breath scores were observed after a single use as well as after a week (28% and &gt;50%, respectively), with a similar effect on VSC levels (57% reduction after 1 week of using the paste).</a:t>
            </a:r>
            <a:endParaRPr lang="en-IN" sz="2200" dirty="0"/>
          </a:p>
          <a:p>
            <a:pPr algn="just"/>
            <a:endParaRPr lang="en-IN" sz="2200" dirty="0"/>
          </a:p>
        </p:txBody>
      </p:sp>
      <p:sp>
        <p:nvSpPr>
          <p:cNvPr id="4" name="Footer Placeholder 3">
            <a:extLst>
              <a:ext uri="{FF2B5EF4-FFF2-40B4-BE49-F238E27FC236}">
                <a16:creationId xmlns:a16="http://schemas.microsoft.com/office/drawing/2014/main" id="{95739433-6910-FCAE-2BED-07A1EE7F5B5F}"/>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1504779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C058D-533F-62C9-4822-40B0B5DEB419}"/>
              </a:ext>
            </a:extLst>
          </p:cNvPr>
          <p:cNvSpPr>
            <a:spLocks noGrp="1"/>
          </p:cNvSpPr>
          <p:nvPr>
            <p:ph type="title"/>
          </p:nvPr>
        </p:nvSpPr>
        <p:spPr>
          <a:xfrm>
            <a:off x="437637" y="307760"/>
            <a:ext cx="8596668" cy="1320800"/>
          </a:xfrm>
        </p:spPr>
        <p:txBody>
          <a:bodyPr/>
          <a:lstStyle/>
          <a:p>
            <a:r>
              <a:rPr lang="en-US" b="1" dirty="0"/>
              <a:t>Amine Fluoride or Stannous Fluoride </a:t>
            </a:r>
            <a:endParaRPr lang="en-IN" b="1" dirty="0"/>
          </a:p>
        </p:txBody>
      </p:sp>
      <p:sp>
        <p:nvSpPr>
          <p:cNvPr id="3" name="Content Placeholder 2">
            <a:extLst>
              <a:ext uri="{FF2B5EF4-FFF2-40B4-BE49-F238E27FC236}">
                <a16:creationId xmlns:a16="http://schemas.microsoft.com/office/drawing/2014/main" id="{31B7EC6F-5074-BE68-7AF4-841285E12F1E}"/>
              </a:ext>
            </a:extLst>
          </p:cNvPr>
          <p:cNvSpPr>
            <a:spLocks noGrp="1"/>
          </p:cNvSpPr>
          <p:nvPr>
            <p:ph idx="1"/>
          </p:nvPr>
        </p:nvSpPr>
        <p:spPr>
          <a:xfrm>
            <a:off x="437637" y="1628560"/>
            <a:ext cx="9845336" cy="4931654"/>
          </a:xfrm>
        </p:spPr>
        <p:txBody>
          <a:bodyPr>
            <a:normAutofit/>
          </a:bodyPr>
          <a:lstStyle/>
          <a:p>
            <a:pPr algn="just"/>
            <a:r>
              <a:rPr lang="en-US" sz="2200" dirty="0"/>
              <a:t>The association of amine fluoride with stannous fluoride resulted in encouraging reductions of morning breath odor, even when oral hygiene was insufficient.</a:t>
            </a:r>
          </a:p>
          <a:p>
            <a:pPr algn="just"/>
            <a:endParaRPr lang="en-US" sz="2200" dirty="0"/>
          </a:p>
          <a:p>
            <a:pPr algn="just"/>
            <a:endParaRPr lang="en-US" sz="2200" dirty="0"/>
          </a:p>
          <a:p>
            <a:pPr algn="just"/>
            <a:r>
              <a:rPr lang="en-US" sz="2200" dirty="0"/>
              <a:t> More recent evidence supporting the use of this rinse has become available. </a:t>
            </a:r>
          </a:p>
          <a:p>
            <a:pPr algn="just"/>
            <a:endParaRPr lang="en-US" sz="2200" dirty="0"/>
          </a:p>
          <a:p>
            <a:pPr algn="just"/>
            <a:endParaRPr lang="en-US" sz="2200" dirty="0"/>
          </a:p>
        </p:txBody>
      </p:sp>
      <p:sp>
        <p:nvSpPr>
          <p:cNvPr id="4" name="Footer Placeholder 3">
            <a:extLst>
              <a:ext uri="{FF2B5EF4-FFF2-40B4-BE49-F238E27FC236}">
                <a16:creationId xmlns:a16="http://schemas.microsoft.com/office/drawing/2014/main" id="{C2D660C7-438E-2009-93B3-385771EF73E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22049290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814E-5932-DD05-C12D-C0FE710B730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13DBB6B-B5E8-3B6C-A36C-C775FA941019}"/>
              </a:ext>
            </a:extLst>
          </p:cNvPr>
          <p:cNvSpPr>
            <a:spLocks noGrp="1"/>
          </p:cNvSpPr>
          <p:nvPr>
            <p:ph idx="1"/>
          </p:nvPr>
        </p:nvSpPr>
        <p:spPr>
          <a:xfrm>
            <a:off x="531845" y="970384"/>
            <a:ext cx="9750489" cy="5070979"/>
          </a:xfrm>
        </p:spPr>
        <p:txBody>
          <a:bodyPr>
            <a:normAutofit/>
          </a:bodyPr>
          <a:lstStyle/>
          <a:p>
            <a:pPr algn="just"/>
            <a:endParaRPr lang="en-US" sz="2200" dirty="0"/>
          </a:p>
          <a:p>
            <a:pPr algn="just"/>
            <a:r>
              <a:rPr lang="en-US" sz="2200" dirty="0"/>
              <a:t>The formulation showed not only short-term but also long-term effects on malodor indicators in patients with obvious malodor.</a:t>
            </a:r>
          </a:p>
          <a:p>
            <a:pPr algn="just"/>
            <a:endParaRPr lang="en-US" sz="2200" dirty="0"/>
          </a:p>
          <a:p>
            <a:pPr algn="just"/>
            <a:endParaRPr lang="en-US" sz="2200" dirty="0"/>
          </a:p>
          <a:p>
            <a:pPr algn="just"/>
            <a:r>
              <a:rPr lang="en-US" sz="2200" dirty="0"/>
              <a:t>Stannous fluoride has also been shown to be effective in the management of oral malodor as a component of a dentifrice, reducing both organoleptic scores and VSC levels.</a:t>
            </a:r>
          </a:p>
          <a:p>
            <a:pPr algn="just"/>
            <a:endParaRPr lang="en-US" sz="2200" dirty="0"/>
          </a:p>
          <a:p>
            <a:pPr marL="0" indent="0" algn="just">
              <a:buNone/>
            </a:pPr>
            <a:endParaRPr lang="en-IN" sz="2200" dirty="0"/>
          </a:p>
        </p:txBody>
      </p:sp>
      <p:sp>
        <p:nvSpPr>
          <p:cNvPr id="4" name="Footer Placeholder 3">
            <a:extLst>
              <a:ext uri="{FF2B5EF4-FFF2-40B4-BE49-F238E27FC236}">
                <a16:creationId xmlns:a16="http://schemas.microsoft.com/office/drawing/2014/main" id="{D8997055-AE47-7CF5-D988-DCA3956B0F77}"/>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4224072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C693C-3D78-FE62-D6F6-117F4EA06C40}"/>
              </a:ext>
            </a:extLst>
          </p:cNvPr>
          <p:cNvSpPr>
            <a:spLocks noGrp="1"/>
          </p:cNvSpPr>
          <p:nvPr>
            <p:ph type="title"/>
          </p:nvPr>
        </p:nvSpPr>
        <p:spPr>
          <a:xfrm>
            <a:off x="677334" y="451513"/>
            <a:ext cx="8596668" cy="1320800"/>
          </a:xfrm>
        </p:spPr>
        <p:txBody>
          <a:bodyPr/>
          <a:lstStyle/>
          <a:p>
            <a:r>
              <a:rPr lang="en-US" dirty="0"/>
              <a:t>Hydrogen Peroxide </a:t>
            </a:r>
            <a:endParaRPr lang="en-IN" dirty="0"/>
          </a:p>
        </p:txBody>
      </p:sp>
      <p:sp>
        <p:nvSpPr>
          <p:cNvPr id="3" name="Content Placeholder 2">
            <a:extLst>
              <a:ext uri="{FF2B5EF4-FFF2-40B4-BE49-F238E27FC236}">
                <a16:creationId xmlns:a16="http://schemas.microsoft.com/office/drawing/2014/main" id="{661F5DD2-4139-BDF9-4B93-16BD6034F3CF}"/>
              </a:ext>
            </a:extLst>
          </p:cNvPr>
          <p:cNvSpPr>
            <a:spLocks noGrp="1"/>
          </p:cNvSpPr>
          <p:nvPr>
            <p:ph idx="1"/>
          </p:nvPr>
        </p:nvSpPr>
        <p:spPr>
          <a:xfrm>
            <a:off x="497784" y="1581223"/>
            <a:ext cx="8972161" cy="5029308"/>
          </a:xfrm>
        </p:spPr>
        <p:txBody>
          <a:bodyPr>
            <a:normAutofit/>
          </a:bodyPr>
          <a:lstStyle/>
          <a:p>
            <a:pPr algn="just"/>
            <a:r>
              <a:rPr lang="en-US" sz="2200" dirty="0"/>
              <a:t>Suarez and colleagues reported that rinsing with 3% hydrogen peroxide (H2O2) produced impressive reductions (±90%) in sulfur gases that persisted for 8 hours. </a:t>
            </a:r>
          </a:p>
          <a:p>
            <a:endParaRPr lang="en-US" sz="2200" dirty="0"/>
          </a:p>
        </p:txBody>
      </p:sp>
      <p:sp>
        <p:nvSpPr>
          <p:cNvPr id="4" name="Footer Placeholder 3">
            <a:extLst>
              <a:ext uri="{FF2B5EF4-FFF2-40B4-BE49-F238E27FC236}">
                <a16:creationId xmlns:a16="http://schemas.microsoft.com/office/drawing/2014/main" id="{7A052F11-3A80-9A35-20C5-E3C83E84664B}"/>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2053064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B142-0C33-053E-E367-C2162E2E192D}"/>
              </a:ext>
            </a:extLst>
          </p:cNvPr>
          <p:cNvSpPr>
            <a:spLocks noGrp="1"/>
          </p:cNvSpPr>
          <p:nvPr>
            <p:ph type="title"/>
          </p:nvPr>
        </p:nvSpPr>
        <p:spPr/>
        <p:txBody>
          <a:bodyPr/>
          <a:lstStyle/>
          <a:p>
            <a:r>
              <a:rPr lang="en-US" dirty="0">
                <a:solidFill>
                  <a:srgbClr val="92D050"/>
                </a:solidFill>
              </a:rPr>
              <a:t>Oxidizing Lozenges </a:t>
            </a:r>
            <a:br>
              <a:rPr lang="en-US" dirty="0">
                <a:solidFill>
                  <a:srgbClr val="92D050"/>
                </a:solidFill>
              </a:rPr>
            </a:br>
            <a:endParaRPr lang="en-IN" dirty="0"/>
          </a:p>
        </p:txBody>
      </p:sp>
      <p:sp>
        <p:nvSpPr>
          <p:cNvPr id="3" name="Content Placeholder 2">
            <a:extLst>
              <a:ext uri="{FF2B5EF4-FFF2-40B4-BE49-F238E27FC236}">
                <a16:creationId xmlns:a16="http://schemas.microsoft.com/office/drawing/2014/main" id="{CA007C70-D42B-2865-1909-577344383521}"/>
              </a:ext>
            </a:extLst>
          </p:cNvPr>
          <p:cNvSpPr>
            <a:spLocks noGrp="1"/>
          </p:cNvSpPr>
          <p:nvPr>
            <p:ph idx="1"/>
          </p:nvPr>
        </p:nvSpPr>
        <p:spPr>
          <a:xfrm>
            <a:off x="556036" y="1731381"/>
            <a:ext cx="8596668" cy="3880773"/>
          </a:xfrm>
        </p:spPr>
        <p:txBody>
          <a:bodyPr>
            <a:normAutofit/>
          </a:bodyPr>
          <a:lstStyle/>
          <a:p>
            <a:pPr marL="0" indent="0">
              <a:buNone/>
            </a:pPr>
            <a:endParaRPr lang="en-US" sz="2200" dirty="0">
              <a:solidFill>
                <a:srgbClr val="92D050"/>
              </a:solidFill>
            </a:endParaRPr>
          </a:p>
          <a:p>
            <a:pPr algn="just"/>
            <a:r>
              <a:rPr lang="en-US" sz="2200" dirty="0"/>
              <a:t>Greenstein and associates reported that sucking a lozenge with oxidizing properties reduced tongue dorsum malodor for 3 hours. </a:t>
            </a:r>
          </a:p>
          <a:p>
            <a:pPr algn="just"/>
            <a:endParaRPr lang="en-US" sz="2200" dirty="0"/>
          </a:p>
          <a:p>
            <a:pPr algn="just"/>
            <a:r>
              <a:rPr lang="en-US" sz="2200" dirty="0"/>
              <a:t>This </a:t>
            </a:r>
            <a:r>
              <a:rPr lang="en-US" sz="2200" dirty="0" err="1"/>
              <a:t>antimalodor</a:t>
            </a:r>
            <a:r>
              <a:rPr lang="en-US" sz="2200" dirty="0"/>
              <a:t> effect may be caused by the activity of dehydroascorbic acid, which is generated by peroxide-mediated oxidation of ascorbate in the lozenges. </a:t>
            </a:r>
            <a:endParaRPr lang="en-IN" sz="2200" dirty="0"/>
          </a:p>
          <a:p>
            <a:endParaRPr lang="en-IN" sz="2200" dirty="0"/>
          </a:p>
        </p:txBody>
      </p:sp>
      <p:sp>
        <p:nvSpPr>
          <p:cNvPr id="4" name="Footer Placeholder 3">
            <a:extLst>
              <a:ext uri="{FF2B5EF4-FFF2-40B4-BE49-F238E27FC236}">
                <a16:creationId xmlns:a16="http://schemas.microsoft.com/office/drawing/2014/main" id="{DC4BC9C3-0C86-1C07-AFDB-43C44E06FE33}"/>
              </a:ext>
            </a:extLst>
          </p:cNvPr>
          <p:cNvSpPr>
            <a:spLocks noGrp="1"/>
          </p:cNvSpPr>
          <p:nvPr>
            <p:ph type="ftr" sz="quarter" idx="11"/>
          </p:nvPr>
        </p:nvSpPr>
        <p:spPr/>
        <p:txBody>
          <a:bodyPr/>
          <a:lstStyle/>
          <a:p>
            <a:r>
              <a:rPr lang="en-US" sz="900" b="0" i="0" dirty="0" err="1">
                <a:solidFill>
                  <a:schemeClr val="tx1"/>
                </a:solidFill>
                <a:effectLst/>
              </a:rPr>
              <a:t>Marawar</a:t>
            </a:r>
            <a:r>
              <a:rPr lang="en-US" sz="900" b="0" i="0" dirty="0">
                <a:solidFill>
                  <a:schemeClr val="tx1"/>
                </a:solidFill>
                <a:effectLst/>
              </a:rPr>
              <a:t>, Pramod, et al. "Halitosis: A silent affliction!" </a:t>
            </a:r>
            <a:r>
              <a:rPr lang="en-US" sz="900" b="0" i="1" dirty="0">
                <a:solidFill>
                  <a:schemeClr val="tx1"/>
                </a:solidFill>
                <a:effectLst/>
              </a:rPr>
              <a:t>Chronicles of Young Scientists</a:t>
            </a:r>
            <a:r>
              <a:rPr lang="en-US" sz="900" b="0" i="0" dirty="0">
                <a:solidFill>
                  <a:schemeClr val="tx1"/>
                </a:solidFill>
                <a:effectLst/>
              </a:rPr>
              <a:t>, vol. 3, no. 4, Oct.-Dec. 2012, p. 251. </a:t>
            </a:r>
          </a:p>
          <a:p>
            <a:endParaRPr lang="en-IN" dirty="0"/>
          </a:p>
        </p:txBody>
      </p:sp>
    </p:spTree>
    <p:extLst>
      <p:ext uri="{BB962C8B-B14F-4D97-AF65-F5344CB8AC3E}">
        <p14:creationId xmlns:p14="http://schemas.microsoft.com/office/powerpoint/2010/main" val="28276162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DFEF-5BBD-FE11-7E2D-34BD6706FF6C}"/>
              </a:ext>
            </a:extLst>
          </p:cNvPr>
          <p:cNvSpPr>
            <a:spLocks noGrp="1"/>
          </p:cNvSpPr>
          <p:nvPr>
            <p:ph type="title"/>
          </p:nvPr>
        </p:nvSpPr>
        <p:spPr>
          <a:xfrm>
            <a:off x="677334" y="290004"/>
            <a:ext cx="8596668" cy="1320800"/>
          </a:xfrm>
        </p:spPr>
        <p:txBody>
          <a:bodyPr/>
          <a:lstStyle/>
          <a:p>
            <a:r>
              <a:rPr lang="en-US" dirty="0"/>
              <a:t>Baking Soda </a:t>
            </a:r>
            <a:endParaRPr lang="en-IN" dirty="0"/>
          </a:p>
        </p:txBody>
      </p:sp>
      <p:sp>
        <p:nvSpPr>
          <p:cNvPr id="3" name="Content Placeholder 2">
            <a:extLst>
              <a:ext uri="{FF2B5EF4-FFF2-40B4-BE49-F238E27FC236}">
                <a16:creationId xmlns:a16="http://schemas.microsoft.com/office/drawing/2014/main" id="{6C4F85D4-B886-8291-7A51-9DE353034835}"/>
              </a:ext>
            </a:extLst>
          </p:cNvPr>
          <p:cNvSpPr>
            <a:spLocks noGrp="1"/>
          </p:cNvSpPr>
          <p:nvPr>
            <p:ph idx="1"/>
          </p:nvPr>
        </p:nvSpPr>
        <p:spPr>
          <a:xfrm>
            <a:off x="355107" y="1340529"/>
            <a:ext cx="8918895" cy="4700834"/>
          </a:xfrm>
        </p:spPr>
        <p:txBody>
          <a:bodyPr>
            <a:normAutofit/>
          </a:bodyPr>
          <a:lstStyle/>
          <a:p>
            <a:pPr algn="just"/>
            <a:r>
              <a:rPr lang="en-US" sz="2200" dirty="0"/>
              <a:t>Baking soda dentifrices have been shown to confer a significant odor-reducing benefit for up to 3 hours.</a:t>
            </a:r>
          </a:p>
          <a:p>
            <a:pPr algn="just"/>
            <a:endParaRPr lang="en-US" sz="2200" dirty="0"/>
          </a:p>
          <a:p>
            <a:pPr algn="just"/>
            <a:r>
              <a:rPr lang="en-US" sz="2200" dirty="0"/>
              <a:t>The mechanism by which baking soda produces its inhibition of oral malodor is related to its bactericidal effects.</a:t>
            </a:r>
            <a:endParaRPr lang="en-IN" sz="2200" dirty="0"/>
          </a:p>
        </p:txBody>
      </p:sp>
      <p:sp>
        <p:nvSpPr>
          <p:cNvPr id="4" name="Footer Placeholder 3">
            <a:extLst>
              <a:ext uri="{FF2B5EF4-FFF2-40B4-BE49-F238E27FC236}">
                <a16:creationId xmlns:a16="http://schemas.microsoft.com/office/drawing/2014/main" id="{B19D6FF9-976A-AF28-A846-3D511CEC14DE}"/>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A508AE33-20DA-5361-4185-AFD8784F051D}"/>
              </a:ext>
            </a:extLst>
          </p:cNvPr>
          <p:cNvPicPr>
            <a:picLocks noChangeAspect="1"/>
          </p:cNvPicPr>
          <p:nvPr/>
        </p:nvPicPr>
        <p:blipFill>
          <a:blip r:embed="rId2"/>
          <a:stretch>
            <a:fillRect/>
          </a:stretch>
        </p:blipFill>
        <p:spPr>
          <a:xfrm>
            <a:off x="7765013" y="4441162"/>
            <a:ext cx="3590341" cy="2126834"/>
          </a:xfrm>
          <a:prstGeom prst="rect">
            <a:avLst/>
          </a:prstGeom>
        </p:spPr>
      </p:pic>
    </p:spTree>
    <p:extLst>
      <p:ext uri="{BB962C8B-B14F-4D97-AF65-F5344CB8AC3E}">
        <p14:creationId xmlns:p14="http://schemas.microsoft.com/office/powerpoint/2010/main" val="2914447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BCFF-105A-5DEE-D7FA-365A61184CE0}"/>
              </a:ext>
            </a:extLst>
          </p:cNvPr>
          <p:cNvSpPr>
            <a:spLocks noGrp="1"/>
          </p:cNvSpPr>
          <p:nvPr>
            <p:ph type="title"/>
          </p:nvPr>
        </p:nvSpPr>
        <p:spPr>
          <a:xfrm>
            <a:off x="556036" y="72052"/>
            <a:ext cx="8596668" cy="1320800"/>
          </a:xfrm>
        </p:spPr>
        <p:txBody>
          <a:bodyPr/>
          <a:lstStyle/>
          <a:p>
            <a:pPr algn="ctr"/>
            <a:r>
              <a:rPr lang="en-IN" dirty="0"/>
              <a:t>NEW CLASSIFICATION :-</a:t>
            </a:r>
          </a:p>
        </p:txBody>
      </p:sp>
      <p:pic>
        <p:nvPicPr>
          <p:cNvPr id="5" name="Content Placeholder 4">
            <a:extLst>
              <a:ext uri="{FF2B5EF4-FFF2-40B4-BE49-F238E27FC236}">
                <a16:creationId xmlns:a16="http://schemas.microsoft.com/office/drawing/2014/main" id="{014FF569-CA27-4445-CE31-AC8C556E5D9F}"/>
              </a:ext>
            </a:extLst>
          </p:cNvPr>
          <p:cNvPicPr>
            <a:picLocks noGrp="1" noChangeAspect="1"/>
          </p:cNvPicPr>
          <p:nvPr>
            <p:ph idx="1"/>
          </p:nvPr>
        </p:nvPicPr>
        <p:blipFill>
          <a:blip r:embed="rId2"/>
          <a:stretch>
            <a:fillRect/>
          </a:stretch>
        </p:blipFill>
        <p:spPr>
          <a:xfrm>
            <a:off x="1014822" y="783771"/>
            <a:ext cx="8558385" cy="5346441"/>
          </a:xfrm>
        </p:spPr>
      </p:pic>
      <p:sp>
        <p:nvSpPr>
          <p:cNvPr id="6" name="TextBox 5">
            <a:extLst>
              <a:ext uri="{FF2B5EF4-FFF2-40B4-BE49-F238E27FC236}">
                <a16:creationId xmlns:a16="http://schemas.microsoft.com/office/drawing/2014/main" id="{A3F11738-3F72-FCF4-DAE2-7224A36E56AD}"/>
              </a:ext>
            </a:extLst>
          </p:cNvPr>
          <p:cNvSpPr txBox="1"/>
          <p:nvPr/>
        </p:nvSpPr>
        <p:spPr>
          <a:xfrm>
            <a:off x="1306286" y="6232850"/>
            <a:ext cx="8266922" cy="646331"/>
          </a:xfrm>
          <a:prstGeom prst="rect">
            <a:avLst/>
          </a:prstGeom>
          <a:noFill/>
        </p:spPr>
        <p:txBody>
          <a:bodyPr wrap="square" rtlCol="0">
            <a:spAutoFit/>
          </a:bodyPr>
          <a:lstStyle/>
          <a:p>
            <a:r>
              <a:rPr lang="en-US" dirty="0"/>
              <a:t>Aydin M, Harvey-Woodworth CN. Halitosis: a new definition and classification. British dental journal. 2014 Jul 11;217(1):E1-.</a:t>
            </a:r>
            <a:endParaRPr lang="en-IN" dirty="0"/>
          </a:p>
        </p:txBody>
      </p:sp>
      <p:sp>
        <p:nvSpPr>
          <p:cNvPr id="7" name="Footer Placeholder 6">
            <a:extLst>
              <a:ext uri="{FF2B5EF4-FFF2-40B4-BE49-F238E27FC236}">
                <a16:creationId xmlns:a16="http://schemas.microsoft.com/office/drawing/2014/main" id="{E6E6048C-B5E8-E7EC-AE01-CD18E39B516B}"/>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2769071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5708-57EC-75FD-103F-69B88F63CF97}"/>
              </a:ext>
            </a:extLst>
          </p:cNvPr>
          <p:cNvSpPr>
            <a:spLocks noGrp="1"/>
          </p:cNvSpPr>
          <p:nvPr>
            <p:ph type="title"/>
          </p:nvPr>
        </p:nvSpPr>
        <p:spPr>
          <a:xfrm>
            <a:off x="197939" y="156238"/>
            <a:ext cx="10330977" cy="1320800"/>
          </a:xfrm>
        </p:spPr>
        <p:txBody>
          <a:bodyPr>
            <a:normAutofit/>
          </a:bodyPr>
          <a:lstStyle/>
          <a:p>
            <a:r>
              <a:rPr lang="en-IN" sz="3200" dirty="0"/>
              <a:t>III.   CONVERSION OF VOLATILE SULFUR COMPOUNDS </a:t>
            </a:r>
          </a:p>
        </p:txBody>
      </p:sp>
      <p:sp>
        <p:nvSpPr>
          <p:cNvPr id="3" name="Content Placeholder 2">
            <a:extLst>
              <a:ext uri="{FF2B5EF4-FFF2-40B4-BE49-F238E27FC236}">
                <a16:creationId xmlns:a16="http://schemas.microsoft.com/office/drawing/2014/main" id="{7213BB8A-3B14-62C8-F0A8-02CCE05068C2}"/>
              </a:ext>
            </a:extLst>
          </p:cNvPr>
          <p:cNvSpPr>
            <a:spLocks noGrp="1"/>
          </p:cNvSpPr>
          <p:nvPr>
            <p:ph idx="1"/>
          </p:nvPr>
        </p:nvSpPr>
        <p:spPr>
          <a:xfrm>
            <a:off x="317241" y="1166327"/>
            <a:ext cx="10211675" cy="5162465"/>
          </a:xfrm>
        </p:spPr>
        <p:txBody>
          <a:bodyPr>
            <a:noAutofit/>
          </a:bodyPr>
          <a:lstStyle/>
          <a:p>
            <a:pPr algn="just"/>
            <a:r>
              <a:rPr lang="en-IN" sz="2200" b="1" dirty="0"/>
              <a:t>Metal Salt Solutions : </a:t>
            </a:r>
            <a:r>
              <a:rPr lang="en-IN" sz="2200" dirty="0"/>
              <a:t>Metal ions with an affinity for </a:t>
            </a:r>
            <a:r>
              <a:rPr lang="en-IN" sz="2200" dirty="0" err="1"/>
              <a:t>sulfur</a:t>
            </a:r>
            <a:r>
              <a:rPr lang="en-IN" sz="2200" dirty="0"/>
              <a:t> are efficient in capturing the </a:t>
            </a:r>
            <a:r>
              <a:rPr lang="en-IN" sz="2200" dirty="0" err="1"/>
              <a:t>sulfur</a:t>
            </a:r>
            <a:r>
              <a:rPr lang="en-IN" sz="2200" dirty="0"/>
              <a:t>-containing gases. </a:t>
            </a:r>
          </a:p>
          <a:p>
            <a:pPr algn="just"/>
            <a:endParaRPr lang="en-IN" sz="2200" dirty="0"/>
          </a:p>
          <a:p>
            <a:pPr algn="just"/>
            <a:r>
              <a:rPr lang="en-IN" sz="2200" dirty="0"/>
              <a:t>Zinc is an ion with two positive charges (Zn++), which will bind to the twice-negatively loaded </a:t>
            </a:r>
            <a:r>
              <a:rPr lang="en-IN" sz="2200" dirty="0" err="1"/>
              <a:t>sulfur</a:t>
            </a:r>
            <a:r>
              <a:rPr lang="en-IN" sz="2200" dirty="0"/>
              <a:t> radicals and thus reduce the expression of VSCs. </a:t>
            </a:r>
          </a:p>
          <a:p>
            <a:pPr algn="just"/>
            <a:endParaRPr lang="en-IN" sz="2200" dirty="0"/>
          </a:p>
          <a:p>
            <a:pPr algn="just"/>
            <a:r>
              <a:rPr lang="en-IN" sz="2200" dirty="0"/>
              <a:t>The same applies for other metal ions such as stannous, mercury, and copper. </a:t>
            </a:r>
          </a:p>
          <a:p>
            <a:pPr marL="0" indent="0" algn="just">
              <a:buNone/>
            </a:pPr>
            <a:endParaRPr lang="en-IN" sz="2200" dirty="0"/>
          </a:p>
          <a:p>
            <a:pPr algn="just"/>
            <a:r>
              <a:rPr lang="en-US" sz="2200" dirty="0"/>
              <a:t>Compared with other metal ions, Zn++ is relatively nontoxic and noncumulative and gives no visible discoloration. </a:t>
            </a:r>
          </a:p>
          <a:p>
            <a:pPr algn="just"/>
            <a:endParaRPr lang="en-IN" sz="2200" dirty="0"/>
          </a:p>
        </p:txBody>
      </p:sp>
      <p:sp>
        <p:nvSpPr>
          <p:cNvPr id="4" name="Footer Placeholder 3">
            <a:extLst>
              <a:ext uri="{FF2B5EF4-FFF2-40B4-BE49-F238E27FC236}">
                <a16:creationId xmlns:a16="http://schemas.microsoft.com/office/drawing/2014/main" id="{66003913-9A8C-F5C2-D005-FA77B230734E}"/>
              </a:ext>
            </a:extLst>
          </p:cNvPr>
          <p:cNvSpPr>
            <a:spLocks noGrp="1"/>
          </p:cNvSpPr>
          <p:nvPr>
            <p:ph type="ftr" sz="quarter" idx="11"/>
          </p:nvPr>
        </p:nvSpPr>
        <p:spPr>
          <a:xfrm>
            <a:off x="881520" y="6471929"/>
            <a:ext cx="6297612" cy="365125"/>
          </a:xfrm>
        </p:spPr>
        <p:txBody>
          <a:bodyPr/>
          <a:lstStyle/>
          <a:p>
            <a:endParaRPr lang="en-IN" dirty="0"/>
          </a:p>
        </p:txBody>
      </p:sp>
    </p:spTree>
    <p:extLst>
      <p:ext uri="{BB962C8B-B14F-4D97-AF65-F5344CB8AC3E}">
        <p14:creationId xmlns:p14="http://schemas.microsoft.com/office/powerpoint/2010/main" val="313426396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91D4AC-E49C-8A6F-1C80-0DF4878CEB73}"/>
              </a:ext>
            </a:extLst>
          </p:cNvPr>
          <p:cNvSpPr>
            <a:spLocks noGrp="1"/>
          </p:cNvSpPr>
          <p:nvPr>
            <p:ph idx="1"/>
          </p:nvPr>
        </p:nvSpPr>
        <p:spPr>
          <a:xfrm>
            <a:off x="461639" y="727969"/>
            <a:ext cx="10981678" cy="5313393"/>
          </a:xfrm>
        </p:spPr>
        <p:txBody>
          <a:bodyPr>
            <a:normAutofit/>
          </a:bodyPr>
          <a:lstStyle/>
          <a:p>
            <a:pPr algn="just"/>
            <a:r>
              <a:rPr lang="en-US" sz="2200" dirty="0"/>
              <a:t>Thus, Zn++ has been one of the most-studied ingredients for the control of oral malodor.</a:t>
            </a:r>
          </a:p>
          <a:p>
            <a:pPr algn="just"/>
            <a:endParaRPr lang="en-US" sz="2200" dirty="0"/>
          </a:p>
          <a:p>
            <a:pPr algn="just"/>
            <a:r>
              <a:rPr lang="en-US" sz="2200" dirty="0"/>
              <a:t> Schmidt and </a:t>
            </a:r>
            <a:r>
              <a:rPr lang="en-US" sz="2200" dirty="0" err="1"/>
              <a:t>Tarbet</a:t>
            </a:r>
            <a:r>
              <a:rPr lang="en-US" sz="2200" dirty="0"/>
              <a:t> reported that a rinse containing zinc chloride was remarkably more effective than a saline rinse (or no treatment) in reducing the levels of both VSCs (±80% reduction) and organoleptic scores (±40% reduction) for 3 hours.</a:t>
            </a:r>
          </a:p>
          <a:p>
            <a:pPr algn="just"/>
            <a:endParaRPr lang="en-US" sz="2200" dirty="0"/>
          </a:p>
          <a:p>
            <a:pPr algn="just"/>
            <a:r>
              <a:rPr lang="en-US" sz="2200" dirty="0"/>
              <a:t>As mentioned, </a:t>
            </a:r>
            <a:r>
              <a:rPr lang="en-US" sz="2200" dirty="0" err="1"/>
              <a:t>Halita</a:t>
            </a:r>
            <a:r>
              <a:rPr lang="en-US" sz="2200" dirty="0"/>
              <a:t>, a rinse containing 0.05% chlorhexidine, 0.05% CPC, and 0.14% zinc lactate, has been even more efficient than a 0.2% chlorhexidine formulation in reducing VSC levels and organoleptic ratings.</a:t>
            </a:r>
          </a:p>
          <a:p>
            <a:pPr marL="0" indent="0" algn="just">
              <a:buNone/>
            </a:pPr>
            <a:endParaRPr lang="en-US" sz="2200" dirty="0"/>
          </a:p>
        </p:txBody>
      </p:sp>
      <p:sp>
        <p:nvSpPr>
          <p:cNvPr id="4" name="Footer Placeholder 3">
            <a:extLst>
              <a:ext uri="{FF2B5EF4-FFF2-40B4-BE49-F238E27FC236}">
                <a16:creationId xmlns:a16="http://schemas.microsoft.com/office/drawing/2014/main" id="{F747457C-6B35-2115-76C5-897DEB5CF98C}"/>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2791441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0E4678-8AFF-4723-8800-953F4EFD2655}"/>
              </a:ext>
            </a:extLst>
          </p:cNvPr>
          <p:cNvSpPr>
            <a:spLocks noGrp="1"/>
          </p:cNvSpPr>
          <p:nvPr>
            <p:ph idx="1"/>
          </p:nvPr>
        </p:nvSpPr>
        <p:spPr>
          <a:xfrm>
            <a:off x="443883" y="381741"/>
            <a:ext cx="10901779" cy="5659622"/>
          </a:xfrm>
        </p:spPr>
        <p:txBody>
          <a:bodyPr>
            <a:noAutofit/>
          </a:bodyPr>
          <a:lstStyle/>
          <a:p>
            <a:pPr marL="0" indent="0" algn="just">
              <a:buNone/>
            </a:pPr>
            <a:endParaRPr lang="en-US" sz="2200" dirty="0"/>
          </a:p>
          <a:p>
            <a:pPr algn="just"/>
            <a:r>
              <a:rPr lang="en-US" sz="2200" dirty="0"/>
              <a:t>Chewing gum can be formulated with antibacterial agents, such as fluoride or chlorhexidine, helping to reduce oral malodor through both mechanical and chemical approaches. </a:t>
            </a:r>
          </a:p>
          <a:p>
            <a:pPr algn="just"/>
            <a:endParaRPr lang="en-US" sz="2200" dirty="0"/>
          </a:p>
          <a:p>
            <a:pPr algn="just"/>
            <a:r>
              <a:rPr lang="en-US" sz="2200" dirty="0" err="1"/>
              <a:t>Tsunoda</a:t>
            </a:r>
            <a:r>
              <a:rPr lang="en-US" sz="2200" dirty="0"/>
              <a:t> and associates investigated the beneficial effect of chewing gum containing tea extracts for its deodorizing mechanism. </a:t>
            </a:r>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BFC37772-DA54-3199-586D-1338E27FB3C4}"/>
              </a:ext>
            </a:extLst>
          </p:cNvPr>
          <p:cNvSpPr>
            <a:spLocks noGrp="1"/>
          </p:cNvSpPr>
          <p:nvPr>
            <p:ph type="ftr" sz="quarter" idx="11"/>
          </p:nvPr>
        </p:nvSpPr>
        <p:spPr/>
        <p:txBody>
          <a:bodyPr/>
          <a:lstStyle/>
          <a:p>
            <a:endParaRPr lang="en-IN"/>
          </a:p>
        </p:txBody>
      </p:sp>
      <p:pic>
        <p:nvPicPr>
          <p:cNvPr id="2" name="Picture 1">
            <a:extLst>
              <a:ext uri="{FF2B5EF4-FFF2-40B4-BE49-F238E27FC236}">
                <a16:creationId xmlns:a16="http://schemas.microsoft.com/office/drawing/2014/main" id="{E41A4045-3A06-8AB5-1B36-14350D2EF07C}"/>
              </a:ext>
            </a:extLst>
          </p:cNvPr>
          <p:cNvPicPr>
            <a:picLocks noChangeAspect="1"/>
          </p:cNvPicPr>
          <p:nvPr/>
        </p:nvPicPr>
        <p:blipFill>
          <a:blip r:embed="rId2"/>
          <a:stretch>
            <a:fillRect/>
          </a:stretch>
        </p:blipFill>
        <p:spPr>
          <a:xfrm>
            <a:off x="2884811" y="4475485"/>
            <a:ext cx="2428875" cy="2143125"/>
          </a:xfrm>
          <a:prstGeom prst="rect">
            <a:avLst/>
          </a:prstGeom>
        </p:spPr>
      </p:pic>
      <p:pic>
        <p:nvPicPr>
          <p:cNvPr id="5" name="Picture 4">
            <a:extLst>
              <a:ext uri="{FF2B5EF4-FFF2-40B4-BE49-F238E27FC236}">
                <a16:creationId xmlns:a16="http://schemas.microsoft.com/office/drawing/2014/main" id="{1093C9D4-C801-5945-30FE-6F5483EEEAC5}"/>
              </a:ext>
            </a:extLst>
          </p:cNvPr>
          <p:cNvPicPr>
            <a:picLocks noChangeAspect="1"/>
          </p:cNvPicPr>
          <p:nvPr/>
        </p:nvPicPr>
        <p:blipFill>
          <a:blip r:embed="rId3"/>
          <a:stretch>
            <a:fillRect/>
          </a:stretch>
        </p:blipFill>
        <p:spPr>
          <a:xfrm>
            <a:off x="5826872" y="4475486"/>
            <a:ext cx="2143125" cy="2143125"/>
          </a:xfrm>
          <a:prstGeom prst="rect">
            <a:avLst/>
          </a:prstGeom>
        </p:spPr>
      </p:pic>
      <p:pic>
        <p:nvPicPr>
          <p:cNvPr id="6" name="Picture 5">
            <a:extLst>
              <a:ext uri="{FF2B5EF4-FFF2-40B4-BE49-F238E27FC236}">
                <a16:creationId xmlns:a16="http://schemas.microsoft.com/office/drawing/2014/main" id="{7295B31F-C2A6-017A-B4C6-84ABF055FE01}"/>
              </a:ext>
            </a:extLst>
          </p:cNvPr>
          <p:cNvPicPr>
            <a:picLocks noChangeAspect="1"/>
          </p:cNvPicPr>
          <p:nvPr/>
        </p:nvPicPr>
        <p:blipFill>
          <a:blip r:embed="rId4"/>
          <a:stretch>
            <a:fillRect/>
          </a:stretch>
        </p:blipFill>
        <p:spPr>
          <a:xfrm>
            <a:off x="8408047" y="4518949"/>
            <a:ext cx="2686050" cy="2099662"/>
          </a:xfrm>
          <a:prstGeom prst="rect">
            <a:avLst/>
          </a:prstGeom>
        </p:spPr>
      </p:pic>
    </p:spTree>
    <p:extLst>
      <p:ext uri="{BB962C8B-B14F-4D97-AF65-F5344CB8AC3E}">
        <p14:creationId xmlns:p14="http://schemas.microsoft.com/office/powerpoint/2010/main" val="3107722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6A3A58-884D-16E5-A628-81824DD3BE6D}"/>
              </a:ext>
            </a:extLst>
          </p:cNvPr>
          <p:cNvSpPr>
            <a:spLocks noGrp="1"/>
          </p:cNvSpPr>
          <p:nvPr>
            <p:ph idx="1"/>
          </p:nvPr>
        </p:nvSpPr>
        <p:spPr>
          <a:xfrm>
            <a:off x="499414" y="816638"/>
            <a:ext cx="10884023" cy="5589849"/>
          </a:xfrm>
        </p:spPr>
        <p:txBody>
          <a:bodyPr>
            <a:noAutofit/>
          </a:bodyPr>
          <a:lstStyle/>
          <a:p>
            <a:pPr algn="just"/>
            <a:r>
              <a:rPr lang="en-US" sz="2200" b="1" dirty="0"/>
              <a:t>Epigallocatechin</a:t>
            </a:r>
            <a:r>
              <a:rPr lang="en-US" sz="2200" dirty="0"/>
              <a:t> is the main deodorizing agent among the tea catechins. </a:t>
            </a:r>
          </a:p>
          <a:p>
            <a:pPr algn="just"/>
            <a:endParaRPr lang="en-US" sz="2200" dirty="0"/>
          </a:p>
          <a:p>
            <a:pPr algn="just"/>
            <a:r>
              <a:rPr lang="en-US" sz="2200" dirty="0"/>
              <a:t>The chemical reaction between epigallocatechin and </a:t>
            </a:r>
            <a:r>
              <a:rPr lang="en-US" sz="2200" dirty="0" err="1"/>
              <a:t>methylmercaptan</a:t>
            </a:r>
            <a:r>
              <a:rPr lang="en-US" sz="2200" dirty="0"/>
              <a:t> results in a nonvolatile product. </a:t>
            </a:r>
          </a:p>
          <a:p>
            <a:pPr algn="just"/>
            <a:endParaRPr lang="en-US" sz="2200" dirty="0"/>
          </a:p>
          <a:p>
            <a:pPr algn="just"/>
            <a:r>
              <a:rPr lang="en-US" sz="2200" dirty="0"/>
              <a:t>Waler compared different concentrations of Zn++ in a chewing gum and found that a 2-mg Zn++ acetate–containing chewing gum that remained in the mouth for 5 minutes resulted in an immediate reduction in VSC levels of up to 45%, but the long-term effect was not mentioned.</a:t>
            </a:r>
            <a:endParaRPr lang="en-IN" sz="2200" dirty="0"/>
          </a:p>
        </p:txBody>
      </p:sp>
      <p:sp>
        <p:nvSpPr>
          <p:cNvPr id="4" name="Footer Placeholder 3">
            <a:extLst>
              <a:ext uri="{FF2B5EF4-FFF2-40B4-BE49-F238E27FC236}">
                <a16:creationId xmlns:a16="http://schemas.microsoft.com/office/drawing/2014/main" id="{56EB6F18-9BAB-09FC-00B2-DBFEE2E87CE4}"/>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08878448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16B95-268D-5E31-B4AB-51102A72A483}"/>
              </a:ext>
            </a:extLst>
          </p:cNvPr>
          <p:cNvSpPr>
            <a:spLocks noGrp="1"/>
          </p:cNvSpPr>
          <p:nvPr>
            <p:ph type="title"/>
          </p:nvPr>
        </p:nvSpPr>
        <p:spPr>
          <a:xfrm>
            <a:off x="366615" y="218983"/>
            <a:ext cx="8596668" cy="1320800"/>
          </a:xfrm>
        </p:spPr>
        <p:txBody>
          <a:bodyPr/>
          <a:lstStyle/>
          <a:p>
            <a:r>
              <a:rPr lang="en-US" dirty="0"/>
              <a:t>IV.   MASKING THE MALODOR TREATMENT </a:t>
            </a:r>
            <a:endParaRPr lang="en-IN" dirty="0"/>
          </a:p>
        </p:txBody>
      </p:sp>
      <p:sp>
        <p:nvSpPr>
          <p:cNvPr id="3" name="Content Placeholder 2">
            <a:extLst>
              <a:ext uri="{FF2B5EF4-FFF2-40B4-BE49-F238E27FC236}">
                <a16:creationId xmlns:a16="http://schemas.microsoft.com/office/drawing/2014/main" id="{8D7E9713-4571-BED3-11E2-FC0F0F6E12B2}"/>
              </a:ext>
            </a:extLst>
          </p:cNvPr>
          <p:cNvSpPr>
            <a:spLocks noGrp="1"/>
          </p:cNvSpPr>
          <p:nvPr>
            <p:ph idx="1"/>
          </p:nvPr>
        </p:nvSpPr>
        <p:spPr>
          <a:xfrm>
            <a:off x="546519" y="1539783"/>
            <a:ext cx="8830119" cy="4736345"/>
          </a:xfrm>
        </p:spPr>
        <p:txBody>
          <a:bodyPr>
            <a:normAutofit/>
          </a:bodyPr>
          <a:lstStyle/>
          <a:p>
            <a:pPr algn="just"/>
            <a:r>
              <a:rPr lang="en-US" sz="2200" dirty="0"/>
              <a:t>Masking the malodor with rinses, mouth sprays, or lozenges containing volatiles with a pleasant odor has only a short-term effect.</a:t>
            </a:r>
          </a:p>
          <a:p>
            <a:pPr algn="just"/>
            <a:endParaRPr lang="en-US" sz="2200" dirty="0"/>
          </a:p>
          <a:p>
            <a:pPr algn="just"/>
            <a:r>
              <a:rPr lang="en-US" sz="2200" dirty="0"/>
              <a:t> Typical examples are mint-containing lozenges and the aroma of rinses without antibacterial components.</a:t>
            </a:r>
          </a:p>
          <a:p>
            <a:pPr algn="just"/>
            <a:endParaRPr lang="en-US" sz="2200" dirty="0"/>
          </a:p>
        </p:txBody>
      </p:sp>
      <p:sp>
        <p:nvSpPr>
          <p:cNvPr id="4" name="Footer Placeholder 3">
            <a:extLst>
              <a:ext uri="{FF2B5EF4-FFF2-40B4-BE49-F238E27FC236}">
                <a16:creationId xmlns:a16="http://schemas.microsoft.com/office/drawing/2014/main" id="{936A1954-90F0-04D3-2DE3-CB07EA3BC521}"/>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4093219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1F32-D87D-08BC-52A9-21F896F4AEB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B2F2DD6-2B70-ABA3-1E9D-B5B83A5D6015}"/>
              </a:ext>
            </a:extLst>
          </p:cNvPr>
          <p:cNvSpPr>
            <a:spLocks noGrp="1"/>
          </p:cNvSpPr>
          <p:nvPr>
            <p:ph idx="1"/>
          </p:nvPr>
        </p:nvSpPr>
        <p:spPr/>
        <p:txBody>
          <a:bodyPr>
            <a:normAutofit/>
          </a:bodyPr>
          <a:lstStyle/>
          <a:p>
            <a:pPr algn="just"/>
            <a:r>
              <a:rPr lang="en-US" sz="2200" dirty="0"/>
              <a:t> Another pathway is to increase the solubility of malodorous compounds in the saliva by increasing the secretion of saliva; a larger volume allows the retention of larger volumes of soluble VSCs.</a:t>
            </a:r>
          </a:p>
          <a:p>
            <a:pPr algn="just"/>
            <a:endParaRPr lang="en-US" sz="2200" dirty="0"/>
          </a:p>
          <a:p>
            <a:pPr algn="just"/>
            <a:r>
              <a:rPr lang="en-US" sz="2200" dirty="0"/>
              <a:t> The latter can also be achieved by ensuring proper liquid intake or using chewing gum.</a:t>
            </a:r>
            <a:endParaRPr lang="en-IN" sz="2200" dirty="0"/>
          </a:p>
        </p:txBody>
      </p:sp>
      <p:sp>
        <p:nvSpPr>
          <p:cNvPr id="4" name="Footer Placeholder 3">
            <a:extLst>
              <a:ext uri="{FF2B5EF4-FFF2-40B4-BE49-F238E27FC236}">
                <a16:creationId xmlns:a16="http://schemas.microsoft.com/office/drawing/2014/main" id="{996248EC-5231-C97C-48E0-B3E1ADB6EF18}"/>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31376412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4D623-4CFC-6B67-FAE1-137922B05DCD}"/>
              </a:ext>
            </a:extLst>
          </p:cNvPr>
          <p:cNvSpPr>
            <a:spLocks noGrp="1"/>
          </p:cNvSpPr>
          <p:nvPr>
            <p:ph type="title"/>
          </p:nvPr>
        </p:nvSpPr>
        <p:spPr>
          <a:xfrm>
            <a:off x="3595332" y="268203"/>
            <a:ext cx="8596668" cy="1320800"/>
          </a:xfrm>
        </p:spPr>
        <p:txBody>
          <a:bodyPr/>
          <a:lstStyle/>
          <a:p>
            <a:r>
              <a:rPr lang="en-US" b="1" dirty="0"/>
              <a:t>V.   PROBIOTICS</a:t>
            </a:r>
            <a:endParaRPr lang="en-IN" b="1" dirty="0"/>
          </a:p>
        </p:txBody>
      </p:sp>
      <p:sp>
        <p:nvSpPr>
          <p:cNvPr id="3" name="Content Placeholder 2">
            <a:extLst>
              <a:ext uri="{FF2B5EF4-FFF2-40B4-BE49-F238E27FC236}">
                <a16:creationId xmlns:a16="http://schemas.microsoft.com/office/drawing/2014/main" id="{276BC651-7CA9-FB77-BCF3-D32DC27422FE}"/>
              </a:ext>
            </a:extLst>
          </p:cNvPr>
          <p:cNvSpPr>
            <a:spLocks noGrp="1"/>
          </p:cNvSpPr>
          <p:nvPr>
            <p:ph idx="1"/>
          </p:nvPr>
        </p:nvSpPr>
        <p:spPr>
          <a:xfrm>
            <a:off x="550415" y="1403812"/>
            <a:ext cx="10244832" cy="5002675"/>
          </a:xfrm>
        </p:spPr>
        <p:txBody>
          <a:bodyPr>
            <a:normAutofit/>
          </a:bodyPr>
          <a:lstStyle/>
          <a:p>
            <a:pPr algn="just"/>
            <a:r>
              <a:rPr lang="en-US" sz="2200" dirty="0"/>
              <a:t>Several studies have shown that probiotic bacterial strains, originating from the indigenous oral microbiota of healthy humans, may have potential application as adjuvants for the prevention and treatment of halitosis. </a:t>
            </a:r>
          </a:p>
          <a:p>
            <a:pPr algn="just"/>
            <a:endParaRPr lang="en-US" sz="2200" dirty="0"/>
          </a:p>
          <a:p>
            <a:pPr algn="just"/>
            <a:r>
              <a:rPr lang="en-US" sz="2200" dirty="0"/>
              <a:t>The aim is to prevent the re-establishment of unwanted bacteria and thus limit the recurrence of oral malodor for an extended period. </a:t>
            </a:r>
          </a:p>
          <a:p>
            <a:pPr algn="just"/>
            <a:endParaRPr lang="en-US" sz="2200" dirty="0"/>
          </a:p>
          <a:p>
            <a:pPr algn="just"/>
            <a:r>
              <a:rPr lang="en-US" sz="2200" dirty="0"/>
              <a:t>Recently, several studies have been carried out to replace the bacteria responsible for halitosis with probiotics such as Streptococcus </a:t>
            </a:r>
            <a:r>
              <a:rPr lang="en-US" sz="2200" dirty="0" err="1"/>
              <a:t>salivarius</a:t>
            </a:r>
            <a:r>
              <a:rPr lang="en-US" sz="2200" dirty="0"/>
              <a:t> (K12), Lactobacillus </a:t>
            </a:r>
            <a:r>
              <a:rPr lang="en-US" sz="2200" dirty="0" err="1"/>
              <a:t>salivarius</a:t>
            </a:r>
            <a:r>
              <a:rPr lang="en-US" sz="2200" dirty="0"/>
              <a:t> or </a:t>
            </a:r>
            <a:r>
              <a:rPr lang="en-US" sz="2200" dirty="0" err="1"/>
              <a:t>Weissellacibaria</a:t>
            </a:r>
            <a:r>
              <a:rPr lang="en-US" sz="2200" dirty="0"/>
              <a:t>. </a:t>
            </a:r>
          </a:p>
        </p:txBody>
      </p:sp>
      <p:sp>
        <p:nvSpPr>
          <p:cNvPr id="4" name="Footer Placeholder 3">
            <a:extLst>
              <a:ext uri="{FF2B5EF4-FFF2-40B4-BE49-F238E27FC236}">
                <a16:creationId xmlns:a16="http://schemas.microsoft.com/office/drawing/2014/main" id="{9B7EE919-A357-D27C-81AD-6BF2AA394370}"/>
              </a:ext>
            </a:extLst>
          </p:cNvPr>
          <p:cNvSpPr>
            <a:spLocks noGrp="1"/>
          </p:cNvSpPr>
          <p:nvPr>
            <p:ph type="ftr" sz="quarter" idx="11"/>
          </p:nvPr>
        </p:nvSpPr>
        <p:spPr/>
        <p:txBody>
          <a:bodyPr/>
          <a:lstStyle/>
          <a:p>
            <a:r>
              <a:rPr lang="en-IN" dirty="0"/>
              <a:t>Halitosis: A silent affliction! Pramod P. </a:t>
            </a:r>
            <a:r>
              <a:rPr lang="en-IN" dirty="0" err="1"/>
              <a:t>Marawar</a:t>
            </a:r>
            <a:r>
              <a:rPr lang="en-IN" dirty="0"/>
              <a:t>, Neha Kaur A. Sodhi, </a:t>
            </a:r>
            <a:r>
              <a:rPr lang="en-IN" dirty="0" err="1"/>
              <a:t>Babita</a:t>
            </a:r>
            <a:r>
              <a:rPr lang="en-IN" dirty="0"/>
              <a:t> R. Pawar, </a:t>
            </a:r>
          </a:p>
          <a:p>
            <a:endParaRPr lang="en-IN" dirty="0"/>
          </a:p>
        </p:txBody>
      </p:sp>
      <p:graphicFrame>
        <p:nvGraphicFramePr>
          <p:cNvPr id="6" name="Diagram 5">
            <a:extLst>
              <a:ext uri="{FF2B5EF4-FFF2-40B4-BE49-F238E27FC236}">
                <a16:creationId xmlns:a16="http://schemas.microsoft.com/office/drawing/2014/main" id="{3295E8CA-7A5D-DCC9-0FA7-F26A42360BDA}"/>
              </a:ext>
            </a:extLst>
          </p:cNvPr>
          <p:cNvGraphicFramePr/>
          <p:nvPr>
            <p:extLst>
              <p:ext uri="{D42A27DB-BD31-4B8C-83A1-F6EECF244321}">
                <p14:modId xmlns:p14="http://schemas.microsoft.com/office/powerpoint/2010/main" val="582648925"/>
              </p:ext>
            </p:extLst>
          </p:nvPr>
        </p:nvGraphicFramePr>
        <p:xfrm>
          <a:off x="102637" y="83537"/>
          <a:ext cx="3340359" cy="369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2354024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CDA97F-DCF2-68B7-FF5D-E4685A1652D8}"/>
              </a:ext>
            </a:extLst>
          </p:cNvPr>
          <p:cNvSpPr>
            <a:spLocks noGrp="1"/>
          </p:cNvSpPr>
          <p:nvPr>
            <p:ph idx="1"/>
          </p:nvPr>
        </p:nvSpPr>
        <p:spPr>
          <a:xfrm>
            <a:off x="677334" y="630315"/>
            <a:ext cx="10837332" cy="5402170"/>
          </a:xfrm>
        </p:spPr>
        <p:txBody>
          <a:bodyPr>
            <a:normAutofit/>
          </a:bodyPr>
          <a:lstStyle/>
          <a:p>
            <a:pPr marL="0" indent="0" algn="just">
              <a:buNone/>
            </a:pPr>
            <a:endParaRPr lang="en-US" sz="2200" dirty="0"/>
          </a:p>
          <a:p>
            <a:pPr algn="just"/>
            <a:r>
              <a:rPr lang="en-US" sz="2200" dirty="0"/>
              <a:t>Furthermore, in vivo and in vitro studies revealed that </a:t>
            </a:r>
            <a:r>
              <a:rPr lang="en-US" sz="2200" dirty="0" err="1"/>
              <a:t>Weisellacibaria</a:t>
            </a:r>
            <a:r>
              <a:rPr lang="en-US" sz="2200" dirty="0"/>
              <a:t> isolates have the ability to inhibit the production of VSC, demonstrating that they have potential for the development of new probiotics for use in the oral cavity. </a:t>
            </a:r>
          </a:p>
          <a:p>
            <a:pPr algn="just"/>
            <a:endParaRPr lang="en-US" sz="2200" dirty="0"/>
          </a:p>
          <a:p>
            <a:pPr algn="just"/>
            <a:endParaRPr lang="en-US" sz="2200" dirty="0"/>
          </a:p>
          <a:p>
            <a:pPr algn="just"/>
            <a:r>
              <a:rPr lang="en-US" sz="2200" dirty="0"/>
              <a:t>The use of a suspension of living non-pathogenic Escherichia coli bacteria also seems to have good results in the treatment of gut-caused halitosis</a:t>
            </a:r>
            <a:endParaRPr lang="en-IN" sz="2200" dirty="0"/>
          </a:p>
          <a:p>
            <a:pPr algn="just"/>
            <a:endParaRPr lang="en-IN" sz="2200" dirty="0"/>
          </a:p>
        </p:txBody>
      </p:sp>
      <p:sp>
        <p:nvSpPr>
          <p:cNvPr id="4" name="Footer Placeholder 3">
            <a:extLst>
              <a:ext uri="{FF2B5EF4-FFF2-40B4-BE49-F238E27FC236}">
                <a16:creationId xmlns:a16="http://schemas.microsoft.com/office/drawing/2014/main" id="{80C09AD0-0603-D4EB-90B9-87FA1E3A9492}"/>
              </a:ext>
            </a:extLst>
          </p:cNvPr>
          <p:cNvSpPr>
            <a:spLocks noGrp="1"/>
          </p:cNvSpPr>
          <p:nvPr>
            <p:ph type="ftr" sz="quarter" idx="11"/>
          </p:nvPr>
        </p:nvSpPr>
        <p:spPr/>
        <p:txBody>
          <a:bodyPr/>
          <a:lstStyle/>
          <a:p>
            <a:r>
              <a:rPr lang="en-IN" dirty="0"/>
              <a:t>Halitosis: A silent affliction! Pramod P. </a:t>
            </a:r>
            <a:r>
              <a:rPr lang="en-IN" dirty="0" err="1"/>
              <a:t>Marawar</a:t>
            </a:r>
            <a:r>
              <a:rPr lang="en-IN" dirty="0"/>
              <a:t>, Neha Kaur A. Sodhi, </a:t>
            </a:r>
            <a:r>
              <a:rPr lang="en-IN" dirty="0" err="1"/>
              <a:t>Babita</a:t>
            </a:r>
            <a:r>
              <a:rPr lang="en-IN" dirty="0"/>
              <a:t> R. Pawar, </a:t>
            </a:r>
          </a:p>
          <a:p>
            <a:endParaRPr lang="en-IN" dirty="0"/>
          </a:p>
        </p:txBody>
      </p:sp>
      <p:pic>
        <p:nvPicPr>
          <p:cNvPr id="2" name="Picture 1">
            <a:extLst>
              <a:ext uri="{FF2B5EF4-FFF2-40B4-BE49-F238E27FC236}">
                <a16:creationId xmlns:a16="http://schemas.microsoft.com/office/drawing/2014/main" id="{2E2661AC-D991-51D0-71E3-359692D919B6}"/>
              </a:ext>
            </a:extLst>
          </p:cNvPr>
          <p:cNvPicPr>
            <a:picLocks noChangeAspect="1"/>
          </p:cNvPicPr>
          <p:nvPr/>
        </p:nvPicPr>
        <p:blipFill>
          <a:blip r:embed="rId2"/>
          <a:stretch>
            <a:fillRect/>
          </a:stretch>
        </p:blipFill>
        <p:spPr>
          <a:xfrm>
            <a:off x="9330613" y="4693298"/>
            <a:ext cx="2332652" cy="2164702"/>
          </a:xfrm>
          <a:prstGeom prst="rect">
            <a:avLst/>
          </a:prstGeom>
        </p:spPr>
      </p:pic>
      <p:pic>
        <p:nvPicPr>
          <p:cNvPr id="5" name="Picture 4">
            <a:extLst>
              <a:ext uri="{FF2B5EF4-FFF2-40B4-BE49-F238E27FC236}">
                <a16:creationId xmlns:a16="http://schemas.microsoft.com/office/drawing/2014/main" id="{7F414EBF-A0A0-77CA-9434-B68ACEE13BF5}"/>
              </a:ext>
            </a:extLst>
          </p:cNvPr>
          <p:cNvPicPr>
            <a:picLocks noChangeAspect="1"/>
          </p:cNvPicPr>
          <p:nvPr/>
        </p:nvPicPr>
        <p:blipFill>
          <a:blip r:embed="rId3"/>
          <a:stretch>
            <a:fillRect/>
          </a:stretch>
        </p:blipFill>
        <p:spPr>
          <a:xfrm>
            <a:off x="6559129" y="4693298"/>
            <a:ext cx="2619375" cy="2164702"/>
          </a:xfrm>
          <a:prstGeom prst="rect">
            <a:avLst/>
          </a:prstGeom>
        </p:spPr>
      </p:pic>
    </p:spTree>
    <p:extLst>
      <p:ext uri="{BB962C8B-B14F-4D97-AF65-F5344CB8AC3E}">
        <p14:creationId xmlns:p14="http://schemas.microsoft.com/office/powerpoint/2010/main" val="2608605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438F4-1445-3CF3-1905-E98BE2B73378}"/>
              </a:ext>
            </a:extLst>
          </p:cNvPr>
          <p:cNvSpPr>
            <a:spLocks noGrp="1"/>
          </p:cNvSpPr>
          <p:nvPr>
            <p:ph type="title"/>
          </p:nvPr>
        </p:nvSpPr>
        <p:spPr>
          <a:xfrm>
            <a:off x="739478" y="227860"/>
            <a:ext cx="8596668" cy="1320800"/>
          </a:xfrm>
        </p:spPr>
        <p:txBody>
          <a:bodyPr/>
          <a:lstStyle/>
          <a:p>
            <a:r>
              <a:rPr lang="en-US" dirty="0"/>
              <a:t>VI.  OIL PULLING</a:t>
            </a:r>
            <a:endParaRPr lang="en-IN" dirty="0"/>
          </a:p>
        </p:txBody>
      </p:sp>
      <p:sp>
        <p:nvSpPr>
          <p:cNvPr id="3" name="Content Placeholder 2">
            <a:extLst>
              <a:ext uri="{FF2B5EF4-FFF2-40B4-BE49-F238E27FC236}">
                <a16:creationId xmlns:a16="http://schemas.microsoft.com/office/drawing/2014/main" id="{470AE7EF-A70D-B00F-3A79-081B1F9289ED}"/>
              </a:ext>
            </a:extLst>
          </p:cNvPr>
          <p:cNvSpPr>
            <a:spLocks noGrp="1"/>
          </p:cNvSpPr>
          <p:nvPr>
            <p:ph idx="1"/>
          </p:nvPr>
        </p:nvSpPr>
        <p:spPr>
          <a:xfrm>
            <a:off x="229733" y="1105215"/>
            <a:ext cx="7468022" cy="4647568"/>
          </a:xfrm>
        </p:spPr>
        <p:txBody>
          <a:bodyPr>
            <a:noAutofit/>
          </a:bodyPr>
          <a:lstStyle/>
          <a:p>
            <a:pPr algn="just"/>
            <a:r>
              <a:rPr lang="en-US" sz="2200" dirty="0"/>
              <a:t> The concept of oil pulling was familiarized by Dr. F. </a:t>
            </a:r>
            <a:r>
              <a:rPr lang="en-US" sz="2200" dirty="0" err="1"/>
              <a:t>Karach</a:t>
            </a:r>
            <a:r>
              <a:rPr lang="en-US" sz="2200" dirty="0"/>
              <a:t> in the 1990s in Russia. </a:t>
            </a:r>
          </a:p>
          <a:p>
            <a:pPr algn="just"/>
            <a:endParaRPr lang="en-US" sz="2200" dirty="0"/>
          </a:p>
          <a:p>
            <a:pPr algn="just"/>
            <a:r>
              <a:rPr lang="en-US" sz="2200" dirty="0"/>
              <a:t>Oil pulling therapy can be done using edible oil’s like sunflower or sesame oil. </a:t>
            </a:r>
          </a:p>
          <a:p>
            <a:pPr algn="just"/>
            <a:endParaRPr lang="en-US" sz="2200" dirty="0"/>
          </a:p>
          <a:p>
            <a:pPr algn="just"/>
            <a:r>
              <a:rPr lang="en-US" sz="2200" dirty="0"/>
              <a:t>For oil pulling therapy, a tablespoon of sesame oil is taken in the mouth, sipped, and pulled between the teeth for 10 to 15  min. </a:t>
            </a:r>
          </a:p>
          <a:p>
            <a:pPr algn="just"/>
            <a:endParaRPr lang="en-US" sz="2200" dirty="0"/>
          </a:p>
        </p:txBody>
      </p:sp>
      <p:sp>
        <p:nvSpPr>
          <p:cNvPr id="4" name="Footer Placeholder 3">
            <a:extLst>
              <a:ext uri="{FF2B5EF4-FFF2-40B4-BE49-F238E27FC236}">
                <a16:creationId xmlns:a16="http://schemas.microsoft.com/office/drawing/2014/main" id="{D8887789-1697-67F2-55F5-3CD2B8029829}"/>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24402AB4-6D31-B2A2-050C-DBA0E7F07B4A}"/>
              </a:ext>
            </a:extLst>
          </p:cNvPr>
          <p:cNvPicPr>
            <a:picLocks noChangeAspect="1"/>
          </p:cNvPicPr>
          <p:nvPr/>
        </p:nvPicPr>
        <p:blipFill>
          <a:blip r:embed="rId2"/>
          <a:stretch>
            <a:fillRect/>
          </a:stretch>
        </p:blipFill>
        <p:spPr>
          <a:xfrm>
            <a:off x="9106678" y="2286000"/>
            <a:ext cx="3085322" cy="2500483"/>
          </a:xfrm>
          <a:prstGeom prst="rect">
            <a:avLst/>
          </a:prstGeom>
        </p:spPr>
      </p:pic>
      <p:pic>
        <p:nvPicPr>
          <p:cNvPr id="7" name="Picture 6">
            <a:extLst>
              <a:ext uri="{FF2B5EF4-FFF2-40B4-BE49-F238E27FC236}">
                <a16:creationId xmlns:a16="http://schemas.microsoft.com/office/drawing/2014/main" id="{662BC15E-3F1F-0E9D-71B3-8FA1F12049D0}"/>
              </a:ext>
            </a:extLst>
          </p:cNvPr>
          <p:cNvPicPr>
            <a:picLocks noChangeAspect="1"/>
          </p:cNvPicPr>
          <p:nvPr/>
        </p:nvPicPr>
        <p:blipFill>
          <a:blip r:embed="rId3"/>
          <a:stretch>
            <a:fillRect/>
          </a:stretch>
        </p:blipFill>
        <p:spPr>
          <a:xfrm>
            <a:off x="9703837" y="0"/>
            <a:ext cx="2488163" cy="2286000"/>
          </a:xfrm>
          <a:prstGeom prst="rect">
            <a:avLst/>
          </a:prstGeom>
        </p:spPr>
      </p:pic>
      <p:pic>
        <p:nvPicPr>
          <p:cNvPr id="8" name="Picture 7">
            <a:extLst>
              <a:ext uri="{FF2B5EF4-FFF2-40B4-BE49-F238E27FC236}">
                <a16:creationId xmlns:a16="http://schemas.microsoft.com/office/drawing/2014/main" id="{549EAB35-057C-5150-11EB-84001BC4FEAD}"/>
              </a:ext>
            </a:extLst>
          </p:cNvPr>
          <p:cNvPicPr>
            <a:picLocks noChangeAspect="1"/>
          </p:cNvPicPr>
          <p:nvPr/>
        </p:nvPicPr>
        <p:blipFill>
          <a:blip r:embed="rId4"/>
          <a:stretch>
            <a:fillRect/>
          </a:stretch>
        </p:blipFill>
        <p:spPr>
          <a:xfrm>
            <a:off x="9703836" y="4786483"/>
            <a:ext cx="2488163" cy="2071517"/>
          </a:xfrm>
          <a:prstGeom prst="rect">
            <a:avLst/>
          </a:prstGeom>
        </p:spPr>
      </p:pic>
    </p:spTree>
    <p:extLst>
      <p:ext uri="{BB962C8B-B14F-4D97-AF65-F5344CB8AC3E}">
        <p14:creationId xmlns:p14="http://schemas.microsoft.com/office/powerpoint/2010/main" val="361900815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C3F3-96B5-1D1F-6C97-51328AFBFE80}"/>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F2DAC3FD-2687-A58B-8279-AE47E0AADF53}"/>
              </a:ext>
            </a:extLst>
          </p:cNvPr>
          <p:cNvSpPr>
            <a:spLocks noGrp="1"/>
          </p:cNvSpPr>
          <p:nvPr>
            <p:ph idx="1"/>
          </p:nvPr>
        </p:nvSpPr>
        <p:spPr>
          <a:xfrm>
            <a:off x="677333" y="1119673"/>
            <a:ext cx="9698307" cy="4595117"/>
          </a:xfrm>
        </p:spPr>
        <p:txBody>
          <a:bodyPr>
            <a:normAutofit/>
          </a:bodyPr>
          <a:lstStyle/>
          <a:p>
            <a:pPr algn="just"/>
            <a:r>
              <a:rPr lang="en-US" sz="2200" dirty="0"/>
              <a:t>Oil pulling therapy should be followed by tooth brushing and is preferably done on empty stomach in the morning. </a:t>
            </a:r>
          </a:p>
          <a:p>
            <a:pPr algn="just"/>
            <a:endParaRPr lang="en-US" sz="2200" dirty="0"/>
          </a:p>
          <a:p>
            <a:pPr algn="just"/>
            <a:r>
              <a:rPr lang="en-US" sz="2200" dirty="0"/>
              <a:t>There is no scientific proof to accept oil pulling therapy as a treatment adjunct to cure halitosis. </a:t>
            </a:r>
          </a:p>
          <a:p>
            <a:pPr algn="just"/>
            <a:endParaRPr lang="en-US" sz="2200" dirty="0"/>
          </a:p>
          <a:p>
            <a:pPr algn="just"/>
            <a:r>
              <a:rPr lang="en-US" sz="2200" dirty="0"/>
              <a:t>The results showed that oil pulling therapy has been equally effective like chlorhexidine on halitosis and organisms, associated with halitosis.</a:t>
            </a:r>
            <a:endParaRPr lang="en-IN" sz="2200" dirty="0"/>
          </a:p>
          <a:p>
            <a:endParaRPr lang="en-IN" sz="2200" dirty="0"/>
          </a:p>
        </p:txBody>
      </p:sp>
      <p:sp>
        <p:nvSpPr>
          <p:cNvPr id="4" name="Footer Placeholder 3">
            <a:extLst>
              <a:ext uri="{FF2B5EF4-FFF2-40B4-BE49-F238E27FC236}">
                <a16:creationId xmlns:a16="http://schemas.microsoft.com/office/drawing/2014/main" id="{C676C168-9418-92C0-A05E-F418DAA25754}"/>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773291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EB9127-F0FD-0755-2128-D047EBD8EDD9}"/>
              </a:ext>
            </a:extLst>
          </p:cNvPr>
          <p:cNvSpPr>
            <a:spLocks noGrp="1"/>
          </p:cNvSpPr>
          <p:nvPr>
            <p:ph idx="1"/>
          </p:nvPr>
        </p:nvSpPr>
        <p:spPr>
          <a:xfrm>
            <a:off x="457200" y="451513"/>
            <a:ext cx="9789261" cy="5500186"/>
          </a:xfrm>
        </p:spPr>
        <p:txBody>
          <a:bodyPr>
            <a:normAutofit/>
          </a:bodyPr>
          <a:lstStyle/>
          <a:p>
            <a:r>
              <a:rPr lang="en-US" sz="2200" b="1" u="sng" dirty="0"/>
              <a:t>Type 0 </a:t>
            </a:r>
            <a:r>
              <a:rPr lang="en-US" sz="2200" b="1" dirty="0"/>
              <a:t>:- H</a:t>
            </a:r>
            <a:r>
              <a:rPr lang="en-US" sz="2200" dirty="0"/>
              <a:t>alitosis represents the sum of the physiologic contributions of oral, airway, gastroesophageal, blood-borne and subjective halitosis that are potentially present in every healthy person, in any combination. </a:t>
            </a:r>
          </a:p>
          <a:p>
            <a:endParaRPr lang="en-US" sz="2200" dirty="0"/>
          </a:p>
          <a:p>
            <a:r>
              <a:rPr lang="en-US" sz="2200" dirty="0"/>
              <a:t>All healthy individuals have a certain level of bacterial activity in the mouth and on respiratory tract mucosa. </a:t>
            </a:r>
          </a:p>
          <a:p>
            <a:endParaRPr lang="en-US" sz="2200" dirty="0"/>
          </a:p>
          <a:p>
            <a:r>
              <a:rPr lang="en-US" sz="2200" dirty="0"/>
              <a:t>In addition there is a potentially a negligible amount of gas leakage from the gastroesophageal tract, and blood gases are transferred to the exhaled breath during gas exchange in pulmonary alveoli. </a:t>
            </a:r>
          </a:p>
          <a:p>
            <a:endParaRPr lang="en-US" sz="2200" dirty="0"/>
          </a:p>
          <a:p>
            <a:r>
              <a:rPr lang="en-US" sz="2200" dirty="0"/>
              <a:t>Therefore, minimal amounts of types 1 - 5 potentially exist in health. </a:t>
            </a:r>
          </a:p>
          <a:p>
            <a:endParaRPr lang="en-US" sz="2200" dirty="0"/>
          </a:p>
        </p:txBody>
      </p:sp>
      <p:sp>
        <p:nvSpPr>
          <p:cNvPr id="4" name="Footer Placeholder 3">
            <a:extLst>
              <a:ext uri="{FF2B5EF4-FFF2-40B4-BE49-F238E27FC236}">
                <a16:creationId xmlns:a16="http://schemas.microsoft.com/office/drawing/2014/main" id="{EDB4259E-9D05-77A9-A72F-1006A3D9CB96}"/>
              </a:ext>
            </a:extLst>
          </p:cNvPr>
          <p:cNvSpPr>
            <a:spLocks noGrp="1"/>
          </p:cNvSpPr>
          <p:nvPr>
            <p:ph type="ftr" sz="quarter" idx="11"/>
          </p:nvPr>
        </p:nvSpPr>
        <p:spPr/>
        <p:txBody>
          <a:bodyPr/>
          <a:lstStyle/>
          <a:p>
            <a:r>
              <a:rPr lang="en-US" dirty="0"/>
              <a:t>Aydin M, Harvey-Woodworth CN. Halitosis: a new definition and classification. British dental journal. 2014 Jul 11;217(1):E1-.</a:t>
            </a:r>
            <a:endParaRPr lang="en-IN" dirty="0"/>
          </a:p>
          <a:p>
            <a:endParaRPr lang="en-IN" dirty="0"/>
          </a:p>
        </p:txBody>
      </p:sp>
    </p:spTree>
    <p:extLst>
      <p:ext uri="{BB962C8B-B14F-4D97-AF65-F5344CB8AC3E}">
        <p14:creationId xmlns:p14="http://schemas.microsoft.com/office/powerpoint/2010/main" val="335471406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E83D6-976A-4FAD-1AFB-9165F5593339}"/>
              </a:ext>
            </a:extLst>
          </p:cNvPr>
          <p:cNvSpPr>
            <a:spLocks noGrp="1"/>
          </p:cNvSpPr>
          <p:nvPr>
            <p:ph type="title"/>
          </p:nvPr>
        </p:nvSpPr>
        <p:spPr>
          <a:xfrm>
            <a:off x="553047" y="236738"/>
            <a:ext cx="8596668" cy="1320800"/>
          </a:xfrm>
        </p:spPr>
        <p:txBody>
          <a:bodyPr/>
          <a:lstStyle/>
          <a:p>
            <a:r>
              <a:rPr lang="en-US" dirty="0"/>
              <a:t>VII. NATURAL HERBS FOR HALITOSIS RELIEF</a:t>
            </a:r>
            <a:endParaRPr lang="en-IN" dirty="0"/>
          </a:p>
        </p:txBody>
      </p:sp>
      <p:sp>
        <p:nvSpPr>
          <p:cNvPr id="3" name="Content Placeholder 2">
            <a:extLst>
              <a:ext uri="{FF2B5EF4-FFF2-40B4-BE49-F238E27FC236}">
                <a16:creationId xmlns:a16="http://schemas.microsoft.com/office/drawing/2014/main" id="{6F47896F-EF77-A65F-FEDA-6C83F9A334CE}"/>
              </a:ext>
            </a:extLst>
          </p:cNvPr>
          <p:cNvSpPr>
            <a:spLocks noGrp="1"/>
          </p:cNvSpPr>
          <p:nvPr>
            <p:ph idx="1"/>
          </p:nvPr>
        </p:nvSpPr>
        <p:spPr>
          <a:xfrm>
            <a:off x="449638" y="2121763"/>
            <a:ext cx="8803485" cy="4390115"/>
          </a:xfrm>
        </p:spPr>
        <p:txBody>
          <a:bodyPr>
            <a:normAutofit/>
          </a:bodyPr>
          <a:lstStyle/>
          <a:p>
            <a:pPr algn="just"/>
            <a:r>
              <a:rPr lang="en-US" sz="2200" dirty="0"/>
              <a:t> Many herbs frequently used in the preparation of various beverages like herbal tea and alcoholic drinks contain volatile oils that are anti-bacterial and therefore can be useful for the natural treatment of halitosis. </a:t>
            </a:r>
          </a:p>
          <a:p>
            <a:pPr algn="just"/>
            <a:endParaRPr lang="en-US" sz="2200" dirty="0"/>
          </a:p>
          <a:p>
            <a:pPr algn="just"/>
            <a:r>
              <a:rPr lang="en-US" sz="2200" dirty="0"/>
              <a:t>It is consequently quite natural to think about using these herbs themselves as natural remedy for the relief of halitosis.</a:t>
            </a:r>
          </a:p>
          <a:p>
            <a:pPr algn="just"/>
            <a:endParaRPr lang="en-US" sz="2200" dirty="0"/>
          </a:p>
        </p:txBody>
      </p:sp>
      <p:sp>
        <p:nvSpPr>
          <p:cNvPr id="4" name="Footer Placeholder 3">
            <a:extLst>
              <a:ext uri="{FF2B5EF4-FFF2-40B4-BE49-F238E27FC236}">
                <a16:creationId xmlns:a16="http://schemas.microsoft.com/office/drawing/2014/main" id="{EAF8E44D-5013-E789-E4F2-E69A8696DC1D}"/>
              </a:ext>
            </a:extLst>
          </p:cNvPr>
          <p:cNvSpPr>
            <a:spLocks noGrp="1"/>
          </p:cNvSpPr>
          <p:nvPr>
            <p:ph type="ftr" sz="quarter" idx="11"/>
          </p:nvPr>
        </p:nvSpPr>
        <p:spPr/>
        <p:txBody>
          <a:bodyPr/>
          <a:lstStyle/>
          <a:p>
            <a:r>
              <a:rPr lang="en-IN" dirty="0"/>
              <a:t>Halitosis: A silent affliction! Pramod P. </a:t>
            </a:r>
            <a:r>
              <a:rPr lang="en-IN" dirty="0" err="1"/>
              <a:t>Marawar</a:t>
            </a:r>
            <a:r>
              <a:rPr lang="en-IN" dirty="0"/>
              <a:t>, Neha Kaur A. Sodhi, </a:t>
            </a:r>
            <a:r>
              <a:rPr lang="en-IN" dirty="0" err="1"/>
              <a:t>Babita</a:t>
            </a:r>
            <a:r>
              <a:rPr lang="en-IN" dirty="0"/>
              <a:t> R. Pawar, </a:t>
            </a:r>
          </a:p>
          <a:p>
            <a:endParaRPr lang="en-IN" dirty="0"/>
          </a:p>
        </p:txBody>
      </p:sp>
    </p:spTree>
    <p:extLst>
      <p:ext uri="{BB962C8B-B14F-4D97-AF65-F5344CB8AC3E}">
        <p14:creationId xmlns:p14="http://schemas.microsoft.com/office/powerpoint/2010/main" val="19181397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B6B616-D24F-36D4-74F6-2241B4D73D88}"/>
              </a:ext>
            </a:extLst>
          </p:cNvPr>
          <p:cNvSpPr>
            <a:spLocks noGrp="1"/>
          </p:cNvSpPr>
          <p:nvPr>
            <p:ph idx="1"/>
          </p:nvPr>
        </p:nvSpPr>
        <p:spPr>
          <a:xfrm>
            <a:off x="452761" y="568171"/>
            <a:ext cx="8821241" cy="5473191"/>
          </a:xfrm>
        </p:spPr>
        <p:txBody>
          <a:bodyPr>
            <a:normAutofit/>
          </a:bodyPr>
          <a:lstStyle/>
          <a:p>
            <a:pPr marL="0" indent="0" algn="just">
              <a:buNone/>
            </a:pPr>
            <a:r>
              <a:rPr lang="en-IN" sz="2000" dirty="0"/>
              <a:t> Some of the common herbs for the treatment of halitosis are as follows: </a:t>
            </a:r>
          </a:p>
          <a:p>
            <a:pPr algn="just"/>
            <a:endParaRPr lang="en-IN" sz="2000" dirty="0"/>
          </a:p>
          <a:p>
            <a:pPr algn="just"/>
            <a:r>
              <a:rPr lang="en-IN" sz="2000" dirty="0"/>
              <a:t>1. Thyme (Thymus vulgaris) </a:t>
            </a:r>
          </a:p>
          <a:p>
            <a:pPr algn="just"/>
            <a:r>
              <a:rPr lang="en-IN" sz="2000" dirty="0"/>
              <a:t>2. Eucalyptus (Eucalyptus globulus) </a:t>
            </a:r>
          </a:p>
          <a:p>
            <a:pPr algn="just"/>
            <a:r>
              <a:rPr lang="en-IN" sz="2000" dirty="0"/>
              <a:t>3. Peppermint (</a:t>
            </a:r>
            <a:r>
              <a:rPr lang="en-IN" sz="2000" dirty="0" err="1"/>
              <a:t>Menthapiperita</a:t>
            </a:r>
            <a:r>
              <a:rPr lang="en-IN" sz="2000" dirty="0"/>
              <a:t>) </a:t>
            </a:r>
          </a:p>
          <a:p>
            <a:pPr algn="just"/>
            <a:r>
              <a:rPr lang="en-IN" sz="2000" dirty="0"/>
              <a:t>4. Sage (Salvia officinalis) </a:t>
            </a:r>
          </a:p>
          <a:p>
            <a:pPr algn="just"/>
            <a:r>
              <a:rPr lang="en-IN" sz="2000" dirty="0"/>
              <a:t>5. Ginger (</a:t>
            </a:r>
            <a:r>
              <a:rPr lang="en-IN" sz="2000" dirty="0" err="1"/>
              <a:t>Zingiberofficinale</a:t>
            </a:r>
            <a:r>
              <a:rPr lang="en-IN" sz="2000" dirty="0"/>
              <a:t>)</a:t>
            </a:r>
          </a:p>
          <a:p>
            <a:pPr algn="just"/>
            <a:r>
              <a:rPr lang="en-IN" sz="2000" dirty="0"/>
              <a:t>6. Cardamom (</a:t>
            </a:r>
            <a:r>
              <a:rPr lang="en-IN" sz="2000" dirty="0" err="1"/>
              <a:t>Eletteria</a:t>
            </a:r>
            <a:r>
              <a:rPr lang="en-IN" sz="2000" dirty="0"/>
              <a:t> cardamomum) </a:t>
            </a:r>
          </a:p>
          <a:p>
            <a:pPr algn="just"/>
            <a:r>
              <a:rPr lang="en-IN" sz="2000" dirty="0"/>
              <a:t>7. Anise (Pimpinella </a:t>
            </a:r>
            <a:r>
              <a:rPr lang="en-IN" sz="2000" dirty="0" err="1"/>
              <a:t>anisum</a:t>
            </a:r>
            <a:r>
              <a:rPr lang="en-IN" sz="2000" dirty="0"/>
              <a:t>) </a:t>
            </a:r>
          </a:p>
          <a:p>
            <a:pPr algn="just"/>
            <a:r>
              <a:rPr lang="en-IN" sz="2000" dirty="0"/>
              <a:t>8. Cinnamon (Cinnamomum verum) </a:t>
            </a:r>
          </a:p>
          <a:p>
            <a:pPr algn="just"/>
            <a:r>
              <a:rPr lang="en-IN" sz="2000" dirty="0"/>
              <a:t>9. Fennel (</a:t>
            </a:r>
            <a:r>
              <a:rPr lang="en-IN" sz="2000" dirty="0" err="1"/>
              <a:t>Foeniculum</a:t>
            </a:r>
            <a:r>
              <a:rPr lang="en-IN" sz="2000" dirty="0"/>
              <a:t> vulgare) </a:t>
            </a:r>
          </a:p>
          <a:p>
            <a:pPr algn="just"/>
            <a:r>
              <a:rPr lang="en-IN" sz="2000" dirty="0"/>
              <a:t>10. Fenugreek (</a:t>
            </a:r>
            <a:r>
              <a:rPr lang="en-IN" sz="2000" dirty="0" err="1"/>
              <a:t>Trigonellafoenum</a:t>
            </a:r>
            <a:r>
              <a:rPr lang="en-IN" sz="2000" dirty="0"/>
              <a:t> graecum</a:t>
            </a:r>
          </a:p>
          <a:p>
            <a:pPr algn="just"/>
            <a:endParaRPr lang="en-IN" sz="2000" dirty="0"/>
          </a:p>
        </p:txBody>
      </p:sp>
      <p:sp>
        <p:nvSpPr>
          <p:cNvPr id="4" name="Footer Placeholder 3">
            <a:extLst>
              <a:ext uri="{FF2B5EF4-FFF2-40B4-BE49-F238E27FC236}">
                <a16:creationId xmlns:a16="http://schemas.microsoft.com/office/drawing/2014/main" id="{1F55EFE4-2A33-E7D7-E44D-54DBE1207D06}"/>
              </a:ext>
            </a:extLst>
          </p:cNvPr>
          <p:cNvSpPr>
            <a:spLocks noGrp="1"/>
          </p:cNvSpPr>
          <p:nvPr>
            <p:ph type="ftr" sz="quarter" idx="11"/>
          </p:nvPr>
        </p:nvSpPr>
        <p:spPr/>
        <p:txBody>
          <a:bodyPr/>
          <a:lstStyle/>
          <a:p>
            <a:r>
              <a:rPr lang="en-IN" dirty="0"/>
              <a:t>Halitosis: A silent affliction! Pramod P. </a:t>
            </a:r>
            <a:r>
              <a:rPr lang="en-IN" dirty="0" err="1"/>
              <a:t>Marawar</a:t>
            </a:r>
            <a:r>
              <a:rPr lang="en-IN" dirty="0"/>
              <a:t>, Neha Kaur A. Sodhi, </a:t>
            </a:r>
            <a:r>
              <a:rPr lang="en-IN" dirty="0" err="1"/>
              <a:t>Babita</a:t>
            </a:r>
            <a:r>
              <a:rPr lang="en-IN" dirty="0"/>
              <a:t> R. Pawar, </a:t>
            </a:r>
          </a:p>
        </p:txBody>
      </p:sp>
      <p:pic>
        <p:nvPicPr>
          <p:cNvPr id="2" name="Picture 1">
            <a:extLst>
              <a:ext uri="{FF2B5EF4-FFF2-40B4-BE49-F238E27FC236}">
                <a16:creationId xmlns:a16="http://schemas.microsoft.com/office/drawing/2014/main" id="{51C7605C-8B02-D363-F654-EA2BC51FB8D3}"/>
              </a:ext>
            </a:extLst>
          </p:cNvPr>
          <p:cNvPicPr>
            <a:picLocks noChangeAspect="1"/>
          </p:cNvPicPr>
          <p:nvPr/>
        </p:nvPicPr>
        <p:blipFill>
          <a:blip r:embed="rId2"/>
          <a:stretch>
            <a:fillRect/>
          </a:stretch>
        </p:blipFill>
        <p:spPr>
          <a:xfrm>
            <a:off x="10211362" y="0"/>
            <a:ext cx="1980638" cy="1483567"/>
          </a:xfrm>
          <a:prstGeom prst="rect">
            <a:avLst/>
          </a:prstGeom>
        </p:spPr>
      </p:pic>
      <p:pic>
        <p:nvPicPr>
          <p:cNvPr id="5" name="Picture 4">
            <a:extLst>
              <a:ext uri="{FF2B5EF4-FFF2-40B4-BE49-F238E27FC236}">
                <a16:creationId xmlns:a16="http://schemas.microsoft.com/office/drawing/2014/main" id="{F42AC7B8-A5A1-3FA7-A42B-FD8C95BCB3F5}"/>
              </a:ext>
            </a:extLst>
          </p:cNvPr>
          <p:cNvPicPr>
            <a:picLocks noChangeAspect="1"/>
          </p:cNvPicPr>
          <p:nvPr/>
        </p:nvPicPr>
        <p:blipFill>
          <a:blip r:embed="rId3"/>
          <a:stretch>
            <a:fillRect/>
          </a:stretch>
        </p:blipFill>
        <p:spPr>
          <a:xfrm>
            <a:off x="10211361" y="1483566"/>
            <a:ext cx="1980637" cy="1324947"/>
          </a:xfrm>
          <a:prstGeom prst="rect">
            <a:avLst/>
          </a:prstGeom>
        </p:spPr>
      </p:pic>
      <p:pic>
        <p:nvPicPr>
          <p:cNvPr id="7" name="Picture 6">
            <a:extLst>
              <a:ext uri="{FF2B5EF4-FFF2-40B4-BE49-F238E27FC236}">
                <a16:creationId xmlns:a16="http://schemas.microsoft.com/office/drawing/2014/main" id="{0020BCFD-B5E4-97DC-6A8A-065E9A9C05B5}"/>
              </a:ext>
            </a:extLst>
          </p:cNvPr>
          <p:cNvPicPr>
            <a:picLocks noChangeAspect="1"/>
          </p:cNvPicPr>
          <p:nvPr/>
        </p:nvPicPr>
        <p:blipFill>
          <a:blip r:embed="rId4"/>
          <a:stretch>
            <a:fillRect/>
          </a:stretch>
        </p:blipFill>
        <p:spPr>
          <a:xfrm>
            <a:off x="10211361" y="5502547"/>
            <a:ext cx="1980639" cy="1324947"/>
          </a:xfrm>
          <a:prstGeom prst="rect">
            <a:avLst/>
          </a:prstGeom>
        </p:spPr>
      </p:pic>
      <p:pic>
        <p:nvPicPr>
          <p:cNvPr id="8" name="Picture 7">
            <a:extLst>
              <a:ext uri="{FF2B5EF4-FFF2-40B4-BE49-F238E27FC236}">
                <a16:creationId xmlns:a16="http://schemas.microsoft.com/office/drawing/2014/main" id="{2264D6E7-0EBA-3B8A-B646-B93CDFC9E8DE}"/>
              </a:ext>
            </a:extLst>
          </p:cNvPr>
          <p:cNvPicPr>
            <a:picLocks noChangeAspect="1"/>
          </p:cNvPicPr>
          <p:nvPr/>
        </p:nvPicPr>
        <p:blipFill>
          <a:blip r:embed="rId5"/>
          <a:stretch>
            <a:fillRect/>
          </a:stretch>
        </p:blipFill>
        <p:spPr>
          <a:xfrm>
            <a:off x="10230652" y="4177599"/>
            <a:ext cx="1980636" cy="1324948"/>
          </a:xfrm>
          <a:prstGeom prst="rect">
            <a:avLst/>
          </a:prstGeom>
        </p:spPr>
      </p:pic>
      <p:pic>
        <p:nvPicPr>
          <p:cNvPr id="9" name="Picture 8">
            <a:extLst>
              <a:ext uri="{FF2B5EF4-FFF2-40B4-BE49-F238E27FC236}">
                <a16:creationId xmlns:a16="http://schemas.microsoft.com/office/drawing/2014/main" id="{1833D45E-35C0-5B3D-9551-D03F0D8640D2}"/>
              </a:ext>
            </a:extLst>
          </p:cNvPr>
          <p:cNvPicPr>
            <a:picLocks noChangeAspect="1"/>
          </p:cNvPicPr>
          <p:nvPr/>
        </p:nvPicPr>
        <p:blipFill>
          <a:blip r:embed="rId6"/>
          <a:stretch>
            <a:fillRect/>
          </a:stretch>
        </p:blipFill>
        <p:spPr>
          <a:xfrm>
            <a:off x="8324856" y="5506057"/>
            <a:ext cx="1897159" cy="1324948"/>
          </a:xfrm>
          <a:prstGeom prst="rect">
            <a:avLst/>
          </a:prstGeom>
        </p:spPr>
      </p:pic>
      <p:pic>
        <p:nvPicPr>
          <p:cNvPr id="10" name="Picture 9">
            <a:extLst>
              <a:ext uri="{FF2B5EF4-FFF2-40B4-BE49-F238E27FC236}">
                <a16:creationId xmlns:a16="http://schemas.microsoft.com/office/drawing/2014/main" id="{FC690809-6EC0-9A31-1BA6-1D8E84361008}"/>
              </a:ext>
            </a:extLst>
          </p:cNvPr>
          <p:cNvPicPr>
            <a:picLocks noChangeAspect="1"/>
          </p:cNvPicPr>
          <p:nvPr/>
        </p:nvPicPr>
        <p:blipFill>
          <a:blip r:embed="rId7"/>
          <a:stretch>
            <a:fillRect/>
          </a:stretch>
        </p:blipFill>
        <p:spPr>
          <a:xfrm>
            <a:off x="10211360" y="2828903"/>
            <a:ext cx="1980640" cy="1428750"/>
          </a:xfrm>
          <a:prstGeom prst="rect">
            <a:avLst/>
          </a:prstGeom>
        </p:spPr>
      </p:pic>
      <p:pic>
        <p:nvPicPr>
          <p:cNvPr id="11" name="Picture 10">
            <a:extLst>
              <a:ext uri="{FF2B5EF4-FFF2-40B4-BE49-F238E27FC236}">
                <a16:creationId xmlns:a16="http://schemas.microsoft.com/office/drawing/2014/main" id="{D36B8F07-5F1D-92C9-AE8E-C37193C46432}"/>
              </a:ext>
            </a:extLst>
          </p:cNvPr>
          <p:cNvPicPr>
            <a:picLocks noChangeAspect="1"/>
          </p:cNvPicPr>
          <p:nvPr/>
        </p:nvPicPr>
        <p:blipFill>
          <a:blip r:embed="rId8"/>
          <a:stretch>
            <a:fillRect/>
          </a:stretch>
        </p:blipFill>
        <p:spPr>
          <a:xfrm>
            <a:off x="6400568" y="5502546"/>
            <a:ext cx="1905000" cy="1324948"/>
          </a:xfrm>
          <a:prstGeom prst="rect">
            <a:avLst/>
          </a:prstGeom>
        </p:spPr>
      </p:pic>
    </p:spTree>
    <p:extLst>
      <p:ext uri="{BB962C8B-B14F-4D97-AF65-F5344CB8AC3E}">
        <p14:creationId xmlns:p14="http://schemas.microsoft.com/office/powerpoint/2010/main" val="840926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21D3-4612-699C-76F6-451EB9B8A7F6}"/>
              </a:ext>
            </a:extLst>
          </p:cNvPr>
          <p:cNvSpPr>
            <a:spLocks noGrp="1"/>
          </p:cNvSpPr>
          <p:nvPr>
            <p:ph type="title"/>
          </p:nvPr>
        </p:nvSpPr>
        <p:spPr>
          <a:xfrm>
            <a:off x="437637" y="156238"/>
            <a:ext cx="8596668" cy="1320800"/>
          </a:xfrm>
        </p:spPr>
        <p:txBody>
          <a:bodyPr/>
          <a:lstStyle/>
          <a:p>
            <a:r>
              <a:rPr lang="en-US" dirty="0"/>
              <a:t>Treatments for Extra-Oral Causes</a:t>
            </a:r>
            <a:endParaRPr lang="en-IN" dirty="0"/>
          </a:p>
        </p:txBody>
      </p:sp>
      <p:sp>
        <p:nvSpPr>
          <p:cNvPr id="3" name="Content Placeholder 2">
            <a:extLst>
              <a:ext uri="{FF2B5EF4-FFF2-40B4-BE49-F238E27FC236}">
                <a16:creationId xmlns:a16="http://schemas.microsoft.com/office/drawing/2014/main" id="{BBA29C1A-46ED-B654-15CD-CAF1AED39B0A}"/>
              </a:ext>
            </a:extLst>
          </p:cNvPr>
          <p:cNvSpPr>
            <a:spLocks noGrp="1"/>
          </p:cNvSpPr>
          <p:nvPr>
            <p:ph idx="1"/>
          </p:nvPr>
        </p:nvSpPr>
        <p:spPr>
          <a:xfrm>
            <a:off x="346229" y="1083077"/>
            <a:ext cx="10342486" cy="5093788"/>
          </a:xfrm>
        </p:spPr>
        <p:txBody>
          <a:bodyPr>
            <a:normAutofit/>
          </a:bodyPr>
          <a:lstStyle/>
          <a:p>
            <a:pPr algn="just"/>
            <a:r>
              <a:rPr lang="en-US" sz="2200" dirty="0"/>
              <a:t>Bearing in mind that halitosis presents a multifactorial complexity, treatment should be individualized and directed to each patient, rather than generalized .</a:t>
            </a:r>
          </a:p>
          <a:p>
            <a:pPr algn="just"/>
            <a:endParaRPr lang="en-US" sz="2200" dirty="0"/>
          </a:p>
          <a:p>
            <a:pPr algn="just"/>
            <a:r>
              <a:rPr lang="en-US" sz="2200" dirty="0"/>
              <a:t>Diagnosis and treatment involve a multidisciplinary team: primary healthcare clinician, dentist, otolaryngologist, nutritionist, gastroenterologist and clinical psychologist. </a:t>
            </a:r>
          </a:p>
          <a:p>
            <a:pPr algn="just"/>
            <a:endParaRPr lang="en-US" sz="2200" dirty="0"/>
          </a:p>
          <a:p>
            <a:pPr algn="just"/>
            <a:r>
              <a:rPr lang="en-US" sz="2200" dirty="0"/>
              <a:t>After a detailed clinical oral examination and anamnesis, that excludes intra-oral causes for halitosis, patients with signs or symptoms of systemic diseases that may be the cause of oral malodor, should be referred to the appropriate medical specialty.</a:t>
            </a:r>
          </a:p>
        </p:txBody>
      </p:sp>
      <p:sp>
        <p:nvSpPr>
          <p:cNvPr id="4" name="Footer Placeholder 3">
            <a:extLst>
              <a:ext uri="{FF2B5EF4-FFF2-40B4-BE49-F238E27FC236}">
                <a16:creationId xmlns:a16="http://schemas.microsoft.com/office/drawing/2014/main" id="{AB551C5D-27BA-152F-C199-B4FE4CFC32DD}"/>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3628382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E5EE-1CCD-1244-EC43-B375D05D619F}"/>
              </a:ext>
            </a:extLst>
          </p:cNvPr>
          <p:cNvSpPr>
            <a:spLocks noGrp="1"/>
          </p:cNvSpPr>
          <p:nvPr>
            <p:ph type="title"/>
          </p:nvPr>
        </p:nvSpPr>
        <p:spPr>
          <a:xfrm>
            <a:off x="979175" y="328366"/>
            <a:ext cx="8596668" cy="1320800"/>
          </a:xfrm>
        </p:spPr>
        <p:txBody>
          <a:bodyPr/>
          <a:lstStyle/>
          <a:p>
            <a:r>
              <a:rPr lang="en-US" dirty="0"/>
              <a:t>HALITOPHOBIA</a:t>
            </a:r>
            <a:endParaRPr lang="en-IN" dirty="0"/>
          </a:p>
        </p:txBody>
      </p:sp>
      <p:sp>
        <p:nvSpPr>
          <p:cNvPr id="3" name="Content Placeholder 2">
            <a:extLst>
              <a:ext uri="{FF2B5EF4-FFF2-40B4-BE49-F238E27FC236}">
                <a16:creationId xmlns:a16="http://schemas.microsoft.com/office/drawing/2014/main" id="{DE8B3355-F59D-0306-8160-6864EB069A2C}"/>
              </a:ext>
            </a:extLst>
          </p:cNvPr>
          <p:cNvSpPr>
            <a:spLocks noGrp="1"/>
          </p:cNvSpPr>
          <p:nvPr>
            <p:ph idx="1"/>
          </p:nvPr>
        </p:nvSpPr>
        <p:spPr>
          <a:xfrm>
            <a:off x="293899" y="1203494"/>
            <a:ext cx="11398928" cy="5020430"/>
          </a:xfrm>
        </p:spPr>
        <p:txBody>
          <a:bodyPr>
            <a:noAutofit/>
          </a:bodyPr>
          <a:lstStyle/>
          <a:p>
            <a:pPr algn="just"/>
            <a:r>
              <a:rPr lang="en-US" sz="2200" dirty="0"/>
              <a:t>Imagined halitosis is poorly documented in the psychiatric literature. </a:t>
            </a:r>
          </a:p>
          <a:p>
            <a:pPr algn="just"/>
            <a:endParaRPr lang="en-US" sz="2200" dirty="0"/>
          </a:p>
          <a:p>
            <a:pPr algn="just"/>
            <a:r>
              <a:rPr lang="en-US" sz="2200" dirty="0"/>
              <a:t>Many of the cases with imagined halitosis described in the literature resemble the psychiatric syndrome of social phobia. </a:t>
            </a:r>
          </a:p>
          <a:p>
            <a:pPr algn="just"/>
            <a:endParaRPr lang="en-US" sz="2200" dirty="0"/>
          </a:p>
          <a:p>
            <a:pPr algn="just"/>
            <a:r>
              <a:rPr lang="en-US" sz="2200" dirty="0"/>
              <a:t>Generally, these patients believe that their oral malodor is related to social rejection or avoidance behaviors of the people with whom they interact. </a:t>
            </a:r>
          </a:p>
          <a:p>
            <a:pPr algn="just"/>
            <a:endParaRPr lang="en-US" sz="2200" dirty="0"/>
          </a:p>
          <a:p>
            <a:pPr marL="0" indent="0" algn="just">
              <a:buNone/>
            </a:pPr>
            <a:endParaRPr lang="en-US" sz="2200" dirty="0"/>
          </a:p>
          <a:p>
            <a:pPr algn="just"/>
            <a:endParaRPr lang="en-US" sz="2200" dirty="0"/>
          </a:p>
        </p:txBody>
      </p:sp>
      <p:sp>
        <p:nvSpPr>
          <p:cNvPr id="4" name="Footer Placeholder 3">
            <a:extLst>
              <a:ext uri="{FF2B5EF4-FFF2-40B4-BE49-F238E27FC236}">
                <a16:creationId xmlns:a16="http://schemas.microsoft.com/office/drawing/2014/main" id="{323FEA03-BA7E-F03F-1145-EE06B3363E3A}"/>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2CC4D13D-9B12-0DAC-AD5D-95DBD1498633}"/>
              </a:ext>
            </a:extLst>
          </p:cNvPr>
          <p:cNvPicPr>
            <a:picLocks noChangeAspect="1"/>
          </p:cNvPicPr>
          <p:nvPr/>
        </p:nvPicPr>
        <p:blipFill>
          <a:blip r:embed="rId2"/>
          <a:stretch>
            <a:fillRect/>
          </a:stretch>
        </p:blipFill>
        <p:spPr>
          <a:xfrm>
            <a:off x="9484477" y="4241843"/>
            <a:ext cx="2707523" cy="2616157"/>
          </a:xfrm>
          <a:prstGeom prst="rect">
            <a:avLst/>
          </a:prstGeom>
        </p:spPr>
      </p:pic>
    </p:spTree>
    <p:extLst>
      <p:ext uri="{BB962C8B-B14F-4D97-AF65-F5344CB8AC3E}">
        <p14:creationId xmlns:p14="http://schemas.microsoft.com/office/powerpoint/2010/main" val="92815349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0DA8-E16D-151A-6E6E-9EFA919305C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6CFC823-167B-CE7A-AA58-066F6AB991AF}"/>
              </a:ext>
            </a:extLst>
          </p:cNvPr>
          <p:cNvSpPr>
            <a:spLocks noGrp="1"/>
          </p:cNvSpPr>
          <p:nvPr>
            <p:ph idx="1"/>
          </p:nvPr>
        </p:nvSpPr>
        <p:spPr>
          <a:xfrm>
            <a:off x="457200" y="1492899"/>
            <a:ext cx="8816802" cy="4548464"/>
          </a:xfrm>
        </p:spPr>
        <p:txBody>
          <a:bodyPr>
            <a:noAutofit/>
          </a:bodyPr>
          <a:lstStyle/>
          <a:p>
            <a:pPr algn="just"/>
            <a:r>
              <a:rPr lang="en-US" sz="2200" dirty="0"/>
              <a:t>Patients with halitophobia require referral for clinical psychology investigation and treatment for mental assessment and appropriate treatment</a:t>
            </a:r>
          </a:p>
          <a:p>
            <a:pPr algn="just"/>
            <a:endParaRPr lang="en-US" sz="2200" dirty="0"/>
          </a:p>
          <a:p>
            <a:pPr algn="just"/>
            <a:r>
              <a:rPr lang="en-US" sz="2200" dirty="0"/>
              <a:t>The ‘treatment’ of these patients is impossible, as they are not within the arguments presented by a physician. </a:t>
            </a:r>
          </a:p>
          <a:p>
            <a:pPr algn="just"/>
            <a:endParaRPr lang="en-US" sz="2200" dirty="0"/>
          </a:p>
          <a:p>
            <a:pPr algn="just"/>
            <a:r>
              <a:rPr lang="en-US" sz="2200" dirty="0"/>
              <a:t>Mostly, these patients hop from clinic/specialist to clinic/specialist to find an argument for their self-reported problem</a:t>
            </a:r>
            <a:endParaRPr lang="en-IN" sz="2200" dirty="0"/>
          </a:p>
          <a:p>
            <a:endParaRPr lang="en-IN" sz="2200" dirty="0"/>
          </a:p>
        </p:txBody>
      </p:sp>
      <p:sp>
        <p:nvSpPr>
          <p:cNvPr id="4" name="Footer Placeholder 3">
            <a:extLst>
              <a:ext uri="{FF2B5EF4-FFF2-40B4-BE49-F238E27FC236}">
                <a16:creationId xmlns:a16="http://schemas.microsoft.com/office/drawing/2014/main" id="{5C3987F7-6545-1359-BD1B-6F5548BA540F}"/>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13B960FF-DBE9-1938-EBC4-CA94DDE1F8EE}"/>
              </a:ext>
            </a:extLst>
          </p:cNvPr>
          <p:cNvPicPr>
            <a:picLocks noChangeAspect="1"/>
          </p:cNvPicPr>
          <p:nvPr/>
        </p:nvPicPr>
        <p:blipFill>
          <a:blip r:embed="rId2"/>
          <a:stretch>
            <a:fillRect/>
          </a:stretch>
        </p:blipFill>
        <p:spPr>
          <a:xfrm>
            <a:off x="9526555" y="2579720"/>
            <a:ext cx="2665445" cy="2272198"/>
          </a:xfrm>
          <a:prstGeom prst="rect">
            <a:avLst/>
          </a:prstGeom>
        </p:spPr>
      </p:pic>
    </p:spTree>
    <p:extLst>
      <p:ext uri="{BB962C8B-B14F-4D97-AF65-F5344CB8AC3E}">
        <p14:creationId xmlns:p14="http://schemas.microsoft.com/office/powerpoint/2010/main" val="166001938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6A40-0B64-E432-274C-C05C103BE580}"/>
              </a:ext>
            </a:extLst>
          </p:cNvPr>
          <p:cNvSpPr>
            <a:spLocks noGrp="1"/>
          </p:cNvSpPr>
          <p:nvPr>
            <p:ph type="title"/>
          </p:nvPr>
        </p:nvSpPr>
        <p:spPr>
          <a:xfrm>
            <a:off x="508658" y="156238"/>
            <a:ext cx="8596668" cy="1320800"/>
          </a:xfrm>
        </p:spPr>
        <p:txBody>
          <a:bodyPr/>
          <a:lstStyle/>
          <a:p>
            <a:r>
              <a:rPr lang="en-US" dirty="0"/>
              <a:t>CONCLUSION</a:t>
            </a:r>
            <a:endParaRPr lang="en-IN" dirty="0"/>
          </a:p>
        </p:txBody>
      </p:sp>
      <p:sp>
        <p:nvSpPr>
          <p:cNvPr id="3" name="Content Placeholder 2">
            <a:extLst>
              <a:ext uri="{FF2B5EF4-FFF2-40B4-BE49-F238E27FC236}">
                <a16:creationId xmlns:a16="http://schemas.microsoft.com/office/drawing/2014/main" id="{E4B20AA0-21FE-ABA1-1CE2-668E565FA698}"/>
              </a:ext>
            </a:extLst>
          </p:cNvPr>
          <p:cNvSpPr>
            <a:spLocks noGrp="1"/>
          </p:cNvSpPr>
          <p:nvPr>
            <p:ph idx="1"/>
          </p:nvPr>
        </p:nvSpPr>
        <p:spPr>
          <a:xfrm>
            <a:off x="355107" y="1171853"/>
            <a:ext cx="10724225" cy="4869510"/>
          </a:xfrm>
        </p:spPr>
        <p:txBody>
          <a:bodyPr>
            <a:normAutofit/>
          </a:bodyPr>
          <a:lstStyle/>
          <a:p>
            <a:r>
              <a:rPr lang="en-US" sz="2200" dirty="0"/>
              <a:t>Halitosis is a crippling social problem, surprisingly, a problem of this magnitude has been neglected by dental professionals, even though the most common cause is related to microbiota of oral cavity. </a:t>
            </a:r>
          </a:p>
          <a:p>
            <a:endParaRPr lang="en-US" sz="2200" dirty="0"/>
          </a:p>
          <a:p>
            <a:r>
              <a:rPr lang="en-US" sz="2200" dirty="0"/>
              <a:t>Its study is a growing science that may, at the surface, appear to be a simplistic exercise in curing a merely social problem. </a:t>
            </a:r>
          </a:p>
          <a:p>
            <a:endParaRPr lang="en-US" sz="2200" dirty="0"/>
          </a:p>
          <a:p>
            <a:r>
              <a:rPr lang="en-US" sz="2200" dirty="0"/>
              <a:t>Deeper investigation into the chemical compounds found in halitosis and their effect on tissues and cells may expand our understanding of cell function in normal and diseased tissue. </a:t>
            </a:r>
          </a:p>
          <a:p>
            <a:endParaRPr lang="en-US" sz="2200" dirty="0"/>
          </a:p>
        </p:txBody>
      </p:sp>
      <p:sp>
        <p:nvSpPr>
          <p:cNvPr id="4" name="Footer Placeholder 3">
            <a:extLst>
              <a:ext uri="{FF2B5EF4-FFF2-40B4-BE49-F238E27FC236}">
                <a16:creationId xmlns:a16="http://schemas.microsoft.com/office/drawing/2014/main" id="{25A66D01-7969-67DE-EB31-5FFE4914642B}"/>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0751672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2709-B64E-9AA2-6A4B-BA2E770393F4}"/>
              </a:ext>
            </a:extLst>
          </p:cNvPr>
          <p:cNvSpPr>
            <a:spLocks noGrp="1"/>
          </p:cNvSpPr>
          <p:nvPr>
            <p:ph type="title"/>
          </p:nvPr>
        </p:nvSpPr>
        <p:spPr/>
        <p:txBody>
          <a:bodyPr/>
          <a:lstStyle/>
          <a:p>
            <a:pPr algn="ctr"/>
            <a:r>
              <a:rPr lang="en-IN" dirty="0"/>
              <a:t>HALITOSIS</a:t>
            </a:r>
          </a:p>
        </p:txBody>
      </p:sp>
      <p:sp>
        <p:nvSpPr>
          <p:cNvPr id="3" name="Content Placeholder 2">
            <a:extLst>
              <a:ext uri="{FF2B5EF4-FFF2-40B4-BE49-F238E27FC236}">
                <a16:creationId xmlns:a16="http://schemas.microsoft.com/office/drawing/2014/main" id="{66B36183-27D1-9CA4-F39E-78DD8768B718}"/>
              </a:ext>
            </a:extLst>
          </p:cNvPr>
          <p:cNvSpPr>
            <a:spLocks noGrp="1"/>
          </p:cNvSpPr>
          <p:nvPr>
            <p:ph idx="1"/>
          </p:nvPr>
        </p:nvSpPr>
        <p:spPr>
          <a:xfrm>
            <a:off x="677334" y="2160589"/>
            <a:ext cx="2429760" cy="3880773"/>
          </a:xfrm>
        </p:spPr>
        <p:txBody>
          <a:bodyPr>
            <a:normAutofit/>
          </a:bodyPr>
          <a:lstStyle/>
          <a:p>
            <a:r>
              <a:rPr lang="en-IN" sz="2200" dirty="0"/>
              <a:t>Genuine</a:t>
            </a:r>
          </a:p>
          <a:p>
            <a:r>
              <a:rPr lang="en-IN" sz="2200" dirty="0"/>
              <a:t>Pseudo</a:t>
            </a:r>
          </a:p>
          <a:p>
            <a:r>
              <a:rPr lang="en-IN" sz="2200" dirty="0"/>
              <a:t>Halitophobia </a:t>
            </a:r>
          </a:p>
        </p:txBody>
      </p:sp>
      <p:sp>
        <p:nvSpPr>
          <p:cNvPr id="4" name="Footer Placeholder 3">
            <a:extLst>
              <a:ext uri="{FF2B5EF4-FFF2-40B4-BE49-F238E27FC236}">
                <a16:creationId xmlns:a16="http://schemas.microsoft.com/office/drawing/2014/main" id="{147FDF97-D2A9-216D-BDA6-2760E145276B}"/>
              </a:ext>
            </a:extLst>
          </p:cNvPr>
          <p:cNvSpPr>
            <a:spLocks noGrp="1"/>
          </p:cNvSpPr>
          <p:nvPr>
            <p:ph type="ftr" sz="quarter" idx="11"/>
          </p:nvPr>
        </p:nvSpPr>
        <p:spPr/>
        <p:txBody>
          <a:bodyPr/>
          <a:lstStyle/>
          <a:p>
            <a:endParaRPr lang="en-IN"/>
          </a:p>
        </p:txBody>
      </p:sp>
      <p:sp>
        <p:nvSpPr>
          <p:cNvPr id="9" name="Arrow: Down 8">
            <a:extLst>
              <a:ext uri="{FF2B5EF4-FFF2-40B4-BE49-F238E27FC236}">
                <a16:creationId xmlns:a16="http://schemas.microsoft.com/office/drawing/2014/main" id="{A92D2DE7-6940-751E-D97F-D80EE2A33504}"/>
              </a:ext>
            </a:extLst>
          </p:cNvPr>
          <p:cNvSpPr/>
          <p:nvPr/>
        </p:nvSpPr>
        <p:spPr>
          <a:xfrm rot="19409866">
            <a:off x="5848197" y="1339295"/>
            <a:ext cx="345233" cy="910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Arrow: Down 9">
            <a:extLst>
              <a:ext uri="{FF2B5EF4-FFF2-40B4-BE49-F238E27FC236}">
                <a16:creationId xmlns:a16="http://schemas.microsoft.com/office/drawing/2014/main" id="{EFDBC949-CC9B-35BF-401C-5A097A158713}"/>
              </a:ext>
            </a:extLst>
          </p:cNvPr>
          <p:cNvSpPr/>
          <p:nvPr/>
        </p:nvSpPr>
        <p:spPr>
          <a:xfrm rot="2332281">
            <a:off x="3653523" y="1283398"/>
            <a:ext cx="345233" cy="9102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a:extLst>
              <a:ext uri="{FF2B5EF4-FFF2-40B4-BE49-F238E27FC236}">
                <a16:creationId xmlns:a16="http://schemas.microsoft.com/office/drawing/2014/main" id="{024C5F6B-A654-88DF-2DA6-DF7DFE3564BB}"/>
              </a:ext>
            </a:extLst>
          </p:cNvPr>
          <p:cNvSpPr txBox="1"/>
          <p:nvPr/>
        </p:nvSpPr>
        <p:spPr>
          <a:xfrm>
            <a:off x="5611315" y="2379306"/>
            <a:ext cx="4129843" cy="307718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IN" sz="2200" dirty="0"/>
              <a:t>Type 0 – Physiologic</a:t>
            </a:r>
          </a:p>
          <a:p>
            <a:pPr marL="342900" indent="-342900">
              <a:lnSpc>
                <a:spcPct val="150000"/>
              </a:lnSpc>
              <a:buFont typeface="Arial" panose="020B0604020202020204" pitchFamily="34" charset="0"/>
              <a:buChar char="•"/>
            </a:pPr>
            <a:r>
              <a:rPr lang="en-IN" sz="2200" dirty="0"/>
              <a:t>Type 1 – oral </a:t>
            </a:r>
          </a:p>
          <a:p>
            <a:pPr marL="342900" indent="-342900">
              <a:lnSpc>
                <a:spcPct val="150000"/>
              </a:lnSpc>
              <a:buFont typeface="Arial" panose="020B0604020202020204" pitchFamily="34" charset="0"/>
              <a:buChar char="•"/>
            </a:pPr>
            <a:r>
              <a:rPr lang="en-IN" sz="2200" dirty="0"/>
              <a:t>Type 2 – airway</a:t>
            </a:r>
          </a:p>
          <a:p>
            <a:pPr marL="342900" indent="-342900">
              <a:lnSpc>
                <a:spcPct val="150000"/>
              </a:lnSpc>
              <a:buFont typeface="Arial" panose="020B0604020202020204" pitchFamily="34" charset="0"/>
              <a:buChar char="•"/>
            </a:pPr>
            <a:r>
              <a:rPr lang="en-IN" sz="2200" dirty="0"/>
              <a:t>Type 3 – gastroesophageal</a:t>
            </a:r>
          </a:p>
          <a:p>
            <a:pPr marL="342900" indent="-342900">
              <a:lnSpc>
                <a:spcPct val="150000"/>
              </a:lnSpc>
              <a:buFont typeface="Arial" panose="020B0604020202020204" pitchFamily="34" charset="0"/>
              <a:buChar char="•"/>
            </a:pPr>
            <a:r>
              <a:rPr lang="en-IN" sz="2200" dirty="0"/>
              <a:t>Type 4 – blood borne</a:t>
            </a:r>
          </a:p>
          <a:p>
            <a:pPr marL="342900" indent="-342900">
              <a:lnSpc>
                <a:spcPct val="150000"/>
              </a:lnSpc>
              <a:buFont typeface="Arial" panose="020B0604020202020204" pitchFamily="34" charset="0"/>
              <a:buChar char="•"/>
            </a:pPr>
            <a:r>
              <a:rPr lang="en-IN" sz="2200" dirty="0"/>
              <a:t>Type 5 - subjective</a:t>
            </a:r>
          </a:p>
        </p:txBody>
      </p:sp>
      <p:graphicFrame>
        <p:nvGraphicFramePr>
          <p:cNvPr id="14" name="Diagram 13">
            <a:extLst>
              <a:ext uri="{FF2B5EF4-FFF2-40B4-BE49-F238E27FC236}">
                <a16:creationId xmlns:a16="http://schemas.microsoft.com/office/drawing/2014/main" id="{4C943178-F4F2-3F7A-B681-E792E7409C38}"/>
              </a:ext>
            </a:extLst>
          </p:cNvPr>
          <p:cNvGraphicFramePr/>
          <p:nvPr/>
        </p:nvGraphicFramePr>
        <p:xfrm>
          <a:off x="326571" y="379479"/>
          <a:ext cx="3079540" cy="523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514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animBg="1"/>
      <p:bldP spid="10" grpId="0" animBg="1"/>
      <p:bldP spid="12"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C1C69F-2E3B-7F6F-C301-836B122F8853}"/>
              </a:ext>
            </a:extLst>
          </p:cNvPr>
          <p:cNvSpPr>
            <a:spLocks noGrp="1"/>
          </p:cNvSpPr>
          <p:nvPr>
            <p:ph idx="1"/>
          </p:nvPr>
        </p:nvSpPr>
        <p:spPr>
          <a:xfrm>
            <a:off x="485193" y="1240972"/>
            <a:ext cx="4851918" cy="5425542"/>
          </a:xfrm>
        </p:spPr>
        <p:txBody>
          <a:bodyPr>
            <a:normAutofit/>
          </a:bodyPr>
          <a:lstStyle/>
          <a:p>
            <a:r>
              <a:rPr lang="en-IN" sz="2200" b="1" dirty="0">
                <a:solidFill>
                  <a:srgbClr val="92D050"/>
                </a:solidFill>
              </a:rPr>
              <a:t>Intra oral causes :</a:t>
            </a:r>
          </a:p>
          <a:p>
            <a:endParaRPr lang="en-IN" sz="2200" b="1" dirty="0">
              <a:solidFill>
                <a:srgbClr val="92D050"/>
              </a:solidFill>
            </a:endParaRPr>
          </a:p>
          <a:p>
            <a:pPr marL="0" indent="0">
              <a:buNone/>
            </a:pPr>
            <a:r>
              <a:rPr lang="en-IN" sz="2200" b="1" dirty="0">
                <a:solidFill>
                  <a:schemeClr val="tx1"/>
                </a:solidFill>
              </a:rPr>
              <a:t>- Poor oral hygiene</a:t>
            </a:r>
          </a:p>
          <a:p>
            <a:pPr marL="0" indent="0">
              <a:buNone/>
            </a:pPr>
            <a:r>
              <a:rPr lang="en-IN" sz="2200" b="1" dirty="0">
                <a:solidFill>
                  <a:schemeClr val="tx1"/>
                </a:solidFill>
              </a:rPr>
              <a:t>- Tongue coating</a:t>
            </a:r>
          </a:p>
          <a:p>
            <a:pPr marL="0" indent="0">
              <a:buNone/>
            </a:pPr>
            <a:r>
              <a:rPr lang="en-IN" sz="2200" b="1" dirty="0">
                <a:solidFill>
                  <a:schemeClr val="tx1"/>
                </a:solidFill>
              </a:rPr>
              <a:t>- Dry mouth</a:t>
            </a:r>
          </a:p>
          <a:p>
            <a:pPr marL="0" indent="0">
              <a:buNone/>
            </a:pPr>
            <a:r>
              <a:rPr lang="en-IN" sz="2200" b="1" dirty="0">
                <a:solidFill>
                  <a:schemeClr val="tx1"/>
                </a:solidFill>
              </a:rPr>
              <a:t>- Gingivitis</a:t>
            </a:r>
          </a:p>
          <a:p>
            <a:pPr marL="0" indent="0">
              <a:buNone/>
            </a:pPr>
            <a:r>
              <a:rPr lang="en-IN" sz="2200" b="1" dirty="0">
                <a:solidFill>
                  <a:schemeClr val="tx1"/>
                </a:solidFill>
              </a:rPr>
              <a:t>- Periodontitis</a:t>
            </a:r>
          </a:p>
          <a:p>
            <a:pPr marL="0" indent="0">
              <a:buNone/>
            </a:pPr>
            <a:endParaRPr lang="en-IN" sz="2200" b="1" dirty="0">
              <a:solidFill>
                <a:schemeClr val="tx1"/>
              </a:solidFill>
            </a:endParaRPr>
          </a:p>
        </p:txBody>
      </p:sp>
      <p:sp>
        <p:nvSpPr>
          <p:cNvPr id="4" name="Footer Placeholder 3">
            <a:extLst>
              <a:ext uri="{FF2B5EF4-FFF2-40B4-BE49-F238E27FC236}">
                <a16:creationId xmlns:a16="http://schemas.microsoft.com/office/drawing/2014/main" id="{8142EC8D-9C93-A72A-F2E4-DA2D85D3F173}"/>
              </a:ext>
            </a:extLst>
          </p:cNvPr>
          <p:cNvSpPr>
            <a:spLocks noGrp="1"/>
          </p:cNvSpPr>
          <p:nvPr>
            <p:ph type="ftr" sz="quarter" idx="11"/>
          </p:nvPr>
        </p:nvSpPr>
        <p:spPr/>
        <p:txBody>
          <a:bodyPr/>
          <a:lstStyle/>
          <a:p>
            <a:endParaRPr lang="en-IN"/>
          </a:p>
        </p:txBody>
      </p:sp>
      <p:sp>
        <p:nvSpPr>
          <p:cNvPr id="6" name="TextBox 5">
            <a:extLst>
              <a:ext uri="{FF2B5EF4-FFF2-40B4-BE49-F238E27FC236}">
                <a16:creationId xmlns:a16="http://schemas.microsoft.com/office/drawing/2014/main" id="{8644B23B-6618-911B-637E-54DEFF4CB899}"/>
              </a:ext>
            </a:extLst>
          </p:cNvPr>
          <p:cNvSpPr txBox="1"/>
          <p:nvPr/>
        </p:nvSpPr>
        <p:spPr>
          <a:xfrm>
            <a:off x="2108718" y="266847"/>
            <a:ext cx="6102220" cy="646331"/>
          </a:xfrm>
          <a:prstGeom prst="rect">
            <a:avLst/>
          </a:prstGeom>
          <a:noFill/>
        </p:spPr>
        <p:txBody>
          <a:bodyPr wrap="square">
            <a:spAutoFit/>
          </a:bodyPr>
          <a:lstStyle/>
          <a:p>
            <a:pPr marL="0" indent="0" algn="ctr">
              <a:buNone/>
            </a:pPr>
            <a:r>
              <a:rPr lang="en-IN" sz="3600" b="1" dirty="0">
                <a:solidFill>
                  <a:srgbClr val="92D050"/>
                </a:solidFill>
              </a:rPr>
              <a:t>ETIOLOGY</a:t>
            </a:r>
          </a:p>
        </p:txBody>
      </p:sp>
      <p:sp>
        <p:nvSpPr>
          <p:cNvPr id="7" name="TextBox 6">
            <a:extLst>
              <a:ext uri="{FF2B5EF4-FFF2-40B4-BE49-F238E27FC236}">
                <a16:creationId xmlns:a16="http://schemas.microsoft.com/office/drawing/2014/main" id="{73067935-ACE8-B1B6-0DA9-6EE0AED3A37B}"/>
              </a:ext>
            </a:extLst>
          </p:cNvPr>
          <p:cNvSpPr txBox="1"/>
          <p:nvPr/>
        </p:nvSpPr>
        <p:spPr>
          <a:xfrm>
            <a:off x="6606074" y="1110342"/>
            <a:ext cx="3750906" cy="6632008"/>
          </a:xfrm>
          <a:prstGeom prst="rect">
            <a:avLst/>
          </a:prstGeom>
          <a:noFill/>
        </p:spPr>
        <p:txBody>
          <a:bodyPr wrap="square" rtlCol="0">
            <a:spAutoFit/>
          </a:bodyPr>
          <a:lstStyle/>
          <a:p>
            <a:pPr>
              <a:lnSpc>
                <a:spcPct val="150000"/>
              </a:lnSpc>
            </a:pPr>
            <a:r>
              <a:rPr lang="en-IN" sz="2200" b="1" dirty="0">
                <a:solidFill>
                  <a:srgbClr val="92D050"/>
                </a:solidFill>
              </a:rPr>
              <a:t>Extraoral causes :</a:t>
            </a:r>
          </a:p>
          <a:p>
            <a:pPr>
              <a:lnSpc>
                <a:spcPct val="150000"/>
              </a:lnSpc>
            </a:pPr>
            <a:endParaRPr lang="en-IN" sz="2200" b="1" dirty="0"/>
          </a:p>
          <a:p>
            <a:pPr marL="285750" indent="-285750">
              <a:lnSpc>
                <a:spcPct val="150000"/>
              </a:lnSpc>
              <a:buFontTx/>
              <a:buChar char="-"/>
            </a:pPr>
            <a:r>
              <a:rPr lang="en-IN" sz="2200" b="1" dirty="0"/>
              <a:t>ENT</a:t>
            </a:r>
          </a:p>
          <a:p>
            <a:pPr marL="285750" indent="-285750">
              <a:lnSpc>
                <a:spcPct val="150000"/>
              </a:lnSpc>
              <a:buFontTx/>
              <a:buChar char="-"/>
            </a:pPr>
            <a:r>
              <a:rPr lang="en-IN" sz="2200" b="1" dirty="0"/>
              <a:t>Respiratory</a:t>
            </a:r>
          </a:p>
          <a:p>
            <a:pPr marL="285750" indent="-285750">
              <a:lnSpc>
                <a:spcPct val="150000"/>
              </a:lnSpc>
              <a:buFontTx/>
              <a:buChar char="-"/>
            </a:pPr>
            <a:r>
              <a:rPr lang="en-IN" sz="2200" b="1" dirty="0"/>
              <a:t>Gastroesophageal</a:t>
            </a:r>
          </a:p>
          <a:p>
            <a:pPr marL="285750" indent="-285750">
              <a:lnSpc>
                <a:spcPct val="150000"/>
              </a:lnSpc>
              <a:buFontTx/>
              <a:buChar char="-"/>
            </a:pPr>
            <a:r>
              <a:rPr lang="en-IN" sz="2200" b="1" dirty="0"/>
              <a:t>Liver &amp; kidney disease</a:t>
            </a:r>
          </a:p>
          <a:p>
            <a:pPr marL="285750" indent="-285750">
              <a:lnSpc>
                <a:spcPct val="150000"/>
              </a:lnSpc>
              <a:buFontTx/>
              <a:buChar char="-"/>
            </a:pPr>
            <a:r>
              <a:rPr lang="en-IN" sz="2200" b="1" dirty="0"/>
              <a:t>Metabolic disease</a:t>
            </a:r>
          </a:p>
          <a:p>
            <a:pPr marL="285750" indent="-285750">
              <a:lnSpc>
                <a:spcPct val="150000"/>
              </a:lnSpc>
              <a:buFontTx/>
              <a:buChar char="-"/>
            </a:pPr>
            <a:r>
              <a:rPr lang="en-IN" sz="2200" b="1" dirty="0"/>
              <a:t>Trimethylaminuria</a:t>
            </a:r>
          </a:p>
          <a:p>
            <a:pPr marL="285750" indent="-285750">
              <a:lnSpc>
                <a:spcPct val="150000"/>
              </a:lnSpc>
              <a:buFontTx/>
              <a:buChar char="-"/>
            </a:pPr>
            <a:r>
              <a:rPr lang="en-IN" sz="2200" b="1" dirty="0"/>
              <a:t>Hormonal</a:t>
            </a:r>
          </a:p>
          <a:p>
            <a:pPr marL="285750" indent="-285750">
              <a:lnSpc>
                <a:spcPct val="150000"/>
              </a:lnSpc>
              <a:buFontTx/>
              <a:buChar char="-"/>
            </a:pPr>
            <a:r>
              <a:rPr lang="en-IN" sz="2200" b="1" dirty="0">
                <a:solidFill>
                  <a:schemeClr val="tx1"/>
                </a:solidFill>
              </a:rPr>
              <a:t>Medications </a:t>
            </a:r>
          </a:p>
          <a:p>
            <a:pPr marL="285750" indent="-285750">
              <a:lnSpc>
                <a:spcPct val="150000"/>
              </a:lnSpc>
              <a:buFontTx/>
              <a:buChar char="-"/>
            </a:pPr>
            <a:endParaRPr lang="en-IN" sz="2200" b="1" dirty="0"/>
          </a:p>
          <a:p>
            <a:pPr marL="285750" indent="-285750">
              <a:lnSpc>
                <a:spcPct val="150000"/>
              </a:lnSpc>
              <a:buFontTx/>
              <a:buChar char="-"/>
            </a:pPr>
            <a:endParaRPr lang="en-IN" sz="2200" b="1" dirty="0"/>
          </a:p>
          <a:p>
            <a:pPr marL="285750" indent="-285750">
              <a:lnSpc>
                <a:spcPct val="150000"/>
              </a:lnSpc>
              <a:buFontTx/>
              <a:buChar char="-"/>
            </a:pPr>
            <a:endParaRPr lang="en-IN" sz="2200" b="1" dirty="0"/>
          </a:p>
        </p:txBody>
      </p:sp>
    </p:spTree>
    <p:extLst>
      <p:ext uri="{BB962C8B-B14F-4D97-AF65-F5344CB8AC3E}">
        <p14:creationId xmlns:p14="http://schemas.microsoft.com/office/powerpoint/2010/main" val="389106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0905-16E9-6C68-D98E-7F72752581BF}"/>
              </a:ext>
            </a:extLst>
          </p:cNvPr>
          <p:cNvSpPr>
            <a:spLocks noGrp="1"/>
          </p:cNvSpPr>
          <p:nvPr>
            <p:ph type="title"/>
          </p:nvPr>
        </p:nvSpPr>
        <p:spPr>
          <a:xfrm>
            <a:off x="406748" y="125207"/>
            <a:ext cx="8596668" cy="1320800"/>
          </a:xfrm>
        </p:spPr>
        <p:txBody>
          <a:bodyPr/>
          <a:lstStyle/>
          <a:p>
            <a:r>
              <a:rPr lang="en-US" dirty="0">
                <a:latin typeface="+mn-lt"/>
                <a:ea typeface="Times New Roman" panose="02020603050405020304" pitchFamily="18" charset="0"/>
                <a:cs typeface="Times New Roman" panose="02020603050405020304" pitchFamily="18" charset="0"/>
              </a:rPr>
              <a:t>Specific character of breath odor:</a:t>
            </a:r>
            <a:br>
              <a:rPr lang="en-IN" dirty="0">
                <a:latin typeface="+mn-lt"/>
                <a:ea typeface="Times New Roman" panose="02020603050405020304" pitchFamily="18" charset="0"/>
                <a:cs typeface="Times New Roman" panose="02020603050405020304" pitchFamily="18" charset="0"/>
              </a:rPr>
            </a:br>
            <a:endParaRPr lang="en-IN" dirty="0">
              <a:latin typeface="+mn-lt"/>
            </a:endParaRPr>
          </a:p>
        </p:txBody>
      </p:sp>
      <p:sp>
        <p:nvSpPr>
          <p:cNvPr id="4" name="Footer Placeholder 3">
            <a:extLst>
              <a:ext uri="{FF2B5EF4-FFF2-40B4-BE49-F238E27FC236}">
                <a16:creationId xmlns:a16="http://schemas.microsoft.com/office/drawing/2014/main" id="{511F86B8-691B-2F11-0B7F-B8A0062588EE}"/>
              </a:ext>
            </a:extLst>
          </p:cNvPr>
          <p:cNvSpPr>
            <a:spLocks noGrp="1"/>
          </p:cNvSpPr>
          <p:nvPr>
            <p:ph type="ftr" sz="quarter" idx="11"/>
          </p:nvPr>
        </p:nvSpPr>
        <p:spPr/>
        <p:txBody>
          <a:bodyPr/>
          <a:lstStyle/>
          <a:p>
            <a:endParaRPr lang="en-IN"/>
          </a:p>
        </p:txBody>
      </p:sp>
      <p:graphicFrame>
        <p:nvGraphicFramePr>
          <p:cNvPr id="5" name="Table 5">
            <a:extLst>
              <a:ext uri="{FF2B5EF4-FFF2-40B4-BE49-F238E27FC236}">
                <a16:creationId xmlns:a16="http://schemas.microsoft.com/office/drawing/2014/main" id="{5F3DBCE9-8B8D-7A98-AADF-21003510AA07}"/>
              </a:ext>
            </a:extLst>
          </p:cNvPr>
          <p:cNvGraphicFramePr>
            <a:graphicFrameLocks noGrp="1"/>
          </p:cNvGraphicFramePr>
          <p:nvPr>
            <p:extLst>
              <p:ext uri="{D42A27DB-BD31-4B8C-83A1-F6EECF244321}">
                <p14:modId xmlns:p14="http://schemas.microsoft.com/office/powerpoint/2010/main" val="3501512805"/>
              </p:ext>
            </p:extLst>
          </p:nvPr>
        </p:nvGraphicFramePr>
        <p:xfrm>
          <a:off x="243472" y="832757"/>
          <a:ext cx="7715541" cy="1097280"/>
        </p:xfrm>
        <a:graphic>
          <a:graphicData uri="http://schemas.openxmlformats.org/drawingml/2006/table">
            <a:tbl>
              <a:tblPr firstRow="1" bandRow="1">
                <a:tableStyleId>{6E25E649-3F16-4E02-A733-19D2CDBF48F0}</a:tableStyleId>
              </a:tblPr>
              <a:tblGrid>
                <a:gridCol w="2571847">
                  <a:extLst>
                    <a:ext uri="{9D8B030D-6E8A-4147-A177-3AD203B41FA5}">
                      <a16:colId xmlns:a16="http://schemas.microsoft.com/office/drawing/2014/main" val="410855367"/>
                    </a:ext>
                  </a:extLst>
                </a:gridCol>
                <a:gridCol w="2571847">
                  <a:extLst>
                    <a:ext uri="{9D8B030D-6E8A-4147-A177-3AD203B41FA5}">
                      <a16:colId xmlns:a16="http://schemas.microsoft.com/office/drawing/2014/main" val="2760585576"/>
                    </a:ext>
                  </a:extLst>
                </a:gridCol>
                <a:gridCol w="2571847">
                  <a:extLst>
                    <a:ext uri="{9D8B030D-6E8A-4147-A177-3AD203B41FA5}">
                      <a16:colId xmlns:a16="http://schemas.microsoft.com/office/drawing/2014/main" val="3497385102"/>
                    </a:ext>
                  </a:extLst>
                </a:gridCol>
              </a:tblGrid>
              <a:tr h="251431">
                <a:tc>
                  <a:txBody>
                    <a:bodyPr/>
                    <a:lstStyle/>
                    <a:p>
                      <a:pPr algn="ctr"/>
                      <a:r>
                        <a:rPr lang="en-IN" sz="2000" dirty="0"/>
                        <a:t>Smell </a:t>
                      </a:r>
                    </a:p>
                  </a:txBody>
                  <a:tcPr/>
                </a:tc>
                <a:tc>
                  <a:txBody>
                    <a:bodyPr/>
                    <a:lstStyle/>
                    <a:p>
                      <a:pPr algn="ctr"/>
                      <a:r>
                        <a:rPr lang="en-IN" sz="2000" dirty="0"/>
                        <a:t>Condition</a:t>
                      </a:r>
                    </a:p>
                  </a:txBody>
                  <a:tcPr/>
                </a:tc>
                <a:tc>
                  <a:txBody>
                    <a:bodyPr/>
                    <a:lstStyle/>
                    <a:p>
                      <a:r>
                        <a:rPr lang="en-IN" sz="2000" dirty="0"/>
                        <a:t>Accumulation product</a:t>
                      </a:r>
                    </a:p>
                  </a:txBody>
                  <a:tcPr/>
                </a:tc>
                <a:extLst>
                  <a:ext uri="{0D108BD9-81ED-4DB2-BD59-A6C34878D82A}">
                    <a16:rowId xmlns:a16="http://schemas.microsoft.com/office/drawing/2014/main" val="3812419096"/>
                  </a:ext>
                </a:extLst>
              </a:tr>
              <a:tr h="142113">
                <a:tc>
                  <a:txBody>
                    <a:bodyPr/>
                    <a:lstStyle/>
                    <a:p>
                      <a:r>
                        <a:rPr lang="en-US" sz="2000" b="1" dirty="0">
                          <a:effectLst/>
                          <a:ea typeface="Times New Roman" panose="02020603050405020304" pitchFamily="18" charset="0"/>
                          <a:cs typeface="Times New Roman" panose="02020603050405020304" pitchFamily="18" charset="0"/>
                        </a:rPr>
                        <a:t>Rotten eggs</a:t>
                      </a:r>
                      <a:endParaRPr lang="en-IN" sz="2000" dirty="0"/>
                    </a:p>
                  </a:txBody>
                  <a:tcPr/>
                </a:tc>
                <a:tc>
                  <a:txBody>
                    <a:bodyPr/>
                    <a:lstStyle/>
                    <a:p>
                      <a:pPr algn="ctr"/>
                      <a:r>
                        <a:rPr lang="en-IN" sz="2000" dirty="0"/>
                        <a:t>-</a:t>
                      </a:r>
                    </a:p>
                  </a:txBody>
                  <a:tcPr/>
                </a:tc>
                <a:tc>
                  <a:txBody>
                    <a:bodyPr/>
                    <a:lstStyle/>
                    <a:p>
                      <a:r>
                        <a:rPr lang="en-US" sz="2000" dirty="0">
                          <a:effectLst/>
                          <a:ea typeface="Times New Roman" panose="02020603050405020304" pitchFamily="18" charset="0"/>
                          <a:cs typeface="Times New Roman" panose="02020603050405020304" pitchFamily="18" charset="0"/>
                        </a:rPr>
                        <a:t>VSC’s</a:t>
                      </a:r>
                      <a:endParaRPr lang="en-IN" sz="2000" dirty="0"/>
                    </a:p>
                  </a:txBody>
                  <a:tcPr/>
                </a:tc>
                <a:extLst>
                  <a:ext uri="{0D108BD9-81ED-4DB2-BD59-A6C34878D82A}">
                    <a16:rowId xmlns:a16="http://schemas.microsoft.com/office/drawing/2014/main" val="85657864"/>
                  </a:ext>
                </a:extLst>
              </a:tr>
            </a:tbl>
          </a:graphicData>
        </a:graphic>
      </p:graphicFrame>
      <p:pic>
        <p:nvPicPr>
          <p:cNvPr id="8" name="Picture 7">
            <a:extLst>
              <a:ext uri="{FF2B5EF4-FFF2-40B4-BE49-F238E27FC236}">
                <a16:creationId xmlns:a16="http://schemas.microsoft.com/office/drawing/2014/main" id="{52BBD558-851C-DEA1-3AC8-7FAF2DD875B3}"/>
              </a:ext>
            </a:extLst>
          </p:cNvPr>
          <p:cNvPicPr>
            <a:picLocks noChangeAspect="1"/>
          </p:cNvPicPr>
          <p:nvPr/>
        </p:nvPicPr>
        <p:blipFill rotWithShape="1">
          <a:blip r:embed="rId2"/>
          <a:srcRect b="7454"/>
          <a:stretch/>
        </p:blipFill>
        <p:spPr>
          <a:xfrm>
            <a:off x="9667875" y="-4665"/>
            <a:ext cx="2524125" cy="1674845"/>
          </a:xfrm>
          <a:prstGeom prst="rect">
            <a:avLst/>
          </a:prstGeom>
        </p:spPr>
      </p:pic>
      <p:pic>
        <p:nvPicPr>
          <p:cNvPr id="9" name="Picture 8">
            <a:extLst>
              <a:ext uri="{FF2B5EF4-FFF2-40B4-BE49-F238E27FC236}">
                <a16:creationId xmlns:a16="http://schemas.microsoft.com/office/drawing/2014/main" id="{B30AA9A2-FD57-B7F7-CA7A-28E88F5AC407}"/>
              </a:ext>
            </a:extLst>
          </p:cNvPr>
          <p:cNvPicPr>
            <a:picLocks noChangeAspect="1"/>
          </p:cNvPicPr>
          <p:nvPr/>
        </p:nvPicPr>
        <p:blipFill rotWithShape="1">
          <a:blip r:embed="rId3"/>
          <a:srcRect b="7454"/>
          <a:stretch/>
        </p:blipFill>
        <p:spPr>
          <a:xfrm>
            <a:off x="9667874" y="3160405"/>
            <a:ext cx="2524125" cy="1674845"/>
          </a:xfrm>
          <a:prstGeom prst="rect">
            <a:avLst/>
          </a:prstGeom>
        </p:spPr>
      </p:pic>
      <p:pic>
        <p:nvPicPr>
          <p:cNvPr id="10" name="Picture 9">
            <a:extLst>
              <a:ext uri="{FF2B5EF4-FFF2-40B4-BE49-F238E27FC236}">
                <a16:creationId xmlns:a16="http://schemas.microsoft.com/office/drawing/2014/main" id="{8311CEE4-CB35-D891-6083-6B7B02837488}"/>
              </a:ext>
            </a:extLst>
          </p:cNvPr>
          <p:cNvPicPr>
            <a:picLocks noChangeAspect="1"/>
          </p:cNvPicPr>
          <p:nvPr/>
        </p:nvPicPr>
        <p:blipFill>
          <a:blip r:embed="rId4"/>
          <a:stretch>
            <a:fillRect/>
          </a:stretch>
        </p:blipFill>
        <p:spPr>
          <a:xfrm>
            <a:off x="9899780" y="5246024"/>
            <a:ext cx="2292220" cy="1590675"/>
          </a:xfrm>
          <a:prstGeom prst="rect">
            <a:avLst/>
          </a:prstGeom>
        </p:spPr>
      </p:pic>
      <p:pic>
        <p:nvPicPr>
          <p:cNvPr id="11" name="Picture 10">
            <a:extLst>
              <a:ext uri="{FF2B5EF4-FFF2-40B4-BE49-F238E27FC236}">
                <a16:creationId xmlns:a16="http://schemas.microsoft.com/office/drawing/2014/main" id="{99FE28D4-E770-21FD-0321-359E05BC9F2B}"/>
              </a:ext>
            </a:extLst>
          </p:cNvPr>
          <p:cNvPicPr>
            <a:picLocks noChangeAspect="1"/>
          </p:cNvPicPr>
          <p:nvPr/>
        </p:nvPicPr>
        <p:blipFill>
          <a:blip r:embed="rId5"/>
          <a:stretch>
            <a:fillRect/>
          </a:stretch>
        </p:blipFill>
        <p:spPr>
          <a:xfrm>
            <a:off x="2466976" y="5246023"/>
            <a:ext cx="2466976" cy="1619249"/>
          </a:xfrm>
          <a:prstGeom prst="rect">
            <a:avLst/>
          </a:prstGeom>
        </p:spPr>
      </p:pic>
      <p:pic>
        <p:nvPicPr>
          <p:cNvPr id="12" name="Picture 11">
            <a:extLst>
              <a:ext uri="{FF2B5EF4-FFF2-40B4-BE49-F238E27FC236}">
                <a16:creationId xmlns:a16="http://schemas.microsoft.com/office/drawing/2014/main" id="{20223E34-DC8D-B46D-1A0D-10A3034F63DB}"/>
              </a:ext>
            </a:extLst>
          </p:cNvPr>
          <p:cNvPicPr>
            <a:picLocks noChangeAspect="1"/>
          </p:cNvPicPr>
          <p:nvPr/>
        </p:nvPicPr>
        <p:blipFill>
          <a:blip r:embed="rId6"/>
          <a:stretch>
            <a:fillRect/>
          </a:stretch>
        </p:blipFill>
        <p:spPr>
          <a:xfrm>
            <a:off x="0" y="5246024"/>
            <a:ext cx="2466975" cy="1611976"/>
          </a:xfrm>
          <a:prstGeom prst="rect">
            <a:avLst/>
          </a:prstGeom>
        </p:spPr>
      </p:pic>
      <p:pic>
        <p:nvPicPr>
          <p:cNvPr id="13" name="Picture 12">
            <a:extLst>
              <a:ext uri="{FF2B5EF4-FFF2-40B4-BE49-F238E27FC236}">
                <a16:creationId xmlns:a16="http://schemas.microsoft.com/office/drawing/2014/main" id="{7F566983-22BF-579E-86FA-2FA1DB9FEA58}"/>
              </a:ext>
            </a:extLst>
          </p:cNvPr>
          <p:cNvPicPr>
            <a:picLocks noChangeAspect="1"/>
          </p:cNvPicPr>
          <p:nvPr/>
        </p:nvPicPr>
        <p:blipFill rotWithShape="1">
          <a:blip r:embed="rId7"/>
          <a:srcRect r="58834"/>
          <a:stretch/>
        </p:blipFill>
        <p:spPr>
          <a:xfrm>
            <a:off x="7677733" y="5246023"/>
            <a:ext cx="2222047" cy="1619250"/>
          </a:xfrm>
          <a:prstGeom prst="rect">
            <a:avLst/>
          </a:prstGeom>
        </p:spPr>
      </p:pic>
      <p:pic>
        <p:nvPicPr>
          <p:cNvPr id="14" name="Picture 13">
            <a:extLst>
              <a:ext uri="{FF2B5EF4-FFF2-40B4-BE49-F238E27FC236}">
                <a16:creationId xmlns:a16="http://schemas.microsoft.com/office/drawing/2014/main" id="{4FEABA77-0301-81E3-2E7F-96F1FD1FC5B4}"/>
              </a:ext>
            </a:extLst>
          </p:cNvPr>
          <p:cNvPicPr>
            <a:picLocks noChangeAspect="1"/>
          </p:cNvPicPr>
          <p:nvPr/>
        </p:nvPicPr>
        <p:blipFill>
          <a:blip r:embed="rId8"/>
          <a:stretch>
            <a:fillRect/>
          </a:stretch>
        </p:blipFill>
        <p:spPr>
          <a:xfrm>
            <a:off x="9667874" y="1805628"/>
            <a:ext cx="2524126" cy="1543050"/>
          </a:xfrm>
          <a:prstGeom prst="rect">
            <a:avLst/>
          </a:prstGeom>
        </p:spPr>
      </p:pic>
      <p:graphicFrame>
        <p:nvGraphicFramePr>
          <p:cNvPr id="6" name="Table 6">
            <a:extLst>
              <a:ext uri="{FF2B5EF4-FFF2-40B4-BE49-F238E27FC236}">
                <a16:creationId xmlns:a16="http://schemas.microsoft.com/office/drawing/2014/main" id="{F2128972-B631-C78B-B59C-C35595826E45}"/>
              </a:ext>
            </a:extLst>
          </p:cNvPr>
          <p:cNvGraphicFramePr>
            <a:graphicFrameLocks noGrp="1"/>
          </p:cNvGraphicFramePr>
          <p:nvPr>
            <p:extLst>
              <p:ext uri="{D42A27DB-BD31-4B8C-83A1-F6EECF244321}">
                <p14:modId xmlns:p14="http://schemas.microsoft.com/office/powerpoint/2010/main" val="2883085736"/>
              </p:ext>
            </p:extLst>
          </p:nvPr>
        </p:nvGraphicFramePr>
        <p:xfrm>
          <a:off x="243472" y="2649451"/>
          <a:ext cx="7715541" cy="1005840"/>
        </p:xfrm>
        <a:graphic>
          <a:graphicData uri="http://schemas.openxmlformats.org/drawingml/2006/table">
            <a:tbl>
              <a:tblPr firstRow="1" bandRow="1">
                <a:tableStyleId>{5C22544A-7EE6-4342-B048-85BDC9FD1C3A}</a:tableStyleId>
              </a:tblPr>
              <a:tblGrid>
                <a:gridCol w="2571847">
                  <a:extLst>
                    <a:ext uri="{9D8B030D-6E8A-4147-A177-3AD203B41FA5}">
                      <a16:colId xmlns:a16="http://schemas.microsoft.com/office/drawing/2014/main" val="459981031"/>
                    </a:ext>
                  </a:extLst>
                </a:gridCol>
                <a:gridCol w="2571847">
                  <a:extLst>
                    <a:ext uri="{9D8B030D-6E8A-4147-A177-3AD203B41FA5}">
                      <a16:colId xmlns:a16="http://schemas.microsoft.com/office/drawing/2014/main" val="1829112001"/>
                    </a:ext>
                  </a:extLst>
                </a:gridCol>
                <a:gridCol w="2571847">
                  <a:extLst>
                    <a:ext uri="{9D8B030D-6E8A-4147-A177-3AD203B41FA5}">
                      <a16:colId xmlns:a16="http://schemas.microsoft.com/office/drawing/2014/main" val="3309866842"/>
                    </a:ext>
                  </a:extLst>
                </a:gridCol>
              </a:tblGrid>
              <a:tr h="833301">
                <a:tc>
                  <a:txBody>
                    <a:bodyPr/>
                    <a:lstStyle/>
                    <a:p>
                      <a:r>
                        <a:rPr lang="en-US" sz="2000" b="1" dirty="0">
                          <a:solidFill>
                            <a:schemeClr val="bg1"/>
                          </a:solidFill>
                          <a:effectLst/>
                          <a:ea typeface="Times New Roman" panose="02020603050405020304" pitchFamily="18" charset="0"/>
                          <a:cs typeface="Times New Roman" panose="02020603050405020304" pitchFamily="18" charset="0"/>
                        </a:rPr>
                        <a:t>Dead mice</a:t>
                      </a:r>
                      <a:endParaRPr lang="en-IN" sz="2000" dirty="0">
                        <a:solidFill>
                          <a:schemeClr val="bg1"/>
                        </a:solidFill>
                      </a:endParaRPr>
                    </a:p>
                  </a:txBody>
                  <a:tcPr>
                    <a:solidFill>
                      <a:schemeClr val="tx1">
                        <a:lumMod val="75000"/>
                      </a:schemeClr>
                    </a:solidFill>
                  </a:tcPr>
                </a:tc>
                <a:tc>
                  <a:txBody>
                    <a:bodyPr/>
                    <a:lstStyle/>
                    <a:p>
                      <a:r>
                        <a:rPr lang="en-US" sz="2000" dirty="0">
                          <a:solidFill>
                            <a:schemeClr val="bg1"/>
                          </a:solidFill>
                          <a:effectLst/>
                          <a:ea typeface="Times New Roman" panose="02020603050405020304" pitchFamily="18" charset="0"/>
                          <a:cs typeface="Times New Roman" panose="02020603050405020304" pitchFamily="18" charset="0"/>
                        </a:rPr>
                        <a:t>Liver insufficiencies </a:t>
                      </a:r>
                      <a:endParaRPr lang="en-IN" sz="2000" dirty="0">
                        <a:solidFill>
                          <a:schemeClr val="bg1"/>
                        </a:solidFill>
                      </a:endParaRPr>
                    </a:p>
                  </a:txBody>
                  <a:tcPr>
                    <a:solidFill>
                      <a:schemeClr val="tx1">
                        <a:lumMod val="75000"/>
                      </a:schemeClr>
                    </a:solidFill>
                  </a:tcPr>
                </a:tc>
                <a:tc>
                  <a:txBody>
                    <a:bodyPr/>
                    <a:lstStyle/>
                    <a:p>
                      <a:r>
                        <a:rPr lang="en-US" sz="2000" dirty="0">
                          <a:solidFill>
                            <a:schemeClr val="bg1"/>
                          </a:solidFill>
                          <a:effectLst/>
                          <a:ea typeface="Times New Roman" panose="02020603050405020304" pitchFamily="18" charset="0"/>
                          <a:cs typeface="Times New Roman" panose="02020603050405020304" pitchFamily="18" charset="0"/>
                        </a:rPr>
                        <a:t>Aliphatic acids (butyric, </a:t>
                      </a:r>
                      <a:r>
                        <a:rPr lang="en-US" sz="2000" dirty="0" err="1">
                          <a:solidFill>
                            <a:schemeClr val="bg1"/>
                          </a:solidFill>
                          <a:effectLst/>
                          <a:ea typeface="Times New Roman" panose="02020603050405020304" pitchFamily="18" charset="0"/>
                          <a:cs typeface="Times New Roman" panose="02020603050405020304" pitchFamily="18" charset="0"/>
                        </a:rPr>
                        <a:t>isobutyric</a:t>
                      </a:r>
                      <a:r>
                        <a:rPr lang="en-US" sz="2000" dirty="0">
                          <a:solidFill>
                            <a:schemeClr val="bg1"/>
                          </a:solidFill>
                          <a:effectLst/>
                          <a:ea typeface="Times New Roman" panose="02020603050405020304" pitchFamily="18" charset="0"/>
                          <a:cs typeface="Times New Roman" panose="02020603050405020304" pitchFamily="18" charset="0"/>
                        </a:rPr>
                        <a:t>, propionic)</a:t>
                      </a:r>
                      <a:endParaRPr lang="en-IN" sz="2000" dirty="0">
                        <a:solidFill>
                          <a:schemeClr val="bg1"/>
                        </a:solidFill>
                      </a:endParaRPr>
                    </a:p>
                  </a:txBody>
                  <a:tcPr>
                    <a:solidFill>
                      <a:schemeClr val="tx1">
                        <a:lumMod val="75000"/>
                      </a:schemeClr>
                    </a:solidFill>
                  </a:tcPr>
                </a:tc>
                <a:extLst>
                  <a:ext uri="{0D108BD9-81ED-4DB2-BD59-A6C34878D82A}">
                    <a16:rowId xmlns:a16="http://schemas.microsoft.com/office/drawing/2014/main" val="475824845"/>
                  </a:ext>
                </a:extLst>
              </a:tr>
            </a:tbl>
          </a:graphicData>
        </a:graphic>
      </p:graphicFrame>
      <p:graphicFrame>
        <p:nvGraphicFramePr>
          <p:cNvPr id="7" name="Table 14">
            <a:extLst>
              <a:ext uri="{FF2B5EF4-FFF2-40B4-BE49-F238E27FC236}">
                <a16:creationId xmlns:a16="http://schemas.microsoft.com/office/drawing/2014/main" id="{13003AC3-86CD-8514-C5FE-6A63867D6F67}"/>
              </a:ext>
            </a:extLst>
          </p:cNvPr>
          <p:cNvGraphicFramePr>
            <a:graphicFrameLocks noGrp="1"/>
          </p:cNvGraphicFramePr>
          <p:nvPr>
            <p:extLst>
              <p:ext uri="{D42A27DB-BD31-4B8C-83A1-F6EECF244321}">
                <p14:modId xmlns:p14="http://schemas.microsoft.com/office/powerpoint/2010/main" val="2299072197"/>
              </p:ext>
            </p:extLst>
          </p:nvPr>
        </p:nvGraphicFramePr>
        <p:xfrm>
          <a:off x="243472" y="1939224"/>
          <a:ext cx="7715541" cy="701040"/>
        </p:xfrm>
        <a:graphic>
          <a:graphicData uri="http://schemas.openxmlformats.org/drawingml/2006/table">
            <a:tbl>
              <a:tblPr firstRow="1" bandRow="1">
                <a:tableStyleId>{69CF1AB2-1976-4502-BF36-3FF5EA218861}</a:tableStyleId>
              </a:tblPr>
              <a:tblGrid>
                <a:gridCol w="2571847">
                  <a:extLst>
                    <a:ext uri="{9D8B030D-6E8A-4147-A177-3AD203B41FA5}">
                      <a16:colId xmlns:a16="http://schemas.microsoft.com/office/drawing/2014/main" val="2810962265"/>
                    </a:ext>
                  </a:extLst>
                </a:gridCol>
                <a:gridCol w="2571847">
                  <a:extLst>
                    <a:ext uri="{9D8B030D-6E8A-4147-A177-3AD203B41FA5}">
                      <a16:colId xmlns:a16="http://schemas.microsoft.com/office/drawing/2014/main" val="913673392"/>
                    </a:ext>
                  </a:extLst>
                </a:gridCol>
                <a:gridCol w="2571847">
                  <a:extLst>
                    <a:ext uri="{9D8B030D-6E8A-4147-A177-3AD203B41FA5}">
                      <a16:colId xmlns:a16="http://schemas.microsoft.com/office/drawing/2014/main" val="2745996689"/>
                    </a:ext>
                  </a:extLst>
                </a:gridCol>
              </a:tblGrid>
              <a:tr h="232090">
                <a:tc>
                  <a:txBody>
                    <a:bodyPr/>
                    <a:lstStyle/>
                    <a:p>
                      <a:r>
                        <a:rPr lang="en-US" sz="2000" b="1" dirty="0">
                          <a:effectLst/>
                          <a:ea typeface="Times New Roman" panose="02020603050405020304" pitchFamily="18" charset="0"/>
                          <a:cs typeface="Times New Roman" panose="02020603050405020304" pitchFamily="18" charset="0"/>
                        </a:rPr>
                        <a:t>Rotten apples</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Unbalanced insulin dependent diabetes</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Ketones</a:t>
                      </a:r>
                      <a:endParaRPr lang="en-IN" sz="2000" dirty="0"/>
                    </a:p>
                  </a:txBody>
                  <a:tcPr/>
                </a:tc>
                <a:extLst>
                  <a:ext uri="{0D108BD9-81ED-4DB2-BD59-A6C34878D82A}">
                    <a16:rowId xmlns:a16="http://schemas.microsoft.com/office/drawing/2014/main" val="3371575248"/>
                  </a:ext>
                </a:extLst>
              </a:tr>
            </a:tbl>
          </a:graphicData>
        </a:graphic>
      </p:graphicFrame>
      <p:graphicFrame>
        <p:nvGraphicFramePr>
          <p:cNvPr id="15" name="Table 15">
            <a:extLst>
              <a:ext uri="{FF2B5EF4-FFF2-40B4-BE49-F238E27FC236}">
                <a16:creationId xmlns:a16="http://schemas.microsoft.com/office/drawing/2014/main" id="{9D3A9F45-AE37-5F5D-C871-264AE4AFD310}"/>
              </a:ext>
            </a:extLst>
          </p:cNvPr>
          <p:cNvGraphicFramePr>
            <a:graphicFrameLocks noGrp="1"/>
          </p:cNvGraphicFramePr>
          <p:nvPr>
            <p:extLst>
              <p:ext uri="{D42A27DB-BD31-4B8C-83A1-F6EECF244321}">
                <p14:modId xmlns:p14="http://schemas.microsoft.com/office/powerpoint/2010/main" val="2512769"/>
              </p:ext>
            </p:extLst>
          </p:nvPr>
        </p:nvGraphicFramePr>
        <p:xfrm>
          <a:off x="243471" y="3664478"/>
          <a:ext cx="7715541" cy="701040"/>
        </p:xfrm>
        <a:graphic>
          <a:graphicData uri="http://schemas.openxmlformats.org/drawingml/2006/table">
            <a:tbl>
              <a:tblPr firstRow="1" bandRow="1">
                <a:tableStyleId>{5C22544A-7EE6-4342-B048-85BDC9FD1C3A}</a:tableStyleId>
              </a:tblPr>
              <a:tblGrid>
                <a:gridCol w="2571847">
                  <a:extLst>
                    <a:ext uri="{9D8B030D-6E8A-4147-A177-3AD203B41FA5}">
                      <a16:colId xmlns:a16="http://schemas.microsoft.com/office/drawing/2014/main" val="2164228425"/>
                    </a:ext>
                  </a:extLst>
                </a:gridCol>
                <a:gridCol w="2571847">
                  <a:extLst>
                    <a:ext uri="{9D8B030D-6E8A-4147-A177-3AD203B41FA5}">
                      <a16:colId xmlns:a16="http://schemas.microsoft.com/office/drawing/2014/main" val="527813339"/>
                    </a:ext>
                  </a:extLst>
                </a:gridCol>
                <a:gridCol w="2571847">
                  <a:extLst>
                    <a:ext uri="{9D8B030D-6E8A-4147-A177-3AD203B41FA5}">
                      <a16:colId xmlns:a16="http://schemas.microsoft.com/office/drawing/2014/main" val="1317518687"/>
                    </a:ext>
                  </a:extLst>
                </a:gridCol>
              </a:tblGrid>
              <a:tr h="0">
                <a:tc>
                  <a:txBody>
                    <a:bodyPr/>
                    <a:lstStyle/>
                    <a:p>
                      <a:r>
                        <a:rPr lang="en-US" sz="2000" b="1" dirty="0">
                          <a:effectLst/>
                        </a:rPr>
                        <a:t>Fish odor </a:t>
                      </a:r>
                      <a:endParaRPr lang="en-IN" sz="2000" dirty="0"/>
                    </a:p>
                  </a:txBody>
                  <a:tcPr/>
                </a:tc>
                <a:tc>
                  <a:txBody>
                    <a:bodyPr/>
                    <a:lstStyle/>
                    <a:p>
                      <a:r>
                        <a:rPr lang="en-US" sz="2000" dirty="0">
                          <a:effectLst/>
                        </a:rPr>
                        <a:t>Kidney insufficiency </a:t>
                      </a:r>
                      <a:endParaRPr lang="en-IN" sz="2000" dirty="0"/>
                    </a:p>
                  </a:txBody>
                  <a:tcPr/>
                </a:tc>
                <a:tc>
                  <a:txBody>
                    <a:bodyPr/>
                    <a:lstStyle/>
                    <a:p>
                      <a:r>
                        <a:rPr lang="en-US" sz="2000" dirty="0" err="1">
                          <a:effectLst/>
                        </a:rPr>
                        <a:t>Diethylamine</a:t>
                      </a:r>
                      <a:r>
                        <a:rPr lang="en-US" sz="2000" dirty="0">
                          <a:effectLst/>
                        </a:rPr>
                        <a:t> and triethylamine</a:t>
                      </a:r>
                      <a:endParaRPr lang="en-IN" sz="2000" dirty="0"/>
                    </a:p>
                  </a:txBody>
                  <a:tcPr/>
                </a:tc>
                <a:extLst>
                  <a:ext uri="{0D108BD9-81ED-4DB2-BD59-A6C34878D82A}">
                    <a16:rowId xmlns:a16="http://schemas.microsoft.com/office/drawing/2014/main" val="3349685234"/>
                  </a:ext>
                </a:extLst>
              </a:tr>
            </a:tbl>
          </a:graphicData>
        </a:graphic>
      </p:graphicFrame>
    </p:spTree>
    <p:extLst>
      <p:ext uri="{BB962C8B-B14F-4D97-AF65-F5344CB8AC3E}">
        <p14:creationId xmlns:p14="http://schemas.microsoft.com/office/powerpoint/2010/main" val="134091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500"/>
                                        <p:tgtEl>
                                          <p:spTgt spid="13"/>
                                        </p:tgtEl>
                                        <p:attrNameLst>
                                          <p:attrName>ppt_y</p:attrName>
                                        </p:attrNameLst>
                                      </p:cBhvr>
                                      <p:tavLst>
                                        <p:tav tm="0">
                                          <p:val>
                                            <p:strVal val="#ppt_y+#ppt_h*1.125000"/>
                                          </p:val>
                                        </p:tav>
                                        <p:tav tm="100000">
                                          <p:val>
                                            <p:strVal val="#ppt_y"/>
                                          </p:val>
                                        </p:tav>
                                      </p:tavLst>
                                    </p:anim>
                                    <p:animEffect transition="in" filter="wipe(up)">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down)">
                                      <p:cBhvr>
                                        <p:cTn id="57" dur="580">
                                          <p:stCondLst>
                                            <p:cond delay="0"/>
                                          </p:stCondLst>
                                        </p:cTn>
                                        <p:tgtEl>
                                          <p:spTgt spid="11"/>
                                        </p:tgtEl>
                                      </p:cBhvr>
                                    </p:animEffect>
                                    <p:anim calcmode="lin" valueType="num">
                                      <p:cBhvr>
                                        <p:cTn id="5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3" dur="26">
                                          <p:stCondLst>
                                            <p:cond delay="650"/>
                                          </p:stCondLst>
                                        </p:cTn>
                                        <p:tgtEl>
                                          <p:spTgt spid="11"/>
                                        </p:tgtEl>
                                      </p:cBhvr>
                                      <p:to x="100000" y="60000"/>
                                    </p:animScale>
                                    <p:animScale>
                                      <p:cBhvr>
                                        <p:cTn id="64" dur="166" decel="50000">
                                          <p:stCondLst>
                                            <p:cond delay="676"/>
                                          </p:stCondLst>
                                        </p:cTn>
                                        <p:tgtEl>
                                          <p:spTgt spid="11"/>
                                        </p:tgtEl>
                                      </p:cBhvr>
                                      <p:to x="100000" y="100000"/>
                                    </p:animScale>
                                    <p:animScale>
                                      <p:cBhvr>
                                        <p:cTn id="65" dur="26">
                                          <p:stCondLst>
                                            <p:cond delay="1312"/>
                                          </p:stCondLst>
                                        </p:cTn>
                                        <p:tgtEl>
                                          <p:spTgt spid="11"/>
                                        </p:tgtEl>
                                      </p:cBhvr>
                                      <p:to x="100000" y="80000"/>
                                    </p:animScale>
                                    <p:animScale>
                                      <p:cBhvr>
                                        <p:cTn id="66" dur="166" decel="50000">
                                          <p:stCondLst>
                                            <p:cond delay="1338"/>
                                          </p:stCondLst>
                                        </p:cTn>
                                        <p:tgtEl>
                                          <p:spTgt spid="11"/>
                                        </p:tgtEl>
                                      </p:cBhvr>
                                      <p:to x="100000" y="100000"/>
                                    </p:animScale>
                                    <p:animScale>
                                      <p:cBhvr>
                                        <p:cTn id="67" dur="26">
                                          <p:stCondLst>
                                            <p:cond delay="1642"/>
                                          </p:stCondLst>
                                        </p:cTn>
                                        <p:tgtEl>
                                          <p:spTgt spid="11"/>
                                        </p:tgtEl>
                                      </p:cBhvr>
                                      <p:to x="100000" y="90000"/>
                                    </p:animScale>
                                    <p:animScale>
                                      <p:cBhvr>
                                        <p:cTn id="68" dur="166" decel="50000">
                                          <p:stCondLst>
                                            <p:cond delay="1668"/>
                                          </p:stCondLst>
                                        </p:cTn>
                                        <p:tgtEl>
                                          <p:spTgt spid="11"/>
                                        </p:tgtEl>
                                      </p:cBhvr>
                                      <p:to x="100000" y="100000"/>
                                    </p:animScale>
                                    <p:animScale>
                                      <p:cBhvr>
                                        <p:cTn id="69" dur="26">
                                          <p:stCondLst>
                                            <p:cond delay="1808"/>
                                          </p:stCondLst>
                                        </p:cTn>
                                        <p:tgtEl>
                                          <p:spTgt spid="11"/>
                                        </p:tgtEl>
                                      </p:cBhvr>
                                      <p:to x="100000" y="95000"/>
                                    </p:animScale>
                                    <p:animScale>
                                      <p:cBhvr>
                                        <p:cTn id="70" dur="166" decel="50000">
                                          <p:stCondLst>
                                            <p:cond delay="1834"/>
                                          </p:stCondLst>
                                        </p:cTn>
                                        <p:tgtEl>
                                          <p:spTgt spid="11"/>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randombar(horizontal)">
                                      <p:cBhvr>
                                        <p:cTn id="7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09EC-5368-992C-60C7-FC3FE06FF00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5900F18-BF06-2180-1197-6AC6AE215BF6}"/>
              </a:ext>
            </a:extLst>
          </p:cNvPr>
          <p:cNvSpPr>
            <a:spLocks noGrp="1"/>
          </p:cNvSpPr>
          <p:nvPr>
            <p:ph idx="1"/>
          </p:nvPr>
        </p:nvSpPr>
        <p:spPr/>
        <p:txBody>
          <a:bodyPr/>
          <a:lstStyle/>
          <a:p>
            <a:endParaRPr lang="en-IN"/>
          </a:p>
        </p:txBody>
      </p:sp>
      <p:sp>
        <p:nvSpPr>
          <p:cNvPr id="4" name="Footer Placeholder 3">
            <a:extLst>
              <a:ext uri="{FF2B5EF4-FFF2-40B4-BE49-F238E27FC236}">
                <a16:creationId xmlns:a16="http://schemas.microsoft.com/office/drawing/2014/main" id="{ECBD781C-51F6-F471-AE2F-D5F365BF1974}"/>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3E610450-A4C1-13EE-4767-F22A155316A9}"/>
              </a:ext>
            </a:extLst>
          </p:cNvPr>
          <p:cNvPicPr>
            <a:picLocks noChangeAspect="1"/>
          </p:cNvPicPr>
          <p:nvPr/>
        </p:nvPicPr>
        <p:blipFill>
          <a:blip r:embed="rId2"/>
          <a:stretch>
            <a:fillRect/>
          </a:stretch>
        </p:blipFill>
        <p:spPr>
          <a:xfrm>
            <a:off x="1695636" y="230819"/>
            <a:ext cx="7998780" cy="6241002"/>
          </a:xfrm>
          <a:prstGeom prst="rect">
            <a:avLst/>
          </a:prstGeom>
        </p:spPr>
      </p:pic>
    </p:spTree>
    <p:extLst>
      <p:ext uri="{BB962C8B-B14F-4D97-AF65-F5344CB8AC3E}">
        <p14:creationId xmlns:p14="http://schemas.microsoft.com/office/powerpoint/2010/main" val="413119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479663-E49A-B571-34C3-6014689AF286}"/>
              </a:ext>
            </a:extLst>
          </p:cNvPr>
          <p:cNvSpPr>
            <a:spLocks noGrp="1"/>
          </p:cNvSpPr>
          <p:nvPr>
            <p:ph idx="1"/>
          </p:nvPr>
        </p:nvSpPr>
        <p:spPr>
          <a:xfrm>
            <a:off x="315158" y="101368"/>
            <a:ext cx="6094974" cy="5416211"/>
          </a:xfrm>
        </p:spPr>
        <p:txBody>
          <a:bodyPr>
            <a:normAutofit/>
          </a:bodyPr>
          <a:lstStyle/>
          <a:p>
            <a:endParaRPr lang="en-US" sz="2200" dirty="0"/>
          </a:p>
          <a:p>
            <a:r>
              <a:rPr lang="en-US" sz="2200" dirty="0"/>
              <a:t>One or multiple types may exist in any combination at any time, varying according to </a:t>
            </a:r>
            <a:r>
              <a:rPr lang="en-IN" sz="2200" dirty="0"/>
              <a:t>many different factors, including hydration, oral hygiene, microbiota, salivary flow rate, nature of last food consumption, biochemical, hormonal, mechanic activity of the body, fasting, sleep, digestive enzyme profile in </a:t>
            </a:r>
            <a:r>
              <a:rPr lang="en-IN" sz="2200" dirty="0" err="1"/>
              <a:t>gut,etc</a:t>
            </a:r>
            <a:r>
              <a:rPr lang="en-IN" sz="2200" dirty="0"/>
              <a:t>.</a:t>
            </a:r>
          </a:p>
          <a:p>
            <a:endParaRPr lang="en-IN" sz="2200" dirty="0"/>
          </a:p>
          <a:p>
            <a:r>
              <a:rPr lang="en-IN" sz="2200" dirty="0"/>
              <a:t> It is distinguished from oral halitosis as follows :-</a:t>
            </a:r>
          </a:p>
          <a:p>
            <a:endParaRPr lang="en-IN" sz="2200" dirty="0"/>
          </a:p>
        </p:txBody>
      </p:sp>
      <p:sp>
        <p:nvSpPr>
          <p:cNvPr id="4" name="Footer Placeholder 3">
            <a:extLst>
              <a:ext uri="{FF2B5EF4-FFF2-40B4-BE49-F238E27FC236}">
                <a16:creationId xmlns:a16="http://schemas.microsoft.com/office/drawing/2014/main" id="{D17F04F5-974F-09AB-5D28-E7C09E26AE08}"/>
              </a:ext>
            </a:extLst>
          </p:cNvPr>
          <p:cNvSpPr>
            <a:spLocks noGrp="1"/>
          </p:cNvSpPr>
          <p:nvPr>
            <p:ph type="ftr" sz="quarter" idx="11"/>
          </p:nvPr>
        </p:nvSpPr>
        <p:spPr/>
        <p:txBody>
          <a:bodyPr/>
          <a:lstStyle/>
          <a:p>
            <a:r>
              <a:rPr lang="en-US" dirty="0"/>
              <a:t>Aydin M, Harvey-Woodworth CN. Halitosis: a new definition and classification. British dental journal. 2014 Jul 11;217(1):E1-.</a:t>
            </a:r>
            <a:endParaRPr lang="en-IN" dirty="0"/>
          </a:p>
          <a:p>
            <a:endParaRPr lang="en-IN" dirty="0"/>
          </a:p>
        </p:txBody>
      </p:sp>
      <p:pic>
        <p:nvPicPr>
          <p:cNvPr id="2" name="Picture 1">
            <a:extLst>
              <a:ext uri="{FF2B5EF4-FFF2-40B4-BE49-F238E27FC236}">
                <a16:creationId xmlns:a16="http://schemas.microsoft.com/office/drawing/2014/main" id="{94C06366-7161-1A97-3057-562013FA128B}"/>
              </a:ext>
            </a:extLst>
          </p:cNvPr>
          <p:cNvPicPr>
            <a:picLocks noChangeAspect="1"/>
          </p:cNvPicPr>
          <p:nvPr/>
        </p:nvPicPr>
        <p:blipFill>
          <a:blip r:embed="rId2"/>
          <a:stretch>
            <a:fillRect/>
          </a:stretch>
        </p:blipFill>
        <p:spPr>
          <a:xfrm>
            <a:off x="6410132" y="798473"/>
            <a:ext cx="5702423" cy="4847816"/>
          </a:xfrm>
          <a:prstGeom prst="rect">
            <a:avLst/>
          </a:prstGeom>
        </p:spPr>
      </p:pic>
    </p:spTree>
    <p:extLst>
      <p:ext uri="{BB962C8B-B14F-4D97-AF65-F5344CB8AC3E}">
        <p14:creationId xmlns:p14="http://schemas.microsoft.com/office/powerpoint/2010/main" val="38446314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D391-75CB-51F5-2F4A-BB979CFC0A40}"/>
              </a:ext>
            </a:extLst>
          </p:cNvPr>
          <p:cNvSpPr>
            <a:spLocks noGrp="1"/>
          </p:cNvSpPr>
          <p:nvPr>
            <p:ph type="title"/>
          </p:nvPr>
        </p:nvSpPr>
        <p:spPr/>
        <p:txBody>
          <a:bodyPr/>
          <a:lstStyle/>
          <a:p>
            <a:pPr algn="ctr"/>
            <a:r>
              <a:rPr lang="en-IN" dirty="0"/>
              <a:t>DIAGNOSTIC TESTS</a:t>
            </a:r>
          </a:p>
        </p:txBody>
      </p:sp>
      <p:sp>
        <p:nvSpPr>
          <p:cNvPr id="3" name="Content Placeholder 2">
            <a:extLst>
              <a:ext uri="{FF2B5EF4-FFF2-40B4-BE49-F238E27FC236}">
                <a16:creationId xmlns:a16="http://schemas.microsoft.com/office/drawing/2014/main" id="{D154A810-2C9D-780B-0A1B-EFA888FCEFC9}"/>
              </a:ext>
            </a:extLst>
          </p:cNvPr>
          <p:cNvSpPr>
            <a:spLocks noGrp="1"/>
          </p:cNvSpPr>
          <p:nvPr>
            <p:ph idx="1"/>
          </p:nvPr>
        </p:nvSpPr>
        <p:spPr>
          <a:xfrm>
            <a:off x="335212" y="1591422"/>
            <a:ext cx="5760788" cy="3880773"/>
          </a:xfrm>
        </p:spPr>
        <p:txBody>
          <a:bodyPr>
            <a:normAutofit/>
          </a:bodyPr>
          <a:lstStyle/>
          <a:p>
            <a:r>
              <a:rPr lang="en-IN" sz="2000" b="1" dirty="0"/>
              <a:t>Organoleptic </a:t>
            </a:r>
            <a:r>
              <a:rPr lang="en-IN" sz="2000" b="1" dirty="0" err="1"/>
              <a:t>assessement</a:t>
            </a:r>
            <a:endParaRPr lang="en-IN" sz="2000" b="1" dirty="0"/>
          </a:p>
          <a:p>
            <a:r>
              <a:rPr lang="en-IN" sz="2000" b="1" dirty="0" err="1"/>
              <a:t>Halimeter</a:t>
            </a:r>
            <a:endParaRPr lang="en-IN" sz="2000" b="1" dirty="0"/>
          </a:p>
          <a:p>
            <a:r>
              <a:rPr lang="en-IN" sz="2000" b="1" dirty="0"/>
              <a:t>Gas chromatography</a:t>
            </a:r>
          </a:p>
          <a:p>
            <a:r>
              <a:rPr lang="en-IN" sz="2000" b="1" dirty="0"/>
              <a:t>Dark field/phase contrast microscopy</a:t>
            </a:r>
          </a:p>
          <a:p>
            <a:r>
              <a:rPr lang="en-IN" sz="2000" b="1" dirty="0"/>
              <a:t>Oropharyngeal examination</a:t>
            </a:r>
          </a:p>
          <a:p>
            <a:r>
              <a:rPr lang="en-IN" sz="2000" b="1" dirty="0"/>
              <a:t>Self examination</a:t>
            </a:r>
          </a:p>
          <a:p>
            <a:r>
              <a:rPr lang="en-IN" sz="2000" b="1" dirty="0"/>
              <a:t>Electronic nose</a:t>
            </a:r>
          </a:p>
          <a:p>
            <a:r>
              <a:rPr lang="en-IN" sz="2000" b="1" dirty="0"/>
              <a:t>BANA</a:t>
            </a:r>
          </a:p>
          <a:p>
            <a:r>
              <a:rPr lang="en-IN" sz="2000" b="1" dirty="0"/>
              <a:t>Saliva incubation test</a:t>
            </a:r>
          </a:p>
          <a:p>
            <a:endParaRPr lang="en-IN" sz="2000" b="1" dirty="0"/>
          </a:p>
        </p:txBody>
      </p:sp>
      <p:sp>
        <p:nvSpPr>
          <p:cNvPr id="4" name="Footer Placeholder 3">
            <a:extLst>
              <a:ext uri="{FF2B5EF4-FFF2-40B4-BE49-F238E27FC236}">
                <a16:creationId xmlns:a16="http://schemas.microsoft.com/office/drawing/2014/main" id="{FC68F5E7-7DEA-1231-5151-5188EF0980AA}"/>
              </a:ext>
            </a:extLst>
          </p:cNvPr>
          <p:cNvSpPr>
            <a:spLocks noGrp="1"/>
          </p:cNvSpPr>
          <p:nvPr>
            <p:ph type="ftr" sz="quarter" idx="11"/>
          </p:nvPr>
        </p:nvSpPr>
        <p:spPr/>
        <p:txBody>
          <a:bodyPr/>
          <a:lstStyle/>
          <a:p>
            <a:endParaRPr lang="en-IN"/>
          </a:p>
        </p:txBody>
      </p:sp>
      <p:sp>
        <p:nvSpPr>
          <p:cNvPr id="5" name="TextBox 4">
            <a:extLst>
              <a:ext uri="{FF2B5EF4-FFF2-40B4-BE49-F238E27FC236}">
                <a16:creationId xmlns:a16="http://schemas.microsoft.com/office/drawing/2014/main" id="{9D0D5604-AFFD-CF06-5C3C-AAA7FDE25242}"/>
              </a:ext>
            </a:extLst>
          </p:cNvPr>
          <p:cNvSpPr txBox="1"/>
          <p:nvPr/>
        </p:nvSpPr>
        <p:spPr>
          <a:xfrm>
            <a:off x="7225161" y="1591422"/>
            <a:ext cx="4097682" cy="234416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2000" b="1" dirty="0"/>
              <a:t>Diamond probe/ </a:t>
            </a:r>
            <a:r>
              <a:rPr lang="en-IN" sz="2000" b="1" dirty="0" err="1"/>
              <a:t>Perio</a:t>
            </a:r>
            <a:r>
              <a:rPr lang="en-IN" sz="2000" b="1" dirty="0"/>
              <a:t> 2000</a:t>
            </a:r>
          </a:p>
          <a:p>
            <a:pPr marL="285750" indent="-285750">
              <a:lnSpc>
                <a:spcPct val="150000"/>
              </a:lnSpc>
              <a:buFont typeface="Arial" panose="020B0604020202020204" pitchFamily="34" charset="0"/>
              <a:buChar char="•"/>
            </a:pPr>
            <a:r>
              <a:rPr lang="en-IN" sz="2000" b="1" dirty="0" err="1"/>
              <a:t>Halitox</a:t>
            </a:r>
            <a:endParaRPr lang="en-IN" sz="2000" b="1" dirty="0"/>
          </a:p>
          <a:p>
            <a:pPr marL="285750" indent="-285750">
              <a:lnSpc>
                <a:spcPct val="150000"/>
              </a:lnSpc>
              <a:buFont typeface="Arial" panose="020B0604020202020204" pitchFamily="34" charset="0"/>
              <a:buChar char="•"/>
            </a:pPr>
            <a:r>
              <a:rPr lang="en-IN" sz="2000" b="1" dirty="0"/>
              <a:t>Breath checker</a:t>
            </a:r>
          </a:p>
          <a:p>
            <a:pPr marL="285750" indent="-285750">
              <a:lnSpc>
                <a:spcPct val="150000"/>
              </a:lnSpc>
              <a:buFont typeface="Arial" panose="020B0604020202020204" pitchFamily="34" charset="0"/>
              <a:buChar char="•"/>
            </a:pPr>
            <a:r>
              <a:rPr lang="en-IN" sz="2000" b="1" dirty="0"/>
              <a:t>Ninhydrin method</a:t>
            </a:r>
          </a:p>
          <a:p>
            <a:pPr marL="285750" indent="-285750">
              <a:lnSpc>
                <a:spcPct val="150000"/>
              </a:lnSpc>
              <a:buFont typeface="Arial" panose="020B0604020202020204" pitchFamily="34" charset="0"/>
              <a:buChar char="•"/>
            </a:pPr>
            <a:r>
              <a:rPr lang="en-US" sz="2000" b="1" dirty="0"/>
              <a:t>β-galactosidase tests</a:t>
            </a:r>
            <a:endParaRPr lang="en-IN" sz="2000" b="1" dirty="0"/>
          </a:p>
        </p:txBody>
      </p:sp>
    </p:spTree>
    <p:extLst>
      <p:ext uri="{BB962C8B-B14F-4D97-AF65-F5344CB8AC3E}">
        <p14:creationId xmlns:p14="http://schemas.microsoft.com/office/powerpoint/2010/main" val="39827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00762-6904-D63C-8CDA-39486F7A3905}"/>
              </a:ext>
            </a:extLst>
          </p:cNvPr>
          <p:cNvSpPr>
            <a:spLocks noGrp="1"/>
          </p:cNvSpPr>
          <p:nvPr>
            <p:ph type="title"/>
          </p:nvPr>
        </p:nvSpPr>
        <p:spPr>
          <a:xfrm>
            <a:off x="593359" y="208384"/>
            <a:ext cx="8596668" cy="1320800"/>
          </a:xfrm>
        </p:spPr>
        <p:txBody>
          <a:bodyPr/>
          <a:lstStyle/>
          <a:p>
            <a:pPr algn="ctr"/>
            <a:r>
              <a:rPr lang="en-IN" dirty="0"/>
              <a:t>TREATMENT</a:t>
            </a:r>
          </a:p>
        </p:txBody>
      </p:sp>
      <p:sp>
        <p:nvSpPr>
          <p:cNvPr id="3" name="Content Placeholder 2">
            <a:extLst>
              <a:ext uri="{FF2B5EF4-FFF2-40B4-BE49-F238E27FC236}">
                <a16:creationId xmlns:a16="http://schemas.microsoft.com/office/drawing/2014/main" id="{0B3A9577-19CA-0AFA-6379-C2AFC80C50C3}"/>
              </a:ext>
            </a:extLst>
          </p:cNvPr>
          <p:cNvSpPr>
            <a:spLocks noGrp="1"/>
          </p:cNvSpPr>
          <p:nvPr>
            <p:ph idx="1"/>
          </p:nvPr>
        </p:nvSpPr>
        <p:spPr>
          <a:xfrm>
            <a:off x="593359" y="1054359"/>
            <a:ext cx="9530355" cy="4520473"/>
          </a:xfrm>
        </p:spPr>
        <p:txBody>
          <a:bodyPr>
            <a:noAutofit/>
          </a:bodyPr>
          <a:lstStyle/>
          <a:p>
            <a:pPr marL="0" indent="0" algn="just">
              <a:buNone/>
            </a:pPr>
            <a:r>
              <a:rPr lang="en-US" sz="2000" dirty="0"/>
              <a:t>    1. Mechanical reduction of intraoral nutrients (substrates) and microorganisms </a:t>
            </a:r>
          </a:p>
          <a:p>
            <a:pPr marL="0" indent="0" algn="just">
              <a:buNone/>
            </a:pPr>
            <a:endParaRPr lang="en-US" sz="2000" dirty="0"/>
          </a:p>
          <a:p>
            <a:pPr marL="0" indent="0" algn="just">
              <a:buNone/>
            </a:pPr>
            <a:r>
              <a:rPr lang="en-US" sz="2000" dirty="0"/>
              <a:t>    2. Chemical reduction of oral microbial load </a:t>
            </a:r>
          </a:p>
          <a:p>
            <a:pPr marL="0" indent="0" algn="just">
              <a:buNone/>
            </a:pPr>
            <a:endParaRPr lang="en-US" sz="2000" dirty="0"/>
          </a:p>
          <a:p>
            <a:pPr marL="0" indent="0" algn="just">
              <a:buNone/>
            </a:pPr>
            <a:r>
              <a:rPr lang="en-US" sz="2000" dirty="0"/>
              <a:t>    3.  Rendering malodorous gases nonvolatile </a:t>
            </a:r>
          </a:p>
          <a:p>
            <a:pPr marL="0" indent="0" algn="just">
              <a:buNone/>
            </a:pPr>
            <a:endParaRPr lang="en-US" sz="2000" dirty="0"/>
          </a:p>
          <a:p>
            <a:pPr marL="0" indent="0" algn="just">
              <a:buNone/>
            </a:pPr>
            <a:r>
              <a:rPr lang="en-US" sz="2000" dirty="0"/>
              <a:t>    4.  Masking the malodor</a:t>
            </a:r>
          </a:p>
          <a:p>
            <a:pPr marL="0" indent="0" algn="just">
              <a:buNone/>
            </a:pPr>
            <a:endParaRPr lang="en-US" sz="2000" dirty="0"/>
          </a:p>
          <a:p>
            <a:pPr marL="0" indent="0" algn="just">
              <a:buNone/>
            </a:pPr>
            <a:r>
              <a:rPr lang="en-US" sz="2000" dirty="0"/>
              <a:t>    5. Probiotics</a:t>
            </a:r>
          </a:p>
          <a:p>
            <a:pPr marL="0" indent="0" algn="just">
              <a:buNone/>
            </a:pPr>
            <a:endParaRPr lang="en-US" sz="2000" dirty="0"/>
          </a:p>
          <a:p>
            <a:pPr marL="0" indent="0" algn="just">
              <a:buNone/>
            </a:pPr>
            <a:r>
              <a:rPr lang="en-US" sz="2000" dirty="0"/>
              <a:t>    6. Oil pulling</a:t>
            </a:r>
          </a:p>
          <a:p>
            <a:pPr marL="0" indent="0" algn="just">
              <a:buNone/>
            </a:pPr>
            <a:endParaRPr lang="en-US" sz="2000" dirty="0"/>
          </a:p>
          <a:p>
            <a:pPr marL="0" indent="0" algn="just">
              <a:buNone/>
            </a:pPr>
            <a:r>
              <a:rPr lang="en-US" sz="2000" dirty="0"/>
              <a:t>    7. Natural herbs</a:t>
            </a:r>
            <a:endParaRPr lang="en-IN" sz="2000" dirty="0"/>
          </a:p>
          <a:p>
            <a:endParaRPr lang="en-IN" sz="2000" dirty="0"/>
          </a:p>
        </p:txBody>
      </p:sp>
      <p:sp>
        <p:nvSpPr>
          <p:cNvPr id="4" name="Footer Placeholder 3">
            <a:extLst>
              <a:ext uri="{FF2B5EF4-FFF2-40B4-BE49-F238E27FC236}">
                <a16:creationId xmlns:a16="http://schemas.microsoft.com/office/drawing/2014/main" id="{BFF7BBA4-4636-5AC3-A451-7DFA2C421AB4}"/>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03561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80">
                                          <p:stCondLst>
                                            <p:cond delay="0"/>
                                          </p:stCondLst>
                                        </p:cTn>
                                        <p:tgtEl>
                                          <p:spTgt spid="3">
                                            <p:txEl>
                                              <p:pRg st="4" end="4"/>
                                            </p:txEl>
                                          </p:spTgt>
                                        </p:tgtEl>
                                      </p:cBhvr>
                                    </p:animEffect>
                                    <p:anim calcmode="lin" valueType="num">
                                      <p:cBhvr>
                                        <p:cTn id="4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4" end="4"/>
                                            </p:txEl>
                                          </p:spTgt>
                                        </p:tgtEl>
                                      </p:cBhvr>
                                      <p:to x="100000" y="60000"/>
                                    </p:animScale>
                                    <p:animScale>
                                      <p:cBhvr>
                                        <p:cTn id="46" dur="166" decel="50000">
                                          <p:stCondLst>
                                            <p:cond delay="676"/>
                                          </p:stCondLst>
                                        </p:cTn>
                                        <p:tgtEl>
                                          <p:spTgt spid="3">
                                            <p:txEl>
                                              <p:pRg st="4" end="4"/>
                                            </p:txEl>
                                          </p:spTgt>
                                        </p:tgtEl>
                                      </p:cBhvr>
                                      <p:to x="100000" y="100000"/>
                                    </p:animScale>
                                    <p:animScale>
                                      <p:cBhvr>
                                        <p:cTn id="47" dur="26">
                                          <p:stCondLst>
                                            <p:cond delay="1312"/>
                                          </p:stCondLst>
                                        </p:cTn>
                                        <p:tgtEl>
                                          <p:spTgt spid="3">
                                            <p:txEl>
                                              <p:pRg st="4" end="4"/>
                                            </p:txEl>
                                          </p:spTgt>
                                        </p:tgtEl>
                                      </p:cBhvr>
                                      <p:to x="100000" y="80000"/>
                                    </p:animScale>
                                    <p:animScale>
                                      <p:cBhvr>
                                        <p:cTn id="48" dur="166" decel="50000">
                                          <p:stCondLst>
                                            <p:cond delay="1338"/>
                                          </p:stCondLst>
                                        </p:cTn>
                                        <p:tgtEl>
                                          <p:spTgt spid="3">
                                            <p:txEl>
                                              <p:pRg st="4" end="4"/>
                                            </p:txEl>
                                          </p:spTgt>
                                        </p:tgtEl>
                                      </p:cBhvr>
                                      <p:to x="100000" y="100000"/>
                                    </p:animScale>
                                    <p:animScale>
                                      <p:cBhvr>
                                        <p:cTn id="49" dur="26">
                                          <p:stCondLst>
                                            <p:cond delay="1642"/>
                                          </p:stCondLst>
                                        </p:cTn>
                                        <p:tgtEl>
                                          <p:spTgt spid="3">
                                            <p:txEl>
                                              <p:pRg st="4" end="4"/>
                                            </p:txEl>
                                          </p:spTgt>
                                        </p:tgtEl>
                                      </p:cBhvr>
                                      <p:to x="100000" y="90000"/>
                                    </p:animScale>
                                    <p:animScale>
                                      <p:cBhvr>
                                        <p:cTn id="50" dur="166" decel="50000">
                                          <p:stCondLst>
                                            <p:cond delay="1668"/>
                                          </p:stCondLst>
                                        </p:cTn>
                                        <p:tgtEl>
                                          <p:spTgt spid="3">
                                            <p:txEl>
                                              <p:pRg st="4" end="4"/>
                                            </p:txEl>
                                          </p:spTgt>
                                        </p:tgtEl>
                                      </p:cBhvr>
                                      <p:to x="100000" y="100000"/>
                                    </p:animScale>
                                    <p:animScale>
                                      <p:cBhvr>
                                        <p:cTn id="51" dur="26">
                                          <p:stCondLst>
                                            <p:cond delay="1808"/>
                                          </p:stCondLst>
                                        </p:cTn>
                                        <p:tgtEl>
                                          <p:spTgt spid="3">
                                            <p:txEl>
                                              <p:pRg st="4" end="4"/>
                                            </p:txEl>
                                          </p:spTgt>
                                        </p:tgtEl>
                                      </p:cBhvr>
                                      <p:to x="100000" y="95000"/>
                                    </p:animScale>
                                    <p:animScale>
                                      <p:cBhvr>
                                        <p:cTn id="52" dur="166" decel="50000">
                                          <p:stCondLst>
                                            <p:cond delay="1834"/>
                                          </p:stCondLst>
                                        </p:cTn>
                                        <p:tgtEl>
                                          <p:spTgt spid="3">
                                            <p:txEl>
                                              <p:pRg st="4" end="4"/>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down)">
                                      <p:cBhvr>
                                        <p:cTn id="55" dur="580">
                                          <p:stCondLst>
                                            <p:cond delay="0"/>
                                          </p:stCondLst>
                                        </p:cTn>
                                        <p:tgtEl>
                                          <p:spTgt spid="3">
                                            <p:txEl>
                                              <p:pRg st="6" end="6"/>
                                            </p:txEl>
                                          </p:spTgt>
                                        </p:tgtEl>
                                      </p:cBhvr>
                                    </p:animEffect>
                                    <p:anim calcmode="lin" valueType="num">
                                      <p:cBhvr>
                                        <p:cTn id="5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6" end="6"/>
                                            </p:txEl>
                                          </p:spTgt>
                                        </p:tgtEl>
                                      </p:cBhvr>
                                      <p:to x="100000" y="60000"/>
                                    </p:animScale>
                                    <p:animScale>
                                      <p:cBhvr>
                                        <p:cTn id="62" dur="166" decel="50000">
                                          <p:stCondLst>
                                            <p:cond delay="676"/>
                                          </p:stCondLst>
                                        </p:cTn>
                                        <p:tgtEl>
                                          <p:spTgt spid="3">
                                            <p:txEl>
                                              <p:pRg st="6" end="6"/>
                                            </p:txEl>
                                          </p:spTgt>
                                        </p:tgtEl>
                                      </p:cBhvr>
                                      <p:to x="100000" y="100000"/>
                                    </p:animScale>
                                    <p:animScale>
                                      <p:cBhvr>
                                        <p:cTn id="63" dur="26">
                                          <p:stCondLst>
                                            <p:cond delay="1312"/>
                                          </p:stCondLst>
                                        </p:cTn>
                                        <p:tgtEl>
                                          <p:spTgt spid="3">
                                            <p:txEl>
                                              <p:pRg st="6" end="6"/>
                                            </p:txEl>
                                          </p:spTgt>
                                        </p:tgtEl>
                                      </p:cBhvr>
                                      <p:to x="100000" y="80000"/>
                                    </p:animScale>
                                    <p:animScale>
                                      <p:cBhvr>
                                        <p:cTn id="64" dur="166" decel="50000">
                                          <p:stCondLst>
                                            <p:cond delay="1338"/>
                                          </p:stCondLst>
                                        </p:cTn>
                                        <p:tgtEl>
                                          <p:spTgt spid="3">
                                            <p:txEl>
                                              <p:pRg st="6" end="6"/>
                                            </p:txEl>
                                          </p:spTgt>
                                        </p:tgtEl>
                                      </p:cBhvr>
                                      <p:to x="100000" y="100000"/>
                                    </p:animScale>
                                    <p:animScale>
                                      <p:cBhvr>
                                        <p:cTn id="65" dur="26">
                                          <p:stCondLst>
                                            <p:cond delay="1642"/>
                                          </p:stCondLst>
                                        </p:cTn>
                                        <p:tgtEl>
                                          <p:spTgt spid="3">
                                            <p:txEl>
                                              <p:pRg st="6" end="6"/>
                                            </p:txEl>
                                          </p:spTgt>
                                        </p:tgtEl>
                                      </p:cBhvr>
                                      <p:to x="100000" y="90000"/>
                                    </p:animScale>
                                    <p:animScale>
                                      <p:cBhvr>
                                        <p:cTn id="66" dur="166" decel="50000">
                                          <p:stCondLst>
                                            <p:cond delay="1668"/>
                                          </p:stCondLst>
                                        </p:cTn>
                                        <p:tgtEl>
                                          <p:spTgt spid="3">
                                            <p:txEl>
                                              <p:pRg st="6" end="6"/>
                                            </p:txEl>
                                          </p:spTgt>
                                        </p:tgtEl>
                                      </p:cBhvr>
                                      <p:to x="100000" y="100000"/>
                                    </p:animScale>
                                    <p:animScale>
                                      <p:cBhvr>
                                        <p:cTn id="67" dur="26">
                                          <p:stCondLst>
                                            <p:cond delay="1808"/>
                                          </p:stCondLst>
                                        </p:cTn>
                                        <p:tgtEl>
                                          <p:spTgt spid="3">
                                            <p:txEl>
                                              <p:pRg st="6" end="6"/>
                                            </p:txEl>
                                          </p:spTgt>
                                        </p:tgtEl>
                                      </p:cBhvr>
                                      <p:to x="100000" y="95000"/>
                                    </p:animScale>
                                    <p:animScale>
                                      <p:cBhvr>
                                        <p:cTn id="68" dur="166" decel="50000">
                                          <p:stCondLst>
                                            <p:cond delay="1834"/>
                                          </p:stCondLst>
                                        </p:cTn>
                                        <p:tgtEl>
                                          <p:spTgt spid="3">
                                            <p:txEl>
                                              <p:pRg st="6" end="6"/>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down)">
                                      <p:cBhvr>
                                        <p:cTn id="71" dur="580">
                                          <p:stCondLst>
                                            <p:cond delay="0"/>
                                          </p:stCondLst>
                                        </p:cTn>
                                        <p:tgtEl>
                                          <p:spTgt spid="3">
                                            <p:txEl>
                                              <p:pRg st="8" end="8"/>
                                            </p:txEl>
                                          </p:spTgt>
                                        </p:tgtEl>
                                      </p:cBhvr>
                                    </p:animEffect>
                                    <p:anim calcmode="lin" valueType="num">
                                      <p:cBhvr>
                                        <p:cTn id="72"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8" end="8"/>
                                            </p:txEl>
                                          </p:spTgt>
                                        </p:tgtEl>
                                      </p:cBhvr>
                                      <p:to x="100000" y="60000"/>
                                    </p:animScale>
                                    <p:animScale>
                                      <p:cBhvr>
                                        <p:cTn id="78" dur="166" decel="50000">
                                          <p:stCondLst>
                                            <p:cond delay="676"/>
                                          </p:stCondLst>
                                        </p:cTn>
                                        <p:tgtEl>
                                          <p:spTgt spid="3">
                                            <p:txEl>
                                              <p:pRg st="8" end="8"/>
                                            </p:txEl>
                                          </p:spTgt>
                                        </p:tgtEl>
                                      </p:cBhvr>
                                      <p:to x="100000" y="100000"/>
                                    </p:animScale>
                                    <p:animScale>
                                      <p:cBhvr>
                                        <p:cTn id="79" dur="26">
                                          <p:stCondLst>
                                            <p:cond delay="1312"/>
                                          </p:stCondLst>
                                        </p:cTn>
                                        <p:tgtEl>
                                          <p:spTgt spid="3">
                                            <p:txEl>
                                              <p:pRg st="8" end="8"/>
                                            </p:txEl>
                                          </p:spTgt>
                                        </p:tgtEl>
                                      </p:cBhvr>
                                      <p:to x="100000" y="80000"/>
                                    </p:animScale>
                                    <p:animScale>
                                      <p:cBhvr>
                                        <p:cTn id="80" dur="166" decel="50000">
                                          <p:stCondLst>
                                            <p:cond delay="1338"/>
                                          </p:stCondLst>
                                        </p:cTn>
                                        <p:tgtEl>
                                          <p:spTgt spid="3">
                                            <p:txEl>
                                              <p:pRg st="8" end="8"/>
                                            </p:txEl>
                                          </p:spTgt>
                                        </p:tgtEl>
                                      </p:cBhvr>
                                      <p:to x="100000" y="100000"/>
                                    </p:animScale>
                                    <p:animScale>
                                      <p:cBhvr>
                                        <p:cTn id="81" dur="26">
                                          <p:stCondLst>
                                            <p:cond delay="1642"/>
                                          </p:stCondLst>
                                        </p:cTn>
                                        <p:tgtEl>
                                          <p:spTgt spid="3">
                                            <p:txEl>
                                              <p:pRg st="8" end="8"/>
                                            </p:txEl>
                                          </p:spTgt>
                                        </p:tgtEl>
                                      </p:cBhvr>
                                      <p:to x="100000" y="90000"/>
                                    </p:animScale>
                                    <p:animScale>
                                      <p:cBhvr>
                                        <p:cTn id="82" dur="166" decel="50000">
                                          <p:stCondLst>
                                            <p:cond delay="1668"/>
                                          </p:stCondLst>
                                        </p:cTn>
                                        <p:tgtEl>
                                          <p:spTgt spid="3">
                                            <p:txEl>
                                              <p:pRg st="8" end="8"/>
                                            </p:txEl>
                                          </p:spTgt>
                                        </p:tgtEl>
                                      </p:cBhvr>
                                      <p:to x="100000" y="100000"/>
                                    </p:animScale>
                                    <p:animScale>
                                      <p:cBhvr>
                                        <p:cTn id="83" dur="26">
                                          <p:stCondLst>
                                            <p:cond delay="1808"/>
                                          </p:stCondLst>
                                        </p:cTn>
                                        <p:tgtEl>
                                          <p:spTgt spid="3">
                                            <p:txEl>
                                              <p:pRg st="8" end="8"/>
                                            </p:txEl>
                                          </p:spTgt>
                                        </p:tgtEl>
                                      </p:cBhvr>
                                      <p:to x="100000" y="95000"/>
                                    </p:animScale>
                                    <p:animScale>
                                      <p:cBhvr>
                                        <p:cTn id="84" dur="166" decel="50000">
                                          <p:stCondLst>
                                            <p:cond delay="1834"/>
                                          </p:stCondLst>
                                        </p:cTn>
                                        <p:tgtEl>
                                          <p:spTgt spid="3">
                                            <p:txEl>
                                              <p:pRg st="8" end="8"/>
                                            </p:txEl>
                                          </p:spTgt>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
                                            <p:txEl>
                                              <p:pRg st="10" end="10"/>
                                            </p:txEl>
                                          </p:spTgt>
                                        </p:tgtEl>
                                        <p:attrNameLst>
                                          <p:attrName>style.visibility</p:attrName>
                                        </p:attrNameLst>
                                      </p:cBhvr>
                                      <p:to>
                                        <p:strVal val="visible"/>
                                      </p:to>
                                    </p:set>
                                    <p:animEffect transition="in" filter="wipe(down)">
                                      <p:cBhvr>
                                        <p:cTn id="87" dur="580">
                                          <p:stCondLst>
                                            <p:cond delay="0"/>
                                          </p:stCondLst>
                                        </p:cTn>
                                        <p:tgtEl>
                                          <p:spTgt spid="3">
                                            <p:txEl>
                                              <p:pRg st="10" end="10"/>
                                            </p:txEl>
                                          </p:spTgt>
                                        </p:tgtEl>
                                      </p:cBhvr>
                                    </p:animEffect>
                                    <p:anim calcmode="lin" valueType="num">
                                      <p:cBhvr>
                                        <p:cTn id="88"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93" dur="26">
                                          <p:stCondLst>
                                            <p:cond delay="650"/>
                                          </p:stCondLst>
                                        </p:cTn>
                                        <p:tgtEl>
                                          <p:spTgt spid="3">
                                            <p:txEl>
                                              <p:pRg st="10" end="10"/>
                                            </p:txEl>
                                          </p:spTgt>
                                        </p:tgtEl>
                                      </p:cBhvr>
                                      <p:to x="100000" y="60000"/>
                                    </p:animScale>
                                    <p:animScale>
                                      <p:cBhvr>
                                        <p:cTn id="94" dur="166" decel="50000">
                                          <p:stCondLst>
                                            <p:cond delay="676"/>
                                          </p:stCondLst>
                                        </p:cTn>
                                        <p:tgtEl>
                                          <p:spTgt spid="3">
                                            <p:txEl>
                                              <p:pRg st="10" end="10"/>
                                            </p:txEl>
                                          </p:spTgt>
                                        </p:tgtEl>
                                      </p:cBhvr>
                                      <p:to x="100000" y="100000"/>
                                    </p:animScale>
                                    <p:animScale>
                                      <p:cBhvr>
                                        <p:cTn id="95" dur="26">
                                          <p:stCondLst>
                                            <p:cond delay="1312"/>
                                          </p:stCondLst>
                                        </p:cTn>
                                        <p:tgtEl>
                                          <p:spTgt spid="3">
                                            <p:txEl>
                                              <p:pRg st="10" end="10"/>
                                            </p:txEl>
                                          </p:spTgt>
                                        </p:tgtEl>
                                      </p:cBhvr>
                                      <p:to x="100000" y="80000"/>
                                    </p:animScale>
                                    <p:animScale>
                                      <p:cBhvr>
                                        <p:cTn id="96" dur="166" decel="50000">
                                          <p:stCondLst>
                                            <p:cond delay="1338"/>
                                          </p:stCondLst>
                                        </p:cTn>
                                        <p:tgtEl>
                                          <p:spTgt spid="3">
                                            <p:txEl>
                                              <p:pRg st="10" end="10"/>
                                            </p:txEl>
                                          </p:spTgt>
                                        </p:tgtEl>
                                      </p:cBhvr>
                                      <p:to x="100000" y="100000"/>
                                    </p:animScale>
                                    <p:animScale>
                                      <p:cBhvr>
                                        <p:cTn id="97" dur="26">
                                          <p:stCondLst>
                                            <p:cond delay="1642"/>
                                          </p:stCondLst>
                                        </p:cTn>
                                        <p:tgtEl>
                                          <p:spTgt spid="3">
                                            <p:txEl>
                                              <p:pRg st="10" end="10"/>
                                            </p:txEl>
                                          </p:spTgt>
                                        </p:tgtEl>
                                      </p:cBhvr>
                                      <p:to x="100000" y="90000"/>
                                    </p:animScale>
                                    <p:animScale>
                                      <p:cBhvr>
                                        <p:cTn id="98" dur="166" decel="50000">
                                          <p:stCondLst>
                                            <p:cond delay="1668"/>
                                          </p:stCondLst>
                                        </p:cTn>
                                        <p:tgtEl>
                                          <p:spTgt spid="3">
                                            <p:txEl>
                                              <p:pRg st="10" end="10"/>
                                            </p:txEl>
                                          </p:spTgt>
                                        </p:tgtEl>
                                      </p:cBhvr>
                                      <p:to x="100000" y="100000"/>
                                    </p:animScale>
                                    <p:animScale>
                                      <p:cBhvr>
                                        <p:cTn id="99" dur="26">
                                          <p:stCondLst>
                                            <p:cond delay="1808"/>
                                          </p:stCondLst>
                                        </p:cTn>
                                        <p:tgtEl>
                                          <p:spTgt spid="3">
                                            <p:txEl>
                                              <p:pRg st="10" end="10"/>
                                            </p:txEl>
                                          </p:spTgt>
                                        </p:tgtEl>
                                      </p:cBhvr>
                                      <p:to x="100000" y="95000"/>
                                    </p:animScale>
                                    <p:animScale>
                                      <p:cBhvr>
                                        <p:cTn id="100" dur="166" decel="50000">
                                          <p:stCondLst>
                                            <p:cond delay="1834"/>
                                          </p:stCondLst>
                                        </p:cTn>
                                        <p:tgtEl>
                                          <p:spTgt spid="3">
                                            <p:txEl>
                                              <p:pRg st="10" end="10"/>
                                            </p:txEl>
                                          </p:spTgt>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3">
                                            <p:txEl>
                                              <p:pRg st="12" end="12"/>
                                            </p:txEl>
                                          </p:spTgt>
                                        </p:tgtEl>
                                        <p:attrNameLst>
                                          <p:attrName>style.visibility</p:attrName>
                                        </p:attrNameLst>
                                      </p:cBhvr>
                                      <p:to>
                                        <p:strVal val="visible"/>
                                      </p:to>
                                    </p:set>
                                    <p:animEffect transition="in" filter="wipe(down)">
                                      <p:cBhvr>
                                        <p:cTn id="103" dur="580">
                                          <p:stCondLst>
                                            <p:cond delay="0"/>
                                          </p:stCondLst>
                                        </p:cTn>
                                        <p:tgtEl>
                                          <p:spTgt spid="3">
                                            <p:txEl>
                                              <p:pRg st="12" end="12"/>
                                            </p:txEl>
                                          </p:spTgt>
                                        </p:tgtEl>
                                      </p:cBhvr>
                                    </p:animEffect>
                                    <p:anim calcmode="lin" valueType="num">
                                      <p:cBhvr>
                                        <p:cTn id="104" dur="1822" tmFilter="0,0; 0.14,0.36; 0.43,0.73; 0.71,0.91; 1.0,1.0">
                                          <p:stCondLst>
                                            <p:cond delay="0"/>
                                          </p:stCondLst>
                                        </p:cTn>
                                        <p:tgtEl>
                                          <p:spTgt spid="3">
                                            <p:txEl>
                                              <p:pRg st="12" end="12"/>
                                            </p:txEl>
                                          </p:spTgt>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
                                            <p:txEl>
                                              <p:pRg st="12" end="12"/>
                                            </p:txEl>
                                          </p:spTgt>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
                                            <p:txEl>
                                              <p:pRg st="12" end="12"/>
                                            </p:txEl>
                                          </p:spTgt>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
                                            <p:txEl>
                                              <p:pRg st="12" end="12"/>
                                            </p:txEl>
                                          </p:spTgt>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
                                            <p:txEl>
                                              <p:pRg st="12" end="12"/>
                                            </p:txEl>
                                          </p:spTgt>
                                        </p:tgtEl>
                                        <p:attrNameLst>
                                          <p:attrName>ppt_y</p:attrName>
                                        </p:attrNameLst>
                                      </p:cBhvr>
                                      <p:tavLst>
                                        <p:tav tm="0" fmla="#ppt_y-sin(pi*$)/81">
                                          <p:val>
                                            <p:fltVal val="0"/>
                                          </p:val>
                                        </p:tav>
                                        <p:tav tm="100000">
                                          <p:val>
                                            <p:fltVal val="1"/>
                                          </p:val>
                                        </p:tav>
                                      </p:tavLst>
                                    </p:anim>
                                    <p:animScale>
                                      <p:cBhvr>
                                        <p:cTn id="109" dur="26">
                                          <p:stCondLst>
                                            <p:cond delay="650"/>
                                          </p:stCondLst>
                                        </p:cTn>
                                        <p:tgtEl>
                                          <p:spTgt spid="3">
                                            <p:txEl>
                                              <p:pRg st="12" end="12"/>
                                            </p:txEl>
                                          </p:spTgt>
                                        </p:tgtEl>
                                      </p:cBhvr>
                                      <p:to x="100000" y="60000"/>
                                    </p:animScale>
                                    <p:animScale>
                                      <p:cBhvr>
                                        <p:cTn id="110" dur="166" decel="50000">
                                          <p:stCondLst>
                                            <p:cond delay="676"/>
                                          </p:stCondLst>
                                        </p:cTn>
                                        <p:tgtEl>
                                          <p:spTgt spid="3">
                                            <p:txEl>
                                              <p:pRg st="12" end="12"/>
                                            </p:txEl>
                                          </p:spTgt>
                                        </p:tgtEl>
                                      </p:cBhvr>
                                      <p:to x="100000" y="100000"/>
                                    </p:animScale>
                                    <p:animScale>
                                      <p:cBhvr>
                                        <p:cTn id="111" dur="26">
                                          <p:stCondLst>
                                            <p:cond delay="1312"/>
                                          </p:stCondLst>
                                        </p:cTn>
                                        <p:tgtEl>
                                          <p:spTgt spid="3">
                                            <p:txEl>
                                              <p:pRg st="12" end="12"/>
                                            </p:txEl>
                                          </p:spTgt>
                                        </p:tgtEl>
                                      </p:cBhvr>
                                      <p:to x="100000" y="80000"/>
                                    </p:animScale>
                                    <p:animScale>
                                      <p:cBhvr>
                                        <p:cTn id="112" dur="166" decel="50000">
                                          <p:stCondLst>
                                            <p:cond delay="1338"/>
                                          </p:stCondLst>
                                        </p:cTn>
                                        <p:tgtEl>
                                          <p:spTgt spid="3">
                                            <p:txEl>
                                              <p:pRg st="12" end="12"/>
                                            </p:txEl>
                                          </p:spTgt>
                                        </p:tgtEl>
                                      </p:cBhvr>
                                      <p:to x="100000" y="100000"/>
                                    </p:animScale>
                                    <p:animScale>
                                      <p:cBhvr>
                                        <p:cTn id="113" dur="26">
                                          <p:stCondLst>
                                            <p:cond delay="1642"/>
                                          </p:stCondLst>
                                        </p:cTn>
                                        <p:tgtEl>
                                          <p:spTgt spid="3">
                                            <p:txEl>
                                              <p:pRg st="12" end="12"/>
                                            </p:txEl>
                                          </p:spTgt>
                                        </p:tgtEl>
                                      </p:cBhvr>
                                      <p:to x="100000" y="90000"/>
                                    </p:animScale>
                                    <p:animScale>
                                      <p:cBhvr>
                                        <p:cTn id="114" dur="166" decel="50000">
                                          <p:stCondLst>
                                            <p:cond delay="1668"/>
                                          </p:stCondLst>
                                        </p:cTn>
                                        <p:tgtEl>
                                          <p:spTgt spid="3">
                                            <p:txEl>
                                              <p:pRg st="12" end="12"/>
                                            </p:txEl>
                                          </p:spTgt>
                                        </p:tgtEl>
                                      </p:cBhvr>
                                      <p:to x="100000" y="100000"/>
                                    </p:animScale>
                                    <p:animScale>
                                      <p:cBhvr>
                                        <p:cTn id="115" dur="26">
                                          <p:stCondLst>
                                            <p:cond delay="1808"/>
                                          </p:stCondLst>
                                        </p:cTn>
                                        <p:tgtEl>
                                          <p:spTgt spid="3">
                                            <p:txEl>
                                              <p:pRg st="12" end="12"/>
                                            </p:txEl>
                                          </p:spTgt>
                                        </p:tgtEl>
                                      </p:cBhvr>
                                      <p:to x="100000" y="95000"/>
                                    </p:animScale>
                                    <p:animScale>
                                      <p:cBhvr>
                                        <p:cTn id="116" dur="166" decel="50000">
                                          <p:stCondLst>
                                            <p:cond delay="1834"/>
                                          </p:stCondLst>
                                        </p:cTn>
                                        <p:tgtEl>
                                          <p:spTgt spid="3">
                                            <p:txEl>
                                              <p:pRg st="12" end="1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7080D-CA63-18E5-703B-97F3901563D2}"/>
              </a:ext>
            </a:extLst>
          </p:cNvPr>
          <p:cNvSpPr>
            <a:spLocks noGrp="1"/>
          </p:cNvSpPr>
          <p:nvPr>
            <p:ph type="title"/>
          </p:nvPr>
        </p:nvSpPr>
        <p:spPr>
          <a:xfrm>
            <a:off x="1414180" y="55131"/>
            <a:ext cx="8596668" cy="1320800"/>
          </a:xfrm>
        </p:spPr>
        <p:txBody>
          <a:bodyPr/>
          <a:lstStyle/>
          <a:p>
            <a:r>
              <a:rPr lang="en-IN" dirty="0"/>
              <a:t>REFERENCES</a:t>
            </a:r>
          </a:p>
        </p:txBody>
      </p:sp>
      <p:sp>
        <p:nvSpPr>
          <p:cNvPr id="3" name="Content Placeholder 2">
            <a:extLst>
              <a:ext uri="{FF2B5EF4-FFF2-40B4-BE49-F238E27FC236}">
                <a16:creationId xmlns:a16="http://schemas.microsoft.com/office/drawing/2014/main" id="{B3656301-59D9-D070-EB6E-0280187EF4E8}"/>
              </a:ext>
            </a:extLst>
          </p:cNvPr>
          <p:cNvSpPr>
            <a:spLocks noGrp="1"/>
          </p:cNvSpPr>
          <p:nvPr>
            <p:ph idx="1"/>
          </p:nvPr>
        </p:nvSpPr>
        <p:spPr>
          <a:xfrm>
            <a:off x="204186" y="914400"/>
            <a:ext cx="9714255" cy="4567669"/>
          </a:xfrm>
        </p:spPr>
        <p:txBody>
          <a:bodyPr/>
          <a:lstStyle/>
          <a:p>
            <a:pPr algn="just"/>
            <a:endParaRPr lang="en-US" dirty="0">
              <a:latin typeface="+mj-lt"/>
            </a:endParaRPr>
          </a:p>
          <a:p>
            <a:pPr algn="just"/>
            <a:r>
              <a:rPr lang="en-US" sz="1800" dirty="0">
                <a:latin typeface="+mj-lt"/>
                <a:cs typeface="Times New Roman" pitchFamily="18" charset="0"/>
              </a:rPr>
              <a:t>Michael G. Newman, Henry Takei, Perry R. </a:t>
            </a:r>
            <a:r>
              <a:rPr lang="en-US" sz="1800" dirty="0" err="1">
                <a:latin typeface="+mj-lt"/>
                <a:cs typeface="Times New Roman" pitchFamily="18" charset="0"/>
              </a:rPr>
              <a:t>Klokkevold</a:t>
            </a:r>
            <a:r>
              <a:rPr lang="en-US" sz="1800" dirty="0">
                <a:latin typeface="+mj-lt"/>
                <a:cs typeface="Times New Roman" pitchFamily="18" charset="0"/>
              </a:rPr>
              <a:t>, Fermin </a:t>
            </a:r>
            <a:r>
              <a:rPr lang="en-US" sz="1800" dirty="0" err="1">
                <a:latin typeface="+mj-lt"/>
                <a:cs typeface="Times New Roman" pitchFamily="18" charset="0"/>
              </a:rPr>
              <a:t>A.Carranza</a:t>
            </a:r>
            <a:r>
              <a:rPr lang="en-US" sz="1800" dirty="0">
                <a:latin typeface="+mj-lt"/>
                <a:cs typeface="Times New Roman" pitchFamily="18" charset="0"/>
              </a:rPr>
              <a:t> 13</a:t>
            </a:r>
            <a:r>
              <a:rPr lang="en-US" sz="1800" baseline="30000" dirty="0">
                <a:latin typeface="+mj-lt"/>
                <a:cs typeface="Times New Roman" pitchFamily="18" charset="0"/>
              </a:rPr>
              <a:t>th</a:t>
            </a:r>
            <a:r>
              <a:rPr lang="en-US" sz="1800" dirty="0">
                <a:latin typeface="+mj-lt"/>
                <a:cs typeface="Times New Roman" pitchFamily="18" charset="0"/>
              </a:rPr>
              <a:t> edition</a:t>
            </a:r>
          </a:p>
          <a:p>
            <a:pPr marL="0" indent="0" algn="just">
              <a:buNone/>
            </a:pPr>
            <a:endParaRPr lang="en-US" dirty="0">
              <a:latin typeface="+mj-lt"/>
            </a:endParaRPr>
          </a:p>
          <a:p>
            <a:pPr algn="just"/>
            <a:r>
              <a:rPr lang="en-US" sz="1800" dirty="0">
                <a:latin typeface="+mj-lt"/>
              </a:rPr>
              <a:t>Drug-related oral </a:t>
            </a:r>
            <a:r>
              <a:rPr lang="en-US" sz="1800" dirty="0" err="1">
                <a:latin typeface="+mj-lt"/>
              </a:rPr>
              <a:t>malodour</a:t>
            </a:r>
            <a:r>
              <a:rPr lang="en-US" sz="1800" dirty="0">
                <a:latin typeface="+mj-lt"/>
              </a:rPr>
              <a:t> (halitosis): a literature review </a:t>
            </a:r>
            <a:r>
              <a:rPr lang="en-IN" sz="1800" dirty="0">
                <a:latin typeface="+mj-lt"/>
              </a:rPr>
              <a:t>M. TORSTEN, G. GÓMEZ-MORENO, A. AGUILAR-SALVATIERRA Pharmacological Research in Dentistry Group, Faculty of Dentistry, University of Granada, Granada, Spain</a:t>
            </a:r>
          </a:p>
          <a:p>
            <a:pPr algn="just"/>
            <a:endParaRPr lang="en-US" dirty="0">
              <a:latin typeface="+mj-lt"/>
            </a:endParaRPr>
          </a:p>
          <a:p>
            <a:pPr algn="just"/>
            <a:r>
              <a:rPr lang="en-US" dirty="0">
                <a:latin typeface="+mj-lt"/>
              </a:rPr>
              <a:t>Aydin M, Harvey-Woodworth CN. Halitosis: a new definition and classification. British dental journal. 2014 Jul 11;217(1):E1</a:t>
            </a:r>
          </a:p>
          <a:p>
            <a:pPr algn="just"/>
            <a:endParaRPr lang="en-US" dirty="0">
              <a:latin typeface="+mj-lt"/>
            </a:endParaRPr>
          </a:p>
          <a:p>
            <a:pPr algn="just"/>
            <a:r>
              <a:rPr lang="en-IN" dirty="0" err="1">
                <a:latin typeface="+mj-lt"/>
              </a:rPr>
              <a:t>Izidoro</a:t>
            </a:r>
            <a:r>
              <a:rPr lang="en-IN" dirty="0">
                <a:latin typeface="+mj-lt"/>
              </a:rPr>
              <a:t>, C.; Botelho, J.; Machado, V.; Reis, A.M.; </a:t>
            </a:r>
            <a:r>
              <a:rPr lang="en-IN" dirty="0" err="1">
                <a:latin typeface="+mj-lt"/>
              </a:rPr>
              <a:t>Proença</a:t>
            </a:r>
            <a:r>
              <a:rPr lang="en-IN" dirty="0">
                <a:latin typeface="+mj-lt"/>
              </a:rPr>
              <a:t>, L.; Alves, R.C.; Mendes, J.J. Revisiting Standard and Novel Therapeutic Approaches in Halitosis: A Review. Int. J. Environ. Res. Public Health 2022, 19, 11303</a:t>
            </a:r>
          </a:p>
        </p:txBody>
      </p:sp>
      <p:sp>
        <p:nvSpPr>
          <p:cNvPr id="4" name="Footer Placeholder 3">
            <a:extLst>
              <a:ext uri="{FF2B5EF4-FFF2-40B4-BE49-F238E27FC236}">
                <a16:creationId xmlns:a16="http://schemas.microsoft.com/office/drawing/2014/main" id="{2D29F549-07EF-868B-3FDC-80A44FFD819E}"/>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962721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92F345-8389-AC53-2537-A146BEA58720}"/>
              </a:ext>
            </a:extLst>
          </p:cNvPr>
          <p:cNvSpPr>
            <a:spLocks noGrp="1"/>
          </p:cNvSpPr>
          <p:nvPr>
            <p:ph idx="1"/>
          </p:nvPr>
        </p:nvSpPr>
        <p:spPr>
          <a:xfrm>
            <a:off x="677334" y="966271"/>
            <a:ext cx="8596668" cy="3880773"/>
          </a:xfrm>
        </p:spPr>
        <p:txBody>
          <a:bodyPr>
            <a:noAutofit/>
          </a:bodyPr>
          <a:lstStyle/>
          <a:p>
            <a:r>
              <a:rPr lang="en-IN" sz="2000" dirty="0" err="1">
                <a:solidFill>
                  <a:schemeClr val="tx1"/>
                </a:solidFill>
              </a:rPr>
              <a:t>Kini</a:t>
            </a:r>
            <a:r>
              <a:rPr lang="en-IN" sz="2000" dirty="0">
                <a:solidFill>
                  <a:schemeClr val="tx1"/>
                </a:solidFill>
              </a:rPr>
              <a:t> VV, Pereira R, </a:t>
            </a:r>
            <a:r>
              <a:rPr lang="en-IN" sz="2000" dirty="0" err="1">
                <a:solidFill>
                  <a:schemeClr val="tx1"/>
                </a:solidFill>
              </a:rPr>
              <a:t>Padhye</a:t>
            </a:r>
            <a:r>
              <a:rPr lang="en-IN" sz="2000" dirty="0">
                <a:solidFill>
                  <a:schemeClr val="tx1"/>
                </a:solidFill>
              </a:rPr>
              <a:t> A, </a:t>
            </a:r>
            <a:r>
              <a:rPr lang="en-IN" sz="2000" dirty="0" err="1">
                <a:solidFill>
                  <a:schemeClr val="tx1"/>
                </a:solidFill>
              </a:rPr>
              <a:t>Kanagotagi</a:t>
            </a:r>
            <a:r>
              <a:rPr lang="en-IN" sz="2000" dirty="0">
                <a:solidFill>
                  <a:schemeClr val="tx1"/>
                </a:solidFill>
              </a:rPr>
              <a:t> S, Pathak T, Gupta H. Diagnosis and Treatment of Halitosis: An Overview. J </a:t>
            </a:r>
            <a:r>
              <a:rPr lang="en-IN" sz="2000" dirty="0" err="1">
                <a:solidFill>
                  <a:schemeClr val="tx1"/>
                </a:solidFill>
              </a:rPr>
              <a:t>Contemp</a:t>
            </a:r>
            <a:r>
              <a:rPr lang="en-IN" sz="2000" dirty="0">
                <a:solidFill>
                  <a:schemeClr val="tx1"/>
                </a:solidFill>
              </a:rPr>
              <a:t> Dent 2012;2(3):89-95.</a:t>
            </a:r>
          </a:p>
          <a:p>
            <a:endParaRPr lang="en-IN" sz="2000" dirty="0">
              <a:solidFill>
                <a:schemeClr val="tx1"/>
              </a:solidFill>
            </a:endParaRPr>
          </a:p>
          <a:p>
            <a:r>
              <a:rPr lang="en-US" sz="2000" b="0" i="0" dirty="0" err="1">
                <a:solidFill>
                  <a:schemeClr val="tx1"/>
                </a:solidFill>
                <a:effectLst/>
              </a:rPr>
              <a:t>Marawar</a:t>
            </a:r>
            <a:r>
              <a:rPr lang="en-US" sz="2000" b="0" i="0" dirty="0">
                <a:solidFill>
                  <a:schemeClr val="tx1"/>
                </a:solidFill>
                <a:effectLst/>
              </a:rPr>
              <a:t>, Pramod, et al. "Halitosis: A silent affliction!" </a:t>
            </a:r>
            <a:r>
              <a:rPr lang="en-US" sz="2000" b="0" i="1" dirty="0">
                <a:solidFill>
                  <a:schemeClr val="tx1"/>
                </a:solidFill>
                <a:effectLst/>
              </a:rPr>
              <a:t>Chronicles of Young Scientists</a:t>
            </a:r>
            <a:r>
              <a:rPr lang="en-US" sz="2000" b="0" i="0" dirty="0">
                <a:solidFill>
                  <a:schemeClr val="tx1"/>
                </a:solidFill>
                <a:effectLst/>
              </a:rPr>
              <a:t>, vol. 3, no. 4, Oct.-Dec. 2012, p. 251. </a:t>
            </a:r>
          </a:p>
          <a:p>
            <a:endParaRPr lang="sv-SE" sz="2000" dirty="0">
              <a:solidFill>
                <a:schemeClr val="tx1"/>
              </a:solidFill>
            </a:endParaRPr>
          </a:p>
          <a:p>
            <a:r>
              <a:rPr lang="en-US" sz="2000" dirty="0">
                <a:solidFill>
                  <a:schemeClr val="tx1"/>
                </a:solidFill>
              </a:rPr>
              <a:t>Measurement of Oral Malodor: Current Methods and Future Prospects Mel Rosenberg" and Christopher A. G. McCulloch*</a:t>
            </a:r>
          </a:p>
          <a:p>
            <a:endParaRPr lang="en-US" sz="2000" dirty="0">
              <a:solidFill>
                <a:schemeClr val="tx1"/>
              </a:solidFill>
            </a:endParaRPr>
          </a:p>
          <a:p>
            <a:r>
              <a:rPr lang="en-IN" sz="2000" dirty="0">
                <a:solidFill>
                  <a:schemeClr val="tx1"/>
                </a:solidFill>
              </a:rPr>
              <a:t>A plenary review of halitosis </a:t>
            </a:r>
            <a:r>
              <a:rPr lang="en-IN" sz="2000" dirty="0" err="1">
                <a:solidFill>
                  <a:schemeClr val="tx1"/>
                </a:solidFill>
              </a:rPr>
              <a:t>Dr.</a:t>
            </a:r>
            <a:r>
              <a:rPr lang="en-IN" sz="2000" dirty="0">
                <a:solidFill>
                  <a:schemeClr val="tx1"/>
                </a:solidFill>
              </a:rPr>
              <a:t> </a:t>
            </a:r>
            <a:r>
              <a:rPr lang="en-IN" sz="2000" dirty="0" err="1">
                <a:solidFill>
                  <a:schemeClr val="tx1"/>
                </a:solidFill>
              </a:rPr>
              <a:t>Jaishree</a:t>
            </a:r>
            <a:r>
              <a:rPr lang="en-IN" sz="2000" dirty="0">
                <a:solidFill>
                  <a:schemeClr val="tx1"/>
                </a:solidFill>
              </a:rPr>
              <a:t> Tukaram </a:t>
            </a:r>
            <a:r>
              <a:rPr lang="en-IN" sz="2000" dirty="0" err="1">
                <a:solidFill>
                  <a:schemeClr val="tx1"/>
                </a:solidFill>
              </a:rPr>
              <a:t>Khsirsagar</a:t>
            </a:r>
            <a:r>
              <a:rPr lang="en-IN" sz="2000" dirty="0">
                <a:solidFill>
                  <a:schemeClr val="tx1"/>
                </a:solidFill>
              </a:rPr>
              <a:t>, </a:t>
            </a:r>
            <a:r>
              <a:rPr lang="en-IN" sz="2000" dirty="0" err="1">
                <a:solidFill>
                  <a:schemeClr val="tx1"/>
                </a:solidFill>
              </a:rPr>
              <a:t>Dr.</a:t>
            </a:r>
            <a:r>
              <a:rPr lang="en-IN" sz="2000" dirty="0">
                <a:solidFill>
                  <a:schemeClr val="tx1"/>
                </a:solidFill>
              </a:rPr>
              <a:t> V </a:t>
            </a:r>
            <a:r>
              <a:rPr lang="en-IN" sz="2000" dirty="0" err="1">
                <a:solidFill>
                  <a:schemeClr val="tx1"/>
                </a:solidFill>
              </a:rPr>
              <a:t>Valarmathy</a:t>
            </a:r>
            <a:r>
              <a:rPr lang="en-IN" sz="2000" dirty="0">
                <a:solidFill>
                  <a:schemeClr val="tx1"/>
                </a:solidFill>
              </a:rPr>
              <a:t>, </a:t>
            </a:r>
            <a:r>
              <a:rPr lang="en-IN" sz="2000" dirty="0" err="1">
                <a:solidFill>
                  <a:schemeClr val="tx1"/>
                </a:solidFill>
              </a:rPr>
              <a:t>Dr.</a:t>
            </a:r>
            <a:r>
              <a:rPr lang="en-IN" sz="2000" dirty="0">
                <a:solidFill>
                  <a:schemeClr val="tx1"/>
                </a:solidFill>
              </a:rPr>
              <a:t> M Balamurugan and </a:t>
            </a:r>
            <a:r>
              <a:rPr lang="en-IN" sz="2000" dirty="0" err="1">
                <a:solidFill>
                  <a:schemeClr val="tx1"/>
                </a:solidFill>
              </a:rPr>
              <a:t>Dr.</a:t>
            </a:r>
            <a:r>
              <a:rPr lang="en-IN" sz="2000" dirty="0">
                <a:solidFill>
                  <a:schemeClr val="tx1"/>
                </a:solidFill>
              </a:rPr>
              <a:t> R </a:t>
            </a:r>
            <a:r>
              <a:rPr lang="en-IN" sz="2000" dirty="0" err="1">
                <a:solidFill>
                  <a:schemeClr val="tx1"/>
                </a:solidFill>
              </a:rPr>
              <a:t>Vishnupriya</a:t>
            </a:r>
            <a:endParaRPr lang="en-IN" sz="2000" dirty="0">
              <a:solidFill>
                <a:schemeClr val="tx1"/>
              </a:solidFill>
            </a:endParaRPr>
          </a:p>
          <a:p>
            <a:endParaRPr lang="sv-SE" sz="2000" dirty="0">
              <a:solidFill>
                <a:schemeClr val="tx1"/>
              </a:solidFill>
            </a:endParaRPr>
          </a:p>
        </p:txBody>
      </p:sp>
      <p:sp>
        <p:nvSpPr>
          <p:cNvPr id="4" name="Footer Placeholder 3">
            <a:extLst>
              <a:ext uri="{FF2B5EF4-FFF2-40B4-BE49-F238E27FC236}">
                <a16:creationId xmlns:a16="http://schemas.microsoft.com/office/drawing/2014/main" id="{4BB98256-6D0B-9712-F72E-6FB1AAF8CF30}"/>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65821675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A999-7A80-AAE8-36D6-2187EA63C1D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2212A32-3EC9-F9AE-D844-B805C0F99427}"/>
              </a:ext>
            </a:extLst>
          </p:cNvPr>
          <p:cNvSpPr>
            <a:spLocks noGrp="1"/>
          </p:cNvSpPr>
          <p:nvPr>
            <p:ph idx="1"/>
          </p:nvPr>
        </p:nvSpPr>
        <p:spPr>
          <a:xfrm>
            <a:off x="584028" y="1171544"/>
            <a:ext cx="8596668" cy="3880773"/>
          </a:xfrm>
        </p:spPr>
        <p:txBody>
          <a:bodyPr/>
          <a:lstStyle/>
          <a:p>
            <a:r>
              <a:rPr lang="en-US" dirty="0"/>
              <a:t>Sanz M, </a:t>
            </a:r>
            <a:r>
              <a:rPr lang="en-US" dirty="0" err="1"/>
              <a:t>Roldán</a:t>
            </a:r>
            <a:r>
              <a:rPr lang="en-US" dirty="0"/>
              <a:t> S, Herrera D. Fundamentals of Breath </a:t>
            </a:r>
            <a:r>
              <a:rPr lang="en-US" dirty="0" err="1"/>
              <a:t>Malodour</a:t>
            </a:r>
            <a:r>
              <a:rPr lang="en-US" dirty="0"/>
              <a:t>. J </a:t>
            </a:r>
            <a:r>
              <a:rPr lang="en-US" dirty="0" err="1"/>
              <a:t>Contemp</a:t>
            </a:r>
            <a:r>
              <a:rPr lang="en-US" dirty="0"/>
              <a:t> Dent </a:t>
            </a:r>
            <a:r>
              <a:rPr lang="en-US" dirty="0" err="1"/>
              <a:t>Pract</a:t>
            </a:r>
            <a:r>
              <a:rPr lang="en-US" dirty="0"/>
              <a:t> 2001 Nov;(2)4: 001-017</a:t>
            </a:r>
          </a:p>
          <a:p>
            <a:endParaRPr lang="en-US" sz="1800" b="1" i="0" dirty="0">
              <a:solidFill>
                <a:schemeClr val="tx1"/>
              </a:solidFill>
              <a:effectLst/>
              <a:latin typeface="Arial" panose="020B0604020202020204" pitchFamily="34" charset="0"/>
            </a:endParaRPr>
          </a:p>
          <a:p>
            <a:r>
              <a:rPr lang="en-US" sz="1800" b="1" i="0" dirty="0">
                <a:solidFill>
                  <a:schemeClr val="tx1"/>
                </a:solidFill>
                <a:effectLst/>
                <a:latin typeface="Arial" panose="020B0604020202020204" pitchFamily="34" charset="0"/>
              </a:rPr>
              <a:t>Historical and social aspects of halitosis </a:t>
            </a:r>
            <a:r>
              <a:rPr lang="en-US" sz="1800" b="0" i="0" u="none" strike="noStrike" dirty="0">
                <a:solidFill>
                  <a:schemeClr val="tx1"/>
                </a:solidFill>
                <a:effectLst/>
                <a:latin typeface="Arial" panose="020B0604020202020204" pitchFamily="34" charset="0"/>
              </a:rPr>
              <a:t>Marina Sá Elias</a:t>
            </a:r>
            <a:r>
              <a:rPr lang="pt-BR" sz="1800" b="0" i="0" dirty="0">
                <a:solidFill>
                  <a:schemeClr val="tx1"/>
                </a:solidFill>
                <a:effectLst/>
                <a:latin typeface="Arial" panose="020B0604020202020204" pitchFamily="34" charset="0"/>
              </a:rPr>
              <a:t>Rev. Latino-Am. Enfermagem 14 (5) • Oct 2006 </a:t>
            </a:r>
          </a:p>
          <a:p>
            <a:endParaRPr lang="pt-BR" dirty="0">
              <a:solidFill>
                <a:schemeClr val="tx1"/>
              </a:solidFill>
              <a:latin typeface="Arial" panose="020B0604020202020204" pitchFamily="34" charset="0"/>
            </a:endParaRPr>
          </a:p>
          <a:p>
            <a:r>
              <a:rPr lang="en-US" dirty="0"/>
              <a:t>Treatment Needs (TN) and practical remedies for halitosis J.M. Coil and K. </a:t>
            </a:r>
            <a:r>
              <a:rPr lang="en-US" dirty="0" err="1"/>
              <a:t>Yaegak</a:t>
            </a:r>
            <a:r>
              <a:rPr lang="en-US" dirty="0"/>
              <a:t> </a:t>
            </a:r>
            <a:r>
              <a:rPr lang="en-IN" dirty="0"/>
              <a:t>International Dental Journal (2002) </a:t>
            </a:r>
          </a:p>
          <a:p>
            <a:endParaRPr lang="en-IN" dirty="0"/>
          </a:p>
          <a:p>
            <a:pPr marL="0" indent="0">
              <a:buNone/>
            </a:pPr>
            <a:endParaRPr lang="en-US" sz="1800" b="0" i="0" dirty="0">
              <a:solidFill>
                <a:schemeClr val="tx1"/>
              </a:solidFill>
              <a:effectLst/>
              <a:latin typeface="Arial" panose="020B0604020202020204" pitchFamily="34" charset="0"/>
            </a:endParaRPr>
          </a:p>
          <a:p>
            <a:endParaRPr lang="en-IN" sz="1800" dirty="0">
              <a:solidFill>
                <a:schemeClr val="tx1"/>
              </a:solidFill>
            </a:endParaRPr>
          </a:p>
          <a:p>
            <a:endParaRPr lang="en-IN" dirty="0"/>
          </a:p>
        </p:txBody>
      </p:sp>
      <p:sp>
        <p:nvSpPr>
          <p:cNvPr id="4" name="Footer Placeholder 3">
            <a:extLst>
              <a:ext uri="{FF2B5EF4-FFF2-40B4-BE49-F238E27FC236}">
                <a16:creationId xmlns:a16="http://schemas.microsoft.com/office/drawing/2014/main" id="{F45F80E8-6333-E19E-C7F5-43251816CD17}"/>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7757875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F1843-3D29-0CF8-84E8-43014552C6F8}"/>
              </a:ext>
            </a:extLst>
          </p:cNvPr>
          <p:cNvSpPr>
            <a:spLocks noGrp="1"/>
          </p:cNvSpPr>
          <p:nvPr>
            <p:ph type="title"/>
          </p:nvPr>
        </p:nvSpPr>
        <p:spPr>
          <a:xfrm>
            <a:off x="6439272" y="2512381"/>
            <a:ext cx="5631196" cy="1255697"/>
          </a:xfrm>
        </p:spPr>
        <p:txBody>
          <a:bodyPr>
            <a:normAutofit/>
          </a:bodyPr>
          <a:lstStyle/>
          <a:p>
            <a:r>
              <a:rPr lang="en-IN" sz="5400" dirty="0"/>
              <a:t>NO, THANK YOU</a:t>
            </a:r>
          </a:p>
        </p:txBody>
      </p:sp>
      <p:pic>
        <p:nvPicPr>
          <p:cNvPr id="2050" name="Picture 2" descr="Scottieadjevi Miss Me With That Bad Breath GIF - Scottieadjevi Miss Me With That Bad Breath GIFs">
            <a:extLst>
              <a:ext uri="{FF2B5EF4-FFF2-40B4-BE49-F238E27FC236}">
                <a16:creationId xmlns:a16="http://schemas.microsoft.com/office/drawing/2014/main" id="{C99081DB-E63C-D7E3-EAFE-BC9F0DB20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138" y="278953"/>
            <a:ext cx="5631196" cy="624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96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405B80-5FD2-F56F-FFB0-538540703969}"/>
              </a:ext>
            </a:extLst>
          </p:cNvPr>
          <p:cNvSpPr>
            <a:spLocks noGrp="1"/>
          </p:cNvSpPr>
          <p:nvPr>
            <p:ph idx="1"/>
          </p:nvPr>
        </p:nvSpPr>
        <p:spPr>
          <a:xfrm>
            <a:off x="401216" y="298581"/>
            <a:ext cx="10246100" cy="5556170"/>
          </a:xfrm>
        </p:spPr>
        <p:txBody>
          <a:bodyPr>
            <a:noAutofit/>
          </a:bodyPr>
          <a:lstStyle/>
          <a:p>
            <a:pPr algn="just"/>
            <a:r>
              <a:rPr lang="en-IN" sz="2200" dirty="0"/>
              <a:t>The gases that contribute to </a:t>
            </a:r>
            <a:r>
              <a:rPr lang="en-IN" sz="2200" b="1" u="sng" dirty="0"/>
              <a:t>Type 1 (oral) halitosis </a:t>
            </a:r>
            <a:r>
              <a:rPr lang="en-IN" sz="2200" dirty="0"/>
              <a:t>are : </a:t>
            </a:r>
          </a:p>
          <a:p>
            <a:pPr algn="just"/>
            <a:r>
              <a:rPr lang="en-IN" sz="2200" dirty="0"/>
              <a:t>VSC, </a:t>
            </a:r>
          </a:p>
          <a:p>
            <a:pPr algn="just"/>
            <a:r>
              <a:rPr lang="en-IN" sz="2200" dirty="0"/>
              <a:t>volatile organic compounds (VOC) and </a:t>
            </a:r>
          </a:p>
          <a:p>
            <a:pPr algn="just"/>
            <a:r>
              <a:rPr lang="en-IN" sz="2200" dirty="0"/>
              <a:t>nitrogen containing gases (amines).</a:t>
            </a:r>
          </a:p>
          <a:p>
            <a:pPr algn="just"/>
            <a:endParaRPr lang="en-IN" sz="2200" dirty="0"/>
          </a:p>
          <a:p>
            <a:pPr algn="just"/>
            <a:r>
              <a:rPr lang="en-IN" sz="2200" dirty="0"/>
              <a:t> The main VSC involved are hydrogen sulphide (H2S), methyl </a:t>
            </a:r>
            <a:r>
              <a:rPr lang="en-IN" sz="2200" dirty="0" err="1"/>
              <a:t>sulfide</a:t>
            </a:r>
            <a:r>
              <a:rPr lang="en-IN" sz="2200" dirty="0"/>
              <a:t> (CH3SH, or methyl mercaptan, MM), and dimethyl </a:t>
            </a:r>
            <a:r>
              <a:rPr lang="en-IN" sz="2200" dirty="0" err="1"/>
              <a:t>sulfide</a:t>
            </a:r>
            <a:r>
              <a:rPr lang="en-IN" sz="2200" dirty="0"/>
              <a:t> ((CH3)2S, DMS). </a:t>
            </a:r>
          </a:p>
          <a:p>
            <a:pPr algn="just"/>
            <a:endParaRPr lang="en-IN" sz="2200" dirty="0"/>
          </a:p>
          <a:p>
            <a:pPr algn="just"/>
            <a:r>
              <a:rPr lang="en-IN" sz="2200" dirty="0"/>
              <a:t>Nearly 700 different compounds have been detected orally, including indole, skatole, acetic acid and short chain acids (e.g. butyric, valeric, isovaleric, lactic, caproic, propionic and succinic acids)</a:t>
            </a:r>
          </a:p>
          <a:p>
            <a:pPr algn="just"/>
            <a:endParaRPr lang="en-IN" sz="2200" dirty="0"/>
          </a:p>
          <a:p>
            <a:pPr algn="just"/>
            <a:r>
              <a:rPr lang="en-US" sz="2200" dirty="0"/>
              <a:t>The gases responsible for oral halitosis are byproducts of protein and glycoprotein putrefaction by the oral microbiota. </a:t>
            </a:r>
            <a:endParaRPr lang="en-IN" sz="2200" dirty="0"/>
          </a:p>
        </p:txBody>
      </p:sp>
      <p:sp>
        <p:nvSpPr>
          <p:cNvPr id="4" name="Footer Placeholder 3">
            <a:extLst>
              <a:ext uri="{FF2B5EF4-FFF2-40B4-BE49-F238E27FC236}">
                <a16:creationId xmlns:a16="http://schemas.microsoft.com/office/drawing/2014/main" id="{CBC80DC3-E75A-095B-01B4-CBF46F8BFCED}"/>
              </a:ext>
            </a:extLst>
          </p:cNvPr>
          <p:cNvSpPr>
            <a:spLocks noGrp="1"/>
          </p:cNvSpPr>
          <p:nvPr>
            <p:ph type="ftr" sz="quarter" idx="11"/>
          </p:nvPr>
        </p:nvSpPr>
        <p:spPr>
          <a:xfrm>
            <a:off x="757233" y="6372807"/>
            <a:ext cx="6297612" cy="365125"/>
          </a:xfrm>
        </p:spPr>
        <p:txBody>
          <a:bodyPr/>
          <a:lstStyle/>
          <a:p>
            <a:r>
              <a:rPr lang="en-US" dirty="0"/>
              <a:t>Aydin M, Harvey-Woodworth CN. Halitosis: a new definition and classification. British dental journal. 2014 Jul 11;217(1):E1-.</a:t>
            </a:r>
            <a:endParaRPr lang="en-IN" dirty="0"/>
          </a:p>
          <a:p>
            <a:endParaRPr lang="en-IN" dirty="0"/>
          </a:p>
        </p:txBody>
      </p:sp>
    </p:spTree>
    <p:extLst>
      <p:ext uri="{BB962C8B-B14F-4D97-AF65-F5344CB8AC3E}">
        <p14:creationId xmlns:p14="http://schemas.microsoft.com/office/powerpoint/2010/main" val="1533046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F94483-309B-2F70-750C-F7ADA6E6DB1A}"/>
              </a:ext>
            </a:extLst>
          </p:cNvPr>
          <p:cNvSpPr>
            <a:spLocks noGrp="1"/>
          </p:cNvSpPr>
          <p:nvPr>
            <p:ph idx="1"/>
          </p:nvPr>
        </p:nvSpPr>
        <p:spPr>
          <a:xfrm>
            <a:off x="531845" y="699797"/>
            <a:ext cx="9321282" cy="5341566"/>
          </a:xfrm>
        </p:spPr>
        <p:txBody>
          <a:bodyPr>
            <a:normAutofit/>
          </a:bodyPr>
          <a:lstStyle/>
          <a:p>
            <a:pPr algn="just"/>
            <a:r>
              <a:rPr lang="en-US" sz="2200" dirty="0"/>
              <a:t>The </a:t>
            </a:r>
            <a:r>
              <a:rPr lang="en-US" sz="2200" dirty="0" err="1"/>
              <a:t>dorso</a:t>
            </a:r>
            <a:r>
              <a:rPr lang="en-US" sz="2200" dirty="0"/>
              <a:t>-posterior tongue is the most important </a:t>
            </a:r>
            <a:r>
              <a:rPr lang="en-US" sz="2200" dirty="0" err="1"/>
              <a:t>halitogenic</a:t>
            </a:r>
            <a:r>
              <a:rPr lang="en-US" sz="2200" dirty="0"/>
              <a:t> site, by virtue of having both the largest surface area and the highest bacterial load, within a densely populated biofilm.</a:t>
            </a:r>
          </a:p>
          <a:p>
            <a:pPr algn="just"/>
            <a:endParaRPr lang="en-US" sz="2200" dirty="0"/>
          </a:p>
          <a:p>
            <a:pPr algn="just"/>
            <a:r>
              <a:rPr lang="en-US" sz="2200" dirty="0"/>
              <a:t> The most common factors include poor oral hygiene, plaque stagnation areas, gingivitis, tongue coating; and account for ~85% cases. </a:t>
            </a:r>
          </a:p>
          <a:p>
            <a:pPr algn="just"/>
            <a:endParaRPr lang="en-US" sz="2200" dirty="0"/>
          </a:p>
          <a:p>
            <a:pPr algn="just"/>
            <a:r>
              <a:rPr lang="en-US" sz="2200" dirty="0"/>
              <a:t> </a:t>
            </a:r>
            <a:r>
              <a:rPr lang="en-IN" sz="2200" dirty="0"/>
              <a:t>Other possible origins of oral halitosis include: periodontal disease, acute necrotizing ulcerative gingivitis, osteoradionecrosis, large carious cavities, blood/thrombi (e.g. extraction sockets), ulceration, interdental food packing, oral prostheses (dentures, orthodontic appliances, bridges).</a:t>
            </a:r>
          </a:p>
        </p:txBody>
      </p:sp>
      <p:sp>
        <p:nvSpPr>
          <p:cNvPr id="4" name="Footer Placeholder 3">
            <a:extLst>
              <a:ext uri="{FF2B5EF4-FFF2-40B4-BE49-F238E27FC236}">
                <a16:creationId xmlns:a16="http://schemas.microsoft.com/office/drawing/2014/main" id="{98765793-E062-BAC2-C5A1-06949C450F12}"/>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00166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77F0-C80A-0B3D-F5FF-BF82C05529B8}"/>
              </a:ext>
            </a:extLst>
          </p:cNvPr>
          <p:cNvSpPr>
            <a:spLocks noGrp="1"/>
          </p:cNvSpPr>
          <p:nvPr>
            <p:ph type="title"/>
          </p:nvPr>
        </p:nvSpPr>
        <p:spPr>
          <a:xfrm>
            <a:off x="770641" y="167813"/>
            <a:ext cx="8596668" cy="1320800"/>
          </a:xfrm>
        </p:spPr>
        <p:txBody>
          <a:bodyPr>
            <a:normAutofit/>
          </a:bodyPr>
          <a:lstStyle/>
          <a:p>
            <a:r>
              <a:rPr lang="en-IN" sz="4000" dirty="0"/>
              <a:t>CONTENTS</a:t>
            </a:r>
          </a:p>
        </p:txBody>
      </p:sp>
      <p:sp>
        <p:nvSpPr>
          <p:cNvPr id="3" name="Content Placeholder 2">
            <a:extLst>
              <a:ext uri="{FF2B5EF4-FFF2-40B4-BE49-F238E27FC236}">
                <a16:creationId xmlns:a16="http://schemas.microsoft.com/office/drawing/2014/main" id="{F16E5225-98F4-0D77-01E7-B1CB9D6B1220}"/>
              </a:ext>
            </a:extLst>
          </p:cNvPr>
          <p:cNvSpPr>
            <a:spLocks noGrp="1"/>
          </p:cNvSpPr>
          <p:nvPr>
            <p:ph idx="1"/>
          </p:nvPr>
        </p:nvSpPr>
        <p:spPr>
          <a:xfrm>
            <a:off x="409235" y="1152711"/>
            <a:ext cx="6833809" cy="3880773"/>
          </a:xfrm>
        </p:spPr>
        <p:txBody>
          <a:bodyPr>
            <a:noAutofit/>
          </a:bodyPr>
          <a:lstStyle/>
          <a:p>
            <a:r>
              <a:rPr lang="en-IN" dirty="0"/>
              <a:t>INTRODUCTION</a:t>
            </a:r>
          </a:p>
          <a:p>
            <a:r>
              <a:rPr lang="en-IN" dirty="0"/>
              <a:t>SYNONYMS</a:t>
            </a:r>
          </a:p>
          <a:p>
            <a:r>
              <a:rPr lang="en-IN" dirty="0"/>
              <a:t>HISTORY</a:t>
            </a:r>
          </a:p>
          <a:p>
            <a:r>
              <a:rPr lang="en-IN" dirty="0"/>
              <a:t>CLASSIFICATION</a:t>
            </a:r>
          </a:p>
          <a:p>
            <a:r>
              <a:rPr lang="en-IN" dirty="0"/>
              <a:t>EPIDEMIOLOGY</a:t>
            </a:r>
          </a:p>
          <a:p>
            <a:r>
              <a:rPr lang="en-US" dirty="0"/>
              <a:t>SOCIO‑ECONOMIC AND PHYSIOLOGICAL ASPECTS </a:t>
            </a:r>
            <a:endParaRPr lang="en-IN" dirty="0"/>
          </a:p>
          <a:p>
            <a:r>
              <a:rPr lang="en-IN" dirty="0"/>
              <a:t>ETIOLOGY</a:t>
            </a:r>
          </a:p>
          <a:p>
            <a:r>
              <a:rPr lang="en-US" dirty="0"/>
              <a:t>ASSOCIATION BETWEEN HALITOSIS AND PERIODONTAL DISEASE</a:t>
            </a:r>
            <a:endParaRPr lang="en-IN" dirty="0"/>
          </a:p>
          <a:p>
            <a:r>
              <a:rPr lang="en-IN" dirty="0"/>
              <a:t>DIAGNOSIS</a:t>
            </a:r>
          </a:p>
          <a:p>
            <a:r>
              <a:rPr lang="en-IN" dirty="0"/>
              <a:t>EXAMINATION </a:t>
            </a:r>
          </a:p>
          <a:p>
            <a:r>
              <a:rPr lang="en-IN" dirty="0"/>
              <a:t>TREATMENT</a:t>
            </a:r>
          </a:p>
          <a:p>
            <a:r>
              <a:rPr lang="en-IN" dirty="0"/>
              <a:t>CONCLUSION</a:t>
            </a:r>
          </a:p>
        </p:txBody>
      </p:sp>
      <p:sp>
        <p:nvSpPr>
          <p:cNvPr id="4" name="Footer Placeholder 3">
            <a:extLst>
              <a:ext uri="{FF2B5EF4-FFF2-40B4-BE49-F238E27FC236}">
                <a16:creationId xmlns:a16="http://schemas.microsoft.com/office/drawing/2014/main" id="{A901BD38-2D7E-61C2-1779-8BB0D232453B}"/>
              </a:ext>
            </a:extLst>
          </p:cNvPr>
          <p:cNvSpPr>
            <a:spLocks noGrp="1"/>
          </p:cNvSpPr>
          <p:nvPr>
            <p:ph type="ftr" sz="quarter" idx="11"/>
          </p:nvPr>
        </p:nvSpPr>
        <p:spPr/>
        <p:txBody>
          <a:bodyPr/>
          <a:lstStyle/>
          <a:p>
            <a:endParaRPr lang="en-IN"/>
          </a:p>
        </p:txBody>
      </p:sp>
      <p:pic>
        <p:nvPicPr>
          <p:cNvPr id="8194" name="Picture 2" descr="Task-list GIFs - Get the best GIF on GIPHY">
            <a:extLst>
              <a:ext uri="{FF2B5EF4-FFF2-40B4-BE49-F238E27FC236}">
                <a16:creationId xmlns:a16="http://schemas.microsoft.com/office/drawing/2014/main" id="{6524947C-64B6-F54E-E085-49237BA158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3110" y="113189"/>
            <a:ext cx="4568889" cy="6293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90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115DCC-484B-F437-79F8-844467BB991F}"/>
              </a:ext>
            </a:extLst>
          </p:cNvPr>
          <p:cNvSpPr>
            <a:spLocks noGrp="1"/>
          </p:cNvSpPr>
          <p:nvPr>
            <p:ph idx="1"/>
          </p:nvPr>
        </p:nvSpPr>
        <p:spPr>
          <a:xfrm>
            <a:off x="391886" y="451513"/>
            <a:ext cx="8285583" cy="5589849"/>
          </a:xfrm>
        </p:spPr>
        <p:txBody>
          <a:bodyPr>
            <a:normAutofit/>
          </a:bodyPr>
          <a:lstStyle/>
          <a:p>
            <a:pPr algn="just"/>
            <a:r>
              <a:rPr lang="en-IN" sz="2200" b="1" u="sng" dirty="0"/>
              <a:t>Type 2 halitosis: Airway halitosis  </a:t>
            </a:r>
            <a:r>
              <a:rPr lang="en-IN" sz="2200" dirty="0"/>
              <a:t>Type 2 halitosis originates from the respiratory tract itself (rhinosinusitis, tonsillitis, pharyngitis, laryngitis, bronchitis, pneumonia), anywhere from nose to alveoli. </a:t>
            </a:r>
          </a:p>
          <a:p>
            <a:pPr algn="just"/>
            <a:endParaRPr lang="en-IN" sz="2200" dirty="0"/>
          </a:p>
          <a:p>
            <a:pPr algn="just"/>
            <a:r>
              <a:rPr lang="en-IN" sz="2200" dirty="0"/>
              <a:t>Odorous gases produced by various</a:t>
            </a:r>
            <a:r>
              <a:rPr lang="en-US" sz="2200" dirty="0"/>
              <a:t> respiratory pathoses, held in the exhaled breath and expressed via the nose or mouth.</a:t>
            </a:r>
          </a:p>
          <a:p>
            <a:pPr algn="just"/>
            <a:endParaRPr lang="en-US" sz="2200" dirty="0"/>
          </a:p>
          <a:p>
            <a:pPr algn="just"/>
            <a:r>
              <a:rPr lang="en-IN" sz="2200" dirty="0"/>
              <a:t>Other respiratory tract causes of halitosis include : bronchiectasis, pneumonia, tuberculosis, nasal foreign bodies, rhinoliths, atrophic rhinitis (ozena), abscesses (peritonsillar, </a:t>
            </a:r>
            <a:r>
              <a:rPr lang="en-IN" sz="2200" dirty="0" err="1"/>
              <a:t>nasopharnygeal</a:t>
            </a:r>
            <a:r>
              <a:rPr lang="en-IN" sz="2200" dirty="0"/>
              <a:t>, lung), and carcinomas (nasal, sinuses, pharyngeal, lung).</a:t>
            </a:r>
          </a:p>
        </p:txBody>
      </p:sp>
      <p:sp>
        <p:nvSpPr>
          <p:cNvPr id="4" name="Footer Placeholder 3">
            <a:extLst>
              <a:ext uri="{FF2B5EF4-FFF2-40B4-BE49-F238E27FC236}">
                <a16:creationId xmlns:a16="http://schemas.microsoft.com/office/drawing/2014/main" id="{AF9E38D3-93F0-7CAD-5C41-4003508F3B07}"/>
              </a:ext>
            </a:extLst>
          </p:cNvPr>
          <p:cNvSpPr>
            <a:spLocks noGrp="1"/>
          </p:cNvSpPr>
          <p:nvPr>
            <p:ph type="ftr" sz="quarter" idx="11"/>
          </p:nvPr>
        </p:nvSpPr>
        <p:spPr/>
        <p:txBody>
          <a:bodyPr/>
          <a:lstStyle/>
          <a:p>
            <a:r>
              <a:rPr lang="en-US" dirty="0"/>
              <a:t>Aydin M, Harvey-Woodworth CN. Halitosis: a new definition and classification. British dental journal. 2014 Jul 11;217(1):E1-.</a:t>
            </a:r>
            <a:endParaRPr lang="en-IN" dirty="0"/>
          </a:p>
          <a:p>
            <a:endParaRPr lang="en-IN" dirty="0"/>
          </a:p>
        </p:txBody>
      </p:sp>
      <p:pic>
        <p:nvPicPr>
          <p:cNvPr id="2050" name="Picture 2" descr="Respiratory System Gif | Breathing gif, Human body anatomy, Human body  activities">
            <a:extLst>
              <a:ext uri="{FF2B5EF4-FFF2-40B4-BE49-F238E27FC236}">
                <a16:creationId xmlns:a16="http://schemas.microsoft.com/office/drawing/2014/main" id="{8C9891A7-1F9A-1979-D1A4-628B8FCDF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1146" y="690465"/>
            <a:ext cx="3191070" cy="30446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DC1621-E375-0773-6213-891D99090ADA}"/>
              </a:ext>
            </a:extLst>
          </p:cNvPr>
          <p:cNvPicPr>
            <a:picLocks noChangeAspect="1"/>
          </p:cNvPicPr>
          <p:nvPr/>
        </p:nvPicPr>
        <p:blipFill>
          <a:blip r:embed="rId3"/>
          <a:stretch>
            <a:fillRect/>
          </a:stretch>
        </p:blipFill>
        <p:spPr>
          <a:xfrm>
            <a:off x="9041363" y="3916525"/>
            <a:ext cx="3150637" cy="2745532"/>
          </a:xfrm>
          <a:prstGeom prst="rect">
            <a:avLst/>
          </a:prstGeom>
        </p:spPr>
      </p:pic>
    </p:spTree>
    <p:extLst>
      <p:ext uri="{BB962C8B-B14F-4D97-AF65-F5344CB8AC3E}">
        <p14:creationId xmlns:p14="http://schemas.microsoft.com/office/powerpoint/2010/main" val="1881965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33FD84-0C8E-4DEB-B95D-4A6EE3F5ED7D}"/>
              </a:ext>
            </a:extLst>
          </p:cNvPr>
          <p:cNvSpPr>
            <a:spLocks noGrp="1"/>
          </p:cNvSpPr>
          <p:nvPr>
            <p:ph idx="1"/>
          </p:nvPr>
        </p:nvSpPr>
        <p:spPr>
          <a:xfrm>
            <a:off x="3004457" y="634075"/>
            <a:ext cx="8816802" cy="5602823"/>
          </a:xfrm>
        </p:spPr>
        <p:txBody>
          <a:bodyPr>
            <a:normAutofit/>
          </a:bodyPr>
          <a:lstStyle/>
          <a:p>
            <a:pPr algn="just"/>
            <a:r>
              <a:rPr lang="en-US" sz="2200" b="1" u="sng" dirty="0"/>
              <a:t>Type 3 halitosis: Gastroesophageal halitosis  : </a:t>
            </a:r>
            <a:r>
              <a:rPr lang="en-US" sz="2200" dirty="0"/>
              <a:t>Type 3 halitosis is leakage of odorant volatiles from the stomach via the esophagus to the</a:t>
            </a:r>
            <a:r>
              <a:rPr lang="en-IN" sz="2200" dirty="0"/>
              <a:t> mouth and nose.</a:t>
            </a:r>
          </a:p>
          <a:p>
            <a:pPr algn="just"/>
            <a:endParaRPr lang="en-IN" sz="2200" dirty="0"/>
          </a:p>
          <a:p>
            <a:pPr algn="just"/>
            <a:r>
              <a:rPr lang="en-US" sz="2200" dirty="0"/>
              <a:t>A degree of gastroesophageal reflux is considered normal, occurring in almost all individuals several times per day.</a:t>
            </a:r>
          </a:p>
          <a:p>
            <a:pPr algn="just"/>
            <a:endParaRPr lang="en-US" sz="2200" dirty="0"/>
          </a:p>
          <a:p>
            <a:pPr algn="just"/>
            <a:r>
              <a:rPr lang="en-US" sz="2200" dirty="0"/>
              <a:t> In a study of 14 healthy individuals, 1.2 ml/10 min gas leakage from the stomach to the esophagus whilst lying horizontal and 6.8 ml/10 min while sitting was demonstrated.</a:t>
            </a:r>
          </a:p>
          <a:p>
            <a:pPr algn="just"/>
            <a:endParaRPr lang="en-US" sz="2200" dirty="0"/>
          </a:p>
          <a:p>
            <a:pPr algn="just"/>
            <a:r>
              <a:rPr lang="en-US" sz="2200" dirty="0"/>
              <a:t>If odorous, this constitutes the physiologic part of gastroesophageal halitosis.</a:t>
            </a:r>
            <a:endParaRPr lang="en-IN" sz="2200" dirty="0"/>
          </a:p>
        </p:txBody>
      </p:sp>
      <p:sp>
        <p:nvSpPr>
          <p:cNvPr id="4" name="Footer Placeholder 3">
            <a:extLst>
              <a:ext uri="{FF2B5EF4-FFF2-40B4-BE49-F238E27FC236}">
                <a16:creationId xmlns:a16="http://schemas.microsoft.com/office/drawing/2014/main" id="{2861467D-9A99-2773-28F9-AA7155608A75}"/>
              </a:ext>
            </a:extLst>
          </p:cNvPr>
          <p:cNvSpPr>
            <a:spLocks noGrp="1"/>
          </p:cNvSpPr>
          <p:nvPr>
            <p:ph type="ftr" sz="quarter" idx="11"/>
          </p:nvPr>
        </p:nvSpPr>
        <p:spPr/>
        <p:txBody>
          <a:bodyPr/>
          <a:lstStyle/>
          <a:p>
            <a:endParaRPr lang="en-IN"/>
          </a:p>
        </p:txBody>
      </p:sp>
      <p:pic>
        <p:nvPicPr>
          <p:cNvPr id="2" name="Picture 1">
            <a:extLst>
              <a:ext uri="{FF2B5EF4-FFF2-40B4-BE49-F238E27FC236}">
                <a16:creationId xmlns:a16="http://schemas.microsoft.com/office/drawing/2014/main" id="{136D8A30-E662-BCEC-E25F-C79894212319}"/>
              </a:ext>
            </a:extLst>
          </p:cNvPr>
          <p:cNvPicPr>
            <a:picLocks noChangeAspect="1"/>
          </p:cNvPicPr>
          <p:nvPr/>
        </p:nvPicPr>
        <p:blipFill>
          <a:blip r:embed="rId2"/>
          <a:stretch>
            <a:fillRect/>
          </a:stretch>
        </p:blipFill>
        <p:spPr>
          <a:xfrm>
            <a:off x="370740" y="1268964"/>
            <a:ext cx="2549741" cy="3388834"/>
          </a:xfrm>
          <a:prstGeom prst="rect">
            <a:avLst/>
          </a:prstGeom>
        </p:spPr>
      </p:pic>
    </p:spTree>
    <p:extLst>
      <p:ext uri="{BB962C8B-B14F-4D97-AF65-F5344CB8AC3E}">
        <p14:creationId xmlns:p14="http://schemas.microsoft.com/office/powerpoint/2010/main" val="732178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18A6A7-C992-E331-D88A-51BD0AE391C8}"/>
              </a:ext>
            </a:extLst>
          </p:cNvPr>
          <p:cNvSpPr>
            <a:spLocks noGrp="1"/>
          </p:cNvSpPr>
          <p:nvPr>
            <p:ph idx="1"/>
          </p:nvPr>
        </p:nvSpPr>
        <p:spPr>
          <a:xfrm>
            <a:off x="345232" y="466531"/>
            <a:ext cx="10938285" cy="5574831"/>
          </a:xfrm>
        </p:spPr>
        <p:txBody>
          <a:bodyPr>
            <a:noAutofit/>
          </a:bodyPr>
          <a:lstStyle/>
          <a:p>
            <a:pPr algn="just"/>
            <a:r>
              <a:rPr lang="en-IN" sz="2000" dirty="0"/>
              <a:t>Pathologic level of gastroesophageal halitosis is said to occur due to </a:t>
            </a:r>
            <a:r>
              <a:rPr lang="en-IN" sz="2000" dirty="0" err="1"/>
              <a:t>i</a:t>
            </a:r>
            <a:r>
              <a:rPr lang="en-IN" sz="2000" dirty="0"/>
              <a:t>) gastroesophageal reflux disease (GERD), ii) Helicobacter pylori related gastritis, or iii) other causes e.g. gastrocolic fistulae, </a:t>
            </a:r>
            <a:r>
              <a:rPr lang="en-IN" sz="2000" dirty="0" err="1"/>
              <a:t>Zenker</a:t>
            </a:r>
            <a:r>
              <a:rPr lang="en-IN" sz="2000" dirty="0"/>
              <a:t> diverticulum and hypopharyngeal </a:t>
            </a:r>
            <a:r>
              <a:rPr lang="en-IN" sz="2000" dirty="0" err="1"/>
              <a:t>diverticulae</a:t>
            </a:r>
            <a:r>
              <a:rPr lang="en-IN" sz="2000" dirty="0"/>
              <a:t>.</a:t>
            </a:r>
          </a:p>
          <a:p>
            <a:pPr algn="just"/>
            <a:endParaRPr lang="en-IN" sz="2000" dirty="0"/>
          </a:p>
          <a:p>
            <a:pPr algn="just"/>
            <a:endParaRPr lang="en-US" sz="2000" b="1" u="sng" dirty="0"/>
          </a:p>
          <a:p>
            <a:pPr algn="just"/>
            <a:r>
              <a:rPr lang="en-US" sz="2000" b="1" u="sng" dirty="0"/>
              <a:t>Type 4 (blood-borne) halitosis  : </a:t>
            </a:r>
            <a:r>
              <a:rPr lang="en-US" sz="2000" dirty="0"/>
              <a:t>is where volatile chemicals in the systemic circulation can transfer to exhaled breath during alveolar gas exchange and cause halitosis.</a:t>
            </a:r>
          </a:p>
          <a:p>
            <a:pPr algn="just"/>
            <a:endParaRPr lang="en-US" sz="2000" dirty="0"/>
          </a:p>
          <a:p>
            <a:pPr algn="just"/>
            <a:r>
              <a:rPr lang="en-US" sz="2000" dirty="0"/>
              <a:t> Volatiles are endogenously produced, mostly by-products of biochemical metabolic processes.</a:t>
            </a:r>
          </a:p>
          <a:p>
            <a:pPr algn="just"/>
            <a:endParaRPr lang="en-US" sz="2000" dirty="0"/>
          </a:p>
          <a:p>
            <a:pPr algn="just"/>
            <a:r>
              <a:rPr lang="en-IN" sz="2000" dirty="0"/>
              <a:t>Methylated or low carbon containing alkanes, cyclic hydrocarbons, alcohols and aldehydes have an especially pungent odour when they exceed specific odour thresholds for the individual or his/her social environment, constituting pathologic Type 4 halitosis.</a:t>
            </a:r>
          </a:p>
        </p:txBody>
      </p:sp>
      <p:sp>
        <p:nvSpPr>
          <p:cNvPr id="4" name="Footer Placeholder 3">
            <a:extLst>
              <a:ext uri="{FF2B5EF4-FFF2-40B4-BE49-F238E27FC236}">
                <a16:creationId xmlns:a16="http://schemas.microsoft.com/office/drawing/2014/main" id="{476B22F6-B9B9-30C9-3D90-B43A9092E017}"/>
              </a:ext>
            </a:extLst>
          </p:cNvPr>
          <p:cNvSpPr>
            <a:spLocks noGrp="1"/>
          </p:cNvSpPr>
          <p:nvPr>
            <p:ph type="ftr" sz="quarter" idx="11"/>
          </p:nvPr>
        </p:nvSpPr>
        <p:spPr/>
        <p:txBody>
          <a:bodyPr/>
          <a:lstStyle/>
          <a:p>
            <a:r>
              <a:rPr lang="en-US" dirty="0"/>
              <a:t>Aydin M, Harvey-Woodworth CN. Halitosis: a new definition and classification. British dental journal. 2014 Jul 11;217(1):E1-.</a:t>
            </a:r>
            <a:endParaRPr lang="en-IN" dirty="0"/>
          </a:p>
          <a:p>
            <a:endParaRPr lang="en-IN" dirty="0"/>
          </a:p>
        </p:txBody>
      </p:sp>
    </p:spTree>
    <p:extLst>
      <p:ext uri="{BB962C8B-B14F-4D97-AF65-F5344CB8AC3E}">
        <p14:creationId xmlns:p14="http://schemas.microsoft.com/office/powerpoint/2010/main" val="28041547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1AEA37-63FA-8628-0071-AAB9A3807E3B}"/>
              </a:ext>
            </a:extLst>
          </p:cNvPr>
          <p:cNvSpPr>
            <a:spLocks noGrp="1"/>
          </p:cNvSpPr>
          <p:nvPr>
            <p:ph idx="1"/>
          </p:nvPr>
        </p:nvSpPr>
        <p:spPr>
          <a:xfrm>
            <a:off x="447869" y="559837"/>
            <a:ext cx="10571584" cy="5481525"/>
          </a:xfrm>
        </p:spPr>
        <p:txBody>
          <a:bodyPr>
            <a:normAutofit/>
          </a:bodyPr>
          <a:lstStyle/>
          <a:p>
            <a:pPr algn="just"/>
            <a:r>
              <a:rPr lang="en-US" sz="2200" b="1" u="sng" dirty="0"/>
              <a:t>Type 5 halitosis: Subjective halitosis </a:t>
            </a:r>
          </a:p>
          <a:p>
            <a:pPr algn="just"/>
            <a:endParaRPr lang="en-US" sz="2200" b="1" u="sng" dirty="0"/>
          </a:p>
          <a:p>
            <a:pPr algn="just"/>
            <a:r>
              <a:rPr lang="en-US" sz="2200" dirty="0"/>
              <a:t>Subjective halitosis is a halitosis complaint without objective confirmation of halitosis by others or </a:t>
            </a:r>
            <a:r>
              <a:rPr lang="en-US" sz="2200" dirty="0" err="1"/>
              <a:t>halitometer</a:t>
            </a:r>
            <a:r>
              <a:rPr lang="en-US" sz="2200" dirty="0"/>
              <a:t> readings. </a:t>
            </a:r>
          </a:p>
          <a:p>
            <a:pPr algn="just"/>
            <a:endParaRPr lang="en-US" sz="2200" dirty="0"/>
          </a:p>
          <a:p>
            <a:pPr algn="just"/>
            <a:r>
              <a:rPr lang="en-US" sz="2200" dirty="0"/>
              <a:t>Type 5 halitosis can be misdiagnosed if there are measurement errors or transient symptoms. </a:t>
            </a:r>
          </a:p>
          <a:p>
            <a:pPr algn="just"/>
            <a:endParaRPr lang="en-US" sz="2200" dirty="0"/>
          </a:p>
          <a:p>
            <a:pPr algn="just"/>
            <a:r>
              <a:rPr lang="en-US" sz="2200" dirty="0"/>
              <a:t>It can be considered normal for even mentally healthy individuals to worry occasionally about to be having halitosis.</a:t>
            </a:r>
          </a:p>
          <a:p>
            <a:pPr algn="just"/>
            <a:endParaRPr lang="en-US" sz="2200" dirty="0"/>
          </a:p>
        </p:txBody>
      </p:sp>
      <p:sp>
        <p:nvSpPr>
          <p:cNvPr id="4" name="Footer Placeholder 3">
            <a:extLst>
              <a:ext uri="{FF2B5EF4-FFF2-40B4-BE49-F238E27FC236}">
                <a16:creationId xmlns:a16="http://schemas.microsoft.com/office/drawing/2014/main" id="{1BD8556B-70AD-3A17-9C7D-3FF1E0D52C71}"/>
              </a:ext>
            </a:extLst>
          </p:cNvPr>
          <p:cNvSpPr>
            <a:spLocks noGrp="1"/>
          </p:cNvSpPr>
          <p:nvPr>
            <p:ph type="ftr" sz="quarter" idx="11"/>
          </p:nvPr>
        </p:nvSpPr>
        <p:spPr/>
        <p:txBody>
          <a:bodyPr/>
          <a:lstStyle/>
          <a:p>
            <a:r>
              <a:rPr lang="en-US" dirty="0"/>
              <a:t>Aydin M, Harvey-Woodworth CN. Halitosis: a new definition and classification. British dental journal. 2014 Jul 11;217(1):E1-.</a:t>
            </a:r>
            <a:endParaRPr lang="en-IN" dirty="0"/>
          </a:p>
          <a:p>
            <a:endParaRPr lang="en-IN" dirty="0"/>
          </a:p>
        </p:txBody>
      </p:sp>
    </p:spTree>
    <p:extLst>
      <p:ext uri="{BB962C8B-B14F-4D97-AF65-F5344CB8AC3E}">
        <p14:creationId xmlns:p14="http://schemas.microsoft.com/office/powerpoint/2010/main" val="407844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61F72-BF2E-4E2E-ACCD-D5DF7ECE4B4A}"/>
              </a:ext>
            </a:extLst>
          </p:cNvPr>
          <p:cNvSpPr>
            <a:spLocks noGrp="1"/>
          </p:cNvSpPr>
          <p:nvPr>
            <p:ph type="title"/>
          </p:nvPr>
        </p:nvSpPr>
        <p:spPr>
          <a:xfrm>
            <a:off x="286717" y="274394"/>
            <a:ext cx="8596668" cy="1320800"/>
          </a:xfrm>
        </p:spPr>
        <p:txBody>
          <a:bodyPr/>
          <a:lstStyle/>
          <a:p>
            <a:pPr algn="ctr"/>
            <a:r>
              <a:rPr lang="en-US" dirty="0"/>
              <a:t>EPIDEMIOLOGY</a:t>
            </a:r>
            <a:endParaRPr lang="en-IN" dirty="0"/>
          </a:p>
        </p:txBody>
      </p:sp>
      <p:sp>
        <p:nvSpPr>
          <p:cNvPr id="3" name="Content Placeholder 2">
            <a:extLst>
              <a:ext uri="{FF2B5EF4-FFF2-40B4-BE49-F238E27FC236}">
                <a16:creationId xmlns:a16="http://schemas.microsoft.com/office/drawing/2014/main" id="{23C6A1AD-9756-4A00-9E6B-2404A5A3657F}"/>
              </a:ext>
            </a:extLst>
          </p:cNvPr>
          <p:cNvSpPr>
            <a:spLocks noGrp="1"/>
          </p:cNvSpPr>
          <p:nvPr>
            <p:ph idx="1"/>
          </p:nvPr>
        </p:nvSpPr>
        <p:spPr>
          <a:xfrm>
            <a:off x="416076" y="1069434"/>
            <a:ext cx="10055769" cy="5140170"/>
          </a:xfrm>
        </p:spPr>
        <p:txBody>
          <a:bodyPr>
            <a:normAutofit/>
          </a:bodyPr>
          <a:lstStyle/>
          <a:p>
            <a:pPr algn="just"/>
            <a:r>
              <a:rPr lang="en-US" sz="2000" dirty="0"/>
              <a:t>Only few studies have documented the prevalence of oral malodor. </a:t>
            </a:r>
          </a:p>
          <a:p>
            <a:pPr algn="just"/>
            <a:endParaRPr lang="en-US" sz="2000" dirty="0"/>
          </a:p>
          <a:p>
            <a:pPr algn="just"/>
            <a:r>
              <a:rPr lang="en-US" sz="2000" dirty="0"/>
              <a:t>Moreover, these studies used different methodologies, ranging from self-reported breath malodor to more objective assessments such as measurement of volatile sulfur compounds (VSCs). </a:t>
            </a:r>
          </a:p>
          <a:p>
            <a:pPr algn="just"/>
            <a:endParaRPr lang="en-US" sz="2000" dirty="0"/>
          </a:p>
          <a:p>
            <a:pPr algn="just"/>
            <a:r>
              <a:rPr lang="en-US" sz="2000" dirty="0"/>
              <a:t>Because self reported halitosis correlates weakly with objective measurements and tends to overestimate the problem, data should be interpreted carefully. </a:t>
            </a:r>
          </a:p>
          <a:p>
            <a:pPr algn="just"/>
            <a:endParaRPr lang="en-US" sz="2000" dirty="0"/>
          </a:p>
          <a:p>
            <a:pPr algn="just"/>
            <a:r>
              <a:rPr lang="en-US" sz="2000" dirty="0"/>
              <a:t>These studies have been performed in different parts of the world.</a:t>
            </a:r>
          </a:p>
          <a:p>
            <a:pPr algn="just"/>
            <a:endParaRPr lang="en-US" sz="2000" dirty="0"/>
          </a:p>
          <a:p>
            <a:pPr algn="just"/>
            <a:r>
              <a:rPr lang="en-US" sz="2000" dirty="0"/>
              <a:t> Despite the different approaches of these studies, the results point out that about one in four to one in three subjects has persistent bad breath. </a:t>
            </a:r>
            <a:endParaRPr lang="en-IN" sz="2000" dirty="0"/>
          </a:p>
        </p:txBody>
      </p:sp>
      <p:sp>
        <p:nvSpPr>
          <p:cNvPr id="4" name="Footer Placeholder 3">
            <a:extLst>
              <a:ext uri="{FF2B5EF4-FFF2-40B4-BE49-F238E27FC236}">
                <a16:creationId xmlns:a16="http://schemas.microsoft.com/office/drawing/2014/main" id="{57B9D7E7-279C-EBDA-D912-3A8E2964D011}"/>
              </a:ext>
            </a:extLst>
          </p:cNvPr>
          <p:cNvSpPr>
            <a:spLocks noGrp="1"/>
          </p:cNvSpPr>
          <p:nvPr>
            <p:ph type="ftr" sz="quarter" idx="11"/>
          </p:nvPr>
        </p:nvSpPr>
        <p:spPr>
          <a:xfrm>
            <a:off x="1031897" y="6209604"/>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4">
            <a:extLst>
              <a:ext uri="{FF2B5EF4-FFF2-40B4-BE49-F238E27FC236}">
                <a16:creationId xmlns:a16="http://schemas.microsoft.com/office/drawing/2014/main" id="{DC309764-C066-F863-0C48-76590F05A33D}"/>
              </a:ext>
            </a:extLst>
          </p:cNvPr>
          <p:cNvPicPr>
            <a:picLocks noChangeAspect="1"/>
          </p:cNvPicPr>
          <p:nvPr/>
        </p:nvPicPr>
        <p:blipFill>
          <a:blip r:embed="rId2"/>
          <a:stretch>
            <a:fillRect/>
          </a:stretch>
        </p:blipFill>
        <p:spPr>
          <a:xfrm>
            <a:off x="8883385" y="0"/>
            <a:ext cx="3308615" cy="1884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854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D27327-A924-4AA7-934E-9529394C61CF}"/>
              </a:ext>
            </a:extLst>
          </p:cNvPr>
          <p:cNvSpPr>
            <a:spLocks noGrp="1"/>
          </p:cNvSpPr>
          <p:nvPr>
            <p:ph idx="1"/>
          </p:nvPr>
        </p:nvSpPr>
        <p:spPr>
          <a:xfrm>
            <a:off x="355196" y="554962"/>
            <a:ext cx="10440141" cy="5486400"/>
          </a:xfrm>
        </p:spPr>
        <p:txBody>
          <a:bodyPr>
            <a:normAutofit/>
          </a:bodyPr>
          <a:lstStyle/>
          <a:p>
            <a:pPr algn="just"/>
            <a:r>
              <a:rPr lang="en-US" sz="2200" dirty="0"/>
              <a:t>If a VSC level of 75 ppb (limit for social acceptance) is used as a threshold for halitosis, the prevalence reported in the different populations can be calculated as 23% (late morning group) and 20% for the Japanese and Chinese studies, respectively. </a:t>
            </a:r>
          </a:p>
          <a:p>
            <a:pPr algn="just"/>
            <a:endParaRPr lang="en-US" sz="2200" dirty="0"/>
          </a:p>
          <a:p>
            <a:pPr algn="just"/>
            <a:r>
              <a:rPr lang="en-US" sz="2200" dirty="0"/>
              <a:t>In line with this, a prevalence of 27.5% and 29.8% for the Chinese and Israeli groups, respectively, can be calculated when an organoleptic score of at least 2 is considered as being representative for halitosis. </a:t>
            </a:r>
          </a:p>
          <a:p>
            <a:pPr algn="just"/>
            <a:endParaRPr lang="en-US" sz="2200" dirty="0"/>
          </a:p>
          <a:p>
            <a:pPr algn="just"/>
            <a:endParaRPr lang="en-US" sz="2200" dirty="0"/>
          </a:p>
          <a:p>
            <a:pPr algn="just"/>
            <a:r>
              <a:rPr lang="en-US" sz="2200" dirty="0"/>
              <a:t>From large-scale inventories in multidisciplinary outpatient clinics for breath odor no sex predominance seems to exist for bad breath, although other studies indicate a higher prevalence in women. </a:t>
            </a:r>
            <a:endParaRPr lang="en-IN" sz="2200" dirty="0"/>
          </a:p>
        </p:txBody>
      </p:sp>
      <p:sp>
        <p:nvSpPr>
          <p:cNvPr id="2" name="Footer Placeholder 1">
            <a:extLst>
              <a:ext uri="{FF2B5EF4-FFF2-40B4-BE49-F238E27FC236}">
                <a16:creationId xmlns:a16="http://schemas.microsoft.com/office/drawing/2014/main" id="{CD8F8483-2688-8A93-66C2-64AB72EF0B26}"/>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2342930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4A385-713A-4BEB-9E07-E479D1BD1A6A}"/>
              </a:ext>
            </a:extLst>
          </p:cNvPr>
          <p:cNvSpPr>
            <a:spLocks noGrp="1"/>
          </p:cNvSpPr>
          <p:nvPr>
            <p:ph idx="1"/>
          </p:nvPr>
        </p:nvSpPr>
        <p:spPr>
          <a:xfrm>
            <a:off x="736847" y="532606"/>
            <a:ext cx="8930936" cy="5792787"/>
          </a:xfrm>
        </p:spPr>
        <p:txBody>
          <a:bodyPr>
            <a:normAutofit/>
          </a:bodyPr>
          <a:lstStyle/>
          <a:p>
            <a:pPr algn="just"/>
            <a:r>
              <a:rPr lang="en-US" sz="2200" dirty="0"/>
              <a:t>It has also been observed that women seek treatment more often than men. Age can range from 2 years to more than 80 years. </a:t>
            </a:r>
          </a:p>
          <a:p>
            <a:pPr algn="just"/>
            <a:endParaRPr lang="en-US" sz="2200" dirty="0"/>
          </a:p>
          <a:p>
            <a:pPr algn="just"/>
            <a:r>
              <a:rPr lang="en-US" sz="2200" dirty="0"/>
              <a:t>No association was found between increased age and oral malodor.</a:t>
            </a:r>
          </a:p>
          <a:p>
            <a:pPr algn="just"/>
            <a:endParaRPr lang="en-US" sz="2200" dirty="0"/>
          </a:p>
          <a:p>
            <a:pPr algn="just"/>
            <a:r>
              <a:rPr lang="en-US" sz="2200" dirty="0"/>
              <a:t> Most of the patients had been complaining about breath malodor for several years before seek</a:t>
            </a:r>
            <a:r>
              <a:rPr lang="en-IN" sz="2200" dirty="0" err="1"/>
              <a:t>ing</a:t>
            </a:r>
            <a:r>
              <a:rPr lang="en-IN" sz="2200" dirty="0"/>
              <a:t> proper advice.</a:t>
            </a:r>
          </a:p>
          <a:p>
            <a:pPr algn="just"/>
            <a:endParaRPr lang="en-IN" sz="2200" dirty="0"/>
          </a:p>
        </p:txBody>
      </p:sp>
      <p:sp>
        <p:nvSpPr>
          <p:cNvPr id="2" name="Footer Placeholder 1">
            <a:extLst>
              <a:ext uri="{FF2B5EF4-FFF2-40B4-BE49-F238E27FC236}">
                <a16:creationId xmlns:a16="http://schemas.microsoft.com/office/drawing/2014/main" id="{27CFB828-474A-1D84-E787-40949FD1A74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959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BF7DA-EF8E-489B-199A-B88267F40324}"/>
              </a:ext>
            </a:extLst>
          </p:cNvPr>
          <p:cNvSpPr>
            <a:spLocks noGrp="1"/>
          </p:cNvSpPr>
          <p:nvPr>
            <p:ph type="title"/>
          </p:nvPr>
        </p:nvSpPr>
        <p:spPr>
          <a:xfrm>
            <a:off x="482025" y="156238"/>
            <a:ext cx="10029136" cy="1320800"/>
          </a:xfrm>
        </p:spPr>
        <p:txBody>
          <a:bodyPr/>
          <a:lstStyle/>
          <a:p>
            <a:r>
              <a:rPr lang="en-US" dirty="0"/>
              <a:t>SOCIO‑ECONOMIC AND PHYSIOLOGICAL ASPECTS </a:t>
            </a:r>
            <a:endParaRPr lang="en-IN" dirty="0"/>
          </a:p>
        </p:txBody>
      </p:sp>
      <p:sp>
        <p:nvSpPr>
          <p:cNvPr id="3" name="Content Placeholder 2">
            <a:extLst>
              <a:ext uri="{FF2B5EF4-FFF2-40B4-BE49-F238E27FC236}">
                <a16:creationId xmlns:a16="http://schemas.microsoft.com/office/drawing/2014/main" id="{A73BE6A3-A1FD-EF25-CD9C-C3A3F5F68ACC}"/>
              </a:ext>
            </a:extLst>
          </p:cNvPr>
          <p:cNvSpPr>
            <a:spLocks noGrp="1"/>
          </p:cNvSpPr>
          <p:nvPr>
            <p:ph idx="1"/>
          </p:nvPr>
        </p:nvSpPr>
        <p:spPr>
          <a:xfrm>
            <a:off x="257453" y="941033"/>
            <a:ext cx="9916357" cy="5100329"/>
          </a:xfrm>
        </p:spPr>
        <p:txBody>
          <a:bodyPr>
            <a:noAutofit/>
          </a:bodyPr>
          <a:lstStyle/>
          <a:p>
            <a:pPr algn="just"/>
            <a:r>
              <a:rPr lang="en-US" sz="2200" dirty="0"/>
              <a:t>A transient breath malodor is noticed when waking up in the morning in more than half of the adult population. </a:t>
            </a:r>
          </a:p>
          <a:p>
            <a:pPr algn="just"/>
            <a:endParaRPr lang="en-US" sz="2200" dirty="0"/>
          </a:p>
          <a:p>
            <a:pPr algn="just"/>
            <a:r>
              <a:rPr lang="en-US" sz="2200" dirty="0"/>
              <a:t>The real concern of the population is the breath malodor which remains during the day and which can cause social and/or relational problems. </a:t>
            </a:r>
          </a:p>
          <a:p>
            <a:pPr algn="just"/>
            <a:endParaRPr lang="en-US" sz="2200" dirty="0"/>
          </a:p>
          <a:p>
            <a:pPr algn="just"/>
            <a:r>
              <a:rPr lang="en-US" sz="2200" dirty="0"/>
              <a:t>In spite of high prevalence of breath malodor, only a few patients visit dental clinics seeking treatment. </a:t>
            </a:r>
          </a:p>
          <a:p>
            <a:pPr algn="just"/>
            <a:endParaRPr lang="en-US" sz="2200" dirty="0"/>
          </a:p>
        </p:txBody>
      </p:sp>
      <p:sp>
        <p:nvSpPr>
          <p:cNvPr id="4" name="Footer Placeholder 3">
            <a:extLst>
              <a:ext uri="{FF2B5EF4-FFF2-40B4-BE49-F238E27FC236}">
                <a16:creationId xmlns:a16="http://schemas.microsoft.com/office/drawing/2014/main" id="{CBD72883-525D-507C-D099-9FF151202384}"/>
              </a:ext>
            </a:extLst>
          </p:cNvPr>
          <p:cNvSpPr>
            <a:spLocks noGrp="1"/>
          </p:cNvSpPr>
          <p:nvPr>
            <p:ph type="ftr" sz="quarter" idx="11"/>
          </p:nvPr>
        </p:nvSpPr>
        <p:spPr>
          <a:xfrm>
            <a:off x="686211" y="6297936"/>
            <a:ext cx="6297612" cy="365125"/>
          </a:xfrm>
        </p:spPr>
        <p:txBody>
          <a:bodyPr/>
          <a:lstStyle/>
          <a:p>
            <a:r>
              <a:rPr lang="en-IN" dirty="0"/>
              <a:t>Halitosis: A silent affliction! Pramod P. </a:t>
            </a:r>
            <a:r>
              <a:rPr lang="en-IN" dirty="0" err="1"/>
              <a:t>Marawar</a:t>
            </a:r>
            <a:r>
              <a:rPr lang="en-IN" dirty="0"/>
              <a:t>, Neha Kaur A.</a:t>
            </a:r>
          </a:p>
          <a:p>
            <a:endParaRPr lang="en-IN" dirty="0"/>
          </a:p>
        </p:txBody>
      </p:sp>
      <p:pic>
        <p:nvPicPr>
          <p:cNvPr id="5" name="Picture 4">
            <a:extLst>
              <a:ext uri="{FF2B5EF4-FFF2-40B4-BE49-F238E27FC236}">
                <a16:creationId xmlns:a16="http://schemas.microsoft.com/office/drawing/2014/main" id="{90B56CFA-05A0-412E-88DD-C9D31D5B8B4B}"/>
              </a:ext>
            </a:extLst>
          </p:cNvPr>
          <p:cNvPicPr>
            <a:picLocks noChangeAspect="1"/>
          </p:cNvPicPr>
          <p:nvPr/>
        </p:nvPicPr>
        <p:blipFill>
          <a:blip r:embed="rId2"/>
          <a:stretch>
            <a:fillRect/>
          </a:stretch>
        </p:blipFill>
        <p:spPr>
          <a:xfrm>
            <a:off x="8149757" y="3994027"/>
            <a:ext cx="4042243" cy="2863973"/>
          </a:xfrm>
          <a:prstGeom prst="rect">
            <a:avLst/>
          </a:prstGeom>
        </p:spPr>
      </p:pic>
    </p:spTree>
    <p:extLst>
      <p:ext uri="{BB962C8B-B14F-4D97-AF65-F5344CB8AC3E}">
        <p14:creationId xmlns:p14="http://schemas.microsoft.com/office/powerpoint/2010/main" val="3429123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F7190-1253-C768-97CB-725A69256067}"/>
              </a:ext>
            </a:extLst>
          </p:cNvPr>
          <p:cNvSpPr>
            <a:spLocks noGrp="1"/>
          </p:cNvSpPr>
          <p:nvPr>
            <p:ph idx="1"/>
          </p:nvPr>
        </p:nvSpPr>
        <p:spPr>
          <a:xfrm>
            <a:off x="3006178" y="451513"/>
            <a:ext cx="8759097" cy="5348904"/>
          </a:xfrm>
        </p:spPr>
        <p:txBody>
          <a:bodyPr>
            <a:normAutofit/>
          </a:bodyPr>
          <a:lstStyle/>
          <a:p>
            <a:pPr algn="just"/>
            <a:r>
              <a:rPr lang="en-US" sz="2200" dirty="0"/>
              <a:t>This fact has been termed the “bad breath paradox”, since people suffering from bad breath often remain completely unaware of this fact. </a:t>
            </a:r>
          </a:p>
          <a:p>
            <a:pPr marL="0" indent="0" algn="just">
              <a:buNone/>
            </a:pPr>
            <a:endParaRPr lang="en-US" sz="2200" dirty="0"/>
          </a:p>
          <a:p>
            <a:pPr algn="just"/>
            <a:r>
              <a:rPr lang="en-US" sz="2200" dirty="0"/>
              <a:t>In 1971, </a:t>
            </a:r>
            <a:r>
              <a:rPr lang="en-US" sz="2200" dirty="0" err="1"/>
              <a:t>Pruse</a:t>
            </a:r>
            <a:r>
              <a:rPr lang="en-US" sz="2200" dirty="0"/>
              <a:t>-Phillips described an “Olfactory Reference Syndrome”, in which, patients claim to actually perceive a malodor that others cannot detect. </a:t>
            </a:r>
          </a:p>
          <a:p>
            <a:pPr algn="just"/>
            <a:endParaRPr lang="en-US" sz="2200" dirty="0"/>
          </a:p>
          <a:p>
            <a:pPr algn="just"/>
            <a:r>
              <a:rPr lang="en-US" sz="2200" dirty="0"/>
              <a:t>One type of Olfactory Reference Syndrome with most of the characteristics described by </a:t>
            </a:r>
            <a:r>
              <a:rPr lang="en-US" sz="2200" dirty="0" err="1"/>
              <a:t>Pruse</a:t>
            </a:r>
            <a:r>
              <a:rPr lang="en-US" sz="2200" dirty="0"/>
              <a:t>-Phillips is delusional halitosis</a:t>
            </a:r>
            <a:endParaRPr lang="en-IN" sz="2200" dirty="0"/>
          </a:p>
          <a:p>
            <a:endParaRPr lang="en-IN" sz="2200" dirty="0"/>
          </a:p>
        </p:txBody>
      </p:sp>
      <p:sp>
        <p:nvSpPr>
          <p:cNvPr id="4" name="Footer Placeholder 3">
            <a:extLst>
              <a:ext uri="{FF2B5EF4-FFF2-40B4-BE49-F238E27FC236}">
                <a16:creationId xmlns:a16="http://schemas.microsoft.com/office/drawing/2014/main" id="{0B7923F7-9BA8-07C8-A038-36DE62841F41}"/>
              </a:ext>
            </a:extLst>
          </p:cNvPr>
          <p:cNvSpPr>
            <a:spLocks noGrp="1"/>
          </p:cNvSpPr>
          <p:nvPr>
            <p:ph type="ftr" sz="quarter" idx="11"/>
          </p:nvPr>
        </p:nvSpPr>
        <p:spPr/>
        <p:txBody>
          <a:bodyPr/>
          <a:lstStyle/>
          <a:p>
            <a:endParaRPr lang="en-IN"/>
          </a:p>
        </p:txBody>
      </p:sp>
      <p:pic>
        <p:nvPicPr>
          <p:cNvPr id="2" name="Picture 1">
            <a:extLst>
              <a:ext uri="{FF2B5EF4-FFF2-40B4-BE49-F238E27FC236}">
                <a16:creationId xmlns:a16="http://schemas.microsoft.com/office/drawing/2014/main" id="{108F60E4-3C12-2A55-F631-97D581F561EE}"/>
              </a:ext>
            </a:extLst>
          </p:cNvPr>
          <p:cNvPicPr>
            <a:picLocks noChangeAspect="1"/>
          </p:cNvPicPr>
          <p:nvPr/>
        </p:nvPicPr>
        <p:blipFill>
          <a:blip r:embed="rId2"/>
          <a:stretch>
            <a:fillRect/>
          </a:stretch>
        </p:blipFill>
        <p:spPr>
          <a:xfrm>
            <a:off x="0" y="3409317"/>
            <a:ext cx="3006178" cy="3237101"/>
          </a:xfrm>
          <a:prstGeom prst="rect">
            <a:avLst/>
          </a:prstGeom>
        </p:spPr>
      </p:pic>
      <p:pic>
        <p:nvPicPr>
          <p:cNvPr id="3074" name="Picture 2" descr="Delusion GIFs | Tenor">
            <a:extLst>
              <a:ext uri="{FF2B5EF4-FFF2-40B4-BE49-F238E27FC236}">
                <a16:creationId xmlns:a16="http://schemas.microsoft.com/office/drawing/2014/main" id="{0834493B-C15E-FCF2-3674-0CFFE76986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8161"/>
            <a:ext cx="3006179" cy="295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246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7BBA6-C690-4AE4-813E-0D559E1CE85A}"/>
              </a:ext>
            </a:extLst>
          </p:cNvPr>
          <p:cNvSpPr>
            <a:spLocks noGrp="1"/>
          </p:cNvSpPr>
          <p:nvPr>
            <p:ph type="title"/>
          </p:nvPr>
        </p:nvSpPr>
        <p:spPr>
          <a:xfrm>
            <a:off x="677334" y="476435"/>
            <a:ext cx="8596668" cy="1320800"/>
          </a:xfrm>
        </p:spPr>
        <p:txBody>
          <a:bodyPr/>
          <a:lstStyle/>
          <a:p>
            <a:pPr algn="ctr"/>
            <a:r>
              <a:rPr lang="en-US" dirty="0"/>
              <a:t>ETIOLOGY</a:t>
            </a:r>
            <a:endParaRPr lang="en-IN" dirty="0"/>
          </a:p>
        </p:txBody>
      </p:sp>
      <p:sp>
        <p:nvSpPr>
          <p:cNvPr id="3" name="Content Placeholder 2">
            <a:extLst>
              <a:ext uri="{FF2B5EF4-FFF2-40B4-BE49-F238E27FC236}">
                <a16:creationId xmlns:a16="http://schemas.microsoft.com/office/drawing/2014/main" id="{B3A1AA57-3226-4D32-A85E-25FE5C537F20}"/>
              </a:ext>
            </a:extLst>
          </p:cNvPr>
          <p:cNvSpPr>
            <a:spLocks noGrp="1"/>
          </p:cNvSpPr>
          <p:nvPr>
            <p:ph idx="1"/>
          </p:nvPr>
        </p:nvSpPr>
        <p:spPr>
          <a:xfrm>
            <a:off x="677334" y="1482571"/>
            <a:ext cx="9913726" cy="4558792"/>
          </a:xfrm>
        </p:spPr>
        <p:txBody>
          <a:bodyPr>
            <a:normAutofit/>
          </a:bodyPr>
          <a:lstStyle/>
          <a:p>
            <a:pPr algn="just"/>
            <a:r>
              <a:rPr lang="en-US" sz="2200" dirty="0"/>
              <a:t>In most patients, breath malodor originates from the oral cavity. </a:t>
            </a:r>
          </a:p>
          <a:p>
            <a:pPr algn="just"/>
            <a:endParaRPr lang="en-US" sz="2200" dirty="0"/>
          </a:p>
          <a:p>
            <a:pPr algn="just"/>
            <a:r>
              <a:rPr lang="en-US" sz="2200" dirty="0"/>
              <a:t>Tongue coating is the predominant cause of oral malodor. </a:t>
            </a:r>
          </a:p>
          <a:p>
            <a:pPr algn="just"/>
            <a:endParaRPr lang="en-US" sz="2200" dirty="0"/>
          </a:p>
          <a:p>
            <a:pPr algn="just"/>
            <a:r>
              <a:rPr lang="en-US" sz="2200" dirty="0"/>
              <a:t>Furthermore, periodontal diseases (gingivitis and periodontitis) are the second most important causative factors.</a:t>
            </a:r>
          </a:p>
          <a:p>
            <a:pPr algn="just"/>
            <a:endParaRPr lang="en-US" sz="2200" dirty="0"/>
          </a:p>
          <a:p>
            <a:pPr algn="just"/>
            <a:r>
              <a:rPr lang="en-US" sz="2200" dirty="0"/>
              <a:t>A large-scale study including 2000 patients with halitosis complaints showed that for those patients whose bad breath could be objectively detected, the cause was mostly found within the oral cavity (90%). </a:t>
            </a:r>
          </a:p>
          <a:p>
            <a:pPr algn="just"/>
            <a:endParaRPr lang="en-US" sz="2200" dirty="0"/>
          </a:p>
        </p:txBody>
      </p:sp>
      <p:sp>
        <p:nvSpPr>
          <p:cNvPr id="4" name="Footer Placeholder 3">
            <a:extLst>
              <a:ext uri="{FF2B5EF4-FFF2-40B4-BE49-F238E27FC236}">
                <a16:creationId xmlns:a16="http://schemas.microsoft.com/office/drawing/2014/main" id="{1666372C-C203-2970-3684-F778D971CF13}"/>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1782234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2587E-4DB1-4C95-9C28-27C761805EE9}"/>
              </a:ext>
            </a:extLst>
          </p:cNvPr>
          <p:cNvSpPr>
            <a:spLocks noGrp="1"/>
          </p:cNvSpPr>
          <p:nvPr>
            <p:ph type="title"/>
          </p:nvPr>
        </p:nvSpPr>
        <p:spPr>
          <a:xfrm>
            <a:off x="966583" y="223935"/>
            <a:ext cx="8596668" cy="1320800"/>
          </a:xfrm>
        </p:spPr>
        <p:txBody>
          <a:bodyPr/>
          <a:lstStyle/>
          <a:p>
            <a:pPr algn="ctr"/>
            <a:r>
              <a:rPr lang="en-US" dirty="0"/>
              <a:t>INTRODUCTION</a:t>
            </a:r>
            <a:endParaRPr lang="en-IN" dirty="0"/>
          </a:p>
        </p:txBody>
      </p:sp>
      <p:sp>
        <p:nvSpPr>
          <p:cNvPr id="3" name="Content Placeholder 2">
            <a:extLst>
              <a:ext uri="{FF2B5EF4-FFF2-40B4-BE49-F238E27FC236}">
                <a16:creationId xmlns:a16="http://schemas.microsoft.com/office/drawing/2014/main" id="{BA40790F-0D31-424F-9AB6-57F9A9A35530}"/>
              </a:ext>
            </a:extLst>
          </p:cNvPr>
          <p:cNvSpPr>
            <a:spLocks noGrp="1"/>
          </p:cNvSpPr>
          <p:nvPr>
            <p:ph idx="1"/>
          </p:nvPr>
        </p:nvSpPr>
        <p:spPr>
          <a:xfrm>
            <a:off x="472060" y="1138336"/>
            <a:ext cx="10127515" cy="5421084"/>
          </a:xfrm>
        </p:spPr>
        <p:txBody>
          <a:bodyPr>
            <a:normAutofit/>
          </a:bodyPr>
          <a:lstStyle/>
          <a:p>
            <a:r>
              <a:rPr lang="en-US" sz="2400" dirty="0"/>
              <a:t>Breath odor can be defined as the subjective perception after  smelling  someone’s breath. </a:t>
            </a:r>
          </a:p>
          <a:p>
            <a:pPr marL="0" indent="0">
              <a:buNone/>
            </a:pPr>
            <a:r>
              <a:rPr lang="en-US" sz="2400" dirty="0"/>
              <a:t>                                                    (Carranza 13</a:t>
            </a:r>
            <a:r>
              <a:rPr lang="en-US" sz="2400" baseline="30000" dirty="0"/>
              <a:t>th</a:t>
            </a:r>
            <a:r>
              <a:rPr lang="en-US" sz="2400" dirty="0"/>
              <a:t> edition)</a:t>
            </a:r>
          </a:p>
          <a:p>
            <a:pPr marL="0" indent="0">
              <a:buNone/>
            </a:pPr>
            <a:endParaRPr lang="en-US" sz="2400" dirty="0"/>
          </a:p>
          <a:p>
            <a:r>
              <a:rPr lang="en-US" sz="2400" dirty="0"/>
              <a:t>Breath that is offensive to others, caused by a variety of reasons including but not limited to periodontal disease. bacterial coating of tongue, systemic disorders, and different types of food.</a:t>
            </a:r>
          </a:p>
          <a:p>
            <a:pPr marL="0" indent="0" algn="ctr">
              <a:buNone/>
            </a:pPr>
            <a:r>
              <a:rPr lang="en-US" sz="2400" dirty="0"/>
              <a:t>                                              (GPT)</a:t>
            </a:r>
          </a:p>
          <a:p>
            <a:endParaRPr lang="en-US" sz="2400" dirty="0"/>
          </a:p>
          <a:p>
            <a:r>
              <a:rPr lang="en-US" sz="2400" dirty="0"/>
              <a:t>It can be pleasant, unpleasant, or even </a:t>
            </a:r>
            <a:r>
              <a:rPr lang="en-US" sz="2400" dirty="0" err="1"/>
              <a:t>disturbing,if</a:t>
            </a:r>
            <a:r>
              <a:rPr lang="en-US" sz="2400" dirty="0"/>
              <a:t> not repulsive. </a:t>
            </a:r>
          </a:p>
          <a:p>
            <a:endParaRPr lang="en-US" sz="2400" dirty="0"/>
          </a:p>
        </p:txBody>
      </p:sp>
      <p:sp>
        <p:nvSpPr>
          <p:cNvPr id="4" name="Footer Placeholder 3">
            <a:extLst>
              <a:ext uri="{FF2B5EF4-FFF2-40B4-BE49-F238E27FC236}">
                <a16:creationId xmlns:a16="http://schemas.microsoft.com/office/drawing/2014/main" id="{0C370C54-757C-9EF6-49D6-03D14C3623A7}"/>
              </a:ext>
            </a:extLst>
          </p:cNvPr>
          <p:cNvSpPr>
            <a:spLocks noGrp="1"/>
          </p:cNvSpPr>
          <p:nvPr>
            <p:ph type="ftr" sz="quarter" idx="11"/>
          </p:nvPr>
        </p:nvSpPr>
        <p:spPr/>
        <p:txBody>
          <a:bodyPr/>
          <a:lstStyle/>
          <a:p>
            <a:endParaRPr lang="en-IN" dirty="0"/>
          </a:p>
        </p:txBody>
      </p:sp>
      <p:pic>
        <p:nvPicPr>
          <p:cNvPr id="5" name="Picture 4">
            <a:extLst>
              <a:ext uri="{FF2B5EF4-FFF2-40B4-BE49-F238E27FC236}">
                <a16:creationId xmlns:a16="http://schemas.microsoft.com/office/drawing/2014/main" id="{9C728BE9-8CB6-1975-A4C9-395C3B9E82E3}"/>
              </a:ext>
            </a:extLst>
          </p:cNvPr>
          <p:cNvPicPr>
            <a:picLocks noChangeAspect="1"/>
          </p:cNvPicPr>
          <p:nvPr/>
        </p:nvPicPr>
        <p:blipFill>
          <a:blip r:embed="rId2"/>
          <a:stretch>
            <a:fillRect/>
          </a:stretch>
        </p:blipFill>
        <p:spPr>
          <a:xfrm>
            <a:off x="9942666" y="851044"/>
            <a:ext cx="2249334" cy="2143125"/>
          </a:xfrm>
          <a:prstGeom prst="rect">
            <a:avLst/>
          </a:prstGeom>
        </p:spPr>
      </p:pic>
      <p:pic>
        <p:nvPicPr>
          <p:cNvPr id="6" name="Picture 5">
            <a:extLst>
              <a:ext uri="{FF2B5EF4-FFF2-40B4-BE49-F238E27FC236}">
                <a16:creationId xmlns:a16="http://schemas.microsoft.com/office/drawing/2014/main" id="{AC7E1EF8-2BF9-67E8-FAE0-12C8C78FB6E2}"/>
              </a:ext>
            </a:extLst>
          </p:cNvPr>
          <p:cNvPicPr>
            <a:picLocks noChangeAspect="1"/>
          </p:cNvPicPr>
          <p:nvPr/>
        </p:nvPicPr>
        <p:blipFill>
          <a:blip r:embed="rId3"/>
          <a:stretch>
            <a:fillRect/>
          </a:stretch>
        </p:blipFill>
        <p:spPr>
          <a:xfrm>
            <a:off x="10048875" y="3777864"/>
            <a:ext cx="2143125" cy="2143125"/>
          </a:xfrm>
          <a:prstGeom prst="rect">
            <a:avLst/>
          </a:prstGeom>
        </p:spPr>
      </p:pic>
    </p:spTree>
    <p:extLst>
      <p:ext uri="{BB962C8B-B14F-4D97-AF65-F5344CB8AC3E}">
        <p14:creationId xmlns:p14="http://schemas.microsoft.com/office/powerpoint/2010/main" val="2269765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A4BC3-6955-4404-AA7D-4EC39ACBF401}"/>
              </a:ext>
            </a:extLst>
          </p:cNvPr>
          <p:cNvSpPr>
            <a:spLocks noGrp="1"/>
          </p:cNvSpPr>
          <p:nvPr>
            <p:ph idx="1"/>
          </p:nvPr>
        </p:nvSpPr>
        <p:spPr>
          <a:xfrm>
            <a:off x="630314" y="310717"/>
            <a:ext cx="9987379" cy="5317725"/>
          </a:xfrm>
        </p:spPr>
        <p:txBody>
          <a:bodyPr>
            <a:noAutofit/>
          </a:bodyPr>
          <a:lstStyle/>
          <a:p>
            <a:pPr algn="just"/>
            <a:r>
              <a:rPr lang="en-US" sz="2200" dirty="0"/>
              <a:t>Tongue coating (51%), gingivitis or periodontitis (13%), or a combination (22%) accounted for the majority of the cases.</a:t>
            </a:r>
          </a:p>
          <a:p>
            <a:pPr algn="just"/>
            <a:endParaRPr lang="en-US" sz="2200" dirty="0"/>
          </a:p>
          <a:p>
            <a:pPr algn="just"/>
            <a:r>
              <a:rPr lang="en-US" sz="2200" dirty="0"/>
              <a:t> Because a large part of the population has tongue coating or gingivitis/periodontitis, the risk always exists that an intraoral condition is too easily considered as the cause, whereas more important pathologic conditions are overlooked. </a:t>
            </a:r>
          </a:p>
          <a:p>
            <a:pPr algn="just"/>
            <a:endParaRPr lang="en-US" sz="2200" dirty="0"/>
          </a:p>
          <a:p>
            <a:pPr algn="just"/>
            <a:r>
              <a:rPr lang="en-US" sz="2200" dirty="0"/>
              <a:t>Indeed, for a minority of patients (4% in the same study), extraoral causes could be identified, including ear, nose, and throat (ENT) disorders, systemic diseases (e.g., diabetes), metabolic or hormonal changes, hepatic or renal insufficiency, bronchial and pulmonary diseases, or </a:t>
            </a:r>
            <a:r>
              <a:rPr lang="en-US" sz="2200" dirty="0" err="1"/>
              <a:t>gastroenterologic</a:t>
            </a:r>
            <a:r>
              <a:rPr lang="en-US" sz="2200" dirty="0"/>
              <a:t> disorders</a:t>
            </a:r>
            <a:endParaRPr lang="en-IN" sz="2200" dirty="0"/>
          </a:p>
          <a:p>
            <a:pPr algn="just"/>
            <a:endParaRPr lang="en-IN" sz="2200" dirty="0"/>
          </a:p>
        </p:txBody>
      </p:sp>
      <p:sp>
        <p:nvSpPr>
          <p:cNvPr id="2" name="Footer Placeholder 1">
            <a:extLst>
              <a:ext uri="{FF2B5EF4-FFF2-40B4-BE49-F238E27FC236}">
                <a16:creationId xmlns:a16="http://schemas.microsoft.com/office/drawing/2014/main" id="{560ECCCA-43E6-8593-CA7B-87B9A2356148}"/>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80689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7C0E-5C8A-4BCB-997A-8ED2E1ADA589}"/>
              </a:ext>
            </a:extLst>
          </p:cNvPr>
          <p:cNvSpPr>
            <a:spLocks noGrp="1"/>
          </p:cNvSpPr>
          <p:nvPr>
            <p:ph type="title"/>
          </p:nvPr>
        </p:nvSpPr>
        <p:spPr>
          <a:xfrm>
            <a:off x="503223" y="311553"/>
            <a:ext cx="8596668" cy="1320800"/>
          </a:xfrm>
        </p:spPr>
        <p:txBody>
          <a:bodyPr/>
          <a:lstStyle/>
          <a:p>
            <a:r>
              <a:rPr lang="en-IN" dirty="0"/>
              <a:t>INTRAORAL CAUSES</a:t>
            </a:r>
          </a:p>
        </p:txBody>
      </p:sp>
      <p:sp>
        <p:nvSpPr>
          <p:cNvPr id="3" name="Content Placeholder 2">
            <a:extLst>
              <a:ext uri="{FF2B5EF4-FFF2-40B4-BE49-F238E27FC236}">
                <a16:creationId xmlns:a16="http://schemas.microsoft.com/office/drawing/2014/main" id="{1B05A3BE-6283-43FB-AD7C-19CE6AF4D6EA}"/>
              </a:ext>
            </a:extLst>
          </p:cNvPr>
          <p:cNvSpPr>
            <a:spLocks noGrp="1"/>
          </p:cNvSpPr>
          <p:nvPr>
            <p:ph idx="1"/>
          </p:nvPr>
        </p:nvSpPr>
        <p:spPr>
          <a:xfrm>
            <a:off x="319923" y="1100153"/>
            <a:ext cx="11256886" cy="5351756"/>
          </a:xfrm>
        </p:spPr>
        <p:txBody>
          <a:bodyPr>
            <a:noAutofit/>
          </a:bodyPr>
          <a:lstStyle/>
          <a:p>
            <a:pPr algn="just"/>
            <a:r>
              <a:rPr lang="en-IN" sz="2000" dirty="0">
                <a:solidFill>
                  <a:schemeClr val="tx1"/>
                </a:solidFill>
              </a:rPr>
              <a:t>Tongue coating, </a:t>
            </a:r>
          </a:p>
          <a:p>
            <a:pPr algn="just"/>
            <a:r>
              <a:rPr lang="en-IN" sz="2000" dirty="0">
                <a:solidFill>
                  <a:schemeClr val="tx1"/>
                </a:solidFill>
              </a:rPr>
              <a:t>poor oral hygiene, </a:t>
            </a:r>
          </a:p>
          <a:p>
            <a:pPr algn="just"/>
            <a:r>
              <a:rPr lang="en-IN" sz="2000" dirty="0">
                <a:solidFill>
                  <a:schemeClr val="tx1"/>
                </a:solidFill>
              </a:rPr>
              <a:t>gingivitis, and </a:t>
            </a:r>
          </a:p>
          <a:p>
            <a:pPr algn="just"/>
            <a:r>
              <a:rPr lang="en-IN" sz="2000" dirty="0">
                <a:solidFill>
                  <a:schemeClr val="tx1"/>
                </a:solidFill>
              </a:rPr>
              <a:t>periodontitis are the predominant causative factors. </a:t>
            </a:r>
          </a:p>
          <a:p>
            <a:pPr algn="just"/>
            <a:endParaRPr lang="en-IN" sz="2000" dirty="0">
              <a:solidFill>
                <a:schemeClr val="tx1"/>
              </a:solidFill>
            </a:endParaRPr>
          </a:p>
          <a:p>
            <a:pPr algn="just"/>
            <a:r>
              <a:rPr lang="en-IN" sz="2000" dirty="0">
                <a:solidFill>
                  <a:schemeClr val="tx1"/>
                </a:solidFill>
              </a:rPr>
              <a:t>It is the result of the degradation of organic substrates by anaerobic bacteria. During the process of bacterial putrefaction, peptides and proteins present in saliva, food debris, gingival crevicular fluid, interdental plaque, shed epithelial cells and blood are </a:t>
            </a:r>
            <a:r>
              <a:rPr lang="en-IN" sz="2000" dirty="0" err="1">
                <a:solidFill>
                  <a:schemeClr val="tx1"/>
                </a:solidFill>
              </a:rPr>
              <a:t>hydrolyzed</a:t>
            </a:r>
            <a:r>
              <a:rPr lang="en-IN" sz="2000" dirty="0">
                <a:solidFill>
                  <a:schemeClr val="tx1"/>
                </a:solidFill>
              </a:rPr>
              <a:t> to </a:t>
            </a:r>
            <a:r>
              <a:rPr lang="en-IN" sz="2000" dirty="0" err="1">
                <a:solidFill>
                  <a:schemeClr val="tx1"/>
                </a:solidFill>
              </a:rPr>
              <a:t>sulfide</a:t>
            </a:r>
            <a:r>
              <a:rPr lang="en-IN" sz="2000" dirty="0">
                <a:solidFill>
                  <a:schemeClr val="tx1"/>
                </a:solidFill>
              </a:rPr>
              <a:t>-containing and non–</a:t>
            </a:r>
            <a:r>
              <a:rPr lang="en-IN" sz="2000" dirty="0" err="1">
                <a:solidFill>
                  <a:schemeClr val="tx1"/>
                </a:solidFill>
              </a:rPr>
              <a:t>sulfide</a:t>
            </a:r>
            <a:r>
              <a:rPr lang="en-IN" sz="2000" dirty="0">
                <a:solidFill>
                  <a:schemeClr val="tx1"/>
                </a:solidFill>
              </a:rPr>
              <a:t>-containing amino acids, which can be further metabolized. </a:t>
            </a:r>
          </a:p>
          <a:p>
            <a:pPr algn="just"/>
            <a:endParaRPr lang="en-IN" sz="2000" dirty="0">
              <a:solidFill>
                <a:schemeClr val="tx1"/>
              </a:solidFill>
            </a:endParaRPr>
          </a:p>
          <a:p>
            <a:pPr algn="just"/>
            <a:r>
              <a:rPr lang="en-IN" sz="2000" dirty="0">
                <a:solidFill>
                  <a:schemeClr val="tx1"/>
                </a:solidFill>
              </a:rPr>
              <a:t>The proteolytic degradation of </a:t>
            </a:r>
            <a:r>
              <a:rPr lang="en-IN" sz="2000" dirty="0" err="1">
                <a:solidFill>
                  <a:schemeClr val="tx1"/>
                </a:solidFill>
              </a:rPr>
              <a:t>sulfur</a:t>
            </a:r>
            <a:r>
              <a:rPr lang="en-IN" sz="2000" dirty="0">
                <a:solidFill>
                  <a:schemeClr val="tx1"/>
                </a:solidFill>
              </a:rPr>
              <a:t>-containing amino acids (cysteine, cystine and methionine) by gram-negative bacteria produces </a:t>
            </a:r>
            <a:r>
              <a:rPr lang="en-IN" sz="2000" dirty="0" err="1">
                <a:solidFill>
                  <a:schemeClr val="tx1"/>
                </a:solidFill>
              </a:rPr>
              <a:t>sulfur</a:t>
            </a:r>
            <a:r>
              <a:rPr lang="en-IN" sz="2000" dirty="0">
                <a:solidFill>
                  <a:schemeClr val="tx1"/>
                </a:solidFill>
              </a:rPr>
              <a:t> containing gases such as hydrogen </a:t>
            </a:r>
            <a:r>
              <a:rPr lang="en-IN" sz="2000" dirty="0" err="1">
                <a:solidFill>
                  <a:schemeClr val="tx1"/>
                </a:solidFill>
              </a:rPr>
              <a:t>sulfide</a:t>
            </a:r>
            <a:r>
              <a:rPr lang="en-IN" sz="2000" dirty="0">
                <a:solidFill>
                  <a:schemeClr val="tx1"/>
                </a:solidFill>
              </a:rPr>
              <a:t> (H2S) and </a:t>
            </a:r>
            <a:r>
              <a:rPr lang="en-IN" sz="2000" dirty="0" err="1">
                <a:solidFill>
                  <a:schemeClr val="tx1"/>
                </a:solidFill>
              </a:rPr>
              <a:t>methylmercaptan</a:t>
            </a:r>
            <a:r>
              <a:rPr lang="en-IN" sz="2000" dirty="0">
                <a:solidFill>
                  <a:schemeClr val="tx1"/>
                </a:solidFill>
              </a:rPr>
              <a:t> (CH3SH).</a:t>
            </a:r>
          </a:p>
        </p:txBody>
      </p:sp>
      <p:sp>
        <p:nvSpPr>
          <p:cNvPr id="4" name="Footer Placeholder 3">
            <a:extLst>
              <a:ext uri="{FF2B5EF4-FFF2-40B4-BE49-F238E27FC236}">
                <a16:creationId xmlns:a16="http://schemas.microsoft.com/office/drawing/2014/main" id="{5C9799C6-0098-4AA3-1A38-77E5B87DF92A}"/>
              </a:ext>
            </a:extLst>
          </p:cNvPr>
          <p:cNvSpPr>
            <a:spLocks noGrp="1"/>
          </p:cNvSpPr>
          <p:nvPr>
            <p:ph type="ftr" sz="quarter" idx="11"/>
          </p:nvPr>
        </p:nvSpPr>
        <p:spPr>
          <a:xfrm>
            <a:off x="2580779" y="6451909"/>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3048789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024CF6-7830-4936-BC15-13828BE2CFDA}"/>
              </a:ext>
            </a:extLst>
          </p:cNvPr>
          <p:cNvSpPr>
            <a:spLocks noGrp="1"/>
          </p:cNvSpPr>
          <p:nvPr>
            <p:ph idx="1"/>
          </p:nvPr>
        </p:nvSpPr>
        <p:spPr>
          <a:xfrm>
            <a:off x="470517" y="719091"/>
            <a:ext cx="10315852" cy="5504210"/>
          </a:xfrm>
        </p:spPr>
        <p:txBody>
          <a:bodyPr>
            <a:noAutofit/>
          </a:bodyPr>
          <a:lstStyle/>
          <a:p>
            <a:pPr algn="just"/>
            <a:r>
              <a:rPr lang="en-IN" sz="2200" dirty="0"/>
              <a:t>The most commonly involved bacteria are </a:t>
            </a:r>
            <a:r>
              <a:rPr lang="en-IN" sz="2200" dirty="0" err="1"/>
              <a:t>Porphyromonas</a:t>
            </a:r>
            <a:r>
              <a:rPr lang="en-IN" sz="2200" dirty="0"/>
              <a:t> </a:t>
            </a:r>
            <a:r>
              <a:rPr lang="en-IN" sz="2200" dirty="0" err="1"/>
              <a:t>gingivalis</a:t>
            </a:r>
            <a:r>
              <a:rPr lang="en-IN" sz="2200" dirty="0"/>
              <a:t>, </a:t>
            </a:r>
            <a:r>
              <a:rPr lang="en-IN" sz="2200" dirty="0" err="1"/>
              <a:t>Prevotella</a:t>
            </a:r>
            <a:r>
              <a:rPr lang="en-IN" sz="2200" dirty="0"/>
              <a:t> intermedia, </a:t>
            </a:r>
            <a:r>
              <a:rPr lang="en-IN" sz="2200" dirty="0" err="1"/>
              <a:t>Prevotella</a:t>
            </a:r>
            <a:r>
              <a:rPr lang="en-IN" sz="2200" dirty="0"/>
              <a:t> </a:t>
            </a:r>
            <a:r>
              <a:rPr lang="en-IN" sz="2200" dirty="0" err="1"/>
              <a:t>nigrescens</a:t>
            </a:r>
            <a:r>
              <a:rPr lang="en-IN" sz="2200" dirty="0"/>
              <a:t>, </a:t>
            </a:r>
            <a:r>
              <a:rPr lang="en-IN" sz="2200" dirty="0" err="1"/>
              <a:t>Aggregatibacter</a:t>
            </a:r>
            <a:r>
              <a:rPr lang="en-IN" sz="2200" dirty="0"/>
              <a:t> </a:t>
            </a:r>
            <a:r>
              <a:rPr lang="en-IN" sz="2200" dirty="0" err="1"/>
              <a:t>actinomycetemcomitans</a:t>
            </a:r>
            <a:r>
              <a:rPr lang="en-IN" sz="2200" dirty="0"/>
              <a:t>, Campylobacter rectus, Fusobacterium </a:t>
            </a:r>
            <a:r>
              <a:rPr lang="en-IN" sz="2200" dirty="0" err="1"/>
              <a:t>nucleatum</a:t>
            </a:r>
            <a:r>
              <a:rPr lang="en-IN" sz="2200" dirty="0"/>
              <a:t>, </a:t>
            </a:r>
            <a:r>
              <a:rPr lang="en-IN" sz="2200" dirty="0" err="1"/>
              <a:t>Peptostreptococcus</a:t>
            </a:r>
            <a:r>
              <a:rPr lang="en-IN" sz="2200" dirty="0"/>
              <a:t> micros, </a:t>
            </a:r>
            <a:r>
              <a:rPr lang="en-IN" sz="2200" dirty="0" err="1"/>
              <a:t>Tannerella</a:t>
            </a:r>
            <a:r>
              <a:rPr lang="en-IN" sz="2200" dirty="0"/>
              <a:t> forsythia, Eubacterium spp., and spirochetes. </a:t>
            </a:r>
          </a:p>
          <a:p>
            <a:pPr algn="just"/>
            <a:endParaRPr lang="en-IN" sz="2200" dirty="0"/>
          </a:p>
          <a:p>
            <a:pPr algn="just"/>
            <a:r>
              <a:rPr lang="en-IN" sz="2200" dirty="0"/>
              <a:t>A study by Niles and </a:t>
            </a:r>
            <a:r>
              <a:rPr lang="en-IN" sz="2200" dirty="0" err="1"/>
              <a:t>Gaffar</a:t>
            </a:r>
            <a:r>
              <a:rPr lang="en-IN" sz="2200" dirty="0"/>
              <a:t> made clear that these gram-negative species in particular cause an unpleasant smell by the production of </a:t>
            </a:r>
            <a:r>
              <a:rPr lang="en-IN" sz="2200" dirty="0" err="1"/>
              <a:t>sulfur</a:t>
            </a:r>
            <a:r>
              <a:rPr lang="en-IN" sz="2200" dirty="0"/>
              <a:t> compounds. </a:t>
            </a:r>
          </a:p>
          <a:p>
            <a:pPr algn="just"/>
            <a:endParaRPr lang="en-IN" sz="2200" dirty="0"/>
          </a:p>
          <a:p>
            <a:pPr algn="just"/>
            <a:r>
              <a:rPr lang="en-IN" sz="2200" dirty="0"/>
              <a:t>However, because of the large microbial diversity found in patients with halitosis, it is suggested that breath </a:t>
            </a:r>
            <a:r>
              <a:rPr lang="en-IN" sz="2200" dirty="0" err="1"/>
              <a:t>malodor</a:t>
            </a:r>
            <a:r>
              <a:rPr lang="en-IN" sz="2200" dirty="0"/>
              <a:t> is the result of complex interactions among several bacterial species. </a:t>
            </a:r>
          </a:p>
          <a:p>
            <a:pPr algn="just"/>
            <a:endParaRPr lang="en-IN" sz="2200" dirty="0"/>
          </a:p>
        </p:txBody>
      </p:sp>
      <p:sp>
        <p:nvSpPr>
          <p:cNvPr id="2" name="Footer Placeholder 1">
            <a:extLst>
              <a:ext uri="{FF2B5EF4-FFF2-40B4-BE49-F238E27FC236}">
                <a16:creationId xmlns:a16="http://schemas.microsoft.com/office/drawing/2014/main" id="{EF2AC999-60BE-705F-B64D-50C80C71CC04}"/>
              </a:ext>
            </a:extLst>
          </p:cNvPr>
          <p:cNvSpPr>
            <a:spLocks noGrp="1"/>
          </p:cNvSpPr>
          <p:nvPr>
            <p:ph type="ftr" sz="quarter" idx="11"/>
          </p:nvPr>
        </p:nvSpPr>
        <p:spPr>
          <a:xfrm>
            <a:off x="917031" y="6378713"/>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18489281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DD9DD6-F76F-46C4-9653-BFADC8C4CD83}"/>
              </a:ext>
            </a:extLst>
          </p:cNvPr>
          <p:cNvSpPr>
            <a:spLocks noGrp="1"/>
          </p:cNvSpPr>
          <p:nvPr>
            <p:ph idx="1"/>
          </p:nvPr>
        </p:nvSpPr>
        <p:spPr>
          <a:xfrm>
            <a:off x="674703" y="1038687"/>
            <a:ext cx="9996256" cy="5002675"/>
          </a:xfrm>
        </p:spPr>
        <p:txBody>
          <a:bodyPr>
            <a:normAutofit/>
          </a:bodyPr>
          <a:lstStyle/>
          <a:p>
            <a:pPr algn="just"/>
            <a:r>
              <a:rPr lang="en-IN" sz="2200" dirty="0"/>
              <a:t>One study indicated that some gram-positive microorganisms, such as Streptococcus </a:t>
            </a:r>
            <a:r>
              <a:rPr lang="en-IN" sz="2200" dirty="0" err="1"/>
              <a:t>salivarius</a:t>
            </a:r>
            <a:r>
              <a:rPr lang="en-IN" sz="2200" dirty="0"/>
              <a:t>, also contribute to oral </a:t>
            </a:r>
            <a:r>
              <a:rPr lang="en-IN" sz="2200" dirty="0" err="1"/>
              <a:t>malodor</a:t>
            </a:r>
            <a:r>
              <a:rPr lang="en-IN" sz="2200" dirty="0"/>
              <a:t> production by </a:t>
            </a:r>
            <a:r>
              <a:rPr lang="en-IN" sz="2200" dirty="0" err="1"/>
              <a:t>deglycosylating</a:t>
            </a:r>
            <a:r>
              <a:rPr lang="en-IN" sz="2200" dirty="0"/>
              <a:t> salivary glycoproteins, thus exposing their protein core to further degradation by gram-negative microorganisms</a:t>
            </a:r>
          </a:p>
          <a:p>
            <a:pPr algn="just"/>
            <a:endParaRPr lang="en-IN" sz="2200" dirty="0"/>
          </a:p>
          <a:p>
            <a:pPr algn="just"/>
            <a:r>
              <a:rPr lang="en-IN" sz="2200" dirty="0"/>
              <a:t> More recently, the presence of </a:t>
            </a:r>
            <a:r>
              <a:rPr lang="en-IN" sz="2200" dirty="0" err="1"/>
              <a:t>Solobacterium</a:t>
            </a:r>
            <a:r>
              <a:rPr lang="en-IN" sz="2200" dirty="0"/>
              <a:t> </a:t>
            </a:r>
            <a:r>
              <a:rPr lang="en-IN" sz="2200" dirty="0" err="1"/>
              <a:t>moorei</a:t>
            </a:r>
            <a:r>
              <a:rPr lang="en-IN" sz="2200" dirty="0"/>
              <a:t>, a gram-positive bacterium, has also been linked to oral </a:t>
            </a:r>
            <a:r>
              <a:rPr lang="en-IN" sz="2200" dirty="0" err="1"/>
              <a:t>malodor</a:t>
            </a:r>
            <a:r>
              <a:rPr lang="en-IN" sz="2200" dirty="0"/>
              <a:t>.</a:t>
            </a:r>
          </a:p>
          <a:p>
            <a:pPr algn="just"/>
            <a:endParaRPr lang="en-IN" sz="2200" dirty="0"/>
          </a:p>
        </p:txBody>
      </p:sp>
      <p:sp>
        <p:nvSpPr>
          <p:cNvPr id="2" name="Footer Placeholder 1">
            <a:extLst>
              <a:ext uri="{FF2B5EF4-FFF2-40B4-BE49-F238E27FC236}">
                <a16:creationId xmlns:a16="http://schemas.microsoft.com/office/drawing/2014/main" id="{E9AF0C23-F1B3-B025-6523-435BFC9779D0}"/>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421814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D203-9119-4BEA-810C-30834806AFB2}"/>
              </a:ext>
            </a:extLst>
          </p:cNvPr>
          <p:cNvSpPr>
            <a:spLocks noGrp="1"/>
          </p:cNvSpPr>
          <p:nvPr>
            <p:ph type="title"/>
          </p:nvPr>
        </p:nvSpPr>
        <p:spPr>
          <a:xfrm>
            <a:off x="0" y="-208887"/>
            <a:ext cx="8596668" cy="1320800"/>
          </a:xfrm>
        </p:spPr>
        <p:txBody>
          <a:bodyPr/>
          <a:lstStyle/>
          <a:p>
            <a:br>
              <a:rPr lang="en-US" dirty="0"/>
            </a:br>
            <a:r>
              <a:rPr lang="en-US" dirty="0"/>
              <a:t>      Tongue and Tongue Coating </a:t>
            </a:r>
            <a:endParaRPr lang="en-IN" dirty="0"/>
          </a:p>
        </p:txBody>
      </p:sp>
      <p:sp>
        <p:nvSpPr>
          <p:cNvPr id="3" name="Content Placeholder 2">
            <a:extLst>
              <a:ext uri="{FF2B5EF4-FFF2-40B4-BE49-F238E27FC236}">
                <a16:creationId xmlns:a16="http://schemas.microsoft.com/office/drawing/2014/main" id="{5ED17387-4881-4D02-92BB-D141204DD869}"/>
              </a:ext>
            </a:extLst>
          </p:cNvPr>
          <p:cNvSpPr>
            <a:spLocks noGrp="1"/>
          </p:cNvSpPr>
          <p:nvPr>
            <p:ph idx="1"/>
          </p:nvPr>
        </p:nvSpPr>
        <p:spPr>
          <a:xfrm>
            <a:off x="243234" y="1190875"/>
            <a:ext cx="9525917" cy="4607511"/>
          </a:xfrm>
        </p:spPr>
        <p:txBody>
          <a:bodyPr>
            <a:noAutofit/>
          </a:bodyPr>
          <a:lstStyle/>
          <a:p>
            <a:pPr algn="just"/>
            <a:r>
              <a:rPr lang="en-US" sz="2200" dirty="0"/>
              <a:t>The dorsal tongue mucosa, with an area of 25 cm3 , has a very irregular surface topography.</a:t>
            </a:r>
          </a:p>
          <a:p>
            <a:pPr algn="just"/>
            <a:endParaRPr lang="en-US" sz="2200" dirty="0"/>
          </a:p>
          <a:p>
            <a:pPr algn="just"/>
            <a:r>
              <a:rPr lang="en-US" sz="2200" dirty="0"/>
              <a:t> The innumerable depressions in the tongue surface are ideal niches for bacterial adhesion and growth, sheltered from cleaning actions.</a:t>
            </a:r>
          </a:p>
          <a:p>
            <a:pPr algn="just"/>
            <a:endParaRPr lang="en-US" sz="2200" dirty="0"/>
          </a:p>
          <a:p>
            <a:pPr algn="just"/>
            <a:r>
              <a:rPr lang="en-US" sz="2200" dirty="0"/>
              <a:t> Moreover, desquamated cells and food remnants also remain trapped in these retention sites and consequently can be putrefied by the bacteria.</a:t>
            </a:r>
          </a:p>
          <a:p>
            <a:pPr algn="just"/>
            <a:endParaRPr lang="en-US" sz="2200" dirty="0"/>
          </a:p>
          <a:p>
            <a:pPr algn="just"/>
            <a:r>
              <a:rPr lang="en-US" sz="2200" dirty="0"/>
              <a:t> A fissured tongue (deep fissures on the dorsum, also called scrotal tongue or lingua </a:t>
            </a:r>
            <a:r>
              <a:rPr lang="en-US" sz="2200" dirty="0" err="1"/>
              <a:t>plicata</a:t>
            </a:r>
            <a:r>
              <a:rPr lang="en-US" sz="2200" dirty="0"/>
              <a:t>) and a hairy tongue (lingua </a:t>
            </a:r>
            <a:r>
              <a:rPr lang="en-US" sz="2200" dirty="0" err="1"/>
              <a:t>villosa</a:t>
            </a:r>
            <a:r>
              <a:rPr lang="en-US" sz="2200" dirty="0"/>
              <a:t>) have an even rougher surface. </a:t>
            </a:r>
            <a:endParaRPr lang="en-IN" sz="2200" dirty="0"/>
          </a:p>
        </p:txBody>
      </p:sp>
      <p:sp>
        <p:nvSpPr>
          <p:cNvPr id="4" name="Footer Placeholder 3">
            <a:extLst>
              <a:ext uri="{FF2B5EF4-FFF2-40B4-BE49-F238E27FC236}">
                <a16:creationId xmlns:a16="http://schemas.microsoft.com/office/drawing/2014/main" id="{74E280DA-F50C-1AAA-02FB-C500D4F14757}"/>
              </a:ext>
            </a:extLst>
          </p:cNvPr>
          <p:cNvSpPr>
            <a:spLocks noGrp="1"/>
          </p:cNvSpPr>
          <p:nvPr>
            <p:ph type="ftr" sz="quarter" idx="11"/>
          </p:nvPr>
        </p:nvSpPr>
        <p:spPr>
          <a:xfrm>
            <a:off x="1013236" y="6473625"/>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4">
            <a:extLst>
              <a:ext uri="{FF2B5EF4-FFF2-40B4-BE49-F238E27FC236}">
                <a16:creationId xmlns:a16="http://schemas.microsoft.com/office/drawing/2014/main" id="{569E284B-D467-C233-0185-65A42E27F5C6}"/>
              </a:ext>
            </a:extLst>
          </p:cNvPr>
          <p:cNvPicPr>
            <a:picLocks noChangeAspect="1"/>
          </p:cNvPicPr>
          <p:nvPr/>
        </p:nvPicPr>
        <p:blipFill>
          <a:blip r:embed="rId2"/>
          <a:stretch>
            <a:fillRect/>
          </a:stretch>
        </p:blipFill>
        <p:spPr>
          <a:xfrm>
            <a:off x="9834465" y="4282752"/>
            <a:ext cx="2357535" cy="2555998"/>
          </a:xfrm>
          <a:prstGeom prst="rect">
            <a:avLst/>
          </a:prstGeom>
        </p:spPr>
      </p:pic>
      <p:pic>
        <p:nvPicPr>
          <p:cNvPr id="6" name="Picture 5">
            <a:extLst>
              <a:ext uri="{FF2B5EF4-FFF2-40B4-BE49-F238E27FC236}">
                <a16:creationId xmlns:a16="http://schemas.microsoft.com/office/drawing/2014/main" id="{AA5A4F02-2DB0-844C-8247-788130FB8C49}"/>
              </a:ext>
            </a:extLst>
          </p:cNvPr>
          <p:cNvPicPr>
            <a:picLocks noChangeAspect="1"/>
          </p:cNvPicPr>
          <p:nvPr/>
        </p:nvPicPr>
        <p:blipFill>
          <a:blip r:embed="rId3"/>
          <a:stretch>
            <a:fillRect/>
          </a:stretch>
        </p:blipFill>
        <p:spPr>
          <a:xfrm>
            <a:off x="9769151" y="0"/>
            <a:ext cx="2422849" cy="2216340"/>
          </a:xfrm>
          <a:prstGeom prst="rect">
            <a:avLst/>
          </a:prstGeom>
        </p:spPr>
      </p:pic>
    </p:spTree>
    <p:extLst>
      <p:ext uri="{BB962C8B-B14F-4D97-AF65-F5344CB8AC3E}">
        <p14:creationId xmlns:p14="http://schemas.microsoft.com/office/powerpoint/2010/main" val="6803483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840F55-F989-4D06-A51F-D45253897BCB}"/>
              </a:ext>
            </a:extLst>
          </p:cNvPr>
          <p:cNvSpPr>
            <a:spLocks noGrp="1"/>
          </p:cNvSpPr>
          <p:nvPr>
            <p:ph idx="1"/>
          </p:nvPr>
        </p:nvSpPr>
        <p:spPr>
          <a:xfrm>
            <a:off x="568171" y="532661"/>
            <a:ext cx="10085033" cy="5508702"/>
          </a:xfrm>
        </p:spPr>
        <p:txBody>
          <a:bodyPr>
            <a:noAutofit/>
          </a:bodyPr>
          <a:lstStyle/>
          <a:p>
            <a:pPr algn="just"/>
            <a:r>
              <a:rPr lang="en-US" sz="2200" dirty="0"/>
              <a:t>Accumulated food remnants intermingled with exfoliated cells and bacteria form a coating on the tongue dorsum. </a:t>
            </a:r>
          </a:p>
          <a:p>
            <a:pPr algn="just"/>
            <a:endParaRPr lang="en-US" sz="2200" dirty="0"/>
          </a:p>
          <a:p>
            <a:pPr algn="just"/>
            <a:r>
              <a:rPr lang="en-US" sz="2200" dirty="0"/>
              <a:t>The latter cannot be easily removed because of retention by the irregular surface of the tongue dorsum. </a:t>
            </a:r>
          </a:p>
          <a:p>
            <a:pPr algn="just"/>
            <a:endParaRPr lang="en-US" sz="2200" dirty="0"/>
          </a:p>
          <a:p>
            <a:pPr algn="just"/>
            <a:r>
              <a:rPr lang="en-US" sz="2200" dirty="0"/>
              <a:t>As such, the two factors essential for putrefaction (bacteria and their nutrients) are united. </a:t>
            </a:r>
          </a:p>
          <a:p>
            <a:pPr algn="just"/>
            <a:endParaRPr lang="en-US" sz="2200" dirty="0"/>
          </a:p>
          <a:p>
            <a:pPr algn="just"/>
            <a:r>
              <a:rPr lang="en-US" sz="2200" dirty="0"/>
              <a:t>Several investigators have identified the dorsal posterior surface of the tongue as the primary source of oral malodor.</a:t>
            </a:r>
          </a:p>
          <a:p>
            <a:pPr algn="just"/>
            <a:endParaRPr lang="en-US" sz="2200" dirty="0"/>
          </a:p>
          <a:p>
            <a:pPr algn="just"/>
            <a:r>
              <a:rPr lang="en-US" sz="2200" dirty="0"/>
              <a:t> Indeed, high correlations have been reported between tongue coating and odor formation</a:t>
            </a:r>
            <a:endParaRPr lang="en-IN" sz="2200" dirty="0"/>
          </a:p>
        </p:txBody>
      </p:sp>
      <p:sp>
        <p:nvSpPr>
          <p:cNvPr id="2" name="Footer Placeholder 1">
            <a:extLst>
              <a:ext uri="{FF2B5EF4-FFF2-40B4-BE49-F238E27FC236}">
                <a16:creationId xmlns:a16="http://schemas.microsoft.com/office/drawing/2014/main" id="{930D1C40-DF1D-A10F-782E-B5C00FE5FFD8}"/>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13883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2E901C-D8FF-42CB-BD28-F103D723AB7E}"/>
              </a:ext>
            </a:extLst>
          </p:cNvPr>
          <p:cNvSpPr>
            <a:spLocks noGrp="1"/>
          </p:cNvSpPr>
          <p:nvPr>
            <p:ph idx="1"/>
          </p:nvPr>
        </p:nvSpPr>
        <p:spPr>
          <a:xfrm>
            <a:off x="437543" y="257452"/>
            <a:ext cx="10440140" cy="5783910"/>
          </a:xfrm>
        </p:spPr>
        <p:txBody>
          <a:bodyPr>
            <a:noAutofit/>
          </a:bodyPr>
          <a:lstStyle/>
          <a:p>
            <a:pPr algn="just"/>
            <a:r>
              <a:rPr lang="en-US" sz="2200" dirty="0"/>
              <a:t>In both healthy individuals and patients with periodontitis with or without complaints of oral halitosis, a significant positive correlation was found between the presence or amount of tongue coating and levels of VSCs and/or organoleptic scores of the mouth odor.</a:t>
            </a:r>
          </a:p>
          <a:p>
            <a:pPr algn="just"/>
            <a:endParaRPr lang="en-US" sz="2200" dirty="0"/>
          </a:p>
          <a:p>
            <a:pPr algn="just"/>
            <a:r>
              <a:rPr lang="en-US" sz="2200" dirty="0"/>
              <a:t>In a group of 2000 patients visiting a multidisciplinary halitosis clinic, significant correlations were found between organoleptic scores and tongue coating.</a:t>
            </a:r>
          </a:p>
          <a:p>
            <a:pPr algn="just"/>
            <a:endParaRPr lang="en-US" sz="2200" dirty="0"/>
          </a:p>
          <a:p>
            <a:pPr algn="just"/>
            <a:r>
              <a:rPr lang="en-US" sz="2200" dirty="0"/>
              <a:t>In another study, it was also observed that the amount of tongue coating was significantly greater in the halitosis-positive group compared with the halitosis-negative group. </a:t>
            </a:r>
          </a:p>
          <a:p>
            <a:pPr algn="just"/>
            <a:endParaRPr lang="en-US" sz="2200" dirty="0"/>
          </a:p>
          <a:p>
            <a:pPr algn="just"/>
            <a:r>
              <a:rPr lang="en-US" sz="2200" dirty="0"/>
              <a:t>Morita and Wang found that the volume of tongue coating and the percentage of sites with bleeding on probing were significantly associated with oral malodor.</a:t>
            </a:r>
          </a:p>
          <a:p>
            <a:pPr algn="just"/>
            <a:endParaRPr lang="en-US" sz="2200" dirty="0"/>
          </a:p>
          <a:p>
            <a:pPr marL="0" indent="0" algn="just">
              <a:buNone/>
            </a:pPr>
            <a:endParaRPr lang="en-IN" sz="2200" dirty="0"/>
          </a:p>
        </p:txBody>
      </p:sp>
      <p:sp>
        <p:nvSpPr>
          <p:cNvPr id="2" name="Footer Placeholder 1">
            <a:extLst>
              <a:ext uri="{FF2B5EF4-FFF2-40B4-BE49-F238E27FC236}">
                <a16:creationId xmlns:a16="http://schemas.microsoft.com/office/drawing/2014/main" id="{EB99184F-5160-5481-EF49-84C10FBDFC53}"/>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485400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CE52DE-FF32-41AF-AA6E-5D1A596C8FC8}"/>
              </a:ext>
            </a:extLst>
          </p:cNvPr>
          <p:cNvSpPr>
            <a:spLocks noGrp="1"/>
          </p:cNvSpPr>
          <p:nvPr>
            <p:ph idx="1"/>
          </p:nvPr>
        </p:nvSpPr>
        <p:spPr>
          <a:xfrm>
            <a:off x="365434" y="242052"/>
            <a:ext cx="9907480" cy="5482069"/>
          </a:xfrm>
        </p:spPr>
        <p:txBody>
          <a:bodyPr>
            <a:normAutofit/>
          </a:bodyPr>
          <a:lstStyle/>
          <a:p>
            <a:pPr algn="just"/>
            <a:r>
              <a:rPr lang="en-US" sz="2200" dirty="0"/>
              <a:t>In 1992, </a:t>
            </a:r>
            <a:r>
              <a:rPr lang="en-US" sz="2200" dirty="0" err="1"/>
              <a:t>Yaegaki</a:t>
            </a:r>
            <a:r>
              <a:rPr lang="en-US" sz="2200" dirty="0"/>
              <a:t> and </a:t>
            </a:r>
            <a:r>
              <a:rPr lang="en-US" sz="2200" dirty="0" err="1"/>
              <a:t>Sanada</a:t>
            </a:r>
            <a:r>
              <a:rPr lang="en-US" sz="2200" dirty="0"/>
              <a:t> demonstrated that even in patients with periodontal disease, 60% of the VSCs were produced from the tongue surface.</a:t>
            </a:r>
          </a:p>
          <a:p>
            <a:pPr algn="just"/>
            <a:endParaRPr lang="en-US" sz="2200" dirty="0"/>
          </a:p>
          <a:p>
            <a:pPr algn="just"/>
            <a:r>
              <a:rPr lang="en-US" sz="2200" dirty="0"/>
              <a:t> Research has showed that the strongest determinant of the presence of tongue coating is suboptimal oral hygiene. </a:t>
            </a:r>
          </a:p>
          <a:p>
            <a:pPr algn="just"/>
            <a:endParaRPr lang="en-US" sz="2200" dirty="0"/>
          </a:p>
          <a:p>
            <a:pPr algn="just"/>
            <a:r>
              <a:rPr lang="en-US" sz="2200" dirty="0"/>
              <a:t>Other influencing factors were periodontal status, presence of a denture, smoking, and dietary habits.</a:t>
            </a:r>
            <a:endParaRPr lang="en-IN" sz="2200" dirty="0"/>
          </a:p>
          <a:p>
            <a:pPr algn="just"/>
            <a:endParaRPr lang="en-IN" sz="2200" dirty="0"/>
          </a:p>
        </p:txBody>
      </p:sp>
      <p:sp>
        <p:nvSpPr>
          <p:cNvPr id="2" name="Footer Placeholder 1">
            <a:extLst>
              <a:ext uri="{FF2B5EF4-FFF2-40B4-BE49-F238E27FC236}">
                <a16:creationId xmlns:a16="http://schemas.microsoft.com/office/drawing/2014/main" id="{B150D5BB-CB62-C84D-6DEF-2AD32AF40472}"/>
              </a:ext>
            </a:extLst>
          </p:cNvPr>
          <p:cNvSpPr>
            <a:spLocks noGrp="1"/>
          </p:cNvSpPr>
          <p:nvPr>
            <p:ph type="ftr" sz="quarter" idx="11"/>
          </p:nvPr>
        </p:nvSpPr>
        <p:spPr>
          <a:xfrm>
            <a:off x="544169" y="6492875"/>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4" name="Picture 3">
            <a:extLst>
              <a:ext uri="{FF2B5EF4-FFF2-40B4-BE49-F238E27FC236}">
                <a16:creationId xmlns:a16="http://schemas.microsoft.com/office/drawing/2014/main" id="{52BFA1E7-1350-D489-2967-6AE5749903DD}"/>
              </a:ext>
            </a:extLst>
          </p:cNvPr>
          <p:cNvPicPr>
            <a:picLocks noChangeAspect="1"/>
          </p:cNvPicPr>
          <p:nvPr/>
        </p:nvPicPr>
        <p:blipFill>
          <a:blip r:embed="rId2"/>
          <a:stretch>
            <a:fillRect/>
          </a:stretch>
        </p:blipFill>
        <p:spPr>
          <a:xfrm>
            <a:off x="4998128" y="3569970"/>
            <a:ext cx="7078278" cy="3185555"/>
          </a:xfrm>
          <a:prstGeom prst="rect">
            <a:avLst/>
          </a:prstGeom>
        </p:spPr>
      </p:pic>
    </p:spTree>
    <p:extLst>
      <p:ext uri="{BB962C8B-B14F-4D97-AF65-F5344CB8AC3E}">
        <p14:creationId xmlns:p14="http://schemas.microsoft.com/office/powerpoint/2010/main" val="479856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62F6-E5ED-5D32-865E-AB48B5C9E02F}"/>
              </a:ext>
            </a:extLst>
          </p:cNvPr>
          <p:cNvSpPr>
            <a:spLocks noGrp="1"/>
          </p:cNvSpPr>
          <p:nvPr>
            <p:ph type="title"/>
          </p:nvPr>
        </p:nvSpPr>
        <p:spPr>
          <a:xfrm>
            <a:off x="602689" y="156238"/>
            <a:ext cx="8596668" cy="1320800"/>
          </a:xfrm>
        </p:spPr>
        <p:txBody>
          <a:bodyPr/>
          <a:lstStyle/>
          <a:p>
            <a:r>
              <a:rPr lang="en-US" dirty="0"/>
              <a:t>Dental Disorders </a:t>
            </a:r>
            <a:endParaRPr lang="en-IN" dirty="0"/>
          </a:p>
        </p:txBody>
      </p:sp>
      <p:sp>
        <p:nvSpPr>
          <p:cNvPr id="3" name="Content Placeholder 2">
            <a:extLst>
              <a:ext uri="{FF2B5EF4-FFF2-40B4-BE49-F238E27FC236}">
                <a16:creationId xmlns:a16="http://schemas.microsoft.com/office/drawing/2014/main" id="{A36C6B8C-2350-5293-A5B0-3C97DD935315}"/>
              </a:ext>
            </a:extLst>
          </p:cNvPr>
          <p:cNvSpPr>
            <a:spLocks noGrp="1"/>
          </p:cNvSpPr>
          <p:nvPr>
            <p:ph idx="1"/>
          </p:nvPr>
        </p:nvSpPr>
        <p:spPr>
          <a:xfrm>
            <a:off x="294779" y="984932"/>
            <a:ext cx="7730635" cy="5434529"/>
          </a:xfrm>
        </p:spPr>
        <p:txBody>
          <a:bodyPr>
            <a:normAutofit lnSpcReduction="10000"/>
          </a:bodyPr>
          <a:lstStyle/>
          <a:p>
            <a:pPr algn="just"/>
            <a:r>
              <a:rPr lang="en-US" sz="2000" dirty="0"/>
              <a:t>Possible causes within the dentition are deep carious lesions with food impaction and putrefaction, extraction wounds filled with blood clots, and purulent discharge leading to important putrefaction. </a:t>
            </a:r>
          </a:p>
          <a:p>
            <a:pPr algn="just"/>
            <a:endParaRPr lang="en-US" sz="2000" dirty="0"/>
          </a:p>
          <a:p>
            <a:pPr algn="just"/>
            <a:r>
              <a:rPr lang="en-US" sz="2000" dirty="0"/>
              <a:t>Other causes include interdental food impaction in large interdental areas and crowding of teeth favoring food entrapment and accumulation of debris. </a:t>
            </a:r>
          </a:p>
          <a:p>
            <a:pPr algn="just"/>
            <a:endParaRPr lang="en-US" sz="2000" dirty="0"/>
          </a:p>
          <a:p>
            <a:pPr algn="just"/>
            <a:r>
              <a:rPr lang="en-US" sz="2000" dirty="0"/>
              <a:t>Acrylic dentures, especially when kept continuously in the mouth at night or not regularly cleaned, can lead to infections (e.g. candidiasis), which produce a typical smell. </a:t>
            </a:r>
          </a:p>
          <a:p>
            <a:pPr algn="just"/>
            <a:endParaRPr lang="en-US" sz="2000" dirty="0"/>
          </a:p>
          <a:p>
            <a:pPr algn="just"/>
            <a:r>
              <a:rPr lang="en-US" sz="2000" dirty="0"/>
              <a:t>The denture surface facing the gingiva is porous and retentive for bacteria, yeasts, and debris, which are compounds needed for putrefaction</a:t>
            </a:r>
            <a:endParaRPr lang="en-IN" sz="2000" dirty="0"/>
          </a:p>
        </p:txBody>
      </p:sp>
      <p:sp>
        <p:nvSpPr>
          <p:cNvPr id="4" name="Footer Placeholder 3">
            <a:extLst>
              <a:ext uri="{FF2B5EF4-FFF2-40B4-BE49-F238E27FC236}">
                <a16:creationId xmlns:a16="http://schemas.microsoft.com/office/drawing/2014/main" id="{06885DBE-F2EE-87FC-9C81-663CE5E9C456}"/>
              </a:ext>
            </a:extLst>
          </p:cNvPr>
          <p:cNvSpPr>
            <a:spLocks noGrp="1"/>
          </p:cNvSpPr>
          <p:nvPr>
            <p:ph type="ftr" sz="quarter" idx="11"/>
          </p:nvPr>
        </p:nvSpPr>
        <p:spPr>
          <a:xfrm>
            <a:off x="490903" y="6336637"/>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4">
            <a:extLst>
              <a:ext uri="{FF2B5EF4-FFF2-40B4-BE49-F238E27FC236}">
                <a16:creationId xmlns:a16="http://schemas.microsoft.com/office/drawing/2014/main" id="{AC93E6BC-1948-1C7C-3623-A5E539CC207C}"/>
              </a:ext>
            </a:extLst>
          </p:cNvPr>
          <p:cNvPicPr>
            <a:picLocks noChangeAspect="1"/>
          </p:cNvPicPr>
          <p:nvPr/>
        </p:nvPicPr>
        <p:blipFill>
          <a:blip r:embed="rId2"/>
          <a:stretch>
            <a:fillRect/>
          </a:stretch>
        </p:blipFill>
        <p:spPr>
          <a:xfrm>
            <a:off x="8291744" y="1980173"/>
            <a:ext cx="3900256" cy="2897654"/>
          </a:xfrm>
          <a:prstGeom prst="rect">
            <a:avLst/>
          </a:prstGeom>
        </p:spPr>
      </p:pic>
      <p:pic>
        <p:nvPicPr>
          <p:cNvPr id="6" name="Picture 5">
            <a:extLst>
              <a:ext uri="{FF2B5EF4-FFF2-40B4-BE49-F238E27FC236}">
                <a16:creationId xmlns:a16="http://schemas.microsoft.com/office/drawing/2014/main" id="{60085A79-BBEE-90FD-901B-33867A39FA3B}"/>
              </a:ext>
            </a:extLst>
          </p:cNvPr>
          <p:cNvPicPr>
            <a:picLocks noChangeAspect="1"/>
          </p:cNvPicPr>
          <p:nvPr/>
        </p:nvPicPr>
        <p:blipFill>
          <a:blip r:embed="rId3"/>
          <a:stretch>
            <a:fillRect/>
          </a:stretch>
        </p:blipFill>
        <p:spPr>
          <a:xfrm>
            <a:off x="8291744" y="4879910"/>
            <a:ext cx="3900256" cy="1978090"/>
          </a:xfrm>
          <a:prstGeom prst="rect">
            <a:avLst/>
          </a:prstGeom>
        </p:spPr>
      </p:pic>
      <p:pic>
        <p:nvPicPr>
          <p:cNvPr id="7" name="Picture 6">
            <a:extLst>
              <a:ext uri="{FF2B5EF4-FFF2-40B4-BE49-F238E27FC236}">
                <a16:creationId xmlns:a16="http://schemas.microsoft.com/office/drawing/2014/main" id="{777A942E-9CC7-A86D-09BD-14E38A3861EA}"/>
              </a:ext>
            </a:extLst>
          </p:cNvPr>
          <p:cNvPicPr>
            <a:picLocks noChangeAspect="1"/>
          </p:cNvPicPr>
          <p:nvPr/>
        </p:nvPicPr>
        <p:blipFill>
          <a:blip r:embed="rId4"/>
          <a:stretch>
            <a:fillRect/>
          </a:stretch>
        </p:blipFill>
        <p:spPr>
          <a:xfrm>
            <a:off x="8291744" y="0"/>
            <a:ext cx="3900256" cy="1978090"/>
          </a:xfrm>
          <a:prstGeom prst="rect">
            <a:avLst/>
          </a:prstGeom>
        </p:spPr>
      </p:pic>
    </p:spTree>
    <p:extLst>
      <p:ext uri="{BB962C8B-B14F-4D97-AF65-F5344CB8AC3E}">
        <p14:creationId xmlns:p14="http://schemas.microsoft.com/office/powerpoint/2010/main" val="1129585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3173-3181-6469-E0FB-742B235A1D54}"/>
              </a:ext>
            </a:extLst>
          </p:cNvPr>
          <p:cNvSpPr>
            <a:spLocks noGrp="1"/>
          </p:cNvSpPr>
          <p:nvPr>
            <p:ph type="title"/>
          </p:nvPr>
        </p:nvSpPr>
        <p:spPr>
          <a:xfrm>
            <a:off x="509383" y="227045"/>
            <a:ext cx="8596668" cy="1320800"/>
          </a:xfrm>
        </p:spPr>
        <p:txBody>
          <a:bodyPr/>
          <a:lstStyle/>
          <a:p>
            <a:r>
              <a:rPr lang="en-US" dirty="0"/>
              <a:t>Dry Mouth </a:t>
            </a:r>
            <a:endParaRPr lang="en-IN" dirty="0"/>
          </a:p>
        </p:txBody>
      </p:sp>
      <p:sp>
        <p:nvSpPr>
          <p:cNvPr id="3" name="Content Placeholder 2">
            <a:extLst>
              <a:ext uri="{FF2B5EF4-FFF2-40B4-BE49-F238E27FC236}">
                <a16:creationId xmlns:a16="http://schemas.microsoft.com/office/drawing/2014/main" id="{E022DCC8-AE92-9B53-7180-B2F12537AD85}"/>
              </a:ext>
            </a:extLst>
          </p:cNvPr>
          <p:cNvSpPr>
            <a:spLocks noGrp="1"/>
          </p:cNvSpPr>
          <p:nvPr>
            <p:ph idx="1"/>
          </p:nvPr>
        </p:nvSpPr>
        <p:spPr>
          <a:xfrm>
            <a:off x="278834" y="982323"/>
            <a:ext cx="8827217" cy="4893354"/>
          </a:xfrm>
        </p:spPr>
        <p:txBody>
          <a:bodyPr>
            <a:noAutofit/>
          </a:bodyPr>
          <a:lstStyle/>
          <a:p>
            <a:pPr algn="just"/>
            <a:r>
              <a:rPr lang="en-US" sz="2000" dirty="0"/>
              <a:t>Saliva has an important cleaning function in the oral cavity. </a:t>
            </a:r>
          </a:p>
          <a:p>
            <a:pPr algn="just"/>
            <a:endParaRPr lang="en-US" sz="2000" dirty="0"/>
          </a:p>
          <a:p>
            <a:pPr algn="just"/>
            <a:r>
              <a:rPr lang="en-US" sz="2000" dirty="0"/>
              <a:t>Patients with xerostomia often present with large amounts of plaque on teeth and extensive tongue coating. </a:t>
            </a:r>
          </a:p>
          <a:p>
            <a:pPr algn="just"/>
            <a:endParaRPr lang="en-US" sz="2000" dirty="0"/>
          </a:p>
          <a:p>
            <a:pPr algn="just"/>
            <a:r>
              <a:rPr lang="en-US" sz="2000" dirty="0"/>
              <a:t>The increased microbial load and the escape of VSCs when salivary flow is reduced explain the strong breath malodor. </a:t>
            </a:r>
          </a:p>
          <a:p>
            <a:pPr algn="just"/>
            <a:endParaRPr lang="en-US" sz="2000" dirty="0"/>
          </a:p>
          <a:p>
            <a:pPr algn="just"/>
            <a:r>
              <a:rPr lang="en-US" sz="2000" dirty="0"/>
              <a:t>Several studies link stress with VSC levels, but it is not clear whether this can simply be explained by a reduction of salivary flow. </a:t>
            </a:r>
          </a:p>
          <a:p>
            <a:pPr algn="just"/>
            <a:endParaRPr lang="en-US" sz="2000" dirty="0"/>
          </a:p>
          <a:p>
            <a:pPr algn="just"/>
            <a:r>
              <a:rPr lang="en-US" sz="2000" dirty="0"/>
              <a:t>Other causes of xerostomia are medication, alcohol abuse, </a:t>
            </a:r>
            <a:r>
              <a:rPr lang="en-US" sz="2000" dirty="0" err="1"/>
              <a:t>Sjögren</a:t>
            </a:r>
            <a:r>
              <a:rPr lang="en-US" sz="2000" dirty="0"/>
              <a:t> syndrome (a common autoimmune rheumatic disease), and diabetes.</a:t>
            </a:r>
            <a:endParaRPr lang="en-IN" sz="2000" dirty="0"/>
          </a:p>
        </p:txBody>
      </p:sp>
      <p:sp>
        <p:nvSpPr>
          <p:cNvPr id="4" name="Footer Placeholder 3">
            <a:extLst>
              <a:ext uri="{FF2B5EF4-FFF2-40B4-BE49-F238E27FC236}">
                <a16:creationId xmlns:a16="http://schemas.microsoft.com/office/drawing/2014/main" id="{47334789-31B1-D8CC-BD4D-A6902C8F46A5}"/>
              </a:ext>
            </a:extLst>
          </p:cNvPr>
          <p:cNvSpPr>
            <a:spLocks noGrp="1"/>
          </p:cNvSpPr>
          <p:nvPr>
            <p:ph type="ftr" sz="quarter" idx="11"/>
          </p:nvPr>
        </p:nvSpPr>
        <p:spPr>
          <a:xfrm>
            <a:off x="712845" y="6265830"/>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4">
            <a:extLst>
              <a:ext uri="{FF2B5EF4-FFF2-40B4-BE49-F238E27FC236}">
                <a16:creationId xmlns:a16="http://schemas.microsoft.com/office/drawing/2014/main" id="{C58BF6C4-4085-723C-8FBF-D356D661D792}"/>
              </a:ext>
            </a:extLst>
          </p:cNvPr>
          <p:cNvPicPr>
            <a:picLocks noChangeAspect="1"/>
          </p:cNvPicPr>
          <p:nvPr/>
        </p:nvPicPr>
        <p:blipFill>
          <a:blip r:embed="rId2"/>
          <a:stretch>
            <a:fillRect/>
          </a:stretch>
        </p:blipFill>
        <p:spPr>
          <a:xfrm>
            <a:off x="9594209" y="341137"/>
            <a:ext cx="2619374" cy="3087864"/>
          </a:xfrm>
          <a:prstGeom prst="rect">
            <a:avLst/>
          </a:prstGeom>
        </p:spPr>
      </p:pic>
      <p:pic>
        <p:nvPicPr>
          <p:cNvPr id="6" name="Picture 5">
            <a:extLst>
              <a:ext uri="{FF2B5EF4-FFF2-40B4-BE49-F238E27FC236}">
                <a16:creationId xmlns:a16="http://schemas.microsoft.com/office/drawing/2014/main" id="{015A1432-CB0E-4F94-602B-75CE7E808922}"/>
              </a:ext>
            </a:extLst>
          </p:cNvPr>
          <p:cNvPicPr>
            <a:picLocks noChangeAspect="1"/>
          </p:cNvPicPr>
          <p:nvPr/>
        </p:nvPicPr>
        <p:blipFill>
          <a:blip r:embed="rId3"/>
          <a:stretch>
            <a:fillRect/>
          </a:stretch>
        </p:blipFill>
        <p:spPr>
          <a:xfrm>
            <a:off x="9572625" y="4411323"/>
            <a:ext cx="2619375" cy="2446677"/>
          </a:xfrm>
          <a:prstGeom prst="rect">
            <a:avLst/>
          </a:prstGeom>
        </p:spPr>
      </p:pic>
    </p:spTree>
    <p:extLst>
      <p:ext uri="{BB962C8B-B14F-4D97-AF65-F5344CB8AC3E}">
        <p14:creationId xmlns:p14="http://schemas.microsoft.com/office/powerpoint/2010/main" val="2833351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02D2-F386-E308-9924-BCC6BB12C28E}"/>
              </a:ext>
            </a:extLst>
          </p:cNvPr>
          <p:cNvSpPr>
            <a:spLocks noGrp="1"/>
          </p:cNvSpPr>
          <p:nvPr>
            <p:ph type="title"/>
          </p:nvPr>
        </p:nvSpPr>
        <p:spPr/>
        <p:txBody>
          <a:bodyPr/>
          <a:lstStyle/>
          <a:p>
            <a:r>
              <a:rPr lang="en-IN" dirty="0"/>
              <a:t>SYNONYMS :</a:t>
            </a:r>
          </a:p>
        </p:txBody>
      </p:sp>
      <p:sp>
        <p:nvSpPr>
          <p:cNvPr id="3" name="Content Placeholder 2">
            <a:extLst>
              <a:ext uri="{FF2B5EF4-FFF2-40B4-BE49-F238E27FC236}">
                <a16:creationId xmlns:a16="http://schemas.microsoft.com/office/drawing/2014/main" id="{2EBCD5FD-E1A6-22E1-ED6B-F9DF859093C1}"/>
              </a:ext>
            </a:extLst>
          </p:cNvPr>
          <p:cNvSpPr>
            <a:spLocks noGrp="1"/>
          </p:cNvSpPr>
          <p:nvPr>
            <p:ph idx="1"/>
          </p:nvPr>
        </p:nvSpPr>
        <p:spPr/>
        <p:txBody>
          <a:bodyPr>
            <a:normAutofit/>
          </a:bodyPr>
          <a:lstStyle/>
          <a:p>
            <a:r>
              <a:rPr lang="en-IN" sz="2400" dirty="0"/>
              <a:t>Bad or foul breath</a:t>
            </a:r>
          </a:p>
          <a:p>
            <a:r>
              <a:rPr lang="en-IN" sz="2400" dirty="0"/>
              <a:t>Breath malodour</a:t>
            </a:r>
          </a:p>
          <a:p>
            <a:r>
              <a:rPr lang="en-IN" sz="2400" dirty="0"/>
              <a:t>Oral malodour</a:t>
            </a:r>
          </a:p>
          <a:p>
            <a:r>
              <a:rPr lang="en-IN" sz="2400" dirty="0"/>
              <a:t>Foetor ex-ore</a:t>
            </a:r>
          </a:p>
          <a:p>
            <a:r>
              <a:rPr lang="en-IN" sz="2400" dirty="0"/>
              <a:t>Foetor </a:t>
            </a:r>
            <a:r>
              <a:rPr lang="en-IN" sz="2400" dirty="0" err="1"/>
              <a:t>oris</a:t>
            </a:r>
            <a:endParaRPr lang="en-IN" sz="2400" dirty="0"/>
          </a:p>
          <a:p>
            <a:r>
              <a:rPr lang="en-IN" sz="2400" dirty="0" err="1"/>
              <a:t>Stomato</a:t>
            </a:r>
            <a:r>
              <a:rPr lang="en-IN" sz="2400" dirty="0"/>
              <a:t> </a:t>
            </a:r>
            <a:r>
              <a:rPr lang="en-IN" sz="2400" dirty="0" err="1"/>
              <a:t>dysodia</a:t>
            </a:r>
            <a:endParaRPr lang="en-IN" sz="2400" dirty="0"/>
          </a:p>
        </p:txBody>
      </p:sp>
      <p:sp>
        <p:nvSpPr>
          <p:cNvPr id="4" name="Footer Placeholder 3">
            <a:extLst>
              <a:ext uri="{FF2B5EF4-FFF2-40B4-BE49-F238E27FC236}">
                <a16:creationId xmlns:a16="http://schemas.microsoft.com/office/drawing/2014/main" id="{674A6B97-477D-AD97-246B-D1820CF785CF}"/>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6" descr="Bad Breath GIF - Bad Breath GIFs">
            <a:extLst>
              <a:ext uri="{FF2B5EF4-FFF2-40B4-BE49-F238E27FC236}">
                <a16:creationId xmlns:a16="http://schemas.microsoft.com/office/drawing/2014/main" id="{8E42D85D-709B-9E70-BA75-8A47246B6B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071" y="2160589"/>
            <a:ext cx="5496570" cy="297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310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90A0-8BB8-2E4E-F78E-55AE346642BE}"/>
              </a:ext>
            </a:extLst>
          </p:cNvPr>
          <p:cNvSpPr>
            <a:spLocks noGrp="1"/>
          </p:cNvSpPr>
          <p:nvPr>
            <p:ph type="title"/>
          </p:nvPr>
        </p:nvSpPr>
        <p:spPr>
          <a:xfrm>
            <a:off x="453400" y="0"/>
            <a:ext cx="8596668" cy="1320800"/>
          </a:xfrm>
        </p:spPr>
        <p:txBody>
          <a:bodyPr>
            <a:normAutofit/>
          </a:bodyPr>
          <a:lstStyle/>
          <a:p>
            <a:r>
              <a:rPr lang="en-US" sz="4000" dirty="0"/>
              <a:t>Periodontal Infections </a:t>
            </a:r>
            <a:endParaRPr lang="en-IN" sz="4000" dirty="0"/>
          </a:p>
        </p:txBody>
      </p:sp>
      <p:sp>
        <p:nvSpPr>
          <p:cNvPr id="3" name="Content Placeholder 2">
            <a:extLst>
              <a:ext uri="{FF2B5EF4-FFF2-40B4-BE49-F238E27FC236}">
                <a16:creationId xmlns:a16="http://schemas.microsoft.com/office/drawing/2014/main" id="{505EAEF1-AB69-ABA3-F207-E988583B2DD8}"/>
              </a:ext>
            </a:extLst>
          </p:cNvPr>
          <p:cNvSpPr>
            <a:spLocks noGrp="1"/>
          </p:cNvSpPr>
          <p:nvPr>
            <p:ph idx="1"/>
          </p:nvPr>
        </p:nvSpPr>
        <p:spPr>
          <a:xfrm>
            <a:off x="158620" y="816638"/>
            <a:ext cx="11392678" cy="4940350"/>
          </a:xfrm>
        </p:spPr>
        <p:txBody>
          <a:bodyPr>
            <a:noAutofit/>
          </a:bodyPr>
          <a:lstStyle/>
          <a:p>
            <a:pPr algn="just"/>
            <a:r>
              <a:rPr lang="en-US" sz="2200" dirty="0"/>
              <a:t>A relationship between periodontitis and oral malodor has been shown. </a:t>
            </a:r>
          </a:p>
          <a:p>
            <a:pPr algn="just"/>
            <a:endParaRPr lang="en-US" sz="2200" dirty="0"/>
          </a:p>
          <a:p>
            <a:pPr algn="just"/>
            <a:r>
              <a:rPr lang="en-US" sz="2200" dirty="0"/>
              <a:t>However, periodontally healthy patients can suffer from halitosis, not all patients with gingivitis and/or periodontitis complain about bad breath, and some disagreement exists in the literature over to what extent oral malodor and periodontal disease are related. </a:t>
            </a:r>
          </a:p>
          <a:p>
            <a:pPr algn="just"/>
            <a:endParaRPr lang="en-US" sz="2200" dirty="0"/>
          </a:p>
          <a:p>
            <a:pPr algn="just"/>
            <a:r>
              <a:rPr lang="en-US" sz="2200" dirty="0"/>
              <a:t>Bacteria associated with gingivitis and periodontitis are indeed able to produce VSCs. </a:t>
            </a:r>
          </a:p>
          <a:p>
            <a:pPr algn="just"/>
            <a:endParaRPr lang="en-US" sz="2200" dirty="0"/>
          </a:p>
          <a:p>
            <a:pPr algn="just"/>
            <a:r>
              <a:rPr lang="en-US" sz="2200" dirty="0"/>
              <a:t>Several studies have shown that VSC levels in the mouth correlate positively with the depth of periodontal pockets (the deeper the pocket, the more bacteria, particularly anaerobic species) and that the amount of VSCs in the breath increases with the number, depth, and bleeding tendency of the periodontal pockets.</a:t>
            </a:r>
            <a:endParaRPr lang="en-IN" sz="2200" dirty="0"/>
          </a:p>
        </p:txBody>
      </p:sp>
      <p:sp>
        <p:nvSpPr>
          <p:cNvPr id="4" name="Footer Placeholder 3">
            <a:extLst>
              <a:ext uri="{FF2B5EF4-FFF2-40B4-BE49-F238E27FC236}">
                <a16:creationId xmlns:a16="http://schemas.microsoft.com/office/drawing/2014/main" id="{7C11F34F-899C-DC0E-EAF3-E413B5CA10C9}"/>
              </a:ext>
            </a:extLst>
          </p:cNvPr>
          <p:cNvSpPr>
            <a:spLocks noGrp="1"/>
          </p:cNvSpPr>
          <p:nvPr>
            <p:ph type="ftr" sz="quarter" idx="11"/>
          </p:nvPr>
        </p:nvSpPr>
        <p:spPr>
          <a:xfrm>
            <a:off x="453400" y="6336637"/>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585863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BBDB36-0E02-B5C3-82C4-DB9FB1211BFA}"/>
              </a:ext>
            </a:extLst>
          </p:cNvPr>
          <p:cNvSpPr>
            <a:spLocks noGrp="1"/>
          </p:cNvSpPr>
          <p:nvPr>
            <p:ph idx="1"/>
          </p:nvPr>
        </p:nvSpPr>
        <p:spPr>
          <a:xfrm>
            <a:off x="398226" y="290671"/>
            <a:ext cx="10636718" cy="5887616"/>
          </a:xfrm>
        </p:spPr>
        <p:txBody>
          <a:bodyPr>
            <a:noAutofit/>
          </a:bodyPr>
          <a:lstStyle/>
          <a:p>
            <a:pPr algn="just"/>
            <a:r>
              <a:rPr lang="en-US" sz="2200" dirty="0"/>
              <a:t>VSCs aggravate the periodontitis process by increasing the permeability of the pocket and mucosal epithelium, therefore exposing the underlying connective tissues of the periodontium to bacterial metabolites. </a:t>
            </a:r>
          </a:p>
          <a:p>
            <a:pPr algn="just"/>
            <a:endParaRPr lang="en-US" sz="2200" dirty="0"/>
          </a:p>
          <a:p>
            <a:pPr algn="just"/>
            <a:r>
              <a:rPr lang="en-US" sz="2200" dirty="0" err="1"/>
              <a:t>Methylmercaptan</a:t>
            </a:r>
            <a:r>
              <a:rPr lang="en-US" sz="2200" dirty="0"/>
              <a:t> enhances interstitial collagenase production, interleukin-1 production by mononuclear cells, and cathepsin B production, thus further mediating connective tissue breakdown. </a:t>
            </a:r>
          </a:p>
          <a:p>
            <a:pPr marL="0" indent="0" algn="just">
              <a:buNone/>
            </a:pPr>
            <a:endParaRPr lang="en-US" sz="2200" dirty="0"/>
          </a:p>
          <a:p>
            <a:pPr algn="just"/>
            <a:r>
              <a:rPr lang="en-US" sz="2200" dirty="0"/>
              <a:t>Furthermore, the reaction of hydrogen sulfide with collagen can alter the protein structure, thereby rendering the periodontal ligament and bone collagen more susceptible to destruction by proteases. </a:t>
            </a:r>
          </a:p>
          <a:p>
            <a:pPr algn="just"/>
            <a:endParaRPr lang="en-US" sz="2200" dirty="0"/>
          </a:p>
          <a:p>
            <a:pPr algn="just"/>
            <a:r>
              <a:rPr lang="en-US" sz="2200" dirty="0"/>
              <a:t>Investigators have shown, in cases of gingivitis and periodontitis, a decrease in the content of acid-soluble and total collagen in the affected tissues. </a:t>
            </a:r>
            <a:endParaRPr lang="en-IN" sz="2200" dirty="0"/>
          </a:p>
        </p:txBody>
      </p:sp>
      <p:sp>
        <p:nvSpPr>
          <p:cNvPr id="4" name="Footer Placeholder 3">
            <a:extLst>
              <a:ext uri="{FF2B5EF4-FFF2-40B4-BE49-F238E27FC236}">
                <a16:creationId xmlns:a16="http://schemas.microsoft.com/office/drawing/2014/main" id="{C2D8FA93-89B4-7023-3D29-F3AEBB970D6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935973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CE23D-577C-2BC0-F8B9-312C8A956640}"/>
              </a:ext>
            </a:extLst>
          </p:cNvPr>
          <p:cNvSpPr>
            <a:spLocks noGrp="1"/>
          </p:cNvSpPr>
          <p:nvPr>
            <p:ph idx="1"/>
          </p:nvPr>
        </p:nvSpPr>
        <p:spPr>
          <a:xfrm>
            <a:off x="438539" y="438539"/>
            <a:ext cx="10496939" cy="5943600"/>
          </a:xfrm>
        </p:spPr>
        <p:txBody>
          <a:bodyPr>
            <a:noAutofit/>
          </a:bodyPr>
          <a:lstStyle/>
          <a:p>
            <a:pPr algn="just"/>
            <a:r>
              <a:rPr lang="en-US" sz="2200" dirty="0"/>
              <a:t>These findings suggest that increased production of VSCs may accelerate the progression of periodontal disease. </a:t>
            </a:r>
          </a:p>
          <a:p>
            <a:pPr algn="just"/>
            <a:endParaRPr lang="en-US" sz="2200" dirty="0"/>
          </a:p>
          <a:p>
            <a:pPr algn="just"/>
            <a:r>
              <a:rPr lang="en-US" sz="2200" dirty="0"/>
              <a:t>Toxic VSCs are able to damage the periodontal tissues and create even more loss of attachment. </a:t>
            </a:r>
          </a:p>
          <a:p>
            <a:pPr marL="0" indent="0" algn="just">
              <a:buNone/>
            </a:pPr>
            <a:endParaRPr lang="en-US" sz="2200" dirty="0"/>
          </a:p>
          <a:p>
            <a:pPr algn="just"/>
            <a:r>
              <a:rPr lang="en-US" sz="2200" dirty="0"/>
              <a:t>Some studies, however, have shown that when the presence of tongue coating is taken into account, the correlation between periodontitis and oral malodor is much lower, thus indicating that tongue coating remains a key factor for halitosis. </a:t>
            </a:r>
          </a:p>
          <a:p>
            <a:pPr algn="just"/>
            <a:endParaRPr lang="en-US" sz="2200" dirty="0"/>
          </a:p>
          <a:p>
            <a:pPr algn="just"/>
            <a:r>
              <a:rPr lang="en-US" sz="2200" dirty="0"/>
              <a:t>The prevalence of tongue coating is six times higher in patients with periodontitis, and the same bacterial species associated with periodontal disease can also be found in large numbers on the dorsum of the tongue, particularly when tongue coating is present.</a:t>
            </a:r>
          </a:p>
        </p:txBody>
      </p:sp>
      <p:sp>
        <p:nvSpPr>
          <p:cNvPr id="4" name="Footer Placeholder 3">
            <a:extLst>
              <a:ext uri="{FF2B5EF4-FFF2-40B4-BE49-F238E27FC236}">
                <a16:creationId xmlns:a16="http://schemas.microsoft.com/office/drawing/2014/main" id="{EFD67435-69C1-68DF-2187-0ABC6850F450}"/>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879802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44A5B8-E63C-DE21-3DD1-E8AF16A749EE}"/>
              </a:ext>
            </a:extLst>
          </p:cNvPr>
          <p:cNvSpPr>
            <a:spLocks noGrp="1"/>
          </p:cNvSpPr>
          <p:nvPr>
            <p:ph idx="1"/>
          </p:nvPr>
        </p:nvSpPr>
        <p:spPr>
          <a:xfrm>
            <a:off x="382554" y="354564"/>
            <a:ext cx="10954139" cy="5425542"/>
          </a:xfrm>
        </p:spPr>
        <p:txBody>
          <a:bodyPr>
            <a:normAutofit/>
          </a:bodyPr>
          <a:lstStyle/>
          <a:p>
            <a:pPr algn="just"/>
            <a:endParaRPr lang="en-US" sz="2200" dirty="0"/>
          </a:p>
          <a:p>
            <a:pPr algn="just"/>
            <a:r>
              <a:rPr lang="en-IN" sz="2200" dirty="0"/>
              <a:t>Other relevant malodorous pathologic manifestations of the periodontium are pericoronitis, major recurrent oral ulcerations, herpetic gingivitis, and necrotizing gingivitis/periodontitis. </a:t>
            </a:r>
          </a:p>
          <a:p>
            <a:pPr algn="just"/>
            <a:endParaRPr lang="en-IN" sz="2200" dirty="0"/>
          </a:p>
          <a:p>
            <a:pPr algn="just"/>
            <a:r>
              <a:rPr lang="en-IN" sz="2200" dirty="0"/>
              <a:t>Microbiologic observations indicate that ulcers infected with gram-negative anaerobes (i.e., </a:t>
            </a:r>
            <a:r>
              <a:rPr lang="en-IN" sz="2200" dirty="0" err="1"/>
              <a:t>Prevotella</a:t>
            </a:r>
            <a:r>
              <a:rPr lang="en-IN" sz="2200" dirty="0"/>
              <a:t> and </a:t>
            </a:r>
            <a:r>
              <a:rPr lang="en-IN" sz="2200" dirty="0" err="1"/>
              <a:t>Porphyromonas</a:t>
            </a:r>
            <a:r>
              <a:rPr lang="en-IN" sz="2200" dirty="0"/>
              <a:t> species) are significantly more malodorous than noninfected ulcer.</a:t>
            </a:r>
          </a:p>
          <a:p>
            <a:pPr algn="just"/>
            <a:endParaRPr lang="en-IN" sz="2200" dirty="0"/>
          </a:p>
        </p:txBody>
      </p:sp>
      <p:sp>
        <p:nvSpPr>
          <p:cNvPr id="4" name="Footer Placeholder 3">
            <a:extLst>
              <a:ext uri="{FF2B5EF4-FFF2-40B4-BE49-F238E27FC236}">
                <a16:creationId xmlns:a16="http://schemas.microsoft.com/office/drawing/2014/main" id="{826CB43C-AAAB-8624-E896-30035689546C}"/>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2" name="Picture 1">
            <a:extLst>
              <a:ext uri="{FF2B5EF4-FFF2-40B4-BE49-F238E27FC236}">
                <a16:creationId xmlns:a16="http://schemas.microsoft.com/office/drawing/2014/main" id="{BCE70A70-386D-6413-6A78-8F96C63817E8}"/>
              </a:ext>
            </a:extLst>
          </p:cNvPr>
          <p:cNvPicPr>
            <a:picLocks noChangeAspect="1"/>
          </p:cNvPicPr>
          <p:nvPr/>
        </p:nvPicPr>
        <p:blipFill>
          <a:blip r:embed="rId2"/>
          <a:stretch>
            <a:fillRect/>
          </a:stretch>
        </p:blipFill>
        <p:spPr>
          <a:xfrm>
            <a:off x="5710336" y="3328592"/>
            <a:ext cx="3331028" cy="271276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2A7C1EC9-C254-5C03-B2F0-27FBFA3D7CD1}"/>
              </a:ext>
            </a:extLst>
          </p:cNvPr>
          <p:cNvPicPr>
            <a:picLocks noChangeAspect="1"/>
          </p:cNvPicPr>
          <p:nvPr/>
        </p:nvPicPr>
        <p:blipFill>
          <a:blip r:embed="rId3"/>
          <a:stretch>
            <a:fillRect/>
          </a:stretch>
        </p:blipFill>
        <p:spPr>
          <a:xfrm>
            <a:off x="9041363" y="4497355"/>
            <a:ext cx="3150638" cy="2360645"/>
          </a:xfrm>
          <a:prstGeom prst="rect">
            <a:avLst/>
          </a:prstGeom>
        </p:spPr>
      </p:pic>
    </p:spTree>
    <p:extLst>
      <p:ext uri="{BB962C8B-B14F-4D97-AF65-F5344CB8AC3E}">
        <p14:creationId xmlns:p14="http://schemas.microsoft.com/office/powerpoint/2010/main" val="1906973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877B7-F882-F0F1-3C54-A892699D87C3}"/>
              </a:ext>
            </a:extLst>
          </p:cNvPr>
          <p:cNvSpPr>
            <a:spLocks noGrp="1"/>
          </p:cNvSpPr>
          <p:nvPr>
            <p:ph type="title"/>
          </p:nvPr>
        </p:nvSpPr>
        <p:spPr>
          <a:xfrm>
            <a:off x="332102" y="156238"/>
            <a:ext cx="8596668" cy="1320800"/>
          </a:xfrm>
        </p:spPr>
        <p:txBody>
          <a:bodyPr/>
          <a:lstStyle/>
          <a:p>
            <a:pPr algn="ctr"/>
            <a:r>
              <a:rPr lang="en-US" dirty="0"/>
              <a:t>Extraoral Causes </a:t>
            </a:r>
            <a:endParaRPr lang="en-IN" dirty="0"/>
          </a:p>
        </p:txBody>
      </p:sp>
      <p:sp>
        <p:nvSpPr>
          <p:cNvPr id="3" name="Content Placeholder 2">
            <a:extLst>
              <a:ext uri="{FF2B5EF4-FFF2-40B4-BE49-F238E27FC236}">
                <a16:creationId xmlns:a16="http://schemas.microsoft.com/office/drawing/2014/main" id="{77286733-4ED0-01A1-5F8B-126759944727}"/>
              </a:ext>
            </a:extLst>
          </p:cNvPr>
          <p:cNvSpPr>
            <a:spLocks noGrp="1"/>
          </p:cNvSpPr>
          <p:nvPr>
            <p:ph idx="1"/>
          </p:nvPr>
        </p:nvSpPr>
        <p:spPr>
          <a:xfrm>
            <a:off x="332102" y="1073021"/>
            <a:ext cx="10883294" cy="4968342"/>
          </a:xfrm>
        </p:spPr>
        <p:txBody>
          <a:bodyPr>
            <a:noAutofit/>
          </a:bodyPr>
          <a:lstStyle/>
          <a:p>
            <a:pPr algn="just"/>
            <a:r>
              <a:rPr lang="en-US" sz="2200" dirty="0"/>
              <a:t>For a minority of patients, extraoral causes can be identified, including ENT disorders, systemic disease (e.g., diabetes or kidney disease), metabolic or hormonal changes, hepatic or renal insufficiency, bronchial and pulmonary diseases, or gastroenterological disorders.</a:t>
            </a:r>
          </a:p>
          <a:p>
            <a:pPr algn="just"/>
            <a:endParaRPr lang="en-US" sz="2200" dirty="0"/>
          </a:p>
          <a:p>
            <a:pPr algn="just"/>
            <a:r>
              <a:rPr lang="en-US" sz="2200" dirty="0"/>
              <a:t> Moreover, multiple causes may be present at the same time, and over the course of time the etiology may shift. </a:t>
            </a:r>
          </a:p>
          <a:p>
            <a:pPr algn="just"/>
            <a:endParaRPr lang="en-US" sz="2200" dirty="0"/>
          </a:p>
          <a:p>
            <a:pPr algn="just"/>
            <a:r>
              <a:rPr lang="en-US" sz="2200" dirty="0"/>
              <a:t>Extraoral halitosis can be subdivided into two types: non–bloodborne halitosis and blood-borne halitosis.</a:t>
            </a:r>
          </a:p>
          <a:p>
            <a:pPr algn="just"/>
            <a:endParaRPr lang="en-US" sz="2200" dirty="0"/>
          </a:p>
          <a:p>
            <a:pPr algn="just"/>
            <a:r>
              <a:rPr lang="en-US" sz="2200" dirty="0"/>
              <a:t> Non–blood-borne halitosis is uncommon, and most information about it comes from case reports. </a:t>
            </a:r>
            <a:endParaRPr lang="en-IN" sz="2200" dirty="0"/>
          </a:p>
        </p:txBody>
      </p:sp>
      <p:sp>
        <p:nvSpPr>
          <p:cNvPr id="4" name="Footer Placeholder 3">
            <a:extLst>
              <a:ext uri="{FF2B5EF4-FFF2-40B4-BE49-F238E27FC236}">
                <a16:creationId xmlns:a16="http://schemas.microsoft.com/office/drawing/2014/main" id="{2D8E4969-8F4F-0323-ADBF-2BB92D93337D}"/>
              </a:ext>
            </a:extLst>
          </p:cNvPr>
          <p:cNvSpPr>
            <a:spLocks noGrp="1"/>
          </p:cNvSpPr>
          <p:nvPr>
            <p:ph type="ftr" sz="quarter" idx="11"/>
          </p:nvPr>
        </p:nvSpPr>
        <p:spPr>
          <a:xfrm>
            <a:off x="686212" y="6336637"/>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1217484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2E8C9D-CA4D-53B5-0BFB-EDCDB123AADA}"/>
              </a:ext>
            </a:extLst>
          </p:cNvPr>
          <p:cNvSpPr>
            <a:spLocks noGrp="1"/>
          </p:cNvSpPr>
          <p:nvPr>
            <p:ph idx="1"/>
          </p:nvPr>
        </p:nvSpPr>
        <p:spPr>
          <a:xfrm>
            <a:off x="447870" y="172407"/>
            <a:ext cx="10114384" cy="5868955"/>
          </a:xfrm>
        </p:spPr>
        <p:txBody>
          <a:bodyPr>
            <a:noAutofit/>
          </a:bodyPr>
          <a:lstStyle/>
          <a:p>
            <a:pPr algn="just"/>
            <a:endParaRPr lang="en-US" sz="2200" dirty="0"/>
          </a:p>
          <a:p>
            <a:pPr algn="just"/>
            <a:r>
              <a:rPr lang="en-US" sz="2200" dirty="0"/>
              <a:t>Non–blood-borne halitosis encompasses, for example, throat infections, nasal infections, infections of the respiratory system, lung diseases, and stomach disorders</a:t>
            </a:r>
          </a:p>
          <a:p>
            <a:pPr algn="just"/>
            <a:endParaRPr lang="en-US" sz="2200" dirty="0"/>
          </a:p>
          <a:p>
            <a:pPr algn="just"/>
            <a:r>
              <a:rPr lang="en-US" sz="2200" dirty="0"/>
              <a:t>Blood-borne halitosis is the result of bad-smelling metabolites that can be formed or absorbed at any place in the body (e.g., the liver, the gut) and transported by the bloodstream to the lungs. </a:t>
            </a:r>
          </a:p>
          <a:p>
            <a:pPr algn="just"/>
            <a:endParaRPr lang="en-US" sz="2200" dirty="0"/>
          </a:p>
          <a:p>
            <a:pPr algn="just"/>
            <a:r>
              <a:rPr lang="en-US" sz="2200" dirty="0"/>
              <a:t>Exhalation of these volatiles in the alveolar air then causes halitosis, at least when the concentrations of the bad-smelling metabolites are </a:t>
            </a:r>
            <a:r>
              <a:rPr lang="en-US" sz="2200" dirty="0" err="1"/>
              <a:t>suficiently</a:t>
            </a:r>
            <a:r>
              <a:rPr lang="en-US" sz="2200" dirty="0"/>
              <a:t> high. </a:t>
            </a:r>
          </a:p>
          <a:p>
            <a:pPr algn="just"/>
            <a:endParaRPr lang="en-US" sz="2200" dirty="0"/>
          </a:p>
          <a:p>
            <a:pPr algn="just"/>
            <a:r>
              <a:rPr lang="en-US" sz="2200" dirty="0"/>
              <a:t>The extraoral causes are much more difficult to detect, although they can sometimes be recognized by a typical odor. </a:t>
            </a:r>
          </a:p>
          <a:p>
            <a:pPr algn="just"/>
            <a:endParaRPr lang="en-US" sz="2200" dirty="0"/>
          </a:p>
          <a:p>
            <a:pPr algn="just"/>
            <a:endParaRPr lang="en-US" sz="2200" dirty="0"/>
          </a:p>
          <a:p>
            <a:pPr algn="just"/>
            <a:endParaRPr lang="en-US" sz="2200" dirty="0"/>
          </a:p>
        </p:txBody>
      </p:sp>
      <p:sp>
        <p:nvSpPr>
          <p:cNvPr id="4" name="Footer Placeholder 3">
            <a:extLst>
              <a:ext uri="{FF2B5EF4-FFF2-40B4-BE49-F238E27FC236}">
                <a16:creationId xmlns:a16="http://schemas.microsoft.com/office/drawing/2014/main" id="{E109C2C8-BC01-6BE8-BC7C-472AEA525C4C}"/>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757373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3C4E5-B691-C427-46F2-EF1A3A9279AD}"/>
              </a:ext>
            </a:extLst>
          </p:cNvPr>
          <p:cNvSpPr>
            <a:spLocks noGrp="1"/>
          </p:cNvSpPr>
          <p:nvPr>
            <p:ph type="title"/>
          </p:nvPr>
        </p:nvSpPr>
        <p:spPr>
          <a:xfrm>
            <a:off x="584028" y="156237"/>
            <a:ext cx="8596668" cy="1320800"/>
          </a:xfrm>
        </p:spPr>
        <p:txBody>
          <a:bodyPr/>
          <a:lstStyle/>
          <a:p>
            <a:r>
              <a:rPr lang="en-US" dirty="0"/>
              <a:t>Ear, Nose, and Throat </a:t>
            </a:r>
            <a:endParaRPr lang="en-IN" dirty="0"/>
          </a:p>
        </p:txBody>
      </p:sp>
      <p:sp>
        <p:nvSpPr>
          <p:cNvPr id="3" name="Content Placeholder 2">
            <a:extLst>
              <a:ext uri="{FF2B5EF4-FFF2-40B4-BE49-F238E27FC236}">
                <a16:creationId xmlns:a16="http://schemas.microsoft.com/office/drawing/2014/main" id="{3877FCAB-59E5-CE5B-38C0-A509B66CBBD0}"/>
              </a:ext>
            </a:extLst>
          </p:cNvPr>
          <p:cNvSpPr>
            <a:spLocks noGrp="1"/>
          </p:cNvSpPr>
          <p:nvPr>
            <p:ph idx="1"/>
          </p:nvPr>
        </p:nvSpPr>
        <p:spPr>
          <a:xfrm>
            <a:off x="220754" y="909734"/>
            <a:ext cx="9828121" cy="5038531"/>
          </a:xfrm>
        </p:spPr>
        <p:txBody>
          <a:bodyPr>
            <a:noAutofit/>
          </a:bodyPr>
          <a:lstStyle/>
          <a:p>
            <a:pPr algn="just"/>
            <a:r>
              <a:rPr lang="en-US" sz="2200" dirty="0"/>
              <a:t>During chronic or purulent tonsillitis, the deep crypts of the tonsils accumulate debris and bacteria, especially </a:t>
            </a:r>
            <a:r>
              <a:rPr lang="en-US" sz="2200" dirty="0" err="1"/>
              <a:t>periopathogens</a:t>
            </a:r>
            <a:r>
              <a:rPr lang="en-US" sz="2200" dirty="0"/>
              <a:t>, resulting in putrefaction. In the crypts, even calculus (e.g., </a:t>
            </a:r>
            <a:r>
              <a:rPr lang="en-US" sz="2200" dirty="0" err="1"/>
              <a:t>subgingivally</a:t>
            </a:r>
            <a:r>
              <a:rPr lang="en-US" sz="2200" dirty="0"/>
              <a:t>) can be formed (</a:t>
            </a:r>
            <a:r>
              <a:rPr lang="en-US" sz="2200" dirty="0" err="1"/>
              <a:t>tonsilloliths</a:t>
            </a:r>
            <a:r>
              <a:rPr lang="en-US" sz="2200" dirty="0"/>
              <a:t> or tonsil stones).</a:t>
            </a:r>
          </a:p>
          <a:p>
            <a:pPr algn="just"/>
            <a:endParaRPr lang="en-US" sz="2200" dirty="0"/>
          </a:p>
          <a:p>
            <a:pPr algn="just"/>
            <a:r>
              <a:rPr lang="en-US" sz="2200" dirty="0"/>
              <a:t> Other examples include acute pharyngitis (viral or bacterial) and postnasal drip. </a:t>
            </a:r>
          </a:p>
          <a:p>
            <a:pPr algn="just"/>
            <a:endParaRPr lang="en-US" sz="2200" dirty="0"/>
          </a:p>
          <a:p>
            <a:pPr algn="just"/>
            <a:r>
              <a:rPr lang="en-US" sz="2200" dirty="0"/>
              <a:t>The latter is a rather common condition, which is perceived by patients as a liquid flow in the throat originating from the nasal cavity.</a:t>
            </a:r>
          </a:p>
          <a:p>
            <a:pPr algn="just"/>
            <a:endParaRPr lang="en-US" sz="2200" dirty="0"/>
          </a:p>
          <a:p>
            <a:pPr algn="just"/>
            <a:r>
              <a:rPr lang="en-US" sz="2200" dirty="0"/>
              <a:t> It is often associated with chronic sinusitis or regurgitation esophagitis, in which the acidic contents of the stomach reach the nasopharynx and cause mucositis. </a:t>
            </a:r>
            <a:endParaRPr lang="en-IN" sz="2200" dirty="0"/>
          </a:p>
        </p:txBody>
      </p:sp>
      <p:sp>
        <p:nvSpPr>
          <p:cNvPr id="4" name="Footer Placeholder 3">
            <a:extLst>
              <a:ext uri="{FF2B5EF4-FFF2-40B4-BE49-F238E27FC236}">
                <a16:creationId xmlns:a16="http://schemas.microsoft.com/office/drawing/2014/main" id="{6FE8C686-782E-5656-FE50-3C94E4A3F2E5}"/>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34AA1E2D-3817-FA7A-1AED-6141CA019E79}"/>
              </a:ext>
            </a:extLst>
          </p:cNvPr>
          <p:cNvPicPr>
            <a:picLocks noChangeAspect="1"/>
          </p:cNvPicPr>
          <p:nvPr/>
        </p:nvPicPr>
        <p:blipFill>
          <a:blip r:embed="rId2"/>
          <a:stretch>
            <a:fillRect/>
          </a:stretch>
        </p:blipFill>
        <p:spPr>
          <a:xfrm>
            <a:off x="10048875" y="2006083"/>
            <a:ext cx="2143125" cy="2494480"/>
          </a:xfrm>
          <a:prstGeom prst="rect">
            <a:avLst/>
          </a:prstGeom>
        </p:spPr>
      </p:pic>
    </p:spTree>
    <p:extLst>
      <p:ext uri="{BB962C8B-B14F-4D97-AF65-F5344CB8AC3E}">
        <p14:creationId xmlns:p14="http://schemas.microsoft.com/office/powerpoint/2010/main" val="2130669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74E36-40FE-E489-A915-83A8141F083C}"/>
              </a:ext>
            </a:extLst>
          </p:cNvPr>
          <p:cNvSpPr>
            <a:spLocks noGrp="1"/>
          </p:cNvSpPr>
          <p:nvPr>
            <p:ph idx="1"/>
          </p:nvPr>
        </p:nvSpPr>
        <p:spPr>
          <a:xfrm>
            <a:off x="531845" y="849087"/>
            <a:ext cx="9881118" cy="5192276"/>
          </a:xfrm>
        </p:spPr>
        <p:txBody>
          <a:bodyPr>
            <a:normAutofit/>
          </a:bodyPr>
          <a:lstStyle/>
          <a:p>
            <a:pPr algn="just"/>
            <a:r>
              <a:rPr lang="en-US" sz="2200" dirty="0"/>
              <a:t>Ozena (caused by Klebsiella </a:t>
            </a:r>
            <a:r>
              <a:rPr lang="en-US" sz="2200" dirty="0" err="1"/>
              <a:t>ozaenae</a:t>
            </a:r>
            <a:r>
              <a:rPr lang="en-US" sz="2200" dirty="0"/>
              <a:t>) is a rare atrophic condition of the nasal mucosa, with the appearance of crusts that cause a very strong breath malodor. </a:t>
            </a:r>
          </a:p>
          <a:p>
            <a:pPr algn="just"/>
            <a:endParaRPr lang="en-US" sz="2200" dirty="0"/>
          </a:p>
          <a:p>
            <a:pPr algn="just"/>
            <a:r>
              <a:rPr lang="en-US" sz="2200" dirty="0"/>
              <a:t>Finally, a foreign body in a nasal or sinus cavity can cause local irritation, ulceration, and subsequent putrefaction (e.g., children and mentally handicapped persons tend to put objects such as peas or wet paper in the nose)</a:t>
            </a:r>
            <a:endParaRPr lang="en-IN" sz="2200" dirty="0"/>
          </a:p>
        </p:txBody>
      </p:sp>
      <p:sp>
        <p:nvSpPr>
          <p:cNvPr id="4" name="Footer Placeholder 3">
            <a:extLst>
              <a:ext uri="{FF2B5EF4-FFF2-40B4-BE49-F238E27FC236}">
                <a16:creationId xmlns:a16="http://schemas.microsoft.com/office/drawing/2014/main" id="{EF332E88-8A27-0FE2-0A72-4C9DAA27C3BA}"/>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7826924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DEA82-4AF0-0ADB-F16F-71A5E336BBCC}"/>
              </a:ext>
            </a:extLst>
          </p:cNvPr>
          <p:cNvSpPr>
            <a:spLocks noGrp="1"/>
          </p:cNvSpPr>
          <p:nvPr>
            <p:ph type="title"/>
          </p:nvPr>
        </p:nvSpPr>
        <p:spPr/>
        <p:txBody>
          <a:bodyPr/>
          <a:lstStyle/>
          <a:p>
            <a:r>
              <a:rPr lang="en-IN" dirty="0"/>
              <a:t>Bronchi and Lungs</a:t>
            </a:r>
          </a:p>
        </p:txBody>
      </p:sp>
      <p:sp>
        <p:nvSpPr>
          <p:cNvPr id="3" name="Content Placeholder 2">
            <a:extLst>
              <a:ext uri="{FF2B5EF4-FFF2-40B4-BE49-F238E27FC236}">
                <a16:creationId xmlns:a16="http://schemas.microsoft.com/office/drawing/2014/main" id="{102E1352-F4CA-25AD-855B-1A2F5D489974}"/>
              </a:ext>
            </a:extLst>
          </p:cNvPr>
          <p:cNvSpPr>
            <a:spLocks noGrp="1"/>
          </p:cNvSpPr>
          <p:nvPr>
            <p:ph idx="1"/>
          </p:nvPr>
        </p:nvSpPr>
        <p:spPr>
          <a:xfrm>
            <a:off x="470517" y="1740023"/>
            <a:ext cx="9783825" cy="4301339"/>
          </a:xfrm>
        </p:spPr>
        <p:txBody>
          <a:bodyPr>
            <a:normAutofit/>
          </a:bodyPr>
          <a:lstStyle/>
          <a:p>
            <a:pPr algn="just"/>
            <a:r>
              <a:rPr lang="en-IN" sz="2200" dirty="0"/>
              <a:t>Pulmonary causes include chronic bronchitis, bronchiectasis (infection of standing mucus secretion in cystic dilations through walls of bronchioles), pneumonia, pulmonary abscess, bronchial carcinoma, and carcinoma of the lung.</a:t>
            </a:r>
          </a:p>
          <a:p>
            <a:pPr algn="just"/>
            <a:endParaRPr lang="en-IN" sz="2200" dirty="0"/>
          </a:p>
          <a:p>
            <a:pPr algn="just"/>
            <a:endParaRPr lang="en-IN" sz="2200" dirty="0"/>
          </a:p>
        </p:txBody>
      </p:sp>
      <p:sp>
        <p:nvSpPr>
          <p:cNvPr id="4" name="Footer Placeholder 3">
            <a:extLst>
              <a:ext uri="{FF2B5EF4-FFF2-40B4-BE49-F238E27FC236}">
                <a16:creationId xmlns:a16="http://schemas.microsoft.com/office/drawing/2014/main" id="{A4DA8E92-AD4D-74CA-B73B-DA96C17F116D}"/>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1026" name="Picture 2" descr="New computational technique reveals changes to lung function post COVID-19  infection | University of Oxford">
            <a:extLst>
              <a:ext uri="{FF2B5EF4-FFF2-40B4-BE49-F238E27FC236}">
                <a16:creationId xmlns:a16="http://schemas.microsoft.com/office/drawing/2014/main" id="{3562EE40-00EA-321A-3026-822555D06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0752" y="3722914"/>
            <a:ext cx="3443288" cy="2892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1622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6399B-8434-6788-EDB9-1A988E08FC2A}"/>
              </a:ext>
            </a:extLst>
          </p:cNvPr>
          <p:cNvSpPr>
            <a:spLocks noGrp="1"/>
          </p:cNvSpPr>
          <p:nvPr>
            <p:ph type="title"/>
          </p:nvPr>
        </p:nvSpPr>
        <p:spPr/>
        <p:txBody>
          <a:bodyPr/>
          <a:lstStyle/>
          <a:p>
            <a:r>
              <a:rPr lang="en-US" dirty="0"/>
              <a:t>Gastrointestinal Tract</a:t>
            </a:r>
            <a:endParaRPr lang="en-IN" dirty="0"/>
          </a:p>
        </p:txBody>
      </p:sp>
      <p:sp>
        <p:nvSpPr>
          <p:cNvPr id="3" name="Content Placeholder 2">
            <a:extLst>
              <a:ext uri="{FF2B5EF4-FFF2-40B4-BE49-F238E27FC236}">
                <a16:creationId xmlns:a16="http://schemas.microsoft.com/office/drawing/2014/main" id="{6D2EC062-BBDD-0261-1255-956E5058F030}"/>
              </a:ext>
            </a:extLst>
          </p:cNvPr>
          <p:cNvSpPr>
            <a:spLocks noGrp="1"/>
          </p:cNvSpPr>
          <p:nvPr>
            <p:ph idx="1"/>
          </p:nvPr>
        </p:nvSpPr>
        <p:spPr>
          <a:xfrm>
            <a:off x="1" y="1547003"/>
            <a:ext cx="8500188" cy="4786603"/>
          </a:xfrm>
        </p:spPr>
        <p:txBody>
          <a:bodyPr>
            <a:normAutofit/>
          </a:bodyPr>
          <a:lstStyle/>
          <a:p>
            <a:pPr algn="just"/>
            <a:r>
              <a:rPr lang="en-US" sz="2200" dirty="0"/>
              <a:t>Contrary to common public opinion, even among medical physicians, gastrointestinal disorders are rarely responsible for bad breath.</a:t>
            </a:r>
          </a:p>
          <a:p>
            <a:pPr algn="just"/>
            <a:endParaRPr lang="en-US" sz="2200" dirty="0"/>
          </a:p>
          <a:p>
            <a:pPr algn="just"/>
            <a:r>
              <a:rPr lang="en-US" sz="2200" dirty="0"/>
              <a:t> The following may be responsible for less than 1% of malodor cases: </a:t>
            </a:r>
          </a:p>
          <a:p>
            <a:pPr algn="just"/>
            <a:endParaRPr lang="en-US" sz="2200" dirty="0"/>
          </a:p>
          <a:p>
            <a:pPr algn="just"/>
            <a:r>
              <a:rPr lang="en-US" sz="2200" dirty="0"/>
              <a:t> A </a:t>
            </a:r>
            <a:r>
              <a:rPr lang="en-US" sz="2200" dirty="0" err="1"/>
              <a:t>Zenker</a:t>
            </a:r>
            <a:r>
              <a:rPr lang="en-US" sz="2200" dirty="0"/>
              <a:t> diverticulum, Regurgitation esophagitis, Intestinal gas production, Helicobacter pylori infection, </a:t>
            </a:r>
            <a:r>
              <a:rPr lang="en-US" sz="2200" dirty="0" err="1"/>
              <a:t>etc</a:t>
            </a:r>
            <a:endParaRPr lang="en-US" sz="2200" dirty="0"/>
          </a:p>
        </p:txBody>
      </p:sp>
      <p:sp>
        <p:nvSpPr>
          <p:cNvPr id="4" name="Footer Placeholder 3">
            <a:extLst>
              <a:ext uri="{FF2B5EF4-FFF2-40B4-BE49-F238E27FC236}">
                <a16:creationId xmlns:a16="http://schemas.microsoft.com/office/drawing/2014/main" id="{658756BF-5393-0622-722C-219F086D7F9F}"/>
              </a:ext>
            </a:extLst>
          </p:cNvPr>
          <p:cNvSpPr>
            <a:spLocks noGrp="1"/>
          </p:cNvSpPr>
          <p:nvPr>
            <p:ph type="ftr" sz="quarter" idx="11"/>
          </p:nvPr>
        </p:nvSpPr>
        <p:spPr/>
        <p:txBody>
          <a:bodyPr/>
          <a:lstStyle/>
          <a:p>
            <a:endParaRPr lang="en-IN"/>
          </a:p>
        </p:txBody>
      </p:sp>
      <p:pic>
        <p:nvPicPr>
          <p:cNvPr id="2050" name="Picture 2" descr="Digest GIFs - Get the best GIF on GIPHY">
            <a:extLst>
              <a:ext uri="{FF2B5EF4-FFF2-40B4-BE49-F238E27FC236}">
                <a16:creationId xmlns:a16="http://schemas.microsoft.com/office/drawing/2014/main" id="{FB20D2AC-BC70-EDB7-A489-0BAD69DE7F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486" y="1187709"/>
            <a:ext cx="3570513"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826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5CDA0-5682-E956-1F3B-EF5AA005BE0B}"/>
              </a:ext>
            </a:extLst>
          </p:cNvPr>
          <p:cNvSpPr>
            <a:spLocks noGrp="1"/>
          </p:cNvSpPr>
          <p:nvPr>
            <p:ph type="title"/>
          </p:nvPr>
        </p:nvSpPr>
        <p:spPr>
          <a:xfrm>
            <a:off x="304471" y="156238"/>
            <a:ext cx="8596668" cy="1320800"/>
          </a:xfrm>
        </p:spPr>
        <p:txBody>
          <a:bodyPr/>
          <a:lstStyle/>
          <a:p>
            <a:pPr algn="ctr"/>
            <a:r>
              <a:rPr lang="en-US" dirty="0"/>
              <a:t>DAYS OF YORE </a:t>
            </a:r>
            <a:endParaRPr lang="en-IN" dirty="0"/>
          </a:p>
        </p:txBody>
      </p:sp>
      <p:sp>
        <p:nvSpPr>
          <p:cNvPr id="3" name="Content Placeholder 2">
            <a:extLst>
              <a:ext uri="{FF2B5EF4-FFF2-40B4-BE49-F238E27FC236}">
                <a16:creationId xmlns:a16="http://schemas.microsoft.com/office/drawing/2014/main" id="{37ED1CFB-1D78-F6EA-59C6-77F56EF6754A}"/>
              </a:ext>
            </a:extLst>
          </p:cNvPr>
          <p:cNvSpPr>
            <a:spLocks noGrp="1"/>
          </p:cNvSpPr>
          <p:nvPr>
            <p:ph idx="1"/>
          </p:nvPr>
        </p:nvSpPr>
        <p:spPr>
          <a:xfrm>
            <a:off x="387000" y="1673440"/>
            <a:ext cx="10626571" cy="5184560"/>
          </a:xfrm>
        </p:spPr>
        <p:txBody>
          <a:bodyPr>
            <a:normAutofit/>
          </a:bodyPr>
          <a:lstStyle/>
          <a:p>
            <a:r>
              <a:rPr lang="en-US" sz="2000" dirty="0"/>
              <a:t>Modern literature on bad breath dates back to a monograph published by Howe in the nineteenth century. </a:t>
            </a:r>
          </a:p>
          <a:p>
            <a:endParaRPr lang="en-US" sz="2000" dirty="0"/>
          </a:p>
          <a:p>
            <a:r>
              <a:rPr lang="en-US" sz="2000" dirty="0"/>
              <a:t>Since the 1960’s, Dr. Joseph </a:t>
            </a:r>
            <a:r>
              <a:rPr lang="en-US" sz="2000" dirty="0" err="1"/>
              <a:t>Tonzetich</a:t>
            </a:r>
            <a:r>
              <a:rPr lang="en-US" sz="2000" dirty="0"/>
              <a:t> of Columbia, who unfolded the biologic basis for oral malodor, has been a pre-eminent researcher in this field. </a:t>
            </a:r>
          </a:p>
          <a:p>
            <a:endParaRPr lang="en-US" sz="2000" dirty="0"/>
          </a:p>
          <a:p>
            <a:r>
              <a:rPr lang="en-US" sz="2000" dirty="0"/>
              <a:t>In fact, Hippocrates is credited with having cited the nose as being ‘a true diagnostic guide’. </a:t>
            </a:r>
          </a:p>
          <a:p>
            <a:endParaRPr lang="en-US" sz="2000" dirty="0"/>
          </a:p>
          <a:p>
            <a:r>
              <a:rPr lang="en-US" sz="2000" dirty="0"/>
              <a:t>Although the term halitosis was introduced by Listerine Company in 1921, bad breath is not merely a modern affliction. </a:t>
            </a:r>
          </a:p>
          <a:p>
            <a:endParaRPr lang="en-US" sz="2000" dirty="0"/>
          </a:p>
        </p:txBody>
      </p:sp>
      <p:sp>
        <p:nvSpPr>
          <p:cNvPr id="4" name="Footer Placeholder 3">
            <a:extLst>
              <a:ext uri="{FF2B5EF4-FFF2-40B4-BE49-F238E27FC236}">
                <a16:creationId xmlns:a16="http://schemas.microsoft.com/office/drawing/2014/main" id="{D7706A5E-9383-0D51-5240-2223111D01EC}"/>
              </a:ext>
            </a:extLst>
          </p:cNvPr>
          <p:cNvSpPr>
            <a:spLocks noGrp="1"/>
          </p:cNvSpPr>
          <p:nvPr>
            <p:ph type="ftr" sz="quarter" idx="11"/>
          </p:nvPr>
        </p:nvSpPr>
        <p:spPr>
          <a:xfrm>
            <a:off x="499780" y="6336637"/>
            <a:ext cx="6297612" cy="365125"/>
          </a:xfrm>
        </p:spPr>
        <p:txBody>
          <a:bodyPr/>
          <a:lstStyle/>
          <a:p>
            <a:r>
              <a:rPr lang="en-US" b="0" i="0" dirty="0" err="1">
                <a:solidFill>
                  <a:schemeClr val="tx1"/>
                </a:solidFill>
                <a:effectLst/>
                <a:latin typeface="Open Sans" panose="020B0606030504020204" pitchFamily="34" charset="0"/>
              </a:rPr>
              <a:t>Marawar</a:t>
            </a:r>
            <a:r>
              <a:rPr lang="en-US" b="0" i="0" dirty="0">
                <a:solidFill>
                  <a:schemeClr val="tx1"/>
                </a:solidFill>
                <a:effectLst/>
                <a:latin typeface="Open Sans" panose="020B0606030504020204" pitchFamily="34" charset="0"/>
              </a:rPr>
              <a:t>, Pramod, et al. "Halitosis: A silent affliction!" </a:t>
            </a:r>
            <a:r>
              <a:rPr lang="en-US" b="0" i="1" dirty="0">
                <a:solidFill>
                  <a:schemeClr val="tx1"/>
                </a:solidFill>
                <a:effectLst/>
                <a:latin typeface="Open Sans" panose="020B0606030504020204" pitchFamily="34" charset="0"/>
              </a:rPr>
              <a:t>Chronicles of Young Scientists</a:t>
            </a:r>
            <a:r>
              <a:rPr lang="en-US" b="0" i="0" dirty="0">
                <a:solidFill>
                  <a:schemeClr val="tx1"/>
                </a:solidFill>
                <a:effectLst/>
                <a:latin typeface="Open Sans" panose="020B0606030504020204" pitchFamily="34" charset="0"/>
              </a:rPr>
              <a:t>, vol. 3, no. 4, Oct.-Dec. 2012, p. 251. </a:t>
            </a:r>
            <a:endParaRPr lang="en-IN" dirty="0">
              <a:solidFill>
                <a:schemeClr val="tx1"/>
              </a:solidFill>
            </a:endParaRPr>
          </a:p>
        </p:txBody>
      </p:sp>
      <p:pic>
        <p:nvPicPr>
          <p:cNvPr id="5" name="Picture 4">
            <a:extLst>
              <a:ext uri="{FF2B5EF4-FFF2-40B4-BE49-F238E27FC236}">
                <a16:creationId xmlns:a16="http://schemas.microsoft.com/office/drawing/2014/main" id="{0EEA2A20-14F4-A2E8-9D19-4AA2C73E49C8}"/>
              </a:ext>
            </a:extLst>
          </p:cNvPr>
          <p:cNvPicPr>
            <a:picLocks noChangeAspect="1"/>
          </p:cNvPicPr>
          <p:nvPr/>
        </p:nvPicPr>
        <p:blipFill>
          <a:blip r:embed="rId2"/>
          <a:stretch>
            <a:fillRect/>
          </a:stretch>
        </p:blipFill>
        <p:spPr>
          <a:xfrm>
            <a:off x="6281764" y="47636"/>
            <a:ext cx="3945312" cy="1469566"/>
          </a:xfrm>
          <a:prstGeom prst="rect">
            <a:avLst/>
          </a:prstGeom>
        </p:spPr>
      </p:pic>
    </p:spTree>
    <p:extLst>
      <p:ext uri="{BB962C8B-B14F-4D97-AF65-F5344CB8AC3E}">
        <p14:creationId xmlns:p14="http://schemas.microsoft.com/office/powerpoint/2010/main" val="452239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9107-445B-8332-381E-95001248EBB4}"/>
              </a:ext>
            </a:extLst>
          </p:cNvPr>
          <p:cNvSpPr>
            <a:spLocks noGrp="1"/>
          </p:cNvSpPr>
          <p:nvPr>
            <p:ph type="title"/>
          </p:nvPr>
        </p:nvSpPr>
        <p:spPr/>
        <p:txBody>
          <a:bodyPr/>
          <a:lstStyle/>
          <a:p>
            <a:r>
              <a:rPr lang="en-US" dirty="0"/>
              <a:t>Kidney</a:t>
            </a:r>
            <a:endParaRPr lang="en-IN" dirty="0"/>
          </a:p>
        </p:txBody>
      </p:sp>
      <p:sp>
        <p:nvSpPr>
          <p:cNvPr id="3" name="Content Placeholder 2">
            <a:extLst>
              <a:ext uri="{FF2B5EF4-FFF2-40B4-BE49-F238E27FC236}">
                <a16:creationId xmlns:a16="http://schemas.microsoft.com/office/drawing/2014/main" id="{A9FF5F5F-40BC-CE4C-1AA6-9882E812D906}"/>
              </a:ext>
            </a:extLst>
          </p:cNvPr>
          <p:cNvSpPr>
            <a:spLocks noGrp="1"/>
          </p:cNvSpPr>
          <p:nvPr>
            <p:ph idx="1"/>
          </p:nvPr>
        </p:nvSpPr>
        <p:spPr>
          <a:xfrm>
            <a:off x="677334" y="2160589"/>
            <a:ext cx="9700662" cy="3880773"/>
          </a:xfrm>
        </p:spPr>
        <p:txBody>
          <a:bodyPr>
            <a:normAutofit/>
          </a:bodyPr>
          <a:lstStyle/>
          <a:p>
            <a:pPr algn="just"/>
            <a:r>
              <a:rPr lang="en-US" sz="2200" dirty="0"/>
              <a:t>Kidney </a:t>
            </a:r>
            <a:r>
              <a:rPr lang="en-US" sz="2200" dirty="0" err="1"/>
              <a:t>insuficiency</a:t>
            </a:r>
            <a:r>
              <a:rPr lang="en-US" sz="2200" dirty="0"/>
              <a:t>, primarily caused by chronic glomerulonephritis, leads to an increase of the amines, dimethylamine and trimethylamine, causing a typical fishy odor of the breath.</a:t>
            </a:r>
            <a:endParaRPr lang="en-IN" sz="2200" dirty="0"/>
          </a:p>
        </p:txBody>
      </p:sp>
      <p:sp>
        <p:nvSpPr>
          <p:cNvPr id="4" name="Footer Placeholder 3">
            <a:extLst>
              <a:ext uri="{FF2B5EF4-FFF2-40B4-BE49-F238E27FC236}">
                <a16:creationId xmlns:a16="http://schemas.microsoft.com/office/drawing/2014/main" id="{A6495999-C10D-27DB-656D-FC39C62C385E}"/>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4">
            <a:extLst>
              <a:ext uri="{FF2B5EF4-FFF2-40B4-BE49-F238E27FC236}">
                <a16:creationId xmlns:a16="http://schemas.microsoft.com/office/drawing/2014/main" id="{9C013DB4-2AEF-6912-C011-5824AA29CAD6}"/>
              </a:ext>
            </a:extLst>
          </p:cNvPr>
          <p:cNvPicPr>
            <a:picLocks noChangeAspect="1"/>
          </p:cNvPicPr>
          <p:nvPr/>
        </p:nvPicPr>
        <p:blipFill>
          <a:blip r:embed="rId2"/>
          <a:stretch>
            <a:fillRect/>
          </a:stretch>
        </p:blipFill>
        <p:spPr>
          <a:xfrm>
            <a:off x="7932574" y="3525659"/>
            <a:ext cx="4038601" cy="3164389"/>
          </a:xfrm>
          <a:prstGeom prst="rect">
            <a:avLst/>
          </a:prstGeom>
        </p:spPr>
      </p:pic>
    </p:spTree>
    <p:extLst>
      <p:ext uri="{BB962C8B-B14F-4D97-AF65-F5344CB8AC3E}">
        <p14:creationId xmlns:p14="http://schemas.microsoft.com/office/powerpoint/2010/main" val="54619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816E-2FF7-712D-9103-A6E2210CD1A1}"/>
              </a:ext>
            </a:extLst>
          </p:cNvPr>
          <p:cNvSpPr>
            <a:spLocks noGrp="1"/>
          </p:cNvSpPr>
          <p:nvPr>
            <p:ph type="title"/>
          </p:nvPr>
        </p:nvSpPr>
        <p:spPr>
          <a:xfrm>
            <a:off x="1059889" y="320446"/>
            <a:ext cx="8596668" cy="1320800"/>
          </a:xfrm>
        </p:spPr>
        <p:txBody>
          <a:bodyPr/>
          <a:lstStyle/>
          <a:p>
            <a:r>
              <a:rPr lang="en-US" dirty="0"/>
              <a:t>Liver</a:t>
            </a:r>
            <a:endParaRPr lang="en-IN" dirty="0"/>
          </a:p>
        </p:txBody>
      </p:sp>
      <p:sp>
        <p:nvSpPr>
          <p:cNvPr id="3" name="Content Placeholder 2">
            <a:extLst>
              <a:ext uri="{FF2B5EF4-FFF2-40B4-BE49-F238E27FC236}">
                <a16:creationId xmlns:a16="http://schemas.microsoft.com/office/drawing/2014/main" id="{33269F39-5FBD-7782-86DC-9FE48E034D90}"/>
              </a:ext>
            </a:extLst>
          </p:cNvPr>
          <p:cNvSpPr>
            <a:spLocks noGrp="1"/>
          </p:cNvSpPr>
          <p:nvPr>
            <p:ph idx="1"/>
          </p:nvPr>
        </p:nvSpPr>
        <p:spPr>
          <a:xfrm>
            <a:off x="516175" y="1488613"/>
            <a:ext cx="9851583" cy="3880773"/>
          </a:xfrm>
        </p:spPr>
        <p:txBody>
          <a:bodyPr>
            <a:normAutofit/>
          </a:bodyPr>
          <a:lstStyle/>
          <a:p>
            <a:pPr algn="just"/>
            <a:r>
              <a:rPr lang="en-US" sz="2200" dirty="0"/>
              <a:t>Patients with various degrees of hepatocellular failure and/or portosystemic shunting of blood may acquire a sweet, musty, or even slightly fecal aroma of the breath, termed </a:t>
            </a:r>
            <a:r>
              <a:rPr lang="en-US" sz="2200" b="1" dirty="0"/>
              <a:t>fetor hepaticus</a:t>
            </a:r>
            <a:r>
              <a:rPr lang="en-US" sz="2200" dirty="0"/>
              <a:t>, which has been mainly attributed to the accumulation of dimethyl sulfide.</a:t>
            </a:r>
          </a:p>
          <a:p>
            <a:pPr algn="just"/>
            <a:endParaRPr lang="en-US" sz="2200" dirty="0"/>
          </a:p>
          <a:p>
            <a:pPr algn="just"/>
            <a:r>
              <a:rPr lang="en-US" sz="2200" dirty="0"/>
              <a:t> Moreover, if the metabolizing function of the liver fails, the concentrations of certain metabolites normally processed in the liver will increase, and they will enter the systemic circulation again and be exhaled</a:t>
            </a:r>
            <a:endParaRPr lang="en-IN" sz="2200" dirty="0"/>
          </a:p>
        </p:txBody>
      </p:sp>
      <p:sp>
        <p:nvSpPr>
          <p:cNvPr id="4" name="Footer Placeholder 3">
            <a:extLst>
              <a:ext uri="{FF2B5EF4-FFF2-40B4-BE49-F238E27FC236}">
                <a16:creationId xmlns:a16="http://schemas.microsoft.com/office/drawing/2014/main" id="{B5AF6F6F-4437-DF2A-681D-8C9912F8CBC3}"/>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pic>
        <p:nvPicPr>
          <p:cNvPr id="5" name="Picture 4">
            <a:extLst>
              <a:ext uri="{FF2B5EF4-FFF2-40B4-BE49-F238E27FC236}">
                <a16:creationId xmlns:a16="http://schemas.microsoft.com/office/drawing/2014/main" id="{B1BB2523-366E-3789-2954-736AF4DE8AE5}"/>
              </a:ext>
            </a:extLst>
          </p:cNvPr>
          <p:cNvPicPr>
            <a:picLocks noChangeAspect="1"/>
          </p:cNvPicPr>
          <p:nvPr/>
        </p:nvPicPr>
        <p:blipFill>
          <a:blip r:embed="rId2"/>
          <a:stretch>
            <a:fillRect/>
          </a:stretch>
        </p:blipFill>
        <p:spPr>
          <a:xfrm>
            <a:off x="9274001" y="4561099"/>
            <a:ext cx="2846463" cy="2296901"/>
          </a:xfrm>
          <a:prstGeom prst="rect">
            <a:avLst/>
          </a:prstGeom>
        </p:spPr>
      </p:pic>
    </p:spTree>
    <p:extLst>
      <p:ext uri="{BB962C8B-B14F-4D97-AF65-F5344CB8AC3E}">
        <p14:creationId xmlns:p14="http://schemas.microsoft.com/office/powerpoint/2010/main" val="3049720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1AA63-3DE0-1F00-74E8-BC4EABFD22A9}"/>
              </a:ext>
            </a:extLst>
          </p:cNvPr>
          <p:cNvSpPr>
            <a:spLocks noGrp="1"/>
          </p:cNvSpPr>
          <p:nvPr>
            <p:ph type="title"/>
          </p:nvPr>
        </p:nvSpPr>
        <p:spPr/>
        <p:txBody>
          <a:bodyPr/>
          <a:lstStyle/>
          <a:p>
            <a:r>
              <a:rPr lang="en-IN" dirty="0"/>
              <a:t>Systemic Metabolic Disorders </a:t>
            </a:r>
          </a:p>
        </p:txBody>
      </p:sp>
      <p:sp>
        <p:nvSpPr>
          <p:cNvPr id="3" name="Content Placeholder 2">
            <a:extLst>
              <a:ext uri="{FF2B5EF4-FFF2-40B4-BE49-F238E27FC236}">
                <a16:creationId xmlns:a16="http://schemas.microsoft.com/office/drawing/2014/main" id="{5635462E-4D24-B0D4-5AF8-4DAECFEBDC6C}"/>
              </a:ext>
            </a:extLst>
          </p:cNvPr>
          <p:cNvSpPr>
            <a:spLocks noGrp="1"/>
          </p:cNvSpPr>
          <p:nvPr>
            <p:ph idx="1"/>
          </p:nvPr>
        </p:nvSpPr>
        <p:spPr>
          <a:xfrm>
            <a:off x="677333" y="2160589"/>
            <a:ext cx="9549017" cy="3880773"/>
          </a:xfrm>
        </p:spPr>
        <p:txBody>
          <a:bodyPr>
            <a:normAutofit/>
          </a:bodyPr>
          <a:lstStyle/>
          <a:p>
            <a:pPr algn="just"/>
            <a:r>
              <a:rPr lang="en-IN" sz="2200" dirty="0"/>
              <a:t>Uncontrolled diabetes mellitus results in the accumulation of ketones, which have a sweet smell, like the odour of rotten apples. </a:t>
            </a:r>
          </a:p>
          <a:p>
            <a:pPr algn="just"/>
            <a:endParaRPr lang="en-IN" sz="2200" dirty="0"/>
          </a:p>
          <a:p>
            <a:pPr algn="just"/>
            <a:r>
              <a:rPr lang="en-IN" sz="2200" dirty="0"/>
              <a:t>Insulin resistance leads to an increase of triglycerides and free fatty acids, and ketones (e.g., acetone, acetoacetate, and hydroxybutyrate) are formed during lipolysis</a:t>
            </a:r>
          </a:p>
        </p:txBody>
      </p:sp>
      <p:sp>
        <p:nvSpPr>
          <p:cNvPr id="4" name="Footer Placeholder 3">
            <a:extLst>
              <a:ext uri="{FF2B5EF4-FFF2-40B4-BE49-F238E27FC236}">
                <a16:creationId xmlns:a16="http://schemas.microsoft.com/office/drawing/2014/main" id="{131F7A41-398E-9A91-5BE6-AD5344FC4727}"/>
              </a:ext>
            </a:extLst>
          </p:cNvPr>
          <p:cNvSpPr>
            <a:spLocks noGrp="1"/>
          </p:cNvSpPr>
          <p:nvPr>
            <p:ph type="ftr" sz="quarter" idx="11"/>
          </p:nvPr>
        </p:nvSpPr>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2054543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DE33-2AB7-4DD9-C6ED-80D2FE5BB156}"/>
              </a:ext>
            </a:extLst>
          </p:cNvPr>
          <p:cNvSpPr>
            <a:spLocks noGrp="1"/>
          </p:cNvSpPr>
          <p:nvPr>
            <p:ph type="title"/>
          </p:nvPr>
        </p:nvSpPr>
        <p:spPr/>
        <p:txBody>
          <a:bodyPr/>
          <a:lstStyle/>
          <a:p>
            <a:r>
              <a:rPr lang="en-US" dirty="0"/>
              <a:t>Trimethylaminuria</a:t>
            </a:r>
            <a:endParaRPr lang="en-IN" dirty="0"/>
          </a:p>
        </p:txBody>
      </p:sp>
      <p:sp>
        <p:nvSpPr>
          <p:cNvPr id="3" name="Content Placeholder 2">
            <a:extLst>
              <a:ext uri="{FF2B5EF4-FFF2-40B4-BE49-F238E27FC236}">
                <a16:creationId xmlns:a16="http://schemas.microsoft.com/office/drawing/2014/main" id="{C419E1BD-97DA-5781-E474-55F520530458}"/>
              </a:ext>
            </a:extLst>
          </p:cNvPr>
          <p:cNvSpPr>
            <a:spLocks noGrp="1"/>
          </p:cNvSpPr>
          <p:nvPr>
            <p:ph idx="1"/>
          </p:nvPr>
        </p:nvSpPr>
        <p:spPr>
          <a:xfrm>
            <a:off x="677334" y="2160589"/>
            <a:ext cx="9381066" cy="3880773"/>
          </a:xfrm>
        </p:spPr>
        <p:txBody>
          <a:bodyPr>
            <a:normAutofit/>
          </a:bodyPr>
          <a:lstStyle/>
          <a:p>
            <a:pPr algn="just"/>
            <a:r>
              <a:rPr lang="en-US" sz="2200" dirty="0"/>
              <a:t>Trimethylaminuria is a hereditary metabolic disorder that leads to a typical fishy odor of the breath, urine, sweat, and other bodily secretions. </a:t>
            </a:r>
          </a:p>
          <a:p>
            <a:pPr algn="just"/>
            <a:endParaRPr lang="en-US" sz="2200" dirty="0"/>
          </a:p>
          <a:p>
            <a:pPr algn="just"/>
            <a:r>
              <a:rPr lang="en-US" sz="2200" dirty="0"/>
              <a:t>Trimethylaminuria is an enzymatic defect that prevents the transformation of trimethylamine to </a:t>
            </a:r>
            <a:r>
              <a:rPr lang="en-US" sz="2200" dirty="0" err="1"/>
              <a:t>trimethylaminoxide</a:t>
            </a:r>
            <a:r>
              <a:rPr lang="en-US" sz="2200" dirty="0"/>
              <a:t>, resulting in abnormal amounts of this molecule.</a:t>
            </a:r>
            <a:endParaRPr lang="en-IN" sz="2200" dirty="0"/>
          </a:p>
        </p:txBody>
      </p:sp>
      <p:sp>
        <p:nvSpPr>
          <p:cNvPr id="4" name="Footer Placeholder 3">
            <a:extLst>
              <a:ext uri="{FF2B5EF4-FFF2-40B4-BE49-F238E27FC236}">
                <a16:creationId xmlns:a16="http://schemas.microsoft.com/office/drawing/2014/main" id="{57AEC4A1-3AFF-9D72-28EA-BDB0AE326D7B}"/>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519804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17827-9EC6-A713-6ED0-BE137C0C6BE2}"/>
              </a:ext>
            </a:extLst>
          </p:cNvPr>
          <p:cNvSpPr>
            <a:spLocks noGrp="1"/>
          </p:cNvSpPr>
          <p:nvPr>
            <p:ph type="title"/>
          </p:nvPr>
        </p:nvSpPr>
        <p:spPr>
          <a:xfrm>
            <a:off x="901960" y="293397"/>
            <a:ext cx="8596668" cy="1320800"/>
          </a:xfrm>
        </p:spPr>
        <p:txBody>
          <a:bodyPr/>
          <a:lstStyle/>
          <a:p>
            <a:r>
              <a:rPr lang="en-US" dirty="0"/>
              <a:t>Hormonal Causes </a:t>
            </a:r>
            <a:endParaRPr lang="en-IN" dirty="0"/>
          </a:p>
        </p:txBody>
      </p:sp>
      <p:sp>
        <p:nvSpPr>
          <p:cNvPr id="3" name="Content Placeholder 2">
            <a:extLst>
              <a:ext uri="{FF2B5EF4-FFF2-40B4-BE49-F238E27FC236}">
                <a16:creationId xmlns:a16="http://schemas.microsoft.com/office/drawing/2014/main" id="{E890A4EA-2B4B-2163-476A-F6968681C3D5}"/>
              </a:ext>
            </a:extLst>
          </p:cNvPr>
          <p:cNvSpPr>
            <a:spLocks noGrp="1"/>
          </p:cNvSpPr>
          <p:nvPr>
            <p:ph idx="1"/>
          </p:nvPr>
        </p:nvSpPr>
        <p:spPr>
          <a:xfrm>
            <a:off x="410547" y="1362269"/>
            <a:ext cx="10879493" cy="4679094"/>
          </a:xfrm>
        </p:spPr>
        <p:txBody>
          <a:bodyPr>
            <a:noAutofit/>
          </a:bodyPr>
          <a:lstStyle/>
          <a:p>
            <a:pPr algn="just"/>
            <a:r>
              <a:rPr lang="en-US" sz="2200" dirty="0"/>
              <a:t>At certain moments during the menstrual cycle, a typical breath odor can develop; partners are often well aware of this odor. </a:t>
            </a:r>
          </a:p>
          <a:p>
            <a:pPr algn="just"/>
            <a:endParaRPr lang="en-US" sz="2200" dirty="0"/>
          </a:p>
          <a:p>
            <a:pPr algn="just"/>
            <a:r>
              <a:rPr lang="en-US" sz="2200" dirty="0"/>
              <a:t>Evidence also indicates that VSC levels in the expired air are increased twofold to fourfold around the day of ovulation and in the perimenstrual period. </a:t>
            </a:r>
          </a:p>
          <a:p>
            <a:pPr algn="just"/>
            <a:endParaRPr lang="en-US" sz="2200" dirty="0"/>
          </a:p>
          <a:p>
            <a:pPr algn="just"/>
            <a:r>
              <a:rPr lang="en-US" sz="2200" dirty="0"/>
              <a:t>Increases in VSCs are smaller in </a:t>
            </a:r>
            <a:r>
              <a:rPr lang="en-US" sz="2200" dirty="0" err="1"/>
              <a:t>midfollicular</a:t>
            </a:r>
            <a:r>
              <a:rPr lang="en-US" sz="2200" dirty="0"/>
              <a:t> phases after repeated diagnosis of an absence of bad breath, the patient cannot accept the absence of halitosis. </a:t>
            </a:r>
          </a:p>
          <a:p>
            <a:pPr algn="just"/>
            <a:endParaRPr lang="en-US" sz="2200" dirty="0"/>
          </a:p>
          <a:p>
            <a:pPr algn="just"/>
            <a:r>
              <a:rPr lang="en-US" sz="2200" dirty="0"/>
              <a:t>This condition has been associated with obsessive-compulsive disorder and hypochondria. </a:t>
            </a:r>
          </a:p>
        </p:txBody>
      </p:sp>
      <p:sp>
        <p:nvSpPr>
          <p:cNvPr id="4" name="Footer Placeholder 3">
            <a:extLst>
              <a:ext uri="{FF2B5EF4-FFF2-40B4-BE49-F238E27FC236}">
                <a16:creationId xmlns:a16="http://schemas.microsoft.com/office/drawing/2014/main" id="{D7EB5191-7FAA-9750-566F-08A2280CC671}"/>
              </a:ext>
            </a:extLst>
          </p:cNvPr>
          <p:cNvSpPr>
            <a:spLocks noGrp="1"/>
          </p:cNvSpPr>
          <p:nvPr>
            <p:ph type="ftr" sz="quarter" idx="11"/>
          </p:nvPr>
        </p:nvSpPr>
        <p:spPr>
          <a:xfrm>
            <a:off x="742648" y="6265296"/>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4150473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44DCF0-37EE-B39B-CCD3-0FCFDBA08E77}"/>
              </a:ext>
            </a:extLst>
          </p:cNvPr>
          <p:cNvSpPr>
            <a:spLocks noGrp="1"/>
          </p:cNvSpPr>
          <p:nvPr>
            <p:ph idx="1"/>
          </p:nvPr>
        </p:nvSpPr>
        <p:spPr>
          <a:xfrm>
            <a:off x="466530" y="451513"/>
            <a:ext cx="10263673" cy="5350897"/>
          </a:xfrm>
        </p:spPr>
        <p:txBody>
          <a:bodyPr>
            <a:noAutofit/>
          </a:bodyPr>
          <a:lstStyle/>
          <a:p>
            <a:pPr algn="just"/>
            <a:r>
              <a:rPr lang="en-US" sz="2200" dirty="0"/>
              <a:t> Well-established personality disorder questionnaires (e.g., Symptom Checklist ) allow the clinician to assess the patient’s tendency for illusional breath malodor.</a:t>
            </a:r>
          </a:p>
          <a:p>
            <a:pPr algn="just"/>
            <a:endParaRPr lang="en-US" sz="2200" dirty="0"/>
          </a:p>
          <a:p>
            <a:pPr algn="just"/>
            <a:r>
              <a:rPr lang="en-US" sz="2200" dirty="0"/>
              <a:t>Having a psychologist or psychiatrist at the malodor consultation can be especially helpful for such patients. </a:t>
            </a:r>
          </a:p>
          <a:p>
            <a:pPr algn="just"/>
            <a:endParaRPr lang="en-US" sz="2200" dirty="0"/>
          </a:p>
          <a:p>
            <a:pPr algn="just"/>
            <a:r>
              <a:rPr lang="en-US" sz="2200" dirty="0"/>
              <a:t>Because of the complexity of this disorder, a malodor consultation is thus preferably multidisciplinary, combining the knowledge of a periodontologist or dentist, an ENT specialist, an internist (if necessary), and a psychologist or psychiatrist. </a:t>
            </a:r>
          </a:p>
          <a:p>
            <a:pPr algn="just"/>
            <a:endParaRPr lang="en-US" sz="2200" dirty="0"/>
          </a:p>
          <a:p>
            <a:pPr algn="just"/>
            <a:r>
              <a:rPr lang="en-US" sz="2200" dirty="0"/>
              <a:t>In a study of 2000 patients, 16% were diagnosed with pseudo-halitosis or halitophobia.</a:t>
            </a:r>
            <a:endParaRPr lang="en-IN" sz="2200" dirty="0"/>
          </a:p>
          <a:p>
            <a:pPr algn="just"/>
            <a:endParaRPr lang="en-IN" sz="2200" dirty="0"/>
          </a:p>
        </p:txBody>
      </p:sp>
      <p:sp>
        <p:nvSpPr>
          <p:cNvPr id="4" name="Footer Placeholder 3">
            <a:extLst>
              <a:ext uri="{FF2B5EF4-FFF2-40B4-BE49-F238E27FC236}">
                <a16:creationId xmlns:a16="http://schemas.microsoft.com/office/drawing/2014/main" id="{FBD07249-50AE-2BEA-1F5D-805847656AE3}"/>
              </a:ext>
            </a:extLst>
          </p:cNvPr>
          <p:cNvSpPr>
            <a:spLocks noGrp="1"/>
          </p:cNvSpPr>
          <p:nvPr>
            <p:ph type="ftr" sz="quarter" idx="11"/>
          </p:nvPr>
        </p:nvSpPr>
        <p:spPr>
          <a:xfrm>
            <a:off x="714657" y="6223924"/>
            <a:ext cx="6297612" cy="365125"/>
          </a:xfrm>
        </p:spPr>
        <p:txBody>
          <a:bodyPr/>
          <a:lstStyle/>
          <a:p>
            <a:r>
              <a:rPr lang="en-US" sz="900" dirty="0">
                <a:latin typeface="Times New Roman" pitchFamily="18" charset="0"/>
                <a:cs typeface="Times New Roman" pitchFamily="18" charset="0"/>
              </a:rPr>
              <a:t>Michael G. Newman, Henry Takei, Perry R. </a:t>
            </a:r>
            <a:r>
              <a:rPr lang="en-US" sz="900" dirty="0" err="1">
                <a:latin typeface="Times New Roman" pitchFamily="18" charset="0"/>
                <a:cs typeface="Times New Roman" pitchFamily="18" charset="0"/>
              </a:rPr>
              <a:t>Klokkevold</a:t>
            </a:r>
            <a:r>
              <a:rPr lang="en-US" sz="900" dirty="0">
                <a:latin typeface="Times New Roman" pitchFamily="18" charset="0"/>
                <a:cs typeface="Times New Roman" pitchFamily="18" charset="0"/>
              </a:rPr>
              <a:t>, Fermin </a:t>
            </a:r>
            <a:r>
              <a:rPr lang="en-US" sz="900" dirty="0" err="1">
                <a:latin typeface="Times New Roman" pitchFamily="18" charset="0"/>
                <a:cs typeface="Times New Roman" pitchFamily="18" charset="0"/>
              </a:rPr>
              <a:t>A.Carranza</a:t>
            </a:r>
            <a:r>
              <a:rPr lang="en-US" sz="900" dirty="0">
                <a:latin typeface="Times New Roman" pitchFamily="18" charset="0"/>
                <a:cs typeface="Times New Roman" pitchFamily="18" charset="0"/>
              </a:rPr>
              <a:t> 13</a:t>
            </a:r>
            <a:r>
              <a:rPr lang="en-US" sz="900" baseline="30000" dirty="0">
                <a:latin typeface="Times New Roman" pitchFamily="18" charset="0"/>
                <a:cs typeface="Times New Roman" pitchFamily="18" charset="0"/>
              </a:rPr>
              <a:t>th</a:t>
            </a:r>
            <a:r>
              <a:rPr lang="en-US" sz="900" dirty="0">
                <a:latin typeface="Times New Roman" pitchFamily="18" charset="0"/>
                <a:cs typeface="Times New Roman" pitchFamily="18" charset="0"/>
              </a:rPr>
              <a:t> edition</a:t>
            </a:r>
          </a:p>
          <a:p>
            <a:endParaRPr lang="en-IN" dirty="0"/>
          </a:p>
        </p:txBody>
      </p:sp>
    </p:spTree>
    <p:extLst>
      <p:ext uri="{BB962C8B-B14F-4D97-AF65-F5344CB8AC3E}">
        <p14:creationId xmlns:p14="http://schemas.microsoft.com/office/powerpoint/2010/main" val="26152368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73E1BF-E645-B2C1-2975-63CC9ABC5492}"/>
              </a:ext>
            </a:extLst>
          </p:cNvPr>
          <p:cNvPicPr>
            <a:picLocks noGrp="1" noChangeAspect="1"/>
          </p:cNvPicPr>
          <p:nvPr>
            <p:ph idx="1"/>
          </p:nvPr>
        </p:nvPicPr>
        <p:blipFill>
          <a:blip r:embed="rId2"/>
          <a:stretch>
            <a:fillRect/>
          </a:stretch>
        </p:blipFill>
        <p:spPr>
          <a:xfrm>
            <a:off x="1888741" y="279447"/>
            <a:ext cx="7841185" cy="5322563"/>
          </a:xfrm>
        </p:spPr>
      </p:pic>
      <p:sp>
        <p:nvSpPr>
          <p:cNvPr id="6" name="Footer Placeholder 5">
            <a:extLst>
              <a:ext uri="{FF2B5EF4-FFF2-40B4-BE49-F238E27FC236}">
                <a16:creationId xmlns:a16="http://schemas.microsoft.com/office/drawing/2014/main" id="{C667C49B-98D9-14F4-9804-F867A45AA715}"/>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5150529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D8EE4-6E70-2AAF-3DB9-E2D2FB44CE2C}"/>
              </a:ext>
            </a:extLst>
          </p:cNvPr>
          <p:cNvSpPr>
            <a:spLocks noGrp="1"/>
          </p:cNvSpPr>
          <p:nvPr>
            <p:ph type="title"/>
          </p:nvPr>
        </p:nvSpPr>
        <p:spPr>
          <a:xfrm>
            <a:off x="556036" y="255036"/>
            <a:ext cx="8596668" cy="1320800"/>
          </a:xfrm>
        </p:spPr>
        <p:txBody>
          <a:bodyPr/>
          <a:lstStyle/>
          <a:p>
            <a:r>
              <a:rPr lang="en-US" dirty="0"/>
              <a:t>Halitosis Induced by Medication </a:t>
            </a:r>
            <a:endParaRPr lang="en-IN" dirty="0"/>
          </a:p>
        </p:txBody>
      </p:sp>
      <p:sp>
        <p:nvSpPr>
          <p:cNvPr id="3" name="Content Placeholder 2">
            <a:extLst>
              <a:ext uri="{FF2B5EF4-FFF2-40B4-BE49-F238E27FC236}">
                <a16:creationId xmlns:a16="http://schemas.microsoft.com/office/drawing/2014/main" id="{651CD209-99F9-F48F-B597-90A54AC7503C}"/>
              </a:ext>
            </a:extLst>
          </p:cNvPr>
          <p:cNvSpPr>
            <a:spLocks noGrp="1"/>
          </p:cNvSpPr>
          <p:nvPr>
            <p:ph idx="1"/>
          </p:nvPr>
        </p:nvSpPr>
        <p:spPr>
          <a:xfrm>
            <a:off x="230819" y="976544"/>
            <a:ext cx="11049891" cy="5626419"/>
          </a:xfrm>
        </p:spPr>
        <p:txBody>
          <a:bodyPr>
            <a:noAutofit/>
          </a:bodyPr>
          <a:lstStyle/>
          <a:p>
            <a:pPr algn="just"/>
            <a:r>
              <a:rPr lang="en-US" sz="2000" dirty="0"/>
              <a:t>According to the results of the present literature review, the following drugs may be directly responsible for oral </a:t>
            </a:r>
            <a:r>
              <a:rPr lang="en-US" sz="2000" dirty="0" err="1"/>
              <a:t>malodour</a:t>
            </a:r>
            <a:r>
              <a:rPr lang="en-US" sz="2000" dirty="0"/>
              <a:t> :</a:t>
            </a:r>
          </a:p>
          <a:p>
            <a:pPr algn="just"/>
            <a:endParaRPr lang="en-US" sz="2000" dirty="0"/>
          </a:p>
          <a:p>
            <a:pPr algn="just"/>
            <a:r>
              <a:rPr lang="en-US" sz="2000" b="1" u="sng" dirty="0"/>
              <a:t>1. Dimethyl Sulfoxide </a:t>
            </a:r>
            <a:r>
              <a:rPr lang="en-US" sz="2000" b="1" dirty="0"/>
              <a:t>- </a:t>
            </a:r>
            <a:r>
              <a:rPr lang="en-US" sz="2000" dirty="0"/>
              <a:t>A significant side-effect of dimethyl sulfoxide (DMSO) is an odor and taste in the mouth similar to garlic due to the pulmonary excretion of a small percentage of DMSO as dimethyl sulfide. </a:t>
            </a:r>
          </a:p>
          <a:p>
            <a:pPr algn="just"/>
            <a:endParaRPr lang="en-US" sz="2000" dirty="0"/>
          </a:p>
          <a:p>
            <a:pPr algn="just"/>
            <a:r>
              <a:rPr lang="en-US" sz="2000" dirty="0"/>
              <a:t>The volatile sulfur compounds (VSCs) methyl mercaptan (CH3 SH) and hydrogen sulfide (H2 S) contain a free thiol (-SH group), which immediately reacts with blood, resulting in irreversible binding and oxidation, thereby preventing transportation from the blood into the alveolar air and thus into the breath. </a:t>
            </a:r>
          </a:p>
          <a:p>
            <a:pPr algn="just"/>
            <a:endParaRPr lang="en-US" sz="2000" dirty="0"/>
          </a:p>
          <a:p>
            <a:pPr algn="just"/>
            <a:r>
              <a:rPr lang="en-US" sz="2000" dirty="0"/>
              <a:t>But dimethyl sulfide (CH3 SCH3 ), a neutral molecule that is stable in blood, is transported from the blood into alveolar air and breath. The neutral nature of most volatiles found in halitosis makes them difficult to remove from breath, unlike the very reactive thiol methyl mercaptan (CH3 SH) and hydrogen sulfide (H2 S) also found in halitosis.</a:t>
            </a:r>
          </a:p>
          <a:p>
            <a:pPr algn="just"/>
            <a:endParaRPr lang="en-US" sz="2000" dirty="0"/>
          </a:p>
          <a:p>
            <a:pPr algn="just"/>
            <a:endParaRPr lang="en-IN" sz="2000" dirty="0"/>
          </a:p>
        </p:txBody>
      </p:sp>
    </p:spTree>
    <p:extLst>
      <p:ext uri="{BB962C8B-B14F-4D97-AF65-F5344CB8AC3E}">
        <p14:creationId xmlns:p14="http://schemas.microsoft.com/office/powerpoint/2010/main" val="1741125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E3D38F-9B31-4583-4073-B634B2C5C229}"/>
              </a:ext>
            </a:extLst>
          </p:cNvPr>
          <p:cNvSpPr>
            <a:spLocks noGrp="1"/>
          </p:cNvSpPr>
          <p:nvPr>
            <p:ph idx="1"/>
          </p:nvPr>
        </p:nvSpPr>
        <p:spPr>
          <a:xfrm>
            <a:off x="345233" y="385666"/>
            <a:ext cx="10366310" cy="5431763"/>
          </a:xfrm>
        </p:spPr>
        <p:txBody>
          <a:bodyPr>
            <a:noAutofit/>
          </a:bodyPr>
          <a:lstStyle/>
          <a:p>
            <a:pPr algn="just"/>
            <a:r>
              <a:rPr lang="en-US" sz="2200" b="1" u="sng" dirty="0"/>
              <a:t>2. Cysteamine</a:t>
            </a:r>
            <a:r>
              <a:rPr lang="en-US" sz="2200" u="sng" dirty="0"/>
              <a:t> </a:t>
            </a:r>
            <a:r>
              <a:rPr lang="en-US" sz="2200" dirty="0"/>
              <a:t>- is used to treat patients with nephropathic cystinosis and can be metabolized to dimethyl sulfide (CH3 SCH3 ), a malodorous compound stable in blood. </a:t>
            </a:r>
          </a:p>
          <a:p>
            <a:pPr marL="0" indent="0" algn="just">
              <a:buNone/>
            </a:pPr>
            <a:endParaRPr lang="en-US" sz="2200" dirty="0"/>
          </a:p>
          <a:p>
            <a:pPr algn="just"/>
            <a:endParaRPr lang="en-US" sz="2200" dirty="0"/>
          </a:p>
          <a:p>
            <a:pPr algn="just"/>
            <a:r>
              <a:rPr lang="en-US" sz="2200" b="1" u="sng" dirty="0"/>
              <a:t>3. Nitrates and Nitrites </a:t>
            </a:r>
            <a:r>
              <a:rPr lang="en-US" sz="2200" b="1" dirty="0"/>
              <a:t>- </a:t>
            </a:r>
            <a:r>
              <a:rPr lang="en-US" sz="2200" dirty="0"/>
              <a:t>Nitrates are used to treat or prevent angina and the chest pain caused by heart disease. </a:t>
            </a:r>
          </a:p>
          <a:p>
            <a:pPr algn="just"/>
            <a:endParaRPr lang="en-US" sz="2200" dirty="0"/>
          </a:p>
          <a:p>
            <a:pPr algn="just"/>
            <a:r>
              <a:rPr lang="en-US" sz="2200" dirty="0"/>
              <a:t>In the oral cavity, anaerobic bacteria in the deep crypts at the base of the tongue reduce nitrate to nitrite in the course of respiration. </a:t>
            </a:r>
          </a:p>
          <a:p>
            <a:pPr algn="just"/>
            <a:endParaRPr lang="en-US" sz="2200" dirty="0"/>
          </a:p>
          <a:p>
            <a:pPr algn="just"/>
            <a:r>
              <a:rPr lang="en-US" sz="2200" dirty="0"/>
              <a:t>Some of this nitrite is reduced to nitric oxide (NO) in the oral cavity, contributing to levels of NO measured in exhaled breath; NO reacts with foul-smelling volatile organosulfur compounds</a:t>
            </a:r>
            <a:endParaRPr lang="en-IN" sz="2200" dirty="0"/>
          </a:p>
        </p:txBody>
      </p:sp>
      <p:sp>
        <p:nvSpPr>
          <p:cNvPr id="6" name="Footer Placeholder 5">
            <a:extLst>
              <a:ext uri="{FF2B5EF4-FFF2-40B4-BE49-F238E27FC236}">
                <a16:creationId xmlns:a16="http://schemas.microsoft.com/office/drawing/2014/main" id="{EBAC9A10-0E84-7833-526B-99AAB6B82164}"/>
              </a:ext>
            </a:extLst>
          </p:cNvPr>
          <p:cNvSpPr>
            <a:spLocks noGrp="1"/>
          </p:cNvSpPr>
          <p:nvPr>
            <p:ph type="ftr" sz="quarter" idx="11"/>
          </p:nvPr>
        </p:nvSpPr>
        <p:spPr>
          <a:xfrm>
            <a:off x="721722" y="6369836"/>
            <a:ext cx="8839527" cy="365125"/>
          </a:xfrm>
        </p:spPr>
        <p:txBody>
          <a:bodyPr/>
          <a:lstStyle/>
          <a:p>
            <a:r>
              <a:rPr lang="en-US" sz="900" dirty="0"/>
              <a:t>Drug-related oral </a:t>
            </a:r>
            <a:r>
              <a:rPr lang="en-US" sz="900" dirty="0" err="1"/>
              <a:t>malodour</a:t>
            </a:r>
            <a:r>
              <a:rPr lang="en-US" sz="900" dirty="0"/>
              <a:t> (halitosis): a literature review </a:t>
            </a:r>
            <a:r>
              <a:rPr lang="en-IN" sz="900" dirty="0"/>
              <a:t>M. TORSTEN, G. GÓMEZ-MORENO, A. AGUILAR-SALVATIERRA Pharmacological Research in Dentistry Group, Faculty of Dentistry, University of Granada, Granada, Spain</a:t>
            </a:r>
          </a:p>
          <a:p>
            <a:endParaRPr lang="en-IN" dirty="0"/>
          </a:p>
        </p:txBody>
      </p:sp>
    </p:spTree>
    <p:extLst>
      <p:ext uri="{BB962C8B-B14F-4D97-AF65-F5344CB8AC3E}">
        <p14:creationId xmlns:p14="http://schemas.microsoft.com/office/powerpoint/2010/main" val="24030808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6ACA78-20E2-0390-DCE7-8C804C79E4F8}"/>
              </a:ext>
            </a:extLst>
          </p:cNvPr>
          <p:cNvSpPr>
            <a:spLocks noGrp="1"/>
          </p:cNvSpPr>
          <p:nvPr>
            <p:ph idx="1"/>
          </p:nvPr>
        </p:nvSpPr>
        <p:spPr>
          <a:xfrm>
            <a:off x="251926" y="330622"/>
            <a:ext cx="10310326" cy="5850293"/>
          </a:xfrm>
        </p:spPr>
        <p:txBody>
          <a:bodyPr>
            <a:noAutofit/>
          </a:bodyPr>
          <a:lstStyle/>
          <a:p>
            <a:pPr algn="just"/>
            <a:r>
              <a:rPr lang="en-US" sz="2200" b="1" u="sng" dirty="0"/>
              <a:t>4. Disulfiram </a:t>
            </a:r>
            <a:r>
              <a:rPr lang="en-US" sz="2200" dirty="0"/>
              <a:t>- Disulfiram (Antabuse) is used in the treatment of alcohol dependence. </a:t>
            </a:r>
          </a:p>
          <a:p>
            <a:pPr algn="just"/>
            <a:endParaRPr lang="en-US" sz="2200" dirty="0"/>
          </a:p>
          <a:p>
            <a:pPr algn="just"/>
            <a:r>
              <a:rPr lang="en-US" sz="2200" dirty="0"/>
              <a:t>Carbon disulfide (CS2 ) is a product of the metabolism of disulfiram; it is stable in blood and can be transported from the blood into alveolar air and breath. </a:t>
            </a:r>
          </a:p>
          <a:p>
            <a:pPr algn="just"/>
            <a:endParaRPr lang="en-US" sz="2200" dirty="0"/>
          </a:p>
          <a:p>
            <a:pPr algn="just"/>
            <a:r>
              <a:rPr lang="en-US" sz="2200" dirty="0"/>
              <a:t>Acetone is a product of normal metabolism and appears in the breath of all individuals, but disulfiram increases acetone levels in blood. </a:t>
            </a:r>
          </a:p>
          <a:p>
            <a:pPr algn="just"/>
            <a:endParaRPr lang="en-US" sz="2200" dirty="0"/>
          </a:p>
          <a:p>
            <a:pPr marL="0" indent="0" algn="just">
              <a:buNone/>
            </a:pPr>
            <a:endParaRPr lang="en-US" sz="2200" dirty="0"/>
          </a:p>
          <a:p>
            <a:pPr algn="just"/>
            <a:r>
              <a:rPr lang="en-US" sz="2200" b="1" u="sng" dirty="0"/>
              <a:t>5. Penicillamine </a:t>
            </a:r>
            <a:r>
              <a:rPr lang="en-US" sz="2200" b="1" dirty="0"/>
              <a:t>- </a:t>
            </a:r>
            <a:r>
              <a:rPr lang="en-US" sz="2200" dirty="0"/>
              <a:t>Penicillamine has proved an essential drug for treating rheumatoid arthritis and is a degradation product of penicillin antibiotics. </a:t>
            </a:r>
          </a:p>
          <a:p>
            <a:pPr algn="just"/>
            <a:endParaRPr lang="en-US" sz="2200" dirty="0"/>
          </a:p>
          <a:p>
            <a:pPr algn="just"/>
            <a:r>
              <a:rPr lang="en-US" sz="2200" dirty="0"/>
              <a:t>It has a close structural relation to cysteine, a </a:t>
            </a:r>
            <a:r>
              <a:rPr lang="en-US" sz="2200" dirty="0" err="1"/>
              <a:t>sulphur</a:t>
            </a:r>
            <a:r>
              <a:rPr lang="en-US" sz="2200" dirty="0"/>
              <a:t>-containing amino acid. </a:t>
            </a:r>
            <a:endParaRPr lang="en-IN" sz="2200" dirty="0"/>
          </a:p>
        </p:txBody>
      </p:sp>
      <p:sp>
        <p:nvSpPr>
          <p:cNvPr id="4" name="Footer Placeholder 3">
            <a:extLst>
              <a:ext uri="{FF2B5EF4-FFF2-40B4-BE49-F238E27FC236}">
                <a16:creationId xmlns:a16="http://schemas.microsoft.com/office/drawing/2014/main" id="{33228DD8-688C-4B7B-3498-37CABCFCCD64}"/>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450405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285F74-149C-CE51-C6E6-A8B7E2A22748}"/>
              </a:ext>
            </a:extLst>
          </p:cNvPr>
          <p:cNvSpPr>
            <a:spLocks noGrp="1"/>
          </p:cNvSpPr>
          <p:nvPr>
            <p:ph idx="1"/>
          </p:nvPr>
        </p:nvSpPr>
        <p:spPr>
          <a:xfrm>
            <a:off x="27944" y="307909"/>
            <a:ext cx="6186244" cy="6298163"/>
          </a:xfrm>
        </p:spPr>
        <p:txBody>
          <a:bodyPr>
            <a:noAutofit/>
          </a:bodyPr>
          <a:lstStyle/>
          <a:p>
            <a:pPr algn="just"/>
            <a:r>
              <a:rPr lang="en-US" dirty="0"/>
              <a:t>The phrase ‘always a bridesmaid, never a bride’, was actually created as part of a 1930’s ad campaign for Listerine mouthwash. </a:t>
            </a:r>
          </a:p>
          <a:p>
            <a:pPr algn="just"/>
            <a:endParaRPr lang="en-US" dirty="0"/>
          </a:p>
          <a:p>
            <a:pPr algn="just"/>
            <a:endParaRPr lang="en-US" dirty="0"/>
          </a:p>
          <a:p>
            <a:pPr algn="just"/>
            <a:r>
              <a:rPr lang="en-US" dirty="0"/>
              <a:t>The problem of halitosis has been documented since years having been mentioned in some form or the other in the papyrus manuscripts, by Hippocrates, Romans, Hindus, Christians and the Buddhist monks.</a:t>
            </a:r>
            <a:endParaRPr lang="en-IN" dirty="0"/>
          </a:p>
          <a:p>
            <a:pPr algn="just"/>
            <a:endParaRPr lang="en-IN" dirty="0"/>
          </a:p>
          <a:p>
            <a:pPr algn="just"/>
            <a:endParaRPr lang="en-IN" dirty="0"/>
          </a:p>
          <a:p>
            <a:pPr algn="l"/>
            <a:r>
              <a:rPr lang="en-US" b="0" i="0" dirty="0">
                <a:solidFill>
                  <a:schemeClr val="tx1"/>
                </a:solidFill>
                <a:effectLst/>
              </a:rPr>
              <a:t>The Romans used mechanisms to hide halitosis, such as perfumed tablets, chewing leaves and stalks of plants. </a:t>
            </a:r>
          </a:p>
          <a:p>
            <a:pPr algn="l"/>
            <a:endParaRPr lang="en-US" dirty="0">
              <a:solidFill>
                <a:schemeClr val="tx1"/>
              </a:solidFill>
            </a:endParaRPr>
          </a:p>
          <a:p>
            <a:pPr algn="l"/>
            <a:r>
              <a:rPr lang="en-US" b="0" i="0" dirty="0">
                <a:solidFill>
                  <a:schemeClr val="tx1"/>
                </a:solidFill>
                <a:effectLst/>
              </a:rPr>
              <a:t>In Antiquity, having a fragrant breath meant exhaling the sweetness of life and asserting the purity of a person's soul. </a:t>
            </a:r>
          </a:p>
          <a:p>
            <a:pPr algn="l"/>
            <a:endParaRPr lang="en-US" dirty="0">
              <a:solidFill>
                <a:schemeClr val="tx1"/>
              </a:solidFill>
            </a:endParaRPr>
          </a:p>
          <a:p>
            <a:pPr algn="just"/>
            <a:endParaRPr lang="en-IN" dirty="0"/>
          </a:p>
        </p:txBody>
      </p:sp>
      <p:pic>
        <p:nvPicPr>
          <p:cNvPr id="2" name="Picture 1">
            <a:extLst>
              <a:ext uri="{FF2B5EF4-FFF2-40B4-BE49-F238E27FC236}">
                <a16:creationId xmlns:a16="http://schemas.microsoft.com/office/drawing/2014/main" id="{71AF7858-A75E-C608-30A4-92F79612932A}"/>
              </a:ext>
            </a:extLst>
          </p:cNvPr>
          <p:cNvPicPr>
            <a:picLocks noChangeAspect="1"/>
          </p:cNvPicPr>
          <p:nvPr/>
        </p:nvPicPr>
        <p:blipFill>
          <a:blip r:embed="rId2"/>
          <a:stretch>
            <a:fillRect/>
          </a:stretch>
        </p:blipFill>
        <p:spPr>
          <a:xfrm>
            <a:off x="6214188" y="0"/>
            <a:ext cx="5977812" cy="6857999"/>
          </a:xfrm>
          <a:prstGeom prst="rect">
            <a:avLst/>
          </a:prstGeom>
        </p:spPr>
      </p:pic>
    </p:spTree>
    <p:extLst>
      <p:ext uri="{BB962C8B-B14F-4D97-AF65-F5344CB8AC3E}">
        <p14:creationId xmlns:p14="http://schemas.microsoft.com/office/powerpoint/2010/main" val="37329173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63F92F-316E-3E38-9364-2A2A640D406E}"/>
              </a:ext>
            </a:extLst>
          </p:cNvPr>
          <p:cNvSpPr>
            <a:spLocks noGrp="1"/>
          </p:cNvSpPr>
          <p:nvPr>
            <p:ph idx="1"/>
          </p:nvPr>
        </p:nvSpPr>
        <p:spPr>
          <a:xfrm>
            <a:off x="307909" y="298580"/>
            <a:ext cx="10674221" cy="5584162"/>
          </a:xfrm>
        </p:spPr>
        <p:txBody>
          <a:bodyPr>
            <a:noAutofit/>
          </a:bodyPr>
          <a:lstStyle/>
          <a:p>
            <a:pPr algn="just"/>
            <a:r>
              <a:rPr lang="en-US" sz="2200" dirty="0"/>
              <a:t>The microbial degradation of both cysteine and penicillamine produces hydrogen sulfide (H2 S) and sulfhydryl anion (HS- ), a strong reducing agent that decreases the redox potential within the tongue biofilm, and so raises the pH </a:t>
            </a:r>
            <a:r>
              <a:rPr lang="en-US" sz="2200" dirty="0" err="1"/>
              <a:t>favouring</a:t>
            </a:r>
            <a:r>
              <a:rPr lang="en-US" sz="2200" dirty="0"/>
              <a:t> the growth of Gram-negative bacteria and activating enzymes including serine protease, important in the putrefaction process. </a:t>
            </a:r>
          </a:p>
          <a:p>
            <a:pPr algn="just"/>
            <a:endParaRPr lang="en-US" sz="2200" dirty="0"/>
          </a:p>
          <a:p>
            <a:pPr algn="just"/>
            <a:r>
              <a:rPr lang="en-US" sz="2200" dirty="0"/>
              <a:t>Bacterial interactions with specific substrates – amino acids such as cysteine, methionine, tryptophan, arginine, and lysine – </a:t>
            </a:r>
            <a:r>
              <a:rPr lang="en-US" sz="2200" dirty="0" err="1"/>
              <a:t>biotransform</a:t>
            </a:r>
            <a:r>
              <a:rPr lang="en-US" sz="2200" dirty="0"/>
              <a:t> them into </a:t>
            </a:r>
            <a:r>
              <a:rPr lang="en-US" sz="2200" dirty="0" err="1"/>
              <a:t>odourous</a:t>
            </a:r>
            <a:r>
              <a:rPr lang="en-US" sz="2200" dirty="0"/>
              <a:t> compounds that may cause oral </a:t>
            </a:r>
            <a:r>
              <a:rPr lang="en-US" sz="2200" dirty="0" err="1"/>
              <a:t>malodour</a:t>
            </a:r>
            <a:r>
              <a:rPr lang="en-US" sz="2200" dirty="0"/>
              <a:t>.</a:t>
            </a:r>
          </a:p>
          <a:p>
            <a:pPr algn="just"/>
            <a:endParaRPr lang="en-US" sz="2200" dirty="0"/>
          </a:p>
          <a:p>
            <a:pPr algn="just"/>
            <a:r>
              <a:rPr lang="en-US" sz="2200" b="1" u="sng" dirty="0"/>
              <a:t>6. Chloral hydrate </a:t>
            </a:r>
            <a:r>
              <a:rPr lang="en-US" sz="2200" dirty="0"/>
              <a:t>Chloral hydrate is a widely used sedative agent in pediatric dentistry. </a:t>
            </a:r>
          </a:p>
          <a:p>
            <a:pPr algn="just"/>
            <a:endParaRPr lang="en-US" sz="2200" dirty="0"/>
          </a:p>
          <a:p>
            <a:pPr algn="just"/>
            <a:r>
              <a:rPr lang="en-US" sz="2200" dirty="0"/>
              <a:t>It is a colorless substance with a penetrating acrid odor and a slightly bitter taste. </a:t>
            </a:r>
            <a:endParaRPr lang="en-IN" sz="2200" dirty="0"/>
          </a:p>
        </p:txBody>
      </p:sp>
      <p:sp>
        <p:nvSpPr>
          <p:cNvPr id="4" name="Footer Placeholder 3">
            <a:extLst>
              <a:ext uri="{FF2B5EF4-FFF2-40B4-BE49-F238E27FC236}">
                <a16:creationId xmlns:a16="http://schemas.microsoft.com/office/drawing/2014/main" id="{FC5DF4BA-6C5D-A95B-6829-042D08AE2962}"/>
              </a:ext>
            </a:extLst>
          </p:cNvPr>
          <p:cNvSpPr>
            <a:spLocks noGrp="1"/>
          </p:cNvSpPr>
          <p:nvPr>
            <p:ph type="ftr" sz="quarter" idx="11"/>
          </p:nvPr>
        </p:nvSpPr>
        <p:spPr>
          <a:xfrm>
            <a:off x="766111" y="6356410"/>
            <a:ext cx="6297612" cy="365125"/>
          </a:xfrm>
        </p:spPr>
        <p:txBody>
          <a:bodyPr/>
          <a:lstStyle/>
          <a:p>
            <a:r>
              <a:rPr lang="en-US" sz="900" dirty="0"/>
              <a:t>Drug-related oral </a:t>
            </a:r>
            <a:r>
              <a:rPr lang="en-US" sz="900" dirty="0" err="1"/>
              <a:t>malodour</a:t>
            </a:r>
            <a:r>
              <a:rPr lang="en-US" sz="900" dirty="0"/>
              <a:t> (halitosis): a literature review </a:t>
            </a:r>
            <a:r>
              <a:rPr lang="en-IN" sz="900" dirty="0"/>
              <a:t>M. TORSTEN, G. GÓMEZ-MORENO, A. AGUILAR-SALVATIERRA Pharmacological Research in Dentistry Group, Faculty of Dentistry, University of Granada, Granada, Spain</a:t>
            </a:r>
          </a:p>
          <a:p>
            <a:endParaRPr lang="en-IN" dirty="0"/>
          </a:p>
        </p:txBody>
      </p:sp>
    </p:spTree>
    <p:extLst>
      <p:ext uri="{BB962C8B-B14F-4D97-AF65-F5344CB8AC3E}">
        <p14:creationId xmlns:p14="http://schemas.microsoft.com/office/powerpoint/2010/main" val="29172632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370E6D-168F-D359-5154-CE285D25B6BE}"/>
              </a:ext>
            </a:extLst>
          </p:cNvPr>
          <p:cNvSpPr>
            <a:spLocks noGrp="1"/>
          </p:cNvSpPr>
          <p:nvPr>
            <p:ph idx="1"/>
          </p:nvPr>
        </p:nvSpPr>
        <p:spPr>
          <a:xfrm>
            <a:off x="438539" y="457201"/>
            <a:ext cx="10440955" cy="5584162"/>
          </a:xfrm>
        </p:spPr>
        <p:txBody>
          <a:bodyPr>
            <a:normAutofit/>
          </a:bodyPr>
          <a:lstStyle/>
          <a:p>
            <a:pPr algn="just"/>
            <a:endParaRPr lang="en-US" sz="2200" dirty="0"/>
          </a:p>
          <a:p>
            <a:pPr algn="just"/>
            <a:r>
              <a:rPr lang="en-US" sz="2200" b="1" u="sng" dirty="0"/>
              <a:t>7. </a:t>
            </a:r>
            <a:r>
              <a:rPr lang="en-US" sz="2200" b="1" u="sng" dirty="0" err="1"/>
              <a:t>Suplatast</a:t>
            </a:r>
            <a:r>
              <a:rPr lang="en-US" sz="2200" b="1" u="sng" dirty="0"/>
              <a:t> </a:t>
            </a:r>
            <a:r>
              <a:rPr lang="en-US" sz="2200" b="1" u="sng" dirty="0" err="1"/>
              <a:t>Tosilate</a:t>
            </a:r>
            <a:r>
              <a:rPr lang="en-US" sz="2200" b="1" u="sng" dirty="0"/>
              <a:t>  : </a:t>
            </a:r>
            <a:r>
              <a:rPr lang="en-US" sz="2200" dirty="0" err="1"/>
              <a:t>Suplatast</a:t>
            </a:r>
            <a:r>
              <a:rPr lang="en-US" sz="2200" dirty="0"/>
              <a:t> </a:t>
            </a:r>
            <a:r>
              <a:rPr lang="en-US" sz="2200" dirty="0" err="1"/>
              <a:t>tosilate</a:t>
            </a:r>
            <a:r>
              <a:rPr lang="en-US" sz="2200" dirty="0"/>
              <a:t> is an anti-allergic agent that suppresses cytokine production. </a:t>
            </a:r>
          </a:p>
          <a:p>
            <a:pPr algn="just"/>
            <a:endParaRPr lang="en-US" sz="2200" dirty="0"/>
          </a:p>
          <a:p>
            <a:pPr algn="just"/>
            <a:r>
              <a:rPr lang="en-US" sz="2200" dirty="0"/>
              <a:t>Dimethyl sulfide (CH3 SCH3 ), metabolized from </a:t>
            </a:r>
            <a:r>
              <a:rPr lang="en-US" sz="2200" dirty="0" err="1"/>
              <a:t>suplatast</a:t>
            </a:r>
            <a:r>
              <a:rPr lang="en-US" sz="2200" dirty="0"/>
              <a:t> </a:t>
            </a:r>
            <a:r>
              <a:rPr lang="en-US" sz="2200" dirty="0" err="1"/>
              <a:t>tosilate</a:t>
            </a:r>
            <a:r>
              <a:rPr lang="en-US" sz="2200" dirty="0"/>
              <a:t>, is a potential cause of halitosis due to the volatile (CH3 SCH3 ) dissolved into the blood and exhaled through alveolar gas exchange. </a:t>
            </a:r>
          </a:p>
          <a:p>
            <a:pPr algn="just"/>
            <a:endParaRPr lang="en-US" sz="2200" dirty="0"/>
          </a:p>
          <a:p>
            <a:pPr algn="just"/>
            <a:r>
              <a:rPr lang="en-US" sz="2200" b="1" u="sng" dirty="0"/>
              <a:t>8. Paraldehyde : </a:t>
            </a:r>
            <a:r>
              <a:rPr lang="en-US" sz="2200" dirty="0"/>
              <a:t>Paraldehyde is administered intravenously for the emergency treatment of epilepsy. It is a colorless liquid with a pungent odor and a disagreeable taste. </a:t>
            </a:r>
          </a:p>
          <a:p>
            <a:pPr marL="0" indent="0" algn="just">
              <a:buNone/>
            </a:pPr>
            <a:endParaRPr lang="en-US" sz="2200" dirty="0"/>
          </a:p>
        </p:txBody>
      </p:sp>
      <p:sp>
        <p:nvSpPr>
          <p:cNvPr id="4" name="Footer Placeholder 3">
            <a:extLst>
              <a:ext uri="{FF2B5EF4-FFF2-40B4-BE49-F238E27FC236}">
                <a16:creationId xmlns:a16="http://schemas.microsoft.com/office/drawing/2014/main" id="{017E3A87-1400-9A09-CF11-65B2DD5D978D}"/>
              </a:ext>
            </a:extLst>
          </p:cNvPr>
          <p:cNvSpPr>
            <a:spLocks noGrp="1"/>
          </p:cNvSpPr>
          <p:nvPr>
            <p:ph type="ftr" sz="quarter" idx="11"/>
          </p:nvPr>
        </p:nvSpPr>
        <p:spPr>
          <a:xfrm>
            <a:off x="761309" y="6218236"/>
            <a:ext cx="10556724" cy="365125"/>
          </a:xfrm>
        </p:spPr>
        <p:txBody>
          <a:bodyPr/>
          <a:lstStyle/>
          <a:p>
            <a:r>
              <a:rPr lang="en-US" sz="1200" dirty="0"/>
              <a:t>Drug-related oral </a:t>
            </a:r>
            <a:r>
              <a:rPr lang="en-US" sz="1200" dirty="0" err="1"/>
              <a:t>malodour</a:t>
            </a:r>
            <a:r>
              <a:rPr lang="en-US" sz="1200" dirty="0"/>
              <a:t> (halitosis): a literature review </a:t>
            </a:r>
            <a:r>
              <a:rPr lang="en-IN" sz="1200" dirty="0"/>
              <a:t>M. TORSTEN, G. GÓMEZ-MORENO, A. AGUILAR-SALVATIERRA Pharmacological Research in Dentistry Group, Faculty of Dentistry, University of Granada, Granada, Spain</a:t>
            </a:r>
          </a:p>
        </p:txBody>
      </p:sp>
    </p:spTree>
    <p:extLst>
      <p:ext uri="{BB962C8B-B14F-4D97-AF65-F5344CB8AC3E}">
        <p14:creationId xmlns:p14="http://schemas.microsoft.com/office/powerpoint/2010/main" val="1551453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0905-16E9-6C68-D98E-7F72752581BF}"/>
              </a:ext>
            </a:extLst>
          </p:cNvPr>
          <p:cNvSpPr>
            <a:spLocks noGrp="1"/>
          </p:cNvSpPr>
          <p:nvPr>
            <p:ph type="title"/>
          </p:nvPr>
        </p:nvSpPr>
        <p:spPr>
          <a:xfrm>
            <a:off x="817294" y="283028"/>
            <a:ext cx="8596668" cy="1320800"/>
          </a:xfrm>
        </p:spPr>
        <p:txBody>
          <a:bodyPr/>
          <a:lstStyle/>
          <a:p>
            <a:r>
              <a:rPr lang="en-US" dirty="0">
                <a:latin typeface="+mn-lt"/>
                <a:ea typeface="Times New Roman" panose="02020603050405020304" pitchFamily="18" charset="0"/>
                <a:cs typeface="Times New Roman" panose="02020603050405020304" pitchFamily="18" charset="0"/>
              </a:rPr>
              <a:t>Specific character of breath odor:</a:t>
            </a:r>
            <a:br>
              <a:rPr lang="en-IN" dirty="0">
                <a:latin typeface="+mn-lt"/>
                <a:ea typeface="Times New Roman" panose="02020603050405020304" pitchFamily="18" charset="0"/>
                <a:cs typeface="Times New Roman" panose="02020603050405020304" pitchFamily="18" charset="0"/>
              </a:rPr>
            </a:br>
            <a:endParaRPr lang="en-IN" dirty="0">
              <a:latin typeface="+mn-lt"/>
            </a:endParaRPr>
          </a:p>
        </p:txBody>
      </p:sp>
      <p:sp>
        <p:nvSpPr>
          <p:cNvPr id="4" name="Footer Placeholder 3">
            <a:extLst>
              <a:ext uri="{FF2B5EF4-FFF2-40B4-BE49-F238E27FC236}">
                <a16:creationId xmlns:a16="http://schemas.microsoft.com/office/drawing/2014/main" id="{511F86B8-691B-2F11-0B7F-B8A0062588EE}"/>
              </a:ext>
            </a:extLst>
          </p:cNvPr>
          <p:cNvSpPr>
            <a:spLocks noGrp="1"/>
          </p:cNvSpPr>
          <p:nvPr>
            <p:ph type="ftr" sz="quarter" idx="11"/>
          </p:nvPr>
        </p:nvSpPr>
        <p:spPr/>
        <p:txBody>
          <a:bodyPr/>
          <a:lstStyle/>
          <a:p>
            <a:endParaRPr lang="en-IN"/>
          </a:p>
        </p:txBody>
      </p:sp>
      <p:graphicFrame>
        <p:nvGraphicFramePr>
          <p:cNvPr id="5" name="Table 5">
            <a:extLst>
              <a:ext uri="{FF2B5EF4-FFF2-40B4-BE49-F238E27FC236}">
                <a16:creationId xmlns:a16="http://schemas.microsoft.com/office/drawing/2014/main" id="{5F3DBCE9-8B8D-7A98-AADF-21003510AA07}"/>
              </a:ext>
            </a:extLst>
          </p:cNvPr>
          <p:cNvGraphicFramePr>
            <a:graphicFrameLocks noGrp="1"/>
          </p:cNvGraphicFramePr>
          <p:nvPr>
            <p:extLst>
              <p:ext uri="{D42A27DB-BD31-4B8C-83A1-F6EECF244321}">
                <p14:modId xmlns:p14="http://schemas.microsoft.com/office/powerpoint/2010/main" val="1197408413"/>
              </p:ext>
            </p:extLst>
          </p:nvPr>
        </p:nvGraphicFramePr>
        <p:xfrm>
          <a:off x="461348" y="1155440"/>
          <a:ext cx="8682651" cy="3603222"/>
        </p:xfrm>
        <a:graphic>
          <a:graphicData uri="http://schemas.openxmlformats.org/drawingml/2006/table">
            <a:tbl>
              <a:tblPr firstRow="1" bandRow="1">
                <a:tableStyleId>{6E25E649-3F16-4E02-A733-19D2CDBF48F0}</a:tableStyleId>
              </a:tblPr>
              <a:tblGrid>
                <a:gridCol w="2894217">
                  <a:extLst>
                    <a:ext uri="{9D8B030D-6E8A-4147-A177-3AD203B41FA5}">
                      <a16:colId xmlns:a16="http://schemas.microsoft.com/office/drawing/2014/main" val="410855367"/>
                    </a:ext>
                  </a:extLst>
                </a:gridCol>
                <a:gridCol w="2894217">
                  <a:extLst>
                    <a:ext uri="{9D8B030D-6E8A-4147-A177-3AD203B41FA5}">
                      <a16:colId xmlns:a16="http://schemas.microsoft.com/office/drawing/2014/main" val="2760585576"/>
                    </a:ext>
                  </a:extLst>
                </a:gridCol>
                <a:gridCol w="2894217">
                  <a:extLst>
                    <a:ext uri="{9D8B030D-6E8A-4147-A177-3AD203B41FA5}">
                      <a16:colId xmlns:a16="http://schemas.microsoft.com/office/drawing/2014/main" val="3497385102"/>
                    </a:ext>
                  </a:extLst>
                </a:gridCol>
              </a:tblGrid>
              <a:tr h="476404">
                <a:tc>
                  <a:txBody>
                    <a:bodyPr/>
                    <a:lstStyle/>
                    <a:p>
                      <a:pPr algn="ctr"/>
                      <a:r>
                        <a:rPr lang="en-IN" sz="2000" dirty="0"/>
                        <a:t>Smell </a:t>
                      </a:r>
                    </a:p>
                  </a:txBody>
                  <a:tcPr/>
                </a:tc>
                <a:tc>
                  <a:txBody>
                    <a:bodyPr/>
                    <a:lstStyle/>
                    <a:p>
                      <a:pPr algn="ctr"/>
                      <a:r>
                        <a:rPr lang="en-IN" sz="2000" dirty="0"/>
                        <a:t>Condition</a:t>
                      </a:r>
                    </a:p>
                  </a:txBody>
                  <a:tcPr/>
                </a:tc>
                <a:tc>
                  <a:txBody>
                    <a:bodyPr/>
                    <a:lstStyle/>
                    <a:p>
                      <a:r>
                        <a:rPr lang="en-IN" sz="2000" dirty="0"/>
                        <a:t>Accumulation product</a:t>
                      </a:r>
                    </a:p>
                  </a:txBody>
                  <a:tcPr/>
                </a:tc>
                <a:extLst>
                  <a:ext uri="{0D108BD9-81ED-4DB2-BD59-A6C34878D82A}">
                    <a16:rowId xmlns:a16="http://schemas.microsoft.com/office/drawing/2014/main" val="3812419096"/>
                  </a:ext>
                </a:extLst>
              </a:tr>
              <a:tr h="476404">
                <a:tc>
                  <a:txBody>
                    <a:bodyPr/>
                    <a:lstStyle/>
                    <a:p>
                      <a:r>
                        <a:rPr lang="en-US" sz="2000" b="1" dirty="0">
                          <a:effectLst/>
                          <a:ea typeface="Times New Roman" panose="02020603050405020304" pitchFamily="18" charset="0"/>
                          <a:cs typeface="Times New Roman" panose="02020603050405020304" pitchFamily="18" charset="0"/>
                        </a:rPr>
                        <a:t>Rotten eggs</a:t>
                      </a:r>
                      <a:endParaRPr lang="en-IN" sz="2000" dirty="0"/>
                    </a:p>
                  </a:txBody>
                  <a:tcPr/>
                </a:tc>
                <a:tc>
                  <a:txBody>
                    <a:bodyPr/>
                    <a:lstStyle/>
                    <a:p>
                      <a:pPr algn="ctr"/>
                      <a:r>
                        <a:rPr lang="en-IN" sz="2000" dirty="0"/>
                        <a:t>-</a:t>
                      </a:r>
                    </a:p>
                  </a:txBody>
                  <a:tcPr/>
                </a:tc>
                <a:tc>
                  <a:txBody>
                    <a:bodyPr/>
                    <a:lstStyle/>
                    <a:p>
                      <a:r>
                        <a:rPr lang="en-US" sz="2000" dirty="0">
                          <a:effectLst/>
                          <a:ea typeface="Times New Roman" panose="02020603050405020304" pitchFamily="18" charset="0"/>
                          <a:cs typeface="Times New Roman" panose="02020603050405020304" pitchFamily="18" charset="0"/>
                        </a:rPr>
                        <a:t>VSC;s</a:t>
                      </a:r>
                      <a:endParaRPr lang="en-IN" sz="2000" dirty="0"/>
                    </a:p>
                  </a:txBody>
                  <a:tcPr/>
                </a:tc>
                <a:extLst>
                  <a:ext uri="{0D108BD9-81ED-4DB2-BD59-A6C34878D82A}">
                    <a16:rowId xmlns:a16="http://schemas.microsoft.com/office/drawing/2014/main" val="85657864"/>
                  </a:ext>
                </a:extLst>
              </a:tr>
              <a:tr h="822287">
                <a:tc>
                  <a:txBody>
                    <a:bodyPr/>
                    <a:lstStyle/>
                    <a:p>
                      <a:r>
                        <a:rPr lang="en-US" sz="2000" b="1" dirty="0">
                          <a:effectLst/>
                          <a:ea typeface="Times New Roman" panose="02020603050405020304" pitchFamily="18" charset="0"/>
                          <a:cs typeface="Times New Roman" panose="02020603050405020304" pitchFamily="18" charset="0"/>
                        </a:rPr>
                        <a:t>Dead mice</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Liver insufficiencies </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Aliphatic acids (butyric, </a:t>
                      </a:r>
                      <a:r>
                        <a:rPr lang="en-US" sz="2000" dirty="0" err="1">
                          <a:effectLst/>
                          <a:ea typeface="Times New Roman" panose="02020603050405020304" pitchFamily="18" charset="0"/>
                          <a:cs typeface="Times New Roman" panose="02020603050405020304" pitchFamily="18" charset="0"/>
                        </a:rPr>
                        <a:t>isobutyric</a:t>
                      </a:r>
                      <a:r>
                        <a:rPr lang="en-US" sz="2000" dirty="0">
                          <a:effectLst/>
                          <a:ea typeface="Times New Roman" panose="02020603050405020304" pitchFamily="18" charset="0"/>
                          <a:cs typeface="Times New Roman" panose="02020603050405020304" pitchFamily="18" charset="0"/>
                        </a:rPr>
                        <a:t>, propionic)</a:t>
                      </a:r>
                      <a:endParaRPr lang="en-IN" sz="2000" dirty="0"/>
                    </a:p>
                  </a:txBody>
                  <a:tcPr/>
                </a:tc>
                <a:extLst>
                  <a:ext uri="{0D108BD9-81ED-4DB2-BD59-A6C34878D82A}">
                    <a16:rowId xmlns:a16="http://schemas.microsoft.com/office/drawing/2014/main" val="129686046"/>
                  </a:ext>
                </a:extLst>
              </a:tr>
              <a:tr h="822287">
                <a:tc>
                  <a:txBody>
                    <a:bodyPr/>
                    <a:lstStyle/>
                    <a:p>
                      <a:r>
                        <a:rPr lang="en-US" sz="2000" b="1" dirty="0">
                          <a:effectLst/>
                          <a:ea typeface="Times New Roman" panose="02020603050405020304" pitchFamily="18" charset="0"/>
                          <a:cs typeface="Times New Roman" panose="02020603050405020304" pitchFamily="18" charset="0"/>
                        </a:rPr>
                        <a:t>Rotten apples</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Unbalanced insulin dependent diabetes</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Ketones</a:t>
                      </a:r>
                      <a:endParaRPr lang="en-IN" sz="2000" dirty="0"/>
                    </a:p>
                  </a:txBody>
                  <a:tcPr/>
                </a:tc>
                <a:extLst>
                  <a:ext uri="{0D108BD9-81ED-4DB2-BD59-A6C34878D82A}">
                    <a16:rowId xmlns:a16="http://schemas.microsoft.com/office/drawing/2014/main" val="3405951179"/>
                  </a:ext>
                </a:extLst>
              </a:tr>
              <a:tr h="822287">
                <a:tc>
                  <a:txBody>
                    <a:bodyPr/>
                    <a:lstStyle/>
                    <a:p>
                      <a:r>
                        <a:rPr lang="en-US" sz="2000" b="1" dirty="0">
                          <a:effectLst/>
                          <a:ea typeface="Times New Roman" panose="02020603050405020304" pitchFamily="18" charset="0"/>
                          <a:cs typeface="Times New Roman" panose="02020603050405020304" pitchFamily="18" charset="0"/>
                        </a:rPr>
                        <a:t>Fish odor </a:t>
                      </a:r>
                      <a:endParaRPr lang="en-IN" sz="2000" dirty="0"/>
                    </a:p>
                  </a:txBody>
                  <a:tcPr/>
                </a:tc>
                <a:tc>
                  <a:txBody>
                    <a:bodyPr/>
                    <a:lstStyle/>
                    <a:p>
                      <a:r>
                        <a:rPr lang="en-US" sz="2000" dirty="0">
                          <a:effectLst/>
                          <a:ea typeface="Times New Roman" panose="02020603050405020304" pitchFamily="18" charset="0"/>
                          <a:cs typeface="Times New Roman" panose="02020603050405020304" pitchFamily="18" charset="0"/>
                        </a:rPr>
                        <a:t>Kidney insufficiency </a:t>
                      </a:r>
                      <a:endParaRPr lang="en-IN" sz="2000" dirty="0"/>
                    </a:p>
                  </a:txBody>
                  <a:tcPr/>
                </a:tc>
                <a:tc>
                  <a:txBody>
                    <a:bodyPr/>
                    <a:lstStyle/>
                    <a:p>
                      <a:r>
                        <a:rPr lang="en-US" sz="2000" dirty="0" err="1">
                          <a:effectLst/>
                          <a:ea typeface="Times New Roman" panose="02020603050405020304" pitchFamily="18" charset="0"/>
                          <a:cs typeface="Times New Roman" panose="02020603050405020304" pitchFamily="18" charset="0"/>
                        </a:rPr>
                        <a:t>Diethylamine</a:t>
                      </a:r>
                      <a:r>
                        <a:rPr lang="en-US" sz="2000" dirty="0">
                          <a:effectLst/>
                          <a:ea typeface="Times New Roman" panose="02020603050405020304" pitchFamily="18" charset="0"/>
                          <a:cs typeface="Times New Roman" panose="02020603050405020304" pitchFamily="18" charset="0"/>
                        </a:rPr>
                        <a:t> and triethylamine</a:t>
                      </a:r>
                      <a:endParaRPr lang="en-IN" sz="2000" dirty="0"/>
                    </a:p>
                  </a:txBody>
                  <a:tcPr/>
                </a:tc>
                <a:extLst>
                  <a:ext uri="{0D108BD9-81ED-4DB2-BD59-A6C34878D82A}">
                    <a16:rowId xmlns:a16="http://schemas.microsoft.com/office/drawing/2014/main" val="3245503839"/>
                  </a:ext>
                </a:extLst>
              </a:tr>
            </a:tbl>
          </a:graphicData>
        </a:graphic>
      </p:graphicFrame>
      <p:pic>
        <p:nvPicPr>
          <p:cNvPr id="8" name="Picture 7">
            <a:extLst>
              <a:ext uri="{FF2B5EF4-FFF2-40B4-BE49-F238E27FC236}">
                <a16:creationId xmlns:a16="http://schemas.microsoft.com/office/drawing/2014/main" id="{52BBD558-851C-DEA1-3AC8-7FAF2DD875B3}"/>
              </a:ext>
            </a:extLst>
          </p:cNvPr>
          <p:cNvPicPr>
            <a:picLocks noChangeAspect="1"/>
          </p:cNvPicPr>
          <p:nvPr/>
        </p:nvPicPr>
        <p:blipFill rotWithShape="1">
          <a:blip r:embed="rId2"/>
          <a:srcRect b="7454"/>
          <a:stretch/>
        </p:blipFill>
        <p:spPr>
          <a:xfrm>
            <a:off x="9667875" y="-4665"/>
            <a:ext cx="2524125" cy="1674845"/>
          </a:xfrm>
          <a:prstGeom prst="rect">
            <a:avLst/>
          </a:prstGeom>
        </p:spPr>
      </p:pic>
      <p:pic>
        <p:nvPicPr>
          <p:cNvPr id="9" name="Picture 8">
            <a:extLst>
              <a:ext uri="{FF2B5EF4-FFF2-40B4-BE49-F238E27FC236}">
                <a16:creationId xmlns:a16="http://schemas.microsoft.com/office/drawing/2014/main" id="{B30AA9A2-FD57-B7F7-CA7A-28E88F5AC407}"/>
              </a:ext>
            </a:extLst>
          </p:cNvPr>
          <p:cNvPicPr>
            <a:picLocks noChangeAspect="1"/>
          </p:cNvPicPr>
          <p:nvPr/>
        </p:nvPicPr>
        <p:blipFill rotWithShape="1">
          <a:blip r:embed="rId3"/>
          <a:srcRect b="7454"/>
          <a:stretch/>
        </p:blipFill>
        <p:spPr>
          <a:xfrm>
            <a:off x="9667874" y="3160405"/>
            <a:ext cx="2524125" cy="1674845"/>
          </a:xfrm>
          <a:prstGeom prst="rect">
            <a:avLst/>
          </a:prstGeom>
        </p:spPr>
      </p:pic>
      <p:pic>
        <p:nvPicPr>
          <p:cNvPr id="10" name="Picture 9">
            <a:extLst>
              <a:ext uri="{FF2B5EF4-FFF2-40B4-BE49-F238E27FC236}">
                <a16:creationId xmlns:a16="http://schemas.microsoft.com/office/drawing/2014/main" id="{8311CEE4-CB35-D891-6083-6B7B02837488}"/>
              </a:ext>
            </a:extLst>
          </p:cNvPr>
          <p:cNvPicPr>
            <a:picLocks noChangeAspect="1"/>
          </p:cNvPicPr>
          <p:nvPr/>
        </p:nvPicPr>
        <p:blipFill>
          <a:blip r:embed="rId4"/>
          <a:stretch>
            <a:fillRect/>
          </a:stretch>
        </p:blipFill>
        <p:spPr>
          <a:xfrm>
            <a:off x="9899780" y="5246024"/>
            <a:ext cx="2292220" cy="1590675"/>
          </a:xfrm>
          <a:prstGeom prst="rect">
            <a:avLst/>
          </a:prstGeom>
        </p:spPr>
      </p:pic>
      <p:pic>
        <p:nvPicPr>
          <p:cNvPr id="11" name="Picture 10">
            <a:extLst>
              <a:ext uri="{FF2B5EF4-FFF2-40B4-BE49-F238E27FC236}">
                <a16:creationId xmlns:a16="http://schemas.microsoft.com/office/drawing/2014/main" id="{99FE28D4-E770-21FD-0321-359E05BC9F2B}"/>
              </a:ext>
            </a:extLst>
          </p:cNvPr>
          <p:cNvPicPr>
            <a:picLocks noChangeAspect="1"/>
          </p:cNvPicPr>
          <p:nvPr/>
        </p:nvPicPr>
        <p:blipFill>
          <a:blip r:embed="rId5"/>
          <a:stretch>
            <a:fillRect/>
          </a:stretch>
        </p:blipFill>
        <p:spPr>
          <a:xfrm>
            <a:off x="2466976" y="5246023"/>
            <a:ext cx="2466976" cy="1619249"/>
          </a:xfrm>
          <a:prstGeom prst="rect">
            <a:avLst/>
          </a:prstGeom>
        </p:spPr>
      </p:pic>
      <p:pic>
        <p:nvPicPr>
          <p:cNvPr id="12" name="Picture 11">
            <a:extLst>
              <a:ext uri="{FF2B5EF4-FFF2-40B4-BE49-F238E27FC236}">
                <a16:creationId xmlns:a16="http://schemas.microsoft.com/office/drawing/2014/main" id="{20223E34-DC8D-B46D-1A0D-10A3034F63DB}"/>
              </a:ext>
            </a:extLst>
          </p:cNvPr>
          <p:cNvPicPr>
            <a:picLocks noChangeAspect="1"/>
          </p:cNvPicPr>
          <p:nvPr/>
        </p:nvPicPr>
        <p:blipFill>
          <a:blip r:embed="rId6"/>
          <a:stretch>
            <a:fillRect/>
          </a:stretch>
        </p:blipFill>
        <p:spPr>
          <a:xfrm>
            <a:off x="0" y="5246024"/>
            <a:ext cx="2466975" cy="1611976"/>
          </a:xfrm>
          <a:prstGeom prst="rect">
            <a:avLst/>
          </a:prstGeom>
        </p:spPr>
      </p:pic>
      <p:pic>
        <p:nvPicPr>
          <p:cNvPr id="13" name="Picture 12">
            <a:extLst>
              <a:ext uri="{FF2B5EF4-FFF2-40B4-BE49-F238E27FC236}">
                <a16:creationId xmlns:a16="http://schemas.microsoft.com/office/drawing/2014/main" id="{7F566983-22BF-579E-86FA-2FA1DB9FEA58}"/>
              </a:ext>
            </a:extLst>
          </p:cNvPr>
          <p:cNvPicPr>
            <a:picLocks noChangeAspect="1"/>
          </p:cNvPicPr>
          <p:nvPr/>
        </p:nvPicPr>
        <p:blipFill rotWithShape="1">
          <a:blip r:embed="rId7"/>
          <a:srcRect r="58834"/>
          <a:stretch/>
        </p:blipFill>
        <p:spPr>
          <a:xfrm>
            <a:off x="7677733" y="5246023"/>
            <a:ext cx="2222047" cy="1619250"/>
          </a:xfrm>
          <a:prstGeom prst="rect">
            <a:avLst/>
          </a:prstGeom>
        </p:spPr>
      </p:pic>
      <p:pic>
        <p:nvPicPr>
          <p:cNvPr id="14" name="Picture 13">
            <a:extLst>
              <a:ext uri="{FF2B5EF4-FFF2-40B4-BE49-F238E27FC236}">
                <a16:creationId xmlns:a16="http://schemas.microsoft.com/office/drawing/2014/main" id="{4FEABA77-0301-81E3-2E7F-96F1FD1FC5B4}"/>
              </a:ext>
            </a:extLst>
          </p:cNvPr>
          <p:cNvPicPr>
            <a:picLocks noChangeAspect="1"/>
          </p:cNvPicPr>
          <p:nvPr/>
        </p:nvPicPr>
        <p:blipFill>
          <a:blip r:embed="rId8"/>
          <a:stretch>
            <a:fillRect/>
          </a:stretch>
        </p:blipFill>
        <p:spPr>
          <a:xfrm>
            <a:off x="9667874" y="1805628"/>
            <a:ext cx="2524126" cy="1543050"/>
          </a:xfrm>
          <a:prstGeom prst="rect">
            <a:avLst/>
          </a:prstGeom>
        </p:spPr>
      </p:pic>
    </p:spTree>
    <p:extLst>
      <p:ext uri="{BB962C8B-B14F-4D97-AF65-F5344CB8AC3E}">
        <p14:creationId xmlns:p14="http://schemas.microsoft.com/office/powerpoint/2010/main" val="9141885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00A6A-6040-FF6F-CC81-11AAACE3B5AB}"/>
              </a:ext>
            </a:extLst>
          </p:cNvPr>
          <p:cNvSpPr>
            <a:spLocks noGrp="1"/>
          </p:cNvSpPr>
          <p:nvPr>
            <p:ph type="title"/>
          </p:nvPr>
        </p:nvSpPr>
        <p:spPr>
          <a:xfrm>
            <a:off x="677334" y="156238"/>
            <a:ext cx="9474372" cy="1320800"/>
          </a:xfrm>
        </p:spPr>
        <p:txBody>
          <a:bodyPr/>
          <a:lstStyle/>
          <a:p>
            <a:r>
              <a:rPr lang="en-US" dirty="0"/>
              <a:t>ASSOCIATION BETWEEN HALITOSIS AND PERIODONTAL DISEASE</a:t>
            </a:r>
            <a:endParaRPr lang="en-IN" dirty="0"/>
          </a:p>
        </p:txBody>
      </p:sp>
      <p:sp>
        <p:nvSpPr>
          <p:cNvPr id="3" name="Content Placeholder 2">
            <a:extLst>
              <a:ext uri="{FF2B5EF4-FFF2-40B4-BE49-F238E27FC236}">
                <a16:creationId xmlns:a16="http://schemas.microsoft.com/office/drawing/2014/main" id="{0E0213AC-71F8-B64D-51DC-FA51421C8E0F}"/>
              </a:ext>
            </a:extLst>
          </p:cNvPr>
          <p:cNvSpPr>
            <a:spLocks noGrp="1"/>
          </p:cNvSpPr>
          <p:nvPr>
            <p:ph idx="1"/>
          </p:nvPr>
        </p:nvSpPr>
        <p:spPr>
          <a:xfrm>
            <a:off x="313440" y="1818813"/>
            <a:ext cx="10426094" cy="3880773"/>
          </a:xfrm>
        </p:spPr>
        <p:txBody>
          <a:bodyPr>
            <a:normAutofit/>
          </a:bodyPr>
          <a:lstStyle/>
          <a:p>
            <a:pPr algn="just"/>
            <a:r>
              <a:rPr lang="en-US" sz="2200" dirty="0"/>
              <a:t>Different lines of evidence have demonstrated this association between halitosis and periodontal disease : </a:t>
            </a:r>
          </a:p>
          <a:p>
            <a:pPr algn="just"/>
            <a:endParaRPr lang="en-US" sz="2200" dirty="0"/>
          </a:p>
          <a:p>
            <a:pPr algn="just"/>
            <a:r>
              <a:rPr lang="en-US" sz="2200" dirty="0"/>
              <a:t> </a:t>
            </a:r>
            <a:r>
              <a:rPr lang="en-US" sz="2200" b="1" dirty="0">
                <a:solidFill>
                  <a:srgbClr val="92D050"/>
                </a:solidFill>
              </a:rPr>
              <a:t>State of gingival health</a:t>
            </a:r>
            <a:r>
              <a:rPr lang="en-US" sz="2200" dirty="0"/>
              <a:t>: In experimental gingivitis, the amount of VSCs expelled in mouth air was significantly higher in subjects with gingivitis compared to control subjects. </a:t>
            </a:r>
          </a:p>
          <a:p>
            <a:pPr algn="just"/>
            <a:endParaRPr lang="en-US" sz="2200" dirty="0"/>
          </a:p>
          <a:p>
            <a:pPr algn="just"/>
            <a:r>
              <a:rPr lang="en-US" sz="2200" dirty="0"/>
              <a:t>Moreover, salivary VSC production increased with gingival inflammation and conversely decreased with the return to gingival health.</a:t>
            </a:r>
            <a:endParaRPr lang="en-IN" sz="2200" dirty="0"/>
          </a:p>
        </p:txBody>
      </p:sp>
      <p:sp>
        <p:nvSpPr>
          <p:cNvPr id="4" name="Footer Placeholder 3">
            <a:extLst>
              <a:ext uri="{FF2B5EF4-FFF2-40B4-BE49-F238E27FC236}">
                <a16:creationId xmlns:a16="http://schemas.microsoft.com/office/drawing/2014/main" id="{5443A651-6C28-F1EB-FD61-6839C1B0ED52}"/>
              </a:ext>
            </a:extLst>
          </p:cNvPr>
          <p:cNvSpPr>
            <a:spLocks noGrp="1"/>
          </p:cNvSpPr>
          <p:nvPr>
            <p:ph type="ftr" sz="quarter" idx="11"/>
          </p:nvPr>
        </p:nvSpPr>
        <p:spPr/>
        <p:txBody>
          <a:bodyPr/>
          <a:lstStyle/>
          <a:p>
            <a:r>
              <a:rPr lang="en-US" dirty="0"/>
              <a:t>Sanz M, </a:t>
            </a:r>
            <a:r>
              <a:rPr lang="en-US" dirty="0" err="1"/>
              <a:t>Roldán</a:t>
            </a:r>
            <a:r>
              <a:rPr lang="en-US" dirty="0"/>
              <a:t> S, Herrera D. Fundamentals of Breath </a:t>
            </a:r>
            <a:r>
              <a:rPr lang="en-US" dirty="0" err="1"/>
              <a:t>Malodour</a:t>
            </a:r>
            <a:r>
              <a:rPr lang="en-US" dirty="0"/>
              <a:t>. J </a:t>
            </a:r>
            <a:r>
              <a:rPr lang="en-US" dirty="0" err="1"/>
              <a:t>Contemp</a:t>
            </a:r>
            <a:r>
              <a:rPr lang="en-US" dirty="0"/>
              <a:t> Dent </a:t>
            </a:r>
            <a:r>
              <a:rPr lang="en-US" dirty="0" err="1"/>
              <a:t>Pract</a:t>
            </a:r>
            <a:r>
              <a:rPr lang="en-US" dirty="0"/>
              <a:t> 2001 Nov;(2)4: 001-017</a:t>
            </a:r>
            <a:endParaRPr lang="en-IN" dirty="0"/>
          </a:p>
        </p:txBody>
      </p:sp>
    </p:spTree>
    <p:extLst>
      <p:ext uri="{BB962C8B-B14F-4D97-AF65-F5344CB8AC3E}">
        <p14:creationId xmlns:p14="http://schemas.microsoft.com/office/powerpoint/2010/main" val="32861438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473090-4B28-8CEE-1966-70B43D8598E3}"/>
              </a:ext>
            </a:extLst>
          </p:cNvPr>
          <p:cNvSpPr>
            <a:spLocks noGrp="1"/>
          </p:cNvSpPr>
          <p:nvPr>
            <p:ph idx="1"/>
          </p:nvPr>
        </p:nvSpPr>
        <p:spPr>
          <a:xfrm>
            <a:off x="335903" y="354563"/>
            <a:ext cx="11318032" cy="6051924"/>
          </a:xfrm>
        </p:spPr>
        <p:txBody>
          <a:bodyPr>
            <a:noAutofit/>
          </a:bodyPr>
          <a:lstStyle/>
          <a:p>
            <a:pPr algn="just"/>
            <a:r>
              <a:rPr lang="en-US" sz="2200" b="1" dirty="0">
                <a:solidFill>
                  <a:srgbClr val="92D050"/>
                </a:solidFill>
              </a:rPr>
              <a:t>Severity of periodontitis </a:t>
            </a:r>
            <a:r>
              <a:rPr lang="en-US" sz="2200" dirty="0"/>
              <a:t>: </a:t>
            </a:r>
          </a:p>
          <a:p>
            <a:pPr algn="just"/>
            <a:endParaRPr lang="en-US" sz="2200" dirty="0"/>
          </a:p>
          <a:p>
            <a:pPr algn="just"/>
            <a:r>
              <a:rPr lang="en-US" sz="2200" dirty="0"/>
              <a:t>In periodontitis, different studies have shown a correlation between VSC concentration in mouth air and increased pocket depth.</a:t>
            </a:r>
          </a:p>
          <a:p>
            <a:pPr algn="just"/>
            <a:endParaRPr lang="en-US" sz="2200" dirty="0"/>
          </a:p>
          <a:p>
            <a:pPr algn="just"/>
            <a:r>
              <a:rPr lang="en-US" sz="2200" dirty="0"/>
              <a:t> However, some studies have failed to demonstrate positive correlations between periodontitis severity and halitosis. </a:t>
            </a:r>
          </a:p>
          <a:p>
            <a:pPr algn="just"/>
            <a:endParaRPr lang="en-US" sz="2200" dirty="0"/>
          </a:p>
          <a:p>
            <a:pPr algn="just"/>
            <a:r>
              <a:rPr lang="en-US" sz="2200" dirty="0"/>
              <a:t>Using a group of 16 patients seeking treatment for oral halitosis, De </a:t>
            </a:r>
            <a:r>
              <a:rPr lang="en-US" sz="2200" dirty="0" err="1"/>
              <a:t>Boever</a:t>
            </a:r>
            <a:r>
              <a:rPr lang="en-US" sz="2200" dirty="0"/>
              <a:t> found that tongue </a:t>
            </a:r>
            <a:r>
              <a:rPr lang="en-US" sz="2200" dirty="0" err="1"/>
              <a:t>odour</a:t>
            </a:r>
            <a:r>
              <a:rPr lang="en-US" sz="2200" dirty="0"/>
              <a:t> was negatively correlated with probing depths suggesting an inverse relationship between </a:t>
            </a:r>
            <a:r>
              <a:rPr lang="en-US" sz="2200" dirty="0" err="1"/>
              <a:t>malodour</a:t>
            </a:r>
            <a:r>
              <a:rPr lang="en-US" sz="2200" dirty="0"/>
              <a:t> and periodontal parameters. </a:t>
            </a:r>
          </a:p>
          <a:p>
            <a:pPr algn="just"/>
            <a:endParaRPr lang="en-US" sz="2200" dirty="0"/>
          </a:p>
          <a:p>
            <a:pPr marL="0" indent="0" algn="just">
              <a:buNone/>
            </a:pPr>
            <a:endParaRPr lang="en-IN" sz="2200" dirty="0"/>
          </a:p>
        </p:txBody>
      </p:sp>
      <p:sp>
        <p:nvSpPr>
          <p:cNvPr id="4" name="Footer Placeholder 3">
            <a:extLst>
              <a:ext uri="{FF2B5EF4-FFF2-40B4-BE49-F238E27FC236}">
                <a16:creationId xmlns:a16="http://schemas.microsoft.com/office/drawing/2014/main" id="{93A56C00-01E2-FEB8-AFC7-2B80D5130D36}"/>
              </a:ext>
            </a:extLst>
          </p:cNvPr>
          <p:cNvSpPr>
            <a:spLocks noGrp="1"/>
          </p:cNvSpPr>
          <p:nvPr>
            <p:ph type="ftr" sz="quarter" idx="11"/>
          </p:nvPr>
        </p:nvSpPr>
        <p:spPr/>
        <p:txBody>
          <a:bodyPr/>
          <a:lstStyle/>
          <a:p>
            <a:r>
              <a:rPr lang="en-US" dirty="0"/>
              <a:t>Sanz M, </a:t>
            </a:r>
            <a:r>
              <a:rPr lang="en-US" dirty="0" err="1"/>
              <a:t>Roldán</a:t>
            </a:r>
            <a:r>
              <a:rPr lang="en-US" dirty="0"/>
              <a:t> S, Herrera D. Fundamentals of Breath </a:t>
            </a:r>
            <a:r>
              <a:rPr lang="en-US" dirty="0" err="1"/>
              <a:t>Malodour</a:t>
            </a:r>
            <a:r>
              <a:rPr lang="en-US" dirty="0"/>
              <a:t>. J </a:t>
            </a:r>
            <a:r>
              <a:rPr lang="en-US" dirty="0" err="1"/>
              <a:t>Contemp</a:t>
            </a:r>
            <a:r>
              <a:rPr lang="en-US" dirty="0"/>
              <a:t> Dent </a:t>
            </a:r>
            <a:r>
              <a:rPr lang="en-US" dirty="0" err="1"/>
              <a:t>Pract</a:t>
            </a:r>
            <a:r>
              <a:rPr lang="en-US" dirty="0"/>
              <a:t> 2001 Nov;(2)4: 001-017</a:t>
            </a:r>
            <a:endParaRPr lang="en-IN" dirty="0"/>
          </a:p>
          <a:p>
            <a:endParaRPr lang="en-IN" dirty="0"/>
          </a:p>
        </p:txBody>
      </p:sp>
    </p:spTree>
    <p:extLst>
      <p:ext uri="{BB962C8B-B14F-4D97-AF65-F5344CB8AC3E}">
        <p14:creationId xmlns:p14="http://schemas.microsoft.com/office/powerpoint/2010/main" val="764736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C3FF00-0522-6C66-2D04-E060A5722E82}"/>
              </a:ext>
            </a:extLst>
          </p:cNvPr>
          <p:cNvSpPr>
            <a:spLocks noGrp="1"/>
          </p:cNvSpPr>
          <p:nvPr>
            <p:ph idx="1"/>
          </p:nvPr>
        </p:nvSpPr>
        <p:spPr>
          <a:xfrm>
            <a:off x="587829" y="550507"/>
            <a:ext cx="10412963" cy="5490856"/>
          </a:xfrm>
        </p:spPr>
        <p:txBody>
          <a:bodyPr>
            <a:normAutofit/>
          </a:bodyPr>
          <a:lstStyle/>
          <a:p>
            <a:pPr algn="just"/>
            <a:r>
              <a:rPr lang="en-US" sz="2200" dirty="0"/>
              <a:t>Similarly, </a:t>
            </a:r>
            <a:r>
              <a:rPr lang="en-US" sz="2200" dirty="0" err="1"/>
              <a:t>Bosy</a:t>
            </a:r>
            <a:r>
              <a:rPr lang="en-US" sz="2200" dirty="0"/>
              <a:t> et al did not find a relationship between periodontal disease and the prevalence or severity of halitosis. </a:t>
            </a:r>
          </a:p>
          <a:p>
            <a:pPr algn="just"/>
            <a:endParaRPr lang="en-US" sz="2200" dirty="0"/>
          </a:p>
          <a:p>
            <a:pPr algn="just"/>
            <a:r>
              <a:rPr lang="en-US" sz="2200" dirty="0"/>
              <a:t> In addition to the lack of correlation between halitosis and the presence/absence of periodontal disease, the intensity of halitosis based on VSC concentration was 19% less in periodontally healthy subjects (mean 111 ppb) than in subjects with periodontitis (mean=136 ppb). </a:t>
            </a:r>
          </a:p>
          <a:p>
            <a:pPr algn="just"/>
            <a:endParaRPr lang="en-US" sz="2200" dirty="0"/>
          </a:p>
          <a:p>
            <a:pPr marL="0" indent="0">
              <a:buNone/>
            </a:pPr>
            <a:endParaRPr lang="en-IN" sz="2200" dirty="0"/>
          </a:p>
        </p:txBody>
      </p:sp>
      <p:sp>
        <p:nvSpPr>
          <p:cNvPr id="4" name="Footer Placeholder 3">
            <a:extLst>
              <a:ext uri="{FF2B5EF4-FFF2-40B4-BE49-F238E27FC236}">
                <a16:creationId xmlns:a16="http://schemas.microsoft.com/office/drawing/2014/main" id="{E5FA64EB-C300-F705-7DBD-10F3718D8923}"/>
              </a:ext>
            </a:extLst>
          </p:cNvPr>
          <p:cNvSpPr>
            <a:spLocks noGrp="1"/>
          </p:cNvSpPr>
          <p:nvPr>
            <p:ph type="ftr" sz="quarter" idx="11"/>
          </p:nvPr>
        </p:nvSpPr>
        <p:spPr/>
        <p:txBody>
          <a:bodyPr/>
          <a:lstStyle/>
          <a:p>
            <a:r>
              <a:rPr lang="en-US" dirty="0"/>
              <a:t>Sanz M, </a:t>
            </a:r>
            <a:r>
              <a:rPr lang="en-US" dirty="0" err="1"/>
              <a:t>Roldán</a:t>
            </a:r>
            <a:r>
              <a:rPr lang="en-US" dirty="0"/>
              <a:t> S, Herrera D. Fundamentals of Breath </a:t>
            </a:r>
            <a:r>
              <a:rPr lang="en-US" dirty="0" err="1"/>
              <a:t>Malodour</a:t>
            </a:r>
            <a:r>
              <a:rPr lang="en-US" dirty="0"/>
              <a:t>. J </a:t>
            </a:r>
            <a:r>
              <a:rPr lang="en-US" dirty="0" err="1"/>
              <a:t>Contemp</a:t>
            </a:r>
            <a:r>
              <a:rPr lang="en-US" dirty="0"/>
              <a:t> Dent </a:t>
            </a:r>
            <a:r>
              <a:rPr lang="en-US" dirty="0" err="1"/>
              <a:t>Pract</a:t>
            </a:r>
            <a:r>
              <a:rPr lang="en-US" dirty="0"/>
              <a:t> 2001 Nov;(2)4: 001-017</a:t>
            </a:r>
            <a:endParaRPr lang="en-IN" dirty="0"/>
          </a:p>
          <a:p>
            <a:endParaRPr lang="en-IN" dirty="0"/>
          </a:p>
        </p:txBody>
      </p:sp>
    </p:spTree>
    <p:extLst>
      <p:ext uri="{BB962C8B-B14F-4D97-AF65-F5344CB8AC3E}">
        <p14:creationId xmlns:p14="http://schemas.microsoft.com/office/powerpoint/2010/main" val="257692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B747-954F-E5AD-B2BB-7656C81EF779}"/>
              </a:ext>
            </a:extLst>
          </p:cNvPr>
          <p:cNvSpPr>
            <a:spLocks noGrp="1"/>
          </p:cNvSpPr>
          <p:nvPr>
            <p:ph type="title"/>
          </p:nvPr>
        </p:nvSpPr>
        <p:spPr>
          <a:xfrm>
            <a:off x="313441" y="0"/>
            <a:ext cx="10603376" cy="1320800"/>
          </a:xfrm>
        </p:spPr>
        <p:txBody>
          <a:bodyPr>
            <a:normAutofit/>
          </a:bodyPr>
          <a:lstStyle/>
          <a:p>
            <a:r>
              <a:rPr lang="en-US" sz="2400" dirty="0"/>
              <a:t>Correlation between the presence of a pathogenic microflora in the subgingival microbiota and halitosis</a:t>
            </a:r>
            <a:endParaRPr lang="en-IN" sz="2400" dirty="0"/>
          </a:p>
        </p:txBody>
      </p:sp>
      <p:sp>
        <p:nvSpPr>
          <p:cNvPr id="3" name="Content Placeholder 2">
            <a:extLst>
              <a:ext uri="{FF2B5EF4-FFF2-40B4-BE49-F238E27FC236}">
                <a16:creationId xmlns:a16="http://schemas.microsoft.com/office/drawing/2014/main" id="{B3BCC447-C083-1A55-D095-FD1F3C3DEA8A}"/>
              </a:ext>
            </a:extLst>
          </p:cNvPr>
          <p:cNvSpPr>
            <a:spLocks noGrp="1"/>
          </p:cNvSpPr>
          <p:nvPr>
            <p:ph idx="1"/>
          </p:nvPr>
        </p:nvSpPr>
        <p:spPr>
          <a:xfrm>
            <a:off x="195943" y="858416"/>
            <a:ext cx="11682616" cy="5182947"/>
          </a:xfrm>
        </p:spPr>
        <p:txBody>
          <a:bodyPr>
            <a:noAutofit/>
          </a:bodyPr>
          <a:lstStyle/>
          <a:p>
            <a:r>
              <a:rPr lang="en-US" sz="2000" dirty="0"/>
              <a:t> In 1981, Pitts et al studied the correlations between </a:t>
            </a:r>
            <a:r>
              <a:rPr lang="en-US" sz="2000" dirty="0" err="1"/>
              <a:t>odour</a:t>
            </a:r>
            <a:r>
              <a:rPr lang="en-US" sz="2000" dirty="0"/>
              <a:t> scores and microbiological findings in crevicular samples of periodontally healthy subjects.</a:t>
            </a:r>
          </a:p>
          <a:p>
            <a:endParaRPr lang="en-US" sz="2000" dirty="0"/>
          </a:p>
          <a:p>
            <a:r>
              <a:rPr lang="en-US" sz="2000" dirty="0"/>
              <a:t> They found that </a:t>
            </a:r>
            <a:r>
              <a:rPr lang="en-US" sz="2000" dirty="0" err="1"/>
              <a:t>odour</a:t>
            </a:r>
            <a:r>
              <a:rPr lang="en-US" sz="2000" dirty="0"/>
              <a:t> scores were significantly correlated with the concentration of overall bacterial populations and that higher levels of crevicular bacteria were associated with greater </a:t>
            </a:r>
            <a:r>
              <a:rPr lang="en-US" sz="2000" dirty="0" err="1"/>
              <a:t>odour</a:t>
            </a:r>
            <a:r>
              <a:rPr lang="en-US" sz="2000" dirty="0"/>
              <a:t> scores.</a:t>
            </a:r>
          </a:p>
          <a:p>
            <a:endParaRPr lang="en-US" sz="2000" dirty="0"/>
          </a:p>
          <a:p>
            <a:r>
              <a:rPr lang="en-US" sz="2000" dirty="0"/>
              <a:t> In 1994, </a:t>
            </a:r>
            <a:r>
              <a:rPr lang="en-US" sz="2000" dirty="0" err="1"/>
              <a:t>Bosy</a:t>
            </a:r>
            <a:r>
              <a:rPr lang="en-US" sz="2000" dirty="0"/>
              <a:t> et al examined the association of trypsin-like activity detected by the BANA (Benzoyl-DL-arginine-2- Naphthylamide) test in 4 subgingival samples of 127 patients with floss </a:t>
            </a:r>
            <a:r>
              <a:rPr lang="en-US" sz="2000" dirty="0" err="1"/>
              <a:t>odour</a:t>
            </a:r>
            <a:r>
              <a:rPr lang="en-US" sz="2000" dirty="0"/>
              <a:t>.</a:t>
            </a:r>
          </a:p>
          <a:p>
            <a:endParaRPr lang="en-US" sz="2000" dirty="0"/>
          </a:p>
          <a:p>
            <a:r>
              <a:rPr lang="en-US" sz="2000" dirty="0"/>
              <a:t> They found a moderately strong correlation between the BANA scores of the four tooth sites with floss </a:t>
            </a:r>
            <a:r>
              <a:rPr lang="en-US" sz="2000" dirty="0" err="1"/>
              <a:t>odour</a:t>
            </a:r>
            <a:r>
              <a:rPr lang="en-US" sz="2000" dirty="0"/>
              <a:t>. </a:t>
            </a:r>
          </a:p>
          <a:p>
            <a:endParaRPr lang="en-US" sz="2000" dirty="0"/>
          </a:p>
          <a:p>
            <a:r>
              <a:rPr lang="en-US" sz="2000" dirty="0"/>
              <a:t>They also found when periodontitis was present, 87.5% of tooth sites were BANA positive as compared with 74.4% of tooth sites positive in healthy individuals</a:t>
            </a:r>
            <a:endParaRPr lang="en-IN" sz="2000" dirty="0"/>
          </a:p>
        </p:txBody>
      </p:sp>
    </p:spTree>
    <p:extLst>
      <p:ext uri="{BB962C8B-B14F-4D97-AF65-F5344CB8AC3E}">
        <p14:creationId xmlns:p14="http://schemas.microsoft.com/office/powerpoint/2010/main" val="14952545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D1B6-4D3A-953A-9CDA-9D032262206D}"/>
              </a:ext>
            </a:extLst>
          </p:cNvPr>
          <p:cNvSpPr>
            <a:spLocks noGrp="1"/>
          </p:cNvSpPr>
          <p:nvPr>
            <p:ph type="title"/>
          </p:nvPr>
        </p:nvSpPr>
        <p:spPr>
          <a:xfrm>
            <a:off x="357737" y="156238"/>
            <a:ext cx="9940359" cy="1320800"/>
          </a:xfrm>
        </p:spPr>
        <p:txBody>
          <a:bodyPr/>
          <a:lstStyle/>
          <a:p>
            <a:r>
              <a:rPr lang="en-US" dirty="0"/>
              <a:t>VSC’s: Origin and Relation to Periodontitis </a:t>
            </a:r>
            <a:endParaRPr lang="en-IN" dirty="0"/>
          </a:p>
        </p:txBody>
      </p:sp>
      <p:sp>
        <p:nvSpPr>
          <p:cNvPr id="3" name="Content Placeholder 2">
            <a:extLst>
              <a:ext uri="{FF2B5EF4-FFF2-40B4-BE49-F238E27FC236}">
                <a16:creationId xmlns:a16="http://schemas.microsoft.com/office/drawing/2014/main" id="{29150300-8817-5795-F730-B54C9995E949}"/>
              </a:ext>
            </a:extLst>
          </p:cNvPr>
          <p:cNvSpPr>
            <a:spLocks noGrp="1"/>
          </p:cNvSpPr>
          <p:nvPr>
            <p:ph idx="1"/>
          </p:nvPr>
        </p:nvSpPr>
        <p:spPr>
          <a:xfrm>
            <a:off x="428759" y="1221249"/>
            <a:ext cx="10366488" cy="5002675"/>
          </a:xfrm>
        </p:spPr>
        <p:txBody>
          <a:bodyPr>
            <a:noAutofit/>
          </a:bodyPr>
          <a:lstStyle/>
          <a:p>
            <a:pPr algn="just"/>
            <a:r>
              <a:rPr lang="en-US" sz="2200" dirty="0"/>
              <a:t>VSCs are mainly produced through putrefactive activities of bacteria present in saliva, the gingival crevice, the tongue surface, and other areas.</a:t>
            </a:r>
          </a:p>
          <a:p>
            <a:pPr algn="just"/>
            <a:endParaRPr lang="en-US" sz="2200" dirty="0"/>
          </a:p>
          <a:p>
            <a:pPr algn="just"/>
            <a:r>
              <a:rPr lang="en-US" sz="2200" dirty="0"/>
              <a:t>The substrates are sulfur-containing amino acids which are found free in saliva, gingival crevicular fluid, or produced as a result of proteolysis of protein substrates. </a:t>
            </a:r>
          </a:p>
          <a:p>
            <a:pPr algn="just"/>
            <a:endParaRPr lang="en-US" sz="2200" dirty="0"/>
          </a:p>
          <a:p>
            <a:pPr algn="just"/>
            <a:r>
              <a:rPr lang="en-US" sz="2200" dirty="0"/>
              <a:t>Apart from the presence of gram-negative anaerobic bacteria, certain physical-chemical conditions are needed for the production of odoriferous gases. </a:t>
            </a:r>
          </a:p>
          <a:p>
            <a:pPr algn="just"/>
            <a:endParaRPr lang="en-US" sz="2200" dirty="0"/>
          </a:p>
          <a:p>
            <a:pPr algn="just"/>
            <a:r>
              <a:rPr lang="en-US" sz="2200" dirty="0"/>
              <a:t>These conditions such as pH, pO2 , and Eh are usually determined by the bacterial metabolism</a:t>
            </a:r>
            <a:endParaRPr lang="en-IN" sz="2200" dirty="0"/>
          </a:p>
        </p:txBody>
      </p:sp>
      <p:sp>
        <p:nvSpPr>
          <p:cNvPr id="4" name="Footer Placeholder 3">
            <a:extLst>
              <a:ext uri="{FF2B5EF4-FFF2-40B4-BE49-F238E27FC236}">
                <a16:creationId xmlns:a16="http://schemas.microsoft.com/office/drawing/2014/main" id="{B847C58F-97DB-6D74-B089-8698BC5ED89B}"/>
              </a:ext>
            </a:extLst>
          </p:cNvPr>
          <p:cNvSpPr>
            <a:spLocks noGrp="1"/>
          </p:cNvSpPr>
          <p:nvPr>
            <p:ph type="ftr" sz="quarter" idx="11"/>
          </p:nvPr>
        </p:nvSpPr>
        <p:spPr>
          <a:xfrm>
            <a:off x="751978" y="6336637"/>
            <a:ext cx="7505613" cy="365125"/>
          </a:xfrm>
        </p:spPr>
        <p:txBody>
          <a:bodyPr/>
          <a:lstStyle/>
          <a:p>
            <a:r>
              <a:rPr lang="en-US" b="0" i="0" dirty="0" err="1">
                <a:solidFill>
                  <a:schemeClr val="tx1"/>
                </a:solidFill>
                <a:effectLst/>
                <a:latin typeface="Open Sans" panose="020B0606030504020204" pitchFamily="34" charset="0"/>
              </a:rPr>
              <a:t>Marawar</a:t>
            </a:r>
            <a:r>
              <a:rPr lang="en-US" b="0" i="0" dirty="0">
                <a:solidFill>
                  <a:schemeClr val="tx1"/>
                </a:solidFill>
                <a:effectLst/>
                <a:latin typeface="Open Sans" panose="020B0606030504020204" pitchFamily="34" charset="0"/>
              </a:rPr>
              <a:t>, Pramod, et al. "Halitosis: A silent affliction!" </a:t>
            </a:r>
            <a:r>
              <a:rPr lang="en-US" b="0" i="1" dirty="0">
                <a:solidFill>
                  <a:schemeClr val="tx1"/>
                </a:solidFill>
                <a:effectLst/>
                <a:latin typeface="Open Sans" panose="020B0606030504020204" pitchFamily="34" charset="0"/>
              </a:rPr>
              <a:t>Chronicles of Young Scientists</a:t>
            </a:r>
            <a:r>
              <a:rPr lang="en-US" b="0" i="0" dirty="0">
                <a:solidFill>
                  <a:schemeClr val="tx1"/>
                </a:solidFill>
                <a:effectLst/>
                <a:latin typeface="Open Sans" panose="020B0606030504020204" pitchFamily="34" charset="0"/>
              </a:rPr>
              <a:t>, vol. 3, no. 4, Oct.-Dec. 2012 </a:t>
            </a:r>
            <a:endParaRPr lang="en-IN" dirty="0">
              <a:solidFill>
                <a:schemeClr val="tx1"/>
              </a:solidFill>
            </a:endParaRPr>
          </a:p>
        </p:txBody>
      </p:sp>
    </p:spTree>
    <p:extLst>
      <p:ext uri="{BB962C8B-B14F-4D97-AF65-F5344CB8AC3E}">
        <p14:creationId xmlns:p14="http://schemas.microsoft.com/office/powerpoint/2010/main" val="27327418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D49020-8956-758C-A125-39A44CD928C0}"/>
              </a:ext>
            </a:extLst>
          </p:cNvPr>
          <p:cNvSpPr>
            <a:spLocks noGrp="1"/>
          </p:cNvSpPr>
          <p:nvPr>
            <p:ph idx="1"/>
          </p:nvPr>
        </p:nvSpPr>
        <p:spPr>
          <a:xfrm>
            <a:off x="479393" y="568171"/>
            <a:ext cx="10564427" cy="5473191"/>
          </a:xfrm>
        </p:spPr>
        <p:txBody>
          <a:bodyPr>
            <a:noAutofit/>
          </a:bodyPr>
          <a:lstStyle/>
          <a:p>
            <a:pPr algn="just"/>
            <a:r>
              <a:rPr lang="en-US" sz="2200" dirty="0"/>
              <a:t>VSC’s are highly toxic to tissues even at extremely low concentrations and, therefore, may play a role in the pathogenesis of inflammatory conditions affecting the periodontium. </a:t>
            </a:r>
          </a:p>
          <a:p>
            <a:pPr algn="just"/>
            <a:endParaRPr lang="en-US" sz="2200" dirty="0"/>
          </a:p>
          <a:p>
            <a:pPr algn="just"/>
            <a:r>
              <a:rPr lang="en-US" sz="2200" dirty="0"/>
              <a:t>Different in vitro studies have demonstrated that VSC’s alter the permeability of oral and junctional epithelium </a:t>
            </a:r>
            <a:r>
              <a:rPr lang="en-IN" sz="2200" dirty="0"/>
              <a:t>increasing bacterial invasion.</a:t>
            </a:r>
            <a:endParaRPr lang="en-US" sz="2200" dirty="0"/>
          </a:p>
          <a:p>
            <a:pPr algn="just"/>
            <a:endParaRPr lang="en-US" sz="2200" dirty="0"/>
          </a:p>
          <a:p>
            <a:pPr algn="just"/>
            <a:r>
              <a:rPr lang="en-US" sz="2200" dirty="0"/>
              <a:t> They are toxic to fibroblasts, altering their morphology and function, alter the metabolism of fibronectin, and interfere in the enzymatic and immunological reactions leading to tissue destruction while showing an increase in the release of interleukin-1 and prostaglandin E2 .</a:t>
            </a:r>
          </a:p>
          <a:p>
            <a:pPr algn="just"/>
            <a:endParaRPr lang="en-US" sz="2200" dirty="0"/>
          </a:p>
          <a:p>
            <a:pPr algn="just"/>
            <a:r>
              <a:rPr lang="en-US" sz="2200" dirty="0"/>
              <a:t> Takeuchi et al indicated that H2 S inhibits cell proliferation and induces cell cycle arrest via the expression of p21Cip1 in Ca9-22 cells.</a:t>
            </a:r>
            <a:endParaRPr lang="en-IN" sz="2200" dirty="0"/>
          </a:p>
        </p:txBody>
      </p:sp>
      <p:sp>
        <p:nvSpPr>
          <p:cNvPr id="4" name="Footer Placeholder 3">
            <a:extLst>
              <a:ext uri="{FF2B5EF4-FFF2-40B4-BE49-F238E27FC236}">
                <a16:creationId xmlns:a16="http://schemas.microsoft.com/office/drawing/2014/main" id="{30380E9D-2BEE-1786-3332-FFFA9A1CA858}"/>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4637124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E09EC-5368-992C-60C7-FC3FE06FF001}"/>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75900F18-BF06-2180-1197-6AC6AE215BF6}"/>
              </a:ext>
            </a:extLst>
          </p:cNvPr>
          <p:cNvSpPr>
            <a:spLocks noGrp="1"/>
          </p:cNvSpPr>
          <p:nvPr>
            <p:ph idx="1"/>
          </p:nvPr>
        </p:nvSpPr>
        <p:spPr/>
        <p:txBody>
          <a:bodyPr/>
          <a:lstStyle/>
          <a:p>
            <a:endParaRPr lang="en-IN"/>
          </a:p>
        </p:txBody>
      </p:sp>
      <p:sp>
        <p:nvSpPr>
          <p:cNvPr id="4" name="Footer Placeholder 3">
            <a:extLst>
              <a:ext uri="{FF2B5EF4-FFF2-40B4-BE49-F238E27FC236}">
                <a16:creationId xmlns:a16="http://schemas.microsoft.com/office/drawing/2014/main" id="{ECBD781C-51F6-F471-AE2F-D5F365BF1974}"/>
              </a:ext>
            </a:extLst>
          </p:cNvPr>
          <p:cNvSpPr>
            <a:spLocks noGrp="1"/>
          </p:cNvSpPr>
          <p:nvPr>
            <p:ph type="ftr" sz="quarter" idx="11"/>
          </p:nvPr>
        </p:nvSpPr>
        <p:spPr/>
        <p:txBody>
          <a:bodyPr/>
          <a:lstStyle/>
          <a:p>
            <a:endParaRPr lang="en-IN"/>
          </a:p>
        </p:txBody>
      </p:sp>
      <p:pic>
        <p:nvPicPr>
          <p:cNvPr id="6" name="Picture 5">
            <a:extLst>
              <a:ext uri="{FF2B5EF4-FFF2-40B4-BE49-F238E27FC236}">
                <a16:creationId xmlns:a16="http://schemas.microsoft.com/office/drawing/2014/main" id="{3E610450-A4C1-13EE-4767-F22A155316A9}"/>
              </a:ext>
            </a:extLst>
          </p:cNvPr>
          <p:cNvPicPr>
            <a:picLocks noChangeAspect="1"/>
          </p:cNvPicPr>
          <p:nvPr/>
        </p:nvPicPr>
        <p:blipFill>
          <a:blip r:embed="rId2"/>
          <a:stretch>
            <a:fillRect/>
          </a:stretch>
        </p:blipFill>
        <p:spPr>
          <a:xfrm>
            <a:off x="1695636" y="230819"/>
            <a:ext cx="7998780" cy="6241002"/>
          </a:xfrm>
          <a:prstGeom prst="rect">
            <a:avLst/>
          </a:prstGeom>
        </p:spPr>
      </p:pic>
    </p:spTree>
    <p:extLst>
      <p:ext uri="{BB962C8B-B14F-4D97-AF65-F5344CB8AC3E}">
        <p14:creationId xmlns:p14="http://schemas.microsoft.com/office/powerpoint/2010/main" val="221273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B5F1D-D241-4793-D03D-6605EA119B7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AEFDFD5-D0B8-ED4E-D7D2-A66DCD34CF4F}"/>
              </a:ext>
            </a:extLst>
          </p:cNvPr>
          <p:cNvSpPr>
            <a:spLocks noGrp="1"/>
          </p:cNvSpPr>
          <p:nvPr>
            <p:ph idx="1"/>
          </p:nvPr>
        </p:nvSpPr>
        <p:spPr/>
        <p:txBody>
          <a:bodyPr/>
          <a:lstStyle/>
          <a:p>
            <a:endParaRPr lang="en-IN" dirty="0"/>
          </a:p>
        </p:txBody>
      </p:sp>
      <p:sp>
        <p:nvSpPr>
          <p:cNvPr id="4" name="Footer Placeholder 3">
            <a:extLst>
              <a:ext uri="{FF2B5EF4-FFF2-40B4-BE49-F238E27FC236}">
                <a16:creationId xmlns:a16="http://schemas.microsoft.com/office/drawing/2014/main" id="{628178C5-7769-520D-44FD-C4FD822D9233}"/>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F85CD155-A3D1-18FD-2719-7656C27B9F42}"/>
              </a:ext>
            </a:extLst>
          </p:cNvPr>
          <p:cNvPicPr>
            <a:picLocks noChangeAspect="1"/>
          </p:cNvPicPr>
          <p:nvPr/>
        </p:nvPicPr>
        <p:blipFill>
          <a:blip r:embed="rId2"/>
          <a:stretch>
            <a:fillRect/>
          </a:stretch>
        </p:blipFill>
        <p:spPr>
          <a:xfrm>
            <a:off x="6727371" y="0"/>
            <a:ext cx="5464629" cy="6858000"/>
          </a:xfrm>
          <a:prstGeom prst="rect">
            <a:avLst/>
          </a:prstGeom>
        </p:spPr>
      </p:pic>
      <p:pic>
        <p:nvPicPr>
          <p:cNvPr id="6" name="Picture 5">
            <a:extLst>
              <a:ext uri="{FF2B5EF4-FFF2-40B4-BE49-F238E27FC236}">
                <a16:creationId xmlns:a16="http://schemas.microsoft.com/office/drawing/2014/main" id="{4D327FA0-9532-E1F4-2F89-952034C39699}"/>
              </a:ext>
            </a:extLst>
          </p:cNvPr>
          <p:cNvPicPr>
            <a:picLocks noChangeAspect="1"/>
          </p:cNvPicPr>
          <p:nvPr/>
        </p:nvPicPr>
        <p:blipFill>
          <a:blip r:embed="rId3"/>
          <a:stretch>
            <a:fillRect/>
          </a:stretch>
        </p:blipFill>
        <p:spPr>
          <a:xfrm>
            <a:off x="0" y="0"/>
            <a:ext cx="6727371" cy="6858000"/>
          </a:xfrm>
          <a:prstGeom prst="rect">
            <a:avLst/>
          </a:prstGeom>
        </p:spPr>
      </p:pic>
    </p:spTree>
    <p:extLst>
      <p:ext uri="{BB962C8B-B14F-4D97-AF65-F5344CB8AC3E}">
        <p14:creationId xmlns:p14="http://schemas.microsoft.com/office/powerpoint/2010/main" val="2173977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DE72-A8C4-5526-12EE-34C302D8285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DD95101-8555-3416-9E8A-C613853BCD6C}"/>
              </a:ext>
            </a:extLst>
          </p:cNvPr>
          <p:cNvSpPr>
            <a:spLocks noGrp="1"/>
          </p:cNvSpPr>
          <p:nvPr>
            <p:ph idx="1"/>
          </p:nvPr>
        </p:nvSpPr>
        <p:spPr/>
        <p:txBody>
          <a:bodyPr/>
          <a:lstStyle/>
          <a:p>
            <a:endParaRPr lang="en-IN"/>
          </a:p>
        </p:txBody>
      </p:sp>
      <p:sp>
        <p:nvSpPr>
          <p:cNvPr id="4" name="Footer Placeholder 3">
            <a:extLst>
              <a:ext uri="{FF2B5EF4-FFF2-40B4-BE49-F238E27FC236}">
                <a16:creationId xmlns:a16="http://schemas.microsoft.com/office/drawing/2014/main" id="{08602E37-2C81-A837-F7BE-5DF5BE37C7AB}"/>
              </a:ext>
            </a:extLst>
          </p:cNvPr>
          <p:cNvSpPr>
            <a:spLocks noGrp="1"/>
          </p:cNvSpPr>
          <p:nvPr>
            <p:ph type="ftr" sz="quarter" idx="11"/>
          </p:nvPr>
        </p:nvSpPr>
        <p:spPr>
          <a:xfrm>
            <a:off x="677334" y="6248400"/>
            <a:ext cx="6824297" cy="365125"/>
          </a:xfrm>
        </p:spPr>
        <p:txBody>
          <a:bodyPr/>
          <a:lstStyle/>
          <a:p>
            <a:r>
              <a:rPr lang="en-US" dirty="0"/>
              <a:t>Revisiting Standard and Novel Therapeutic Approaches in Halitosis: A Review Catarina </a:t>
            </a:r>
            <a:r>
              <a:rPr lang="en-US" dirty="0" err="1"/>
              <a:t>Izidoro</a:t>
            </a:r>
            <a:r>
              <a:rPr lang="en-US" dirty="0"/>
              <a:t> 1,2,* , João Botelho</a:t>
            </a:r>
            <a:endParaRPr lang="en-IN" dirty="0"/>
          </a:p>
        </p:txBody>
      </p:sp>
      <p:pic>
        <p:nvPicPr>
          <p:cNvPr id="6" name="Picture 5">
            <a:extLst>
              <a:ext uri="{FF2B5EF4-FFF2-40B4-BE49-F238E27FC236}">
                <a16:creationId xmlns:a16="http://schemas.microsoft.com/office/drawing/2014/main" id="{622C2162-7C21-284B-E516-9E3F23CA3DCB}"/>
              </a:ext>
            </a:extLst>
          </p:cNvPr>
          <p:cNvPicPr>
            <a:picLocks noChangeAspect="1"/>
          </p:cNvPicPr>
          <p:nvPr/>
        </p:nvPicPr>
        <p:blipFill rotWithShape="1">
          <a:blip r:embed="rId2"/>
          <a:srcRect t="14925" b="-15"/>
          <a:stretch/>
        </p:blipFill>
        <p:spPr>
          <a:xfrm>
            <a:off x="559996" y="334392"/>
            <a:ext cx="10474948" cy="5706970"/>
          </a:xfrm>
          <a:prstGeom prst="rect">
            <a:avLst/>
          </a:prstGeom>
        </p:spPr>
      </p:pic>
    </p:spTree>
    <p:extLst>
      <p:ext uri="{BB962C8B-B14F-4D97-AF65-F5344CB8AC3E}">
        <p14:creationId xmlns:p14="http://schemas.microsoft.com/office/powerpoint/2010/main" val="29240810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4D87-F7C8-554D-21FE-9F5FA5C2B7E7}"/>
              </a:ext>
            </a:extLst>
          </p:cNvPr>
          <p:cNvSpPr>
            <a:spLocks noGrp="1"/>
          </p:cNvSpPr>
          <p:nvPr>
            <p:ph type="title"/>
          </p:nvPr>
        </p:nvSpPr>
        <p:spPr>
          <a:xfrm>
            <a:off x="606312" y="387658"/>
            <a:ext cx="8596668" cy="1320800"/>
          </a:xfrm>
        </p:spPr>
        <p:txBody>
          <a:bodyPr/>
          <a:lstStyle/>
          <a:p>
            <a:r>
              <a:rPr lang="en-US" dirty="0"/>
              <a:t>Course of a Halitosis Consultation </a:t>
            </a:r>
            <a:endParaRPr lang="en-IN" dirty="0"/>
          </a:p>
        </p:txBody>
      </p:sp>
      <p:sp>
        <p:nvSpPr>
          <p:cNvPr id="3" name="Content Placeholder 2">
            <a:extLst>
              <a:ext uri="{FF2B5EF4-FFF2-40B4-BE49-F238E27FC236}">
                <a16:creationId xmlns:a16="http://schemas.microsoft.com/office/drawing/2014/main" id="{577CFF74-E438-543A-D60C-7000749FCE47}"/>
              </a:ext>
            </a:extLst>
          </p:cNvPr>
          <p:cNvSpPr>
            <a:spLocks noGrp="1"/>
          </p:cNvSpPr>
          <p:nvPr>
            <p:ph idx="1"/>
          </p:nvPr>
        </p:nvSpPr>
        <p:spPr>
          <a:xfrm>
            <a:off x="606312" y="1708459"/>
            <a:ext cx="8667690" cy="4332904"/>
          </a:xfrm>
        </p:spPr>
        <p:txBody>
          <a:bodyPr>
            <a:normAutofit/>
          </a:bodyPr>
          <a:lstStyle/>
          <a:p>
            <a:pPr algn="just"/>
            <a:r>
              <a:rPr lang="en-US" sz="2200" dirty="0" err="1"/>
              <a:t>Preconsultation</a:t>
            </a:r>
            <a:r>
              <a:rPr lang="en-US" sz="2200" dirty="0"/>
              <a:t> patient information </a:t>
            </a:r>
          </a:p>
          <a:p>
            <a:pPr algn="just"/>
            <a:r>
              <a:rPr lang="en-US" sz="2200" dirty="0"/>
              <a:t>Anamnesis </a:t>
            </a:r>
          </a:p>
          <a:p>
            <a:pPr algn="just"/>
            <a:r>
              <a:rPr lang="en-US" sz="2200" dirty="0"/>
              <a:t>Organoleptic examination </a:t>
            </a:r>
          </a:p>
          <a:p>
            <a:pPr algn="just"/>
            <a:r>
              <a:rPr lang="en-US" sz="2200" dirty="0"/>
              <a:t>Examination of the breath with portable sulfur monitor </a:t>
            </a:r>
          </a:p>
          <a:p>
            <a:pPr algn="just"/>
            <a:r>
              <a:rPr lang="en-US" sz="2200" dirty="0"/>
              <a:t>Oropharyngeal examination </a:t>
            </a:r>
          </a:p>
          <a:p>
            <a:pPr algn="just"/>
            <a:r>
              <a:rPr lang="en-US" sz="2200" dirty="0"/>
              <a:t>Explanation of halitosis and instructions for oral hygiene </a:t>
            </a:r>
          </a:p>
          <a:p>
            <a:pPr algn="just"/>
            <a:r>
              <a:rPr lang="en-US" sz="2200" dirty="0"/>
              <a:t>If necessary, explanation of additional therapy </a:t>
            </a:r>
            <a:endParaRPr lang="en-IN" sz="2200" dirty="0"/>
          </a:p>
        </p:txBody>
      </p:sp>
      <p:sp>
        <p:nvSpPr>
          <p:cNvPr id="4" name="Footer Placeholder 3">
            <a:extLst>
              <a:ext uri="{FF2B5EF4-FFF2-40B4-BE49-F238E27FC236}">
                <a16:creationId xmlns:a16="http://schemas.microsoft.com/office/drawing/2014/main" id="{553CF29F-4961-7B04-0FB4-F13F9C7D206D}"/>
              </a:ext>
            </a:extLst>
          </p:cNvPr>
          <p:cNvSpPr>
            <a:spLocks noGrp="1"/>
          </p:cNvSpPr>
          <p:nvPr>
            <p:ph type="ftr" sz="quarter" idx="11"/>
          </p:nvPr>
        </p:nvSpPr>
        <p:spPr/>
        <p:txBody>
          <a:bodyPr/>
          <a:lstStyle/>
          <a:p>
            <a:endParaRPr lang="en-IN"/>
          </a:p>
        </p:txBody>
      </p:sp>
      <p:pic>
        <p:nvPicPr>
          <p:cNvPr id="5122" name="Picture 2" descr="Viralhog Dog GIF - Viralhog Dog Silly Face GIFs">
            <a:extLst>
              <a:ext uri="{FF2B5EF4-FFF2-40B4-BE49-F238E27FC236}">
                <a16:creationId xmlns:a16="http://schemas.microsoft.com/office/drawing/2014/main" id="{D89E19A8-7209-11B8-DBD4-D00397D0D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6951" y="1434021"/>
            <a:ext cx="3258105" cy="3821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9392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4577C-4EC4-644D-3946-C5B7C218E01D}"/>
              </a:ext>
            </a:extLst>
          </p:cNvPr>
          <p:cNvSpPr>
            <a:spLocks noGrp="1"/>
          </p:cNvSpPr>
          <p:nvPr>
            <p:ph type="title"/>
          </p:nvPr>
        </p:nvSpPr>
        <p:spPr>
          <a:xfrm>
            <a:off x="322228" y="156238"/>
            <a:ext cx="8596668" cy="1320800"/>
          </a:xfrm>
        </p:spPr>
        <p:txBody>
          <a:bodyPr/>
          <a:lstStyle/>
          <a:p>
            <a:pPr algn="ctr"/>
            <a:r>
              <a:rPr lang="en-US" dirty="0"/>
              <a:t>Diagnosis of Malodor </a:t>
            </a:r>
            <a:endParaRPr lang="en-IN" dirty="0"/>
          </a:p>
        </p:txBody>
      </p:sp>
      <p:sp>
        <p:nvSpPr>
          <p:cNvPr id="3" name="Content Placeholder 2">
            <a:extLst>
              <a:ext uri="{FF2B5EF4-FFF2-40B4-BE49-F238E27FC236}">
                <a16:creationId xmlns:a16="http://schemas.microsoft.com/office/drawing/2014/main" id="{0A156CBD-1473-1F24-911B-8DC6FEFD8C7C}"/>
              </a:ext>
            </a:extLst>
          </p:cNvPr>
          <p:cNvSpPr>
            <a:spLocks noGrp="1"/>
          </p:cNvSpPr>
          <p:nvPr>
            <p:ph idx="1"/>
          </p:nvPr>
        </p:nvSpPr>
        <p:spPr>
          <a:xfrm>
            <a:off x="322228" y="816638"/>
            <a:ext cx="10659903" cy="4869510"/>
          </a:xfrm>
        </p:spPr>
        <p:txBody>
          <a:bodyPr>
            <a:noAutofit/>
          </a:bodyPr>
          <a:lstStyle/>
          <a:p>
            <a:pPr algn="just"/>
            <a:r>
              <a:rPr lang="en-US" sz="2200" b="1" u="sng" dirty="0" err="1"/>
              <a:t>Preconsultation</a:t>
            </a:r>
            <a:r>
              <a:rPr lang="en-US" sz="2200" b="1" u="sng" dirty="0"/>
              <a:t> Approach  :- </a:t>
            </a:r>
            <a:r>
              <a:rPr lang="en-US" sz="2200" dirty="0"/>
              <a:t>A proper diagnostic approach starts with providing the right information to the patient before the appointment. </a:t>
            </a:r>
          </a:p>
          <a:p>
            <a:pPr algn="just"/>
            <a:endParaRPr lang="en-US" sz="2200" dirty="0"/>
          </a:p>
          <a:p>
            <a:pPr algn="just"/>
            <a:r>
              <a:rPr lang="en-US" sz="2200" dirty="0"/>
              <a:t>It is recommended that the patient does not eat garlic, onions, or spices for 2 days before the consultation because they can cause bad breath and body odor that can last from several hours to 2 days. </a:t>
            </a:r>
          </a:p>
          <a:p>
            <a:pPr algn="just"/>
            <a:endParaRPr lang="en-US" sz="2200" dirty="0"/>
          </a:p>
          <a:p>
            <a:pPr algn="just"/>
            <a:r>
              <a:rPr lang="en-US" sz="2200" dirty="0"/>
              <a:t>To remove confounding odors, the patient is also instructed to refrain from alcohol, coffee, and smoking during the 12-hour period before the consultation. </a:t>
            </a:r>
          </a:p>
          <a:p>
            <a:pPr algn="just"/>
            <a:endParaRPr lang="en-US" sz="2200" dirty="0"/>
          </a:p>
          <a:p>
            <a:pPr algn="just"/>
            <a:r>
              <a:rPr lang="en-US" sz="2200" dirty="0"/>
              <a:t>For the same reason, it is advisable not to use chewing gum, mints, drops, or </a:t>
            </a:r>
            <a:r>
              <a:rPr lang="en-US" sz="2200" dirty="0" err="1"/>
              <a:t>mouthrinses</a:t>
            </a:r>
            <a:r>
              <a:rPr lang="en-US" sz="2200" dirty="0"/>
              <a:t> during the 8 hours preceding the appointment, both for the patient and for the oral malodor judge. </a:t>
            </a:r>
          </a:p>
          <a:p>
            <a:pPr algn="just"/>
            <a:endParaRPr lang="en-US" sz="2200" dirty="0"/>
          </a:p>
        </p:txBody>
      </p:sp>
      <p:sp>
        <p:nvSpPr>
          <p:cNvPr id="4" name="Footer Placeholder 3">
            <a:extLst>
              <a:ext uri="{FF2B5EF4-FFF2-40B4-BE49-F238E27FC236}">
                <a16:creationId xmlns:a16="http://schemas.microsoft.com/office/drawing/2014/main" id="{7FBB9D0E-3863-1435-D628-327CBC383CFE}"/>
              </a:ext>
            </a:extLst>
          </p:cNvPr>
          <p:cNvSpPr>
            <a:spLocks noGrp="1"/>
          </p:cNvSpPr>
          <p:nvPr>
            <p:ph type="ftr" sz="quarter" idx="11"/>
          </p:nvPr>
        </p:nvSpPr>
        <p:spPr>
          <a:xfrm>
            <a:off x="761310" y="6227974"/>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spTree>
    <p:extLst>
      <p:ext uri="{BB962C8B-B14F-4D97-AF65-F5344CB8AC3E}">
        <p14:creationId xmlns:p14="http://schemas.microsoft.com/office/powerpoint/2010/main" val="1744600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0BCFBD-A465-BFCB-C44E-A549894EBA1E}"/>
              </a:ext>
            </a:extLst>
          </p:cNvPr>
          <p:cNvSpPr>
            <a:spLocks noGrp="1"/>
          </p:cNvSpPr>
          <p:nvPr>
            <p:ph idx="1"/>
          </p:nvPr>
        </p:nvSpPr>
        <p:spPr>
          <a:xfrm>
            <a:off x="443883" y="451513"/>
            <a:ext cx="10120544" cy="5589849"/>
          </a:xfrm>
        </p:spPr>
        <p:txBody>
          <a:bodyPr>
            <a:noAutofit/>
          </a:bodyPr>
          <a:lstStyle/>
          <a:p>
            <a:pPr algn="just"/>
            <a:r>
              <a:rPr lang="en-US" sz="2200" dirty="0"/>
              <a:t>The day of the consultation, the use of fragranced shampoo, body lotion, and perfume should also be avoided, so as not to disturb the organoleptic ratings. </a:t>
            </a:r>
          </a:p>
          <a:p>
            <a:pPr algn="just"/>
            <a:endParaRPr lang="en-US" sz="2200" dirty="0"/>
          </a:p>
          <a:p>
            <a:pPr algn="just"/>
            <a:r>
              <a:rPr lang="en-US" sz="2200" dirty="0"/>
              <a:t>In most halitosis consultations, the patient is asked not to eat or drink on the morning of the examination. </a:t>
            </a:r>
          </a:p>
          <a:p>
            <a:pPr algn="just"/>
            <a:endParaRPr lang="en-US" sz="2200" dirty="0"/>
          </a:p>
          <a:p>
            <a:pPr algn="just"/>
            <a:r>
              <a:rPr lang="en-US" sz="2200" dirty="0"/>
              <a:t>However, if breakfast is consumed, morning bad breath can be excluded. </a:t>
            </a:r>
          </a:p>
          <a:p>
            <a:pPr algn="just"/>
            <a:endParaRPr lang="en-IN" sz="2200" dirty="0"/>
          </a:p>
          <a:p>
            <a:pPr algn="just"/>
            <a:r>
              <a:rPr lang="en-US" sz="2200" dirty="0"/>
              <a:t>The patient should be encouraged to bring a confidant to the consultations who can identify whether the perceived odor is the one previously noticed. </a:t>
            </a:r>
          </a:p>
          <a:p>
            <a:pPr algn="just"/>
            <a:endParaRPr lang="en-US" sz="2200" dirty="0"/>
          </a:p>
          <a:p>
            <a:pPr algn="just"/>
            <a:r>
              <a:rPr lang="en-US" sz="2200" dirty="0"/>
              <a:t>Some of these guidelines are crucial not only for the organoleptic evaluation, but also for a correct interpretation of the results obtained with certain breath analyzers.</a:t>
            </a:r>
            <a:endParaRPr lang="en-IN" sz="2200" dirty="0"/>
          </a:p>
        </p:txBody>
      </p:sp>
      <p:sp>
        <p:nvSpPr>
          <p:cNvPr id="4" name="Footer Placeholder 3">
            <a:extLst>
              <a:ext uri="{FF2B5EF4-FFF2-40B4-BE49-F238E27FC236}">
                <a16:creationId xmlns:a16="http://schemas.microsoft.com/office/drawing/2014/main" id="{0AB73FF3-7284-0171-055C-B3997E24F9EF}"/>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2242524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7AF851-1BDE-65AD-AE23-555860FD76AA}"/>
              </a:ext>
            </a:extLst>
          </p:cNvPr>
          <p:cNvSpPr>
            <a:spLocks noGrp="1"/>
          </p:cNvSpPr>
          <p:nvPr>
            <p:ph idx="1"/>
          </p:nvPr>
        </p:nvSpPr>
        <p:spPr>
          <a:xfrm>
            <a:off x="452761" y="451513"/>
            <a:ext cx="10644326" cy="5589849"/>
          </a:xfrm>
        </p:spPr>
        <p:txBody>
          <a:bodyPr>
            <a:normAutofit lnSpcReduction="10000"/>
          </a:bodyPr>
          <a:lstStyle/>
          <a:p>
            <a:pPr algn="just"/>
            <a:r>
              <a:rPr lang="en-US" sz="2000" b="1" u="sng" dirty="0"/>
              <a:t>Anamnesis</a:t>
            </a:r>
            <a:r>
              <a:rPr lang="en-US" sz="2000" dirty="0"/>
              <a:t> :- Each consultation should start with thorough questioning about the breath malodor, eating habits, and medical and dental history. </a:t>
            </a:r>
          </a:p>
          <a:p>
            <a:pPr algn="just"/>
            <a:endParaRPr lang="en-US" sz="2000" dirty="0"/>
          </a:p>
          <a:p>
            <a:pPr algn="just"/>
            <a:r>
              <a:rPr lang="en-US" sz="2000" dirty="0"/>
              <a:t>This can be done with a questionnaire that the patient fills out in the waiting room and/or verbally at the beginning of the consultation, depending on the preference of the examiner and the practical possibilities. </a:t>
            </a:r>
          </a:p>
          <a:p>
            <a:pPr algn="just"/>
            <a:endParaRPr lang="en-US" sz="2000" dirty="0"/>
          </a:p>
          <a:p>
            <a:pPr algn="just"/>
            <a:r>
              <a:rPr lang="en-US" sz="2000" dirty="0"/>
              <a:t>To start with, the patient should be asked about the frequency of the halitosis (e.g., constantly, every day), the time of appearance during the day (e.g., after meals can indicate a stomach hernia), when the problem first appeared, and whether others have identified the problem (to exclude imaginary breath odor). </a:t>
            </a:r>
          </a:p>
          <a:p>
            <a:pPr algn="just"/>
            <a:endParaRPr lang="en-US" sz="2000" dirty="0"/>
          </a:p>
          <a:p>
            <a:pPr algn="just"/>
            <a:r>
              <a:rPr lang="en-US" sz="2000" dirty="0"/>
              <a:t>In addition, the medical history has to be recorded, with an emphasis on </a:t>
            </a:r>
          </a:p>
          <a:p>
            <a:pPr marL="0" indent="0" algn="just">
              <a:buNone/>
            </a:pPr>
            <a:r>
              <a:rPr lang="en-US" sz="2000" dirty="0"/>
              <a:t>    medications and systemic diseases of the ENT, lungs, liver, kidneys, </a:t>
            </a:r>
          </a:p>
          <a:p>
            <a:pPr marL="0" indent="0" algn="just">
              <a:buNone/>
            </a:pPr>
            <a:r>
              <a:rPr lang="en-US" sz="2000" dirty="0"/>
              <a:t>    stomach, and pancreas. </a:t>
            </a:r>
            <a:endParaRPr lang="en-IN" sz="2000" dirty="0"/>
          </a:p>
        </p:txBody>
      </p:sp>
      <p:sp>
        <p:nvSpPr>
          <p:cNvPr id="4" name="Footer Placeholder 3">
            <a:extLst>
              <a:ext uri="{FF2B5EF4-FFF2-40B4-BE49-F238E27FC236}">
                <a16:creationId xmlns:a16="http://schemas.microsoft.com/office/drawing/2014/main" id="{884F4EC7-C9E4-7DC7-E676-F9AA86C32059}"/>
              </a:ext>
            </a:extLst>
          </p:cNvPr>
          <p:cNvSpPr>
            <a:spLocks noGrp="1"/>
          </p:cNvSpPr>
          <p:nvPr>
            <p:ph type="ftr" sz="quarter" idx="11"/>
          </p:nvPr>
        </p:nvSpPr>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2" name="Picture 1">
            <a:extLst>
              <a:ext uri="{FF2B5EF4-FFF2-40B4-BE49-F238E27FC236}">
                <a16:creationId xmlns:a16="http://schemas.microsoft.com/office/drawing/2014/main" id="{C21CF09C-D941-0ADC-CBCA-753F8B8567FB}"/>
              </a:ext>
            </a:extLst>
          </p:cNvPr>
          <p:cNvPicPr>
            <a:picLocks noChangeAspect="1"/>
          </p:cNvPicPr>
          <p:nvPr/>
        </p:nvPicPr>
        <p:blipFill>
          <a:blip r:embed="rId2"/>
          <a:stretch>
            <a:fillRect/>
          </a:stretch>
        </p:blipFill>
        <p:spPr>
          <a:xfrm>
            <a:off x="10277690" y="4462064"/>
            <a:ext cx="1914310" cy="2395936"/>
          </a:xfrm>
          <a:prstGeom prst="rect">
            <a:avLst/>
          </a:prstGeom>
        </p:spPr>
      </p:pic>
    </p:spTree>
    <p:extLst>
      <p:ext uri="{BB962C8B-B14F-4D97-AF65-F5344CB8AC3E}">
        <p14:creationId xmlns:p14="http://schemas.microsoft.com/office/powerpoint/2010/main" val="2527679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7F53F0-71E2-98F4-DE77-B143E54507C3}"/>
              </a:ext>
            </a:extLst>
          </p:cNvPr>
          <p:cNvSpPr>
            <a:spLocks noGrp="1"/>
          </p:cNvSpPr>
          <p:nvPr>
            <p:ph idx="1"/>
          </p:nvPr>
        </p:nvSpPr>
        <p:spPr>
          <a:xfrm>
            <a:off x="514905" y="710215"/>
            <a:ext cx="10191565" cy="5331148"/>
          </a:xfrm>
        </p:spPr>
        <p:txBody>
          <a:bodyPr>
            <a:normAutofit/>
          </a:bodyPr>
          <a:lstStyle/>
          <a:p>
            <a:pPr marL="0" indent="0" algn="just">
              <a:buNone/>
            </a:pPr>
            <a:endParaRPr lang="en-US" sz="2200" dirty="0"/>
          </a:p>
          <a:p>
            <a:pPr algn="just"/>
            <a:r>
              <a:rPr lang="en-US" sz="2200" dirty="0"/>
              <a:t>The dental history includes questions assessing the frequency of dental visits, the use of </a:t>
            </a:r>
            <a:r>
              <a:rPr lang="en-US" sz="2200" dirty="0" err="1"/>
              <a:t>mouthrinses</a:t>
            </a:r>
            <a:r>
              <a:rPr lang="en-US" sz="2200" dirty="0"/>
              <a:t>, the presence and maintenance of a dental prosthesis, and the frequency of and instruments used for toothbrushing, interdental cleaning, and tongue brushing and scraping. </a:t>
            </a:r>
          </a:p>
          <a:p>
            <a:pPr algn="just"/>
            <a:endParaRPr lang="en-US" sz="2200" dirty="0"/>
          </a:p>
          <a:p>
            <a:pPr algn="just"/>
            <a:r>
              <a:rPr lang="en-US" sz="2200" dirty="0"/>
              <a:t>Finally, the patient is asked about smoking, drinking, and dietary habits.</a:t>
            </a:r>
            <a:endParaRPr lang="en-IN" sz="2200" dirty="0"/>
          </a:p>
        </p:txBody>
      </p:sp>
      <p:sp>
        <p:nvSpPr>
          <p:cNvPr id="4" name="Footer Placeholder 3">
            <a:extLst>
              <a:ext uri="{FF2B5EF4-FFF2-40B4-BE49-F238E27FC236}">
                <a16:creationId xmlns:a16="http://schemas.microsoft.com/office/drawing/2014/main" id="{83DC6251-D68C-665E-F26F-55BA96956900}"/>
              </a:ext>
            </a:extLst>
          </p:cNvPr>
          <p:cNvSpPr>
            <a:spLocks noGrp="1"/>
          </p:cNvSpPr>
          <p:nvPr>
            <p:ph type="ftr" sz="quarter" idx="11"/>
          </p:nvPr>
        </p:nvSpPr>
        <p:spPr/>
        <p:txBody>
          <a:bodyPr/>
          <a:lstStyle/>
          <a:p>
            <a:endParaRPr lang="en-IN" dirty="0"/>
          </a:p>
        </p:txBody>
      </p:sp>
      <p:pic>
        <p:nvPicPr>
          <p:cNvPr id="4098" name="Picture 2" descr="Smoking stop GIF - Find on GIFER">
            <a:extLst>
              <a:ext uri="{FF2B5EF4-FFF2-40B4-BE49-F238E27FC236}">
                <a16:creationId xmlns:a16="http://schemas.microsoft.com/office/drawing/2014/main" id="{998C3394-034E-4EA0-EAEB-95F1C586D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43" y="3783312"/>
            <a:ext cx="3242764" cy="2822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460223F-1BEA-E77F-3660-83AB2C425A0B}"/>
              </a:ext>
            </a:extLst>
          </p:cNvPr>
          <p:cNvPicPr>
            <a:picLocks noChangeAspect="1"/>
          </p:cNvPicPr>
          <p:nvPr/>
        </p:nvPicPr>
        <p:blipFill>
          <a:blip r:embed="rId3"/>
          <a:stretch>
            <a:fillRect/>
          </a:stretch>
        </p:blipFill>
        <p:spPr>
          <a:xfrm>
            <a:off x="3757669" y="3769651"/>
            <a:ext cx="3191379" cy="2836421"/>
          </a:xfrm>
          <a:prstGeom prst="rect">
            <a:avLst/>
          </a:prstGeom>
        </p:spPr>
      </p:pic>
      <p:pic>
        <p:nvPicPr>
          <p:cNvPr id="6" name="Picture 5">
            <a:extLst>
              <a:ext uri="{FF2B5EF4-FFF2-40B4-BE49-F238E27FC236}">
                <a16:creationId xmlns:a16="http://schemas.microsoft.com/office/drawing/2014/main" id="{D304DB4D-982D-8AE0-A1C7-35CA2255C8A2}"/>
              </a:ext>
            </a:extLst>
          </p:cNvPr>
          <p:cNvPicPr>
            <a:picLocks noChangeAspect="1"/>
          </p:cNvPicPr>
          <p:nvPr/>
        </p:nvPicPr>
        <p:blipFill>
          <a:blip r:embed="rId4"/>
          <a:stretch>
            <a:fillRect/>
          </a:stretch>
        </p:blipFill>
        <p:spPr>
          <a:xfrm>
            <a:off x="7198408" y="3811262"/>
            <a:ext cx="3508062" cy="2794809"/>
          </a:xfrm>
          <a:prstGeom prst="rect">
            <a:avLst/>
          </a:prstGeom>
        </p:spPr>
      </p:pic>
    </p:spTree>
    <p:extLst>
      <p:ext uri="{BB962C8B-B14F-4D97-AF65-F5344CB8AC3E}">
        <p14:creationId xmlns:p14="http://schemas.microsoft.com/office/powerpoint/2010/main" val="32917423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B612E-8975-C5F5-D134-29CA96BBD94B}"/>
              </a:ext>
            </a:extLst>
          </p:cNvPr>
          <p:cNvSpPr>
            <a:spLocks noGrp="1"/>
          </p:cNvSpPr>
          <p:nvPr>
            <p:ph type="title"/>
          </p:nvPr>
        </p:nvSpPr>
        <p:spPr>
          <a:xfrm>
            <a:off x="792744" y="316637"/>
            <a:ext cx="8596668" cy="1320800"/>
          </a:xfrm>
        </p:spPr>
        <p:txBody>
          <a:bodyPr/>
          <a:lstStyle/>
          <a:p>
            <a:r>
              <a:rPr lang="en-US" dirty="0"/>
              <a:t>Examinations</a:t>
            </a:r>
            <a:endParaRPr lang="en-IN" dirty="0"/>
          </a:p>
        </p:txBody>
      </p:sp>
      <p:sp>
        <p:nvSpPr>
          <p:cNvPr id="3" name="Content Placeholder 2">
            <a:extLst>
              <a:ext uri="{FF2B5EF4-FFF2-40B4-BE49-F238E27FC236}">
                <a16:creationId xmlns:a16="http://schemas.microsoft.com/office/drawing/2014/main" id="{F2341C42-A506-10B8-C9D2-92DAF3D9AD3E}"/>
              </a:ext>
            </a:extLst>
          </p:cNvPr>
          <p:cNvSpPr>
            <a:spLocks noGrp="1"/>
          </p:cNvSpPr>
          <p:nvPr>
            <p:ph idx="1"/>
          </p:nvPr>
        </p:nvSpPr>
        <p:spPr>
          <a:xfrm>
            <a:off x="417250" y="1447061"/>
            <a:ext cx="7554898" cy="4594302"/>
          </a:xfrm>
        </p:spPr>
        <p:txBody>
          <a:bodyPr>
            <a:noAutofit/>
          </a:bodyPr>
          <a:lstStyle/>
          <a:p>
            <a:pPr algn="just"/>
            <a:r>
              <a:rPr lang="en-US" sz="2200" dirty="0"/>
              <a:t>After obtaining a thorough anamnesis, the clinician checks whether an unpleasant odor can be perceived and inspects the mouth to detect possible causes of bad breath. </a:t>
            </a:r>
          </a:p>
          <a:p>
            <a:pPr algn="just"/>
            <a:endParaRPr lang="en-US" sz="2200" dirty="0"/>
          </a:p>
          <a:p>
            <a:pPr algn="just"/>
            <a:r>
              <a:rPr lang="en-US" sz="2200" dirty="0"/>
              <a:t>Different ways exist to examine the breath, the easiest and least expensive way is to smell the breath. </a:t>
            </a:r>
          </a:p>
          <a:p>
            <a:pPr algn="just"/>
            <a:endParaRPr lang="en-US" sz="2200" dirty="0"/>
          </a:p>
          <a:p>
            <a:pPr algn="just"/>
            <a:r>
              <a:rPr lang="en-US" sz="2200" dirty="0"/>
              <a:t>However, several devices are on the market that mainly detect VSCs</a:t>
            </a:r>
            <a:endParaRPr lang="en-IN" sz="2200" dirty="0"/>
          </a:p>
        </p:txBody>
      </p:sp>
      <p:sp>
        <p:nvSpPr>
          <p:cNvPr id="4" name="Footer Placeholder 3">
            <a:extLst>
              <a:ext uri="{FF2B5EF4-FFF2-40B4-BE49-F238E27FC236}">
                <a16:creationId xmlns:a16="http://schemas.microsoft.com/office/drawing/2014/main" id="{C3C9EF17-8F2F-6C81-6085-810003064BB2}"/>
              </a:ext>
            </a:extLst>
          </p:cNvPr>
          <p:cNvSpPr>
            <a:spLocks noGrp="1"/>
          </p:cNvSpPr>
          <p:nvPr>
            <p:ph type="ftr" sz="quarter" idx="11"/>
          </p:nvPr>
        </p:nvSpPr>
        <p:spPr>
          <a:xfrm>
            <a:off x="695995" y="6358800"/>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5" name="Picture 2" descr="Bad Breath Mouth GIF - Bad Breath Mouth Open Mouth GIFs">
            <a:extLst>
              <a:ext uri="{FF2B5EF4-FFF2-40B4-BE49-F238E27FC236}">
                <a16:creationId xmlns:a16="http://schemas.microsoft.com/office/drawing/2014/main" id="{01DA9E7F-7928-6097-4A2F-1BA4E6A909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3170" y="1854493"/>
            <a:ext cx="4030461" cy="41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5611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9C826-4B96-98D3-99C5-6758FEABEBBA}"/>
              </a:ext>
            </a:extLst>
          </p:cNvPr>
          <p:cNvSpPr>
            <a:spLocks noGrp="1"/>
          </p:cNvSpPr>
          <p:nvPr>
            <p:ph type="title"/>
          </p:nvPr>
        </p:nvSpPr>
        <p:spPr>
          <a:xfrm>
            <a:off x="437635" y="298882"/>
            <a:ext cx="9732731" cy="1320800"/>
          </a:xfrm>
        </p:spPr>
        <p:txBody>
          <a:bodyPr/>
          <a:lstStyle/>
          <a:p>
            <a:r>
              <a:rPr lang="en-US" dirty="0"/>
              <a:t>Organoleptic Rating (Hedonic assessment) </a:t>
            </a:r>
            <a:endParaRPr lang="en-IN" dirty="0"/>
          </a:p>
        </p:txBody>
      </p:sp>
      <p:sp>
        <p:nvSpPr>
          <p:cNvPr id="3" name="Content Placeholder 2">
            <a:extLst>
              <a:ext uri="{FF2B5EF4-FFF2-40B4-BE49-F238E27FC236}">
                <a16:creationId xmlns:a16="http://schemas.microsoft.com/office/drawing/2014/main" id="{4B52FCAD-C513-FDD1-580F-DB075F5E0090}"/>
              </a:ext>
            </a:extLst>
          </p:cNvPr>
          <p:cNvSpPr>
            <a:spLocks noGrp="1"/>
          </p:cNvSpPr>
          <p:nvPr>
            <p:ph idx="1"/>
          </p:nvPr>
        </p:nvSpPr>
        <p:spPr>
          <a:xfrm>
            <a:off x="337352" y="1492589"/>
            <a:ext cx="10848512" cy="4913898"/>
          </a:xfrm>
        </p:spPr>
        <p:txBody>
          <a:bodyPr>
            <a:normAutofit/>
          </a:bodyPr>
          <a:lstStyle/>
          <a:p>
            <a:pPr algn="just"/>
            <a:r>
              <a:rPr lang="en-US" sz="2200" dirty="0"/>
              <a:t>Even though devices are available, organoleptic assessment by a judge is still the </a:t>
            </a:r>
            <a:r>
              <a:rPr lang="en-US" sz="2200" b="1" dirty="0"/>
              <a:t>gold standard </a:t>
            </a:r>
            <a:r>
              <a:rPr lang="en-US" sz="2200" dirty="0"/>
              <a:t>in the examination of breath malodor. </a:t>
            </a:r>
          </a:p>
          <a:p>
            <a:pPr algn="just"/>
            <a:endParaRPr lang="en-US" sz="2200" dirty="0"/>
          </a:p>
          <a:p>
            <a:pPr algn="just"/>
            <a:r>
              <a:rPr lang="en-US" sz="2200" dirty="0"/>
              <a:t>It is the easiest and most often used method because it gives a reflection of the everyday situation when halitosis is noticed. </a:t>
            </a:r>
          </a:p>
          <a:p>
            <a:pPr algn="just"/>
            <a:endParaRPr lang="en-US" sz="2200" dirty="0"/>
          </a:p>
          <a:p>
            <a:pPr algn="just"/>
            <a:r>
              <a:rPr lang="en-US" sz="2200" dirty="0"/>
              <a:t>Moreover, the human nose can smell 10,000 different odors, many more than any device on the market.</a:t>
            </a:r>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3B3AE144-2255-5FB3-A391-8E5CA6243DE6}"/>
              </a:ext>
            </a:extLst>
          </p:cNvPr>
          <p:cNvSpPr>
            <a:spLocks noGrp="1"/>
          </p:cNvSpPr>
          <p:nvPr>
            <p:ph type="ftr" sz="quarter" idx="11"/>
          </p:nvPr>
        </p:nvSpPr>
        <p:spPr>
          <a:xfrm>
            <a:off x="723987" y="6376555"/>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spTree>
    <p:extLst>
      <p:ext uri="{BB962C8B-B14F-4D97-AF65-F5344CB8AC3E}">
        <p14:creationId xmlns:p14="http://schemas.microsoft.com/office/powerpoint/2010/main" val="22922805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4223F1-2966-36D6-F0E2-2C47E0EDCFAA}"/>
              </a:ext>
            </a:extLst>
          </p:cNvPr>
          <p:cNvSpPr>
            <a:spLocks noGrp="1"/>
          </p:cNvSpPr>
          <p:nvPr>
            <p:ph idx="1"/>
          </p:nvPr>
        </p:nvSpPr>
        <p:spPr>
          <a:xfrm>
            <a:off x="541176" y="451513"/>
            <a:ext cx="8732826" cy="5589849"/>
          </a:xfrm>
        </p:spPr>
        <p:txBody>
          <a:bodyPr>
            <a:normAutofit/>
          </a:bodyPr>
          <a:lstStyle/>
          <a:p>
            <a:r>
              <a:rPr lang="en-US" sz="2000" dirty="0"/>
              <a:t>In an organoleptic evaluation, a trained and preferably calibrated “judge” sniffs the expired air and assesses whether it is unpleasant by using an intensity rating</a:t>
            </a:r>
          </a:p>
          <a:p>
            <a:endParaRPr lang="en-US" sz="2000" dirty="0"/>
          </a:p>
          <a:p>
            <a:pPr algn="just"/>
            <a:r>
              <a:rPr lang="en-US" sz="2000" dirty="0"/>
              <a:t>Scoring is normally done according to the intensity scale of Rosenberg, </a:t>
            </a:r>
          </a:p>
          <a:p>
            <a:pPr algn="just"/>
            <a:endParaRPr lang="en-US" sz="2000" dirty="0"/>
          </a:p>
          <a:p>
            <a:pPr algn="just"/>
            <a:r>
              <a:rPr lang="en-US" sz="2000" dirty="0"/>
              <a:t>where 0 represents the absence of odor, </a:t>
            </a:r>
          </a:p>
          <a:p>
            <a:pPr algn="just"/>
            <a:r>
              <a:rPr lang="en-US" sz="2000" dirty="0"/>
              <a:t>1 is barely noticeable odor, </a:t>
            </a:r>
          </a:p>
          <a:p>
            <a:pPr algn="just"/>
            <a:r>
              <a:rPr lang="en-US" sz="2000" dirty="0"/>
              <a:t>2 is slight malodor, </a:t>
            </a:r>
          </a:p>
          <a:p>
            <a:pPr algn="just"/>
            <a:r>
              <a:rPr lang="en-US" sz="2000" dirty="0"/>
              <a:t>3 is moderate malodor, </a:t>
            </a:r>
          </a:p>
          <a:p>
            <a:pPr algn="just"/>
            <a:r>
              <a:rPr lang="en-US" sz="2000" dirty="0"/>
              <a:t>4 is strong malodor, </a:t>
            </a:r>
          </a:p>
          <a:p>
            <a:pPr algn="just"/>
            <a:r>
              <a:rPr lang="en-US" sz="2000" dirty="0"/>
              <a:t>and 5 is severe malodor. </a:t>
            </a:r>
          </a:p>
          <a:p>
            <a:endParaRPr lang="en-IN" sz="2000" dirty="0"/>
          </a:p>
        </p:txBody>
      </p:sp>
      <p:sp>
        <p:nvSpPr>
          <p:cNvPr id="4" name="Footer Placeholder 3">
            <a:extLst>
              <a:ext uri="{FF2B5EF4-FFF2-40B4-BE49-F238E27FC236}">
                <a16:creationId xmlns:a16="http://schemas.microsoft.com/office/drawing/2014/main" id="{533573E9-96B2-2013-CF93-39C66088AE63}"/>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1840038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A7DE27-FB04-6700-C128-60138CD31A5E}"/>
              </a:ext>
            </a:extLst>
          </p:cNvPr>
          <p:cNvSpPr>
            <a:spLocks noGrp="1"/>
          </p:cNvSpPr>
          <p:nvPr>
            <p:ph idx="1"/>
          </p:nvPr>
        </p:nvSpPr>
        <p:spPr>
          <a:xfrm>
            <a:off x="284085" y="310719"/>
            <a:ext cx="10901779" cy="5730644"/>
          </a:xfrm>
        </p:spPr>
        <p:txBody>
          <a:bodyPr>
            <a:noAutofit/>
          </a:bodyPr>
          <a:lstStyle/>
          <a:p>
            <a:pPr algn="just"/>
            <a:endParaRPr lang="en-US" sz="2200" dirty="0"/>
          </a:p>
          <a:p>
            <a:pPr algn="just"/>
            <a:r>
              <a:rPr lang="en-US" sz="2200" dirty="0"/>
              <a:t>In this six-point system, 0 indicates a concentration of odorant below a threshold, 1 to 4 are increasing occupancy of receptor binding sites, and 5 is assumed to be close to saturation.</a:t>
            </a:r>
          </a:p>
          <a:p>
            <a:pPr algn="just"/>
            <a:endParaRPr lang="en-US" sz="2200" dirty="0"/>
          </a:p>
          <a:p>
            <a:pPr algn="just"/>
            <a:r>
              <a:rPr lang="en-US" sz="2200" dirty="0"/>
              <a:t> To avoid bias, it is advisable that the organoleptic assessment precedes all other measurements</a:t>
            </a:r>
          </a:p>
          <a:p>
            <a:pPr algn="just"/>
            <a:endParaRPr lang="en-US" sz="2200" dirty="0"/>
          </a:p>
          <a:p>
            <a:pPr algn="just"/>
            <a:r>
              <a:rPr lang="en-US" sz="2400" dirty="0"/>
              <a:t>In an organoleptic assessment, the judge smells a series of air samples as follows: </a:t>
            </a:r>
          </a:p>
          <a:p>
            <a:pPr algn="just"/>
            <a:endParaRPr lang="en-IN" sz="2200" dirty="0"/>
          </a:p>
        </p:txBody>
      </p:sp>
      <p:sp>
        <p:nvSpPr>
          <p:cNvPr id="4" name="Footer Placeholder 3">
            <a:extLst>
              <a:ext uri="{FF2B5EF4-FFF2-40B4-BE49-F238E27FC236}">
                <a16:creationId xmlns:a16="http://schemas.microsoft.com/office/drawing/2014/main" id="{736E8F73-2123-14F2-EDA7-75BC8C9DFCF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93685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2684F-C1BF-93AC-572D-7C8EC5C1D1CC}"/>
              </a:ext>
            </a:extLst>
          </p:cNvPr>
          <p:cNvSpPr>
            <a:spLocks noGrp="1"/>
          </p:cNvSpPr>
          <p:nvPr>
            <p:ph idx="1"/>
          </p:nvPr>
        </p:nvSpPr>
        <p:spPr>
          <a:xfrm>
            <a:off x="559838" y="531845"/>
            <a:ext cx="8822288" cy="5509517"/>
          </a:xfrm>
        </p:spPr>
        <p:txBody>
          <a:bodyPr>
            <a:noAutofit/>
          </a:bodyPr>
          <a:lstStyle/>
          <a:p>
            <a:pPr algn="l"/>
            <a:r>
              <a:rPr lang="en-US" sz="2000" b="0" i="0" dirty="0">
                <a:solidFill>
                  <a:schemeClr val="tx1"/>
                </a:solidFill>
                <a:effectLst/>
              </a:rPr>
              <a:t>During Christianity, the devil's supreme malignant odor smelled of sulfur, and it was presumed that sins produced a more or less bad smell. </a:t>
            </a:r>
          </a:p>
          <a:p>
            <a:pPr algn="l"/>
            <a:endParaRPr lang="en-US" sz="2000" dirty="0">
              <a:solidFill>
                <a:schemeClr val="tx1"/>
              </a:solidFill>
            </a:endParaRPr>
          </a:p>
          <a:p>
            <a:pPr algn="l"/>
            <a:r>
              <a:rPr lang="en-US" sz="2000" b="0" i="0" dirty="0">
                <a:solidFill>
                  <a:schemeClr val="tx1"/>
                </a:solidFill>
                <a:effectLst/>
              </a:rPr>
              <a:t>This association is complex, as the predominant smell in halitosis is often sulfur.</a:t>
            </a:r>
          </a:p>
          <a:p>
            <a:pPr algn="l"/>
            <a:endParaRPr lang="en-US" sz="2000" b="0" i="0" dirty="0">
              <a:solidFill>
                <a:schemeClr val="tx1"/>
              </a:solidFill>
              <a:effectLst/>
            </a:endParaRPr>
          </a:p>
          <a:p>
            <a:pPr algn="l"/>
            <a:r>
              <a:rPr lang="en-US" sz="2000" b="0" i="0" dirty="0">
                <a:solidFill>
                  <a:schemeClr val="tx1"/>
                </a:solidFill>
                <a:effectLst/>
              </a:rPr>
              <a:t>Archeological excavations in garbage deposits from the 19</a:t>
            </a:r>
            <a:r>
              <a:rPr lang="en-US" sz="2000" b="0" i="0" baseline="30000" dirty="0">
                <a:solidFill>
                  <a:schemeClr val="tx1"/>
                </a:solidFill>
                <a:effectLst/>
              </a:rPr>
              <a:t>th</a:t>
            </a:r>
            <a:r>
              <a:rPr lang="en-US" sz="2000" b="0" i="0" dirty="0">
                <a:solidFill>
                  <a:schemeClr val="tx1"/>
                </a:solidFill>
                <a:effectLst/>
              </a:rPr>
              <a:t> century found earthenware pots with tooth powders. </a:t>
            </a:r>
          </a:p>
          <a:p>
            <a:pPr algn="l"/>
            <a:endParaRPr lang="en-US" sz="2000" dirty="0">
              <a:solidFill>
                <a:schemeClr val="tx1"/>
              </a:solidFill>
            </a:endParaRPr>
          </a:p>
          <a:p>
            <a:pPr algn="l"/>
            <a:r>
              <a:rPr lang="en-US" sz="2000" b="0" i="0" dirty="0">
                <a:solidFill>
                  <a:schemeClr val="tx1"/>
                </a:solidFill>
                <a:effectLst/>
              </a:rPr>
              <a:t>Announcements at that time disseminated the properties of "Chinese tooth powders", "tooth elixirs", "tooth opiates", confirming special interest in the elimination of bad breath and in cleanliness of the mouth.</a:t>
            </a:r>
          </a:p>
          <a:p>
            <a:pPr algn="l"/>
            <a:endParaRPr lang="en-US" sz="2000" dirty="0">
              <a:solidFill>
                <a:schemeClr val="tx1"/>
              </a:solidFill>
            </a:endParaRPr>
          </a:p>
          <a:p>
            <a:pPr algn="just"/>
            <a:endParaRPr lang="en-US" sz="2000" b="0" i="0" dirty="0">
              <a:solidFill>
                <a:schemeClr val="tx1"/>
              </a:solidFill>
              <a:effectLst/>
            </a:endParaRPr>
          </a:p>
          <a:p>
            <a:pPr algn="l"/>
            <a:endParaRPr lang="en-US" sz="2000" b="0" i="0" dirty="0">
              <a:solidFill>
                <a:schemeClr val="tx1"/>
              </a:solidFill>
              <a:effectLst/>
            </a:endParaRPr>
          </a:p>
          <a:p>
            <a:endParaRPr lang="en-IN" sz="2000" dirty="0">
              <a:solidFill>
                <a:schemeClr val="tx1"/>
              </a:solidFill>
            </a:endParaRPr>
          </a:p>
        </p:txBody>
      </p:sp>
      <p:sp>
        <p:nvSpPr>
          <p:cNvPr id="4" name="Footer Placeholder 3">
            <a:extLst>
              <a:ext uri="{FF2B5EF4-FFF2-40B4-BE49-F238E27FC236}">
                <a16:creationId xmlns:a16="http://schemas.microsoft.com/office/drawing/2014/main" id="{6A9CA79A-9AEB-03F3-53B9-DBDF373BFC1C}"/>
              </a:ext>
            </a:extLst>
          </p:cNvPr>
          <p:cNvSpPr>
            <a:spLocks noGrp="1"/>
          </p:cNvSpPr>
          <p:nvPr>
            <p:ph type="ftr" sz="quarter" idx="11"/>
          </p:nvPr>
        </p:nvSpPr>
        <p:spPr/>
        <p:txBody>
          <a:bodyPr/>
          <a:lstStyle/>
          <a:p>
            <a:endParaRPr lang="en-IN" dirty="0"/>
          </a:p>
        </p:txBody>
      </p:sp>
      <p:pic>
        <p:nvPicPr>
          <p:cNvPr id="5" name="Picture 2" descr="Devil Satan GIF - Devil Satan 666 GIFs">
            <a:extLst>
              <a:ext uri="{FF2B5EF4-FFF2-40B4-BE49-F238E27FC236}">
                <a16:creationId xmlns:a16="http://schemas.microsoft.com/office/drawing/2014/main" id="{BB899BCD-F1B8-C5DD-CA30-6B497E9538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299" y="816638"/>
            <a:ext cx="2926702"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FC7DB9-9230-02D9-F06C-85DA5CEB4573}"/>
              </a:ext>
            </a:extLst>
          </p:cNvPr>
          <p:cNvSpPr>
            <a:spLocks noGrp="1"/>
          </p:cNvSpPr>
          <p:nvPr>
            <p:ph idx="1"/>
          </p:nvPr>
        </p:nvSpPr>
        <p:spPr>
          <a:xfrm>
            <a:off x="264791" y="348876"/>
            <a:ext cx="10280342" cy="5589849"/>
          </a:xfrm>
        </p:spPr>
        <p:txBody>
          <a:bodyPr>
            <a:noAutofit/>
          </a:bodyPr>
          <a:lstStyle/>
          <a:p>
            <a:pPr algn="just"/>
            <a:endParaRPr lang="en-US" sz="2000" dirty="0"/>
          </a:p>
          <a:p>
            <a:pPr algn="just"/>
            <a:r>
              <a:rPr lang="en-US" sz="2000" b="1" i="1" dirty="0"/>
              <a:t>1. Nasal breath odor</a:t>
            </a:r>
            <a:r>
              <a:rPr lang="en-US" sz="2000" dirty="0"/>
              <a:t>: The subject expires through the nose while keeping the mouth closed. When the nasal expiration is malodorous yet the air expired through the mouth is not, an ENT problem can be suspected. </a:t>
            </a:r>
          </a:p>
          <a:p>
            <a:pPr algn="just"/>
            <a:endParaRPr lang="en-US" sz="2000" dirty="0"/>
          </a:p>
          <a:p>
            <a:pPr algn="just"/>
            <a:r>
              <a:rPr lang="en-US" sz="2000" b="1" i="1" dirty="0"/>
              <a:t>2. Oral cavity odor</a:t>
            </a:r>
            <a:r>
              <a:rPr lang="en-US" sz="2000" dirty="0"/>
              <a:t>: The subject opens the mouth and refrains from breathing while the judge places his or her nose close to the mouth opening (approximately 10 cm from the patient’s mouth). </a:t>
            </a:r>
          </a:p>
          <a:p>
            <a:pPr algn="just"/>
            <a:endParaRPr lang="en-US" sz="2000" dirty="0"/>
          </a:p>
        </p:txBody>
      </p:sp>
      <p:pic>
        <p:nvPicPr>
          <p:cNvPr id="4" name="Picture 3">
            <a:extLst>
              <a:ext uri="{FF2B5EF4-FFF2-40B4-BE49-F238E27FC236}">
                <a16:creationId xmlns:a16="http://schemas.microsoft.com/office/drawing/2014/main" id="{3741D5B1-EC07-C3F2-2021-85ABEAEDE205}"/>
              </a:ext>
            </a:extLst>
          </p:cNvPr>
          <p:cNvPicPr>
            <a:picLocks noChangeAspect="1"/>
          </p:cNvPicPr>
          <p:nvPr/>
        </p:nvPicPr>
        <p:blipFill rotWithShape="1">
          <a:blip r:embed="rId2"/>
          <a:srcRect r="50000"/>
          <a:stretch/>
        </p:blipFill>
        <p:spPr>
          <a:xfrm>
            <a:off x="6418419" y="3690298"/>
            <a:ext cx="4846740" cy="2706859"/>
          </a:xfrm>
          <a:prstGeom prst="rect">
            <a:avLst/>
          </a:prstGeom>
        </p:spPr>
      </p:pic>
      <p:pic>
        <p:nvPicPr>
          <p:cNvPr id="5" name="Picture 4">
            <a:extLst>
              <a:ext uri="{FF2B5EF4-FFF2-40B4-BE49-F238E27FC236}">
                <a16:creationId xmlns:a16="http://schemas.microsoft.com/office/drawing/2014/main" id="{9445D878-6CC4-6ABF-6A15-1E794C2C798B}"/>
              </a:ext>
            </a:extLst>
          </p:cNvPr>
          <p:cNvPicPr>
            <a:picLocks noChangeAspect="1"/>
          </p:cNvPicPr>
          <p:nvPr/>
        </p:nvPicPr>
        <p:blipFill>
          <a:blip r:embed="rId3"/>
          <a:stretch>
            <a:fillRect/>
          </a:stretch>
        </p:blipFill>
        <p:spPr>
          <a:xfrm>
            <a:off x="618175" y="3722996"/>
            <a:ext cx="4517528" cy="2786128"/>
          </a:xfrm>
          <a:prstGeom prst="rect">
            <a:avLst/>
          </a:prstGeom>
        </p:spPr>
      </p:pic>
    </p:spTree>
    <p:extLst>
      <p:ext uri="{BB962C8B-B14F-4D97-AF65-F5344CB8AC3E}">
        <p14:creationId xmlns:p14="http://schemas.microsoft.com/office/powerpoint/2010/main" val="1508375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3FCEA5-5C77-28BE-9F90-AF3A1B87245F}"/>
              </a:ext>
            </a:extLst>
          </p:cNvPr>
          <p:cNvSpPr>
            <a:spLocks noGrp="1"/>
          </p:cNvSpPr>
          <p:nvPr>
            <p:ph idx="1"/>
          </p:nvPr>
        </p:nvSpPr>
        <p:spPr>
          <a:xfrm>
            <a:off x="233265" y="345234"/>
            <a:ext cx="8770149" cy="5397550"/>
          </a:xfrm>
        </p:spPr>
        <p:txBody>
          <a:bodyPr>
            <a:normAutofit/>
          </a:bodyPr>
          <a:lstStyle/>
          <a:p>
            <a:pPr algn="just"/>
            <a:r>
              <a:rPr lang="en-US" sz="2000" b="1" i="1" dirty="0"/>
              <a:t>3. Oral cavity odor</a:t>
            </a:r>
            <a:r>
              <a:rPr lang="en-US" sz="2000" dirty="0"/>
              <a:t>: The patient counts from 1 to 10. This reveals the same as described earlier, but favors oral malodor because of drying of the palatal and tongue mucosa. </a:t>
            </a:r>
          </a:p>
          <a:p>
            <a:pPr algn="just"/>
            <a:endParaRPr lang="en-US" sz="2000" dirty="0"/>
          </a:p>
          <a:p>
            <a:pPr algn="just"/>
            <a:r>
              <a:rPr lang="en-US" sz="2000" b="1" i="1" dirty="0"/>
              <a:t>4. Tongue coating</a:t>
            </a:r>
            <a:r>
              <a:rPr lang="en-US" sz="2000" dirty="0"/>
              <a:t>: The judge smells a tongue scraping from the posterior part of the tongue, obtained with an odorless plastic spoon or tongue scraper, at a distance of approximately 5 cm from his or her nose. This odor resembles that emanating from the tongue dorsum</a:t>
            </a:r>
          </a:p>
          <a:p>
            <a:pPr algn="just"/>
            <a:endParaRPr lang="en-US" sz="2000" dirty="0"/>
          </a:p>
          <a:p>
            <a:pPr algn="just"/>
            <a:endParaRPr lang="en-IN" sz="2000" dirty="0"/>
          </a:p>
          <a:p>
            <a:endParaRPr lang="en-IN" sz="2000" dirty="0"/>
          </a:p>
        </p:txBody>
      </p:sp>
      <p:sp>
        <p:nvSpPr>
          <p:cNvPr id="4" name="Footer Placeholder 3">
            <a:extLst>
              <a:ext uri="{FF2B5EF4-FFF2-40B4-BE49-F238E27FC236}">
                <a16:creationId xmlns:a16="http://schemas.microsoft.com/office/drawing/2014/main" id="{7A186385-85BA-F2D4-7662-1B75E3F9400F}"/>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D161592A-0B36-FF3F-49C5-8302BDAF0D25}"/>
              </a:ext>
            </a:extLst>
          </p:cNvPr>
          <p:cNvPicPr>
            <a:picLocks noChangeAspect="1"/>
          </p:cNvPicPr>
          <p:nvPr/>
        </p:nvPicPr>
        <p:blipFill rotWithShape="1">
          <a:blip r:embed="rId2"/>
          <a:srcRect l="3572" t="46651" r="49181" b="9562"/>
          <a:stretch/>
        </p:blipFill>
        <p:spPr>
          <a:xfrm>
            <a:off x="6818630" y="3812004"/>
            <a:ext cx="4517528" cy="2594483"/>
          </a:xfrm>
          <a:prstGeom prst="rect">
            <a:avLst/>
          </a:prstGeom>
        </p:spPr>
      </p:pic>
      <p:pic>
        <p:nvPicPr>
          <p:cNvPr id="6" name="Picture 5">
            <a:extLst>
              <a:ext uri="{FF2B5EF4-FFF2-40B4-BE49-F238E27FC236}">
                <a16:creationId xmlns:a16="http://schemas.microsoft.com/office/drawing/2014/main" id="{56950DF1-C7FB-B5E5-3BDD-0362229BB4A8}"/>
              </a:ext>
            </a:extLst>
          </p:cNvPr>
          <p:cNvPicPr>
            <a:picLocks noChangeAspect="1"/>
          </p:cNvPicPr>
          <p:nvPr/>
        </p:nvPicPr>
        <p:blipFill>
          <a:blip r:embed="rId3"/>
          <a:stretch>
            <a:fillRect/>
          </a:stretch>
        </p:blipFill>
        <p:spPr>
          <a:xfrm>
            <a:off x="751314" y="3812004"/>
            <a:ext cx="4846740" cy="2700762"/>
          </a:xfrm>
          <a:prstGeom prst="rect">
            <a:avLst/>
          </a:prstGeom>
        </p:spPr>
      </p:pic>
    </p:spTree>
    <p:extLst>
      <p:ext uri="{BB962C8B-B14F-4D97-AF65-F5344CB8AC3E}">
        <p14:creationId xmlns:p14="http://schemas.microsoft.com/office/powerpoint/2010/main" val="79110951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A0C2-7790-F74E-28BD-A2464C46B9E5}"/>
              </a:ext>
            </a:extLst>
          </p:cNvPr>
          <p:cNvSpPr>
            <a:spLocks noGrp="1"/>
          </p:cNvSpPr>
          <p:nvPr>
            <p:ph type="title"/>
          </p:nvPr>
        </p:nvSpPr>
        <p:spPr/>
        <p:txBody>
          <a:bodyPr/>
          <a:lstStyle/>
          <a:p>
            <a:endParaRPr lang="en-IN" dirty="0"/>
          </a:p>
        </p:txBody>
      </p:sp>
      <p:sp>
        <p:nvSpPr>
          <p:cNvPr id="4" name="Footer Placeholder 3">
            <a:extLst>
              <a:ext uri="{FF2B5EF4-FFF2-40B4-BE49-F238E27FC236}">
                <a16:creationId xmlns:a16="http://schemas.microsoft.com/office/drawing/2014/main" id="{7B3908FA-247D-83A7-98FF-8C0A06C1AD8F}"/>
              </a:ext>
            </a:extLst>
          </p:cNvPr>
          <p:cNvSpPr>
            <a:spLocks noGrp="1"/>
          </p:cNvSpPr>
          <p:nvPr>
            <p:ph type="ftr" sz="quarter" idx="11"/>
          </p:nvPr>
        </p:nvSpPr>
        <p:spPr/>
        <p:txBody>
          <a:bodyPr/>
          <a:lstStyle/>
          <a:p>
            <a:endParaRPr lang="en-IN"/>
          </a:p>
        </p:txBody>
      </p:sp>
      <p:sp>
        <p:nvSpPr>
          <p:cNvPr id="5" name="TextBox 4">
            <a:extLst>
              <a:ext uri="{FF2B5EF4-FFF2-40B4-BE49-F238E27FC236}">
                <a16:creationId xmlns:a16="http://schemas.microsoft.com/office/drawing/2014/main" id="{8FC27859-BF20-6842-AA4D-EFCABC807BE8}"/>
              </a:ext>
            </a:extLst>
          </p:cNvPr>
          <p:cNvSpPr txBox="1"/>
          <p:nvPr/>
        </p:nvSpPr>
        <p:spPr>
          <a:xfrm>
            <a:off x="677333" y="1772731"/>
            <a:ext cx="8326707" cy="1785104"/>
          </a:xfrm>
          <a:prstGeom prst="rect">
            <a:avLst/>
          </a:prstGeom>
          <a:noFill/>
        </p:spPr>
        <p:txBody>
          <a:bodyPr wrap="square">
            <a:spAutoFit/>
          </a:bodyPr>
          <a:lstStyle/>
          <a:p>
            <a:pPr algn="just"/>
            <a:r>
              <a:rPr lang="en-US" sz="2200" b="1" i="1" dirty="0"/>
              <a:t>5. Dental floss </a:t>
            </a:r>
            <a:r>
              <a:rPr lang="en-US" sz="2200" b="1" i="1" dirty="0" err="1"/>
              <a:t>odour</a:t>
            </a:r>
            <a:r>
              <a:rPr lang="en-US" sz="2200" b="1" i="1" dirty="0"/>
              <a:t> test</a:t>
            </a:r>
            <a:r>
              <a:rPr lang="en-US" sz="2200" dirty="0"/>
              <a:t>: This test is used to assess the </a:t>
            </a:r>
            <a:r>
              <a:rPr lang="en-US" sz="2200" dirty="0" err="1"/>
              <a:t>odour</a:t>
            </a:r>
            <a:r>
              <a:rPr lang="en-US" sz="2200" dirty="0"/>
              <a:t> originating from the interdental regions. The examiner passes a sufficient length of unwaxed floss through the interdental regions of posterior teeth. The </a:t>
            </a:r>
            <a:r>
              <a:rPr lang="en-US" sz="2200" dirty="0" err="1"/>
              <a:t>odour</a:t>
            </a:r>
            <a:r>
              <a:rPr lang="en-US" sz="2200" dirty="0"/>
              <a:t> is assessed by holding the floss about 3cms from the nose. </a:t>
            </a:r>
          </a:p>
        </p:txBody>
      </p:sp>
    </p:spTree>
    <p:extLst>
      <p:ext uri="{BB962C8B-B14F-4D97-AF65-F5344CB8AC3E}">
        <p14:creationId xmlns:p14="http://schemas.microsoft.com/office/powerpoint/2010/main" val="8005190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B26E40-4F95-4F12-7EDF-2C8684F4E20F}"/>
              </a:ext>
            </a:extLst>
          </p:cNvPr>
          <p:cNvSpPr>
            <a:spLocks noGrp="1"/>
          </p:cNvSpPr>
          <p:nvPr>
            <p:ph idx="1"/>
          </p:nvPr>
        </p:nvSpPr>
        <p:spPr>
          <a:xfrm>
            <a:off x="488272" y="532661"/>
            <a:ext cx="10741980" cy="5508702"/>
          </a:xfrm>
        </p:spPr>
        <p:txBody>
          <a:bodyPr>
            <a:normAutofit/>
          </a:bodyPr>
          <a:lstStyle/>
          <a:p>
            <a:pPr algn="just"/>
            <a:r>
              <a:rPr lang="en-US" sz="2200" dirty="0"/>
              <a:t>Although the organoleptic assessment is still the gold standard for diagnosis of halitosis, the method also has some important drawbacks. </a:t>
            </a:r>
          </a:p>
          <a:p>
            <a:pPr algn="just"/>
            <a:endParaRPr lang="en-US" sz="2200" dirty="0"/>
          </a:p>
          <a:p>
            <a:pPr algn="just"/>
            <a:r>
              <a:rPr lang="en-US" sz="2200" dirty="0"/>
              <a:t>The assessment can, for example, be influenced by several aspects, such as the position of the head, hunger, and the experience of the judge. </a:t>
            </a:r>
          </a:p>
          <a:p>
            <a:pPr algn="just"/>
            <a:endParaRPr lang="en-US" sz="2200" dirty="0"/>
          </a:p>
          <a:p>
            <a:pPr algn="just"/>
            <a:r>
              <a:rPr lang="en-US" sz="2200" dirty="0"/>
              <a:t>Odor judges are also supposed to rest their nose for several minutes between tests to avoid habituation. </a:t>
            </a:r>
          </a:p>
          <a:p>
            <a:pPr algn="just"/>
            <a:endParaRPr lang="en-US" sz="2200" dirty="0"/>
          </a:p>
          <a:p>
            <a:pPr algn="just"/>
            <a:r>
              <a:rPr lang="en-US" sz="2200" dirty="0"/>
              <a:t>The most important disadvantage of the method, however, is that it clearly has a degree of subjectivity.</a:t>
            </a:r>
            <a:endParaRPr lang="en-IN" sz="2200" dirty="0"/>
          </a:p>
        </p:txBody>
      </p:sp>
      <p:sp>
        <p:nvSpPr>
          <p:cNvPr id="4" name="Footer Placeholder 3">
            <a:extLst>
              <a:ext uri="{FF2B5EF4-FFF2-40B4-BE49-F238E27FC236}">
                <a16:creationId xmlns:a16="http://schemas.microsoft.com/office/drawing/2014/main" id="{9D78332F-9D6C-8FB1-3BFB-56635AC48A96}"/>
              </a:ext>
            </a:extLst>
          </p:cNvPr>
          <p:cNvSpPr>
            <a:spLocks noGrp="1"/>
          </p:cNvSpPr>
          <p:nvPr>
            <p:ph type="ftr" sz="quarter" idx="11"/>
          </p:nvPr>
        </p:nvSpPr>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spTree>
    <p:extLst>
      <p:ext uri="{BB962C8B-B14F-4D97-AF65-F5344CB8AC3E}">
        <p14:creationId xmlns:p14="http://schemas.microsoft.com/office/powerpoint/2010/main" val="39008606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49DE-A350-2AAC-4D3A-A5D4418D8229}"/>
              </a:ext>
            </a:extLst>
          </p:cNvPr>
          <p:cNvSpPr>
            <a:spLocks noGrp="1"/>
          </p:cNvSpPr>
          <p:nvPr>
            <p:ph type="title"/>
          </p:nvPr>
        </p:nvSpPr>
        <p:spPr/>
        <p:txBody>
          <a:bodyPr/>
          <a:lstStyle/>
          <a:p>
            <a:r>
              <a:rPr lang="en-US" dirty="0"/>
              <a:t>Self-Examination</a:t>
            </a:r>
            <a:endParaRPr lang="en-IN" dirty="0"/>
          </a:p>
        </p:txBody>
      </p:sp>
      <p:sp>
        <p:nvSpPr>
          <p:cNvPr id="3" name="Content Placeholder 2">
            <a:extLst>
              <a:ext uri="{FF2B5EF4-FFF2-40B4-BE49-F238E27FC236}">
                <a16:creationId xmlns:a16="http://schemas.microsoft.com/office/drawing/2014/main" id="{3B01E4A5-0CC7-92C4-F080-DA9267D84293}"/>
              </a:ext>
            </a:extLst>
          </p:cNvPr>
          <p:cNvSpPr>
            <a:spLocks noGrp="1"/>
          </p:cNvSpPr>
          <p:nvPr>
            <p:ph idx="1"/>
          </p:nvPr>
        </p:nvSpPr>
        <p:spPr>
          <a:xfrm>
            <a:off x="411003" y="1488613"/>
            <a:ext cx="8084927" cy="3880773"/>
          </a:xfrm>
        </p:spPr>
        <p:txBody>
          <a:bodyPr>
            <a:normAutofit/>
          </a:bodyPr>
          <a:lstStyle/>
          <a:p>
            <a:pPr algn="just"/>
            <a:r>
              <a:rPr lang="en-US" sz="2200" dirty="0"/>
              <a:t>Smelling one’s own breath by expiring into the hands in front of the mouth is not relevant because the nose becomes used to the odor, and the smell of the skin and soap used for handwashing may interfere. </a:t>
            </a:r>
          </a:p>
          <a:p>
            <a:pPr algn="just"/>
            <a:endParaRPr lang="en-US" sz="2200" dirty="0"/>
          </a:p>
          <a:p>
            <a:pPr algn="just"/>
            <a:r>
              <a:rPr lang="en-US" sz="2200" dirty="0"/>
              <a:t>Moreover, studies have shown that self-assessment of oral malodor is notoriously unreliable, and one should be careful with such information obtained from the patient</a:t>
            </a:r>
            <a:endParaRPr lang="en-IN" sz="2200" dirty="0"/>
          </a:p>
        </p:txBody>
      </p:sp>
      <p:sp>
        <p:nvSpPr>
          <p:cNvPr id="4" name="Footer Placeholder 3">
            <a:extLst>
              <a:ext uri="{FF2B5EF4-FFF2-40B4-BE49-F238E27FC236}">
                <a16:creationId xmlns:a16="http://schemas.microsoft.com/office/drawing/2014/main" id="{0CE7590E-50E1-DEF7-EAC4-714B7901A778}"/>
              </a:ext>
            </a:extLst>
          </p:cNvPr>
          <p:cNvSpPr>
            <a:spLocks noGrp="1"/>
          </p:cNvSpPr>
          <p:nvPr>
            <p:ph type="ftr" sz="quarter" idx="11"/>
          </p:nvPr>
        </p:nvSpPr>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7170" name="Picture 2" descr="Checking My Breath Victoria Franklin GIF - Checking My Breath Victoria Franklin The Oval GIFs">
            <a:extLst>
              <a:ext uri="{FF2B5EF4-FFF2-40B4-BE49-F238E27FC236}">
                <a16:creationId xmlns:a16="http://schemas.microsoft.com/office/drawing/2014/main" id="{9C167E21-B99F-70B7-BFCF-70748BFBD2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627" y="3264146"/>
            <a:ext cx="3456373" cy="3518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55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56740D-9A73-37F5-F387-59C7C6D89AFB}"/>
              </a:ext>
            </a:extLst>
          </p:cNvPr>
          <p:cNvSpPr>
            <a:spLocks noGrp="1"/>
          </p:cNvSpPr>
          <p:nvPr>
            <p:ph idx="1"/>
          </p:nvPr>
        </p:nvSpPr>
        <p:spPr>
          <a:xfrm>
            <a:off x="602688" y="1048672"/>
            <a:ext cx="10062201" cy="5589849"/>
          </a:xfrm>
        </p:spPr>
        <p:txBody>
          <a:bodyPr>
            <a:normAutofit/>
          </a:bodyPr>
          <a:lstStyle/>
          <a:p>
            <a:pPr algn="just"/>
            <a:r>
              <a:rPr lang="en-US" sz="2200" dirty="0">
                <a:effectLst/>
                <a:ea typeface="Times New Roman" panose="02020603050405020304" pitchFamily="18" charset="0"/>
                <a:cs typeface="Times New Roman" panose="02020603050405020304" pitchFamily="18" charset="0"/>
              </a:rPr>
              <a:t>It can be worthwhile to involve the patients in monitoring the results of therapy by self examination, especially when intraoral cause ids identified. </a:t>
            </a:r>
          </a:p>
          <a:p>
            <a:pPr algn="just"/>
            <a:endParaRPr lang="en-US" sz="2200" dirty="0">
              <a:ea typeface="Times New Roman" panose="02020603050405020304" pitchFamily="18" charset="0"/>
              <a:cs typeface="Times New Roman" panose="02020603050405020304" pitchFamily="18" charset="0"/>
            </a:endParaRPr>
          </a:p>
          <a:p>
            <a:pPr algn="just"/>
            <a:r>
              <a:rPr lang="en-US" sz="2200" dirty="0">
                <a:effectLst/>
                <a:ea typeface="Times New Roman" panose="02020603050405020304" pitchFamily="18" charset="0"/>
                <a:cs typeface="Times New Roman" panose="02020603050405020304" pitchFamily="18" charset="0"/>
              </a:rPr>
              <a:t>For example: this can motivate the patient to continue the oral hygiene instructions. </a:t>
            </a:r>
          </a:p>
          <a:p>
            <a:pPr algn="just"/>
            <a:endParaRPr lang="en-US" sz="2200" dirty="0">
              <a:ea typeface="Times New Roman" panose="02020603050405020304" pitchFamily="18" charset="0"/>
              <a:cs typeface="Times New Roman" panose="02020603050405020304" pitchFamily="18" charset="0"/>
            </a:endParaRPr>
          </a:p>
          <a:p>
            <a:pPr algn="just"/>
            <a:r>
              <a:rPr lang="en-US" sz="2400" dirty="0">
                <a:effectLst/>
                <a:ea typeface="Times New Roman" panose="02020603050405020304" pitchFamily="18" charset="0"/>
                <a:cs typeface="Times New Roman" panose="02020603050405020304" pitchFamily="18" charset="0"/>
              </a:rPr>
              <a:t>Following self testing can be done:</a:t>
            </a:r>
          </a:p>
          <a:p>
            <a:pPr algn="just"/>
            <a:endParaRPr lang="en-US" sz="2200" dirty="0">
              <a:effectLst/>
              <a:ea typeface="Times New Roman" panose="02020603050405020304" pitchFamily="18" charset="0"/>
              <a:cs typeface="Times New Roman" panose="02020603050405020304" pitchFamily="18" charset="0"/>
            </a:endParaRPr>
          </a:p>
          <a:p>
            <a:pPr algn="just"/>
            <a:endParaRPr lang="en-IN" sz="2200" dirty="0"/>
          </a:p>
        </p:txBody>
      </p:sp>
      <p:sp>
        <p:nvSpPr>
          <p:cNvPr id="4" name="Footer Placeholder 3">
            <a:extLst>
              <a:ext uri="{FF2B5EF4-FFF2-40B4-BE49-F238E27FC236}">
                <a16:creationId xmlns:a16="http://schemas.microsoft.com/office/drawing/2014/main" id="{2E27EAF7-5F23-FD10-6929-C980EAAE14B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40730378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67660C-7A95-0E68-2E80-DD9AEB68F930}"/>
              </a:ext>
            </a:extLst>
          </p:cNvPr>
          <p:cNvSpPr>
            <a:spLocks noGrp="1"/>
          </p:cNvSpPr>
          <p:nvPr>
            <p:ph idx="1"/>
          </p:nvPr>
        </p:nvSpPr>
        <p:spPr>
          <a:xfrm>
            <a:off x="223935" y="218248"/>
            <a:ext cx="9843796" cy="5589849"/>
          </a:xfrm>
        </p:spPr>
        <p:txBody>
          <a:bodyPr>
            <a:noAutofit/>
          </a:bodyPr>
          <a:lstStyle/>
          <a:p>
            <a:pPr marL="457200" lvl="0" indent="-457200" algn="just">
              <a:lnSpc>
                <a:spcPct val="150000"/>
              </a:lnSpc>
              <a:buAutoNum type="arabicPeriod"/>
              <a:tabLst>
                <a:tab pos="457200" algn="l"/>
              </a:tabLst>
            </a:pPr>
            <a:r>
              <a:rPr lang="en-US" sz="2200" dirty="0">
                <a:effectLst/>
                <a:ea typeface="Times New Roman" panose="02020603050405020304" pitchFamily="18" charset="0"/>
                <a:cs typeface="Times New Roman" panose="02020603050405020304" pitchFamily="18" charset="0"/>
              </a:rPr>
              <a:t>Smelling a metallic or </a:t>
            </a:r>
            <a:r>
              <a:rPr lang="en-US" sz="2200" dirty="0" err="1">
                <a:effectLst/>
                <a:ea typeface="Times New Roman" panose="02020603050405020304" pitchFamily="18" charset="0"/>
                <a:cs typeface="Times New Roman" panose="02020603050405020304" pitchFamily="18" charset="0"/>
              </a:rPr>
              <a:t>nonodorus</a:t>
            </a:r>
            <a:r>
              <a:rPr lang="en-US" sz="2200" dirty="0">
                <a:effectLst/>
                <a:ea typeface="Times New Roman" panose="02020603050405020304" pitchFamily="18" charset="0"/>
                <a:cs typeface="Times New Roman" panose="02020603050405020304" pitchFamily="18" charset="0"/>
              </a:rPr>
              <a:t> plastic spoon after scraping back of the tongue.</a:t>
            </a:r>
            <a:endParaRPr lang="en-IN" sz="2200" dirty="0">
              <a:ea typeface="Times New Roman" panose="02020603050405020304" pitchFamily="18" charset="0"/>
              <a:cs typeface="Times New Roman" panose="02020603050405020304" pitchFamily="18" charset="0"/>
            </a:endParaRPr>
          </a:p>
          <a:p>
            <a:pPr marL="457200" lvl="0" indent="-457200" algn="just">
              <a:lnSpc>
                <a:spcPct val="150000"/>
              </a:lnSpc>
              <a:buAutoNum type="arabicPeriod"/>
              <a:tabLst>
                <a:tab pos="457200" algn="l"/>
              </a:tabLst>
            </a:pPr>
            <a:endParaRPr lang="en-IN" sz="2200" dirty="0">
              <a:effectLst/>
              <a:ea typeface="Times New Roman" panose="02020603050405020304" pitchFamily="18" charset="0"/>
              <a:cs typeface="Times New Roman" panose="02020603050405020304" pitchFamily="18" charset="0"/>
            </a:endParaRPr>
          </a:p>
          <a:p>
            <a:pPr marL="457200" lvl="0" indent="-457200" algn="just">
              <a:lnSpc>
                <a:spcPct val="150000"/>
              </a:lnSpc>
              <a:buAutoNum type="arabicPeriod"/>
              <a:tabLst>
                <a:tab pos="457200" algn="l"/>
              </a:tabLst>
            </a:pPr>
            <a:r>
              <a:rPr lang="en-US" sz="2200" dirty="0">
                <a:effectLst/>
                <a:ea typeface="Times New Roman" panose="02020603050405020304" pitchFamily="18" charset="0"/>
                <a:cs typeface="Times New Roman" panose="02020603050405020304" pitchFamily="18" charset="0"/>
              </a:rPr>
              <a:t>Smelling tooth pick after introducing it in interdental area.</a:t>
            </a:r>
            <a:endParaRPr lang="en-IN" sz="2200" dirty="0">
              <a:ea typeface="Times New Roman" panose="02020603050405020304" pitchFamily="18" charset="0"/>
              <a:cs typeface="Times New Roman" panose="02020603050405020304" pitchFamily="18" charset="0"/>
            </a:endParaRPr>
          </a:p>
          <a:p>
            <a:pPr marL="457200" lvl="0" indent="-457200" algn="just">
              <a:lnSpc>
                <a:spcPct val="150000"/>
              </a:lnSpc>
              <a:buAutoNum type="arabicPeriod"/>
              <a:tabLst>
                <a:tab pos="457200" algn="l"/>
              </a:tabLst>
            </a:pPr>
            <a:endParaRPr lang="en-IN" sz="2200" dirty="0">
              <a:effectLst/>
              <a:ea typeface="Times New Roman" panose="02020603050405020304" pitchFamily="18" charset="0"/>
              <a:cs typeface="Times New Roman" panose="02020603050405020304" pitchFamily="18" charset="0"/>
            </a:endParaRPr>
          </a:p>
          <a:p>
            <a:pPr marL="457200" lvl="0" indent="-457200" algn="just">
              <a:lnSpc>
                <a:spcPct val="150000"/>
              </a:lnSpc>
              <a:buAutoNum type="arabicPeriod"/>
              <a:tabLst>
                <a:tab pos="457200" algn="l"/>
              </a:tabLst>
            </a:pPr>
            <a:r>
              <a:rPr lang="en-US" sz="2200" dirty="0">
                <a:effectLst/>
                <a:ea typeface="Times New Roman" panose="02020603050405020304" pitchFamily="18" charset="0"/>
                <a:cs typeface="Times New Roman" panose="02020603050405020304" pitchFamily="18" charset="0"/>
              </a:rPr>
              <a:t>Smelling saliva spit in small cup or spoon (especially when allowed to dry for few seconds so that putrefaction odors can escape from the liquid).</a:t>
            </a:r>
            <a:endParaRPr lang="en-IN" sz="2200" dirty="0">
              <a:ea typeface="Times New Roman" panose="02020603050405020304" pitchFamily="18" charset="0"/>
              <a:cs typeface="Times New Roman" panose="02020603050405020304" pitchFamily="18" charset="0"/>
            </a:endParaRPr>
          </a:p>
          <a:p>
            <a:pPr marL="457200" lvl="0" indent="-457200" algn="just">
              <a:lnSpc>
                <a:spcPct val="150000"/>
              </a:lnSpc>
              <a:buAutoNum type="arabicPeriod"/>
              <a:tabLst>
                <a:tab pos="457200" algn="l"/>
              </a:tabLst>
            </a:pPr>
            <a:endParaRPr lang="en-IN" sz="2200" dirty="0">
              <a:effectLst/>
              <a:ea typeface="Times New Roman" panose="02020603050405020304" pitchFamily="18" charset="0"/>
              <a:cs typeface="Times New Roman" panose="02020603050405020304" pitchFamily="18" charset="0"/>
            </a:endParaRPr>
          </a:p>
          <a:p>
            <a:pPr marL="457200" lvl="0" indent="-457200" algn="just">
              <a:lnSpc>
                <a:spcPct val="150000"/>
              </a:lnSpc>
              <a:buAutoNum type="arabicPeriod"/>
              <a:tabLst>
                <a:tab pos="457200" algn="l"/>
              </a:tabLst>
            </a:pPr>
            <a:r>
              <a:rPr lang="en-US" sz="2200" dirty="0">
                <a:effectLst/>
                <a:ea typeface="Times New Roman" panose="02020603050405020304" pitchFamily="18" charset="0"/>
                <a:cs typeface="Times New Roman" panose="02020603050405020304" pitchFamily="18" charset="0"/>
              </a:rPr>
              <a:t>Licking the wrist allowing it to dry (reflects saliva contribution to </a:t>
            </a:r>
            <a:r>
              <a:rPr lang="en-US" sz="2200" dirty="0" err="1">
                <a:effectLst/>
                <a:ea typeface="Times New Roman" panose="02020603050405020304" pitchFamily="18" charset="0"/>
                <a:cs typeface="Times New Roman" panose="02020603050405020304" pitchFamily="18" charset="0"/>
              </a:rPr>
              <a:t>malaodor</a:t>
            </a:r>
            <a:r>
              <a:rPr lang="en-US" sz="2200" dirty="0">
                <a:effectLst/>
                <a:ea typeface="Times New Roman" panose="02020603050405020304" pitchFamily="18" charset="0"/>
                <a:cs typeface="Times New Roman" panose="02020603050405020304" pitchFamily="18" charset="0"/>
              </a:rPr>
              <a:t>)</a:t>
            </a:r>
            <a:endParaRPr lang="en-IN" sz="2200" dirty="0">
              <a:effectLst/>
              <a:ea typeface="Times New Roman" panose="02020603050405020304" pitchFamily="18" charset="0"/>
              <a:cs typeface="Times New Roman" panose="02020603050405020304" pitchFamily="18" charset="0"/>
            </a:endParaRPr>
          </a:p>
          <a:p>
            <a:pPr marL="228600" algn="just">
              <a:lnSpc>
                <a:spcPct val="150000"/>
              </a:lnSpc>
            </a:pPr>
            <a:endParaRPr lang="en-IN" sz="2200" dirty="0">
              <a:effectLst/>
              <a:ea typeface="Times New Roman" panose="02020603050405020304" pitchFamily="18" charset="0"/>
              <a:cs typeface="Times New Roman" panose="02020603050405020304" pitchFamily="18" charset="0"/>
            </a:endParaRPr>
          </a:p>
          <a:p>
            <a:endParaRPr lang="en-IN" sz="2200" dirty="0"/>
          </a:p>
        </p:txBody>
      </p:sp>
      <p:sp>
        <p:nvSpPr>
          <p:cNvPr id="4" name="Footer Placeholder 3">
            <a:extLst>
              <a:ext uri="{FF2B5EF4-FFF2-40B4-BE49-F238E27FC236}">
                <a16:creationId xmlns:a16="http://schemas.microsoft.com/office/drawing/2014/main" id="{7787CDA0-D918-9241-E468-A1D15E7D5124}"/>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209F5737-D751-2D32-BBDD-22C50A9A25AE}"/>
              </a:ext>
            </a:extLst>
          </p:cNvPr>
          <p:cNvPicPr>
            <a:picLocks noChangeAspect="1"/>
          </p:cNvPicPr>
          <p:nvPr/>
        </p:nvPicPr>
        <p:blipFill>
          <a:blip r:embed="rId2"/>
          <a:stretch>
            <a:fillRect/>
          </a:stretch>
        </p:blipFill>
        <p:spPr>
          <a:xfrm>
            <a:off x="10048875" y="2619375"/>
            <a:ext cx="2143125" cy="2143125"/>
          </a:xfrm>
          <a:prstGeom prst="rect">
            <a:avLst/>
          </a:prstGeom>
        </p:spPr>
      </p:pic>
      <p:pic>
        <p:nvPicPr>
          <p:cNvPr id="8" name="Picture 7">
            <a:extLst>
              <a:ext uri="{FF2B5EF4-FFF2-40B4-BE49-F238E27FC236}">
                <a16:creationId xmlns:a16="http://schemas.microsoft.com/office/drawing/2014/main" id="{BD404D1E-C88E-99C5-3BDC-7B2A07CA734C}"/>
              </a:ext>
            </a:extLst>
          </p:cNvPr>
          <p:cNvPicPr>
            <a:picLocks noChangeAspect="1"/>
          </p:cNvPicPr>
          <p:nvPr/>
        </p:nvPicPr>
        <p:blipFill>
          <a:blip r:embed="rId3"/>
          <a:stretch>
            <a:fillRect/>
          </a:stretch>
        </p:blipFill>
        <p:spPr>
          <a:xfrm>
            <a:off x="10067731" y="4736535"/>
            <a:ext cx="2143125" cy="2121466"/>
          </a:xfrm>
          <a:prstGeom prst="rect">
            <a:avLst/>
          </a:prstGeom>
        </p:spPr>
      </p:pic>
      <p:pic>
        <p:nvPicPr>
          <p:cNvPr id="9" name="Picture 8">
            <a:extLst>
              <a:ext uri="{FF2B5EF4-FFF2-40B4-BE49-F238E27FC236}">
                <a16:creationId xmlns:a16="http://schemas.microsoft.com/office/drawing/2014/main" id="{2AF9ADEC-4EF6-118E-9200-F87960C748C7}"/>
              </a:ext>
            </a:extLst>
          </p:cNvPr>
          <p:cNvPicPr>
            <a:picLocks noChangeAspect="1"/>
          </p:cNvPicPr>
          <p:nvPr/>
        </p:nvPicPr>
        <p:blipFill>
          <a:blip r:embed="rId4"/>
          <a:stretch>
            <a:fillRect/>
          </a:stretch>
        </p:blipFill>
        <p:spPr>
          <a:xfrm>
            <a:off x="10067731" y="0"/>
            <a:ext cx="2124269" cy="2619375"/>
          </a:xfrm>
          <a:prstGeom prst="rect">
            <a:avLst/>
          </a:prstGeom>
        </p:spPr>
      </p:pic>
    </p:spTree>
    <p:extLst>
      <p:ext uri="{BB962C8B-B14F-4D97-AF65-F5344CB8AC3E}">
        <p14:creationId xmlns:p14="http://schemas.microsoft.com/office/powerpoint/2010/main" val="3512694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97A21-1811-D4D4-8F4F-3C2294C91196}"/>
              </a:ext>
            </a:extLst>
          </p:cNvPr>
          <p:cNvSpPr>
            <a:spLocks noGrp="1"/>
          </p:cNvSpPr>
          <p:nvPr>
            <p:ph type="title"/>
          </p:nvPr>
        </p:nvSpPr>
        <p:spPr>
          <a:xfrm>
            <a:off x="357738" y="156238"/>
            <a:ext cx="10393120" cy="1320800"/>
          </a:xfrm>
        </p:spPr>
        <p:txBody>
          <a:bodyPr/>
          <a:lstStyle/>
          <a:p>
            <a:r>
              <a:rPr lang="en-US" dirty="0"/>
              <a:t>Portable Volatile Sulfur Monitor : The </a:t>
            </a:r>
            <a:r>
              <a:rPr lang="en-US" dirty="0" err="1"/>
              <a:t>Halimeter</a:t>
            </a:r>
            <a:r>
              <a:rPr lang="en-US" dirty="0"/>
              <a:t> </a:t>
            </a:r>
            <a:endParaRPr lang="en-IN" dirty="0"/>
          </a:p>
        </p:txBody>
      </p:sp>
      <p:sp>
        <p:nvSpPr>
          <p:cNvPr id="3" name="Content Placeholder 2">
            <a:extLst>
              <a:ext uri="{FF2B5EF4-FFF2-40B4-BE49-F238E27FC236}">
                <a16:creationId xmlns:a16="http://schemas.microsoft.com/office/drawing/2014/main" id="{A05E90DD-2224-2B02-CA82-9A0CB93D42F0}"/>
              </a:ext>
            </a:extLst>
          </p:cNvPr>
          <p:cNvSpPr>
            <a:spLocks noGrp="1"/>
          </p:cNvSpPr>
          <p:nvPr>
            <p:ph idx="1"/>
          </p:nvPr>
        </p:nvSpPr>
        <p:spPr>
          <a:xfrm>
            <a:off x="255102" y="972051"/>
            <a:ext cx="8635342" cy="4913898"/>
          </a:xfrm>
        </p:spPr>
        <p:txBody>
          <a:bodyPr>
            <a:noAutofit/>
          </a:bodyPr>
          <a:lstStyle/>
          <a:p>
            <a:pPr algn="just"/>
            <a:endParaRPr lang="en-US" sz="2200" dirty="0"/>
          </a:p>
          <a:p>
            <a:pPr algn="just"/>
            <a:r>
              <a:rPr lang="en-US" sz="2200" dirty="0"/>
              <a:t>The </a:t>
            </a:r>
            <a:r>
              <a:rPr lang="en-US" sz="2200" dirty="0" err="1"/>
              <a:t>Halimeter</a:t>
            </a:r>
            <a:r>
              <a:rPr lang="en-US" sz="2200" dirty="0"/>
              <a:t> is an electronic device that detects the presence of VSCs such as hydrogen sulfide and </a:t>
            </a:r>
            <a:r>
              <a:rPr lang="en-US" sz="2200" dirty="0" err="1"/>
              <a:t>methylmercaptan</a:t>
            </a:r>
            <a:r>
              <a:rPr lang="en-US" sz="2200" dirty="0"/>
              <a:t> in breath. </a:t>
            </a:r>
          </a:p>
          <a:p>
            <a:pPr algn="just"/>
            <a:endParaRPr lang="en-US" sz="2200" dirty="0"/>
          </a:p>
          <a:p>
            <a:pPr algn="just"/>
            <a:r>
              <a:rPr lang="en-US" sz="2200" dirty="0"/>
              <a:t>The instrument cannot discriminate among the different sulfur compounds. The sensitivity for </a:t>
            </a:r>
            <a:r>
              <a:rPr lang="en-US" sz="2200" dirty="0" err="1"/>
              <a:t>methylmercaptan</a:t>
            </a:r>
            <a:r>
              <a:rPr lang="en-US" sz="2200" dirty="0"/>
              <a:t> is five times lower than for hydrogen sulfide, and the device is almost insensitive to dimethyl sulfide. </a:t>
            </a:r>
          </a:p>
          <a:p>
            <a:pPr algn="just"/>
            <a:endParaRPr lang="en-US" sz="2200" dirty="0"/>
          </a:p>
          <a:p>
            <a:pPr algn="just"/>
            <a:r>
              <a:rPr lang="en-US" sz="2200" dirty="0"/>
              <a:t>Moreover, ethanol and other compounds can disturb the measurements. </a:t>
            </a:r>
          </a:p>
          <a:p>
            <a:pPr algn="just"/>
            <a:endParaRPr lang="en-US" sz="2200" dirty="0"/>
          </a:p>
          <a:p>
            <a:pPr algn="just"/>
            <a:endParaRPr lang="en-US" sz="2200" dirty="0"/>
          </a:p>
        </p:txBody>
      </p:sp>
      <p:sp>
        <p:nvSpPr>
          <p:cNvPr id="4" name="Footer Placeholder 3">
            <a:extLst>
              <a:ext uri="{FF2B5EF4-FFF2-40B4-BE49-F238E27FC236}">
                <a16:creationId xmlns:a16="http://schemas.microsoft.com/office/drawing/2014/main" id="{7765A343-035A-9B80-592D-CA581C966BDC}"/>
              </a:ext>
            </a:extLst>
          </p:cNvPr>
          <p:cNvSpPr>
            <a:spLocks noGrp="1"/>
          </p:cNvSpPr>
          <p:nvPr>
            <p:ph type="ftr" sz="quarter" idx="11"/>
          </p:nvPr>
        </p:nvSpPr>
        <p:spPr>
          <a:xfrm>
            <a:off x="3999032" y="6524109"/>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5" name="Picture 4">
            <a:extLst>
              <a:ext uri="{FF2B5EF4-FFF2-40B4-BE49-F238E27FC236}">
                <a16:creationId xmlns:a16="http://schemas.microsoft.com/office/drawing/2014/main" id="{AF5D44D2-67E0-D192-2392-5EE2A19BF041}"/>
              </a:ext>
            </a:extLst>
          </p:cNvPr>
          <p:cNvPicPr>
            <a:picLocks noChangeAspect="1"/>
          </p:cNvPicPr>
          <p:nvPr/>
        </p:nvPicPr>
        <p:blipFill>
          <a:blip r:embed="rId2"/>
          <a:stretch>
            <a:fillRect/>
          </a:stretch>
        </p:blipFill>
        <p:spPr>
          <a:xfrm>
            <a:off x="9108489" y="2115198"/>
            <a:ext cx="3083511" cy="2627604"/>
          </a:xfrm>
          <a:prstGeom prst="rect">
            <a:avLst/>
          </a:prstGeom>
        </p:spPr>
      </p:pic>
    </p:spTree>
    <p:extLst>
      <p:ext uri="{BB962C8B-B14F-4D97-AF65-F5344CB8AC3E}">
        <p14:creationId xmlns:p14="http://schemas.microsoft.com/office/powerpoint/2010/main" val="41980147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FA9A96-CD3B-6C62-98B5-99DB66C4DE82}"/>
              </a:ext>
            </a:extLst>
          </p:cNvPr>
          <p:cNvSpPr>
            <a:spLocks noGrp="1"/>
          </p:cNvSpPr>
          <p:nvPr>
            <p:ph idx="1"/>
          </p:nvPr>
        </p:nvSpPr>
        <p:spPr>
          <a:xfrm>
            <a:off x="550506" y="737119"/>
            <a:ext cx="8723496" cy="5304244"/>
          </a:xfrm>
        </p:spPr>
        <p:txBody>
          <a:bodyPr>
            <a:normAutofit/>
          </a:bodyPr>
          <a:lstStyle/>
          <a:p>
            <a:pPr algn="just"/>
            <a:r>
              <a:rPr lang="en-US" sz="2200" dirty="0"/>
              <a:t>To allow an increase in concentration of VSCs, the patient has to keep his or her mouth closed for 2 to 3 minutes before sampling.</a:t>
            </a:r>
          </a:p>
          <a:p>
            <a:pPr algn="just"/>
            <a:endParaRPr lang="en-US" sz="2200" dirty="0"/>
          </a:p>
          <a:p>
            <a:pPr algn="just"/>
            <a:r>
              <a:rPr lang="en-US" sz="2200" dirty="0"/>
              <a:t> The mouth air is aspirated by inserting a drinking straw fixed on the flexible tube of the instrument.</a:t>
            </a:r>
          </a:p>
          <a:p>
            <a:pPr algn="just"/>
            <a:endParaRPr lang="en-US" sz="2200" dirty="0"/>
          </a:p>
          <a:p>
            <a:pPr algn="just"/>
            <a:r>
              <a:rPr lang="en-US" sz="2200" dirty="0"/>
              <a:t>The straw is kept inside the mouth, preferably above the posterior part of the tongue dorsum, not touching the oral mucosa or the tongue, while the subject keeps the mouth slightly open and breathes through the nose. </a:t>
            </a:r>
          </a:p>
          <a:p>
            <a:pPr algn="just"/>
            <a:endParaRPr lang="en-US" sz="2200" dirty="0"/>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F04E3B96-7ACA-BFC1-4515-2913B1D563AB}"/>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83E5D530-0330-3A90-DFF6-1919D2FCF767}"/>
              </a:ext>
            </a:extLst>
          </p:cNvPr>
          <p:cNvPicPr>
            <a:picLocks noChangeAspect="1"/>
          </p:cNvPicPr>
          <p:nvPr/>
        </p:nvPicPr>
        <p:blipFill>
          <a:blip r:embed="rId2"/>
          <a:stretch>
            <a:fillRect/>
          </a:stretch>
        </p:blipFill>
        <p:spPr>
          <a:xfrm>
            <a:off x="8117633" y="4591730"/>
            <a:ext cx="4074367" cy="2266270"/>
          </a:xfrm>
          <a:prstGeom prst="rect">
            <a:avLst/>
          </a:prstGeom>
        </p:spPr>
      </p:pic>
    </p:spTree>
    <p:extLst>
      <p:ext uri="{BB962C8B-B14F-4D97-AF65-F5344CB8AC3E}">
        <p14:creationId xmlns:p14="http://schemas.microsoft.com/office/powerpoint/2010/main" val="28756020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E1EC55-1ED7-0132-37E3-CFCBF10A085C}"/>
              </a:ext>
            </a:extLst>
          </p:cNvPr>
          <p:cNvSpPr>
            <a:spLocks noGrp="1"/>
          </p:cNvSpPr>
          <p:nvPr>
            <p:ph idx="1"/>
          </p:nvPr>
        </p:nvSpPr>
        <p:spPr>
          <a:xfrm>
            <a:off x="408373" y="451513"/>
            <a:ext cx="10271464" cy="5589849"/>
          </a:xfrm>
        </p:spPr>
        <p:txBody>
          <a:bodyPr>
            <a:normAutofit/>
          </a:bodyPr>
          <a:lstStyle/>
          <a:p>
            <a:pPr algn="just"/>
            <a:r>
              <a:rPr lang="en-US" sz="2200" dirty="0"/>
              <a:t>The sulfur meter uses a voltametric sensor that generates a signal when exposed to sulfur-containing gases. </a:t>
            </a:r>
          </a:p>
          <a:p>
            <a:pPr algn="just"/>
            <a:endParaRPr lang="en-US" sz="2200" dirty="0"/>
          </a:p>
          <a:p>
            <a:pPr algn="just"/>
            <a:r>
              <a:rPr lang="en-US" sz="2200" dirty="0"/>
              <a:t>Using a recorder or specific software, a graphic presentation can be obtained, called a </a:t>
            </a:r>
            <a:r>
              <a:rPr lang="en-US" sz="2200" dirty="0" err="1"/>
              <a:t>haligram</a:t>
            </a:r>
            <a:r>
              <a:rPr lang="en-US" sz="2200" dirty="0"/>
              <a:t>, which gives the response as a function of time</a:t>
            </a:r>
          </a:p>
          <a:p>
            <a:pPr algn="just"/>
            <a:endParaRPr lang="en-US" sz="2200" dirty="0"/>
          </a:p>
          <a:p>
            <a:pPr algn="just"/>
            <a:r>
              <a:rPr lang="en-US" sz="2200" dirty="0"/>
              <a:t>For the most optimal results, the manufacturer recommends performing three measurements and using the average value. </a:t>
            </a:r>
          </a:p>
          <a:p>
            <a:pPr algn="just"/>
            <a:endParaRPr lang="en-IN" sz="2200" dirty="0"/>
          </a:p>
          <a:p>
            <a:pPr algn="just"/>
            <a:endParaRPr lang="en-IN" sz="2200" dirty="0"/>
          </a:p>
        </p:txBody>
      </p:sp>
      <p:sp>
        <p:nvSpPr>
          <p:cNvPr id="4" name="Footer Placeholder 3">
            <a:extLst>
              <a:ext uri="{FF2B5EF4-FFF2-40B4-BE49-F238E27FC236}">
                <a16:creationId xmlns:a16="http://schemas.microsoft.com/office/drawing/2014/main" id="{027FE8AB-4F54-A212-0218-02AE7D7D7EF3}"/>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239801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C9425-71C9-E2A5-9C9A-5C6F157BD681}"/>
              </a:ext>
            </a:extLst>
          </p:cNvPr>
          <p:cNvSpPr>
            <a:spLocks noGrp="1"/>
          </p:cNvSpPr>
          <p:nvPr>
            <p:ph idx="1"/>
          </p:nvPr>
        </p:nvSpPr>
        <p:spPr>
          <a:xfrm>
            <a:off x="131319" y="22305"/>
            <a:ext cx="11383347" cy="5589849"/>
          </a:xfrm>
        </p:spPr>
        <p:txBody>
          <a:bodyPr>
            <a:noAutofit/>
          </a:bodyPr>
          <a:lstStyle/>
          <a:p>
            <a:pPr algn="just"/>
            <a:endParaRPr lang="en-US" sz="2000" b="0" i="0" dirty="0">
              <a:solidFill>
                <a:schemeClr val="tx1"/>
              </a:solidFill>
              <a:effectLst/>
            </a:endParaRPr>
          </a:p>
          <a:p>
            <a:pPr algn="just"/>
            <a:r>
              <a:rPr lang="en-US" sz="2000" b="0" i="0" dirty="0">
                <a:solidFill>
                  <a:schemeClr val="tx1"/>
                </a:solidFill>
                <a:effectLst/>
              </a:rPr>
              <a:t>Another example comes from the Talmud, dating back more than two thousand years, which reports that, in view of some conditions, such as one of the partner's bad odor for example, the matrimonial license, called </a:t>
            </a:r>
            <a:r>
              <a:rPr lang="en-US" sz="2000" b="0" i="1" dirty="0" err="1">
                <a:solidFill>
                  <a:schemeClr val="tx1"/>
                </a:solidFill>
                <a:effectLst/>
              </a:rPr>
              <a:t>Ketuba</a:t>
            </a:r>
            <a:r>
              <a:rPr lang="en-US" sz="2000" b="0" i="0" dirty="0">
                <a:solidFill>
                  <a:schemeClr val="tx1"/>
                </a:solidFill>
                <a:effectLst/>
              </a:rPr>
              <a:t>, can be legally broken.</a:t>
            </a:r>
          </a:p>
          <a:p>
            <a:pPr algn="just"/>
            <a:endParaRPr lang="en-US" sz="2000" dirty="0">
              <a:solidFill>
                <a:schemeClr val="tx1"/>
              </a:solidFill>
            </a:endParaRPr>
          </a:p>
          <a:p>
            <a:pPr algn="just"/>
            <a:r>
              <a:rPr lang="en-US" sz="2000" b="0" i="0" dirty="0">
                <a:solidFill>
                  <a:schemeClr val="tx1"/>
                </a:solidFill>
                <a:effectLst/>
              </a:rPr>
              <a:t>A treaty in Islamic literature from the year 850 talked about dentistry, referring to the treatment of fetid breath, and recommended the use of </a:t>
            </a:r>
            <a:r>
              <a:rPr lang="en-US" sz="2000" b="0" i="1" dirty="0" err="1">
                <a:solidFill>
                  <a:schemeClr val="tx1"/>
                </a:solidFill>
                <a:effectLst/>
              </a:rPr>
              <a:t>siwak</a:t>
            </a:r>
            <a:r>
              <a:rPr lang="en-US" sz="2000" b="0" i="0" dirty="0">
                <a:solidFill>
                  <a:schemeClr val="tx1"/>
                </a:solidFill>
                <a:effectLst/>
              </a:rPr>
              <a:t> when breath had changed or at any time when getting out of bed. </a:t>
            </a:r>
          </a:p>
          <a:p>
            <a:pPr algn="just"/>
            <a:endParaRPr lang="en-US" sz="2000" dirty="0">
              <a:solidFill>
                <a:schemeClr val="tx1"/>
              </a:solidFill>
            </a:endParaRPr>
          </a:p>
          <a:p>
            <a:pPr algn="just"/>
            <a:r>
              <a:rPr lang="en-US" sz="2000" b="0" i="0" dirty="0">
                <a:solidFill>
                  <a:schemeClr val="tx1"/>
                </a:solidFill>
                <a:effectLst/>
              </a:rPr>
              <a:t>This recommendation was probably aimed at minimizing the smell or morning or physiological halitosis.</a:t>
            </a:r>
          </a:p>
          <a:p>
            <a:pPr algn="just"/>
            <a:endParaRPr lang="en-US" sz="2000" dirty="0">
              <a:solidFill>
                <a:schemeClr val="tx1"/>
              </a:solidFill>
            </a:endParaRPr>
          </a:p>
          <a:p>
            <a:pPr algn="just"/>
            <a:r>
              <a:rPr lang="en-US" sz="2000" b="0" i="0" dirty="0">
                <a:solidFill>
                  <a:schemeClr val="tx1"/>
                </a:solidFill>
                <a:effectLst/>
              </a:rPr>
              <a:t>The Hindus consider the mouth as the body's entry door and, therefore, insist that it be kept clean, mainly before prayers. </a:t>
            </a:r>
          </a:p>
          <a:p>
            <a:pPr algn="just"/>
            <a:endParaRPr lang="en-US" sz="2000" dirty="0">
              <a:solidFill>
                <a:schemeClr val="tx1"/>
              </a:solidFill>
            </a:endParaRPr>
          </a:p>
          <a:p>
            <a:pPr algn="just"/>
            <a:endParaRPr lang="en-IN" sz="2000" dirty="0">
              <a:solidFill>
                <a:schemeClr val="tx1"/>
              </a:solidFill>
            </a:endParaRPr>
          </a:p>
        </p:txBody>
      </p:sp>
      <p:sp>
        <p:nvSpPr>
          <p:cNvPr id="4" name="Footer Placeholder 3">
            <a:extLst>
              <a:ext uri="{FF2B5EF4-FFF2-40B4-BE49-F238E27FC236}">
                <a16:creationId xmlns:a16="http://schemas.microsoft.com/office/drawing/2014/main" id="{313C46F7-B721-D5DB-C867-303740C7475F}"/>
              </a:ext>
            </a:extLst>
          </p:cNvPr>
          <p:cNvSpPr>
            <a:spLocks noGrp="1"/>
          </p:cNvSpPr>
          <p:nvPr>
            <p:ph type="ftr" sz="quarter" idx="11"/>
          </p:nvPr>
        </p:nvSpPr>
        <p:spPr/>
        <p:txBody>
          <a:bodyPr/>
          <a:lstStyle/>
          <a:p>
            <a:endParaRPr lang="en-IN"/>
          </a:p>
        </p:txBody>
      </p:sp>
      <p:pic>
        <p:nvPicPr>
          <p:cNvPr id="5" name="Picture 4">
            <a:extLst>
              <a:ext uri="{FF2B5EF4-FFF2-40B4-BE49-F238E27FC236}">
                <a16:creationId xmlns:a16="http://schemas.microsoft.com/office/drawing/2014/main" id="{BA6F2578-699D-6BD5-1FA1-CBF9F67E0E93}"/>
              </a:ext>
            </a:extLst>
          </p:cNvPr>
          <p:cNvPicPr>
            <a:picLocks noChangeAspect="1"/>
          </p:cNvPicPr>
          <p:nvPr/>
        </p:nvPicPr>
        <p:blipFill>
          <a:blip r:embed="rId2"/>
          <a:stretch>
            <a:fillRect/>
          </a:stretch>
        </p:blipFill>
        <p:spPr>
          <a:xfrm>
            <a:off x="8976049" y="5057067"/>
            <a:ext cx="3215951" cy="1800933"/>
          </a:xfrm>
          <a:prstGeom prst="rect">
            <a:avLst/>
          </a:prstGeom>
        </p:spPr>
      </p:pic>
    </p:spTree>
    <p:extLst>
      <p:ext uri="{BB962C8B-B14F-4D97-AF65-F5344CB8AC3E}">
        <p14:creationId xmlns:p14="http://schemas.microsoft.com/office/powerpoint/2010/main" val="27743706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C08BB-E06A-22A7-9283-2CFA8DB095AB}"/>
              </a:ext>
            </a:extLst>
          </p:cNvPr>
          <p:cNvSpPr>
            <a:spLocks noGrp="1"/>
          </p:cNvSpPr>
          <p:nvPr>
            <p:ph idx="1"/>
          </p:nvPr>
        </p:nvSpPr>
        <p:spPr>
          <a:xfrm>
            <a:off x="557028" y="176737"/>
            <a:ext cx="10617693" cy="5482069"/>
          </a:xfrm>
        </p:spPr>
        <p:txBody>
          <a:bodyPr>
            <a:normAutofit/>
          </a:bodyPr>
          <a:lstStyle/>
          <a:p>
            <a:pPr marL="0" indent="0" algn="just">
              <a:buNone/>
            </a:pPr>
            <a:endParaRPr lang="en-US" sz="2200" dirty="0"/>
          </a:p>
          <a:p>
            <a:pPr algn="just"/>
            <a:endParaRPr lang="en-US" sz="2200" dirty="0"/>
          </a:p>
          <a:p>
            <a:pPr algn="just"/>
            <a:endParaRPr lang="en-US" sz="2200" dirty="0"/>
          </a:p>
          <a:p>
            <a:pPr algn="just"/>
            <a:r>
              <a:rPr lang="en-US" sz="2200" dirty="0"/>
              <a:t>Between measurements, it is important to allow the meter to restabilize before repeating. The monitor needs regular calibration and replacement of the sensor biannually. </a:t>
            </a:r>
          </a:p>
          <a:p>
            <a:pPr algn="just"/>
            <a:endParaRPr lang="en-US" sz="2200" dirty="0"/>
          </a:p>
          <a:p>
            <a:pPr algn="just"/>
            <a:r>
              <a:rPr lang="en-US" sz="2200" dirty="0"/>
              <a:t>The </a:t>
            </a:r>
            <a:r>
              <a:rPr lang="en-US" sz="2200" dirty="0" err="1"/>
              <a:t>Halimeter</a:t>
            </a:r>
            <a:r>
              <a:rPr lang="en-US" sz="2200" dirty="0"/>
              <a:t> is easy to use as a chair-side test and is relatively inexpensive.</a:t>
            </a:r>
          </a:p>
          <a:p>
            <a:pPr algn="just"/>
            <a:endParaRPr lang="en-US" sz="2200" dirty="0"/>
          </a:p>
          <a:p>
            <a:pPr algn="just"/>
            <a:r>
              <a:rPr lang="en-US" sz="2200" dirty="0"/>
              <a:t> Patients are usually less embarrassed by this examination than by organoleptic assessment</a:t>
            </a:r>
            <a:endParaRPr lang="en-IN" sz="2200" dirty="0"/>
          </a:p>
        </p:txBody>
      </p:sp>
      <p:sp>
        <p:nvSpPr>
          <p:cNvPr id="4" name="Footer Placeholder 3">
            <a:extLst>
              <a:ext uri="{FF2B5EF4-FFF2-40B4-BE49-F238E27FC236}">
                <a16:creationId xmlns:a16="http://schemas.microsoft.com/office/drawing/2014/main" id="{9078B442-6A15-5CD4-F5F9-59A03FDE08BE}"/>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169652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795EC1-C036-D787-E858-909CE484BCD4}"/>
              </a:ext>
            </a:extLst>
          </p:cNvPr>
          <p:cNvSpPr>
            <a:spLocks noGrp="1"/>
          </p:cNvSpPr>
          <p:nvPr>
            <p:ph idx="1"/>
          </p:nvPr>
        </p:nvSpPr>
        <p:spPr>
          <a:xfrm>
            <a:off x="677334" y="348224"/>
            <a:ext cx="10457274" cy="5446558"/>
          </a:xfrm>
        </p:spPr>
        <p:txBody>
          <a:bodyPr>
            <a:normAutofit/>
          </a:bodyPr>
          <a:lstStyle/>
          <a:p>
            <a:pPr marL="0" indent="0" algn="just">
              <a:buNone/>
            </a:pPr>
            <a:endParaRPr lang="en-US" sz="2200" dirty="0"/>
          </a:p>
          <a:p>
            <a:pPr marL="0" indent="0" algn="just">
              <a:buNone/>
            </a:pPr>
            <a:endParaRPr lang="en-US" sz="2200" dirty="0"/>
          </a:p>
          <a:p>
            <a:pPr algn="just"/>
            <a:r>
              <a:rPr lang="en-US" sz="2200" dirty="0"/>
              <a:t>An important </a:t>
            </a:r>
            <a:r>
              <a:rPr lang="en-US" sz="2200" b="1" dirty="0"/>
              <a:t>drawback</a:t>
            </a:r>
            <a:r>
              <a:rPr lang="en-US" sz="2200" dirty="0"/>
              <a:t> of the device is that it detects only sulfur compounds and thus is useful only for intraoral causes of halitosis. </a:t>
            </a:r>
          </a:p>
          <a:p>
            <a:pPr algn="just"/>
            <a:endParaRPr lang="en-US" sz="2200" dirty="0"/>
          </a:p>
          <a:p>
            <a:pPr marL="0" indent="0" algn="just">
              <a:buNone/>
            </a:pPr>
            <a:endParaRPr lang="en-US" sz="2200" dirty="0"/>
          </a:p>
          <a:p>
            <a:pPr algn="just"/>
            <a:endParaRPr lang="en-US" sz="2200" dirty="0"/>
          </a:p>
          <a:p>
            <a:pPr algn="just"/>
            <a:endParaRPr lang="en-US" sz="2200" dirty="0"/>
          </a:p>
          <a:p>
            <a:pPr marL="0" indent="0" algn="just">
              <a:buNone/>
            </a:pPr>
            <a:endParaRPr lang="en-IN" sz="2200" dirty="0"/>
          </a:p>
        </p:txBody>
      </p:sp>
      <p:sp>
        <p:nvSpPr>
          <p:cNvPr id="4" name="Footer Placeholder 3">
            <a:extLst>
              <a:ext uri="{FF2B5EF4-FFF2-40B4-BE49-F238E27FC236}">
                <a16:creationId xmlns:a16="http://schemas.microsoft.com/office/drawing/2014/main" id="{80CF0BC2-4C2C-615D-7454-A9576061F309}"/>
              </a:ext>
            </a:extLst>
          </p:cNvPr>
          <p:cNvSpPr>
            <a:spLocks noGrp="1"/>
          </p:cNvSpPr>
          <p:nvPr>
            <p:ph type="ftr" sz="quarter" idx="11"/>
          </p:nvPr>
        </p:nvSpPr>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graphicFrame>
        <p:nvGraphicFramePr>
          <p:cNvPr id="6" name="Diagram 5">
            <a:extLst>
              <a:ext uri="{FF2B5EF4-FFF2-40B4-BE49-F238E27FC236}">
                <a16:creationId xmlns:a16="http://schemas.microsoft.com/office/drawing/2014/main" id="{CAC01491-0EA9-D79E-5FA5-0F1984901A9A}"/>
              </a:ext>
            </a:extLst>
          </p:cNvPr>
          <p:cNvGraphicFramePr/>
          <p:nvPr>
            <p:extLst>
              <p:ext uri="{D42A27DB-BD31-4B8C-83A1-F6EECF244321}">
                <p14:modId xmlns:p14="http://schemas.microsoft.com/office/powerpoint/2010/main" val="3359121636"/>
              </p:ext>
            </p:extLst>
          </p:nvPr>
        </p:nvGraphicFramePr>
        <p:xfrm>
          <a:off x="7445829" y="3984171"/>
          <a:ext cx="3069771" cy="690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9439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0781B8-A41F-5EB6-38E5-35F77B8ABCF4}"/>
              </a:ext>
            </a:extLst>
          </p:cNvPr>
          <p:cNvSpPr>
            <a:spLocks noGrp="1"/>
          </p:cNvSpPr>
          <p:nvPr>
            <p:ph idx="1"/>
          </p:nvPr>
        </p:nvSpPr>
        <p:spPr>
          <a:xfrm>
            <a:off x="62765" y="195308"/>
            <a:ext cx="5050773" cy="5838316"/>
          </a:xfrm>
        </p:spPr>
        <p:txBody>
          <a:bodyPr>
            <a:normAutofit/>
          </a:bodyPr>
          <a:lstStyle/>
          <a:p>
            <a:pPr algn="just"/>
            <a:endParaRPr lang="en-US" sz="2000" dirty="0"/>
          </a:p>
          <a:p>
            <a:pPr algn="just"/>
            <a:r>
              <a:rPr lang="en-US" sz="2000" dirty="0" err="1"/>
              <a:t>Yaegaki</a:t>
            </a:r>
            <a:r>
              <a:rPr lang="en-US" sz="2000" dirty="0"/>
              <a:t> and </a:t>
            </a:r>
            <a:r>
              <a:rPr lang="en-US" sz="2000" dirty="0" err="1"/>
              <a:t>Sanade</a:t>
            </a:r>
            <a:r>
              <a:rPr lang="en-US" sz="2000" dirty="0"/>
              <a:t> recommended a value of 75 ppb as the limit for social acceptance, whereas the </a:t>
            </a:r>
            <a:r>
              <a:rPr lang="en-US" sz="2000" dirty="0" err="1"/>
              <a:t>Halimeter’s</a:t>
            </a:r>
            <a:r>
              <a:rPr lang="en-US" sz="2000" dirty="0"/>
              <a:t> manufacturer proposes 150 ppb. </a:t>
            </a:r>
          </a:p>
          <a:p>
            <a:pPr algn="just"/>
            <a:endParaRPr lang="en-US" sz="2000" dirty="0"/>
          </a:p>
          <a:p>
            <a:pPr algn="just"/>
            <a:r>
              <a:rPr lang="en-US" sz="2000" dirty="0"/>
              <a:t>Following this recommendation, the sensitivity and specificity of the device for the organoleptic score have been calculated to be 63% and 98%, respectively. </a:t>
            </a:r>
          </a:p>
          <a:p>
            <a:pPr algn="just"/>
            <a:endParaRPr lang="en-US" sz="2000" dirty="0"/>
          </a:p>
          <a:p>
            <a:pPr algn="just"/>
            <a:r>
              <a:rPr lang="en-US" sz="2000" dirty="0"/>
              <a:t>In patients with oral malodor, VSC concentrations can easily reach 300 to 400 ppb</a:t>
            </a:r>
            <a:endParaRPr lang="en-IN" sz="2000" dirty="0"/>
          </a:p>
        </p:txBody>
      </p:sp>
      <p:sp>
        <p:nvSpPr>
          <p:cNvPr id="4" name="Footer Placeholder 3">
            <a:extLst>
              <a:ext uri="{FF2B5EF4-FFF2-40B4-BE49-F238E27FC236}">
                <a16:creationId xmlns:a16="http://schemas.microsoft.com/office/drawing/2014/main" id="{2EC83385-B5A7-B018-A330-FA5E6EC2A39F}"/>
              </a:ext>
            </a:extLst>
          </p:cNvPr>
          <p:cNvSpPr>
            <a:spLocks noGrp="1"/>
          </p:cNvSpPr>
          <p:nvPr>
            <p:ph type="ftr" sz="quarter" idx="11"/>
          </p:nvPr>
        </p:nvSpPr>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5" name="Picture 4">
            <a:extLst>
              <a:ext uri="{FF2B5EF4-FFF2-40B4-BE49-F238E27FC236}">
                <a16:creationId xmlns:a16="http://schemas.microsoft.com/office/drawing/2014/main" id="{F8D31BE8-8D68-BB88-7E9F-10C6334DBAB9}"/>
              </a:ext>
            </a:extLst>
          </p:cNvPr>
          <p:cNvPicPr>
            <a:picLocks noChangeAspect="1"/>
          </p:cNvPicPr>
          <p:nvPr/>
        </p:nvPicPr>
        <p:blipFill>
          <a:blip r:embed="rId2"/>
          <a:stretch>
            <a:fillRect/>
          </a:stretch>
        </p:blipFill>
        <p:spPr>
          <a:xfrm>
            <a:off x="5345599" y="284085"/>
            <a:ext cx="6846401" cy="5838316"/>
          </a:xfrm>
          <a:prstGeom prst="rect">
            <a:avLst/>
          </a:prstGeom>
        </p:spPr>
      </p:pic>
    </p:spTree>
    <p:extLst>
      <p:ext uri="{BB962C8B-B14F-4D97-AF65-F5344CB8AC3E}">
        <p14:creationId xmlns:p14="http://schemas.microsoft.com/office/powerpoint/2010/main" val="1994445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5B64-1E40-E0B7-3A52-143B9E9462E6}"/>
              </a:ext>
            </a:extLst>
          </p:cNvPr>
          <p:cNvSpPr>
            <a:spLocks noGrp="1"/>
          </p:cNvSpPr>
          <p:nvPr>
            <p:ph type="title"/>
          </p:nvPr>
        </p:nvSpPr>
        <p:spPr>
          <a:xfrm>
            <a:off x="514275" y="86311"/>
            <a:ext cx="8596668" cy="1320800"/>
          </a:xfrm>
        </p:spPr>
        <p:txBody>
          <a:bodyPr/>
          <a:lstStyle/>
          <a:p>
            <a:r>
              <a:rPr lang="en-US" dirty="0"/>
              <a:t>Gas Chromatography </a:t>
            </a:r>
            <a:endParaRPr lang="en-IN" dirty="0"/>
          </a:p>
        </p:txBody>
      </p:sp>
      <p:sp>
        <p:nvSpPr>
          <p:cNvPr id="3" name="Content Placeholder 2">
            <a:extLst>
              <a:ext uri="{FF2B5EF4-FFF2-40B4-BE49-F238E27FC236}">
                <a16:creationId xmlns:a16="http://schemas.microsoft.com/office/drawing/2014/main" id="{AA4BAE79-E228-9508-FADB-92D708A6A3B5}"/>
              </a:ext>
            </a:extLst>
          </p:cNvPr>
          <p:cNvSpPr>
            <a:spLocks noGrp="1"/>
          </p:cNvSpPr>
          <p:nvPr>
            <p:ph idx="1"/>
          </p:nvPr>
        </p:nvSpPr>
        <p:spPr>
          <a:xfrm>
            <a:off x="118041" y="834448"/>
            <a:ext cx="7356957" cy="5189104"/>
          </a:xfrm>
        </p:spPr>
        <p:txBody>
          <a:bodyPr>
            <a:noAutofit/>
          </a:bodyPr>
          <a:lstStyle/>
          <a:p>
            <a:pPr algn="just"/>
            <a:endParaRPr lang="en-US" sz="2200" dirty="0"/>
          </a:p>
          <a:p>
            <a:pPr algn="just"/>
            <a:r>
              <a:rPr lang="en-US" sz="2200" dirty="0"/>
              <a:t>A gas chromatograph can analyze air, saliva, or crevicular fluid</a:t>
            </a:r>
          </a:p>
          <a:p>
            <a:pPr algn="just"/>
            <a:endParaRPr lang="en-US" sz="2200" dirty="0"/>
          </a:p>
          <a:p>
            <a:pPr algn="just"/>
            <a:r>
              <a:rPr lang="en-US" sz="2200" dirty="0"/>
              <a:t>About 100 compounds have been isolated from the headspace of saliva and tongue coating, including ketones, alkanes, sulfur containing compounds, and phenyl compounds. </a:t>
            </a:r>
          </a:p>
          <a:p>
            <a:pPr algn="just"/>
            <a:endParaRPr lang="en-US" sz="2200" dirty="0"/>
          </a:p>
          <a:p>
            <a:pPr marL="0" indent="0" algn="just">
              <a:buNone/>
            </a:pPr>
            <a:endParaRPr lang="en-US" sz="2200" dirty="0"/>
          </a:p>
        </p:txBody>
      </p:sp>
      <p:sp>
        <p:nvSpPr>
          <p:cNvPr id="4" name="Footer Placeholder 3">
            <a:extLst>
              <a:ext uri="{FF2B5EF4-FFF2-40B4-BE49-F238E27FC236}">
                <a16:creationId xmlns:a16="http://schemas.microsoft.com/office/drawing/2014/main" id="{D18550E6-CF22-7C2B-6EDA-D6AED65155B2}"/>
              </a:ext>
            </a:extLst>
          </p:cNvPr>
          <p:cNvSpPr>
            <a:spLocks noGrp="1"/>
          </p:cNvSpPr>
          <p:nvPr>
            <p:ph type="ftr" sz="quarter" idx="11"/>
          </p:nvPr>
        </p:nvSpPr>
        <p:spPr>
          <a:xfrm>
            <a:off x="2090786" y="6447577"/>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6" name="Picture 5">
            <a:extLst>
              <a:ext uri="{FF2B5EF4-FFF2-40B4-BE49-F238E27FC236}">
                <a16:creationId xmlns:a16="http://schemas.microsoft.com/office/drawing/2014/main" id="{0B1F4C7F-2CA2-D683-CF32-D987DFEB4345}"/>
              </a:ext>
            </a:extLst>
          </p:cNvPr>
          <p:cNvPicPr>
            <a:picLocks noChangeAspect="1"/>
          </p:cNvPicPr>
          <p:nvPr/>
        </p:nvPicPr>
        <p:blipFill>
          <a:blip r:embed="rId2"/>
          <a:stretch>
            <a:fillRect/>
          </a:stretch>
        </p:blipFill>
        <p:spPr>
          <a:xfrm>
            <a:off x="7474998" y="1437697"/>
            <a:ext cx="4722920" cy="3982606"/>
          </a:xfrm>
          <a:prstGeom prst="rect">
            <a:avLst/>
          </a:prstGeom>
        </p:spPr>
      </p:pic>
    </p:spTree>
    <p:extLst>
      <p:ext uri="{BB962C8B-B14F-4D97-AF65-F5344CB8AC3E}">
        <p14:creationId xmlns:p14="http://schemas.microsoft.com/office/powerpoint/2010/main" val="13525027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91BFA1-81DF-AE9F-7522-056CFC46460D}"/>
              </a:ext>
            </a:extLst>
          </p:cNvPr>
          <p:cNvSpPr>
            <a:spLocks noGrp="1"/>
          </p:cNvSpPr>
          <p:nvPr>
            <p:ph idx="1"/>
          </p:nvPr>
        </p:nvSpPr>
        <p:spPr>
          <a:xfrm>
            <a:off x="531845" y="625151"/>
            <a:ext cx="10198359" cy="5416211"/>
          </a:xfrm>
        </p:spPr>
        <p:txBody>
          <a:bodyPr>
            <a:normAutofit/>
          </a:bodyPr>
          <a:lstStyle/>
          <a:p>
            <a:pPr algn="just"/>
            <a:r>
              <a:rPr lang="en-US" sz="2200" dirty="0"/>
              <a:t>The most important advantage of the technique is that when coupled with mass spectrometry, it can detect virtually any compound when using adequate materials and conditions, moreover, it has very high sensitivity and specificity.</a:t>
            </a:r>
            <a:endParaRPr lang="en-IN" sz="2200" dirty="0"/>
          </a:p>
          <a:p>
            <a:pPr algn="just"/>
            <a:endParaRPr lang="en-IN" sz="2200" dirty="0"/>
          </a:p>
          <a:p>
            <a:pPr algn="just"/>
            <a:endParaRPr lang="en-IN" sz="2200" dirty="0"/>
          </a:p>
          <a:p>
            <a:pPr algn="just"/>
            <a:r>
              <a:rPr lang="en-US" sz="2200" dirty="0"/>
              <a:t>Elaborate gas chromatography is available only in specialized centers but is especially useful for identifying nonoral causes. </a:t>
            </a:r>
          </a:p>
          <a:p>
            <a:pPr algn="just"/>
            <a:endParaRPr lang="en-US" sz="2200" dirty="0"/>
          </a:p>
          <a:p>
            <a:pPr algn="just"/>
            <a:r>
              <a:rPr lang="en-US" sz="2200" dirty="0"/>
              <a:t>It is expensive and requires trained personnel. </a:t>
            </a:r>
            <a:endParaRPr lang="en-IN" sz="2200" dirty="0"/>
          </a:p>
        </p:txBody>
      </p:sp>
      <p:sp>
        <p:nvSpPr>
          <p:cNvPr id="4" name="Footer Placeholder 3">
            <a:extLst>
              <a:ext uri="{FF2B5EF4-FFF2-40B4-BE49-F238E27FC236}">
                <a16:creationId xmlns:a16="http://schemas.microsoft.com/office/drawing/2014/main" id="{3A0EBEAE-008B-8ED4-C334-B0910FFA29B7}"/>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31355798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0969E3-46AF-BCDB-2084-762906D49023}"/>
              </a:ext>
            </a:extLst>
          </p:cNvPr>
          <p:cNvSpPr>
            <a:spLocks noGrp="1"/>
          </p:cNvSpPr>
          <p:nvPr>
            <p:ph idx="1"/>
          </p:nvPr>
        </p:nvSpPr>
        <p:spPr>
          <a:xfrm>
            <a:off x="326209" y="410881"/>
            <a:ext cx="7910005" cy="5686255"/>
          </a:xfrm>
        </p:spPr>
        <p:txBody>
          <a:bodyPr>
            <a:noAutofit/>
          </a:bodyPr>
          <a:lstStyle/>
          <a:p>
            <a:pPr algn="just"/>
            <a:r>
              <a:rPr lang="en-US" sz="2200" dirty="0"/>
              <a:t>A small, portable “gas chromatograph” (</a:t>
            </a:r>
            <a:r>
              <a:rPr lang="en-US" sz="2200" dirty="0" err="1"/>
              <a:t>OralChroma</a:t>
            </a:r>
            <a:r>
              <a:rPr lang="en-US" sz="2200" dirty="0"/>
              <a:t>, Nissha FIS, Inc., Japan) has been introduced, which makes this technique available for periodontal clinics. </a:t>
            </a:r>
          </a:p>
          <a:p>
            <a:pPr algn="just"/>
            <a:endParaRPr lang="en-US" sz="2200" dirty="0"/>
          </a:p>
          <a:p>
            <a:pPr algn="just"/>
            <a:r>
              <a:rPr lang="en-US" sz="2200" dirty="0"/>
              <a:t>More recently, the second generation of this portable gas chromatograph was introduced: the </a:t>
            </a:r>
            <a:r>
              <a:rPr lang="en-US" sz="2200" dirty="0" err="1"/>
              <a:t>OralChroma</a:t>
            </a:r>
            <a:r>
              <a:rPr lang="en-US" sz="2200" dirty="0"/>
              <a:t> CHM-2. </a:t>
            </a:r>
          </a:p>
          <a:p>
            <a:pPr algn="just"/>
            <a:endParaRPr lang="en-US" sz="2200" dirty="0"/>
          </a:p>
          <a:p>
            <a:pPr algn="just"/>
            <a:r>
              <a:rPr lang="en-US" sz="2200" dirty="0"/>
              <a:t>The CHM-2 is a little bit smaller than the First-generation </a:t>
            </a:r>
            <a:r>
              <a:rPr lang="en-US" sz="2200" dirty="0" err="1"/>
              <a:t>OralChroma</a:t>
            </a:r>
            <a:r>
              <a:rPr lang="en-US" sz="2200" dirty="0"/>
              <a:t>, the measurements only take half the time, and it comes with optimized software. </a:t>
            </a:r>
          </a:p>
          <a:p>
            <a:pPr algn="just"/>
            <a:endParaRPr lang="en-US" sz="2200" dirty="0"/>
          </a:p>
          <a:p>
            <a:pPr algn="just"/>
            <a:r>
              <a:rPr lang="en-US" sz="2200" dirty="0"/>
              <a:t>Sample collection is done by use of a disposable syringe, which is inserted two-thirds of the way into the</a:t>
            </a:r>
            <a:r>
              <a:rPr lang="en-IN" sz="2200" dirty="0"/>
              <a:t> oral cavity.</a:t>
            </a:r>
          </a:p>
        </p:txBody>
      </p:sp>
      <p:sp>
        <p:nvSpPr>
          <p:cNvPr id="4" name="Footer Placeholder 3">
            <a:extLst>
              <a:ext uri="{FF2B5EF4-FFF2-40B4-BE49-F238E27FC236}">
                <a16:creationId xmlns:a16="http://schemas.microsoft.com/office/drawing/2014/main" id="{3FC78111-CD04-B8F1-EBE0-FACDA3A49B08}"/>
              </a:ext>
            </a:extLst>
          </p:cNvPr>
          <p:cNvSpPr>
            <a:spLocks noGrp="1"/>
          </p:cNvSpPr>
          <p:nvPr>
            <p:ph type="ftr" sz="quarter" idx="11"/>
          </p:nvPr>
        </p:nvSpPr>
        <p:spPr>
          <a:xfrm>
            <a:off x="7302069" y="6492875"/>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2" name="Picture 1">
            <a:extLst>
              <a:ext uri="{FF2B5EF4-FFF2-40B4-BE49-F238E27FC236}">
                <a16:creationId xmlns:a16="http://schemas.microsoft.com/office/drawing/2014/main" id="{9B19C69F-F412-F2C0-72AF-B9CA437CB129}"/>
              </a:ext>
            </a:extLst>
          </p:cNvPr>
          <p:cNvPicPr>
            <a:picLocks noChangeAspect="1"/>
          </p:cNvPicPr>
          <p:nvPr/>
        </p:nvPicPr>
        <p:blipFill>
          <a:blip r:embed="rId2"/>
          <a:stretch>
            <a:fillRect/>
          </a:stretch>
        </p:blipFill>
        <p:spPr>
          <a:xfrm>
            <a:off x="8998766" y="1364698"/>
            <a:ext cx="3193234" cy="2974037"/>
          </a:xfrm>
          <a:prstGeom prst="rect">
            <a:avLst/>
          </a:prstGeom>
        </p:spPr>
      </p:pic>
    </p:spTree>
    <p:extLst>
      <p:ext uri="{BB962C8B-B14F-4D97-AF65-F5344CB8AC3E}">
        <p14:creationId xmlns:p14="http://schemas.microsoft.com/office/powerpoint/2010/main" val="29706763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890C2A-0EAC-A607-D7C2-31B09937C205}"/>
              </a:ext>
            </a:extLst>
          </p:cNvPr>
          <p:cNvSpPr>
            <a:spLocks noGrp="1"/>
          </p:cNvSpPr>
          <p:nvPr>
            <p:ph idx="1"/>
          </p:nvPr>
        </p:nvSpPr>
        <p:spPr>
          <a:xfrm>
            <a:off x="285715" y="320885"/>
            <a:ext cx="10147177" cy="5589849"/>
          </a:xfrm>
        </p:spPr>
        <p:txBody>
          <a:bodyPr>
            <a:noAutofit/>
          </a:bodyPr>
          <a:lstStyle/>
          <a:p>
            <a:pPr algn="just"/>
            <a:r>
              <a:rPr lang="en-US" sz="2200" dirty="0"/>
              <a:t>The patient must close the mouth for 30 seconds before sample collection, and afterward the sample is injected into the gas chromatograph. </a:t>
            </a:r>
          </a:p>
          <a:p>
            <a:pPr algn="just"/>
            <a:endParaRPr lang="en-US" sz="2200" dirty="0"/>
          </a:p>
          <a:p>
            <a:pPr algn="just"/>
            <a:r>
              <a:rPr lang="en-US" sz="2200" dirty="0"/>
              <a:t>The analysis starts automatically. </a:t>
            </a:r>
          </a:p>
          <a:p>
            <a:pPr algn="just"/>
            <a:endParaRPr lang="en-US" sz="2200" dirty="0"/>
          </a:p>
          <a:p>
            <a:pPr algn="just"/>
            <a:r>
              <a:rPr lang="en-US" sz="2200" dirty="0"/>
              <a:t>A software packet, </a:t>
            </a:r>
            <a:r>
              <a:rPr lang="en-US" sz="2200" dirty="0" err="1"/>
              <a:t>OralChroma</a:t>
            </a:r>
            <a:r>
              <a:rPr lang="en-US" sz="2200" dirty="0"/>
              <a:t> Data Manager, collects the data from the </a:t>
            </a:r>
            <a:r>
              <a:rPr lang="en-US" sz="2200" dirty="0" err="1"/>
              <a:t>OralChroma</a:t>
            </a:r>
            <a:r>
              <a:rPr lang="en-US" sz="2200" dirty="0"/>
              <a:t> and graphically displays the sensor responses on a computer screen. </a:t>
            </a:r>
          </a:p>
          <a:p>
            <a:pPr algn="just"/>
            <a:endParaRPr lang="en-US" sz="2200" dirty="0"/>
          </a:p>
          <a:p>
            <a:pPr algn="just"/>
            <a:endParaRPr lang="en-US" sz="2200" dirty="0"/>
          </a:p>
        </p:txBody>
      </p:sp>
      <p:sp>
        <p:nvSpPr>
          <p:cNvPr id="4" name="Footer Placeholder 3">
            <a:extLst>
              <a:ext uri="{FF2B5EF4-FFF2-40B4-BE49-F238E27FC236}">
                <a16:creationId xmlns:a16="http://schemas.microsoft.com/office/drawing/2014/main" id="{29639E11-60D1-8383-EB08-765BA6E37A78}"/>
              </a:ext>
            </a:extLst>
          </p:cNvPr>
          <p:cNvSpPr>
            <a:spLocks noGrp="1"/>
          </p:cNvSpPr>
          <p:nvPr>
            <p:ph type="ftr" sz="quarter" idx="11"/>
          </p:nvPr>
        </p:nvSpPr>
        <p:spPr/>
        <p:txBody>
          <a:bodyPr/>
          <a:lstStyle/>
          <a:p>
            <a:endParaRPr lang="en-IN"/>
          </a:p>
        </p:txBody>
      </p:sp>
      <p:pic>
        <p:nvPicPr>
          <p:cNvPr id="2" name="Picture 1">
            <a:extLst>
              <a:ext uri="{FF2B5EF4-FFF2-40B4-BE49-F238E27FC236}">
                <a16:creationId xmlns:a16="http://schemas.microsoft.com/office/drawing/2014/main" id="{FF08255A-5987-F4B3-5E9A-8B84A4097857}"/>
              </a:ext>
            </a:extLst>
          </p:cNvPr>
          <p:cNvPicPr>
            <a:picLocks noChangeAspect="1"/>
          </p:cNvPicPr>
          <p:nvPr/>
        </p:nvPicPr>
        <p:blipFill>
          <a:blip r:embed="rId2"/>
          <a:stretch>
            <a:fillRect/>
          </a:stretch>
        </p:blipFill>
        <p:spPr>
          <a:xfrm>
            <a:off x="1466204" y="4329404"/>
            <a:ext cx="6903355" cy="1968760"/>
          </a:xfrm>
          <a:prstGeom prst="rect">
            <a:avLst/>
          </a:prstGeom>
        </p:spPr>
      </p:pic>
    </p:spTree>
    <p:extLst>
      <p:ext uri="{BB962C8B-B14F-4D97-AF65-F5344CB8AC3E}">
        <p14:creationId xmlns:p14="http://schemas.microsoft.com/office/powerpoint/2010/main" val="35469274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A2C89B-3E1C-D30B-A480-7D0D89CDA6F8}"/>
              </a:ext>
            </a:extLst>
          </p:cNvPr>
          <p:cNvSpPr>
            <a:spLocks noGrp="1"/>
          </p:cNvSpPr>
          <p:nvPr>
            <p:ph idx="1"/>
          </p:nvPr>
        </p:nvSpPr>
        <p:spPr>
          <a:xfrm>
            <a:off x="470517" y="630315"/>
            <a:ext cx="10315852" cy="5411047"/>
          </a:xfrm>
        </p:spPr>
        <p:txBody>
          <a:bodyPr>
            <a:noAutofit/>
          </a:bodyPr>
          <a:lstStyle/>
          <a:p>
            <a:pPr algn="just"/>
            <a:r>
              <a:rPr lang="en-US" sz="2200" dirty="0"/>
              <a:t>After 4 minutes for the </a:t>
            </a:r>
            <a:r>
              <a:rPr lang="en-US" sz="2200" dirty="0" err="1"/>
              <a:t>OralChroma</a:t>
            </a:r>
            <a:r>
              <a:rPr lang="en-US" sz="2200" dirty="0"/>
              <a:t> CHM-2, the process is completed, and the concentrations of the three gases are displayed in either ng/10 mL or ppb (nmol/mol) . </a:t>
            </a:r>
          </a:p>
          <a:p>
            <a:pPr algn="just"/>
            <a:endParaRPr lang="en-US" sz="2200" dirty="0"/>
          </a:p>
          <a:p>
            <a:pPr algn="just"/>
            <a:r>
              <a:rPr lang="en-US" sz="2200" dirty="0"/>
              <a:t>The accompanying software packet gives a clear overview of the VSC measurement. </a:t>
            </a:r>
          </a:p>
          <a:p>
            <a:pPr algn="just"/>
            <a:endParaRPr lang="en-US" sz="2200" dirty="0"/>
          </a:p>
          <a:p>
            <a:pPr algn="just"/>
            <a:r>
              <a:rPr lang="en-US" sz="2200" dirty="0"/>
              <a:t>However, with the </a:t>
            </a:r>
            <a:r>
              <a:rPr lang="en-US" sz="2200" dirty="0" err="1"/>
              <a:t>OralChroma</a:t>
            </a:r>
            <a:r>
              <a:rPr lang="en-US" sz="2200" dirty="0"/>
              <a:t> CHM-1, sometimes these graphics are not correct because the place of the VSCs is incorrectly assigned in the chromatogram.</a:t>
            </a:r>
          </a:p>
          <a:p>
            <a:pPr algn="just"/>
            <a:endParaRPr lang="en-US" sz="2200" dirty="0"/>
          </a:p>
          <a:p>
            <a:pPr algn="just"/>
            <a:r>
              <a:rPr lang="en-US" sz="2200" dirty="0"/>
              <a:t>The </a:t>
            </a:r>
            <a:r>
              <a:rPr lang="en-US" sz="2200" dirty="0" err="1"/>
              <a:t>OralChroma</a:t>
            </a:r>
            <a:r>
              <a:rPr lang="en-US" sz="2200" dirty="0"/>
              <a:t> has the capacity to measure the concentration of the three key sulfur compounds (hydrogen sulfide, </a:t>
            </a:r>
            <a:r>
              <a:rPr lang="en-US" sz="2200" dirty="0" err="1"/>
              <a:t>methylmercaptan</a:t>
            </a:r>
            <a:r>
              <a:rPr lang="en-US" sz="2200" dirty="0"/>
              <a:t>, and dimethyl sulfide) separately. </a:t>
            </a:r>
          </a:p>
          <a:p>
            <a:pPr algn="just"/>
            <a:endParaRPr lang="en-US" sz="2200" dirty="0"/>
          </a:p>
          <a:p>
            <a:pPr algn="just"/>
            <a:endParaRPr lang="en-IN" sz="2200" dirty="0"/>
          </a:p>
          <a:p>
            <a:pPr algn="just"/>
            <a:endParaRPr lang="en-IN" sz="2200" dirty="0"/>
          </a:p>
        </p:txBody>
      </p:sp>
      <p:sp>
        <p:nvSpPr>
          <p:cNvPr id="4" name="Footer Placeholder 3">
            <a:extLst>
              <a:ext uri="{FF2B5EF4-FFF2-40B4-BE49-F238E27FC236}">
                <a16:creationId xmlns:a16="http://schemas.microsoft.com/office/drawing/2014/main" id="{44CB0593-47A3-925F-DFFF-0FCF5EBB0469}"/>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2949547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13EC-8ECD-AE82-02F7-4642B672718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A3BF99D-C6C7-733F-262E-C51BF86F01B3}"/>
              </a:ext>
            </a:extLst>
          </p:cNvPr>
          <p:cNvSpPr>
            <a:spLocks noGrp="1"/>
          </p:cNvSpPr>
          <p:nvPr>
            <p:ph idx="1"/>
          </p:nvPr>
        </p:nvSpPr>
        <p:spPr>
          <a:xfrm>
            <a:off x="550506" y="1324947"/>
            <a:ext cx="8723496" cy="4716415"/>
          </a:xfrm>
        </p:spPr>
        <p:txBody>
          <a:bodyPr>
            <a:normAutofit/>
          </a:bodyPr>
          <a:lstStyle/>
          <a:p>
            <a:pPr algn="just"/>
            <a:r>
              <a:rPr lang="en-US" sz="2200" dirty="0"/>
              <a:t>This can be helpful for a differential diagnosis. </a:t>
            </a:r>
          </a:p>
          <a:p>
            <a:pPr algn="just"/>
            <a:endParaRPr lang="en-US" sz="2200" dirty="0"/>
          </a:p>
          <a:p>
            <a:pPr algn="just"/>
            <a:r>
              <a:rPr lang="en-US" sz="2200" dirty="0"/>
              <a:t>A high concentration of </a:t>
            </a:r>
            <a:r>
              <a:rPr lang="en-US" sz="2200" b="1" dirty="0" err="1"/>
              <a:t>methylmercaptan</a:t>
            </a:r>
            <a:r>
              <a:rPr lang="en-US" sz="2200" dirty="0"/>
              <a:t> compared with hydrogen sulfide indicates, for example, </a:t>
            </a:r>
            <a:r>
              <a:rPr lang="en-US" sz="2200" b="1" i="1" dirty="0"/>
              <a:t>periodontitis</a:t>
            </a:r>
            <a:r>
              <a:rPr lang="en-US" sz="2200" dirty="0"/>
              <a:t>. </a:t>
            </a:r>
          </a:p>
          <a:p>
            <a:pPr algn="just"/>
            <a:endParaRPr lang="en-US" sz="2200" dirty="0"/>
          </a:p>
          <a:p>
            <a:pPr algn="just"/>
            <a:r>
              <a:rPr lang="en-US" sz="2200" dirty="0"/>
              <a:t>If only </a:t>
            </a:r>
            <a:r>
              <a:rPr lang="en-US" sz="2200" b="1" dirty="0"/>
              <a:t>hydrogen sulfide </a:t>
            </a:r>
            <a:r>
              <a:rPr lang="en-US" sz="2200" dirty="0"/>
              <a:t>is increased, a problem with </a:t>
            </a:r>
            <a:r>
              <a:rPr lang="en-US" sz="2200" b="1" i="1" dirty="0"/>
              <a:t>oral</a:t>
            </a:r>
            <a:r>
              <a:rPr lang="en-US" sz="2200" dirty="0"/>
              <a:t> </a:t>
            </a:r>
            <a:r>
              <a:rPr lang="en-US" sz="2200" b="1" i="1" dirty="0"/>
              <a:t>hygiene</a:t>
            </a:r>
            <a:r>
              <a:rPr lang="en-US" sz="2200" dirty="0"/>
              <a:t> may exist. </a:t>
            </a:r>
          </a:p>
          <a:p>
            <a:pPr algn="just"/>
            <a:endParaRPr lang="en-US" sz="2200" dirty="0"/>
          </a:p>
          <a:p>
            <a:pPr algn="just"/>
            <a:r>
              <a:rPr lang="en-US" sz="2200" b="1" dirty="0"/>
              <a:t>Dimethyl sulfide </a:t>
            </a:r>
            <a:r>
              <a:rPr lang="en-US" sz="2200" dirty="0"/>
              <a:t>can indicate an </a:t>
            </a:r>
            <a:r>
              <a:rPr lang="en-US" sz="2200" b="1" i="1" dirty="0"/>
              <a:t>extraoral cause.</a:t>
            </a:r>
          </a:p>
          <a:p>
            <a:pPr algn="just"/>
            <a:endParaRPr lang="en-US" sz="2200" dirty="0"/>
          </a:p>
          <a:p>
            <a:pPr algn="just"/>
            <a:endParaRPr lang="en-US" sz="2200" dirty="0"/>
          </a:p>
          <a:p>
            <a:pPr algn="just"/>
            <a:endParaRPr lang="en-IN" sz="2200" dirty="0"/>
          </a:p>
        </p:txBody>
      </p:sp>
      <p:sp>
        <p:nvSpPr>
          <p:cNvPr id="4" name="Footer Placeholder 3">
            <a:extLst>
              <a:ext uri="{FF2B5EF4-FFF2-40B4-BE49-F238E27FC236}">
                <a16:creationId xmlns:a16="http://schemas.microsoft.com/office/drawing/2014/main" id="{CCD90BF0-4492-88C7-51A5-DBB7FF2EDE9A}"/>
              </a:ext>
            </a:extLst>
          </p:cNvPr>
          <p:cNvSpPr>
            <a:spLocks noGrp="1"/>
          </p:cNvSpPr>
          <p:nvPr>
            <p:ph type="ftr" sz="quarter" idx="11"/>
          </p:nvPr>
        </p:nvSpPr>
        <p:spPr/>
        <p:txBody>
          <a:bodyPr/>
          <a:lstStyle/>
          <a:p>
            <a:endParaRPr lang="en-IN"/>
          </a:p>
        </p:txBody>
      </p:sp>
    </p:spTree>
    <p:extLst>
      <p:ext uri="{BB962C8B-B14F-4D97-AF65-F5344CB8AC3E}">
        <p14:creationId xmlns:p14="http://schemas.microsoft.com/office/powerpoint/2010/main" val="16031826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220476-DDB8-2A7F-FF49-61BC7CC09139}"/>
              </a:ext>
            </a:extLst>
          </p:cNvPr>
          <p:cNvSpPr>
            <a:spLocks noGrp="1"/>
          </p:cNvSpPr>
          <p:nvPr>
            <p:ph idx="1"/>
          </p:nvPr>
        </p:nvSpPr>
        <p:spPr>
          <a:xfrm>
            <a:off x="488272" y="451513"/>
            <a:ext cx="11026394" cy="5589849"/>
          </a:xfrm>
        </p:spPr>
        <p:txBody>
          <a:bodyPr>
            <a:normAutofit/>
          </a:bodyPr>
          <a:lstStyle/>
          <a:p>
            <a:pPr algn="just"/>
            <a:endParaRPr lang="en-US" sz="2200" dirty="0"/>
          </a:p>
          <a:p>
            <a:pPr algn="just"/>
            <a:r>
              <a:rPr lang="en-US" sz="2200" dirty="0"/>
              <a:t>Just like the </a:t>
            </a:r>
            <a:r>
              <a:rPr lang="en-US" sz="2200" dirty="0" err="1"/>
              <a:t>Halimeter</a:t>
            </a:r>
            <a:r>
              <a:rPr lang="en-US" sz="2200" dirty="0"/>
              <a:t>, the </a:t>
            </a:r>
            <a:r>
              <a:rPr lang="en-US" sz="2200" dirty="0" err="1"/>
              <a:t>OralChroma</a:t>
            </a:r>
            <a:r>
              <a:rPr lang="en-US" sz="2200" dirty="0"/>
              <a:t> cannot detect compounds other than sulfur compounds, and some intraoral and extraoral causes can thus be overlooked. </a:t>
            </a:r>
          </a:p>
          <a:p>
            <a:pPr algn="just"/>
            <a:endParaRPr lang="en-US" sz="2200" dirty="0"/>
          </a:p>
          <a:p>
            <a:pPr algn="just"/>
            <a:r>
              <a:rPr lang="en-US" sz="2200" dirty="0"/>
              <a:t>The apparatus needs calibration and the sensor and column need to be replaced every 2 years</a:t>
            </a:r>
            <a:endParaRPr lang="en-IN" sz="2200" dirty="0"/>
          </a:p>
        </p:txBody>
      </p:sp>
      <p:sp>
        <p:nvSpPr>
          <p:cNvPr id="4" name="Footer Placeholder 3">
            <a:extLst>
              <a:ext uri="{FF2B5EF4-FFF2-40B4-BE49-F238E27FC236}">
                <a16:creationId xmlns:a16="http://schemas.microsoft.com/office/drawing/2014/main" id="{9CA42D24-1840-EDBD-6F9C-3CA71FB49475}"/>
              </a:ext>
            </a:extLst>
          </p:cNvPr>
          <p:cNvSpPr>
            <a:spLocks noGrp="1"/>
          </p:cNvSpPr>
          <p:nvPr>
            <p:ph type="ftr" sz="quarter" idx="11"/>
          </p:nvPr>
        </p:nvSpPr>
        <p:spPr>
          <a:xfrm>
            <a:off x="630681" y="6330611"/>
            <a:ext cx="6297612" cy="365125"/>
          </a:xfrm>
        </p:spPr>
        <p:txBody>
          <a:bodyPr/>
          <a:lstStyle/>
          <a:p>
            <a:r>
              <a:rPr lang="en-US" sz="900" dirty="0">
                <a:latin typeface="+mj-lt"/>
                <a:cs typeface="Times New Roman" pitchFamily="18" charset="0"/>
              </a:rPr>
              <a:t>Michael G. Newman, Henry Takei, Perry R. </a:t>
            </a:r>
            <a:r>
              <a:rPr lang="en-US" sz="900" dirty="0" err="1">
                <a:latin typeface="+mj-lt"/>
                <a:cs typeface="Times New Roman" pitchFamily="18" charset="0"/>
              </a:rPr>
              <a:t>Klokkevold</a:t>
            </a:r>
            <a:r>
              <a:rPr lang="en-US" sz="900" dirty="0">
                <a:latin typeface="+mj-lt"/>
                <a:cs typeface="Times New Roman" pitchFamily="18" charset="0"/>
              </a:rPr>
              <a:t>, Fermin </a:t>
            </a:r>
            <a:r>
              <a:rPr lang="en-US" sz="900" dirty="0" err="1">
                <a:latin typeface="+mj-lt"/>
                <a:cs typeface="Times New Roman" pitchFamily="18" charset="0"/>
              </a:rPr>
              <a:t>A.Carranza</a:t>
            </a:r>
            <a:r>
              <a:rPr lang="en-US" sz="900" dirty="0">
                <a:latin typeface="+mj-lt"/>
                <a:cs typeface="Times New Roman" pitchFamily="18" charset="0"/>
              </a:rPr>
              <a:t> 13</a:t>
            </a:r>
            <a:r>
              <a:rPr lang="en-US" sz="900" baseline="30000" dirty="0">
                <a:latin typeface="+mj-lt"/>
                <a:cs typeface="Times New Roman" pitchFamily="18" charset="0"/>
              </a:rPr>
              <a:t>th</a:t>
            </a:r>
            <a:r>
              <a:rPr lang="en-US" sz="900" dirty="0">
                <a:latin typeface="+mj-lt"/>
                <a:cs typeface="Times New Roman" pitchFamily="18" charset="0"/>
              </a:rPr>
              <a:t> edition</a:t>
            </a:r>
          </a:p>
          <a:p>
            <a:endParaRPr lang="en-IN" dirty="0"/>
          </a:p>
        </p:txBody>
      </p:sp>
      <p:pic>
        <p:nvPicPr>
          <p:cNvPr id="5" name="Picture 4">
            <a:extLst>
              <a:ext uri="{FF2B5EF4-FFF2-40B4-BE49-F238E27FC236}">
                <a16:creationId xmlns:a16="http://schemas.microsoft.com/office/drawing/2014/main" id="{13FE8D72-5F19-9FCA-50C2-7FF3C4BC3177}"/>
              </a:ext>
            </a:extLst>
          </p:cNvPr>
          <p:cNvPicPr>
            <a:picLocks noChangeAspect="1"/>
          </p:cNvPicPr>
          <p:nvPr/>
        </p:nvPicPr>
        <p:blipFill>
          <a:blip r:embed="rId2"/>
          <a:stretch>
            <a:fillRect/>
          </a:stretch>
        </p:blipFill>
        <p:spPr>
          <a:xfrm>
            <a:off x="2846514" y="2827176"/>
            <a:ext cx="7295862" cy="3214186"/>
          </a:xfrm>
          <a:prstGeom prst="rect">
            <a:avLst/>
          </a:prstGeom>
        </p:spPr>
      </p:pic>
    </p:spTree>
    <p:extLst>
      <p:ext uri="{BB962C8B-B14F-4D97-AF65-F5344CB8AC3E}">
        <p14:creationId xmlns:p14="http://schemas.microsoft.com/office/powerpoint/2010/main" val="163263659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3076</TotalTime>
  <Words>14303</Words>
  <Application>Microsoft Office PowerPoint</Application>
  <PresentationFormat>Widescreen</PresentationFormat>
  <Paragraphs>1164</Paragraphs>
  <Slides>175</Slides>
  <Notes>0</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175</vt:i4>
      </vt:variant>
    </vt:vector>
  </HeadingPairs>
  <TitlesOfParts>
    <vt:vector size="182" baseType="lpstr">
      <vt:lpstr>Arial</vt:lpstr>
      <vt:lpstr>Calibri</vt:lpstr>
      <vt:lpstr>Open Sans</vt:lpstr>
      <vt:lpstr>Times New Roman</vt:lpstr>
      <vt:lpstr>Trebuchet MS</vt:lpstr>
      <vt:lpstr>Wingdings 3</vt:lpstr>
      <vt:lpstr>Facet</vt:lpstr>
      <vt:lpstr>PowerPoint Presentation</vt:lpstr>
      <vt:lpstr>CONTENTS</vt:lpstr>
      <vt:lpstr>INTRODUCTION</vt:lpstr>
      <vt:lpstr>SYNONYMS :</vt:lpstr>
      <vt:lpstr>DAYS OF YORE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CLASSIFICATION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EPIDEMIOLOGY</vt:lpstr>
      <vt:lpstr>PowerPoint Presentation</vt:lpstr>
      <vt:lpstr>PowerPoint Presentation</vt:lpstr>
      <vt:lpstr>SOCIO‑ECONOMIC AND PHYSIOLOGICAL ASPECTS </vt:lpstr>
      <vt:lpstr>PowerPoint Presentation</vt:lpstr>
      <vt:lpstr>ETIOLOGY</vt:lpstr>
      <vt:lpstr>PowerPoint Presentation</vt:lpstr>
      <vt:lpstr>INTRAORAL CAUSES</vt:lpstr>
      <vt:lpstr>PowerPoint Presentation</vt:lpstr>
      <vt:lpstr>PowerPoint Presentation</vt:lpstr>
      <vt:lpstr>       Tongue and Tongue Coating </vt:lpstr>
      <vt:lpstr>PowerPoint Presentation</vt:lpstr>
      <vt:lpstr>PowerPoint Presentation</vt:lpstr>
      <vt:lpstr>PowerPoint Presentation</vt:lpstr>
      <vt:lpstr>Dental Disorders </vt:lpstr>
      <vt:lpstr>Dry Mouth </vt:lpstr>
      <vt:lpstr>Periodontal Infections </vt:lpstr>
      <vt:lpstr>PowerPoint Presentation</vt:lpstr>
      <vt:lpstr>PowerPoint Presentation</vt:lpstr>
      <vt:lpstr>PowerPoint Presentation</vt:lpstr>
      <vt:lpstr>Extraoral Causes </vt:lpstr>
      <vt:lpstr>PowerPoint Presentation</vt:lpstr>
      <vt:lpstr>Ear, Nose, and Throat </vt:lpstr>
      <vt:lpstr>PowerPoint Presentation</vt:lpstr>
      <vt:lpstr>Bronchi and Lungs</vt:lpstr>
      <vt:lpstr>Gastrointestinal Tract</vt:lpstr>
      <vt:lpstr>Kidney</vt:lpstr>
      <vt:lpstr>Liver</vt:lpstr>
      <vt:lpstr>Systemic Metabolic Disorders </vt:lpstr>
      <vt:lpstr>Trimethylaminuria</vt:lpstr>
      <vt:lpstr>Hormonal Causes </vt:lpstr>
      <vt:lpstr>PowerPoint Presentation</vt:lpstr>
      <vt:lpstr>PowerPoint Presentation</vt:lpstr>
      <vt:lpstr>Halitosis Induced by Medication </vt:lpstr>
      <vt:lpstr>PowerPoint Presentation</vt:lpstr>
      <vt:lpstr>PowerPoint Presentation</vt:lpstr>
      <vt:lpstr>PowerPoint Presentation</vt:lpstr>
      <vt:lpstr>PowerPoint Presentation</vt:lpstr>
      <vt:lpstr>Specific character of breath odor: </vt:lpstr>
      <vt:lpstr>ASSOCIATION BETWEEN HALITOSIS AND PERIODONTAL DISEASE</vt:lpstr>
      <vt:lpstr>PowerPoint Presentation</vt:lpstr>
      <vt:lpstr>PowerPoint Presentation</vt:lpstr>
      <vt:lpstr>Correlation between the presence of a pathogenic microflora in the subgingival microbiota and halitosis</vt:lpstr>
      <vt:lpstr>VSC’s: Origin and Relation to Periodontitis </vt:lpstr>
      <vt:lpstr>PowerPoint Presentation</vt:lpstr>
      <vt:lpstr>PowerPoint Presentation</vt:lpstr>
      <vt:lpstr>PowerPoint Presentation</vt:lpstr>
      <vt:lpstr>Course of a Halitosis Consultation </vt:lpstr>
      <vt:lpstr>Diagnosis of Malodor </vt:lpstr>
      <vt:lpstr>PowerPoint Presentation</vt:lpstr>
      <vt:lpstr>PowerPoint Presentation</vt:lpstr>
      <vt:lpstr>PowerPoint Presentation</vt:lpstr>
      <vt:lpstr>Examinations</vt:lpstr>
      <vt:lpstr>Organoleptic Rating (Hedonic assessment) </vt:lpstr>
      <vt:lpstr>PowerPoint Presentation</vt:lpstr>
      <vt:lpstr>PowerPoint Presentation</vt:lpstr>
      <vt:lpstr>PowerPoint Presentation</vt:lpstr>
      <vt:lpstr>PowerPoint Presentation</vt:lpstr>
      <vt:lpstr>PowerPoint Presentation</vt:lpstr>
      <vt:lpstr>PowerPoint Presentation</vt:lpstr>
      <vt:lpstr>Self-Examination</vt:lpstr>
      <vt:lpstr>PowerPoint Presentation</vt:lpstr>
      <vt:lpstr>PowerPoint Presentation</vt:lpstr>
      <vt:lpstr>Portable Volatile Sulfur Monitor : The Halimeter </vt:lpstr>
      <vt:lpstr>PowerPoint Presentation</vt:lpstr>
      <vt:lpstr>PowerPoint Presentation</vt:lpstr>
      <vt:lpstr>PowerPoint Presentation</vt:lpstr>
      <vt:lpstr>PowerPoint Presentation</vt:lpstr>
      <vt:lpstr>PowerPoint Presentation</vt:lpstr>
      <vt:lpstr>Gas Chromatography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Dark-Field or Phase-Contrast Microscopy  </vt:lpstr>
      <vt:lpstr>Oropharyngeal Examination </vt:lpstr>
      <vt:lpstr>PowerPoint Presentation</vt:lpstr>
      <vt:lpstr>PowerPoint Presentation</vt:lpstr>
      <vt:lpstr>Electronic Nose</vt:lpstr>
      <vt:lpstr>PowerPoint Presentation</vt:lpstr>
      <vt:lpstr>PowerPoint Presentation</vt:lpstr>
      <vt:lpstr>Principle of BANA test</vt:lpstr>
      <vt:lpstr>PowerPoint Presentation</vt:lpstr>
      <vt:lpstr>PowerPoint Presentation</vt:lpstr>
      <vt:lpstr>Method to use bana test kit :-</vt:lpstr>
      <vt:lpstr>PowerPoint Presentation</vt:lpstr>
      <vt:lpstr>Interpretation of results</vt:lpstr>
      <vt:lpstr>PowerPoint Presentation</vt:lpstr>
      <vt:lpstr>Salivary incubation test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BREATH CHECKER</vt:lpstr>
      <vt:lpstr>PowerPoint Presentation</vt:lpstr>
      <vt:lpstr>PowerPoint Presentation</vt:lpstr>
      <vt:lpstr>TREATMENT</vt:lpstr>
      <vt:lpstr>PowerPoint Presentation</vt:lpstr>
      <vt:lpstr>PowerPoint Presentation</vt:lpstr>
      <vt:lpstr>I.  MECHANICAL REDUCTION OF INTRAORAL NUTRIENTS AND MICROORGANISMS </vt:lpstr>
      <vt:lpstr>PowerPoint Presentation</vt:lpstr>
      <vt:lpstr>PowerPoint Presentation</vt:lpstr>
      <vt:lpstr>PowerPoint Presentation</vt:lpstr>
      <vt:lpstr>PowerPoint Presentation</vt:lpstr>
      <vt:lpstr>PowerPoint Presentation</vt:lpstr>
      <vt:lpstr>II.   CHEMICAL REDUCTION OF ORAL MICROBIAL LOAD </vt:lpstr>
      <vt:lpstr>Chlorhexidine</vt:lpstr>
      <vt:lpstr>PowerPoint Presentation</vt:lpstr>
      <vt:lpstr>PowerPoint Presentation</vt:lpstr>
      <vt:lpstr>PowerPoint Presentation</vt:lpstr>
      <vt:lpstr>Chlorine Dioxide </vt:lpstr>
      <vt:lpstr>Two-Phase Oil-Water Rinse </vt:lpstr>
      <vt:lpstr>PowerPoint Presentation</vt:lpstr>
      <vt:lpstr>Triclosan</vt:lpstr>
      <vt:lpstr>PowerPoint Presentation</vt:lpstr>
      <vt:lpstr>Amine Fluoride or Stannous Fluoride </vt:lpstr>
      <vt:lpstr>PowerPoint Presentation</vt:lpstr>
      <vt:lpstr>Hydrogen Peroxide </vt:lpstr>
      <vt:lpstr>Oxidizing Lozenges  </vt:lpstr>
      <vt:lpstr>Baking Soda </vt:lpstr>
      <vt:lpstr>III.   CONVERSION OF VOLATILE SULFUR COMPOUNDS </vt:lpstr>
      <vt:lpstr>PowerPoint Presentation</vt:lpstr>
      <vt:lpstr>PowerPoint Presentation</vt:lpstr>
      <vt:lpstr>PowerPoint Presentation</vt:lpstr>
      <vt:lpstr>IV.   MASKING THE MALODOR TREATMENT </vt:lpstr>
      <vt:lpstr>PowerPoint Presentation</vt:lpstr>
      <vt:lpstr>V.   PROBIOTICS</vt:lpstr>
      <vt:lpstr>PowerPoint Presentation</vt:lpstr>
      <vt:lpstr>VI.  OIL PULLING</vt:lpstr>
      <vt:lpstr>PowerPoint Presentation</vt:lpstr>
      <vt:lpstr>VII. NATURAL HERBS FOR HALITOSIS RELIEF</vt:lpstr>
      <vt:lpstr>PowerPoint Presentation</vt:lpstr>
      <vt:lpstr>Treatments for Extra-Oral Causes</vt:lpstr>
      <vt:lpstr>HALITOPHOBIA</vt:lpstr>
      <vt:lpstr>PowerPoint Presentation</vt:lpstr>
      <vt:lpstr>CONCLUSION</vt:lpstr>
      <vt:lpstr>HALITOSIS</vt:lpstr>
      <vt:lpstr>PowerPoint Presentation</vt:lpstr>
      <vt:lpstr>Specific character of breath odor: </vt:lpstr>
      <vt:lpstr>PowerPoint Presentation</vt:lpstr>
      <vt:lpstr>DIAGNOSTIC TESTS</vt:lpstr>
      <vt:lpstr>TREATMENT</vt:lpstr>
      <vt:lpstr>REFERENCES</vt:lpstr>
      <vt:lpstr>PowerPoint Presentation</vt:lpstr>
      <vt:lpstr>PowerPoint Presentation</vt:lpstr>
      <vt:lpstr>NO,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HALITOSIS</dc:title>
  <dc:creator>ADMIN</dc:creator>
  <cp:lastModifiedBy>ADMIN</cp:lastModifiedBy>
  <cp:revision>562</cp:revision>
  <dcterms:created xsi:type="dcterms:W3CDTF">2022-12-23T09:20:09Z</dcterms:created>
  <dcterms:modified xsi:type="dcterms:W3CDTF">2023-03-02T14:40:17Z</dcterms:modified>
</cp:coreProperties>
</file>