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07" r:id="rId2"/>
    <p:sldId id="256" r:id="rId3"/>
    <p:sldId id="30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13/05/2023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13/05/2023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13/05/2023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13/05/2023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13/05/2023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13/05/2023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13/05/2023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13/05/2023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13/05/2023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13/05/2023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49CA6C-AF0D-C1E4-5DDF-7B46B0D400F4}"/>
              </a:ext>
            </a:extLst>
          </p:cNvPr>
          <p:cNvSpPr>
            <a:spLocks noGrp="1"/>
          </p:cNvSpPr>
          <p:nvPr>
            <p:ph type="title"/>
          </p:nvPr>
        </p:nvSpPr>
        <p:spPr>
          <a:xfrm>
            <a:off x="677334" y="2432695"/>
            <a:ext cx="8796730" cy="1344705"/>
          </a:xfrm>
        </p:spPr>
        <p:txBody>
          <a:bodyPr>
            <a:normAutofit fontScale="90000"/>
          </a:bodyPr>
          <a:lstStyle/>
          <a:p>
            <a:r>
              <a:rPr lang="en-US" sz="8800" i="1" dirty="0"/>
              <a:t>Good morning 🌄</a:t>
            </a:r>
          </a:p>
        </p:txBody>
      </p:sp>
      <p:sp>
        <p:nvSpPr>
          <p:cNvPr id="3" name="Content Placeholder 2">
            <a:extLst>
              <a:ext uri="{FF2B5EF4-FFF2-40B4-BE49-F238E27FC236}">
                <a16:creationId xmlns:a16="http://schemas.microsoft.com/office/drawing/2014/main" xmlns="" id="{B9FA9611-D6CC-5D68-B344-AB25CA13AA76}"/>
              </a:ext>
            </a:extLst>
          </p:cNvPr>
          <p:cNvSpPr>
            <a:spLocks noGrp="1"/>
          </p:cNvSpPr>
          <p:nvPr>
            <p:ph idx="1"/>
          </p:nvPr>
        </p:nvSpPr>
        <p:spPr>
          <a:xfrm>
            <a:off x="1723668" y="5586642"/>
            <a:ext cx="7550334" cy="454720"/>
          </a:xfrm>
        </p:spPr>
        <p:txBody>
          <a:bodyPr/>
          <a:lstStyle/>
          <a:p>
            <a:endParaRPr lang="en-US"/>
          </a:p>
        </p:txBody>
      </p:sp>
    </p:spTree>
    <p:extLst>
      <p:ext uri="{BB962C8B-B14F-4D97-AF65-F5344CB8AC3E}">
        <p14:creationId xmlns:p14="http://schemas.microsoft.com/office/powerpoint/2010/main" val="1180906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E04BF9-B09E-9DBC-243F-68605ED1C89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873A01A5-7E12-655A-282A-A9562E1BDCDB}"/>
              </a:ext>
            </a:extLst>
          </p:cNvPr>
          <p:cNvPicPr>
            <a:picLocks noGrp="1" noChangeAspect="1"/>
          </p:cNvPicPr>
          <p:nvPr>
            <p:ph idx="1"/>
          </p:nvPr>
        </p:nvPicPr>
        <p:blipFill>
          <a:blip r:embed="rId2"/>
          <a:stretch>
            <a:fillRect/>
          </a:stretch>
        </p:blipFill>
        <p:spPr>
          <a:xfrm>
            <a:off x="3665787" y="1613648"/>
            <a:ext cx="2989717" cy="4428378"/>
          </a:xfrm>
        </p:spPr>
      </p:pic>
    </p:spTree>
    <p:extLst>
      <p:ext uri="{BB962C8B-B14F-4D97-AF65-F5344CB8AC3E}">
        <p14:creationId xmlns:p14="http://schemas.microsoft.com/office/powerpoint/2010/main" val="3669234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6F6168-1AA0-A8E9-DAC9-2C5195527411}"/>
              </a:ext>
            </a:extLst>
          </p:cNvPr>
          <p:cNvSpPr>
            <a:spLocks noGrp="1"/>
          </p:cNvSpPr>
          <p:nvPr>
            <p:ph type="title"/>
          </p:nvPr>
        </p:nvSpPr>
        <p:spPr/>
        <p:txBody>
          <a:bodyPr/>
          <a:lstStyle/>
          <a:p>
            <a:r>
              <a:rPr lang="en-US" dirty="0"/>
              <a:t>Procedure </a:t>
            </a:r>
          </a:p>
        </p:txBody>
      </p:sp>
      <p:sp>
        <p:nvSpPr>
          <p:cNvPr id="3" name="Content Placeholder 2">
            <a:extLst>
              <a:ext uri="{FF2B5EF4-FFF2-40B4-BE49-F238E27FC236}">
                <a16:creationId xmlns:a16="http://schemas.microsoft.com/office/drawing/2014/main" xmlns="" id="{E1EBF888-D177-1A75-D592-9AE858C5D953}"/>
              </a:ext>
            </a:extLst>
          </p:cNvPr>
          <p:cNvSpPr>
            <a:spLocks noGrp="1"/>
          </p:cNvSpPr>
          <p:nvPr>
            <p:ph idx="1"/>
          </p:nvPr>
        </p:nvSpPr>
        <p:spPr/>
        <p:txBody>
          <a:bodyPr/>
          <a:lstStyle/>
          <a:p>
            <a:r>
              <a:rPr lang="en-US" dirty="0"/>
              <a:t> A sharp instrument is to be used for hand scaling. </a:t>
            </a:r>
          </a:p>
          <a:p>
            <a:r>
              <a:rPr lang="en-US" dirty="0"/>
              <a:t> Scaling should be carried out in an apical to coronal direction.
A finger rest should be at the closest possible to the tooth being scaled. The cutting edge of the tip of the instrument should be maintained at an angulation of approximately 45°-90° angle to the tooth surface.</a:t>
            </a:r>
          </a:p>
        </p:txBody>
      </p:sp>
    </p:spTree>
    <p:extLst>
      <p:ext uri="{BB962C8B-B14F-4D97-AF65-F5344CB8AC3E}">
        <p14:creationId xmlns:p14="http://schemas.microsoft.com/office/powerpoint/2010/main" val="3561537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428465-0470-ABD2-873B-D143A420E037}"/>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7137D917-62D0-D28D-27F5-EB66D4F31D51}"/>
              </a:ext>
            </a:extLst>
          </p:cNvPr>
          <p:cNvPicPr>
            <a:picLocks noGrp="1" noChangeAspect="1"/>
          </p:cNvPicPr>
          <p:nvPr>
            <p:ph idx="1"/>
          </p:nvPr>
        </p:nvPicPr>
        <p:blipFill>
          <a:blip r:embed="rId2"/>
          <a:stretch>
            <a:fillRect/>
          </a:stretch>
        </p:blipFill>
        <p:spPr>
          <a:xfrm>
            <a:off x="1086926" y="1540300"/>
            <a:ext cx="8187076" cy="4501726"/>
          </a:xfrm>
        </p:spPr>
      </p:pic>
    </p:spTree>
    <p:extLst>
      <p:ext uri="{BB962C8B-B14F-4D97-AF65-F5344CB8AC3E}">
        <p14:creationId xmlns:p14="http://schemas.microsoft.com/office/powerpoint/2010/main" val="5583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E3731F-BF9B-DCBB-BD23-D04672EAF68E}"/>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C9CC7528-CBEA-7BC6-3D8C-EDDAFC607CB7}"/>
              </a:ext>
            </a:extLst>
          </p:cNvPr>
          <p:cNvPicPr>
            <a:picLocks noGrp="1" noChangeAspect="1"/>
          </p:cNvPicPr>
          <p:nvPr>
            <p:ph idx="1"/>
          </p:nvPr>
        </p:nvPicPr>
        <p:blipFill>
          <a:blip r:embed="rId2"/>
          <a:stretch>
            <a:fillRect/>
          </a:stretch>
        </p:blipFill>
        <p:spPr>
          <a:xfrm>
            <a:off x="3388579" y="742535"/>
            <a:ext cx="4642982" cy="5788248"/>
          </a:xfrm>
        </p:spPr>
      </p:pic>
    </p:spTree>
    <p:extLst>
      <p:ext uri="{BB962C8B-B14F-4D97-AF65-F5344CB8AC3E}">
        <p14:creationId xmlns:p14="http://schemas.microsoft.com/office/powerpoint/2010/main" val="4251376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2A10C0-4E9F-D82F-11CA-A7D815CB69C8}"/>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D85D9A8A-8750-38A5-A3FF-406BB5E34B07}"/>
              </a:ext>
            </a:extLst>
          </p:cNvPr>
          <p:cNvPicPr>
            <a:picLocks noGrp="1" noChangeAspect="1"/>
          </p:cNvPicPr>
          <p:nvPr>
            <p:ph idx="1"/>
          </p:nvPr>
        </p:nvPicPr>
        <p:blipFill>
          <a:blip r:embed="rId2"/>
          <a:stretch>
            <a:fillRect/>
          </a:stretch>
        </p:blipFill>
        <p:spPr>
          <a:xfrm>
            <a:off x="2554942" y="867900"/>
            <a:ext cx="5354374" cy="5174126"/>
          </a:xfrm>
        </p:spPr>
      </p:pic>
    </p:spTree>
    <p:extLst>
      <p:ext uri="{BB962C8B-B14F-4D97-AF65-F5344CB8AC3E}">
        <p14:creationId xmlns:p14="http://schemas.microsoft.com/office/powerpoint/2010/main" val="721350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251804-1D6B-45D9-FC71-B9F2C2A99EA9}"/>
              </a:ext>
            </a:extLst>
          </p:cNvPr>
          <p:cNvSpPr>
            <a:spLocks noGrp="1"/>
          </p:cNvSpPr>
          <p:nvPr>
            <p:ph type="title"/>
          </p:nvPr>
        </p:nvSpPr>
        <p:spPr/>
        <p:txBody>
          <a:bodyPr/>
          <a:lstStyle/>
          <a:p>
            <a:r>
              <a:rPr lang="en-US" dirty="0" err="1"/>
              <a:t>Supragingival</a:t>
            </a:r>
            <a:r>
              <a:rPr lang="en-US" dirty="0"/>
              <a:t> Scaling Technique</a:t>
            </a:r>
          </a:p>
        </p:txBody>
      </p:sp>
      <p:sp>
        <p:nvSpPr>
          <p:cNvPr id="3" name="Content Placeholder 2">
            <a:extLst>
              <a:ext uri="{FF2B5EF4-FFF2-40B4-BE49-F238E27FC236}">
                <a16:creationId xmlns:a16="http://schemas.microsoft.com/office/drawing/2014/main" xmlns="" id="{B2F62611-BD05-8D2C-2776-867685534FFD}"/>
              </a:ext>
            </a:extLst>
          </p:cNvPr>
          <p:cNvSpPr>
            <a:spLocks noGrp="1"/>
          </p:cNvSpPr>
          <p:nvPr>
            <p:ph idx="1"/>
          </p:nvPr>
        </p:nvSpPr>
        <p:spPr/>
        <p:txBody>
          <a:bodyPr>
            <a:normAutofit/>
          </a:bodyPr>
          <a:lstStyle/>
          <a:p>
            <a:r>
              <a:rPr lang="en-US" dirty="0" err="1"/>
              <a:t>Supragingival</a:t>
            </a:r>
            <a:r>
              <a:rPr lang="en-US" dirty="0"/>
              <a:t> calculus is generally less tenacious and less calcified than </a:t>
            </a:r>
            <a:r>
              <a:rPr lang="en-US" dirty="0" err="1"/>
              <a:t>subgingival</a:t>
            </a:r>
            <a:r>
              <a:rPr lang="en-US" dirty="0"/>
              <a:t> calculus.
Sickles, curettes, and ultrasonic and sonic instruments are most often used for the removal of </a:t>
            </a:r>
            <a:r>
              <a:rPr lang="en-US" dirty="0" err="1"/>
              <a:t>supragingival</a:t>
            </a:r>
            <a:r>
              <a:rPr lang="en-US" dirty="0"/>
              <a:t> calculus.• </a:t>
            </a:r>
          </a:p>
          <a:p>
            <a:r>
              <a:rPr lang="en-US" dirty="0"/>
              <a:t>The sickle or curette is held with a modified pen grasp, and a firm finger rest is established on the teeth adjacent to the working area.
 The blade is adapted with an angulation of slightly less than 90 degrees to the surface being scaled.</a:t>
            </a:r>
          </a:p>
          <a:p>
            <a:r>
              <a:rPr lang="en-US" dirty="0"/>
              <a:t>The cutting edge should engage the apical margin of the </a:t>
            </a:r>
            <a:r>
              <a:rPr lang="en-US" dirty="0" err="1"/>
              <a:t>supragingival</a:t>
            </a:r>
            <a:r>
              <a:rPr lang="en-US" dirty="0"/>
              <a:t> calculus while short, powerful, overlapping scaling strokes are activated </a:t>
            </a:r>
            <a:r>
              <a:rPr lang="en-US" dirty="0" err="1"/>
              <a:t>coronally</a:t>
            </a:r>
            <a:r>
              <a:rPr lang="en-US" dirty="0"/>
              <a:t> in a vertical or an oblique direction.</a:t>
            </a:r>
          </a:p>
        </p:txBody>
      </p:sp>
    </p:spTree>
    <p:extLst>
      <p:ext uri="{BB962C8B-B14F-4D97-AF65-F5344CB8AC3E}">
        <p14:creationId xmlns:p14="http://schemas.microsoft.com/office/powerpoint/2010/main" val="3080508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FC190A-57F1-D567-3668-BC63D307BD9A}"/>
              </a:ext>
            </a:extLst>
          </p:cNvPr>
          <p:cNvSpPr>
            <a:spLocks noGrp="1"/>
          </p:cNvSpPr>
          <p:nvPr>
            <p:ph type="title"/>
          </p:nvPr>
        </p:nvSpPr>
        <p:spPr/>
        <p:txBody>
          <a:bodyPr/>
          <a:lstStyle/>
          <a:p>
            <a:r>
              <a:rPr lang="en-US" dirty="0" err="1"/>
              <a:t>Subgingival</a:t>
            </a:r>
            <a:r>
              <a:rPr lang="en-US" dirty="0"/>
              <a:t> Scaling and Root-</a:t>
            </a:r>
            <a:r>
              <a:rPr lang="en-US" dirty="0" err="1"/>
              <a:t>Planing</a:t>
            </a:r>
            <a:r>
              <a:rPr lang="en-US" dirty="0"/>
              <a:t> Technique</a:t>
            </a:r>
          </a:p>
        </p:txBody>
      </p:sp>
      <p:sp>
        <p:nvSpPr>
          <p:cNvPr id="3" name="Content Placeholder 2">
            <a:extLst>
              <a:ext uri="{FF2B5EF4-FFF2-40B4-BE49-F238E27FC236}">
                <a16:creationId xmlns:a16="http://schemas.microsoft.com/office/drawing/2014/main" xmlns="" id="{2CF8A402-9DE7-A816-7DCE-5D165BC80828}"/>
              </a:ext>
            </a:extLst>
          </p:cNvPr>
          <p:cNvSpPr>
            <a:spLocks noGrp="1"/>
          </p:cNvSpPr>
          <p:nvPr>
            <p:ph idx="1"/>
          </p:nvPr>
        </p:nvSpPr>
        <p:spPr/>
        <p:txBody>
          <a:bodyPr/>
          <a:lstStyle/>
          <a:p>
            <a:r>
              <a:rPr lang="en-US" dirty="0" err="1"/>
              <a:t>Subgingival</a:t>
            </a:r>
            <a:r>
              <a:rPr lang="en-US" dirty="0"/>
              <a:t> calculus is usually harder than </a:t>
            </a:r>
            <a:r>
              <a:rPr lang="en-US" dirty="0" err="1"/>
              <a:t>supragingival</a:t>
            </a:r>
            <a:r>
              <a:rPr lang="en-US" dirty="0"/>
              <a:t> calculus and is often locked into root irregularities, making it more tenacious and therefore more difficult to remove.
Vision is obscured by the bleeding that inevitably occurs during instrumentation and by the tissue itself.</a:t>
            </a:r>
          </a:p>
          <a:p>
            <a:r>
              <a:rPr lang="en-US" dirty="0"/>
              <a:t>In addition, the adjacent pocket wall limits the direction and length of the strokes.
The curette is preferred by most clinicians for </a:t>
            </a:r>
            <a:r>
              <a:rPr lang="en-US" dirty="0" err="1"/>
              <a:t>subgingival</a:t>
            </a:r>
            <a:r>
              <a:rPr lang="en-US" dirty="0"/>
              <a:t> scaling and root </a:t>
            </a:r>
            <a:r>
              <a:rPr lang="en-US" dirty="0" err="1"/>
              <a:t>planing</a:t>
            </a:r>
            <a:r>
              <a:rPr lang="en-US" dirty="0"/>
              <a:t> because of the advantages afforded by its design.</a:t>
            </a:r>
          </a:p>
        </p:txBody>
      </p:sp>
    </p:spTree>
    <p:extLst>
      <p:ext uri="{BB962C8B-B14F-4D97-AF65-F5344CB8AC3E}">
        <p14:creationId xmlns:p14="http://schemas.microsoft.com/office/powerpoint/2010/main" val="3367902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F5468D-58CE-5544-F771-C3D3FB7986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2AAD24BD-9B7C-FF85-5AB4-74E7415B1999}"/>
              </a:ext>
            </a:extLst>
          </p:cNvPr>
          <p:cNvSpPr>
            <a:spLocks noGrp="1"/>
          </p:cNvSpPr>
          <p:nvPr>
            <p:ph idx="1"/>
          </p:nvPr>
        </p:nvSpPr>
        <p:spPr/>
        <p:txBody>
          <a:bodyPr>
            <a:normAutofit/>
          </a:bodyPr>
          <a:lstStyle/>
          <a:p>
            <a:r>
              <a:rPr lang="en-US" dirty="0"/>
              <a:t>As calculus is removed, resistance to the passage of the cutting edge diminishes until only a slight roughness remains.
Longer, lighter root-</a:t>
            </a:r>
            <a:r>
              <a:rPr lang="en-US" dirty="0" err="1"/>
              <a:t>planing</a:t>
            </a:r>
            <a:r>
              <a:rPr lang="en-US" dirty="0"/>
              <a:t> strokes are then activated with less lateral pressure until the root surface is completely smooth and hard.</a:t>
            </a:r>
          </a:p>
          <a:p>
            <a:r>
              <a:rPr lang="en-US" dirty="0"/>
              <a:t>Scaling and root-</a:t>
            </a:r>
            <a:r>
              <a:rPr lang="en-US" dirty="0" err="1"/>
              <a:t>planing</a:t>
            </a:r>
            <a:r>
              <a:rPr lang="en-US" dirty="0"/>
              <a:t> strokes should be confined to the portion of the tooth where calculus or altered cementum is found; this area is known as the instrumentation zone.
 Sweeping the instrument over the crown where it is not needed wastes operating time, dulls the instrument, and causes loss of control.</a:t>
            </a:r>
          </a:p>
        </p:txBody>
      </p:sp>
    </p:spTree>
    <p:extLst>
      <p:ext uri="{BB962C8B-B14F-4D97-AF65-F5344CB8AC3E}">
        <p14:creationId xmlns:p14="http://schemas.microsoft.com/office/powerpoint/2010/main" val="113668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374663-4E84-5593-DFF4-2DD95C86708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8CA2322-1626-BD9A-2453-AB780F803B3B}"/>
              </a:ext>
            </a:extLst>
          </p:cNvPr>
          <p:cNvSpPr>
            <a:spLocks noGrp="1"/>
          </p:cNvSpPr>
          <p:nvPr>
            <p:ph idx="1"/>
          </p:nvPr>
        </p:nvSpPr>
        <p:spPr/>
        <p:txBody>
          <a:bodyPr>
            <a:normAutofit/>
          </a:bodyPr>
          <a:lstStyle/>
          <a:p>
            <a:r>
              <a:rPr lang="en-US" dirty="0"/>
              <a:t>• If heavy lateral pressure is continued after the bulk of calculus has been removed and the blade is repeatedly readapted with short, choppy strokes, the result will be a roughened root surface, resembling the rippled surface of a washboard.</a:t>
            </a:r>
          </a:p>
          <a:p>
            <a:r>
              <a:rPr lang="en-US" dirty="0"/>
              <a:t>• If heavy lateral pressure is continued with long, even strokes, the result will be excessive removal of root structure, producing a smooth but “ditched” or “riffled” root surface.</a:t>
            </a:r>
          </a:p>
          <a:p>
            <a:r>
              <a:rPr lang="en-US" dirty="0"/>
              <a:t>• To avoid these hazards of over instrumentation, a deliberate transition from short, powerful scaling strokes to longer, lighter root-</a:t>
            </a:r>
            <a:r>
              <a:rPr lang="en-US" dirty="0" err="1"/>
              <a:t>planing</a:t>
            </a:r>
            <a:r>
              <a:rPr lang="en-US" dirty="0"/>
              <a:t> strokes must be made as soon as the calculus and initial roughness have been eliminated.</a:t>
            </a:r>
          </a:p>
        </p:txBody>
      </p:sp>
    </p:spTree>
    <p:extLst>
      <p:ext uri="{BB962C8B-B14F-4D97-AF65-F5344CB8AC3E}">
        <p14:creationId xmlns:p14="http://schemas.microsoft.com/office/powerpoint/2010/main" val="372617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510609-334A-329A-0B59-8B07C95BEB6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A02E8441-A4F8-5D55-69E4-064D07ED82FE}"/>
              </a:ext>
            </a:extLst>
          </p:cNvPr>
          <p:cNvPicPr>
            <a:picLocks noGrp="1" noChangeAspect="1"/>
          </p:cNvPicPr>
          <p:nvPr>
            <p:ph idx="1"/>
          </p:nvPr>
        </p:nvPicPr>
        <p:blipFill>
          <a:blip r:embed="rId2"/>
          <a:stretch>
            <a:fillRect/>
          </a:stretch>
        </p:blipFill>
        <p:spPr>
          <a:xfrm>
            <a:off x="2242916" y="412471"/>
            <a:ext cx="6497671" cy="3881437"/>
          </a:xfrm>
        </p:spPr>
      </p:pic>
      <p:pic>
        <p:nvPicPr>
          <p:cNvPr id="5" name="Picture 5">
            <a:extLst>
              <a:ext uri="{FF2B5EF4-FFF2-40B4-BE49-F238E27FC236}">
                <a16:creationId xmlns:a16="http://schemas.microsoft.com/office/drawing/2014/main" xmlns="" id="{C2B27947-CBB5-BDBD-15FF-24EB547401AA}"/>
              </a:ext>
            </a:extLst>
          </p:cNvPr>
          <p:cNvPicPr>
            <a:picLocks noChangeAspect="1"/>
          </p:cNvPicPr>
          <p:nvPr/>
        </p:nvPicPr>
        <p:blipFill>
          <a:blip r:embed="rId3"/>
          <a:stretch>
            <a:fillRect/>
          </a:stretch>
        </p:blipFill>
        <p:spPr>
          <a:xfrm>
            <a:off x="2032000" y="4721649"/>
            <a:ext cx="8128000" cy="1508025"/>
          </a:xfrm>
          <a:prstGeom prst="rect">
            <a:avLst/>
          </a:prstGeom>
        </p:spPr>
      </p:pic>
    </p:spTree>
    <p:extLst>
      <p:ext uri="{BB962C8B-B14F-4D97-AF65-F5344CB8AC3E}">
        <p14:creationId xmlns:p14="http://schemas.microsoft.com/office/powerpoint/2010/main" val="2892929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27D7DE-C189-FE86-5AD4-42D237A52145}"/>
              </a:ext>
            </a:extLst>
          </p:cNvPr>
          <p:cNvSpPr>
            <a:spLocks noGrp="1"/>
          </p:cNvSpPr>
          <p:nvPr>
            <p:ph type="ctrTitle"/>
          </p:nvPr>
        </p:nvSpPr>
        <p:spPr/>
        <p:txBody>
          <a:bodyPr/>
          <a:lstStyle/>
          <a:p>
            <a:r>
              <a:rPr lang="en-US" b="1" dirty="0">
                <a:solidFill>
                  <a:schemeClr val="tx1"/>
                </a:solidFill>
              </a:rPr>
              <a:t>Scaling and </a:t>
            </a:r>
            <a:r>
              <a:rPr lang="en-US" b="1">
                <a:solidFill>
                  <a:schemeClr val="tx1"/>
                </a:solidFill>
              </a:rPr>
              <a:t>Root </a:t>
            </a:r>
            <a:r>
              <a:rPr lang="en-US" b="1" smtClean="0">
                <a:solidFill>
                  <a:schemeClr val="tx1"/>
                </a:solidFill>
              </a:rPr>
              <a:t>planing</a:t>
            </a:r>
            <a:endParaRPr lang="en-US" b="1" dirty="0">
              <a:solidFill>
                <a:schemeClr val="tx1"/>
              </a:solidFill>
            </a:endParaRPr>
          </a:p>
        </p:txBody>
      </p:sp>
      <p:sp>
        <p:nvSpPr>
          <p:cNvPr id="3" name="Subtitle 2">
            <a:extLst>
              <a:ext uri="{FF2B5EF4-FFF2-40B4-BE49-F238E27FC236}">
                <a16:creationId xmlns:a16="http://schemas.microsoft.com/office/drawing/2014/main" xmlns="" id="{B90C0493-F73D-2765-3E9B-5CC4ADDFDE4C}"/>
              </a:ext>
            </a:extLst>
          </p:cNvPr>
          <p:cNvSpPr>
            <a:spLocks noGrp="1"/>
          </p:cNvSpPr>
          <p:nvPr>
            <p:ph type="subTitle" idx="1"/>
          </p:nvPr>
        </p:nvSpPr>
        <p:spPr>
          <a:xfrm>
            <a:off x="1507067" y="4999861"/>
            <a:ext cx="7766936" cy="941294"/>
          </a:xfrm>
        </p:spPr>
        <p:txBody>
          <a:bodyPr/>
          <a:lstStyle/>
          <a:p>
            <a:r>
              <a:rPr lang="en-US" b="1" dirty="0">
                <a:solidFill>
                  <a:schemeClr val="tx1"/>
                </a:solidFill>
              </a:rPr>
              <a:t>Presented by : </a:t>
            </a:r>
            <a:r>
              <a:rPr lang="en-US" b="1" dirty="0" smtClean="0">
                <a:solidFill>
                  <a:schemeClr val="tx1"/>
                </a:solidFill>
              </a:rPr>
              <a:t>Dr. </a:t>
            </a:r>
            <a:r>
              <a:rPr lang="en-US" b="1" dirty="0" smtClean="0">
                <a:solidFill>
                  <a:schemeClr val="tx1"/>
                </a:solidFill>
              </a:rPr>
              <a:t>T</a:t>
            </a:r>
            <a:r>
              <a:rPr lang="en-US" b="1" dirty="0" smtClean="0">
                <a:solidFill>
                  <a:schemeClr val="tx1"/>
                </a:solidFill>
              </a:rPr>
              <a:t>rupti Giri  </a:t>
            </a:r>
            <a:endParaRPr lang="en-US" b="1" dirty="0">
              <a:solidFill>
                <a:schemeClr val="tx1"/>
              </a:solidFill>
            </a:endParaRPr>
          </a:p>
        </p:txBody>
      </p:sp>
    </p:spTree>
    <p:extLst>
      <p:ext uri="{BB962C8B-B14F-4D97-AF65-F5344CB8AC3E}">
        <p14:creationId xmlns:p14="http://schemas.microsoft.com/office/powerpoint/2010/main" val="1091777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1A424D-39A7-82A8-D630-A58F4461E0A1}"/>
              </a:ext>
            </a:extLst>
          </p:cNvPr>
          <p:cNvSpPr>
            <a:spLocks noGrp="1"/>
          </p:cNvSpPr>
          <p:nvPr>
            <p:ph type="title"/>
          </p:nvPr>
        </p:nvSpPr>
        <p:spPr/>
        <p:txBody>
          <a:bodyPr/>
          <a:lstStyle/>
          <a:p>
            <a:r>
              <a:rPr lang="en-US" dirty="0"/>
              <a:t>Various approaches to instrumentation:</a:t>
            </a:r>
          </a:p>
        </p:txBody>
      </p:sp>
      <p:sp>
        <p:nvSpPr>
          <p:cNvPr id="3" name="Content Placeholder 2">
            <a:extLst>
              <a:ext uri="{FF2B5EF4-FFF2-40B4-BE49-F238E27FC236}">
                <a16:creationId xmlns:a16="http://schemas.microsoft.com/office/drawing/2014/main" xmlns="" id="{60B9C0C0-8E6F-B411-DA3C-2494C515285D}"/>
              </a:ext>
            </a:extLst>
          </p:cNvPr>
          <p:cNvSpPr>
            <a:spLocks noGrp="1"/>
          </p:cNvSpPr>
          <p:nvPr>
            <p:ph idx="1"/>
          </p:nvPr>
        </p:nvSpPr>
        <p:spPr/>
        <p:txBody>
          <a:bodyPr/>
          <a:lstStyle/>
          <a:p>
            <a:r>
              <a:rPr lang="en-US" dirty="0"/>
              <a:t>Maxillary right posterior </a:t>
            </a:r>
            <a:r>
              <a:rPr lang="en-US" dirty="0" err="1"/>
              <a:t>sextant:facial</a:t>
            </a:r>
            <a:r>
              <a:rPr lang="en-US" dirty="0"/>
              <a:t> aspect
-  Operator position: Side position.
-   Illumination: Direct.
- Visibility: Direct (indirect for distal surfaces of molars).
- Retraction: Mirror or index finger of the </a:t>
            </a:r>
            <a:r>
              <a:rPr lang="en-US" dirty="0" err="1"/>
              <a:t>nonoperating</a:t>
            </a:r>
            <a:r>
              <a:rPr lang="en-US" dirty="0"/>
              <a:t> hand. • Finger rest: </a:t>
            </a:r>
            <a:r>
              <a:rPr lang="en-US" dirty="0" err="1"/>
              <a:t>Extraoral</a:t>
            </a:r>
            <a:r>
              <a:rPr lang="en-US" dirty="0"/>
              <a:t>, palm up.</a:t>
            </a:r>
          </a:p>
        </p:txBody>
      </p:sp>
      <p:pic>
        <p:nvPicPr>
          <p:cNvPr id="4" name="Picture 4">
            <a:extLst>
              <a:ext uri="{FF2B5EF4-FFF2-40B4-BE49-F238E27FC236}">
                <a16:creationId xmlns:a16="http://schemas.microsoft.com/office/drawing/2014/main" xmlns="" id="{63B13272-3CD8-44F0-9D28-5B56C386E83B}"/>
              </a:ext>
            </a:extLst>
          </p:cNvPr>
          <p:cNvPicPr>
            <a:picLocks noChangeAspect="1"/>
          </p:cNvPicPr>
          <p:nvPr/>
        </p:nvPicPr>
        <p:blipFill>
          <a:blip r:embed="rId2"/>
          <a:stretch>
            <a:fillRect/>
          </a:stretch>
        </p:blipFill>
        <p:spPr>
          <a:xfrm>
            <a:off x="8314838" y="4182521"/>
            <a:ext cx="3199828" cy="2528783"/>
          </a:xfrm>
          <a:prstGeom prst="rect">
            <a:avLst/>
          </a:prstGeom>
        </p:spPr>
      </p:pic>
    </p:spTree>
    <p:extLst>
      <p:ext uri="{BB962C8B-B14F-4D97-AF65-F5344CB8AC3E}">
        <p14:creationId xmlns:p14="http://schemas.microsoft.com/office/powerpoint/2010/main" val="821106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D17D1A-61E1-D64F-D06C-4B6F9E87497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A126544-CF8F-7704-85CE-80DB12CAB80C}"/>
              </a:ext>
            </a:extLst>
          </p:cNvPr>
          <p:cNvSpPr>
            <a:spLocks noGrp="1"/>
          </p:cNvSpPr>
          <p:nvPr>
            <p:ph idx="1"/>
          </p:nvPr>
        </p:nvSpPr>
        <p:spPr>
          <a:xfrm>
            <a:off x="677334" y="842292"/>
            <a:ext cx="8596668" cy="5173415"/>
          </a:xfrm>
        </p:spPr>
        <p:txBody>
          <a:bodyPr/>
          <a:lstStyle/>
          <a:p>
            <a:r>
              <a:rPr lang="en-US" dirty="0"/>
              <a:t>Maxillary right posterior sextant, premolar region only: Facial aspect. • - ----Operator position: Side or back position.
- Illumination: Direct.</a:t>
            </a:r>
          </a:p>
          <a:p>
            <a:r>
              <a:rPr lang="en-US" dirty="0"/>
              <a:t>- Visibility: Direct.
-  Retraction: Mirror or index finger of the </a:t>
            </a:r>
            <a:r>
              <a:rPr lang="en-US" dirty="0" err="1"/>
              <a:t>nonoperating</a:t>
            </a:r>
            <a:r>
              <a:rPr lang="en-US" dirty="0"/>
              <a:t> hand.
-  Finger rest: Intraoral, palm up. Fourth finger on the occlusal surfaces of the adjacent maxillary posterior teeth.</a:t>
            </a:r>
          </a:p>
        </p:txBody>
      </p:sp>
      <p:pic>
        <p:nvPicPr>
          <p:cNvPr id="4" name="Picture 4">
            <a:extLst>
              <a:ext uri="{FF2B5EF4-FFF2-40B4-BE49-F238E27FC236}">
                <a16:creationId xmlns:a16="http://schemas.microsoft.com/office/drawing/2014/main" xmlns="" id="{DA17FCC3-0C6B-7E20-249C-8E65B2B510A1}"/>
              </a:ext>
            </a:extLst>
          </p:cNvPr>
          <p:cNvPicPr>
            <a:picLocks noChangeAspect="1"/>
          </p:cNvPicPr>
          <p:nvPr/>
        </p:nvPicPr>
        <p:blipFill>
          <a:blip r:embed="rId2"/>
          <a:stretch>
            <a:fillRect/>
          </a:stretch>
        </p:blipFill>
        <p:spPr>
          <a:xfrm>
            <a:off x="5486017" y="3233991"/>
            <a:ext cx="4843769" cy="3342843"/>
          </a:xfrm>
          <a:prstGeom prst="rect">
            <a:avLst/>
          </a:prstGeom>
        </p:spPr>
      </p:pic>
    </p:spTree>
    <p:extLst>
      <p:ext uri="{BB962C8B-B14F-4D97-AF65-F5344CB8AC3E}">
        <p14:creationId xmlns:p14="http://schemas.microsoft.com/office/powerpoint/2010/main" val="143186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F87728-FB58-4583-296D-4E993681758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35779B25-156D-BDE3-0B1F-04C48A93F1F2}"/>
              </a:ext>
            </a:extLst>
          </p:cNvPr>
          <p:cNvSpPr>
            <a:spLocks noGrp="1"/>
          </p:cNvSpPr>
          <p:nvPr>
            <p:ph idx="1"/>
          </p:nvPr>
        </p:nvSpPr>
        <p:spPr>
          <a:xfrm>
            <a:off x="677334" y="609601"/>
            <a:ext cx="8596668" cy="5431762"/>
          </a:xfrm>
        </p:spPr>
        <p:txBody>
          <a:bodyPr/>
          <a:lstStyle/>
          <a:p>
            <a:r>
              <a:rPr lang="en-US" dirty="0"/>
              <a:t>Maxillary right posterior sextant: Lingual aspect
• Operator position: Front position.
• Illumination: Direct. </a:t>
            </a:r>
          </a:p>
          <a:p>
            <a:r>
              <a:rPr lang="en-US" dirty="0"/>
              <a:t> • Visibility: Direct.
-  Retraction: None.
 - Finger rest: Intraoral, palm up, finger on finger.</a:t>
            </a:r>
          </a:p>
        </p:txBody>
      </p:sp>
      <p:pic>
        <p:nvPicPr>
          <p:cNvPr id="4" name="Picture 4">
            <a:extLst>
              <a:ext uri="{FF2B5EF4-FFF2-40B4-BE49-F238E27FC236}">
                <a16:creationId xmlns:a16="http://schemas.microsoft.com/office/drawing/2014/main" xmlns="" id="{49A2C8FC-60C5-9808-4998-906AC7494DF5}"/>
              </a:ext>
            </a:extLst>
          </p:cNvPr>
          <p:cNvPicPr>
            <a:picLocks noChangeAspect="1"/>
          </p:cNvPicPr>
          <p:nvPr/>
        </p:nvPicPr>
        <p:blipFill>
          <a:blip r:embed="rId2"/>
          <a:stretch>
            <a:fillRect/>
          </a:stretch>
        </p:blipFill>
        <p:spPr>
          <a:xfrm>
            <a:off x="4152746" y="3270251"/>
            <a:ext cx="5121255" cy="3314700"/>
          </a:xfrm>
          <a:prstGeom prst="rect">
            <a:avLst/>
          </a:prstGeom>
        </p:spPr>
      </p:pic>
    </p:spTree>
    <p:extLst>
      <p:ext uri="{BB962C8B-B14F-4D97-AF65-F5344CB8AC3E}">
        <p14:creationId xmlns:p14="http://schemas.microsoft.com/office/powerpoint/2010/main" val="1051881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F584AB-1986-74DA-001E-2BC8ECC38C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B82ED11-543D-94E1-6699-E4D4646EA03D}"/>
              </a:ext>
            </a:extLst>
          </p:cNvPr>
          <p:cNvSpPr>
            <a:spLocks noGrp="1"/>
          </p:cNvSpPr>
          <p:nvPr>
            <p:ph idx="1"/>
          </p:nvPr>
        </p:nvSpPr>
        <p:spPr>
          <a:xfrm>
            <a:off x="677334" y="609601"/>
            <a:ext cx="8596668" cy="5431762"/>
          </a:xfrm>
        </p:spPr>
        <p:txBody>
          <a:bodyPr/>
          <a:lstStyle/>
          <a:p>
            <a:r>
              <a:rPr lang="en-US" dirty="0"/>
              <a:t>Maxillary anterior sextant: Facial aspect, surfaces away from the operator
 Operator position: Back position.</a:t>
            </a:r>
          </a:p>
          <a:p>
            <a:r>
              <a:rPr lang="en-US" dirty="0"/>
              <a:t> - Illumination: direct</a:t>
            </a:r>
          </a:p>
          <a:p>
            <a:endParaRPr lang="en-US" dirty="0"/>
          </a:p>
          <a:p>
            <a:r>
              <a:rPr lang="en-US" dirty="0"/>
              <a:t>• Visibility: Direct.
• Retraction: Index finger of the </a:t>
            </a:r>
            <a:r>
              <a:rPr lang="en-US" dirty="0" err="1"/>
              <a:t>nonoperating</a:t>
            </a:r>
            <a:r>
              <a:rPr lang="en-US" dirty="0"/>
              <a:t> hand.</a:t>
            </a:r>
          </a:p>
          <a:p>
            <a:r>
              <a:rPr lang="en-US" dirty="0"/>
              <a:t>-  Finger rest: Intraoral, palm up. Fourth finger on the incisal edges or occlusal surfaces of adjacent maxillary teeth.</a:t>
            </a:r>
          </a:p>
        </p:txBody>
      </p:sp>
      <p:pic>
        <p:nvPicPr>
          <p:cNvPr id="4" name="Picture 4">
            <a:extLst>
              <a:ext uri="{FF2B5EF4-FFF2-40B4-BE49-F238E27FC236}">
                <a16:creationId xmlns:a16="http://schemas.microsoft.com/office/drawing/2014/main" xmlns="" id="{362032E6-697A-20D4-F8A0-FA591B4AEE91}"/>
              </a:ext>
            </a:extLst>
          </p:cNvPr>
          <p:cNvPicPr>
            <a:picLocks noChangeAspect="1"/>
          </p:cNvPicPr>
          <p:nvPr/>
        </p:nvPicPr>
        <p:blipFill>
          <a:blip r:embed="rId2"/>
          <a:stretch>
            <a:fillRect/>
          </a:stretch>
        </p:blipFill>
        <p:spPr>
          <a:xfrm>
            <a:off x="5927071" y="3429000"/>
            <a:ext cx="4371975" cy="3524250"/>
          </a:xfrm>
          <a:prstGeom prst="rect">
            <a:avLst/>
          </a:prstGeom>
        </p:spPr>
      </p:pic>
    </p:spTree>
    <p:extLst>
      <p:ext uri="{BB962C8B-B14F-4D97-AF65-F5344CB8AC3E}">
        <p14:creationId xmlns:p14="http://schemas.microsoft.com/office/powerpoint/2010/main" val="4095865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C61FEE-5C63-C6A2-36F5-239110053D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54DC14F1-608C-838A-CD52-3F0F0154ED4E}"/>
              </a:ext>
            </a:extLst>
          </p:cNvPr>
          <p:cNvSpPr>
            <a:spLocks noGrp="1"/>
          </p:cNvSpPr>
          <p:nvPr>
            <p:ph idx="1"/>
          </p:nvPr>
        </p:nvSpPr>
        <p:spPr>
          <a:xfrm>
            <a:off x="677334" y="609601"/>
            <a:ext cx="8596668" cy="5431762"/>
          </a:xfrm>
        </p:spPr>
        <p:txBody>
          <a:bodyPr/>
          <a:lstStyle/>
          <a:p>
            <a:r>
              <a:rPr lang="en-US" dirty="0"/>
              <a:t>Maxillary right posterior sextant: Lingual aspect
• Operator position: Front position.
• Illumination: Direct. </a:t>
            </a:r>
          </a:p>
          <a:p>
            <a:r>
              <a:rPr lang="en-US" dirty="0"/>
              <a:t>• Visibility: Direct.
Retraction: None.
Finger rest: Intraoral, palm up, finger on finger.</a:t>
            </a:r>
          </a:p>
        </p:txBody>
      </p:sp>
      <p:pic>
        <p:nvPicPr>
          <p:cNvPr id="4" name="Picture 4">
            <a:extLst>
              <a:ext uri="{FF2B5EF4-FFF2-40B4-BE49-F238E27FC236}">
                <a16:creationId xmlns:a16="http://schemas.microsoft.com/office/drawing/2014/main" xmlns="" id="{DC6561C3-8B49-2DC9-7B13-D098469AF54C}"/>
              </a:ext>
            </a:extLst>
          </p:cNvPr>
          <p:cNvPicPr>
            <a:picLocks noChangeAspect="1"/>
          </p:cNvPicPr>
          <p:nvPr/>
        </p:nvPicPr>
        <p:blipFill>
          <a:blip r:embed="rId2"/>
          <a:stretch>
            <a:fillRect/>
          </a:stretch>
        </p:blipFill>
        <p:spPr>
          <a:xfrm>
            <a:off x="6277764" y="2286000"/>
            <a:ext cx="4589904" cy="3962399"/>
          </a:xfrm>
          <a:prstGeom prst="rect">
            <a:avLst/>
          </a:prstGeom>
        </p:spPr>
      </p:pic>
    </p:spTree>
    <p:extLst>
      <p:ext uri="{BB962C8B-B14F-4D97-AF65-F5344CB8AC3E}">
        <p14:creationId xmlns:p14="http://schemas.microsoft.com/office/powerpoint/2010/main" val="1441158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CBA3A5-E48B-ED12-B31F-AA3F91AE2BD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6CCDD77-3100-F44D-5AF3-A48CC1EF9A45}"/>
              </a:ext>
            </a:extLst>
          </p:cNvPr>
          <p:cNvSpPr>
            <a:spLocks noGrp="1"/>
          </p:cNvSpPr>
          <p:nvPr>
            <p:ph idx="1"/>
          </p:nvPr>
        </p:nvSpPr>
        <p:spPr>
          <a:xfrm>
            <a:off x="677334" y="609601"/>
            <a:ext cx="8596668" cy="5431762"/>
          </a:xfrm>
        </p:spPr>
        <p:txBody>
          <a:bodyPr/>
          <a:lstStyle/>
          <a:p>
            <a:r>
              <a:rPr lang="en-US" dirty="0"/>
              <a:t>Maxillary anterior sextant: Facial aspect, surfaces toward the operator</a:t>
            </a:r>
          </a:p>
          <a:p>
            <a:r>
              <a:rPr lang="en-US" dirty="0"/>
              <a:t> • Operator position: Front position.
 Illumination: Direct.
• Visibility: Direct. </a:t>
            </a:r>
          </a:p>
          <a:p>
            <a:r>
              <a:rPr lang="en-US" dirty="0"/>
              <a:t>• Retraction: Index finger of the </a:t>
            </a:r>
            <a:r>
              <a:rPr lang="en-US" dirty="0" err="1"/>
              <a:t>nonoperating</a:t>
            </a:r>
            <a:r>
              <a:rPr lang="en-US" dirty="0"/>
              <a:t> hand.
• Finger rest: Intraoral, palm down. Fourth finger on the incisal edges or the occlusal or facial surfaces of adjacent maxillary teeth.</a:t>
            </a:r>
          </a:p>
        </p:txBody>
      </p:sp>
      <p:pic>
        <p:nvPicPr>
          <p:cNvPr id="4" name="Picture 4">
            <a:extLst>
              <a:ext uri="{FF2B5EF4-FFF2-40B4-BE49-F238E27FC236}">
                <a16:creationId xmlns:a16="http://schemas.microsoft.com/office/drawing/2014/main" xmlns="" id="{F7155FCC-C874-E3BE-FD2C-5E874661AC4D}"/>
              </a:ext>
            </a:extLst>
          </p:cNvPr>
          <p:cNvPicPr>
            <a:picLocks noChangeAspect="1"/>
          </p:cNvPicPr>
          <p:nvPr/>
        </p:nvPicPr>
        <p:blipFill>
          <a:blip r:embed="rId2"/>
          <a:stretch>
            <a:fillRect/>
          </a:stretch>
        </p:blipFill>
        <p:spPr>
          <a:xfrm>
            <a:off x="5386336" y="3325482"/>
            <a:ext cx="4524375" cy="3600450"/>
          </a:xfrm>
          <a:prstGeom prst="rect">
            <a:avLst/>
          </a:prstGeom>
        </p:spPr>
      </p:pic>
    </p:spTree>
    <p:extLst>
      <p:ext uri="{BB962C8B-B14F-4D97-AF65-F5344CB8AC3E}">
        <p14:creationId xmlns:p14="http://schemas.microsoft.com/office/powerpoint/2010/main" val="2746640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BE701E-D27F-F6F6-C2C2-3E484FC1B1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D2652773-C96F-CFDF-7A31-129023A872BF}"/>
              </a:ext>
            </a:extLst>
          </p:cNvPr>
          <p:cNvSpPr>
            <a:spLocks noGrp="1"/>
          </p:cNvSpPr>
          <p:nvPr>
            <p:ph idx="1"/>
          </p:nvPr>
        </p:nvSpPr>
        <p:spPr>
          <a:xfrm>
            <a:off x="677334" y="609601"/>
            <a:ext cx="8596668" cy="5431762"/>
          </a:xfrm>
        </p:spPr>
        <p:txBody>
          <a:bodyPr>
            <a:normAutofit/>
          </a:bodyPr>
          <a:lstStyle/>
          <a:p>
            <a:r>
              <a:rPr lang="en-US" dirty="0"/>
              <a:t>Maxillary anterior sextant: Lingual aspect, surfaces away from the operator
• Operator position: Back position.
• Illumination: Indirect.
• Visibility: Indirect.
• Retraction: None.
• Finger rest: Intraoral, palm up.
Fourth finger on the incisal edges or the occlusal surfaces of adjacent maxillary teeth</a:t>
            </a:r>
          </a:p>
        </p:txBody>
      </p:sp>
      <p:pic>
        <p:nvPicPr>
          <p:cNvPr id="4" name="Picture 4">
            <a:extLst>
              <a:ext uri="{FF2B5EF4-FFF2-40B4-BE49-F238E27FC236}">
                <a16:creationId xmlns:a16="http://schemas.microsoft.com/office/drawing/2014/main" xmlns="" id="{19ABED0D-F0AF-EFA7-119B-E82A904FF24C}"/>
              </a:ext>
            </a:extLst>
          </p:cNvPr>
          <p:cNvPicPr>
            <a:picLocks noChangeAspect="1"/>
          </p:cNvPicPr>
          <p:nvPr/>
        </p:nvPicPr>
        <p:blipFill>
          <a:blip r:embed="rId2"/>
          <a:stretch>
            <a:fillRect/>
          </a:stretch>
        </p:blipFill>
        <p:spPr>
          <a:xfrm>
            <a:off x="5640991" y="3325482"/>
            <a:ext cx="4334282" cy="3445664"/>
          </a:xfrm>
          <a:prstGeom prst="rect">
            <a:avLst/>
          </a:prstGeom>
        </p:spPr>
      </p:pic>
    </p:spTree>
    <p:extLst>
      <p:ext uri="{BB962C8B-B14F-4D97-AF65-F5344CB8AC3E}">
        <p14:creationId xmlns:p14="http://schemas.microsoft.com/office/powerpoint/2010/main" val="177492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B938C8-F50B-69A5-78A2-B7CD747FB2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84FC19E-4BD9-9CFA-2DE1-66736CB11D26}"/>
              </a:ext>
            </a:extLst>
          </p:cNvPr>
          <p:cNvSpPr>
            <a:spLocks noGrp="1"/>
          </p:cNvSpPr>
          <p:nvPr>
            <p:ph idx="1"/>
          </p:nvPr>
        </p:nvSpPr>
        <p:spPr>
          <a:xfrm>
            <a:off x="677334" y="609601"/>
            <a:ext cx="8596668" cy="5431762"/>
          </a:xfrm>
        </p:spPr>
        <p:txBody>
          <a:bodyPr/>
          <a:lstStyle/>
          <a:p>
            <a:r>
              <a:rPr lang="en-US" dirty="0"/>
              <a:t>Maxillary left posterior sextant: Facial aspect. </a:t>
            </a:r>
          </a:p>
          <a:p>
            <a:r>
              <a:rPr lang="en-US" dirty="0"/>
              <a:t>• Operator position: Side or back position.
 Illumination: Direct or indirect.
• Visibility: Direct or indirect.
• Retraction: Mirror.
</a:t>
            </a:r>
            <a:r>
              <a:rPr lang="en-US" dirty="0" err="1"/>
              <a:t>Fingear</a:t>
            </a:r>
            <a:r>
              <a:rPr lang="en-US" dirty="0"/>
              <a:t> rest: </a:t>
            </a:r>
            <a:r>
              <a:rPr lang="en-US" dirty="0" err="1"/>
              <a:t>Extraoral</a:t>
            </a:r>
            <a:r>
              <a:rPr lang="en-US" dirty="0"/>
              <a:t>, palm down. Front surfaces of the middle and fourth fingers on the lateral aspect of the mandible on the left side of the face.</a:t>
            </a:r>
          </a:p>
        </p:txBody>
      </p:sp>
      <p:pic>
        <p:nvPicPr>
          <p:cNvPr id="4" name="Picture 4">
            <a:extLst>
              <a:ext uri="{FF2B5EF4-FFF2-40B4-BE49-F238E27FC236}">
                <a16:creationId xmlns:a16="http://schemas.microsoft.com/office/drawing/2014/main" xmlns="" id="{B8F13B24-FB07-55EC-8F4D-1927BACC3026}"/>
              </a:ext>
            </a:extLst>
          </p:cNvPr>
          <p:cNvPicPr>
            <a:picLocks noChangeAspect="1"/>
          </p:cNvPicPr>
          <p:nvPr/>
        </p:nvPicPr>
        <p:blipFill>
          <a:blip r:embed="rId2"/>
          <a:stretch>
            <a:fillRect/>
          </a:stretch>
        </p:blipFill>
        <p:spPr>
          <a:xfrm>
            <a:off x="5851176" y="3325482"/>
            <a:ext cx="4181475" cy="3552825"/>
          </a:xfrm>
          <a:prstGeom prst="rect">
            <a:avLst/>
          </a:prstGeom>
        </p:spPr>
      </p:pic>
    </p:spTree>
    <p:extLst>
      <p:ext uri="{BB962C8B-B14F-4D97-AF65-F5344CB8AC3E}">
        <p14:creationId xmlns:p14="http://schemas.microsoft.com/office/powerpoint/2010/main" val="1658086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84D418-271E-7190-4BCE-50D3BB4B8495}"/>
              </a:ext>
            </a:extLst>
          </p:cNvPr>
          <p:cNvSpPr>
            <a:spLocks noGrp="1"/>
          </p:cNvSpPr>
          <p:nvPr>
            <p:ph type="title"/>
          </p:nvPr>
        </p:nvSpPr>
        <p:spPr>
          <a:xfrm>
            <a:off x="677334" y="511803"/>
            <a:ext cx="8596668" cy="1320800"/>
          </a:xfrm>
        </p:spPr>
        <p:txBody>
          <a:bodyPr/>
          <a:lstStyle/>
          <a:p>
            <a:endParaRPr lang="en-US"/>
          </a:p>
        </p:txBody>
      </p:sp>
      <p:sp>
        <p:nvSpPr>
          <p:cNvPr id="3" name="Content Placeholder 2">
            <a:extLst>
              <a:ext uri="{FF2B5EF4-FFF2-40B4-BE49-F238E27FC236}">
                <a16:creationId xmlns:a16="http://schemas.microsoft.com/office/drawing/2014/main" xmlns="" id="{20411550-26BC-E98E-6B78-5D9532F7AEBD}"/>
              </a:ext>
            </a:extLst>
          </p:cNvPr>
          <p:cNvSpPr>
            <a:spLocks noGrp="1"/>
          </p:cNvSpPr>
          <p:nvPr>
            <p:ph idx="1"/>
          </p:nvPr>
        </p:nvSpPr>
        <p:spPr>
          <a:xfrm>
            <a:off x="677334" y="511803"/>
            <a:ext cx="8596668" cy="5529560"/>
          </a:xfrm>
        </p:spPr>
        <p:txBody>
          <a:bodyPr/>
          <a:lstStyle/>
          <a:p>
            <a:pPr marL="0" indent="0">
              <a:buNone/>
            </a:pPr>
            <a:r>
              <a:rPr lang="en-US" dirty="0"/>
              <a:t>Maxillary left posterior sextant: Facial aspect
• Operator position: Back or side position.
 - Illumination: Direct or indirect. </a:t>
            </a:r>
          </a:p>
          <a:p>
            <a:pPr marL="0" indent="0">
              <a:buNone/>
            </a:pPr>
            <a:r>
              <a:rPr lang="en-US" dirty="0"/>
              <a:t>• Visibility: Direct or indirect.
 • Retraction: Mirror.
⚫ Finger rest: Intraoral, palm up. Fourth finger on the incisal edges or the occlusal surfaces of adjacent maxillary teeth</a:t>
            </a:r>
          </a:p>
        </p:txBody>
      </p:sp>
      <p:pic>
        <p:nvPicPr>
          <p:cNvPr id="4" name="Picture 4">
            <a:extLst>
              <a:ext uri="{FF2B5EF4-FFF2-40B4-BE49-F238E27FC236}">
                <a16:creationId xmlns:a16="http://schemas.microsoft.com/office/drawing/2014/main" xmlns="" id="{20CBFF87-C699-15F8-7513-A7387FA9945B}"/>
              </a:ext>
            </a:extLst>
          </p:cNvPr>
          <p:cNvPicPr>
            <a:picLocks noChangeAspect="1"/>
          </p:cNvPicPr>
          <p:nvPr/>
        </p:nvPicPr>
        <p:blipFill>
          <a:blip r:embed="rId2"/>
          <a:stretch>
            <a:fillRect/>
          </a:stretch>
        </p:blipFill>
        <p:spPr>
          <a:xfrm>
            <a:off x="5541130" y="2921729"/>
            <a:ext cx="4581525" cy="3752850"/>
          </a:xfrm>
          <a:prstGeom prst="rect">
            <a:avLst/>
          </a:prstGeom>
        </p:spPr>
      </p:pic>
    </p:spTree>
    <p:extLst>
      <p:ext uri="{BB962C8B-B14F-4D97-AF65-F5344CB8AC3E}">
        <p14:creationId xmlns:p14="http://schemas.microsoft.com/office/powerpoint/2010/main" val="554985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A0A7D8-CDA0-1C40-6637-2AE72D8264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DF3A522-1837-A569-3A83-01A8C3BB92FC}"/>
              </a:ext>
            </a:extLst>
          </p:cNvPr>
          <p:cNvSpPr>
            <a:spLocks noGrp="1"/>
          </p:cNvSpPr>
          <p:nvPr>
            <p:ph idx="1"/>
          </p:nvPr>
        </p:nvSpPr>
        <p:spPr>
          <a:xfrm>
            <a:off x="677334" y="609599"/>
            <a:ext cx="8596668" cy="5431763"/>
          </a:xfrm>
        </p:spPr>
        <p:txBody>
          <a:bodyPr>
            <a:normAutofit/>
          </a:bodyPr>
          <a:lstStyle/>
          <a:p>
            <a:r>
              <a:rPr lang="en-US" dirty="0"/>
              <a:t>Maxillary left posterior sextant: Lingual aspect
• Operator position: Front position.
- Illumination: Direct.
- Visibility: Direct.
• Retraction: None.
Finger rest: Intraoral, palm down, opposite arch, reinforced. Fourth finger on the incisal edges of the mandibular anterior teeth or the facial surfaces of the mandibular premolars, reinforced with the index finger of the </a:t>
            </a:r>
            <a:r>
              <a:rPr lang="en-US" dirty="0" err="1"/>
              <a:t>nonoperating</a:t>
            </a:r>
            <a:r>
              <a:rPr lang="en-US" dirty="0"/>
              <a:t> hand.</a:t>
            </a:r>
          </a:p>
        </p:txBody>
      </p:sp>
      <p:pic>
        <p:nvPicPr>
          <p:cNvPr id="4" name="Picture 4">
            <a:extLst>
              <a:ext uri="{FF2B5EF4-FFF2-40B4-BE49-F238E27FC236}">
                <a16:creationId xmlns:a16="http://schemas.microsoft.com/office/drawing/2014/main" xmlns="" id="{DC258B66-DDDC-841D-A8DC-7DB200C9E24A}"/>
              </a:ext>
            </a:extLst>
          </p:cNvPr>
          <p:cNvPicPr>
            <a:picLocks noChangeAspect="1"/>
          </p:cNvPicPr>
          <p:nvPr/>
        </p:nvPicPr>
        <p:blipFill>
          <a:blip r:embed="rId2"/>
          <a:stretch>
            <a:fillRect/>
          </a:stretch>
        </p:blipFill>
        <p:spPr>
          <a:xfrm>
            <a:off x="6331578" y="3609975"/>
            <a:ext cx="3905250" cy="3248025"/>
          </a:xfrm>
          <a:prstGeom prst="rect">
            <a:avLst/>
          </a:prstGeom>
        </p:spPr>
      </p:pic>
    </p:spTree>
    <p:extLst>
      <p:ext uri="{BB962C8B-B14F-4D97-AF65-F5344CB8AC3E}">
        <p14:creationId xmlns:p14="http://schemas.microsoft.com/office/powerpoint/2010/main" val="3287682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2F5EAE-29E3-B1A7-667B-496CCFAF72C0}"/>
              </a:ext>
            </a:extLst>
          </p:cNvPr>
          <p:cNvSpPr>
            <a:spLocks noGrp="1"/>
          </p:cNvSpPr>
          <p:nvPr>
            <p:ph type="title"/>
          </p:nvPr>
        </p:nvSpPr>
        <p:spPr/>
        <p:txBody>
          <a:bodyPr/>
          <a:lstStyle/>
          <a:p>
            <a:r>
              <a:rPr lang="en-US" dirty="0"/>
              <a:t>Contents </a:t>
            </a:r>
          </a:p>
        </p:txBody>
      </p:sp>
      <p:sp>
        <p:nvSpPr>
          <p:cNvPr id="3" name="Content Placeholder 2">
            <a:extLst>
              <a:ext uri="{FF2B5EF4-FFF2-40B4-BE49-F238E27FC236}">
                <a16:creationId xmlns:a16="http://schemas.microsoft.com/office/drawing/2014/main" xmlns="" id="{A847F9B9-C7D5-5CC7-8D15-8CE9C05D5BAE}"/>
              </a:ext>
            </a:extLst>
          </p:cNvPr>
          <p:cNvSpPr>
            <a:spLocks noGrp="1"/>
          </p:cNvSpPr>
          <p:nvPr>
            <p:ph idx="1"/>
          </p:nvPr>
        </p:nvSpPr>
        <p:spPr/>
        <p:txBody>
          <a:bodyPr>
            <a:normAutofit fontScale="77500" lnSpcReduction="20000"/>
          </a:bodyPr>
          <a:lstStyle/>
          <a:p>
            <a:r>
              <a:rPr lang="en-US" dirty="0"/>
              <a:t>Introduction</a:t>
            </a:r>
          </a:p>
          <a:p>
            <a:r>
              <a:rPr lang="en-US" dirty="0" err="1"/>
              <a:t>Defination</a:t>
            </a:r>
            <a:endParaRPr lang="en-US" dirty="0"/>
          </a:p>
          <a:p>
            <a:r>
              <a:rPr lang="en-US" dirty="0"/>
              <a:t>Advantages of scaling and Root-</a:t>
            </a:r>
            <a:r>
              <a:rPr lang="en-US" dirty="0" err="1"/>
              <a:t>Planing</a:t>
            </a:r>
            <a:endParaRPr lang="en-US" dirty="0"/>
          </a:p>
          <a:p>
            <a:r>
              <a:rPr lang="en-US" dirty="0"/>
              <a:t>Categories </a:t>
            </a:r>
          </a:p>
          <a:p>
            <a:r>
              <a:rPr lang="en-US" dirty="0"/>
              <a:t>Instruments used .</a:t>
            </a:r>
          </a:p>
          <a:p>
            <a:r>
              <a:rPr lang="en-US" dirty="0"/>
              <a:t>Procedure   </a:t>
            </a:r>
          </a:p>
          <a:p>
            <a:pPr lvl="1"/>
            <a:r>
              <a:rPr lang="en-US" dirty="0" err="1"/>
              <a:t>Supragingival</a:t>
            </a:r>
            <a:r>
              <a:rPr lang="en-US" dirty="0"/>
              <a:t> scaling techniques</a:t>
            </a:r>
          </a:p>
          <a:p>
            <a:pPr lvl="1"/>
            <a:r>
              <a:rPr lang="en-US" dirty="0" err="1"/>
              <a:t>Subgingival</a:t>
            </a:r>
            <a:r>
              <a:rPr lang="en-US" dirty="0"/>
              <a:t> scaling and root planning</a:t>
            </a:r>
          </a:p>
          <a:p>
            <a:pPr marL="57150" indent="0">
              <a:buNone/>
            </a:pPr>
            <a:r>
              <a:rPr lang="en-US" dirty="0"/>
              <a:t>-Various approaches of instrumentation</a:t>
            </a:r>
          </a:p>
          <a:p>
            <a:pPr marL="57150" indent="0">
              <a:buNone/>
            </a:pPr>
            <a:r>
              <a:rPr lang="en-US" dirty="0"/>
              <a:t>-Adverse effects</a:t>
            </a:r>
          </a:p>
          <a:p>
            <a:pPr marL="57150" indent="0">
              <a:buNone/>
            </a:pPr>
            <a:r>
              <a:rPr lang="en-US" dirty="0"/>
              <a:t>-Outcome</a:t>
            </a:r>
          </a:p>
          <a:p>
            <a:pPr marL="57150" indent="0">
              <a:buNone/>
            </a:pPr>
            <a:r>
              <a:rPr lang="en-US" dirty="0"/>
              <a:t>-Limitations</a:t>
            </a:r>
          </a:p>
          <a:p>
            <a:pPr marL="57150" indent="0">
              <a:buNone/>
            </a:pPr>
            <a:r>
              <a:rPr lang="en-US" dirty="0"/>
              <a:t>-Conclusion</a:t>
            </a:r>
          </a:p>
          <a:p>
            <a:pPr lvl="1"/>
            <a:endParaRPr lang="en-US" dirty="0"/>
          </a:p>
        </p:txBody>
      </p:sp>
    </p:spTree>
    <p:extLst>
      <p:ext uri="{BB962C8B-B14F-4D97-AF65-F5344CB8AC3E}">
        <p14:creationId xmlns:p14="http://schemas.microsoft.com/office/powerpoint/2010/main" val="479962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245BFC-2E28-0985-4668-6C32E1C2EA3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025C3CC-549B-0AA7-C887-30ADA6DCFB21}"/>
              </a:ext>
            </a:extLst>
          </p:cNvPr>
          <p:cNvSpPr>
            <a:spLocks noGrp="1"/>
          </p:cNvSpPr>
          <p:nvPr>
            <p:ph idx="1"/>
          </p:nvPr>
        </p:nvSpPr>
        <p:spPr>
          <a:xfrm>
            <a:off x="677334" y="609601"/>
            <a:ext cx="8596668" cy="5431762"/>
          </a:xfrm>
        </p:spPr>
        <p:txBody>
          <a:bodyPr/>
          <a:lstStyle/>
          <a:p>
            <a:r>
              <a:rPr lang="en-US" dirty="0"/>
              <a:t>Maxillary left posterior sextant: Lingual aspect
Operator position: Front position. Illumination: Direct and indirect.
• Visibility: Direct and indirect. </a:t>
            </a:r>
          </a:p>
          <a:p>
            <a:r>
              <a:rPr lang="en-US" dirty="0"/>
              <a:t>• Retraction: None.
• Finger rest: </a:t>
            </a:r>
            <a:r>
              <a:rPr lang="en-US" dirty="0" err="1"/>
              <a:t>Extraoral</a:t>
            </a:r>
            <a:r>
              <a:rPr lang="en-US" dirty="0"/>
              <a:t>, palm down. Front surfaces of the middle and fourth fingers on the lateral aspect of the mandible on the left side of the face. The </a:t>
            </a:r>
            <a:r>
              <a:rPr lang="en-US" dirty="0" err="1"/>
              <a:t>nonoperating</a:t>
            </a:r>
            <a:r>
              <a:rPr lang="en-US" dirty="0"/>
              <a:t> hand holds the mirror for indirect illumination.</a:t>
            </a:r>
          </a:p>
        </p:txBody>
      </p:sp>
      <p:pic>
        <p:nvPicPr>
          <p:cNvPr id="4" name="Picture 4">
            <a:extLst>
              <a:ext uri="{FF2B5EF4-FFF2-40B4-BE49-F238E27FC236}">
                <a16:creationId xmlns:a16="http://schemas.microsoft.com/office/drawing/2014/main" xmlns="" id="{A3D70932-33BA-E6A3-DB08-3557FE81F837}"/>
              </a:ext>
            </a:extLst>
          </p:cNvPr>
          <p:cNvPicPr>
            <a:picLocks noChangeAspect="1"/>
          </p:cNvPicPr>
          <p:nvPr/>
        </p:nvPicPr>
        <p:blipFill>
          <a:blip r:embed="rId2"/>
          <a:stretch>
            <a:fillRect/>
          </a:stretch>
        </p:blipFill>
        <p:spPr>
          <a:xfrm>
            <a:off x="6402073" y="3166171"/>
            <a:ext cx="4428921" cy="3512111"/>
          </a:xfrm>
          <a:prstGeom prst="rect">
            <a:avLst/>
          </a:prstGeom>
        </p:spPr>
      </p:pic>
    </p:spTree>
    <p:extLst>
      <p:ext uri="{BB962C8B-B14F-4D97-AF65-F5344CB8AC3E}">
        <p14:creationId xmlns:p14="http://schemas.microsoft.com/office/powerpoint/2010/main" val="3667233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1379B1-9731-CBF3-2D32-2E83A071B1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974CD3D6-B2DA-5AE0-95A0-2DA00D204F77}"/>
              </a:ext>
            </a:extLst>
          </p:cNvPr>
          <p:cNvSpPr>
            <a:spLocks noGrp="1"/>
          </p:cNvSpPr>
          <p:nvPr>
            <p:ph idx="1"/>
          </p:nvPr>
        </p:nvSpPr>
        <p:spPr>
          <a:xfrm>
            <a:off x="677334" y="609601"/>
            <a:ext cx="8596668" cy="5431762"/>
          </a:xfrm>
        </p:spPr>
        <p:txBody>
          <a:bodyPr/>
          <a:lstStyle/>
          <a:p>
            <a:r>
              <a:rPr lang="en-US" dirty="0"/>
              <a:t>Maxillary left posterior sextant: Lingual aspect
• Operator position: Side or front position.
 - Illumination: Direct.
Visibility: Direct.
• Retraction: None.
• Finger rest: Intraoral, palm up. Fourth finger on the occlusal surfaces of adjacent maxillary teeth.</a:t>
            </a:r>
          </a:p>
        </p:txBody>
      </p:sp>
      <p:pic>
        <p:nvPicPr>
          <p:cNvPr id="4" name="Picture 4">
            <a:extLst>
              <a:ext uri="{FF2B5EF4-FFF2-40B4-BE49-F238E27FC236}">
                <a16:creationId xmlns:a16="http://schemas.microsoft.com/office/drawing/2014/main" xmlns="" id="{9E5CB3AD-1BB2-1631-D9AE-E7A20D48973E}"/>
              </a:ext>
            </a:extLst>
          </p:cNvPr>
          <p:cNvPicPr>
            <a:picLocks noChangeAspect="1"/>
          </p:cNvPicPr>
          <p:nvPr/>
        </p:nvPicPr>
        <p:blipFill>
          <a:blip r:embed="rId2"/>
          <a:stretch>
            <a:fillRect/>
          </a:stretch>
        </p:blipFill>
        <p:spPr>
          <a:xfrm>
            <a:off x="6181572" y="3019678"/>
            <a:ext cx="4248150" cy="3581400"/>
          </a:xfrm>
          <a:prstGeom prst="rect">
            <a:avLst/>
          </a:prstGeom>
        </p:spPr>
      </p:pic>
    </p:spTree>
    <p:extLst>
      <p:ext uri="{BB962C8B-B14F-4D97-AF65-F5344CB8AC3E}">
        <p14:creationId xmlns:p14="http://schemas.microsoft.com/office/powerpoint/2010/main" val="41065498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F3D6A9-6BCA-3C01-EAE8-D4454B818A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51FF2CAE-A908-AB5C-F43C-C3AD26BEC7D6}"/>
              </a:ext>
            </a:extLst>
          </p:cNvPr>
          <p:cNvSpPr>
            <a:spLocks noGrp="1"/>
          </p:cNvSpPr>
          <p:nvPr>
            <p:ph idx="1"/>
          </p:nvPr>
        </p:nvSpPr>
        <p:spPr>
          <a:xfrm>
            <a:off x="677334" y="609601"/>
            <a:ext cx="8596668" cy="5431762"/>
          </a:xfrm>
        </p:spPr>
        <p:txBody>
          <a:bodyPr/>
          <a:lstStyle/>
          <a:p>
            <a:r>
              <a:rPr lang="en-US" dirty="0"/>
              <a:t>Mandibular left posterior sextant: Facial aspect
Operator position: Side or back position.
Illumination: Direct.
Visibility: Direct or indirect.
 Retraction: Index finger or mirror of the non-operating hand.
 Finger rest: Intraoral, palm down. Fourth finger on the incisal edges or the occlusal or facial surfaces of adjacent mandibular teeth.</a:t>
            </a:r>
          </a:p>
        </p:txBody>
      </p:sp>
      <p:pic>
        <p:nvPicPr>
          <p:cNvPr id="4" name="Picture 4">
            <a:extLst>
              <a:ext uri="{FF2B5EF4-FFF2-40B4-BE49-F238E27FC236}">
                <a16:creationId xmlns:a16="http://schemas.microsoft.com/office/drawing/2014/main" xmlns="" id="{C7D54382-ADB3-78AC-8EFE-3D4E4E754383}"/>
              </a:ext>
            </a:extLst>
          </p:cNvPr>
          <p:cNvPicPr>
            <a:picLocks noChangeAspect="1"/>
          </p:cNvPicPr>
          <p:nvPr/>
        </p:nvPicPr>
        <p:blipFill>
          <a:blip r:embed="rId2"/>
          <a:stretch>
            <a:fillRect/>
          </a:stretch>
        </p:blipFill>
        <p:spPr>
          <a:xfrm>
            <a:off x="6923616" y="3065463"/>
            <a:ext cx="4591050" cy="3724275"/>
          </a:xfrm>
          <a:prstGeom prst="rect">
            <a:avLst/>
          </a:prstGeom>
        </p:spPr>
      </p:pic>
    </p:spTree>
    <p:extLst>
      <p:ext uri="{BB962C8B-B14F-4D97-AF65-F5344CB8AC3E}">
        <p14:creationId xmlns:p14="http://schemas.microsoft.com/office/powerpoint/2010/main" val="1746018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C6A02A-B571-260B-8407-CE9A4794EF8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1AE7ED59-BC51-E629-A40A-FF064B0111B9}"/>
              </a:ext>
            </a:extLst>
          </p:cNvPr>
          <p:cNvSpPr>
            <a:spLocks noGrp="1"/>
          </p:cNvSpPr>
          <p:nvPr>
            <p:ph idx="1"/>
          </p:nvPr>
        </p:nvSpPr>
        <p:spPr>
          <a:xfrm>
            <a:off x="677334" y="609601"/>
            <a:ext cx="8596668" cy="5431762"/>
          </a:xfrm>
        </p:spPr>
        <p:txBody>
          <a:bodyPr/>
          <a:lstStyle/>
          <a:p>
            <a:r>
              <a:rPr lang="en-US" dirty="0"/>
              <a:t>Mandibular left posterior sextant: Lingual aspect
Operator position: Front or side position.
 Illumination: Direct and indirect.
 Visibility: Direct.
 Retraction: Mirror retracts tongue.
 Finger rest: Intraoral, palm down. Fourth finger on the incisal edges or the occlusal surfaces of adjacent mandibular teeth.</a:t>
            </a:r>
          </a:p>
        </p:txBody>
      </p:sp>
      <p:pic>
        <p:nvPicPr>
          <p:cNvPr id="4" name="Picture 4">
            <a:extLst>
              <a:ext uri="{FF2B5EF4-FFF2-40B4-BE49-F238E27FC236}">
                <a16:creationId xmlns:a16="http://schemas.microsoft.com/office/drawing/2014/main" xmlns="" id="{5755D698-1164-559A-60A4-BFDEA4812206}"/>
              </a:ext>
            </a:extLst>
          </p:cNvPr>
          <p:cNvPicPr>
            <a:picLocks noChangeAspect="1"/>
          </p:cNvPicPr>
          <p:nvPr/>
        </p:nvPicPr>
        <p:blipFill>
          <a:blip r:embed="rId2"/>
          <a:stretch>
            <a:fillRect/>
          </a:stretch>
        </p:blipFill>
        <p:spPr>
          <a:xfrm>
            <a:off x="6365552" y="3043925"/>
            <a:ext cx="4416544" cy="3667380"/>
          </a:xfrm>
          <a:prstGeom prst="rect">
            <a:avLst/>
          </a:prstGeom>
        </p:spPr>
      </p:pic>
    </p:spTree>
    <p:extLst>
      <p:ext uri="{BB962C8B-B14F-4D97-AF65-F5344CB8AC3E}">
        <p14:creationId xmlns:p14="http://schemas.microsoft.com/office/powerpoint/2010/main" val="1256903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693B2C-C506-2C17-7DC8-11E23B669B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B46F3372-B4F8-F9DC-1AF8-D29500788EF1}"/>
              </a:ext>
            </a:extLst>
          </p:cNvPr>
          <p:cNvSpPr>
            <a:spLocks noGrp="1"/>
          </p:cNvSpPr>
          <p:nvPr>
            <p:ph idx="1"/>
          </p:nvPr>
        </p:nvSpPr>
        <p:spPr>
          <a:xfrm>
            <a:off x="677334" y="609601"/>
            <a:ext cx="8596668" cy="5431762"/>
          </a:xfrm>
        </p:spPr>
        <p:txBody>
          <a:bodyPr/>
          <a:lstStyle/>
          <a:p>
            <a:r>
              <a:rPr lang="en-US" dirty="0"/>
              <a:t>Mandibular anterior sextant: Facial aspect, surfaces toward the operator</a:t>
            </a:r>
          </a:p>
          <a:p>
            <a:r>
              <a:rPr lang="en-US" dirty="0"/>
              <a:t> • Operator position: Front position.</a:t>
            </a:r>
          </a:p>
          <a:p>
            <a:r>
              <a:rPr lang="en-US" dirty="0"/>
              <a:t> -  Illumination: Direct.
• Visibility: Direct.
• Retraction: Index finger of the non-operating hand. </a:t>
            </a:r>
          </a:p>
          <a:p>
            <a:r>
              <a:rPr lang="en-US" dirty="0"/>
              <a:t> - Finger rest: Intraoral, palm down. Fourth finger on the incisal edges or the occlusal surfaces of adjacent mandibular teeth.</a:t>
            </a:r>
          </a:p>
        </p:txBody>
      </p:sp>
      <p:pic>
        <p:nvPicPr>
          <p:cNvPr id="4" name="Picture 4">
            <a:extLst>
              <a:ext uri="{FF2B5EF4-FFF2-40B4-BE49-F238E27FC236}">
                <a16:creationId xmlns:a16="http://schemas.microsoft.com/office/drawing/2014/main" xmlns="" id="{35AF153C-04AF-E00E-8B2F-A9491F7C476B}"/>
              </a:ext>
            </a:extLst>
          </p:cNvPr>
          <p:cNvPicPr>
            <a:picLocks noChangeAspect="1"/>
          </p:cNvPicPr>
          <p:nvPr/>
        </p:nvPicPr>
        <p:blipFill>
          <a:blip r:embed="rId2"/>
          <a:stretch>
            <a:fillRect/>
          </a:stretch>
        </p:blipFill>
        <p:spPr>
          <a:xfrm>
            <a:off x="6096000" y="2969992"/>
            <a:ext cx="4391025" cy="3705225"/>
          </a:xfrm>
          <a:prstGeom prst="rect">
            <a:avLst/>
          </a:prstGeom>
        </p:spPr>
      </p:pic>
    </p:spTree>
    <p:extLst>
      <p:ext uri="{BB962C8B-B14F-4D97-AF65-F5344CB8AC3E}">
        <p14:creationId xmlns:p14="http://schemas.microsoft.com/office/powerpoint/2010/main" val="1614892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361287-3E51-45B3-61F4-9DB19F1FE5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7C0C2E9B-83A9-0842-4062-FC46B37BCE13}"/>
              </a:ext>
            </a:extLst>
          </p:cNvPr>
          <p:cNvSpPr>
            <a:spLocks noGrp="1"/>
          </p:cNvSpPr>
          <p:nvPr>
            <p:ph idx="1"/>
          </p:nvPr>
        </p:nvSpPr>
        <p:spPr>
          <a:xfrm>
            <a:off x="677334" y="609601"/>
            <a:ext cx="8596668" cy="5431762"/>
          </a:xfrm>
        </p:spPr>
        <p:txBody>
          <a:bodyPr>
            <a:normAutofit/>
          </a:bodyPr>
          <a:lstStyle/>
          <a:p>
            <a:r>
              <a:rPr lang="en-US" dirty="0"/>
              <a:t>Mandibular anterior sextant: Facial aspect, surfaces away from the operator.
• Operator position: Back position.
 Illumination: Direct.
Visibility: Direct.
Retraction: Index finger or thumb of the </a:t>
            </a:r>
            <a:r>
              <a:rPr lang="en-US" dirty="0" err="1"/>
              <a:t>nonoperating</a:t>
            </a:r>
            <a:r>
              <a:rPr lang="en-US" dirty="0"/>
              <a:t> hand.
• Finger rest: Intraoral, palm down. Fourth finger on the incisal edges or the occlusal surfaces of adjacent mandibular teeth.</a:t>
            </a:r>
          </a:p>
        </p:txBody>
      </p:sp>
      <p:pic>
        <p:nvPicPr>
          <p:cNvPr id="4" name="Picture 4">
            <a:extLst>
              <a:ext uri="{FF2B5EF4-FFF2-40B4-BE49-F238E27FC236}">
                <a16:creationId xmlns:a16="http://schemas.microsoft.com/office/drawing/2014/main" xmlns="" id="{0C5716A1-1002-6924-6E46-A25CEBF2D9B1}"/>
              </a:ext>
            </a:extLst>
          </p:cNvPr>
          <p:cNvPicPr>
            <a:picLocks noChangeAspect="1"/>
          </p:cNvPicPr>
          <p:nvPr/>
        </p:nvPicPr>
        <p:blipFill>
          <a:blip r:embed="rId2"/>
          <a:stretch>
            <a:fillRect/>
          </a:stretch>
        </p:blipFill>
        <p:spPr>
          <a:xfrm>
            <a:off x="6096000" y="3060701"/>
            <a:ext cx="4591050" cy="3733800"/>
          </a:xfrm>
          <a:prstGeom prst="rect">
            <a:avLst/>
          </a:prstGeom>
        </p:spPr>
      </p:pic>
    </p:spTree>
    <p:extLst>
      <p:ext uri="{BB962C8B-B14F-4D97-AF65-F5344CB8AC3E}">
        <p14:creationId xmlns:p14="http://schemas.microsoft.com/office/powerpoint/2010/main" val="1070938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79636C-CC3A-43A5-A002-FA9EF8997D7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2DA2A5A0-C0C7-555C-BD15-AC37F249F6CB}"/>
              </a:ext>
            </a:extLst>
          </p:cNvPr>
          <p:cNvSpPr>
            <a:spLocks noGrp="1"/>
          </p:cNvSpPr>
          <p:nvPr>
            <p:ph idx="1"/>
          </p:nvPr>
        </p:nvSpPr>
        <p:spPr>
          <a:xfrm>
            <a:off x="677334" y="1723667"/>
            <a:ext cx="8596668" cy="4317695"/>
          </a:xfrm>
        </p:spPr>
        <p:txBody>
          <a:bodyPr/>
          <a:lstStyle/>
          <a:p>
            <a:r>
              <a:rPr lang="en-US" dirty="0"/>
              <a:t>Mandibular anterior sextant: Lingual aspect, surfaces away from the operator
• Operator position: Back position.
Illumination: Direct and indirect.</a:t>
            </a:r>
          </a:p>
          <a:p>
            <a:r>
              <a:rPr lang="en-US" dirty="0"/>
              <a:t> • Visibility: Direct and indirect.
• Retraction: Mirror retracts tongue.
Finger rest: Intraoral, palm down. Fourth finger on the incisal edges or the occlusal surfaces of adjacent mandibular teeth.</a:t>
            </a:r>
          </a:p>
        </p:txBody>
      </p:sp>
    </p:spTree>
    <p:extLst>
      <p:ext uri="{BB962C8B-B14F-4D97-AF65-F5344CB8AC3E}">
        <p14:creationId xmlns:p14="http://schemas.microsoft.com/office/powerpoint/2010/main" val="3823468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D74286-8CC7-12FC-5E45-37F1577F1E86}"/>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3FD5AA33-E005-BA75-0C66-DF765648ACD3}"/>
              </a:ext>
            </a:extLst>
          </p:cNvPr>
          <p:cNvPicPr>
            <a:picLocks noGrp="1" noChangeAspect="1"/>
          </p:cNvPicPr>
          <p:nvPr>
            <p:ph idx="1"/>
          </p:nvPr>
        </p:nvPicPr>
        <p:blipFill>
          <a:blip r:embed="rId2"/>
          <a:stretch>
            <a:fillRect/>
          </a:stretch>
        </p:blipFill>
        <p:spPr>
          <a:xfrm>
            <a:off x="2837656" y="1674770"/>
            <a:ext cx="5401724" cy="4121986"/>
          </a:xfrm>
        </p:spPr>
      </p:pic>
    </p:spTree>
    <p:extLst>
      <p:ext uri="{BB962C8B-B14F-4D97-AF65-F5344CB8AC3E}">
        <p14:creationId xmlns:p14="http://schemas.microsoft.com/office/powerpoint/2010/main" val="467131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65D11D-C0C2-5EF3-3E9B-5FE9C0C3FF3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0F0E897F-9F22-BA1C-569C-E3C68DEDA44A}"/>
              </a:ext>
            </a:extLst>
          </p:cNvPr>
          <p:cNvSpPr>
            <a:spLocks noGrp="1"/>
          </p:cNvSpPr>
          <p:nvPr>
            <p:ph idx="1"/>
          </p:nvPr>
        </p:nvSpPr>
        <p:spPr>
          <a:xfrm>
            <a:off x="677334" y="1479177"/>
            <a:ext cx="8596668" cy="4562186"/>
          </a:xfrm>
        </p:spPr>
        <p:txBody>
          <a:bodyPr>
            <a:normAutofit/>
          </a:bodyPr>
          <a:lstStyle/>
          <a:p>
            <a:r>
              <a:rPr lang="en-US" dirty="0"/>
              <a:t>Mandibular anterior sextant: Lingual aspect, surfaces toward the operator.
• Operator position: Front position.
 Illumination: Direct and indirect.
• Visibility: Direct and indirect. </a:t>
            </a:r>
          </a:p>
          <a:p>
            <a:r>
              <a:rPr lang="en-US" dirty="0"/>
              <a:t> Retraction: Mirror retracts tongue.
 Finger rest: Intraoral, palm down. Fourth finger on the incisal edges or the occlusal surfaces of adjacent mandibular teeth.</a:t>
            </a:r>
          </a:p>
        </p:txBody>
      </p:sp>
    </p:spTree>
    <p:extLst>
      <p:ext uri="{BB962C8B-B14F-4D97-AF65-F5344CB8AC3E}">
        <p14:creationId xmlns:p14="http://schemas.microsoft.com/office/powerpoint/2010/main" val="1807302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BD8BBF-33EB-FB01-4A1B-2F33624E652C}"/>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DC7324F7-3020-8337-8CE1-7D4E89BB437D}"/>
              </a:ext>
            </a:extLst>
          </p:cNvPr>
          <p:cNvPicPr>
            <a:picLocks noGrp="1" noChangeAspect="1"/>
          </p:cNvPicPr>
          <p:nvPr>
            <p:ph idx="1"/>
          </p:nvPr>
        </p:nvPicPr>
        <p:blipFill>
          <a:blip r:embed="rId2"/>
          <a:stretch>
            <a:fillRect/>
          </a:stretch>
        </p:blipFill>
        <p:spPr>
          <a:xfrm>
            <a:off x="2894806" y="1515851"/>
            <a:ext cx="5564616" cy="4295194"/>
          </a:xfrm>
        </p:spPr>
      </p:pic>
    </p:spTree>
    <p:extLst>
      <p:ext uri="{BB962C8B-B14F-4D97-AF65-F5344CB8AC3E}">
        <p14:creationId xmlns:p14="http://schemas.microsoft.com/office/powerpoint/2010/main" val="3720862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D559CC-0EA5-229D-276B-79D985B62FCA}"/>
              </a:ext>
            </a:extLst>
          </p:cNvPr>
          <p:cNvSpPr>
            <a:spLocks noGrp="1"/>
          </p:cNvSpPr>
          <p:nvPr>
            <p:ph type="title"/>
          </p:nvPr>
        </p:nvSpPr>
        <p:spPr/>
        <p:txBody>
          <a:bodyPr/>
          <a:lstStyle/>
          <a:p>
            <a:r>
              <a:rPr lang="en-US" dirty="0" err="1"/>
              <a:t>Defination</a:t>
            </a:r>
            <a:r>
              <a:rPr lang="en-US"/>
              <a:t> </a:t>
            </a:r>
          </a:p>
        </p:txBody>
      </p:sp>
      <p:sp>
        <p:nvSpPr>
          <p:cNvPr id="3" name="Content Placeholder 2">
            <a:extLst>
              <a:ext uri="{FF2B5EF4-FFF2-40B4-BE49-F238E27FC236}">
                <a16:creationId xmlns:a16="http://schemas.microsoft.com/office/drawing/2014/main" xmlns="" id="{46962FA0-702E-7ABE-D914-555EDAFAD03F}"/>
              </a:ext>
            </a:extLst>
          </p:cNvPr>
          <p:cNvSpPr>
            <a:spLocks noGrp="1"/>
          </p:cNvSpPr>
          <p:nvPr>
            <p:ph idx="1"/>
          </p:nvPr>
        </p:nvSpPr>
        <p:spPr/>
        <p:txBody>
          <a:bodyPr>
            <a:normAutofit/>
          </a:bodyPr>
          <a:lstStyle/>
          <a:p>
            <a:r>
              <a:rPr lang="en-US" dirty="0" err="1"/>
              <a:t>SCALING:Instrumentation</a:t>
            </a:r>
            <a:r>
              <a:rPr lang="en-US" dirty="0"/>
              <a:t> of the crown and root surfaces of the teeth to remove plaque, calculus, and stains from these surfaces. (Glossary of Periodontal Terms, 2001).</a:t>
            </a:r>
          </a:p>
          <a:p>
            <a:r>
              <a:rPr lang="en-US" dirty="0"/>
              <a:t>ORAL PROPHYLAXIS: The removal of plaque, calculus, and stains from the exposed and unexposed surfaces of the teeth by scaling and polishing as a preventive measure for the control of local </a:t>
            </a:r>
            <a:r>
              <a:rPr lang="en-US" dirty="0" err="1"/>
              <a:t>irritational</a:t>
            </a:r>
            <a:r>
              <a:rPr lang="en-US" dirty="0"/>
              <a:t> factors. (Glossary of Periodontal Terms, 2001)</a:t>
            </a:r>
          </a:p>
          <a:p>
            <a:r>
              <a:rPr lang="en-US" b="1" dirty="0"/>
              <a:t>ROOT PLANING: A treatment procedure designed to remove cementum or surface dentin that is rough, to a les impregnated with calculus, or contaminated with toxins or PERIO microorganisms. (Glossary of Periodontal Terms, 2001)</a:t>
            </a:r>
          </a:p>
        </p:txBody>
      </p:sp>
    </p:spTree>
    <p:extLst>
      <p:ext uri="{BB962C8B-B14F-4D97-AF65-F5344CB8AC3E}">
        <p14:creationId xmlns:p14="http://schemas.microsoft.com/office/powerpoint/2010/main" val="743035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4E848D-04D1-E53D-348A-DEE96F6CEA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223ADD32-ECA0-9362-EAA4-45E11D054E99}"/>
              </a:ext>
            </a:extLst>
          </p:cNvPr>
          <p:cNvSpPr>
            <a:spLocks noGrp="1"/>
          </p:cNvSpPr>
          <p:nvPr>
            <p:ph idx="1"/>
          </p:nvPr>
        </p:nvSpPr>
        <p:spPr>
          <a:xfrm>
            <a:off x="677334" y="1601423"/>
            <a:ext cx="8596668" cy="4439940"/>
          </a:xfrm>
        </p:spPr>
        <p:txBody>
          <a:bodyPr>
            <a:normAutofit/>
          </a:bodyPr>
          <a:lstStyle/>
          <a:p>
            <a:r>
              <a:rPr lang="en-US" dirty="0"/>
              <a:t>Mandibular right posterior sextant: Facial aspect.
Operator position: Side or front position.</a:t>
            </a:r>
          </a:p>
          <a:p>
            <a:r>
              <a:rPr lang="en-US" dirty="0"/>
              <a:t> • Illumination: Direct.
• Visibility: Direct.
• Retraction: Mirror or index finger of the </a:t>
            </a:r>
            <a:r>
              <a:rPr lang="en-US" dirty="0" err="1"/>
              <a:t>nonoperating</a:t>
            </a:r>
            <a:r>
              <a:rPr lang="en-US" dirty="0"/>
              <a:t> hand.
• Finger rest: Intraoral, palm down. Fourth finger on the incisal edges or the occlusal surfaces of adjacent mandibular teeth.</a:t>
            </a:r>
          </a:p>
        </p:txBody>
      </p:sp>
    </p:spTree>
    <p:extLst>
      <p:ext uri="{BB962C8B-B14F-4D97-AF65-F5344CB8AC3E}">
        <p14:creationId xmlns:p14="http://schemas.microsoft.com/office/powerpoint/2010/main" val="8596238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7735B2-A413-6716-49A3-6C40181E34B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86FF463B-E306-8DAF-AA36-B88AD1C6A515}"/>
              </a:ext>
            </a:extLst>
          </p:cNvPr>
          <p:cNvPicPr>
            <a:picLocks noGrp="1" noChangeAspect="1"/>
          </p:cNvPicPr>
          <p:nvPr>
            <p:ph idx="1"/>
          </p:nvPr>
        </p:nvPicPr>
        <p:blipFill>
          <a:blip r:embed="rId2"/>
          <a:stretch>
            <a:fillRect/>
          </a:stretch>
        </p:blipFill>
        <p:spPr>
          <a:xfrm>
            <a:off x="2652739" y="1381381"/>
            <a:ext cx="5493546" cy="4339176"/>
          </a:xfrm>
        </p:spPr>
      </p:pic>
    </p:spTree>
    <p:extLst>
      <p:ext uri="{BB962C8B-B14F-4D97-AF65-F5344CB8AC3E}">
        <p14:creationId xmlns:p14="http://schemas.microsoft.com/office/powerpoint/2010/main" val="459536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74B141-E12C-DFBA-C4BC-CC5E1FEAC9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A3A51F3-2B2C-273D-7405-C1866AA376A0}"/>
              </a:ext>
            </a:extLst>
          </p:cNvPr>
          <p:cNvSpPr>
            <a:spLocks noGrp="1"/>
          </p:cNvSpPr>
          <p:nvPr>
            <p:ph idx="1"/>
          </p:nvPr>
        </p:nvSpPr>
        <p:spPr>
          <a:xfrm>
            <a:off x="677334" y="1625873"/>
            <a:ext cx="8596668" cy="4415490"/>
          </a:xfrm>
        </p:spPr>
        <p:txBody>
          <a:bodyPr>
            <a:normAutofit/>
          </a:bodyPr>
          <a:lstStyle/>
          <a:p>
            <a:r>
              <a:rPr lang="en-US" dirty="0"/>
              <a:t>Mandibular right posterior sextant: Lingual aspect.
• Operator position: Front position.</a:t>
            </a:r>
          </a:p>
          <a:p>
            <a:r>
              <a:rPr lang="en-US" dirty="0"/>
              <a:t> Illumination: Direct and indirect.
• Visibility: Direct and indirect.
• Retraction: Mirror retracts tongue.
• Finger rest: Intraoral, palm down. Fourth finger on the incisal edges or the occlusal surfaces of adjacent mandibular teeth.</a:t>
            </a:r>
          </a:p>
        </p:txBody>
      </p:sp>
    </p:spTree>
    <p:extLst>
      <p:ext uri="{BB962C8B-B14F-4D97-AF65-F5344CB8AC3E}">
        <p14:creationId xmlns:p14="http://schemas.microsoft.com/office/powerpoint/2010/main" val="11821746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3D4E7D-D807-CB7E-39D2-27C218605FC4}"/>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C22CC2F0-2F2B-401B-A619-3A357061DA09}"/>
              </a:ext>
            </a:extLst>
          </p:cNvPr>
          <p:cNvPicPr>
            <a:picLocks noGrp="1" noChangeAspect="1"/>
          </p:cNvPicPr>
          <p:nvPr>
            <p:ph idx="1"/>
          </p:nvPr>
        </p:nvPicPr>
        <p:blipFill>
          <a:blip r:embed="rId2"/>
          <a:stretch>
            <a:fillRect/>
          </a:stretch>
        </p:blipFill>
        <p:spPr>
          <a:xfrm>
            <a:off x="2628106" y="1711444"/>
            <a:ext cx="5757969" cy="4669797"/>
          </a:xfrm>
        </p:spPr>
      </p:pic>
    </p:spTree>
    <p:extLst>
      <p:ext uri="{BB962C8B-B14F-4D97-AF65-F5344CB8AC3E}">
        <p14:creationId xmlns:p14="http://schemas.microsoft.com/office/powerpoint/2010/main" val="41044824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BD97A6-8A43-E35E-6F49-CCBDA9D5B41C}"/>
              </a:ext>
            </a:extLst>
          </p:cNvPr>
          <p:cNvSpPr>
            <a:spLocks noGrp="1"/>
          </p:cNvSpPr>
          <p:nvPr>
            <p:ph type="title"/>
          </p:nvPr>
        </p:nvSpPr>
        <p:spPr/>
        <p:txBody>
          <a:bodyPr/>
          <a:lstStyle/>
          <a:p>
            <a:r>
              <a:rPr lang="en-US" dirty="0"/>
              <a:t>Adverse effects of Scaling and Root </a:t>
            </a:r>
            <a:r>
              <a:rPr lang="en-US" dirty="0" err="1"/>
              <a:t>planing</a:t>
            </a:r>
            <a:r>
              <a:rPr lang="en-US" dirty="0"/>
              <a:t>:</a:t>
            </a:r>
          </a:p>
        </p:txBody>
      </p:sp>
      <p:sp>
        <p:nvSpPr>
          <p:cNvPr id="3" name="Content Placeholder 2">
            <a:extLst>
              <a:ext uri="{FF2B5EF4-FFF2-40B4-BE49-F238E27FC236}">
                <a16:creationId xmlns:a16="http://schemas.microsoft.com/office/drawing/2014/main" xmlns="" id="{FAB1ABF9-5896-3638-3220-9C767B3E920F}"/>
              </a:ext>
            </a:extLst>
          </p:cNvPr>
          <p:cNvSpPr>
            <a:spLocks noGrp="1"/>
          </p:cNvSpPr>
          <p:nvPr>
            <p:ph idx="1"/>
          </p:nvPr>
        </p:nvSpPr>
        <p:spPr/>
        <p:txBody>
          <a:bodyPr>
            <a:normAutofit lnSpcReduction="10000"/>
          </a:bodyPr>
          <a:lstStyle/>
          <a:p>
            <a:r>
              <a:rPr lang="en-US" dirty="0"/>
              <a:t>Scaling and root </a:t>
            </a:r>
            <a:r>
              <a:rPr lang="en-US" dirty="0" err="1"/>
              <a:t>planing</a:t>
            </a:r>
            <a:r>
              <a:rPr lang="en-US" dirty="0"/>
              <a:t> is invasive in nature but is a non-surgical procedure
 Gingival recession: In shallow pockets of less than 3 mm it may cause loss of attachment especially with thin gingival biotypes.
Damage to or loss of tooth substance: It is especially evident in case of the earlier concepts of root </a:t>
            </a:r>
            <a:r>
              <a:rPr lang="en-US" dirty="0" err="1"/>
              <a:t>planing</a:t>
            </a:r>
            <a:r>
              <a:rPr lang="en-US" dirty="0"/>
              <a:t> where the clinicians meticulously made the hourglass like root surface resulting in significant amounts of tooth loss.
Root Sensitivity: Root sensitivity is distinct from dentinal hypersensitivity in that the former is a result of periodontal therapy or periodontitis, the latter of hydrodynamic stimulation.</a:t>
            </a:r>
            <a:r>
              <a:rPr lang="en-US"/>
              <a:t>
Current </a:t>
            </a:r>
            <a:r>
              <a:rPr lang="en-US" dirty="0"/>
              <a:t>best evidence suggests that over half of all patients suffer from root sensitivity after periodontal treatment. The intensity of root sensitivity increases for a few weeks after therapy, after which it decreases.</a:t>
            </a:r>
          </a:p>
        </p:txBody>
      </p:sp>
    </p:spTree>
    <p:extLst>
      <p:ext uri="{BB962C8B-B14F-4D97-AF65-F5344CB8AC3E}">
        <p14:creationId xmlns:p14="http://schemas.microsoft.com/office/powerpoint/2010/main" val="21201682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5CD95A-2C5F-613E-DA51-981E05FC432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375F3384-59FE-CAFD-FE64-8A14DB4A3815}"/>
              </a:ext>
            </a:extLst>
          </p:cNvPr>
          <p:cNvSpPr>
            <a:spLocks noGrp="1"/>
          </p:cNvSpPr>
          <p:nvPr>
            <p:ph idx="1"/>
          </p:nvPr>
        </p:nvSpPr>
        <p:spPr/>
        <p:txBody>
          <a:bodyPr/>
          <a:lstStyle/>
          <a:p>
            <a:r>
              <a:rPr lang="en-US" dirty="0"/>
              <a:t>Machine (Sonic and Ultrasonic) Vs Hand Instruments for Scaling and Root Planning
• Evidence fails to suggest any difference is their efficacy.
• Sonic and ultrasonic instrumentation may be faster.</a:t>
            </a:r>
          </a:p>
        </p:txBody>
      </p:sp>
    </p:spTree>
    <p:extLst>
      <p:ext uri="{BB962C8B-B14F-4D97-AF65-F5344CB8AC3E}">
        <p14:creationId xmlns:p14="http://schemas.microsoft.com/office/powerpoint/2010/main" val="42562145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3CAD53-2326-A56F-87BD-B2133FAB70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2899FC78-BF68-7970-9BF7-2A85859CF32C}"/>
              </a:ext>
            </a:extLst>
          </p:cNvPr>
          <p:cNvSpPr>
            <a:spLocks noGrp="1"/>
          </p:cNvSpPr>
          <p:nvPr>
            <p:ph idx="1"/>
          </p:nvPr>
        </p:nvSpPr>
        <p:spPr/>
        <p:txBody>
          <a:bodyPr>
            <a:normAutofit fontScale="92500" lnSpcReduction="20000"/>
          </a:bodyPr>
          <a:lstStyle/>
          <a:p>
            <a:r>
              <a:rPr lang="en-US" dirty="0"/>
              <a:t>Effects of Scaling and Root </a:t>
            </a:r>
            <a:r>
              <a:rPr lang="en-US" dirty="0" err="1"/>
              <a:t>Planing</a:t>
            </a:r>
            <a:r>
              <a:rPr lang="en-US" dirty="0"/>
              <a:t>:
Scaling and root </a:t>
            </a:r>
            <a:r>
              <a:rPr lang="en-US" dirty="0" err="1"/>
              <a:t>planing</a:t>
            </a:r>
            <a:r>
              <a:rPr lang="en-US" dirty="0"/>
              <a:t> is able to improve significantly clinical attachment levels between 0.55 and 1.29 mm and to reduce probing pocket depths between 1.29 and 2.16 mm.</a:t>
            </a:r>
          </a:p>
          <a:p>
            <a:r>
              <a:rPr lang="en-US" dirty="0"/>
              <a:t>It also leads to a reduction in bleeding on probing. These results are mostly dependent on the extent and severity of disease and the limitations of the non-surgical therapy.
Scaling and Root Planning
It has also been noticed that the results are not dependent on the mode of debridement, as both power driven and The following is the summary of the outcomes of scaling hand instrumentation demonstrated similar </a:t>
            </a:r>
            <a:r>
              <a:rPr lang="en-US"/>
              <a:t>outcomes.</a:t>
            </a:r>
            <a:r>
              <a:rPr lang="en-US" dirty="0"/>
              <a:t>
A comprehensive meta-analysis of nonsurgical treatment studies reported that for patients with chronic periodontitis, following scaling and root </a:t>
            </a:r>
            <a:r>
              <a:rPr lang="en-US" dirty="0" err="1"/>
              <a:t>planing</a:t>
            </a:r>
            <a:r>
              <a:rPr lang="en-US" dirty="0"/>
              <a:t> at sites with probing</a:t>
            </a:r>
          </a:p>
          <a:p>
            <a:endParaRPr lang="en-US" dirty="0"/>
          </a:p>
        </p:txBody>
      </p:sp>
    </p:spTree>
    <p:extLst>
      <p:ext uri="{BB962C8B-B14F-4D97-AF65-F5344CB8AC3E}">
        <p14:creationId xmlns:p14="http://schemas.microsoft.com/office/powerpoint/2010/main" val="20984080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F35A5E-3DFC-0C76-99EB-2FEB9739E01E}"/>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9AFF4219-A6B9-174B-BED4-96DB52E19B31}"/>
              </a:ext>
            </a:extLst>
          </p:cNvPr>
          <p:cNvPicPr>
            <a:picLocks noGrp="1" noChangeAspect="1"/>
          </p:cNvPicPr>
          <p:nvPr>
            <p:ph idx="1"/>
          </p:nvPr>
        </p:nvPicPr>
        <p:blipFill>
          <a:blip r:embed="rId2"/>
          <a:stretch>
            <a:fillRect/>
          </a:stretch>
        </p:blipFill>
        <p:spPr>
          <a:xfrm>
            <a:off x="775660" y="1930400"/>
            <a:ext cx="9468554" cy="3594032"/>
          </a:xfrm>
        </p:spPr>
      </p:pic>
    </p:spTree>
    <p:extLst>
      <p:ext uri="{BB962C8B-B14F-4D97-AF65-F5344CB8AC3E}">
        <p14:creationId xmlns:p14="http://schemas.microsoft.com/office/powerpoint/2010/main" val="1979761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975563-B158-304C-2F8F-D6326322F71E}"/>
              </a:ext>
            </a:extLst>
          </p:cNvPr>
          <p:cNvSpPr>
            <a:spLocks noGrp="1"/>
          </p:cNvSpPr>
          <p:nvPr>
            <p:ph type="title"/>
          </p:nvPr>
        </p:nvSpPr>
        <p:spPr/>
        <p:txBody>
          <a:bodyPr/>
          <a:lstStyle/>
          <a:p>
            <a:r>
              <a:rPr lang="en-US" dirty="0"/>
              <a:t>Limitations of scaling and root planning</a:t>
            </a:r>
          </a:p>
        </p:txBody>
      </p:sp>
      <p:sp>
        <p:nvSpPr>
          <p:cNvPr id="3" name="Content Placeholder 2">
            <a:extLst>
              <a:ext uri="{FF2B5EF4-FFF2-40B4-BE49-F238E27FC236}">
                <a16:creationId xmlns:a16="http://schemas.microsoft.com/office/drawing/2014/main" xmlns="" id="{2AC92CE0-E6B5-75C6-DE6A-C5C49318EB4D}"/>
              </a:ext>
            </a:extLst>
          </p:cNvPr>
          <p:cNvSpPr>
            <a:spLocks noGrp="1"/>
          </p:cNvSpPr>
          <p:nvPr>
            <p:ph idx="1"/>
          </p:nvPr>
        </p:nvSpPr>
        <p:spPr/>
        <p:txBody>
          <a:bodyPr>
            <a:normAutofit/>
          </a:bodyPr>
          <a:lstStyle/>
          <a:p>
            <a:pPr marL="0" indent="0">
              <a:buNone/>
            </a:pPr>
            <a:r>
              <a:rPr lang="en-US" dirty="0"/>
              <a:t>
♦ Inability to access deep and tortuous pockets, distal surfaces of molars, mesial surfaces of upper first premolars with root grooves, furcation involved sites in </a:t>
            </a:r>
            <a:r>
              <a:rPr lang="en-US" dirty="0" err="1"/>
              <a:t>multirooted</a:t>
            </a:r>
            <a:r>
              <a:rPr lang="en-US" dirty="0"/>
              <a:t> teeth, root irregularities or anomalies and hence their management.
♦ Inability to eliminate certain pathogens.</a:t>
            </a:r>
          </a:p>
        </p:txBody>
      </p:sp>
    </p:spTree>
    <p:extLst>
      <p:ext uri="{BB962C8B-B14F-4D97-AF65-F5344CB8AC3E}">
        <p14:creationId xmlns:p14="http://schemas.microsoft.com/office/powerpoint/2010/main" val="672406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B58232-73E7-627B-E6DE-274783DBE3C9}"/>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xmlns="" id="{E72F4833-3C48-3261-8D64-6AABDDC4F883}"/>
              </a:ext>
            </a:extLst>
          </p:cNvPr>
          <p:cNvSpPr>
            <a:spLocks noGrp="1"/>
          </p:cNvSpPr>
          <p:nvPr>
            <p:ph idx="1"/>
          </p:nvPr>
        </p:nvSpPr>
        <p:spPr/>
        <p:txBody>
          <a:bodyPr/>
          <a:lstStyle/>
          <a:p>
            <a:r>
              <a:rPr lang="en-US" dirty="0"/>
              <a:t>Scaling and root </a:t>
            </a:r>
            <a:r>
              <a:rPr lang="en-US" dirty="0" err="1"/>
              <a:t>planing</a:t>
            </a:r>
            <a:r>
              <a:rPr lang="en-US" dirty="0"/>
              <a:t> is one of the most effective ways to treat gum disease before it becomes severe.</a:t>
            </a:r>
          </a:p>
          <a:p>
            <a:r>
              <a:rPr lang="en-US" dirty="0"/>
              <a:t> Proper instrumentation technique and chair positions helps the operator to complete the procedure without delaying and also reduces the chances of future musculoskeletal problems.</a:t>
            </a:r>
          </a:p>
        </p:txBody>
      </p:sp>
    </p:spTree>
    <p:extLst>
      <p:ext uri="{BB962C8B-B14F-4D97-AF65-F5344CB8AC3E}">
        <p14:creationId xmlns:p14="http://schemas.microsoft.com/office/powerpoint/2010/main" val="3162032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9829C7-FC79-7380-483B-165849F7D479}"/>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863BEDEF-19EB-E543-F78E-AB57F4B06888}"/>
              </a:ext>
            </a:extLst>
          </p:cNvPr>
          <p:cNvPicPr>
            <a:picLocks noGrp="1" noChangeAspect="1"/>
          </p:cNvPicPr>
          <p:nvPr>
            <p:ph idx="1"/>
          </p:nvPr>
        </p:nvPicPr>
        <p:blipFill>
          <a:blip r:embed="rId2"/>
          <a:stretch>
            <a:fillRect/>
          </a:stretch>
        </p:blipFill>
        <p:spPr>
          <a:xfrm>
            <a:off x="2142964" y="990194"/>
            <a:ext cx="4600319" cy="5427720"/>
          </a:xfrm>
        </p:spPr>
      </p:pic>
    </p:spTree>
    <p:extLst>
      <p:ext uri="{BB962C8B-B14F-4D97-AF65-F5344CB8AC3E}">
        <p14:creationId xmlns:p14="http://schemas.microsoft.com/office/powerpoint/2010/main" val="14211135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8CD0E8-17EC-FD83-5595-024251C1B5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ECAC79F-66C8-9EFD-A0D3-DF0BB61960B9}"/>
              </a:ext>
            </a:extLst>
          </p:cNvPr>
          <p:cNvSpPr>
            <a:spLocks noGrp="1"/>
          </p:cNvSpPr>
          <p:nvPr>
            <p:ph idx="1"/>
          </p:nvPr>
        </p:nvSpPr>
        <p:spPr/>
        <p:txBody>
          <a:bodyPr/>
          <a:lstStyle/>
          <a:p>
            <a:r>
              <a:rPr lang="en-US" dirty="0"/>
              <a:t>“You don’t have to lose teeth to periodontal diseases. They often can be treated successfully.”</a:t>
            </a:r>
          </a:p>
        </p:txBody>
      </p:sp>
    </p:spTree>
    <p:extLst>
      <p:ext uri="{BB962C8B-B14F-4D97-AF65-F5344CB8AC3E}">
        <p14:creationId xmlns:p14="http://schemas.microsoft.com/office/powerpoint/2010/main" val="27649812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4A2387-365E-E7CB-2FA6-C2A87C16E96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28E15A5B-94B8-2AAA-12B9-FA32632FB4E4}"/>
              </a:ext>
            </a:extLst>
          </p:cNvPr>
          <p:cNvSpPr>
            <a:spLocks noGrp="1"/>
          </p:cNvSpPr>
          <p:nvPr>
            <p:ph idx="1"/>
          </p:nvPr>
        </p:nvSpPr>
        <p:spPr/>
        <p:txBody>
          <a:bodyPr>
            <a:normAutofit/>
          </a:bodyPr>
          <a:lstStyle/>
          <a:p>
            <a:endParaRPr lang="en-US" sz="6600" dirty="0"/>
          </a:p>
          <a:p>
            <a:r>
              <a:rPr lang="en-US" sz="6600" dirty="0"/>
              <a:t>        </a:t>
            </a:r>
            <a:r>
              <a:rPr lang="en-US" sz="6600" dirty="0" err="1"/>
              <a:t>Thankyou</a:t>
            </a:r>
            <a:r>
              <a:rPr lang="en-US" sz="6600" dirty="0"/>
              <a:t>..</a:t>
            </a:r>
          </a:p>
        </p:txBody>
      </p:sp>
    </p:spTree>
    <p:extLst>
      <p:ext uri="{BB962C8B-B14F-4D97-AF65-F5344CB8AC3E}">
        <p14:creationId xmlns:p14="http://schemas.microsoft.com/office/powerpoint/2010/main" val="1635033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F2E946-6041-19E9-D715-3A5E28802C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A10EEFD8-BC0B-03D6-C7BF-5FDF5FA673FC}"/>
              </a:ext>
            </a:extLst>
          </p:cNvPr>
          <p:cNvSpPr>
            <a:spLocks noGrp="1"/>
          </p:cNvSpPr>
          <p:nvPr>
            <p:ph idx="1"/>
          </p:nvPr>
        </p:nvSpPr>
        <p:spPr/>
        <p:txBody>
          <a:bodyPr/>
          <a:lstStyle/>
          <a:p>
            <a:r>
              <a:rPr lang="en-US" sz="3200" b="1" i="1" u="sng" dirty="0">
                <a:solidFill>
                  <a:schemeClr val="accent2"/>
                </a:solidFill>
              </a:rPr>
              <a:t>Advantages of scaling and root </a:t>
            </a:r>
            <a:r>
              <a:rPr lang="en-US" sz="3200" b="1" i="1" u="sng" dirty="0" err="1">
                <a:solidFill>
                  <a:schemeClr val="accent2"/>
                </a:solidFill>
              </a:rPr>
              <a:t>planing</a:t>
            </a:r>
            <a:r>
              <a:rPr lang="en-US" sz="3200" b="1" i="1" u="sng" dirty="0">
                <a:solidFill>
                  <a:schemeClr val="accent2"/>
                </a:solidFill>
              </a:rPr>
              <a:t>.</a:t>
            </a:r>
            <a:r>
              <a:rPr lang="en-US" dirty="0"/>
              <a:t>
Scaling and root </a:t>
            </a:r>
            <a:r>
              <a:rPr lang="en-US" dirty="0" err="1"/>
              <a:t>planing</a:t>
            </a:r>
            <a:r>
              <a:rPr lang="en-US" dirty="0"/>
              <a:t> (SRP) is the gold standard treatment for most patients with chronic periodontitis. </a:t>
            </a:r>
          </a:p>
          <a:p>
            <a:r>
              <a:rPr lang="en-US" dirty="0"/>
              <a:t>It has a clear effect in reducing plaque-induced inflammation. F SRP also reduce the bacterial load. </a:t>
            </a:r>
          </a:p>
          <a:p>
            <a:r>
              <a:rPr lang="en-US" dirty="0"/>
              <a:t>The removal of bacterial plaque and their products also reduce or eliminate the oral – </a:t>
            </a:r>
            <a:r>
              <a:rPr lang="en-US" dirty="0" err="1"/>
              <a:t>malodour</a:t>
            </a:r>
            <a:r>
              <a:rPr lang="en-US" dirty="0"/>
              <a:t>.</a:t>
            </a:r>
          </a:p>
        </p:txBody>
      </p:sp>
    </p:spTree>
    <p:extLst>
      <p:ext uri="{BB962C8B-B14F-4D97-AF65-F5344CB8AC3E}">
        <p14:creationId xmlns:p14="http://schemas.microsoft.com/office/powerpoint/2010/main" val="610060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266206-0226-DB7C-CAE5-BE0C213EAE0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24E7AD03-CD4E-0590-D5F1-11BA83130945}"/>
              </a:ext>
            </a:extLst>
          </p:cNvPr>
          <p:cNvPicPr>
            <a:picLocks noGrp="1" noChangeAspect="1"/>
          </p:cNvPicPr>
          <p:nvPr>
            <p:ph idx="1"/>
          </p:nvPr>
        </p:nvPicPr>
        <p:blipFill>
          <a:blip r:embed="rId2"/>
          <a:stretch>
            <a:fillRect/>
          </a:stretch>
        </p:blipFill>
        <p:spPr>
          <a:xfrm>
            <a:off x="2783099" y="806824"/>
            <a:ext cx="5162890" cy="5235201"/>
          </a:xfrm>
        </p:spPr>
      </p:pic>
    </p:spTree>
    <p:extLst>
      <p:ext uri="{BB962C8B-B14F-4D97-AF65-F5344CB8AC3E}">
        <p14:creationId xmlns:p14="http://schemas.microsoft.com/office/powerpoint/2010/main" val="2089994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E620E8-A64B-5500-4173-F2D28BE2915E}"/>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xmlns="" id="{C6FD350B-0F3A-C7E6-E152-28615547D4A0}"/>
              </a:ext>
            </a:extLst>
          </p:cNvPr>
          <p:cNvPicPr>
            <a:picLocks noGrp="1" noChangeAspect="1"/>
          </p:cNvPicPr>
          <p:nvPr>
            <p:ph idx="1"/>
          </p:nvPr>
        </p:nvPicPr>
        <p:blipFill>
          <a:blip r:embed="rId2"/>
          <a:stretch>
            <a:fillRect/>
          </a:stretch>
        </p:blipFill>
        <p:spPr>
          <a:xfrm>
            <a:off x="3237504" y="806824"/>
            <a:ext cx="4781833" cy="5235201"/>
          </a:xfrm>
        </p:spPr>
      </p:pic>
    </p:spTree>
    <p:extLst>
      <p:ext uri="{BB962C8B-B14F-4D97-AF65-F5344CB8AC3E}">
        <p14:creationId xmlns:p14="http://schemas.microsoft.com/office/powerpoint/2010/main" val="451456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3AE3A5-F1D8-15A0-8BE1-C4D4C63379C3}"/>
              </a:ext>
            </a:extLst>
          </p:cNvPr>
          <p:cNvSpPr>
            <a:spLocks noGrp="1"/>
          </p:cNvSpPr>
          <p:nvPr>
            <p:ph type="title"/>
          </p:nvPr>
        </p:nvSpPr>
        <p:spPr/>
        <p:txBody>
          <a:bodyPr/>
          <a:lstStyle/>
          <a:p>
            <a:r>
              <a:rPr lang="en-US" dirty="0"/>
              <a:t>CATEGORIES OF SCALING AND ROOT PLANING</a:t>
            </a:r>
          </a:p>
        </p:txBody>
      </p:sp>
      <p:pic>
        <p:nvPicPr>
          <p:cNvPr id="4" name="Picture 4">
            <a:extLst>
              <a:ext uri="{FF2B5EF4-FFF2-40B4-BE49-F238E27FC236}">
                <a16:creationId xmlns:a16="http://schemas.microsoft.com/office/drawing/2014/main" xmlns="" id="{9EF1F034-BE4A-A0B0-7C10-78E6384B58A5}"/>
              </a:ext>
            </a:extLst>
          </p:cNvPr>
          <p:cNvPicPr>
            <a:picLocks noGrp="1" noChangeAspect="1"/>
          </p:cNvPicPr>
          <p:nvPr>
            <p:ph idx="1"/>
          </p:nvPr>
        </p:nvPicPr>
        <p:blipFill>
          <a:blip r:embed="rId2"/>
          <a:stretch>
            <a:fillRect/>
          </a:stretch>
        </p:blipFill>
        <p:spPr>
          <a:xfrm>
            <a:off x="3606513" y="1930400"/>
            <a:ext cx="3300385" cy="3881437"/>
          </a:xfrm>
        </p:spPr>
      </p:pic>
    </p:spTree>
    <p:extLst>
      <p:ext uri="{BB962C8B-B14F-4D97-AF65-F5344CB8AC3E}">
        <p14:creationId xmlns:p14="http://schemas.microsoft.com/office/powerpoint/2010/main" val="137451622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0</TotalTime>
  <Words>736</Words>
  <Application>Microsoft Office PowerPoint</Application>
  <PresentationFormat>Custom</PresentationFormat>
  <Paragraphs>93</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Facet</vt:lpstr>
      <vt:lpstr>Good morning 🌄</vt:lpstr>
      <vt:lpstr>Scaling and Root planing</vt:lpstr>
      <vt:lpstr>Contents </vt:lpstr>
      <vt:lpstr>Defination </vt:lpstr>
      <vt:lpstr>PowerPoint Presentation</vt:lpstr>
      <vt:lpstr>PowerPoint Presentation</vt:lpstr>
      <vt:lpstr>PowerPoint Presentation</vt:lpstr>
      <vt:lpstr>PowerPoint Presentation</vt:lpstr>
      <vt:lpstr>CATEGORIES OF SCALING AND ROOT PLANING</vt:lpstr>
      <vt:lpstr>PowerPoint Presentation</vt:lpstr>
      <vt:lpstr>Procedure </vt:lpstr>
      <vt:lpstr>PowerPoint Presentation</vt:lpstr>
      <vt:lpstr>PowerPoint Presentation</vt:lpstr>
      <vt:lpstr>PowerPoint Presentation</vt:lpstr>
      <vt:lpstr>Supragingival Scaling Technique</vt:lpstr>
      <vt:lpstr>Subgingival Scaling and Root-Planing Technique</vt:lpstr>
      <vt:lpstr>PowerPoint Presentation</vt:lpstr>
      <vt:lpstr>PowerPoint Presentation</vt:lpstr>
      <vt:lpstr>PowerPoint Presentation</vt:lpstr>
      <vt:lpstr>Various approaches to instrumentation: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Adverse effects of Scaling and Root planing:</vt:lpstr>
      <vt:lpstr>PowerPoint Presentation</vt:lpstr>
      <vt:lpstr>PowerPoint Presentation</vt:lpstr>
      <vt:lpstr>PowerPoint Presentation</vt:lpstr>
      <vt:lpstr>Limitations of scaling and root planning</vt:lpstr>
      <vt:lpstr>Conclusion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shreyaingle54@gmail.com</dc:creator>
  <cp:lastModifiedBy>hp</cp:lastModifiedBy>
  <cp:revision>15</cp:revision>
  <dcterms:created xsi:type="dcterms:W3CDTF">2023-01-03T15:06:10Z</dcterms:created>
  <dcterms:modified xsi:type="dcterms:W3CDTF">2023-05-13T06:30:20Z</dcterms:modified>
</cp:coreProperties>
</file>