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5317" r:id="rId4"/>
  </p:sldMasterIdLst>
  <p:notesMasterIdLst>
    <p:notesMasterId r:id="rId143"/>
  </p:notesMasterIdLst>
  <p:sldIdLst>
    <p:sldId id="264" r:id="rId5"/>
    <p:sldId id="263" r:id="rId6"/>
    <p:sldId id="268" r:id="rId7"/>
    <p:sldId id="269" r:id="rId8"/>
    <p:sldId id="270" r:id="rId9"/>
    <p:sldId id="271" r:id="rId10"/>
    <p:sldId id="272" r:id="rId11"/>
    <p:sldId id="274" r:id="rId12"/>
    <p:sldId id="273" r:id="rId13"/>
    <p:sldId id="275" r:id="rId14"/>
    <p:sldId id="276" r:id="rId15"/>
    <p:sldId id="278" r:id="rId16"/>
    <p:sldId id="279" r:id="rId17"/>
    <p:sldId id="280" r:id="rId18"/>
    <p:sldId id="277" r:id="rId19"/>
    <p:sldId id="395" r:id="rId20"/>
    <p:sldId id="396" r:id="rId21"/>
    <p:sldId id="397" r:id="rId22"/>
    <p:sldId id="398" r:id="rId23"/>
    <p:sldId id="399" r:id="rId24"/>
    <p:sldId id="400" r:id="rId25"/>
    <p:sldId id="401" r:id="rId26"/>
    <p:sldId id="402" r:id="rId27"/>
    <p:sldId id="403" r:id="rId28"/>
    <p:sldId id="404" r:id="rId29"/>
    <p:sldId id="405" r:id="rId30"/>
    <p:sldId id="406" r:id="rId31"/>
    <p:sldId id="407" r:id="rId32"/>
    <p:sldId id="408" r:id="rId33"/>
    <p:sldId id="409" r:id="rId34"/>
    <p:sldId id="410" r:id="rId35"/>
    <p:sldId id="281" r:id="rId36"/>
    <p:sldId id="413" r:id="rId37"/>
    <p:sldId id="287" r:id="rId38"/>
    <p:sldId id="288" r:id="rId39"/>
    <p:sldId id="356" r:id="rId40"/>
    <p:sldId id="289" r:id="rId41"/>
    <p:sldId id="411" r:id="rId42"/>
    <p:sldId id="412" r:id="rId43"/>
    <p:sldId id="290" r:id="rId44"/>
    <p:sldId id="358" r:id="rId45"/>
    <p:sldId id="291" r:id="rId46"/>
    <p:sldId id="282" r:id="rId47"/>
    <p:sldId id="285" r:id="rId48"/>
    <p:sldId id="286" r:id="rId49"/>
    <p:sldId id="292" r:id="rId50"/>
    <p:sldId id="293" r:id="rId51"/>
    <p:sldId id="357" r:id="rId52"/>
    <p:sldId id="294" r:id="rId53"/>
    <p:sldId id="364" r:id="rId54"/>
    <p:sldId id="295" r:id="rId55"/>
    <p:sldId id="296" r:id="rId56"/>
    <p:sldId id="365" r:id="rId57"/>
    <p:sldId id="297" r:id="rId58"/>
    <p:sldId id="298" r:id="rId59"/>
    <p:sldId id="299" r:id="rId60"/>
    <p:sldId id="362" r:id="rId61"/>
    <p:sldId id="300" r:id="rId62"/>
    <p:sldId id="363" r:id="rId63"/>
    <p:sldId id="354" r:id="rId64"/>
    <p:sldId id="355" r:id="rId65"/>
    <p:sldId id="301" r:id="rId66"/>
    <p:sldId id="366" r:id="rId67"/>
    <p:sldId id="367" r:id="rId68"/>
    <p:sldId id="368" r:id="rId69"/>
    <p:sldId id="369" r:id="rId70"/>
    <p:sldId id="371" r:id="rId71"/>
    <p:sldId id="372" r:id="rId72"/>
    <p:sldId id="375" r:id="rId73"/>
    <p:sldId id="373" r:id="rId74"/>
    <p:sldId id="376" r:id="rId75"/>
    <p:sldId id="303" r:id="rId76"/>
    <p:sldId id="374" r:id="rId77"/>
    <p:sldId id="304" r:id="rId78"/>
    <p:sldId id="377" r:id="rId79"/>
    <p:sldId id="378" r:id="rId80"/>
    <p:sldId id="379" r:id="rId81"/>
    <p:sldId id="381" r:id="rId82"/>
    <p:sldId id="393" r:id="rId83"/>
    <p:sldId id="394" r:id="rId84"/>
    <p:sldId id="382" r:id="rId85"/>
    <p:sldId id="383" r:id="rId86"/>
    <p:sldId id="384" r:id="rId87"/>
    <p:sldId id="305" r:id="rId88"/>
    <p:sldId id="306" r:id="rId89"/>
    <p:sldId id="308" r:id="rId90"/>
    <p:sldId id="307" r:id="rId91"/>
    <p:sldId id="309" r:id="rId92"/>
    <p:sldId id="310" r:id="rId93"/>
    <p:sldId id="311" r:id="rId94"/>
    <p:sldId id="312" r:id="rId95"/>
    <p:sldId id="313" r:id="rId96"/>
    <p:sldId id="315" r:id="rId97"/>
    <p:sldId id="314" r:id="rId98"/>
    <p:sldId id="316" r:id="rId99"/>
    <p:sldId id="317" r:id="rId100"/>
    <p:sldId id="318" r:id="rId101"/>
    <p:sldId id="319" r:id="rId102"/>
    <p:sldId id="321" r:id="rId103"/>
    <p:sldId id="320" r:id="rId104"/>
    <p:sldId id="322" r:id="rId105"/>
    <p:sldId id="323" r:id="rId106"/>
    <p:sldId id="324" r:id="rId107"/>
    <p:sldId id="348" r:id="rId108"/>
    <p:sldId id="325" r:id="rId109"/>
    <p:sldId id="327" r:id="rId110"/>
    <p:sldId id="328" r:id="rId111"/>
    <p:sldId id="350" r:id="rId112"/>
    <p:sldId id="351" r:id="rId113"/>
    <p:sldId id="329" r:id="rId114"/>
    <p:sldId id="332" r:id="rId115"/>
    <p:sldId id="330" r:id="rId116"/>
    <p:sldId id="334" r:id="rId117"/>
    <p:sldId id="331" r:id="rId118"/>
    <p:sldId id="333" r:id="rId119"/>
    <p:sldId id="349" r:id="rId120"/>
    <p:sldId id="335" r:id="rId121"/>
    <p:sldId id="336" r:id="rId122"/>
    <p:sldId id="337" r:id="rId123"/>
    <p:sldId id="338" r:id="rId124"/>
    <p:sldId id="339" r:id="rId125"/>
    <p:sldId id="340" r:id="rId126"/>
    <p:sldId id="341" r:id="rId127"/>
    <p:sldId id="342" r:id="rId128"/>
    <p:sldId id="343" r:id="rId129"/>
    <p:sldId id="344" r:id="rId130"/>
    <p:sldId id="345" r:id="rId131"/>
    <p:sldId id="346" r:id="rId132"/>
    <p:sldId id="352" r:id="rId133"/>
    <p:sldId id="353" r:id="rId134"/>
    <p:sldId id="385" r:id="rId135"/>
    <p:sldId id="386" r:id="rId136"/>
    <p:sldId id="387" r:id="rId137"/>
    <p:sldId id="388" r:id="rId138"/>
    <p:sldId id="389" r:id="rId139"/>
    <p:sldId id="390" r:id="rId140"/>
    <p:sldId id="391" r:id="rId141"/>
    <p:sldId id="392" r:id="rId1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B987B-6643-43AA-9B56-509B80CCD0F3}" type="datetimeFigureOut">
              <a:rPr lang="en-US" smtClean="0"/>
              <a:t>4/21/2021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D42F3-CDD5-4B19-B3DB-7C5223465AF0}" type="slidenum">
              <a:rPr lang="en-US" smtClean="0"/>
              <a:t>‹#›</a:t>
            </a:fld>
            <a:endParaRPr lang="en-US" dirty="0"/>
          </a:p>
        </p:txBody>
      </p:sp>
    </p:spTree>
    <p:extLst>
      <p:ext uri="{BB962C8B-B14F-4D97-AF65-F5344CB8AC3E}">
        <p14:creationId xmlns:p14="http://schemas.microsoft.com/office/powerpoint/2010/main" val="48105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0D42F3-CDD5-4B19-B3DB-7C5223465AF0}" type="slidenum">
              <a:rPr lang="en-US" smtClean="0"/>
              <a:t>74</a:t>
            </a:fld>
            <a:endParaRPr lang="en-US" dirty="0"/>
          </a:p>
        </p:txBody>
      </p:sp>
    </p:spTree>
    <p:extLst>
      <p:ext uri="{BB962C8B-B14F-4D97-AF65-F5344CB8AC3E}">
        <p14:creationId xmlns:p14="http://schemas.microsoft.com/office/powerpoint/2010/main" val="189113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significant study carried out by </a:t>
            </a:r>
            <a:r>
              <a:rPr lang="en-US" sz="1200" b="0" i="0" u="none" strike="noStrike" kern="1200" baseline="0" dirty="0" err="1">
                <a:solidFill>
                  <a:schemeClr val="tx1"/>
                </a:solidFill>
                <a:latin typeface="+mn-lt"/>
                <a:ea typeface="+mn-ea"/>
                <a:cs typeface="+mn-cs"/>
              </a:rPr>
              <a:t>Truhlar</a:t>
            </a:r>
            <a:r>
              <a:rPr lang="en-US" sz="1200" b="0" i="0" u="none" strike="noStrike" kern="1200" baseline="0" dirty="0">
                <a:solidFill>
                  <a:schemeClr val="tx1"/>
                </a:solidFill>
                <a:latin typeface="+mn-lt"/>
                <a:ea typeface="+mn-ea"/>
                <a:cs typeface="+mn-cs"/>
              </a:rPr>
              <a:t> et al. in 2000 analyzed the</a:t>
            </a:r>
          </a:p>
          <a:p>
            <a:r>
              <a:rPr lang="en-US" sz="1200" b="0" i="0" u="none" strike="noStrike" kern="1200" baseline="0" dirty="0">
                <a:solidFill>
                  <a:schemeClr val="tx1"/>
                </a:solidFill>
                <a:latin typeface="+mn-lt"/>
                <a:ea typeface="+mn-ea"/>
                <a:cs typeface="+mn-cs"/>
              </a:rPr>
              <a:t>toothbrushing methods on 2966 implants [72]. The result showed that a counter-rotational powered</a:t>
            </a:r>
          </a:p>
          <a:p>
            <a:r>
              <a:rPr lang="en-US" sz="1200" b="0" i="0" u="none" strike="noStrike" kern="1200" baseline="0" dirty="0">
                <a:solidFill>
                  <a:schemeClr val="tx1"/>
                </a:solidFill>
                <a:latin typeface="+mn-lt"/>
                <a:ea typeface="+mn-ea"/>
                <a:cs typeface="+mn-cs"/>
              </a:rPr>
              <a:t>toothbrush was significantly better in plaque removal when compared to the manual ones from all</a:t>
            </a:r>
          </a:p>
          <a:p>
            <a:r>
              <a:rPr lang="en-US" sz="1200" b="0" i="0" u="none" strike="noStrike" kern="1200" baseline="0" dirty="0">
                <a:solidFill>
                  <a:schemeClr val="tx1"/>
                </a:solidFill>
                <a:latin typeface="+mn-lt"/>
                <a:ea typeface="+mn-ea"/>
                <a:cs typeface="+mn-cs"/>
              </a:rPr>
              <a:t>implant surfaces and at all recall intervals up to 24 months in their study [72]. The gingival index had</a:t>
            </a:r>
          </a:p>
          <a:p>
            <a:r>
              <a:rPr lang="en-US" sz="1200" b="0" i="0" u="none" strike="noStrike" kern="1200" baseline="0" dirty="0">
                <a:solidFill>
                  <a:schemeClr val="tx1"/>
                </a:solidFill>
                <a:latin typeface="+mn-lt"/>
                <a:ea typeface="+mn-ea"/>
                <a:cs typeface="+mn-cs"/>
              </a:rPr>
              <a:t>similar results [72]. Therefore, this study showed that the counter-rotational powered brushes are</a:t>
            </a:r>
          </a:p>
          <a:p>
            <a:r>
              <a:rPr lang="en-US" sz="1200" b="0" i="0" u="none" strike="noStrike" kern="1200" baseline="0" dirty="0">
                <a:solidFill>
                  <a:schemeClr val="tx1"/>
                </a:solidFill>
                <a:latin typeface="+mn-lt"/>
                <a:ea typeface="+mn-ea"/>
                <a:cs typeface="+mn-cs"/>
              </a:rPr>
              <a:t>potentially suitable as home-care regimens in the maintenance of optimal peri-implant soft tissue health</a:t>
            </a:r>
            <a:r>
              <a:rPr lang="en-IN" sz="1200" b="0" i="0" u="none" strike="noStrike" kern="1200" baseline="0" dirty="0" err="1">
                <a:solidFill>
                  <a:schemeClr val="tx1"/>
                </a:solidFill>
                <a:latin typeface="+mn-lt"/>
                <a:ea typeface="+mn-ea"/>
                <a:cs typeface="+mn-cs"/>
              </a:rPr>
              <a:t>Sialitron</a:t>
            </a:r>
            <a:r>
              <a:rPr lang="en-IN" sz="1200" b="0" i="0" u="none" strike="noStrike" kern="1200" baseline="0" dirty="0">
                <a:solidFill>
                  <a:schemeClr val="tx1"/>
                </a:solidFill>
                <a:latin typeface="+mn-lt"/>
                <a:ea typeface="+mn-ea"/>
                <a:cs typeface="+mn-cs"/>
              </a:rPr>
              <a:t>®, an</a:t>
            </a:r>
          </a:p>
          <a:p>
            <a:r>
              <a:rPr lang="en-US" sz="1200" b="0" i="0" u="none" strike="noStrike" kern="1200" baseline="0" dirty="0">
                <a:solidFill>
                  <a:schemeClr val="tx1"/>
                </a:solidFill>
                <a:latin typeface="+mn-lt"/>
                <a:ea typeface="+mn-ea"/>
                <a:cs typeface="+mn-cs"/>
              </a:rPr>
              <a:t>electronic saliva-stimulating system, has been one way to increase salivary flow by a three-minute</a:t>
            </a:r>
          </a:p>
          <a:p>
            <a:r>
              <a:rPr lang="en-US" sz="1200" b="0" i="0" u="none" strike="noStrike" kern="1200" baseline="0" dirty="0">
                <a:solidFill>
                  <a:schemeClr val="tx1"/>
                </a:solidFill>
                <a:latin typeface="+mn-lt"/>
                <a:ea typeface="+mn-ea"/>
                <a:cs typeface="+mn-cs"/>
              </a:rPr>
              <a:t>period electrostimulation [76]. However, this technology is no longer available. And even when it was</a:t>
            </a:r>
          </a:p>
          <a:p>
            <a:r>
              <a:rPr lang="en-US" sz="1200" b="0" i="0" u="none" strike="noStrike" kern="1200" baseline="0" dirty="0">
                <a:solidFill>
                  <a:schemeClr val="tx1"/>
                </a:solidFill>
                <a:latin typeface="+mn-lt"/>
                <a:ea typeface="+mn-ea"/>
                <a:cs typeface="+mn-cs"/>
              </a:rPr>
              <a:t>available, it was very costly for the general public [76]. This is why researchers had motivations in</a:t>
            </a:r>
          </a:p>
          <a:p>
            <a:r>
              <a:rPr lang="en-IN" sz="1200" b="0" i="0" u="none" strike="noStrike" kern="1200" baseline="0" dirty="0">
                <a:solidFill>
                  <a:schemeClr val="tx1"/>
                </a:solidFill>
                <a:latin typeface="+mn-lt"/>
                <a:ea typeface="+mn-ea"/>
                <a:cs typeface="+mn-cs"/>
              </a:rPr>
              <a:t>looking for alternatives.</a:t>
            </a:r>
            <a:r>
              <a:rPr lang="en-US" sz="1200" b="0" i="0" u="none" strike="noStrike" kern="1200" baseline="0" dirty="0">
                <a:solidFill>
                  <a:schemeClr val="tx1"/>
                </a:solidFill>
                <a:latin typeface="+mn-lt"/>
                <a:ea typeface="+mn-ea"/>
                <a:cs typeface="+mn-cs"/>
              </a:rPr>
              <a:t> Sonicare® toothbrushes are indeed a potentially</a:t>
            </a:r>
          </a:p>
          <a:p>
            <a:r>
              <a:rPr lang="en-US" sz="1200" b="0" i="0" u="none" strike="noStrike" kern="1200" baseline="0" dirty="0" err="1">
                <a:solidFill>
                  <a:schemeClr val="tx1"/>
                </a:solidFill>
                <a:latin typeface="+mn-lt"/>
                <a:ea typeface="+mn-ea"/>
                <a:cs typeface="+mn-cs"/>
              </a:rPr>
              <a:t>eective</a:t>
            </a:r>
            <a:r>
              <a:rPr lang="en-US" sz="1200" b="0" i="0" u="none" strike="noStrike" kern="1200" baseline="0" dirty="0">
                <a:solidFill>
                  <a:schemeClr val="tx1"/>
                </a:solidFill>
                <a:latin typeface="+mn-lt"/>
                <a:ea typeface="+mn-ea"/>
                <a:cs typeface="+mn-cs"/>
              </a:rPr>
              <a:t> tool to stimulate saliva without the side </a:t>
            </a:r>
            <a:r>
              <a:rPr lang="en-US" sz="1200" b="0" i="0" u="none" strike="noStrike" kern="1200" baseline="0" dirty="0" err="1">
                <a:solidFill>
                  <a:schemeClr val="tx1"/>
                </a:solidFill>
                <a:latin typeface="+mn-lt"/>
                <a:ea typeface="+mn-ea"/>
                <a:cs typeface="+mn-cs"/>
              </a:rPr>
              <a:t>eects</a:t>
            </a:r>
            <a:r>
              <a:rPr lang="en-US" sz="1200" b="0" i="0" u="none" strike="noStrike" kern="1200" baseline="0" dirty="0">
                <a:solidFill>
                  <a:schemeClr val="tx1"/>
                </a:solidFill>
                <a:latin typeface="+mn-lt"/>
                <a:ea typeface="+mn-ea"/>
                <a:cs typeface="+mn-cs"/>
              </a:rPr>
              <a:t> of medication while with the extra benefit</a:t>
            </a:r>
          </a:p>
          <a:p>
            <a:r>
              <a:rPr lang="en-US" sz="1200" b="0" i="0" u="none" strike="noStrike" kern="1200" baseline="0" dirty="0">
                <a:solidFill>
                  <a:schemeClr val="tx1"/>
                </a:solidFill>
                <a:latin typeface="+mn-lt"/>
                <a:ea typeface="+mn-ea"/>
                <a:cs typeface="+mn-cs"/>
              </a:rPr>
              <a:t>of improving oral hygiene [73]. It is believed that there are four possible nerve pathways for the</a:t>
            </a:r>
          </a:p>
          <a:p>
            <a:r>
              <a:rPr lang="en-US" sz="1200" b="0" i="0" u="none" strike="noStrike" kern="1200" baseline="0" dirty="0">
                <a:solidFill>
                  <a:schemeClr val="tx1"/>
                </a:solidFill>
                <a:latin typeface="+mn-lt"/>
                <a:ea typeface="+mn-ea"/>
                <a:cs typeface="+mn-cs"/>
              </a:rPr>
              <a:t>sonic vibration to be transmitted into salivary stimulation. First, sonic vibration may overcome the</a:t>
            </a:r>
          </a:p>
          <a:p>
            <a:r>
              <a:rPr lang="en-US" sz="1200" b="0" i="0" u="none" strike="noStrike" kern="1200" baseline="0" dirty="0">
                <a:solidFill>
                  <a:schemeClr val="tx1"/>
                </a:solidFill>
                <a:latin typeface="+mn-lt"/>
                <a:ea typeface="+mn-ea"/>
                <a:cs typeface="+mn-cs"/>
              </a:rPr>
              <a:t>medication-induced inhibition on the salivary reflexes and thus increases the normal physiological</a:t>
            </a:r>
          </a:p>
          <a:p>
            <a:r>
              <a:rPr lang="en-US" sz="1200" b="0" i="0" u="none" strike="noStrike" kern="1200" baseline="0" dirty="0">
                <a:solidFill>
                  <a:schemeClr val="tx1"/>
                </a:solidFill>
                <a:latin typeface="+mn-lt"/>
                <a:ea typeface="+mn-ea"/>
                <a:cs typeface="+mn-cs"/>
              </a:rPr>
              <a:t>reflexes [76]. Second, sonic vibrations may “reflexively depolarize more autonomic nerve endings in</a:t>
            </a:r>
          </a:p>
          <a:p>
            <a:r>
              <a:rPr lang="en-US" sz="1200" b="0" i="0" u="none" strike="noStrike" kern="1200" baseline="0" dirty="0">
                <a:solidFill>
                  <a:schemeClr val="tx1"/>
                </a:solidFill>
                <a:latin typeface="+mn-lt"/>
                <a:ea typeface="+mn-ea"/>
                <a:cs typeface="+mn-cs"/>
              </a:rPr>
              <a:t>the salivary glands” [73,76]. Third, the vibration may cause tactile stimulation of the trigeminal, and</a:t>
            </a:r>
          </a:p>
          <a:p>
            <a:r>
              <a:rPr lang="en-US" sz="1200" b="0" i="0" u="none" strike="noStrike" kern="1200" baseline="0" dirty="0">
                <a:solidFill>
                  <a:schemeClr val="tx1"/>
                </a:solidFill>
                <a:latin typeface="+mn-lt"/>
                <a:ea typeface="+mn-ea"/>
                <a:cs typeface="+mn-cs"/>
              </a:rPr>
              <a:t>finally, the vibration may also induce bilateral stimulation of gustatory receptors [</a:t>
            </a:r>
            <a:endParaRPr lang="en-IN" dirty="0"/>
          </a:p>
        </p:txBody>
      </p:sp>
      <p:sp>
        <p:nvSpPr>
          <p:cNvPr id="4" name="Slide Number Placeholder 3"/>
          <p:cNvSpPr>
            <a:spLocks noGrp="1"/>
          </p:cNvSpPr>
          <p:nvPr>
            <p:ph type="sldNum" sz="quarter" idx="5"/>
          </p:nvPr>
        </p:nvSpPr>
        <p:spPr/>
        <p:txBody>
          <a:bodyPr/>
          <a:lstStyle/>
          <a:p>
            <a:fld id="{DC0D42F3-CDD5-4B19-B3DB-7C5223465AF0}" type="slidenum">
              <a:rPr lang="en-US" smtClean="0"/>
              <a:t>78</a:t>
            </a:fld>
            <a:endParaRPr lang="en-US" dirty="0"/>
          </a:p>
        </p:txBody>
      </p:sp>
    </p:spTree>
    <p:extLst>
      <p:ext uri="{BB962C8B-B14F-4D97-AF65-F5344CB8AC3E}">
        <p14:creationId xmlns:p14="http://schemas.microsoft.com/office/powerpoint/2010/main" val="112280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Reflex epilepsy is a very uncommon disease in which an external stimulus or an internal mental</a:t>
            </a:r>
          </a:p>
          <a:p>
            <a:r>
              <a:rPr lang="en-US" sz="1200" b="0" i="0" u="none" strike="noStrike" kern="1200" baseline="0" dirty="0">
                <a:solidFill>
                  <a:schemeClr val="tx1"/>
                </a:solidFill>
                <a:latin typeface="+mn-lt"/>
                <a:ea typeface="+mn-ea"/>
                <a:cs typeface="+mn-cs"/>
              </a:rPr>
              <a:t>process induces the incidence of seizures [78]. External stimuli can be in visual form [78,79], such as</a:t>
            </a:r>
          </a:p>
          <a:p>
            <a:r>
              <a:rPr lang="en-US" sz="1200" b="0" i="0" u="none" strike="noStrike" kern="1200" baseline="0" dirty="0">
                <a:solidFill>
                  <a:schemeClr val="tx1"/>
                </a:solidFill>
                <a:latin typeface="+mn-lt"/>
                <a:ea typeface="+mn-ea"/>
                <a:cs typeface="+mn-cs"/>
              </a:rPr>
              <a:t>flickering lights in televisions; stimuli can also be in somatosensory form [78,80], such as touching</a:t>
            </a:r>
          </a:p>
          <a:p>
            <a:r>
              <a:rPr lang="en-US" sz="1200" b="0" i="0" u="none" strike="noStrike" kern="1200" baseline="0" dirty="0">
                <a:solidFill>
                  <a:schemeClr val="tx1"/>
                </a:solidFill>
                <a:latin typeface="+mn-lt"/>
                <a:ea typeface="+mn-ea"/>
                <a:cs typeface="+mn-cs"/>
              </a:rPr>
              <a:t>or rubbing; stimuli can as well be a proprioceptive one [78,79,81], such as movement of a limb;</a:t>
            </a:r>
            <a:endParaRPr lang="en-IN" dirty="0"/>
          </a:p>
        </p:txBody>
      </p:sp>
      <p:sp>
        <p:nvSpPr>
          <p:cNvPr id="4" name="Slide Number Placeholder 3"/>
          <p:cNvSpPr>
            <a:spLocks noGrp="1"/>
          </p:cNvSpPr>
          <p:nvPr>
            <p:ph type="sldNum" sz="quarter" idx="5"/>
          </p:nvPr>
        </p:nvSpPr>
        <p:spPr/>
        <p:txBody>
          <a:bodyPr/>
          <a:lstStyle/>
          <a:p>
            <a:fld id="{DC0D42F3-CDD5-4B19-B3DB-7C5223465AF0}" type="slidenum">
              <a:rPr lang="en-US" smtClean="0"/>
              <a:t>79</a:t>
            </a:fld>
            <a:endParaRPr lang="en-US" dirty="0"/>
          </a:p>
        </p:txBody>
      </p:sp>
    </p:spTree>
    <p:extLst>
      <p:ext uri="{BB962C8B-B14F-4D97-AF65-F5344CB8AC3E}">
        <p14:creationId xmlns:p14="http://schemas.microsoft.com/office/powerpoint/2010/main" val="294558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C2F5248-46FB-4B21-86CC-193094DCEFA0}" type="datetime1">
              <a:rPr lang="en-US" smtClean="0"/>
              <a:t>4/21/2021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05534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E312BF-6E7B-46F2-B83A-98982FB970FA}" type="datetime1">
              <a:rPr lang="en-US" smtClean="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03872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E312BF-6E7B-46F2-B83A-98982FB970FA}" type="datetime1">
              <a:rPr lang="en-US" smtClean="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516128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E312BF-6E7B-46F2-B83A-98982FB970FA}" type="datetime1">
              <a:rPr lang="en-US" smtClean="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7414900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E312BF-6E7B-46F2-B83A-98982FB970FA}" type="datetime1">
              <a:rPr lang="en-US" smtClean="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190703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3E312BF-6E7B-46F2-B83A-98982FB970FA}" type="datetime1">
              <a:rPr lang="en-US" smtClean="0"/>
              <a:t>4/21/2021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554829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3E312BF-6E7B-46F2-B83A-98982FB970FA}" type="datetime1">
              <a:rPr lang="en-US" smtClean="0"/>
              <a:t>4/21/2021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73679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312BF-6E7B-46F2-B83A-98982FB970FA}" type="datetime1">
              <a:rPr lang="en-US" smtClean="0"/>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108295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312BF-6E7B-46F2-B83A-98982FB970FA}" type="datetime1">
              <a:rPr lang="en-US" smtClean="0"/>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0284537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312BF-6E7B-46F2-B83A-98982FB970FA}" type="datetime1">
              <a:rPr lang="en-US" smtClean="0"/>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800939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0011BD-7957-4CF3-8BCA-9A385F7F00A0}" type="datetime1">
              <a:rPr lang="en-US" smtClean="0"/>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866695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E312BF-6E7B-46F2-B83A-98982FB970FA}" type="datetime1">
              <a:rPr lang="en-US" smtClean="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0076656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E312BF-6E7B-46F2-B83A-98982FB970FA}" type="datetime1">
              <a:rPr lang="en-US" smtClean="0"/>
              <a:t>4/21/2021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915674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3F94D2-0D2E-4C87-8168-ED920BF6FA52}" type="datetime1">
              <a:rPr lang="en-US" smtClean="0"/>
              <a:t>4/21/2021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2628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3852E-F5CF-4AEE-8E73-07BBAD90892A}" type="datetime1">
              <a:rPr lang="en-US" smtClean="0"/>
              <a:t>4/21/2021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091309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E312BF-6E7B-46F2-B83A-98982FB970FA}" type="datetime1">
              <a:rPr lang="en-US" smtClean="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118956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E312BF-6E7B-46F2-B83A-98982FB970FA}" type="datetime1">
              <a:rPr lang="en-US" smtClean="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377611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3E312BF-6E7B-46F2-B83A-98982FB970FA}" type="datetime1">
              <a:rPr lang="en-US" smtClean="0"/>
              <a:t>4/21/2021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18669162"/>
      </p:ext>
    </p:extLst>
  </p:cSld>
  <p:clrMap bg1="dk1" tx1="lt1" bg2="dk2" tx2="lt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 id="2147485330" r:id="rId13"/>
    <p:sldLayoutId id="2147485331" r:id="rId14"/>
    <p:sldLayoutId id="2147485332" r:id="rId15"/>
    <p:sldLayoutId id="2147485333" r:id="rId16"/>
    <p:sldLayoutId id="2147485334"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0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32FF80-E287-4C1B-B562-8556AEDA2B33}"/>
              </a:ext>
            </a:extLst>
          </p:cNvPr>
          <p:cNvSpPr/>
          <p:nvPr/>
        </p:nvSpPr>
        <p:spPr>
          <a:xfrm>
            <a:off x="5522324" y="2892500"/>
            <a:ext cx="3189515" cy="2554545"/>
          </a:xfrm>
          <a:prstGeom prst="rect">
            <a:avLst/>
          </a:prstGeom>
        </p:spPr>
        <p:txBody>
          <a:bodyPr wrap="square">
            <a:spAutoFit/>
          </a:bodyPr>
          <a:lstStyle/>
          <a:p>
            <a:pPr algn="just"/>
            <a:r>
              <a:rPr lang="en-IN" sz="2000" b="1" dirty="0">
                <a:solidFill>
                  <a:schemeClr val="bg2">
                    <a:lumMod val="20000"/>
                    <a:lumOff val="80000"/>
                  </a:schemeClr>
                </a:solidFill>
                <a:latin typeface="Times New Roman" panose="02020603050405020304" pitchFamily="18" charset="0"/>
                <a:cs typeface="Times New Roman" panose="02020603050405020304" pitchFamily="18" charset="0"/>
              </a:rPr>
              <a:t>Guided by: </a:t>
            </a:r>
          </a:p>
          <a:p>
            <a:pPr algn="just"/>
            <a:r>
              <a:rPr lang="en-IN" sz="2000" b="1" dirty="0">
                <a:solidFill>
                  <a:schemeClr val="bg2">
                    <a:lumMod val="20000"/>
                    <a:lumOff val="80000"/>
                  </a:schemeClr>
                </a:solidFill>
                <a:latin typeface="Times New Roman" panose="02020603050405020304" pitchFamily="18" charset="0"/>
                <a:cs typeface="Times New Roman" panose="02020603050405020304" pitchFamily="18" charset="0"/>
              </a:rPr>
              <a:t>Dr. Vishnudas Bhandari</a:t>
            </a:r>
          </a:p>
          <a:p>
            <a:pPr algn="just"/>
            <a:r>
              <a:rPr lang="en-IN" sz="2000" b="1" dirty="0">
                <a:solidFill>
                  <a:schemeClr val="bg2">
                    <a:lumMod val="20000"/>
                    <a:lumOff val="80000"/>
                  </a:schemeClr>
                </a:solidFill>
                <a:latin typeface="Times New Roman" panose="02020603050405020304" pitchFamily="18" charset="0"/>
                <a:cs typeface="Times New Roman" panose="02020603050405020304" pitchFamily="18" charset="0"/>
              </a:rPr>
              <a:t>Dr. Omkumar Baghele </a:t>
            </a:r>
          </a:p>
          <a:p>
            <a:pPr algn="just"/>
            <a:r>
              <a:rPr lang="en-IN" sz="2000" b="1" dirty="0">
                <a:solidFill>
                  <a:schemeClr val="bg2">
                    <a:lumMod val="20000"/>
                    <a:lumOff val="80000"/>
                  </a:schemeClr>
                </a:solidFill>
                <a:latin typeface="Times New Roman" panose="02020603050405020304" pitchFamily="18" charset="0"/>
                <a:cs typeface="Times New Roman" panose="02020603050405020304" pitchFamily="18" charset="0"/>
              </a:rPr>
              <a:t>Dr. Gauri Ugale</a:t>
            </a:r>
          </a:p>
          <a:p>
            <a:pPr algn="just"/>
            <a:r>
              <a:rPr lang="en-IN" sz="2000" b="1" dirty="0">
                <a:solidFill>
                  <a:schemeClr val="bg2">
                    <a:lumMod val="20000"/>
                    <a:lumOff val="80000"/>
                  </a:schemeClr>
                </a:solidFill>
                <a:latin typeface="Times New Roman" panose="02020603050405020304" pitchFamily="18" charset="0"/>
                <a:cs typeface="Times New Roman" panose="02020603050405020304" pitchFamily="18" charset="0"/>
              </a:rPr>
              <a:t>Dr. Raghavendra Metri</a:t>
            </a:r>
          </a:p>
          <a:p>
            <a:pPr algn="just"/>
            <a:r>
              <a:rPr lang="en-IN" sz="2000" b="1" dirty="0">
                <a:solidFill>
                  <a:schemeClr val="bg2">
                    <a:lumMod val="20000"/>
                    <a:lumOff val="80000"/>
                  </a:schemeClr>
                </a:solidFill>
                <a:latin typeface="Times New Roman" panose="02020603050405020304" pitchFamily="18" charset="0"/>
                <a:cs typeface="Times New Roman" panose="02020603050405020304" pitchFamily="18" charset="0"/>
              </a:rPr>
              <a:t>Dr. Mukesh Ardale</a:t>
            </a:r>
          </a:p>
          <a:p>
            <a:pPr algn="just"/>
            <a:r>
              <a:rPr lang="en-IN" sz="2000" b="1" dirty="0">
                <a:solidFill>
                  <a:schemeClr val="bg2">
                    <a:lumMod val="20000"/>
                    <a:lumOff val="80000"/>
                  </a:schemeClr>
                </a:solidFill>
                <a:latin typeface="Times New Roman" panose="02020603050405020304" pitchFamily="18" charset="0"/>
                <a:cs typeface="Times New Roman" panose="02020603050405020304" pitchFamily="18" charset="0"/>
              </a:rPr>
              <a:t>Dr. Sukanya Vyavhare</a:t>
            </a:r>
          </a:p>
          <a:p>
            <a:pPr algn="just"/>
            <a:r>
              <a:rPr lang="en-IN" sz="2000" b="1" dirty="0">
                <a:solidFill>
                  <a:schemeClr val="bg2">
                    <a:lumMod val="20000"/>
                    <a:lumOff val="80000"/>
                  </a:schemeClr>
                </a:solidFill>
                <a:latin typeface="Times New Roman" panose="02020603050405020304" pitchFamily="18" charset="0"/>
                <a:cs typeface="Times New Roman" panose="02020603050405020304" pitchFamily="18" charset="0"/>
              </a:rPr>
              <a:t>Dr. Poonam Kedar </a:t>
            </a:r>
          </a:p>
        </p:txBody>
      </p:sp>
      <p:sp>
        <p:nvSpPr>
          <p:cNvPr id="8" name="TextBox 7">
            <a:extLst>
              <a:ext uri="{FF2B5EF4-FFF2-40B4-BE49-F238E27FC236}">
                <a16:creationId xmlns:a16="http://schemas.microsoft.com/office/drawing/2014/main" id="{5E986198-967B-46D2-84D6-6BE971D68018}"/>
              </a:ext>
            </a:extLst>
          </p:cNvPr>
          <p:cNvSpPr txBox="1"/>
          <p:nvPr/>
        </p:nvSpPr>
        <p:spPr>
          <a:xfrm>
            <a:off x="9307286" y="2892500"/>
            <a:ext cx="2884714" cy="923330"/>
          </a:xfrm>
          <a:prstGeom prst="rect">
            <a:avLst/>
          </a:prstGeom>
          <a:noFill/>
        </p:spPr>
        <p:txBody>
          <a:bodyPr wrap="square" rtlCol="0">
            <a:spAutoFit/>
          </a:bodyPr>
          <a:lstStyle/>
          <a:p>
            <a:r>
              <a:rPr lang="en-IN" b="1" dirty="0">
                <a:solidFill>
                  <a:schemeClr val="bg2">
                    <a:lumMod val="20000"/>
                    <a:lumOff val="80000"/>
                  </a:schemeClr>
                </a:solidFill>
                <a:latin typeface="Times New Roman" panose="02020603050405020304" pitchFamily="18" charset="0"/>
                <a:cs typeface="Times New Roman" panose="02020603050405020304" pitchFamily="18" charset="0"/>
              </a:rPr>
              <a:t>Presented by:</a:t>
            </a:r>
          </a:p>
          <a:p>
            <a:r>
              <a:rPr lang="en-IN" b="1" dirty="0">
                <a:solidFill>
                  <a:schemeClr val="bg2">
                    <a:lumMod val="20000"/>
                    <a:lumOff val="80000"/>
                  </a:schemeClr>
                </a:solidFill>
                <a:latin typeface="Times New Roman" panose="02020603050405020304" pitchFamily="18" charset="0"/>
                <a:cs typeface="Times New Roman" panose="02020603050405020304" pitchFamily="18" charset="0"/>
              </a:rPr>
              <a:t>Dr. Khushbu Bezalwar</a:t>
            </a:r>
          </a:p>
          <a:p>
            <a:r>
              <a:rPr lang="en-IN" b="1" dirty="0">
                <a:solidFill>
                  <a:schemeClr val="bg2">
                    <a:lumMod val="20000"/>
                    <a:lumOff val="80000"/>
                  </a:schemeClr>
                </a:solidFill>
                <a:latin typeface="Times New Roman" panose="02020603050405020304" pitchFamily="18" charset="0"/>
                <a:cs typeface="Times New Roman" panose="02020603050405020304" pitchFamily="18" charset="0"/>
              </a:rPr>
              <a:t>(I st year PG)</a:t>
            </a:r>
          </a:p>
        </p:txBody>
      </p:sp>
      <p:pic>
        <p:nvPicPr>
          <p:cNvPr id="9" name="Picture 8">
            <a:extLst>
              <a:ext uri="{FF2B5EF4-FFF2-40B4-BE49-F238E27FC236}">
                <a16:creationId xmlns:a16="http://schemas.microsoft.com/office/drawing/2014/main" id="{F62AFA8A-B8CE-450E-9445-0D92991F0F58}"/>
              </a:ext>
            </a:extLst>
          </p:cNvPr>
          <p:cNvPicPr>
            <a:picLocks noChangeAspect="1"/>
          </p:cNvPicPr>
          <p:nvPr/>
        </p:nvPicPr>
        <p:blipFill rotWithShape="1">
          <a:blip r:embed="rId2"/>
          <a:srcRect l="16644" r="5259" b="1994"/>
          <a:stretch/>
        </p:blipFill>
        <p:spPr>
          <a:xfrm>
            <a:off x="0" y="8878"/>
            <a:ext cx="5074920" cy="6858000"/>
          </a:xfrm>
          <a:prstGeom prst="rect">
            <a:avLst/>
          </a:prstGeom>
        </p:spPr>
      </p:pic>
      <p:sp>
        <p:nvSpPr>
          <p:cNvPr id="15" name="TextBox 14">
            <a:extLst>
              <a:ext uri="{FF2B5EF4-FFF2-40B4-BE49-F238E27FC236}">
                <a16:creationId xmlns:a16="http://schemas.microsoft.com/office/drawing/2014/main" id="{3A3001B5-8EC2-4880-8455-30D66A3BD411}"/>
              </a:ext>
            </a:extLst>
          </p:cNvPr>
          <p:cNvSpPr txBox="1"/>
          <p:nvPr/>
        </p:nvSpPr>
        <p:spPr>
          <a:xfrm>
            <a:off x="5577188" y="1026234"/>
            <a:ext cx="6546746" cy="1446550"/>
          </a:xfrm>
          <a:prstGeom prst="rect">
            <a:avLst/>
          </a:prstGeom>
          <a:noFill/>
        </p:spPr>
        <p:txBody>
          <a:bodyPr wrap="square" rtlCol="0">
            <a:spAutoFit/>
          </a:bodyPr>
          <a:lstStyle/>
          <a:p>
            <a:pPr algn="ctr"/>
            <a:r>
              <a:rPr lang="en-IN" sz="4400" dirty="0">
                <a:solidFill>
                  <a:srgbClr val="FFFF00"/>
                </a:solidFill>
                <a:effectLst>
                  <a:outerShdw blurRad="38100" dist="38100" dir="2700000" algn="tl">
                    <a:srgbClr val="000000">
                      <a:alpha val="43137"/>
                    </a:srgbClr>
                  </a:outerShdw>
                </a:effectLst>
                <a:latin typeface="Algerian" panose="04020705040A02060702" pitchFamily="82" charset="0"/>
              </a:rPr>
              <a:t>Mechanical plaque CONTROL</a:t>
            </a:r>
          </a:p>
        </p:txBody>
      </p:sp>
    </p:spTree>
    <p:extLst>
      <p:ext uri="{BB962C8B-B14F-4D97-AF65-F5344CB8AC3E}">
        <p14:creationId xmlns:p14="http://schemas.microsoft.com/office/powerpoint/2010/main" val="3370616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5272A-AF16-4606-AE11-87B8877C6B5B}"/>
              </a:ext>
            </a:extLst>
          </p:cNvPr>
          <p:cNvSpPr>
            <a:spLocks noGrp="1"/>
          </p:cNvSpPr>
          <p:nvPr>
            <p:ph type="title"/>
          </p:nvPr>
        </p:nvSpPr>
        <p:spPr>
          <a:xfrm>
            <a:off x="1120000" y="577048"/>
            <a:ext cx="10233800" cy="612560"/>
          </a:xfrm>
        </p:spPr>
        <p:txBody>
          <a:bodyPr>
            <a:normAutofit fontScale="90000"/>
          </a:bodyPr>
          <a:lstStyle/>
          <a:p>
            <a:br>
              <a:rPr lang="en-IN" dirty="0">
                <a:solidFill>
                  <a:schemeClr val="tx2"/>
                </a:solidFill>
              </a:rPr>
            </a:br>
            <a:r>
              <a:rPr lang="en-IN" sz="4000" dirty="0">
                <a:solidFill>
                  <a:schemeClr val="tx2"/>
                </a:solidFill>
                <a:latin typeface="Times New Roman" panose="02020603050405020304" pitchFamily="18" charset="0"/>
                <a:cs typeface="Times New Roman" panose="02020603050405020304" pitchFamily="18" charset="0"/>
              </a:rPr>
              <a:t>History</a:t>
            </a:r>
            <a:br>
              <a:rPr lang="en-IN" dirty="0"/>
            </a:br>
            <a:endParaRPr lang="en-IN" dirty="0"/>
          </a:p>
        </p:txBody>
      </p:sp>
      <p:sp>
        <p:nvSpPr>
          <p:cNvPr id="3" name="Content Placeholder 2">
            <a:extLst>
              <a:ext uri="{FF2B5EF4-FFF2-40B4-BE49-F238E27FC236}">
                <a16:creationId xmlns:a16="http://schemas.microsoft.com/office/drawing/2014/main" id="{8CDFAAD6-0427-40AC-AB3D-795C8307713D}"/>
              </a:ext>
            </a:extLst>
          </p:cNvPr>
          <p:cNvSpPr>
            <a:spLocks noGrp="1"/>
          </p:cNvSpPr>
          <p:nvPr>
            <p:ph idx="1"/>
          </p:nvPr>
        </p:nvSpPr>
        <p:spPr>
          <a:xfrm>
            <a:off x="979100" y="1408374"/>
            <a:ext cx="8298065" cy="5090079"/>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Chewing sticks were the first toothbrushes made by Babylonians as early as 3500 B.C. </a:t>
            </a:r>
          </a:p>
          <a:p>
            <a:pPr algn="just"/>
            <a:r>
              <a:rPr lang="en-IN" sz="2200" dirty="0">
                <a:solidFill>
                  <a:schemeClr val="tx1"/>
                </a:solidFill>
                <a:latin typeface="Times New Roman" panose="02020603050405020304" pitchFamily="18" charset="0"/>
                <a:cs typeface="Times New Roman" panose="02020603050405020304" pitchFamily="18" charset="0"/>
              </a:rPr>
              <a:t>These chew sticks are also called as Siwaks, which were small twigs that were frayed by chewing on the ends and rubbing the frayed ends against the teeth.</a:t>
            </a:r>
          </a:p>
          <a:p>
            <a:pPr algn="just"/>
            <a:r>
              <a:rPr lang="en-IN" sz="2200" dirty="0">
                <a:solidFill>
                  <a:schemeClr val="tx1"/>
                </a:solidFill>
                <a:latin typeface="Times New Roman" panose="02020603050405020304" pitchFamily="18" charset="0"/>
                <a:cs typeface="Times New Roman" panose="02020603050405020304" pitchFamily="18" charset="0"/>
              </a:rPr>
              <a:t>Bristle brushes (made from coarse, stiff hog’s hair attached to handles made of bone or bamboo) appeared in china around 1498.</a:t>
            </a:r>
          </a:p>
        </p:txBody>
      </p:sp>
      <p:pic>
        <p:nvPicPr>
          <p:cNvPr id="4" name="Picture 2" descr="Image result for chewing sticks">
            <a:extLst>
              <a:ext uri="{FF2B5EF4-FFF2-40B4-BE49-F238E27FC236}">
                <a16:creationId xmlns:a16="http://schemas.microsoft.com/office/drawing/2014/main" id="{4A10FA2E-CED6-4A92-8CBB-65D66D710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457" y="4269690"/>
            <a:ext cx="2466975" cy="2011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bristles toothbrushes hogs hair handle of bamboo">
            <a:extLst>
              <a:ext uri="{FF2B5EF4-FFF2-40B4-BE49-F238E27FC236}">
                <a16:creationId xmlns:a16="http://schemas.microsoft.com/office/drawing/2014/main" id="{42E09A30-5EDC-4BF8-B3D8-3497D6A4A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111" y="4269690"/>
            <a:ext cx="2619375" cy="193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143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EBFDBA-37C2-40E2-A23B-21607577733E}"/>
              </a:ext>
            </a:extLst>
          </p:cNvPr>
          <p:cNvSpPr>
            <a:spLocks noGrp="1"/>
          </p:cNvSpPr>
          <p:nvPr>
            <p:ph idx="1"/>
          </p:nvPr>
        </p:nvSpPr>
        <p:spPr/>
        <p:txBody>
          <a:bodyPr>
            <a:normAutofit/>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The end of the threader is grasped with fingers and the remainder of the floss threader is pulled through the lingual while the opposite hand grasp the two end of floss from the facial aspect.</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Releasing one end of the floss and holding the other, the threader is pulled the rest of the way through to the lingual, carrying the free end of the floss along with it.</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The floss can then be used to clean the intaglio surface (tissue side) of the pontic and the interproximal tooth surfaces facing the edentulous space using C-shaped configuration and apico-coronal motion.  </a:t>
            </a:r>
          </a:p>
          <a:p>
            <a:pPr marL="0" indent="0">
              <a:buNone/>
            </a:pPr>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1302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10FDB-B988-423D-AC2F-4775BAEF730D}"/>
              </a:ext>
            </a:extLst>
          </p:cNvPr>
          <p:cNvPicPr>
            <a:picLocks noChangeAspect="1"/>
          </p:cNvPicPr>
          <p:nvPr/>
        </p:nvPicPr>
        <p:blipFill>
          <a:blip r:embed="rId2"/>
          <a:stretch>
            <a:fillRect/>
          </a:stretch>
        </p:blipFill>
        <p:spPr>
          <a:xfrm>
            <a:off x="720481" y="710215"/>
            <a:ext cx="2910488" cy="2587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5967F25D-F14B-47BC-8E4A-5CDABC34B3FB}"/>
              </a:ext>
            </a:extLst>
          </p:cNvPr>
          <p:cNvSpPr txBox="1"/>
          <p:nvPr/>
        </p:nvSpPr>
        <p:spPr>
          <a:xfrm>
            <a:off x="418640" y="3560560"/>
            <a:ext cx="3212329" cy="923330"/>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The end of floss threader is passed into the embrasure space between the retainer and pontic</a:t>
            </a:r>
          </a:p>
        </p:txBody>
      </p:sp>
      <p:pic>
        <p:nvPicPr>
          <p:cNvPr id="6" name="Picture 5">
            <a:extLst>
              <a:ext uri="{FF2B5EF4-FFF2-40B4-BE49-F238E27FC236}">
                <a16:creationId xmlns:a16="http://schemas.microsoft.com/office/drawing/2014/main" id="{011DB5BB-BC93-4751-A283-879977E1A3A0}"/>
              </a:ext>
            </a:extLst>
          </p:cNvPr>
          <p:cNvPicPr>
            <a:picLocks noChangeAspect="1"/>
          </p:cNvPicPr>
          <p:nvPr/>
        </p:nvPicPr>
        <p:blipFill>
          <a:blip r:embed="rId3"/>
          <a:stretch>
            <a:fillRect/>
          </a:stretch>
        </p:blipFill>
        <p:spPr>
          <a:xfrm>
            <a:off x="4330289" y="710214"/>
            <a:ext cx="3491587" cy="258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7C43828-4088-4DC0-A3A3-BB14FB84D2F4}"/>
              </a:ext>
            </a:extLst>
          </p:cNvPr>
          <p:cNvSpPr txBox="1"/>
          <p:nvPr/>
        </p:nvSpPr>
        <p:spPr>
          <a:xfrm>
            <a:off x="4489835" y="3560560"/>
            <a:ext cx="3212329" cy="923330"/>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The floss is inserted through the “eye” loop and the threader is passed through the lingual.</a:t>
            </a:r>
          </a:p>
        </p:txBody>
      </p:sp>
      <p:pic>
        <p:nvPicPr>
          <p:cNvPr id="9" name="Picture 8">
            <a:extLst>
              <a:ext uri="{FF2B5EF4-FFF2-40B4-BE49-F238E27FC236}">
                <a16:creationId xmlns:a16="http://schemas.microsoft.com/office/drawing/2014/main" id="{66452165-B9AE-434C-ABEB-08F891A3D352}"/>
              </a:ext>
            </a:extLst>
          </p:cNvPr>
          <p:cNvPicPr>
            <a:picLocks noChangeAspect="1"/>
          </p:cNvPicPr>
          <p:nvPr/>
        </p:nvPicPr>
        <p:blipFill>
          <a:blip r:embed="rId4"/>
          <a:stretch>
            <a:fillRect/>
          </a:stretch>
        </p:blipFill>
        <p:spPr>
          <a:xfrm>
            <a:off x="8413071" y="710215"/>
            <a:ext cx="3349841" cy="2587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F0D5783D-C509-4252-BF71-72486583DB22}"/>
              </a:ext>
            </a:extLst>
          </p:cNvPr>
          <p:cNvSpPr txBox="1"/>
          <p:nvPr/>
        </p:nvSpPr>
        <p:spPr>
          <a:xfrm>
            <a:off x="8626135" y="3596071"/>
            <a:ext cx="2897080" cy="1200329"/>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The floss is grasped on the facial and lingual and is passed along the tissue surface of the pontic</a:t>
            </a:r>
          </a:p>
        </p:txBody>
      </p:sp>
    </p:spTree>
    <p:extLst>
      <p:ext uri="{BB962C8B-B14F-4D97-AF65-F5344CB8AC3E}">
        <p14:creationId xmlns:p14="http://schemas.microsoft.com/office/powerpoint/2010/main" val="25352713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8A150-90F8-4074-9A77-BCCD408CEF81}"/>
              </a:ext>
            </a:extLst>
          </p:cNvPr>
          <p:cNvPicPr>
            <a:picLocks noChangeAspect="1"/>
          </p:cNvPicPr>
          <p:nvPr/>
        </p:nvPicPr>
        <p:blipFill>
          <a:blip r:embed="rId2"/>
          <a:stretch>
            <a:fillRect/>
          </a:stretch>
        </p:blipFill>
        <p:spPr>
          <a:xfrm>
            <a:off x="3392956" y="1038688"/>
            <a:ext cx="4568072" cy="3062796"/>
          </a:xfrm>
          <a:prstGeom prst="rect">
            <a:avLst/>
          </a:prstGeom>
        </p:spPr>
      </p:pic>
      <p:sp>
        <p:nvSpPr>
          <p:cNvPr id="4" name="TextBox 3">
            <a:extLst>
              <a:ext uri="{FF2B5EF4-FFF2-40B4-BE49-F238E27FC236}">
                <a16:creationId xmlns:a16="http://schemas.microsoft.com/office/drawing/2014/main" id="{17EA6AD1-9E0A-4C76-A244-F8EF68DA700C}"/>
              </a:ext>
            </a:extLst>
          </p:cNvPr>
          <p:cNvSpPr txBox="1"/>
          <p:nvPr/>
        </p:nvSpPr>
        <p:spPr>
          <a:xfrm>
            <a:off x="3524435" y="4518734"/>
            <a:ext cx="4341181" cy="646331"/>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The floss is moved apico- coronally along the interproximal surfaces of abutment teeth</a:t>
            </a:r>
          </a:p>
        </p:txBody>
      </p:sp>
    </p:spTree>
    <p:extLst>
      <p:ext uri="{BB962C8B-B14F-4D97-AF65-F5344CB8AC3E}">
        <p14:creationId xmlns:p14="http://schemas.microsoft.com/office/powerpoint/2010/main" val="30610046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8BB9F-3311-4799-AA8C-B0B7AA23B802}"/>
              </a:ext>
            </a:extLst>
          </p:cNvPr>
          <p:cNvSpPr>
            <a:spLocks noGrp="1"/>
          </p:cNvSpPr>
          <p:nvPr>
            <p:ph idx="1"/>
          </p:nvPr>
        </p:nvSpPr>
        <p:spPr>
          <a:xfrm>
            <a:off x="1120000" y="1825625"/>
            <a:ext cx="6044280" cy="4351338"/>
          </a:xfrm>
        </p:spPr>
        <p:txBody>
          <a:bodyPr>
            <a:normAutofit/>
          </a:bodyPr>
          <a:lstStyle/>
          <a:p>
            <a:r>
              <a:rPr lang="en-IN" sz="2200" dirty="0">
                <a:latin typeface="Times New Roman" panose="02020603050405020304" pitchFamily="18" charset="0"/>
                <a:cs typeface="Times New Roman" panose="02020603050405020304" pitchFamily="18" charset="0"/>
              </a:rPr>
              <a:t>An alternative to floss threader is Superfloss, is a type of floss consisting of a terminal segment of stiff plastic that is used for inserting it beneath fixed partial dentures and through tight embrasures.</a:t>
            </a:r>
          </a:p>
          <a:p>
            <a:r>
              <a:rPr lang="en-IN" sz="2200" dirty="0">
                <a:latin typeface="Times New Roman" panose="02020603050405020304" pitchFamily="18" charset="0"/>
                <a:cs typeface="Times New Roman" panose="02020603050405020304" pitchFamily="18" charset="0"/>
              </a:rPr>
              <a:t>The remainder is composed of foam- like material that has more bulk than regular floss which is ideal for plaque removal.</a:t>
            </a:r>
          </a:p>
        </p:txBody>
      </p:sp>
      <p:pic>
        <p:nvPicPr>
          <p:cNvPr id="5" name="Picture 4">
            <a:extLst>
              <a:ext uri="{FF2B5EF4-FFF2-40B4-BE49-F238E27FC236}">
                <a16:creationId xmlns:a16="http://schemas.microsoft.com/office/drawing/2014/main" id="{23B24159-B4BA-49F2-B6EF-B09B3AAEBB7F}"/>
              </a:ext>
            </a:extLst>
          </p:cNvPr>
          <p:cNvPicPr>
            <a:picLocks noChangeAspect="1"/>
          </p:cNvPicPr>
          <p:nvPr/>
        </p:nvPicPr>
        <p:blipFill>
          <a:blip r:embed="rId2"/>
          <a:stretch>
            <a:fillRect/>
          </a:stretch>
        </p:blipFill>
        <p:spPr>
          <a:xfrm>
            <a:off x="7605203" y="1825625"/>
            <a:ext cx="3966819"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66894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E6785-A726-4452-8AEC-C2533B8ABA56}"/>
              </a:ext>
            </a:extLst>
          </p:cNvPr>
          <p:cNvSpPr>
            <a:spLocks noGrp="1"/>
          </p:cNvSpPr>
          <p:nvPr>
            <p:ph idx="1"/>
          </p:nvPr>
        </p:nvSpPr>
        <p:spPr>
          <a:xfrm>
            <a:off x="6606401" y="1335741"/>
            <a:ext cx="4563624" cy="2316069"/>
          </a:xfrm>
        </p:spPr>
        <p:txBody>
          <a:bodyPr>
            <a:normAutofit/>
          </a:bodyPr>
          <a:lstStyle/>
          <a:p>
            <a:pPr algn="just"/>
            <a:r>
              <a:rPr lang="en-IN" sz="2200" dirty="0">
                <a:solidFill>
                  <a:srgbClr val="FFFF00"/>
                </a:solidFill>
                <a:latin typeface="Times New Roman" panose="02020603050405020304" pitchFamily="18" charset="0"/>
                <a:cs typeface="Times New Roman" panose="02020603050405020304" pitchFamily="18" charset="0"/>
              </a:rPr>
              <a:t>Powered flossing devices </a:t>
            </a:r>
            <a:r>
              <a:rPr lang="en-IN" sz="2200" dirty="0">
                <a:solidFill>
                  <a:schemeClr val="tx1"/>
                </a:solidFill>
                <a:latin typeface="Times New Roman" panose="02020603050405020304" pitchFamily="18" charset="0"/>
                <a:cs typeface="Times New Roman" panose="02020603050405020304" pitchFamily="18" charset="0"/>
              </a:rPr>
              <a:t>are also available. These devices are to be safe and effective, but they are no better at plaque biofilm removal than holding the floss with fingers.</a:t>
            </a:r>
          </a:p>
        </p:txBody>
      </p:sp>
      <p:pic>
        <p:nvPicPr>
          <p:cNvPr id="4" name="Picture 3">
            <a:extLst>
              <a:ext uri="{FF2B5EF4-FFF2-40B4-BE49-F238E27FC236}">
                <a16:creationId xmlns:a16="http://schemas.microsoft.com/office/drawing/2014/main" id="{66BB287E-FBF3-47F5-B105-1F7682528459}"/>
              </a:ext>
            </a:extLst>
          </p:cNvPr>
          <p:cNvPicPr>
            <a:picLocks noChangeAspect="1"/>
          </p:cNvPicPr>
          <p:nvPr/>
        </p:nvPicPr>
        <p:blipFill>
          <a:blip r:embed="rId2"/>
          <a:stretch>
            <a:fillRect/>
          </a:stretch>
        </p:blipFill>
        <p:spPr>
          <a:xfrm>
            <a:off x="1981199" y="1335741"/>
            <a:ext cx="3101788" cy="3586122"/>
          </a:xfrm>
          <a:prstGeom prst="rect">
            <a:avLst/>
          </a:prstGeom>
        </p:spPr>
      </p:pic>
      <p:sp>
        <p:nvSpPr>
          <p:cNvPr id="5" name="Rectangle 4">
            <a:extLst>
              <a:ext uri="{FF2B5EF4-FFF2-40B4-BE49-F238E27FC236}">
                <a16:creationId xmlns:a16="http://schemas.microsoft.com/office/drawing/2014/main" id="{E4DA8A4B-7ADD-425B-8EFD-07F71A5D5F66}"/>
              </a:ext>
            </a:extLst>
          </p:cNvPr>
          <p:cNvSpPr/>
          <p:nvPr/>
        </p:nvSpPr>
        <p:spPr>
          <a:xfrm>
            <a:off x="533399" y="4921863"/>
            <a:ext cx="6965576" cy="1477328"/>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Powered flossing devices can be easier for some patients to use than handheld floss. The tip is inserted into the proximal space, and a bristle or wand comes out of the tip and moves in a circular motion when the device is turned on </a:t>
            </a:r>
            <a:r>
              <a:rPr lang="en-US" i="1" dirty="0">
                <a:latin typeface="Times New Roman" panose="02020603050405020304" pitchFamily="18" charset="0"/>
                <a:cs typeface="Times New Roman" panose="02020603050405020304" pitchFamily="18" charset="0"/>
              </a:rPr>
              <a:t>(left). </a:t>
            </a:r>
            <a:r>
              <a:rPr lang="en-US" dirty="0">
                <a:latin typeface="Times New Roman" panose="02020603050405020304" pitchFamily="18" charset="0"/>
                <a:cs typeface="Times New Roman" panose="02020603050405020304" pitchFamily="18" charset="0"/>
              </a:rPr>
              <a:t>Alternately, the device moves the prestrung floss in short motions to </a:t>
            </a:r>
            <a:r>
              <a:rPr lang="en-IN" dirty="0">
                <a:latin typeface="Times New Roman" panose="02020603050405020304" pitchFamily="18" charset="0"/>
                <a:cs typeface="Times New Roman" panose="02020603050405020304" pitchFamily="18" charset="0"/>
              </a:rPr>
              <a:t>provide interproximal cleaning </a:t>
            </a:r>
            <a:r>
              <a:rPr lang="en-IN" i="1" dirty="0">
                <a:latin typeface="Times New Roman" panose="02020603050405020304" pitchFamily="18" charset="0"/>
                <a:cs typeface="Times New Roman" panose="02020603050405020304" pitchFamily="18" charset="0"/>
              </a:rPr>
              <a:t>(right).</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44459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D0F08-7D02-46AD-A66F-71E302304A16}"/>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Interdental brushes</a:t>
            </a:r>
          </a:p>
        </p:txBody>
      </p:sp>
      <p:sp>
        <p:nvSpPr>
          <p:cNvPr id="3" name="Content Placeholder 2">
            <a:extLst>
              <a:ext uri="{FF2B5EF4-FFF2-40B4-BE49-F238E27FC236}">
                <a16:creationId xmlns:a16="http://schemas.microsoft.com/office/drawing/2014/main" id="{A534B516-8CF1-4754-8E80-A132EC7135DB}"/>
              </a:ext>
            </a:extLst>
          </p:cNvPr>
          <p:cNvSpPr>
            <a:spLocks noGrp="1"/>
          </p:cNvSpPr>
          <p:nvPr>
            <p:ph idx="1"/>
          </p:nvPr>
        </p:nvSpPr>
        <p:spPr>
          <a:xfrm>
            <a:off x="979100" y="1690688"/>
            <a:ext cx="10233800" cy="3635914"/>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most effective plaque biofilm removal method for interdental areas, where the papilla does not completely fill the space, is the use of interdental brushes. </a:t>
            </a:r>
          </a:p>
          <a:p>
            <a:pPr algn="just"/>
            <a:r>
              <a:rPr lang="en-US" sz="2200" dirty="0">
                <a:solidFill>
                  <a:schemeClr val="tx1"/>
                </a:solidFill>
                <a:latin typeface="Times New Roman" panose="02020603050405020304" pitchFamily="18" charset="0"/>
                <a:cs typeface="Times New Roman" panose="02020603050405020304" pitchFamily="18" charset="0"/>
              </a:rPr>
              <a:t> The concave root surfaces, such as the mesial aspect of the maxillary first bicuspid and furcation areas, are usually not cleaned efficiently with dental floss. </a:t>
            </a:r>
          </a:p>
          <a:p>
            <a:pPr algn="just"/>
            <a:r>
              <a:rPr lang="en-US" sz="2200" dirty="0">
                <a:solidFill>
                  <a:schemeClr val="tx1"/>
                </a:solidFill>
                <a:latin typeface="Times New Roman" panose="02020603050405020304" pitchFamily="18" charset="0"/>
                <a:cs typeface="Times New Roman" panose="02020603050405020304" pitchFamily="18" charset="0"/>
              </a:rPr>
              <a:t>A comparison study of dental floss and interdental brushes used by patients with moderate to severe periodontal disease indicated that the interproximal brushes removed a greater amount of interproximal plaque biofilm and that the subjects found it easier to use these brushes than dental floss.</a:t>
            </a:r>
          </a:p>
          <a:p>
            <a:pPr algn="just"/>
            <a:r>
              <a:rPr lang="en-US" sz="2200" dirty="0">
                <a:solidFill>
                  <a:schemeClr val="tx1"/>
                </a:solidFill>
                <a:latin typeface="Times New Roman" panose="02020603050405020304" pitchFamily="18" charset="0"/>
                <a:cs typeface="Times New Roman" panose="02020603050405020304" pitchFamily="18" charset="0"/>
              </a:rPr>
              <a:t>However, no difference was found when probe depth reductions or </a:t>
            </a:r>
            <a:r>
              <a:rPr lang="en-IN" sz="2200" dirty="0">
                <a:solidFill>
                  <a:schemeClr val="tx1"/>
                </a:solidFill>
                <a:latin typeface="Times New Roman" panose="02020603050405020304" pitchFamily="18" charset="0"/>
                <a:cs typeface="Times New Roman" panose="02020603050405020304" pitchFamily="18" charset="0"/>
              </a:rPr>
              <a:t>bleeding indices were compared</a:t>
            </a:r>
          </a:p>
        </p:txBody>
      </p:sp>
      <p:sp>
        <p:nvSpPr>
          <p:cNvPr id="4" name="Rectangle 3">
            <a:extLst>
              <a:ext uri="{FF2B5EF4-FFF2-40B4-BE49-F238E27FC236}">
                <a16:creationId xmlns:a16="http://schemas.microsoft.com/office/drawing/2014/main" id="{9F308121-8EF1-4A05-95AB-5BCDD0B05043}"/>
              </a:ext>
            </a:extLst>
          </p:cNvPr>
          <p:cNvSpPr/>
          <p:nvPr/>
        </p:nvSpPr>
        <p:spPr>
          <a:xfrm>
            <a:off x="1467774" y="5326602"/>
            <a:ext cx="9123285" cy="830997"/>
          </a:xfrm>
          <a:prstGeom prst="rect">
            <a:avLst/>
          </a:prstGeom>
        </p:spPr>
        <p:txBody>
          <a:bodyPr wrap="square">
            <a:spAutoFit/>
          </a:bodyPr>
          <a:lstStyle/>
          <a:p>
            <a:pPr algn="just"/>
            <a:r>
              <a:rPr lang="en-IN" sz="1600" dirty="0">
                <a:latin typeface="Times New Roman" panose="02020603050405020304" pitchFamily="18" charset="0"/>
                <a:cs typeface="Times New Roman" panose="02020603050405020304" pitchFamily="18" charset="0"/>
              </a:rPr>
              <a:t>Christou V, Timmerman MF, Van der Velden U, Van der Weijden FA. Comparison of different approaches of interdental oral hygiene: interdental brushes versus dental floss. Journal of periodontology. 1998 Jul;69(7):759-64.</a:t>
            </a:r>
          </a:p>
        </p:txBody>
      </p:sp>
    </p:spTree>
    <p:extLst>
      <p:ext uri="{BB962C8B-B14F-4D97-AF65-F5344CB8AC3E}">
        <p14:creationId xmlns:p14="http://schemas.microsoft.com/office/powerpoint/2010/main" val="41960139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F52F2C-3FD4-4E91-B366-62F6CF97CFE9}"/>
              </a:ext>
            </a:extLst>
          </p:cNvPr>
          <p:cNvSpPr>
            <a:spLocks noGrp="1"/>
          </p:cNvSpPr>
          <p:nvPr>
            <p:ph idx="1"/>
          </p:nvPr>
        </p:nvSpPr>
        <p:spPr>
          <a:xfrm>
            <a:off x="979100" y="1523785"/>
            <a:ext cx="10233800" cy="4351338"/>
          </a:xfrm>
        </p:spPr>
        <p:txBody>
          <a:bodyPr>
            <a:normAutofit/>
          </a:bodyPr>
          <a:lstStyle/>
          <a:p>
            <a:r>
              <a:rPr lang="en-IN" sz="2200" dirty="0">
                <a:latin typeface="Times New Roman" panose="02020603050405020304" pitchFamily="18" charset="0"/>
                <a:cs typeface="Times New Roman" panose="02020603050405020304" pitchFamily="18" charset="0"/>
              </a:rPr>
              <a:t>Technique:</a:t>
            </a:r>
          </a:p>
          <a:p>
            <a:pPr algn="just"/>
            <a:r>
              <a:rPr lang="en-US" sz="2200" dirty="0">
                <a:solidFill>
                  <a:schemeClr val="tx1"/>
                </a:solidFill>
                <a:latin typeface="Times New Roman" panose="02020603050405020304" pitchFamily="18" charset="0"/>
                <a:cs typeface="Times New Roman" panose="02020603050405020304" pitchFamily="18" charset="0"/>
              </a:rPr>
              <a:t>An interdental brush of any style is inserted through the interproximal spaces and moved back and forth between the teeth with short strokes. </a:t>
            </a:r>
          </a:p>
          <a:p>
            <a:pPr algn="just"/>
            <a:r>
              <a:rPr lang="en-US" sz="2200" dirty="0">
                <a:solidFill>
                  <a:schemeClr val="tx1"/>
                </a:solidFill>
                <a:latin typeface="Times New Roman" panose="02020603050405020304" pitchFamily="18" charset="0"/>
                <a:cs typeface="Times New Roman" panose="02020603050405020304" pitchFamily="18" charset="0"/>
              </a:rPr>
              <a:t>The diameter of the brush should be slightly larger than the gingival embrasures to be cleaned. </a:t>
            </a:r>
          </a:p>
          <a:p>
            <a:pPr algn="just"/>
            <a:r>
              <a:rPr lang="en-US" sz="2200" dirty="0">
                <a:solidFill>
                  <a:schemeClr val="tx1"/>
                </a:solidFill>
                <a:latin typeface="Times New Roman" panose="02020603050405020304" pitchFamily="18" charset="0"/>
                <a:cs typeface="Times New Roman" panose="02020603050405020304" pitchFamily="18" charset="0"/>
              </a:rPr>
              <a:t>This size permits the bristles to exert pressure on both proximal tooth surfaces by</a:t>
            </a:r>
            <a:r>
              <a:rPr lang="en-US" dirty="0"/>
              <a:t> </a:t>
            </a:r>
            <a:r>
              <a:rPr lang="en-US" sz="2200" dirty="0">
                <a:solidFill>
                  <a:schemeClr val="tx1"/>
                </a:solidFill>
                <a:latin typeface="Times New Roman" panose="02020603050405020304" pitchFamily="18" charset="0"/>
                <a:cs typeface="Times New Roman" panose="02020603050405020304" pitchFamily="18" charset="0"/>
              </a:rPr>
              <a:t>working their way into concavities on the roots. The brush bristles must also reach the interdental gingival margin. </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5666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C6F277-3218-4EA5-A1CC-79ED0F1DDA5D}"/>
              </a:ext>
            </a:extLst>
          </p:cNvPr>
          <p:cNvPicPr>
            <a:picLocks noChangeAspect="1"/>
          </p:cNvPicPr>
          <p:nvPr/>
        </p:nvPicPr>
        <p:blipFill>
          <a:blip r:embed="rId2"/>
          <a:stretch>
            <a:fillRect/>
          </a:stretch>
        </p:blipFill>
        <p:spPr>
          <a:xfrm>
            <a:off x="3042082" y="1118587"/>
            <a:ext cx="4639024"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A5361D3C-5826-416A-AA7B-74304054F2B2}"/>
              </a:ext>
            </a:extLst>
          </p:cNvPr>
          <p:cNvSpPr txBox="1"/>
          <p:nvPr/>
        </p:nvSpPr>
        <p:spPr>
          <a:xfrm>
            <a:off x="3195961" y="4816083"/>
            <a:ext cx="4485145" cy="923330"/>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The interdental toothbrush is passed buccolingually in and out of the interdental space, the bristles clean the tooth surfaces</a:t>
            </a:r>
          </a:p>
        </p:txBody>
      </p:sp>
    </p:spTree>
    <p:extLst>
      <p:ext uri="{BB962C8B-B14F-4D97-AF65-F5344CB8AC3E}">
        <p14:creationId xmlns:p14="http://schemas.microsoft.com/office/powerpoint/2010/main" val="11474334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7441-AE0A-4DCA-8BFA-3E45DAC1B7A7}"/>
              </a:ext>
            </a:extLst>
          </p:cNvPr>
          <p:cNvSpPr>
            <a:spLocks noGrp="1"/>
          </p:cNvSpPr>
          <p:nvPr>
            <p:ph type="title"/>
          </p:nvPr>
        </p:nvSpPr>
        <p:spPr>
          <a:xfrm>
            <a:off x="1120000" y="365125"/>
            <a:ext cx="10233800" cy="1312755"/>
          </a:xfrm>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Single tufted brush</a:t>
            </a:r>
          </a:p>
        </p:txBody>
      </p:sp>
      <p:sp>
        <p:nvSpPr>
          <p:cNvPr id="3" name="Content Placeholder 2">
            <a:extLst>
              <a:ext uri="{FF2B5EF4-FFF2-40B4-BE49-F238E27FC236}">
                <a16:creationId xmlns:a16="http://schemas.microsoft.com/office/drawing/2014/main" id="{D7DE8A11-95C6-4A5E-A21C-A179C1B9593B}"/>
              </a:ext>
            </a:extLst>
          </p:cNvPr>
          <p:cNvSpPr>
            <a:spLocks noGrp="1"/>
          </p:cNvSpPr>
          <p:nvPr>
            <p:ph idx="1"/>
          </p:nvPr>
        </p:nvSpPr>
        <p:spPr>
          <a:xfrm>
            <a:off x="1120000" y="1825625"/>
            <a:ext cx="4976000" cy="4351338"/>
          </a:xfrm>
        </p:spPr>
        <p:txBody>
          <a:bodyPr>
            <a:normAutofit/>
          </a:bodyPr>
          <a:lstStyle/>
          <a:p>
            <a:pPr algn="just"/>
            <a:r>
              <a:rPr lang="en-US" sz="2200" dirty="0">
                <a:latin typeface="Times New Roman" panose="02020603050405020304" pitchFamily="18" charset="0"/>
                <a:cs typeface="Times New Roman" panose="02020603050405020304" pitchFamily="18" charset="0"/>
              </a:rPr>
              <a:t>A single-tufted brush can be recommended in regions of the dentition not easily reached with other oral </a:t>
            </a:r>
            <a:r>
              <a:rPr lang="en-IN" sz="2200" dirty="0">
                <a:latin typeface="Times New Roman" panose="02020603050405020304" pitchFamily="18" charset="0"/>
                <a:cs typeface="Times New Roman" panose="02020603050405020304" pitchFamily="18" charset="0"/>
              </a:rPr>
              <a:t>hygiene devices, e.g. furcation areas, distal surfaces of </a:t>
            </a:r>
            <a:r>
              <a:rPr lang="en-US" sz="2200" dirty="0">
                <a:latin typeface="Times New Roman" panose="02020603050405020304" pitchFamily="18" charset="0"/>
                <a:cs typeface="Times New Roman" panose="02020603050405020304" pitchFamily="18" charset="0"/>
              </a:rPr>
              <a:t>the most posterior molars and oral or lingual tooth surfaces with an irregular gingival margin</a:t>
            </a:r>
            <a:endParaRPr lang="en-IN" sz="2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7F80DAE-C63B-4BB7-B967-B0B903065AA3}"/>
              </a:ext>
            </a:extLst>
          </p:cNvPr>
          <p:cNvPicPr>
            <a:picLocks noChangeAspect="1"/>
          </p:cNvPicPr>
          <p:nvPr/>
        </p:nvPicPr>
        <p:blipFill>
          <a:blip r:embed="rId2"/>
          <a:stretch>
            <a:fillRect/>
          </a:stretch>
        </p:blipFill>
        <p:spPr>
          <a:xfrm>
            <a:off x="6278329" y="1756530"/>
            <a:ext cx="5353050" cy="3629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26595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AE2818-64BC-4E72-8F6B-49B544A35200}"/>
              </a:ext>
            </a:extLst>
          </p:cNvPr>
          <p:cNvPicPr>
            <a:picLocks noChangeAspect="1"/>
          </p:cNvPicPr>
          <p:nvPr/>
        </p:nvPicPr>
        <p:blipFill rotWithShape="1">
          <a:blip r:embed="rId2"/>
          <a:srcRect r="2063" b="8849"/>
          <a:stretch/>
        </p:blipFill>
        <p:spPr>
          <a:xfrm>
            <a:off x="3111161" y="1159136"/>
            <a:ext cx="5429157" cy="3377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5633419A-8DAE-4780-8911-862CE054C766}"/>
              </a:ext>
            </a:extLst>
          </p:cNvPr>
          <p:cNvSpPr/>
          <p:nvPr/>
        </p:nvSpPr>
        <p:spPr>
          <a:xfrm>
            <a:off x="2968101" y="5052533"/>
            <a:ext cx="6096000" cy="646331"/>
          </a:xfrm>
          <a:prstGeom prst="rect">
            <a:avLst/>
          </a:prstGeom>
        </p:spPr>
        <p:txBody>
          <a:bodyPr>
            <a:spAutoFit/>
          </a:bodyPr>
          <a:lstStyle/>
          <a:p>
            <a:pPr algn="just"/>
            <a:r>
              <a:rPr lang="en-IN" dirty="0">
                <a:latin typeface="Times New Roman" panose="02020603050405020304" pitchFamily="18" charset="0"/>
              </a:rPr>
              <a:t>The palatal and </a:t>
            </a:r>
            <a:r>
              <a:rPr lang="en-US" dirty="0">
                <a:latin typeface="Times New Roman" panose="02020603050405020304" pitchFamily="18" charset="0"/>
              </a:rPr>
              <a:t>distal surfaces of maxillary molars are cleaned by means of a single-tufted toothbrush.</a:t>
            </a:r>
            <a:endParaRPr lang="en-IN" dirty="0"/>
          </a:p>
        </p:txBody>
      </p:sp>
    </p:spTree>
    <p:extLst>
      <p:ext uri="{BB962C8B-B14F-4D97-AF65-F5344CB8AC3E}">
        <p14:creationId xmlns:p14="http://schemas.microsoft.com/office/powerpoint/2010/main" val="338498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0B8429-E072-4C29-BC40-DA05939E6C5D}"/>
              </a:ext>
            </a:extLst>
          </p:cNvPr>
          <p:cNvSpPr/>
          <p:nvPr/>
        </p:nvSpPr>
        <p:spPr>
          <a:xfrm>
            <a:off x="1207363" y="1665823"/>
            <a:ext cx="7830105" cy="4154984"/>
          </a:xfrm>
          <a:prstGeom prst="rect">
            <a:avLst/>
          </a:prstGeom>
        </p:spPr>
        <p:txBody>
          <a:bodyPr wrap="square">
            <a:spAutoFit/>
          </a:bodyPr>
          <a:lstStyle/>
          <a:p>
            <a:pPr marL="342900" indent="-342900"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The first mass production of toothbrushes appeared in England around 1780, which were made by William Addis of Clerkenwald.</a:t>
            </a:r>
          </a:p>
          <a:p>
            <a:pPr marL="342900" indent="-342900" algn="just">
              <a:buFont typeface="Arial" panose="020B0604020202020204" pitchFamily="34" charset="0"/>
              <a:buChar char="•"/>
            </a:pPr>
            <a:endParaRPr lang="en-IN"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The first American to patent a toothbrush was HN Wadworth in 1857.</a:t>
            </a:r>
          </a:p>
          <a:p>
            <a:pPr marL="342900" indent="-342900" algn="just">
              <a:buFont typeface="Arial" panose="020B0604020202020204" pitchFamily="34" charset="0"/>
              <a:buChar char="•"/>
            </a:pPr>
            <a:endParaRPr lang="en-IN"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Mass production of toothbrushes in united states began after the civil war, around 1885.</a:t>
            </a:r>
          </a:p>
          <a:p>
            <a:pPr algn="just"/>
            <a:endParaRPr lang="en-IN"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Wallace H Carothere invented Nylon in 1937 and in 1938 it was produced and marketed.</a:t>
            </a:r>
          </a:p>
        </p:txBody>
      </p:sp>
      <p:pic>
        <p:nvPicPr>
          <p:cNvPr id="1030" name="Picture 6" descr="Image result for nylon toothbrush">
            <a:extLst>
              <a:ext uri="{FF2B5EF4-FFF2-40B4-BE49-F238E27FC236}">
                <a16:creationId xmlns:a16="http://schemas.microsoft.com/office/drawing/2014/main" id="{34EE4369-C5C0-4D35-9EBC-FEF65E5EB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451" y="257289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5381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4733-1D4B-414F-8196-AB8B5A4ABEA1}"/>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Wooden toothpicks</a:t>
            </a:r>
          </a:p>
        </p:txBody>
      </p:sp>
      <p:sp>
        <p:nvSpPr>
          <p:cNvPr id="3" name="Content Placeholder 2">
            <a:extLst>
              <a:ext uri="{FF2B5EF4-FFF2-40B4-BE49-F238E27FC236}">
                <a16:creationId xmlns:a16="http://schemas.microsoft.com/office/drawing/2014/main" id="{6E3F7157-AA32-4AC1-921C-1EE23D8F0039}"/>
              </a:ext>
            </a:extLst>
          </p:cNvPr>
          <p:cNvSpPr>
            <a:spLocks noGrp="1"/>
          </p:cNvSpPr>
          <p:nvPr>
            <p:ph idx="1"/>
          </p:nvPr>
        </p:nvSpPr>
        <p:spPr>
          <a:xfrm>
            <a:off x="979100" y="1690688"/>
            <a:ext cx="10233800" cy="3591526"/>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These are the group of interproximal aids includes conventional round or flat toothpicks, in addition to triangular toothpicks designed for interdental cleaning such as Stim-U- Dent.</a:t>
            </a:r>
          </a:p>
          <a:p>
            <a:pPr algn="just"/>
            <a:r>
              <a:rPr lang="en-IN" sz="2200" dirty="0">
                <a:solidFill>
                  <a:schemeClr val="tx1"/>
                </a:solidFill>
                <a:latin typeface="Times New Roman" panose="02020603050405020304" pitchFamily="18" charset="0"/>
                <a:cs typeface="Times New Roman" panose="02020603050405020304" pitchFamily="18" charset="0"/>
              </a:rPr>
              <a:t>It has been suggested that these aids are better for situations in which there is slightly receded interdental papilla.</a:t>
            </a:r>
          </a:p>
          <a:p>
            <a:pPr algn="just"/>
            <a:r>
              <a:rPr lang="en-IN" sz="2200" dirty="0">
                <a:solidFill>
                  <a:schemeClr val="tx1"/>
                </a:solidFill>
                <a:latin typeface="Times New Roman" panose="02020603050405020304" pitchFamily="18" charset="0"/>
                <a:cs typeface="Times New Roman" panose="02020603050405020304" pitchFamily="18" charset="0"/>
              </a:rPr>
              <a:t>One study demonstrated the superiority of Stim-U-Dent to brushing alone, bot there was no comparison to dental floss.</a:t>
            </a:r>
          </a:p>
          <a:p>
            <a:pPr algn="just"/>
            <a:r>
              <a:rPr lang="en-IN" sz="2200" dirty="0">
                <a:solidFill>
                  <a:schemeClr val="tx1"/>
                </a:solidFill>
                <a:latin typeface="Times New Roman" panose="02020603050405020304" pitchFamily="18" charset="0"/>
                <a:cs typeface="Times New Roman" panose="02020603050405020304" pitchFamily="18" charset="0"/>
              </a:rPr>
              <a:t>Wolffe found no difference in efficacy of plaque removal when comparing a triangular woodstick, dental floss, and a single tufted brush in a group of patients with open interdental embrasures. </a:t>
            </a:r>
          </a:p>
        </p:txBody>
      </p:sp>
      <p:sp>
        <p:nvSpPr>
          <p:cNvPr id="4" name="Rectangle 3">
            <a:extLst>
              <a:ext uri="{FF2B5EF4-FFF2-40B4-BE49-F238E27FC236}">
                <a16:creationId xmlns:a16="http://schemas.microsoft.com/office/drawing/2014/main" id="{9C2F4FB5-BEBA-4448-B97A-861C55CBC860}"/>
              </a:ext>
            </a:extLst>
          </p:cNvPr>
          <p:cNvSpPr/>
          <p:nvPr/>
        </p:nvSpPr>
        <p:spPr>
          <a:xfrm>
            <a:off x="1387876" y="5282214"/>
            <a:ext cx="9034508" cy="584775"/>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Barton J, Abelson D. The clinical efficacy of wooden interdental cleaners in gingivitis reduction. Clin </a:t>
            </a:r>
            <a:r>
              <a:rPr lang="en-US" sz="1600" dirty="0" err="1">
                <a:latin typeface="Times New Roman" panose="02020603050405020304" pitchFamily="18" charset="0"/>
                <a:cs typeface="Times New Roman" panose="02020603050405020304" pitchFamily="18" charset="0"/>
              </a:rPr>
              <a:t>Prev</a:t>
            </a:r>
            <a:r>
              <a:rPr lang="en-US" sz="1600" dirty="0">
                <a:latin typeface="Times New Roman" panose="02020603050405020304" pitchFamily="18" charset="0"/>
                <a:cs typeface="Times New Roman" panose="02020603050405020304" pitchFamily="18" charset="0"/>
              </a:rPr>
              <a:t> Dent. 1987 Nov;9(6):17-20.</a:t>
            </a:r>
            <a:endParaRPr lang="en-IN" sz="1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1590E70-1507-404E-8C1A-495B4B7512DD}"/>
              </a:ext>
            </a:extLst>
          </p:cNvPr>
          <p:cNvSpPr/>
          <p:nvPr/>
        </p:nvSpPr>
        <p:spPr>
          <a:xfrm>
            <a:off x="1387875" y="5866989"/>
            <a:ext cx="9238695" cy="584775"/>
          </a:xfrm>
          <a:prstGeom prst="rect">
            <a:avLst/>
          </a:prstGeom>
        </p:spPr>
        <p:txBody>
          <a:bodyPr wrap="square">
            <a:spAutoFit/>
          </a:bodyPr>
          <a:lstStyle/>
          <a:p>
            <a:pPr algn="just"/>
            <a:r>
              <a:rPr lang="en-US" sz="1600" dirty="0" err="1">
                <a:latin typeface="Times New Roman" panose="02020603050405020304" pitchFamily="18" charset="0"/>
                <a:cs typeface="Times New Roman" panose="02020603050405020304" pitchFamily="18" charset="0"/>
              </a:rPr>
              <a:t>Wolffe</a:t>
            </a:r>
            <a:r>
              <a:rPr lang="en-US" sz="1600" dirty="0">
                <a:latin typeface="Times New Roman" panose="02020603050405020304" pitchFamily="18" charset="0"/>
                <a:cs typeface="Times New Roman" panose="02020603050405020304" pitchFamily="18" charset="0"/>
              </a:rPr>
              <a:t> GN. An evaluation of proximal surface cleansing agents. Journal of clinical periodontology. 1976 Sep;3(3):148-56.</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1333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BD11B-B08A-46A8-A6D6-46441E79EF28}"/>
              </a:ext>
            </a:extLst>
          </p:cNvPr>
          <p:cNvPicPr>
            <a:picLocks noChangeAspect="1"/>
          </p:cNvPicPr>
          <p:nvPr/>
        </p:nvPicPr>
        <p:blipFill>
          <a:blip r:embed="rId2"/>
          <a:stretch>
            <a:fillRect/>
          </a:stretch>
        </p:blipFill>
        <p:spPr>
          <a:xfrm>
            <a:off x="1489593" y="1860805"/>
            <a:ext cx="3348737" cy="2338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9F778E7-291B-463F-8441-B1C904AC7AE0}"/>
              </a:ext>
            </a:extLst>
          </p:cNvPr>
          <p:cNvPicPr>
            <a:picLocks noChangeAspect="1"/>
          </p:cNvPicPr>
          <p:nvPr/>
        </p:nvPicPr>
        <p:blipFill>
          <a:blip r:embed="rId3"/>
          <a:stretch>
            <a:fillRect/>
          </a:stretch>
        </p:blipFill>
        <p:spPr>
          <a:xfrm>
            <a:off x="6384488" y="1860805"/>
            <a:ext cx="3735905" cy="2290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FF212AE-E190-4AD1-A650-A86C93AD989D}"/>
              </a:ext>
            </a:extLst>
          </p:cNvPr>
          <p:cNvSpPr txBox="1"/>
          <p:nvPr/>
        </p:nvSpPr>
        <p:spPr>
          <a:xfrm>
            <a:off x="1322773" y="4527612"/>
            <a:ext cx="3348737" cy="646331"/>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A wooden interdental cleaner with triangular cross section</a:t>
            </a:r>
          </a:p>
        </p:txBody>
      </p:sp>
      <p:sp>
        <p:nvSpPr>
          <p:cNvPr id="7" name="TextBox 6">
            <a:extLst>
              <a:ext uri="{FF2B5EF4-FFF2-40B4-BE49-F238E27FC236}">
                <a16:creationId xmlns:a16="http://schemas.microsoft.com/office/drawing/2014/main" id="{103651C7-98E7-46B9-A79D-7D8DFAC697F9}"/>
              </a:ext>
            </a:extLst>
          </p:cNvPr>
          <p:cNvSpPr txBox="1"/>
          <p:nvPr/>
        </p:nvSpPr>
        <p:spPr>
          <a:xfrm>
            <a:off x="6702641" y="4527612"/>
            <a:ext cx="3116062" cy="646331"/>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A </a:t>
            </a:r>
            <a:r>
              <a:rPr lang="en-IN" dirty="0" err="1">
                <a:latin typeface="Times New Roman" panose="02020603050405020304" pitchFamily="18" charset="0"/>
                <a:cs typeface="Times New Roman" panose="02020603050405020304" pitchFamily="18" charset="0"/>
              </a:rPr>
              <a:t>Perio</a:t>
            </a:r>
            <a:r>
              <a:rPr lang="en-IN" dirty="0">
                <a:latin typeface="Times New Roman" panose="02020603050405020304" pitchFamily="18" charset="0"/>
                <a:cs typeface="Times New Roman" panose="02020603050405020304" pitchFamily="18" charset="0"/>
              </a:rPr>
              <a:t>-Aid consist of holder for a round tooth pick</a:t>
            </a:r>
          </a:p>
        </p:txBody>
      </p:sp>
    </p:spTree>
    <p:extLst>
      <p:ext uri="{BB962C8B-B14F-4D97-AF65-F5344CB8AC3E}">
        <p14:creationId xmlns:p14="http://schemas.microsoft.com/office/powerpoint/2010/main" val="29224692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13FDB7-3EE7-4D0D-8789-CEC76D5B4B38}"/>
              </a:ext>
            </a:extLst>
          </p:cNvPr>
          <p:cNvSpPr>
            <a:spLocks noGrp="1"/>
          </p:cNvSpPr>
          <p:nvPr>
            <p:ph idx="1"/>
          </p:nvPr>
        </p:nvSpPr>
        <p:spPr>
          <a:xfrm>
            <a:off x="838200" y="1914402"/>
            <a:ext cx="10233800" cy="3403322"/>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The triangular woodstick is an effective aid, but it is somewhat difficult to use in posterior regions because the triangular cross-sectional design must pass into the embrasure space at an specific angle.</a:t>
            </a:r>
          </a:p>
          <a:p>
            <a:pPr algn="just"/>
            <a:r>
              <a:rPr lang="en-IN" sz="2200" dirty="0">
                <a:solidFill>
                  <a:schemeClr val="tx1"/>
                </a:solidFill>
                <a:latin typeface="Times New Roman" panose="02020603050405020304" pitchFamily="18" charset="0"/>
                <a:cs typeface="Times New Roman" panose="02020603050405020304" pitchFamily="18" charset="0"/>
              </a:rPr>
              <a:t>An variation on this is a plastic handle designed to hold the toothpick.</a:t>
            </a:r>
          </a:p>
          <a:p>
            <a:pPr algn="just"/>
            <a:r>
              <a:rPr lang="en-IN" sz="2200" dirty="0">
                <a:solidFill>
                  <a:schemeClr val="tx1"/>
                </a:solidFill>
                <a:latin typeface="Times New Roman" panose="02020603050405020304" pitchFamily="18" charset="0"/>
                <a:cs typeface="Times New Roman" panose="02020603050405020304" pitchFamily="18" charset="0"/>
              </a:rPr>
              <a:t>Once mounted on the handle, it is broken off so that it is only 5-6mm long. </a:t>
            </a:r>
          </a:p>
          <a:p>
            <a:pPr algn="just"/>
            <a:r>
              <a:rPr lang="en-IN" sz="2200" dirty="0">
                <a:solidFill>
                  <a:schemeClr val="tx1"/>
                </a:solidFill>
                <a:latin typeface="Times New Roman" panose="02020603050405020304" pitchFamily="18" charset="0"/>
                <a:cs typeface="Times New Roman" panose="02020603050405020304" pitchFamily="18" charset="0"/>
              </a:rPr>
              <a:t>The tip of toothpick is used to trace along the gingival margin and into the interproximal areas from both the facial and lingual surfaces of teeth.</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682956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AF68E-D3C7-4385-A73E-BA7213253E2F}"/>
              </a:ext>
            </a:extLst>
          </p:cNvPr>
          <p:cNvPicPr>
            <a:picLocks noChangeAspect="1"/>
          </p:cNvPicPr>
          <p:nvPr/>
        </p:nvPicPr>
        <p:blipFill>
          <a:blip r:embed="rId2"/>
          <a:stretch>
            <a:fillRect/>
          </a:stretch>
        </p:blipFill>
        <p:spPr>
          <a:xfrm>
            <a:off x="3273728" y="1207363"/>
            <a:ext cx="5014394" cy="3515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220069FF-C545-480A-8A94-2FF64E522AF9}"/>
              </a:ext>
            </a:extLst>
          </p:cNvPr>
          <p:cNvSpPr txBox="1"/>
          <p:nvPr/>
        </p:nvSpPr>
        <p:spPr>
          <a:xfrm>
            <a:off x="3273728" y="5193437"/>
            <a:ext cx="4929239" cy="646331"/>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The end of the toothpick can be passed along the gingival margin and interproximal spaces</a:t>
            </a:r>
          </a:p>
        </p:txBody>
      </p:sp>
    </p:spTree>
    <p:extLst>
      <p:ext uri="{BB962C8B-B14F-4D97-AF65-F5344CB8AC3E}">
        <p14:creationId xmlns:p14="http://schemas.microsoft.com/office/powerpoint/2010/main" val="719235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CC71C3-3CEF-489A-8E80-473B0387F306}"/>
              </a:ext>
            </a:extLst>
          </p:cNvPr>
          <p:cNvSpPr>
            <a:spLocks noGrp="1"/>
          </p:cNvSpPr>
          <p:nvPr>
            <p:ph idx="1"/>
          </p:nvPr>
        </p:nvSpPr>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Toothpicks mounted </a:t>
            </a:r>
            <a:r>
              <a:rPr lang="en-US" sz="2200" dirty="0">
                <a:solidFill>
                  <a:schemeClr val="tx1"/>
                </a:solidFill>
                <a:latin typeface="Times New Roman" panose="02020603050405020304" pitchFamily="18" charset="0"/>
                <a:cs typeface="Times New Roman" panose="02020603050405020304" pitchFamily="18" charset="0"/>
              </a:rPr>
              <a:t>on handles are efficient for cleaning along the gingival margin, can penetrate periodontal pockets and furcations, and permit patients to target their hygiene efforts at the gingival margin.</a:t>
            </a:r>
          </a:p>
          <a:p>
            <a:pPr algn="just"/>
            <a:r>
              <a:rPr lang="en-US" sz="2200" dirty="0">
                <a:solidFill>
                  <a:schemeClr val="tx1"/>
                </a:solidFill>
                <a:latin typeface="Times New Roman" panose="02020603050405020304" pitchFamily="18" charset="0"/>
                <a:cs typeface="Times New Roman" panose="02020603050405020304" pitchFamily="18" charset="0"/>
              </a:rPr>
              <a:t>Soft triangular wooden picks or plastic picks are placed in the interdental space with the base of the triangle resting on the gingiva and the sides in contact with the proximal tooth surfaces . </a:t>
            </a:r>
          </a:p>
          <a:p>
            <a:pPr algn="just"/>
            <a:r>
              <a:rPr lang="en-US" sz="2200" dirty="0">
                <a:solidFill>
                  <a:schemeClr val="tx1"/>
                </a:solidFill>
                <a:latin typeface="Times New Roman" panose="02020603050405020304" pitchFamily="18" charset="0"/>
                <a:cs typeface="Times New Roman" panose="02020603050405020304" pitchFamily="18" charset="0"/>
              </a:rPr>
              <a:t>The pick is then moved in and out of the embrasure several times to remove the biofilm. The disadvantage of triangular wooden or plastic tips is that they do not reach into the posterior areas or on the lingual surfaces.</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0508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6E2E4D-52B3-4E21-8D95-0BAC56FD43E7}"/>
              </a:ext>
            </a:extLst>
          </p:cNvPr>
          <p:cNvPicPr>
            <a:picLocks noChangeAspect="1"/>
          </p:cNvPicPr>
          <p:nvPr/>
        </p:nvPicPr>
        <p:blipFill>
          <a:blip r:embed="rId2"/>
          <a:stretch>
            <a:fillRect/>
          </a:stretch>
        </p:blipFill>
        <p:spPr>
          <a:xfrm>
            <a:off x="2914973" y="1035497"/>
            <a:ext cx="4838083" cy="3279051"/>
          </a:xfrm>
          <a:prstGeom prst="rect">
            <a:avLst/>
          </a:prstGeom>
        </p:spPr>
      </p:pic>
      <p:sp>
        <p:nvSpPr>
          <p:cNvPr id="3" name="Rectangle 2">
            <a:extLst>
              <a:ext uri="{FF2B5EF4-FFF2-40B4-BE49-F238E27FC236}">
                <a16:creationId xmlns:a16="http://schemas.microsoft.com/office/drawing/2014/main" id="{EBC02814-C479-4BA1-A4C7-B77CA996EB46}"/>
              </a:ext>
            </a:extLst>
          </p:cNvPr>
          <p:cNvSpPr/>
          <p:nvPr/>
        </p:nvSpPr>
        <p:spPr>
          <a:xfrm>
            <a:off x="2595239" y="4517486"/>
            <a:ext cx="6096000" cy="1477328"/>
          </a:xfrm>
          <a:prstGeom prst="rect">
            <a:avLst/>
          </a:prstGeom>
        </p:spPr>
        <p:txBody>
          <a:bodyPr>
            <a:spAutoFit/>
          </a:bodyPr>
          <a:lstStyle/>
          <a:p>
            <a:pPr algn="just"/>
            <a:r>
              <a:rPr lang="en-US" dirty="0">
                <a:latin typeface="Times New Roman" panose="02020603050405020304" pitchFamily="18" charset="0"/>
                <a:cs typeface="Times New Roman" panose="02020603050405020304" pitchFamily="18" charset="0"/>
              </a:rPr>
              <a:t>Triangular wooden tip: The tip is inserted between the teeth, with the triangular portion resting on the gingival papilla. The tip is moved in and out to remove plaque; however, it is very difficult to use on posterior teeth and from the lingual aspect of all teeth.</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1169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B72C-7ADB-4F0F-AB97-DA4EE4C62C37}"/>
              </a:ext>
            </a:extLst>
          </p:cNvPr>
          <p:cNvSpPr>
            <a:spLocks noGrp="1"/>
          </p:cNvSpPr>
          <p:nvPr>
            <p:ph type="title"/>
          </p:nvPr>
        </p:nvSpPr>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Rubber tips</a:t>
            </a:r>
          </a:p>
        </p:txBody>
      </p:sp>
      <p:sp>
        <p:nvSpPr>
          <p:cNvPr id="3" name="Content Placeholder 2">
            <a:extLst>
              <a:ext uri="{FF2B5EF4-FFF2-40B4-BE49-F238E27FC236}">
                <a16:creationId xmlns:a16="http://schemas.microsoft.com/office/drawing/2014/main" id="{F099FC45-C1CF-4E70-936C-E00C89BD161E}"/>
              </a:ext>
            </a:extLst>
          </p:cNvPr>
          <p:cNvSpPr>
            <a:spLocks noGrp="1"/>
          </p:cNvSpPr>
          <p:nvPr>
            <p:ph idx="1"/>
          </p:nvPr>
        </p:nvSpPr>
        <p:spPr>
          <a:xfrm>
            <a:off x="838200" y="1753908"/>
            <a:ext cx="7400365"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Rubber tips are conical and are mounted on handles. </a:t>
            </a:r>
          </a:p>
          <a:p>
            <a:pPr algn="just"/>
            <a:r>
              <a:rPr lang="en-US" sz="2200" dirty="0">
                <a:solidFill>
                  <a:schemeClr val="tx1"/>
                </a:solidFill>
                <a:latin typeface="Times New Roman" panose="02020603050405020304" pitchFamily="18" charset="0"/>
                <a:cs typeface="Times New Roman" panose="02020603050405020304" pitchFamily="18" charset="0"/>
              </a:rPr>
              <a:t>They are reusable and can be easily adapted to all proximal surfaces in the mouth. </a:t>
            </a:r>
          </a:p>
          <a:p>
            <a:pPr algn="just"/>
            <a:r>
              <a:rPr lang="en-US" sz="2200" dirty="0">
                <a:solidFill>
                  <a:schemeClr val="tx1"/>
                </a:solidFill>
                <a:latin typeface="Times New Roman" panose="02020603050405020304" pitchFamily="18" charset="0"/>
                <a:cs typeface="Times New Roman" panose="02020603050405020304" pitchFamily="18" charset="0"/>
              </a:rPr>
              <a:t>The rubber tips that are mounted on handles with a curved shank, as in curettes, are excellent not only for cleaning the interdental spaces but also for demonstrating to the patient the location of the plaque biofilm during oral hygiene instruction. </a:t>
            </a:r>
          </a:p>
          <a:p>
            <a:pPr algn="just"/>
            <a:r>
              <a:rPr lang="en-US" sz="2200" dirty="0">
                <a:solidFill>
                  <a:schemeClr val="tx1"/>
                </a:solidFill>
                <a:latin typeface="Times New Roman" panose="02020603050405020304" pitchFamily="18" charset="0"/>
                <a:cs typeface="Times New Roman" panose="02020603050405020304" pitchFamily="18" charset="0"/>
              </a:rPr>
              <a:t> The rubber tip should be placed into the embrasure space, resting on the gingiva, and used in a circular motion. </a:t>
            </a:r>
          </a:p>
          <a:p>
            <a:pPr algn="just"/>
            <a:r>
              <a:rPr lang="en-US" sz="2200" dirty="0">
                <a:solidFill>
                  <a:schemeClr val="tx1"/>
                </a:solidFill>
                <a:latin typeface="Times New Roman" panose="02020603050405020304" pitchFamily="18" charset="0"/>
                <a:cs typeface="Times New Roman" panose="02020603050405020304" pitchFamily="18" charset="0"/>
              </a:rPr>
              <a:t>It can be applied to interproximal spaces and other defects throughout the mouth and is easily adaptable to lingual </a:t>
            </a:r>
            <a:r>
              <a:rPr lang="en-IN" sz="2200" dirty="0">
                <a:solidFill>
                  <a:schemeClr val="tx1"/>
                </a:solidFill>
                <a:latin typeface="Times New Roman" panose="02020603050405020304" pitchFamily="18" charset="0"/>
                <a:cs typeface="Times New Roman" panose="02020603050405020304" pitchFamily="18" charset="0"/>
              </a:rPr>
              <a:t>surfaces.</a:t>
            </a:r>
          </a:p>
        </p:txBody>
      </p:sp>
      <p:pic>
        <p:nvPicPr>
          <p:cNvPr id="4" name="Picture 3">
            <a:extLst>
              <a:ext uri="{FF2B5EF4-FFF2-40B4-BE49-F238E27FC236}">
                <a16:creationId xmlns:a16="http://schemas.microsoft.com/office/drawing/2014/main" id="{24FECD80-9C76-4D65-B4CB-CEACE3407130}"/>
              </a:ext>
            </a:extLst>
          </p:cNvPr>
          <p:cNvPicPr>
            <a:picLocks noChangeAspect="1"/>
          </p:cNvPicPr>
          <p:nvPr/>
        </p:nvPicPr>
        <p:blipFill>
          <a:blip r:embed="rId2"/>
          <a:stretch>
            <a:fillRect/>
          </a:stretch>
        </p:blipFill>
        <p:spPr>
          <a:xfrm>
            <a:off x="8856569" y="1855693"/>
            <a:ext cx="2322419" cy="3505200"/>
          </a:xfrm>
          <a:prstGeom prst="rect">
            <a:avLst/>
          </a:prstGeom>
        </p:spPr>
      </p:pic>
    </p:spTree>
    <p:extLst>
      <p:ext uri="{BB962C8B-B14F-4D97-AF65-F5344CB8AC3E}">
        <p14:creationId xmlns:p14="http://schemas.microsoft.com/office/powerpoint/2010/main" val="9932140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C9E8-01B0-4FDA-B3C6-8ABA44980616}"/>
              </a:ext>
            </a:extLst>
          </p:cNvPr>
          <p:cNvSpPr>
            <a:spLocks noGrp="1"/>
          </p:cNvSpPr>
          <p:nvPr>
            <p:ph type="title"/>
          </p:nvPr>
        </p:nvSpPr>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Gingival massage</a:t>
            </a:r>
          </a:p>
        </p:txBody>
      </p:sp>
      <p:sp>
        <p:nvSpPr>
          <p:cNvPr id="3" name="Content Placeholder 2">
            <a:extLst>
              <a:ext uri="{FF2B5EF4-FFF2-40B4-BE49-F238E27FC236}">
                <a16:creationId xmlns:a16="http://schemas.microsoft.com/office/drawing/2014/main" id="{39A37480-2F71-4ADE-A1F6-5A372896B4A6}"/>
              </a:ext>
            </a:extLst>
          </p:cNvPr>
          <p:cNvSpPr>
            <a:spLocks noGrp="1"/>
          </p:cNvSpPr>
          <p:nvPr>
            <p:ph idx="1"/>
          </p:nvPr>
        </p:nvSpPr>
        <p:spPr>
          <a:xfrm>
            <a:off x="1343486" y="1816747"/>
            <a:ext cx="9728514" cy="3092604"/>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Massaging the gingiva with a toothbrush or an interdental cleaning device produces epithelial thickening, increased keratinization, and increased mitotic activity in the epithelium and connective tissue. </a:t>
            </a:r>
          </a:p>
          <a:p>
            <a:pPr algn="just"/>
            <a:r>
              <a:rPr lang="en-US" sz="2200" dirty="0">
                <a:solidFill>
                  <a:schemeClr val="tx1"/>
                </a:solidFill>
                <a:latin typeface="Times New Roman" panose="02020603050405020304" pitchFamily="18" charset="0"/>
                <a:cs typeface="Times New Roman" panose="02020603050405020304" pitchFamily="18" charset="0"/>
              </a:rPr>
              <a:t>The increased keratinization occurs only on the gingiva facing the oral cavity (oral epithelium), but not on the areas more vulnerable to microbial attack, which are the sulcular epithelium and the interdental areas where the gingival col is present. </a:t>
            </a:r>
          </a:p>
          <a:p>
            <a:pPr algn="just"/>
            <a:r>
              <a:rPr lang="en-US" sz="2200" dirty="0">
                <a:solidFill>
                  <a:schemeClr val="tx1"/>
                </a:solidFill>
                <a:latin typeface="Times New Roman" panose="02020603050405020304" pitchFamily="18" charset="0"/>
                <a:cs typeface="Times New Roman" panose="02020603050405020304" pitchFamily="18" charset="0"/>
              </a:rPr>
              <a:t>Epithelial thickening, increased keratinization, and blood circulation have not been shown to be beneficial for restoring gingival health.</a:t>
            </a:r>
          </a:p>
          <a:p>
            <a:pPr marL="0" indent="0">
              <a:buNone/>
            </a:pPr>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FC17289-005E-410F-A3D2-020621EF4944}"/>
              </a:ext>
            </a:extLst>
          </p:cNvPr>
          <p:cNvSpPr/>
          <p:nvPr/>
        </p:nvSpPr>
        <p:spPr>
          <a:xfrm>
            <a:off x="1529918" y="4815448"/>
            <a:ext cx="9141041"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Cantor MT, Stahl SS. The effects of various interdental stimulators upon the keratinization of the interdental col. Periodontics. 1965;3(5):243-7</a:t>
            </a:r>
            <a:r>
              <a:rPr lang="en-US" dirty="0">
                <a:solidFill>
                  <a:srgbClr val="222222"/>
                </a:solidFill>
                <a:latin typeface="Arial" panose="020B0604020202020204" pitchFamily="34" charset="0"/>
                <a:cs typeface="Times New Roman" panose="02020603050405020304" pitchFamily="18" charset="0"/>
              </a:rPr>
              <a:t>.</a:t>
            </a:r>
            <a:endParaRPr lang="en-IN" dirty="0"/>
          </a:p>
        </p:txBody>
      </p:sp>
      <p:sp>
        <p:nvSpPr>
          <p:cNvPr id="5" name="Rectangle 4">
            <a:extLst>
              <a:ext uri="{FF2B5EF4-FFF2-40B4-BE49-F238E27FC236}">
                <a16:creationId xmlns:a16="http://schemas.microsoft.com/office/drawing/2014/main" id="{9877B821-82E4-47A1-A57D-AAE20EE1C399}"/>
              </a:ext>
            </a:extLst>
          </p:cNvPr>
          <p:cNvSpPr/>
          <p:nvPr/>
        </p:nvSpPr>
        <p:spPr>
          <a:xfrm>
            <a:off x="1529918" y="5461779"/>
            <a:ext cx="9434004"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Glickman I, </a:t>
            </a:r>
            <a:r>
              <a:rPr lang="en-US" dirty="0" err="1">
                <a:latin typeface="Times New Roman" panose="02020603050405020304" pitchFamily="18" charset="0"/>
                <a:cs typeface="Times New Roman" panose="02020603050405020304" pitchFamily="18" charset="0"/>
              </a:rPr>
              <a:t>Petralis</a:t>
            </a:r>
            <a:r>
              <a:rPr lang="en-US" dirty="0">
                <a:latin typeface="Times New Roman" panose="02020603050405020304" pitchFamily="18" charset="0"/>
                <a:cs typeface="Times New Roman" panose="02020603050405020304" pitchFamily="18" charset="0"/>
              </a:rPr>
              <a:t> R, Marks RM. The effect of powered toothbrushing plus interdental stimulation upon the severity of gingivitis. The Journal of Periodontology. 1964 Nov;35(6):519-24.</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0154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83EC40-3AFE-4A6A-9965-B9F5E9DDECCA}"/>
              </a:ext>
            </a:extLst>
          </p:cNvPr>
          <p:cNvSpPr>
            <a:spLocks noGrp="1"/>
          </p:cNvSpPr>
          <p:nvPr>
            <p:ph idx="1"/>
          </p:nvPr>
        </p:nvSpPr>
        <p:spPr>
          <a:xfrm>
            <a:off x="838200" y="1843381"/>
            <a:ext cx="10233800" cy="2178203"/>
          </a:xfrm>
        </p:spPr>
        <p:txBody>
          <a:bodyPr/>
          <a:lstStyle/>
          <a:p>
            <a:pPr algn="just"/>
            <a:r>
              <a:rPr lang="en-US" sz="2200" dirty="0">
                <a:solidFill>
                  <a:schemeClr val="tx1"/>
                </a:solidFill>
                <a:latin typeface="Times New Roman" panose="02020603050405020304" pitchFamily="18" charset="0"/>
                <a:cs typeface="Times New Roman" panose="02020603050405020304" pitchFamily="18" charset="0"/>
              </a:rPr>
              <a:t>Improved gingival health associated with interdental stimulation is the result of inadvertent microbial plaque biofilm removal rather than the effects of gingival massage. </a:t>
            </a:r>
          </a:p>
          <a:p>
            <a:pPr algn="just"/>
            <a:r>
              <a:rPr lang="en-US" sz="2200" dirty="0">
                <a:solidFill>
                  <a:schemeClr val="tx1"/>
                </a:solidFill>
                <a:latin typeface="Times New Roman" panose="02020603050405020304" pitchFamily="18" charset="0"/>
                <a:cs typeface="Times New Roman" panose="02020603050405020304" pitchFamily="18" charset="0"/>
              </a:rPr>
              <a:t>No clinical evidence indicates that massaging the gingiva is essential or necessary to attain gingival health.</a:t>
            </a:r>
            <a:endParaRPr lang="en-IN" sz="2200" dirty="0">
              <a:solidFill>
                <a:schemeClr val="tx1"/>
              </a:solidFill>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6035689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C814-6236-4CBB-8515-019E56B27C2A}"/>
              </a:ext>
            </a:extLst>
          </p:cNvPr>
          <p:cNvSpPr>
            <a:spLocks noGrp="1"/>
          </p:cNvSpPr>
          <p:nvPr>
            <p:ph type="title"/>
          </p:nvPr>
        </p:nvSpPr>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Oral irrigation</a:t>
            </a:r>
          </a:p>
        </p:txBody>
      </p:sp>
      <p:sp>
        <p:nvSpPr>
          <p:cNvPr id="3" name="Content Placeholder 2">
            <a:extLst>
              <a:ext uri="{FF2B5EF4-FFF2-40B4-BE49-F238E27FC236}">
                <a16:creationId xmlns:a16="http://schemas.microsoft.com/office/drawing/2014/main" id="{6FAC5FB0-5C67-4652-91F5-4B0F9EF61C38}"/>
              </a:ext>
            </a:extLst>
          </p:cNvPr>
          <p:cNvSpPr>
            <a:spLocks noGrp="1"/>
          </p:cNvSpPr>
          <p:nvPr>
            <p:ph idx="1"/>
          </p:nvPr>
        </p:nvSpPr>
        <p:spPr>
          <a:xfrm>
            <a:off x="641749" y="1690688"/>
            <a:ext cx="5980993"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dental water jet was invented by Dr. Gerald Moyer, a dentist, and John Mattingly, an engineer, in Ft. Collins, Colorado, in the late 1950s. </a:t>
            </a:r>
          </a:p>
          <a:p>
            <a:pPr algn="just"/>
            <a:r>
              <a:rPr lang="en-US" sz="2200" dirty="0">
                <a:solidFill>
                  <a:schemeClr val="tx1"/>
                </a:solidFill>
                <a:latin typeface="Times New Roman" panose="02020603050405020304" pitchFamily="18" charset="0"/>
                <a:cs typeface="Times New Roman" panose="02020603050405020304" pitchFamily="18" charset="0"/>
              </a:rPr>
              <a:t>The dental water jet, also known as an oral irrigator, was introduced to the dental profession in Texas during the 1962 Dallas Dental Convention.</a:t>
            </a:r>
            <a:endParaRPr lang="en-IN" sz="2200"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4119B83-B665-46CD-82F0-6E3935BDB501}"/>
              </a:ext>
            </a:extLst>
          </p:cNvPr>
          <p:cNvPicPr>
            <a:picLocks noChangeAspect="1"/>
          </p:cNvPicPr>
          <p:nvPr/>
        </p:nvPicPr>
        <p:blipFill>
          <a:blip r:embed="rId2"/>
          <a:stretch>
            <a:fillRect/>
          </a:stretch>
        </p:blipFill>
        <p:spPr>
          <a:xfrm>
            <a:off x="6818051" y="1823470"/>
            <a:ext cx="2673549" cy="3459633"/>
          </a:xfrm>
          <a:prstGeom prst="rect">
            <a:avLst/>
          </a:prstGeom>
          <a:ln w="19050">
            <a:solidFill>
              <a:schemeClr val="bg1"/>
            </a:solidFill>
          </a:ln>
        </p:spPr>
      </p:pic>
      <p:pic>
        <p:nvPicPr>
          <p:cNvPr id="5" name="Picture 4">
            <a:extLst>
              <a:ext uri="{FF2B5EF4-FFF2-40B4-BE49-F238E27FC236}">
                <a16:creationId xmlns:a16="http://schemas.microsoft.com/office/drawing/2014/main" id="{5EF5A5B9-45AE-45B0-9FDF-FCE184F3EAA9}"/>
              </a:ext>
            </a:extLst>
          </p:cNvPr>
          <p:cNvPicPr>
            <a:picLocks noChangeAspect="1"/>
          </p:cNvPicPr>
          <p:nvPr/>
        </p:nvPicPr>
        <p:blipFill>
          <a:blip r:embed="rId3"/>
          <a:stretch>
            <a:fillRect/>
          </a:stretch>
        </p:blipFill>
        <p:spPr>
          <a:xfrm>
            <a:off x="9686909" y="1823470"/>
            <a:ext cx="2175030" cy="3459633"/>
          </a:xfrm>
          <a:prstGeom prst="rect">
            <a:avLst/>
          </a:prstGeom>
          <a:ln w="19050">
            <a:solidFill>
              <a:schemeClr val="bg1"/>
            </a:solidFill>
          </a:ln>
        </p:spPr>
      </p:pic>
    </p:spTree>
    <p:extLst>
      <p:ext uri="{BB962C8B-B14F-4D97-AF65-F5344CB8AC3E}">
        <p14:creationId xmlns:p14="http://schemas.microsoft.com/office/powerpoint/2010/main" val="3041064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BA44-BDE9-482C-A730-A4EEA0E6F8CC}"/>
              </a:ext>
            </a:extLst>
          </p:cNvPr>
          <p:cNvSpPr>
            <a:spLocks noGrp="1"/>
          </p:cNvSpPr>
          <p:nvPr>
            <p:ph type="title"/>
          </p:nvPr>
        </p:nvSpPr>
        <p:spPr>
          <a:xfrm>
            <a:off x="838200" y="825623"/>
            <a:ext cx="10515600" cy="865065"/>
          </a:xfrm>
        </p:spPr>
        <p:txBody>
          <a:bodyPr>
            <a:normAutofit fontScale="90000"/>
          </a:bodyPr>
          <a:lstStyle/>
          <a:p>
            <a:br>
              <a:rPr lang="en-IN" sz="3600" dirty="0"/>
            </a:br>
            <a:r>
              <a:rPr lang="en-IN" sz="3600" dirty="0">
                <a:solidFill>
                  <a:schemeClr val="tx2"/>
                </a:solidFill>
                <a:latin typeface="Times New Roman" panose="02020603050405020304" pitchFamily="18" charset="0"/>
                <a:cs typeface="Times New Roman" panose="02020603050405020304" pitchFamily="18" charset="0"/>
              </a:rPr>
              <a:t>Parts of toothbrushes</a:t>
            </a:r>
            <a:br>
              <a:rPr lang="en-IN" sz="3600" dirty="0"/>
            </a:br>
            <a:endParaRPr lang="en-IN" sz="3600" dirty="0"/>
          </a:p>
        </p:txBody>
      </p:sp>
      <p:sp>
        <p:nvSpPr>
          <p:cNvPr id="3" name="Content Placeholder 2">
            <a:extLst>
              <a:ext uri="{FF2B5EF4-FFF2-40B4-BE49-F238E27FC236}">
                <a16:creationId xmlns:a16="http://schemas.microsoft.com/office/drawing/2014/main" id="{E97CB352-AA70-4F08-8C9E-6BE7072F5C32}"/>
              </a:ext>
            </a:extLst>
          </p:cNvPr>
          <p:cNvSpPr>
            <a:spLocks noGrp="1"/>
          </p:cNvSpPr>
          <p:nvPr>
            <p:ph idx="1"/>
          </p:nvPr>
        </p:nvSpPr>
        <p:spPr>
          <a:xfrm>
            <a:off x="838200" y="1807870"/>
            <a:ext cx="10233800" cy="4351338"/>
          </a:xfrm>
        </p:spPr>
        <p:txBody>
          <a:bodyPr/>
          <a:lstStyle/>
          <a:p>
            <a:pPr algn="just"/>
            <a:r>
              <a:rPr lang="en-US" sz="2200" b="1" dirty="0">
                <a:solidFill>
                  <a:schemeClr val="tx1"/>
                </a:solidFill>
                <a:latin typeface="Times New Roman" panose="02020603050405020304" pitchFamily="18" charset="0"/>
                <a:cs typeface="Times New Roman" panose="02020603050405020304" pitchFamily="18" charset="0"/>
              </a:rPr>
              <a:t>Handle</a:t>
            </a:r>
            <a:r>
              <a:rPr lang="en-US" sz="2200" dirty="0">
                <a:solidFill>
                  <a:schemeClr val="tx1"/>
                </a:solidFill>
                <a:latin typeface="Times New Roman" panose="02020603050405020304" pitchFamily="18" charset="0"/>
                <a:cs typeface="Times New Roman" panose="02020603050405020304" pitchFamily="18" charset="0"/>
              </a:rPr>
              <a:t>: The part grasped in the hand </a:t>
            </a:r>
            <a:r>
              <a:rPr lang="en-IN" sz="2200" dirty="0">
                <a:solidFill>
                  <a:schemeClr val="tx1"/>
                </a:solidFill>
                <a:latin typeface="Times New Roman" panose="02020603050405020304" pitchFamily="18" charset="0"/>
                <a:cs typeface="Times New Roman" panose="02020603050405020304" pitchFamily="18" charset="0"/>
              </a:rPr>
              <a:t>during tooth brushing.</a:t>
            </a:r>
          </a:p>
          <a:p>
            <a:pPr marL="0" indent="0" algn="just">
              <a:buNone/>
            </a:pPr>
            <a:endParaRPr lang="en-IN" sz="2200" dirty="0">
              <a:solidFill>
                <a:schemeClr val="tx1"/>
              </a:solidFill>
              <a:latin typeface="Times New Roman" panose="02020603050405020304" pitchFamily="18" charset="0"/>
              <a:cs typeface="Times New Roman" panose="02020603050405020304" pitchFamily="18" charset="0"/>
            </a:endParaRPr>
          </a:p>
          <a:p>
            <a:pPr algn="just"/>
            <a:r>
              <a:rPr lang="en-US" sz="2200" b="1" dirty="0">
                <a:solidFill>
                  <a:schemeClr val="tx1"/>
                </a:solidFill>
                <a:latin typeface="Times New Roman" panose="02020603050405020304" pitchFamily="18" charset="0"/>
                <a:cs typeface="Times New Roman" panose="02020603050405020304" pitchFamily="18" charset="0"/>
              </a:rPr>
              <a:t>Head </a:t>
            </a:r>
            <a:r>
              <a:rPr lang="en-US" sz="2200" dirty="0">
                <a:solidFill>
                  <a:schemeClr val="tx1"/>
                </a:solidFill>
                <a:latin typeface="Times New Roman" panose="02020603050405020304" pitchFamily="18" charset="0"/>
                <a:cs typeface="Times New Roman" panose="02020603050405020304" pitchFamily="18" charset="0"/>
              </a:rPr>
              <a:t>: It is the working end of tooth </a:t>
            </a:r>
            <a:r>
              <a:rPr lang="en-IN" sz="2200" dirty="0">
                <a:solidFill>
                  <a:schemeClr val="tx1"/>
                </a:solidFill>
                <a:latin typeface="Times New Roman" panose="02020603050405020304" pitchFamily="18" charset="0"/>
                <a:cs typeface="Times New Roman" panose="02020603050405020304" pitchFamily="18" charset="0"/>
              </a:rPr>
              <a:t>brush that hold bristles.</a:t>
            </a:r>
          </a:p>
          <a:p>
            <a:pPr algn="just"/>
            <a:endParaRPr lang="en-IN" sz="2200" dirty="0">
              <a:solidFill>
                <a:schemeClr val="tx1"/>
              </a:solidFill>
              <a:latin typeface="Times New Roman" panose="02020603050405020304" pitchFamily="18" charset="0"/>
              <a:cs typeface="Times New Roman" panose="02020603050405020304" pitchFamily="18" charset="0"/>
            </a:endParaRPr>
          </a:p>
          <a:p>
            <a:pPr algn="just"/>
            <a:r>
              <a:rPr lang="en-US" sz="2200" b="1" dirty="0">
                <a:solidFill>
                  <a:schemeClr val="tx1"/>
                </a:solidFill>
                <a:latin typeface="Times New Roman" panose="02020603050405020304" pitchFamily="18" charset="0"/>
                <a:cs typeface="Times New Roman" panose="02020603050405020304" pitchFamily="18" charset="0"/>
              </a:rPr>
              <a:t>Tufts</a:t>
            </a:r>
            <a:r>
              <a:rPr lang="en-US" sz="2200" dirty="0">
                <a:solidFill>
                  <a:schemeClr val="tx1"/>
                </a:solidFill>
                <a:latin typeface="Times New Roman" panose="02020603050405020304" pitchFamily="18" charset="0"/>
                <a:cs typeface="Times New Roman" panose="02020603050405020304" pitchFamily="18" charset="0"/>
              </a:rPr>
              <a:t>: Clusters of bristles secured </a:t>
            </a:r>
            <a:r>
              <a:rPr lang="en-IN" sz="2200" dirty="0">
                <a:solidFill>
                  <a:schemeClr val="tx1"/>
                </a:solidFill>
                <a:latin typeface="Times New Roman" panose="02020603050405020304" pitchFamily="18" charset="0"/>
                <a:cs typeface="Times New Roman" panose="02020603050405020304" pitchFamily="18" charset="0"/>
              </a:rPr>
              <a:t>into head</a:t>
            </a:r>
            <a:r>
              <a:rPr lang="en-IN"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66450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D8884-16DE-4E4C-A28B-BA6CFF3F56A7}"/>
              </a:ext>
            </a:extLst>
          </p:cNvPr>
          <p:cNvSpPr>
            <a:spLocks noGrp="1"/>
          </p:cNvSpPr>
          <p:nvPr>
            <p:ph idx="1"/>
          </p:nvPr>
        </p:nvSpPr>
        <p:spPr>
          <a:xfrm>
            <a:off x="979100" y="1408374"/>
            <a:ext cx="10233800" cy="4351338"/>
          </a:xfrm>
        </p:spPr>
        <p:txBody>
          <a:bodyPr>
            <a:normAutofit/>
          </a:bodyPr>
          <a:lstStyle/>
          <a:p>
            <a:pPr marL="0" indent="0">
              <a:buNone/>
            </a:pPr>
            <a:r>
              <a:rPr lang="en-IN" sz="3600" dirty="0">
                <a:solidFill>
                  <a:schemeClr val="accent1"/>
                </a:solidFill>
                <a:latin typeface="Times New Roman" panose="02020603050405020304" pitchFamily="18" charset="0"/>
                <a:cs typeface="Times New Roman" panose="02020603050405020304" pitchFamily="18" charset="0"/>
              </a:rPr>
              <a:t>Mechanism of action</a:t>
            </a:r>
          </a:p>
          <a:p>
            <a:r>
              <a:rPr lang="en-IN" sz="2200" dirty="0">
                <a:solidFill>
                  <a:schemeClr val="tx1"/>
                </a:solidFill>
                <a:latin typeface="Times New Roman" panose="02020603050405020304" pitchFamily="18" charset="0"/>
                <a:cs typeface="Times New Roman" panose="02020603050405020304" pitchFamily="18" charset="0"/>
              </a:rPr>
              <a:t>Pulsation and Pressure: </a:t>
            </a:r>
          </a:p>
          <a:p>
            <a:r>
              <a:rPr lang="en-US" sz="2200" dirty="0">
                <a:solidFill>
                  <a:schemeClr val="tx1"/>
                </a:solidFill>
                <a:latin typeface="Times New Roman" panose="02020603050405020304" pitchFamily="18" charset="0"/>
                <a:cs typeface="Times New Roman" panose="02020603050405020304" pitchFamily="18" charset="0"/>
              </a:rPr>
              <a:t>The physical action of the dental water jet centers on 2 critical components – pulsation and pressure. Pulsation creates a decompression phase that allows water or solution to penetrate subgingivally. It is followed by compression phase that expels bacteria and debris from the pocket.</a:t>
            </a:r>
          </a:p>
          <a:p>
            <a:pPr algn="just"/>
            <a:r>
              <a:rPr lang="en-US" sz="2200" dirty="0">
                <a:solidFill>
                  <a:schemeClr val="tx1"/>
                </a:solidFill>
                <a:latin typeface="Times New Roman" panose="02020603050405020304" pitchFamily="18" charset="0"/>
                <a:cs typeface="Times New Roman" panose="02020603050405020304" pitchFamily="18" charset="0"/>
              </a:rPr>
              <a:t>Physiologically,</a:t>
            </a:r>
            <a:r>
              <a:rPr lang="en-US" dirty="0">
                <a:solidFill>
                  <a:schemeClr val="tx1"/>
                </a:solidFill>
              </a:rPr>
              <a:t> </a:t>
            </a:r>
            <a:r>
              <a:rPr lang="en-US" sz="2200" dirty="0">
                <a:solidFill>
                  <a:schemeClr val="tx1"/>
                </a:solidFill>
                <a:latin typeface="Times New Roman" panose="02020603050405020304" pitchFamily="18" charset="0"/>
                <a:cs typeface="Times New Roman" panose="02020603050405020304" pitchFamily="18" charset="0"/>
              </a:rPr>
              <a:t>pulsation, along with pressure and water velocity, creates shear hydraulic forces that are capable of removing bacterial biofilm from treated areas.</a:t>
            </a:r>
          </a:p>
          <a:p>
            <a:endParaRPr lang="en-IN" sz="2200" dirty="0">
              <a:solidFill>
                <a:schemeClr val="accent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DC93C45-BBA2-4E7B-A390-909EAD9ECDAE}"/>
              </a:ext>
            </a:extLst>
          </p:cNvPr>
          <p:cNvSpPr/>
          <p:nvPr/>
        </p:nvSpPr>
        <p:spPr>
          <a:xfrm>
            <a:off x="1378998" y="4982626"/>
            <a:ext cx="9434004" cy="646331"/>
          </a:xfrm>
          <a:prstGeom prst="rect">
            <a:avLst/>
          </a:prstGeom>
        </p:spPr>
        <p:txBody>
          <a:bodyPr wrap="square">
            <a:spAutoFit/>
          </a:bodyPr>
          <a:lstStyle/>
          <a:p>
            <a:pPr algn="just"/>
            <a:r>
              <a:rPr lang="en-IN" dirty="0">
                <a:latin typeface="Times New Roman" panose="02020603050405020304" pitchFamily="18" charset="0"/>
                <a:cs typeface="Times New Roman" panose="02020603050405020304" pitchFamily="18" charset="0"/>
              </a:rPr>
              <a:t>Bhaskar, S. N., </a:t>
            </a:r>
            <a:r>
              <a:rPr lang="en-IN" dirty="0" err="1">
                <a:latin typeface="Times New Roman" panose="02020603050405020304" pitchFamily="18" charset="0"/>
                <a:cs typeface="Times New Roman" panose="02020603050405020304" pitchFamily="18" charset="0"/>
              </a:rPr>
              <a:t>Cutright</a:t>
            </a:r>
            <a:r>
              <a:rPr lang="en-IN" dirty="0">
                <a:latin typeface="Times New Roman" panose="02020603050405020304" pitchFamily="18" charset="0"/>
                <a:cs typeface="Times New Roman" panose="02020603050405020304" pitchFamily="18" charset="0"/>
              </a:rPr>
              <a:t>, D. E., Gross, A., Frisch, J., Beasley, J. D., &amp; Perez, B. (1971). </a:t>
            </a:r>
            <a:r>
              <a:rPr lang="en-IN" i="1" dirty="0">
                <a:latin typeface="Times New Roman" panose="02020603050405020304" pitchFamily="18" charset="0"/>
                <a:cs typeface="Times New Roman" panose="02020603050405020304" pitchFamily="18" charset="0"/>
              </a:rPr>
              <a:t>Water Jet Devices in Dental Practice. Journal of Periodontology, 42(10), 658–664.</a:t>
            </a:r>
            <a:r>
              <a:rPr lang="en-I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88847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D8935-E9EB-4648-9AD3-3C384AFCA491}"/>
              </a:ext>
            </a:extLst>
          </p:cNvPr>
          <p:cNvSpPr>
            <a:spLocks noGrp="1"/>
          </p:cNvSpPr>
          <p:nvPr>
            <p:ph idx="1"/>
          </p:nvPr>
        </p:nvSpPr>
        <p:spPr>
          <a:xfrm>
            <a:off x="871425" y="1630317"/>
            <a:ext cx="10233800"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Clinical efficacy of </a:t>
            </a:r>
            <a:r>
              <a:rPr lang="en-US" sz="2200" dirty="0">
                <a:solidFill>
                  <a:schemeClr val="tx1"/>
                </a:solidFill>
                <a:latin typeface="Times New Roman" panose="02020603050405020304" pitchFamily="18" charset="0"/>
                <a:cs typeface="Times New Roman" panose="02020603050405020304" pitchFamily="18" charset="0"/>
              </a:rPr>
              <a:t>home irrigation has been found for units that pulsate from 1200 to 1400 pulses per minute set at a minimum of 60 psi.</a:t>
            </a:r>
          </a:p>
          <a:p>
            <a:pPr algn="just"/>
            <a:r>
              <a:rPr lang="en-US" sz="2200" dirty="0">
                <a:solidFill>
                  <a:schemeClr val="tx1"/>
                </a:solidFill>
                <a:latin typeface="Times New Roman" panose="02020603050405020304" pitchFamily="18" charset="0"/>
                <a:cs typeface="Times New Roman" panose="02020603050405020304" pitchFamily="18" charset="0"/>
              </a:rPr>
              <a:t>A variety of tips can be used with an oral irrigator. One type of tip is placed supragingivally at a 90-degree angle, and the other is placed slightly subgingivally. </a:t>
            </a:r>
          </a:p>
          <a:p>
            <a:pPr algn="just"/>
            <a:r>
              <a:rPr lang="en-US" sz="2200" dirty="0">
                <a:solidFill>
                  <a:schemeClr val="tx1"/>
                </a:solidFill>
                <a:latin typeface="Times New Roman" panose="02020603050405020304" pitchFamily="18" charset="0"/>
                <a:cs typeface="Times New Roman" panose="02020603050405020304" pitchFamily="18" charset="0"/>
              </a:rPr>
              <a:t>Tips placed above the gingival margin result in a pocket penetration of 50% on average</a:t>
            </a:r>
            <a:r>
              <a:rPr lang="en-IN" sz="2200" dirty="0">
                <a:solidFill>
                  <a:schemeClr val="tx1"/>
                </a:solidFill>
                <a:latin typeface="Times New Roman" panose="02020603050405020304" pitchFamily="18" charset="0"/>
                <a:cs typeface="Times New Roman" panose="02020603050405020304" pitchFamily="18" charset="0"/>
              </a:rPr>
              <a:t>. The soft, site-specific subgingival tip </a:t>
            </a:r>
            <a:r>
              <a:rPr lang="en-US" sz="2200" dirty="0">
                <a:solidFill>
                  <a:schemeClr val="tx1"/>
                </a:solidFill>
                <a:latin typeface="Times New Roman" panose="02020603050405020304" pitchFamily="18" charset="0"/>
                <a:cs typeface="Times New Roman" panose="02020603050405020304" pitchFamily="18" charset="0"/>
              </a:rPr>
              <a:t>penetrates to about 90% of the depth of pockets that are 6 mm or less and 64% of pockets that are 7 mm or greater.</a:t>
            </a:r>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DFC162-A653-4A17-B72E-D68FDADE3B74}"/>
              </a:ext>
            </a:extLst>
          </p:cNvPr>
          <p:cNvSpPr/>
          <p:nvPr/>
        </p:nvSpPr>
        <p:spPr>
          <a:xfrm>
            <a:off x="1228078" y="5126669"/>
            <a:ext cx="9345228" cy="646331"/>
          </a:xfrm>
          <a:prstGeom prst="rect">
            <a:avLst/>
          </a:prstGeom>
        </p:spPr>
        <p:txBody>
          <a:bodyPr wrap="square">
            <a:spAutoFit/>
          </a:bodyPr>
          <a:lstStyle/>
          <a:p>
            <a:pPr algn="just"/>
            <a:r>
              <a:rPr lang="en-US" dirty="0" err="1">
                <a:latin typeface="Times New Roman" panose="02020603050405020304" pitchFamily="18" charset="0"/>
                <a:cs typeface="Times New Roman" panose="02020603050405020304" pitchFamily="18" charset="0"/>
              </a:rPr>
              <a:t>Eakle</a:t>
            </a:r>
            <a:r>
              <a:rPr lang="en-US" dirty="0">
                <a:latin typeface="Times New Roman" panose="02020603050405020304" pitchFamily="18" charset="0"/>
                <a:cs typeface="Times New Roman" panose="02020603050405020304" pitchFamily="18" charset="0"/>
              </a:rPr>
              <a:t> WS, Ford C and Boyd RL: Depth of penetration in periodontal pockets with oral irrigation. J Clin Periodontol J986; 13: 39-4</a:t>
            </a:r>
            <a:endParaRPr lang="en-IN"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98CA2D-C3F3-4899-8523-6C21BD2361E5}"/>
              </a:ext>
            </a:extLst>
          </p:cNvPr>
          <p:cNvSpPr/>
          <p:nvPr/>
        </p:nvSpPr>
        <p:spPr>
          <a:xfrm>
            <a:off x="1228078" y="5773000"/>
            <a:ext cx="9345227"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Braun RE, </a:t>
            </a:r>
            <a:r>
              <a:rPr lang="en-US" dirty="0" err="1">
                <a:latin typeface="Times New Roman" panose="02020603050405020304" pitchFamily="18" charset="0"/>
                <a:cs typeface="Times New Roman" panose="02020603050405020304" pitchFamily="18" charset="0"/>
              </a:rPr>
              <a:t>Ciancio</a:t>
            </a:r>
            <a:r>
              <a:rPr lang="en-US" dirty="0">
                <a:latin typeface="Times New Roman" panose="02020603050405020304" pitchFamily="18" charset="0"/>
                <a:cs typeface="Times New Roman" panose="02020603050405020304" pitchFamily="18" charset="0"/>
              </a:rPr>
              <a:t> SG. Subgingival delivery by an oral irrigation device. Journal of periodontology. 1992 May;63(5):469-72.</a:t>
            </a:r>
            <a:endParaRPr lang="en-IN"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08A57B1-7318-4639-AE51-EFF41F3AAB9C}"/>
              </a:ext>
            </a:extLst>
          </p:cNvPr>
          <p:cNvSpPr/>
          <p:nvPr/>
        </p:nvSpPr>
        <p:spPr>
          <a:xfrm>
            <a:off x="1307976" y="4480338"/>
            <a:ext cx="9025631"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Jahn CA. The dental water jet: a historical review of the literature. American Dental Hygienists' Association. 2010 Jun 1;84(3):114-20.</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1980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54F482-17CF-4354-8E80-7387C8793186}"/>
              </a:ext>
            </a:extLst>
          </p:cNvPr>
          <p:cNvPicPr>
            <a:picLocks noChangeAspect="1"/>
          </p:cNvPicPr>
          <p:nvPr/>
        </p:nvPicPr>
        <p:blipFill>
          <a:blip r:embed="rId2"/>
          <a:stretch>
            <a:fillRect/>
          </a:stretch>
        </p:blipFill>
        <p:spPr>
          <a:xfrm>
            <a:off x="673454" y="1307746"/>
            <a:ext cx="1829919" cy="2261078"/>
          </a:xfrm>
          <a:prstGeom prst="rect">
            <a:avLst/>
          </a:prstGeom>
        </p:spPr>
      </p:pic>
      <p:pic>
        <p:nvPicPr>
          <p:cNvPr id="3" name="Picture 2">
            <a:extLst>
              <a:ext uri="{FF2B5EF4-FFF2-40B4-BE49-F238E27FC236}">
                <a16:creationId xmlns:a16="http://schemas.microsoft.com/office/drawing/2014/main" id="{4345AEE1-0F00-4060-81D9-C48382989453}"/>
              </a:ext>
            </a:extLst>
          </p:cNvPr>
          <p:cNvPicPr>
            <a:picLocks noChangeAspect="1"/>
          </p:cNvPicPr>
          <p:nvPr/>
        </p:nvPicPr>
        <p:blipFill>
          <a:blip r:embed="rId3"/>
          <a:stretch>
            <a:fillRect/>
          </a:stretch>
        </p:blipFill>
        <p:spPr>
          <a:xfrm>
            <a:off x="3652653" y="1297365"/>
            <a:ext cx="1753848" cy="2271459"/>
          </a:xfrm>
          <a:prstGeom prst="rect">
            <a:avLst/>
          </a:prstGeom>
        </p:spPr>
      </p:pic>
      <p:pic>
        <p:nvPicPr>
          <p:cNvPr id="4" name="Picture 3">
            <a:extLst>
              <a:ext uri="{FF2B5EF4-FFF2-40B4-BE49-F238E27FC236}">
                <a16:creationId xmlns:a16="http://schemas.microsoft.com/office/drawing/2014/main" id="{D8F09E52-8785-4021-BB6E-708E96470504}"/>
              </a:ext>
            </a:extLst>
          </p:cNvPr>
          <p:cNvPicPr>
            <a:picLocks noChangeAspect="1"/>
          </p:cNvPicPr>
          <p:nvPr/>
        </p:nvPicPr>
        <p:blipFill>
          <a:blip r:embed="rId4"/>
          <a:stretch>
            <a:fillRect/>
          </a:stretch>
        </p:blipFill>
        <p:spPr>
          <a:xfrm>
            <a:off x="6407857" y="1307746"/>
            <a:ext cx="1821743" cy="2302203"/>
          </a:xfrm>
          <a:prstGeom prst="rect">
            <a:avLst/>
          </a:prstGeom>
        </p:spPr>
      </p:pic>
      <p:pic>
        <p:nvPicPr>
          <p:cNvPr id="5" name="Picture 4">
            <a:extLst>
              <a:ext uri="{FF2B5EF4-FFF2-40B4-BE49-F238E27FC236}">
                <a16:creationId xmlns:a16="http://schemas.microsoft.com/office/drawing/2014/main" id="{AD46AAEF-2111-444A-90D4-21C3719F029C}"/>
              </a:ext>
            </a:extLst>
          </p:cNvPr>
          <p:cNvPicPr>
            <a:picLocks noChangeAspect="1"/>
          </p:cNvPicPr>
          <p:nvPr/>
        </p:nvPicPr>
        <p:blipFill>
          <a:blip r:embed="rId5"/>
          <a:stretch>
            <a:fillRect/>
          </a:stretch>
        </p:blipFill>
        <p:spPr>
          <a:xfrm>
            <a:off x="9044524" y="1307746"/>
            <a:ext cx="2019273" cy="2302203"/>
          </a:xfrm>
          <a:prstGeom prst="rect">
            <a:avLst/>
          </a:prstGeom>
        </p:spPr>
      </p:pic>
      <p:sp>
        <p:nvSpPr>
          <p:cNvPr id="6" name="TextBox 5">
            <a:extLst>
              <a:ext uri="{FF2B5EF4-FFF2-40B4-BE49-F238E27FC236}">
                <a16:creationId xmlns:a16="http://schemas.microsoft.com/office/drawing/2014/main" id="{E21F9C71-E3D3-4D73-AC77-E92C61013E52}"/>
              </a:ext>
            </a:extLst>
          </p:cNvPr>
          <p:cNvSpPr txBox="1"/>
          <p:nvPr/>
        </p:nvSpPr>
        <p:spPr>
          <a:xfrm>
            <a:off x="993050" y="3986074"/>
            <a:ext cx="977793"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Jet tip</a:t>
            </a:r>
          </a:p>
        </p:txBody>
      </p:sp>
      <p:sp>
        <p:nvSpPr>
          <p:cNvPr id="7" name="TextBox 6">
            <a:extLst>
              <a:ext uri="{FF2B5EF4-FFF2-40B4-BE49-F238E27FC236}">
                <a16:creationId xmlns:a16="http://schemas.microsoft.com/office/drawing/2014/main" id="{B41C45FD-9ED0-4FD9-B868-028298560374}"/>
              </a:ext>
            </a:extLst>
          </p:cNvPr>
          <p:cNvSpPr txBox="1"/>
          <p:nvPr/>
        </p:nvSpPr>
        <p:spPr>
          <a:xfrm>
            <a:off x="3836863" y="3986074"/>
            <a:ext cx="1756069"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Site Specific tip</a:t>
            </a:r>
          </a:p>
        </p:txBody>
      </p:sp>
      <p:sp>
        <p:nvSpPr>
          <p:cNvPr id="8" name="TextBox 7">
            <a:extLst>
              <a:ext uri="{FF2B5EF4-FFF2-40B4-BE49-F238E27FC236}">
                <a16:creationId xmlns:a16="http://schemas.microsoft.com/office/drawing/2014/main" id="{879D3A04-B563-42AF-BF37-9637B72AF997}"/>
              </a:ext>
            </a:extLst>
          </p:cNvPr>
          <p:cNvSpPr txBox="1"/>
          <p:nvPr/>
        </p:nvSpPr>
        <p:spPr>
          <a:xfrm>
            <a:off x="6571186" y="3986073"/>
            <a:ext cx="1756069"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Tip with soft tapered bristles</a:t>
            </a:r>
          </a:p>
        </p:txBody>
      </p:sp>
      <p:sp>
        <p:nvSpPr>
          <p:cNvPr id="9" name="TextBox 8">
            <a:extLst>
              <a:ext uri="{FF2B5EF4-FFF2-40B4-BE49-F238E27FC236}">
                <a16:creationId xmlns:a16="http://schemas.microsoft.com/office/drawing/2014/main" id="{B3B9ED6F-E02C-44A0-8E6E-0935E16F59FD}"/>
              </a:ext>
            </a:extLst>
          </p:cNvPr>
          <p:cNvSpPr txBox="1"/>
          <p:nvPr/>
        </p:nvSpPr>
        <p:spPr>
          <a:xfrm>
            <a:off x="9374424" y="3986073"/>
            <a:ext cx="1857077"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Tip with soft filaments</a:t>
            </a:r>
          </a:p>
        </p:txBody>
      </p:sp>
    </p:spTree>
    <p:extLst>
      <p:ext uri="{BB962C8B-B14F-4D97-AF65-F5344CB8AC3E}">
        <p14:creationId xmlns:p14="http://schemas.microsoft.com/office/powerpoint/2010/main" val="7804013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76D9-923F-49D4-8E79-3EBD9F13E211}"/>
              </a:ext>
            </a:extLst>
          </p:cNvPr>
          <p:cNvSpPr>
            <a:spLocks noGrp="1"/>
          </p:cNvSpPr>
          <p:nvPr>
            <p:ph type="title"/>
          </p:nvPr>
        </p:nvSpPr>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Supragingival irrigation</a:t>
            </a:r>
          </a:p>
        </p:txBody>
      </p:sp>
      <p:sp>
        <p:nvSpPr>
          <p:cNvPr id="3" name="Content Placeholder 2">
            <a:extLst>
              <a:ext uri="{FF2B5EF4-FFF2-40B4-BE49-F238E27FC236}">
                <a16:creationId xmlns:a16="http://schemas.microsoft.com/office/drawing/2014/main" id="{1CB37237-659B-4DCB-9BEB-2F5B232A723F}"/>
              </a:ext>
            </a:extLst>
          </p:cNvPr>
          <p:cNvSpPr>
            <a:spLocks noGrp="1"/>
          </p:cNvSpPr>
          <p:nvPr>
            <p:ph idx="1"/>
          </p:nvPr>
        </p:nvSpPr>
        <p:spPr>
          <a:xfrm>
            <a:off x="979100" y="1690688"/>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common home-use irrigator tip is a plastic nozzle with a 90-degree bend at the tip attached to a pump providing pulsating beads of water at speeds regulated by a dial. </a:t>
            </a:r>
          </a:p>
          <a:p>
            <a:pPr algn="just"/>
            <a:r>
              <a:rPr lang="en-US" sz="2200" dirty="0">
                <a:solidFill>
                  <a:schemeClr val="tx1"/>
                </a:solidFill>
                <a:latin typeface="Times New Roman" panose="02020603050405020304" pitchFamily="18" charset="0"/>
                <a:cs typeface="Times New Roman" panose="02020603050405020304" pitchFamily="18" charset="0"/>
              </a:rPr>
              <a:t>Patients should be instructed to aim the pulsating jet across the proximal papilla, hold it there for 10 to 15 seconds, trace along the gingival margin to the next proximal space, and repeat the procedure.</a:t>
            </a:r>
          </a:p>
          <a:p>
            <a:pPr algn="just"/>
            <a:r>
              <a:rPr lang="en-US" sz="2200" dirty="0">
                <a:solidFill>
                  <a:schemeClr val="tx1"/>
                </a:solidFill>
                <a:latin typeface="Times New Roman" panose="02020603050405020304" pitchFamily="18" charset="0"/>
                <a:cs typeface="Times New Roman" panose="02020603050405020304" pitchFamily="18" charset="0"/>
              </a:rPr>
              <a:t>The irrigator should be used for both the buccal and lingual </a:t>
            </a:r>
            <a:r>
              <a:rPr lang="en-IN" sz="2200" dirty="0">
                <a:solidFill>
                  <a:schemeClr val="tx1"/>
                </a:solidFill>
                <a:latin typeface="Times New Roman" panose="02020603050405020304" pitchFamily="18" charset="0"/>
                <a:cs typeface="Times New Roman" panose="02020603050405020304" pitchFamily="18" charset="0"/>
              </a:rPr>
              <a:t>surface.</a:t>
            </a:r>
          </a:p>
          <a:p>
            <a:pPr algn="just"/>
            <a:r>
              <a:rPr lang="en-US" sz="2200" dirty="0">
                <a:solidFill>
                  <a:schemeClr val="tx1"/>
                </a:solidFill>
                <a:latin typeface="Times New Roman" panose="02020603050405020304" pitchFamily="18" charset="0"/>
                <a:cs typeface="Times New Roman" panose="02020603050405020304" pitchFamily="18" charset="0"/>
              </a:rPr>
              <a:t> Patients with gingival inflammation should start at low pressure, and they can increase the pressure comfortably to about medium as tissue health improves. Some individuals like to use the device on the highest pressure setting, with no reported harm. Patient comfort should be the guide for </a:t>
            </a:r>
            <a:r>
              <a:rPr lang="en-IN" sz="2200" dirty="0">
                <a:solidFill>
                  <a:schemeClr val="tx1"/>
                </a:solidFill>
                <a:latin typeface="Times New Roman" panose="02020603050405020304" pitchFamily="18" charset="0"/>
                <a:cs typeface="Times New Roman" panose="02020603050405020304" pitchFamily="18" charset="0"/>
              </a:rPr>
              <a:t>pressure setting.</a:t>
            </a:r>
          </a:p>
        </p:txBody>
      </p:sp>
    </p:spTree>
    <p:extLst>
      <p:ext uri="{BB962C8B-B14F-4D97-AF65-F5344CB8AC3E}">
        <p14:creationId xmlns:p14="http://schemas.microsoft.com/office/powerpoint/2010/main" val="37224768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F270-DC42-477E-B8C5-2C12CF4FE35A}"/>
              </a:ext>
            </a:extLst>
          </p:cNvPr>
          <p:cNvSpPr>
            <a:spLocks noGrp="1"/>
          </p:cNvSpPr>
          <p:nvPr>
            <p:ph type="title"/>
          </p:nvPr>
        </p:nvSpPr>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Subgingival irrigation</a:t>
            </a:r>
          </a:p>
        </p:txBody>
      </p:sp>
      <p:sp>
        <p:nvSpPr>
          <p:cNvPr id="3" name="Content Placeholder 2">
            <a:extLst>
              <a:ext uri="{FF2B5EF4-FFF2-40B4-BE49-F238E27FC236}">
                <a16:creationId xmlns:a16="http://schemas.microsoft.com/office/drawing/2014/main" id="{14F15D04-7135-4FF1-9A0D-FAFC8F6E04DC}"/>
              </a:ext>
            </a:extLst>
          </p:cNvPr>
          <p:cNvSpPr>
            <a:spLocks noGrp="1"/>
          </p:cNvSpPr>
          <p:nvPr>
            <p:ph idx="1"/>
          </p:nvPr>
        </p:nvSpPr>
        <p:spPr>
          <a:xfrm>
            <a:off x="979100" y="1781237"/>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Subgingival irrigation can be performed both in the dental office and at home by the patient. Home irrigation is performed by aiming or placing the irrigation tip or a blunt syringe tip at least 3 mm into the periodontal pocket.</a:t>
            </a:r>
          </a:p>
          <a:p>
            <a:pPr algn="just"/>
            <a:r>
              <a:rPr lang="en-US" sz="2200" dirty="0">
                <a:solidFill>
                  <a:schemeClr val="tx1"/>
                </a:solidFill>
                <a:latin typeface="Times New Roman" panose="02020603050405020304" pitchFamily="18" charset="0"/>
                <a:cs typeface="Times New Roman" panose="02020603050405020304" pitchFamily="18" charset="0"/>
              </a:rPr>
              <a:t>Irrigation performed in the dental office, also called </a:t>
            </a:r>
            <a:r>
              <a:rPr lang="en-US" sz="2200" i="1" dirty="0">
                <a:solidFill>
                  <a:schemeClr val="tx1"/>
                </a:solidFill>
                <a:latin typeface="Times New Roman" panose="02020603050405020304" pitchFamily="18" charset="0"/>
                <a:cs typeface="Times New Roman" panose="02020603050405020304" pitchFamily="18" charset="0"/>
              </a:rPr>
              <a:t>lavage </a:t>
            </a:r>
            <a:r>
              <a:rPr lang="en-US" sz="2200" dirty="0">
                <a:solidFill>
                  <a:schemeClr val="tx1"/>
                </a:solidFill>
                <a:latin typeface="Times New Roman" panose="02020603050405020304" pitchFamily="18" charset="0"/>
                <a:cs typeface="Times New Roman" panose="02020603050405020304" pitchFamily="18" charset="0"/>
              </a:rPr>
              <a:t>or </a:t>
            </a:r>
            <a:r>
              <a:rPr lang="en-US" sz="2200" i="1" dirty="0">
                <a:solidFill>
                  <a:schemeClr val="tx1"/>
                </a:solidFill>
                <a:latin typeface="Times New Roman" panose="02020603050405020304" pitchFamily="18" charset="0"/>
                <a:cs typeface="Times New Roman" panose="02020603050405020304" pitchFamily="18" charset="0"/>
              </a:rPr>
              <a:t>flushing of the periodontal pocket, </a:t>
            </a:r>
            <a:r>
              <a:rPr lang="en-US" sz="2200" dirty="0">
                <a:solidFill>
                  <a:schemeClr val="tx1"/>
                </a:solidFill>
                <a:latin typeface="Times New Roman" panose="02020603050405020304" pitchFamily="18" charset="0"/>
                <a:cs typeface="Times New Roman" panose="02020603050405020304" pitchFamily="18" charset="0"/>
              </a:rPr>
              <a:t>as a one-time treatment after scaling and root planing has not been shown to improve clinical healing, and data do not support its use in </a:t>
            </a:r>
            <a:r>
              <a:rPr lang="en-IN" sz="2200" dirty="0">
                <a:solidFill>
                  <a:schemeClr val="tx1"/>
                </a:solidFill>
                <a:latin typeface="Times New Roman" panose="02020603050405020304" pitchFamily="18" charset="0"/>
                <a:cs typeface="Times New Roman" panose="02020603050405020304" pitchFamily="18" charset="0"/>
              </a:rPr>
              <a:t>improving therapeutic results.</a:t>
            </a:r>
          </a:p>
          <a:p>
            <a:pPr algn="just"/>
            <a:r>
              <a:rPr lang="en-US" sz="2200" dirty="0">
                <a:solidFill>
                  <a:schemeClr val="tx1"/>
                </a:solidFill>
                <a:latin typeface="Times New Roman" panose="02020603050405020304" pitchFamily="18" charset="0"/>
                <a:cs typeface="Times New Roman" panose="02020603050405020304" pitchFamily="18" charset="0"/>
              </a:rPr>
              <a:t>Subgingival irrigation with an oral irrigator using chlorhexidine diluted to one-third strength performed regularly at home and after scaling, root planing, and in-office irrigation therapy produced significant gingival improvement compared with control </a:t>
            </a:r>
            <a:r>
              <a:rPr lang="en-IN" sz="2200" dirty="0">
                <a:solidFill>
                  <a:schemeClr val="tx1"/>
                </a:solidFill>
                <a:latin typeface="Times New Roman" panose="02020603050405020304" pitchFamily="18" charset="0"/>
                <a:cs typeface="Times New Roman" panose="02020603050405020304" pitchFamily="18" charset="0"/>
              </a:rPr>
              <a:t>subjects.</a:t>
            </a:r>
          </a:p>
        </p:txBody>
      </p:sp>
      <p:sp>
        <p:nvSpPr>
          <p:cNvPr id="4" name="Rectangle 3">
            <a:extLst>
              <a:ext uri="{FF2B5EF4-FFF2-40B4-BE49-F238E27FC236}">
                <a16:creationId xmlns:a16="http://schemas.microsoft.com/office/drawing/2014/main" id="{60F13880-00E5-4877-B45E-E178F26FF64C}"/>
              </a:ext>
            </a:extLst>
          </p:cNvPr>
          <p:cNvSpPr/>
          <p:nvPr/>
        </p:nvSpPr>
        <p:spPr>
          <a:xfrm>
            <a:off x="1387875" y="5576793"/>
            <a:ext cx="9291961" cy="369332"/>
          </a:xfrm>
          <a:prstGeom prst="rect">
            <a:avLst/>
          </a:prstGeom>
        </p:spPr>
        <p:txBody>
          <a:bodyPr wrap="square">
            <a:spAutoFit/>
          </a:bodyPr>
          <a:lstStyle/>
          <a:p>
            <a:pPr algn="just"/>
            <a:r>
              <a:rPr lang="en-IN" sz="1600" dirty="0" err="1">
                <a:latin typeface="Times New Roman" panose="02020603050405020304" pitchFamily="18" charset="0"/>
                <a:cs typeface="Times New Roman" panose="02020603050405020304" pitchFamily="18" charset="0"/>
              </a:rPr>
              <a:t>Drisko</a:t>
            </a:r>
            <a:r>
              <a:rPr lang="en-IN" sz="1600" dirty="0">
                <a:latin typeface="Times New Roman" panose="02020603050405020304" pitchFamily="18" charset="0"/>
                <a:cs typeface="Times New Roman" panose="02020603050405020304" pitchFamily="18" charset="0"/>
              </a:rPr>
              <a:t> CH. Nonsurgical periodontal therapy. Periodontology 2000. 2001 Feb;25(1):77-88</a:t>
            </a:r>
            <a:r>
              <a:rPr lang="en-IN" dirty="0">
                <a:solidFill>
                  <a:srgbClr val="222222"/>
                </a:solidFill>
                <a:latin typeface="Arial" panose="020B0604020202020204" pitchFamily="34" charset="0"/>
              </a:rPr>
              <a:t>.</a:t>
            </a:r>
            <a:endParaRPr lang="en-IN" dirty="0"/>
          </a:p>
        </p:txBody>
      </p:sp>
      <p:sp>
        <p:nvSpPr>
          <p:cNvPr id="5" name="Rectangle 4">
            <a:extLst>
              <a:ext uri="{FF2B5EF4-FFF2-40B4-BE49-F238E27FC236}">
                <a16:creationId xmlns:a16="http://schemas.microsoft.com/office/drawing/2014/main" id="{7F02C413-B2E8-42B3-9BEC-C042876DDBA4}"/>
              </a:ext>
            </a:extLst>
          </p:cNvPr>
          <p:cNvSpPr/>
          <p:nvPr/>
        </p:nvSpPr>
        <p:spPr>
          <a:xfrm>
            <a:off x="1387875" y="5861456"/>
            <a:ext cx="8919100" cy="584775"/>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Greenstein G. Effects of subgingival irrigation on periodontal status. Journal of periodontology. 1987 Dec;58(12):827-36.</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838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37859-6974-496A-8026-17F91A62672D}"/>
              </a:ext>
            </a:extLst>
          </p:cNvPr>
          <p:cNvSpPr>
            <a:spLocks noGrp="1"/>
          </p:cNvSpPr>
          <p:nvPr>
            <p:ph idx="1"/>
          </p:nvPr>
        </p:nvSpPr>
        <p:spPr>
          <a:xfrm>
            <a:off x="1272465" y="1824993"/>
            <a:ext cx="9880107" cy="3208014"/>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Subgingival irrigation has been shown to disrupt more than half the subgingival plaque biofilm and reach about half the depth of pockets, up to 7 mm, which is much farther apically than a toothbrush or floss can reach.</a:t>
            </a:r>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F6F2CA6-C1FF-4471-9A29-B64AFDE21DAF}"/>
              </a:ext>
            </a:extLst>
          </p:cNvPr>
          <p:cNvSpPr/>
          <p:nvPr/>
        </p:nvSpPr>
        <p:spPr>
          <a:xfrm>
            <a:off x="1272466" y="5199174"/>
            <a:ext cx="10081334" cy="584775"/>
          </a:xfrm>
          <a:prstGeom prst="rect">
            <a:avLst/>
          </a:prstGeom>
        </p:spPr>
        <p:txBody>
          <a:bodyPr wrap="square">
            <a:spAutoFit/>
          </a:bodyPr>
          <a:lstStyle/>
          <a:p>
            <a:pPr algn="just"/>
            <a:r>
              <a:rPr lang="en-IN" sz="1600" dirty="0">
                <a:latin typeface="Times New Roman" panose="02020603050405020304" pitchFamily="18" charset="0"/>
                <a:cs typeface="Times New Roman" panose="02020603050405020304" pitchFamily="18" charset="0"/>
              </a:rPr>
              <a:t>Boyd RL, Hollander BN, </a:t>
            </a:r>
            <a:r>
              <a:rPr lang="en-IN" sz="1600" dirty="0" err="1">
                <a:latin typeface="Times New Roman" panose="02020603050405020304" pitchFamily="18" charset="0"/>
                <a:cs typeface="Times New Roman" panose="02020603050405020304" pitchFamily="18" charset="0"/>
              </a:rPr>
              <a:t>Eakle</a:t>
            </a:r>
            <a:r>
              <a:rPr lang="en-IN" sz="1600" dirty="0">
                <a:latin typeface="Times New Roman" panose="02020603050405020304" pitchFamily="18" charset="0"/>
                <a:cs typeface="Times New Roman" panose="02020603050405020304" pitchFamily="18" charset="0"/>
              </a:rPr>
              <a:t> WS. Comparison of a </a:t>
            </a:r>
            <a:r>
              <a:rPr lang="en-IN" sz="1600" dirty="0" err="1">
                <a:latin typeface="Times New Roman" panose="02020603050405020304" pitchFamily="18" charset="0"/>
                <a:cs typeface="Times New Roman" panose="02020603050405020304" pitchFamily="18" charset="0"/>
              </a:rPr>
              <a:t>subgingivally</a:t>
            </a:r>
            <a:r>
              <a:rPr lang="en-IN" sz="1600" dirty="0">
                <a:latin typeface="Times New Roman" panose="02020603050405020304" pitchFamily="18" charset="0"/>
                <a:cs typeface="Times New Roman" panose="02020603050405020304" pitchFamily="18" charset="0"/>
              </a:rPr>
              <a:t> placed cannula oral irrigator tip with a </a:t>
            </a:r>
            <a:r>
              <a:rPr lang="en-IN" sz="1600" dirty="0" err="1">
                <a:latin typeface="Times New Roman" panose="02020603050405020304" pitchFamily="18" charset="0"/>
                <a:cs typeface="Times New Roman" panose="02020603050405020304" pitchFamily="18" charset="0"/>
              </a:rPr>
              <a:t>supragingivally</a:t>
            </a:r>
            <a:r>
              <a:rPr lang="en-IN" sz="1600" dirty="0">
                <a:latin typeface="Times New Roman" panose="02020603050405020304" pitchFamily="18" charset="0"/>
                <a:cs typeface="Times New Roman" panose="02020603050405020304" pitchFamily="18" charset="0"/>
              </a:rPr>
              <a:t> placed standard irrigator tip. Journal of clinical periodontology. 1992 May;19(5):340-4.</a:t>
            </a:r>
          </a:p>
        </p:txBody>
      </p:sp>
    </p:spTree>
    <p:extLst>
      <p:ext uri="{BB962C8B-B14F-4D97-AF65-F5344CB8AC3E}">
        <p14:creationId xmlns:p14="http://schemas.microsoft.com/office/powerpoint/2010/main" val="26099271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DB2B-6B3A-4808-8543-D74E58B75840}"/>
              </a:ext>
            </a:extLst>
          </p:cNvPr>
          <p:cNvSpPr>
            <a:spLocks noGrp="1"/>
          </p:cNvSpPr>
          <p:nvPr>
            <p:ph type="title"/>
          </p:nvPr>
        </p:nvSpPr>
        <p:spPr>
          <a:xfrm>
            <a:off x="1048871" y="214297"/>
            <a:ext cx="10502892" cy="980082"/>
          </a:xfrm>
          <a:effectLst/>
        </p:spPr>
        <p:txBody>
          <a:bodyPr>
            <a:normAutofit fontScale="90000"/>
          </a:bodyPr>
          <a:lstStyle/>
          <a:p>
            <a:r>
              <a:rPr lang="en-IN" sz="3600" dirty="0">
                <a:solidFill>
                  <a:srgbClr val="FFFF00"/>
                </a:solidFill>
                <a:latin typeface="Algerian" panose="04020705040A02060702" pitchFamily="82" charset="0"/>
                <a:cs typeface="Times New Roman" panose="02020603050405020304" pitchFamily="18" charset="0"/>
              </a:rPr>
              <a:t>Sequalae of incorrect use of mechanical plaque control</a:t>
            </a:r>
          </a:p>
        </p:txBody>
      </p:sp>
      <p:graphicFrame>
        <p:nvGraphicFramePr>
          <p:cNvPr id="3" name="Table 3">
            <a:extLst>
              <a:ext uri="{FF2B5EF4-FFF2-40B4-BE49-F238E27FC236}">
                <a16:creationId xmlns:a16="http://schemas.microsoft.com/office/drawing/2014/main" id="{C23D24EC-D5C4-4AA7-840E-1AA521D6EE7D}"/>
              </a:ext>
            </a:extLst>
          </p:cNvPr>
          <p:cNvGraphicFramePr>
            <a:graphicFrameLocks noGrp="1"/>
          </p:cNvGraphicFramePr>
          <p:nvPr>
            <p:extLst>
              <p:ext uri="{D42A27DB-BD31-4B8C-83A1-F6EECF244321}">
                <p14:modId xmlns:p14="http://schemas.microsoft.com/office/powerpoint/2010/main" val="3381959300"/>
              </p:ext>
            </p:extLst>
          </p:nvPr>
        </p:nvGraphicFramePr>
        <p:xfrm>
          <a:off x="1345823" y="1885338"/>
          <a:ext cx="4583954" cy="4646928"/>
        </p:xfrm>
        <a:graphic>
          <a:graphicData uri="http://schemas.openxmlformats.org/drawingml/2006/table">
            <a:tbl>
              <a:tblPr firstRow="1" bandRow="1">
                <a:tableStyleId>{5C22544A-7EE6-4342-B048-85BDC9FD1C3A}</a:tableStyleId>
              </a:tblPr>
              <a:tblGrid>
                <a:gridCol w="2291977">
                  <a:extLst>
                    <a:ext uri="{9D8B030D-6E8A-4147-A177-3AD203B41FA5}">
                      <a16:colId xmlns:a16="http://schemas.microsoft.com/office/drawing/2014/main" val="3406889673"/>
                    </a:ext>
                  </a:extLst>
                </a:gridCol>
                <a:gridCol w="2291977">
                  <a:extLst>
                    <a:ext uri="{9D8B030D-6E8A-4147-A177-3AD203B41FA5}">
                      <a16:colId xmlns:a16="http://schemas.microsoft.com/office/drawing/2014/main" val="1828686518"/>
                    </a:ext>
                  </a:extLst>
                </a:gridCol>
              </a:tblGrid>
              <a:tr h="806448">
                <a:tc>
                  <a:txBody>
                    <a:bodyPr/>
                    <a:lstStyle/>
                    <a:p>
                      <a:r>
                        <a:rPr lang="en-IN" dirty="0"/>
                        <a:t>Acute alterations</a:t>
                      </a:r>
                    </a:p>
                  </a:txBody>
                  <a:tcPr/>
                </a:tc>
                <a:tc>
                  <a:txBody>
                    <a:bodyPr/>
                    <a:lstStyle/>
                    <a:p>
                      <a:r>
                        <a:rPr lang="en-IN" dirty="0"/>
                        <a:t>Precipitating factors</a:t>
                      </a:r>
                    </a:p>
                  </a:txBody>
                  <a:tcPr/>
                </a:tc>
                <a:extLst>
                  <a:ext uri="{0D108BD9-81ED-4DB2-BD59-A6C34878D82A}">
                    <a16:rowId xmlns:a16="http://schemas.microsoft.com/office/drawing/2014/main" val="1910081095"/>
                  </a:ext>
                </a:extLst>
              </a:tr>
              <a:tr h="794995">
                <a:tc>
                  <a:txBody>
                    <a:bodyPr/>
                    <a:lstStyle/>
                    <a:p>
                      <a:r>
                        <a:rPr lang="en-IN" dirty="0"/>
                        <a:t>Scuffled epithelial surface with denuded underlying connective tissue</a:t>
                      </a:r>
                    </a:p>
                  </a:txBody>
                  <a:tcPr/>
                </a:tc>
                <a:tc>
                  <a:txBody>
                    <a:bodyPr/>
                    <a:lstStyle/>
                    <a:p>
                      <a:r>
                        <a:rPr lang="en-IN" dirty="0"/>
                        <a:t>Horizontal or vertical toothbrushing method with pressure</a:t>
                      </a:r>
                    </a:p>
                  </a:txBody>
                  <a:tcPr/>
                </a:tc>
                <a:extLst>
                  <a:ext uri="{0D108BD9-81ED-4DB2-BD59-A6C34878D82A}">
                    <a16:rowId xmlns:a16="http://schemas.microsoft.com/office/drawing/2014/main" val="3852024449"/>
                  </a:ext>
                </a:extLst>
              </a:tr>
              <a:tr h="794995">
                <a:tc>
                  <a:txBody>
                    <a:bodyPr/>
                    <a:lstStyle/>
                    <a:p>
                      <a:r>
                        <a:rPr lang="en-IN" dirty="0"/>
                        <a:t>Punctuate lesions that appear as red pinpoint spots</a:t>
                      </a:r>
                    </a:p>
                  </a:txBody>
                  <a:tcPr/>
                </a:tc>
                <a:tc>
                  <a:txBody>
                    <a:bodyPr/>
                    <a:lstStyle/>
                    <a:p>
                      <a:r>
                        <a:rPr lang="en-IN" dirty="0"/>
                        <a:t>Over-vigorous placement and application of toothbrush</a:t>
                      </a:r>
                    </a:p>
                  </a:txBody>
                  <a:tcPr/>
                </a:tc>
                <a:extLst>
                  <a:ext uri="{0D108BD9-81ED-4DB2-BD59-A6C34878D82A}">
                    <a16:rowId xmlns:a16="http://schemas.microsoft.com/office/drawing/2014/main" val="2342108203"/>
                  </a:ext>
                </a:extLst>
              </a:tr>
              <a:tr h="794995">
                <a:tc>
                  <a:txBody>
                    <a:bodyPr/>
                    <a:lstStyle/>
                    <a:p>
                      <a:r>
                        <a:rPr lang="en-IN" dirty="0"/>
                        <a:t>Diffuse redness and denuded attached gingiva</a:t>
                      </a:r>
                    </a:p>
                  </a:txBody>
                  <a:tcPr/>
                </a:tc>
                <a:tc>
                  <a:txBody>
                    <a:bodyPr/>
                    <a:lstStyle/>
                    <a:p>
                      <a:r>
                        <a:rPr lang="en-IN" dirty="0"/>
                        <a:t>Penetration of gingiva by filaments ends.</a:t>
                      </a:r>
                    </a:p>
                    <a:p>
                      <a:r>
                        <a:rPr lang="en-IN" dirty="0"/>
                        <a:t>Use of toothbrush with frayed broken bristles or filaments</a:t>
                      </a:r>
                    </a:p>
                  </a:txBody>
                  <a:tcPr/>
                </a:tc>
                <a:extLst>
                  <a:ext uri="{0D108BD9-81ED-4DB2-BD59-A6C34878D82A}">
                    <a16:rowId xmlns:a16="http://schemas.microsoft.com/office/drawing/2014/main" val="1026920369"/>
                  </a:ext>
                </a:extLst>
              </a:tr>
            </a:tbl>
          </a:graphicData>
        </a:graphic>
      </p:graphicFrame>
      <p:sp>
        <p:nvSpPr>
          <p:cNvPr id="6" name="TextBox 5">
            <a:extLst>
              <a:ext uri="{FF2B5EF4-FFF2-40B4-BE49-F238E27FC236}">
                <a16:creationId xmlns:a16="http://schemas.microsoft.com/office/drawing/2014/main" id="{570DACBA-79A2-4D74-9A58-A386492251A9}"/>
              </a:ext>
            </a:extLst>
          </p:cNvPr>
          <p:cNvSpPr txBox="1"/>
          <p:nvPr/>
        </p:nvSpPr>
        <p:spPr>
          <a:xfrm>
            <a:off x="1106765" y="1309026"/>
            <a:ext cx="5325035" cy="461665"/>
          </a:xfrm>
          <a:prstGeom prst="rect">
            <a:avLst/>
          </a:prstGeom>
          <a:noFill/>
        </p:spPr>
        <p:txBody>
          <a:bodyPr wrap="square" rtlCol="0">
            <a:spAutoFit/>
          </a:bodyPr>
          <a:lstStyle/>
          <a:p>
            <a:r>
              <a:rPr lang="en-IN" sz="2400" dirty="0"/>
              <a:t>Toothbrush trauma: Gingival alterations</a:t>
            </a:r>
          </a:p>
        </p:txBody>
      </p:sp>
    </p:spTree>
    <p:extLst>
      <p:ext uri="{BB962C8B-B14F-4D97-AF65-F5344CB8AC3E}">
        <p14:creationId xmlns:p14="http://schemas.microsoft.com/office/powerpoint/2010/main" val="9115594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CF282F-7D81-4843-BABD-1A4990C7A28A}"/>
              </a:ext>
            </a:extLst>
          </p:cNvPr>
          <p:cNvSpPr txBox="1"/>
          <p:nvPr/>
        </p:nvSpPr>
        <p:spPr>
          <a:xfrm>
            <a:off x="1120589" y="1093694"/>
            <a:ext cx="9045388" cy="1785104"/>
          </a:xfrm>
          <a:prstGeom prst="rect">
            <a:avLst/>
          </a:prstGeom>
          <a:noFill/>
        </p:spPr>
        <p:txBody>
          <a:bodyPr wrap="square" rtlCol="0">
            <a:spAutoFit/>
          </a:bodyPr>
          <a:lstStyle/>
          <a:p>
            <a:pPr algn="just"/>
            <a:r>
              <a:rPr lang="en-IN" sz="2200" dirty="0">
                <a:latin typeface="Times New Roman" panose="02020603050405020304" pitchFamily="18" charset="0"/>
                <a:cs typeface="Times New Roman" panose="02020603050405020304" pitchFamily="18" charset="0"/>
              </a:rPr>
              <a:t>Chronic alterations</a:t>
            </a:r>
          </a:p>
          <a:p>
            <a:pPr marL="342900" indent="-342900"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 Usually appear on the facial gingiva because of the vigor with which toothbrush is used</a:t>
            </a:r>
          </a:p>
          <a:p>
            <a:pPr marL="342900" indent="-342900"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Areas most commonly involved are around canines or teeth with Labio-/ bucco- version.</a:t>
            </a:r>
          </a:p>
        </p:txBody>
      </p:sp>
      <p:graphicFrame>
        <p:nvGraphicFramePr>
          <p:cNvPr id="9" name="Table 9">
            <a:extLst>
              <a:ext uri="{FF2B5EF4-FFF2-40B4-BE49-F238E27FC236}">
                <a16:creationId xmlns:a16="http://schemas.microsoft.com/office/drawing/2014/main" id="{EF469BF9-E153-4A51-B8B2-8B4F3A491BEE}"/>
              </a:ext>
            </a:extLst>
          </p:cNvPr>
          <p:cNvGraphicFramePr>
            <a:graphicFrameLocks noGrp="1"/>
          </p:cNvGraphicFramePr>
          <p:nvPr>
            <p:extLst>
              <p:ext uri="{D42A27DB-BD31-4B8C-83A1-F6EECF244321}">
                <p14:modId xmlns:p14="http://schemas.microsoft.com/office/powerpoint/2010/main" val="228359665"/>
              </p:ext>
            </p:extLst>
          </p:nvPr>
        </p:nvGraphicFramePr>
        <p:xfrm>
          <a:off x="1243107" y="2879925"/>
          <a:ext cx="5363882" cy="3566160"/>
        </p:xfrm>
        <a:graphic>
          <a:graphicData uri="http://schemas.openxmlformats.org/drawingml/2006/table">
            <a:tbl>
              <a:tblPr firstRow="1" bandRow="1">
                <a:tableStyleId>{5C22544A-7EE6-4342-B048-85BDC9FD1C3A}</a:tableStyleId>
              </a:tblPr>
              <a:tblGrid>
                <a:gridCol w="2681941">
                  <a:extLst>
                    <a:ext uri="{9D8B030D-6E8A-4147-A177-3AD203B41FA5}">
                      <a16:colId xmlns:a16="http://schemas.microsoft.com/office/drawing/2014/main" val="3172475840"/>
                    </a:ext>
                  </a:extLst>
                </a:gridCol>
                <a:gridCol w="2681941">
                  <a:extLst>
                    <a:ext uri="{9D8B030D-6E8A-4147-A177-3AD203B41FA5}">
                      <a16:colId xmlns:a16="http://schemas.microsoft.com/office/drawing/2014/main" val="3563704553"/>
                    </a:ext>
                  </a:extLst>
                </a:gridCol>
              </a:tblGrid>
              <a:tr h="370840">
                <a:tc>
                  <a:txBody>
                    <a:bodyPr/>
                    <a:lstStyle/>
                    <a:p>
                      <a:r>
                        <a:rPr lang="en-IN" dirty="0"/>
                        <a:t>Recession</a:t>
                      </a:r>
                    </a:p>
                  </a:txBody>
                  <a:tcPr/>
                </a:tc>
                <a:tc>
                  <a:txBody>
                    <a:bodyPr/>
                    <a:lstStyle/>
                    <a:p>
                      <a:r>
                        <a:rPr lang="en-IN" dirty="0"/>
                        <a:t>Changes in gingival  contour</a:t>
                      </a:r>
                    </a:p>
                  </a:txBody>
                  <a:tcPr/>
                </a:tc>
                <a:extLst>
                  <a:ext uri="{0D108BD9-81ED-4DB2-BD59-A6C34878D82A}">
                    <a16:rowId xmlns:a16="http://schemas.microsoft.com/office/drawing/2014/main" val="3096051921"/>
                  </a:ext>
                </a:extLst>
              </a:tr>
              <a:tr h="370840">
                <a:tc>
                  <a:txBody>
                    <a:bodyPr/>
                    <a:lstStyle/>
                    <a:p>
                      <a:r>
                        <a:rPr lang="en-IN" dirty="0"/>
                        <a:t>1. Appearance: Margin of the gingiva has receded toward the apex and cementum is exposed</a:t>
                      </a:r>
                    </a:p>
                  </a:txBody>
                  <a:tcPr/>
                </a:tc>
                <a:tc>
                  <a:txBody>
                    <a:bodyPr/>
                    <a:lstStyle/>
                    <a:p>
                      <a:r>
                        <a:rPr lang="en-IN" dirty="0"/>
                        <a:t>Rolled, bulbous, hard, firm marginal gingiva in piled up or festoon shaped</a:t>
                      </a:r>
                    </a:p>
                  </a:txBody>
                  <a:tcPr/>
                </a:tc>
                <a:extLst>
                  <a:ext uri="{0D108BD9-81ED-4DB2-BD59-A6C34878D82A}">
                    <a16:rowId xmlns:a16="http://schemas.microsoft.com/office/drawing/2014/main" val="2303737101"/>
                  </a:ext>
                </a:extLst>
              </a:tr>
              <a:tr h="370840">
                <a:tc>
                  <a:txBody>
                    <a:bodyPr/>
                    <a:lstStyle/>
                    <a:p>
                      <a:r>
                        <a:rPr lang="en-IN" dirty="0"/>
                        <a:t>2. Predisposing anatomic factors:</a:t>
                      </a:r>
                    </a:p>
                    <a:p>
                      <a:r>
                        <a:rPr lang="en-IN" dirty="0"/>
                        <a:t>Malposition of teeth</a:t>
                      </a:r>
                    </a:p>
                    <a:p>
                      <a:r>
                        <a:rPr lang="en-IN" dirty="0"/>
                        <a:t>Narrow band of attached gingiva cannot withstand pressures of brushing</a:t>
                      </a:r>
                    </a:p>
                  </a:txBody>
                  <a:tcPr/>
                </a:tc>
                <a:tc>
                  <a:txBody>
                    <a:bodyPr/>
                    <a:lstStyle/>
                    <a:p>
                      <a:r>
                        <a:rPr lang="en-IN" dirty="0"/>
                        <a:t>Gingival cleft</a:t>
                      </a:r>
                    </a:p>
                  </a:txBody>
                  <a:tcPr/>
                </a:tc>
                <a:extLst>
                  <a:ext uri="{0D108BD9-81ED-4DB2-BD59-A6C34878D82A}">
                    <a16:rowId xmlns:a16="http://schemas.microsoft.com/office/drawing/2014/main" val="524291586"/>
                  </a:ext>
                </a:extLst>
              </a:tr>
            </a:tbl>
          </a:graphicData>
        </a:graphic>
      </p:graphicFrame>
    </p:spTree>
    <p:extLst>
      <p:ext uri="{BB962C8B-B14F-4D97-AF65-F5344CB8AC3E}">
        <p14:creationId xmlns:p14="http://schemas.microsoft.com/office/powerpoint/2010/main" val="20917089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CDAD-7019-4F35-B7D6-9B159732A6B4}"/>
              </a:ext>
            </a:extLst>
          </p:cNvPr>
          <p:cNvSpPr>
            <a:spLocks noGrp="1"/>
          </p:cNvSpPr>
          <p:nvPr>
            <p:ph type="title"/>
          </p:nvPr>
        </p:nvSpPr>
        <p:spPr>
          <a:xfrm>
            <a:off x="927847" y="1497106"/>
            <a:ext cx="10515600" cy="1272988"/>
          </a:xfrm>
        </p:spPr>
        <p:txBody>
          <a:bodyPr>
            <a:noAutofit/>
          </a:bodyPr>
          <a:lstStyle/>
          <a:p>
            <a:r>
              <a:rPr lang="en-IN" sz="2200" dirty="0">
                <a:solidFill>
                  <a:schemeClr val="tx1"/>
                </a:solidFill>
                <a:latin typeface="Times New Roman" panose="02020603050405020304" pitchFamily="18" charset="0"/>
                <a:cs typeface="Times New Roman" panose="02020603050405020304" pitchFamily="18" charset="0"/>
              </a:rPr>
              <a:t>Abrasion of the teeth:</a:t>
            </a:r>
            <a:br>
              <a:rPr lang="en-IN" sz="2200" dirty="0">
                <a:solidFill>
                  <a:schemeClr val="tx1"/>
                </a:solidFill>
                <a:latin typeface="Times New Roman" panose="02020603050405020304" pitchFamily="18" charset="0"/>
                <a:cs typeface="Times New Roman" panose="02020603050405020304" pitchFamily="18" charset="0"/>
              </a:rPr>
            </a:br>
            <a:r>
              <a:rPr lang="en-IN" sz="2200" dirty="0">
                <a:solidFill>
                  <a:schemeClr val="tx1"/>
                </a:solidFill>
                <a:latin typeface="Times New Roman" panose="02020603050405020304" pitchFamily="18" charset="0"/>
                <a:cs typeface="Times New Roman" panose="02020603050405020304" pitchFamily="18" charset="0"/>
              </a:rPr>
              <a:t>It is loss of tooth substance produced by mechanical wear other than by mastication or defined as the pathologic wearing away of tooth substance through some abnormal mechanical process </a:t>
            </a:r>
          </a:p>
        </p:txBody>
      </p:sp>
      <p:graphicFrame>
        <p:nvGraphicFramePr>
          <p:cNvPr id="4" name="Table 4">
            <a:extLst>
              <a:ext uri="{FF2B5EF4-FFF2-40B4-BE49-F238E27FC236}">
                <a16:creationId xmlns:a16="http://schemas.microsoft.com/office/drawing/2014/main" id="{B751CDCA-D38D-4EAD-8B5F-C08EB1CAC835}"/>
              </a:ext>
            </a:extLst>
          </p:cNvPr>
          <p:cNvGraphicFramePr>
            <a:graphicFrameLocks noGrp="1"/>
          </p:cNvGraphicFramePr>
          <p:nvPr>
            <p:extLst>
              <p:ext uri="{D42A27DB-BD31-4B8C-83A1-F6EECF244321}">
                <p14:modId xmlns:p14="http://schemas.microsoft.com/office/powerpoint/2010/main" val="3536350287"/>
              </p:ext>
            </p:extLst>
          </p:nvPr>
        </p:nvGraphicFramePr>
        <p:xfrm>
          <a:off x="1081740" y="2975387"/>
          <a:ext cx="6027271" cy="2833740"/>
        </p:xfrm>
        <a:graphic>
          <a:graphicData uri="http://schemas.openxmlformats.org/drawingml/2006/table">
            <a:tbl>
              <a:tblPr firstRow="1" bandRow="1">
                <a:tableStyleId>{5C22544A-7EE6-4342-B048-85BDC9FD1C3A}</a:tableStyleId>
              </a:tblPr>
              <a:tblGrid>
                <a:gridCol w="6027271">
                  <a:extLst>
                    <a:ext uri="{9D8B030D-6E8A-4147-A177-3AD203B41FA5}">
                      <a16:colId xmlns:a16="http://schemas.microsoft.com/office/drawing/2014/main" val="3347043121"/>
                    </a:ext>
                  </a:extLst>
                </a:gridCol>
              </a:tblGrid>
              <a:tr h="472290">
                <a:tc>
                  <a:txBody>
                    <a:bodyPr/>
                    <a:lstStyle/>
                    <a:p>
                      <a:r>
                        <a:rPr lang="en-IN" dirty="0"/>
                        <a:t>Contributing factors </a:t>
                      </a:r>
                    </a:p>
                  </a:txBody>
                  <a:tcPr/>
                </a:tc>
                <a:extLst>
                  <a:ext uri="{0D108BD9-81ED-4DB2-BD59-A6C34878D82A}">
                    <a16:rowId xmlns:a16="http://schemas.microsoft.com/office/drawing/2014/main" val="765051708"/>
                  </a:ext>
                </a:extLst>
              </a:tr>
              <a:tr h="472290">
                <a:tc>
                  <a:txBody>
                    <a:bodyPr/>
                    <a:lstStyle/>
                    <a:p>
                      <a:r>
                        <a:rPr lang="en-IN" dirty="0"/>
                        <a:t>Hard toothbrush</a:t>
                      </a:r>
                    </a:p>
                  </a:txBody>
                  <a:tcPr/>
                </a:tc>
                <a:extLst>
                  <a:ext uri="{0D108BD9-81ED-4DB2-BD59-A6C34878D82A}">
                    <a16:rowId xmlns:a16="http://schemas.microsoft.com/office/drawing/2014/main" val="1074284172"/>
                  </a:ext>
                </a:extLst>
              </a:tr>
              <a:tr h="472290">
                <a:tc>
                  <a:txBody>
                    <a:bodyPr/>
                    <a:lstStyle/>
                    <a:p>
                      <a:r>
                        <a:rPr lang="en-IN" dirty="0"/>
                        <a:t>Horizontal brushing</a:t>
                      </a:r>
                    </a:p>
                  </a:txBody>
                  <a:tcPr/>
                </a:tc>
                <a:extLst>
                  <a:ext uri="{0D108BD9-81ED-4DB2-BD59-A6C34878D82A}">
                    <a16:rowId xmlns:a16="http://schemas.microsoft.com/office/drawing/2014/main" val="2062975839"/>
                  </a:ext>
                </a:extLst>
              </a:tr>
              <a:tr h="472290">
                <a:tc>
                  <a:txBody>
                    <a:bodyPr/>
                    <a:lstStyle/>
                    <a:p>
                      <a:r>
                        <a:rPr lang="en-IN" dirty="0"/>
                        <a:t>Excessive pressure during brushing</a:t>
                      </a:r>
                    </a:p>
                  </a:txBody>
                  <a:tcPr/>
                </a:tc>
                <a:extLst>
                  <a:ext uri="{0D108BD9-81ED-4DB2-BD59-A6C34878D82A}">
                    <a16:rowId xmlns:a16="http://schemas.microsoft.com/office/drawing/2014/main" val="4275729018"/>
                  </a:ext>
                </a:extLst>
              </a:tr>
              <a:tr h="472290">
                <a:tc>
                  <a:txBody>
                    <a:bodyPr/>
                    <a:lstStyle/>
                    <a:p>
                      <a:r>
                        <a:rPr lang="en-IN" dirty="0"/>
                        <a:t>Abrasive agent in dentifrice</a:t>
                      </a:r>
                    </a:p>
                  </a:txBody>
                  <a:tcPr/>
                </a:tc>
                <a:extLst>
                  <a:ext uri="{0D108BD9-81ED-4DB2-BD59-A6C34878D82A}">
                    <a16:rowId xmlns:a16="http://schemas.microsoft.com/office/drawing/2014/main" val="1370404872"/>
                  </a:ext>
                </a:extLst>
              </a:tr>
              <a:tr h="472290">
                <a:tc>
                  <a:txBody>
                    <a:bodyPr/>
                    <a:lstStyle/>
                    <a:p>
                      <a:r>
                        <a:rPr lang="en-IN" dirty="0"/>
                        <a:t>Prominence of tooth surface labially or buccally</a:t>
                      </a:r>
                    </a:p>
                  </a:txBody>
                  <a:tcPr/>
                </a:tc>
                <a:extLst>
                  <a:ext uri="{0D108BD9-81ED-4DB2-BD59-A6C34878D82A}">
                    <a16:rowId xmlns:a16="http://schemas.microsoft.com/office/drawing/2014/main" val="3463633379"/>
                  </a:ext>
                </a:extLst>
              </a:tr>
            </a:tbl>
          </a:graphicData>
        </a:graphic>
      </p:graphicFrame>
    </p:spTree>
    <p:extLst>
      <p:ext uri="{BB962C8B-B14F-4D97-AF65-F5344CB8AC3E}">
        <p14:creationId xmlns:p14="http://schemas.microsoft.com/office/powerpoint/2010/main" val="10853086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4784E-08B7-4CE7-93DA-D05CC33C29D8}"/>
              </a:ext>
            </a:extLst>
          </p:cNvPr>
          <p:cNvPicPr>
            <a:picLocks noChangeAspect="1"/>
          </p:cNvPicPr>
          <p:nvPr/>
        </p:nvPicPr>
        <p:blipFill>
          <a:blip r:embed="rId2"/>
          <a:stretch>
            <a:fillRect/>
          </a:stretch>
        </p:blipFill>
        <p:spPr>
          <a:xfrm>
            <a:off x="1026203" y="866774"/>
            <a:ext cx="3954170" cy="3295650"/>
          </a:xfrm>
          <a:prstGeom prst="rect">
            <a:avLst/>
          </a:prstGeom>
        </p:spPr>
      </p:pic>
      <p:pic>
        <p:nvPicPr>
          <p:cNvPr id="3" name="Picture 2">
            <a:extLst>
              <a:ext uri="{FF2B5EF4-FFF2-40B4-BE49-F238E27FC236}">
                <a16:creationId xmlns:a16="http://schemas.microsoft.com/office/drawing/2014/main" id="{34EF1DE9-7578-4D53-9B23-CA9E25CDAB3D}"/>
              </a:ext>
            </a:extLst>
          </p:cNvPr>
          <p:cNvPicPr>
            <a:picLocks noChangeAspect="1"/>
          </p:cNvPicPr>
          <p:nvPr/>
        </p:nvPicPr>
        <p:blipFill rotWithShape="1">
          <a:blip r:embed="rId3"/>
          <a:srcRect r="18612"/>
          <a:stretch/>
        </p:blipFill>
        <p:spPr>
          <a:xfrm>
            <a:off x="5672047" y="866774"/>
            <a:ext cx="4519520" cy="3219450"/>
          </a:xfrm>
          <a:prstGeom prst="rect">
            <a:avLst/>
          </a:prstGeom>
        </p:spPr>
      </p:pic>
      <p:sp>
        <p:nvSpPr>
          <p:cNvPr id="4" name="Rectangle 3">
            <a:extLst>
              <a:ext uri="{FF2B5EF4-FFF2-40B4-BE49-F238E27FC236}">
                <a16:creationId xmlns:a16="http://schemas.microsoft.com/office/drawing/2014/main" id="{7BB1E8B1-9A96-4E62-90C3-1BE2015E8281}"/>
              </a:ext>
            </a:extLst>
          </p:cNvPr>
          <p:cNvSpPr/>
          <p:nvPr/>
        </p:nvSpPr>
        <p:spPr>
          <a:xfrm>
            <a:off x="1026203" y="4423273"/>
            <a:ext cx="3681274" cy="1200329"/>
          </a:xfrm>
          <a:prstGeom prst="rect">
            <a:avLst/>
          </a:prstGeom>
        </p:spPr>
        <p:txBody>
          <a:bodyPr wrap="square">
            <a:spAutoFit/>
          </a:bodyPr>
          <a:lstStyle/>
          <a:p>
            <a:pPr algn="just"/>
            <a:r>
              <a:rPr lang="en-US" dirty="0">
                <a:latin typeface="Times New Roman" panose="02020603050405020304" pitchFamily="18" charset="0"/>
              </a:rPr>
              <a:t> Soft-tissue damage as a result of extensive toothbrushing. Note gingival recession on the buccal gingival </a:t>
            </a:r>
            <a:r>
              <a:rPr lang="en-IN" dirty="0">
                <a:latin typeface="Times New Roman" panose="02020603050405020304" pitchFamily="18" charset="0"/>
              </a:rPr>
              <a:t>surface of tooth 13</a:t>
            </a:r>
            <a:endParaRPr lang="en-IN" dirty="0"/>
          </a:p>
        </p:txBody>
      </p:sp>
      <p:sp>
        <p:nvSpPr>
          <p:cNvPr id="5" name="Rectangle 4">
            <a:extLst>
              <a:ext uri="{FF2B5EF4-FFF2-40B4-BE49-F238E27FC236}">
                <a16:creationId xmlns:a16="http://schemas.microsoft.com/office/drawing/2014/main" id="{C694DAA0-9500-4EAB-AB92-9C6FE00D896E}"/>
              </a:ext>
            </a:extLst>
          </p:cNvPr>
          <p:cNvSpPr/>
          <p:nvPr/>
        </p:nvSpPr>
        <p:spPr>
          <a:xfrm>
            <a:off x="5672047" y="4423273"/>
            <a:ext cx="4519520" cy="646331"/>
          </a:xfrm>
          <a:prstGeom prst="rect">
            <a:avLst/>
          </a:prstGeom>
        </p:spPr>
        <p:txBody>
          <a:bodyPr wrap="square">
            <a:spAutoFit/>
          </a:bodyPr>
          <a:lstStyle/>
          <a:p>
            <a:r>
              <a:rPr lang="en-US" dirty="0">
                <a:latin typeface="Times New Roman" panose="02020603050405020304" pitchFamily="18" charset="0"/>
              </a:rPr>
              <a:t>Note multiple ulcerations of the buccal gingival margin in the right maxilla</a:t>
            </a:r>
            <a:endParaRPr lang="en-IN" dirty="0"/>
          </a:p>
        </p:txBody>
      </p:sp>
    </p:spTree>
    <p:extLst>
      <p:ext uri="{BB962C8B-B14F-4D97-AF65-F5344CB8AC3E}">
        <p14:creationId xmlns:p14="http://schemas.microsoft.com/office/powerpoint/2010/main" val="2843121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85BD-001F-4791-94E4-F62838BA1B26}"/>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Toothbrush bristles</a:t>
            </a:r>
          </a:p>
        </p:txBody>
      </p:sp>
      <p:sp>
        <p:nvSpPr>
          <p:cNvPr id="3" name="Content Placeholder 2">
            <a:extLst>
              <a:ext uri="{FF2B5EF4-FFF2-40B4-BE49-F238E27FC236}">
                <a16:creationId xmlns:a16="http://schemas.microsoft.com/office/drawing/2014/main" id="{F7B18B4F-6D39-492E-8A57-7CE5C491C150}"/>
              </a:ext>
            </a:extLst>
          </p:cNvPr>
          <p:cNvSpPr>
            <a:spLocks noGrp="1"/>
          </p:cNvSpPr>
          <p:nvPr>
            <p:ph idx="1"/>
          </p:nvPr>
        </p:nvSpPr>
        <p:spPr>
          <a:xfrm>
            <a:off x="979100" y="1798992"/>
            <a:ext cx="10233800"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Toothbrush bristles are grouped in tufts that are arranged in 3-4 rows.</a:t>
            </a:r>
          </a:p>
          <a:p>
            <a:pPr algn="just"/>
            <a:r>
              <a:rPr lang="en-IN" sz="2200" dirty="0">
                <a:solidFill>
                  <a:schemeClr val="tx1"/>
                </a:solidFill>
                <a:latin typeface="Times New Roman" panose="02020603050405020304" pitchFamily="18" charset="0"/>
                <a:cs typeface="Times New Roman" panose="02020603050405020304" pitchFamily="18" charset="0"/>
              </a:rPr>
              <a:t>Based on types of bristle material:</a:t>
            </a:r>
          </a:p>
          <a:p>
            <a:pPr marL="457200" indent="-457200" algn="just">
              <a:buFont typeface="+mj-lt"/>
              <a:buAutoNum type="arabicPeriod"/>
            </a:pPr>
            <a:r>
              <a:rPr lang="en-IN" sz="2200" dirty="0">
                <a:solidFill>
                  <a:schemeClr val="tx1"/>
                </a:solidFill>
                <a:latin typeface="Times New Roman" panose="02020603050405020304" pitchFamily="18" charset="0"/>
                <a:cs typeface="Times New Roman" panose="02020603050405020304" pitchFamily="18" charset="0"/>
              </a:rPr>
              <a:t>Natural bristles</a:t>
            </a:r>
          </a:p>
          <a:p>
            <a:pPr marL="457200" indent="-457200" algn="just">
              <a:buFont typeface="+mj-lt"/>
              <a:buAutoNum type="arabicPeriod"/>
            </a:pPr>
            <a:r>
              <a:rPr lang="en-IN" sz="2200" dirty="0">
                <a:solidFill>
                  <a:schemeClr val="tx1"/>
                </a:solidFill>
                <a:latin typeface="Times New Roman" panose="02020603050405020304" pitchFamily="18" charset="0"/>
                <a:cs typeface="Times New Roman" panose="02020603050405020304" pitchFamily="18" charset="0"/>
              </a:rPr>
              <a:t>Artificial filaments</a:t>
            </a:r>
          </a:p>
          <a:p>
            <a:pPr algn="just"/>
            <a:r>
              <a:rPr lang="en-IN" sz="2200" dirty="0">
                <a:solidFill>
                  <a:schemeClr val="tx1"/>
                </a:solidFill>
                <a:latin typeface="Times New Roman" panose="02020603050405020304" pitchFamily="18" charset="0"/>
                <a:cs typeface="Times New Roman" panose="02020603050405020304" pitchFamily="18" charset="0"/>
              </a:rPr>
              <a:t>Based on bristle hardness:</a:t>
            </a:r>
          </a:p>
          <a:p>
            <a:pPr marL="514350" indent="-514350" algn="just">
              <a:buFont typeface="+mj-lt"/>
              <a:buAutoNum type="arabicPeriod"/>
            </a:pPr>
            <a:r>
              <a:rPr lang="en-US" sz="2200" dirty="0">
                <a:solidFill>
                  <a:schemeClr val="tx1"/>
                </a:solidFill>
                <a:latin typeface="Times New Roman" panose="02020603050405020304" pitchFamily="18" charset="0"/>
                <a:cs typeface="Times New Roman" panose="02020603050405020304" pitchFamily="18" charset="0"/>
              </a:rPr>
              <a:t>Soft brush: 0.007 inch(0.2 mm)</a:t>
            </a:r>
          </a:p>
          <a:p>
            <a:pPr marL="514350" indent="-514350" algn="just">
              <a:buFont typeface="+mj-lt"/>
              <a:buAutoNum type="arabicPeriod"/>
            </a:pPr>
            <a:r>
              <a:rPr lang="en-IN" sz="2200" dirty="0">
                <a:solidFill>
                  <a:schemeClr val="tx1"/>
                </a:solidFill>
                <a:latin typeface="Times New Roman" panose="02020603050405020304" pitchFamily="18" charset="0"/>
                <a:cs typeface="Times New Roman" panose="02020603050405020304" pitchFamily="18" charset="0"/>
              </a:rPr>
              <a:t>Medium brush: 0.012 inch(0.3 mm)</a:t>
            </a:r>
            <a:r>
              <a:rPr lang="en-US" sz="2200" dirty="0">
                <a:solidFill>
                  <a:schemeClr val="tx1"/>
                </a:solidFill>
                <a:latin typeface="Times New Roman" panose="02020603050405020304" pitchFamily="18" charset="0"/>
                <a:cs typeface="Times New Roman" panose="02020603050405020304" pitchFamily="18" charset="0"/>
              </a:rPr>
              <a:t> </a:t>
            </a:r>
          </a:p>
          <a:p>
            <a:pPr marL="514350" indent="-514350" algn="just">
              <a:buFont typeface="+mj-lt"/>
              <a:buAutoNum type="arabicPeriod"/>
            </a:pPr>
            <a:r>
              <a:rPr lang="en-US" sz="2200" dirty="0">
                <a:solidFill>
                  <a:schemeClr val="tx1"/>
                </a:solidFill>
                <a:latin typeface="Times New Roman" panose="02020603050405020304" pitchFamily="18" charset="0"/>
                <a:cs typeface="Times New Roman" panose="02020603050405020304" pitchFamily="18" charset="0"/>
              </a:rPr>
              <a:t>Hard brush: 0.014 inch(0.4 mm)</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630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02458-5719-456E-A756-8230BA80861A}"/>
              </a:ext>
            </a:extLst>
          </p:cNvPr>
          <p:cNvPicPr>
            <a:picLocks noChangeAspect="1"/>
          </p:cNvPicPr>
          <p:nvPr/>
        </p:nvPicPr>
        <p:blipFill>
          <a:blip r:embed="rId2"/>
          <a:stretch>
            <a:fillRect/>
          </a:stretch>
        </p:blipFill>
        <p:spPr>
          <a:xfrm>
            <a:off x="961470" y="1174719"/>
            <a:ext cx="4435274" cy="2891254"/>
          </a:xfrm>
          <a:prstGeom prst="rect">
            <a:avLst/>
          </a:prstGeom>
        </p:spPr>
      </p:pic>
      <p:pic>
        <p:nvPicPr>
          <p:cNvPr id="3" name="Picture 2">
            <a:extLst>
              <a:ext uri="{FF2B5EF4-FFF2-40B4-BE49-F238E27FC236}">
                <a16:creationId xmlns:a16="http://schemas.microsoft.com/office/drawing/2014/main" id="{AA713D2C-8185-4862-8F96-5A91892BF0D9}"/>
              </a:ext>
            </a:extLst>
          </p:cNvPr>
          <p:cNvPicPr>
            <a:picLocks noChangeAspect="1"/>
          </p:cNvPicPr>
          <p:nvPr/>
        </p:nvPicPr>
        <p:blipFill>
          <a:blip r:embed="rId3"/>
          <a:stretch>
            <a:fillRect/>
          </a:stretch>
        </p:blipFill>
        <p:spPr>
          <a:xfrm>
            <a:off x="5986232" y="1174719"/>
            <a:ext cx="4786088" cy="2891254"/>
          </a:xfrm>
          <a:prstGeom prst="rect">
            <a:avLst/>
          </a:prstGeom>
        </p:spPr>
      </p:pic>
      <p:sp>
        <p:nvSpPr>
          <p:cNvPr id="4" name="Rectangle 3">
            <a:extLst>
              <a:ext uri="{FF2B5EF4-FFF2-40B4-BE49-F238E27FC236}">
                <a16:creationId xmlns:a16="http://schemas.microsoft.com/office/drawing/2014/main" id="{CCA3E37C-082D-4C01-842A-3432F545D0C9}"/>
              </a:ext>
            </a:extLst>
          </p:cNvPr>
          <p:cNvSpPr/>
          <p:nvPr/>
        </p:nvSpPr>
        <p:spPr>
          <a:xfrm>
            <a:off x="1245555" y="4370007"/>
            <a:ext cx="9052542" cy="369332"/>
          </a:xfrm>
          <a:prstGeom prst="rect">
            <a:avLst/>
          </a:prstGeom>
        </p:spPr>
        <p:txBody>
          <a:bodyPr wrap="square">
            <a:spAutoFit/>
          </a:bodyPr>
          <a:lstStyle/>
          <a:p>
            <a:r>
              <a:rPr lang="en-IN" dirty="0">
                <a:latin typeface="Times New Roman" panose="02020603050405020304" pitchFamily="18" charset="0"/>
              </a:rPr>
              <a:t>Hard</a:t>
            </a:r>
            <a:r>
              <a:rPr lang="en-US" dirty="0">
                <a:latin typeface="Times New Roman" panose="02020603050405020304" pitchFamily="18" charset="0"/>
              </a:rPr>
              <a:t>-tissue damage (arrows) has resulted after extensive use of interdental brushes.</a:t>
            </a:r>
            <a:endParaRPr lang="en-IN" dirty="0"/>
          </a:p>
        </p:txBody>
      </p:sp>
    </p:spTree>
    <p:extLst>
      <p:ext uri="{BB962C8B-B14F-4D97-AF65-F5344CB8AC3E}">
        <p14:creationId xmlns:p14="http://schemas.microsoft.com/office/powerpoint/2010/main" val="25631829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63B-2426-471E-A741-CAE5B006B261}"/>
              </a:ext>
            </a:extLst>
          </p:cNvPr>
          <p:cNvSpPr>
            <a:spLocks noGrp="1"/>
          </p:cNvSpPr>
          <p:nvPr>
            <p:ph type="title"/>
          </p:nvPr>
        </p:nvSpPr>
        <p:spPr/>
        <p:txBody>
          <a:bodyPr>
            <a:normAutofit/>
          </a:bodyPr>
          <a:lstStyle/>
          <a:p>
            <a:r>
              <a:rPr lang="en-IN" sz="3600" dirty="0">
                <a:solidFill>
                  <a:srgbClr val="FFFF00"/>
                </a:solidFill>
                <a:latin typeface="Algerian" panose="04020705040A02060702" pitchFamily="82"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400EB423-B3CB-4024-A35E-99EBA8B1037D}"/>
              </a:ext>
            </a:extLst>
          </p:cNvPr>
          <p:cNvSpPr>
            <a:spLocks noGrp="1"/>
          </p:cNvSpPr>
          <p:nvPr>
            <p:ph idx="1"/>
          </p:nvPr>
        </p:nvSpPr>
        <p:spPr>
          <a:xfrm>
            <a:off x="838200" y="1781237"/>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It is certain that for a motivated, well-instructed person with the time and skill, mechanical plaque control measures are sufficient to attain complete dental health. </a:t>
            </a:r>
          </a:p>
          <a:p>
            <a:pPr algn="just"/>
            <a:r>
              <a:rPr lang="en-US" sz="2200" dirty="0">
                <a:solidFill>
                  <a:schemeClr val="tx1"/>
                </a:solidFill>
                <a:latin typeface="Times New Roman" panose="02020603050405020304" pitchFamily="18" charset="0"/>
                <a:cs typeface="Times New Roman" panose="02020603050405020304" pitchFamily="18" charset="0"/>
              </a:rPr>
              <a:t>The combination of toothbrushing </a:t>
            </a:r>
            <a:r>
              <a:rPr lang="en-IN" sz="2200" dirty="0">
                <a:solidFill>
                  <a:schemeClr val="tx1"/>
                </a:solidFill>
                <a:latin typeface="Times New Roman" panose="02020603050405020304" pitchFamily="18" charset="0"/>
                <a:cs typeface="Times New Roman" panose="02020603050405020304" pitchFamily="18" charset="0"/>
              </a:rPr>
              <a:t>plus interproximal oral hygiene aids such as dental floss, interproximal; brushes, floss threader, wooden sticks, rubber sticks etc proves the </a:t>
            </a:r>
            <a:r>
              <a:rPr lang="en-US" sz="2200" dirty="0">
                <a:solidFill>
                  <a:schemeClr val="tx1"/>
                </a:solidFill>
                <a:latin typeface="Times New Roman" panose="02020603050405020304" pitchFamily="18" charset="0"/>
                <a:cs typeface="Times New Roman" panose="02020603050405020304" pitchFamily="18" charset="0"/>
              </a:rPr>
              <a:t>optimal method of controlling plaque accumulation, while gingivitis can be prevented by daily </a:t>
            </a:r>
            <a:r>
              <a:rPr lang="en-IN" sz="2200" dirty="0">
                <a:solidFill>
                  <a:schemeClr val="tx1"/>
                </a:solidFill>
                <a:latin typeface="Times New Roman" panose="02020603050405020304" pitchFamily="18" charset="0"/>
                <a:cs typeface="Times New Roman" panose="02020603050405020304" pitchFamily="18" charset="0"/>
              </a:rPr>
              <a:t>toothbrushing.</a:t>
            </a:r>
          </a:p>
          <a:p>
            <a:pPr algn="just"/>
            <a:r>
              <a:rPr lang="en-US" sz="2400" dirty="0">
                <a:solidFill>
                  <a:schemeClr val="tx1"/>
                </a:solidFill>
                <a:latin typeface="Times New Roman" panose="02020603050405020304" pitchFamily="18" charset="0"/>
                <a:cs typeface="Times New Roman" panose="02020603050405020304" pitchFamily="18" charset="0"/>
              </a:rPr>
              <a:t>It can be concluded that there are no scientific studies to indicate that one specific manual toothbrush design is superior to another in the maintenance of gingival health, although some manual toothbrushes show benefit.</a:t>
            </a:r>
            <a:endParaRPr lang="en-I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86447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EBF40-87AE-4260-8911-6B7464D5351F}"/>
              </a:ext>
            </a:extLst>
          </p:cNvPr>
          <p:cNvSpPr>
            <a:spLocks noGrp="1"/>
          </p:cNvSpPr>
          <p:nvPr>
            <p:ph idx="1"/>
          </p:nvPr>
        </p:nvSpPr>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Powered toothbrushes are superior to their manual counterparts in their ability to remove plaque from the approximal areas but show equality on the flat or facial surfaces of the teeth. </a:t>
            </a:r>
          </a:p>
          <a:p>
            <a:r>
              <a:rPr lang="en-US" sz="2200" dirty="0">
                <a:solidFill>
                  <a:schemeClr val="tx1"/>
                </a:solidFill>
                <a:latin typeface="Times New Roman" panose="02020603050405020304" pitchFamily="18" charset="0"/>
                <a:cs typeface="Times New Roman" panose="02020603050405020304" pitchFamily="18" charset="0"/>
              </a:rPr>
              <a:t>Powered toothbrushes that are described as having a rotation oscillation movement have been shown to reduce plaque and </a:t>
            </a:r>
            <a:r>
              <a:rPr lang="en-IN" sz="2200" dirty="0">
                <a:solidFill>
                  <a:schemeClr val="tx1"/>
                </a:solidFill>
                <a:latin typeface="Times New Roman" panose="02020603050405020304" pitchFamily="18" charset="0"/>
                <a:cs typeface="Times New Roman" panose="02020603050405020304" pitchFamily="18" charset="0"/>
              </a:rPr>
              <a:t>gingivitis.</a:t>
            </a:r>
            <a:r>
              <a:rPr lang="en-US" dirty="0"/>
              <a:t> </a:t>
            </a:r>
          </a:p>
          <a:p>
            <a:pPr algn="just"/>
            <a:r>
              <a:rPr lang="en-US" sz="2400" dirty="0">
                <a:solidFill>
                  <a:schemeClr val="tx1"/>
                </a:solidFill>
                <a:latin typeface="Times New Roman" panose="02020603050405020304" pitchFamily="18" charset="0"/>
                <a:cs typeface="Times New Roman" panose="02020603050405020304" pitchFamily="18" charset="0"/>
              </a:rPr>
              <a:t>Daily at-home subgingival irrigation and lavage are useful for reduction of inflammation and maintenance for patients with residual deep pockets and those who struggle with mechanical </a:t>
            </a:r>
            <a:r>
              <a:rPr lang="en-IN" sz="2400" dirty="0">
                <a:solidFill>
                  <a:schemeClr val="tx1"/>
                </a:solidFill>
                <a:latin typeface="Times New Roman" panose="02020603050405020304" pitchFamily="18" charset="0"/>
                <a:cs typeface="Times New Roman" panose="02020603050405020304" pitchFamily="18" charset="0"/>
              </a:rPr>
              <a:t>interproximal cleaning devices</a:t>
            </a:r>
            <a:endParaRPr lang="en-US" sz="2400" dirty="0">
              <a:solidFill>
                <a:schemeClr val="tx1"/>
              </a:solidFill>
              <a:latin typeface="Times New Roman" panose="02020603050405020304" pitchFamily="18" charset="0"/>
              <a:cs typeface="Times New Roman" panose="02020603050405020304" pitchFamily="18" charset="0"/>
            </a:endParaRPr>
          </a:p>
          <a:p>
            <a:pPr algn="just"/>
            <a:r>
              <a:rPr lang="en-US" sz="2200" dirty="0">
                <a:solidFill>
                  <a:schemeClr val="tx1"/>
                </a:solidFill>
                <a:latin typeface="Times New Roman" panose="02020603050405020304" pitchFamily="18" charset="0"/>
                <a:cs typeface="Times New Roman" panose="02020603050405020304" pitchFamily="18" charset="0"/>
              </a:rPr>
              <a:t>The greatest improvement in personal oral hygiene can be derived from the development of </a:t>
            </a:r>
            <a:r>
              <a:rPr lang="en-IN" sz="2200" dirty="0">
                <a:solidFill>
                  <a:schemeClr val="tx1"/>
                </a:solidFill>
                <a:latin typeface="Times New Roman" panose="02020603050405020304" pitchFamily="18" charset="0"/>
                <a:cs typeface="Times New Roman" panose="02020603050405020304" pitchFamily="18" charset="0"/>
              </a:rPr>
              <a:t>motivation and aptitude.</a:t>
            </a:r>
          </a:p>
          <a:p>
            <a:pPr algn="just"/>
            <a:endParaRPr lang="en-IN" sz="2200" dirty="0"/>
          </a:p>
        </p:txBody>
      </p:sp>
    </p:spTree>
    <p:extLst>
      <p:ext uri="{BB962C8B-B14F-4D97-AF65-F5344CB8AC3E}">
        <p14:creationId xmlns:p14="http://schemas.microsoft.com/office/powerpoint/2010/main" val="5168232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28A736-2644-42BD-86CB-273F934CA6F4}"/>
              </a:ext>
            </a:extLst>
          </p:cNvPr>
          <p:cNvSpPr>
            <a:spLocks noGrp="1"/>
          </p:cNvSpPr>
          <p:nvPr>
            <p:ph idx="1"/>
          </p:nvPr>
        </p:nvSpPr>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There is little evidence </a:t>
            </a:r>
            <a:r>
              <a:rPr lang="en-US" sz="2200" dirty="0">
                <a:solidFill>
                  <a:schemeClr val="tx1"/>
                </a:solidFill>
                <a:latin typeface="Times New Roman" panose="02020603050405020304" pitchFamily="18" charset="0"/>
                <a:cs typeface="Times New Roman" panose="02020603050405020304" pitchFamily="18" charset="0"/>
              </a:rPr>
              <a:t>regarding guidelines for frequency of toothbrushing save that the minimum requirement is every 2 days to maintain health and that the common recommendation </a:t>
            </a:r>
            <a:r>
              <a:rPr lang="en-IN" sz="2200" dirty="0">
                <a:solidFill>
                  <a:schemeClr val="tx1"/>
                </a:solidFill>
                <a:latin typeface="Times New Roman" panose="02020603050405020304" pitchFamily="18" charset="0"/>
                <a:cs typeface="Times New Roman" panose="02020603050405020304" pitchFamily="18" charset="0"/>
              </a:rPr>
              <a:t>is twice per day.</a:t>
            </a:r>
          </a:p>
          <a:p>
            <a:pPr algn="just"/>
            <a:r>
              <a:rPr lang="en-IN" sz="2200" dirty="0">
                <a:solidFill>
                  <a:schemeClr val="tx1"/>
                </a:solidFill>
                <a:latin typeface="Times New Roman" panose="02020603050405020304" pitchFamily="18" charset="0"/>
                <a:cs typeface="Times New Roman" panose="02020603050405020304" pitchFamily="18" charset="0"/>
              </a:rPr>
              <a:t>An oral hygiene training </a:t>
            </a:r>
            <a:r>
              <a:rPr lang="en-US" sz="2200" dirty="0">
                <a:solidFill>
                  <a:schemeClr val="tx1"/>
                </a:solidFill>
                <a:latin typeface="Times New Roman" panose="02020603050405020304" pitchFamily="18" charset="0"/>
                <a:cs typeface="Times New Roman" panose="02020603050405020304" pitchFamily="18" charset="0"/>
              </a:rPr>
              <a:t>program has to be based on risk analysis and tailored to the individuals needs by diagnosis, education and training, and needs-related oral hygiene.</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9873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10C1-B08B-4D35-8F78-EDEAA8F84F18}"/>
              </a:ext>
            </a:extLst>
          </p:cNvPr>
          <p:cNvSpPr>
            <a:spLocks noGrp="1"/>
          </p:cNvSpPr>
          <p:nvPr>
            <p:ph type="title"/>
          </p:nvPr>
        </p:nvSpPr>
        <p:spPr/>
        <p:txBody>
          <a:bodyPr>
            <a:normAutofit/>
          </a:bodyPr>
          <a:lstStyle/>
          <a:p>
            <a:r>
              <a:rPr lang="en-IN" sz="3600" dirty="0">
                <a:solidFill>
                  <a:srgbClr val="FFFF00"/>
                </a:solidFill>
                <a:latin typeface="Algerian" panose="04020705040A02060702" pitchFamily="82" charset="0"/>
              </a:rPr>
              <a:t>References</a:t>
            </a:r>
          </a:p>
        </p:txBody>
      </p:sp>
      <p:sp>
        <p:nvSpPr>
          <p:cNvPr id="4" name="Content Placeholder 3">
            <a:extLst>
              <a:ext uri="{FF2B5EF4-FFF2-40B4-BE49-F238E27FC236}">
                <a16:creationId xmlns:a16="http://schemas.microsoft.com/office/drawing/2014/main" id="{601E51AC-9A5B-4867-8AEA-316ABF5C4EFA}"/>
              </a:ext>
            </a:extLst>
          </p:cNvPr>
          <p:cNvSpPr>
            <a:spLocks noGrp="1"/>
          </p:cNvSpPr>
          <p:nvPr>
            <p:ph idx="1"/>
          </p:nvPr>
        </p:nvSpPr>
        <p:spPr>
          <a:xfrm>
            <a:off x="1120775" y="1825625"/>
            <a:ext cx="10233025" cy="940770"/>
          </a:xfrm>
          <a:prstGeom prst="rect">
            <a:avLst/>
          </a:prstGeom>
        </p:spPr>
        <p:txBody>
          <a:bodyPr wrap="square">
            <a:spAutoFit/>
          </a:bodyPr>
          <a:lstStyle/>
          <a:p>
            <a:pPr marL="0" indent="0">
              <a:buNone/>
            </a:pPr>
            <a:r>
              <a:rPr lang="en-US" sz="1800" dirty="0">
                <a:solidFill>
                  <a:schemeClr val="bg2">
                    <a:lumMod val="20000"/>
                    <a:lumOff val="80000"/>
                  </a:schemeClr>
                </a:solidFill>
                <a:latin typeface="Times New Roman" panose="02020603050405020304" pitchFamily="18" charset="0"/>
                <a:cs typeface="Times New Roman" panose="02020603050405020304" pitchFamily="18" charset="0"/>
              </a:rPr>
              <a:t>Claydon NC. Current concepts in toothbrushing and interdental cleaning. Periodontology 2000. 2008 Oct;48(1):10-22</a:t>
            </a:r>
          </a:p>
          <a:p>
            <a:r>
              <a:rPr lang="en-US" sz="1600" dirty="0">
                <a:solidFill>
                  <a:srgbClr val="222222"/>
                </a:solidFill>
                <a:latin typeface="Arial" panose="020B0604020202020204" pitchFamily="34" charset="0"/>
              </a:rPr>
              <a:t>.</a:t>
            </a:r>
            <a:endParaRPr lang="en-IN" sz="1600" dirty="0"/>
          </a:p>
        </p:txBody>
      </p:sp>
      <p:sp>
        <p:nvSpPr>
          <p:cNvPr id="5" name="Rectangle 4">
            <a:extLst>
              <a:ext uri="{FF2B5EF4-FFF2-40B4-BE49-F238E27FC236}">
                <a16:creationId xmlns:a16="http://schemas.microsoft.com/office/drawing/2014/main" id="{115A499D-CA53-400E-95DB-6A33F8486885}"/>
              </a:ext>
            </a:extLst>
          </p:cNvPr>
          <p:cNvSpPr/>
          <p:nvPr/>
        </p:nvSpPr>
        <p:spPr>
          <a:xfrm>
            <a:off x="1120775" y="2480752"/>
            <a:ext cx="9417019" cy="923330"/>
          </a:xfrm>
          <a:prstGeom prst="rect">
            <a:avLst/>
          </a:prstGeom>
        </p:spPr>
        <p:txBody>
          <a:bodyPr wrap="square">
            <a:spAutoFit/>
          </a:bodyPr>
          <a:lstStyle/>
          <a:p>
            <a:pPr algn="just"/>
            <a:r>
              <a:rPr lang="en-IN" dirty="0">
                <a:latin typeface="Times New Roman" panose="02020603050405020304" pitchFamily="18" charset="0"/>
                <a:cs typeface="Times New Roman" panose="02020603050405020304" pitchFamily="18" charset="0"/>
              </a:rPr>
              <a:t>Boyd RL, Hollander BN, </a:t>
            </a:r>
            <a:r>
              <a:rPr lang="en-IN" dirty="0" err="1">
                <a:latin typeface="Times New Roman" panose="02020603050405020304" pitchFamily="18" charset="0"/>
                <a:cs typeface="Times New Roman" panose="02020603050405020304" pitchFamily="18" charset="0"/>
              </a:rPr>
              <a:t>Eakle</a:t>
            </a:r>
            <a:r>
              <a:rPr lang="en-IN" dirty="0">
                <a:latin typeface="Times New Roman" panose="02020603050405020304" pitchFamily="18" charset="0"/>
                <a:cs typeface="Times New Roman" panose="02020603050405020304" pitchFamily="18" charset="0"/>
              </a:rPr>
              <a:t> WS. Comparison of a </a:t>
            </a:r>
            <a:r>
              <a:rPr lang="en-IN" dirty="0" err="1">
                <a:latin typeface="Times New Roman" panose="02020603050405020304" pitchFamily="18" charset="0"/>
                <a:cs typeface="Times New Roman" panose="02020603050405020304" pitchFamily="18" charset="0"/>
              </a:rPr>
              <a:t>subgingivally</a:t>
            </a:r>
            <a:r>
              <a:rPr lang="en-IN" dirty="0">
                <a:latin typeface="Times New Roman" panose="02020603050405020304" pitchFamily="18" charset="0"/>
                <a:cs typeface="Times New Roman" panose="02020603050405020304" pitchFamily="18" charset="0"/>
              </a:rPr>
              <a:t> placed cannula oral irrigator tip with </a:t>
            </a:r>
            <a:r>
              <a:rPr lang="en-IN" dirty="0" err="1">
                <a:latin typeface="Times New Roman" panose="02020603050405020304" pitchFamily="18" charset="0"/>
                <a:cs typeface="Times New Roman" panose="02020603050405020304" pitchFamily="18" charset="0"/>
              </a:rPr>
              <a:t>asupragingivally</a:t>
            </a:r>
            <a:r>
              <a:rPr lang="en-IN" dirty="0">
                <a:latin typeface="Times New Roman" panose="02020603050405020304" pitchFamily="18" charset="0"/>
                <a:cs typeface="Times New Roman" panose="02020603050405020304" pitchFamily="18" charset="0"/>
              </a:rPr>
              <a:t> placed standard irrigator tip. Journal of clinical periodontology. 1992 May;19(5):340-4</a:t>
            </a:r>
            <a:r>
              <a:rPr lang="en-IN" sz="16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009F53F3-C12A-4BFB-8C2A-DC72E1A29B15}"/>
              </a:ext>
            </a:extLst>
          </p:cNvPr>
          <p:cNvSpPr/>
          <p:nvPr/>
        </p:nvSpPr>
        <p:spPr>
          <a:xfrm>
            <a:off x="1120775" y="3429000"/>
            <a:ext cx="9762493" cy="369332"/>
          </a:xfrm>
          <a:prstGeom prst="rect">
            <a:avLst/>
          </a:prstGeom>
        </p:spPr>
        <p:txBody>
          <a:bodyPr wrap="square">
            <a:spAutoFit/>
          </a:bodyPr>
          <a:lstStyle/>
          <a:p>
            <a:pPr algn="just"/>
            <a:r>
              <a:rPr lang="en-IN" dirty="0" err="1">
                <a:latin typeface="Times New Roman" panose="02020603050405020304" pitchFamily="18" charset="0"/>
                <a:cs typeface="Times New Roman" panose="02020603050405020304" pitchFamily="18" charset="0"/>
              </a:rPr>
              <a:t>Drisko</a:t>
            </a:r>
            <a:r>
              <a:rPr lang="en-IN" dirty="0">
                <a:latin typeface="Times New Roman" panose="02020603050405020304" pitchFamily="18" charset="0"/>
                <a:cs typeface="Times New Roman" panose="02020603050405020304" pitchFamily="18" charset="0"/>
              </a:rPr>
              <a:t> CH. Nonsurgical periodontal therapy. Periodontology 2000. 2001 Feb;25(1):77-88</a:t>
            </a:r>
            <a:r>
              <a:rPr lang="en-IN" dirty="0">
                <a:solidFill>
                  <a:srgbClr val="222222"/>
                </a:solidFill>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BBA35F5-E1A4-47A4-BADA-E1737114D184}"/>
              </a:ext>
            </a:extLst>
          </p:cNvPr>
          <p:cNvSpPr/>
          <p:nvPr/>
        </p:nvSpPr>
        <p:spPr>
          <a:xfrm>
            <a:off x="1120775" y="3953245"/>
            <a:ext cx="9257221"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Greenstein G. Effects of subgingival irrigation on periodontal status. Journal of periodontology. 1987 Dec;58(12):827-36.</a:t>
            </a:r>
            <a:endParaRPr lang="en-IN"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578A2CE-021F-41F9-B280-B60F90DF14E0}"/>
              </a:ext>
            </a:extLst>
          </p:cNvPr>
          <p:cNvSpPr/>
          <p:nvPr/>
        </p:nvSpPr>
        <p:spPr>
          <a:xfrm>
            <a:off x="1120775" y="4835444"/>
            <a:ext cx="9025631"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Jahn CA. The dental water jet: a historical review of the literature. American Dental Hygienists' Association. 2010 Jun 1;84(3):114-20.</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5955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E09488-DC83-4156-94CE-56E97D5BD51A}"/>
              </a:ext>
            </a:extLst>
          </p:cNvPr>
          <p:cNvSpPr>
            <a:spLocks noGrp="1"/>
          </p:cNvSpPr>
          <p:nvPr>
            <p:ph idx="1"/>
          </p:nvPr>
        </p:nvSpPr>
        <p:spPr>
          <a:xfrm>
            <a:off x="1120775" y="1825625"/>
            <a:ext cx="10233025" cy="590931"/>
          </a:xfrm>
          <a:prstGeom prst="rect">
            <a:avLst/>
          </a:prstGeom>
        </p:spPr>
        <p:txBody>
          <a:bodyPr wrap="square">
            <a:spAutoFit/>
          </a:bodyPr>
          <a:lstStyle/>
          <a:p>
            <a:pPr marL="0" indent="0" algn="just">
              <a:buNone/>
            </a:pPr>
            <a:r>
              <a:rPr lang="en-US" sz="1800" dirty="0">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Eakle</a:t>
            </a:r>
            <a:r>
              <a:rPr lang="en-US" sz="1800" dirty="0">
                <a:solidFill>
                  <a:schemeClr val="tx1"/>
                </a:solidFill>
                <a:latin typeface="Times New Roman" panose="02020603050405020304" pitchFamily="18" charset="0"/>
                <a:cs typeface="Times New Roman" panose="02020603050405020304" pitchFamily="18" charset="0"/>
              </a:rPr>
              <a:t> WS, Ford C and Boyd RL: Depth of penetration in periodontal pockets with oral irrigation. J Clin    Periodontol J986; 13: 39-4</a:t>
            </a:r>
            <a:endParaRPr lang="en-IN" sz="180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3E4B03B-5CC5-446E-B2C8-23B4605EDFBD}"/>
              </a:ext>
            </a:extLst>
          </p:cNvPr>
          <p:cNvSpPr/>
          <p:nvPr/>
        </p:nvSpPr>
        <p:spPr>
          <a:xfrm>
            <a:off x="1201445" y="2486347"/>
            <a:ext cx="9522780"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Braun RE, </a:t>
            </a:r>
            <a:r>
              <a:rPr lang="en-US" dirty="0" err="1">
                <a:latin typeface="Times New Roman" panose="02020603050405020304" pitchFamily="18" charset="0"/>
                <a:cs typeface="Times New Roman" panose="02020603050405020304" pitchFamily="18" charset="0"/>
              </a:rPr>
              <a:t>Ciancio</a:t>
            </a:r>
            <a:r>
              <a:rPr lang="en-US" dirty="0">
                <a:latin typeface="Times New Roman" panose="02020603050405020304" pitchFamily="18" charset="0"/>
                <a:cs typeface="Times New Roman" panose="02020603050405020304" pitchFamily="18" charset="0"/>
              </a:rPr>
              <a:t> SG. Subgingival delivery by an oral irrigation device. Journal of periodontology. 1992 May;63(5):469-72.</a:t>
            </a:r>
            <a:endParaRPr lang="en-IN"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742F9D8-6058-47F2-88DE-B2B3E9742C97}"/>
              </a:ext>
            </a:extLst>
          </p:cNvPr>
          <p:cNvSpPr/>
          <p:nvPr/>
        </p:nvSpPr>
        <p:spPr>
          <a:xfrm>
            <a:off x="1120775" y="3402157"/>
            <a:ext cx="9692228" cy="646331"/>
          </a:xfrm>
          <a:prstGeom prst="rect">
            <a:avLst/>
          </a:prstGeom>
        </p:spPr>
        <p:txBody>
          <a:bodyPr wrap="square">
            <a:spAutoFit/>
          </a:bodyPr>
          <a:lstStyle/>
          <a:p>
            <a:pPr algn="just"/>
            <a:r>
              <a:rPr lang="en-IN" dirty="0">
                <a:latin typeface="Times New Roman" panose="02020603050405020304" pitchFamily="18" charset="0"/>
                <a:cs typeface="Times New Roman" panose="02020603050405020304" pitchFamily="18" charset="0"/>
              </a:rPr>
              <a:t>Bhaskar, S. N., </a:t>
            </a:r>
            <a:r>
              <a:rPr lang="en-IN" dirty="0" err="1">
                <a:latin typeface="Times New Roman" panose="02020603050405020304" pitchFamily="18" charset="0"/>
                <a:cs typeface="Times New Roman" panose="02020603050405020304" pitchFamily="18" charset="0"/>
              </a:rPr>
              <a:t>Cutright</a:t>
            </a:r>
            <a:r>
              <a:rPr lang="en-IN" dirty="0">
                <a:latin typeface="Times New Roman" panose="02020603050405020304" pitchFamily="18" charset="0"/>
                <a:cs typeface="Times New Roman" panose="02020603050405020304" pitchFamily="18" charset="0"/>
              </a:rPr>
              <a:t>, D. E., Gross, A., Frisch, J., Beasley, J. D., &amp; Perez, B. (1971). </a:t>
            </a:r>
            <a:r>
              <a:rPr lang="en-IN" i="1" dirty="0">
                <a:latin typeface="Times New Roman" panose="02020603050405020304" pitchFamily="18" charset="0"/>
                <a:cs typeface="Times New Roman" panose="02020603050405020304" pitchFamily="18" charset="0"/>
              </a:rPr>
              <a:t>Water Jet Devices in Dental Practice. Journal of Periodontology, 42(10), 658–664.</a:t>
            </a:r>
            <a:r>
              <a:rPr lang="en-IN"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5390D28D-298F-44A6-BF46-9E6CCA0F15C8}"/>
              </a:ext>
            </a:extLst>
          </p:cNvPr>
          <p:cNvSpPr/>
          <p:nvPr/>
        </p:nvSpPr>
        <p:spPr>
          <a:xfrm>
            <a:off x="1120775" y="4202169"/>
            <a:ext cx="9399264"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Cantor MT, Stahl SS. The effects of various interdental stimulators upon the keratinization of the interdental col. Periodontics. 1965;3(5):243-7</a:t>
            </a:r>
            <a:r>
              <a:rPr lang="en-US" dirty="0">
                <a:solidFill>
                  <a:srgbClr val="222222"/>
                </a:solidFill>
                <a:latin typeface="Arial" panose="020B0604020202020204" pitchFamily="34" charset="0"/>
                <a:cs typeface="Times New Roman" panose="02020603050405020304" pitchFamily="18" charset="0"/>
              </a:rPr>
              <a:t>.</a:t>
            </a:r>
            <a:endParaRPr lang="en-IN" dirty="0"/>
          </a:p>
        </p:txBody>
      </p:sp>
      <p:sp>
        <p:nvSpPr>
          <p:cNvPr id="8" name="Rectangle 7">
            <a:extLst>
              <a:ext uri="{FF2B5EF4-FFF2-40B4-BE49-F238E27FC236}">
                <a16:creationId xmlns:a16="http://schemas.microsoft.com/office/drawing/2014/main" id="{453A4790-4C9E-40BD-8A36-403529DBA9E8}"/>
              </a:ext>
            </a:extLst>
          </p:cNvPr>
          <p:cNvSpPr/>
          <p:nvPr/>
        </p:nvSpPr>
        <p:spPr>
          <a:xfrm>
            <a:off x="1201445" y="5117979"/>
            <a:ext cx="9611557"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Glickman I, </a:t>
            </a:r>
            <a:r>
              <a:rPr lang="en-US" dirty="0" err="1">
                <a:latin typeface="Times New Roman" panose="02020603050405020304" pitchFamily="18" charset="0"/>
                <a:cs typeface="Times New Roman" panose="02020603050405020304" pitchFamily="18" charset="0"/>
              </a:rPr>
              <a:t>Petralis</a:t>
            </a:r>
            <a:r>
              <a:rPr lang="en-US" dirty="0">
                <a:latin typeface="Times New Roman" panose="02020603050405020304" pitchFamily="18" charset="0"/>
                <a:cs typeface="Times New Roman" panose="02020603050405020304" pitchFamily="18" charset="0"/>
              </a:rPr>
              <a:t> R, Marks RM. The effect of powered toothbrushing plus interdental stimulation upon the severity of gingivitis. The Journal of Periodontology. 1964 Nov;35(6):519-24.</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3349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DF6934-3AFB-42CF-8DEF-ED98AB4DE100}"/>
              </a:ext>
            </a:extLst>
          </p:cNvPr>
          <p:cNvSpPr>
            <a:spLocks noGrp="1"/>
          </p:cNvSpPr>
          <p:nvPr>
            <p:ph idx="1"/>
          </p:nvPr>
        </p:nvSpPr>
        <p:spPr>
          <a:xfrm>
            <a:off x="1120775" y="1825625"/>
            <a:ext cx="10233025" cy="1567609"/>
          </a:xfrm>
          <a:prstGeom prst="rect">
            <a:avLst/>
          </a:prstGeom>
        </p:spPr>
        <p:txBody>
          <a:bodyPr wrap="square">
            <a:spAutoFit/>
          </a:bodyPr>
          <a:lstStyle/>
          <a:p>
            <a:pPr marL="0" indent="0" algn="just">
              <a:buNone/>
            </a:pPr>
            <a:r>
              <a:rPr lang="en-US" sz="1800" dirty="0" err="1">
                <a:latin typeface="Times New Roman" panose="02020603050405020304" pitchFamily="18" charset="0"/>
                <a:cs typeface="Times New Roman" panose="02020603050405020304" pitchFamily="18" charset="0"/>
              </a:rPr>
              <a:t>Wolffe</a:t>
            </a:r>
            <a:r>
              <a:rPr lang="en-US" sz="1800" dirty="0">
                <a:latin typeface="Times New Roman" panose="02020603050405020304" pitchFamily="18" charset="0"/>
                <a:cs typeface="Times New Roman" panose="02020603050405020304" pitchFamily="18" charset="0"/>
              </a:rPr>
              <a:t> GN. An evaluation of proximal surface cleansing agents. Journal of clinical periodontology. 1976 Sep;3(3):148-56.</a:t>
            </a:r>
          </a:p>
          <a:p>
            <a:pPr marL="0" indent="0" algn="just">
              <a:buNone/>
            </a:pPr>
            <a:r>
              <a:rPr lang="en-US" sz="1800" dirty="0">
                <a:latin typeface="Times New Roman" panose="02020603050405020304" pitchFamily="18" charset="0"/>
                <a:cs typeface="Times New Roman" panose="02020603050405020304" pitchFamily="18" charset="0"/>
              </a:rPr>
              <a:t>Barton J, Abelson D. The clinical efficacy of wooden interdental cleaners in gingivitis reduction. Clin </a:t>
            </a:r>
            <a:r>
              <a:rPr lang="en-US" sz="1800" dirty="0" err="1">
                <a:latin typeface="Times New Roman" panose="02020603050405020304" pitchFamily="18" charset="0"/>
                <a:cs typeface="Times New Roman" panose="02020603050405020304" pitchFamily="18" charset="0"/>
              </a:rPr>
              <a:t>Prev</a:t>
            </a:r>
            <a:r>
              <a:rPr lang="en-US" sz="1800" dirty="0">
                <a:latin typeface="Times New Roman" panose="02020603050405020304" pitchFamily="18" charset="0"/>
                <a:cs typeface="Times New Roman" panose="02020603050405020304" pitchFamily="18" charset="0"/>
              </a:rPr>
              <a:t> Dent. 1987 Nov;9(6):17-20.</a:t>
            </a:r>
            <a:endParaRPr lang="en-IN" sz="1800" dirty="0">
              <a:latin typeface="Times New Roman" panose="02020603050405020304" pitchFamily="18" charset="0"/>
              <a:cs typeface="Times New Roman" panose="02020603050405020304" pitchFamily="18" charset="0"/>
            </a:endParaRPr>
          </a:p>
          <a:p>
            <a:pPr algn="just"/>
            <a:endParaRPr lang="en-IN" sz="1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7E1E4B7-5777-48DC-A5DA-7438B1FCB3D3}"/>
              </a:ext>
            </a:extLst>
          </p:cNvPr>
          <p:cNvSpPr/>
          <p:nvPr/>
        </p:nvSpPr>
        <p:spPr>
          <a:xfrm>
            <a:off x="1070466" y="3113697"/>
            <a:ext cx="10150909" cy="923330"/>
          </a:xfrm>
          <a:prstGeom prst="rect">
            <a:avLst/>
          </a:prstGeom>
        </p:spPr>
        <p:txBody>
          <a:bodyPr wrap="square">
            <a:spAutoFit/>
          </a:bodyPr>
          <a:lstStyle/>
          <a:p>
            <a:pPr algn="just"/>
            <a:r>
              <a:rPr lang="en-IN" dirty="0">
                <a:latin typeface="Times New Roman" panose="02020603050405020304" pitchFamily="18" charset="0"/>
                <a:cs typeface="Times New Roman" panose="02020603050405020304" pitchFamily="18" charset="0"/>
              </a:rPr>
              <a:t>Christou V, Timmerman MF, Van der Velden U, Van der Weijden FA. Comparison of different approaches of interdental oral hygiene: interdental brushes versus dental floss. Journal of periodontology. 1998 Jul;69(7):759-64.</a:t>
            </a:r>
          </a:p>
        </p:txBody>
      </p:sp>
      <p:sp>
        <p:nvSpPr>
          <p:cNvPr id="6" name="Rectangle 5">
            <a:extLst>
              <a:ext uri="{FF2B5EF4-FFF2-40B4-BE49-F238E27FC236}">
                <a16:creationId xmlns:a16="http://schemas.microsoft.com/office/drawing/2014/main" id="{2DC95944-D6A5-41E3-BBBB-11DCB1E7106A}"/>
              </a:ext>
            </a:extLst>
          </p:cNvPr>
          <p:cNvSpPr/>
          <p:nvPr/>
        </p:nvSpPr>
        <p:spPr>
          <a:xfrm>
            <a:off x="1120774" y="4096531"/>
            <a:ext cx="10100601" cy="646331"/>
          </a:xfrm>
          <a:prstGeom prst="rect">
            <a:avLst/>
          </a:prstGeom>
        </p:spPr>
        <p:txBody>
          <a:bodyPr wrap="square">
            <a:spAutoFit/>
          </a:bodyPr>
          <a:lstStyle/>
          <a:p>
            <a:pPr algn="just"/>
            <a:r>
              <a:rPr lang="en-US" dirty="0" err="1">
                <a:latin typeface="Times New Roman" panose="02020603050405020304" pitchFamily="18" charset="0"/>
                <a:cs typeface="Times New Roman" panose="02020603050405020304" pitchFamily="18" charset="0"/>
              </a:rPr>
              <a:t>Ciancio</a:t>
            </a:r>
            <a:r>
              <a:rPr lang="en-US" dirty="0">
                <a:latin typeface="Times New Roman" panose="02020603050405020304" pitchFamily="18" charset="0"/>
                <a:cs typeface="Times New Roman" panose="02020603050405020304" pitchFamily="18" charset="0"/>
              </a:rPr>
              <a:t> SG, </a:t>
            </a:r>
            <a:r>
              <a:rPr lang="en-US" dirty="0" err="1">
                <a:latin typeface="Times New Roman" panose="02020603050405020304" pitchFamily="18" charset="0"/>
                <a:cs typeface="Times New Roman" panose="02020603050405020304" pitchFamily="18" charset="0"/>
              </a:rPr>
              <a:t>Shibly</a:t>
            </a:r>
            <a:r>
              <a:rPr lang="en-US" dirty="0">
                <a:latin typeface="Times New Roman" panose="02020603050405020304" pitchFamily="18" charset="0"/>
                <a:cs typeface="Times New Roman" panose="02020603050405020304" pitchFamily="18" charset="0"/>
              </a:rPr>
              <a:t> O, Farber GA. Clinical evaluation of the effect of two types of dental floss on plaque and gingival health. Clinical preventive dentistry. 1992;14(3):14-8.</a:t>
            </a:r>
            <a:endParaRPr lang="en-IN"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9B9A505-F85A-4702-89D3-5A6B247B0EE1}"/>
              </a:ext>
            </a:extLst>
          </p:cNvPr>
          <p:cNvSpPr/>
          <p:nvPr/>
        </p:nvSpPr>
        <p:spPr>
          <a:xfrm>
            <a:off x="1120775" y="4863434"/>
            <a:ext cx="10100600" cy="646331"/>
          </a:xfrm>
          <a:prstGeom prst="rect">
            <a:avLst/>
          </a:prstGeom>
        </p:spPr>
        <p:txBody>
          <a:bodyPr wrap="square">
            <a:spAutoFit/>
          </a:bodyPr>
          <a:lstStyle/>
          <a:p>
            <a:r>
              <a:rPr lang="en-IN" dirty="0">
                <a:latin typeface="Times New Roman" panose="02020603050405020304" pitchFamily="18" charset="0"/>
                <a:cs typeface="Times New Roman" panose="02020603050405020304" pitchFamily="18" charset="0"/>
              </a:rPr>
              <a:t>Deacon, S.A.; Glenny, A.-M.; </a:t>
            </a:r>
            <a:r>
              <a:rPr lang="en-IN" dirty="0" err="1">
                <a:latin typeface="Times New Roman" panose="02020603050405020304" pitchFamily="18" charset="0"/>
                <a:cs typeface="Times New Roman" panose="02020603050405020304" pitchFamily="18" charset="0"/>
              </a:rPr>
              <a:t>Deery</a:t>
            </a:r>
            <a:r>
              <a:rPr lang="en-IN" dirty="0">
                <a:latin typeface="Times New Roman" panose="02020603050405020304" pitchFamily="18" charset="0"/>
                <a:cs typeface="Times New Roman" panose="02020603050405020304" pitchFamily="18" charset="0"/>
              </a:rPr>
              <a:t>, C.; Robinson, P.G.; </a:t>
            </a:r>
            <a:r>
              <a:rPr lang="en-IN" dirty="0" err="1">
                <a:latin typeface="Times New Roman" panose="02020603050405020304" pitchFamily="18" charset="0"/>
                <a:cs typeface="Times New Roman" panose="02020603050405020304" pitchFamily="18" charset="0"/>
              </a:rPr>
              <a:t>Heanue</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M.;Walmsley</a:t>
            </a:r>
            <a:r>
              <a:rPr lang="en-IN" dirty="0">
                <a:latin typeface="Times New Roman" panose="02020603050405020304" pitchFamily="18" charset="0"/>
                <a:cs typeface="Times New Roman" panose="02020603050405020304" pitchFamily="18" charset="0"/>
              </a:rPr>
              <a:t>, A.D.; </a:t>
            </a:r>
            <a:r>
              <a:rPr lang="en-IN" dirty="0" err="1">
                <a:latin typeface="Times New Roman" panose="02020603050405020304" pitchFamily="18" charset="0"/>
                <a:cs typeface="Times New Roman" panose="02020603050405020304" pitchFamily="18" charset="0"/>
              </a:rPr>
              <a:t>Shaw,W.C</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Dierent</a:t>
            </a:r>
            <a:r>
              <a:rPr lang="en-I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powered toothbrushes for plaque control and gingival health. Cochrane Database Syst. Rev. </a:t>
            </a:r>
            <a:r>
              <a:rPr lang="en-US" b="1" dirty="0">
                <a:latin typeface="Times New Roman" panose="02020603050405020304" pitchFamily="18" charset="0"/>
                <a:cs typeface="Times New Roman" panose="02020603050405020304" pitchFamily="18" charset="0"/>
              </a:rPr>
              <a:t>2010</a:t>
            </a:r>
            <a:r>
              <a:rPr lang="en-US"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23080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261041-EA40-48B3-B9DD-BA8350601D6C}"/>
              </a:ext>
            </a:extLst>
          </p:cNvPr>
          <p:cNvSpPr>
            <a:spLocks noGrp="1"/>
          </p:cNvSpPr>
          <p:nvPr>
            <p:ph idx="1"/>
          </p:nvPr>
        </p:nvSpPr>
        <p:spPr>
          <a:xfrm>
            <a:off x="1120775" y="1825625"/>
            <a:ext cx="10233025" cy="646331"/>
          </a:xfrm>
          <a:prstGeom prst="rect">
            <a:avLst/>
          </a:prstGeom>
        </p:spPr>
        <p:txBody>
          <a:bodyPr wrap="square">
            <a:spAutoFit/>
          </a:bodyPr>
          <a:lstStyle/>
          <a:p>
            <a:r>
              <a:rPr lang="en-IN" sz="2000" dirty="0" err="1">
                <a:latin typeface="Times New Roman" panose="02020603050405020304" pitchFamily="18" charset="0"/>
                <a:cs typeface="Times New Roman" panose="02020603050405020304" pitchFamily="18" charset="0"/>
              </a:rPr>
              <a:t>Forgas-Brockmann</a:t>
            </a:r>
            <a:r>
              <a:rPr lang="en-IN" sz="2000" dirty="0">
                <a:latin typeface="Times New Roman" panose="02020603050405020304" pitchFamily="18" charset="0"/>
                <a:cs typeface="Times New Roman" panose="02020603050405020304" pitchFamily="18" charset="0"/>
              </a:rPr>
              <a:t>, L.B.; Carter-Hanson, C.; </a:t>
            </a:r>
            <a:r>
              <a:rPr lang="en-IN" sz="2000" dirty="0" err="1">
                <a:latin typeface="Times New Roman" panose="02020603050405020304" pitchFamily="18" charset="0"/>
                <a:cs typeface="Times New Roman" panose="02020603050405020304" pitchFamily="18" charset="0"/>
              </a:rPr>
              <a:t>Killoy,W.J</a:t>
            </a:r>
            <a:r>
              <a:rPr lang="en-IN" sz="2000" dirty="0">
                <a:latin typeface="Times New Roman" panose="02020603050405020304" pitchFamily="18" charset="0"/>
                <a:cs typeface="Times New Roman" panose="02020603050405020304" pitchFamily="18" charset="0"/>
              </a:rPr>
              <a:t>. The </a:t>
            </a:r>
            <a:r>
              <a:rPr lang="en-IN" sz="2000" dirty="0" err="1">
                <a:latin typeface="Times New Roman" panose="02020603050405020304" pitchFamily="18" charset="0"/>
                <a:cs typeface="Times New Roman" panose="02020603050405020304" pitchFamily="18" charset="0"/>
              </a:rPr>
              <a:t>eects</a:t>
            </a:r>
            <a:r>
              <a:rPr lang="en-IN" sz="2000" dirty="0">
                <a:latin typeface="Times New Roman" panose="02020603050405020304" pitchFamily="18" charset="0"/>
                <a:cs typeface="Times New Roman" panose="02020603050405020304" pitchFamily="18" charset="0"/>
              </a:rPr>
              <a:t> of an ultrasonic toothbrush on plaque </a:t>
            </a:r>
            <a:r>
              <a:rPr lang="en-US" sz="2000" dirty="0">
                <a:latin typeface="Times New Roman" panose="02020603050405020304" pitchFamily="18" charset="0"/>
                <a:cs typeface="Times New Roman" panose="02020603050405020304" pitchFamily="18" charset="0"/>
              </a:rPr>
              <a:t>accumulation and gingival inflammation. J. Clin. Periodontol. </a:t>
            </a:r>
            <a:r>
              <a:rPr lang="en-US" sz="2000" b="1" dirty="0">
                <a:latin typeface="Times New Roman" panose="02020603050405020304" pitchFamily="18" charset="0"/>
                <a:cs typeface="Times New Roman" panose="02020603050405020304" pitchFamily="18" charset="0"/>
              </a:rPr>
              <a:t>1998</a:t>
            </a:r>
            <a:r>
              <a:rPr lang="en-US" sz="2000" dirty="0">
                <a:latin typeface="Times New Roman" panose="02020603050405020304" pitchFamily="18" charset="0"/>
                <a:cs typeface="Times New Roman" panose="02020603050405020304" pitchFamily="18" charset="0"/>
              </a:rPr>
              <a:t>, 25, 375–379</a:t>
            </a:r>
            <a:endParaRPr lang="en-IN" sz="2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5560646-D9E8-40FC-9AC6-1E3C5E808350}"/>
              </a:ext>
            </a:extLst>
          </p:cNvPr>
          <p:cNvSpPr/>
          <p:nvPr/>
        </p:nvSpPr>
        <p:spPr>
          <a:xfrm>
            <a:off x="1120775" y="2603350"/>
            <a:ext cx="9923045" cy="646331"/>
          </a:xfrm>
          <a:prstGeom prst="rect">
            <a:avLst/>
          </a:prstGeom>
        </p:spPr>
        <p:txBody>
          <a:bodyPr wrap="square">
            <a:spAutoFit/>
          </a:bodyPr>
          <a:lstStyle/>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Heanue</a:t>
            </a:r>
            <a:r>
              <a:rPr lang="en-US" dirty="0">
                <a:latin typeface="Times New Roman" panose="02020603050405020304" pitchFamily="18" charset="0"/>
                <a:cs typeface="Times New Roman" panose="02020603050405020304" pitchFamily="18" charset="0"/>
              </a:rPr>
              <a:t>, M.; Deacon, S.A.; </a:t>
            </a:r>
            <a:r>
              <a:rPr lang="en-US" dirty="0" err="1">
                <a:latin typeface="Times New Roman" panose="02020603050405020304" pitchFamily="18" charset="0"/>
                <a:cs typeface="Times New Roman" panose="02020603050405020304" pitchFamily="18" charset="0"/>
              </a:rPr>
              <a:t>Deery</a:t>
            </a:r>
            <a:r>
              <a:rPr lang="en-US" dirty="0">
                <a:latin typeface="Times New Roman" panose="02020603050405020304" pitchFamily="18" charset="0"/>
                <a:cs typeface="Times New Roman" panose="02020603050405020304" pitchFamily="18" charset="0"/>
              </a:rPr>
              <a:t>, C. Manual versus powered toothbrushing for oral health (</a:t>
            </a:r>
            <a:r>
              <a:rPr lang="en-US" dirty="0" err="1">
                <a:latin typeface="Times New Roman" panose="02020603050405020304" pitchFamily="18" charset="0"/>
                <a:cs typeface="Times New Roman" panose="02020603050405020304" pitchFamily="18" charset="0"/>
              </a:rPr>
              <a:t>cochrane</a:t>
            </a:r>
            <a:r>
              <a:rPr lang="en-US" dirty="0">
                <a:latin typeface="Times New Roman" panose="02020603050405020304" pitchFamily="18" charset="0"/>
                <a:cs typeface="Times New Roman" panose="02020603050405020304" pitchFamily="18" charset="0"/>
              </a:rPr>
              <a:t> review). </a:t>
            </a:r>
            <a:r>
              <a:rPr lang="en-IN" dirty="0">
                <a:latin typeface="Times New Roman" panose="02020603050405020304" pitchFamily="18" charset="0"/>
                <a:cs typeface="Times New Roman" panose="02020603050405020304" pitchFamily="18" charset="0"/>
              </a:rPr>
              <a:t>Cochrane Database Syst. Res. </a:t>
            </a:r>
            <a:r>
              <a:rPr lang="en-IN" b="1" dirty="0">
                <a:latin typeface="Times New Roman" panose="02020603050405020304" pitchFamily="18" charset="0"/>
                <a:cs typeface="Times New Roman" panose="02020603050405020304" pitchFamily="18" charset="0"/>
              </a:rPr>
              <a:t>2003</a:t>
            </a:r>
            <a:r>
              <a:rPr lang="en-IN" dirty="0">
                <a:latin typeface="URWPalladioL-Roma"/>
              </a:rPr>
              <a:t>.</a:t>
            </a:r>
            <a:endParaRPr lang="en-IN" dirty="0"/>
          </a:p>
        </p:txBody>
      </p:sp>
      <p:sp>
        <p:nvSpPr>
          <p:cNvPr id="2" name="Rectangle 1">
            <a:extLst>
              <a:ext uri="{FF2B5EF4-FFF2-40B4-BE49-F238E27FC236}">
                <a16:creationId xmlns:a16="http://schemas.microsoft.com/office/drawing/2014/main" id="{A700BD05-E3BA-4850-96C3-5BAD59BCD708}"/>
              </a:ext>
            </a:extLst>
          </p:cNvPr>
          <p:cNvSpPr/>
          <p:nvPr/>
        </p:nvSpPr>
        <p:spPr>
          <a:xfrm>
            <a:off x="1120775" y="3381075"/>
            <a:ext cx="10084775" cy="707886"/>
          </a:xfrm>
          <a:prstGeom prst="rect">
            <a:avLst/>
          </a:prstGeom>
        </p:spPr>
        <p:txBody>
          <a:bodyPr wrap="square">
            <a:spAutoFit/>
          </a:bodyPr>
          <a:lstStyle/>
          <a:p>
            <a:pPr marL="342900" indent="-342900" algn="just">
              <a:buFont typeface="Arial" panose="020B0604020202020204" pitchFamily="34" charset="0"/>
              <a:buChar char="•"/>
            </a:pPr>
            <a:r>
              <a:rPr lang="en-IN" sz="2000" dirty="0">
                <a:latin typeface="Times New Roman" panose="02020603050405020304" pitchFamily="18" charset="0"/>
              </a:rPr>
              <a:t>Diane Cummins</a:t>
            </a:r>
            <a:r>
              <a:rPr lang="en-IN" dirty="0">
                <a:latin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Vehicles: how to deliver the goods.</a:t>
            </a:r>
            <a:r>
              <a:rPr lang="en-IN" i="1" dirty="0"/>
              <a:t> </a:t>
            </a:r>
            <a:r>
              <a:rPr lang="en-IN" sz="2000" i="1" dirty="0">
                <a:latin typeface="Times New Roman" panose="02020603050405020304" pitchFamily="18" charset="0"/>
                <a:cs typeface="Times New Roman" panose="02020603050405020304" pitchFamily="18" charset="0"/>
              </a:rPr>
              <a:t>Periodontology 2000, Vol. 15, 1997, 84-99</a:t>
            </a:r>
            <a:r>
              <a:rPr lang="en-US" sz="2000" dirty="0">
                <a:latin typeface="Times New Roman" panose="02020603050405020304" pitchFamily="18" charset="0"/>
                <a:cs typeface="Times New Roman" panose="02020603050405020304" pitchFamily="18" charset="0"/>
              </a:rPr>
              <a:t>  </a:t>
            </a:r>
            <a:endParaRPr lang="en-IN" sz="20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11DC21C-C22C-4836-B348-123C122C0383}"/>
              </a:ext>
            </a:extLst>
          </p:cNvPr>
          <p:cNvSpPr/>
          <p:nvPr/>
        </p:nvSpPr>
        <p:spPr>
          <a:xfrm>
            <a:off x="1154783" y="4220355"/>
            <a:ext cx="9634194" cy="738664"/>
          </a:xfrm>
          <a:prstGeom prst="rect">
            <a:avLst/>
          </a:prstGeom>
        </p:spPr>
        <p:txBody>
          <a:bodyPr wrap="square">
            <a:spAutoFit/>
          </a:bodyPr>
          <a:lstStyle/>
          <a:p>
            <a:pPr marL="342900" indent="-342900" algn="just">
              <a:buFont typeface="Arial" panose="020B0604020202020204" pitchFamily="34" charset="0"/>
              <a:buChar char="•"/>
            </a:pPr>
            <a:r>
              <a:rPr lang="en-IN" sz="2000" dirty="0">
                <a:latin typeface="Times New Roman" panose="02020603050405020304" pitchFamily="18" charset="0"/>
              </a:rPr>
              <a:t>Stuart L . Fischman; </a:t>
            </a:r>
            <a:r>
              <a:rPr lang="en-US" dirty="0">
                <a:latin typeface="Times New Roman" panose="02020603050405020304" pitchFamily="18" charset="0"/>
                <a:cs typeface="Times New Roman" panose="02020603050405020304" pitchFamily="18" charset="0"/>
              </a:rPr>
              <a:t>The history of oral hygiene products: how far have we come </a:t>
            </a:r>
            <a:r>
              <a:rPr lang="en-IN" dirty="0">
                <a:latin typeface="Times New Roman" panose="02020603050405020304" pitchFamily="18" charset="0"/>
                <a:cs typeface="Times New Roman" panose="02020603050405020304" pitchFamily="18" charset="0"/>
              </a:rPr>
              <a:t>in 6000 years?</a:t>
            </a:r>
            <a:r>
              <a:rPr lang="en-IN" i="1" dirty="0"/>
              <a:t> </a:t>
            </a:r>
            <a:r>
              <a:rPr lang="en-IN" sz="2200" dirty="0">
                <a:latin typeface="Times New Roman" panose="02020603050405020304" pitchFamily="18" charset="0"/>
                <a:cs typeface="Times New Roman" panose="02020603050405020304" pitchFamily="18" charset="0"/>
              </a:rPr>
              <a:t>Periodontology 2000, Vol. 15, 1997, 7-14</a:t>
            </a:r>
          </a:p>
        </p:txBody>
      </p:sp>
      <p:sp>
        <p:nvSpPr>
          <p:cNvPr id="6" name="Rectangle 5">
            <a:extLst>
              <a:ext uri="{FF2B5EF4-FFF2-40B4-BE49-F238E27FC236}">
                <a16:creationId xmlns:a16="http://schemas.microsoft.com/office/drawing/2014/main" id="{4EB78C36-53BB-44C1-9C1E-0F2DF94EF991}"/>
              </a:ext>
            </a:extLst>
          </p:cNvPr>
          <p:cNvSpPr/>
          <p:nvPr/>
        </p:nvSpPr>
        <p:spPr>
          <a:xfrm>
            <a:off x="1197204" y="5090413"/>
            <a:ext cx="9549353" cy="707886"/>
          </a:xfrm>
          <a:prstGeom prst="rect">
            <a:avLst/>
          </a:prstGeom>
        </p:spPr>
        <p:txBody>
          <a:bodyPr wrap="square">
            <a:spAutoFit/>
          </a:bodyPr>
          <a:lstStyle/>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Geoffrecy. Forward; Gum health product formulations: </a:t>
            </a:r>
            <a:r>
              <a:rPr lang="en-US" sz="2000" dirty="0">
                <a:latin typeface="Times New Roman" panose="02020603050405020304" pitchFamily="18" charset="0"/>
                <a:cs typeface="Times New Roman" panose="02020603050405020304" pitchFamily="18" charset="0"/>
              </a:rPr>
              <a:t>what is in them and why?</a:t>
            </a:r>
            <a:r>
              <a:rPr lang="en-IN" sz="2000" i="1" dirty="0">
                <a:latin typeface="Times New Roman" panose="02020603050405020304" pitchFamily="18" charset="0"/>
                <a:cs typeface="Times New Roman" panose="02020603050405020304" pitchFamily="18" charset="0"/>
              </a:rPr>
              <a:t> Periodontology 2000, Vol. 15, 1997, 32-39</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0250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E17EDA-A601-4415-B5E1-5995263D6312}"/>
              </a:ext>
            </a:extLst>
          </p:cNvPr>
          <p:cNvSpPr>
            <a:spLocks noGrp="1"/>
          </p:cNvSpPr>
          <p:nvPr>
            <p:ph idx="1"/>
          </p:nvPr>
        </p:nvSpPr>
        <p:spPr>
          <a:xfrm>
            <a:off x="6862438" y="4625266"/>
            <a:ext cx="4242787" cy="1544715"/>
          </a:xfrm>
        </p:spPr>
        <p:txBody>
          <a:bodyPr>
            <a:normAutofit/>
          </a:bodyPr>
          <a:lstStyle/>
          <a:p>
            <a:pPr marL="0" indent="0">
              <a:buNone/>
            </a:pPr>
            <a:r>
              <a:rPr lang="en-IN" sz="4800" dirty="0">
                <a:solidFill>
                  <a:schemeClr val="tx1"/>
                </a:solidFill>
              </a:rPr>
              <a:t>THANKYOU…</a:t>
            </a:r>
          </a:p>
        </p:txBody>
      </p:sp>
    </p:spTree>
    <p:extLst>
      <p:ext uri="{BB962C8B-B14F-4D97-AF65-F5344CB8AC3E}">
        <p14:creationId xmlns:p14="http://schemas.microsoft.com/office/powerpoint/2010/main" val="192333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D6D5-A60A-4A83-9FCF-996C42455BDC}"/>
              </a:ext>
            </a:extLst>
          </p:cNvPr>
          <p:cNvSpPr>
            <a:spLocks noGrp="1"/>
          </p:cNvSpPr>
          <p:nvPr>
            <p:ph type="title"/>
          </p:nvPr>
        </p:nvSpPr>
        <p:spPr>
          <a:xfrm>
            <a:off x="838200" y="790113"/>
            <a:ext cx="10515600" cy="900575"/>
          </a:xfrm>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ADA Specification of toothbrush</a:t>
            </a:r>
          </a:p>
        </p:txBody>
      </p:sp>
      <p:sp>
        <p:nvSpPr>
          <p:cNvPr id="3" name="Content Placeholder 2">
            <a:extLst>
              <a:ext uri="{FF2B5EF4-FFF2-40B4-BE49-F238E27FC236}">
                <a16:creationId xmlns:a16="http://schemas.microsoft.com/office/drawing/2014/main" id="{9D6B97DD-852B-4357-9BAC-A09F6BA29EF1}"/>
              </a:ext>
            </a:extLst>
          </p:cNvPr>
          <p:cNvSpPr>
            <a:spLocks noGrp="1"/>
          </p:cNvSpPr>
          <p:nvPr>
            <p:ph idx="1"/>
          </p:nvPr>
        </p:nvSpPr>
        <p:spPr>
          <a:xfrm>
            <a:off x="1120000" y="1930674"/>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Surface area : 2.54 to 3.2 cm</a:t>
            </a:r>
          </a:p>
          <a:p>
            <a:pPr algn="just"/>
            <a:r>
              <a:rPr lang="en-IN" sz="2200" dirty="0">
                <a:solidFill>
                  <a:schemeClr val="tx1"/>
                </a:solidFill>
                <a:latin typeface="Times New Roman" panose="02020603050405020304" pitchFamily="18" charset="0"/>
                <a:cs typeface="Times New Roman" panose="02020603050405020304" pitchFamily="18" charset="0"/>
              </a:rPr>
              <a:t>Brush length: 1-1.25 inches</a:t>
            </a:r>
          </a:p>
          <a:p>
            <a:pPr algn="just"/>
            <a:r>
              <a:rPr lang="en-IN" sz="2200" dirty="0">
                <a:solidFill>
                  <a:schemeClr val="tx1"/>
                </a:solidFill>
                <a:latin typeface="Times New Roman" panose="02020603050405020304" pitchFamily="18" charset="0"/>
                <a:cs typeface="Times New Roman" panose="02020603050405020304" pitchFamily="18" charset="0"/>
              </a:rPr>
              <a:t>Brush width: 5/16-3/8 inches</a:t>
            </a:r>
          </a:p>
          <a:p>
            <a:pPr algn="just"/>
            <a:r>
              <a:rPr lang="en-IN" sz="2200" dirty="0">
                <a:solidFill>
                  <a:schemeClr val="tx1"/>
                </a:solidFill>
                <a:latin typeface="Times New Roman" panose="02020603050405020304" pitchFamily="18" charset="0"/>
                <a:cs typeface="Times New Roman" panose="02020603050405020304" pitchFamily="18" charset="0"/>
              </a:rPr>
              <a:t>2-4 rows of bristles</a:t>
            </a:r>
          </a:p>
          <a:p>
            <a:pPr algn="just"/>
            <a:r>
              <a:rPr lang="en-IN" sz="2200" dirty="0">
                <a:solidFill>
                  <a:schemeClr val="tx1"/>
                </a:solidFill>
                <a:latin typeface="Times New Roman" panose="02020603050405020304" pitchFamily="18" charset="0"/>
                <a:cs typeface="Times New Roman" panose="02020603050405020304" pitchFamily="18" charset="0"/>
              </a:rPr>
              <a:t> 5-12 tufts per row</a:t>
            </a:r>
          </a:p>
          <a:p>
            <a:pPr algn="just"/>
            <a:r>
              <a:rPr lang="en-US" sz="2200" dirty="0">
                <a:solidFill>
                  <a:schemeClr val="tx1"/>
                </a:solidFill>
                <a:latin typeface="Times New Roman" panose="02020603050405020304" pitchFamily="18" charset="0"/>
                <a:cs typeface="Times New Roman" panose="02020603050405020304" pitchFamily="18" charset="0"/>
              </a:rPr>
              <a:t>No. of bristles : 80 to 85 per tuft</a:t>
            </a:r>
            <a:endParaRPr lang="en-IN" sz="2200" dirty="0">
              <a:solidFill>
                <a:schemeClr val="tx1"/>
              </a:solidFill>
              <a:latin typeface="Times New Roman" panose="02020603050405020304" pitchFamily="18" charset="0"/>
              <a:cs typeface="Times New Roman" panose="02020603050405020304" pitchFamily="18" charset="0"/>
            </a:endParaRPr>
          </a:p>
          <a:p>
            <a:pPr algn="just"/>
            <a:endParaRPr lang="en-IN" sz="2200"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6FB623C-3210-4695-979F-A9E772ED31F0}"/>
              </a:ext>
            </a:extLst>
          </p:cNvPr>
          <p:cNvPicPr>
            <a:picLocks noChangeAspect="1"/>
          </p:cNvPicPr>
          <p:nvPr/>
        </p:nvPicPr>
        <p:blipFill>
          <a:blip r:embed="rId2"/>
          <a:stretch>
            <a:fillRect/>
          </a:stretch>
        </p:blipFill>
        <p:spPr>
          <a:xfrm>
            <a:off x="7179075" y="1930674"/>
            <a:ext cx="2204621" cy="2730321"/>
          </a:xfrm>
          <a:prstGeom prst="rect">
            <a:avLst/>
          </a:prstGeom>
        </p:spPr>
      </p:pic>
    </p:spTree>
    <p:extLst>
      <p:ext uri="{BB962C8B-B14F-4D97-AF65-F5344CB8AC3E}">
        <p14:creationId xmlns:p14="http://schemas.microsoft.com/office/powerpoint/2010/main" val="1235360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608CED-AFB2-4554-BFB6-621A1AB5B25A}"/>
              </a:ext>
            </a:extLst>
          </p:cNvPr>
          <p:cNvSpPr>
            <a:spLocks noGrp="1"/>
          </p:cNvSpPr>
          <p:nvPr>
            <p:ph idx="1"/>
          </p:nvPr>
        </p:nvSpPr>
        <p:spPr/>
        <p:txBody>
          <a:bodyPr>
            <a:no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At the European Workshop on Mechanical Plaque Control, it was agreed that the features of an ideal </a:t>
            </a:r>
            <a:r>
              <a:rPr lang="en-US" sz="2200" dirty="0">
                <a:solidFill>
                  <a:srgbClr val="FFFF00"/>
                </a:solidFill>
                <a:latin typeface="Times New Roman" panose="02020603050405020304" pitchFamily="18" charset="0"/>
                <a:cs typeface="Times New Roman" panose="02020603050405020304" pitchFamily="18" charset="0"/>
              </a:rPr>
              <a:t>manual toothbrush </a:t>
            </a:r>
            <a:r>
              <a:rPr lang="en-US" sz="2200" dirty="0">
                <a:solidFill>
                  <a:schemeClr val="tx1"/>
                </a:solidFill>
                <a:latin typeface="Times New Roman" panose="02020603050405020304" pitchFamily="18" charset="0"/>
                <a:cs typeface="Times New Roman" panose="02020603050405020304" pitchFamily="18" charset="0"/>
              </a:rPr>
              <a:t>should include (Egelberg &amp; Claffey </a:t>
            </a:r>
            <a:r>
              <a:rPr lang="en-IN" sz="2200" dirty="0">
                <a:solidFill>
                  <a:schemeClr val="tx1"/>
                </a:solidFill>
                <a:latin typeface="Times New Roman" panose="02020603050405020304" pitchFamily="18" charset="0"/>
                <a:cs typeface="Times New Roman" panose="02020603050405020304" pitchFamily="18" charset="0"/>
              </a:rPr>
              <a:t>1998):</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1. Handle size appropriate to user age and dexterity</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2. Head size appropriate to the size of the patient’s </a:t>
            </a:r>
            <a:r>
              <a:rPr lang="en-IN" sz="2200" dirty="0">
                <a:solidFill>
                  <a:schemeClr val="tx1"/>
                </a:solidFill>
                <a:latin typeface="Times New Roman" panose="02020603050405020304" pitchFamily="18" charset="0"/>
                <a:cs typeface="Times New Roman" panose="02020603050405020304" pitchFamily="18" charset="0"/>
              </a:rPr>
              <a:t>mouth</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3. Use of end-rounded nylon or polyester filaments not larger than 0.009 inches in diameter</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4. Use of soft bristle configurations as defined by the </a:t>
            </a:r>
            <a:r>
              <a:rPr lang="en-IN" sz="2200" dirty="0">
                <a:solidFill>
                  <a:schemeClr val="tx1"/>
                </a:solidFill>
                <a:latin typeface="Times New Roman" panose="02020603050405020304" pitchFamily="18" charset="0"/>
                <a:cs typeface="Times New Roman" panose="02020603050405020304" pitchFamily="18" charset="0"/>
              </a:rPr>
              <a:t>acceptable international industry standards (ISO)</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5. Bristle patterns which enhance plaque removal in the approximal spaces and along the gum line.</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11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8498-7496-4268-A1A4-010354ECC148}"/>
              </a:ext>
            </a:extLst>
          </p:cNvPr>
          <p:cNvSpPr>
            <a:spLocks noGrp="1"/>
          </p:cNvSpPr>
          <p:nvPr>
            <p:ph type="title"/>
          </p:nvPr>
        </p:nvSpPr>
        <p:spPr>
          <a:xfrm>
            <a:off x="979100" y="695063"/>
            <a:ext cx="3987538" cy="1086603"/>
          </a:xfrm>
        </p:spPr>
        <p:txBody>
          <a:bodyPr>
            <a:normAutofit/>
          </a:bodyPr>
          <a:lstStyle/>
          <a:p>
            <a:r>
              <a:rPr lang="en-IN" dirty="0">
                <a:solidFill>
                  <a:srgbClr val="FFFF00"/>
                </a:solidFill>
                <a:latin typeface="Algerian" panose="04020705040A02060702" pitchFamily="82" charset="0"/>
              </a:rPr>
              <a:t> </a:t>
            </a:r>
          </a:p>
        </p:txBody>
      </p:sp>
      <p:sp>
        <p:nvSpPr>
          <p:cNvPr id="3" name="Content Placeholder 2">
            <a:extLst>
              <a:ext uri="{FF2B5EF4-FFF2-40B4-BE49-F238E27FC236}">
                <a16:creationId xmlns:a16="http://schemas.microsoft.com/office/drawing/2014/main" id="{FFCEF708-537F-4080-8ED0-CE4FB8FEC5FA}"/>
              </a:ext>
            </a:extLst>
          </p:cNvPr>
          <p:cNvSpPr>
            <a:spLocks noGrp="1"/>
          </p:cNvSpPr>
          <p:nvPr>
            <p:ph idx="1"/>
          </p:nvPr>
        </p:nvSpPr>
        <p:spPr>
          <a:xfrm>
            <a:off x="1404594" y="2159835"/>
            <a:ext cx="9964130" cy="4003102"/>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A pharmaceutical formulation commonly prepared as a paste, gel, powder or liquid which is used to clean and/or polish teeth. Active ingredients to prevent caries and plaque accumulation or to desensitize teeth may be included.</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(Glossary of periodontal terms)</a:t>
            </a:r>
          </a:p>
          <a:p>
            <a:pPr algn="just"/>
            <a:r>
              <a:rPr lang="en-US" sz="2400" dirty="0">
                <a:solidFill>
                  <a:schemeClr val="tx1"/>
                </a:solidFill>
                <a:latin typeface="Times New Roman" panose="02020603050405020304" pitchFamily="18" charset="0"/>
                <a:cs typeface="Times New Roman" panose="02020603050405020304" pitchFamily="18" charset="0"/>
              </a:rPr>
              <a:t>A dentifrice is a substance used with a toothbrush for the purpose of cleaning accessible surfaces of teeth.</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ADA(council on dental therapeutics, 2015)</a:t>
            </a:r>
          </a:p>
          <a:p>
            <a:pPr algn="just"/>
            <a:r>
              <a:rPr lang="en-US" sz="2400" dirty="0">
                <a:solidFill>
                  <a:schemeClr val="tx1"/>
                </a:solidFill>
                <a:latin typeface="Times New Roman" panose="02020603050405020304" pitchFamily="18" charset="0"/>
                <a:cs typeface="Times New Roman" panose="02020603050405020304" pitchFamily="18" charset="0"/>
              </a:rPr>
              <a:t>Webster described the term dentifrice as derived from dens(tooth) and fricare(to rub).</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7E3E9DC-AB87-468D-845A-07B5C73B8B07}"/>
              </a:ext>
            </a:extLst>
          </p:cNvPr>
          <p:cNvSpPr/>
          <p:nvPr/>
        </p:nvSpPr>
        <p:spPr>
          <a:xfrm>
            <a:off x="1497574" y="1262865"/>
            <a:ext cx="4120801" cy="707886"/>
          </a:xfrm>
          <a:prstGeom prst="rect">
            <a:avLst/>
          </a:prstGeom>
        </p:spPr>
        <p:txBody>
          <a:bodyPr wrap="square">
            <a:spAutoFit/>
          </a:bodyPr>
          <a:lstStyle/>
          <a:p>
            <a:pPr algn="just"/>
            <a:r>
              <a:rPr lang="en-IN" sz="4000" dirty="0">
                <a:solidFill>
                  <a:srgbClr val="FFFF00"/>
                </a:solidFill>
                <a:latin typeface="Algerian" panose="04020705040A02060702" pitchFamily="82" charset="0"/>
              </a:rPr>
              <a:t>Dentifrices</a:t>
            </a:r>
            <a:endParaRPr lang="en-IN" sz="4000" dirty="0"/>
          </a:p>
        </p:txBody>
      </p:sp>
    </p:spTree>
    <p:extLst>
      <p:ext uri="{BB962C8B-B14F-4D97-AF65-F5344CB8AC3E}">
        <p14:creationId xmlns:p14="http://schemas.microsoft.com/office/powerpoint/2010/main" val="4234851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E6BF07-FE18-4ED6-BEC8-3A0D2B9DB315}"/>
              </a:ext>
            </a:extLst>
          </p:cNvPr>
          <p:cNvPicPr>
            <a:picLocks noChangeAspect="1"/>
          </p:cNvPicPr>
          <p:nvPr/>
        </p:nvPicPr>
        <p:blipFill rotWithShape="1">
          <a:blip r:embed="rId2"/>
          <a:srcRect l="759"/>
          <a:stretch/>
        </p:blipFill>
        <p:spPr>
          <a:xfrm>
            <a:off x="216816" y="123905"/>
            <a:ext cx="10257249" cy="5780627"/>
          </a:xfrm>
          <a:prstGeom prst="rect">
            <a:avLst/>
          </a:prstGeom>
        </p:spPr>
      </p:pic>
      <p:sp>
        <p:nvSpPr>
          <p:cNvPr id="5" name="Rectangle 4">
            <a:extLst>
              <a:ext uri="{FF2B5EF4-FFF2-40B4-BE49-F238E27FC236}">
                <a16:creationId xmlns:a16="http://schemas.microsoft.com/office/drawing/2014/main" id="{CF621F9E-7C75-4CC7-91D1-453C2CFDD571}"/>
              </a:ext>
            </a:extLst>
          </p:cNvPr>
          <p:cNvSpPr/>
          <p:nvPr/>
        </p:nvSpPr>
        <p:spPr>
          <a:xfrm>
            <a:off x="10474065" y="3428999"/>
            <a:ext cx="1717935" cy="1077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rgbClr val="FF0000"/>
                </a:solidFill>
                <a:latin typeface="Algerian" panose="04020705040A02060702" pitchFamily="82" charset="0"/>
              </a:rPr>
              <a:t>Evolution of dentifrices</a:t>
            </a:r>
          </a:p>
        </p:txBody>
      </p:sp>
      <p:sp>
        <p:nvSpPr>
          <p:cNvPr id="6" name="Rectangle 5">
            <a:extLst>
              <a:ext uri="{FF2B5EF4-FFF2-40B4-BE49-F238E27FC236}">
                <a16:creationId xmlns:a16="http://schemas.microsoft.com/office/drawing/2014/main" id="{D312467A-0D03-477B-869B-778BBDDEAB1B}"/>
              </a:ext>
            </a:extLst>
          </p:cNvPr>
          <p:cNvSpPr/>
          <p:nvPr/>
        </p:nvSpPr>
        <p:spPr>
          <a:xfrm>
            <a:off x="692869" y="5995431"/>
            <a:ext cx="9634194" cy="738664"/>
          </a:xfrm>
          <a:prstGeom prst="rect">
            <a:avLst/>
          </a:prstGeom>
        </p:spPr>
        <p:txBody>
          <a:bodyPr wrap="square">
            <a:spAutoFit/>
          </a:bodyPr>
          <a:lstStyle/>
          <a:p>
            <a:pPr algn="just"/>
            <a:r>
              <a:rPr lang="en-IN" sz="2000" dirty="0">
                <a:latin typeface="Times New Roman" panose="02020603050405020304" pitchFamily="18" charset="0"/>
              </a:rPr>
              <a:t>Stuart L . Fischman; </a:t>
            </a:r>
            <a:r>
              <a:rPr lang="en-US" dirty="0">
                <a:latin typeface="Times New Roman" panose="02020603050405020304" pitchFamily="18" charset="0"/>
                <a:cs typeface="Times New Roman" panose="02020603050405020304" pitchFamily="18" charset="0"/>
              </a:rPr>
              <a:t>The history of oral hygiene products: how far have we come </a:t>
            </a:r>
            <a:r>
              <a:rPr lang="en-IN" dirty="0">
                <a:latin typeface="Times New Roman" panose="02020603050405020304" pitchFamily="18" charset="0"/>
                <a:cs typeface="Times New Roman" panose="02020603050405020304" pitchFamily="18" charset="0"/>
              </a:rPr>
              <a:t>in 6000 years?</a:t>
            </a:r>
            <a:r>
              <a:rPr lang="en-IN" i="1" dirty="0"/>
              <a:t> </a:t>
            </a:r>
            <a:r>
              <a:rPr lang="en-IN" sz="2200" dirty="0">
                <a:latin typeface="Times New Roman" panose="02020603050405020304" pitchFamily="18" charset="0"/>
                <a:cs typeface="Times New Roman" panose="02020603050405020304" pitchFamily="18" charset="0"/>
              </a:rPr>
              <a:t>Periodontology 2000, Vol. 15, 1997, 7-14</a:t>
            </a:r>
          </a:p>
        </p:txBody>
      </p:sp>
    </p:spTree>
    <p:extLst>
      <p:ext uri="{BB962C8B-B14F-4D97-AF65-F5344CB8AC3E}">
        <p14:creationId xmlns:p14="http://schemas.microsoft.com/office/powerpoint/2010/main" val="4221742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3BBF3-AF34-4545-A213-D00FDBE971C4}"/>
              </a:ext>
            </a:extLst>
          </p:cNvPr>
          <p:cNvSpPr>
            <a:spLocks noGrp="1"/>
          </p:cNvSpPr>
          <p:nvPr>
            <p:ph idx="1"/>
          </p:nvPr>
        </p:nvSpPr>
        <p:spPr>
          <a:xfrm>
            <a:off x="979100" y="1457980"/>
            <a:ext cx="10233800"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They are </a:t>
            </a:r>
            <a:r>
              <a:rPr lang="en-US" sz="2200" dirty="0">
                <a:solidFill>
                  <a:schemeClr val="tx1"/>
                </a:solidFill>
                <a:latin typeface="Times New Roman" panose="02020603050405020304" pitchFamily="18" charset="0"/>
                <a:cs typeface="Times New Roman" panose="02020603050405020304" pitchFamily="18" charset="0"/>
              </a:rPr>
              <a:t>used mostly in the form of pastes, although powders and gels are </a:t>
            </a:r>
            <a:r>
              <a:rPr lang="en-IN" sz="2200" dirty="0">
                <a:solidFill>
                  <a:schemeClr val="tx1"/>
                </a:solidFill>
                <a:latin typeface="Times New Roman" panose="02020603050405020304" pitchFamily="18" charset="0"/>
                <a:cs typeface="Times New Roman" panose="02020603050405020304" pitchFamily="18" charset="0"/>
              </a:rPr>
              <a:t>also available.</a:t>
            </a:r>
          </a:p>
          <a:p>
            <a:pPr algn="just"/>
            <a:r>
              <a:rPr lang="en-US" sz="2200" dirty="0">
                <a:solidFill>
                  <a:schemeClr val="tx1"/>
                </a:solidFill>
                <a:latin typeface="Times New Roman" panose="02020603050405020304" pitchFamily="18" charset="0"/>
                <a:cs typeface="Times New Roman" panose="02020603050405020304" pitchFamily="18" charset="0"/>
              </a:rPr>
              <a:t>The main functions of a toothpaste (in conjunction </a:t>
            </a:r>
            <a:r>
              <a:rPr lang="en-IN" sz="2200" dirty="0">
                <a:solidFill>
                  <a:schemeClr val="tx1"/>
                </a:solidFill>
                <a:latin typeface="Times New Roman" panose="02020603050405020304" pitchFamily="18" charset="0"/>
                <a:cs typeface="Times New Roman" panose="02020603050405020304" pitchFamily="18" charset="0"/>
              </a:rPr>
              <a:t>with tooth-brushing) are:</a:t>
            </a:r>
          </a:p>
          <a:p>
            <a:pPr algn="just">
              <a:buFont typeface="Wingdings" panose="05000000000000000000" pitchFamily="2" charset="2"/>
              <a:buChar char="q"/>
            </a:pPr>
            <a:r>
              <a:rPr lang="en-IN" sz="2200" dirty="0">
                <a:solidFill>
                  <a:schemeClr val="tx1"/>
                </a:solidFill>
                <a:latin typeface="Times New Roman" panose="02020603050405020304" pitchFamily="18" charset="0"/>
                <a:cs typeface="Times New Roman" panose="02020603050405020304" pitchFamily="18" charset="0"/>
              </a:rPr>
              <a:t> Minimizing build-up of plaque</a:t>
            </a:r>
          </a:p>
          <a:p>
            <a:pPr algn="just">
              <a:buFont typeface="Wingdings" panose="05000000000000000000" pitchFamily="2" charset="2"/>
              <a:buChar char="q"/>
            </a:pPr>
            <a:r>
              <a:rPr lang="en-IN" sz="2200" dirty="0">
                <a:solidFill>
                  <a:schemeClr val="tx1"/>
                </a:solidFill>
                <a:latin typeface="Times New Roman" panose="02020603050405020304" pitchFamily="18" charset="0"/>
                <a:cs typeface="Times New Roman" panose="02020603050405020304" pitchFamily="18" charset="0"/>
              </a:rPr>
              <a:t> Strengthening teeth against caries</a:t>
            </a:r>
          </a:p>
          <a:p>
            <a:pPr algn="just">
              <a:buFont typeface="Wingdings" panose="05000000000000000000" pitchFamily="2" charset="2"/>
              <a:buChar char="q"/>
            </a:pPr>
            <a:r>
              <a:rPr lang="en-US" sz="2200" dirty="0">
                <a:solidFill>
                  <a:schemeClr val="tx1"/>
                </a:solidFill>
                <a:latin typeface="Times New Roman" panose="02020603050405020304" pitchFamily="18" charset="0"/>
                <a:cs typeface="Times New Roman" panose="02020603050405020304" pitchFamily="18" charset="0"/>
              </a:rPr>
              <a:t> Cleaning the teeth by removing stain</a:t>
            </a:r>
          </a:p>
          <a:p>
            <a:pPr algn="just">
              <a:buFont typeface="Wingdings" panose="05000000000000000000" pitchFamily="2" charset="2"/>
              <a:buChar char="q"/>
            </a:pPr>
            <a:r>
              <a:rPr lang="en-IN" sz="2200" dirty="0">
                <a:solidFill>
                  <a:schemeClr val="tx1"/>
                </a:solidFill>
                <a:latin typeface="Times New Roman" panose="02020603050405020304" pitchFamily="18" charset="0"/>
                <a:cs typeface="Times New Roman" panose="02020603050405020304" pitchFamily="18" charset="0"/>
              </a:rPr>
              <a:t> Removing food debris</a:t>
            </a:r>
          </a:p>
          <a:p>
            <a:pPr algn="just">
              <a:buFont typeface="Wingdings" panose="05000000000000000000" pitchFamily="2" charset="2"/>
              <a:buChar char="q"/>
            </a:pPr>
            <a:r>
              <a:rPr lang="en-IN" sz="2200" dirty="0">
                <a:solidFill>
                  <a:schemeClr val="tx1"/>
                </a:solidFill>
                <a:latin typeface="Times New Roman" panose="02020603050405020304" pitchFamily="18" charset="0"/>
                <a:cs typeface="Times New Roman" panose="02020603050405020304" pitchFamily="18" charset="0"/>
              </a:rPr>
              <a:t> Freshening the mouth.</a:t>
            </a:r>
          </a:p>
          <a:p>
            <a:pPr algn="just"/>
            <a:r>
              <a:rPr lang="en-IN" sz="2400" dirty="0">
                <a:solidFill>
                  <a:schemeClr val="tx1"/>
                </a:solidFill>
                <a:latin typeface="Times New Roman" panose="02020603050405020304" pitchFamily="18" charset="0"/>
                <a:cs typeface="Times New Roman" panose="02020603050405020304" pitchFamily="18" charset="0"/>
              </a:rPr>
              <a:t>A number </a:t>
            </a:r>
            <a:r>
              <a:rPr lang="en-US" sz="2400" dirty="0">
                <a:solidFill>
                  <a:schemeClr val="tx1"/>
                </a:solidFill>
                <a:latin typeface="Times New Roman" panose="02020603050405020304" pitchFamily="18" charset="0"/>
                <a:cs typeface="Times New Roman" panose="02020603050405020304" pitchFamily="18" charset="0"/>
              </a:rPr>
              <a:t>of ingredients go to make up toothpaste and each has a role in either influencing the consistency and stability of the product or its function.</a:t>
            </a:r>
            <a:endParaRPr lang="en-IN" sz="2400" dirty="0">
              <a:solidFill>
                <a:schemeClr val="tx1"/>
              </a:solidFill>
              <a:latin typeface="Times New Roman" panose="02020603050405020304" pitchFamily="18" charset="0"/>
              <a:cs typeface="Times New Roman" panose="02020603050405020304" pitchFamily="18" charset="0"/>
            </a:endParaRPr>
          </a:p>
          <a:p>
            <a:pPr marL="0" indent="0">
              <a:buNone/>
            </a:pP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530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B7E09-F700-423E-BD07-B7ADD8F5433B}"/>
              </a:ext>
            </a:extLst>
          </p:cNvPr>
          <p:cNvSpPr>
            <a:spLocks noGrp="1"/>
          </p:cNvSpPr>
          <p:nvPr>
            <p:ph idx="1"/>
          </p:nvPr>
        </p:nvSpPr>
        <p:spPr>
          <a:xfrm>
            <a:off x="752354" y="1781666"/>
            <a:ext cx="10965163" cy="4458878"/>
          </a:xfrm>
        </p:spPr>
        <p:txBody>
          <a:bodyPr>
            <a:normAutofit/>
          </a:bodyPr>
          <a:lstStyle/>
          <a:p>
            <a:r>
              <a:rPr lang="en-US" sz="2200" dirty="0">
                <a:solidFill>
                  <a:schemeClr val="tx1"/>
                </a:solidFill>
                <a:latin typeface="Times New Roman" panose="02020603050405020304" pitchFamily="18" charset="0"/>
                <a:cs typeface="Times New Roman" panose="02020603050405020304" pitchFamily="18" charset="0"/>
              </a:rPr>
              <a:t>The major ingredients may be classified under the </a:t>
            </a:r>
            <a:r>
              <a:rPr lang="en-IN" sz="2200" dirty="0">
                <a:solidFill>
                  <a:schemeClr val="tx1"/>
                </a:solidFill>
                <a:latin typeface="Times New Roman" panose="02020603050405020304" pitchFamily="18" charset="0"/>
                <a:cs typeface="Times New Roman" panose="02020603050405020304" pitchFamily="18" charset="0"/>
              </a:rPr>
              <a:t>following headings:</a:t>
            </a:r>
            <a:r>
              <a:rPr lang="en-US" b="1" dirty="0"/>
              <a:t>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The polishing or abrasive agent</a:t>
            </a:r>
          </a:p>
          <a:p>
            <a:pPr algn="just"/>
            <a:r>
              <a:rPr lang="en-US" sz="2200" dirty="0">
                <a:solidFill>
                  <a:schemeClr val="tx1"/>
                </a:solidFill>
                <a:latin typeface="Times New Roman" panose="02020603050405020304" pitchFamily="18" charset="0"/>
                <a:cs typeface="Times New Roman" panose="02020603050405020304" pitchFamily="18" charset="0"/>
              </a:rPr>
              <a:t>A polishing or abrasive agent has two purposes.</a:t>
            </a:r>
          </a:p>
          <a:p>
            <a:pPr algn="just"/>
            <a:r>
              <a:rPr lang="en-US" sz="2200" dirty="0">
                <a:solidFill>
                  <a:schemeClr val="tx1"/>
                </a:solidFill>
                <a:latin typeface="Times New Roman" panose="02020603050405020304" pitchFamily="18" charset="0"/>
                <a:cs typeface="Times New Roman" panose="02020603050405020304" pitchFamily="18" charset="0"/>
              </a:rPr>
              <a:t>Firstly, its mild abrasive action helps to eliminate plaque from the teeth, hence reducing plaque build up</a:t>
            </a:r>
          </a:p>
          <a:p>
            <a:pPr algn="just"/>
            <a:r>
              <a:rPr lang="en-US" sz="2200" dirty="0">
                <a:solidFill>
                  <a:schemeClr val="tx1"/>
                </a:solidFill>
                <a:latin typeface="Times New Roman" panose="02020603050405020304" pitchFamily="18" charset="0"/>
                <a:cs typeface="Times New Roman" panose="02020603050405020304" pitchFamily="18" charset="0"/>
              </a:rPr>
              <a:t> Secondly, the abrasive agent removes stained pellicle from the teeth, polishes the surfaces, restores the natural luster and enhances enamel whiteness.</a:t>
            </a:r>
            <a:endParaRPr lang="en-IN" sz="2200" dirty="0">
              <a:solidFill>
                <a:schemeClr val="tx1"/>
              </a:solidFill>
              <a:latin typeface="Times New Roman" panose="02020603050405020304" pitchFamily="18" charset="0"/>
              <a:cs typeface="Times New Roman" panose="02020603050405020304" pitchFamily="18" charset="0"/>
            </a:endParaRPr>
          </a:p>
          <a:p>
            <a:pPr algn="just"/>
            <a:r>
              <a:rPr lang="en-US" sz="2200" dirty="0">
                <a:solidFill>
                  <a:schemeClr val="tx1"/>
                </a:solidFill>
                <a:latin typeface="Times New Roman" panose="02020603050405020304" pitchFamily="18" charset="0"/>
                <a:cs typeface="Times New Roman" panose="02020603050405020304" pitchFamily="18" charset="0"/>
              </a:rPr>
              <a:t>Naturally, the abrasive agent must be chosen very carefully, so that it can clean and polish without scratching or damaging the enamel or the much </a:t>
            </a:r>
            <a:r>
              <a:rPr lang="en-IN" sz="2200" dirty="0">
                <a:solidFill>
                  <a:schemeClr val="tx1"/>
                </a:solidFill>
                <a:latin typeface="Times New Roman" panose="02020603050405020304" pitchFamily="18" charset="0"/>
                <a:cs typeface="Times New Roman" panose="02020603050405020304" pitchFamily="18" charset="0"/>
              </a:rPr>
              <a:t>softer underlying tissue, dentine.</a:t>
            </a:r>
          </a:p>
        </p:txBody>
      </p:sp>
    </p:spTree>
    <p:extLst>
      <p:ext uri="{BB962C8B-B14F-4D97-AF65-F5344CB8AC3E}">
        <p14:creationId xmlns:p14="http://schemas.microsoft.com/office/powerpoint/2010/main" val="3467018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5507E-C91C-4400-977A-D40059227AEB}"/>
              </a:ext>
            </a:extLst>
          </p:cNvPr>
          <p:cNvSpPr>
            <a:spLocks noGrp="1"/>
          </p:cNvSpPr>
          <p:nvPr>
            <p:ph idx="1"/>
          </p:nvPr>
        </p:nvSpPr>
        <p:spPr>
          <a:xfrm>
            <a:off x="230819" y="1050852"/>
            <a:ext cx="6791418" cy="5495279"/>
          </a:xfrm>
        </p:spPr>
        <p:txBody>
          <a:bodyPr>
            <a:normAutofit/>
          </a:bodyPr>
          <a:lstStyle/>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INRODUCTION</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MECHANICAL PLAQUE CONTROL</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a) Toothbrush</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b) Dentifrices</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c) Methods of toothbrushing </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d) Interdental aids</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e) Gingival massage</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f) Oral irrigation</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g) Sequalae of incorrect use of mechanical plaque removal devices</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h) Conclusion</a:t>
            </a:r>
          </a:p>
          <a:p>
            <a:pPr marL="0" indent="0" algn="just">
              <a:buNone/>
            </a:pP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i)References</a:t>
            </a:r>
          </a:p>
          <a:p>
            <a:pPr marL="0" indent="0" algn="just">
              <a:buNone/>
            </a:pPr>
            <a:endParaRPr lang="en-IN" sz="2200" dirty="0">
              <a:solidFill>
                <a:schemeClr val="bg2">
                  <a:lumMod val="20000"/>
                  <a:lumOff val="80000"/>
                </a:schemeClr>
              </a:solidFill>
              <a:latin typeface="Times New Roman" panose="02020603050405020304" pitchFamily="18" charset="0"/>
              <a:cs typeface="Times New Roman" panose="02020603050405020304" pitchFamily="18" charset="0"/>
            </a:endParaRPr>
          </a:p>
          <a:p>
            <a:pPr marL="0" indent="0" algn="just">
              <a:buNone/>
            </a:pPr>
            <a:endParaRPr lang="en-IN" sz="2200" dirty="0">
              <a:solidFill>
                <a:schemeClr val="bg2">
                  <a:lumMod val="20000"/>
                  <a:lumOff val="80000"/>
                </a:schemeClr>
              </a:solidFill>
              <a:latin typeface="Times New Roman" panose="02020603050405020304" pitchFamily="18" charset="0"/>
              <a:cs typeface="Times New Roman" panose="02020603050405020304" pitchFamily="18" charset="0"/>
            </a:endParaRPr>
          </a:p>
          <a:p>
            <a:pPr marL="0" indent="0" algn="just">
              <a:buNone/>
            </a:pPr>
            <a:endParaRPr lang="en-IN" sz="2200" dirty="0">
              <a:solidFill>
                <a:schemeClr val="bg2">
                  <a:lumMod val="20000"/>
                  <a:lumOff val="80000"/>
                </a:schemeClr>
              </a:solidFill>
              <a:latin typeface="Times New Roman" panose="02020603050405020304" pitchFamily="18" charset="0"/>
              <a:cs typeface="Times New Roman" panose="02020603050405020304" pitchFamily="18" charset="0"/>
            </a:endParaRPr>
          </a:p>
          <a:p>
            <a:pPr marL="0" indent="0" algn="just">
              <a:buNone/>
            </a:pPr>
            <a:endParaRPr lang="en-IN" dirty="0">
              <a:solidFill>
                <a:schemeClr val="bg2">
                  <a:lumMod val="20000"/>
                  <a:lumOff val="80000"/>
                </a:schemeClr>
              </a:solidFill>
            </a:endParaRPr>
          </a:p>
          <a:p>
            <a:pPr marL="0" indent="0" algn="just">
              <a:buNone/>
            </a:pPr>
            <a:endParaRPr lang="en-IN" dirty="0"/>
          </a:p>
          <a:p>
            <a:pPr marL="0" indent="0" algn="just">
              <a:buNone/>
            </a:pPr>
            <a:endParaRPr lang="en-IN"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0025068-9E39-4680-8C61-E66753BA8055}"/>
              </a:ext>
            </a:extLst>
          </p:cNvPr>
          <p:cNvSpPr txBox="1"/>
          <p:nvPr/>
        </p:nvSpPr>
        <p:spPr>
          <a:xfrm>
            <a:off x="159798" y="311869"/>
            <a:ext cx="2512381" cy="584775"/>
          </a:xfrm>
          <a:prstGeom prst="rect">
            <a:avLst/>
          </a:prstGeom>
          <a:noFill/>
        </p:spPr>
        <p:txBody>
          <a:bodyPr wrap="square" rtlCol="0">
            <a:spAutoFit/>
          </a:bodyPr>
          <a:lstStyle/>
          <a:p>
            <a:r>
              <a:rPr lang="en-IN" sz="3200" dirty="0">
                <a:solidFill>
                  <a:srgbClr val="FFFF00"/>
                </a:solidFill>
                <a:latin typeface="Algerian" panose="04020705040A02060702" pitchFamily="82" charset="0"/>
              </a:rPr>
              <a:t>CONTENTS</a:t>
            </a:r>
          </a:p>
        </p:txBody>
      </p:sp>
    </p:spTree>
    <p:extLst>
      <p:ext uri="{BB962C8B-B14F-4D97-AF65-F5344CB8AC3E}">
        <p14:creationId xmlns:p14="http://schemas.microsoft.com/office/powerpoint/2010/main" val="90551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DE1B2C-2CEB-47AD-A992-DF793FCF3F22}"/>
              </a:ext>
            </a:extLst>
          </p:cNvPr>
          <p:cNvSpPr>
            <a:spLocks noGrp="1"/>
          </p:cNvSpPr>
          <p:nvPr>
            <p:ph idx="1"/>
          </p:nvPr>
        </p:nvSpPr>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abrasive system should be insoluble, inert, nontoxic and preferably white. </a:t>
            </a:r>
          </a:p>
          <a:p>
            <a:pPr algn="just"/>
            <a:r>
              <a:rPr lang="en-US" sz="2200" dirty="0">
                <a:solidFill>
                  <a:schemeClr val="tx1"/>
                </a:solidFill>
                <a:latin typeface="Times New Roman" panose="02020603050405020304" pitchFamily="18" charset="0"/>
                <a:cs typeface="Times New Roman" panose="02020603050405020304" pitchFamily="18" charset="0"/>
              </a:rPr>
              <a:t>Commonly used </a:t>
            </a:r>
            <a:r>
              <a:rPr lang="en-IN" sz="2200" dirty="0">
                <a:solidFill>
                  <a:schemeClr val="tx1"/>
                </a:solidFill>
                <a:latin typeface="Times New Roman" panose="02020603050405020304" pitchFamily="18" charset="0"/>
                <a:cs typeface="Times New Roman" panose="02020603050405020304" pitchFamily="18" charset="0"/>
              </a:rPr>
              <a:t>abrasive materials include calcium carbonate, dicalcium phosphate dihydrate, alumina and silicas.</a:t>
            </a:r>
          </a:p>
          <a:p>
            <a:pPr algn="just"/>
            <a:r>
              <a:rPr lang="en-IN" sz="2200" dirty="0">
                <a:solidFill>
                  <a:schemeClr val="tx1"/>
                </a:solidFill>
                <a:latin typeface="Times New Roman" panose="02020603050405020304" pitchFamily="18" charset="0"/>
                <a:cs typeface="Times New Roman" panose="02020603050405020304" pitchFamily="18" charset="0"/>
              </a:rPr>
              <a:t>In choosing the </a:t>
            </a:r>
            <a:r>
              <a:rPr lang="en-US" sz="2200" dirty="0">
                <a:solidFill>
                  <a:schemeClr val="tx1"/>
                </a:solidFill>
                <a:latin typeface="Times New Roman" panose="02020603050405020304" pitchFamily="18" charset="0"/>
                <a:cs typeface="Times New Roman" panose="02020603050405020304" pitchFamily="18" charset="0"/>
              </a:rPr>
              <a:t>agent, particular attention is paid to the size of the particles and their shape and hardness.</a:t>
            </a:r>
          </a:p>
          <a:p>
            <a:pPr algn="just"/>
            <a:r>
              <a:rPr lang="en-US" sz="2200" dirty="0">
                <a:solidFill>
                  <a:schemeClr val="tx1"/>
                </a:solidFill>
                <a:latin typeface="Times New Roman" panose="02020603050405020304" pitchFamily="18" charset="0"/>
                <a:cs typeface="Times New Roman" panose="02020603050405020304" pitchFamily="18" charset="0"/>
              </a:rPr>
              <a:t>The greater the particle size, the greater is the abrasive action on both dentine and enamel. There is, however, a third very important factor: the hardness of the mineral used. If the mineral is harder than both dentine and enamel then greater is the abrasion. </a:t>
            </a:r>
          </a:p>
          <a:p>
            <a:pPr algn="just"/>
            <a:r>
              <a:rPr lang="en-US" sz="2200" dirty="0">
                <a:solidFill>
                  <a:schemeClr val="tx1"/>
                </a:solidFill>
                <a:latin typeface="Times New Roman" panose="02020603050405020304" pitchFamily="18" charset="0"/>
                <a:cs typeface="Times New Roman" panose="02020603050405020304" pitchFamily="18" charset="0"/>
              </a:rPr>
              <a:t>The rate of abrasive wear is approximately inversely related </a:t>
            </a:r>
            <a:r>
              <a:rPr lang="en-IN" sz="2200" dirty="0">
                <a:solidFill>
                  <a:schemeClr val="tx1"/>
                </a:solidFill>
                <a:latin typeface="Times New Roman" panose="02020603050405020304" pitchFamily="18" charset="0"/>
                <a:cs typeface="Times New Roman" panose="02020603050405020304" pitchFamily="18" charset="0"/>
              </a:rPr>
              <a:t>to the tissue hardness.</a:t>
            </a:r>
          </a:p>
        </p:txBody>
      </p:sp>
    </p:spTree>
    <p:extLst>
      <p:ext uri="{BB962C8B-B14F-4D97-AF65-F5344CB8AC3E}">
        <p14:creationId xmlns:p14="http://schemas.microsoft.com/office/powerpoint/2010/main" val="462292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F94322-18E1-4BD2-AEFF-5CC86BFE2CC8}"/>
              </a:ext>
            </a:extLst>
          </p:cNvPr>
          <p:cNvSpPr>
            <a:spLocks noGrp="1"/>
          </p:cNvSpPr>
          <p:nvPr>
            <p:ph idx="1"/>
          </p:nvPr>
        </p:nvSpPr>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abrasive quality of dentifrices affects enamel slightly and is a much greater concern for patients with exposed root surfaces. Dentin is abraded 25 times faster and cementum even faster, 35 times the rate of enamel.</a:t>
            </a:r>
          </a:p>
          <a:p>
            <a:pPr algn="just"/>
            <a:r>
              <a:rPr lang="en-IN" sz="2200" dirty="0">
                <a:solidFill>
                  <a:schemeClr val="tx1"/>
                </a:solidFill>
                <a:latin typeface="Times New Roman" panose="02020603050405020304" pitchFamily="18" charset="0"/>
                <a:cs typeface="Times New Roman" panose="02020603050405020304" pitchFamily="18" charset="0"/>
              </a:rPr>
              <a:t>Therefore root surfaces with </a:t>
            </a:r>
            <a:r>
              <a:rPr lang="en-US" sz="2200" dirty="0">
                <a:solidFill>
                  <a:schemeClr val="tx1"/>
                </a:solidFill>
                <a:latin typeface="Times New Roman" panose="02020603050405020304" pitchFamily="18" charset="0"/>
                <a:cs typeface="Times New Roman" panose="02020603050405020304" pitchFamily="18" charset="0"/>
              </a:rPr>
              <a:t>exposed dentin and cementum are easily abraded, leading to notching and tooth sensitivity. </a:t>
            </a:r>
          </a:p>
          <a:p>
            <a:pPr algn="just"/>
            <a:r>
              <a:rPr lang="en-US" sz="2200" dirty="0">
                <a:solidFill>
                  <a:schemeClr val="tx1"/>
                </a:solidFill>
                <a:latin typeface="Times New Roman" panose="02020603050405020304" pitchFamily="18" charset="0"/>
                <a:cs typeface="Times New Roman" panose="02020603050405020304" pitchFamily="18" charset="0"/>
              </a:rPr>
              <a:t>It can be concluded that oral hygiene procedures that use abrasive toothpaste are the main cause of hard tissue damage, and it is possible that gingival lesions can </a:t>
            </a:r>
            <a:r>
              <a:rPr lang="en-IN" sz="2200" dirty="0">
                <a:solidFill>
                  <a:schemeClr val="tx1"/>
                </a:solidFill>
                <a:latin typeface="Times New Roman" panose="02020603050405020304" pitchFamily="18" charset="0"/>
                <a:cs typeface="Times New Roman" panose="02020603050405020304" pitchFamily="18" charset="0"/>
              </a:rPr>
              <a:t>also be produced. </a:t>
            </a:r>
          </a:p>
        </p:txBody>
      </p:sp>
    </p:spTree>
    <p:extLst>
      <p:ext uri="{BB962C8B-B14F-4D97-AF65-F5344CB8AC3E}">
        <p14:creationId xmlns:p14="http://schemas.microsoft.com/office/powerpoint/2010/main" val="3699134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E6FB7-7280-4D1D-8560-CD7D8900F817}"/>
              </a:ext>
            </a:extLst>
          </p:cNvPr>
          <p:cNvSpPr>
            <a:spLocks noGrp="1"/>
          </p:cNvSpPr>
          <p:nvPr>
            <p:ph idx="1"/>
          </p:nvPr>
        </p:nvSpPr>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abrasivity of dentifrices is determined by the Relative Dentin Abrasivity (RDA). </a:t>
            </a:r>
          </a:p>
          <a:p>
            <a:pPr algn="just"/>
            <a:r>
              <a:rPr lang="en-US" sz="2200" dirty="0">
                <a:solidFill>
                  <a:schemeClr val="tx1"/>
                </a:solidFill>
                <a:latin typeface="Times New Roman" panose="02020603050405020304" pitchFamily="18" charset="0"/>
                <a:cs typeface="Times New Roman" panose="02020603050405020304" pitchFamily="18" charset="0"/>
              </a:rPr>
              <a:t>The higher the score, the more abrasive is the dentifrice. </a:t>
            </a:r>
          </a:p>
          <a:p>
            <a:pPr algn="just"/>
            <a:r>
              <a:rPr lang="en-US" sz="2200" dirty="0">
                <a:solidFill>
                  <a:schemeClr val="tx1"/>
                </a:solidFill>
                <a:latin typeface="Times New Roman" panose="02020603050405020304" pitchFamily="18" charset="0"/>
                <a:cs typeface="Times New Roman" panose="02020603050405020304" pitchFamily="18" charset="0"/>
              </a:rPr>
              <a:t>The upper limit recommended by the US Food and drug administration is 200 and the American Dental Association is 250. </a:t>
            </a:r>
          </a:p>
          <a:p>
            <a:pPr algn="just"/>
            <a:r>
              <a:rPr lang="en-US" sz="2200" dirty="0">
                <a:solidFill>
                  <a:schemeClr val="tx1"/>
                </a:solidFill>
                <a:latin typeface="Times New Roman" panose="02020603050405020304" pitchFamily="18" charset="0"/>
                <a:cs typeface="Times New Roman" panose="02020603050405020304" pitchFamily="18" charset="0"/>
              </a:rPr>
              <a:t>Low abrasive dentifrices have RDA value below 70-80. </a:t>
            </a:r>
          </a:p>
          <a:p>
            <a:pPr algn="just"/>
            <a:r>
              <a:rPr lang="en-US" sz="2200" dirty="0">
                <a:solidFill>
                  <a:schemeClr val="tx1"/>
                </a:solidFill>
                <a:latin typeface="Times New Roman" panose="02020603050405020304" pitchFamily="18" charset="0"/>
                <a:cs typeface="Times New Roman" panose="02020603050405020304" pitchFamily="18" charset="0"/>
              </a:rPr>
              <a:t>If the RDA value is over 100 the dentifrice is highly abrasive and it may damage the enamel, dentin and cemental surfaces.</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55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ADF1E-5079-4B35-BA7E-3C79F4C78521}"/>
              </a:ext>
            </a:extLst>
          </p:cNvPr>
          <p:cNvSpPr>
            <a:spLocks noGrp="1"/>
          </p:cNvSpPr>
          <p:nvPr>
            <p:ph idx="1"/>
          </p:nvPr>
        </p:nvSpPr>
        <p:spPr/>
        <p:txBody>
          <a:bodyPr>
            <a:normAutofit/>
          </a:bodyPr>
          <a:lstStyle/>
          <a:p>
            <a:pPr algn="just"/>
            <a:r>
              <a:rPr lang="en-IN" sz="2400" dirty="0">
                <a:solidFill>
                  <a:srgbClr val="FF0000"/>
                </a:solidFill>
                <a:latin typeface="Times New Roman" panose="02020603050405020304" pitchFamily="18" charset="0"/>
                <a:cs typeface="Times New Roman" panose="02020603050405020304" pitchFamily="18" charset="0"/>
              </a:rPr>
              <a:t>The binder or thickener</a:t>
            </a:r>
          </a:p>
          <a:p>
            <a:pPr algn="just"/>
            <a:r>
              <a:rPr lang="en-US" sz="2200" dirty="0">
                <a:solidFill>
                  <a:schemeClr val="tx1"/>
                </a:solidFill>
                <a:latin typeface="Times New Roman" panose="02020603050405020304" pitchFamily="18" charset="0"/>
                <a:cs typeface="Times New Roman" panose="02020603050405020304" pitchFamily="18" charset="0"/>
              </a:rPr>
              <a:t>The binder or thickener controls the stability and consistency of a toothpaste, and also affects the ease of dispersion of the paste in the mouth. </a:t>
            </a:r>
          </a:p>
          <a:p>
            <a:pPr algn="just"/>
            <a:r>
              <a:rPr lang="en-US" sz="2200" dirty="0">
                <a:solidFill>
                  <a:schemeClr val="tx1"/>
                </a:solidFill>
                <a:latin typeface="Times New Roman" panose="02020603050405020304" pitchFamily="18" charset="0"/>
                <a:cs typeface="Times New Roman" panose="02020603050405020304" pitchFamily="18" charset="0"/>
              </a:rPr>
              <a:t>Choice of the correct binder and concentration is critical to ensure that the product can be readily squeezed from the tube and yet have a good appearance when it is </a:t>
            </a:r>
            <a:r>
              <a:rPr lang="en-IN" sz="2200" dirty="0">
                <a:solidFill>
                  <a:schemeClr val="tx1"/>
                </a:solidFill>
                <a:latin typeface="Times New Roman" panose="02020603050405020304" pitchFamily="18" charset="0"/>
                <a:cs typeface="Times New Roman" panose="02020603050405020304" pitchFamily="18" charset="0"/>
              </a:rPr>
              <a:t>on the toothbrush. </a:t>
            </a:r>
          </a:p>
          <a:p>
            <a:pPr algn="just"/>
            <a:r>
              <a:rPr lang="en-US" sz="2200" dirty="0">
                <a:solidFill>
                  <a:schemeClr val="tx1"/>
                </a:solidFill>
                <a:latin typeface="Times New Roman" panose="02020603050405020304" pitchFamily="18" charset="0"/>
                <a:cs typeface="Times New Roman" panose="02020603050405020304" pitchFamily="18" charset="0"/>
              </a:rPr>
              <a:t>Commonly used thickeners can be divided into two classes – </a:t>
            </a:r>
          </a:p>
          <a:p>
            <a:pPr algn="just"/>
            <a:r>
              <a:rPr lang="en-US" sz="2200" dirty="0">
                <a:solidFill>
                  <a:schemeClr val="tx1"/>
                </a:solidFill>
                <a:latin typeface="Times New Roman" panose="02020603050405020304" pitchFamily="18" charset="0"/>
                <a:cs typeface="Times New Roman" panose="02020603050405020304" pitchFamily="18" charset="0"/>
              </a:rPr>
              <a:t>Water soluble, including carrageenates, alginates and sodium carboxymethylcellulose.</a:t>
            </a:r>
          </a:p>
          <a:p>
            <a:pPr algn="just"/>
            <a:r>
              <a:rPr lang="en-US" sz="2200" dirty="0">
                <a:solidFill>
                  <a:schemeClr val="tx1"/>
                </a:solidFill>
                <a:latin typeface="Times New Roman" panose="02020603050405020304" pitchFamily="18" charset="0"/>
                <a:cs typeface="Times New Roman" panose="02020603050405020304" pitchFamily="18" charset="0"/>
              </a:rPr>
              <a:t>Water insoluble, including magnesium aluminum </a:t>
            </a:r>
            <a:r>
              <a:rPr lang="en-IN" sz="2200" dirty="0">
                <a:solidFill>
                  <a:schemeClr val="tx1"/>
                </a:solidFill>
                <a:latin typeface="Times New Roman" panose="02020603050405020304" pitchFamily="18" charset="0"/>
                <a:cs typeface="Times New Roman" panose="02020603050405020304" pitchFamily="18" charset="0"/>
              </a:rPr>
              <a:t>silicate, sodium magnesium silicate and colloidal silica.</a:t>
            </a:r>
          </a:p>
        </p:txBody>
      </p:sp>
    </p:spTree>
    <p:extLst>
      <p:ext uri="{BB962C8B-B14F-4D97-AF65-F5344CB8AC3E}">
        <p14:creationId xmlns:p14="http://schemas.microsoft.com/office/powerpoint/2010/main" val="825206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1F2F77-4B14-49CE-A516-C9F724AC62DC}"/>
              </a:ext>
            </a:extLst>
          </p:cNvPr>
          <p:cNvSpPr>
            <a:spLocks noGrp="1"/>
          </p:cNvSpPr>
          <p:nvPr>
            <p:ph idx="1"/>
          </p:nvPr>
        </p:nvSpPr>
        <p:spPr/>
        <p:txBody>
          <a:bodyPr>
            <a:normAutofit/>
          </a:bodyPr>
          <a:lstStyle/>
          <a:p>
            <a:pPr marL="0" indent="0" algn="just">
              <a:buNone/>
            </a:pPr>
            <a:r>
              <a:rPr lang="en-IN" sz="2600" dirty="0">
                <a:solidFill>
                  <a:srgbClr val="FF0000"/>
                </a:solidFill>
                <a:latin typeface="Times New Roman" panose="02020603050405020304" pitchFamily="18" charset="0"/>
                <a:cs typeface="Times New Roman" panose="02020603050405020304" pitchFamily="18" charset="0"/>
              </a:rPr>
              <a:t>The surfactant agent</a:t>
            </a:r>
          </a:p>
          <a:p>
            <a:pPr algn="just"/>
            <a:r>
              <a:rPr lang="en-US" sz="2200" dirty="0">
                <a:solidFill>
                  <a:schemeClr val="tx1"/>
                </a:solidFill>
                <a:latin typeface="Times New Roman" panose="02020603050405020304" pitchFamily="18" charset="0"/>
                <a:cs typeface="Times New Roman" panose="02020603050405020304" pitchFamily="18" charset="0"/>
              </a:rPr>
              <a:t>The surfactant agent provides the foam that eases the removal of food debris and aids dispersion of the product in the mouth. </a:t>
            </a:r>
          </a:p>
          <a:p>
            <a:pPr algn="just"/>
            <a:r>
              <a:rPr lang="en-US" sz="2200" dirty="0">
                <a:solidFill>
                  <a:schemeClr val="tx1"/>
                </a:solidFill>
                <a:latin typeface="Times New Roman" panose="02020603050405020304" pitchFamily="18" charset="0"/>
                <a:cs typeface="Times New Roman" panose="02020603050405020304" pitchFamily="18" charset="0"/>
              </a:rPr>
              <a:t>Early dentifrices actually used soap, but mild synthetic detergents are now universally used to give better taste, foam and product stability. </a:t>
            </a:r>
          </a:p>
          <a:p>
            <a:pPr algn="just"/>
            <a:r>
              <a:rPr lang="en-US" sz="2200" dirty="0">
                <a:solidFill>
                  <a:schemeClr val="tx1"/>
                </a:solidFill>
                <a:latin typeface="Times New Roman" panose="02020603050405020304" pitchFamily="18" charset="0"/>
                <a:cs typeface="Times New Roman" panose="02020603050405020304" pitchFamily="18" charset="0"/>
              </a:rPr>
              <a:t>The detergent used most widely by all major manufacturers is </a:t>
            </a:r>
            <a:r>
              <a:rPr lang="en-US" sz="2200" dirty="0">
                <a:solidFill>
                  <a:srgbClr val="FFC000"/>
                </a:solidFill>
                <a:latin typeface="Times New Roman" panose="02020603050405020304" pitchFamily="18" charset="0"/>
                <a:cs typeface="Times New Roman" panose="02020603050405020304" pitchFamily="18" charset="0"/>
              </a:rPr>
              <a:t>sodium lauryl sulfate</a:t>
            </a:r>
            <a:r>
              <a:rPr lang="en-US" sz="2200" dirty="0">
                <a:solidFill>
                  <a:schemeClr val="tx1"/>
                </a:solidFill>
                <a:latin typeface="Times New Roman" panose="02020603050405020304" pitchFamily="18" charset="0"/>
                <a:cs typeface="Times New Roman" panose="02020603050405020304" pitchFamily="18" charset="0"/>
              </a:rPr>
              <a:t>, which has a history of decades of safe and effective use all </a:t>
            </a:r>
            <a:r>
              <a:rPr lang="en-IN" sz="2200" dirty="0">
                <a:solidFill>
                  <a:schemeClr val="tx1"/>
                </a:solidFill>
                <a:latin typeface="Times New Roman" panose="02020603050405020304" pitchFamily="18" charset="0"/>
                <a:cs typeface="Times New Roman" panose="02020603050405020304" pitchFamily="18" charset="0"/>
              </a:rPr>
              <a:t>over the world.</a:t>
            </a:r>
          </a:p>
          <a:p>
            <a:pPr algn="just"/>
            <a:r>
              <a:rPr lang="en-US" sz="2200" dirty="0">
                <a:solidFill>
                  <a:schemeClr val="tx1"/>
                </a:solidFill>
                <a:latin typeface="Times New Roman" panose="02020603050405020304" pitchFamily="18" charset="0"/>
                <a:cs typeface="Times New Roman" panose="02020603050405020304" pitchFamily="18" charset="0"/>
              </a:rPr>
              <a:t>The most common used concentrations vary from 0.5–2 % </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869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E06AEE-7977-4EC4-ADCA-CF4339C85B89}"/>
              </a:ext>
            </a:extLst>
          </p:cNvPr>
          <p:cNvSpPr>
            <a:spLocks noGrp="1"/>
          </p:cNvSpPr>
          <p:nvPr>
            <p:ph idx="1"/>
          </p:nvPr>
        </p:nvSpPr>
        <p:spPr/>
        <p:txBody>
          <a:bodyPr>
            <a:normAutofit/>
          </a:bodyPr>
          <a:lstStyle/>
          <a:p>
            <a:pPr algn="just"/>
            <a:r>
              <a:rPr lang="en-US" sz="2200" dirty="0">
                <a:solidFill>
                  <a:schemeClr val="accent6">
                    <a:lumMod val="60000"/>
                    <a:lumOff val="40000"/>
                  </a:schemeClr>
                </a:solidFill>
                <a:latin typeface="Times New Roman" panose="02020603050405020304" pitchFamily="18" charset="0"/>
                <a:cs typeface="Times New Roman" panose="02020603050405020304" pitchFamily="18" charset="0"/>
              </a:rPr>
              <a:t>Sodium lauryl sulfate </a:t>
            </a:r>
            <a:r>
              <a:rPr lang="en-US" sz="2200" dirty="0">
                <a:solidFill>
                  <a:schemeClr val="tx1"/>
                </a:solidFill>
                <a:latin typeface="Times New Roman" panose="02020603050405020304" pitchFamily="18" charset="0"/>
                <a:cs typeface="Times New Roman" panose="02020603050405020304" pitchFamily="18" charset="0"/>
              </a:rPr>
              <a:t>(</a:t>
            </a:r>
            <a:r>
              <a:rPr lang="en-IN" sz="2200" dirty="0">
                <a:solidFill>
                  <a:schemeClr val="tx1"/>
                </a:solidFill>
                <a:latin typeface="Times New Roman" panose="02020603050405020304" pitchFamily="18" charset="0"/>
                <a:cs typeface="Times New Roman" panose="02020603050405020304" pitchFamily="18" charset="0"/>
              </a:rPr>
              <a:t>C</a:t>
            </a:r>
            <a:r>
              <a:rPr lang="en-IN" sz="2200" baseline="-25000" dirty="0">
                <a:solidFill>
                  <a:schemeClr val="tx1"/>
                </a:solidFill>
                <a:latin typeface="Times New Roman" panose="02020603050405020304" pitchFamily="18" charset="0"/>
                <a:cs typeface="Times New Roman" panose="02020603050405020304" pitchFamily="18" charset="0"/>
              </a:rPr>
              <a:t>12</a:t>
            </a:r>
            <a:r>
              <a:rPr lang="en-IN" sz="2200" dirty="0">
                <a:solidFill>
                  <a:schemeClr val="tx1"/>
                </a:solidFill>
                <a:latin typeface="Times New Roman" panose="02020603050405020304" pitchFamily="18" charset="0"/>
                <a:cs typeface="Times New Roman" panose="02020603050405020304" pitchFamily="18" charset="0"/>
              </a:rPr>
              <a:t>H</a:t>
            </a:r>
            <a:r>
              <a:rPr lang="en-IN" sz="2200" baseline="-25000" dirty="0">
                <a:solidFill>
                  <a:schemeClr val="tx1"/>
                </a:solidFill>
                <a:latin typeface="Times New Roman" panose="02020603050405020304" pitchFamily="18" charset="0"/>
                <a:cs typeface="Times New Roman" panose="02020603050405020304" pitchFamily="18" charset="0"/>
              </a:rPr>
              <a:t>25</a:t>
            </a:r>
            <a:r>
              <a:rPr lang="en-IN" sz="2200" dirty="0">
                <a:solidFill>
                  <a:schemeClr val="tx1"/>
                </a:solidFill>
                <a:latin typeface="Times New Roman" panose="02020603050405020304" pitchFamily="18" charset="0"/>
                <a:cs typeface="Times New Roman" panose="02020603050405020304" pitchFamily="18" charset="0"/>
              </a:rPr>
              <a:t>NaO</a:t>
            </a:r>
            <a:r>
              <a:rPr lang="en-IN" sz="2200" baseline="-25000" dirty="0">
                <a:solidFill>
                  <a:schemeClr val="tx1"/>
                </a:solidFill>
                <a:latin typeface="Times New Roman" panose="02020603050405020304" pitchFamily="18" charset="0"/>
                <a:cs typeface="Times New Roman" panose="02020603050405020304" pitchFamily="18" charset="0"/>
              </a:rPr>
              <a:t>4</a:t>
            </a:r>
            <a:r>
              <a:rPr lang="en-IN" sz="2200" dirty="0">
                <a:solidFill>
                  <a:schemeClr val="tx1"/>
                </a:solidFill>
                <a:latin typeface="Times New Roman" panose="02020603050405020304" pitchFamily="18" charset="0"/>
                <a:cs typeface="Times New Roman" panose="02020603050405020304" pitchFamily="18" charset="0"/>
              </a:rPr>
              <a:t>S)</a:t>
            </a:r>
            <a:r>
              <a:rPr lang="en-US" sz="22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rPr>
              <a:t> has antimicrobial properties and thus helps to preserve the toothpaste during manufacture and use. </a:t>
            </a:r>
          </a:p>
          <a:p>
            <a:pPr algn="just"/>
            <a:r>
              <a:rPr lang="en-US" sz="2200" dirty="0">
                <a:solidFill>
                  <a:schemeClr val="tx1"/>
                </a:solidFill>
                <a:latin typeface="Times New Roman" panose="02020603050405020304" pitchFamily="18" charset="0"/>
                <a:cs typeface="Times New Roman" panose="02020603050405020304" pitchFamily="18" charset="0"/>
              </a:rPr>
              <a:t>The antimicrobial action of SLS is related to its adsorption and penetration through the porous cell wall followed by interaction with components of the cell membrane, lipids and proteins. The penetration of SLS into the membrane causes an increase in cell permeability of the bacteria, which may result in leakage of intracellular components and cell lysis. </a:t>
            </a:r>
          </a:p>
          <a:p>
            <a:pPr algn="just"/>
            <a:r>
              <a:rPr lang="en-US" sz="2200" dirty="0">
                <a:solidFill>
                  <a:schemeClr val="tx1"/>
                </a:solidFill>
                <a:latin typeface="Times New Roman" panose="02020603050405020304" pitchFamily="18" charset="0"/>
                <a:cs typeface="Times New Roman" panose="02020603050405020304" pitchFamily="18" charset="0"/>
              </a:rPr>
              <a:t>Another positive role sodium lauryl sulfate has is to help to solubilize key ingredients such as flavors and certain antimicrobial </a:t>
            </a:r>
            <a:r>
              <a:rPr lang="en-IN" sz="2200" dirty="0">
                <a:solidFill>
                  <a:schemeClr val="tx1"/>
                </a:solidFill>
                <a:latin typeface="Times New Roman" panose="02020603050405020304" pitchFamily="18" charset="0"/>
                <a:cs typeface="Times New Roman" panose="02020603050405020304" pitchFamily="18" charset="0"/>
              </a:rPr>
              <a:t>agents.</a:t>
            </a:r>
          </a:p>
          <a:p>
            <a:pPr algn="just"/>
            <a:r>
              <a:rPr lang="en-US" sz="2200" dirty="0">
                <a:solidFill>
                  <a:schemeClr val="tx1"/>
                </a:solidFill>
                <a:latin typeface="Times New Roman" panose="02020603050405020304" pitchFamily="18" charset="0"/>
                <a:cs typeface="Times New Roman" panose="02020603050405020304" pitchFamily="18" charset="0"/>
              </a:rPr>
              <a:t> It also shows negative impact that, in clinical studies oral epithelial sloughing, ulcerations and inflammation caused by SLS have been observed. </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1479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C09438-F2A9-43AE-A2DB-85892E8FCCA7}"/>
              </a:ext>
            </a:extLst>
          </p:cNvPr>
          <p:cNvSpPr>
            <a:spLocks noGrp="1"/>
          </p:cNvSpPr>
          <p:nvPr>
            <p:ph idx="1"/>
          </p:nvPr>
        </p:nvSpPr>
        <p:spPr>
          <a:xfrm>
            <a:off x="979100" y="2221551"/>
            <a:ext cx="10233800" cy="2859497"/>
          </a:xfrm>
        </p:spPr>
        <p:txBody>
          <a:bodyPr>
            <a:normAutofit/>
          </a:bodyPr>
          <a:lstStyle/>
          <a:p>
            <a:pPr marL="0" indent="0" algn="just">
              <a:buNone/>
            </a:pPr>
            <a:r>
              <a:rPr lang="en-IN" sz="2400" dirty="0">
                <a:solidFill>
                  <a:srgbClr val="FF0000"/>
                </a:solidFill>
                <a:latin typeface="Times New Roman" panose="02020603050405020304" pitchFamily="18" charset="0"/>
                <a:cs typeface="Times New Roman" panose="02020603050405020304" pitchFamily="18" charset="0"/>
              </a:rPr>
              <a:t>The humectant</a:t>
            </a:r>
          </a:p>
          <a:p>
            <a:pPr algn="just"/>
            <a:r>
              <a:rPr lang="en-US" sz="2200" dirty="0">
                <a:solidFill>
                  <a:schemeClr val="tx1"/>
                </a:solidFill>
                <a:latin typeface="Times New Roman" panose="02020603050405020304" pitchFamily="18" charset="0"/>
                <a:cs typeface="Times New Roman" panose="02020603050405020304" pitchFamily="18" charset="0"/>
              </a:rPr>
              <a:t>A humectant is a material that helps to reduce loss of moisture from a preparation. </a:t>
            </a:r>
          </a:p>
          <a:p>
            <a:pPr algn="just"/>
            <a:r>
              <a:rPr lang="en-US" sz="2200" dirty="0">
                <a:solidFill>
                  <a:schemeClr val="tx1"/>
                </a:solidFill>
                <a:latin typeface="Times New Roman" panose="02020603050405020304" pitchFamily="18" charset="0"/>
                <a:cs typeface="Times New Roman" panose="02020603050405020304" pitchFamily="18" charset="0"/>
              </a:rPr>
              <a:t>In toothpaste, </a:t>
            </a:r>
            <a:r>
              <a:rPr lang="en-IN" sz="2200" dirty="0">
                <a:solidFill>
                  <a:schemeClr val="tx1"/>
                </a:solidFill>
                <a:latin typeface="Times New Roman" panose="02020603050405020304" pitchFamily="18" charset="0"/>
                <a:cs typeface="Times New Roman" panose="02020603050405020304" pitchFamily="18" charset="0"/>
              </a:rPr>
              <a:t>the humectant minimizes plug formation in tube </a:t>
            </a:r>
            <a:r>
              <a:rPr lang="en-US" sz="2200" dirty="0">
                <a:solidFill>
                  <a:schemeClr val="tx1"/>
                </a:solidFill>
                <a:latin typeface="Times New Roman" panose="02020603050405020304" pitchFamily="18" charset="0"/>
                <a:cs typeface="Times New Roman" panose="02020603050405020304" pitchFamily="18" charset="0"/>
              </a:rPr>
              <a:t>nozzles and improves the texture and feel of the product in the mouth. </a:t>
            </a:r>
          </a:p>
          <a:p>
            <a:pPr algn="just"/>
            <a:r>
              <a:rPr lang="en-US" sz="2200" dirty="0">
                <a:solidFill>
                  <a:schemeClr val="tx1"/>
                </a:solidFill>
                <a:latin typeface="Times New Roman" panose="02020603050405020304" pitchFamily="18" charset="0"/>
                <a:cs typeface="Times New Roman" panose="02020603050405020304" pitchFamily="18" charset="0"/>
              </a:rPr>
              <a:t>It can also act as a sweetening agent. </a:t>
            </a:r>
          </a:p>
          <a:p>
            <a:pPr algn="just"/>
            <a:r>
              <a:rPr lang="en-US" sz="2200" dirty="0">
                <a:solidFill>
                  <a:schemeClr val="tx1"/>
                </a:solidFill>
                <a:latin typeface="Times New Roman" panose="02020603050405020304" pitchFamily="18" charset="0"/>
                <a:cs typeface="Times New Roman" panose="02020603050405020304" pitchFamily="18" charset="0"/>
              </a:rPr>
              <a:t>Examples are: glycerin, sorbitol and polyethylene glycol. Glycerin and sorbitol are the humectants </a:t>
            </a:r>
            <a:r>
              <a:rPr lang="en-IN" sz="2200" dirty="0">
                <a:solidFill>
                  <a:schemeClr val="tx1"/>
                </a:solidFill>
                <a:latin typeface="Times New Roman" panose="02020603050405020304" pitchFamily="18" charset="0"/>
                <a:cs typeface="Times New Roman" panose="02020603050405020304" pitchFamily="18" charset="0"/>
              </a:rPr>
              <a:t>used most often.</a:t>
            </a:r>
          </a:p>
        </p:txBody>
      </p:sp>
    </p:spTree>
    <p:extLst>
      <p:ext uri="{BB962C8B-B14F-4D97-AF65-F5344CB8AC3E}">
        <p14:creationId xmlns:p14="http://schemas.microsoft.com/office/powerpoint/2010/main" val="4035535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DB8D9-49BF-4AF2-B604-FFDCA21955BF}"/>
              </a:ext>
            </a:extLst>
          </p:cNvPr>
          <p:cNvSpPr>
            <a:spLocks noGrp="1"/>
          </p:cNvSpPr>
          <p:nvPr>
            <p:ph idx="1"/>
          </p:nvPr>
        </p:nvSpPr>
        <p:spPr>
          <a:xfrm>
            <a:off x="903686" y="1344858"/>
            <a:ext cx="10233800" cy="4820271"/>
          </a:xfrm>
        </p:spPr>
        <p:txBody>
          <a:bodyPr>
            <a:normAutofit lnSpcReduction="10000"/>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The flavor </a:t>
            </a:r>
          </a:p>
          <a:p>
            <a:pPr algn="just"/>
            <a:r>
              <a:rPr lang="en-US" sz="2200" dirty="0">
                <a:solidFill>
                  <a:schemeClr val="tx1"/>
                </a:solidFill>
                <a:latin typeface="Times New Roman" panose="02020603050405020304" pitchFamily="18" charset="0"/>
                <a:cs typeface="Times New Roman" panose="02020603050405020304" pitchFamily="18" charset="0"/>
              </a:rPr>
              <a:t>The choice of flavor is very important to the consumer. It renders the product pleasant to use and should leave a fresh taste in the mouth after use. </a:t>
            </a:r>
          </a:p>
          <a:p>
            <a:pPr algn="just"/>
            <a:r>
              <a:rPr lang="en-US" sz="2200" dirty="0">
                <a:solidFill>
                  <a:schemeClr val="tx1"/>
                </a:solidFill>
                <a:latin typeface="Times New Roman" panose="02020603050405020304" pitchFamily="18" charset="0"/>
                <a:cs typeface="Times New Roman" panose="02020603050405020304" pitchFamily="18" charset="0"/>
              </a:rPr>
              <a:t>Soluble saccharin is usually added as an additional sweetening agent. The types of flavor used include peppermint oil, spearmint oil and wintergreen </a:t>
            </a:r>
            <a:r>
              <a:rPr lang="en-IN" sz="2200" dirty="0">
                <a:solidFill>
                  <a:schemeClr val="tx1"/>
                </a:solidFill>
                <a:latin typeface="Times New Roman" panose="02020603050405020304" pitchFamily="18" charset="0"/>
                <a:cs typeface="Times New Roman" panose="02020603050405020304" pitchFamily="18" charset="0"/>
              </a:rPr>
              <a:t>(methyl salicylate).</a:t>
            </a:r>
          </a:p>
          <a:p>
            <a:pPr algn="just"/>
            <a:r>
              <a:rPr lang="en-US" sz="2200" dirty="0">
                <a:solidFill>
                  <a:schemeClr val="tx1"/>
                </a:solidFill>
                <a:latin typeface="Times New Roman" panose="02020603050405020304" pitchFamily="18" charset="0"/>
                <a:cs typeface="Times New Roman" panose="02020603050405020304" pitchFamily="18" charset="0"/>
              </a:rPr>
              <a:t>All around the world peppermint and spearmint are the most important flavor types. Other flavor materials such as wintergreen, aniseed, lemon oil and eucalyptus are also usually added to improve the acceptability of the flavor and to add individual notes </a:t>
            </a:r>
            <a:r>
              <a:rPr lang="en-IN" sz="2200" dirty="0">
                <a:solidFill>
                  <a:schemeClr val="tx1"/>
                </a:solidFill>
                <a:latin typeface="Times New Roman" panose="02020603050405020304" pitchFamily="18" charset="0"/>
                <a:cs typeface="Times New Roman" panose="02020603050405020304" pitchFamily="18" charset="0"/>
              </a:rPr>
              <a:t>to the flavors.</a:t>
            </a:r>
          </a:p>
          <a:p>
            <a:pPr marL="0" indent="0" algn="just">
              <a:buNone/>
            </a:pPr>
            <a:r>
              <a:rPr lang="en-IN" sz="2600" dirty="0">
                <a:solidFill>
                  <a:srgbClr val="FF0000"/>
                </a:solidFill>
                <a:latin typeface="Times New Roman" panose="02020603050405020304" pitchFamily="18" charset="0"/>
                <a:cs typeface="Times New Roman" panose="02020603050405020304" pitchFamily="18" charset="0"/>
              </a:rPr>
              <a:t>The sweetening agent</a:t>
            </a:r>
          </a:p>
          <a:p>
            <a:pPr algn="just"/>
            <a:r>
              <a:rPr lang="en-IN" sz="2400" dirty="0">
                <a:solidFill>
                  <a:schemeClr val="tx1"/>
                </a:solidFill>
                <a:latin typeface="Times New Roman" panose="02020603050405020304" pitchFamily="18" charset="0"/>
                <a:cs typeface="Times New Roman" panose="02020603050405020304" pitchFamily="18" charset="0"/>
              </a:rPr>
              <a:t>Sweeteners, such as sodium </a:t>
            </a:r>
            <a:r>
              <a:rPr lang="en-US" sz="2400" dirty="0">
                <a:solidFill>
                  <a:schemeClr val="tx1"/>
                </a:solidFill>
                <a:latin typeface="Times New Roman" panose="02020603050405020304" pitchFamily="18" charset="0"/>
                <a:cs typeface="Times New Roman" panose="02020603050405020304" pitchFamily="18" charset="0"/>
              </a:rPr>
              <a:t>saccharin, sucralose and xylitol, work together with the flavour system by adding a degree of sweetness to the toothpaste but avoid the use of fermentable sugars. Xylitol likely has anti-caries potential when </a:t>
            </a:r>
            <a:r>
              <a:rPr lang="en-IN" sz="2400" dirty="0">
                <a:solidFill>
                  <a:schemeClr val="tx1"/>
                </a:solidFill>
                <a:latin typeface="Times New Roman" panose="02020603050405020304" pitchFamily="18" charset="0"/>
                <a:cs typeface="Times New Roman" panose="02020603050405020304" pitchFamily="18" charset="0"/>
              </a:rPr>
              <a:t>delivered continuously.</a:t>
            </a:r>
          </a:p>
          <a:p>
            <a:pPr marL="0" indent="0" algn="just">
              <a:buNone/>
            </a:pPr>
            <a:endParaRPr lang="en-IN" sz="2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65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C7864-64CC-4728-B085-1E968B1AE9CA}"/>
              </a:ext>
            </a:extLst>
          </p:cNvPr>
          <p:cNvSpPr>
            <a:spLocks noGrp="1"/>
          </p:cNvSpPr>
          <p:nvPr>
            <p:ph idx="1"/>
          </p:nvPr>
        </p:nvSpPr>
        <p:spPr>
          <a:xfrm>
            <a:off x="865476" y="2004734"/>
            <a:ext cx="10233800" cy="4351338"/>
          </a:xfrm>
        </p:spPr>
        <p:txBody>
          <a:bodyPr/>
          <a:lstStyle/>
          <a:p>
            <a:pPr marL="0" indent="0">
              <a:buNone/>
            </a:pPr>
            <a:r>
              <a:rPr lang="en-IN" sz="2400" dirty="0">
                <a:solidFill>
                  <a:srgbClr val="FF0000"/>
                </a:solidFill>
                <a:latin typeface="Times New Roman" panose="02020603050405020304" pitchFamily="18" charset="0"/>
                <a:cs typeface="Times New Roman" panose="02020603050405020304" pitchFamily="18" charset="0"/>
              </a:rPr>
              <a:t>Therapeutic agents</a:t>
            </a:r>
          </a:p>
          <a:p>
            <a:pPr algn="just"/>
            <a:r>
              <a:rPr lang="en-US" sz="2400" dirty="0">
                <a:solidFill>
                  <a:schemeClr val="tx1"/>
                </a:solidFill>
                <a:latin typeface="Times New Roman" panose="02020603050405020304" pitchFamily="18" charset="0"/>
                <a:cs typeface="Times New Roman" panose="02020603050405020304" pitchFamily="18" charset="0"/>
              </a:rPr>
              <a:t>A toothpaste is an excellent vehicle for delivering other oral health benefits, and for this reason many different therapeutic agents are added.</a:t>
            </a:r>
          </a:p>
          <a:p>
            <a:pPr algn="just"/>
            <a:r>
              <a:rPr lang="en-IN" sz="2400" dirty="0">
                <a:solidFill>
                  <a:schemeClr val="tx1"/>
                </a:solidFill>
                <a:latin typeface="Times New Roman" panose="02020603050405020304" pitchFamily="18" charset="0"/>
                <a:cs typeface="Times New Roman" panose="02020603050405020304" pitchFamily="18" charset="0"/>
              </a:rPr>
              <a:t>These include anticaries agents, antiplaque </a:t>
            </a:r>
            <a:r>
              <a:rPr lang="en-US" sz="2400" dirty="0">
                <a:solidFill>
                  <a:schemeClr val="tx1"/>
                </a:solidFill>
                <a:latin typeface="Times New Roman" panose="02020603050405020304" pitchFamily="18" charset="0"/>
                <a:cs typeface="Times New Roman" panose="02020603050405020304" pitchFamily="18" charset="0"/>
              </a:rPr>
              <a:t>agents, anticalculus agents, antisensitivity agents and </a:t>
            </a:r>
            <a:r>
              <a:rPr lang="en-IN" sz="2400" dirty="0">
                <a:solidFill>
                  <a:schemeClr val="tx1"/>
                </a:solidFill>
                <a:latin typeface="Times New Roman" panose="02020603050405020304" pitchFamily="18" charset="0"/>
                <a:cs typeface="Times New Roman" panose="02020603050405020304" pitchFamily="18" charset="0"/>
              </a:rPr>
              <a:t>whitening agents.</a:t>
            </a:r>
          </a:p>
        </p:txBody>
      </p:sp>
      <p:sp>
        <p:nvSpPr>
          <p:cNvPr id="4" name="Rectangle 3">
            <a:extLst>
              <a:ext uri="{FF2B5EF4-FFF2-40B4-BE49-F238E27FC236}">
                <a16:creationId xmlns:a16="http://schemas.microsoft.com/office/drawing/2014/main" id="{FCDA2BA2-09D6-4998-BCF5-2EB2B935023B}"/>
              </a:ext>
            </a:extLst>
          </p:cNvPr>
          <p:cNvSpPr/>
          <p:nvPr/>
        </p:nvSpPr>
        <p:spPr>
          <a:xfrm>
            <a:off x="1207699" y="5231815"/>
            <a:ext cx="9549353" cy="707886"/>
          </a:xfrm>
          <a:prstGeom prst="rect">
            <a:avLst/>
          </a:prstGeom>
        </p:spPr>
        <p:txBody>
          <a:bodyPr wrap="square">
            <a:spAutoFit/>
          </a:bodyPr>
          <a:lstStyle/>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Geoffrecy. Forward; Gum health product formulations: </a:t>
            </a:r>
            <a:r>
              <a:rPr lang="en-US" sz="2000" dirty="0">
                <a:latin typeface="Times New Roman" panose="02020603050405020304" pitchFamily="18" charset="0"/>
                <a:cs typeface="Times New Roman" panose="02020603050405020304" pitchFamily="18" charset="0"/>
              </a:rPr>
              <a:t>what is in them and why?</a:t>
            </a:r>
            <a:r>
              <a:rPr lang="en-IN" sz="2000" i="1" dirty="0">
                <a:latin typeface="Times New Roman" panose="02020603050405020304" pitchFamily="18" charset="0"/>
                <a:cs typeface="Times New Roman" panose="02020603050405020304" pitchFamily="18" charset="0"/>
              </a:rPr>
              <a:t> Periodontology 2000, Vol. 15, 1997, 32-39</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785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DE8B577-1AF0-47BA-A200-B8FA63C7B5C4}"/>
              </a:ext>
            </a:extLst>
          </p:cNvPr>
          <p:cNvGraphicFramePr>
            <a:graphicFrameLocks noGrp="1"/>
          </p:cNvGraphicFramePr>
          <p:nvPr>
            <p:extLst>
              <p:ext uri="{D42A27DB-BD31-4B8C-83A1-F6EECF244321}">
                <p14:modId xmlns:p14="http://schemas.microsoft.com/office/powerpoint/2010/main" val="3275240944"/>
              </p:ext>
            </p:extLst>
          </p:nvPr>
        </p:nvGraphicFramePr>
        <p:xfrm>
          <a:off x="1551232" y="1332409"/>
          <a:ext cx="8903094" cy="5029200"/>
        </p:xfrm>
        <a:graphic>
          <a:graphicData uri="http://schemas.openxmlformats.org/drawingml/2006/table">
            <a:tbl>
              <a:tblPr firstRow="1" bandRow="1">
                <a:tableStyleId>{5C22544A-7EE6-4342-B048-85BDC9FD1C3A}</a:tableStyleId>
              </a:tblPr>
              <a:tblGrid>
                <a:gridCol w="2967698">
                  <a:extLst>
                    <a:ext uri="{9D8B030D-6E8A-4147-A177-3AD203B41FA5}">
                      <a16:colId xmlns:a16="http://schemas.microsoft.com/office/drawing/2014/main" val="1209102648"/>
                    </a:ext>
                  </a:extLst>
                </a:gridCol>
                <a:gridCol w="2967698">
                  <a:extLst>
                    <a:ext uri="{9D8B030D-6E8A-4147-A177-3AD203B41FA5}">
                      <a16:colId xmlns:a16="http://schemas.microsoft.com/office/drawing/2014/main" val="479171771"/>
                    </a:ext>
                  </a:extLst>
                </a:gridCol>
                <a:gridCol w="2967698">
                  <a:extLst>
                    <a:ext uri="{9D8B030D-6E8A-4147-A177-3AD203B41FA5}">
                      <a16:colId xmlns:a16="http://schemas.microsoft.com/office/drawing/2014/main" val="3410133033"/>
                    </a:ext>
                  </a:extLst>
                </a:gridCol>
              </a:tblGrid>
              <a:tr h="370840">
                <a:tc>
                  <a:txBody>
                    <a:bodyPr/>
                    <a:lstStyle/>
                    <a:p>
                      <a:r>
                        <a:rPr lang="en-IN" b="0" dirty="0">
                          <a:solidFill>
                            <a:schemeClr val="bg1"/>
                          </a:solidFill>
                        </a:rPr>
                        <a:t>Antibacterial </a:t>
                      </a:r>
                    </a:p>
                  </a:txBody>
                  <a:tcPr/>
                </a:tc>
                <a:tc>
                  <a:txBody>
                    <a:bodyPr/>
                    <a:lstStyle/>
                    <a:p>
                      <a:r>
                        <a:rPr lang="en-IN" b="0" dirty="0">
                          <a:solidFill>
                            <a:schemeClr val="bg1"/>
                          </a:solidFill>
                        </a:rPr>
                        <a:t>Prevent bacterial growth</a:t>
                      </a:r>
                    </a:p>
                  </a:txBody>
                  <a:tcPr/>
                </a:tc>
                <a:tc>
                  <a:txBody>
                    <a:bodyPr/>
                    <a:lstStyle/>
                    <a:p>
                      <a:r>
                        <a:rPr lang="en-IN" b="0" dirty="0">
                          <a:solidFill>
                            <a:schemeClr val="bg1"/>
                          </a:solidFill>
                        </a:rPr>
                        <a:t>Triclosan</a:t>
                      </a:r>
                    </a:p>
                    <a:p>
                      <a:r>
                        <a:rPr lang="en-IN" b="0" dirty="0">
                          <a:solidFill>
                            <a:schemeClr val="bg1"/>
                          </a:solidFill>
                        </a:rPr>
                        <a:t>Delmopinol</a:t>
                      </a:r>
                    </a:p>
                    <a:p>
                      <a:r>
                        <a:rPr lang="en-IN" b="0" dirty="0">
                          <a:solidFill>
                            <a:schemeClr val="bg1"/>
                          </a:solidFill>
                        </a:rPr>
                        <a:t>Metallic ions</a:t>
                      </a:r>
                    </a:p>
                    <a:p>
                      <a:r>
                        <a:rPr lang="en-IN" b="0" dirty="0">
                          <a:solidFill>
                            <a:schemeClr val="bg1"/>
                          </a:solidFill>
                        </a:rPr>
                        <a:t>Zinc citrate trihydrate</a:t>
                      </a:r>
                    </a:p>
                  </a:txBody>
                  <a:tcPr/>
                </a:tc>
                <a:extLst>
                  <a:ext uri="{0D108BD9-81ED-4DB2-BD59-A6C34878D82A}">
                    <a16:rowId xmlns:a16="http://schemas.microsoft.com/office/drawing/2014/main" val="3334759478"/>
                  </a:ext>
                </a:extLst>
              </a:tr>
              <a:tr h="370840">
                <a:tc>
                  <a:txBody>
                    <a:bodyPr/>
                    <a:lstStyle/>
                    <a:p>
                      <a:r>
                        <a:rPr lang="en-IN" dirty="0"/>
                        <a:t>Anticaries agent</a:t>
                      </a:r>
                    </a:p>
                  </a:txBody>
                  <a:tcPr/>
                </a:tc>
                <a:tc>
                  <a:txBody>
                    <a:bodyPr/>
                    <a:lstStyle/>
                    <a:p>
                      <a:pPr algn="just"/>
                      <a:r>
                        <a:rPr lang="en-IN" dirty="0"/>
                        <a:t>Active agent: fluoride</a:t>
                      </a:r>
                    </a:p>
                    <a:p>
                      <a:pPr algn="just"/>
                      <a:r>
                        <a:rPr lang="en-IN" dirty="0"/>
                        <a:t>Inhibit demineralization</a:t>
                      </a:r>
                    </a:p>
                    <a:p>
                      <a:pPr algn="just"/>
                      <a:r>
                        <a:rPr lang="en-IN" dirty="0"/>
                        <a:t>Enhance remineralization</a:t>
                      </a:r>
                    </a:p>
                    <a:p>
                      <a:pPr algn="just"/>
                      <a:r>
                        <a:rPr lang="en-IN" dirty="0"/>
                        <a:t>Inhibit the enzyme activity in bacteria by acidifying the cells</a:t>
                      </a:r>
                    </a:p>
                  </a:txBody>
                  <a:tcPr/>
                </a:tc>
                <a:tc>
                  <a:txBody>
                    <a:bodyPr/>
                    <a:lstStyle/>
                    <a:p>
                      <a:r>
                        <a:rPr lang="en-IN" dirty="0"/>
                        <a:t>Sodium monoflorophosphate</a:t>
                      </a:r>
                    </a:p>
                    <a:p>
                      <a:r>
                        <a:rPr lang="en-IN" dirty="0"/>
                        <a:t>Sodium fluoride</a:t>
                      </a:r>
                    </a:p>
                    <a:p>
                      <a:r>
                        <a:rPr lang="en-IN" dirty="0"/>
                        <a:t>Stannous fluoride</a:t>
                      </a:r>
                    </a:p>
                  </a:txBody>
                  <a:tcPr/>
                </a:tc>
                <a:extLst>
                  <a:ext uri="{0D108BD9-81ED-4DB2-BD59-A6C34878D82A}">
                    <a16:rowId xmlns:a16="http://schemas.microsoft.com/office/drawing/2014/main" val="1563314674"/>
                  </a:ext>
                </a:extLst>
              </a:tr>
              <a:tr h="370840">
                <a:tc>
                  <a:txBody>
                    <a:bodyPr/>
                    <a:lstStyle/>
                    <a:p>
                      <a:r>
                        <a:rPr lang="en-IN" dirty="0"/>
                        <a:t>Anticalculus agent</a:t>
                      </a:r>
                    </a:p>
                  </a:txBody>
                  <a:tcPr/>
                </a:tc>
                <a:tc>
                  <a:txBody>
                    <a:bodyPr/>
                    <a:lstStyle/>
                    <a:p>
                      <a:r>
                        <a:rPr lang="en-IN" dirty="0"/>
                        <a:t>Inhibit the mineralization of plaque</a:t>
                      </a:r>
                    </a:p>
                  </a:txBody>
                  <a:tcPr/>
                </a:tc>
                <a:tc>
                  <a:txBody>
                    <a:bodyPr/>
                    <a:lstStyle/>
                    <a:p>
                      <a:r>
                        <a:rPr lang="en-IN" dirty="0"/>
                        <a:t>Pyrophosphates</a:t>
                      </a:r>
                    </a:p>
                    <a:p>
                      <a:r>
                        <a:rPr lang="en-IN" dirty="0"/>
                        <a:t>Zinc citrate</a:t>
                      </a:r>
                    </a:p>
                    <a:p>
                      <a:r>
                        <a:rPr lang="en-IN" dirty="0"/>
                        <a:t>Zinc chloride</a:t>
                      </a:r>
                    </a:p>
                    <a:p>
                      <a:endParaRPr lang="en-IN" dirty="0"/>
                    </a:p>
                  </a:txBody>
                  <a:tcPr/>
                </a:tc>
                <a:extLst>
                  <a:ext uri="{0D108BD9-81ED-4DB2-BD59-A6C34878D82A}">
                    <a16:rowId xmlns:a16="http://schemas.microsoft.com/office/drawing/2014/main" val="214370352"/>
                  </a:ext>
                </a:extLst>
              </a:tr>
              <a:tr h="370840">
                <a:tc>
                  <a:txBody>
                    <a:bodyPr/>
                    <a:lstStyle/>
                    <a:p>
                      <a:r>
                        <a:rPr lang="en-IN" dirty="0"/>
                        <a:t>Desensitizing agent</a:t>
                      </a:r>
                    </a:p>
                  </a:txBody>
                  <a:tcPr/>
                </a:tc>
                <a:tc>
                  <a:txBody>
                    <a:bodyPr/>
                    <a:lstStyle/>
                    <a:p>
                      <a:r>
                        <a:rPr lang="en-IN" dirty="0"/>
                        <a:t>Decreases the sensitivity</a:t>
                      </a:r>
                    </a:p>
                  </a:txBody>
                  <a:tcPr/>
                </a:tc>
                <a:tc>
                  <a:txBody>
                    <a:bodyPr/>
                    <a:lstStyle/>
                    <a:p>
                      <a:r>
                        <a:rPr lang="en-IN" dirty="0"/>
                        <a:t>Sodium fluoride</a:t>
                      </a:r>
                    </a:p>
                    <a:p>
                      <a:r>
                        <a:rPr lang="en-IN" dirty="0"/>
                        <a:t>Potassium nitrate</a:t>
                      </a:r>
                    </a:p>
                    <a:p>
                      <a:r>
                        <a:rPr lang="en-IN" dirty="0"/>
                        <a:t>Strontium chloride</a:t>
                      </a:r>
                    </a:p>
                  </a:txBody>
                  <a:tcPr/>
                </a:tc>
                <a:extLst>
                  <a:ext uri="{0D108BD9-81ED-4DB2-BD59-A6C34878D82A}">
                    <a16:rowId xmlns:a16="http://schemas.microsoft.com/office/drawing/2014/main" val="1020332234"/>
                  </a:ext>
                </a:extLst>
              </a:tr>
            </a:tbl>
          </a:graphicData>
        </a:graphic>
      </p:graphicFrame>
      <p:sp>
        <p:nvSpPr>
          <p:cNvPr id="6" name="Rectangle 5">
            <a:extLst>
              <a:ext uri="{FF2B5EF4-FFF2-40B4-BE49-F238E27FC236}">
                <a16:creationId xmlns:a16="http://schemas.microsoft.com/office/drawing/2014/main" id="{9E46C336-9C54-4223-A20B-0E3C506EF337}"/>
              </a:ext>
            </a:extLst>
          </p:cNvPr>
          <p:cNvSpPr/>
          <p:nvPr/>
        </p:nvSpPr>
        <p:spPr>
          <a:xfrm>
            <a:off x="3846136" y="480767"/>
            <a:ext cx="4242062" cy="46191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rgbClr val="FF0000"/>
                </a:solidFill>
                <a:latin typeface="Algerian" panose="04020705040A02060702" pitchFamily="82" charset="0"/>
              </a:rPr>
              <a:t>Active ingredients</a:t>
            </a:r>
          </a:p>
        </p:txBody>
      </p:sp>
    </p:spTree>
    <p:extLst>
      <p:ext uri="{BB962C8B-B14F-4D97-AF65-F5344CB8AC3E}">
        <p14:creationId xmlns:p14="http://schemas.microsoft.com/office/powerpoint/2010/main" val="51344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7B91-5C4F-4479-A8B3-582D94E2C514}"/>
              </a:ext>
            </a:extLst>
          </p:cNvPr>
          <p:cNvSpPr>
            <a:spLocks noGrp="1"/>
          </p:cNvSpPr>
          <p:nvPr>
            <p:ph type="title"/>
          </p:nvPr>
        </p:nvSpPr>
        <p:spPr>
          <a:xfrm>
            <a:off x="976543" y="677863"/>
            <a:ext cx="7749673" cy="974768"/>
          </a:xfrm>
        </p:spPr>
        <p:txBody>
          <a:bodyPr>
            <a:normAutofit/>
          </a:bodyPr>
          <a:lstStyle/>
          <a:p>
            <a:r>
              <a:rPr lang="en-IN" sz="3200" dirty="0">
                <a:solidFill>
                  <a:srgbClr val="FFFF00"/>
                </a:solidFill>
                <a:latin typeface="Algerian" panose="04020705040A02060702" pitchFamily="82" charset="0"/>
                <a:cs typeface="Times New Roman" panose="02020603050405020304" pitchFamily="18" charset="0"/>
              </a:rPr>
              <a:t>INTRODUCTION</a:t>
            </a:r>
            <a:endParaRPr lang="en-IN" sz="3200" dirty="0">
              <a:solidFill>
                <a:srgbClr val="FFFF00"/>
              </a:solidFill>
            </a:endParaRPr>
          </a:p>
        </p:txBody>
      </p:sp>
      <p:sp>
        <p:nvSpPr>
          <p:cNvPr id="3" name="Content Placeholder 2">
            <a:extLst>
              <a:ext uri="{FF2B5EF4-FFF2-40B4-BE49-F238E27FC236}">
                <a16:creationId xmlns:a16="http://schemas.microsoft.com/office/drawing/2014/main" id="{1E137245-2437-47DB-B1CB-DF16A7C3D29B}"/>
              </a:ext>
            </a:extLst>
          </p:cNvPr>
          <p:cNvSpPr>
            <a:spLocks noGrp="1"/>
          </p:cNvSpPr>
          <p:nvPr>
            <p:ph idx="1"/>
          </p:nvPr>
        </p:nvSpPr>
        <p:spPr>
          <a:xfrm>
            <a:off x="852255" y="1828800"/>
            <a:ext cx="8595360" cy="4351337"/>
          </a:xfrm>
        </p:spPr>
        <p:txBody>
          <a:bodyPr>
            <a:normAutofit/>
          </a:bodyPr>
          <a:lstStyle/>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The need to prevent human disease is well recognized and, to the population as a whole, a high social priority. </a:t>
            </a:r>
          </a:p>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For life-threatening diseases or those with severe morbidity, the case for the introduction of effective </a:t>
            </a: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preventive measure is strong.</a:t>
            </a:r>
          </a:p>
          <a:p>
            <a:pPr algn="just"/>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Periodontal diseases </a:t>
            </a:r>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(gingivitis and periodontitis) are considered inflammatory diseases of microbiological origin. </a:t>
            </a:r>
          </a:p>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Their most important risk factor is the accumulation of a plaque biofilm at and below the gingival margin, which is then associated with an inappropriate and destructive host inflammatory immune response.</a:t>
            </a:r>
            <a:endParaRPr lang="en-IN" sz="2200" dirty="0">
              <a:solidFill>
                <a:schemeClr val="bg2">
                  <a:lumMod val="20000"/>
                  <a:lumOff val="80000"/>
                </a:schemeClr>
              </a:solidFill>
              <a:latin typeface="Times New Roman" panose="02020603050405020304" pitchFamily="18" charset="0"/>
              <a:cs typeface="Times New Roman" panose="02020603050405020304" pitchFamily="18" charset="0"/>
            </a:endParaRPr>
          </a:p>
          <a:p>
            <a:pPr marL="0" indent="0" algn="just">
              <a:buNone/>
            </a:pPr>
            <a:endParaRPr lang="en-IN" dirty="0"/>
          </a:p>
        </p:txBody>
      </p:sp>
    </p:spTree>
    <p:extLst>
      <p:ext uri="{BB962C8B-B14F-4D97-AF65-F5344CB8AC3E}">
        <p14:creationId xmlns:p14="http://schemas.microsoft.com/office/powerpoint/2010/main" val="71984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9B12-06F5-4818-A85D-54FEDCDACFBC}"/>
              </a:ext>
            </a:extLst>
          </p:cNvPr>
          <p:cNvSpPr>
            <a:spLocks noGrp="1"/>
          </p:cNvSpPr>
          <p:nvPr>
            <p:ph type="title"/>
          </p:nvPr>
        </p:nvSpPr>
        <p:spPr>
          <a:xfrm>
            <a:off x="1064444" y="713916"/>
            <a:ext cx="10515600" cy="1325563"/>
          </a:xfrm>
        </p:spPr>
        <p:txBody>
          <a:bodyPr>
            <a:normAutofit/>
          </a:bodyPr>
          <a:lstStyle/>
          <a:p>
            <a:pPr algn="just"/>
            <a:r>
              <a:rPr lang="en-IN" sz="3600" dirty="0">
                <a:solidFill>
                  <a:srgbClr val="FFFF00"/>
                </a:solidFill>
                <a:latin typeface="Algerian" panose="04020705040A02060702" pitchFamily="82" charset="0"/>
              </a:rPr>
              <a:t>Efficacy</a:t>
            </a:r>
            <a:r>
              <a:rPr lang="en-IN" sz="3600" dirty="0">
                <a:solidFill>
                  <a:srgbClr val="FFFF00"/>
                </a:solidFill>
              </a:rPr>
              <a:t> </a:t>
            </a:r>
            <a:r>
              <a:rPr lang="en-IN" sz="3600" dirty="0">
                <a:solidFill>
                  <a:srgbClr val="FFFF00"/>
                </a:solidFill>
                <a:latin typeface="Algerian" panose="04020705040A02060702" pitchFamily="82" charset="0"/>
              </a:rPr>
              <a:t>of dentifrices</a:t>
            </a:r>
          </a:p>
        </p:txBody>
      </p:sp>
      <p:sp>
        <p:nvSpPr>
          <p:cNvPr id="3" name="Content Placeholder 2">
            <a:extLst>
              <a:ext uri="{FF2B5EF4-FFF2-40B4-BE49-F238E27FC236}">
                <a16:creationId xmlns:a16="http://schemas.microsoft.com/office/drawing/2014/main" id="{05B8E4D0-662F-4C20-B37A-47CCE0373122}"/>
              </a:ext>
            </a:extLst>
          </p:cNvPr>
          <p:cNvSpPr>
            <a:spLocks noGrp="1"/>
          </p:cNvSpPr>
          <p:nvPr>
            <p:ph idx="1"/>
          </p:nvPr>
        </p:nvSpPr>
        <p:spPr>
          <a:xfrm>
            <a:off x="838200" y="2262548"/>
            <a:ext cx="10233800" cy="4351338"/>
          </a:xfrm>
        </p:spPr>
        <p:txBody>
          <a:bodyPr>
            <a:normAutofit/>
          </a:bodyPr>
          <a:lstStyle/>
          <a:p>
            <a:pPr algn="just"/>
            <a:r>
              <a:rPr lang="en-IN" dirty="0"/>
              <a:t> </a:t>
            </a:r>
            <a:r>
              <a:rPr lang="en-US" sz="2200" dirty="0">
                <a:solidFill>
                  <a:schemeClr val="tx1"/>
                </a:solidFill>
                <a:latin typeface="Times New Roman" panose="02020603050405020304" pitchFamily="18" charset="0"/>
                <a:cs typeface="Times New Roman" panose="02020603050405020304" pitchFamily="18" charset="0"/>
              </a:rPr>
              <a:t>The dentifrices with different antiplaque and anti-inflammatory agents enhance the mechanical action of toothbrushes in cleaning teeth.</a:t>
            </a:r>
          </a:p>
          <a:p>
            <a:pPr algn="just"/>
            <a:r>
              <a:rPr lang="en-US" sz="2200" dirty="0">
                <a:solidFill>
                  <a:schemeClr val="tx1"/>
                </a:solidFill>
                <a:latin typeface="Times New Roman" panose="02020603050405020304" pitchFamily="18" charset="0"/>
                <a:cs typeface="Times New Roman" panose="02020603050405020304" pitchFamily="18" charset="0"/>
              </a:rPr>
              <a:t>Several studies have  examined the effect of toothbrushing with and without dentifrice on plaque removal and the results have been inconclusive.</a:t>
            </a:r>
          </a:p>
          <a:p>
            <a:pPr algn="just"/>
            <a:r>
              <a:rPr lang="en-US" sz="2200" dirty="0">
                <a:solidFill>
                  <a:schemeClr val="tx1"/>
                </a:solidFill>
                <a:latin typeface="Times New Roman" panose="02020603050405020304" pitchFamily="18" charset="0"/>
                <a:cs typeface="Times New Roman" panose="02020603050405020304" pitchFamily="18" charset="0"/>
              </a:rPr>
              <a:t> While one study established that brushing with a dentifrice contributed to greater plaque removal than brushing without it (Eid and Talic, 1991), many of them concluded that the use of dentifrices did not contribute essentially to instant mechanical plaque removal during manual toothbrushing (Paraskevas et al., 2006, 2007; Parizotto et al., 2003).</a:t>
            </a:r>
          </a:p>
        </p:txBody>
      </p:sp>
    </p:spTree>
    <p:extLst>
      <p:ext uri="{BB962C8B-B14F-4D97-AF65-F5344CB8AC3E}">
        <p14:creationId xmlns:p14="http://schemas.microsoft.com/office/powerpoint/2010/main" val="137250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FFAF41-2368-4457-9FAC-C5B2D9C6A467}"/>
              </a:ext>
            </a:extLst>
          </p:cNvPr>
          <p:cNvSpPr>
            <a:spLocks noGrp="1"/>
          </p:cNvSpPr>
          <p:nvPr>
            <p:ph idx="1"/>
          </p:nvPr>
        </p:nvSpPr>
        <p:spPr/>
        <p:txBody>
          <a:bodyPr/>
          <a:lstStyle/>
          <a:p>
            <a:pPr algn="just"/>
            <a:r>
              <a:rPr lang="en-IN" sz="2200" dirty="0">
                <a:solidFill>
                  <a:schemeClr val="tx1"/>
                </a:solidFill>
                <a:latin typeface="Times New Roman" panose="02020603050405020304" pitchFamily="18" charset="0"/>
                <a:cs typeface="Times New Roman" panose="02020603050405020304" pitchFamily="18" charset="0"/>
              </a:rPr>
              <a:t>Valkenburg C., et al (2019), </a:t>
            </a:r>
            <a:r>
              <a:rPr lang="en-US" sz="2200" dirty="0">
                <a:solidFill>
                  <a:schemeClr val="tx1"/>
                </a:solidFill>
                <a:latin typeface="Times New Roman" panose="02020603050405020304" pitchFamily="18" charset="0"/>
                <a:cs typeface="Times New Roman" panose="02020603050405020304" pitchFamily="18" charset="0"/>
              </a:rPr>
              <a:t>in systematic review reported that use of a dentifrice with tooth brushing had a weak additional inhibitory effect on plaque regrowth when compared with tooth brushing alone</a:t>
            </a:r>
            <a:r>
              <a:rPr lang="en-IN" sz="2200" dirty="0">
                <a:solidFill>
                  <a:schemeClr val="tx1"/>
                </a:solidFill>
                <a:latin typeface="Times New Roman" panose="02020603050405020304" pitchFamily="18" charset="0"/>
                <a:cs typeface="Times New Roman" panose="02020603050405020304" pitchFamily="18" charset="0"/>
              </a:rPr>
              <a:t>.</a:t>
            </a:r>
          </a:p>
          <a:p>
            <a:pPr algn="just"/>
            <a:r>
              <a:rPr lang="en-IN" sz="2200" dirty="0">
                <a:solidFill>
                  <a:schemeClr val="tx1"/>
                </a:solidFill>
                <a:latin typeface="Times New Roman" panose="02020603050405020304" pitchFamily="18" charset="0"/>
                <a:cs typeface="Times New Roman" panose="02020603050405020304" pitchFamily="18" charset="0"/>
              </a:rPr>
              <a:t>A Johannsen., et al (2019), in systematic </a:t>
            </a:r>
            <a:r>
              <a:rPr lang="en-US" sz="2200" dirty="0">
                <a:solidFill>
                  <a:schemeClr val="tx1"/>
                </a:solidFill>
                <a:latin typeface="Times New Roman" panose="02020603050405020304" pitchFamily="18" charset="0"/>
                <a:cs typeface="Times New Roman" panose="02020603050405020304" pitchFamily="18" charset="0"/>
              </a:rPr>
              <a:t>review found that stabilized SnF</a:t>
            </a:r>
            <a:r>
              <a:rPr lang="en-US" sz="2200" baseline="-25000" dirty="0">
                <a:solidFill>
                  <a:schemeClr val="tx1"/>
                </a:solidFill>
                <a:latin typeface="Times New Roman" panose="02020603050405020304" pitchFamily="18" charset="0"/>
                <a:cs typeface="Times New Roman" panose="02020603050405020304" pitchFamily="18" charset="0"/>
              </a:rPr>
              <a:t>2</a:t>
            </a:r>
            <a:r>
              <a:rPr lang="en-US" sz="2200" dirty="0">
                <a:solidFill>
                  <a:schemeClr val="tx1"/>
                </a:solidFill>
                <a:latin typeface="Times New Roman" panose="02020603050405020304" pitchFamily="18" charset="0"/>
                <a:cs typeface="Times New Roman" panose="02020603050405020304" pitchFamily="18" charset="0"/>
              </a:rPr>
              <a:t> toothpaste had a positive effect on the reduction of dental calculus build-up, dental plaque, gingivitis, stain and halitosis.</a:t>
            </a:r>
          </a:p>
          <a:p>
            <a:pPr algn="just"/>
            <a:r>
              <a:rPr lang="en-IN" sz="2200" dirty="0">
                <a:solidFill>
                  <a:schemeClr val="tx1"/>
                </a:solidFill>
                <a:latin typeface="Times New Roman" panose="02020603050405020304" pitchFamily="18" charset="0"/>
                <a:cs typeface="Times New Roman" panose="02020603050405020304" pitchFamily="18" charset="0"/>
              </a:rPr>
              <a:t>A study by Solvatto AR (1992),Dentifrice containing potassium chloride (KCl) and sodium monofluorophosphate (MFP) was compared to a placebo dentifrice for effectiveness in alleviating dentinal hypersensitivity.</a:t>
            </a:r>
            <a:r>
              <a:rPr lang="en-US" sz="2200" dirty="0">
                <a:solidFill>
                  <a:schemeClr val="tx1"/>
                </a:solidFill>
                <a:latin typeface="Times New Roman" panose="02020603050405020304" pitchFamily="18" charset="0"/>
                <a:cs typeface="Times New Roman" panose="02020603050405020304" pitchFamily="18" charset="0"/>
              </a:rPr>
              <a:t>The results demonstrated that the KCl/MFP dentifrice was significantly more effective than the placebo dentifrice in reducing dentinal hypersensitivity.</a:t>
            </a:r>
            <a:r>
              <a:rPr lang="en-IN" sz="2200" dirty="0">
                <a:solidFill>
                  <a:schemeClr val="tx1"/>
                </a:solidFill>
                <a:latin typeface="Times New Roman" panose="02020603050405020304" pitchFamily="18" charset="0"/>
                <a:cs typeface="Times New Roman" panose="02020603050405020304" pitchFamily="18" charset="0"/>
              </a:rPr>
              <a:t> </a:t>
            </a:r>
          </a:p>
          <a:p>
            <a:endParaRPr lang="en-IN" dirty="0"/>
          </a:p>
        </p:txBody>
      </p:sp>
    </p:spTree>
    <p:extLst>
      <p:ext uri="{BB962C8B-B14F-4D97-AF65-F5344CB8AC3E}">
        <p14:creationId xmlns:p14="http://schemas.microsoft.com/office/powerpoint/2010/main" val="1450493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CDE-EE5B-4535-8018-3E1CAE931D10}"/>
              </a:ext>
            </a:extLst>
          </p:cNvPr>
          <p:cNvSpPr>
            <a:spLocks noGrp="1"/>
          </p:cNvSpPr>
          <p:nvPr>
            <p:ph type="title"/>
          </p:nvPr>
        </p:nvSpPr>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Toothbrushing methods</a:t>
            </a:r>
          </a:p>
        </p:txBody>
      </p:sp>
      <p:sp>
        <p:nvSpPr>
          <p:cNvPr id="3" name="Content Placeholder 2">
            <a:extLst>
              <a:ext uri="{FF2B5EF4-FFF2-40B4-BE49-F238E27FC236}">
                <a16:creationId xmlns:a16="http://schemas.microsoft.com/office/drawing/2014/main" id="{3A761281-FB8C-4304-BD7C-35E67969881D}"/>
              </a:ext>
            </a:extLst>
          </p:cNvPr>
          <p:cNvSpPr>
            <a:spLocks noGrp="1"/>
          </p:cNvSpPr>
          <p:nvPr>
            <p:ph idx="1"/>
          </p:nvPr>
        </p:nvSpPr>
        <p:spPr>
          <a:xfrm>
            <a:off x="979100" y="1957018"/>
            <a:ext cx="10233800"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Many methods for brushing have being efficient and effective. These methods can be categorized primarily according to the pattern of motion as: (according to Greene, 1996)</a:t>
            </a:r>
          </a:p>
          <a:p>
            <a:pPr marL="457200" indent="-457200" algn="just">
              <a:buFont typeface="+mj-lt"/>
              <a:buAutoNum type="arabicPeriod"/>
            </a:pPr>
            <a:r>
              <a:rPr lang="en-IN" sz="2200" dirty="0">
                <a:solidFill>
                  <a:schemeClr val="tx1"/>
                </a:solidFill>
                <a:latin typeface="Times New Roman" panose="02020603050405020304" pitchFamily="18" charset="0"/>
                <a:cs typeface="Times New Roman" panose="02020603050405020304" pitchFamily="18" charset="0"/>
              </a:rPr>
              <a:t>Roll: Roll or modified stillman method</a:t>
            </a:r>
          </a:p>
          <a:p>
            <a:pPr marL="457200" indent="-457200" algn="just">
              <a:buFont typeface="+mj-lt"/>
              <a:buAutoNum type="arabicPeriod"/>
            </a:pPr>
            <a:r>
              <a:rPr lang="en-IN" sz="2200" dirty="0">
                <a:solidFill>
                  <a:schemeClr val="tx1"/>
                </a:solidFill>
                <a:latin typeface="Times New Roman" panose="02020603050405020304" pitchFamily="18" charset="0"/>
                <a:cs typeface="Times New Roman" panose="02020603050405020304" pitchFamily="18" charset="0"/>
              </a:rPr>
              <a:t>Vibratory: Stillman, charters, and bass method</a:t>
            </a:r>
          </a:p>
          <a:p>
            <a:pPr marL="457200" indent="-457200" algn="just">
              <a:buFont typeface="+mj-lt"/>
              <a:buAutoNum type="arabicPeriod"/>
            </a:pPr>
            <a:r>
              <a:rPr lang="en-IN" sz="2200" dirty="0">
                <a:solidFill>
                  <a:schemeClr val="tx1"/>
                </a:solidFill>
                <a:latin typeface="Times New Roman" panose="02020603050405020304" pitchFamily="18" charset="0"/>
                <a:cs typeface="Times New Roman" panose="02020603050405020304" pitchFamily="18" charset="0"/>
              </a:rPr>
              <a:t>Circular: Fones technique</a:t>
            </a:r>
          </a:p>
          <a:p>
            <a:pPr marL="457200" indent="-457200" algn="just">
              <a:buFont typeface="+mj-lt"/>
              <a:buAutoNum type="arabicPeriod"/>
            </a:pPr>
            <a:r>
              <a:rPr lang="en-IN" sz="2200" dirty="0">
                <a:solidFill>
                  <a:schemeClr val="tx1"/>
                </a:solidFill>
                <a:latin typeface="Times New Roman" panose="02020603050405020304" pitchFamily="18" charset="0"/>
                <a:cs typeface="Times New Roman" panose="02020603050405020304" pitchFamily="18" charset="0"/>
              </a:rPr>
              <a:t>Vertical: Leonard technique</a:t>
            </a:r>
          </a:p>
          <a:p>
            <a:pPr marL="457200" indent="-457200" algn="just">
              <a:buFont typeface="+mj-lt"/>
              <a:buAutoNum type="arabicPeriod"/>
            </a:pPr>
            <a:r>
              <a:rPr lang="en-IN" sz="2200" dirty="0">
                <a:solidFill>
                  <a:schemeClr val="tx1"/>
                </a:solidFill>
                <a:latin typeface="Times New Roman" panose="02020603050405020304" pitchFamily="18" charset="0"/>
                <a:cs typeface="Times New Roman" panose="02020603050405020304" pitchFamily="18" charset="0"/>
              </a:rPr>
              <a:t>Horizontal: Scrub technique</a:t>
            </a:r>
          </a:p>
        </p:txBody>
      </p:sp>
    </p:spTree>
    <p:extLst>
      <p:ext uri="{BB962C8B-B14F-4D97-AF65-F5344CB8AC3E}">
        <p14:creationId xmlns:p14="http://schemas.microsoft.com/office/powerpoint/2010/main" val="3040711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82D29-EF01-4016-9C54-CBA781D222B5}"/>
              </a:ext>
            </a:extLst>
          </p:cNvPr>
          <p:cNvSpPr>
            <a:spLocks noGrp="1"/>
          </p:cNvSpPr>
          <p:nvPr>
            <p:ph type="title"/>
          </p:nvPr>
        </p:nvSpPr>
        <p:spPr>
          <a:xfrm>
            <a:off x="1206631" y="497102"/>
            <a:ext cx="9916998" cy="1048896"/>
          </a:xfrm>
        </p:spPr>
        <p:txBody>
          <a:bodyPr>
            <a:normAutofit/>
          </a:bodyPr>
          <a:lstStyle/>
          <a:p>
            <a:pPr algn="ctr"/>
            <a:r>
              <a:rPr lang="en-IN" sz="2800" dirty="0">
                <a:solidFill>
                  <a:srgbClr val="FFFF00"/>
                </a:solidFill>
                <a:latin typeface="Times New Roman" panose="02020603050405020304" pitchFamily="18" charset="0"/>
                <a:cs typeface="Times New Roman" panose="02020603050405020304" pitchFamily="18" charset="0"/>
              </a:rPr>
              <a:t>Classification of brushing technique according to direction of tooth brush movement</a:t>
            </a:r>
          </a:p>
        </p:txBody>
      </p:sp>
      <p:sp>
        <p:nvSpPr>
          <p:cNvPr id="3" name="Content Placeholder 2">
            <a:extLst>
              <a:ext uri="{FF2B5EF4-FFF2-40B4-BE49-F238E27FC236}">
                <a16:creationId xmlns:a16="http://schemas.microsoft.com/office/drawing/2014/main" id="{4514CA2E-04DC-4C25-AA1B-94B7B0E62739}"/>
              </a:ext>
            </a:extLst>
          </p:cNvPr>
          <p:cNvSpPr>
            <a:spLocks noGrp="1"/>
          </p:cNvSpPr>
          <p:nvPr>
            <p:ph idx="1"/>
          </p:nvPr>
        </p:nvSpPr>
        <p:spPr>
          <a:xfrm>
            <a:off x="1052660" y="1420275"/>
            <a:ext cx="5043340" cy="4351338"/>
          </a:xfrm>
        </p:spPr>
        <p:txBody>
          <a:bodyPr>
            <a:normAutofit lnSpcReduction="10000"/>
          </a:bodyPr>
          <a:lstStyle/>
          <a:p>
            <a:r>
              <a:rPr lang="en-IN" sz="2200" dirty="0">
                <a:solidFill>
                  <a:schemeClr val="tx1"/>
                </a:solidFill>
                <a:latin typeface="Times New Roman" panose="02020603050405020304" pitchFamily="18" charset="0"/>
                <a:cs typeface="Times New Roman" panose="02020603050405020304" pitchFamily="18" charset="0"/>
              </a:rPr>
              <a:t>Horizontal reciprocating motion                              </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          Horizontal scrub technique</a:t>
            </a:r>
          </a:p>
          <a:p>
            <a:r>
              <a:rPr lang="en-IN" sz="2200" dirty="0">
                <a:solidFill>
                  <a:schemeClr val="tx1"/>
                </a:solidFill>
                <a:latin typeface="Times New Roman" panose="02020603050405020304" pitchFamily="18" charset="0"/>
                <a:cs typeface="Times New Roman" panose="02020603050405020304" pitchFamily="18" charset="0"/>
              </a:rPr>
              <a:t>Vibratory motion</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           Bass(sulcular) brushing technique</a:t>
            </a:r>
          </a:p>
          <a:p>
            <a:r>
              <a:rPr lang="en-IN" sz="2200" dirty="0">
                <a:solidFill>
                  <a:schemeClr val="tx1"/>
                </a:solidFill>
                <a:latin typeface="Times New Roman" panose="02020603050405020304" pitchFamily="18" charset="0"/>
                <a:cs typeface="Times New Roman" panose="02020603050405020304" pitchFamily="18" charset="0"/>
              </a:rPr>
              <a:t>Vertical sweeping brushing motion</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            Modified bass brushing</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            Modified stillman’s method</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            Leonard’s method</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            Smith–bell method</a:t>
            </a:r>
          </a:p>
          <a:p>
            <a:r>
              <a:rPr lang="en-IN" sz="2200" dirty="0">
                <a:solidFill>
                  <a:schemeClr val="tx1"/>
                </a:solidFill>
                <a:latin typeface="Times New Roman" panose="02020603050405020304" pitchFamily="18" charset="0"/>
                <a:cs typeface="Times New Roman" panose="02020603050405020304" pitchFamily="18" charset="0"/>
              </a:rPr>
              <a:t>Rotary motion</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             Fone’s technique  </a:t>
            </a:r>
          </a:p>
        </p:txBody>
      </p:sp>
    </p:spTree>
    <p:extLst>
      <p:ext uri="{BB962C8B-B14F-4D97-AF65-F5344CB8AC3E}">
        <p14:creationId xmlns:p14="http://schemas.microsoft.com/office/powerpoint/2010/main" val="3508456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5990-0DC2-4E77-ADD9-EE2D5A0FA629}"/>
              </a:ext>
            </a:extLst>
          </p:cNvPr>
          <p:cNvSpPr>
            <a:spLocks noGrp="1"/>
          </p:cNvSpPr>
          <p:nvPr>
            <p:ph type="title"/>
          </p:nvPr>
        </p:nvSpPr>
        <p:spPr>
          <a:xfrm>
            <a:off x="838200" y="1000634"/>
            <a:ext cx="2979198" cy="650614"/>
          </a:xfrm>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Bass method </a:t>
            </a:r>
          </a:p>
        </p:txBody>
      </p:sp>
      <p:sp>
        <p:nvSpPr>
          <p:cNvPr id="3" name="Content Placeholder 2">
            <a:extLst>
              <a:ext uri="{FF2B5EF4-FFF2-40B4-BE49-F238E27FC236}">
                <a16:creationId xmlns:a16="http://schemas.microsoft.com/office/drawing/2014/main" id="{0CCBFB78-725C-4BE4-A4A5-5D31497991C4}"/>
              </a:ext>
            </a:extLst>
          </p:cNvPr>
          <p:cNvSpPr>
            <a:spLocks noGrp="1"/>
          </p:cNvSpPr>
          <p:nvPr>
            <p:ph idx="1"/>
          </p:nvPr>
        </p:nvSpPr>
        <p:spPr>
          <a:xfrm>
            <a:off x="838200" y="1958790"/>
            <a:ext cx="10233800" cy="4351338"/>
          </a:xfrm>
        </p:spPr>
        <p:txBody>
          <a:bodyPr>
            <a:normAutofit/>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Indications:</a:t>
            </a:r>
          </a:p>
          <a:p>
            <a:pPr algn="just"/>
            <a:r>
              <a:rPr lang="en-IN" sz="2200" dirty="0">
                <a:solidFill>
                  <a:schemeClr val="tx1"/>
                </a:solidFill>
                <a:latin typeface="Times New Roman" panose="02020603050405020304" pitchFamily="18" charset="0"/>
                <a:cs typeface="Times New Roman" panose="02020603050405020304" pitchFamily="18" charset="0"/>
              </a:rPr>
              <a:t>For all patients for dental plaque removal adjacent to and directly beneath the gingival margins</a:t>
            </a:r>
          </a:p>
          <a:p>
            <a:pPr algn="just"/>
            <a:r>
              <a:rPr lang="en-IN" sz="2200" dirty="0">
                <a:solidFill>
                  <a:schemeClr val="tx1"/>
                </a:solidFill>
                <a:latin typeface="Times New Roman" panose="02020603050405020304" pitchFamily="18" charset="0"/>
                <a:cs typeface="Times New Roman" panose="02020603050405020304" pitchFamily="18" charset="0"/>
              </a:rPr>
              <a:t>Adaptable for open interproximal areas, cervical areas beneath the height of contour of the enamel, and exposed root surfaces.</a:t>
            </a:r>
          </a:p>
          <a:p>
            <a:pPr algn="just"/>
            <a:r>
              <a:rPr lang="en-IN" sz="2200" dirty="0">
                <a:solidFill>
                  <a:schemeClr val="tx1"/>
                </a:solidFill>
                <a:latin typeface="Times New Roman" panose="02020603050405020304" pitchFamily="18" charset="0"/>
                <a:cs typeface="Times New Roman" panose="02020603050405020304" pitchFamily="18" charset="0"/>
              </a:rPr>
              <a:t>Recommended for routine patients with or without periodontal involvement.</a:t>
            </a:r>
          </a:p>
        </p:txBody>
      </p:sp>
    </p:spTree>
    <p:extLst>
      <p:ext uri="{BB962C8B-B14F-4D97-AF65-F5344CB8AC3E}">
        <p14:creationId xmlns:p14="http://schemas.microsoft.com/office/powerpoint/2010/main" val="19643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43C0A-1447-4791-94B2-E8AC6BB3C4B3}"/>
              </a:ext>
            </a:extLst>
          </p:cNvPr>
          <p:cNvSpPr>
            <a:spLocks noGrp="1"/>
          </p:cNvSpPr>
          <p:nvPr>
            <p:ph idx="1"/>
          </p:nvPr>
        </p:nvSpPr>
        <p:spPr/>
        <p:txBody>
          <a:bodyPr>
            <a:normAutofit/>
          </a:bodyPr>
          <a:lstStyle/>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Technique: </a:t>
            </a:r>
          </a:p>
          <a:p>
            <a:pPr algn="just"/>
            <a:r>
              <a:rPr lang="en-US" sz="2200" dirty="0">
                <a:solidFill>
                  <a:schemeClr val="tx1"/>
                </a:solidFill>
                <a:latin typeface="Times New Roman" panose="02020603050405020304" pitchFamily="18" charset="0"/>
                <a:cs typeface="Times New Roman" panose="02020603050405020304" pitchFamily="18" charset="0"/>
              </a:rPr>
              <a:t>Place the head of a soft brush parallel to the occlusal plane, with the brush head covering three to four teeth. This hygiene procedure begins at the most distal tooth in the arch and systematically proceeds mesially.</a:t>
            </a:r>
          </a:p>
          <a:p>
            <a:pPr algn="just"/>
            <a:r>
              <a:rPr lang="en-US" sz="2200" dirty="0">
                <a:solidFill>
                  <a:schemeClr val="tx1"/>
                </a:solidFill>
                <a:latin typeface="Times New Roman" panose="02020603050405020304" pitchFamily="18" charset="0"/>
                <a:cs typeface="Times New Roman" panose="02020603050405020304" pitchFamily="18" charset="0"/>
              </a:rPr>
              <a:t> Place the bristles at the gingival margin, pointing at a 45- degree angle to the long axis of the teeth.</a:t>
            </a:r>
          </a:p>
          <a:p>
            <a:pPr algn="just"/>
            <a:r>
              <a:rPr lang="en-US" sz="2200" dirty="0">
                <a:solidFill>
                  <a:schemeClr val="tx1"/>
                </a:solidFill>
                <a:latin typeface="Times New Roman" panose="02020603050405020304" pitchFamily="18" charset="0"/>
                <a:cs typeface="Times New Roman" panose="02020603050405020304" pitchFamily="18" charset="0"/>
              </a:rPr>
              <a:t>Exert gentle vibratory pressure using short, back-and-forth motions without dislodging the tips of the bristles. This motion forces the bristle ends into the gingival sulcus are as well as partly into the interproximal embrasures. The pressure should be firm enough to blanch </a:t>
            </a:r>
            <a:r>
              <a:rPr lang="en-IN" sz="2200" dirty="0">
                <a:solidFill>
                  <a:schemeClr val="tx1"/>
                </a:solidFill>
                <a:latin typeface="Times New Roman" panose="02020603050405020304" pitchFamily="18" charset="0"/>
                <a:cs typeface="Times New Roman" panose="02020603050405020304" pitchFamily="18" charset="0"/>
              </a:rPr>
              <a:t>the gingiva.</a:t>
            </a:r>
          </a:p>
        </p:txBody>
      </p:sp>
    </p:spTree>
    <p:extLst>
      <p:ext uri="{BB962C8B-B14F-4D97-AF65-F5344CB8AC3E}">
        <p14:creationId xmlns:p14="http://schemas.microsoft.com/office/powerpoint/2010/main" val="1658923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AF656-197B-4CE8-B2E3-F9C5444F4DC5}"/>
              </a:ext>
            </a:extLst>
          </p:cNvPr>
          <p:cNvPicPr>
            <a:picLocks noChangeAspect="1"/>
          </p:cNvPicPr>
          <p:nvPr/>
        </p:nvPicPr>
        <p:blipFill>
          <a:blip r:embed="rId2"/>
          <a:stretch>
            <a:fillRect/>
          </a:stretch>
        </p:blipFill>
        <p:spPr>
          <a:xfrm>
            <a:off x="1092230" y="1509896"/>
            <a:ext cx="3831172" cy="2538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DEF8DB47-2B8C-4122-B48A-F05F70E54ADB}"/>
              </a:ext>
            </a:extLst>
          </p:cNvPr>
          <p:cNvPicPr>
            <a:picLocks noChangeAspect="1"/>
          </p:cNvPicPr>
          <p:nvPr/>
        </p:nvPicPr>
        <p:blipFill>
          <a:blip r:embed="rId3"/>
          <a:stretch>
            <a:fillRect/>
          </a:stretch>
        </p:blipFill>
        <p:spPr>
          <a:xfrm>
            <a:off x="6229913" y="1509896"/>
            <a:ext cx="1928666" cy="2644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270007CA-5714-4C56-A29C-3C3000DF8304}"/>
              </a:ext>
            </a:extLst>
          </p:cNvPr>
          <p:cNvSpPr/>
          <p:nvPr/>
        </p:nvSpPr>
        <p:spPr>
          <a:xfrm>
            <a:off x="1092230" y="4385382"/>
            <a:ext cx="8105036" cy="923330"/>
          </a:xfrm>
          <a:prstGeom prst="rect">
            <a:avLst/>
          </a:prstGeom>
        </p:spPr>
        <p:txBody>
          <a:bodyPr wrap="square">
            <a:spAutoFit/>
          </a:bodyPr>
          <a:lstStyle/>
          <a:p>
            <a:pPr algn="just"/>
            <a:r>
              <a:rPr lang="en-IN" dirty="0">
                <a:latin typeface="Times New Roman" panose="02020603050405020304" pitchFamily="18" charset="0"/>
              </a:rPr>
              <a:t>The Bass method of </a:t>
            </a:r>
            <a:r>
              <a:rPr lang="en-US" dirty="0">
                <a:latin typeface="Times New Roman" panose="02020603050405020304" pitchFamily="18" charset="0"/>
              </a:rPr>
              <a:t>toothbrushing. The head of the toothbrush is in this illustration placed against the buccal surface of the posterior teeth o the right maxilla. Note the angulation of the bristles against the tooth and the direction (arrows </a:t>
            </a:r>
            <a:r>
              <a:rPr lang="en-IN" dirty="0">
                <a:latin typeface="Times New Roman" panose="02020603050405020304" pitchFamily="18" charset="0"/>
              </a:rPr>
              <a:t>of the motion).</a:t>
            </a:r>
            <a:endParaRPr lang="en-IN" dirty="0"/>
          </a:p>
        </p:txBody>
      </p:sp>
    </p:spTree>
    <p:extLst>
      <p:ext uri="{BB962C8B-B14F-4D97-AF65-F5344CB8AC3E}">
        <p14:creationId xmlns:p14="http://schemas.microsoft.com/office/powerpoint/2010/main" val="3780029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DEBF1B-8D8A-4254-B11F-1BABEE80097F}"/>
              </a:ext>
            </a:extLst>
          </p:cNvPr>
          <p:cNvSpPr>
            <a:spLocks noGrp="1"/>
          </p:cNvSpPr>
          <p:nvPr>
            <p:ph idx="1"/>
          </p:nvPr>
        </p:nvSpPr>
        <p:spPr>
          <a:xfrm>
            <a:off x="979100" y="1612561"/>
            <a:ext cx="10233800" cy="4351338"/>
          </a:xfrm>
        </p:spPr>
        <p:txBody>
          <a:bodyPr>
            <a:normAutofit/>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Advantages:</a:t>
            </a:r>
          </a:p>
          <a:p>
            <a:pPr algn="just"/>
            <a:r>
              <a:rPr lang="en-IN" sz="2200" dirty="0">
                <a:solidFill>
                  <a:schemeClr val="tx1"/>
                </a:solidFill>
                <a:latin typeface="Times New Roman" panose="02020603050405020304" pitchFamily="18" charset="0"/>
                <a:cs typeface="Times New Roman" panose="02020603050405020304" pitchFamily="18" charset="0"/>
              </a:rPr>
              <a:t>Effective method for removing plaque adjacent to and directly beneath the gingival margin, cervical areas, and sulcus.</a:t>
            </a:r>
          </a:p>
          <a:p>
            <a:pPr algn="just"/>
            <a:r>
              <a:rPr lang="en-IN" sz="2200" dirty="0">
                <a:solidFill>
                  <a:schemeClr val="tx1"/>
                </a:solidFill>
                <a:latin typeface="Times New Roman" panose="02020603050405020304" pitchFamily="18" charset="0"/>
                <a:cs typeface="Times New Roman" panose="02020603050405020304" pitchFamily="18" charset="0"/>
              </a:rPr>
              <a:t>Provides good gingival stimulation.</a:t>
            </a:r>
          </a:p>
          <a:p>
            <a:pPr algn="just"/>
            <a:r>
              <a:rPr lang="en-IN" sz="2200" dirty="0">
                <a:solidFill>
                  <a:schemeClr val="tx1"/>
                </a:solidFill>
                <a:latin typeface="Times New Roman" panose="02020603050405020304" pitchFamily="18" charset="0"/>
                <a:cs typeface="Times New Roman" panose="02020603050405020304" pitchFamily="18" charset="0"/>
              </a:rPr>
              <a:t>Easy to learn.</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Disadvantages:</a:t>
            </a:r>
          </a:p>
          <a:p>
            <a:pPr algn="just"/>
            <a:r>
              <a:rPr lang="en-IN" sz="2200" dirty="0">
                <a:solidFill>
                  <a:schemeClr val="tx1"/>
                </a:solidFill>
                <a:latin typeface="Times New Roman" panose="02020603050405020304" pitchFamily="18" charset="0"/>
                <a:cs typeface="Times New Roman" panose="02020603050405020304" pitchFamily="18" charset="0"/>
              </a:rPr>
              <a:t>Overzealous brushing may convert the very short strokes into scrub brush technique and cause injury to gingival margin.</a:t>
            </a:r>
          </a:p>
          <a:p>
            <a:pPr algn="just"/>
            <a:r>
              <a:rPr lang="en-IN" sz="2200" dirty="0">
                <a:solidFill>
                  <a:schemeClr val="tx1"/>
                </a:solidFill>
                <a:latin typeface="Times New Roman" panose="02020603050405020304" pitchFamily="18" charset="0"/>
                <a:cs typeface="Times New Roman" panose="02020603050405020304" pitchFamily="18" charset="0"/>
              </a:rPr>
              <a:t>Time consuming</a:t>
            </a:r>
          </a:p>
          <a:p>
            <a:pPr algn="just"/>
            <a:r>
              <a:rPr lang="en-IN" sz="2200" dirty="0">
                <a:solidFill>
                  <a:schemeClr val="tx1"/>
                </a:solidFill>
                <a:latin typeface="Times New Roman" panose="02020603050405020304" pitchFamily="18" charset="0"/>
                <a:cs typeface="Times New Roman" panose="02020603050405020304" pitchFamily="18" charset="0"/>
              </a:rPr>
              <a:t>Dexterity requirement is too high </a:t>
            </a:r>
          </a:p>
          <a:p>
            <a:pPr marL="0" indent="0">
              <a:buNone/>
            </a:pPr>
            <a:endParaRPr lang="en-IN" sz="2200" dirty="0">
              <a:latin typeface="Times New Roman" panose="02020603050405020304" pitchFamily="18" charset="0"/>
              <a:cs typeface="Times New Roman" panose="02020603050405020304" pitchFamily="18" charset="0"/>
            </a:endParaRPr>
          </a:p>
          <a:p>
            <a:pPr marL="0" indent="0">
              <a:buNone/>
            </a:pPr>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151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1F6B-7661-4E29-91EA-FFD163F2BFDF}"/>
              </a:ext>
            </a:extLst>
          </p:cNvPr>
          <p:cNvSpPr>
            <a:spLocks noGrp="1"/>
          </p:cNvSpPr>
          <p:nvPr>
            <p:ph type="title"/>
          </p:nvPr>
        </p:nvSpPr>
        <p:spPr>
          <a:xfrm>
            <a:off x="838200" y="685637"/>
            <a:ext cx="10515600" cy="1020616"/>
          </a:xfrm>
        </p:spPr>
        <p:txBody>
          <a:bodyPr>
            <a:normAutofit/>
          </a:bodyPr>
          <a:lstStyle/>
          <a:p>
            <a:r>
              <a:rPr lang="en-IN" sz="4000" dirty="0">
                <a:solidFill>
                  <a:schemeClr val="accent1"/>
                </a:solidFill>
                <a:latin typeface="Times New Roman" panose="02020603050405020304" pitchFamily="18" charset="0"/>
                <a:cs typeface="Times New Roman" panose="02020603050405020304" pitchFamily="18" charset="0"/>
              </a:rPr>
              <a:t>Stillman method</a:t>
            </a:r>
          </a:p>
        </p:txBody>
      </p:sp>
      <p:sp>
        <p:nvSpPr>
          <p:cNvPr id="3" name="Content Placeholder 2">
            <a:extLst>
              <a:ext uri="{FF2B5EF4-FFF2-40B4-BE49-F238E27FC236}">
                <a16:creationId xmlns:a16="http://schemas.microsoft.com/office/drawing/2014/main" id="{800A0AFD-322D-49AE-A4DE-5B9661386FC3}"/>
              </a:ext>
            </a:extLst>
          </p:cNvPr>
          <p:cNvSpPr>
            <a:spLocks noGrp="1"/>
          </p:cNvSpPr>
          <p:nvPr>
            <p:ph idx="1"/>
          </p:nvPr>
        </p:nvSpPr>
        <p:spPr>
          <a:xfrm>
            <a:off x="838200" y="1821026"/>
            <a:ext cx="10233800" cy="4351338"/>
          </a:xfrm>
        </p:spPr>
        <p:txBody>
          <a:bodyPr>
            <a:normAutofit/>
          </a:bodyPr>
          <a:lstStyle/>
          <a:p>
            <a:pPr marL="0" indent="0">
              <a:buNone/>
            </a:pPr>
            <a:r>
              <a:rPr lang="en-IN" sz="2200" dirty="0">
                <a:solidFill>
                  <a:schemeClr val="tx1"/>
                </a:solidFill>
                <a:latin typeface="Times New Roman" panose="02020603050405020304" pitchFamily="18" charset="0"/>
                <a:cs typeface="Times New Roman" panose="02020603050405020304" pitchFamily="18" charset="0"/>
              </a:rPr>
              <a:t>Indications </a:t>
            </a:r>
          </a:p>
          <a:p>
            <a:r>
              <a:rPr lang="en-IN" sz="2200" dirty="0">
                <a:solidFill>
                  <a:schemeClr val="tx1"/>
                </a:solidFill>
                <a:latin typeface="Times New Roman" panose="02020603050405020304" pitchFamily="18" charset="0"/>
                <a:cs typeface="Times New Roman" panose="02020603050405020304" pitchFamily="18" charset="0"/>
              </a:rPr>
              <a:t>For spongy gingival tissue where massaging is valuable.</a:t>
            </a:r>
          </a:p>
          <a:p>
            <a:r>
              <a:rPr lang="en-IN" sz="2200" dirty="0">
                <a:solidFill>
                  <a:schemeClr val="tx1"/>
                </a:solidFill>
                <a:latin typeface="Times New Roman" panose="02020603050405020304" pitchFamily="18" charset="0"/>
                <a:cs typeface="Times New Roman" panose="02020603050405020304" pitchFamily="18" charset="0"/>
              </a:rPr>
              <a:t>For cleansing areas with progressive gingival recession and root exposure</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Technique </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Similar to the bass method, except that bristles are placed partly over the cervical portion of the teeth and partly on adjacent gingiva. It uses side rather then the ends of bristles and penetration of bristles into the sulcus is avoided. The brush is positioned at 45 degree to the long axis of tooth. The brush is activated with short back and forth motion and moved in coronal direction  </a:t>
            </a:r>
          </a:p>
        </p:txBody>
      </p:sp>
    </p:spTree>
    <p:extLst>
      <p:ext uri="{BB962C8B-B14F-4D97-AF65-F5344CB8AC3E}">
        <p14:creationId xmlns:p14="http://schemas.microsoft.com/office/powerpoint/2010/main" val="3346346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E54B9-E4EF-49D6-9E64-A837F66111DB}"/>
              </a:ext>
            </a:extLst>
          </p:cNvPr>
          <p:cNvSpPr>
            <a:spLocks noGrp="1"/>
          </p:cNvSpPr>
          <p:nvPr>
            <p:ph idx="1"/>
          </p:nvPr>
        </p:nvSpPr>
        <p:spPr>
          <a:xfrm>
            <a:off x="1091719" y="1514540"/>
            <a:ext cx="10233800" cy="4351338"/>
          </a:xfrm>
        </p:spPr>
        <p:txBody>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Advantages</a:t>
            </a:r>
          </a:p>
          <a:p>
            <a:pPr algn="just"/>
            <a:r>
              <a:rPr lang="en-IN" sz="2200" dirty="0">
                <a:solidFill>
                  <a:schemeClr val="tx1"/>
                </a:solidFill>
                <a:latin typeface="Times New Roman" panose="02020603050405020304" pitchFamily="18" charset="0"/>
                <a:cs typeface="Times New Roman" panose="02020603050405020304" pitchFamily="18" charset="0"/>
              </a:rPr>
              <a:t>It provides gingival stimulation along the plaque and debris removal from cervical margins of teeth and wide embrasures</a:t>
            </a:r>
          </a:p>
          <a:p>
            <a:pPr algn="just"/>
            <a:r>
              <a:rPr lang="en-IN" sz="2200" dirty="0">
                <a:solidFill>
                  <a:schemeClr val="tx1"/>
                </a:solidFill>
                <a:latin typeface="Times New Roman" panose="02020603050405020304" pitchFamily="18" charset="0"/>
                <a:cs typeface="Times New Roman" panose="02020603050405020304" pitchFamily="18" charset="0"/>
              </a:rPr>
              <a:t>These technique requires patience for placing the tooth brush in different position. </a:t>
            </a:r>
          </a:p>
          <a:p>
            <a:pPr algn="just"/>
            <a:endParaRPr lang="en-IN" sz="2200" dirty="0">
              <a:solidFill>
                <a:schemeClr val="tx1"/>
              </a:solidFill>
              <a:latin typeface="Times New Roman" panose="02020603050405020304" pitchFamily="18" charset="0"/>
              <a:cs typeface="Times New Roman" panose="02020603050405020304" pitchFamily="18" charset="0"/>
            </a:endParaRPr>
          </a:p>
          <a:p>
            <a:endParaRPr lang="en-IN" sz="2200" dirty="0">
              <a:latin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1205597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E7B796-EB16-4613-9501-C717D5F8E767}"/>
              </a:ext>
            </a:extLst>
          </p:cNvPr>
          <p:cNvSpPr>
            <a:spLocks noGrp="1"/>
          </p:cNvSpPr>
          <p:nvPr>
            <p:ph idx="1"/>
          </p:nvPr>
        </p:nvSpPr>
        <p:spPr>
          <a:xfrm>
            <a:off x="880133" y="1695637"/>
            <a:ext cx="8595360" cy="3684232"/>
          </a:xfrm>
        </p:spPr>
        <p:txBody>
          <a:bodyPr>
            <a:normAutofit/>
          </a:bodyPr>
          <a:lstStyle/>
          <a:p>
            <a:pPr algn="just"/>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Although not all patients with gingivitis will develop periodontitis, the management of gingivitis is considered as primary prevention strategy for periodontitis.</a:t>
            </a:r>
          </a:p>
          <a:p>
            <a:pPr algn="just"/>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Plaque reduction/Plaque control has been the hallmark of preventive dentistry.</a:t>
            </a:r>
          </a:p>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Plaque control is defined as the removal of microbial plaque and food debris from the oral cavity. The concept of plaque control is broadly based on factors of mechanical plaque control and chemical plaque control. </a:t>
            </a:r>
            <a:endParaRPr lang="en-IN" sz="22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just"/>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021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62AB-C5E0-4124-BF8B-E5AA234167F5}"/>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Modified bass method</a:t>
            </a:r>
          </a:p>
        </p:txBody>
      </p:sp>
      <p:sp>
        <p:nvSpPr>
          <p:cNvPr id="3" name="Content Placeholder 2">
            <a:extLst>
              <a:ext uri="{FF2B5EF4-FFF2-40B4-BE49-F238E27FC236}">
                <a16:creationId xmlns:a16="http://schemas.microsoft.com/office/drawing/2014/main" id="{2FEDC087-5E0A-45CE-9D59-A209C6363555}"/>
              </a:ext>
            </a:extLst>
          </p:cNvPr>
          <p:cNvSpPr>
            <a:spLocks noGrp="1"/>
          </p:cNvSpPr>
          <p:nvPr>
            <p:ph idx="1"/>
          </p:nvPr>
        </p:nvSpPr>
        <p:spPr>
          <a:xfrm>
            <a:off x="979100" y="1825625"/>
            <a:ext cx="10233800" cy="4351338"/>
          </a:xfrm>
        </p:spPr>
        <p:txBody>
          <a:bodyPr>
            <a:normAutofit/>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Indications:</a:t>
            </a:r>
          </a:p>
          <a:p>
            <a:pPr algn="just"/>
            <a:r>
              <a:rPr lang="en-IN" sz="2200" dirty="0">
                <a:solidFill>
                  <a:schemeClr val="tx1"/>
                </a:solidFill>
                <a:latin typeface="Times New Roman" panose="02020603050405020304" pitchFamily="18" charset="0"/>
                <a:cs typeface="Times New Roman" panose="02020603050405020304" pitchFamily="18" charset="0"/>
              </a:rPr>
              <a:t>As a routine oral hygiene measure.</a:t>
            </a:r>
          </a:p>
          <a:p>
            <a:pPr algn="just"/>
            <a:r>
              <a:rPr lang="en-IN" sz="2200" dirty="0">
                <a:solidFill>
                  <a:schemeClr val="tx1"/>
                </a:solidFill>
                <a:latin typeface="Times New Roman" panose="02020603050405020304" pitchFamily="18" charset="0"/>
                <a:cs typeface="Times New Roman" panose="02020603050405020304" pitchFamily="18" charset="0"/>
              </a:rPr>
              <a:t>Intrasulcular cleansing.</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Technique:</a:t>
            </a:r>
          </a:p>
          <a:p>
            <a:pPr algn="just"/>
            <a:r>
              <a:rPr lang="en-IN" sz="2200" dirty="0">
                <a:solidFill>
                  <a:schemeClr val="tx1"/>
                </a:solidFill>
                <a:latin typeface="Times New Roman" panose="02020603050405020304" pitchFamily="18" charset="0"/>
                <a:cs typeface="Times New Roman" panose="02020603050405020304" pitchFamily="18" charset="0"/>
              </a:rPr>
              <a:t>The brush is positioned </a:t>
            </a:r>
            <a:r>
              <a:rPr lang="en-US" sz="2200" dirty="0">
                <a:solidFill>
                  <a:schemeClr val="tx1"/>
                </a:solidFill>
                <a:latin typeface="Times New Roman" panose="02020603050405020304" pitchFamily="18" charset="0"/>
                <a:cs typeface="Times New Roman" panose="02020603050405020304" pitchFamily="18" charset="0"/>
              </a:rPr>
              <a:t>similarly to the Bass technique, but after applying the small movement in anterior-posterior direction, the bristles are swept in rolling motion applying a movement in occlusal direction. It is a combination of the Bass and </a:t>
            </a:r>
            <a:r>
              <a:rPr lang="en-IN" sz="2200" dirty="0">
                <a:solidFill>
                  <a:schemeClr val="tx1"/>
                </a:solidFill>
                <a:latin typeface="Times New Roman" panose="02020603050405020304" pitchFamily="18" charset="0"/>
                <a:cs typeface="Times New Roman" panose="02020603050405020304" pitchFamily="18" charset="0"/>
              </a:rPr>
              <a:t>the modified Stillman techniques.</a:t>
            </a:r>
          </a:p>
        </p:txBody>
      </p:sp>
    </p:spTree>
    <p:extLst>
      <p:ext uri="{BB962C8B-B14F-4D97-AF65-F5344CB8AC3E}">
        <p14:creationId xmlns:p14="http://schemas.microsoft.com/office/powerpoint/2010/main" val="3317170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024713-A202-4A8F-AF97-C7806AFCC7E1}"/>
              </a:ext>
            </a:extLst>
          </p:cNvPr>
          <p:cNvPicPr>
            <a:picLocks noChangeAspect="1"/>
          </p:cNvPicPr>
          <p:nvPr/>
        </p:nvPicPr>
        <p:blipFill rotWithShape="1">
          <a:blip r:embed="rId2"/>
          <a:srcRect l="15944" t="9619" r="39382" b="3082"/>
          <a:stretch/>
        </p:blipFill>
        <p:spPr>
          <a:xfrm rot="5400000">
            <a:off x="1840303" y="430806"/>
            <a:ext cx="2946436" cy="431841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BEBAD32-418E-46DC-9976-29C37A0599F1}"/>
              </a:ext>
            </a:extLst>
          </p:cNvPr>
          <p:cNvPicPr>
            <a:picLocks noChangeAspect="1"/>
          </p:cNvPicPr>
          <p:nvPr/>
        </p:nvPicPr>
        <p:blipFill rotWithShape="1">
          <a:blip r:embed="rId3"/>
          <a:srcRect l="3488" t="22961" r="53768" b="30199"/>
          <a:stretch/>
        </p:blipFill>
        <p:spPr>
          <a:xfrm>
            <a:off x="6470090" y="1116798"/>
            <a:ext cx="3585005" cy="294643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1A0B5AC4-8063-4DB6-98E8-043E7B19E520}"/>
              </a:ext>
            </a:extLst>
          </p:cNvPr>
          <p:cNvSpPr txBox="1"/>
          <p:nvPr/>
        </p:nvSpPr>
        <p:spPr>
          <a:xfrm>
            <a:off x="1414020" y="4326904"/>
            <a:ext cx="3799002"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Modified bass method – short vibratory strokes </a:t>
            </a:r>
          </a:p>
        </p:txBody>
      </p:sp>
      <p:sp>
        <p:nvSpPr>
          <p:cNvPr id="12" name="TextBox 11">
            <a:extLst>
              <a:ext uri="{FF2B5EF4-FFF2-40B4-BE49-F238E27FC236}">
                <a16:creationId xmlns:a16="http://schemas.microsoft.com/office/drawing/2014/main" id="{B5D398BC-FEB7-4FCF-829C-3791A9DE54FD}"/>
              </a:ext>
            </a:extLst>
          </p:cNvPr>
          <p:cNvSpPr txBox="1"/>
          <p:nvPr/>
        </p:nvSpPr>
        <p:spPr>
          <a:xfrm>
            <a:off x="6662709" y="4326903"/>
            <a:ext cx="3392386"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Sweeping motion toward the occlusal surface</a:t>
            </a:r>
          </a:p>
        </p:txBody>
      </p:sp>
    </p:spTree>
    <p:extLst>
      <p:ext uri="{BB962C8B-B14F-4D97-AF65-F5344CB8AC3E}">
        <p14:creationId xmlns:p14="http://schemas.microsoft.com/office/powerpoint/2010/main" val="3404344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58B56B-A6A0-4AA8-825A-0705E1029137}"/>
              </a:ext>
            </a:extLst>
          </p:cNvPr>
          <p:cNvSpPr>
            <a:spLocks noGrp="1"/>
          </p:cNvSpPr>
          <p:nvPr>
            <p:ph idx="1"/>
          </p:nvPr>
        </p:nvSpPr>
        <p:spPr/>
        <p:txBody>
          <a:bodyPr>
            <a:normAutofit/>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Advantages:</a:t>
            </a:r>
          </a:p>
          <a:p>
            <a:pPr algn="just"/>
            <a:r>
              <a:rPr lang="en-IN" sz="2200" dirty="0">
                <a:solidFill>
                  <a:schemeClr val="tx1"/>
                </a:solidFill>
                <a:latin typeface="Times New Roman" panose="02020603050405020304" pitchFamily="18" charset="0"/>
                <a:cs typeface="Times New Roman" panose="02020603050405020304" pitchFamily="18" charset="0"/>
              </a:rPr>
              <a:t>Excellent sulcus cleaning</a:t>
            </a:r>
          </a:p>
          <a:p>
            <a:pPr algn="just"/>
            <a:r>
              <a:rPr lang="en-IN" sz="2200" dirty="0">
                <a:solidFill>
                  <a:schemeClr val="tx1"/>
                </a:solidFill>
                <a:latin typeface="Times New Roman" panose="02020603050405020304" pitchFamily="18" charset="0"/>
                <a:cs typeface="Times New Roman" panose="02020603050405020304" pitchFamily="18" charset="0"/>
              </a:rPr>
              <a:t>Good interproximal and gingival  cleaning </a:t>
            </a:r>
          </a:p>
          <a:p>
            <a:pPr algn="just"/>
            <a:r>
              <a:rPr lang="en-IN" sz="2200" dirty="0">
                <a:solidFill>
                  <a:schemeClr val="tx1"/>
                </a:solidFill>
                <a:latin typeface="Times New Roman" panose="02020603050405020304" pitchFamily="18" charset="0"/>
                <a:cs typeface="Times New Roman" panose="02020603050405020304" pitchFamily="18" charset="0"/>
              </a:rPr>
              <a:t>Good gingival stimulation</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Disadvantages:</a:t>
            </a:r>
          </a:p>
          <a:p>
            <a:pPr algn="just"/>
            <a:r>
              <a:rPr lang="en-IN" sz="2200" dirty="0">
                <a:solidFill>
                  <a:schemeClr val="tx1"/>
                </a:solidFill>
                <a:latin typeface="Times New Roman" panose="02020603050405020304" pitchFamily="18" charset="0"/>
                <a:cs typeface="Times New Roman" panose="02020603050405020304" pitchFamily="18" charset="0"/>
              </a:rPr>
              <a:t>Moderate dexterity of wrist is required</a:t>
            </a:r>
          </a:p>
        </p:txBody>
      </p:sp>
    </p:spTree>
    <p:extLst>
      <p:ext uri="{BB962C8B-B14F-4D97-AF65-F5344CB8AC3E}">
        <p14:creationId xmlns:p14="http://schemas.microsoft.com/office/powerpoint/2010/main" val="3530383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2A3A-DCFA-4EBB-BA3E-0CA20DAB2A09}"/>
              </a:ext>
            </a:extLst>
          </p:cNvPr>
          <p:cNvSpPr>
            <a:spLocks noGrp="1"/>
          </p:cNvSpPr>
          <p:nvPr>
            <p:ph type="title"/>
          </p:nvPr>
        </p:nvSpPr>
        <p:spPr>
          <a:xfrm>
            <a:off x="979100" y="645527"/>
            <a:ext cx="10515600" cy="1126324"/>
          </a:xfrm>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Modified Stillman Method</a:t>
            </a:r>
          </a:p>
        </p:txBody>
      </p:sp>
      <p:sp>
        <p:nvSpPr>
          <p:cNvPr id="3" name="Content Placeholder 2">
            <a:extLst>
              <a:ext uri="{FF2B5EF4-FFF2-40B4-BE49-F238E27FC236}">
                <a16:creationId xmlns:a16="http://schemas.microsoft.com/office/drawing/2014/main" id="{B8C7BB29-6731-4FB4-83E7-D6DD88091D4D}"/>
              </a:ext>
            </a:extLst>
          </p:cNvPr>
          <p:cNvSpPr>
            <a:spLocks noGrp="1"/>
          </p:cNvSpPr>
          <p:nvPr>
            <p:ph idx="1"/>
          </p:nvPr>
        </p:nvSpPr>
        <p:spPr>
          <a:xfrm>
            <a:off x="979100" y="1861135"/>
            <a:ext cx="10233800" cy="4351338"/>
          </a:xfrm>
        </p:spPr>
        <p:txBody>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Indications:</a:t>
            </a:r>
          </a:p>
          <a:p>
            <a:pPr algn="just"/>
            <a:r>
              <a:rPr lang="en-IN" sz="2200" dirty="0">
                <a:solidFill>
                  <a:schemeClr val="tx1"/>
                </a:solidFill>
                <a:latin typeface="Times New Roman" panose="02020603050405020304" pitchFamily="18" charset="0"/>
                <a:cs typeface="Times New Roman" panose="02020603050405020304" pitchFamily="18" charset="0"/>
              </a:rPr>
              <a:t>Dental plaque removal from cervical areas below the height of contour of enamel and exposed proximal surface</a:t>
            </a:r>
          </a:p>
          <a:p>
            <a:pPr algn="just"/>
            <a:r>
              <a:rPr lang="en-IN" sz="2200" dirty="0">
                <a:solidFill>
                  <a:schemeClr val="tx1"/>
                </a:solidFill>
                <a:latin typeface="Times New Roman" panose="02020603050405020304" pitchFamily="18" charset="0"/>
                <a:cs typeface="Times New Roman" panose="02020603050405020304" pitchFamily="18" charset="0"/>
              </a:rPr>
              <a:t>General application for cleaning tooth surfaces and massaging the gingiva</a:t>
            </a:r>
          </a:p>
          <a:p>
            <a:pPr algn="just"/>
            <a:r>
              <a:rPr lang="en-IN" sz="2200" dirty="0">
                <a:solidFill>
                  <a:schemeClr val="tx1"/>
                </a:solidFill>
                <a:latin typeface="Times New Roman" panose="02020603050405020304" pitchFamily="18" charset="0"/>
                <a:cs typeface="Times New Roman" panose="02020603050405020304" pitchFamily="18" charset="0"/>
              </a:rPr>
              <a:t>Recommended for cleaning in areas with progressive gingival recession and root exposure to prevent abrasive tissue destruction.</a:t>
            </a:r>
          </a:p>
          <a:p>
            <a:pPr marL="0" indent="0">
              <a:buNone/>
            </a:pPr>
            <a:endParaRPr lang="en-IN" dirty="0"/>
          </a:p>
        </p:txBody>
      </p:sp>
    </p:spTree>
    <p:extLst>
      <p:ext uri="{BB962C8B-B14F-4D97-AF65-F5344CB8AC3E}">
        <p14:creationId xmlns:p14="http://schemas.microsoft.com/office/powerpoint/2010/main" val="1478497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635DD6-5665-4D9D-B5E9-7C703BF39538}"/>
              </a:ext>
            </a:extLst>
          </p:cNvPr>
          <p:cNvSpPr>
            <a:spLocks noGrp="1"/>
          </p:cNvSpPr>
          <p:nvPr>
            <p:ph idx="1"/>
          </p:nvPr>
        </p:nvSpPr>
        <p:spPr>
          <a:xfrm>
            <a:off x="1119999" y="1825625"/>
            <a:ext cx="6443775" cy="3396824"/>
          </a:xfrm>
        </p:spPr>
        <p:txBody>
          <a:bodyPr>
            <a:normAutofit/>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Technique:</a:t>
            </a:r>
          </a:p>
          <a:p>
            <a:pPr algn="just"/>
            <a:r>
              <a:rPr lang="en-IN" sz="2200" dirty="0">
                <a:solidFill>
                  <a:schemeClr val="tx1"/>
                </a:solidFill>
                <a:latin typeface="Times New Roman" panose="02020603050405020304" pitchFamily="18" charset="0"/>
                <a:cs typeface="Times New Roman" panose="02020603050405020304" pitchFamily="18" charset="0"/>
              </a:rPr>
              <a:t>The bristles are positioned partly on cervical aspects of teeth and partly on the adjacent gingiva. </a:t>
            </a:r>
          </a:p>
          <a:p>
            <a:pPr algn="just"/>
            <a:r>
              <a:rPr lang="en-IN" sz="2200" dirty="0">
                <a:solidFill>
                  <a:schemeClr val="tx1"/>
                </a:solidFill>
                <a:latin typeface="Times New Roman" panose="02020603050405020304" pitchFamily="18" charset="0"/>
                <a:cs typeface="Times New Roman" panose="02020603050405020304" pitchFamily="18" charset="0"/>
              </a:rPr>
              <a:t>The bristles are activated by short back and forth motions and simultaneously moved in coronal direction; the procedure is repeated systematically.</a:t>
            </a:r>
          </a:p>
        </p:txBody>
      </p:sp>
      <p:pic>
        <p:nvPicPr>
          <p:cNvPr id="5" name="Picture 4">
            <a:extLst>
              <a:ext uri="{FF2B5EF4-FFF2-40B4-BE49-F238E27FC236}">
                <a16:creationId xmlns:a16="http://schemas.microsoft.com/office/drawing/2014/main" id="{04A97745-DE2F-4FCD-A05C-926E0061F08C}"/>
              </a:ext>
            </a:extLst>
          </p:cNvPr>
          <p:cNvPicPr>
            <a:picLocks noChangeAspect="1"/>
          </p:cNvPicPr>
          <p:nvPr/>
        </p:nvPicPr>
        <p:blipFill rotWithShape="1">
          <a:blip r:embed="rId2"/>
          <a:srcRect l="9930" t="3204" r="45567" b="4059"/>
          <a:stretch/>
        </p:blipFill>
        <p:spPr>
          <a:xfrm rot="5400000">
            <a:off x="8414668" y="1397616"/>
            <a:ext cx="2599489" cy="4062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2179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60572D-0063-4F9D-BB94-9A2CDE745845}"/>
              </a:ext>
            </a:extLst>
          </p:cNvPr>
          <p:cNvSpPr>
            <a:spLocks noGrp="1"/>
          </p:cNvSpPr>
          <p:nvPr>
            <p:ph idx="1"/>
          </p:nvPr>
        </p:nvSpPr>
        <p:spPr/>
        <p:txBody>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Disadvantages:</a:t>
            </a:r>
          </a:p>
          <a:p>
            <a:pPr algn="just"/>
            <a:r>
              <a:rPr lang="en-IN" sz="2200" dirty="0">
                <a:solidFill>
                  <a:schemeClr val="tx1"/>
                </a:solidFill>
                <a:latin typeface="Times New Roman" panose="02020603050405020304" pitchFamily="18" charset="0"/>
                <a:cs typeface="Times New Roman" panose="02020603050405020304" pitchFamily="18" charset="0"/>
              </a:rPr>
              <a:t>Time consuming </a:t>
            </a:r>
          </a:p>
          <a:p>
            <a:pPr algn="just"/>
            <a:r>
              <a:rPr lang="en-IN" sz="2200" dirty="0">
                <a:solidFill>
                  <a:schemeClr val="tx1"/>
                </a:solidFill>
                <a:latin typeface="Times New Roman" panose="02020603050405020304" pitchFamily="18" charset="0"/>
                <a:cs typeface="Times New Roman" panose="02020603050405020304" pitchFamily="18" charset="0"/>
              </a:rPr>
              <a:t>Improper brushing can damage epithelial attachment</a:t>
            </a:r>
          </a:p>
          <a:p>
            <a:pPr marL="0" indent="0">
              <a:buNone/>
            </a:pPr>
            <a:endParaRPr lang="en-IN" dirty="0"/>
          </a:p>
        </p:txBody>
      </p:sp>
    </p:spTree>
    <p:extLst>
      <p:ext uri="{BB962C8B-B14F-4D97-AF65-F5344CB8AC3E}">
        <p14:creationId xmlns:p14="http://schemas.microsoft.com/office/powerpoint/2010/main" val="2590624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F42-1799-435F-9100-AEEDF0109728}"/>
              </a:ext>
            </a:extLst>
          </p:cNvPr>
          <p:cNvSpPr>
            <a:spLocks noGrp="1"/>
          </p:cNvSpPr>
          <p:nvPr>
            <p:ph type="title"/>
          </p:nvPr>
        </p:nvSpPr>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Charters method</a:t>
            </a:r>
          </a:p>
        </p:txBody>
      </p:sp>
      <p:sp>
        <p:nvSpPr>
          <p:cNvPr id="3" name="Content Placeholder 2">
            <a:extLst>
              <a:ext uri="{FF2B5EF4-FFF2-40B4-BE49-F238E27FC236}">
                <a16:creationId xmlns:a16="http://schemas.microsoft.com/office/drawing/2014/main" id="{FEA0EAD7-A6E2-48FB-BB3D-B73DD584376C}"/>
              </a:ext>
            </a:extLst>
          </p:cNvPr>
          <p:cNvSpPr>
            <a:spLocks noGrp="1"/>
          </p:cNvSpPr>
          <p:nvPr>
            <p:ph idx="1"/>
          </p:nvPr>
        </p:nvSpPr>
        <p:spPr>
          <a:xfrm>
            <a:off x="979100" y="1798991"/>
            <a:ext cx="10233800" cy="3616387"/>
          </a:xfrm>
        </p:spPr>
        <p:txBody>
          <a:bodyPr>
            <a:normAutofit lnSpcReduction="10000"/>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Indications:</a:t>
            </a:r>
          </a:p>
          <a:p>
            <a:pPr algn="just"/>
            <a:r>
              <a:rPr lang="en-IN" sz="2200" dirty="0">
                <a:solidFill>
                  <a:schemeClr val="tx1"/>
                </a:solidFill>
                <a:latin typeface="Times New Roman" panose="02020603050405020304" pitchFamily="18" charset="0"/>
                <a:cs typeface="Times New Roman" panose="02020603050405020304" pitchFamily="18" charset="0"/>
              </a:rPr>
              <a:t>Individuals having open interdental spaces with missing papilla and exposed root surfaces</a:t>
            </a:r>
          </a:p>
          <a:p>
            <a:pPr algn="just"/>
            <a:r>
              <a:rPr lang="en-IN" sz="2200" dirty="0">
                <a:solidFill>
                  <a:schemeClr val="tx1"/>
                </a:solidFill>
                <a:latin typeface="Times New Roman" panose="02020603050405020304" pitchFamily="18" charset="0"/>
                <a:cs typeface="Times New Roman" panose="02020603050405020304" pitchFamily="18" charset="0"/>
              </a:rPr>
              <a:t>Those wearing F.P.D or  orthodontic appliances</a:t>
            </a:r>
          </a:p>
          <a:p>
            <a:pPr algn="just"/>
            <a:r>
              <a:rPr lang="en-IN" sz="2200" dirty="0">
                <a:solidFill>
                  <a:schemeClr val="tx1"/>
                </a:solidFill>
                <a:latin typeface="Times New Roman" panose="02020603050405020304" pitchFamily="18" charset="0"/>
                <a:cs typeface="Times New Roman" panose="02020603050405020304" pitchFamily="18" charset="0"/>
              </a:rPr>
              <a:t>For those patients who have had periodontal surgery.</a:t>
            </a:r>
          </a:p>
          <a:p>
            <a:pPr algn="just"/>
            <a:r>
              <a:rPr lang="en-IN" sz="2200" dirty="0">
                <a:solidFill>
                  <a:schemeClr val="tx1"/>
                </a:solidFill>
                <a:latin typeface="Times New Roman" panose="02020603050405020304" pitchFamily="18" charset="0"/>
                <a:cs typeface="Times New Roman" panose="02020603050405020304" pitchFamily="18" charset="0"/>
              </a:rPr>
              <a:t>Patients with moderate gingival recession particularly interproximally.</a:t>
            </a:r>
          </a:p>
          <a:p>
            <a:pPr algn="just"/>
            <a:r>
              <a:rPr lang="en-IN" sz="2200" dirty="0">
                <a:solidFill>
                  <a:schemeClr val="tx1"/>
                </a:solidFill>
                <a:latin typeface="Times New Roman" panose="02020603050405020304" pitchFamily="18" charset="0"/>
                <a:cs typeface="Times New Roman" panose="02020603050405020304" pitchFamily="18" charset="0"/>
              </a:rPr>
              <a:t>Massage and stimulation for marginal and interdental gingiva.</a:t>
            </a:r>
          </a:p>
          <a:p>
            <a:pPr marL="0" indent="0" algn="just">
              <a:buNone/>
            </a:pPr>
            <a:endParaRPr lang="en-IN" sz="22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IN" sz="2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90119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002D44-5952-4902-8F60-DD6D199E11FC}"/>
              </a:ext>
            </a:extLst>
          </p:cNvPr>
          <p:cNvSpPr>
            <a:spLocks noGrp="1"/>
          </p:cNvSpPr>
          <p:nvPr>
            <p:ph idx="1"/>
          </p:nvPr>
        </p:nvSpPr>
        <p:spPr>
          <a:xfrm>
            <a:off x="793812" y="1408375"/>
            <a:ext cx="10233800" cy="4351338"/>
          </a:xfrm>
        </p:spPr>
        <p:txBody>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Technique:</a:t>
            </a:r>
          </a:p>
          <a:p>
            <a:pPr algn="just"/>
            <a:r>
              <a:rPr lang="en-US" sz="2200" dirty="0">
                <a:solidFill>
                  <a:schemeClr val="tx1"/>
                </a:solidFill>
                <a:latin typeface="Times New Roman" panose="02020603050405020304" pitchFamily="18" charset="0"/>
                <a:cs typeface="Times New Roman" panose="02020603050405020304" pitchFamily="18" charset="0"/>
              </a:rPr>
              <a:t>The head of the brush is positioned in an oblique direction to the tooth surface, with the bristles directed towards the occlusal surface.</a:t>
            </a:r>
          </a:p>
          <a:p>
            <a:pPr algn="just"/>
            <a:r>
              <a:rPr lang="en-US" sz="2200" dirty="0">
                <a:solidFill>
                  <a:schemeClr val="tx1"/>
                </a:solidFill>
                <a:latin typeface="Times New Roman" panose="02020603050405020304" pitchFamily="18" charset="0"/>
                <a:cs typeface="Times New Roman" panose="02020603050405020304" pitchFamily="18" charset="0"/>
              </a:rPr>
              <a:t>The brush is then moved back and forth with a rotatory </a:t>
            </a:r>
            <a:r>
              <a:rPr lang="en-IN" sz="2200" dirty="0">
                <a:solidFill>
                  <a:schemeClr val="tx1"/>
                </a:solidFill>
                <a:latin typeface="Times New Roman" panose="02020603050405020304" pitchFamily="18" charset="0"/>
                <a:cs typeface="Times New Roman" panose="02020603050405020304" pitchFamily="18" charset="0"/>
              </a:rPr>
              <a:t>motion.</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Disadvantages:</a:t>
            </a:r>
          </a:p>
          <a:p>
            <a:pPr algn="just"/>
            <a:r>
              <a:rPr lang="en-IN" sz="2200" dirty="0">
                <a:solidFill>
                  <a:schemeClr val="tx1"/>
                </a:solidFill>
                <a:latin typeface="Times New Roman" panose="02020603050405020304" pitchFamily="18" charset="0"/>
                <a:cs typeface="Times New Roman" panose="02020603050405020304" pitchFamily="18" charset="0"/>
              </a:rPr>
              <a:t>Brush ends do not engage the gingival sulcus to remove subgingival bacterial accumulations.</a:t>
            </a:r>
          </a:p>
          <a:p>
            <a:pPr algn="just"/>
            <a:r>
              <a:rPr lang="en-IN" sz="2200" dirty="0">
                <a:solidFill>
                  <a:schemeClr val="tx1"/>
                </a:solidFill>
                <a:latin typeface="Times New Roman" panose="02020603050405020304" pitchFamily="18" charset="0"/>
                <a:cs typeface="Times New Roman" panose="02020603050405020304" pitchFamily="18" charset="0"/>
              </a:rPr>
              <a:t>In some areas the correct brush placement is limited or impossible.</a:t>
            </a:r>
          </a:p>
          <a:p>
            <a:pPr algn="just"/>
            <a:r>
              <a:rPr lang="en-IN" sz="2200" dirty="0">
                <a:solidFill>
                  <a:schemeClr val="tx1"/>
                </a:solidFill>
                <a:latin typeface="Times New Roman" panose="02020603050405020304" pitchFamily="18" charset="0"/>
                <a:cs typeface="Times New Roman" panose="02020603050405020304" pitchFamily="18" charset="0"/>
              </a:rPr>
              <a:t>Requirements in digital dexterity is high.</a:t>
            </a:r>
          </a:p>
          <a:p>
            <a:pPr marL="0" indent="0" algn="just">
              <a:buNone/>
            </a:pPr>
            <a:endParaRPr lang="en-IN" sz="2200" dirty="0">
              <a:latin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1743408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1CACD-0F06-4F47-BEAD-B5A180EAF157}"/>
              </a:ext>
            </a:extLst>
          </p:cNvPr>
          <p:cNvPicPr>
            <a:picLocks noChangeAspect="1"/>
          </p:cNvPicPr>
          <p:nvPr/>
        </p:nvPicPr>
        <p:blipFill>
          <a:blip r:embed="rId2"/>
          <a:stretch>
            <a:fillRect/>
          </a:stretch>
        </p:blipFill>
        <p:spPr>
          <a:xfrm>
            <a:off x="1209583" y="1797219"/>
            <a:ext cx="3943927" cy="2570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6B6D8360-7A73-4112-970D-4313CA7AC4C4}"/>
              </a:ext>
            </a:extLst>
          </p:cNvPr>
          <p:cNvPicPr>
            <a:picLocks noChangeAspect="1"/>
          </p:cNvPicPr>
          <p:nvPr/>
        </p:nvPicPr>
        <p:blipFill>
          <a:blip r:embed="rId3"/>
          <a:stretch>
            <a:fillRect/>
          </a:stretch>
        </p:blipFill>
        <p:spPr>
          <a:xfrm>
            <a:off x="5991688" y="1692676"/>
            <a:ext cx="1605083" cy="2675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0179408E-173D-4816-AAF6-D64D91A1886D}"/>
              </a:ext>
            </a:extLst>
          </p:cNvPr>
          <p:cNvSpPr/>
          <p:nvPr/>
        </p:nvSpPr>
        <p:spPr>
          <a:xfrm>
            <a:off x="1209583" y="4565159"/>
            <a:ext cx="7205708" cy="923330"/>
          </a:xfrm>
          <a:prstGeom prst="rect">
            <a:avLst/>
          </a:prstGeom>
        </p:spPr>
        <p:txBody>
          <a:bodyPr wrap="square">
            <a:spAutoFit/>
          </a:bodyPr>
          <a:lstStyle/>
          <a:p>
            <a:pPr algn="just"/>
            <a:r>
              <a:rPr lang="en-IN" dirty="0">
                <a:latin typeface="Times New Roman" panose="02020603050405020304" pitchFamily="18" charset="0"/>
              </a:rPr>
              <a:t>The Charters’ method of toothbrushing. The </a:t>
            </a:r>
            <a:r>
              <a:rPr lang="en-US" dirty="0">
                <a:latin typeface="Times New Roman" panose="02020603050405020304" pitchFamily="18" charset="0"/>
              </a:rPr>
              <a:t>head of the toothbrush is placed</a:t>
            </a:r>
          </a:p>
          <a:p>
            <a:pPr algn="just"/>
            <a:r>
              <a:rPr lang="en-US" dirty="0">
                <a:latin typeface="Times New Roman" panose="02020603050405020304" pitchFamily="18" charset="0"/>
              </a:rPr>
              <a:t>in the left maxilla. Note the angulation </a:t>
            </a:r>
            <a:r>
              <a:rPr lang="en-IN" dirty="0">
                <a:latin typeface="Times New Roman" panose="02020603050405020304" pitchFamily="18" charset="0"/>
              </a:rPr>
              <a:t>of the bristles against </a:t>
            </a:r>
            <a:r>
              <a:rPr lang="en-US" dirty="0">
                <a:latin typeface="Times New Roman" panose="02020603050405020304" pitchFamily="18" charset="0"/>
              </a:rPr>
              <a:t>the buccal tooth surfaces. The bristles are forced into the interproximal </a:t>
            </a:r>
            <a:r>
              <a:rPr lang="en-IN" dirty="0">
                <a:latin typeface="Times New Roman" panose="02020603050405020304" pitchFamily="18" charset="0"/>
              </a:rPr>
              <a:t>areas.</a:t>
            </a:r>
            <a:endParaRPr lang="en-IN" dirty="0"/>
          </a:p>
        </p:txBody>
      </p:sp>
    </p:spTree>
    <p:extLst>
      <p:ext uri="{BB962C8B-B14F-4D97-AF65-F5344CB8AC3E}">
        <p14:creationId xmlns:p14="http://schemas.microsoft.com/office/powerpoint/2010/main" val="1555296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057E1-B286-47FB-B900-B29AF4D4BD5F}"/>
              </a:ext>
            </a:extLst>
          </p:cNvPr>
          <p:cNvSpPr>
            <a:spLocks noGrp="1"/>
          </p:cNvSpPr>
          <p:nvPr>
            <p:ph type="title"/>
          </p:nvPr>
        </p:nvSpPr>
        <p:spPr>
          <a:xfrm>
            <a:off x="1047564" y="681037"/>
            <a:ext cx="10024435" cy="927208"/>
          </a:xfrm>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Horizontal brushing(scrub method)</a:t>
            </a:r>
          </a:p>
        </p:txBody>
      </p:sp>
      <p:sp>
        <p:nvSpPr>
          <p:cNvPr id="3" name="Content Placeholder 2">
            <a:extLst>
              <a:ext uri="{FF2B5EF4-FFF2-40B4-BE49-F238E27FC236}">
                <a16:creationId xmlns:a16="http://schemas.microsoft.com/office/drawing/2014/main" id="{DCFB5D21-E57F-4F84-9B64-CAE90F76D189}"/>
              </a:ext>
            </a:extLst>
          </p:cNvPr>
          <p:cNvSpPr>
            <a:spLocks noGrp="1"/>
          </p:cNvSpPr>
          <p:nvPr>
            <p:ph idx="1"/>
          </p:nvPr>
        </p:nvSpPr>
        <p:spPr>
          <a:xfrm>
            <a:off x="838200" y="1825625"/>
            <a:ext cx="10233800"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It is the most widespread </a:t>
            </a:r>
            <a:r>
              <a:rPr lang="en-US" sz="2200" dirty="0">
                <a:solidFill>
                  <a:schemeClr val="tx1"/>
                </a:solidFill>
                <a:latin typeface="Times New Roman" panose="02020603050405020304" pitchFamily="18" charset="0"/>
                <a:cs typeface="Times New Roman" panose="02020603050405020304" pitchFamily="18" charset="0"/>
              </a:rPr>
              <a:t>technique and despite the efforts of the dental profession to instruct patients to adopt other more convenient brushing techniques, most individuals use such a technique since it is the simplest. </a:t>
            </a:r>
          </a:p>
          <a:p>
            <a:pPr algn="just"/>
            <a:r>
              <a:rPr lang="en-US" sz="2200" dirty="0">
                <a:solidFill>
                  <a:schemeClr val="tx1"/>
                </a:solidFill>
                <a:latin typeface="Times New Roman" panose="02020603050405020304" pitchFamily="18" charset="0"/>
                <a:cs typeface="Times New Roman" panose="02020603050405020304" pitchFamily="18" charset="0"/>
              </a:rPr>
              <a:t>The head of the brush is positioned at a 90° angle to the tooth surface and then movement is applied horizontally. </a:t>
            </a:r>
          </a:p>
          <a:p>
            <a:pPr algn="just"/>
            <a:r>
              <a:rPr lang="en-US" sz="2200" dirty="0">
                <a:solidFill>
                  <a:schemeClr val="tx1"/>
                </a:solidFill>
                <a:latin typeface="Times New Roman" panose="02020603050405020304" pitchFamily="18" charset="0"/>
                <a:cs typeface="Times New Roman" panose="02020603050405020304" pitchFamily="18" charset="0"/>
              </a:rPr>
              <a:t>The occlusal, lingual and palatal surfaces of the teeth are brushed with the mouth open and the vestibular surfaces are cleaned with the mouth closed.</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50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A1DC-97BC-4D8C-83E4-F9ADF31D3982}"/>
              </a:ext>
            </a:extLst>
          </p:cNvPr>
          <p:cNvSpPr>
            <a:spLocks noGrp="1"/>
          </p:cNvSpPr>
          <p:nvPr>
            <p:ph type="ctrTitle"/>
          </p:nvPr>
        </p:nvSpPr>
        <p:spPr>
          <a:xfrm>
            <a:off x="1544715" y="1312454"/>
            <a:ext cx="8539578" cy="1235437"/>
          </a:xfrm>
        </p:spPr>
        <p:txBody>
          <a:bodyPr>
            <a:normAutofit/>
          </a:bodyPr>
          <a:lstStyle/>
          <a:p>
            <a:br>
              <a:rPr lang="en-IN" sz="2000" dirty="0">
                <a:latin typeface="Times New Roman" panose="02020603050405020304" pitchFamily="18" charset="0"/>
                <a:cs typeface="Times New Roman" panose="02020603050405020304" pitchFamily="18" charset="0"/>
              </a:rPr>
            </a:br>
            <a:endParaRPr lang="en-IN" sz="2000" dirty="0">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D814A6-8B59-4EFA-B388-6FB9E522E699}"/>
              </a:ext>
            </a:extLst>
          </p:cNvPr>
          <p:cNvSpPr/>
          <p:nvPr/>
        </p:nvSpPr>
        <p:spPr>
          <a:xfrm>
            <a:off x="985421" y="1312454"/>
            <a:ext cx="9098872" cy="2893100"/>
          </a:xfrm>
          <a:prstGeom prst="rect">
            <a:avLst/>
          </a:prstGeom>
        </p:spPr>
        <p:txBody>
          <a:bodyPr wrap="square">
            <a:spAutoFit/>
          </a:bodyPr>
          <a:lstStyle/>
          <a:p>
            <a:endParaRPr lang="en-IN" sz="2800" dirty="0">
              <a:solidFill>
                <a:srgbClr val="000000"/>
              </a:solidFill>
              <a:latin typeface="Myriad Pro"/>
            </a:endParaRPr>
          </a:p>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The mechanical plaque control is mainly achieved through tooth brushing either using a manual brush or using a motorized tooth brush or with the help of pressurized water pump system involving the use of water under pressure pumped through fine blunt needle or nozzle. </a:t>
            </a:r>
          </a:p>
          <a:p>
            <a:pPr algn="just"/>
            <a:endParaRPr lang="en-US" sz="22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The chemical control of plaque includes organic or inorganic chemicals, which inhibit the accumulation, growth and survival of microbiota and debris. </a:t>
            </a:r>
            <a:endParaRPr lang="en-IN" sz="2200"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7144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00406-WA0016">
            <a:hlinkClick r:id="" action="ppaction://media"/>
            <a:extLst>
              <a:ext uri="{FF2B5EF4-FFF2-40B4-BE49-F238E27FC236}">
                <a16:creationId xmlns:a16="http://schemas.microsoft.com/office/drawing/2014/main" id="{2442B43E-3642-4789-903C-5A6744A2D0EC}"/>
              </a:ext>
            </a:extLst>
          </p:cNvPr>
          <p:cNvPicPr>
            <a:picLocks noGrp="1" noChangeAspect="1"/>
          </p:cNvPicPr>
          <p:nvPr>
            <p:ph idx="1"/>
            <a:videoFile r:link="rId1"/>
            <p:extLst>
              <p:ext uri="{DAA4B4D4-6D71-4841-9C94-3DE7FCFB9230}">
                <p14:media xmlns:p14="http://schemas.microsoft.com/office/powerpoint/2010/main" r:embed="rId2">
                  <p14:trim st="4681" end="57815.6666"/>
                </p14:media>
              </p:ext>
            </p:extLst>
          </p:nvPr>
        </p:nvPicPr>
        <p:blipFill>
          <a:blip r:embed="rId4"/>
          <a:stretch>
            <a:fillRect/>
          </a:stretch>
        </p:blipFill>
        <p:spPr>
          <a:xfrm>
            <a:off x="2228056" y="1337353"/>
            <a:ext cx="7735887" cy="4351338"/>
          </a:xfrm>
        </p:spPr>
      </p:pic>
    </p:spTree>
    <p:extLst>
      <p:ext uri="{BB962C8B-B14F-4D97-AF65-F5344CB8AC3E}">
        <p14:creationId xmlns:p14="http://schemas.microsoft.com/office/powerpoint/2010/main" val="5484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ADCFDC-D626-40ED-B172-CA4FDFDA83B7}"/>
              </a:ext>
            </a:extLst>
          </p:cNvPr>
          <p:cNvSpPr>
            <a:spLocks noGrp="1"/>
          </p:cNvSpPr>
          <p:nvPr>
            <p:ph idx="1"/>
          </p:nvPr>
        </p:nvSpPr>
        <p:spPr>
          <a:xfrm>
            <a:off x="838200" y="1843380"/>
            <a:ext cx="10233800" cy="4351338"/>
          </a:xfrm>
        </p:spPr>
        <p:txBody>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Advantages:</a:t>
            </a:r>
          </a:p>
          <a:p>
            <a:pPr algn="just"/>
            <a:r>
              <a:rPr lang="en-IN" sz="2200" dirty="0">
                <a:solidFill>
                  <a:schemeClr val="tx1"/>
                </a:solidFill>
                <a:latin typeface="Times New Roman" panose="02020603050405020304" pitchFamily="18" charset="0"/>
                <a:cs typeface="Times New Roman" panose="02020603050405020304" pitchFamily="18" charset="0"/>
              </a:rPr>
              <a:t>It is virtual free style of brushing and it requires vigorous horizontal, vertical, and circular motions</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Disadvantages:</a:t>
            </a:r>
          </a:p>
          <a:p>
            <a:pPr algn="just"/>
            <a:r>
              <a:rPr lang="en-IN" sz="2200" dirty="0">
                <a:solidFill>
                  <a:schemeClr val="tx1"/>
                </a:solidFill>
                <a:latin typeface="Times New Roman" panose="02020603050405020304" pitchFamily="18" charset="0"/>
                <a:cs typeface="Times New Roman" panose="02020603050405020304" pitchFamily="18" charset="0"/>
              </a:rPr>
              <a:t>Ineffective at plaque removal</a:t>
            </a:r>
          </a:p>
          <a:p>
            <a:pPr algn="just"/>
            <a:r>
              <a:rPr lang="en-IN" sz="2200" dirty="0">
                <a:solidFill>
                  <a:schemeClr val="tx1"/>
                </a:solidFill>
                <a:latin typeface="Times New Roman" panose="02020603050405020304" pitchFamily="18" charset="0"/>
                <a:cs typeface="Times New Roman" panose="02020603050405020304" pitchFamily="18" charset="0"/>
              </a:rPr>
              <a:t>Tooth abrasion and gingival recession</a:t>
            </a:r>
          </a:p>
          <a:p>
            <a:pPr algn="just"/>
            <a:r>
              <a:rPr lang="en-IN" sz="2200" dirty="0">
                <a:solidFill>
                  <a:schemeClr val="tx1"/>
                </a:solidFill>
                <a:latin typeface="Times New Roman" panose="02020603050405020304" pitchFamily="18" charset="0"/>
                <a:cs typeface="Times New Roman" panose="02020603050405020304" pitchFamily="18" charset="0"/>
              </a:rPr>
              <a:t>Detrimental to general oral health</a:t>
            </a:r>
          </a:p>
          <a:p>
            <a:pPr marL="0" indent="0" algn="just">
              <a:buNone/>
            </a:pPr>
            <a:endParaRPr lang="en-IN" sz="2200" dirty="0">
              <a:latin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4054138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FA15-CAE9-4930-978C-623A801D9CA1}"/>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Circular or Fones method</a:t>
            </a:r>
          </a:p>
        </p:txBody>
      </p:sp>
      <p:sp>
        <p:nvSpPr>
          <p:cNvPr id="3" name="Content Placeholder 2">
            <a:extLst>
              <a:ext uri="{FF2B5EF4-FFF2-40B4-BE49-F238E27FC236}">
                <a16:creationId xmlns:a16="http://schemas.microsoft.com/office/drawing/2014/main" id="{C3F70B46-2D77-42BA-A0CA-195163947C4D}"/>
              </a:ext>
            </a:extLst>
          </p:cNvPr>
          <p:cNvSpPr>
            <a:spLocks noGrp="1"/>
          </p:cNvSpPr>
          <p:nvPr>
            <p:ph idx="1"/>
          </p:nvPr>
        </p:nvSpPr>
        <p:spPr>
          <a:xfrm>
            <a:off x="838200" y="1870014"/>
            <a:ext cx="10233800" cy="4351338"/>
          </a:xfrm>
        </p:spPr>
        <p:txBody>
          <a:bodyPr>
            <a:normAutofit/>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Indications:</a:t>
            </a:r>
          </a:p>
          <a:p>
            <a:pPr algn="just"/>
            <a:r>
              <a:rPr lang="en-IN" sz="2200" dirty="0">
                <a:solidFill>
                  <a:schemeClr val="tx1"/>
                </a:solidFill>
                <a:latin typeface="Times New Roman" panose="02020603050405020304" pitchFamily="18" charset="0"/>
                <a:cs typeface="Times New Roman" panose="02020603050405020304" pitchFamily="18" charset="0"/>
              </a:rPr>
              <a:t>Young children  and who do not have muscle development.</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Technique:</a:t>
            </a:r>
          </a:p>
          <a:p>
            <a:pPr algn="just"/>
            <a:r>
              <a:rPr lang="en-IN" sz="2200" dirty="0">
                <a:solidFill>
                  <a:schemeClr val="tx1"/>
                </a:solidFill>
                <a:latin typeface="Times New Roman" panose="02020603050405020304" pitchFamily="18" charset="0"/>
                <a:cs typeface="Times New Roman" panose="02020603050405020304" pitchFamily="18" charset="0"/>
              </a:rPr>
              <a:t>The child is asked to stretch his/her  arms such that they are parallel to the floor.</a:t>
            </a:r>
          </a:p>
          <a:p>
            <a:pPr algn="just"/>
            <a:r>
              <a:rPr lang="en-IN" sz="2200" dirty="0">
                <a:solidFill>
                  <a:schemeClr val="tx1"/>
                </a:solidFill>
                <a:latin typeface="Times New Roman" panose="02020603050405020304" pitchFamily="18" charset="0"/>
                <a:cs typeface="Times New Roman" panose="02020603050405020304" pitchFamily="18" charset="0"/>
              </a:rPr>
              <a:t>The chid is then asked to make big circles using the whole arm to draw circles in air.</a:t>
            </a:r>
          </a:p>
          <a:p>
            <a:pPr algn="just"/>
            <a:r>
              <a:rPr lang="en-IN" sz="2200" dirty="0">
                <a:solidFill>
                  <a:schemeClr val="tx1"/>
                </a:solidFill>
                <a:latin typeface="Times New Roman" panose="02020603050405020304" pitchFamily="18" charset="0"/>
                <a:cs typeface="Times New Roman" panose="02020603050405020304" pitchFamily="18" charset="0"/>
              </a:rPr>
              <a:t>The circles are reduced in  diameter until very small circles are made in front of mouth.</a:t>
            </a:r>
          </a:p>
          <a:p>
            <a:pPr algn="just"/>
            <a:r>
              <a:rPr lang="en-IN" sz="2200" dirty="0">
                <a:solidFill>
                  <a:schemeClr val="tx1"/>
                </a:solidFill>
                <a:latin typeface="Times New Roman" panose="02020603050405020304" pitchFamily="18" charset="0"/>
                <a:cs typeface="Times New Roman" panose="02020603050405020304" pitchFamily="18" charset="0"/>
              </a:rPr>
              <a:t>Th chid is now ready to make circles on teeth with the toothbrush, making sure that teeth and gums are covered.</a:t>
            </a:r>
          </a:p>
          <a:p>
            <a:pPr marL="0" indent="0" algn="just">
              <a:buNone/>
            </a:pPr>
            <a:endParaRPr lang="en-IN" sz="2200" dirty="0">
              <a:latin typeface="Times New Roman" panose="02020603050405020304" pitchFamily="18" charset="0"/>
              <a:cs typeface="Times New Roman" panose="02020603050405020304" pitchFamily="18" charset="0"/>
            </a:endParaRPr>
          </a:p>
          <a:p>
            <a:pPr marL="0" indent="0" algn="just">
              <a:buNone/>
            </a:pPr>
            <a:r>
              <a:rPr lang="en-IN" sz="2200" dirty="0">
                <a:latin typeface="Times New Roman" panose="02020603050405020304" pitchFamily="18" charset="0"/>
                <a:cs typeface="Times New Roman" panose="02020603050405020304" pitchFamily="18" charset="0"/>
              </a:rPr>
              <a:t> </a:t>
            </a:r>
          </a:p>
          <a:p>
            <a:pPr marL="0" indent="0">
              <a:buNone/>
            </a:pPr>
            <a:endParaRPr lang="en-IN" sz="2200" dirty="0"/>
          </a:p>
          <a:p>
            <a:pPr marL="0" indent="0">
              <a:buNone/>
            </a:pPr>
            <a:endParaRPr lang="en-IN" sz="2200" dirty="0"/>
          </a:p>
        </p:txBody>
      </p:sp>
    </p:spTree>
    <p:extLst>
      <p:ext uri="{BB962C8B-B14F-4D97-AF65-F5344CB8AC3E}">
        <p14:creationId xmlns:p14="http://schemas.microsoft.com/office/powerpoint/2010/main" val="1739873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20200406-WA0015">
            <a:hlinkClick r:id="" action="ppaction://media"/>
            <a:extLst>
              <a:ext uri="{FF2B5EF4-FFF2-40B4-BE49-F238E27FC236}">
                <a16:creationId xmlns:a16="http://schemas.microsoft.com/office/drawing/2014/main" id="{0FB902A9-2314-4783-9B3A-BA84AAAC18C2}"/>
              </a:ext>
            </a:extLst>
          </p:cNvPr>
          <p:cNvPicPr>
            <a:picLocks noGrp="1" noChangeAspect="1"/>
          </p:cNvPicPr>
          <p:nvPr>
            <p:ph idx="1"/>
            <a:videoFile r:link="rId1"/>
            <p:extLst>
              <p:ext uri="{DAA4B4D4-6D71-4841-9C94-3DE7FCFB9230}">
                <p14:media xmlns:p14="http://schemas.microsoft.com/office/powerpoint/2010/main" r:embed="rId2">
                  <p14:trim st="5248" end="58614.6666"/>
                </p14:media>
              </p:ext>
            </p:extLst>
          </p:nvPr>
        </p:nvPicPr>
        <p:blipFill>
          <a:blip r:embed="rId4"/>
          <a:stretch>
            <a:fillRect/>
          </a:stretch>
        </p:blipFill>
        <p:spPr>
          <a:xfrm>
            <a:off x="2228056" y="1337353"/>
            <a:ext cx="7735887" cy="4351338"/>
          </a:xfrm>
        </p:spPr>
      </p:pic>
    </p:spTree>
    <p:extLst>
      <p:ext uri="{BB962C8B-B14F-4D97-AF65-F5344CB8AC3E}">
        <p14:creationId xmlns:p14="http://schemas.microsoft.com/office/powerpoint/2010/main" val="17139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3FEA0D-74D4-48D9-9A6B-B9D8832D24A5}"/>
              </a:ext>
            </a:extLst>
          </p:cNvPr>
          <p:cNvSpPr>
            <a:spLocks noGrp="1"/>
          </p:cNvSpPr>
          <p:nvPr>
            <p:ph idx="1"/>
          </p:nvPr>
        </p:nvSpPr>
        <p:spPr/>
        <p:txBody>
          <a:bodyPr>
            <a:normAutofit/>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Advantages: </a:t>
            </a:r>
          </a:p>
          <a:p>
            <a:pPr algn="just"/>
            <a:r>
              <a:rPr lang="en-IN" sz="2200" dirty="0">
                <a:solidFill>
                  <a:schemeClr val="tx1"/>
                </a:solidFill>
                <a:latin typeface="Times New Roman" panose="02020603050405020304" pitchFamily="18" charset="0"/>
                <a:cs typeface="Times New Roman" panose="02020603050405020304" pitchFamily="18" charset="0"/>
              </a:rPr>
              <a:t>This technique has equal potential as that of bass </a:t>
            </a:r>
            <a:r>
              <a:rPr lang="en-IN" sz="2200" dirty="0" err="1">
                <a:solidFill>
                  <a:schemeClr val="tx1"/>
                </a:solidFill>
                <a:latin typeface="Times New Roman" panose="02020603050405020304" pitchFamily="18" charset="0"/>
                <a:cs typeface="Times New Roman" panose="02020603050405020304" pitchFamily="18" charset="0"/>
              </a:rPr>
              <a:t>techniquefor</a:t>
            </a:r>
            <a:r>
              <a:rPr lang="en-IN" sz="2200" dirty="0">
                <a:solidFill>
                  <a:schemeClr val="tx1"/>
                </a:solidFill>
                <a:latin typeface="Times New Roman" panose="02020603050405020304" pitchFamily="18" charset="0"/>
                <a:cs typeface="Times New Roman" panose="02020603050405020304" pitchFamily="18" charset="0"/>
              </a:rPr>
              <a:t> plaque removal and prevention of gingivitis</a:t>
            </a:r>
          </a:p>
          <a:p>
            <a:pPr algn="just"/>
            <a:r>
              <a:rPr lang="en-IN" sz="2200" dirty="0">
                <a:solidFill>
                  <a:schemeClr val="tx1"/>
                </a:solidFill>
                <a:latin typeface="Times New Roman" panose="02020603050405020304" pitchFamily="18" charset="0"/>
                <a:cs typeface="Times New Roman" panose="02020603050405020304" pitchFamily="18" charset="0"/>
              </a:rPr>
              <a:t>Easy to learn</a:t>
            </a:r>
          </a:p>
          <a:p>
            <a:pPr algn="just"/>
            <a:r>
              <a:rPr lang="en-IN" sz="2200" dirty="0">
                <a:solidFill>
                  <a:schemeClr val="tx1"/>
                </a:solidFill>
                <a:latin typeface="Times New Roman" panose="02020603050405020304" pitchFamily="18" charset="0"/>
                <a:cs typeface="Times New Roman" panose="02020603050405020304" pitchFamily="18" charset="0"/>
              </a:rPr>
              <a:t>Shorter time</a:t>
            </a:r>
          </a:p>
          <a:p>
            <a:pPr algn="just"/>
            <a:r>
              <a:rPr lang="en-IN" sz="2200" dirty="0">
                <a:solidFill>
                  <a:schemeClr val="tx1"/>
                </a:solidFill>
                <a:latin typeface="Times New Roman" panose="02020603050405020304" pitchFamily="18" charset="0"/>
                <a:cs typeface="Times New Roman" panose="02020603050405020304" pitchFamily="18" charset="0"/>
              </a:rPr>
              <a:t>Physically/emotionally handicaped individuals.</a:t>
            </a:r>
          </a:p>
          <a:p>
            <a:pPr algn="just"/>
            <a:r>
              <a:rPr lang="en-IN" sz="2200" dirty="0">
                <a:solidFill>
                  <a:schemeClr val="tx1"/>
                </a:solidFill>
                <a:latin typeface="Times New Roman" panose="02020603050405020304" pitchFamily="18" charset="0"/>
                <a:cs typeface="Times New Roman" panose="02020603050405020304" pitchFamily="18" charset="0"/>
              </a:rPr>
              <a:t>Patients who lack dexterity for more technical brushing method.</a:t>
            </a:r>
          </a:p>
          <a:p>
            <a:pPr algn="just"/>
            <a:r>
              <a:rPr lang="en-IN" sz="2200" dirty="0">
                <a:solidFill>
                  <a:schemeClr val="tx1"/>
                </a:solidFill>
                <a:latin typeface="Times New Roman" panose="02020603050405020304" pitchFamily="18" charset="0"/>
                <a:cs typeface="Times New Roman" panose="02020603050405020304" pitchFamily="18" charset="0"/>
              </a:rPr>
              <a:t>Gingiva provided with good stimulation</a:t>
            </a:r>
          </a:p>
          <a:p>
            <a:pPr algn="just"/>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068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4FE0EE-FD06-4C32-9DD9-7D87BE434DA8}"/>
              </a:ext>
            </a:extLst>
          </p:cNvPr>
          <p:cNvSpPr>
            <a:spLocks noGrp="1"/>
          </p:cNvSpPr>
          <p:nvPr>
            <p:ph idx="1"/>
          </p:nvPr>
        </p:nvSpPr>
        <p:spPr/>
        <p:txBody>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Disadvantages:</a:t>
            </a:r>
          </a:p>
          <a:p>
            <a:pPr algn="just"/>
            <a:r>
              <a:rPr lang="en-IN" sz="2200" dirty="0">
                <a:solidFill>
                  <a:schemeClr val="tx1"/>
                </a:solidFill>
                <a:latin typeface="Times New Roman" panose="02020603050405020304" pitchFamily="18" charset="0"/>
                <a:cs typeface="Times New Roman" panose="02020603050405020304" pitchFamily="18" charset="0"/>
              </a:rPr>
              <a:t>Possible trauma to gingiva</a:t>
            </a:r>
          </a:p>
          <a:p>
            <a:pPr algn="just"/>
            <a:r>
              <a:rPr lang="en-IN" sz="2200" dirty="0">
                <a:solidFill>
                  <a:schemeClr val="tx1"/>
                </a:solidFill>
                <a:latin typeface="Times New Roman" panose="02020603050405020304" pitchFamily="18" charset="0"/>
                <a:cs typeface="Times New Roman" panose="02020603050405020304" pitchFamily="18" charset="0"/>
              </a:rPr>
              <a:t>Interdental areas are not properly cleaned</a:t>
            </a:r>
          </a:p>
          <a:p>
            <a:pPr algn="just"/>
            <a:r>
              <a:rPr lang="en-IN" sz="2200" dirty="0">
                <a:solidFill>
                  <a:schemeClr val="tx1"/>
                </a:solidFill>
                <a:latin typeface="Times New Roman" panose="02020603050405020304" pitchFamily="18" charset="0"/>
                <a:cs typeface="Times New Roman" panose="02020603050405020304" pitchFamily="18" charset="0"/>
              </a:rPr>
              <a:t>Detrimental for adults who use the  brush vigorously</a:t>
            </a:r>
          </a:p>
          <a:p>
            <a:pPr marL="0" indent="0">
              <a:buNone/>
            </a:pPr>
            <a:endParaRPr lang="en-IN" dirty="0"/>
          </a:p>
        </p:txBody>
      </p:sp>
    </p:spTree>
    <p:extLst>
      <p:ext uri="{BB962C8B-B14F-4D97-AF65-F5344CB8AC3E}">
        <p14:creationId xmlns:p14="http://schemas.microsoft.com/office/powerpoint/2010/main" val="176345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9B72-07B7-43F8-B640-D1DCDA433BD3}"/>
              </a:ext>
            </a:extLst>
          </p:cNvPr>
          <p:cNvSpPr>
            <a:spLocks noGrp="1"/>
          </p:cNvSpPr>
          <p:nvPr>
            <p:ph type="title"/>
          </p:nvPr>
        </p:nvSpPr>
        <p:spPr/>
        <p:txBody>
          <a:bodyPr>
            <a:normAutofit/>
          </a:bodyPr>
          <a:lstStyle/>
          <a:p>
            <a:pPr algn="just"/>
            <a:r>
              <a:rPr lang="en-IN" sz="3600" dirty="0">
                <a:solidFill>
                  <a:schemeClr val="accent1"/>
                </a:solidFill>
                <a:latin typeface="Times New Roman" panose="02020603050405020304" pitchFamily="18" charset="0"/>
                <a:cs typeface="Times New Roman" panose="02020603050405020304" pitchFamily="18" charset="0"/>
              </a:rPr>
              <a:t>Vertical method or Leonard ‘s method</a:t>
            </a:r>
          </a:p>
        </p:txBody>
      </p:sp>
      <p:sp>
        <p:nvSpPr>
          <p:cNvPr id="3" name="Content Placeholder 2">
            <a:extLst>
              <a:ext uri="{FF2B5EF4-FFF2-40B4-BE49-F238E27FC236}">
                <a16:creationId xmlns:a16="http://schemas.microsoft.com/office/drawing/2014/main" id="{CC5462FC-0093-4F12-862E-D74F58493729}"/>
              </a:ext>
            </a:extLst>
          </p:cNvPr>
          <p:cNvSpPr>
            <a:spLocks noGrp="1"/>
          </p:cNvSpPr>
          <p:nvPr>
            <p:ph idx="1"/>
          </p:nvPr>
        </p:nvSpPr>
        <p:spPr>
          <a:xfrm>
            <a:off x="838200" y="1790114"/>
            <a:ext cx="10233800" cy="4351338"/>
          </a:xfrm>
        </p:spPr>
        <p:txBody>
          <a:bodyPr/>
          <a:lstStyle/>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Technique:</a:t>
            </a:r>
          </a:p>
          <a:p>
            <a:pPr algn="just"/>
            <a:r>
              <a:rPr lang="en-IN" sz="2200" dirty="0">
                <a:solidFill>
                  <a:schemeClr val="tx1"/>
                </a:solidFill>
                <a:latin typeface="Times New Roman" panose="02020603050405020304" pitchFamily="18" charset="0"/>
                <a:cs typeface="Times New Roman" panose="02020603050405020304" pitchFamily="18" charset="0"/>
              </a:rPr>
              <a:t>The bristles are placed at 90 degree angle to long axis of tooth.</a:t>
            </a:r>
          </a:p>
          <a:p>
            <a:pPr algn="just"/>
            <a:r>
              <a:rPr lang="en-IN" sz="2200" dirty="0">
                <a:solidFill>
                  <a:schemeClr val="tx1"/>
                </a:solidFill>
                <a:latin typeface="Times New Roman" panose="02020603050405020304" pitchFamily="18" charset="0"/>
                <a:cs typeface="Times New Roman" panose="02020603050405020304" pitchFamily="18" charset="0"/>
              </a:rPr>
              <a:t>Brush vigorously , without great pressure with a stroke mostly up and down on the tooth surfaces.</a:t>
            </a:r>
          </a:p>
          <a:p>
            <a:pPr marL="0" indent="0">
              <a:buNone/>
            </a:pPr>
            <a:endParaRPr lang="en-IN" dirty="0"/>
          </a:p>
        </p:txBody>
      </p:sp>
    </p:spTree>
    <p:extLst>
      <p:ext uri="{BB962C8B-B14F-4D97-AF65-F5344CB8AC3E}">
        <p14:creationId xmlns:p14="http://schemas.microsoft.com/office/powerpoint/2010/main" val="3404737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00406-WA0012">
            <a:hlinkClick r:id="" action="ppaction://media"/>
            <a:extLst>
              <a:ext uri="{FF2B5EF4-FFF2-40B4-BE49-F238E27FC236}">
                <a16:creationId xmlns:a16="http://schemas.microsoft.com/office/drawing/2014/main" id="{F6A490B7-8F72-4AF1-8D39-B1CE71AB3963}"/>
              </a:ext>
            </a:extLst>
          </p:cNvPr>
          <p:cNvPicPr>
            <a:picLocks noGrp="1" noChangeAspect="1"/>
          </p:cNvPicPr>
          <p:nvPr>
            <p:ph idx="1"/>
            <a:videoFile r:link="rId1"/>
            <p:extLst>
              <p:ext uri="{DAA4B4D4-6D71-4841-9C94-3DE7FCFB9230}">
                <p14:media xmlns:p14="http://schemas.microsoft.com/office/powerpoint/2010/main" r:embed="rId2">
                  <p14:trim st="64359" end="65906.6666"/>
                </p14:media>
              </p:ext>
            </p:extLst>
          </p:nvPr>
        </p:nvPicPr>
        <p:blipFill>
          <a:blip r:embed="rId4"/>
          <a:stretch>
            <a:fillRect/>
          </a:stretch>
        </p:blipFill>
        <p:spPr>
          <a:xfrm>
            <a:off x="1793090" y="1253331"/>
            <a:ext cx="7735887" cy="4351338"/>
          </a:xfrm>
        </p:spPr>
      </p:pic>
    </p:spTree>
    <p:extLst>
      <p:ext uri="{BB962C8B-B14F-4D97-AF65-F5344CB8AC3E}">
        <p14:creationId xmlns:p14="http://schemas.microsoft.com/office/powerpoint/2010/main" val="92104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82BE-0E89-41FC-A576-B660B87DA075}"/>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Physiological or smith method</a:t>
            </a:r>
          </a:p>
        </p:txBody>
      </p:sp>
      <p:sp>
        <p:nvSpPr>
          <p:cNvPr id="3" name="Content Placeholder 2">
            <a:extLst>
              <a:ext uri="{FF2B5EF4-FFF2-40B4-BE49-F238E27FC236}">
                <a16:creationId xmlns:a16="http://schemas.microsoft.com/office/drawing/2014/main" id="{93272D64-769B-47D9-8AA1-605606976141}"/>
              </a:ext>
            </a:extLst>
          </p:cNvPr>
          <p:cNvSpPr>
            <a:spLocks noGrp="1"/>
          </p:cNvSpPr>
          <p:nvPr>
            <p:ph idx="1"/>
          </p:nvPr>
        </p:nvSpPr>
        <p:spPr>
          <a:xfrm>
            <a:off x="979100" y="1825625"/>
            <a:ext cx="10233800"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This was described by smith and advocated later by bell. </a:t>
            </a:r>
          </a:p>
          <a:p>
            <a:pPr algn="just"/>
            <a:r>
              <a:rPr lang="en-IN" sz="2200" dirty="0">
                <a:solidFill>
                  <a:schemeClr val="tx1"/>
                </a:solidFill>
                <a:latin typeface="Times New Roman" panose="02020603050405020304" pitchFamily="18" charset="0"/>
                <a:cs typeface="Times New Roman" panose="02020603050405020304" pitchFamily="18" charset="0"/>
              </a:rPr>
              <a:t>Principle: toothbrush should follow the physiological pathway that  food does when it transverse over the tissues in natural masticatory act.</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Technique:</a:t>
            </a:r>
          </a:p>
          <a:p>
            <a:pPr algn="just"/>
            <a:r>
              <a:rPr lang="en-IN" sz="2200" dirty="0">
                <a:solidFill>
                  <a:schemeClr val="tx1"/>
                </a:solidFill>
                <a:latin typeface="Times New Roman" panose="02020603050405020304" pitchFamily="18" charset="0"/>
                <a:cs typeface="Times New Roman" panose="02020603050405020304" pitchFamily="18" charset="0"/>
              </a:rPr>
              <a:t>Bristles are pointed incisally or occlusally and then along and over the tooth surfaces and gingiva.</a:t>
            </a:r>
          </a:p>
          <a:p>
            <a:pPr algn="just"/>
            <a:r>
              <a:rPr lang="en-IN" sz="2200" dirty="0">
                <a:solidFill>
                  <a:schemeClr val="tx1"/>
                </a:solidFill>
                <a:latin typeface="Times New Roman" panose="02020603050405020304" pitchFamily="18" charset="0"/>
                <a:cs typeface="Times New Roman" panose="02020603050405020304" pitchFamily="18" charset="0"/>
              </a:rPr>
              <a:t>The motion is gentle sweeping from incisal to occlusal surface  over to facial surfaces and progressing towards or over the gingiva.</a:t>
            </a:r>
          </a:p>
          <a:p>
            <a:pPr algn="just"/>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549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00406-WA0014">
            <a:hlinkClick r:id="" action="ppaction://media"/>
            <a:extLst>
              <a:ext uri="{FF2B5EF4-FFF2-40B4-BE49-F238E27FC236}">
                <a16:creationId xmlns:a16="http://schemas.microsoft.com/office/drawing/2014/main" id="{2D2FCEF5-E80E-41D3-ABB5-52E3FCB74FB6}"/>
              </a:ext>
            </a:extLst>
          </p:cNvPr>
          <p:cNvPicPr>
            <a:picLocks noGrp="1" noChangeAspect="1"/>
          </p:cNvPicPr>
          <p:nvPr>
            <p:ph idx="1"/>
            <a:videoFile r:link="rId1"/>
            <p:extLst>
              <p:ext uri="{DAA4B4D4-6D71-4841-9C94-3DE7FCFB9230}">
                <p14:media xmlns:p14="http://schemas.microsoft.com/office/powerpoint/2010/main" r:embed="rId2">
                  <p14:trim st="5320" end="77681.3333"/>
                </p14:media>
              </p:ext>
            </p:extLst>
          </p:nvPr>
        </p:nvPicPr>
        <p:blipFill>
          <a:blip r:embed="rId4"/>
          <a:stretch>
            <a:fillRect/>
          </a:stretch>
        </p:blipFill>
        <p:spPr>
          <a:xfrm>
            <a:off x="2023909" y="1328476"/>
            <a:ext cx="7735887" cy="4351338"/>
          </a:xfrm>
        </p:spPr>
      </p:pic>
    </p:spTree>
    <p:extLst>
      <p:ext uri="{BB962C8B-B14F-4D97-AF65-F5344CB8AC3E}">
        <p14:creationId xmlns:p14="http://schemas.microsoft.com/office/powerpoint/2010/main" val="1005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ECC86-2F0B-4B2B-B232-7E55B483DEE6}"/>
              </a:ext>
            </a:extLst>
          </p:cNvPr>
          <p:cNvSpPr>
            <a:spLocks noGrp="1"/>
          </p:cNvSpPr>
          <p:nvPr>
            <p:ph type="title"/>
          </p:nvPr>
        </p:nvSpPr>
        <p:spPr/>
        <p:txBody>
          <a:bodyPr>
            <a:normAutofit/>
          </a:bodyPr>
          <a:lstStyle/>
          <a:p>
            <a:r>
              <a:rPr lang="en-IN" sz="3200" dirty="0">
                <a:solidFill>
                  <a:srgbClr val="FFFF00"/>
                </a:solidFill>
                <a:latin typeface="Algerian" panose="04020705040A02060702" pitchFamily="82" charset="0"/>
                <a:cs typeface="Times New Roman" panose="02020603050405020304" pitchFamily="18" charset="0"/>
              </a:rPr>
              <a:t>MECHANICAL PLAQUE CONTROL</a:t>
            </a:r>
          </a:p>
        </p:txBody>
      </p:sp>
      <p:sp>
        <p:nvSpPr>
          <p:cNvPr id="3" name="Content Placeholder 2">
            <a:extLst>
              <a:ext uri="{FF2B5EF4-FFF2-40B4-BE49-F238E27FC236}">
                <a16:creationId xmlns:a16="http://schemas.microsoft.com/office/drawing/2014/main" id="{CA5CF13A-7640-4F4F-9CD6-3E05B492D0A5}"/>
              </a:ext>
            </a:extLst>
          </p:cNvPr>
          <p:cNvSpPr>
            <a:spLocks noGrp="1"/>
          </p:cNvSpPr>
          <p:nvPr>
            <p:ph idx="1"/>
          </p:nvPr>
        </p:nvSpPr>
        <p:spPr>
          <a:xfrm>
            <a:off x="838200" y="2029235"/>
            <a:ext cx="9237955" cy="3297367"/>
          </a:xfrm>
        </p:spPr>
        <p:txBody>
          <a:bodyPr>
            <a:normAutofit/>
          </a:bodyPr>
          <a:lstStyle/>
          <a:p>
            <a:pPr algn="just"/>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Self-care has </a:t>
            </a:r>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been defined by the World Health Organization as all the activities that the individual takes to prevent, diagnose and treat personal ill health by self-support activities or by referral to a healthcare professional </a:t>
            </a: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for diagnosis and care.</a:t>
            </a:r>
            <a:r>
              <a:rPr lang="en-US" dirty="0">
                <a:solidFill>
                  <a:schemeClr val="bg2">
                    <a:lumMod val="20000"/>
                    <a:lumOff val="80000"/>
                  </a:schemeClr>
                </a:solidFill>
              </a:rPr>
              <a:t> </a:t>
            </a:r>
          </a:p>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The self-care or home-use activities that contribute to the oral health status of an individual include toothbrushing by manual or electric means </a:t>
            </a: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combined with interdental cleaning. </a:t>
            </a:r>
          </a:p>
        </p:txBody>
      </p:sp>
      <p:sp>
        <p:nvSpPr>
          <p:cNvPr id="4" name="Rectangle 3">
            <a:extLst>
              <a:ext uri="{FF2B5EF4-FFF2-40B4-BE49-F238E27FC236}">
                <a16:creationId xmlns:a16="http://schemas.microsoft.com/office/drawing/2014/main" id="{273164C1-90C6-4CC2-8064-B6487FE3E135}"/>
              </a:ext>
            </a:extLst>
          </p:cNvPr>
          <p:cNvSpPr/>
          <p:nvPr/>
        </p:nvSpPr>
        <p:spPr>
          <a:xfrm>
            <a:off x="985421" y="5665149"/>
            <a:ext cx="9606380" cy="584775"/>
          </a:xfrm>
          <a:prstGeom prst="rect">
            <a:avLst/>
          </a:prstGeom>
        </p:spPr>
        <p:txBody>
          <a:bodyPr wrap="square">
            <a:spAutoFit/>
          </a:bodyPr>
          <a:lstStyle/>
          <a:p>
            <a:r>
              <a:rPr lang="en-US" sz="1600" dirty="0">
                <a:solidFill>
                  <a:schemeClr val="bg2">
                    <a:lumMod val="20000"/>
                    <a:lumOff val="80000"/>
                  </a:schemeClr>
                </a:solidFill>
                <a:latin typeface="Arial" panose="020B0604020202020204" pitchFamily="34" charset="0"/>
              </a:rPr>
              <a:t>Claydon NC. Current concepts in toothbrushing and interdental cleaning. Periodontology 2000. 2008 Oct;48(1):10-22</a:t>
            </a:r>
            <a:r>
              <a:rPr lang="en-US" sz="1600" dirty="0">
                <a:solidFill>
                  <a:srgbClr val="222222"/>
                </a:solidFill>
                <a:latin typeface="Arial" panose="020B0604020202020204" pitchFamily="34" charset="0"/>
              </a:rPr>
              <a:t>.</a:t>
            </a:r>
            <a:endParaRPr lang="en-IN" sz="1600" dirty="0"/>
          </a:p>
        </p:txBody>
      </p:sp>
    </p:spTree>
    <p:extLst>
      <p:ext uri="{BB962C8B-B14F-4D97-AF65-F5344CB8AC3E}">
        <p14:creationId xmlns:p14="http://schemas.microsoft.com/office/powerpoint/2010/main" val="2978779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A92C2-87F4-4691-8DE4-3EFD947D153B}"/>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Frequency and effectiveness of tooth brushing</a:t>
            </a:r>
          </a:p>
        </p:txBody>
      </p:sp>
      <p:sp>
        <p:nvSpPr>
          <p:cNvPr id="3" name="Content Placeholder 2">
            <a:extLst>
              <a:ext uri="{FF2B5EF4-FFF2-40B4-BE49-F238E27FC236}">
                <a16:creationId xmlns:a16="http://schemas.microsoft.com/office/drawing/2014/main" id="{1D7FE803-5FA6-458E-8F00-30F82A33C8F9}"/>
              </a:ext>
            </a:extLst>
          </p:cNvPr>
          <p:cNvSpPr>
            <a:spLocks noGrp="1"/>
          </p:cNvSpPr>
          <p:nvPr>
            <p:ph idx="1"/>
          </p:nvPr>
        </p:nvSpPr>
        <p:spPr>
          <a:xfrm>
            <a:off x="838200" y="1559295"/>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How often and how much plaque has to be removed in order to prevent gingivitis and loss of attachment has not been determined. </a:t>
            </a:r>
          </a:p>
          <a:p>
            <a:pPr algn="just"/>
            <a:r>
              <a:rPr lang="en-US" sz="2200" dirty="0">
                <a:solidFill>
                  <a:schemeClr val="tx1"/>
                </a:solidFill>
                <a:latin typeface="Times New Roman" panose="02020603050405020304" pitchFamily="18" charset="0"/>
                <a:cs typeface="Times New Roman" panose="02020603050405020304" pitchFamily="18" charset="0"/>
              </a:rPr>
              <a:t>In cross-sectional studies, when the self-reported frequency of tooth cleaning has been related to caries and periodontal disease, the results have been equivocal, suggesting that disease is more related to quality of cleaning than to its frequency </a:t>
            </a:r>
            <a:r>
              <a:rPr lang="en-IN" sz="2200" dirty="0">
                <a:solidFill>
                  <a:schemeClr val="tx1"/>
                </a:solidFill>
                <a:latin typeface="Times New Roman" panose="02020603050405020304" pitchFamily="18" charset="0"/>
                <a:cs typeface="Times New Roman" panose="02020603050405020304" pitchFamily="18" charset="0"/>
              </a:rPr>
              <a:t>(Bjertness 1991).</a:t>
            </a:r>
          </a:p>
          <a:p>
            <a:pPr algn="just"/>
            <a:r>
              <a:rPr lang="en-US" sz="2200" dirty="0">
                <a:solidFill>
                  <a:schemeClr val="tx1"/>
                </a:solidFill>
                <a:latin typeface="Times New Roman" panose="02020603050405020304" pitchFamily="18" charset="0"/>
                <a:cs typeface="Times New Roman" panose="02020603050405020304" pitchFamily="18" charset="0"/>
              </a:rPr>
              <a:t>In one study, dental students and young dental faculty with healthy periodontal condition were assigned to study groups with different cleaning frequencies over periods of 4-6 weeks. The results showed that brushing plus interdental cleaning once daily and also even every second day prevented the development of gingivitis (Lang et al. </a:t>
            </a:r>
            <a:r>
              <a:rPr lang="en-IN" sz="2200" dirty="0">
                <a:solidFill>
                  <a:schemeClr val="tx1"/>
                </a:solidFill>
                <a:latin typeface="Times New Roman" panose="02020603050405020304" pitchFamily="18" charset="0"/>
                <a:cs typeface="Times New Roman" panose="02020603050405020304" pitchFamily="18" charset="0"/>
              </a:rPr>
              <a:t>1973).</a:t>
            </a:r>
          </a:p>
          <a:p>
            <a:pPr algn="just"/>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811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696FF-D36C-4EC9-A03F-D76D7BABF098}"/>
              </a:ext>
            </a:extLst>
          </p:cNvPr>
          <p:cNvSpPr>
            <a:spLocks noGrp="1"/>
          </p:cNvSpPr>
          <p:nvPr>
            <p:ph idx="1"/>
          </p:nvPr>
        </p:nvSpPr>
        <p:spPr>
          <a:xfrm>
            <a:off x="979100" y="2003178"/>
            <a:ext cx="10233800"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From a practical standpoint, </a:t>
            </a:r>
            <a:r>
              <a:rPr lang="en-US" sz="2200" dirty="0">
                <a:solidFill>
                  <a:schemeClr val="tx1"/>
                </a:solidFill>
                <a:latin typeface="Times New Roman" panose="02020603050405020304" pitchFamily="18" charset="0"/>
                <a:cs typeface="Times New Roman" panose="02020603050405020304" pitchFamily="18" charset="0"/>
              </a:rPr>
              <a:t>it is generally accepted that toothbrushing should be performed at least once a day, particularly in patients showing gingival inflammation, because in such cases the condition of the soft tissues </a:t>
            </a:r>
            <a:r>
              <a:rPr lang="en-US" sz="2200" dirty="0" err="1">
                <a:solidFill>
                  <a:schemeClr val="tx1"/>
                </a:solidFill>
                <a:latin typeface="Times New Roman" panose="02020603050405020304" pitchFamily="18" charset="0"/>
                <a:cs typeface="Times New Roman" panose="02020603050405020304" pitchFamily="18" charset="0"/>
              </a:rPr>
              <a:t>favours</a:t>
            </a:r>
            <a:r>
              <a:rPr lang="en-US" sz="2200" dirty="0">
                <a:solidFill>
                  <a:schemeClr val="tx1"/>
                </a:solidFill>
                <a:latin typeface="Times New Roman" panose="02020603050405020304" pitchFamily="18" charset="0"/>
                <a:cs typeface="Times New Roman" panose="02020603050405020304" pitchFamily="18" charset="0"/>
              </a:rPr>
              <a:t> plaque accumulation </a:t>
            </a:r>
            <a:r>
              <a:rPr lang="en-IN" sz="2200" dirty="0">
                <a:solidFill>
                  <a:schemeClr val="tx1"/>
                </a:solidFill>
                <a:latin typeface="Times New Roman" panose="02020603050405020304" pitchFamily="18" charset="0"/>
                <a:cs typeface="Times New Roman" panose="02020603050405020304" pitchFamily="18" charset="0"/>
              </a:rPr>
              <a:t>(Ramberg et al. 1994).</a:t>
            </a:r>
          </a:p>
          <a:p>
            <a:pPr algn="just"/>
            <a:r>
              <a:rPr lang="en-US" sz="2200" dirty="0">
                <a:solidFill>
                  <a:schemeClr val="tx1"/>
                </a:solidFill>
                <a:latin typeface="Times New Roman" panose="02020603050405020304" pitchFamily="18" charset="0"/>
                <a:cs typeface="Times New Roman" panose="02020603050405020304" pitchFamily="18" charset="0"/>
              </a:rPr>
              <a:t>Thus, in spite of the lack of scientific basis, a general recommendation to brush the teeth twice daily is generally accepted.</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818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C189-A18D-45B6-BB6D-456CD82BA963}"/>
              </a:ext>
            </a:extLst>
          </p:cNvPr>
          <p:cNvSpPr>
            <a:spLocks noGrp="1"/>
          </p:cNvSpPr>
          <p:nvPr>
            <p:ph type="title"/>
          </p:nvPr>
        </p:nvSpPr>
        <p:spPr>
          <a:xfrm>
            <a:off x="947322" y="621436"/>
            <a:ext cx="5329192" cy="870013"/>
          </a:xfrm>
        </p:spPr>
        <p:txBody>
          <a:bodyPr>
            <a:normAutofit/>
          </a:bodyPr>
          <a:lstStyle/>
          <a:p>
            <a:r>
              <a:rPr lang="en-IN" sz="3600" dirty="0">
                <a:solidFill>
                  <a:srgbClr val="FFFF00"/>
                </a:solidFill>
                <a:latin typeface="Algerian" panose="04020705040A02060702" pitchFamily="82" charset="0"/>
              </a:rPr>
              <a:t>Powered toothbrush</a:t>
            </a:r>
          </a:p>
        </p:txBody>
      </p:sp>
      <p:sp>
        <p:nvSpPr>
          <p:cNvPr id="3" name="Content Placeholder 2">
            <a:extLst>
              <a:ext uri="{FF2B5EF4-FFF2-40B4-BE49-F238E27FC236}">
                <a16:creationId xmlns:a16="http://schemas.microsoft.com/office/drawing/2014/main" id="{645A5A81-BD31-449F-9281-5F3D153782BA}"/>
              </a:ext>
            </a:extLst>
          </p:cNvPr>
          <p:cNvSpPr>
            <a:spLocks noGrp="1"/>
          </p:cNvSpPr>
          <p:nvPr>
            <p:ph idx="1"/>
          </p:nvPr>
        </p:nvSpPr>
        <p:spPr>
          <a:xfrm>
            <a:off x="819302" y="1811045"/>
            <a:ext cx="7614484" cy="4351338"/>
          </a:xfrm>
        </p:spPr>
        <p:txBody>
          <a:bodyPr>
            <a:normAutofit fontScale="92500"/>
          </a:bodyPr>
          <a:lstStyle/>
          <a:p>
            <a:pPr algn="just"/>
            <a:r>
              <a:rPr lang="en-US" sz="2200" dirty="0">
                <a:solidFill>
                  <a:schemeClr val="tx1"/>
                </a:solidFill>
                <a:latin typeface="Times New Roman" panose="02020603050405020304" pitchFamily="18" charset="0"/>
                <a:cs typeface="Times New Roman" panose="02020603050405020304" pitchFamily="18" charset="0"/>
              </a:rPr>
              <a:t>Phrases similar to mechanical plaque control with manual toothbrush remains the mainstay of oral hygiene measures for the majority of the population.</a:t>
            </a:r>
          </a:p>
          <a:p>
            <a:pPr algn="just"/>
            <a:r>
              <a:rPr lang="en-IN" sz="2200" dirty="0">
                <a:solidFill>
                  <a:schemeClr val="tx1"/>
                </a:solidFill>
                <a:latin typeface="Times New Roman" panose="02020603050405020304" pitchFamily="18" charset="0"/>
                <a:cs typeface="Times New Roman" panose="02020603050405020304" pitchFamily="18" charset="0"/>
              </a:rPr>
              <a:t>It is well recognized</a:t>
            </a:r>
            <a:r>
              <a:rPr lang="en-US" sz="2200" dirty="0">
                <a:solidFill>
                  <a:schemeClr val="tx1"/>
                </a:solidFill>
                <a:latin typeface="Times New Roman" panose="02020603050405020304" pitchFamily="18" charset="0"/>
                <a:cs typeface="Times New Roman" panose="02020603050405020304" pitchFamily="18" charset="0"/>
              </a:rPr>
              <a:t>, that the average person spends approximately 1 min brushing their teeth and in doing so removes approximately 60% of the plaque </a:t>
            </a:r>
            <a:r>
              <a:rPr lang="en-IN" sz="2200" dirty="0">
                <a:solidFill>
                  <a:schemeClr val="tx1"/>
                </a:solidFill>
                <a:latin typeface="Times New Roman" panose="02020603050405020304" pitchFamily="18" charset="0"/>
                <a:cs typeface="Times New Roman" panose="02020603050405020304" pitchFamily="18" charset="0"/>
              </a:rPr>
              <a:t>present around the teeth.</a:t>
            </a:r>
          </a:p>
          <a:p>
            <a:pPr algn="just"/>
            <a:r>
              <a:rPr lang="en-US" sz="2200" dirty="0">
                <a:solidFill>
                  <a:schemeClr val="tx1"/>
                </a:solidFill>
                <a:latin typeface="Times New Roman" panose="02020603050405020304" pitchFamily="18" charset="0"/>
                <a:cs typeface="Times New Roman" panose="02020603050405020304" pitchFamily="18" charset="0"/>
              </a:rPr>
              <a:t>This leads to majority of improvements in design for the manual toothbrush which yield very little statistically </a:t>
            </a:r>
            <a:r>
              <a:rPr lang="en-IN" sz="2200" dirty="0">
                <a:solidFill>
                  <a:schemeClr val="tx1"/>
                </a:solidFill>
                <a:latin typeface="Times New Roman" panose="02020603050405020304" pitchFamily="18" charset="0"/>
                <a:cs typeface="Times New Roman" panose="02020603050405020304" pitchFamily="18" charset="0"/>
              </a:rPr>
              <a:t>significant improvement in plaque-removal efficacy</a:t>
            </a:r>
            <a:r>
              <a:rPr lang="en-US" sz="2200" dirty="0">
                <a:solidFill>
                  <a:schemeClr val="tx1"/>
                </a:solidFill>
                <a:latin typeface="Times New Roman" panose="02020603050405020304" pitchFamily="18" charset="0"/>
                <a:cs typeface="Times New Roman" panose="02020603050405020304" pitchFamily="18" charset="0"/>
              </a:rPr>
              <a:t>. </a:t>
            </a:r>
          </a:p>
          <a:p>
            <a:pPr algn="just"/>
            <a:r>
              <a:rPr lang="en-US" sz="2200" dirty="0">
                <a:solidFill>
                  <a:schemeClr val="tx1"/>
                </a:solidFill>
                <a:latin typeface="Times New Roman" panose="02020603050405020304" pitchFamily="18" charset="0"/>
                <a:cs typeface="Times New Roman" panose="02020603050405020304" pitchFamily="18" charset="0"/>
              </a:rPr>
              <a:t>This contrasts with the developments in powered toothbrushes where improvements in design have led not only to improvements in plaque removal efficacy for a given standard of toothbrushing, but have also resulted in high compliance levels.</a:t>
            </a:r>
            <a:endParaRPr lang="en-IN" sz="2200"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F9803C-5E67-4D3B-8D00-F26E43F2C71D}"/>
              </a:ext>
            </a:extLst>
          </p:cNvPr>
          <p:cNvPicPr>
            <a:picLocks noChangeAspect="1"/>
          </p:cNvPicPr>
          <p:nvPr/>
        </p:nvPicPr>
        <p:blipFill>
          <a:blip r:embed="rId2"/>
          <a:stretch>
            <a:fillRect/>
          </a:stretch>
        </p:blipFill>
        <p:spPr>
          <a:xfrm>
            <a:off x="8800768" y="1913600"/>
            <a:ext cx="3101182" cy="3341980"/>
          </a:xfrm>
          <a:prstGeom prst="rect">
            <a:avLst/>
          </a:prstGeom>
        </p:spPr>
      </p:pic>
    </p:spTree>
    <p:extLst>
      <p:ext uri="{BB962C8B-B14F-4D97-AF65-F5344CB8AC3E}">
        <p14:creationId xmlns:p14="http://schemas.microsoft.com/office/powerpoint/2010/main" val="2852650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52B3-70B3-4216-B362-8591135C741A}"/>
              </a:ext>
            </a:extLst>
          </p:cNvPr>
          <p:cNvSpPr>
            <a:spLocks noGrp="1"/>
          </p:cNvSpPr>
          <p:nvPr>
            <p:ph type="title"/>
          </p:nvPr>
        </p:nvSpPr>
        <p:spPr>
          <a:xfrm>
            <a:off x="1282084" y="772356"/>
            <a:ext cx="2775012" cy="1855433"/>
          </a:xfrm>
        </p:spPr>
        <p:txBody>
          <a:bodyPr>
            <a:normAutofit fontScale="90000"/>
          </a:bodyPr>
          <a:lstStyle/>
          <a:p>
            <a:r>
              <a:rPr lang="en-IN" dirty="0">
                <a:solidFill>
                  <a:srgbClr val="FFFF00"/>
                </a:solidFill>
                <a:latin typeface="Algerian" panose="04020705040A02060702" pitchFamily="82" charset="0"/>
              </a:rPr>
              <a:t>History</a:t>
            </a:r>
            <a:br>
              <a:rPr lang="en-IN" dirty="0"/>
            </a:br>
            <a:endParaRPr lang="en-IN" dirty="0"/>
          </a:p>
        </p:txBody>
      </p:sp>
      <p:sp>
        <p:nvSpPr>
          <p:cNvPr id="3" name="Content Placeholder 2">
            <a:extLst>
              <a:ext uri="{FF2B5EF4-FFF2-40B4-BE49-F238E27FC236}">
                <a16:creationId xmlns:a16="http://schemas.microsoft.com/office/drawing/2014/main" id="{40C67FDF-B3A5-42A1-A164-F75AB75B6207}"/>
              </a:ext>
            </a:extLst>
          </p:cNvPr>
          <p:cNvSpPr>
            <a:spLocks noGrp="1"/>
          </p:cNvSpPr>
          <p:nvPr>
            <p:ph idx="1"/>
          </p:nvPr>
        </p:nvSpPr>
        <p:spPr>
          <a:xfrm>
            <a:off x="1120000" y="2054543"/>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1886-Powered toothbrushes were first advertised in Harper's Weekly. </a:t>
            </a:r>
          </a:p>
          <a:p>
            <a:pPr algn="just"/>
            <a:r>
              <a:rPr lang="en-US" sz="2200" dirty="0">
                <a:solidFill>
                  <a:schemeClr val="tx1"/>
                </a:solidFill>
                <a:latin typeface="Times New Roman" panose="02020603050405020304" pitchFamily="18" charset="0"/>
                <a:cs typeface="Times New Roman" panose="02020603050405020304" pitchFamily="18" charset="0"/>
              </a:rPr>
              <a:t>1939-The prototype of the first electric toothbrush was developed in Switzerland by Dr. Phillippe- Guy Woogin, but it wasn’t released until 1954. </a:t>
            </a:r>
          </a:p>
          <a:p>
            <a:pPr algn="just"/>
            <a:r>
              <a:rPr lang="en-US" sz="2200" dirty="0">
                <a:solidFill>
                  <a:schemeClr val="tx1"/>
                </a:solidFill>
                <a:latin typeface="Times New Roman" panose="02020603050405020304" pitchFamily="18" charset="0"/>
                <a:cs typeface="Times New Roman" panose="02020603050405020304" pitchFamily="18" charset="0"/>
              </a:rPr>
              <a:t>1960- Squibb marketed the first American made electric toothbrush called the Broxodent. </a:t>
            </a:r>
          </a:p>
          <a:p>
            <a:pPr algn="just"/>
            <a:r>
              <a:rPr lang="en-US" sz="2200" dirty="0">
                <a:solidFill>
                  <a:schemeClr val="tx1"/>
                </a:solidFill>
                <a:latin typeface="Times New Roman" panose="02020603050405020304" pitchFamily="18" charset="0"/>
                <a:cs typeface="Times New Roman" panose="02020603050405020304" pitchFamily="18" charset="0"/>
              </a:rPr>
              <a:t>1961-General Electric introduced a rechargeable cordless toothbrush </a:t>
            </a:r>
          </a:p>
          <a:p>
            <a:pPr algn="just"/>
            <a:r>
              <a:rPr lang="en-US" sz="2200" dirty="0">
                <a:solidFill>
                  <a:schemeClr val="tx1"/>
                </a:solidFill>
                <a:latin typeface="Times New Roman" panose="02020603050405020304" pitchFamily="18" charset="0"/>
                <a:cs typeface="Times New Roman" panose="02020603050405020304" pitchFamily="18" charset="0"/>
              </a:rPr>
              <a:t>1987-Interplak was the first rotary-action electric toothbrush for home use. </a:t>
            </a:r>
          </a:p>
          <a:p>
            <a:pPr algn="just"/>
            <a:r>
              <a:rPr lang="en-US" sz="2200" dirty="0">
                <a:solidFill>
                  <a:schemeClr val="tx1"/>
                </a:solidFill>
                <a:latin typeface="Times New Roman" panose="02020603050405020304" pitchFamily="18" charset="0"/>
                <a:cs typeface="Times New Roman" panose="02020603050405020304" pitchFamily="18" charset="0"/>
              </a:rPr>
              <a:t>1992 - Sonic-powered toothbrushes were developed and were shown to remove more plaque in comparison to manual toothbrushes, especially in long-term studies</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332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E97F-90F5-4586-A70B-1954742EAE1A}"/>
              </a:ext>
            </a:extLst>
          </p:cNvPr>
          <p:cNvSpPr>
            <a:spLocks noGrp="1"/>
          </p:cNvSpPr>
          <p:nvPr>
            <p:ph type="title"/>
          </p:nvPr>
        </p:nvSpPr>
        <p:spPr>
          <a:xfrm>
            <a:off x="838200" y="578189"/>
            <a:ext cx="10515600" cy="1325563"/>
          </a:xfrm>
        </p:spPr>
        <p:txBody>
          <a:bodyPr>
            <a:normAutofit/>
          </a:bodyPr>
          <a:lstStyle/>
          <a:p>
            <a:r>
              <a:rPr lang="en-IN" sz="3600" dirty="0">
                <a:solidFill>
                  <a:srgbClr val="FFFF00"/>
                </a:solidFill>
                <a:latin typeface="Algerian" panose="04020705040A02060702" pitchFamily="82" charset="0"/>
              </a:rPr>
              <a:t>Generations of powered toothbrushes</a:t>
            </a:r>
          </a:p>
        </p:txBody>
      </p:sp>
      <p:graphicFrame>
        <p:nvGraphicFramePr>
          <p:cNvPr id="6" name="Table 6">
            <a:extLst>
              <a:ext uri="{FF2B5EF4-FFF2-40B4-BE49-F238E27FC236}">
                <a16:creationId xmlns:a16="http://schemas.microsoft.com/office/drawing/2014/main" id="{2DDB5DCF-63CE-4D41-A7C2-C75ACB7F2CA7}"/>
              </a:ext>
            </a:extLst>
          </p:cNvPr>
          <p:cNvGraphicFramePr>
            <a:graphicFrameLocks noGrp="1"/>
          </p:cNvGraphicFramePr>
          <p:nvPr>
            <p:ph idx="1"/>
            <p:extLst>
              <p:ext uri="{D42A27DB-BD31-4B8C-83A1-F6EECF244321}">
                <p14:modId xmlns:p14="http://schemas.microsoft.com/office/powerpoint/2010/main" val="800644162"/>
              </p:ext>
            </p:extLst>
          </p:nvPr>
        </p:nvGraphicFramePr>
        <p:xfrm>
          <a:off x="1085264" y="2100832"/>
          <a:ext cx="9283854" cy="2565400"/>
        </p:xfrm>
        <a:graphic>
          <a:graphicData uri="http://schemas.openxmlformats.org/drawingml/2006/table">
            <a:tbl>
              <a:tblPr firstRow="1" bandRow="1">
                <a:tableStyleId>{5C22544A-7EE6-4342-B048-85BDC9FD1C3A}</a:tableStyleId>
              </a:tblPr>
              <a:tblGrid>
                <a:gridCol w="3094618">
                  <a:extLst>
                    <a:ext uri="{9D8B030D-6E8A-4147-A177-3AD203B41FA5}">
                      <a16:colId xmlns:a16="http://schemas.microsoft.com/office/drawing/2014/main" val="967564438"/>
                    </a:ext>
                  </a:extLst>
                </a:gridCol>
                <a:gridCol w="3094618">
                  <a:extLst>
                    <a:ext uri="{9D8B030D-6E8A-4147-A177-3AD203B41FA5}">
                      <a16:colId xmlns:a16="http://schemas.microsoft.com/office/drawing/2014/main" val="937792598"/>
                    </a:ext>
                  </a:extLst>
                </a:gridCol>
                <a:gridCol w="3094618">
                  <a:extLst>
                    <a:ext uri="{9D8B030D-6E8A-4147-A177-3AD203B41FA5}">
                      <a16:colId xmlns:a16="http://schemas.microsoft.com/office/drawing/2014/main" val="1876036865"/>
                    </a:ext>
                  </a:extLst>
                </a:gridCol>
              </a:tblGrid>
              <a:tr h="370840">
                <a:tc>
                  <a:txBody>
                    <a:bodyPr/>
                    <a:lstStyle/>
                    <a:p>
                      <a:r>
                        <a:rPr lang="en-IN" dirty="0"/>
                        <a:t>Generation </a:t>
                      </a:r>
                    </a:p>
                  </a:txBody>
                  <a:tcPr/>
                </a:tc>
                <a:tc>
                  <a:txBody>
                    <a:bodyPr/>
                    <a:lstStyle/>
                    <a:p>
                      <a:r>
                        <a:rPr lang="en-IN" dirty="0"/>
                        <a:t>Description </a:t>
                      </a:r>
                    </a:p>
                  </a:txBody>
                  <a:tcPr/>
                </a:tc>
                <a:tc>
                  <a:txBody>
                    <a:bodyPr/>
                    <a:lstStyle/>
                    <a:p>
                      <a:r>
                        <a:rPr lang="en-IN" dirty="0"/>
                        <a:t>Example</a:t>
                      </a:r>
                    </a:p>
                  </a:txBody>
                  <a:tcPr/>
                </a:tc>
                <a:extLst>
                  <a:ext uri="{0D108BD9-81ED-4DB2-BD59-A6C34878D82A}">
                    <a16:rowId xmlns:a16="http://schemas.microsoft.com/office/drawing/2014/main" val="665758121"/>
                  </a:ext>
                </a:extLst>
              </a:tr>
              <a:tr h="370840">
                <a:tc>
                  <a:txBody>
                    <a:bodyPr/>
                    <a:lstStyle/>
                    <a:p>
                      <a:r>
                        <a:rPr lang="en-IN" dirty="0"/>
                        <a:t>First</a:t>
                      </a:r>
                    </a:p>
                  </a:txBody>
                  <a:tcPr/>
                </a:tc>
                <a:tc>
                  <a:txBody>
                    <a:bodyPr/>
                    <a:lstStyle/>
                    <a:p>
                      <a:r>
                        <a:rPr lang="en-IN" dirty="0"/>
                        <a:t>Powered by electricity, battery powered</a:t>
                      </a:r>
                    </a:p>
                  </a:txBody>
                  <a:tcPr/>
                </a:tc>
                <a:tc>
                  <a:txBody>
                    <a:bodyPr/>
                    <a:lstStyle/>
                    <a:p>
                      <a:r>
                        <a:rPr lang="en-IN" dirty="0"/>
                        <a:t>Broxodent</a:t>
                      </a:r>
                    </a:p>
                    <a:p>
                      <a:endParaRPr lang="en-IN" dirty="0"/>
                    </a:p>
                  </a:txBody>
                  <a:tcPr/>
                </a:tc>
                <a:extLst>
                  <a:ext uri="{0D108BD9-81ED-4DB2-BD59-A6C34878D82A}">
                    <a16:rowId xmlns:a16="http://schemas.microsoft.com/office/drawing/2014/main" val="4005604275"/>
                  </a:ext>
                </a:extLst>
              </a:tr>
              <a:tr h="370840">
                <a:tc>
                  <a:txBody>
                    <a:bodyPr/>
                    <a:lstStyle/>
                    <a:p>
                      <a:r>
                        <a:rPr lang="en-IN" dirty="0"/>
                        <a:t>Second</a:t>
                      </a:r>
                    </a:p>
                    <a:p>
                      <a:endParaRPr lang="en-IN" dirty="0"/>
                    </a:p>
                  </a:txBody>
                  <a:tcPr/>
                </a:tc>
                <a:tc>
                  <a:txBody>
                    <a:bodyPr/>
                    <a:lstStyle/>
                    <a:p>
                      <a:r>
                        <a:rPr lang="en-IN" dirty="0"/>
                        <a:t>Vibrating, reciprocal rotating head movement</a:t>
                      </a:r>
                    </a:p>
                  </a:txBody>
                  <a:tcPr/>
                </a:tc>
                <a:tc>
                  <a:txBody>
                    <a:bodyPr/>
                    <a:lstStyle/>
                    <a:p>
                      <a:r>
                        <a:rPr lang="en-IN" dirty="0"/>
                        <a:t>Braun Oral-B Plaque remover,</a:t>
                      </a:r>
                    </a:p>
                    <a:p>
                      <a:r>
                        <a:rPr lang="en-IN" dirty="0"/>
                        <a:t>Interplak</a:t>
                      </a:r>
                    </a:p>
                  </a:txBody>
                  <a:tcPr/>
                </a:tc>
                <a:extLst>
                  <a:ext uri="{0D108BD9-81ED-4DB2-BD59-A6C34878D82A}">
                    <a16:rowId xmlns:a16="http://schemas.microsoft.com/office/drawing/2014/main" val="2249937180"/>
                  </a:ext>
                </a:extLst>
              </a:tr>
              <a:tr h="370840">
                <a:tc>
                  <a:txBody>
                    <a:bodyPr/>
                    <a:lstStyle/>
                    <a:p>
                      <a:r>
                        <a:rPr lang="en-IN" dirty="0"/>
                        <a:t>Third</a:t>
                      </a:r>
                    </a:p>
                    <a:p>
                      <a:endParaRPr lang="en-IN" dirty="0"/>
                    </a:p>
                  </a:txBody>
                  <a:tcPr/>
                </a:tc>
                <a:tc>
                  <a:txBody>
                    <a:bodyPr/>
                    <a:lstStyle/>
                    <a:p>
                      <a:r>
                        <a:rPr lang="en-IN" dirty="0"/>
                        <a:t>Sonic and ultrasonic</a:t>
                      </a:r>
                    </a:p>
                  </a:txBody>
                  <a:tcPr/>
                </a:tc>
                <a:tc>
                  <a:txBody>
                    <a:bodyPr/>
                    <a:lstStyle/>
                    <a:p>
                      <a:r>
                        <a:rPr lang="en-IN" dirty="0"/>
                        <a:t>Rowenta Dentasonic</a:t>
                      </a:r>
                    </a:p>
                    <a:p>
                      <a:r>
                        <a:rPr lang="en-IN" dirty="0"/>
                        <a:t>Sonicare</a:t>
                      </a:r>
                    </a:p>
                    <a:p>
                      <a:r>
                        <a:rPr lang="en-IN" dirty="0"/>
                        <a:t>Ultrasonex </a:t>
                      </a:r>
                    </a:p>
                  </a:txBody>
                  <a:tcPr/>
                </a:tc>
                <a:extLst>
                  <a:ext uri="{0D108BD9-81ED-4DB2-BD59-A6C34878D82A}">
                    <a16:rowId xmlns:a16="http://schemas.microsoft.com/office/drawing/2014/main" val="3845885584"/>
                  </a:ext>
                </a:extLst>
              </a:tr>
            </a:tbl>
          </a:graphicData>
        </a:graphic>
      </p:graphicFrame>
    </p:spTree>
    <p:extLst>
      <p:ext uri="{BB962C8B-B14F-4D97-AF65-F5344CB8AC3E}">
        <p14:creationId xmlns:p14="http://schemas.microsoft.com/office/powerpoint/2010/main" val="9917122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174286-44F2-4DAA-9C79-38CAE0E6C988}"/>
              </a:ext>
            </a:extLst>
          </p:cNvPr>
          <p:cNvSpPr>
            <a:spLocks noGrp="1"/>
          </p:cNvSpPr>
          <p:nvPr>
            <p:ph idx="1"/>
          </p:nvPr>
        </p:nvSpPr>
        <p:spPr/>
        <p:txBody>
          <a:bodyPr>
            <a:normAutofit/>
          </a:bodyPr>
          <a:lstStyle/>
          <a:p>
            <a:pPr algn="just"/>
            <a:r>
              <a:rPr lang="en-US" sz="2200" u="sng" dirty="0">
                <a:solidFill>
                  <a:schemeClr val="accent2"/>
                </a:solidFill>
                <a:latin typeface="Times New Roman" panose="02020603050405020304" pitchFamily="18" charset="0"/>
                <a:cs typeface="Times New Roman" panose="02020603050405020304" pitchFamily="18" charset="0"/>
              </a:rPr>
              <a:t>First generation</a:t>
            </a:r>
            <a:r>
              <a:rPr lang="en-US" sz="2200" b="1"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rPr>
              <a:t>The first generation of power toothbrushes had a head resembling manual toothbrushes, and moved back and forth to simulate manual brushing. The problems encountered with these products included short working time and mechanical breakdown. </a:t>
            </a:r>
          </a:p>
          <a:p>
            <a:pPr algn="just"/>
            <a:endParaRPr lang="en-US" sz="2200" u="sng" dirty="0">
              <a:solidFill>
                <a:schemeClr val="accent2"/>
              </a:solidFill>
              <a:latin typeface="Times New Roman" panose="02020603050405020304" pitchFamily="18" charset="0"/>
              <a:cs typeface="Times New Roman" panose="02020603050405020304" pitchFamily="18" charset="0"/>
            </a:endParaRPr>
          </a:p>
          <a:p>
            <a:pPr algn="just"/>
            <a:r>
              <a:rPr lang="en-US" sz="2200" u="sng" dirty="0">
                <a:solidFill>
                  <a:schemeClr val="accent2"/>
                </a:solidFill>
                <a:latin typeface="Times New Roman" panose="02020603050405020304" pitchFamily="18" charset="0"/>
                <a:cs typeface="Times New Roman" panose="02020603050405020304" pitchFamily="18" charset="0"/>
              </a:rPr>
              <a:t>Second generation</a:t>
            </a:r>
            <a:r>
              <a:rPr lang="en-US" sz="2200" b="1"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rPr>
              <a:t>The second generation had a uniquely rotating head and was powered by long-life/rechargeable batteries. It had increased efficacy compared to manual toothbrushes. The newer types incorporated the vibrating and reciprocal motion and additional features like pressure sensor and timer. </a:t>
            </a:r>
            <a:r>
              <a:rPr lang="en-US" sz="2200" b="1" dirty="0">
                <a:solidFill>
                  <a:schemeClr val="tx1"/>
                </a:solidFill>
                <a:latin typeface="Times New Roman" panose="02020603050405020304" pitchFamily="18" charset="0"/>
                <a:cs typeface="Times New Roman" panose="02020603050405020304" pitchFamily="18" charset="0"/>
              </a:rPr>
              <a:t> </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277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E37978-54D5-4734-8E39-1236D5406A0A}"/>
              </a:ext>
            </a:extLst>
          </p:cNvPr>
          <p:cNvSpPr>
            <a:spLocks noGrp="1"/>
          </p:cNvSpPr>
          <p:nvPr>
            <p:ph idx="1"/>
          </p:nvPr>
        </p:nvSpPr>
        <p:spPr>
          <a:xfrm>
            <a:off x="979100" y="834501"/>
            <a:ext cx="2607479" cy="630315"/>
          </a:xfrm>
        </p:spPr>
        <p:txBody>
          <a:bodyPr>
            <a:normAutofit/>
          </a:bodyPr>
          <a:lstStyle/>
          <a:p>
            <a:pPr marL="0" indent="0">
              <a:buNone/>
            </a:pPr>
            <a:r>
              <a:rPr lang="en-IN" sz="2200" u="sng" dirty="0">
                <a:solidFill>
                  <a:schemeClr val="accent2"/>
                </a:solidFill>
                <a:latin typeface="Times New Roman" panose="02020603050405020304" pitchFamily="18" charset="0"/>
                <a:cs typeface="Times New Roman" panose="02020603050405020304" pitchFamily="18" charset="0"/>
              </a:rPr>
              <a:t> Third generation</a:t>
            </a:r>
            <a:r>
              <a:rPr lang="en-IN" sz="2200" dirty="0">
                <a:solidFill>
                  <a:schemeClr val="tx1"/>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E2FC6D17-0CC3-44D7-8249-BE90DBBE1092}"/>
              </a:ext>
            </a:extLst>
          </p:cNvPr>
          <p:cNvSpPr/>
          <p:nvPr/>
        </p:nvSpPr>
        <p:spPr>
          <a:xfrm>
            <a:off x="1050121" y="1859339"/>
            <a:ext cx="9658904" cy="3139321"/>
          </a:xfrm>
          <a:prstGeom prst="rect">
            <a:avLst/>
          </a:prstGeom>
        </p:spPr>
        <p:txBody>
          <a:bodyPr wrap="square">
            <a:spAutoFit/>
          </a:bodyPr>
          <a:lstStyle/>
          <a:p>
            <a:pPr algn="just"/>
            <a:r>
              <a:rPr lang="en-IN" sz="2200" dirty="0">
                <a:latin typeface="Times New Roman" panose="02020603050405020304" pitchFamily="18" charset="0"/>
                <a:cs typeface="Times New Roman" panose="02020603050405020304" pitchFamily="18" charset="0"/>
              </a:rPr>
              <a:t>Sonic </a:t>
            </a:r>
            <a:r>
              <a:rPr lang="en-US" sz="2200" dirty="0">
                <a:latin typeface="Times New Roman" panose="02020603050405020304" pitchFamily="18" charset="0"/>
                <a:cs typeface="Times New Roman" panose="02020603050405020304" pitchFamily="18" charset="0"/>
              </a:rPr>
              <a:t>toothbrushes refer to those that can generate motions sufficiently rapid to produce a hum in the audible frequency of human range (20 Hz to 20,000 Hz). Any electronic toothbrushes with a motion speed higher than such limits are known as ultrasonic toothbrushes.</a:t>
            </a:r>
            <a:endParaRPr lang="en-US" dirty="0"/>
          </a:p>
          <a:p>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Sonic and ultrasonic toothbrushes not only clean accessible teeth surfaces through mechanical polishing, but also remove surface stains and bacteria through fluid pressure and shear forces by the high-frequency vibration of their bristles.</a:t>
            </a:r>
            <a:r>
              <a:rPr lang="en-US" dirty="0"/>
              <a:t> </a:t>
            </a: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07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9D550-AD12-4F64-A26D-CAB486EEA253}"/>
              </a:ext>
            </a:extLst>
          </p:cNvPr>
          <p:cNvSpPr>
            <a:spLocks noGrp="1"/>
          </p:cNvSpPr>
          <p:nvPr>
            <p:ph idx="1"/>
          </p:nvPr>
        </p:nvSpPr>
        <p:spPr>
          <a:xfrm>
            <a:off x="1120000" y="1825625"/>
            <a:ext cx="10233800" cy="3651897"/>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bristle vibration produces acoustic energy, which is transmitted through saliva to the stains and bacteria. </a:t>
            </a:r>
          </a:p>
          <a:p>
            <a:pPr algn="just"/>
            <a:endParaRPr lang="en-US" sz="2200" dirty="0">
              <a:solidFill>
                <a:schemeClr val="tx1"/>
              </a:solidFill>
              <a:latin typeface="Times New Roman" panose="02020603050405020304" pitchFamily="18" charset="0"/>
              <a:cs typeface="Times New Roman" panose="02020603050405020304" pitchFamily="18" charset="0"/>
            </a:endParaRPr>
          </a:p>
          <a:p>
            <a:pPr algn="just"/>
            <a:r>
              <a:rPr lang="en-US" sz="2200" dirty="0">
                <a:solidFill>
                  <a:schemeClr val="tx1"/>
                </a:solidFill>
                <a:latin typeface="Times New Roman" panose="02020603050405020304" pitchFamily="18" charset="0"/>
                <a:cs typeface="Times New Roman" panose="02020603050405020304" pitchFamily="18" charset="0"/>
              </a:rPr>
              <a:t>However, the efficacy of sonic and ultrasonic toothbrushes has indeed been a question. It is shown that sonic toothbrushes work better than manual toothbrushes in terms </a:t>
            </a:r>
            <a:r>
              <a:rPr lang="en-IN" sz="2200" dirty="0">
                <a:solidFill>
                  <a:schemeClr val="tx1"/>
                </a:solidFill>
                <a:latin typeface="Times New Roman" panose="02020603050405020304" pitchFamily="18" charset="0"/>
                <a:cs typeface="Times New Roman" panose="02020603050405020304" pitchFamily="18" charset="0"/>
              </a:rPr>
              <a:t>of dental plaque removal.</a:t>
            </a:r>
          </a:p>
          <a:p>
            <a:pPr algn="just"/>
            <a:endParaRPr lang="en-US" sz="2200" dirty="0">
              <a:solidFill>
                <a:schemeClr val="tx1"/>
              </a:solidFill>
              <a:latin typeface="Times New Roman" panose="02020603050405020304" pitchFamily="18" charset="0"/>
              <a:cs typeface="Times New Roman" panose="02020603050405020304" pitchFamily="18" charset="0"/>
            </a:endParaRPr>
          </a:p>
          <a:p>
            <a:pPr algn="just"/>
            <a:r>
              <a:rPr lang="en-US" sz="2200" dirty="0">
                <a:solidFill>
                  <a:schemeClr val="tx1"/>
                </a:solidFill>
                <a:latin typeface="Times New Roman" panose="02020603050405020304" pitchFamily="18" charset="0"/>
                <a:cs typeface="Times New Roman" panose="02020603050405020304" pitchFamily="18" charset="0"/>
              </a:rPr>
              <a:t>The dynamic fluid motion generated by sonic toothbrushes was found to be significant. This motion enhances the removal of bacteria that is adhered to saliva-coated hydroxyapatite. </a:t>
            </a:r>
          </a:p>
          <a:p>
            <a:pPr algn="just"/>
            <a:endParaRPr lang="en-IN" sz="2200" dirty="0">
              <a:solidFill>
                <a:schemeClr val="tx1"/>
              </a:solidFill>
              <a:latin typeface="Times New Roman" panose="02020603050405020304" pitchFamily="18" charset="0"/>
              <a:cs typeface="Times New Roman" panose="02020603050405020304" pitchFamily="18" charset="0"/>
            </a:endParaRPr>
          </a:p>
          <a:p>
            <a:pPr algn="just"/>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58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69BE12-46FD-4FCD-BC15-C263C05773DA}"/>
              </a:ext>
            </a:extLst>
          </p:cNvPr>
          <p:cNvSpPr>
            <a:spLocks noGrp="1"/>
          </p:cNvSpPr>
          <p:nvPr>
            <p:ph idx="1"/>
          </p:nvPr>
        </p:nvSpPr>
        <p:spPr>
          <a:xfrm>
            <a:off x="809282" y="1807869"/>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This induced suspension of aggregated A. viscosus in a fluid medium and the removal or fragmentation of fimbriae from the cell wall of A. viscosus. </a:t>
            </a:r>
          </a:p>
          <a:p>
            <a:pPr algn="just"/>
            <a:endParaRPr lang="en-US" sz="2200" dirty="0">
              <a:solidFill>
                <a:schemeClr val="tx1"/>
              </a:solidFill>
              <a:latin typeface="Times New Roman" panose="02020603050405020304" pitchFamily="18" charset="0"/>
              <a:cs typeface="Times New Roman" panose="02020603050405020304" pitchFamily="18" charset="0"/>
            </a:endParaRPr>
          </a:p>
          <a:p>
            <a:pPr algn="just"/>
            <a:r>
              <a:rPr lang="en-US" sz="2200" dirty="0">
                <a:solidFill>
                  <a:schemeClr val="tx1"/>
                </a:solidFill>
                <a:latin typeface="Times New Roman" panose="02020603050405020304" pitchFamily="18" charset="0"/>
                <a:cs typeface="Times New Roman" panose="02020603050405020304" pitchFamily="18" charset="0"/>
              </a:rPr>
              <a:t>Moreover, sonic toothbrushes generate acoustic energy that elicits irreversible damage on the cell walls of Treponema </a:t>
            </a:r>
            <a:r>
              <a:rPr lang="en-IN" sz="2200" dirty="0">
                <a:solidFill>
                  <a:schemeClr val="tx1"/>
                </a:solidFill>
                <a:latin typeface="Times New Roman" panose="02020603050405020304" pitchFamily="18" charset="0"/>
                <a:cs typeface="Times New Roman" panose="02020603050405020304" pitchFamily="18" charset="0"/>
              </a:rPr>
              <a:t>denticola.</a:t>
            </a:r>
          </a:p>
          <a:p>
            <a:pPr algn="just"/>
            <a:endParaRPr lang="en-US" sz="2200" dirty="0">
              <a:solidFill>
                <a:schemeClr val="tx1"/>
              </a:solidFill>
              <a:latin typeface="Times New Roman" panose="02020603050405020304" pitchFamily="18" charset="0"/>
              <a:cs typeface="Times New Roman" panose="02020603050405020304" pitchFamily="18" charset="0"/>
            </a:endParaRPr>
          </a:p>
          <a:p>
            <a:pPr algn="just"/>
            <a:r>
              <a:rPr lang="en-US" sz="2200" dirty="0">
                <a:solidFill>
                  <a:schemeClr val="tx1"/>
                </a:solidFill>
                <a:latin typeface="Times New Roman" panose="02020603050405020304" pitchFamily="18" charset="0"/>
                <a:cs typeface="Times New Roman" panose="02020603050405020304" pitchFamily="18" charset="0"/>
              </a:rPr>
              <a:t>Regarding the effect of sonic energy on oral microbial, Robrish et al. produced a hierarchy of microbial sensitivity to sonic energy from their study, with S. mutans being three times more resistant than A. viscosus. </a:t>
            </a:r>
          </a:p>
          <a:p>
            <a:pPr marL="0" indent="0" algn="just">
              <a:buNone/>
            </a:pPr>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D38BFCA-6F6F-4195-96AA-E858A83A1BE9}"/>
              </a:ext>
            </a:extLst>
          </p:cNvPr>
          <p:cNvSpPr/>
          <p:nvPr/>
        </p:nvSpPr>
        <p:spPr>
          <a:xfrm>
            <a:off x="1234911" y="5477522"/>
            <a:ext cx="9624767" cy="646331"/>
          </a:xfrm>
          <a:prstGeom prst="rect">
            <a:avLst/>
          </a:prstGeom>
        </p:spPr>
        <p:txBody>
          <a:bodyPr wrap="square">
            <a:spAutoFit/>
          </a:bodyPr>
          <a:lstStyle/>
          <a:p>
            <a:pPr algn="just"/>
            <a:r>
              <a:rPr lang="en-US" dirty="0" err="1">
                <a:latin typeface="Times New Roman" panose="02020603050405020304" pitchFamily="18" charset="0"/>
                <a:cs typeface="Times New Roman" panose="02020603050405020304" pitchFamily="18" charset="0"/>
              </a:rPr>
              <a:t>Mclnnes</a:t>
            </a:r>
            <a:r>
              <a:rPr lang="en-US" dirty="0">
                <a:latin typeface="Times New Roman" panose="02020603050405020304" pitchFamily="18" charset="0"/>
                <a:cs typeface="Times New Roman" panose="02020603050405020304" pitchFamily="18" charset="0"/>
              </a:rPr>
              <a:t>, C.; Engel, D.; </a:t>
            </a:r>
            <a:r>
              <a:rPr lang="en-US" dirty="0" err="1">
                <a:latin typeface="Times New Roman" panose="02020603050405020304" pitchFamily="18" charset="0"/>
                <a:cs typeface="Times New Roman" panose="02020603050405020304" pitchFamily="18" charset="0"/>
              </a:rPr>
              <a:t>Moncla</a:t>
            </a:r>
            <a:r>
              <a:rPr lang="en-US" dirty="0">
                <a:latin typeface="Times New Roman" panose="02020603050405020304" pitchFamily="18" charset="0"/>
                <a:cs typeface="Times New Roman" panose="02020603050405020304" pitchFamily="18" charset="0"/>
              </a:rPr>
              <a:t>, B.J.; Martin, R.W. Reduction in adherence of actinomyces </a:t>
            </a:r>
            <a:r>
              <a:rPr lang="en-US" dirty="0" err="1">
                <a:latin typeface="Times New Roman" panose="02020603050405020304" pitchFamily="18" charset="0"/>
                <a:cs typeface="Times New Roman" panose="02020603050405020304" pitchFamily="18" charset="0"/>
              </a:rPr>
              <a:t>viscosus</a:t>
            </a:r>
            <a:r>
              <a:rPr lang="en-US" dirty="0">
                <a:latin typeface="Times New Roman" panose="02020603050405020304" pitchFamily="18" charset="0"/>
                <a:cs typeface="Times New Roman" panose="02020603050405020304" pitchFamily="18" charset="0"/>
              </a:rPr>
              <a:t> after exposure to low-frequency acoustic energy. Oral Microbiol. Immunol. </a:t>
            </a:r>
            <a:r>
              <a:rPr lang="en-US" b="1" dirty="0">
                <a:latin typeface="Times New Roman" panose="02020603050405020304" pitchFamily="18" charset="0"/>
                <a:cs typeface="Times New Roman" panose="02020603050405020304" pitchFamily="18" charset="0"/>
              </a:rPr>
              <a:t>1992</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179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199F8-B25D-4565-BC86-56E0C1BC7EE0}"/>
              </a:ext>
            </a:extLst>
          </p:cNvPr>
          <p:cNvSpPr>
            <a:spLocks noGrp="1"/>
          </p:cNvSpPr>
          <p:nvPr>
            <p:ph idx="1"/>
          </p:nvPr>
        </p:nvSpPr>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However, the significance of their findings is greatly limited by the poor simulation of sonic energy generated from a laboratory sonifer, from that produced by commercial sonic toothbrushes. </a:t>
            </a:r>
          </a:p>
          <a:p>
            <a:pPr algn="just"/>
            <a:endParaRPr lang="en-US" sz="2200" dirty="0">
              <a:solidFill>
                <a:schemeClr val="tx1"/>
              </a:solidFill>
              <a:latin typeface="Times New Roman" panose="02020603050405020304" pitchFamily="18" charset="0"/>
              <a:cs typeface="Times New Roman" panose="02020603050405020304" pitchFamily="18" charset="0"/>
            </a:endParaRPr>
          </a:p>
          <a:p>
            <a:pPr algn="just"/>
            <a:r>
              <a:rPr lang="en-US" sz="2200" dirty="0">
                <a:solidFill>
                  <a:schemeClr val="tx1"/>
                </a:solidFill>
                <a:latin typeface="Times New Roman" panose="02020603050405020304" pitchFamily="18" charset="0"/>
                <a:cs typeface="Times New Roman" panose="02020603050405020304" pitchFamily="18" charset="0"/>
              </a:rPr>
              <a:t>Therefore, the significance of this advantage of the sonic toothbrushes remains debatable and further studies are necessary for </a:t>
            </a:r>
            <a:r>
              <a:rPr lang="en-IN" sz="2200" dirty="0">
                <a:solidFill>
                  <a:schemeClr val="tx1"/>
                </a:solidFill>
                <a:latin typeface="Times New Roman" panose="02020603050405020304" pitchFamily="18" charset="0"/>
                <a:cs typeface="Times New Roman" panose="02020603050405020304" pitchFamily="18" charset="0"/>
              </a:rPr>
              <a:t>consolidated conclusions.</a:t>
            </a:r>
            <a:endParaRPr lang="en-IN" sz="2200" dirty="0"/>
          </a:p>
        </p:txBody>
      </p:sp>
    </p:spTree>
    <p:extLst>
      <p:ext uri="{BB962C8B-B14F-4D97-AF65-F5344CB8AC3E}">
        <p14:creationId xmlns:p14="http://schemas.microsoft.com/office/powerpoint/2010/main" val="3407445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32193-E501-4302-B406-1FAB11A705E2}"/>
              </a:ext>
            </a:extLst>
          </p:cNvPr>
          <p:cNvSpPr>
            <a:spLocks noGrp="1"/>
          </p:cNvSpPr>
          <p:nvPr>
            <p:ph idx="1"/>
          </p:nvPr>
        </p:nvSpPr>
        <p:spPr>
          <a:xfrm>
            <a:off x="756016" y="1753340"/>
            <a:ext cx="9178097" cy="3558942"/>
          </a:xfrm>
        </p:spPr>
        <p:txBody>
          <a:bodyPr>
            <a:normAutofit/>
          </a:bodyPr>
          <a:lstStyle/>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The benefits of optimal home-use plaque-control measures include the opportunity to maintain a functional dentition throughout life, a reduction in the risk of loss of periodontal attachment, optimization of esthetic values such as appearance and breath freshness, and also a reduced risk of complex, uncomfortable and expensive dental care.</a:t>
            </a:r>
            <a:endParaRPr lang="en-IN" sz="22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just"/>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The  reviews on mechanical plaque control  consider standard </a:t>
            </a:r>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toothbrushing first, electric toothbrushing second and interdental cleaning last of all. </a:t>
            </a:r>
          </a:p>
        </p:txBody>
      </p:sp>
      <p:sp>
        <p:nvSpPr>
          <p:cNvPr id="4" name="Rectangle 3">
            <a:extLst>
              <a:ext uri="{FF2B5EF4-FFF2-40B4-BE49-F238E27FC236}">
                <a16:creationId xmlns:a16="http://schemas.microsoft.com/office/drawing/2014/main" id="{F3FC4AAB-4199-40EA-892F-F6AFCE226061}"/>
              </a:ext>
            </a:extLst>
          </p:cNvPr>
          <p:cNvSpPr/>
          <p:nvPr/>
        </p:nvSpPr>
        <p:spPr>
          <a:xfrm>
            <a:off x="833022" y="5312281"/>
            <a:ext cx="9367422" cy="584775"/>
          </a:xfrm>
          <a:prstGeom prst="rect">
            <a:avLst/>
          </a:prstGeom>
        </p:spPr>
        <p:txBody>
          <a:bodyPr wrap="square">
            <a:spAutoFit/>
          </a:bodyPr>
          <a:lstStyle/>
          <a:p>
            <a:r>
              <a:rPr lang="en-IN" sz="1600" dirty="0">
                <a:solidFill>
                  <a:schemeClr val="bg2">
                    <a:lumMod val="20000"/>
                    <a:lumOff val="80000"/>
                  </a:schemeClr>
                </a:solidFill>
                <a:latin typeface="Arial" panose="020B0604020202020204" pitchFamily="34" charset="0"/>
                <a:cs typeface="Arial" panose="020B0604020202020204" pitchFamily="34" charset="0"/>
              </a:rPr>
              <a:t>Axelson P. Mechanical plaque control. In: Lang NP, </a:t>
            </a:r>
            <a:r>
              <a:rPr lang="en-US" sz="1600" dirty="0">
                <a:solidFill>
                  <a:schemeClr val="bg2">
                    <a:lumMod val="20000"/>
                    <a:lumOff val="80000"/>
                  </a:schemeClr>
                </a:solidFill>
                <a:latin typeface="Arial" panose="020B0604020202020204" pitchFamily="34" charset="0"/>
                <a:cs typeface="Arial" panose="020B0604020202020204" pitchFamily="34" charset="0"/>
              </a:rPr>
              <a:t>Karring T, editors. Proceedings of the 1st European Workshop </a:t>
            </a:r>
            <a:r>
              <a:rPr lang="en-IN" sz="1600" dirty="0">
                <a:solidFill>
                  <a:schemeClr val="bg2">
                    <a:lumMod val="20000"/>
                    <a:lumOff val="80000"/>
                  </a:schemeClr>
                </a:solidFill>
                <a:latin typeface="Arial" panose="020B0604020202020204" pitchFamily="34" charset="0"/>
                <a:cs typeface="Arial" panose="020B0604020202020204" pitchFamily="34" charset="0"/>
              </a:rPr>
              <a:t>on Periodontology. London: Quintessence Publishing Co. Ltd, 1993: 219–243.</a:t>
            </a:r>
          </a:p>
        </p:txBody>
      </p:sp>
    </p:spTree>
    <p:extLst>
      <p:ext uri="{BB962C8B-B14F-4D97-AF65-F5344CB8AC3E}">
        <p14:creationId xmlns:p14="http://schemas.microsoft.com/office/powerpoint/2010/main" val="21132940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B3F4D-186A-423A-B865-379D90CEF670}"/>
              </a:ext>
            </a:extLst>
          </p:cNvPr>
          <p:cNvSpPr>
            <a:spLocks noGrp="1"/>
          </p:cNvSpPr>
          <p:nvPr>
            <p:ph idx="1"/>
          </p:nvPr>
        </p:nvSpPr>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ultrasonic toothbrush, the </a:t>
            </a:r>
            <a:r>
              <a:rPr lang="en-US" sz="2200" dirty="0" err="1">
                <a:solidFill>
                  <a:schemeClr val="tx1"/>
                </a:solidFill>
                <a:latin typeface="Times New Roman" panose="02020603050405020304" pitchFamily="18" charset="0"/>
                <a:cs typeface="Times New Roman" panose="02020603050405020304" pitchFamily="18" charset="0"/>
              </a:rPr>
              <a:t>UltraSonex</a:t>
            </a:r>
            <a:r>
              <a:rPr lang="en-US" sz="2200" dirty="0">
                <a:solidFill>
                  <a:schemeClr val="tx1"/>
                </a:solidFill>
                <a:latin typeface="Times New Roman" panose="02020603050405020304" pitchFamily="18" charset="0"/>
                <a:cs typeface="Times New Roman" panose="02020603050405020304" pitchFamily="18" charset="0"/>
              </a:rPr>
              <a:t>®, claimed that ultrasonic waves generated by their toothbrushes can be transmitted </a:t>
            </a:r>
            <a:r>
              <a:rPr lang="en-US" sz="2200" dirty="0" err="1">
                <a:solidFill>
                  <a:schemeClr val="tx1"/>
                </a:solidFill>
                <a:latin typeface="Times New Roman" panose="02020603050405020304" pitchFamily="18" charset="0"/>
                <a:cs typeface="Times New Roman" panose="02020603050405020304" pitchFamily="18" charset="0"/>
              </a:rPr>
              <a:t>subgingivally</a:t>
            </a:r>
            <a:r>
              <a:rPr lang="en-US" sz="2200" dirty="0">
                <a:solidFill>
                  <a:schemeClr val="tx1"/>
                </a:solidFill>
                <a:latin typeface="Times New Roman" panose="02020603050405020304" pitchFamily="18" charset="0"/>
                <a:cs typeface="Times New Roman" panose="02020603050405020304" pitchFamily="18" charset="0"/>
              </a:rPr>
              <a:t> and thus help remove adhered bacterial plaque and disturb bacterial breeding resulting in significantly relieved inflammation. </a:t>
            </a:r>
          </a:p>
          <a:p>
            <a:pPr algn="just"/>
            <a:r>
              <a:rPr lang="en-US" sz="2200" dirty="0">
                <a:solidFill>
                  <a:schemeClr val="tx1"/>
                </a:solidFill>
                <a:latin typeface="Times New Roman" panose="02020603050405020304" pitchFamily="18" charset="0"/>
                <a:cs typeface="Times New Roman" panose="02020603050405020304" pitchFamily="18" charset="0"/>
              </a:rPr>
              <a:t>As mentioned, one study did suggest that the ultrasonic toothbrush could reduce plaque and gingival inflammation significantly in the statistical sense, when compared with a manual toothbrush in a 30-day experiment. </a:t>
            </a:r>
          </a:p>
          <a:p>
            <a:pPr algn="just"/>
            <a:r>
              <a:rPr lang="en-US" sz="2200" dirty="0">
                <a:solidFill>
                  <a:schemeClr val="tx1"/>
                </a:solidFill>
                <a:latin typeface="Times New Roman" panose="02020603050405020304" pitchFamily="18" charset="0"/>
                <a:cs typeface="Times New Roman" panose="02020603050405020304" pitchFamily="18" charset="0"/>
              </a:rPr>
              <a:t>However, the effect is negligible in the clinical sense as the patients had only minimal inflammation prior to the study. </a:t>
            </a:r>
          </a:p>
        </p:txBody>
      </p:sp>
      <p:sp>
        <p:nvSpPr>
          <p:cNvPr id="2" name="Rectangle 1">
            <a:extLst>
              <a:ext uri="{FF2B5EF4-FFF2-40B4-BE49-F238E27FC236}">
                <a16:creationId xmlns:a16="http://schemas.microsoft.com/office/drawing/2014/main" id="{669A5CEE-F839-4A91-9E9B-B8FB2AFD0197}"/>
              </a:ext>
            </a:extLst>
          </p:cNvPr>
          <p:cNvSpPr/>
          <p:nvPr/>
        </p:nvSpPr>
        <p:spPr>
          <a:xfrm>
            <a:off x="1487078" y="5430634"/>
            <a:ext cx="9866722" cy="646331"/>
          </a:xfrm>
          <a:prstGeom prst="rect">
            <a:avLst/>
          </a:prstGeom>
        </p:spPr>
        <p:txBody>
          <a:bodyPr wrap="square">
            <a:spAutoFit/>
          </a:bodyPr>
          <a:lstStyle/>
          <a:p>
            <a:pPr algn="just"/>
            <a:r>
              <a:rPr lang="en-IN" dirty="0">
                <a:latin typeface="Times New Roman" panose="02020603050405020304" pitchFamily="18" charset="0"/>
                <a:cs typeface="Times New Roman" panose="02020603050405020304" pitchFamily="18" charset="0"/>
              </a:rPr>
              <a:t>Terezhalmy, G.T.; Gagliardi, V.B.; Rybicki, L.A.; </a:t>
            </a:r>
            <a:r>
              <a:rPr lang="en-IN" dirty="0" err="1">
                <a:latin typeface="Times New Roman" panose="02020603050405020304" pitchFamily="18" charset="0"/>
                <a:cs typeface="Times New Roman" panose="02020603050405020304" pitchFamily="18" charset="0"/>
              </a:rPr>
              <a:t>Kauman</a:t>
            </a:r>
            <a:r>
              <a:rPr lang="en-IN" dirty="0">
                <a:latin typeface="Times New Roman" panose="02020603050405020304" pitchFamily="18" charset="0"/>
                <a:cs typeface="Times New Roman" panose="02020603050405020304" pitchFamily="18" charset="0"/>
              </a:rPr>
              <a:t>, M.J. Clinical evaluation of the efficacy and safety </a:t>
            </a:r>
            <a:r>
              <a:rPr lang="en-US" dirty="0">
                <a:latin typeface="Times New Roman" panose="02020603050405020304" pitchFamily="18" charset="0"/>
                <a:cs typeface="Times New Roman" panose="02020603050405020304" pitchFamily="18" charset="0"/>
              </a:rPr>
              <a:t>of the ultrasonex ultrasonic toothbrush: A 30-day study. </a:t>
            </a:r>
            <a:r>
              <a:rPr lang="en-US" dirty="0" err="1">
                <a:latin typeface="Times New Roman" panose="02020603050405020304" pitchFamily="18" charset="0"/>
                <a:cs typeface="Times New Roman" panose="02020603050405020304" pitchFamily="18" charset="0"/>
              </a:rPr>
              <a:t>Compend</a:t>
            </a:r>
            <a:r>
              <a:rPr lang="en-US" dirty="0">
                <a:latin typeface="Times New Roman" panose="02020603050405020304" pitchFamily="18" charset="0"/>
                <a:cs typeface="Times New Roman" panose="02020603050405020304" pitchFamily="18" charset="0"/>
              </a:rPr>
              <a:t>. Contin. Educ. Dent. </a:t>
            </a:r>
            <a:r>
              <a:rPr lang="en-US" b="1" dirty="0">
                <a:latin typeface="Times New Roman" panose="02020603050405020304" pitchFamily="18" charset="0"/>
                <a:cs typeface="Times New Roman" panose="02020603050405020304" pitchFamily="18" charset="0"/>
              </a:rPr>
              <a:t>1994</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685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398275-D0E7-45FD-A4B3-CEC0FF36407F}"/>
              </a:ext>
            </a:extLst>
          </p:cNvPr>
          <p:cNvSpPr>
            <a:spLocks noGrp="1"/>
          </p:cNvSpPr>
          <p:nvPr>
            <p:ph idx="1"/>
          </p:nvPr>
        </p:nvSpPr>
        <p:spPr>
          <a:xfrm>
            <a:off x="889181" y="2260630"/>
            <a:ext cx="10233800" cy="2293615"/>
          </a:xfrm>
        </p:spPr>
        <p:txBody>
          <a:bodyPr/>
          <a:lstStyle/>
          <a:p>
            <a:pPr algn="just"/>
            <a:r>
              <a:rPr lang="en-US" sz="2200" dirty="0">
                <a:solidFill>
                  <a:schemeClr val="tx1"/>
                </a:solidFill>
                <a:latin typeface="Times New Roman" panose="02020603050405020304" pitchFamily="18" charset="0"/>
                <a:cs typeface="Times New Roman" panose="02020603050405020304" pitchFamily="18" charset="0"/>
              </a:rPr>
              <a:t>Considering the limit of this study, Brockmann et al. carried out further investigation on the use of ultrasonic toothbrushes to reduce marks, instead of mild, gingival inflammation when compared to standard manual toothbrushes. </a:t>
            </a:r>
          </a:p>
          <a:p>
            <a:pPr algn="just"/>
            <a:r>
              <a:rPr lang="en-US" sz="2200" dirty="0">
                <a:solidFill>
                  <a:schemeClr val="tx1"/>
                </a:solidFill>
                <a:latin typeface="Times New Roman" panose="02020603050405020304" pitchFamily="18" charset="0"/>
                <a:cs typeface="Times New Roman" panose="02020603050405020304" pitchFamily="18" charset="0"/>
              </a:rPr>
              <a:t>They found that the removal of plaque and reduction in inflammation by the two toothbrushes is identically significant.</a:t>
            </a:r>
            <a:endParaRPr lang="en-IN" sz="2200" dirty="0">
              <a:solidFill>
                <a:schemeClr val="tx1"/>
              </a:solidFill>
              <a:latin typeface="Times New Roman" panose="02020603050405020304" pitchFamily="18" charset="0"/>
              <a:cs typeface="Times New Roman" panose="02020603050405020304" pitchFamily="18" charset="0"/>
            </a:endParaRPr>
          </a:p>
          <a:p>
            <a:endParaRPr lang="en-IN" dirty="0"/>
          </a:p>
        </p:txBody>
      </p:sp>
      <p:sp>
        <p:nvSpPr>
          <p:cNvPr id="2" name="Rectangle 1">
            <a:extLst>
              <a:ext uri="{FF2B5EF4-FFF2-40B4-BE49-F238E27FC236}">
                <a16:creationId xmlns:a16="http://schemas.microsoft.com/office/drawing/2014/main" id="{AFA79D39-1AE8-46EF-BB34-8BF1EB1BDD65}"/>
              </a:ext>
            </a:extLst>
          </p:cNvPr>
          <p:cNvSpPr/>
          <p:nvPr/>
        </p:nvSpPr>
        <p:spPr>
          <a:xfrm>
            <a:off x="1282045" y="5053562"/>
            <a:ext cx="9916997" cy="646331"/>
          </a:xfrm>
          <a:prstGeom prst="rect">
            <a:avLst/>
          </a:prstGeom>
        </p:spPr>
        <p:txBody>
          <a:bodyPr wrap="square">
            <a:spAutoFit/>
          </a:bodyPr>
          <a:lstStyle/>
          <a:p>
            <a:pPr algn="just"/>
            <a:r>
              <a:rPr lang="en-IN" dirty="0" err="1">
                <a:latin typeface="Times New Roman" panose="02020603050405020304" pitchFamily="18" charset="0"/>
                <a:cs typeface="Times New Roman" panose="02020603050405020304" pitchFamily="18" charset="0"/>
              </a:rPr>
              <a:t>Forgas-Brockmann</a:t>
            </a:r>
            <a:r>
              <a:rPr lang="en-IN" dirty="0">
                <a:latin typeface="Times New Roman" panose="02020603050405020304" pitchFamily="18" charset="0"/>
                <a:cs typeface="Times New Roman" panose="02020603050405020304" pitchFamily="18" charset="0"/>
              </a:rPr>
              <a:t>, L.B.; Carter-Hanson, C.; </a:t>
            </a:r>
            <a:r>
              <a:rPr lang="en-IN" dirty="0" err="1">
                <a:latin typeface="Times New Roman" panose="02020603050405020304" pitchFamily="18" charset="0"/>
                <a:cs typeface="Times New Roman" panose="02020603050405020304" pitchFamily="18" charset="0"/>
              </a:rPr>
              <a:t>Killoy,W.J</a:t>
            </a:r>
            <a:r>
              <a:rPr lang="en-IN" dirty="0">
                <a:latin typeface="Times New Roman" panose="02020603050405020304" pitchFamily="18" charset="0"/>
                <a:cs typeface="Times New Roman" panose="02020603050405020304" pitchFamily="18" charset="0"/>
              </a:rPr>
              <a:t>. The effects of an ultrasonic toothbrush on plaque </a:t>
            </a:r>
            <a:r>
              <a:rPr lang="en-US" dirty="0">
                <a:latin typeface="Times New Roman" panose="02020603050405020304" pitchFamily="18" charset="0"/>
                <a:cs typeface="Times New Roman" panose="02020603050405020304" pitchFamily="18" charset="0"/>
              </a:rPr>
              <a:t>accumulation and gingival inflammation. J. Clin. Periodontol. </a:t>
            </a:r>
            <a:r>
              <a:rPr lang="en-US" b="1" dirty="0">
                <a:latin typeface="Times New Roman" panose="02020603050405020304" pitchFamily="18" charset="0"/>
                <a:cs typeface="Times New Roman" panose="02020603050405020304" pitchFamily="18" charset="0"/>
              </a:rPr>
              <a:t>1998</a:t>
            </a:r>
            <a:r>
              <a:rPr lang="en-US"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694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76A1A-F1EC-414C-BF8F-44EDBD2E9C12}"/>
              </a:ext>
            </a:extLst>
          </p:cNvPr>
          <p:cNvPicPr>
            <a:picLocks noChangeAspect="1"/>
          </p:cNvPicPr>
          <p:nvPr/>
        </p:nvPicPr>
        <p:blipFill rotWithShape="1">
          <a:blip r:embed="rId2"/>
          <a:srcRect l="90" t="4992" r="26408" b="21629"/>
          <a:stretch/>
        </p:blipFill>
        <p:spPr>
          <a:xfrm>
            <a:off x="1775382" y="1376312"/>
            <a:ext cx="7880808" cy="5186520"/>
          </a:xfrm>
          <a:prstGeom prst="rect">
            <a:avLst/>
          </a:prstGeom>
          <a:ln w="57150">
            <a:solidFill>
              <a:schemeClr val="bg1"/>
            </a:solidFill>
          </a:ln>
        </p:spPr>
      </p:pic>
      <p:sp>
        <p:nvSpPr>
          <p:cNvPr id="2" name="Rectangle 1">
            <a:extLst>
              <a:ext uri="{FF2B5EF4-FFF2-40B4-BE49-F238E27FC236}">
                <a16:creationId xmlns:a16="http://schemas.microsoft.com/office/drawing/2014/main" id="{6C4582EA-5C88-425A-879D-F0534C9BC584}"/>
              </a:ext>
            </a:extLst>
          </p:cNvPr>
          <p:cNvSpPr/>
          <p:nvPr/>
        </p:nvSpPr>
        <p:spPr>
          <a:xfrm>
            <a:off x="1209773" y="584461"/>
            <a:ext cx="9181707" cy="622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solidFill>
                  <a:srgbClr val="FFFF00"/>
                </a:solidFill>
                <a:latin typeface="Algerian" panose="04020705040A02060702" pitchFamily="82" charset="0"/>
              </a:rPr>
              <a:t>Classification of powered toothbrushes based on mode of action</a:t>
            </a:r>
          </a:p>
        </p:txBody>
      </p:sp>
    </p:spTree>
    <p:extLst>
      <p:ext uri="{BB962C8B-B14F-4D97-AF65-F5344CB8AC3E}">
        <p14:creationId xmlns:p14="http://schemas.microsoft.com/office/powerpoint/2010/main" val="3171984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E5869-9357-4E14-9568-54B299308CA2}"/>
              </a:ext>
            </a:extLst>
          </p:cNvPr>
          <p:cNvPicPr>
            <a:picLocks noChangeAspect="1"/>
          </p:cNvPicPr>
          <p:nvPr/>
        </p:nvPicPr>
        <p:blipFill>
          <a:blip r:embed="rId2"/>
          <a:stretch>
            <a:fillRect/>
          </a:stretch>
        </p:blipFill>
        <p:spPr>
          <a:xfrm>
            <a:off x="2178866" y="953702"/>
            <a:ext cx="6642837" cy="4017793"/>
          </a:xfrm>
          <a:prstGeom prst="rect">
            <a:avLst/>
          </a:prstGeom>
          <a:ln w="38100">
            <a:solidFill>
              <a:schemeClr val="bg1"/>
            </a:solidFill>
          </a:ln>
        </p:spPr>
      </p:pic>
      <p:sp>
        <p:nvSpPr>
          <p:cNvPr id="3" name="Rectangle 2">
            <a:extLst>
              <a:ext uri="{FF2B5EF4-FFF2-40B4-BE49-F238E27FC236}">
                <a16:creationId xmlns:a16="http://schemas.microsoft.com/office/drawing/2014/main" id="{856CD6B0-F331-4BD7-95CE-4B590ED36B13}"/>
              </a:ext>
            </a:extLst>
          </p:cNvPr>
          <p:cNvSpPr/>
          <p:nvPr/>
        </p:nvSpPr>
        <p:spPr>
          <a:xfrm>
            <a:off x="2027068" y="5334130"/>
            <a:ext cx="6912746" cy="646331"/>
          </a:xfrm>
          <a:prstGeom prst="rect">
            <a:avLst/>
          </a:prstGeom>
        </p:spPr>
        <p:txBody>
          <a:bodyPr wrap="square">
            <a:spAutoFit/>
          </a:bodyPr>
          <a:lstStyle/>
          <a:p>
            <a:r>
              <a:rPr lang="en-US" dirty="0">
                <a:latin typeface="URWPalladioL-Roma"/>
              </a:rPr>
              <a:t>(</a:t>
            </a:r>
            <a:r>
              <a:rPr lang="en-US" b="1" dirty="0">
                <a:latin typeface="URWPalladioL-Bold"/>
              </a:rPr>
              <a:t>a</a:t>
            </a:r>
            <a:r>
              <a:rPr lang="en-US" dirty="0">
                <a:latin typeface="URWPalladioL-Roma"/>
              </a:rPr>
              <a:t>) A vibrational powered toothbrush; (</a:t>
            </a:r>
            <a:r>
              <a:rPr lang="en-US" b="1" dirty="0">
                <a:latin typeface="URWPalladioL-Bold"/>
              </a:rPr>
              <a:t>b</a:t>
            </a:r>
            <a:r>
              <a:rPr lang="en-US" dirty="0">
                <a:latin typeface="URWPalladioL-Roma"/>
              </a:rPr>
              <a:t>) a rotation-oscillation powered toothbrush</a:t>
            </a:r>
            <a:endParaRPr lang="en-IN" dirty="0"/>
          </a:p>
        </p:txBody>
      </p:sp>
    </p:spTree>
    <p:extLst>
      <p:ext uri="{BB962C8B-B14F-4D97-AF65-F5344CB8AC3E}">
        <p14:creationId xmlns:p14="http://schemas.microsoft.com/office/powerpoint/2010/main" val="665893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550D2-6025-41BD-95CA-975450076988}"/>
              </a:ext>
            </a:extLst>
          </p:cNvPr>
          <p:cNvSpPr>
            <a:spLocks noGrp="1"/>
          </p:cNvSpPr>
          <p:nvPr>
            <p:ph idx="1"/>
          </p:nvPr>
        </p:nvSpPr>
        <p:spPr>
          <a:xfrm>
            <a:off x="1482571" y="4536490"/>
            <a:ext cx="8584707" cy="1518080"/>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Positioning the powered toothbrush head and bristle tips so that they reach the gingival margin is critical to achieving the most effective cleaning results.</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(A) Straight-head placement. (B) Round-head </a:t>
            </a:r>
            <a:r>
              <a:rPr lang="en-IN" sz="2200" dirty="0">
                <a:solidFill>
                  <a:schemeClr val="tx1"/>
                </a:solidFill>
                <a:latin typeface="Times New Roman" panose="02020603050405020304" pitchFamily="18" charset="0"/>
                <a:cs typeface="Times New Roman" panose="02020603050405020304" pitchFamily="18" charset="0"/>
              </a:rPr>
              <a:t>placement.</a:t>
            </a:r>
          </a:p>
        </p:txBody>
      </p:sp>
      <p:pic>
        <p:nvPicPr>
          <p:cNvPr id="4" name="Picture 3">
            <a:extLst>
              <a:ext uri="{FF2B5EF4-FFF2-40B4-BE49-F238E27FC236}">
                <a16:creationId xmlns:a16="http://schemas.microsoft.com/office/drawing/2014/main" id="{D4263219-1C80-4D54-9E01-42EFFB161DE3}"/>
              </a:ext>
            </a:extLst>
          </p:cNvPr>
          <p:cNvPicPr>
            <a:picLocks noChangeAspect="1"/>
          </p:cNvPicPr>
          <p:nvPr/>
        </p:nvPicPr>
        <p:blipFill>
          <a:blip r:embed="rId3"/>
          <a:stretch>
            <a:fillRect/>
          </a:stretch>
        </p:blipFill>
        <p:spPr>
          <a:xfrm>
            <a:off x="1482571" y="1235706"/>
            <a:ext cx="8301152" cy="2794756"/>
          </a:xfrm>
          <a:prstGeom prst="rect">
            <a:avLst/>
          </a:prstGeom>
        </p:spPr>
      </p:pic>
    </p:spTree>
    <p:extLst>
      <p:ext uri="{BB962C8B-B14F-4D97-AF65-F5344CB8AC3E}">
        <p14:creationId xmlns:p14="http://schemas.microsoft.com/office/powerpoint/2010/main" val="1281778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631E-3893-40C3-93BB-6515A30EF1E0}"/>
              </a:ext>
            </a:extLst>
          </p:cNvPr>
          <p:cNvSpPr>
            <a:spLocks noGrp="1"/>
          </p:cNvSpPr>
          <p:nvPr>
            <p:ph type="title"/>
          </p:nvPr>
        </p:nvSpPr>
        <p:spPr>
          <a:xfrm>
            <a:off x="838200" y="612559"/>
            <a:ext cx="10515600" cy="1078129"/>
          </a:xfrm>
        </p:spPr>
        <p:txBody>
          <a:bodyPr>
            <a:normAutofit/>
          </a:bodyPr>
          <a:lstStyle/>
          <a:p>
            <a:r>
              <a:rPr lang="en-IN" sz="3200" dirty="0">
                <a:solidFill>
                  <a:srgbClr val="FFFF00"/>
                </a:solidFill>
                <a:latin typeface="Algerian" panose="04020705040A02060702" pitchFamily="82" charset="0"/>
              </a:rPr>
              <a:t>POWERED TOOTHBRUSHING METHODS </a:t>
            </a:r>
          </a:p>
        </p:txBody>
      </p:sp>
      <p:sp>
        <p:nvSpPr>
          <p:cNvPr id="3" name="Content Placeholder 2">
            <a:extLst>
              <a:ext uri="{FF2B5EF4-FFF2-40B4-BE49-F238E27FC236}">
                <a16:creationId xmlns:a16="http://schemas.microsoft.com/office/drawing/2014/main" id="{11F7431F-C7E1-43AA-917F-2F9AD4FA60C8}"/>
              </a:ext>
            </a:extLst>
          </p:cNvPr>
          <p:cNvSpPr>
            <a:spLocks noGrp="1"/>
          </p:cNvSpPr>
          <p:nvPr>
            <p:ph idx="1"/>
          </p:nvPr>
        </p:nvSpPr>
        <p:spPr>
          <a:xfrm>
            <a:off x="838200" y="1690688"/>
            <a:ext cx="10233800" cy="4351338"/>
          </a:xfrm>
        </p:spPr>
        <p:txBody>
          <a:bodyPr>
            <a:normAutofit fontScale="92500" lnSpcReduction="10000"/>
          </a:bodyPr>
          <a:lstStyle/>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Most powered toothbrush manufacturers do not recommend a specific brushing method; however, the electric brushes should be used in a specified manner. The Swiss Dental Society, in 2001 developed an instruction manual. Instructions for brushes with a sweeping and /or oscillating rotary motion are as follows:</a:t>
            </a:r>
          </a:p>
          <a:p>
            <a:pPr algn="just"/>
            <a:r>
              <a:rPr lang="en-US" sz="2400" dirty="0">
                <a:solidFill>
                  <a:schemeClr val="tx1"/>
                </a:solidFill>
                <a:latin typeface="Times New Roman" panose="02020603050405020304" pitchFamily="18" charset="0"/>
                <a:cs typeface="Times New Roman" panose="02020603050405020304" pitchFamily="18" charset="0"/>
              </a:rPr>
              <a:t> The brushes are positioned on the tooth surfaces in a 45- or 90-degree angle to the incisal plane. </a:t>
            </a:r>
          </a:p>
          <a:p>
            <a:pPr algn="just"/>
            <a:r>
              <a:rPr lang="en-US" sz="2400" dirty="0">
                <a:solidFill>
                  <a:schemeClr val="tx1"/>
                </a:solidFill>
                <a:latin typeface="Times New Roman" panose="02020603050405020304" pitchFamily="18" charset="0"/>
                <a:cs typeface="Times New Roman" panose="02020603050405020304" pitchFamily="18" charset="0"/>
              </a:rPr>
              <a:t>Only when positioned should the brush be switched to "on." </a:t>
            </a:r>
          </a:p>
          <a:p>
            <a:r>
              <a:rPr lang="en-US" sz="2400" dirty="0">
                <a:solidFill>
                  <a:schemeClr val="tx1"/>
                </a:solidFill>
                <a:latin typeface="Times New Roman" panose="02020603050405020304" pitchFamily="18" charset="0"/>
                <a:cs typeface="Times New Roman" panose="02020603050405020304" pitchFamily="18" charset="0"/>
              </a:rPr>
              <a:t>The mouth should be almost closed</a:t>
            </a:r>
            <a:endParaRPr lang="en-IN"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The brush should be moved slowly over and around each tooth for 3 to 5 seconds, making sure that the bristles clean the crevices between the teeth. </a:t>
            </a:r>
          </a:p>
          <a:p>
            <a:pPr algn="just"/>
            <a:endParaRPr lang="en-US" sz="22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 </a:t>
            </a:r>
          </a:p>
          <a:p>
            <a:pPr algn="just"/>
            <a:endParaRPr lang="en-US" sz="2200" dirty="0">
              <a:solidFill>
                <a:schemeClr val="tx1"/>
              </a:solidFill>
              <a:latin typeface="Times New Roman" panose="02020603050405020304" pitchFamily="18" charset="0"/>
              <a:cs typeface="Times New Roman" panose="02020603050405020304" pitchFamily="18" charset="0"/>
            </a:endParaRPr>
          </a:p>
          <a:p>
            <a:pPr algn="just"/>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865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8E1A28-BC21-4309-AA96-FC8093709EC3}"/>
              </a:ext>
            </a:extLst>
          </p:cNvPr>
          <p:cNvSpPr>
            <a:spLocks noGrp="1"/>
          </p:cNvSpPr>
          <p:nvPr>
            <p:ph idx="1"/>
          </p:nvPr>
        </p:nvSpPr>
        <p:spPr>
          <a:xfrm>
            <a:off x="1120000" y="1825625"/>
            <a:ext cx="8551901" cy="4351338"/>
          </a:xfrm>
        </p:spPr>
        <p:txBody>
          <a:bodyPr/>
          <a:lstStyle/>
          <a:p>
            <a:pPr algn="just"/>
            <a:r>
              <a:rPr lang="en-US" sz="2200" dirty="0">
                <a:solidFill>
                  <a:schemeClr val="tx1"/>
                </a:solidFill>
                <a:latin typeface="Times New Roman" panose="02020603050405020304" pitchFamily="18" charset="0"/>
                <a:cs typeface="Times New Roman" panose="02020603050405020304" pitchFamily="18" charset="0"/>
              </a:rPr>
              <a:t>The brush head can be lifted distally and mesially into the interproximal areas; the brush always remains on a single tooth. </a:t>
            </a:r>
          </a:p>
          <a:p>
            <a:pPr algn="just"/>
            <a:r>
              <a:rPr lang="en-US" sz="2200" dirty="0">
                <a:solidFill>
                  <a:schemeClr val="tx1"/>
                </a:solidFill>
                <a:latin typeface="Times New Roman" panose="02020603050405020304" pitchFamily="18" charset="0"/>
                <a:cs typeface="Times New Roman" panose="02020603050405020304" pitchFamily="18" charset="0"/>
              </a:rPr>
              <a:t>After a period of approximately 5 seconds, the brush is moved to the next tooth surface and repositioned. </a:t>
            </a:r>
          </a:p>
          <a:p>
            <a:endParaRPr lang="en-IN" dirty="0"/>
          </a:p>
        </p:txBody>
      </p:sp>
    </p:spTree>
    <p:extLst>
      <p:ext uri="{BB962C8B-B14F-4D97-AF65-F5344CB8AC3E}">
        <p14:creationId xmlns:p14="http://schemas.microsoft.com/office/powerpoint/2010/main" val="26822362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9DE019-9B7C-4D00-AEC9-8164024E6F07}"/>
              </a:ext>
            </a:extLst>
          </p:cNvPr>
          <p:cNvSpPr>
            <a:spLocks noGrp="1"/>
          </p:cNvSpPr>
          <p:nvPr>
            <p:ph idx="1"/>
          </p:nvPr>
        </p:nvSpPr>
        <p:spPr>
          <a:xfrm>
            <a:off x="979100" y="1390619"/>
            <a:ext cx="10233800" cy="4351338"/>
          </a:xfrm>
        </p:spPr>
        <p:txBody>
          <a:bodyPr>
            <a:normAutofit lnSpcReduction="10000"/>
          </a:bodyPr>
          <a:lstStyle/>
          <a:p>
            <a:pPr algn="just"/>
            <a:r>
              <a:rPr lang="en-IN" sz="2200" u="sng" dirty="0">
                <a:solidFill>
                  <a:srgbClr val="FFFF00"/>
                </a:solidFill>
                <a:latin typeface="Times New Roman" panose="02020603050405020304" pitchFamily="18" charset="0"/>
                <a:cs typeface="Times New Roman" panose="02020603050405020304" pitchFamily="18" charset="0"/>
              </a:rPr>
              <a:t>Indications</a:t>
            </a:r>
            <a:r>
              <a:rPr lang="en-IN" sz="2200" dirty="0">
                <a:solidFill>
                  <a:schemeClr val="tx1"/>
                </a:solidFill>
                <a:latin typeface="Times New Roman" panose="02020603050405020304" pitchFamily="18" charset="0"/>
                <a:cs typeface="Times New Roman" panose="02020603050405020304" pitchFamily="18" charset="0"/>
              </a:rPr>
              <a:t> </a:t>
            </a:r>
            <a:r>
              <a:rPr lang="en-IN" sz="2200" b="1" dirty="0">
                <a:solidFill>
                  <a:schemeClr val="tx1"/>
                </a:solidFill>
                <a:latin typeface="Times New Roman" panose="02020603050405020304" pitchFamily="18" charset="0"/>
                <a:cs typeface="Times New Roman" panose="02020603050405020304" pitchFamily="18" charset="0"/>
              </a:rPr>
              <a:t> </a:t>
            </a:r>
            <a:endParaRPr lang="en-IN" sz="2200" dirty="0">
              <a:solidFill>
                <a:schemeClr val="tx1"/>
              </a:solidFill>
              <a:latin typeface="Times New Roman" panose="02020603050405020304" pitchFamily="18" charset="0"/>
              <a:cs typeface="Times New Roman" panose="02020603050405020304" pitchFamily="18" charset="0"/>
            </a:endParaRPr>
          </a:p>
          <a:p>
            <a:pPr algn="just"/>
            <a:r>
              <a:rPr lang="en-IN" sz="2200" dirty="0">
                <a:solidFill>
                  <a:schemeClr val="tx1"/>
                </a:solidFill>
                <a:latin typeface="Times New Roman" panose="02020603050405020304" pitchFamily="18" charset="0"/>
                <a:cs typeface="Times New Roman" panose="02020603050405020304" pitchFamily="18" charset="0"/>
              </a:rPr>
              <a:t>For orthodontic patients </a:t>
            </a:r>
          </a:p>
          <a:p>
            <a:pPr algn="just"/>
            <a:r>
              <a:rPr lang="en-US" sz="2200" dirty="0">
                <a:solidFill>
                  <a:schemeClr val="tx1"/>
                </a:solidFill>
                <a:latin typeface="Times New Roman" panose="02020603050405020304" pitchFamily="18" charset="0"/>
                <a:cs typeface="Times New Roman" panose="02020603050405020304" pitchFamily="18" charset="0"/>
              </a:rPr>
              <a:t>Those who are on supportive periodontal therapy </a:t>
            </a:r>
          </a:p>
          <a:p>
            <a:pPr algn="just"/>
            <a:r>
              <a:rPr lang="en-US" sz="2200" dirty="0">
                <a:solidFill>
                  <a:schemeClr val="tx1"/>
                </a:solidFill>
                <a:latin typeface="Times New Roman" panose="02020603050405020304" pitchFamily="18" charset="0"/>
                <a:cs typeface="Times New Roman" panose="02020603050405020304" pitchFamily="18" charset="0"/>
              </a:rPr>
              <a:t>Patients with prosthodontic or endosseous implants. </a:t>
            </a:r>
          </a:p>
          <a:p>
            <a:pPr algn="just"/>
            <a:r>
              <a:rPr lang="en-IN" sz="2200" dirty="0">
                <a:solidFill>
                  <a:schemeClr val="tx1"/>
                </a:solidFill>
                <a:latin typeface="Times New Roman" panose="02020603050405020304" pitchFamily="18" charset="0"/>
                <a:cs typeface="Times New Roman" panose="02020603050405020304" pitchFamily="18" charset="0"/>
              </a:rPr>
              <a:t>For hospitalized patients </a:t>
            </a:r>
          </a:p>
          <a:p>
            <a:pPr algn="just"/>
            <a:r>
              <a:rPr lang="en-US" sz="2200" dirty="0">
                <a:solidFill>
                  <a:schemeClr val="tx1"/>
                </a:solidFill>
                <a:latin typeface="Times New Roman" panose="02020603050405020304" pitchFamily="18" charset="0"/>
                <a:cs typeface="Times New Roman" panose="02020603050405020304" pitchFamily="18" charset="0"/>
              </a:rPr>
              <a:t> Individuals with low manual dexterity, such as children and the handicapped</a:t>
            </a:r>
          </a:p>
          <a:p>
            <a:pPr algn="just"/>
            <a:r>
              <a:rPr lang="en-US" sz="2200" u="sng" dirty="0">
                <a:solidFill>
                  <a:srgbClr val="FFFF00"/>
                </a:solidFill>
                <a:latin typeface="Times New Roman" panose="02020603050405020304" pitchFamily="18" charset="0"/>
                <a:cs typeface="Times New Roman" panose="02020603050405020304" pitchFamily="18" charset="0"/>
              </a:rPr>
              <a:t> </a:t>
            </a:r>
            <a:r>
              <a:rPr lang="en-IN" sz="2200" u="sng" dirty="0">
                <a:solidFill>
                  <a:srgbClr val="FFFF00"/>
                </a:solidFill>
                <a:latin typeface="Times New Roman" panose="02020603050405020304" pitchFamily="18" charset="0"/>
                <a:cs typeface="Times New Roman" panose="02020603050405020304" pitchFamily="18" charset="0"/>
              </a:rPr>
              <a:t>Contraindications  </a:t>
            </a:r>
          </a:p>
          <a:p>
            <a:pPr algn="just"/>
            <a:r>
              <a:rPr lang="en-US" sz="2200" dirty="0">
                <a:solidFill>
                  <a:schemeClr val="tx1"/>
                </a:solidFill>
                <a:latin typeface="Times New Roman" panose="02020603050405020304" pitchFamily="18" charset="0"/>
                <a:cs typeface="Times New Roman" panose="02020603050405020304" pitchFamily="18" charset="0"/>
              </a:rPr>
              <a:t>Hypersensitivity- The vibration of powered toothbrushes can aggravate the sensitivity issues. </a:t>
            </a:r>
          </a:p>
          <a:p>
            <a:pPr algn="just"/>
            <a:r>
              <a:rPr lang="en-US" sz="2200" dirty="0">
                <a:solidFill>
                  <a:schemeClr val="tx1"/>
                </a:solidFill>
                <a:latin typeface="Times New Roman" panose="02020603050405020304" pitchFamily="18" charset="0"/>
                <a:cs typeface="Times New Roman" panose="02020603050405020304" pitchFamily="18" charset="0"/>
              </a:rPr>
              <a:t>Patients with cardiac pacemakers -As they can result in electrical interference with the normal functioning of implantable cardiac devices. </a:t>
            </a:r>
          </a:p>
          <a:p>
            <a:pPr algn="just"/>
            <a:endParaRPr lang="en-US" sz="2200" dirty="0">
              <a:solidFill>
                <a:schemeClr val="tx1"/>
              </a:solidFill>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4825664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D50A91-67DF-402D-A94C-0AE9C807190F}"/>
              </a:ext>
            </a:extLst>
          </p:cNvPr>
          <p:cNvSpPr>
            <a:spLocks noGrp="1"/>
          </p:cNvSpPr>
          <p:nvPr>
            <p:ph idx="1"/>
          </p:nvPr>
        </p:nvSpPr>
        <p:spPr>
          <a:xfrm>
            <a:off x="979100" y="1532662"/>
            <a:ext cx="10233800" cy="4351338"/>
          </a:xfrm>
        </p:spPr>
        <p:txBody>
          <a:bodyPr/>
          <a:lstStyle/>
          <a:p>
            <a:pPr algn="just"/>
            <a:r>
              <a:rPr lang="en-IN" sz="2200" u="sng" dirty="0">
                <a:solidFill>
                  <a:srgbClr val="FFFF00"/>
                </a:solidFill>
                <a:latin typeface="Times New Roman" panose="02020603050405020304" pitchFamily="18" charset="0"/>
                <a:cs typeface="Times New Roman" panose="02020603050405020304" pitchFamily="18" charset="0"/>
              </a:rPr>
              <a:t>Advantages</a:t>
            </a:r>
          </a:p>
          <a:p>
            <a:pPr algn="just"/>
            <a:r>
              <a:rPr lang="en-IN" sz="2200" dirty="0">
                <a:solidFill>
                  <a:schemeClr val="tx1"/>
                </a:solidFill>
                <a:latin typeface="Times New Roman" panose="02020603050405020304" pitchFamily="18" charset="0"/>
                <a:cs typeface="Times New Roman" panose="02020603050405020304" pitchFamily="18" charset="0"/>
              </a:rPr>
              <a:t>Plaque removal</a:t>
            </a:r>
          </a:p>
          <a:p>
            <a:pPr algn="just"/>
            <a:r>
              <a:rPr lang="en-IN" sz="2200" dirty="0">
                <a:solidFill>
                  <a:schemeClr val="tx1"/>
                </a:solidFill>
                <a:latin typeface="Times New Roman" panose="02020603050405020304" pitchFamily="18" charset="0"/>
                <a:cs typeface="Times New Roman" panose="02020603050405020304" pitchFamily="18" charset="0"/>
              </a:rPr>
              <a:t>Dental stain removal</a:t>
            </a:r>
          </a:p>
          <a:p>
            <a:pPr algn="just"/>
            <a:r>
              <a:rPr lang="en-IN" sz="2200" dirty="0">
                <a:solidFill>
                  <a:schemeClr val="tx1"/>
                </a:solidFill>
                <a:latin typeface="Times New Roman" panose="02020603050405020304" pitchFamily="18" charset="0"/>
                <a:cs typeface="Times New Roman" panose="02020603050405020304" pitchFamily="18" charset="0"/>
              </a:rPr>
              <a:t>Maintenance of peri-implant soft tissue</a:t>
            </a:r>
          </a:p>
          <a:p>
            <a:pPr algn="just"/>
            <a:r>
              <a:rPr lang="en-IN" sz="2200" dirty="0">
                <a:solidFill>
                  <a:schemeClr val="tx1"/>
                </a:solidFill>
                <a:latin typeface="Times New Roman" panose="02020603050405020304" pitchFamily="18" charset="0"/>
                <a:cs typeface="Times New Roman" panose="02020603050405020304" pitchFamily="18" charset="0"/>
              </a:rPr>
              <a:t>Salivary flow stimulation</a:t>
            </a:r>
          </a:p>
          <a:p>
            <a:pPr algn="just"/>
            <a:r>
              <a:rPr lang="en-IN" sz="2200" u="sng" dirty="0">
                <a:solidFill>
                  <a:srgbClr val="FFFF00"/>
                </a:solidFill>
                <a:latin typeface="Times New Roman" panose="02020603050405020304" pitchFamily="18" charset="0"/>
                <a:cs typeface="Times New Roman" panose="02020603050405020304" pitchFamily="18" charset="0"/>
              </a:rPr>
              <a:t>Disadvantages</a:t>
            </a:r>
          </a:p>
          <a:p>
            <a:pPr algn="just"/>
            <a:r>
              <a:rPr lang="en-IN" sz="2200" dirty="0">
                <a:solidFill>
                  <a:schemeClr val="tx1"/>
                </a:solidFill>
                <a:latin typeface="Times New Roman" panose="02020603050405020304" pitchFamily="18" charset="0"/>
                <a:cs typeface="Times New Roman" panose="02020603050405020304" pitchFamily="18" charset="0"/>
              </a:rPr>
              <a:t>Potential epileptic seizures inducer</a:t>
            </a:r>
          </a:p>
          <a:p>
            <a:pPr algn="just"/>
            <a:r>
              <a:rPr lang="en-IN" sz="2200" dirty="0">
                <a:solidFill>
                  <a:schemeClr val="tx1"/>
                </a:solidFill>
                <a:latin typeface="Times New Roman" panose="02020603050405020304" pitchFamily="18" charset="0"/>
                <a:cs typeface="Times New Roman" panose="02020603050405020304" pitchFamily="18" charset="0"/>
              </a:rPr>
              <a:t>Toothpaste contamination</a:t>
            </a:r>
          </a:p>
          <a:p>
            <a:pPr algn="just"/>
            <a:endParaRPr lang="en-IN" sz="2200" dirty="0">
              <a:solidFill>
                <a:schemeClr val="tx1"/>
              </a:solidFill>
              <a:latin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863111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7EF42-C3D5-4C2D-84E8-31E0DF552CAE}"/>
              </a:ext>
            </a:extLst>
          </p:cNvPr>
          <p:cNvPicPr>
            <a:picLocks noChangeAspect="1"/>
          </p:cNvPicPr>
          <p:nvPr/>
        </p:nvPicPr>
        <p:blipFill>
          <a:blip r:embed="rId3"/>
          <a:stretch>
            <a:fillRect/>
          </a:stretch>
        </p:blipFill>
        <p:spPr>
          <a:xfrm>
            <a:off x="895546" y="1133259"/>
            <a:ext cx="9964132" cy="2396527"/>
          </a:xfrm>
          <a:prstGeom prst="rect">
            <a:avLst/>
          </a:prstGeom>
        </p:spPr>
      </p:pic>
      <p:pic>
        <p:nvPicPr>
          <p:cNvPr id="3" name="Picture 2">
            <a:extLst>
              <a:ext uri="{FF2B5EF4-FFF2-40B4-BE49-F238E27FC236}">
                <a16:creationId xmlns:a16="http://schemas.microsoft.com/office/drawing/2014/main" id="{C0E8C3B3-CEAC-4385-BBFB-8FCC5BD164FB}"/>
              </a:ext>
            </a:extLst>
          </p:cNvPr>
          <p:cNvPicPr>
            <a:picLocks noChangeAspect="1"/>
          </p:cNvPicPr>
          <p:nvPr/>
        </p:nvPicPr>
        <p:blipFill>
          <a:blip r:embed="rId4"/>
          <a:stretch>
            <a:fillRect/>
          </a:stretch>
        </p:blipFill>
        <p:spPr>
          <a:xfrm>
            <a:off x="895545" y="3529785"/>
            <a:ext cx="9964131" cy="1184143"/>
          </a:xfrm>
          <a:prstGeom prst="rect">
            <a:avLst/>
          </a:prstGeom>
        </p:spPr>
      </p:pic>
      <p:pic>
        <p:nvPicPr>
          <p:cNvPr id="4" name="Picture 3">
            <a:extLst>
              <a:ext uri="{FF2B5EF4-FFF2-40B4-BE49-F238E27FC236}">
                <a16:creationId xmlns:a16="http://schemas.microsoft.com/office/drawing/2014/main" id="{D16B6C65-5A97-4BBA-881D-2F1F64B4BB2F}"/>
              </a:ext>
            </a:extLst>
          </p:cNvPr>
          <p:cNvPicPr>
            <a:picLocks noChangeAspect="1"/>
          </p:cNvPicPr>
          <p:nvPr/>
        </p:nvPicPr>
        <p:blipFill>
          <a:blip r:embed="rId5"/>
          <a:stretch>
            <a:fillRect/>
          </a:stretch>
        </p:blipFill>
        <p:spPr>
          <a:xfrm>
            <a:off x="895543" y="4713928"/>
            <a:ext cx="9964131" cy="1256222"/>
          </a:xfrm>
          <a:prstGeom prst="rect">
            <a:avLst/>
          </a:prstGeom>
        </p:spPr>
      </p:pic>
      <p:cxnSp>
        <p:nvCxnSpPr>
          <p:cNvPr id="6" name="Straight Connector 5">
            <a:extLst>
              <a:ext uri="{FF2B5EF4-FFF2-40B4-BE49-F238E27FC236}">
                <a16:creationId xmlns:a16="http://schemas.microsoft.com/office/drawing/2014/main" id="{E33C84E5-F9C4-475B-8C06-57BFB463C043}"/>
              </a:ext>
            </a:extLst>
          </p:cNvPr>
          <p:cNvCxnSpPr>
            <a:cxnSpLocks/>
          </p:cNvCxnSpPr>
          <p:nvPr/>
        </p:nvCxnSpPr>
        <p:spPr>
          <a:xfrm>
            <a:off x="9671901" y="3742441"/>
            <a:ext cx="11123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B1DAD49-07CB-4388-B9C0-368C08F1E8D5}"/>
              </a:ext>
            </a:extLst>
          </p:cNvPr>
          <p:cNvCxnSpPr>
            <a:cxnSpLocks/>
          </p:cNvCxnSpPr>
          <p:nvPr/>
        </p:nvCxnSpPr>
        <p:spPr>
          <a:xfrm>
            <a:off x="895543" y="4044098"/>
            <a:ext cx="58163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C62470-10E6-4D97-9DEC-109FD40E146A}"/>
              </a:ext>
            </a:extLst>
          </p:cNvPr>
          <p:cNvCxnSpPr/>
          <p:nvPr/>
        </p:nvCxnSpPr>
        <p:spPr>
          <a:xfrm>
            <a:off x="1611984" y="5005633"/>
            <a:ext cx="87386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C0E123-6222-498A-9653-0961260AE2E2}"/>
              </a:ext>
            </a:extLst>
          </p:cNvPr>
          <p:cNvCxnSpPr/>
          <p:nvPr/>
        </p:nvCxnSpPr>
        <p:spPr>
          <a:xfrm flipV="1">
            <a:off x="1159497" y="5316718"/>
            <a:ext cx="9568206" cy="754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BEACDA-53E0-4558-AFA0-67C6EDA4CB03}"/>
              </a:ext>
            </a:extLst>
          </p:cNvPr>
          <p:cNvCxnSpPr/>
          <p:nvPr/>
        </p:nvCxnSpPr>
        <p:spPr>
          <a:xfrm>
            <a:off x="1121790" y="5621046"/>
            <a:ext cx="85501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67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FC698-2FC3-463F-B4B0-E432025363CB}"/>
              </a:ext>
            </a:extLst>
          </p:cNvPr>
          <p:cNvSpPr>
            <a:spLocks noGrp="1"/>
          </p:cNvSpPr>
          <p:nvPr>
            <p:ph idx="1"/>
          </p:nvPr>
        </p:nvSpPr>
        <p:spPr>
          <a:xfrm>
            <a:off x="1048979" y="1470518"/>
            <a:ext cx="8370229" cy="3607509"/>
          </a:xfrm>
        </p:spPr>
        <p:txBody>
          <a:bodyPr/>
          <a:lstStyle/>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This, despite the fact that in terms of risk analysis for the development of periodontal disease and caries, the interproximal areas carry most risk. Indeed, the importance of interproximal plaque control, and its effectiveness at reducing inflammation, are well documented. </a:t>
            </a:r>
          </a:p>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It is appreciated that the toothbrush alone is capable of removing up to 1 mm of subgingival plaque, but is ineffective in the interproximal region. </a:t>
            </a:r>
          </a:p>
          <a:p>
            <a:pPr algn="just"/>
            <a:r>
              <a:rPr lang="en-US" sz="2200" dirty="0">
                <a:solidFill>
                  <a:schemeClr val="bg2">
                    <a:lumMod val="20000"/>
                    <a:lumOff val="80000"/>
                  </a:schemeClr>
                </a:solidFill>
                <a:latin typeface="Times New Roman" panose="02020603050405020304" pitchFamily="18" charset="0"/>
                <a:cs typeface="Times New Roman" panose="02020603050405020304" pitchFamily="18" charset="0"/>
              </a:rPr>
              <a:t>Hence, the development of a variety of mechanical and electrical devices have been sanctioned, with the aim of enabling the user to achieve higher standards </a:t>
            </a:r>
            <a:r>
              <a:rPr lang="en-IN" sz="2200" dirty="0">
                <a:solidFill>
                  <a:schemeClr val="bg2">
                    <a:lumMod val="20000"/>
                    <a:lumOff val="80000"/>
                  </a:schemeClr>
                </a:solidFill>
                <a:latin typeface="Times New Roman" panose="02020603050405020304" pitchFamily="18" charset="0"/>
                <a:cs typeface="Times New Roman" panose="02020603050405020304" pitchFamily="18" charset="0"/>
              </a:rPr>
              <a:t>of interdental cleaning.</a:t>
            </a:r>
          </a:p>
          <a:p>
            <a:endParaRPr lang="en-IN" dirty="0"/>
          </a:p>
        </p:txBody>
      </p:sp>
      <p:sp>
        <p:nvSpPr>
          <p:cNvPr id="4" name="Rectangle 3">
            <a:extLst>
              <a:ext uri="{FF2B5EF4-FFF2-40B4-BE49-F238E27FC236}">
                <a16:creationId xmlns:a16="http://schemas.microsoft.com/office/drawing/2014/main" id="{4B630AE7-B654-4009-A546-7F5046E48E04}"/>
              </a:ext>
            </a:extLst>
          </p:cNvPr>
          <p:cNvSpPr/>
          <p:nvPr/>
        </p:nvSpPr>
        <p:spPr>
          <a:xfrm>
            <a:off x="1228077" y="5266651"/>
            <a:ext cx="8370229" cy="584775"/>
          </a:xfrm>
          <a:prstGeom prst="rect">
            <a:avLst/>
          </a:prstGeom>
        </p:spPr>
        <p:txBody>
          <a:bodyPr wrap="square">
            <a:spAutoFit/>
          </a:bodyPr>
          <a:lstStyle/>
          <a:p>
            <a:pPr algn="just"/>
            <a:r>
              <a:rPr lang="en-US" sz="1600" dirty="0">
                <a:solidFill>
                  <a:schemeClr val="bg2">
                    <a:lumMod val="20000"/>
                    <a:lumOff val="80000"/>
                  </a:schemeClr>
                </a:solidFill>
                <a:latin typeface="Arial" panose="020B0604020202020204" pitchFamily="34" charset="0"/>
                <a:cs typeface="Arial" panose="020B0604020202020204" pitchFamily="34" charset="0"/>
              </a:rPr>
              <a:t>Lang NP, Ronis DL, Farghaly MM. Preventive behavior as correlates of periodontal health status. J Public Health Dent </a:t>
            </a:r>
            <a:r>
              <a:rPr lang="en-IN" sz="1600" dirty="0">
                <a:solidFill>
                  <a:schemeClr val="bg2">
                    <a:lumMod val="20000"/>
                    <a:lumOff val="80000"/>
                  </a:schemeClr>
                </a:solidFill>
                <a:latin typeface="Arial" panose="020B0604020202020204" pitchFamily="34" charset="0"/>
                <a:cs typeface="Arial" panose="020B0604020202020204" pitchFamily="34" charset="0"/>
              </a:rPr>
              <a:t>1995: 55: 10–17</a:t>
            </a:r>
          </a:p>
        </p:txBody>
      </p:sp>
    </p:spTree>
    <p:extLst>
      <p:ext uri="{BB962C8B-B14F-4D97-AF65-F5344CB8AC3E}">
        <p14:creationId xmlns:p14="http://schemas.microsoft.com/office/powerpoint/2010/main" val="8162703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2517C7-0D2B-4C12-A558-DBED584D05C4}"/>
              </a:ext>
            </a:extLst>
          </p:cNvPr>
          <p:cNvPicPr>
            <a:picLocks noChangeAspect="1"/>
          </p:cNvPicPr>
          <p:nvPr/>
        </p:nvPicPr>
        <p:blipFill rotWithShape="1">
          <a:blip r:embed="rId2"/>
          <a:srcRect t="1145" b="34060"/>
          <a:stretch/>
        </p:blipFill>
        <p:spPr>
          <a:xfrm>
            <a:off x="1159497" y="1941922"/>
            <a:ext cx="9389097" cy="2309567"/>
          </a:xfrm>
          <a:prstGeom prst="rect">
            <a:avLst/>
          </a:prstGeom>
        </p:spPr>
      </p:pic>
    </p:spTree>
    <p:extLst>
      <p:ext uri="{BB962C8B-B14F-4D97-AF65-F5344CB8AC3E}">
        <p14:creationId xmlns:p14="http://schemas.microsoft.com/office/powerpoint/2010/main" val="290592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05D8-AE79-4BEE-9D93-3B05DDC1FFD3}"/>
              </a:ext>
            </a:extLst>
          </p:cNvPr>
          <p:cNvSpPr>
            <a:spLocks noGrp="1"/>
          </p:cNvSpPr>
          <p:nvPr>
            <p:ph type="title"/>
          </p:nvPr>
        </p:nvSpPr>
        <p:spPr/>
        <p:txBody>
          <a:bodyPr>
            <a:normAutofit/>
          </a:bodyPr>
          <a:lstStyle/>
          <a:p>
            <a:r>
              <a:rPr lang="en-IN" sz="3200" dirty="0">
                <a:solidFill>
                  <a:srgbClr val="FFFF00"/>
                </a:solidFill>
                <a:latin typeface="Algerian" panose="04020705040A02060702" pitchFamily="82" charset="0"/>
              </a:rPr>
              <a:t>Efficacy of powered toothbrushes</a:t>
            </a:r>
          </a:p>
        </p:txBody>
      </p:sp>
      <p:sp>
        <p:nvSpPr>
          <p:cNvPr id="3" name="Content Placeholder 2">
            <a:extLst>
              <a:ext uri="{FF2B5EF4-FFF2-40B4-BE49-F238E27FC236}">
                <a16:creationId xmlns:a16="http://schemas.microsoft.com/office/drawing/2014/main" id="{69AE8322-D5D0-4CD5-AA72-E5497FC3F2DF}"/>
              </a:ext>
            </a:extLst>
          </p:cNvPr>
          <p:cNvSpPr>
            <a:spLocks noGrp="1"/>
          </p:cNvSpPr>
          <p:nvPr>
            <p:ph idx="1"/>
          </p:nvPr>
        </p:nvSpPr>
        <p:spPr>
          <a:xfrm>
            <a:off x="979100" y="1523784"/>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Clinical Research Associates (CRA) published a study conducted in 1998. In that study, six different toothbrushes were tested to decide whether sonic and ultrasonic powered toothbrushes have higher efficacy in plaque removal when compared to manual or other powered ones. The result showed that none of the powered toothbrushes had a substantially higher capability in plaque removal when compared to the manual ones.</a:t>
            </a:r>
          </a:p>
          <a:p>
            <a:pPr algn="just"/>
            <a:r>
              <a:rPr lang="en-US" sz="2200" dirty="0">
                <a:solidFill>
                  <a:schemeClr val="tx1"/>
                </a:solidFill>
                <a:latin typeface="Times New Roman" panose="02020603050405020304" pitchFamily="18" charset="0"/>
                <a:cs typeface="Times New Roman" panose="02020603050405020304" pitchFamily="18" charset="0"/>
              </a:rPr>
              <a:t>In the Cochrane study(2003), the powered toothbrushes were compared to the </a:t>
            </a:r>
            <a:r>
              <a:rPr lang="en-US" sz="2200" dirty="0" err="1">
                <a:solidFill>
                  <a:schemeClr val="tx1"/>
                </a:solidFill>
                <a:latin typeface="Times New Roman" panose="02020603050405020304" pitchFamily="18" charset="0"/>
                <a:cs typeface="Times New Roman" panose="02020603050405020304" pitchFamily="18" charset="0"/>
              </a:rPr>
              <a:t>the</a:t>
            </a:r>
            <a:r>
              <a:rPr lang="en-US" sz="2200" dirty="0">
                <a:solidFill>
                  <a:schemeClr val="tx1"/>
                </a:solidFill>
                <a:latin typeface="Times New Roman" panose="02020603050405020304" pitchFamily="18" charset="0"/>
                <a:cs typeface="Times New Roman" panose="02020603050405020304" pitchFamily="18" charset="0"/>
              </a:rPr>
              <a:t> gingivae, staining, and calculus. The study reviewed 29 carefully selected clinical trials carried out between 1964 and 2001, which involved a total number of 2547 participants. After analyzing and processing the data, the reviewers concluded that only powered toothbrushes with rotation-oscillation action worked better than the manual ones in plaque removal and gingivitis.</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4262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CA23F2-0036-4C12-B2D1-F0CD14C6D510}"/>
              </a:ext>
            </a:extLst>
          </p:cNvPr>
          <p:cNvSpPr>
            <a:spLocks noGrp="1"/>
          </p:cNvSpPr>
          <p:nvPr>
            <p:ph idx="1"/>
          </p:nvPr>
        </p:nvSpPr>
        <p:spPr>
          <a:xfrm>
            <a:off x="979100" y="1408374"/>
            <a:ext cx="10233800" cy="4351338"/>
          </a:xfrm>
        </p:spPr>
        <p:txBody>
          <a:bodyPr>
            <a:normAutofit/>
          </a:bodyPr>
          <a:lstStyle/>
          <a:p>
            <a:r>
              <a:rPr lang="en-US" sz="2200" dirty="0">
                <a:solidFill>
                  <a:schemeClr val="tx1"/>
                </a:solidFill>
                <a:latin typeface="Times New Roman" panose="02020603050405020304" pitchFamily="18" charset="0"/>
                <a:cs typeface="Times New Roman" panose="02020603050405020304" pitchFamily="18" charset="0"/>
              </a:rPr>
              <a:t>In 2010, Deacon et al. had conducted another systematic review with meta-analysis of data to determine if any type of powered toothbrush performs better than the others. After analysis, they concluded that oscillation rotational brushes perform slightly better in gingivitis and plaque removal when compared to side-to-side </a:t>
            </a:r>
            <a:r>
              <a:rPr lang="en-IN" sz="2200" dirty="0">
                <a:solidFill>
                  <a:schemeClr val="tx1"/>
                </a:solidFill>
                <a:latin typeface="Times New Roman" panose="02020603050405020304" pitchFamily="18" charset="0"/>
                <a:cs typeface="Times New Roman" panose="02020603050405020304" pitchFamily="18" charset="0"/>
              </a:rPr>
              <a:t>brushes.</a:t>
            </a:r>
            <a:r>
              <a:rPr lang="en-US" dirty="0"/>
              <a:t> </a:t>
            </a:r>
          </a:p>
          <a:p>
            <a:pPr algn="just"/>
            <a:r>
              <a:rPr lang="en-US" sz="2200" dirty="0">
                <a:solidFill>
                  <a:schemeClr val="tx1"/>
                </a:solidFill>
                <a:latin typeface="Times New Roman" panose="02020603050405020304" pitchFamily="18" charset="0"/>
                <a:cs typeface="Times New Roman" panose="02020603050405020304" pitchFamily="18" charset="0"/>
              </a:rPr>
              <a:t>A study published in 2006, carried out by Papas et al., investigated the effect of powered toothbrushes in the stimulation of salivary flow in a xerostomic population.</a:t>
            </a:r>
            <a:r>
              <a:rPr lang="en-US" dirty="0"/>
              <a:t> </a:t>
            </a:r>
          </a:p>
          <a:p>
            <a:pPr algn="just"/>
            <a:r>
              <a:rPr lang="en-US" sz="2200" dirty="0">
                <a:solidFill>
                  <a:schemeClr val="tx1"/>
                </a:solidFill>
                <a:latin typeface="Times New Roman" panose="02020603050405020304" pitchFamily="18" charset="0"/>
                <a:cs typeface="Times New Roman" panose="02020603050405020304" pitchFamily="18" charset="0"/>
              </a:rPr>
              <a:t>The result was positive. Paired analysis on the MTB group that crossed over to the SC group demonstrated a significant boost in the salivary flow of subjects at all post-brushing visits. The end-of-study questionnaire revealed that 98.2% of subjects had enhanced salivary flow and 92.7% would employ Sonicare® toothbrushes to increase salivary flow.</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429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A0464E-0B1E-490C-8A0D-C3DAA6853CDA}"/>
              </a:ext>
            </a:extLst>
          </p:cNvPr>
          <p:cNvSpPr>
            <a:spLocks noGrp="1"/>
          </p:cNvSpPr>
          <p:nvPr>
            <p:ph idx="1"/>
          </p:nvPr>
        </p:nvSpPr>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In the study, Lea et al. made use of a scanning laser vibrometry to measure the bristle vibration of four powered brushes, namely Oral-B Sonic Complete; Oral-B Professional Care 8000 Series; Sonicare Elite and Ultrasonex. </a:t>
            </a:r>
          </a:p>
          <a:p>
            <a:pPr algn="just"/>
            <a:r>
              <a:rPr lang="en-US" sz="2200" dirty="0">
                <a:solidFill>
                  <a:schemeClr val="tx1"/>
                </a:solidFill>
                <a:latin typeface="Times New Roman" panose="02020603050405020304" pitchFamily="18" charset="0"/>
                <a:cs typeface="Times New Roman" panose="02020603050405020304" pitchFamily="18" charset="0"/>
              </a:rPr>
              <a:t>It is noteworthy that only the Oral-B Professional Care 8000 Series is an oscillation rotation type powered brush while all the others are side-to-side vibrational type.</a:t>
            </a:r>
          </a:p>
          <a:p>
            <a:pPr algn="just"/>
            <a:r>
              <a:rPr lang="en-US" sz="2200" dirty="0">
                <a:solidFill>
                  <a:schemeClr val="tx1"/>
                </a:solidFill>
                <a:latin typeface="Times New Roman" panose="02020603050405020304" pitchFamily="18" charset="0"/>
                <a:cs typeface="Times New Roman" panose="02020603050405020304" pitchFamily="18" charset="0"/>
              </a:rPr>
              <a:t> Lea et al. found that both the loading of toothbrush bristles and the use of toothpaste dampen the amplitude of the bristle vibration. </a:t>
            </a:r>
          </a:p>
          <a:p>
            <a:pPr algn="just"/>
            <a:r>
              <a:rPr lang="en-US" sz="2200" dirty="0">
                <a:solidFill>
                  <a:schemeClr val="tx1"/>
                </a:solidFill>
                <a:latin typeface="Times New Roman" panose="02020603050405020304" pitchFamily="18" charset="0"/>
                <a:cs typeface="Times New Roman" panose="02020603050405020304" pitchFamily="18" charset="0"/>
              </a:rPr>
              <a:t>It was believed that the loading increased friction between bristles and tooth surface while the viscous nature of toothpaste resulted in a further damping effect. Thus, the combined </a:t>
            </a:r>
            <a:r>
              <a:rPr lang="en-IN" sz="2200" dirty="0">
                <a:solidFill>
                  <a:schemeClr val="tx1"/>
                </a:solidFill>
                <a:latin typeface="Times New Roman" panose="02020603050405020304" pitchFamily="18" charset="0"/>
                <a:cs typeface="Times New Roman" panose="02020603050405020304" pitchFamily="18" charset="0"/>
              </a:rPr>
              <a:t>damping effect was significant.</a:t>
            </a:r>
          </a:p>
        </p:txBody>
      </p:sp>
    </p:spTree>
    <p:extLst>
      <p:ext uri="{BB962C8B-B14F-4D97-AF65-F5344CB8AC3E}">
        <p14:creationId xmlns:p14="http://schemas.microsoft.com/office/powerpoint/2010/main" val="35071900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A12A-D6E9-4008-BF40-D490F6FD0B5B}"/>
              </a:ext>
            </a:extLst>
          </p:cNvPr>
          <p:cNvSpPr>
            <a:spLocks noGrp="1"/>
          </p:cNvSpPr>
          <p:nvPr>
            <p:ph type="title"/>
          </p:nvPr>
        </p:nvSpPr>
        <p:spPr>
          <a:xfrm>
            <a:off x="838200" y="91747"/>
            <a:ext cx="10515600" cy="1325563"/>
          </a:xfrm>
        </p:spPr>
        <p:txBody>
          <a:bodyPr/>
          <a:lstStyle/>
          <a:p>
            <a:r>
              <a:rPr lang="en-IN" sz="3600" dirty="0">
                <a:solidFill>
                  <a:srgbClr val="FFFF00"/>
                </a:solidFill>
                <a:latin typeface="Algerian" panose="04020705040A02060702" pitchFamily="82" charset="0"/>
              </a:rPr>
              <a:t>Interdental</a:t>
            </a:r>
            <a:r>
              <a:rPr lang="en-IN" dirty="0">
                <a:solidFill>
                  <a:srgbClr val="FFFF00"/>
                </a:solidFill>
              </a:rPr>
              <a:t> </a:t>
            </a:r>
            <a:r>
              <a:rPr lang="en-IN" sz="3600" dirty="0">
                <a:solidFill>
                  <a:srgbClr val="FFFF00"/>
                </a:solidFill>
                <a:latin typeface="Algerian" panose="04020705040A02060702" pitchFamily="82" charset="0"/>
                <a:cs typeface="Times New Roman" panose="02020603050405020304" pitchFamily="18" charset="0"/>
              </a:rPr>
              <a:t>cleaning aids</a:t>
            </a:r>
          </a:p>
        </p:txBody>
      </p:sp>
      <p:sp>
        <p:nvSpPr>
          <p:cNvPr id="3" name="Content Placeholder 2">
            <a:extLst>
              <a:ext uri="{FF2B5EF4-FFF2-40B4-BE49-F238E27FC236}">
                <a16:creationId xmlns:a16="http://schemas.microsoft.com/office/drawing/2014/main" id="{92482D04-72AA-4B7C-9A6F-71E97EAF721D}"/>
              </a:ext>
            </a:extLst>
          </p:cNvPr>
          <p:cNvSpPr>
            <a:spLocks noGrp="1"/>
          </p:cNvSpPr>
          <p:nvPr>
            <p:ph idx="1"/>
          </p:nvPr>
        </p:nvSpPr>
        <p:spPr>
          <a:xfrm>
            <a:off x="1053787" y="1322709"/>
            <a:ext cx="9820249" cy="330566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rationale for considering interdental cleaning  is related to the fact that toothbrushing alone is considered to be optimally capable of thoroughly cleaning the flat surfaces of the teeth only . </a:t>
            </a:r>
          </a:p>
          <a:p>
            <a:pPr algn="just"/>
            <a:r>
              <a:rPr lang="en-US" sz="2200" dirty="0">
                <a:solidFill>
                  <a:schemeClr val="tx1"/>
                </a:solidFill>
                <a:latin typeface="Times New Roman" panose="02020603050405020304" pitchFamily="18" charset="0"/>
                <a:cs typeface="Times New Roman" panose="02020603050405020304" pitchFamily="18" charset="0"/>
              </a:rPr>
              <a:t>That is to say, the buccal, lingual and occlusal surfaces, with the exception of pits and fissures, have the potential for maximum plaque removal, leaving the proximal and interdental areas untouched.</a:t>
            </a:r>
          </a:p>
          <a:p>
            <a:pPr algn="just"/>
            <a:r>
              <a:rPr lang="en-IN" sz="2200" dirty="0">
                <a:solidFill>
                  <a:schemeClr val="tx1"/>
                </a:solidFill>
                <a:latin typeface="Times New Roman" panose="02020603050405020304" pitchFamily="18" charset="0"/>
                <a:cs typeface="Times New Roman" panose="02020603050405020304" pitchFamily="18" charset="0"/>
              </a:rPr>
              <a:t>The implications are that </a:t>
            </a:r>
            <a:r>
              <a:rPr lang="en-US" sz="2200" dirty="0">
                <a:solidFill>
                  <a:schemeClr val="tx1"/>
                </a:solidFill>
                <a:latin typeface="Times New Roman" panose="02020603050405020304" pitchFamily="18" charset="0"/>
                <a:cs typeface="Times New Roman" panose="02020603050405020304" pitchFamily="18" charset="0"/>
              </a:rPr>
              <a:t>these particular areas have a high risk of developing periodontal lesions in particular (and caries also) as the accumulation of microbial plaque is one of the </a:t>
            </a:r>
            <a:r>
              <a:rPr lang="en-IN" sz="2200" dirty="0">
                <a:solidFill>
                  <a:schemeClr val="tx1"/>
                </a:solidFill>
                <a:latin typeface="Times New Roman" panose="02020603050405020304" pitchFamily="18" charset="0"/>
                <a:cs typeface="Times New Roman" panose="02020603050405020304" pitchFamily="18" charset="0"/>
              </a:rPr>
              <a:t>prerequisites for periodontitis.</a:t>
            </a:r>
          </a:p>
        </p:txBody>
      </p:sp>
      <p:sp>
        <p:nvSpPr>
          <p:cNvPr id="4" name="Rectangle 3">
            <a:extLst>
              <a:ext uri="{FF2B5EF4-FFF2-40B4-BE49-F238E27FC236}">
                <a16:creationId xmlns:a16="http://schemas.microsoft.com/office/drawing/2014/main" id="{3300704A-F5B0-48D0-926D-AF57D4E79548}"/>
              </a:ext>
            </a:extLst>
          </p:cNvPr>
          <p:cNvSpPr/>
          <p:nvPr/>
        </p:nvSpPr>
        <p:spPr>
          <a:xfrm>
            <a:off x="1520034" y="5908100"/>
            <a:ext cx="8626136" cy="584775"/>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Claydon NC. Current concepts in toothbrushing and interdental cleaning. Periodontology 2000. 2008 Oct;48(1):10-22.</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589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47904F-C113-418E-8FC2-027AC9E96F1A}"/>
              </a:ext>
            </a:extLst>
          </p:cNvPr>
          <p:cNvSpPr>
            <a:spLocks noGrp="1"/>
          </p:cNvSpPr>
          <p:nvPr>
            <p:ph idx="1"/>
          </p:nvPr>
        </p:nvSpPr>
        <p:spPr>
          <a:xfrm>
            <a:off x="979100" y="1745725"/>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Tissue destruction associated with periodontal disease often leaves large, open spaces between teeth and exposed root surfaces with anatomic concavities and furcations. </a:t>
            </a:r>
          </a:p>
          <a:p>
            <a:pPr algn="just"/>
            <a:r>
              <a:rPr lang="en-US" sz="2200" dirty="0">
                <a:solidFill>
                  <a:schemeClr val="tx1"/>
                </a:solidFill>
                <a:latin typeface="Times New Roman" panose="02020603050405020304" pitchFamily="18" charset="0"/>
                <a:cs typeface="Times New Roman" panose="02020603050405020304" pitchFamily="18" charset="0"/>
              </a:rPr>
              <a:t>These defects also occur after resective periodontal surgery. </a:t>
            </a:r>
          </a:p>
          <a:p>
            <a:pPr algn="just"/>
            <a:r>
              <a:rPr lang="en-US" sz="2200" dirty="0">
                <a:solidFill>
                  <a:schemeClr val="tx1"/>
                </a:solidFill>
                <a:latin typeface="Times New Roman" panose="02020603050405020304" pitchFamily="18" charset="0"/>
                <a:cs typeface="Times New Roman" panose="02020603050405020304" pitchFamily="18" charset="0"/>
              </a:rPr>
              <a:t>The best example of an anatomic root concavity is the mesial root surface of the maxillary first bicuspid. With attachment loss, the concavity located on this mesial surface is exposed where plaque biofilm will accumulate.</a:t>
            </a:r>
          </a:p>
          <a:p>
            <a:pPr algn="just"/>
            <a:r>
              <a:rPr lang="en-US" sz="2200" dirty="0">
                <a:solidFill>
                  <a:schemeClr val="tx1"/>
                </a:solidFill>
                <a:latin typeface="Times New Roman" panose="02020603050405020304" pitchFamily="18" charset="0"/>
                <a:cs typeface="Times New Roman" panose="02020603050405020304" pitchFamily="18" charset="0"/>
              </a:rPr>
              <a:t>These areas shelter plaque biofilm and are difficult for patients to clean with the toothbrush alone. </a:t>
            </a:r>
          </a:p>
        </p:txBody>
      </p:sp>
    </p:spTree>
    <p:extLst>
      <p:ext uri="{BB962C8B-B14F-4D97-AF65-F5344CB8AC3E}">
        <p14:creationId xmlns:p14="http://schemas.microsoft.com/office/powerpoint/2010/main" val="3947349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A36DB-5045-4FA8-9210-93C2FCF15909}"/>
              </a:ext>
            </a:extLst>
          </p:cNvPr>
          <p:cNvSpPr>
            <a:spLocks noGrp="1"/>
          </p:cNvSpPr>
          <p:nvPr>
            <p:ph idx="1"/>
          </p:nvPr>
        </p:nvSpPr>
        <p:spPr>
          <a:xfrm>
            <a:off x="979100" y="2038689"/>
            <a:ext cx="10233800" cy="4351338"/>
          </a:xfrm>
        </p:spPr>
        <p:txBody>
          <a:bodyPr>
            <a:normAutofit/>
          </a:bodyPr>
          <a:lstStyle/>
          <a:p>
            <a:r>
              <a:rPr lang="en-US" sz="2200" dirty="0">
                <a:solidFill>
                  <a:schemeClr val="tx1"/>
                </a:solidFill>
                <a:latin typeface="Times New Roman" panose="02020603050405020304" pitchFamily="18" charset="0"/>
                <a:cs typeface="Times New Roman" panose="02020603050405020304" pitchFamily="18" charset="0"/>
              </a:rPr>
              <a:t>Many instruments are available for interproximal cleaning, and they should be recommended based on the size of the interdental spaces, the presence of furcations, root surface concavities, tooth alignment, and the presence of orthodontic appliances or other fixed prostheses.</a:t>
            </a:r>
          </a:p>
          <a:p>
            <a:r>
              <a:rPr lang="en-IN" sz="2200" dirty="0">
                <a:solidFill>
                  <a:schemeClr val="tx1"/>
                </a:solidFill>
                <a:latin typeface="Times New Roman" panose="02020603050405020304" pitchFamily="18" charset="0"/>
                <a:cs typeface="Times New Roman" panose="02020603050405020304" pitchFamily="18" charset="0"/>
              </a:rPr>
              <a:t>Moreover, ease of </a:t>
            </a:r>
            <a:r>
              <a:rPr lang="en-US" sz="2200" dirty="0">
                <a:solidFill>
                  <a:schemeClr val="tx1"/>
                </a:solidFill>
                <a:latin typeface="Times New Roman" panose="02020603050405020304" pitchFamily="18" charset="0"/>
                <a:cs typeface="Times New Roman" panose="02020603050405020304" pitchFamily="18" charset="0"/>
              </a:rPr>
              <a:t>use and patient cooperation are important considerations. Common </a:t>
            </a:r>
            <a:r>
              <a:rPr lang="en-IN" sz="2200" dirty="0">
                <a:solidFill>
                  <a:schemeClr val="tx1"/>
                </a:solidFill>
                <a:latin typeface="Times New Roman" panose="02020603050405020304" pitchFamily="18" charset="0"/>
                <a:cs typeface="Times New Roman" panose="02020603050405020304" pitchFamily="18" charset="0"/>
              </a:rPr>
              <a:t>aids for interdental hygiene are dental floss, interdental brushes, </a:t>
            </a:r>
            <a:r>
              <a:rPr lang="en-US" sz="2200" dirty="0">
                <a:solidFill>
                  <a:schemeClr val="tx1"/>
                </a:solidFill>
                <a:latin typeface="Times New Roman" panose="02020603050405020304" pitchFamily="18" charset="0"/>
                <a:cs typeface="Times New Roman" panose="02020603050405020304" pitchFamily="18" charset="0"/>
              </a:rPr>
              <a:t>rubber tips, and wooden or plastic tips.</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0983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396D-C1FB-475E-BCD4-322F9C5080B7}"/>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Classification</a:t>
            </a:r>
            <a:r>
              <a:rPr lang="en-IN" sz="3600" dirty="0">
                <a:solidFill>
                  <a:schemeClr val="accent1"/>
                </a:solidFill>
                <a:latin typeface="Algerian" panose="04020705040A02060702" pitchFamily="82" charset="0"/>
              </a:rPr>
              <a:t> </a:t>
            </a:r>
            <a:r>
              <a:rPr lang="en-IN" sz="3600" dirty="0">
                <a:solidFill>
                  <a:schemeClr val="accent1"/>
                </a:solidFill>
                <a:latin typeface="Times New Roman" panose="02020603050405020304" pitchFamily="18" charset="0"/>
                <a:cs typeface="Times New Roman" panose="02020603050405020304" pitchFamily="18" charset="0"/>
              </a:rPr>
              <a:t>of gingival embrasure</a:t>
            </a:r>
          </a:p>
        </p:txBody>
      </p:sp>
      <p:sp>
        <p:nvSpPr>
          <p:cNvPr id="3" name="Content Placeholder 2">
            <a:extLst>
              <a:ext uri="{FF2B5EF4-FFF2-40B4-BE49-F238E27FC236}">
                <a16:creationId xmlns:a16="http://schemas.microsoft.com/office/drawing/2014/main" id="{8743880F-D78E-4F2C-A2D9-38355E2A8D35}"/>
              </a:ext>
            </a:extLst>
          </p:cNvPr>
          <p:cNvSpPr>
            <a:spLocks noGrp="1"/>
          </p:cNvSpPr>
          <p:nvPr>
            <p:ph idx="1"/>
          </p:nvPr>
        </p:nvSpPr>
        <p:spPr>
          <a:xfrm>
            <a:off x="838200" y="1781237"/>
            <a:ext cx="5958526" cy="4351338"/>
          </a:xfrm>
        </p:spPr>
        <p:txBody>
          <a:bodyPr>
            <a:normAutofit/>
          </a:bodyPr>
          <a:lstStyle/>
          <a:p>
            <a:r>
              <a:rPr lang="en-IN" sz="2200" dirty="0">
                <a:solidFill>
                  <a:schemeClr val="tx1"/>
                </a:solidFill>
                <a:latin typeface="Times New Roman" panose="02020603050405020304" pitchFamily="18" charset="0"/>
                <a:cs typeface="Times New Roman" panose="02020603050405020304" pitchFamily="18" charset="0"/>
              </a:rPr>
              <a:t>Class I –  No gingival recession with interdental papilla filling the space</a:t>
            </a:r>
          </a:p>
          <a:p>
            <a:r>
              <a:rPr lang="en-IN" sz="2200" dirty="0">
                <a:solidFill>
                  <a:schemeClr val="tx1"/>
                </a:solidFill>
                <a:latin typeface="Times New Roman" panose="02020603050405020304" pitchFamily="18" charset="0"/>
                <a:cs typeface="Times New Roman" panose="02020603050405020304" pitchFamily="18" charset="0"/>
              </a:rPr>
              <a:t>Class II -  Moderate papillary recession</a:t>
            </a:r>
          </a:p>
          <a:p>
            <a:r>
              <a:rPr lang="en-IN" sz="2200" dirty="0">
                <a:solidFill>
                  <a:schemeClr val="tx1"/>
                </a:solidFill>
                <a:latin typeface="Times New Roman" panose="02020603050405020304" pitchFamily="18" charset="0"/>
                <a:cs typeface="Times New Roman" panose="02020603050405020304" pitchFamily="18" charset="0"/>
              </a:rPr>
              <a:t>Class III – Complete loss of the interdental papilla</a:t>
            </a:r>
          </a:p>
        </p:txBody>
      </p:sp>
      <p:pic>
        <p:nvPicPr>
          <p:cNvPr id="4" name="Picture 3">
            <a:extLst>
              <a:ext uri="{FF2B5EF4-FFF2-40B4-BE49-F238E27FC236}">
                <a16:creationId xmlns:a16="http://schemas.microsoft.com/office/drawing/2014/main" id="{EDDABE34-82E0-43A4-BA8F-7C836AD245BB}"/>
              </a:ext>
            </a:extLst>
          </p:cNvPr>
          <p:cNvPicPr>
            <a:picLocks noChangeAspect="1"/>
          </p:cNvPicPr>
          <p:nvPr/>
        </p:nvPicPr>
        <p:blipFill>
          <a:blip r:embed="rId2"/>
          <a:stretch>
            <a:fillRect/>
          </a:stretch>
        </p:blipFill>
        <p:spPr>
          <a:xfrm>
            <a:off x="7098789" y="1912865"/>
            <a:ext cx="4667602" cy="2843397"/>
          </a:xfrm>
          <a:prstGeom prst="rect">
            <a:avLst/>
          </a:prstGeom>
        </p:spPr>
      </p:pic>
    </p:spTree>
    <p:extLst>
      <p:ext uri="{BB962C8B-B14F-4D97-AF65-F5344CB8AC3E}">
        <p14:creationId xmlns:p14="http://schemas.microsoft.com/office/powerpoint/2010/main" val="1367019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F8310EEF-2A62-4B4E-AA5A-00F18B83594C}"/>
              </a:ext>
            </a:extLst>
          </p:cNvPr>
          <p:cNvGraphicFramePr>
            <a:graphicFrameLocks noGrp="1"/>
          </p:cNvGraphicFramePr>
          <p:nvPr>
            <p:extLst>
              <p:ext uri="{D42A27DB-BD31-4B8C-83A1-F6EECF244321}">
                <p14:modId xmlns:p14="http://schemas.microsoft.com/office/powerpoint/2010/main" val="1936013037"/>
              </p:ext>
            </p:extLst>
          </p:nvPr>
        </p:nvGraphicFramePr>
        <p:xfrm>
          <a:off x="1703525" y="980845"/>
          <a:ext cx="8128000" cy="43434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22006244"/>
                    </a:ext>
                  </a:extLst>
                </a:gridCol>
                <a:gridCol w="2032000">
                  <a:extLst>
                    <a:ext uri="{9D8B030D-6E8A-4147-A177-3AD203B41FA5}">
                      <a16:colId xmlns:a16="http://schemas.microsoft.com/office/drawing/2014/main" val="2201380695"/>
                    </a:ext>
                  </a:extLst>
                </a:gridCol>
                <a:gridCol w="2032000">
                  <a:extLst>
                    <a:ext uri="{9D8B030D-6E8A-4147-A177-3AD203B41FA5}">
                      <a16:colId xmlns:a16="http://schemas.microsoft.com/office/drawing/2014/main" val="2175973561"/>
                    </a:ext>
                  </a:extLst>
                </a:gridCol>
                <a:gridCol w="2032000">
                  <a:extLst>
                    <a:ext uri="{9D8B030D-6E8A-4147-A177-3AD203B41FA5}">
                      <a16:colId xmlns:a16="http://schemas.microsoft.com/office/drawing/2014/main" val="823428090"/>
                    </a:ext>
                  </a:extLst>
                </a:gridCol>
              </a:tblGrid>
              <a:tr h="339793">
                <a:tc>
                  <a:txBody>
                    <a:bodyPr/>
                    <a:lstStyle/>
                    <a:p>
                      <a:r>
                        <a:rPr lang="en-IN" dirty="0"/>
                        <a:t>Interdental Aid </a:t>
                      </a:r>
                    </a:p>
                  </a:txBody>
                  <a:tcPr/>
                </a:tc>
                <a:tc>
                  <a:txBody>
                    <a:bodyPr/>
                    <a:lstStyle/>
                    <a:p>
                      <a:r>
                        <a:rPr lang="en-IN" dirty="0"/>
                        <a:t> Class I</a:t>
                      </a:r>
                    </a:p>
                  </a:txBody>
                  <a:tcPr/>
                </a:tc>
                <a:tc>
                  <a:txBody>
                    <a:bodyPr/>
                    <a:lstStyle/>
                    <a:p>
                      <a:r>
                        <a:rPr lang="en-IN" dirty="0"/>
                        <a:t>Class II</a:t>
                      </a:r>
                    </a:p>
                  </a:txBody>
                  <a:tcPr/>
                </a:tc>
                <a:tc>
                  <a:txBody>
                    <a:bodyPr/>
                    <a:lstStyle/>
                    <a:p>
                      <a:r>
                        <a:rPr lang="en-IN" dirty="0"/>
                        <a:t>Class III</a:t>
                      </a:r>
                    </a:p>
                  </a:txBody>
                  <a:tcPr/>
                </a:tc>
                <a:extLst>
                  <a:ext uri="{0D108BD9-81ED-4DB2-BD59-A6C34878D82A}">
                    <a16:rowId xmlns:a16="http://schemas.microsoft.com/office/drawing/2014/main" val="1310804009"/>
                  </a:ext>
                </a:extLst>
              </a:tr>
              <a:tr h="370840">
                <a:tc>
                  <a:txBody>
                    <a:bodyPr/>
                    <a:lstStyle/>
                    <a:p>
                      <a:r>
                        <a:rPr lang="en-IN" dirty="0"/>
                        <a:t>Dental floss</a:t>
                      </a:r>
                    </a:p>
                  </a:txBody>
                  <a:tcPr/>
                </a:tc>
                <a:tc>
                  <a:txBody>
                    <a:bodyPr/>
                    <a:lstStyle/>
                    <a:p>
                      <a:r>
                        <a:rPr lang="en-IN" dirty="0"/>
                        <a:t>+</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1207956538"/>
                  </a:ext>
                </a:extLst>
              </a:tr>
              <a:tr h="370840">
                <a:tc>
                  <a:txBody>
                    <a:bodyPr/>
                    <a:lstStyle/>
                    <a:p>
                      <a:r>
                        <a:rPr lang="en-IN" dirty="0"/>
                        <a:t>Dental tape </a:t>
                      </a:r>
                    </a:p>
                  </a:txBody>
                  <a:tcPr/>
                </a:tc>
                <a:tc>
                  <a:txBody>
                    <a:bodyPr/>
                    <a:lstStyle/>
                    <a:p>
                      <a:r>
                        <a:rPr lang="en-IN" dirty="0"/>
                        <a:t>+</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278223850"/>
                  </a:ext>
                </a:extLst>
              </a:tr>
              <a:tr h="370840">
                <a:tc>
                  <a:txBody>
                    <a:bodyPr/>
                    <a:lstStyle/>
                    <a:p>
                      <a:r>
                        <a:rPr lang="en-IN" dirty="0"/>
                        <a:t>Power flosser</a:t>
                      </a:r>
                    </a:p>
                  </a:txBody>
                  <a:tcPr/>
                </a:tc>
                <a:tc>
                  <a:txBody>
                    <a:bodyPr/>
                    <a:lstStyle/>
                    <a:p>
                      <a:r>
                        <a:rPr lang="en-IN" dirty="0"/>
                        <a:t>+</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1317541291"/>
                  </a:ext>
                </a:extLst>
              </a:tr>
              <a:tr h="370840">
                <a:tc>
                  <a:txBody>
                    <a:bodyPr/>
                    <a:lstStyle/>
                    <a:p>
                      <a:r>
                        <a:rPr lang="en-IN" dirty="0"/>
                        <a:t>Textured flosser</a:t>
                      </a:r>
                    </a:p>
                  </a:txBody>
                  <a:tcPr/>
                </a:tc>
                <a:tc>
                  <a:txBody>
                    <a:bodyPr/>
                    <a:lstStyle/>
                    <a:p>
                      <a:endParaRPr lang="en-IN"/>
                    </a:p>
                  </a:txBody>
                  <a:tcPr/>
                </a:tc>
                <a:tc>
                  <a:txBody>
                    <a:bodyPr/>
                    <a:lstStyle/>
                    <a:p>
                      <a:r>
                        <a:rPr lang="en-IN" dirty="0"/>
                        <a:t>+</a:t>
                      </a:r>
                    </a:p>
                  </a:txBody>
                  <a:tcPr/>
                </a:tc>
                <a:tc>
                  <a:txBody>
                    <a:bodyPr/>
                    <a:lstStyle/>
                    <a:p>
                      <a:r>
                        <a:rPr lang="en-IN" dirty="0"/>
                        <a:t>+</a:t>
                      </a:r>
                    </a:p>
                  </a:txBody>
                  <a:tcPr/>
                </a:tc>
                <a:extLst>
                  <a:ext uri="{0D108BD9-81ED-4DB2-BD59-A6C34878D82A}">
                    <a16:rowId xmlns:a16="http://schemas.microsoft.com/office/drawing/2014/main" val="3668648287"/>
                  </a:ext>
                </a:extLst>
              </a:tr>
              <a:tr h="370840">
                <a:tc>
                  <a:txBody>
                    <a:bodyPr/>
                    <a:lstStyle/>
                    <a:p>
                      <a:r>
                        <a:rPr lang="en-IN" dirty="0"/>
                        <a:t>Floss holder</a:t>
                      </a:r>
                    </a:p>
                  </a:txBody>
                  <a:tcPr/>
                </a:tc>
                <a:tc>
                  <a:txBody>
                    <a:bodyPr/>
                    <a:lstStyle/>
                    <a:p>
                      <a:r>
                        <a:rPr lang="en-IN" dirty="0"/>
                        <a:t>+</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2087560436"/>
                  </a:ext>
                </a:extLst>
              </a:tr>
              <a:tr h="370840">
                <a:tc>
                  <a:txBody>
                    <a:bodyPr/>
                    <a:lstStyle/>
                    <a:p>
                      <a:r>
                        <a:rPr lang="en-IN" dirty="0"/>
                        <a:t>Floss threader</a:t>
                      </a:r>
                    </a:p>
                  </a:txBody>
                  <a:tcPr/>
                </a:tc>
                <a:tc>
                  <a:txBody>
                    <a:bodyPr/>
                    <a:lstStyle/>
                    <a:p>
                      <a:r>
                        <a:rPr lang="en-IN" dirty="0"/>
                        <a:t>+</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2370982061"/>
                  </a:ext>
                </a:extLst>
              </a:tr>
              <a:tr h="370840">
                <a:tc>
                  <a:txBody>
                    <a:bodyPr/>
                    <a:lstStyle/>
                    <a:p>
                      <a:r>
                        <a:rPr lang="en-IN" dirty="0"/>
                        <a:t>Interdental brush</a:t>
                      </a:r>
                    </a:p>
                  </a:txBody>
                  <a:tcPr/>
                </a:tc>
                <a:tc>
                  <a:txBody>
                    <a:bodyPr/>
                    <a:lstStyle/>
                    <a:p>
                      <a:endParaRPr lang="en-IN"/>
                    </a:p>
                  </a:txBody>
                  <a:tcPr/>
                </a:tc>
                <a:tc>
                  <a:txBody>
                    <a:bodyPr/>
                    <a:lstStyle/>
                    <a:p>
                      <a:r>
                        <a:rPr lang="en-IN" dirty="0"/>
                        <a:t>+</a:t>
                      </a:r>
                    </a:p>
                  </a:txBody>
                  <a:tcPr/>
                </a:tc>
                <a:tc>
                  <a:txBody>
                    <a:bodyPr/>
                    <a:lstStyle/>
                    <a:p>
                      <a:r>
                        <a:rPr lang="en-IN" dirty="0"/>
                        <a:t>+</a:t>
                      </a:r>
                    </a:p>
                  </a:txBody>
                  <a:tcPr/>
                </a:tc>
                <a:extLst>
                  <a:ext uri="{0D108BD9-81ED-4DB2-BD59-A6C34878D82A}">
                    <a16:rowId xmlns:a16="http://schemas.microsoft.com/office/drawing/2014/main" val="3682753469"/>
                  </a:ext>
                </a:extLst>
              </a:tr>
              <a:tr h="370840">
                <a:tc>
                  <a:txBody>
                    <a:bodyPr/>
                    <a:lstStyle/>
                    <a:p>
                      <a:r>
                        <a:rPr lang="en-IN" dirty="0"/>
                        <a:t>End tufted brush</a:t>
                      </a:r>
                    </a:p>
                  </a:txBody>
                  <a:tcPr/>
                </a:tc>
                <a:tc>
                  <a:txBody>
                    <a:bodyPr/>
                    <a:lstStyle/>
                    <a:p>
                      <a:endParaRPr lang="en-IN" dirty="0"/>
                    </a:p>
                  </a:txBody>
                  <a:tcPr/>
                </a:tc>
                <a:tc>
                  <a:txBody>
                    <a:bodyPr/>
                    <a:lstStyle/>
                    <a:p>
                      <a:endParaRPr lang="en-IN"/>
                    </a:p>
                  </a:txBody>
                  <a:tcPr/>
                </a:tc>
                <a:tc>
                  <a:txBody>
                    <a:bodyPr/>
                    <a:lstStyle/>
                    <a:p>
                      <a:r>
                        <a:rPr lang="en-IN" dirty="0"/>
                        <a:t>+</a:t>
                      </a:r>
                    </a:p>
                  </a:txBody>
                  <a:tcPr/>
                </a:tc>
                <a:extLst>
                  <a:ext uri="{0D108BD9-81ED-4DB2-BD59-A6C34878D82A}">
                    <a16:rowId xmlns:a16="http://schemas.microsoft.com/office/drawing/2014/main" val="4053421883"/>
                  </a:ext>
                </a:extLst>
              </a:tr>
              <a:tr h="370840">
                <a:tc>
                  <a:txBody>
                    <a:bodyPr/>
                    <a:lstStyle/>
                    <a:p>
                      <a:r>
                        <a:rPr lang="en-IN" dirty="0"/>
                        <a:t>Toothpicks</a:t>
                      </a:r>
                    </a:p>
                  </a:txBody>
                  <a:tcPr/>
                </a:tc>
                <a:tc>
                  <a:txBody>
                    <a:bodyPr/>
                    <a:lstStyle/>
                    <a:p>
                      <a:endParaRPr lang="en-IN"/>
                    </a:p>
                  </a:txBody>
                  <a:tcPr/>
                </a:tc>
                <a:tc>
                  <a:txBody>
                    <a:bodyPr/>
                    <a:lstStyle/>
                    <a:p>
                      <a:r>
                        <a:rPr lang="en-IN" dirty="0"/>
                        <a:t>+</a:t>
                      </a:r>
                    </a:p>
                  </a:txBody>
                  <a:tcPr/>
                </a:tc>
                <a:tc>
                  <a:txBody>
                    <a:bodyPr/>
                    <a:lstStyle/>
                    <a:p>
                      <a:r>
                        <a:rPr lang="en-IN" dirty="0"/>
                        <a:t>+</a:t>
                      </a:r>
                    </a:p>
                  </a:txBody>
                  <a:tcPr/>
                </a:tc>
                <a:extLst>
                  <a:ext uri="{0D108BD9-81ED-4DB2-BD59-A6C34878D82A}">
                    <a16:rowId xmlns:a16="http://schemas.microsoft.com/office/drawing/2014/main" val="3802453024"/>
                  </a:ext>
                </a:extLst>
              </a:tr>
              <a:tr h="370840">
                <a:tc>
                  <a:txBody>
                    <a:bodyPr/>
                    <a:lstStyle/>
                    <a:p>
                      <a:r>
                        <a:rPr lang="en-IN" dirty="0"/>
                        <a:t>Wooden or plastic picks</a:t>
                      </a:r>
                    </a:p>
                  </a:txBody>
                  <a:tcPr/>
                </a:tc>
                <a:tc>
                  <a:txBody>
                    <a:bodyPr/>
                    <a:lstStyle/>
                    <a:p>
                      <a:endParaRPr lang="en-IN"/>
                    </a:p>
                  </a:txBody>
                  <a:tcPr/>
                </a:tc>
                <a:tc>
                  <a:txBody>
                    <a:bodyPr/>
                    <a:lstStyle/>
                    <a:p>
                      <a:r>
                        <a:rPr lang="en-IN" dirty="0"/>
                        <a:t>+</a:t>
                      </a:r>
                    </a:p>
                  </a:txBody>
                  <a:tcPr/>
                </a:tc>
                <a:tc>
                  <a:txBody>
                    <a:bodyPr/>
                    <a:lstStyle/>
                    <a:p>
                      <a:r>
                        <a:rPr lang="en-IN" dirty="0"/>
                        <a:t>+</a:t>
                      </a:r>
                    </a:p>
                  </a:txBody>
                  <a:tcPr/>
                </a:tc>
                <a:extLst>
                  <a:ext uri="{0D108BD9-81ED-4DB2-BD59-A6C34878D82A}">
                    <a16:rowId xmlns:a16="http://schemas.microsoft.com/office/drawing/2014/main" val="1963507735"/>
                  </a:ext>
                </a:extLst>
              </a:tr>
            </a:tbl>
          </a:graphicData>
        </a:graphic>
      </p:graphicFrame>
      <p:sp>
        <p:nvSpPr>
          <p:cNvPr id="12" name="TextBox 11">
            <a:extLst>
              <a:ext uri="{FF2B5EF4-FFF2-40B4-BE49-F238E27FC236}">
                <a16:creationId xmlns:a16="http://schemas.microsoft.com/office/drawing/2014/main" id="{6154F800-D7ED-48D5-85BD-C8A085AF4A33}"/>
              </a:ext>
            </a:extLst>
          </p:cNvPr>
          <p:cNvSpPr txBox="1"/>
          <p:nvPr/>
        </p:nvSpPr>
        <p:spPr>
          <a:xfrm>
            <a:off x="2735801" y="437679"/>
            <a:ext cx="6063448" cy="461665"/>
          </a:xfrm>
          <a:prstGeom prst="rect">
            <a:avLst/>
          </a:prstGeom>
          <a:noFill/>
        </p:spPr>
        <p:txBody>
          <a:bodyPr wrap="square" rtlCol="0">
            <a:spAutoFit/>
          </a:bodyPr>
          <a:lstStyle/>
          <a:p>
            <a:pPr algn="just"/>
            <a:r>
              <a:rPr lang="en-IN" sz="2400" dirty="0">
                <a:solidFill>
                  <a:schemeClr val="accent1"/>
                </a:solidFill>
                <a:latin typeface="Times New Roman" panose="02020603050405020304" pitchFamily="18" charset="0"/>
                <a:cs typeface="Times New Roman" panose="02020603050405020304" pitchFamily="18" charset="0"/>
              </a:rPr>
              <a:t>Interdental aids for embrasures types</a:t>
            </a:r>
          </a:p>
        </p:txBody>
      </p:sp>
    </p:spTree>
    <p:extLst>
      <p:ext uri="{BB962C8B-B14F-4D97-AF65-F5344CB8AC3E}">
        <p14:creationId xmlns:p14="http://schemas.microsoft.com/office/powerpoint/2010/main" val="15794886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B5AC-C834-4DFC-81EA-A17881CA6BE2}"/>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Dental floss</a:t>
            </a:r>
          </a:p>
        </p:txBody>
      </p:sp>
      <p:sp>
        <p:nvSpPr>
          <p:cNvPr id="3" name="Content Placeholder 2">
            <a:extLst>
              <a:ext uri="{FF2B5EF4-FFF2-40B4-BE49-F238E27FC236}">
                <a16:creationId xmlns:a16="http://schemas.microsoft.com/office/drawing/2014/main" id="{982A2E43-5A6E-49A7-BF4D-A49A053D7103}"/>
              </a:ext>
            </a:extLst>
          </p:cNvPr>
          <p:cNvSpPr>
            <a:spLocks noGrp="1"/>
          </p:cNvSpPr>
          <p:nvPr>
            <p:ph idx="1"/>
          </p:nvPr>
        </p:nvSpPr>
        <p:spPr>
          <a:xfrm>
            <a:off x="838200" y="2233997"/>
            <a:ext cx="10233800" cy="3225770"/>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Dental floss is the most widely recommended tool for removing biofilm from proximal tooth surfaces.</a:t>
            </a:r>
          </a:p>
          <a:p>
            <a:pPr algn="just"/>
            <a:r>
              <a:rPr lang="en-IN" sz="2200" dirty="0">
                <a:solidFill>
                  <a:schemeClr val="tx1"/>
                </a:solidFill>
                <a:latin typeface="Times New Roman" panose="02020603050405020304" pitchFamily="18" charset="0"/>
                <a:cs typeface="Times New Roman" panose="02020603050405020304" pitchFamily="18" charset="0"/>
              </a:rPr>
              <a:t>The development of dental floss is attributed to Levi Spear Parmly, a New Orleans dentist. He recommended that a waxed silken thread be passed between the teeth “ to dislodge that irritating matter which no brush can remove and which is the real source of distress”.</a:t>
            </a:r>
          </a:p>
          <a:p>
            <a:pPr algn="just"/>
            <a:r>
              <a:rPr lang="en-IN" sz="2200" dirty="0">
                <a:solidFill>
                  <a:schemeClr val="tx1"/>
                </a:solidFill>
                <a:latin typeface="Times New Roman" panose="02020603050405020304" pitchFamily="18" charset="0"/>
                <a:cs typeface="Times New Roman" panose="02020603050405020304" pitchFamily="18" charset="0"/>
              </a:rPr>
              <a:t>Later, Dr Charles Bass, a Physician, developed nylon floss as a replacement for silk.</a:t>
            </a:r>
          </a:p>
          <a:p>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609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1EB9-9CD5-451D-A6FD-EC614D17D1DA}"/>
              </a:ext>
            </a:extLst>
          </p:cNvPr>
          <p:cNvSpPr>
            <a:spLocks noGrp="1"/>
          </p:cNvSpPr>
          <p:nvPr>
            <p:ph type="title"/>
          </p:nvPr>
        </p:nvSpPr>
        <p:spPr>
          <a:xfrm>
            <a:off x="1313894" y="365125"/>
            <a:ext cx="10039905" cy="1348265"/>
          </a:xfrm>
        </p:spPr>
        <p:txBody>
          <a:bodyPr>
            <a:normAutofit/>
          </a:bodyPr>
          <a:lstStyle/>
          <a:p>
            <a:r>
              <a:rPr lang="en-IN" sz="3200" dirty="0">
                <a:solidFill>
                  <a:srgbClr val="FFFF00"/>
                </a:solidFill>
                <a:latin typeface="Algerian" panose="04020705040A02060702" pitchFamily="82" charset="0"/>
              </a:rPr>
              <a:t>The toothbrush</a:t>
            </a:r>
          </a:p>
        </p:txBody>
      </p:sp>
      <p:sp>
        <p:nvSpPr>
          <p:cNvPr id="3" name="Content Placeholder 2">
            <a:extLst>
              <a:ext uri="{FF2B5EF4-FFF2-40B4-BE49-F238E27FC236}">
                <a16:creationId xmlns:a16="http://schemas.microsoft.com/office/drawing/2014/main" id="{3A1E60C4-141C-4096-85FB-7D1E0AA5D578}"/>
              </a:ext>
            </a:extLst>
          </p:cNvPr>
          <p:cNvSpPr>
            <a:spLocks noGrp="1"/>
          </p:cNvSpPr>
          <p:nvPr>
            <p:ph idx="1"/>
          </p:nvPr>
        </p:nvSpPr>
        <p:spPr>
          <a:xfrm>
            <a:off x="1120000" y="1825625"/>
            <a:ext cx="7926346"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Toothbrush is described as “the most classic and principal method employed in oral hygiene.”</a:t>
            </a:r>
          </a:p>
          <a:p>
            <a:pPr algn="just"/>
            <a:endParaRPr lang="en-IN" sz="2200" dirty="0">
              <a:solidFill>
                <a:schemeClr val="tx1"/>
              </a:solidFill>
              <a:latin typeface="Times New Roman" panose="02020603050405020304" pitchFamily="18" charset="0"/>
              <a:cs typeface="Times New Roman" panose="02020603050405020304" pitchFamily="18" charset="0"/>
            </a:endParaRPr>
          </a:p>
          <a:p>
            <a:pPr algn="just"/>
            <a:r>
              <a:rPr lang="en-IN" sz="2200" dirty="0">
                <a:solidFill>
                  <a:schemeClr val="tx1"/>
                </a:solidFill>
                <a:latin typeface="Times New Roman" panose="02020603050405020304" pitchFamily="18" charset="0"/>
                <a:cs typeface="Times New Roman" panose="02020603050405020304" pitchFamily="18" charset="0"/>
              </a:rPr>
              <a:t>According to ADA’s council of dental therapeutics “ It is designed primarily to promote cleanliness of teeth and oral cavity.”</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509831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CDC474-2F9C-4BC5-AAE9-2CE868086E9B}"/>
              </a:ext>
            </a:extLst>
          </p:cNvPr>
          <p:cNvSpPr>
            <a:spLocks noGrp="1"/>
          </p:cNvSpPr>
          <p:nvPr>
            <p:ph idx="1"/>
          </p:nvPr>
        </p:nvSpPr>
        <p:spPr>
          <a:xfrm>
            <a:off x="431843" y="1120757"/>
            <a:ext cx="5799274" cy="2275035"/>
          </a:xfrm>
        </p:spPr>
        <p:txBody>
          <a:bodyPr>
            <a:normAutofit/>
          </a:bodyPr>
          <a:lstStyle/>
          <a:p>
            <a:r>
              <a:rPr lang="en-IN" sz="2200" dirty="0">
                <a:solidFill>
                  <a:schemeClr val="tx1"/>
                </a:solidFill>
                <a:latin typeface="Times New Roman" panose="02020603050405020304" pitchFamily="18" charset="0"/>
                <a:cs typeface="Times New Roman" panose="02020603050405020304" pitchFamily="18" charset="0"/>
              </a:rPr>
              <a:t>Dental floss available in various forms such as</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Multifilament-twisted/ non-twisted</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Bonded/non-bonded</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Thick/thin</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Waxed/non-waxed</a:t>
            </a:r>
          </a:p>
        </p:txBody>
      </p:sp>
      <p:pic>
        <p:nvPicPr>
          <p:cNvPr id="4" name="Picture 3">
            <a:extLst>
              <a:ext uri="{FF2B5EF4-FFF2-40B4-BE49-F238E27FC236}">
                <a16:creationId xmlns:a16="http://schemas.microsoft.com/office/drawing/2014/main" id="{4ABE0B3F-4A7B-48F1-ABF1-BD81D100755D}"/>
              </a:ext>
            </a:extLst>
          </p:cNvPr>
          <p:cNvPicPr>
            <a:picLocks noChangeAspect="1"/>
          </p:cNvPicPr>
          <p:nvPr/>
        </p:nvPicPr>
        <p:blipFill>
          <a:blip r:embed="rId2"/>
          <a:stretch>
            <a:fillRect/>
          </a:stretch>
        </p:blipFill>
        <p:spPr>
          <a:xfrm>
            <a:off x="8113400" y="1662243"/>
            <a:ext cx="3571875" cy="3467100"/>
          </a:xfrm>
          <a:prstGeom prst="rect">
            <a:avLst/>
          </a:prstGeom>
        </p:spPr>
      </p:pic>
      <p:pic>
        <p:nvPicPr>
          <p:cNvPr id="5" name="Picture 4">
            <a:extLst>
              <a:ext uri="{FF2B5EF4-FFF2-40B4-BE49-F238E27FC236}">
                <a16:creationId xmlns:a16="http://schemas.microsoft.com/office/drawing/2014/main" id="{33EBA012-C03B-4CE5-808F-D0A29FDF3212}"/>
              </a:ext>
            </a:extLst>
          </p:cNvPr>
          <p:cNvPicPr>
            <a:picLocks noChangeAspect="1"/>
          </p:cNvPicPr>
          <p:nvPr/>
        </p:nvPicPr>
        <p:blipFill>
          <a:blip r:embed="rId3"/>
          <a:stretch>
            <a:fillRect/>
          </a:stretch>
        </p:blipFill>
        <p:spPr>
          <a:xfrm>
            <a:off x="4867525" y="1943398"/>
            <a:ext cx="2920754" cy="2904789"/>
          </a:xfrm>
          <a:prstGeom prst="rect">
            <a:avLst/>
          </a:prstGeom>
        </p:spPr>
      </p:pic>
    </p:spTree>
    <p:extLst>
      <p:ext uri="{BB962C8B-B14F-4D97-AF65-F5344CB8AC3E}">
        <p14:creationId xmlns:p14="http://schemas.microsoft.com/office/powerpoint/2010/main" val="34701422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718427-0AB4-4FB5-A0DE-C29DCB43D6AF}"/>
              </a:ext>
            </a:extLst>
          </p:cNvPr>
          <p:cNvSpPr>
            <a:spLocks noGrp="1"/>
          </p:cNvSpPr>
          <p:nvPr>
            <p:ph idx="1"/>
          </p:nvPr>
        </p:nvSpPr>
        <p:spPr>
          <a:xfrm>
            <a:off x="994297" y="1585296"/>
            <a:ext cx="10048783" cy="368740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Some prefer </a:t>
            </a:r>
            <a:r>
              <a:rPr lang="en-US" sz="2200" dirty="0">
                <a:solidFill>
                  <a:schemeClr val="tx1"/>
                </a:solidFill>
                <a:latin typeface="Times New Roman" panose="02020603050405020304" pitchFamily="18" charset="0"/>
                <a:cs typeface="Times New Roman" panose="02020603050405020304" pitchFamily="18" charset="0"/>
              </a:rPr>
              <a:t>monofilament floss made of nonstick material because they are slick and do not fray. Clinical research has demonstrated no significant differences in the ability of the various types of floss to remove </a:t>
            </a:r>
            <a:r>
              <a:rPr lang="en-IN" sz="2200" dirty="0">
                <a:solidFill>
                  <a:schemeClr val="tx1"/>
                </a:solidFill>
                <a:latin typeface="Times New Roman" panose="02020603050405020304" pitchFamily="18" charset="0"/>
                <a:cs typeface="Times New Roman" panose="02020603050405020304" pitchFamily="18" charset="0"/>
              </a:rPr>
              <a:t>dental plaque biofilm.</a:t>
            </a:r>
          </a:p>
          <a:p>
            <a:pPr algn="just"/>
            <a:r>
              <a:rPr lang="en-US" sz="2200" dirty="0">
                <a:solidFill>
                  <a:schemeClr val="tx1"/>
                </a:solidFill>
                <a:latin typeface="Times New Roman" panose="02020603050405020304" pitchFamily="18" charset="0"/>
                <a:cs typeface="Times New Roman" panose="02020603050405020304" pitchFamily="18" charset="0"/>
              </a:rPr>
              <a:t> </a:t>
            </a:r>
            <a:r>
              <a:rPr lang="en-IN" sz="2200" dirty="0">
                <a:solidFill>
                  <a:schemeClr val="tx1"/>
                </a:solidFill>
                <a:latin typeface="Times New Roman" panose="02020603050405020304" pitchFamily="18" charset="0"/>
                <a:cs typeface="Times New Roman" panose="02020603050405020304" pitchFamily="18" charset="0"/>
              </a:rPr>
              <a:t>Waxed </a:t>
            </a:r>
            <a:r>
              <a:rPr lang="en-US" sz="2200" dirty="0">
                <a:solidFill>
                  <a:schemeClr val="tx1"/>
                </a:solidFill>
                <a:latin typeface="Times New Roman" panose="02020603050405020304" pitchFamily="18" charset="0"/>
                <a:cs typeface="Times New Roman" panose="02020603050405020304" pitchFamily="18" charset="0"/>
              </a:rPr>
              <a:t>dental floss was thought to leave a waxy film on proximal surfaces, thus contributing to biofilm accumulation and gingivitis. It has been shown, however, that wax is not deposited on tooth surfaces, and improvement in gingival health is unrelated to the type of floss used.</a:t>
            </a:r>
          </a:p>
          <a:p>
            <a:pPr algn="just"/>
            <a:r>
              <a:rPr lang="en-US" sz="2200" dirty="0">
                <a:solidFill>
                  <a:schemeClr val="tx1"/>
                </a:solidFill>
                <a:latin typeface="Times New Roman" panose="02020603050405020304" pitchFamily="18" charset="0"/>
                <a:cs typeface="Times New Roman" panose="02020603050405020304" pitchFamily="18" charset="0"/>
              </a:rPr>
              <a:t>The purpose of wax was ostensibly to make flossing between tight contact easier.</a:t>
            </a:r>
          </a:p>
          <a:p>
            <a:pPr algn="just"/>
            <a:r>
              <a:rPr lang="en-US" sz="2200" dirty="0">
                <a:solidFill>
                  <a:schemeClr val="tx1"/>
                </a:solidFill>
                <a:latin typeface="Times New Roman" panose="02020603050405020304" pitchFamily="18" charset="0"/>
                <a:cs typeface="Times New Roman" panose="02020603050405020304" pitchFamily="18" charset="0"/>
              </a:rPr>
              <a:t>Floss made with expanded polytetrafluoroethylene (ePTFE), which also improves access in tight contacts  and equivalent to unwaxed floss as well.</a:t>
            </a:r>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5C6983D-1939-4639-BA14-C0E1E219C040}"/>
              </a:ext>
            </a:extLst>
          </p:cNvPr>
          <p:cNvSpPr/>
          <p:nvPr/>
        </p:nvSpPr>
        <p:spPr>
          <a:xfrm>
            <a:off x="1707472" y="5513033"/>
            <a:ext cx="8200008" cy="584775"/>
          </a:xfrm>
          <a:prstGeom prst="rect">
            <a:avLst/>
          </a:prstGeom>
        </p:spPr>
        <p:txBody>
          <a:bodyPr wrap="square">
            <a:spAutoFit/>
          </a:bodyPr>
          <a:lstStyle/>
          <a:p>
            <a:pPr algn="just"/>
            <a:r>
              <a:rPr lang="en-US" sz="1600" dirty="0" err="1">
                <a:latin typeface="Times New Roman" panose="02020603050405020304" pitchFamily="18" charset="0"/>
                <a:cs typeface="Times New Roman" panose="02020603050405020304" pitchFamily="18" charset="0"/>
              </a:rPr>
              <a:t>Ciancio</a:t>
            </a:r>
            <a:r>
              <a:rPr lang="en-US" sz="1600" dirty="0">
                <a:latin typeface="Times New Roman" panose="02020603050405020304" pitchFamily="18" charset="0"/>
                <a:cs typeface="Times New Roman" panose="02020603050405020304" pitchFamily="18" charset="0"/>
              </a:rPr>
              <a:t> SG, </a:t>
            </a:r>
            <a:r>
              <a:rPr lang="en-US" sz="1600" dirty="0" err="1">
                <a:latin typeface="Times New Roman" panose="02020603050405020304" pitchFamily="18" charset="0"/>
                <a:cs typeface="Times New Roman" panose="02020603050405020304" pitchFamily="18" charset="0"/>
              </a:rPr>
              <a:t>Shibly</a:t>
            </a:r>
            <a:r>
              <a:rPr lang="en-US" sz="1600" dirty="0">
                <a:latin typeface="Times New Roman" panose="02020603050405020304" pitchFamily="18" charset="0"/>
                <a:cs typeface="Times New Roman" panose="02020603050405020304" pitchFamily="18" charset="0"/>
              </a:rPr>
              <a:t> O, Farber GA. Clinical evaluation of the effect of two types of dental floss on plaque and gingival health. Clinical preventive dentistry. 1992;14(3):14-8.</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7232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E1EE4-461C-4FDD-82E6-0FFD00D2A8AC}"/>
              </a:ext>
            </a:extLst>
          </p:cNvPr>
          <p:cNvSpPr>
            <a:spLocks noGrp="1"/>
          </p:cNvSpPr>
          <p:nvPr>
            <p:ph type="title"/>
          </p:nvPr>
        </p:nvSpPr>
        <p:spPr>
          <a:xfrm>
            <a:off x="1003176" y="365125"/>
            <a:ext cx="10350623" cy="1330510"/>
          </a:xfrm>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Technique for use of dental floss</a:t>
            </a:r>
          </a:p>
        </p:txBody>
      </p:sp>
      <p:sp>
        <p:nvSpPr>
          <p:cNvPr id="3" name="Content Placeholder 2">
            <a:extLst>
              <a:ext uri="{FF2B5EF4-FFF2-40B4-BE49-F238E27FC236}">
                <a16:creationId xmlns:a16="http://schemas.microsoft.com/office/drawing/2014/main" id="{5D978AC5-AC0C-4C54-BB92-49E98A6A026F}"/>
              </a:ext>
            </a:extLst>
          </p:cNvPr>
          <p:cNvSpPr>
            <a:spLocks noGrp="1"/>
          </p:cNvSpPr>
          <p:nvPr>
            <p:ph idx="1"/>
          </p:nvPr>
        </p:nvSpPr>
        <p:spPr>
          <a:xfrm>
            <a:off x="1003176" y="1695635"/>
            <a:ext cx="10233800" cy="4351338"/>
          </a:xfrm>
        </p:spPr>
        <p:txBody>
          <a:bodyPr>
            <a:norm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floss must contact the proximal surface from line angle to line angle to clean effectively. It must also clean the entire proximal surface, including accessible subgingival areas. Flossing technique </a:t>
            </a:r>
            <a:r>
              <a:rPr lang="en-IN" sz="2200" dirty="0">
                <a:solidFill>
                  <a:schemeClr val="tx1"/>
                </a:solidFill>
                <a:latin typeface="Times New Roman" panose="02020603050405020304" pitchFamily="18" charset="0"/>
                <a:cs typeface="Times New Roman" panose="02020603050405020304" pitchFamily="18" charset="0"/>
              </a:rPr>
              <a:t>requires the following</a:t>
            </a:r>
            <a:r>
              <a:rPr lang="en-IN" dirty="0"/>
              <a:t>:</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1. Start with a piece of floss long enough to grasp securely; 12 to 18 inches is usually sufficient. It may be wrapped around the fingers, or the ends may be tied together in a loop.</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2. Stretch the floss tightly between the thumb and forefinger  or between both forefingers, and pass it gently through each contact area with a firm back-and-forth motion. Do not snap the floss past the contact area, because this may injure the interdental gingiva. In fact, zealous snapping of floss through contact areas creates proximal </a:t>
            </a:r>
            <a:r>
              <a:rPr lang="en-IN" sz="2200" dirty="0">
                <a:solidFill>
                  <a:schemeClr val="tx1"/>
                </a:solidFill>
                <a:latin typeface="Times New Roman" panose="02020603050405020304" pitchFamily="18" charset="0"/>
                <a:cs typeface="Times New Roman" panose="02020603050405020304" pitchFamily="18" charset="0"/>
              </a:rPr>
              <a:t>grooves in the gingiva.</a:t>
            </a:r>
            <a:r>
              <a:rPr lang="en-US" sz="2200" dirty="0">
                <a:solidFill>
                  <a:schemeClr val="tx1"/>
                </a:solidFill>
                <a:latin typeface="Times New Roman" panose="02020603050405020304" pitchFamily="18" charset="0"/>
                <a:cs typeface="Times New Roman" panose="02020603050405020304" pitchFamily="18" charset="0"/>
              </a:rPr>
              <a:t> </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84132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4B2810-0DCB-4D5F-A142-07C21B1DDC25}"/>
              </a:ext>
            </a:extLst>
          </p:cNvPr>
          <p:cNvSpPr>
            <a:spLocks noGrp="1"/>
          </p:cNvSpPr>
          <p:nvPr>
            <p:ph idx="1"/>
          </p:nvPr>
        </p:nvSpPr>
        <p:spPr/>
        <p:txBody>
          <a:bodyPr>
            <a:normAutofit/>
          </a:bodyPr>
          <a:lstStyle/>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3. Once the floss is apical to the contact area between the teeth, wrap the floss around the proximal surface of one tooth and slip it under the marginal gingiva. Move the floss firmly along the tooth up to the contact area and gently down into the sulcus again, repeating this up-and-down stroke two or three times. Then move the floss across the interdental gingiva, and repeat the procedure on the proximal surface of the adjacent tooth.</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4. Continue through the whole dentition, including the distal surface of the last tooth in each quadrant. When the working portion of the floss shreds or becomes contaminated, move the floss to a fresh portion.</a:t>
            </a: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5339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8E6E18-5A86-4BF2-B060-FE434AC8DCE1}"/>
              </a:ext>
            </a:extLst>
          </p:cNvPr>
          <p:cNvPicPr>
            <a:picLocks noChangeAspect="1"/>
          </p:cNvPicPr>
          <p:nvPr/>
        </p:nvPicPr>
        <p:blipFill rotWithShape="1">
          <a:blip r:embed="rId2"/>
          <a:srcRect b="2839"/>
          <a:stretch/>
        </p:blipFill>
        <p:spPr>
          <a:xfrm>
            <a:off x="852071" y="1110402"/>
            <a:ext cx="4004014" cy="2701630"/>
          </a:xfrm>
          <a:prstGeom prst="rect">
            <a:avLst/>
          </a:prstGeom>
        </p:spPr>
      </p:pic>
      <p:pic>
        <p:nvPicPr>
          <p:cNvPr id="3" name="Picture 2">
            <a:extLst>
              <a:ext uri="{FF2B5EF4-FFF2-40B4-BE49-F238E27FC236}">
                <a16:creationId xmlns:a16="http://schemas.microsoft.com/office/drawing/2014/main" id="{8FA8E604-1EC5-4C65-97E0-B971FB17DCA1}"/>
              </a:ext>
            </a:extLst>
          </p:cNvPr>
          <p:cNvPicPr>
            <a:picLocks noChangeAspect="1"/>
          </p:cNvPicPr>
          <p:nvPr/>
        </p:nvPicPr>
        <p:blipFill>
          <a:blip r:embed="rId3"/>
          <a:stretch>
            <a:fillRect/>
          </a:stretch>
        </p:blipFill>
        <p:spPr>
          <a:xfrm>
            <a:off x="5947608" y="1110402"/>
            <a:ext cx="4128547" cy="2794579"/>
          </a:xfrm>
          <a:prstGeom prst="rect">
            <a:avLst/>
          </a:prstGeom>
        </p:spPr>
      </p:pic>
      <p:sp>
        <p:nvSpPr>
          <p:cNvPr id="4" name="Rectangle 3">
            <a:extLst>
              <a:ext uri="{FF2B5EF4-FFF2-40B4-BE49-F238E27FC236}">
                <a16:creationId xmlns:a16="http://schemas.microsoft.com/office/drawing/2014/main" id="{A734D303-AD49-4DD1-AE49-F8BC70C1E81C}"/>
              </a:ext>
            </a:extLst>
          </p:cNvPr>
          <p:cNvSpPr/>
          <p:nvPr/>
        </p:nvSpPr>
        <p:spPr>
          <a:xfrm>
            <a:off x="852071" y="4091256"/>
            <a:ext cx="4075036"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Dental floss should be held securely in the fingers or tied in a loop.</a:t>
            </a:r>
            <a:endParaRPr lang="en-IN"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C091DAC-8FF8-4D30-BA11-01C6198F229E}"/>
              </a:ext>
            </a:extLst>
          </p:cNvPr>
          <p:cNvSpPr/>
          <p:nvPr/>
        </p:nvSpPr>
        <p:spPr>
          <a:xfrm>
            <a:off x="5474748" y="4089906"/>
            <a:ext cx="6096000" cy="1200329"/>
          </a:xfrm>
          <a:prstGeom prst="rect">
            <a:avLst/>
          </a:prstGeom>
        </p:spPr>
        <p:txBody>
          <a:bodyPr>
            <a:spAutoFit/>
          </a:bodyPr>
          <a:lstStyle/>
          <a:p>
            <a:pPr algn="just"/>
            <a:r>
              <a:rPr lang="en-US" dirty="0">
                <a:latin typeface="Times New Roman" panose="02020603050405020304" pitchFamily="18" charset="0"/>
                <a:cs typeface="Times New Roman" panose="02020603050405020304" pitchFamily="18" charset="0"/>
              </a:rPr>
              <a:t>Dental floss technique. The floss is slipped between the contact</a:t>
            </a:r>
          </a:p>
          <a:p>
            <a:pPr algn="just"/>
            <a:r>
              <a:rPr lang="en-US" dirty="0">
                <a:latin typeface="Times New Roman" panose="02020603050405020304" pitchFamily="18" charset="0"/>
                <a:cs typeface="Times New Roman" panose="02020603050405020304" pitchFamily="18" charset="0"/>
              </a:rPr>
              <a:t>areas of the teeth and wrapped around the proximal surface, and removes plaque by using several up-and-down strokes. The process must be repeated for the distal surface of tooth.</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34263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B4D5-B9C5-4771-A347-08CD223D6CE2}"/>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Floss holder</a:t>
            </a:r>
          </a:p>
        </p:txBody>
      </p:sp>
      <p:sp>
        <p:nvSpPr>
          <p:cNvPr id="3" name="Content Placeholder 2">
            <a:extLst>
              <a:ext uri="{FF2B5EF4-FFF2-40B4-BE49-F238E27FC236}">
                <a16:creationId xmlns:a16="http://schemas.microsoft.com/office/drawing/2014/main" id="{8330B388-15AC-4D1E-B75B-22561A892D30}"/>
              </a:ext>
            </a:extLst>
          </p:cNvPr>
          <p:cNvSpPr>
            <a:spLocks noGrp="1"/>
          </p:cNvSpPr>
          <p:nvPr>
            <p:ph idx="1"/>
          </p:nvPr>
        </p:nvSpPr>
        <p:spPr>
          <a:xfrm>
            <a:off x="838200" y="1781237"/>
            <a:ext cx="10233800" cy="4351338"/>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A number of devices are commercially available to assist patients who have difficulty in flossing.</a:t>
            </a:r>
          </a:p>
          <a:p>
            <a:pPr algn="just"/>
            <a:r>
              <a:rPr lang="en-IN" sz="2200" dirty="0">
                <a:solidFill>
                  <a:schemeClr val="tx1"/>
                </a:solidFill>
                <a:latin typeface="Times New Roman" panose="02020603050405020304" pitchFamily="18" charset="0"/>
                <a:cs typeface="Times New Roman" panose="02020603050405020304" pitchFamily="18" charset="0"/>
              </a:rPr>
              <a:t>These are primarily plastic handles that hold floss in such a way  as to serve as “ substitute fingers”.</a:t>
            </a:r>
          </a:p>
          <a:p>
            <a:pPr algn="just"/>
            <a:r>
              <a:rPr lang="en-IN" sz="2200" dirty="0">
                <a:solidFill>
                  <a:schemeClr val="tx1"/>
                </a:solidFill>
                <a:latin typeface="Times New Roman" panose="02020603050405020304" pitchFamily="18" charset="0"/>
                <a:cs typeface="Times New Roman" panose="02020603050405020304" pitchFamily="18" charset="0"/>
              </a:rPr>
              <a:t>It should be rigid enough to keep the floss taut when penetrating the contact area.</a:t>
            </a:r>
          </a:p>
          <a:p>
            <a:pPr algn="just"/>
            <a:r>
              <a:rPr lang="en-IN" sz="2200" dirty="0">
                <a:solidFill>
                  <a:schemeClr val="tx1"/>
                </a:solidFill>
                <a:latin typeface="Times New Roman" panose="02020603050405020304" pitchFamily="18" charset="0"/>
                <a:cs typeface="Times New Roman" panose="02020603050405020304" pitchFamily="18" charset="0"/>
              </a:rPr>
              <a:t>It should be simple to string the floss onto the holder.</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Technique: </a:t>
            </a:r>
          </a:p>
          <a:p>
            <a:pPr marL="0" indent="0" algn="just">
              <a:buNone/>
            </a:pPr>
            <a:r>
              <a:rPr lang="en-IN" sz="2200" dirty="0">
                <a:solidFill>
                  <a:schemeClr val="tx1"/>
                </a:solidFill>
                <a:latin typeface="Times New Roman" panose="02020603050405020304" pitchFamily="18" charset="0"/>
                <a:cs typeface="Times New Roman" panose="02020603050405020304" pitchFamily="18" charset="0"/>
              </a:rPr>
              <a:t>The floss is gently “sawed” through the interdental  contact and once passed the contact, the floss is held against each interproximal surfaces and moved apicocoronally.</a:t>
            </a:r>
          </a:p>
        </p:txBody>
      </p:sp>
    </p:spTree>
    <p:extLst>
      <p:ext uri="{BB962C8B-B14F-4D97-AF65-F5344CB8AC3E}">
        <p14:creationId xmlns:p14="http://schemas.microsoft.com/office/powerpoint/2010/main" val="1071085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FBD2A-A8C5-4B1C-8B95-71D7126FAD61}"/>
              </a:ext>
            </a:extLst>
          </p:cNvPr>
          <p:cNvSpPr>
            <a:spLocks noGrp="1"/>
          </p:cNvSpPr>
          <p:nvPr>
            <p:ph idx="1"/>
          </p:nvPr>
        </p:nvSpPr>
        <p:spPr>
          <a:xfrm>
            <a:off x="979100" y="2251753"/>
            <a:ext cx="10233800" cy="2338002"/>
          </a:xfrm>
        </p:spPr>
        <p:txBody>
          <a:bodyPr>
            <a:normAutofit/>
          </a:bodyPr>
          <a:lstStyle/>
          <a:p>
            <a:pPr algn="just"/>
            <a:r>
              <a:rPr lang="en-IN" sz="2200" dirty="0">
                <a:solidFill>
                  <a:schemeClr val="tx1"/>
                </a:solidFill>
                <a:latin typeface="Times New Roman" panose="02020603050405020304" pitchFamily="18" charset="0"/>
                <a:cs typeface="Times New Roman" panose="02020603050405020304" pitchFamily="18" charset="0"/>
              </a:rPr>
              <a:t>Some patients benefits from these devices, especially those who have difficulty in manual dexterity, but can be difficult to use initially.</a:t>
            </a:r>
          </a:p>
          <a:p>
            <a:pPr algn="just"/>
            <a:r>
              <a:rPr lang="en-IN" sz="2200" dirty="0">
                <a:solidFill>
                  <a:schemeClr val="tx1"/>
                </a:solidFill>
                <a:latin typeface="Times New Roman" panose="02020603050405020304" pitchFamily="18" charset="0"/>
                <a:cs typeface="Times New Roman" panose="02020603050405020304" pitchFamily="18" charset="0"/>
              </a:rPr>
              <a:t>The disadvantage of floss holders is that using them tends to be time consuming because they must be rethreaded frequently when the floss shreds.</a:t>
            </a:r>
          </a:p>
        </p:txBody>
      </p:sp>
    </p:spTree>
    <p:extLst>
      <p:ext uri="{BB962C8B-B14F-4D97-AF65-F5344CB8AC3E}">
        <p14:creationId xmlns:p14="http://schemas.microsoft.com/office/powerpoint/2010/main" val="1120206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575C95-ED99-42B6-A6B7-BACB4D3AA421}"/>
              </a:ext>
            </a:extLst>
          </p:cNvPr>
          <p:cNvPicPr>
            <a:picLocks noChangeAspect="1"/>
          </p:cNvPicPr>
          <p:nvPr/>
        </p:nvPicPr>
        <p:blipFill>
          <a:blip r:embed="rId2"/>
          <a:stretch>
            <a:fillRect/>
          </a:stretch>
        </p:blipFill>
        <p:spPr>
          <a:xfrm>
            <a:off x="893887" y="1103050"/>
            <a:ext cx="4148629" cy="2951851"/>
          </a:xfrm>
          <a:prstGeom prst="rect">
            <a:avLst/>
          </a:prstGeom>
          <a:solidFill>
            <a:schemeClr val="accent1"/>
          </a:solidFill>
          <a:ln w="19050">
            <a:solidFill>
              <a:schemeClr val="bg1"/>
            </a:solidFill>
          </a:ln>
          <a:effectLst>
            <a:glow rad="63500">
              <a:schemeClr val="accent3">
                <a:satMod val="175000"/>
                <a:alpha val="40000"/>
              </a:schemeClr>
            </a:glow>
          </a:effectLst>
        </p:spPr>
      </p:pic>
      <p:pic>
        <p:nvPicPr>
          <p:cNvPr id="4" name="Picture 3">
            <a:extLst>
              <a:ext uri="{FF2B5EF4-FFF2-40B4-BE49-F238E27FC236}">
                <a16:creationId xmlns:a16="http://schemas.microsoft.com/office/drawing/2014/main" id="{C5B81D44-6680-44FC-80E3-987D8EDA4602}"/>
              </a:ext>
            </a:extLst>
          </p:cNvPr>
          <p:cNvPicPr>
            <a:picLocks noChangeAspect="1"/>
          </p:cNvPicPr>
          <p:nvPr/>
        </p:nvPicPr>
        <p:blipFill>
          <a:blip r:embed="rId3"/>
          <a:stretch>
            <a:fillRect/>
          </a:stretch>
        </p:blipFill>
        <p:spPr>
          <a:xfrm>
            <a:off x="6004752" y="1103050"/>
            <a:ext cx="3902665" cy="2855743"/>
          </a:xfrm>
          <a:prstGeom prst="rect">
            <a:avLst/>
          </a:prstGeom>
          <a:ln w="19050">
            <a:solidFill>
              <a:schemeClr val="bg1"/>
            </a:solidFill>
          </a:ln>
          <a:effectLst>
            <a:glow rad="101600">
              <a:schemeClr val="accent4">
                <a:satMod val="175000"/>
                <a:alpha val="40000"/>
              </a:schemeClr>
            </a:glow>
          </a:effectLst>
        </p:spPr>
      </p:pic>
      <p:sp>
        <p:nvSpPr>
          <p:cNvPr id="5" name="TextBox 4">
            <a:extLst>
              <a:ext uri="{FF2B5EF4-FFF2-40B4-BE49-F238E27FC236}">
                <a16:creationId xmlns:a16="http://schemas.microsoft.com/office/drawing/2014/main" id="{9A246CEC-2137-45EF-8A4B-EC28D5BC3618}"/>
              </a:ext>
            </a:extLst>
          </p:cNvPr>
          <p:cNvSpPr txBox="1"/>
          <p:nvPr/>
        </p:nvSpPr>
        <p:spPr>
          <a:xfrm>
            <a:off x="745724" y="4474346"/>
            <a:ext cx="4296792" cy="1477328"/>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Floss holders have rigid handles with “yoke” at the end, over which dental floss is stretched. The patient holds the handle and passes the floss into each interproximal space.</a:t>
            </a:r>
          </a:p>
        </p:txBody>
      </p:sp>
      <p:sp>
        <p:nvSpPr>
          <p:cNvPr id="6" name="TextBox 5">
            <a:extLst>
              <a:ext uri="{FF2B5EF4-FFF2-40B4-BE49-F238E27FC236}">
                <a16:creationId xmlns:a16="http://schemas.microsoft.com/office/drawing/2014/main" id="{C268CCE8-AC4A-447F-BB02-F917AB746A04}"/>
              </a:ext>
            </a:extLst>
          </p:cNvPr>
          <p:cNvSpPr txBox="1"/>
          <p:nvPr/>
        </p:nvSpPr>
        <p:spPr>
          <a:xfrm>
            <a:off x="6050375" y="4474346"/>
            <a:ext cx="3811417" cy="1477328"/>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The floss is worked gently passed the contact point. The handle can then be moved mesially and distally to bring the floss into contact with the interproximal tooth surfaces. </a:t>
            </a:r>
          </a:p>
        </p:txBody>
      </p:sp>
    </p:spTree>
    <p:extLst>
      <p:ext uri="{BB962C8B-B14F-4D97-AF65-F5344CB8AC3E}">
        <p14:creationId xmlns:p14="http://schemas.microsoft.com/office/powerpoint/2010/main" val="29669200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23C2-0A77-4646-ABA6-4D68A050E6D6}"/>
              </a:ext>
            </a:extLst>
          </p:cNvPr>
          <p:cNvSpPr>
            <a:spLocks noGrp="1"/>
          </p:cNvSpPr>
          <p:nvPr>
            <p:ph type="title"/>
          </p:nvPr>
        </p:nvSpPr>
        <p:spPr/>
        <p:txBody>
          <a:bodyPr>
            <a:normAutofit/>
          </a:bodyPr>
          <a:lstStyle/>
          <a:p>
            <a:r>
              <a:rPr lang="en-IN" sz="3600" dirty="0">
                <a:solidFill>
                  <a:schemeClr val="accent1"/>
                </a:solidFill>
                <a:latin typeface="Times New Roman" panose="02020603050405020304" pitchFamily="18" charset="0"/>
                <a:cs typeface="Times New Roman" panose="02020603050405020304" pitchFamily="18" charset="0"/>
              </a:rPr>
              <a:t>Floss threader</a:t>
            </a:r>
          </a:p>
        </p:txBody>
      </p:sp>
      <p:sp>
        <p:nvSpPr>
          <p:cNvPr id="3" name="Content Placeholder 2">
            <a:extLst>
              <a:ext uri="{FF2B5EF4-FFF2-40B4-BE49-F238E27FC236}">
                <a16:creationId xmlns:a16="http://schemas.microsoft.com/office/drawing/2014/main" id="{0828F05F-C1DD-456E-A901-B0136D530793}"/>
              </a:ext>
            </a:extLst>
          </p:cNvPr>
          <p:cNvSpPr>
            <a:spLocks noGrp="1"/>
          </p:cNvSpPr>
          <p:nvPr>
            <p:ph idx="1"/>
          </p:nvPr>
        </p:nvSpPr>
        <p:spPr>
          <a:xfrm>
            <a:off x="749423" y="2001407"/>
            <a:ext cx="10233800" cy="4351338"/>
          </a:xfrm>
        </p:spPr>
        <p:txBody>
          <a:bodyPr>
            <a:normAutofit/>
          </a:bodyPr>
          <a:lstStyle/>
          <a:p>
            <a:r>
              <a:rPr lang="en-IN" sz="2200" dirty="0">
                <a:solidFill>
                  <a:schemeClr val="tx1"/>
                </a:solidFill>
                <a:latin typeface="Times New Roman" panose="02020603050405020304" pitchFamily="18" charset="0"/>
                <a:cs typeface="Times New Roman" panose="02020603050405020304" pitchFamily="18" charset="0"/>
              </a:rPr>
              <a:t>A floss threaders are often required to permit introduction of floss under the fixed prosthesis and orthodontic appliances.</a:t>
            </a:r>
          </a:p>
          <a:p>
            <a:r>
              <a:rPr lang="en-IN" sz="2200" dirty="0">
                <a:solidFill>
                  <a:schemeClr val="tx1"/>
                </a:solidFill>
                <a:latin typeface="Times New Roman" panose="02020603050405020304" pitchFamily="18" charset="0"/>
                <a:cs typeface="Times New Roman" panose="02020603050405020304" pitchFamily="18" charset="0"/>
              </a:rPr>
              <a:t>It consist of an “eye” loop at one end, into which dental floss is passed.</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Technique:</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The end of floss threader is passed under the pontic or fixed partial denture connector from the facial aspect.</a:t>
            </a:r>
          </a:p>
          <a:p>
            <a:pPr marL="0" indent="0">
              <a:buNone/>
            </a:pPr>
            <a:r>
              <a:rPr lang="en-IN" sz="2200" dirty="0">
                <a:solidFill>
                  <a:schemeClr val="tx1"/>
                </a:solidFill>
                <a:latin typeface="Times New Roman" panose="02020603050405020304" pitchFamily="18" charset="0"/>
                <a:cs typeface="Times New Roman" panose="02020603050405020304" pitchFamily="18" charset="0"/>
              </a:rPr>
              <a:t>The floss is passed through the “eye” of the floss threader.  </a:t>
            </a:r>
          </a:p>
        </p:txBody>
      </p:sp>
    </p:spTree>
    <p:extLst>
      <p:ext uri="{BB962C8B-B14F-4D97-AF65-F5344CB8AC3E}">
        <p14:creationId xmlns:p14="http://schemas.microsoft.com/office/powerpoint/2010/main" val="28116899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8EDD7-4803-4852-BDCE-6CC575B387F1}"/>
              </a:ext>
            </a:extLst>
          </p:cNvPr>
          <p:cNvPicPr>
            <a:picLocks noChangeAspect="1"/>
          </p:cNvPicPr>
          <p:nvPr/>
        </p:nvPicPr>
        <p:blipFill>
          <a:blip r:embed="rId2"/>
          <a:stretch>
            <a:fillRect/>
          </a:stretch>
        </p:blipFill>
        <p:spPr>
          <a:xfrm>
            <a:off x="3373515" y="985420"/>
            <a:ext cx="4382686" cy="3258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9A96B3AB-8CBD-401D-9E9A-A1723D438C92}"/>
              </a:ext>
            </a:extLst>
          </p:cNvPr>
          <p:cNvSpPr/>
          <p:nvPr/>
        </p:nvSpPr>
        <p:spPr>
          <a:xfrm>
            <a:off x="2808302" y="4490751"/>
            <a:ext cx="6096000" cy="646331"/>
          </a:xfrm>
          <a:prstGeom prst="rect">
            <a:avLst/>
          </a:prstGeom>
        </p:spPr>
        <p:txBody>
          <a:bodyPr>
            <a:spAutoFit/>
          </a:bodyPr>
          <a:lstStyle/>
          <a:p>
            <a:r>
              <a:rPr lang="en-IN" dirty="0">
                <a:latin typeface="Times New Roman" panose="02020603050405020304" pitchFamily="18" charset="0"/>
                <a:cs typeface="Times New Roman" panose="02020603050405020304" pitchFamily="18" charset="0"/>
              </a:rPr>
              <a:t>The floss threader has  of an “eye” loop at one end, into which dental floss is passed</a:t>
            </a:r>
            <a:endParaRPr lang="en-IN" dirty="0"/>
          </a:p>
        </p:txBody>
      </p:sp>
    </p:spTree>
    <p:extLst>
      <p:ext uri="{BB962C8B-B14F-4D97-AF65-F5344CB8AC3E}">
        <p14:creationId xmlns:p14="http://schemas.microsoft.com/office/powerpoint/2010/main" val="163160561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5A3BA9-6D02-4532-AB7C-88A97C6EE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38766F-4A4C-4A97-A586-D473DB73896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209D4EA3-187B-4130-8E4D-A4F81F9678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Depth</Template>
  <TotalTime>0</TotalTime>
  <Words>10725</Words>
  <Application>Microsoft Office PowerPoint</Application>
  <PresentationFormat>Widescreen</PresentationFormat>
  <Paragraphs>691</Paragraphs>
  <Slides>138</Slides>
  <Notes>3</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138</vt:i4>
      </vt:variant>
    </vt:vector>
  </HeadingPairs>
  <TitlesOfParts>
    <vt:vector size="148" baseType="lpstr">
      <vt:lpstr>Algerian</vt:lpstr>
      <vt:lpstr>Arial</vt:lpstr>
      <vt:lpstr>Calibri</vt:lpstr>
      <vt:lpstr>Corbel</vt:lpstr>
      <vt:lpstr>Myriad Pro</vt:lpstr>
      <vt:lpstr>Times New Roman</vt:lpstr>
      <vt:lpstr>URWPalladioL-Bold</vt:lpstr>
      <vt:lpstr>URWPalladioL-Roma</vt:lpstr>
      <vt:lpstr>Wingdings</vt:lpstr>
      <vt:lpstr>Depth</vt:lpstr>
      <vt:lpstr>PowerPoint Presentation</vt:lpstr>
      <vt:lpstr>PowerPoint Presentation</vt:lpstr>
      <vt:lpstr>INTRODUCTION</vt:lpstr>
      <vt:lpstr>PowerPoint Presentation</vt:lpstr>
      <vt:lpstr> </vt:lpstr>
      <vt:lpstr>MECHANICAL PLAQUE CONTROL</vt:lpstr>
      <vt:lpstr>PowerPoint Presentation</vt:lpstr>
      <vt:lpstr>PowerPoint Presentation</vt:lpstr>
      <vt:lpstr>The toothbrush</vt:lpstr>
      <vt:lpstr> History </vt:lpstr>
      <vt:lpstr>PowerPoint Presentation</vt:lpstr>
      <vt:lpstr> Parts of toothbrushes </vt:lpstr>
      <vt:lpstr>Toothbrush bristles</vt:lpstr>
      <vt:lpstr>ADA Specification of toothbrush</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Efficacy of dentifrices</vt:lpstr>
      <vt:lpstr>PowerPoint Presentation</vt:lpstr>
      <vt:lpstr>Toothbrushing methods</vt:lpstr>
      <vt:lpstr>Classification of brushing technique according to direction of tooth brush movement</vt:lpstr>
      <vt:lpstr>Bass method </vt:lpstr>
      <vt:lpstr>PowerPoint Presentation</vt:lpstr>
      <vt:lpstr>PowerPoint Presentation</vt:lpstr>
      <vt:lpstr>PowerPoint Presentation</vt:lpstr>
      <vt:lpstr>Stillman method</vt:lpstr>
      <vt:lpstr>PowerPoint Presentation</vt:lpstr>
      <vt:lpstr>Modified bass method</vt:lpstr>
      <vt:lpstr>PowerPoint Presentation</vt:lpstr>
      <vt:lpstr>PowerPoint Presentation</vt:lpstr>
      <vt:lpstr>Modified Stillman Method</vt:lpstr>
      <vt:lpstr>PowerPoint Presentation</vt:lpstr>
      <vt:lpstr>PowerPoint Presentation</vt:lpstr>
      <vt:lpstr>Charters method</vt:lpstr>
      <vt:lpstr>PowerPoint Presentation</vt:lpstr>
      <vt:lpstr>PowerPoint Presentation</vt:lpstr>
      <vt:lpstr>Horizontal brushing(scrub method)</vt:lpstr>
      <vt:lpstr>PowerPoint Presentation</vt:lpstr>
      <vt:lpstr>PowerPoint Presentation</vt:lpstr>
      <vt:lpstr>Circular or Fones method</vt:lpstr>
      <vt:lpstr>PowerPoint Presentation</vt:lpstr>
      <vt:lpstr>PowerPoint Presentation</vt:lpstr>
      <vt:lpstr>PowerPoint Presentation</vt:lpstr>
      <vt:lpstr>Vertical method or Leonard ‘s method</vt:lpstr>
      <vt:lpstr>PowerPoint Presentation</vt:lpstr>
      <vt:lpstr>Physiological or smith method</vt:lpstr>
      <vt:lpstr>PowerPoint Presentation</vt:lpstr>
      <vt:lpstr>Frequency and effectiveness of tooth brushing</vt:lpstr>
      <vt:lpstr>PowerPoint Presentation</vt:lpstr>
      <vt:lpstr>Powered toothbrush</vt:lpstr>
      <vt:lpstr>History </vt:lpstr>
      <vt:lpstr>Generations of powered toothbrushes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POWERED TOOTHBRUSHING METHODS </vt:lpstr>
      <vt:lpstr>PowerPoint Presentation</vt:lpstr>
      <vt:lpstr>PowerPoint Presentation</vt:lpstr>
      <vt:lpstr>PowerPoint Presentation</vt:lpstr>
      <vt:lpstr>PowerPoint Presentation</vt:lpstr>
      <vt:lpstr>PowerPoint Presentation</vt:lpstr>
      <vt:lpstr>Efficacy of powered toothbrushes</vt:lpstr>
      <vt:lpstr>PowerPoint Presentation</vt:lpstr>
      <vt:lpstr>PowerPoint Presentation</vt:lpstr>
      <vt:lpstr>Interdental cleaning aids</vt:lpstr>
      <vt:lpstr>PowerPoint Presentation</vt:lpstr>
      <vt:lpstr>PowerPoint Presentation</vt:lpstr>
      <vt:lpstr>Classification of gingival embrasure</vt:lpstr>
      <vt:lpstr>PowerPoint Presentation</vt:lpstr>
      <vt:lpstr>Dental floss</vt:lpstr>
      <vt:lpstr>PowerPoint Presentation</vt:lpstr>
      <vt:lpstr>PowerPoint Presentation</vt:lpstr>
      <vt:lpstr>Technique for use of dental floss</vt:lpstr>
      <vt:lpstr>PowerPoint Presentation</vt:lpstr>
      <vt:lpstr>PowerPoint Presentation</vt:lpstr>
      <vt:lpstr>Floss holder</vt:lpstr>
      <vt:lpstr>PowerPoint Presentation</vt:lpstr>
      <vt:lpstr>PowerPoint Presentation</vt:lpstr>
      <vt:lpstr>Floss threader</vt:lpstr>
      <vt:lpstr>PowerPoint Presentation</vt:lpstr>
      <vt:lpstr>PowerPoint Presentation</vt:lpstr>
      <vt:lpstr>PowerPoint Presentation</vt:lpstr>
      <vt:lpstr>PowerPoint Presentation</vt:lpstr>
      <vt:lpstr>PowerPoint Presentation</vt:lpstr>
      <vt:lpstr>PowerPoint Presentation</vt:lpstr>
      <vt:lpstr>Interdental brushes</vt:lpstr>
      <vt:lpstr>PowerPoint Presentation</vt:lpstr>
      <vt:lpstr>PowerPoint Presentation</vt:lpstr>
      <vt:lpstr>Single tufted brush</vt:lpstr>
      <vt:lpstr>PowerPoint Presentation</vt:lpstr>
      <vt:lpstr>Wooden toothpicks</vt:lpstr>
      <vt:lpstr>PowerPoint Presentation</vt:lpstr>
      <vt:lpstr>PowerPoint Presentation</vt:lpstr>
      <vt:lpstr>PowerPoint Presentation</vt:lpstr>
      <vt:lpstr>PowerPoint Presentation</vt:lpstr>
      <vt:lpstr>PowerPoint Presentation</vt:lpstr>
      <vt:lpstr>Rubber tips</vt:lpstr>
      <vt:lpstr>Gingival massage</vt:lpstr>
      <vt:lpstr>PowerPoint Presentation</vt:lpstr>
      <vt:lpstr>Oral irrigation</vt:lpstr>
      <vt:lpstr>PowerPoint Presentation</vt:lpstr>
      <vt:lpstr>PowerPoint Presentation</vt:lpstr>
      <vt:lpstr>PowerPoint Presentation</vt:lpstr>
      <vt:lpstr>Supragingival irrigation</vt:lpstr>
      <vt:lpstr>Subgingival irrigation</vt:lpstr>
      <vt:lpstr>PowerPoint Presentation</vt:lpstr>
      <vt:lpstr>Sequalae of incorrect use of mechanical plaque control</vt:lpstr>
      <vt:lpstr>PowerPoint Presentation</vt:lpstr>
      <vt:lpstr>Abrasion of the teeth: It is loss of tooth substance produced by mechanical wear other than by mastication or defined as the pathologic wearing away of tooth substance through some abnormal mechanical process </vt:lpstr>
      <vt:lpstr>PowerPoint Presentation</vt:lpstr>
      <vt:lpstr>PowerPoint Presentation</vt:lpstr>
      <vt:lpstr>Conclusion</vt:lpstr>
      <vt:lpstr>PowerPoint Presentation</vt:lpstr>
      <vt:lpstr>PowerPoint Presentation</vt:lpstr>
      <vt:lpstr>References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2020-02-22T17:36:39Z</dcterms:created>
  <dcterms:modified xsi:type="dcterms:W3CDTF">2021-04-23T04:30:50Z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