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69"/>
  </p:notesMasterIdLst>
  <p:sldIdLst>
    <p:sldId id="256" r:id="rId2"/>
    <p:sldId id="257" r:id="rId3"/>
    <p:sldId id="261" r:id="rId4"/>
    <p:sldId id="262" r:id="rId5"/>
    <p:sldId id="357" r:id="rId6"/>
    <p:sldId id="358" r:id="rId7"/>
    <p:sldId id="270" r:id="rId8"/>
    <p:sldId id="271" r:id="rId9"/>
    <p:sldId id="277" r:id="rId10"/>
    <p:sldId id="361" r:id="rId11"/>
    <p:sldId id="384" r:id="rId12"/>
    <p:sldId id="293" r:id="rId13"/>
    <p:sldId id="381" r:id="rId14"/>
    <p:sldId id="294" r:id="rId15"/>
    <p:sldId id="371" r:id="rId16"/>
    <p:sldId id="295" r:id="rId17"/>
    <p:sldId id="296" r:id="rId18"/>
    <p:sldId id="298" r:id="rId19"/>
    <p:sldId id="299" r:id="rId20"/>
    <p:sldId id="301" r:id="rId21"/>
    <p:sldId id="302" r:id="rId22"/>
    <p:sldId id="376" r:id="rId23"/>
    <p:sldId id="377" r:id="rId24"/>
    <p:sldId id="306" r:id="rId25"/>
    <p:sldId id="309" r:id="rId26"/>
    <p:sldId id="408" r:id="rId27"/>
    <p:sldId id="316" r:id="rId28"/>
    <p:sldId id="414" r:id="rId29"/>
    <p:sldId id="327" r:id="rId30"/>
    <p:sldId id="419" r:id="rId31"/>
    <p:sldId id="328" r:id="rId32"/>
    <p:sldId id="420" r:id="rId33"/>
    <p:sldId id="329" r:id="rId34"/>
    <p:sldId id="331" r:id="rId35"/>
    <p:sldId id="422" r:id="rId36"/>
    <p:sldId id="479" r:id="rId37"/>
    <p:sldId id="423" r:id="rId38"/>
    <p:sldId id="332" r:id="rId39"/>
    <p:sldId id="480" r:id="rId40"/>
    <p:sldId id="485" r:id="rId41"/>
    <p:sldId id="424" r:id="rId42"/>
    <p:sldId id="334" r:id="rId43"/>
    <p:sldId id="337" r:id="rId44"/>
    <p:sldId id="425" r:id="rId45"/>
    <p:sldId id="462" r:id="rId46"/>
    <p:sldId id="463" r:id="rId47"/>
    <p:sldId id="464" r:id="rId48"/>
    <p:sldId id="465" r:id="rId49"/>
    <p:sldId id="345" r:id="rId50"/>
    <p:sldId id="466" r:id="rId51"/>
    <p:sldId id="348" r:id="rId52"/>
    <p:sldId id="467" r:id="rId53"/>
    <p:sldId id="349" r:id="rId54"/>
    <p:sldId id="350" r:id="rId55"/>
    <p:sldId id="354" r:id="rId56"/>
    <p:sldId id="355" r:id="rId57"/>
    <p:sldId id="472" r:id="rId58"/>
    <p:sldId id="473" r:id="rId59"/>
    <p:sldId id="430" r:id="rId60"/>
    <p:sldId id="484" r:id="rId61"/>
    <p:sldId id="433" r:id="rId62"/>
    <p:sldId id="435" r:id="rId63"/>
    <p:sldId id="457" r:id="rId64"/>
    <p:sldId id="458" r:id="rId65"/>
    <p:sldId id="486" r:id="rId66"/>
    <p:sldId id="441" r:id="rId67"/>
    <p:sldId id="50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EA19E0-370D-4C0A-B166-ED1805E53E1E}">
          <p14:sldIdLst>
            <p14:sldId id="256"/>
            <p14:sldId id="257"/>
            <p14:sldId id="261"/>
            <p14:sldId id="262"/>
            <p14:sldId id="357"/>
            <p14:sldId id="358"/>
            <p14:sldId id="270"/>
            <p14:sldId id="271"/>
            <p14:sldId id="277"/>
            <p14:sldId id="361"/>
            <p14:sldId id="384"/>
            <p14:sldId id="293"/>
            <p14:sldId id="381"/>
            <p14:sldId id="294"/>
            <p14:sldId id="371"/>
            <p14:sldId id="295"/>
            <p14:sldId id="296"/>
            <p14:sldId id="298"/>
            <p14:sldId id="299"/>
            <p14:sldId id="301"/>
            <p14:sldId id="302"/>
            <p14:sldId id="376"/>
            <p14:sldId id="377"/>
            <p14:sldId id="306"/>
            <p14:sldId id="309"/>
            <p14:sldId id="408"/>
            <p14:sldId id="316"/>
            <p14:sldId id="414"/>
            <p14:sldId id="327"/>
            <p14:sldId id="419"/>
            <p14:sldId id="328"/>
            <p14:sldId id="420"/>
            <p14:sldId id="329"/>
            <p14:sldId id="331"/>
            <p14:sldId id="422"/>
            <p14:sldId id="479"/>
            <p14:sldId id="423"/>
            <p14:sldId id="332"/>
            <p14:sldId id="480"/>
            <p14:sldId id="485"/>
            <p14:sldId id="424"/>
            <p14:sldId id="334"/>
            <p14:sldId id="337"/>
            <p14:sldId id="425"/>
            <p14:sldId id="462"/>
            <p14:sldId id="463"/>
            <p14:sldId id="464"/>
            <p14:sldId id="465"/>
            <p14:sldId id="345"/>
          </p14:sldIdLst>
        </p14:section>
        <p14:section name="Untitled Section" id="{CA1FC28B-77B9-4175-B616-107F83AB998A}">
          <p14:sldIdLst>
            <p14:sldId id="466"/>
            <p14:sldId id="348"/>
            <p14:sldId id="467"/>
            <p14:sldId id="349"/>
            <p14:sldId id="350"/>
            <p14:sldId id="354"/>
            <p14:sldId id="355"/>
            <p14:sldId id="472"/>
            <p14:sldId id="473"/>
            <p14:sldId id="430"/>
            <p14:sldId id="484"/>
            <p14:sldId id="433"/>
            <p14:sldId id="435"/>
            <p14:sldId id="457"/>
            <p14:sldId id="458"/>
            <p14:sldId id="486"/>
            <p14:sldId id="441"/>
            <p14:sldId id="5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 Type="http://schemas.openxmlformats.org/officeDocument/2006/relationships/slide" Target="slides/slide6.xml" /><Relationship Id="rId71"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theme" Target="theme/theme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6FD62-F96C-43B9-A676-9C93BA7FC99C}" type="datetimeFigureOut">
              <a:rPr lang="en-IN" smtClean="0"/>
              <a:t>10-01-2023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5448A-3B31-4B3C-B29D-ECED0A43AC3D}" type="slidenum">
              <a:rPr lang="en-IN" smtClean="0"/>
              <a:t>‹#›</a:t>
            </a:fld>
            <a:endParaRPr lang="en-IN"/>
          </a:p>
        </p:txBody>
      </p:sp>
    </p:spTree>
    <p:extLst>
      <p:ext uri="{BB962C8B-B14F-4D97-AF65-F5344CB8AC3E}">
        <p14:creationId xmlns:p14="http://schemas.microsoft.com/office/powerpoint/2010/main" val="175576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5247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863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5987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27636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1135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96701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80318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79388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285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63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9719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880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6888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1/10/2023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5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1/10/2023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9966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1/10/2023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5054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9877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1/10/2023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225443659"/>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1.xml" /><Relationship Id="rId4" Type="http://schemas.openxmlformats.org/officeDocument/2006/relationships/image" Target="../media/image8.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2904" y="1340754"/>
            <a:ext cx="9829800" cy="790701"/>
          </a:xfrm>
        </p:spPr>
        <p:txBody>
          <a:bodyPr/>
          <a:lstStyle/>
          <a:p>
            <a:r>
              <a:rPr lang="en-US" dirty="0"/>
              <a:t>Acute gingival diseases</a:t>
            </a:r>
            <a:endParaRPr lang="en-IN" dirty="0"/>
          </a:p>
        </p:txBody>
      </p:sp>
      <p:sp>
        <p:nvSpPr>
          <p:cNvPr id="3" name="Subtitle 2"/>
          <p:cNvSpPr>
            <a:spLocks noGrp="1"/>
          </p:cNvSpPr>
          <p:nvPr>
            <p:ph type="subTitle" idx="1"/>
          </p:nvPr>
        </p:nvSpPr>
        <p:spPr>
          <a:xfrm>
            <a:off x="6096000" y="4707919"/>
            <a:ext cx="6675895" cy="762144"/>
          </a:xfrm>
        </p:spPr>
        <p:txBody>
          <a:bodyPr/>
          <a:lstStyle/>
          <a:p>
            <a:r>
              <a:rPr lang="en-US" dirty="0"/>
              <a:t>Presented by – </a:t>
            </a:r>
            <a:r>
              <a:rPr lang="en-GB" dirty="0" err="1"/>
              <a:t>Yogesh</a:t>
            </a:r>
            <a:r>
              <a:rPr lang="en-GB" dirty="0"/>
              <a:t> </a:t>
            </a:r>
            <a:r>
              <a:rPr lang="en-GB" dirty="0" err="1"/>
              <a:t>Suryawanshi</a:t>
            </a:r>
            <a:endParaRPr lang="en-IN" dirty="0"/>
          </a:p>
        </p:txBody>
      </p:sp>
      <p:sp>
        <p:nvSpPr>
          <p:cNvPr id="4" name="TextBox 3"/>
          <p:cNvSpPr txBox="1"/>
          <p:nvPr/>
        </p:nvSpPr>
        <p:spPr>
          <a:xfrm>
            <a:off x="688735" y="4364182"/>
            <a:ext cx="5329069" cy="738664"/>
          </a:xfrm>
          <a:prstGeom prst="rect">
            <a:avLst/>
          </a:prstGeom>
          <a:noFill/>
        </p:spPr>
        <p:txBody>
          <a:bodyPr wrap="square" rtlCol="0">
            <a:spAutoFit/>
          </a:bodyPr>
          <a:lstStyle/>
          <a:p>
            <a:endParaRPr lang="en-US" sz="2400" dirty="0">
              <a:cs typeface="Times New Roman" panose="02020603050405020304" pitchFamily="18" charset="0"/>
            </a:endParaRPr>
          </a:p>
          <a:p>
            <a:endParaRPr lang="en-IN" dirty="0"/>
          </a:p>
        </p:txBody>
      </p:sp>
      <p:pic>
        <p:nvPicPr>
          <p:cNvPr id="5" name="Picture 4"/>
          <p:cNvPicPr>
            <a:picLocks noChangeAspect="1"/>
          </p:cNvPicPr>
          <p:nvPr/>
        </p:nvPicPr>
        <p:blipFill rotWithShape="1">
          <a:blip r:embed="rId2"/>
          <a:srcRect l="1885" b="3445"/>
          <a:stretch/>
        </p:blipFill>
        <p:spPr>
          <a:xfrm>
            <a:off x="688735" y="2133599"/>
            <a:ext cx="2991095" cy="1884219"/>
          </a:xfrm>
          <a:prstGeom prst="rect">
            <a:avLst/>
          </a:prstGeom>
        </p:spPr>
      </p:pic>
      <p:pic>
        <p:nvPicPr>
          <p:cNvPr id="6" name="Picture 5"/>
          <p:cNvPicPr>
            <a:picLocks noChangeAspect="1"/>
          </p:cNvPicPr>
          <p:nvPr/>
        </p:nvPicPr>
        <p:blipFill>
          <a:blip r:embed="rId3"/>
          <a:stretch>
            <a:fillRect/>
          </a:stretch>
        </p:blipFill>
        <p:spPr>
          <a:xfrm>
            <a:off x="4565072" y="2131455"/>
            <a:ext cx="3061855" cy="1886363"/>
          </a:xfrm>
          <a:prstGeom prst="rect">
            <a:avLst/>
          </a:prstGeom>
        </p:spPr>
      </p:pic>
      <p:pic>
        <p:nvPicPr>
          <p:cNvPr id="7" name="Picture 6"/>
          <p:cNvPicPr>
            <a:picLocks noChangeAspect="1"/>
          </p:cNvPicPr>
          <p:nvPr/>
        </p:nvPicPr>
        <p:blipFill>
          <a:blip r:embed="rId4"/>
          <a:stretch>
            <a:fillRect/>
          </a:stretch>
        </p:blipFill>
        <p:spPr>
          <a:xfrm>
            <a:off x="8546875" y="2131455"/>
            <a:ext cx="2869271" cy="1886363"/>
          </a:xfrm>
          <a:prstGeom prst="rect">
            <a:avLst/>
          </a:prstGeom>
        </p:spPr>
      </p:pic>
    </p:spTree>
    <p:extLst>
      <p:ext uri="{BB962C8B-B14F-4D97-AF65-F5344CB8AC3E}">
        <p14:creationId xmlns:p14="http://schemas.microsoft.com/office/powerpoint/2010/main" val="2086807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40" y="498763"/>
            <a:ext cx="10353761" cy="1326321"/>
          </a:xfrm>
        </p:spPr>
        <p:txBody>
          <a:bodyPr>
            <a:normAutofit/>
          </a:bodyPr>
          <a:lstStyle/>
          <a:p>
            <a:r>
              <a:rPr lang="en-US" sz="4000" b="0" dirty="0"/>
              <a:t>Differential diagnosis</a:t>
            </a:r>
            <a:endParaRPr lang="en-IN" sz="4000" b="0" dirty="0"/>
          </a:p>
        </p:txBody>
      </p:sp>
      <p:sp>
        <p:nvSpPr>
          <p:cNvPr id="3" name="Content Placeholder 2"/>
          <p:cNvSpPr>
            <a:spLocks noGrp="1"/>
          </p:cNvSpPr>
          <p:nvPr>
            <p:ph idx="1"/>
          </p:nvPr>
        </p:nvSpPr>
        <p:spPr>
          <a:xfrm>
            <a:off x="718110" y="1825084"/>
            <a:ext cx="10353762" cy="4221609"/>
          </a:xfrm>
        </p:spPr>
        <p:txBody>
          <a:bodyPr numCol="2">
            <a:normAutofit/>
          </a:bodyPr>
          <a:lstStyle/>
          <a:p>
            <a:pPr marL="0" indent="0" algn="just">
              <a:buNone/>
            </a:pPr>
            <a:r>
              <a:rPr lang="en-US" sz="2400" dirty="0">
                <a:effectLst/>
              </a:rPr>
              <a:t>a) </a:t>
            </a:r>
            <a:r>
              <a:rPr lang="en-US" sz="2400" dirty="0" err="1">
                <a:effectLst/>
              </a:rPr>
              <a:t>Apthous</a:t>
            </a:r>
            <a:r>
              <a:rPr lang="en-US" sz="2400" dirty="0">
                <a:effectLst/>
              </a:rPr>
              <a:t> stomatitis </a:t>
            </a:r>
          </a:p>
          <a:p>
            <a:pPr marL="0" indent="0" algn="just">
              <a:buNone/>
            </a:pPr>
            <a:r>
              <a:rPr lang="en-US" sz="2400" dirty="0">
                <a:effectLst/>
              </a:rPr>
              <a:t>b) Traumatic ulcers</a:t>
            </a:r>
          </a:p>
          <a:p>
            <a:pPr marL="0" indent="0" algn="just">
              <a:buNone/>
            </a:pPr>
            <a:r>
              <a:rPr lang="en-US" sz="2400" dirty="0">
                <a:effectLst/>
              </a:rPr>
              <a:t>c) </a:t>
            </a:r>
            <a:r>
              <a:rPr lang="en-US" sz="2400" dirty="0" err="1">
                <a:effectLst/>
              </a:rPr>
              <a:t>Desquamative</a:t>
            </a:r>
            <a:r>
              <a:rPr lang="en-US" sz="2400" dirty="0">
                <a:effectLst/>
              </a:rPr>
              <a:t> gingivitis</a:t>
            </a:r>
          </a:p>
          <a:p>
            <a:pPr marL="0" indent="0" algn="just">
              <a:buNone/>
            </a:pPr>
            <a:r>
              <a:rPr lang="en-US" sz="2400" dirty="0">
                <a:effectLst/>
              </a:rPr>
              <a:t>d) Erythema </a:t>
            </a:r>
            <a:r>
              <a:rPr lang="en-US" sz="2400" dirty="0" err="1">
                <a:effectLst/>
              </a:rPr>
              <a:t>multiforme</a:t>
            </a:r>
            <a:endParaRPr lang="en-US" sz="2400" dirty="0">
              <a:effectLst/>
            </a:endParaRPr>
          </a:p>
          <a:p>
            <a:pPr marL="0" indent="0" algn="just">
              <a:buNone/>
            </a:pPr>
            <a:r>
              <a:rPr lang="en-US" sz="2400" dirty="0">
                <a:effectLst/>
              </a:rPr>
              <a:t>e) Agranulocytosis</a:t>
            </a:r>
          </a:p>
          <a:p>
            <a:pPr marL="0" indent="0" algn="just">
              <a:buNone/>
            </a:pPr>
            <a:endParaRPr lang="en-US" sz="2400" dirty="0">
              <a:effectLst/>
            </a:endParaRPr>
          </a:p>
          <a:p>
            <a:pPr marL="0" indent="0" algn="just">
              <a:buNone/>
            </a:pPr>
            <a:endParaRPr lang="en-US" sz="2400" dirty="0">
              <a:effectLst/>
            </a:endParaRPr>
          </a:p>
          <a:p>
            <a:pPr marL="0" indent="0" algn="just">
              <a:buNone/>
            </a:pPr>
            <a:r>
              <a:rPr lang="en-US" sz="2400" dirty="0">
                <a:effectLst/>
              </a:rPr>
              <a:t>f) Infectious mononucleosis</a:t>
            </a:r>
          </a:p>
          <a:p>
            <a:pPr marL="0" indent="0" algn="just">
              <a:buNone/>
            </a:pPr>
            <a:r>
              <a:rPr lang="en-US" sz="2400" dirty="0">
                <a:effectLst/>
              </a:rPr>
              <a:t>g) Acute leukemia</a:t>
            </a:r>
          </a:p>
          <a:p>
            <a:pPr marL="0" indent="0" algn="just">
              <a:buNone/>
            </a:pPr>
            <a:r>
              <a:rPr lang="en-US" sz="2400" dirty="0">
                <a:effectLst/>
              </a:rPr>
              <a:t>h) Allergic stomatitis </a:t>
            </a:r>
          </a:p>
          <a:p>
            <a:pPr marL="0" indent="0" algn="just">
              <a:buNone/>
            </a:pPr>
            <a:r>
              <a:rPr lang="en-US" sz="2400" dirty="0" err="1">
                <a:effectLst/>
              </a:rPr>
              <a:t>i</a:t>
            </a:r>
            <a:r>
              <a:rPr lang="en-US" sz="2400" dirty="0">
                <a:effectLst/>
              </a:rPr>
              <a:t>) Secondary syphilis.</a:t>
            </a:r>
            <a:endParaRPr lang="en-US" sz="2400" dirty="0"/>
          </a:p>
        </p:txBody>
      </p:sp>
    </p:spTree>
    <p:extLst>
      <p:ext uri="{BB962C8B-B14F-4D97-AF65-F5344CB8AC3E}">
        <p14:creationId xmlns:p14="http://schemas.microsoft.com/office/powerpoint/2010/main" val="319207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131"/>
          <a:stretch/>
        </p:blipFill>
        <p:spPr>
          <a:xfrm>
            <a:off x="3022117" y="193963"/>
            <a:ext cx="5817056" cy="5652655"/>
          </a:xfrm>
          <a:prstGeom prst="rect">
            <a:avLst/>
          </a:prstGeom>
        </p:spPr>
      </p:pic>
    </p:spTree>
    <p:extLst>
      <p:ext uri="{BB962C8B-B14F-4D97-AF65-F5344CB8AC3E}">
        <p14:creationId xmlns:p14="http://schemas.microsoft.com/office/powerpoint/2010/main" val="298737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86" y="350078"/>
            <a:ext cx="10353761" cy="1326321"/>
          </a:xfrm>
        </p:spPr>
        <p:txBody>
          <a:bodyPr>
            <a:normAutofit/>
          </a:bodyPr>
          <a:lstStyle/>
          <a:p>
            <a:r>
              <a:rPr lang="en-US" sz="4000" b="0" dirty="0"/>
              <a:t>treatment</a:t>
            </a:r>
            <a:endParaRPr lang="en-IN" sz="4000" b="0" dirty="0"/>
          </a:p>
        </p:txBody>
      </p:sp>
      <p:sp>
        <p:nvSpPr>
          <p:cNvPr id="3" name="Content Placeholder 2"/>
          <p:cNvSpPr>
            <a:spLocks noGrp="1"/>
          </p:cNvSpPr>
          <p:nvPr>
            <p:ph idx="1"/>
          </p:nvPr>
        </p:nvSpPr>
        <p:spPr>
          <a:xfrm>
            <a:off x="471055" y="2036618"/>
            <a:ext cx="11263745" cy="3519056"/>
          </a:xfrm>
        </p:spPr>
        <p:txBody>
          <a:bodyPr>
            <a:normAutofit/>
          </a:bodyPr>
          <a:lstStyle/>
          <a:p>
            <a:pPr algn="just"/>
            <a:r>
              <a:rPr lang="en-US" sz="2400" dirty="0"/>
              <a:t>The treatment of NUG consists of – </a:t>
            </a:r>
          </a:p>
          <a:p>
            <a:pPr marL="0" indent="0" algn="just">
              <a:buNone/>
            </a:pPr>
            <a:r>
              <a:rPr lang="en-US" sz="2400" dirty="0"/>
              <a:t>1.  Alleviation of the acute inflammation by reduction of the microbial load and removal of necrotic tissue.</a:t>
            </a:r>
          </a:p>
          <a:p>
            <a:pPr marL="0" indent="0" algn="just">
              <a:buNone/>
            </a:pPr>
            <a:r>
              <a:rPr lang="en-US" sz="2400" dirty="0"/>
              <a:t>2. Treatment of chronic disease either underlying the acute involvement or elsewhere in the oral cavity</a:t>
            </a:r>
          </a:p>
          <a:p>
            <a:pPr marL="0" indent="0" algn="just">
              <a:buNone/>
            </a:pPr>
            <a:endParaRPr lang="en-IN" sz="2400" dirty="0"/>
          </a:p>
        </p:txBody>
      </p:sp>
    </p:spTree>
    <p:extLst>
      <p:ext uri="{BB962C8B-B14F-4D97-AF65-F5344CB8AC3E}">
        <p14:creationId xmlns:p14="http://schemas.microsoft.com/office/powerpoint/2010/main" val="381145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2137627"/>
            <a:ext cx="11319164" cy="3695136"/>
          </a:xfrm>
        </p:spPr>
        <p:txBody>
          <a:bodyPr>
            <a:normAutofit/>
          </a:bodyPr>
          <a:lstStyle/>
          <a:p>
            <a:pPr marL="0" indent="0" algn="just">
              <a:buNone/>
            </a:pPr>
            <a:r>
              <a:rPr lang="en-US" sz="2400" dirty="0"/>
              <a:t>3. Alleviation of generalized symptoms such as fever and malaise</a:t>
            </a:r>
          </a:p>
          <a:p>
            <a:pPr marL="0" indent="0" algn="just">
              <a:buNone/>
            </a:pPr>
            <a:r>
              <a:rPr lang="en-US" sz="2400" dirty="0"/>
              <a:t>4. Correction of systemic conditions or factors that contribute to the initiation or progression of gingival changes.</a:t>
            </a:r>
          </a:p>
          <a:p>
            <a:pPr algn="just"/>
            <a:r>
              <a:rPr lang="en-US" sz="2400" dirty="0"/>
              <a:t>Treatment of NUG should follow an orderly sequence, according to specific steps, at three clinical visits.</a:t>
            </a:r>
            <a:endParaRPr lang="en-IN" sz="2400" dirty="0"/>
          </a:p>
        </p:txBody>
      </p:sp>
    </p:spTree>
    <p:extLst>
      <p:ext uri="{BB962C8B-B14F-4D97-AF65-F5344CB8AC3E}">
        <p14:creationId xmlns:p14="http://schemas.microsoft.com/office/powerpoint/2010/main" val="91581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992" y="0"/>
            <a:ext cx="10353761" cy="817417"/>
          </a:xfrm>
        </p:spPr>
        <p:txBody>
          <a:bodyPr>
            <a:normAutofit/>
          </a:bodyPr>
          <a:lstStyle/>
          <a:p>
            <a:r>
              <a:rPr lang="en-US" sz="4000" b="0" dirty="0"/>
              <a:t>First visit</a:t>
            </a:r>
            <a:endParaRPr lang="en-IN" sz="4000" b="0" dirty="0"/>
          </a:p>
        </p:txBody>
      </p:sp>
      <p:sp>
        <p:nvSpPr>
          <p:cNvPr id="3" name="Content Placeholder 2"/>
          <p:cNvSpPr>
            <a:spLocks noGrp="1"/>
          </p:cNvSpPr>
          <p:nvPr>
            <p:ph idx="1"/>
          </p:nvPr>
        </p:nvSpPr>
        <p:spPr>
          <a:xfrm>
            <a:off x="401781" y="817417"/>
            <a:ext cx="11222182" cy="4835235"/>
          </a:xfrm>
        </p:spPr>
        <p:txBody>
          <a:bodyPr>
            <a:noAutofit/>
          </a:bodyPr>
          <a:lstStyle/>
          <a:p>
            <a:pPr algn="just"/>
            <a:r>
              <a:rPr lang="en-US" sz="2400" dirty="0"/>
              <a:t>At the first visit, the clinician should conduct a comprehensive evaluation of the patient, including – </a:t>
            </a:r>
          </a:p>
          <a:p>
            <a:pPr algn="just"/>
            <a:r>
              <a:rPr lang="en-US" sz="2400" dirty="0"/>
              <a:t>A thorough medical history, with special attention to – </a:t>
            </a:r>
          </a:p>
          <a:p>
            <a:pPr marL="457200" indent="-457200" algn="just">
              <a:buFont typeface="Arial" panose="020B0604020202020204" pitchFamily="34" charset="0"/>
              <a:buAutoNum type="alphaLcParenR"/>
            </a:pPr>
            <a:r>
              <a:rPr lang="en-US" sz="2400" dirty="0"/>
              <a:t>Recent illness                                                   g) Type of employment</a:t>
            </a:r>
          </a:p>
          <a:p>
            <a:pPr marL="457200" indent="-457200" algn="just">
              <a:buFont typeface="Arial" panose="020B0604020202020204" pitchFamily="34" charset="0"/>
              <a:buAutoNum type="alphaLcParenR"/>
            </a:pPr>
            <a:r>
              <a:rPr lang="en-US" sz="2400" dirty="0"/>
              <a:t>Living conditions			          h) Hours of rest</a:t>
            </a:r>
          </a:p>
          <a:p>
            <a:pPr marL="457200" indent="-457200" algn="just">
              <a:buAutoNum type="alphaLcParenR"/>
            </a:pPr>
            <a:r>
              <a:rPr lang="en-US" sz="2400" dirty="0"/>
              <a:t>Dietary background</a:t>
            </a:r>
          </a:p>
          <a:p>
            <a:pPr marL="457200" indent="-457200" algn="just">
              <a:buAutoNum type="alphaLcParenR"/>
            </a:pPr>
            <a:r>
              <a:rPr lang="en-US" sz="2400" dirty="0"/>
              <a:t>Cigarette smoking</a:t>
            </a:r>
          </a:p>
          <a:p>
            <a:pPr marL="457200" indent="-457200" algn="just">
              <a:buAutoNum type="alphaLcParenR"/>
            </a:pPr>
            <a:r>
              <a:rPr lang="en-US" sz="2400" dirty="0"/>
              <a:t>Risk factors for human immunodeficiency virus (HIV) infection</a:t>
            </a:r>
          </a:p>
          <a:p>
            <a:pPr marL="457200" indent="-457200" algn="just">
              <a:buAutoNum type="alphaLcParenR"/>
            </a:pPr>
            <a:r>
              <a:rPr lang="en-US" sz="2400" dirty="0"/>
              <a:t>Psychosocial parameters (e.g., stress, depression). </a:t>
            </a:r>
          </a:p>
        </p:txBody>
      </p:sp>
    </p:spTree>
    <p:extLst>
      <p:ext uri="{BB962C8B-B14F-4D97-AF65-F5344CB8AC3E}">
        <p14:creationId xmlns:p14="http://schemas.microsoft.com/office/powerpoint/2010/main" val="110648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181" y="1015408"/>
            <a:ext cx="10958945" cy="3695136"/>
          </a:xfrm>
        </p:spPr>
        <p:txBody>
          <a:bodyPr>
            <a:noAutofit/>
          </a:bodyPr>
          <a:lstStyle/>
          <a:p>
            <a:pPr algn="just"/>
            <a:r>
              <a:rPr lang="en-US" sz="2400" dirty="0"/>
              <a:t>The patient is questioned regarding the history of the acute disease, including its onset and duration, as follows:</a:t>
            </a:r>
          </a:p>
          <a:p>
            <a:pPr algn="just"/>
            <a:r>
              <a:rPr lang="en-IN" sz="2400" dirty="0"/>
              <a:t>Is the disease recurrent?</a:t>
            </a:r>
          </a:p>
          <a:p>
            <a:pPr algn="just"/>
            <a:r>
              <a:rPr lang="en-US" sz="2400" dirty="0"/>
              <a:t>Are the recurrences associated with specific factors such as – </a:t>
            </a:r>
          </a:p>
          <a:p>
            <a:pPr marL="457200" indent="-457200" algn="just">
              <a:buAutoNum type="alphaLcPeriod"/>
            </a:pPr>
            <a:r>
              <a:rPr lang="en-US" sz="2400" dirty="0"/>
              <a:t>Menstruation</a:t>
            </a:r>
          </a:p>
          <a:p>
            <a:pPr marL="457200" indent="-457200" algn="just">
              <a:buAutoNum type="alphaLcPeriod"/>
            </a:pPr>
            <a:r>
              <a:rPr lang="en-US" sz="2400" dirty="0"/>
              <a:t>Particular foods</a:t>
            </a:r>
          </a:p>
          <a:p>
            <a:pPr marL="457200" indent="-457200" algn="just">
              <a:buAutoNum type="alphaLcPeriod"/>
            </a:pPr>
            <a:r>
              <a:rPr lang="en-US" sz="2400" dirty="0"/>
              <a:t>Exhaustion</a:t>
            </a:r>
          </a:p>
          <a:p>
            <a:pPr marL="457200" indent="-457200" algn="just">
              <a:buAutoNum type="alphaLcPeriod"/>
            </a:pPr>
            <a:r>
              <a:rPr lang="en-US" sz="2400" dirty="0"/>
              <a:t>Mental stress</a:t>
            </a:r>
          </a:p>
          <a:p>
            <a:pPr algn="just"/>
            <a:r>
              <a:rPr lang="en-US" sz="2400" dirty="0"/>
              <a:t>Has there been any previous treatment? When and for how </a:t>
            </a:r>
            <a:r>
              <a:rPr lang="en-IN" sz="2400" dirty="0"/>
              <a:t>long?</a:t>
            </a:r>
          </a:p>
          <a:p>
            <a:pPr algn="just"/>
            <a:endParaRPr lang="en-IN" sz="2400" dirty="0"/>
          </a:p>
        </p:txBody>
      </p:sp>
    </p:spTree>
    <p:extLst>
      <p:ext uri="{BB962C8B-B14F-4D97-AF65-F5344CB8AC3E}">
        <p14:creationId xmlns:p14="http://schemas.microsoft.com/office/powerpoint/2010/main" val="262635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1454728"/>
            <a:ext cx="11263746" cy="4211782"/>
          </a:xfrm>
        </p:spPr>
        <p:txBody>
          <a:bodyPr>
            <a:normAutofit/>
          </a:bodyPr>
          <a:lstStyle/>
          <a:p>
            <a:pPr algn="just"/>
            <a:r>
              <a:rPr lang="en-US" sz="2400" dirty="0"/>
              <a:t>The clinician should also inquire as to the type of treatment received and the patient’s impression regarding the effectiveness of </a:t>
            </a:r>
            <a:r>
              <a:rPr lang="en-IN" sz="2400" dirty="0"/>
              <a:t>previous treatment.</a:t>
            </a:r>
          </a:p>
          <a:p>
            <a:pPr algn="just"/>
            <a:r>
              <a:rPr lang="en-US" sz="2400" dirty="0"/>
              <a:t>The initial physical examination should include an assessment of general appearance, presence of halitosis, presence of skin lesions, vital signs including temperature, and palpation for the presence of enlarged lymph nodes, especially submaxillary and submental nodes.</a:t>
            </a:r>
          </a:p>
          <a:p>
            <a:pPr algn="just"/>
            <a:r>
              <a:rPr lang="en-US" sz="2400" dirty="0"/>
              <a:t>The oral cavity is examined for the characteristic NUG lesions distribution, and the possible involvement of the oropharyngeal region. </a:t>
            </a:r>
          </a:p>
        </p:txBody>
      </p:sp>
    </p:spTree>
    <p:extLst>
      <p:ext uri="{BB962C8B-B14F-4D97-AF65-F5344CB8AC3E}">
        <p14:creationId xmlns:p14="http://schemas.microsoft.com/office/powerpoint/2010/main" val="314471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181" y="1749701"/>
            <a:ext cx="10986655" cy="3695136"/>
          </a:xfrm>
        </p:spPr>
        <p:txBody>
          <a:bodyPr>
            <a:noAutofit/>
          </a:bodyPr>
          <a:lstStyle/>
          <a:p>
            <a:pPr algn="just"/>
            <a:r>
              <a:rPr lang="en-US" sz="2400" dirty="0"/>
              <a:t>The goals of initial therapy are reduction of the microbial load and removal of necrotic tissue to the degree that repair and regeneration of normal tissue barriers can be reestablished. </a:t>
            </a:r>
          </a:p>
          <a:p>
            <a:pPr algn="just"/>
            <a:r>
              <a:rPr lang="en-US" sz="2400" dirty="0"/>
              <a:t>Treatment during the initial visit is continued to the acutely involved areas, which are isolated with cotton rolls and dried. </a:t>
            </a:r>
          </a:p>
          <a:p>
            <a:pPr algn="just"/>
            <a:r>
              <a:rPr lang="en-US" sz="2400" dirty="0"/>
              <a:t>A topical anesthetic is applied, and after 2 or 3 minutes the areas are gently swabbed with a moistened cotton pellet to remove the </a:t>
            </a:r>
            <a:r>
              <a:rPr lang="en-US" sz="2400" dirty="0" err="1"/>
              <a:t>pseudomembrane</a:t>
            </a:r>
            <a:r>
              <a:rPr lang="en-US" sz="2400" dirty="0"/>
              <a:t> and nonattached surface debris. </a:t>
            </a:r>
          </a:p>
        </p:txBody>
      </p:sp>
    </p:spTree>
    <p:extLst>
      <p:ext uri="{BB962C8B-B14F-4D97-AF65-F5344CB8AC3E}">
        <p14:creationId xmlns:p14="http://schemas.microsoft.com/office/powerpoint/2010/main" val="16620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1361773"/>
            <a:ext cx="11194473" cy="3695136"/>
          </a:xfrm>
        </p:spPr>
        <p:txBody>
          <a:bodyPr>
            <a:noAutofit/>
          </a:bodyPr>
          <a:lstStyle/>
          <a:p>
            <a:pPr algn="just"/>
            <a:r>
              <a:rPr lang="en-US" sz="2400" dirty="0"/>
              <a:t>Antibiotics are effective in the treatment of patients with NUG. </a:t>
            </a:r>
          </a:p>
          <a:p>
            <a:pPr algn="just"/>
            <a:r>
              <a:rPr lang="en-US" sz="2400" dirty="0"/>
              <a:t>Patients with moderate or severe NUG and local lymphadenopathy or other systemic signs or symptoms are placed on an antibiotic regimen of amoxicillin 500 mg orally every 6 hours for 10 days.</a:t>
            </a:r>
          </a:p>
          <a:p>
            <a:pPr algn="just"/>
            <a:r>
              <a:rPr lang="en-US" sz="2400" dirty="0"/>
              <a:t>For amoxicillin-sensitive patients, other antibiotics are prescribed, such as erythromycin (500 mg every 6 hours) or metronidazole (500 mg twice daily for 7 days). Systemic complications should subside in 1 to 3 days. </a:t>
            </a:r>
          </a:p>
          <a:p>
            <a:pPr algn="just"/>
            <a:r>
              <a:rPr lang="en-US" sz="2400" b="1" i="1" u="sng" dirty="0"/>
              <a:t>Antibiotics are not recommended in NUG patients who do not have systemic complications.</a:t>
            </a:r>
            <a:endParaRPr lang="en-IN" sz="2400" b="1" u="sng" dirty="0"/>
          </a:p>
        </p:txBody>
      </p:sp>
    </p:spTree>
    <p:extLst>
      <p:ext uri="{BB962C8B-B14F-4D97-AF65-F5344CB8AC3E}">
        <p14:creationId xmlns:p14="http://schemas.microsoft.com/office/powerpoint/2010/main" val="1842796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308516"/>
            <a:ext cx="10353761" cy="1326321"/>
          </a:xfrm>
        </p:spPr>
        <p:txBody>
          <a:bodyPr>
            <a:normAutofit/>
          </a:bodyPr>
          <a:lstStyle/>
          <a:p>
            <a:r>
              <a:rPr lang="en-US" sz="4000" b="0" dirty="0"/>
              <a:t>Instructions to the patients</a:t>
            </a:r>
            <a:endParaRPr lang="en-IN" sz="4000" b="0" dirty="0"/>
          </a:p>
        </p:txBody>
      </p:sp>
      <p:sp>
        <p:nvSpPr>
          <p:cNvPr id="3" name="Content Placeholder 2"/>
          <p:cNvSpPr>
            <a:spLocks noGrp="1"/>
          </p:cNvSpPr>
          <p:nvPr>
            <p:ph idx="1"/>
          </p:nvPr>
        </p:nvSpPr>
        <p:spPr>
          <a:xfrm>
            <a:off x="429490" y="1634837"/>
            <a:ext cx="11194473" cy="4835236"/>
          </a:xfrm>
        </p:spPr>
        <p:txBody>
          <a:bodyPr>
            <a:normAutofit/>
          </a:bodyPr>
          <a:lstStyle/>
          <a:p>
            <a:pPr algn="just"/>
            <a:r>
              <a:rPr lang="en-US" sz="2400" dirty="0"/>
              <a:t>The patient is discharged with the following instructions:</a:t>
            </a:r>
          </a:p>
          <a:p>
            <a:pPr marL="0" indent="0" algn="just">
              <a:buNone/>
            </a:pPr>
            <a:r>
              <a:rPr lang="en-US" sz="2400" dirty="0"/>
              <a:t>1. Avoid tobacco, alcohol, and condiments.</a:t>
            </a:r>
          </a:p>
          <a:p>
            <a:pPr marL="0" indent="0" algn="just">
              <a:buNone/>
            </a:pPr>
            <a:r>
              <a:rPr lang="en-US" sz="2400" dirty="0"/>
              <a:t>2. Rinse with a glassful of an equal mixture of 3% hydrogen peroxide and warm water every 2 hours and/or 0.12% </a:t>
            </a:r>
            <a:r>
              <a:rPr lang="en-IN" sz="2400" dirty="0"/>
              <a:t>chlorhexidine solution twice daily.</a:t>
            </a:r>
          </a:p>
          <a:p>
            <a:pPr marL="0" indent="0" algn="just">
              <a:buNone/>
            </a:pPr>
            <a:r>
              <a:rPr lang="en-US" sz="2400" dirty="0"/>
              <a:t>3. Get adequate rest. Pursue usual activities, but avoid excessive physical exertion or prolonged exposure to the sun, as in golfing, playing tennis, swimming, or sunbathing.</a:t>
            </a:r>
          </a:p>
        </p:txBody>
      </p:sp>
    </p:spTree>
    <p:extLst>
      <p:ext uri="{BB962C8B-B14F-4D97-AF65-F5344CB8AC3E}">
        <p14:creationId xmlns:p14="http://schemas.microsoft.com/office/powerpoint/2010/main" val="162412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77091"/>
            <a:ext cx="10353761" cy="1326321"/>
          </a:xfrm>
        </p:spPr>
        <p:txBody>
          <a:bodyPr>
            <a:normAutofit/>
          </a:bodyPr>
          <a:lstStyle/>
          <a:p>
            <a:r>
              <a:rPr lang="en-US" sz="4800" b="0" dirty="0"/>
              <a:t>Contents</a:t>
            </a:r>
            <a:endParaRPr lang="en-IN" sz="4800" b="0" dirty="0"/>
          </a:p>
        </p:txBody>
      </p:sp>
      <p:sp>
        <p:nvSpPr>
          <p:cNvPr id="3" name="Content Placeholder 2"/>
          <p:cNvSpPr>
            <a:spLocks noGrp="1"/>
          </p:cNvSpPr>
          <p:nvPr>
            <p:ph idx="1"/>
          </p:nvPr>
        </p:nvSpPr>
        <p:spPr>
          <a:xfrm>
            <a:off x="913795" y="1708137"/>
            <a:ext cx="10353762" cy="3695136"/>
          </a:xfrm>
        </p:spPr>
        <p:txBody>
          <a:bodyPr>
            <a:noAutofit/>
          </a:bodyPr>
          <a:lstStyle/>
          <a:p>
            <a:r>
              <a:rPr lang="en-US" sz="2400" dirty="0"/>
              <a:t>Introduction</a:t>
            </a:r>
          </a:p>
          <a:p>
            <a:r>
              <a:rPr lang="en-US" sz="2400" dirty="0"/>
              <a:t>Necrotizing ulcerative gingivitis</a:t>
            </a:r>
          </a:p>
          <a:p>
            <a:r>
              <a:rPr lang="en-US" sz="2400" dirty="0"/>
              <a:t>Necrotizing ulcerative periodontitis</a:t>
            </a:r>
          </a:p>
          <a:p>
            <a:r>
              <a:rPr lang="en-US" sz="2400" dirty="0"/>
              <a:t>Necrotizing ulcerative stomatitis</a:t>
            </a:r>
          </a:p>
          <a:p>
            <a:r>
              <a:rPr lang="en-US" sz="2400" dirty="0"/>
              <a:t>Primary herpetic </a:t>
            </a:r>
            <a:r>
              <a:rPr lang="en-US" sz="2400" dirty="0" err="1"/>
              <a:t>gingivostomatitis</a:t>
            </a:r>
            <a:endParaRPr lang="en-US" sz="2400" dirty="0"/>
          </a:p>
          <a:p>
            <a:r>
              <a:rPr lang="en-US" sz="2400" dirty="0"/>
              <a:t>Periodontal abscess</a:t>
            </a:r>
          </a:p>
          <a:p>
            <a:r>
              <a:rPr lang="en-US" sz="2400" dirty="0" err="1"/>
              <a:t>Pericoronitis</a:t>
            </a:r>
            <a:endParaRPr lang="en-US" sz="2400" dirty="0"/>
          </a:p>
        </p:txBody>
      </p:sp>
    </p:spTree>
    <p:extLst>
      <p:ext uri="{BB962C8B-B14F-4D97-AF65-F5344CB8AC3E}">
        <p14:creationId xmlns:p14="http://schemas.microsoft.com/office/powerpoint/2010/main" val="1594674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22" y="152400"/>
            <a:ext cx="10353761" cy="924539"/>
          </a:xfrm>
        </p:spPr>
        <p:txBody>
          <a:bodyPr>
            <a:normAutofit/>
          </a:bodyPr>
          <a:lstStyle/>
          <a:p>
            <a:r>
              <a:rPr lang="en-US" sz="4000" b="0" dirty="0"/>
              <a:t>Second visit</a:t>
            </a:r>
            <a:endParaRPr lang="en-IN" sz="4000" b="0" dirty="0"/>
          </a:p>
        </p:txBody>
      </p:sp>
      <p:sp>
        <p:nvSpPr>
          <p:cNvPr id="3" name="Content Placeholder 2"/>
          <p:cNvSpPr>
            <a:spLocks noGrp="1"/>
          </p:cNvSpPr>
          <p:nvPr>
            <p:ph idx="1"/>
          </p:nvPr>
        </p:nvSpPr>
        <p:spPr>
          <a:xfrm>
            <a:off x="415636" y="1076939"/>
            <a:ext cx="11443855" cy="3695136"/>
          </a:xfrm>
        </p:spPr>
        <p:txBody>
          <a:bodyPr>
            <a:noAutofit/>
          </a:bodyPr>
          <a:lstStyle/>
          <a:p>
            <a:pPr algn="just"/>
            <a:r>
              <a:rPr lang="en-US" sz="2400" dirty="0"/>
              <a:t>At the second visit, 1 or 2 days after the first visit, the patient is evaluated for amelioration of signs and symptoms. </a:t>
            </a:r>
          </a:p>
          <a:p>
            <a:pPr algn="just"/>
            <a:r>
              <a:rPr lang="en-US" sz="2400" dirty="0"/>
              <a:t>The patient’s condition is usually improved; the pain is diminished or is no longer present.</a:t>
            </a:r>
          </a:p>
          <a:p>
            <a:pPr algn="just"/>
            <a:r>
              <a:rPr lang="en-US" sz="2400" dirty="0"/>
              <a:t>The gingival margins of the involved areas are erythematous but without a superficial </a:t>
            </a:r>
            <a:r>
              <a:rPr lang="en-US" sz="2400" dirty="0" err="1"/>
              <a:t>pseudomembrane</a:t>
            </a:r>
            <a:r>
              <a:rPr lang="en-US" sz="2400" dirty="0"/>
              <a:t>.</a:t>
            </a:r>
          </a:p>
          <a:p>
            <a:pPr algn="just"/>
            <a:r>
              <a:rPr lang="en-US" sz="2400" dirty="0"/>
              <a:t>Scaling is performed if it is necessary and sensitivity permits.</a:t>
            </a:r>
          </a:p>
          <a:p>
            <a:pPr algn="just"/>
            <a:r>
              <a:rPr lang="en-US" sz="2400" dirty="0"/>
              <a:t>Shrinkage of the gingiva may expose previously covered calculus, which is gently removed. </a:t>
            </a:r>
          </a:p>
        </p:txBody>
      </p:sp>
    </p:spTree>
    <p:extLst>
      <p:ext uri="{BB962C8B-B14F-4D97-AF65-F5344CB8AC3E}">
        <p14:creationId xmlns:p14="http://schemas.microsoft.com/office/powerpoint/2010/main" val="3893574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39" y="277091"/>
            <a:ext cx="10353761" cy="910684"/>
          </a:xfrm>
        </p:spPr>
        <p:txBody>
          <a:bodyPr>
            <a:normAutofit/>
          </a:bodyPr>
          <a:lstStyle/>
          <a:p>
            <a:r>
              <a:rPr lang="en-US" sz="4000" b="0" dirty="0"/>
              <a:t>Third visit</a:t>
            </a:r>
            <a:endParaRPr lang="en-IN" sz="4000" b="0" dirty="0"/>
          </a:p>
        </p:txBody>
      </p:sp>
      <p:sp>
        <p:nvSpPr>
          <p:cNvPr id="3" name="Content Placeholder 2"/>
          <p:cNvSpPr>
            <a:spLocks noGrp="1"/>
          </p:cNvSpPr>
          <p:nvPr>
            <p:ph idx="1"/>
          </p:nvPr>
        </p:nvSpPr>
        <p:spPr>
          <a:xfrm>
            <a:off x="334110" y="1532537"/>
            <a:ext cx="11180618" cy="4623391"/>
          </a:xfrm>
        </p:spPr>
        <p:txBody>
          <a:bodyPr>
            <a:normAutofit/>
          </a:bodyPr>
          <a:lstStyle/>
          <a:p>
            <a:pPr algn="just"/>
            <a:r>
              <a:rPr lang="en-US" sz="2400" dirty="0"/>
              <a:t>At the next visit, approximately 5 days after the second visit, the patient is evaluated for resolution of symptoms, and a comprehensive plan for management of the patient’s periodontal condition is formulated. </a:t>
            </a:r>
          </a:p>
          <a:p>
            <a:pPr algn="just"/>
            <a:r>
              <a:rPr lang="en-US" sz="2400" dirty="0"/>
              <a:t>The patient should be essentially symptom-free at this time. </a:t>
            </a:r>
          </a:p>
          <a:p>
            <a:pPr algn="just"/>
            <a:r>
              <a:rPr lang="en-US" sz="2400" dirty="0"/>
              <a:t>Some erythema may still be present in the involved areas, and the gingiva may be slightly painful on tactile stimulation.</a:t>
            </a:r>
          </a:p>
          <a:p>
            <a:pPr algn="just"/>
            <a:r>
              <a:rPr lang="en-US" sz="2400" dirty="0"/>
              <a:t>The patient is instructed in biofilm control procedures, which are essential for the success of the treatment and the maintenance of periodontal health. </a:t>
            </a:r>
          </a:p>
        </p:txBody>
      </p:sp>
    </p:spTree>
    <p:extLst>
      <p:ext uri="{BB962C8B-B14F-4D97-AF65-F5344CB8AC3E}">
        <p14:creationId xmlns:p14="http://schemas.microsoft.com/office/powerpoint/2010/main" val="255579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745" y="2096064"/>
            <a:ext cx="10958946" cy="3695136"/>
          </a:xfrm>
        </p:spPr>
        <p:txBody>
          <a:bodyPr>
            <a:normAutofit/>
          </a:bodyPr>
          <a:lstStyle/>
          <a:p>
            <a:pPr algn="just"/>
            <a:r>
              <a:rPr lang="en-US" sz="2400" dirty="0"/>
              <a:t>The patient is further counseled on nutrition, smoking cessation, and other conditions or habits associated with potential recurrence. </a:t>
            </a:r>
          </a:p>
          <a:p>
            <a:pPr algn="just"/>
            <a:r>
              <a:rPr lang="en-US" sz="2400" dirty="0"/>
              <a:t>The hydrogen peroxide rinses are discontinued, but chlorhexidine rinses may be maintained for an additional 2 or 3 weeks. </a:t>
            </a:r>
          </a:p>
          <a:p>
            <a:pPr algn="just"/>
            <a:r>
              <a:rPr lang="en-US" sz="2400" dirty="0"/>
              <a:t>Scaling and root </a:t>
            </a:r>
            <a:r>
              <a:rPr lang="en-US" sz="2400" dirty="0" err="1"/>
              <a:t>planing</a:t>
            </a:r>
            <a:r>
              <a:rPr lang="en-US" sz="2400" dirty="0"/>
              <a:t> is repeated if necessary. </a:t>
            </a:r>
          </a:p>
        </p:txBody>
      </p:sp>
    </p:spTree>
    <p:extLst>
      <p:ext uri="{BB962C8B-B14F-4D97-AF65-F5344CB8AC3E}">
        <p14:creationId xmlns:p14="http://schemas.microsoft.com/office/powerpoint/2010/main" val="409045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4501"/>
            <a:ext cx="11139055" cy="3695136"/>
          </a:xfrm>
        </p:spPr>
        <p:txBody>
          <a:bodyPr>
            <a:normAutofit/>
          </a:bodyPr>
          <a:lstStyle/>
          <a:p>
            <a:pPr algn="just"/>
            <a:r>
              <a:rPr lang="en-US" sz="2400" dirty="0"/>
              <a:t>Unfortunately, patients often discontinue treatment because the acute condition has subsided; however, this is when comprehensive treatment of the chronic periodontal problem should begin.</a:t>
            </a:r>
          </a:p>
          <a:p>
            <a:pPr algn="just"/>
            <a:r>
              <a:rPr lang="en-US" sz="2400" dirty="0"/>
              <a:t>Patients need to be educated about the importance of comprehensive periodontal treatment and encouraged to complete it.</a:t>
            </a:r>
            <a:endParaRPr lang="en-IN" sz="2400" dirty="0"/>
          </a:p>
        </p:txBody>
      </p:sp>
    </p:spTree>
    <p:extLst>
      <p:ext uri="{BB962C8B-B14F-4D97-AF65-F5344CB8AC3E}">
        <p14:creationId xmlns:p14="http://schemas.microsoft.com/office/powerpoint/2010/main" val="891352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4" y="415636"/>
            <a:ext cx="11748655" cy="1326321"/>
          </a:xfrm>
        </p:spPr>
        <p:txBody>
          <a:bodyPr>
            <a:normAutofit/>
          </a:bodyPr>
          <a:lstStyle/>
          <a:p>
            <a:r>
              <a:rPr lang="en-US" sz="4000" b="0" dirty="0"/>
              <a:t>Necrotizing ulcerative periodontitis</a:t>
            </a:r>
            <a:endParaRPr lang="en-IN" sz="4000" b="0" dirty="0"/>
          </a:p>
        </p:txBody>
      </p:sp>
      <p:sp>
        <p:nvSpPr>
          <p:cNvPr id="3" name="Content Placeholder 2"/>
          <p:cNvSpPr>
            <a:spLocks noGrp="1"/>
          </p:cNvSpPr>
          <p:nvPr>
            <p:ph idx="1"/>
          </p:nvPr>
        </p:nvSpPr>
        <p:spPr>
          <a:xfrm>
            <a:off x="554182" y="2096064"/>
            <a:ext cx="11111345" cy="3695136"/>
          </a:xfrm>
        </p:spPr>
        <p:txBody>
          <a:bodyPr>
            <a:normAutofit/>
          </a:bodyPr>
          <a:lstStyle/>
          <a:p>
            <a:pPr algn="just"/>
            <a:r>
              <a:rPr lang="en-US" sz="2400" dirty="0"/>
              <a:t>In the 1999 classification, necrotizing ulcerative gingivitis (NUG) and necrotizing ulcerative periodontitis (NUP) were included among Necrotizing diseases of Periodontium.</a:t>
            </a:r>
          </a:p>
          <a:p>
            <a:pPr algn="just"/>
            <a:r>
              <a:rPr lang="en-US" sz="2400" dirty="0"/>
              <a:t>Studies have suggested that they may represent different stages of the same disease, because they have similar etiology, clinical characteristics, and treatment, and may even progress to more severe forms such as necrotizing stomatitis (NS) and </a:t>
            </a:r>
            <a:r>
              <a:rPr lang="en-US" sz="2400" dirty="0" err="1"/>
              <a:t>noma</a:t>
            </a:r>
            <a:r>
              <a:rPr lang="en-US" sz="2400" dirty="0"/>
              <a:t>.</a:t>
            </a:r>
            <a:endParaRPr lang="en-IN" sz="2400" dirty="0"/>
          </a:p>
        </p:txBody>
      </p:sp>
    </p:spTree>
    <p:extLst>
      <p:ext uri="{BB962C8B-B14F-4D97-AF65-F5344CB8AC3E}">
        <p14:creationId xmlns:p14="http://schemas.microsoft.com/office/powerpoint/2010/main" val="373868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49" y="152400"/>
            <a:ext cx="10353761" cy="772139"/>
          </a:xfrm>
        </p:spPr>
        <p:txBody>
          <a:bodyPr>
            <a:normAutofit/>
          </a:bodyPr>
          <a:lstStyle/>
          <a:p>
            <a:r>
              <a:rPr lang="en-US" sz="4000" b="0" dirty="0"/>
              <a:t>Clinical features</a:t>
            </a:r>
            <a:endParaRPr lang="en-IN" sz="4000" b="0" dirty="0"/>
          </a:p>
        </p:txBody>
      </p:sp>
      <p:sp>
        <p:nvSpPr>
          <p:cNvPr id="3" name="Content Placeholder 2"/>
          <p:cNvSpPr>
            <a:spLocks noGrp="1"/>
          </p:cNvSpPr>
          <p:nvPr>
            <p:ph idx="1"/>
          </p:nvPr>
        </p:nvSpPr>
        <p:spPr>
          <a:xfrm>
            <a:off x="110836" y="1409447"/>
            <a:ext cx="8229600" cy="4478733"/>
          </a:xfrm>
        </p:spPr>
        <p:txBody>
          <a:bodyPr>
            <a:normAutofit/>
          </a:bodyPr>
          <a:lstStyle/>
          <a:p>
            <a:pPr algn="just"/>
            <a:r>
              <a:rPr lang="en-US" sz="2400" dirty="0"/>
              <a:t>Clinical cases of NUP are defined by necrosis and ulceration of the coronal portion of the interdental papillae and gingival margin, with a painful, bright-red marginal gingiva that bleeds easily. </a:t>
            </a:r>
          </a:p>
          <a:p>
            <a:pPr algn="just"/>
            <a:r>
              <a:rPr lang="en-US" sz="2400" dirty="0"/>
              <a:t>This is similar to the clinical features of NUG. </a:t>
            </a:r>
          </a:p>
          <a:p>
            <a:pPr algn="just"/>
            <a:r>
              <a:rPr lang="en-US" sz="2400" dirty="0"/>
              <a:t>The distinguishing feature of NUP is the </a:t>
            </a:r>
            <a:r>
              <a:rPr lang="en-US" sz="2400" b="1" i="1" dirty="0"/>
              <a:t>destructive progression</a:t>
            </a:r>
            <a:r>
              <a:rPr lang="en-US" sz="2400" i="1" dirty="0"/>
              <a:t> </a:t>
            </a:r>
            <a:r>
              <a:rPr lang="en-US" sz="2400" dirty="0"/>
              <a:t>of the disease, which includes periodontal attachment and bone loss. </a:t>
            </a:r>
          </a:p>
        </p:txBody>
      </p:sp>
      <p:pic>
        <p:nvPicPr>
          <p:cNvPr id="4" name="Picture 3"/>
          <p:cNvPicPr>
            <a:picLocks noChangeAspect="1"/>
          </p:cNvPicPr>
          <p:nvPr/>
        </p:nvPicPr>
        <p:blipFill>
          <a:blip r:embed="rId2"/>
          <a:stretch>
            <a:fillRect/>
          </a:stretch>
        </p:blipFill>
        <p:spPr>
          <a:xfrm>
            <a:off x="8451272" y="1982619"/>
            <a:ext cx="3600953" cy="2314898"/>
          </a:xfrm>
          <a:prstGeom prst="rect">
            <a:avLst/>
          </a:prstGeom>
        </p:spPr>
      </p:pic>
    </p:spTree>
    <p:extLst>
      <p:ext uri="{BB962C8B-B14F-4D97-AF65-F5344CB8AC3E}">
        <p14:creationId xmlns:p14="http://schemas.microsoft.com/office/powerpoint/2010/main" val="3281845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2938"/>
            <a:ext cx="8812096" cy="3695136"/>
          </a:xfrm>
        </p:spPr>
        <p:txBody>
          <a:bodyPr>
            <a:normAutofit/>
          </a:bodyPr>
          <a:lstStyle/>
          <a:p>
            <a:pPr algn="just"/>
            <a:r>
              <a:rPr lang="en-US" sz="2400" dirty="0"/>
              <a:t>Deep interdental osseous craters typify periodontal lesions of NUP. </a:t>
            </a:r>
          </a:p>
          <a:p>
            <a:pPr algn="just"/>
            <a:r>
              <a:rPr lang="en-US" sz="2400" dirty="0"/>
              <a:t>However, “conventional” periodontal pockets with deep probing depth are not found, because the ulcerative and necrotizing nature of the gingival lesion destroys the marginal epithelium and connective tissue, resulting in gingival </a:t>
            </a:r>
            <a:r>
              <a:rPr lang="en-IN" sz="2400" dirty="0"/>
              <a:t>recession.</a:t>
            </a:r>
          </a:p>
        </p:txBody>
      </p:sp>
      <p:pic>
        <p:nvPicPr>
          <p:cNvPr id="4" name="Picture 3"/>
          <p:cNvPicPr>
            <a:picLocks noChangeAspect="1"/>
          </p:cNvPicPr>
          <p:nvPr/>
        </p:nvPicPr>
        <p:blipFill>
          <a:blip r:embed="rId2"/>
          <a:stretch>
            <a:fillRect/>
          </a:stretch>
        </p:blipFill>
        <p:spPr>
          <a:xfrm>
            <a:off x="8936182" y="2302760"/>
            <a:ext cx="3154000" cy="2019857"/>
          </a:xfrm>
          <a:prstGeom prst="rect">
            <a:avLst/>
          </a:prstGeom>
        </p:spPr>
      </p:pic>
    </p:spTree>
    <p:extLst>
      <p:ext uri="{BB962C8B-B14F-4D97-AF65-F5344CB8AC3E}">
        <p14:creationId xmlns:p14="http://schemas.microsoft.com/office/powerpoint/2010/main" val="369351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28" y="110836"/>
            <a:ext cx="10353761" cy="1326321"/>
          </a:xfrm>
        </p:spPr>
        <p:txBody>
          <a:bodyPr>
            <a:normAutofit/>
          </a:bodyPr>
          <a:lstStyle/>
          <a:p>
            <a:r>
              <a:rPr lang="en-US" sz="4000" b="0" dirty="0"/>
              <a:t>etiology</a:t>
            </a:r>
            <a:endParaRPr lang="en-IN" sz="4000" b="0" dirty="0"/>
          </a:p>
        </p:txBody>
      </p:sp>
      <p:sp>
        <p:nvSpPr>
          <p:cNvPr id="3" name="Content Placeholder 2"/>
          <p:cNvSpPr>
            <a:spLocks noGrp="1"/>
          </p:cNvSpPr>
          <p:nvPr>
            <p:ph idx="1"/>
          </p:nvPr>
        </p:nvSpPr>
        <p:spPr>
          <a:xfrm>
            <a:off x="387926" y="1763555"/>
            <a:ext cx="11471564" cy="3695136"/>
          </a:xfrm>
        </p:spPr>
        <p:txBody>
          <a:bodyPr>
            <a:noAutofit/>
          </a:bodyPr>
          <a:lstStyle/>
          <a:p>
            <a:pPr algn="just"/>
            <a:r>
              <a:rPr lang="en-US" sz="2400" dirty="0"/>
              <a:t>The etiology of NUP has not been determined, although a mixed fusiform–spirochete bacterial flora appears to play a key role. </a:t>
            </a:r>
          </a:p>
          <a:p>
            <a:pPr algn="just"/>
            <a:r>
              <a:rPr lang="en-US" sz="2400" dirty="0"/>
              <a:t>Because bacterial pathogens are not solely responsible for causing the disease, some predisposing “host” factors may be necessary. </a:t>
            </a:r>
          </a:p>
          <a:p>
            <a:pPr algn="just"/>
            <a:r>
              <a:rPr lang="en-US" sz="2400" dirty="0"/>
              <a:t>Numerous predisposing factors have been attributed to NUG, including poor oral hygiene, preexisting periodontal disease, smoking, viral infections, immunocompromised status, psychosocial stress, and malnutrition. </a:t>
            </a:r>
          </a:p>
        </p:txBody>
      </p:sp>
    </p:spTree>
    <p:extLst>
      <p:ext uri="{BB962C8B-B14F-4D97-AF65-F5344CB8AC3E}">
        <p14:creationId xmlns:p14="http://schemas.microsoft.com/office/powerpoint/2010/main" val="46202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456" y="1569592"/>
            <a:ext cx="11305309" cy="3695136"/>
          </a:xfrm>
        </p:spPr>
        <p:txBody>
          <a:bodyPr>
            <a:noAutofit/>
          </a:bodyPr>
          <a:lstStyle/>
          <a:p>
            <a:pPr algn="just"/>
            <a:r>
              <a:rPr lang="en-US" sz="2400" dirty="0"/>
              <a:t>One case report attributed heavy tobacco use as the most significant contributing factor associated with NUP in a 21-year-old who had been smoking (&gt;20 cigarettes/day) and chewing tobacco since the </a:t>
            </a:r>
            <a:r>
              <a:rPr lang="en-IN" sz="2400" dirty="0"/>
              <a:t>age of 7 years. </a:t>
            </a:r>
          </a:p>
          <a:p>
            <a:pPr algn="just"/>
            <a:r>
              <a:rPr lang="en-US" sz="2400" dirty="0"/>
              <a:t>Smoking, malnutrition, and high plaque levels all increase the risk of NUP and need to be changed so that treatment success is </a:t>
            </a:r>
            <a:r>
              <a:rPr lang="en-IN" sz="2400" dirty="0"/>
              <a:t>obtained.</a:t>
            </a:r>
          </a:p>
        </p:txBody>
      </p:sp>
    </p:spTree>
    <p:extLst>
      <p:ext uri="{BB962C8B-B14F-4D97-AF65-F5344CB8AC3E}">
        <p14:creationId xmlns:p14="http://schemas.microsoft.com/office/powerpoint/2010/main" val="2822903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377" y="304800"/>
            <a:ext cx="10353761" cy="1326321"/>
          </a:xfrm>
        </p:spPr>
        <p:txBody>
          <a:bodyPr>
            <a:normAutofit/>
          </a:bodyPr>
          <a:lstStyle/>
          <a:p>
            <a:r>
              <a:rPr lang="en-US" sz="4000" b="0" dirty="0"/>
              <a:t>treatment</a:t>
            </a:r>
            <a:endParaRPr lang="en-IN" sz="4000" b="0" dirty="0"/>
          </a:p>
        </p:txBody>
      </p:sp>
      <p:sp>
        <p:nvSpPr>
          <p:cNvPr id="3" name="Content Placeholder 2"/>
          <p:cNvSpPr>
            <a:spLocks noGrp="1"/>
          </p:cNvSpPr>
          <p:nvPr>
            <p:ph idx="1"/>
          </p:nvPr>
        </p:nvSpPr>
        <p:spPr>
          <a:xfrm>
            <a:off x="334111" y="1735846"/>
            <a:ext cx="11402291" cy="3695136"/>
          </a:xfrm>
        </p:spPr>
        <p:txBody>
          <a:bodyPr>
            <a:noAutofit/>
          </a:bodyPr>
          <a:lstStyle/>
          <a:p>
            <a:pPr algn="just"/>
            <a:r>
              <a:rPr lang="en-IN" sz="2400" dirty="0"/>
              <a:t>Necrotizing ulcerative periodontitis (NUP) is a rare disease, especially </a:t>
            </a:r>
            <a:r>
              <a:rPr lang="en-US" sz="2400" dirty="0"/>
              <a:t>in developed countries. </a:t>
            </a:r>
          </a:p>
          <a:p>
            <a:pPr algn="just"/>
            <a:r>
              <a:rPr lang="en-US" sz="2400" dirty="0"/>
              <a:t>Often, NUP is diagnosed in individuals with a compromised host immune response.</a:t>
            </a:r>
          </a:p>
          <a:p>
            <a:pPr algn="just"/>
            <a:r>
              <a:rPr lang="en-US" sz="2400" dirty="0"/>
              <a:t>The incidence of NUP in specific populations, such as patients who are positive for human immunodeficiency virus (HIV) infection or have acquired immunodeficiency syndrome (AIDS), has been reported to be between 0 and 6%. </a:t>
            </a:r>
          </a:p>
        </p:txBody>
      </p:sp>
    </p:spTree>
    <p:extLst>
      <p:ext uri="{BB962C8B-B14F-4D97-AF65-F5344CB8AC3E}">
        <p14:creationId xmlns:p14="http://schemas.microsoft.com/office/powerpoint/2010/main" val="17086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84909"/>
            <a:ext cx="10810356" cy="1326321"/>
          </a:xfrm>
        </p:spPr>
        <p:txBody>
          <a:bodyPr>
            <a:noAutofit/>
          </a:bodyPr>
          <a:lstStyle/>
          <a:p>
            <a:r>
              <a:rPr lang="en-US" sz="3600" b="0" dirty="0"/>
              <a:t>Among these conditions, the following diseases have been listed: </a:t>
            </a:r>
            <a:endParaRPr lang="en-IN" sz="3600" b="0" dirty="0"/>
          </a:p>
        </p:txBody>
      </p:sp>
      <p:sp>
        <p:nvSpPr>
          <p:cNvPr id="3" name="Content Placeholder 2"/>
          <p:cNvSpPr>
            <a:spLocks noGrp="1"/>
          </p:cNvSpPr>
          <p:nvPr>
            <p:ph idx="1"/>
          </p:nvPr>
        </p:nvSpPr>
        <p:spPr>
          <a:xfrm>
            <a:off x="457201" y="2068354"/>
            <a:ext cx="11346873" cy="3695136"/>
          </a:xfrm>
        </p:spPr>
        <p:txBody>
          <a:bodyPr numCol="2">
            <a:noAutofit/>
          </a:bodyPr>
          <a:lstStyle/>
          <a:p>
            <a:pPr marL="342900" indent="-342900">
              <a:buAutoNum type="alphaLcParenR"/>
            </a:pPr>
            <a:r>
              <a:rPr lang="en-US" sz="2400" dirty="0"/>
              <a:t>Necrotizing periodontal diseases –</a:t>
            </a:r>
          </a:p>
          <a:p>
            <a:pPr marL="457200" indent="-457200">
              <a:buAutoNum type="arabicPeriod"/>
            </a:pPr>
            <a:r>
              <a:rPr lang="en-US" sz="2400" dirty="0"/>
              <a:t>Necrotizing ulcerative gingivitis</a:t>
            </a:r>
          </a:p>
          <a:p>
            <a:pPr marL="457200" indent="-457200">
              <a:buAutoNum type="arabicPeriod"/>
            </a:pPr>
            <a:r>
              <a:rPr lang="en-US" sz="2400" dirty="0"/>
              <a:t>Necrotizing ulcerative periodontitis</a:t>
            </a:r>
          </a:p>
          <a:p>
            <a:pPr marL="457200" indent="-457200">
              <a:buAutoNum type="arabicPeriod"/>
            </a:pPr>
            <a:r>
              <a:rPr lang="en-US" sz="2400" dirty="0"/>
              <a:t>Necrotizing ulcerative stomatitis</a:t>
            </a:r>
          </a:p>
          <a:p>
            <a:pPr marL="0" indent="0">
              <a:buNone/>
            </a:pPr>
            <a:r>
              <a:rPr lang="en-US" sz="2400" dirty="0"/>
              <a:t>b) Gingival abscess</a:t>
            </a:r>
          </a:p>
          <a:p>
            <a:pPr marL="0" indent="0">
              <a:buNone/>
            </a:pPr>
            <a:r>
              <a:rPr lang="en-US" sz="2400" dirty="0"/>
              <a:t>c) Periodontal abscess</a:t>
            </a:r>
          </a:p>
          <a:p>
            <a:pPr marL="0" indent="0">
              <a:buNone/>
            </a:pPr>
            <a:r>
              <a:rPr lang="en-US" sz="2400" dirty="0"/>
              <a:t>d) Herpetic </a:t>
            </a:r>
            <a:r>
              <a:rPr lang="en-US" sz="2400" dirty="0" err="1"/>
              <a:t>gingivostomatitis</a:t>
            </a:r>
            <a:endParaRPr lang="en-US" sz="2400" dirty="0"/>
          </a:p>
          <a:p>
            <a:pPr marL="0" indent="0">
              <a:buNone/>
            </a:pPr>
            <a:r>
              <a:rPr lang="en-US" sz="2400" dirty="0"/>
              <a:t>e) </a:t>
            </a:r>
            <a:r>
              <a:rPr lang="en-US" sz="2400" dirty="0" err="1"/>
              <a:t>Pericoronitis</a:t>
            </a:r>
            <a:r>
              <a:rPr lang="en-US" sz="2400" dirty="0"/>
              <a:t>, </a:t>
            </a:r>
          </a:p>
          <a:p>
            <a:pPr marL="0" indent="0">
              <a:buNone/>
            </a:pPr>
            <a:endParaRPr lang="en-IN" sz="2400" dirty="0"/>
          </a:p>
        </p:txBody>
      </p:sp>
    </p:spTree>
    <p:extLst>
      <p:ext uri="{BB962C8B-B14F-4D97-AF65-F5344CB8AC3E}">
        <p14:creationId xmlns:p14="http://schemas.microsoft.com/office/powerpoint/2010/main" val="1106652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18" y="2096064"/>
            <a:ext cx="11208327" cy="3695136"/>
          </a:xfrm>
        </p:spPr>
        <p:txBody>
          <a:bodyPr>
            <a:normAutofit/>
          </a:bodyPr>
          <a:lstStyle/>
          <a:p>
            <a:pPr algn="just"/>
            <a:r>
              <a:rPr lang="en-US" sz="2400" dirty="0"/>
              <a:t>Most patients diagnosed with NUP have diseases or conditions that impair their host immune response. </a:t>
            </a:r>
          </a:p>
          <a:p>
            <a:pPr algn="just"/>
            <a:r>
              <a:rPr lang="en-US" sz="2400" dirty="0"/>
              <a:t>These patients often have an underlying predisposing systemic factor that renders them susceptible to NUP disease. </a:t>
            </a:r>
          </a:p>
          <a:p>
            <a:pPr algn="just"/>
            <a:r>
              <a:rPr lang="en-US" sz="2400" dirty="0"/>
              <a:t>For this reason, patients presenting with NUP should be treated in consultation with their physician.</a:t>
            </a:r>
            <a:endParaRPr lang="en-IN" sz="2400" dirty="0"/>
          </a:p>
          <a:p>
            <a:pPr algn="just"/>
            <a:endParaRPr lang="en-IN" sz="2400" dirty="0"/>
          </a:p>
        </p:txBody>
      </p:sp>
    </p:spTree>
    <p:extLst>
      <p:ext uri="{BB962C8B-B14F-4D97-AF65-F5344CB8AC3E}">
        <p14:creationId xmlns:p14="http://schemas.microsoft.com/office/powerpoint/2010/main" val="3507820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5627"/>
            <a:ext cx="9132107" cy="3695136"/>
          </a:xfrm>
        </p:spPr>
        <p:txBody>
          <a:bodyPr>
            <a:noAutofit/>
          </a:bodyPr>
          <a:lstStyle/>
          <a:p>
            <a:pPr algn="just"/>
            <a:r>
              <a:rPr lang="en-US" sz="2400" dirty="0"/>
              <a:t>A comprehensive medical evaluation and diagnosis of any condition that may be contributing to an altered host immune response should be completed. </a:t>
            </a:r>
          </a:p>
          <a:p>
            <a:pPr algn="just"/>
            <a:r>
              <a:rPr lang="en-US" sz="2400" dirty="0"/>
              <a:t>It is also important to rule out any hematologic disease (e.g., leukemia) before initiating treatment of any case that has a similar presentation to NUP.</a:t>
            </a:r>
          </a:p>
          <a:p>
            <a:pPr algn="just"/>
            <a:r>
              <a:rPr lang="en-US" sz="2400" dirty="0"/>
              <a:t>Treatment can be initiated only after a thorough medical history and examination to identify the existence of any systemic diseases.</a:t>
            </a:r>
          </a:p>
        </p:txBody>
      </p:sp>
      <p:pic>
        <p:nvPicPr>
          <p:cNvPr id="4" name="Picture 3"/>
          <p:cNvPicPr>
            <a:picLocks noChangeAspect="1"/>
          </p:cNvPicPr>
          <p:nvPr/>
        </p:nvPicPr>
        <p:blipFill rotWithShape="1">
          <a:blip r:embed="rId2"/>
          <a:srcRect l="3270" r="3270" b="5660"/>
          <a:stretch/>
        </p:blipFill>
        <p:spPr>
          <a:xfrm>
            <a:off x="9132107" y="2397132"/>
            <a:ext cx="2919695" cy="1980904"/>
          </a:xfrm>
          <a:prstGeom prst="rect">
            <a:avLst/>
          </a:prstGeom>
        </p:spPr>
      </p:pic>
    </p:spTree>
    <p:extLst>
      <p:ext uri="{BB962C8B-B14F-4D97-AF65-F5344CB8AC3E}">
        <p14:creationId xmlns:p14="http://schemas.microsoft.com/office/powerpoint/2010/main" val="2727665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91" y="1721991"/>
            <a:ext cx="11263746" cy="3695136"/>
          </a:xfrm>
        </p:spPr>
        <p:txBody>
          <a:bodyPr>
            <a:noAutofit/>
          </a:bodyPr>
          <a:lstStyle/>
          <a:p>
            <a:pPr algn="just"/>
            <a:r>
              <a:rPr lang="en-US" sz="2400" dirty="0"/>
              <a:t>Treatment for NUP includes local debridement of lesions with scaling and root </a:t>
            </a:r>
            <a:r>
              <a:rPr lang="en-US" sz="2400" dirty="0" err="1"/>
              <a:t>planing</a:t>
            </a:r>
            <a:r>
              <a:rPr lang="en-US" sz="2400" dirty="0"/>
              <a:t>, lavage, and instructions for good oral hygiene. </a:t>
            </a:r>
          </a:p>
          <a:p>
            <a:pPr algn="just"/>
            <a:r>
              <a:rPr lang="en-US" sz="2400" dirty="0"/>
              <a:t>It may be necessary to use local anesthesia during the debridement because lesions are frequently painful. </a:t>
            </a:r>
          </a:p>
          <a:p>
            <a:pPr algn="just"/>
            <a:r>
              <a:rPr lang="en-US" sz="2400" dirty="0"/>
              <a:t>The use of ultrasonic instrumentation with profuse irrigation may enhance debridement and flushing of deep lesions. </a:t>
            </a:r>
          </a:p>
          <a:p>
            <a:pPr algn="just"/>
            <a:r>
              <a:rPr lang="en-US" sz="2400" dirty="0"/>
              <a:t>Achieving good oral hygiene may also be challenging until the lesions and associated pain resolve.</a:t>
            </a:r>
            <a:endParaRPr lang="en-IN" sz="2400" dirty="0"/>
          </a:p>
          <a:p>
            <a:pPr algn="just"/>
            <a:endParaRPr lang="en-IN" sz="2400" dirty="0"/>
          </a:p>
        </p:txBody>
      </p:sp>
    </p:spTree>
    <p:extLst>
      <p:ext uri="{BB962C8B-B14F-4D97-AF65-F5344CB8AC3E}">
        <p14:creationId xmlns:p14="http://schemas.microsoft.com/office/powerpoint/2010/main" val="3279625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1694283"/>
            <a:ext cx="11526981" cy="4318590"/>
          </a:xfrm>
        </p:spPr>
        <p:txBody>
          <a:bodyPr>
            <a:noAutofit/>
          </a:bodyPr>
          <a:lstStyle/>
          <a:p>
            <a:pPr algn="just"/>
            <a:r>
              <a:rPr lang="en-US" sz="2400" dirty="0"/>
              <a:t>Antimicrobial adjuncts, such as chlorhexidine, added to the oral hygiene regimen may contribute to the daily reduction of bacterial loads. </a:t>
            </a:r>
          </a:p>
          <a:p>
            <a:pPr algn="just"/>
            <a:r>
              <a:rPr lang="en-US" sz="2400" dirty="0"/>
              <a:t>Locally applied topical antimicrobials and systemic antibiotics, as well as systemic analgesics, should be used as indicated by signs and symptoms.</a:t>
            </a:r>
          </a:p>
          <a:p>
            <a:pPr algn="just"/>
            <a:r>
              <a:rPr lang="en-US" sz="2400" dirty="0"/>
              <a:t>Patients with NUP often harbor bacteria, fungi, viruses, and other non oral microorganisms, complicating the selection of antimicrobial therapy. </a:t>
            </a:r>
          </a:p>
        </p:txBody>
      </p:sp>
    </p:spTree>
    <p:extLst>
      <p:ext uri="{BB962C8B-B14F-4D97-AF65-F5344CB8AC3E}">
        <p14:creationId xmlns:p14="http://schemas.microsoft.com/office/powerpoint/2010/main" val="3956573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9" y="609600"/>
            <a:ext cx="11596254" cy="1326321"/>
          </a:xfrm>
        </p:spPr>
        <p:txBody>
          <a:bodyPr>
            <a:normAutofit/>
          </a:bodyPr>
          <a:lstStyle/>
          <a:p>
            <a:r>
              <a:rPr lang="en-US" sz="4000" b="0" dirty="0"/>
              <a:t>Primary herpetic </a:t>
            </a:r>
            <a:r>
              <a:rPr lang="en-US" sz="4000" b="0" dirty="0" err="1"/>
              <a:t>gingivostomatitis</a:t>
            </a:r>
            <a:endParaRPr lang="en-IN" sz="4000" b="0" dirty="0"/>
          </a:p>
        </p:txBody>
      </p:sp>
      <p:sp>
        <p:nvSpPr>
          <p:cNvPr id="3" name="Content Placeholder 2"/>
          <p:cNvSpPr>
            <a:spLocks noGrp="1"/>
          </p:cNvSpPr>
          <p:nvPr>
            <p:ph idx="1"/>
          </p:nvPr>
        </p:nvSpPr>
        <p:spPr>
          <a:xfrm>
            <a:off x="526473" y="2096064"/>
            <a:ext cx="10741084" cy="3695136"/>
          </a:xfrm>
        </p:spPr>
        <p:txBody>
          <a:bodyPr>
            <a:normAutofit/>
          </a:bodyPr>
          <a:lstStyle/>
          <a:p>
            <a:pPr algn="just"/>
            <a:r>
              <a:rPr lang="en-US" sz="2400" dirty="0"/>
              <a:t>Primary herpetic </a:t>
            </a:r>
            <a:r>
              <a:rPr lang="en-US" sz="2400" dirty="0" err="1"/>
              <a:t>gingivostomatitis</a:t>
            </a:r>
            <a:r>
              <a:rPr lang="en-US" sz="2400" dirty="0"/>
              <a:t> is an infection of the oral cavity caused by herpes simplex virus (HSV) type 1. </a:t>
            </a:r>
          </a:p>
          <a:p>
            <a:pPr algn="just"/>
            <a:r>
              <a:rPr lang="en-US" sz="2400" dirty="0"/>
              <a:t>It occurs most often among infants and children who are younger than 6 years of age, but it is also seen in adolescents and adults. </a:t>
            </a:r>
          </a:p>
          <a:p>
            <a:pPr algn="just"/>
            <a:r>
              <a:rPr lang="en-US" sz="2400" dirty="0"/>
              <a:t>It occurs with equal frequency in male and female patients. </a:t>
            </a:r>
          </a:p>
          <a:p>
            <a:pPr algn="just"/>
            <a:r>
              <a:rPr lang="en-US" sz="2400" dirty="0"/>
              <a:t>The incubation period is 1–26 days and can occur throughout the year. </a:t>
            </a:r>
          </a:p>
        </p:txBody>
      </p:sp>
    </p:spTree>
    <p:extLst>
      <p:ext uri="{BB962C8B-B14F-4D97-AF65-F5344CB8AC3E}">
        <p14:creationId xmlns:p14="http://schemas.microsoft.com/office/powerpoint/2010/main" val="13584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1832828"/>
            <a:ext cx="11222181" cy="3695136"/>
          </a:xfrm>
        </p:spPr>
        <p:txBody>
          <a:bodyPr>
            <a:normAutofit/>
          </a:bodyPr>
          <a:lstStyle/>
          <a:p>
            <a:pPr algn="just"/>
            <a:r>
              <a:rPr lang="en-US" sz="2400" dirty="0"/>
              <a:t>In most individuals, however, the primary infection is asymptomatic. </a:t>
            </a:r>
          </a:p>
          <a:p>
            <a:pPr algn="just"/>
            <a:r>
              <a:rPr lang="en-US" sz="2400" dirty="0"/>
              <a:t>The primary HSV infection is usually acquired through direct contact with affected area or through secretions. </a:t>
            </a:r>
          </a:p>
          <a:p>
            <a:pPr algn="just"/>
            <a:r>
              <a:rPr lang="en-US" sz="2400" dirty="0"/>
              <a:t>The virus once attached to the cells at inoculation site through specific receptors; it replicates too many </a:t>
            </a:r>
            <a:r>
              <a:rPr lang="en-US" sz="2400" dirty="0" err="1"/>
              <a:t>virions</a:t>
            </a:r>
            <a:r>
              <a:rPr lang="en-US" sz="2400" dirty="0"/>
              <a:t> to the maximum number and discharges to neighboring cells. </a:t>
            </a:r>
          </a:p>
        </p:txBody>
      </p:sp>
    </p:spTree>
    <p:extLst>
      <p:ext uri="{BB962C8B-B14F-4D97-AF65-F5344CB8AC3E}">
        <p14:creationId xmlns:p14="http://schemas.microsoft.com/office/powerpoint/2010/main" val="1422875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1638864"/>
            <a:ext cx="11152909" cy="3695136"/>
          </a:xfrm>
        </p:spPr>
        <p:txBody>
          <a:bodyPr>
            <a:noAutofit/>
          </a:bodyPr>
          <a:lstStyle/>
          <a:p>
            <a:pPr algn="just"/>
            <a:r>
              <a:rPr lang="en-US" sz="2400" dirty="0"/>
              <a:t>Subsequently it affects adjacent cells, spreads to distant sensory nerve endings and autonomic axons, further to adjacent related ganglia, and remains latent there. </a:t>
            </a:r>
          </a:p>
          <a:p>
            <a:pPr algn="just"/>
            <a:r>
              <a:rPr lang="en-US" sz="2400" dirty="0"/>
              <a:t>The lymph node is involved through viral proteins by mobile dendritic cells and begins its primary immune response. </a:t>
            </a:r>
          </a:p>
          <a:p>
            <a:pPr algn="just"/>
            <a:r>
              <a:rPr lang="en-US" sz="2400" dirty="0"/>
              <a:t>The reason for the wide anatomical distribution and multiple crops may be due to descending spread of </a:t>
            </a:r>
            <a:r>
              <a:rPr lang="en-US" sz="2400" dirty="0" err="1"/>
              <a:t>virions</a:t>
            </a:r>
            <a:r>
              <a:rPr lang="en-US" sz="2400" dirty="0"/>
              <a:t> back to periphery from various neuronal </a:t>
            </a:r>
            <a:r>
              <a:rPr lang="en-IN" sz="2400" dirty="0"/>
              <a:t>site.</a:t>
            </a:r>
            <a:endParaRPr lang="en-US" sz="2800" dirty="0"/>
          </a:p>
        </p:txBody>
      </p:sp>
    </p:spTree>
    <p:extLst>
      <p:ext uri="{BB962C8B-B14F-4D97-AF65-F5344CB8AC3E}">
        <p14:creationId xmlns:p14="http://schemas.microsoft.com/office/powerpoint/2010/main" val="767605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940" y="1440434"/>
            <a:ext cx="8722274" cy="3533350"/>
          </a:xfrm>
        </p:spPr>
        <p:txBody>
          <a:bodyPr>
            <a:normAutofit/>
          </a:bodyPr>
          <a:lstStyle/>
          <a:p>
            <a:pPr algn="just"/>
            <a:r>
              <a:rPr lang="en-US" sz="2400" dirty="0"/>
              <a:t>Secondary manifestations include herpes </a:t>
            </a:r>
            <a:r>
              <a:rPr lang="en-US" sz="2400" dirty="0" err="1"/>
              <a:t>labialis</a:t>
            </a:r>
            <a:r>
              <a:rPr lang="en-US" sz="2400" dirty="0"/>
              <a:t>, herpetic stomatitis, herpes </a:t>
            </a:r>
            <a:r>
              <a:rPr lang="en-US" sz="2400" dirty="0" err="1"/>
              <a:t>genitalis</a:t>
            </a:r>
            <a:r>
              <a:rPr lang="en-US" sz="2400" dirty="0"/>
              <a:t>, ocular herpes, and herpetic encephalitis. </a:t>
            </a:r>
          </a:p>
          <a:p>
            <a:pPr algn="just"/>
            <a:r>
              <a:rPr lang="en-US" sz="2400" dirty="0"/>
              <a:t>Secondary herpetic stomatitis can occur on the palate, on the gingiva, or on the mucosa as a result of dental treatment.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196" y="774973"/>
            <a:ext cx="3138495" cy="2132879"/>
          </a:xfrm>
          <a:prstGeom prst="rect">
            <a:avLst/>
          </a:prstGeom>
        </p:spPr>
      </p:pic>
      <p:pic>
        <p:nvPicPr>
          <p:cNvPr id="5" name="Picture 4"/>
          <p:cNvPicPr>
            <a:picLocks noChangeAspect="1"/>
          </p:cNvPicPr>
          <p:nvPr/>
        </p:nvPicPr>
        <p:blipFill>
          <a:blip r:embed="rId3"/>
          <a:stretch>
            <a:fillRect/>
          </a:stretch>
        </p:blipFill>
        <p:spPr>
          <a:xfrm>
            <a:off x="8957584" y="3394142"/>
            <a:ext cx="3138107" cy="2147675"/>
          </a:xfrm>
          <a:prstGeom prst="rect">
            <a:avLst/>
          </a:prstGeom>
        </p:spPr>
      </p:pic>
    </p:spTree>
    <p:extLst>
      <p:ext uri="{BB962C8B-B14F-4D97-AF65-F5344CB8AC3E}">
        <p14:creationId xmlns:p14="http://schemas.microsoft.com/office/powerpoint/2010/main" val="4294923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449" y="268306"/>
            <a:ext cx="10353761" cy="827557"/>
          </a:xfrm>
        </p:spPr>
        <p:txBody>
          <a:bodyPr>
            <a:normAutofit/>
          </a:bodyPr>
          <a:lstStyle/>
          <a:p>
            <a:r>
              <a:rPr lang="en-US" sz="4000" b="0" dirty="0"/>
              <a:t>Clinical features</a:t>
            </a:r>
            <a:endParaRPr lang="en-IN" sz="4000" b="0" dirty="0"/>
          </a:p>
        </p:txBody>
      </p:sp>
      <p:sp>
        <p:nvSpPr>
          <p:cNvPr id="3" name="Content Placeholder 2"/>
          <p:cNvSpPr>
            <a:spLocks noGrp="1"/>
          </p:cNvSpPr>
          <p:nvPr>
            <p:ph idx="1"/>
          </p:nvPr>
        </p:nvSpPr>
        <p:spPr>
          <a:xfrm>
            <a:off x="0" y="1831300"/>
            <a:ext cx="8963891" cy="3503846"/>
          </a:xfrm>
        </p:spPr>
        <p:txBody>
          <a:bodyPr>
            <a:noAutofit/>
          </a:bodyPr>
          <a:lstStyle/>
          <a:p>
            <a:pPr algn="just"/>
            <a:r>
              <a:rPr lang="en-IN" sz="2400" dirty="0"/>
              <a:t>The disease occurring in </a:t>
            </a:r>
            <a:r>
              <a:rPr lang="en-US" sz="2400" dirty="0"/>
              <a:t>children is frequently the primary attack and is characterized by the development of fever, irritability, headache, pain upon swallowing, and regional lymphadenopathy. </a:t>
            </a:r>
          </a:p>
          <a:p>
            <a:pPr algn="just"/>
            <a:r>
              <a:rPr lang="en-US" sz="2400" dirty="0"/>
              <a:t>Within a few days, the mouth becomes painful and the gingiva which is intensely inflamed appears erythematous and edematous.  </a:t>
            </a:r>
          </a:p>
        </p:txBody>
      </p:sp>
      <p:pic>
        <p:nvPicPr>
          <p:cNvPr id="4" name="Picture 3"/>
          <p:cNvPicPr>
            <a:picLocks noChangeAspect="1"/>
          </p:cNvPicPr>
          <p:nvPr/>
        </p:nvPicPr>
        <p:blipFill rotWithShape="1">
          <a:blip r:embed="rId2"/>
          <a:srcRect l="1522" r="3922" b="2726"/>
          <a:stretch/>
        </p:blipFill>
        <p:spPr>
          <a:xfrm>
            <a:off x="8934548" y="2566738"/>
            <a:ext cx="3236670" cy="2032971"/>
          </a:xfrm>
          <a:prstGeom prst="rect">
            <a:avLst/>
          </a:prstGeom>
        </p:spPr>
      </p:pic>
    </p:spTree>
    <p:extLst>
      <p:ext uri="{BB962C8B-B14F-4D97-AF65-F5344CB8AC3E}">
        <p14:creationId xmlns:p14="http://schemas.microsoft.com/office/powerpoint/2010/main" val="3945898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454" y="2096064"/>
            <a:ext cx="10903527" cy="3695136"/>
          </a:xfrm>
        </p:spPr>
        <p:txBody>
          <a:bodyPr>
            <a:normAutofit/>
          </a:bodyPr>
          <a:lstStyle/>
          <a:p>
            <a:pPr algn="just"/>
            <a:r>
              <a:rPr lang="en-US" sz="2400" dirty="0"/>
              <a:t>The lips, tongue, buccal mucosa, palate, pharynx, and tonsils may also be involved. </a:t>
            </a:r>
          </a:p>
          <a:p>
            <a:pPr algn="just"/>
            <a:r>
              <a:rPr lang="en-US" sz="2400" dirty="0"/>
              <a:t>Shortly, yellowish, fluid-filled vesicles develop. </a:t>
            </a:r>
          </a:p>
          <a:p>
            <a:pPr algn="just"/>
            <a:r>
              <a:rPr lang="en-US" sz="2400" dirty="0"/>
              <a:t>These vesicles rupture and form shallow, ragged, extremely painful ulcers covered by a grey membrane and surrounded by an erythematous halo. </a:t>
            </a:r>
          </a:p>
        </p:txBody>
      </p:sp>
    </p:spTree>
    <p:extLst>
      <p:ext uri="{BB962C8B-B14F-4D97-AF65-F5344CB8AC3E}">
        <p14:creationId xmlns:p14="http://schemas.microsoft.com/office/powerpoint/2010/main" val="87640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698" y="552811"/>
            <a:ext cx="10657956" cy="1326321"/>
          </a:xfrm>
        </p:spPr>
        <p:txBody>
          <a:bodyPr>
            <a:normAutofit/>
          </a:bodyPr>
          <a:lstStyle/>
          <a:p>
            <a:r>
              <a:rPr lang="en-US" sz="4000" b="0" dirty="0"/>
              <a:t>Necrotizing ulcerative gingivitis</a:t>
            </a:r>
            <a:endParaRPr lang="en-IN" sz="4000" b="0" dirty="0"/>
          </a:p>
        </p:txBody>
      </p:sp>
      <p:sp>
        <p:nvSpPr>
          <p:cNvPr id="3" name="Content Placeholder 2"/>
          <p:cNvSpPr>
            <a:spLocks noGrp="1"/>
          </p:cNvSpPr>
          <p:nvPr>
            <p:ph idx="1"/>
          </p:nvPr>
        </p:nvSpPr>
        <p:spPr>
          <a:xfrm>
            <a:off x="207819" y="2096064"/>
            <a:ext cx="7661563" cy="3695136"/>
          </a:xfrm>
        </p:spPr>
        <p:txBody>
          <a:bodyPr>
            <a:normAutofit/>
          </a:bodyPr>
          <a:lstStyle/>
          <a:p>
            <a:pPr algn="just"/>
            <a:r>
              <a:rPr lang="en-US" sz="2400" dirty="0"/>
              <a:t>Necrotizing ulcerative gingivitis (NUG) is a microbial disease of the gingiva that most often occurs in an impaired host. </a:t>
            </a:r>
          </a:p>
          <a:p>
            <a:pPr algn="just"/>
            <a:r>
              <a:rPr lang="en-US" sz="2400" dirty="0"/>
              <a:t>It manifests with the characteristic clinical signs of necrosis and sloughing of the gingival tissues and may be accompanied by systemic </a:t>
            </a:r>
            <a:r>
              <a:rPr lang="en-IN" sz="2400" dirty="0"/>
              <a:t>symptoms.</a:t>
            </a:r>
          </a:p>
        </p:txBody>
      </p:sp>
      <p:pic>
        <p:nvPicPr>
          <p:cNvPr id="6" name="Picture 5"/>
          <p:cNvPicPr>
            <a:picLocks noChangeAspect="1"/>
          </p:cNvPicPr>
          <p:nvPr/>
        </p:nvPicPr>
        <p:blipFill>
          <a:blip r:embed="rId2"/>
          <a:stretch>
            <a:fillRect/>
          </a:stretch>
        </p:blipFill>
        <p:spPr>
          <a:xfrm>
            <a:off x="8049491" y="2363769"/>
            <a:ext cx="3900639" cy="2140033"/>
          </a:xfrm>
          <a:prstGeom prst="rect">
            <a:avLst/>
          </a:prstGeom>
        </p:spPr>
      </p:pic>
    </p:spTree>
    <p:extLst>
      <p:ext uri="{BB962C8B-B14F-4D97-AF65-F5344CB8AC3E}">
        <p14:creationId xmlns:p14="http://schemas.microsoft.com/office/powerpoint/2010/main" val="823793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327" y="1860536"/>
            <a:ext cx="11139055" cy="3695136"/>
          </a:xfrm>
        </p:spPr>
        <p:txBody>
          <a:bodyPr>
            <a:normAutofit/>
          </a:bodyPr>
          <a:lstStyle/>
          <a:p>
            <a:pPr algn="just"/>
            <a:r>
              <a:rPr lang="en-US" sz="2400" dirty="0"/>
              <a:t>It is important to recognize that the gingival inflammation precedes the formation of the ulcers by several days. </a:t>
            </a:r>
          </a:p>
          <a:p>
            <a:pPr algn="just"/>
            <a:r>
              <a:rPr lang="en-US" sz="2400" dirty="0"/>
              <a:t>The ulcers vary considerably in size, ranging from very tiny lesions to lesions measuring several millimeters or even a centimeter in diameter. </a:t>
            </a:r>
          </a:p>
          <a:p>
            <a:pPr algn="just"/>
            <a:r>
              <a:rPr lang="en-US" sz="2400" dirty="0"/>
              <a:t>They heal spontaneously within 7–14 days and </a:t>
            </a:r>
            <a:r>
              <a:rPr lang="en-IN" sz="2400" dirty="0"/>
              <a:t>leave no scar.</a:t>
            </a:r>
            <a:endParaRPr lang="en-US" sz="2800" dirty="0"/>
          </a:p>
        </p:txBody>
      </p:sp>
    </p:spTree>
    <p:extLst>
      <p:ext uri="{BB962C8B-B14F-4D97-AF65-F5344CB8AC3E}">
        <p14:creationId xmlns:p14="http://schemas.microsoft.com/office/powerpoint/2010/main" val="3053691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687" y="1063900"/>
            <a:ext cx="10353762" cy="3695136"/>
          </a:xfrm>
        </p:spPr>
        <p:txBody>
          <a:bodyPr>
            <a:normAutofit/>
          </a:bodyPr>
          <a:lstStyle/>
          <a:p>
            <a:pPr algn="just"/>
            <a:r>
              <a:rPr lang="en-US" sz="2400" dirty="0"/>
              <a:t>After approximately 24 hours, the vesicles rupture and form painful small ulcers with red, elevated, halo-like margins and depressed yellowish or grayish white central portions. </a:t>
            </a:r>
          </a:p>
          <a:p>
            <a:pPr algn="just"/>
            <a:r>
              <a:rPr lang="en-US" sz="2400" dirty="0"/>
              <a:t>They occur in widely separated areas or in clusters where confluence occurs.</a:t>
            </a:r>
            <a:endParaRPr lang="en-IN" sz="2400" dirty="0"/>
          </a:p>
          <a:p>
            <a:pPr algn="just"/>
            <a:endParaRPr lang="en-IN" sz="2400" dirty="0"/>
          </a:p>
        </p:txBody>
      </p:sp>
      <p:pic>
        <p:nvPicPr>
          <p:cNvPr id="5" name="Picture 4"/>
          <p:cNvPicPr>
            <a:picLocks noChangeAspect="1"/>
          </p:cNvPicPr>
          <p:nvPr/>
        </p:nvPicPr>
        <p:blipFill>
          <a:blip r:embed="rId2"/>
          <a:stretch>
            <a:fillRect/>
          </a:stretch>
        </p:blipFill>
        <p:spPr>
          <a:xfrm>
            <a:off x="7495510" y="3891228"/>
            <a:ext cx="3324689" cy="2400635"/>
          </a:xfrm>
          <a:prstGeom prst="rect">
            <a:avLst/>
          </a:prstGeom>
        </p:spPr>
      </p:pic>
      <p:pic>
        <p:nvPicPr>
          <p:cNvPr id="6" name="Picture 5"/>
          <p:cNvPicPr>
            <a:picLocks noChangeAspect="1"/>
          </p:cNvPicPr>
          <p:nvPr/>
        </p:nvPicPr>
        <p:blipFill>
          <a:blip r:embed="rId3"/>
          <a:stretch>
            <a:fillRect/>
          </a:stretch>
        </p:blipFill>
        <p:spPr>
          <a:xfrm>
            <a:off x="1697829" y="3891228"/>
            <a:ext cx="3275953" cy="2511563"/>
          </a:xfrm>
          <a:prstGeom prst="rect">
            <a:avLst/>
          </a:prstGeom>
        </p:spPr>
      </p:pic>
    </p:spTree>
    <p:extLst>
      <p:ext uri="{BB962C8B-B14F-4D97-AF65-F5344CB8AC3E}">
        <p14:creationId xmlns:p14="http://schemas.microsoft.com/office/powerpoint/2010/main" val="118950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1721991"/>
            <a:ext cx="10972800" cy="3695136"/>
          </a:xfrm>
        </p:spPr>
        <p:txBody>
          <a:bodyPr>
            <a:normAutofit/>
          </a:bodyPr>
          <a:lstStyle/>
          <a:p>
            <a:pPr algn="just"/>
            <a:r>
              <a:rPr lang="en-US" sz="2400" dirty="0"/>
              <a:t>The disease is accompanied by generalized soreness of the oral cavity, which interferes with eating, drinking, and oral hygiene. </a:t>
            </a:r>
          </a:p>
          <a:p>
            <a:pPr algn="just"/>
            <a:r>
              <a:rPr lang="en-US" sz="2400" dirty="0"/>
              <a:t>The ruptured vesicles are the focal sites of pain; they are particularly sensitive to touch, thermal changes, foods such as condiments and fruit juices, and the action of coarse foods. </a:t>
            </a:r>
          </a:p>
          <a:p>
            <a:pPr algn="just"/>
            <a:r>
              <a:rPr lang="en-US" sz="2400" dirty="0"/>
              <a:t>In infants, the disease is marked by irritability and refusal to take food. </a:t>
            </a:r>
            <a:endParaRPr lang="en-IN" sz="2400" dirty="0"/>
          </a:p>
        </p:txBody>
      </p:sp>
    </p:spTree>
    <p:extLst>
      <p:ext uri="{BB962C8B-B14F-4D97-AF65-F5344CB8AC3E}">
        <p14:creationId xmlns:p14="http://schemas.microsoft.com/office/powerpoint/2010/main" val="3801269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t>diagnosis</a:t>
            </a:r>
            <a:endParaRPr lang="en-IN" sz="4000" b="0" dirty="0"/>
          </a:p>
        </p:txBody>
      </p:sp>
      <p:sp>
        <p:nvSpPr>
          <p:cNvPr id="3" name="Content Placeholder 2"/>
          <p:cNvSpPr>
            <a:spLocks noGrp="1"/>
          </p:cNvSpPr>
          <p:nvPr>
            <p:ph idx="1"/>
          </p:nvPr>
        </p:nvSpPr>
        <p:spPr>
          <a:xfrm>
            <a:off x="540326" y="2096064"/>
            <a:ext cx="11139055" cy="3695136"/>
          </a:xfrm>
        </p:spPr>
        <p:txBody>
          <a:bodyPr>
            <a:normAutofit/>
          </a:bodyPr>
          <a:lstStyle/>
          <a:p>
            <a:pPr algn="just"/>
            <a:r>
              <a:rPr lang="en-US" sz="2400" dirty="0"/>
              <a:t>It is critical to arrive at a diagnosis as early as possible for a patient with a primary herpetic infection. </a:t>
            </a:r>
          </a:p>
          <a:p>
            <a:pPr algn="just"/>
            <a:r>
              <a:rPr lang="en-US" sz="2400" dirty="0"/>
              <a:t>Treatment with antiviral medications can dramatically alter the course of the disease by reducing symptoms and potentially reducing recurrences. </a:t>
            </a:r>
          </a:p>
          <a:p>
            <a:pPr algn="just"/>
            <a:r>
              <a:rPr lang="en-US" sz="2400" dirty="0"/>
              <a:t>The diagnosis is usually established from the patient’s history and the clinical findings. </a:t>
            </a:r>
            <a:endParaRPr lang="en-IN" sz="2400" dirty="0"/>
          </a:p>
        </p:txBody>
      </p:sp>
    </p:spTree>
    <p:extLst>
      <p:ext uri="{BB962C8B-B14F-4D97-AF65-F5344CB8AC3E}">
        <p14:creationId xmlns:p14="http://schemas.microsoft.com/office/powerpoint/2010/main" val="4006384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91" y="1569591"/>
            <a:ext cx="11222182" cy="3695136"/>
          </a:xfrm>
        </p:spPr>
        <p:txBody>
          <a:bodyPr>
            <a:normAutofit/>
          </a:bodyPr>
          <a:lstStyle/>
          <a:p>
            <a:pPr algn="just"/>
            <a:r>
              <a:rPr lang="en-US" sz="2400" dirty="0"/>
              <a:t>It can be diagnosed by laboratory procedures as well.  </a:t>
            </a:r>
          </a:p>
          <a:p>
            <a:pPr algn="just"/>
            <a:r>
              <a:rPr lang="en-US" sz="2400" dirty="0"/>
              <a:t>Scrapings obtained from the base of the lesions are stained with Wright’s, and Giemsa stain. </a:t>
            </a:r>
          </a:p>
          <a:p>
            <a:pPr algn="just"/>
            <a:r>
              <a:rPr lang="en-US" sz="2400" dirty="0"/>
              <a:t>Pap stain demonstrates balloon cells, multinucleated giant cells and </a:t>
            </a:r>
            <a:r>
              <a:rPr lang="en-US" sz="2400" dirty="0" err="1"/>
              <a:t>intranuclear</a:t>
            </a:r>
            <a:r>
              <a:rPr lang="en-US" sz="2400" dirty="0"/>
              <a:t> inclusions. </a:t>
            </a:r>
          </a:p>
          <a:p>
            <a:pPr algn="just"/>
            <a:r>
              <a:rPr lang="en-US" sz="2400" dirty="0"/>
              <a:t>Though cytological procedures give a quick result but it will not differentiate between HSV and </a:t>
            </a:r>
            <a:r>
              <a:rPr lang="en-IN" sz="2400" dirty="0"/>
              <a:t>varicella zoster virus (VZV).</a:t>
            </a:r>
            <a:endParaRPr lang="en-IN" sz="2800" dirty="0"/>
          </a:p>
        </p:txBody>
      </p:sp>
    </p:spTree>
    <p:extLst>
      <p:ext uri="{BB962C8B-B14F-4D97-AF65-F5344CB8AC3E}">
        <p14:creationId xmlns:p14="http://schemas.microsoft.com/office/powerpoint/2010/main" val="3710362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t>treatment</a:t>
            </a:r>
            <a:endParaRPr lang="en-IN" sz="4000" b="0" dirty="0"/>
          </a:p>
        </p:txBody>
      </p:sp>
      <p:sp>
        <p:nvSpPr>
          <p:cNvPr id="3" name="Content Placeholder 2"/>
          <p:cNvSpPr>
            <a:spLocks noGrp="1"/>
          </p:cNvSpPr>
          <p:nvPr>
            <p:ph idx="1"/>
          </p:nvPr>
        </p:nvSpPr>
        <p:spPr/>
        <p:txBody>
          <a:bodyPr>
            <a:normAutofit/>
          </a:bodyPr>
          <a:lstStyle/>
          <a:p>
            <a:r>
              <a:rPr lang="en-US" sz="2400" dirty="0"/>
              <a:t>It consists of –</a:t>
            </a:r>
          </a:p>
          <a:p>
            <a:pPr marL="457200" indent="-457200">
              <a:buAutoNum type="alphaLcParenR"/>
            </a:pPr>
            <a:r>
              <a:rPr lang="en-US" sz="2400" dirty="0"/>
              <a:t>Symptomatic treatment</a:t>
            </a:r>
          </a:p>
          <a:p>
            <a:pPr marL="457200" indent="-457200">
              <a:buAutoNum type="alphaLcParenR"/>
            </a:pPr>
            <a:r>
              <a:rPr lang="en-US" sz="2400" dirty="0"/>
              <a:t>Supportive care</a:t>
            </a:r>
          </a:p>
          <a:p>
            <a:pPr marL="457200" indent="-457200">
              <a:buAutoNum type="alphaLcParenR"/>
            </a:pPr>
            <a:r>
              <a:rPr lang="en-US" sz="2400" dirty="0"/>
              <a:t>Systemic treatment</a:t>
            </a:r>
            <a:endParaRPr lang="en-IN" sz="2400" dirty="0"/>
          </a:p>
        </p:txBody>
      </p:sp>
    </p:spTree>
    <p:extLst>
      <p:ext uri="{BB962C8B-B14F-4D97-AF65-F5344CB8AC3E}">
        <p14:creationId xmlns:p14="http://schemas.microsoft.com/office/powerpoint/2010/main" val="1470051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t>Symptomatic treatment</a:t>
            </a:r>
            <a:endParaRPr lang="en-IN" sz="4000" b="0" dirty="0"/>
          </a:p>
        </p:txBody>
      </p:sp>
      <p:sp>
        <p:nvSpPr>
          <p:cNvPr id="3" name="Content Placeholder 2"/>
          <p:cNvSpPr>
            <a:spLocks noGrp="1"/>
          </p:cNvSpPr>
          <p:nvPr>
            <p:ph idx="1"/>
          </p:nvPr>
        </p:nvSpPr>
        <p:spPr>
          <a:xfrm>
            <a:off x="706582" y="2096064"/>
            <a:ext cx="11028218" cy="3695136"/>
          </a:xfrm>
        </p:spPr>
        <p:txBody>
          <a:bodyPr>
            <a:normAutofit/>
          </a:bodyPr>
          <a:lstStyle/>
          <a:p>
            <a:r>
              <a:rPr lang="en-US" sz="2400" dirty="0"/>
              <a:t>Pain control measures – Topical anesthetic like 2% lignocaine, 0.5% benzocaine hydrochloride are used. </a:t>
            </a:r>
          </a:p>
          <a:p>
            <a:r>
              <a:rPr lang="en-US" sz="2400" dirty="0"/>
              <a:t>In some cases systemic analgesics are used.</a:t>
            </a:r>
          </a:p>
          <a:p>
            <a:r>
              <a:rPr lang="en-US" sz="2400" dirty="0"/>
              <a:t>Topical anti infective agents – </a:t>
            </a:r>
          </a:p>
          <a:p>
            <a:r>
              <a:rPr lang="en-US" sz="2400" dirty="0"/>
              <a:t>Agents used are 0.2 % chlorhexidine, tetracycline mouthwash.</a:t>
            </a:r>
            <a:endParaRPr lang="en-IN" sz="2400" dirty="0"/>
          </a:p>
        </p:txBody>
      </p:sp>
    </p:spTree>
    <p:extLst>
      <p:ext uri="{BB962C8B-B14F-4D97-AF65-F5344CB8AC3E}">
        <p14:creationId xmlns:p14="http://schemas.microsoft.com/office/powerpoint/2010/main" val="2272101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t>Supportive care</a:t>
            </a:r>
            <a:endParaRPr lang="en-IN" sz="4000" b="0" dirty="0"/>
          </a:p>
        </p:txBody>
      </p:sp>
      <p:sp>
        <p:nvSpPr>
          <p:cNvPr id="3" name="Content Placeholder 2"/>
          <p:cNvSpPr>
            <a:spLocks noGrp="1"/>
          </p:cNvSpPr>
          <p:nvPr>
            <p:ph idx="1"/>
          </p:nvPr>
        </p:nvSpPr>
        <p:spPr/>
        <p:txBody>
          <a:bodyPr>
            <a:normAutofit/>
          </a:bodyPr>
          <a:lstStyle/>
          <a:p>
            <a:pPr algn="just"/>
            <a:r>
              <a:rPr lang="en-US" sz="2400" dirty="0"/>
              <a:t>Fluids are given to maintain proper hydration and electrolyte balance.</a:t>
            </a:r>
          </a:p>
          <a:p>
            <a:pPr algn="just"/>
            <a:r>
              <a:rPr lang="en-US" sz="2400" dirty="0"/>
              <a:t>Antipyretics are given to reduce fever.</a:t>
            </a:r>
          </a:p>
          <a:p>
            <a:pPr algn="just"/>
            <a:r>
              <a:rPr lang="en-US" sz="2400" dirty="0"/>
              <a:t>Avoid spicy food, hard bristles for tooth brushing during acute stage.</a:t>
            </a:r>
            <a:endParaRPr lang="en-IN" sz="2400" dirty="0"/>
          </a:p>
        </p:txBody>
      </p:sp>
    </p:spTree>
    <p:extLst>
      <p:ext uri="{BB962C8B-B14F-4D97-AF65-F5344CB8AC3E}">
        <p14:creationId xmlns:p14="http://schemas.microsoft.com/office/powerpoint/2010/main" val="3595523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t>Systemic treatment</a:t>
            </a:r>
            <a:endParaRPr lang="en-IN" sz="4000" b="0" dirty="0"/>
          </a:p>
        </p:txBody>
      </p:sp>
      <p:sp>
        <p:nvSpPr>
          <p:cNvPr id="3" name="Content Placeholder 2"/>
          <p:cNvSpPr>
            <a:spLocks noGrp="1"/>
          </p:cNvSpPr>
          <p:nvPr>
            <p:ph idx="1"/>
          </p:nvPr>
        </p:nvSpPr>
        <p:spPr>
          <a:xfrm>
            <a:off x="512618" y="2096064"/>
            <a:ext cx="11097491" cy="3695136"/>
          </a:xfrm>
        </p:spPr>
        <p:txBody>
          <a:bodyPr>
            <a:normAutofit/>
          </a:bodyPr>
          <a:lstStyle/>
          <a:p>
            <a:pPr algn="just"/>
            <a:r>
              <a:rPr lang="en-US" sz="2400" dirty="0"/>
              <a:t>Acyclovir suspension 15 mg/kg or acyclovir tablets 200 mg 5 times a day for 5 days initiated within first 3 days of onset can reduce the duration of lesion.</a:t>
            </a:r>
          </a:p>
          <a:p>
            <a:pPr algn="just"/>
            <a:r>
              <a:rPr lang="en-US" sz="2400" dirty="0"/>
              <a:t>For primary herpes </a:t>
            </a:r>
            <a:r>
              <a:rPr lang="en-US" sz="2400" dirty="0" err="1"/>
              <a:t>labialis</a:t>
            </a:r>
            <a:r>
              <a:rPr lang="en-US" sz="2400" dirty="0"/>
              <a:t>, antiviral agents like acyclovir may reduce the pain and time of healing.</a:t>
            </a:r>
          </a:p>
          <a:p>
            <a:pPr algn="just"/>
            <a:r>
              <a:rPr lang="en-US" sz="2400" dirty="0" err="1"/>
              <a:t>Valvacyclovir</a:t>
            </a:r>
            <a:r>
              <a:rPr lang="en-US" sz="2400" dirty="0"/>
              <a:t> 500 mg or </a:t>
            </a:r>
            <a:r>
              <a:rPr lang="en-US" sz="2400" dirty="0" err="1"/>
              <a:t>Famciclovir</a:t>
            </a:r>
            <a:r>
              <a:rPr lang="en-US" sz="2400" dirty="0"/>
              <a:t> 250 mg 2 times a day for 5 days can be used as an alternative. </a:t>
            </a:r>
            <a:endParaRPr lang="en-IN" sz="2400" dirty="0"/>
          </a:p>
        </p:txBody>
      </p:sp>
    </p:spTree>
    <p:extLst>
      <p:ext uri="{BB962C8B-B14F-4D97-AF65-F5344CB8AC3E}">
        <p14:creationId xmlns:p14="http://schemas.microsoft.com/office/powerpoint/2010/main" val="650980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13" y="304800"/>
            <a:ext cx="10353761" cy="1326321"/>
          </a:xfrm>
        </p:spPr>
        <p:txBody>
          <a:bodyPr/>
          <a:lstStyle/>
          <a:p>
            <a:r>
              <a:rPr lang="en-US" sz="4000" b="0" dirty="0" err="1"/>
              <a:t>pericoronitis</a:t>
            </a:r>
            <a:endParaRPr lang="en-IN" b="0" dirty="0"/>
          </a:p>
        </p:txBody>
      </p:sp>
      <p:sp>
        <p:nvSpPr>
          <p:cNvPr id="3" name="Content Placeholder 2"/>
          <p:cNvSpPr>
            <a:spLocks noGrp="1"/>
          </p:cNvSpPr>
          <p:nvPr>
            <p:ph idx="1"/>
          </p:nvPr>
        </p:nvSpPr>
        <p:spPr>
          <a:xfrm>
            <a:off x="443346" y="1929809"/>
            <a:ext cx="11388436" cy="3695136"/>
          </a:xfrm>
        </p:spPr>
        <p:txBody>
          <a:bodyPr>
            <a:noAutofit/>
          </a:bodyPr>
          <a:lstStyle/>
          <a:p>
            <a:r>
              <a:rPr lang="en-US" sz="2400" dirty="0" err="1"/>
              <a:t>Pericoronitis</a:t>
            </a:r>
            <a:r>
              <a:rPr lang="en-US" sz="2400" dirty="0"/>
              <a:t> or </a:t>
            </a:r>
            <a:r>
              <a:rPr lang="en-US" sz="2400" dirty="0" err="1"/>
              <a:t>operculitis</a:t>
            </a:r>
            <a:r>
              <a:rPr lang="en-US" sz="2400" dirty="0"/>
              <a:t> is an acute or chronic periodontal inflammation around the occlusal surface of partially or completely erupted mandibular third molar, which is seen most commonly around 20 to 29 years of age, rarely seen before 20 or after 40.  </a:t>
            </a:r>
          </a:p>
          <a:p>
            <a:r>
              <a:rPr lang="en-US" sz="2400" dirty="0"/>
              <a:t>Acute </a:t>
            </a:r>
            <a:r>
              <a:rPr lang="en-US" sz="2400" dirty="0" err="1"/>
              <a:t>pericoronitis</a:t>
            </a:r>
            <a:r>
              <a:rPr lang="en-US" sz="2400" dirty="0"/>
              <a:t> is characterized by cardinal signs of swelling , namely </a:t>
            </a:r>
            <a:r>
              <a:rPr lang="en-US" sz="2400" dirty="0" err="1"/>
              <a:t>rubor</a:t>
            </a:r>
            <a:r>
              <a:rPr lang="en-US" sz="2400" dirty="0"/>
              <a:t>, dolor, </a:t>
            </a:r>
            <a:r>
              <a:rPr lang="en-US" sz="2400" dirty="0" err="1"/>
              <a:t>calor</a:t>
            </a:r>
            <a:r>
              <a:rPr lang="en-US" sz="2400" dirty="0"/>
              <a:t> , tumor.</a:t>
            </a:r>
          </a:p>
        </p:txBody>
      </p:sp>
    </p:spTree>
    <p:extLst>
      <p:ext uri="{BB962C8B-B14F-4D97-AF65-F5344CB8AC3E}">
        <p14:creationId xmlns:p14="http://schemas.microsoft.com/office/powerpoint/2010/main" val="255110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latin typeface="+mn-lt"/>
              </a:rPr>
              <a:t>Clinical features</a:t>
            </a:r>
            <a:endParaRPr lang="en-IN" sz="4000" b="0" dirty="0">
              <a:latin typeface="+mn-lt"/>
            </a:endParaRPr>
          </a:p>
        </p:txBody>
      </p:sp>
      <p:sp>
        <p:nvSpPr>
          <p:cNvPr id="3" name="Content Placeholder 2"/>
          <p:cNvSpPr>
            <a:spLocks noGrp="1"/>
          </p:cNvSpPr>
          <p:nvPr>
            <p:ph idx="1"/>
          </p:nvPr>
        </p:nvSpPr>
        <p:spPr/>
        <p:txBody>
          <a:bodyPr>
            <a:normAutofit/>
          </a:bodyPr>
          <a:lstStyle/>
          <a:p>
            <a:pPr algn="just"/>
            <a:r>
              <a:rPr lang="en-US" sz="2400" dirty="0"/>
              <a:t>NUG has historically been identified as an acute disease. </a:t>
            </a:r>
          </a:p>
          <a:p>
            <a:pPr algn="just"/>
            <a:r>
              <a:rPr lang="en-US" sz="2400" dirty="0"/>
              <a:t>However, the term </a:t>
            </a:r>
            <a:r>
              <a:rPr lang="en-US" sz="2400" b="1" i="1" dirty="0"/>
              <a:t>acute</a:t>
            </a:r>
            <a:r>
              <a:rPr lang="en-US" sz="2400" i="1" dirty="0"/>
              <a:t> </a:t>
            </a:r>
            <a:r>
              <a:rPr lang="en-US" sz="2400" dirty="0"/>
              <a:t>in this case is used as a clinical descriptor and not a diagnosis because </a:t>
            </a:r>
            <a:r>
              <a:rPr lang="en-US" sz="2400" u="sng" dirty="0"/>
              <a:t>chronic forms of the disease do not exist</a:t>
            </a:r>
            <a:r>
              <a:rPr lang="en-US" sz="2400" dirty="0"/>
              <a:t>. </a:t>
            </a:r>
          </a:p>
          <a:p>
            <a:pPr algn="just"/>
            <a:r>
              <a:rPr lang="en-US" sz="2400" dirty="0"/>
              <a:t>Although the acronym </a:t>
            </a:r>
            <a:r>
              <a:rPr lang="en-US" sz="2400" b="1" i="1" dirty="0"/>
              <a:t>ANUG</a:t>
            </a:r>
            <a:r>
              <a:rPr lang="en-US" sz="2400" i="1" dirty="0"/>
              <a:t> </a:t>
            </a:r>
            <a:r>
              <a:rPr lang="en-US" sz="2400" dirty="0"/>
              <a:t>is frequently used, it is a misnomer. </a:t>
            </a:r>
          </a:p>
        </p:txBody>
      </p:sp>
    </p:spTree>
    <p:extLst>
      <p:ext uri="{BB962C8B-B14F-4D97-AF65-F5344CB8AC3E}">
        <p14:creationId xmlns:p14="http://schemas.microsoft.com/office/powerpoint/2010/main" val="3205256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254" y="1363730"/>
            <a:ext cx="11097491" cy="3695136"/>
          </a:xfrm>
        </p:spPr>
        <p:txBody>
          <a:bodyPr>
            <a:normAutofit/>
          </a:bodyPr>
          <a:lstStyle/>
          <a:p>
            <a:pPr algn="just"/>
            <a:r>
              <a:rPr lang="en-US" sz="2400" dirty="0"/>
              <a:t>Chronic </a:t>
            </a:r>
            <a:r>
              <a:rPr lang="en-US" sz="2400" dirty="0" err="1"/>
              <a:t>pericoronitis</a:t>
            </a:r>
            <a:r>
              <a:rPr lang="en-US" sz="2400" dirty="0"/>
              <a:t> is due to soft tissue trauma covering the occlusal surface of partially or completely erupted mandibular third molar which is traumatized by the cusps of the opposing maxillary third molar, done repeatedly and for a long duration. </a:t>
            </a:r>
          </a:p>
          <a:p>
            <a:pPr algn="just"/>
            <a:r>
              <a:rPr lang="en-US" sz="2400" dirty="0"/>
              <a:t>The symptoms associated with chronic </a:t>
            </a:r>
            <a:r>
              <a:rPr lang="en-US" sz="2400" dirty="0" err="1"/>
              <a:t>pericoronitis</a:t>
            </a:r>
            <a:r>
              <a:rPr lang="en-US" sz="2400" dirty="0"/>
              <a:t> are swelling, pus discharge, which may progress to mandibular space infection.</a:t>
            </a:r>
            <a:endParaRPr lang="en-IN" sz="2400" dirty="0"/>
          </a:p>
        </p:txBody>
      </p:sp>
    </p:spTree>
    <p:extLst>
      <p:ext uri="{BB962C8B-B14F-4D97-AF65-F5344CB8AC3E}">
        <p14:creationId xmlns:p14="http://schemas.microsoft.com/office/powerpoint/2010/main" val="2842771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t>etiology</a:t>
            </a:r>
            <a:endParaRPr lang="en-IN" sz="4000" b="0" dirty="0"/>
          </a:p>
        </p:txBody>
      </p:sp>
      <p:sp>
        <p:nvSpPr>
          <p:cNvPr id="3" name="Content Placeholder 2"/>
          <p:cNvSpPr>
            <a:spLocks noGrp="1"/>
          </p:cNvSpPr>
          <p:nvPr>
            <p:ph idx="1"/>
          </p:nvPr>
        </p:nvSpPr>
        <p:spPr>
          <a:xfrm>
            <a:off x="583493" y="1935921"/>
            <a:ext cx="11014364" cy="3875245"/>
          </a:xfrm>
        </p:spPr>
        <p:txBody>
          <a:bodyPr>
            <a:normAutofit/>
          </a:bodyPr>
          <a:lstStyle/>
          <a:p>
            <a:pPr algn="just"/>
            <a:r>
              <a:rPr lang="en-US" sz="2400" dirty="0"/>
              <a:t>The most common cause of </a:t>
            </a:r>
            <a:r>
              <a:rPr lang="en-US" sz="2400" dirty="0" err="1"/>
              <a:t>pericoronitis</a:t>
            </a:r>
            <a:r>
              <a:rPr lang="en-US" sz="2400" dirty="0"/>
              <a:t> is entrapment of food debris and plaque between the crown and the overlying operculum. </a:t>
            </a:r>
          </a:p>
          <a:p>
            <a:pPr algn="just"/>
            <a:r>
              <a:rPr lang="en-US" sz="2400" dirty="0"/>
              <a:t>This constant entrapment of plaque and food debris leads to inflammation, which aggravates pain, redness, occlusal trauma and also leads to release of inflammatory fluid and cellular exudate. </a:t>
            </a:r>
          </a:p>
        </p:txBody>
      </p:sp>
    </p:spTree>
    <p:extLst>
      <p:ext uri="{BB962C8B-B14F-4D97-AF65-F5344CB8AC3E}">
        <p14:creationId xmlns:p14="http://schemas.microsoft.com/office/powerpoint/2010/main" val="1474060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873" y="1832828"/>
            <a:ext cx="11083636" cy="3695136"/>
          </a:xfrm>
        </p:spPr>
        <p:txBody>
          <a:bodyPr>
            <a:normAutofit/>
          </a:bodyPr>
          <a:lstStyle/>
          <a:p>
            <a:pPr algn="just"/>
            <a:r>
              <a:rPr lang="en-IN" sz="2400" dirty="0">
                <a:effectLst/>
              </a:rPr>
              <a:t>The microflora of </a:t>
            </a:r>
            <a:r>
              <a:rPr lang="en-IN" sz="2400" dirty="0" err="1">
                <a:effectLst/>
              </a:rPr>
              <a:t>pericoronitis</a:t>
            </a:r>
            <a:r>
              <a:rPr lang="en-IN" sz="2400" dirty="0">
                <a:effectLst/>
              </a:rPr>
              <a:t> is diverse and differs from pathogens that cause periodontitis.  </a:t>
            </a:r>
          </a:p>
          <a:p>
            <a:pPr algn="just"/>
            <a:r>
              <a:rPr lang="en-US" sz="2400" dirty="0">
                <a:effectLst/>
              </a:rPr>
              <a:t>In a study of microbiota of </a:t>
            </a:r>
            <a:r>
              <a:rPr lang="en-US" sz="2400" dirty="0" err="1">
                <a:effectLst/>
              </a:rPr>
              <a:t>pericoronitis</a:t>
            </a:r>
            <a:r>
              <a:rPr lang="en-US" sz="2400" dirty="0">
                <a:effectLst/>
              </a:rPr>
              <a:t>, </a:t>
            </a:r>
            <a:r>
              <a:rPr lang="en-US" sz="2400" dirty="0" err="1">
                <a:effectLst/>
              </a:rPr>
              <a:t>Actinomyces</a:t>
            </a:r>
            <a:r>
              <a:rPr lang="en-US" sz="2400" dirty="0">
                <a:effectLst/>
              </a:rPr>
              <a:t> </a:t>
            </a:r>
            <a:r>
              <a:rPr lang="en-US" sz="2400" dirty="0" err="1">
                <a:effectLst/>
              </a:rPr>
              <a:t>oris</a:t>
            </a:r>
            <a:r>
              <a:rPr lang="en-US" sz="2400" dirty="0">
                <a:effectLst/>
              </a:rPr>
              <a:t>, </a:t>
            </a:r>
            <a:r>
              <a:rPr lang="en-US" sz="2400" dirty="0" err="1">
                <a:effectLst/>
              </a:rPr>
              <a:t>Fusobacterium</a:t>
            </a:r>
            <a:r>
              <a:rPr lang="en-US" sz="2400" dirty="0">
                <a:effectLst/>
              </a:rPr>
              <a:t> </a:t>
            </a:r>
            <a:r>
              <a:rPr lang="en-US" sz="2400" dirty="0" err="1">
                <a:effectLst/>
              </a:rPr>
              <a:t>nucleatum</a:t>
            </a:r>
            <a:r>
              <a:rPr lang="en-US" sz="2400" dirty="0">
                <a:effectLst/>
              </a:rPr>
              <a:t>, </a:t>
            </a:r>
            <a:r>
              <a:rPr lang="en-US" sz="2400" dirty="0" err="1">
                <a:effectLst/>
              </a:rPr>
              <a:t>Treponema</a:t>
            </a:r>
            <a:r>
              <a:rPr lang="en-US" sz="2400" dirty="0">
                <a:effectLst/>
              </a:rPr>
              <a:t> </a:t>
            </a:r>
            <a:r>
              <a:rPr lang="en-US" sz="2400" dirty="0" err="1">
                <a:effectLst/>
              </a:rPr>
              <a:t>denticola</a:t>
            </a:r>
            <a:r>
              <a:rPr lang="en-US" sz="2400" dirty="0">
                <a:effectLst/>
              </a:rPr>
              <a:t> were present in high levels.</a:t>
            </a:r>
          </a:p>
          <a:p>
            <a:pPr algn="just"/>
            <a:r>
              <a:rPr lang="en-US" sz="2400" dirty="0">
                <a:effectLst/>
              </a:rPr>
              <a:t>In short, </a:t>
            </a:r>
            <a:r>
              <a:rPr lang="en-US" sz="2400" dirty="0" err="1">
                <a:effectLst/>
              </a:rPr>
              <a:t>pericoronitis</a:t>
            </a:r>
            <a:r>
              <a:rPr lang="en-US" sz="2400" dirty="0">
                <a:effectLst/>
              </a:rPr>
              <a:t> results from bacterial overgrowth in a confined space that is exacerbated by poor </a:t>
            </a:r>
            <a:r>
              <a:rPr lang="en-US" sz="2400" dirty="0" err="1">
                <a:effectLst/>
              </a:rPr>
              <a:t>cleansability</a:t>
            </a:r>
            <a:r>
              <a:rPr lang="en-US" sz="2400" dirty="0">
                <a:effectLst/>
              </a:rPr>
              <a:t>.</a:t>
            </a:r>
            <a:endParaRPr lang="en-US" sz="2400" dirty="0"/>
          </a:p>
          <a:p>
            <a:endParaRPr lang="en-IN" sz="2400" dirty="0"/>
          </a:p>
        </p:txBody>
      </p:sp>
    </p:spTree>
    <p:extLst>
      <p:ext uri="{BB962C8B-B14F-4D97-AF65-F5344CB8AC3E}">
        <p14:creationId xmlns:p14="http://schemas.microsoft.com/office/powerpoint/2010/main" val="3246812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74073"/>
            <a:ext cx="10353761" cy="896830"/>
          </a:xfrm>
        </p:spPr>
        <p:txBody>
          <a:bodyPr>
            <a:normAutofit/>
          </a:bodyPr>
          <a:lstStyle/>
          <a:p>
            <a:r>
              <a:rPr lang="en-US" sz="4000" b="0" dirty="0"/>
              <a:t>Clinical features</a:t>
            </a:r>
            <a:endParaRPr lang="en-IN" sz="4000" b="0" dirty="0"/>
          </a:p>
        </p:txBody>
      </p:sp>
      <p:sp>
        <p:nvSpPr>
          <p:cNvPr id="3" name="Content Placeholder 2"/>
          <p:cNvSpPr>
            <a:spLocks noGrp="1"/>
          </p:cNvSpPr>
          <p:nvPr>
            <p:ph idx="1"/>
          </p:nvPr>
        </p:nvSpPr>
        <p:spPr>
          <a:xfrm>
            <a:off x="444947" y="2262317"/>
            <a:ext cx="11291455" cy="3695136"/>
          </a:xfrm>
        </p:spPr>
        <p:txBody>
          <a:bodyPr>
            <a:noAutofit/>
          </a:bodyPr>
          <a:lstStyle/>
          <a:p>
            <a:pPr algn="just"/>
            <a:r>
              <a:rPr lang="en-US" sz="2400" dirty="0"/>
              <a:t>Acute </a:t>
            </a:r>
            <a:r>
              <a:rPr lang="en-US" sz="2400" dirty="0" err="1"/>
              <a:t>pericoronitis</a:t>
            </a:r>
            <a:r>
              <a:rPr lang="en-US" sz="2400" dirty="0"/>
              <a:t> is characterized by pain, swollen, red, suppurating lesion , tender &amp; throbbing in nature and radiates to ear, temporomandibular joint and posterior submandibular region, making the patient unable to sleep. </a:t>
            </a:r>
          </a:p>
          <a:p>
            <a:pPr algn="just"/>
            <a:r>
              <a:rPr lang="en-US" sz="2400" dirty="0"/>
              <a:t>Patient also complains of dysphagia, halitosis, putrescent odor and inability to close the jaws. </a:t>
            </a:r>
          </a:p>
        </p:txBody>
      </p:sp>
    </p:spTree>
    <p:extLst>
      <p:ext uri="{BB962C8B-B14F-4D97-AF65-F5344CB8AC3E}">
        <p14:creationId xmlns:p14="http://schemas.microsoft.com/office/powerpoint/2010/main" val="632355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1763555"/>
            <a:ext cx="11180618" cy="4235463"/>
          </a:xfrm>
        </p:spPr>
        <p:txBody>
          <a:bodyPr>
            <a:normAutofit/>
          </a:bodyPr>
          <a:lstStyle/>
          <a:p>
            <a:pPr algn="just"/>
            <a:r>
              <a:rPr lang="en-US" sz="2400" dirty="0" err="1"/>
              <a:t>Trismus</a:t>
            </a:r>
            <a:r>
              <a:rPr lang="en-US" sz="2400" dirty="0"/>
              <a:t> is seen along the swelling of cheek in the angle of jaw. </a:t>
            </a:r>
          </a:p>
          <a:p>
            <a:pPr algn="just"/>
            <a:r>
              <a:rPr lang="en-US" sz="2400" dirty="0"/>
              <a:t>Signs of trauma in operculum such as indentations of cusps of upper teeth leading to ulceration. </a:t>
            </a:r>
            <a:endParaRPr lang="en-IN" sz="2400" dirty="0"/>
          </a:p>
          <a:p>
            <a:pPr algn="just"/>
            <a:r>
              <a:rPr lang="en-US" sz="2400" dirty="0"/>
              <a:t>This leads to systemic conditions like pyrexia, leukocytosis, regional lymphadenopathy with a diffuse spread to tissue spaces. </a:t>
            </a:r>
          </a:p>
          <a:p>
            <a:pPr algn="just"/>
            <a:endParaRPr lang="en-US" sz="2400" dirty="0"/>
          </a:p>
        </p:txBody>
      </p:sp>
    </p:spTree>
    <p:extLst>
      <p:ext uri="{BB962C8B-B14F-4D97-AF65-F5344CB8AC3E}">
        <p14:creationId xmlns:p14="http://schemas.microsoft.com/office/powerpoint/2010/main" val="4044968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t>treatment</a:t>
            </a:r>
            <a:endParaRPr lang="en-IN" b="0" dirty="0"/>
          </a:p>
        </p:txBody>
      </p:sp>
      <p:sp>
        <p:nvSpPr>
          <p:cNvPr id="3" name="Content Placeholder 2"/>
          <p:cNvSpPr>
            <a:spLocks noGrp="1"/>
          </p:cNvSpPr>
          <p:nvPr>
            <p:ph idx="1"/>
          </p:nvPr>
        </p:nvSpPr>
        <p:spPr/>
        <p:txBody>
          <a:bodyPr>
            <a:normAutofit/>
          </a:bodyPr>
          <a:lstStyle/>
          <a:p>
            <a:r>
              <a:rPr lang="en-US" sz="2400" dirty="0"/>
              <a:t>Various treatment options for treating </a:t>
            </a:r>
            <a:r>
              <a:rPr lang="en-US" sz="2400" dirty="0" err="1"/>
              <a:t>pericoronitis</a:t>
            </a:r>
            <a:r>
              <a:rPr lang="en-US" sz="2400" dirty="0"/>
              <a:t> are:- </a:t>
            </a:r>
          </a:p>
          <a:p>
            <a:pPr marL="457200" indent="-457200">
              <a:buAutoNum type="arabicPeriod"/>
            </a:pPr>
            <a:r>
              <a:rPr lang="en-IN" sz="2400" dirty="0"/>
              <a:t>Non surgical –</a:t>
            </a:r>
          </a:p>
          <a:p>
            <a:pPr marL="457200" indent="-457200">
              <a:buAutoNum type="alphaLcPeriod"/>
            </a:pPr>
            <a:r>
              <a:rPr lang="en-IN" sz="2400" dirty="0"/>
              <a:t>Local debridement</a:t>
            </a:r>
          </a:p>
          <a:p>
            <a:pPr marL="457200" indent="-457200">
              <a:buAutoNum type="alphaLcPeriod"/>
            </a:pPr>
            <a:r>
              <a:rPr lang="en-IN" sz="2400" dirty="0"/>
              <a:t>Pain management</a:t>
            </a:r>
          </a:p>
          <a:p>
            <a:pPr marL="457200" indent="-457200">
              <a:buAutoNum type="alphaLcPeriod"/>
            </a:pPr>
            <a:r>
              <a:rPr lang="en-IN" sz="2400" dirty="0"/>
              <a:t>Systemic antibiotics </a:t>
            </a:r>
          </a:p>
          <a:p>
            <a:pPr marL="0" indent="0">
              <a:buNone/>
            </a:pPr>
            <a:r>
              <a:rPr lang="en-US" sz="2400" dirty="0"/>
              <a:t>2. Surgical removal of overlying flap </a:t>
            </a:r>
          </a:p>
          <a:p>
            <a:endParaRPr lang="en-IN" sz="2400" dirty="0"/>
          </a:p>
        </p:txBody>
      </p:sp>
    </p:spTree>
    <p:extLst>
      <p:ext uri="{BB962C8B-B14F-4D97-AF65-F5344CB8AC3E}">
        <p14:creationId xmlns:p14="http://schemas.microsoft.com/office/powerpoint/2010/main" val="700829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1" y="692727"/>
            <a:ext cx="10353761" cy="942109"/>
          </a:xfrm>
        </p:spPr>
        <p:txBody>
          <a:bodyPr/>
          <a:lstStyle/>
          <a:p>
            <a:r>
              <a:rPr lang="en-US" b="0" dirty="0"/>
              <a:t>Local debridement</a:t>
            </a:r>
            <a:endParaRPr lang="en-IN" b="0" dirty="0"/>
          </a:p>
        </p:txBody>
      </p:sp>
      <p:sp>
        <p:nvSpPr>
          <p:cNvPr id="3" name="Content Placeholder 2"/>
          <p:cNvSpPr>
            <a:spLocks noGrp="1"/>
          </p:cNvSpPr>
          <p:nvPr>
            <p:ph idx="1"/>
          </p:nvPr>
        </p:nvSpPr>
        <p:spPr>
          <a:xfrm>
            <a:off x="535000" y="1832828"/>
            <a:ext cx="11111345" cy="3695136"/>
          </a:xfrm>
        </p:spPr>
        <p:txBody>
          <a:bodyPr>
            <a:noAutofit/>
          </a:bodyPr>
          <a:lstStyle/>
          <a:p>
            <a:r>
              <a:rPr lang="en-US" sz="2400" dirty="0"/>
              <a:t>This method involves irrigation of the </a:t>
            </a:r>
            <a:r>
              <a:rPr lang="en-US" sz="2400" dirty="0" err="1"/>
              <a:t>pericoronal</a:t>
            </a:r>
            <a:r>
              <a:rPr lang="en-US" sz="2400" dirty="0"/>
              <a:t> space with warm saline to flush away the food debris using a 10cc syringe of 20 gauge needle. </a:t>
            </a:r>
          </a:p>
          <a:p>
            <a:r>
              <a:rPr lang="en-US" sz="2400" dirty="0"/>
              <a:t>The other irrigating solutions are:- </a:t>
            </a:r>
            <a:r>
              <a:rPr lang="en-IN" sz="2400" dirty="0"/>
              <a:t>Phenol 5%, tincture of iodine. </a:t>
            </a:r>
          </a:p>
          <a:p>
            <a:pPr algn="just"/>
            <a:r>
              <a:rPr lang="en-US" sz="2400" dirty="0"/>
              <a:t>Elevate the flap gently from the tooth with scaler and curette and swab the area with an antiseptic. </a:t>
            </a:r>
          </a:p>
          <a:p>
            <a:pPr algn="just"/>
            <a:r>
              <a:rPr lang="en-US" sz="2400" dirty="0"/>
              <a:t>If </a:t>
            </a:r>
            <a:r>
              <a:rPr lang="en-US" sz="2400" dirty="0" err="1"/>
              <a:t>pericoronal</a:t>
            </a:r>
            <a:r>
              <a:rPr lang="en-US" sz="2400" dirty="0"/>
              <a:t> abscess is present, make an incision </a:t>
            </a:r>
            <a:r>
              <a:rPr lang="en-US" sz="2400" dirty="0" err="1"/>
              <a:t>anteroposteriorly</a:t>
            </a:r>
            <a:r>
              <a:rPr lang="en-US" sz="2400" dirty="0"/>
              <a:t> with a no.15 BP blade to establish drainage. </a:t>
            </a:r>
          </a:p>
          <a:p>
            <a:pPr marL="0" indent="0">
              <a:buNone/>
            </a:pPr>
            <a:endParaRPr lang="en-IN" sz="2400" dirty="0"/>
          </a:p>
        </p:txBody>
      </p:sp>
    </p:spTree>
    <p:extLst>
      <p:ext uri="{BB962C8B-B14F-4D97-AF65-F5344CB8AC3E}">
        <p14:creationId xmlns:p14="http://schemas.microsoft.com/office/powerpoint/2010/main" val="1257284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87927"/>
            <a:ext cx="10353761" cy="799848"/>
          </a:xfrm>
        </p:spPr>
        <p:txBody>
          <a:bodyPr>
            <a:normAutofit/>
          </a:bodyPr>
          <a:lstStyle/>
          <a:p>
            <a:r>
              <a:rPr lang="en-US" sz="4000" b="0" dirty="0"/>
              <a:t>Pain management</a:t>
            </a:r>
            <a:endParaRPr lang="en-IN" sz="4000" b="0" dirty="0"/>
          </a:p>
        </p:txBody>
      </p:sp>
      <p:sp>
        <p:nvSpPr>
          <p:cNvPr id="3" name="Content Placeholder 2"/>
          <p:cNvSpPr>
            <a:spLocks noGrp="1"/>
          </p:cNvSpPr>
          <p:nvPr>
            <p:ph idx="1"/>
          </p:nvPr>
        </p:nvSpPr>
        <p:spPr>
          <a:xfrm>
            <a:off x="375675" y="1625010"/>
            <a:ext cx="11430000" cy="3695136"/>
          </a:xfrm>
        </p:spPr>
        <p:txBody>
          <a:bodyPr>
            <a:noAutofit/>
          </a:bodyPr>
          <a:lstStyle/>
          <a:p>
            <a:pPr algn="just"/>
            <a:r>
              <a:rPr lang="en-US" sz="2400" dirty="0">
                <a:effectLst/>
              </a:rPr>
              <a:t>Pain can greatly limit chewing and taking in good oral intake for patients with </a:t>
            </a:r>
            <a:r>
              <a:rPr lang="en-US" sz="2400" dirty="0" err="1">
                <a:effectLst/>
              </a:rPr>
              <a:t>pericoronitis</a:t>
            </a:r>
            <a:r>
              <a:rPr lang="en-US" sz="2400" dirty="0">
                <a:effectLst/>
              </a:rPr>
              <a:t>. </a:t>
            </a:r>
          </a:p>
          <a:p>
            <a:pPr algn="just"/>
            <a:r>
              <a:rPr lang="en-US" sz="2400" dirty="0">
                <a:effectLst/>
              </a:rPr>
              <a:t>Pain management, in addition to resolving infection, is crucial in </a:t>
            </a:r>
            <a:r>
              <a:rPr lang="en-US" sz="2400" dirty="0" err="1">
                <a:effectLst/>
              </a:rPr>
              <a:t>pericoronitis</a:t>
            </a:r>
            <a:r>
              <a:rPr lang="en-US" sz="2400" dirty="0">
                <a:effectLst/>
              </a:rPr>
              <a:t> management. </a:t>
            </a:r>
          </a:p>
          <a:p>
            <a:pPr algn="just"/>
            <a:r>
              <a:rPr lang="en-US" sz="2400" dirty="0">
                <a:effectLst/>
              </a:rPr>
              <a:t>There are multiple modalities for pain management: local anesthetic injections, topical analgesics, and oral analgesics. </a:t>
            </a:r>
          </a:p>
          <a:p>
            <a:pPr algn="just"/>
            <a:r>
              <a:rPr lang="en-US" sz="2400" dirty="0">
                <a:effectLst/>
              </a:rPr>
              <a:t>Oral analgesia with NSAID should be the primary method of pain management. </a:t>
            </a:r>
            <a:endParaRPr lang="en-IN" sz="2400" dirty="0"/>
          </a:p>
        </p:txBody>
      </p:sp>
    </p:spTree>
    <p:extLst>
      <p:ext uri="{BB962C8B-B14F-4D97-AF65-F5344CB8AC3E}">
        <p14:creationId xmlns:p14="http://schemas.microsoft.com/office/powerpoint/2010/main" val="871631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t>Systemic antibiotics</a:t>
            </a:r>
            <a:endParaRPr lang="en-IN" sz="4000" b="0" dirty="0"/>
          </a:p>
        </p:txBody>
      </p:sp>
      <p:sp>
        <p:nvSpPr>
          <p:cNvPr id="3" name="Content Placeholder 2"/>
          <p:cNvSpPr>
            <a:spLocks noGrp="1"/>
          </p:cNvSpPr>
          <p:nvPr>
            <p:ph idx="1"/>
          </p:nvPr>
        </p:nvSpPr>
        <p:spPr/>
        <p:txBody>
          <a:bodyPr>
            <a:normAutofit/>
          </a:bodyPr>
          <a:lstStyle/>
          <a:p>
            <a:pPr algn="just"/>
            <a:r>
              <a:rPr lang="en-US" sz="2400" dirty="0"/>
              <a:t>If </a:t>
            </a:r>
            <a:r>
              <a:rPr lang="en-US" sz="2400" dirty="0" err="1"/>
              <a:t>pericoronitis</a:t>
            </a:r>
            <a:r>
              <a:rPr lang="en-US" sz="2400" dirty="0"/>
              <a:t> is severe or systemic symptoms are present, antibiotics , namely, either metronidazole 400mg twice a day for five days or penicillin 500mg thrice a day for five days. </a:t>
            </a:r>
          </a:p>
          <a:p>
            <a:pPr algn="just"/>
            <a:r>
              <a:rPr lang="en-US" sz="2400" dirty="0"/>
              <a:t>Patients allergic to penicillin are advised to take erythromycin 500mg thrice a day for five days is suitable. </a:t>
            </a:r>
            <a:endParaRPr lang="en-IN" sz="2400" dirty="0"/>
          </a:p>
        </p:txBody>
      </p:sp>
    </p:spTree>
    <p:extLst>
      <p:ext uri="{BB962C8B-B14F-4D97-AF65-F5344CB8AC3E}">
        <p14:creationId xmlns:p14="http://schemas.microsoft.com/office/powerpoint/2010/main" val="3539646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9" y="609600"/>
            <a:ext cx="11457708" cy="1326321"/>
          </a:xfrm>
        </p:spPr>
        <p:txBody>
          <a:bodyPr>
            <a:normAutofit/>
          </a:bodyPr>
          <a:lstStyle/>
          <a:p>
            <a:r>
              <a:rPr lang="en-US" sz="4000" b="0" dirty="0"/>
              <a:t>Surgical removal of overlying flap</a:t>
            </a:r>
            <a:endParaRPr lang="en-IN" sz="4000" b="0" dirty="0"/>
          </a:p>
        </p:txBody>
      </p:sp>
      <p:sp>
        <p:nvSpPr>
          <p:cNvPr id="3" name="Content Placeholder 2"/>
          <p:cNvSpPr>
            <a:spLocks noGrp="1"/>
          </p:cNvSpPr>
          <p:nvPr>
            <p:ph idx="1"/>
          </p:nvPr>
        </p:nvSpPr>
        <p:spPr>
          <a:xfrm>
            <a:off x="471055" y="2096064"/>
            <a:ext cx="11346872" cy="3695136"/>
          </a:xfrm>
        </p:spPr>
        <p:txBody>
          <a:bodyPr>
            <a:normAutofit/>
          </a:bodyPr>
          <a:lstStyle/>
          <a:p>
            <a:pPr algn="just"/>
            <a:r>
              <a:rPr lang="en-US" sz="2400" dirty="0">
                <a:effectLst/>
              </a:rPr>
              <a:t>Soft tissue surgery: Removing the infected soft tissue can help resolve </a:t>
            </a:r>
            <a:r>
              <a:rPr lang="en-US" sz="2400" dirty="0" err="1">
                <a:effectLst/>
              </a:rPr>
              <a:t>pericoronitis</a:t>
            </a:r>
            <a:r>
              <a:rPr lang="en-US" sz="2400" dirty="0">
                <a:effectLst/>
              </a:rPr>
              <a:t> as it is the soft tissue disease overlying an erupting third molar. </a:t>
            </a:r>
          </a:p>
          <a:p>
            <a:pPr algn="just"/>
            <a:r>
              <a:rPr lang="en-US" sz="2400" dirty="0">
                <a:effectLst/>
              </a:rPr>
              <a:t>The operculum, soft tissue covering erupting third molar, can be removed to eliminate the deep pocket formed between the gingiva and the tooth. </a:t>
            </a:r>
          </a:p>
          <a:p>
            <a:pPr algn="just"/>
            <a:r>
              <a:rPr lang="en-US" sz="2400" dirty="0">
                <a:effectLst/>
              </a:rPr>
              <a:t>Removal of the soft tissue covering the third molar can also help with the tooth eruption.</a:t>
            </a:r>
            <a:endParaRPr lang="en-IN" sz="2800" dirty="0"/>
          </a:p>
        </p:txBody>
      </p:sp>
      <p:sp>
        <p:nvSpPr>
          <p:cNvPr id="4" name="TextBox 3"/>
          <p:cNvSpPr txBox="1"/>
          <p:nvPr/>
        </p:nvSpPr>
        <p:spPr>
          <a:xfrm>
            <a:off x="1842655" y="5320145"/>
            <a:ext cx="184731" cy="369332"/>
          </a:xfrm>
          <a:prstGeom prst="rect">
            <a:avLst/>
          </a:prstGeom>
          <a:noFill/>
        </p:spPr>
        <p:txBody>
          <a:bodyPr wrap="none" rtlCol="0">
            <a:spAutoFit/>
          </a:bodyPr>
          <a:lstStyle/>
          <a:p>
            <a:endParaRPr lang="en-IN" dirty="0"/>
          </a:p>
        </p:txBody>
      </p:sp>
    </p:spTree>
    <p:extLst>
      <p:ext uri="{BB962C8B-B14F-4D97-AF65-F5344CB8AC3E}">
        <p14:creationId xmlns:p14="http://schemas.microsoft.com/office/powerpoint/2010/main" val="409824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26" y="1888246"/>
            <a:ext cx="11139055" cy="3695136"/>
          </a:xfrm>
        </p:spPr>
        <p:txBody>
          <a:bodyPr>
            <a:normAutofit/>
          </a:bodyPr>
          <a:lstStyle/>
          <a:p>
            <a:pPr algn="just"/>
            <a:r>
              <a:rPr lang="en-US" sz="2400" dirty="0"/>
              <a:t>A summary of acute periodontal lesions advocated the more simplified term,</a:t>
            </a:r>
          </a:p>
          <a:p>
            <a:pPr marL="457200" indent="-457200" algn="just">
              <a:buAutoNum type="alphaLcParenR"/>
            </a:pPr>
            <a:r>
              <a:rPr lang="en-US" sz="2400" b="1" i="1" u="sng" dirty="0"/>
              <a:t>Necrotizing gingivitis</a:t>
            </a:r>
          </a:p>
          <a:p>
            <a:pPr marL="457200" indent="-457200" algn="just">
              <a:buAutoNum type="alphaLcParenR"/>
            </a:pPr>
            <a:r>
              <a:rPr lang="en-US" sz="2400" b="1" i="1" u="sng" dirty="0"/>
              <a:t>Necrotizing ulcerative gingivitis.</a:t>
            </a:r>
          </a:p>
          <a:p>
            <a:pPr algn="just"/>
            <a:r>
              <a:rPr lang="en-IN" sz="2400" dirty="0"/>
              <a:t>Involvement </a:t>
            </a:r>
            <a:r>
              <a:rPr lang="en-US" sz="2400" dirty="0"/>
              <a:t>can be limited to a single tooth or group of teeth, or it can be </a:t>
            </a:r>
            <a:r>
              <a:rPr lang="en-IN" sz="2400" dirty="0"/>
              <a:t>widespread throughout the mouth.</a:t>
            </a:r>
          </a:p>
        </p:txBody>
      </p:sp>
    </p:spTree>
    <p:extLst>
      <p:ext uri="{BB962C8B-B14F-4D97-AF65-F5344CB8AC3E}">
        <p14:creationId xmlns:p14="http://schemas.microsoft.com/office/powerpoint/2010/main" val="2783404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1763555"/>
            <a:ext cx="11263746" cy="3695136"/>
          </a:xfrm>
        </p:spPr>
        <p:txBody>
          <a:bodyPr>
            <a:noAutofit/>
          </a:bodyPr>
          <a:lstStyle/>
          <a:p>
            <a:pPr algn="just"/>
            <a:r>
              <a:rPr lang="en-US" sz="2400" dirty="0">
                <a:effectLst/>
              </a:rPr>
              <a:t>This treatment option is limited to third molars with a favorable eruption position. </a:t>
            </a:r>
          </a:p>
          <a:p>
            <a:pPr algn="just"/>
            <a:r>
              <a:rPr lang="en-US" sz="2400" dirty="0">
                <a:effectLst/>
              </a:rPr>
              <a:t>For example, if a tooth is erupting vertically with adequate space from the distal aspect to the tooth to the anterior border of the ramus, </a:t>
            </a:r>
            <a:r>
              <a:rPr lang="en-US" sz="2400" dirty="0" err="1">
                <a:effectLst/>
              </a:rPr>
              <a:t>operculectomy</a:t>
            </a:r>
            <a:r>
              <a:rPr lang="en-US" sz="2400" dirty="0">
                <a:effectLst/>
              </a:rPr>
              <a:t> can help resolve </a:t>
            </a:r>
            <a:r>
              <a:rPr lang="en-US" sz="2400" dirty="0" err="1">
                <a:effectLst/>
              </a:rPr>
              <a:t>pericoronitis</a:t>
            </a:r>
            <a:r>
              <a:rPr lang="en-US" sz="2400" dirty="0">
                <a:effectLst/>
              </a:rPr>
              <a:t>. </a:t>
            </a:r>
          </a:p>
          <a:p>
            <a:pPr algn="just"/>
            <a:r>
              <a:rPr lang="en-US" sz="2400" dirty="0">
                <a:effectLst/>
              </a:rPr>
              <a:t>However, if a tooth is horizontally impacted or there is inadequate space for eruption, the areas that are hard to clean will likely persist, which may cause </a:t>
            </a:r>
            <a:r>
              <a:rPr lang="en-US" sz="2400" dirty="0" err="1">
                <a:effectLst/>
              </a:rPr>
              <a:t>pericoronitis</a:t>
            </a:r>
            <a:r>
              <a:rPr lang="en-US" sz="2400" dirty="0">
                <a:effectLst/>
              </a:rPr>
              <a:t> to recur.</a:t>
            </a:r>
            <a:endParaRPr lang="en-IN" sz="2400" dirty="0"/>
          </a:p>
        </p:txBody>
      </p:sp>
    </p:spTree>
    <p:extLst>
      <p:ext uri="{BB962C8B-B14F-4D97-AF65-F5344CB8AC3E}">
        <p14:creationId xmlns:p14="http://schemas.microsoft.com/office/powerpoint/2010/main" val="2797712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340" y="531715"/>
            <a:ext cx="10353761" cy="799848"/>
          </a:xfrm>
        </p:spPr>
        <p:txBody>
          <a:bodyPr>
            <a:normAutofit/>
          </a:bodyPr>
          <a:lstStyle/>
          <a:p>
            <a:r>
              <a:rPr lang="en-US" sz="4000" b="0" dirty="0"/>
              <a:t>Gingival abscess</a:t>
            </a:r>
            <a:endParaRPr lang="en-IN" sz="4000" b="0" dirty="0"/>
          </a:p>
        </p:txBody>
      </p:sp>
      <p:sp>
        <p:nvSpPr>
          <p:cNvPr id="3" name="Content Placeholder 2"/>
          <p:cNvSpPr>
            <a:spLocks noGrp="1"/>
          </p:cNvSpPr>
          <p:nvPr>
            <p:ph idx="1"/>
          </p:nvPr>
        </p:nvSpPr>
        <p:spPr>
          <a:xfrm>
            <a:off x="1" y="1935921"/>
            <a:ext cx="8645236" cy="3695136"/>
          </a:xfrm>
        </p:spPr>
        <p:txBody>
          <a:bodyPr>
            <a:normAutofit/>
          </a:bodyPr>
          <a:lstStyle/>
          <a:p>
            <a:pPr algn="just"/>
            <a:r>
              <a:rPr lang="en-US" sz="2400" dirty="0"/>
              <a:t>The gingival abscess is a localized acute inflammatory lesion that may arise from a variety of sources, including microbial plaque infection, trauma, and foreign body impaction.</a:t>
            </a:r>
          </a:p>
          <a:p>
            <a:pPr algn="just"/>
            <a:r>
              <a:rPr lang="en-US" sz="2400" dirty="0"/>
              <a:t>Clinical features include a red, smooth, sometimes painful, often fluctuant swelling</a:t>
            </a:r>
            <a:endParaRPr lang="en-IN" sz="2400" dirty="0"/>
          </a:p>
        </p:txBody>
      </p:sp>
      <p:pic>
        <p:nvPicPr>
          <p:cNvPr id="5" name="Picture 4"/>
          <p:cNvPicPr>
            <a:picLocks noChangeAspect="1"/>
          </p:cNvPicPr>
          <p:nvPr/>
        </p:nvPicPr>
        <p:blipFill>
          <a:blip r:embed="rId2"/>
          <a:stretch>
            <a:fillRect/>
          </a:stretch>
        </p:blipFill>
        <p:spPr>
          <a:xfrm>
            <a:off x="8645236" y="2233969"/>
            <a:ext cx="3491346" cy="2196115"/>
          </a:xfrm>
          <a:prstGeom prst="rect">
            <a:avLst/>
          </a:prstGeom>
        </p:spPr>
      </p:pic>
    </p:spTree>
    <p:extLst>
      <p:ext uri="{BB962C8B-B14F-4D97-AF65-F5344CB8AC3E}">
        <p14:creationId xmlns:p14="http://schemas.microsoft.com/office/powerpoint/2010/main" val="1132933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029" y="180182"/>
            <a:ext cx="10353761" cy="861151"/>
          </a:xfrm>
        </p:spPr>
        <p:txBody>
          <a:bodyPr>
            <a:normAutofit/>
          </a:bodyPr>
          <a:lstStyle/>
          <a:p>
            <a:r>
              <a:rPr lang="en-US" sz="4000" b="0" dirty="0"/>
              <a:t>Periodontal abscess</a:t>
            </a:r>
            <a:endParaRPr lang="en-IN" sz="4000" b="0" dirty="0"/>
          </a:p>
        </p:txBody>
      </p:sp>
      <p:sp>
        <p:nvSpPr>
          <p:cNvPr id="3" name="Content Placeholder 2"/>
          <p:cNvSpPr>
            <a:spLocks noGrp="1"/>
          </p:cNvSpPr>
          <p:nvPr>
            <p:ph idx="1"/>
          </p:nvPr>
        </p:nvSpPr>
        <p:spPr>
          <a:xfrm>
            <a:off x="80617" y="1463335"/>
            <a:ext cx="9010455" cy="4106192"/>
          </a:xfrm>
        </p:spPr>
        <p:txBody>
          <a:bodyPr>
            <a:normAutofit/>
          </a:bodyPr>
          <a:lstStyle/>
          <a:p>
            <a:pPr algn="just"/>
            <a:r>
              <a:rPr lang="en-US" sz="2400" dirty="0"/>
              <a:t>Periodontal abscesses are typically found in patients with untreated periodontitis and in association with moderate to deep periodontal </a:t>
            </a:r>
            <a:r>
              <a:rPr lang="en-IN" sz="2400" dirty="0"/>
              <a:t>pockets.</a:t>
            </a:r>
            <a:r>
              <a:rPr lang="en-IN" sz="2400" baseline="30000" dirty="0"/>
              <a:t>1</a:t>
            </a:r>
          </a:p>
          <a:p>
            <a:pPr algn="just"/>
            <a:r>
              <a:rPr lang="en-IN" sz="2400" dirty="0"/>
              <a:t>Periodontal abscesses often arise as acute exacerbations </a:t>
            </a:r>
            <a:r>
              <a:rPr lang="en-US" sz="2400" dirty="0"/>
              <a:t>of preexisting pockets. </a:t>
            </a:r>
            <a:r>
              <a:rPr lang="en-IN" sz="2400" baseline="30000" dirty="0"/>
              <a:t>2</a:t>
            </a:r>
            <a:endParaRPr lang="en-US" sz="2400" dirty="0"/>
          </a:p>
          <a:p>
            <a:pPr algn="just"/>
            <a:r>
              <a:rPr lang="en-US" sz="2400" dirty="0"/>
              <a:t>Primarily related to incomplete calculus removal, periodontal abscesses have been linked to several clinical situations.</a:t>
            </a:r>
            <a:r>
              <a:rPr lang="en-IN" sz="2400" baseline="30000" dirty="0"/>
              <a:t> 3</a:t>
            </a:r>
            <a:endParaRPr lang="en-US" sz="2400" dirty="0"/>
          </a:p>
        </p:txBody>
      </p:sp>
      <p:pic>
        <p:nvPicPr>
          <p:cNvPr id="5" name="Picture 4"/>
          <p:cNvPicPr>
            <a:picLocks noChangeAspect="1"/>
          </p:cNvPicPr>
          <p:nvPr/>
        </p:nvPicPr>
        <p:blipFill>
          <a:blip r:embed="rId2"/>
          <a:stretch>
            <a:fillRect/>
          </a:stretch>
        </p:blipFill>
        <p:spPr>
          <a:xfrm>
            <a:off x="9091072" y="2224566"/>
            <a:ext cx="3018407" cy="2014925"/>
          </a:xfrm>
          <a:prstGeom prst="rect">
            <a:avLst/>
          </a:prstGeom>
        </p:spPr>
      </p:pic>
    </p:spTree>
    <p:extLst>
      <p:ext uri="{BB962C8B-B14F-4D97-AF65-F5344CB8AC3E}">
        <p14:creationId xmlns:p14="http://schemas.microsoft.com/office/powerpoint/2010/main" val="3913317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3477"/>
            <a:ext cx="9178429" cy="3695136"/>
          </a:xfrm>
        </p:spPr>
        <p:txBody>
          <a:bodyPr>
            <a:normAutofit/>
          </a:bodyPr>
          <a:lstStyle/>
          <a:p>
            <a:pPr algn="just"/>
            <a:r>
              <a:rPr lang="en-US" sz="2400" dirty="0"/>
              <a:t>They have been identified in patients after periodontal surgery,</a:t>
            </a:r>
            <a:r>
              <a:rPr lang="en-US" sz="2400" baseline="30000" dirty="0"/>
              <a:t>1</a:t>
            </a:r>
            <a:r>
              <a:rPr lang="en-US" sz="2400" dirty="0"/>
              <a:t> after preventive maintenance, after systemic antibiotic therapy,</a:t>
            </a:r>
            <a:r>
              <a:rPr lang="en-US" sz="2400" baseline="30000" dirty="0"/>
              <a:t> 2</a:t>
            </a:r>
            <a:r>
              <a:rPr lang="en-US" sz="2400" dirty="0"/>
              <a:t> and as the result of recurrent disease.</a:t>
            </a:r>
            <a:r>
              <a:rPr lang="en-US" sz="2400" baseline="30000" dirty="0"/>
              <a:t> </a:t>
            </a:r>
            <a:endParaRPr lang="en-US" sz="2400" dirty="0"/>
          </a:p>
          <a:p>
            <a:pPr algn="just"/>
            <a:r>
              <a:rPr lang="en-US" sz="2400" dirty="0"/>
              <a:t>Conditions in which periodontal abscesses are not related to inflammatory periodontal disease include tooth perforation</a:t>
            </a:r>
            <a:r>
              <a:rPr lang="en-US" sz="2400" baseline="30000" dirty="0"/>
              <a:t>3</a:t>
            </a:r>
            <a:r>
              <a:rPr lang="en-US" sz="2400" dirty="0"/>
              <a:t> or and foreign body impaction.</a:t>
            </a:r>
          </a:p>
          <a:p>
            <a:pPr algn="just"/>
            <a:endParaRPr lang="en-IN" sz="2400" dirty="0"/>
          </a:p>
        </p:txBody>
      </p:sp>
      <p:pic>
        <p:nvPicPr>
          <p:cNvPr id="5" name="Picture 4"/>
          <p:cNvPicPr>
            <a:picLocks noChangeAspect="1"/>
          </p:cNvPicPr>
          <p:nvPr/>
        </p:nvPicPr>
        <p:blipFill>
          <a:blip r:embed="rId2"/>
          <a:stretch>
            <a:fillRect/>
          </a:stretch>
        </p:blipFill>
        <p:spPr>
          <a:xfrm>
            <a:off x="9377066" y="256001"/>
            <a:ext cx="2586779" cy="1695480"/>
          </a:xfrm>
          <a:prstGeom prst="rect">
            <a:avLst/>
          </a:prstGeom>
        </p:spPr>
      </p:pic>
      <p:pic>
        <p:nvPicPr>
          <p:cNvPr id="6" name="Picture 5"/>
          <p:cNvPicPr>
            <a:picLocks noChangeAspect="1"/>
          </p:cNvPicPr>
          <p:nvPr/>
        </p:nvPicPr>
        <p:blipFill rotWithShape="1">
          <a:blip r:embed="rId3"/>
          <a:srcRect r="51761"/>
          <a:stretch/>
        </p:blipFill>
        <p:spPr>
          <a:xfrm>
            <a:off x="9377066" y="1951481"/>
            <a:ext cx="2575281" cy="177455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9798" r="438"/>
          <a:stretch/>
        </p:blipFill>
        <p:spPr>
          <a:xfrm>
            <a:off x="9395539" y="3726033"/>
            <a:ext cx="2538334" cy="1695480"/>
          </a:xfrm>
          <a:prstGeom prst="rect">
            <a:avLst/>
          </a:prstGeom>
        </p:spPr>
      </p:pic>
    </p:spTree>
    <p:extLst>
      <p:ext uri="{BB962C8B-B14F-4D97-AF65-F5344CB8AC3E}">
        <p14:creationId xmlns:p14="http://schemas.microsoft.com/office/powerpoint/2010/main" val="1755109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650" y="1885522"/>
            <a:ext cx="8943855" cy="3695136"/>
          </a:xfrm>
        </p:spPr>
        <p:txBody>
          <a:bodyPr>
            <a:normAutofit/>
          </a:bodyPr>
          <a:lstStyle/>
          <a:p>
            <a:pPr algn="just"/>
            <a:r>
              <a:rPr lang="en-US" sz="2400" dirty="0"/>
              <a:t>Poorly controlled diabetes mellitus has been considered a predisposing factor for periodontal abscess formation. </a:t>
            </a:r>
          </a:p>
          <a:p>
            <a:pPr algn="just"/>
            <a:r>
              <a:rPr lang="en-US" sz="2400" dirty="0"/>
              <a:t>Formation of periodontal abscess has been reported as a major cause of tooth loss; however, with proper treatment followed by consistent preventive periodontal maintenance, teeth with significant bone loss may be retained for many years.</a:t>
            </a:r>
            <a:endParaRPr lang="en-IN" sz="2400" dirty="0"/>
          </a:p>
          <a:p>
            <a:pPr algn="just"/>
            <a:endParaRPr lang="en-IN" sz="2400" dirty="0"/>
          </a:p>
        </p:txBody>
      </p:sp>
      <p:pic>
        <p:nvPicPr>
          <p:cNvPr id="4" name="Picture 3"/>
          <p:cNvPicPr>
            <a:picLocks noChangeAspect="1"/>
          </p:cNvPicPr>
          <p:nvPr/>
        </p:nvPicPr>
        <p:blipFill>
          <a:blip r:embed="rId2"/>
          <a:stretch>
            <a:fillRect/>
          </a:stretch>
        </p:blipFill>
        <p:spPr>
          <a:xfrm>
            <a:off x="9109505" y="2265161"/>
            <a:ext cx="2975580" cy="2002039"/>
          </a:xfrm>
          <a:prstGeom prst="rect">
            <a:avLst/>
          </a:prstGeom>
        </p:spPr>
      </p:pic>
    </p:spTree>
    <p:extLst>
      <p:ext uri="{BB962C8B-B14F-4D97-AF65-F5344CB8AC3E}">
        <p14:creationId xmlns:p14="http://schemas.microsoft.com/office/powerpoint/2010/main" val="978501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650" y="1943664"/>
            <a:ext cx="9430181" cy="3695136"/>
          </a:xfrm>
        </p:spPr>
        <p:txBody>
          <a:bodyPr>
            <a:noAutofit/>
          </a:bodyPr>
          <a:lstStyle/>
          <a:p>
            <a:pPr algn="just"/>
            <a:r>
              <a:rPr lang="en-US" sz="2400" dirty="0"/>
              <a:t>Acute abscesses are characterized by painful, red, edematous, smooth, and ovoid swelling of the gingival tissues.</a:t>
            </a:r>
          </a:p>
          <a:p>
            <a:pPr algn="just"/>
            <a:r>
              <a:rPr lang="en-US" sz="2400" dirty="0"/>
              <a:t>Exudate may be expressed with gentle pressure; the tooth may be percussion sensitive and feel elevated in the socket. </a:t>
            </a:r>
          </a:p>
          <a:p>
            <a:pPr algn="just"/>
            <a:r>
              <a:rPr lang="en-US" sz="2400" dirty="0"/>
              <a:t>Fever and regional lymphadenopathy are occasional findings.</a:t>
            </a:r>
            <a:endParaRPr lang="en-IN" sz="2400" dirty="0"/>
          </a:p>
          <a:p>
            <a:pPr algn="just"/>
            <a:endParaRPr lang="en-IN" sz="2400" dirty="0"/>
          </a:p>
        </p:txBody>
      </p:sp>
      <p:pic>
        <p:nvPicPr>
          <p:cNvPr id="5" name="Picture 4"/>
          <p:cNvPicPr>
            <a:picLocks noChangeAspect="1"/>
          </p:cNvPicPr>
          <p:nvPr/>
        </p:nvPicPr>
        <p:blipFill>
          <a:blip r:embed="rId2"/>
          <a:stretch>
            <a:fillRect/>
          </a:stretch>
        </p:blipFill>
        <p:spPr>
          <a:xfrm>
            <a:off x="9595831" y="1563335"/>
            <a:ext cx="2476846" cy="3562847"/>
          </a:xfrm>
          <a:prstGeom prst="rect">
            <a:avLst/>
          </a:prstGeom>
        </p:spPr>
      </p:pic>
    </p:spTree>
    <p:extLst>
      <p:ext uri="{BB962C8B-B14F-4D97-AF65-F5344CB8AC3E}">
        <p14:creationId xmlns:p14="http://schemas.microsoft.com/office/powerpoint/2010/main" val="187425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609" y="545240"/>
            <a:ext cx="10353761" cy="882976"/>
          </a:xfrm>
        </p:spPr>
        <p:txBody>
          <a:bodyPr/>
          <a:lstStyle/>
          <a:p>
            <a:r>
              <a:rPr lang="en-US" sz="4000" b="0" dirty="0"/>
              <a:t>Treatment</a:t>
            </a:r>
            <a:r>
              <a:rPr lang="en-US" dirty="0"/>
              <a:t> </a:t>
            </a:r>
            <a:endParaRPr lang="en-IN" dirty="0"/>
          </a:p>
        </p:txBody>
      </p:sp>
      <p:sp>
        <p:nvSpPr>
          <p:cNvPr id="3" name="Content Placeholder 2"/>
          <p:cNvSpPr>
            <a:spLocks noGrp="1"/>
          </p:cNvSpPr>
          <p:nvPr>
            <p:ph idx="1"/>
          </p:nvPr>
        </p:nvSpPr>
        <p:spPr>
          <a:xfrm>
            <a:off x="568036" y="1935921"/>
            <a:ext cx="11152909" cy="3695136"/>
          </a:xfrm>
        </p:spPr>
        <p:txBody>
          <a:bodyPr>
            <a:normAutofit/>
          </a:bodyPr>
          <a:lstStyle/>
          <a:p>
            <a:pPr algn="just"/>
            <a:r>
              <a:rPr lang="en-IN" sz="2400" dirty="0"/>
              <a:t>The principles for </a:t>
            </a:r>
            <a:r>
              <a:rPr lang="en-US" sz="2400" dirty="0"/>
              <a:t>the management of simple dental infections are as follows:</a:t>
            </a:r>
          </a:p>
          <a:p>
            <a:pPr marL="0" indent="0" algn="just">
              <a:buNone/>
            </a:pPr>
            <a:r>
              <a:rPr lang="en-IN" sz="2400" dirty="0"/>
              <a:t>1. Local measures</a:t>
            </a:r>
          </a:p>
          <a:p>
            <a:pPr marL="0" indent="0" algn="just">
              <a:buNone/>
            </a:pPr>
            <a:r>
              <a:rPr lang="en-IN" sz="2400" dirty="0" err="1"/>
              <a:t>i</a:t>
            </a:r>
            <a:r>
              <a:rPr lang="en-IN" sz="2400" dirty="0"/>
              <a:t>. Drainage</a:t>
            </a:r>
          </a:p>
          <a:p>
            <a:pPr marL="0" indent="0" algn="just">
              <a:buNone/>
            </a:pPr>
            <a:r>
              <a:rPr lang="en-IN" sz="2400" dirty="0"/>
              <a:t>ii. Maintain drainage</a:t>
            </a:r>
          </a:p>
          <a:p>
            <a:pPr marL="0" indent="0" algn="just">
              <a:buNone/>
            </a:pPr>
            <a:r>
              <a:rPr lang="en-IN" sz="2400" dirty="0"/>
              <a:t>iii. Eliminate cause</a:t>
            </a:r>
          </a:p>
          <a:p>
            <a:pPr marL="0" indent="0" algn="just">
              <a:buNone/>
            </a:pPr>
            <a:r>
              <a:rPr lang="en-US" sz="2400" dirty="0"/>
              <a:t>2. Systemic measures in conjunction with the local measures</a:t>
            </a:r>
          </a:p>
        </p:txBody>
      </p:sp>
    </p:spTree>
    <p:extLst>
      <p:ext uri="{BB962C8B-B14F-4D97-AF65-F5344CB8AC3E}">
        <p14:creationId xmlns:p14="http://schemas.microsoft.com/office/powerpoint/2010/main" val="2871256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The management of a patient with periodontal abscess can divided into three stages:</a:t>
            </a:r>
          </a:p>
          <a:p>
            <a:pPr marL="0" indent="0">
              <a:buNone/>
            </a:pPr>
            <a:r>
              <a:rPr lang="en-IN" sz="2400" dirty="0" err="1"/>
              <a:t>i</a:t>
            </a:r>
            <a:r>
              <a:rPr lang="en-IN" sz="2400" dirty="0"/>
              <a:t>. Immediate management</a:t>
            </a:r>
          </a:p>
          <a:p>
            <a:pPr marL="0" indent="0">
              <a:buNone/>
            </a:pPr>
            <a:r>
              <a:rPr lang="en-IN" sz="2400" dirty="0"/>
              <a:t>ii. Initial management</a:t>
            </a:r>
          </a:p>
          <a:p>
            <a:pPr marL="0" indent="0">
              <a:buNone/>
            </a:pPr>
            <a:r>
              <a:rPr lang="en-IN" sz="2400" dirty="0"/>
              <a:t>iii. Definitive therapy</a:t>
            </a:r>
            <a:endParaRPr lang="en-IN" sz="2800" dirty="0"/>
          </a:p>
        </p:txBody>
      </p:sp>
    </p:spTree>
    <p:extLst>
      <p:ext uri="{BB962C8B-B14F-4D97-AF65-F5344CB8AC3E}">
        <p14:creationId xmlns:p14="http://schemas.microsoft.com/office/powerpoint/2010/main" val="67390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901" y="263237"/>
            <a:ext cx="10353761" cy="1326321"/>
          </a:xfrm>
        </p:spPr>
        <p:txBody>
          <a:bodyPr>
            <a:normAutofit/>
          </a:bodyPr>
          <a:lstStyle/>
          <a:p>
            <a:r>
              <a:rPr lang="en-US" sz="4000" b="0" dirty="0"/>
              <a:t>Oral signs</a:t>
            </a:r>
            <a:endParaRPr lang="en-IN" sz="4000" b="0" dirty="0"/>
          </a:p>
        </p:txBody>
      </p:sp>
      <p:sp>
        <p:nvSpPr>
          <p:cNvPr id="3" name="Content Placeholder 2"/>
          <p:cNvSpPr>
            <a:spLocks noGrp="1"/>
          </p:cNvSpPr>
          <p:nvPr>
            <p:ph idx="1"/>
          </p:nvPr>
        </p:nvSpPr>
        <p:spPr>
          <a:xfrm>
            <a:off x="228601" y="1589558"/>
            <a:ext cx="8458200" cy="3695136"/>
          </a:xfrm>
        </p:spPr>
        <p:txBody>
          <a:bodyPr>
            <a:noAutofit/>
          </a:bodyPr>
          <a:lstStyle/>
          <a:p>
            <a:r>
              <a:rPr lang="en-US" sz="2400" dirty="0"/>
              <a:t>Characteristic lesions are of punched-out, craterlike depressions at the crest of the interdental papillae that subsequently extend to the marginal gingiva and rarely to the attached gingiva and oral mucosa.</a:t>
            </a:r>
          </a:p>
          <a:p>
            <a:r>
              <a:rPr lang="en-US" sz="2400" dirty="0"/>
              <a:t>The surface of the gingival crater is covered by a grey, pseudomembranous slough that is demarcated from the remainder of the gingival mucosa by a pronounced linear erythema.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545" y="1851162"/>
            <a:ext cx="3493553" cy="2402183"/>
          </a:xfrm>
          <a:prstGeom prst="rect">
            <a:avLst/>
          </a:prstGeom>
        </p:spPr>
      </p:pic>
    </p:spTree>
    <p:extLst>
      <p:ext uri="{BB962C8B-B14F-4D97-AF65-F5344CB8AC3E}">
        <p14:creationId xmlns:p14="http://schemas.microsoft.com/office/powerpoint/2010/main" val="22018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62" y="1039091"/>
            <a:ext cx="8677683" cy="4724399"/>
          </a:xfrm>
        </p:spPr>
        <p:txBody>
          <a:bodyPr>
            <a:normAutofit lnSpcReduction="10000"/>
          </a:bodyPr>
          <a:lstStyle/>
          <a:p>
            <a:pPr algn="just"/>
            <a:r>
              <a:rPr lang="en-US" sz="2400" dirty="0"/>
              <a:t>In some cases, the lesions are denuded of the surface </a:t>
            </a:r>
            <a:r>
              <a:rPr lang="en-US" sz="2400" dirty="0" err="1"/>
              <a:t>pseudomembrane</a:t>
            </a:r>
            <a:r>
              <a:rPr lang="en-US" sz="2400" dirty="0"/>
              <a:t>, thereby exposing the gingival margin, which is red, shiny, and hemorrhagic.</a:t>
            </a:r>
            <a:endParaRPr lang="en-IN" sz="2400" dirty="0"/>
          </a:p>
          <a:p>
            <a:pPr algn="just"/>
            <a:r>
              <a:rPr lang="en-US" sz="2400" dirty="0"/>
              <a:t>The characteristic lesions can progressively destroy the gingiva and the underlying periodontal tissues.</a:t>
            </a:r>
          </a:p>
          <a:p>
            <a:pPr algn="just"/>
            <a:r>
              <a:rPr lang="en-US" sz="2400" dirty="0"/>
              <a:t>Spontaneous gingival hemorrhage and pronounced bleeding after the slightest stimulation are additional characteristic clinical signs. </a:t>
            </a:r>
          </a:p>
          <a:p>
            <a:pPr algn="just"/>
            <a:r>
              <a:rPr lang="en-US" sz="2400" dirty="0"/>
              <a:t>Other common signs include a fetid odor </a:t>
            </a:r>
            <a:r>
              <a:rPr lang="en-IN" sz="2400" dirty="0"/>
              <a:t>and increased salivation.</a:t>
            </a:r>
          </a:p>
        </p:txBody>
      </p:sp>
      <p:pic>
        <p:nvPicPr>
          <p:cNvPr id="5" name="Picture 4"/>
          <p:cNvPicPr>
            <a:picLocks noChangeAspect="1"/>
          </p:cNvPicPr>
          <p:nvPr/>
        </p:nvPicPr>
        <p:blipFill rotWithShape="1">
          <a:blip r:embed="rId2"/>
          <a:srcRect l="1885" b="3445"/>
          <a:stretch/>
        </p:blipFill>
        <p:spPr>
          <a:xfrm>
            <a:off x="9043025" y="2078182"/>
            <a:ext cx="2991095" cy="1981201"/>
          </a:xfrm>
          <a:prstGeom prst="rect">
            <a:avLst/>
          </a:prstGeom>
        </p:spPr>
      </p:pic>
    </p:spTree>
    <p:extLst>
      <p:ext uri="{BB962C8B-B14F-4D97-AF65-F5344CB8AC3E}">
        <p14:creationId xmlns:p14="http://schemas.microsoft.com/office/powerpoint/2010/main" val="355707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87852"/>
            <a:ext cx="10353761" cy="1326321"/>
          </a:xfrm>
        </p:spPr>
        <p:txBody>
          <a:bodyPr>
            <a:normAutofit/>
          </a:bodyPr>
          <a:lstStyle/>
          <a:p>
            <a:r>
              <a:rPr lang="en-US" sz="4000" b="0" dirty="0"/>
              <a:t>etiology</a:t>
            </a:r>
            <a:endParaRPr lang="en-IN" sz="4000" b="0" dirty="0"/>
          </a:p>
        </p:txBody>
      </p:sp>
      <p:sp>
        <p:nvSpPr>
          <p:cNvPr id="3" name="Content Placeholder 2"/>
          <p:cNvSpPr>
            <a:spLocks noGrp="1"/>
          </p:cNvSpPr>
          <p:nvPr>
            <p:ph idx="1"/>
          </p:nvPr>
        </p:nvSpPr>
        <p:spPr>
          <a:xfrm>
            <a:off x="581891" y="1306355"/>
            <a:ext cx="11055927" cy="3695136"/>
          </a:xfrm>
        </p:spPr>
        <p:txBody>
          <a:bodyPr>
            <a:noAutofit/>
          </a:bodyPr>
          <a:lstStyle/>
          <a:p>
            <a:pPr algn="just"/>
            <a:r>
              <a:rPr lang="en-US" sz="2400" dirty="0"/>
              <a:t>NUG is an multifactorial disease and it include the following etiological factors-</a:t>
            </a:r>
          </a:p>
          <a:p>
            <a:pPr marL="457200" indent="-457200" algn="just">
              <a:buAutoNum type="alphaLcParenR"/>
            </a:pPr>
            <a:r>
              <a:rPr lang="en-US" sz="2400" dirty="0"/>
              <a:t>Role of bacteria</a:t>
            </a:r>
          </a:p>
          <a:p>
            <a:pPr marL="457200" indent="-457200" algn="just">
              <a:buAutoNum type="alphaLcParenR"/>
            </a:pPr>
            <a:r>
              <a:rPr lang="en-US" sz="2400" dirty="0"/>
              <a:t>Role  of host response</a:t>
            </a:r>
          </a:p>
          <a:p>
            <a:pPr marL="457200" indent="-457200" algn="just">
              <a:buAutoNum type="alphaLcParenR"/>
            </a:pPr>
            <a:r>
              <a:rPr lang="en-US" sz="2400" dirty="0"/>
              <a:t>Local predisposing factors</a:t>
            </a:r>
          </a:p>
          <a:p>
            <a:pPr marL="457200" indent="-457200" algn="just">
              <a:buAutoNum type="alphaLcParenR"/>
            </a:pPr>
            <a:r>
              <a:rPr lang="en-US" sz="2400" dirty="0"/>
              <a:t>Systemic predisposing factors-</a:t>
            </a:r>
          </a:p>
          <a:p>
            <a:pPr marL="457200" indent="-457200" algn="just">
              <a:buAutoNum type="arabicPeriod"/>
            </a:pPr>
            <a:r>
              <a:rPr lang="en-US" sz="2400" dirty="0"/>
              <a:t>Nutritional deficiency</a:t>
            </a:r>
          </a:p>
          <a:p>
            <a:pPr marL="457200" indent="-457200" algn="just">
              <a:buAutoNum type="arabicPeriod"/>
            </a:pPr>
            <a:r>
              <a:rPr lang="en-US" sz="2400" dirty="0"/>
              <a:t>Debilitating disease</a:t>
            </a:r>
          </a:p>
          <a:p>
            <a:pPr marL="457200" indent="-457200" algn="just">
              <a:buAutoNum type="arabicPeriod"/>
            </a:pPr>
            <a:r>
              <a:rPr lang="en-US" sz="2400" dirty="0"/>
              <a:t>Psychosomatic factors</a:t>
            </a:r>
            <a:endParaRPr lang="en-IN" sz="2400" dirty="0"/>
          </a:p>
        </p:txBody>
      </p:sp>
    </p:spTree>
    <p:extLst>
      <p:ext uri="{BB962C8B-B14F-4D97-AF65-F5344CB8AC3E}">
        <p14:creationId xmlns:p14="http://schemas.microsoft.com/office/powerpoint/2010/main" val="968480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4502</TotalTime>
  <Words>16285</Words>
  <Application>Microsoft Office PowerPoint</Application>
  <PresentationFormat>Widescreen</PresentationFormat>
  <Paragraphs>883</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Ion</vt:lpstr>
      <vt:lpstr>Acute gingival diseases</vt:lpstr>
      <vt:lpstr>Contents</vt:lpstr>
      <vt:lpstr>Among these conditions, the following diseases have been listed: </vt:lpstr>
      <vt:lpstr>Necrotizing ulcerative gingivitis</vt:lpstr>
      <vt:lpstr>Clinical features</vt:lpstr>
      <vt:lpstr>PowerPoint Presentation</vt:lpstr>
      <vt:lpstr>Oral signs</vt:lpstr>
      <vt:lpstr>PowerPoint Presentation</vt:lpstr>
      <vt:lpstr>etiology</vt:lpstr>
      <vt:lpstr>Differential diagnosis</vt:lpstr>
      <vt:lpstr>PowerPoint Presentation</vt:lpstr>
      <vt:lpstr>treatment</vt:lpstr>
      <vt:lpstr>PowerPoint Presentation</vt:lpstr>
      <vt:lpstr>First visit</vt:lpstr>
      <vt:lpstr>PowerPoint Presentation</vt:lpstr>
      <vt:lpstr>PowerPoint Presentation</vt:lpstr>
      <vt:lpstr>PowerPoint Presentation</vt:lpstr>
      <vt:lpstr>PowerPoint Presentation</vt:lpstr>
      <vt:lpstr>Instructions to the patients</vt:lpstr>
      <vt:lpstr>Second visit</vt:lpstr>
      <vt:lpstr>Third visit</vt:lpstr>
      <vt:lpstr>PowerPoint Presentation</vt:lpstr>
      <vt:lpstr>PowerPoint Presentation</vt:lpstr>
      <vt:lpstr>Necrotizing ulcerative periodontitis</vt:lpstr>
      <vt:lpstr>Clinical features</vt:lpstr>
      <vt:lpstr>PowerPoint Presentation</vt:lpstr>
      <vt:lpstr>etiology</vt:lpstr>
      <vt:lpstr>PowerPoint Presentation</vt:lpstr>
      <vt:lpstr>treatment</vt:lpstr>
      <vt:lpstr>PowerPoint Presentation</vt:lpstr>
      <vt:lpstr>PowerPoint Presentation</vt:lpstr>
      <vt:lpstr>PowerPoint Presentation</vt:lpstr>
      <vt:lpstr>PowerPoint Presentation</vt:lpstr>
      <vt:lpstr>Primary herpetic gingivostomatitis</vt:lpstr>
      <vt:lpstr>PowerPoint Presentation</vt:lpstr>
      <vt:lpstr>PowerPoint Presentation</vt:lpstr>
      <vt:lpstr>PowerPoint Presentation</vt:lpstr>
      <vt:lpstr>Clinical features</vt:lpstr>
      <vt:lpstr>PowerPoint Presentation</vt:lpstr>
      <vt:lpstr>PowerPoint Presentation</vt:lpstr>
      <vt:lpstr>PowerPoint Presentation</vt:lpstr>
      <vt:lpstr>PowerPoint Presentation</vt:lpstr>
      <vt:lpstr>diagnosis</vt:lpstr>
      <vt:lpstr>PowerPoint Presentation</vt:lpstr>
      <vt:lpstr>treatment</vt:lpstr>
      <vt:lpstr>Symptomatic treatment</vt:lpstr>
      <vt:lpstr>Supportive care</vt:lpstr>
      <vt:lpstr>Systemic treatment</vt:lpstr>
      <vt:lpstr>pericoronitis</vt:lpstr>
      <vt:lpstr>PowerPoint Presentation</vt:lpstr>
      <vt:lpstr>etiology</vt:lpstr>
      <vt:lpstr>PowerPoint Presentation</vt:lpstr>
      <vt:lpstr>Clinical features</vt:lpstr>
      <vt:lpstr>PowerPoint Presentation</vt:lpstr>
      <vt:lpstr>treatment</vt:lpstr>
      <vt:lpstr>Local debridement</vt:lpstr>
      <vt:lpstr>Pain management</vt:lpstr>
      <vt:lpstr>Systemic antibiotics</vt:lpstr>
      <vt:lpstr>Surgical removal of overlying flap</vt:lpstr>
      <vt:lpstr>PowerPoint Presentation</vt:lpstr>
      <vt:lpstr>Gingival abscess</vt:lpstr>
      <vt:lpstr>Periodontal abscess</vt:lpstr>
      <vt:lpstr>PowerPoint Presentation</vt:lpstr>
      <vt:lpstr>PowerPoint Presentation</vt:lpstr>
      <vt:lpstr>PowerPoint Presentation</vt:lpstr>
      <vt:lpstr>Treatment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gingival diseases</dc:title>
  <dc:creator>dell</dc:creator>
  <cp:lastModifiedBy>yogeshgs26@gmail.com</cp:lastModifiedBy>
  <cp:revision>161</cp:revision>
  <dcterms:created xsi:type="dcterms:W3CDTF">2022-09-19T04:28:55Z</dcterms:created>
  <dcterms:modified xsi:type="dcterms:W3CDTF">2023-01-10T14:24:41Z</dcterms:modified>
</cp:coreProperties>
</file>