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33432-8113-46D5-A9D5-B93F51E3EFC5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6772D-FBCB-4120-8777-A2F328AC5A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005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4792" y="4191000"/>
            <a:ext cx="2673095" cy="22905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828" y="0"/>
            <a:ext cx="9145590" cy="1981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2044" y="2508630"/>
            <a:ext cx="669991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8BF2-AD5E-4D26-A089-C0F082DEDCC8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052F-5981-4573-974A-7331E1025820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4427-711C-411F-9C39-54ADC770E2D9}" type="datetime1">
              <a:rPr lang="en-US" smtClean="0"/>
              <a:t>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6C5E-84C6-4A58-A43F-BD8D60C12C93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76F8-04F2-4EEF-AFF5-05A7E5C5BF5A}" type="datetime1">
              <a:rPr lang="en-US" smtClean="0"/>
              <a:t>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828" y="0"/>
            <a:ext cx="914559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236" y="1907489"/>
            <a:ext cx="7964805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4650" y="1807591"/>
            <a:ext cx="8248650" cy="464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7165-FBCF-47D8-A17F-6269ABAEE744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>
            <a:extLst>
              <a:ext uri="{FF2B5EF4-FFF2-40B4-BE49-F238E27FC236}">
                <a16:creationId xmlns:a16="http://schemas.microsoft.com/office/drawing/2014/main" id="{A66E51F4-203A-128D-B533-9DCC3EBB59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97" y="533400"/>
            <a:ext cx="4191000" cy="38862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4CF43-10D2-F9C5-3DD9-E6DC76BD2D07}"/>
              </a:ext>
            </a:extLst>
          </p:cNvPr>
          <p:cNvSpPr txBox="1"/>
          <p:nvPr/>
        </p:nvSpPr>
        <p:spPr>
          <a:xfrm>
            <a:off x="4354397" y="1353683"/>
            <a:ext cx="4547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PERIODONTAL </a:t>
            </a:r>
          </a:p>
          <a:p>
            <a:pPr algn="ctr"/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</a:p>
          <a:p>
            <a:pPr algn="ctr"/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MEDICALLY </a:t>
            </a:r>
          </a:p>
          <a:p>
            <a:pPr algn="ctr"/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COMPROMISED </a:t>
            </a:r>
          </a:p>
          <a:p>
            <a:pPr algn="ctr"/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A4294-50D4-7B87-8356-D5BAC1B021B2}"/>
              </a:ext>
            </a:extLst>
          </p:cNvPr>
          <p:cNvSpPr txBox="1"/>
          <p:nvPr/>
        </p:nvSpPr>
        <p:spPr>
          <a:xfrm>
            <a:off x="4951821" y="3805181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KURESHI NAVAL ANJUM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05B392-43B0-B3DB-844C-E80B8D27F760}"/>
              </a:ext>
            </a:extLst>
          </p:cNvPr>
          <p:cNvCxnSpPr/>
          <p:nvPr/>
        </p:nvCxnSpPr>
        <p:spPr>
          <a:xfrm>
            <a:off x="4419600" y="3964848"/>
            <a:ext cx="43434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" y="685800"/>
              <a:ext cx="1543812" cy="1543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3681" y="821306"/>
              <a:ext cx="3620225" cy="20702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5940" y="3447110"/>
            <a:ext cx="19418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57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Ecchymoses 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Petechiae 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spc="-35" dirty="0">
                <a:latin typeface="Constantia"/>
                <a:cs typeface="Constantia"/>
              </a:rPr>
              <a:t>H</a:t>
            </a:r>
            <a:r>
              <a:rPr sz="1800" dirty="0">
                <a:latin typeface="Constantia"/>
                <a:cs typeface="Constantia"/>
              </a:rPr>
              <a:t>ema</a:t>
            </a:r>
            <a:r>
              <a:rPr sz="1800" spc="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th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osis  </a:t>
            </a:r>
            <a:r>
              <a:rPr sz="1800" spc="-5" dirty="0">
                <a:latin typeface="Constantia"/>
                <a:cs typeface="Constantia"/>
              </a:rPr>
              <a:t>Epistaxis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onstantia"/>
                <a:cs typeface="Constantia"/>
              </a:rPr>
              <a:t>GI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bleeding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nstantia"/>
                <a:cs typeface="Constantia"/>
              </a:rPr>
              <a:t>Soft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tissue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bleeding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0" y="3429000"/>
            <a:ext cx="2508504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9" y="2362200"/>
            <a:ext cx="3448812" cy="2438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321053"/>
            <a:ext cx="3689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4607A"/>
                </a:solidFill>
                <a:latin typeface="Calibri"/>
                <a:cs typeface="Calibri"/>
              </a:rPr>
              <a:t>3)</a:t>
            </a:r>
            <a:r>
              <a:rPr sz="3200" spc="-2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04607A"/>
                </a:solidFill>
                <a:latin typeface="Calibri"/>
                <a:cs typeface="Calibri"/>
              </a:rPr>
              <a:t>LABORATORY</a:t>
            </a:r>
            <a:r>
              <a:rPr sz="3200" spc="-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4607A"/>
                </a:solidFill>
                <a:latin typeface="Calibri"/>
                <a:cs typeface="Calibri"/>
              </a:rPr>
              <a:t>TESTS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15520" y="2427668"/>
            <a:ext cx="1781810" cy="3574415"/>
            <a:chOff x="5815520" y="2427668"/>
            <a:chExt cx="1781810" cy="3574415"/>
          </a:xfrm>
        </p:grpSpPr>
        <p:sp>
          <p:nvSpPr>
            <p:cNvPr id="5" name="object 5"/>
            <p:cNvSpPr/>
            <p:nvPr/>
          </p:nvSpPr>
          <p:spPr>
            <a:xfrm>
              <a:off x="5828538" y="2440685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60">
                  <a:moveTo>
                    <a:pt x="1641856" y="0"/>
                  </a:moveTo>
                  <a:lnTo>
                    <a:pt x="113791" y="0"/>
                  </a:lnTo>
                  <a:lnTo>
                    <a:pt x="69490" y="8939"/>
                  </a:lnTo>
                  <a:lnTo>
                    <a:pt x="33321" y="33321"/>
                  </a:lnTo>
                  <a:lnTo>
                    <a:pt x="8939" y="69490"/>
                  </a:lnTo>
                  <a:lnTo>
                    <a:pt x="0" y="113791"/>
                  </a:lnTo>
                  <a:lnTo>
                    <a:pt x="0" y="568960"/>
                  </a:lnTo>
                  <a:lnTo>
                    <a:pt x="8939" y="613261"/>
                  </a:lnTo>
                  <a:lnTo>
                    <a:pt x="33321" y="649430"/>
                  </a:lnTo>
                  <a:lnTo>
                    <a:pt x="69490" y="673812"/>
                  </a:lnTo>
                  <a:lnTo>
                    <a:pt x="113791" y="682751"/>
                  </a:lnTo>
                  <a:lnTo>
                    <a:pt x="1641856" y="682751"/>
                  </a:lnTo>
                  <a:lnTo>
                    <a:pt x="1686157" y="673812"/>
                  </a:lnTo>
                  <a:lnTo>
                    <a:pt x="1722326" y="649430"/>
                  </a:lnTo>
                  <a:lnTo>
                    <a:pt x="1746708" y="613261"/>
                  </a:lnTo>
                  <a:lnTo>
                    <a:pt x="1755647" y="568960"/>
                  </a:lnTo>
                  <a:lnTo>
                    <a:pt x="1755647" y="113791"/>
                  </a:lnTo>
                  <a:lnTo>
                    <a:pt x="1746708" y="69490"/>
                  </a:lnTo>
                  <a:lnTo>
                    <a:pt x="1722326" y="33321"/>
                  </a:lnTo>
                  <a:lnTo>
                    <a:pt x="1686157" y="8939"/>
                  </a:lnTo>
                  <a:lnTo>
                    <a:pt x="164185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28538" y="2440685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60">
                  <a:moveTo>
                    <a:pt x="0" y="113791"/>
                  </a:moveTo>
                  <a:lnTo>
                    <a:pt x="8939" y="69490"/>
                  </a:lnTo>
                  <a:lnTo>
                    <a:pt x="33321" y="33321"/>
                  </a:lnTo>
                  <a:lnTo>
                    <a:pt x="69490" y="8939"/>
                  </a:lnTo>
                  <a:lnTo>
                    <a:pt x="113791" y="0"/>
                  </a:lnTo>
                  <a:lnTo>
                    <a:pt x="1641856" y="0"/>
                  </a:lnTo>
                  <a:lnTo>
                    <a:pt x="1686157" y="8939"/>
                  </a:lnTo>
                  <a:lnTo>
                    <a:pt x="1722326" y="33321"/>
                  </a:lnTo>
                  <a:lnTo>
                    <a:pt x="1746708" y="69490"/>
                  </a:lnTo>
                  <a:lnTo>
                    <a:pt x="1755647" y="113791"/>
                  </a:lnTo>
                  <a:lnTo>
                    <a:pt x="1755647" y="568960"/>
                  </a:lnTo>
                  <a:lnTo>
                    <a:pt x="1746708" y="613261"/>
                  </a:lnTo>
                  <a:lnTo>
                    <a:pt x="1722326" y="649430"/>
                  </a:lnTo>
                  <a:lnTo>
                    <a:pt x="1686157" y="673812"/>
                  </a:lnTo>
                  <a:lnTo>
                    <a:pt x="1641856" y="682751"/>
                  </a:lnTo>
                  <a:lnTo>
                    <a:pt x="113791" y="682751"/>
                  </a:lnTo>
                  <a:lnTo>
                    <a:pt x="69490" y="673812"/>
                  </a:lnTo>
                  <a:lnTo>
                    <a:pt x="33321" y="649430"/>
                  </a:lnTo>
                  <a:lnTo>
                    <a:pt x="8939" y="613261"/>
                  </a:lnTo>
                  <a:lnTo>
                    <a:pt x="0" y="568960"/>
                  </a:lnTo>
                  <a:lnTo>
                    <a:pt x="0" y="11379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28538" y="3156965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60">
                  <a:moveTo>
                    <a:pt x="1641856" y="0"/>
                  </a:moveTo>
                  <a:lnTo>
                    <a:pt x="113791" y="0"/>
                  </a:lnTo>
                  <a:lnTo>
                    <a:pt x="69490" y="8939"/>
                  </a:lnTo>
                  <a:lnTo>
                    <a:pt x="33321" y="33321"/>
                  </a:lnTo>
                  <a:lnTo>
                    <a:pt x="8939" y="69490"/>
                  </a:lnTo>
                  <a:lnTo>
                    <a:pt x="0" y="113792"/>
                  </a:lnTo>
                  <a:lnTo>
                    <a:pt x="0" y="568960"/>
                  </a:lnTo>
                  <a:lnTo>
                    <a:pt x="8939" y="613261"/>
                  </a:lnTo>
                  <a:lnTo>
                    <a:pt x="33321" y="649430"/>
                  </a:lnTo>
                  <a:lnTo>
                    <a:pt x="69490" y="673812"/>
                  </a:lnTo>
                  <a:lnTo>
                    <a:pt x="113791" y="682752"/>
                  </a:lnTo>
                  <a:lnTo>
                    <a:pt x="1641856" y="682752"/>
                  </a:lnTo>
                  <a:lnTo>
                    <a:pt x="1686157" y="673812"/>
                  </a:lnTo>
                  <a:lnTo>
                    <a:pt x="1722326" y="649430"/>
                  </a:lnTo>
                  <a:lnTo>
                    <a:pt x="1746708" y="613261"/>
                  </a:lnTo>
                  <a:lnTo>
                    <a:pt x="1755647" y="568960"/>
                  </a:lnTo>
                  <a:lnTo>
                    <a:pt x="1755647" y="113792"/>
                  </a:lnTo>
                  <a:lnTo>
                    <a:pt x="1746708" y="69490"/>
                  </a:lnTo>
                  <a:lnTo>
                    <a:pt x="1722326" y="33321"/>
                  </a:lnTo>
                  <a:lnTo>
                    <a:pt x="1686157" y="8939"/>
                  </a:lnTo>
                  <a:lnTo>
                    <a:pt x="164185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28538" y="3156965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60">
                  <a:moveTo>
                    <a:pt x="0" y="113792"/>
                  </a:moveTo>
                  <a:lnTo>
                    <a:pt x="8939" y="69490"/>
                  </a:lnTo>
                  <a:lnTo>
                    <a:pt x="33321" y="33321"/>
                  </a:lnTo>
                  <a:lnTo>
                    <a:pt x="69490" y="8939"/>
                  </a:lnTo>
                  <a:lnTo>
                    <a:pt x="113791" y="0"/>
                  </a:lnTo>
                  <a:lnTo>
                    <a:pt x="1641856" y="0"/>
                  </a:lnTo>
                  <a:lnTo>
                    <a:pt x="1686157" y="8939"/>
                  </a:lnTo>
                  <a:lnTo>
                    <a:pt x="1722326" y="33321"/>
                  </a:lnTo>
                  <a:lnTo>
                    <a:pt x="1746708" y="69490"/>
                  </a:lnTo>
                  <a:lnTo>
                    <a:pt x="1755647" y="113792"/>
                  </a:lnTo>
                  <a:lnTo>
                    <a:pt x="1755647" y="568960"/>
                  </a:lnTo>
                  <a:lnTo>
                    <a:pt x="1746708" y="613261"/>
                  </a:lnTo>
                  <a:lnTo>
                    <a:pt x="1722326" y="649430"/>
                  </a:lnTo>
                  <a:lnTo>
                    <a:pt x="1686157" y="673812"/>
                  </a:lnTo>
                  <a:lnTo>
                    <a:pt x="1641856" y="682752"/>
                  </a:lnTo>
                  <a:lnTo>
                    <a:pt x="113791" y="682752"/>
                  </a:lnTo>
                  <a:lnTo>
                    <a:pt x="69490" y="673812"/>
                  </a:lnTo>
                  <a:lnTo>
                    <a:pt x="33321" y="649430"/>
                  </a:lnTo>
                  <a:lnTo>
                    <a:pt x="8939" y="613261"/>
                  </a:lnTo>
                  <a:lnTo>
                    <a:pt x="0" y="568960"/>
                  </a:lnTo>
                  <a:lnTo>
                    <a:pt x="0" y="11379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8538" y="3873245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60">
                  <a:moveTo>
                    <a:pt x="1641856" y="0"/>
                  </a:moveTo>
                  <a:lnTo>
                    <a:pt x="113791" y="0"/>
                  </a:lnTo>
                  <a:lnTo>
                    <a:pt x="69490" y="8939"/>
                  </a:lnTo>
                  <a:lnTo>
                    <a:pt x="33321" y="33321"/>
                  </a:lnTo>
                  <a:lnTo>
                    <a:pt x="8939" y="69490"/>
                  </a:lnTo>
                  <a:lnTo>
                    <a:pt x="0" y="113791"/>
                  </a:lnTo>
                  <a:lnTo>
                    <a:pt x="0" y="568959"/>
                  </a:lnTo>
                  <a:lnTo>
                    <a:pt x="8939" y="613261"/>
                  </a:lnTo>
                  <a:lnTo>
                    <a:pt x="33321" y="649430"/>
                  </a:lnTo>
                  <a:lnTo>
                    <a:pt x="69490" y="673812"/>
                  </a:lnTo>
                  <a:lnTo>
                    <a:pt x="113791" y="682751"/>
                  </a:lnTo>
                  <a:lnTo>
                    <a:pt x="1641856" y="682751"/>
                  </a:lnTo>
                  <a:lnTo>
                    <a:pt x="1686157" y="673812"/>
                  </a:lnTo>
                  <a:lnTo>
                    <a:pt x="1722326" y="649430"/>
                  </a:lnTo>
                  <a:lnTo>
                    <a:pt x="1746708" y="613261"/>
                  </a:lnTo>
                  <a:lnTo>
                    <a:pt x="1755647" y="568959"/>
                  </a:lnTo>
                  <a:lnTo>
                    <a:pt x="1755647" y="113791"/>
                  </a:lnTo>
                  <a:lnTo>
                    <a:pt x="1746708" y="69490"/>
                  </a:lnTo>
                  <a:lnTo>
                    <a:pt x="1722326" y="33321"/>
                  </a:lnTo>
                  <a:lnTo>
                    <a:pt x="1686157" y="8939"/>
                  </a:lnTo>
                  <a:lnTo>
                    <a:pt x="164185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28538" y="3873245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60">
                  <a:moveTo>
                    <a:pt x="0" y="113791"/>
                  </a:moveTo>
                  <a:lnTo>
                    <a:pt x="8939" y="69490"/>
                  </a:lnTo>
                  <a:lnTo>
                    <a:pt x="33321" y="33321"/>
                  </a:lnTo>
                  <a:lnTo>
                    <a:pt x="69490" y="8939"/>
                  </a:lnTo>
                  <a:lnTo>
                    <a:pt x="113791" y="0"/>
                  </a:lnTo>
                  <a:lnTo>
                    <a:pt x="1641856" y="0"/>
                  </a:lnTo>
                  <a:lnTo>
                    <a:pt x="1686157" y="8939"/>
                  </a:lnTo>
                  <a:lnTo>
                    <a:pt x="1722326" y="33321"/>
                  </a:lnTo>
                  <a:lnTo>
                    <a:pt x="1746708" y="69490"/>
                  </a:lnTo>
                  <a:lnTo>
                    <a:pt x="1755647" y="113791"/>
                  </a:lnTo>
                  <a:lnTo>
                    <a:pt x="1755647" y="568959"/>
                  </a:lnTo>
                  <a:lnTo>
                    <a:pt x="1746708" y="613261"/>
                  </a:lnTo>
                  <a:lnTo>
                    <a:pt x="1722326" y="649430"/>
                  </a:lnTo>
                  <a:lnTo>
                    <a:pt x="1686157" y="673812"/>
                  </a:lnTo>
                  <a:lnTo>
                    <a:pt x="1641856" y="682751"/>
                  </a:lnTo>
                  <a:lnTo>
                    <a:pt x="113791" y="682751"/>
                  </a:lnTo>
                  <a:lnTo>
                    <a:pt x="69490" y="673812"/>
                  </a:lnTo>
                  <a:lnTo>
                    <a:pt x="33321" y="649430"/>
                  </a:lnTo>
                  <a:lnTo>
                    <a:pt x="8939" y="613261"/>
                  </a:lnTo>
                  <a:lnTo>
                    <a:pt x="0" y="568959"/>
                  </a:lnTo>
                  <a:lnTo>
                    <a:pt x="0" y="11379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28538" y="4589526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60">
                  <a:moveTo>
                    <a:pt x="1641856" y="0"/>
                  </a:moveTo>
                  <a:lnTo>
                    <a:pt x="113791" y="0"/>
                  </a:lnTo>
                  <a:lnTo>
                    <a:pt x="69490" y="8939"/>
                  </a:lnTo>
                  <a:lnTo>
                    <a:pt x="33321" y="33321"/>
                  </a:lnTo>
                  <a:lnTo>
                    <a:pt x="8939" y="69490"/>
                  </a:lnTo>
                  <a:lnTo>
                    <a:pt x="0" y="113792"/>
                  </a:lnTo>
                  <a:lnTo>
                    <a:pt x="0" y="568960"/>
                  </a:lnTo>
                  <a:lnTo>
                    <a:pt x="8939" y="613261"/>
                  </a:lnTo>
                  <a:lnTo>
                    <a:pt x="33321" y="649430"/>
                  </a:lnTo>
                  <a:lnTo>
                    <a:pt x="69490" y="673812"/>
                  </a:lnTo>
                  <a:lnTo>
                    <a:pt x="113791" y="682752"/>
                  </a:lnTo>
                  <a:lnTo>
                    <a:pt x="1641856" y="682752"/>
                  </a:lnTo>
                  <a:lnTo>
                    <a:pt x="1686157" y="673812"/>
                  </a:lnTo>
                  <a:lnTo>
                    <a:pt x="1722326" y="649430"/>
                  </a:lnTo>
                  <a:lnTo>
                    <a:pt x="1746708" y="613261"/>
                  </a:lnTo>
                  <a:lnTo>
                    <a:pt x="1755647" y="568960"/>
                  </a:lnTo>
                  <a:lnTo>
                    <a:pt x="1755647" y="113792"/>
                  </a:lnTo>
                  <a:lnTo>
                    <a:pt x="1746708" y="69490"/>
                  </a:lnTo>
                  <a:lnTo>
                    <a:pt x="1722326" y="33321"/>
                  </a:lnTo>
                  <a:lnTo>
                    <a:pt x="1686157" y="8939"/>
                  </a:lnTo>
                  <a:lnTo>
                    <a:pt x="164185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8538" y="4589526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60">
                  <a:moveTo>
                    <a:pt x="0" y="113792"/>
                  </a:moveTo>
                  <a:lnTo>
                    <a:pt x="8939" y="69490"/>
                  </a:lnTo>
                  <a:lnTo>
                    <a:pt x="33321" y="33321"/>
                  </a:lnTo>
                  <a:lnTo>
                    <a:pt x="69490" y="8939"/>
                  </a:lnTo>
                  <a:lnTo>
                    <a:pt x="113791" y="0"/>
                  </a:lnTo>
                  <a:lnTo>
                    <a:pt x="1641856" y="0"/>
                  </a:lnTo>
                  <a:lnTo>
                    <a:pt x="1686157" y="8939"/>
                  </a:lnTo>
                  <a:lnTo>
                    <a:pt x="1722326" y="33321"/>
                  </a:lnTo>
                  <a:lnTo>
                    <a:pt x="1746708" y="69490"/>
                  </a:lnTo>
                  <a:lnTo>
                    <a:pt x="1755647" y="113792"/>
                  </a:lnTo>
                  <a:lnTo>
                    <a:pt x="1755647" y="568960"/>
                  </a:lnTo>
                  <a:lnTo>
                    <a:pt x="1746708" y="613261"/>
                  </a:lnTo>
                  <a:lnTo>
                    <a:pt x="1722326" y="649430"/>
                  </a:lnTo>
                  <a:lnTo>
                    <a:pt x="1686157" y="673812"/>
                  </a:lnTo>
                  <a:lnTo>
                    <a:pt x="1641856" y="682752"/>
                  </a:lnTo>
                  <a:lnTo>
                    <a:pt x="113791" y="682752"/>
                  </a:lnTo>
                  <a:lnTo>
                    <a:pt x="69490" y="673812"/>
                  </a:lnTo>
                  <a:lnTo>
                    <a:pt x="33321" y="649430"/>
                  </a:lnTo>
                  <a:lnTo>
                    <a:pt x="8939" y="613261"/>
                  </a:lnTo>
                  <a:lnTo>
                    <a:pt x="0" y="568960"/>
                  </a:lnTo>
                  <a:lnTo>
                    <a:pt x="0" y="11379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28538" y="5305805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60">
                  <a:moveTo>
                    <a:pt x="1641856" y="0"/>
                  </a:moveTo>
                  <a:lnTo>
                    <a:pt x="113791" y="0"/>
                  </a:lnTo>
                  <a:lnTo>
                    <a:pt x="69490" y="8939"/>
                  </a:lnTo>
                  <a:lnTo>
                    <a:pt x="33321" y="33321"/>
                  </a:lnTo>
                  <a:lnTo>
                    <a:pt x="8939" y="69490"/>
                  </a:lnTo>
                  <a:lnTo>
                    <a:pt x="0" y="113792"/>
                  </a:lnTo>
                  <a:lnTo>
                    <a:pt x="0" y="568960"/>
                  </a:lnTo>
                  <a:lnTo>
                    <a:pt x="8939" y="613250"/>
                  </a:lnTo>
                  <a:lnTo>
                    <a:pt x="33321" y="649420"/>
                  </a:lnTo>
                  <a:lnTo>
                    <a:pt x="69490" y="673808"/>
                  </a:lnTo>
                  <a:lnTo>
                    <a:pt x="113791" y="682752"/>
                  </a:lnTo>
                  <a:lnTo>
                    <a:pt x="1641856" y="682752"/>
                  </a:lnTo>
                  <a:lnTo>
                    <a:pt x="1686157" y="673808"/>
                  </a:lnTo>
                  <a:lnTo>
                    <a:pt x="1722326" y="649420"/>
                  </a:lnTo>
                  <a:lnTo>
                    <a:pt x="1746708" y="613250"/>
                  </a:lnTo>
                  <a:lnTo>
                    <a:pt x="1755647" y="568960"/>
                  </a:lnTo>
                  <a:lnTo>
                    <a:pt x="1755647" y="113792"/>
                  </a:lnTo>
                  <a:lnTo>
                    <a:pt x="1746708" y="69490"/>
                  </a:lnTo>
                  <a:lnTo>
                    <a:pt x="1722326" y="33321"/>
                  </a:lnTo>
                  <a:lnTo>
                    <a:pt x="1686157" y="8939"/>
                  </a:lnTo>
                  <a:lnTo>
                    <a:pt x="164185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28538" y="5305805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60">
                  <a:moveTo>
                    <a:pt x="0" y="113792"/>
                  </a:moveTo>
                  <a:lnTo>
                    <a:pt x="8939" y="69490"/>
                  </a:lnTo>
                  <a:lnTo>
                    <a:pt x="33321" y="33321"/>
                  </a:lnTo>
                  <a:lnTo>
                    <a:pt x="69490" y="8939"/>
                  </a:lnTo>
                  <a:lnTo>
                    <a:pt x="113791" y="0"/>
                  </a:lnTo>
                  <a:lnTo>
                    <a:pt x="1641856" y="0"/>
                  </a:lnTo>
                  <a:lnTo>
                    <a:pt x="1686157" y="8939"/>
                  </a:lnTo>
                  <a:lnTo>
                    <a:pt x="1722326" y="33321"/>
                  </a:lnTo>
                  <a:lnTo>
                    <a:pt x="1746708" y="69490"/>
                  </a:lnTo>
                  <a:lnTo>
                    <a:pt x="1755647" y="113792"/>
                  </a:lnTo>
                  <a:lnTo>
                    <a:pt x="1755647" y="568960"/>
                  </a:lnTo>
                  <a:lnTo>
                    <a:pt x="1746708" y="613250"/>
                  </a:lnTo>
                  <a:lnTo>
                    <a:pt x="1722326" y="649420"/>
                  </a:lnTo>
                  <a:lnTo>
                    <a:pt x="1686157" y="673808"/>
                  </a:lnTo>
                  <a:lnTo>
                    <a:pt x="1641856" y="682752"/>
                  </a:lnTo>
                  <a:lnTo>
                    <a:pt x="113791" y="682752"/>
                  </a:lnTo>
                  <a:lnTo>
                    <a:pt x="69490" y="673808"/>
                  </a:lnTo>
                  <a:lnTo>
                    <a:pt x="33321" y="649420"/>
                  </a:lnTo>
                  <a:lnTo>
                    <a:pt x="8939" y="613250"/>
                  </a:lnTo>
                  <a:lnTo>
                    <a:pt x="0" y="568960"/>
                  </a:lnTo>
                  <a:lnTo>
                    <a:pt x="0" y="11379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955284" y="2650058"/>
            <a:ext cx="1504950" cy="308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Bleeding</a:t>
            </a:r>
            <a:r>
              <a:rPr sz="13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time</a:t>
            </a:r>
            <a:endParaRPr sz="13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3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Constantia"/>
              <a:cs typeface="Constantia"/>
            </a:endParaRPr>
          </a:p>
          <a:p>
            <a:pPr marL="105410" marR="97790" algn="ctr">
              <a:lnSpc>
                <a:spcPts val="1430"/>
              </a:lnSpc>
              <a:spcBef>
                <a:spcPts val="5"/>
              </a:spcBef>
            </a:pP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Prothrombin</a:t>
            </a:r>
            <a:r>
              <a:rPr sz="13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time </a:t>
            </a:r>
            <a:r>
              <a:rPr sz="1300" spc="-3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(PT)</a:t>
            </a:r>
            <a:endParaRPr sz="13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onstantia"/>
              <a:cs typeface="Constantia"/>
            </a:endParaRPr>
          </a:p>
          <a:p>
            <a:pPr marL="12065" marR="5080" indent="-3810" algn="ctr">
              <a:lnSpc>
                <a:spcPct val="91600"/>
              </a:lnSpc>
            </a:pP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Partial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thromboplastin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time </a:t>
            </a:r>
            <a:r>
              <a:rPr sz="1300" spc="-3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(PTT)</a:t>
            </a:r>
            <a:endParaRPr sz="13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Constantia"/>
              <a:cs typeface="Constantia"/>
            </a:endParaRPr>
          </a:p>
          <a:p>
            <a:pPr algn="ctr">
              <a:lnSpc>
                <a:spcPts val="1495"/>
              </a:lnSpc>
            </a:pP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Complete</a:t>
            </a:r>
            <a:r>
              <a:rPr sz="13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blood</a:t>
            </a:r>
            <a:r>
              <a:rPr sz="13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cell</a:t>
            </a:r>
            <a:endParaRPr sz="1300">
              <a:latin typeface="Constantia"/>
              <a:cs typeface="Constantia"/>
            </a:endParaRPr>
          </a:p>
          <a:p>
            <a:pPr algn="ctr">
              <a:lnSpc>
                <a:spcPts val="1495"/>
              </a:lnSpc>
            </a:pP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count</a:t>
            </a:r>
            <a:r>
              <a:rPr sz="13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(CBC)</a:t>
            </a:r>
            <a:endParaRPr sz="13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3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Constantia"/>
              <a:cs typeface="Constantia"/>
            </a:endParaRPr>
          </a:p>
          <a:p>
            <a:pPr marL="1270" algn="ctr">
              <a:lnSpc>
                <a:spcPct val="100000"/>
              </a:lnSpc>
            </a:pPr>
            <a:r>
              <a:rPr sz="1300" spc="-20" dirty="0">
                <a:solidFill>
                  <a:srgbClr val="FFFFFF"/>
                </a:solidFill>
                <a:latin typeface="Constantia"/>
                <a:cs typeface="Constantia"/>
              </a:rPr>
              <a:t>Tourniquet</a:t>
            </a:r>
            <a:r>
              <a:rPr sz="13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test</a:t>
            </a:r>
            <a:endParaRPr sz="1300">
              <a:latin typeface="Constantia"/>
              <a:cs typeface="Constant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15584" y="6009132"/>
            <a:ext cx="1781810" cy="708660"/>
            <a:chOff x="5815584" y="6009132"/>
            <a:chExt cx="1781810" cy="708660"/>
          </a:xfrm>
        </p:grpSpPr>
        <p:sp>
          <p:nvSpPr>
            <p:cNvPr id="17" name="object 17"/>
            <p:cNvSpPr/>
            <p:nvPr/>
          </p:nvSpPr>
          <p:spPr>
            <a:xfrm>
              <a:off x="5828538" y="6022086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59">
                  <a:moveTo>
                    <a:pt x="1641856" y="0"/>
                  </a:moveTo>
                  <a:lnTo>
                    <a:pt x="113791" y="0"/>
                  </a:lnTo>
                  <a:lnTo>
                    <a:pt x="69490" y="8943"/>
                  </a:lnTo>
                  <a:lnTo>
                    <a:pt x="33321" y="33331"/>
                  </a:lnTo>
                  <a:lnTo>
                    <a:pt x="8939" y="69501"/>
                  </a:lnTo>
                  <a:lnTo>
                    <a:pt x="0" y="113791"/>
                  </a:lnTo>
                  <a:lnTo>
                    <a:pt x="0" y="568960"/>
                  </a:lnTo>
                  <a:lnTo>
                    <a:pt x="8939" y="613250"/>
                  </a:lnTo>
                  <a:lnTo>
                    <a:pt x="33321" y="649420"/>
                  </a:lnTo>
                  <a:lnTo>
                    <a:pt x="69490" y="673808"/>
                  </a:lnTo>
                  <a:lnTo>
                    <a:pt x="113791" y="682751"/>
                  </a:lnTo>
                  <a:lnTo>
                    <a:pt x="1641856" y="682751"/>
                  </a:lnTo>
                  <a:lnTo>
                    <a:pt x="1686157" y="673808"/>
                  </a:lnTo>
                  <a:lnTo>
                    <a:pt x="1722326" y="649420"/>
                  </a:lnTo>
                  <a:lnTo>
                    <a:pt x="1746708" y="613250"/>
                  </a:lnTo>
                  <a:lnTo>
                    <a:pt x="1755647" y="568960"/>
                  </a:lnTo>
                  <a:lnTo>
                    <a:pt x="1755647" y="113791"/>
                  </a:lnTo>
                  <a:lnTo>
                    <a:pt x="1746708" y="69501"/>
                  </a:lnTo>
                  <a:lnTo>
                    <a:pt x="1722326" y="33331"/>
                  </a:lnTo>
                  <a:lnTo>
                    <a:pt x="1686157" y="8943"/>
                  </a:lnTo>
                  <a:lnTo>
                    <a:pt x="164185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28538" y="6022086"/>
              <a:ext cx="1755775" cy="683260"/>
            </a:xfrm>
            <a:custGeom>
              <a:avLst/>
              <a:gdLst/>
              <a:ahLst/>
              <a:cxnLst/>
              <a:rect l="l" t="t" r="r" b="b"/>
              <a:pathLst>
                <a:path w="1755775" h="683259">
                  <a:moveTo>
                    <a:pt x="0" y="113791"/>
                  </a:moveTo>
                  <a:lnTo>
                    <a:pt x="8939" y="69501"/>
                  </a:lnTo>
                  <a:lnTo>
                    <a:pt x="33321" y="33331"/>
                  </a:lnTo>
                  <a:lnTo>
                    <a:pt x="69490" y="8943"/>
                  </a:lnTo>
                  <a:lnTo>
                    <a:pt x="113791" y="0"/>
                  </a:lnTo>
                  <a:lnTo>
                    <a:pt x="1641856" y="0"/>
                  </a:lnTo>
                  <a:lnTo>
                    <a:pt x="1686157" y="8943"/>
                  </a:lnTo>
                  <a:lnTo>
                    <a:pt x="1722326" y="33331"/>
                  </a:lnTo>
                  <a:lnTo>
                    <a:pt x="1746708" y="69501"/>
                  </a:lnTo>
                  <a:lnTo>
                    <a:pt x="1755647" y="113791"/>
                  </a:lnTo>
                  <a:lnTo>
                    <a:pt x="1755647" y="568960"/>
                  </a:lnTo>
                  <a:lnTo>
                    <a:pt x="1746708" y="613250"/>
                  </a:lnTo>
                  <a:lnTo>
                    <a:pt x="1722326" y="649420"/>
                  </a:lnTo>
                  <a:lnTo>
                    <a:pt x="1686157" y="673808"/>
                  </a:lnTo>
                  <a:lnTo>
                    <a:pt x="1641856" y="682751"/>
                  </a:lnTo>
                  <a:lnTo>
                    <a:pt x="113791" y="682751"/>
                  </a:lnTo>
                  <a:lnTo>
                    <a:pt x="69490" y="673808"/>
                  </a:lnTo>
                  <a:lnTo>
                    <a:pt x="33321" y="649420"/>
                  </a:lnTo>
                  <a:lnTo>
                    <a:pt x="8939" y="613250"/>
                  </a:lnTo>
                  <a:lnTo>
                    <a:pt x="0" y="568960"/>
                  </a:lnTo>
                  <a:lnTo>
                    <a:pt x="0" y="11379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077203" y="6233566"/>
            <a:ext cx="12579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onstantia"/>
                <a:cs typeface="Constantia"/>
              </a:rPr>
              <a:t>Coagulation</a:t>
            </a:r>
            <a:r>
              <a:rPr sz="13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onstantia"/>
                <a:cs typeface="Constantia"/>
              </a:rPr>
              <a:t>time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1375" y="1998929"/>
            <a:ext cx="1170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nstantia"/>
                <a:cs typeface="Constantia"/>
              </a:rPr>
              <a:t>It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includes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: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04470" marR="5080" indent="-192405">
              <a:lnSpc>
                <a:spcPts val="2810"/>
              </a:lnSpc>
              <a:spcBef>
                <a:spcPts val="455"/>
              </a:spcBef>
              <a:tabLst>
                <a:tab pos="567055" algn="l"/>
              </a:tabLst>
            </a:pPr>
            <a:r>
              <a:rPr dirty="0"/>
              <a:t>PT	–</a:t>
            </a:r>
            <a:r>
              <a:rPr spc="-25" dirty="0"/>
              <a:t> </a:t>
            </a:r>
            <a:r>
              <a:rPr spc="-5" dirty="0"/>
              <a:t>measures</a:t>
            </a:r>
            <a:r>
              <a:rPr spc="-150" dirty="0"/>
              <a:t> </a:t>
            </a:r>
            <a:r>
              <a:rPr dirty="0"/>
              <a:t>extrinsic</a:t>
            </a:r>
            <a:r>
              <a:rPr spc="-140" dirty="0"/>
              <a:t> </a:t>
            </a:r>
            <a:r>
              <a:rPr dirty="0"/>
              <a:t>and</a:t>
            </a:r>
            <a:r>
              <a:rPr spc="-80" dirty="0"/>
              <a:t> </a:t>
            </a:r>
            <a:r>
              <a:rPr spc="-10" dirty="0"/>
              <a:t>common</a:t>
            </a:r>
            <a:r>
              <a:rPr spc="-120" dirty="0"/>
              <a:t> </a:t>
            </a:r>
            <a:r>
              <a:rPr spc="-20" dirty="0"/>
              <a:t>pathways</a:t>
            </a:r>
            <a:r>
              <a:rPr spc="-95" dirty="0"/>
              <a:t> </a:t>
            </a:r>
            <a:r>
              <a:rPr spc="-5" dirty="0"/>
              <a:t>(factors </a:t>
            </a:r>
            <a:r>
              <a:rPr spc="-640" dirty="0"/>
              <a:t> </a:t>
            </a:r>
            <a:r>
              <a:rPr dirty="0"/>
              <a:t>I,II,VII</a:t>
            </a:r>
            <a:r>
              <a:rPr spc="-9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5" dirty="0"/>
              <a:t>X)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661640"/>
            <a:ext cx="7052945" cy="299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3674745" indent="5715">
              <a:lnSpc>
                <a:spcPct val="110000"/>
              </a:lnSpc>
              <a:spcBef>
                <a:spcPts val="100"/>
              </a:spcBef>
              <a:tabLst>
                <a:tab pos="1839595" algn="l"/>
                <a:tab pos="2170430" algn="l"/>
              </a:tabLst>
            </a:pPr>
            <a:r>
              <a:rPr sz="2600" spc="-5" dirty="0">
                <a:latin typeface="Constantia"/>
                <a:cs typeface="Constantia"/>
              </a:rPr>
              <a:t>Normal	</a:t>
            </a:r>
            <a:r>
              <a:rPr sz="2600" dirty="0">
                <a:latin typeface="Constantia"/>
                <a:cs typeface="Constantia"/>
              </a:rPr>
              <a:t>–	INR = 1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Abnormal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INR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&gt;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1.5</a:t>
            </a:r>
            <a:endParaRPr sz="2600">
              <a:latin typeface="Constantia"/>
              <a:cs typeface="Constantia"/>
            </a:endParaRPr>
          </a:p>
          <a:p>
            <a:pPr marL="286385" marR="73025" indent="-192405">
              <a:lnSpc>
                <a:spcPts val="2810"/>
              </a:lnSpc>
              <a:spcBef>
                <a:spcPts val="665"/>
              </a:spcBef>
            </a:pPr>
            <a:r>
              <a:rPr sz="2600" dirty="0">
                <a:latin typeface="Constantia"/>
                <a:cs typeface="Constantia"/>
              </a:rPr>
              <a:t>PTT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measures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intrinsic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common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pathways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(factors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III,IX,XI,I,II,V,X,XII)</a:t>
            </a:r>
            <a:endParaRPr sz="2600">
              <a:latin typeface="Constantia"/>
              <a:cs typeface="Constantia"/>
            </a:endParaRPr>
          </a:p>
          <a:p>
            <a:pPr marL="169545" marR="2745105" indent="89535">
              <a:lnSpc>
                <a:spcPts val="3429"/>
              </a:lnSpc>
              <a:spcBef>
                <a:spcPts val="125"/>
              </a:spcBef>
              <a:tabLst>
                <a:tab pos="1676400" algn="l"/>
              </a:tabLst>
            </a:pPr>
            <a:r>
              <a:rPr sz="2600" spc="-5" dirty="0">
                <a:latin typeface="Constantia"/>
                <a:cs typeface="Constantia"/>
              </a:rPr>
              <a:t>Normal	</a:t>
            </a:r>
            <a:r>
              <a:rPr sz="2600" dirty="0">
                <a:latin typeface="Constantia"/>
                <a:cs typeface="Constantia"/>
              </a:rPr>
              <a:t>: </a:t>
            </a:r>
            <a:r>
              <a:rPr sz="2600" spc="-20" dirty="0">
                <a:latin typeface="Constantia"/>
                <a:cs typeface="Constantia"/>
              </a:rPr>
              <a:t>25 </a:t>
            </a:r>
            <a:r>
              <a:rPr sz="2600" dirty="0">
                <a:latin typeface="Constantia"/>
                <a:cs typeface="Constantia"/>
              </a:rPr>
              <a:t>-40 secs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abnormal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&gt;1.5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times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normal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600" dirty="0">
                <a:latin typeface="Constantia"/>
                <a:cs typeface="Constantia"/>
              </a:rPr>
              <a:t>Pla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elet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ount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(n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rma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1,50,000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3,00</a:t>
            </a:r>
            <a:r>
              <a:rPr sz="2600" spc="5" dirty="0">
                <a:latin typeface="Constantia"/>
                <a:cs typeface="Constantia"/>
              </a:rPr>
              <a:t>,</a:t>
            </a:r>
            <a:r>
              <a:rPr sz="2600" dirty="0">
                <a:latin typeface="Constantia"/>
                <a:cs typeface="Constantia"/>
              </a:rPr>
              <a:t>000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/ 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673039"/>
            <a:ext cx="5412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Constantia"/>
                <a:cs typeface="Constantia"/>
              </a:rPr>
              <a:t>Bleeding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time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(normal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6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minutes)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009" y="5581599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198"/>
              <a:ext cx="2834640" cy="56387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05762" y="762762"/>
              <a:ext cx="2057400" cy="1200150"/>
            </a:xfrm>
            <a:custGeom>
              <a:avLst/>
              <a:gdLst/>
              <a:ahLst/>
              <a:cxnLst/>
              <a:rect l="l" t="t" r="r" b="b"/>
              <a:pathLst>
                <a:path w="2057400" h="1200150">
                  <a:moveTo>
                    <a:pt x="857250" y="1066800"/>
                  </a:moveTo>
                  <a:lnTo>
                    <a:pt x="342900" y="1066800"/>
                  </a:lnTo>
                  <a:lnTo>
                    <a:pt x="600075" y="1200150"/>
                  </a:lnTo>
                  <a:lnTo>
                    <a:pt x="857250" y="1066800"/>
                  </a:lnTo>
                  <a:close/>
                </a:path>
                <a:path w="2057400" h="1200150">
                  <a:moveTo>
                    <a:pt x="1879600" y="0"/>
                  </a:moveTo>
                  <a:lnTo>
                    <a:pt x="177800" y="0"/>
                  </a:lnTo>
                  <a:lnTo>
                    <a:pt x="130542" y="6352"/>
                  </a:lnTo>
                  <a:lnTo>
                    <a:pt x="88072" y="24280"/>
                  </a:lnTo>
                  <a:lnTo>
                    <a:pt x="52085" y="52085"/>
                  </a:lnTo>
                  <a:lnTo>
                    <a:pt x="24280" y="88072"/>
                  </a:lnTo>
                  <a:lnTo>
                    <a:pt x="6352" y="130542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2" y="936257"/>
                  </a:lnTo>
                  <a:lnTo>
                    <a:pt x="24280" y="978727"/>
                  </a:lnTo>
                  <a:lnTo>
                    <a:pt x="52085" y="1014714"/>
                  </a:lnTo>
                  <a:lnTo>
                    <a:pt x="88072" y="1042519"/>
                  </a:lnTo>
                  <a:lnTo>
                    <a:pt x="130542" y="1060447"/>
                  </a:lnTo>
                  <a:lnTo>
                    <a:pt x="177800" y="1066800"/>
                  </a:lnTo>
                  <a:lnTo>
                    <a:pt x="1879600" y="1066800"/>
                  </a:lnTo>
                  <a:lnTo>
                    <a:pt x="1926857" y="1060447"/>
                  </a:lnTo>
                  <a:lnTo>
                    <a:pt x="1969327" y="1042519"/>
                  </a:lnTo>
                  <a:lnTo>
                    <a:pt x="2005314" y="1014714"/>
                  </a:lnTo>
                  <a:lnTo>
                    <a:pt x="2033119" y="978727"/>
                  </a:lnTo>
                  <a:lnTo>
                    <a:pt x="2051047" y="936257"/>
                  </a:lnTo>
                  <a:lnTo>
                    <a:pt x="2057400" y="889000"/>
                  </a:lnTo>
                  <a:lnTo>
                    <a:pt x="2057400" y="177800"/>
                  </a:lnTo>
                  <a:lnTo>
                    <a:pt x="2051047" y="130542"/>
                  </a:lnTo>
                  <a:lnTo>
                    <a:pt x="2033119" y="88072"/>
                  </a:lnTo>
                  <a:lnTo>
                    <a:pt x="2005314" y="52085"/>
                  </a:lnTo>
                  <a:lnTo>
                    <a:pt x="1969327" y="24280"/>
                  </a:lnTo>
                  <a:lnTo>
                    <a:pt x="1926857" y="6352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5762" y="762762"/>
              <a:ext cx="2057400" cy="1200150"/>
            </a:xfrm>
            <a:custGeom>
              <a:avLst/>
              <a:gdLst/>
              <a:ahLst/>
              <a:cxnLst/>
              <a:rect l="l" t="t" r="r" b="b"/>
              <a:pathLst>
                <a:path w="2057400" h="1200150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342900" y="0"/>
                  </a:lnTo>
                  <a:lnTo>
                    <a:pt x="857250" y="0"/>
                  </a:lnTo>
                  <a:lnTo>
                    <a:pt x="1879600" y="0"/>
                  </a:lnTo>
                  <a:lnTo>
                    <a:pt x="1926857" y="6352"/>
                  </a:lnTo>
                  <a:lnTo>
                    <a:pt x="1969327" y="24280"/>
                  </a:lnTo>
                  <a:lnTo>
                    <a:pt x="2005314" y="52085"/>
                  </a:lnTo>
                  <a:lnTo>
                    <a:pt x="2033119" y="88072"/>
                  </a:lnTo>
                  <a:lnTo>
                    <a:pt x="2051047" y="130542"/>
                  </a:lnTo>
                  <a:lnTo>
                    <a:pt x="2057400" y="177800"/>
                  </a:lnTo>
                  <a:lnTo>
                    <a:pt x="2057400" y="622300"/>
                  </a:lnTo>
                  <a:lnTo>
                    <a:pt x="2057400" y="889000"/>
                  </a:lnTo>
                  <a:lnTo>
                    <a:pt x="2051047" y="936257"/>
                  </a:lnTo>
                  <a:lnTo>
                    <a:pt x="2033119" y="978727"/>
                  </a:lnTo>
                  <a:lnTo>
                    <a:pt x="2005314" y="1014714"/>
                  </a:lnTo>
                  <a:lnTo>
                    <a:pt x="1969327" y="1042519"/>
                  </a:lnTo>
                  <a:lnTo>
                    <a:pt x="1926857" y="1060447"/>
                  </a:lnTo>
                  <a:lnTo>
                    <a:pt x="1879600" y="1066800"/>
                  </a:lnTo>
                  <a:lnTo>
                    <a:pt x="857250" y="1066800"/>
                  </a:lnTo>
                  <a:lnTo>
                    <a:pt x="600075" y="1200150"/>
                  </a:lnTo>
                  <a:lnTo>
                    <a:pt x="342900" y="1066800"/>
                  </a:lnTo>
                  <a:lnTo>
                    <a:pt x="177800" y="1066800"/>
                  </a:lnTo>
                  <a:lnTo>
                    <a:pt x="130542" y="1060447"/>
                  </a:lnTo>
                  <a:lnTo>
                    <a:pt x="88072" y="1042519"/>
                  </a:lnTo>
                  <a:lnTo>
                    <a:pt x="52085" y="1014714"/>
                  </a:lnTo>
                  <a:lnTo>
                    <a:pt x="24280" y="978727"/>
                  </a:lnTo>
                  <a:lnTo>
                    <a:pt x="6352" y="936257"/>
                  </a:lnTo>
                  <a:lnTo>
                    <a:pt x="0" y="889000"/>
                  </a:lnTo>
                  <a:lnTo>
                    <a:pt x="0" y="622300"/>
                  </a:lnTo>
                  <a:lnTo>
                    <a:pt x="0" y="17780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0932" y="862329"/>
            <a:ext cx="1610995" cy="8458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99500"/>
              </a:lnSpc>
              <a:spcBef>
                <a:spcPts val="105"/>
              </a:spcBef>
            </a:pPr>
            <a:r>
              <a:rPr sz="1200" spc="-15" dirty="0">
                <a:solidFill>
                  <a:srgbClr val="FFFFFF"/>
                </a:solidFill>
              </a:rPr>
              <a:t>Well…!!</a:t>
            </a:r>
            <a:r>
              <a:rPr sz="1200" spc="-35" dirty="0">
                <a:solidFill>
                  <a:srgbClr val="FFFFFF"/>
                </a:solidFill>
              </a:rPr>
              <a:t> </a:t>
            </a:r>
            <a:r>
              <a:rPr sz="1200" spc="-15" dirty="0">
                <a:solidFill>
                  <a:srgbClr val="FFFFFF"/>
                </a:solidFill>
              </a:rPr>
              <a:t>Now</a:t>
            </a:r>
            <a:r>
              <a:rPr sz="1200" spc="-45" dirty="0">
                <a:solidFill>
                  <a:srgbClr val="FFFFFF"/>
                </a:solidFill>
              </a:rPr>
              <a:t> </a:t>
            </a:r>
            <a:r>
              <a:rPr sz="1200" spc="-5" dirty="0">
                <a:solidFill>
                  <a:srgbClr val="FFFFFF"/>
                </a:solidFill>
              </a:rPr>
              <a:t>its</a:t>
            </a:r>
            <a:r>
              <a:rPr sz="1200" spc="-50" dirty="0">
                <a:solidFill>
                  <a:srgbClr val="FFFFFF"/>
                </a:solidFill>
              </a:rPr>
              <a:t> </a:t>
            </a:r>
            <a:r>
              <a:rPr sz="1200" spc="-5" dirty="0">
                <a:solidFill>
                  <a:srgbClr val="FFFFFF"/>
                </a:solidFill>
              </a:rPr>
              <a:t>time</a:t>
            </a:r>
            <a:r>
              <a:rPr sz="1200" spc="-50" dirty="0">
                <a:solidFill>
                  <a:srgbClr val="FFFFFF"/>
                </a:solidFill>
              </a:rPr>
              <a:t> </a:t>
            </a:r>
            <a:r>
              <a:rPr sz="1200" spc="-5" dirty="0">
                <a:solidFill>
                  <a:srgbClr val="FFFFFF"/>
                </a:solidFill>
              </a:rPr>
              <a:t>for </a:t>
            </a:r>
            <a:r>
              <a:rPr sz="1200" spc="-285" dirty="0">
                <a:solidFill>
                  <a:srgbClr val="FFFFFF"/>
                </a:solidFill>
              </a:rPr>
              <a:t> </a:t>
            </a:r>
            <a:r>
              <a:rPr sz="1200" spc="-5" dirty="0">
                <a:solidFill>
                  <a:srgbClr val="FFFFFF"/>
                </a:solidFill>
              </a:rPr>
              <a:t>the</a:t>
            </a:r>
            <a:r>
              <a:rPr sz="1200" dirty="0">
                <a:solidFill>
                  <a:srgbClr val="FFFFFF"/>
                </a:solidFill>
              </a:rPr>
              <a:t> </a:t>
            </a:r>
            <a:r>
              <a:rPr sz="1200" spc="-5" dirty="0">
                <a:solidFill>
                  <a:srgbClr val="FFFFFF"/>
                </a:solidFill>
              </a:rPr>
              <a:t>confirmation..Let’s </a:t>
            </a:r>
            <a:r>
              <a:rPr sz="1200" dirty="0">
                <a:solidFill>
                  <a:srgbClr val="FFFFFF"/>
                </a:solidFill>
              </a:rPr>
              <a:t> hope </a:t>
            </a:r>
            <a:r>
              <a:rPr sz="1200" spc="-5" dirty="0">
                <a:solidFill>
                  <a:srgbClr val="FFFFFF"/>
                </a:solidFill>
              </a:rPr>
              <a:t>for the best </a:t>
            </a:r>
            <a:r>
              <a:rPr sz="1200" dirty="0">
                <a:solidFill>
                  <a:srgbClr val="FFFFFF"/>
                </a:solidFill>
              </a:rPr>
              <a:t> </a:t>
            </a:r>
            <a:r>
              <a:rPr sz="1200" spc="-10" dirty="0">
                <a:solidFill>
                  <a:srgbClr val="FFFFFF"/>
                </a:solidFill>
              </a:rPr>
              <a:t>result</a:t>
            </a:r>
            <a:r>
              <a:rPr sz="1800" spc="-10" dirty="0">
                <a:solidFill>
                  <a:srgbClr val="FFFFFF"/>
                </a:solidFill>
              </a:rPr>
              <a:t>..</a:t>
            </a:r>
            <a:r>
              <a:rPr sz="1800" spc="-10" dirty="0">
                <a:solidFill>
                  <a:srgbClr val="FFFFFF"/>
                </a:solidFill>
                <a:latin typeface="Wingdings"/>
                <a:cs typeface="Wingdings"/>
              </a:rPr>
              <a:t></a:t>
            </a:r>
            <a:endParaRPr sz="1800">
              <a:latin typeface="Wingdings"/>
              <a:cs typeface="Wingding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5991" y="2031492"/>
            <a:ext cx="4937760" cy="4684776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805237" y="2052637"/>
          <a:ext cx="4796790" cy="455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526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Findings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55092"/>
                      </a:solidFill>
                      <a:prstDash val="solid"/>
                    </a:lnL>
                    <a:lnT w="9525">
                      <a:solidFill>
                        <a:srgbClr val="055092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033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causes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R w="9525">
                      <a:solidFill>
                        <a:srgbClr val="055092"/>
                      </a:solidFill>
                      <a:prstDash val="solid"/>
                    </a:lnR>
                    <a:lnT w="9525">
                      <a:solidFill>
                        <a:srgbClr val="055092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214629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Pla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elet</a:t>
                      </a:r>
                      <a:r>
                        <a:rPr sz="14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25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ount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6985" marB="0">
                    <a:lnL w="9525">
                      <a:solidFill>
                        <a:srgbClr val="055092"/>
                      </a:solidFill>
                      <a:prstDash val="solid"/>
                    </a:lnL>
                    <a:lnR w="9525">
                      <a:solidFill>
                        <a:srgbClr val="055092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55092"/>
                      </a:solidFill>
                      <a:prstDash val="solid"/>
                    </a:lnB>
                    <a:solidFill>
                      <a:srgbClr val="9EC5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937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onstantia"/>
                          <a:cs typeface="Constantia"/>
                        </a:rPr>
                        <a:t>Peripheral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destruction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4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platelets,abnormal bone </a:t>
                      </a:r>
                      <a:r>
                        <a:rPr sz="1400" spc="-15" dirty="0">
                          <a:latin typeface="Constantia"/>
                          <a:cs typeface="Constantia"/>
                        </a:rPr>
                        <a:t>marrow </a:t>
                      </a:r>
                      <a:r>
                        <a:rPr sz="1400" spc="-3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production</a:t>
                      </a:r>
                      <a:endParaRPr sz="1400" dirty="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55092"/>
                      </a:solidFill>
                      <a:prstDash val="solid"/>
                    </a:lnL>
                    <a:lnR w="9525">
                      <a:solidFill>
                        <a:srgbClr val="055092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55092"/>
                      </a:solidFill>
                      <a:prstDash val="solid"/>
                    </a:lnB>
                    <a:solidFill>
                      <a:srgbClr val="9E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Abnormal</a:t>
                      </a:r>
                      <a:endParaRPr sz="1400">
                        <a:latin typeface="Constantia"/>
                        <a:cs typeface="Constant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bleeding</a:t>
                      </a:r>
                      <a:r>
                        <a:rPr sz="1400" spc="-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time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55092"/>
                      </a:solidFill>
                      <a:prstDash val="solid"/>
                    </a:lnL>
                    <a:lnR w="9525">
                      <a:solidFill>
                        <a:srgbClr val="055092"/>
                      </a:solidFill>
                      <a:prstDash val="solid"/>
                    </a:lnR>
                    <a:lnT w="9525">
                      <a:solidFill>
                        <a:srgbClr val="055092"/>
                      </a:solidFill>
                      <a:prstDash val="solid"/>
                    </a:lnT>
                    <a:lnB w="9525">
                      <a:solidFill>
                        <a:srgbClr val="0550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98234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Aspirin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or NSAID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therapy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 L</a:t>
                      </a:r>
                      <a:r>
                        <a:rPr sz="1400" spc="-15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v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er</a:t>
                      </a:r>
                      <a:r>
                        <a:rPr sz="1400" spc="-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ea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e,</a:t>
                      </a:r>
                      <a:r>
                        <a:rPr sz="1400" spc="-105" dirty="0">
                          <a:latin typeface="Constantia"/>
                          <a:cs typeface="Constantia"/>
                        </a:rPr>
                        <a:t>V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w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ileb</a:t>
                      </a:r>
                      <a:r>
                        <a:rPr sz="1400" spc="-25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and 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disease,DIC,acute</a:t>
                      </a:r>
                      <a:r>
                        <a:rPr sz="1400" spc="-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leukemia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55092"/>
                      </a:solidFill>
                      <a:prstDash val="solid"/>
                    </a:lnL>
                    <a:lnR w="9525">
                      <a:solidFill>
                        <a:srgbClr val="055092"/>
                      </a:solidFill>
                      <a:prstDash val="solid"/>
                    </a:lnR>
                    <a:lnT w="9525">
                      <a:solidFill>
                        <a:srgbClr val="055092"/>
                      </a:solidFill>
                      <a:prstDash val="solid"/>
                    </a:lnT>
                    <a:lnB w="9525">
                      <a:solidFill>
                        <a:srgbClr val="0550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252"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Abnormal</a:t>
                      </a:r>
                      <a:r>
                        <a:rPr sz="1400" spc="2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aPTT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55092"/>
                      </a:solidFill>
                      <a:prstDash val="solid"/>
                    </a:lnL>
                    <a:lnR w="9525">
                      <a:solidFill>
                        <a:srgbClr val="055092"/>
                      </a:solidFill>
                      <a:prstDash val="solid"/>
                    </a:lnR>
                    <a:lnT w="9525">
                      <a:solidFill>
                        <a:srgbClr val="055092"/>
                      </a:solidFill>
                      <a:prstDash val="solid"/>
                    </a:lnT>
                    <a:lnB w="9525">
                      <a:solidFill>
                        <a:srgbClr val="055092"/>
                      </a:solidFill>
                      <a:prstDash val="solid"/>
                    </a:lnB>
                    <a:solidFill>
                      <a:srgbClr val="9EC5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On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400" spc="-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400" spc="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the</a:t>
                      </a:r>
                      <a:r>
                        <a:rPr sz="14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hem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op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hiliac</a:t>
                      </a:r>
                      <a:r>
                        <a:rPr sz="14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es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55092"/>
                      </a:solidFill>
                      <a:prstDash val="solid"/>
                    </a:lnL>
                    <a:lnR w="9525">
                      <a:solidFill>
                        <a:srgbClr val="055092"/>
                      </a:solidFill>
                      <a:prstDash val="solid"/>
                    </a:lnR>
                    <a:lnT w="9525">
                      <a:solidFill>
                        <a:srgbClr val="055092"/>
                      </a:solidFill>
                      <a:prstDash val="solid"/>
                    </a:lnT>
                    <a:lnB w="9525">
                      <a:solidFill>
                        <a:srgbClr val="055092"/>
                      </a:solidFill>
                      <a:prstDash val="solid"/>
                    </a:lnB>
                    <a:solidFill>
                      <a:srgbClr val="9E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81">
                <a:tc>
                  <a:txBody>
                    <a:bodyPr/>
                    <a:lstStyle/>
                    <a:p>
                      <a:pPr marL="92075" marR="831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Abn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rma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l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PT</a:t>
                      </a:r>
                      <a:r>
                        <a:rPr sz="14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5" dirty="0">
                          <a:latin typeface="Constantia"/>
                          <a:cs typeface="Constantia"/>
                        </a:rPr>
                        <a:t>w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h  or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without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abnormal</a:t>
                      </a:r>
                      <a:r>
                        <a:rPr sz="1400" spc="2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aPTT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55092"/>
                      </a:solidFill>
                      <a:prstDash val="solid"/>
                    </a:lnL>
                    <a:lnR w="9525">
                      <a:solidFill>
                        <a:srgbClr val="055092"/>
                      </a:solidFill>
                      <a:prstDash val="solid"/>
                    </a:lnR>
                    <a:lnT w="9525">
                      <a:solidFill>
                        <a:srgbClr val="055092"/>
                      </a:solidFill>
                      <a:prstDash val="solid"/>
                    </a:lnT>
                    <a:lnB w="9525">
                      <a:solidFill>
                        <a:srgbClr val="0550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25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Abnormal reduction in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the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vit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k </a:t>
                      </a:r>
                      <a:r>
                        <a:rPr sz="14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dependent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clotting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factors (factors </a:t>
                      </a:r>
                      <a:r>
                        <a:rPr sz="1400" spc="-3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II,VII,IX,X)</a:t>
                      </a:r>
                      <a:r>
                        <a:rPr sz="1400" spc="-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or</a:t>
                      </a:r>
                      <a:r>
                        <a:rPr sz="14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factor</a:t>
                      </a:r>
                      <a:r>
                        <a:rPr sz="14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V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55092"/>
                      </a:solidFill>
                      <a:prstDash val="solid"/>
                    </a:lnL>
                    <a:lnR w="9525">
                      <a:solidFill>
                        <a:srgbClr val="055092"/>
                      </a:solidFill>
                      <a:prstDash val="solid"/>
                    </a:lnR>
                    <a:lnT w="9525">
                      <a:solidFill>
                        <a:srgbClr val="055092"/>
                      </a:solidFill>
                      <a:prstDash val="solid"/>
                    </a:lnT>
                    <a:lnB w="9525">
                      <a:solidFill>
                        <a:srgbClr val="0550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227">
                <a:tc>
                  <a:txBody>
                    <a:bodyPr/>
                    <a:lstStyle/>
                    <a:p>
                      <a:pPr marL="92075" marR="1739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P</a:t>
                      </a:r>
                      <a:r>
                        <a:rPr sz="1400" spc="-25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en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400" spc="-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400" spc="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m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400" spc="-25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  than</a:t>
                      </a:r>
                      <a:r>
                        <a:rPr sz="14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10</a:t>
                      </a:r>
                      <a:r>
                        <a:rPr sz="14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petechiae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55092"/>
                      </a:solidFill>
                      <a:prstDash val="solid"/>
                    </a:lnL>
                    <a:lnR w="9525">
                      <a:solidFill>
                        <a:srgbClr val="055092"/>
                      </a:solidFill>
                      <a:prstDash val="solid"/>
                    </a:lnR>
                    <a:lnT w="9525">
                      <a:solidFill>
                        <a:srgbClr val="055092"/>
                      </a:solidFill>
                      <a:prstDash val="solid"/>
                    </a:lnT>
                    <a:lnB w="9525">
                      <a:solidFill>
                        <a:srgbClr val="055092"/>
                      </a:solidFill>
                      <a:prstDash val="solid"/>
                    </a:lnB>
                    <a:solidFill>
                      <a:srgbClr val="9EC5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Thrombocytopenia</a:t>
                      </a:r>
                      <a:endParaRPr sz="1400" dirty="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55092"/>
                      </a:solidFill>
                      <a:prstDash val="solid"/>
                    </a:lnL>
                    <a:lnR w="9525">
                      <a:solidFill>
                        <a:srgbClr val="055092"/>
                      </a:solidFill>
                      <a:prstDash val="solid"/>
                    </a:lnR>
                    <a:lnT w="9525">
                      <a:solidFill>
                        <a:srgbClr val="055092"/>
                      </a:solidFill>
                      <a:prstDash val="solid"/>
                    </a:lnT>
                    <a:lnB w="9525">
                      <a:solidFill>
                        <a:srgbClr val="055092"/>
                      </a:solidFill>
                      <a:prstDash val="solid"/>
                    </a:lnB>
                    <a:solidFill>
                      <a:srgbClr val="9E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3950208" y="2959607"/>
            <a:ext cx="102235" cy="254635"/>
            <a:chOff x="3950208" y="2959607"/>
            <a:chExt cx="102235" cy="2546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3162" y="2972561"/>
              <a:ext cx="76200" cy="228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63162" y="2972561"/>
              <a:ext cx="76200" cy="228600"/>
            </a:xfrm>
            <a:custGeom>
              <a:avLst/>
              <a:gdLst/>
              <a:ahLst/>
              <a:cxnLst/>
              <a:rect l="l" t="t" r="r" b="b"/>
              <a:pathLst>
                <a:path w="76200" h="228600">
                  <a:moveTo>
                    <a:pt x="0" y="190500"/>
                  </a:moveTo>
                  <a:lnTo>
                    <a:pt x="19050" y="190500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57150" y="190500"/>
                  </a:lnTo>
                  <a:lnTo>
                    <a:pt x="76200" y="190500"/>
                  </a:lnTo>
                  <a:lnTo>
                    <a:pt x="38100" y="2286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353" y="816609"/>
            <a:ext cx="72586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0000"/>
                </a:solidFill>
                <a:latin typeface="Calibri"/>
                <a:cs typeface="Calibri"/>
              </a:rPr>
              <a:t>HEMORRHAGIC</a:t>
            </a:r>
            <a:r>
              <a:rPr sz="4800" spc="-15" dirty="0">
                <a:solidFill>
                  <a:srgbClr val="FF0000"/>
                </a:solidFill>
                <a:latin typeface="Calibri"/>
                <a:cs typeface="Calibri"/>
              </a:rPr>
              <a:t> DISORDERS…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2057400" cy="2159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36394" y="1918157"/>
            <a:ext cx="6743700" cy="331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cl</a:t>
            </a:r>
            <a:r>
              <a:rPr sz="2400" spc="-10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ssi</a:t>
            </a:r>
            <a:r>
              <a:rPr sz="2400" spc="60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ie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Constantia"/>
              <a:cs typeface="Constantia"/>
            </a:endParaRPr>
          </a:p>
          <a:p>
            <a:pPr marL="368935" indent="-356870">
              <a:lnSpc>
                <a:spcPct val="100000"/>
              </a:lnSpc>
              <a:spcBef>
                <a:spcPts val="2000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369570" algn="l"/>
              </a:tabLst>
            </a:pPr>
            <a:r>
              <a:rPr sz="2600" spc="-10" dirty="0">
                <a:latin typeface="Constantia"/>
                <a:cs typeface="Constantia"/>
              </a:rPr>
              <a:t>Coagulation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disorders(inherited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acquired)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Wingdings"/>
              <a:buChar char=""/>
            </a:pPr>
            <a:endParaRPr sz="3550">
              <a:latin typeface="Constantia"/>
              <a:cs typeface="Constantia"/>
            </a:endParaRPr>
          </a:p>
          <a:p>
            <a:pPr marL="368935" indent="-35687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369570" algn="l"/>
              </a:tabLst>
            </a:pPr>
            <a:r>
              <a:rPr sz="2600" dirty="0">
                <a:latin typeface="Constantia"/>
                <a:cs typeface="Constantia"/>
              </a:rPr>
              <a:t>Dis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de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essels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Wingdings"/>
              <a:buChar char=""/>
            </a:pPr>
            <a:endParaRPr sz="3550">
              <a:latin typeface="Constantia"/>
              <a:cs typeface="Constantia"/>
            </a:endParaRPr>
          </a:p>
          <a:p>
            <a:pPr marL="368935" indent="-356870">
              <a:lnSpc>
                <a:spcPct val="100000"/>
              </a:lnSpc>
              <a:buClr>
                <a:srgbClr val="0AD0D9"/>
              </a:buClr>
              <a:buSzPct val="94230"/>
              <a:buFont typeface="Wingdings"/>
              <a:buChar char=""/>
              <a:tabLst>
                <a:tab pos="369570" algn="l"/>
              </a:tabLst>
            </a:pPr>
            <a:r>
              <a:rPr sz="2600" spc="-10" dirty="0">
                <a:latin typeface="Constantia"/>
                <a:cs typeface="Constantia"/>
              </a:rPr>
              <a:t>Disorder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platelets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(quantity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function)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28" y="0"/>
              <a:ext cx="914559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1219200"/>
              <a:ext cx="6858000" cy="5105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609600"/>
            <a:ext cx="5486400" cy="58643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8712" y="838200"/>
            <a:ext cx="3846576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755650"/>
          <a:ext cx="8305799" cy="5903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30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TYPE</a:t>
                      </a:r>
                      <a:endParaRPr sz="1400">
                        <a:latin typeface="Constantia"/>
                        <a:cs typeface="Constant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(inherited)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PROLONGED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NORMAL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TREATMENT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128">
                <a:tc>
                  <a:txBody>
                    <a:bodyPr/>
                    <a:lstStyle/>
                    <a:p>
                      <a:pPr marL="91440" marR="1657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Hemophilia</a:t>
                      </a:r>
                      <a:r>
                        <a:rPr sz="1400" spc="2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 </a:t>
                      </a:r>
                      <a:r>
                        <a:rPr sz="1400" spc="-3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(deficiency of </a:t>
                      </a:r>
                      <a:r>
                        <a:rPr sz="14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factor</a:t>
                      </a:r>
                      <a:r>
                        <a:rPr sz="1400" spc="2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viii)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PTT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PT</a:t>
                      </a:r>
                      <a:endParaRPr sz="1400">
                        <a:latin typeface="Constantia"/>
                        <a:cs typeface="Constant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Bleeding</a:t>
                      </a:r>
                      <a:r>
                        <a:rPr sz="1400" spc="-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time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63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5" dirty="0">
                          <a:latin typeface="Constantia"/>
                          <a:cs typeface="Constantia"/>
                        </a:rPr>
                        <a:t>DDAVP(Desmopressin)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factor</a:t>
                      </a:r>
                      <a:r>
                        <a:rPr sz="14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VIII</a:t>
                      </a:r>
                      <a:r>
                        <a:rPr sz="14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concentrate </a:t>
                      </a:r>
                      <a:r>
                        <a:rPr sz="1400" spc="-3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5" dirty="0">
                          <a:latin typeface="Constantia"/>
                          <a:cs typeface="Constantia"/>
                        </a:rPr>
                        <a:t>Fresh</a:t>
                      </a:r>
                      <a:r>
                        <a:rPr sz="14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frozen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plasma</a:t>
                      </a:r>
                      <a:endParaRPr sz="1400">
                        <a:latin typeface="Constantia"/>
                        <a:cs typeface="Constant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40" dirty="0"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400" spc="-25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4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w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hole</a:t>
                      </a:r>
                      <a:r>
                        <a:rPr sz="14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blo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d</a:t>
                      </a:r>
                      <a:endParaRPr sz="1400">
                        <a:latin typeface="Constantia"/>
                        <a:cs typeface="Constant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onstantia"/>
                          <a:cs typeface="Constantia"/>
                        </a:rPr>
                        <a:t>Tranexamic</a:t>
                      </a:r>
                      <a:r>
                        <a:rPr sz="14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acid,</a:t>
                      </a:r>
                      <a:r>
                        <a:rPr sz="14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400" spc="-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aminocaproic</a:t>
                      </a:r>
                      <a:r>
                        <a:rPr sz="14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acid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(amicar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)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066">
                <a:tc>
                  <a:txBody>
                    <a:bodyPr/>
                    <a:lstStyle/>
                    <a:p>
                      <a:pPr marL="91440" marR="221615" algn="just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m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p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hilia</a:t>
                      </a:r>
                      <a:r>
                        <a:rPr sz="14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B  (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400" spc="30" dirty="0"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icien</a:t>
                      </a:r>
                      <a:r>
                        <a:rPr sz="1400" spc="5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y</a:t>
                      </a:r>
                      <a:r>
                        <a:rPr sz="1400" spc="-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of 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factor</a:t>
                      </a:r>
                      <a:r>
                        <a:rPr sz="14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ix)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PTT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PT</a:t>
                      </a:r>
                      <a:endParaRPr sz="1400">
                        <a:latin typeface="Constantia"/>
                        <a:cs typeface="Constant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Bleeding</a:t>
                      </a:r>
                      <a:r>
                        <a:rPr sz="1400" spc="-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time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5" dirty="0">
                          <a:latin typeface="Constantia"/>
                          <a:cs typeface="Constantia"/>
                        </a:rPr>
                        <a:t>Purified</a:t>
                      </a:r>
                      <a:r>
                        <a:rPr sz="1400" spc="3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prothrombin</a:t>
                      </a:r>
                      <a:r>
                        <a:rPr sz="1400" spc="29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complex</a:t>
                      </a:r>
                      <a:r>
                        <a:rPr sz="1400" spc="2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concentrates</a:t>
                      </a:r>
                      <a:endParaRPr sz="1400">
                        <a:latin typeface="Constantia"/>
                        <a:cs typeface="Constantia"/>
                      </a:endParaRPr>
                    </a:p>
                    <a:p>
                      <a:pPr marL="92075" marR="19513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5" dirty="0"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ac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or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IX</a:t>
                      </a:r>
                      <a:r>
                        <a:rPr sz="1400" spc="-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25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400" spc="-25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en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400" spc="-25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es  </a:t>
                      </a:r>
                      <a:r>
                        <a:rPr sz="1400" spc="-15" dirty="0">
                          <a:latin typeface="Constantia"/>
                          <a:cs typeface="Constantia"/>
                        </a:rPr>
                        <a:t>Fresh</a:t>
                      </a:r>
                      <a:r>
                        <a:rPr sz="1400" spc="-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frozen</a:t>
                      </a:r>
                      <a:r>
                        <a:rPr sz="14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plasma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254">
                <a:tc>
                  <a:txBody>
                    <a:bodyPr/>
                    <a:lstStyle/>
                    <a:p>
                      <a:pPr marL="91440" marR="3600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35" dirty="0">
                          <a:latin typeface="Constantia"/>
                          <a:cs typeface="Constantia"/>
                        </a:rPr>
                        <a:t>Von 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w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illeb</a:t>
                      </a:r>
                      <a:r>
                        <a:rPr sz="1400" spc="-25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an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400" spc="-65" dirty="0">
                          <a:latin typeface="Constantia"/>
                          <a:cs typeface="Constantia"/>
                        </a:rPr>
                        <a:t>’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s 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disease</a:t>
                      </a:r>
                      <a:endParaRPr sz="1400">
                        <a:latin typeface="Constantia"/>
                        <a:cs typeface="Constantia"/>
                      </a:endParaRPr>
                    </a:p>
                    <a:p>
                      <a:pPr marL="91440" marR="14033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(deficiency of </a:t>
                      </a:r>
                      <a:r>
                        <a:rPr sz="14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35" dirty="0">
                          <a:latin typeface="Constantia"/>
                          <a:cs typeface="Constantia"/>
                        </a:rPr>
                        <a:t>v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4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w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illeb</a:t>
                      </a:r>
                      <a:r>
                        <a:rPr sz="1400" spc="-25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and 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factor)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PTT</a:t>
                      </a:r>
                      <a:endParaRPr sz="1400">
                        <a:latin typeface="Constantia"/>
                        <a:cs typeface="Constantia"/>
                      </a:endParaRPr>
                    </a:p>
                    <a:p>
                      <a:pPr marL="91440" marR="1765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Bleeding time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90" dirty="0">
                          <a:latin typeface="Constantia"/>
                          <a:cs typeface="Constantia"/>
                        </a:rPr>
                        <a:t>V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aria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b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le</a:t>
                      </a:r>
                      <a:r>
                        <a:rPr sz="14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ac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or </a:t>
                      </a:r>
                      <a:r>
                        <a:rPr sz="14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VIII  deficiency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PT</a:t>
                      </a:r>
                      <a:endParaRPr sz="1400">
                        <a:latin typeface="Constantia"/>
                        <a:cs typeface="Constant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Pla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elet</a:t>
                      </a:r>
                      <a:r>
                        <a:rPr sz="14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25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ount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4106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35" dirty="0">
                          <a:latin typeface="Constantia"/>
                          <a:cs typeface="Constantia"/>
                        </a:rPr>
                        <a:t>DDAVP</a:t>
                      </a:r>
                      <a:r>
                        <a:rPr sz="14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5" dirty="0">
                          <a:latin typeface="Constantia"/>
                          <a:cs typeface="Constantia"/>
                        </a:rPr>
                        <a:t>Factor</a:t>
                      </a:r>
                      <a:r>
                        <a:rPr sz="1400" spc="2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VIII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Concentrate</a:t>
                      </a:r>
                      <a:r>
                        <a:rPr sz="1400" spc="2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or </a:t>
                      </a:r>
                      <a:r>
                        <a:rPr sz="1400" spc="-3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cryoprecipitate</a:t>
                      </a:r>
                      <a:endParaRPr sz="1400" dirty="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3733800"/>
            <a:ext cx="1219200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2286000"/>
            <a:ext cx="1219200" cy="12009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449070"/>
            <a:ext cx="1755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Acquired</a:t>
            </a:r>
            <a:r>
              <a:rPr sz="240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type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66340"/>
            <a:ext cx="4618990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30" dirty="0">
                <a:latin typeface="Constantia"/>
                <a:cs typeface="Constantia"/>
              </a:rPr>
              <a:t>i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disea</a:t>
            </a:r>
            <a:r>
              <a:rPr sz="2000" spc="5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/>
                <a:cs typeface="Constantia"/>
              </a:rPr>
              <a:t>Renal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disease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/>
                <a:cs typeface="Constantia"/>
              </a:rPr>
              <a:t>Anti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gulant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2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y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D</a:t>
            </a:r>
            <a:r>
              <a:rPr sz="2000" spc="-5" dirty="0">
                <a:latin typeface="Constantia"/>
                <a:cs typeface="Constantia"/>
              </a:rPr>
              <a:t>isse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ed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t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spc="-55" dirty="0">
                <a:latin typeface="Constantia"/>
                <a:cs typeface="Constantia"/>
              </a:rPr>
              <a:t>a</a:t>
            </a:r>
            <a:r>
              <a:rPr sz="2000" spc="-2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ascular</a:t>
            </a:r>
            <a:r>
              <a:rPr sz="2000" spc="-150" dirty="0">
                <a:latin typeface="Constantia"/>
                <a:cs typeface="Constantia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a</a:t>
            </a:r>
            <a:r>
              <a:rPr sz="2000" dirty="0">
                <a:latin typeface="Constantia"/>
                <a:cs typeface="Constantia"/>
              </a:rPr>
              <a:t>gulat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on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/>
                <a:cs typeface="Constantia"/>
              </a:rPr>
              <a:t>Vit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k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5" dirty="0">
                <a:latin typeface="Constantia"/>
                <a:cs typeface="Constantia"/>
              </a:rPr>
              <a:t>deficiency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153" y="914400"/>
            <a:ext cx="748919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5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2600" spc="-20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600" spc="-10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15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PERIODONTAL</a:t>
            </a:r>
            <a:r>
              <a:rPr sz="2600" spc="-45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20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sz="2600" spc="-25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sz="2600" spc="-35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600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r>
              <a:rPr sz="2600" spc="-15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600" spc="-25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600" spc="-20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MEDICALLY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1817148"/>
            <a:ext cx="5270247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pc="-5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COMPROMISED</a:t>
            </a:r>
            <a:r>
              <a:rPr lang="en-IN" spc="-90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pc="-40" dirty="0">
                <a:solidFill>
                  <a:srgbClr val="046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PATIENTS?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2526919"/>
            <a:ext cx="6842759" cy="36722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Many </a:t>
            </a:r>
            <a:r>
              <a:rPr sz="2600" spc="-5" dirty="0">
                <a:latin typeface="Constantia"/>
                <a:cs typeface="Constantia"/>
              </a:rPr>
              <a:t>patients </a:t>
            </a:r>
            <a:r>
              <a:rPr sz="2600" dirty="0">
                <a:latin typeface="Constantia"/>
                <a:cs typeface="Constantia"/>
              </a:rPr>
              <a:t>seeking </a:t>
            </a:r>
            <a:r>
              <a:rPr sz="2600" spc="-5" dirty="0">
                <a:latin typeface="Constantia"/>
                <a:cs typeface="Constantia"/>
              </a:rPr>
              <a:t>dental </a:t>
            </a:r>
            <a:r>
              <a:rPr sz="2600" spc="-15" dirty="0">
                <a:latin typeface="Constantia"/>
                <a:cs typeface="Constantia"/>
              </a:rPr>
              <a:t>care </a:t>
            </a:r>
            <a:r>
              <a:rPr sz="2600" spc="-10" dirty="0">
                <a:latin typeface="Constantia"/>
                <a:cs typeface="Constantia"/>
              </a:rPr>
              <a:t>might </a:t>
            </a:r>
            <a:r>
              <a:rPr sz="2600" spc="-30" dirty="0">
                <a:latin typeface="Constantia"/>
                <a:cs typeface="Constantia"/>
              </a:rPr>
              <a:t>have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significant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medical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condition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mic Sans MS"/>
                <a:cs typeface="Comic Sans MS"/>
              </a:rPr>
              <a:t>alter </a:t>
            </a:r>
            <a:r>
              <a:rPr sz="2400" spc="-7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the course of their oral disease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mic Sans MS"/>
                <a:cs typeface="Comic Sans MS"/>
              </a:rPr>
              <a:t>therapy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provided.</a:t>
            </a:r>
            <a:endParaRPr sz="2600" dirty="0">
              <a:latin typeface="Constantia"/>
              <a:cs typeface="Constantia"/>
            </a:endParaRPr>
          </a:p>
          <a:p>
            <a:pPr marL="286385" marR="20256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therapeutic responsibility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clinician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clude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ide</a:t>
            </a:r>
            <a:r>
              <a:rPr sz="2600" spc="10" dirty="0">
                <a:latin typeface="Comic Sans MS"/>
                <a:cs typeface="Comic Sans MS"/>
              </a:rPr>
              <a:t>n</a:t>
            </a:r>
            <a:r>
              <a:rPr sz="2600" spc="-5" dirty="0">
                <a:latin typeface="Comic Sans MS"/>
                <a:cs typeface="Comic Sans MS"/>
              </a:rPr>
              <a:t>tif</a:t>
            </a:r>
            <a:r>
              <a:rPr sz="2600" spc="5" dirty="0">
                <a:latin typeface="Comic Sans MS"/>
                <a:cs typeface="Comic Sans MS"/>
              </a:rPr>
              <a:t>i</a:t>
            </a:r>
            <a:r>
              <a:rPr sz="2600" dirty="0">
                <a:latin typeface="Comic Sans MS"/>
                <a:cs typeface="Comic Sans MS"/>
              </a:rPr>
              <a:t>cation</a:t>
            </a:r>
            <a:r>
              <a:rPr sz="2600" spc="-24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med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oblems  a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sultat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refe</a:t>
            </a:r>
            <a:r>
              <a:rPr sz="2600" spc="-15" dirty="0">
                <a:latin typeface="Comic Sans MS"/>
                <a:cs typeface="Comic Sans MS"/>
              </a:rPr>
              <a:t>r</a:t>
            </a:r>
            <a:r>
              <a:rPr sz="2600" spc="-5" dirty="0">
                <a:latin typeface="Comic Sans MS"/>
                <a:cs typeface="Comic Sans MS"/>
              </a:rPr>
              <a:t>ra</a:t>
            </a:r>
            <a:r>
              <a:rPr sz="2600" dirty="0">
                <a:latin typeface="Comic Sans MS"/>
                <a:cs typeface="Comic Sans MS"/>
              </a:rPr>
              <a:t>l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of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t</a:t>
            </a:r>
            <a:r>
              <a:rPr sz="2600" spc="-15" dirty="0">
                <a:latin typeface="Comic Sans MS"/>
                <a:cs typeface="Comic Sans MS"/>
              </a:rPr>
              <a:t>h</a:t>
            </a:r>
            <a:r>
              <a:rPr sz="2600" dirty="0">
                <a:latin typeface="Comic Sans MS"/>
                <a:cs typeface="Comic Sans MS"/>
              </a:rPr>
              <a:t>e  patient</a:t>
            </a:r>
            <a:r>
              <a:rPr sz="2600" spc="-45" dirty="0">
                <a:latin typeface="Comic Sans MS"/>
                <a:cs typeface="Comic Sans MS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ri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h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sic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-5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  </a:t>
            </a:r>
            <a:r>
              <a:rPr sz="2600" spc="-10" dirty="0">
                <a:latin typeface="Constantia"/>
                <a:cs typeface="Constantia"/>
              </a:rPr>
              <a:t>indicated.</a:t>
            </a:r>
            <a:endParaRPr sz="2600" dirty="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600" y="1524000"/>
            <a:ext cx="8534400" cy="5181600"/>
            <a:chOff x="228600" y="1524000"/>
            <a:chExt cx="8534400" cy="51816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524000"/>
              <a:ext cx="1080516" cy="17266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5638800"/>
              <a:ext cx="1066800" cy="1066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85061"/>
            <a:ext cx="18662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04607A"/>
                </a:solidFill>
                <a:latin typeface="Calibri"/>
                <a:cs typeface="Calibri"/>
              </a:rPr>
              <a:t>TREATMENT: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743190" cy="422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5181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ob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4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,scalin</a:t>
            </a:r>
            <a:r>
              <a:rPr sz="2600" spc="-4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,p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35" dirty="0">
                <a:latin typeface="Constantia"/>
                <a:cs typeface="Constantia"/>
              </a:rPr>
              <a:t>h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lax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without  </a:t>
            </a:r>
            <a:r>
              <a:rPr sz="2600" spc="-5" dirty="0">
                <a:latin typeface="Constantia"/>
                <a:cs typeface="Constantia"/>
              </a:rPr>
              <a:t>medical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modification.</a:t>
            </a:r>
            <a:endParaRPr sz="2600">
              <a:latin typeface="Constantia"/>
              <a:cs typeface="Constantia"/>
            </a:endParaRPr>
          </a:p>
          <a:p>
            <a:pPr marL="286385" marR="67627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More invasive </a:t>
            </a:r>
            <a:r>
              <a:rPr sz="2600" spc="-5" dirty="0">
                <a:latin typeface="Constantia"/>
                <a:cs typeface="Constantia"/>
              </a:rPr>
              <a:t>treatment </a:t>
            </a:r>
            <a:r>
              <a:rPr sz="2600" dirty="0">
                <a:latin typeface="Constantia"/>
                <a:cs typeface="Constantia"/>
              </a:rPr>
              <a:t>such as local </a:t>
            </a:r>
            <a:r>
              <a:rPr sz="2600" spc="-5" dirty="0">
                <a:latin typeface="Constantia"/>
                <a:cs typeface="Constantia"/>
              </a:rPr>
              <a:t>block </a:t>
            </a:r>
            <a:r>
              <a:rPr sz="2600" dirty="0">
                <a:latin typeface="Constantia"/>
                <a:cs typeface="Constantia"/>
              </a:rPr>
              <a:t> anesthesia,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root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planing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surgery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require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prior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physician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consultation.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Complete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wound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closure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application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pressure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will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reduce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hemorrhage.</a:t>
            </a:r>
            <a:endParaRPr sz="2600">
              <a:latin typeface="Constantia"/>
              <a:cs typeface="Constantia"/>
            </a:endParaRPr>
          </a:p>
          <a:p>
            <a:pPr marL="286385" marR="7175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Ant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hemostatic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7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ents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such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8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x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di</a:t>
            </a:r>
            <a:r>
              <a:rPr sz="2600" spc="-35" dirty="0">
                <a:latin typeface="Constantia"/>
                <a:cs typeface="Constantia"/>
              </a:rPr>
              <a:t>z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ellul</a:t>
            </a:r>
            <a:r>
              <a:rPr sz="2600" spc="-2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se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  puri</a:t>
            </a:r>
            <a:r>
              <a:rPr sz="2600" spc="45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Constantia"/>
                <a:cs typeface="Constantia"/>
              </a:rPr>
              <a:t>ie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spc="-4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vine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olla</a:t>
            </a:r>
            <a:r>
              <a:rPr sz="2600" spc="-7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-5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o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</a:t>
            </a:r>
            <a:r>
              <a:rPr sz="2600" spc="-3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gi</a:t>
            </a:r>
            <a:r>
              <a:rPr sz="2600" spc="-1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al  </a:t>
            </a:r>
            <a:r>
              <a:rPr sz="2600" spc="-10" dirty="0">
                <a:latin typeface="Constantia"/>
                <a:cs typeface="Constantia"/>
              </a:rPr>
              <a:t>sites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extraction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sockets.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66773"/>
            <a:ext cx="78238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4607A"/>
                </a:solidFill>
                <a:latin typeface="Calibri"/>
                <a:cs typeface="Calibri"/>
              </a:rPr>
              <a:t>FOR</a:t>
            </a:r>
            <a:r>
              <a:rPr sz="28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04607A"/>
                </a:solidFill>
                <a:latin typeface="Calibri"/>
                <a:cs typeface="Calibri"/>
              </a:rPr>
              <a:t>PATIENTS</a:t>
            </a:r>
            <a:r>
              <a:rPr sz="2800" spc="-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UNDER</a:t>
            </a:r>
            <a:r>
              <a:rPr sz="2800" spc="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4607A"/>
                </a:solidFill>
                <a:latin typeface="Calibri"/>
                <a:cs typeface="Calibri"/>
              </a:rPr>
              <a:t>ANTICOAGULANT</a:t>
            </a:r>
            <a:r>
              <a:rPr sz="2800" spc="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4607A"/>
                </a:solidFill>
                <a:latin typeface="Calibri"/>
                <a:cs typeface="Calibri"/>
              </a:rPr>
              <a:t>MEDICATION: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12061"/>
            <a:ext cx="7945120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ts val="274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effectiveness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anticoagulation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therapy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determined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ts val="2740"/>
              </a:lnSpc>
            </a:pP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laboratory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test.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ommen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el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apeu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anti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oagula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io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  </a:t>
            </a:r>
            <a:r>
              <a:rPr sz="2400" spc="-5" dirty="0">
                <a:latin typeface="Constantia"/>
                <a:cs typeface="Constantia"/>
              </a:rPr>
              <a:t>most </a:t>
            </a:r>
            <a:r>
              <a:rPr sz="2400" dirty="0">
                <a:latin typeface="Constantia"/>
                <a:cs typeface="Constantia"/>
              </a:rPr>
              <a:t>patients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an INR of 2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3, with </a:t>
            </a:r>
            <a:r>
              <a:rPr sz="2400" spc="-5" dirty="0">
                <a:latin typeface="Constantia"/>
                <a:cs typeface="Constantia"/>
              </a:rPr>
              <a:t>prosthetic </a:t>
            </a:r>
            <a:r>
              <a:rPr sz="2400" dirty="0">
                <a:latin typeface="Constantia"/>
                <a:cs typeface="Constantia"/>
              </a:rPr>
              <a:t>heart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valves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it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range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2.5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3.5</a:t>
            </a:r>
            <a:endParaRPr sz="2400">
              <a:latin typeface="Constantia"/>
              <a:cs typeface="Constantia"/>
            </a:endParaRPr>
          </a:p>
          <a:p>
            <a:pPr marL="286385" marR="878205" indent="-274320">
              <a:lnSpc>
                <a:spcPts val="259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INR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less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3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infiltration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anesthesia,scaling,root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planing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286385" marR="1456690" indent="-274320">
              <a:lnSpc>
                <a:spcPts val="259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INR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less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2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2.5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block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anesthesia,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minor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periodontal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surgery,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simple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extractions</a:t>
            </a:r>
            <a:endParaRPr sz="2400">
              <a:latin typeface="Constantia"/>
              <a:cs typeface="Constantia"/>
            </a:endParaRPr>
          </a:p>
          <a:p>
            <a:pPr marL="286385" marR="970915" indent="-274320">
              <a:lnSpc>
                <a:spcPts val="259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INR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less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1.5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2 –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complex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surgery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multiple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extractions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85061"/>
            <a:ext cx="7506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4607A"/>
                </a:solidFill>
                <a:latin typeface="Calibri"/>
                <a:cs typeface="Calibri"/>
              </a:rPr>
              <a:t>FOR</a:t>
            </a:r>
            <a:r>
              <a:rPr sz="280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04607A"/>
                </a:solidFill>
                <a:latin typeface="Calibri"/>
                <a:cs typeface="Calibri"/>
              </a:rPr>
              <a:t>PATIENTS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 UNDER</a:t>
            </a:r>
            <a:r>
              <a:rPr sz="280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ANTI</a:t>
            </a:r>
            <a:r>
              <a:rPr sz="2800" spc="2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4607A"/>
                </a:solidFill>
                <a:latin typeface="Calibri"/>
                <a:cs typeface="Calibri"/>
              </a:rPr>
              <a:t>PLATELET</a:t>
            </a:r>
            <a:r>
              <a:rPr sz="28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4607A"/>
                </a:solidFill>
                <a:latin typeface="Calibri"/>
                <a:cs typeface="Calibri"/>
              </a:rPr>
              <a:t>MEDICATION</a:t>
            </a:r>
            <a:r>
              <a:rPr sz="280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98319"/>
            <a:ext cx="7922259" cy="2087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364490" algn="l"/>
                <a:tab pos="365125" algn="l"/>
              </a:tabLst>
            </a:pPr>
            <a:r>
              <a:rPr dirty="0"/>
              <a:t>	</a:t>
            </a:r>
            <a:r>
              <a:rPr sz="2600" spc="-5" dirty="0">
                <a:latin typeface="Constantia"/>
                <a:cs typeface="Constantia"/>
              </a:rPr>
              <a:t>Aspirin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upto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325</a:t>
            </a:r>
            <a:r>
              <a:rPr sz="2600" spc="5" dirty="0">
                <a:latin typeface="Constantia"/>
                <a:cs typeface="Constantia"/>
              </a:rPr>
              <a:t> mg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day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5" dirty="0">
                <a:latin typeface="Constantia"/>
                <a:cs typeface="Constantia"/>
              </a:rPr>
              <a:t>no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need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discontinue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medication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before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periodontal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procedures</a:t>
            </a:r>
            <a:endParaRPr sz="2600">
              <a:latin typeface="Constantia"/>
              <a:cs typeface="Constantia"/>
            </a:endParaRPr>
          </a:p>
          <a:p>
            <a:pPr marL="286385" marR="4368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Aspirin </a:t>
            </a:r>
            <a:r>
              <a:rPr sz="2600" spc="-15" dirty="0">
                <a:latin typeface="Constantia"/>
                <a:cs typeface="Constantia"/>
              </a:rPr>
              <a:t>more </a:t>
            </a:r>
            <a:r>
              <a:rPr sz="2600" spc="-5" dirty="0">
                <a:latin typeface="Constantia"/>
                <a:cs typeface="Constantia"/>
              </a:rPr>
              <a:t>than </a:t>
            </a:r>
            <a:r>
              <a:rPr sz="2600" spc="-10" dirty="0">
                <a:latin typeface="Constantia"/>
                <a:cs typeface="Constantia"/>
              </a:rPr>
              <a:t>325 </a:t>
            </a:r>
            <a:r>
              <a:rPr sz="2600" dirty="0">
                <a:latin typeface="Constantia"/>
                <a:cs typeface="Constantia"/>
              </a:rPr>
              <a:t>mg per </a:t>
            </a:r>
            <a:r>
              <a:rPr sz="2600" spc="-20" dirty="0">
                <a:latin typeface="Constantia"/>
                <a:cs typeface="Constantia"/>
              </a:rPr>
              <a:t>day </a:t>
            </a:r>
            <a:r>
              <a:rPr sz="2600" dirty="0">
                <a:latin typeface="Constantia"/>
                <a:cs typeface="Constantia"/>
              </a:rPr>
              <a:t>– should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discontinue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therapy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7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10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days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before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surgical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procedures.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0929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>
                <a:solidFill>
                  <a:srgbClr val="04607A"/>
                </a:solidFill>
                <a:latin typeface="Calibri"/>
                <a:cs typeface="Calibri"/>
              </a:rPr>
              <a:t>Thrombocytopenic</a:t>
            </a:r>
            <a:r>
              <a:rPr sz="5000" spc="-114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20" dirty="0">
                <a:solidFill>
                  <a:srgbClr val="04607A"/>
                </a:solidFill>
                <a:latin typeface="Calibri"/>
                <a:cs typeface="Calibri"/>
              </a:rPr>
              <a:t>purpura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1947799"/>
            <a:ext cx="8090534" cy="335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77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99720" algn="l"/>
              </a:tabLst>
            </a:pP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ombo</a:t>
            </a:r>
            <a:r>
              <a:rPr sz="2600" spc="15" dirty="0">
                <a:latin typeface="Constantia"/>
                <a:cs typeface="Constantia"/>
              </a:rPr>
              <a:t>c</a:t>
            </a:r>
            <a:r>
              <a:rPr sz="2600" spc="-5" dirty="0">
                <a:latin typeface="Constantia"/>
                <a:cs typeface="Constantia"/>
              </a:rPr>
              <a:t>y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enia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</a:t>
            </a:r>
            <a:r>
              <a:rPr sz="2600" spc="50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elet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ount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less  </a:t>
            </a:r>
            <a:r>
              <a:rPr sz="2600" spc="-5" dirty="0">
                <a:latin typeface="Constantia"/>
                <a:cs typeface="Constantia"/>
              </a:rPr>
              <a:t>tha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100000/m</a:t>
            </a:r>
            <a:r>
              <a:rPr sz="2600" spc="-340" dirty="0">
                <a:latin typeface="Constantia"/>
                <a:cs typeface="Constantia"/>
              </a:rPr>
              <a:t>m</a:t>
            </a:r>
            <a:r>
              <a:rPr sz="1800" baseline="48611" dirty="0">
                <a:latin typeface="Constantia"/>
                <a:cs typeface="Constantia"/>
              </a:rPr>
              <a:t>3</a:t>
            </a:r>
            <a:endParaRPr sz="1800" baseline="48611">
              <a:latin typeface="Constantia"/>
              <a:cs typeface="Constantia"/>
            </a:endParaRPr>
          </a:p>
          <a:p>
            <a:pPr marL="299085" marR="137350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99720" algn="l"/>
              </a:tabLst>
            </a:pPr>
            <a:r>
              <a:rPr sz="2600" spc="-30" dirty="0">
                <a:latin typeface="Constantia"/>
                <a:cs typeface="Constantia"/>
              </a:rPr>
              <a:t>It </a:t>
            </a:r>
            <a:r>
              <a:rPr sz="2600" spc="-20" dirty="0">
                <a:latin typeface="Constantia"/>
                <a:cs typeface="Constantia"/>
              </a:rPr>
              <a:t>may </a:t>
            </a:r>
            <a:r>
              <a:rPr sz="2600" spc="-5" dirty="0">
                <a:latin typeface="Constantia"/>
                <a:cs typeface="Constantia"/>
              </a:rPr>
              <a:t>be </a:t>
            </a:r>
            <a:r>
              <a:rPr sz="2600" dirty="0">
                <a:latin typeface="Constantia"/>
                <a:cs typeface="Constantia"/>
              </a:rPr>
              <a:t>seen </a:t>
            </a:r>
            <a:r>
              <a:rPr sz="2600" spc="-1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the cases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radiation 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therapy,chemotherapy,leukemia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infections</a:t>
            </a:r>
            <a:endParaRPr sz="2600">
              <a:latin typeface="Constantia"/>
              <a:cs typeface="Constantia"/>
            </a:endParaRPr>
          </a:p>
          <a:p>
            <a:pPr marL="299085" marR="42037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99720" algn="l"/>
              </a:tabLst>
            </a:pPr>
            <a:r>
              <a:rPr sz="2600" spc="-5" dirty="0">
                <a:latin typeface="Constantia"/>
                <a:cs typeface="Constantia"/>
              </a:rPr>
              <a:t>Purpuras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hemorrhagic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characterised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extravasation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blood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into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tissues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under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skin or </a:t>
            </a:r>
            <a:r>
              <a:rPr sz="2600" spc="-10" dirty="0">
                <a:latin typeface="Constantia"/>
                <a:cs typeface="Constantia"/>
              </a:rPr>
              <a:t>mucosa </a:t>
            </a:r>
            <a:r>
              <a:rPr sz="2600" spc="-5" dirty="0">
                <a:latin typeface="Constantia"/>
                <a:cs typeface="Constantia"/>
              </a:rPr>
              <a:t>producing petechiae </a:t>
            </a:r>
            <a:r>
              <a:rPr sz="2600" dirty="0">
                <a:latin typeface="Constantia"/>
                <a:cs typeface="Constantia"/>
              </a:rPr>
              <a:t>(small </a:t>
            </a:r>
            <a:r>
              <a:rPr sz="2600" spc="-15" dirty="0">
                <a:latin typeface="Constantia"/>
                <a:cs typeface="Constantia"/>
              </a:rPr>
              <a:t>red 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ches</a:t>
            </a:r>
            <a:r>
              <a:rPr sz="2600" dirty="0">
                <a:latin typeface="Constantia"/>
                <a:cs typeface="Constantia"/>
              </a:rPr>
              <a:t>)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40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ym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ses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(bruises)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1677162" y="2593085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368" y="0"/>
                  </a:moveTo>
                  <a:lnTo>
                    <a:pt x="519683" y="519684"/>
                  </a:lnTo>
                  <a:lnTo>
                    <a:pt x="0" y="0"/>
                  </a:lnTo>
                  <a:lnTo>
                    <a:pt x="0" y="964691"/>
                  </a:lnTo>
                  <a:lnTo>
                    <a:pt x="519683" y="1484376"/>
                  </a:lnTo>
                  <a:lnTo>
                    <a:pt x="1039368" y="964691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7162" y="2593085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368" y="0"/>
                  </a:moveTo>
                  <a:lnTo>
                    <a:pt x="1039368" y="964691"/>
                  </a:lnTo>
                  <a:lnTo>
                    <a:pt x="519683" y="1484376"/>
                  </a:lnTo>
                  <a:lnTo>
                    <a:pt x="0" y="964691"/>
                  </a:lnTo>
                  <a:lnTo>
                    <a:pt x="0" y="0"/>
                  </a:lnTo>
                  <a:lnTo>
                    <a:pt x="519683" y="519684"/>
                  </a:lnTo>
                  <a:lnTo>
                    <a:pt x="1039368" y="0"/>
                  </a:lnTo>
                  <a:close/>
                </a:path>
              </a:pathLst>
            </a:custGeom>
            <a:ln w="25908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26107" y="3056966"/>
            <a:ext cx="14097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endParaRPr sz="2900">
              <a:latin typeface="Constantia"/>
              <a:cs typeface="Constant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54744" y="2578544"/>
            <a:ext cx="5083175" cy="991235"/>
            <a:chOff x="2654744" y="2578544"/>
            <a:chExt cx="5083175" cy="991235"/>
          </a:xfrm>
        </p:grpSpPr>
        <p:sp>
          <p:nvSpPr>
            <p:cNvPr id="7" name="object 7"/>
            <p:cNvSpPr/>
            <p:nvPr/>
          </p:nvSpPr>
          <p:spPr>
            <a:xfrm>
              <a:off x="2667762" y="2591562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5849" y="0"/>
                  </a:moveTo>
                  <a:lnTo>
                    <a:pt x="0" y="0"/>
                  </a:lnTo>
                  <a:lnTo>
                    <a:pt x="0" y="964691"/>
                  </a:lnTo>
                  <a:lnTo>
                    <a:pt x="4895849" y="964691"/>
                  </a:lnTo>
                  <a:lnTo>
                    <a:pt x="4946660" y="956492"/>
                  </a:lnTo>
                  <a:lnTo>
                    <a:pt x="4990795" y="933663"/>
                  </a:lnTo>
                  <a:lnTo>
                    <a:pt x="5025603" y="898855"/>
                  </a:lnTo>
                  <a:lnTo>
                    <a:pt x="5048432" y="854720"/>
                  </a:lnTo>
                  <a:lnTo>
                    <a:pt x="5056632" y="803910"/>
                  </a:lnTo>
                  <a:lnTo>
                    <a:pt x="5056632" y="160782"/>
                  </a:lnTo>
                  <a:lnTo>
                    <a:pt x="5048432" y="109971"/>
                  </a:lnTo>
                  <a:lnTo>
                    <a:pt x="5025603" y="65836"/>
                  </a:lnTo>
                  <a:lnTo>
                    <a:pt x="4990795" y="31028"/>
                  </a:lnTo>
                  <a:lnTo>
                    <a:pt x="4946660" y="8199"/>
                  </a:lnTo>
                  <a:lnTo>
                    <a:pt x="489584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67762" y="2591562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632" y="160782"/>
                  </a:moveTo>
                  <a:lnTo>
                    <a:pt x="5056632" y="803910"/>
                  </a:lnTo>
                  <a:lnTo>
                    <a:pt x="5048432" y="854720"/>
                  </a:lnTo>
                  <a:lnTo>
                    <a:pt x="5025603" y="898855"/>
                  </a:lnTo>
                  <a:lnTo>
                    <a:pt x="4990795" y="933663"/>
                  </a:lnTo>
                  <a:lnTo>
                    <a:pt x="4946660" y="956492"/>
                  </a:lnTo>
                  <a:lnTo>
                    <a:pt x="4895849" y="964691"/>
                  </a:lnTo>
                  <a:lnTo>
                    <a:pt x="0" y="964691"/>
                  </a:lnTo>
                  <a:lnTo>
                    <a:pt x="0" y="0"/>
                  </a:lnTo>
                  <a:lnTo>
                    <a:pt x="4895849" y="0"/>
                  </a:lnTo>
                  <a:lnTo>
                    <a:pt x="4946660" y="8199"/>
                  </a:lnTo>
                  <a:lnTo>
                    <a:pt x="4990795" y="31028"/>
                  </a:lnTo>
                  <a:lnTo>
                    <a:pt x="5025603" y="65836"/>
                  </a:lnTo>
                  <a:lnTo>
                    <a:pt x="5048432" y="109971"/>
                  </a:lnTo>
                  <a:lnTo>
                    <a:pt x="5056632" y="160782"/>
                  </a:lnTo>
                  <a:close/>
                </a:path>
              </a:pathLst>
            </a:custGeom>
            <a:ln w="25908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54248" y="2344888"/>
            <a:ext cx="4579620" cy="94106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446405">
              <a:lnSpc>
                <a:spcPct val="100000"/>
              </a:lnSpc>
              <a:spcBef>
                <a:spcPts val="980"/>
              </a:spcBef>
            </a:pPr>
            <a:endParaRPr sz="1800" dirty="0">
              <a:latin typeface="Constantia"/>
              <a:cs typeface="Constantia"/>
            </a:endParaRPr>
          </a:p>
          <a:p>
            <a:pPr marL="127000" indent="-114300">
              <a:lnSpc>
                <a:spcPct val="100000"/>
              </a:lnSpc>
              <a:spcBef>
                <a:spcPts val="695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Constantia"/>
                <a:cs typeface="Constantia"/>
              </a:rPr>
              <a:t>Removal</a:t>
            </a:r>
            <a:r>
              <a:rPr sz="1400" spc="-6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of</a:t>
            </a:r>
            <a:r>
              <a:rPr sz="1400" spc="1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local</a:t>
            </a:r>
            <a:r>
              <a:rPr sz="1400" spc="-2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irritants</a:t>
            </a:r>
            <a:endParaRPr sz="1400" dirty="0">
              <a:latin typeface="Constantia"/>
              <a:cs typeface="Constantia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Constantia"/>
                <a:cs typeface="Constantia"/>
              </a:rPr>
              <a:t>Oral</a:t>
            </a:r>
            <a:r>
              <a:rPr sz="1400" spc="10" dirty="0">
                <a:latin typeface="Constantia"/>
                <a:cs typeface="Constantia"/>
              </a:rPr>
              <a:t> </a:t>
            </a:r>
            <a:r>
              <a:rPr sz="1400" spc="-15" dirty="0">
                <a:latin typeface="Constantia"/>
                <a:cs typeface="Constantia"/>
              </a:rPr>
              <a:t>hygiene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instructions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and </a:t>
            </a:r>
            <a:r>
              <a:rPr sz="1400" spc="-5" dirty="0">
                <a:latin typeface="Constantia"/>
                <a:cs typeface="Constantia"/>
              </a:rPr>
              <a:t>frequent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maintenance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visits</a:t>
            </a:r>
            <a:endParaRPr sz="1400" dirty="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64144" y="3867848"/>
            <a:ext cx="1065530" cy="1510665"/>
            <a:chOff x="1664144" y="3867848"/>
            <a:chExt cx="1065530" cy="1510665"/>
          </a:xfrm>
        </p:grpSpPr>
        <p:sp>
          <p:nvSpPr>
            <p:cNvPr id="11" name="object 11"/>
            <p:cNvSpPr/>
            <p:nvPr/>
          </p:nvSpPr>
          <p:spPr>
            <a:xfrm>
              <a:off x="1677162" y="3880865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368" y="0"/>
                  </a:moveTo>
                  <a:lnTo>
                    <a:pt x="519683" y="519683"/>
                  </a:lnTo>
                  <a:lnTo>
                    <a:pt x="0" y="0"/>
                  </a:lnTo>
                  <a:lnTo>
                    <a:pt x="0" y="964691"/>
                  </a:lnTo>
                  <a:lnTo>
                    <a:pt x="519683" y="1484375"/>
                  </a:lnTo>
                  <a:lnTo>
                    <a:pt x="1039368" y="964691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7162" y="3880865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368" y="0"/>
                  </a:moveTo>
                  <a:lnTo>
                    <a:pt x="1039368" y="964691"/>
                  </a:lnTo>
                  <a:lnTo>
                    <a:pt x="519683" y="1484375"/>
                  </a:lnTo>
                  <a:lnTo>
                    <a:pt x="0" y="964691"/>
                  </a:lnTo>
                  <a:lnTo>
                    <a:pt x="0" y="0"/>
                  </a:lnTo>
                  <a:lnTo>
                    <a:pt x="519683" y="519683"/>
                  </a:lnTo>
                  <a:lnTo>
                    <a:pt x="1039368" y="0"/>
                  </a:lnTo>
                  <a:close/>
                </a:path>
              </a:pathLst>
            </a:custGeom>
            <a:ln w="25908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94102" y="4346194"/>
            <a:ext cx="20447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endParaRPr sz="2900">
              <a:latin typeface="Constantia"/>
              <a:cs typeface="Constant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64144" y="3867848"/>
            <a:ext cx="6122035" cy="2799715"/>
            <a:chOff x="1664144" y="3867848"/>
            <a:chExt cx="6122035" cy="2799715"/>
          </a:xfrm>
        </p:grpSpPr>
        <p:sp>
          <p:nvSpPr>
            <p:cNvPr id="15" name="object 15"/>
            <p:cNvSpPr/>
            <p:nvPr/>
          </p:nvSpPr>
          <p:spPr>
            <a:xfrm>
              <a:off x="2716530" y="3880865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5850" y="0"/>
                  </a:moveTo>
                  <a:lnTo>
                    <a:pt x="0" y="0"/>
                  </a:lnTo>
                  <a:lnTo>
                    <a:pt x="0" y="964691"/>
                  </a:lnTo>
                  <a:lnTo>
                    <a:pt x="4895850" y="964691"/>
                  </a:lnTo>
                  <a:lnTo>
                    <a:pt x="4946660" y="956492"/>
                  </a:lnTo>
                  <a:lnTo>
                    <a:pt x="4990795" y="933663"/>
                  </a:lnTo>
                  <a:lnTo>
                    <a:pt x="5025603" y="898855"/>
                  </a:lnTo>
                  <a:lnTo>
                    <a:pt x="5048432" y="854720"/>
                  </a:lnTo>
                  <a:lnTo>
                    <a:pt x="5056632" y="803909"/>
                  </a:lnTo>
                  <a:lnTo>
                    <a:pt x="5056632" y="160781"/>
                  </a:lnTo>
                  <a:lnTo>
                    <a:pt x="5048432" y="109971"/>
                  </a:lnTo>
                  <a:lnTo>
                    <a:pt x="5025603" y="65836"/>
                  </a:lnTo>
                  <a:lnTo>
                    <a:pt x="4990795" y="31028"/>
                  </a:lnTo>
                  <a:lnTo>
                    <a:pt x="4946660" y="8199"/>
                  </a:lnTo>
                  <a:lnTo>
                    <a:pt x="48958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16530" y="3880865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632" y="160781"/>
                  </a:moveTo>
                  <a:lnTo>
                    <a:pt x="5056632" y="803909"/>
                  </a:lnTo>
                  <a:lnTo>
                    <a:pt x="5048432" y="854720"/>
                  </a:lnTo>
                  <a:lnTo>
                    <a:pt x="5025603" y="898855"/>
                  </a:lnTo>
                  <a:lnTo>
                    <a:pt x="4990795" y="933663"/>
                  </a:lnTo>
                  <a:lnTo>
                    <a:pt x="4946660" y="956492"/>
                  </a:lnTo>
                  <a:lnTo>
                    <a:pt x="4895850" y="964691"/>
                  </a:lnTo>
                  <a:lnTo>
                    <a:pt x="0" y="964691"/>
                  </a:lnTo>
                  <a:lnTo>
                    <a:pt x="0" y="0"/>
                  </a:lnTo>
                  <a:lnTo>
                    <a:pt x="4895850" y="0"/>
                  </a:lnTo>
                  <a:lnTo>
                    <a:pt x="4946660" y="8199"/>
                  </a:lnTo>
                  <a:lnTo>
                    <a:pt x="4990795" y="31028"/>
                  </a:lnTo>
                  <a:lnTo>
                    <a:pt x="5025603" y="65836"/>
                  </a:lnTo>
                  <a:lnTo>
                    <a:pt x="5048432" y="109971"/>
                  </a:lnTo>
                  <a:lnTo>
                    <a:pt x="5056632" y="160781"/>
                  </a:lnTo>
                  <a:close/>
                </a:path>
              </a:pathLst>
            </a:custGeom>
            <a:ln w="25908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7162" y="5170169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368" y="0"/>
                  </a:moveTo>
                  <a:lnTo>
                    <a:pt x="519683" y="519683"/>
                  </a:lnTo>
                  <a:lnTo>
                    <a:pt x="0" y="0"/>
                  </a:lnTo>
                  <a:lnTo>
                    <a:pt x="0" y="964691"/>
                  </a:lnTo>
                  <a:lnTo>
                    <a:pt x="519683" y="1484375"/>
                  </a:lnTo>
                  <a:lnTo>
                    <a:pt x="1039368" y="964691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7162" y="5170169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368" y="0"/>
                  </a:moveTo>
                  <a:lnTo>
                    <a:pt x="1039368" y="964691"/>
                  </a:lnTo>
                  <a:lnTo>
                    <a:pt x="519683" y="1484375"/>
                  </a:lnTo>
                  <a:lnTo>
                    <a:pt x="0" y="964691"/>
                  </a:lnTo>
                  <a:lnTo>
                    <a:pt x="0" y="0"/>
                  </a:lnTo>
                  <a:lnTo>
                    <a:pt x="519683" y="519683"/>
                  </a:lnTo>
                  <a:lnTo>
                    <a:pt x="1039368" y="0"/>
                  </a:lnTo>
                  <a:close/>
                </a:path>
              </a:pathLst>
            </a:custGeom>
            <a:ln w="25908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00198" y="5635244"/>
            <a:ext cx="19431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endParaRPr sz="2900">
              <a:latin typeface="Constantia"/>
              <a:cs typeface="Constant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03512" y="5157152"/>
            <a:ext cx="5083175" cy="991235"/>
            <a:chOff x="2703512" y="5157152"/>
            <a:chExt cx="5083175" cy="991235"/>
          </a:xfrm>
        </p:grpSpPr>
        <p:sp>
          <p:nvSpPr>
            <p:cNvPr id="21" name="object 21"/>
            <p:cNvSpPr/>
            <p:nvPr/>
          </p:nvSpPr>
          <p:spPr>
            <a:xfrm>
              <a:off x="2716529" y="5170170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5850" y="0"/>
                  </a:moveTo>
                  <a:lnTo>
                    <a:pt x="0" y="0"/>
                  </a:lnTo>
                  <a:lnTo>
                    <a:pt x="0" y="964691"/>
                  </a:lnTo>
                  <a:lnTo>
                    <a:pt x="4895850" y="964691"/>
                  </a:lnTo>
                  <a:lnTo>
                    <a:pt x="4946660" y="956495"/>
                  </a:lnTo>
                  <a:lnTo>
                    <a:pt x="4990795" y="933670"/>
                  </a:lnTo>
                  <a:lnTo>
                    <a:pt x="5025603" y="898866"/>
                  </a:lnTo>
                  <a:lnTo>
                    <a:pt x="5048432" y="854729"/>
                  </a:lnTo>
                  <a:lnTo>
                    <a:pt x="5056632" y="803909"/>
                  </a:lnTo>
                  <a:lnTo>
                    <a:pt x="5056632" y="160781"/>
                  </a:lnTo>
                  <a:lnTo>
                    <a:pt x="5048432" y="109971"/>
                  </a:lnTo>
                  <a:lnTo>
                    <a:pt x="5025603" y="65836"/>
                  </a:lnTo>
                  <a:lnTo>
                    <a:pt x="4990795" y="31028"/>
                  </a:lnTo>
                  <a:lnTo>
                    <a:pt x="4946660" y="8199"/>
                  </a:lnTo>
                  <a:lnTo>
                    <a:pt x="48958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16529" y="5170170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632" y="160781"/>
                  </a:moveTo>
                  <a:lnTo>
                    <a:pt x="5056632" y="803909"/>
                  </a:lnTo>
                  <a:lnTo>
                    <a:pt x="5048432" y="854729"/>
                  </a:lnTo>
                  <a:lnTo>
                    <a:pt x="5025603" y="898866"/>
                  </a:lnTo>
                  <a:lnTo>
                    <a:pt x="4990795" y="933670"/>
                  </a:lnTo>
                  <a:lnTo>
                    <a:pt x="4946660" y="956495"/>
                  </a:lnTo>
                  <a:lnTo>
                    <a:pt x="4895850" y="964691"/>
                  </a:lnTo>
                  <a:lnTo>
                    <a:pt x="0" y="964691"/>
                  </a:lnTo>
                  <a:lnTo>
                    <a:pt x="0" y="0"/>
                  </a:lnTo>
                  <a:lnTo>
                    <a:pt x="4895850" y="0"/>
                  </a:lnTo>
                  <a:lnTo>
                    <a:pt x="4946660" y="8199"/>
                  </a:lnTo>
                  <a:lnTo>
                    <a:pt x="4990795" y="31028"/>
                  </a:lnTo>
                  <a:lnTo>
                    <a:pt x="5025603" y="65836"/>
                  </a:lnTo>
                  <a:lnTo>
                    <a:pt x="5048432" y="109971"/>
                  </a:lnTo>
                  <a:lnTo>
                    <a:pt x="5056632" y="160781"/>
                  </a:lnTo>
                  <a:close/>
                </a:path>
              </a:pathLst>
            </a:custGeom>
            <a:ln w="25908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777363" y="4124909"/>
            <a:ext cx="4796790" cy="4356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indent="-114300">
              <a:lnSpc>
                <a:spcPts val="1610"/>
              </a:lnSpc>
              <a:spcBef>
                <a:spcPts val="105"/>
              </a:spcBef>
              <a:buChar char="•"/>
              <a:tabLst>
                <a:tab pos="152400" algn="l"/>
              </a:tabLst>
            </a:pPr>
            <a:r>
              <a:rPr sz="1400" dirty="0">
                <a:latin typeface="Constantia"/>
                <a:cs typeface="Constantia"/>
              </a:rPr>
              <a:t>Scaling</a:t>
            </a:r>
            <a:r>
              <a:rPr sz="1400" spc="-5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and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root</a:t>
            </a:r>
            <a:r>
              <a:rPr sz="1400" spc="-6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planning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are</a:t>
            </a:r>
            <a:r>
              <a:rPr sz="1400" spc="-7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safe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(platelet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count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should</a:t>
            </a:r>
            <a:r>
              <a:rPr sz="1400" spc="-2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not</a:t>
            </a:r>
            <a:endParaRPr sz="1400">
              <a:latin typeface="Constantia"/>
              <a:cs typeface="Constantia"/>
            </a:endParaRPr>
          </a:p>
          <a:p>
            <a:pPr marL="152400">
              <a:lnSpc>
                <a:spcPts val="1610"/>
              </a:lnSpc>
            </a:pPr>
            <a:r>
              <a:rPr sz="1400" spc="-5" dirty="0">
                <a:latin typeface="Constantia"/>
                <a:cs typeface="Constantia"/>
              </a:rPr>
              <a:t>b</a:t>
            </a:r>
            <a:r>
              <a:rPr sz="1400" dirty="0">
                <a:latin typeface="Constantia"/>
                <a:cs typeface="Constantia"/>
              </a:rPr>
              <a:t>e</a:t>
            </a:r>
            <a:r>
              <a:rPr sz="1400" spc="-4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less</a:t>
            </a:r>
            <a:r>
              <a:rPr sz="1400" spc="-5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than</a:t>
            </a:r>
            <a:r>
              <a:rPr sz="1400" spc="-2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6</a:t>
            </a:r>
            <a:r>
              <a:rPr sz="1400" spc="-5" dirty="0">
                <a:latin typeface="Constantia"/>
                <a:cs typeface="Constantia"/>
              </a:rPr>
              <a:t>0</a:t>
            </a:r>
            <a:r>
              <a:rPr sz="1400" dirty="0">
                <a:latin typeface="Constantia"/>
                <a:cs typeface="Constantia"/>
              </a:rPr>
              <a:t>,000/</a:t>
            </a:r>
            <a:r>
              <a:rPr sz="1400" spc="-10" dirty="0">
                <a:latin typeface="Constantia"/>
                <a:cs typeface="Constantia"/>
              </a:rPr>
              <a:t>m</a:t>
            </a:r>
            <a:r>
              <a:rPr sz="1400" dirty="0">
                <a:latin typeface="Constantia"/>
                <a:cs typeface="Constantia"/>
              </a:rPr>
              <a:t>m</a:t>
            </a:r>
            <a:r>
              <a:rPr sz="1400" spc="-30" dirty="0">
                <a:latin typeface="Constantia"/>
                <a:cs typeface="Constantia"/>
              </a:rPr>
              <a:t> </a:t>
            </a:r>
            <a:r>
              <a:rPr sz="1800" baseline="20833" dirty="0">
                <a:latin typeface="Constantia"/>
                <a:cs typeface="Constantia"/>
              </a:rPr>
              <a:t>3</a:t>
            </a:r>
            <a:r>
              <a:rPr sz="1800" spc="-240" baseline="20833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)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77363" y="5173544"/>
            <a:ext cx="4513580" cy="9036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52400" indent="-114300">
              <a:lnSpc>
                <a:spcPct val="100000"/>
              </a:lnSpc>
              <a:spcBef>
                <a:spcPts val="204"/>
              </a:spcBef>
              <a:buChar char="•"/>
              <a:tabLst>
                <a:tab pos="152400" algn="l"/>
              </a:tabLst>
            </a:pPr>
            <a:r>
              <a:rPr sz="1400" dirty="0">
                <a:latin typeface="Constantia"/>
                <a:cs typeface="Constantia"/>
              </a:rPr>
              <a:t>Local </a:t>
            </a:r>
            <a:r>
              <a:rPr sz="1400" spc="-5" dirty="0">
                <a:latin typeface="Constantia"/>
                <a:cs typeface="Constantia"/>
              </a:rPr>
              <a:t>hemostatic</a:t>
            </a:r>
            <a:r>
              <a:rPr sz="1400" spc="32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measures</a:t>
            </a:r>
            <a:r>
              <a:rPr sz="1400" spc="-7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should</a:t>
            </a:r>
            <a:r>
              <a:rPr sz="1400" spc="-1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be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applied</a:t>
            </a:r>
            <a:endParaRPr sz="1400">
              <a:latin typeface="Constantia"/>
              <a:cs typeface="Constantia"/>
            </a:endParaRPr>
          </a:p>
          <a:p>
            <a:pPr marL="152400" indent="-114300">
              <a:lnSpc>
                <a:spcPts val="1614"/>
              </a:lnSpc>
              <a:spcBef>
                <a:spcPts val="105"/>
              </a:spcBef>
              <a:buChar char="•"/>
              <a:tabLst>
                <a:tab pos="152400" algn="l"/>
              </a:tabLst>
            </a:pPr>
            <a:r>
              <a:rPr sz="1400" spc="-10" dirty="0">
                <a:latin typeface="Constantia"/>
                <a:cs typeface="Constantia"/>
              </a:rPr>
              <a:t>No</a:t>
            </a:r>
            <a:r>
              <a:rPr sz="1400" spc="-7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surgical</a:t>
            </a:r>
            <a:r>
              <a:rPr sz="1400" spc="-2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procedures</a:t>
            </a:r>
            <a:r>
              <a:rPr sz="1400" spc="28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should</a:t>
            </a:r>
            <a:r>
              <a:rPr sz="1400" spc="-1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be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done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until</a:t>
            </a:r>
            <a:r>
              <a:rPr sz="1400" spc="-1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the</a:t>
            </a:r>
            <a:r>
              <a:rPr sz="1400" spc="-6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platelet</a:t>
            </a:r>
            <a:endParaRPr sz="1400">
              <a:latin typeface="Constantia"/>
              <a:cs typeface="Constantia"/>
            </a:endParaRPr>
          </a:p>
          <a:p>
            <a:pPr marL="152400">
              <a:lnSpc>
                <a:spcPts val="1614"/>
              </a:lnSpc>
            </a:pPr>
            <a:r>
              <a:rPr sz="1400" spc="-25" dirty="0">
                <a:latin typeface="Constantia"/>
                <a:cs typeface="Constantia"/>
              </a:rPr>
              <a:t>c</a:t>
            </a:r>
            <a:r>
              <a:rPr sz="1400" dirty="0">
                <a:latin typeface="Constantia"/>
                <a:cs typeface="Constantia"/>
              </a:rPr>
              <a:t>ount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of</a:t>
            </a:r>
            <a:r>
              <a:rPr sz="1400" spc="2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m</a:t>
            </a:r>
            <a:r>
              <a:rPr sz="1400" spc="-10" dirty="0">
                <a:latin typeface="Constantia"/>
                <a:cs typeface="Constantia"/>
              </a:rPr>
              <a:t>o</a:t>
            </a:r>
            <a:r>
              <a:rPr sz="1400" spc="-25" dirty="0">
                <a:latin typeface="Constantia"/>
                <a:cs typeface="Constantia"/>
              </a:rPr>
              <a:t>r</a:t>
            </a:r>
            <a:r>
              <a:rPr sz="1400" dirty="0">
                <a:latin typeface="Constantia"/>
                <a:cs typeface="Constantia"/>
              </a:rPr>
              <a:t>e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than</a:t>
            </a:r>
            <a:r>
              <a:rPr sz="1400" spc="-2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80000/</a:t>
            </a:r>
            <a:r>
              <a:rPr sz="1400" spc="-10" dirty="0">
                <a:latin typeface="Constantia"/>
                <a:cs typeface="Constantia"/>
              </a:rPr>
              <a:t>m</a:t>
            </a:r>
            <a:r>
              <a:rPr sz="1400" dirty="0">
                <a:latin typeface="Constantia"/>
                <a:cs typeface="Constantia"/>
              </a:rPr>
              <a:t>m</a:t>
            </a:r>
            <a:r>
              <a:rPr sz="1400" spc="5" dirty="0">
                <a:latin typeface="Constantia"/>
                <a:cs typeface="Constantia"/>
              </a:rPr>
              <a:t> </a:t>
            </a:r>
            <a:r>
              <a:rPr sz="1800" baseline="18518" dirty="0">
                <a:latin typeface="Constantia"/>
                <a:cs typeface="Constantia"/>
              </a:rPr>
              <a:t>3</a:t>
            </a:r>
            <a:endParaRPr sz="1800" baseline="18518">
              <a:latin typeface="Constantia"/>
              <a:cs typeface="Constantia"/>
            </a:endParaRPr>
          </a:p>
          <a:p>
            <a:pPr marL="152400" indent="-114300">
              <a:lnSpc>
                <a:spcPct val="100000"/>
              </a:lnSpc>
              <a:spcBef>
                <a:spcPts val="110"/>
              </a:spcBef>
              <a:buChar char="•"/>
              <a:tabLst>
                <a:tab pos="152400" algn="l"/>
              </a:tabLst>
            </a:pPr>
            <a:r>
              <a:rPr sz="1400" spc="-5" dirty="0">
                <a:latin typeface="Constantia"/>
                <a:cs typeface="Constantia"/>
              </a:rPr>
              <a:t>Platelet</a:t>
            </a:r>
            <a:r>
              <a:rPr sz="1400" spc="-6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transfusion</a:t>
            </a:r>
            <a:r>
              <a:rPr sz="1400" spc="-3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may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be</a:t>
            </a:r>
            <a:r>
              <a:rPr sz="1400" spc="-7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required </a:t>
            </a:r>
            <a:r>
              <a:rPr sz="1400" spc="-10" dirty="0">
                <a:latin typeface="Constantia"/>
                <a:cs typeface="Constantia"/>
              </a:rPr>
              <a:t>before</a:t>
            </a:r>
            <a:r>
              <a:rPr sz="1400" spc="-6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surgery</a:t>
            </a:r>
            <a:endParaRPr sz="1400">
              <a:latin typeface="Constantia"/>
              <a:cs typeface="Constanti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1664208" cy="146608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288794" y="1465834"/>
            <a:ext cx="6381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Periodontal therapy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for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patients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with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thrombocytopenic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purpura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8" y="0"/>
            <a:ext cx="914559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821817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Non</a:t>
            </a:r>
            <a:r>
              <a:rPr sz="500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10" dirty="0">
                <a:solidFill>
                  <a:srgbClr val="04607A"/>
                </a:solidFill>
                <a:latin typeface="Calibri"/>
                <a:cs typeface="Calibri"/>
              </a:rPr>
              <a:t>thrombocytopenic</a:t>
            </a:r>
            <a:r>
              <a:rPr sz="500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20" dirty="0">
                <a:solidFill>
                  <a:srgbClr val="04607A"/>
                </a:solidFill>
                <a:latin typeface="Calibri"/>
                <a:cs typeface="Calibri"/>
              </a:rPr>
              <a:t>purpura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947799"/>
            <a:ext cx="8020050" cy="311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8999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It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due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either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vascular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wall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fragility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thrombasthenia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Causes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12700" marR="5080" indent="734695">
              <a:lnSpc>
                <a:spcPts val="3750"/>
              </a:lnSpc>
              <a:spcBef>
                <a:spcPts val="225"/>
              </a:spcBef>
            </a:pPr>
            <a:r>
              <a:rPr sz="2600" spc="-20" dirty="0">
                <a:latin typeface="Constantia"/>
                <a:cs typeface="Constantia"/>
              </a:rPr>
              <a:t>Vascular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wall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fragility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scurvy,infections,chemicals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(phenacetin,aspirin),dysproteinemia</a:t>
            </a:r>
            <a:endParaRPr sz="2600">
              <a:latin typeface="Constantia"/>
              <a:cs typeface="Constantia"/>
            </a:endParaRPr>
          </a:p>
          <a:p>
            <a:pPr marL="286385" marR="120650" indent="461645">
              <a:lnSpc>
                <a:spcPct val="100000"/>
              </a:lnSpc>
              <a:spcBef>
                <a:spcPts val="390"/>
              </a:spcBef>
            </a:pPr>
            <a:r>
              <a:rPr sz="2600" spc="-5" dirty="0">
                <a:latin typeface="Constantia"/>
                <a:cs typeface="Constantia"/>
              </a:rPr>
              <a:t>Thrombasthenia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von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willebrand’s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disease,aspirin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ingestion,uremia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210693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0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2800" spc="-30" dirty="0">
                <a:solidFill>
                  <a:srgbClr val="04607A"/>
                </a:solidFill>
                <a:latin typeface="Calibri"/>
                <a:cs typeface="Calibri"/>
              </a:rPr>
              <a:t>REATMENT</a:t>
            </a:r>
            <a:r>
              <a:rPr sz="2800" spc="-7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423287"/>
            <a:ext cx="66471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Direct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pressure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applied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atleast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15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minutes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850004"/>
            <a:ext cx="52476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Surgical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therapy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avoided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9670" y="1031189"/>
            <a:ext cx="27197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LEUKEMIA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905750" cy="335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Leukemia is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malignant </a:t>
            </a:r>
            <a:r>
              <a:rPr sz="2600" spc="-15" dirty="0">
                <a:latin typeface="Constantia"/>
                <a:cs typeface="Constantia"/>
              </a:rPr>
              <a:t>progressive </a:t>
            </a:r>
            <a:r>
              <a:rPr sz="2600" spc="-5" dirty="0">
                <a:latin typeface="Constantia"/>
                <a:cs typeface="Constantia"/>
              </a:rPr>
              <a:t>disease in which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bone </a:t>
            </a:r>
            <a:r>
              <a:rPr sz="2600" spc="-20" dirty="0">
                <a:latin typeface="Constantia"/>
                <a:cs typeface="Constantia"/>
              </a:rPr>
              <a:t>marrow </a:t>
            </a:r>
            <a:r>
              <a:rPr sz="2600" dirty="0">
                <a:latin typeface="Constantia"/>
                <a:cs typeface="Constantia"/>
              </a:rPr>
              <a:t>and other </a:t>
            </a:r>
            <a:r>
              <a:rPr sz="2600" spc="-5" dirty="0">
                <a:latin typeface="Constantia"/>
                <a:cs typeface="Constantia"/>
              </a:rPr>
              <a:t>blood forming </a:t>
            </a:r>
            <a:r>
              <a:rPr sz="2600" spc="-10" dirty="0">
                <a:latin typeface="Constantia"/>
                <a:cs typeface="Constantia"/>
              </a:rPr>
              <a:t>organs 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produce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increased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numbers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immature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abnormal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leucocytes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Segoe UI Symbol"/>
              <a:buChar char="⚫"/>
            </a:pPr>
            <a:endParaRPr sz="3550">
              <a:latin typeface="Constantia"/>
              <a:cs typeface="Constantia"/>
            </a:endParaRPr>
          </a:p>
          <a:p>
            <a:pPr marL="286385" marR="564515" indent="-274320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treatment plan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spc="-5" dirty="0">
                <a:latin typeface="Constantia"/>
                <a:cs typeface="Constantia"/>
              </a:rPr>
              <a:t>based </a:t>
            </a:r>
            <a:r>
              <a:rPr sz="2600" dirty="0">
                <a:latin typeface="Constantia"/>
                <a:cs typeface="Constantia"/>
              </a:rPr>
              <a:t>on </a:t>
            </a:r>
            <a:r>
              <a:rPr sz="2600" spc="-5" dirty="0">
                <a:latin typeface="Constantia"/>
                <a:cs typeface="Constantia"/>
              </a:rPr>
              <a:t>the effects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chemotherapy,bleeding </a:t>
            </a:r>
            <a:r>
              <a:rPr sz="2600" spc="-15" dirty="0">
                <a:latin typeface="Constantia"/>
                <a:cs typeface="Constantia"/>
              </a:rPr>
              <a:t>tendency,susceptibility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6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infections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8" y="0"/>
            <a:ext cx="914559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967181"/>
            <a:ext cx="3507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5" dirty="0">
                <a:solidFill>
                  <a:srgbClr val="04607A"/>
                </a:solidFill>
                <a:latin typeface="Calibri"/>
                <a:cs typeface="Calibri"/>
              </a:rPr>
              <a:t>TREATMENT</a:t>
            </a:r>
            <a:r>
              <a:rPr sz="500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04607A"/>
                </a:solidFill>
                <a:latin typeface="Calibri"/>
                <a:cs typeface="Calibri"/>
              </a:rPr>
              <a:t>: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75127"/>
            <a:ext cx="7796530" cy="41605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90"/>
              </a:spcBef>
              <a:buClr>
                <a:srgbClr val="0AD0D9"/>
              </a:buClr>
              <a:buSzPct val="93750"/>
              <a:buFont typeface="Wingdings"/>
              <a:buChar char="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Refer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patient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medical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evaluation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treatment</a:t>
            </a:r>
            <a:endParaRPr sz="2400">
              <a:latin typeface="Constantia"/>
              <a:cs typeface="Constantia"/>
            </a:endParaRPr>
          </a:p>
          <a:p>
            <a:pPr marL="286385" marR="184150" indent="-274320">
              <a:lnSpc>
                <a:spcPts val="2590"/>
              </a:lnSpc>
              <a:spcBef>
                <a:spcPts val="620"/>
              </a:spcBef>
              <a:buClr>
                <a:srgbClr val="0AD0D9"/>
              </a:buClr>
              <a:buSzPct val="93750"/>
              <a:buFont typeface="Wingdings"/>
              <a:buChar char="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Monitor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hematologic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laboratory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values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such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bleeding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time,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coagulation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time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,PT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platelet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count</a:t>
            </a:r>
            <a:endParaRPr sz="2400">
              <a:latin typeface="Constantia"/>
              <a:cs typeface="Constantia"/>
            </a:endParaRPr>
          </a:p>
          <a:p>
            <a:pPr marL="286385" marR="462915" indent="-274320">
              <a:lnSpc>
                <a:spcPts val="259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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Administer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antibiotic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coverage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before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periodontal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treatment</a:t>
            </a:r>
            <a:endParaRPr sz="2400">
              <a:latin typeface="Constantia"/>
              <a:cs typeface="Constantia"/>
            </a:endParaRPr>
          </a:p>
          <a:p>
            <a:pPr marL="286385" marR="38100" indent="-274320">
              <a:lnSpc>
                <a:spcPts val="259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"/>
              <a:buChar char="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Extract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all</a:t>
            </a:r>
            <a:r>
              <a:rPr sz="2400" spc="-5" dirty="0">
                <a:latin typeface="Constantia"/>
                <a:cs typeface="Constantia"/>
              </a:rPr>
              <a:t> hopeless,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potentially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infectious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teeth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atleast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10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days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before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chemotherapy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(if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systemic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conditions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allow)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0AD0D9"/>
              </a:buClr>
              <a:buSzPct val="93750"/>
              <a:buFont typeface="Wingdings"/>
              <a:buChar char="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Scaling,root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planing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should</a:t>
            </a:r>
            <a:r>
              <a:rPr sz="2400" spc="-5" dirty="0">
                <a:latin typeface="Constantia"/>
                <a:cs typeface="Constantia"/>
              </a:rPr>
              <a:t> be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performed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"/>
              <a:buChar char=""/>
              <a:tabLst>
                <a:tab pos="287020" algn="l"/>
              </a:tabLst>
            </a:pPr>
            <a:r>
              <a:rPr sz="2400" spc="-30" dirty="0">
                <a:latin typeface="Constantia"/>
                <a:cs typeface="Constantia"/>
              </a:rPr>
              <a:t>Topical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hemostatic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agents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used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Wingdings"/>
              <a:buChar char=""/>
              <a:tabLst>
                <a:tab pos="287020" algn="l"/>
                <a:tab pos="6219825" algn="l"/>
              </a:tabLst>
            </a:pPr>
            <a:r>
              <a:rPr sz="2400" spc="-50" dirty="0">
                <a:latin typeface="Constantia"/>
                <a:cs typeface="Constantia"/>
              </a:rPr>
              <a:t>Twice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daily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rinsing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0.12%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chlorhexidine	</a:t>
            </a:r>
            <a:r>
              <a:rPr sz="2400" spc="-15" dirty="0">
                <a:latin typeface="Constantia"/>
                <a:cs typeface="Constantia"/>
              </a:rPr>
              <a:t>gluconate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ommen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af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al </a:t>
            </a:r>
            <a:r>
              <a:rPr sz="2400" spc="-40" dirty="0">
                <a:latin typeface="Constantia"/>
                <a:cs typeface="Constantia"/>
              </a:rPr>
              <a:t>h</a:t>
            </a:r>
            <a:r>
              <a:rPr sz="2400" spc="-5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ene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edu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47799"/>
            <a:ext cx="7374890" cy="414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ACUTE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LEUKEMIA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Segoe UI Symbol"/>
              <a:buChar char="⚫"/>
            </a:pPr>
            <a:endParaRPr sz="3550">
              <a:latin typeface="Constantia"/>
              <a:cs typeface="Constantia"/>
            </a:endParaRPr>
          </a:p>
          <a:p>
            <a:pPr marL="286385" marR="5080" indent="50165">
              <a:lnSpc>
                <a:spcPct val="100000"/>
              </a:lnSpc>
            </a:pPr>
            <a:r>
              <a:rPr sz="2600" spc="-5" dirty="0">
                <a:latin typeface="Constantia"/>
                <a:cs typeface="Constantia"/>
              </a:rPr>
              <a:t>Antibiotic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therapy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combined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surgical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surgical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debridement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indicated.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CHRONIC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LEUKEMIA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Constantia"/>
              <a:cs typeface="Constantia"/>
            </a:endParaRPr>
          </a:p>
          <a:p>
            <a:pPr marL="254635" marR="942975" indent="-1905">
              <a:lnSpc>
                <a:spcPct val="120000"/>
              </a:lnSpc>
            </a:pPr>
            <a:r>
              <a:rPr sz="2600" dirty="0">
                <a:latin typeface="Constantia"/>
                <a:cs typeface="Constantia"/>
              </a:rPr>
              <a:t>scaling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root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planing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performed </a:t>
            </a:r>
            <a:r>
              <a:rPr sz="2600" dirty="0">
                <a:latin typeface="Constantia"/>
                <a:cs typeface="Constantia"/>
              </a:rPr>
              <a:t>.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periodontal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surgery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avoided.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1869948" cy="190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38600" y="2931778"/>
            <a:ext cx="4695190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emor</a:t>
            </a:r>
            <a:r>
              <a:rPr sz="2400" spc="-2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hag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diso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ders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Renal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diseases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25" dirty="0">
                <a:latin typeface="Constantia"/>
                <a:cs typeface="Constantia"/>
              </a:rPr>
              <a:t>i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diseases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Pulmonary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diseases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Infectious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diseases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Pregnancy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Medications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cancer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therapies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Prosthetic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joint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replacement.</a:t>
            </a:r>
            <a:endParaRPr sz="2400" dirty="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3653" y="735244"/>
            <a:ext cx="3121068" cy="22801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21053"/>
            <a:ext cx="3269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04607A"/>
                </a:solidFill>
                <a:latin typeface="Calibri"/>
                <a:cs typeface="Calibri"/>
              </a:rPr>
              <a:t>AGRANULOCYTOSIS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030095"/>
            <a:ext cx="7875905" cy="40290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226568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6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clude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15" dirty="0">
                <a:latin typeface="Constantia"/>
                <a:cs typeface="Constantia"/>
              </a:rPr>
              <a:t>c</a:t>
            </a:r>
            <a:r>
              <a:rPr sz="2600" spc="-7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Constantia"/>
                <a:cs typeface="Constantia"/>
              </a:rPr>
              <a:t>cli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neu</a:t>
            </a:r>
            <a:r>
              <a:rPr sz="2600" spc="5" dirty="0">
                <a:latin typeface="Constantia"/>
                <a:cs typeface="Constantia"/>
              </a:rPr>
              <a:t>t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enia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5" dirty="0">
                <a:latin typeface="Constantia"/>
                <a:cs typeface="Constantia"/>
              </a:rPr>
              <a:t>granulocytopenia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Ea</a:t>
            </a:r>
            <a:r>
              <a:rPr sz="2600" spc="-30" dirty="0">
                <a:latin typeface="Constantia"/>
                <a:cs typeface="Constantia"/>
              </a:rPr>
              <a:t>r</a:t>
            </a:r>
            <a:r>
              <a:rPr sz="2600" spc="-25" dirty="0">
                <a:latin typeface="Constantia"/>
                <a:cs typeface="Constantia"/>
              </a:rPr>
              <a:t>l</a:t>
            </a:r>
            <a:r>
              <a:rPr sz="2600" spc="-23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,se</a:t>
            </a:r>
            <a:r>
              <a:rPr sz="2600" spc="-5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od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nta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destr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ction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Periodontal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treatment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done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during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periods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remission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60" dirty="0">
                <a:latin typeface="Constantia"/>
                <a:cs typeface="Constantia"/>
              </a:rPr>
              <a:t>T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eatment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se</a:t>
            </a:r>
            <a:r>
              <a:rPr sz="2600" spc="45" dirty="0">
                <a:latin typeface="Constantia"/>
                <a:cs typeface="Constantia"/>
              </a:rPr>
              <a:t>r</a:t>
            </a:r>
            <a:r>
              <a:rPr sz="2600" spc="-2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30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ssible</a:t>
            </a:r>
            <a:endParaRPr sz="2600">
              <a:latin typeface="Constantia"/>
              <a:cs typeface="Constantia"/>
            </a:endParaRPr>
          </a:p>
          <a:p>
            <a:pPr marL="286385" marR="749300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Scaling,root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planing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performed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under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antibiotic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protection</a:t>
            </a:r>
            <a:endParaRPr sz="2600">
              <a:latin typeface="Constantia"/>
              <a:cs typeface="Constantia"/>
            </a:endParaRPr>
          </a:p>
          <a:p>
            <a:pPr marL="286385" marR="502284" indent="-274320">
              <a:lnSpc>
                <a:spcPts val="281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Extraction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done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after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consultation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physician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066800"/>
            <a:ext cx="4038600" cy="43494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914400"/>
            <a:ext cx="4020312" cy="5257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9034" y="2846654"/>
            <a:ext cx="384429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RENAL</a:t>
            </a:r>
            <a:r>
              <a:rPr sz="4500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spc="-15" dirty="0">
                <a:solidFill>
                  <a:srgbClr val="04607A"/>
                </a:solidFill>
                <a:latin typeface="Calibri"/>
                <a:cs typeface="Calibri"/>
              </a:rPr>
              <a:t>DISEASES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0"/>
            <a:ext cx="9157335" cy="6858000"/>
            <a:chOff x="-12255" y="0"/>
            <a:chExt cx="9157335" cy="6858000"/>
          </a:xfrm>
        </p:grpSpPr>
        <p:sp>
          <p:nvSpPr>
            <p:cNvPr id="3" name="object 3"/>
            <p:cNvSpPr/>
            <p:nvPr/>
          </p:nvSpPr>
          <p:spPr>
            <a:xfrm>
              <a:off x="762" y="2362961"/>
              <a:ext cx="1554480" cy="3108960"/>
            </a:xfrm>
            <a:custGeom>
              <a:avLst/>
              <a:gdLst/>
              <a:ahLst/>
              <a:cxnLst/>
              <a:rect l="l" t="t" r="r" b="b"/>
              <a:pathLst>
                <a:path w="1554480" h="3108960">
                  <a:moveTo>
                    <a:pt x="1554480" y="0"/>
                  </a:moveTo>
                  <a:lnTo>
                    <a:pt x="1506061" y="739"/>
                  </a:lnTo>
                  <a:lnTo>
                    <a:pt x="1458012" y="2944"/>
                  </a:lnTo>
                  <a:lnTo>
                    <a:pt x="1410352" y="6592"/>
                  </a:lnTo>
                  <a:lnTo>
                    <a:pt x="1363105" y="11663"/>
                  </a:lnTo>
                  <a:lnTo>
                    <a:pt x="1316290" y="18134"/>
                  </a:lnTo>
                  <a:lnTo>
                    <a:pt x="1269931" y="25984"/>
                  </a:lnTo>
                  <a:lnTo>
                    <a:pt x="1224047" y="35191"/>
                  </a:lnTo>
                  <a:lnTo>
                    <a:pt x="1178661" y="45735"/>
                  </a:lnTo>
                  <a:lnTo>
                    <a:pt x="1133795" y="57593"/>
                  </a:lnTo>
                  <a:lnTo>
                    <a:pt x="1089469" y="70745"/>
                  </a:lnTo>
                  <a:lnTo>
                    <a:pt x="1045705" y="85168"/>
                  </a:lnTo>
                  <a:lnTo>
                    <a:pt x="1002525" y="100841"/>
                  </a:lnTo>
                  <a:lnTo>
                    <a:pt x="959950" y="117743"/>
                  </a:lnTo>
                  <a:lnTo>
                    <a:pt x="918002" y="135852"/>
                  </a:lnTo>
                  <a:lnTo>
                    <a:pt x="876702" y="155146"/>
                  </a:lnTo>
                  <a:lnTo>
                    <a:pt x="836072" y="175605"/>
                  </a:lnTo>
                  <a:lnTo>
                    <a:pt x="796133" y="197206"/>
                  </a:lnTo>
                  <a:lnTo>
                    <a:pt x="756907" y="219928"/>
                  </a:lnTo>
                  <a:lnTo>
                    <a:pt x="718415" y="243750"/>
                  </a:lnTo>
                  <a:lnTo>
                    <a:pt x="680678" y="268650"/>
                  </a:lnTo>
                  <a:lnTo>
                    <a:pt x="643719" y="294606"/>
                  </a:lnTo>
                  <a:lnTo>
                    <a:pt x="607558" y="321598"/>
                  </a:lnTo>
                  <a:lnTo>
                    <a:pt x="572217" y="349604"/>
                  </a:lnTo>
                  <a:lnTo>
                    <a:pt x="537718" y="378601"/>
                  </a:lnTo>
                  <a:lnTo>
                    <a:pt x="504083" y="408569"/>
                  </a:lnTo>
                  <a:lnTo>
                    <a:pt x="471332" y="439487"/>
                  </a:lnTo>
                  <a:lnTo>
                    <a:pt x="439487" y="471332"/>
                  </a:lnTo>
                  <a:lnTo>
                    <a:pt x="408569" y="504083"/>
                  </a:lnTo>
                  <a:lnTo>
                    <a:pt x="378601" y="537718"/>
                  </a:lnTo>
                  <a:lnTo>
                    <a:pt x="349604" y="572217"/>
                  </a:lnTo>
                  <a:lnTo>
                    <a:pt x="321598" y="607558"/>
                  </a:lnTo>
                  <a:lnTo>
                    <a:pt x="294606" y="643719"/>
                  </a:lnTo>
                  <a:lnTo>
                    <a:pt x="268650" y="680678"/>
                  </a:lnTo>
                  <a:lnTo>
                    <a:pt x="243750" y="718415"/>
                  </a:lnTo>
                  <a:lnTo>
                    <a:pt x="219928" y="756907"/>
                  </a:lnTo>
                  <a:lnTo>
                    <a:pt x="197206" y="796133"/>
                  </a:lnTo>
                  <a:lnTo>
                    <a:pt x="175605" y="836072"/>
                  </a:lnTo>
                  <a:lnTo>
                    <a:pt x="155146" y="876702"/>
                  </a:lnTo>
                  <a:lnTo>
                    <a:pt x="135852" y="918002"/>
                  </a:lnTo>
                  <a:lnTo>
                    <a:pt x="117743" y="959950"/>
                  </a:lnTo>
                  <a:lnTo>
                    <a:pt x="100841" y="1002525"/>
                  </a:lnTo>
                  <a:lnTo>
                    <a:pt x="85168" y="1045705"/>
                  </a:lnTo>
                  <a:lnTo>
                    <a:pt x="70745" y="1089469"/>
                  </a:lnTo>
                  <a:lnTo>
                    <a:pt x="57593" y="1133795"/>
                  </a:lnTo>
                  <a:lnTo>
                    <a:pt x="45735" y="1178661"/>
                  </a:lnTo>
                  <a:lnTo>
                    <a:pt x="35191" y="1224047"/>
                  </a:lnTo>
                  <a:lnTo>
                    <a:pt x="25984" y="1269931"/>
                  </a:lnTo>
                  <a:lnTo>
                    <a:pt x="18134" y="1316290"/>
                  </a:lnTo>
                  <a:lnTo>
                    <a:pt x="11663" y="1363105"/>
                  </a:lnTo>
                  <a:lnTo>
                    <a:pt x="6592" y="1410352"/>
                  </a:lnTo>
                  <a:lnTo>
                    <a:pt x="2944" y="1458012"/>
                  </a:lnTo>
                  <a:lnTo>
                    <a:pt x="739" y="1506061"/>
                  </a:lnTo>
                  <a:lnTo>
                    <a:pt x="0" y="1554480"/>
                  </a:lnTo>
                  <a:lnTo>
                    <a:pt x="739" y="1602898"/>
                  </a:lnTo>
                  <a:lnTo>
                    <a:pt x="2944" y="1650947"/>
                  </a:lnTo>
                  <a:lnTo>
                    <a:pt x="6592" y="1698607"/>
                  </a:lnTo>
                  <a:lnTo>
                    <a:pt x="11663" y="1745854"/>
                  </a:lnTo>
                  <a:lnTo>
                    <a:pt x="18134" y="1792669"/>
                  </a:lnTo>
                  <a:lnTo>
                    <a:pt x="25984" y="1839028"/>
                  </a:lnTo>
                  <a:lnTo>
                    <a:pt x="35191" y="1884912"/>
                  </a:lnTo>
                  <a:lnTo>
                    <a:pt x="45735" y="1930298"/>
                  </a:lnTo>
                  <a:lnTo>
                    <a:pt x="57593" y="1975164"/>
                  </a:lnTo>
                  <a:lnTo>
                    <a:pt x="70745" y="2019490"/>
                  </a:lnTo>
                  <a:lnTo>
                    <a:pt x="85168" y="2063254"/>
                  </a:lnTo>
                  <a:lnTo>
                    <a:pt x="100841" y="2106434"/>
                  </a:lnTo>
                  <a:lnTo>
                    <a:pt x="117743" y="2149009"/>
                  </a:lnTo>
                  <a:lnTo>
                    <a:pt x="135852" y="2190957"/>
                  </a:lnTo>
                  <a:lnTo>
                    <a:pt x="155146" y="2232257"/>
                  </a:lnTo>
                  <a:lnTo>
                    <a:pt x="175605" y="2272887"/>
                  </a:lnTo>
                  <a:lnTo>
                    <a:pt x="197206" y="2312826"/>
                  </a:lnTo>
                  <a:lnTo>
                    <a:pt x="219928" y="2352052"/>
                  </a:lnTo>
                  <a:lnTo>
                    <a:pt x="243750" y="2390544"/>
                  </a:lnTo>
                  <a:lnTo>
                    <a:pt x="268650" y="2428281"/>
                  </a:lnTo>
                  <a:lnTo>
                    <a:pt x="294606" y="2465240"/>
                  </a:lnTo>
                  <a:lnTo>
                    <a:pt x="321598" y="2501401"/>
                  </a:lnTo>
                  <a:lnTo>
                    <a:pt x="349604" y="2536742"/>
                  </a:lnTo>
                  <a:lnTo>
                    <a:pt x="378601" y="2571241"/>
                  </a:lnTo>
                  <a:lnTo>
                    <a:pt x="408569" y="2604876"/>
                  </a:lnTo>
                  <a:lnTo>
                    <a:pt x="439487" y="2637627"/>
                  </a:lnTo>
                  <a:lnTo>
                    <a:pt x="471332" y="2669472"/>
                  </a:lnTo>
                  <a:lnTo>
                    <a:pt x="504083" y="2700390"/>
                  </a:lnTo>
                  <a:lnTo>
                    <a:pt x="537718" y="2730358"/>
                  </a:lnTo>
                  <a:lnTo>
                    <a:pt x="572217" y="2759355"/>
                  </a:lnTo>
                  <a:lnTo>
                    <a:pt x="607558" y="2787361"/>
                  </a:lnTo>
                  <a:lnTo>
                    <a:pt x="643719" y="2814353"/>
                  </a:lnTo>
                  <a:lnTo>
                    <a:pt x="680678" y="2840309"/>
                  </a:lnTo>
                  <a:lnTo>
                    <a:pt x="718415" y="2865209"/>
                  </a:lnTo>
                  <a:lnTo>
                    <a:pt x="756907" y="2889031"/>
                  </a:lnTo>
                  <a:lnTo>
                    <a:pt x="796133" y="2911753"/>
                  </a:lnTo>
                  <a:lnTo>
                    <a:pt x="836072" y="2933354"/>
                  </a:lnTo>
                  <a:lnTo>
                    <a:pt x="876702" y="2953813"/>
                  </a:lnTo>
                  <a:lnTo>
                    <a:pt x="918002" y="2973107"/>
                  </a:lnTo>
                  <a:lnTo>
                    <a:pt x="959950" y="2991216"/>
                  </a:lnTo>
                  <a:lnTo>
                    <a:pt x="1002525" y="3008118"/>
                  </a:lnTo>
                  <a:lnTo>
                    <a:pt x="1045705" y="3023791"/>
                  </a:lnTo>
                  <a:lnTo>
                    <a:pt x="1089469" y="3038214"/>
                  </a:lnTo>
                  <a:lnTo>
                    <a:pt x="1133795" y="3051366"/>
                  </a:lnTo>
                  <a:lnTo>
                    <a:pt x="1178661" y="3063224"/>
                  </a:lnTo>
                  <a:lnTo>
                    <a:pt x="1224047" y="3073768"/>
                  </a:lnTo>
                  <a:lnTo>
                    <a:pt x="1269931" y="3082975"/>
                  </a:lnTo>
                  <a:lnTo>
                    <a:pt x="1316290" y="3090825"/>
                  </a:lnTo>
                  <a:lnTo>
                    <a:pt x="1363105" y="3097296"/>
                  </a:lnTo>
                  <a:lnTo>
                    <a:pt x="1410352" y="3102367"/>
                  </a:lnTo>
                  <a:lnTo>
                    <a:pt x="1458012" y="3106015"/>
                  </a:lnTo>
                  <a:lnTo>
                    <a:pt x="1506061" y="3108220"/>
                  </a:lnTo>
                  <a:lnTo>
                    <a:pt x="1554480" y="3108960"/>
                  </a:lnTo>
                  <a:lnTo>
                    <a:pt x="155448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2362961"/>
              <a:ext cx="1554480" cy="3108960"/>
            </a:xfrm>
            <a:custGeom>
              <a:avLst/>
              <a:gdLst/>
              <a:ahLst/>
              <a:cxnLst/>
              <a:rect l="l" t="t" r="r" b="b"/>
              <a:pathLst>
                <a:path w="1554480" h="3108960">
                  <a:moveTo>
                    <a:pt x="1554480" y="3108960"/>
                  </a:moveTo>
                  <a:lnTo>
                    <a:pt x="1506061" y="3108220"/>
                  </a:lnTo>
                  <a:lnTo>
                    <a:pt x="1458012" y="3106015"/>
                  </a:lnTo>
                  <a:lnTo>
                    <a:pt x="1410352" y="3102367"/>
                  </a:lnTo>
                  <a:lnTo>
                    <a:pt x="1363105" y="3097296"/>
                  </a:lnTo>
                  <a:lnTo>
                    <a:pt x="1316290" y="3090825"/>
                  </a:lnTo>
                  <a:lnTo>
                    <a:pt x="1269931" y="3082975"/>
                  </a:lnTo>
                  <a:lnTo>
                    <a:pt x="1224047" y="3073768"/>
                  </a:lnTo>
                  <a:lnTo>
                    <a:pt x="1178661" y="3063224"/>
                  </a:lnTo>
                  <a:lnTo>
                    <a:pt x="1133795" y="3051366"/>
                  </a:lnTo>
                  <a:lnTo>
                    <a:pt x="1089469" y="3038214"/>
                  </a:lnTo>
                  <a:lnTo>
                    <a:pt x="1045705" y="3023791"/>
                  </a:lnTo>
                  <a:lnTo>
                    <a:pt x="1002525" y="3008118"/>
                  </a:lnTo>
                  <a:lnTo>
                    <a:pt x="959950" y="2991216"/>
                  </a:lnTo>
                  <a:lnTo>
                    <a:pt x="918002" y="2973107"/>
                  </a:lnTo>
                  <a:lnTo>
                    <a:pt x="876702" y="2953813"/>
                  </a:lnTo>
                  <a:lnTo>
                    <a:pt x="836072" y="2933354"/>
                  </a:lnTo>
                  <a:lnTo>
                    <a:pt x="796133" y="2911753"/>
                  </a:lnTo>
                  <a:lnTo>
                    <a:pt x="756907" y="2889031"/>
                  </a:lnTo>
                  <a:lnTo>
                    <a:pt x="718415" y="2865209"/>
                  </a:lnTo>
                  <a:lnTo>
                    <a:pt x="680678" y="2840309"/>
                  </a:lnTo>
                  <a:lnTo>
                    <a:pt x="643719" y="2814353"/>
                  </a:lnTo>
                  <a:lnTo>
                    <a:pt x="607558" y="2787361"/>
                  </a:lnTo>
                  <a:lnTo>
                    <a:pt x="572217" y="2759355"/>
                  </a:lnTo>
                  <a:lnTo>
                    <a:pt x="537718" y="2730358"/>
                  </a:lnTo>
                  <a:lnTo>
                    <a:pt x="504083" y="2700390"/>
                  </a:lnTo>
                  <a:lnTo>
                    <a:pt x="471332" y="2669472"/>
                  </a:lnTo>
                  <a:lnTo>
                    <a:pt x="439487" y="2637627"/>
                  </a:lnTo>
                  <a:lnTo>
                    <a:pt x="408569" y="2604876"/>
                  </a:lnTo>
                  <a:lnTo>
                    <a:pt x="378601" y="2571241"/>
                  </a:lnTo>
                  <a:lnTo>
                    <a:pt x="349604" y="2536742"/>
                  </a:lnTo>
                  <a:lnTo>
                    <a:pt x="321598" y="2501401"/>
                  </a:lnTo>
                  <a:lnTo>
                    <a:pt x="294606" y="2465240"/>
                  </a:lnTo>
                  <a:lnTo>
                    <a:pt x="268650" y="2428281"/>
                  </a:lnTo>
                  <a:lnTo>
                    <a:pt x="243750" y="2390544"/>
                  </a:lnTo>
                  <a:lnTo>
                    <a:pt x="219928" y="2352052"/>
                  </a:lnTo>
                  <a:lnTo>
                    <a:pt x="197206" y="2312826"/>
                  </a:lnTo>
                  <a:lnTo>
                    <a:pt x="175605" y="2272887"/>
                  </a:lnTo>
                  <a:lnTo>
                    <a:pt x="155146" y="2232257"/>
                  </a:lnTo>
                  <a:lnTo>
                    <a:pt x="135852" y="2190957"/>
                  </a:lnTo>
                  <a:lnTo>
                    <a:pt x="117743" y="2149009"/>
                  </a:lnTo>
                  <a:lnTo>
                    <a:pt x="100841" y="2106434"/>
                  </a:lnTo>
                  <a:lnTo>
                    <a:pt x="85168" y="2063254"/>
                  </a:lnTo>
                  <a:lnTo>
                    <a:pt x="70745" y="2019490"/>
                  </a:lnTo>
                  <a:lnTo>
                    <a:pt x="57593" y="1975164"/>
                  </a:lnTo>
                  <a:lnTo>
                    <a:pt x="45735" y="1930298"/>
                  </a:lnTo>
                  <a:lnTo>
                    <a:pt x="35191" y="1884912"/>
                  </a:lnTo>
                  <a:lnTo>
                    <a:pt x="25984" y="1839028"/>
                  </a:lnTo>
                  <a:lnTo>
                    <a:pt x="18134" y="1792669"/>
                  </a:lnTo>
                  <a:lnTo>
                    <a:pt x="11663" y="1745854"/>
                  </a:lnTo>
                  <a:lnTo>
                    <a:pt x="6592" y="1698607"/>
                  </a:lnTo>
                  <a:lnTo>
                    <a:pt x="2944" y="1650947"/>
                  </a:lnTo>
                  <a:lnTo>
                    <a:pt x="739" y="1602898"/>
                  </a:lnTo>
                  <a:lnTo>
                    <a:pt x="0" y="1554480"/>
                  </a:lnTo>
                  <a:lnTo>
                    <a:pt x="739" y="1506061"/>
                  </a:lnTo>
                  <a:lnTo>
                    <a:pt x="2944" y="1458012"/>
                  </a:lnTo>
                  <a:lnTo>
                    <a:pt x="6592" y="1410352"/>
                  </a:lnTo>
                  <a:lnTo>
                    <a:pt x="11663" y="1363105"/>
                  </a:lnTo>
                  <a:lnTo>
                    <a:pt x="18134" y="1316290"/>
                  </a:lnTo>
                  <a:lnTo>
                    <a:pt x="25984" y="1269931"/>
                  </a:lnTo>
                  <a:lnTo>
                    <a:pt x="35191" y="1224047"/>
                  </a:lnTo>
                  <a:lnTo>
                    <a:pt x="45735" y="1178661"/>
                  </a:lnTo>
                  <a:lnTo>
                    <a:pt x="57593" y="1133795"/>
                  </a:lnTo>
                  <a:lnTo>
                    <a:pt x="70745" y="1089469"/>
                  </a:lnTo>
                  <a:lnTo>
                    <a:pt x="85168" y="1045705"/>
                  </a:lnTo>
                  <a:lnTo>
                    <a:pt x="100841" y="1002525"/>
                  </a:lnTo>
                  <a:lnTo>
                    <a:pt x="117743" y="959950"/>
                  </a:lnTo>
                  <a:lnTo>
                    <a:pt x="135852" y="918002"/>
                  </a:lnTo>
                  <a:lnTo>
                    <a:pt x="155146" y="876702"/>
                  </a:lnTo>
                  <a:lnTo>
                    <a:pt x="175605" y="836072"/>
                  </a:lnTo>
                  <a:lnTo>
                    <a:pt x="197206" y="796133"/>
                  </a:lnTo>
                  <a:lnTo>
                    <a:pt x="219928" y="756907"/>
                  </a:lnTo>
                  <a:lnTo>
                    <a:pt x="243750" y="718415"/>
                  </a:lnTo>
                  <a:lnTo>
                    <a:pt x="268650" y="680678"/>
                  </a:lnTo>
                  <a:lnTo>
                    <a:pt x="294606" y="643719"/>
                  </a:lnTo>
                  <a:lnTo>
                    <a:pt x="321598" y="607558"/>
                  </a:lnTo>
                  <a:lnTo>
                    <a:pt x="349604" y="572217"/>
                  </a:lnTo>
                  <a:lnTo>
                    <a:pt x="378601" y="537718"/>
                  </a:lnTo>
                  <a:lnTo>
                    <a:pt x="408569" y="504083"/>
                  </a:lnTo>
                  <a:lnTo>
                    <a:pt x="439487" y="471332"/>
                  </a:lnTo>
                  <a:lnTo>
                    <a:pt x="471332" y="439487"/>
                  </a:lnTo>
                  <a:lnTo>
                    <a:pt x="504083" y="408569"/>
                  </a:lnTo>
                  <a:lnTo>
                    <a:pt x="537718" y="378601"/>
                  </a:lnTo>
                  <a:lnTo>
                    <a:pt x="572217" y="349604"/>
                  </a:lnTo>
                  <a:lnTo>
                    <a:pt x="607558" y="321598"/>
                  </a:lnTo>
                  <a:lnTo>
                    <a:pt x="643719" y="294606"/>
                  </a:lnTo>
                  <a:lnTo>
                    <a:pt x="680678" y="268650"/>
                  </a:lnTo>
                  <a:lnTo>
                    <a:pt x="718415" y="243750"/>
                  </a:lnTo>
                  <a:lnTo>
                    <a:pt x="756907" y="219928"/>
                  </a:lnTo>
                  <a:lnTo>
                    <a:pt x="796133" y="197206"/>
                  </a:lnTo>
                  <a:lnTo>
                    <a:pt x="836072" y="175605"/>
                  </a:lnTo>
                  <a:lnTo>
                    <a:pt x="876702" y="155146"/>
                  </a:lnTo>
                  <a:lnTo>
                    <a:pt x="918002" y="135852"/>
                  </a:lnTo>
                  <a:lnTo>
                    <a:pt x="959950" y="117743"/>
                  </a:lnTo>
                  <a:lnTo>
                    <a:pt x="1002525" y="100841"/>
                  </a:lnTo>
                  <a:lnTo>
                    <a:pt x="1045705" y="85168"/>
                  </a:lnTo>
                  <a:lnTo>
                    <a:pt x="1089469" y="70745"/>
                  </a:lnTo>
                  <a:lnTo>
                    <a:pt x="1133795" y="57593"/>
                  </a:lnTo>
                  <a:lnTo>
                    <a:pt x="1178661" y="45735"/>
                  </a:lnTo>
                  <a:lnTo>
                    <a:pt x="1224047" y="35191"/>
                  </a:lnTo>
                  <a:lnTo>
                    <a:pt x="1269931" y="25984"/>
                  </a:lnTo>
                  <a:lnTo>
                    <a:pt x="1316290" y="18134"/>
                  </a:lnTo>
                  <a:lnTo>
                    <a:pt x="1363105" y="11663"/>
                  </a:lnTo>
                  <a:lnTo>
                    <a:pt x="1410352" y="6592"/>
                  </a:lnTo>
                  <a:lnTo>
                    <a:pt x="1458012" y="2944"/>
                  </a:lnTo>
                  <a:lnTo>
                    <a:pt x="1506061" y="739"/>
                  </a:lnTo>
                  <a:lnTo>
                    <a:pt x="1554480" y="0"/>
                  </a:lnTo>
                  <a:lnTo>
                    <a:pt x="1554480" y="1554480"/>
                  </a:lnTo>
                  <a:lnTo>
                    <a:pt x="1554480" y="31089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762" y="2362961"/>
              <a:ext cx="3627120" cy="3108960"/>
            </a:xfrm>
            <a:custGeom>
              <a:avLst/>
              <a:gdLst/>
              <a:ahLst/>
              <a:cxnLst/>
              <a:rect l="l" t="t" r="r" b="b"/>
              <a:pathLst>
                <a:path w="3627120" h="3108960">
                  <a:moveTo>
                    <a:pt x="3627120" y="0"/>
                  </a:moveTo>
                  <a:lnTo>
                    <a:pt x="0" y="0"/>
                  </a:lnTo>
                  <a:lnTo>
                    <a:pt x="0" y="3108960"/>
                  </a:lnTo>
                  <a:lnTo>
                    <a:pt x="3627120" y="3108960"/>
                  </a:lnTo>
                  <a:lnTo>
                    <a:pt x="36271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761" y="2362961"/>
            <a:ext cx="3627120" cy="1419225"/>
          </a:xfrm>
          <a:prstGeom prst="rect">
            <a:avLst/>
          </a:prstGeom>
          <a:ln w="25907">
            <a:solidFill>
              <a:srgbClr val="0E6EC5"/>
            </a:solidFill>
          </a:ln>
        </p:spPr>
        <p:txBody>
          <a:bodyPr vert="horz" wrap="square" lIns="0" tIns="316865" rIns="0" bIns="0" rtlCol="0">
            <a:spAutoFit/>
          </a:bodyPr>
          <a:lstStyle/>
          <a:p>
            <a:pPr marL="320040" marR="102870" indent="-205740">
              <a:lnSpc>
                <a:spcPts val="3180"/>
              </a:lnSpc>
              <a:spcBef>
                <a:spcPts val="2495"/>
              </a:spcBef>
            </a:pPr>
            <a:r>
              <a:rPr sz="2900" spc="-60" dirty="0"/>
              <a:t>M</a:t>
            </a:r>
            <a:r>
              <a:rPr sz="2900" dirty="0"/>
              <a:t>ost</a:t>
            </a:r>
            <a:r>
              <a:rPr sz="2900" spc="-145" dirty="0"/>
              <a:t> </a:t>
            </a:r>
            <a:r>
              <a:rPr sz="2900" spc="-60" dirty="0"/>
              <a:t>c</a:t>
            </a:r>
            <a:r>
              <a:rPr sz="2900" dirty="0"/>
              <a:t>om</a:t>
            </a:r>
            <a:r>
              <a:rPr sz="2900" spc="10" dirty="0"/>
              <a:t>m</a:t>
            </a:r>
            <a:r>
              <a:rPr sz="2900" dirty="0"/>
              <a:t>on</a:t>
            </a:r>
            <a:r>
              <a:rPr sz="2900" spc="-150" dirty="0"/>
              <a:t> </a:t>
            </a:r>
            <a:r>
              <a:rPr sz="2900" spc="-5" dirty="0"/>
              <a:t>causes  </a:t>
            </a:r>
            <a:r>
              <a:rPr sz="2900" dirty="0"/>
              <a:t>of </a:t>
            </a:r>
            <a:r>
              <a:rPr sz="2900" spc="-10" dirty="0"/>
              <a:t>renal</a:t>
            </a:r>
            <a:r>
              <a:rPr sz="2900" spc="-30" dirty="0"/>
              <a:t> </a:t>
            </a:r>
            <a:r>
              <a:rPr sz="2900" spc="-5" dirty="0"/>
              <a:t>failure</a:t>
            </a:r>
            <a:r>
              <a:rPr sz="2900" spc="-160" dirty="0"/>
              <a:t> </a:t>
            </a:r>
            <a:r>
              <a:rPr sz="2900" spc="-15" dirty="0"/>
              <a:t>are:</a:t>
            </a:r>
            <a:endParaRPr sz="2900"/>
          </a:p>
        </p:txBody>
      </p:sp>
      <p:grpSp>
        <p:nvGrpSpPr>
          <p:cNvPr id="7" name="object 7"/>
          <p:cNvGrpSpPr/>
          <p:nvPr/>
        </p:nvGrpSpPr>
        <p:grpSpPr>
          <a:xfrm>
            <a:off x="825944" y="3781805"/>
            <a:ext cx="4326255" cy="1766570"/>
            <a:chOff x="825944" y="3781805"/>
            <a:chExt cx="4326255" cy="1766570"/>
          </a:xfrm>
        </p:grpSpPr>
        <p:sp>
          <p:nvSpPr>
            <p:cNvPr id="8" name="object 8"/>
            <p:cNvSpPr/>
            <p:nvPr/>
          </p:nvSpPr>
          <p:spPr>
            <a:xfrm>
              <a:off x="838962" y="3886961"/>
              <a:ext cx="738505" cy="1477010"/>
            </a:xfrm>
            <a:custGeom>
              <a:avLst/>
              <a:gdLst/>
              <a:ahLst/>
              <a:cxnLst/>
              <a:rect l="l" t="t" r="r" b="b"/>
              <a:pathLst>
                <a:path w="738505" h="1477010">
                  <a:moveTo>
                    <a:pt x="738378" y="0"/>
                  </a:moveTo>
                  <a:lnTo>
                    <a:pt x="689829" y="1570"/>
                  </a:lnTo>
                  <a:lnTo>
                    <a:pt x="642118" y="6217"/>
                  </a:lnTo>
                  <a:lnTo>
                    <a:pt x="595344" y="13843"/>
                  </a:lnTo>
                  <a:lnTo>
                    <a:pt x="549603" y="24350"/>
                  </a:lnTo>
                  <a:lnTo>
                    <a:pt x="504992" y="37642"/>
                  </a:lnTo>
                  <a:lnTo>
                    <a:pt x="461609" y="53621"/>
                  </a:lnTo>
                  <a:lnTo>
                    <a:pt x="419551" y="72190"/>
                  </a:lnTo>
                  <a:lnTo>
                    <a:pt x="378915" y="93252"/>
                  </a:lnTo>
                  <a:lnTo>
                    <a:pt x="339799" y="116708"/>
                  </a:lnTo>
                  <a:lnTo>
                    <a:pt x="302300" y="142463"/>
                  </a:lnTo>
                  <a:lnTo>
                    <a:pt x="266515" y="170418"/>
                  </a:lnTo>
                  <a:lnTo>
                    <a:pt x="232542" y="200477"/>
                  </a:lnTo>
                  <a:lnTo>
                    <a:pt x="200477" y="232542"/>
                  </a:lnTo>
                  <a:lnTo>
                    <a:pt x="170418" y="266515"/>
                  </a:lnTo>
                  <a:lnTo>
                    <a:pt x="142463" y="302300"/>
                  </a:lnTo>
                  <a:lnTo>
                    <a:pt x="116708" y="339799"/>
                  </a:lnTo>
                  <a:lnTo>
                    <a:pt x="93252" y="378915"/>
                  </a:lnTo>
                  <a:lnTo>
                    <a:pt x="72190" y="419551"/>
                  </a:lnTo>
                  <a:lnTo>
                    <a:pt x="53621" y="461609"/>
                  </a:lnTo>
                  <a:lnTo>
                    <a:pt x="37642" y="504992"/>
                  </a:lnTo>
                  <a:lnTo>
                    <a:pt x="24350" y="549603"/>
                  </a:lnTo>
                  <a:lnTo>
                    <a:pt x="13843" y="595344"/>
                  </a:lnTo>
                  <a:lnTo>
                    <a:pt x="6217" y="642118"/>
                  </a:lnTo>
                  <a:lnTo>
                    <a:pt x="1570" y="689829"/>
                  </a:lnTo>
                  <a:lnTo>
                    <a:pt x="0" y="738377"/>
                  </a:lnTo>
                  <a:lnTo>
                    <a:pt x="1570" y="786926"/>
                  </a:lnTo>
                  <a:lnTo>
                    <a:pt x="6217" y="834637"/>
                  </a:lnTo>
                  <a:lnTo>
                    <a:pt x="13843" y="881411"/>
                  </a:lnTo>
                  <a:lnTo>
                    <a:pt x="24350" y="927152"/>
                  </a:lnTo>
                  <a:lnTo>
                    <a:pt x="37642" y="971763"/>
                  </a:lnTo>
                  <a:lnTo>
                    <a:pt x="53621" y="1015146"/>
                  </a:lnTo>
                  <a:lnTo>
                    <a:pt x="72190" y="1057204"/>
                  </a:lnTo>
                  <a:lnTo>
                    <a:pt x="93252" y="1097840"/>
                  </a:lnTo>
                  <a:lnTo>
                    <a:pt x="116708" y="1136956"/>
                  </a:lnTo>
                  <a:lnTo>
                    <a:pt x="142463" y="1174455"/>
                  </a:lnTo>
                  <a:lnTo>
                    <a:pt x="170418" y="1210240"/>
                  </a:lnTo>
                  <a:lnTo>
                    <a:pt x="200477" y="1244213"/>
                  </a:lnTo>
                  <a:lnTo>
                    <a:pt x="232542" y="1276278"/>
                  </a:lnTo>
                  <a:lnTo>
                    <a:pt x="266515" y="1306337"/>
                  </a:lnTo>
                  <a:lnTo>
                    <a:pt x="302300" y="1334292"/>
                  </a:lnTo>
                  <a:lnTo>
                    <a:pt x="339799" y="1360047"/>
                  </a:lnTo>
                  <a:lnTo>
                    <a:pt x="378915" y="1383503"/>
                  </a:lnTo>
                  <a:lnTo>
                    <a:pt x="419551" y="1404565"/>
                  </a:lnTo>
                  <a:lnTo>
                    <a:pt x="461609" y="1423134"/>
                  </a:lnTo>
                  <a:lnTo>
                    <a:pt x="504992" y="1439113"/>
                  </a:lnTo>
                  <a:lnTo>
                    <a:pt x="549603" y="1452405"/>
                  </a:lnTo>
                  <a:lnTo>
                    <a:pt x="595344" y="1462912"/>
                  </a:lnTo>
                  <a:lnTo>
                    <a:pt x="642118" y="1470538"/>
                  </a:lnTo>
                  <a:lnTo>
                    <a:pt x="689829" y="1475185"/>
                  </a:lnTo>
                  <a:lnTo>
                    <a:pt x="738378" y="1476756"/>
                  </a:lnTo>
                  <a:lnTo>
                    <a:pt x="73837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962" y="3886961"/>
              <a:ext cx="738505" cy="1477010"/>
            </a:xfrm>
            <a:custGeom>
              <a:avLst/>
              <a:gdLst/>
              <a:ahLst/>
              <a:cxnLst/>
              <a:rect l="l" t="t" r="r" b="b"/>
              <a:pathLst>
                <a:path w="738505" h="1477010">
                  <a:moveTo>
                    <a:pt x="738378" y="1476756"/>
                  </a:moveTo>
                  <a:lnTo>
                    <a:pt x="689829" y="1475185"/>
                  </a:lnTo>
                  <a:lnTo>
                    <a:pt x="642118" y="1470538"/>
                  </a:lnTo>
                  <a:lnTo>
                    <a:pt x="595344" y="1462912"/>
                  </a:lnTo>
                  <a:lnTo>
                    <a:pt x="549603" y="1452405"/>
                  </a:lnTo>
                  <a:lnTo>
                    <a:pt x="504992" y="1439113"/>
                  </a:lnTo>
                  <a:lnTo>
                    <a:pt x="461609" y="1423134"/>
                  </a:lnTo>
                  <a:lnTo>
                    <a:pt x="419551" y="1404565"/>
                  </a:lnTo>
                  <a:lnTo>
                    <a:pt x="378915" y="1383503"/>
                  </a:lnTo>
                  <a:lnTo>
                    <a:pt x="339799" y="1360047"/>
                  </a:lnTo>
                  <a:lnTo>
                    <a:pt x="302300" y="1334292"/>
                  </a:lnTo>
                  <a:lnTo>
                    <a:pt x="266515" y="1306337"/>
                  </a:lnTo>
                  <a:lnTo>
                    <a:pt x="232542" y="1276278"/>
                  </a:lnTo>
                  <a:lnTo>
                    <a:pt x="200477" y="1244213"/>
                  </a:lnTo>
                  <a:lnTo>
                    <a:pt x="170418" y="1210240"/>
                  </a:lnTo>
                  <a:lnTo>
                    <a:pt x="142463" y="1174455"/>
                  </a:lnTo>
                  <a:lnTo>
                    <a:pt x="116708" y="1136956"/>
                  </a:lnTo>
                  <a:lnTo>
                    <a:pt x="93252" y="1097840"/>
                  </a:lnTo>
                  <a:lnTo>
                    <a:pt x="72190" y="1057204"/>
                  </a:lnTo>
                  <a:lnTo>
                    <a:pt x="53621" y="1015146"/>
                  </a:lnTo>
                  <a:lnTo>
                    <a:pt x="37642" y="971763"/>
                  </a:lnTo>
                  <a:lnTo>
                    <a:pt x="24350" y="927152"/>
                  </a:lnTo>
                  <a:lnTo>
                    <a:pt x="13843" y="881411"/>
                  </a:lnTo>
                  <a:lnTo>
                    <a:pt x="6217" y="834637"/>
                  </a:lnTo>
                  <a:lnTo>
                    <a:pt x="1570" y="786926"/>
                  </a:lnTo>
                  <a:lnTo>
                    <a:pt x="0" y="738377"/>
                  </a:lnTo>
                  <a:lnTo>
                    <a:pt x="1570" y="689829"/>
                  </a:lnTo>
                  <a:lnTo>
                    <a:pt x="6217" y="642118"/>
                  </a:lnTo>
                  <a:lnTo>
                    <a:pt x="13843" y="595344"/>
                  </a:lnTo>
                  <a:lnTo>
                    <a:pt x="24350" y="549603"/>
                  </a:lnTo>
                  <a:lnTo>
                    <a:pt x="37642" y="504992"/>
                  </a:lnTo>
                  <a:lnTo>
                    <a:pt x="53621" y="461609"/>
                  </a:lnTo>
                  <a:lnTo>
                    <a:pt x="72190" y="419551"/>
                  </a:lnTo>
                  <a:lnTo>
                    <a:pt x="93252" y="378915"/>
                  </a:lnTo>
                  <a:lnTo>
                    <a:pt x="116708" y="339799"/>
                  </a:lnTo>
                  <a:lnTo>
                    <a:pt x="142463" y="302300"/>
                  </a:lnTo>
                  <a:lnTo>
                    <a:pt x="170418" y="266515"/>
                  </a:lnTo>
                  <a:lnTo>
                    <a:pt x="200477" y="232542"/>
                  </a:lnTo>
                  <a:lnTo>
                    <a:pt x="232542" y="200477"/>
                  </a:lnTo>
                  <a:lnTo>
                    <a:pt x="266515" y="170418"/>
                  </a:lnTo>
                  <a:lnTo>
                    <a:pt x="302300" y="142463"/>
                  </a:lnTo>
                  <a:lnTo>
                    <a:pt x="339799" y="116708"/>
                  </a:lnTo>
                  <a:lnTo>
                    <a:pt x="378915" y="93252"/>
                  </a:lnTo>
                  <a:lnTo>
                    <a:pt x="419551" y="72190"/>
                  </a:lnTo>
                  <a:lnTo>
                    <a:pt x="461609" y="53621"/>
                  </a:lnTo>
                  <a:lnTo>
                    <a:pt x="504992" y="37642"/>
                  </a:lnTo>
                  <a:lnTo>
                    <a:pt x="549603" y="24350"/>
                  </a:lnTo>
                  <a:lnTo>
                    <a:pt x="595344" y="13843"/>
                  </a:lnTo>
                  <a:lnTo>
                    <a:pt x="642118" y="6217"/>
                  </a:lnTo>
                  <a:lnTo>
                    <a:pt x="689829" y="1570"/>
                  </a:lnTo>
                  <a:lnTo>
                    <a:pt x="738378" y="0"/>
                  </a:lnTo>
                  <a:lnTo>
                    <a:pt x="738378" y="738377"/>
                  </a:lnTo>
                  <a:lnTo>
                    <a:pt x="738378" y="147675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762" y="3781805"/>
              <a:ext cx="3627120" cy="1766570"/>
            </a:xfrm>
            <a:custGeom>
              <a:avLst/>
              <a:gdLst/>
              <a:ahLst/>
              <a:cxnLst/>
              <a:rect l="l" t="t" r="r" b="b"/>
              <a:pathLst>
                <a:path w="3627120" h="1766570">
                  <a:moveTo>
                    <a:pt x="3627120" y="0"/>
                  </a:moveTo>
                  <a:lnTo>
                    <a:pt x="0" y="0"/>
                  </a:lnTo>
                  <a:lnTo>
                    <a:pt x="0" y="1766316"/>
                  </a:lnTo>
                  <a:lnTo>
                    <a:pt x="3627120" y="1766316"/>
                  </a:lnTo>
                  <a:lnTo>
                    <a:pt x="36271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24761" y="3781805"/>
            <a:ext cx="3627120" cy="1766570"/>
          </a:xfrm>
          <a:prstGeom prst="rect">
            <a:avLst/>
          </a:prstGeom>
          <a:ln w="25907">
            <a:solidFill>
              <a:srgbClr val="0E6E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20"/>
              </a:lnSpc>
            </a:pPr>
            <a:r>
              <a:rPr sz="1600" spc="-5" dirty="0">
                <a:latin typeface="Constantia"/>
                <a:cs typeface="Constantia"/>
              </a:rPr>
              <a:t>Glomerulonephritis</a:t>
            </a:r>
            <a:endParaRPr sz="1600">
              <a:latin typeface="Constantia"/>
              <a:cs typeface="Constantia"/>
            </a:endParaRPr>
          </a:p>
          <a:p>
            <a:pPr marL="869315" marR="865505" indent="635" algn="ctr">
              <a:lnSpc>
                <a:spcPts val="2450"/>
              </a:lnSpc>
              <a:spcBef>
                <a:spcPts val="155"/>
              </a:spcBef>
            </a:pPr>
            <a:r>
              <a:rPr sz="1600" spc="-10" dirty="0">
                <a:latin typeface="Constantia"/>
                <a:cs typeface="Constantia"/>
              </a:rPr>
              <a:t>K</a:t>
            </a:r>
            <a:r>
              <a:rPr sz="1600" dirty="0">
                <a:latin typeface="Constantia"/>
                <a:cs typeface="Constantia"/>
              </a:rPr>
              <a:t>i</a:t>
            </a:r>
            <a:r>
              <a:rPr sz="1600" spc="-15" dirty="0">
                <a:latin typeface="Constantia"/>
                <a:cs typeface="Constantia"/>
              </a:rPr>
              <a:t>d</a:t>
            </a:r>
            <a:r>
              <a:rPr sz="1600" spc="-10" dirty="0">
                <a:latin typeface="Constantia"/>
                <a:cs typeface="Constantia"/>
              </a:rPr>
              <a:t>n</a:t>
            </a:r>
            <a:r>
              <a:rPr sz="1600" spc="-5" dirty="0">
                <a:latin typeface="Constantia"/>
                <a:cs typeface="Constantia"/>
              </a:rPr>
              <a:t>ey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dirty="0">
                <a:latin typeface="Constantia"/>
                <a:cs typeface="Constantia"/>
              </a:rPr>
              <a:t>c</a:t>
            </a:r>
            <a:r>
              <a:rPr sz="1600" spc="-20" dirty="0">
                <a:latin typeface="Constantia"/>
                <a:cs typeface="Constantia"/>
              </a:rPr>
              <a:t>y</a:t>
            </a:r>
            <a:r>
              <a:rPr sz="1600" spc="-5" dirty="0">
                <a:latin typeface="Constantia"/>
                <a:cs typeface="Constantia"/>
              </a:rPr>
              <a:t>st</a:t>
            </a:r>
            <a:r>
              <a:rPr sz="1600" dirty="0">
                <a:latin typeface="Constantia"/>
                <a:cs typeface="Constantia"/>
              </a:rPr>
              <a:t>i</a:t>
            </a:r>
            <a:r>
              <a:rPr sz="1600" spc="-5" dirty="0">
                <a:latin typeface="Constantia"/>
                <a:cs typeface="Constantia"/>
              </a:rPr>
              <a:t>c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d</a:t>
            </a:r>
            <a:r>
              <a:rPr sz="1600" spc="-10" dirty="0">
                <a:latin typeface="Constantia"/>
                <a:cs typeface="Constantia"/>
              </a:rPr>
              <a:t>i</a:t>
            </a:r>
            <a:r>
              <a:rPr sz="1600" spc="-5" dirty="0">
                <a:latin typeface="Constantia"/>
                <a:cs typeface="Constantia"/>
              </a:rPr>
              <a:t>sease  </a:t>
            </a:r>
            <a:r>
              <a:rPr sz="1600" spc="-10" dirty="0">
                <a:latin typeface="Constantia"/>
                <a:cs typeface="Constantia"/>
              </a:rPr>
              <a:t>Renovascular</a:t>
            </a:r>
            <a:r>
              <a:rPr sz="1600" spc="2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disease</a:t>
            </a:r>
            <a:endParaRPr sz="16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600" spc="-5" dirty="0">
                <a:latin typeface="Constantia"/>
                <a:cs typeface="Constantia"/>
              </a:rPr>
              <a:t>Drug</a:t>
            </a:r>
            <a:r>
              <a:rPr sz="1600" spc="-3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nephropathy</a:t>
            </a:r>
            <a:endParaRPr sz="1600">
              <a:latin typeface="Constantia"/>
              <a:cs typeface="Constantia"/>
            </a:endParaRPr>
          </a:p>
          <a:p>
            <a:pPr marL="875665" marR="870585" algn="ctr">
              <a:lnSpc>
                <a:spcPts val="2450"/>
              </a:lnSpc>
              <a:spcBef>
                <a:spcPts val="65"/>
              </a:spcBef>
            </a:pPr>
            <a:r>
              <a:rPr sz="1600" spc="-10" dirty="0">
                <a:latin typeface="Constantia"/>
                <a:cs typeface="Constantia"/>
              </a:rPr>
              <a:t>Obstr</a:t>
            </a:r>
            <a:r>
              <a:rPr sz="1600" spc="-5" dirty="0">
                <a:latin typeface="Constantia"/>
                <a:cs typeface="Constantia"/>
              </a:rPr>
              <a:t>u</a:t>
            </a:r>
            <a:r>
              <a:rPr sz="1600" spc="-10" dirty="0">
                <a:latin typeface="Constantia"/>
                <a:cs typeface="Constantia"/>
              </a:rPr>
              <a:t>ct</a:t>
            </a:r>
            <a:r>
              <a:rPr sz="1600" spc="-20" dirty="0">
                <a:latin typeface="Constantia"/>
                <a:cs typeface="Constantia"/>
              </a:rPr>
              <a:t>i</a:t>
            </a:r>
            <a:r>
              <a:rPr sz="1600" spc="-45" dirty="0">
                <a:latin typeface="Constantia"/>
                <a:cs typeface="Constantia"/>
              </a:rPr>
              <a:t>v</a:t>
            </a:r>
            <a:r>
              <a:rPr sz="1600" spc="-5" dirty="0">
                <a:latin typeface="Constantia"/>
                <a:cs typeface="Constantia"/>
              </a:rPr>
              <a:t>e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u</a:t>
            </a:r>
            <a:r>
              <a:rPr sz="1600" spc="-25" dirty="0">
                <a:latin typeface="Constantia"/>
                <a:cs typeface="Constantia"/>
              </a:rPr>
              <a:t>r</a:t>
            </a:r>
            <a:r>
              <a:rPr sz="1600" spc="-5" dirty="0">
                <a:latin typeface="Constantia"/>
                <a:cs typeface="Constantia"/>
              </a:rPr>
              <a:t>o</a:t>
            </a:r>
            <a:r>
              <a:rPr sz="1600" spc="-10" dirty="0">
                <a:latin typeface="Constantia"/>
                <a:cs typeface="Constantia"/>
              </a:rPr>
              <a:t>p</a:t>
            </a:r>
            <a:r>
              <a:rPr sz="1600" spc="-5" dirty="0">
                <a:latin typeface="Constantia"/>
                <a:cs typeface="Constantia"/>
              </a:rPr>
              <a:t>at</a:t>
            </a:r>
            <a:r>
              <a:rPr sz="1600" spc="-30" dirty="0">
                <a:latin typeface="Constantia"/>
                <a:cs typeface="Constantia"/>
              </a:rPr>
              <a:t>h</a:t>
            </a:r>
            <a:r>
              <a:rPr sz="1600" spc="-5" dirty="0">
                <a:latin typeface="Constantia"/>
                <a:cs typeface="Constantia"/>
              </a:rPr>
              <a:t>y  </a:t>
            </a:r>
            <a:r>
              <a:rPr sz="1600" spc="-10" dirty="0">
                <a:latin typeface="Constantia"/>
                <a:cs typeface="Constantia"/>
              </a:rPr>
              <a:t>hypertension</a:t>
            </a:r>
            <a:endParaRPr sz="1600">
              <a:latin typeface="Constantia"/>
              <a:cs typeface="Constant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3352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077213"/>
            <a:ext cx="4201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Renal</a:t>
            </a:r>
            <a:r>
              <a:rPr sz="2800" spc="-35" dirty="0"/>
              <a:t> </a:t>
            </a:r>
            <a:r>
              <a:rPr sz="2800" spc="-10" dirty="0"/>
              <a:t>failure</a:t>
            </a:r>
            <a:r>
              <a:rPr sz="2800" spc="-80" dirty="0"/>
              <a:t> </a:t>
            </a:r>
            <a:r>
              <a:rPr sz="2800" spc="-25" dirty="0"/>
              <a:t>may</a:t>
            </a:r>
            <a:r>
              <a:rPr sz="2800" spc="-100" dirty="0"/>
              <a:t> </a:t>
            </a:r>
            <a:r>
              <a:rPr sz="2800" spc="-10" dirty="0"/>
              <a:t>result</a:t>
            </a:r>
            <a:r>
              <a:rPr sz="2800" spc="-70" dirty="0"/>
              <a:t> </a:t>
            </a:r>
            <a:r>
              <a:rPr sz="2800" spc="-5" dirty="0"/>
              <a:t>in</a:t>
            </a:r>
            <a:r>
              <a:rPr sz="2800" spc="-60" dirty="0"/>
              <a:t> </a:t>
            </a:r>
            <a:r>
              <a:rPr sz="2800" spc="-5" dirty="0"/>
              <a:t>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837602"/>
            <a:ext cx="7618730" cy="49453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elect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3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y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mbala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dia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ar</a:t>
            </a:r>
            <a:r>
              <a:rPr sz="2600" spc="-30" dirty="0">
                <a:latin typeface="Constantia"/>
                <a:cs typeface="Constantia"/>
              </a:rPr>
              <a:t>r</a:t>
            </a:r>
            <a:r>
              <a:rPr sz="2600" spc="-35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ythmias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Pulmonary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congestion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Congestive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heart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failure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mic Sans MS"/>
                <a:cs typeface="Comic Sans MS"/>
              </a:rPr>
              <a:t>Prolonged</a:t>
            </a:r>
            <a:r>
              <a:rPr sz="2600" spc="-5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bleeding</a:t>
            </a:r>
            <a:endParaRPr sz="2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Comic Sans MS"/>
              <a:cs typeface="Comic Sans MS"/>
            </a:endParaRPr>
          </a:p>
          <a:p>
            <a:pPr marL="286385" marR="5080" indent="118745">
              <a:lnSpc>
                <a:spcPct val="100000"/>
              </a:lnSpc>
            </a:pPr>
            <a:r>
              <a:rPr sz="2600" dirty="0">
                <a:latin typeface="Comic Sans MS"/>
                <a:cs typeface="Comic Sans MS"/>
              </a:rPr>
              <a:t>The patient in chronic renal </a:t>
            </a:r>
            <a:r>
              <a:rPr sz="2600" spc="-5" dirty="0">
                <a:latin typeface="Comic Sans MS"/>
                <a:cs typeface="Comic Sans MS"/>
              </a:rPr>
              <a:t>failure </a:t>
            </a:r>
            <a:r>
              <a:rPr sz="2600" dirty="0">
                <a:latin typeface="Comic Sans MS"/>
                <a:cs typeface="Comic Sans MS"/>
              </a:rPr>
              <a:t>has a </a:t>
            </a:r>
            <a:r>
              <a:rPr sz="2600" spc="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progressive</a:t>
            </a:r>
            <a:r>
              <a:rPr sz="2600" spc="-5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disease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that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ultimately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may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require </a:t>
            </a:r>
            <a:r>
              <a:rPr sz="2600" spc="-76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dialysis </a:t>
            </a:r>
            <a:r>
              <a:rPr sz="2600" dirty="0">
                <a:latin typeface="Comic Sans MS"/>
                <a:cs typeface="Comic Sans MS"/>
              </a:rPr>
              <a:t>or </a:t>
            </a:r>
            <a:r>
              <a:rPr sz="2600" spc="-5" dirty="0">
                <a:latin typeface="Comic Sans MS"/>
                <a:cs typeface="Comic Sans MS"/>
              </a:rPr>
              <a:t>kidney transplantation.So </a:t>
            </a:r>
            <a:r>
              <a:rPr sz="2600" dirty="0">
                <a:latin typeface="Comic Sans MS"/>
                <a:cs typeface="Comic Sans MS"/>
              </a:rPr>
              <a:t>, </a:t>
            </a:r>
            <a:r>
              <a:rPr sz="2600" spc="-5" dirty="0">
                <a:latin typeface="Comic Sans MS"/>
                <a:cs typeface="Comic Sans MS"/>
              </a:rPr>
              <a:t>it is </a:t>
            </a:r>
            <a:r>
              <a:rPr sz="2600" dirty="0">
                <a:latin typeface="Comic Sans MS"/>
                <a:cs typeface="Comic Sans MS"/>
              </a:rPr>
              <a:t> preferable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to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treat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before ,rather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than after</a:t>
            </a:r>
            <a:endParaRPr sz="2600">
              <a:latin typeface="Comic Sans MS"/>
              <a:cs typeface="Comic Sans MS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latin typeface="Comic Sans MS"/>
                <a:cs typeface="Comic Sans MS"/>
              </a:rPr>
              <a:t>.transplant</a:t>
            </a:r>
            <a:r>
              <a:rPr sz="2600" spc="-5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or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dialysis.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1905000"/>
            <a:ext cx="1927859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85061"/>
            <a:ext cx="6205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4607A"/>
                </a:solidFill>
                <a:latin typeface="Calibri"/>
                <a:cs typeface="Calibri"/>
              </a:rPr>
              <a:t>ORAL</a:t>
            </a:r>
            <a:r>
              <a:rPr sz="28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04607A"/>
                </a:solidFill>
                <a:latin typeface="Calibri"/>
                <a:cs typeface="Calibri"/>
              </a:rPr>
              <a:t>MANIFESTATIONS</a:t>
            </a:r>
            <a:r>
              <a:rPr sz="280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RENAL</a:t>
            </a:r>
            <a:r>
              <a:rPr sz="28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4607A"/>
                </a:solidFill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932" y="2150491"/>
            <a:ext cx="3262629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59715" indent="-24765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260350" algn="l"/>
              </a:tabLst>
            </a:pPr>
            <a:r>
              <a:rPr sz="2400" spc="-5" dirty="0">
                <a:latin typeface="Constantia"/>
                <a:cs typeface="Constantia"/>
              </a:rPr>
              <a:t>Halitosis</a:t>
            </a:r>
            <a:endParaRPr sz="2400">
              <a:latin typeface="Constantia"/>
              <a:cs typeface="Constantia"/>
            </a:endParaRPr>
          </a:p>
          <a:p>
            <a:pPr marL="259715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260350" algn="l"/>
              </a:tabLst>
            </a:pPr>
            <a:r>
              <a:rPr sz="2400" spc="-15" dirty="0">
                <a:latin typeface="Constantia"/>
                <a:cs typeface="Constantia"/>
              </a:rPr>
              <a:t>Altered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taste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sensation</a:t>
            </a:r>
            <a:endParaRPr sz="2400">
              <a:latin typeface="Constantia"/>
              <a:cs typeface="Constantia"/>
            </a:endParaRPr>
          </a:p>
          <a:p>
            <a:pPr marL="259715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260350" algn="l"/>
              </a:tabLst>
            </a:pPr>
            <a:r>
              <a:rPr sz="2400" spc="-15" dirty="0">
                <a:latin typeface="Constantia"/>
                <a:cs typeface="Constantia"/>
              </a:rPr>
              <a:t>Xerostomia</a:t>
            </a:r>
            <a:endParaRPr sz="2400">
              <a:latin typeface="Constantia"/>
              <a:cs typeface="Constantia"/>
            </a:endParaRPr>
          </a:p>
          <a:p>
            <a:pPr marL="259715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260350" algn="l"/>
              </a:tabLst>
            </a:pPr>
            <a:r>
              <a:rPr sz="2400" spc="-5" dirty="0">
                <a:latin typeface="Constantia"/>
                <a:cs typeface="Constantia"/>
              </a:rPr>
              <a:t>Gingivitis</a:t>
            </a:r>
            <a:endParaRPr sz="2400">
              <a:latin typeface="Constantia"/>
              <a:cs typeface="Constantia"/>
            </a:endParaRPr>
          </a:p>
          <a:p>
            <a:pPr marL="259715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260350" algn="l"/>
              </a:tabLst>
            </a:pPr>
            <a:r>
              <a:rPr sz="2400" spc="-5" dirty="0">
                <a:latin typeface="Constantia"/>
                <a:cs typeface="Constantia"/>
              </a:rPr>
              <a:t>Enamel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hypoplasia</a:t>
            </a:r>
            <a:endParaRPr sz="2400">
              <a:latin typeface="Constantia"/>
              <a:cs typeface="Constantia"/>
            </a:endParaRPr>
          </a:p>
          <a:p>
            <a:pPr marL="259715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260350" algn="l"/>
              </a:tabLst>
            </a:pPr>
            <a:r>
              <a:rPr sz="2400" spc="-5" dirty="0">
                <a:latin typeface="Constantia"/>
                <a:cs typeface="Constantia"/>
              </a:rPr>
              <a:t>Infections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257046"/>
            <a:ext cx="2523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solidFill>
                  <a:srgbClr val="04607A"/>
                </a:solidFill>
                <a:latin typeface="Calibri"/>
                <a:cs typeface="Calibri"/>
              </a:rPr>
              <a:t>TREATMENT</a:t>
            </a:r>
            <a:r>
              <a:rPr sz="360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013330"/>
            <a:ext cx="8021320" cy="4183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Wingdings"/>
              <a:buChar char=""/>
              <a:tabLst>
                <a:tab pos="287020" algn="l"/>
              </a:tabLst>
            </a:pPr>
            <a:r>
              <a:rPr sz="2200" spc="-10" dirty="0">
                <a:latin typeface="Constantia"/>
                <a:cs typeface="Constantia"/>
              </a:rPr>
              <a:t>Consult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patient’s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physician</a:t>
            </a:r>
            <a:endParaRPr sz="2200">
              <a:latin typeface="Constantia"/>
              <a:cs typeface="Constantia"/>
            </a:endParaRPr>
          </a:p>
          <a:p>
            <a:pPr marL="286385" marR="314960" indent="-274320">
              <a:lnSpc>
                <a:spcPct val="8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"/>
              <a:buChar char=""/>
              <a:tabLst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Monitor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Blood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Pressure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(patients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end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stage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renal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failure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are </a:t>
            </a:r>
            <a:r>
              <a:rPr sz="2200" spc="-54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usually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hypertensive)</a:t>
            </a:r>
            <a:endParaRPr sz="2200">
              <a:latin typeface="Constantia"/>
              <a:cs typeface="Constantia"/>
            </a:endParaRPr>
          </a:p>
          <a:p>
            <a:pPr marL="286385" marR="5080" indent="-274320">
              <a:lnSpc>
                <a:spcPct val="8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Wingdings"/>
              <a:buChar char=""/>
              <a:tabLst>
                <a:tab pos="287020" algn="l"/>
              </a:tabLst>
            </a:pPr>
            <a:r>
              <a:rPr sz="2200" spc="-10" dirty="0">
                <a:latin typeface="Constantia"/>
                <a:cs typeface="Constantia"/>
              </a:rPr>
              <a:t>Check laboratory values </a:t>
            </a:r>
            <a:r>
              <a:rPr sz="2200" spc="-5" dirty="0">
                <a:latin typeface="Constantia"/>
                <a:cs typeface="Constantia"/>
              </a:rPr>
              <a:t>: </a:t>
            </a:r>
            <a:r>
              <a:rPr sz="2200" spc="-30" dirty="0">
                <a:latin typeface="Constantia"/>
                <a:cs typeface="Constantia"/>
              </a:rPr>
              <a:t>PTT,PT,bleeding </a:t>
            </a:r>
            <a:r>
              <a:rPr sz="2200" spc="-5" dirty="0">
                <a:latin typeface="Constantia"/>
                <a:cs typeface="Constantia"/>
              </a:rPr>
              <a:t>time,platelet 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count,blood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urea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nitrogen(do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not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treat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if</a:t>
            </a:r>
            <a:r>
              <a:rPr sz="2200" spc="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&lt;60</a:t>
            </a:r>
            <a:r>
              <a:rPr sz="2200" spc="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mg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/dl)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serum </a:t>
            </a:r>
            <a:r>
              <a:rPr sz="2200" spc="-5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creatinine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(do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not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treat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if</a:t>
            </a:r>
            <a:r>
              <a:rPr sz="2200" spc="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&lt;1.5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mg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/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dl)</a:t>
            </a:r>
            <a:endParaRPr sz="2200">
              <a:latin typeface="Constantia"/>
              <a:cs typeface="Constantia"/>
            </a:endParaRPr>
          </a:p>
          <a:p>
            <a:pPr marL="286385" marR="182880" indent="-274320">
              <a:lnSpc>
                <a:spcPct val="8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"/>
              <a:buChar char=""/>
              <a:tabLst>
                <a:tab pos="287020" algn="l"/>
              </a:tabLst>
            </a:pPr>
            <a:r>
              <a:rPr sz="2200" spc="-10" dirty="0">
                <a:latin typeface="Constantia"/>
                <a:cs typeface="Constantia"/>
              </a:rPr>
              <a:t>Periodontal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treatment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should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aim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at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eliminating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10" dirty="0">
                <a:latin typeface="Constantia"/>
                <a:cs typeface="Constantia"/>
              </a:rPr>
              <a:t>inflammation </a:t>
            </a:r>
            <a:r>
              <a:rPr sz="2200" spc="-5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or infection and </a:t>
            </a:r>
            <a:r>
              <a:rPr sz="2200" spc="-10" dirty="0">
                <a:latin typeface="Constantia"/>
                <a:cs typeface="Constantia"/>
              </a:rPr>
              <a:t>frequent recall </a:t>
            </a:r>
            <a:r>
              <a:rPr sz="2200" spc="-5" dirty="0">
                <a:latin typeface="Constantia"/>
                <a:cs typeface="Constantia"/>
              </a:rPr>
              <a:t>appointments should </a:t>
            </a:r>
            <a:r>
              <a:rPr sz="2200" spc="-10" dirty="0">
                <a:latin typeface="Constantia"/>
                <a:cs typeface="Constantia"/>
              </a:rPr>
              <a:t>be </a:t>
            </a:r>
            <a:r>
              <a:rPr sz="2200" spc="-5" dirty="0">
                <a:latin typeface="Constantia"/>
                <a:cs typeface="Constantia"/>
              </a:rPr>
              <a:t> scheduled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ts val="2375"/>
              </a:lnSpc>
              <a:buClr>
                <a:srgbClr val="0AD0D9"/>
              </a:buClr>
              <a:buSzPct val="93181"/>
              <a:buFont typeface="Wingdings"/>
              <a:buChar char=""/>
              <a:tabLst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Drugs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are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nephrotoxic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or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metabolized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by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kidney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should</a:t>
            </a:r>
            <a:endParaRPr sz="2200">
              <a:latin typeface="Constantia"/>
              <a:cs typeface="Constantia"/>
            </a:endParaRPr>
          </a:p>
          <a:p>
            <a:pPr marL="286385">
              <a:lnSpc>
                <a:spcPts val="2375"/>
              </a:lnSpc>
            </a:pPr>
            <a:r>
              <a:rPr sz="2200" spc="-5" dirty="0">
                <a:latin typeface="Constantia"/>
                <a:cs typeface="Constantia"/>
              </a:rPr>
              <a:t>not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given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(eg: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tetracycline,aminoglycoside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antibiotics)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286385" marR="476250" indent="-274320">
              <a:lnSpc>
                <a:spcPts val="2110"/>
              </a:lnSpc>
              <a:spcBef>
                <a:spcPts val="515"/>
              </a:spcBef>
              <a:buClr>
                <a:srgbClr val="0AD0D9"/>
              </a:buClr>
              <a:buSzPct val="93181"/>
              <a:buFont typeface="Wingdings"/>
              <a:buChar char=""/>
              <a:tabLst>
                <a:tab pos="287020" algn="l"/>
              </a:tabLst>
            </a:pPr>
            <a:r>
              <a:rPr sz="2200" spc="-35" dirty="0">
                <a:latin typeface="Constantia"/>
                <a:cs typeface="Constantia"/>
              </a:rPr>
              <a:t>A</a:t>
            </a:r>
            <a:r>
              <a:rPr sz="2200" spc="-60" dirty="0">
                <a:latin typeface="Constantia"/>
                <a:cs typeface="Constantia"/>
              </a:rPr>
              <a:t>c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dirty="0">
                <a:latin typeface="Constantia"/>
                <a:cs typeface="Constantia"/>
              </a:rPr>
              <a:t>t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i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op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5" dirty="0">
                <a:latin typeface="Constantia"/>
                <a:cs typeface="Constantia"/>
              </a:rPr>
              <a:t>en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</a:t>
            </a:r>
            <a:r>
              <a:rPr sz="2200" spc="-55" dirty="0">
                <a:latin typeface="Constantia"/>
                <a:cs typeface="Constantia"/>
              </a:rPr>
              <a:t>a</a:t>
            </a:r>
            <a:r>
              <a:rPr sz="2200" spc="-5" dirty="0">
                <a:latin typeface="Constantia"/>
                <a:cs typeface="Constantia"/>
              </a:rPr>
              <a:t>y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use</a:t>
            </a:r>
            <a:r>
              <a:rPr sz="2200" spc="-5" dirty="0">
                <a:latin typeface="Constantia"/>
                <a:cs typeface="Constantia"/>
              </a:rPr>
              <a:t>d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f</a:t>
            </a:r>
            <a:r>
              <a:rPr sz="2200" spc="-5" dirty="0">
                <a:latin typeface="Constantia"/>
                <a:cs typeface="Constantia"/>
              </a:rPr>
              <a:t>or</a:t>
            </a:r>
            <a:r>
              <a:rPr sz="2200" spc="-16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al</a:t>
            </a:r>
            <a:r>
              <a:rPr sz="2200" spc="-60" dirty="0">
                <a:latin typeface="Constantia"/>
                <a:cs typeface="Constantia"/>
              </a:rPr>
              <a:t>g</a:t>
            </a:r>
            <a:r>
              <a:rPr sz="2200" spc="-5" dirty="0">
                <a:latin typeface="Constantia"/>
                <a:cs typeface="Constantia"/>
              </a:rPr>
              <a:t>esia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,dia</a:t>
            </a:r>
            <a:r>
              <a:rPr sz="2200" spc="-15" dirty="0">
                <a:latin typeface="Constantia"/>
                <a:cs typeface="Constantia"/>
              </a:rPr>
              <a:t>z</a:t>
            </a:r>
            <a:r>
              <a:rPr sz="2200" spc="-5" dirty="0">
                <a:latin typeface="Constantia"/>
                <a:cs typeface="Constantia"/>
              </a:rPr>
              <a:t>epam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</a:t>
            </a:r>
            <a:r>
              <a:rPr sz="2200" spc="-55" dirty="0">
                <a:latin typeface="Constantia"/>
                <a:cs typeface="Constantia"/>
              </a:rPr>
              <a:t>a</a:t>
            </a:r>
            <a:r>
              <a:rPr sz="2200" spc="-5" dirty="0">
                <a:latin typeface="Constantia"/>
                <a:cs typeface="Constantia"/>
              </a:rPr>
              <a:t>y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be  used </a:t>
            </a:r>
            <a:r>
              <a:rPr sz="2200" spc="-5" dirty="0">
                <a:latin typeface="Constantia"/>
                <a:cs typeface="Constantia"/>
              </a:rPr>
              <a:t>for sedation . </a:t>
            </a:r>
            <a:r>
              <a:rPr sz="2200" dirty="0">
                <a:latin typeface="Constantia"/>
                <a:cs typeface="Constantia"/>
              </a:rPr>
              <a:t>Local </a:t>
            </a:r>
            <a:r>
              <a:rPr sz="2200" spc="-5" dirty="0">
                <a:latin typeface="Constantia"/>
                <a:cs typeface="Constantia"/>
              </a:rPr>
              <a:t>anesthetics such as lidocaine </a:t>
            </a:r>
            <a:r>
              <a:rPr sz="2200" spc="-20" dirty="0">
                <a:latin typeface="Constantia"/>
                <a:cs typeface="Constantia"/>
              </a:rPr>
              <a:t>are </a:t>
            </a:r>
            <a:r>
              <a:rPr sz="2200" spc="-15" dirty="0">
                <a:latin typeface="Constantia"/>
                <a:cs typeface="Constantia"/>
              </a:rPr>
              <a:t> generally</a:t>
            </a:r>
            <a:r>
              <a:rPr sz="2200" spc="-1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safe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93519"/>
            <a:ext cx="7945755" cy="36722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98361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patients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who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receiving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dialysis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requires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modification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treatment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planing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Segoe UI Symbol"/>
              <a:buChar char="⚫"/>
            </a:pPr>
            <a:endParaRPr sz="35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0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es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25" dirty="0">
                <a:latin typeface="Constantia"/>
                <a:cs typeface="Constantia"/>
              </a:rPr>
              <a:t>l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sis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Constantia"/>
              <a:cs typeface="Constantia"/>
            </a:endParaRPr>
          </a:p>
          <a:p>
            <a:pPr marL="880110" marR="5080" indent="635" algn="ctr">
              <a:lnSpc>
                <a:spcPct val="120000"/>
              </a:lnSpc>
            </a:pPr>
            <a:r>
              <a:rPr sz="2600" spc="-10" dirty="0">
                <a:latin typeface="Constantia"/>
                <a:cs typeface="Constantia"/>
              </a:rPr>
              <a:t>1].Intermittent </a:t>
            </a:r>
            <a:r>
              <a:rPr sz="2600" spc="-15" dirty="0">
                <a:latin typeface="Constantia"/>
                <a:cs typeface="Constantia"/>
              </a:rPr>
              <a:t>Peritoneal </a:t>
            </a:r>
            <a:r>
              <a:rPr sz="2600" spc="-10" dirty="0">
                <a:latin typeface="Constantia"/>
                <a:cs typeface="Constantia"/>
              </a:rPr>
              <a:t>Dialysis (IPD) 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2].Chronic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ambulatory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peritoneal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dialysis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(CAPD)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3].Hemodialysis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590800"/>
            <a:ext cx="2057400" cy="16306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331978"/>
            <a:ext cx="59994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solidFill>
                  <a:srgbClr val="04607A"/>
                </a:solidFill>
                <a:latin typeface="Calibri"/>
                <a:cs typeface="Calibri"/>
              </a:rPr>
              <a:t>RECOMMENDATION</a:t>
            </a:r>
            <a:r>
              <a:rPr sz="28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4607A"/>
                </a:solidFill>
                <a:latin typeface="Calibri"/>
                <a:cs typeface="Calibri"/>
              </a:rPr>
              <a:t>FOR</a:t>
            </a:r>
            <a:r>
              <a:rPr sz="280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4607A"/>
                </a:solidFill>
                <a:latin typeface="Calibri"/>
                <a:cs typeface="Calibri"/>
              </a:rPr>
              <a:t>HEMODIALYSIS</a:t>
            </a:r>
            <a:r>
              <a:rPr sz="4500" spc="-25" dirty="0">
                <a:solidFill>
                  <a:srgbClr val="04607A"/>
                </a:solidFill>
                <a:latin typeface="Calibri"/>
                <a:cs typeface="Calibri"/>
              </a:rPr>
              <a:t>: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43329"/>
            <a:ext cx="2562225" cy="522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305435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833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200" spc="-5" dirty="0">
                <a:latin typeface="Constantia"/>
                <a:cs typeface="Constantia"/>
              </a:rPr>
              <a:t>Screen for </a:t>
            </a:r>
            <a:r>
              <a:rPr sz="1200" spc="-10" dirty="0">
                <a:latin typeface="Constantia"/>
                <a:cs typeface="Constantia"/>
              </a:rPr>
              <a:t>Hepatitis </a:t>
            </a:r>
            <a:r>
              <a:rPr sz="1200" dirty="0">
                <a:latin typeface="Constantia"/>
                <a:cs typeface="Constantia"/>
              </a:rPr>
              <a:t>B and C 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antigens</a:t>
            </a:r>
            <a:r>
              <a:rPr sz="1200" spc="23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antibody</a:t>
            </a:r>
            <a:r>
              <a:rPr sz="1200" spc="-45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before</a:t>
            </a:r>
            <a:r>
              <a:rPr sz="1200" spc="22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any </a:t>
            </a:r>
            <a:r>
              <a:rPr sz="1200" spc="-28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treatment.</a:t>
            </a:r>
            <a:endParaRPr sz="1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/>
              <a:buChar char="⚫"/>
            </a:pPr>
            <a:endParaRPr sz="16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833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200" spc="-5" dirty="0">
                <a:latin typeface="Constantia"/>
                <a:cs typeface="Constantia"/>
              </a:rPr>
              <a:t>P</a:t>
            </a:r>
            <a:r>
              <a:rPr sz="1200" spc="-20" dirty="0">
                <a:latin typeface="Constantia"/>
                <a:cs typeface="Constantia"/>
              </a:rPr>
              <a:t>r</a:t>
            </a:r>
            <a:r>
              <a:rPr sz="1200" spc="-15" dirty="0">
                <a:latin typeface="Constantia"/>
                <a:cs typeface="Constantia"/>
              </a:rPr>
              <a:t>o</a:t>
            </a:r>
            <a:r>
              <a:rPr sz="1200" spc="-5" dirty="0">
                <a:latin typeface="Constantia"/>
                <a:cs typeface="Constantia"/>
              </a:rPr>
              <a:t>v</a:t>
            </a:r>
            <a:r>
              <a:rPr sz="1200" spc="-10" dirty="0">
                <a:latin typeface="Constantia"/>
                <a:cs typeface="Constantia"/>
              </a:rPr>
              <a:t>i</a:t>
            </a:r>
            <a:r>
              <a:rPr sz="1200" spc="-5" dirty="0">
                <a:latin typeface="Constantia"/>
                <a:cs typeface="Constantia"/>
              </a:rPr>
              <a:t>d</a:t>
            </a:r>
            <a:r>
              <a:rPr sz="1200" dirty="0">
                <a:latin typeface="Constantia"/>
                <a:cs typeface="Constantia"/>
              </a:rPr>
              <a:t>e</a:t>
            </a:r>
            <a:r>
              <a:rPr sz="1200" spc="-7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a</a:t>
            </a:r>
            <a:r>
              <a:rPr sz="1200" spc="-5" dirty="0">
                <a:latin typeface="Constantia"/>
                <a:cs typeface="Constantia"/>
              </a:rPr>
              <a:t>nt</a:t>
            </a:r>
            <a:r>
              <a:rPr sz="1200" spc="-10" dirty="0">
                <a:latin typeface="Constantia"/>
                <a:cs typeface="Constantia"/>
              </a:rPr>
              <a:t>i</a:t>
            </a:r>
            <a:r>
              <a:rPr sz="1200" spc="-5" dirty="0">
                <a:latin typeface="Constantia"/>
                <a:cs typeface="Constantia"/>
              </a:rPr>
              <a:t>biot</a:t>
            </a:r>
            <a:r>
              <a:rPr sz="1200" spc="-10" dirty="0">
                <a:latin typeface="Constantia"/>
                <a:cs typeface="Constantia"/>
              </a:rPr>
              <a:t>i</a:t>
            </a:r>
            <a:r>
              <a:rPr sz="1200" dirty="0">
                <a:latin typeface="Constantia"/>
                <a:cs typeface="Constantia"/>
              </a:rPr>
              <a:t>c </a:t>
            </a:r>
            <a:r>
              <a:rPr sz="1200" spc="-4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p</a:t>
            </a:r>
            <a:r>
              <a:rPr sz="1200" spc="-20" dirty="0">
                <a:latin typeface="Constantia"/>
                <a:cs typeface="Constantia"/>
              </a:rPr>
              <a:t>r</a:t>
            </a:r>
            <a:r>
              <a:rPr sz="1200" dirty="0">
                <a:latin typeface="Constantia"/>
                <a:cs typeface="Constantia"/>
              </a:rPr>
              <a:t>o</a:t>
            </a:r>
            <a:r>
              <a:rPr sz="1200" spc="-5" dirty="0">
                <a:latin typeface="Constantia"/>
                <a:cs typeface="Constantia"/>
              </a:rPr>
              <a:t>p</a:t>
            </a:r>
            <a:r>
              <a:rPr sz="1200" spc="-15" dirty="0">
                <a:latin typeface="Constantia"/>
                <a:cs typeface="Constantia"/>
              </a:rPr>
              <a:t>hy</a:t>
            </a:r>
            <a:r>
              <a:rPr sz="1200" dirty="0">
                <a:latin typeface="Constantia"/>
                <a:cs typeface="Constantia"/>
              </a:rPr>
              <a:t>la</a:t>
            </a:r>
            <a:r>
              <a:rPr sz="1200" spc="-5" dirty="0">
                <a:latin typeface="Constantia"/>
                <a:cs typeface="Constantia"/>
              </a:rPr>
              <a:t>x</a:t>
            </a:r>
            <a:r>
              <a:rPr sz="1200" spc="-10" dirty="0">
                <a:latin typeface="Constantia"/>
                <a:cs typeface="Constantia"/>
              </a:rPr>
              <a:t>i</a:t>
            </a:r>
            <a:r>
              <a:rPr sz="1200" spc="-20" dirty="0">
                <a:latin typeface="Constantia"/>
                <a:cs typeface="Constantia"/>
              </a:rPr>
              <a:t>s</a:t>
            </a:r>
            <a:r>
              <a:rPr sz="1200" dirty="0">
                <a:latin typeface="Constantia"/>
                <a:cs typeface="Constantia"/>
              </a:rPr>
              <a:t>.</a:t>
            </a:r>
            <a:endParaRPr sz="1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/>
              <a:buChar char="⚫"/>
            </a:pPr>
            <a:endParaRPr sz="1650">
              <a:latin typeface="Constantia"/>
              <a:cs typeface="Constantia"/>
            </a:endParaRPr>
          </a:p>
          <a:p>
            <a:pPr marL="286385" marR="85090" indent="-274320">
              <a:lnSpc>
                <a:spcPct val="100000"/>
              </a:lnSpc>
              <a:buClr>
                <a:srgbClr val="0AD0D9"/>
              </a:buClr>
              <a:buSzPct val="95833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200" spc="-5" dirty="0">
                <a:latin typeface="Constantia"/>
                <a:cs typeface="Constantia"/>
              </a:rPr>
              <a:t>Periodontal treatment should </a:t>
            </a:r>
            <a:r>
              <a:rPr sz="1200" dirty="0">
                <a:latin typeface="Constantia"/>
                <a:cs typeface="Constantia"/>
              </a:rPr>
              <a:t>be </a:t>
            </a:r>
            <a:r>
              <a:rPr sz="1200" spc="-29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p</a:t>
            </a:r>
            <a:r>
              <a:rPr sz="1200" spc="-20" dirty="0">
                <a:latin typeface="Constantia"/>
                <a:cs typeface="Constantia"/>
              </a:rPr>
              <a:t>r</a:t>
            </a:r>
            <a:r>
              <a:rPr sz="1200" spc="-15" dirty="0">
                <a:latin typeface="Constantia"/>
                <a:cs typeface="Constantia"/>
              </a:rPr>
              <a:t>o</a:t>
            </a:r>
            <a:r>
              <a:rPr sz="1200" spc="-5" dirty="0">
                <a:latin typeface="Constantia"/>
                <a:cs typeface="Constantia"/>
              </a:rPr>
              <a:t>vide</a:t>
            </a:r>
            <a:r>
              <a:rPr sz="1200" dirty="0">
                <a:latin typeface="Constantia"/>
                <a:cs typeface="Constantia"/>
              </a:rPr>
              <a:t>d</a:t>
            </a:r>
            <a:r>
              <a:rPr sz="1200" spc="-5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on</a:t>
            </a:r>
            <a:r>
              <a:rPr sz="1200" spc="-3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t</a:t>
            </a:r>
            <a:r>
              <a:rPr sz="1200" spc="-5" dirty="0">
                <a:latin typeface="Constantia"/>
                <a:cs typeface="Constantia"/>
              </a:rPr>
              <a:t>h</a:t>
            </a:r>
            <a:r>
              <a:rPr sz="1200" dirty="0">
                <a:latin typeface="Constantia"/>
                <a:cs typeface="Constantia"/>
              </a:rPr>
              <a:t>e</a:t>
            </a:r>
            <a:r>
              <a:rPr sz="1200" spc="-5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d</a:t>
            </a:r>
            <a:r>
              <a:rPr sz="1200" spc="-25" dirty="0">
                <a:latin typeface="Constantia"/>
                <a:cs typeface="Constantia"/>
              </a:rPr>
              <a:t>a</a:t>
            </a:r>
            <a:r>
              <a:rPr sz="1200" dirty="0">
                <a:latin typeface="Constantia"/>
                <a:cs typeface="Constantia"/>
              </a:rPr>
              <a:t>y</a:t>
            </a:r>
            <a:r>
              <a:rPr sz="1200" spc="-7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af</a:t>
            </a:r>
            <a:r>
              <a:rPr sz="1200" spc="-20" dirty="0">
                <a:latin typeface="Constantia"/>
                <a:cs typeface="Constantia"/>
              </a:rPr>
              <a:t>t</a:t>
            </a:r>
            <a:r>
              <a:rPr sz="1200" dirty="0">
                <a:latin typeface="Constantia"/>
                <a:cs typeface="Constantia"/>
              </a:rPr>
              <a:t>er </a:t>
            </a:r>
            <a:r>
              <a:rPr sz="1200" spc="-6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d</a:t>
            </a:r>
            <a:r>
              <a:rPr sz="1200" spc="-5" dirty="0">
                <a:latin typeface="Constantia"/>
                <a:cs typeface="Constantia"/>
              </a:rPr>
              <a:t>ia</a:t>
            </a:r>
            <a:r>
              <a:rPr sz="1200" spc="-15" dirty="0">
                <a:latin typeface="Constantia"/>
                <a:cs typeface="Constantia"/>
              </a:rPr>
              <a:t>ly</a:t>
            </a:r>
            <a:r>
              <a:rPr sz="1200" spc="-10" dirty="0">
                <a:latin typeface="Constantia"/>
                <a:cs typeface="Constantia"/>
              </a:rPr>
              <a:t>s</a:t>
            </a:r>
            <a:r>
              <a:rPr sz="1200" spc="-5" dirty="0">
                <a:latin typeface="Constantia"/>
                <a:cs typeface="Constantia"/>
              </a:rPr>
              <a:t>is  due </a:t>
            </a:r>
            <a:r>
              <a:rPr sz="1200" spc="-10" dirty="0">
                <a:latin typeface="Constantia"/>
                <a:cs typeface="Constantia"/>
              </a:rPr>
              <a:t>to </a:t>
            </a:r>
            <a:r>
              <a:rPr sz="1200" spc="-5" dirty="0">
                <a:latin typeface="Constantia"/>
                <a:cs typeface="Constantia"/>
              </a:rPr>
              <a:t>the</a:t>
            </a:r>
            <a:r>
              <a:rPr sz="120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effects </a:t>
            </a:r>
            <a:r>
              <a:rPr sz="1200" dirty="0">
                <a:latin typeface="Constantia"/>
                <a:cs typeface="Constantia"/>
              </a:rPr>
              <a:t>of 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heparinization.</a:t>
            </a:r>
            <a:endParaRPr sz="1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/>
              <a:buChar char="⚫"/>
            </a:pPr>
            <a:endParaRPr sz="165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5833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200" dirty="0">
                <a:latin typeface="Constantia"/>
                <a:cs typeface="Constantia"/>
              </a:rPr>
              <a:t>Be</a:t>
            </a:r>
            <a:r>
              <a:rPr sz="1200" spc="-7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ca</a:t>
            </a:r>
            <a:r>
              <a:rPr sz="1200" spc="-20" dirty="0">
                <a:latin typeface="Constantia"/>
                <a:cs typeface="Constantia"/>
              </a:rPr>
              <a:t>r</a:t>
            </a:r>
            <a:r>
              <a:rPr sz="1200" dirty="0">
                <a:latin typeface="Constantia"/>
                <a:cs typeface="Constantia"/>
              </a:rPr>
              <a:t>eful </a:t>
            </a:r>
            <a:r>
              <a:rPr sz="1200" spc="-20" dirty="0">
                <a:latin typeface="Constantia"/>
                <a:cs typeface="Constantia"/>
              </a:rPr>
              <a:t>t</a:t>
            </a:r>
            <a:r>
              <a:rPr sz="1200" dirty="0">
                <a:latin typeface="Constantia"/>
                <a:cs typeface="Constantia"/>
              </a:rPr>
              <a:t>o</a:t>
            </a:r>
            <a:r>
              <a:rPr sz="1200" spc="-5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p</a:t>
            </a:r>
            <a:r>
              <a:rPr sz="1200" spc="-20" dirty="0">
                <a:latin typeface="Constantia"/>
                <a:cs typeface="Constantia"/>
              </a:rPr>
              <a:t>r</a:t>
            </a:r>
            <a:r>
              <a:rPr sz="1200" dirty="0">
                <a:latin typeface="Constantia"/>
                <a:cs typeface="Constantia"/>
              </a:rPr>
              <a:t>o</a:t>
            </a:r>
            <a:r>
              <a:rPr sz="1200" spc="-20" dirty="0">
                <a:latin typeface="Constantia"/>
                <a:cs typeface="Constantia"/>
              </a:rPr>
              <a:t>t</a:t>
            </a:r>
            <a:r>
              <a:rPr sz="1200" dirty="0">
                <a:latin typeface="Constantia"/>
                <a:cs typeface="Constantia"/>
              </a:rPr>
              <a:t>ect </a:t>
            </a:r>
            <a:r>
              <a:rPr sz="1200" spc="-4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t</a:t>
            </a:r>
            <a:r>
              <a:rPr sz="1200" spc="-5" dirty="0">
                <a:latin typeface="Constantia"/>
                <a:cs typeface="Constantia"/>
              </a:rPr>
              <a:t>h</a:t>
            </a:r>
            <a:r>
              <a:rPr sz="1200" dirty="0">
                <a:latin typeface="Constantia"/>
                <a:cs typeface="Constantia"/>
              </a:rPr>
              <a:t>e  </a:t>
            </a:r>
            <a:r>
              <a:rPr sz="1200" spc="-5" dirty="0">
                <a:latin typeface="Constantia"/>
                <a:cs typeface="Constantia"/>
              </a:rPr>
              <a:t>hemodialysis</a:t>
            </a:r>
            <a:r>
              <a:rPr sz="1200" spc="29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shunt </a:t>
            </a:r>
            <a:r>
              <a:rPr sz="1200" dirty="0">
                <a:latin typeface="Constantia"/>
                <a:cs typeface="Constantia"/>
              </a:rPr>
              <a:t>or </a:t>
            </a:r>
            <a:r>
              <a:rPr sz="1200" spc="-5" dirty="0">
                <a:latin typeface="Constantia"/>
                <a:cs typeface="Constantia"/>
              </a:rPr>
              <a:t>fistula </a:t>
            </a:r>
            <a:r>
              <a:rPr sz="120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when</a:t>
            </a:r>
            <a:r>
              <a:rPr sz="1200" spc="-3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the</a:t>
            </a:r>
            <a:r>
              <a:rPr sz="1200" spc="-4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patient</a:t>
            </a:r>
            <a:r>
              <a:rPr sz="1200" spc="-2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is</a:t>
            </a:r>
            <a:r>
              <a:rPr sz="1200" spc="-2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in</a:t>
            </a:r>
            <a:r>
              <a:rPr sz="1200" spc="-6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dental</a:t>
            </a:r>
            <a:r>
              <a:rPr sz="1200" spc="-30" dirty="0">
                <a:latin typeface="Constantia"/>
                <a:cs typeface="Constantia"/>
              </a:rPr>
              <a:t> </a:t>
            </a:r>
            <a:r>
              <a:rPr sz="1200" spc="-25" dirty="0">
                <a:latin typeface="Constantia"/>
                <a:cs typeface="Constantia"/>
              </a:rPr>
              <a:t>chair.</a:t>
            </a:r>
            <a:endParaRPr sz="1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/>
              <a:buChar char="⚫"/>
            </a:pPr>
            <a:endParaRPr sz="1650">
              <a:latin typeface="Constantia"/>
              <a:cs typeface="Constantia"/>
            </a:endParaRPr>
          </a:p>
          <a:p>
            <a:pPr marL="286385" marR="111760" indent="-274320">
              <a:lnSpc>
                <a:spcPct val="100000"/>
              </a:lnSpc>
              <a:buClr>
                <a:srgbClr val="0AD0D9"/>
              </a:buClr>
              <a:buSzPct val="95833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200" dirty="0">
                <a:latin typeface="Constantia"/>
                <a:cs typeface="Constantia"/>
              </a:rPr>
              <a:t>If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the</a:t>
            </a:r>
            <a:r>
              <a:rPr sz="1200" spc="-5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shunt</a:t>
            </a:r>
            <a:r>
              <a:rPr sz="1200" spc="-5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or</a:t>
            </a:r>
            <a:r>
              <a:rPr sz="1200" spc="-5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fistula</a:t>
            </a:r>
            <a:r>
              <a:rPr sz="1200" spc="-1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is</a:t>
            </a:r>
            <a:r>
              <a:rPr sz="1200" spc="-6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placed</a:t>
            </a:r>
            <a:r>
              <a:rPr sz="1200" spc="-1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in </a:t>
            </a:r>
            <a:r>
              <a:rPr sz="1200" spc="-28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the </a:t>
            </a:r>
            <a:r>
              <a:rPr sz="1200" dirty="0">
                <a:latin typeface="Constantia"/>
                <a:cs typeface="Constantia"/>
              </a:rPr>
              <a:t>arm do </a:t>
            </a:r>
            <a:r>
              <a:rPr sz="1200" spc="-5" dirty="0">
                <a:latin typeface="Constantia"/>
                <a:cs typeface="Constantia"/>
              </a:rPr>
              <a:t>not </a:t>
            </a:r>
            <a:r>
              <a:rPr sz="1200" spc="-10" dirty="0">
                <a:latin typeface="Constantia"/>
                <a:cs typeface="Constantia"/>
              </a:rPr>
              <a:t>cramp </a:t>
            </a:r>
            <a:r>
              <a:rPr sz="1200" spc="-5" dirty="0">
                <a:latin typeface="Constantia"/>
                <a:cs typeface="Constantia"/>
              </a:rPr>
              <a:t>that limb </a:t>
            </a:r>
            <a:r>
              <a:rPr sz="1200" dirty="0">
                <a:latin typeface="Constantia"/>
                <a:cs typeface="Constantia"/>
              </a:rPr>
              <a:t> and do </a:t>
            </a:r>
            <a:r>
              <a:rPr sz="1200" spc="-5" dirty="0">
                <a:latin typeface="Constantia"/>
                <a:cs typeface="Constantia"/>
              </a:rPr>
              <a:t>not use that limb for </a:t>
            </a:r>
            <a:r>
              <a:rPr sz="120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injection</a:t>
            </a:r>
            <a:r>
              <a:rPr sz="1200" spc="-6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of</a:t>
            </a:r>
            <a:r>
              <a:rPr sz="1200" spc="3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medication.</a:t>
            </a:r>
            <a:endParaRPr sz="1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/>
              <a:buChar char="⚫"/>
            </a:pPr>
            <a:endParaRPr sz="1650">
              <a:latin typeface="Constantia"/>
              <a:cs typeface="Constantia"/>
            </a:endParaRPr>
          </a:p>
          <a:p>
            <a:pPr marL="286385" marR="122555" indent="-274320">
              <a:lnSpc>
                <a:spcPct val="100000"/>
              </a:lnSpc>
              <a:buClr>
                <a:srgbClr val="0AD0D9"/>
              </a:buClr>
              <a:buSzPct val="95833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200" dirty="0">
                <a:latin typeface="Constantia"/>
                <a:cs typeface="Constantia"/>
              </a:rPr>
              <a:t>BP</a:t>
            </a:r>
            <a:r>
              <a:rPr sz="1200" spc="-5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reading</a:t>
            </a:r>
            <a:r>
              <a:rPr sz="1200" spc="-3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should </a:t>
            </a:r>
            <a:r>
              <a:rPr sz="1200" dirty="0">
                <a:latin typeface="Constantia"/>
                <a:cs typeface="Constantia"/>
              </a:rPr>
              <a:t>be</a:t>
            </a:r>
            <a:r>
              <a:rPr sz="1200" spc="-70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taken</a:t>
            </a:r>
            <a:r>
              <a:rPr sz="1200" spc="-3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from </a:t>
            </a:r>
            <a:r>
              <a:rPr sz="1200" spc="-28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the</a:t>
            </a:r>
            <a:r>
              <a:rPr sz="1200" spc="-5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other</a:t>
            </a:r>
            <a:r>
              <a:rPr sz="1200" spc="-6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arm.</a:t>
            </a:r>
            <a:endParaRPr sz="1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/>
              <a:buChar char="⚫"/>
            </a:pPr>
            <a:endParaRPr sz="1650">
              <a:latin typeface="Constantia"/>
              <a:cs typeface="Constantia"/>
            </a:endParaRPr>
          </a:p>
          <a:p>
            <a:pPr marL="286385" marR="186055" indent="-274320">
              <a:lnSpc>
                <a:spcPct val="100000"/>
              </a:lnSpc>
              <a:buClr>
                <a:srgbClr val="0AD0D9"/>
              </a:buClr>
              <a:buSzPct val="95833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200" spc="-5" dirty="0">
                <a:latin typeface="Constantia"/>
                <a:cs typeface="Constantia"/>
              </a:rPr>
              <a:t>Patients with </a:t>
            </a:r>
            <a:r>
              <a:rPr sz="1200" dirty="0">
                <a:latin typeface="Constantia"/>
                <a:cs typeface="Constantia"/>
              </a:rPr>
              <a:t>leg </a:t>
            </a:r>
            <a:r>
              <a:rPr sz="1200" spc="-5" dirty="0">
                <a:latin typeface="Constantia"/>
                <a:cs typeface="Constantia"/>
              </a:rPr>
              <a:t>shunts should </a:t>
            </a:r>
            <a:r>
              <a:rPr sz="1200" spc="-290" dirty="0">
                <a:latin typeface="Constantia"/>
                <a:cs typeface="Constantia"/>
              </a:rPr>
              <a:t> </a:t>
            </a:r>
            <a:r>
              <a:rPr sz="1200" spc="-15" dirty="0">
                <a:latin typeface="Constantia"/>
                <a:cs typeface="Constantia"/>
              </a:rPr>
              <a:t>avoid </a:t>
            </a:r>
            <a:r>
              <a:rPr sz="1200" spc="-10" dirty="0">
                <a:latin typeface="Constantia"/>
                <a:cs typeface="Constantia"/>
              </a:rPr>
              <a:t>sitting </a:t>
            </a:r>
            <a:r>
              <a:rPr sz="1200" spc="-5" dirty="0">
                <a:latin typeface="Constantia"/>
                <a:cs typeface="Constantia"/>
              </a:rPr>
              <a:t>with the </a:t>
            </a:r>
            <a:r>
              <a:rPr sz="1200" dirty="0">
                <a:latin typeface="Constantia"/>
                <a:cs typeface="Constantia"/>
              </a:rPr>
              <a:t>leg 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dependent</a:t>
            </a:r>
            <a:r>
              <a:rPr sz="1200" spc="-6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for</a:t>
            </a:r>
            <a:r>
              <a:rPr sz="1200" spc="-60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more</a:t>
            </a:r>
            <a:r>
              <a:rPr sz="1200" spc="-5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than</a:t>
            </a:r>
            <a:r>
              <a:rPr sz="1200" spc="-3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1</a:t>
            </a:r>
            <a:r>
              <a:rPr sz="1200" spc="-2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hour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600200"/>
            <a:ext cx="3339084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068400"/>
            <a:ext cx="2623185" cy="1078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spc="-25" dirty="0">
                <a:solidFill>
                  <a:srgbClr val="04607A"/>
                </a:solidFill>
                <a:latin typeface="Calibri"/>
                <a:cs typeface="Calibri"/>
              </a:rPr>
              <a:t>RECOMMENDATION </a:t>
            </a:r>
            <a:r>
              <a:rPr sz="2300" spc="-2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4607A"/>
                </a:solidFill>
                <a:latin typeface="Calibri"/>
                <a:cs typeface="Calibri"/>
              </a:rPr>
              <a:t>FOR</a:t>
            </a:r>
            <a:r>
              <a:rPr sz="23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4607A"/>
                </a:solidFill>
                <a:latin typeface="Calibri"/>
                <a:cs typeface="Calibri"/>
              </a:rPr>
              <a:t>RENAL </a:t>
            </a:r>
            <a:r>
              <a:rPr sz="23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4607A"/>
                </a:solidFill>
                <a:latin typeface="Calibri"/>
                <a:cs typeface="Calibri"/>
              </a:rPr>
              <a:t>TRANSPLANT</a:t>
            </a:r>
            <a:r>
              <a:rPr sz="230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300" spc="-55" dirty="0">
                <a:solidFill>
                  <a:srgbClr val="04607A"/>
                </a:solidFill>
                <a:latin typeface="Calibri"/>
                <a:cs typeface="Calibri"/>
              </a:rPr>
              <a:t>PATIENT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587" y="2612263"/>
            <a:ext cx="2674620" cy="2544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onstantia"/>
                <a:cs typeface="Constantia"/>
              </a:rPr>
              <a:t>Hepatitis</a:t>
            </a:r>
            <a:r>
              <a:rPr sz="1400" spc="-3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B</a:t>
            </a:r>
            <a:r>
              <a:rPr sz="1400" spc="-5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and</a:t>
            </a:r>
            <a:r>
              <a:rPr sz="1400" spc="-2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C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screening</a:t>
            </a:r>
            <a:endParaRPr sz="1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Constantia"/>
                <a:cs typeface="Constantia"/>
              </a:rPr>
              <a:t>Determination</a:t>
            </a:r>
            <a:r>
              <a:rPr sz="1400" spc="34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of</a:t>
            </a:r>
            <a:r>
              <a:rPr sz="1400" spc="35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level </a:t>
            </a:r>
            <a:r>
              <a:rPr sz="1400" dirty="0">
                <a:latin typeface="Constantia"/>
                <a:cs typeface="Constantia"/>
              </a:rPr>
              <a:t>of </a:t>
            </a:r>
            <a:r>
              <a:rPr sz="1400" spc="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immune</a:t>
            </a:r>
            <a:r>
              <a:rPr sz="140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system</a:t>
            </a:r>
            <a:r>
              <a:rPr sz="1400" spc="-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compromise </a:t>
            </a:r>
            <a:r>
              <a:rPr sz="1400" spc="-5" dirty="0">
                <a:latin typeface="Constantia"/>
                <a:cs typeface="Constantia"/>
              </a:rPr>
              <a:t> resulting</a:t>
            </a:r>
            <a:r>
              <a:rPr sz="1400" spc="33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from</a:t>
            </a:r>
            <a:r>
              <a:rPr sz="1400" spc="29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anti</a:t>
            </a:r>
            <a:r>
              <a:rPr sz="1400" spc="-2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rejection</a:t>
            </a:r>
            <a:r>
              <a:rPr sz="1400" spc="-4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drug </a:t>
            </a:r>
            <a:r>
              <a:rPr sz="1400" spc="-33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therapy</a:t>
            </a:r>
            <a:endParaRPr sz="1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onstantia"/>
              <a:cs typeface="Constantia"/>
            </a:endParaRPr>
          </a:p>
          <a:p>
            <a:pPr marL="12700" marR="220979">
              <a:lnSpc>
                <a:spcPct val="100000"/>
              </a:lnSpc>
            </a:pPr>
            <a:r>
              <a:rPr sz="1400" spc="-10" dirty="0">
                <a:latin typeface="Constantia"/>
                <a:cs typeface="Constantia"/>
              </a:rPr>
              <a:t>Prophylactic</a:t>
            </a:r>
            <a:r>
              <a:rPr sz="1400" spc="-5" dirty="0">
                <a:latin typeface="Constantia"/>
                <a:cs typeface="Constantia"/>
              </a:rPr>
              <a:t> antibiotics</a:t>
            </a:r>
            <a:r>
              <a:rPr sz="1400" dirty="0">
                <a:latin typeface="Constantia"/>
                <a:cs typeface="Constantia"/>
              </a:rPr>
              <a:t> (using </a:t>
            </a:r>
            <a:r>
              <a:rPr sz="1400" spc="-34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AHA</a:t>
            </a:r>
            <a:r>
              <a:rPr sz="1400" spc="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recommendations</a:t>
            </a:r>
            <a:r>
              <a:rPr sz="1400" dirty="0">
                <a:latin typeface="Constantia"/>
                <a:cs typeface="Constantia"/>
              </a:rPr>
              <a:t> or </a:t>
            </a:r>
            <a:r>
              <a:rPr sz="1400" spc="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specific</a:t>
            </a:r>
            <a:r>
              <a:rPr sz="1400" spc="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regimens</a:t>
            </a:r>
            <a:r>
              <a:rPr sz="140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based</a:t>
            </a:r>
            <a:r>
              <a:rPr sz="1400" dirty="0">
                <a:latin typeface="Constantia"/>
                <a:cs typeface="Constantia"/>
              </a:rPr>
              <a:t> on </a:t>
            </a:r>
            <a:r>
              <a:rPr sz="1400" spc="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physician</a:t>
            </a:r>
            <a:r>
              <a:rPr sz="1400" spc="29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consultation)</a:t>
            </a:r>
            <a:endParaRPr sz="14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52600"/>
            <a:ext cx="3352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44" y="2508630"/>
            <a:ext cx="57645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FF0000"/>
                </a:solidFill>
                <a:latin typeface="Constantia"/>
                <a:cs typeface="Constantia"/>
              </a:rPr>
              <a:t>HEMORRHAGIC </a:t>
            </a:r>
            <a:r>
              <a:rPr sz="4800" spc="-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4800" dirty="0">
                <a:solidFill>
                  <a:srgbClr val="FF0000"/>
                </a:solidFill>
                <a:latin typeface="Constantia"/>
                <a:cs typeface="Constantia"/>
              </a:rPr>
              <a:t>DISORDERS....</a:t>
            </a:r>
            <a:r>
              <a:rPr sz="4800" spc="-20" dirty="0">
                <a:solidFill>
                  <a:srgbClr val="FF0000"/>
                </a:solidFill>
                <a:latin typeface="Constantia"/>
                <a:cs typeface="Constantia"/>
              </a:rPr>
              <a:t>.</a:t>
            </a:r>
            <a:r>
              <a:rPr sz="4800" dirty="0">
                <a:solidFill>
                  <a:srgbClr val="FF0000"/>
                </a:solidFill>
                <a:latin typeface="Constantia"/>
                <a:cs typeface="Constantia"/>
              </a:rPr>
              <a:t>..</a:t>
            </a:r>
            <a:r>
              <a:rPr sz="4800" spc="-15" dirty="0">
                <a:solidFill>
                  <a:srgbClr val="FF0000"/>
                </a:solidFill>
                <a:latin typeface="Constantia"/>
                <a:cs typeface="Constantia"/>
              </a:rPr>
              <a:t>.</a:t>
            </a:r>
            <a:r>
              <a:rPr sz="4800" dirty="0">
                <a:solidFill>
                  <a:srgbClr val="FF0000"/>
                </a:solidFill>
                <a:latin typeface="Constantia"/>
                <a:cs typeface="Constantia"/>
              </a:rPr>
              <a:t>..</a:t>
            </a:r>
            <a:r>
              <a:rPr sz="4800" spc="-15" dirty="0">
                <a:solidFill>
                  <a:srgbClr val="FF0000"/>
                </a:solidFill>
                <a:latin typeface="Constantia"/>
                <a:cs typeface="Constantia"/>
              </a:rPr>
              <a:t>.</a:t>
            </a:r>
            <a:r>
              <a:rPr sz="4800" spc="-5" dirty="0">
                <a:solidFill>
                  <a:srgbClr val="FF0000"/>
                </a:solidFill>
                <a:latin typeface="Constantia"/>
                <a:cs typeface="Constantia"/>
              </a:rPr>
              <a:t>!!!!</a:t>
            </a:r>
            <a:endParaRPr sz="48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9828" y="5435295"/>
            <a:ext cx="641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2440" algn="l"/>
              </a:tabLst>
            </a:pPr>
            <a:r>
              <a:rPr sz="4800" dirty="0">
                <a:solidFill>
                  <a:srgbClr val="FF0000"/>
                </a:solidFill>
                <a:latin typeface="Constantia"/>
                <a:cs typeface="Constantia"/>
              </a:rPr>
              <a:t>.	,</a:t>
            </a:r>
            <a:endParaRPr sz="4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524000"/>
              <a:ext cx="3861816" cy="3810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0799" y="3048000"/>
              <a:ext cx="1971039" cy="1077595"/>
            </a:xfrm>
            <a:custGeom>
              <a:avLst/>
              <a:gdLst/>
              <a:ahLst/>
              <a:cxnLst/>
              <a:rect l="l" t="t" r="r" b="b"/>
              <a:pathLst>
                <a:path w="1971040" h="1077595">
                  <a:moveTo>
                    <a:pt x="1970531" y="0"/>
                  </a:moveTo>
                  <a:lnTo>
                    <a:pt x="0" y="0"/>
                  </a:lnTo>
                  <a:lnTo>
                    <a:pt x="0" y="1077468"/>
                  </a:lnTo>
                  <a:lnTo>
                    <a:pt x="1970531" y="1077468"/>
                  </a:lnTo>
                  <a:lnTo>
                    <a:pt x="1970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80428" y="3079826"/>
            <a:ext cx="17983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10" dirty="0">
                <a:latin typeface="Lucida Sans Unicode"/>
                <a:cs typeface="Lucida Sans Unicode"/>
              </a:rPr>
              <a:t>LIVER </a:t>
            </a:r>
            <a:r>
              <a:rPr sz="3200" spc="-105" dirty="0">
                <a:latin typeface="Lucida Sans Unicode"/>
                <a:cs typeface="Lucida Sans Unicode"/>
              </a:rPr>
              <a:t> DISE</a:t>
            </a:r>
            <a:r>
              <a:rPr sz="3200" spc="-150" dirty="0">
                <a:latin typeface="Lucida Sans Unicode"/>
                <a:cs typeface="Lucida Sans Unicode"/>
              </a:rPr>
              <a:t>A</a:t>
            </a:r>
            <a:r>
              <a:rPr sz="3200" spc="100" dirty="0">
                <a:latin typeface="Lucida Sans Unicode"/>
                <a:cs typeface="Lucida Sans Unicode"/>
              </a:rPr>
              <a:t>SES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93519"/>
            <a:ext cx="7870825" cy="2958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Liver </a:t>
            </a:r>
            <a:r>
              <a:rPr sz="2600" spc="-5" dirty="0">
                <a:latin typeface="Constantia"/>
                <a:cs typeface="Constantia"/>
              </a:rPr>
              <a:t>is the </a:t>
            </a:r>
            <a:r>
              <a:rPr sz="2600" spc="-10" dirty="0">
                <a:latin typeface="Constantia"/>
                <a:cs typeface="Constantia"/>
              </a:rPr>
              <a:t>site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production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spc="-5" dirty="0">
                <a:latin typeface="Constantia"/>
                <a:cs typeface="Constantia"/>
              </a:rPr>
              <a:t>most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clotting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factors,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excessive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bleeding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during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after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periodontal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treatment </a:t>
            </a:r>
            <a:r>
              <a:rPr sz="2600" spc="-20" dirty="0">
                <a:latin typeface="Constantia"/>
                <a:cs typeface="Constantia"/>
              </a:rPr>
              <a:t>may </a:t>
            </a:r>
            <a:r>
              <a:rPr sz="2600" spc="-15" dirty="0">
                <a:latin typeface="Constantia"/>
                <a:cs typeface="Constantia"/>
              </a:rPr>
              <a:t>occur </a:t>
            </a:r>
            <a:r>
              <a:rPr sz="2600" spc="-5" dirty="0">
                <a:latin typeface="Constantia"/>
                <a:cs typeface="Constantia"/>
              </a:rPr>
              <a:t>in patients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15" dirty="0">
                <a:latin typeface="Constantia"/>
                <a:cs typeface="Constantia"/>
              </a:rPr>
              <a:t>severe </a:t>
            </a:r>
            <a:r>
              <a:rPr sz="2600" spc="-20" dirty="0">
                <a:latin typeface="Constantia"/>
                <a:cs typeface="Constantia"/>
              </a:rPr>
              <a:t>liver 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Segoe UI Symbol"/>
              <a:buChar char="⚫"/>
            </a:pPr>
            <a:endParaRPr sz="3550">
              <a:latin typeface="Constantia"/>
              <a:cs typeface="Constantia"/>
            </a:endParaRPr>
          </a:p>
          <a:p>
            <a:pPr marL="286385" marR="234315" indent="-274320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Many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drugs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metabolized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liver.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liver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alters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normal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drug metabolism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993519"/>
            <a:ext cx="5581015" cy="3275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onstantia"/>
                <a:cs typeface="Constantia"/>
              </a:rPr>
              <a:t>Major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causes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liver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diseases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includes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Drug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toxicity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Cirrhosis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Viral </a:t>
            </a:r>
            <a:r>
              <a:rPr sz="2600" spc="-5" dirty="0">
                <a:latin typeface="Constantia"/>
                <a:cs typeface="Constantia"/>
              </a:rPr>
              <a:t>infections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(hepatitis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C)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Neoplasms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Bili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3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act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ders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85061"/>
            <a:ext cx="6059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4607A"/>
                </a:solidFill>
                <a:latin typeface="Calibri"/>
                <a:cs typeface="Calibri"/>
              </a:rPr>
              <a:t>ORAL</a:t>
            </a:r>
            <a:r>
              <a:rPr sz="28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04607A"/>
                </a:solidFill>
                <a:latin typeface="Calibri"/>
                <a:cs typeface="Calibri"/>
              </a:rPr>
              <a:t>MANIFESTATIONS</a:t>
            </a:r>
            <a:r>
              <a:rPr sz="2800" spc="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OF</a:t>
            </a:r>
            <a:r>
              <a:rPr sz="2800" spc="-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LIVER </a:t>
            </a:r>
            <a:r>
              <a:rPr sz="2800" spc="-10" dirty="0">
                <a:solidFill>
                  <a:srgbClr val="04607A"/>
                </a:solidFill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67280"/>
            <a:ext cx="2635885" cy="24034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Candidiasis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Angula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cheilit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At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lossitis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Petechiae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Lichen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planus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93037"/>
            <a:ext cx="2800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04607A"/>
                </a:solidFill>
                <a:latin typeface="Calibri"/>
                <a:cs typeface="Calibri"/>
              </a:rPr>
              <a:t>TREATMENT</a:t>
            </a:r>
            <a:r>
              <a:rPr sz="4000" spc="-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4607A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1890725"/>
            <a:ext cx="8037195" cy="405002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9085" marR="17780" indent="-274320">
              <a:lnSpc>
                <a:spcPct val="80100"/>
              </a:lnSpc>
              <a:spcBef>
                <a:spcPts val="620"/>
              </a:spcBef>
              <a:buClr>
                <a:srgbClr val="0AD0D9"/>
              </a:buClr>
              <a:buSzPct val="95454"/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onstantia"/>
                <a:cs typeface="Constantia"/>
              </a:rPr>
              <a:t>Consultation </a:t>
            </a:r>
            <a:r>
              <a:rPr sz="2200" spc="-5" dirty="0">
                <a:latin typeface="Constantia"/>
                <a:cs typeface="Constantia"/>
              </a:rPr>
              <a:t>with the </a:t>
            </a:r>
            <a:r>
              <a:rPr sz="2200" spc="-10" dirty="0">
                <a:latin typeface="Constantia"/>
                <a:cs typeface="Constantia"/>
              </a:rPr>
              <a:t>physician </a:t>
            </a:r>
            <a:r>
              <a:rPr sz="2200" spc="-15" dirty="0">
                <a:latin typeface="Constantia"/>
                <a:cs typeface="Constantia"/>
              </a:rPr>
              <a:t>concerning </a:t>
            </a:r>
            <a:r>
              <a:rPr sz="2200" spc="-10" dirty="0">
                <a:latin typeface="Constantia"/>
                <a:cs typeface="Constantia"/>
              </a:rPr>
              <a:t>current </a:t>
            </a:r>
            <a:r>
              <a:rPr sz="2200" spc="-15" dirty="0">
                <a:latin typeface="Constantia"/>
                <a:cs typeface="Constantia"/>
              </a:rPr>
              <a:t>stage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disease,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risk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for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bleeding,potential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drugs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prescribed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during </a:t>
            </a:r>
            <a:r>
              <a:rPr sz="2200" spc="-5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treatment</a:t>
            </a:r>
            <a:r>
              <a:rPr sz="2200" spc="-1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required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alterations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periodontal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therapy.</a:t>
            </a:r>
            <a:endParaRPr sz="2200">
              <a:latin typeface="Constantia"/>
              <a:cs typeface="Constantia"/>
            </a:endParaRPr>
          </a:p>
          <a:p>
            <a:pPr marL="29972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onstantia"/>
                <a:cs typeface="Constantia"/>
              </a:rPr>
              <a:t>Screening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for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hepatitis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C</a:t>
            </a:r>
            <a:endParaRPr sz="2200">
              <a:latin typeface="Constantia"/>
              <a:cs typeface="Constantia"/>
            </a:endParaRPr>
          </a:p>
          <a:p>
            <a:pPr marL="29972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onstantia"/>
                <a:cs typeface="Constantia"/>
              </a:rPr>
              <a:t>Check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laboratory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values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for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PT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PTT</a:t>
            </a:r>
            <a:endParaRPr sz="2200">
              <a:latin typeface="Constantia"/>
              <a:cs typeface="Constantia"/>
            </a:endParaRPr>
          </a:p>
          <a:p>
            <a:pPr marL="299720" indent="-274320">
              <a:lnSpc>
                <a:spcPct val="100000"/>
              </a:lnSpc>
              <a:buClr>
                <a:srgbClr val="0AD0D9"/>
              </a:buClr>
              <a:buSzPct val="95454"/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onstantia"/>
                <a:cs typeface="Constantia"/>
              </a:rPr>
              <a:t>Che</a:t>
            </a:r>
            <a:r>
              <a:rPr sz="2200" spc="-15" dirty="0">
                <a:latin typeface="Constantia"/>
                <a:cs typeface="Constantia"/>
              </a:rPr>
              <a:t>c</a:t>
            </a:r>
            <a:r>
              <a:rPr sz="2200" spc="-5" dirty="0">
                <a:latin typeface="Constantia"/>
                <a:cs typeface="Constantia"/>
              </a:rPr>
              <a:t>k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lab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5" dirty="0">
                <a:latin typeface="Constantia"/>
                <a:cs typeface="Constantia"/>
              </a:rPr>
              <a:t>o</a:t>
            </a:r>
            <a:r>
              <a:rPr sz="2200" spc="25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y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v</a:t>
            </a:r>
            <a:r>
              <a:rPr sz="2200" spc="-5" dirty="0">
                <a:latin typeface="Constantia"/>
                <a:cs typeface="Constantia"/>
              </a:rPr>
              <a:t>al</a:t>
            </a:r>
            <a:r>
              <a:rPr sz="2200" spc="-15" dirty="0">
                <a:latin typeface="Constantia"/>
                <a:cs typeface="Constantia"/>
              </a:rPr>
              <a:t>u</a:t>
            </a:r>
            <a:r>
              <a:rPr sz="2200" spc="-5" dirty="0">
                <a:latin typeface="Constantia"/>
                <a:cs typeface="Constantia"/>
              </a:rPr>
              <a:t>es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f</a:t>
            </a:r>
            <a:r>
              <a:rPr sz="2200" spc="-5" dirty="0">
                <a:latin typeface="Constantia"/>
                <a:cs typeface="Constantia"/>
              </a:rPr>
              <a:t>or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INR</a:t>
            </a:r>
            <a:endParaRPr sz="2200">
              <a:latin typeface="Constantia"/>
              <a:cs typeface="Constantia"/>
            </a:endParaRPr>
          </a:p>
          <a:p>
            <a:pPr marL="299085" marR="104139" indent="-274320" algn="just">
              <a:lnSpc>
                <a:spcPts val="2110"/>
              </a:lnSpc>
              <a:spcBef>
                <a:spcPts val="515"/>
              </a:spcBef>
              <a:buClr>
                <a:srgbClr val="0AD0D9"/>
              </a:buClr>
              <a:buSzPct val="93181"/>
              <a:buFont typeface="Wingdings"/>
              <a:buChar char=""/>
              <a:tabLst>
                <a:tab pos="299720" algn="l"/>
              </a:tabLst>
            </a:pPr>
            <a:r>
              <a:rPr sz="2200" spc="-45" dirty="0">
                <a:latin typeface="Constantia"/>
                <a:cs typeface="Constantia"/>
              </a:rPr>
              <a:t>Teeth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with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severe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bone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attachment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loss,</a:t>
            </a:r>
            <a:r>
              <a:rPr sz="2200" spc="-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furcation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invasion, </a:t>
            </a:r>
            <a:r>
              <a:rPr sz="2200" spc="-5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periodontal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abscesses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or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extensive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surgical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requirements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should </a:t>
            </a:r>
            <a:r>
              <a:rPr sz="2200" spc="-5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extracted </a:t>
            </a:r>
            <a:r>
              <a:rPr sz="2200" spc="-15" dirty="0">
                <a:latin typeface="Constantia"/>
                <a:cs typeface="Constantia"/>
              </a:rPr>
              <a:t>before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transplant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procedure</a:t>
            </a:r>
            <a:endParaRPr sz="2200">
              <a:latin typeface="Constantia"/>
              <a:cs typeface="Constantia"/>
            </a:endParaRPr>
          </a:p>
          <a:p>
            <a:pPr marL="299720" indent="-274320" algn="just">
              <a:lnSpc>
                <a:spcPts val="2375"/>
              </a:lnSpc>
              <a:spcBef>
                <a:spcPts val="25"/>
              </a:spcBef>
              <a:buClr>
                <a:srgbClr val="0AD0D9"/>
              </a:buClr>
              <a:buSzPct val="93181"/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onstantia"/>
                <a:cs typeface="Constantia"/>
              </a:rPr>
              <a:t>Conservative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,non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surgical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periodontal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therapy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can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done</a:t>
            </a:r>
            <a:endParaRPr sz="2200">
              <a:latin typeface="Constantia"/>
              <a:cs typeface="Constantia"/>
            </a:endParaRPr>
          </a:p>
          <a:p>
            <a:pPr marL="299085" algn="just">
              <a:lnSpc>
                <a:spcPts val="2375"/>
              </a:lnSpc>
            </a:pPr>
            <a:r>
              <a:rPr sz="2200" spc="-30" dirty="0">
                <a:latin typeface="Constantia"/>
                <a:cs typeface="Constantia"/>
              </a:rPr>
              <a:t>w</a:t>
            </a:r>
            <a:r>
              <a:rPr sz="2200" spc="-5" dirty="0">
                <a:latin typeface="Constantia"/>
                <a:cs typeface="Constantia"/>
              </a:rPr>
              <a:t>hen</a:t>
            </a:r>
            <a:r>
              <a:rPr sz="2200" dirty="0">
                <a:latin typeface="Constantia"/>
                <a:cs typeface="Constantia"/>
              </a:rPr>
              <a:t>e</a:t>
            </a:r>
            <a:r>
              <a:rPr sz="2200" spc="-60" dirty="0">
                <a:latin typeface="Constantia"/>
                <a:cs typeface="Constantia"/>
              </a:rPr>
              <a:t>v</a:t>
            </a:r>
            <a:r>
              <a:rPr sz="2200" spc="-5" dirty="0">
                <a:latin typeface="Constantia"/>
                <a:cs typeface="Constantia"/>
              </a:rPr>
              <a:t>er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5" dirty="0">
                <a:latin typeface="Constantia"/>
                <a:cs typeface="Constantia"/>
              </a:rPr>
              <a:t>ossib</a:t>
            </a:r>
            <a:r>
              <a:rPr sz="2200" spc="-15" dirty="0">
                <a:latin typeface="Constantia"/>
                <a:cs typeface="Constantia"/>
              </a:rPr>
              <a:t>l</a:t>
            </a:r>
            <a:r>
              <a:rPr sz="2200" spc="-5" dirty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299720" indent="-274320" algn="just">
              <a:lnSpc>
                <a:spcPct val="100000"/>
              </a:lnSpc>
              <a:buClr>
                <a:srgbClr val="0AD0D9"/>
              </a:buClr>
              <a:buSzPct val="93181"/>
              <a:buFont typeface="Wingdings"/>
              <a:buChar char=""/>
              <a:tabLst>
                <a:tab pos="299720" algn="l"/>
              </a:tabLst>
            </a:pPr>
            <a:r>
              <a:rPr sz="2200" spc="-5" dirty="0">
                <a:latin typeface="Constantia"/>
                <a:cs typeface="Constantia"/>
              </a:rPr>
              <a:t>If</a:t>
            </a:r>
            <a:r>
              <a:rPr sz="2200" spc="-10" dirty="0">
                <a:latin typeface="Constantia"/>
                <a:cs typeface="Constantia"/>
              </a:rPr>
              <a:t> surgery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is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required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INR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should be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less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than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2</a:t>
            </a:r>
            <a:endParaRPr sz="2200">
              <a:latin typeface="Constantia"/>
              <a:cs typeface="Constantia"/>
            </a:endParaRPr>
          </a:p>
          <a:p>
            <a:pPr marL="299720" indent="-274320" algn="just">
              <a:lnSpc>
                <a:spcPct val="100000"/>
              </a:lnSpc>
              <a:buClr>
                <a:srgbClr val="0AD0D9"/>
              </a:buClr>
              <a:buSzPct val="93181"/>
              <a:buFont typeface="Wingdings"/>
              <a:buChar char=""/>
              <a:tabLst>
                <a:tab pos="299720" algn="l"/>
              </a:tabLst>
            </a:pPr>
            <a:r>
              <a:rPr sz="2200" spc="-10" dirty="0">
                <a:latin typeface="Constantia"/>
                <a:cs typeface="Constantia"/>
              </a:rPr>
              <a:t>Platelet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count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should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more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than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80,000/mm</a:t>
            </a:r>
            <a:r>
              <a:rPr sz="2700" spc="-30" baseline="30864" dirty="0">
                <a:latin typeface="Constantia"/>
                <a:cs typeface="Constantia"/>
              </a:rPr>
              <a:t>3</a:t>
            </a:r>
            <a:endParaRPr sz="2700" baseline="30864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3429000" cy="37155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0703" y="2583002"/>
            <a:ext cx="283019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Pulmonary 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diseases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953895"/>
            <a:ext cx="7884159" cy="41478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889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Pulmonary </a:t>
            </a:r>
            <a:r>
              <a:rPr sz="2600" spc="-5" dirty="0">
                <a:latin typeface="Constantia"/>
                <a:cs typeface="Constantia"/>
              </a:rPr>
              <a:t>diseases </a:t>
            </a:r>
            <a:r>
              <a:rPr sz="2600" spc="-25" dirty="0">
                <a:latin typeface="Constantia"/>
                <a:cs typeface="Constantia"/>
              </a:rPr>
              <a:t>range </a:t>
            </a:r>
            <a:r>
              <a:rPr sz="2600" spc="-15" dirty="0">
                <a:latin typeface="Constantia"/>
                <a:cs typeface="Constantia"/>
              </a:rPr>
              <a:t>from </a:t>
            </a:r>
            <a:r>
              <a:rPr sz="2600" spc="-10" dirty="0">
                <a:latin typeface="Constantia"/>
                <a:cs typeface="Constantia"/>
              </a:rPr>
              <a:t>obstructive </a:t>
            </a:r>
            <a:r>
              <a:rPr sz="2600" dirty="0">
                <a:latin typeface="Constantia"/>
                <a:cs typeface="Constantia"/>
              </a:rPr>
              <a:t>lung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diseases </a:t>
            </a:r>
            <a:r>
              <a:rPr sz="2600" spc="5" dirty="0">
                <a:latin typeface="Constantia"/>
                <a:cs typeface="Constantia"/>
              </a:rPr>
              <a:t>(eg: </a:t>
            </a:r>
            <a:r>
              <a:rPr sz="2600" spc="-5" dirty="0">
                <a:latin typeface="Constantia"/>
                <a:cs typeface="Constantia"/>
              </a:rPr>
              <a:t>asthma,emphysema,bronchitis)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restrictive ventilatory disorders </a:t>
            </a:r>
            <a:r>
              <a:rPr sz="2600" spc="-5" dirty="0">
                <a:latin typeface="Constantia"/>
                <a:cs typeface="Constantia"/>
              </a:rPr>
              <a:t>caused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dirty="0">
                <a:latin typeface="Constantia"/>
                <a:cs typeface="Constantia"/>
              </a:rPr>
              <a:t>muscle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eaknes</a:t>
            </a:r>
            <a:r>
              <a:rPr sz="2600" spc="-3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,scarrin</a:t>
            </a:r>
            <a:r>
              <a:rPr sz="2600" spc="-4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,obesi</a:t>
            </a:r>
            <a:r>
              <a:rPr sz="2600" spc="-1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diti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ould  </a:t>
            </a:r>
            <a:r>
              <a:rPr sz="2600" spc="-15" dirty="0">
                <a:latin typeface="Constantia"/>
                <a:cs typeface="Constantia"/>
              </a:rPr>
              <a:t>interfere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effective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ventilation</a:t>
            </a:r>
            <a:endParaRPr sz="2600">
              <a:latin typeface="Constantia"/>
              <a:cs typeface="Constantia"/>
            </a:endParaRPr>
          </a:p>
          <a:p>
            <a:pPr marL="286385" marR="578485" indent="-274320">
              <a:lnSpc>
                <a:spcPts val="281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Acute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respiratory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distress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caused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slight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airway </a:t>
            </a:r>
            <a:r>
              <a:rPr sz="2600" dirty="0">
                <a:latin typeface="Constantia"/>
                <a:cs typeface="Constantia"/>
              </a:rPr>
              <a:t>obstruction or </a:t>
            </a:r>
            <a:r>
              <a:rPr sz="2600" spc="-5" dirty="0">
                <a:latin typeface="Constantia"/>
                <a:cs typeface="Constantia"/>
              </a:rPr>
              <a:t>depression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respiratory 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function.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Patients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acute </a:t>
            </a:r>
            <a:r>
              <a:rPr sz="2600" spc="-10" dirty="0">
                <a:latin typeface="Constantia"/>
                <a:cs typeface="Constantia"/>
              </a:rPr>
              <a:t>respiratory distress might alter </a:t>
            </a:r>
            <a:r>
              <a:rPr sz="2600" spc="-5" dirty="0">
                <a:latin typeface="Constantia"/>
                <a:cs typeface="Constantia"/>
              </a:rPr>
              <a:t> their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position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attempts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improve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their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ventilatory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efficiency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21053"/>
            <a:ext cx="4117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4607A"/>
                </a:solidFill>
                <a:latin typeface="Calibri"/>
                <a:cs typeface="Calibri"/>
              </a:rPr>
              <a:t>ORAL</a:t>
            </a:r>
            <a:r>
              <a:rPr sz="3200" spc="-2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04607A"/>
                </a:solidFill>
                <a:latin typeface="Calibri"/>
                <a:cs typeface="Calibri"/>
              </a:rPr>
              <a:t>MANIFESTATIONS</a:t>
            </a:r>
            <a:r>
              <a:rPr sz="32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607A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43480"/>
            <a:ext cx="1945639" cy="19278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Xerostomia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Gingivitis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Halitosis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Candidiasis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257046"/>
            <a:ext cx="2523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solidFill>
                  <a:srgbClr val="04607A"/>
                </a:solidFill>
                <a:latin typeface="Calibri"/>
                <a:cs typeface="Calibri"/>
              </a:rPr>
              <a:t>TREATMENT</a:t>
            </a:r>
            <a:r>
              <a:rPr sz="360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374519"/>
            <a:ext cx="8036559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Identify and </a:t>
            </a:r>
            <a:r>
              <a:rPr sz="2600" spc="-15" dirty="0">
                <a:latin typeface="Constantia"/>
                <a:cs typeface="Constantia"/>
              </a:rPr>
              <a:t>refer </a:t>
            </a:r>
            <a:r>
              <a:rPr sz="2600" spc="-5" dirty="0">
                <a:latin typeface="Constantia"/>
                <a:cs typeface="Constantia"/>
              </a:rPr>
              <a:t>patients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signs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symptoms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(increased </a:t>
            </a:r>
            <a:r>
              <a:rPr sz="2600" spc="-10" dirty="0">
                <a:latin typeface="Constantia"/>
                <a:cs typeface="Constantia"/>
              </a:rPr>
              <a:t>respiratory rate,cyanosis,,clubbing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fingers,chronic cough,chest </a:t>
            </a:r>
            <a:r>
              <a:rPr sz="2600" spc="-10" dirty="0">
                <a:latin typeface="Constantia"/>
                <a:cs typeface="Constantia"/>
              </a:rPr>
              <a:t>pain,hemoptysis,dyspnea 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wheezing)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pulmonary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their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physician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regarding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medications </a:t>
            </a:r>
            <a:r>
              <a:rPr sz="2600" dirty="0">
                <a:latin typeface="Constantia"/>
                <a:cs typeface="Constantia"/>
              </a:rPr>
              <a:t> (anti</a:t>
            </a:r>
            <a:r>
              <a:rPr sz="2600" spc="5" dirty="0">
                <a:latin typeface="Constantia"/>
                <a:cs typeface="Constantia"/>
              </a:rPr>
              <a:t>b</a:t>
            </a:r>
            <a:r>
              <a:rPr sz="2600" spc="-5" dirty="0">
                <a:latin typeface="Constantia"/>
                <a:cs typeface="Constantia"/>
              </a:rPr>
              <a:t>iotic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5" dirty="0">
                <a:latin typeface="Constantia"/>
                <a:cs typeface="Constantia"/>
              </a:rPr>
              <a:t>s</a:t>
            </a:r>
            <a:r>
              <a:rPr sz="2600" spc="-4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oid</a:t>
            </a:r>
            <a:r>
              <a:rPr sz="2600" spc="-2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,che</a:t>
            </a:r>
            <a:r>
              <a:rPr sz="2600" spc="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othe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ape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ti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2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ents)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 se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erity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pulmona</a:t>
            </a:r>
            <a:r>
              <a:rPr sz="2600" spc="2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936445"/>
            <a:ext cx="7992745" cy="40500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latin typeface="Constantia"/>
                <a:cs typeface="Constantia"/>
              </a:rPr>
              <a:t>Avoid </a:t>
            </a:r>
            <a:r>
              <a:rPr sz="2200" spc="-5" dirty="0">
                <a:latin typeface="Constantia"/>
                <a:cs typeface="Constantia"/>
              </a:rPr>
              <a:t>elicitation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respiratory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depression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or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distress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: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600">
              <a:latin typeface="Constantia"/>
              <a:cs typeface="Constantia"/>
            </a:endParaRPr>
          </a:p>
          <a:p>
            <a:pPr marL="286385" marR="20955" indent="-274320">
              <a:lnSpc>
                <a:spcPct val="80000"/>
              </a:lnSpc>
              <a:buClr>
                <a:srgbClr val="0AD0D9"/>
              </a:buClr>
              <a:buSzPct val="93181"/>
              <a:buFont typeface="Wingdings"/>
              <a:buChar char=""/>
              <a:tabLst>
                <a:tab pos="426720" algn="l"/>
                <a:tab pos="427355" algn="l"/>
              </a:tabLst>
            </a:pPr>
            <a:r>
              <a:rPr dirty="0"/>
              <a:t>	</a:t>
            </a:r>
            <a:r>
              <a:rPr sz="2200" spc="-5" dirty="0">
                <a:latin typeface="Constantia"/>
                <a:cs typeface="Constantia"/>
              </a:rPr>
              <a:t>Minimize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stress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 a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periodontal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appointment.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patient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with </a:t>
            </a:r>
            <a:r>
              <a:rPr sz="2200" spc="-5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emphysema </a:t>
            </a:r>
            <a:r>
              <a:rPr sz="2200" spc="-5" dirty="0">
                <a:latin typeface="Constantia"/>
                <a:cs typeface="Constantia"/>
              </a:rPr>
              <a:t>should be </a:t>
            </a:r>
            <a:r>
              <a:rPr sz="2200" spc="-15" dirty="0">
                <a:latin typeface="Constantia"/>
                <a:cs typeface="Constantia"/>
              </a:rPr>
              <a:t>treated </a:t>
            </a:r>
            <a:r>
              <a:rPr sz="2200" spc="-5" dirty="0">
                <a:latin typeface="Constantia"/>
                <a:cs typeface="Constantia"/>
              </a:rPr>
              <a:t>in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5" dirty="0">
                <a:latin typeface="Constantia"/>
                <a:cs typeface="Constantia"/>
              </a:rPr>
              <a:t>afternoon </a:t>
            </a:r>
            <a:r>
              <a:rPr sz="2200" spc="-15" dirty="0">
                <a:latin typeface="Constantia"/>
                <a:cs typeface="Constantia"/>
              </a:rPr>
              <a:t>,several </a:t>
            </a:r>
            <a:r>
              <a:rPr sz="2200" spc="-5" dirty="0">
                <a:latin typeface="Constantia"/>
                <a:cs typeface="Constantia"/>
              </a:rPr>
              <a:t>hours 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af</a:t>
            </a:r>
            <a:r>
              <a:rPr sz="2200" spc="-35" dirty="0">
                <a:latin typeface="Constantia"/>
                <a:cs typeface="Constantia"/>
              </a:rPr>
              <a:t>t</a:t>
            </a:r>
            <a:r>
              <a:rPr sz="2200" spc="-5" dirty="0">
                <a:latin typeface="Constantia"/>
                <a:cs typeface="Constantia"/>
              </a:rPr>
              <a:t>er</a:t>
            </a:r>
            <a:r>
              <a:rPr sz="2200" spc="-1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sleep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5" dirty="0">
                <a:latin typeface="Constantia"/>
                <a:cs typeface="Constantia"/>
              </a:rPr>
              <a:t>o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al</a:t>
            </a:r>
            <a:r>
              <a:rPr sz="2200" spc="-15" dirty="0">
                <a:latin typeface="Constantia"/>
                <a:cs typeface="Constantia"/>
              </a:rPr>
              <a:t>l</a:t>
            </a:r>
            <a:r>
              <a:rPr sz="2200" spc="-55" dirty="0">
                <a:latin typeface="Constantia"/>
                <a:cs typeface="Constantia"/>
              </a:rPr>
              <a:t>o</a:t>
            </a:r>
            <a:r>
              <a:rPr sz="2200" spc="-5" dirty="0">
                <a:latin typeface="Constantia"/>
                <a:cs typeface="Constantia"/>
              </a:rPr>
              <a:t>w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f</a:t>
            </a:r>
            <a:r>
              <a:rPr sz="2200" spc="-5" dirty="0">
                <a:latin typeface="Constantia"/>
                <a:cs typeface="Constantia"/>
              </a:rPr>
              <a:t>or</a:t>
            </a:r>
            <a:r>
              <a:rPr sz="2200" spc="-1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air</a:t>
            </a:r>
            <a:r>
              <a:rPr sz="2200" spc="-25" dirty="0">
                <a:latin typeface="Constantia"/>
                <a:cs typeface="Constantia"/>
              </a:rPr>
              <a:t>w</a:t>
            </a:r>
            <a:r>
              <a:rPr sz="2200" spc="-55" dirty="0">
                <a:latin typeface="Constantia"/>
                <a:cs typeface="Constantia"/>
              </a:rPr>
              <a:t>a</a:t>
            </a:r>
            <a:r>
              <a:rPr sz="2200" spc="-5" dirty="0">
                <a:latin typeface="Constantia"/>
                <a:cs typeface="Constantia"/>
              </a:rPr>
              <a:t>y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</a:t>
            </a:r>
            <a:r>
              <a:rPr sz="2200" spc="-15" dirty="0">
                <a:latin typeface="Constantia"/>
                <a:cs typeface="Constantia"/>
              </a:rPr>
              <a:t>l</a:t>
            </a:r>
            <a:r>
              <a:rPr sz="2200" spc="-5" dirty="0">
                <a:latin typeface="Constantia"/>
                <a:cs typeface="Constantia"/>
              </a:rPr>
              <a:t>ea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60" dirty="0">
                <a:latin typeface="Constantia"/>
                <a:cs typeface="Constantia"/>
              </a:rPr>
              <a:t>c</a:t>
            </a:r>
            <a:r>
              <a:rPr sz="2200" spc="-5" dirty="0">
                <a:latin typeface="Constantia"/>
                <a:cs typeface="Constantia"/>
              </a:rPr>
              <a:t>e.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ts val="2375"/>
              </a:lnSpc>
              <a:buClr>
                <a:srgbClr val="0AD0D9"/>
              </a:buClr>
              <a:buSzPct val="95454"/>
              <a:buFont typeface="Wingdings"/>
              <a:buChar char=""/>
              <a:tabLst>
                <a:tab pos="287020" algn="l"/>
              </a:tabLst>
            </a:pPr>
            <a:r>
              <a:rPr sz="2200" spc="-35" dirty="0">
                <a:latin typeface="Constantia"/>
                <a:cs typeface="Constantia"/>
              </a:rPr>
              <a:t>Avoid</a:t>
            </a:r>
            <a:r>
              <a:rPr sz="2200" spc="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medications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that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could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cause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respiratory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depression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(e.g.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:</a:t>
            </a:r>
            <a:endParaRPr sz="2200">
              <a:latin typeface="Constantia"/>
              <a:cs typeface="Constantia"/>
            </a:endParaRPr>
          </a:p>
          <a:p>
            <a:pPr marL="286385">
              <a:lnSpc>
                <a:spcPts val="2375"/>
              </a:lnSpc>
            </a:pP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60" dirty="0">
                <a:latin typeface="Constantia"/>
                <a:cs typeface="Constantia"/>
              </a:rPr>
              <a:t>c</a:t>
            </a:r>
            <a:r>
              <a:rPr sz="2200" spc="-5" dirty="0">
                <a:latin typeface="Constantia"/>
                <a:cs typeface="Constantia"/>
              </a:rPr>
              <a:t>ot</a:t>
            </a:r>
            <a:r>
              <a:rPr sz="2200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c</a:t>
            </a:r>
            <a:r>
              <a:rPr sz="2200" spc="-40" dirty="0">
                <a:latin typeface="Constantia"/>
                <a:cs typeface="Constantia"/>
              </a:rPr>
              <a:t>s</a:t>
            </a:r>
            <a:r>
              <a:rPr sz="2200" spc="-5" dirty="0">
                <a:latin typeface="Constantia"/>
                <a:cs typeface="Constantia"/>
              </a:rPr>
              <a:t>,sedat</a:t>
            </a:r>
            <a:r>
              <a:rPr sz="2200" spc="-30" dirty="0">
                <a:latin typeface="Constantia"/>
                <a:cs typeface="Constantia"/>
              </a:rPr>
              <a:t>i</a:t>
            </a:r>
            <a:r>
              <a:rPr sz="2200" spc="-60" dirty="0">
                <a:latin typeface="Constantia"/>
                <a:cs typeface="Constantia"/>
              </a:rPr>
              <a:t>v</a:t>
            </a:r>
            <a:r>
              <a:rPr sz="2200" spc="-5" dirty="0">
                <a:latin typeface="Constantia"/>
                <a:cs typeface="Constantia"/>
              </a:rPr>
              <a:t>es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or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g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al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esthe</a:t>
            </a:r>
            <a:r>
              <a:rPr sz="2200" dirty="0">
                <a:latin typeface="Constantia"/>
                <a:cs typeface="Constantia"/>
              </a:rPr>
              <a:t>t</a:t>
            </a:r>
            <a:r>
              <a:rPr sz="2200" spc="-10" dirty="0">
                <a:latin typeface="Constantia"/>
                <a:cs typeface="Constantia"/>
              </a:rPr>
              <a:t>ics</a:t>
            </a:r>
            <a:r>
              <a:rPr sz="2200" spc="-15" dirty="0">
                <a:latin typeface="Constantia"/>
                <a:cs typeface="Constantia"/>
              </a:rPr>
              <a:t>)</a:t>
            </a:r>
            <a:r>
              <a:rPr sz="2200" spc="-5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286385" marR="180340" indent="-274320">
              <a:lnSpc>
                <a:spcPct val="8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Wingdings"/>
              <a:buChar char=""/>
              <a:tabLst>
                <a:tab pos="287020" algn="l"/>
              </a:tabLst>
            </a:pPr>
            <a:r>
              <a:rPr sz="2200" spc="-40" dirty="0">
                <a:latin typeface="Constantia"/>
                <a:cs typeface="Constantia"/>
              </a:rPr>
              <a:t>Avoid</a:t>
            </a:r>
            <a:r>
              <a:rPr sz="2200" spc="2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bilateral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mandibular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block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anesthesia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which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could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cause </a:t>
            </a:r>
            <a:r>
              <a:rPr sz="2200" spc="-5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increased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airway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obstruction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ts val="2375"/>
              </a:lnSpc>
              <a:buClr>
                <a:srgbClr val="0AD0D9"/>
              </a:buClr>
              <a:buSzPct val="93181"/>
              <a:buFont typeface="Wingdings"/>
              <a:buChar char=""/>
              <a:tabLst>
                <a:tab pos="287020" algn="l"/>
              </a:tabLst>
            </a:pPr>
            <a:r>
              <a:rPr sz="2200" spc="-10" dirty="0">
                <a:latin typeface="Constantia"/>
                <a:cs typeface="Constantia"/>
              </a:rPr>
              <a:t>Position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patient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allow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maximal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ventilatory</a:t>
            </a:r>
            <a:r>
              <a:rPr sz="2200" spc="-14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efficiency,keep</a:t>
            </a:r>
            <a:endParaRPr sz="2200">
              <a:latin typeface="Constantia"/>
              <a:cs typeface="Constantia"/>
            </a:endParaRPr>
          </a:p>
          <a:p>
            <a:pPr marL="286385">
              <a:lnSpc>
                <a:spcPts val="2375"/>
              </a:lnSpc>
            </a:pPr>
            <a:r>
              <a:rPr sz="2200" spc="-5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patient’s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throat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clear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avoid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excess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periodontal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packing</a:t>
            </a:r>
            <a:endParaRPr sz="2200">
              <a:latin typeface="Constantia"/>
              <a:cs typeface="Constantia"/>
            </a:endParaRPr>
          </a:p>
          <a:p>
            <a:pPr marL="287020" marR="2219960" indent="-2870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181"/>
              <a:buFont typeface="Wingdings"/>
              <a:buChar char=""/>
              <a:tabLst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Do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not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use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equipments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that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produce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aerosols. </a:t>
            </a:r>
            <a:r>
              <a:rPr sz="2200" spc="-535" dirty="0">
                <a:latin typeface="Constantia"/>
                <a:cs typeface="Constantia"/>
              </a:rPr>
              <a:t> </a:t>
            </a:r>
            <a:r>
              <a:rPr sz="2200" spc="5" dirty="0">
                <a:latin typeface="Constantia"/>
                <a:cs typeface="Constantia"/>
              </a:rPr>
              <a:t>eg: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ultrasonic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scalers.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2290572" cy="1872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98394" y="697738"/>
            <a:ext cx="5746115" cy="4495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Patients </a:t>
            </a:r>
            <a:r>
              <a:rPr sz="2600" dirty="0">
                <a:latin typeface="Constantia"/>
                <a:cs typeface="Constantia"/>
              </a:rPr>
              <a:t>with a </a:t>
            </a:r>
            <a:r>
              <a:rPr sz="2600" spc="-5" dirty="0">
                <a:latin typeface="Constantia"/>
                <a:cs typeface="Constantia"/>
              </a:rPr>
              <a:t>history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bleeding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problems caused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spc="-5" dirty="0">
                <a:latin typeface="Constantia"/>
                <a:cs typeface="Constantia"/>
              </a:rPr>
              <a:t>the disease </a:t>
            </a:r>
            <a:r>
              <a:rPr sz="2600" dirty="0">
                <a:latin typeface="Constantia"/>
                <a:cs typeface="Constantia"/>
              </a:rPr>
              <a:t>or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drugs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managed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minimize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risks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hemorrhage.</a:t>
            </a:r>
            <a:endParaRPr sz="2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Segoe UI Symbol"/>
              <a:buChar char="⚫"/>
            </a:pPr>
            <a:endParaRPr sz="3550" dirty="0">
              <a:latin typeface="Constantia"/>
              <a:cs typeface="Constantia"/>
            </a:endParaRPr>
          </a:p>
          <a:p>
            <a:pPr marL="287020" marR="95250" indent="-274955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Identification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these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patients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done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following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methods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</a:p>
          <a:p>
            <a:pPr marL="758825" lvl="1" indent="-334010">
              <a:lnSpc>
                <a:spcPct val="100000"/>
              </a:lnSpc>
              <a:spcBef>
                <a:spcPts val="735"/>
              </a:spcBef>
              <a:buSzPct val="123076"/>
              <a:buAutoNum type="arabicParenR"/>
              <a:tabLst>
                <a:tab pos="759460" algn="l"/>
              </a:tabLst>
            </a:pPr>
            <a:r>
              <a:rPr sz="2600" spc="-10" dirty="0">
                <a:latin typeface="Constantia"/>
                <a:cs typeface="Constantia"/>
              </a:rPr>
              <a:t>Health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history</a:t>
            </a:r>
          </a:p>
          <a:p>
            <a:pPr marL="790575" lvl="1" indent="-365760">
              <a:lnSpc>
                <a:spcPct val="100000"/>
              </a:lnSpc>
              <a:spcBef>
                <a:spcPts val="660"/>
              </a:spcBef>
              <a:buAutoNum type="arabicParenR"/>
              <a:tabLst>
                <a:tab pos="791210" algn="l"/>
              </a:tabLst>
            </a:pPr>
            <a:r>
              <a:rPr sz="2600" spc="-5" dirty="0">
                <a:latin typeface="Constantia"/>
                <a:cs typeface="Constantia"/>
              </a:rPr>
              <a:t>Clinical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examination</a:t>
            </a:r>
            <a:endParaRPr sz="2600" dirty="0">
              <a:latin typeface="Constantia"/>
              <a:cs typeface="Constantia"/>
            </a:endParaRPr>
          </a:p>
          <a:p>
            <a:pPr marL="781050" lvl="1" indent="-356235">
              <a:lnSpc>
                <a:spcPct val="100000"/>
              </a:lnSpc>
              <a:spcBef>
                <a:spcPts val="625"/>
              </a:spcBef>
              <a:buAutoNum type="arabicParenR"/>
              <a:tabLst>
                <a:tab pos="781685" algn="l"/>
              </a:tabLst>
            </a:pPr>
            <a:r>
              <a:rPr sz="2600" dirty="0">
                <a:latin typeface="Constantia"/>
                <a:cs typeface="Constantia"/>
              </a:rPr>
              <a:t>Laboratory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tests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993519"/>
            <a:ext cx="74415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For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asthmatic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patient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inhaler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available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3419678"/>
            <a:ext cx="758634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Infectious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patients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treated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unless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periodontal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procedure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emergency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8" y="0"/>
            <a:ext cx="914559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7753" y="2385187"/>
            <a:ext cx="486791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0" spc="-15" dirty="0">
                <a:solidFill>
                  <a:srgbClr val="04607A"/>
                </a:solidFill>
                <a:latin typeface="Calibri"/>
                <a:cs typeface="Calibri"/>
              </a:rPr>
              <a:t>PROSTHETIC</a:t>
            </a:r>
            <a:r>
              <a:rPr sz="5000" spc="-4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JOINT </a:t>
            </a:r>
            <a:r>
              <a:rPr sz="5000" spc="-11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REPLACEMENT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2138"/>
            <a:ext cx="8012430" cy="4148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Antibiotic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prophylaxis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recommended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because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hi</a:t>
            </a:r>
            <a:r>
              <a:rPr sz="2600" spc="-3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3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bid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mortalit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assoc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prosthetic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joint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infections.</a:t>
            </a:r>
            <a:endParaRPr sz="2600">
              <a:latin typeface="Constantia"/>
              <a:cs typeface="Constantia"/>
            </a:endParaRPr>
          </a:p>
          <a:p>
            <a:pPr marL="286385" marR="30861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Consultation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patient’s </a:t>
            </a:r>
            <a:r>
              <a:rPr sz="2600" dirty="0">
                <a:latin typeface="Constantia"/>
                <a:cs typeface="Constantia"/>
              </a:rPr>
              <a:t>orthopedic </a:t>
            </a:r>
            <a:r>
              <a:rPr sz="2600" spc="-15" dirty="0">
                <a:latin typeface="Constantia"/>
                <a:cs typeface="Constantia"/>
              </a:rPr>
              <a:t>surgeon 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help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assess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risk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joint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infection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relative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current </a:t>
            </a:r>
            <a:r>
              <a:rPr sz="2600" spc="-5" dirty="0">
                <a:latin typeface="Constantia"/>
                <a:cs typeface="Constantia"/>
              </a:rPr>
              <a:t>dental </a:t>
            </a:r>
            <a:r>
              <a:rPr sz="2600" dirty="0">
                <a:latin typeface="Constantia"/>
                <a:cs typeface="Constantia"/>
              </a:rPr>
              <a:t>status and </a:t>
            </a:r>
            <a:r>
              <a:rPr sz="2600" spc="-5" dirty="0">
                <a:latin typeface="Constantia"/>
                <a:cs typeface="Constantia"/>
              </a:rPr>
              <a:t>type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periodontal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treatment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planned.</a:t>
            </a:r>
            <a:endParaRPr sz="2600">
              <a:latin typeface="Constantia"/>
              <a:cs typeface="Constantia"/>
            </a:endParaRPr>
          </a:p>
          <a:p>
            <a:pPr marL="286385" marR="4064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Antibiotic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prophylaxis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before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periodontal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treatment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more </a:t>
            </a:r>
            <a:r>
              <a:rPr sz="2600" spc="-10" dirty="0">
                <a:latin typeface="Constantia"/>
                <a:cs typeface="Constantia"/>
              </a:rPr>
              <a:t>common </a:t>
            </a:r>
            <a:r>
              <a:rPr sz="2600" spc="-15" dirty="0">
                <a:latin typeface="Constantia"/>
                <a:cs typeface="Constantia"/>
              </a:rPr>
              <a:t>since </a:t>
            </a:r>
            <a:r>
              <a:rPr sz="2600" spc="-5" dirty="0">
                <a:latin typeface="Constantia"/>
                <a:cs typeface="Constantia"/>
              </a:rPr>
              <a:t>the periodontal diseases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10" dirty="0">
                <a:latin typeface="Constantia"/>
                <a:cs typeface="Constantia"/>
              </a:rPr>
              <a:t> considered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high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risk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60450" y="1390650"/>
          <a:ext cx="6953250" cy="471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Patient</a:t>
                      </a:r>
                      <a:r>
                        <a:rPr sz="1800" b="1" spc="3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characteristics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Drug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regimen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91440" marR="104584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Patients</a:t>
                      </a:r>
                      <a:r>
                        <a:rPr sz="18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not</a:t>
                      </a:r>
                      <a:r>
                        <a:rPr sz="1800" spc="3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allergic</a:t>
                      </a:r>
                      <a:r>
                        <a:rPr sz="1800" spc="3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 </a:t>
                      </a:r>
                      <a:r>
                        <a:rPr sz="1800" spc="-4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penicillin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708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Cephalexin,cephradine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or </a:t>
                      </a:r>
                      <a:r>
                        <a:rPr sz="18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amoxicillin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: 2 g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orally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1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hour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before</a:t>
                      </a:r>
                      <a:r>
                        <a:rPr sz="1800" spc="3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periodontal</a:t>
                      </a:r>
                      <a:r>
                        <a:rPr sz="1800" spc="39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procedure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Patients</a:t>
                      </a:r>
                      <a:r>
                        <a:rPr sz="1800" spc="3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allergic</a:t>
                      </a:r>
                      <a:r>
                        <a:rPr sz="1800" spc="-9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</a:t>
                      </a:r>
                      <a:r>
                        <a:rPr sz="1800" spc="-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penicillins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Clindamycin</a:t>
                      </a:r>
                      <a:r>
                        <a:rPr sz="18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600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mg</a:t>
                      </a:r>
                      <a:r>
                        <a:rPr sz="1800" spc="4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orally</a:t>
                      </a:r>
                      <a:r>
                        <a:rPr sz="1800" spc="3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hour</a:t>
                      </a:r>
                      <a:r>
                        <a:rPr sz="1800" spc="3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before</a:t>
                      </a:r>
                      <a:r>
                        <a:rPr sz="1800" spc="3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dental</a:t>
                      </a:r>
                      <a:r>
                        <a:rPr sz="18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procedure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91440" marR="1847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Patients</a:t>
                      </a:r>
                      <a:r>
                        <a:rPr sz="18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not</a:t>
                      </a:r>
                      <a:r>
                        <a:rPr sz="1800" spc="-9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allergic</a:t>
                      </a:r>
                      <a:r>
                        <a:rPr sz="1800" spc="-10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</a:t>
                      </a:r>
                      <a:r>
                        <a:rPr sz="1800" spc="-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penicillin </a:t>
                      </a:r>
                      <a:r>
                        <a:rPr sz="1800" spc="-434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but unable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 take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oral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 medication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01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Cefazolin</a:t>
                      </a:r>
                      <a:r>
                        <a:rPr sz="1800" spc="-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r>
                        <a:rPr sz="18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or</a:t>
                      </a:r>
                      <a:r>
                        <a:rPr sz="1800" spc="-1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ampicillin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r>
                        <a:rPr sz="18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i.m </a:t>
                      </a:r>
                      <a:r>
                        <a:rPr sz="1800" spc="-4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or</a:t>
                      </a:r>
                      <a:r>
                        <a:rPr sz="18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i.v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r>
                        <a:rPr sz="18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hour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before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 dental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procedure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91440" marR="151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Patients</a:t>
                      </a:r>
                      <a:r>
                        <a:rPr sz="1800" spc="-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allergic</a:t>
                      </a:r>
                      <a:r>
                        <a:rPr sz="1800" spc="-1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</a:t>
                      </a:r>
                      <a:r>
                        <a:rPr sz="1800" spc="-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penicillin</a:t>
                      </a:r>
                      <a:r>
                        <a:rPr sz="18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and </a:t>
                      </a:r>
                      <a:r>
                        <a:rPr sz="1800" spc="-434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unable</a:t>
                      </a:r>
                      <a:r>
                        <a:rPr sz="1800" spc="-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</a:t>
                      </a:r>
                      <a:r>
                        <a:rPr sz="1800" spc="-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take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22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Clindamycin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600 mg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i.v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r>
                        <a:rPr sz="18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hour </a:t>
                      </a:r>
                      <a:r>
                        <a:rPr sz="1800" spc="-4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before</a:t>
                      </a:r>
                      <a:r>
                        <a:rPr sz="1800" spc="3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dental</a:t>
                      </a:r>
                      <a:r>
                        <a:rPr sz="1800" spc="409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procedure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50594" y="780034"/>
            <a:ext cx="6278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tantia"/>
                <a:cs typeface="Constantia"/>
              </a:rPr>
              <a:t>Antibiotic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regimens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for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prevention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1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prosthetic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joint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infections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5" y="1216152"/>
            <a:ext cx="4453128" cy="44516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9789" y="3452240"/>
            <a:ext cx="32378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>
                <a:solidFill>
                  <a:srgbClr val="04607A"/>
                </a:solidFill>
                <a:latin typeface="Calibri"/>
                <a:cs typeface="Calibri"/>
              </a:rPr>
              <a:t>PREGNANCY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143000"/>
            <a:ext cx="5715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854149"/>
            <a:ext cx="7981950" cy="161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Oral </a:t>
            </a:r>
            <a:r>
              <a:rPr sz="2400" spc="-5" dirty="0">
                <a:latin typeface="Constantia"/>
                <a:cs typeface="Constantia"/>
              </a:rPr>
              <a:t>manifestations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pregnancy includes pregnancy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gingivitis,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pregnancy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tumour,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tooth</a:t>
            </a:r>
            <a:r>
              <a:rPr sz="2400" spc="-30" dirty="0">
                <a:latin typeface="Constantia"/>
                <a:cs typeface="Constantia"/>
              </a:rPr>
              <a:t> mobility,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tooth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surface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loss.</a:t>
            </a:r>
            <a:endParaRPr sz="2400">
              <a:latin typeface="Constantia"/>
              <a:cs typeface="Constantia"/>
            </a:endParaRPr>
          </a:p>
          <a:p>
            <a:pPr marL="1041400">
              <a:lnSpc>
                <a:spcPct val="100000"/>
              </a:lnSpc>
              <a:spcBef>
                <a:spcPts val="730"/>
              </a:spcBef>
            </a:pPr>
            <a:r>
              <a:rPr sz="2600" spc="-5" dirty="0">
                <a:latin typeface="Gabriola"/>
                <a:cs typeface="Gabriola"/>
              </a:rPr>
              <a:t>periodontitis</a:t>
            </a:r>
            <a:r>
              <a:rPr sz="2600" spc="-55" dirty="0">
                <a:latin typeface="Gabriola"/>
                <a:cs typeface="Gabriola"/>
              </a:rPr>
              <a:t> </a:t>
            </a:r>
            <a:r>
              <a:rPr sz="2600" dirty="0">
                <a:latin typeface="Gabriola"/>
                <a:cs typeface="Gabriola"/>
              </a:rPr>
              <a:t>and</a:t>
            </a:r>
            <a:r>
              <a:rPr sz="2600" spc="-40" dirty="0">
                <a:latin typeface="Gabriola"/>
                <a:cs typeface="Gabriola"/>
              </a:rPr>
              <a:t> </a:t>
            </a:r>
            <a:r>
              <a:rPr sz="2600" dirty="0">
                <a:latin typeface="Gabriola"/>
                <a:cs typeface="Gabriola"/>
              </a:rPr>
              <a:t>pregnancy</a:t>
            </a:r>
            <a:endParaRPr sz="2600">
              <a:latin typeface="Gabriola"/>
              <a:cs typeface="Gabriol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3657600"/>
            <a:ext cx="3962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254" y="1873122"/>
            <a:ext cx="746379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156210" indent="177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aim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periodontal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therapy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pregnant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patient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10" dirty="0">
                <a:latin typeface="Constantia"/>
                <a:cs typeface="Constantia"/>
              </a:rPr>
              <a:t>minimize </a:t>
            </a:r>
            <a:r>
              <a:rPr sz="2400" spc="-5" dirty="0">
                <a:latin typeface="Constantia"/>
                <a:cs typeface="Constantia"/>
              </a:rPr>
              <a:t>the potential </a:t>
            </a:r>
            <a:r>
              <a:rPr sz="2400" spc="10" dirty="0">
                <a:latin typeface="Constantia"/>
                <a:cs typeface="Constantia"/>
              </a:rPr>
              <a:t>inflammatory </a:t>
            </a:r>
            <a:r>
              <a:rPr sz="2400" spc="-5" dirty="0">
                <a:latin typeface="Constantia"/>
                <a:cs typeface="Constantia"/>
              </a:rPr>
              <a:t>response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related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pregnancy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associated hormonal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alterations.</a:t>
            </a:r>
            <a:endParaRPr sz="2400">
              <a:latin typeface="Constantia"/>
              <a:cs typeface="Constantia"/>
            </a:endParaRPr>
          </a:p>
          <a:p>
            <a:pPr marL="4445" algn="ctr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Plaque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control,scaling,root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planing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polishing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endParaRPr sz="24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performed.</a:t>
            </a:r>
            <a:endParaRPr sz="2400">
              <a:latin typeface="Constantia"/>
              <a:cs typeface="Constantia"/>
            </a:endParaRPr>
          </a:p>
          <a:p>
            <a:pPr marL="484505" marR="476884" algn="ctr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second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trimester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safest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time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perform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treatment.</a:t>
            </a:r>
            <a:endParaRPr sz="2400">
              <a:latin typeface="Constantia"/>
              <a:cs typeface="Constantia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supine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position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patient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obstruction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20" dirty="0">
                <a:latin typeface="Constantia"/>
                <a:cs typeface="Constantia"/>
              </a:rPr>
              <a:t>venacava </a:t>
            </a:r>
            <a:r>
              <a:rPr sz="2400" dirty="0">
                <a:latin typeface="Constantia"/>
                <a:cs typeface="Constantia"/>
              </a:rPr>
              <a:t>and aorta </a:t>
            </a:r>
            <a:r>
              <a:rPr sz="2400" spc="-10" dirty="0">
                <a:latin typeface="Constantia"/>
                <a:cs typeface="Constantia"/>
              </a:rPr>
              <a:t>which </a:t>
            </a:r>
            <a:r>
              <a:rPr sz="2400" dirty="0">
                <a:latin typeface="Constantia"/>
                <a:cs typeface="Constantia"/>
              </a:rPr>
              <a:t>leads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supine </a:t>
            </a:r>
            <a:r>
              <a:rPr sz="2400" spc="-20" dirty="0">
                <a:latin typeface="Constantia"/>
                <a:cs typeface="Constantia"/>
              </a:rPr>
              <a:t>hypotensive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syndrome</a:t>
            </a:r>
            <a:r>
              <a:rPr sz="1800" spc="-10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999" y="1600200"/>
            <a:ext cx="7620000" cy="4152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202182"/>
            <a:ext cx="664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RECOMMENDED</a:t>
            </a:r>
            <a:r>
              <a:rPr sz="240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4607A"/>
                </a:solidFill>
                <a:latin typeface="Calibri"/>
                <a:cs typeface="Calibri"/>
              </a:rPr>
              <a:t>PATIENT</a:t>
            </a:r>
            <a:r>
              <a:rPr sz="240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POSITION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4607A"/>
                </a:solidFill>
                <a:latin typeface="Calibri"/>
                <a:cs typeface="Calibri"/>
              </a:rPr>
              <a:t>DENTAL</a:t>
            </a:r>
            <a:r>
              <a:rPr sz="2400" spc="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CHAIR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8129"/>
            <a:ext cx="8074025" cy="434276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6385" marR="824865" indent="-274320">
              <a:lnSpc>
                <a:spcPts val="2300"/>
              </a:lnSpc>
              <a:spcBef>
                <a:spcPts val="66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Patient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should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placed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left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side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simply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by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elevating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hip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5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6 </a:t>
            </a:r>
            <a:r>
              <a:rPr sz="2400" spc="-5" dirty="0">
                <a:latin typeface="Constantia"/>
                <a:cs typeface="Constantia"/>
              </a:rPr>
              <a:t>inches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during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treatment</a:t>
            </a:r>
            <a:endParaRPr sz="2400">
              <a:latin typeface="Constantia"/>
              <a:cs typeface="Constantia"/>
            </a:endParaRPr>
          </a:p>
          <a:p>
            <a:pPr marL="286385" marR="352425" indent="-274320">
              <a:lnSpc>
                <a:spcPts val="230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Appointments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should</a:t>
            </a:r>
            <a:r>
              <a:rPr sz="2400" spc="-5" dirty="0">
                <a:latin typeface="Constantia"/>
                <a:cs typeface="Constantia"/>
              </a:rPr>
              <a:t> be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short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patient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should</a:t>
            </a:r>
            <a:r>
              <a:rPr sz="2400" spc="-5" dirty="0">
                <a:latin typeface="Constantia"/>
                <a:cs typeface="Constantia"/>
              </a:rPr>
              <a:t> be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allowed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change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position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frequently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ct val="80000"/>
              </a:lnSpc>
              <a:spcBef>
                <a:spcPts val="6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20" dirty="0">
                <a:latin typeface="Constantia"/>
                <a:cs typeface="Constantia"/>
              </a:rPr>
              <a:t>No </a:t>
            </a:r>
            <a:r>
              <a:rPr sz="2400" spc="-5" dirty="0">
                <a:latin typeface="Constantia"/>
                <a:cs typeface="Constantia"/>
              </a:rPr>
              <a:t>medications </a:t>
            </a:r>
            <a:r>
              <a:rPr sz="2400" dirty="0">
                <a:latin typeface="Constantia"/>
                <a:cs typeface="Constantia"/>
              </a:rPr>
              <a:t>should </a:t>
            </a:r>
            <a:r>
              <a:rPr sz="2400" spc="-5" dirty="0">
                <a:latin typeface="Constantia"/>
                <a:cs typeface="Constantia"/>
              </a:rPr>
              <a:t>be prescribed </a:t>
            </a:r>
            <a:r>
              <a:rPr sz="2400" spc="-10" dirty="0">
                <a:latin typeface="Constantia"/>
                <a:cs typeface="Constantia"/>
              </a:rPr>
              <a:t>ideally </a:t>
            </a:r>
            <a:r>
              <a:rPr sz="2400" dirty="0">
                <a:latin typeface="Constantia"/>
                <a:cs typeface="Constantia"/>
              </a:rPr>
              <a:t>. </a:t>
            </a:r>
            <a:r>
              <a:rPr sz="2400" spc="-10" dirty="0">
                <a:latin typeface="Constantia"/>
                <a:cs typeface="Constantia"/>
              </a:rPr>
              <a:t>But 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depending </a:t>
            </a:r>
            <a:r>
              <a:rPr sz="2400" dirty="0">
                <a:latin typeface="Constantia"/>
                <a:cs typeface="Constantia"/>
              </a:rPr>
              <a:t>on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patient’s </a:t>
            </a:r>
            <a:r>
              <a:rPr sz="2400" spc="-5" dirty="0">
                <a:latin typeface="Constantia"/>
                <a:cs typeface="Constantia"/>
              </a:rPr>
              <a:t>needs sometimes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analgesics,antibiotics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may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prescribed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after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reviewing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adversing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effects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fetus.</a:t>
            </a:r>
            <a:endParaRPr sz="2400">
              <a:latin typeface="Constantia"/>
              <a:cs typeface="Constantia"/>
            </a:endParaRPr>
          </a:p>
          <a:p>
            <a:pPr marL="287020" marR="1435735" indent="-287020">
              <a:lnSpc>
                <a:spcPct val="10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  <a:tab pos="2313940" algn="l"/>
                <a:tab pos="2345690" algn="l"/>
                <a:tab pos="2575560" algn="l"/>
              </a:tabLst>
            </a:pPr>
            <a:r>
              <a:rPr sz="2400" dirty="0">
                <a:latin typeface="Constantia"/>
                <a:cs typeface="Constantia"/>
              </a:rPr>
              <a:t>Sa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dru</a:t>
            </a:r>
            <a:r>
              <a:rPr sz="2400" dirty="0">
                <a:latin typeface="Constantia"/>
                <a:cs typeface="Constantia"/>
              </a:rPr>
              <a:t>gs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55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A		:	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5" dirty="0">
                <a:latin typeface="Constantia"/>
                <a:cs typeface="Constantia"/>
              </a:rPr>
              <a:t>idocaine,prilocaine,et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caine  </a:t>
            </a:r>
            <a:r>
              <a:rPr sz="2400" spc="-10" dirty="0">
                <a:latin typeface="Constantia"/>
                <a:cs typeface="Constantia"/>
              </a:rPr>
              <a:t>analgesics	</a:t>
            </a:r>
            <a:r>
              <a:rPr sz="2400" dirty="0">
                <a:latin typeface="Constantia"/>
                <a:cs typeface="Constantia"/>
              </a:rPr>
              <a:t>: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paracetamol</a:t>
            </a:r>
            <a:endParaRPr sz="2400">
              <a:latin typeface="Constantia"/>
              <a:cs typeface="Constantia"/>
            </a:endParaRPr>
          </a:p>
          <a:p>
            <a:pPr marL="84328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antibiotics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: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amoxicillin</a:t>
            </a:r>
            <a:endParaRPr sz="2400">
              <a:latin typeface="Constantia"/>
              <a:cs typeface="Constantia"/>
            </a:endParaRPr>
          </a:p>
          <a:p>
            <a:pPr marL="286385" marR="469265" indent="-274320">
              <a:lnSpc>
                <a:spcPct val="8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30" dirty="0">
                <a:latin typeface="Constantia"/>
                <a:cs typeface="Constantia"/>
              </a:rPr>
              <a:t>ADA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stated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“normal radiographic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guidelines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do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need</a:t>
            </a:r>
            <a:r>
              <a:rPr sz="2400" spc="-20" dirty="0">
                <a:latin typeface="Constantia"/>
                <a:cs typeface="Constantia"/>
              </a:rPr>
              <a:t> to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altered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because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pregnancy”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78965"/>
            <a:ext cx="3226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4607A"/>
                </a:solidFill>
                <a:latin typeface="Calibri"/>
                <a:cs typeface="Calibri"/>
              </a:rPr>
              <a:t>1)</a:t>
            </a:r>
            <a:r>
              <a:rPr sz="3200" spc="-2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04607A"/>
                </a:solidFill>
                <a:latin typeface="Calibri"/>
                <a:cs typeface="Calibri"/>
              </a:rPr>
              <a:t>HEALTH</a:t>
            </a:r>
            <a:r>
              <a:rPr sz="32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4607A"/>
                </a:solidFill>
                <a:latin typeface="Calibri"/>
                <a:cs typeface="Calibri"/>
              </a:rPr>
              <a:t>HISTORY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3360" y="2539110"/>
            <a:ext cx="546925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health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questioning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should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cover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824230" indent="-532130">
              <a:lnSpc>
                <a:spcPts val="2595"/>
              </a:lnSpc>
              <a:buAutoNum type="arabicParenR"/>
              <a:tabLst>
                <a:tab pos="824865" algn="l"/>
              </a:tabLst>
            </a:pPr>
            <a:r>
              <a:rPr sz="2400" dirty="0">
                <a:latin typeface="Constantia"/>
                <a:cs typeface="Constantia"/>
              </a:rPr>
              <a:t>History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bleeding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after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previous</a:t>
            </a:r>
            <a:endParaRPr sz="2400" dirty="0">
              <a:latin typeface="Constantia"/>
              <a:cs typeface="Constantia"/>
            </a:endParaRPr>
          </a:p>
          <a:p>
            <a:pPr marR="38735" algn="ctr">
              <a:lnSpc>
                <a:spcPts val="2595"/>
              </a:lnSpc>
            </a:pPr>
            <a:r>
              <a:rPr sz="2400" dirty="0">
                <a:latin typeface="Constantia"/>
                <a:cs typeface="Constantia"/>
              </a:rPr>
              <a:t>su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auma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609600" marR="5080" indent="179705">
              <a:lnSpc>
                <a:spcPct val="100000"/>
              </a:lnSpc>
              <a:buAutoNum type="arabicParenR" startAt="2"/>
              <a:tabLst>
                <a:tab pos="1126490" algn="l"/>
              </a:tabLst>
            </a:pPr>
            <a:r>
              <a:rPr sz="2400" spc="-10" dirty="0">
                <a:latin typeface="Constantia"/>
                <a:cs typeface="Constantia"/>
              </a:rPr>
              <a:t>Past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present drug </a:t>
            </a:r>
            <a:r>
              <a:rPr sz="2400" dirty="0">
                <a:latin typeface="Constantia"/>
                <a:cs typeface="Constantia"/>
              </a:rPr>
              <a:t>history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(dru</a:t>
            </a:r>
            <a:r>
              <a:rPr sz="2400" spc="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hemostasis</a:t>
            </a:r>
          </a:p>
          <a:p>
            <a:pPr marR="39370" algn="ctr">
              <a:lnSpc>
                <a:spcPts val="2014"/>
              </a:lnSpc>
            </a:pPr>
            <a:r>
              <a:rPr sz="2400" spc="-15" dirty="0">
                <a:latin typeface="Constantia"/>
                <a:cs typeface="Constantia"/>
              </a:rPr>
              <a:t>are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:</a:t>
            </a:r>
          </a:p>
          <a:p>
            <a:pPr marL="12065" marR="41910" algn="ctr">
              <a:lnSpc>
                <a:spcPct val="80000"/>
              </a:lnSpc>
              <a:spcBef>
                <a:spcPts val="290"/>
              </a:spcBef>
            </a:pPr>
            <a:r>
              <a:rPr sz="2400" spc="-10" dirty="0">
                <a:latin typeface="Constantia"/>
                <a:cs typeface="Constantia"/>
              </a:rPr>
              <a:t>aspirin,anticoagulants,alcohol,anticancer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drug,antibiotics)</a:t>
            </a:r>
            <a:endParaRPr sz="2400" dirty="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2438400"/>
            <a:ext cx="1278636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8" y="0"/>
            <a:ext cx="914559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0604" y="2842082"/>
            <a:ext cx="56680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INFECTIOUS</a:t>
            </a:r>
            <a:r>
              <a:rPr sz="5000" spc="-7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15" dirty="0">
                <a:solidFill>
                  <a:srgbClr val="04607A"/>
                </a:solidFill>
                <a:latin typeface="Calibri"/>
                <a:cs typeface="Calibri"/>
              </a:rPr>
              <a:t>DISEASES</a:t>
            </a:r>
            <a:endParaRPr sz="5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2438400"/>
            <a:ext cx="1988820" cy="147066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916633"/>
            <a:ext cx="5208270" cy="2325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It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includes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Segoe UI Symbol"/>
              <a:buChar char="⚫"/>
            </a:pPr>
            <a:endParaRPr sz="3050">
              <a:latin typeface="Constantia"/>
              <a:cs typeface="Constantia"/>
            </a:endParaRPr>
          </a:p>
          <a:p>
            <a:pPr marL="3719195" marR="229870" lvl="1" indent="-372110">
              <a:lnSpc>
                <a:spcPct val="120000"/>
              </a:lnSpc>
              <a:buAutoNum type="arabicParenR"/>
              <a:tabLst>
                <a:tab pos="3656329" algn="l"/>
              </a:tabLst>
            </a:pPr>
            <a:r>
              <a:rPr sz="2600" spc="-40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epatitis  </a:t>
            </a:r>
            <a:r>
              <a:rPr sz="2600" spc="-5" dirty="0">
                <a:latin typeface="Constantia"/>
                <a:cs typeface="Constantia"/>
              </a:rPr>
              <a:t>2)HIV</a:t>
            </a:r>
            <a:endParaRPr sz="2600">
              <a:latin typeface="Constantia"/>
              <a:cs typeface="Constantia"/>
            </a:endParaRPr>
          </a:p>
          <a:p>
            <a:pPr marL="3122295">
              <a:lnSpc>
                <a:spcPct val="100000"/>
              </a:lnSpc>
              <a:spcBef>
                <a:spcPts val="625"/>
              </a:spcBef>
            </a:pPr>
            <a:r>
              <a:rPr sz="2600" spc="-25" dirty="0">
                <a:latin typeface="Constantia"/>
                <a:cs typeface="Constantia"/>
              </a:rPr>
              <a:t>3)Tuberculosis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62430"/>
            <a:ext cx="7720330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725" indent="-200660">
              <a:lnSpc>
                <a:spcPts val="2280"/>
              </a:lnSpc>
              <a:spcBef>
                <a:spcPts val="105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-5" dirty="0">
                <a:latin typeface="Constantia"/>
                <a:cs typeface="Constantia"/>
              </a:rPr>
              <a:t>Hepatitis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are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both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self-limiting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infections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with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no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associated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Constantia"/>
                <a:cs typeface="Constantia"/>
              </a:rPr>
              <a:t>ch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c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30" dirty="0">
                <a:latin typeface="Constantia"/>
                <a:cs typeface="Constantia"/>
              </a:rPr>
              <a:t>i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spc="-1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disease.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onstantia"/>
              <a:cs typeface="Constantia"/>
            </a:endParaRPr>
          </a:p>
          <a:p>
            <a:pPr marL="12700" marR="210185">
              <a:lnSpc>
                <a:spcPts val="216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-5" dirty="0">
                <a:latin typeface="Constantia"/>
                <a:cs typeface="Constantia"/>
              </a:rPr>
              <a:t>Hepatitis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</a:t>
            </a:r>
            <a:r>
              <a:rPr sz="2000" spc="-5" dirty="0">
                <a:latin typeface="Constantia"/>
                <a:cs typeface="Constantia"/>
              </a:rPr>
              <a:t> infection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may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result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chronic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liver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disease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about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5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- </a:t>
            </a:r>
            <a:r>
              <a:rPr sz="2000" spc="-48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10%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infected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individuals.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1500">
              <a:latin typeface="Constantia"/>
              <a:cs typeface="Constantia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"/>
              <a:tabLst>
                <a:tab pos="213995" algn="l"/>
              </a:tabLst>
            </a:pPr>
            <a:r>
              <a:rPr sz="2000" spc="-5" dirty="0">
                <a:latin typeface="Constantia"/>
                <a:cs typeface="Constantia"/>
              </a:rPr>
              <a:t>Hepatitis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requires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presence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HBV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for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its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survival.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1750">
              <a:latin typeface="Constantia"/>
              <a:cs typeface="Constantia"/>
            </a:endParaRPr>
          </a:p>
          <a:p>
            <a:pPr marL="12700" marR="51435">
              <a:lnSpc>
                <a:spcPts val="216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-5" dirty="0">
                <a:latin typeface="Constantia"/>
                <a:cs typeface="Constantia"/>
              </a:rPr>
              <a:t>Hepatitis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most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serious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all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viral </a:t>
            </a:r>
            <a:r>
              <a:rPr sz="2000" spc="-5" dirty="0">
                <a:latin typeface="Constantia"/>
                <a:cs typeface="Constantia"/>
              </a:rPr>
              <a:t>hepatitis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infection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because </a:t>
            </a:r>
            <a:r>
              <a:rPr sz="2000" spc="-4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its high </a:t>
            </a:r>
            <a:r>
              <a:rPr sz="2000" spc="-10" dirty="0">
                <a:latin typeface="Constantia"/>
                <a:cs typeface="Constantia"/>
              </a:rPr>
              <a:t>chronic </a:t>
            </a:r>
            <a:r>
              <a:rPr sz="2000" spc="-5" dirty="0">
                <a:latin typeface="Constantia"/>
                <a:cs typeface="Constantia"/>
              </a:rPr>
              <a:t>infection </a:t>
            </a:r>
            <a:r>
              <a:rPr sz="2000" spc="-15" dirty="0">
                <a:latin typeface="Constantia"/>
                <a:cs typeface="Constantia"/>
              </a:rPr>
              <a:t>rate. </a:t>
            </a:r>
            <a:r>
              <a:rPr sz="2000" spc="-10" dirty="0">
                <a:latin typeface="Constantia"/>
                <a:cs typeface="Constantia"/>
              </a:rPr>
              <a:t>Only 15%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patients </a:t>
            </a:r>
            <a:r>
              <a:rPr sz="2000" spc="-20" dirty="0">
                <a:latin typeface="Constantia"/>
                <a:cs typeface="Constantia"/>
              </a:rPr>
              <a:t>recover 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completely; </a:t>
            </a:r>
            <a:r>
              <a:rPr sz="2000" spc="-5" dirty="0">
                <a:latin typeface="Constantia"/>
                <a:cs typeface="Constantia"/>
              </a:rPr>
              <a:t>85% </a:t>
            </a:r>
            <a:r>
              <a:rPr sz="2000" spc="-10" dirty="0">
                <a:latin typeface="Constantia"/>
                <a:cs typeface="Constantia"/>
              </a:rPr>
              <a:t>develop chronic </a:t>
            </a:r>
            <a:r>
              <a:rPr sz="2000" dirty="0">
                <a:latin typeface="Constantia"/>
                <a:cs typeface="Constantia"/>
              </a:rPr>
              <a:t>HCV </a:t>
            </a:r>
            <a:r>
              <a:rPr sz="2000" spc="-5" dirty="0">
                <a:latin typeface="Constantia"/>
                <a:cs typeface="Constantia"/>
              </a:rPr>
              <a:t>infection, which dramatically </a:t>
            </a:r>
            <a:r>
              <a:rPr sz="20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inc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eases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ris</a:t>
            </a:r>
            <a:r>
              <a:rPr sz="2000" dirty="0">
                <a:latin typeface="Constantia"/>
                <a:cs typeface="Constantia"/>
              </a:rPr>
              <a:t>k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cir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hosi</a:t>
            </a:r>
            <a:r>
              <a:rPr sz="2000" spc="-20" dirty="0">
                <a:latin typeface="Constantia"/>
                <a:cs typeface="Constantia"/>
              </a:rPr>
              <a:t>s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</a:t>
            </a:r>
            <a:r>
              <a:rPr sz="2000" spc="-30" dirty="0">
                <a:latin typeface="Constantia"/>
                <a:cs typeface="Constantia"/>
              </a:rPr>
              <a:t>i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er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</a:t>
            </a:r>
            <a:r>
              <a:rPr sz="2000" dirty="0">
                <a:latin typeface="Constantia"/>
                <a:cs typeface="Constantia"/>
              </a:rPr>
              <a:t>.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failu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1550">
              <a:latin typeface="Constantia"/>
              <a:cs typeface="Constantia"/>
            </a:endParaRPr>
          </a:p>
          <a:p>
            <a:pPr marL="212725" indent="-200660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-5" dirty="0">
                <a:latin typeface="Constantia"/>
                <a:cs typeface="Constantia"/>
              </a:rPr>
              <a:t>Hepatitis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G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appears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co-infection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with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hepatitis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A,B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1750">
              <a:latin typeface="Constantia"/>
              <a:cs typeface="Constantia"/>
            </a:endParaRPr>
          </a:p>
          <a:p>
            <a:pPr marL="12700" marR="604520">
              <a:lnSpc>
                <a:spcPts val="216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10" dirty="0">
                <a:latin typeface="Constantia"/>
                <a:cs typeface="Constantia"/>
              </a:rPr>
              <a:t>TTV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often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present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patients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with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hepatitis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chronic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liver </a:t>
            </a:r>
            <a:r>
              <a:rPr sz="2000" spc="-48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disease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 </a:t>
            </a:r>
            <a:r>
              <a:rPr sz="2000" spc="-5" dirty="0">
                <a:latin typeface="Constantia"/>
                <a:cs typeface="Constantia"/>
              </a:rPr>
              <a:t>it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also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associated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with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5" dirty="0">
                <a:latin typeface="Constantia"/>
                <a:cs typeface="Constantia"/>
              </a:rPr>
              <a:t>HCV.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1074165"/>
            <a:ext cx="1648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0" dirty="0">
                <a:solidFill>
                  <a:srgbClr val="04607A"/>
                </a:solidFill>
                <a:latin typeface="Calibri"/>
                <a:cs typeface="Calibri"/>
              </a:rPr>
              <a:t>HEPATITIS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28" y="0"/>
              <a:ext cx="914559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914400"/>
              <a:ext cx="8189976" cy="5410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449070"/>
            <a:ext cx="7807959" cy="418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GUIDELINES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FOR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4607A"/>
                </a:solidFill>
                <a:latin typeface="Calibri"/>
                <a:cs typeface="Calibri"/>
              </a:rPr>
              <a:t>TREATING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4607A"/>
                </a:solidFill>
                <a:latin typeface="Calibri"/>
                <a:cs typeface="Calibri"/>
              </a:rPr>
              <a:t>HEPATITIS</a:t>
            </a:r>
            <a:r>
              <a:rPr sz="2400" spc="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04607A"/>
                </a:solidFill>
                <a:latin typeface="Calibri"/>
                <a:cs typeface="Calibri"/>
              </a:rPr>
              <a:t>PATIENTS</a:t>
            </a:r>
            <a:endParaRPr sz="2400">
              <a:latin typeface="Calibri"/>
              <a:cs typeface="Calibri"/>
            </a:endParaRPr>
          </a:p>
          <a:p>
            <a:pPr marL="377825" marR="790575" indent="-274320">
              <a:lnSpc>
                <a:spcPct val="100000"/>
              </a:lnSpc>
              <a:spcBef>
                <a:spcPts val="2014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378460" algn="l"/>
              </a:tabLst>
            </a:pPr>
            <a:r>
              <a:rPr sz="2400" dirty="0">
                <a:latin typeface="Constantia"/>
                <a:cs typeface="Constantia"/>
              </a:rPr>
              <a:t>If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disease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active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do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not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provide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periodontal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treatment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unless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situation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emergency.</a:t>
            </a:r>
            <a:endParaRPr sz="2400">
              <a:latin typeface="Constantia"/>
              <a:cs typeface="Constantia"/>
            </a:endParaRPr>
          </a:p>
          <a:p>
            <a:pPr marL="377825" marR="1219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378460" algn="l"/>
              </a:tabLst>
            </a:pPr>
            <a:r>
              <a:rPr sz="2400" spc="-8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ents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h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past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his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hepat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sulta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ion 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physician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necessary</a:t>
            </a:r>
            <a:endParaRPr sz="2400">
              <a:latin typeface="Constantia"/>
              <a:cs typeface="Constantia"/>
            </a:endParaRPr>
          </a:p>
          <a:p>
            <a:pPr marL="377825" marR="614045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378460" algn="l"/>
              </a:tabLst>
            </a:pPr>
            <a:r>
              <a:rPr sz="2400" spc="-8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0" dirty="0">
                <a:latin typeface="Constantia"/>
                <a:cs typeface="Constantia"/>
              </a:rPr>
              <a:t>c</a:t>
            </a:r>
            <a:r>
              <a:rPr sz="2400" spc="-40" dirty="0">
                <a:latin typeface="Constantia"/>
                <a:cs typeface="Constantia"/>
              </a:rPr>
              <a:t>o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</a:t>
            </a:r>
            <a:r>
              <a:rPr sz="2400" spc="-21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</a:t>
            </a:r>
            <a:r>
              <a:rPr sz="2400" spc="-5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ents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perf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m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out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ne  periodontal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care.</a:t>
            </a:r>
            <a:endParaRPr sz="2400">
              <a:latin typeface="Constantia"/>
              <a:cs typeface="Constantia"/>
            </a:endParaRPr>
          </a:p>
          <a:p>
            <a:pPr marL="377825" marR="508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378460" algn="l"/>
              </a:tabLst>
            </a:pPr>
            <a:r>
              <a:rPr sz="2400" spc="-30" dirty="0">
                <a:latin typeface="Constantia"/>
                <a:cs typeface="Constantia"/>
              </a:rPr>
              <a:t>For </a:t>
            </a:r>
            <a:r>
              <a:rPr sz="2400" spc="-25" dirty="0">
                <a:latin typeface="Constantia"/>
                <a:cs typeface="Constantia"/>
              </a:rPr>
              <a:t>recovered </a:t>
            </a:r>
            <a:r>
              <a:rPr sz="2400" spc="-35" dirty="0">
                <a:latin typeface="Constantia"/>
                <a:cs typeface="Constantia"/>
              </a:rPr>
              <a:t>HBV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35" dirty="0">
                <a:latin typeface="Constantia"/>
                <a:cs typeface="Constantia"/>
              </a:rPr>
              <a:t>HDV </a:t>
            </a:r>
            <a:r>
              <a:rPr sz="2400" dirty="0">
                <a:latin typeface="Constantia"/>
                <a:cs typeface="Constantia"/>
              </a:rPr>
              <a:t>patients </a:t>
            </a:r>
            <a:r>
              <a:rPr sz="2400" spc="-10" dirty="0">
                <a:latin typeface="Constantia"/>
                <a:cs typeface="Constantia"/>
              </a:rPr>
              <a:t>order </a:t>
            </a:r>
            <a:r>
              <a:rPr sz="2400" spc="-5" dirty="0">
                <a:latin typeface="Constantia"/>
                <a:cs typeface="Constantia"/>
              </a:rPr>
              <a:t>HBsAg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anti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HBs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laboratory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tests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.Patients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anti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HBs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Positive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Constantia"/>
                <a:cs typeface="Constantia"/>
              </a:rPr>
              <a:t> HBsAg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negative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may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treated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routinely</a:t>
            </a:r>
            <a:r>
              <a:rPr sz="2600" spc="-1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1083309"/>
            <a:ext cx="6962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PRECAUTIONS </a:t>
            </a:r>
            <a:r>
              <a:rPr sz="2400" spc="-40" dirty="0">
                <a:solidFill>
                  <a:srgbClr val="04607A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BE USED IN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THE CASE OF EMERGENCY </a:t>
            </a:r>
            <a:r>
              <a:rPr sz="2400" spc="-5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4607A"/>
                </a:solidFill>
                <a:latin typeface="Calibri"/>
                <a:cs typeface="Calibri"/>
              </a:rPr>
              <a:t>TREATMENT</a:t>
            </a:r>
            <a:r>
              <a:rPr sz="24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18157"/>
            <a:ext cx="8059420" cy="425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510"/>
              </a:lnSpc>
              <a:spcBef>
                <a:spcPts val="95"/>
              </a:spcBef>
              <a:buClr>
                <a:srgbClr val="0AD0D9"/>
              </a:buClr>
              <a:buSzPct val="9545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If</a:t>
            </a:r>
            <a:r>
              <a:rPr sz="2200" spc="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bleeding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occurs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during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or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after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treatment,measure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PT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endParaRPr sz="2200">
              <a:latin typeface="Constantia"/>
              <a:cs typeface="Constantia"/>
            </a:endParaRPr>
          </a:p>
          <a:p>
            <a:pPr marL="286385">
              <a:lnSpc>
                <a:spcPts val="2510"/>
              </a:lnSpc>
            </a:pPr>
            <a:r>
              <a:rPr sz="2200" spc="-5" dirty="0">
                <a:latin typeface="Constantia"/>
                <a:cs typeface="Constantia"/>
              </a:rPr>
              <a:t>Bleeding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time.</a:t>
            </a:r>
            <a:endParaRPr sz="2200">
              <a:latin typeface="Constantia"/>
              <a:cs typeface="Constantia"/>
            </a:endParaRPr>
          </a:p>
          <a:p>
            <a:pPr marL="286385" marR="144145" indent="-274320">
              <a:lnSpc>
                <a:spcPts val="2380"/>
              </a:lnSpc>
              <a:spcBef>
                <a:spcPts val="560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spc="-25" dirty="0">
                <a:latin typeface="Constantia"/>
                <a:cs typeface="Constantia"/>
              </a:rPr>
              <a:t>Usage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20" dirty="0">
                <a:latin typeface="Constantia"/>
                <a:cs typeface="Constantia"/>
              </a:rPr>
              <a:t>masks,gloves,eye </a:t>
            </a:r>
            <a:r>
              <a:rPr sz="2200" spc="-5" dirty="0">
                <a:latin typeface="Constantia"/>
                <a:cs typeface="Constantia"/>
              </a:rPr>
              <a:t>shields,disposable </a:t>
            </a:r>
            <a:r>
              <a:rPr sz="2200" spc="-10" dirty="0">
                <a:latin typeface="Constantia"/>
                <a:cs typeface="Constantia"/>
              </a:rPr>
              <a:t>gowns,disposable </a:t>
            </a:r>
            <a:r>
              <a:rPr sz="2200" spc="-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covers,headrest </a:t>
            </a:r>
            <a:r>
              <a:rPr sz="2200" spc="-25" dirty="0">
                <a:latin typeface="Constantia"/>
                <a:cs typeface="Constantia"/>
              </a:rPr>
              <a:t>covers,covering </a:t>
            </a:r>
            <a:r>
              <a:rPr sz="2200" spc="-10" dirty="0">
                <a:latin typeface="Constantia"/>
                <a:cs typeface="Constantia"/>
              </a:rPr>
              <a:t>light </a:t>
            </a:r>
            <a:r>
              <a:rPr sz="2200" spc="-15" dirty="0">
                <a:latin typeface="Constantia"/>
                <a:cs typeface="Constantia"/>
              </a:rPr>
              <a:t>handles,drawer </a:t>
            </a:r>
            <a:r>
              <a:rPr sz="2200" spc="-5" dirty="0">
                <a:latin typeface="Constantia"/>
                <a:cs typeface="Constantia"/>
              </a:rPr>
              <a:t>handles 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bracket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30" dirty="0">
                <a:latin typeface="Constantia"/>
                <a:cs typeface="Constantia"/>
              </a:rPr>
              <a:t>trays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is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also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essential.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After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treatment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all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disposable </a:t>
            </a:r>
            <a:r>
              <a:rPr sz="2200" spc="-5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items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should</a:t>
            </a:r>
            <a:r>
              <a:rPr sz="2200" spc="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disposed.</a:t>
            </a:r>
            <a:endParaRPr sz="2200">
              <a:latin typeface="Constantia"/>
              <a:cs typeface="Constantia"/>
            </a:endParaRPr>
          </a:p>
          <a:p>
            <a:pPr marL="286385" marR="5080" indent="-274320">
              <a:lnSpc>
                <a:spcPts val="2380"/>
              </a:lnSpc>
              <a:spcBef>
                <a:spcPts val="515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Minimize </a:t>
            </a:r>
            <a:r>
              <a:rPr sz="2200" spc="-10" dirty="0">
                <a:latin typeface="Constantia"/>
                <a:cs typeface="Constantia"/>
              </a:rPr>
              <a:t>aerosol production </a:t>
            </a:r>
            <a:r>
              <a:rPr sz="2200" spc="-15" dirty="0">
                <a:latin typeface="Constantia"/>
                <a:cs typeface="Constantia"/>
              </a:rPr>
              <a:t>by </a:t>
            </a:r>
            <a:r>
              <a:rPr sz="2200" spc="-5" dirty="0">
                <a:latin typeface="Constantia"/>
                <a:cs typeface="Constantia"/>
              </a:rPr>
              <a:t>not </a:t>
            </a:r>
            <a:r>
              <a:rPr sz="2200" spc="-10" dirty="0">
                <a:latin typeface="Constantia"/>
                <a:cs typeface="Constantia"/>
              </a:rPr>
              <a:t>using ultrasonic </a:t>
            </a:r>
            <a:r>
              <a:rPr sz="2200" spc="-5" dirty="0">
                <a:latin typeface="Constantia"/>
                <a:cs typeface="Constantia"/>
              </a:rPr>
              <a:t> instrumentation,air</a:t>
            </a:r>
            <a:r>
              <a:rPr sz="2200" spc="-15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syringe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or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high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speed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handpieces. Prerinsing </a:t>
            </a:r>
            <a:r>
              <a:rPr sz="2200" spc="-53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with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chlorhexidine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gluconate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is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highly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recommended</a:t>
            </a:r>
            <a:endParaRPr sz="2200">
              <a:latin typeface="Constantia"/>
              <a:cs typeface="Constantia"/>
            </a:endParaRPr>
          </a:p>
          <a:p>
            <a:pPr marL="287020" indent="-274320" algn="just">
              <a:lnSpc>
                <a:spcPct val="100000"/>
              </a:lnSpc>
              <a:spcBef>
                <a:spcPts val="220"/>
              </a:spcBef>
              <a:buClr>
                <a:srgbClr val="0AD0D9"/>
              </a:buClr>
              <a:buSzPct val="95454"/>
              <a:buFont typeface="Segoe UI Symbol"/>
              <a:buChar char="⚫"/>
              <a:tabLst>
                <a:tab pos="287020" algn="l"/>
              </a:tabLst>
            </a:pPr>
            <a:r>
              <a:rPr sz="2200" spc="-10" dirty="0">
                <a:latin typeface="Constantia"/>
                <a:cs typeface="Constantia"/>
              </a:rPr>
              <a:t>All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equipment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should be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scrubbed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sterilised</a:t>
            </a:r>
            <a:endParaRPr sz="2200">
              <a:latin typeface="Constantia"/>
              <a:cs typeface="Constantia"/>
            </a:endParaRPr>
          </a:p>
          <a:p>
            <a:pPr marL="286385" marR="116205" indent="-274320" algn="just">
              <a:lnSpc>
                <a:spcPts val="2380"/>
              </a:lnSpc>
              <a:spcBef>
                <a:spcPts val="565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If a </a:t>
            </a:r>
            <a:r>
              <a:rPr sz="2200" spc="-10" dirty="0">
                <a:latin typeface="Constantia"/>
                <a:cs typeface="Constantia"/>
              </a:rPr>
              <a:t>percutaneous </a:t>
            </a:r>
            <a:r>
              <a:rPr sz="2200" spc="-5" dirty="0">
                <a:latin typeface="Constantia"/>
                <a:cs typeface="Constantia"/>
              </a:rPr>
              <a:t>or </a:t>
            </a:r>
            <a:r>
              <a:rPr sz="2200" spc="-10" dirty="0">
                <a:latin typeface="Constantia"/>
                <a:cs typeface="Constantia"/>
              </a:rPr>
              <a:t>permucosal </a:t>
            </a:r>
            <a:r>
              <a:rPr sz="2200" dirty="0">
                <a:latin typeface="Constantia"/>
                <a:cs typeface="Constantia"/>
              </a:rPr>
              <a:t>injury </a:t>
            </a:r>
            <a:r>
              <a:rPr sz="2200" spc="-15" dirty="0">
                <a:latin typeface="Constantia"/>
                <a:cs typeface="Constantia"/>
              </a:rPr>
              <a:t>occurs </a:t>
            </a:r>
            <a:r>
              <a:rPr sz="2200" spc="-5" dirty="0">
                <a:latin typeface="Constantia"/>
                <a:cs typeface="Constantia"/>
              </a:rPr>
              <a:t>during </a:t>
            </a:r>
            <a:r>
              <a:rPr sz="2200" spc="-10" dirty="0">
                <a:latin typeface="Constantia"/>
                <a:cs typeface="Constantia"/>
              </a:rPr>
              <a:t>treatment </a:t>
            </a:r>
            <a:r>
              <a:rPr sz="2200" spc="-5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 a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35" dirty="0">
                <a:latin typeface="Constantia"/>
                <a:cs typeface="Constantia"/>
              </a:rPr>
              <a:t>HBV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carrier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,</a:t>
            </a:r>
            <a:r>
              <a:rPr sz="2200" spc="1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CDC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guidelines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recommend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administration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5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Hepatitis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 immune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globulin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(HBIG)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9334" y="3146882"/>
            <a:ext cx="9423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HIV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369947"/>
            <a:ext cx="4134485" cy="2343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30" dirty="0">
                <a:latin typeface="Calibri"/>
                <a:cs typeface="Calibri"/>
              </a:rPr>
              <a:t>HEALTH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STATUS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Segoe UI Symbol"/>
              <a:buChar char="⚫"/>
            </a:pPr>
            <a:endParaRPr sz="235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INFECTION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CONTROL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MEASURES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Segoe UI Symbol"/>
              <a:buChar char="⚫"/>
            </a:pPr>
            <a:endParaRPr sz="235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GOALS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THERAPY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Segoe UI Symbol"/>
              <a:buChar char="⚫"/>
            </a:pPr>
            <a:endParaRPr sz="235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SUPPORTIVE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PERIODONTAL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THERAPY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9921" y="6517640"/>
            <a:ext cx="1816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67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1385061"/>
            <a:ext cx="6616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4607A"/>
                </a:solidFill>
                <a:latin typeface="Calibri"/>
                <a:cs typeface="Calibri"/>
              </a:rPr>
              <a:t>PERIODONTAL</a:t>
            </a:r>
            <a:r>
              <a:rPr sz="2800" spc="2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4607A"/>
                </a:solidFill>
                <a:latin typeface="Calibri"/>
                <a:cs typeface="Calibri"/>
              </a:rPr>
              <a:t>TREATMENT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4607A"/>
                </a:solidFill>
                <a:latin typeface="Calibri"/>
                <a:cs typeface="Calibri"/>
              </a:rPr>
              <a:t>FOR</a:t>
            </a:r>
            <a:r>
              <a:rPr sz="280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4607A"/>
                </a:solidFill>
                <a:latin typeface="Calibri"/>
                <a:cs typeface="Calibri"/>
              </a:rPr>
              <a:t>HIV</a:t>
            </a:r>
            <a:r>
              <a:rPr sz="28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04607A"/>
                </a:solidFill>
                <a:latin typeface="Calibri"/>
                <a:cs typeface="Calibri"/>
              </a:rPr>
              <a:t>PATIENTS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8" y="0"/>
            <a:ext cx="914559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363092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65" dirty="0">
                <a:latin typeface="Calibri"/>
                <a:cs typeface="Calibri"/>
              </a:rPr>
              <a:t>HEALTH</a:t>
            </a:r>
            <a:r>
              <a:rPr sz="4500" spc="-120" dirty="0">
                <a:latin typeface="Calibri"/>
                <a:cs typeface="Calibri"/>
              </a:rPr>
              <a:t> </a:t>
            </a:r>
            <a:r>
              <a:rPr sz="4500" spc="-125" dirty="0">
                <a:latin typeface="Calibri"/>
                <a:cs typeface="Calibri"/>
              </a:rPr>
              <a:t>STATUS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456461"/>
            <a:ext cx="6986905" cy="448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40000"/>
              </a:lnSpc>
              <a:spcBef>
                <a:spcPts val="100"/>
              </a:spcBef>
              <a:buClr>
                <a:srgbClr val="0AD0D9"/>
              </a:buClr>
              <a:buSzPct val="94736"/>
              <a:buFont typeface="Calibri"/>
              <a:buAutoNum type="arabicPeriod"/>
              <a:tabLst>
                <a:tab pos="523240" algn="l"/>
                <a:tab pos="523875" algn="l"/>
              </a:tabLst>
            </a:pPr>
            <a:r>
              <a:rPr dirty="0"/>
              <a:t>	</a:t>
            </a:r>
            <a:r>
              <a:rPr sz="1900" spc="-10" dirty="0">
                <a:latin typeface="Calibri"/>
                <a:cs typeface="Calibri"/>
              </a:rPr>
              <a:t>Should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determined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from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health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history,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physical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evaluation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and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consultation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with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patient’s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physician.</a:t>
            </a:r>
            <a:endParaRPr sz="1900">
              <a:latin typeface="Calibri"/>
              <a:cs typeface="Calibri"/>
            </a:endParaRPr>
          </a:p>
          <a:p>
            <a:pPr marL="469900" marR="187960" indent="-457834">
              <a:lnSpc>
                <a:spcPct val="140000"/>
              </a:lnSpc>
              <a:spcBef>
                <a:spcPts val="455"/>
              </a:spcBef>
              <a:buClr>
                <a:srgbClr val="0AD0D9"/>
              </a:buClr>
              <a:buSzPct val="94736"/>
              <a:buAutoNum type="arabicPeriod"/>
              <a:tabLst>
                <a:tab pos="469900" algn="l"/>
                <a:tab pos="470534" algn="l"/>
              </a:tabLst>
            </a:pPr>
            <a:r>
              <a:rPr sz="1900" spc="-25" dirty="0">
                <a:latin typeface="Calibri"/>
                <a:cs typeface="Calibri"/>
              </a:rPr>
              <a:t>Treatment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decisions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will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vary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depending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patient’s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state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of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health</a:t>
            </a:r>
            <a:endParaRPr sz="1900">
              <a:latin typeface="Calibri"/>
              <a:cs typeface="Calibri"/>
            </a:endParaRPr>
          </a:p>
          <a:p>
            <a:pPr marL="523240" indent="-511175">
              <a:lnSpc>
                <a:spcPct val="100000"/>
              </a:lnSpc>
              <a:spcBef>
                <a:spcPts val="1370"/>
              </a:spcBef>
              <a:buClr>
                <a:srgbClr val="0AD0D9"/>
              </a:buClr>
              <a:buSzPct val="94736"/>
              <a:buAutoNum type="arabicPeriod"/>
              <a:tabLst>
                <a:tab pos="523240" algn="l"/>
                <a:tab pos="523875" algn="l"/>
              </a:tabLst>
            </a:pPr>
            <a:r>
              <a:rPr sz="1900" spc="-10" dirty="0">
                <a:latin typeface="Calibri"/>
                <a:cs typeface="Calibri"/>
              </a:rPr>
              <a:t>Information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should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be</a:t>
            </a:r>
            <a:r>
              <a:rPr sz="1900" spc="-10" dirty="0">
                <a:latin typeface="Calibri"/>
                <a:cs typeface="Calibri"/>
              </a:rPr>
              <a:t> obtained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regarding-</a:t>
            </a:r>
            <a:endParaRPr sz="190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370"/>
              </a:spcBef>
              <a:buClr>
                <a:srgbClr val="0AD0D9"/>
              </a:buClr>
              <a:buSzPct val="94736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900" spc="-10" dirty="0">
                <a:latin typeface="Calibri"/>
                <a:cs typeface="Calibri"/>
              </a:rPr>
              <a:t>CD4+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T4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lymphocyte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level</a:t>
            </a:r>
            <a:endParaRPr sz="190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365"/>
              </a:spcBef>
              <a:buClr>
                <a:srgbClr val="0AD0D9"/>
              </a:buClr>
              <a:buSzPct val="94736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900" spc="-10" dirty="0">
                <a:latin typeface="Calibri"/>
                <a:cs typeface="Calibri"/>
              </a:rPr>
              <a:t>current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viral</a:t>
            </a:r>
            <a:r>
              <a:rPr sz="1900" spc="-5" dirty="0">
                <a:latin typeface="Calibri"/>
                <a:cs typeface="Calibri"/>
              </a:rPr>
              <a:t> load</a:t>
            </a:r>
            <a:endParaRPr sz="190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370"/>
              </a:spcBef>
              <a:buClr>
                <a:srgbClr val="0AD0D9"/>
              </a:buClr>
              <a:buSzPct val="94736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900" spc="-15" dirty="0">
                <a:latin typeface="Calibri"/>
                <a:cs typeface="Calibri"/>
              </a:rPr>
              <a:t>difference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from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previous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counts </a:t>
            </a:r>
            <a:r>
              <a:rPr sz="1900" spc="-5" dirty="0">
                <a:latin typeface="Calibri"/>
                <a:cs typeface="Calibri"/>
              </a:rPr>
              <a:t>and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load</a:t>
            </a:r>
            <a:endParaRPr sz="190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370"/>
              </a:spcBef>
              <a:buClr>
                <a:srgbClr val="0AD0D9"/>
              </a:buClr>
              <a:buSzPct val="94736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900" spc="-20" dirty="0">
                <a:latin typeface="Calibri"/>
                <a:cs typeface="Calibri"/>
              </a:rPr>
              <a:t>H/o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drug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abuse,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multiple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infections</a:t>
            </a:r>
            <a:endParaRPr sz="190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370"/>
              </a:spcBef>
              <a:buClr>
                <a:srgbClr val="0AD0D9"/>
              </a:buClr>
              <a:buSzPct val="94736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900" spc="-10" dirty="0">
                <a:latin typeface="Calibri"/>
                <a:cs typeface="Calibri"/>
              </a:rPr>
              <a:t>present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medications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0778" y="6517640"/>
            <a:ext cx="1898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68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22104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" dirty="0">
                <a:solidFill>
                  <a:srgbClr val="04607A"/>
                </a:solidFill>
                <a:latin typeface="Calibri"/>
                <a:cs typeface="Calibri"/>
              </a:rPr>
              <a:t>Viral</a:t>
            </a:r>
            <a:r>
              <a:rPr sz="450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load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9254" y="6517640"/>
            <a:ext cx="1911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69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7547" y="489204"/>
            <a:ext cx="2615183" cy="58536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2815" y="1984324"/>
            <a:ext cx="4415155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61085" algn="l"/>
                <a:tab pos="1492250" algn="l"/>
                <a:tab pos="2344420" algn="l"/>
                <a:tab pos="2722245" algn="l"/>
                <a:tab pos="4154804" algn="l"/>
              </a:tabLst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ty	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	</a:t>
            </a:r>
            <a:r>
              <a:rPr sz="2000" spc="-2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mined	</a:t>
            </a:r>
            <a:r>
              <a:rPr sz="2000" spc="-25" dirty="0">
                <a:latin typeface="Calibri"/>
                <a:cs typeface="Calibri"/>
              </a:rPr>
              <a:t>by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  <a:tabLst>
                <a:tab pos="577850" algn="l"/>
                <a:tab pos="1362710" algn="l"/>
                <a:tab pos="1880870" algn="l"/>
                <a:tab pos="2355215" algn="l"/>
                <a:tab pos="3202305" algn="l"/>
                <a:tab pos="3543935" algn="l"/>
              </a:tabLst>
            </a:pPr>
            <a:r>
              <a:rPr sz="2000" spc="-5" dirty="0">
                <a:latin typeface="Calibri"/>
                <a:cs typeface="Calibri"/>
              </a:rPr>
              <a:t>amount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virus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body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(increasing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al	load)	and	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	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mune  </a:t>
            </a:r>
            <a:r>
              <a:rPr sz="2000" spc="-5" dirty="0">
                <a:latin typeface="Calibri"/>
                <a:cs typeface="Calibri"/>
              </a:rPr>
              <a:t>suppression (decreasing </a:t>
            </a:r>
            <a:r>
              <a:rPr sz="2000" dirty="0">
                <a:latin typeface="Calibri"/>
                <a:cs typeface="Calibri"/>
              </a:rPr>
              <a:t>CD4+ </a:t>
            </a:r>
            <a:r>
              <a:rPr sz="2000" spc="-5" dirty="0">
                <a:latin typeface="Calibri"/>
                <a:cs typeface="Calibri"/>
              </a:rPr>
              <a:t>counts)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Higher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viral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load,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sooner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immune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suppression </a:t>
            </a:r>
            <a:r>
              <a:rPr sz="2000" spc="-10" dirty="0">
                <a:latin typeface="Calibri"/>
                <a:cs typeface="Calibri"/>
              </a:rPr>
              <a:t>occurs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8" y="0"/>
            <a:ext cx="914559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947799"/>
            <a:ext cx="8070850" cy="2720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onstantia"/>
                <a:cs typeface="Constantia"/>
              </a:rPr>
              <a:t>3)</a:t>
            </a:r>
            <a:r>
              <a:rPr sz="2600" spc="-5" dirty="0">
                <a:latin typeface="Constantia"/>
                <a:cs typeface="Constantia"/>
              </a:rPr>
              <a:t> illnesses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associated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potential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bleeding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problems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Constantia"/>
              <a:cs typeface="Constantia"/>
            </a:endParaRPr>
          </a:p>
          <a:p>
            <a:pPr marL="374015" marR="1222375" indent="-374015">
              <a:lnSpc>
                <a:spcPct val="12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Wingdings"/>
              <a:buChar char=""/>
              <a:tabLst>
                <a:tab pos="374015" algn="l"/>
              </a:tabLst>
            </a:pPr>
            <a:r>
              <a:rPr sz="2600" dirty="0">
                <a:latin typeface="Constantia"/>
                <a:cs typeface="Constantia"/>
              </a:rPr>
              <a:t>Gene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ali</a:t>
            </a:r>
            <a:r>
              <a:rPr sz="2600" spc="-25" dirty="0">
                <a:latin typeface="Constantia"/>
                <a:cs typeface="Constantia"/>
              </a:rPr>
              <a:t>z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hemostatic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</a:t>
            </a:r>
            <a:r>
              <a:rPr sz="2600" spc="-30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ect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ca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</a:t>
            </a:r>
            <a:r>
              <a:rPr sz="2600" spc="-30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ect  </a:t>
            </a:r>
            <a:r>
              <a:rPr sz="2600" spc="-5" dirty="0">
                <a:latin typeface="Constantia"/>
                <a:cs typeface="Constantia"/>
              </a:rPr>
              <a:t>bleeding</a:t>
            </a:r>
            <a:r>
              <a:rPr sz="2600" spc="-10" dirty="0">
                <a:latin typeface="Constantia"/>
                <a:cs typeface="Constantia"/>
              </a:rPr>
              <a:t> from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multiple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sites,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spontaneous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600" spc="-25" dirty="0">
                <a:latin typeface="Constantia"/>
                <a:cs typeface="Constantia"/>
              </a:rPr>
              <a:t>excessive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bleeding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after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injury</a:t>
            </a:r>
            <a:endParaRPr sz="2600">
              <a:latin typeface="Constantia"/>
              <a:cs typeface="Constantia"/>
            </a:endParaRPr>
          </a:p>
          <a:p>
            <a:pPr marL="373380" indent="-3613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"/>
              <a:tabLst>
                <a:tab pos="374015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eri</a:t>
            </a:r>
            <a:r>
              <a:rPr sz="2600" spc="-3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</a:t>
            </a:r>
            <a:r>
              <a:rPr sz="2600" spc="-2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ect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5" dirty="0">
                <a:latin typeface="Constantia"/>
                <a:cs typeface="Constantia"/>
              </a:rPr>
              <a:t>c</a:t>
            </a:r>
            <a:r>
              <a:rPr sz="2600" spc="-5" dirty="0">
                <a:latin typeface="Constantia"/>
                <a:cs typeface="Constantia"/>
              </a:rPr>
              <a:t>q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ed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865378"/>
            <a:ext cx="76187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>
                <a:latin typeface="Calibri"/>
                <a:cs typeface="Calibri"/>
              </a:rPr>
              <a:t>INFECTION</a:t>
            </a:r>
            <a:r>
              <a:rPr sz="4500" spc="-30" dirty="0">
                <a:latin typeface="Calibri"/>
                <a:cs typeface="Calibri"/>
              </a:rPr>
              <a:t> </a:t>
            </a:r>
            <a:r>
              <a:rPr sz="4500" spc="-20" dirty="0">
                <a:latin typeface="Calibri"/>
                <a:cs typeface="Calibri"/>
              </a:rPr>
              <a:t>CONTROL</a:t>
            </a:r>
            <a:r>
              <a:rPr sz="4500" spc="-35" dirty="0">
                <a:latin typeface="Calibri"/>
                <a:cs typeface="Calibri"/>
              </a:rPr>
              <a:t> </a:t>
            </a:r>
            <a:r>
              <a:rPr sz="4500" spc="-15" dirty="0">
                <a:latin typeface="Calibri"/>
                <a:cs typeface="Calibri"/>
              </a:rPr>
              <a:t>MEASURES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022" y="1745081"/>
            <a:ext cx="5699125" cy="354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1310" indent="-342900">
              <a:lnSpc>
                <a:spcPct val="140000"/>
              </a:lnSpc>
              <a:spcBef>
                <a:spcPts val="100"/>
              </a:spcBef>
              <a:buClr>
                <a:srgbClr val="0AD0D9"/>
              </a:buClr>
              <a:buSzPct val="94117"/>
              <a:buAutoNum type="arabicPeriod"/>
              <a:tabLst>
                <a:tab pos="354965" algn="l"/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Control measures should </a:t>
            </a:r>
            <a:r>
              <a:rPr sz="1700" dirty="0">
                <a:latin typeface="Calibri"/>
                <a:cs typeface="Calibri"/>
              </a:rPr>
              <a:t>be based </a:t>
            </a:r>
            <a:r>
              <a:rPr sz="1700" spc="-5" dirty="0">
                <a:latin typeface="Calibri"/>
                <a:cs typeface="Calibri"/>
              </a:rPr>
              <a:t>on </a:t>
            </a:r>
            <a:r>
              <a:rPr sz="1700" dirty="0">
                <a:latin typeface="Calibri"/>
                <a:cs typeface="Calibri"/>
              </a:rPr>
              <a:t>American </a:t>
            </a:r>
            <a:r>
              <a:rPr sz="1700" spc="-5" dirty="0">
                <a:latin typeface="Calibri"/>
                <a:cs typeface="Calibri"/>
              </a:rPr>
              <a:t>Dental </a:t>
            </a:r>
            <a:r>
              <a:rPr sz="1700" dirty="0">
                <a:latin typeface="Calibri"/>
                <a:cs typeface="Calibri"/>
              </a:rPr>
              <a:t> Association </a:t>
            </a:r>
            <a:r>
              <a:rPr sz="1700" spc="-10" dirty="0">
                <a:latin typeface="Calibri"/>
                <a:cs typeface="Calibri"/>
              </a:rPr>
              <a:t>(ADA) </a:t>
            </a:r>
            <a:r>
              <a:rPr sz="1700" dirty="0">
                <a:latin typeface="Calibri"/>
                <a:cs typeface="Calibri"/>
              </a:rPr>
              <a:t>and the </a:t>
            </a:r>
            <a:r>
              <a:rPr sz="1700" spc="-5" dirty="0">
                <a:latin typeface="Calibri"/>
                <a:cs typeface="Calibri"/>
              </a:rPr>
              <a:t>Center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dirty="0">
                <a:latin typeface="Calibri"/>
                <a:cs typeface="Calibri"/>
              </a:rPr>
              <a:t>Disease </a:t>
            </a:r>
            <a:r>
              <a:rPr sz="1700" spc="-5" dirty="0">
                <a:latin typeface="Calibri"/>
                <a:cs typeface="Calibri"/>
              </a:rPr>
              <a:t>Control and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Prevention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(CDC) </a:t>
            </a:r>
            <a:r>
              <a:rPr sz="170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355600" marR="5080" indent="-342900">
              <a:lnSpc>
                <a:spcPct val="140000"/>
              </a:lnSpc>
              <a:spcBef>
                <a:spcPts val="409"/>
              </a:spcBef>
              <a:buClr>
                <a:srgbClr val="0AD0D9"/>
              </a:buClr>
              <a:buSzPct val="94117"/>
              <a:buAutoNum type="arabicPeriod"/>
              <a:tabLst>
                <a:tab pos="354965" algn="l"/>
                <a:tab pos="355600" algn="l"/>
              </a:tabLst>
            </a:pPr>
            <a:r>
              <a:rPr sz="1700" dirty="0">
                <a:latin typeface="Calibri"/>
                <a:cs typeface="Calibri"/>
              </a:rPr>
              <a:t>A number </a:t>
            </a:r>
            <a:r>
              <a:rPr sz="1700" spc="-5" dirty="0">
                <a:latin typeface="Calibri"/>
                <a:cs typeface="Calibri"/>
              </a:rPr>
              <a:t>of pathogenic </a:t>
            </a:r>
            <a:r>
              <a:rPr sz="1700" spc="-10" dirty="0">
                <a:latin typeface="Calibri"/>
                <a:cs typeface="Calibri"/>
              </a:rPr>
              <a:t>microorganisms </a:t>
            </a:r>
            <a:r>
              <a:rPr sz="1700" spc="-15" dirty="0">
                <a:latin typeface="Calibri"/>
                <a:cs typeface="Calibri"/>
              </a:rPr>
              <a:t>may </a:t>
            </a:r>
            <a:r>
              <a:rPr sz="1700" dirty="0">
                <a:latin typeface="Calibri"/>
                <a:cs typeface="Calibri"/>
              </a:rPr>
              <a:t>be </a:t>
            </a:r>
            <a:r>
              <a:rPr sz="1700" spc="-5" dirty="0">
                <a:latin typeface="Calibri"/>
                <a:cs typeface="Calibri"/>
              </a:rPr>
              <a:t>transmitted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dental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setting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these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include:</a:t>
            </a:r>
            <a:endParaRPr sz="17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220"/>
              </a:spcBef>
              <a:buClr>
                <a:srgbClr val="0AD0D9"/>
              </a:buClr>
              <a:buSzPct val="94117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700" spc="-5" dirty="0">
                <a:latin typeface="Calibri"/>
                <a:cs typeface="Calibri"/>
              </a:rPr>
              <a:t>Airborne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pathogens </a:t>
            </a:r>
            <a:r>
              <a:rPr sz="1700" dirty="0">
                <a:latin typeface="Calibri"/>
                <a:cs typeface="Calibri"/>
              </a:rPr>
              <a:t>-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tuberculosis</a:t>
            </a:r>
            <a:endParaRPr sz="17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225"/>
              </a:spcBef>
              <a:buClr>
                <a:srgbClr val="0AD0D9"/>
              </a:buClr>
              <a:buSzPct val="94117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700" dirty="0">
                <a:latin typeface="Calibri"/>
                <a:cs typeface="Calibri"/>
              </a:rPr>
              <a:t>Blood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borne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pathogens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-HIV,</a:t>
            </a:r>
            <a:r>
              <a:rPr sz="1700" spc="-40" dirty="0">
                <a:latin typeface="Calibri"/>
                <a:cs typeface="Calibri"/>
              </a:rPr>
              <a:t> HBV,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HCV</a:t>
            </a:r>
            <a:endParaRPr sz="17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230"/>
              </a:spcBef>
              <a:buClr>
                <a:srgbClr val="0AD0D9"/>
              </a:buClr>
              <a:buSzPct val="94117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700" spc="-10" dirty="0">
                <a:latin typeface="Calibri"/>
                <a:cs typeface="Calibri"/>
              </a:rPr>
              <a:t>Waterborne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pathogens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Legionella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Pseudomonas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species</a:t>
            </a:r>
            <a:endParaRPr sz="17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220"/>
              </a:spcBef>
              <a:buClr>
                <a:srgbClr val="0AD0D9"/>
              </a:buClr>
              <a:buSzPct val="94117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700" dirty="0">
                <a:latin typeface="Calibri"/>
                <a:cs typeface="Calibri"/>
              </a:rPr>
              <a:t>Mucosal/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skin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borne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pathogens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VZV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or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HSV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1445" y="6517640"/>
            <a:ext cx="1771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45C75"/>
                </a:solidFill>
                <a:latin typeface="Constantia"/>
                <a:cs typeface="Constantia"/>
              </a:rPr>
              <a:t>70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57900" y="1943100"/>
            <a:ext cx="2952115" cy="3473450"/>
            <a:chOff x="6057900" y="1943100"/>
            <a:chExt cx="2952115" cy="3473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981200"/>
              <a:ext cx="2875788" cy="3396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76950" y="1962150"/>
              <a:ext cx="2914015" cy="3435350"/>
            </a:xfrm>
            <a:custGeom>
              <a:avLst/>
              <a:gdLst/>
              <a:ahLst/>
              <a:cxnLst/>
              <a:rect l="l" t="t" r="r" b="b"/>
              <a:pathLst>
                <a:path w="2914015" h="3435350">
                  <a:moveTo>
                    <a:pt x="0" y="3435096"/>
                  </a:moveTo>
                  <a:lnTo>
                    <a:pt x="2913888" y="3435096"/>
                  </a:lnTo>
                  <a:lnTo>
                    <a:pt x="2913888" y="0"/>
                  </a:lnTo>
                  <a:lnTo>
                    <a:pt x="0" y="0"/>
                  </a:lnTo>
                  <a:lnTo>
                    <a:pt x="0" y="343509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516" y="1276857"/>
            <a:ext cx="3296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GOALS</a:t>
            </a:r>
            <a:r>
              <a:rPr sz="3200" spc="-5" dirty="0">
                <a:latin typeface="Calibri"/>
                <a:cs typeface="Calibri"/>
              </a:rPr>
              <a:t> OF</a:t>
            </a:r>
            <a:r>
              <a:rPr sz="3200" spc="-10" dirty="0">
                <a:latin typeface="Calibri"/>
                <a:cs typeface="Calibri"/>
              </a:rPr>
              <a:t> THERAPY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05736"/>
            <a:ext cx="7705090" cy="438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393700" indent="-27432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alibri"/>
                <a:cs typeface="Calibri"/>
              </a:rPr>
              <a:t>Primary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goals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should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restoration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maintenance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oral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health,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comfort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function.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25" dirty="0">
                <a:latin typeface="Calibri"/>
                <a:cs typeface="Calibri"/>
              </a:rPr>
              <a:t>Treatment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should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directed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toward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control</a:t>
            </a:r>
            <a:r>
              <a:rPr sz="2000" spc="-5" dirty="0">
                <a:latin typeface="Calibri"/>
                <a:cs typeface="Calibri"/>
              </a:rPr>
              <a:t> 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HIV-associated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mucosal</a:t>
            </a:r>
            <a:endParaRPr sz="20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Calibri"/>
                <a:cs typeface="Calibri"/>
              </a:rPr>
              <a:t>diseases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such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chronic </a:t>
            </a:r>
            <a:r>
              <a:rPr sz="2000" dirty="0">
                <a:latin typeface="Calibri"/>
                <a:cs typeface="Calibri"/>
              </a:rPr>
              <a:t>candidiasis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recurrent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ulcerations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20" dirty="0">
                <a:latin typeface="Calibri"/>
                <a:cs typeface="Calibri"/>
              </a:rPr>
              <a:t>Effective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hygiene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maintenance</a:t>
            </a:r>
            <a:endParaRPr sz="2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alibri"/>
                <a:cs typeface="Calibri"/>
              </a:rPr>
              <a:t>Conservative,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nonsurgical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periodontal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therapy</a:t>
            </a:r>
            <a:r>
              <a:rPr sz="2000" spc="-5" dirty="0">
                <a:latin typeface="Calibri"/>
                <a:cs typeface="Calibri"/>
              </a:rPr>
              <a:t> should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treatment</a:t>
            </a:r>
            <a:endParaRPr sz="20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Calibri"/>
                <a:cs typeface="Calibri"/>
              </a:rPr>
              <a:t>option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virtually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HIV</a:t>
            </a:r>
            <a:r>
              <a:rPr sz="2000" dirty="0">
                <a:latin typeface="Calibri"/>
                <a:cs typeface="Calibri"/>
              </a:rPr>
              <a:t> +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patients</a:t>
            </a:r>
            <a:endParaRPr sz="2000">
              <a:latin typeface="Calibri"/>
              <a:cs typeface="Calibri"/>
            </a:endParaRPr>
          </a:p>
          <a:p>
            <a:pPr marL="286385" marR="280670" indent="-274320">
              <a:lnSpc>
                <a:spcPct val="15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NUP &amp;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severely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destructive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periodontal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structures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should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15" dirty="0">
                <a:latin typeface="Calibri"/>
                <a:cs typeface="Calibri"/>
              </a:rPr>
              <a:t> treated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appropriately.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53450" y="6517640"/>
            <a:ext cx="1492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5C75"/>
                </a:solidFill>
                <a:latin typeface="Constantia"/>
                <a:cs typeface="Constantia"/>
              </a:rPr>
              <a:t>71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214373"/>
            <a:ext cx="5389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SUPPORTIVE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PERIODONTAL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THERAPY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797868"/>
            <a:ext cx="7442834" cy="341058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130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2000" spc="-15" dirty="0">
                <a:latin typeface="Calibri"/>
                <a:cs typeface="Calibri"/>
              </a:rPr>
              <a:t>Patient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" dirty="0">
                <a:latin typeface="Calibri"/>
                <a:cs typeface="Calibri"/>
              </a:rPr>
              <a:t> encouraged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maintain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meticulous </a:t>
            </a:r>
            <a:r>
              <a:rPr sz="2000" spc="-5" dirty="0">
                <a:latin typeface="Calibri"/>
                <a:cs typeface="Calibri"/>
              </a:rPr>
              <a:t>personal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oral</a:t>
            </a:r>
            <a:endParaRPr sz="20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Calibri"/>
                <a:cs typeface="Calibri"/>
              </a:rPr>
              <a:t>hygiene.</a:t>
            </a:r>
            <a:endParaRPr sz="2000">
              <a:latin typeface="Calibri"/>
              <a:cs typeface="Calibri"/>
            </a:endParaRPr>
          </a:p>
          <a:p>
            <a:pPr marL="287020" indent="-274320" algn="just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2000" spc="-10" dirty="0">
                <a:latin typeface="Calibri"/>
                <a:cs typeface="Calibri"/>
              </a:rPr>
              <a:t>Recall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visits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conducted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short </a:t>
            </a:r>
            <a:r>
              <a:rPr sz="2000" spc="-5" dirty="0">
                <a:latin typeface="Calibri"/>
                <a:cs typeface="Calibri"/>
              </a:rPr>
              <a:t>intervals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3 </a:t>
            </a:r>
            <a:r>
              <a:rPr sz="2000" spc="-5" dirty="0">
                <a:latin typeface="Calibri"/>
                <a:cs typeface="Calibri"/>
              </a:rPr>
              <a:t>months)</a:t>
            </a:r>
            <a:endParaRPr sz="2000">
              <a:latin typeface="Calibri"/>
              <a:cs typeface="Calibri"/>
            </a:endParaRPr>
          </a:p>
          <a:p>
            <a:pPr marL="287020" indent="-274320" algn="just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2000" spc="-15" dirty="0">
                <a:latin typeface="Calibri"/>
                <a:cs typeface="Calibri"/>
              </a:rPr>
              <a:t>Systemic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antibiotic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therapy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administered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 caution</a:t>
            </a:r>
            <a:endParaRPr sz="2000">
              <a:latin typeface="Calibri"/>
              <a:cs typeface="Calibri"/>
            </a:endParaRPr>
          </a:p>
          <a:p>
            <a:pPr marL="286385" marR="5080" indent="-274320" algn="just">
              <a:lnSpc>
                <a:spcPct val="15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Blood and other medical </a:t>
            </a:r>
            <a:r>
              <a:rPr sz="2000" spc="-10" dirty="0">
                <a:latin typeface="Calibri"/>
                <a:cs typeface="Calibri"/>
              </a:rPr>
              <a:t>laboratory tests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required to </a:t>
            </a:r>
            <a:r>
              <a:rPr sz="2000" spc="-5" dirty="0">
                <a:latin typeface="Calibri"/>
                <a:cs typeface="Calibri"/>
              </a:rPr>
              <a:t>monitor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patients </a:t>
            </a:r>
            <a:r>
              <a:rPr sz="2000" spc="-15" dirty="0">
                <a:latin typeface="Calibri"/>
                <a:cs typeface="Calibri"/>
              </a:rPr>
              <a:t>overall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status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consultation </a:t>
            </a:r>
            <a:r>
              <a:rPr sz="2000" spc="5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co-ordination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patient’s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physician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dirty="0">
                <a:latin typeface="Calibri"/>
                <a:cs typeface="Calibri"/>
              </a:rPr>
              <a:t> necessary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9066" y="6517640"/>
            <a:ext cx="1720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72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554" y="2842082"/>
            <a:ext cx="39020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0" dirty="0">
                <a:solidFill>
                  <a:srgbClr val="04607A"/>
                </a:solidFill>
                <a:latin typeface="Calibri"/>
                <a:cs typeface="Calibri"/>
              </a:rPr>
              <a:t>TUBERCULOSIS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16633"/>
            <a:ext cx="7682230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7973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Patients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tuberculosis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receive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only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emergency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care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following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guidelines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sputum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culture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mycobacterium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tuberculosis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done.</a:t>
            </a:r>
            <a:endParaRPr sz="2600">
              <a:latin typeface="Constantia"/>
              <a:cs typeface="Constantia"/>
            </a:endParaRPr>
          </a:p>
          <a:p>
            <a:pPr marL="286385" marR="431165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If</a:t>
            </a:r>
            <a:r>
              <a:rPr sz="2600" spc="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results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negative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patients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treated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normally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2915234"/>
            <a:ext cx="73583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4607A"/>
                </a:solidFill>
                <a:latin typeface="Calibri"/>
                <a:cs typeface="Calibri"/>
              </a:rPr>
              <a:t>MEDICATIONS </a:t>
            </a: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AND </a:t>
            </a:r>
            <a:r>
              <a:rPr sz="3600" spc="-5" dirty="0">
                <a:solidFill>
                  <a:srgbClr val="04607A"/>
                </a:solidFill>
                <a:latin typeface="Calibri"/>
                <a:cs typeface="Calibri"/>
              </a:rPr>
              <a:t>CANCER </a:t>
            </a:r>
            <a:r>
              <a:rPr sz="3600" spc="-10" dirty="0">
                <a:solidFill>
                  <a:srgbClr val="04607A"/>
                </a:solidFill>
                <a:latin typeface="Calibri"/>
                <a:cs typeface="Calibri"/>
              </a:rPr>
              <a:t>THERAPIES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21053"/>
            <a:ext cx="3255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4607A"/>
                </a:solidFill>
                <a:latin typeface="Calibri"/>
                <a:cs typeface="Calibri"/>
              </a:rPr>
              <a:t>ANTICANCER</a:t>
            </a:r>
            <a:r>
              <a:rPr sz="3200" spc="-5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4607A"/>
                </a:solidFill>
                <a:latin typeface="Calibri"/>
                <a:cs typeface="Calibri"/>
              </a:rPr>
              <a:t>DRUG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12061"/>
            <a:ext cx="7973059" cy="42329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979169" indent="-274320">
              <a:lnSpc>
                <a:spcPct val="901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Bisphosphonate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used</a:t>
            </a:r>
            <a:r>
              <a:rPr sz="2400" spc="-20" dirty="0">
                <a:latin typeface="Constantia"/>
                <a:cs typeface="Constantia"/>
              </a:rPr>
              <a:t> to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treat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cancer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(i.v)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individuals </a:t>
            </a:r>
            <a:r>
              <a:rPr sz="2400" spc="-15" dirty="0">
                <a:latin typeface="Constantia"/>
                <a:cs typeface="Constantia"/>
              </a:rPr>
              <a:t>are 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5" dirty="0">
                <a:latin typeface="Constantia"/>
                <a:cs typeface="Constantia"/>
              </a:rPr>
              <a:t>high </a:t>
            </a:r>
            <a:r>
              <a:rPr sz="2400" dirty="0">
                <a:latin typeface="Constantia"/>
                <a:cs typeface="Constantia"/>
              </a:rPr>
              <a:t>risk </a:t>
            </a:r>
            <a:r>
              <a:rPr sz="2400" spc="-5" dirty="0">
                <a:latin typeface="Constantia"/>
                <a:cs typeface="Constantia"/>
              </a:rPr>
              <a:t>for the </a:t>
            </a:r>
            <a:r>
              <a:rPr sz="2400" spc="-10" dirty="0">
                <a:latin typeface="Constantia"/>
                <a:cs typeface="Constantia"/>
              </a:rPr>
              <a:t>development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osteonecrosis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75" dirty="0">
                <a:latin typeface="Constantia"/>
                <a:cs typeface="Constantia"/>
              </a:rPr>
              <a:t>jaw.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Potential </a:t>
            </a:r>
            <a:r>
              <a:rPr sz="2400" dirty="0">
                <a:latin typeface="Constantia"/>
                <a:cs typeface="Constantia"/>
              </a:rPr>
              <a:t>risk </a:t>
            </a:r>
            <a:r>
              <a:rPr sz="2400" spc="-5" dirty="0">
                <a:latin typeface="Constantia"/>
                <a:cs typeface="Constantia"/>
              </a:rPr>
              <a:t>factors </a:t>
            </a:r>
            <a:r>
              <a:rPr sz="2400" spc="-15" dirty="0">
                <a:latin typeface="Constantia"/>
                <a:cs typeface="Constantia"/>
              </a:rPr>
              <a:t>contribute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development </a:t>
            </a:r>
            <a:r>
              <a:rPr sz="2400" spc="-15" dirty="0">
                <a:latin typeface="Constantia"/>
                <a:cs typeface="Constantia"/>
              </a:rPr>
              <a:t>are 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oid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5" dirty="0">
                <a:latin typeface="Constantia"/>
                <a:cs typeface="Constantia"/>
              </a:rPr>
              <a:t>p</a:t>
            </a:r>
            <a:r>
              <a:rPr sz="2400" spc="-220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,a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oh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l,s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okin</a:t>
            </a:r>
            <a:r>
              <a:rPr sz="2400" spc="-4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,p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al  </a:t>
            </a:r>
            <a:r>
              <a:rPr sz="2400" spc="-20" dirty="0">
                <a:latin typeface="Constantia"/>
                <a:cs typeface="Constantia"/>
              </a:rPr>
              <a:t>hygiene,chemotherapy,radiotherapy,extractions,root </a:t>
            </a:r>
            <a:r>
              <a:rPr sz="2400" spc="-5" dirty="0">
                <a:latin typeface="Constantia"/>
                <a:cs typeface="Constantia"/>
              </a:rPr>
              <a:t>canal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treatment,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periodontal infections,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periodontal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surgery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implant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surgery.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20" dirty="0">
                <a:latin typeface="Constantia"/>
                <a:cs typeface="Constantia"/>
              </a:rPr>
              <a:t>Invasive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treatment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should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avoided</a:t>
            </a:r>
            <a:endParaRPr sz="2400">
              <a:latin typeface="Constantia"/>
              <a:cs typeface="Constantia"/>
            </a:endParaRPr>
          </a:p>
          <a:p>
            <a:pPr marL="286385" marR="770890" indent="-274320">
              <a:lnSpc>
                <a:spcPts val="2590"/>
              </a:lnSpc>
              <a:spcBef>
                <a:spcPts val="62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Caution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10" dirty="0">
                <a:latin typeface="Constantia"/>
                <a:cs typeface="Constantia"/>
              </a:rPr>
              <a:t>careful consideration </a:t>
            </a:r>
            <a:r>
              <a:rPr sz="2400" dirty="0">
                <a:latin typeface="Constantia"/>
                <a:cs typeface="Constantia"/>
              </a:rPr>
              <a:t>of risks </a:t>
            </a:r>
            <a:r>
              <a:rPr sz="2400" spc="-5" dirty="0">
                <a:latin typeface="Constantia"/>
                <a:cs typeface="Constantia"/>
              </a:rPr>
              <a:t>must be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evaluated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individuals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history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taking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oral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bisphosphonates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periods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longer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3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years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21053"/>
            <a:ext cx="6989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solidFill>
                  <a:srgbClr val="04607A"/>
                </a:solidFill>
                <a:latin typeface="Calibri"/>
                <a:cs typeface="Calibri"/>
              </a:rPr>
              <a:t>ANTICOAGULANT/ANTIPLATELET</a:t>
            </a:r>
            <a:r>
              <a:rPr sz="3200" spc="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4607A"/>
                </a:solidFill>
                <a:latin typeface="Calibri"/>
                <a:cs typeface="Calibri"/>
              </a:rPr>
              <a:t>THERAPY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07489"/>
            <a:ext cx="7880350" cy="414845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6385" marR="91440" indent="-274320">
              <a:lnSpc>
                <a:spcPct val="9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Traditional </a:t>
            </a:r>
            <a:r>
              <a:rPr sz="2600" spc="-10" dirty="0">
                <a:latin typeface="Constantia"/>
                <a:cs typeface="Constantia"/>
              </a:rPr>
              <a:t>management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patients </a:t>
            </a:r>
            <a:r>
              <a:rPr sz="2600" dirty="0">
                <a:latin typeface="Constantia"/>
                <a:cs typeface="Constantia"/>
              </a:rPr>
              <a:t>on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anti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oa</a:t>
            </a:r>
            <a:r>
              <a:rPr sz="2600" spc="-10" dirty="0">
                <a:latin typeface="Constantia"/>
                <a:cs typeface="Constantia"/>
              </a:rPr>
              <a:t>g</a:t>
            </a:r>
            <a:r>
              <a:rPr sz="2600" spc="-5" dirty="0">
                <a:latin typeface="Constantia"/>
                <a:cs typeface="Constantia"/>
              </a:rPr>
              <a:t>ulan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anti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la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elet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3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  </a:t>
            </a:r>
            <a:r>
              <a:rPr sz="2600" spc="-10" dirty="0">
                <a:latin typeface="Constantia"/>
                <a:cs typeface="Constantia"/>
              </a:rPr>
              <a:t>discontinue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therapy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about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3</a:t>
            </a:r>
            <a:r>
              <a:rPr sz="2600" spc="-20" dirty="0">
                <a:latin typeface="Constantia"/>
                <a:cs typeface="Constantia"/>
              </a:rPr>
              <a:t> to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5 </a:t>
            </a:r>
            <a:r>
              <a:rPr sz="2600" spc="-5" dirty="0">
                <a:latin typeface="Constantia"/>
                <a:cs typeface="Constantia"/>
              </a:rPr>
              <a:t>(antiplatelet)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7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10 </a:t>
            </a:r>
            <a:r>
              <a:rPr sz="2600" spc="-10" dirty="0">
                <a:latin typeface="Constantia"/>
                <a:cs typeface="Constantia"/>
              </a:rPr>
              <a:t>(anticoagulant) </a:t>
            </a:r>
            <a:r>
              <a:rPr sz="2600" spc="-25" dirty="0">
                <a:latin typeface="Constantia"/>
                <a:cs typeface="Constantia"/>
              </a:rPr>
              <a:t>days </a:t>
            </a:r>
            <a:r>
              <a:rPr sz="2600" spc="-15" dirty="0">
                <a:latin typeface="Constantia"/>
                <a:cs typeface="Constantia"/>
              </a:rPr>
              <a:t>before </a:t>
            </a:r>
            <a:r>
              <a:rPr sz="2600" spc="-5" dirty="0">
                <a:latin typeface="Constantia"/>
                <a:cs typeface="Constantia"/>
              </a:rPr>
              <a:t>planned surgical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procedures</a:t>
            </a:r>
            <a:endParaRPr sz="2600">
              <a:latin typeface="Constantia"/>
              <a:cs typeface="Constantia"/>
            </a:endParaRPr>
          </a:p>
          <a:p>
            <a:pPr marL="286385" marR="34290" indent="-274320">
              <a:lnSpc>
                <a:spcPts val="2810"/>
              </a:lnSpc>
              <a:spcBef>
                <a:spcPts val="67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Since there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increased </a:t>
            </a:r>
            <a:r>
              <a:rPr sz="2600" spc="-5" dirty="0">
                <a:latin typeface="Constantia"/>
                <a:cs typeface="Constantia"/>
              </a:rPr>
              <a:t>risk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morbidity/mortality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associated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discontinuation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therapy,simple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extractions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periodontal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surgery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done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without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discontinuation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therapy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ts val="281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cases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intraoperative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bleeding local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measures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suf</a:t>
            </a:r>
            <a:r>
              <a:rPr sz="2600" spc="60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Constantia"/>
                <a:cs typeface="Constantia"/>
              </a:rPr>
              <a:t>ic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ent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bleedin</a:t>
            </a:r>
            <a:r>
              <a:rPr sz="2600" spc="-7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21053"/>
            <a:ext cx="31146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04607A"/>
                </a:solidFill>
                <a:latin typeface="Calibri"/>
                <a:cs typeface="Calibri"/>
              </a:rPr>
              <a:t>CORTICOSTEROIDS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8014970" cy="335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3180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Corticosteroid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administration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required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case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uncomplicated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minor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surgical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procedures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Supplementation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-10" dirty="0">
                <a:latin typeface="Constantia"/>
                <a:cs typeface="Constantia"/>
              </a:rPr>
              <a:t>indicated in </a:t>
            </a:r>
            <a:r>
              <a:rPr sz="2600" spc="-5" dirty="0">
                <a:latin typeface="Constantia"/>
                <a:cs typeface="Constantia"/>
              </a:rPr>
              <a:t>the case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len</a:t>
            </a:r>
            <a:r>
              <a:rPr sz="2600" spc="-10" dirty="0">
                <a:latin typeface="Constantia"/>
                <a:cs typeface="Constantia"/>
              </a:rPr>
              <a:t>g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-35" dirty="0">
                <a:latin typeface="Constantia"/>
                <a:cs typeface="Constantia"/>
              </a:rPr>
              <a:t>h</a:t>
            </a:r>
            <a:r>
              <a:rPr sz="2600" spc="-24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,ma</a:t>
            </a:r>
            <a:r>
              <a:rPr sz="2600" spc="5" dirty="0">
                <a:latin typeface="Constantia"/>
                <a:cs typeface="Constantia"/>
              </a:rPr>
              <a:t>j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edu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,th</a:t>
            </a:r>
            <a:r>
              <a:rPr sz="2600" spc="-10" dirty="0">
                <a:latin typeface="Constantia"/>
                <a:cs typeface="Constantia"/>
              </a:rPr>
              <a:t>os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30" dirty="0">
                <a:latin typeface="Constantia"/>
                <a:cs typeface="Constantia"/>
              </a:rPr>
              <a:t>x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  h</a:t>
            </a:r>
            <a:r>
              <a:rPr sz="2600" spc="-60" dirty="0">
                <a:latin typeface="Constantia"/>
                <a:cs typeface="Constantia"/>
              </a:rPr>
              <a:t>av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sig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45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Constantia"/>
                <a:cs typeface="Constantia"/>
              </a:rPr>
              <a:t>ica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bl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od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los</a:t>
            </a:r>
            <a:r>
              <a:rPr sz="2600" spc="-3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,tho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ho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60" dirty="0">
                <a:latin typeface="Constantia"/>
                <a:cs typeface="Constantia"/>
              </a:rPr>
              <a:t>av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5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w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ad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enal  function.</a:t>
            </a:r>
            <a:endParaRPr sz="2600">
              <a:latin typeface="Constantia"/>
              <a:cs typeface="Constantia"/>
            </a:endParaRPr>
          </a:p>
          <a:p>
            <a:pPr marL="286385" marR="635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Low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adrenal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function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identified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ACTH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stimulation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test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21053"/>
            <a:ext cx="28111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04607A"/>
                </a:solidFill>
                <a:latin typeface="Calibri"/>
                <a:cs typeface="Calibri"/>
              </a:rPr>
              <a:t>CHEMOTHERAPY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1890941"/>
            <a:ext cx="5740400" cy="36849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720" indent="-274320">
              <a:lnSpc>
                <a:spcPct val="100000"/>
              </a:lnSpc>
              <a:spcBef>
                <a:spcPts val="58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sz="2000" spc="-130" dirty="0">
                <a:latin typeface="Constantia"/>
                <a:cs typeface="Constantia"/>
              </a:rPr>
              <a:t>T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eatment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should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se</a:t>
            </a:r>
            <a:r>
              <a:rPr sz="2000" spc="35" dirty="0">
                <a:latin typeface="Constantia"/>
                <a:cs typeface="Constantia"/>
              </a:rPr>
              <a:t>r</a:t>
            </a:r>
            <a:r>
              <a:rPr sz="2000" spc="-2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at</a:t>
            </a:r>
            <a:r>
              <a:rPr sz="2000" spc="-35" dirty="0">
                <a:latin typeface="Constantia"/>
                <a:cs typeface="Constantia"/>
              </a:rPr>
              <a:t>i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all</a:t>
            </a:r>
            <a:r>
              <a:rPr sz="2000" spc="-10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at</a:t>
            </a:r>
            <a:r>
              <a:rPr sz="2000" spc="-35" dirty="0">
                <a:latin typeface="Constantia"/>
                <a:cs typeface="Constantia"/>
              </a:rPr>
              <a:t>i</a:t>
            </a:r>
            <a:r>
              <a:rPr sz="2000" spc="-4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  <a:p>
            <a:pPr marL="299085" marR="259715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treatment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should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done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before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day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48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che</a:t>
            </a:r>
            <a:r>
              <a:rPr sz="2000" spc="5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othe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20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hen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hi</a:t>
            </a:r>
            <a:r>
              <a:rPr sz="2000" spc="-2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ell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ou</a:t>
            </a:r>
            <a:r>
              <a:rPr sz="2000" spc="-10" dirty="0">
                <a:latin typeface="Constantia"/>
                <a:cs typeface="Constantia"/>
              </a:rPr>
              <a:t>n</a:t>
            </a:r>
            <a:r>
              <a:rPr sz="2000" spc="-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e  </a:t>
            </a:r>
            <a:r>
              <a:rPr sz="2000" spc="-15" dirty="0">
                <a:latin typeface="Constantia"/>
                <a:cs typeface="Constantia"/>
              </a:rPr>
              <a:t>above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10" dirty="0">
                <a:latin typeface="Constantia"/>
                <a:cs typeface="Constantia"/>
              </a:rPr>
              <a:t>2000/mm</a:t>
            </a:r>
            <a:r>
              <a:rPr sz="2700" spc="15" baseline="27777" dirty="0">
                <a:latin typeface="Constantia"/>
                <a:cs typeface="Constantia"/>
              </a:rPr>
              <a:t>3</a:t>
            </a:r>
            <a:endParaRPr sz="2700" baseline="27777">
              <a:latin typeface="Constantia"/>
              <a:cs typeface="Constantia"/>
            </a:endParaRPr>
          </a:p>
          <a:p>
            <a:pPr marL="299085" marR="17780" indent="-274320" algn="just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99720" algn="l"/>
              </a:tabLst>
            </a:pPr>
            <a:r>
              <a:rPr sz="2000" spc="-35" dirty="0">
                <a:latin typeface="Constantia"/>
                <a:cs typeface="Constantia"/>
              </a:rPr>
              <a:t>Teeth </a:t>
            </a:r>
            <a:r>
              <a:rPr sz="2000" spc="-5" dirty="0">
                <a:latin typeface="Constantia"/>
                <a:cs typeface="Constantia"/>
              </a:rPr>
              <a:t>with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poor prognosis </a:t>
            </a:r>
            <a:r>
              <a:rPr sz="2000" dirty="0">
                <a:latin typeface="Constantia"/>
                <a:cs typeface="Constantia"/>
              </a:rPr>
              <a:t>should be </a:t>
            </a:r>
            <a:r>
              <a:rPr sz="2000" spc="-10" dirty="0">
                <a:latin typeface="Constantia"/>
                <a:cs typeface="Constantia"/>
              </a:rPr>
              <a:t>extracted </a:t>
            </a:r>
            <a:r>
              <a:rPr sz="2000" dirty="0">
                <a:latin typeface="Constantia"/>
                <a:cs typeface="Constantia"/>
              </a:rPr>
              <a:t>, </a:t>
            </a:r>
            <a:r>
              <a:rPr sz="2000" spc="-4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with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thorough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debridement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remaining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teeth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 </a:t>
            </a:r>
            <a:r>
              <a:rPr sz="2000" spc="-4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minimize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microbial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load</a:t>
            </a:r>
            <a:endParaRPr sz="2000">
              <a:latin typeface="Constantia"/>
              <a:cs typeface="Constantia"/>
            </a:endParaRPr>
          </a:p>
          <a:p>
            <a:pPr marL="299085" marR="638175" indent="-274320" algn="just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99720" algn="l"/>
              </a:tabLst>
            </a:pP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clinician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must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teach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emphasize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 </a:t>
            </a:r>
            <a:r>
              <a:rPr sz="2000" spc="-4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imp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spc="-5" dirty="0">
                <a:latin typeface="Constantia"/>
                <a:cs typeface="Constantia"/>
              </a:rPr>
              <a:t>rtan</a:t>
            </a:r>
            <a:r>
              <a:rPr sz="2000" spc="-40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0" dirty="0">
                <a:latin typeface="Constantia"/>
                <a:cs typeface="Constantia"/>
              </a:rPr>
              <a:t>g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al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h</a:t>
            </a:r>
            <a:r>
              <a:rPr sz="2000" spc="-55" dirty="0">
                <a:latin typeface="Constantia"/>
                <a:cs typeface="Constantia"/>
              </a:rPr>
              <a:t>y</a:t>
            </a:r>
            <a:r>
              <a:rPr sz="2000" dirty="0">
                <a:latin typeface="Constantia"/>
                <a:cs typeface="Constantia"/>
              </a:rPr>
              <a:t>giene</a:t>
            </a:r>
            <a:endParaRPr sz="2000">
              <a:latin typeface="Constantia"/>
              <a:cs typeface="Constantia"/>
            </a:endParaRPr>
          </a:p>
          <a:p>
            <a:pPr marL="299720" indent="-274320" algn="just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99720" algn="l"/>
              </a:tabLst>
            </a:pPr>
            <a:r>
              <a:rPr sz="2000" spc="-5" dirty="0">
                <a:latin typeface="Constantia"/>
                <a:cs typeface="Constantia"/>
              </a:rPr>
              <a:t>Antimicrobial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rinses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such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chlorhexidine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endParaRPr sz="2000">
              <a:latin typeface="Constantia"/>
              <a:cs typeface="Constantia"/>
            </a:endParaRPr>
          </a:p>
          <a:p>
            <a:pPr marL="299085" algn="just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recommended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prevent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secondary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infections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2895600"/>
            <a:ext cx="2286000" cy="19583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58342"/>
            <a:ext cx="81908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Is </a:t>
            </a:r>
            <a:r>
              <a:rPr sz="2800" spc="-10" dirty="0">
                <a:solidFill>
                  <a:srgbClr val="04607A"/>
                </a:solidFill>
                <a:latin typeface="Calibri"/>
                <a:cs typeface="Calibri"/>
              </a:rPr>
              <a:t>bleeding</a:t>
            </a:r>
            <a:r>
              <a:rPr sz="2800" spc="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4607A"/>
                </a:solidFill>
                <a:latin typeface="Calibri"/>
                <a:cs typeface="Calibri"/>
              </a:rPr>
              <a:t>suggestive</a:t>
            </a:r>
            <a:r>
              <a:rPr sz="2800" spc="2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2800" spc="-35" dirty="0">
                <a:solidFill>
                  <a:srgbClr val="04607A"/>
                </a:solidFill>
                <a:latin typeface="Calibri"/>
                <a:cs typeface="Calibri"/>
              </a:rPr>
              <a:t>vascular,</a:t>
            </a:r>
            <a:r>
              <a:rPr sz="280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4607A"/>
                </a:solidFill>
                <a:latin typeface="Calibri"/>
                <a:cs typeface="Calibri"/>
              </a:rPr>
              <a:t>platelet</a:t>
            </a:r>
            <a:r>
              <a:rPr sz="2800" spc="-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or</a:t>
            </a:r>
            <a:r>
              <a:rPr sz="2800" spc="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4607A"/>
                </a:solidFill>
                <a:latin typeface="Calibri"/>
                <a:cs typeface="Calibri"/>
              </a:rPr>
              <a:t>coagulation </a:t>
            </a:r>
            <a:r>
              <a:rPr sz="2800" spc="-6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4607A"/>
                </a:solidFill>
                <a:latin typeface="Calibri"/>
                <a:cs typeface="Calibri"/>
              </a:rPr>
              <a:t>disorder</a:t>
            </a:r>
            <a:r>
              <a:rPr sz="280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801609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8514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7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ascular/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la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elet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der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easy  </a:t>
            </a:r>
            <a:r>
              <a:rPr sz="2600" spc="-5" dirty="0">
                <a:latin typeface="Constantia"/>
                <a:cs typeface="Constantia"/>
              </a:rPr>
              <a:t>bruising,spontaneous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bleeding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from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small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vessels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especially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into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skin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(purpura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ecchymosis)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Segoe UI Symbol"/>
              <a:buChar char="⚫"/>
            </a:pPr>
            <a:endParaRPr sz="355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Coagulation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disorders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hemarthrosis,muscle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bleeds,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bleeding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after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injury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surgery.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21053"/>
            <a:ext cx="3474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solidFill>
                  <a:srgbClr val="04607A"/>
                </a:solidFill>
                <a:latin typeface="Calibri"/>
                <a:cs typeface="Calibri"/>
              </a:rPr>
              <a:t>RADIATION</a:t>
            </a:r>
            <a:r>
              <a:rPr sz="3200" spc="-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4607A"/>
                </a:solidFill>
                <a:latin typeface="Calibri"/>
                <a:cs typeface="Calibri"/>
              </a:rPr>
              <a:t>THERAPY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83105"/>
            <a:ext cx="7113270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ts val="2595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radiation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therapy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used</a:t>
            </a:r>
            <a:r>
              <a:rPr sz="2400" spc="-20" dirty="0">
                <a:latin typeface="Constantia"/>
                <a:cs typeface="Constantia"/>
              </a:rPr>
              <a:t> to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treat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head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neck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ts val="2595"/>
              </a:lnSpc>
            </a:pPr>
            <a:r>
              <a:rPr sz="2400" spc="-10" dirty="0">
                <a:latin typeface="Constantia"/>
                <a:cs typeface="Constantia"/>
              </a:rPr>
              <a:t>tumors.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complications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Constantia"/>
                <a:cs typeface="Constantia"/>
              </a:rPr>
              <a:t> radiation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therapy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includes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3173730" marR="1827530" indent="635" algn="ctr">
              <a:lnSpc>
                <a:spcPct val="100000"/>
              </a:lnSpc>
            </a:pPr>
            <a:r>
              <a:rPr sz="2400" spc="-15" dirty="0">
                <a:latin typeface="Constantia"/>
                <a:cs typeface="Constantia"/>
              </a:rPr>
              <a:t>Mucositis 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Xerostomia 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Trismus 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Ra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ia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io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car</a:t>
            </a:r>
            <a:r>
              <a:rPr sz="2400" dirty="0">
                <a:latin typeface="Constantia"/>
                <a:cs typeface="Constantia"/>
              </a:rPr>
              <a:t>ies</a:t>
            </a:r>
            <a:endParaRPr sz="2400">
              <a:latin typeface="Constantia"/>
              <a:cs typeface="Constantia"/>
            </a:endParaRPr>
          </a:p>
          <a:p>
            <a:pPr marL="1623695" marR="283845" algn="ctr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Constantia"/>
                <a:cs typeface="Constantia"/>
              </a:rPr>
              <a:t>Temporomandibular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joint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degeneration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Gustatory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alteration</a:t>
            </a:r>
            <a:endParaRPr sz="2400">
              <a:latin typeface="Constantia"/>
              <a:cs typeface="Constantia"/>
            </a:endParaRPr>
          </a:p>
          <a:p>
            <a:pPr marL="2880995" marR="1464310" indent="-71120" algn="ctr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Dysphagia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Periodontal </a:t>
            </a:r>
            <a:r>
              <a:rPr sz="2400" spc="-5" dirty="0">
                <a:latin typeface="Constantia"/>
                <a:cs typeface="Constantia"/>
              </a:rPr>
              <a:t>disease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Osteoradionecrosis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381439"/>
            <a:ext cx="8049895" cy="434530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600" spc="-15" dirty="0">
                <a:latin typeface="Constantia"/>
                <a:cs typeface="Constantia"/>
              </a:rPr>
              <a:t>BEFORE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RADIATION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THERAPY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377825" marR="5080" algn="ctr">
              <a:lnSpc>
                <a:spcPct val="90000"/>
              </a:lnSpc>
              <a:spcBef>
                <a:spcPts val="625"/>
              </a:spcBef>
            </a:pPr>
            <a:r>
              <a:rPr sz="2600" spc="-45" dirty="0">
                <a:latin typeface="Constantia"/>
                <a:cs typeface="Constantia"/>
              </a:rPr>
              <a:t>Teeth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that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restorable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severely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periodontally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diseased </a:t>
            </a:r>
            <a:r>
              <a:rPr sz="2600" dirty="0">
                <a:latin typeface="Constantia"/>
                <a:cs typeface="Constantia"/>
              </a:rPr>
              <a:t>should </a:t>
            </a:r>
            <a:r>
              <a:rPr sz="2600" spc="-5" dirty="0">
                <a:latin typeface="Constantia"/>
                <a:cs typeface="Constantia"/>
              </a:rPr>
              <a:t>be </a:t>
            </a:r>
            <a:r>
              <a:rPr sz="2600" spc="-10" dirty="0">
                <a:latin typeface="Constantia"/>
                <a:cs typeface="Constantia"/>
              </a:rPr>
              <a:t>extracted </a:t>
            </a:r>
            <a:r>
              <a:rPr sz="2600" dirty="0">
                <a:latin typeface="Constantia"/>
                <a:cs typeface="Constantia"/>
              </a:rPr>
              <a:t>atleast </a:t>
            </a:r>
            <a:r>
              <a:rPr sz="2600" dirty="0">
                <a:latin typeface="Comic Sans MS"/>
                <a:cs typeface="Comic Sans MS"/>
              </a:rPr>
              <a:t>2 weeks </a:t>
            </a:r>
            <a:r>
              <a:rPr sz="2600" spc="-15" dirty="0">
                <a:latin typeface="Constantia"/>
                <a:cs typeface="Constantia"/>
              </a:rPr>
              <a:t>before </a:t>
            </a:r>
            <a:r>
              <a:rPr sz="2600" spc="-10" dirty="0">
                <a:latin typeface="Constantia"/>
                <a:cs typeface="Constantia"/>
              </a:rPr>
              <a:t> radiation.</a:t>
            </a:r>
            <a:endParaRPr sz="2600">
              <a:latin typeface="Constantia"/>
              <a:cs typeface="Constantia"/>
            </a:endParaRPr>
          </a:p>
          <a:p>
            <a:pPr marL="699770" marR="248285" algn="ctr">
              <a:lnSpc>
                <a:spcPts val="2810"/>
              </a:lnSpc>
              <a:spcBef>
                <a:spcPts val="665"/>
              </a:spcBef>
            </a:pPr>
            <a:r>
              <a:rPr sz="2600" spc="-5" dirty="0">
                <a:latin typeface="Constantia"/>
                <a:cs typeface="Constantia"/>
              </a:rPr>
              <a:t>Extractions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performed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manner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allows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primary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closure.</a:t>
            </a:r>
            <a:endParaRPr sz="2600">
              <a:latin typeface="Constantia"/>
              <a:cs typeface="Constantia"/>
            </a:endParaRPr>
          </a:p>
          <a:p>
            <a:pPr marL="684530" marR="240029" algn="ctr">
              <a:lnSpc>
                <a:spcPts val="2810"/>
              </a:lnSpc>
              <a:spcBef>
                <a:spcPts val="620"/>
              </a:spcBef>
            </a:pPr>
            <a:r>
              <a:rPr sz="2600" spc="-15" dirty="0">
                <a:latin typeface="Constantia"/>
                <a:cs typeface="Constantia"/>
              </a:rPr>
              <a:t>Mucoperiosteal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35" dirty="0">
                <a:latin typeface="Constantia"/>
                <a:cs typeface="Constantia"/>
              </a:rPr>
              <a:t>flaps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elevated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teeth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extracted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segments.</a:t>
            </a:r>
            <a:endParaRPr sz="2600">
              <a:latin typeface="Constantia"/>
              <a:cs typeface="Constantia"/>
            </a:endParaRPr>
          </a:p>
          <a:p>
            <a:pPr marL="697230" marR="9525" indent="-157480">
              <a:lnSpc>
                <a:spcPts val="2810"/>
              </a:lnSpc>
              <a:spcBef>
                <a:spcPts val="620"/>
              </a:spcBef>
            </a:pP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spc="-30" dirty="0">
                <a:latin typeface="Constantia"/>
                <a:cs typeface="Constantia"/>
              </a:rPr>
              <a:t>l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eolec</a:t>
            </a:r>
            <a:r>
              <a:rPr sz="2600" spc="-5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5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</a:t>
            </a:r>
            <a:r>
              <a:rPr sz="2600" spc="-3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ormed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all</a:t>
            </a:r>
            <a:r>
              <a:rPr sz="2600" spc="-5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wing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4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y  </a:t>
            </a:r>
            <a:r>
              <a:rPr sz="2600" spc="-5" dirty="0">
                <a:latin typeface="Constantia"/>
                <a:cs typeface="Constantia"/>
              </a:rPr>
              <a:t>spicules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remain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primary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closure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endParaRPr sz="2600">
              <a:latin typeface="Constantia"/>
              <a:cs typeface="Constantia"/>
            </a:endParaRPr>
          </a:p>
          <a:p>
            <a:pPr marL="2332355">
              <a:lnSpc>
                <a:spcPts val="2765"/>
              </a:lnSpc>
            </a:pPr>
            <a:r>
              <a:rPr sz="2600" spc="-10" dirty="0">
                <a:latin typeface="Constantia"/>
                <a:cs typeface="Constantia"/>
              </a:rPr>
              <a:t>provided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without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tension.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21053"/>
            <a:ext cx="49193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4607A"/>
                </a:solidFill>
                <a:latin typeface="Calibri"/>
                <a:cs typeface="Calibri"/>
              </a:rPr>
              <a:t>DURING </a:t>
            </a:r>
            <a:r>
              <a:rPr sz="3200" spc="-35" dirty="0">
                <a:solidFill>
                  <a:srgbClr val="04607A"/>
                </a:solidFill>
                <a:latin typeface="Calibri"/>
                <a:cs typeface="Calibri"/>
              </a:rPr>
              <a:t>RADIATION</a:t>
            </a:r>
            <a:r>
              <a:rPr sz="320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4607A"/>
                </a:solidFill>
                <a:latin typeface="Calibri"/>
                <a:cs typeface="Calibri"/>
              </a:rPr>
              <a:t>THERAPY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67280"/>
            <a:ext cx="7585075" cy="32753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4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atients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30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eek</a:t>
            </a:r>
            <a:r>
              <a:rPr sz="2600" spc="-2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35" dirty="0">
                <a:latin typeface="Constantia"/>
                <a:cs typeface="Constantia"/>
              </a:rPr>
              <a:t>h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lax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Oral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hygiene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instructions.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30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essio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al</a:t>
            </a:r>
            <a:r>
              <a:rPr sz="2600" spc="-3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pl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19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luoride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eatmen</a:t>
            </a:r>
            <a:r>
              <a:rPr sz="2600" spc="5" dirty="0">
                <a:latin typeface="Constantia"/>
                <a:cs typeface="Constantia"/>
              </a:rPr>
              <a:t>t</a:t>
            </a:r>
            <a:r>
              <a:rPr sz="2600" spc="-3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Patients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instructed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brush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daily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  <a:p>
            <a:pPr marL="254635" marR="5080" indent="88265">
              <a:lnSpc>
                <a:spcPct val="110000"/>
              </a:lnSpc>
              <a:spcBef>
                <a:spcPts val="315"/>
              </a:spcBef>
            </a:pPr>
            <a:r>
              <a:rPr sz="2600" dirty="0">
                <a:latin typeface="Constantia"/>
                <a:cs typeface="Constantia"/>
              </a:rPr>
              <a:t>0.4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%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stannous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25" dirty="0">
                <a:latin typeface="Constantia"/>
                <a:cs typeface="Constantia"/>
              </a:rPr>
              <a:t>fluoride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1 %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sodium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25" dirty="0">
                <a:latin typeface="Constantia"/>
                <a:cs typeface="Constantia"/>
              </a:rPr>
              <a:t>fluoride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gel.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All remaining </a:t>
            </a:r>
            <a:r>
              <a:rPr sz="2600" spc="-10" dirty="0">
                <a:latin typeface="Constantia"/>
                <a:cs typeface="Constantia"/>
              </a:rPr>
              <a:t>teeth </a:t>
            </a:r>
            <a:r>
              <a:rPr sz="2600" dirty="0">
                <a:latin typeface="Constantia"/>
                <a:cs typeface="Constantia"/>
              </a:rPr>
              <a:t>should </a:t>
            </a:r>
            <a:r>
              <a:rPr sz="2600" spc="-25" dirty="0">
                <a:latin typeface="Constantia"/>
                <a:cs typeface="Constantia"/>
              </a:rPr>
              <a:t>receive </a:t>
            </a:r>
            <a:r>
              <a:rPr sz="2600" spc="-10" dirty="0">
                <a:latin typeface="Constantia"/>
                <a:cs typeface="Constantia"/>
              </a:rPr>
              <a:t>thorough </a:t>
            </a:r>
            <a:r>
              <a:rPr sz="2600" spc="-5" dirty="0">
                <a:latin typeface="Constantia"/>
                <a:cs typeface="Constantia"/>
              </a:rPr>
              <a:t> debridement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(scaling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root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planing).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21053"/>
            <a:ext cx="4608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4607A"/>
                </a:solidFill>
                <a:latin typeface="Calibri"/>
                <a:cs typeface="Calibri"/>
              </a:rPr>
              <a:t>AFTER</a:t>
            </a:r>
            <a:r>
              <a:rPr sz="3200" spc="-30" dirty="0">
                <a:solidFill>
                  <a:srgbClr val="04607A"/>
                </a:solidFill>
                <a:latin typeface="Calibri"/>
                <a:cs typeface="Calibri"/>
              </a:rPr>
              <a:t> RADIATION</a:t>
            </a:r>
            <a:r>
              <a:rPr sz="3200" spc="-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4607A"/>
                </a:solidFill>
                <a:latin typeface="Calibri"/>
                <a:cs typeface="Calibri"/>
              </a:rPr>
              <a:t>THERAPY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07489"/>
            <a:ext cx="7860665" cy="43910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86233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Viscous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lidocaine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prescribed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painful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mucositis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Salivary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substitutes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given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xerostomia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Radiation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caries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may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prevented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topical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25" dirty="0">
                <a:latin typeface="Constantia"/>
                <a:cs typeface="Constantia"/>
              </a:rPr>
              <a:t>fluoride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application </a:t>
            </a:r>
            <a:r>
              <a:rPr sz="2600" spc="-10" dirty="0">
                <a:latin typeface="Constantia"/>
                <a:cs typeface="Constantia"/>
              </a:rPr>
              <a:t>daily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maintenance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20" dirty="0">
                <a:latin typeface="Constantia"/>
                <a:cs typeface="Constantia"/>
              </a:rPr>
              <a:t>good </a:t>
            </a:r>
            <a:r>
              <a:rPr sz="2600" spc="-15" dirty="0">
                <a:latin typeface="Constantia"/>
                <a:cs typeface="Constantia"/>
              </a:rPr>
              <a:t>oral 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hygiene.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3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month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recall</a:t>
            </a:r>
            <a:r>
              <a:rPr sz="2600" spc="-5" dirty="0">
                <a:latin typeface="Constantia"/>
                <a:cs typeface="Constantia"/>
              </a:rPr>
              <a:t> interval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ideal.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Constantia"/>
              <a:cs typeface="Constantia"/>
            </a:endParaRPr>
          </a:p>
          <a:p>
            <a:pPr marL="286385" marR="208279" indent="-274320">
              <a:lnSpc>
                <a:spcPct val="90600"/>
              </a:lnSpc>
            </a:pPr>
            <a:r>
              <a:rPr sz="2600" spc="-10" dirty="0">
                <a:latin typeface="Constantia"/>
                <a:cs typeface="Constantia"/>
              </a:rPr>
              <a:t>NOTE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Tooth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extraction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after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radiation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treatment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nv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30" dirty="0">
                <a:latin typeface="Constantia"/>
                <a:cs typeface="Constantia"/>
              </a:rPr>
              <a:t>l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es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3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ris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elo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  </a:t>
            </a:r>
            <a:r>
              <a:rPr sz="2600" spc="-5" dirty="0">
                <a:latin typeface="Comic Sans MS"/>
                <a:cs typeface="Comic Sans MS"/>
              </a:rPr>
              <a:t>osteoradionecrosis.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6248400" cy="41650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4394" y="5657799"/>
            <a:ext cx="64109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tantia"/>
                <a:cs typeface="Constantia"/>
              </a:rPr>
              <a:t>Example</a:t>
            </a:r>
            <a:r>
              <a:rPr sz="1800" dirty="0">
                <a:latin typeface="Constantia"/>
                <a:cs typeface="Constantia"/>
              </a:rPr>
              <a:t> of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osteoradionecrosis </a:t>
            </a:r>
            <a:r>
              <a:rPr sz="1800" spc="-10" dirty="0">
                <a:latin typeface="Constantia"/>
                <a:cs typeface="Constantia"/>
              </a:rPr>
              <a:t>following </a:t>
            </a:r>
            <a:r>
              <a:rPr sz="1800" spc="-5" dirty="0">
                <a:latin typeface="Constantia"/>
                <a:cs typeface="Constantia"/>
              </a:rPr>
              <a:t>dental extraction in </a:t>
            </a:r>
            <a:r>
              <a:rPr sz="1800" dirty="0">
                <a:latin typeface="Constantia"/>
                <a:cs typeface="Constantia"/>
              </a:rPr>
              <a:t>a 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patient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who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had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undergone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radiotherapy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for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cancer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at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base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 </a:t>
            </a:r>
            <a:r>
              <a:rPr sz="1800" spc="-43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tongue.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7173"/>
            <a:ext cx="1573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4607A"/>
                </a:solidFill>
                <a:latin typeface="Calibri"/>
                <a:cs typeface="Calibri"/>
              </a:rPr>
              <a:t>Summary</a:t>
            </a:r>
            <a:r>
              <a:rPr sz="2800" spc="-4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650" y="1807591"/>
          <a:ext cx="8229600" cy="4632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1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oa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ul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di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so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epla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ement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de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ac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1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onstantia"/>
                          <a:cs typeface="Constantia"/>
                        </a:rPr>
                        <a:t>Th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om</a:t>
                      </a:r>
                      <a:r>
                        <a:rPr sz="1200" spc="5" dirty="0">
                          <a:latin typeface="Constantia"/>
                          <a:cs typeface="Constantia"/>
                        </a:rPr>
                        <a:t>b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200" spc="5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y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open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purpu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a</a:t>
                      </a:r>
                      <a:endParaRPr sz="1200">
                        <a:latin typeface="Constantia"/>
                        <a:cs typeface="Constant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on</a:t>
                      </a:r>
                      <a:r>
                        <a:rPr sz="12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ombo</a:t>
                      </a:r>
                      <a:r>
                        <a:rPr sz="1200" spc="5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y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p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pu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pu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a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onstantia"/>
                          <a:cs typeface="Constantia"/>
                        </a:rPr>
                        <a:t>Platelet</a:t>
                      </a:r>
                      <a:r>
                        <a:rPr sz="12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transfusion</a:t>
                      </a:r>
                      <a:r>
                        <a:rPr sz="12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required</a:t>
                      </a:r>
                      <a:r>
                        <a:rPr sz="12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before</a:t>
                      </a:r>
                      <a:r>
                        <a:rPr sz="1200" spc="-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surgery</a:t>
                      </a:r>
                      <a:endParaRPr sz="1200">
                        <a:latin typeface="Constantia"/>
                        <a:cs typeface="Constant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onstantia"/>
                          <a:cs typeface="Constantia"/>
                        </a:rPr>
                        <a:t>Su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gi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al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he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200" spc="-15" dirty="0">
                          <a:latin typeface="Constantia"/>
                          <a:cs typeface="Constantia"/>
                        </a:rPr>
                        <a:t>p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y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oul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2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b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200" spc="-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av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ded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onstantia"/>
                          <a:cs typeface="Constantia"/>
                        </a:rPr>
                        <a:t>Pulmonary</a:t>
                      </a:r>
                      <a:r>
                        <a:rPr sz="12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diseases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onstantia"/>
                          <a:cs typeface="Constantia"/>
                        </a:rPr>
                        <a:t>Minimise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stress, </a:t>
                      </a:r>
                      <a:r>
                        <a:rPr sz="1200" spc="-15" dirty="0">
                          <a:latin typeface="Constantia"/>
                          <a:cs typeface="Constantia"/>
                        </a:rPr>
                        <a:t>avoid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the factors that cause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respiratory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 depression,</a:t>
                      </a:r>
                      <a:r>
                        <a:rPr sz="1200" spc="-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emergency</a:t>
                      </a:r>
                      <a:r>
                        <a:rPr sz="12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procedures</a:t>
                      </a:r>
                      <a:r>
                        <a:rPr sz="12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alone</a:t>
                      </a:r>
                      <a:r>
                        <a:rPr sz="1200" spc="-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can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be</a:t>
                      </a:r>
                      <a:r>
                        <a:rPr sz="12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done</a:t>
                      </a:r>
                      <a:r>
                        <a:rPr sz="1200" spc="2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in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the </a:t>
                      </a:r>
                      <a:r>
                        <a:rPr sz="1200" spc="-2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200" spc="-15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2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200" spc="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200" spc="-15" dirty="0">
                          <a:latin typeface="Constantia"/>
                          <a:cs typeface="Constantia"/>
                        </a:rPr>
                        <a:t>f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ec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ti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ous</a:t>
                      </a:r>
                      <a:r>
                        <a:rPr sz="12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di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ti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s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1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onstantia"/>
                          <a:cs typeface="Constantia"/>
                        </a:rPr>
                        <a:t>Renal</a:t>
                      </a:r>
                      <a:r>
                        <a:rPr sz="1200" spc="-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diseases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5" dirty="0">
                          <a:latin typeface="Constantia"/>
                          <a:cs typeface="Constantia"/>
                        </a:rPr>
                        <a:t>Treatment</a:t>
                      </a:r>
                      <a:r>
                        <a:rPr sz="12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should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 be</a:t>
                      </a:r>
                      <a:r>
                        <a:rPr sz="12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done</a:t>
                      </a:r>
                      <a:r>
                        <a:rPr sz="12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before</a:t>
                      </a:r>
                      <a:r>
                        <a:rPr sz="1200" spc="-5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dialysis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onstantia"/>
                          <a:cs typeface="Constantia"/>
                        </a:rPr>
                        <a:t>L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v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er</a:t>
                      </a:r>
                      <a:r>
                        <a:rPr sz="1200" spc="-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ea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es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044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25" dirty="0">
                          <a:latin typeface="Constantia"/>
                          <a:cs typeface="Constantia"/>
                        </a:rPr>
                        <a:t>Teeth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with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severe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bone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and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attachment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loss,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furcation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invasion,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periodontal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abscesses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or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extensive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surgical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requirements</a:t>
                      </a:r>
                      <a:r>
                        <a:rPr sz="1200" spc="-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should</a:t>
                      </a:r>
                      <a:r>
                        <a:rPr sz="12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be</a:t>
                      </a:r>
                      <a:r>
                        <a:rPr sz="1200" spc="-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extracted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before</a:t>
                      </a:r>
                      <a:r>
                        <a:rPr sz="12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the</a:t>
                      </a:r>
                      <a:r>
                        <a:rPr sz="12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transplant </a:t>
                      </a:r>
                      <a:r>
                        <a:rPr sz="1200" spc="-2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procedure.</a:t>
                      </a:r>
                      <a:endParaRPr sz="1200">
                        <a:latin typeface="Constantia"/>
                        <a:cs typeface="Constantia"/>
                      </a:endParaRPr>
                    </a:p>
                    <a:p>
                      <a:pPr marL="92075" marR="12573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onstantia"/>
                          <a:cs typeface="Constantia"/>
                        </a:rPr>
                        <a:t>Conservative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,non</a:t>
                      </a:r>
                      <a:r>
                        <a:rPr sz="1200" spc="-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surgical</a:t>
                      </a:r>
                      <a:r>
                        <a:rPr sz="1200" spc="-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periodontal</a:t>
                      </a:r>
                      <a:r>
                        <a:rPr sz="1200" spc="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therapy</a:t>
                      </a:r>
                      <a:r>
                        <a:rPr sz="12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can</a:t>
                      </a:r>
                      <a:r>
                        <a:rPr sz="1200" spc="-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be</a:t>
                      </a:r>
                      <a:r>
                        <a:rPr sz="12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done </a:t>
                      </a:r>
                      <a:r>
                        <a:rPr sz="1200" spc="-2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5" dirty="0">
                          <a:latin typeface="Constantia"/>
                          <a:cs typeface="Constantia"/>
                        </a:rPr>
                        <a:t>w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hene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v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er</a:t>
                      </a:r>
                      <a:r>
                        <a:rPr sz="12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po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ss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ible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onstantia"/>
                          <a:cs typeface="Constantia"/>
                        </a:rPr>
                        <a:t>pregnancy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onstantia"/>
                          <a:cs typeface="Constantia"/>
                        </a:rPr>
                        <a:t>Second 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trimester,</a:t>
                      </a:r>
                      <a:r>
                        <a:rPr sz="1200" spc="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patient</a:t>
                      </a:r>
                      <a:r>
                        <a:rPr sz="12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position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should</a:t>
                      </a:r>
                      <a:r>
                        <a:rPr sz="12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be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left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lateral</a:t>
                      </a:r>
                      <a:endParaRPr sz="1200">
                        <a:latin typeface="Constantia"/>
                        <a:cs typeface="Constant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nstantia"/>
                          <a:cs typeface="Constantia"/>
                        </a:rPr>
                        <a:t>decubitus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1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onstantia"/>
                          <a:cs typeface="Constantia"/>
                        </a:rPr>
                        <a:t>P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h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et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jo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nt</a:t>
                      </a:r>
                      <a:r>
                        <a:rPr sz="1200" spc="-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epla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ement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ibio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200" spc="-1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2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p</a:t>
                      </a:r>
                      <a:r>
                        <a:rPr sz="1200" spc="-2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op</a:t>
                      </a:r>
                      <a:r>
                        <a:rPr sz="1200" spc="-15" dirty="0">
                          <a:latin typeface="Constantia"/>
                          <a:cs typeface="Constantia"/>
                        </a:rPr>
                        <a:t>hy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lax</a:t>
                      </a:r>
                      <a:r>
                        <a:rPr sz="1200" spc="-5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s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450" y="1517650"/>
          <a:ext cx="8229600" cy="447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45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er</a:t>
                      </a:r>
                      <a:r>
                        <a:rPr sz="1800" spc="-1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drug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latin typeface="Constantia"/>
                          <a:cs typeface="Constantia"/>
                        </a:rPr>
                        <a:t>Invasive</a:t>
                      </a:r>
                      <a:r>
                        <a:rPr sz="18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procedures</a:t>
                      </a:r>
                      <a:r>
                        <a:rPr sz="18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increases</a:t>
                      </a:r>
                      <a:r>
                        <a:rPr sz="1800" spc="-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the</a:t>
                      </a:r>
                      <a:r>
                        <a:rPr sz="1800" spc="-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risk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for</a:t>
                      </a:r>
                      <a:r>
                        <a:rPr sz="1800" spc="3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osteonecrosis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Antiplatelet</a:t>
                      </a:r>
                      <a:r>
                        <a:rPr sz="18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/</a:t>
                      </a:r>
                      <a:r>
                        <a:rPr sz="18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anticoagulant</a:t>
                      </a:r>
                      <a:r>
                        <a:rPr sz="1800" spc="-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drug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670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Simple</a:t>
                      </a:r>
                      <a:r>
                        <a:rPr sz="1800" spc="-10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extractions</a:t>
                      </a:r>
                      <a:r>
                        <a:rPr sz="1800" spc="-10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and</a:t>
                      </a:r>
                      <a:r>
                        <a:rPr sz="18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periodontal </a:t>
                      </a:r>
                      <a:r>
                        <a:rPr sz="1800" spc="-4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su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-55" dirty="0"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3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y</a:t>
                      </a:r>
                      <a:r>
                        <a:rPr sz="1800" spc="-1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ca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be</a:t>
                      </a:r>
                      <a:r>
                        <a:rPr sz="1800" spc="-10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do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n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8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witho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u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t 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discontinuation</a:t>
                      </a:r>
                      <a:r>
                        <a:rPr sz="18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800" spc="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therapy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corticosteroids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11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Supplementation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is</a:t>
                      </a:r>
                      <a:r>
                        <a:rPr sz="18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required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in</a:t>
                      </a:r>
                      <a:r>
                        <a:rPr sz="1800" spc="-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the</a:t>
                      </a:r>
                      <a:r>
                        <a:rPr sz="1800" spc="-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case </a:t>
                      </a:r>
                      <a:r>
                        <a:rPr sz="1800" spc="-4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major and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lengthy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surgical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procedures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chemotherapy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25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Treatment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should be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done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before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 chemothe</a:t>
                      </a:r>
                      <a:r>
                        <a:rPr sz="1800" spc="-30" dirty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p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y</a:t>
                      </a:r>
                      <a:r>
                        <a:rPr sz="1800" spc="-1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w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hen</a:t>
                      </a:r>
                      <a:r>
                        <a:rPr sz="1800" spc="-9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w</a:t>
                      </a:r>
                      <a:r>
                        <a:rPr sz="1800" spc="5" dirty="0">
                          <a:latin typeface="Constantia"/>
                          <a:cs typeface="Constantia"/>
                        </a:rPr>
                        <a:t>b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spc="-1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40" dirty="0"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un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i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s</a:t>
                      </a:r>
                      <a:r>
                        <a:rPr sz="1800" spc="-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ab</a:t>
                      </a:r>
                      <a:r>
                        <a:rPr sz="1800" spc="-25" dirty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spc="-55" dirty="0">
                          <a:latin typeface="Constantia"/>
                          <a:cs typeface="Constantia"/>
                        </a:rPr>
                        <a:t>v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e 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2000/mm</a:t>
                      </a:r>
                      <a:r>
                        <a:rPr sz="1800" spc="-1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700" baseline="35493" dirty="0">
                          <a:latin typeface="Constantia"/>
                          <a:cs typeface="Constantia"/>
                        </a:rPr>
                        <a:t>3</a:t>
                      </a:r>
                      <a:endParaRPr sz="2700" baseline="35493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82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Radiation</a:t>
                      </a:r>
                      <a:r>
                        <a:rPr sz="1800" spc="-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therapy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289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Treatment</a:t>
                      </a:r>
                      <a:r>
                        <a:rPr sz="1800" spc="-9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after</a:t>
                      </a:r>
                      <a:r>
                        <a:rPr sz="1800" spc="-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radiation</a:t>
                      </a:r>
                      <a:r>
                        <a:rPr sz="18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therapy </a:t>
                      </a:r>
                      <a:r>
                        <a:rPr sz="1800" spc="-4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causes</a:t>
                      </a:r>
                      <a:r>
                        <a:rPr sz="1800" spc="-9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osteoradionecrosis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C64582-3822-9D33-FD98-ABB62A723A31}"/>
              </a:ext>
            </a:extLst>
          </p:cNvPr>
          <p:cNvCxnSpPr/>
          <p:nvPr/>
        </p:nvCxnSpPr>
        <p:spPr>
          <a:xfrm>
            <a:off x="914400" y="3048000"/>
            <a:ext cx="7772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857C2BB-1E8E-4375-7763-A3D037366D75}"/>
              </a:ext>
            </a:extLst>
          </p:cNvPr>
          <p:cNvSpPr txBox="1"/>
          <p:nvPr/>
        </p:nvSpPr>
        <p:spPr>
          <a:xfrm>
            <a:off x="914400" y="1904999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8" y="0"/>
            <a:ext cx="914559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2140" y="2069719"/>
            <a:ext cx="7998459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History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bleeding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problems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among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relatives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know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whether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it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genetic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nature</a:t>
            </a:r>
            <a:endParaRPr sz="2600">
              <a:latin typeface="Constantia"/>
              <a:cs typeface="Constantia"/>
            </a:endParaRPr>
          </a:p>
          <a:p>
            <a:pPr marL="287020" marR="5414645" indent="-287020" algn="just">
              <a:lnSpc>
                <a:spcPct val="12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Medical </a:t>
            </a:r>
            <a:r>
              <a:rPr sz="2600" dirty="0">
                <a:latin typeface="Constantia"/>
                <a:cs typeface="Constantia"/>
              </a:rPr>
              <a:t>history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30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se  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enal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  </a:t>
            </a:r>
            <a:r>
              <a:rPr sz="2600" spc="-10" dirty="0">
                <a:latin typeface="Constantia"/>
                <a:cs typeface="Constantia"/>
              </a:rPr>
              <a:t>Malignancies</a:t>
            </a:r>
            <a:endParaRPr sz="2600">
              <a:latin typeface="Constantia"/>
              <a:cs typeface="Constantia"/>
            </a:endParaRPr>
          </a:p>
          <a:p>
            <a:pPr marL="672465" algn="just">
              <a:lnSpc>
                <a:spcPct val="100000"/>
              </a:lnSpc>
              <a:spcBef>
                <a:spcPts val="620"/>
              </a:spcBef>
            </a:pPr>
            <a:r>
              <a:rPr sz="2600" spc="-25" dirty="0">
                <a:latin typeface="Constantia"/>
                <a:cs typeface="Constantia"/>
              </a:rPr>
              <a:t>Poor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nutrition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(vit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deficiency)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</TotalTime>
  <Words>3814</Words>
  <Application>Microsoft Office PowerPoint</Application>
  <PresentationFormat>On-screen Show (4:3)</PresentationFormat>
  <Paragraphs>491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8" baseType="lpstr">
      <vt:lpstr>Arial</vt:lpstr>
      <vt:lpstr>Arial MT</vt:lpstr>
      <vt:lpstr>Calibri</vt:lpstr>
      <vt:lpstr>Comic Sans MS</vt:lpstr>
      <vt:lpstr>Constantia</vt:lpstr>
      <vt:lpstr>Gabriola</vt:lpstr>
      <vt:lpstr>Lucida Sans Unicode</vt:lpstr>
      <vt:lpstr>Segoe UI Symbol</vt:lpstr>
      <vt:lpstr>Times New Roman</vt:lpstr>
      <vt:lpstr>Wingdings</vt:lpstr>
      <vt:lpstr>Office Theme</vt:lpstr>
      <vt:lpstr>PowerPoint Presentation</vt:lpstr>
      <vt:lpstr>COMPROMISED PATIENTS?</vt:lpstr>
      <vt:lpstr>PowerPoint Presentation</vt:lpstr>
      <vt:lpstr>PowerPoint Presentation</vt:lpstr>
      <vt:lpstr>PowerPoint Presentation</vt:lpstr>
      <vt:lpstr>1) HEALTH HISTORY</vt:lpstr>
      <vt:lpstr>PowerPoint Presentation</vt:lpstr>
      <vt:lpstr>Is bleeding suggestive of vascular, platelet or coagulation  disorder ?</vt:lpstr>
      <vt:lpstr>PowerPoint Presentation</vt:lpstr>
      <vt:lpstr>PowerPoint Presentation</vt:lpstr>
      <vt:lpstr>3) LABORATORY TESTS</vt:lpstr>
      <vt:lpstr>PT – measures extrinsic and common pathways (factors  I,II,VII and X)</vt:lpstr>
      <vt:lpstr>Well…!! Now its time for  the confirmation..Let’s  hope for the best  result..</vt:lpstr>
      <vt:lpstr>HEMORRHAGIC DISORDERS…</vt:lpstr>
      <vt:lpstr>PowerPoint Presentation</vt:lpstr>
      <vt:lpstr>PowerPoint Presentation</vt:lpstr>
      <vt:lpstr>PowerPoint Presentation</vt:lpstr>
      <vt:lpstr>PowerPoint Presentation</vt:lpstr>
      <vt:lpstr>Acquired type</vt:lpstr>
      <vt:lpstr>TREATMENT:</vt:lpstr>
      <vt:lpstr>FOR PATIENTS UNDER ANTICOAGULANT MEDICATION:</vt:lpstr>
      <vt:lpstr>FOR PATIENTS UNDER ANTI PLATELET MEDICATION :</vt:lpstr>
      <vt:lpstr>Thrombocytopenic purpura</vt:lpstr>
      <vt:lpstr>PowerPoint Presentation</vt:lpstr>
      <vt:lpstr>Non thrombocytopenic purpura</vt:lpstr>
      <vt:lpstr>TREATMENT :</vt:lpstr>
      <vt:lpstr>LEUKEMIA</vt:lpstr>
      <vt:lpstr>TREATMENT :</vt:lpstr>
      <vt:lpstr>PowerPoint Presentation</vt:lpstr>
      <vt:lpstr>AGRANULOCYTOSIS</vt:lpstr>
      <vt:lpstr>PowerPoint Presentation</vt:lpstr>
      <vt:lpstr>RENAL DISEASES</vt:lpstr>
      <vt:lpstr>Most common causes  of renal failure are:</vt:lpstr>
      <vt:lpstr>Renal failure may result in :</vt:lpstr>
      <vt:lpstr>ORAL MANIFESTATIONS OF RENAL DISEASE</vt:lpstr>
      <vt:lpstr>TREATMENT :</vt:lpstr>
      <vt:lpstr>PowerPoint Presentation</vt:lpstr>
      <vt:lpstr>RECOMMENDATION FOR HEMODIALYSIS:</vt:lpstr>
      <vt:lpstr>RECOMMENDATION  FOR RENAL  TRANSPLANT PATIENT</vt:lpstr>
      <vt:lpstr>PowerPoint Presentation</vt:lpstr>
      <vt:lpstr>PowerPoint Presentation</vt:lpstr>
      <vt:lpstr>PowerPoint Presentation</vt:lpstr>
      <vt:lpstr>ORAL MANIFESTATIONS OF LIVER DISEASE</vt:lpstr>
      <vt:lpstr>TREATMENT :</vt:lpstr>
      <vt:lpstr>Pulmonary  diseases</vt:lpstr>
      <vt:lpstr>PowerPoint Presentation</vt:lpstr>
      <vt:lpstr>ORAL MANIFESTATIONS :</vt:lpstr>
      <vt:lpstr>TREATMENT :</vt:lpstr>
      <vt:lpstr>PowerPoint Presentation</vt:lpstr>
      <vt:lpstr>PowerPoint Presentation</vt:lpstr>
      <vt:lpstr>PROSTHETIC JOINT  REPLACEMENT</vt:lpstr>
      <vt:lpstr>PowerPoint Presentation</vt:lpstr>
      <vt:lpstr>PowerPoint Presentation</vt:lpstr>
      <vt:lpstr>PREGNANCY</vt:lpstr>
      <vt:lpstr>PowerPoint Presentation</vt:lpstr>
      <vt:lpstr>PowerPoint Presentation</vt:lpstr>
      <vt:lpstr>PowerPoint Presentation</vt:lpstr>
      <vt:lpstr>RECOMMENDED PATIENT POSITION IN DENTAL CHAIR</vt:lpstr>
      <vt:lpstr>PowerPoint Presentation</vt:lpstr>
      <vt:lpstr>INFECTIOUS DISEASES</vt:lpstr>
      <vt:lpstr>PowerPoint Presentation</vt:lpstr>
      <vt:lpstr>HEPATITIS</vt:lpstr>
      <vt:lpstr>PowerPoint Presentation</vt:lpstr>
      <vt:lpstr>PowerPoint Presentation</vt:lpstr>
      <vt:lpstr>PRECAUTIONS TO BE USED IN THE CASE OF EMERGENCY  TREATMENT :</vt:lpstr>
      <vt:lpstr>PowerPoint Presentation</vt:lpstr>
      <vt:lpstr>PERIODONTAL TREATMENT FOR HIV PATIENTS</vt:lpstr>
      <vt:lpstr>HEALTH STATUS</vt:lpstr>
      <vt:lpstr>Viral load</vt:lpstr>
      <vt:lpstr>INFECTION CONTROL MEASURES</vt:lpstr>
      <vt:lpstr>GOALS OF THERAPY</vt:lpstr>
      <vt:lpstr>SUPPORTIVE PERIODONTAL THERAPY</vt:lpstr>
      <vt:lpstr>TUBERCULOSIS</vt:lpstr>
      <vt:lpstr>PowerPoint Presentation</vt:lpstr>
      <vt:lpstr>MEDICATIONS AND CANCER THERAPIES</vt:lpstr>
      <vt:lpstr>ANTICANCER DRUG</vt:lpstr>
      <vt:lpstr>ANTICOAGULANT/ANTIPLATELET THERAPY</vt:lpstr>
      <vt:lpstr>CORTICOSTEROIDS</vt:lpstr>
      <vt:lpstr>CHEMOTHERAPY</vt:lpstr>
      <vt:lpstr>RADIATION THERAPY</vt:lpstr>
      <vt:lpstr>PowerPoint Presentation</vt:lpstr>
      <vt:lpstr>DURING RADIATION THERAPY</vt:lpstr>
      <vt:lpstr>AFTER RADIATION THERAPY</vt:lpstr>
      <vt:lpstr>PowerPoint Presentation</vt:lpstr>
      <vt:lpstr>Summary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AJAY DEEP CONSTRUCTION</cp:lastModifiedBy>
  <cp:revision>7</cp:revision>
  <dcterms:created xsi:type="dcterms:W3CDTF">2023-01-09T09:51:02Z</dcterms:created>
  <dcterms:modified xsi:type="dcterms:W3CDTF">2023-01-09T10:36:29Z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2023-01-09T00:00:00Z</vt:filetime>
  </property>
</Properties>
</file>