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46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7A6842A-43C2-4BF1-A5EC-4843C340CA9E}" type="datetimeFigureOut">
              <a:rPr lang="en-US" smtClean="0"/>
              <a:pPr/>
              <a:t>26-08-2023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3AC92A4-08FE-4BF8-8536-E1DE76F4CA2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A6842A-43C2-4BF1-A5EC-4843C340CA9E}" type="datetimeFigureOut">
              <a:rPr lang="en-US" smtClean="0"/>
              <a:pPr/>
              <a:t>26-08-2023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C92A4-08FE-4BF8-8536-E1DE76F4CA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A6842A-43C2-4BF1-A5EC-4843C340CA9E}" type="datetimeFigureOut">
              <a:rPr lang="en-US" smtClean="0"/>
              <a:pPr/>
              <a:t>26-08-2023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C92A4-08FE-4BF8-8536-E1DE76F4CA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A6842A-43C2-4BF1-A5EC-4843C340CA9E}" type="datetimeFigureOut">
              <a:rPr lang="en-US" smtClean="0"/>
              <a:pPr/>
              <a:t>26-08-2023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C92A4-08FE-4BF8-8536-E1DE76F4CA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A6842A-43C2-4BF1-A5EC-4843C340CA9E}" type="datetimeFigureOut">
              <a:rPr lang="en-US" smtClean="0"/>
              <a:pPr/>
              <a:t>26-08-2023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C92A4-08FE-4BF8-8536-E1DE76F4CA2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A6842A-43C2-4BF1-A5EC-4843C340CA9E}" type="datetimeFigureOut">
              <a:rPr lang="en-US" smtClean="0"/>
              <a:pPr/>
              <a:t>26-08-2023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C92A4-08FE-4BF8-8536-E1DE76F4CA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A6842A-43C2-4BF1-A5EC-4843C340CA9E}" type="datetimeFigureOut">
              <a:rPr lang="en-US" smtClean="0"/>
              <a:pPr/>
              <a:t>26-08-2023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C92A4-08FE-4BF8-8536-E1DE76F4CA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A6842A-43C2-4BF1-A5EC-4843C340CA9E}" type="datetimeFigureOut">
              <a:rPr lang="en-US" smtClean="0"/>
              <a:pPr/>
              <a:t>26-08-2023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C92A4-08FE-4BF8-8536-E1DE76F4CA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6842A-43C2-4BF1-A5EC-4843C340CA9E}" type="datetimeFigureOut">
              <a:rPr lang="en-US" smtClean="0"/>
              <a:pPr/>
              <a:t>26-08-2023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AC92A4-08FE-4BF8-8536-E1DE76F4CA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A6842A-43C2-4BF1-A5EC-4843C340CA9E}" type="datetimeFigureOut">
              <a:rPr lang="en-US" smtClean="0"/>
              <a:pPr/>
              <a:t>26-08-2023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C92A4-08FE-4BF8-8536-E1DE76F4CA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A6842A-43C2-4BF1-A5EC-4843C340CA9E}" type="datetimeFigureOut">
              <a:rPr lang="en-US" smtClean="0"/>
              <a:pPr/>
              <a:t>26-08-2023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3AC92A4-08FE-4BF8-8536-E1DE76F4CA2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7A6842A-43C2-4BF1-A5EC-4843C340CA9E}" type="datetimeFigureOut">
              <a:rPr lang="en-US" smtClean="0"/>
              <a:pPr/>
              <a:t>26-08-2023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AC92A4-08FE-4BF8-8536-E1DE76F4CA2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7851648" cy="1981200"/>
          </a:xfrm>
        </p:spPr>
        <p:txBody>
          <a:bodyPr/>
          <a:lstStyle/>
          <a:p>
            <a:pPr marL="685800" indent="-685800" algn="ctr">
              <a:buFont typeface="Wingdings" pitchFamily="2" charset="2"/>
              <a:buChar char="q"/>
            </a:pPr>
            <a:r>
              <a:rPr lang="en-US" i="1" u="sng" dirty="0" smtClean="0">
                <a:solidFill>
                  <a:schemeClr val="bg1"/>
                </a:solidFill>
                <a:latin typeface="Algerian" pitchFamily="82" charset="0"/>
              </a:rPr>
              <a:t>Aggressive periodontitis</a:t>
            </a:r>
            <a:endParaRPr lang="en-US" i="1" u="sng" dirty="0">
              <a:solidFill>
                <a:schemeClr val="bg1"/>
              </a:solidFill>
              <a:latin typeface="Algerian" pitchFamily="82" charset="0"/>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19126205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91600" cy="3276600"/>
          </a:xfrm>
        </p:spPr>
        <p:txBody>
          <a:bodyPr>
            <a:normAutofit fontScale="92500" lnSpcReduction="20000"/>
          </a:bodyPr>
          <a:lstStyle/>
          <a:p>
            <a:pPr>
              <a:buClrTx/>
              <a:buFont typeface="Wingdings" pitchFamily="2" charset="2"/>
              <a:buChar char="q"/>
            </a:pPr>
            <a:r>
              <a:rPr lang="en-US" sz="3600" b="1" i="1" u="sng" dirty="0" smtClean="0">
                <a:effectLst>
                  <a:outerShdw blurRad="38100" dist="38100" dir="2700000" algn="tl">
                    <a:srgbClr val="000000">
                      <a:alpha val="43137"/>
                    </a:srgbClr>
                  </a:outerShdw>
                </a:effectLst>
              </a:rPr>
              <a:t>Radiographic</a:t>
            </a:r>
            <a:r>
              <a:rPr lang="en-US" sz="3600" b="1" i="1" u="sng" dirty="0" smtClean="0"/>
              <a:t> </a:t>
            </a:r>
            <a:r>
              <a:rPr lang="en-US" sz="3600" b="1" i="1" u="sng" dirty="0" smtClean="0">
                <a:effectLst>
                  <a:outerShdw blurRad="38100" dist="38100" dir="2700000" algn="tl">
                    <a:srgbClr val="000000">
                      <a:alpha val="43137"/>
                    </a:srgbClr>
                  </a:outerShdw>
                </a:effectLst>
              </a:rPr>
              <a:t>Features</a:t>
            </a:r>
            <a:r>
              <a:rPr lang="en-US" sz="3600" b="1" i="1" u="sng" dirty="0" smtClean="0"/>
              <a:t>:</a:t>
            </a:r>
            <a:r>
              <a:rPr lang="en-US" sz="3600" b="1" i="1" dirty="0" smtClean="0"/>
              <a:t>- </a:t>
            </a:r>
          </a:p>
          <a:p>
            <a:pPr marL="0" indent="0">
              <a:buClrTx/>
              <a:buNone/>
            </a:pPr>
            <a:r>
              <a:rPr lang="en-US" sz="3600" b="1" i="1" dirty="0" smtClean="0"/>
              <a:t>-</a:t>
            </a:r>
            <a:r>
              <a:rPr lang="en-US" sz="2800" b="1" dirty="0"/>
              <a:t> </a:t>
            </a:r>
            <a:r>
              <a:rPr lang="en-US" sz="2800" b="1" dirty="0" smtClean="0"/>
              <a:t>Vertical loss of alveolar bone around first molar and inc</a:t>
            </a:r>
            <a:r>
              <a:rPr lang="en-US" sz="2800" b="1" i="1" dirty="0" smtClean="0"/>
              <a:t>isors.</a:t>
            </a:r>
          </a:p>
          <a:p>
            <a:pPr>
              <a:buClrTx/>
              <a:buFontTx/>
              <a:buChar char="-"/>
            </a:pPr>
            <a:r>
              <a:rPr lang="en-US" sz="2800" b="1" dirty="0" smtClean="0"/>
              <a:t>“Arc –shaped” loss of alveolar bone extending from distal surface of second premolar to the mesial surface of second molar.</a:t>
            </a:r>
          </a:p>
          <a:p>
            <a:pPr>
              <a:buClrTx/>
              <a:buFontTx/>
              <a:buChar char="-"/>
            </a:pPr>
            <a:r>
              <a:rPr lang="en-US" sz="2800" b="1" dirty="0" smtClean="0"/>
              <a:t>Bone defects are usually wider than seen with chronic periodontitis</a:t>
            </a:r>
            <a:r>
              <a:rPr lang="en-US" sz="2800" b="1" i="1" dirty="0" smtClean="0"/>
              <a:t>.                   </a:t>
            </a:r>
            <a:endParaRPr lang="en-US" sz="2800" b="1" i="1" u="sng"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609600" y="3581400"/>
            <a:ext cx="7696200"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7534876"/>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5638800"/>
          </a:xfrm>
        </p:spPr>
        <p:txBody>
          <a:bodyPr>
            <a:normAutofit/>
          </a:bodyPr>
          <a:lstStyle/>
          <a:p>
            <a:pPr marL="0" indent="0">
              <a:buNone/>
            </a:pPr>
            <a:r>
              <a:rPr lang="en-US" sz="3200" b="1" i="1" u="sng" dirty="0" smtClean="0">
                <a:effectLst>
                  <a:outerShdw blurRad="38100" dist="38100" dir="2700000" algn="tl">
                    <a:srgbClr val="000000">
                      <a:alpha val="43137"/>
                    </a:srgbClr>
                  </a:outerShdw>
                </a:effectLst>
              </a:rPr>
              <a:t>2.Generalized Aggressive Periodontitis:</a:t>
            </a:r>
          </a:p>
          <a:p>
            <a:pPr marL="0" indent="0">
              <a:buNone/>
            </a:pPr>
            <a:r>
              <a:rPr lang="en-US" sz="3200" b="1" i="1" u="sng" dirty="0">
                <a:effectLst>
                  <a:outerShdw blurRad="38100" dist="38100" dir="2700000" algn="tl">
                    <a:srgbClr val="000000">
                      <a:alpha val="43137"/>
                    </a:srgbClr>
                  </a:outerShdw>
                </a:effectLst>
              </a:rPr>
              <a:t> </a:t>
            </a:r>
            <a:r>
              <a:rPr lang="en-US" sz="3000" b="1" i="1" dirty="0" smtClean="0"/>
              <a:t>-“It Is clinically characterized by generalized inter-proximal attachment loss affecting at least three permanent teeth other than permanent first molar and incisors.”</a:t>
            </a:r>
          </a:p>
          <a:p>
            <a:pPr marL="0" indent="0">
              <a:buNone/>
            </a:pPr>
            <a:r>
              <a:rPr lang="en-US" sz="3000" b="1" dirty="0" smtClean="0"/>
              <a:t>-It usually affects individuals under age of 30 but also in older individuals.</a:t>
            </a:r>
          </a:p>
          <a:p>
            <a:pPr marL="0" indent="0">
              <a:buNone/>
            </a:pPr>
            <a:r>
              <a:rPr lang="en-US" sz="3000" b="1" dirty="0" smtClean="0"/>
              <a:t>-In contrast to localized periodontitis it produce poor antibody response to pathogens.</a:t>
            </a:r>
          </a:p>
          <a:p>
            <a:pPr marL="0" indent="0">
              <a:buNone/>
            </a:pPr>
            <a:endParaRPr lang="en-US" sz="3000" b="1" dirty="0"/>
          </a:p>
        </p:txBody>
      </p:sp>
    </p:spTree>
    <p:extLst>
      <p:ext uri="{BB962C8B-B14F-4D97-AF65-F5344CB8AC3E}">
        <p14:creationId xmlns:p14="http://schemas.microsoft.com/office/powerpoint/2010/main" xmlns="" val="107007511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534400" cy="5562600"/>
          </a:xfrm>
        </p:spPr>
        <p:txBody>
          <a:bodyPr/>
          <a:lstStyle/>
          <a:p>
            <a:pPr marL="0" indent="0">
              <a:buNone/>
            </a:pPr>
            <a:r>
              <a:rPr lang="en-US" b="1" dirty="0" smtClean="0"/>
              <a:t>-The destruction appears to occur episodically , with periods of advanced destruction followed by stages of quiescence of variable length.</a:t>
            </a:r>
          </a:p>
          <a:p>
            <a:pPr marL="0" indent="0">
              <a:buNone/>
            </a:pPr>
            <a:r>
              <a:rPr lang="en-US" b="1" dirty="0" smtClean="0"/>
              <a:t>-It often have small amount of bacterial plaque associated with affected teeth.</a:t>
            </a:r>
          </a:p>
          <a:p>
            <a:pPr marL="0" indent="0">
              <a:buNone/>
            </a:pPr>
            <a:r>
              <a:rPr lang="en-US" b="1" dirty="0" smtClean="0"/>
              <a:t>-The amount of plaque seems inconsistent with amount of periodontal destruction.</a:t>
            </a:r>
          </a:p>
          <a:p>
            <a:pPr marL="0" indent="0">
              <a:buNone/>
            </a:pPr>
            <a:r>
              <a:rPr lang="en-US" b="1" dirty="0" smtClean="0"/>
              <a:t>-Qualitatively, </a:t>
            </a:r>
            <a:r>
              <a:rPr lang="en-US" b="1" i="1" u="sng" dirty="0" smtClean="0"/>
              <a:t>P. gingivalis, A. actinomyctemcomitans,  frequently detected in plaque.</a:t>
            </a:r>
          </a:p>
          <a:p>
            <a:pPr marL="0" indent="0">
              <a:buNone/>
            </a:pPr>
            <a:endParaRPr lang="en-US" b="1" i="1" u="sng" dirty="0"/>
          </a:p>
        </p:txBody>
      </p:sp>
    </p:spTree>
    <p:extLst>
      <p:ext uri="{BB962C8B-B14F-4D97-AF65-F5344CB8AC3E}">
        <p14:creationId xmlns:p14="http://schemas.microsoft.com/office/powerpoint/2010/main" xmlns="" val="296628873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324600"/>
          </a:xfrm>
        </p:spPr>
        <p:txBody>
          <a:bodyPr/>
          <a:lstStyle/>
          <a:p>
            <a:pPr marL="0" indent="0">
              <a:buNone/>
            </a:pPr>
            <a:r>
              <a:rPr lang="en-US" b="1" dirty="0" smtClean="0"/>
              <a:t>- Two gingival tissue responses can be found :</a:t>
            </a:r>
          </a:p>
          <a:p>
            <a:pPr marL="0" indent="0">
              <a:buNone/>
            </a:pPr>
            <a:r>
              <a:rPr lang="en-US" b="1" dirty="0" smtClean="0"/>
              <a:t>- 1. one is severe, acutely inflamed tissue, often proliferating ,ulcerated, fiery red.</a:t>
            </a:r>
          </a:p>
          <a:p>
            <a:pPr marL="0" indent="0">
              <a:buNone/>
            </a:pPr>
            <a:r>
              <a:rPr lang="en-US" b="1" dirty="0"/>
              <a:t> </a:t>
            </a:r>
            <a:r>
              <a:rPr lang="en-US" b="1" dirty="0" smtClean="0"/>
              <a:t>  -Bleeding may occur spontaneously or with slight stimulation.</a:t>
            </a:r>
          </a:p>
          <a:p>
            <a:pPr marL="0" indent="0">
              <a:buNone/>
            </a:pPr>
            <a:r>
              <a:rPr lang="en-US" b="1" dirty="0"/>
              <a:t> </a:t>
            </a:r>
            <a:r>
              <a:rPr lang="en-US" b="1" dirty="0" smtClean="0"/>
              <a:t>   -Suppuration may be important feature.</a:t>
            </a:r>
          </a:p>
          <a:p>
            <a:pPr marL="0" indent="0">
              <a:buNone/>
            </a:pPr>
            <a:r>
              <a:rPr lang="en-US" b="1" dirty="0"/>
              <a:t> </a:t>
            </a:r>
            <a:r>
              <a:rPr lang="en-US" b="1" dirty="0" smtClean="0"/>
              <a:t>   -This mainly occurs in destructive stage in which attachment and bone are actively lost.</a:t>
            </a:r>
          </a:p>
          <a:p>
            <a:pPr marL="0" indent="0">
              <a:buNone/>
            </a:pPr>
            <a:r>
              <a:rPr lang="en-US" b="1" dirty="0"/>
              <a:t> </a:t>
            </a:r>
            <a:r>
              <a:rPr lang="en-US" b="1" dirty="0" smtClean="0"/>
              <a:t>- 2. In other cases gingival tissue appears pink ,free of inflammation and occasionally with some degree of stippling.</a:t>
            </a:r>
          </a:p>
          <a:p>
            <a:pPr marL="0" indent="0">
              <a:buNone/>
            </a:pPr>
            <a:r>
              <a:rPr lang="en-US" b="1" dirty="0"/>
              <a:t> </a:t>
            </a:r>
            <a:r>
              <a:rPr lang="en-US" b="1" dirty="0" smtClean="0"/>
              <a:t>  -Deep pockets may present and this may coincides with period of quiescence.</a:t>
            </a:r>
            <a:endParaRPr lang="en-US" b="1" dirty="0"/>
          </a:p>
        </p:txBody>
      </p:sp>
    </p:spTree>
    <p:extLst>
      <p:ext uri="{BB962C8B-B14F-4D97-AF65-F5344CB8AC3E}">
        <p14:creationId xmlns:p14="http://schemas.microsoft.com/office/powerpoint/2010/main" xmlns="" val="181256710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382000" cy="5638800"/>
          </a:xfrm>
        </p:spPr>
        <p:txBody>
          <a:bodyPr/>
          <a:lstStyle/>
          <a:p>
            <a:pPr>
              <a:buClrTx/>
              <a:buFont typeface="Wingdings" pitchFamily="2" charset="2"/>
              <a:buChar char="Ø"/>
            </a:pPr>
            <a:r>
              <a:rPr lang="en-US" b="1" i="1" u="sng" dirty="0" smtClean="0">
                <a:effectLst>
                  <a:outerShdw blurRad="38100" dist="38100" dir="2700000" algn="tl">
                    <a:srgbClr val="000000">
                      <a:alpha val="43137"/>
                    </a:srgbClr>
                  </a:outerShdw>
                </a:effectLst>
              </a:rPr>
              <a:t>Systemic</a:t>
            </a:r>
            <a:r>
              <a:rPr lang="en-US" b="1" i="1" u="sng" dirty="0" smtClean="0"/>
              <a:t> </a:t>
            </a:r>
            <a:r>
              <a:rPr lang="en-US" b="1" i="1" u="sng" dirty="0" smtClean="0">
                <a:effectLst>
                  <a:outerShdw blurRad="38100" dist="38100" dir="2700000" algn="tl">
                    <a:srgbClr val="000000">
                      <a:alpha val="43137"/>
                    </a:srgbClr>
                  </a:outerShdw>
                </a:effectLst>
              </a:rPr>
              <a:t>Manifestations</a:t>
            </a:r>
            <a:r>
              <a:rPr lang="en-US" b="1" i="1" u="sng" dirty="0" smtClean="0"/>
              <a:t>:</a:t>
            </a:r>
          </a:p>
          <a:p>
            <a:pPr marL="0" indent="0">
              <a:buClrTx/>
              <a:buNone/>
            </a:pPr>
            <a:r>
              <a:rPr lang="en-US" b="1" i="1" u="sng" dirty="0"/>
              <a:t> </a:t>
            </a:r>
            <a:r>
              <a:rPr lang="en-US" b="1" i="1" u="sng" dirty="0" smtClean="0"/>
              <a:t> </a:t>
            </a:r>
            <a:r>
              <a:rPr lang="en-US" b="1" dirty="0" smtClean="0"/>
              <a:t>1. Weight loss</a:t>
            </a:r>
          </a:p>
          <a:p>
            <a:pPr marL="0" indent="0">
              <a:buClrTx/>
              <a:buNone/>
            </a:pPr>
            <a:r>
              <a:rPr lang="en-US" b="1" i="1" u="sng" dirty="0"/>
              <a:t> </a:t>
            </a:r>
            <a:r>
              <a:rPr lang="en-US" b="1" i="1" u="sng" dirty="0" smtClean="0"/>
              <a:t> </a:t>
            </a:r>
            <a:r>
              <a:rPr lang="en-US" b="1" dirty="0" smtClean="0"/>
              <a:t>2. Mental Depression </a:t>
            </a:r>
          </a:p>
          <a:p>
            <a:pPr marL="0" indent="0">
              <a:buClrTx/>
              <a:buNone/>
            </a:pPr>
            <a:r>
              <a:rPr lang="en-US" b="1" i="1" u="sng" dirty="0"/>
              <a:t> </a:t>
            </a:r>
            <a:r>
              <a:rPr lang="en-US" b="1" i="1" u="sng" dirty="0" smtClean="0"/>
              <a:t>3</a:t>
            </a:r>
            <a:r>
              <a:rPr lang="en-US" b="1" dirty="0" smtClean="0"/>
              <a:t>. General Malaise</a:t>
            </a:r>
          </a:p>
          <a:p>
            <a:pPr>
              <a:buClrTx/>
              <a:buFont typeface="Wingdings" pitchFamily="2" charset="2"/>
              <a:buChar char="Ø"/>
            </a:pPr>
            <a:endParaRPr lang="en-US" b="1" i="1" u="sng" dirty="0"/>
          </a:p>
          <a:p>
            <a:pPr>
              <a:buClrTx/>
              <a:buFont typeface="Wingdings" pitchFamily="2" charset="2"/>
              <a:buChar char="Ø"/>
            </a:pPr>
            <a:r>
              <a:rPr lang="en-US" b="1" i="1" u="sng" dirty="0" smtClean="0">
                <a:effectLst>
                  <a:outerShdw blurRad="38100" dist="38100" dir="2700000" algn="tl">
                    <a:srgbClr val="000000">
                      <a:alpha val="43137"/>
                    </a:srgbClr>
                  </a:outerShdw>
                </a:effectLst>
              </a:rPr>
              <a:t>Prevalence by Age and Gender:</a:t>
            </a:r>
          </a:p>
          <a:p>
            <a:pPr>
              <a:buClrTx/>
              <a:buFontTx/>
              <a:buChar char="-"/>
            </a:pPr>
            <a:r>
              <a:rPr lang="en-US" b="1" dirty="0" smtClean="0"/>
              <a:t>Male teenagers &gt; females.</a:t>
            </a:r>
          </a:p>
          <a:p>
            <a:pPr>
              <a:buClrTx/>
              <a:buFontTx/>
              <a:buChar char="-"/>
            </a:pPr>
            <a:r>
              <a:rPr lang="en-US" b="1" dirty="0" smtClean="0"/>
              <a:t>Blacks &gt; whites.</a:t>
            </a:r>
          </a:p>
          <a:p>
            <a:pPr>
              <a:buClrTx/>
              <a:buFontTx/>
              <a:buChar char="-"/>
            </a:pPr>
            <a:r>
              <a:rPr lang="en-US" b="1" dirty="0" smtClean="0"/>
              <a:t>Most commonly under 30 years of age.</a:t>
            </a:r>
          </a:p>
        </p:txBody>
      </p:sp>
    </p:spTree>
    <p:extLst>
      <p:ext uri="{BB962C8B-B14F-4D97-AF65-F5344CB8AC3E}">
        <p14:creationId xmlns:p14="http://schemas.microsoft.com/office/powerpoint/2010/main" xmlns="" val="426514550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458200" cy="6019800"/>
          </a:xfrm>
        </p:spPr>
        <p:txBody>
          <a:bodyPr/>
          <a:lstStyle/>
          <a:p>
            <a:pPr>
              <a:buClrTx/>
              <a:buFont typeface="Wingdings" pitchFamily="2" charset="2"/>
              <a:buChar char="Ø"/>
            </a:pPr>
            <a:r>
              <a:rPr lang="en-US" b="1" i="1" u="sng" dirty="0">
                <a:effectLst>
                  <a:outerShdw blurRad="38100" dist="38100" dir="2700000" algn="tl">
                    <a:srgbClr val="000000">
                      <a:alpha val="43137"/>
                    </a:srgbClr>
                  </a:outerShdw>
                </a:effectLst>
              </a:rPr>
              <a:t>Radiographic</a:t>
            </a:r>
            <a:r>
              <a:rPr lang="en-US" b="1" dirty="0">
                <a:effectLst>
                  <a:outerShdw blurRad="38100" dist="38100" dir="2700000" algn="tl">
                    <a:srgbClr val="000000">
                      <a:alpha val="43137"/>
                    </a:srgbClr>
                  </a:outerShdw>
                </a:effectLst>
              </a:rPr>
              <a:t> </a:t>
            </a:r>
            <a:r>
              <a:rPr lang="en-US" b="1" i="1" u="sng" dirty="0">
                <a:effectLst>
                  <a:outerShdw blurRad="38100" dist="38100" dir="2700000" algn="tl">
                    <a:srgbClr val="000000">
                      <a:alpha val="43137"/>
                    </a:srgbClr>
                  </a:outerShdw>
                </a:effectLst>
              </a:rPr>
              <a:t>Features</a:t>
            </a:r>
            <a:r>
              <a:rPr lang="en-US" b="1" dirty="0"/>
              <a:t>:</a:t>
            </a:r>
          </a:p>
          <a:p>
            <a:pPr marL="0" indent="0">
              <a:buNone/>
            </a:pPr>
            <a:r>
              <a:rPr lang="en-US" b="1" dirty="0" smtClean="0"/>
              <a:t>-Radiographically  </a:t>
            </a:r>
            <a:r>
              <a:rPr lang="en-US" b="1" dirty="0"/>
              <a:t>it ranges from severe bone loss, associated with minimal number of teeth to advanced bone loss affecting majority of teeth in dentition.</a:t>
            </a:r>
          </a:p>
          <a:p>
            <a:pPr marL="514350" indent="-514350">
              <a:buFont typeface="+mj-lt"/>
              <a:buAutoNum type="arabicPeriod"/>
            </a:pPr>
            <a:endParaRPr lang="en-US" b="1" dirty="0"/>
          </a:p>
          <a:p>
            <a:pPr marL="0" indent="0">
              <a:buNone/>
            </a:pPr>
            <a:endParaRPr lang="en-US"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667000"/>
            <a:ext cx="77724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1517690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763000" cy="5791200"/>
          </a:xfrm>
        </p:spPr>
        <p:txBody>
          <a:bodyPr/>
          <a:lstStyle/>
          <a:p>
            <a:pPr>
              <a:buClrTx/>
              <a:buFont typeface="Wingdings" pitchFamily="2" charset="2"/>
              <a:buChar char="Ø"/>
            </a:pPr>
            <a:r>
              <a:rPr lang="en-US" sz="3200" b="1" i="1" u="sng" dirty="0" smtClean="0">
                <a:effectLst>
                  <a:outerShdw blurRad="38100" dist="38100" dir="2700000" algn="tl">
                    <a:srgbClr val="000000">
                      <a:alpha val="43137"/>
                    </a:srgbClr>
                  </a:outerShdw>
                </a:effectLst>
              </a:rPr>
              <a:t>Risk Factors for Aggressive Periodontitis:</a:t>
            </a:r>
          </a:p>
          <a:p>
            <a:pPr marL="0" indent="0">
              <a:buClrTx/>
              <a:buNone/>
            </a:pPr>
            <a:r>
              <a:rPr lang="en-US" sz="2800" b="1" i="1" u="sng" dirty="0" smtClean="0">
                <a:effectLst>
                  <a:outerShdw blurRad="38100" dist="38100" dir="2700000" algn="tl">
                    <a:srgbClr val="000000">
                      <a:alpha val="43137"/>
                    </a:srgbClr>
                  </a:outerShdw>
                </a:effectLst>
              </a:rPr>
              <a:t>1.Microbiologic</a:t>
            </a:r>
            <a:r>
              <a:rPr lang="en-US" b="1" i="1" u="sng" dirty="0" smtClean="0">
                <a:effectLst>
                  <a:outerShdw blurRad="38100" dist="38100" dir="2700000" algn="tl">
                    <a:srgbClr val="000000">
                      <a:alpha val="43137"/>
                    </a:srgbClr>
                  </a:outerShdw>
                </a:effectLst>
              </a:rPr>
              <a:t> </a:t>
            </a:r>
            <a:r>
              <a:rPr lang="en-US" sz="2800" b="1" i="1" u="sng" dirty="0" smtClean="0">
                <a:effectLst>
                  <a:outerShdw blurRad="38100" dist="38100" dir="2700000" algn="tl">
                    <a:srgbClr val="000000">
                      <a:alpha val="43137"/>
                    </a:srgbClr>
                  </a:outerShdw>
                </a:effectLst>
              </a:rPr>
              <a:t>Factors</a:t>
            </a:r>
            <a:r>
              <a:rPr lang="en-US" b="1" i="1" u="sng" dirty="0" smtClean="0"/>
              <a:t>:</a:t>
            </a:r>
          </a:p>
          <a:p>
            <a:pPr>
              <a:buClrTx/>
              <a:buFontTx/>
              <a:buChar char="-"/>
            </a:pPr>
            <a:r>
              <a:rPr lang="en-US" b="1" i="1" dirty="0" smtClean="0"/>
              <a:t>A. actinomyctemcomitans ,capnocytophaga species, Prevotella intermedia ,Campylobacter rectus </a:t>
            </a:r>
            <a:r>
              <a:rPr lang="en-US" b="1" dirty="0" smtClean="0"/>
              <a:t>are</a:t>
            </a:r>
            <a:r>
              <a:rPr lang="en-US" b="1" i="1" dirty="0" smtClean="0"/>
              <a:t> </a:t>
            </a:r>
            <a:r>
              <a:rPr lang="en-US" b="1" dirty="0" smtClean="0"/>
              <a:t>associated with localized aggressive periodontitis</a:t>
            </a:r>
            <a:r>
              <a:rPr lang="en-US" b="1" i="1" dirty="0" smtClean="0"/>
              <a:t>.</a:t>
            </a:r>
          </a:p>
          <a:p>
            <a:pPr>
              <a:buClrTx/>
              <a:buFontTx/>
              <a:buChar char="-"/>
            </a:pPr>
            <a:r>
              <a:rPr lang="en-US" b="1" dirty="0" smtClean="0"/>
              <a:t>Another study found elevated levels of </a:t>
            </a:r>
            <a:r>
              <a:rPr lang="en-US" b="1" i="1" dirty="0" smtClean="0"/>
              <a:t>P. gingivalis, P. intermedia, Fusobacterium</a:t>
            </a:r>
            <a:r>
              <a:rPr lang="en-US" b="1" i="1" dirty="0"/>
              <a:t> </a:t>
            </a:r>
            <a:r>
              <a:rPr lang="en-US" b="1" i="1" dirty="0" smtClean="0"/>
              <a:t>nucleatum, C.rectus , and Treponema denticola.</a:t>
            </a:r>
          </a:p>
          <a:p>
            <a:pPr>
              <a:buClrTx/>
              <a:buFontTx/>
              <a:buChar char="-"/>
            </a:pPr>
            <a:r>
              <a:rPr lang="en-US" b="1" dirty="0" smtClean="0"/>
              <a:t>The invading flora has been described as morphologically mixed but mainly composed of gram negative bacteria, including cocci, rods , filaments, and spirochetes.</a:t>
            </a:r>
          </a:p>
          <a:p>
            <a:pPr>
              <a:buClrTx/>
              <a:buFontTx/>
              <a:buChar char="-"/>
            </a:pPr>
            <a:endParaRPr lang="en-US" b="1" dirty="0" smtClean="0"/>
          </a:p>
        </p:txBody>
      </p:sp>
    </p:spTree>
    <p:extLst>
      <p:ext uri="{BB962C8B-B14F-4D97-AF65-F5344CB8AC3E}">
        <p14:creationId xmlns:p14="http://schemas.microsoft.com/office/powerpoint/2010/main" xmlns="" val="221295002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10600" cy="5715000"/>
          </a:xfrm>
        </p:spPr>
        <p:txBody>
          <a:bodyPr>
            <a:normAutofit/>
          </a:bodyPr>
          <a:lstStyle/>
          <a:p>
            <a:pPr marL="0" indent="0">
              <a:buNone/>
            </a:pPr>
            <a:r>
              <a:rPr lang="en-US" sz="3400" b="1" i="1" u="sng" dirty="0" smtClean="0">
                <a:effectLst>
                  <a:outerShdw blurRad="38100" dist="38100" dir="2700000" algn="tl">
                    <a:srgbClr val="000000">
                      <a:alpha val="43137"/>
                    </a:srgbClr>
                  </a:outerShdw>
                </a:effectLst>
              </a:rPr>
              <a:t>2.Immunologic</a:t>
            </a:r>
            <a:r>
              <a:rPr lang="en-US" sz="3200" b="1" i="1" u="sng" dirty="0" smtClean="0">
                <a:effectLst>
                  <a:outerShdw blurRad="38100" dist="38100" dir="2700000" algn="tl">
                    <a:srgbClr val="000000">
                      <a:alpha val="43137"/>
                    </a:srgbClr>
                  </a:outerShdw>
                </a:effectLst>
              </a:rPr>
              <a:t> </a:t>
            </a:r>
            <a:r>
              <a:rPr lang="en-US" sz="3400" b="1" i="1" u="sng" dirty="0" smtClean="0">
                <a:effectLst>
                  <a:outerShdw blurRad="38100" dist="38100" dir="2700000" algn="tl">
                    <a:srgbClr val="000000">
                      <a:alpha val="43137"/>
                    </a:srgbClr>
                  </a:outerShdw>
                </a:effectLst>
              </a:rPr>
              <a:t>Factors</a:t>
            </a:r>
            <a:r>
              <a:rPr lang="en-US" sz="3200" b="1" i="1" u="sng" dirty="0" smtClean="0">
                <a:effectLst>
                  <a:outerShdw blurRad="38100" dist="38100" dir="2700000" algn="tl">
                    <a:srgbClr val="000000">
                      <a:alpha val="43137"/>
                    </a:srgbClr>
                  </a:outerShdw>
                </a:effectLst>
              </a:rPr>
              <a:t>:</a:t>
            </a:r>
          </a:p>
          <a:p>
            <a:pPr marL="0" indent="0">
              <a:buNone/>
            </a:pPr>
            <a:r>
              <a:rPr lang="en-US" sz="3200" b="1" dirty="0" smtClean="0">
                <a:effectLst>
                  <a:outerShdw blurRad="38100" dist="38100" dir="2700000" algn="tl">
                    <a:srgbClr val="000000">
                      <a:alpha val="43137"/>
                    </a:srgbClr>
                  </a:outerShdw>
                </a:effectLst>
              </a:rPr>
              <a:t>-</a:t>
            </a:r>
            <a:r>
              <a:rPr lang="en-US" sz="2800" b="1" dirty="0" smtClean="0"/>
              <a:t>The human leukocyte antigens (HLAs) ,which regulate immune responses, have been evaluated as candidate markers for aggressive periodontitis.</a:t>
            </a:r>
          </a:p>
          <a:p>
            <a:pPr marL="0" indent="0">
              <a:buNone/>
            </a:pPr>
            <a:r>
              <a:rPr lang="en-US" sz="2800" b="1" dirty="0" smtClean="0"/>
              <a:t>-HLA A9 and B15 antigens are consistently associated with aggressive periodontitis. </a:t>
            </a:r>
            <a:endParaRPr lang="en-US" sz="3200" b="1" dirty="0" smtClean="0"/>
          </a:p>
          <a:p>
            <a:pPr marL="0" indent="0">
              <a:buNone/>
            </a:pPr>
            <a:r>
              <a:rPr lang="en-US" sz="3200" b="1" dirty="0" smtClean="0">
                <a:effectLst>
                  <a:outerShdw blurRad="38100" dist="38100" dir="2700000" algn="tl">
                    <a:srgbClr val="000000">
                      <a:alpha val="43137"/>
                    </a:srgbClr>
                  </a:outerShdw>
                </a:effectLst>
              </a:rPr>
              <a:t>-</a:t>
            </a:r>
            <a:r>
              <a:rPr lang="en-US" sz="2800" b="1" dirty="0" smtClean="0"/>
              <a:t>Autoimmunity has role in generalized aggressive periodontitis.</a:t>
            </a:r>
          </a:p>
          <a:p>
            <a:pPr marL="0" indent="0">
              <a:buNone/>
            </a:pPr>
            <a:endParaRPr lang="en-US" sz="2800" b="1" dirty="0" smtClean="0"/>
          </a:p>
        </p:txBody>
      </p:sp>
    </p:spTree>
    <p:extLst>
      <p:ext uri="{BB962C8B-B14F-4D97-AF65-F5344CB8AC3E}">
        <p14:creationId xmlns:p14="http://schemas.microsoft.com/office/powerpoint/2010/main" xmlns="" val="59003220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534400" cy="5715000"/>
          </a:xfrm>
        </p:spPr>
        <p:txBody>
          <a:bodyPr>
            <a:normAutofit/>
          </a:bodyPr>
          <a:lstStyle/>
          <a:p>
            <a:pPr marL="0" indent="0">
              <a:buNone/>
            </a:pPr>
            <a:r>
              <a:rPr lang="en-US" sz="3200" b="1" i="1" u="sng" dirty="0" smtClean="0">
                <a:effectLst>
                  <a:outerShdw blurRad="38100" dist="38100" dir="2700000" algn="tl">
                    <a:srgbClr val="000000">
                      <a:alpha val="43137"/>
                    </a:srgbClr>
                  </a:outerShdw>
                </a:effectLst>
              </a:rPr>
              <a:t>3. Genetic Factors:</a:t>
            </a:r>
          </a:p>
          <a:p>
            <a:pPr marL="0" indent="0">
              <a:buNone/>
            </a:pPr>
            <a:r>
              <a:rPr lang="en-US" sz="2800" b="1" dirty="0" smtClean="0"/>
              <a:t>- Several authors have been described a familial  pattern of alveolar bone loss and have implicated genetic factors in aggressive periodontitis.</a:t>
            </a:r>
          </a:p>
          <a:p>
            <a:pPr marL="0" indent="0">
              <a:buNone/>
            </a:pPr>
            <a:r>
              <a:rPr lang="en-US" sz="2800" b="1" dirty="0" smtClean="0"/>
              <a:t>- Evidence suggested that some immunologic defects associated with aggressive periodontitis may be inherited.</a:t>
            </a:r>
          </a:p>
          <a:p>
            <a:pPr marL="0" indent="0">
              <a:buNone/>
            </a:pPr>
            <a:r>
              <a:rPr lang="en-US" sz="2800" b="1" dirty="0" smtClean="0"/>
              <a:t>- Data support the concept that a gene of major effect exists for aggressive periodontitis.</a:t>
            </a:r>
          </a:p>
          <a:p>
            <a:pPr marL="0" indent="0">
              <a:buNone/>
            </a:pPr>
            <a:endParaRPr lang="en-US" sz="2800" b="1" dirty="0" smtClean="0"/>
          </a:p>
          <a:p>
            <a:pPr>
              <a:buFontTx/>
              <a:buChar char="-"/>
            </a:pPr>
            <a:endParaRPr lang="en-US" sz="3200" b="1" dirty="0" smtClean="0"/>
          </a:p>
          <a:p>
            <a:pPr marL="0" indent="0">
              <a:buNone/>
            </a:pPr>
            <a:endParaRPr lang="en-US" sz="3200" b="1"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1059641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534400" cy="5715000"/>
          </a:xfrm>
        </p:spPr>
        <p:txBody>
          <a:bodyPr>
            <a:normAutofit/>
          </a:bodyPr>
          <a:lstStyle/>
          <a:p>
            <a:pPr marL="0" indent="0">
              <a:buNone/>
            </a:pPr>
            <a:r>
              <a:rPr lang="en-US" sz="2800" b="1" i="1" u="sng" dirty="0" smtClean="0">
                <a:effectLst>
                  <a:outerShdw blurRad="38100" dist="38100" dir="2700000" algn="tl">
                    <a:srgbClr val="000000">
                      <a:alpha val="43137"/>
                    </a:srgbClr>
                  </a:outerShdw>
                </a:effectLst>
              </a:rPr>
              <a:t>4</a:t>
            </a:r>
            <a:r>
              <a:rPr lang="en-US" sz="3400" b="1" i="1" u="sng" dirty="0" smtClean="0">
                <a:effectLst>
                  <a:outerShdw blurRad="38100" dist="38100" dir="2700000" algn="tl">
                    <a:srgbClr val="000000">
                      <a:alpha val="43137"/>
                    </a:srgbClr>
                  </a:outerShdw>
                </a:effectLst>
              </a:rPr>
              <a:t>. Environmental Factors:</a:t>
            </a:r>
          </a:p>
          <a:p>
            <a:pPr marL="0" indent="0">
              <a:buNone/>
            </a:pPr>
            <a:r>
              <a:rPr lang="en-US" sz="2800" b="1" dirty="0" smtClean="0"/>
              <a:t>- The amount and duration of smoking are important variables that can influence the extent of destruction seen in young adults.</a:t>
            </a:r>
          </a:p>
          <a:p>
            <a:pPr marL="0" indent="0">
              <a:buNone/>
            </a:pPr>
            <a:r>
              <a:rPr lang="en-US" sz="2800" b="1" dirty="0" smtClean="0"/>
              <a:t>- Patients with generalized aggressive periodontitis who smoke have more affected teeth and more loss of clinical attachment than nonsmoking patients with generalized aggressive periodontitis. </a:t>
            </a:r>
            <a:endParaRPr lang="en-US" sz="2800" b="1" dirty="0"/>
          </a:p>
        </p:txBody>
      </p:sp>
    </p:spTree>
    <p:extLst>
      <p:ext uri="{BB962C8B-B14F-4D97-AF65-F5344CB8AC3E}">
        <p14:creationId xmlns:p14="http://schemas.microsoft.com/office/powerpoint/2010/main" xmlns="" val="236654303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3" name="Content Placeholder 2"/>
          <p:cNvSpPr>
            <a:spLocks noGrp="1"/>
          </p:cNvSpPr>
          <p:nvPr>
            <p:ph idx="1"/>
          </p:nvPr>
        </p:nvSpPr>
        <p:spPr/>
        <p:txBody>
          <a:bodyPr/>
          <a:lstStyle/>
          <a:p>
            <a:r>
              <a:rPr lang="en-US" dirty="0" smtClean="0"/>
              <a:t>What is aggressive periodontitis?</a:t>
            </a:r>
          </a:p>
          <a:p>
            <a:r>
              <a:rPr lang="en-US" dirty="0" smtClean="0"/>
              <a:t>Distribution C/F ,R/F of it</a:t>
            </a:r>
          </a:p>
          <a:p>
            <a:r>
              <a:rPr lang="en-US" dirty="0" smtClean="0"/>
              <a:t>Risk factors </a:t>
            </a:r>
            <a:r>
              <a:rPr lang="en-US" smtClean="0"/>
              <a:t>for it?</a:t>
            </a:r>
            <a:endParaRPr lang="en-US" dirty="0" smtClean="0"/>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917089">
            <a:off x="1082861" y="1917673"/>
            <a:ext cx="8101474" cy="2514600"/>
          </a:xfrm>
        </p:spPr>
        <p:txBody>
          <a:bodyPr>
            <a:normAutofit/>
          </a:bodyPr>
          <a:lstStyle/>
          <a:p>
            <a:pPr marL="0" indent="0">
              <a:buClrTx/>
              <a:buNone/>
            </a:pPr>
            <a:r>
              <a:rPr lang="en-US" sz="10000" b="1" i="1" u="sng" dirty="0" smtClean="0">
                <a:effectLst>
                  <a:outerShdw blurRad="38100" dist="38100" dir="2700000" algn="tl">
                    <a:srgbClr val="000000">
                      <a:alpha val="43137"/>
                    </a:srgbClr>
                  </a:outerShdw>
                </a:effectLst>
                <a:latin typeface="Algerian" pitchFamily="82" charset="0"/>
              </a:rPr>
              <a:t>Thank you</a:t>
            </a:r>
          </a:p>
        </p:txBody>
      </p:sp>
    </p:spTree>
    <p:extLst>
      <p:ext uri="{BB962C8B-B14F-4D97-AF65-F5344CB8AC3E}">
        <p14:creationId xmlns:p14="http://schemas.microsoft.com/office/powerpoint/2010/main" xmlns="" val="84305072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6019800"/>
          </a:xfrm>
        </p:spPr>
        <p:txBody>
          <a:bodyPr>
            <a:normAutofit/>
          </a:bodyPr>
          <a:lstStyle/>
          <a:p>
            <a:pPr>
              <a:buClrTx/>
              <a:buFont typeface="Wingdings" pitchFamily="2" charset="2"/>
              <a:buChar char="q"/>
            </a:pPr>
            <a:r>
              <a:rPr lang="en-US" sz="3600" b="1" i="1" u="sng" dirty="0" smtClean="0">
                <a:effectLst>
                  <a:outerShdw blurRad="38100" dist="38100" dir="2700000" algn="tl">
                    <a:srgbClr val="000000">
                      <a:alpha val="43137"/>
                    </a:srgbClr>
                  </a:outerShdw>
                </a:effectLst>
                <a:latin typeface="Algerian" pitchFamily="82" charset="0"/>
              </a:rPr>
              <a:t>Periodontitis:</a:t>
            </a:r>
          </a:p>
          <a:p>
            <a:pPr marL="0" indent="0">
              <a:buClrTx/>
              <a:buNone/>
            </a:pPr>
            <a:endParaRPr lang="en-US" sz="3600" b="1" i="1" u="sng" dirty="0" smtClean="0">
              <a:effectLst>
                <a:outerShdw blurRad="38100" dist="38100" dir="2700000" algn="tl">
                  <a:srgbClr val="000000">
                    <a:alpha val="43137"/>
                  </a:srgbClr>
                </a:outerShdw>
              </a:effectLst>
            </a:endParaRPr>
          </a:p>
          <a:p>
            <a:pPr>
              <a:buClrTx/>
              <a:buFontTx/>
              <a:buChar char="-"/>
            </a:pPr>
            <a:r>
              <a:rPr lang="en-US" sz="3000" b="1" dirty="0" smtClean="0">
                <a:effectLst>
                  <a:outerShdw blurRad="38100" dist="38100" dir="2700000" algn="tl">
                    <a:srgbClr val="000000">
                      <a:alpha val="43137"/>
                    </a:srgbClr>
                  </a:outerShdw>
                </a:effectLst>
              </a:rPr>
              <a:t>“</a:t>
            </a:r>
            <a:r>
              <a:rPr lang="en-US" sz="3000" b="1" dirty="0" smtClean="0"/>
              <a:t>It is defined as an inflammatory disease of supporting tissues of the teeth caused by specific micro-organisms or group of specific micro-organisms resulting in progressive destruction of periodontal ligament and alveolar bone with pocket formation, recession or both.”</a:t>
            </a:r>
          </a:p>
          <a:p>
            <a:pPr>
              <a:buClrTx/>
              <a:buFontTx/>
              <a:buChar char="-"/>
            </a:pPr>
            <a:endParaRPr lang="en-US" sz="3000" b="1" dirty="0"/>
          </a:p>
        </p:txBody>
      </p:sp>
    </p:spTree>
    <p:extLst>
      <p:ext uri="{BB962C8B-B14F-4D97-AF65-F5344CB8AC3E}">
        <p14:creationId xmlns:p14="http://schemas.microsoft.com/office/powerpoint/2010/main" xmlns="" val="7028955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172200"/>
          </a:xfrm>
        </p:spPr>
        <p:txBody>
          <a:bodyPr>
            <a:normAutofit/>
          </a:bodyPr>
          <a:lstStyle/>
          <a:p>
            <a:pPr>
              <a:buClrTx/>
              <a:buFont typeface="Wingdings" pitchFamily="2" charset="2"/>
              <a:buChar char="q"/>
            </a:pPr>
            <a:r>
              <a:rPr lang="en-US" sz="3600" b="1" i="1" u="sng" dirty="0" smtClean="0">
                <a:effectLst>
                  <a:outerShdw blurRad="38100" dist="38100" dir="2700000" algn="tl">
                    <a:srgbClr val="000000">
                      <a:alpha val="43137"/>
                    </a:srgbClr>
                  </a:outerShdw>
                </a:effectLst>
              </a:rPr>
              <a:t>Aggressive  Periodontitis :</a:t>
            </a:r>
          </a:p>
          <a:p>
            <a:pPr marL="0" indent="0">
              <a:buClrTx/>
              <a:buNone/>
            </a:pPr>
            <a:r>
              <a:rPr lang="en-US" sz="3600" b="1" dirty="0" smtClean="0">
                <a:effectLst>
                  <a:outerShdw blurRad="38100" dist="38100" dir="2700000" algn="tl">
                    <a:srgbClr val="000000">
                      <a:alpha val="43137"/>
                    </a:srgbClr>
                  </a:outerShdw>
                </a:effectLst>
              </a:rPr>
              <a:t>-</a:t>
            </a:r>
            <a:r>
              <a:rPr lang="en-US" sz="2800" b="1" dirty="0" smtClean="0"/>
              <a:t>Aggressive periodontitis generally affect systemically healthy individuals less than 30 years old, although patients may be older.</a:t>
            </a:r>
          </a:p>
          <a:p>
            <a:pPr>
              <a:buClrTx/>
              <a:buFontTx/>
              <a:buChar char="-"/>
            </a:pPr>
            <a:r>
              <a:rPr lang="en-US" sz="2800" b="1" dirty="0" smtClean="0"/>
              <a:t>Aggressive periodontitis distinguished from chronic periodontitis by –</a:t>
            </a:r>
          </a:p>
          <a:p>
            <a:pPr marL="0" indent="0">
              <a:buClrTx/>
              <a:buNone/>
            </a:pPr>
            <a:r>
              <a:rPr lang="en-US" sz="2800" b="1" dirty="0"/>
              <a:t> </a:t>
            </a:r>
            <a:r>
              <a:rPr lang="en-US" sz="2800" b="1" dirty="0" smtClean="0"/>
              <a:t>      - age of onset</a:t>
            </a:r>
          </a:p>
          <a:p>
            <a:pPr marL="0" indent="0">
              <a:buClrTx/>
              <a:buNone/>
            </a:pPr>
            <a:r>
              <a:rPr lang="en-US" sz="2800" b="1" dirty="0"/>
              <a:t> </a:t>
            </a:r>
            <a:r>
              <a:rPr lang="en-US" sz="2800" b="1" dirty="0" smtClean="0"/>
              <a:t>      - rapid rate of disease progressio</a:t>
            </a:r>
            <a:r>
              <a:rPr lang="en-US" sz="2800" b="1" dirty="0"/>
              <a:t>n</a:t>
            </a:r>
            <a:r>
              <a:rPr lang="en-US" sz="2800" b="1" dirty="0" smtClean="0"/>
              <a:t>  </a:t>
            </a:r>
          </a:p>
          <a:p>
            <a:pPr marL="0" indent="0">
              <a:buClrTx/>
              <a:buNone/>
            </a:pPr>
            <a:r>
              <a:rPr lang="en-US" sz="2800" b="1" dirty="0"/>
              <a:t> </a:t>
            </a:r>
            <a:r>
              <a:rPr lang="en-US" sz="2800" b="1" dirty="0" smtClean="0"/>
              <a:t>      -nature and composition of associated                                    subgingival micro flora</a:t>
            </a:r>
          </a:p>
          <a:p>
            <a:pPr marL="0" indent="0">
              <a:buClrTx/>
              <a:buNone/>
            </a:pPr>
            <a:r>
              <a:rPr lang="en-US" sz="2800" b="1" dirty="0"/>
              <a:t> </a:t>
            </a:r>
            <a:r>
              <a:rPr lang="en-US" sz="2800" b="1" dirty="0" smtClean="0"/>
              <a:t>      - alteration in host immune response</a:t>
            </a:r>
          </a:p>
          <a:p>
            <a:pPr marL="0" indent="0">
              <a:buClrTx/>
              <a:buNone/>
            </a:pPr>
            <a:r>
              <a:rPr lang="en-US" sz="2800" b="1" dirty="0"/>
              <a:t> </a:t>
            </a:r>
            <a:r>
              <a:rPr lang="en-US" sz="2800" b="1" dirty="0" smtClean="0"/>
              <a:t>      - familial aggression of diseased individual</a:t>
            </a:r>
            <a:endParaRPr lang="en-US" sz="2800" b="1" dirty="0"/>
          </a:p>
        </p:txBody>
      </p:sp>
    </p:spTree>
    <p:extLst>
      <p:ext uri="{BB962C8B-B14F-4D97-AF65-F5344CB8AC3E}">
        <p14:creationId xmlns:p14="http://schemas.microsoft.com/office/powerpoint/2010/main" xmlns="" val="68359522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6172200"/>
          </a:xfrm>
        </p:spPr>
        <p:txBody>
          <a:bodyPr/>
          <a:lstStyle/>
          <a:p>
            <a:pPr marL="0" indent="0">
              <a:buNone/>
            </a:pPr>
            <a:r>
              <a:rPr lang="en-US" dirty="0" smtClean="0"/>
              <a:t>-</a:t>
            </a:r>
            <a:r>
              <a:rPr lang="en-US" b="1" i="1" dirty="0" smtClean="0"/>
              <a:t>Aggressive periodontitis is classified as:</a:t>
            </a:r>
          </a:p>
          <a:p>
            <a:pPr marL="0" indent="0">
              <a:buNone/>
            </a:pPr>
            <a:r>
              <a:rPr lang="en-US" b="1" i="1" dirty="0"/>
              <a:t> </a:t>
            </a:r>
            <a:r>
              <a:rPr lang="en-US" b="1" i="1" dirty="0" smtClean="0"/>
              <a:t>   1</a:t>
            </a:r>
            <a:r>
              <a:rPr lang="en-US" b="1" dirty="0" smtClean="0"/>
              <a:t>. </a:t>
            </a:r>
            <a:r>
              <a:rPr lang="en-US" b="1" u="sng" dirty="0" smtClean="0"/>
              <a:t>Localized</a:t>
            </a:r>
            <a:r>
              <a:rPr lang="en-US" b="1" dirty="0" smtClean="0"/>
              <a:t> </a:t>
            </a:r>
            <a:r>
              <a:rPr lang="en-US" b="1" u="sng" dirty="0" smtClean="0"/>
              <a:t>Aggressive</a:t>
            </a:r>
            <a:r>
              <a:rPr lang="en-US" b="1" dirty="0" smtClean="0"/>
              <a:t> </a:t>
            </a:r>
            <a:r>
              <a:rPr lang="en-US" b="1" u="sng" dirty="0" smtClean="0"/>
              <a:t>periodontitis</a:t>
            </a:r>
            <a:r>
              <a:rPr lang="en-US" b="1" dirty="0" smtClean="0"/>
              <a:t> ( localized juvenile periodontitis).</a:t>
            </a:r>
          </a:p>
          <a:p>
            <a:pPr marL="0" indent="0">
              <a:buNone/>
            </a:pPr>
            <a:r>
              <a:rPr lang="en-US" b="1" dirty="0"/>
              <a:t> </a:t>
            </a:r>
            <a:r>
              <a:rPr lang="en-US" b="1" dirty="0" smtClean="0"/>
              <a:t>   2. </a:t>
            </a:r>
            <a:r>
              <a:rPr lang="en-US" b="1" u="sng" dirty="0" smtClean="0"/>
              <a:t>Generalized</a:t>
            </a:r>
            <a:r>
              <a:rPr lang="en-US" b="1" dirty="0" smtClean="0"/>
              <a:t> </a:t>
            </a:r>
            <a:r>
              <a:rPr lang="en-US" b="1" u="sng" dirty="0" smtClean="0"/>
              <a:t>aggressive</a:t>
            </a:r>
            <a:r>
              <a:rPr lang="en-US" b="1" dirty="0" smtClean="0"/>
              <a:t> </a:t>
            </a:r>
            <a:r>
              <a:rPr lang="en-US" b="1" u="sng" dirty="0" smtClean="0"/>
              <a:t>periodontitis</a:t>
            </a:r>
            <a:r>
              <a:rPr lang="en-US" b="1" dirty="0" smtClean="0"/>
              <a:t> –  (generalized juvenile periodontitis)</a:t>
            </a:r>
          </a:p>
          <a:p>
            <a:pPr marL="0" indent="0">
              <a:buNone/>
            </a:pPr>
            <a:r>
              <a:rPr lang="en-US" b="1" dirty="0"/>
              <a:t> </a:t>
            </a:r>
            <a:r>
              <a:rPr lang="en-US" b="1" dirty="0" smtClean="0"/>
              <a:t>   3. </a:t>
            </a:r>
            <a:r>
              <a:rPr lang="en-US" b="1" u="sng" dirty="0" smtClean="0"/>
              <a:t>Rapidly</a:t>
            </a:r>
            <a:r>
              <a:rPr lang="en-US" b="1" dirty="0" smtClean="0"/>
              <a:t> </a:t>
            </a:r>
            <a:r>
              <a:rPr lang="en-US" b="1" u="sng" dirty="0" smtClean="0"/>
              <a:t>progressive</a:t>
            </a:r>
            <a:r>
              <a:rPr lang="en-US" b="1" dirty="0" smtClean="0"/>
              <a:t> </a:t>
            </a:r>
            <a:r>
              <a:rPr lang="en-US" b="1" u="sng" dirty="0" smtClean="0"/>
              <a:t>periodontitis</a:t>
            </a:r>
          </a:p>
          <a:p>
            <a:pPr marL="0" indent="0">
              <a:buNone/>
            </a:pPr>
            <a:endParaRPr lang="en-US" dirty="0"/>
          </a:p>
        </p:txBody>
      </p:sp>
      <p:pic>
        <p:nvPicPr>
          <p:cNvPr id="2" name="Picture 1"/>
          <p:cNvPicPr>
            <a:picLocks noChangeAspect="1"/>
          </p:cNvPicPr>
          <p:nvPr/>
        </p:nvPicPr>
        <p:blipFill rotWithShape="1">
          <a:blip r:embed="rId2" cstate="print">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l="20252" t="4883" r="-20252" b="-5367"/>
          <a:stretch/>
        </p:blipFill>
        <p:spPr>
          <a:xfrm rot="10800000">
            <a:off x="-3" y="3200400"/>
            <a:ext cx="7772402" cy="3429000"/>
          </a:xfrm>
          <a:prstGeom prst="rect">
            <a:avLst/>
          </a:prstGeom>
        </p:spPr>
      </p:pic>
    </p:spTree>
    <p:extLst>
      <p:ext uri="{BB962C8B-B14F-4D97-AF65-F5344CB8AC3E}">
        <p14:creationId xmlns:p14="http://schemas.microsoft.com/office/powerpoint/2010/main" xmlns="" val="208454674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324600"/>
          </a:xfrm>
        </p:spPr>
        <p:txBody>
          <a:bodyPr>
            <a:normAutofit/>
          </a:bodyPr>
          <a:lstStyle/>
          <a:p>
            <a:pPr marL="0" indent="0">
              <a:buNone/>
            </a:pPr>
            <a:r>
              <a:rPr lang="en-US" sz="3400" b="1" i="1" u="sng" dirty="0" smtClean="0">
                <a:effectLst>
                  <a:outerShdw blurRad="38100" dist="38100" dir="2700000" algn="tl">
                    <a:srgbClr val="000000">
                      <a:alpha val="43137"/>
                    </a:srgbClr>
                  </a:outerShdw>
                </a:effectLst>
              </a:rPr>
              <a:t>1.Localized Aggressive Periodontitis:</a:t>
            </a:r>
          </a:p>
          <a:p>
            <a:pPr marL="0" indent="0">
              <a:buNone/>
            </a:pPr>
            <a:r>
              <a:rPr lang="en-US" sz="3400" b="1" dirty="0" smtClean="0"/>
              <a:t>-“</a:t>
            </a:r>
            <a:r>
              <a:rPr lang="en-US" sz="3000" b="1" i="1" u="sng" dirty="0" smtClean="0"/>
              <a:t>Localized aggressive periodontitis </a:t>
            </a:r>
            <a:r>
              <a:rPr lang="en-US" sz="3000" b="1" dirty="0" smtClean="0"/>
              <a:t>is having localized first molar or incisor  presentation with interproximal attachment loss on at least two permanent teeth ,one of which is first molar ,and involving no more than two teeth other than first molar and incisors.”</a:t>
            </a:r>
          </a:p>
          <a:p>
            <a:pPr>
              <a:buClrTx/>
              <a:buFont typeface="Wingdings" pitchFamily="2" charset="2"/>
              <a:buChar char="§"/>
            </a:pPr>
            <a:r>
              <a:rPr lang="en-US" sz="3000" b="1" i="1" u="sng" dirty="0" smtClean="0">
                <a:effectLst>
                  <a:outerShdw blurRad="38100" dist="38100" dir="2700000" algn="tl">
                    <a:srgbClr val="000000">
                      <a:alpha val="43137"/>
                    </a:srgbClr>
                  </a:outerShdw>
                </a:effectLst>
              </a:rPr>
              <a:t>Clinical features:</a:t>
            </a:r>
          </a:p>
          <a:p>
            <a:pPr>
              <a:buClrTx/>
              <a:buFontTx/>
              <a:buChar char="-"/>
            </a:pPr>
            <a:r>
              <a:rPr lang="en-US" sz="3000" b="1" dirty="0" smtClean="0"/>
              <a:t>Age of onset : at puberty</a:t>
            </a:r>
          </a:p>
          <a:p>
            <a:pPr>
              <a:buClrTx/>
              <a:buFontTx/>
              <a:buChar char="-"/>
            </a:pPr>
            <a:r>
              <a:rPr lang="en-US" sz="3000" b="1" dirty="0" smtClean="0"/>
              <a:t>The striking feature is lack of clinical inflammation despite the presence of deep periodontal pockets and advanced bone loss.</a:t>
            </a:r>
          </a:p>
          <a:p>
            <a:pPr>
              <a:buClrTx/>
              <a:buFontTx/>
              <a:buChar char="-"/>
            </a:pPr>
            <a:endParaRPr lang="en-US" sz="3000" b="1" dirty="0" smtClean="0"/>
          </a:p>
        </p:txBody>
      </p:sp>
    </p:spTree>
    <p:extLst>
      <p:ext uri="{BB962C8B-B14F-4D97-AF65-F5344CB8AC3E}">
        <p14:creationId xmlns:p14="http://schemas.microsoft.com/office/powerpoint/2010/main" xmlns="" val="110096992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686800" cy="5486400"/>
          </a:xfrm>
        </p:spPr>
        <p:txBody>
          <a:bodyPr>
            <a:normAutofit/>
          </a:bodyPr>
          <a:lstStyle/>
          <a:p>
            <a:pPr marL="0" indent="0">
              <a:buNone/>
            </a:pPr>
            <a:r>
              <a:rPr lang="en-US" sz="2800" b="1" dirty="0" smtClean="0"/>
              <a:t>-The plaque that is present forms a thin biofilm on the teeth and rarely mineralizes to form calculus.</a:t>
            </a:r>
          </a:p>
          <a:p>
            <a:pPr marL="0" indent="0">
              <a:buNone/>
            </a:pPr>
            <a:r>
              <a:rPr lang="en-US" sz="2800" b="1" dirty="0" smtClean="0"/>
              <a:t>-Although the quantity of plaque may be limited, it often contains elevated levels of                                      </a:t>
            </a:r>
          </a:p>
          <a:p>
            <a:pPr marL="0" indent="0">
              <a:buNone/>
            </a:pPr>
            <a:r>
              <a:rPr lang="en-US" sz="2800" b="1" i="1" u="sng" dirty="0" smtClean="0"/>
              <a:t>A. actinomycetmcomitans</a:t>
            </a:r>
            <a:r>
              <a:rPr lang="en-US" sz="2800" b="1" dirty="0" smtClean="0"/>
              <a:t> , and in some patients     </a:t>
            </a:r>
            <a:r>
              <a:rPr lang="en-US" sz="2800" b="1" i="1" u="sng" dirty="0" smtClean="0"/>
              <a:t>porphyromonas gingivilis</a:t>
            </a:r>
            <a:r>
              <a:rPr lang="en-US" sz="2800" b="1" dirty="0" smtClean="0"/>
              <a:t>.</a:t>
            </a:r>
          </a:p>
          <a:p>
            <a:pPr marL="0" indent="0">
              <a:buNone/>
            </a:pPr>
            <a:r>
              <a:rPr lang="en-US" sz="2800" dirty="0" smtClean="0"/>
              <a:t>-</a:t>
            </a:r>
            <a:r>
              <a:rPr lang="en-US" sz="2800" b="1" dirty="0" smtClean="0"/>
              <a:t>It progresses rapidly.</a:t>
            </a:r>
          </a:p>
          <a:p>
            <a:pPr marL="0" indent="0">
              <a:buNone/>
            </a:pPr>
            <a:r>
              <a:rPr lang="en-US" sz="2800" b="1" dirty="0" smtClean="0"/>
              <a:t>-Rate of bone loss is three to four times faster than chronic periodontitis.</a:t>
            </a:r>
          </a:p>
          <a:p>
            <a:pPr marL="0" indent="0">
              <a:buNone/>
            </a:pPr>
            <a:endParaRPr lang="en-US" sz="2800" dirty="0"/>
          </a:p>
        </p:txBody>
      </p:sp>
    </p:spTree>
    <p:extLst>
      <p:ext uri="{BB962C8B-B14F-4D97-AF65-F5344CB8AC3E}">
        <p14:creationId xmlns:p14="http://schemas.microsoft.com/office/powerpoint/2010/main" xmlns="" val="2367192950"/>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a:xfrm>
            <a:off x="152400" y="533400"/>
            <a:ext cx="8763000" cy="6019800"/>
          </a:xfrm>
        </p:spPr>
        <p:txBody>
          <a:bodyPr/>
          <a:lstStyle/>
          <a:p>
            <a:r>
              <a:rPr lang="en-US" dirty="0"/>
              <a:t>-</a:t>
            </a:r>
            <a:r>
              <a:rPr lang="en-US" sz="3200" b="1" u="sng" dirty="0"/>
              <a:t>Other</a:t>
            </a:r>
            <a:r>
              <a:rPr lang="en-US" b="1" u="sng" dirty="0"/>
              <a:t> </a:t>
            </a:r>
            <a:r>
              <a:rPr lang="en-US" sz="3200" b="1" u="sng" dirty="0"/>
              <a:t>features</a:t>
            </a:r>
            <a:r>
              <a:rPr lang="en-US" b="1" u="sng" dirty="0"/>
              <a:t> :</a:t>
            </a:r>
          </a:p>
          <a:p>
            <a:pPr marL="0" indent="0">
              <a:buNone/>
            </a:pPr>
            <a:r>
              <a:rPr lang="en-US" dirty="0"/>
              <a:t>-</a:t>
            </a:r>
            <a:r>
              <a:rPr lang="en-US" b="1" dirty="0"/>
              <a:t>Distolabial migration of maxillary incisor with diastema formation.</a:t>
            </a:r>
          </a:p>
          <a:p>
            <a:pPr marL="0" indent="0">
              <a:buNone/>
            </a:pPr>
            <a:r>
              <a:rPr lang="en-US" b="1" dirty="0"/>
              <a:t>-Increasing mobility of maxillary and mandibular incisors and first molar.</a:t>
            </a:r>
          </a:p>
          <a:p>
            <a:pPr marL="0" indent="0">
              <a:buNone/>
            </a:pPr>
            <a:r>
              <a:rPr lang="en-US" b="1" dirty="0" smtClean="0"/>
              <a:t>-Sensitivity of denuded root surfaces to thermal and tactile stimuli.</a:t>
            </a:r>
          </a:p>
          <a:p>
            <a:pPr marL="0" indent="0">
              <a:buNone/>
            </a:pPr>
            <a:r>
              <a:rPr lang="en-US" b="1" dirty="0" smtClean="0"/>
              <a:t>-Deep ,dull,  radiating pain during mastication.</a:t>
            </a:r>
          </a:p>
          <a:p>
            <a:pPr marL="0" indent="0">
              <a:buNone/>
            </a:pPr>
            <a:r>
              <a:rPr lang="en-US" b="1" dirty="0" smtClean="0"/>
              <a:t>-Periodontal abscess may form and regional lymph node enlargement may occur.</a:t>
            </a:r>
          </a:p>
          <a:p>
            <a:pPr marL="0" indent="0">
              <a:buNone/>
            </a:pPr>
            <a:r>
              <a:rPr lang="en-US" b="1" dirty="0" smtClean="0"/>
              <a:t>-In some patients the bone loss and progression of attachment loss may be self arresting.</a:t>
            </a:r>
          </a:p>
          <a:p>
            <a:pPr marL="0" indent="0">
              <a:buNone/>
            </a:pPr>
            <a:endParaRPr lang="en-US" b="1" dirty="0"/>
          </a:p>
        </p:txBody>
      </p:sp>
    </p:spTree>
    <p:extLst>
      <p:ext uri="{BB962C8B-B14F-4D97-AF65-F5344CB8AC3E}">
        <p14:creationId xmlns:p14="http://schemas.microsoft.com/office/powerpoint/2010/main" xmlns="" val="1414272882"/>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763000" cy="5562600"/>
          </a:xfrm>
        </p:spPr>
        <p:txBody>
          <a:bodyPr/>
          <a:lstStyle/>
          <a:p>
            <a:pPr marL="0" indent="0">
              <a:buNone/>
            </a:pPr>
            <a:r>
              <a:rPr lang="en-US" b="1" i="1" u="sng" dirty="0" smtClean="0"/>
              <a:t>-</a:t>
            </a:r>
            <a:r>
              <a:rPr lang="en-US" sz="3600" b="1" i="1" u="sng" dirty="0" smtClean="0">
                <a:effectLst>
                  <a:outerShdw blurRad="38100" dist="38100" dir="2700000" algn="tl">
                    <a:srgbClr val="000000">
                      <a:alpha val="43137"/>
                    </a:srgbClr>
                  </a:outerShdw>
                </a:effectLst>
              </a:rPr>
              <a:t>Prevalence by Age and Gender </a:t>
            </a:r>
            <a:r>
              <a:rPr lang="en-US" sz="3600" b="1" i="1" u="sng" dirty="0" smtClean="0"/>
              <a:t>:</a:t>
            </a:r>
          </a:p>
          <a:p>
            <a:pPr marL="0" indent="0">
              <a:buNone/>
            </a:pPr>
            <a:r>
              <a:rPr lang="en-US" b="1" dirty="0"/>
              <a:t> </a:t>
            </a:r>
            <a:r>
              <a:rPr lang="en-US" b="1" dirty="0" smtClean="0"/>
              <a:t> </a:t>
            </a:r>
            <a:r>
              <a:rPr lang="en-US" sz="2800" b="1" dirty="0" smtClean="0"/>
              <a:t>- It affects both males and females .</a:t>
            </a:r>
          </a:p>
          <a:p>
            <a:pPr marL="0" indent="0">
              <a:buNone/>
            </a:pPr>
            <a:r>
              <a:rPr lang="en-US" sz="2800" b="1" dirty="0"/>
              <a:t> </a:t>
            </a:r>
            <a:r>
              <a:rPr lang="en-US" sz="2800" b="1" dirty="0" smtClean="0"/>
              <a:t> - Seen between puberty to 20 years of age .</a:t>
            </a:r>
          </a:p>
          <a:p>
            <a:pPr marL="0" indent="0">
              <a:buNone/>
            </a:pPr>
            <a:r>
              <a:rPr lang="en-US" sz="2800" b="1" dirty="0"/>
              <a:t> </a:t>
            </a:r>
            <a:r>
              <a:rPr lang="en-US" sz="2800" b="1" dirty="0" smtClean="0"/>
              <a:t> - Blacks are at much higher risk.</a:t>
            </a:r>
          </a:p>
          <a:p>
            <a:pPr marL="0" indent="0">
              <a:buNone/>
            </a:pPr>
            <a:r>
              <a:rPr lang="en-US" sz="2800" b="1" dirty="0"/>
              <a:t> </a:t>
            </a:r>
            <a:r>
              <a:rPr lang="en-US" sz="2800" b="1" dirty="0" smtClean="0"/>
              <a:t> - Black male &gt; black female.</a:t>
            </a:r>
          </a:p>
          <a:p>
            <a:pPr marL="0" indent="0">
              <a:buNone/>
            </a:pPr>
            <a:r>
              <a:rPr lang="en-US" sz="2800" b="1" dirty="0"/>
              <a:t> </a:t>
            </a:r>
            <a:r>
              <a:rPr lang="en-US" sz="2800" b="1" dirty="0" smtClean="0"/>
              <a:t> - While ,White female&gt; white male</a:t>
            </a:r>
            <a:endParaRPr lang="en-US" sz="2800" b="1" dirty="0"/>
          </a:p>
        </p:txBody>
      </p:sp>
    </p:spTree>
    <p:extLst>
      <p:ext uri="{BB962C8B-B14F-4D97-AF65-F5344CB8AC3E}">
        <p14:creationId xmlns:p14="http://schemas.microsoft.com/office/powerpoint/2010/main" xmlns="" val="3256555175"/>
      </p:ext>
    </p:extLst>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189</TotalTime>
  <Words>1026</Words>
  <Application>Microsoft Office PowerPoint</Application>
  <PresentationFormat>On-screen Show (4:3)</PresentationFormat>
  <Paragraphs>91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Aggressive periodontitis</vt:lpstr>
      <vt:lpstr>Learning objectives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BANSODE</cp:lastModifiedBy>
  <cp:revision>20</cp:revision>
  <dcterms:created xsi:type="dcterms:W3CDTF">2019-01-28T18:10:32Z</dcterms:created>
  <dcterms:modified xsi:type="dcterms:W3CDTF">2023-08-26T05:06:12Z</dcterms:modified>
</cp:coreProperties>
</file>