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1"/>
  </p:sldMasterIdLst>
  <p:sldIdLst>
    <p:sldId id="283" r:id="rId2"/>
    <p:sldId id="284" r:id="rId3"/>
    <p:sldId id="256" r:id="rId4"/>
    <p:sldId id="257" r:id="rId5"/>
    <p:sldId id="273" r:id="rId6"/>
    <p:sldId id="258" r:id="rId7"/>
    <p:sldId id="259" r:id="rId8"/>
    <p:sldId id="260" r:id="rId9"/>
    <p:sldId id="261" r:id="rId10"/>
    <p:sldId id="263" r:id="rId11"/>
    <p:sldId id="274" r:id="rId12"/>
    <p:sldId id="264" r:id="rId13"/>
    <p:sldId id="277" r:id="rId14"/>
    <p:sldId id="275" r:id="rId15"/>
    <p:sldId id="265" r:id="rId16"/>
    <p:sldId id="276" r:id="rId17"/>
    <p:sldId id="266" r:id="rId18"/>
    <p:sldId id="267" r:id="rId19"/>
    <p:sldId id="268" r:id="rId20"/>
    <p:sldId id="282" r:id="rId21"/>
    <p:sldId id="269" r:id="rId22"/>
    <p:sldId id="278" r:id="rId23"/>
    <p:sldId id="279" r:id="rId24"/>
    <p:sldId id="270"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1" d="100"/>
          <a:sy n="91" d="100"/>
        </p:scale>
        <p:origin x="-12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25-08-2023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544806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25-08-2023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7496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25-08-2023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290563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25-08-2023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71207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25-08-2023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821457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25-08-2023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603715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25-08-2023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740352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25-08-2023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146194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25-08-2023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832985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25-08-2023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22086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055848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25-08-2023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42876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25-08-2023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77118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25-08-2023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775438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25-08-2023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678402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25-08-2023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939046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25-08-2023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330139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25-08-2023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967285278"/>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86635A-60D1-AA72-F8FB-7B6BB304DAFE}"/>
              </a:ext>
            </a:extLst>
          </p:cNvPr>
          <p:cNvSpPr>
            <a:spLocks noGrp="1"/>
          </p:cNvSpPr>
          <p:nvPr>
            <p:ph type="title"/>
          </p:nvPr>
        </p:nvSpPr>
        <p:spPr>
          <a:xfrm>
            <a:off x="1016537" y="2294562"/>
            <a:ext cx="10353761" cy="1326321"/>
          </a:xfrm>
        </p:spPr>
        <p:txBody>
          <a:bodyPr>
            <a:normAutofit/>
          </a:bodyPr>
          <a:lstStyle/>
          <a:p>
            <a:r>
              <a:rPr lang="en-IN" sz="4400" dirty="0">
                <a:highlight>
                  <a:srgbClr val="808000"/>
                </a:highlight>
              </a:rPr>
              <a:t>Periodontal abscess</a:t>
            </a:r>
          </a:p>
        </p:txBody>
      </p:sp>
    </p:spTree>
    <p:extLst>
      <p:ext uri="{BB962C8B-B14F-4D97-AF65-F5344CB8AC3E}">
        <p14:creationId xmlns:p14="http://schemas.microsoft.com/office/powerpoint/2010/main" xmlns="" val="3509260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6E1A39-6F8E-DAA7-C28B-1F07715FC8E5}"/>
              </a:ext>
            </a:extLst>
          </p:cNvPr>
          <p:cNvSpPr>
            <a:spLocks noGrp="1"/>
          </p:cNvSpPr>
          <p:nvPr>
            <p:ph type="title"/>
          </p:nvPr>
        </p:nvSpPr>
        <p:spPr/>
        <p:txBody>
          <a:bodyPr/>
          <a:lstStyle/>
          <a:p>
            <a:r>
              <a:rPr lang="en-US" dirty="0">
                <a:highlight>
                  <a:srgbClr val="008080"/>
                </a:highlight>
              </a:rPr>
              <a:t>PATHOGENESIS AND HISTOPATHOLOGY</a:t>
            </a:r>
            <a:endParaRPr lang="en-IN" dirty="0">
              <a:highlight>
                <a:srgbClr val="008080"/>
              </a:highlight>
            </a:endParaRPr>
          </a:p>
        </p:txBody>
      </p:sp>
      <p:sp>
        <p:nvSpPr>
          <p:cNvPr id="3" name="Content Placeholder 2">
            <a:extLst>
              <a:ext uri="{FF2B5EF4-FFF2-40B4-BE49-F238E27FC236}">
                <a16:creationId xmlns:a16="http://schemas.microsoft.com/office/drawing/2014/main" xmlns="" id="{5058AB6A-A361-2A5A-4F03-6240ED142225}"/>
              </a:ext>
            </a:extLst>
          </p:cNvPr>
          <p:cNvSpPr>
            <a:spLocks noGrp="1"/>
          </p:cNvSpPr>
          <p:nvPr>
            <p:ph idx="1"/>
          </p:nvPr>
        </p:nvSpPr>
        <p:spPr>
          <a:xfrm>
            <a:off x="616449" y="1736333"/>
            <a:ext cx="10651108" cy="4054867"/>
          </a:xfrm>
        </p:spPr>
        <p:txBody>
          <a:bodyPr>
            <a:noAutofit/>
          </a:bodyPr>
          <a:lstStyle/>
          <a:p>
            <a:pPr algn="just"/>
            <a:r>
              <a:rPr lang="en-US" sz="2400" dirty="0">
                <a:latin typeface="Times New Roman" panose="02020603050405020304" pitchFamily="18" charset="0"/>
                <a:cs typeface="Times New Roman" panose="02020603050405020304" pitchFamily="18" charset="0"/>
              </a:rPr>
              <a:t>Obstruction to the opening of deep pocket, frequently one which is tortuous or associated with furcation defect. </a:t>
            </a:r>
          </a:p>
          <a:p>
            <a:pPr algn="just"/>
            <a:r>
              <a:rPr lang="en-US" sz="2400" dirty="0">
                <a:latin typeface="Times New Roman" panose="02020603050405020304" pitchFamily="18" charset="0"/>
                <a:cs typeface="Times New Roman" panose="02020603050405020304" pitchFamily="18" charset="0"/>
              </a:rPr>
              <a:t>Gingival injury with a foreign body, e.g. toothbrush bristles or wood stick, which carries bacteria into the tissues. </a:t>
            </a:r>
          </a:p>
          <a:p>
            <a:pPr algn="just"/>
            <a:r>
              <a:rPr lang="en-US" sz="2400" dirty="0">
                <a:latin typeface="Times New Roman" panose="02020603050405020304" pitchFamily="18" charset="0"/>
                <a:cs typeface="Times New Roman" panose="02020603050405020304" pitchFamily="18" charset="0"/>
              </a:rPr>
              <a:t>Careless subgingival scaling may also carry microorganisms into the damaged tissue, as can powerful irrigation of a pocket. </a:t>
            </a:r>
          </a:p>
        </p:txBody>
      </p:sp>
    </p:spTree>
    <p:extLst>
      <p:ext uri="{BB962C8B-B14F-4D97-AF65-F5344CB8AC3E}">
        <p14:creationId xmlns:p14="http://schemas.microsoft.com/office/powerpoint/2010/main" xmlns="" val="1599445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058AB6A-A361-2A5A-4F03-6240ED142225}"/>
              </a:ext>
            </a:extLst>
          </p:cNvPr>
          <p:cNvSpPr>
            <a:spLocks noGrp="1"/>
          </p:cNvSpPr>
          <p:nvPr>
            <p:ph idx="1"/>
          </p:nvPr>
        </p:nvSpPr>
        <p:spPr>
          <a:xfrm>
            <a:off x="534255" y="534256"/>
            <a:ext cx="10651108" cy="4054867"/>
          </a:xfrm>
        </p:spPr>
        <p:txBody>
          <a:bodyPr>
            <a:noAutofit/>
          </a:bodyPr>
          <a:lstStyle/>
          <a:p>
            <a:pPr algn="just">
              <a:lnSpc>
                <a:spcPct val="150000"/>
              </a:lnSpc>
            </a:pPr>
            <a:r>
              <a:rPr lang="en-US" sz="2400" dirty="0">
                <a:latin typeface="Times New Roman" panose="02020603050405020304" pitchFamily="18" charset="0"/>
                <a:cs typeface="Times New Roman" panose="02020603050405020304" pitchFamily="18" charset="0"/>
              </a:rPr>
              <a:t>Incomplete removal of plaque and subgingival calculus from the depths of a pocket.</a:t>
            </a:r>
          </a:p>
          <a:p>
            <a:pPr algn="just">
              <a:lnSpc>
                <a:spcPct val="150000"/>
              </a:lnSpc>
            </a:pPr>
            <a:r>
              <a:rPr lang="en-US" sz="2400" dirty="0">
                <a:latin typeface="Times New Roman" panose="02020603050405020304" pitchFamily="18" charset="0"/>
                <a:cs typeface="Times New Roman" panose="02020603050405020304" pitchFamily="18" charset="0"/>
              </a:rPr>
              <a:t> Frequently after scaling, there is a tightening of the gingival cuff which occludes pocket containing bacteria.</a:t>
            </a:r>
          </a:p>
          <a:p>
            <a:pPr algn="just">
              <a:lnSpc>
                <a:spcPct val="150000"/>
              </a:lnSpc>
            </a:pPr>
            <a:r>
              <a:rPr lang="en-US" sz="2400" dirty="0">
                <a:latin typeface="Times New Roman" panose="02020603050405020304" pitchFamily="18" charset="0"/>
                <a:cs typeface="Times New Roman" panose="02020603050405020304" pitchFamily="18" charset="0"/>
              </a:rPr>
              <a:t> Infection of tissues damaged by excessive occlusal stress, which may be produced by: </a:t>
            </a:r>
          </a:p>
          <a:p>
            <a:pPr algn="just">
              <a:lnSpc>
                <a:spcPct val="150000"/>
              </a:lnSpc>
            </a:pPr>
            <a:r>
              <a:rPr lang="en-US" sz="2400" dirty="0">
                <a:latin typeface="Times New Roman" panose="02020603050405020304" pitchFamily="18" charset="0"/>
                <a:cs typeface="Times New Roman" panose="02020603050405020304" pitchFamily="18" charset="0"/>
              </a:rPr>
              <a:t>• Bruxism </a:t>
            </a:r>
          </a:p>
          <a:p>
            <a:pPr algn="just">
              <a:lnSpc>
                <a:spcPct val="150000"/>
              </a:lnSpc>
            </a:pPr>
            <a:r>
              <a:rPr lang="en-US" sz="2400" dirty="0">
                <a:latin typeface="Times New Roman" panose="02020603050405020304" pitchFamily="18" charset="0"/>
                <a:cs typeface="Times New Roman" panose="02020603050405020304" pitchFamily="18" charset="0"/>
              </a:rPr>
              <a:t>• Excessive orthodontic forces. </a:t>
            </a:r>
          </a:p>
        </p:txBody>
      </p:sp>
    </p:spTree>
    <p:extLst>
      <p:ext uri="{BB962C8B-B14F-4D97-AF65-F5344CB8AC3E}">
        <p14:creationId xmlns:p14="http://schemas.microsoft.com/office/powerpoint/2010/main" xmlns="" val="4061462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3D7F26A-C2A5-4D38-8E9F-8652E70566A2}"/>
              </a:ext>
            </a:extLst>
          </p:cNvPr>
          <p:cNvSpPr>
            <a:spLocks noGrp="1"/>
          </p:cNvSpPr>
          <p:nvPr>
            <p:ph idx="1"/>
          </p:nvPr>
        </p:nvSpPr>
        <p:spPr>
          <a:xfrm>
            <a:off x="380144" y="523981"/>
            <a:ext cx="10887413" cy="5267219"/>
          </a:xfrm>
        </p:spPr>
        <p:txBody>
          <a:bodyPr>
            <a:normAutofit/>
          </a:bodyPr>
          <a:lstStyle/>
          <a:p>
            <a:r>
              <a:rPr lang="en-US" sz="2800" dirty="0">
                <a:highlight>
                  <a:srgbClr val="008080"/>
                </a:highlight>
                <a:latin typeface="Times New Roman" panose="02020603050405020304" pitchFamily="18" charset="0"/>
                <a:cs typeface="Times New Roman" panose="02020603050405020304" pitchFamily="18" charset="0"/>
              </a:rPr>
              <a:t>As a consequence of pulp disease</a:t>
            </a:r>
            <a:r>
              <a:rPr lang="en-US" sz="2800" dirty="0">
                <a:latin typeface="Times New Roman" panose="02020603050405020304" pitchFamily="18" charset="0"/>
                <a:cs typeface="Times New Roman" panose="02020603050405020304" pitchFamily="18" charset="0"/>
              </a:rPr>
              <a:t>:</a:t>
            </a:r>
            <a:endParaRPr lang="en-IN" sz="2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Where a periapical lesion spreads up to the lateral surface of a tooth. </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Where a lateral pulp canal links with the periodontal ligament. </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This is especially common in the furcation. </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Perforation of the lateral wall of a tooth during endodontics. </a:t>
            </a:r>
          </a:p>
          <a:p>
            <a:endParaRPr lang="en-IN" dirty="0"/>
          </a:p>
        </p:txBody>
      </p:sp>
    </p:spTree>
    <p:extLst>
      <p:ext uri="{BB962C8B-B14F-4D97-AF65-F5344CB8AC3E}">
        <p14:creationId xmlns:p14="http://schemas.microsoft.com/office/powerpoint/2010/main" xmlns="" val="1754149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3D7F26A-C2A5-4D38-8E9F-8652E70566A2}"/>
              </a:ext>
            </a:extLst>
          </p:cNvPr>
          <p:cNvSpPr>
            <a:spLocks noGrp="1"/>
          </p:cNvSpPr>
          <p:nvPr>
            <p:ph idx="1"/>
          </p:nvPr>
        </p:nvSpPr>
        <p:spPr>
          <a:xfrm>
            <a:off x="482885" y="503435"/>
            <a:ext cx="11486508" cy="6354565"/>
          </a:xfrm>
        </p:spPr>
        <p:txBody>
          <a:bodyPr>
            <a:normAutofit/>
          </a:bodyPr>
          <a:lstStyle/>
          <a:p>
            <a:pPr marL="0" indent="0" algn="just">
              <a:lnSpc>
                <a:spcPct val="150000"/>
              </a:lnSpc>
              <a:buNone/>
            </a:pPr>
            <a:r>
              <a:rPr lang="en-US" sz="2400" dirty="0">
                <a:highlight>
                  <a:srgbClr val="008080"/>
                </a:highlight>
                <a:latin typeface="Times New Roman" panose="02020603050405020304" pitchFamily="18" charset="0"/>
                <a:cs typeface="Times New Roman" panose="02020603050405020304" pitchFamily="18" charset="0"/>
              </a:rPr>
              <a:t>Altered host response as in diabetes. </a:t>
            </a:r>
          </a:p>
          <a:p>
            <a:pPr algn="just">
              <a:lnSpc>
                <a:spcPct val="150000"/>
              </a:lnSpc>
            </a:pPr>
            <a:r>
              <a:rPr lang="en-US" sz="2400" dirty="0">
                <a:latin typeface="Times New Roman" panose="02020603050405020304" pitchFamily="18" charset="0"/>
                <a:cs typeface="Times New Roman" panose="02020603050405020304" pitchFamily="18" charset="0"/>
              </a:rPr>
              <a:t>The periodontal abscess formation takes place with the bacterial invasion of the soft-tissue wall of the pocket and further multiplication. </a:t>
            </a:r>
          </a:p>
          <a:p>
            <a:pPr algn="just">
              <a:lnSpc>
                <a:spcPct val="150000"/>
              </a:lnSpc>
            </a:pPr>
            <a:r>
              <a:rPr lang="en-US" sz="2400" dirty="0">
                <a:latin typeface="Times New Roman" panose="02020603050405020304" pitchFamily="18" charset="0"/>
                <a:cs typeface="Times New Roman" panose="02020603050405020304" pitchFamily="18" charset="0"/>
              </a:rPr>
              <a:t>Infiltration of inflammatory cells in the periodontal tissues initiates destruction of the connective tissue. </a:t>
            </a:r>
          </a:p>
          <a:p>
            <a:pPr algn="just">
              <a:lnSpc>
                <a:spcPct val="150000"/>
              </a:lnSpc>
            </a:pPr>
            <a:r>
              <a:rPr lang="en-US" sz="2400" dirty="0">
                <a:latin typeface="Times New Roman" panose="02020603050405020304" pitchFamily="18" charset="0"/>
                <a:cs typeface="Times New Roman" panose="02020603050405020304" pitchFamily="18" charset="0"/>
              </a:rPr>
              <a:t>This favors encapsulation of the bacterial mass and process of pus formation. The progression of disease is determined by microbial virulence, host resistance and the number of bacteria present in the lesion. </a:t>
            </a:r>
          </a:p>
          <a:p>
            <a:pPr algn="just">
              <a:lnSpc>
                <a:spcPct val="150000"/>
              </a:lnSpc>
            </a:pPr>
            <a:r>
              <a:rPr lang="en-US" sz="2400" dirty="0">
                <a:latin typeface="Times New Roman" panose="02020603050405020304" pitchFamily="18" charset="0"/>
                <a:cs typeface="Times New Roman" panose="02020603050405020304" pitchFamily="18" charset="0"/>
              </a:rPr>
              <a:t>The extracellular enzymes and inflammatory cells facilitate the periodontal tissue destruction.</a:t>
            </a:r>
          </a:p>
          <a:p>
            <a:endParaRPr lang="en-IN" dirty="0"/>
          </a:p>
        </p:txBody>
      </p:sp>
    </p:spTree>
    <p:extLst>
      <p:ext uri="{BB962C8B-B14F-4D97-AF65-F5344CB8AC3E}">
        <p14:creationId xmlns:p14="http://schemas.microsoft.com/office/powerpoint/2010/main" xmlns="" val="1701475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3D7F26A-C2A5-4D38-8E9F-8652E70566A2}"/>
              </a:ext>
            </a:extLst>
          </p:cNvPr>
          <p:cNvSpPr>
            <a:spLocks noGrp="1"/>
          </p:cNvSpPr>
          <p:nvPr>
            <p:ph idx="1"/>
          </p:nvPr>
        </p:nvSpPr>
        <p:spPr>
          <a:xfrm>
            <a:off x="482885" y="503434"/>
            <a:ext cx="11486508" cy="6354565"/>
          </a:xfrm>
        </p:spPr>
        <p:txBody>
          <a:bodyPr>
            <a:normAutofit/>
          </a:bodyPr>
          <a:lstStyle/>
          <a:p>
            <a:pPr algn="just">
              <a:lnSpc>
                <a:spcPct val="150000"/>
              </a:lnSpc>
            </a:pPr>
            <a:r>
              <a:rPr lang="en-US" sz="2400" dirty="0">
                <a:latin typeface="Times New Roman" panose="02020603050405020304" pitchFamily="18" charset="0"/>
                <a:cs typeface="Times New Roman" panose="02020603050405020304" pitchFamily="18" charset="0"/>
              </a:rPr>
              <a:t>An acidic environment will favor the activity of lysosomal enzymes and promote tissue destruction. </a:t>
            </a:r>
          </a:p>
          <a:p>
            <a:pPr algn="just">
              <a:lnSpc>
                <a:spcPct val="150000"/>
              </a:lnSpc>
            </a:pPr>
            <a:r>
              <a:rPr lang="en-US" sz="2400" dirty="0">
                <a:latin typeface="Times New Roman" panose="02020603050405020304" pitchFamily="18" charset="0"/>
                <a:cs typeface="Times New Roman" panose="02020603050405020304" pitchFamily="18" charset="0"/>
              </a:rPr>
              <a:t>Periodontal abscess contains bacteria, bacterial products, inflammatory cells, tissue breakdown products and serum. </a:t>
            </a:r>
          </a:p>
          <a:p>
            <a:pPr algn="just">
              <a:lnSpc>
                <a:spcPct val="150000"/>
              </a:lnSpc>
            </a:pPr>
            <a:r>
              <a:rPr lang="en-US" sz="2400" dirty="0">
                <a:latin typeface="Times New Roman" panose="02020603050405020304" pitchFamily="18" charset="0"/>
                <a:cs typeface="Times New Roman" panose="02020603050405020304" pitchFamily="18" charset="0"/>
              </a:rPr>
              <a:t>Central area of the abscess is mainly constituted with neutrophils and close to soft-tissue debris. </a:t>
            </a:r>
          </a:p>
        </p:txBody>
      </p:sp>
    </p:spTree>
    <p:extLst>
      <p:ext uri="{BB962C8B-B14F-4D97-AF65-F5344CB8AC3E}">
        <p14:creationId xmlns:p14="http://schemas.microsoft.com/office/powerpoint/2010/main" xmlns="" val="239186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1D805D-8E9D-2878-F401-BB7095BB6E6A}"/>
              </a:ext>
            </a:extLst>
          </p:cNvPr>
          <p:cNvSpPr>
            <a:spLocks noGrp="1"/>
          </p:cNvSpPr>
          <p:nvPr>
            <p:ph type="title"/>
          </p:nvPr>
        </p:nvSpPr>
        <p:spPr>
          <a:xfrm>
            <a:off x="913796" y="126715"/>
            <a:ext cx="10353761" cy="1326321"/>
          </a:xfrm>
        </p:spPr>
        <p:txBody>
          <a:bodyPr/>
          <a:lstStyle/>
          <a:p>
            <a:r>
              <a:rPr lang="en-US" dirty="0">
                <a:highlight>
                  <a:srgbClr val="008080"/>
                </a:highlight>
              </a:rPr>
              <a:t>DIAGNOSIS </a:t>
            </a:r>
            <a:br>
              <a:rPr lang="en-US" dirty="0">
                <a:highlight>
                  <a:srgbClr val="008080"/>
                </a:highlight>
              </a:rPr>
            </a:br>
            <a:endParaRPr lang="en-IN" dirty="0">
              <a:highlight>
                <a:srgbClr val="008080"/>
              </a:highlight>
            </a:endParaRPr>
          </a:p>
        </p:txBody>
      </p:sp>
      <p:sp>
        <p:nvSpPr>
          <p:cNvPr id="3" name="Content Placeholder 2">
            <a:extLst>
              <a:ext uri="{FF2B5EF4-FFF2-40B4-BE49-F238E27FC236}">
                <a16:creationId xmlns:a16="http://schemas.microsoft.com/office/drawing/2014/main" xmlns="" id="{19A720ED-5712-ECE8-8737-B70E6F6C8BE4}"/>
              </a:ext>
            </a:extLst>
          </p:cNvPr>
          <p:cNvSpPr>
            <a:spLocks noGrp="1"/>
          </p:cNvSpPr>
          <p:nvPr>
            <p:ph idx="1"/>
          </p:nvPr>
        </p:nvSpPr>
        <p:spPr>
          <a:xfrm>
            <a:off x="532544" y="1017141"/>
            <a:ext cx="11126912" cy="5414481"/>
          </a:xfrm>
        </p:spPr>
        <p:txBody>
          <a:bodyPr>
            <a:noAutofit/>
          </a:bodyPr>
          <a:lstStyle/>
          <a:p>
            <a:pPr algn="just">
              <a:lnSpc>
                <a:spcPct val="150000"/>
              </a:lnSpc>
            </a:pPr>
            <a:r>
              <a:rPr lang="en-US" sz="2400" dirty="0">
                <a:latin typeface="Times New Roman" panose="02020603050405020304" pitchFamily="18" charset="0"/>
                <a:cs typeface="Times New Roman" panose="02020603050405020304" pitchFamily="18" charset="0"/>
              </a:rPr>
              <a:t>The diagnosis of a periodontal abscess is established with understanding patient’s chief complaint, overall clinical evaluation and the assessment of clinical and radiographic findings. </a:t>
            </a:r>
          </a:p>
          <a:p>
            <a:pPr algn="just">
              <a:lnSpc>
                <a:spcPct val="150000"/>
              </a:lnSpc>
            </a:pPr>
            <a:r>
              <a:rPr lang="en-US" sz="2400" dirty="0">
                <a:latin typeface="Times New Roman" panose="02020603050405020304" pitchFamily="18" charset="0"/>
                <a:cs typeface="Times New Roman" panose="02020603050405020304" pitchFamily="18" charset="0"/>
              </a:rPr>
              <a:t>Careful probing of the suspected area along the gingival margin in association with each tooth surface helps to identify a tract from the marginal area to deeper periodontal tissues. </a:t>
            </a:r>
          </a:p>
          <a:p>
            <a:pPr algn="just">
              <a:lnSpc>
                <a:spcPct val="150000"/>
              </a:lnSpc>
            </a:pPr>
            <a:r>
              <a:rPr lang="en-US" sz="2400" dirty="0">
                <a:latin typeface="Times New Roman" panose="02020603050405020304" pitchFamily="18" charset="0"/>
                <a:cs typeface="Times New Roman" panose="02020603050405020304" pitchFamily="18" charset="0"/>
              </a:rPr>
              <a:t>Radiographically, the interdental bone is either normal or associated with some bone loss. </a:t>
            </a:r>
          </a:p>
        </p:txBody>
      </p:sp>
    </p:spTree>
    <p:extLst>
      <p:ext uri="{BB962C8B-B14F-4D97-AF65-F5344CB8AC3E}">
        <p14:creationId xmlns:p14="http://schemas.microsoft.com/office/powerpoint/2010/main" xmlns="" val="438046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9A720ED-5712-ECE8-8737-B70E6F6C8BE4}"/>
              </a:ext>
            </a:extLst>
          </p:cNvPr>
          <p:cNvSpPr>
            <a:spLocks noGrp="1"/>
          </p:cNvSpPr>
          <p:nvPr>
            <p:ph idx="1"/>
          </p:nvPr>
        </p:nvSpPr>
        <p:spPr>
          <a:xfrm>
            <a:off x="390418" y="277403"/>
            <a:ext cx="11404315" cy="5513798"/>
          </a:xfrm>
        </p:spPr>
        <p:txBody>
          <a:bodyPr>
            <a:noAutofit/>
          </a:bodyPr>
          <a:lstStyle/>
          <a:p>
            <a:pPr algn="just">
              <a:lnSpc>
                <a:spcPct val="200000"/>
              </a:lnSpc>
            </a:pPr>
            <a:r>
              <a:rPr lang="en-US" sz="2400" dirty="0">
                <a:latin typeface="Times New Roman" panose="02020603050405020304" pitchFamily="18" charset="0"/>
                <a:cs typeface="Times New Roman" panose="02020603050405020304" pitchFamily="18" charset="0"/>
              </a:rPr>
              <a:t>Bone loss usually extends from a widening of the periodontal ligament space to bone loss involving most of the affected tooth. </a:t>
            </a:r>
          </a:p>
          <a:p>
            <a:pPr algn="just">
              <a:lnSpc>
                <a:spcPct val="200000"/>
              </a:lnSpc>
            </a:pPr>
            <a:r>
              <a:rPr lang="en-US" sz="2400" dirty="0">
                <a:latin typeface="Times New Roman" panose="02020603050405020304" pitchFamily="18" charset="0"/>
                <a:cs typeface="Times New Roman" panose="02020603050405020304" pitchFamily="18" charset="0"/>
              </a:rPr>
              <a:t>Radiographs taken in the earliest stage of periodontal abscess provide little useful information, but once the lesion is established its position can be identified. </a:t>
            </a:r>
          </a:p>
          <a:p>
            <a:pPr algn="just">
              <a:lnSpc>
                <a:spcPct val="200000"/>
              </a:lnSpc>
            </a:pPr>
            <a:r>
              <a:rPr lang="en-US" sz="2400" dirty="0">
                <a:latin typeface="Times New Roman" panose="02020603050405020304" pitchFamily="18" charset="0"/>
                <a:cs typeface="Times New Roman" panose="02020603050405020304" pitchFamily="18" charset="0"/>
              </a:rPr>
              <a:t>Radiolucent area along the lateral surface of the root suggests the presence of periodontal abscess. A radiograph taken with Gutta-Percha point inserted gently into the suspected pocket can help to define the origin of the abscess.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17825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721E36-3B74-5FF9-5DD2-1D2CC0163946}"/>
              </a:ext>
            </a:extLst>
          </p:cNvPr>
          <p:cNvSpPr>
            <a:spLocks noGrp="1"/>
          </p:cNvSpPr>
          <p:nvPr>
            <p:ph type="title"/>
          </p:nvPr>
        </p:nvSpPr>
        <p:spPr>
          <a:xfrm>
            <a:off x="1085218" y="136989"/>
            <a:ext cx="10353761" cy="1326321"/>
          </a:xfrm>
        </p:spPr>
        <p:txBody>
          <a:bodyPr/>
          <a:lstStyle/>
          <a:p>
            <a:r>
              <a:rPr lang="en-US" dirty="0">
                <a:highlight>
                  <a:srgbClr val="008080"/>
                </a:highlight>
              </a:rPr>
              <a:t>DIFFERENTIAL DIAGNOSIS</a:t>
            </a:r>
            <a:endParaRPr lang="en-IN" dirty="0">
              <a:highlight>
                <a:srgbClr val="008080"/>
              </a:highlight>
            </a:endParaRPr>
          </a:p>
        </p:txBody>
      </p:sp>
      <p:sp>
        <p:nvSpPr>
          <p:cNvPr id="3" name="Content Placeholder 2">
            <a:extLst>
              <a:ext uri="{FF2B5EF4-FFF2-40B4-BE49-F238E27FC236}">
                <a16:creationId xmlns:a16="http://schemas.microsoft.com/office/drawing/2014/main" xmlns="" id="{0C270488-908D-A4D6-7702-DC6834407BFD}"/>
              </a:ext>
            </a:extLst>
          </p:cNvPr>
          <p:cNvSpPr>
            <a:spLocks noGrp="1"/>
          </p:cNvSpPr>
          <p:nvPr>
            <p:ph idx="1"/>
          </p:nvPr>
        </p:nvSpPr>
        <p:spPr>
          <a:xfrm>
            <a:off x="460625" y="1366463"/>
            <a:ext cx="11270750" cy="4808306"/>
          </a:xfrm>
        </p:spPr>
        <p:txBody>
          <a:bodyPr>
            <a:normAutofit fontScale="92500" lnSpcReduction="20000"/>
          </a:bodyPr>
          <a:lstStyle/>
          <a:p>
            <a:pPr algn="just">
              <a:lnSpc>
                <a:spcPct val="150000"/>
              </a:lnSpc>
            </a:pPr>
            <a:r>
              <a:rPr lang="en-US" dirty="0"/>
              <a:t> </a:t>
            </a:r>
            <a:r>
              <a:rPr lang="en-US" sz="2400" dirty="0">
                <a:latin typeface="Times New Roman" panose="02020603050405020304" pitchFamily="18" charset="0"/>
                <a:cs typeface="Times New Roman" panose="02020603050405020304" pitchFamily="18" charset="0"/>
              </a:rPr>
              <a:t>The periodontal abscess needs to be differentiated from other abscesses occurring in the oral cavity. </a:t>
            </a:r>
          </a:p>
          <a:p>
            <a:pPr algn="just">
              <a:lnSpc>
                <a:spcPct val="150000"/>
              </a:lnSpc>
            </a:pPr>
            <a:r>
              <a:rPr lang="en-US" sz="2400" dirty="0">
                <a:latin typeface="Times New Roman" panose="02020603050405020304" pitchFamily="18" charset="0"/>
                <a:cs typeface="Times New Roman" panose="02020603050405020304" pitchFamily="18" charset="0"/>
              </a:rPr>
              <a:t>Gingival abscess, periapical abscess, endo-periodontal abscess , lateral periapical cysts and vertical root fractures may have a similar appearance. </a:t>
            </a:r>
          </a:p>
          <a:p>
            <a:pPr algn="just">
              <a:lnSpc>
                <a:spcPct val="150000"/>
              </a:lnSpc>
            </a:pPr>
            <a:r>
              <a:rPr lang="en-US" sz="2400" dirty="0">
                <a:latin typeface="Times New Roman" panose="02020603050405020304" pitchFamily="18" charset="0"/>
                <a:cs typeface="Times New Roman" panose="02020603050405020304" pitchFamily="18" charset="0"/>
              </a:rPr>
              <a:t>Gingival abscess is usually sudden in onset, localized, tender and rapidly spreading lesion.</a:t>
            </a:r>
          </a:p>
          <a:p>
            <a:pPr algn="just">
              <a:lnSpc>
                <a:spcPct val="150000"/>
              </a:lnSpc>
            </a:pPr>
            <a:r>
              <a:rPr lang="en-US" sz="2400" dirty="0">
                <a:latin typeface="Times New Roman" panose="02020603050405020304" pitchFamily="18" charset="0"/>
                <a:cs typeface="Times New Roman" panose="02020603050405020304" pitchFamily="18" charset="0"/>
              </a:rPr>
              <a:t> It is usually restricted to the marginal gingiva or interdental papilla. </a:t>
            </a:r>
          </a:p>
          <a:p>
            <a:pPr algn="just">
              <a:lnSpc>
                <a:spcPct val="150000"/>
              </a:lnSpc>
            </a:pPr>
            <a:r>
              <a:rPr lang="en-US" sz="2400" dirty="0">
                <a:latin typeface="Times New Roman" panose="02020603050405020304" pitchFamily="18" charset="0"/>
                <a:cs typeface="Times New Roman" panose="02020603050405020304" pitchFamily="18" charset="0"/>
              </a:rPr>
              <a:t>Signs such as lack of pulp vitality, the presence of deep carious lesions, the presence of a sinus tract and findings made in the radiographic examination, will aid in the distinction between abscesses of different etiologies.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44311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6E7B327-C1AA-E0EE-E4F9-BDE22DF9940F}"/>
              </a:ext>
            </a:extLst>
          </p:cNvPr>
          <p:cNvSpPr>
            <a:spLocks noGrp="1"/>
          </p:cNvSpPr>
          <p:nvPr>
            <p:ph idx="1"/>
          </p:nvPr>
        </p:nvSpPr>
        <p:spPr>
          <a:xfrm>
            <a:off x="585627" y="616449"/>
            <a:ext cx="10681930" cy="5174751"/>
          </a:xfrm>
        </p:spPr>
        <p:txBody>
          <a:bodyPr>
            <a:noAutofit/>
          </a:bodyPr>
          <a:lstStyle/>
          <a:p>
            <a:pPr algn="just">
              <a:lnSpc>
                <a:spcPct val="150000"/>
              </a:lnSpc>
            </a:pPr>
            <a:r>
              <a:rPr lang="en-US" sz="2400" b="1" dirty="0">
                <a:highlight>
                  <a:srgbClr val="808000"/>
                </a:highlight>
                <a:latin typeface="Times New Roman" panose="02020603050405020304" pitchFamily="18" charset="0"/>
                <a:cs typeface="Times New Roman" panose="02020603050405020304" pitchFamily="18" charset="0"/>
              </a:rPr>
              <a:t>TREATMENT</a:t>
            </a:r>
          </a:p>
          <a:p>
            <a:pPr algn="just">
              <a:lnSpc>
                <a:spcPct val="150000"/>
              </a:lnSpc>
            </a:pPr>
            <a:r>
              <a:rPr lang="en-US" sz="2400" dirty="0">
                <a:latin typeface="Times New Roman" panose="02020603050405020304" pitchFamily="18" charset="0"/>
                <a:cs typeface="Times New Roman" panose="02020603050405020304" pitchFamily="18" charset="0"/>
              </a:rPr>
              <a:t> Treatment of periodontal abscess depends upon the stage of abscess development, the amount of bone loss and possibility of involvement of pulp pathology. </a:t>
            </a:r>
          </a:p>
          <a:p>
            <a:pPr algn="just">
              <a:lnSpc>
                <a:spcPct val="150000"/>
              </a:lnSpc>
            </a:pPr>
            <a:r>
              <a:rPr lang="en-US" sz="2400" dirty="0">
                <a:latin typeface="Times New Roman" panose="02020603050405020304" pitchFamily="18" charset="0"/>
                <a:cs typeface="Times New Roman" panose="02020603050405020304" pitchFamily="18" charset="0"/>
              </a:rPr>
              <a:t>Gingival Abscess After topical anesthesia is applied, the fluctuant area of the lesion is incised with a Bard-Parker handle and surgical blade, and the incision is gently widened to permit drainage. </a:t>
            </a:r>
          </a:p>
          <a:p>
            <a:pPr algn="just">
              <a:lnSpc>
                <a:spcPct val="150000"/>
              </a:lnSpc>
            </a:pPr>
            <a:r>
              <a:rPr lang="en-US" sz="2400" dirty="0">
                <a:latin typeface="Times New Roman" panose="02020603050405020304" pitchFamily="18" charset="0"/>
                <a:cs typeface="Times New Roman" panose="02020603050405020304" pitchFamily="18" charset="0"/>
              </a:rPr>
              <a:t>The area is cleansed with warm water and covered with a gauze pad. After bleeding stops, the patient is dismissed for 24 hours and instructed to rinse every 2 hours with a glassful of warm water.</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89128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85B3C2E-A0B2-3EDB-C167-CA0665F2C278}"/>
              </a:ext>
            </a:extLst>
          </p:cNvPr>
          <p:cNvSpPr>
            <a:spLocks noGrp="1"/>
          </p:cNvSpPr>
          <p:nvPr>
            <p:ph idx="1"/>
          </p:nvPr>
        </p:nvSpPr>
        <p:spPr>
          <a:xfrm>
            <a:off x="513708" y="287676"/>
            <a:ext cx="10748899" cy="3921304"/>
          </a:xfrm>
        </p:spPr>
        <p:txBody>
          <a:bodyPr>
            <a:noAutofit/>
          </a:bodyPr>
          <a:lstStyle/>
          <a:p>
            <a:pPr algn="just">
              <a:lnSpc>
                <a:spcPct val="200000"/>
              </a:lnSpc>
            </a:pPr>
            <a:r>
              <a:rPr lang="en-US" sz="2400" b="1" dirty="0">
                <a:latin typeface="Times New Roman" panose="02020603050405020304" pitchFamily="18" charset="0"/>
                <a:cs typeface="Times New Roman" panose="02020603050405020304" pitchFamily="18" charset="0"/>
              </a:rPr>
              <a:t>Acute Periodontal Abscess (Incision and Drainage</a:t>
            </a:r>
            <a:r>
              <a:rPr lang="en-US" sz="2400" dirty="0">
                <a:latin typeface="Times New Roman" panose="02020603050405020304" pitchFamily="18" charset="0"/>
                <a:cs typeface="Times New Roman" panose="02020603050405020304" pitchFamily="18" charset="0"/>
              </a:rPr>
              <a:t>) </a:t>
            </a:r>
          </a:p>
          <a:p>
            <a:pPr algn="just">
              <a:lnSpc>
                <a:spcPct val="200000"/>
              </a:lnSpc>
            </a:pPr>
            <a:r>
              <a:rPr lang="en-US" sz="2400" dirty="0">
                <a:latin typeface="Times New Roman" panose="02020603050405020304" pitchFamily="18" charset="0"/>
                <a:cs typeface="Times New Roman" panose="02020603050405020304" pitchFamily="18" charset="0"/>
              </a:rPr>
              <a:t>Drainage through the Pocket After application of a topical anesthesia, flat instrument or a probe is carefully introduced into the pocket in an attempt to distend the pocket wall. </a:t>
            </a:r>
          </a:p>
          <a:p>
            <a:pPr algn="just">
              <a:lnSpc>
                <a:spcPct val="200000"/>
              </a:lnSpc>
            </a:pPr>
            <a:r>
              <a:rPr lang="en-US" sz="2400" dirty="0">
                <a:latin typeface="Times New Roman" panose="02020603050405020304" pitchFamily="18" charset="0"/>
                <a:cs typeface="Times New Roman" panose="02020603050405020304" pitchFamily="18" charset="0"/>
              </a:rPr>
              <a:t>A small curette or a Morse scaler can then be gently used to penetrate the tissue and establish drainage. </a:t>
            </a:r>
          </a:p>
        </p:txBody>
      </p:sp>
    </p:spTree>
    <p:extLst>
      <p:ext uri="{BB962C8B-B14F-4D97-AF65-F5344CB8AC3E}">
        <p14:creationId xmlns:p14="http://schemas.microsoft.com/office/powerpoint/2010/main" xmlns="" val="3475524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 </a:t>
            </a:r>
            <a:endParaRPr lang="en-US" dirty="0"/>
          </a:p>
        </p:txBody>
      </p:sp>
      <p:sp>
        <p:nvSpPr>
          <p:cNvPr id="3" name="Content Placeholder 2"/>
          <p:cNvSpPr>
            <a:spLocks noGrp="1"/>
          </p:cNvSpPr>
          <p:nvPr>
            <p:ph idx="1"/>
          </p:nvPr>
        </p:nvSpPr>
        <p:spPr>
          <a:ln>
            <a:solidFill>
              <a:schemeClr val="tx1"/>
            </a:solidFill>
          </a:ln>
        </p:spPr>
        <p:txBody>
          <a:bodyPr/>
          <a:lstStyle/>
          <a:p>
            <a:r>
              <a:rPr lang="en-US" dirty="0" smtClean="0">
                <a:effectLst>
                  <a:outerShdw blurRad="38100" dist="38100" dir="2700000" algn="tl">
                    <a:srgbClr val="000000">
                      <a:alpha val="43137"/>
                    </a:srgbClr>
                  </a:outerShdw>
                </a:effectLst>
              </a:rPr>
              <a:t>Classification</a:t>
            </a:r>
          </a:p>
          <a:p>
            <a:r>
              <a:rPr lang="en-US" dirty="0" smtClean="0">
                <a:effectLst>
                  <a:outerShdw blurRad="38100" dist="38100" dir="2700000" algn="tl">
                    <a:srgbClr val="000000">
                      <a:alpha val="43137"/>
                    </a:srgbClr>
                  </a:outerShdw>
                </a:effectLst>
              </a:rPr>
              <a:t>Clinical features</a:t>
            </a:r>
          </a:p>
          <a:p>
            <a:r>
              <a:rPr lang="en-US" dirty="0" smtClean="0">
                <a:effectLst>
                  <a:outerShdw blurRad="38100" dist="38100" dir="2700000" algn="tl">
                    <a:srgbClr val="000000">
                      <a:alpha val="43137"/>
                    </a:srgbClr>
                  </a:outerShdw>
                </a:effectLst>
              </a:rPr>
              <a:t>Diagnosis</a:t>
            </a:r>
          </a:p>
          <a:p>
            <a:r>
              <a:rPr lang="en-US" smtClean="0">
                <a:effectLst>
                  <a:outerShdw blurRad="38100" dist="38100" dir="2700000" algn="tl">
                    <a:srgbClr val="000000">
                      <a:alpha val="43137"/>
                    </a:srgbClr>
                  </a:outerShdw>
                </a:effectLst>
              </a:rPr>
              <a:t>Treatment plan </a:t>
            </a:r>
            <a:endParaRPr lang="en-US" dirty="0" smtClean="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021AC9-2D33-E8F2-F259-AD9096C7F1FD}"/>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xmlns="" id="{CB220FE3-24B1-5CAC-BAF9-8EC6E04DFB42}"/>
              </a:ext>
            </a:extLst>
          </p:cNvPr>
          <p:cNvPicPr>
            <a:picLocks noGrp="1" noChangeAspect="1" noChangeArrowheads="1"/>
          </p:cNvPicPr>
          <p:nvPr>
            <p:ph idx="1"/>
          </p:nvPr>
        </p:nvPicPr>
        <p:blipFill>
          <a:blip r:embed="rId2" cstate="print"/>
          <a:srcRect/>
          <a:stretch>
            <a:fillRect/>
          </a:stretch>
        </p:blipFill>
        <p:spPr bwMode="auto">
          <a:xfrm>
            <a:off x="4426449" y="166992"/>
            <a:ext cx="3339101" cy="3537857"/>
          </a:xfrm>
          <a:prstGeom prst="rect">
            <a:avLst/>
          </a:prstGeom>
          <a:noFill/>
          <a:ln w="9525">
            <a:noFill/>
            <a:miter lim="800000"/>
            <a:headEnd/>
            <a:tailEnd/>
          </a:ln>
          <a:effectLst/>
        </p:spPr>
      </p:pic>
      <p:pic>
        <p:nvPicPr>
          <p:cNvPr id="5" name="Picture 2">
            <a:extLst>
              <a:ext uri="{FF2B5EF4-FFF2-40B4-BE49-F238E27FC236}">
                <a16:creationId xmlns:a16="http://schemas.microsoft.com/office/drawing/2014/main" xmlns="" id="{7E36D3C0-4AC6-0596-CDA6-6A6008747B29}"/>
              </a:ext>
            </a:extLst>
          </p:cNvPr>
          <p:cNvPicPr>
            <a:picLocks noChangeAspect="1" noChangeArrowheads="1"/>
          </p:cNvPicPr>
          <p:nvPr/>
        </p:nvPicPr>
        <p:blipFill>
          <a:blip r:embed="rId3" cstate="print"/>
          <a:srcRect/>
          <a:stretch>
            <a:fillRect/>
          </a:stretch>
        </p:blipFill>
        <p:spPr bwMode="auto">
          <a:xfrm>
            <a:off x="0" y="0"/>
            <a:ext cx="4119937" cy="3805500"/>
          </a:xfrm>
          <a:prstGeom prst="rect">
            <a:avLst/>
          </a:prstGeom>
          <a:noFill/>
          <a:ln w="9525">
            <a:noFill/>
            <a:miter lim="800000"/>
            <a:headEnd/>
            <a:tailEnd/>
          </a:ln>
          <a:effectLst/>
        </p:spPr>
      </p:pic>
      <p:pic>
        <p:nvPicPr>
          <p:cNvPr id="6" name="Picture 5">
            <a:extLst>
              <a:ext uri="{FF2B5EF4-FFF2-40B4-BE49-F238E27FC236}">
                <a16:creationId xmlns:a16="http://schemas.microsoft.com/office/drawing/2014/main" xmlns="" id="{87C9D059-EC7A-0C64-B522-F91DD89B27AB}"/>
              </a:ext>
            </a:extLst>
          </p:cNvPr>
          <p:cNvPicPr>
            <a:picLocks noChangeAspect="1"/>
          </p:cNvPicPr>
          <p:nvPr/>
        </p:nvPicPr>
        <p:blipFill>
          <a:blip r:embed="rId4"/>
          <a:stretch>
            <a:fillRect/>
          </a:stretch>
        </p:blipFill>
        <p:spPr>
          <a:xfrm>
            <a:off x="7890553" y="2116378"/>
            <a:ext cx="4217290" cy="3977494"/>
          </a:xfrm>
          <a:prstGeom prst="rect">
            <a:avLst/>
          </a:prstGeom>
        </p:spPr>
      </p:pic>
    </p:spTree>
    <p:extLst>
      <p:ext uri="{BB962C8B-B14F-4D97-AF65-F5344CB8AC3E}">
        <p14:creationId xmlns:p14="http://schemas.microsoft.com/office/powerpoint/2010/main" xmlns="" val="1620121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53FDE74-EA73-52C5-BA0F-69E37F4B80FC}"/>
              </a:ext>
            </a:extLst>
          </p:cNvPr>
          <p:cNvSpPr>
            <a:spLocks noGrp="1"/>
          </p:cNvSpPr>
          <p:nvPr>
            <p:ph idx="1"/>
          </p:nvPr>
        </p:nvSpPr>
        <p:spPr>
          <a:xfrm>
            <a:off x="888599" y="1253447"/>
            <a:ext cx="10414802" cy="4188432"/>
          </a:xfrm>
        </p:spPr>
        <p:txBody>
          <a:bodyPr>
            <a:noAutofit/>
          </a:bodyPr>
          <a:lstStyle/>
          <a:p>
            <a:pPr algn="just">
              <a:lnSpc>
                <a:spcPct val="150000"/>
              </a:lnSpc>
            </a:pPr>
            <a:r>
              <a:rPr lang="en-US" sz="2400" dirty="0">
                <a:latin typeface="Times New Roman" panose="02020603050405020304" pitchFamily="18" charset="0"/>
                <a:cs typeface="Times New Roman" panose="02020603050405020304" pitchFamily="18" charset="0"/>
              </a:rPr>
              <a:t>most fluctuant part of the lesion, extending from the mucogingival fold to the gingival margin .</a:t>
            </a:r>
          </a:p>
          <a:p>
            <a:pPr algn="just">
              <a:lnSpc>
                <a:spcPct val="150000"/>
              </a:lnSpc>
            </a:pPr>
            <a:r>
              <a:rPr lang="en-US" sz="2400" dirty="0">
                <a:latin typeface="Times New Roman" panose="02020603050405020304" pitchFamily="18" charset="0"/>
                <a:cs typeface="Times New Roman" panose="02020603050405020304" pitchFamily="18" charset="0"/>
              </a:rPr>
              <a:t> If swelling is on the lingual surface, the incision is started just apical to the swelling extending through the gingival margin. </a:t>
            </a:r>
          </a:p>
          <a:p>
            <a:pPr algn="just">
              <a:lnSpc>
                <a:spcPct val="150000"/>
              </a:lnSpc>
            </a:pPr>
            <a:r>
              <a:rPr lang="en-US" sz="2400" dirty="0">
                <a:latin typeface="Times New Roman" panose="02020603050405020304" pitchFamily="18" charset="0"/>
                <a:cs typeface="Times New Roman" panose="02020603050405020304" pitchFamily="18" charset="0"/>
              </a:rPr>
              <a:t>The blade should penetrate to firm tissue to be sure of reaching deep, purulent areas. </a:t>
            </a:r>
          </a:p>
        </p:txBody>
      </p:sp>
    </p:spTree>
    <p:extLst>
      <p:ext uri="{BB962C8B-B14F-4D97-AF65-F5344CB8AC3E}">
        <p14:creationId xmlns:p14="http://schemas.microsoft.com/office/powerpoint/2010/main" xmlns="" val="679640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53FDE74-EA73-52C5-BA0F-69E37F4B80FC}"/>
              </a:ext>
            </a:extLst>
          </p:cNvPr>
          <p:cNvSpPr>
            <a:spLocks noGrp="1"/>
          </p:cNvSpPr>
          <p:nvPr>
            <p:ph idx="1"/>
          </p:nvPr>
        </p:nvSpPr>
        <p:spPr>
          <a:xfrm>
            <a:off x="678095" y="184935"/>
            <a:ext cx="10414802" cy="4188432"/>
          </a:xfrm>
        </p:spPr>
        <p:txBody>
          <a:bodyPr>
            <a:noAutofit/>
          </a:bodyPr>
          <a:lstStyle/>
          <a:p>
            <a:pPr algn="just">
              <a:lnSpc>
                <a:spcPct val="150000"/>
              </a:lnSpc>
            </a:pPr>
            <a:r>
              <a:rPr lang="en-US" sz="2400" dirty="0">
                <a:latin typeface="Times New Roman" panose="02020603050405020304" pitchFamily="18" charset="0"/>
                <a:cs typeface="Times New Roman" panose="02020603050405020304" pitchFamily="18" charset="0"/>
              </a:rPr>
              <a:t>Drainage through an External Incision After local anesthesia is given, with a Bard-Parker handle and blade number 11, a vertical incision is made in the most fluctuant part of the lesion, extending from the mucogingival fold to the gingival margin .</a:t>
            </a:r>
          </a:p>
          <a:p>
            <a:pPr algn="just">
              <a:lnSpc>
                <a:spcPct val="150000"/>
              </a:lnSpc>
            </a:pPr>
            <a:r>
              <a:rPr lang="en-US" sz="2400" dirty="0">
                <a:latin typeface="Times New Roman" panose="02020603050405020304" pitchFamily="18" charset="0"/>
                <a:cs typeface="Times New Roman" panose="02020603050405020304" pitchFamily="18" charset="0"/>
              </a:rPr>
              <a:t> If swelling is on the lingual surface, the incision is started just apical to the swelling extending through the gingival margin. </a:t>
            </a:r>
          </a:p>
          <a:p>
            <a:pPr algn="just">
              <a:lnSpc>
                <a:spcPct val="150000"/>
              </a:lnSpc>
            </a:pPr>
            <a:r>
              <a:rPr lang="en-US" sz="2400" dirty="0">
                <a:latin typeface="Times New Roman" panose="02020603050405020304" pitchFamily="18" charset="0"/>
                <a:cs typeface="Times New Roman" panose="02020603050405020304" pitchFamily="18" charset="0"/>
              </a:rPr>
              <a:t>The blade should penetrate to firm tissue to be sure of reaching deep, purulent areas. </a:t>
            </a:r>
          </a:p>
        </p:txBody>
      </p:sp>
    </p:spTree>
    <p:extLst>
      <p:ext uri="{BB962C8B-B14F-4D97-AF65-F5344CB8AC3E}">
        <p14:creationId xmlns:p14="http://schemas.microsoft.com/office/powerpoint/2010/main" xmlns="" val="3929693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53FDE74-EA73-52C5-BA0F-69E37F4B80FC}"/>
              </a:ext>
            </a:extLst>
          </p:cNvPr>
          <p:cNvSpPr>
            <a:spLocks noGrp="1"/>
          </p:cNvSpPr>
          <p:nvPr>
            <p:ph idx="1"/>
          </p:nvPr>
        </p:nvSpPr>
        <p:spPr>
          <a:xfrm>
            <a:off x="811659" y="688369"/>
            <a:ext cx="10414802" cy="4188432"/>
          </a:xfrm>
        </p:spPr>
        <p:txBody>
          <a:bodyPr>
            <a:noAutofit/>
          </a:bodyPr>
          <a:lstStyle/>
          <a:p>
            <a:pPr algn="just">
              <a:lnSpc>
                <a:spcPct val="200000"/>
              </a:lnSpc>
            </a:pPr>
            <a:r>
              <a:rPr lang="en-US" sz="2400" dirty="0">
                <a:latin typeface="Times New Roman" panose="02020603050405020304" pitchFamily="18" charset="0"/>
                <a:cs typeface="Times New Roman" panose="02020603050405020304" pitchFamily="18" charset="0"/>
              </a:rPr>
              <a:t>After initial extravasation of blood and pus, irrigate the area with warm water and gently spread the incision to facilitate drainage. </a:t>
            </a:r>
          </a:p>
          <a:p>
            <a:pPr algn="just">
              <a:lnSpc>
                <a:spcPct val="200000"/>
              </a:lnSpc>
            </a:pPr>
            <a:r>
              <a:rPr lang="en-US" sz="2400" dirty="0">
                <a:latin typeface="Times New Roman" panose="02020603050405020304" pitchFamily="18" charset="0"/>
                <a:cs typeface="Times New Roman" panose="02020603050405020304" pitchFamily="18" charset="0"/>
              </a:rPr>
              <a:t>Postoperative instructions are given to rinse hourly with a solution of a teaspoon of salt in a glass of warm water.</a:t>
            </a:r>
          </a:p>
          <a:p>
            <a:pPr algn="just">
              <a:lnSpc>
                <a:spcPct val="200000"/>
              </a:lnSpc>
            </a:pPr>
            <a:r>
              <a:rPr lang="en-US" sz="2400" dirty="0">
                <a:latin typeface="Times New Roman" panose="02020603050405020304" pitchFamily="18" charset="0"/>
                <a:cs typeface="Times New Roman" panose="02020603050405020304" pitchFamily="18" charset="0"/>
              </a:rPr>
              <a:t> Antibiotics penicillin and metronidazole are prescribed for a patient with systemic complications.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00614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411279C-36D0-92E4-B6DF-8E4702C31C38}"/>
              </a:ext>
            </a:extLst>
          </p:cNvPr>
          <p:cNvSpPr>
            <a:spLocks noGrp="1"/>
          </p:cNvSpPr>
          <p:nvPr>
            <p:ph idx="1"/>
          </p:nvPr>
        </p:nvSpPr>
        <p:spPr>
          <a:xfrm>
            <a:off x="369870" y="565079"/>
            <a:ext cx="10897687" cy="5226121"/>
          </a:xfrm>
        </p:spPr>
        <p:txBody>
          <a:bodyPr>
            <a:noAutofit/>
          </a:bodyPr>
          <a:lstStyle/>
          <a:p>
            <a:pPr algn="just">
              <a:lnSpc>
                <a:spcPct val="170000"/>
              </a:lnSpc>
            </a:pPr>
            <a:r>
              <a:rPr lang="en-US" sz="2400" dirty="0">
                <a:latin typeface="Times New Roman" panose="02020603050405020304" pitchFamily="18" charset="0"/>
                <a:cs typeface="Times New Roman" panose="02020603050405020304" pitchFamily="18" charset="0"/>
              </a:rPr>
              <a:t>Chronic Periodontal Abscess Treatment </a:t>
            </a:r>
          </a:p>
          <a:p>
            <a:pPr algn="just">
              <a:lnSpc>
                <a:spcPct val="170000"/>
              </a:lnSpc>
            </a:pPr>
            <a:r>
              <a:rPr lang="en-US" sz="2400" dirty="0">
                <a:latin typeface="Times New Roman" panose="02020603050405020304" pitchFamily="18" charset="0"/>
                <a:cs typeface="Times New Roman" panose="02020603050405020304" pitchFamily="18" charset="0"/>
              </a:rPr>
              <a:t>by Flap Operation All deposits are scaled from the teeth, and the root surfaces are planed with scalers and smoothened with curettes.</a:t>
            </a:r>
          </a:p>
          <a:p>
            <a:pPr algn="just">
              <a:lnSpc>
                <a:spcPct val="170000"/>
              </a:lnSpc>
            </a:pPr>
            <a:r>
              <a:rPr lang="en-US" sz="2400" dirty="0">
                <a:latin typeface="Times New Roman" panose="02020603050405020304" pitchFamily="18" charset="0"/>
                <a:cs typeface="Times New Roman" panose="02020603050405020304" pitchFamily="18" charset="0"/>
              </a:rPr>
              <a:t> Systemic antibiotics amoxicillin and metronidazole are prescribed. </a:t>
            </a:r>
          </a:p>
          <a:p>
            <a:pPr algn="just">
              <a:lnSpc>
                <a:spcPct val="170000"/>
              </a:lnSpc>
            </a:pPr>
            <a:r>
              <a:rPr lang="en-US" sz="2400" dirty="0">
                <a:latin typeface="Times New Roman" panose="02020603050405020304" pitchFamily="18" charset="0"/>
                <a:cs typeface="Times New Roman" panose="02020603050405020304" pitchFamily="18" charset="0"/>
              </a:rPr>
              <a:t>To locate the abscess area, probing is done around the gingival margin, following tortuous pockets to their termination.</a:t>
            </a:r>
          </a:p>
          <a:p>
            <a:pPr algn="just">
              <a:lnSpc>
                <a:spcPct val="170000"/>
              </a:lnSpc>
            </a:pPr>
            <a:r>
              <a:rPr lang="en-US" sz="2400" dirty="0">
                <a:latin typeface="Times New Roman" panose="02020603050405020304" pitchFamily="18" charset="0"/>
                <a:cs typeface="Times New Roman" panose="02020603050405020304" pitchFamily="18" charset="0"/>
              </a:rPr>
              <a:t> If a sinus is present, the abscess may be probed through it. </a:t>
            </a:r>
          </a:p>
        </p:txBody>
      </p:sp>
    </p:spTree>
    <p:extLst>
      <p:ext uri="{BB962C8B-B14F-4D97-AF65-F5344CB8AC3E}">
        <p14:creationId xmlns:p14="http://schemas.microsoft.com/office/powerpoint/2010/main" xmlns="" val="1169631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411279C-36D0-92E4-B6DF-8E4702C31C38}"/>
              </a:ext>
            </a:extLst>
          </p:cNvPr>
          <p:cNvSpPr>
            <a:spLocks noGrp="1"/>
          </p:cNvSpPr>
          <p:nvPr>
            <p:ph idx="1"/>
          </p:nvPr>
        </p:nvSpPr>
        <p:spPr>
          <a:xfrm>
            <a:off x="369870" y="565079"/>
            <a:ext cx="10897687" cy="5226121"/>
          </a:xfrm>
        </p:spPr>
        <p:txBody>
          <a:bodyPr>
            <a:noAutofit/>
          </a:bodyPr>
          <a:lstStyle/>
          <a:p>
            <a:pPr algn="just">
              <a:lnSpc>
                <a:spcPct val="170000"/>
              </a:lnSpc>
            </a:pPr>
            <a:r>
              <a:rPr lang="en-US" sz="2400" dirty="0">
                <a:latin typeface="Times New Roman" panose="02020603050405020304" pitchFamily="18" charset="0"/>
                <a:cs typeface="Times New Roman" panose="02020603050405020304" pitchFamily="18" charset="0"/>
              </a:rPr>
              <a:t>Anesthetize: The area is anesthetized with local infiltration. </a:t>
            </a:r>
          </a:p>
          <a:p>
            <a:pPr algn="just">
              <a:lnSpc>
                <a:spcPct val="170000"/>
              </a:lnSpc>
            </a:pPr>
            <a:r>
              <a:rPr lang="en-US" sz="2400" dirty="0">
                <a:latin typeface="Times New Roman" panose="02020603050405020304" pitchFamily="18" charset="0"/>
                <a:cs typeface="Times New Roman" panose="02020603050405020304" pitchFamily="18" charset="0"/>
              </a:rPr>
              <a:t>Incision: Two vertical incisions are made from the gingival margin to the </a:t>
            </a:r>
            <a:r>
              <a:rPr lang="en-US" sz="2400" dirty="0" err="1">
                <a:latin typeface="Times New Roman" panose="02020603050405020304" pitchFamily="18" charset="0"/>
                <a:cs typeface="Times New Roman" panose="02020603050405020304" pitchFamily="18" charset="0"/>
              </a:rPr>
              <a:t>mucobuccal</a:t>
            </a:r>
            <a:r>
              <a:rPr lang="en-US" sz="2400" dirty="0">
                <a:latin typeface="Times New Roman" panose="02020603050405020304" pitchFamily="18" charset="0"/>
                <a:cs typeface="Times New Roman" panose="02020603050405020304" pitchFamily="18" charset="0"/>
              </a:rPr>
              <a:t> fold, outlining the field of operation. If the lingual approach is used; the incisions are made from the gingival margin to the level of the root apices. </a:t>
            </a:r>
          </a:p>
          <a:p>
            <a:pPr algn="just">
              <a:lnSpc>
                <a:spcPct val="170000"/>
              </a:lnSpc>
            </a:pPr>
            <a:r>
              <a:rPr lang="en-US" sz="2400" dirty="0">
                <a:latin typeface="Times New Roman" panose="02020603050405020304" pitchFamily="18" charset="0"/>
                <a:cs typeface="Times New Roman" panose="02020603050405020304" pitchFamily="18" charset="0"/>
              </a:rPr>
              <a:t>After the vertical incisions are made, a mesiodistal incision is made across the interdental papilla with a knife to facilitate the detachment of the flap . </a:t>
            </a:r>
          </a:p>
        </p:txBody>
      </p:sp>
    </p:spTree>
    <p:extLst>
      <p:ext uri="{BB962C8B-B14F-4D97-AF65-F5344CB8AC3E}">
        <p14:creationId xmlns:p14="http://schemas.microsoft.com/office/powerpoint/2010/main" xmlns="" val="1031457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411279C-36D0-92E4-B6DF-8E4702C31C38}"/>
              </a:ext>
            </a:extLst>
          </p:cNvPr>
          <p:cNvSpPr>
            <a:spLocks noGrp="1"/>
          </p:cNvSpPr>
          <p:nvPr>
            <p:ph idx="1"/>
          </p:nvPr>
        </p:nvSpPr>
        <p:spPr>
          <a:xfrm>
            <a:off x="369870" y="565079"/>
            <a:ext cx="10897687" cy="5226121"/>
          </a:xfrm>
        </p:spPr>
        <p:txBody>
          <a:bodyPr>
            <a:noAutofit/>
          </a:bodyPr>
          <a:lstStyle/>
          <a:p>
            <a:pPr algn="just">
              <a:lnSpc>
                <a:spcPct val="170000"/>
              </a:lnSpc>
            </a:pPr>
            <a:r>
              <a:rPr lang="en-US" sz="2400" dirty="0">
                <a:latin typeface="Times New Roman" panose="02020603050405020304" pitchFamily="18" charset="0"/>
                <a:cs typeface="Times New Roman" panose="02020603050405020304" pitchFamily="18" charset="0"/>
              </a:rPr>
              <a:t>Reflect the flap: A full thickness flap is raised with a periosteal elevator and held in the position with a retractor. </a:t>
            </a:r>
          </a:p>
          <a:p>
            <a:pPr algn="just">
              <a:lnSpc>
                <a:spcPct val="170000"/>
              </a:lnSpc>
            </a:pPr>
            <a:r>
              <a:rPr lang="en-US" sz="2400" dirty="0">
                <a:latin typeface="Times New Roman" panose="02020603050405020304" pitchFamily="18" charset="0"/>
                <a:cs typeface="Times New Roman" panose="02020603050405020304" pitchFamily="18" charset="0"/>
              </a:rPr>
              <a:t>Remove granulation tissue: The granulation tissue is removed with curettes to provide a clear view of the root.</a:t>
            </a:r>
          </a:p>
          <a:p>
            <a:pPr algn="just">
              <a:lnSpc>
                <a:spcPct val="170000"/>
              </a:lnSpc>
            </a:pPr>
            <a:r>
              <a:rPr lang="en-US" sz="2400" dirty="0">
                <a:latin typeface="Times New Roman" panose="02020603050405020304" pitchFamily="18" charset="0"/>
                <a:cs typeface="Times New Roman" panose="02020603050405020304" pitchFamily="18" charset="0"/>
              </a:rPr>
              <a:t> If a sinus is present, it is explored and curetted. </a:t>
            </a:r>
          </a:p>
          <a:p>
            <a:pPr algn="just">
              <a:lnSpc>
                <a:spcPct val="170000"/>
              </a:lnSpc>
            </a:pPr>
            <a:r>
              <a:rPr lang="en-US" sz="2400" dirty="0">
                <a:latin typeface="Times New Roman" panose="02020603050405020304" pitchFamily="18" charset="0"/>
                <a:cs typeface="Times New Roman" panose="02020603050405020304" pitchFamily="18" charset="0"/>
              </a:rPr>
              <a:t>Control bleeding: The facial and lingual surfaces are covered with a piece of U-shaped gauze, which is held in position until the bleeding stops. Suture: The gauze is then removed, and the flap is sutured and covered with a periodontal pack.</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77453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E7A0E-C230-93FE-0448-40DF3D60A729}"/>
              </a:ext>
            </a:extLst>
          </p:cNvPr>
          <p:cNvSpPr>
            <a:spLocks noGrp="1"/>
          </p:cNvSpPr>
          <p:nvPr>
            <p:ph type="ctrTitle"/>
          </p:nvPr>
        </p:nvSpPr>
        <p:spPr>
          <a:xfrm>
            <a:off x="1226644" y="-2165279"/>
            <a:ext cx="8676222" cy="3200400"/>
          </a:xfrm>
        </p:spPr>
        <p:txBody>
          <a:bodyPr/>
          <a:lstStyle/>
          <a:p>
            <a:r>
              <a:rPr lang="en-US" b="1" i="1" dirty="0">
                <a:highlight>
                  <a:srgbClr val="808000"/>
                </a:highlight>
                <a:latin typeface="Times New Roman" panose="02020603050405020304" pitchFamily="18" charset="0"/>
                <a:cs typeface="Times New Roman" panose="02020603050405020304" pitchFamily="18" charset="0"/>
              </a:rPr>
              <a:t>DEFINITION</a:t>
            </a:r>
            <a:endParaRPr lang="en-IN" b="1" i="1" dirty="0">
              <a:highlight>
                <a:srgbClr val="808000"/>
              </a:highlight>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EB5C6AAB-C21A-E2D8-2DDE-AF7AA78CF7A5}"/>
              </a:ext>
            </a:extLst>
          </p:cNvPr>
          <p:cNvSpPr>
            <a:spLocks noGrp="1"/>
          </p:cNvSpPr>
          <p:nvPr>
            <p:ph type="subTitle" idx="1"/>
          </p:nvPr>
        </p:nvSpPr>
        <p:spPr>
          <a:xfrm>
            <a:off x="647272" y="1109609"/>
            <a:ext cx="10972800" cy="4828854"/>
          </a:xfrm>
        </p:spPr>
        <p:txBody>
          <a:bodyPr>
            <a:normAutofit fontScale="25000" lnSpcReduction="20000"/>
          </a:bodyPr>
          <a:lstStyle/>
          <a:p>
            <a:pPr algn="just">
              <a:lnSpc>
                <a:spcPct val="220000"/>
              </a:lnSpc>
            </a:pPr>
            <a:r>
              <a:rPr lang="en-US" dirty="0"/>
              <a:t> </a:t>
            </a:r>
            <a:r>
              <a:rPr lang="en-US" sz="9600" dirty="0">
                <a:latin typeface="Times New Roman" panose="02020603050405020304" pitchFamily="18" charset="0"/>
                <a:cs typeface="Times New Roman" panose="02020603050405020304" pitchFamily="18" charset="0"/>
              </a:rPr>
              <a:t>Periodontal abscess is defined as a suppurative lesion associated with periodontal breakdown and localized accumulation of pus within the gingival wall of a periodontal pocket. </a:t>
            </a:r>
          </a:p>
          <a:p>
            <a:pPr algn="just">
              <a:lnSpc>
                <a:spcPct val="220000"/>
              </a:lnSpc>
            </a:pPr>
            <a:r>
              <a:rPr lang="en-US" sz="9600" dirty="0">
                <a:latin typeface="Times New Roman" panose="02020603050405020304" pitchFamily="18" charset="0"/>
                <a:cs typeface="Times New Roman" panose="02020603050405020304" pitchFamily="18" charset="0"/>
              </a:rPr>
              <a:t>Periodontal abscess has also been defined as a lesion with an expressed periodontal breakdown, occurring during a limited period of time and with easily detectable clinical symptoms, with a localized accumulation of pus, located within the gingival wall of the periodontal pocket.</a:t>
            </a:r>
            <a:endParaRPr lang="en-IN" sz="9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17706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67F560-6EDD-96FE-4CD4-272B969C3F42}"/>
              </a:ext>
            </a:extLst>
          </p:cNvPr>
          <p:cNvSpPr>
            <a:spLocks noGrp="1"/>
          </p:cNvSpPr>
          <p:nvPr>
            <p:ph type="title"/>
          </p:nvPr>
        </p:nvSpPr>
        <p:spPr>
          <a:xfrm>
            <a:off x="780231" y="0"/>
            <a:ext cx="10353761" cy="1326321"/>
          </a:xfrm>
        </p:spPr>
        <p:txBody>
          <a:bodyPr/>
          <a:lstStyle/>
          <a:p>
            <a:r>
              <a:rPr lang="en-US" dirty="0">
                <a:highlight>
                  <a:srgbClr val="808000"/>
                </a:highlight>
              </a:rPr>
              <a:t>CLASSIFICATIONS</a:t>
            </a:r>
            <a:endParaRPr lang="en-IN" dirty="0">
              <a:highlight>
                <a:srgbClr val="808000"/>
              </a:highlight>
            </a:endParaRPr>
          </a:p>
        </p:txBody>
      </p:sp>
      <p:sp>
        <p:nvSpPr>
          <p:cNvPr id="3" name="Content Placeholder 2">
            <a:extLst>
              <a:ext uri="{FF2B5EF4-FFF2-40B4-BE49-F238E27FC236}">
                <a16:creationId xmlns:a16="http://schemas.microsoft.com/office/drawing/2014/main" xmlns="" id="{2C843354-15FC-A9C0-B99C-73CC93F68649}"/>
              </a:ext>
            </a:extLst>
          </p:cNvPr>
          <p:cNvSpPr>
            <a:spLocks noGrp="1"/>
          </p:cNvSpPr>
          <p:nvPr>
            <p:ph idx="1"/>
          </p:nvPr>
        </p:nvSpPr>
        <p:spPr>
          <a:xfrm>
            <a:off x="616146" y="1326321"/>
            <a:ext cx="10681930" cy="4753510"/>
          </a:xfrm>
        </p:spPr>
        <p:txBody>
          <a:bodyPr>
            <a:normAutofit/>
          </a:bodyPr>
          <a:lstStyle/>
          <a:p>
            <a:pPr marL="0" indent="0" algn="just">
              <a:lnSpc>
                <a:spcPct val="150000"/>
              </a:lnSpc>
              <a:buNone/>
            </a:pPr>
            <a:r>
              <a:rPr lang="en-US" dirty="0"/>
              <a:t> </a:t>
            </a:r>
            <a:r>
              <a:rPr lang="en-US" sz="2400" dirty="0">
                <a:highlight>
                  <a:srgbClr val="008080"/>
                </a:highlight>
                <a:latin typeface="Times New Roman" panose="02020603050405020304" pitchFamily="18" charset="0"/>
                <a:cs typeface="Times New Roman" panose="02020603050405020304" pitchFamily="18" charset="0"/>
              </a:rPr>
              <a:t>Depending on the location of the lesion:</a:t>
            </a:r>
          </a:p>
          <a:p>
            <a:pPr algn="just">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Periapical abscess </a:t>
            </a:r>
          </a:p>
          <a:p>
            <a:pPr algn="just">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Periodontal abscess </a:t>
            </a:r>
          </a:p>
          <a:p>
            <a:pPr algn="just">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Pericoronal</a:t>
            </a:r>
            <a:r>
              <a:rPr lang="en-US" sz="2400" dirty="0">
                <a:latin typeface="Times New Roman" panose="02020603050405020304" pitchFamily="18" charset="0"/>
                <a:cs typeface="Times New Roman" panose="02020603050405020304" pitchFamily="18" charset="0"/>
              </a:rPr>
              <a:t> abscess. </a:t>
            </a:r>
          </a:p>
          <a:p>
            <a:pPr marL="0" indent="0" algn="just">
              <a:lnSpc>
                <a:spcPct val="150000"/>
              </a:lnSpc>
              <a:buNone/>
            </a:pPr>
            <a:r>
              <a:rPr lang="en-US" sz="2400" dirty="0">
                <a:highlight>
                  <a:srgbClr val="008080"/>
                </a:highlight>
                <a:latin typeface="Times New Roman" panose="02020603050405020304" pitchFamily="18" charset="0"/>
                <a:cs typeface="Times New Roman" panose="02020603050405020304" pitchFamily="18" charset="0"/>
              </a:rPr>
              <a:t>Depending on the course of lesion</a:t>
            </a:r>
            <a:r>
              <a:rPr lang="en-US" sz="2400" dirty="0">
                <a:latin typeface="Times New Roman" panose="02020603050405020304" pitchFamily="18" charset="0"/>
                <a:cs typeface="Times New Roman" panose="02020603050405020304" pitchFamily="18" charset="0"/>
              </a:rPr>
              <a:t>: </a:t>
            </a:r>
          </a:p>
          <a:p>
            <a:pPr algn="just">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Acute abscess</a:t>
            </a:r>
          </a:p>
          <a:p>
            <a:pPr algn="just">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Chronic abscess. </a:t>
            </a:r>
          </a:p>
        </p:txBody>
      </p:sp>
    </p:spTree>
    <p:extLst>
      <p:ext uri="{BB962C8B-B14F-4D97-AF65-F5344CB8AC3E}">
        <p14:creationId xmlns:p14="http://schemas.microsoft.com/office/powerpoint/2010/main" xmlns="" val="2897838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C843354-15FC-A9C0-B99C-73CC93F68649}"/>
              </a:ext>
            </a:extLst>
          </p:cNvPr>
          <p:cNvSpPr>
            <a:spLocks noGrp="1"/>
          </p:cNvSpPr>
          <p:nvPr>
            <p:ph idx="1"/>
          </p:nvPr>
        </p:nvSpPr>
        <p:spPr>
          <a:xfrm>
            <a:off x="585626" y="0"/>
            <a:ext cx="11332396" cy="4753510"/>
          </a:xfrm>
        </p:spPr>
        <p:txBody>
          <a:bodyPr>
            <a:noAutofit/>
          </a:bodyPr>
          <a:lstStyle/>
          <a:p>
            <a:pPr algn="just">
              <a:lnSpc>
                <a:spcPct val="160000"/>
              </a:lnSpc>
            </a:pPr>
            <a:r>
              <a:rPr lang="en-US" sz="2400" dirty="0">
                <a:highlight>
                  <a:srgbClr val="008080"/>
                </a:highlight>
                <a:latin typeface="Times New Roman" panose="02020603050405020304" pitchFamily="18" charset="0"/>
                <a:cs typeface="Times New Roman" panose="02020603050405020304" pitchFamily="18" charset="0"/>
              </a:rPr>
              <a:t>Depending on the tissue involved: </a:t>
            </a:r>
          </a:p>
          <a:p>
            <a:pPr algn="just">
              <a:lnSpc>
                <a:spcPct val="16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Gingival abscess </a:t>
            </a:r>
          </a:p>
          <a:p>
            <a:pPr algn="just">
              <a:lnSpc>
                <a:spcPct val="16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Periodontal abscess </a:t>
            </a:r>
          </a:p>
          <a:p>
            <a:pPr algn="just">
              <a:lnSpc>
                <a:spcPct val="16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Pericoronal</a:t>
            </a:r>
            <a:r>
              <a:rPr lang="en-US" sz="2400" dirty="0">
                <a:latin typeface="Times New Roman" panose="02020603050405020304" pitchFamily="18" charset="0"/>
                <a:cs typeface="Times New Roman" panose="02020603050405020304" pitchFamily="18" charset="0"/>
              </a:rPr>
              <a:t> abscess. </a:t>
            </a:r>
          </a:p>
          <a:p>
            <a:pPr algn="just">
              <a:lnSpc>
                <a:spcPct val="160000"/>
              </a:lnSpc>
            </a:pPr>
            <a:r>
              <a:rPr lang="en-US" sz="2400" dirty="0">
                <a:highlight>
                  <a:srgbClr val="008080"/>
                </a:highlight>
                <a:latin typeface="Times New Roman" panose="02020603050405020304" pitchFamily="18" charset="0"/>
                <a:cs typeface="Times New Roman" panose="02020603050405020304" pitchFamily="18" charset="0"/>
              </a:rPr>
              <a:t>Depending on the cause of the acute infectious process, two types of periodontal abscess may occur:</a:t>
            </a:r>
          </a:p>
          <a:p>
            <a:pPr algn="just">
              <a:lnSpc>
                <a:spcPct val="10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Periodontitis-related abscess </a:t>
            </a:r>
          </a:p>
          <a:p>
            <a:pPr algn="just">
              <a:lnSpc>
                <a:spcPct val="10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Non-periodontitis related abscess. </a:t>
            </a:r>
          </a:p>
          <a:p>
            <a:pPr algn="just">
              <a:lnSpc>
                <a:spcPct val="160000"/>
              </a:lnSpc>
            </a:pPr>
            <a:r>
              <a:rPr lang="en-US" sz="2400" dirty="0">
                <a:highlight>
                  <a:srgbClr val="008080"/>
                </a:highlight>
                <a:latin typeface="Times New Roman" panose="02020603050405020304" pitchFamily="18" charset="0"/>
                <a:cs typeface="Times New Roman" panose="02020603050405020304" pitchFamily="18" charset="0"/>
              </a:rPr>
              <a:t>Depending on the number of abscess:</a:t>
            </a:r>
          </a:p>
          <a:p>
            <a:pPr algn="just">
              <a:lnSpc>
                <a:spcPct val="10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 Single </a:t>
            </a:r>
          </a:p>
          <a:p>
            <a:pPr algn="just">
              <a:lnSpc>
                <a:spcPct val="10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Multiple.</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35977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26CFA5-3CFC-9292-8F01-D0B5AAC64775}"/>
              </a:ext>
            </a:extLst>
          </p:cNvPr>
          <p:cNvSpPr>
            <a:spLocks noGrp="1"/>
          </p:cNvSpPr>
          <p:nvPr>
            <p:ph type="title"/>
          </p:nvPr>
        </p:nvSpPr>
        <p:spPr>
          <a:xfrm>
            <a:off x="1088456" y="-171236"/>
            <a:ext cx="10353761" cy="1326321"/>
          </a:xfrm>
        </p:spPr>
        <p:txBody>
          <a:bodyPr/>
          <a:lstStyle/>
          <a:p>
            <a:r>
              <a:rPr lang="en-US" dirty="0">
                <a:highlight>
                  <a:srgbClr val="808000"/>
                </a:highlight>
              </a:rPr>
              <a:t>CLINICAL FEATURES</a:t>
            </a:r>
            <a:endParaRPr lang="en-IN" dirty="0">
              <a:highlight>
                <a:srgbClr val="808000"/>
              </a:highlight>
            </a:endParaRPr>
          </a:p>
        </p:txBody>
      </p:sp>
      <p:sp>
        <p:nvSpPr>
          <p:cNvPr id="3" name="Content Placeholder 2">
            <a:extLst>
              <a:ext uri="{FF2B5EF4-FFF2-40B4-BE49-F238E27FC236}">
                <a16:creationId xmlns:a16="http://schemas.microsoft.com/office/drawing/2014/main" xmlns="" id="{D9C492D1-4553-CB53-0F6C-E4F935E51AEF}"/>
              </a:ext>
            </a:extLst>
          </p:cNvPr>
          <p:cNvSpPr>
            <a:spLocks noGrp="1"/>
          </p:cNvSpPr>
          <p:nvPr>
            <p:ph idx="1"/>
          </p:nvPr>
        </p:nvSpPr>
        <p:spPr>
          <a:xfrm>
            <a:off x="523981" y="873303"/>
            <a:ext cx="11188558" cy="5815173"/>
          </a:xfrm>
        </p:spPr>
        <p:txBody>
          <a:bodyPr>
            <a:normAutofit/>
          </a:bodyPr>
          <a:lstStyle/>
          <a:p>
            <a:pPr marL="0" indent="0" algn="just">
              <a:lnSpc>
                <a:spcPct val="150000"/>
              </a:lnSpc>
              <a:buNone/>
            </a:pPr>
            <a:r>
              <a:rPr lang="en-US" dirty="0"/>
              <a:t> </a:t>
            </a:r>
            <a:r>
              <a:rPr lang="en-US" sz="2400" dirty="0">
                <a:highlight>
                  <a:srgbClr val="008080"/>
                </a:highlight>
                <a:latin typeface="Times New Roman" panose="02020603050405020304" pitchFamily="18" charset="0"/>
                <a:cs typeface="Times New Roman" panose="02020603050405020304" pitchFamily="18" charset="0"/>
              </a:rPr>
              <a:t>Intraoral </a:t>
            </a:r>
          </a:p>
          <a:p>
            <a:pPr algn="just">
              <a:lnSpc>
                <a:spcPct val="150000"/>
              </a:lnSpc>
            </a:pPr>
            <a:r>
              <a:rPr lang="en-US" sz="2400" dirty="0">
                <a:latin typeface="Times New Roman" panose="02020603050405020304" pitchFamily="18" charset="0"/>
                <a:cs typeface="Times New Roman" panose="02020603050405020304" pitchFamily="18" charset="0"/>
              </a:rPr>
              <a:t>Pain of </a:t>
            </a:r>
            <a:r>
              <a:rPr lang="en-US" sz="2400" dirty="0">
                <a:solidFill>
                  <a:srgbClr val="FF0000"/>
                </a:solidFill>
                <a:latin typeface="Times New Roman" panose="02020603050405020304" pitchFamily="18" charset="0"/>
                <a:cs typeface="Times New Roman" panose="02020603050405020304" pitchFamily="18" charset="0"/>
              </a:rPr>
              <a:t>acute</a:t>
            </a:r>
            <a:r>
              <a:rPr lang="en-US" sz="2400" dirty="0">
                <a:latin typeface="Times New Roman" panose="02020603050405020304" pitchFamily="18" charset="0"/>
                <a:cs typeface="Times New Roman" panose="02020603050405020304" pitchFamily="18" charset="0"/>
              </a:rPr>
              <a:t> periodontal abscess is </a:t>
            </a:r>
            <a:r>
              <a:rPr lang="en-US" sz="2400" b="1" i="1" dirty="0">
                <a:latin typeface="Times New Roman" panose="02020603050405020304" pitchFamily="18" charset="0"/>
                <a:cs typeface="Times New Roman" panose="02020603050405020304" pitchFamily="18" charset="0"/>
              </a:rPr>
              <a:t>throbbing and radiating</a:t>
            </a:r>
            <a:r>
              <a:rPr lang="en-US" sz="2400" dirty="0">
                <a:latin typeface="Times New Roman" panose="02020603050405020304" pitchFamily="18" charset="0"/>
                <a:cs typeface="Times New Roman" panose="02020603050405020304" pitchFamily="18" charset="0"/>
              </a:rPr>
              <a:t>, </a:t>
            </a:r>
          </a:p>
          <a:p>
            <a:pPr algn="just">
              <a:lnSpc>
                <a:spcPct val="150000"/>
              </a:lnSpc>
            </a:pPr>
            <a:r>
              <a:rPr lang="en-US" sz="2400" dirty="0">
                <a:latin typeface="Times New Roman" panose="02020603050405020304" pitchFamily="18" charset="0"/>
                <a:cs typeface="Times New Roman" panose="02020603050405020304" pitchFamily="18" charset="0"/>
              </a:rPr>
              <a:t>whereas in </a:t>
            </a:r>
            <a:r>
              <a:rPr lang="en-US" sz="2400" dirty="0">
                <a:solidFill>
                  <a:srgbClr val="FF0000"/>
                </a:solidFill>
                <a:latin typeface="Times New Roman" panose="02020603050405020304" pitchFamily="18" charset="0"/>
                <a:cs typeface="Times New Roman" panose="02020603050405020304" pitchFamily="18" charset="0"/>
              </a:rPr>
              <a:t>chronic periodontal </a:t>
            </a:r>
            <a:r>
              <a:rPr lang="en-US" sz="2400" dirty="0">
                <a:latin typeface="Times New Roman" panose="02020603050405020304" pitchFamily="18" charset="0"/>
                <a:cs typeface="Times New Roman" panose="02020603050405020304" pitchFamily="18" charset="0"/>
              </a:rPr>
              <a:t>abscess pain is </a:t>
            </a:r>
            <a:r>
              <a:rPr lang="en-US" sz="2400" b="1" i="1" dirty="0">
                <a:latin typeface="Times New Roman" panose="02020603050405020304" pitchFamily="18" charset="0"/>
                <a:cs typeface="Times New Roman" panose="02020603050405020304" pitchFamily="18" charset="0"/>
              </a:rPr>
              <a:t>dull and gnawing </a:t>
            </a:r>
            <a:r>
              <a:rPr lang="en-US" sz="2400" dirty="0">
                <a:latin typeface="Times New Roman" panose="02020603050405020304" pitchFamily="18" charset="0"/>
                <a:cs typeface="Times New Roman" panose="02020603050405020304" pitchFamily="18" charset="0"/>
              </a:rPr>
              <a:t>. </a:t>
            </a:r>
          </a:p>
          <a:p>
            <a:pPr algn="just">
              <a:lnSpc>
                <a:spcPct val="150000"/>
              </a:lnSpc>
            </a:pPr>
            <a:r>
              <a:rPr lang="en-US" sz="2400" dirty="0">
                <a:latin typeface="Times New Roman" panose="02020603050405020304" pitchFamily="18" charset="0"/>
                <a:cs typeface="Times New Roman" panose="02020603050405020304" pitchFamily="18" charset="0"/>
              </a:rPr>
              <a:t>Gingiva is swollen, red in color, with a smooth and shiny surface and ovoid elevation . </a:t>
            </a:r>
          </a:p>
          <a:p>
            <a:pPr algn="just">
              <a:lnSpc>
                <a:spcPct val="150000"/>
              </a:lnSpc>
            </a:pPr>
            <a:r>
              <a:rPr lang="en-US" sz="2400" dirty="0">
                <a:latin typeface="Times New Roman" panose="02020603050405020304" pitchFamily="18" charset="0"/>
                <a:cs typeface="Times New Roman" panose="02020603050405020304" pitchFamily="18" charset="0"/>
              </a:rPr>
              <a:t>Suppuration is either spontaneous or due to pressure on the outer surface of the gingiva. </a:t>
            </a:r>
          </a:p>
          <a:p>
            <a:pPr algn="just">
              <a:lnSpc>
                <a:spcPct val="150000"/>
              </a:lnSpc>
            </a:pPr>
            <a:r>
              <a:rPr lang="en-US" sz="2400" b="1" i="1" dirty="0">
                <a:latin typeface="Times New Roman" panose="02020603050405020304" pitchFamily="18" charset="0"/>
                <a:cs typeface="Times New Roman" panose="02020603050405020304" pitchFamily="18" charset="0"/>
              </a:rPr>
              <a:t>Swelling.</a:t>
            </a:r>
            <a:r>
              <a:rPr lang="en-US" sz="2400" dirty="0">
                <a:latin typeface="Times New Roman" panose="02020603050405020304" pitchFamily="18" charset="0"/>
                <a:cs typeface="Times New Roman" panose="02020603050405020304" pitchFamily="18" charset="0"/>
              </a:rPr>
              <a:t> </a:t>
            </a:r>
          </a:p>
          <a:p>
            <a:pPr algn="just">
              <a:lnSpc>
                <a:spcPct val="150000"/>
              </a:lnSpc>
            </a:pPr>
            <a:r>
              <a:rPr lang="en-US" sz="2400" dirty="0">
                <a:latin typeface="Times New Roman" panose="02020603050405020304" pitchFamily="18" charset="0"/>
                <a:cs typeface="Times New Roman" panose="02020603050405020304" pitchFamily="18" charset="0"/>
              </a:rPr>
              <a:t>Sensitivity to percussion of the affected tooth. </a:t>
            </a:r>
          </a:p>
          <a:p>
            <a:pPr algn="just">
              <a:lnSpc>
                <a:spcPct val="150000"/>
              </a:lnSpc>
            </a:pPr>
            <a:r>
              <a:rPr lang="en-US" sz="2400" dirty="0">
                <a:latin typeface="Times New Roman" panose="02020603050405020304" pitchFamily="18" charset="0"/>
                <a:cs typeface="Times New Roman" panose="02020603050405020304" pitchFamily="18" charset="0"/>
              </a:rPr>
              <a:t>Tooth elevation. </a:t>
            </a:r>
            <a:endParaRPr lang="en-IN" sz="2400" dirty="0">
              <a:latin typeface="Times New Roman" panose="02020603050405020304" pitchFamily="18" charset="0"/>
              <a:cs typeface="Times New Roman" panose="02020603050405020304" pitchFamily="18" charset="0"/>
            </a:endParaRPr>
          </a:p>
        </p:txBody>
      </p:sp>
      <p:pic>
        <p:nvPicPr>
          <p:cNvPr id="1026" name="Picture 2" descr="Periodontal Abscess - PORTAL MyHEALTH">
            <a:extLst>
              <a:ext uri="{FF2B5EF4-FFF2-40B4-BE49-F238E27FC236}">
                <a16:creationId xmlns:a16="http://schemas.microsoft.com/office/drawing/2014/main" xmlns="" id="{68AA8420-7C7B-C24A-9BC4-8D16D3F6C98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076961" y="261290"/>
            <a:ext cx="3115039" cy="26976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82830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DBE8C96-8C0A-A850-810D-CC7A46631937}"/>
              </a:ext>
            </a:extLst>
          </p:cNvPr>
          <p:cNvSpPr>
            <a:spLocks noGrp="1"/>
          </p:cNvSpPr>
          <p:nvPr>
            <p:ph idx="1"/>
          </p:nvPr>
        </p:nvSpPr>
        <p:spPr>
          <a:xfrm>
            <a:off x="534256" y="904126"/>
            <a:ext cx="10733301" cy="4887074"/>
          </a:xfrm>
        </p:spPr>
        <p:txBody>
          <a:bodyPr>
            <a:normAutofit/>
          </a:bodyPr>
          <a:lstStyle/>
          <a:p>
            <a:pPr algn="just">
              <a:lnSpc>
                <a:spcPct val="150000"/>
              </a:lnSpc>
            </a:pPr>
            <a:r>
              <a:rPr lang="en-US" sz="2400" dirty="0">
                <a:latin typeface="Times New Roman" panose="02020603050405020304" pitchFamily="18" charset="0"/>
                <a:cs typeface="Times New Roman" panose="02020603050405020304" pitchFamily="18" charset="0"/>
              </a:rPr>
              <a:t>During the periodontal examination, the abscess frequently lies at a site with a deep periodontal pocket. </a:t>
            </a:r>
          </a:p>
          <a:p>
            <a:pPr algn="just">
              <a:lnSpc>
                <a:spcPct val="150000"/>
              </a:lnSpc>
            </a:pPr>
            <a:r>
              <a:rPr lang="en-US" sz="2400" dirty="0">
                <a:latin typeface="Times New Roman" panose="02020603050405020304" pitchFamily="18" charset="0"/>
                <a:cs typeface="Times New Roman" panose="02020603050405020304" pitchFamily="18" charset="0"/>
              </a:rPr>
              <a:t>Bleeding on probing. </a:t>
            </a:r>
          </a:p>
          <a:p>
            <a:pPr algn="just">
              <a:lnSpc>
                <a:spcPct val="150000"/>
              </a:lnSpc>
            </a:pPr>
            <a:r>
              <a:rPr lang="en-US" sz="2400" dirty="0">
                <a:latin typeface="Times New Roman" panose="02020603050405020304" pitchFamily="18" charset="0"/>
                <a:cs typeface="Times New Roman" panose="02020603050405020304" pitchFamily="18" charset="0"/>
              </a:rPr>
              <a:t>Pinpoint orifice of sinus may be present. </a:t>
            </a:r>
          </a:p>
          <a:p>
            <a:pPr algn="just">
              <a:lnSpc>
                <a:spcPct val="150000"/>
              </a:lnSpc>
            </a:pPr>
            <a:r>
              <a:rPr lang="en-US" sz="2400" dirty="0">
                <a:latin typeface="Times New Roman" panose="02020603050405020304" pitchFamily="18" charset="0"/>
                <a:cs typeface="Times New Roman" panose="02020603050405020304" pitchFamily="18" charset="0"/>
              </a:rPr>
              <a:t>Sinus is usually enclosed with small, pink, bead-like mass of granulation tissue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48282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6C59613-00BD-814E-9167-09B4DAA5592A}"/>
              </a:ext>
            </a:extLst>
          </p:cNvPr>
          <p:cNvSpPr>
            <a:spLocks noGrp="1"/>
          </p:cNvSpPr>
          <p:nvPr>
            <p:ph idx="1"/>
          </p:nvPr>
        </p:nvSpPr>
        <p:spPr>
          <a:xfrm>
            <a:off x="595901" y="708917"/>
            <a:ext cx="10671656" cy="5082283"/>
          </a:xfrm>
        </p:spPr>
        <p:txBody>
          <a:bodyPr>
            <a:normAutofit/>
          </a:bodyPr>
          <a:lstStyle/>
          <a:p>
            <a:pPr algn="just">
              <a:lnSpc>
                <a:spcPct val="150000"/>
              </a:lnSpc>
            </a:pPr>
            <a:r>
              <a:rPr lang="en-US" sz="2400" dirty="0">
                <a:highlight>
                  <a:srgbClr val="008080"/>
                </a:highlight>
                <a:latin typeface="Times New Roman" panose="02020603050405020304" pitchFamily="18" charset="0"/>
                <a:cs typeface="Times New Roman" panose="02020603050405020304" pitchFamily="18" charset="0"/>
              </a:rPr>
              <a:t>Extraoral</a:t>
            </a:r>
          </a:p>
          <a:p>
            <a:pPr algn="just">
              <a:lnSpc>
                <a:spcPct val="150000"/>
              </a:lnSpc>
            </a:pPr>
            <a:r>
              <a:rPr lang="en-US" sz="2400" dirty="0">
                <a:latin typeface="Times New Roman" panose="02020603050405020304" pitchFamily="18" charset="0"/>
                <a:cs typeface="Times New Roman" panose="02020603050405020304" pitchFamily="18" charset="0"/>
              </a:rPr>
              <a:t> In some patients, periodontal abscess is present with following additional clinical features: </a:t>
            </a:r>
          </a:p>
          <a:p>
            <a:pPr algn="just">
              <a:lnSpc>
                <a:spcPct val="150000"/>
              </a:lnSpc>
            </a:pPr>
            <a:r>
              <a:rPr lang="en-US" sz="2400" dirty="0">
                <a:latin typeface="Times New Roman" panose="02020603050405020304" pitchFamily="18" charset="0"/>
                <a:cs typeface="Times New Roman" panose="02020603050405020304" pitchFamily="18" charset="0"/>
              </a:rPr>
              <a:t>Elevated body temperature. </a:t>
            </a:r>
          </a:p>
          <a:p>
            <a:pPr algn="just">
              <a:lnSpc>
                <a:spcPct val="150000"/>
              </a:lnSpc>
            </a:pPr>
            <a:r>
              <a:rPr lang="en-US" sz="2400" dirty="0">
                <a:latin typeface="Times New Roman" panose="02020603050405020304" pitchFamily="18" charset="0"/>
                <a:cs typeface="Times New Roman" panose="02020603050405020304" pitchFamily="18" charset="0"/>
              </a:rPr>
              <a:t>Malaise. </a:t>
            </a:r>
          </a:p>
          <a:p>
            <a:pPr algn="just">
              <a:lnSpc>
                <a:spcPct val="150000"/>
              </a:lnSpc>
            </a:pPr>
            <a:r>
              <a:rPr lang="en-US" sz="2400" dirty="0">
                <a:latin typeface="Times New Roman" panose="02020603050405020304" pitchFamily="18" charset="0"/>
                <a:cs typeface="Times New Roman" panose="02020603050405020304" pitchFamily="18" charset="0"/>
              </a:rPr>
              <a:t>Regional lymphadenopathy</a:t>
            </a:r>
            <a:endParaRPr lang="en-I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48215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2F5F46-5E48-B983-F59F-456F66E0F94A}"/>
              </a:ext>
            </a:extLst>
          </p:cNvPr>
          <p:cNvSpPr>
            <a:spLocks noGrp="1"/>
          </p:cNvSpPr>
          <p:nvPr>
            <p:ph type="title"/>
          </p:nvPr>
        </p:nvSpPr>
        <p:spPr>
          <a:xfrm>
            <a:off x="995988" y="0"/>
            <a:ext cx="10353761" cy="1326321"/>
          </a:xfrm>
        </p:spPr>
        <p:txBody>
          <a:bodyPr/>
          <a:lstStyle/>
          <a:p>
            <a:r>
              <a:rPr lang="en-IN" dirty="0">
                <a:highlight>
                  <a:srgbClr val="008080"/>
                </a:highlight>
              </a:rPr>
              <a:t>MICROBIOLOGY</a:t>
            </a:r>
          </a:p>
        </p:txBody>
      </p:sp>
      <p:sp>
        <p:nvSpPr>
          <p:cNvPr id="3" name="Content Placeholder 2">
            <a:extLst>
              <a:ext uri="{FF2B5EF4-FFF2-40B4-BE49-F238E27FC236}">
                <a16:creationId xmlns:a16="http://schemas.microsoft.com/office/drawing/2014/main" xmlns="" id="{B00E1049-E78A-EB21-4D04-4057E465C49B}"/>
              </a:ext>
            </a:extLst>
          </p:cNvPr>
          <p:cNvSpPr>
            <a:spLocks noGrp="1"/>
          </p:cNvSpPr>
          <p:nvPr>
            <p:ph idx="1"/>
          </p:nvPr>
        </p:nvSpPr>
        <p:spPr>
          <a:xfrm>
            <a:off x="462337" y="1191802"/>
            <a:ext cx="10805220" cy="4599398"/>
          </a:xfrm>
        </p:spPr>
        <p:txBody>
          <a:bodyPr/>
          <a:lstStyle/>
          <a:p>
            <a:pPr algn="just">
              <a:lnSpc>
                <a:spcPct val="150000"/>
              </a:lnSpc>
            </a:pPr>
            <a:r>
              <a:rPr lang="en-IN" sz="2400" dirty="0">
                <a:latin typeface="Times New Roman" panose="02020603050405020304" pitchFamily="18" charset="0"/>
                <a:cs typeface="Times New Roman" panose="02020603050405020304" pitchFamily="18" charset="0"/>
              </a:rPr>
              <a:t>Polymicrobial flora of periodontal abscess consists of Gram negative, strict anaerobe rods similar to the microbiota of chronic periodontitis lesions.</a:t>
            </a:r>
          </a:p>
          <a:p>
            <a:pPr algn="just">
              <a:lnSpc>
                <a:spcPct val="150000"/>
              </a:lnSpc>
            </a:pPr>
            <a:r>
              <a:rPr lang="en-IN" sz="2400" dirty="0">
                <a:latin typeface="Times New Roman" panose="02020603050405020304" pitchFamily="18" charset="0"/>
                <a:cs typeface="Times New Roman" panose="02020603050405020304" pitchFamily="18" charset="0"/>
              </a:rPr>
              <a:t> Gram-negative anaerobic species mainly </a:t>
            </a:r>
            <a:r>
              <a:rPr lang="en-IN" sz="2400" b="1" i="1" dirty="0" err="1">
                <a:latin typeface="Times New Roman" panose="02020603050405020304" pitchFamily="18" charset="0"/>
                <a:cs typeface="Times New Roman" panose="02020603050405020304" pitchFamily="18" charset="0"/>
              </a:rPr>
              <a:t>Porphyromonas</a:t>
            </a:r>
            <a:r>
              <a:rPr lang="en-IN" sz="2400" b="1" i="1" dirty="0">
                <a:latin typeface="Times New Roman" panose="02020603050405020304" pitchFamily="18" charset="0"/>
                <a:cs typeface="Times New Roman" panose="02020603050405020304" pitchFamily="18" charset="0"/>
              </a:rPr>
              <a:t> </a:t>
            </a:r>
            <a:r>
              <a:rPr lang="en-IN" sz="2400" b="1" i="1" dirty="0" err="1">
                <a:latin typeface="Times New Roman" panose="02020603050405020304" pitchFamily="18" charset="0"/>
                <a:cs typeface="Times New Roman" panose="02020603050405020304" pitchFamily="18" charset="0"/>
              </a:rPr>
              <a:t>gingivalis</a:t>
            </a:r>
            <a:r>
              <a:rPr lang="en-IN" sz="2400" b="1" i="1" dirty="0">
                <a:latin typeface="Times New Roman" panose="02020603050405020304" pitchFamily="18" charset="0"/>
                <a:cs typeface="Times New Roman" panose="02020603050405020304" pitchFamily="18" charset="0"/>
              </a:rPr>
              <a:t>, </a:t>
            </a:r>
            <a:r>
              <a:rPr lang="en-IN" sz="2400" b="1" i="1" dirty="0" err="1">
                <a:latin typeface="Times New Roman" panose="02020603050405020304" pitchFamily="18" charset="0"/>
                <a:cs typeface="Times New Roman" panose="02020603050405020304" pitchFamily="18" charset="0"/>
              </a:rPr>
              <a:t>Prevotella</a:t>
            </a:r>
            <a:r>
              <a:rPr lang="en-IN" sz="2400" b="1" i="1" dirty="0">
                <a:latin typeface="Times New Roman" panose="02020603050405020304" pitchFamily="18" charset="0"/>
                <a:cs typeface="Times New Roman" panose="02020603050405020304" pitchFamily="18" charset="0"/>
              </a:rPr>
              <a:t> intermedia. </a:t>
            </a:r>
          </a:p>
          <a:p>
            <a:pPr algn="just">
              <a:lnSpc>
                <a:spcPct val="150000"/>
              </a:lnSpc>
            </a:pPr>
            <a:r>
              <a:rPr lang="en-IN" sz="2400" dirty="0">
                <a:latin typeface="Times New Roman" panose="02020603050405020304" pitchFamily="18" charset="0"/>
                <a:cs typeface="Times New Roman" panose="02020603050405020304" pitchFamily="18" charset="0"/>
              </a:rPr>
              <a:t>Gram-positive bacterial species mainly includes </a:t>
            </a:r>
            <a:r>
              <a:rPr lang="en-IN" sz="2400" dirty="0" err="1">
                <a:latin typeface="Times New Roman" panose="02020603050405020304" pitchFamily="18" charset="0"/>
                <a:cs typeface="Times New Roman" panose="02020603050405020304" pitchFamily="18" charset="0"/>
              </a:rPr>
              <a:t>Peptostreptococcus</a:t>
            </a:r>
            <a:r>
              <a:rPr lang="en-IN" sz="2400" dirty="0">
                <a:latin typeface="Times New Roman" panose="02020603050405020304" pitchFamily="18" charset="0"/>
                <a:cs typeface="Times New Roman" panose="02020603050405020304" pitchFamily="18" charset="0"/>
              </a:rPr>
              <a:t> micros and Actinomyces spp.</a:t>
            </a:r>
          </a:p>
          <a:p>
            <a:pPr marL="0" indent="0" algn="just">
              <a:lnSpc>
                <a:spcPct val="150000"/>
              </a:lnSpc>
              <a:buNone/>
            </a:pP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300333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98</TotalTime>
  <Words>1555</Words>
  <Application>Microsoft Office PowerPoint</Application>
  <PresentationFormat>Custom</PresentationFormat>
  <Paragraphs>112</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Damask</vt:lpstr>
      <vt:lpstr>Periodontal abscess</vt:lpstr>
      <vt:lpstr>Learning objective </vt:lpstr>
      <vt:lpstr>DEFINITION</vt:lpstr>
      <vt:lpstr>CLASSIFICATIONS</vt:lpstr>
      <vt:lpstr>Slide 5</vt:lpstr>
      <vt:lpstr>CLINICAL FEATURES</vt:lpstr>
      <vt:lpstr>Slide 7</vt:lpstr>
      <vt:lpstr>Slide 8</vt:lpstr>
      <vt:lpstr>MICROBIOLOGY</vt:lpstr>
      <vt:lpstr>PATHOGENESIS AND HISTOPATHOLOGY</vt:lpstr>
      <vt:lpstr>Slide 11</vt:lpstr>
      <vt:lpstr>Slide 12</vt:lpstr>
      <vt:lpstr>Slide 13</vt:lpstr>
      <vt:lpstr>Slide 14</vt:lpstr>
      <vt:lpstr>DIAGNOSIS  </vt:lpstr>
      <vt:lpstr>Slide 16</vt:lpstr>
      <vt:lpstr>DIFFERENTIAL DIAGNOSIS</vt:lpstr>
      <vt:lpstr>Slide 18</vt:lpstr>
      <vt:lpstr>Slide 19</vt:lpstr>
      <vt:lpstr>Slide 20</vt:lpstr>
      <vt:lpstr>Slide 21</vt:lpstr>
      <vt:lpstr>Slide 22</vt:lpstr>
      <vt:lpstr>Slide 23</vt:lpstr>
      <vt:lpstr>Slide 24</vt:lpstr>
      <vt:lpstr>Slide 25</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dc:title>
  <dc:creator>nikita palkar</dc:creator>
  <cp:lastModifiedBy>BANSODE</cp:lastModifiedBy>
  <cp:revision>5</cp:revision>
  <dcterms:created xsi:type="dcterms:W3CDTF">2023-07-27T17:09:58Z</dcterms:created>
  <dcterms:modified xsi:type="dcterms:W3CDTF">2023-08-25T07:41:42Z</dcterms:modified>
</cp:coreProperties>
</file>