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5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46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0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2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9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1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103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4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7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6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8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8/26/2023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9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D26A-EC6B-BAAE-4D1B-5EAAEC880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0159" y="859536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en-IN" dirty="0"/>
              <a:t>Clinical features of gingivitis</a:t>
            </a:r>
          </a:p>
        </p:txBody>
      </p:sp>
    </p:spTree>
    <p:extLst>
      <p:ext uri="{BB962C8B-B14F-4D97-AF65-F5344CB8AC3E}">
        <p14:creationId xmlns:p14="http://schemas.microsoft.com/office/powerpoint/2010/main" val="276615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FD4691-5A2C-A39B-C8E0-35A2CBE6B8D2}"/>
              </a:ext>
            </a:extLst>
          </p:cNvPr>
          <p:cNvSpPr txBox="1"/>
          <p:nvPr/>
        </p:nvSpPr>
        <p:spPr>
          <a:xfrm>
            <a:off x="2750198" y="4917433"/>
            <a:ext cx="7588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sz="2400" b="1" dirty="0"/>
              <a:t>Generalized marginal gingivitis involves the gingival margins in relation to all the teeth. The interdental papillae are usually affected</a:t>
            </a:r>
            <a:endParaRPr lang="en-IN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11C4C-C07E-2D9B-8908-B528888CB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196" y="1428166"/>
            <a:ext cx="53435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84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C3DCA5-3A09-2376-893B-C02333BE728D}"/>
              </a:ext>
            </a:extLst>
          </p:cNvPr>
          <p:cNvSpPr txBox="1"/>
          <p:nvPr/>
        </p:nvSpPr>
        <p:spPr>
          <a:xfrm>
            <a:off x="3748574" y="491803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/>
              <a:t>Gingival Bleeding on Probing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2B655-DBFA-C400-0630-7F7D445A7325}"/>
              </a:ext>
            </a:extLst>
          </p:cNvPr>
          <p:cNvSpPr txBox="1"/>
          <p:nvPr/>
        </p:nvSpPr>
        <p:spPr>
          <a:xfrm>
            <a:off x="2871107" y="1177935"/>
            <a:ext cx="6449785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Two earliest signs of gingivitis are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crevicular fluid production and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bleeding from the gingival sulcus on gentle probing</a:t>
            </a:r>
            <a:endParaRPr lang="en-I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ABA2B5-B7EA-415A-76FB-960BCA7B73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4" b="6493"/>
          <a:stretch/>
        </p:blipFill>
        <p:spPr>
          <a:xfrm>
            <a:off x="1443037" y="3591912"/>
            <a:ext cx="9305925" cy="29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CF3CC2-194B-3187-3CAC-51AB359C45C1}"/>
              </a:ext>
            </a:extLst>
          </p:cNvPr>
          <p:cNvSpPr txBox="1"/>
          <p:nvPr/>
        </p:nvSpPr>
        <p:spPr>
          <a:xfrm>
            <a:off x="1583872" y="911681"/>
            <a:ext cx="9752822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Bleeding on probing (BOP) is easily detected clinically.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BOP appears earlier than a change in color or other visual signs of inflammation.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BOP is widely used by clinicians  to measure disease prevalence and progression, measure outcomes of treatment, and motivate patients to perform necessary home care.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7634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D0D761-AFA6-2BE2-0276-12906486288E}"/>
              </a:ext>
            </a:extLst>
          </p:cNvPr>
          <p:cNvSpPr txBox="1"/>
          <p:nvPr/>
        </p:nvSpPr>
        <p:spPr>
          <a:xfrm>
            <a:off x="1434581" y="416587"/>
            <a:ext cx="960353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Gingival Bleeding Caused by Local Factors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Factors that contribute to plaque retention and may lead to gingivitis include anatomic and developmental tooth variations,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 caries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frenum pull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iatrogenic factors,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/>
              <a:t>malpositioned</a:t>
            </a:r>
            <a:r>
              <a:rPr lang="en-US" sz="2400" dirty="0"/>
              <a:t> teeth     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mouth breathing,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 overhangs,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partial dentures,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lack of attached gingiva, and recession.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Orthodontic treatment and fixed retainers are associated with increased plaque retention and increased BOP.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4268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F6086-A360-391D-3862-C5D033DC17CA}"/>
              </a:ext>
            </a:extLst>
          </p:cNvPr>
          <p:cNvSpPr txBox="1"/>
          <p:nvPr/>
        </p:nvSpPr>
        <p:spPr>
          <a:xfrm>
            <a:off x="1166326" y="889528"/>
            <a:ext cx="9993085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Chronic and Recurrent Bleeding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most common cause of abnormal gingival BOP is chronic </a:t>
            </a:r>
            <a:r>
              <a:rPr lang="en-US" sz="2400" dirty="0" err="1"/>
              <a:t>inlammation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The bleeding is chronic or recurrent, and it is provoked by mechanical trauma (e.g., toothbrushing, toothpicks, food impaction)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by biting into solid foods (e.g., apples).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83608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99475-6094-2BC8-8ABE-64658B3E8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525" y="970384"/>
            <a:ext cx="8061552" cy="47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74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F5CC4B-7B5A-4E71-E40E-7A31FE90D6DF}"/>
              </a:ext>
            </a:extLst>
          </p:cNvPr>
          <p:cNvSpPr txBox="1"/>
          <p:nvPr/>
        </p:nvSpPr>
        <p:spPr>
          <a:xfrm>
            <a:off x="1567543" y="608150"/>
            <a:ext cx="9507893" cy="4651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                              Color Changes With Gingivitis 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Change in color is an important clinical sign of gingival disease.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The normal gingival color is coral pink, and it is produced by the tissue’s vascularity and modified by the overlying epithelial layers.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 Color changes in acute gingival inflammation differ in both nature and distribution from those in patients with chronic gingivitis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0552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CA39D-AFE8-B332-AE5A-095650A0A213}"/>
              </a:ext>
            </a:extLst>
          </p:cNvPr>
          <p:cNvSpPr txBox="1"/>
          <p:nvPr/>
        </p:nvSpPr>
        <p:spPr>
          <a:xfrm>
            <a:off x="2181030" y="1519632"/>
            <a:ext cx="8763778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Chronic and acute inflammations produce changes in the normal firm and resilient consistency of the gingiva.</a:t>
            </a:r>
            <a:endParaRPr lang="en-I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4F83F-7A20-2783-D1A2-A658E59C954F}"/>
              </a:ext>
            </a:extLst>
          </p:cNvPr>
          <p:cNvSpPr txBox="1"/>
          <p:nvPr/>
        </p:nvSpPr>
        <p:spPr>
          <a:xfrm>
            <a:off x="3739243" y="585109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Changes in Gingival Consistency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DB3467-46D8-ECF8-738E-E1DF90E4E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2924175"/>
            <a:ext cx="120300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83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C6784-35D8-5586-EA39-C02801819B27}"/>
              </a:ext>
            </a:extLst>
          </p:cNvPr>
          <p:cNvSpPr txBox="1"/>
          <p:nvPr/>
        </p:nvSpPr>
        <p:spPr>
          <a:xfrm>
            <a:off x="3524639" y="781052"/>
            <a:ext cx="6972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Changes in Gingival Surface Texture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9CF0F-4C84-EE81-FC70-49FAC468B0E9}"/>
              </a:ext>
            </a:extLst>
          </p:cNvPr>
          <p:cNvSpPr txBox="1"/>
          <p:nvPr/>
        </p:nvSpPr>
        <p:spPr>
          <a:xfrm>
            <a:off x="1746769" y="1814718"/>
            <a:ext cx="8698462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surface of normal gingiva usually exhibits numerous small depressions and elevations that give the tissue an </a:t>
            </a:r>
            <a:r>
              <a:rPr lang="en-US" sz="2400" b="1" dirty="0">
                <a:solidFill>
                  <a:schemeClr val="accent1"/>
                </a:solidFill>
              </a:rPr>
              <a:t>orange-peel appearance</a:t>
            </a:r>
            <a:r>
              <a:rPr lang="en-US" sz="2400" dirty="0"/>
              <a:t> referred to as </a:t>
            </a:r>
            <a:r>
              <a:rPr lang="en-US" sz="2400" b="1" dirty="0"/>
              <a:t>stippling</a:t>
            </a:r>
            <a:r>
              <a:rPr lang="en-US" sz="24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Stippling is restricted to the </a:t>
            </a:r>
            <a:r>
              <a:rPr lang="en-US" sz="2400" b="1" dirty="0"/>
              <a:t>attached gingiva </a:t>
            </a:r>
            <a:r>
              <a:rPr lang="en-US" sz="2400" dirty="0"/>
              <a:t>and is predominantly localized to the </a:t>
            </a:r>
            <a:r>
              <a:rPr lang="en-US" sz="2400" b="1" dirty="0"/>
              <a:t>subpapillary area, </a:t>
            </a:r>
            <a:r>
              <a:rPr lang="en-US" sz="2400" dirty="0"/>
              <a:t>but it extends to various degrees into the interdental papilla.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2293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EB5DBD-0908-34FE-C134-9BB14293190F}"/>
              </a:ext>
            </a:extLst>
          </p:cNvPr>
          <p:cNvSpPr txBox="1"/>
          <p:nvPr/>
        </p:nvSpPr>
        <p:spPr>
          <a:xfrm>
            <a:off x="1845128" y="914600"/>
            <a:ext cx="78773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With chronic inflammation, the gingival surface is smooth and shiny or firm and nodular, and stippling is lost </a:t>
            </a: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BD1E0-98FA-C532-9F5C-E383D2B14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834" y="2029991"/>
            <a:ext cx="7728663" cy="41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5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A06EF1-BFB7-CAFC-4F65-749E929C7F9D}"/>
              </a:ext>
            </a:extLst>
          </p:cNvPr>
          <p:cNvSpPr txBox="1"/>
          <p:nvPr/>
        </p:nvSpPr>
        <p:spPr>
          <a:xfrm>
            <a:off x="2696547" y="933061"/>
            <a:ext cx="8798767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/>
              <a:t>Learning objectives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400" dirty="0"/>
              <a:t>Types of gingivitis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400" dirty="0"/>
              <a:t>Clinical presentation of different types of gingivitis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400" dirty="0"/>
              <a:t>Bleeding on probing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400" dirty="0"/>
              <a:t>Colour changes in gingiva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400" dirty="0"/>
              <a:t>Changes in consistency of gingiva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400" dirty="0"/>
              <a:t>Surface texture changes in gingivitis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sz="2400" dirty="0"/>
              <a:t>Position of gingiva</a:t>
            </a:r>
          </a:p>
        </p:txBody>
      </p:sp>
    </p:spTree>
    <p:extLst>
      <p:ext uri="{BB962C8B-B14F-4D97-AF65-F5344CB8AC3E}">
        <p14:creationId xmlns:p14="http://schemas.microsoft.com/office/powerpoint/2010/main" val="93947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CFB809-7BC5-AFD2-0617-FBDCD45F9D9E}"/>
              </a:ext>
            </a:extLst>
          </p:cNvPr>
          <p:cNvSpPr txBox="1"/>
          <p:nvPr/>
        </p:nvSpPr>
        <p:spPr>
          <a:xfrm>
            <a:off x="3477986" y="697077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0070C0"/>
                </a:solidFill>
              </a:rPr>
              <a:t>Changes in Gingival 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1E7F9-6968-4FAC-B001-62154E7A6B6D}"/>
              </a:ext>
            </a:extLst>
          </p:cNvPr>
          <p:cNvSpPr txBox="1"/>
          <p:nvPr/>
        </p:nvSpPr>
        <p:spPr>
          <a:xfrm>
            <a:off x="2532095" y="2227298"/>
            <a:ext cx="7989336" cy="2989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1] </a:t>
            </a:r>
            <a:r>
              <a:rPr lang="en-IN" sz="2400" b="1" dirty="0"/>
              <a:t>Traumatic Lesions- </a:t>
            </a:r>
            <a:r>
              <a:rPr lang="en-IN" sz="2400" dirty="0"/>
              <a:t>chemical, physical, or thermal</a:t>
            </a:r>
          </a:p>
          <a:p>
            <a:endParaRPr lang="en-IN" sz="2400" dirty="0"/>
          </a:p>
          <a:p>
            <a:pPr>
              <a:lnSpc>
                <a:spcPct val="150000"/>
              </a:lnSpc>
            </a:pPr>
            <a:r>
              <a:rPr lang="en-IN" sz="2400" dirty="0"/>
              <a:t>2] </a:t>
            </a:r>
            <a:r>
              <a:rPr lang="en-IN" sz="2400" b="1" dirty="0"/>
              <a:t>Gingival recession-</a:t>
            </a:r>
            <a:r>
              <a:rPr lang="en-US" sz="2400" dirty="0"/>
              <a:t> Gingival recession is a common finding. The prevalence, extent, and severity of gingival recession increase with age, and this condition is more prevalent among males.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114511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555FAB-EC05-026C-FA50-91796950A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37" y="728662"/>
            <a:ext cx="60293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4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1F5A8D-8AE4-589B-166A-695E1E402ECE}"/>
              </a:ext>
            </a:extLst>
          </p:cNvPr>
          <p:cNvSpPr txBox="1"/>
          <p:nvPr/>
        </p:nvSpPr>
        <p:spPr>
          <a:xfrm>
            <a:off x="3673929" y="529126"/>
            <a:ext cx="7616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0070C0"/>
                </a:solidFill>
              </a:rPr>
              <a:t>Changes in Gingival Contour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67421-F9C4-A63A-FEE0-6A59C5B6F7C0}"/>
              </a:ext>
            </a:extLst>
          </p:cNvPr>
          <p:cNvSpPr txBox="1"/>
          <p:nvPr/>
        </p:nvSpPr>
        <p:spPr>
          <a:xfrm>
            <a:off x="1420196" y="1269164"/>
            <a:ext cx="10187085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Changes in gingival contour are primarily associated with gingival enlargement  but changes may also occur with other conditions.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</a:rPr>
              <a:t>Stillman cleft-</a:t>
            </a:r>
            <a:r>
              <a:rPr lang="en-US" sz="2400" dirty="0"/>
              <a:t>specific type of gingival recession that consists of a narrow, triangular shaped gingival recession.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>
                <a:solidFill>
                  <a:srgbClr val="0070C0"/>
                </a:solidFill>
              </a:rPr>
              <a:t>McCall festoon-</a:t>
            </a:r>
            <a:r>
              <a:rPr lang="en-US" sz="2400" dirty="0"/>
              <a:t>rolled, thickened band of gingiva that is usually seen adjacent to the cuspids when recession approaches the mucogingival junction.</a:t>
            </a:r>
            <a:endParaRPr lang="en-IN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78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22C7A-2347-0672-506F-BF39721A5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533525"/>
            <a:ext cx="12172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1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D48F3F-485C-3B1F-F715-6E2D24701F3B}"/>
              </a:ext>
            </a:extLst>
          </p:cNvPr>
          <p:cNvSpPr txBox="1"/>
          <p:nvPr/>
        </p:nvSpPr>
        <p:spPr>
          <a:xfrm>
            <a:off x="2276669" y="1533340"/>
            <a:ext cx="9358604" cy="4459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Clinical features of gingivitis can be characterized by any of the following clinical signs: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redness and sponginess of the gingival tissue,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bleeding on provocation,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changes in contour,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the presence of calculus or plaque with no radiographic evidence of crestal bone loss.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2614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4E9301-FAEA-B880-9522-3C6A703B2D4F}"/>
              </a:ext>
            </a:extLst>
          </p:cNvPr>
          <p:cNvSpPr txBox="1"/>
          <p:nvPr/>
        </p:nvSpPr>
        <p:spPr>
          <a:xfrm>
            <a:off x="1087017" y="933263"/>
            <a:ext cx="10017966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Gingivitis can develop with sudden onset and have a short duration, and it can be painful.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 less severe phase of this condition can also occur.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Recurrent gingivitis reappears after having been eliminated by treatment or after disappearing spontaneously. </a:t>
            </a:r>
            <a:endParaRPr lang="en-IN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26205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770D43-2CBA-DFF9-1407-2115C9E6F53A}"/>
              </a:ext>
            </a:extLst>
          </p:cNvPr>
          <p:cNvSpPr txBox="1"/>
          <p:nvPr/>
        </p:nvSpPr>
        <p:spPr>
          <a:xfrm>
            <a:off x="118965" y="471110"/>
            <a:ext cx="7252218" cy="5575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Chronic gingivitis develops slowly and has a long duration.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It is painless, unless it is complicated by acute or subacute exacerbations, and it is the type that is </a:t>
            </a:r>
            <a:r>
              <a:rPr lang="en-US" sz="2400" b="1" dirty="0"/>
              <a:t>most often encountered </a:t>
            </a:r>
            <a:r>
              <a:rPr lang="en-US" sz="2400" dirty="0"/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Chronic gingivitis is a fluctuating disease in which inflammation persists or resolves and normal areas become inflamed.</a:t>
            </a:r>
            <a:endParaRPr lang="en-IN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E3F62-D844-F5BD-2879-08AEF257B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4" r="4489" b="5416"/>
          <a:stretch/>
        </p:blipFill>
        <p:spPr>
          <a:xfrm>
            <a:off x="7371183" y="1471369"/>
            <a:ext cx="4851919" cy="374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0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CCC35D-9D75-5951-E7C5-9129453B0FDB}"/>
              </a:ext>
            </a:extLst>
          </p:cNvPr>
          <p:cNvSpPr txBox="1"/>
          <p:nvPr/>
        </p:nvSpPr>
        <p:spPr>
          <a:xfrm>
            <a:off x="1518557" y="1117842"/>
            <a:ext cx="9348496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Localized gingivitis </a:t>
            </a:r>
            <a:r>
              <a:rPr lang="en-US" sz="2400" dirty="0"/>
              <a:t>is confined to the gingiva of a single tooth or group of teeth.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Generalized gingivitis </a:t>
            </a:r>
            <a:r>
              <a:rPr lang="en-US" sz="2400" dirty="0"/>
              <a:t>involves the entire mouth.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Marginal gingivitis </a:t>
            </a:r>
            <a:r>
              <a:rPr lang="en-US" sz="2400" dirty="0"/>
              <a:t>involves the gingival margin, and it can include a portion of the contiguous attached gingiva.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3998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5F784D-12AE-55E7-D269-8A64D9B59B09}"/>
              </a:ext>
            </a:extLst>
          </p:cNvPr>
          <p:cNvSpPr txBox="1"/>
          <p:nvPr/>
        </p:nvSpPr>
        <p:spPr>
          <a:xfrm>
            <a:off x="1527887" y="514844"/>
            <a:ext cx="9612863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Papillary gingivitis </a:t>
            </a:r>
            <a:r>
              <a:rPr lang="en-US" sz="2400" dirty="0"/>
              <a:t>involves the interdental papillae, and it often extends into the adjacent portion of the gingival margin. 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Papillae are involved more frequently than the gingival margin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 the earliest signs of gingivitis often occur in the papillae.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</a:rPr>
              <a:t>Diffuse gingivitis </a:t>
            </a:r>
            <a:r>
              <a:rPr lang="en-US" sz="2400" dirty="0"/>
              <a:t>affects the gingival margin, the attached gingiva, and the interdental papillae.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15929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92981-C94A-B819-3894-6E0B50DC5737}"/>
              </a:ext>
            </a:extLst>
          </p:cNvPr>
          <p:cNvSpPr txBox="1"/>
          <p:nvPr/>
        </p:nvSpPr>
        <p:spPr>
          <a:xfrm>
            <a:off x="2659224" y="5354513"/>
            <a:ext cx="77560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Localized marginal gingivitis is confined to one or more areas of the marginal gingiva </a:t>
            </a:r>
            <a:endParaRPr lang="en-IN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6701F-4E2E-3D18-7CD5-0A0EFD70B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031" y="966107"/>
            <a:ext cx="61341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4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F63E94-DEE9-1C74-D70F-C08D40A01901}"/>
              </a:ext>
            </a:extLst>
          </p:cNvPr>
          <p:cNvSpPr txBox="1"/>
          <p:nvPr/>
        </p:nvSpPr>
        <p:spPr>
          <a:xfrm>
            <a:off x="3160744" y="5324087"/>
            <a:ext cx="71962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Localized papillary gingivitis is confined to one or more interdental spaces in a limited area </a:t>
            </a:r>
            <a:endParaRPr lang="en-IN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6DB2E6-5C54-6C04-6C9C-D0FA4320E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549" y="1025107"/>
            <a:ext cx="5143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094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</TotalTime>
  <Words>796</Words>
  <Application>Microsoft Office PowerPoint</Application>
  <PresentationFormat>Widescreen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Wingdings</vt:lpstr>
      <vt:lpstr>Retrospect</vt:lpstr>
      <vt:lpstr>Clinical features of gingivitis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features of gingivitis</dc:title>
  <dc:creator>Shashank Joshi</dc:creator>
  <cp:lastModifiedBy>Shashank Joshi</cp:lastModifiedBy>
  <cp:revision>6</cp:revision>
  <dcterms:created xsi:type="dcterms:W3CDTF">2023-08-26T01:25:15Z</dcterms:created>
  <dcterms:modified xsi:type="dcterms:W3CDTF">2023-08-26T04:15:05Z</dcterms:modified>
</cp:coreProperties>
</file>