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1" r:id="rId2"/>
    <p:sldId id="278" r:id="rId3"/>
    <p:sldId id="257" r:id="rId4"/>
    <p:sldId id="272" r:id="rId5"/>
    <p:sldId id="258" r:id="rId6"/>
    <p:sldId id="259" r:id="rId7"/>
    <p:sldId id="277" r:id="rId8"/>
    <p:sldId id="260" r:id="rId9"/>
    <p:sldId id="261" r:id="rId10"/>
    <p:sldId id="262" r:id="rId11"/>
    <p:sldId id="273" r:id="rId12"/>
    <p:sldId id="263" r:id="rId13"/>
    <p:sldId id="264" r:id="rId14"/>
    <p:sldId id="274" r:id="rId15"/>
    <p:sldId id="265" r:id="rId16"/>
    <p:sldId id="266" r:id="rId17"/>
    <p:sldId id="275" r:id="rId18"/>
    <p:sldId id="267" r:id="rId19"/>
    <p:sldId id="268" r:id="rId20"/>
    <p:sldId id="276"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4660"/>
  </p:normalViewPr>
  <p:slideViewPr>
    <p:cSldViewPr>
      <p:cViewPr varScale="1">
        <p:scale>
          <a:sx n="86" d="100"/>
          <a:sy n="86"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5920AB1-BA2D-4A66-840B-38D2E3167360}" type="datetimeFigureOut">
              <a:rPr lang="en-US" smtClean="0"/>
              <a:pPr/>
              <a:t>25-08-2023</a:t>
            </a:fld>
            <a:endParaRPr lang="en-US"/>
          </a:p>
        </p:txBody>
      </p:sp>
      <p:sp>
        <p:nvSpPr>
          <p:cNvPr id="16" name="Slide Number Placeholder 15"/>
          <p:cNvSpPr>
            <a:spLocks noGrp="1"/>
          </p:cNvSpPr>
          <p:nvPr>
            <p:ph type="sldNum" sz="quarter" idx="11"/>
          </p:nvPr>
        </p:nvSpPr>
        <p:spPr/>
        <p:txBody>
          <a:bodyPr/>
          <a:lstStyle/>
          <a:p>
            <a:fld id="{520BB749-1DD5-445A-8BB3-5493BA3A455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920AB1-BA2D-4A66-840B-38D2E3167360}" type="datetimeFigureOut">
              <a:rPr lang="en-US" smtClean="0"/>
              <a:pPr/>
              <a:t>25-08-2023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BB749-1DD5-445A-8BB3-5493BA3A45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920AB1-BA2D-4A66-840B-38D2E3167360}" type="datetimeFigureOut">
              <a:rPr lang="en-US" smtClean="0"/>
              <a:pPr/>
              <a:t>25-08-2023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BB749-1DD5-445A-8BB3-5493BA3A45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5920AB1-BA2D-4A66-840B-38D2E3167360}" type="datetimeFigureOut">
              <a:rPr lang="en-US" smtClean="0"/>
              <a:pPr/>
              <a:t>25-08-2023</a:t>
            </a:fld>
            <a:endParaRPr lang="en-US"/>
          </a:p>
        </p:txBody>
      </p:sp>
      <p:sp>
        <p:nvSpPr>
          <p:cNvPr id="15" name="Slide Number Placeholder 14"/>
          <p:cNvSpPr>
            <a:spLocks noGrp="1"/>
          </p:cNvSpPr>
          <p:nvPr>
            <p:ph type="sldNum" sz="quarter" idx="15"/>
          </p:nvPr>
        </p:nvSpPr>
        <p:spPr/>
        <p:txBody>
          <a:bodyPr/>
          <a:lstStyle>
            <a:lvl1pPr algn="ctr">
              <a:defRPr/>
            </a:lvl1pPr>
          </a:lstStyle>
          <a:p>
            <a:fld id="{520BB749-1DD5-445A-8BB3-5493BA3A455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920AB1-BA2D-4A66-840B-38D2E3167360}" type="datetimeFigureOut">
              <a:rPr lang="en-US" smtClean="0"/>
              <a:pPr/>
              <a:t>25-08-2023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BB749-1DD5-445A-8BB3-5493BA3A4552}"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5920AB1-BA2D-4A66-840B-38D2E3167360}" type="datetimeFigureOut">
              <a:rPr lang="en-US" smtClean="0"/>
              <a:pPr/>
              <a:t>25-08-2023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BB749-1DD5-445A-8BB3-5493BA3A455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20BB749-1DD5-445A-8BB3-5493BA3A455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5920AB1-BA2D-4A66-840B-38D2E3167360}" type="datetimeFigureOut">
              <a:rPr lang="en-US" smtClean="0"/>
              <a:pPr/>
              <a:t>25-08-2023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920AB1-BA2D-4A66-840B-38D2E3167360}" type="datetimeFigureOut">
              <a:rPr lang="en-US" smtClean="0"/>
              <a:pPr/>
              <a:t>25-08-2023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BB749-1DD5-445A-8BB3-5493BA3A455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20AB1-BA2D-4A66-840B-38D2E3167360}" type="datetimeFigureOut">
              <a:rPr lang="en-US" smtClean="0"/>
              <a:pPr/>
              <a:t>25-08-2023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BB749-1DD5-445A-8BB3-5493BA3A45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5920AB1-BA2D-4A66-840B-38D2E3167360}" type="datetimeFigureOut">
              <a:rPr lang="en-US" smtClean="0"/>
              <a:pPr/>
              <a:t>25-08-2023</a:t>
            </a:fld>
            <a:endParaRPr lang="en-US"/>
          </a:p>
        </p:txBody>
      </p:sp>
      <p:sp>
        <p:nvSpPr>
          <p:cNvPr id="9" name="Slide Number Placeholder 8"/>
          <p:cNvSpPr>
            <a:spLocks noGrp="1"/>
          </p:cNvSpPr>
          <p:nvPr>
            <p:ph type="sldNum" sz="quarter" idx="15"/>
          </p:nvPr>
        </p:nvSpPr>
        <p:spPr/>
        <p:txBody>
          <a:bodyPr/>
          <a:lstStyle/>
          <a:p>
            <a:fld id="{520BB749-1DD5-445A-8BB3-5493BA3A455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5920AB1-BA2D-4A66-840B-38D2E3167360}" type="datetimeFigureOut">
              <a:rPr lang="en-US" smtClean="0"/>
              <a:pPr/>
              <a:t>25-08-2023</a:t>
            </a:fld>
            <a:endParaRPr lang="en-US"/>
          </a:p>
        </p:txBody>
      </p:sp>
      <p:sp>
        <p:nvSpPr>
          <p:cNvPr id="9" name="Slide Number Placeholder 8"/>
          <p:cNvSpPr>
            <a:spLocks noGrp="1"/>
          </p:cNvSpPr>
          <p:nvPr>
            <p:ph type="sldNum" sz="quarter" idx="11"/>
          </p:nvPr>
        </p:nvSpPr>
        <p:spPr/>
        <p:txBody>
          <a:bodyPr/>
          <a:lstStyle/>
          <a:p>
            <a:fld id="{520BB749-1DD5-445A-8BB3-5493BA3A455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5920AB1-BA2D-4A66-840B-38D2E3167360}" type="datetimeFigureOut">
              <a:rPr lang="en-US" smtClean="0"/>
              <a:pPr/>
              <a:t>25-08-2023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20BB749-1DD5-445A-8BB3-5493BA3A455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981200"/>
          </a:xfrm>
        </p:spPr>
        <p:txBody>
          <a:bodyPr>
            <a:noAutofit/>
            <a:scene3d>
              <a:camera prst="perspectiveRelaxedModerately"/>
              <a:lightRig rig="threePt" dir="t"/>
            </a:scene3d>
            <a:sp3d/>
          </a:bodyPr>
          <a:lstStyle/>
          <a:p>
            <a:pPr algn="ctr"/>
            <a:r>
              <a:rPr sz="6800" b="1" i="1" u="sng" smtClean="0">
                <a:solidFill>
                  <a:schemeClr val="bg2">
                    <a:lumMod val="50000"/>
                  </a:schemeClr>
                </a:solidFill>
                <a:effectLst>
                  <a:outerShdw blurRad="50800" dist="38100" dir="2700000" algn="tl" rotWithShape="0">
                    <a:prstClr val="black">
                      <a:alpha val="40000"/>
                    </a:prstClr>
                  </a:outerShdw>
                  <a:reflection blurRad="6350" stA="55000" endA="300" endPos="45500" dir="5400000" sy="-100000" algn="bl" rotWithShape="0"/>
                </a:effectLst>
              </a:rPr>
              <a:t>Stages Of </a:t>
            </a:r>
            <a:r>
              <a:rPr sz="6800" b="1" i="1" u="sng" smtClean="0">
                <a:solidFill>
                  <a:schemeClr val="bg2">
                    <a:lumMod val="50000"/>
                  </a:schemeClr>
                </a:solidFill>
                <a:effectLst>
                  <a:outerShdw blurRad="50800" dist="38100" dir="2700000" algn="tl" rotWithShape="0">
                    <a:prstClr val="black">
                      <a:alpha val="40000"/>
                    </a:prstClr>
                  </a:outerShdw>
                  <a:reflection blurRad="6350" stA="55000" endA="300" endPos="45500" dir="5400000" sy="-100000" algn="bl" rotWithShape="0"/>
                </a:effectLst>
                <a:latin typeface="Arial Rounded MT Bold" pitchFamily="34" charset="0"/>
              </a:rPr>
              <a:t>Gingivitis</a:t>
            </a:r>
            <a:endParaRPr lang="en-US" sz="6800" b="1" i="1" u="sng" dirty="0">
              <a:solidFill>
                <a:schemeClr val="bg2">
                  <a:lumMod val="50000"/>
                </a:schemeClr>
              </a:solidFill>
              <a:effectLst>
                <a:outerShdw blurRad="50800" dist="38100" dir="2700000" algn="tl" rotWithShape="0">
                  <a:prstClr val="black">
                    <a:alpha val="40000"/>
                  </a:prstClr>
                </a:outerShdw>
                <a:reflection blurRad="6350" stA="55000" endA="300" endPos="45500" dir="5400000" sy="-100000" algn="bl" rotWithShape="0"/>
              </a:effectLst>
              <a:latin typeface="Arial Rounded MT Bold"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181600"/>
          </a:xfrm>
        </p:spPr>
        <p:txBody>
          <a:bodyPr>
            <a:normAutofit fontScale="92500"/>
          </a:bodyPr>
          <a:lstStyle/>
          <a:p>
            <a:pPr>
              <a:buClr>
                <a:schemeClr val="bg1"/>
              </a:buClr>
              <a:buFont typeface="Wingdings" pitchFamily="2" charset="2"/>
              <a:buChar char="§"/>
            </a:pPr>
            <a:r>
              <a:rPr lang="en-US" b="1" dirty="0" smtClean="0">
                <a:solidFill>
                  <a:schemeClr val="bg2">
                    <a:lumMod val="50000"/>
                  </a:schemeClr>
                </a:solidFill>
              </a:rPr>
              <a:t>In case of blood vessels: there is vascular dilation and vasculitis. </a:t>
            </a:r>
          </a:p>
          <a:p>
            <a:pPr>
              <a:buClr>
                <a:schemeClr val="bg1"/>
              </a:buClr>
              <a:buFont typeface="Wingdings" pitchFamily="2" charset="2"/>
              <a:buChar char="§"/>
            </a:pPr>
            <a:r>
              <a:rPr lang="en-US" b="1" dirty="0" smtClean="0">
                <a:solidFill>
                  <a:schemeClr val="bg2">
                    <a:lumMod val="50000"/>
                  </a:schemeClr>
                </a:solidFill>
              </a:rPr>
              <a:t>In case of junctional and sulcular epithelium: there is infiltration by polymorphonuclear  leukocytes.</a:t>
            </a:r>
          </a:p>
          <a:p>
            <a:pPr>
              <a:buClr>
                <a:schemeClr val="bg1"/>
              </a:buClr>
              <a:buFont typeface="Wingdings" pitchFamily="2" charset="2"/>
              <a:buChar char="§"/>
            </a:pPr>
            <a:r>
              <a:rPr lang="en-US" b="1" dirty="0" smtClean="0">
                <a:solidFill>
                  <a:schemeClr val="bg2">
                    <a:lumMod val="50000"/>
                  </a:schemeClr>
                </a:solidFill>
              </a:rPr>
              <a:t>The predominant immune cell is polymorphonuclear leukocytes.</a:t>
            </a:r>
          </a:p>
          <a:p>
            <a:pPr>
              <a:buClr>
                <a:schemeClr val="bg1"/>
              </a:buClr>
              <a:buFont typeface="Wingdings" pitchFamily="2" charset="2"/>
              <a:buChar char="§"/>
            </a:pPr>
            <a:r>
              <a:rPr lang="en-US" b="1" dirty="0" smtClean="0">
                <a:solidFill>
                  <a:schemeClr val="bg2">
                    <a:lumMod val="50000"/>
                  </a:schemeClr>
                </a:solidFill>
              </a:rPr>
              <a:t>The perivascular connective tissue matrix becomes altered, and there is exudation and deposition of fibrin in affected area.</a:t>
            </a:r>
          </a:p>
          <a:p>
            <a:pPr>
              <a:buClr>
                <a:schemeClr val="bg1"/>
              </a:buClr>
              <a:buFont typeface="Wingdings" pitchFamily="2" charset="2"/>
              <a:buChar char="§"/>
            </a:pPr>
            <a:r>
              <a:rPr lang="en-US" b="1" dirty="0" smtClean="0">
                <a:solidFill>
                  <a:schemeClr val="bg2">
                    <a:lumMod val="50000"/>
                  </a:schemeClr>
                </a:solidFill>
              </a:rPr>
              <a:t>The increase in migration of leukocytes and their accumulation within gingival sulcus correlate with </a:t>
            </a:r>
            <a:r>
              <a:rPr lang="en-US" b="1" i="1" u="sng" dirty="0" smtClean="0">
                <a:solidFill>
                  <a:schemeClr val="bg2">
                    <a:lumMod val="50000"/>
                  </a:schemeClr>
                </a:solidFill>
              </a:rPr>
              <a:t>increase in flow of gingival fluid </a:t>
            </a:r>
            <a:r>
              <a:rPr lang="en-US" b="1" dirty="0" smtClean="0">
                <a:solidFill>
                  <a:schemeClr val="bg2">
                    <a:lumMod val="50000"/>
                  </a:schemeClr>
                </a:solidFill>
              </a:rPr>
              <a:t> into sulcus and it is the clinical finding in initial stage  of gingivitis.</a:t>
            </a:r>
          </a:p>
          <a:p>
            <a:pPr>
              <a:buClr>
                <a:schemeClr val="bg1"/>
              </a:buClr>
              <a:buFont typeface="Wingdings" pitchFamily="2" charset="2"/>
              <a:buChar char="§"/>
            </a:pPr>
            <a:endParaRPr lang="en-US" b="1" dirty="0" smtClean="0">
              <a:solidFill>
                <a:schemeClr val="bg2">
                  <a:lumMod val="50000"/>
                </a:schemeClr>
              </a:solidFill>
            </a:endParaRPr>
          </a:p>
          <a:p>
            <a:pPr>
              <a:buClr>
                <a:schemeClr val="bg1"/>
              </a:buClr>
              <a:buFont typeface="Wingdings" pitchFamily="2" charset="2"/>
              <a:buChar char="§"/>
            </a:pPr>
            <a:endParaRPr lang="en-US" b="1" dirty="0">
              <a:solidFill>
                <a:schemeClr val="bg2">
                  <a:lumMod val="50000"/>
                </a:schemeClr>
              </a:solidFill>
            </a:endParaRPr>
          </a:p>
        </p:txBody>
      </p:sp>
      <p:sp>
        <p:nvSpPr>
          <p:cNvPr id="3" name="Title 2"/>
          <p:cNvSpPr>
            <a:spLocks noGrp="1"/>
          </p:cNvSpPr>
          <p:nvPr>
            <p:ph type="title"/>
          </p:nvPr>
        </p:nvSpPr>
        <p:spPr>
          <a:xfrm>
            <a:off x="533400" y="381000"/>
            <a:ext cx="8153400" cy="533400"/>
          </a:xfrm>
        </p:spPr>
        <p:txBody>
          <a:bodyPr>
            <a:normAutofit fontScale="90000"/>
          </a:bodyPr>
          <a:lstStyle/>
          <a:p>
            <a:pPr>
              <a:buFont typeface="Wingdings" pitchFamily="2" charset="2"/>
              <a:buChar char="§"/>
            </a:pPr>
            <a:r>
              <a:rPr i="1" u="sng" smtClean="0">
                <a:solidFill>
                  <a:srgbClr val="002060"/>
                </a:solidFill>
              </a:rPr>
              <a:t>The changes occuring are:</a:t>
            </a:r>
            <a:endParaRPr lang="en-US" i="1" u="sng" dirty="0">
              <a:solidFill>
                <a:srgbClr val="002060"/>
              </a:solidFill>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80128_144306.jpg"/>
          <p:cNvPicPr>
            <a:picLocks noChangeAspect="1"/>
          </p:cNvPicPr>
          <p:nvPr/>
        </p:nvPicPr>
        <p:blipFill>
          <a:blip r:embed="rId2" cstate="print">
            <a:lum contrast="10000"/>
          </a:blip>
          <a:srcRect l="3750" t="21918" r="2917" b="6517"/>
          <a:stretch>
            <a:fillRect/>
          </a:stretch>
        </p:blipFill>
        <p:spPr>
          <a:xfrm rot="5400000">
            <a:off x="1828800" y="838200"/>
            <a:ext cx="5867400" cy="5105400"/>
          </a:xfrm>
          <a:prstGeom prst="rect">
            <a:avLst/>
          </a:prstGeom>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53000"/>
          </a:xfrm>
        </p:spPr>
        <p:txBody>
          <a:bodyPr>
            <a:normAutofit lnSpcReduction="10000"/>
          </a:bodyPr>
          <a:lstStyle/>
          <a:p>
            <a:pPr>
              <a:buClr>
                <a:schemeClr val="bg2">
                  <a:lumMod val="50000"/>
                </a:schemeClr>
              </a:buClr>
              <a:buFont typeface="Wingdings" pitchFamily="2" charset="2"/>
              <a:buChar char="Ø"/>
            </a:pPr>
            <a:r>
              <a:rPr lang="en-US" b="1" dirty="0" smtClean="0">
                <a:solidFill>
                  <a:schemeClr val="bg2">
                    <a:lumMod val="50000"/>
                  </a:schemeClr>
                </a:solidFill>
              </a:rPr>
              <a:t>The </a:t>
            </a:r>
            <a:r>
              <a:rPr lang="en-US" b="1" i="1" u="sng" dirty="0" smtClean="0">
                <a:solidFill>
                  <a:schemeClr val="bg2">
                    <a:lumMod val="50000"/>
                  </a:schemeClr>
                </a:solidFill>
              </a:rPr>
              <a:t>early lesion </a:t>
            </a:r>
            <a:r>
              <a:rPr lang="en-US" b="1" dirty="0" smtClean="0">
                <a:solidFill>
                  <a:schemeClr val="bg2">
                    <a:lumMod val="50000"/>
                  </a:schemeClr>
                </a:solidFill>
              </a:rPr>
              <a:t>evolves from the </a:t>
            </a:r>
            <a:r>
              <a:rPr lang="en-US" b="1" i="1" u="sng" dirty="0" smtClean="0">
                <a:solidFill>
                  <a:schemeClr val="bg2">
                    <a:lumMod val="50000"/>
                  </a:schemeClr>
                </a:solidFill>
              </a:rPr>
              <a:t>initial lesion </a:t>
            </a:r>
            <a:r>
              <a:rPr lang="en-US" b="1" dirty="0" smtClean="0">
                <a:solidFill>
                  <a:schemeClr val="bg2">
                    <a:lumMod val="50000"/>
                  </a:schemeClr>
                </a:solidFill>
              </a:rPr>
              <a:t>within 1 week after the beginning of plaque accumulation.</a:t>
            </a:r>
          </a:p>
          <a:p>
            <a:pPr>
              <a:buClr>
                <a:schemeClr val="bg2">
                  <a:lumMod val="50000"/>
                </a:schemeClr>
              </a:buClr>
              <a:buFont typeface="Wingdings" pitchFamily="2" charset="2"/>
              <a:buChar char="Ø"/>
            </a:pPr>
            <a:r>
              <a:rPr lang="en-US" b="1" dirty="0" smtClean="0">
                <a:solidFill>
                  <a:schemeClr val="bg2">
                    <a:lumMod val="50000"/>
                  </a:schemeClr>
                </a:solidFill>
              </a:rPr>
              <a:t>Early lesion may appear as early gingivitis and it overlaps with and evolves from initial lesion with no clear–cut dividing lines.</a:t>
            </a:r>
          </a:p>
          <a:p>
            <a:pPr>
              <a:buClr>
                <a:schemeClr val="bg2">
                  <a:lumMod val="50000"/>
                </a:schemeClr>
              </a:buClr>
              <a:buFont typeface="Wingdings" pitchFamily="2" charset="2"/>
              <a:buChar char="Ø"/>
            </a:pPr>
            <a:r>
              <a:rPr lang="en-US" b="1" dirty="0" smtClean="0">
                <a:solidFill>
                  <a:schemeClr val="bg2">
                    <a:lumMod val="50000"/>
                  </a:schemeClr>
                </a:solidFill>
              </a:rPr>
              <a:t>All the changes seen in initial lesion continue to intensify with early lesion.</a:t>
            </a:r>
          </a:p>
          <a:p>
            <a:pPr>
              <a:buClr>
                <a:schemeClr val="bg2">
                  <a:lumMod val="50000"/>
                </a:schemeClr>
              </a:buClr>
              <a:buFont typeface="Wingdings" pitchFamily="2" charset="2"/>
              <a:buChar char="Ø"/>
            </a:pPr>
            <a:r>
              <a:rPr lang="en-US" b="1" dirty="0" smtClean="0">
                <a:solidFill>
                  <a:schemeClr val="bg2">
                    <a:lumMod val="50000"/>
                  </a:schemeClr>
                </a:solidFill>
              </a:rPr>
              <a:t>Clinically, signs of erythema may appear- mainly because of proliferation of capillaries and increased formation of capillary loops between rete pegs or ridges.</a:t>
            </a:r>
          </a:p>
        </p:txBody>
      </p:sp>
      <p:sp>
        <p:nvSpPr>
          <p:cNvPr id="3" name="Title 2"/>
          <p:cNvSpPr>
            <a:spLocks noGrp="1"/>
          </p:cNvSpPr>
          <p:nvPr>
            <p:ph type="title"/>
          </p:nvPr>
        </p:nvSpPr>
        <p:spPr>
          <a:xfrm>
            <a:off x="457200" y="228600"/>
            <a:ext cx="8229600" cy="838200"/>
          </a:xfrm>
        </p:spPr>
        <p:txBody>
          <a:bodyPr>
            <a:normAutofit/>
          </a:bodyPr>
          <a:lstStyle/>
          <a:p>
            <a:r>
              <a:rPr sz="4000" b="1" i="1" u="sng" smtClean="0">
                <a:solidFill>
                  <a:srgbClr val="002060"/>
                </a:solidFill>
              </a:rPr>
              <a:t>2. The Early Lesion:</a:t>
            </a:r>
            <a:endParaRPr lang="en-US" sz="4000" b="1" i="1" u="sng" dirty="0">
              <a:solidFill>
                <a:srgbClr val="002060"/>
              </a:solidFill>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29200"/>
          </a:xfrm>
        </p:spPr>
        <p:txBody>
          <a:bodyPr>
            <a:normAutofit lnSpcReduction="10000"/>
          </a:bodyPr>
          <a:lstStyle/>
          <a:p>
            <a:pPr>
              <a:buClr>
                <a:schemeClr val="bg1"/>
              </a:buClr>
              <a:buFont typeface="Wingdings" pitchFamily="2" charset="2"/>
              <a:buChar char="Ø"/>
            </a:pPr>
            <a:r>
              <a:rPr lang="en-US" b="1" dirty="0" smtClean="0">
                <a:solidFill>
                  <a:schemeClr val="bg2">
                    <a:lumMod val="50000"/>
                  </a:schemeClr>
                </a:solidFill>
              </a:rPr>
              <a:t>Bleeding on probing may be evident.</a:t>
            </a:r>
          </a:p>
          <a:p>
            <a:pPr>
              <a:buClr>
                <a:schemeClr val="bg1"/>
              </a:buClr>
              <a:buFont typeface="Wingdings" pitchFamily="2" charset="2"/>
              <a:buChar char="Ø"/>
            </a:pPr>
            <a:r>
              <a:rPr lang="en-US" b="1" dirty="0" smtClean="0">
                <a:solidFill>
                  <a:schemeClr val="bg2">
                    <a:lumMod val="50000"/>
                  </a:schemeClr>
                </a:solidFill>
              </a:rPr>
              <a:t>In case of blood vessels: there is vascular proliferation.</a:t>
            </a:r>
          </a:p>
          <a:p>
            <a:pPr>
              <a:buClr>
                <a:schemeClr val="bg1"/>
              </a:buClr>
              <a:buFont typeface="Wingdings" pitchFamily="2" charset="2"/>
              <a:buChar char="Ø"/>
            </a:pPr>
            <a:r>
              <a:rPr lang="en-US" b="1" dirty="0" smtClean="0">
                <a:solidFill>
                  <a:schemeClr val="bg2">
                    <a:lumMod val="50000"/>
                  </a:schemeClr>
                </a:solidFill>
              </a:rPr>
              <a:t>In case of junctional and sulcular epithelium: there is leukocyte infiltration mainly of lymphocytes.</a:t>
            </a:r>
          </a:p>
          <a:p>
            <a:pPr>
              <a:buClr>
                <a:schemeClr val="bg1"/>
              </a:buClr>
              <a:buFont typeface="Wingdings" pitchFamily="2" charset="2"/>
              <a:buChar char="Ø"/>
            </a:pPr>
            <a:r>
              <a:rPr lang="en-US" b="1" dirty="0" smtClean="0">
                <a:solidFill>
                  <a:schemeClr val="bg2">
                    <a:lumMod val="50000"/>
                  </a:schemeClr>
                </a:solidFill>
              </a:rPr>
              <a:t>The predominant immune cell is lymphocyte.</a:t>
            </a:r>
          </a:p>
          <a:p>
            <a:pPr>
              <a:buClr>
                <a:schemeClr val="bg1"/>
              </a:buClr>
              <a:buFont typeface="Wingdings" pitchFamily="2" charset="2"/>
              <a:buChar char="Ø"/>
            </a:pPr>
            <a:r>
              <a:rPr lang="en-US" b="1" dirty="0" smtClean="0">
                <a:solidFill>
                  <a:schemeClr val="bg2">
                    <a:lumMod val="50000"/>
                  </a:schemeClr>
                </a:solidFill>
              </a:rPr>
              <a:t>The collagen is destroyed around cellular infiltration  and the main fiber groups affected appear to be the circular and dentogingival fibers.</a:t>
            </a:r>
          </a:p>
          <a:p>
            <a:pPr>
              <a:buClr>
                <a:schemeClr val="bg1"/>
              </a:buClr>
              <a:buFont typeface="Wingdings" pitchFamily="2" charset="2"/>
              <a:buChar char="Ø"/>
            </a:pPr>
            <a:r>
              <a:rPr lang="en-US" b="1" dirty="0" smtClean="0">
                <a:solidFill>
                  <a:schemeClr val="bg2">
                    <a:lumMod val="50000"/>
                  </a:schemeClr>
                </a:solidFill>
              </a:rPr>
              <a:t>Fibroblasts show cytotoxic alterations with decreased capacity for collagen production.</a:t>
            </a:r>
            <a:endParaRPr lang="en-US" b="1" dirty="0">
              <a:solidFill>
                <a:schemeClr val="bg2">
                  <a:lumMod val="50000"/>
                </a:schemeClr>
              </a:solidFill>
            </a:endParaRPr>
          </a:p>
        </p:txBody>
      </p:sp>
      <p:sp>
        <p:nvSpPr>
          <p:cNvPr id="3" name="Title 2"/>
          <p:cNvSpPr>
            <a:spLocks noGrp="1"/>
          </p:cNvSpPr>
          <p:nvPr>
            <p:ph type="title"/>
          </p:nvPr>
        </p:nvSpPr>
        <p:spPr>
          <a:xfrm>
            <a:off x="457200" y="381000"/>
            <a:ext cx="8229600" cy="685800"/>
          </a:xfrm>
        </p:spPr>
        <p:txBody>
          <a:bodyPr>
            <a:normAutofit/>
          </a:bodyPr>
          <a:lstStyle/>
          <a:p>
            <a:pPr>
              <a:buFont typeface="Wingdings" pitchFamily="2" charset="2"/>
              <a:buChar char="Ø"/>
            </a:pPr>
            <a:r>
              <a:rPr sz="3800" i="1" u="sng" smtClean="0">
                <a:solidFill>
                  <a:srgbClr val="002060"/>
                </a:solidFill>
              </a:rPr>
              <a:t>The changes occuring are:</a:t>
            </a:r>
            <a:endParaRPr lang="en-US" sz="3800" i="1" u="sng" dirty="0">
              <a:solidFill>
                <a:srgbClr val="002060"/>
              </a:solidFill>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80128_144325.jpg"/>
          <p:cNvPicPr>
            <a:picLocks noChangeAspect="1"/>
          </p:cNvPicPr>
          <p:nvPr/>
        </p:nvPicPr>
        <p:blipFill>
          <a:blip r:embed="rId2" cstate="print"/>
          <a:srcRect l="10833" t="4444" r="5833" b="5556"/>
          <a:stretch>
            <a:fillRect/>
          </a:stretch>
        </p:blipFill>
        <p:spPr>
          <a:xfrm rot="5400000">
            <a:off x="1885071" y="172329"/>
            <a:ext cx="5410200" cy="6741942"/>
          </a:xfrm>
          <a:prstGeom prst="rect">
            <a:avLst/>
          </a:prstGeom>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257800"/>
          </a:xfrm>
        </p:spPr>
        <p:txBody>
          <a:bodyPr>
            <a:normAutofit lnSpcReduction="10000"/>
          </a:bodyPr>
          <a:lstStyle/>
          <a:p>
            <a:pPr>
              <a:buClr>
                <a:schemeClr val="bg2">
                  <a:lumMod val="50000"/>
                </a:schemeClr>
              </a:buClr>
              <a:buFont typeface="Wingdings" pitchFamily="2" charset="2"/>
              <a:buChar char="Ø"/>
            </a:pPr>
            <a:r>
              <a:rPr lang="en-US" b="1" dirty="0" smtClean="0">
                <a:solidFill>
                  <a:schemeClr val="bg2">
                    <a:lumMod val="50000"/>
                  </a:schemeClr>
                </a:solidFill>
              </a:rPr>
              <a:t>The ‘</a:t>
            </a:r>
            <a:r>
              <a:rPr lang="en-US" b="1" i="1" u="sng" dirty="0" smtClean="0">
                <a:solidFill>
                  <a:schemeClr val="bg2">
                    <a:lumMod val="50000"/>
                  </a:schemeClr>
                </a:solidFill>
              </a:rPr>
              <a:t>established lesion’ </a:t>
            </a:r>
            <a:r>
              <a:rPr lang="en-US" b="1" dirty="0" smtClean="0">
                <a:solidFill>
                  <a:schemeClr val="bg2">
                    <a:lumMod val="50000"/>
                  </a:schemeClr>
                </a:solidFill>
              </a:rPr>
              <a:t>is characterized by predominance of plasma cells and B lymphocytes  and there is creation of gingival pocket lined with pocket epithelium.</a:t>
            </a:r>
          </a:p>
          <a:p>
            <a:pPr>
              <a:buClr>
                <a:schemeClr val="bg2">
                  <a:lumMod val="50000"/>
                </a:schemeClr>
              </a:buClr>
              <a:buFont typeface="Wingdings" pitchFamily="2" charset="2"/>
              <a:buChar char="Ø"/>
            </a:pPr>
            <a:r>
              <a:rPr lang="en-US" b="1" dirty="0" smtClean="0">
                <a:solidFill>
                  <a:schemeClr val="bg2">
                    <a:lumMod val="50000"/>
                  </a:schemeClr>
                </a:solidFill>
              </a:rPr>
              <a:t>The B cells are predominantly of the immunoglobulin G1and G3 subclasses.</a:t>
            </a:r>
          </a:p>
          <a:p>
            <a:pPr>
              <a:buClr>
                <a:schemeClr val="bg2">
                  <a:lumMod val="50000"/>
                </a:schemeClr>
              </a:buClr>
              <a:buFont typeface="Wingdings" pitchFamily="2" charset="2"/>
              <a:buChar char="Ø"/>
            </a:pPr>
            <a:r>
              <a:rPr lang="en-US" b="1" dirty="0" smtClean="0">
                <a:solidFill>
                  <a:schemeClr val="bg2">
                    <a:lumMod val="50000"/>
                  </a:schemeClr>
                </a:solidFill>
              </a:rPr>
              <a:t>Occurs 2to3 weeks after the beginning of plaque accumulation.</a:t>
            </a:r>
          </a:p>
          <a:p>
            <a:pPr>
              <a:buClr>
                <a:schemeClr val="bg2">
                  <a:lumMod val="50000"/>
                </a:schemeClr>
              </a:buClr>
              <a:buFont typeface="Wingdings" pitchFamily="2" charset="2"/>
              <a:buChar char="Ø"/>
            </a:pPr>
            <a:r>
              <a:rPr lang="en-US" b="1" dirty="0" smtClean="0">
                <a:solidFill>
                  <a:schemeClr val="bg2">
                    <a:lumMod val="50000"/>
                  </a:schemeClr>
                </a:solidFill>
              </a:rPr>
              <a:t>The established lesion can be described as moderately to severely inflamed gingiva.</a:t>
            </a:r>
          </a:p>
          <a:p>
            <a:pPr>
              <a:buClr>
                <a:schemeClr val="bg2">
                  <a:lumMod val="50000"/>
                </a:schemeClr>
              </a:buClr>
              <a:buFont typeface="Wingdings" pitchFamily="2" charset="2"/>
              <a:buChar char="Ø"/>
            </a:pPr>
            <a:r>
              <a:rPr lang="en-US" b="1" dirty="0" smtClean="0">
                <a:solidFill>
                  <a:schemeClr val="bg2">
                    <a:lumMod val="50000"/>
                  </a:schemeClr>
                </a:solidFill>
              </a:rPr>
              <a:t>The key feature that differentiates the established lesion is increased number of plasma cells, which become inflammatory cell type.</a:t>
            </a:r>
          </a:p>
        </p:txBody>
      </p:sp>
      <p:sp>
        <p:nvSpPr>
          <p:cNvPr id="3" name="Title 2"/>
          <p:cNvSpPr>
            <a:spLocks noGrp="1"/>
          </p:cNvSpPr>
          <p:nvPr>
            <p:ph type="title"/>
          </p:nvPr>
        </p:nvSpPr>
        <p:spPr>
          <a:xfrm>
            <a:off x="457200" y="304800"/>
            <a:ext cx="8229600" cy="838200"/>
          </a:xfrm>
        </p:spPr>
        <p:txBody>
          <a:bodyPr>
            <a:normAutofit/>
          </a:bodyPr>
          <a:lstStyle/>
          <a:p>
            <a:pPr marL="742950" indent="-742950"/>
            <a:r>
              <a:rPr sz="4000" b="1" i="1" u="sng" smtClean="0">
                <a:solidFill>
                  <a:srgbClr val="002060"/>
                </a:solidFill>
              </a:rPr>
              <a:t>3.  The Established Lesion:</a:t>
            </a:r>
            <a:endParaRPr lang="en-US" sz="4000" b="1" i="1" u="sng" dirty="0">
              <a:solidFill>
                <a:srgbClr val="002060"/>
              </a:solidFill>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76800"/>
          </a:xfrm>
        </p:spPr>
        <p:txBody>
          <a:bodyPr>
            <a:normAutofit fontScale="92500" lnSpcReduction="10000"/>
          </a:bodyPr>
          <a:lstStyle/>
          <a:p>
            <a:pPr>
              <a:buClr>
                <a:schemeClr val="bg2">
                  <a:lumMod val="50000"/>
                </a:schemeClr>
              </a:buClr>
              <a:buFont typeface="Wingdings" pitchFamily="2" charset="2"/>
              <a:buChar char="§"/>
            </a:pPr>
            <a:r>
              <a:rPr lang="en-US" b="1" dirty="0" smtClean="0">
                <a:solidFill>
                  <a:schemeClr val="bg2">
                    <a:lumMod val="50000"/>
                  </a:schemeClr>
                </a:solidFill>
              </a:rPr>
              <a:t>In case of blood vessels- blood vessels become congested, venous return is impaired, and the blood flow become sluggish.</a:t>
            </a:r>
          </a:p>
          <a:p>
            <a:pPr>
              <a:buClr>
                <a:schemeClr val="bg2">
                  <a:lumMod val="50000"/>
                </a:schemeClr>
              </a:buClr>
              <a:buFont typeface="Wingdings" pitchFamily="2" charset="2"/>
              <a:buChar char="§"/>
            </a:pPr>
            <a:r>
              <a:rPr lang="en-US" b="1" dirty="0" smtClean="0">
                <a:solidFill>
                  <a:schemeClr val="bg2">
                    <a:lumMod val="50000"/>
                  </a:schemeClr>
                </a:solidFill>
              </a:rPr>
              <a:t>The result is localized gingival ‘</a:t>
            </a:r>
            <a:r>
              <a:rPr lang="en-US" b="1" i="1" u="sng" dirty="0" smtClean="0">
                <a:solidFill>
                  <a:schemeClr val="bg2">
                    <a:lumMod val="50000"/>
                  </a:schemeClr>
                </a:solidFill>
              </a:rPr>
              <a:t>anoxemia</a:t>
            </a:r>
            <a:r>
              <a:rPr lang="en-US" b="1" dirty="0" smtClean="0">
                <a:solidFill>
                  <a:schemeClr val="bg2">
                    <a:lumMod val="50000"/>
                  </a:schemeClr>
                </a:solidFill>
              </a:rPr>
              <a:t>,’ which superimpose somewhat bluish hue on the reddened gingiva.</a:t>
            </a:r>
          </a:p>
          <a:p>
            <a:pPr>
              <a:buClr>
                <a:schemeClr val="bg2">
                  <a:lumMod val="50000"/>
                </a:schemeClr>
              </a:buClr>
              <a:buFont typeface="Wingdings" pitchFamily="2" charset="2"/>
              <a:buChar char="§"/>
            </a:pPr>
            <a:r>
              <a:rPr lang="en-US" b="1" dirty="0" smtClean="0">
                <a:solidFill>
                  <a:schemeClr val="bg2">
                    <a:lumMod val="50000"/>
                  </a:schemeClr>
                </a:solidFill>
              </a:rPr>
              <a:t>In case of junctional epithelium, it reveals widened intercellular spaces filled with granular, cellular debris, including lysosomes derived from disrupted neutrophils, lymphocytes, and monocytes.</a:t>
            </a:r>
          </a:p>
          <a:p>
            <a:pPr>
              <a:buClr>
                <a:schemeClr val="bg2">
                  <a:lumMod val="50000"/>
                </a:schemeClr>
              </a:buClr>
              <a:buFont typeface="Wingdings" pitchFamily="2" charset="2"/>
              <a:buChar char="§"/>
            </a:pPr>
            <a:r>
              <a:rPr lang="en-US" b="1" dirty="0" smtClean="0">
                <a:solidFill>
                  <a:schemeClr val="bg2">
                    <a:lumMod val="50000"/>
                  </a:schemeClr>
                </a:solidFill>
              </a:rPr>
              <a:t>The junctional epithelium develops rete ridges that protrude into connective tissue and destroys the basal lamina in some areas.</a:t>
            </a:r>
            <a:endParaRPr lang="en-US" b="1" dirty="0">
              <a:solidFill>
                <a:schemeClr val="bg2">
                  <a:lumMod val="50000"/>
                </a:schemeClr>
              </a:solidFill>
            </a:endParaRPr>
          </a:p>
        </p:txBody>
      </p:sp>
      <p:sp>
        <p:nvSpPr>
          <p:cNvPr id="3" name="Title 2"/>
          <p:cNvSpPr>
            <a:spLocks noGrp="1"/>
          </p:cNvSpPr>
          <p:nvPr>
            <p:ph type="title"/>
          </p:nvPr>
        </p:nvSpPr>
        <p:spPr>
          <a:xfrm>
            <a:off x="457200" y="457200"/>
            <a:ext cx="8229600" cy="685800"/>
          </a:xfrm>
        </p:spPr>
        <p:txBody>
          <a:bodyPr>
            <a:normAutofit/>
          </a:bodyPr>
          <a:lstStyle/>
          <a:p>
            <a:pPr>
              <a:buFont typeface="Wingdings" pitchFamily="2" charset="2"/>
              <a:buChar char="Ø"/>
            </a:pPr>
            <a:r>
              <a:rPr sz="3800" i="1" u="sng" smtClean="0">
                <a:solidFill>
                  <a:srgbClr val="002060"/>
                </a:solidFill>
              </a:rPr>
              <a:t>The changes occuring are:</a:t>
            </a:r>
            <a:endParaRPr lang="en-US" sz="3800" i="1" u="sng" dirty="0">
              <a:solidFill>
                <a:srgbClr val="002060"/>
              </a:solidFill>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80128_144346.jpg"/>
          <p:cNvPicPr>
            <a:picLocks noChangeAspect="1"/>
          </p:cNvPicPr>
          <p:nvPr/>
        </p:nvPicPr>
        <p:blipFill>
          <a:blip r:embed="rId2" cstate="print"/>
          <a:srcRect l="9167" t="3333" r="6667" b="3333"/>
          <a:stretch>
            <a:fillRect/>
          </a:stretch>
        </p:blipFill>
        <p:spPr>
          <a:xfrm rot="5400000">
            <a:off x="1960335" y="-173263"/>
            <a:ext cx="5375730" cy="7162800"/>
          </a:xfrm>
          <a:prstGeom prst="rect">
            <a:avLst/>
          </a:prstGeom>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867400"/>
          </a:xfrm>
        </p:spPr>
        <p:txBody>
          <a:bodyPr/>
          <a:lstStyle/>
          <a:p>
            <a:pPr>
              <a:buClr>
                <a:schemeClr val="bg1"/>
              </a:buClr>
              <a:buFont typeface="Wingdings" pitchFamily="2" charset="2"/>
              <a:buChar char="§"/>
            </a:pPr>
            <a:r>
              <a:rPr lang="en-US" b="1" dirty="0" smtClean="0">
                <a:solidFill>
                  <a:schemeClr val="bg2">
                    <a:lumMod val="50000"/>
                  </a:schemeClr>
                </a:solidFill>
              </a:rPr>
              <a:t>In case of connective tissue- collagen fibers are destroyed around the infiltrate of intact and disrupted plasma cells, neutrophils, monocytes and mast cells.</a:t>
            </a:r>
          </a:p>
          <a:p>
            <a:pPr>
              <a:buClr>
                <a:schemeClr val="bg1"/>
              </a:buClr>
              <a:buFont typeface="Wingdings" pitchFamily="2" charset="2"/>
              <a:buChar char="§"/>
            </a:pPr>
            <a:r>
              <a:rPr lang="en-US" b="1" dirty="0" smtClean="0">
                <a:solidFill>
                  <a:schemeClr val="bg2">
                    <a:lumMod val="50000"/>
                  </a:schemeClr>
                </a:solidFill>
              </a:rPr>
              <a:t>The time for development of classic ‘</a:t>
            </a:r>
            <a:r>
              <a:rPr lang="en-US" b="1" i="1" u="sng" dirty="0" smtClean="0">
                <a:solidFill>
                  <a:schemeClr val="bg2">
                    <a:lumMod val="50000"/>
                  </a:schemeClr>
                </a:solidFill>
              </a:rPr>
              <a:t>established</a:t>
            </a:r>
            <a:r>
              <a:rPr lang="en-US" b="1" dirty="0" smtClean="0">
                <a:solidFill>
                  <a:schemeClr val="bg2">
                    <a:lumMod val="50000"/>
                  </a:schemeClr>
                </a:solidFill>
              </a:rPr>
              <a:t> </a:t>
            </a:r>
            <a:r>
              <a:rPr lang="en-US" b="1" i="1" u="sng" dirty="0" smtClean="0">
                <a:solidFill>
                  <a:schemeClr val="bg2">
                    <a:lumMod val="50000"/>
                  </a:schemeClr>
                </a:solidFill>
              </a:rPr>
              <a:t>lesion</a:t>
            </a:r>
            <a:r>
              <a:rPr lang="en-US" b="1" dirty="0" smtClean="0">
                <a:solidFill>
                  <a:schemeClr val="bg2">
                    <a:lumMod val="50000"/>
                  </a:schemeClr>
                </a:solidFill>
              </a:rPr>
              <a:t>’ may exceed 6 months.</a:t>
            </a:r>
          </a:p>
          <a:p>
            <a:pPr>
              <a:buClr>
                <a:schemeClr val="bg1"/>
              </a:buClr>
              <a:buFont typeface="Wingdings" pitchFamily="2" charset="2"/>
              <a:buChar char="§"/>
            </a:pPr>
            <a:r>
              <a:rPr lang="en-US" b="1" dirty="0" smtClean="0">
                <a:solidFill>
                  <a:schemeClr val="bg2">
                    <a:lumMod val="50000"/>
                  </a:schemeClr>
                </a:solidFill>
              </a:rPr>
              <a:t>Established lesion is of two types-                              1. some remain stable and do not progress for months or years and others,                                                                         2. seem to become more active and to convert to   progressively destructive lesions.</a:t>
            </a:r>
          </a:p>
          <a:p>
            <a:pPr>
              <a:buClr>
                <a:schemeClr val="bg1"/>
              </a:buClr>
              <a:buFont typeface="Wingdings" pitchFamily="2" charset="2"/>
              <a:buChar char="§"/>
            </a:pPr>
            <a:r>
              <a:rPr lang="en-US" b="1" dirty="0" smtClean="0">
                <a:solidFill>
                  <a:schemeClr val="bg2">
                    <a:lumMod val="50000"/>
                  </a:schemeClr>
                </a:solidFill>
              </a:rPr>
              <a:t>There is change in color, size and texture of gingiva.</a:t>
            </a:r>
          </a:p>
          <a:p>
            <a:pPr>
              <a:buClr>
                <a:schemeClr val="bg1"/>
              </a:buClr>
              <a:buNone/>
            </a:pPr>
            <a:endParaRPr lang="en-US" b="1" dirty="0" smtClean="0">
              <a:solidFill>
                <a:schemeClr val="bg2">
                  <a:lumMod val="50000"/>
                </a:schemeClr>
              </a:solidFill>
            </a:endParaRPr>
          </a:p>
          <a:p>
            <a:pPr>
              <a:buClr>
                <a:schemeClr val="bg1"/>
              </a:buClr>
              <a:buFont typeface="Wingdings" pitchFamily="2" charset="2"/>
              <a:buChar char="§"/>
            </a:pPr>
            <a:endParaRPr lang="en-US" b="1" dirty="0">
              <a:solidFill>
                <a:schemeClr val="bg2">
                  <a:lumMod val="50000"/>
                </a:schemeClr>
              </a:solidFill>
            </a:endParaRPr>
          </a:p>
        </p:txBody>
      </p:sp>
      <p:sp>
        <p:nvSpPr>
          <p:cNvPr id="3" name="Title 2"/>
          <p:cNvSpPr>
            <a:spLocks noGrp="1"/>
          </p:cNvSpPr>
          <p:nvPr>
            <p:ph type="title"/>
          </p:nvPr>
        </p:nvSpPr>
        <p:spPr>
          <a:xfrm>
            <a:off x="457200" y="152400"/>
            <a:ext cx="8229600" cy="45719"/>
          </a:xfrm>
        </p:spPr>
        <p:txBody>
          <a:bodyPr>
            <a:noAutofit/>
          </a:bodyPr>
          <a:lstStyle/>
          <a:p>
            <a:endParaRPr lang="en-US" sz="100"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334000"/>
          </a:xfrm>
        </p:spPr>
        <p:txBody>
          <a:bodyPr/>
          <a:lstStyle/>
          <a:p>
            <a:pPr>
              <a:buClr>
                <a:schemeClr val="bg2">
                  <a:lumMod val="75000"/>
                </a:schemeClr>
              </a:buClr>
              <a:buFont typeface="Wingdings" pitchFamily="2" charset="2"/>
              <a:buChar char="Ø"/>
            </a:pPr>
            <a:r>
              <a:rPr lang="en-US" b="1" dirty="0" smtClean="0">
                <a:solidFill>
                  <a:schemeClr val="bg2">
                    <a:lumMod val="50000"/>
                  </a:schemeClr>
                </a:solidFill>
              </a:rPr>
              <a:t>The extension of lesion in alveolar bone is characterized by fourth stage known as </a:t>
            </a:r>
            <a:r>
              <a:rPr lang="en-US" b="1" i="1" u="sng" dirty="0" smtClean="0">
                <a:solidFill>
                  <a:schemeClr val="bg2">
                    <a:lumMod val="50000"/>
                  </a:schemeClr>
                </a:solidFill>
              </a:rPr>
              <a:t>‘advanced lesion’</a:t>
            </a:r>
            <a:r>
              <a:rPr lang="en-US" b="1" i="1" dirty="0" smtClean="0">
                <a:solidFill>
                  <a:schemeClr val="bg2">
                    <a:lumMod val="50000"/>
                  </a:schemeClr>
                </a:solidFill>
              </a:rPr>
              <a:t> .</a:t>
            </a:r>
          </a:p>
          <a:p>
            <a:pPr>
              <a:buClr>
                <a:schemeClr val="bg2">
                  <a:lumMod val="75000"/>
                </a:schemeClr>
              </a:buClr>
              <a:buFont typeface="Wingdings" pitchFamily="2" charset="2"/>
              <a:buChar char="Ø"/>
            </a:pPr>
            <a:r>
              <a:rPr lang="en-US" b="1" dirty="0" smtClean="0">
                <a:solidFill>
                  <a:schemeClr val="bg2">
                    <a:lumMod val="50000"/>
                  </a:schemeClr>
                </a:solidFill>
              </a:rPr>
              <a:t>There is continued loss of collagen fibers.</a:t>
            </a:r>
          </a:p>
          <a:p>
            <a:pPr>
              <a:buClr>
                <a:schemeClr val="bg2">
                  <a:lumMod val="75000"/>
                </a:schemeClr>
              </a:buClr>
              <a:buFont typeface="Wingdings" pitchFamily="2" charset="2"/>
              <a:buChar char="Ø"/>
            </a:pPr>
            <a:r>
              <a:rPr lang="en-US" b="1" dirty="0" smtClean="0">
                <a:solidFill>
                  <a:schemeClr val="bg2">
                    <a:lumMod val="50000"/>
                  </a:schemeClr>
                </a:solidFill>
              </a:rPr>
              <a:t>Formation of periodontal pocket is seen.</a:t>
            </a:r>
          </a:p>
          <a:p>
            <a:pPr>
              <a:buClr>
                <a:schemeClr val="bg2">
                  <a:lumMod val="75000"/>
                </a:schemeClr>
              </a:buClr>
              <a:buFont typeface="Wingdings" pitchFamily="2" charset="2"/>
              <a:buChar char="Ø"/>
            </a:pPr>
            <a:r>
              <a:rPr lang="en-US" b="1" dirty="0" smtClean="0">
                <a:solidFill>
                  <a:schemeClr val="bg2">
                    <a:lumMod val="50000"/>
                  </a:schemeClr>
                </a:solidFill>
              </a:rPr>
              <a:t>There is fibrosis of gingiva .</a:t>
            </a:r>
          </a:p>
          <a:p>
            <a:pPr>
              <a:buClr>
                <a:schemeClr val="bg2">
                  <a:lumMod val="75000"/>
                </a:schemeClr>
              </a:buClr>
              <a:buFont typeface="Wingdings" pitchFamily="2" charset="2"/>
              <a:buChar char="Ø"/>
            </a:pPr>
            <a:r>
              <a:rPr lang="en-US" b="1" dirty="0" smtClean="0">
                <a:solidFill>
                  <a:schemeClr val="bg2">
                    <a:lumMod val="50000"/>
                  </a:schemeClr>
                </a:solidFill>
              </a:rPr>
              <a:t>In general, plasma cells continue to dominate in connective tissues and neutrophils continue to dominate the junctional epithelium and gingival crevice.</a:t>
            </a:r>
          </a:p>
          <a:p>
            <a:pPr>
              <a:buClr>
                <a:schemeClr val="bg2">
                  <a:lumMod val="75000"/>
                </a:schemeClr>
              </a:buClr>
              <a:buFont typeface="Wingdings" pitchFamily="2" charset="2"/>
              <a:buChar char="Ø"/>
            </a:pPr>
            <a:r>
              <a:rPr lang="en-US" b="1" dirty="0" smtClean="0">
                <a:solidFill>
                  <a:schemeClr val="bg2">
                    <a:lumMod val="50000"/>
                  </a:schemeClr>
                </a:solidFill>
              </a:rPr>
              <a:t>Gingivitis will progress to periodontitis only in individuals who are susceptible.</a:t>
            </a:r>
          </a:p>
          <a:p>
            <a:pPr>
              <a:buClr>
                <a:schemeClr val="bg2">
                  <a:lumMod val="75000"/>
                </a:schemeClr>
              </a:buClr>
              <a:buFont typeface="Wingdings" pitchFamily="2" charset="2"/>
              <a:buChar char="Ø"/>
            </a:pPr>
            <a:endParaRPr lang="en-US" b="1" dirty="0" smtClean="0">
              <a:solidFill>
                <a:schemeClr val="bg2">
                  <a:lumMod val="50000"/>
                </a:schemeClr>
              </a:solidFill>
            </a:endParaRPr>
          </a:p>
          <a:p>
            <a:pPr>
              <a:buClr>
                <a:schemeClr val="bg2">
                  <a:lumMod val="75000"/>
                </a:schemeClr>
              </a:buClr>
              <a:buFont typeface="Wingdings" pitchFamily="2" charset="2"/>
              <a:buChar char="Ø"/>
            </a:pPr>
            <a:endParaRPr lang="en-US" b="1" dirty="0" smtClean="0">
              <a:solidFill>
                <a:schemeClr val="bg2">
                  <a:lumMod val="50000"/>
                </a:schemeClr>
              </a:solidFill>
            </a:endParaRPr>
          </a:p>
          <a:p>
            <a:pPr>
              <a:buClr>
                <a:schemeClr val="bg2">
                  <a:lumMod val="75000"/>
                </a:schemeClr>
              </a:buClr>
              <a:buFont typeface="Wingdings" pitchFamily="2" charset="2"/>
              <a:buChar char="Ø"/>
            </a:pPr>
            <a:endParaRPr lang="en-US" b="1" dirty="0">
              <a:solidFill>
                <a:schemeClr val="bg2">
                  <a:lumMod val="50000"/>
                </a:schemeClr>
              </a:solidFill>
            </a:endParaRPr>
          </a:p>
        </p:txBody>
      </p:sp>
      <p:sp>
        <p:nvSpPr>
          <p:cNvPr id="3" name="Title 2"/>
          <p:cNvSpPr>
            <a:spLocks noGrp="1"/>
          </p:cNvSpPr>
          <p:nvPr>
            <p:ph type="title"/>
          </p:nvPr>
        </p:nvSpPr>
        <p:spPr>
          <a:xfrm>
            <a:off x="457200" y="304800"/>
            <a:ext cx="8229600" cy="762000"/>
          </a:xfrm>
        </p:spPr>
        <p:txBody>
          <a:bodyPr>
            <a:normAutofit/>
          </a:bodyPr>
          <a:lstStyle/>
          <a:p>
            <a:r>
              <a:rPr sz="4000" b="1" i="1" u="sng" smtClean="0">
                <a:solidFill>
                  <a:srgbClr val="002060"/>
                </a:solidFill>
              </a:rPr>
              <a:t>4. The Advanced Lesion:</a:t>
            </a:r>
            <a:endParaRPr lang="en-US" sz="4000" b="1" i="1" u="sng" dirty="0">
              <a:solidFill>
                <a:srgbClr val="002060"/>
              </a:solidFill>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8229600" cy="1219200"/>
          </a:xfrm>
        </p:spPr>
        <p:txBody>
          <a:bodyPr>
            <a:normAutofit fontScale="90000"/>
          </a:bodyPr>
          <a:lstStyle/>
          <a:p>
            <a:r>
              <a:rPr lang="en-US" dirty="0" smtClean="0"/>
              <a:t/>
            </a:r>
            <a:br>
              <a:rPr lang="en-US" dirty="0" smtClean="0"/>
            </a:br>
            <a:r>
              <a:rPr lang="en-US" dirty="0" smtClean="0"/>
              <a:t>                                                                                   </a:t>
            </a:r>
            <a:r>
              <a:rPr lang="en-US" dirty="0" smtClean="0">
                <a:solidFill>
                  <a:schemeClr val="bg1"/>
                </a:solidFill>
              </a:rPr>
              <a:t>Learning objectives </a:t>
            </a:r>
            <a:r>
              <a:rPr lang="en-US" dirty="0" smtClean="0"/>
              <a:t/>
            </a:r>
            <a:br>
              <a:rPr lang="en-US" dirty="0" smtClean="0"/>
            </a:br>
            <a:endParaRPr lang="en-US" dirty="0"/>
          </a:p>
        </p:txBody>
      </p:sp>
      <p:sp>
        <p:nvSpPr>
          <p:cNvPr id="3" name="TextBox 2"/>
          <p:cNvSpPr txBox="1"/>
          <p:nvPr/>
        </p:nvSpPr>
        <p:spPr>
          <a:xfrm>
            <a:off x="1447800" y="2819400"/>
            <a:ext cx="7010400" cy="1477328"/>
          </a:xfrm>
          <a:prstGeom prst="rect">
            <a:avLst/>
          </a:prstGeom>
          <a:noFill/>
        </p:spPr>
        <p:txBody>
          <a:bodyPr wrap="square" rtlCol="0">
            <a:spAutoFit/>
          </a:bodyPr>
          <a:lstStyle/>
          <a:p>
            <a:r>
              <a:rPr lang="en-US" dirty="0" smtClean="0"/>
              <a:t>Stages of gingivitis </a:t>
            </a:r>
          </a:p>
          <a:p>
            <a:r>
              <a:rPr lang="en-US" dirty="0" smtClean="0"/>
              <a:t>Process of initiation of gingival inflammation </a:t>
            </a:r>
          </a:p>
          <a:p>
            <a:r>
              <a:rPr lang="en-US" dirty="0" smtClean="0"/>
              <a:t>Histological changes  in each stage </a:t>
            </a:r>
          </a:p>
          <a:p>
            <a:r>
              <a:rPr lang="en-US" dirty="0" smtClean="0"/>
              <a:t>Clinical changes  seen in gingiva during inflammation</a:t>
            </a:r>
          </a:p>
          <a:p>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80128_144355.jpg"/>
          <p:cNvPicPr>
            <a:picLocks noChangeAspect="1"/>
          </p:cNvPicPr>
          <p:nvPr/>
        </p:nvPicPr>
        <p:blipFill>
          <a:blip r:embed="rId2" cstate="print"/>
          <a:srcRect l="5000" t="5556" r="14167" b="2222"/>
          <a:stretch>
            <a:fillRect/>
          </a:stretch>
        </p:blipFill>
        <p:spPr>
          <a:xfrm rot="5400000">
            <a:off x="1758287" y="-386686"/>
            <a:ext cx="5791200" cy="7631374"/>
          </a:xfrm>
          <a:prstGeom prst="rect">
            <a:avLst/>
          </a:prstGeom>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261071">
            <a:off x="1065804" y="1750279"/>
            <a:ext cx="7250299" cy="2227514"/>
          </a:xfrm>
        </p:spPr>
        <p:txBody>
          <a:bodyPr>
            <a:normAutofit/>
          </a:bodyPr>
          <a:lstStyle/>
          <a:p>
            <a:r>
              <a:rPr sz="8000" b="1" i="1" u="sng" spc="0" smtClean="0">
                <a:ln w="12700">
                  <a:solidFill>
                    <a:schemeClr val="tx2">
                      <a:satMod val="155000"/>
                    </a:schemeClr>
                  </a:solidFill>
                  <a:prstDash val="solid"/>
                </a:ln>
                <a:solidFill>
                  <a:srgbClr val="002060"/>
                </a:solidFill>
                <a:effectLst>
                  <a:innerShdw blurRad="63500" dist="50800">
                    <a:prstClr val="black">
                      <a:alpha val="50000"/>
                    </a:prstClr>
                  </a:innerShdw>
                </a:effectLst>
              </a:rPr>
              <a:t> </a:t>
            </a:r>
            <a:r>
              <a:rPr sz="8800" b="1" i="1" u="sng" spc="0" smtClean="0">
                <a:ln w="12700">
                  <a:solidFill>
                    <a:schemeClr val="tx2">
                      <a:satMod val="155000"/>
                    </a:schemeClr>
                  </a:solidFill>
                  <a:prstDash val="solid"/>
                </a:ln>
                <a:solidFill>
                  <a:srgbClr val="002060"/>
                </a:solidFill>
                <a:effectLst>
                  <a:innerShdw blurRad="63500" dist="50800">
                    <a:prstClr val="black">
                      <a:alpha val="50000"/>
                    </a:prstClr>
                  </a:innerShdw>
                </a:effectLst>
              </a:rPr>
              <a:t>THANK</a:t>
            </a:r>
            <a:r>
              <a:rPr sz="8000" b="1" i="1" u="sng" spc="0" smtClean="0">
                <a:ln w="12700">
                  <a:solidFill>
                    <a:schemeClr val="tx2">
                      <a:satMod val="155000"/>
                    </a:schemeClr>
                  </a:solidFill>
                  <a:prstDash val="solid"/>
                </a:ln>
                <a:solidFill>
                  <a:srgbClr val="002060"/>
                </a:solidFill>
                <a:effectLst>
                  <a:innerShdw blurRad="63500" dist="50800">
                    <a:prstClr val="black">
                      <a:alpha val="50000"/>
                    </a:prstClr>
                  </a:innerShdw>
                </a:effectLst>
              </a:rPr>
              <a:t> </a:t>
            </a:r>
            <a:r>
              <a:rPr sz="8800" b="1" i="1" u="sng" spc="0" smtClean="0">
                <a:ln w="12700">
                  <a:solidFill>
                    <a:schemeClr val="tx2">
                      <a:satMod val="155000"/>
                    </a:schemeClr>
                  </a:solidFill>
                  <a:prstDash val="solid"/>
                </a:ln>
                <a:solidFill>
                  <a:srgbClr val="002060"/>
                </a:solidFill>
                <a:effectLst>
                  <a:innerShdw blurRad="63500" dist="50800">
                    <a:prstClr val="black">
                      <a:alpha val="50000"/>
                    </a:prstClr>
                  </a:innerShdw>
                </a:effectLst>
              </a:rPr>
              <a:t>YOU</a:t>
            </a:r>
            <a:endParaRPr lang="en-US" sz="8800" b="1" i="1" u="sng" spc="0" dirty="0">
              <a:ln w="12700">
                <a:solidFill>
                  <a:schemeClr val="tx2">
                    <a:satMod val="155000"/>
                  </a:schemeClr>
                </a:solidFill>
                <a:prstDash val="solid"/>
              </a:ln>
              <a:solidFill>
                <a:srgbClr val="002060"/>
              </a:solidFill>
              <a:effectLst>
                <a:innerShdw blurRad="63500" dist="50800">
                  <a:prstClr val="black">
                    <a:alpha val="50000"/>
                  </a:prstClr>
                </a:innerShdw>
              </a:effectLst>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76800"/>
          </a:xfrm>
        </p:spPr>
        <p:txBody>
          <a:bodyPr>
            <a:noAutofit/>
          </a:bodyPr>
          <a:lstStyle/>
          <a:p>
            <a:pPr>
              <a:buClr>
                <a:schemeClr val="tx2">
                  <a:lumMod val="10000"/>
                </a:schemeClr>
              </a:buClr>
              <a:buFont typeface="Wingdings" pitchFamily="2" charset="2"/>
              <a:buChar char="q"/>
            </a:pPr>
            <a:r>
              <a:rPr lang="en-US" sz="2400" b="1" dirty="0" smtClean="0">
                <a:solidFill>
                  <a:schemeClr val="bg1">
                    <a:lumMod val="95000"/>
                    <a:lumOff val="5000"/>
                  </a:schemeClr>
                </a:solidFill>
              </a:rPr>
              <a:t>Early definition of gingivitis simply states that “ it was the inflammation of gingiva.”</a:t>
            </a:r>
          </a:p>
          <a:p>
            <a:pPr>
              <a:buClr>
                <a:schemeClr val="tx2">
                  <a:lumMod val="10000"/>
                </a:schemeClr>
              </a:buClr>
              <a:buFont typeface="Wingdings" pitchFamily="2" charset="2"/>
              <a:buChar char="q"/>
            </a:pPr>
            <a:r>
              <a:rPr lang="en-US" sz="2400" b="1" dirty="0" smtClean="0">
                <a:solidFill>
                  <a:schemeClr val="bg1">
                    <a:lumMod val="95000"/>
                    <a:lumOff val="5000"/>
                  </a:schemeClr>
                </a:solidFill>
              </a:rPr>
              <a:t>Another definition states that, “it is the inflammation of gingiva in which the junctional epithelium remains attached to the tooth at its original level.”</a:t>
            </a:r>
          </a:p>
          <a:p>
            <a:pPr>
              <a:buClr>
                <a:schemeClr val="tx2">
                  <a:lumMod val="10000"/>
                </a:schemeClr>
              </a:buClr>
              <a:buFont typeface="Wingdings" pitchFamily="2" charset="2"/>
              <a:buChar char="q"/>
            </a:pPr>
            <a:r>
              <a:rPr lang="en-US" sz="2400" b="1" dirty="0" smtClean="0">
                <a:solidFill>
                  <a:schemeClr val="bg1">
                    <a:lumMod val="95000"/>
                    <a:lumOff val="5000"/>
                  </a:schemeClr>
                </a:solidFill>
              </a:rPr>
              <a:t>In general, “gingivitis case is a person with at least mild inflammation in at least one of the gingival units.”</a:t>
            </a:r>
          </a:p>
          <a:p>
            <a:pPr>
              <a:buClr>
                <a:schemeClr val="tx2">
                  <a:lumMod val="10000"/>
                </a:schemeClr>
              </a:buClr>
              <a:buFont typeface="Wingdings" pitchFamily="2" charset="2"/>
              <a:buChar char="q"/>
            </a:pPr>
            <a:r>
              <a:rPr lang="en-US" sz="2400" b="1" dirty="0" smtClean="0">
                <a:solidFill>
                  <a:schemeClr val="bg1">
                    <a:lumMod val="95000"/>
                    <a:lumOff val="5000"/>
                  </a:schemeClr>
                </a:solidFill>
              </a:rPr>
              <a:t>The unit may be any anatomic structure of gingiva such as interdental papilla, marginal or attached gingiva or any gingival site defined in relation to tooth  such as facial, lingual, mesial or distal gingiva.</a:t>
            </a:r>
          </a:p>
          <a:p>
            <a:pPr>
              <a:buClr>
                <a:schemeClr val="tx2">
                  <a:lumMod val="10000"/>
                </a:schemeClr>
              </a:buClr>
              <a:buFont typeface="Wingdings" pitchFamily="2" charset="2"/>
              <a:buChar char="q"/>
            </a:pPr>
            <a:endParaRPr lang="en-US" sz="2400" b="1" dirty="0" smtClean="0">
              <a:solidFill>
                <a:schemeClr val="bg1">
                  <a:lumMod val="95000"/>
                  <a:lumOff val="5000"/>
                </a:schemeClr>
              </a:solidFill>
            </a:endParaRPr>
          </a:p>
          <a:p>
            <a:pPr>
              <a:buClr>
                <a:schemeClr val="tx2">
                  <a:lumMod val="10000"/>
                </a:schemeClr>
              </a:buClr>
              <a:buFont typeface="Wingdings" pitchFamily="2" charset="2"/>
              <a:buChar char="q"/>
            </a:pPr>
            <a:endParaRPr lang="en-US" sz="2400" b="1" dirty="0">
              <a:solidFill>
                <a:schemeClr val="bg1">
                  <a:lumMod val="95000"/>
                  <a:lumOff val="5000"/>
                </a:schemeClr>
              </a:solidFill>
            </a:endParaRPr>
          </a:p>
        </p:txBody>
      </p:sp>
      <p:sp>
        <p:nvSpPr>
          <p:cNvPr id="2" name="Title 1"/>
          <p:cNvSpPr>
            <a:spLocks noGrp="1"/>
          </p:cNvSpPr>
          <p:nvPr>
            <p:ph type="title"/>
          </p:nvPr>
        </p:nvSpPr>
        <p:spPr/>
        <p:txBody>
          <a:bodyPr/>
          <a:lstStyle/>
          <a:p>
            <a:pPr algn="ctr">
              <a:buFont typeface="Wingdings" pitchFamily="2" charset="2"/>
              <a:buChar char="q"/>
            </a:pPr>
            <a:r>
              <a:rPr b="1" i="1" u="sng" smtClean="0">
                <a:solidFill>
                  <a:srgbClr val="002060"/>
                </a:solidFill>
              </a:rPr>
              <a:t>Gingivitis</a:t>
            </a:r>
            <a:r>
              <a:rPr smtClean="0">
                <a:solidFill>
                  <a:schemeClr val="bg2">
                    <a:lumMod val="50000"/>
                  </a:schemeClr>
                </a:solidFill>
              </a:rPr>
              <a:t>:</a:t>
            </a:r>
            <a:endParaRPr lang="en-US" dirty="0">
              <a:solidFill>
                <a:schemeClr val="bg2">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_20180128-145742.png"/>
          <p:cNvPicPr>
            <a:picLocks noChangeAspect="1"/>
          </p:cNvPicPr>
          <p:nvPr/>
        </p:nvPicPr>
        <p:blipFill>
          <a:blip r:embed="rId2" cstate="print"/>
          <a:srcRect l="-31605" t="3333" r="-24444" b="58889"/>
          <a:stretch>
            <a:fillRect/>
          </a:stretch>
        </p:blipFill>
        <p:spPr>
          <a:xfrm>
            <a:off x="-609600" y="685800"/>
            <a:ext cx="10058400" cy="5562600"/>
          </a:xfrm>
          <a:prstGeom prst="rect">
            <a:avLst/>
          </a:prstGeo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Tx/>
              <a:buFont typeface="Wingdings" pitchFamily="2" charset="2"/>
              <a:buChar char="§"/>
            </a:pPr>
            <a:r>
              <a:rPr lang="en-US" b="1" dirty="0" smtClean="0">
                <a:solidFill>
                  <a:schemeClr val="bg2">
                    <a:lumMod val="50000"/>
                  </a:schemeClr>
                </a:solidFill>
              </a:rPr>
              <a:t>It is measured by ‘</a:t>
            </a:r>
            <a:r>
              <a:rPr lang="en-US" b="1" i="1" u="sng" dirty="0" smtClean="0">
                <a:solidFill>
                  <a:schemeClr val="bg2">
                    <a:lumMod val="50000"/>
                  </a:schemeClr>
                </a:solidFill>
              </a:rPr>
              <a:t>Gingiva</a:t>
            </a:r>
            <a:r>
              <a:rPr lang="en-US" i="1" u="sng" dirty="0" smtClean="0">
                <a:solidFill>
                  <a:schemeClr val="bg2">
                    <a:lumMod val="50000"/>
                  </a:schemeClr>
                </a:solidFill>
              </a:rPr>
              <a:t>l </a:t>
            </a:r>
            <a:r>
              <a:rPr lang="en-US" b="1" i="1" u="sng" dirty="0" smtClean="0">
                <a:solidFill>
                  <a:schemeClr val="bg2">
                    <a:lumMod val="50000"/>
                  </a:schemeClr>
                </a:solidFill>
              </a:rPr>
              <a:t>Indices’.</a:t>
            </a:r>
          </a:p>
          <a:p>
            <a:pPr>
              <a:buClrTx/>
              <a:buFont typeface="Wingdings" pitchFamily="2" charset="2"/>
              <a:buChar char="§"/>
            </a:pPr>
            <a:r>
              <a:rPr lang="en-US" b="1" dirty="0" smtClean="0">
                <a:solidFill>
                  <a:schemeClr val="bg2">
                    <a:lumMod val="50000"/>
                  </a:schemeClr>
                </a:solidFill>
              </a:rPr>
              <a:t>Gingival indices is method for assessing severity and quantity of gingival inflammation in individual.</a:t>
            </a:r>
          </a:p>
          <a:p>
            <a:pPr>
              <a:buClrTx/>
              <a:buFont typeface="Wingdings" pitchFamily="2" charset="2"/>
              <a:buChar char="§"/>
            </a:pPr>
            <a:endParaRPr lang="en-US" b="1" dirty="0">
              <a:solidFill>
                <a:schemeClr val="bg2">
                  <a:lumMod val="50000"/>
                </a:schemeClr>
              </a:solidFill>
            </a:endParaRPr>
          </a:p>
        </p:txBody>
      </p:sp>
      <p:sp>
        <p:nvSpPr>
          <p:cNvPr id="3" name="Title 2"/>
          <p:cNvSpPr>
            <a:spLocks noGrp="1"/>
          </p:cNvSpPr>
          <p:nvPr>
            <p:ph type="title"/>
          </p:nvPr>
        </p:nvSpPr>
        <p:spPr/>
        <p:txBody>
          <a:bodyPr/>
          <a:lstStyle/>
          <a:p>
            <a:pPr>
              <a:buFont typeface="Wingdings" pitchFamily="2" charset="2"/>
              <a:buChar char="§"/>
            </a:pPr>
            <a:r>
              <a:rPr lang="en-US" i="1" u="sng" dirty="0" smtClean="0">
                <a:solidFill>
                  <a:schemeClr val="accent4">
                    <a:lumMod val="50000"/>
                  </a:schemeClr>
                </a:solidFill>
              </a:rPr>
              <a:t>H</a:t>
            </a:r>
            <a:r>
              <a:rPr i="1" u="sng" smtClean="0">
                <a:solidFill>
                  <a:schemeClr val="accent4">
                    <a:lumMod val="50000"/>
                  </a:schemeClr>
                </a:solidFill>
              </a:rPr>
              <a:t>ow is gingivitis measured-</a:t>
            </a:r>
            <a:endParaRPr lang="en-US" i="1" u="sng" dirty="0">
              <a:solidFill>
                <a:schemeClr val="accent4">
                  <a:lumMod val="50000"/>
                </a:schemeClr>
              </a:solidFill>
            </a:endParaRPr>
          </a:p>
        </p:txBody>
      </p:sp>
      <p:pic>
        <p:nvPicPr>
          <p:cNvPr id="4" name="Picture 3" descr="20180128_144432.jpg"/>
          <p:cNvPicPr>
            <a:picLocks noChangeAspect="1"/>
          </p:cNvPicPr>
          <p:nvPr/>
        </p:nvPicPr>
        <p:blipFill>
          <a:blip r:embed="rId2" cstate="print">
            <a:lum bright="-20000"/>
          </a:blip>
          <a:srcRect l="38333" t="3333" r="28333" b="4444"/>
          <a:stretch>
            <a:fillRect/>
          </a:stretch>
        </p:blipFill>
        <p:spPr>
          <a:xfrm rot="5400000">
            <a:off x="3009900" y="952500"/>
            <a:ext cx="3124200" cy="7924800"/>
          </a:xfrm>
          <a:prstGeom prst="rect">
            <a:avLst/>
          </a:prstGeom>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305800" cy="4724400"/>
          </a:xfrm>
        </p:spPr>
        <p:txBody>
          <a:bodyPr/>
          <a:lstStyle/>
          <a:p>
            <a:pPr>
              <a:buClrTx/>
              <a:buFont typeface="Wingdings" pitchFamily="2" charset="2"/>
              <a:buChar char="Ø"/>
            </a:pPr>
            <a:r>
              <a:rPr lang="en-US" b="1" dirty="0" smtClean="0">
                <a:solidFill>
                  <a:schemeClr val="bg2">
                    <a:lumMod val="50000"/>
                  </a:schemeClr>
                </a:solidFill>
              </a:rPr>
              <a:t>Normal human gingiva contains inflammatory cells consisting predominantly of T cells , with very few B cells.</a:t>
            </a:r>
          </a:p>
          <a:p>
            <a:pPr>
              <a:buClrTx/>
              <a:buFont typeface="Wingdings" pitchFamily="2" charset="2"/>
              <a:buChar char="Ø"/>
            </a:pPr>
            <a:r>
              <a:rPr lang="en-US" b="1" dirty="0" smtClean="0">
                <a:solidFill>
                  <a:schemeClr val="bg2">
                    <a:lumMod val="50000"/>
                  </a:schemeClr>
                </a:solidFill>
              </a:rPr>
              <a:t>Under normal conditions there is normal stream of neutrophils is migrating from the vessels of gingival plexus through the junctional epithelium, to the gingival margin, and into the gingival sulcus and oral cavity. </a:t>
            </a:r>
          </a:p>
          <a:p>
            <a:pPr>
              <a:buClrTx/>
              <a:buFont typeface="Wingdings" pitchFamily="2" charset="2"/>
              <a:buChar char="Ø"/>
            </a:pPr>
            <a:r>
              <a:rPr lang="en-US" b="1" dirty="0" smtClean="0">
                <a:solidFill>
                  <a:schemeClr val="bg2">
                    <a:lumMod val="50000"/>
                  </a:schemeClr>
                </a:solidFill>
              </a:rPr>
              <a:t>The body responds to an infection by developing an inflammatory response, and the inflammation in gingiva is termed as </a:t>
            </a:r>
            <a:r>
              <a:rPr lang="en-US" b="1" i="1" u="sng" dirty="0" smtClean="0">
                <a:solidFill>
                  <a:schemeClr val="bg2">
                    <a:lumMod val="50000"/>
                  </a:schemeClr>
                </a:solidFill>
              </a:rPr>
              <a:t>Gingivitis.</a:t>
            </a:r>
          </a:p>
          <a:p>
            <a:pPr>
              <a:buClrTx/>
              <a:buFont typeface="Wingdings" pitchFamily="2" charset="2"/>
              <a:buChar char="Ø"/>
            </a:pPr>
            <a:endParaRPr lang="en-US" b="1" dirty="0">
              <a:solidFill>
                <a:schemeClr val="bg2">
                  <a:lumMod val="50000"/>
                </a:schemeClr>
              </a:solidFill>
            </a:endParaRPr>
          </a:p>
        </p:txBody>
      </p:sp>
      <p:sp>
        <p:nvSpPr>
          <p:cNvPr id="3" name="Title 2"/>
          <p:cNvSpPr>
            <a:spLocks noGrp="1"/>
          </p:cNvSpPr>
          <p:nvPr>
            <p:ph type="title"/>
          </p:nvPr>
        </p:nvSpPr>
        <p:spPr>
          <a:xfrm>
            <a:off x="457200" y="609600"/>
            <a:ext cx="8229600" cy="762000"/>
          </a:xfrm>
        </p:spPr>
        <p:txBody>
          <a:bodyPr>
            <a:noAutofit/>
          </a:bodyPr>
          <a:lstStyle/>
          <a:p>
            <a:pPr>
              <a:buFont typeface="Wingdings" pitchFamily="2" charset="2"/>
              <a:buChar char="Ø"/>
            </a:pPr>
            <a:r>
              <a:rPr sz="2600" b="1" smtClean="0">
                <a:solidFill>
                  <a:schemeClr val="bg2">
                    <a:lumMod val="50000"/>
                  </a:schemeClr>
                </a:solidFill>
              </a:rPr>
              <a:t>The most common form of gingivitis is caused by bacterial plaque.</a:t>
            </a:r>
            <a:endParaRPr lang="en-US" sz="2600" b="1" dirty="0">
              <a:solidFill>
                <a:schemeClr val="bg2">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0180128-145536.png"/>
          <p:cNvPicPr>
            <a:picLocks noChangeAspect="1"/>
          </p:cNvPicPr>
          <p:nvPr/>
        </p:nvPicPr>
        <p:blipFill>
          <a:blip r:embed="rId2" cstate="print"/>
          <a:srcRect t="3846" b="67118"/>
          <a:stretch>
            <a:fillRect/>
          </a:stretch>
        </p:blipFill>
        <p:spPr>
          <a:xfrm>
            <a:off x="685800" y="381000"/>
            <a:ext cx="7848600" cy="3048000"/>
          </a:xfrm>
          <a:prstGeom prst="rect">
            <a:avLst/>
          </a:prstGeom>
        </p:spPr>
      </p:pic>
      <p:pic>
        <p:nvPicPr>
          <p:cNvPr id="5" name="Picture 4" descr="Screenshot_20180128-145555.png"/>
          <p:cNvPicPr>
            <a:picLocks noChangeAspect="1"/>
          </p:cNvPicPr>
          <p:nvPr/>
        </p:nvPicPr>
        <p:blipFill>
          <a:blip r:embed="rId3" cstate="print"/>
          <a:srcRect t="3333" b="58889"/>
          <a:stretch>
            <a:fillRect/>
          </a:stretch>
        </p:blipFill>
        <p:spPr>
          <a:xfrm>
            <a:off x="2438400" y="3581400"/>
            <a:ext cx="5257800" cy="2971800"/>
          </a:xfrm>
          <a:prstGeom prst="rect">
            <a:avLst/>
          </a:prstGeo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05800" cy="6248400"/>
          </a:xfrm>
        </p:spPr>
        <p:txBody>
          <a:bodyPr>
            <a:normAutofit fontScale="92500" lnSpcReduction="10000"/>
          </a:bodyPr>
          <a:lstStyle/>
          <a:p>
            <a:pPr>
              <a:buClr>
                <a:schemeClr val="bg1"/>
              </a:buClr>
              <a:buFont typeface="Wingdings" pitchFamily="2" charset="2"/>
              <a:buChar char="Ø"/>
            </a:pPr>
            <a:r>
              <a:rPr lang="en-US" b="1" dirty="0" smtClean="0">
                <a:solidFill>
                  <a:schemeClr val="bg2">
                    <a:lumMod val="50000"/>
                  </a:schemeClr>
                </a:solidFill>
              </a:rPr>
              <a:t>Gingival inflammation has two components:              </a:t>
            </a:r>
            <a:r>
              <a:rPr lang="en-US" b="1" i="1" u="sng" dirty="0" smtClean="0">
                <a:solidFill>
                  <a:schemeClr val="bg2">
                    <a:lumMod val="50000"/>
                  </a:schemeClr>
                </a:solidFill>
              </a:rPr>
              <a:t>the acute – </a:t>
            </a:r>
            <a:r>
              <a:rPr lang="en-US" b="1" dirty="0" smtClean="0">
                <a:solidFill>
                  <a:schemeClr val="bg2">
                    <a:lumMod val="50000"/>
                  </a:schemeClr>
                </a:solidFill>
              </a:rPr>
              <a:t>with vasodilation, edema, and polymorphonuclear infiltration,   and                            </a:t>
            </a:r>
            <a:r>
              <a:rPr lang="en-US" b="1" i="1" u="sng" dirty="0" smtClean="0">
                <a:solidFill>
                  <a:schemeClr val="bg2">
                    <a:lumMod val="50000"/>
                  </a:schemeClr>
                </a:solidFill>
              </a:rPr>
              <a:t>the chronic- </a:t>
            </a:r>
            <a:r>
              <a:rPr lang="en-US" b="1" dirty="0" smtClean="0">
                <a:solidFill>
                  <a:schemeClr val="bg2">
                    <a:lumMod val="50000"/>
                  </a:schemeClr>
                </a:solidFill>
              </a:rPr>
              <a:t>with Band T lymphocytes and capillary proliferation forming a granulomatous response.</a:t>
            </a:r>
          </a:p>
          <a:p>
            <a:pPr>
              <a:buClr>
                <a:schemeClr val="bg1"/>
              </a:buClr>
              <a:buFont typeface="Wingdings" pitchFamily="2" charset="2"/>
              <a:buChar char="Ø"/>
            </a:pPr>
            <a:r>
              <a:rPr lang="en-US" b="1" dirty="0" smtClean="0">
                <a:solidFill>
                  <a:schemeClr val="bg2">
                    <a:lumMod val="50000"/>
                  </a:schemeClr>
                </a:solidFill>
              </a:rPr>
              <a:t>The more inflamed gingival unit appears clinically, the better the chances of therapeutic measures resulting in a return to normal gingival health.</a:t>
            </a:r>
          </a:p>
          <a:p>
            <a:pPr>
              <a:buClr>
                <a:schemeClr val="bg1"/>
              </a:buClr>
              <a:buFont typeface="Wingdings" pitchFamily="2" charset="2"/>
              <a:buChar char="Ø"/>
            </a:pPr>
            <a:r>
              <a:rPr lang="en-US" b="1" dirty="0" smtClean="0">
                <a:solidFill>
                  <a:schemeClr val="bg2">
                    <a:lumMod val="50000"/>
                  </a:schemeClr>
                </a:solidFill>
              </a:rPr>
              <a:t>The sequence of events resulting in clinically apparent gingivitis is categorized into: </a:t>
            </a:r>
          </a:p>
          <a:p>
            <a:pPr marL="514350" indent="-514350" algn="ctr">
              <a:buClr>
                <a:schemeClr val="bg1"/>
              </a:buClr>
              <a:buFont typeface="+mj-lt"/>
              <a:buAutoNum type="arabicPeriod"/>
            </a:pPr>
            <a:r>
              <a:rPr lang="en-US" b="1" i="1" u="sng" dirty="0" smtClean="0">
                <a:solidFill>
                  <a:schemeClr val="bg2">
                    <a:lumMod val="50000"/>
                  </a:schemeClr>
                </a:solidFill>
              </a:rPr>
              <a:t>Initial stage</a:t>
            </a:r>
          </a:p>
          <a:p>
            <a:pPr marL="514350" indent="-514350" algn="ctr">
              <a:buClr>
                <a:schemeClr val="bg1"/>
              </a:buClr>
              <a:buFont typeface="+mj-lt"/>
              <a:buAutoNum type="arabicPeriod"/>
            </a:pPr>
            <a:r>
              <a:rPr lang="en-US" b="1" i="1" u="sng" dirty="0" smtClean="0">
                <a:solidFill>
                  <a:schemeClr val="bg2">
                    <a:lumMod val="50000"/>
                  </a:schemeClr>
                </a:solidFill>
              </a:rPr>
              <a:t>Early  stage</a:t>
            </a:r>
          </a:p>
          <a:p>
            <a:pPr marL="514350" indent="-514350" algn="ctr">
              <a:buClr>
                <a:schemeClr val="bg1"/>
              </a:buClr>
              <a:buFont typeface="+mj-lt"/>
              <a:buAutoNum type="arabicPeriod"/>
            </a:pPr>
            <a:r>
              <a:rPr lang="en-US" b="1" i="1" u="sng" dirty="0" smtClean="0">
                <a:solidFill>
                  <a:schemeClr val="bg2">
                    <a:lumMod val="50000"/>
                  </a:schemeClr>
                </a:solidFill>
              </a:rPr>
              <a:t>Established  stage</a:t>
            </a:r>
          </a:p>
          <a:p>
            <a:pPr marL="514350" indent="-514350" algn="ctr">
              <a:buClr>
                <a:schemeClr val="bg1"/>
              </a:buClr>
              <a:buFont typeface="+mj-lt"/>
              <a:buAutoNum type="arabicPeriod"/>
            </a:pPr>
            <a:r>
              <a:rPr lang="en-US" b="1" i="1" u="sng" dirty="0" smtClean="0">
                <a:solidFill>
                  <a:schemeClr val="bg2">
                    <a:lumMod val="50000"/>
                  </a:schemeClr>
                </a:solidFill>
              </a:rPr>
              <a:t>Advanced stage    </a:t>
            </a:r>
          </a:p>
          <a:p>
            <a:pPr marL="514350" indent="-514350">
              <a:buClr>
                <a:schemeClr val="bg1"/>
              </a:buClr>
              <a:buFont typeface="Wingdings" pitchFamily="2" charset="2"/>
              <a:buChar char="Ø"/>
            </a:pPr>
            <a:r>
              <a:rPr lang="en-US" b="1" dirty="0" smtClean="0">
                <a:solidFill>
                  <a:schemeClr val="bg2">
                    <a:lumMod val="50000"/>
                  </a:schemeClr>
                </a:solidFill>
              </a:rPr>
              <a:t>One stage evolves into the next, with no clear cut dividing lines.</a:t>
            </a:r>
          </a:p>
        </p:txBody>
      </p:sp>
      <p:sp>
        <p:nvSpPr>
          <p:cNvPr id="3" name="Title 2"/>
          <p:cNvSpPr>
            <a:spLocks noGrp="1"/>
          </p:cNvSpPr>
          <p:nvPr>
            <p:ph type="title"/>
          </p:nvPr>
        </p:nvSpPr>
        <p:spPr>
          <a:xfrm flipV="1">
            <a:off x="609600" y="304799"/>
            <a:ext cx="8077200" cy="45719"/>
          </a:xfrm>
        </p:spPr>
        <p:txBody>
          <a:bodyPr>
            <a:noAutofit/>
          </a:bodyPr>
          <a:lstStyle/>
          <a:p>
            <a:endParaRPr lang="en-US" sz="800"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bg1"/>
              </a:buClr>
              <a:buFont typeface="Wingdings" pitchFamily="2" charset="2"/>
              <a:buChar char="§"/>
            </a:pPr>
            <a:r>
              <a:rPr lang="en-US" b="1" dirty="0" smtClean="0">
                <a:solidFill>
                  <a:schemeClr val="bg2">
                    <a:lumMod val="50000"/>
                  </a:schemeClr>
                </a:solidFill>
              </a:rPr>
              <a:t>The first manifestations of gingival inflammation are vascular changes consisting of dilated capillaries and increased blood flow. </a:t>
            </a:r>
          </a:p>
          <a:p>
            <a:pPr>
              <a:buClr>
                <a:schemeClr val="bg1"/>
              </a:buClr>
              <a:buFont typeface="Wingdings" pitchFamily="2" charset="2"/>
              <a:buChar char="§"/>
            </a:pPr>
            <a:r>
              <a:rPr lang="en-US" b="1" dirty="0" smtClean="0">
                <a:solidFill>
                  <a:schemeClr val="bg2">
                    <a:lumMod val="50000"/>
                  </a:schemeClr>
                </a:solidFill>
              </a:rPr>
              <a:t>The initial inflammatory changes occurs in response  to microbial activation of resident leukocytes and subsequent stimulation of endothelial cells.</a:t>
            </a:r>
          </a:p>
          <a:p>
            <a:pPr>
              <a:buClr>
                <a:schemeClr val="bg1"/>
              </a:buClr>
              <a:buFont typeface="Wingdings" pitchFamily="2" charset="2"/>
              <a:buChar char="§"/>
            </a:pPr>
            <a:r>
              <a:rPr lang="en-US" b="1" dirty="0" smtClean="0">
                <a:solidFill>
                  <a:schemeClr val="bg2">
                    <a:lumMod val="50000"/>
                  </a:schemeClr>
                </a:solidFill>
              </a:rPr>
              <a:t>Changes occurs as early as 2 days after the plaque accumulation.</a:t>
            </a:r>
          </a:p>
        </p:txBody>
      </p:sp>
      <p:sp>
        <p:nvSpPr>
          <p:cNvPr id="3" name="Title 2"/>
          <p:cNvSpPr>
            <a:spLocks noGrp="1"/>
          </p:cNvSpPr>
          <p:nvPr>
            <p:ph type="title"/>
          </p:nvPr>
        </p:nvSpPr>
        <p:spPr/>
        <p:txBody>
          <a:bodyPr/>
          <a:lstStyle/>
          <a:p>
            <a:pPr marL="742950" indent="-742950">
              <a:buSzPct val="102000"/>
            </a:pPr>
            <a:r>
              <a:rPr b="1" i="1" u="sng" smtClean="0">
                <a:solidFill>
                  <a:srgbClr val="002060"/>
                </a:solidFill>
              </a:rPr>
              <a:t>1. </a:t>
            </a:r>
            <a:r>
              <a:rPr sz="4000" b="1" i="1" u="sng" smtClean="0">
                <a:solidFill>
                  <a:srgbClr val="002060"/>
                </a:solidFill>
              </a:rPr>
              <a:t>The  Initial  Lesion:</a:t>
            </a:r>
            <a:endParaRPr lang="en-US" sz="4000" b="1" i="1" u="sng" dirty="0">
              <a:solidFill>
                <a:srgbClr val="002060"/>
              </a:solidFill>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200</TotalTime>
  <Words>1010</Words>
  <Application>Microsoft Office PowerPoint</Application>
  <PresentationFormat>On-screen Show (4:3)</PresentationFormat>
  <Paragraphs>73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Stages Of Gingivitis</vt:lpstr>
      <vt:lpstr>                                                                                    Learning objectives  </vt:lpstr>
      <vt:lpstr>Gingivitis:</vt:lpstr>
      <vt:lpstr>Slide 4</vt:lpstr>
      <vt:lpstr>How is gingivitis measured-</vt:lpstr>
      <vt:lpstr>The most common form of gingivitis is caused by bacterial plaque.</vt:lpstr>
      <vt:lpstr>Slide 7</vt:lpstr>
      <vt:lpstr>Slide 8</vt:lpstr>
      <vt:lpstr>1. The  Initial  Lesion:</vt:lpstr>
      <vt:lpstr>The changes occuring are:</vt:lpstr>
      <vt:lpstr>Slide 11</vt:lpstr>
      <vt:lpstr>2. The Early Lesion:</vt:lpstr>
      <vt:lpstr>The changes occuring are:</vt:lpstr>
      <vt:lpstr>Slide 14</vt:lpstr>
      <vt:lpstr>3.  The Established Lesion:</vt:lpstr>
      <vt:lpstr>The changes occuring are:</vt:lpstr>
      <vt:lpstr>Slide 17</vt:lpstr>
      <vt:lpstr>Slide 18</vt:lpstr>
      <vt:lpstr>4. The Advanced Lesion:</vt:lpstr>
      <vt:lpstr>Slide 20</vt:lpstr>
      <vt:lpstr> THANK YOU</vt:lpstr>
    </vt:vector>
  </TitlesOfParts>
  <Company>0wn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hgkhkjkj</dc:title>
  <dc:creator>0wner</dc:creator>
  <cp:lastModifiedBy>BANSODE</cp:lastModifiedBy>
  <cp:revision>23</cp:revision>
  <dcterms:created xsi:type="dcterms:W3CDTF">2018-01-29T18:49:53Z</dcterms:created>
  <dcterms:modified xsi:type="dcterms:W3CDTF">2023-08-25T07:12:19Z</dcterms:modified>
</cp:coreProperties>
</file>