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6"/>
  </p:notes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309" r:id="rId10"/>
    <p:sldId id="263" r:id="rId11"/>
    <p:sldId id="282" r:id="rId12"/>
    <p:sldId id="264" r:id="rId13"/>
    <p:sldId id="283" r:id="rId14"/>
    <p:sldId id="265" r:id="rId15"/>
    <p:sldId id="266" r:id="rId16"/>
    <p:sldId id="267" r:id="rId17"/>
    <p:sldId id="310" r:id="rId18"/>
    <p:sldId id="269" r:id="rId19"/>
    <p:sldId id="270" r:id="rId20"/>
    <p:sldId id="271" r:id="rId21"/>
    <p:sldId id="272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4" r:id="rId41"/>
    <p:sldId id="285" r:id="rId42"/>
    <p:sldId id="320" r:id="rId43"/>
    <p:sldId id="321" r:id="rId44"/>
    <p:sldId id="322" r:id="rId45"/>
    <p:sldId id="286" r:id="rId46"/>
    <p:sldId id="287" r:id="rId47"/>
    <p:sldId id="323" r:id="rId48"/>
    <p:sldId id="288" r:id="rId49"/>
    <p:sldId id="290" r:id="rId50"/>
    <p:sldId id="291" r:id="rId51"/>
    <p:sldId id="292" r:id="rId52"/>
    <p:sldId id="293" r:id="rId53"/>
    <p:sldId id="294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7347-7B58-4831-8D94-26E79277521E}" type="datetimeFigureOut">
              <a:rPr lang="en-US" smtClean="0"/>
              <a:pPr/>
              <a:t>24-08-2023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B32A7-9DC1-4169-B068-ACAE6F04A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B32A7-9DC1-4169-B068-ACAE6F04ABA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20F7F-3DB4-4A30-BA49-8BDB9CAD1CF2}" type="datetimeFigureOut">
              <a:rPr lang="en-US" smtClean="0"/>
              <a:pPr/>
              <a:t>24-08-2023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22CDCB-06D4-4645-A113-1D537FE20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Good morning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ORAL CHANGES IN PATIENTS WITH DIABETES :</a:t>
            </a:r>
          </a:p>
          <a:p>
            <a:r>
              <a:rPr lang="en-US" dirty="0" err="1" smtClean="0"/>
              <a:t>Cheilosis</a:t>
            </a:r>
            <a:endParaRPr lang="en-US" dirty="0" smtClean="0"/>
          </a:p>
          <a:p>
            <a:r>
              <a:rPr lang="en-US" dirty="0" smtClean="0"/>
              <a:t>Mucosal drying and cracking</a:t>
            </a:r>
          </a:p>
          <a:p>
            <a:r>
              <a:rPr lang="en-US" dirty="0" smtClean="0"/>
              <a:t>Diminished salivary flow</a:t>
            </a:r>
          </a:p>
          <a:p>
            <a:r>
              <a:rPr lang="en-US" dirty="0" smtClean="0"/>
              <a:t>Alterations in the flora of oral cavity</a:t>
            </a:r>
          </a:p>
          <a:p>
            <a:r>
              <a:rPr lang="en-US" dirty="0" smtClean="0"/>
              <a:t>Increased rate of dental caries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194" y="381000"/>
            <a:ext cx="7365806" cy="572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PERIODONTAL CHANGES IN PATIENTS WITH DIABETES</a:t>
            </a:r>
          </a:p>
          <a:p>
            <a:r>
              <a:rPr lang="en-US" dirty="0" smtClean="0"/>
              <a:t>Enlarged </a:t>
            </a:r>
            <a:r>
              <a:rPr lang="en-US" dirty="0" err="1" smtClean="0"/>
              <a:t>gingiva</a:t>
            </a:r>
            <a:endParaRPr lang="en-US" dirty="0" smtClean="0"/>
          </a:p>
          <a:p>
            <a:r>
              <a:rPr lang="en-US" dirty="0" smtClean="0"/>
              <a:t>Sessile or </a:t>
            </a:r>
            <a:r>
              <a:rPr lang="en-US" dirty="0" err="1" smtClean="0"/>
              <a:t>pedunculated</a:t>
            </a:r>
            <a:r>
              <a:rPr lang="en-US" dirty="0" smtClean="0"/>
              <a:t> gingival polyps</a:t>
            </a:r>
          </a:p>
          <a:p>
            <a:r>
              <a:rPr lang="en-US" dirty="0" err="1" smtClean="0"/>
              <a:t>Polypoid</a:t>
            </a:r>
            <a:r>
              <a:rPr lang="en-US" dirty="0" smtClean="0"/>
              <a:t> gingival proliferations </a:t>
            </a:r>
          </a:p>
          <a:p>
            <a:r>
              <a:rPr lang="en-US" dirty="0" smtClean="0"/>
              <a:t>Abscess formation</a:t>
            </a:r>
          </a:p>
          <a:p>
            <a:r>
              <a:rPr lang="en-US" dirty="0" err="1" smtClean="0"/>
              <a:t>Periodontitis</a:t>
            </a:r>
            <a:r>
              <a:rPr lang="en-US" dirty="0" smtClean="0"/>
              <a:t> and loosened teeth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381000"/>
            <a:ext cx="757803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BACTERIAL PATHOGENS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increased glucose in the gingival fluid and blood of diabetic patients could change the </a:t>
            </a:r>
            <a:r>
              <a:rPr lang="en-US" dirty="0" err="1" smtClean="0"/>
              <a:t>enviroment</a:t>
            </a:r>
            <a:r>
              <a:rPr lang="en-US" dirty="0" smtClean="0"/>
              <a:t> of the </a:t>
            </a:r>
            <a:r>
              <a:rPr lang="en-US" dirty="0" err="1" smtClean="0"/>
              <a:t>microflora</a:t>
            </a:r>
            <a:r>
              <a:rPr lang="en-US" dirty="0" smtClean="0"/>
              <a:t> ,inducing qualitative </a:t>
            </a:r>
            <a:r>
              <a:rPr lang="en-US" dirty="0" err="1" smtClean="0"/>
              <a:t>chages</a:t>
            </a:r>
            <a:r>
              <a:rPr lang="en-US" dirty="0" smtClean="0"/>
              <a:t> in  bacteria that could contribute to the severity of periodontal disease observed in those with poorly controlled diabetes.</a:t>
            </a:r>
          </a:p>
          <a:p>
            <a:endParaRPr lang="en-US" dirty="0" smtClean="0"/>
          </a:p>
          <a:p>
            <a:r>
              <a:rPr lang="en-US" dirty="0" smtClean="0"/>
              <a:t>Patients with type 1 diabetes mellitus and </a:t>
            </a:r>
            <a:r>
              <a:rPr lang="en-US" dirty="0" err="1" smtClean="0"/>
              <a:t>periodontitis</a:t>
            </a:r>
            <a:r>
              <a:rPr lang="en-US" dirty="0" smtClean="0"/>
              <a:t> have </a:t>
            </a:r>
            <a:r>
              <a:rPr lang="en-US" dirty="0" err="1" smtClean="0"/>
              <a:t>beenreported</a:t>
            </a:r>
            <a:r>
              <a:rPr lang="en-US" dirty="0" smtClean="0"/>
              <a:t> to have a </a:t>
            </a:r>
            <a:r>
              <a:rPr lang="en-US" dirty="0" err="1" smtClean="0"/>
              <a:t>subgingival</a:t>
            </a:r>
            <a:r>
              <a:rPr lang="en-US" dirty="0" smtClean="0"/>
              <a:t> flora composed mainly of </a:t>
            </a:r>
            <a:r>
              <a:rPr lang="en-US" dirty="0" err="1" smtClean="0"/>
              <a:t>capnocytophaga</a:t>
            </a:r>
            <a:r>
              <a:rPr lang="en-US" dirty="0" smtClean="0"/>
              <a:t> , anaerobic </a:t>
            </a:r>
            <a:r>
              <a:rPr lang="en-US" dirty="0" err="1" smtClean="0"/>
              <a:t>vibrios</a:t>
            </a:r>
            <a:r>
              <a:rPr lang="en-US" dirty="0" smtClean="0"/>
              <a:t> and </a:t>
            </a:r>
            <a:r>
              <a:rPr lang="en-US" dirty="0" err="1" smtClean="0"/>
              <a:t>actinomyces</a:t>
            </a:r>
            <a:r>
              <a:rPr lang="en-US" dirty="0" smtClean="0"/>
              <a:t> species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Porphyromonas</a:t>
            </a:r>
            <a:r>
              <a:rPr lang="en-US" dirty="0" smtClean="0"/>
              <a:t> </a:t>
            </a:r>
            <a:r>
              <a:rPr lang="en-US" dirty="0" err="1" smtClean="0"/>
              <a:t>gingivalis</a:t>
            </a:r>
            <a:r>
              <a:rPr lang="en-US" dirty="0" smtClean="0"/>
              <a:t> ,</a:t>
            </a:r>
            <a:r>
              <a:rPr lang="en-US" dirty="0" err="1" smtClean="0"/>
              <a:t>prevotella</a:t>
            </a:r>
            <a:r>
              <a:rPr lang="en-US" dirty="0" smtClean="0"/>
              <a:t> and </a:t>
            </a:r>
            <a:r>
              <a:rPr lang="en-US" dirty="0" err="1" smtClean="0"/>
              <a:t>aggregatibacter</a:t>
            </a:r>
            <a:r>
              <a:rPr lang="en-US" dirty="0" smtClean="0"/>
              <a:t> </a:t>
            </a:r>
            <a:r>
              <a:rPr lang="en-US" dirty="0" err="1" smtClean="0"/>
              <a:t>actinomycetemcomitans</a:t>
            </a:r>
            <a:r>
              <a:rPr lang="en-US" dirty="0" smtClean="0"/>
              <a:t> which are common in periodontal lesions of individuals without diabetes are present in low number in those with the disease.</a:t>
            </a:r>
          </a:p>
          <a:p>
            <a:endParaRPr lang="en-US" dirty="0" smtClean="0"/>
          </a:p>
          <a:p>
            <a:r>
              <a:rPr lang="en-US" dirty="0" smtClean="0"/>
              <a:t>Other studies , however found scarce </a:t>
            </a:r>
            <a:r>
              <a:rPr lang="en-US" dirty="0" err="1" smtClean="0"/>
              <a:t>capnocytophaga</a:t>
            </a:r>
            <a:r>
              <a:rPr lang="en-US" dirty="0" smtClean="0"/>
              <a:t> and abundant A. </a:t>
            </a:r>
            <a:r>
              <a:rPr lang="en-US" dirty="0" err="1" smtClean="0"/>
              <a:t>actinomycetemcomitans</a:t>
            </a:r>
            <a:r>
              <a:rPr lang="en-US" dirty="0" smtClean="0"/>
              <a:t> and black pigmented </a:t>
            </a:r>
            <a:r>
              <a:rPr lang="en-US" dirty="0" err="1" smtClean="0"/>
              <a:t>bacteroides</a:t>
            </a:r>
            <a:r>
              <a:rPr lang="en-US" dirty="0" smtClean="0"/>
              <a:t> as well as P. </a:t>
            </a:r>
            <a:r>
              <a:rPr lang="en-US" dirty="0" err="1" smtClean="0"/>
              <a:t>intermedia</a:t>
            </a:r>
            <a:r>
              <a:rPr lang="en-US" dirty="0" smtClean="0"/>
              <a:t> ,p. </a:t>
            </a:r>
            <a:r>
              <a:rPr lang="en-US" dirty="0" err="1" smtClean="0"/>
              <a:t>melaninogenica</a:t>
            </a:r>
            <a:r>
              <a:rPr lang="en-US" dirty="0" smtClean="0"/>
              <a:t> and campylobacter .</a:t>
            </a:r>
          </a:p>
          <a:p>
            <a:endParaRPr lang="en-US" dirty="0" smtClean="0"/>
          </a:p>
          <a:p>
            <a:r>
              <a:rPr lang="en-US" dirty="0" smtClean="0"/>
              <a:t>Black pigmented species especially </a:t>
            </a:r>
            <a:r>
              <a:rPr lang="en-US" dirty="0" err="1" smtClean="0"/>
              <a:t>p.gingivalis</a:t>
            </a:r>
            <a:r>
              <a:rPr lang="en-US" dirty="0" smtClean="0"/>
              <a:t> ,</a:t>
            </a:r>
            <a:r>
              <a:rPr lang="en-US" dirty="0" err="1" smtClean="0"/>
              <a:t>p.intermedia</a:t>
            </a:r>
            <a:r>
              <a:rPr lang="en-US" dirty="0" smtClean="0"/>
              <a:t> and c. rectus are prominent in severe periodontal lesions of pima </a:t>
            </a:r>
            <a:r>
              <a:rPr lang="en-US" dirty="0" err="1" smtClean="0"/>
              <a:t>indians</a:t>
            </a:r>
            <a:r>
              <a:rPr lang="en-US" dirty="0" smtClean="0"/>
              <a:t> with type 2 diabetes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EFFECT ON HOST RESPONS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POLYMORPHONUCLEAR LEUKOCYTE FUNCTION:</a:t>
            </a:r>
          </a:p>
          <a:p>
            <a:r>
              <a:rPr lang="en-US" dirty="0" smtClean="0"/>
              <a:t> The increased susceptibility of diabetic patients to infection has been hypothesized as being caused by </a:t>
            </a:r>
            <a:r>
              <a:rPr lang="en-US" dirty="0" err="1" smtClean="0"/>
              <a:t>polymorphonuclear</a:t>
            </a:r>
            <a:r>
              <a:rPr lang="en-US" dirty="0" smtClean="0"/>
              <a:t> leukocyte deficiencies resulting in:</a:t>
            </a:r>
          </a:p>
          <a:p>
            <a:pPr>
              <a:buNone/>
            </a:pPr>
            <a:r>
              <a:rPr lang="en-US" dirty="0" smtClean="0"/>
              <a:t>Impaired </a:t>
            </a:r>
            <a:r>
              <a:rPr lang="en-US" dirty="0" err="1" smtClean="0"/>
              <a:t>chemotaxis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Defective </a:t>
            </a:r>
            <a:r>
              <a:rPr lang="en-US" dirty="0" err="1" smtClean="0"/>
              <a:t>phagocytosis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Impaired </a:t>
            </a:r>
            <a:r>
              <a:rPr lang="en-US" dirty="0" err="1" smtClean="0"/>
              <a:t>adherance</a:t>
            </a:r>
            <a:endParaRPr lang="en-US" dirty="0" smtClean="0"/>
          </a:p>
          <a:p>
            <a:r>
              <a:rPr lang="en-US" dirty="0" smtClean="0"/>
              <a:t>In patient with poorly controlled diabetes the function of PMNs </a:t>
            </a:r>
            <a:r>
              <a:rPr lang="en-US" dirty="0" err="1" smtClean="0"/>
              <a:t>monocytes</a:t>
            </a:r>
            <a:r>
              <a:rPr lang="en-US" dirty="0" smtClean="0"/>
              <a:t> and macrophages are impaired.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7924800" cy="536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ALTERED COLLAGEN METABOLISM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dirty="0" smtClean="0"/>
              <a:t>Chronic hyperglycemia adversely affects the synthesis maturation, and maintenance of collagen and extracellular matrix </a:t>
            </a:r>
          </a:p>
          <a:p>
            <a:endParaRPr lang="en-US" dirty="0" smtClean="0"/>
          </a:p>
          <a:p>
            <a:r>
              <a:rPr lang="en-US" dirty="0" smtClean="0"/>
              <a:t>In the hyperglycemic state , numerous proteins and matrix molecules undergo a </a:t>
            </a:r>
            <a:r>
              <a:rPr lang="en-US" dirty="0" err="1" smtClean="0"/>
              <a:t>nonenzymatic</a:t>
            </a:r>
            <a:r>
              <a:rPr lang="en-US" dirty="0" smtClean="0"/>
              <a:t> </a:t>
            </a:r>
            <a:r>
              <a:rPr lang="en-US" dirty="0" err="1" smtClean="0"/>
              <a:t>glycosylation</a:t>
            </a:r>
            <a:r>
              <a:rPr lang="en-US" dirty="0" smtClean="0"/>
              <a:t> resulting in</a:t>
            </a:r>
          </a:p>
          <a:p>
            <a:endParaRPr lang="en-US" dirty="0" smtClean="0"/>
          </a:p>
          <a:p>
            <a:r>
              <a:rPr lang="en-US" dirty="0" smtClean="0"/>
              <a:t>      AGEs [advanced </a:t>
            </a:r>
            <a:r>
              <a:rPr lang="en-US" dirty="0" err="1" smtClean="0"/>
              <a:t>glycation</a:t>
            </a:r>
            <a:r>
              <a:rPr lang="en-US" dirty="0" smtClean="0"/>
              <a:t> end product]                             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848894" y="2704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848894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86994" y="5866606"/>
            <a:ext cx="6088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Collagen is cross linked by AGE molecules</a:t>
            </a:r>
          </a:p>
          <a:p>
            <a:endParaRPr lang="en-US" dirty="0" smtClean="0"/>
          </a:p>
          <a:p>
            <a:r>
              <a:rPr lang="en-US" dirty="0" smtClean="0"/>
              <a:t>Making it less soluble and less likely to be normally repaired or replaced</a:t>
            </a:r>
          </a:p>
          <a:p>
            <a:endParaRPr lang="en-US" dirty="0" smtClean="0"/>
          </a:p>
          <a:p>
            <a:r>
              <a:rPr lang="en-US" dirty="0" smtClean="0"/>
              <a:t>Cellular </a:t>
            </a:r>
            <a:r>
              <a:rPr lang="en-US" dirty="0" err="1" smtClean="0"/>
              <a:t>migrtion</a:t>
            </a:r>
            <a:r>
              <a:rPr lang="en-US" dirty="0" smtClean="0"/>
              <a:t> through cross linked collagen is impeded ,and tissue integrity is impaired as a result of damaged collagen remaining in the tissues for longer periods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000500" y="2705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001294" y="3771106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001294" y="5828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848100" y="1485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0"/>
            <a:ext cx="6934200" cy="2971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INFLUENCE OF SYSTEMIC CONDITION ON THE PERIODONTIUM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a result ,collagen in the tissues of patients with poorly  controlled diabetes is older and more susceptible to pathogenic breakdown [</a:t>
            </a:r>
            <a:r>
              <a:rPr lang="en-US" dirty="0" err="1" smtClean="0"/>
              <a:t>i.e</a:t>
            </a:r>
            <a:r>
              <a:rPr lang="en-US" dirty="0" smtClean="0"/>
              <a:t> less resistant to destruction by periodontal infections]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91794" y="15994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FEMALE SEX HORMONES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Gingival alterations during puberty ,pregnancy and menopause are associated with physiologic hormonal changes in the female patient.</a:t>
            </a:r>
          </a:p>
          <a:p>
            <a:endParaRPr lang="en-US" dirty="0" smtClean="0"/>
          </a:p>
          <a:p>
            <a:r>
              <a:rPr lang="en-US" dirty="0" smtClean="0"/>
              <a:t>During puberty and pregnancy these changes are characterized by nonspecific </a:t>
            </a:r>
            <a:r>
              <a:rPr lang="en-US" dirty="0" err="1" smtClean="0"/>
              <a:t>infammatory</a:t>
            </a:r>
            <a:r>
              <a:rPr lang="en-US" dirty="0" smtClean="0"/>
              <a:t> reactions with a predominant vascular component, which leads clinically to a marked hemorrhagic tendency.</a:t>
            </a:r>
          </a:p>
          <a:p>
            <a:endParaRPr lang="en-US" dirty="0" smtClean="0"/>
          </a:p>
          <a:p>
            <a:r>
              <a:rPr lang="en-US" dirty="0" smtClean="0"/>
              <a:t>Oral changes during  menopause may include thinning of the oral mucosa ,gingival recession </a:t>
            </a:r>
            <a:r>
              <a:rPr lang="en-US" dirty="0" err="1" smtClean="0"/>
              <a:t>xerostomia</a:t>
            </a:r>
            <a:r>
              <a:rPr lang="en-US" dirty="0" smtClean="0"/>
              <a:t> ,altered taste ,and burning mouth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between the average ages of 11 to 14 in most women</a:t>
            </a:r>
          </a:p>
          <a:p>
            <a:endParaRPr lang="en-US" dirty="0" smtClean="0"/>
          </a:p>
          <a:p>
            <a:r>
              <a:rPr lang="en-US" dirty="0" smtClean="0"/>
              <a:t>The production of sex hormones increases then remains  relatively constant  during the remainder of the reproductive phase .</a:t>
            </a:r>
          </a:p>
          <a:p>
            <a:endParaRPr lang="en-US" dirty="0" smtClean="0"/>
          </a:p>
          <a:p>
            <a:r>
              <a:rPr lang="en-US" dirty="0" smtClean="0"/>
              <a:t>Also, the prevalence of gingivitis increases ,without an increase in the amount of plaque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Clinical features </a:t>
            </a:r>
          </a:p>
          <a:p>
            <a:r>
              <a:rPr lang="en-US" dirty="0" smtClean="0"/>
              <a:t>During puberty periodontal tissues may have an exaggerated response to local factors 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hyperplastic</a:t>
            </a:r>
            <a:r>
              <a:rPr lang="en-US" dirty="0" smtClean="0"/>
              <a:t> reaction of </a:t>
            </a:r>
            <a:r>
              <a:rPr lang="en-US" dirty="0" err="1" smtClean="0"/>
              <a:t>gingiva</a:t>
            </a:r>
            <a:r>
              <a:rPr lang="en-US" dirty="0" smtClean="0"/>
              <a:t>  may occur in areas where food debris ,</a:t>
            </a:r>
            <a:r>
              <a:rPr lang="en-US" dirty="0" err="1" smtClean="0"/>
              <a:t>materia</a:t>
            </a:r>
            <a:r>
              <a:rPr lang="en-US" dirty="0" smtClean="0"/>
              <a:t> alba ,plaque , and calculus are deposited 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inflammed</a:t>
            </a:r>
            <a:r>
              <a:rPr lang="en-US" dirty="0" smtClean="0"/>
              <a:t> tissue become </a:t>
            </a:r>
            <a:r>
              <a:rPr lang="en-US" dirty="0" err="1" smtClean="0"/>
              <a:t>erythematous</a:t>
            </a:r>
            <a:r>
              <a:rPr lang="en-US" dirty="0" smtClean="0"/>
              <a:t> ,</a:t>
            </a:r>
            <a:r>
              <a:rPr lang="en-US" dirty="0" err="1" smtClean="0"/>
              <a:t>lobulated</a:t>
            </a:r>
            <a:r>
              <a:rPr lang="en-US" dirty="0" smtClean="0"/>
              <a:t> ,and retractable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my occur easily with mechanical debridement of the gingival tissues 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menses ,</a:t>
            </a:r>
            <a:r>
              <a:rPr lang="en-US" dirty="0" err="1" smtClean="0"/>
              <a:t>progesteron</a:t>
            </a:r>
            <a:r>
              <a:rPr lang="en-US" dirty="0" smtClean="0"/>
              <a:t> increases from the second week , peeks at approximately 10 days , and dramatically drops before menstruation </a:t>
            </a:r>
          </a:p>
          <a:p>
            <a:endParaRPr lang="en-US" dirty="0" smtClean="0"/>
          </a:p>
          <a:p>
            <a:r>
              <a:rPr lang="en-US" dirty="0" smtClean="0"/>
              <a:t>Prevalence of gingivitis increases.</a:t>
            </a:r>
          </a:p>
          <a:p>
            <a:endParaRPr lang="en-US" dirty="0" smtClean="0"/>
          </a:p>
          <a:p>
            <a:r>
              <a:rPr lang="en-US" dirty="0" smtClean="0"/>
              <a:t>Gingival tissues have been reported to be more edematous during menses and </a:t>
            </a:r>
            <a:r>
              <a:rPr lang="en-US" dirty="0" err="1" smtClean="0"/>
              <a:t>erythematous</a:t>
            </a:r>
            <a:r>
              <a:rPr lang="en-US" dirty="0" smtClean="0"/>
              <a:t> before the onset of menses in some women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dirty="0" smtClean="0"/>
              <a:t>Complains of bleeding gums .</a:t>
            </a:r>
          </a:p>
          <a:p>
            <a:endParaRPr lang="en-US" dirty="0" smtClean="0"/>
          </a:p>
          <a:p>
            <a:r>
              <a:rPr lang="en-US" dirty="0" smtClean="0"/>
              <a:t> bloated or tense </a:t>
            </a:r>
            <a:r>
              <a:rPr lang="en-US" dirty="0" err="1" smtClean="0"/>
              <a:t>feelingin</a:t>
            </a:r>
            <a:r>
              <a:rPr lang="en-US" dirty="0" smtClean="0"/>
              <a:t> the gums preceding menstrual flow .</a:t>
            </a:r>
          </a:p>
          <a:p>
            <a:endParaRPr lang="en-US" dirty="0" smtClean="0"/>
          </a:p>
          <a:p>
            <a:r>
              <a:rPr lang="en-US" dirty="0" smtClean="0"/>
              <a:t>Increased exudation from inflamed </a:t>
            </a:r>
            <a:r>
              <a:rPr lang="en-US" dirty="0" err="1" smtClean="0"/>
              <a:t>gingiva</a:t>
            </a:r>
            <a:r>
              <a:rPr lang="en-US" dirty="0" smtClean="0"/>
              <a:t> suggesting that pre-existing gingivitis in aggravated but GCF of normal </a:t>
            </a:r>
            <a:r>
              <a:rPr lang="en-US" dirty="0" err="1" smtClean="0"/>
              <a:t>gingiva</a:t>
            </a:r>
            <a:r>
              <a:rPr lang="en-US" dirty="0" smtClean="0"/>
              <a:t> not affected 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Pregnant women ,near or at term ,produce large quantities of </a:t>
            </a:r>
            <a:r>
              <a:rPr lang="en-US" dirty="0" err="1" smtClean="0"/>
              <a:t>estradiol</a:t>
            </a:r>
            <a:r>
              <a:rPr lang="en-US" dirty="0" smtClean="0"/>
              <a:t> ,</a:t>
            </a:r>
            <a:r>
              <a:rPr lang="en-US" dirty="0" err="1" smtClean="0"/>
              <a:t>estriol</a:t>
            </a:r>
            <a:r>
              <a:rPr lang="en-US" dirty="0" smtClean="0"/>
              <a:t> and progesterone .</a:t>
            </a:r>
          </a:p>
          <a:p>
            <a:endParaRPr lang="en-US" dirty="0" smtClean="0"/>
          </a:p>
          <a:p>
            <a:r>
              <a:rPr lang="en-US" dirty="0" smtClean="0"/>
              <a:t>Gingival inflammation initiated by plaque ,and exacerbated by these hormonal changes in the second and third trimester of pregnancy ,is referred to as pregnancy gingivitis 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Periodontal manifestations </a:t>
            </a:r>
          </a:p>
          <a:p>
            <a:r>
              <a:rPr lang="en-US" dirty="0" smtClean="0"/>
              <a:t>Pregnancy itself does not cause gingivitis .</a:t>
            </a:r>
          </a:p>
          <a:p>
            <a:r>
              <a:rPr lang="en-US" dirty="0" smtClean="0"/>
              <a:t>Gingivitis in pregnancy is caused by bacterial plaque ,just as it in non pregnant women . </a:t>
            </a:r>
          </a:p>
          <a:p>
            <a:r>
              <a:rPr lang="en-US" dirty="0" smtClean="0"/>
              <a:t>Pronounced ease of bleeding is most striking clinical feature .</a:t>
            </a:r>
          </a:p>
          <a:p>
            <a:r>
              <a:rPr lang="en-US" dirty="0" err="1" smtClean="0"/>
              <a:t>Gingiva</a:t>
            </a:r>
            <a:r>
              <a:rPr lang="en-US" dirty="0" smtClean="0"/>
              <a:t> is inflamed and varies in color from a bright red to bluish red 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Marginal and </a:t>
            </a:r>
            <a:r>
              <a:rPr lang="en-US" dirty="0" err="1" smtClean="0"/>
              <a:t>interdental</a:t>
            </a:r>
            <a:r>
              <a:rPr lang="en-US" dirty="0" smtClean="0"/>
              <a:t> </a:t>
            </a:r>
            <a:r>
              <a:rPr lang="en-US" dirty="0" err="1" smtClean="0"/>
              <a:t>gingiva</a:t>
            </a:r>
            <a:r>
              <a:rPr lang="en-US" dirty="0" smtClean="0"/>
              <a:t> are edematous ,pit on pressure ,appear smooth shiny ,are soft and pliable and sometimes present a </a:t>
            </a:r>
            <a:r>
              <a:rPr lang="en-US" dirty="0" err="1" smtClean="0"/>
              <a:t>rasberry</a:t>
            </a:r>
            <a:r>
              <a:rPr lang="en-US" dirty="0" smtClean="0"/>
              <a:t> lip appearance .</a:t>
            </a:r>
          </a:p>
          <a:p>
            <a:endParaRPr lang="en-US" dirty="0" smtClean="0"/>
          </a:p>
          <a:p>
            <a:r>
              <a:rPr lang="en-US" dirty="0" err="1" smtClean="0"/>
              <a:t>Extreame</a:t>
            </a:r>
            <a:r>
              <a:rPr lang="en-US" dirty="0" smtClean="0"/>
              <a:t>  redness result from marked </a:t>
            </a:r>
            <a:r>
              <a:rPr lang="en-US" dirty="0" err="1" smtClean="0"/>
              <a:t>vascularity</a:t>
            </a:r>
            <a:r>
              <a:rPr lang="en-US" dirty="0" smtClean="0"/>
              <a:t> ,and there is an increased tendency to bleed .</a:t>
            </a:r>
          </a:p>
          <a:p>
            <a:endParaRPr lang="en-US" dirty="0" smtClean="0"/>
          </a:p>
          <a:p>
            <a:r>
              <a:rPr lang="en-US" dirty="0" smtClean="0"/>
              <a:t>Gingival changes are usually painless unless complicated by acute infection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/>
          </a:bodyPr>
          <a:lstStyle/>
          <a:p>
            <a:r>
              <a:rPr lang="en-IN" sz="5400" dirty="0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Systemic conditions  </a:t>
            </a:r>
            <a:r>
              <a:rPr lang="en-US" smtClean="0"/>
              <a:t>impacting periodontitis</a:t>
            </a:r>
            <a:endParaRPr lang="en-US" dirty="0" smtClean="0"/>
          </a:p>
          <a:p>
            <a:r>
              <a:rPr lang="en-US" dirty="0" smtClean="0"/>
              <a:t>Endocrine </a:t>
            </a:r>
            <a:r>
              <a:rPr lang="en-US" dirty="0" smtClean="0"/>
              <a:t>disorders and hormonal changes</a:t>
            </a:r>
          </a:p>
          <a:p>
            <a:r>
              <a:rPr lang="en-US" dirty="0" smtClean="0"/>
              <a:t>Hematologic disorders and immune deficiencies </a:t>
            </a:r>
          </a:p>
          <a:p>
            <a:r>
              <a:rPr lang="en-US" dirty="0" smtClean="0"/>
              <a:t>Genetic disorders </a:t>
            </a:r>
          </a:p>
          <a:p>
            <a:r>
              <a:rPr lang="en-US" dirty="0" smtClean="0"/>
              <a:t>Stress and psychosomatic disorders </a:t>
            </a:r>
          </a:p>
          <a:p>
            <a:r>
              <a:rPr lang="en-US" dirty="0" smtClean="0"/>
              <a:t>Nutritional influences </a:t>
            </a:r>
          </a:p>
          <a:p>
            <a:r>
              <a:rPr lang="en-US" dirty="0" smtClean="0"/>
              <a:t>Medications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001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001000" cy="108508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HEMATOLOGIC DISORDERS AND IMMUNE DEFICIENCIES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WBCs : involved in the inflammatory reactions.</a:t>
            </a:r>
          </a:p>
          <a:p>
            <a:endParaRPr lang="en-US" dirty="0" smtClean="0"/>
          </a:p>
          <a:p>
            <a:r>
              <a:rPr lang="en-US" dirty="0" smtClean="0"/>
              <a:t>RBCs : responsible for gas exchange and nutrient supply to the periodontal tissues .</a:t>
            </a:r>
          </a:p>
          <a:p>
            <a:endParaRPr lang="en-US" dirty="0" smtClean="0"/>
          </a:p>
          <a:p>
            <a:r>
              <a:rPr lang="en-US" dirty="0" smtClean="0"/>
              <a:t>Platelets : normal haemostatic as well as recruitment of cells during inflammation and wound healing .</a:t>
            </a:r>
          </a:p>
          <a:p>
            <a:endParaRPr lang="en-US" dirty="0" smtClean="0"/>
          </a:p>
          <a:p>
            <a:r>
              <a:rPr lang="en-US" dirty="0" smtClean="0"/>
              <a:t>Disorders of any blood cells or blood forming organs have profound effect on </a:t>
            </a:r>
            <a:r>
              <a:rPr lang="en-US" dirty="0" err="1" smtClean="0"/>
              <a:t>periodontium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LEUKOCYTE [NEUTROPHIL] DISORDERS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NEUTROPENIA 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Neutropenia</a:t>
            </a:r>
            <a:r>
              <a:rPr lang="en-US" dirty="0" smtClean="0"/>
              <a:t> is a blood disorder that results in low levels  of  circulating </a:t>
            </a:r>
            <a:r>
              <a:rPr lang="en-US" dirty="0" err="1" smtClean="0"/>
              <a:t>neutrophils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Serious condition caused by diseases ,medications ,chemical ,infections, idiopathic conditions or hereditary disorders .</a:t>
            </a:r>
          </a:p>
          <a:p>
            <a:endParaRPr lang="en-US" dirty="0" smtClean="0"/>
          </a:p>
          <a:p>
            <a:r>
              <a:rPr lang="en-US" dirty="0" smtClean="0"/>
              <a:t>May be chronic or cyclic ,severe or benign .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neutropenia</a:t>
            </a:r>
            <a:r>
              <a:rPr lang="en-US" dirty="0" smtClean="0"/>
              <a:t> : ANC of  1000-1500 cells/micro.lit</a:t>
            </a:r>
          </a:p>
          <a:p>
            <a:r>
              <a:rPr lang="en-US" dirty="0" smtClean="0"/>
              <a:t>Moderate : ANC of 500 -1000 cells /micro. Lit</a:t>
            </a:r>
          </a:p>
          <a:p>
            <a:r>
              <a:rPr lang="en-US" dirty="0" smtClean="0"/>
              <a:t>Severe : ANC less than 500 cells /micro.lit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AGRANULOCYTOSIS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is characterized by a reduction in the number of circulating granulocytes and results in severe infections, including ulcerative necrotizing lesions of the oral mucosa ,skin and gastrointestinal and genitourinary tracts .</a:t>
            </a:r>
          </a:p>
          <a:p>
            <a:endParaRPr lang="en-US" dirty="0" smtClean="0"/>
          </a:p>
          <a:p>
            <a:r>
              <a:rPr lang="en-US" dirty="0" smtClean="0"/>
              <a:t>Less severe form of the disease are called </a:t>
            </a:r>
            <a:r>
              <a:rPr lang="en-US" dirty="0" err="1" smtClean="0"/>
              <a:t>neutropenia</a:t>
            </a:r>
            <a:r>
              <a:rPr lang="en-US" dirty="0" smtClean="0"/>
              <a:t> or </a:t>
            </a:r>
            <a:r>
              <a:rPr lang="en-US" dirty="0" err="1" smtClean="0"/>
              <a:t>granulocytopenia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Drug idiosyncrasy is the most common cause of </a:t>
            </a:r>
            <a:r>
              <a:rPr lang="en-US" dirty="0" err="1" smtClean="0"/>
              <a:t>agranulocytosis</a:t>
            </a:r>
            <a:r>
              <a:rPr lang="en-US" dirty="0" smtClean="0"/>
              <a:t> ,but in some </a:t>
            </a:r>
            <a:r>
              <a:rPr lang="en-US" dirty="0" err="1" smtClean="0"/>
              <a:t>cases,its</a:t>
            </a:r>
            <a:r>
              <a:rPr lang="en-US" dirty="0" smtClean="0"/>
              <a:t> cause cannot be explained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onset of disease is accompanied by fever ,malaise, general </a:t>
            </a:r>
            <a:r>
              <a:rPr lang="en-US" dirty="0" err="1" smtClean="0"/>
              <a:t>weekness</a:t>
            </a:r>
            <a:r>
              <a:rPr lang="en-US" dirty="0" smtClean="0"/>
              <a:t>, and sore throat.</a:t>
            </a:r>
          </a:p>
          <a:p>
            <a:endParaRPr lang="en-US" dirty="0" smtClean="0"/>
          </a:p>
          <a:p>
            <a:r>
              <a:rPr lang="en-US" dirty="0" smtClean="0"/>
              <a:t>Ulceration in the oral cavity, </a:t>
            </a:r>
            <a:r>
              <a:rPr lang="en-US" dirty="0" err="1" smtClean="0"/>
              <a:t>oropharynx,and</a:t>
            </a:r>
            <a:r>
              <a:rPr lang="en-US" dirty="0" smtClean="0"/>
              <a:t> throat is characteristic.</a:t>
            </a:r>
          </a:p>
          <a:p>
            <a:endParaRPr lang="en-US" dirty="0" smtClean="0"/>
          </a:p>
          <a:p>
            <a:r>
              <a:rPr lang="en-US" dirty="0" smtClean="0"/>
              <a:t>The mucosa exhibits isolated necrotic patches that are black and grey and are sharply demarcated from adjacent uninvolved areas .</a:t>
            </a:r>
          </a:p>
          <a:p>
            <a:endParaRPr lang="en-US" dirty="0" smtClean="0"/>
          </a:p>
          <a:p>
            <a:r>
              <a:rPr lang="en-US" dirty="0" smtClean="0"/>
              <a:t>The absence of a notable inflammatory reaction caused by lack of granulocytes is a striking feature.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leukemias</a:t>
            </a:r>
            <a:r>
              <a:rPr lang="en-US" dirty="0" smtClean="0"/>
              <a:t> are malignant </a:t>
            </a:r>
            <a:r>
              <a:rPr lang="en-US" dirty="0" err="1" smtClean="0"/>
              <a:t>neoplasias</a:t>
            </a:r>
            <a:r>
              <a:rPr lang="en-US" dirty="0" smtClean="0"/>
              <a:t> of WBC precursors , characterized by : </a:t>
            </a:r>
          </a:p>
          <a:p>
            <a:r>
              <a:rPr lang="en-US" dirty="0" smtClean="0"/>
              <a:t>1] diffuse replacement of the bone marrow with proliferating leukemic cells .</a:t>
            </a:r>
          </a:p>
          <a:p>
            <a:r>
              <a:rPr lang="en-US" dirty="0" smtClean="0"/>
              <a:t>2]abnormal numbers and forms of immature WBCs in the circulating blood</a:t>
            </a:r>
          </a:p>
          <a:p>
            <a:r>
              <a:rPr lang="en-US" dirty="0" smtClean="0"/>
              <a:t>3] widespread infiltrates in the liver ,spleen, lymph </a:t>
            </a:r>
            <a:r>
              <a:rPr lang="en-US" dirty="0" err="1" smtClean="0"/>
              <a:t>nodes,and</a:t>
            </a:r>
            <a:r>
              <a:rPr lang="en-US" dirty="0" smtClean="0"/>
              <a:t> sites throughout the body.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CLASSIFICATION</a:t>
            </a:r>
          </a:p>
          <a:p>
            <a:r>
              <a:rPr lang="en-US" dirty="0" smtClean="0"/>
              <a:t>According to the type of WBC involved</a:t>
            </a:r>
          </a:p>
          <a:p>
            <a:pPr>
              <a:buNone/>
            </a:pPr>
            <a:r>
              <a:rPr lang="en-US" dirty="0" smtClean="0"/>
              <a:t>1. lymphocytic</a:t>
            </a:r>
          </a:p>
          <a:p>
            <a:pPr>
              <a:buNone/>
            </a:pPr>
            <a:r>
              <a:rPr lang="en-US" dirty="0" smtClean="0"/>
              <a:t>2 .</a:t>
            </a:r>
            <a:r>
              <a:rPr lang="en-US" dirty="0" err="1" smtClean="0"/>
              <a:t>Myelocytic</a:t>
            </a:r>
            <a:r>
              <a:rPr lang="en-US" dirty="0" smtClean="0"/>
              <a:t> or </a:t>
            </a:r>
            <a:r>
              <a:rPr lang="en-US" dirty="0" err="1" smtClean="0"/>
              <a:t>myelogenous</a:t>
            </a:r>
            <a:endParaRPr lang="en-US" dirty="0" smtClean="0"/>
          </a:p>
          <a:p>
            <a:r>
              <a:rPr lang="en-US" dirty="0" smtClean="0"/>
              <a:t>According to their evolution</a:t>
            </a:r>
          </a:p>
          <a:p>
            <a:pPr>
              <a:buNone/>
            </a:pPr>
            <a:r>
              <a:rPr lang="en-US" dirty="0" smtClean="0"/>
              <a:t>1 . Acute 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Subacute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3 . Chronic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10540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leukemias</a:t>
            </a:r>
            <a:r>
              <a:rPr lang="en-US" dirty="0" smtClean="0"/>
              <a:t> tend to displace normal components of bone marrow elements with leukemic cells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353594" y="22090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90600" y="23622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877094" y="2551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201694" y="2551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38600" y="1981200"/>
            <a:ext cx="4191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Resulting in reduced production  of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28194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RBCs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200" y="26670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WBCs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77000" y="28956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Platelets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877094" y="34663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696494" y="3313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163594" y="3580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3810000"/>
            <a:ext cx="2209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 in poorer tissue oxygenation making  tissues more friable and susceptible to breakdown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76600" y="3810000"/>
            <a:ext cx="2133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Leads to an increased susceptibility to infections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248400" y="3810000"/>
            <a:ext cx="2286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Leads to bleeding tendency  which can occur in any tissue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Periodontium</a:t>
            </a:r>
            <a:r>
              <a:rPr lang="en-US" dirty="0" smtClean="0"/>
              <a:t> in leukemic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and periodontal manifestations of leukemia consist of 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31242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Leukemic infiltration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81400" y="31242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Oral ulcerations and infections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72200" y="3200400"/>
            <a:ext cx="2057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Bleeding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81400" y="4724400"/>
            <a:ext cx="2438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Gingival </a:t>
            </a:r>
            <a:r>
              <a:rPr lang="en-US" dirty="0" err="1" smtClean="0"/>
              <a:t>enargement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Periodontitis</a:t>
            </a:r>
            <a:r>
              <a:rPr lang="en-US" sz="2800" dirty="0" smtClean="0"/>
              <a:t> is a chronic bacterial infection of the supporting structures of the teeth</a:t>
            </a:r>
          </a:p>
          <a:p>
            <a:r>
              <a:rPr lang="en-US" sz="2800" dirty="0" smtClean="0"/>
              <a:t> Host response varies between the individuals and an altered deficient response to bacterial pathogens may lead to more severe forms of disease</a:t>
            </a:r>
          </a:p>
          <a:p>
            <a:r>
              <a:rPr lang="en-US" sz="2800" dirty="0" smtClean="0"/>
              <a:t>Systemic disorders and conditions alter host tissues and physiology , which may impair hosts barrier function and immune defense against periodontal pathogens creating opportunities for destructive periodontal disease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Leukemic infiltration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Leukemic cells can infiltrate the </a:t>
            </a:r>
            <a:r>
              <a:rPr lang="en-US" dirty="0" err="1" smtClean="0"/>
              <a:t>gingiva</a:t>
            </a:r>
            <a:r>
              <a:rPr lang="en-US" dirty="0" smtClean="0"/>
              <a:t> and , less frequently ,the alveolar bone .</a:t>
            </a:r>
          </a:p>
          <a:p>
            <a:r>
              <a:rPr lang="en-US" dirty="0" smtClean="0"/>
              <a:t>Gingival infiltration often results in </a:t>
            </a:r>
            <a:r>
              <a:rPr lang="en-US" dirty="0" err="1" smtClean="0"/>
              <a:t>leukaemic</a:t>
            </a:r>
            <a:r>
              <a:rPr lang="en-US" dirty="0" smtClean="0"/>
              <a:t> gingival enlargement .</a:t>
            </a:r>
          </a:p>
          <a:p>
            <a:r>
              <a:rPr lang="en-US" dirty="0" smtClean="0"/>
              <a:t>It may be to the </a:t>
            </a:r>
            <a:r>
              <a:rPr lang="en-US" dirty="0" err="1" smtClean="0"/>
              <a:t>interdental</a:t>
            </a:r>
            <a:r>
              <a:rPr lang="en-US" dirty="0" smtClean="0"/>
              <a:t> papillae area or it may expand to include the marginal </a:t>
            </a:r>
            <a:r>
              <a:rPr lang="en-US" dirty="0" err="1" smtClean="0"/>
              <a:t>gingiva</a:t>
            </a:r>
            <a:r>
              <a:rPr lang="en-US" dirty="0" smtClean="0"/>
              <a:t> and partially  cover the crowns of the teeth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286000"/>
            <a:ext cx="3733800" cy="253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Leukemic infiltration causing localized gingival swelling of the </a:t>
            </a:r>
            <a:r>
              <a:rPr lang="en-US" dirty="0" err="1" smtClean="0"/>
              <a:t>interdental</a:t>
            </a:r>
            <a:r>
              <a:rPr lang="en-US" dirty="0" smtClean="0"/>
              <a:t> papillae between the maxillary central incisor and lateral incisor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Leukemic cells can infiltrate the </a:t>
            </a:r>
            <a:r>
              <a:rPr lang="en-US" dirty="0" err="1" smtClean="0"/>
              <a:t>gingiva</a:t>
            </a:r>
            <a:r>
              <a:rPr lang="en-US" dirty="0" smtClean="0"/>
              <a:t> and less frequently the alveolar bone .</a:t>
            </a:r>
          </a:p>
          <a:p>
            <a:endParaRPr lang="en-US" dirty="0" smtClean="0"/>
          </a:p>
          <a:p>
            <a:r>
              <a:rPr lang="en-US" dirty="0" smtClean="0"/>
              <a:t>Gingival infiltration often results in leukemic gingival enlargement.</a:t>
            </a:r>
          </a:p>
          <a:p>
            <a:endParaRPr lang="en-US" dirty="0" smtClean="0"/>
          </a:p>
          <a:p>
            <a:r>
              <a:rPr lang="en-US" dirty="0" smtClean="0"/>
              <a:t>The abnormal accumulation of </a:t>
            </a:r>
            <a:r>
              <a:rPr lang="en-US" dirty="0" err="1" smtClean="0"/>
              <a:t>leukaemic</a:t>
            </a:r>
            <a:r>
              <a:rPr lang="en-US" dirty="0" smtClean="0"/>
              <a:t> cells in dermal and subcutaneous CT is called </a:t>
            </a:r>
            <a:r>
              <a:rPr lang="en-US" dirty="0" err="1" smtClean="0"/>
              <a:t>leukaemia</a:t>
            </a:r>
            <a:r>
              <a:rPr lang="en-US" dirty="0" smtClean="0"/>
              <a:t> cutis and forms elevated and flat </a:t>
            </a:r>
            <a:r>
              <a:rPr lang="en-US" dirty="0" err="1" smtClean="0"/>
              <a:t>macules</a:t>
            </a:r>
            <a:r>
              <a:rPr lang="en-US" dirty="0" smtClean="0"/>
              <a:t> and papules 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Gingiva</a:t>
            </a:r>
            <a:r>
              <a:rPr lang="en-US" dirty="0" smtClean="0"/>
              <a:t> appears initially bluish red and cyanotic with a rounding and </a:t>
            </a:r>
            <a:r>
              <a:rPr lang="en-US" dirty="0" err="1" smtClean="0"/>
              <a:t>tensesness</a:t>
            </a:r>
            <a:r>
              <a:rPr lang="en-US" dirty="0" smtClean="0"/>
              <a:t> of the gingival  margin ; then it increases in size most often in the </a:t>
            </a:r>
            <a:r>
              <a:rPr lang="en-US" dirty="0" err="1" smtClean="0"/>
              <a:t>interdental</a:t>
            </a:r>
            <a:r>
              <a:rPr lang="en-US" dirty="0" smtClean="0"/>
              <a:t> papilla and partially covering the crowns of the teeth 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Genetic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systemic conditions associated with or predisposing to periodontal destruction include genetic disorders that result in an inadequate number or function of circulating </a:t>
            </a:r>
            <a:r>
              <a:rPr lang="en-US" dirty="0" err="1" smtClean="0"/>
              <a:t>neutrophils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periodontitis</a:t>
            </a:r>
            <a:r>
              <a:rPr lang="en-US" dirty="0" smtClean="0"/>
              <a:t> has been observed in individuals with primary </a:t>
            </a:r>
            <a:r>
              <a:rPr lang="en-US" dirty="0" err="1" smtClean="0"/>
              <a:t>neutrophil</a:t>
            </a:r>
            <a:r>
              <a:rPr lang="en-US" dirty="0" smtClean="0"/>
              <a:t> disorders such as </a:t>
            </a:r>
            <a:r>
              <a:rPr lang="en-US" dirty="0" err="1" smtClean="0"/>
              <a:t>neutropenia</a:t>
            </a:r>
            <a:r>
              <a:rPr lang="en-US" dirty="0" smtClean="0"/>
              <a:t>, </a:t>
            </a:r>
            <a:r>
              <a:rPr lang="en-US" dirty="0" err="1" smtClean="0"/>
              <a:t>agranulocytosis</a:t>
            </a:r>
            <a:r>
              <a:rPr lang="en-US" dirty="0" smtClean="0"/>
              <a:t> , </a:t>
            </a:r>
            <a:r>
              <a:rPr lang="en-US" dirty="0" err="1" smtClean="0"/>
              <a:t>chediak-higashi</a:t>
            </a:r>
            <a:r>
              <a:rPr lang="en-US" dirty="0" smtClean="0"/>
              <a:t> syndrome and lazy leukocyte syndrome.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, severe </a:t>
            </a:r>
            <a:r>
              <a:rPr lang="en-US" dirty="0" err="1" smtClean="0"/>
              <a:t>periodntitis</a:t>
            </a:r>
            <a:r>
              <a:rPr lang="en-US" dirty="0" smtClean="0"/>
              <a:t> has also been observed </a:t>
            </a:r>
            <a:r>
              <a:rPr lang="en-US" dirty="0" err="1" smtClean="0"/>
              <a:t>inindividuals</a:t>
            </a:r>
            <a:r>
              <a:rPr lang="en-US" dirty="0" smtClean="0"/>
              <a:t> who exhibit secondary </a:t>
            </a:r>
            <a:r>
              <a:rPr lang="en-US" dirty="0" err="1" smtClean="0"/>
              <a:t>neutrophil</a:t>
            </a:r>
            <a:r>
              <a:rPr lang="en-US" dirty="0" smtClean="0"/>
              <a:t> impairment as seen in down syndrome ,and inflammatory bowel disease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Stress and psychosomatic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and  psychosomatic disorders most likely impact the periodontal health through changes in the  individual’s </a:t>
            </a:r>
            <a:r>
              <a:rPr lang="en-US" dirty="0" err="1" smtClean="0"/>
              <a:t>behaviour</a:t>
            </a:r>
            <a:r>
              <a:rPr lang="en-US" dirty="0" smtClean="0"/>
              <a:t> and through complex interactions among the nervous ,endocrine and immune systems </a:t>
            </a:r>
          </a:p>
          <a:p>
            <a:r>
              <a:rPr lang="en-US" dirty="0" smtClean="0"/>
              <a:t>Individuals under stress may have poorer oral hygiene , may start or increase clenching and grinding of their teeth and may smoke frequently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7724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recognize that these disorders and conditions themselves do not cause </a:t>
            </a:r>
            <a:r>
              <a:rPr lang="en-US" dirty="0" err="1" smtClean="0"/>
              <a:t>periodontities</a:t>
            </a:r>
            <a:r>
              <a:rPr lang="en-US" dirty="0" smtClean="0"/>
              <a:t> ,but they may predispose, accelerate or increase its progression.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 and periodontal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no nutritional deficiencies that by themselves can cause gingivitis or </a:t>
            </a:r>
            <a:r>
              <a:rPr lang="en-US" dirty="0" err="1" smtClean="0"/>
              <a:t>periodontitis</a:t>
            </a:r>
            <a:r>
              <a:rPr lang="en-US" dirty="0" smtClean="0"/>
              <a:t> however ,nutritional deficiencies can affect the condition of the </a:t>
            </a:r>
            <a:r>
              <a:rPr lang="en-US" dirty="0" err="1" smtClean="0"/>
              <a:t>periodontium</a:t>
            </a:r>
            <a:r>
              <a:rPr lang="en-US" dirty="0" smtClean="0"/>
              <a:t> and </a:t>
            </a:r>
            <a:r>
              <a:rPr lang="en-US" dirty="0" err="1" smtClean="0"/>
              <a:t>therby</a:t>
            </a:r>
            <a:r>
              <a:rPr lang="en-US" dirty="0" smtClean="0"/>
              <a:t> may accentuate the deleterious effect of plaque –induced inflammation in susceptible individuals .</a:t>
            </a:r>
          </a:p>
          <a:p>
            <a:endParaRPr lang="en-US" dirty="0" smtClean="0"/>
          </a:p>
          <a:p>
            <a:r>
              <a:rPr lang="en-US" dirty="0" smtClean="0"/>
              <a:t>There are nutritional deficiencies that produce changes in the oral cavity .these changes include alteration of the tissues of the lips ,oral mucosa ,</a:t>
            </a:r>
            <a:r>
              <a:rPr lang="en-US" dirty="0" err="1" smtClean="0"/>
              <a:t>gingiva</a:t>
            </a:r>
            <a:r>
              <a:rPr lang="en-US" dirty="0" smtClean="0"/>
              <a:t> and bone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BISPHOSPHONATES</a:t>
            </a:r>
          </a:p>
          <a:p>
            <a:r>
              <a:rPr lang="en-US" dirty="0" err="1" smtClean="0"/>
              <a:t>Bisphosphonate</a:t>
            </a:r>
            <a:r>
              <a:rPr lang="en-US" dirty="0" smtClean="0"/>
              <a:t> medications are primarily  used to treat cancer and osteoporosis .</a:t>
            </a:r>
          </a:p>
          <a:p>
            <a:r>
              <a:rPr lang="en-US" dirty="0" smtClean="0"/>
              <a:t>They act by inhibiting </a:t>
            </a:r>
            <a:r>
              <a:rPr lang="en-US" dirty="0" err="1" smtClean="0"/>
              <a:t>osteoclastic</a:t>
            </a:r>
            <a:r>
              <a:rPr lang="en-US" dirty="0" smtClean="0"/>
              <a:t> activity which leads to less bone </a:t>
            </a:r>
            <a:r>
              <a:rPr lang="en-US" dirty="0" err="1" smtClean="0"/>
              <a:t>resorbtion</a:t>
            </a:r>
            <a:r>
              <a:rPr lang="en-US" dirty="0" smtClean="0"/>
              <a:t> ,less bone </a:t>
            </a:r>
            <a:r>
              <a:rPr lang="en-US" dirty="0" err="1" smtClean="0"/>
              <a:t>remodelling</a:t>
            </a:r>
            <a:r>
              <a:rPr lang="en-US" dirty="0" smtClean="0"/>
              <a:t> and less bone turnover .</a:t>
            </a:r>
          </a:p>
          <a:p>
            <a:r>
              <a:rPr lang="en-US" dirty="0" smtClean="0"/>
              <a:t>The use of </a:t>
            </a:r>
            <a:r>
              <a:rPr lang="en-US" dirty="0" err="1" smtClean="0"/>
              <a:t>bisphosphonates</a:t>
            </a:r>
            <a:r>
              <a:rPr lang="en-US" dirty="0" smtClean="0"/>
              <a:t> in cancer treatment is aimed at preventing the often lethal imbalance of </a:t>
            </a:r>
            <a:r>
              <a:rPr lang="en-US" dirty="0" err="1" smtClean="0"/>
              <a:t>oesteoclastic</a:t>
            </a:r>
            <a:r>
              <a:rPr lang="en-US" dirty="0" smtClean="0"/>
              <a:t> activity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treatment of </a:t>
            </a:r>
            <a:r>
              <a:rPr lang="en-US" dirty="0" err="1" smtClean="0"/>
              <a:t>osteoporosis,the</a:t>
            </a:r>
            <a:r>
              <a:rPr lang="en-US" dirty="0" smtClean="0"/>
              <a:t> goal is simply to harness </a:t>
            </a:r>
            <a:r>
              <a:rPr lang="en-US" dirty="0" err="1" smtClean="0"/>
              <a:t>osteoclastic</a:t>
            </a:r>
            <a:r>
              <a:rPr lang="en-US" dirty="0" smtClean="0"/>
              <a:t> activity to minimize or prevent bone loss and in many cases , to increase bone mass by creating an advantage for </a:t>
            </a:r>
            <a:r>
              <a:rPr lang="en-US" dirty="0" err="1" smtClean="0"/>
              <a:t>osteoblastic</a:t>
            </a:r>
            <a:r>
              <a:rPr lang="en-US" dirty="0" smtClean="0"/>
              <a:t> activity .</a:t>
            </a:r>
          </a:p>
          <a:p>
            <a:r>
              <a:rPr lang="en-US" dirty="0" smtClean="0"/>
              <a:t>The major difference in the use of </a:t>
            </a:r>
            <a:r>
              <a:rPr lang="en-US" dirty="0" err="1" smtClean="0"/>
              <a:t>bisphosphonates</a:t>
            </a:r>
            <a:r>
              <a:rPr lang="en-US" dirty="0" smtClean="0"/>
              <a:t> for cancer versus osteoporosis are the route of administration of specific </a:t>
            </a:r>
            <a:r>
              <a:rPr lang="en-US" dirty="0" err="1" smtClean="0"/>
              <a:t>bisphosphonate</a:t>
            </a:r>
            <a:r>
              <a:rPr lang="en-US" dirty="0" smtClean="0"/>
              <a:t> medications used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corticosteroids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humans, the systemic administration of cortisone and </a:t>
            </a:r>
            <a:r>
              <a:rPr lang="en-US" dirty="0" err="1" smtClean="0"/>
              <a:t>adrenocorticotropic</a:t>
            </a:r>
            <a:r>
              <a:rPr lang="en-US" dirty="0" smtClean="0"/>
              <a:t> hormone appears to have no effect on the incidence or severity of gingival and </a:t>
            </a:r>
            <a:r>
              <a:rPr lang="en-US" dirty="0" err="1" smtClean="0"/>
              <a:t>peridontal</a:t>
            </a:r>
            <a:r>
              <a:rPr lang="en-US" dirty="0" smtClean="0"/>
              <a:t> disease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Various systemic factors that play role in etiology of periodontal disease are as follows 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1828800"/>
            <a:ext cx="2133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Endocrine  disorders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657600"/>
            <a:ext cx="2286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Immune deficiencies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1905000"/>
            <a:ext cx="2133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Hematologic disorders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7200" y="5257800"/>
            <a:ext cx="2362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Nutritional influences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76600" y="3657600"/>
            <a:ext cx="2514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Genetic  disorders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172200" y="3581400"/>
            <a:ext cx="2438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Stress  and  psychosomatic disorders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352800" y="5257800"/>
            <a:ext cx="2514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Medications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324600" y="5334000"/>
            <a:ext cx="2362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systemic conditions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276600" y="1828800"/>
            <a:ext cx="2286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Hormonal changes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ENDOCRINE DISORDERS AND HORMONAL CHANGES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Endocrine disturbances and hormone fluctuations affect the periodontal tissues directly , </a:t>
            </a:r>
            <a:r>
              <a:rPr lang="en-US" sz="2800" dirty="0" err="1" smtClean="0"/>
              <a:t>modifiy</a:t>
            </a:r>
            <a:r>
              <a:rPr lang="en-US" sz="2800" dirty="0" smtClean="0"/>
              <a:t> the tissue response to local factors , and produce anatomic changes in the </a:t>
            </a:r>
            <a:r>
              <a:rPr lang="en-US" sz="2800" dirty="0" err="1" smtClean="0"/>
              <a:t>gingiva</a:t>
            </a:r>
            <a:r>
              <a:rPr lang="en-US" sz="2800" dirty="0" smtClean="0"/>
              <a:t> that may favor plaque accumulation and disease progression. 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DIABETES MELLITUS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complex metabolic disorder characterized by chronic hyperglycemia  </a:t>
            </a:r>
          </a:p>
          <a:p>
            <a:r>
              <a:rPr lang="en-US" dirty="0" smtClean="0"/>
              <a:t>It is chronic disease caused by inherited and or acquired deficiency in production of insulin by the </a:t>
            </a:r>
            <a:r>
              <a:rPr lang="en-US" dirty="0" err="1" smtClean="0"/>
              <a:t>pancrease</a:t>
            </a:r>
            <a:r>
              <a:rPr lang="en-US" dirty="0" smtClean="0"/>
              <a:t> ,or by the ineffectiveness of the insulin produced .</a:t>
            </a:r>
          </a:p>
          <a:p>
            <a:r>
              <a:rPr lang="en-US" dirty="0" smtClean="0"/>
              <a:t>Such a deficiency results in increased concentrations of glucose in the blood , which in turn damage many of the body’s systems , in particular the blood vessels and nerves.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620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752</TotalTime>
  <Words>1989</Words>
  <Application>Microsoft Office PowerPoint</Application>
  <PresentationFormat>On-screen Show (4:3)</PresentationFormat>
  <Paragraphs>212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Good morning </vt:lpstr>
      <vt:lpstr>INFLUENCE OF SYSTEMIC CONDITION ON THE PERIODONTIUM</vt:lpstr>
      <vt:lpstr>Learning objectives</vt:lpstr>
      <vt:lpstr>Introduction</vt:lpstr>
      <vt:lpstr>Slide 5</vt:lpstr>
      <vt:lpstr> </vt:lpstr>
      <vt:lpstr>ENDOCRINE DISORDERS AND HORMONAL CHANGES</vt:lpstr>
      <vt:lpstr>DIABETES MELLITUS</vt:lpstr>
      <vt:lpstr>Slide 9</vt:lpstr>
      <vt:lpstr>Oral manifestations</vt:lpstr>
      <vt:lpstr>Slide 11</vt:lpstr>
      <vt:lpstr>Slide 12</vt:lpstr>
      <vt:lpstr>Slide 13</vt:lpstr>
      <vt:lpstr>BACTERIAL PATHOGENS</vt:lpstr>
      <vt:lpstr>Slide 15</vt:lpstr>
      <vt:lpstr>EFFECT ON HOST RESPONS</vt:lpstr>
      <vt:lpstr>Slide 17</vt:lpstr>
      <vt:lpstr>ALTERED COLLAGEN METABOLISM</vt:lpstr>
      <vt:lpstr>Slide 19</vt:lpstr>
      <vt:lpstr>Slide 20</vt:lpstr>
      <vt:lpstr>FEMALE SEX HORMONES</vt:lpstr>
      <vt:lpstr>puberty</vt:lpstr>
      <vt:lpstr>Slide 23</vt:lpstr>
      <vt:lpstr>Slide 24</vt:lpstr>
      <vt:lpstr>Menses </vt:lpstr>
      <vt:lpstr>Slide 26</vt:lpstr>
      <vt:lpstr>Pregnancy </vt:lpstr>
      <vt:lpstr>Slide 28</vt:lpstr>
      <vt:lpstr>Slide 29</vt:lpstr>
      <vt:lpstr>Slide 30</vt:lpstr>
      <vt:lpstr>HEMATOLOGIC DISORDERS AND IMMUNE DEFICIENCIES</vt:lpstr>
      <vt:lpstr>LEUKOCYTE [NEUTROPHIL] DISORDERS</vt:lpstr>
      <vt:lpstr>AGRANULOCYTOSIS</vt:lpstr>
      <vt:lpstr>Slide 34</vt:lpstr>
      <vt:lpstr>Slide 35</vt:lpstr>
      <vt:lpstr>LEUKAEMIA</vt:lpstr>
      <vt:lpstr>Slide 37</vt:lpstr>
      <vt:lpstr>Slide 38</vt:lpstr>
      <vt:lpstr>Periodontium in leukemic patients</vt:lpstr>
      <vt:lpstr>Leukemic infiltration </vt:lpstr>
      <vt:lpstr>Slide 41</vt:lpstr>
      <vt:lpstr>Slide 42</vt:lpstr>
      <vt:lpstr>Slide 43</vt:lpstr>
      <vt:lpstr>Slide 44</vt:lpstr>
      <vt:lpstr> Genetic disorders </vt:lpstr>
      <vt:lpstr>Slide 46</vt:lpstr>
      <vt:lpstr>Slide 47</vt:lpstr>
      <vt:lpstr>Stress and psychosomatic disorders</vt:lpstr>
      <vt:lpstr>Slide 49</vt:lpstr>
      <vt:lpstr>Nutrition and periodontal disease </vt:lpstr>
      <vt:lpstr>medications</vt:lpstr>
      <vt:lpstr>Slide 52</vt:lpstr>
      <vt:lpstr>corticosteroids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INFLUENCE OF SYSTEMIC CONDITION ON THE PERIODONTIUM</dc:title>
  <dc:creator>Good Day</dc:creator>
  <cp:lastModifiedBy>BANSODE</cp:lastModifiedBy>
  <cp:revision>86</cp:revision>
  <dcterms:created xsi:type="dcterms:W3CDTF">2022-12-29T05:50:20Z</dcterms:created>
  <dcterms:modified xsi:type="dcterms:W3CDTF">2023-08-24T11:22:55Z</dcterms:modified>
</cp:coreProperties>
</file>