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80" r:id="rId17"/>
    <p:sldId id="282" r:id="rId18"/>
    <p:sldId id="283" r:id="rId19"/>
    <p:sldId id="284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2435B-71C3-4F46-A9AE-8529B643598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C944BCE-3F27-4AE8-AF04-00A895AED093}">
      <dgm:prSet phldrT="[Text]"/>
      <dgm:spPr/>
      <dgm:t>
        <a:bodyPr/>
        <a:lstStyle/>
        <a:p>
          <a:r>
            <a:rPr lang="en-US" dirty="0" smtClean="0"/>
            <a:t>Completion of Enamel Formation</a:t>
          </a:r>
          <a:endParaRPr lang="en-IN" dirty="0"/>
        </a:p>
      </dgm:t>
    </dgm:pt>
    <dgm:pt modelId="{994957C7-6DAD-407B-8365-42AA08A3CFAA}" type="parTrans" cxnId="{4A8C20BF-4F65-4B94-892E-647C73AA79CB}">
      <dgm:prSet/>
      <dgm:spPr/>
      <dgm:t>
        <a:bodyPr/>
        <a:lstStyle/>
        <a:p>
          <a:endParaRPr lang="en-IN"/>
        </a:p>
      </dgm:t>
    </dgm:pt>
    <dgm:pt modelId="{BC49F608-848D-4435-B76B-366192E67B6C}" type="sibTrans" cxnId="{4A8C20BF-4F65-4B94-892E-647C73AA79CB}">
      <dgm:prSet/>
      <dgm:spPr/>
      <dgm:t>
        <a:bodyPr/>
        <a:lstStyle/>
        <a:p>
          <a:endParaRPr lang="en-IN"/>
        </a:p>
      </dgm:t>
    </dgm:pt>
    <dgm:pt modelId="{D0956015-AEA1-4123-8EC8-5A2EEBA06723}">
      <dgm:prSet phldrT="[Text]"/>
      <dgm:spPr/>
      <dgm:t>
        <a:bodyPr/>
        <a:lstStyle/>
        <a:p>
          <a:r>
            <a:rPr lang="en-US" dirty="0" smtClean="0"/>
            <a:t>Formation of shorter </a:t>
          </a:r>
          <a:r>
            <a:rPr lang="en-US" dirty="0" err="1" smtClean="0"/>
            <a:t>ameloblast</a:t>
          </a:r>
          <a:endParaRPr lang="en-IN" dirty="0"/>
        </a:p>
      </dgm:t>
    </dgm:pt>
    <dgm:pt modelId="{44776D2A-A91E-4A94-988E-4655B7318F01}" type="parTrans" cxnId="{7E816C40-6B20-46F3-82CB-2DBA0603B1DF}">
      <dgm:prSet/>
      <dgm:spPr/>
      <dgm:t>
        <a:bodyPr/>
        <a:lstStyle/>
        <a:p>
          <a:endParaRPr lang="en-IN"/>
        </a:p>
      </dgm:t>
    </dgm:pt>
    <dgm:pt modelId="{2F3EF095-6E1B-44E8-B809-518626A98B5A}" type="sibTrans" cxnId="{7E816C40-6B20-46F3-82CB-2DBA0603B1DF}">
      <dgm:prSet/>
      <dgm:spPr/>
      <dgm:t>
        <a:bodyPr/>
        <a:lstStyle/>
        <a:p>
          <a:endParaRPr lang="en-IN"/>
        </a:p>
      </dgm:t>
    </dgm:pt>
    <dgm:pt modelId="{BBEC389D-3300-4589-B5D7-4B8BDA43CAEF}">
      <dgm:prSet phldrT="[Text]"/>
      <dgm:spPr/>
      <dgm:t>
        <a:bodyPr/>
        <a:lstStyle/>
        <a:p>
          <a:r>
            <a:rPr lang="en-US" dirty="0" smtClean="0"/>
            <a:t>Formation of thin membrane</a:t>
          </a:r>
          <a:endParaRPr lang="en-IN" dirty="0"/>
        </a:p>
      </dgm:t>
    </dgm:pt>
    <dgm:pt modelId="{D030AAAC-CDEB-41DF-BD1F-7DE0F3D8F6E2}" type="parTrans" cxnId="{21F6A9D9-7DA2-4D51-AFA1-6CC3E43BD186}">
      <dgm:prSet/>
      <dgm:spPr/>
      <dgm:t>
        <a:bodyPr/>
        <a:lstStyle/>
        <a:p>
          <a:endParaRPr lang="en-IN"/>
        </a:p>
      </dgm:t>
    </dgm:pt>
    <dgm:pt modelId="{6935FC81-134C-4F08-81A0-DC4E1B9BBBC3}" type="sibTrans" cxnId="{21F6A9D9-7DA2-4D51-AFA1-6CC3E43BD186}">
      <dgm:prSet/>
      <dgm:spPr/>
      <dgm:t>
        <a:bodyPr/>
        <a:lstStyle/>
        <a:p>
          <a:endParaRPr lang="en-IN"/>
        </a:p>
      </dgm:t>
    </dgm:pt>
    <dgm:pt modelId="{32FFA660-65DA-4A6A-9A5C-70163EE3D11B}">
      <dgm:prSet phldrT="[Text]"/>
      <dgm:spPr/>
      <dgm:t>
        <a:bodyPr/>
        <a:lstStyle/>
        <a:p>
          <a:r>
            <a:rPr lang="en-US" dirty="0" smtClean="0"/>
            <a:t>Formation of primary </a:t>
          </a:r>
          <a:r>
            <a:rPr lang="en-US" dirty="0" err="1" smtClean="0"/>
            <a:t>cutical</a:t>
          </a:r>
          <a:r>
            <a:rPr lang="en-US" dirty="0" smtClean="0"/>
            <a:t> on enamel surface</a:t>
          </a:r>
          <a:endParaRPr lang="en-IN" dirty="0"/>
        </a:p>
      </dgm:t>
    </dgm:pt>
    <dgm:pt modelId="{9EFB94CF-205D-411E-A7C3-4D9275AFF078}" type="parTrans" cxnId="{1F6813A5-C029-4395-854C-F392C20FFFAB}">
      <dgm:prSet/>
      <dgm:spPr/>
      <dgm:t>
        <a:bodyPr/>
        <a:lstStyle/>
        <a:p>
          <a:endParaRPr lang="en-IN"/>
        </a:p>
      </dgm:t>
    </dgm:pt>
    <dgm:pt modelId="{7B1B248C-4907-4C14-A4BA-67A64622210D}" type="sibTrans" cxnId="{1F6813A5-C029-4395-854C-F392C20FFFAB}">
      <dgm:prSet/>
      <dgm:spPr/>
      <dgm:t>
        <a:bodyPr/>
        <a:lstStyle/>
        <a:p>
          <a:endParaRPr lang="en-IN"/>
        </a:p>
      </dgm:t>
    </dgm:pt>
    <dgm:pt modelId="{1FB122B4-EBDD-4FC7-8BBA-A44909AA26A4}">
      <dgm:prSet phldrT="[Text]"/>
      <dgm:spPr/>
      <dgm:t>
        <a:bodyPr/>
        <a:lstStyle/>
        <a:p>
          <a:r>
            <a:rPr lang="en-US" dirty="0" smtClean="0"/>
            <a:t>Formation of REE on enamel</a:t>
          </a:r>
          <a:endParaRPr lang="en-IN" dirty="0"/>
        </a:p>
      </dgm:t>
    </dgm:pt>
    <dgm:pt modelId="{0607BC86-4D2F-4CBF-995A-0C99F41A0FA6}" type="parTrans" cxnId="{824F0BA3-2E69-486D-946E-C93E24F87AB5}">
      <dgm:prSet/>
      <dgm:spPr/>
      <dgm:t>
        <a:bodyPr/>
        <a:lstStyle/>
        <a:p>
          <a:endParaRPr lang="en-IN"/>
        </a:p>
      </dgm:t>
    </dgm:pt>
    <dgm:pt modelId="{0CDD150B-8C2B-455F-81FA-A5DA98E0BB27}" type="sibTrans" cxnId="{824F0BA3-2E69-486D-946E-C93E24F87AB5}">
      <dgm:prSet/>
      <dgm:spPr/>
      <dgm:t>
        <a:bodyPr/>
        <a:lstStyle/>
        <a:p>
          <a:endParaRPr lang="en-IN"/>
        </a:p>
      </dgm:t>
    </dgm:pt>
    <dgm:pt modelId="{F295ABDE-04CC-44DE-928D-3748CA342556}" type="pres">
      <dgm:prSet presAssocID="{C642435B-71C3-4F46-A9AE-8529B64359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F56E77A-6CE1-4CA3-9432-3686AE1D9AEC}" type="pres">
      <dgm:prSet presAssocID="{1FB122B4-EBDD-4FC7-8BBA-A44909AA26A4}" presName="boxAndChildren" presStyleCnt="0"/>
      <dgm:spPr/>
    </dgm:pt>
    <dgm:pt modelId="{7BD4DB9F-B71B-432A-8436-4276F96AA2CC}" type="pres">
      <dgm:prSet presAssocID="{1FB122B4-EBDD-4FC7-8BBA-A44909AA26A4}" presName="parentTextBox" presStyleLbl="node1" presStyleIdx="0" presStyleCnt="5"/>
      <dgm:spPr/>
      <dgm:t>
        <a:bodyPr/>
        <a:lstStyle/>
        <a:p>
          <a:endParaRPr lang="en-IN"/>
        </a:p>
      </dgm:t>
    </dgm:pt>
    <dgm:pt modelId="{181A8EF8-CF80-47B5-943C-2E3B8CD7F317}" type="pres">
      <dgm:prSet presAssocID="{7B1B248C-4907-4C14-A4BA-67A64622210D}" presName="sp" presStyleCnt="0"/>
      <dgm:spPr/>
    </dgm:pt>
    <dgm:pt modelId="{32BE2516-F9FC-4948-93AA-982A925687AB}" type="pres">
      <dgm:prSet presAssocID="{32FFA660-65DA-4A6A-9A5C-70163EE3D11B}" presName="arrowAndChildren" presStyleCnt="0"/>
      <dgm:spPr/>
    </dgm:pt>
    <dgm:pt modelId="{668FDECD-F00A-4C82-B0EA-A3A890C54030}" type="pres">
      <dgm:prSet presAssocID="{32FFA660-65DA-4A6A-9A5C-70163EE3D11B}" presName="parentTextArrow" presStyleLbl="node1" presStyleIdx="1" presStyleCnt="5"/>
      <dgm:spPr/>
      <dgm:t>
        <a:bodyPr/>
        <a:lstStyle/>
        <a:p>
          <a:endParaRPr lang="en-IN"/>
        </a:p>
      </dgm:t>
    </dgm:pt>
    <dgm:pt modelId="{65F78AA0-E20E-4D9D-B224-21B9CEDDD9F5}" type="pres">
      <dgm:prSet presAssocID="{6935FC81-134C-4F08-81A0-DC4E1B9BBBC3}" presName="sp" presStyleCnt="0"/>
      <dgm:spPr/>
    </dgm:pt>
    <dgm:pt modelId="{591FFF11-B1B7-46BF-9992-AB25974B9092}" type="pres">
      <dgm:prSet presAssocID="{BBEC389D-3300-4589-B5D7-4B8BDA43CAEF}" presName="arrowAndChildren" presStyleCnt="0"/>
      <dgm:spPr/>
    </dgm:pt>
    <dgm:pt modelId="{2C9DF472-0BC4-4167-B215-5FFAB5CF61C9}" type="pres">
      <dgm:prSet presAssocID="{BBEC389D-3300-4589-B5D7-4B8BDA43CAEF}" presName="parentTextArrow" presStyleLbl="node1" presStyleIdx="2" presStyleCnt="5"/>
      <dgm:spPr/>
      <dgm:t>
        <a:bodyPr/>
        <a:lstStyle/>
        <a:p>
          <a:endParaRPr lang="en-IN"/>
        </a:p>
      </dgm:t>
    </dgm:pt>
    <dgm:pt modelId="{504FFE86-FDDE-467D-8626-F59E96EE5BEA}" type="pres">
      <dgm:prSet presAssocID="{2F3EF095-6E1B-44E8-B809-518626A98B5A}" presName="sp" presStyleCnt="0"/>
      <dgm:spPr/>
    </dgm:pt>
    <dgm:pt modelId="{22F00785-E612-4B6E-93D9-2507DE509AD5}" type="pres">
      <dgm:prSet presAssocID="{D0956015-AEA1-4123-8EC8-5A2EEBA06723}" presName="arrowAndChildren" presStyleCnt="0"/>
      <dgm:spPr/>
    </dgm:pt>
    <dgm:pt modelId="{C20EFDD6-F445-4FE5-863C-7E6C3C1878DF}" type="pres">
      <dgm:prSet presAssocID="{D0956015-AEA1-4123-8EC8-5A2EEBA06723}" presName="parentTextArrow" presStyleLbl="node1" presStyleIdx="3" presStyleCnt="5"/>
      <dgm:spPr/>
      <dgm:t>
        <a:bodyPr/>
        <a:lstStyle/>
        <a:p>
          <a:endParaRPr lang="en-IN"/>
        </a:p>
      </dgm:t>
    </dgm:pt>
    <dgm:pt modelId="{EDDA8079-15F3-4263-91B7-C15DC7947CE4}" type="pres">
      <dgm:prSet presAssocID="{BC49F608-848D-4435-B76B-366192E67B6C}" presName="sp" presStyleCnt="0"/>
      <dgm:spPr/>
    </dgm:pt>
    <dgm:pt modelId="{94093688-AB55-4DF7-BE78-2A769BD62B1A}" type="pres">
      <dgm:prSet presAssocID="{DC944BCE-3F27-4AE8-AF04-00A895AED093}" presName="arrowAndChildren" presStyleCnt="0"/>
      <dgm:spPr/>
    </dgm:pt>
    <dgm:pt modelId="{B05E0CE5-DE44-4618-A7DA-BFF7A08CDEBA}" type="pres">
      <dgm:prSet presAssocID="{DC944BCE-3F27-4AE8-AF04-00A895AED093}" presName="parentTextArrow" presStyleLbl="node1" presStyleIdx="4" presStyleCnt="5"/>
      <dgm:spPr/>
      <dgm:t>
        <a:bodyPr/>
        <a:lstStyle/>
        <a:p>
          <a:endParaRPr lang="en-IN"/>
        </a:p>
      </dgm:t>
    </dgm:pt>
  </dgm:ptLst>
  <dgm:cxnLst>
    <dgm:cxn modelId="{34899E7C-5A5D-4982-9A5C-BC9BF5D31D70}" type="presOf" srcId="{BBEC389D-3300-4589-B5D7-4B8BDA43CAEF}" destId="{2C9DF472-0BC4-4167-B215-5FFAB5CF61C9}" srcOrd="0" destOrd="0" presId="urn:microsoft.com/office/officeart/2005/8/layout/process4"/>
    <dgm:cxn modelId="{824F0BA3-2E69-486D-946E-C93E24F87AB5}" srcId="{C642435B-71C3-4F46-A9AE-8529B643598B}" destId="{1FB122B4-EBDD-4FC7-8BBA-A44909AA26A4}" srcOrd="4" destOrd="0" parTransId="{0607BC86-4D2F-4CBF-995A-0C99F41A0FA6}" sibTransId="{0CDD150B-8C2B-455F-81FA-A5DA98E0BB27}"/>
    <dgm:cxn modelId="{CE25B6FE-C206-4740-97BC-4F1A5A0CA68F}" type="presOf" srcId="{DC944BCE-3F27-4AE8-AF04-00A895AED093}" destId="{B05E0CE5-DE44-4618-A7DA-BFF7A08CDEBA}" srcOrd="0" destOrd="0" presId="urn:microsoft.com/office/officeart/2005/8/layout/process4"/>
    <dgm:cxn modelId="{9A51B58C-AAE9-4B14-9488-E42E8F3F44FC}" type="presOf" srcId="{1FB122B4-EBDD-4FC7-8BBA-A44909AA26A4}" destId="{7BD4DB9F-B71B-432A-8436-4276F96AA2CC}" srcOrd="0" destOrd="0" presId="urn:microsoft.com/office/officeart/2005/8/layout/process4"/>
    <dgm:cxn modelId="{21F6A9D9-7DA2-4D51-AFA1-6CC3E43BD186}" srcId="{C642435B-71C3-4F46-A9AE-8529B643598B}" destId="{BBEC389D-3300-4589-B5D7-4B8BDA43CAEF}" srcOrd="2" destOrd="0" parTransId="{D030AAAC-CDEB-41DF-BD1F-7DE0F3D8F6E2}" sibTransId="{6935FC81-134C-4F08-81A0-DC4E1B9BBBC3}"/>
    <dgm:cxn modelId="{DE8FEB6D-1B5A-498E-A8A5-4DC459BB2875}" type="presOf" srcId="{D0956015-AEA1-4123-8EC8-5A2EEBA06723}" destId="{C20EFDD6-F445-4FE5-863C-7E6C3C1878DF}" srcOrd="0" destOrd="0" presId="urn:microsoft.com/office/officeart/2005/8/layout/process4"/>
    <dgm:cxn modelId="{1F6813A5-C029-4395-854C-F392C20FFFAB}" srcId="{C642435B-71C3-4F46-A9AE-8529B643598B}" destId="{32FFA660-65DA-4A6A-9A5C-70163EE3D11B}" srcOrd="3" destOrd="0" parTransId="{9EFB94CF-205D-411E-A7C3-4D9275AFF078}" sibTransId="{7B1B248C-4907-4C14-A4BA-67A64622210D}"/>
    <dgm:cxn modelId="{322EE3BD-C630-4879-B0F7-C237D52B7692}" type="presOf" srcId="{32FFA660-65DA-4A6A-9A5C-70163EE3D11B}" destId="{668FDECD-F00A-4C82-B0EA-A3A890C54030}" srcOrd="0" destOrd="0" presId="urn:microsoft.com/office/officeart/2005/8/layout/process4"/>
    <dgm:cxn modelId="{7E816C40-6B20-46F3-82CB-2DBA0603B1DF}" srcId="{C642435B-71C3-4F46-A9AE-8529B643598B}" destId="{D0956015-AEA1-4123-8EC8-5A2EEBA06723}" srcOrd="1" destOrd="0" parTransId="{44776D2A-A91E-4A94-988E-4655B7318F01}" sibTransId="{2F3EF095-6E1B-44E8-B809-518626A98B5A}"/>
    <dgm:cxn modelId="{4A8C20BF-4F65-4B94-892E-647C73AA79CB}" srcId="{C642435B-71C3-4F46-A9AE-8529B643598B}" destId="{DC944BCE-3F27-4AE8-AF04-00A895AED093}" srcOrd="0" destOrd="0" parTransId="{994957C7-6DAD-407B-8365-42AA08A3CFAA}" sibTransId="{BC49F608-848D-4435-B76B-366192E67B6C}"/>
    <dgm:cxn modelId="{9AF4A39D-F37B-4CEA-A697-696D349893FC}" type="presOf" srcId="{C642435B-71C3-4F46-A9AE-8529B643598B}" destId="{F295ABDE-04CC-44DE-928D-3748CA342556}" srcOrd="0" destOrd="0" presId="urn:microsoft.com/office/officeart/2005/8/layout/process4"/>
    <dgm:cxn modelId="{303750B4-C9E3-4B2F-BB15-832E6B8DACD5}" type="presParOf" srcId="{F295ABDE-04CC-44DE-928D-3748CA342556}" destId="{AF56E77A-6CE1-4CA3-9432-3686AE1D9AEC}" srcOrd="0" destOrd="0" presId="urn:microsoft.com/office/officeart/2005/8/layout/process4"/>
    <dgm:cxn modelId="{3EBC1CB1-6D8E-4899-9CA2-33C34D23C9AF}" type="presParOf" srcId="{AF56E77A-6CE1-4CA3-9432-3686AE1D9AEC}" destId="{7BD4DB9F-B71B-432A-8436-4276F96AA2CC}" srcOrd="0" destOrd="0" presId="urn:microsoft.com/office/officeart/2005/8/layout/process4"/>
    <dgm:cxn modelId="{03ACADF2-1592-4F64-895B-548C966AADB4}" type="presParOf" srcId="{F295ABDE-04CC-44DE-928D-3748CA342556}" destId="{181A8EF8-CF80-47B5-943C-2E3B8CD7F317}" srcOrd="1" destOrd="0" presId="urn:microsoft.com/office/officeart/2005/8/layout/process4"/>
    <dgm:cxn modelId="{C6BD05E9-AE81-4AB3-A810-A5E46DF2AC0F}" type="presParOf" srcId="{F295ABDE-04CC-44DE-928D-3748CA342556}" destId="{32BE2516-F9FC-4948-93AA-982A925687AB}" srcOrd="2" destOrd="0" presId="urn:microsoft.com/office/officeart/2005/8/layout/process4"/>
    <dgm:cxn modelId="{7A54DAF5-D2A9-4E31-8988-06B70A684172}" type="presParOf" srcId="{32BE2516-F9FC-4948-93AA-982A925687AB}" destId="{668FDECD-F00A-4C82-B0EA-A3A890C54030}" srcOrd="0" destOrd="0" presId="urn:microsoft.com/office/officeart/2005/8/layout/process4"/>
    <dgm:cxn modelId="{EF51F454-820E-41B3-BABC-E67073FC78BF}" type="presParOf" srcId="{F295ABDE-04CC-44DE-928D-3748CA342556}" destId="{65F78AA0-E20E-4D9D-B224-21B9CEDDD9F5}" srcOrd="3" destOrd="0" presId="urn:microsoft.com/office/officeart/2005/8/layout/process4"/>
    <dgm:cxn modelId="{D02C131B-A2D8-4E16-81CB-3087A6FA6411}" type="presParOf" srcId="{F295ABDE-04CC-44DE-928D-3748CA342556}" destId="{591FFF11-B1B7-46BF-9992-AB25974B9092}" srcOrd="4" destOrd="0" presId="urn:microsoft.com/office/officeart/2005/8/layout/process4"/>
    <dgm:cxn modelId="{48D902B8-7E32-48A2-8B81-6AC226B53E4E}" type="presParOf" srcId="{591FFF11-B1B7-46BF-9992-AB25974B9092}" destId="{2C9DF472-0BC4-4167-B215-5FFAB5CF61C9}" srcOrd="0" destOrd="0" presId="urn:microsoft.com/office/officeart/2005/8/layout/process4"/>
    <dgm:cxn modelId="{82999448-F99F-48E5-8FE3-DB26B014124E}" type="presParOf" srcId="{F295ABDE-04CC-44DE-928D-3748CA342556}" destId="{504FFE86-FDDE-467D-8626-F59E96EE5BEA}" srcOrd="5" destOrd="0" presId="urn:microsoft.com/office/officeart/2005/8/layout/process4"/>
    <dgm:cxn modelId="{8D1F57E5-F683-4351-A843-D71BD61F8C87}" type="presParOf" srcId="{F295ABDE-04CC-44DE-928D-3748CA342556}" destId="{22F00785-E612-4B6E-93D9-2507DE509AD5}" srcOrd="6" destOrd="0" presId="urn:microsoft.com/office/officeart/2005/8/layout/process4"/>
    <dgm:cxn modelId="{EC512DA3-E748-482E-8E45-0D562E4E9C08}" type="presParOf" srcId="{22F00785-E612-4B6E-93D9-2507DE509AD5}" destId="{C20EFDD6-F445-4FE5-863C-7E6C3C1878DF}" srcOrd="0" destOrd="0" presId="urn:microsoft.com/office/officeart/2005/8/layout/process4"/>
    <dgm:cxn modelId="{DFFDC2ED-74DC-4923-9F8C-1CBA47DB6AEB}" type="presParOf" srcId="{F295ABDE-04CC-44DE-928D-3748CA342556}" destId="{EDDA8079-15F3-4263-91B7-C15DC7947CE4}" srcOrd="7" destOrd="0" presId="urn:microsoft.com/office/officeart/2005/8/layout/process4"/>
    <dgm:cxn modelId="{1DF7509F-6A26-41E4-8358-3EEAE7B98692}" type="presParOf" srcId="{F295ABDE-04CC-44DE-928D-3748CA342556}" destId="{94093688-AB55-4DF7-BE78-2A769BD62B1A}" srcOrd="8" destOrd="0" presId="urn:microsoft.com/office/officeart/2005/8/layout/process4"/>
    <dgm:cxn modelId="{62F36007-7B4E-4A8F-908B-163CF595FA7D}" type="presParOf" srcId="{94093688-AB55-4DF7-BE78-2A769BD62B1A}" destId="{B05E0CE5-DE44-4618-A7DA-BFF7A08CDE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65B3A-E8B6-425C-8C37-594EB5133F2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1ADAFC5-EAF7-47C7-A456-ABE109C799CE}">
      <dgm:prSet phldrT="[Text]"/>
      <dgm:spPr/>
      <dgm:t>
        <a:bodyPr/>
        <a:lstStyle/>
        <a:p>
          <a:r>
            <a:rPr lang="en-US" dirty="0" smtClean="0"/>
            <a:t>Extension of REE till CEJ</a:t>
          </a:r>
          <a:endParaRPr lang="en-IN" dirty="0"/>
        </a:p>
      </dgm:t>
    </dgm:pt>
    <dgm:pt modelId="{0A37C1AF-B0A0-4D7A-B6EA-8A876001A46B}" type="parTrans" cxnId="{1DA9A3DD-FD83-4DF7-964B-797BD64B8031}">
      <dgm:prSet/>
      <dgm:spPr/>
      <dgm:t>
        <a:bodyPr/>
        <a:lstStyle/>
        <a:p>
          <a:endParaRPr lang="en-IN"/>
        </a:p>
      </dgm:t>
    </dgm:pt>
    <dgm:pt modelId="{4A1D816D-75C0-4ECC-A396-6F36762E8AAE}" type="sibTrans" cxnId="{1DA9A3DD-FD83-4DF7-964B-797BD64B8031}">
      <dgm:prSet/>
      <dgm:spPr/>
      <dgm:t>
        <a:bodyPr/>
        <a:lstStyle/>
        <a:p>
          <a:endParaRPr lang="en-IN"/>
        </a:p>
      </dgm:t>
    </dgm:pt>
    <dgm:pt modelId="{16908757-6F30-40EB-A73B-B184FFC6A6D8}">
      <dgm:prSet phldrT="[Text]"/>
      <dgm:spPr/>
      <dgm:t>
        <a:bodyPr/>
        <a:lstStyle/>
        <a:p>
          <a:r>
            <a:rPr lang="en-US" dirty="0" smtClean="0"/>
            <a:t>As the tooth emerges</a:t>
          </a:r>
          <a:endParaRPr lang="en-IN" dirty="0"/>
        </a:p>
      </dgm:t>
    </dgm:pt>
    <dgm:pt modelId="{B8D88C21-6F08-403A-A89B-191D99B19DD0}" type="parTrans" cxnId="{AC4565AE-F0F2-4B9F-B446-F443F20F50BA}">
      <dgm:prSet/>
      <dgm:spPr/>
      <dgm:t>
        <a:bodyPr/>
        <a:lstStyle/>
        <a:p>
          <a:endParaRPr lang="en-IN"/>
        </a:p>
      </dgm:t>
    </dgm:pt>
    <dgm:pt modelId="{83658743-76CD-4B52-BDEF-4D3B0DE52CFA}" type="sibTrans" cxnId="{AC4565AE-F0F2-4B9F-B446-F443F20F50BA}">
      <dgm:prSet/>
      <dgm:spPr/>
      <dgm:t>
        <a:bodyPr/>
        <a:lstStyle/>
        <a:p>
          <a:endParaRPr lang="en-IN"/>
        </a:p>
      </dgm:t>
    </dgm:pt>
    <dgm:pt modelId="{BC0010D1-8455-4ED0-90C6-FCBD82150BD7}">
      <dgm:prSet phldrT="[Text]"/>
      <dgm:spPr/>
      <dgm:t>
        <a:bodyPr/>
        <a:lstStyle/>
        <a:p>
          <a:r>
            <a:rPr lang="en-US" dirty="0" smtClean="0"/>
            <a:t>Fusion of REE with Oral epithelium</a:t>
          </a:r>
          <a:endParaRPr lang="en-IN" dirty="0"/>
        </a:p>
      </dgm:t>
    </dgm:pt>
    <dgm:pt modelId="{A55E5971-B31B-4DEF-A7BB-05D097E81D81}" type="parTrans" cxnId="{24B8CED2-D000-4CA1-BE89-198BDD868D2E}">
      <dgm:prSet/>
      <dgm:spPr/>
      <dgm:t>
        <a:bodyPr/>
        <a:lstStyle/>
        <a:p>
          <a:endParaRPr lang="en-IN"/>
        </a:p>
      </dgm:t>
    </dgm:pt>
    <dgm:pt modelId="{5C0DB9FD-A096-47D9-8559-7DEC5CB170A1}" type="sibTrans" cxnId="{24B8CED2-D000-4CA1-BE89-198BDD868D2E}">
      <dgm:prSet/>
      <dgm:spPr/>
      <dgm:t>
        <a:bodyPr/>
        <a:lstStyle/>
        <a:p>
          <a:endParaRPr lang="en-IN"/>
        </a:p>
      </dgm:t>
    </dgm:pt>
    <dgm:pt modelId="{C55E727B-87AB-466C-AF09-BF80682E7A6F}">
      <dgm:prSet phldrT="[Text]"/>
      <dgm:spPr/>
      <dgm:t>
        <a:bodyPr/>
        <a:lstStyle/>
        <a:p>
          <a:r>
            <a:rPr lang="en-US" dirty="0" smtClean="0"/>
            <a:t>Transfer of former </a:t>
          </a:r>
          <a:r>
            <a:rPr lang="en-US" dirty="0" err="1" smtClean="0"/>
            <a:t>ameloblast</a:t>
          </a:r>
          <a:r>
            <a:rPr lang="en-US" dirty="0" smtClean="0"/>
            <a:t> into JE</a:t>
          </a:r>
          <a:endParaRPr lang="en-IN" dirty="0"/>
        </a:p>
      </dgm:t>
    </dgm:pt>
    <dgm:pt modelId="{D78484E2-0121-4C19-AB69-9316E907BCEB}" type="parTrans" cxnId="{0D0A2952-FDEE-4E55-9E5B-1D969F2AE48A}">
      <dgm:prSet/>
      <dgm:spPr/>
      <dgm:t>
        <a:bodyPr/>
        <a:lstStyle/>
        <a:p>
          <a:endParaRPr lang="en-IN"/>
        </a:p>
      </dgm:t>
    </dgm:pt>
    <dgm:pt modelId="{AC7E71A2-B953-4AD3-B3F1-2900C047CB04}" type="sibTrans" cxnId="{0D0A2952-FDEE-4E55-9E5B-1D969F2AE48A}">
      <dgm:prSet/>
      <dgm:spPr/>
      <dgm:t>
        <a:bodyPr/>
        <a:lstStyle/>
        <a:p>
          <a:endParaRPr lang="en-IN"/>
        </a:p>
      </dgm:t>
    </dgm:pt>
    <dgm:pt modelId="{0B498097-0334-4D3A-8210-3B55CCCA5ECB}">
      <dgm:prSet phldrT="[Text]"/>
      <dgm:spPr/>
      <dgm:t>
        <a:bodyPr/>
        <a:lstStyle/>
        <a:p>
          <a:r>
            <a:rPr lang="en-US" dirty="0" smtClean="0"/>
            <a:t>Formation of JE.</a:t>
          </a:r>
          <a:endParaRPr lang="en-IN" dirty="0"/>
        </a:p>
      </dgm:t>
    </dgm:pt>
    <dgm:pt modelId="{1F940D9C-AB96-4F44-8369-496FCC42CAC3}" type="parTrans" cxnId="{701AEE8C-EEBB-4D2E-BED1-FB76E3ACDA6C}">
      <dgm:prSet/>
      <dgm:spPr/>
      <dgm:t>
        <a:bodyPr/>
        <a:lstStyle/>
        <a:p>
          <a:endParaRPr lang="en-IN"/>
        </a:p>
      </dgm:t>
    </dgm:pt>
    <dgm:pt modelId="{AE6A2BFE-ACE1-45F1-9A73-260545E2E5E8}" type="sibTrans" cxnId="{701AEE8C-EEBB-4D2E-BED1-FB76E3ACDA6C}">
      <dgm:prSet/>
      <dgm:spPr/>
      <dgm:t>
        <a:bodyPr/>
        <a:lstStyle/>
        <a:p>
          <a:endParaRPr lang="en-IN"/>
        </a:p>
      </dgm:t>
    </dgm:pt>
    <dgm:pt modelId="{0B571A18-8975-424E-A5C7-102F21D4DD67}" type="pres">
      <dgm:prSet presAssocID="{01065B3A-E8B6-425C-8C37-594EB5133F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EC23E02-FECD-4583-9391-61F943D7BEB5}" type="pres">
      <dgm:prSet presAssocID="{0B498097-0334-4D3A-8210-3B55CCCA5ECB}" presName="boxAndChildren" presStyleCnt="0"/>
      <dgm:spPr/>
    </dgm:pt>
    <dgm:pt modelId="{51781D84-CBAA-43CC-A13D-724D4B2E0958}" type="pres">
      <dgm:prSet presAssocID="{0B498097-0334-4D3A-8210-3B55CCCA5ECB}" presName="parentTextBox" presStyleLbl="node1" presStyleIdx="0" presStyleCnt="5" custLinFactNeighborY="121"/>
      <dgm:spPr/>
      <dgm:t>
        <a:bodyPr/>
        <a:lstStyle/>
        <a:p>
          <a:endParaRPr lang="en-IN"/>
        </a:p>
      </dgm:t>
    </dgm:pt>
    <dgm:pt modelId="{9A225957-148B-4C86-AF8A-B626002DFA36}" type="pres">
      <dgm:prSet presAssocID="{AC7E71A2-B953-4AD3-B3F1-2900C047CB04}" presName="sp" presStyleCnt="0"/>
      <dgm:spPr/>
    </dgm:pt>
    <dgm:pt modelId="{4888A1FD-A4F1-4795-B324-C7C39D1E1CD8}" type="pres">
      <dgm:prSet presAssocID="{C55E727B-87AB-466C-AF09-BF80682E7A6F}" presName="arrowAndChildren" presStyleCnt="0"/>
      <dgm:spPr/>
    </dgm:pt>
    <dgm:pt modelId="{7BA36675-C2D4-448C-A2AA-4717AADF2A54}" type="pres">
      <dgm:prSet presAssocID="{C55E727B-87AB-466C-AF09-BF80682E7A6F}" presName="parentTextArrow" presStyleLbl="node1" presStyleIdx="1" presStyleCnt="5"/>
      <dgm:spPr/>
      <dgm:t>
        <a:bodyPr/>
        <a:lstStyle/>
        <a:p>
          <a:endParaRPr lang="en-IN"/>
        </a:p>
      </dgm:t>
    </dgm:pt>
    <dgm:pt modelId="{2FFAD585-AFD5-4825-BE07-6AB0745A2FEA}" type="pres">
      <dgm:prSet presAssocID="{5C0DB9FD-A096-47D9-8559-7DEC5CB170A1}" presName="sp" presStyleCnt="0"/>
      <dgm:spPr/>
    </dgm:pt>
    <dgm:pt modelId="{36093475-F6FB-4FF1-8EDF-E3053D825A21}" type="pres">
      <dgm:prSet presAssocID="{BC0010D1-8455-4ED0-90C6-FCBD82150BD7}" presName="arrowAndChildren" presStyleCnt="0"/>
      <dgm:spPr/>
    </dgm:pt>
    <dgm:pt modelId="{6F1A9E6D-A019-46AB-AF08-533F0088C909}" type="pres">
      <dgm:prSet presAssocID="{BC0010D1-8455-4ED0-90C6-FCBD82150BD7}" presName="parentTextArrow" presStyleLbl="node1" presStyleIdx="2" presStyleCnt="5"/>
      <dgm:spPr/>
      <dgm:t>
        <a:bodyPr/>
        <a:lstStyle/>
        <a:p>
          <a:endParaRPr lang="en-IN"/>
        </a:p>
      </dgm:t>
    </dgm:pt>
    <dgm:pt modelId="{50C5A75B-34D6-4245-9D0B-40889431BFB3}" type="pres">
      <dgm:prSet presAssocID="{83658743-76CD-4B52-BDEF-4D3B0DE52CFA}" presName="sp" presStyleCnt="0"/>
      <dgm:spPr/>
    </dgm:pt>
    <dgm:pt modelId="{20260437-FA3E-49AC-8D48-21C91DE42592}" type="pres">
      <dgm:prSet presAssocID="{16908757-6F30-40EB-A73B-B184FFC6A6D8}" presName="arrowAndChildren" presStyleCnt="0"/>
      <dgm:spPr/>
    </dgm:pt>
    <dgm:pt modelId="{0F6EA4B0-3869-4B82-84C1-1A3A129D6C81}" type="pres">
      <dgm:prSet presAssocID="{16908757-6F30-40EB-A73B-B184FFC6A6D8}" presName="parentTextArrow" presStyleLbl="node1" presStyleIdx="3" presStyleCnt="5"/>
      <dgm:spPr/>
      <dgm:t>
        <a:bodyPr/>
        <a:lstStyle/>
        <a:p>
          <a:endParaRPr lang="en-IN"/>
        </a:p>
      </dgm:t>
    </dgm:pt>
    <dgm:pt modelId="{3CD64097-C032-4BD3-B3D3-FECC81E39535}" type="pres">
      <dgm:prSet presAssocID="{4A1D816D-75C0-4ECC-A396-6F36762E8AAE}" presName="sp" presStyleCnt="0"/>
      <dgm:spPr/>
    </dgm:pt>
    <dgm:pt modelId="{4DEFD5D8-3077-42DC-87D2-826DE9F63303}" type="pres">
      <dgm:prSet presAssocID="{C1ADAFC5-EAF7-47C7-A456-ABE109C799CE}" presName="arrowAndChildren" presStyleCnt="0"/>
      <dgm:spPr/>
    </dgm:pt>
    <dgm:pt modelId="{3EBA49C2-DC83-4872-A48E-34CFB8031130}" type="pres">
      <dgm:prSet presAssocID="{C1ADAFC5-EAF7-47C7-A456-ABE109C799CE}" presName="parentTextArrow" presStyleLbl="node1" presStyleIdx="4" presStyleCnt="5"/>
      <dgm:spPr/>
      <dgm:t>
        <a:bodyPr/>
        <a:lstStyle/>
        <a:p>
          <a:endParaRPr lang="en-IN"/>
        </a:p>
      </dgm:t>
    </dgm:pt>
  </dgm:ptLst>
  <dgm:cxnLst>
    <dgm:cxn modelId="{1DA9A3DD-FD83-4DF7-964B-797BD64B8031}" srcId="{01065B3A-E8B6-425C-8C37-594EB5133F2E}" destId="{C1ADAFC5-EAF7-47C7-A456-ABE109C799CE}" srcOrd="0" destOrd="0" parTransId="{0A37C1AF-B0A0-4D7A-B6EA-8A876001A46B}" sibTransId="{4A1D816D-75C0-4ECC-A396-6F36762E8AAE}"/>
    <dgm:cxn modelId="{35F02A22-12F7-4F92-9005-B4DDD75CF00B}" type="presOf" srcId="{01065B3A-E8B6-425C-8C37-594EB5133F2E}" destId="{0B571A18-8975-424E-A5C7-102F21D4DD67}" srcOrd="0" destOrd="0" presId="urn:microsoft.com/office/officeart/2005/8/layout/process4"/>
    <dgm:cxn modelId="{0D0A2952-FDEE-4E55-9E5B-1D969F2AE48A}" srcId="{01065B3A-E8B6-425C-8C37-594EB5133F2E}" destId="{C55E727B-87AB-466C-AF09-BF80682E7A6F}" srcOrd="3" destOrd="0" parTransId="{D78484E2-0121-4C19-AB69-9316E907BCEB}" sibTransId="{AC7E71A2-B953-4AD3-B3F1-2900C047CB04}"/>
    <dgm:cxn modelId="{24B8CED2-D000-4CA1-BE89-198BDD868D2E}" srcId="{01065B3A-E8B6-425C-8C37-594EB5133F2E}" destId="{BC0010D1-8455-4ED0-90C6-FCBD82150BD7}" srcOrd="2" destOrd="0" parTransId="{A55E5971-B31B-4DEF-A7BB-05D097E81D81}" sibTransId="{5C0DB9FD-A096-47D9-8559-7DEC5CB170A1}"/>
    <dgm:cxn modelId="{188B4C5A-9C61-4A4B-9E0A-FCDE3C664CA1}" type="presOf" srcId="{C1ADAFC5-EAF7-47C7-A456-ABE109C799CE}" destId="{3EBA49C2-DC83-4872-A48E-34CFB8031130}" srcOrd="0" destOrd="0" presId="urn:microsoft.com/office/officeart/2005/8/layout/process4"/>
    <dgm:cxn modelId="{01038D10-76DA-4954-9ADC-6341A7CEFDF4}" type="presOf" srcId="{C55E727B-87AB-466C-AF09-BF80682E7A6F}" destId="{7BA36675-C2D4-448C-A2AA-4717AADF2A54}" srcOrd="0" destOrd="0" presId="urn:microsoft.com/office/officeart/2005/8/layout/process4"/>
    <dgm:cxn modelId="{B4C1F7F3-F541-4500-98A5-B0F4045D7B12}" type="presOf" srcId="{16908757-6F30-40EB-A73B-B184FFC6A6D8}" destId="{0F6EA4B0-3869-4B82-84C1-1A3A129D6C81}" srcOrd="0" destOrd="0" presId="urn:microsoft.com/office/officeart/2005/8/layout/process4"/>
    <dgm:cxn modelId="{AC4565AE-F0F2-4B9F-B446-F443F20F50BA}" srcId="{01065B3A-E8B6-425C-8C37-594EB5133F2E}" destId="{16908757-6F30-40EB-A73B-B184FFC6A6D8}" srcOrd="1" destOrd="0" parTransId="{B8D88C21-6F08-403A-A89B-191D99B19DD0}" sibTransId="{83658743-76CD-4B52-BDEF-4D3B0DE52CFA}"/>
    <dgm:cxn modelId="{DCC1BFB9-063A-4542-8172-2D9E4AAB414C}" type="presOf" srcId="{BC0010D1-8455-4ED0-90C6-FCBD82150BD7}" destId="{6F1A9E6D-A019-46AB-AF08-533F0088C909}" srcOrd="0" destOrd="0" presId="urn:microsoft.com/office/officeart/2005/8/layout/process4"/>
    <dgm:cxn modelId="{701AEE8C-EEBB-4D2E-BED1-FB76E3ACDA6C}" srcId="{01065B3A-E8B6-425C-8C37-594EB5133F2E}" destId="{0B498097-0334-4D3A-8210-3B55CCCA5ECB}" srcOrd="4" destOrd="0" parTransId="{1F940D9C-AB96-4F44-8369-496FCC42CAC3}" sibTransId="{AE6A2BFE-ACE1-45F1-9A73-260545E2E5E8}"/>
    <dgm:cxn modelId="{3ED3A589-03C9-4FFC-8F4A-6C509611234C}" type="presOf" srcId="{0B498097-0334-4D3A-8210-3B55CCCA5ECB}" destId="{51781D84-CBAA-43CC-A13D-724D4B2E0958}" srcOrd="0" destOrd="0" presId="urn:microsoft.com/office/officeart/2005/8/layout/process4"/>
    <dgm:cxn modelId="{A4C7C277-8E44-40ED-A864-939D6D94DE71}" type="presParOf" srcId="{0B571A18-8975-424E-A5C7-102F21D4DD67}" destId="{EEC23E02-FECD-4583-9391-61F943D7BEB5}" srcOrd="0" destOrd="0" presId="urn:microsoft.com/office/officeart/2005/8/layout/process4"/>
    <dgm:cxn modelId="{9D5DD92F-428F-427A-B04D-00C8B1426D3B}" type="presParOf" srcId="{EEC23E02-FECD-4583-9391-61F943D7BEB5}" destId="{51781D84-CBAA-43CC-A13D-724D4B2E0958}" srcOrd="0" destOrd="0" presId="urn:microsoft.com/office/officeart/2005/8/layout/process4"/>
    <dgm:cxn modelId="{C0B0AED4-7B9C-4D65-BEDB-C0F2A0CA2021}" type="presParOf" srcId="{0B571A18-8975-424E-A5C7-102F21D4DD67}" destId="{9A225957-148B-4C86-AF8A-B626002DFA36}" srcOrd="1" destOrd="0" presId="urn:microsoft.com/office/officeart/2005/8/layout/process4"/>
    <dgm:cxn modelId="{6C9095DE-FD1B-4BCC-9487-FBF7691AB6AB}" type="presParOf" srcId="{0B571A18-8975-424E-A5C7-102F21D4DD67}" destId="{4888A1FD-A4F1-4795-B324-C7C39D1E1CD8}" srcOrd="2" destOrd="0" presId="urn:microsoft.com/office/officeart/2005/8/layout/process4"/>
    <dgm:cxn modelId="{7D91C86A-C7E7-49C8-BEE3-A62EA65B8D75}" type="presParOf" srcId="{4888A1FD-A4F1-4795-B324-C7C39D1E1CD8}" destId="{7BA36675-C2D4-448C-A2AA-4717AADF2A54}" srcOrd="0" destOrd="0" presId="urn:microsoft.com/office/officeart/2005/8/layout/process4"/>
    <dgm:cxn modelId="{49CD81DD-5065-401C-A6F0-F9DDC803EAB6}" type="presParOf" srcId="{0B571A18-8975-424E-A5C7-102F21D4DD67}" destId="{2FFAD585-AFD5-4825-BE07-6AB0745A2FEA}" srcOrd="3" destOrd="0" presId="urn:microsoft.com/office/officeart/2005/8/layout/process4"/>
    <dgm:cxn modelId="{8777FB99-CCBA-4F33-9D2E-0C8A36C8CF02}" type="presParOf" srcId="{0B571A18-8975-424E-A5C7-102F21D4DD67}" destId="{36093475-F6FB-4FF1-8EDF-E3053D825A21}" srcOrd="4" destOrd="0" presId="urn:microsoft.com/office/officeart/2005/8/layout/process4"/>
    <dgm:cxn modelId="{74AFE479-4184-482D-A845-85B294EAD939}" type="presParOf" srcId="{36093475-F6FB-4FF1-8EDF-E3053D825A21}" destId="{6F1A9E6D-A019-46AB-AF08-533F0088C909}" srcOrd="0" destOrd="0" presId="urn:microsoft.com/office/officeart/2005/8/layout/process4"/>
    <dgm:cxn modelId="{DEE4BBBF-EE6C-4A61-983C-A33031A32009}" type="presParOf" srcId="{0B571A18-8975-424E-A5C7-102F21D4DD67}" destId="{50C5A75B-34D6-4245-9D0B-40889431BFB3}" srcOrd="5" destOrd="0" presId="urn:microsoft.com/office/officeart/2005/8/layout/process4"/>
    <dgm:cxn modelId="{8FADEAD8-EBC2-439D-8E01-5F4D70C1C614}" type="presParOf" srcId="{0B571A18-8975-424E-A5C7-102F21D4DD67}" destId="{20260437-FA3E-49AC-8D48-21C91DE42592}" srcOrd="6" destOrd="0" presId="urn:microsoft.com/office/officeart/2005/8/layout/process4"/>
    <dgm:cxn modelId="{853F2C23-4F1B-411E-967B-2CBAFA4BD05B}" type="presParOf" srcId="{20260437-FA3E-49AC-8D48-21C91DE42592}" destId="{0F6EA4B0-3869-4B82-84C1-1A3A129D6C81}" srcOrd="0" destOrd="0" presId="urn:microsoft.com/office/officeart/2005/8/layout/process4"/>
    <dgm:cxn modelId="{D4ECB16D-C3D1-4D30-B5F5-EB3CE167CF47}" type="presParOf" srcId="{0B571A18-8975-424E-A5C7-102F21D4DD67}" destId="{3CD64097-C032-4BD3-B3D3-FECC81E39535}" srcOrd="7" destOrd="0" presId="urn:microsoft.com/office/officeart/2005/8/layout/process4"/>
    <dgm:cxn modelId="{9F34E4F0-A4D3-4806-9B97-4D151FC2BFFC}" type="presParOf" srcId="{0B571A18-8975-424E-A5C7-102F21D4DD67}" destId="{4DEFD5D8-3077-42DC-87D2-826DE9F63303}" srcOrd="8" destOrd="0" presId="urn:microsoft.com/office/officeart/2005/8/layout/process4"/>
    <dgm:cxn modelId="{3E45F19F-B2A8-4CEF-BB31-B00108A25781}" type="presParOf" srcId="{4DEFD5D8-3077-42DC-87D2-826DE9F63303}" destId="{3EBA49C2-DC83-4872-A48E-34CFB803113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E63FBE-EB6A-44FD-B056-725DCE5B4848}" type="datetimeFigureOut">
              <a:rPr lang="en-US" smtClean="0"/>
              <a:pPr/>
              <a:t>23-08-2023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9005CE4-1FBF-4503-9B2F-641CDB86E34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0298" y="428604"/>
            <a:ext cx="45143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itchFamily="82" charset="0"/>
              </a:rPr>
              <a:t>GINGIVA</a:t>
            </a:r>
            <a:endParaRPr lang="en-IN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42968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FF00"/>
                </a:solidFill>
                <a:latin typeface="+mj-lt"/>
              </a:rPr>
              <a:t>MICROSCOPIC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</a:rPr>
              <a:t>FEATURES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4000" dirty="0" smtClean="0">
                <a:solidFill>
                  <a:srgbClr val="FF0000"/>
                </a:solidFill>
              </a:rPr>
              <a:t>Epithelium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   </a:t>
            </a:r>
            <a:r>
              <a:rPr lang="en-US" sz="3600" dirty="0" smtClean="0"/>
              <a:t>Oral Epithelium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  </a:t>
            </a:r>
            <a:r>
              <a:rPr lang="en-US" sz="3600" dirty="0" err="1" smtClean="0"/>
              <a:t>Sulcular</a:t>
            </a:r>
            <a:r>
              <a:rPr lang="en-US" sz="3600" dirty="0" smtClean="0"/>
              <a:t> Epithelium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  </a:t>
            </a:r>
            <a:r>
              <a:rPr lang="en-US" sz="3600" dirty="0" err="1" smtClean="0"/>
              <a:t>Junctional</a:t>
            </a:r>
            <a:r>
              <a:rPr lang="en-US" sz="3600" dirty="0" smtClean="0"/>
              <a:t> Epithelium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</a:t>
            </a:r>
            <a:r>
              <a:rPr lang="en-US" sz="4000" dirty="0" smtClean="0">
                <a:solidFill>
                  <a:srgbClr val="FF0000"/>
                </a:solidFill>
              </a:rPr>
              <a:t>Basal Lamina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  </a:t>
            </a:r>
            <a:r>
              <a:rPr lang="en-US" sz="3200" dirty="0" smtClean="0"/>
              <a:t>Epithelium-Connective tissue Interface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4000" dirty="0" smtClean="0">
                <a:solidFill>
                  <a:srgbClr val="FF0000"/>
                </a:solidFill>
              </a:rPr>
              <a:t>Connective Tissue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</a:t>
            </a:r>
            <a:r>
              <a:rPr lang="en-US" sz="3200" dirty="0" smtClean="0"/>
              <a:t>Cells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</a:t>
            </a:r>
            <a:r>
              <a:rPr lang="en-US" sz="3200" dirty="0" smtClean="0"/>
              <a:t>Fibres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</a:t>
            </a:r>
            <a:r>
              <a:rPr lang="en-US" sz="3200" dirty="0" smtClean="0"/>
              <a:t>Neurovascular Bundles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Cells-</a:t>
            </a:r>
          </a:p>
          <a:p>
            <a:r>
              <a:rPr lang="en-US" sz="3600" dirty="0" smtClean="0"/>
              <a:t>1-Mast cells</a:t>
            </a:r>
          </a:p>
          <a:p>
            <a:r>
              <a:rPr lang="en-US" sz="3600" dirty="0" smtClean="0"/>
              <a:t>2-Fibroblast</a:t>
            </a:r>
          </a:p>
          <a:p>
            <a:r>
              <a:rPr lang="en-US" sz="3600" dirty="0" smtClean="0"/>
              <a:t>3-Eosinophils</a:t>
            </a:r>
          </a:p>
          <a:p>
            <a:r>
              <a:rPr lang="en-US" sz="3600" dirty="0" smtClean="0"/>
              <a:t>4-Macrophages</a:t>
            </a:r>
          </a:p>
          <a:p>
            <a:r>
              <a:rPr lang="en-US" sz="3600" dirty="0" smtClean="0"/>
              <a:t>5-Adipose cells</a:t>
            </a:r>
          </a:p>
          <a:p>
            <a:r>
              <a:rPr lang="en-US" sz="3600" dirty="0" smtClean="0"/>
              <a:t>6-Infammatory cells.</a:t>
            </a:r>
            <a:endParaRPr lang="en-IN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286380" y="428604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Fibers-</a:t>
            </a:r>
            <a:endParaRPr lang="en-IN" sz="3600" u="sng" dirty="0" smtClean="0"/>
          </a:p>
          <a:p>
            <a:r>
              <a:rPr lang="en-US" sz="3600" dirty="0" smtClean="0"/>
              <a:t>1-Collagen fibers</a:t>
            </a:r>
          </a:p>
          <a:p>
            <a:r>
              <a:rPr lang="en-US" sz="3600" dirty="0" smtClean="0"/>
              <a:t>2-Reticulin Fibers</a:t>
            </a:r>
          </a:p>
          <a:p>
            <a:r>
              <a:rPr lang="en-US" sz="3600" dirty="0" smtClean="0"/>
              <a:t>3-Elastic fibers.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4714884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Neurovascular</a:t>
            </a:r>
            <a:r>
              <a:rPr lang="en-US" sz="3600" dirty="0" smtClean="0"/>
              <a:t> </a:t>
            </a:r>
            <a:r>
              <a:rPr lang="en-US" sz="3600" u="sng" dirty="0" smtClean="0"/>
              <a:t>bundles-</a:t>
            </a:r>
          </a:p>
          <a:p>
            <a:r>
              <a:rPr lang="en-US" sz="3600" dirty="0" smtClean="0"/>
              <a:t>1-Nerves</a:t>
            </a:r>
          </a:p>
          <a:p>
            <a:r>
              <a:rPr lang="en-US" sz="3600" dirty="0" smtClean="0"/>
              <a:t>2-Vessels</a:t>
            </a:r>
          </a:p>
          <a:p>
            <a:r>
              <a:rPr lang="en-US" sz="3600" dirty="0" smtClean="0"/>
              <a:t>3-Lymphatics.</a:t>
            </a:r>
            <a:endParaRPr lang="en-IN" sz="3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The principal cell type of gingival epithelium is </a:t>
            </a:r>
            <a:r>
              <a:rPr lang="en-US" sz="3200" u="sng" dirty="0" smtClean="0"/>
              <a:t>KERATINOCYTE.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Function: Protect deep </a:t>
            </a:r>
            <a:r>
              <a:rPr lang="en-US" sz="3200" dirty="0" err="1" smtClean="0"/>
              <a:t>Stuctures</a:t>
            </a: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Act as mechanical, chemical , water, microbial barrier.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Other Cell Types </a:t>
            </a:r>
          </a:p>
          <a:p>
            <a:r>
              <a:rPr lang="en-US" sz="3200" dirty="0" smtClean="0"/>
              <a:t>    </a:t>
            </a:r>
            <a:r>
              <a:rPr lang="en-US" sz="3200" dirty="0" err="1" smtClean="0"/>
              <a:t>Langerhans</a:t>
            </a:r>
            <a:r>
              <a:rPr lang="en-US" sz="3200" dirty="0" smtClean="0"/>
              <a:t> Cells</a:t>
            </a:r>
          </a:p>
          <a:p>
            <a:r>
              <a:rPr lang="en-US" sz="3200" dirty="0" smtClean="0"/>
              <a:t>    </a:t>
            </a:r>
            <a:r>
              <a:rPr lang="en-US" sz="3200" dirty="0" err="1" smtClean="0"/>
              <a:t>Melanocytes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Merkel Cells</a:t>
            </a:r>
            <a:endParaRPr lang="en-IN" sz="32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ORAL EPITHELIUM</a:t>
            </a:r>
            <a:r>
              <a:rPr lang="en-US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: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-Oral or outer epithelium covers the crest &amp; outer surface of the marginal gingiva &amp; attached gingiva.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-Thickness: </a:t>
            </a:r>
            <a:r>
              <a:rPr lang="en-US" sz="32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0.2-0.3</a:t>
            </a: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mm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-It is para-keratinized.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-Composed of 4 layers;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Stratum Basale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Stratum Spinosum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Stratum Granulosum</a:t>
            </a:r>
          </a:p>
          <a:p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         Stratum Corneum</a:t>
            </a:r>
            <a:endParaRPr lang="en-IN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6439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SULCULAR EPITHELIUM</a:t>
            </a:r>
          </a:p>
          <a:p>
            <a:pPr>
              <a:buFontTx/>
              <a:buChar char="-"/>
            </a:pPr>
            <a:r>
              <a:rPr lang="en-US" sz="3200" dirty="0" smtClean="0"/>
              <a:t>It lines the gingival sulcus.</a:t>
            </a:r>
          </a:p>
          <a:p>
            <a:pPr>
              <a:buFontTx/>
              <a:buChar char="-"/>
            </a:pPr>
            <a:r>
              <a:rPr lang="en-US" sz="3200" dirty="0" smtClean="0"/>
              <a:t>It </a:t>
            </a:r>
            <a:r>
              <a:rPr lang="en-US" sz="3200" dirty="0" err="1" smtClean="0"/>
              <a:t>it</a:t>
            </a:r>
            <a:r>
              <a:rPr lang="en-US" sz="3200" dirty="0" smtClean="0"/>
              <a:t> thin, non keratinized stratified </a:t>
            </a:r>
            <a:r>
              <a:rPr lang="en-US" sz="3200" dirty="0" err="1" smtClean="0"/>
              <a:t>squamous</a:t>
            </a:r>
            <a:r>
              <a:rPr lang="en-US" sz="3200" dirty="0" smtClean="0"/>
              <a:t> epithelium without </a:t>
            </a:r>
            <a:r>
              <a:rPr lang="en-US" sz="3200" dirty="0" err="1" smtClean="0"/>
              <a:t>rete</a:t>
            </a:r>
            <a:r>
              <a:rPr lang="en-US" sz="3200" dirty="0" smtClean="0"/>
              <a:t> pegs</a:t>
            </a:r>
          </a:p>
          <a:p>
            <a:pPr>
              <a:buFontTx/>
              <a:buChar char="-"/>
            </a:pPr>
            <a:r>
              <a:rPr lang="en-US" sz="3200" dirty="0" smtClean="0"/>
              <a:t>Extends from the coronal limit of the JE to the Crest of gingival margin</a:t>
            </a:r>
          </a:p>
          <a:p>
            <a:endParaRPr lang="en-US" sz="3200" dirty="0" smtClean="0"/>
          </a:p>
          <a:p>
            <a:r>
              <a:rPr lang="en-US" sz="3600" dirty="0" smtClean="0">
                <a:solidFill>
                  <a:srgbClr val="92D050"/>
                </a:solidFill>
              </a:rPr>
              <a:t>JUNCTIONAL EPITHELIUM</a:t>
            </a:r>
          </a:p>
          <a:p>
            <a:r>
              <a:rPr lang="en-US" sz="3200" dirty="0" smtClean="0"/>
              <a:t>-It consists of collar like band of Stratified </a:t>
            </a:r>
            <a:r>
              <a:rPr lang="en-US" sz="3200" dirty="0" err="1" smtClean="0"/>
              <a:t>squamous</a:t>
            </a:r>
            <a:r>
              <a:rPr lang="en-US" sz="3200" dirty="0" smtClean="0"/>
              <a:t> non keratinized epithelium.</a:t>
            </a:r>
          </a:p>
          <a:p>
            <a:pPr>
              <a:buFontTx/>
              <a:buChar char="-"/>
            </a:pPr>
            <a:r>
              <a:rPr lang="en-US" sz="3200" dirty="0" smtClean="0"/>
              <a:t>3-4 layer thick- early life &amp; increases with age </a:t>
            </a:r>
            <a:r>
              <a:rPr lang="en-US" sz="3200" dirty="0" err="1" smtClean="0"/>
              <a:t>upto</a:t>
            </a:r>
            <a:r>
              <a:rPr lang="en-US" sz="3200" dirty="0" smtClean="0"/>
              <a:t> 20 layers.</a:t>
            </a:r>
          </a:p>
          <a:p>
            <a:pPr>
              <a:buFontTx/>
              <a:buChar char="-"/>
            </a:pPr>
            <a:r>
              <a:rPr lang="en-US" sz="3200" dirty="0" smtClean="0"/>
              <a:t>Length of JE- 0.25- 1.35 mm</a:t>
            </a:r>
            <a:endParaRPr lang="en-IN" sz="32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2844" y="142852"/>
          <a:ext cx="8786874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2844" y="214290"/>
          <a:ext cx="892971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311_214714602.jpg"/>
          <p:cNvPicPr>
            <a:picLocks noChangeAspect="1"/>
          </p:cNvPicPr>
          <p:nvPr/>
        </p:nvPicPr>
        <p:blipFill>
          <a:blip r:embed="rId2" cstate="print"/>
          <a:srcRect t="17808"/>
          <a:stretch>
            <a:fillRect/>
          </a:stretch>
        </p:blipFill>
        <p:spPr>
          <a:xfrm>
            <a:off x="1500166" y="1000108"/>
            <a:ext cx="6143668" cy="52149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00B050"/>
                </a:solidFill>
              </a:rPr>
              <a:t>Gingival Connective Tissue:-</a:t>
            </a:r>
          </a:p>
          <a:p>
            <a:r>
              <a:rPr lang="en-US" sz="3200" dirty="0" smtClean="0"/>
              <a:t>1-Major component-</a:t>
            </a:r>
          </a:p>
          <a:p>
            <a:r>
              <a:rPr lang="en-US" sz="3200" dirty="0" smtClean="0"/>
              <a:t>A-collagen Fibers {60% by volume}</a:t>
            </a:r>
          </a:p>
          <a:p>
            <a:r>
              <a:rPr lang="en-US" sz="3200" dirty="0" smtClean="0"/>
              <a:t>B-Fibroblast{5%}</a:t>
            </a:r>
          </a:p>
          <a:p>
            <a:r>
              <a:rPr lang="en-US" sz="3200" dirty="0" smtClean="0"/>
              <a:t>C-</a:t>
            </a:r>
            <a:r>
              <a:rPr lang="en-US" sz="3200" dirty="0" err="1" smtClean="0"/>
              <a:t>Vessles</a:t>
            </a:r>
            <a:r>
              <a:rPr lang="en-US" sz="3200" dirty="0" smtClean="0"/>
              <a:t> Nerves and Matrix{35%}</a:t>
            </a:r>
          </a:p>
          <a:p>
            <a:r>
              <a:rPr lang="en-US" sz="3200" dirty="0" smtClean="0"/>
              <a:t>2-also known as Lamina Propria.</a:t>
            </a:r>
          </a:p>
          <a:p>
            <a:r>
              <a:rPr lang="en-US" sz="3200" dirty="0" smtClean="0"/>
              <a:t>3-consists of two layer-</a:t>
            </a:r>
          </a:p>
          <a:p>
            <a:r>
              <a:rPr lang="en-US" sz="3200" dirty="0" smtClean="0"/>
              <a:t>A-Papillary layer</a:t>
            </a:r>
          </a:p>
          <a:p>
            <a:r>
              <a:rPr lang="en-US" sz="3200" dirty="0" smtClean="0"/>
              <a:t>B-Reticular Layer.</a:t>
            </a:r>
          </a:p>
          <a:p>
            <a:r>
              <a:rPr lang="en-US" sz="3200" dirty="0" smtClean="0"/>
              <a:t>4-Ground substance fills the space between fibers and cells and has high content of water.</a:t>
            </a:r>
          </a:p>
          <a:p>
            <a:r>
              <a:rPr lang="en-US" sz="3200" dirty="0" smtClean="0"/>
              <a:t>5-Composed of </a:t>
            </a:r>
            <a:r>
              <a:rPr lang="en-US" sz="3200" dirty="0" err="1" smtClean="0"/>
              <a:t>proteoglycans,mainly</a:t>
            </a:r>
            <a:r>
              <a:rPr lang="en-US" sz="3200" dirty="0" smtClean="0"/>
              <a:t> </a:t>
            </a:r>
            <a:r>
              <a:rPr lang="en-US" sz="3200" dirty="0" err="1" smtClean="0"/>
              <a:t>hyaluronic</a:t>
            </a:r>
            <a:r>
              <a:rPr lang="en-US" sz="3200" dirty="0" smtClean="0"/>
              <a:t> acid and </a:t>
            </a:r>
            <a:r>
              <a:rPr lang="en-US" sz="3200" dirty="0" err="1" smtClean="0"/>
              <a:t>chondroitin</a:t>
            </a:r>
            <a:r>
              <a:rPr lang="en-US" sz="3200" dirty="0" smtClean="0"/>
              <a:t> sulfate and </a:t>
            </a:r>
            <a:r>
              <a:rPr lang="en-US" sz="3200" dirty="0" err="1" smtClean="0"/>
              <a:t>glycoprotins</a:t>
            </a:r>
            <a:r>
              <a:rPr lang="en-US" sz="3200" dirty="0" smtClean="0"/>
              <a:t>, mainly </a:t>
            </a:r>
            <a:r>
              <a:rPr lang="en-US" sz="3200" dirty="0" err="1" smtClean="0"/>
              <a:t>fibronectin</a:t>
            </a:r>
            <a:endParaRPr lang="en-US" sz="3200" dirty="0" smtClean="0"/>
          </a:p>
          <a:p>
            <a:endParaRPr lang="en-IN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7429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6-3 types of connective tissue fibers are-A-Collagen </a:t>
            </a:r>
          </a:p>
          <a:p>
            <a:r>
              <a:rPr lang="en-US" sz="3200" dirty="0" smtClean="0"/>
              <a:t>B-Reticular</a:t>
            </a:r>
          </a:p>
          <a:p>
            <a:r>
              <a:rPr lang="en-US" sz="3200" dirty="0" smtClean="0"/>
              <a:t>C-Elastic.</a:t>
            </a:r>
          </a:p>
          <a:p>
            <a:r>
              <a:rPr lang="en-US" sz="3200" dirty="0" smtClean="0"/>
              <a:t>Type 1 collagen forms the bulk of lamina </a:t>
            </a:r>
            <a:r>
              <a:rPr lang="en-US" sz="3200" dirty="0" err="1" smtClean="0"/>
              <a:t>propria</a:t>
            </a:r>
            <a:r>
              <a:rPr lang="en-US" sz="3200" dirty="0" smtClean="0"/>
              <a:t> and provides tensile strength.</a:t>
            </a:r>
          </a:p>
          <a:p>
            <a:r>
              <a:rPr lang="en-US" sz="3200" dirty="0" smtClean="0"/>
              <a:t>Elastic </a:t>
            </a:r>
            <a:r>
              <a:rPr lang="en-US" sz="3200" dirty="0" err="1" smtClean="0"/>
              <a:t>fibre</a:t>
            </a:r>
            <a:r>
              <a:rPr lang="en-US" sz="3200" dirty="0" smtClean="0"/>
              <a:t> system composed of </a:t>
            </a:r>
            <a:r>
              <a:rPr lang="en-US" sz="3200" dirty="0" err="1" smtClean="0"/>
              <a:t>oxytalan</a:t>
            </a:r>
            <a:r>
              <a:rPr lang="en-US" sz="3200" dirty="0" smtClean="0"/>
              <a:t> and it is distributed among collagen fibers</a:t>
            </a:r>
            <a:endParaRPr lang="en-IN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lgerian" pitchFamily="82" charset="0"/>
              </a:rPr>
              <a:t>OUTCOME OF LECTURE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lgerian" pitchFamily="82" charset="0"/>
              </a:rPr>
              <a:t>STUDENTS WILL COME TO KNOW MACROSCOPIC AND MICROSCOPIC STRUCTURE OF GINGIVA</a:t>
            </a:r>
          </a:p>
          <a:p>
            <a:r>
              <a:rPr lang="en-US" sz="2800" dirty="0" smtClean="0">
                <a:latin typeface="Algerian" pitchFamily="82" charset="0"/>
              </a:rPr>
              <a:t>GINGIVAL FIBRES AND ITS FUNCTION</a:t>
            </a:r>
          </a:p>
          <a:p>
            <a:r>
              <a:rPr lang="en-US" sz="2800" dirty="0" smtClean="0">
                <a:latin typeface="Algerian" pitchFamily="82" charset="0"/>
              </a:rPr>
              <a:t>VASCULAR SUPPLY OF GINGIVA</a:t>
            </a:r>
          </a:p>
          <a:p>
            <a:r>
              <a:rPr lang="en-US" sz="2800" dirty="0" smtClean="0">
                <a:latin typeface="Algerian" pitchFamily="82" charset="0"/>
              </a:rPr>
              <a:t>CLINICAL FEATURES  OF GINGIVA</a:t>
            </a:r>
          </a:p>
          <a:p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GINGIVAL FIBRES</a:t>
            </a:r>
            <a:endParaRPr lang="en-IN" sz="4000" dirty="0" smtClean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r>
              <a:rPr lang="en-US" sz="3400" dirty="0" smtClean="0"/>
              <a:t>The connective tissue of the marginal gingiva is densely </a:t>
            </a:r>
            <a:r>
              <a:rPr lang="en-US" sz="3400" dirty="0" err="1" smtClean="0"/>
              <a:t>collagenous</a:t>
            </a:r>
            <a:r>
              <a:rPr lang="en-US" sz="3400" dirty="0" smtClean="0"/>
              <a:t> , containing a prominent system of a collagen </a:t>
            </a:r>
            <a:r>
              <a:rPr lang="en-US" sz="3400" dirty="0" err="1" smtClean="0"/>
              <a:t>fibres</a:t>
            </a:r>
            <a:r>
              <a:rPr lang="en-US" sz="3400" dirty="0" smtClean="0"/>
              <a:t> bundles, called as gingival </a:t>
            </a:r>
            <a:r>
              <a:rPr lang="en-US" sz="3400" dirty="0" err="1" smtClean="0"/>
              <a:t>fibres</a:t>
            </a:r>
            <a:r>
              <a:rPr lang="en-US" sz="3400" dirty="0" smtClean="0"/>
              <a:t>.</a:t>
            </a:r>
          </a:p>
          <a:p>
            <a:pPr>
              <a:buFontTx/>
              <a:buChar char="-"/>
            </a:pPr>
            <a:r>
              <a:rPr lang="en-US" sz="3400" u="sng" dirty="0" smtClean="0"/>
              <a:t>FUNCTIONS-</a:t>
            </a:r>
          </a:p>
          <a:p>
            <a:pPr>
              <a:buFontTx/>
              <a:buChar char="-"/>
            </a:pPr>
            <a:r>
              <a:rPr lang="en-US" sz="3400" dirty="0" smtClean="0"/>
              <a:t>To brace the marginal gingiva firmly against the tooth.</a:t>
            </a:r>
          </a:p>
          <a:p>
            <a:pPr>
              <a:buFontTx/>
              <a:buChar char="-"/>
            </a:pPr>
            <a:r>
              <a:rPr lang="en-US" sz="3400" dirty="0" smtClean="0"/>
              <a:t>Provide rigidity.</a:t>
            </a:r>
          </a:p>
          <a:p>
            <a:pPr>
              <a:buFontTx/>
              <a:buChar char="-"/>
            </a:pPr>
            <a:r>
              <a:rPr lang="en-US" sz="3400" dirty="0" smtClean="0"/>
              <a:t>Unite the free gingival margin with </a:t>
            </a:r>
            <a:r>
              <a:rPr lang="en-US" sz="3400" dirty="0" err="1" smtClean="0"/>
              <a:t>cementum</a:t>
            </a:r>
            <a:r>
              <a:rPr lang="en-US" sz="3400" dirty="0" smtClean="0"/>
              <a:t> &amp; attached gingiva</a:t>
            </a: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are arranged in 3 groups:</a:t>
            </a:r>
          </a:p>
          <a:p>
            <a:r>
              <a:rPr lang="en-US" sz="3200" dirty="0" smtClean="0"/>
              <a:t>   -</a:t>
            </a:r>
            <a:r>
              <a:rPr lang="en-US" sz="3200" dirty="0" err="1" smtClean="0"/>
              <a:t>Gingivodental</a:t>
            </a:r>
            <a:r>
              <a:rPr lang="en-US" sz="3200" dirty="0" smtClean="0"/>
              <a:t> group</a:t>
            </a:r>
          </a:p>
          <a:p>
            <a:r>
              <a:rPr lang="en-US" sz="3200" dirty="0" smtClean="0"/>
              <a:t>   -Circular group</a:t>
            </a:r>
          </a:p>
          <a:p>
            <a:r>
              <a:rPr lang="en-US" sz="3200" dirty="0" smtClean="0"/>
              <a:t>   -Trans-</a:t>
            </a:r>
            <a:r>
              <a:rPr lang="en-US" sz="3200" dirty="0" err="1" smtClean="0"/>
              <a:t>septal</a:t>
            </a:r>
            <a:r>
              <a:rPr lang="en-US" sz="3200" dirty="0" smtClean="0"/>
              <a:t> group</a:t>
            </a:r>
          </a:p>
          <a:p>
            <a:endParaRPr lang="en-US" sz="3200" dirty="0" smtClean="0"/>
          </a:p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Gingivodental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group-</a:t>
            </a:r>
          </a:p>
          <a:p>
            <a:r>
              <a:rPr lang="en-US" sz="3200" dirty="0" smtClean="0"/>
              <a:t>-Present on facial, lingual &amp; </a:t>
            </a:r>
            <a:r>
              <a:rPr lang="en-US" sz="3200" dirty="0" err="1" smtClean="0"/>
              <a:t>interproximal</a:t>
            </a:r>
            <a:r>
              <a:rPr lang="en-US" sz="3200" dirty="0" smtClean="0"/>
              <a:t> surface</a:t>
            </a:r>
          </a:p>
          <a:p>
            <a:r>
              <a:rPr lang="en-US" sz="3200" dirty="0" smtClean="0"/>
              <a:t>-Embedded in </a:t>
            </a:r>
            <a:r>
              <a:rPr lang="en-US" sz="3200" dirty="0" err="1" smtClean="0"/>
              <a:t>cementum</a:t>
            </a:r>
            <a:r>
              <a:rPr lang="en-US" sz="3200" dirty="0" smtClean="0"/>
              <a:t>. just beneath the epithelium at the base of sulcus.</a:t>
            </a:r>
          </a:p>
          <a:p>
            <a:r>
              <a:rPr lang="en-US" sz="3200" dirty="0" smtClean="0"/>
              <a:t>-On facial &amp; lingual surface- they project from </a:t>
            </a:r>
            <a:r>
              <a:rPr lang="en-US" sz="3200" dirty="0" err="1" smtClean="0"/>
              <a:t>cementum</a:t>
            </a:r>
            <a:r>
              <a:rPr lang="en-US" sz="3200" dirty="0" smtClean="0"/>
              <a:t> in fan like conformation.</a:t>
            </a:r>
          </a:p>
          <a:p>
            <a:r>
              <a:rPr lang="en-US" sz="3200" dirty="0" smtClean="0"/>
              <a:t>-</a:t>
            </a:r>
            <a:r>
              <a:rPr lang="en-US" sz="3200" dirty="0" err="1" smtClean="0"/>
              <a:t>Interproximally</a:t>
            </a:r>
            <a:r>
              <a:rPr lang="en-US" sz="3200" dirty="0" smtClean="0"/>
              <a:t>- </a:t>
            </a:r>
            <a:r>
              <a:rPr lang="en-US" sz="3200" dirty="0" err="1" smtClean="0"/>
              <a:t>entends</a:t>
            </a:r>
            <a:r>
              <a:rPr lang="en-US" sz="3200" dirty="0" smtClean="0"/>
              <a:t> </a:t>
            </a:r>
            <a:r>
              <a:rPr lang="en-US" sz="3200" dirty="0" err="1" smtClean="0"/>
              <a:t>upto</a:t>
            </a:r>
            <a:r>
              <a:rPr lang="en-US" sz="3200" dirty="0" smtClean="0"/>
              <a:t> crest of </a:t>
            </a:r>
            <a:r>
              <a:rPr lang="en-US" sz="3200" dirty="0" err="1" smtClean="0"/>
              <a:t>interdental</a:t>
            </a:r>
            <a:r>
              <a:rPr lang="en-US" sz="3200" dirty="0" smtClean="0"/>
              <a:t> gingiva.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2868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Circular group:</a:t>
            </a:r>
          </a:p>
          <a:p>
            <a:r>
              <a:rPr lang="en-US" sz="3200" dirty="0" smtClean="0"/>
              <a:t>-they course through the connective tissue of marginal &amp; </a:t>
            </a:r>
            <a:r>
              <a:rPr lang="en-US" sz="3200" dirty="0" err="1" smtClean="0"/>
              <a:t>interdental</a:t>
            </a:r>
            <a:r>
              <a:rPr lang="en-US" sz="3200" dirty="0" smtClean="0"/>
              <a:t> gingiva</a:t>
            </a:r>
          </a:p>
          <a:p>
            <a:r>
              <a:rPr lang="en-US" sz="3200" dirty="0" smtClean="0"/>
              <a:t>-Encircle the tooth in Ring like fashion.</a:t>
            </a:r>
          </a:p>
          <a:p>
            <a:endParaRPr lang="en-US" sz="3600" dirty="0" smtClean="0">
              <a:solidFill>
                <a:srgbClr val="00B050"/>
              </a:solidFill>
              <a:latin typeface="+mj-lt"/>
            </a:endParaRPr>
          </a:p>
          <a:p>
            <a:endParaRPr lang="en-US" sz="3600" dirty="0" smtClean="0">
              <a:solidFill>
                <a:srgbClr val="00B050"/>
              </a:solidFill>
              <a:latin typeface="+mj-lt"/>
            </a:endParaRPr>
          </a:p>
          <a:p>
            <a:endParaRPr lang="en-US" sz="36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Trans-</a:t>
            </a:r>
            <a:r>
              <a:rPr lang="en-US" sz="3600" dirty="0" err="1" smtClean="0">
                <a:solidFill>
                  <a:srgbClr val="00B050"/>
                </a:solidFill>
                <a:latin typeface="+mj-lt"/>
              </a:rPr>
              <a:t>septal</a:t>
            </a:r>
            <a:r>
              <a:rPr lang="en-US" sz="3600" dirty="0" smtClean="0">
                <a:solidFill>
                  <a:srgbClr val="00B050"/>
                </a:solidFill>
                <a:latin typeface="+mj-lt"/>
              </a:rPr>
              <a:t> group:</a:t>
            </a:r>
          </a:p>
          <a:p>
            <a:r>
              <a:rPr lang="en-US" sz="3200" dirty="0" smtClean="0"/>
              <a:t>-Located </a:t>
            </a:r>
            <a:r>
              <a:rPr lang="en-US" sz="3200" dirty="0" err="1" smtClean="0"/>
              <a:t>interproximally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-Extends between the </a:t>
            </a:r>
            <a:r>
              <a:rPr lang="en-US" sz="3200" dirty="0" err="1" smtClean="0"/>
              <a:t>cementum</a:t>
            </a:r>
            <a:r>
              <a:rPr lang="en-US" sz="3200" dirty="0" smtClean="0"/>
              <a:t> of approximating teeth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79296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+mj-lt"/>
              </a:rPr>
              <a:t>Semicircular Fibres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-Attach at proximal surface </a:t>
            </a:r>
            <a:r>
              <a:rPr lang="en-US" sz="3200" dirty="0" err="1" smtClean="0"/>
              <a:t>ot</a:t>
            </a:r>
            <a:r>
              <a:rPr lang="en-US" sz="3200" dirty="0" smtClean="0"/>
              <a:t> tooth below CEJ</a:t>
            </a:r>
            <a:r>
              <a:rPr lang="en-IN" sz="3200" dirty="0" smtClean="0"/>
              <a:t>, go around the facial &amp; lingual marginal </a:t>
            </a:r>
            <a:r>
              <a:rPr lang="en-IN" sz="3200" dirty="0" err="1" smtClean="0"/>
              <a:t>gingiva</a:t>
            </a:r>
            <a:r>
              <a:rPr lang="en-IN" sz="3200" dirty="0" smtClean="0"/>
              <a:t> of tooth &amp; attach on the other proximal surface of same tooth.</a:t>
            </a:r>
          </a:p>
          <a:p>
            <a:endParaRPr lang="en-US" sz="40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+mj-lt"/>
              </a:rPr>
              <a:t>Trans-gingival Fibres:</a:t>
            </a:r>
          </a:p>
          <a:p>
            <a:r>
              <a:rPr lang="en-US" sz="3200" dirty="0" smtClean="0"/>
              <a:t>-Arranged in and around the teeth within attached gingiva.</a:t>
            </a:r>
          </a:p>
          <a:p>
            <a:r>
              <a:rPr lang="en-US" sz="3200" dirty="0" smtClean="0"/>
              <a:t>Function: Maintain alignment of teeth.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90311_220302666.jpg"/>
          <p:cNvPicPr>
            <a:picLocks noChangeAspect="1"/>
          </p:cNvPicPr>
          <p:nvPr/>
        </p:nvPicPr>
        <p:blipFill>
          <a:blip r:embed="rId2" cstate="print"/>
          <a:srcRect t="10416" r="33593" b="11458"/>
          <a:stretch>
            <a:fillRect/>
          </a:stretch>
        </p:blipFill>
        <p:spPr>
          <a:xfrm>
            <a:off x="5286380" y="3454200"/>
            <a:ext cx="3857620" cy="3403800"/>
          </a:xfrm>
          <a:prstGeom prst="rect">
            <a:avLst/>
          </a:prstGeom>
        </p:spPr>
      </p:pic>
      <p:pic>
        <p:nvPicPr>
          <p:cNvPr id="4" name="Picture 3" descr="IMG_20190311_220212392.jpg"/>
          <p:cNvPicPr>
            <a:picLocks noChangeAspect="1"/>
          </p:cNvPicPr>
          <p:nvPr/>
        </p:nvPicPr>
        <p:blipFill>
          <a:blip r:embed="rId3" cstate="print"/>
          <a:srcRect t="6383" r="9042" b="10638"/>
          <a:stretch>
            <a:fillRect/>
          </a:stretch>
        </p:blipFill>
        <p:spPr>
          <a:xfrm>
            <a:off x="0" y="214290"/>
            <a:ext cx="521494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1050135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 smtClean="0">
                <a:solidFill>
                  <a:srgbClr val="00B050"/>
                </a:solidFill>
                <a:latin typeface="+mj-lt"/>
              </a:rPr>
              <a:t>BLOOD SUPPLY</a:t>
            </a:r>
          </a:p>
          <a:p>
            <a:r>
              <a:rPr lang="en-US" sz="3200" dirty="0" smtClean="0">
                <a:latin typeface="+mj-lt"/>
              </a:rPr>
              <a:t>      - </a:t>
            </a:r>
            <a:r>
              <a:rPr lang="en-US" sz="3200" dirty="0" smtClean="0"/>
              <a:t>Supra-</a:t>
            </a:r>
            <a:r>
              <a:rPr lang="en-US" sz="3200" dirty="0" err="1" smtClean="0"/>
              <a:t>periosteal</a:t>
            </a:r>
            <a:r>
              <a:rPr lang="en-US" sz="3200" dirty="0" smtClean="0"/>
              <a:t> Arterioles</a:t>
            </a:r>
          </a:p>
          <a:p>
            <a:r>
              <a:rPr lang="en-US" sz="3200" dirty="0" smtClean="0"/>
              <a:t>      -Vessels of Periodontal ligaments</a:t>
            </a:r>
          </a:p>
          <a:p>
            <a:r>
              <a:rPr lang="en-US" sz="3200" dirty="0" smtClean="0"/>
              <a:t>      -</a:t>
            </a:r>
            <a:r>
              <a:rPr lang="en-US" sz="3200" dirty="0" err="1" smtClean="0"/>
              <a:t>Arteriols</a:t>
            </a:r>
            <a:r>
              <a:rPr lang="en-US" sz="3200" dirty="0" smtClean="0"/>
              <a:t> emerging from the crest of </a:t>
            </a:r>
          </a:p>
          <a:p>
            <a:r>
              <a:rPr lang="en-US" sz="3200" dirty="0" smtClean="0"/>
              <a:t>           </a:t>
            </a:r>
            <a:r>
              <a:rPr lang="en-US" sz="3200" dirty="0" err="1" smtClean="0"/>
              <a:t>interdental</a:t>
            </a:r>
            <a:r>
              <a:rPr lang="en-US" sz="3200" dirty="0" smtClean="0"/>
              <a:t> septa</a:t>
            </a:r>
            <a:endParaRPr lang="en-IN" sz="3200" dirty="0"/>
          </a:p>
        </p:txBody>
      </p:sp>
      <p:pic>
        <p:nvPicPr>
          <p:cNvPr id="4" name="Picture 3" descr="IMG_20190311_214754816.jpg"/>
          <p:cNvPicPr>
            <a:picLocks noChangeAspect="1"/>
          </p:cNvPicPr>
          <p:nvPr/>
        </p:nvPicPr>
        <p:blipFill>
          <a:blip r:embed="rId2" cstate="print"/>
          <a:srcRect l="2777" t="6250" b="44024"/>
          <a:stretch>
            <a:fillRect/>
          </a:stretch>
        </p:blipFill>
        <p:spPr>
          <a:xfrm>
            <a:off x="3071802" y="2714620"/>
            <a:ext cx="6072198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rgbClr val="00B050"/>
                </a:solidFill>
                <a:latin typeface="+mj-lt"/>
              </a:rPr>
              <a:t>LYMPHATIC</a:t>
            </a:r>
            <a:r>
              <a:rPr lang="en-US" sz="4000" dirty="0" smtClean="0">
                <a:latin typeface="+mj-lt"/>
              </a:rPr>
              <a:t>  </a:t>
            </a:r>
            <a:r>
              <a:rPr lang="en-US" sz="4000" i="1" u="sng" dirty="0" smtClean="0">
                <a:solidFill>
                  <a:srgbClr val="00B050"/>
                </a:solidFill>
                <a:latin typeface="+mj-lt"/>
              </a:rPr>
              <a:t>DRAINAGE</a:t>
            </a:r>
            <a:r>
              <a:rPr lang="en-US" sz="4000" dirty="0" smtClean="0">
                <a:latin typeface="+mj-lt"/>
              </a:rPr>
              <a:t>:</a:t>
            </a:r>
          </a:p>
          <a:p>
            <a:r>
              <a:rPr lang="en-US" sz="3200" dirty="0" smtClean="0"/>
              <a:t>   - It brings in the </a:t>
            </a:r>
            <a:r>
              <a:rPr lang="en-US" sz="3200" dirty="0" err="1" smtClean="0"/>
              <a:t>lymphatics</a:t>
            </a:r>
            <a:r>
              <a:rPr lang="en-US" sz="3200" dirty="0" smtClean="0"/>
              <a:t> of connective tissue papilla</a:t>
            </a:r>
          </a:p>
          <a:p>
            <a:r>
              <a:rPr lang="en-US" sz="3200" dirty="0" smtClean="0"/>
              <a:t>    -Progresses to </a:t>
            </a:r>
            <a:r>
              <a:rPr lang="en-US" sz="3200" dirty="0" err="1" smtClean="0"/>
              <a:t>periostium</a:t>
            </a:r>
            <a:r>
              <a:rPr lang="en-US" sz="3200" dirty="0" smtClean="0"/>
              <a:t> of alveolar process&amp; then to Regional lymph node.</a:t>
            </a:r>
            <a:endParaRPr lang="en-IN" sz="3200" dirty="0"/>
          </a:p>
        </p:txBody>
      </p:sp>
      <p:pic>
        <p:nvPicPr>
          <p:cNvPr id="3" name="Picture 2" descr="Gallery_1552322189255.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 t="26367" r="3125" b="15246"/>
          <a:stretch>
            <a:fillRect/>
          </a:stretch>
        </p:blipFill>
        <p:spPr>
          <a:xfrm>
            <a:off x="0" y="3357538"/>
            <a:ext cx="91440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88582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rgbClr val="00B050"/>
                </a:solidFill>
                <a:latin typeface="+mj-lt"/>
              </a:rPr>
              <a:t>NERVE</a:t>
            </a:r>
            <a:r>
              <a:rPr lang="en-US" sz="4000" dirty="0" smtClean="0">
                <a:solidFill>
                  <a:srgbClr val="00B050"/>
                </a:solidFill>
                <a:latin typeface="+mj-lt"/>
              </a:rPr>
              <a:t>  </a:t>
            </a:r>
            <a:r>
              <a:rPr lang="en-US" sz="4000" i="1" u="sng" dirty="0" smtClean="0">
                <a:solidFill>
                  <a:srgbClr val="00B050"/>
                </a:solidFill>
                <a:latin typeface="+mj-lt"/>
              </a:rPr>
              <a:t>SUPPLY</a:t>
            </a:r>
          </a:p>
          <a:p>
            <a:r>
              <a:rPr lang="en-US" sz="3200" dirty="0" smtClean="0"/>
              <a:t>-It is derived from fibers arising from nerves in the PDL &amp; from labial, palatal, buccal nerves.</a:t>
            </a:r>
          </a:p>
          <a:p>
            <a:endParaRPr lang="en-IN" sz="3600" dirty="0">
              <a:solidFill>
                <a:srgbClr val="00B050"/>
              </a:solidFill>
            </a:endParaRPr>
          </a:p>
        </p:txBody>
      </p:sp>
      <p:pic>
        <p:nvPicPr>
          <p:cNvPr id="4" name="Picture 3" descr="Gallery_1552322282187..jpg"/>
          <p:cNvPicPr>
            <a:picLocks noChangeAspect="1"/>
          </p:cNvPicPr>
          <p:nvPr/>
        </p:nvPicPr>
        <p:blipFill>
          <a:blip r:embed="rId2" cstate="print">
            <a:lum bright="30000" contrast="20000"/>
          </a:blip>
          <a:srcRect l="2344" t="10151" b="19527"/>
          <a:stretch>
            <a:fillRect/>
          </a:stretch>
        </p:blipFill>
        <p:spPr>
          <a:xfrm>
            <a:off x="0" y="2571744"/>
            <a:ext cx="8929718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363699">
            <a:off x="657189" y="2024679"/>
            <a:ext cx="79426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rlz MT" pitchFamily="82" charset="0"/>
              </a:rPr>
              <a:t>THANK – YOU!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+mj-lt"/>
              </a:rPr>
              <a:t>Def</a:t>
            </a:r>
            <a:r>
              <a:rPr lang="en-US" sz="3200" dirty="0" smtClean="0">
                <a:latin typeface="+mj-lt"/>
              </a:rPr>
              <a:t>:</a:t>
            </a:r>
          </a:p>
          <a:p>
            <a:r>
              <a:rPr lang="en-US" sz="3200" dirty="0" smtClean="0">
                <a:latin typeface="+mj-lt"/>
              </a:rPr>
              <a:t>      The gingiva is the part of the oral mucosa that covers the alveolar processes of the jaws &amp; surrounds the neck of teeth.</a:t>
            </a:r>
            <a:endParaRPr lang="en-IN" sz="3200" dirty="0">
              <a:latin typeface="+mj-lt"/>
            </a:endParaRPr>
          </a:p>
        </p:txBody>
      </p:sp>
      <p:pic>
        <p:nvPicPr>
          <p:cNvPr id="3" name="Picture 2" descr="Gallery_1552320238905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357562"/>
            <a:ext cx="4786314" cy="319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7249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Clinical Features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-Normal gingiva covers the alveolar bone &amp; tooth root to a level just coronal to a CEJ.</a:t>
            </a:r>
          </a:p>
          <a:p>
            <a:r>
              <a:rPr lang="en-US" sz="3600" dirty="0" smtClean="0"/>
              <a:t>-Normal colour : Coral Pink</a:t>
            </a:r>
          </a:p>
          <a:p>
            <a:r>
              <a:rPr lang="en-US" sz="3600" dirty="0" smtClean="0"/>
              <a:t>-Consistency; Firm &amp; Resilient</a:t>
            </a:r>
          </a:p>
          <a:p>
            <a:r>
              <a:rPr lang="en-US" sz="3600" dirty="0" smtClean="0"/>
              <a:t>-Surface Texture: </a:t>
            </a:r>
            <a:r>
              <a:rPr lang="en-US" sz="3600" dirty="0" err="1" smtClean="0"/>
              <a:t>Stipling</a:t>
            </a:r>
            <a:r>
              <a:rPr lang="en-US" sz="3600" dirty="0" smtClean="0"/>
              <a:t> present</a:t>
            </a:r>
          </a:p>
          <a:p>
            <a:r>
              <a:rPr lang="en-US" sz="3600" dirty="0" smtClean="0"/>
              <a:t>-Contour: Scalloped</a:t>
            </a:r>
          </a:p>
          <a:p>
            <a:r>
              <a:rPr lang="en-US" sz="3600" dirty="0" smtClean="0"/>
              <a:t>-Position: It is the position at which the gingival margin is attached to the tooth.</a:t>
            </a:r>
          </a:p>
          <a:p>
            <a:endParaRPr lang="en-US" sz="3600" dirty="0" smtClean="0"/>
          </a:p>
          <a:p>
            <a:r>
              <a:rPr lang="en-US" sz="3600" dirty="0" smtClean="0"/>
              <a:t>- </a:t>
            </a:r>
            <a:endParaRPr lang="en-IN" sz="3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0"/>
            <a:ext cx="8358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Structure of gingiva</a:t>
            </a:r>
          </a:p>
          <a:p>
            <a:r>
              <a:rPr lang="en-US" sz="3200" dirty="0" smtClean="0"/>
              <a:t>*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</a:rPr>
              <a:t>MACROSCOPIC FEATURES</a:t>
            </a:r>
          </a:p>
          <a:p>
            <a:r>
              <a:rPr lang="en-US" sz="3200" dirty="0" smtClean="0"/>
              <a:t>        Marginal Gingiva</a:t>
            </a:r>
          </a:p>
          <a:p>
            <a:r>
              <a:rPr lang="en-US" sz="3200" dirty="0" smtClean="0"/>
              <a:t>        Attached Gingiva</a:t>
            </a:r>
          </a:p>
          <a:p>
            <a:r>
              <a:rPr lang="en-US" sz="3200" dirty="0" smtClean="0"/>
              <a:t>        Interdental Gingiva</a:t>
            </a:r>
          </a:p>
          <a:p>
            <a:endParaRPr lang="en-IN" sz="3200" dirty="0"/>
          </a:p>
        </p:txBody>
      </p:sp>
      <p:pic>
        <p:nvPicPr>
          <p:cNvPr id="4" name="Picture 3" descr="Gallery_1552320491122..png"/>
          <p:cNvPicPr>
            <a:picLocks noChangeAspect="1"/>
          </p:cNvPicPr>
          <p:nvPr/>
        </p:nvPicPr>
        <p:blipFill>
          <a:blip r:embed="rId2" cstate="print"/>
          <a:srcRect l="11538" t="808" r="12500"/>
          <a:stretch>
            <a:fillRect/>
          </a:stretch>
        </p:blipFill>
        <p:spPr>
          <a:xfrm>
            <a:off x="3643306" y="2786058"/>
            <a:ext cx="5286412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878684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/>
              <a:t>MARGINAL GINGIVA:</a:t>
            </a:r>
          </a:p>
          <a:p>
            <a:r>
              <a:rPr lang="en-US" sz="3200" dirty="0" smtClean="0"/>
              <a:t>  -also called as UNATTACHED GINGIVA.</a:t>
            </a:r>
          </a:p>
          <a:p>
            <a:r>
              <a:rPr lang="en-US" sz="3200" dirty="0" smtClean="0"/>
              <a:t>  - It is the terminal edge or border of gingiva surrounding the teeth in collar like fashion .</a:t>
            </a:r>
          </a:p>
          <a:p>
            <a:endParaRPr lang="en-US" sz="3200" dirty="0" smtClean="0"/>
          </a:p>
          <a:p>
            <a:r>
              <a:rPr lang="en-US" sz="3200" i="1" dirty="0" smtClean="0"/>
              <a:t>GINGIVAL SULCUS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       It is the shallow crevice or space around the tooth bounded by the surface of tooth on one side &amp; epithelium lining the free margin of the gingiva on other side</a:t>
            </a:r>
          </a:p>
          <a:p>
            <a:pPr>
              <a:buFontTx/>
              <a:buChar char="-"/>
            </a:pPr>
            <a:r>
              <a:rPr lang="en-US" sz="3200" dirty="0" smtClean="0"/>
              <a:t>It is V-shape.</a:t>
            </a:r>
          </a:p>
          <a:p>
            <a:r>
              <a:rPr lang="en-US" sz="3200" dirty="0" smtClean="0"/>
              <a:t>-IT permits entrance of periodontal probe.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9297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 smtClean="0"/>
              <a:t>ATTACHED GINGIVA</a:t>
            </a:r>
          </a:p>
          <a:p>
            <a:r>
              <a:rPr lang="en-US" sz="3200" dirty="0" smtClean="0"/>
              <a:t>   - IT is firm &amp; resilient &amp; tightly bound to the underlying </a:t>
            </a:r>
            <a:r>
              <a:rPr lang="en-US" sz="3200" dirty="0" err="1" smtClean="0"/>
              <a:t>periosteum</a:t>
            </a:r>
            <a:r>
              <a:rPr lang="en-US" sz="3200" dirty="0" smtClean="0"/>
              <a:t> of alveolar bone</a:t>
            </a:r>
          </a:p>
          <a:p>
            <a:endParaRPr lang="en-US" sz="3200" dirty="0" smtClean="0"/>
          </a:p>
          <a:p>
            <a:r>
              <a:rPr lang="en-US" sz="3200" u="sng" dirty="0" smtClean="0">
                <a:solidFill>
                  <a:srgbClr val="FFFF00"/>
                </a:solidFill>
              </a:rPr>
              <a:t>WIDTH OF ATTACHED GINGIVA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     It is distance between the mucogingival junction &amp; the projection on the external surface of the bottom of gingival sulcus.</a:t>
            </a:r>
          </a:p>
          <a:p>
            <a:r>
              <a:rPr lang="en-US" sz="3200" dirty="0" smtClean="0"/>
              <a:t>    - It is greater in incisor region and narrower in posterior segment</a:t>
            </a:r>
            <a:endParaRPr lang="en-IN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_1552320811983..png"/>
          <p:cNvPicPr>
            <a:picLocks noChangeAspect="1"/>
          </p:cNvPicPr>
          <p:nvPr/>
        </p:nvPicPr>
        <p:blipFill>
          <a:blip r:embed="rId2" cstate="print"/>
          <a:srcRect l="118" t="8774" b="4017"/>
          <a:stretch>
            <a:fillRect/>
          </a:stretch>
        </p:blipFill>
        <p:spPr>
          <a:xfrm>
            <a:off x="214282" y="214290"/>
            <a:ext cx="8572560" cy="4857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571501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WAG = Total distance between the crest of margin to MGJ – depth of sulcus/pocket</a:t>
            </a:r>
            <a:endParaRPr lang="en-IN" sz="32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28604"/>
            <a:ext cx="86439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 smtClean="0"/>
              <a:t>INTERDENTAL  GINGIVA</a:t>
            </a:r>
          </a:p>
          <a:p>
            <a:r>
              <a:rPr lang="en-US" sz="3200" dirty="0" smtClean="0"/>
              <a:t>         -It occupies the gingival embrasure which is the </a:t>
            </a:r>
            <a:r>
              <a:rPr lang="en-US" sz="3200" dirty="0" err="1" smtClean="0"/>
              <a:t>interproximal</a:t>
            </a:r>
            <a:r>
              <a:rPr lang="en-US" sz="3200" dirty="0" smtClean="0"/>
              <a:t> space beneath the area of tooth contact.</a:t>
            </a:r>
          </a:p>
          <a:p>
            <a:r>
              <a:rPr lang="en-US" sz="3200" dirty="0" smtClean="0"/>
              <a:t>        -It can be pyramidal or </a:t>
            </a:r>
            <a:r>
              <a:rPr lang="en-US" sz="3200" dirty="0" err="1" smtClean="0"/>
              <a:t>col</a:t>
            </a:r>
            <a:r>
              <a:rPr lang="en-US" sz="3200" dirty="0" smtClean="0"/>
              <a:t> shaped</a:t>
            </a:r>
          </a:p>
          <a:p>
            <a:r>
              <a:rPr lang="en-US" sz="3200" b="1" i="1" u="sng" dirty="0" smtClean="0"/>
              <a:t>        </a:t>
            </a:r>
            <a:endParaRPr lang="en-IN" sz="3200" b="1" i="1" u="sng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oper Black"/>
        <a:ea typeface=""/>
        <a:cs typeface=""/>
      </a:majorFont>
      <a:minorFont>
        <a:latin typeface="Aharon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524</TotalTime>
  <Words>971</Words>
  <Application>Microsoft Office PowerPoint</Application>
  <PresentationFormat>On-screen Show (4:3)</PresentationFormat>
  <Paragraphs>161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Slide 1</vt:lpstr>
      <vt:lpstr>OUTCOME OF LECTURE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BANSODE</cp:lastModifiedBy>
  <cp:revision>29</cp:revision>
  <dcterms:created xsi:type="dcterms:W3CDTF">2019-03-10T16:24:08Z</dcterms:created>
  <dcterms:modified xsi:type="dcterms:W3CDTF">2023-08-23T06:03:18Z</dcterms:modified>
</cp:coreProperties>
</file>