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87" r:id="rId4"/>
    <p:sldId id="288" r:id="rId5"/>
    <p:sldId id="257" r:id="rId6"/>
    <p:sldId id="279" r:id="rId7"/>
    <p:sldId id="258" r:id="rId8"/>
    <p:sldId id="259" r:id="rId9"/>
    <p:sldId id="260" r:id="rId10"/>
    <p:sldId id="261" r:id="rId11"/>
    <p:sldId id="264" r:id="rId12"/>
    <p:sldId id="265" r:id="rId13"/>
    <p:sldId id="266" r:id="rId14"/>
    <p:sldId id="280" r:id="rId15"/>
    <p:sldId id="267" r:id="rId16"/>
    <p:sldId id="281" r:id="rId17"/>
    <p:sldId id="272" r:id="rId18"/>
    <p:sldId id="271" r:id="rId19"/>
    <p:sldId id="269" r:id="rId20"/>
    <p:sldId id="270" r:id="rId21"/>
    <p:sldId id="282" r:id="rId22"/>
    <p:sldId id="276" r:id="rId23"/>
    <p:sldId id="277" r:id="rId24"/>
    <p:sldId id="283" r:id="rId25"/>
    <p:sldId id="274" r:id="rId26"/>
    <p:sldId id="275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r>
              <a:rPr lang="en-US" sz="4000" b="1" dirty="0" smtClean="0"/>
              <a:t>SPEECH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MUSCLES OF LARYNX INVOLVED IN SPEECH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Larynx consists of muscles that change the opening of the glottis as well as the tenseness of the vocal cord, thereby keeping it open for respiration and helps us vocalize. </a:t>
            </a:r>
          </a:p>
          <a:p>
            <a:pPr lvl="2"/>
            <a:r>
              <a:rPr lang="en-US" sz="2800" dirty="0" smtClean="0"/>
              <a:t>The </a:t>
            </a:r>
            <a:r>
              <a:rPr lang="en-US" sz="2800" dirty="0" err="1" smtClean="0"/>
              <a:t>cricothyroid</a:t>
            </a:r>
            <a:r>
              <a:rPr lang="en-US" sz="2800" dirty="0" smtClean="0"/>
              <a:t> muscle</a:t>
            </a:r>
          </a:p>
          <a:p>
            <a:pPr lvl="2"/>
            <a:r>
              <a:rPr lang="en-US" sz="2800" dirty="0" smtClean="0"/>
              <a:t>The lateral </a:t>
            </a:r>
            <a:r>
              <a:rPr lang="en-US" sz="2800" dirty="0" err="1" smtClean="0"/>
              <a:t>cricoarytenoid</a:t>
            </a:r>
            <a:r>
              <a:rPr lang="en-US" sz="2800" dirty="0" smtClean="0"/>
              <a:t> muscle </a:t>
            </a:r>
          </a:p>
          <a:p>
            <a:pPr lvl="2"/>
            <a:r>
              <a:rPr lang="en-US" sz="2800" dirty="0" err="1" smtClean="0"/>
              <a:t>Aryepiglottic</a:t>
            </a:r>
            <a:r>
              <a:rPr lang="en-US" sz="2800" dirty="0" smtClean="0"/>
              <a:t> muscle</a:t>
            </a:r>
          </a:p>
          <a:p>
            <a:pPr lvl="2"/>
            <a:r>
              <a:rPr lang="en-US" sz="2800" dirty="0" smtClean="0"/>
              <a:t>Transverse </a:t>
            </a:r>
            <a:r>
              <a:rPr lang="en-US" sz="2800" dirty="0" err="1" smtClean="0"/>
              <a:t>arytenoideus</a:t>
            </a:r>
            <a:r>
              <a:rPr lang="en-US" sz="2800" dirty="0" smtClean="0"/>
              <a:t> muscle.</a:t>
            </a:r>
          </a:p>
          <a:p>
            <a:pPr lvl="2"/>
            <a:r>
              <a:rPr lang="en-US" sz="2800" dirty="0" smtClean="0"/>
              <a:t>Posterior </a:t>
            </a:r>
            <a:r>
              <a:rPr lang="en-US" sz="2800" dirty="0" err="1" smtClean="0"/>
              <a:t>cricoarytenoid</a:t>
            </a:r>
            <a:r>
              <a:rPr lang="en-US" sz="2800" dirty="0" smtClean="0"/>
              <a:t> muscles</a:t>
            </a:r>
          </a:p>
          <a:p>
            <a:pPr lvl="2"/>
            <a:r>
              <a:rPr lang="en-US" sz="2800" dirty="0" err="1" smtClean="0"/>
              <a:t>Thyroarytenoideus</a:t>
            </a:r>
            <a:r>
              <a:rPr lang="en-US" sz="2800" dirty="0" smtClean="0"/>
              <a:t> muscle </a:t>
            </a:r>
          </a:p>
          <a:p>
            <a:pPr lvl="2"/>
            <a:r>
              <a:rPr lang="en-US" sz="2800" dirty="0" err="1" smtClean="0"/>
              <a:t>Vocalis</a:t>
            </a:r>
            <a:r>
              <a:rPr lang="en-US" sz="2800" dirty="0" smtClean="0"/>
              <a:t> muscle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rynxmuscl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447800"/>
            <a:ext cx="3810000" cy="4216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larynxlatcricoar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501344"/>
            <a:ext cx="3581400" cy="411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SPEECH AREAS IN THE BRAIN</a:t>
            </a:r>
            <a:endParaRPr lang="en-US" sz="4000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1" descr="broc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8199601" cy="45720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447800" y="5562600"/>
            <a:ext cx="7239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Small shaded area-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broca’s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area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Larger shaded area-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wernicke’s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area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Speech activities are located in the </a:t>
            </a:r>
            <a:r>
              <a:rPr lang="en-US" sz="2800" dirty="0" err="1" smtClean="0"/>
              <a:t>temporoparietal</a:t>
            </a:r>
            <a:r>
              <a:rPr lang="en-US" sz="2800" dirty="0" smtClean="0"/>
              <a:t> region of </a:t>
            </a:r>
            <a:r>
              <a:rPr lang="en-US" sz="2800" b="1" dirty="0" smtClean="0"/>
              <a:t>dominant cerebral hemisphere (left)</a:t>
            </a:r>
            <a:r>
              <a:rPr lang="en-US" sz="28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Hence damage to the corresponding area on the other side of the brain leaves language abilities intact.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unilateral control of certain functions is called </a:t>
            </a:r>
            <a:r>
              <a:rPr lang="en-US" sz="2800" b="1" dirty="0" smtClean="0"/>
              <a:t>cerebral dominance</a:t>
            </a:r>
            <a:r>
              <a:rPr lang="en-US" sz="2800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dirty="0" smtClean="0"/>
              <a:t>Specific cerebral areas  in the dominant hemispheres. </a:t>
            </a:r>
          </a:p>
          <a:p>
            <a:pPr lvl="1"/>
            <a:r>
              <a:rPr lang="en-US" b="1" dirty="0" smtClean="0"/>
              <a:t>BROCA’S AREA</a:t>
            </a:r>
            <a:r>
              <a:rPr lang="en-US" dirty="0" smtClean="0"/>
              <a:t> is concerned with speech production,</a:t>
            </a:r>
          </a:p>
          <a:p>
            <a:pPr lvl="1"/>
            <a:r>
              <a:rPr lang="en-US" b="1" dirty="0" smtClean="0"/>
              <a:t>WERNICKE’S AREA</a:t>
            </a:r>
            <a:r>
              <a:rPr lang="en-US" dirty="0" smtClean="0"/>
              <a:t> ensures spoken language is comprehensible and </a:t>
            </a:r>
          </a:p>
          <a:p>
            <a:pPr lvl="1"/>
            <a:r>
              <a:rPr lang="en-US" b="1" dirty="0" smtClean="0"/>
              <a:t>INSULA</a:t>
            </a:r>
            <a:r>
              <a:rPr lang="en-US" dirty="0" smtClean="0"/>
              <a:t> of brain coordinates the activities of speech areas. </a:t>
            </a:r>
          </a:p>
          <a:p>
            <a:r>
              <a:rPr lang="en-US" sz="2800" dirty="0" err="1" smtClean="0"/>
              <a:t>Arcuate</a:t>
            </a:r>
            <a:r>
              <a:rPr lang="en-US" sz="2800" dirty="0" smtClean="0"/>
              <a:t> fasciculus is nerve bundle which connect the </a:t>
            </a:r>
            <a:r>
              <a:rPr lang="en-US" sz="2800" dirty="0" err="1" smtClean="0"/>
              <a:t>Broca’s</a:t>
            </a:r>
            <a:r>
              <a:rPr lang="en-US" sz="2800" dirty="0" smtClean="0"/>
              <a:t> area to the </a:t>
            </a:r>
            <a:r>
              <a:rPr lang="en-US" sz="2800" dirty="0" err="1" smtClean="0"/>
              <a:t>Wernicke’s</a:t>
            </a:r>
            <a:r>
              <a:rPr lang="en-US" sz="2800" dirty="0" smtClean="0"/>
              <a:t> area.</a:t>
            </a:r>
          </a:p>
          <a:p>
            <a:endParaRPr lang="en-US" sz="3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SPEECH PRODUCTION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When a word is heard</a:t>
            </a:r>
            <a:r>
              <a:rPr lang="en-US" sz="2800" dirty="0" smtClean="0"/>
              <a:t>, the output from the primary auditory area of the cortex is received by </a:t>
            </a:r>
            <a:r>
              <a:rPr lang="en-US" sz="2800" dirty="0" err="1" smtClean="0"/>
              <a:t>Wernicke’s</a:t>
            </a:r>
            <a:r>
              <a:rPr lang="en-US" sz="2800" dirty="0" smtClean="0"/>
              <a:t> area.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If the word is to be spoken, the pattern is transmitted from </a:t>
            </a:r>
            <a:r>
              <a:rPr lang="en-US" sz="2800" dirty="0" err="1" smtClean="0"/>
              <a:t>wernicke’s</a:t>
            </a:r>
            <a:r>
              <a:rPr lang="en-US" sz="2800" dirty="0" smtClean="0"/>
              <a:t> area to </a:t>
            </a:r>
            <a:r>
              <a:rPr lang="en-US" sz="2800" dirty="0" err="1" smtClean="0"/>
              <a:t>Broca’s</a:t>
            </a:r>
            <a:r>
              <a:rPr lang="en-US" sz="2800" dirty="0" smtClean="0"/>
              <a:t> area where the </a:t>
            </a:r>
            <a:r>
              <a:rPr lang="en-US" sz="2800" dirty="0" err="1" smtClean="0"/>
              <a:t>articulatory</a:t>
            </a:r>
            <a:r>
              <a:rPr lang="en-US" sz="2800" dirty="0" smtClean="0"/>
              <a:t> form is to be generated and sent to the motor area that controls the movement of the muscles of speech.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If the spoken word is to be spelled, the auditory pattern is sent to granular cortex, where it elicits the visual pattern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When a word is read</a:t>
            </a:r>
            <a:r>
              <a:rPr lang="en-US" sz="2800" dirty="0" smtClean="0"/>
              <a:t>, the output from the primary visual areas passes to the angular </a:t>
            </a:r>
            <a:r>
              <a:rPr lang="en-US" sz="2800" dirty="0" err="1" smtClean="0"/>
              <a:t>gyrus</a:t>
            </a:r>
            <a:r>
              <a:rPr lang="en-US" sz="2800" dirty="0" smtClean="0"/>
              <a:t>, which in turn generates the corresponding auditory form of the word in </a:t>
            </a:r>
            <a:r>
              <a:rPr lang="en-US" sz="2800" dirty="0" err="1" smtClean="0"/>
              <a:t>Wernicke’s</a:t>
            </a:r>
            <a:r>
              <a:rPr lang="en-US" sz="2800" dirty="0" smtClean="0"/>
              <a:t> area.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Written words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Heard words</a:t>
            </a:r>
            <a:endParaRPr lang="en-US" dirty="0"/>
          </a:p>
        </p:txBody>
      </p:sp>
      <p:pic>
        <p:nvPicPr>
          <p:cNvPr id="7" name="Picture 1" descr="vissequ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2812256"/>
            <a:ext cx="3124199" cy="2676525"/>
          </a:xfrm>
          <a:prstGeom prst="rect">
            <a:avLst/>
          </a:prstGeom>
          <a:noFill/>
        </p:spPr>
      </p:pic>
      <p:pic>
        <p:nvPicPr>
          <p:cNvPr id="8" name="Picture 3" descr="audsequ"/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812256"/>
            <a:ext cx="2971800" cy="2676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REPRESENTATION OF SPEECH PRODUCTION</a:t>
            </a:r>
            <a:endParaRPr lang="en-US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3" name="Picture 1" descr="untitled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2012" y="1371600"/>
            <a:ext cx="5640388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PHONATION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It  is the production of sound initially in the larynx by coordinated movements of abdominal, thoracic ,and laryngeal muscles.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Once the basic sounds are produced by the vocal tract they are modified to produce intelligible sounds by the processes of articulation and resonance.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Purpose Statement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cs typeface="Times New Roman" pitchFamily="18" charset="0"/>
              </a:rPr>
              <a:t>At the end of the lecture the student should be able to describe a</a:t>
            </a:r>
            <a:r>
              <a:rPr lang="en-US" sz="2800" dirty="0" smtClean="0"/>
              <a:t>natomy of speech, physiology of speech, neural basis of speech, sound production &amp; classification, tooth position and speech and dental clinical considerations.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VOCAL RESONATORS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following spaces are present in the vocal apparatus and any or all which may be available as resonating chambers.</a:t>
            </a:r>
          </a:p>
          <a:p>
            <a:pPr lvl="0"/>
            <a:r>
              <a:rPr lang="en-US" sz="2800" dirty="0" smtClean="0"/>
              <a:t>Between the true and false vocal cords</a:t>
            </a:r>
          </a:p>
          <a:p>
            <a:pPr lvl="0"/>
            <a:r>
              <a:rPr lang="en-US" sz="2800" dirty="0" smtClean="0"/>
              <a:t>Between the larynx and the root of the tongue possibly involving the epiglottis</a:t>
            </a:r>
          </a:p>
          <a:p>
            <a:pPr lvl="0"/>
            <a:r>
              <a:rPr lang="en-US" sz="2800" dirty="0" smtClean="0"/>
              <a:t>Between the pharyngeal wall and soft palate and uvula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Between the dorsum of the tongue and posterior aspect of the hard palate</a:t>
            </a:r>
          </a:p>
          <a:p>
            <a:pPr lvl="0"/>
            <a:r>
              <a:rPr lang="en-US" sz="2800" dirty="0" smtClean="0"/>
              <a:t>Between the dorsum of the tongue and anterior aspect of the hard palate</a:t>
            </a:r>
          </a:p>
          <a:p>
            <a:pPr lvl="0"/>
            <a:r>
              <a:rPr lang="en-US" sz="2800" dirty="0" smtClean="0"/>
              <a:t>Between the tip of the tongue and the teeth</a:t>
            </a:r>
          </a:p>
          <a:p>
            <a:pPr lvl="0"/>
            <a:r>
              <a:rPr lang="en-US" sz="2800" dirty="0" smtClean="0"/>
              <a:t>Between the teeth and the lips</a:t>
            </a:r>
          </a:p>
          <a:p>
            <a:pPr lvl="0"/>
            <a:r>
              <a:rPr lang="en-US" sz="2800" dirty="0" smtClean="0"/>
              <a:t>Between the nasal passages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/>
              <a:t>CLASSIFICATION OF SOUNDS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Sounds may be classified as </a:t>
            </a:r>
          </a:p>
          <a:p>
            <a:pPr lvl="0"/>
            <a:r>
              <a:rPr lang="en-US" sz="2800" b="1" dirty="0" smtClean="0"/>
              <a:t>Voiced</a:t>
            </a:r>
            <a:r>
              <a:rPr lang="en-US" sz="2800" dirty="0" smtClean="0"/>
              <a:t> – vocal folds in larynx vibrate</a:t>
            </a:r>
          </a:p>
          <a:p>
            <a:pPr lvl="0"/>
            <a:r>
              <a:rPr lang="en-US" sz="2800" b="1" dirty="0" smtClean="0"/>
              <a:t>Breathed</a:t>
            </a:r>
            <a:r>
              <a:rPr lang="en-US" sz="2800" dirty="0" smtClean="0"/>
              <a:t> - vocal folds don’t vibrate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CLASSIFICATION OF SOUNDS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r>
              <a:rPr lang="en-US" sz="3000" dirty="0" smtClean="0"/>
              <a:t>2 main groups of speech sounds are</a:t>
            </a:r>
          </a:p>
          <a:p>
            <a:pPr lvl="0">
              <a:buNone/>
            </a:pPr>
            <a:r>
              <a:rPr lang="en-US" sz="3000" b="1" u="sng" dirty="0" smtClean="0"/>
              <a:t>  Vowels</a:t>
            </a:r>
            <a:endParaRPr lang="en-US" sz="3000" dirty="0" smtClean="0"/>
          </a:p>
          <a:p>
            <a:pPr lvl="0"/>
            <a:r>
              <a:rPr lang="en-US" sz="3000" dirty="0" smtClean="0"/>
              <a:t>Produced without obstruction of air flow, air being channeled or restricted by position of tongue &amp; lips</a:t>
            </a:r>
          </a:p>
          <a:p>
            <a:pPr lvl="0"/>
            <a:r>
              <a:rPr lang="en-US" sz="3000" dirty="0" smtClean="0"/>
              <a:t>All vowel sounds are voiced</a:t>
            </a:r>
          </a:p>
          <a:p>
            <a:pPr lvl="0"/>
            <a:r>
              <a:rPr lang="en-US" sz="3000" dirty="0" smtClean="0"/>
              <a:t>Are created by high amplitude waves</a:t>
            </a:r>
          </a:p>
          <a:p>
            <a:pPr>
              <a:buNone/>
            </a:pPr>
            <a:r>
              <a:rPr lang="en-US" sz="3000" dirty="0" smtClean="0"/>
              <a:t> 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  <a:buNone/>
            </a:pPr>
            <a:r>
              <a:rPr lang="en-US" sz="2800" b="1" i="1" u="sng" dirty="0" smtClean="0"/>
              <a:t>Consonants</a:t>
            </a:r>
            <a:endParaRPr lang="en-US" sz="2800" dirty="0" smtClean="0"/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Produced when air flow is impeded before release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May be voiced (</a:t>
            </a:r>
            <a:r>
              <a:rPr lang="en-US" sz="2800" dirty="0" err="1" smtClean="0"/>
              <a:t>b,d,z</a:t>
            </a:r>
            <a:r>
              <a:rPr lang="en-US" sz="2800" dirty="0" smtClean="0"/>
              <a:t>) or breathed (</a:t>
            </a:r>
            <a:r>
              <a:rPr lang="en-US" sz="2800" dirty="0" err="1" smtClean="0"/>
              <a:t>p,t,s</a:t>
            </a:r>
            <a:r>
              <a:rPr lang="en-US" sz="2800" dirty="0" smtClean="0"/>
              <a:t>)  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Are of low amplitude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SPEECH DEFECTS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Aphasia</a:t>
            </a:r>
          </a:p>
          <a:p>
            <a:r>
              <a:rPr lang="en-US" sz="2800" dirty="0" smtClean="0"/>
              <a:t>Stuttering / stammering</a:t>
            </a:r>
          </a:p>
          <a:p>
            <a:r>
              <a:rPr lang="en-US" sz="2800" dirty="0" err="1" smtClean="0"/>
              <a:t>Dysarthria</a:t>
            </a:r>
            <a:endParaRPr lang="en-US" sz="2800" dirty="0" smtClean="0"/>
          </a:p>
          <a:p>
            <a:r>
              <a:rPr lang="en-US" sz="2800" dirty="0" smtClean="0"/>
              <a:t>Spasmodic </a:t>
            </a:r>
            <a:r>
              <a:rPr lang="en-US" sz="2800" dirty="0" err="1" smtClean="0"/>
              <a:t>dysphonia</a:t>
            </a:r>
            <a:endParaRPr lang="en-US" sz="2800" dirty="0" smtClean="0"/>
          </a:p>
          <a:p>
            <a:r>
              <a:rPr lang="en-US" sz="2800" dirty="0" err="1" smtClean="0"/>
              <a:t>Apraxia</a:t>
            </a:r>
            <a:r>
              <a:rPr lang="en-US" sz="2800" dirty="0" smtClean="0"/>
              <a:t> of speech</a:t>
            </a:r>
          </a:p>
          <a:p>
            <a:endParaRPr lang="en-US" dirty="0" smtClean="0"/>
          </a:p>
          <a:p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ANOMALIES AFFECTING SPEECH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Ankyloglossia</a:t>
            </a:r>
            <a:endParaRPr lang="en-US" sz="2800" dirty="0" smtClean="0"/>
          </a:p>
          <a:p>
            <a:r>
              <a:rPr lang="en-US" sz="2800" dirty="0" err="1" smtClean="0"/>
              <a:t>Sjogren's</a:t>
            </a:r>
            <a:r>
              <a:rPr lang="en-US" sz="2800" dirty="0" smtClean="0"/>
              <a:t> syndrome </a:t>
            </a:r>
          </a:p>
          <a:p>
            <a:r>
              <a:rPr lang="en-US" sz="2800" dirty="0" smtClean="0"/>
              <a:t>Fetal alcohol syndrome</a:t>
            </a:r>
          </a:p>
          <a:p>
            <a:r>
              <a:rPr lang="en-US" sz="2800" dirty="0" smtClean="0"/>
              <a:t>Downs syndrome </a:t>
            </a:r>
          </a:p>
          <a:p>
            <a:r>
              <a:rPr lang="en-US" sz="2800" dirty="0" err="1" smtClean="0"/>
              <a:t>Velocardofacial</a:t>
            </a:r>
            <a:r>
              <a:rPr lang="en-US" sz="2800" dirty="0" smtClean="0"/>
              <a:t> syndrome</a:t>
            </a:r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george</a:t>
            </a:r>
            <a:r>
              <a:rPr lang="en-US" sz="2800" dirty="0" smtClean="0"/>
              <a:t> syndrome</a:t>
            </a:r>
          </a:p>
          <a:p>
            <a:r>
              <a:rPr lang="en-US" sz="2800" dirty="0" err="1" smtClean="0"/>
              <a:t>Mandibulofacial</a:t>
            </a:r>
            <a:r>
              <a:rPr lang="en-US" sz="2800" dirty="0" smtClean="0"/>
              <a:t> </a:t>
            </a:r>
            <a:r>
              <a:rPr lang="en-US" sz="2800" dirty="0" err="1" smtClean="0"/>
              <a:t>dysostosis</a:t>
            </a:r>
            <a:endParaRPr lang="en-US" sz="2800" dirty="0" smtClean="0"/>
          </a:p>
          <a:p>
            <a:r>
              <a:rPr lang="en-US" sz="2800" dirty="0" smtClean="0"/>
              <a:t>Pierre robin syndrome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ANKYLO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752600"/>
            <a:ext cx="3200400" cy="370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Summary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6794500" cy="4800600"/>
          </a:xfrm>
        </p:spPr>
        <p:txBody>
          <a:bodyPr/>
          <a:lstStyle/>
          <a:p>
            <a:pPr lvl="0"/>
            <a:r>
              <a:rPr lang="en-US" sz="2800" dirty="0" smtClean="0"/>
              <a:t>Anatomy / Physiology/Neural Basis  Of Speech</a:t>
            </a:r>
          </a:p>
          <a:p>
            <a:pPr lvl="0"/>
            <a:r>
              <a:rPr lang="en-US" sz="2800" dirty="0" smtClean="0"/>
              <a:t>Sound production &amp; classification </a:t>
            </a:r>
          </a:p>
          <a:p>
            <a:pPr lvl="0"/>
            <a:r>
              <a:rPr lang="en-US" sz="2800" dirty="0" smtClean="0"/>
              <a:t>Tooth Position And Speech</a:t>
            </a:r>
          </a:p>
          <a:p>
            <a:pPr lvl="0"/>
            <a:r>
              <a:rPr lang="en-US" sz="2800" dirty="0" smtClean="0"/>
              <a:t>Dental clinical considerations</a:t>
            </a:r>
          </a:p>
          <a:p>
            <a:pPr lvl="0"/>
            <a:r>
              <a:rPr lang="en-US" sz="2800" dirty="0" smtClean="0"/>
              <a:t>Tools to evaluate speech &amp; defects</a:t>
            </a:r>
          </a:p>
          <a:p>
            <a:pPr lvl="0"/>
            <a:r>
              <a:rPr lang="en-US" sz="2800" dirty="0" smtClean="0"/>
              <a:t>Speech defects</a:t>
            </a:r>
          </a:p>
          <a:p>
            <a:pPr lvl="0"/>
            <a:r>
              <a:rPr lang="en-US" sz="2800" dirty="0" smtClean="0"/>
              <a:t>Anomalies where speech is affected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 bwMode="auto">
          <a:xfrm>
            <a:off x="1435100" y="0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effectLst/>
                <a:latin typeface="Times New Roman" pitchFamily="18" charset="0"/>
                <a:cs typeface="Times New Roman" pitchFamily="18" charset="0"/>
              </a:rPr>
              <a:t>BIBLIOGRAPHY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8172450" cy="48006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273050" indent="-273050">
              <a:spcBef>
                <a:spcPct val="20000"/>
              </a:spcBef>
              <a:buClr>
                <a:srgbClr val="FF0000"/>
              </a:buClr>
              <a:buSzPct val="85000"/>
              <a:buFont typeface="Wingdings" pitchFamily="2" charset="2"/>
              <a:buChar char="q"/>
            </a:pPr>
            <a:r>
              <a:rPr lang="en-US" sz="3000" dirty="0" smtClean="0">
                <a:cs typeface="Times New Roman" pitchFamily="18" charset="0"/>
              </a:rPr>
              <a:t>Wheeler’s Dental Anatomy, Physiology and Occlusion  Ash, M. M. 6</a:t>
            </a:r>
            <a:r>
              <a:rPr lang="en-US" sz="3000" baseline="30000" dirty="0" smtClean="0">
                <a:cs typeface="Times New Roman" pitchFamily="18" charset="0"/>
              </a:rPr>
              <a:t>th</a:t>
            </a:r>
            <a:r>
              <a:rPr lang="en-US" sz="3000" dirty="0" smtClean="0">
                <a:cs typeface="Times New Roman" pitchFamily="18" charset="0"/>
              </a:rPr>
              <a:t> edition.</a:t>
            </a:r>
          </a:p>
          <a:p>
            <a:pPr marL="273050" indent="-273050">
              <a:spcBef>
                <a:spcPct val="20000"/>
              </a:spcBef>
              <a:buClr>
                <a:srgbClr val="FF0000"/>
              </a:buClr>
              <a:buSzPct val="85000"/>
              <a:buFont typeface="Wingdings" pitchFamily="2" charset="2"/>
              <a:buChar char="q"/>
            </a:pPr>
            <a:r>
              <a:rPr lang="en-US" sz="3000" dirty="0" smtClean="0">
                <a:cs typeface="Times New Roman" pitchFamily="18" charset="0"/>
              </a:rPr>
              <a:t>Oral Development and Histology  Avery, j. K.1</a:t>
            </a:r>
            <a:r>
              <a:rPr lang="en-US" sz="3000" baseline="30000" dirty="0" smtClean="0">
                <a:cs typeface="Times New Roman" pitchFamily="18" charset="0"/>
              </a:rPr>
              <a:t>st</a:t>
            </a:r>
            <a:r>
              <a:rPr lang="en-US" sz="3000" dirty="0" smtClean="0">
                <a:cs typeface="Times New Roman" pitchFamily="18" charset="0"/>
              </a:rPr>
              <a:t> edition.</a:t>
            </a:r>
          </a:p>
          <a:p>
            <a:pPr marL="273050" indent="-273050">
              <a:spcBef>
                <a:spcPct val="20000"/>
              </a:spcBef>
              <a:buClr>
                <a:srgbClr val="FF0000"/>
              </a:buClr>
              <a:buSzPct val="75000"/>
              <a:buFont typeface="Wingdings" pitchFamily="2" charset="2"/>
              <a:buChar char="q"/>
            </a:pPr>
            <a:r>
              <a:rPr lang="en-US" sz="3000" dirty="0" smtClean="0">
                <a:cs typeface="Times New Roman" pitchFamily="18" charset="0"/>
              </a:rPr>
              <a:t>Color Atlas And Text Book Of Oral Anatomy, Histology Berkovitz, B. 1</a:t>
            </a:r>
            <a:r>
              <a:rPr lang="en-US" sz="3000" baseline="30000" dirty="0" smtClean="0">
                <a:cs typeface="Times New Roman" pitchFamily="18" charset="0"/>
              </a:rPr>
              <a:t>ST</a:t>
            </a:r>
            <a:r>
              <a:rPr lang="en-US" sz="3000" dirty="0" smtClean="0">
                <a:cs typeface="Times New Roman" pitchFamily="18" charset="0"/>
              </a:rPr>
              <a:t> edition.</a:t>
            </a:r>
          </a:p>
          <a:p>
            <a:pPr marL="273050" indent="-273050">
              <a:spcBef>
                <a:spcPct val="20000"/>
              </a:spcBef>
              <a:buClr>
                <a:srgbClr val="FF0000"/>
              </a:buClr>
              <a:buSzPct val="75000"/>
              <a:buFont typeface="Wingdings" pitchFamily="2" charset="2"/>
              <a:buChar char="q"/>
            </a:pPr>
            <a:r>
              <a:rPr lang="en-US" sz="3000" dirty="0" err="1" smtClean="0">
                <a:cs typeface="Times New Roman" pitchFamily="18" charset="0"/>
              </a:rPr>
              <a:t>Orban's</a:t>
            </a:r>
            <a:r>
              <a:rPr lang="en-US" sz="3000" dirty="0" smtClean="0">
                <a:cs typeface="Times New Roman" pitchFamily="18" charset="0"/>
              </a:rPr>
              <a:t> Oral Histology and Embryology  Bhaskar, s. N.11</a:t>
            </a:r>
            <a:r>
              <a:rPr lang="en-US" sz="3000" baseline="30000" dirty="0" smtClean="0">
                <a:cs typeface="Times New Roman" pitchFamily="18" charset="0"/>
              </a:rPr>
              <a:t>th</a:t>
            </a:r>
            <a:r>
              <a:rPr lang="en-US" sz="3000" dirty="0" smtClean="0">
                <a:cs typeface="Times New Roman" pitchFamily="18" charset="0"/>
              </a:rPr>
              <a:t> edition.</a:t>
            </a:r>
          </a:p>
          <a:p>
            <a:pPr marL="273050" indent="-273050">
              <a:spcBef>
                <a:spcPct val="20000"/>
              </a:spcBef>
              <a:buClr>
                <a:srgbClr val="FF0000"/>
              </a:buClr>
              <a:buSzPct val="75000"/>
              <a:buFont typeface="Wingdings" pitchFamily="2" charset="2"/>
              <a:buChar char="q"/>
            </a:pPr>
            <a:r>
              <a:rPr lang="en-US" sz="3000" dirty="0" smtClean="0">
                <a:cs typeface="Times New Roman" pitchFamily="18" charset="0"/>
              </a:rPr>
              <a:t>Oral Histology : Development, Structure and Funct Tencate, a. R. 4</a:t>
            </a:r>
            <a:r>
              <a:rPr lang="en-US" sz="3000" baseline="30000" dirty="0" smtClean="0">
                <a:cs typeface="Times New Roman" pitchFamily="18" charset="0"/>
              </a:rPr>
              <a:t>th</a:t>
            </a:r>
            <a:r>
              <a:rPr lang="en-US" sz="3000" dirty="0" smtClean="0">
                <a:cs typeface="Times New Roman" pitchFamily="18" charset="0"/>
              </a:rPr>
              <a:t> edition.</a:t>
            </a:r>
          </a:p>
          <a:p>
            <a:pPr marL="273050" indent="-273050">
              <a:spcBef>
                <a:spcPct val="20000"/>
              </a:spcBef>
              <a:buClr>
                <a:srgbClr val="FF0000"/>
              </a:buClr>
              <a:buSzPct val="75000"/>
              <a:buFont typeface="Wingdings" pitchFamily="2" charset="2"/>
              <a:buChar char="q"/>
            </a:pPr>
            <a:r>
              <a:rPr lang="en-US" sz="3000" dirty="0" smtClean="0">
                <a:cs typeface="Times New Roman" pitchFamily="18" charset="0"/>
              </a:rPr>
              <a:t>Dental Embryology, Histology &amp; Anatomy. Marry Bath- Balogh Inergaret. 2</a:t>
            </a:r>
            <a:r>
              <a:rPr lang="en-US" sz="3000" baseline="30000" dirty="0" smtClean="0">
                <a:cs typeface="Times New Roman" pitchFamily="18" charset="0"/>
              </a:rPr>
              <a:t>nd</a:t>
            </a:r>
            <a:r>
              <a:rPr lang="en-US" sz="3000" dirty="0" smtClean="0">
                <a:cs typeface="Times New Roman" pitchFamily="18" charset="0"/>
              </a:rPr>
              <a:t> edition.</a:t>
            </a:r>
          </a:p>
          <a:p>
            <a:pPr marL="273050" indent="-273050">
              <a:spcBef>
                <a:spcPct val="20000"/>
              </a:spcBef>
              <a:buClr>
                <a:schemeClr val="bg2"/>
              </a:buClr>
              <a:buSzPct val="75000"/>
            </a:pPr>
            <a:endParaRPr lang="en-US" sz="3000" dirty="0" smtClean="0"/>
          </a:p>
          <a:p>
            <a:pPr marL="273050" indent="-273050">
              <a:spcBef>
                <a:spcPct val="20000"/>
              </a:spcBef>
              <a:buClr>
                <a:schemeClr val="bg2"/>
              </a:buClr>
              <a:buSzPct val="75000"/>
            </a:pPr>
            <a:endParaRPr lang="en-US" sz="3000" dirty="0" smtClean="0"/>
          </a:p>
          <a:p>
            <a:pPr marL="273050" indent="-273050">
              <a:spcBef>
                <a:spcPct val="20000"/>
              </a:spcBef>
              <a:buClr>
                <a:schemeClr val="bg2"/>
              </a:buClr>
              <a:buSzPct val="75000"/>
            </a:pPr>
            <a:endParaRPr lang="en-US" sz="2400" dirty="0" smtClean="0"/>
          </a:p>
          <a:p>
            <a:pPr marL="273050" indent="-273050">
              <a:spcBef>
                <a:spcPct val="20000"/>
              </a:spcBef>
              <a:buClr>
                <a:schemeClr val="bg2"/>
              </a:buClr>
              <a:buSzPct val="75000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1295400" y="2791361"/>
            <a:ext cx="59436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At the end of the lecture the student should be able to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83753182"/>
              </p:ext>
            </p:extLst>
          </p:nvPr>
        </p:nvGraphicFramePr>
        <p:xfrm>
          <a:off x="304800" y="1981200"/>
          <a:ext cx="86868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3657600"/>
                <a:gridCol w="1219200"/>
                <a:gridCol w="990600"/>
                <a:gridCol w="1066800"/>
                <a:gridCol w="11430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S.N.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Learning Objectives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Domain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Criteria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Condition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Describe the anatomy Of Speech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Describe the Physiology Of Speech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Describe the Neural Basis Of Speech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Explain Sound production &amp; classification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Explain the Tooth Position And Speech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Enlist Dental clinical considerations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5942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>
              <a:lnSpc>
                <a:spcPct val="150000"/>
              </a:lnSpc>
            </a:pPr>
            <a:r>
              <a:rPr lang="en-US" sz="2800" dirty="0" smtClean="0"/>
              <a:t>Describe the anatomy Of Speech</a:t>
            </a:r>
            <a:endParaRPr lang="en-IN" sz="2800" dirty="0" smtClean="0"/>
          </a:p>
          <a:p>
            <a:pPr fontAlgn="t">
              <a:lnSpc>
                <a:spcPct val="150000"/>
              </a:lnSpc>
            </a:pPr>
            <a:r>
              <a:rPr lang="en-US" sz="2800" dirty="0" smtClean="0"/>
              <a:t>Describe the Physiology Of Speech</a:t>
            </a:r>
            <a:endParaRPr lang="en-IN" sz="2800" dirty="0" smtClean="0"/>
          </a:p>
          <a:p>
            <a:pPr fontAlgn="t">
              <a:lnSpc>
                <a:spcPct val="150000"/>
              </a:lnSpc>
            </a:pPr>
            <a:r>
              <a:rPr lang="en-US" sz="2800" dirty="0" smtClean="0"/>
              <a:t>Describe the Neural Basis Of Speech</a:t>
            </a:r>
            <a:endParaRPr lang="en-IN" sz="2800" dirty="0" smtClean="0"/>
          </a:p>
          <a:p>
            <a:pPr fontAlgn="t">
              <a:lnSpc>
                <a:spcPct val="150000"/>
              </a:lnSpc>
            </a:pPr>
            <a:r>
              <a:rPr lang="en-US" sz="2800" dirty="0" smtClean="0"/>
              <a:t>Explain Sound production &amp; classification </a:t>
            </a:r>
            <a:endParaRPr lang="en-IN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Explain the Tooth Position And Speech</a:t>
            </a:r>
            <a:endParaRPr lang="en-IN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Enlist Dental clinical considerations</a:t>
            </a:r>
            <a:endParaRPr lang="en-IN" sz="28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INTRODUCTION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Speech</a:t>
            </a:r>
            <a:r>
              <a:rPr lang="en-US" sz="2800" dirty="0" smtClean="0"/>
              <a:t> can be defined as a complex psycho - physiologic process for putting </a:t>
            </a:r>
            <a:r>
              <a:rPr lang="en-US" sz="2800" b="1" dirty="0" smtClean="0"/>
              <a:t>thoughts</a:t>
            </a:r>
            <a:r>
              <a:rPr lang="en-US" sz="2800" dirty="0" smtClean="0"/>
              <a:t> into </a:t>
            </a:r>
            <a:r>
              <a:rPr lang="en-US" sz="2800" b="1" dirty="0" smtClean="0"/>
              <a:t>words </a:t>
            </a:r>
            <a:r>
              <a:rPr lang="en-US" sz="2800" dirty="0" smtClean="0"/>
              <a:t>and organizing these words into a </a:t>
            </a:r>
            <a:r>
              <a:rPr lang="en-US" sz="2800" b="1" dirty="0" smtClean="0"/>
              <a:t>sequence</a:t>
            </a:r>
            <a:r>
              <a:rPr lang="en-US" sz="2800" dirty="0" smtClean="0"/>
              <a:t> with grammatical context.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Speech is an </a:t>
            </a:r>
            <a:r>
              <a:rPr lang="en-US" sz="2800" b="1" dirty="0" smtClean="0"/>
              <a:t>adaptation</a:t>
            </a:r>
            <a:r>
              <a:rPr lang="en-US" sz="2800" dirty="0" smtClean="0"/>
              <a:t> as organs for speech production were evolved for other functions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Lips, teeth, jaws and tongue are </a:t>
            </a:r>
            <a:r>
              <a:rPr lang="en-US" sz="2800" b="1" dirty="0" smtClean="0"/>
              <a:t>masticatory</a:t>
            </a:r>
            <a:r>
              <a:rPr lang="en-US" sz="2800" dirty="0" smtClean="0"/>
              <a:t> organs, the lungs, nasal cavity, soft palate and glottal folds are part of the </a:t>
            </a:r>
            <a:r>
              <a:rPr lang="en-US" sz="2800" b="1" dirty="0" smtClean="0"/>
              <a:t>respiratory</a:t>
            </a:r>
            <a:r>
              <a:rPr lang="en-US" sz="2800" dirty="0" smtClean="0"/>
              <a:t> organs. 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ANATOMY / PHYSIOLOGY OF SPEECH PRODUCTION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Most complex </a:t>
            </a:r>
            <a:r>
              <a:rPr lang="en-US" sz="2800" dirty="0" err="1" smtClean="0"/>
              <a:t>sesorimotor</a:t>
            </a:r>
            <a:r>
              <a:rPr lang="en-US" sz="2800" dirty="0" smtClean="0"/>
              <a:t> developmental process in humans is speech/language acquisition.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Many muscles, nerves and large areas of cerebral hemispheres are involved in speech production indicating the complexity.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various muscles, nerves and the areas in the brain concerned with speech production.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MUSCLES AND NERVES INVOLVED IN SPEECH PRODUCTION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Sounds are produced by blowing air past the vocal cords. </a:t>
            </a:r>
          </a:p>
          <a:p>
            <a:r>
              <a:rPr lang="en-US" dirty="0" smtClean="0"/>
              <a:t>The air produces vibrations in the vocal cords, forming the sounds that come out of the mouth. </a:t>
            </a:r>
          </a:p>
          <a:p>
            <a:r>
              <a:rPr lang="en-US" dirty="0" smtClean="0"/>
              <a:t>The air is pushed out of the lungs by relaxing the </a:t>
            </a:r>
            <a:r>
              <a:rPr lang="en-US" b="1" dirty="0" smtClean="0"/>
              <a:t>diaphragm</a:t>
            </a:r>
            <a:r>
              <a:rPr lang="en-US" dirty="0" smtClean="0"/>
              <a:t> and contracting </a:t>
            </a:r>
            <a:r>
              <a:rPr lang="en-US" b="1" dirty="0" smtClean="0"/>
              <a:t>muscles of the abdominal wall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The tonal and pitch variations occur when the </a:t>
            </a:r>
            <a:r>
              <a:rPr lang="en-US" sz="2800" b="1" dirty="0" smtClean="0"/>
              <a:t>vocal cord</a:t>
            </a:r>
            <a:r>
              <a:rPr lang="en-US" sz="2800" dirty="0" smtClean="0"/>
              <a:t> is made more tense or looser.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Tense cords produce higher pitch, loose cords form lower pitch.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muscles involved are supplied by the </a:t>
            </a:r>
            <a:r>
              <a:rPr lang="en-US" sz="2800" b="1" dirty="0" smtClean="0"/>
              <a:t>recurrent laryngeal and external laryngeal nerves.  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1061</Words>
  <Application>Microsoft Office PowerPoint</Application>
  <PresentationFormat>On-screen Show (4:3)</PresentationFormat>
  <Paragraphs>155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 SPEECH </vt:lpstr>
      <vt:lpstr>Purpose Statement</vt:lpstr>
      <vt:lpstr>Learning Objectives </vt:lpstr>
      <vt:lpstr>CONTENTS</vt:lpstr>
      <vt:lpstr>INTRODUCTION</vt:lpstr>
      <vt:lpstr>Slide 6</vt:lpstr>
      <vt:lpstr>ANATOMY / PHYSIOLOGY OF SPEECH PRODUCTION </vt:lpstr>
      <vt:lpstr>MUSCLES AND NERVES INVOLVED IN SPEECH PRODUCTION </vt:lpstr>
      <vt:lpstr>Slide 9</vt:lpstr>
      <vt:lpstr>MUSCLES OF LARYNX INVOLVED IN SPEECH PRODUCTION</vt:lpstr>
      <vt:lpstr>Slide 11</vt:lpstr>
      <vt:lpstr>SPEECH AREAS IN THE BRAIN</vt:lpstr>
      <vt:lpstr>Slide 13</vt:lpstr>
      <vt:lpstr>Slide 14</vt:lpstr>
      <vt:lpstr>SPEECH PRODUCTION </vt:lpstr>
      <vt:lpstr>Slide 16</vt:lpstr>
      <vt:lpstr>Slide 17</vt:lpstr>
      <vt:lpstr>REPRESENTATION OF SPEECH PRODUCTION</vt:lpstr>
      <vt:lpstr>PHONATION</vt:lpstr>
      <vt:lpstr>VOCAL RESONATORS</vt:lpstr>
      <vt:lpstr>Slide 21</vt:lpstr>
      <vt:lpstr>CLASSIFICATION OF SOUNDS</vt:lpstr>
      <vt:lpstr>CLASSIFICATION OF SOUNDS </vt:lpstr>
      <vt:lpstr>Slide 24</vt:lpstr>
      <vt:lpstr>SPEECH DEFECTS   </vt:lpstr>
      <vt:lpstr>COMMON ANOMALIES AFFECTING SPEECH </vt:lpstr>
      <vt:lpstr>Summary  </vt:lpstr>
      <vt:lpstr>BIBLIOGRAPHY</vt:lpstr>
      <vt:lpstr>Slide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SPEECH </dc:title>
  <dc:creator/>
  <cp:lastModifiedBy>HOD</cp:lastModifiedBy>
  <cp:revision>43</cp:revision>
  <dcterms:created xsi:type="dcterms:W3CDTF">2006-08-16T00:00:00Z</dcterms:created>
  <dcterms:modified xsi:type="dcterms:W3CDTF">2018-02-05T05:45:44Z</dcterms:modified>
</cp:coreProperties>
</file>