
<file path=[Content_Types].xml><?xml version="1.0" encoding="utf-8"?>
<Types xmlns="http://schemas.openxmlformats.org/package/2006/content-types">
  <Default Extension="bin" ContentType="application/vnd.openxmlformats-officedocument.oleObject"/>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9.jpg" ContentType="image/jpg"/>
  <Override PartName="/ppt/media/image10.jpg" ContentType="image/jpg"/>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17"/>
  </p:notesMasterIdLst>
  <p:sldIdLst>
    <p:sldId id="256" r:id="rId2"/>
    <p:sldId id="257" r:id="rId3"/>
    <p:sldId id="258" r:id="rId4"/>
    <p:sldId id="353" r:id="rId5"/>
    <p:sldId id="354" r:id="rId6"/>
    <p:sldId id="355" r:id="rId7"/>
    <p:sldId id="356" r:id="rId8"/>
    <p:sldId id="358" r:id="rId9"/>
    <p:sldId id="357" r:id="rId10"/>
    <p:sldId id="361" r:id="rId11"/>
    <p:sldId id="359" r:id="rId12"/>
    <p:sldId id="360" r:id="rId13"/>
    <p:sldId id="362" r:id="rId14"/>
    <p:sldId id="363" r:id="rId15"/>
    <p:sldId id="366" r:id="rId16"/>
    <p:sldId id="367" r:id="rId17"/>
    <p:sldId id="368" r:id="rId18"/>
    <p:sldId id="369" r:id="rId19"/>
    <p:sldId id="370" r:id="rId20"/>
    <p:sldId id="371" r:id="rId21"/>
    <p:sldId id="372" r:id="rId22"/>
    <p:sldId id="373" r:id="rId23"/>
    <p:sldId id="374" r:id="rId24"/>
    <p:sldId id="375" r:id="rId25"/>
    <p:sldId id="377" r:id="rId26"/>
    <p:sldId id="378" r:id="rId27"/>
    <p:sldId id="379" r:id="rId28"/>
    <p:sldId id="380" r:id="rId29"/>
    <p:sldId id="381" r:id="rId30"/>
    <p:sldId id="382" r:id="rId31"/>
    <p:sldId id="383" r:id="rId32"/>
    <p:sldId id="384" r:id="rId33"/>
    <p:sldId id="385" r:id="rId34"/>
    <p:sldId id="386" r:id="rId35"/>
    <p:sldId id="387" r:id="rId36"/>
    <p:sldId id="388" r:id="rId37"/>
    <p:sldId id="779" r:id="rId38"/>
    <p:sldId id="780" r:id="rId39"/>
    <p:sldId id="781" r:id="rId40"/>
    <p:sldId id="389" r:id="rId41"/>
    <p:sldId id="390" r:id="rId42"/>
    <p:sldId id="391" r:id="rId43"/>
    <p:sldId id="392" r:id="rId44"/>
    <p:sldId id="393" r:id="rId45"/>
    <p:sldId id="394" r:id="rId46"/>
    <p:sldId id="395" r:id="rId47"/>
    <p:sldId id="396" r:id="rId48"/>
    <p:sldId id="397" r:id="rId49"/>
    <p:sldId id="398" r:id="rId50"/>
    <p:sldId id="399" r:id="rId51"/>
    <p:sldId id="400" r:id="rId52"/>
    <p:sldId id="401" r:id="rId53"/>
    <p:sldId id="402" r:id="rId54"/>
    <p:sldId id="403" r:id="rId55"/>
    <p:sldId id="405" r:id="rId56"/>
    <p:sldId id="408" r:id="rId57"/>
    <p:sldId id="409" r:id="rId58"/>
    <p:sldId id="414" r:id="rId59"/>
    <p:sldId id="415" r:id="rId60"/>
    <p:sldId id="416" r:id="rId61"/>
    <p:sldId id="417" r:id="rId62"/>
    <p:sldId id="418" r:id="rId63"/>
    <p:sldId id="419" r:id="rId64"/>
    <p:sldId id="420" r:id="rId65"/>
    <p:sldId id="421" r:id="rId66"/>
    <p:sldId id="423" r:id="rId67"/>
    <p:sldId id="425" r:id="rId68"/>
    <p:sldId id="261" r:id="rId69"/>
    <p:sldId id="262" r:id="rId70"/>
    <p:sldId id="263" r:id="rId71"/>
    <p:sldId id="264" r:id="rId72"/>
    <p:sldId id="265" r:id="rId73"/>
    <p:sldId id="266" r:id="rId74"/>
    <p:sldId id="267" r:id="rId75"/>
    <p:sldId id="413" r:id="rId76"/>
    <p:sldId id="268" r:id="rId77"/>
    <p:sldId id="269" r:id="rId78"/>
    <p:sldId id="270" r:id="rId79"/>
    <p:sldId id="271" r:id="rId80"/>
    <p:sldId id="272" r:id="rId81"/>
    <p:sldId id="273" r:id="rId82"/>
    <p:sldId id="274" r:id="rId83"/>
    <p:sldId id="776" r:id="rId84"/>
    <p:sldId id="275" r:id="rId85"/>
    <p:sldId id="775" r:id="rId86"/>
    <p:sldId id="782" r:id="rId87"/>
    <p:sldId id="783" r:id="rId88"/>
    <p:sldId id="784" r:id="rId89"/>
    <p:sldId id="785" r:id="rId90"/>
    <p:sldId id="786" r:id="rId91"/>
    <p:sldId id="787" r:id="rId92"/>
    <p:sldId id="800" r:id="rId93"/>
    <p:sldId id="801" r:id="rId94"/>
    <p:sldId id="789" r:id="rId95"/>
    <p:sldId id="790" r:id="rId96"/>
    <p:sldId id="791" r:id="rId97"/>
    <p:sldId id="792" r:id="rId98"/>
    <p:sldId id="753" r:id="rId99"/>
    <p:sldId id="756" r:id="rId100"/>
    <p:sldId id="757" r:id="rId101"/>
    <p:sldId id="769" r:id="rId102"/>
    <p:sldId id="774" r:id="rId103"/>
    <p:sldId id="770" r:id="rId104"/>
    <p:sldId id="713" r:id="rId105"/>
    <p:sldId id="615" r:id="rId106"/>
    <p:sldId id="773" r:id="rId107"/>
    <p:sldId id="616" r:id="rId108"/>
    <p:sldId id="772" r:id="rId109"/>
    <p:sldId id="618" r:id="rId110"/>
    <p:sldId id="276" r:id="rId111"/>
    <p:sldId id="623" r:id="rId112"/>
    <p:sldId id="759" r:id="rId113"/>
    <p:sldId id="802" r:id="rId114"/>
    <p:sldId id="631" r:id="rId115"/>
    <p:sldId id="277" r:id="rId1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64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viewProps" Target="view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869A59-6397-4C63-B922-B6ED26D2E52B}" type="datetimeFigureOut">
              <a:rPr lang="en-IN" smtClean="0"/>
              <a:t>18-09-2023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18B500-DE42-4DFF-9824-28DF3AA23DFB}" type="slidenum">
              <a:rPr lang="en-IN" smtClean="0"/>
              <a:t>‹#›</a:t>
            </a:fld>
            <a:endParaRPr lang="en-IN"/>
          </a:p>
        </p:txBody>
      </p:sp>
    </p:spTree>
    <p:extLst>
      <p:ext uri="{BB962C8B-B14F-4D97-AF65-F5344CB8AC3E}">
        <p14:creationId xmlns:p14="http://schemas.microsoft.com/office/powerpoint/2010/main" val="3051010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ABB6FBA7-F92A-4BD5-8657-3DB2567F6CA2}" type="slidenum">
              <a:rPr lang="en-IN" smtClean="0"/>
              <a:t>13</a:t>
            </a:fld>
            <a:endParaRPr lang="en-IN"/>
          </a:p>
        </p:txBody>
      </p:sp>
    </p:spTree>
    <p:extLst>
      <p:ext uri="{BB962C8B-B14F-4D97-AF65-F5344CB8AC3E}">
        <p14:creationId xmlns:p14="http://schemas.microsoft.com/office/powerpoint/2010/main" val="3606436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FBBF62-67C1-4D10-8B28-E9358D0481B8}" type="datetime1">
              <a:rPr lang="en-US" smtClean="0"/>
              <a:t>9/18/2023</a:t>
            </a:fld>
            <a:endParaRPr lang="en-US" dirty="0"/>
          </a:p>
        </p:txBody>
      </p:sp>
      <p:sp>
        <p:nvSpPr>
          <p:cNvPr id="5" name="Footer Placeholder 4"/>
          <p:cNvSpPr>
            <a:spLocks noGrp="1"/>
          </p:cNvSpPr>
          <p:nvPr>
            <p:ph type="ftr" sz="quarter" idx="11"/>
          </p:nvPr>
        </p:nvSpPr>
        <p:spPr>
          <a:xfrm>
            <a:off x="1451579" y="329307"/>
            <a:ext cx="5626774" cy="309201"/>
          </a:xfrm>
        </p:spPr>
        <p:txBody>
          <a:bodyPr/>
          <a:lstStyle/>
          <a:p>
            <a:endParaRPr lang="en-US" dirty="0"/>
          </a:p>
        </p:txBody>
      </p:sp>
      <p:sp>
        <p:nvSpPr>
          <p:cNvPr id="6" name="Slide Number Placeholder 5"/>
          <p:cNvSpPr>
            <a:spLocks noGrp="1"/>
          </p:cNvSpPr>
          <p:nvPr>
            <p:ph type="sldNum" sz="quarter" idx="12"/>
          </p:nvPr>
        </p:nvSpPr>
        <p:spPr>
          <a:xfrm>
            <a:off x="476834" y="798973"/>
            <a:ext cx="811019" cy="503578"/>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5E96B7-D40B-4755-B027-81E379765533}" type="datetime1">
              <a:rPr lang="en-US" smtClean="0"/>
              <a:t>9/18/2023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562A74-CC44-445F-A469-CA239FEF0C7D}" type="datetime1">
              <a:rPr lang="en-US" smtClean="0"/>
              <a:t>9/18/2023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IN"/>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Rectangle 4">
            <a:extLst>
              <a:ext uri="{FF2B5EF4-FFF2-40B4-BE49-F238E27FC236}">
                <a16:creationId xmlns:a16="http://schemas.microsoft.com/office/drawing/2014/main" id="{AE536961-62E2-E8C2-9528-3751F568C369}"/>
              </a:ext>
            </a:extLst>
          </p:cNvPr>
          <p:cNvSpPr>
            <a:spLocks noGrp="1" noChangeArrowheads="1"/>
          </p:cNvSpPr>
          <p:nvPr>
            <p:ph type="dt" sz="half" idx="10"/>
          </p:nvPr>
        </p:nvSpPr>
        <p:spPr>
          <a:ln/>
        </p:spPr>
        <p:txBody>
          <a:bodyPr/>
          <a:lstStyle>
            <a:lvl1pPr>
              <a:defRPr/>
            </a:lvl1pPr>
          </a:lstStyle>
          <a:p>
            <a:pPr>
              <a:defRPr/>
            </a:pPr>
            <a:fld id="{00BF7159-B8EC-4FD5-9F3E-4D83EE1974EE}" type="datetime1">
              <a:rPr lang="en-US" altLang="en-US" smtClean="0"/>
              <a:t>9/18/2023</a:t>
            </a:fld>
            <a:endParaRPr lang="en-US" altLang="en-US"/>
          </a:p>
        </p:txBody>
      </p:sp>
      <p:sp>
        <p:nvSpPr>
          <p:cNvPr id="6" name="Rectangle 5">
            <a:extLst>
              <a:ext uri="{FF2B5EF4-FFF2-40B4-BE49-F238E27FC236}">
                <a16:creationId xmlns:a16="http://schemas.microsoft.com/office/drawing/2014/main" id="{E9788DA0-D1AA-8549-60B0-161499CAEF1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BCDB0779-CA36-6D9E-FB8B-7591052454C1}"/>
              </a:ext>
            </a:extLst>
          </p:cNvPr>
          <p:cNvSpPr>
            <a:spLocks noGrp="1" noChangeArrowheads="1"/>
          </p:cNvSpPr>
          <p:nvPr>
            <p:ph type="sldNum" sz="quarter" idx="12"/>
          </p:nvPr>
        </p:nvSpPr>
        <p:spPr>
          <a:ln/>
        </p:spPr>
        <p:txBody>
          <a:bodyPr/>
          <a:lstStyle>
            <a:lvl1pPr>
              <a:defRPr/>
            </a:lvl1pPr>
          </a:lstStyle>
          <a:p>
            <a:fld id="{7D29E6FE-C57E-46C8-B80C-0A3DD88D2D5D}" type="slidenum">
              <a:rPr lang="en-US" altLang="en-US"/>
              <a:pPr/>
              <a:t>‹#›</a:t>
            </a:fld>
            <a:endParaRPr lang="en-US" altLang="en-US"/>
          </a:p>
        </p:txBody>
      </p:sp>
    </p:spTree>
    <p:extLst>
      <p:ext uri="{BB962C8B-B14F-4D97-AF65-F5344CB8AC3E}">
        <p14:creationId xmlns:p14="http://schemas.microsoft.com/office/powerpoint/2010/main" val="2657676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D68BFD-1978-4612-8351-791F9718C05E}" type="datetime1">
              <a:rPr lang="en-US" smtClean="0"/>
              <a:t>9/18/2023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AEED80-D890-4A90-8BE7-4F126A6D7E86}" type="datetime1">
              <a:rPr lang="en-US" smtClean="0"/>
              <a:t>9/18/2023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6E8F74-1E4A-4910-BB2E-87A35D8FD5C5}" type="datetime1">
              <a:rPr lang="en-US" smtClean="0"/>
              <a:t>9/18/2023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2D2A68-BCA6-4128-9A20-F542D99825E7}" type="datetime1">
              <a:rPr lang="en-US" smtClean="0"/>
              <a:t>9/18/2023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B1231A-E480-49D9-8F98-17B1FAC1869A}" type="datetime1">
              <a:rPr lang="en-US" smtClean="0"/>
              <a:t>9/18/2023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D366C2-8198-4490-B948-13CEA2691395}" type="datetime1">
              <a:rPr lang="en-US" smtClean="0"/>
              <a:t>9/18/2023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4BC69A-7B95-4E44-9ED3-A625E429D097}" type="datetime1">
              <a:rPr lang="en-US" smtClean="0"/>
              <a:t>9/18/2023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7A4B63BB-A597-4B8D-B6F0-83A24D36428A}" type="datetime1">
              <a:rPr lang="en-US" smtClean="0"/>
              <a:t>9/18/2023</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DA6CF1F0-14CE-4526-B4B8-2410B85E8A3C}" type="datetime1">
              <a:rPr lang="en-US" smtClean="0"/>
              <a:t>9/18/2023</a:t>
            </a:fld>
            <a:endParaRPr lang="en-US" dirty="0"/>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1.bin"/><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9.jf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1.jfif"/><Relationship Id="rId2" Type="http://schemas.openxmlformats.org/officeDocument/2006/relationships/image" Target="../media/image30.jp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9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4.jfif"/><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5.jfif"/><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9332979-8BC4-4E36-A29B-382F8B405380}"/>
              </a:ext>
            </a:extLst>
          </p:cNvPr>
          <p:cNvSpPr txBox="1"/>
          <p:nvPr/>
        </p:nvSpPr>
        <p:spPr>
          <a:xfrm>
            <a:off x="2214282" y="466165"/>
            <a:ext cx="7763435" cy="1938992"/>
          </a:xfrm>
          <a:prstGeom prst="rect">
            <a:avLst/>
          </a:prstGeom>
          <a:noFill/>
        </p:spPr>
        <p:txBody>
          <a:bodyPr wrap="square" rtlCol="0">
            <a:spAutoFit/>
          </a:bodyPr>
          <a:lstStyle/>
          <a:p>
            <a:pPr algn="ctr"/>
            <a:r>
              <a:rPr lang="en-IN" sz="4000" dirty="0">
                <a:solidFill>
                  <a:schemeClr val="accent1"/>
                </a:solidFill>
              </a:rPr>
              <a:t>Dental Caries: Preventive Restorations in Pediatric Dentistry with recent advances</a:t>
            </a:r>
          </a:p>
        </p:txBody>
      </p:sp>
      <p:sp>
        <p:nvSpPr>
          <p:cNvPr id="6" name="Slide Number Placeholder 5">
            <a:extLst>
              <a:ext uri="{FF2B5EF4-FFF2-40B4-BE49-F238E27FC236}">
                <a16:creationId xmlns:a16="http://schemas.microsoft.com/office/drawing/2014/main" id="{1F37C736-133A-874B-7D74-1201D8723C6E}"/>
              </a:ext>
            </a:extLst>
          </p:cNvPr>
          <p:cNvSpPr>
            <a:spLocks noGrp="1"/>
          </p:cNvSpPr>
          <p:nvPr>
            <p:ph type="sldNum" sz="quarter" idx="12"/>
          </p:nvPr>
        </p:nvSpPr>
        <p:spPr/>
        <p:txBody>
          <a:bodyPr/>
          <a:lstStyle/>
          <a:p>
            <a:fld id="{6D22F896-40B5-4ADD-8801-0D06FADFA095}" type="slidenum">
              <a:rPr lang="en-US" smtClean="0"/>
              <a:t>1</a:t>
            </a:fld>
            <a:endParaRPr lang="en-US" dirty="0"/>
          </a:p>
        </p:txBody>
      </p:sp>
    </p:spTree>
    <p:extLst>
      <p:ext uri="{BB962C8B-B14F-4D97-AF65-F5344CB8AC3E}">
        <p14:creationId xmlns:p14="http://schemas.microsoft.com/office/powerpoint/2010/main" val="3943622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413163" y="246236"/>
            <a:ext cx="9633527" cy="6337300"/>
          </a:xfrm>
          <a:prstGeom prst="rect">
            <a:avLst/>
          </a:prstGeom>
        </p:spPr>
      </p:pic>
      <p:sp>
        <p:nvSpPr>
          <p:cNvPr id="3" name="object 3"/>
          <p:cNvSpPr txBox="1">
            <a:spLocks noGrp="1"/>
          </p:cNvSpPr>
          <p:nvPr>
            <p:ph type="sldNum" sz="quarter" idx="7"/>
          </p:nvPr>
        </p:nvSpPr>
        <p:spPr>
          <a:xfrm>
            <a:off x="8360409" y="6279212"/>
            <a:ext cx="274320" cy="240665"/>
          </a:xfrm>
          <a:prstGeom prst="rect">
            <a:avLst/>
          </a:prstGeom>
        </p:spPr>
        <p:txBody>
          <a:bodyPr vert="horz" wrap="square" lIns="0" tIns="0" rIns="0" bIns="0" rtlCol="0">
            <a:spAutoFit/>
          </a:bodyPr>
          <a:lstStyle>
            <a:defPPr>
              <a:defRPr lang="en-US"/>
            </a:defPPr>
            <a:lvl1pPr marL="0" algn="l" defTabSz="914400" rtl="0" eaLnBrk="1" latinLnBrk="0" hangingPunct="1">
              <a:defRPr sz="1400" b="0" i="0" kern="1200">
                <a:solidFill>
                  <a:schemeClr val="tx1"/>
                </a:solidFill>
                <a:latin typeface="Arial MT"/>
                <a:ea typeface="+mn-ea"/>
                <a:cs typeface="Arial M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95"/>
              </a:spcBef>
            </a:pPr>
            <a:fld id="{81D60167-4931-47E6-BA6A-407CBD079E47}" type="slidenum">
              <a:rPr lang="en-IN" smtClean="0"/>
              <a:pPr marL="136525">
                <a:spcBef>
                  <a:spcPts val="95"/>
                </a:spcBef>
              </a:pPr>
              <a:t>10</a:t>
            </a:fld>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2">
            <a:extLst>
              <a:ext uri="{FF2B5EF4-FFF2-40B4-BE49-F238E27FC236}">
                <a16:creationId xmlns:a16="http://schemas.microsoft.com/office/drawing/2014/main" id="{3583BC6B-50E2-6C13-CF1D-9E4E9A384A12}"/>
              </a:ext>
            </a:extLst>
          </p:cNvPr>
          <p:cNvSpPr>
            <a:spLocks noGrp="1" noChangeArrowheads="1"/>
          </p:cNvSpPr>
          <p:nvPr>
            <p:ph type="title"/>
          </p:nvPr>
        </p:nvSpPr>
        <p:spPr>
          <a:xfrm>
            <a:off x="1559155" y="253316"/>
            <a:ext cx="9291215" cy="1049235"/>
          </a:xfrm>
        </p:spPr>
        <p:txBody>
          <a:bodyPr/>
          <a:lstStyle/>
          <a:p>
            <a:pPr algn="l"/>
            <a:r>
              <a:rPr lang="en-US" altLang="en-US" sz="2400" dirty="0"/>
              <a:t>History </a:t>
            </a:r>
          </a:p>
        </p:txBody>
      </p:sp>
      <p:sp>
        <p:nvSpPr>
          <p:cNvPr id="595971" name="Rectangle 3">
            <a:extLst>
              <a:ext uri="{FF2B5EF4-FFF2-40B4-BE49-F238E27FC236}">
                <a16:creationId xmlns:a16="http://schemas.microsoft.com/office/drawing/2014/main" id="{1AFEB36B-F3A0-752B-C2DC-E63E6A89AF12}"/>
              </a:ext>
            </a:extLst>
          </p:cNvPr>
          <p:cNvSpPr>
            <a:spLocks noGrp="1" noChangeArrowheads="1"/>
          </p:cNvSpPr>
          <p:nvPr>
            <p:ph type="body" idx="1"/>
          </p:nvPr>
        </p:nvSpPr>
        <p:spPr>
          <a:xfrm>
            <a:off x="1559155" y="1450955"/>
            <a:ext cx="9291215" cy="3450613"/>
          </a:xfrm>
        </p:spPr>
        <p:txBody>
          <a:bodyPr>
            <a:noAutofit/>
          </a:bodyPr>
          <a:lstStyle/>
          <a:p>
            <a:pPr algn="just">
              <a:lnSpc>
                <a:spcPct val="90000"/>
              </a:lnSpc>
            </a:pPr>
            <a:r>
              <a:rPr lang="en-US" altLang="en-US" sz="2200" dirty="0"/>
              <a:t>First LASER(Ruby laser by Theodore </a:t>
            </a:r>
            <a:r>
              <a:rPr lang="en-US" altLang="en-US" sz="2200" dirty="0" err="1"/>
              <a:t>Maiman,at</a:t>
            </a:r>
            <a:r>
              <a:rPr lang="en-US" altLang="en-US" sz="2200" dirty="0"/>
              <a:t> the Hughes Aircraft Company USA,1960.</a:t>
            </a:r>
          </a:p>
          <a:p>
            <a:pPr algn="just">
              <a:lnSpc>
                <a:spcPct val="90000"/>
              </a:lnSpc>
            </a:pPr>
            <a:r>
              <a:rPr lang="en-US" altLang="en-US" sz="2200" dirty="0">
                <a:solidFill>
                  <a:schemeClr val="hlink"/>
                </a:solidFill>
              </a:rPr>
              <a:t>Uranium laser</a:t>
            </a:r>
            <a:r>
              <a:rPr lang="en-US" altLang="en-US" sz="2200" dirty="0"/>
              <a:t>  developed by IBM Laboratories (in November 1960)</a:t>
            </a:r>
          </a:p>
          <a:p>
            <a:pPr algn="just">
              <a:lnSpc>
                <a:spcPct val="90000"/>
              </a:lnSpc>
            </a:pPr>
            <a:r>
              <a:rPr lang="en-US" altLang="en-US" sz="2200" dirty="0">
                <a:solidFill>
                  <a:schemeClr val="hlink"/>
                </a:solidFill>
              </a:rPr>
              <a:t>Helium-neon laser</a:t>
            </a:r>
            <a:r>
              <a:rPr lang="en-US" altLang="en-US" sz="2200" dirty="0"/>
              <a:t> by Bell Laboratories in 1961 </a:t>
            </a:r>
          </a:p>
          <a:p>
            <a:pPr algn="just">
              <a:lnSpc>
                <a:spcPct val="90000"/>
              </a:lnSpc>
            </a:pPr>
            <a:r>
              <a:rPr lang="en-US" altLang="en-US" sz="2200" dirty="0">
                <a:solidFill>
                  <a:schemeClr val="hlink"/>
                </a:solidFill>
              </a:rPr>
              <a:t>Semiconductor laser</a:t>
            </a:r>
            <a:r>
              <a:rPr lang="en-US" altLang="en-US" sz="2200" dirty="0"/>
              <a:t> by Robert Hall at General Electric Laboratories in 1962</a:t>
            </a:r>
          </a:p>
          <a:p>
            <a:pPr algn="just">
              <a:lnSpc>
                <a:spcPct val="90000"/>
              </a:lnSpc>
            </a:pPr>
            <a:r>
              <a:rPr lang="en-US" altLang="en-US" sz="2200" dirty="0"/>
              <a:t>Neodymium-doped yttrium </a:t>
            </a:r>
            <a:r>
              <a:rPr lang="en-US" altLang="en-US" sz="2200" dirty="0" err="1"/>
              <a:t>aluminium</a:t>
            </a:r>
            <a:r>
              <a:rPr lang="en-US" altLang="en-US" sz="2200" dirty="0"/>
              <a:t> garnet (</a:t>
            </a:r>
            <a:r>
              <a:rPr lang="en-US" altLang="en-US" sz="2200" dirty="0" err="1"/>
              <a:t>Nd:YAG</a:t>
            </a:r>
            <a:r>
              <a:rPr lang="en-US" altLang="en-US" sz="2200" dirty="0"/>
              <a:t>) laser </a:t>
            </a:r>
          </a:p>
          <a:p>
            <a:pPr algn="just">
              <a:lnSpc>
                <a:spcPct val="90000"/>
              </a:lnSpc>
            </a:pPr>
            <a:r>
              <a:rPr lang="en-US" altLang="en-US" sz="2200" dirty="0">
                <a:solidFill>
                  <a:schemeClr val="hlink"/>
                </a:solidFill>
              </a:rPr>
              <a:t>CO2 laser</a:t>
            </a:r>
            <a:r>
              <a:rPr lang="en-US" altLang="en-US" sz="2200" dirty="0"/>
              <a:t> by Bell Laboratories in 1964,</a:t>
            </a:r>
          </a:p>
          <a:p>
            <a:pPr algn="just">
              <a:lnSpc>
                <a:spcPct val="90000"/>
              </a:lnSpc>
            </a:pPr>
            <a:r>
              <a:rPr lang="en-US" altLang="en-US" sz="2200" dirty="0"/>
              <a:t>Argon  ion laser in 1964</a:t>
            </a:r>
          </a:p>
        </p:txBody>
      </p:sp>
      <p:sp>
        <p:nvSpPr>
          <p:cNvPr id="2" name="Slide Number Placeholder 1">
            <a:extLst>
              <a:ext uri="{FF2B5EF4-FFF2-40B4-BE49-F238E27FC236}">
                <a16:creationId xmlns:a16="http://schemas.microsoft.com/office/drawing/2014/main" id="{B82487CB-28BB-9248-47E1-24D4F00D25BD}"/>
              </a:ext>
            </a:extLst>
          </p:cNvPr>
          <p:cNvSpPr>
            <a:spLocks noGrp="1"/>
          </p:cNvSpPr>
          <p:nvPr>
            <p:ph type="sldNum" sz="quarter" idx="12"/>
          </p:nvPr>
        </p:nvSpPr>
        <p:spPr/>
        <p:txBody>
          <a:bodyPr/>
          <a:lstStyle/>
          <a:p>
            <a:fld id="{6D22F896-40B5-4ADD-8801-0D06FADFA095}" type="slidenum">
              <a:rPr lang="en-US" smtClean="0"/>
              <a:t>100</a:t>
            </a:fld>
            <a:endParaRPr 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Rectangle 2">
            <a:extLst>
              <a:ext uri="{FF2B5EF4-FFF2-40B4-BE49-F238E27FC236}">
                <a16:creationId xmlns:a16="http://schemas.microsoft.com/office/drawing/2014/main" id="{2B612D7A-0BF3-3898-2574-38CF8AC03ABC}"/>
              </a:ext>
            </a:extLst>
          </p:cNvPr>
          <p:cNvSpPr>
            <a:spLocks noGrp="1" noChangeArrowheads="1"/>
          </p:cNvSpPr>
          <p:nvPr>
            <p:ph type="title"/>
          </p:nvPr>
        </p:nvSpPr>
        <p:spPr>
          <a:xfrm>
            <a:off x="1450392" y="274355"/>
            <a:ext cx="9291215" cy="1049235"/>
          </a:xfrm>
        </p:spPr>
        <p:txBody>
          <a:bodyPr/>
          <a:lstStyle/>
          <a:p>
            <a:r>
              <a:rPr lang="en-US" altLang="en-US" sz="2400" dirty="0"/>
              <a:t>Laser use in dentistry</a:t>
            </a:r>
          </a:p>
        </p:txBody>
      </p:sp>
      <p:sp>
        <p:nvSpPr>
          <p:cNvPr id="613379" name="Rectangle 3">
            <a:extLst>
              <a:ext uri="{FF2B5EF4-FFF2-40B4-BE49-F238E27FC236}">
                <a16:creationId xmlns:a16="http://schemas.microsoft.com/office/drawing/2014/main" id="{37B30276-E224-F080-3AC6-88DA956C1E0A}"/>
              </a:ext>
            </a:extLst>
          </p:cNvPr>
          <p:cNvSpPr>
            <a:spLocks noGrp="1" noChangeArrowheads="1"/>
          </p:cNvSpPr>
          <p:nvPr>
            <p:ph type="body" idx="1"/>
          </p:nvPr>
        </p:nvSpPr>
        <p:spPr>
          <a:xfrm>
            <a:off x="1450392" y="1888368"/>
            <a:ext cx="10051327" cy="3221516"/>
          </a:xfrm>
        </p:spPr>
        <p:txBody>
          <a:bodyPr>
            <a:normAutofit/>
          </a:bodyPr>
          <a:lstStyle/>
          <a:p>
            <a:pPr>
              <a:lnSpc>
                <a:spcPct val="170000"/>
              </a:lnSpc>
            </a:pPr>
            <a:r>
              <a:rPr lang="en-US" altLang="en-US" dirty="0"/>
              <a:t>Although </a:t>
            </a:r>
            <a:r>
              <a:rPr lang="en-US" altLang="en-US" dirty="0" err="1"/>
              <a:t>Maiman</a:t>
            </a:r>
            <a:r>
              <a:rPr lang="en-US" altLang="en-US" dirty="0"/>
              <a:t> had exposed an extracted tooth to his ruby laser in 1960, the possibilities for laser use in dentistry did not occur until 1989, with the production of the </a:t>
            </a:r>
            <a:r>
              <a:rPr lang="en-US" altLang="en-US" dirty="0">
                <a:solidFill>
                  <a:schemeClr val="hlink"/>
                </a:solidFill>
              </a:rPr>
              <a:t>American Dental Laser for commercial use. </a:t>
            </a:r>
          </a:p>
          <a:p>
            <a:pPr>
              <a:lnSpc>
                <a:spcPct val="170000"/>
              </a:lnSpc>
            </a:pPr>
            <a:r>
              <a:rPr lang="en-US" altLang="en-US" dirty="0"/>
              <a:t>This laser, using an active medium of </a:t>
            </a:r>
            <a:r>
              <a:rPr lang="en-US" altLang="en-US" dirty="0" err="1">
                <a:solidFill>
                  <a:schemeClr val="hlink"/>
                </a:solidFill>
              </a:rPr>
              <a:t>Nd:YAG</a:t>
            </a:r>
            <a:r>
              <a:rPr lang="en-US" altLang="en-US" dirty="0">
                <a:solidFill>
                  <a:schemeClr val="hlink"/>
                </a:solidFill>
              </a:rPr>
              <a:t>,</a:t>
            </a:r>
            <a:r>
              <a:rPr lang="en-US" altLang="en-US" dirty="0"/>
              <a:t> emitted pulsed light and was developed and marketed by </a:t>
            </a:r>
            <a:r>
              <a:rPr lang="en-US" altLang="en-US" dirty="0">
                <a:solidFill>
                  <a:schemeClr val="hlink"/>
                </a:solidFill>
              </a:rPr>
              <a:t>Dr Terry Myers</a:t>
            </a:r>
            <a:r>
              <a:rPr lang="en-US" altLang="en-US" dirty="0"/>
              <a:t>, an American dentist.</a:t>
            </a:r>
          </a:p>
        </p:txBody>
      </p:sp>
      <p:sp>
        <p:nvSpPr>
          <p:cNvPr id="2" name="Slide Number Placeholder 1">
            <a:extLst>
              <a:ext uri="{FF2B5EF4-FFF2-40B4-BE49-F238E27FC236}">
                <a16:creationId xmlns:a16="http://schemas.microsoft.com/office/drawing/2014/main" id="{4B54F36B-E912-260B-DDC7-E10EA73D7D5F}"/>
              </a:ext>
            </a:extLst>
          </p:cNvPr>
          <p:cNvSpPr>
            <a:spLocks noGrp="1"/>
          </p:cNvSpPr>
          <p:nvPr>
            <p:ph type="sldNum" sz="quarter" idx="12"/>
          </p:nvPr>
        </p:nvSpPr>
        <p:spPr/>
        <p:txBody>
          <a:bodyPr/>
          <a:lstStyle/>
          <a:p>
            <a:fld id="{6D22F896-40B5-4ADD-8801-0D06FADFA095}" type="slidenum">
              <a:rPr lang="en-US" smtClean="0"/>
              <a:t>101</a:t>
            </a:fld>
            <a:endParaRPr 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6C0E9E-BEA2-2165-8AFA-1595F92C7BDA}"/>
              </a:ext>
            </a:extLst>
          </p:cNvPr>
          <p:cNvSpPr>
            <a:spLocks noGrp="1"/>
          </p:cNvSpPr>
          <p:nvPr>
            <p:ph idx="1"/>
          </p:nvPr>
        </p:nvSpPr>
        <p:spPr/>
        <p:txBody>
          <a:bodyPr/>
          <a:lstStyle/>
          <a:p>
            <a:pPr>
              <a:lnSpc>
                <a:spcPct val="170000"/>
              </a:lnSpc>
            </a:pPr>
            <a:r>
              <a:rPr lang="en-US" altLang="en-US" dirty="0"/>
              <a:t>Though </a:t>
            </a:r>
            <a:r>
              <a:rPr lang="en-US" altLang="en-US" dirty="0">
                <a:solidFill>
                  <a:schemeClr val="hlink"/>
                </a:solidFill>
              </a:rPr>
              <a:t>low-powered</a:t>
            </a:r>
            <a:r>
              <a:rPr lang="en-US" altLang="en-US" dirty="0"/>
              <a:t> and due to its emission wavelength, inappropriate for use on dental hard tissue, the availability of a dedicated laser for oral use gained popularity amongst dentists. </a:t>
            </a:r>
          </a:p>
          <a:p>
            <a:pPr>
              <a:lnSpc>
                <a:spcPct val="170000"/>
              </a:lnSpc>
            </a:pPr>
            <a:r>
              <a:rPr lang="en-US" altLang="en-US" dirty="0"/>
              <a:t>This laser was first sold in the UK in 1990</a:t>
            </a:r>
          </a:p>
        </p:txBody>
      </p:sp>
      <p:sp>
        <p:nvSpPr>
          <p:cNvPr id="4" name="Slide Number Placeholder 3">
            <a:extLst>
              <a:ext uri="{FF2B5EF4-FFF2-40B4-BE49-F238E27FC236}">
                <a16:creationId xmlns:a16="http://schemas.microsoft.com/office/drawing/2014/main" id="{97430805-E19D-184D-EBFB-4B436A08A30A}"/>
              </a:ext>
            </a:extLst>
          </p:cNvPr>
          <p:cNvSpPr>
            <a:spLocks noGrp="1"/>
          </p:cNvSpPr>
          <p:nvPr>
            <p:ph type="sldNum" sz="quarter" idx="12"/>
          </p:nvPr>
        </p:nvSpPr>
        <p:spPr/>
        <p:txBody>
          <a:bodyPr/>
          <a:lstStyle/>
          <a:p>
            <a:fld id="{6D22F896-40B5-4ADD-8801-0D06FADFA095}" type="slidenum">
              <a:rPr lang="en-US" smtClean="0"/>
              <a:t>102</a:t>
            </a:fld>
            <a:endParaRPr lang="en-US" dirty="0"/>
          </a:p>
        </p:txBody>
      </p:sp>
    </p:spTree>
    <p:extLst>
      <p:ext uri="{BB962C8B-B14F-4D97-AF65-F5344CB8AC3E}">
        <p14:creationId xmlns:p14="http://schemas.microsoft.com/office/powerpoint/2010/main" val="371823262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3" name="Rectangle 3">
            <a:extLst>
              <a:ext uri="{FF2B5EF4-FFF2-40B4-BE49-F238E27FC236}">
                <a16:creationId xmlns:a16="http://schemas.microsoft.com/office/drawing/2014/main" id="{D205E20B-9AB0-7417-75DA-8375F2A26F42}"/>
              </a:ext>
            </a:extLst>
          </p:cNvPr>
          <p:cNvSpPr>
            <a:spLocks noGrp="1" noChangeArrowheads="1"/>
          </p:cNvSpPr>
          <p:nvPr>
            <p:ph type="body" idx="1"/>
          </p:nvPr>
        </p:nvSpPr>
        <p:spPr>
          <a:xfrm>
            <a:off x="1559156" y="798973"/>
            <a:ext cx="9413644" cy="4552956"/>
          </a:xfrm>
        </p:spPr>
        <p:txBody>
          <a:bodyPr>
            <a:normAutofit/>
          </a:bodyPr>
          <a:lstStyle/>
          <a:p>
            <a:pPr>
              <a:lnSpc>
                <a:spcPct val="150000"/>
              </a:lnSpc>
              <a:buFont typeface="Wingdings" panose="05000000000000000000" pitchFamily="2" charset="2"/>
              <a:buNone/>
            </a:pPr>
            <a:r>
              <a:rPr lang="en-US" altLang="en-US" dirty="0"/>
              <a:t>In 1989, experimental work by </a:t>
            </a:r>
            <a:r>
              <a:rPr lang="en-US" altLang="en-US" dirty="0">
                <a:solidFill>
                  <a:schemeClr val="hlink"/>
                </a:solidFill>
              </a:rPr>
              <a:t>Keller and </a:t>
            </a:r>
            <a:r>
              <a:rPr lang="en-US" altLang="en-US" dirty="0" err="1">
                <a:solidFill>
                  <a:schemeClr val="hlink"/>
                </a:solidFill>
              </a:rPr>
              <a:t>Hibst</a:t>
            </a:r>
            <a:r>
              <a:rPr lang="en-US" altLang="en-US" dirty="0"/>
              <a:t> using a </a:t>
            </a:r>
            <a:r>
              <a:rPr lang="en-US" altLang="en-US" dirty="0">
                <a:solidFill>
                  <a:schemeClr val="hlink"/>
                </a:solidFill>
              </a:rPr>
              <a:t>pulsed erbium</a:t>
            </a:r>
            <a:r>
              <a:rPr lang="en-US" altLang="en-US" dirty="0"/>
              <a:t> YAG (2,940 nm) laser, demonstrated its effectiveness in cutting enamel, dentine and bone. </a:t>
            </a:r>
          </a:p>
          <a:p>
            <a:pPr>
              <a:lnSpc>
                <a:spcPct val="150000"/>
              </a:lnSpc>
              <a:buFont typeface="Wingdings" panose="05000000000000000000" pitchFamily="2" charset="2"/>
              <a:buNone/>
            </a:pPr>
            <a:endParaRPr lang="en-US" altLang="en-US" dirty="0"/>
          </a:p>
          <a:p>
            <a:pPr>
              <a:lnSpc>
                <a:spcPct val="150000"/>
              </a:lnSpc>
            </a:pPr>
            <a:r>
              <a:rPr lang="en-US" altLang="en-US" dirty="0"/>
              <a:t>This laser became commercially available in the UK in 1995 and, shortly followed by a similar </a:t>
            </a:r>
            <a:r>
              <a:rPr lang="en-US" altLang="en-US" dirty="0" err="1">
                <a:solidFill>
                  <a:schemeClr val="hlink"/>
                </a:solidFill>
              </a:rPr>
              <a:t>Er,Cr:YSGG</a:t>
            </a:r>
            <a:r>
              <a:rPr lang="en-US" altLang="en-US" dirty="0"/>
              <a:t> (erbium chromium: yttrium scandium gallium garnet) laser in 1997, amounted to a laser armamentarium that would address the surgical needs of clinical dentistry in general practice </a:t>
            </a:r>
          </a:p>
        </p:txBody>
      </p:sp>
      <p:sp>
        <p:nvSpPr>
          <p:cNvPr id="2" name="Slide Number Placeholder 1">
            <a:extLst>
              <a:ext uri="{FF2B5EF4-FFF2-40B4-BE49-F238E27FC236}">
                <a16:creationId xmlns:a16="http://schemas.microsoft.com/office/drawing/2014/main" id="{55F12EAB-1B71-3BFB-CAE3-1F0DF3077855}"/>
              </a:ext>
            </a:extLst>
          </p:cNvPr>
          <p:cNvSpPr>
            <a:spLocks noGrp="1"/>
          </p:cNvSpPr>
          <p:nvPr>
            <p:ph type="sldNum" sz="quarter" idx="12"/>
          </p:nvPr>
        </p:nvSpPr>
        <p:spPr/>
        <p:txBody>
          <a:bodyPr/>
          <a:lstStyle/>
          <a:p>
            <a:fld id="{6D22F896-40B5-4ADD-8801-0D06FADFA095}" type="slidenum">
              <a:rPr lang="en-US" smtClean="0"/>
              <a:t>103</a:t>
            </a:fld>
            <a:endParaRPr lang="en-U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Rectangle 2">
            <a:extLst>
              <a:ext uri="{FF2B5EF4-FFF2-40B4-BE49-F238E27FC236}">
                <a16:creationId xmlns:a16="http://schemas.microsoft.com/office/drawing/2014/main" id="{1F3D4943-BE6B-6058-D23B-8C848AC588A5}"/>
              </a:ext>
            </a:extLst>
          </p:cNvPr>
          <p:cNvSpPr>
            <a:spLocks noGrp="1" noChangeArrowheads="1"/>
          </p:cNvSpPr>
          <p:nvPr>
            <p:ph type="title"/>
          </p:nvPr>
        </p:nvSpPr>
        <p:spPr>
          <a:xfrm>
            <a:off x="1451579" y="436966"/>
            <a:ext cx="9291215" cy="1049235"/>
          </a:xfrm>
        </p:spPr>
        <p:txBody>
          <a:bodyPr/>
          <a:lstStyle/>
          <a:p>
            <a:r>
              <a:rPr lang="en-US" altLang="en-US" dirty="0"/>
              <a:t>Advantages </a:t>
            </a:r>
          </a:p>
        </p:txBody>
      </p:sp>
      <p:sp>
        <p:nvSpPr>
          <p:cNvPr id="539651" name="Rectangle 3">
            <a:extLst>
              <a:ext uri="{FF2B5EF4-FFF2-40B4-BE49-F238E27FC236}">
                <a16:creationId xmlns:a16="http://schemas.microsoft.com/office/drawing/2014/main" id="{149B2DCD-022C-AF96-FB93-857DAF5BDE07}"/>
              </a:ext>
            </a:extLst>
          </p:cNvPr>
          <p:cNvSpPr>
            <a:spLocks noGrp="1" noChangeArrowheads="1"/>
          </p:cNvSpPr>
          <p:nvPr>
            <p:ph type="body" idx="1"/>
          </p:nvPr>
        </p:nvSpPr>
        <p:spPr>
          <a:xfrm>
            <a:off x="1451579" y="1737826"/>
            <a:ext cx="9619833" cy="3676856"/>
          </a:xfrm>
        </p:spPr>
        <p:txBody>
          <a:bodyPr>
            <a:normAutofit lnSpcReduction="10000"/>
          </a:bodyPr>
          <a:lstStyle/>
          <a:p>
            <a:pPr>
              <a:lnSpc>
                <a:spcPct val="160000"/>
              </a:lnSpc>
              <a:buSzPct val="80000"/>
              <a:buFontTx/>
              <a:buChar char="o"/>
            </a:pPr>
            <a:r>
              <a:rPr lang="en-US" altLang="en-US" dirty="0"/>
              <a:t>Appreciated by patients as they are more </a:t>
            </a:r>
            <a:r>
              <a:rPr lang="en-US" altLang="en-US" dirty="0">
                <a:solidFill>
                  <a:schemeClr val="hlink"/>
                </a:solidFill>
              </a:rPr>
              <a:t>comfortable</a:t>
            </a:r>
            <a:r>
              <a:rPr lang="en-US" altLang="en-US" dirty="0"/>
              <a:t> than drilling. </a:t>
            </a:r>
          </a:p>
          <a:p>
            <a:pPr>
              <a:lnSpc>
                <a:spcPct val="160000"/>
              </a:lnSpc>
              <a:buSzPct val="80000"/>
              <a:buFontTx/>
              <a:buChar char="o"/>
            </a:pPr>
            <a:r>
              <a:rPr lang="en-US" altLang="en-US" dirty="0"/>
              <a:t>With </a:t>
            </a:r>
            <a:r>
              <a:rPr lang="en-US" altLang="en-US" dirty="0">
                <a:solidFill>
                  <a:schemeClr val="hlink"/>
                </a:solidFill>
              </a:rPr>
              <a:t>water-cooling </a:t>
            </a:r>
            <a:r>
              <a:rPr lang="en-US" altLang="en-US" dirty="0"/>
              <a:t>appears to have less side effects such as vibration, heat, sound or iatrogenic damages of adjacent teeth.</a:t>
            </a:r>
          </a:p>
          <a:p>
            <a:pPr>
              <a:lnSpc>
                <a:spcPct val="160000"/>
              </a:lnSpc>
              <a:buSzPct val="80000"/>
              <a:buFontTx/>
              <a:buChar char="o"/>
            </a:pPr>
            <a:r>
              <a:rPr lang="en-US" altLang="en-US" dirty="0"/>
              <a:t> Laser irradiation causes minimal damage to surrounding tissues, minimal thermal changes of dental hard tissue composition, and creates </a:t>
            </a:r>
            <a:r>
              <a:rPr lang="en-US" altLang="en-US" dirty="0">
                <a:solidFill>
                  <a:schemeClr val="hlink"/>
                </a:solidFill>
              </a:rPr>
              <a:t>favorable surface characteristics</a:t>
            </a:r>
            <a:r>
              <a:rPr lang="en-US" altLang="en-US" dirty="0"/>
              <a:t> (e.g. reduced smear layer, smooth surface, and little debris).</a:t>
            </a:r>
          </a:p>
        </p:txBody>
      </p:sp>
      <p:sp>
        <p:nvSpPr>
          <p:cNvPr id="2" name="Slide Number Placeholder 1">
            <a:extLst>
              <a:ext uri="{FF2B5EF4-FFF2-40B4-BE49-F238E27FC236}">
                <a16:creationId xmlns:a16="http://schemas.microsoft.com/office/drawing/2014/main" id="{12202380-E56D-C183-7CA4-FD1AA08042A0}"/>
              </a:ext>
            </a:extLst>
          </p:cNvPr>
          <p:cNvSpPr>
            <a:spLocks noGrp="1"/>
          </p:cNvSpPr>
          <p:nvPr>
            <p:ph type="sldNum" sz="quarter" idx="12"/>
          </p:nvPr>
        </p:nvSpPr>
        <p:spPr/>
        <p:txBody>
          <a:bodyPr/>
          <a:lstStyle/>
          <a:p>
            <a:fld id="{6D22F896-40B5-4ADD-8801-0D06FADFA095}" type="slidenum">
              <a:rPr lang="en-US" smtClean="0"/>
              <a:t>104</a:t>
            </a:fld>
            <a:endParaRPr 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a:extLst>
              <a:ext uri="{FF2B5EF4-FFF2-40B4-BE49-F238E27FC236}">
                <a16:creationId xmlns:a16="http://schemas.microsoft.com/office/drawing/2014/main" id="{1734D8B3-86E0-418F-77CE-B65C3C620B12}"/>
              </a:ext>
            </a:extLst>
          </p:cNvPr>
          <p:cNvSpPr>
            <a:spLocks noGrp="1" noChangeArrowheads="1"/>
          </p:cNvSpPr>
          <p:nvPr>
            <p:ph type="title"/>
          </p:nvPr>
        </p:nvSpPr>
        <p:spPr>
          <a:xfrm>
            <a:off x="1450392" y="445930"/>
            <a:ext cx="9291215" cy="1049235"/>
          </a:xfrm>
        </p:spPr>
        <p:txBody>
          <a:bodyPr/>
          <a:lstStyle/>
          <a:p>
            <a:r>
              <a:rPr lang="en-US" altLang="en-US" dirty="0"/>
              <a:t>LASERS IN CARIES PREVENTION</a:t>
            </a:r>
          </a:p>
        </p:txBody>
      </p:sp>
      <p:sp>
        <p:nvSpPr>
          <p:cNvPr id="418819" name="Rectangle 3">
            <a:extLst>
              <a:ext uri="{FF2B5EF4-FFF2-40B4-BE49-F238E27FC236}">
                <a16:creationId xmlns:a16="http://schemas.microsoft.com/office/drawing/2014/main" id="{63FF7729-5FE7-AE46-FFE5-B007D57A35FA}"/>
              </a:ext>
            </a:extLst>
          </p:cNvPr>
          <p:cNvSpPr>
            <a:spLocks noGrp="1" noChangeArrowheads="1"/>
          </p:cNvSpPr>
          <p:nvPr>
            <p:ph type="body" idx="1"/>
          </p:nvPr>
        </p:nvSpPr>
        <p:spPr>
          <a:xfrm>
            <a:off x="1368523" y="1495165"/>
            <a:ext cx="9702888" cy="4370294"/>
          </a:xfrm>
        </p:spPr>
        <p:txBody>
          <a:bodyPr>
            <a:normAutofit/>
          </a:bodyPr>
          <a:lstStyle/>
          <a:p>
            <a:pPr algn="just">
              <a:lnSpc>
                <a:spcPct val="150000"/>
              </a:lnSpc>
              <a:buSzPct val="85000"/>
              <a:buFontTx/>
              <a:buChar char="o"/>
            </a:pPr>
            <a:r>
              <a:rPr lang="en-US" altLang="en-US" dirty="0">
                <a:solidFill>
                  <a:schemeClr val="hlink"/>
                </a:solidFill>
              </a:rPr>
              <a:t>Yamamoto and </a:t>
            </a:r>
            <a:r>
              <a:rPr lang="en-US" altLang="en-US" dirty="0" err="1">
                <a:solidFill>
                  <a:schemeClr val="hlink"/>
                </a:solidFill>
              </a:rPr>
              <a:t>Oaya</a:t>
            </a:r>
            <a:r>
              <a:rPr lang="en-US" altLang="en-US" dirty="0"/>
              <a:t> used as YAG laser at energy densities of 10 to 20 J/cm</a:t>
            </a:r>
            <a:r>
              <a:rPr lang="en-US" altLang="en-US" baseline="30000" dirty="0"/>
              <a:t>2</a:t>
            </a:r>
            <a:r>
              <a:rPr lang="en-US" altLang="en-US" dirty="0"/>
              <a:t> and demonstrated that the lased enamel surface was more </a:t>
            </a:r>
            <a:r>
              <a:rPr lang="en-US" altLang="en-US" dirty="0">
                <a:solidFill>
                  <a:schemeClr val="tx2"/>
                </a:solidFill>
              </a:rPr>
              <a:t>resistant to in vitro demineralization</a:t>
            </a:r>
            <a:r>
              <a:rPr lang="en-US" altLang="en-US" dirty="0"/>
              <a:t> than non lased enamel.</a:t>
            </a:r>
          </a:p>
          <a:p>
            <a:pPr algn="just">
              <a:lnSpc>
                <a:spcPct val="150000"/>
              </a:lnSpc>
              <a:buSzPct val="85000"/>
              <a:buFontTx/>
              <a:buNone/>
            </a:pPr>
            <a:endParaRPr lang="en-US" altLang="en-US" dirty="0"/>
          </a:p>
          <a:p>
            <a:pPr algn="just">
              <a:lnSpc>
                <a:spcPct val="150000"/>
              </a:lnSpc>
              <a:buSzPct val="85000"/>
              <a:buFontTx/>
              <a:buChar char="o"/>
            </a:pPr>
            <a:r>
              <a:rPr lang="en-US" altLang="en-US" dirty="0">
                <a:solidFill>
                  <a:schemeClr val="hlink"/>
                </a:solidFill>
              </a:rPr>
              <a:t>Stern and </a:t>
            </a:r>
            <a:r>
              <a:rPr lang="en-US" altLang="en-US" dirty="0" err="1">
                <a:solidFill>
                  <a:schemeClr val="hlink"/>
                </a:solidFill>
              </a:rPr>
              <a:t>Sognnaes</a:t>
            </a:r>
            <a:r>
              <a:rPr lang="en-US" altLang="en-US" dirty="0"/>
              <a:t> demonstrated in vivo that enamel subjected to 10 to 15 J/cm</a:t>
            </a:r>
            <a:r>
              <a:rPr lang="en-US" altLang="en-US" baseline="30000" dirty="0"/>
              <a:t>2</a:t>
            </a:r>
            <a:r>
              <a:rPr lang="en-US" altLang="en-US" dirty="0"/>
              <a:t> showed a greater </a:t>
            </a:r>
            <a:r>
              <a:rPr lang="en-US" altLang="en-US" dirty="0">
                <a:solidFill>
                  <a:schemeClr val="tx2"/>
                </a:solidFill>
              </a:rPr>
              <a:t>resistance to dental caries</a:t>
            </a:r>
            <a:r>
              <a:rPr lang="en-US" altLang="en-US" dirty="0"/>
              <a:t> than the controls.</a:t>
            </a:r>
          </a:p>
          <a:p>
            <a:pPr algn="just">
              <a:lnSpc>
                <a:spcPct val="150000"/>
              </a:lnSpc>
              <a:buSzPct val="85000"/>
              <a:buFontTx/>
              <a:buNone/>
            </a:pPr>
            <a:endParaRPr lang="en-US" altLang="en-US" dirty="0"/>
          </a:p>
          <a:p>
            <a:pPr algn="just">
              <a:lnSpc>
                <a:spcPct val="150000"/>
              </a:lnSpc>
              <a:buSzPct val="85000"/>
              <a:buFontTx/>
              <a:buChar char="o"/>
            </a:pPr>
            <a:endParaRPr lang="en-US" altLang="en-US" dirty="0"/>
          </a:p>
        </p:txBody>
      </p:sp>
      <p:sp>
        <p:nvSpPr>
          <p:cNvPr id="2" name="Slide Number Placeholder 1">
            <a:extLst>
              <a:ext uri="{FF2B5EF4-FFF2-40B4-BE49-F238E27FC236}">
                <a16:creationId xmlns:a16="http://schemas.microsoft.com/office/drawing/2014/main" id="{DC8C7357-0439-4BED-AFF6-F1A4C68CE4D7}"/>
              </a:ext>
            </a:extLst>
          </p:cNvPr>
          <p:cNvSpPr>
            <a:spLocks noGrp="1"/>
          </p:cNvSpPr>
          <p:nvPr>
            <p:ph type="sldNum" sz="quarter" idx="12"/>
          </p:nvPr>
        </p:nvSpPr>
        <p:spPr/>
        <p:txBody>
          <a:bodyPr/>
          <a:lstStyle/>
          <a:p>
            <a:fld id="{6D22F896-40B5-4ADD-8801-0D06FADFA095}" type="slidenum">
              <a:rPr lang="en-US" smtClean="0"/>
              <a:t>105</a:t>
            </a:fld>
            <a:endParaRPr 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B6FFE4-E647-30D7-71F7-830FF9B4BC74}"/>
              </a:ext>
            </a:extLst>
          </p:cNvPr>
          <p:cNvSpPr>
            <a:spLocks noGrp="1"/>
          </p:cNvSpPr>
          <p:nvPr>
            <p:ph idx="1"/>
          </p:nvPr>
        </p:nvSpPr>
        <p:spPr>
          <a:xfrm>
            <a:off x="1370897" y="1302551"/>
            <a:ext cx="9673621" cy="3923873"/>
          </a:xfrm>
        </p:spPr>
        <p:txBody>
          <a:bodyPr>
            <a:normAutofit fontScale="92500"/>
          </a:bodyPr>
          <a:lstStyle/>
          <a:p>
            <a:pPr algn="just">
              <a:lnSpc>
                <a:spcPct val="160000"/>
              </a:lnSpc>
              <a:buSzPct val="85000"/>
              <a:buFontTx/>
              <a:buChar char="o"/>
            </a:pPr>
            <a:r>
              <a:rPr lang="en-US" altLang="en-US" dirty="0">
                <a:solidFill>
                  <a:schemeClr val="hlink"/>
                </a:solidFill>
              </a:rPr>
              <a:t>Stern</a:t>
            </a:r>
            <a:r>
              <a:rPr lang="en-US" altLang="en-US" dirty="0"/>
              <a:t> concluded that energy levels below </a:t>
            </a:r>
            <a:r>
              <a:rPr lang="en-US" altLang="en-US" dirty="0">
                <a:solidFill>
                  <a:schemeClr val="tx2"/>
                </a:solidFill>
              </a:rPr>
              <a:t>250 J/cm</a:t>
            </a:r>
            <a:r>
              <a:rPr lang="en-US" altLang="en-US" baseline="30000" dirty="0">
                <a:solidFill>
                  <a:schemeClr val="tx2"/>
                </a:solidFill>
              </a:rPr>
              <a:t>2</a:t>
            </a:r>
            <a:r>
              <a:rPr lang="en-US" altLang="en-US" dirty="0">
                <a:solidFill>
                  <a:schemeClr val="tx2"/>
                </a:solidFill>
              </a:rPr>
              <a:t> did not permanently alter the pulp</a:t>
            </a:r>
            <a:r>
              <a:rPr lang="en-US" altLang="en-US" dirty="0"/>
              <a:t> but necrosis could occur when energy level, reached 1800 J/cm</a:t>
            </a:r>
            <a:r>
              <a:rPr lang="en-US" altLang="en-US" baseline="30000" dirty="0"/>
              <a:t>2</a:t>
            </a:r>
            <a:r>
              <a:rPr lang="en-US" altLang="en-US" dirty="0"/>
              <a:t> or higher.</a:t>
            </a:r>
          </a:p>
          <a:p>
            <a:pPr algn="just">
              <a:lnSpc>
                <a:spcPct val="160000"/>
              </a:lnSpc>
              <a:buSzPct val="85000"/>
              <a:buFontTx/>
              <a:buNone/>
            </a:pPr>
            <a:endParaRPr lang="en-US" altLang="en-US" dirty="0"/>
          </a:p>
          <a:p>
            <a:pPr algn="just">
              <a:lnSpc>
                <a:spcPct val="160000"/>
              </a:lnSpc>
              <a:buSzPct val="85000"/>
              <a:buFontTx/>
              <a:buChar char="o"/>
            </a:pPr>
            <a:r>
              <a:rPr lang="en-US" altLang="en-US" dirty="0" err="1">
                <a:solidFill>
                  <a:schemeClr val="hlink"/>
                </a:solidFill>
              </a:rPr>
              <a:t>Lobene</a:t>
            </a:r>
            <a:r>
              <a:rPr lang="en-US" altLang="en-US" dirty="0">
                <a:solidFill>
                  <a:schemeClr val="hlink"/>
                </a:solidFill>
              </a:rPr>
              <a:t> </a:t>
            </a:r>
            <a:r>
              <a:rPr lang="en-US" altLang="en-US" dirty="0"/>
              <a:t>and Colleagues, observed that C0</a:t>
            </a:r>
            <a:r>
              <a:rPr lang="en-US" altLang="en-US" baseline="-25000" dirty="0"/>
              <a:t>2</a:t>
            </a:r>
            <a:r>
              <a:rPr lang="en-US" altLang="en-US" dirty="0"/>
              <a:t> laser irradiation to tooth enamel caused small amounts of hydroxyapatite to be converted to more insoluble calcium orthophosphate apatite. </a:t>
            </a:r>
          </a:p>
          <a:p>
            <a:pPr marL="0" indent="0" algn="just">
              <a:lnSpc>
                <a:spcPct val="160000"/>
              </a:lnSpc>
              <a:buSzPct val="85000"/>
              <a:buNone/>
            </a:pPr>
            <a:r>
              <a:rPr lang="en-US" altLang="en-US" dirty="0"/>
              <a:t>This paved the way for widespread use laser in prevention of caries.</a:t>
            </a:r>
          </a:p>
          <a:p>
            <a:pPr>
              <a:lnSpc>
                <a:spcPct val="160000"/>
              </a:lnSpc>
            </a:pPr>
            <a:endParaRPr lang="en-IN" dirty="0"/>
          </a:p>
        </p:txBody>
      </p:sp>
      <p:sp>
        <p:nvSpPr>
          <p:cNvPr id="4" name="Slide Number Placeholder 3">
            <a:extLst>
              <a:ext uri="{FF2B5EF4-FFF2-40B4-BE49-F238E27FC236}">
                <a16:creationId xmlns:a16="http://schemas.microsoft.com/office/drawing/2014/main" id="{0599FBAF-8779-C71F-0398-6B76E2E6FDB0}"/>
              </a:ext>
            </a:extLst>
          </p:cNvPr>
          <p:cNvSpPr>
            <a:spLocks noGrp="1"/>
          </p:cNvSpPr>
          <p:nvPr>
            <p:ph type="sldNum" sz="quarter" idx="12"/>
          </p:nvPr>
        </p:nvSpPr>
        <p:spPr/>
        <p:txBody>
          <a:bodyPr/>
          <a:lstStyle/>
          <a:p>
            <a:fld id="{6D22F896-40B5-4ADD-8801-0D06FADFA095}" type="slidenum">
              <a:rPr lang="en-US" smtClean="0"/>
              <a:t>106</a:t>
            </a:fld>
            <a:endParaRPr lang="en-US" dirty="0"/>
          </a:p>
        </p:txBody>
      </p:sp>
    </p:spTree>
    <p:extLst>
      <p:ext uri="{BB962C8B-B14F-4D97-AF65-F5344CB8AC3E}">
        <p14:creationId xmlns:p14="http://schemas.microsoft.com/office/powerpoint/2010/main" val="222832897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a:extLst>
              <a:ext uri="{FF2B5EF4-FFF2-40B4-BE49-F238E27FC236}">
                <a16:creationId xmlns:a16="http://schemas.microsoft.com/office/drawing/2014/main" id="{5AF054CF-9FBF-0D16-3D01-8EDA0ECDB683}"/>
              </a:ext>
            </a:extLst>
          </p:cNvPr>
          <p:cNvSpPr>
            <a:spLocks noGrp="1" noChangeArrowheads="1"/>
          </p:cNvSpPr>
          <p:nvPr>
            <p:ph type="title"/>
          </p:nvPr>
        </p:nvSpPr>
        <p:spPr/>
        <p:txBody>
          <a:bodyPr/>
          <a:lstStyle/>
          <a:p>
            <a:r>
              <a:rPr lang="en-US" altLang="en-US"/>
              <a:t>LASERS IN CARIES PREVENTION</a:t>
            </a:r>
          </a:p>
        </p:txBody>
      </p:sp>
      <p:sp>
        <p:nvSpPr>
          <p:cNvPr id="419843" name="Rectangle 3">
            <a:extLst>
              <a:ext uri="{FF2B5EF4-FFF2-40B4-BE49-F238E27FC236}">
                <a16:creationId xmlns:a16="http://schemas.microsoft.com/office/drawing/2014/main" id="{0C86B2D5-216C-BC83-AC8E-99C0AFC325DD}"/>
              </a:ext>
            </a:extLst>
          </p:cNvPr>
          <p:cNvSpPr>
            <a:spLocks noGrp="1" noChangeArrowheads="1"/>
          </p:cNvSpPr>
          <p:nvPr>
            <p:ph type="body" idx="1"/>
          </p:nvPr>
        </p:nvSpPr>
        <p:spPr/>
        <p:txBody>
          <a:bodyPr/>
          <a:lstStyle/>
          <a:p>
            <a:pPr>
              <a:lnSpc>
                <a:spcPct val="150000"/>
              </a:lnSpc>
            </a:pPr>
            <a:r>
              <a:rPr lang="en-US" altLang="en-US" dirty="0"/>
              <a:t>In </a:t>
            </a:r>
            <a:r>
              <a:rPr lang="en-US" altLang="en-US" dirty="0">
                <a:solidFill>
                  <a:schemeClr val="hlink"/>
                </a:solidFill>
              </a:rPr>
              <a:t>1985 Terry Myers</a:t>
            </a:r>
            <a:r>
              <a:rPr lang="en-US" altLang="en-US" dirty="0"/>
              <a:t> used </a:t>
            </a:r>
            <a:r>
              <a:rPr lang="en-US" altLang="en-US" dirty="0" err="1"/>
              <a:t>Nd:YAG</a:t>
            </a:r>
            <a:r>
              <a:rPr lang="en-US" altLang="en-US" dirty="0"/>
              <a:t> laser for </a:t>
            </a:r>
            <a:r>
              <a:rPr lang="en-US" altLang="en-US" dirty="0" err="1"/>
              <a:t>debridgement</a:t>
            </a:r>
            <a:r>
              <a:rPr lang="en-US" altLang="en-US" dirty="0"/>
              <a:t> of incipient caries. When a topical fluoride treatment was performed after argon laser conditioning of enamel, an even more dramatic reduction in enamel acid demineralization was observed</a:t>
            </a:r>
          </a:p>
          <a:p>
            <a:pPr>
              <a:lnSpc>
                <a:spcPct val="150000"/>
              </a:lnSpc>
            </a:pPr>
            <a:r>
              <a:rPr lang="en-US" altLang="en-US" dirty="0"/>
              <a:t>Studies  have demonstrated the potential of laser pre-treatment of enamel or tooth roots to inhibit subsequent acid-induced dissolution or artificial caries-like challenge in the laboratory </a:t>
            </a:r>
            <a:r>
              <a:rPr lang="en-US" altLang="en-US" dirty="0">
                <a:solidFill>
                  <a:schemeClr val="hlink"/>
                </a:solidFill>
              </a:rPr>
              <a:t>(</a:t>
            </a:r>
            <a:r>
              <a:rPr lang="en-US" altLang="en-US" dirty="0" err="1">
                <a:solidFill>
                  <a:schemeClr val="hlink"/>
                </a:solidFill>
              </a:rPr>
              <a:t>Westerman</a:t>
            </a:r>
            <a:r>
              <a:rPr lang="en-US" altLang="en-US" dirty="0">
                <a:solidFill>
                  <a:schemeClr val="hlink"/>
                </a:solidFill>
              </a:rPr>
              <a:t> </a:t>
            </a:r>
            <a:r>
              <a:rPr lang="en-US" altLang="en-US" i="1" dirty="0">
                <a:solidFill>
                  <a:schemeClr val="hlink"/>
                </a:solidFill>
              </a:rPr>
              <a:t>et al, </a:t>
            </a:r>
            <a:r>
              <a:rPr lang="en-US" altLang="en-US" dirty="0">
                <a:solidFill>
                  <a:schemeClr val="hlink"/>
                </a:solidFill>
              </a:rPr>
              <a:t>1994).</a:t>
            </a:r>
          </a:p>
          <a:p>
            <a:pPr>
              <a:lnSpc>
                <a:spcPct val="150000"/>
              </a:lnSpc>
            </a:pPr>
            <a:endParaRPr lang="en-US" altLang="en-US" dirty="0"/>
          </a:p>
        </p:txBody>
      </p:sp>
      <p:sp>
        <p:nvSpPr>
          <p:cNvPr id="2" name="Slide Number Placeholder 1">
            <a:extLst>
              <a:ext uri="{FF2B5EF4-FFF2-40B4-BE49-F238E27FC236}">
                <a16:creationId xmlns:a16="http://schemas.microsoft.com/office/drawing/2014/main" id="{7FF78939-2EB8-7774-E502-1F876ED0329C}"/>
              </a:ext>
            </a:extLst>
          </p:cNvPr>
          <p:cNvSpPr>
            <a:spLocks noGrp="1"/>
          </p:cNvSpPr>
          <p:nvPr>
            <p:ph type="sldNum" sz="quarter" idx="12"/>
          </p:nvPr>
        </p:nvSpPr>
        <p:spPr/>
        <p:txBody>
          <a:bodyPr/>
          <a:lstStyle/>
          <a:p>
            <a:fld id="{6D22F896-40B5-4ADD-8801-0D06FADFA095}" type="slidenum">
              <a:rPr lang="en-US" smtClean="0"/>
              <a:t>107</a:t>
            </a:fld>
            <a:endParaRPr lang="en-U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464207-B42E-681B-2914-522810B94681}"/>
              </a:ext>
            </a:extLst>
          </p:cNvPr>
          <p:cNvSpPr>
            <a:spLocks noGrp="1"/>
          </p:cNvSpPr>
          <p:nvPr>
            <p:ph idx="1"/>
          </p:nvPr>
        </p:nvSpPr>
        <p:spPr/>
        <p:txBody>
          <a:bodyPr/>
          <a:lstStyle/>
          <a:p>
            <a:pPr>
              <a:lnSpc>
                <a:spcPct val="150000"/>
              </a:lnSpc>
            </a:pPr>
            <a:r>
              <a:rPr lang="en-US" altLang="en-US" dirty="0">
                <a:solidFill>
                  <a:schemeClr val="hlink"/>
                </a:solidFill>
              </a:rPr>
              <a:t>Nelson, 1987</a:t>
            </a:r>
            <a:r>
              <a:rPr lang="en-US" altLang="en-US" dirty="0"/>
              <a:t> demonstrated the potential caries-inhibitory effects of pulsed carbon dioxide laser irradiation of enamel at low frequencies. </a:t>
            </a:r>
          </a:p>
          <a:p>
            <a:pPr>
              <a:lnSpc>
                <a:spcPct val="150000"/>
              </a:lnSpc>
            </a:pPr>
            <a:r>
              <a:rPr lang="en-US" altLang="en-US" dirty="0"/>
              <a:t>Inhibition of subsequent demineralization of enamel of up to 50% with the laser conditions they used, and reported that these effects were wavelength-dependent. </a:t>
            </a:r>
          </a:p>
        </p:txBody>
      </p:sp>
      <p:sp>
        <p:nvSpPr>
          <p:cNvPr id="4" name="Slide Number Placeholder 3">
            <a:extLst>
              <a:ext uri="{FF2B5EF4-FFF2-40B4-BE49-F238E27FC236}">
                <a16:creationId xmlns:a16="http://schemas.microsoft.com/office/drawing/2014/main" id="{BB135A9D-F007-B5E4-28B1-CAB4B84077CD}"/>
              </a:ext>
            </a:extLst>
          </p:cNvPr>
          <p:cNvSpPr>
            <a:spLocks noGrp="1"/>
          </p:cNvSpPr>
          <p:nvPr>
            <p:ph type="sldNum" sz="quarter" idx="12"/>
          </p:nvPr>
        </p:nvSpPr>
        <p:spPr/>
        <p:txBody>
          <a:bodyPr/>
          <a:lstStyle/>
          <a:p>
            <a:fld id="{6D22F896-40B5-4ADD-8801-0D06FADFA095}" type="slidenum">
              <a:rPr lang="en-US" smtClean="0"/>
              <a:t>108</a:t>
            </a:fld>
            <a:endParaRPr lang="en-US" dirty="0"/>
          </a:p>
        </p:txBody>
      </p:sp>
    </p:spTree>
    <p:extLst>
      <p:ext uri="{BB962C8B-B14F-4D97-AF65-F5344CB8AC3E}">
        <p14:creationId xmlns:p14="http://schemas.microsoft.com/office/powerpoint/2010/main" val="345923785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a:extLst>
              <a:ext uri="{FF2B5EF4-FFF2-40B4-BE49-F238E27FC236}">
                <a16:creationId xmlns:a16="http://schemas.microsoft.com/office/drawing/2014/main" id="{EE8C5D0D-ACCB-CC68-21B4-95365982E6AD}"/>
              </a:ext>
            </a:extLst>
          </p:cNvPr>
          <p:cNvSpPr>
            <a:spLocks noGrp="1" noChangeArrowheads="1"/>
          </p:cNvSpPr>
          <p:nvPr>
            <p:ph type="title"/>
          </p:nvPr>
        </p:nvSpPr>
        <p:spPr/>
        <p:txBody>
          <a:bodyPr/>
          <a:lstStyle/>
          <a:p>
            <a:r>
              <a:rPr lang="en-US" altLang="en-US"/>
              <a:t> </a:t>
            </a:r>
          </a:p>
        </p:txBody>
      </p:sp>
      <p:sp>
        <p:nvSpPr>
          <p:cNvPr id="421891" name="Rectangle 3">
            <a:extLst>
              <a:ext uri="{FF2B5EF4-FFF2-40B4-BE49-F238E27FC236}">
                <a16:creationId xmlns:a16="http://schemas.microsoft.com/office/drawing/2014/main" id="{88305A48-8820-C812-FBF7-9E27D15C58F1}"/>
              </a:ext>
            </a:extLst>
          </p:cNvPr>
          <p:cNvSpPr>
            <a:spLocks noGrp="1" noChangeArrowheads="1"/>
          </p:cNvSpPr>
          <p:nvPr>
            <p:ph type="body" idx="1"/>
          </p:nvPr>
        </p:nvSpPr>
        <p:spPr>
          <a:xfrm>
            <a:off x="1335038" y="1262697"/>
            <a:ext cx="9291215" cy="3450613"/>
          </a:xfrm>
        </p:spPr>
        <p:txBody>
          <a:bodyPr/>
          <a:lstStyle/>
          <a:p>
            <a:pPr algn="just">
              <a:lnSpc>
                <a:spcPct val="150000"/>
              </a:lnSpc>
            </a:pPr>
            <a:r>
              <a:rPr lang="en-US" altLang="en-US" dirty="0"/>
              <a:t>Carbon dioxide laser wavelengths (9.3, 9.6, 10.3, and 10.6 nano </a:t>
            </a:r>
            <a:r>
              <a:rPr lang="en-US" altLang="en-US" dirty="0" err="1"/>
              <a:t>metres</a:t>
            </a:r>
            <a:r>
              <a:rPr lang="en-US" altLang="en-US" dirty="0"/>
              <a:t>) were efficiently absorbed by the carbonated apatite mineral of the tooth and that the absorbed light was rapidly transformed to heat near the surface, causing loss of carbonate from the mineral with a subsequent marked </a:t>
            </a:r>
            <a:r>
              <a:rPr lang="en-US" altLang="en-US" dirty="0">
                <a:solidFill>
                  <a:schemeClr val="hlink"/>
                </a:solidFill>
              </a:rPr>
              <a:t>decrease in acid reactivity. </a:t>
            </a:r>
          </a:p>
        </p:txBody>
      </p:sp>
      <p:sp>
        <p:nvSpPr>
          <p:cNvPr id="421892" name="AutoShape 4" descr="Dental_Laser_System">
            <a:extLst>
              <a:ext uri="{FF2B5EF4-FFF2-40B4-BE49-F238E27FC236}">
                <a16:creationId xmlns:a16="http://schemas.microsoft.com/office/drawing/2014/main" id="{A80EBA99-47F7-1AFE-11A3-0590350D57EE}"/>
              </a:ext>
            </a:extLst>
          </p:cNvPr>
          <p:cNvSpPr>
            <a:spLocks noChangeAspect="1" noChangeArrowheads="1"/>
          </p:cNvSpPr>
          <p:nvPr/>
        </p:nvSpPr>
        <p:spPr bwMode="auto">
          <a:xfrm>
            <a:off x="1679575" y="460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IN"/>
          </a:p>
        </p:txBody>
      </p:sp>
      <p:sp>
        <p:nvSpPr>
          <p:cNvPr id="421893" name="AutoShape 5" descr="Dental_Laser_System">
            <a:extLst>
              <a:ext uri="{FF2B5EF4-FFF2-40B4-BE49-F238E27FC236}">
                <a16:creationId xmlns:a16="http://schemas.microsoft.com/office/drawing/2014/main" id="{A36B1DC9-4FB0-3977-D50F-867546B60217}"/>
              </a:ext>
            </a:extLst>
          </p:cNvPr>
          <p:cNvSpPr>
            <a:spLocks noChangeAspect="1" noChangeArrowheads="1"/>
          </p:cNvSpPr>
          <p:nvPr/>
        </p:nvSpPr>
        <p:spPr bwMode="auto">
          <a:xfrm>
            <a:off x="1679575" y="460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IN"/>
          </a:p>
        </p:txBody>
      </p:sp>
      <p:sp>
        <p:nvSpPr>
          <p:cNvPr id="2" name="Slide Number Placeholder 1">
            <a:extLst>
              <a:ext uri="{FF2B5EF4-FFF2-40B4-BE49-F238E27FC236}">
                <a16:creationId xmlns:a16="http://schemas.microsoft.com/office/drawing/2014/main" id="{9E240037-25FC-85EA-BDA8-0FE653F0C8F4}"/>
              </a:ext>
            </a:extLst>
          </p:cNvPr>
          <p:cNvSpPr>
            <a:spLocks noGrp="1"/>
          </p:cNvSpPr>
          <p:nvPr>
            <p:ph type="sldNum" sz="quarter" idx="12"/>
          </p:nvPr>
        </p:nvSpPr>
        <p:spPr/>
        <p:txBody>
          <a:bodyPr/>
          <a:lstStyle/>
          <a:p>
            <a:fld id="{6D22F896-40B5-4ADD-8801-0D06FADFA095}" type="slidenum">
              <a:rPr lang="en-US" smtClean="0"/>
              <a:t>109</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AF481-24C6-4B43-A6AE-E106D28BC67B}"/>
              </a:ext>
            </a:extLst>
          </p:cNvPr>
          <p:cNvSpPr>
            <a:spLocks noGrp="1"/>
          </p:cNvSpPr>
          <p:nvPr>
            <p:ph type="title"/>
          </p:nvPr>
        </p:nvSpPr>
        <p:spPr>
          <a:xfrm>
            <a:off x="1048871" y="501985"/>
            <a:ext cx="7389994" cy="593975"/>
          </a:xfrm>
        </p:spPr>
        <p:txBody>
          <a:bodyPr>
            <a:normAutofit/>
          </a:bodyPr>
          <a:lstStyle/>
          <a:p>
            <a:r>
              <a:rPr lang="en-IN" sz="2800" spc="-5" dirty="0"/>
              <a:t>Need</a:t>
            </a:r>
            <a:r>
              <a:rPr lang="en-IN" sz="2800" spc="-45" dirty="0"/>
              <a:t> </a:t>
            </a:r>
            <a:r>
              <a:rPr lang="en-IN" sz="2800" spc="-40" dirty="0"/>
              <a:t>for</a:t>
            </a:r>
            <a:r>
              <a:rPr lang="en-IN" sz="2800" spc="-45" dirty="0"/>
              <a:t> </a:t>
            </a:r>
            <a:r>
              <a:rPr lang="en-IN" sz="2800" spc="-20" dirty="0"/>
              <a:t>Prevention</a:t>
            </a:r>
            <a:endParaRPr lang="en-IN" sz="2800" dirty="0"/>
          </a:p>
        </p:txBody>
      </p:sp>
      <p:sp>
        <p:nvSpPr>
          <p:cNvPr id="3" name="Content Placeholder 2">
            <a:extLst>
              <a:ext uri="{FF2B5EF4-FFF2-40B4-BE49-F238E27FC236}">
                <a16:creationId xmlns:a16="http://schemas.microsoft.com/office/drawing/2014/main" id="{D62F04E7-DC11-452A-99DD-0E5562B7B1AC}"/>
              </a:ext>
            </a:extLst>
          </p:cNvPr>
          <p:cNvSpPr>
            <a:spLocks noGrp="1"/>
          </p:cNvSpPr>
          <p:nvPr>
            <p:ph idx="1"/>
          </p:nvPr>
        </p:nvSpPr>
        <p:spPr>
          <a:xfrm>
            <a:off x="1951903" y="1576047"/>
            <a:ext cx="8915400" cy="2771835"/>
          </a:xfrm>
        </p:spPr>
        <p:txBody>
          <a:bodyPr>
            <a:noAutofit/>
          </a:bodyPr>
          <a:lstStyle/>
          <a:p>
            <a:pPr marL="354965">
              <a:lnSpc>
                <a:spcPct val="150000"/>
              </a:lnSpc>
              <a:spcBef>
                <a:spcPts val="625"/>
              </a:spcBef>
              <a:buSzPct val="94230"/>
              <a:tabLst>
                <a:tab pos="287655" algn="l"/>
              </a:tabLst>
            </a:pPr>
            <a:r>
              <a:rPr lang="en-US" sz="2400" dirty="0">
                <a:cs typeface="Constantia"/>
              </a:rPr>
              <a:t>Cost</a:t>
            </a:r>
            <a:r>
              <a:rPr lang="en-US" sz="2400" spc="-150" dirty="0">
                <a:cs typeface="Constantia"/>
              </a:rPr>
              <a:t> </a:t>
            </a:r>
            <a:r>
              <a:rPr lang="en-US" sz="2400" dirty="0">
                <a:cs typeface="Constantia"/>
              </a:rPr>
              <a:t>of</a:t>
            </a:r>
            <a:r>
              <a:rPr lang="en-US" sz="2400" spc="10" dirty="0">
                <a:cs typeface="Constantia"/>
              </a:rPr>
              <a:t> </a:t>
            </a:r>
            <a:r>
              <a:rPr lang="en-US" sz="2400" spc="-5" dirty="0">
                <a:cs typeface="Constantia"/>
              </a:rPr>
              <a:t>t</a:t>
            </a:r>
            <a:r>
              <a:rPr lang="en-US" sz="2400" spc="-35" dirty="0">
                <a:cs typeface="Constantia"/>
              </a:rPr>
              <a:t>r</a:t>
            </a:r>
            <a:r>
              <a:rPr lang="en-US" sz="2400" dirty="0">
                <a:cs typeface="Constantia"/>
              </a:rPr>
              <a:t>eatment</a:t>
            </a:r>
            <a:r>
              <a:rPr lang="en-US" sz="2400" spc="-85" dirty="0">
                <a:cs typeface="Constantia"/>
              </a:rPr>
              <a:t> </a:t>
            </a:r>
            <a:r>
              <a:rPr lang="en-US" sz="2400" spc="-5" dirty="0">
                <a:cs typeface="Constantia"/>
              </a:rPr>
              <a:t>i</a:t>
            </a:r>
            <a:r>
              <a:rPr lang="en-US" sz="2400" dirty="0">
                <a:cs typeface="Constantia"/>
              </a:rPr>
              <a:t>s</a:t>
            </a:r>
            <a:r>
              <a:rPr lang="en-US" sz="2400" spc="-70" dirty="0">
                <a:cs typeface="Constantia"/>
              </a:rPr>
              <a:t> </a:t>
            </a:r>
            <a:r>
              <a:rPr lang="en-US" sz="2400" dirty="0">
                <a:cs typeface="Constantia"/>
              </a:rPr>
              <a:t>hi</a:t>
            </a:r>
            <a:r>
              <a:rPr lang="en-US" sz="2400" spc="-35" dirty="0">
                <a:cs typeface="Constantia"/>
              </a:rPr>
              <a:t>g</a:t>
            </a:r>
            <a:r>
              <a:rPr lang="en-US" sz="2400" dirty="0">
                <a:cs typeface="Constantia"/>
              </a:rPr>
              <a:t>h</a:t>
            </a:r>
          </a:p>
          <a:p>
            <a:pPr marL="354965">
              <a:lnSpc>
                <a:spcPct val="150000"/>
              </a:lnSpc>
              <a:spcBef>
                <a:spcPts val="625"/>
              </a:spcBef>
              <a:buSzPct val="94230"/>
              <a:tabLst>
                <a:tab pos="287655" algn="l"/>
              </a:tabLst>
            </a:pPr>
            <a:r>
              <a:rPr lang="en-US" sz="2400" spc="-10" dirty="0">
                <a:cs typeface="Constantia"/>
              </a:rPr>
              <a:t>Compromised</a:t>
            </a:r>
            <a:r>
              <a:rPr lang="en-US" sz="2400" spc="-40" dirty="0">
                <a:cs typeface="Constantia"/>
              </a:rPr>
              <a:t> </a:t>
            </a:r>
            <a:r>
              <a:rPr lang="en-US" sz="2400" spc="-5" dirty="0">
                <a:cs typeface="Constantia"/>
              </a:rPr>
              <a:t>nutrition</a:t>
            </a:r>
            <a:endParaRPr lang="en-US" sz="2400" dirty="0">
              <a:cs typeface="Constantia"/>
            </a:endParaRPr>
          </a:p>
          <a:p>
            <a:pPr marL="354965">
              <a:lnSpc>
                <a:spcPct val="150000"/>
              </a:lnSpc>
              <a:spcBef>
                <a:spcPts val="625"/>
              </a:spcBef>
              <a:buSzPct val="94230"/>
              <a:tabLst>
                <a:tab pos="287655" algn="l"/>
              </a:tabLst>
            </a:pPr>
            <a:r>
              <a:rPr lang="en-US" sz="2400" spc="-5" dirty="0">
                <a:cs typeface="Constantia"/>
              </a:rPr>
              <a:t>Result</a:t>
            </a:r>
            <a:r>
              <a:rPr lang="en-US" sz="2400" spc="-120" dirty="0">
                <a:cs typeface="Constantia"/>
              </a:rPr>
              <a:t> </a:t>
            </a:r>
            <a:r>
              <a:rPr lang="en-US" sz="2400" spc="-5" dirty="0">
                <a:cs typeface="Constantia"/>
              </a:rPr>
              <a:t>in</a:t>
            </a:r>
            <a:r>
              <a:rPr lang="en-US" sz="2400" spc="-120" dirty="0">
                <a:cs typeface="Constantia"/>
              </a:rPr>
              <a:t> </a:t>
            </a:r>
            <a:r>
              <a:rPr lang="en-US" sz="2400" spc="-5" dirty="0">
                <a:cs typeface="Constantia"/>
              </a:rPr>
              <a:t>dysfunctional</a:t>
            </a:r>
            <a:r>
              <a:rPr lang="en-US" sz="2400" spc="-100" dirty="0">
                <a:cs typeface="Constantia"/>
              </a:rPr>
              <a:t> </a:t>
            </a:r>
            <a:r>
              <a:rPr lang="en-US" sz="2400" dirty="0">
                <a:cs typeface="Constantia"/>
              </a:rPr>
              <a:t>speech</a:t>
            </a:r>
          </a:p>
          <a:p>
            <a:pPr marL="354965">
              <a:lnSpc>
                <a:spcPct val="150000"/>
              </a:lnSpc>
              <a:spcBef>
                <a:spcPts val="625"/>
              </a:spcBef>
              <a:buSzPct val="94230"/>
              <a:tabLst>
                <a:tab pos="287655" algn="l"/>
              </a:tabLst>
            </a:pPr>
            <a:r>
              <a:rPr lang="en-US" sz="2400" spc="-5" dirty="0">
                <a:cs typeface="Constantia"/>
              </a:rPr>
              <a:t>Causes</a:t>
            </a:r>
            <a:r>
              <a:rPr lang="en-US" sz="2400" spc="-145" dirty="0">
                <a:cs typeface="Constantia"/>
              </a:rPr>
              <a:t> </a:t>
            </a:r>
            <a:r>
              <a:rPr lang="en-US" sz="2400" spc="-15" dirty="0">
                <a:cs typeface="Constantia"/>
              </a:rPr>
              <a:t>severe</a:t>
            </a:r>
            <a:r>
              <a:rPr lang="en-US" sz="2400" spc="-145" dirty="0">
                <a:cs typeface="Constantia"/>
              </a:rPr>
              <a:t> </a:t>
            </a:r>
            <a:r>
              <a:rPr lang="en-US" sz="2400" spc="-5" dirty="0">
                <a:cs typeface="Constantia"/>
              </a:rPr>
              <a:t>pain</a:t>
            </a:r>
          </a:p>
          <a:p>
            <a:pPr marL="354965">
              <a:lnSpc>
                <a:spcPct val="150000"/>
              </a:lnSpc>
              <a:spcBef>
                <a:spcPts val="625"/>
              </a:spcBef>
              <a:buSzPct val="94230"/>
              <a:tabLst>
                <a:tab pos="287655" algn="l"/>
              </a:tabLst>
            </a:pPr>
            <a:r>
              <a:rPr lang="en-US" sz="2400" spc="-5" dirty="0">
                <a:cs typeface="Constantia"/>
              </a:rPr>
              <a:t>To avoid </a:t>
            </a:r>
            <a:r>
              <a:rPr lang="en-IN" sz="2400" spc="-5" dirty="0">
                <a:cs typeface="Constantia"/>
              </a:rPr>
              <a:t>psychological trauma and embarrassment.</a:t>
            </a:r>
            <a:endParaRPr lang="en-US" sz="2400" dirty="0">
              <a:cs typeface="Constantia"/>
            </a:endParaRPr>
          </a:p>
          <a:p>
            <a:pPr>
              <a:lnSpc>
                <a:spcPct val="150000"/>
              </a:lnSpc>
            </a:pPr>
            <a:endParaRPr lang="en-IN" sz="2400" dirty="0"/>
          </a:p>
        </p:txBody>
      </p:sp>
      <p:sp>
        <p:nvSpPr>
          <p:cNvPr id="4" name="Slide Number Placeholder 3">
            <a:extLst>
              <a:ext uri="{FF2B5EF4-FFF2-40B4-BE49-F238E27FC236}">
                <a16:creationId xmlns:a16="http://schemas.microsoft.com/office/drawing/2014/main" id="{FA66F2C4-88D7-43B9-BBDA-72569B517BB4}"/>
              </a:ext>
            </a:extLst>
          </p:cNvPr>
          <p:cNvSpPr>
            <a:spLocks noGrp="1"/>
          </p:cNvSpPr>
          <p:nvPr>
            <p:ph type="sldNum" sz="quarter" idx="12"/>
          </p:nvPr>
        </p:nvSpPr>
        <p:spPr/>
        <p:txBody>
          <a:bodyPr/>
          <a:lstStyle/>
          <a:p>
            <a:fld id="{0DB5CBD4-EBB8-45A2-B104-20F406CE1D6B}" type="slidenum">
              <a:rPr lang="en-IN" smtClean="0"/>
              <a:t>11</a:t>
            </a:fld>
            <a:endParaRPr lang="en-IN"/>
          </a:p>
        </p:txBody>
      </p:sp>
    </p:spTree>
    <p:extLst>
      <p:ext uri="{BB962C8B-B14F-4D97-AF65-F5344CB8AC3E}">
        <p14:creationId xmlns:p14="http://schemas.microsoft.com/office/powerpoint/2010/main" val="298061056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0E17A2-6ED1-2E55-23DD-FD587F31BFA0}"/>
              </a:ext>
            </a:extLst>
          </p:cNvPr>
          <p:cNvSpPr>
            <a:spLocks noGrp="1"/>
          </p:cNvSpPr>
          <p:nvPr>
            <p:ph type="sldNum" sz="quarter" idx="12"/>
          </p:nvPr>
        </p:nvSpPr>
        <p:spPr/>
        <p:txBody>
          <a:bodyPr/>
          <a:lstStyle/>
          <a:p>
            <a:fld id="{6D22F896-40B5-4ADD-8801-0D06FADFA095}" type="slidenum">
              <a:rPr lang="en-US" smtClean="0"/>
              <a:t>110</a:t>
            </a:fld>
            <a:endParaRPr lang="en-US" dirty="0"/>
          </a:p>
        </p:txBody>
      </p:sp>
      <p:pic>
        <p:nvPicPr>
          <p:cNvPr id="2" name="Picture 7">
            <a:extLst>
              <a:ext uri="{FF2B5EF4-FFF2-40B4-BE49-F238E27FC236}">
                <a16:creationId xmlns:a16="http://schemas.microsoft.com/office/drawing/2014/main" id="{BE3FF240-DEC8-60A1-6FC6-04B16C2702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800" t="8545" r="29459" b="54028"/>
          <a:stretch>
            <a:fillRect/>
          </a:stretch>
        </p:blipFill>
        <p:spPr bwMode="auto">
          <a:xfrm>
            <a:off x="3119718" y="1177791"/>
            <a:ext cx="5737412" cy="4371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32351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a:extLst>
              <a:ext uri="{FF2B5EF4-FFF2-40B4-BE49-F238E27FC236}">
                <a16:creationId xmlns:a16="http://schemas.microsoft.com/office/drawing/2014/main" id="{B80FF199-F6A4-3025-B7DD-2C393E3448BC}"/>
              </a:ext>
            </a:extLst>
          </p:cNvPr>
          <p:cNvSpPr>
            <a:spLocks noGrp="1" noChangeArrowheads="1"/>
          </p:cNvSpPr>
          <p:nvPr>
            <p:ph type="title"/>
          </p:nvPr>
        </p:nvSpPr>
        <p:spPr>
          <a:xfrm>
            <a:off x="1532261" y="526144"/>
            <a:ext cx="9291215" cy="1049235"/>
          </a:xfrm>
        </p:spPr>
        <p:txBody>
          <a:bodyPr>
            <a:normAutofit/>
          </a:bodyPr>
          <a:lstStyle/>
          <a:p>
            <a:pPr algn="l"/>
            <a:r>
              <a:rPr lang="en-US" altLang="en-US" sz="2800" dirty="0"/>
              <a:t>Use of individual lasers</a:t>
            </a:r>
          </a:p>
        </p:txBody>
      </p:sp>
      <p:sp>
        <p:nvSpPr>
          <p:cNvPr id="427011" name="Rectangle 3">
            <a:extLst>
              <a:ext uri="{FF2B5EF4-FFF2-40B4-BE49-F238E27FC236}">
                <a16:creationId xmlns:a16="http://schemas.microsoft.com/office/drawing/2014/main" id="{F6588D2B-9CCE-F2E4-3761-4504864FAC34}"/>
              </a:ext>
            </a:extLst>
          </p:cNvPr>
          <p:cNvSpPr>
            <a:spLocks noGrp="1" noChangeArrowheads="1"/>
          </p:cNvSpPr>
          <p:nvPr>
            <p:ph type="body" idx="1"/>
          </p:nvPr>
        </p:nvSpPr>
        <p:spPr>
          <a:xfrm>
            <a:off x="1291079" y="1421105"/>
            <a:ext cx="9532398" cy="4119083"/>
          </a:xfrm>
        </p:spPr>
        <p:txBody>
          <a:bodyPr>
            <a:normAutofit lnSpcReduction="10000"/>
          </a:bodyPr>
          <a:lstStyle/>
          <a:p>
            <a:pPr algn="just">
              <a:lnSpc>
                <a:spcPct val="170000"/>
              </a:lnSpc>
            </a:pPr>
            <a:r>
              <a:rPr lang="en-US" altLang="en-US" sz="2100" dirty="0" err="1"/>
              <a:t>Nd:YAG</a:t>
            </a:r>
            <a:r>
              <a:rPr lang="en-US" altLang="en-US" sz="2100" dirty="0"/>
              <a:t> laser is indicated for use in superficial pigmented caries removal.</a:t>
            </a:r>
          </a:p>
          <a:p>
            <a:pPr algn="just">
              <a:lnSpc>
                <a:spcPct val="170000"/>
              </a:lnSpc>
            </a:pPr>
            <a:r>
              <a:rPr lang="en-US" altLang="en-US" sz="2100" dirty="0"/>
              <a:t>Erbium family(</a:t>
            </a:r>
            <a:r>
              <a:rPr lang="en-US" altLang="en-US" sz="2100" dirty="0" err="1"/>
              <a:t>Er:YAG</a:t>
            </a:r>
            <a:r>
              <a:rPr lang="en-US" altLang="en-US" sz="2100" dirty="0"/>
              <a:t> , </a:t>
            </a:r>
            <a:r>
              <a:rPr lang="en-US" altLang="en-US" sz="2100" dirty="0" err="1"/>
              <a:t>Er:YSGG</a:t>
            </a:r>
            <a:r>
              <a:rPr lang="en-US" altLang="en-US" sz="2100" dirty="0"/>
              <a:t>) of lasers are the lasers of choice &amp; most efficient for enamel, dentin &amp; caries removal.</a:t>
            </a:r>
          </a:p>
          <a:p>
            <a:pPr algn="just">
              <a:lnSpc>
                <a:spcPct val="170000"/>
              </a:lnSpc>
            </a:pPr>
            <a:r>
              <a:rPr lang="en-US" altLang="en-US" sz="2100" dirty="0"/>
              <a:t>They have shown to </a:t>
            </a:r>
            <a:r>
              <a:rPr lang="en-US" altLang="en-US" sz="2100" dirty="0">
                <a:solidFill>
                  <a:schemeClr val="hlink"/>
                </a:solidFill>
              </a:rPr>
              <a:t>reduce the bacterial population &amp; produce a analgesic effect</a:t>
            </a:r>
            <a:r>
              <a:rPr lang="en-US" altLang="en-US" sz="2100" dirty="0"/>
              <a:t> on the tissues.</a:t>
            </a:r>
          </a:p>
          <a:p>
            <a:pPr algn="just">
              <a:lnSpc>
                <a:spcPct val="170000"/>
              </a:lnSpc>
            </a:pPr>
            <a:r>
              <a:rPr lang="en-US" altLang="en-US" sz="2100" dirty="0"/>
              <a:t>Lasers can also be used for </a:t>
            </a:r>
            <a:r>
              <a:rPr lang="en-US" altLang="en-US" sz="2100" dirty="0">
                <a:solidFill>
                  <a:schemeClr val="hlink"/>
                </a:solidFill>
              </a:rPr>
              <a:t>sealant placement</a:t>
            </a:r>
            <a:r>
              <a:rPr lang="en-US" altLang="en-US" sz="2100" dirty="0"/>
              <a:t>- to clean, sterilize ,clearly visualize &amp; even etch the enamel grooves.</a:t>
            </a:r>
          </a:p>
        </p:txBody>
      </p:sp>
      <p:sp>
        <p:nvSpPr>
          <p:cNvPr id="2" name="Slide Number Placeholder 1">
            <a:extLst>
              <a:ext uri="{FF2B5EF4-FFF2-40B4-BE49-F238E27FC236}">
                <a16:creationId xmlns:a16="http://schemas.microsoft.com/office/drawing/2014/main" id="{1065D3E3-F760-A403-85F6-9879CF6744D8}"/>
              </a:ext>
            </a:extLst>
          </p:cNvPr>
          <p:cNvSpPr>
            <a:spLocks noGrp="1"/>
          </p:cNvSpPr>
          <p:nvPr>
            <p:ph type="sldNum" sz="quarter" idx="12"/>
          </p:nvPr>
        </p:nvSpPr>
        <p:spPr/>
        <p:txBody>
          <a:bodyPr/>
          <a:lstStyle/>
          <a:p>
            <a:fld id="{6D22F896-40B5-4ADD-8801-0D06FADFA095}" type="slidenum">
              <a:rPr lang="en-US" smtClean="0"/>
              <a:t>111</a:t>
            </a:fld>
            <a:endParaRPr lang="en-US"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6" name="Rectangle 2">
            <a:extLst>
              <a:ext uri="{FF2B5EF4-FFF2-40B4-BE49-F238E27FC236}">
                <a16:creationId xmlns:a16="http://schemas.microsoft.com/office/drawing/2014/main" id="{0D994D57-A5C8-6CA9-193E-2485AF182103}"/>
              </a:ext>
            </a:extLst>
          </p:cNvPr>
          <p:cNvSpPr>
            <a:spLocks noGrp="1" noChangeArrowheads="1"/>
          </p:cNvSpPr>
          <p:nvPr>
            <p:ph type="title"/>
          </p:nvPr>
        </p:nvSpPr>
        <p:spPr>
          <a:xfrm>
            <a:off x="1450392" y="526144"/>
            <a:ext cx="9291215" cy="1049235"/>
          </a:xfrm>
        </p:spPr>
        <p:txBody>
          <a:bodyPr>
            <a:normAutofit/>
          </a:bodyPr>
          <a:lstStyle/>
          <a:p>
            <a:pPr algn="l"/>
            <a:r>
              <a:rPr lang="en-US" altLang="en-US" sz="2800" dirty="0"/>
              <a:t>Effectiveness of lasers in caries prevention</a:t>
            </a:r>
          </a:p>
        </p:txBody>
      </p:sp>
      <p:sp>
        <p:nvSpPr>
          <p:cNvPr id="600067" name="Rectangle 3">
            <a:extLst>
              <a:ext uri="{FF2B5EF4-FFF2-40B4-BE49-F238E27FC236}">
                <a16:creationId xmlns:a16="http://schemas.microsoft.com/office/drawing/2014/main" id="{73EC39CA-C34E-3016-BFDA-C678BD26E89C}"/>
              </a:ext>
            </a:extLst>
          </p:cNvPr>
          <p:cNvSpPr>
            <a:spLocks noGrp="1" noChangeArrowheads="1"/>
          </p:cNvSpPr>
          <p:nvPr>
            <p:ph type="body" idx="1"/>
          </p:nvPr>
        </p:nvSpPr>
        <p:spPr>
          <a:xfrm>
            <a:off x="1291079" y="1773685"/>
            <a:ext cx="9781197" cy="3450613"/>
          </a:xfrm>
        </p:spPr>
        <p:txBody>
          <a:bodyPr>
            <a:normAutofit/>
          </a:bodyPr>
          <a:lstStyle/>
          <a:p>
            <a:pPr algn="just">
              <a:lnSpc>
                <a:spcPct val="150000"/>
              </a:lnSpc>
            </a:pPr>
            <a:r>
              <a:rPr lang="en-US" altLang="en-US" sz="2200" dirty="0"/>
              <a:t>Laser treatment particularly in combination with topical fluoride application (</a:t>
            </a:r>
            <a:r>
              <a:rPr lang="en-US" altLang="en-US" sz="2200" dirty="0" err="1"/>
              <a:t>NaF</a:t>
            </a:r>
            <a:r>
              <a:rPr lang="en-US" altLang="en-US" sz="2200" dirty="0"/>
              <a:t>, APF), increase resistance against caries, desensitization of hypersensitive dentine (</a:t>
            </a:r>
            <a:r>
              <a:rPr lang="en-US" altLang="en-US" sz="2200" dirty="0" err="1"/>
              <a:t>Er:YAG</a:t>
            </a:r>
            <a:r>
              <a:rPr lang="en-US" altLang="en-US" sz="2200" dirty="0"/>
              <a:t>).</a:t>
            </a:r>
          </a:p>
          <a:p>
            <a:pPr algn="just">
              <a:lnSpc>
                <a:spcPct val="150000"/>
              </a:lnSpc>
            </a:pPr>
            <a:r>
              <a:rPr lang="en-US" altLang="en-US" sz="2200" dirty="0"/>
              <a:t>C02-laser = Caries inhibition up to 82.7%</a:t>
            </a:r>
          </a:p>
        </p:txBody>
      </p:sp>
      <p:sp>
        <p:nvSpPr>
          <p:cNvPr id="2" name="Slide Number Placeholder 1">
            <a:extLst>
              <a:ext uri="{FF2B5EF4-FFF2-40B4-BE49-F238E27FC236}">
                <a16:creationId xmlns:a16="http://schemas.microsoft.com/office/drawing/2014/main" id="{D2BC49B6-953A-BBE1-D53E-44A3644421CF}"/>
              </a:ext>
            </a:extLst>
          </p:cNvPr>
          <p:cNvSpPr>
            <a:spLocks noGrp="1"/>
          </p:cNvSpPr>
          <p:nvPr>
            <p:ph type="sldNum" sz="quarter" idx="12"/>
          </p:nvPr>
        </p:nvSpPr>
        <p:spPr/>
        <p:txBody>
          <a:bodyPr/>
          <a:lstStyle/>
          <a:p>
            <a:fld id="{6D22F896-40B5-4ADD-8801-0D06FADFA095}" type="slidenum">
              <a:rPr lang="en-US" smtClean="0"/>
              <a:t>112</a:t>
            </a:fld>
            <a:endParaRPr lang="en-US"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8642E0-60B8-CA97-BEB1-B688B6B14711}"/>
              </a:ext>
            </a:extLst>
          </p:cNvPr>
          <p:cNvSpPr>
            <a:spLocks noGrp="1"/>
          </p:cNvSpPr>
          <p:nvPr>
            <p:ph idx="1"/>
          </p:nvPr>
        </p:nvSpPr>
        <p:spPr>
          <a:xfrm>
            <a:off x="1550191" y="1302551"/>
            <a:ext cx="9291215" cy="3450613"/>
          </a:xfrm>
        </p:spPr>
        <p:txBody>
          <a:bodyPr>
            <a:normAutofit/>
          </a:bodyPr>
          <a:lstStyle/>
          <a:p>
            <a:pPr algn="just">
              <a:lnSpc>
                <a:spcPct val="150000"/>
              </a:lnSpc>
            </a:pPr>
            <a:r>
              <a:rPr lang="en-US" altLang="en-US" sz="2200" dirty="0" err="1"/>
              <a:t>Er:YAG-laser</a:t>
            </a:r>
            <a:r>
              <a:rPr lang="en-US" altLang="en-US" sz="2200" dirty="0"/>
              <a:t> = Reduction in surface lesion depth (root surfaces 39%, primary enamel surfaces 56%)</a:t>
            </a:r>
          </a:p>
          <a:p>
            <a:pPr algn="just">
              <a:lnSpc>
                <a:spcPct val="150000"/>
              </a:lnSpc>
            </a:pPr>
            <a:r>
              <a:rPr lang="en-US" altLang="en-US" sz="2200" dirty="0" err="1"/>
              <a:t>Nd:YAG-laser</a:t>
            </a:r>
            <a:r>
              <a:rPr lang="en-US" altLang="en-US" sz="2200" dirty="0"/>
              <a:t> (with </a:t>
            </a:r>
            <a:r>
              <a:rPr lang="en-US" altLang="en-US" sz="2200" dirty="0" err="1"/>
              <a:t>Duraphat</a:t>
            </a:r>
            <a:r>
              <a:rPr lang="en-US" altLang="en-US" sz="2200" dirty="0"/>
              <a:t>) = Caries inhibition (pits and fissures 43%, smooth surfaces 80%).</a:t>
            </a:r>
          </a:p>
        </p:txBody>
      </p:sp>
      <p:sp>
        <p:nvSpPr>
          <p:cNvPr id="4" name="Slide Number Placeholder 3">
            <a:extLst>
              <a:ext uri="{FF2B5EF4-FFF2-40B4-BE49-F238E27FC236}">
                <a16:creationId xmlns:a16="http://schemas.microsoft.com/office/drawing/2014/main" id="{5C0E6436-D238-9119-BBE0-9C71FDA956B1}"/>
              </a:ext>
            </a:extLst>
          </p:cNvPr>
          <p:cNvSpPr>
            <a:spLocks noGrp="1"/>
          </p:cNvSpPr>
          <p:nvPr>
            <p:ph type="sldNum" sz="quarter" idx="12"/>
          </p:nvPr>
        </p:nvSpPr>
        <p:spPr/>
        <p:txBody>
          <a:bodyPr/>
          <a:lstStyle/>
          <a:p>
            <a:fld id="{6D22F896-40B5-4ADD-8801-0D06FADFA095}" type="slidenum">
              <a:rPr lang="en-US" smtClean="0"/>
              <a:t>113</a:t>
            </a:fld>
            <a:endParaRPr lang="en-US" dirty="0"/>
          </a:p>
        </p:txBody>
      </p:sp>
    </p:spTree>
    <p:extLst>
      <p:ext uri="{BB962C8B-B14F-4D97-AF65-F5344CB8AC3E}">
        <p14:creationId xmlns:p14="http://schemas.microsoft.com/office/powerpoint/2010/main" val="302146669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a:extLst>
              <a:ext uri="{FF2B5EF4-FFF2-40B4-BE49-F238E27FC236}">
                <a16:creationId xmlns:a16="http://schemas.microsoft.com/office/drawing/2014/main" id="{7FB7D7CE-1B0F-C383-874A-E6B15F8FFD4A}"/>
              </a:ext>
            </a:extLst>
          </p:cNvPr>
          <p:cNvSpPr>
            <a:spLocks noGrp="1" noChangeArrowheads="1"/>
          </p:cNvSpPr>
          <p:nvPr>
            <p:ph type="title"/>
          </p:nvPr>
        </p:nvSpPr>
        <p:spPr>
          <a:xfrm>
            <a:off x="1684663" y="374214"/>
            <a:ext cx="8185480" cy="587136"/>
          </a:xfrm>
        </p:spPr>
        <p:txBody>
          <a:bodyPr/>
          <a:lstStyle/>
          <a:p>
            <a:r>
              <a:rPr lang="en-US" altLang="en-US" dirty="0"/>
              <a:t>Conclusion </a:t>
            </a:r>
          </a:p>
        </p:txBody>
      </p:sp>
      <p:sp>
        <p:nvSpPr>
          <p:cNvPr id="435205" name="Rectangle 5">
            <a:extLst>
              <a:ext uri="{FF2B5EF4-FFF2-40B4-BE49-F238E27FC236}">
                <a16:creationId xmlns:a16="http://schemas.microsoft.com/office/drawing/2014/main" id="{2478B743-6672-CBBB-041C-94175F968AC9}"/>
              </a:ext>
            </a:extLst>
          </p:cNvPr>
          <p:cNvSpPr>
            <a:spLocks noChangeArrowheads="1"/>
          </p:cNvSpPr>
          <p:nvPr/>
        </p:nvSpPr>
        <p:spPr bwMode="auto">
          <a:xfrm>
            <a:off x="3814763" y="3260725"/>
            <a:ext cx="184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1600"/>
          </a:p>
        </p:txBody>
      </p:sp>
      <p:sp>
        <p:nvSpPr>
          <p:cNvPr id="435206" name="Rectangle 6">
            <a:extLst>
              <a:ext uri="{FF2B5EF4-FFF2-40B4-BE49-F238E27FC236}">
                <a16:creationId xmlns:a16="http://schemas.microsoft.com/office/drawing/2014/main" id="{84BE518C-8226-CA3E-94A5-FBB4E494EA2D}"/>
              </a:ext>
            </a:extLst>
          </p:cNvPr>
          <p:cNvSpPr>
            <a:spLocks noChangeArrowheads="1"/>
          </p:cNvSpPr>
          <p:nvPr/>
        </p:nvSpPr>
        <p:spPr bwMode="auto">
          <a:xfrm>
            <a:off x="6003925" y="3260725"/>
            <a:ext cx="184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1600"/>
          </a:p>
        </p:txBody>
      </p:sp>
      <p:sp>
        <p:nvSpPr>
          <p:cNvPr id="435207" name="Rectangle 7">
            <a:extLst>
              <a:ext uri="{FF2B5EF4-FFF2-40B4-BE49-F238E27FC236}">
                <a16:creationId xmlns:a16="http://schemas.microsoft.com/office/drawing/2014/main" id="{5B0FE96A-0C58-997B-6FB9-651CBEF8CFDB}"/>
              </a:ext>
            </a:extLst>
          </p:cNvPr>
          <p:cNvSpPr>
            <a:spLocks noGrp="1" noChangeArrowheads="1"/>
          </p:cNvSpPr>
          <p:nvPr>
            <p:ph type="body" idx="1"/>
          </p:nvPr>
        </p:nvSpPr>
        <p:spPr>
          <a:xfrm>
            <a:off x="1272285" y="1138518"/>
            <a:ext cx="10041174" cy="4419600"/>
          </a:xfrm>
        </p:spPr>
        <p:txBody>
          <a:bodyPr>
            <a:normAutofit/>
          </a:bodyPr>
          <a:lstStyle/>
          <a:p>
            <a:pPr algn="just">
              <a:lnSpc>
                <a:spcPct val="170000"/>
              </a:lnSpc>
            </a:pPr>
            <a:r>
              <a:rPr lang="en-US" altLang="en-US" dirty="0"/>
              <a:t>Dental caries is a disease that usually can be successfully prevented or controlled </a:t>
            </a:r>
          </a:p>
          <a:p>
            <a:pPr algn="just">
              <a:lnSpc>
                <a:spcPct val="170000"/>
              </a:lnSpc>
            </a:pPr>
            <a:r>
              <a:rPr lang="en-US" altLang="en-US" dirty="0"/>
              <a:t>It is an important task for the dental team to teach individuals to take correct actions to minimize the risk for the disease.</a:t>
            </a:r>
          </a:p>
          <a:p>
            <a:pPr algn="just">
              <a:lnSpc>
                <a:spcPct val="170000"/>
              </a:lnSpc>
            </a:pPr>
            <a:r>
              <a:rPr lang="en-US" altLang="en-US" dirty="0"/>
              <a:t> It is also possible to identify and evaluate factors of importance for cavity formation.</a:t>
            </a:r>
          </a:p>
          <a:p>
            <a:pPr algn="just">
              <a:lnSpc>
                <a:spcPct val="170000"/>
              </a:lnSpc>
            </a:pPr>
            <a:r>
              <a:rPr lang="en-US" altLang="en-US" dirty="0"/>
              <a:t>By targeted actions, such risk factors can usually be changed, resulting in a reduced risk for caries. </a:t>
            </a:r>
          </a:p>
        </p:txBody>
      </p:sp>
      <p:sp>
        <p:nvSpPr>
          <p:cNvPr id="2" name="Slide Number Placeholder 1">
            <a:extLst>
              <a:ext uri="{FF2B5EF4-FFF2-40B4-BE49-F238E27FC236}">
                <a16:creationId xmlns:a16="http://schemas.microsoft.com/office/drawing/2014/main" id="{96BFD112-C81B-86DF-8C7F-D86B0F8D2ED1}"/>
              </a:ext>
            </a:extLst>
          </p:cNvPr>
          <p:cNvSpPr>
            <a:spLocks noGrp="1"/>
          </p:cNvSpPr>
          <p:nvPr>
            <p:ph type="sldNum" sz="quarter" idx="12"/>
          </p:nvPr>
        </p:nvSpPr>
        <p:spPr/>
        <p:txBody>
          <a:bodyPr/>
          <a:lstStyle/>
          <a:p>
            <a:fld id="{6D22F896-40B5-4ADD-8801-0D06FADFA095}" type="slidenum">
              <a:rPr lang="en-US" smtClean="0"/>
              <a:t>114</a:t>
            </a:fld>
            <a:endParaRPr lang="en-US"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C1EDA0-D152-A822-476A-97DCBE9D8747}"/>
              </a:ext>
            </a:extLst>
          </p:cNvPr>
          <p:cNvSpPr>
            <a:spLocks noGrp="1"/>
          </p:cNvSpPr>
          <p:nvPr>
            <p:ph type="sldNum" sz="quarter" idx="12"/>
          </p:nvPr>
        </p:nvSpPr>
        <p:spPr/>
        <p:txBody>
          <a:bodyPr/>
          <a:lstStyle/>
          <a:p>
            <a:fld id="{6D22F896-40B5-4ADD-8801-0D06FADFA095}" type="slidenum">
              <a:rPr lang="en-US" smtClean="0"/>
              <a:t>115</a:t>
            </a:fld>
            <a:endParaRPr lang="en-US" dirty="0"/>
          </a:p>
        </p:txBody>
      </p:sp>
      <p:sp>
        <p:nvSpPr>
          <p:cNvPr id="3" name="TextBox 2">
            <a:extLst>
              <a:ext uri="{FF2B5EF4-FFF2-40B4-BE49-F238E27FC236}">
                <a16:creationId xmlns:a16="http://schemas.microsoft.com/office/drawing/2014/main" id="{D617DEF2-ED3A-8316-B420-9FB2C62702B4}"/>
              </a:ext>
            </a:extLst>
          </p:cNvPr>
          <p:cNvSpPr txBox="1"/>
          <p:nvPr/>
        </p:nvSpPr>
        <p:spPr>
          <a:xfrm>
            <a:off x="1642782" y="1434894"/>
            <a:ext cx="9410700" cy="2806794"/>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US" altLang="en-US" sz="2000" dirty="0"/>
              <a:t>In clinical practice, more emphasis is paid presently on treatment rather than prevention. A lot of time, energy and manpower can be saved if more attention is paid to prevention.</a:t>
            </a:r>
          </a:p>
          <a:p>
            <a:pPr marL="285750" indent="-285750" algn="just">
              <a:lnSpc>
                <a:spcPct val="150000"/>
              </a:lnSpc>
              <a:buFont typeface="Arial" panose="020B0604020202020204" pitchFamily="34" charset="0"/>
              <a:buChar char="•"/>
            </a:pPr>
            <a:endParaRPr lang="en-US" altLang="en-US" sz="2000" dirty="0"/>
          </a:p>
          <a:p>
            <a:pPr marL="285750" indent="-285750" algn="just">
              <a:lnSpc>
                <a:spcPct val="150000"/>
              </a:lnSpc>
              <a:buFont typeface="Arial" panose="020B0604020202020204" pitchFamily="34" charset="0"/>
              <a:buChar char="•"/>
            </a:pPr>
            <a:r>
              <a:rPr lang="en-US" altLang="en-US" sz="2000" dirty="0"/>
              <a:t>Research in new evidence based – methods in prevention would help us in reducing the morbidity associated with dental caries.</a:t>
            </a:r>
          </a:p>
        </p:txBody>
      </p:sp>
    </p:spTree>
    <p:extLst>
      <p:ext uri="{BB962C8B-B14F-4D97-AF65-F5344CB8AC3E}">
        <p14:creationId xmlns:p14="http://schemas.microsoft.com/office/powerpoint/2010/main" val="3170600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C1EB8-ECB1-4150-8479-5A37E8CA2529}"/>
              </a:ext>
            </a:extLst>
          </p:cNvPr>
          <p:cNvSpPr>
            <a:spLocks noGrp="1"/>
          </p:cNvSpPr>
          <p:nvPr>
            <p:ph type="title"/>
          </p:nvPr>
        </p:nvSpPr>
        <p:spPr>
          <a:xfrm>
            <a:off x="1111623" y="600999"/>
            <a:ext cx="8654018" cy="701552"/>
          </a:xfrm>
        </p:spPr>
        <p:txBody>
          <a:bodyPr>
            <a:normAutofit/>
          </a:bodyPr>
          <a:lstStyle/>
          <a:p>
            <a:r>
              <a:rPr lang="en-IN" sz="2800" dirty="0"/>
              <a:t>Aims</a:t>
            </a:r>
            <a:r>
              <a:rPr lang="en-IN" sz="2800" spc="-25" dirty="0"/>
              <a:t> </a:t>
            </a:r>
            <a:r>
              <a:rPr lang="en-IN" sz="2800" spc="-5" dirty="0"/>
              <a:t>O</a:t>
            </a:r>
            <a:r>
              <a:rPr lang="en-IN" sz="2800" dirty="0"/>
              <a:t>f P</a:t>
            </a:r>
            <a:r>
              <a:rPr lang="en-IN" sz="2800" spc="-80" dirty="0"/>
              <a:t>r</a:t>
            </a:r>
            <a:r>
              <a:rPr lang="en-IN" sz="2800" spc="-35" dirty="0"/>
              <a:t>e</a:t>
            </a:r>
            <a:r>
              <a:rPr lang="en-IN" sz="2800" spc="-55" dirty="0"/>
              <a:t>v</a:t>
            </a:r>
            <a:r>
              <a:rPr lang="en-IN" sz="2800" dirty="0"/>
              <a:t>e</a:t>
            </a:r>
            <a:r>
              <a:rPr lang="en-IN" sz="2800" spc="-55" dirty="0"/>
              <a:t>n</a:t>
            </a:r>
            <a:r>
              <a:rPr lang="en-IN" sz="2800" dirty="0"/>
              <a:t>tion of dental caries</a:t>
            </a:r>
          </a:p>
        </p:txBody>
      </p:sp>
      <p:sp>
        <p:nvSpPr>
          <p:cNvPr id="3" name="Content Placeholder 2">
            <a:extLst>
              <a:ext uri="{FF2B5EF4-FFF2-40B4-BE49-F238E27FC236}">
                <a16:creationId xmlns:a16="http://schemas.microsoft.com/office/drawing/2014/main" id="{F3015A9C-51BB-456E-B622-EDD1A120D8D8}"/>
              </a:ext>
            </a:extLst>
          </p:cNvPr>
          <p:cNvSpPr>
            <a:spLocks noGrp="1"/>
          </p:cNvSpPr>
          <p:nvPr>
            <p:ph idx="1"/>
          </p:nvPr>
        </p:nvSpPr>
        <p:spPr>
          <a:xfrm>
            <a:off x="1638300" y="1733572"/>
            <a:ext cx="8915400" cy="2207058"/>
          </a:xfrm>
        </p:spPr>
        <p:txBody>
          <a:bodyPr>
            <a:noAutofit/>
          </a:bodyPr>
          <a:lstStyle/>
          <a:p>
            <a:pPr marL="354965" algn="just">
              <a:lnSpc>
                <a:spcPct val="150000"/>
              </a:lnSpc>
              <a:spcBef>
                <a:spcPts val="625"/>
              </a:spcBef>
              <a:buSzPct val="94230"/>
              <a:tabLst>
                <a:tab pos="287655" algn="l"/>
              </a:tabLst>
            </a:pPr>
            <a:r>
              <a:rPr lang="en-US" sz="2400" spc="-10" dirty="0">
                <a:cs typeface="Constantia"/>
              </a:rPr>
              <a:t>Early</a:t>
            </a:r>
            <a:r>
              <a:rPr lang="en-US" sz="2400" spc="-150" dirty="0">
                <a:cs typeface="Constantia"/>
              </a:rPr>
              <a:t> </a:t>
            </a:r>
            <a:r>
              <a:rPr lang="en-US" sz="2400" spc="-5" dirty="0">
                <a:cs typeface="Constantia"/>
              </a:rPr>
              <a:t>detection</a:t>
            </a:r>
            <a:r>
              <a:rPr lang="en-US" sz="2400" spc="-125" dirty="0">
                <a:cs typeface="Constantia"/>
              </a:rPr>
              <a:t> </a:t>
            </a:r>
            <a:r>
              <a:rPr lang="en-US" sz="2400" dirty="0">
                <a:cs typeface="Constantia"/>
              </a:rPr>
              <a:t>of</a:t>
            </a:r>
            <a:r>
              <a:rPr lang="en-US" sz="2400" spc="25" dirty="0">
                <a:cs typeface="Constantia"/>
              </a:rPr>
              <a:t> </a:t>
            </a:r>
            <a:r>
              <a:rPr lang="en-US" sz="2400" spc="-10" dirty="0">
                <a:cs typeface="Constantia"/>
              </a:rPr>
              <a:t>incipient</a:t>
            </a:r>
            <a:r>
              <a:rPr lang="en-US" sz="2400" spc="-130" dirty="0">
                <a:cs typeface="Constantia"/>
              </a:rPr>
              <a:t> </a:t>
            </a:r>
            <a:r>
              <a:rPr lang="en-US" sz="2400" spc="-5" dirty="0">
                <a:cs typeface="Constantia"/>
              </a:rPr>
              <a:t>caries</a:t>
            </a:r>
            <a:endParaRPr lang="en-US" sz="2400" dirty="0">
              <a:cs typeface="Constantia"/>
            </a:endParaRPr>
          </a:p>
          <a:p>
            <a:pPr marL="354965" algn="just">
              <a:lnSpc>
                <a:spcPct val="150000"/>
              </a:lnSpc>
              <a:spcBef>
                <a:spcPts val="625"/>
              </a:spcBef>
              <a:buSzPct val="94230"/>
              <a:tabLst>
                <a:tab pos="287655" algn="l"/>
              </a:tabLst>
            </a:pPr>
            <a:r>
              <a:rPr lang="en-US" sz="2400" spc="-5" dirty="0">
                <a:cs typeface="Constantia"/>
              </a:rPr>
              <a:t>Identification</a:t>
            </a:r>
            <a:r>
              <a:rPr lang="en-US" sz="2400" spc="-130" dirty="0">
                <a:cs typeface="Constantia"/>
              </a:rPr>
              <a:t> </a:t>
            </a:r>
            <a:r>
              <a:rPr lang="en-US" sz="2400" dirty="0">
                <a:cs typeface="Constantia"/>
              </a:rPr>
              <a:t>of</a:t>
            </a:r>
            <a:r>
              <a:rPr lang="en-US" sz="2400" spc="45" dirty="0">
                <a:cs typeface="Constantia"/>
              </a:rPr>
              <a:t> </a:t>
            </a:r>
            <a:r>
              <a:rPr lang="en-US" sz="2400" spc="-10" dirty="0">
                <a:cs typeface="Constantia"/>
              </a:rPr>
              <a:t>high</a:t>
            </a:r>
            <a:r>
              <a:rPr lang="en-US" sz="2400" spc="-80" dirty="0">
                <a:cs typeface="Constantia"/>
              </a:rPr>
              <a:t> </a:t>
            </a:r>
            <a:r>
              <a:rPr lang="en-US" sz="2400" spc="-5" dirty="0">
                <a:cs typeface="Constantia"/>
              </a:rPr>
              <a:t>risk</a:t>
            </a:r>
            <a:r>
              <a:rPr lang="en-US" sz="2400" spc="-85" dirty="0">
                <a:cs typeface="Constantia"/>
              </a:rPr>
              <a:t> </a:t>
            </a:r>
            <a:r>
              <a:rPr lang="en-US" sz="2400" spc="-5" dirty="0">
                <a:cs typeface="Constantia"/>
              </a:rPr>
              <a:t>patients</a:t>
            </a:r>
          </a:p>
          <a:p>
            <a:pPr marL="354965" algn="just">
              <a:lnSpc>
                <a:spcPct val="150000"/>
              </a:lnSpc>
              <a:spcBef>
                <a:spcPts val="720"/>
              </a:spcBef>
              <a:buSzPct val="94230"/>
              <a:tabLst>
                <a:tab pos="287655" algn="l"/>
              </a:tabLst>
            </a:pPr>
            <a:r>
              <a:rPr lang="en-US" sz="2400" dirty="0">
                <a:cs typeface="Constantia"/>
              </a:rPr>
              <a:t>Limiting</a:t>
            </a:r>
            <a:r>
              <a:rPr lang="en-US" sz="2400" spc="-60" dirty="0">
                <a:cs typeface="Constantia"/>
              </a:rPr>
              <a:t> </a:t>
            </a:r>
            <a:r>
              <a:rPr lang="en-US" sz="2400" spc="-10" dirty="0">
                <a:cs typeface="Constantia"/>
              </a:rPr>
              <a:t>pathogen</a:t>
            </a:r>
            <a:r>
              <a:rPr lang="en-US" sz="2400" spc="-130" dirty="0">
                <a:cs typeface="Constantia"/>
              </a:rPr>
              <a:t> </a:t>
            </a:r>
            <a:r>
              <a:rPr lang="en-US" sz="2400" spc="-15" dirty="0">
                <a:cs typeface="Constantia"/>
              </a:rPr>
              <a:t>growth</a:t>
            </a:r>
            <a:r>
              <a:rPr lang="en-US" sz="2400" spc="-130" dirty="0">
                <a:cs typeface="Constantia"/>
              </a:rPr>
              <a:t> </a:t>
            </a:r>
            <a:r>
              <a:rPr lang="en-US" sz="2400" dirty="0">
                <a:cs typeface="Constantia"/>
              </a:rPr>
              <a:t>and</a:t>
            </a:r>
            <a:r>
              <a:rPr lang="en-US" sz="2400" spc="-25" dirty="0">
                <a:cs typeface="Constantia"/>
              </a:rPr>
              <a:t> </a:t>
            </a:r>
            <a:r>
              <a:rPr lang="en-US" sz="2400" spc="-5" dirty="0">
                <a:cs typeface="Constantia"/>
              </a:rPr>
              <a:t>metabolism</a:t>
            </a:r>
            <a:endParaRPr lang="en-US" sz="2400" dirty="0">
              <a:cs typeface="Constantia"/>
            </a:endParaRPr>
          </a:p>
          <a:p>
            <a:pPr marL="354965" algn="just">
              <a:lnSpc>
                <a:spcPct val="150000"/>
              </a:lnSpc>
              <a:spcBef>
                <a:spcPts val="625"/>
              </a:spcBef>
              <a:buSzPct val="94230"/>
              <a:tabLst>
                <a:tab pos="287655" algn="l"/>
              </a:tabLst>
            </a:pPr>
            <a:r>
              <a:rPr lang="en-US" sz="2400" dirty="0">
                <a:cs typeface="Constantia"/>
              </a:rPr>
              <a:t>Limitation</a:t>
            </a:r>
            <a:r>
              <a:rPr lang="en-US" sz="2400" spc="-145" dirty="0">
                <a:cs typeface="Constantia"/>
              </a:rPr>
              <a:t> </a:t>
            </a:r>
            <a:r>
              <a:rPr lang="en-US" sz="2400" dirty="0">
                <a:cs typeface="Constantia"/>
              </a:rPr>
              <a:t>of</a:t>
            </a:r>
            <a:r>
              <a:rPr lang="en-US" sz="2400" spc="-25" dirty="0">
                <a:cs typeface="Constantia"/>
              </a:rPr>
              <a:t> </a:t>
            </a:r>
            <a:r>
              <a:rPr lang="en-US" sz="2400" spc="-5" dirty="0">
                <a:cs typeface="Constantia"/>
              </a:rPr>
              <a:t>caries</a:t>
            </a:r>
            <a:r>
              <a:rPr lang="en-US" sz="2400" spc="-125" dirty="0">
                <a:cs typeface="Constantia"/>
              </a:rPr>
              <a:t> </a:t>
            </a:r>
            <a:r>
              <a:rPr lang="en-US" sz="2400" spc="-5" dirty="0">
                <a:cs typeface="Constantia"/>
              </a:rPr>
              <a:t>activity</a:t>
            </a:r>
            <a:endParaRPr lang="en-US" sz="2400" dirty="0">
              <a:cs typeface="Constantia"/>
            </a:endParaRPr>
          </a:p>
          <a:p>
            <a:pPr marL="354965" algn="just">
              <a:lnSpc>
                <a:spcPct val="150000"/>
              </a:lnSpc>
              <a:spcBef>
                <a:spcPts val="625"/>
              </a:spcBef>
              <a:buSzPct val="94230"/>
              <a:tabLst>
                <a:tab pos="287655" algn="l"/>
              </a:tabLst>
            </a:pPr>
            <a:endParaRPr lang="en-US" sz="2400" dirty="0">
              <a:cs typeface="Constantia"/>
            </a:endParaRPr>
          </a:p>
          <a:p>
            <a:pPr algn="just">
              <a:lnSpc>
                <a:spcPct val="150000"/>
              </a:lnSpc>
            </a:pPr>
            <a:endParaRPr lang="en-IN" sz="2400" dirty="0"/>
          </a:p>
        </p:txBody>
      </p:sp>
      <p:sp>
        <p:nvSpPr>
          <p:cNvPr id="4" name="Slide Number Placeholder 3">
            <a:extLst>
              <a:ext uri="{FF2B5EF4-FFF2-40B4-BE49-F238E27FC236}">
                <a16:creationId xmlns:a16="http://schemas.microsoft.com/office/drawing/2014/main" id="{C3AF266A-CE99-4D5D-ADBF-45AAED2E87D3}"/>
              </a:ext>
            </a:extLst>
          </p:cNvPr>
          <p:cNvSpPr>
            <a:spLocks noGrp="1"/>
          </p:cNvSpPr>
          <p:nvPr>
            <p:ph type="sldNum" sz="quarter" idx="12"/>
          </p:nvPr>
        </p:nvSpPr>
        <p:spPr/>
        <p:txBody>
          <a:bodyPr/>
          <a:lstStyle/>
          <a:p>
            <a:fld id="{0DB5CBD4-EBB8-45A2-B104-20F406CE1D6B}" type="slidenum">
              <a:rPr lang="en-IN" smtClean="0"/>
              <a:t>12</a:t>
            </a:fld>
            <a:endParaRPr lang="en-IN"/>
          </a:p>
        </p:txBody>
      </p:sp>
    </p:spTree>
    <p:extLst>
      <p:ext uri="{BB962C8B-B14F-4D97-AF65-F5344CB8AC3E}">
        <p14:creationId xmlns:p14="http://schemas.microsoft.com/office/powerpoint/2010/main" val="3799440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83C3A-0C80-4B14-B4F6-F295C8C04179}"/>
              </a:ext>
            </a:extLst>
          </p:cNvPr>
          <p:cNvSpPr>
            <a:spLocks noGrp="1"/>
          </p:cNvSpPr>
          <p:nvPr>
            <p:ph type="title"/>
          </p:nvPr>
        </p:nvSpPr>
        <p:spPr>
          <a:xfrm>
            <a:off x="1291079" y="393018"/>
            <a:ext cx="7596182" cy="659431"/>
          </a:xfrm>
        </p:spPr>
        <p:txBody>
          <a:bodyPr>
            <a:normAutofit/>
          </a:bodyPr>
          <a:lstStyle/>
          <a:p>
            <a:r>
              <a:rPr lang="en-IN" sz="2800" dirty="0"/>
              <a:t>Prevention Of Dental Caries</a:t>
            </a:r>
          </a:p>
        </p:txBody>
      </p:sp>
      <p:sp>
        <p:nvSpPr>
          <p:cNvPr id="4" name="Slide Number Placeholder 3">
            <a:extLst>
              <a:ext uri="{FF2B5EF4-FFF2-40B4-BE49-F238E27FC236}">
                <a16:creationId xmlns:a16="http://schemas.microsoft.com/office/drawing/2014/main" id="{B5694096-69C7-4D4A-B3B5-132CC9F43A72}"/>
              </a:ext>
            </a:extLst>
          </p:cNvPr>
          <p:cNvSpPr>
            <a:spLocks noGrp="1"/>
          </p:cNvSpPr>
          <p:nvPr>
            <p:ph type="sldNum" sz="quarter" idx="12"/>
          </p:nvPr>
        </p:nvSpPr>
        <p:spPr/>
        <p:txBody>
          <a:bodyPr/>
          <a:lstStyle/>
          <a:p>
            <a:fld id="{0DB5CBD4-EBB8-45A2-B104-20F406CE1D6B}" type="slidenum">
              <a:rPr lang="en-IN" smtClean="0"/>
              <a:t>13</a:t>
            </a:fld>
            <a:endParaRPr lang="en-IN"/>
          </a:p>
        </p:txBody>
      </p:sp>
      <p:sp>
        <p:nvSpPr>
          <p:cNvPr id="7" name="Content Placeholder 6">
            <a:extLst>
              <a:ext uri="{FF2B5EF4-FFF2-40B4-BE49-F238E27FC236}">
                <a16:creationId xmlns:a16="http://schemas.microsoft.com/office/drawing/2014/main" id="{8E842723-2152-437E-A48C-CD9DA5B82116}"/>
              </a:ext>
            </a:extLst>
          </p:cNvPr>
          <p:cNvSpPr>
            <a:spLocks noGrp="1"/>
          </p:cNvSpPr>
          <p:nvPr>
            <p:ph idx="1"/>
          </p:nvPr>
        </p:nvSpPr>
        <p:spPr>
          <a:xfrm>
            <a:off x="2351293" y="1925074"/>
            <a:ext cx="3821206" cy="2524782"/>
          </a:xfrm>
        </p:spPr>
        <p:txBody>
          <a:bodyPr>
            <a:noAutofit/>
          </a:bodyPr>
          <a:lstStyle/>
          <a:p>
            <a:pPr marL="12700">
              <a:lnSpc>
                <a:spcPct val="150000"/>
              </a:lnSpc>
              <a:spcBef>
                <a:spcPts val="1095"/>
              </a:spcBef>
            </a:pPr>
            <a:r>
              <a:rPr lang="en-IN" sz="2400" dirty="0">
                <a:cs typeface="Verdana"/>
              </a:rPr>
              <a:t>Plaque control</a:t>
            </a:r>
          </a:p>
          <a:p>
            <a:pPr marL="12700">
              <a:lnSpc>
                <a:spcPct val="150000"/>
              </a:lnSpc>
              <a:spcBef>
                <a:spcPts val="994"/>
              </a:spcBef>
            </a:pPr>
            <a:r>
              <a:rPr lang="en-IN" sz="2400" dirty="0">
                <a:cs typeface="Verdana"/>
              </a:rPr>
              <a:t>Diet</a:t>
            </a:r>
          </a:p>
          <a:p>
            <a:pPr marL="12700">
              <a:lnSpc>
                <a:spcPct val="150000"/>
              </a:lnSpc>
              <a:spcBef>
                <a:spcPts val="1010"/>
              </a:spcBef>
            </a:pPr>
            <a:r>
              <a:rPr lang="en-IN" sz="2400" dirty="0">
                <a:cs typeface="Verdana"/>
              </a:rPr>
              <a:t>Fluoride</a:t>
            </a:r>
          </a:p>
          <a:p>
            <a:pPr marL="0" indent="0">
              <a:lnSpc>
                <a:spcPct val="150000"/>
              </a:lnSpc>
              <a:spcBef>
                <a:spcPts val="994"/>
              </a:spcBef>
              <a:buNone/>
            </a:pPr>
            <a:endParaRPr lang="en-IN" sz="2400" dirty="0">
              <a:cs typeface="Verdana"/>
            </a:endParaRPr>
          </a:p>
          <a:p>
            <a:endParaRPr lang="en-IN" sz="2400" dirty="0"/>
          </a:p>
        </p:txBody>
      </p:sp>
      <p:pic>
        <p:nvPicPr>
          <p:cNvPr id="9" name="Picture 8">
            <a:extLst>
              <a:ext uri="{FF2B5EF4-FFF2-40B4-BE49-F238E27FC236}">
                <a16:creationId xmlns:a16="http://schemas.microsoft.com/office/drawing/2014/main" id="{16EC792C-6B4A-4FD6-8B4E-2D6DAFC4F7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5450" y="725877"/>
            <a:ext cx="1729594" cy="1341753"/>
          </a:xfrm>
          <a:prstGeom prst="rect">
            <a:avLst/>
          </a:prstGeom>
        </p:spPr>
      </p:pic>
      <p:pic>
        <p:nvPicPr>
          <p:cNvPr id="11" name="Picture 10">
            <a:extLst>
              <a:ext uri="{FF2B5EF4-FFF2-40B4-BE49-F238E27FC236}">
                <a16:creationId xmlns:a16="http://schemas.microsoft.com/office/drawing/2014/main" id="{2711DE4D-96C2-4145-B2B8-881028F6AF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5450" y="2438696"/>
            <a:ext cx="1729596" cy="1165116"/>
          </a:xfrm>
          <a:prstGeom prst="rect">
            <a:avLst/>
          </a:prstGeom>
        </p:spPr>
      </p:pic>
      <p:pic>
        <p:nvPicPr>
          <p:cNvPr id="13" name="Picture 12">
            <a:extLst>
              <a:ext uri="{FF2B5EF4-FFF2-40B4-BE49-F238E27FC236}">
                <a16:creationId xmlns:a16="http://schemas.microsoft.com/office/drawing/2014/main" id="{FF824227-3935-47E7-B232-3AE13BC03C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75449" y="3963325"/>
            <a:ext cx="1729595" cy="1457619"/>
          </a:xfrm>
          <a:prstGeom prst="rect">
            <a:avLst/>
          </a:prstGeom>
        </p:spPr>
      </p:pic>
    </p:spTree>
    <p:extLst>
      <p:ext uri="{BB962C8B-B14F-4D97-AF65-F5344CB8AC3E}">
        <p14:creationId xmlns:p14="http://schemas.microsoft.com/office/powerpoint/2010/main" val="223742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par>
                                <p:cTn id="8" presetID="21" presetClass="entr" presetSubtype="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heel(1)">
                                      <p:cBhvr>
                                        <p:cTn id="10" dur="2000"/>
                                        <p:tgtEl>
                                          <p:spTgt spid="11"/>
                                        </p:tgtEl>
                                      </p:cBhvr>
                                    </p:animEffect>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4101E9E-82F6-01F4-7D49-F5815DA36E80}"/>
              </a:ext>
            </a:extLst>
          </p:cNvPr>
          <p:cNvSpPr>
            <a:spLocks noGrp="1" noChangeArrowheads="1"/>
          </p:cNvSpPr>
          <p:nvPr>
            <p:ph type="ctrTitle"/>
          </p:nvPr>
        </p:nvSpPr>
        <p:spPr>
          <a:xfrm>
            <a:off x="2019300" y="2438399"/>
            <a:ext cx="8153400" cy="802341"/>
          </a:xfrm>
        </p:spPr>
        <p:txBody>
          <a:bodyPr>
            <a:normAutofit fontScale="90000"/>
          </a:bodyPr>
          <a:lstStyle/>
          <a:p>
            <a:pPr eaLnBrk="1" hangingPunct="1">
              <a:lnSpc>
                <a:spcPct val="160000"/>
              </a:lnSpc>
            </a:pPr>
            <a:r>
              <a:rPr lang="en-US" altLang="en-US" sz="4800" dirty="0"/>
              <a:t>PIT AND FISSURE SEALANTS</a:t>
            </a:r>
          </a:p>
        </p:txBody>
      </p:sp>
      <p:sp>
        <p:nvSpPr>
          <p:cNvPr id="2" name="Slide Number Placeholder 1">
            <a:extLst>
              <a:ext uri="{FF2B5EF4-FFF2-40B4-BE49-F238E27FC236}">
                <a16:creationId xmlns:a16="http://schemas.microsoft.com/office/drawing/2014/main" id="{1014C3BA-79FF-E24B-9B92-C0DD2EA08E68}"/>
              </a:ext>
            </a:extLst>
          </p:cNvPr>
          <p:cNvSpPr>
            <a:spLocks noGrp="1"/>
          </p:cNvSpPr>
          <p:nvPr>
            <p:ph type="sldNum" sz="quarter" idx="12"/>
          </p:nvPr>
        </p:nvSpPr>
        <p:spPr/>
        <p:txBody>
          <a:bodyPr/>
          <a:lstStyle/>
          <a:p>
            <a:fld id="{6D22F896-40B5-4ADD-8801-0D06FADFA095}" type="slidenum">
              <a:rPr lang="en-US" smtClean="0"/>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044CB3E7-4BA7-008D-8794-48ADBFA10D1F}"/>
              </a:ext>
            </a:extLst>
          </p:cNvPr>
          <p:cNvSpPr>
            <a:spLocks noGrp="1" noChangeArrowheads="1"/>
          </p:cNvSpPr>
          <p:nvPr>
            <p:ph type="title"/>
          </p:nvPr>
        </p:nvSpPr>
        <p:spPr>
          <a:xfrm>
            <a:off x="627529" y="401107"/>
            <a:ext cx="4324065" cy="665693"/>
          </a:xfrm>
        </p:spPr>
        <p:txBody>
          <a:bodyPr/>
          <a:lstStyle/>
          <a:p>
            <a:pPr eaLnBrk="1" hangingPunct="1"/>
            <a:r>
              <a:rPr lang="en-US" altLang="en-US" sz="2800" dirty="0"/>
              <a:t>INTRODUCTION</a:t>
            </a:r>
          </a:p>
        </p:txBody>
      </p:sp>
      <p:sp>
        <p:nvSpPr>
          <p:cNvPr id="7171" name="Rectangle 3">
            <a:extLst>
              <a:ext uri="{FF2B5EF4-FFF2-40B4-BE49-F238E27FC236}">
                <a16:creationId xmlns:a16="http://schemas.microsoft.com/office/drawing/2014/main" id="{C3473EB8-E52E-0E93-AB24-CAD1E00D7D55}"/>
              </a:ext>
            </a:extLst>
          </p:cNvPr>
          <p:cNvSpPr>
            <a:spLocks noGrp="1" noChangeArrowheads="1"/>
          </p:cNvSpPr>
          <p:nvPr>
            <p:ph type="body" idx="1"/>
          </p:nvPr>
        </p:nvSpPr>
        <p:spPr>
          <a:xfrm>
            <a:off x="1353670" y="1196788"/>
            <a:ext cx="8382000" cy="4953000"/>
          </a:xfrm>
        </p:spPr>
        <p:txBody>
          <a:bodyPr>
            <a:normAutofit lnSpcReduction="10000"/>
          </a:bodyPr>
          <a:lstStyle/>
          <a:p>
            <a:pPr eaLnBrk="1" hangingPunct="1">
              <a:lnSpc>
                <a:spcPct val="130000"/>
              </a:lnSpc>
              <a:buFontTx/>
              <a:buNone/>
            </a:pPr>
            <a:r>
              <a:rPr lang="en-US" altLang="en-US" sz="2400" dirty="0"/>
              <a:t>Epidemiology of caries:</a:t>
            </a:r>
          </a:p>
          <a:p>
            <a:pPr eaLnBrk="1" hangingPunct="1">
              <a:lnSpc>
                <a:spcPct val="130000"/>
              </a:lnSpc>
            </a:pPr>
            <a:r>
              <a:rPr lang="en-US" altLang="en-US" sz="2400" dirty="0"/>
              <a:t>Significant reduction in prevalence and severity of dental caries since 1970s:</a:t>
            </a:r>
          </a:p>
          <a:p>
            <a:pPr eaLnBrk="1" hangingPunct="1">
              <a:lnSpc>
                <a:spcPct val="130000"/>
              </a:lnSpc>
            </a:pPr>
            <a:r>
              <a:rPr lang="en-US" altLang="en-US" sz="2400" dirty="0"/>
              <a:t>Due to:</a:t>
            </a:r>
          </a:p>
          <a:p>
            <a:pPr lvl="1" eaLnBrk="1" hangingPunct="1">
              <a:lnSpc>
                <a:spcPct val="130000"/>
              </a:lnSpc>
            </a:pPr>
            <a:r>
              <a:rPr lang="en-US" altLang="en-US" sz="2400" dirty="0"/>
              <a:t>Water fluoridation</a:t>
            </a:r>
          </a:p>
          <a:p>
            <a:pPr lvl="1" eaLnBrk="1" hangingPunct="1">
              <a:lnSpc>
                <a:spcPct val="130000"/>
              </a:lnSpc>
            </a:pPr>
            <a:r>
              <a:rPr lang="en-US" altLang="en-US" sz="2400" dirty="0"/>
              <a:t>Fluoride toothpaste</a:t>
            </a:r>
          </a:p>
          <a:p>
            <a:pPr lvl="1" eaLnBrk="1" hangingPunct="1">
              <a:lnSpc>
                <a:spcPct val="130000"/>
              </a:lnSpc>
            </a:pPr>
            <a:r>
              <a:rPr lang="en-US" altLang="en-US" sz="2400" dirty="0"/>
              <a:t>Better awareness</a:t>
            </a:r>
          </a:p>
          <a:p>
            <a:pPr lvl="1" eaLnBrk="1" hangingPunct="1">
              <a:lnSpc>
                <a:spcPct val="130000"/>
              </a:lnSpc>
            </a:pPr>
            <a:r>
              <a:rPr lang="en-US" altLang="en-US" sz="2400" dirty="0"/>
              <a:t>Funded preventive </a:t>
            </a:r>
            <a:r>
              <a:rPr lang="en-US" altLang="en-US" sz="2400" dirty="0" err="1"/>
              <a:t>programmes</a:t>
            </a:r>
            <a:endParaRPr lang="en-US" altLang="en-US" sz="2400" dirty="0"/>
          </a:p>
          <a:p>
            <a:pPr eaLnBrk="1" hangingPunct="1">
              <a:lnSpc>
                <a:spcPct val="130000"/>
              </a:lnSpc>
            </a:pPr>
            <a:r>
              <a:rPr lang="en-US" altLang="en-US" sz="2400" dirty="0"/>
              <a:t>Dental caries has not been completely eliminated</a:t>
            </a:r>
            <a:endParaRPr lang="en-US" altLang="en-US" sz="2800" dirty="0"/>
          </a:p>
        </p:txBody>
      </p:sp>
      <p:sp>
        <p:nvSpPr>
          <p:cNvPr id="2" name="Slide Number Placeholder 1">
            <a:extLst>
              <a:ext uri="{FF2B5EF4-FFF2-40B4-BE49-F238E27FC236}">
                <a16:creationId xmlns:a16="http://schemas.microsoft.com/office/drawing/2014/main" id="{AAF107D3-6338-7785-8FA3-40B7F957EA2F}"/>
              </a:ext>
            </a:extLst>
          </p:cNvPr>
          <p:cNvSpPr>
            <a:spLocks noGrp="1"/>
          </p:cNvSpPr>
          <p:nvPr>
            <p:ph type="sldNum" sz="quarter" idx="12"/>
          </p:nvPr>
        </p:nvSpPr>
        <p:spPr/>
        <p:txBody>
          <a:bodyPr/>
          <a:lstStyle/>
          <a:p>
            <a:fld id="{6D22F896-40B5-4ADD-8801-0D06FADFA095}" type="slidenum">
              <a:rPr lang="en-US" smtClean="0"/>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32D92C66-1591-4CB2-DD8E-1551E8FB52E2}"/>
              </a:ext>
            </a:extLst>
          </p:cNvPr>
          <p:cNvSpPr>
            <a:spLocks noGrp="1" noChangeArrowheads="1"/>
          </p:cNvSpPr>
          <p:nvPr>
            <p:ph type="body" sz="half" idx="1"/>
          </p:nvPr>
        </p:nvSpPr>
        <p:spPr>
          <a:xfrm>
            <a:off x="1548652" y="792481"/>
            <a:ext cx="8153400" cy="1818639"/>
          </a:xfrm>
        </p:spPr>
        <p:txBody>
          <a:bodyPr>
            <a:normAutofit lnSpcReduction="10000"/>
          </a:bodyPr>
          <a:lstStyle/>
          <a:p>
            <a:pPr eaLnBrk="1" hangingPunct="1">
              <a:lnSpc>
                <a:spcPct val="160000"/>
              </a:lnSpc>
            </a:pPr>
            <a:r>
              <a:rPr lang="en-US" altLang="en-US" sz="2400" dirty="0"/>
              <a:t>In children (5-17 </a:t>
            </a:r>
            <a:r>
              <a:rPr lang="en-US" altLang="en-US" sz="2400" dirty="0" err="1"/>
              <a:t>yrs</a:t>
            </a:r>
            <a:r>
              <a:rPr lang="en-US" altLang="en-US" sz="2400" dirty="0"/>
              <a:t>) caries occurs mainly in the pits and fissures 84%. Occlusal caries by 8 </a:t>
            </a:r>
            <a:r>
              <a:rPr lang="en-US" altLang="en-US" sz="2400" dirty="0" err="1"/>
              <a:t>yrs</a:t>
            </a:r>
            <a:r>
              <a:rPr lang="en-US" altLang="en-US" sz="2400" dirty="0"/>
              <a:t>: 20%, 17 </a:t>
            </a:r>
            <a:r>
              <a:rPr lang="en-US" altLang="en-US" sz="2400" dirty="0" err="1"/>
              <a:t>yrs</a:t>
            </a:r>
            <a:r>
              <a:rPr lang="en-US" altLang="en-US" sz="2400" dirty="0"/>
              <a:t>: 70-80%</a:t>
            </a:r>
          </a:p>
          <a:p>
            <a:pPr eaLnBrk="1" hangingPunct="1"/>
            <a:endParaRPr lang="en-US" altLang="en-US" sz="2400" dirty="0"/>
          </a:p>
        </p:txBody>
      </p:sp>
      <p:graphicFrame>
        <p:nvGraphicFramePr>
          <p:cNvPr id="8195" name="Object 4">
            <a:extLst>
              <a:ext uri="{FF2B5EF4-FFF2-40B4-BE49-F238E27FC236}">
                <a16:creationId xmlns:a16="http://schemas.microsoft.com/office/drawing/2014/main" id="{A77D3ECC-B0E3-A292-2D36-33F376E0BBB3}"/>
              </a:ext>
            </a:extLst>
          </p:cNvPr>
          <p:cNvGraphicFramePr>
            <a:graphicFrameLocks noGrp="1" noChangeAspect="1"/>
          </p:cNvGraphicFramePr>
          <p:nvPr>
            <p:ph sz="half" idx="2"/>
            <p:extLst>
              <p:ext uri="{D42A27DB-BD31-4B8C-83A1-F6EECF244321}">
                <p14:modId xmlns:p14="http://schemas.microsoft.com/office/powerpoint/2010/main" val="2065814313"/>
              </p:ext>
            </p:extLst>
          </p:nvPr>
        </p:nvGraphicFramePr>
        <p:xfrm>
          <a:off x="7491506" y="2890857"/>
          <a:ext cx="4509248" cy="3032423"/>
        </p:xfrm>
        <a:graphic>
          <a:graphicData uri="http://schemas.openxmlformats.org/presentationml/2006/ole">
            <mc:AlternateContent xmlns:mc="http://schemas.openxmlformats.org/markup-compatibility/2006">
              <mc:Choice xmlns:v="urn:schemas-microsoft-com:vml" Requires="v">
                <p:oleObj name="Chart" r:id="rId2" imgW="3686175" imgH="2524125" progId="Excel.Chart.8">
                  <p:embed/>
                </p:oleObj>
              </mc:Choice>
              <mc:Fallback>
                <p:oleObj name="Chart" r:id="rId2" imgW="3686175" imgH="2524125" progId="Excel.Chart.8">
                  <p:embed/>
                  <p:pic>
                    <p:nvPicPr>
                      <p:cNvPr id="8195" name="Object 4">
                        <a:extLst>
                          <a:ext uri="{FF2B5EF4-FFF2-40B4-BE49-F238E27FC236}">
                            <a16:creationId xmlns:a16="http://schemas.microsoft.com/office/drawing/2014/main" id="{A77D3ECC-B0E3-A292-2D36-33F376E0BB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1506" y="2890857"/>
                        <a:ext cx="4509248" cy="3032423"/>
                      </a:xfrm>
                      <a:prstGeom prst="rect">
                        <a:avLst/>
                      </a:prstGeom>
                      <a:noFill/>
                      <a:ln>
                        <a:noFill/>
                      </a:ln>
                      <a:effectLst/>
                    </p:spPr>
                  </p:pic>
                </p:oleObj>
              </mc:Fallback>
            </mc:AlternateContent>
          </a:graphicData>
        </a:graphic>
      </p:graphicFrame>
      <p:sp>
        <p:nvSpPr>
          <p:cNvPr id="2" name="Slide Number Placeholder 1">
            <a:extLst>
              <a:ext uri="{FF2B5EF4-FFF2-40B4-BE49-F238E27FC236}">
                <a16:creationId xmlns:a16="http://schemas.microsoft.com/office/drawing/2014/main" id="{D8875572-C0EF-7F4D-77FD-8AFA69215CA0}"/>
              </a:ext>
            </a:extLst>
          </p:cNvPr>
          <p:cNvSpPr>
            <a:spLocks noGrp="1"/>
          </p:cNvSpPr>
          <p:nvPr>
            <p:ph type="sldNum" sz="quarter" idx="12"/>
          </p:nvPr>
        </p:nvSpPr>
        <p:spPr/>
        <p:txBody>
          <a:bodyPr/>
          <a:lstStyle/>
          <a:p>
            <a:fld id="{7D29E6FE-C57E-46C8-B80C-0A3DD88D2D5D}" type="slidenum">
              <a:rPr lang="en-US" altLang="en-US" smtClean="0"/>
              <a:pPr/>
              <a:t>16</a:t>
            </a:fld>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01FAAE2-B0E2-2226-7769-198DB74EE250}"/>
              </a:ext>
            </a:extLst>
          </p:cNvPr>
          <p:cNvSpPr>
            <a:spLocks noGrp="1" noChangeArrowheads="1"/>
          </p:cNvSpPr>
          <p:nvPr>
            <p:ph type="title"/>
          </p:nvPr>
        </p:nvSpPr>
        <p:spPr>
          <a:xfrm>
            <a:off x="701040" y="441645"/>
            <a:ext cx="3769360" cy="513396"/>
          </a:xfrm>
        </p:spPr>
        <p:txBody>
          <a:bodyPr/>
          <a:lstStyle/>
          <a:p>
            <a:pPr eaLnBrk="1" hangingPunct="1"/>
            <a:r>
              <a:rPr lang="en-US" altLang="en-US" sz="2800"/>
              <a:t>DEFINITIONS</a:t>
            </a:r>
          </a:p>
        </p:txBody>
      </p:sp>
      <p:sp>
        <p:nvSpPr>
          <p:cNvPr id="9219" name="Rectangle 3">
            <a:extLst>
              <a:ext uri="{FF2B5EF4-FFF2-40B4-BE49-F238E27FC236}">
                <a16:creationId xmlns:a16="http://schemas.microsoft.com/office/drawing/2014/main" id="{9D2B8581-BD03-6B04-D4D3-178631B692AE}"/>
              </a:ext>
            </a:extLst>
          </p:cNvPr>
          <p:cNvSpPr>
            <a:spLocks noGrp="1" noChangeArrowheads="1"/>
          </p:cNvSpPr>
          <p:nvPr>
            <p:ph type="body" idx="1"/>
          </p:nvPr>
        </p:nvSpPr>
        <p:spPr>
          <a:xfrm>
            <a:off x="624840" y="1181100"/>
            <a:ext cx="8763000" cy="4495800"/>
          </a:xfrm>
        </p:spPr>
        <p:txBody>
          <a:bodyPr/>
          <a:lstStyle/>
          <a:p>
            <a:pPr eaLnBrk="1" hangingPunct="1">
              <a:lnSpc>
                <a:spcPct val="200000"/>
              </a:lnSpc>
            </a:pPr>
            <a:r>
              <a:rPr lang="en-US" altLang="en-US" sz="2400" dirty="0"/>
              <a:t>PIT: (Tandon et al,2001)</a:t>
            </a:r>
          </a:p>
          <a:p>
            <a:pPr eaLnBrk="1" hangingPunct="1">
              <a:lnSpc>
                <a:spcPct val="200000"/>
              </a:lnSpc>
              <a:buFontTx/>
              <a:buNone/>
            </a:pPr>
            <a:r>
              <a:rPr lang="en-US" altLang="en-US" sz="2400" dirty="0"/>
              <a:t>	A small pinpoint depression located at the junction of developmental grooves or at the terminals of those grooves </a:t>
            </a:r>
          </a:p>
          <a:p>
            <a:pPr eaLnBrk="1" hangingPunct="1">
              <a:lnSpc>
                <a:spcPct val="200000"/>
              </a:lnSpc>
            </a:pPr>
            <a:r>
              <a:rPr lang="en-US" altLang="en-US" sz="2400" dirty="0"/>
              <a:t>FISSURE: (Tandon et al, 2001)</a:t>
            </a:r>
          </a:p>
          <a:p>
            <a:pPr eaLnBrk="1" hangingPunct="1">
              <a:lnSpc>
                <a:spcPct val="200000"/>
              </a:lnSpc>
              <a:buFontTx/>
              <a:buNone/>
            </a:pPr>
            <a:r>
              <a:rPr lang="en-US" altLang="en-US" sz="2400" dirty="0"/>
              <a:t>	Deep clefts running between the adjoining cusps</a:t>
            </a:r>
          </a:p>
        </p:txBody>
      </p:sp>
      <p:pic>
        <p:nvPicPr>
          <p:cNvPr id="3" name="Picture 2">
            <a:extLst>
              <a:ext uri="{FF2B5EF4-FFF2-40B4-BE49-F238E27FC236}">
                <a16:creationId xmlns:a16="http://schemas.microsoft.com/office/drawing/2014/main" id="{8382BC9A-B6BC-6F5B-057D-1C7D9312A574}"/>
              </a:ext>
            </a:extLst>
          </p:cNvPr>
          <p:cNvPicPr>
            <a:picLocks noChangeAspect="1"/>
          </p:cNvPicPr>
          <p:nvPr/>
        </p:nvPicPr>
        <p:blipFill>
          <a:blip r:embed="rId2"/>
          <a:stretch>
            <a:fillRect/>
          </a:stretch>
        </p:blipFill>
        <p:spPr>
          <a:xfrm>
            <a:off x="8944610" y="3992880"/>
            <a:ext cx="2857500" cy="1910079"/>
          </a:xfrm>
          <a:prstGeom prst="rect">
            <a:avLst/>
          </a:prstGeom>
        </p:spPr>
      </p:pic>
      <p:sp>
        <p:nvSpPr>
          <p:cNvPr id="4" name="Slide Number Placeholder 3">
            <a:extLst>
              <a:ext uri="{FF2B5EF4-FFF2-40B4-BE49-F238E27FC236}">
                <a16:creationId xmlns:a16="http://schemas.microsoft.com/office/drawing/2014/main" id="{D89E0D34-8E0F-3A45-C39D-278DCE147F3D}"/>
              </a:ext>
            </a:extLst>
          </p:cNvPr>
          <p:cNvSpPr>
            <a:spLocks noGrp="1"/>
          </p:cNvSpPr>
          <p:nvPr>
            <p:ph type="sldNum" sz="quarter" idx="12"/>
          </p:nvPr>
        </p:nvSpPr>
        <p:spPr/>
        <p:txBody>
          <a:bodyPr/>
          <a:lstStyle/>
          <a:p>
            <a:fld id="{6D22F896-40B5-4ADD-8801-0D06FADFA095}" type="slidenum">
              <a:rPr lang="en-US" smtClean="0"/>
              <a:t>17</a:t>
            </a:fld>
            <a:endParaRPr lang="en-US"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a:extLst>
              <a:ext uri="{FF2B5EF4-FFF2-40B4-BE49-F238E27FC236}">
                <a16:creationId xmlns:a16="http://schemas.microsoft.com/office/drawing/2014/main" id="{22D93739-8BA9-A1D9-3F0E-0822F016CC67}"/>
              </a:ext>
            </a:extLst>
          </p:cNvPr>
          <p:cNvSpPr>
            <a:spLocks noGrp="1" noChangeArrowheads="1"/>
          </p:cNvSpPr>
          <p:nvPr>
            <p:ph type="body" idx="1"/>
          </p:nvPr>
        </p:nvSpPr>
        <p:spPr>
          <a:xfrm>
            <a:off x="584200" y="652780"/>
            <a:ext cx="8686800" cy="4739640"/>
          </a:xfrm>
        </p:spPr>
        <p:txBody>
          <a:bodyPr/>
          <a:lstStyle/>
          <a:p>
            <a:pPr eaLnBrk="1" hangingPunct="1">
              <a:lnSpc>
                <a:spcPct val="160000"/>
              </a:lnSpc>
            </a:pPr>
            <a:r>
              <a:rPr lang="en-US" altLang="en-US" sz="2400" dirty="0"/>
              <a:t>SEALANT:</a:t>
            </a:r>
          </a:p>
          <a:p>
            <a:pPr eaLnBrk="1" hangingPunct="1">
              <a:lnSpc>
                <a:spcPct val="160000"/>
              </a:lnSpc>
              <a:buFontTx/>
              <a:buNone/>
            </a:pPr>
            <a:r>
              <a:rPr lang="en-US" altLang="en-US" sz="2400" dirty="0"/>
              <a:t>	A material that is introduced into the occlusal pits and fissures of caries susceptible teeth, thus forming a micromechanically bonded, protective layer cutting access of caries-producing bacteria from their source of nutrients.</a:t>
            </a:r>
          </a:p>
          <a:p>
            <a:pPr eaLnBrk="1" hangingPunct="1">
              <a:lnSpc>
                <a:spcPct val="160000"/>
              </a:lnSpc>
              <a:buFontTx/>
              <a:buNone/>
            </a:pPr>
            <a:endParaRPr lang="en-US" altLang="en-US" sz="2400" dirty="0"/>
          </a:p>
          <a:p>
            <a:pPr eaLnBrk="1" hangingPunct="1">
              <a:lnSpc>
                <a:spcPct val="160000"/>
              </a:lnSpc>
              <a:buFontTx/>
              <a:buNone/>
            </a:pPr>
            <a:r>
              <a:rPr lang="en-US" altLang="en-US" sz="2400" b="1" dirty="0"/>
              <a:t>1</a:t>
            </a:r>
            <a:r>
              <a:rPr lang="en-US" altLang="en-US" sz="2400" b="1" baseline="30000" dirty="0"/>
              <a:t>st</a:t>
            </a:r>
            <a:r>
              <a:rPr lang="en-US" altLang="en-US" sz="2400" b="1" dirty="0"/>
              <a:t> dental sealant: </a:t>
            </a:r>
            <a:r>
              <a:rPr lang="en-US" altLang="en-US" sz="2400" b="1" dirty="0" err="1"/>
              <a:t>Nuvaseal</a:t>
            </a:r>
            <a:r>
              <a:rPr lang="en-US" altLang="en-US" sz="2400" b="1" dirty="0"/>
              <a:t> (</a:t>
            </a:r>
            <a:r>
              <a:rPr lang="en-US" altLang="en-US" sz="2400" b="1" dirty="0" err="1"/>
              <a:t>L.D.Caulk</a:t>
            </a:r>
            <a:r>
              <a:rPr lang="en-US" altLang="en-US" sz="2400" b="1" dirty="0"/>
              <a:t>) , Feb. 1971</a:t>
            </a:r>
          </a:p>
        </p:txBody>
      </p:sp>
      <p:pic>
        <p:nvPicPr>
          <p:cNvPr id="10243" name="Picture 4">
            <a:extLst>
              <a:ext uri="{FF2B5EF4-FFF2-40B4-BE49-F238E27FC236}">
                <a16:creationId xmlns:a16="http://schemas.microsoft.com/office/drawing/2014/main" id="{B49F5E2C-A79F-65E9-6F36-0AC2CBC647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2800" y="1950721"/>
            <a:ext cx="1905000" cy="2187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CE0E24A1-7A3E-11D3-4C27-16A862627EC2}"/>
              </a:ext>
            </a:extLst>
          </p:cNvPr>
          <p:cNvSpPr>
            <a:spLocks noGrp="1"/>
          </p:cNvSpPr>
          <p:nvPr>
            <p:ph type="sldNum" sz="quarter" idx="12"/>
          </p:nvPr>
        </p:nvSpPr>
        <p:spPr/>
        <p:txBody>
          <a:bodyPr/>
          <a:lstStyle/>
          <a:p>
            <a:fld id="{6D22F896-40B5-4ADD-8801-0D06FADFA095}" type="slidenum">
              <a:rPr lang="en-US" smtClean="0"/>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F4E4A628-445B-AA53-2380-640DFB1A123B}"/>
              </a:ext>
            </a:extLst>
          </p:cNvPr>
          <p:cNvSpPr>
            <a:spLocks noGrp="1" noChangeArrowheads="1"/>
          </p:cNvSpPr>
          <p:nvPr>
            <p:ph type="body" idx="1"/>
          </p:nvPr>
        </p:nvSpPr>
        <p:spPr>
          <a:xfrm>
            <a:off x="1700394" y="1640840"/>
            <a:ext cx="8229600" cy="3185160"/>
          </a:xfrm>
        </p:spPr>
        <p:txBody>
          <a:bodyPr>
            <a:normAutofit/>
          </a:bodyPr>
          <a:lstStyle/>
          <a:p>
            <a:pPr eaLnBrk="1" hangingPunct="1">
              <a:lnSpc>
                <a:spcPct val="140000"/>
              </a:lnSpc>
            </a:pPr>
            <a:r>
              <a:rPr lang="en-US" altLang="en-US" sz="2400" dirty="0"/>
              <a:t>Protected niche for plaque accumulation</a:t>
            </a:r>
          </a:p>
          <a:p>
            <a:pPr eaLnBrk="1" hangingPunct="1">
              <a:lnSpc>
                <a:spcPct val="140000"/>
              </a:lnSpc>
            </a:pPr>
            <a:r>
              <a:rPr lang="en-US" altLang="en-US" sz="2400" dirty="0"/>
              <a:t>Depth of the fissure close to DEJ</a:t>
            </a:r>
          </a:p>
          <a:p>
            <a:pPr eaLnBrk="1" hangingPunct="1">
              <a:lnSpc>
                <a:spcPct val="140000"/>
              </a:lnSpc>
            </a:pPr>
            <a:r>
              <a:rPr lang="en-US" altLang="en-US" sz="2400" dirty="0"/>
              <a:t>Inaccessibility to tooth brushing</a:t>
            </a:r>
          </a:p>
          <a:p>
            <a:pPr eaLnBrk="1" hangingPunct="1">
              <a:lnSpc>
                <a:spcPct val="140000"/>
              </a:lnSpc>
            </a:pPr>
            <a:r>
              <a:rPr lang="en-US" altLang="en-US" sz="2400" dirty="0"/>
              <a:t>Lower F conc of occlusal enamel</a:t>
            </a:r>
          </a:p>
          <a:p>
            <a:pPr eaLnBrk="1" hangingPunct="1">
              <a:lnSpc>
                <a:spcPct val="140000"/>
              </a:lnSpc>
            </a:pPr>
            <a:r>
              <a:rPr lang="en-US" altLang="en-US" sz="2400" dirty="0"/>
              <a:t>Decrease in cultivable microorganisms</a:t>
            </a:r>
          </a:p>
        </p:txBody>
      </p:sp>
      <p:sp>
        <p:nvSpPr>
          <p:cNvPr id="11267" name="Rectangle 4">
            <a:extLst>
              <a:ext uri="{FF2B5EF4-FFF2-40B4-BE49-F238E27FC236}">
                <a16:creationId xmlns:a16="http://schemas.microsoft.com/office/drawing/2014/main" id="{1000D548-75A3-ED44-ED0C-968F4A6E2BAD}"/>
              </a:ext>
            </a:extLst>
          </p:cNvPr>
          <p:cNvSpPr>
            <a:spLocks noGrp="1" noChangeArrowheads="1"/>
          </p:cNvSpPr>
          <p:nvPr>
            <p:ph type="title"/>
          </p:nvPr>
        </p:nvSpPr>
        <p:spPr>
          <a:xfrm>
            <a:off x="1700394" y="499719"/>
            <a:ext cx="7826874" cy="495961"/>
          </a:xfrm>
          <a:noFill/>
        </p:spPr>
        <p:txBody>
          <a:bodyPr/>
          <a:lstStyle/>
          <a:p>
            <a:pPr eaLnBrk="1" hangingPunct="1"/>
            <a:r>
              <a:rPr lang="en-US" altLang="en-US" sz="2800" dirty="0"/>
              <a:t>NEED FOR PIT &amp; FISSURE SEALANTS</a:t>
            </a:r>
          </a:p>
        </p:txBody>
      </p:sp>
      <p:sp>
        <p:nvSpPr>
          <p:cNvPr id="2" name="Slide Number Placeholder 1">
            <a:extLst>
              <a:ext uri="{FF2B5EF4-FFF2-40B4-BE49-F238E27FC236}">
                <a16:creationId xmlns:a16="http://schemas.microsoft.com/office/drawing/2014/main" id="{D98D6ED5-9334-6173-909E-B151035CA45C}"/>
              </a:ext>
            </a:extLst>
          </p:cNvPr>
          <p:cNvSpPr>
            <a:spLocks noGrp="1"/>
          </p:cNvSpPr>
          <p:nvPr>
            <p:ph type="sldNum" sz="quarter" idx="12"/>
          </p:nvPr>
        </p:nvSpPr>
        <p:spPr/>
        <p:txBody>
          <a:bodyPr/>
          <a:lstStyle/>
          <a:p>
            <a:fld id="{6D22F896-40B5-4ADD-8801-0D06FADFA095}" type="slidenum">
              <a:rPr lang="en-US" smtClean="0"/>
              <a:t>19</a:t>
            </a:fld>
            <a:endParaRPr lang="en-US"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F96E8-8BD4-8AF7-295B-C957D6B8EE27}"/>
              </a:ext>
            </a:extLst>
          </p:cNvPr>
          <p:cNvSpPr>
            <a:spLocks noGrp="1"/>
          </p:cNvSpPr>
          <p:nvPr>
            <p:ph type="title"/>
          </p:nvPr>
        </p:nvSpPr>
        <p:spPr>
          <a:xfrm>
            <a:off x="3837628" y="20488"/>
            <a:ext cx="2558018" cy="1049235"/>
          </a:xfrm>
        </p:spPr>
        <p:txBody>
          <a:bodyPr/>
          <a:lstStyle/>
          <a:p>
            <a:r>
              <a:rPr lang="en-IN" dirty="0"/>
              <a:t>CONTENT</a:t>
            </a:r>
          </a:p>
        </p:txBody>
      </p:sp>
      <p:sp>
        <p:nvSpPr>
          <p:cNvPr id="5" name="TextBox 4">
            <a:extLst>
              <a:ext uri="{FF2B5EF4-FFF2-40B4-BE49-F238E27FC236}">
                <a16:creationId xmlns:a16="http://schemas.microsoft.com/office/drawing/2014/main" id="{82A5D942-43AB-C969-6D5E-6B6937F448F0}"/>
              </a:ext>
            </a:extLst>
          </p:cNvPr>
          <p:cNvSpPr txBox="1"/>
          <p:nvPr/>
        </p:nvSpPr>
        <p:spPr>
          <a:xfrm>
            <a:off x="787387" y="1562528"/>
            <a:ext cx="6100482" cy="2991203"/>
          </a:xfrm>
          <a:prstGeom prst="rect">
            <a:avLst/>
          </a:prstGeom>
          <a:noFill/>
        </p:spPr>
        <p:txBody>
          <a:bodyPr wrap="square">
            <a:spAutoFit/>
          </a:bodyPr>
          <a:lstStyle/>
          <a:p>
            <a:pPr marL="298450" indent="-285750">
              <a:lnSpc>
                <a:spcPct val="150000"/>
              </a:lnSpc>
              <a:spcBef>
                <a:spcPts val="800"/>
              </a:spcBef>
              <a:buFont typeface="Arial" panose="020B0604020202020204" pitchFamily="34" charset="0"/>
              <a:buChar char="•"/>
              <a:tabLst>
                <a:tab pos="354965" algn="l"/>
                <a:tab pos="355600" algn="l"/>
              </a:tabLst>
            </a:pPr>
            <a:r>
              <a:rPr lang="en-US" spc="-5" dirty="0">
                <a:cs typeface="Calibri" panose="020F0502020204030204" pitchFamily="34" charset="0"/>
              </a:rPr>
              <a:t>Introduction</a:t>
            </a:r>
            <a:endParaRPr lang="en-US" dirty="0">
              <a:cs typeface="Calibri" panose="020F0502020204030204" pitchFamily="34" charset="0"/>
            </a:endParaRPr>
          </a:p>
          <a:p>
            <a:pPr marL="298450" indent="-285750">
              <a:lnSpc>
                <a:spcPct val="150000"/>
              </a:lnSpc>
              <a:spcBef>
                <a:spcPts val="700"/>
              </a:spcBef>
              <a:buFont typeface="Arial" panose="020B0604020202020204" pitchFamily="34" charset="0"/>
              <a:buChar char="•"/>
              <a:tabLst>
                <a:tab pos="354965" algn="l"/>
                <a:tab pos="355600" algn="l"/>
              </a:tabLst>
            </a:pPr>
            <a:r>
              <a:rPr lang="en-US" spc="-5" dirty="0">
                <a:cs typeface="Calibri" panose="020F0502020204030204" pitchFamily="34" charset="0"/>
              </a:rPr>
              <a:t>History</a:t>
            </a:r>
            <a:r>
              <a:rPr lang="en-US" spc="-20" dirty="0">
                <a:cs typeface="Calibri" panose="020F0502020204030204" pitchFamily="34" charset="0"/>
              </a:rPr>
              <a:t> </a:t>
            </a:r>
            <a:r>
              <a:rPr lang="en-US" spc="-5" dirty="0">
                <a:cs typeface="Calibri" panose="020F0502020204030204" pitchFamily="34" charset="0"/>
              </a:rPr>
              <a:t>of</a:t>
            </a:r>
            <a:r>
              <a:rPr lang="en-US" dirty="0">
                <a:cs typeface="Calibri" panose="020F0502020204030204" pitchFamily="34" charset="0"/>
              </a:rPr>
              <a:t> </a:t>
            </a:r>
            <a:r>
              <a:rPr lang="en-US" spc="-5" dirty="0">
                <a:cs typeface="Calibri" panose="020F0502020204030204" pitchFamily="34" charset="0"/>
              </a:rPr>
              <a:t>Preventive Dentistry</a:t>
            </a:r>
          </a:p>
          <a:p>
            <a:pPr marL="298450" indent="-285750">
              <a:lnSpc>
                <a:spcPct val="150000"/>
              </a:lnSpc>
              <a:spcBef>
                <a:spcPts val="700"/>
              </a:spcBef>
              <a:buFont typeface="Arial" panose="020B0604020202020204" pitchFamily="34" charset="0"/>
              <a:buChar char="•"/>
              <a:tabLst>
                <a:tab pos="354965" algn="l"/>
                <a:tab pos="355600" algn="l"/>
              </a:tabLst>
            </a:pPr>
            <a:r>
              <a:rPr lang="en-US" spc="-5" dirty="0">
                <a:cs typeface="Calibri" panose="020F0502020204030204" pitchFamily="34" charset="0"/>
              </a:rPr>
              <a:t>Scope of</a:t>
            </a:r>
            <a:r>
              <a:rPr lang="en-US" dirty="0">
                <a:cs typeface="Calibri" panose="020F0502020204030204" pitchFamily="34" charset="0"/>
              </a:rPr>
              <a:t> </a:t>
            </a:r>
            <a:r>
              <a:rPr lang="en-US" spc="-5" dirty="0">
                <a:cs typeface="Calibri" panose="020F0502020204030204" pitchFamily="34" charset="0"/>
              </a:rPr>
              <a:t>Preventive Dentistry</a:t>
            </a:r>
          </a:p>
          <a:p>
            <a:pPr marL="298450" indent="-285750">
              <a:lnSpc>
                <a:spcPct val="150000"/>
              </a:lnSpc>
              <a:spcBef>
                <a:spcPts val="700"/>
              </a:spcBef>
              <a:buFont typeface="Arial" panose="020B0604020202020204" pitchFamily="34" charset="0"/>
              <a:buChar char="•"/>
              <a:tabLst>
                <a:tab pos="354965" algn="l"/>
                <a:tab pos="355600" algn="l"/>
              </a:tabLst>
            </a:pPr>
            <a:r>
              <a:rPr lang="en-US" spc="-5" dirty="0">
                <a:cs typeface="Calibri" panose="020F0502020204030204" pitchFamily="34" charset="0"/>
              </a:rPr>
              <a:t>Principles of</a:t>
            </a:r>
            <a:r>
              <a:rPr lang="en-US" dirty="0">
                <a:cs typeface="Calibri" panose="020F0502020204030204" pitchFamily="34" charset="0"/>
              </a:rPr>
              <a:t> </a:t>
            </a:r>
            <a:r>
              <a:rPr lang="en-US" spc="-5" dirty="0">
                <a:cs typeface="Calibri" panose="020F0502020204030204" pitchFamily="34" charset="0"/>
              </a:rPr>
              <a:t>Preventive Dentistry</a:t>
            </a:r>
            <a:endParaRPr lang="en-US" dirty="0">
              <a:cs typeface="Calibri" panose="020F0502020204030204" pitchFamily="34" charset="0"/>
            </a:endParaRPr>
          </a:p>
          <a:p>
            <a:pPr marL="298450" indent="-285750">
              <a:lnSpc>
                <a:spcPct val="150000"/>
              </a:lnSpc>
              <a:spcBef>
                <a:spcPts val="690"/>
              </a:spcBef>
              <a:buFont typeface="Arial" panose="020B0604020202020204" pitchFamily="34" charset="0"/>
              <a:buChar char="•"/>
              <a:tabLst>
                <a:tab pos="354965" algn="l"/>
                <a:tab pos="355600" algn="l"/>
              </a:tabLst>
            </a:pPr>
            <a:r>
              <a:rPr lang="en-US" spc="-5" dirty="0">
                <a:cs typeface="Calibri" panose="020F0502020204030204" pitchFamily="34" charset="0"/>
              </a:rPr>
              <a:t>Objectives of</a:t>
            </a:r>
            <a:r>
              <a:rPr lang="en-US" dirty="0">
                <a:cs typeface="Calibri" panose="020F0502020204030204" pitchFamily="34" charset="0"/>
              </a:rPr>
              <a:t> </a:t>
            </a:r>
            <a:r>
              <a:rPr lang="en-US" spc="-5" dirty="0">
                <a:cs typeface="Calibri" panose="020F0502020204030204" pitchFamily="34" charset="0"/>
              </a:rPr>
              <a:t>Preventive Dentistry</a:t>
            </a:r>
            <a:endParaRPr lang="en-US" dirty="0">
              <a:cs typeface="Calibri" panose="020F0502020204030204" pitchFamily="34" charset="0"/>
            </a:endParaRPr>
          </a:p>
          <a:p>
            <a:pPr marL="298450" indent="-285750">
              <a:lnSpc>
                <a:spcPct val="150000"/>
              </a:lnSpc>
              <a:spcBef>
                <a:spcPts val="700"/>
              </a:spcBef>
              <a:buFont typeface="Arial" panose="020B0604020202020204" pitchFamily="34" charset="0"/>
              <a:buChar char="•"/>
              <a:tabLst>
                <a:tab pos="354965" algn="l"/>
                <a:tab pos="355600" algn="l"/>
              </a:tabLst>
            </a:pPr>
            <a:r>
              <a:rPr lang="en-US" spc="-5" dirty="0">
                <a:cs typeface="Calibri" panose="020F0502020204030204" pitchFamily="34" charset="0"/>
              </a:rPr>
              <a:t>Levels</a:t>
            </a:r>
            <a:r>
              <a:rPr lang="en-US" spc="-20" dirty="0">
                <a:cs typeface="Calibri" panose="020F0502020204030204" pitchFamily="34" charset="0"/>
              </a:rPr>
              <a:t> </a:t>
            </a:r>
            <a:r>
              <a:rPr lang="en-US" spc="-5" dirty="0">
                <a:cs typeface="Calibri" panose="020F0502020204030204" pitchFamily="34" charset="0"/>
              </a:rPr>
              <a:t>of</a:t>
            </a:r>
            <a:r>
              <a:rPr lang="en-US" spc="-20" dirty="0">
                <a:cs typeface="Calibri" panose="020F0502020204030204" pitchFamily="34" charset="0"/>
              </a:rPr>
              <a:t> </a:t>
            </a:r>
            <a:r>
              <a:rPr lang="en-US" spc="-5" dirty="0">
                <a:cs typeface="Calibri" panose="020F0502020204030204" pitchFamily="34" charset="0"/>
              </a:rPr>
              <a:t>Prevention</a:t>
            </a:r>
          </a:p>
        </p:txBody>
      </p:sp>
      <p:sp>
        <p:nvSpPr>
          <p:cNvPr id="6" name="Slide Number Placeholder 5">
            <a:extLst>
              <a:ext uri="{FF2B5EF4-FFF2-40B4-BE49-F238E27FC236}">
                <a16:creationId xmlns:a16="http://schemas.microsoft.com/office/drawing/2014/main" id="{89581BF5-02B1-780A-180E-4F295239B13B}"/>
              </a:ext>
            </a:extLst>
          </p:cNvPr>
          <p:cNvSpPr>
            <a:spLocks noGrp="1"/>
          </p:cNvSpPr>
          <p:nvPr>
            <p:ph type="sldNum" sz="quarter" idx="12"/>
          </p:nvPr>
        </p:nvSpPr>
        <p:spPr/>
        <p:txBody>
          <a:bodyPr/>
          <a:lstStyle/>
          <a:p>
            <a:fld id="{6D22F896-40B5-4ADD-8801-0D06FADFA095}" type="slidenum">
              <a:rPr lang="en-US" smtClean="0"/>
              <a:t>2</a:t>
            </a:fld>
            <a:endParaRPr lang="en-US" dirty="0"/>
          </a:p>
        </p:txBody>
      </p:sp>
      <p:sp>
        <p:nvSpPr>
          <p:cNvPr id="8" name="TextBox 7">
            <a:extLst>
              <a:ext uri="{FF2B5EF4-FFF2-40B4-BE49-F238E27FC236}">
                <a16:creationId xmlns:a16="http://schemas.microsoft.com/office/drawing/2014/main" id="{6C78D541-D530-AE55-8755-BF6489BD8C17}"/>
              </a:ext>
            </a:extLst>
          </p:cNvPr>
          <p:cNvSpPr txBox="1"/>
          <p:nvPr/>
        </p:nvSpPr>
        <p:spPr>
          <a:xfrm>
            <a:off x="5812778" y="1050762"/>
            <a:ext cx="6100482" cy="1912127"/>
          </a:xfrm>
          <a:prstGeom prst="rect">
            <a:avLst/>
          </a:prstGeom>
          <a:noFill/>
        </p:spPr>
        <p:txBody>
          <a:bodyPr wrap="square">
            <a:spAutoFit/>
          </a:bodyPr>
          <a:lstStyle/>
          <a:p>
            <a:pPr marL="285750" indent="-285750" eaLnBrk="1" hangingPunct="1">
              <a:lnSpc>
                <a:spcPct val="170000"/>
              </a:lnSpc>
              <a:buFont typeface="Arial" panose="020B0604020202020204" pitchFamily="34" charset="0"/>
              <a:buChar char="•"/>
            </a:pPr>
            <a:r>
              <a:rPr lang="en-US" altLang="en-US" dirty="0"/>
              <a:t>Pit and Fissure Sealants</a:t>
            </a:r>
          </a:p>
          <a:p>
            <a:pPr marL="285750" indent="-285750" eaLnBrk="1" hangingPunct="1">
              <a:lnSpc>
                <a:spcPct val="170000"/>
              </a:lnSpc>
              <a:buFont typeface="Arial" panose="020B0604020202020204" pitchFamily="34" charset="0"/>
              <a:buChar char="•"/>
            </a:pPr>
            <a:r>
              <a:rPr lang="en-US" altLang="en-US" sz="1800" dirty="0"/>
              <a:t>Preventive Risen Restoration</a:t>
            </a:r>
          </a:p>
          <a:p>
            <a:pPr marL="285750" indent="-285750" eaLnBrk="1" hangingPunct="1">
              <a:lnSpc>
                <a:spcPct val="170000"/>
              </a:lnSpc>
              <a:buFont typeface="Arial" panose="020B0604020202020204" pitchFamily="34" charset="0"/>
              <a:buChar char="•"/>
            </a:pPr>
            <a:r>
              <a:rPr lang="en-US" altLang="en-US" sz="1800" dirty="0"/>
              <a:t>Resin Modified GIC</a:t>
            </a:r>
          </a:p>
          <a:p>
            <a:pPr marL="285750" indent="-285750" eaLnBrk="1" hangingPunct="1">
              <a:lnSpc>
                <a:spcPct val="170000"/>
              </a:lnSpc>
              <a:buFont typeface="Arial" panose="020B0604020202020204" pitchFamily="34" charset="0"/>
              <a:buChar char="•"/>
            </a:pPr>
            <a:endParaRPr lang="en-US" altLang="en-US" sz="1800" dirty="0"/>
          </a:p>
        </p:txBody>
      </p:sp>
    </p:spTree>
    <p:extLst>
      <p:ext uri="{BB962C8B-B14F-4D97-AF65-F5344CB8AC3E}">
        <p14:creationId xmlns:p14="http://schemas.microsoft.com/office/powerpoint/2010/main" val="4140759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9016541B-D3D7-38BD-CAEB-886A93D6F76A}"/>
              </a:ext>
            </a:extLst>
          </p:cNvPr>
          <p:cNvSpPr>
            <a:spLocks noGrp="1" noChangeArrowheads="1"/>
          </p:cNvSpPr>
          <p:nvPr>
            <p:ph type="title"/>
          </p:nvPr>
        </p:nvSpPr>
        <p:spPr>
          <a:xfrm>
            <a:off x="2238443" y="367639"/>
            <a:ext cx="7715114" cy="770281"/>
          </a:xfrm>
        </p:spPr>
        <p:txBody>
          <a:bodyPr/>
          <a:lstStyle/>
          <a:p>
            <a:pPr eaLnBrk="1" hangingPunct="1"/>
            <a:r>
              <a:rPr lang="en-US" altLang="en-US" sz="2800" dirty="0"/>
              <a:t>MECHANISM OF PIT &amp; FISSURE CARIES</a:t>
            </a:r>
          </a:p>
        </p:txBody>
      </p:sp>
      <p:sp>
        <p:nvSpPr>
          <p:cNvPr id="12291" name="Rectangle 3">
            <a:extLst>
              <a:ext uri="{FF2B5EF4-FFF2-40B4-BE49-F238E27FC236}">
                <a16:creationId xmlns:a16="http://schemas.microsoft.com/office/drawing/2014/main" id="{05A9937C-000C-E0C7-5E89-4A89FD0FC308}"/>
              </a:ext>
            </a:extLst>
          </p:cNvPr>
          <p:cNvSpPr>
            <a:spLocks noGrp="1" noChangeArrowheads="1"/>
          </p:cNvSpPr>
          <p:nvPr>
            <p:ph type="body" idx="1"/>
          </p:nvPr>
        </p:nvSpPr>
        <p:spPr>
          <a:xfrm>
            <a:off x="1450392" y="1568692"/>
            <a:ext cx="9291215" cy="3450613"/>
          </a:xfrm>
        </p:spPr>
        <p:txBody>
          <a:bodyPr>
            <a:noAutofit/>
          </a:bodyPr>
          <a:lstStyle/>
          <a:p>
            <a:pPr eaLnBrk="1" hangingPunct="1">
              <a:lnSpc>
                <a:spcPct val="180000"/>
              </a:lnSpc>
            </a:pPr>
            <a:r>
              <a:rPr lang="en-US" altLang="en-US" dirty="0"/>
              <a:t>Independent lesion at orifice of fissure</a:t>
            </a:r>
          </a:p>
          <a:p>
            <a:pPr eaLnBrk="1" hangingPunct="1">
              <a:lnSpc>
                <a:spcPct val="180000"/>
              </a:lnSpc>
            </a:pPr>
            <a:r>
              <a:rPr lang="en-US" altLang="en-US" dirty="0"/>
              <a:t>Fissure walls become involved </a:t>
            </a:r>
          </a:p>
          <a:p>
            <a:pPr eaLnBrk="1" hangingPunct="1">
              <a:lnSpc>
                <a:spcPct val="180000"/>
              </a:lnSpc>
            </a:pPr>
            <a:r>
              <a:rPr lang="en-US" altLang="en-US" dirty="0"/>
              <a:t>Enamel at base of the fissure affected more</a:t>
            </a:r>
          </a:p>
          <a:p>
            <a:pPr eaLnBrk="1" hangingPunct="1">
              <a:lnSpc>
                <a:spcPct val="180000"/>
              </a:lnSpc>
            </a:pPr>
            <a:r>
              <a:rPr lang="en-US" altLang="en-US" dirty="0"/>
              <a:t>Spread of caries laterally along the enamel</a:t>
            </a:r>
          </a:p>
          <a:p>
            <a:pPr eaLnBrk="1" hangingPunct="1">
              <a:lnSpc>
                <a:spcPct val="180000"/>
              </a:lnSpc>
            </a:pPr>
            <a:r>
              <a:rPr lang="en-US" altLang="en-US" dirty="0"/>
              <a:t>Inverted triangle with the apex towards outer enamel surface</a:t>
            </a:r>
          </a:p>
          <a:p>
            <a:pPr eaLnBrk="1" hangingPunct="1">
              <a:lnSpc>
                <a:spcPct val="180000"/>
              </a:lnSpc>
            </a:pPr>
            <a:r>
              <a:rPr lang="en-US" altLang="en-US" dirty="0"/>
              <a:t>Reaches </a:t>
            </a:r>
            <a:r>
              <a:rPr lang="en-US" altLang="en-US" dirty="0" err="1"/>
              <a:t>dentinoenamel</a:t>
            </a:r>
            <a:r>
              <a:rPr lang="en-US" altLang="en-US" dirty="0"/>
              <a:t> Junction</a:t>
            </a:r>
          </a:p>
        </p:txBody>
      </p:sp>
      <p:sp>
        <p:nvSpPr>
          <p:cNvPr id="2" name="Slide Number Placeholder 1">
            <a:extLst>
              <a:ext uri="{FF2B5EF4-FFF2-40B4-BE49-F238E27FC236}">
                <a16:creationId xmlns:a16="http://schemas.microsoft.com/office/drawing/2014/main" id="{0F55E3D4-8F3B-8EDB-8DBB-871590004572}"/>
              </a:ext>
            </a:extLst>
          </p:cNvPr>
          <p:cNvSpPr>
            <a:spLocks noGrp="1"/>
          </p:cNvSpPr>
          <p:nvPr>
            <p:ph type="sldNum" sz="quarter" idx="12"/>
          </p:nvPr>
        </p:nvSpPr>
        <p:spPr/>
        <p:txBody>
          <a:bodyPr/>
          <a:lstStyle/>
          <a:p>
            <a:fld id="{6D22F896-40B5-4ADD-8801-0D06FADFA095}" type="slidenum">
              <a:rPr lang="en-US" smtClean="0"/>
              <a:t>20</a:t>
            </a:fld>
            <a:endParaRPr lang="en-US"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720C064A-15CB-6F29-554E-9823A4C082DA}"/>
              </a:ext>
            </a:extLst>
          </p:cNvPr>
          <p:cNvSpPr>
            <a:spLocks noGrp="1" noChangeArrowheads="1"/>
          </p:cNvSpPr>
          <p:nvPr>
            <p:ph type="body" idx="1"/>
          </p:nvPr>
        </p:nvSpPr>
        <p:spPr>
          <a:xfrm>
            <a:off x="1905000" y="538480"/>
            <a:ext cx="8382000" cy="5191760"/>
          </a:xfrm>
        </p:spPr>
        <p:txBody>
          <a:bodyPr>
            <a:normAutofit fontScale="92500" lnSpcReduction="10000"/>
          </a:bodyPr>
          <a:lstStyle/>
          <a:p>
            <a:pPr eaLnBrk="1" hangingPunct="1">
              <a:lnSpc>
                <a:spcPct val="160000"/>
              </a:lnSpc>
            </a:pPr>
            <a:r>
              <a:rPr lang="en-US" altLang="en-US" sz="2400" dirty="0"/>
              <a:t>Involvement of dentin</a:t>
            </a:r>
          </a:p>
          <a:p>
            <a:pPr eaLnBrk="1" hangingPunct="1">
              <a:lnSpc>
                <a:spcPct val="160000"/>
              </a:lnSpc>
            </a:pPr>
            <a:r>
              <a:rPr lang="en-US" altLang="en-US" sz="2400" dirty="0"/>
              <a:t>Loss of mineral &amp; structural support from adjacent enamel</a:t>
            </a:r>
          </a:p>
          <a:p>
            <a:pPr eaLnBrk="1" hangingPunct="1">
              <a:lnSpc>
                <a:spcPct val="160000"/>
              </a:lnSpc>
            </a:pPr>
            <a:r>
              <a:rPr lang="en-US" altLang="en-US" sz="2400" dirty="0"/>
              <a:t>Frank cavitation</a:t>
            </a:r>
          </a:p>
          <a:p>
            <a:pPr eaLnBrk="1" hangingPunct="1">
              <a:lnSpc>
                <a:spcPct val="160000"/>
              </a:lnSpc>
            </a:pPr>
            <a:r>
              <a:rPr lang="en-US" altLang="en-US" sz="2400" dirty="0"/>
              <a:t>Characteristic of pit &amp; fissure caries: (Hicks and </a:t>
            </a:r>
            <a:r>
              <a:rPr lang="en-US" altLang="en-US" sz="2400" dirty="0" err="1"/>
              <a:t>Maltz</a:t>
            </a:r>
            <a:r>
              <a:rPr lang="en-US" altLang="en-US" sz="2400" dirty="0"/>
              <a:t>, 1986) </a:t>
            </a:r>
            <a:r>
              <a:rPr lang="en-US" altLang="en-US" sz="2400" b="1" dirty="0"/>
              <a:t>organic plug:</a:t>
            </a:r>
            <a:r>
              <a:rPr lang="en-US" altLang="en-US" sz="2400" dirty="0"/>
              <a:t> acts as buffer against acid by products of plaque, diffusion barrier, lessens acid attack at the </a:t>
            </a:r>
            <a:r>
              <a:rPr lang="en-US" altLang="en-US" sz="2400" dirty="0" err="1"/>
              <a:t>fissural</a:t>
            </a:r>
            <a:r>
              <a:rPr lang="en-US" altLang="en-US" sz="2400" dirty="0"/>
              <a:t> base (initial caries process)</a:t>
            </a:r>
          </a:p>
          <a:p>
            <a:pPr eaLnBrk="1" hangingPunct="1">
              <a:lnSpc>
                <a:spcPct val="160000"/>
              </a:lnSpc>
              <a:buFontTx/>
              <a:buNone/>
            </a:pPr>
            <a:r>
              <a:rPr lang="en-US" altLang="en-US" sz="2400" dirty="0"/>
              <a:t>	organic plug: reduced enamel epithelium, oral debris, microorganisms</a:t>
            </a:r>
          </a:p>
        </p:txBody>
      </p:sp>
      <p:sp>
        <p:nvSpPr>
          <p:cNvPr id="2" name="Slide Number Placeholder 1">
            <a:extLst>
              <a:ext uri="{FF2B5EF4-FFF2-40B4-BE49-F238E27FC236}">
                <a16:creationId xmlns:a16="http://schemas.microsoft.com/office/drawing/2014/main" id="{07A0AFEA-8DAA-EE6B-92DB-951598CCC071}"/>
              </a:ext>
            </a:extLst>
          </p:cNvPr>
          <p:cNvSpPr>
            <a:spLocks noGrp="1"/>
          </p:cNvSpPr>
          <p:nvPr>
            <p:ph type="sldNum" sz="quarter" idx="12"/>
          </p:nvPr>
        </p:nvSpPr>
        <p:spPr/>
        <p:txBody>
          <a:bodyPr/>
          <a:lstStyle/>
          <a:p>
            <a:fld id="{6D22F896-40B5-4ADD-8801-0D06FADFA095}" type="slidenum">
              <a:rPr lang="en-US" smtClean="0"/>
              <a:t>21</a:t>
            </a:fld>
            <a:endParaRPr lang="en-US"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33D10A12-0532-FDC7-1D53-FCFFC64E5BA3}"/>
              </a:ext>
            </a:extLst>
          </p:cNvPr>
          <p:cNvSpPr>
            <a:spLocks noGrp="1" noChangeArrowheads="1"/>
          </p:cNvSpPr>
          <p:nvPr>
            <p:ph type="title"/>
          </p:nvPr>
        </p:nvSpPr>
        <p:spPr>
          <a:xfrm>
            <a:off x="2942776" y="188061"/>
            <a:ext cx="6601726" cy="746659"/>
          </a:xfrm>
        </p:spPr>
        <p:txBody>
          <a:bodyPr/>
          <a:lstStyle/>
          <a:p>
            <a:pPr eaLnBrk="1" hangingPunct="1"/>
            <a:r>
              <a:rPr lang="en-US" altLang="en-US" sz="2800" dirty="0"/>
              <a:t>MORPHOLOGY OF FISSURES</a:t>
            </a:r>
          </a:p>
        </p:txBody>
      </p:sp>
      <p:sp>
        <p:nvSpPr>
          <p:cNvPr id="14339" name="Rectangle 3">
            <a:extLst>
              <a:ext uri="{FF2B5EF4-FFF2-40B4-BE49-F238E27FC236}">
                <a16:creationId xmlns:a16="http://schemas.microsoft.com/office/drawing/2014/main" id="{F3D58C65-0C97-6DA8-39DA-7AD54C26052A}"/>
              </a:ext>
            </a:extLst>
          </p:cNvPr>
          <p:cNvSpPr>
            <a:spLocks noGrp="1" noChangeArrowheads="1"/>
          </p:cNvSpPr>
          <p:nvPr>
            <p:ph type="body" idx="1"/>
          </p:nvPr>
        </p:nvSpPr>
        <p:spPr>
          <a:xfrm>
            <a:off x="1476376" y="1264920"/>
            <a:ext cx="4259263" cy="4522788"/>
          </a:xfrm>
        </p:spPr>
        <p:txBody>
          <a:bodyPr/>
          <a:lstStyle/>
          <a:p>
            <a:pPr eaLnBrk="1" hangingPunct="1">
              <a:lnSpc>
                <a:spcPct val="170000"/>
              </a:lnSpc>
            </a:pPr>
            <a:r>
              <a:rPr lang="en-US" altLang="en-US" sz="2400" b="1" dirty="0" err="1"/>
              <a:t>Nango</a:t>
            </a:r>
            <a:r>
              <a:rPr lang="en-US" altLang="en-US" sz="2400" b="1" dirty="0"/>
              <a:t> (1961):</a:t>
            </a:r>
          </a:p>
          <a:p>
            <a:pPr eaLnBrk="1" hangingPunct="1">
              <a:lnSpc>
                <a:spcPct val="170000"/>
              </a:lnSpc>
              <a:buFontTx/>
              <a:buNone/>
            </a:pPr>
            <a:r>
              <a:rPr lang="en-US" altLang="en-US" sz="2400" dirty="0"/>
              <a:t>	V type : 34%</a:t>
            </a:r>
          </a:p>
          <a:p>
            <a:pPr eaLnBrk="1" hangingPunct="1">
              <a:lnSpc>
                <a:spcPct val="170000"/>
              </a:lnSpc>
              <a:buFontTx/>
              <a:buNone/>
            </a:pPr>
            <a:r>
              <a:rPr lang="en-US" altLang="en-US" sz="2400" dirty="0"/>
              <a:t>    U type : 14%</a:t>
            </a:r>
          </a:p>
          <a:p>
            <a:pPr eaLnBrk="1" hangingPunct="1">
              <a:lnSpc>
                <a:spcPct val="170000"/>
              </a:lnSpc>
              <a:buFontTx/>
              <a:buNone/>
            </a:pPr>
            <a:r>
              <a:rPr lang="en-US" altLang="en-US" sz="2400" dirty="0"/>
              <a:t>    IK type :  19%</a:t>
            </a:r>
          </a:p>
          <a:p>
            <a:pPr eaLnBrk="1" hangingPunct="1">
              <a:lnSpc>
                <a:spcPct val="170000"/>
              </a:lnSpc>
              <a:buFontTx/>
              <a:buNone/>
            </a:pPr>
            <a:r>
              <a:rPr lang="en-US" altLang="en-US" sz="2400" dirty="0"/>
              <a:t>	I type : 26 %</a:t>
            </a:r>
          </a:p>
          <a:p>
            <a:pPr eaLnBrk="1" hangingPunct="1">
              <a:lnSpc>
                <a:spcPct val="170000"/>
              </a:lnSpc>
              <a:buFontTx/>
              <a:buNone/>
            </a:pPr>
            <a:r>
              <a:rPr lang="en-US" altLang="en-US" sz="2400" dirty="0"/>
              <a:t>    Inverted Y type : 7 %</a:t>
            </a:r>
          </a:p>
          <a:p>
            <a:pPr eaLnBrk="1" hangingPunct="1"/>
            <a:endParaRPr lang="en-US" altLang="en-US" sz="2400" dirty="0"/>
          </a:p>
        </p:txBody>
      </p:sp>
      <p:pic>
        <p:nvPicPr>
          <p:cNvPr id="14340" name="Picture 4" descr="DSCN2169">
            <a:extLst>
              <a:ext uri="{FF2B5EF4-FFF2-40B4-BE49-F238E27FC236}">
                <a16:creationId xmlns:a16="http://schemas.microsoft.com/office/drawing/2014/main" id="{1AF389FC-C005-5EB0-24C0-49047F3762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667" t="38206" r="58334" b="29393"/>
          <a:stretch>
            <a:fillRect/>
          </a:stretch>
        </p:blipFill>
        <p:spPr bwMode="auto">
          <a:xfrm>
            <a:off x="6380480" y="1828800"/>
            <a:ext cx="5486400" cy="3692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lide Number Placeholder 1">
            <a:extLst>
              <a:ext uri="{FF2B5EF4-FFF2-40B4-BE49-F238E27FC236}">
                <a16:creationId xmlns:a16="http://schemas.microsoft.com/office/drawing/2014/main" id="{ED943C49-9FC6-C0C2-B1B3-703C8CC60432}"/>
              </a:ext>
            </a:extLst>
          </p:cNvPr>
          <p:cNvSpPr>
            <a:spLocks noGrp="1"/>
          </p:cNvSpPr>
          <p:nvPr>
            <p:ph type="sldNum" sz="quarter" idx="12"/>
          </p:nvPr>
        </p:nvSpPr>
        <p:spPr/>
        <p:txBody>
          <a:bodyPr/>
          <a:lstStyle/>
          <a:p>
            <a:fld id="{6D22F896-40B5-4ADD-8801-0D06FADFA095}" type="slidenum">
              <a:rPr lang="en-US" smtClean="0"/>
              <a:t>22</a:t>
            </a:fld>
            <a:endParaRPr lang="en-US"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a:extLst>
              <a:ext uri="{FF2B5EF4-FFF2-40B4-BE49-F238E27FC236}">
                <a16:creationId xmlns:a16="http://schemas.microsoft.com/office/drawing/2014/main" id="{F02CEC0E-2329-13C1-7965-84A1BB24023D}"/>
              </a:ext>
            </a:extLst>
          </p:cNvPr>
          <p:cNvSpPr>
            <a:spLocks noGrp="1" noChangeArrowheads="1"/>
          </p:cNvSpPr>
          <p:nvPr>
            <p:ph type="body" idx="1"/>
          </p:nvPr>
        </p:nvSpPr>
        <p:spPr>
          <a:xfrm>
            <a:off x="1828800" y="1014121"/>
            <a:ext cx="8382000" cy="5105400"/>
          </a:xfrm>
        </p:spPr>
        <p:txBody>
          <a:bodyPr/>
          <a:lstStyle/>
          <a:p>
            <a:pPr eaLnBrk="1" hangingPunct="1">
              <a:lnSpc>
                <a:spcPct val="180000"/>
              </a:lnSpc>
            </a:pPr>
            <a:r>
              <a:rPr lang="en-US" altLang="en-US" sz="2400" dirty="0"/>
              <a:t>G. V. Black: extension for prevention</a:t>
            </a:r>
          </a:p>
          <a:p>
            <a:pPr eaLnBrk="1" hangingPunct="1">
              <a:lnSpc>
                <a:spcPct val="180000"/>
              </a:lnSpc>
            </a:pPr>
            <a:r>
              <a:rPr lang="en-US" altLang="en-US" sz="2400" dirty="0"/>
              <a:t>Hyatt (1923): Prophylactic odontotomy (silver or copper </a:t>
            </a:r>
            <a:r>
              <a:rPr lang="en-US" altLang="en-US" sz="2400" dirty="0" err="1"/>
              <a:t>oxyphosphate</a:t>
            </a:r>
            <a:r>
              <a:rPr lang="en-US" altLang="en-US" sz="2400" dirty="0"/>
              <a:t> cement, amalgam restorations)</a:t>
            </a:r>
          </a:p>
          <a:p>
            <a:pPr eaLnBrk="1" hangingPunct="1">
              <a:lnSpc>
                <a:spcPct val="180000"/>
              </a:lnSpc>
            </a:pPr>
            <a:r>
              <a:rPr lang="en-US" altLang="en-US" sz="2400" dirty="0" err="1"/>
              <a:t>Bodecker</a:t>
            </a:r>
            <a:r>
              <a:rPr lang="en-US" altLang="en-US" sz="2400" dirty="0"/>
              <a:t> (1929): Fissure eradication (shaping </a:t>
            </a:r>
            <a:r>
              <a:rPr lang="en-US" altLang="en-US" sz="2400" dirty="0" err="1"/>
              <a:t>noncarious</a:t>
            </a:r>
            <a:r>
              <a:rPr lang="en-US" altLang="en-US" sz="2400" dirty="0"/>
              <a:t> pits and fissures)</a:t>
            </a:r>
          </a:p>
          <a:p>
            <a:pPr eaLnBrk="1" hangingPunct="1">
              <a:lnSpc>
                <a:spcPct val="180000"/>
              </a:lnSpc>
            </a:pPr>
            <a:r>
              <a:rPr lang="en-US" altLang="en-US" sz="2400" dirty="0"/>
              <a:t>Gore (1939) solutions of cellulose nitrate in organic solvents</a:t>
            </a:r>
          </a:p>
        </p:txBody>
      </p:sp>
      <p:sp>
        <p:nvSpPr>
          <p:cNvPr id="15363" name="Rectangle 5">
            <a:extLst>
              <a:ext uri="{FF2B5EF4-FFF2-40B4-BE49-F238E27FC236}">
                <a16:creationId xmlns:a16="http://schemas.microsoft.com/office/drawing/2014/main" id="{3B9D38F5-D859-DF7A-31E4-D9D4E7B90EA5}"/>
              </a:ext>
            </a:extLst>
          </p:cNvPr>
          <p:cNvSpPr>
            <a:spLocks noGrp="1" noChangeArrowheads="1"/>
          </p:cNvSpPr>
          <p:nvPr>
            <p:ph type="title"/>
          </p:nvPr>
        </p:nvSpPr>
        <p:spPr>
          <a:xfrm>
            <a:off x="2279083" y="370840"/>
            <a:ext cx="7481434" cy="643281"/>
          </a:xfrm>
          <a:noFill/>
        </p:spPr>
        <p:txBody>
          <a:bodyPr/>
          <a:lstStyle/>
          <a:p>
            <a:pPr eaLnBrk="1" hangingPunct="1"/>
            <a:r>
              <a:rPr lang="en-US" altLang="en-US" sz="2800" dirty="0"/>
              <a:t>HISTORICAL PERSPECTIVE</a:t>
            </a:r>
          </a:p>
        </p:txBody>
      </p:sp>
      <p:sp>
        <p:nvSpPr>
          <p:cNvPr id="2" name="Slide Number Placeholder 1">
            <a:extLst>
              <a:ext uri="{FF2B5EF4-FFF2-40B4-BE49-F238E27FC236}">
                <a16:creationId xmlns:a16="http://schemas.microsoft.com/office/drawing/2014/main" id="{BA83CD70-537E-B461-A347-49D90B3AFF58}"/>
              </a:ext>
            </a:extLst>
          </p:cNvPr>
          <p:cNvSpPr>
            <a:spLocks noGrp="1"/>
          </p:cNvSpPr>
          <p:nvPr>
            <p:ph type="sldNum" sz="quarter" idx="12"/>
          </p:nvPr>
        </p:nvSpPr>
        <p:spPr/>
        <p:txBody>
          <a:bodyPr/>
          <a:lstStyle/>
          <a:p>
            <a:fld id="{6D22F896-40B5-4ADD-8801-0D06FADFA095}" type="slidenum">
              <a:rPr lang="en-US" smtClean="0"/>
              <a:t>23</a:t>
            </a:fld>
            <a:endParaRPr lang="en-US"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a:extLst>
              <a:ext uri="{FF2B5EF4-FFF2-40B4-BE49-F238E27FC236}">
                <a16:creationId xmlns:a16="http://schemas.microsoft.com/office/drawing/2014/main" id="{422D8B30-0A7C-808C-C502-E9E7E86C1C47}"/>
              </a:ext>
            </a:extLst>
          </p:cNvPr>
          <p:cNvSpPr>
            <a:spLocks noGrp="1" noChangeArrowheads="1"/>
          </p:cNvSpPr>
          <p:nvPr>
            <p:ph type="body" idx="1"/>
          </p:nvPr>
        </p:nvSpPr>
        <p:spPr>
          <a:xfrm>
            <a:off x="1981200" y="579438"/>
            <a:ext cx="8229600" cy="4967922"/>
          </a:xfrm>
        </p:spPr>
        <p:txBody>
          <a:bodyPr>
            <a:normAutofit lnSpcReduction="10000"/>
          </a:bodyPr>
          <a:lstStyle/>
          <a:p>
            <a:pPr eaLnBrk="1" hangingPunct="1">
              <a:lnSpc>
                <a:spcPct val="230000"/>
              </a:lnSpc>
            </a:pPr>
            <a:r>
              <a:rPr lang="en-US" altLang="en-US" sz="2400" dirty="0"/>
              <a:t>Application of </a:t>
            </a:r>
            <a:r>
              <a:rPr lang="en-US" altLang="en-US" sz="2400" b="1" dirty="0"/>
              <a:t>impregnating solutions</a:t>
            </a:r>
            <a:r>
              <a:rPr lang="en-US" altLang="en-US" sz="2400" dirty="0"/>
              <a:t>: ( inhibit proteolytic action of organisms on organic structures in enamel )</a:t>
            </a:r>
          </a:p>
          <a:p>
            <a:pPr eaLnBrk="1" hangingPunct="1">
              <a:lnSpc>
                <a:spcPct val="230000"/>
              </a:lnSpc>
            </a:pPr>
            <a:r>
              <a:rPr lang="en-US" altLang="en-US" sz="2400" dirty="0"/>
              <a:t>Klein &amp; </a:t>
            </a:r>
            <a:r>
              <a:rPr lang="en-US" altLang="en-US" sz="2400" dirty="0" err="1"/>
              <a:t>Knotson</a:t>
            </a:r>
            <a:r>
              <a:rPr lang="en-US" altLang="en-US" sz="2400" dirty="0"/>
              <a:t> (1942) ammoniacal silver nitrate solutions (complexes with protein components of enamel &amp; dentin and deposit reduced silver)</a:t>
            </a:r>
          </a:p>
        </p:txBody>
      </p:sp>
      <p:sp>
        <p:nvSpPr>
          <p:cNvPr id="2" name="Slide Number Placeholder 1">
            <a:extLst>
              <a:ext uri="{FF2B5EF4-FFF2-40B4-BE49-F238E27FC236}">
                <a16:creationId xmlns:a16="http://schemas.microsoft.com/office/drawing/2014/main" id="{17132F31-84D7-26E7-B837-1A4CF9ACF4FB}"/>
              </a:ext>
            </a:extLst>
          </p:cNvPr>
          <p:cNvSpPr>
            <a:spLocks noGrp="1"/>
          </p:cNvSpPr>
          <p:nvPr>
            <p:ph type="sldNum" sz="quarter" idx="12"/>
          </p:nvPr>
        </p:nvSpPr>
        <p:spPr/>
        <p:txBody>
          <a:bodyPr/>
          <a:lstStyle/>
          <a:p>
            <a:fld id="{6D22F896-40B5-4ADD-8801-0D06FADFA095}" type="slidenum">
              <a:rPr lang="en-US" smtClean="0"/>
              <a:t>24</a:t>
            </a:fld>
            <a:endParaRPr lang="en-US"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FB3EF8F9-8848-BA5A-8D33-5754338F242E}"/>
              </a:ext>
            </a:extLst>
          </p:cNvPr>
          <p:cNvSpPr>
            <a:spLocks noGrp="1" noChangeArrowheads="1"/>
          </p:cNvSpPr>
          <p:nvPr>
            <p:ph type="title"/>
          </p:nvPr>
        </p:nvSpPr>
        <p:spPr>
          <a:xfrm>
            <a:off x="2827723" y="381000"/>
            <a:ext cx="6536554" cy="597561"/>
          </a:xfrm>
        </p:spPr>
        <p:txBody>
          <a:bodyPr/>
          <a:lstStyle/>
          <a:p>
            <a:pPr eaLnBrk="1" hangingPunct="1"/>
            <a:r>
              <a:rPr lang="en-US" altLang="en-US" sz="2800"/>
              <a:t>INDICATIONS (Ripa, 1985)</a:t>
            </a:r>
          </a:p>
        </p:txBody>
      </p:sp>
      <p:sp>
        <p:nvSpPr>
          <p:cNvPr id="18435" name="Rectangle 3">
            <a:extLst>
              <a:ext uri="{FF2B5EF4-FFF2-40B4-BE49-F238E27FC236}">
                <a16:creationId xmlns:a16="http://schemas.microsoft.com/office/drawing/2014/main" id="{EA793DAE-436E-3BE0-AA09-626682D95908}"/>
              </a:ext>
            </a:extLst>
          </p:cNvPr>
          <p:cNvSpPr>
            <a:spLocks noGrp="1" noChangeArrowheads="1"/>
          </p:cNvSpPr>
          <p:nvPr>
            <p:ph type="body" idx="1"/>
          </p:nvPr>
        </p:nvSpPr>
        <p:spPr>
          <a:xfrm>
            <a:off x="1696720" y="1082040"/>
            <a:ext cx="8382000" cy="4445000"/>
          </a:xfrm>
        </p:spPr>
        <p:txBody>
          <a:bodyPr/>
          <a:lstStyle/>
          <a:p>
            <a:pPr lvl="1" eaLnBrk="1" hangingPunct="1">
              <a:lnSpc>
                <a:spcPct val="180000"/>
              </a:lnSpc>
            </a:pPr>
            <a:r>
              <a:rPr lang="en-US" altLang="en-US" sz="2400" dirty="0"/>
              <a:t>Recently erupted teeth (Berman &amp; Slack, 1973)</a:t>
            </a:r>
          </a:p>
          <a:p>
            <a:pPr lvl="1" eaLnBrk="1" hangingPunct="1">
              <a:lnSpc>
                <a:spcPct val="180000"/>
              </a:lnSpc>
            </a:pPr>
            <a:r>
              <a:rPr lang="en-US" altLang="en-US" sz="2400" dirty="0"/>
              <a:t>Tooth can be isolated</a:t>
            </a:r>
          </a:p>
          <a:p>
            <a:pPr lvl="1" eaLnBrk="1" hangingPunct="1">
              <a:lnSpc>
                <a:spcPct val="180000"/>
              </a:lnSpc>
            </a:pPr>
            <a:r>
              <a:rPr lang="en-US" altLang="en-US" sz="2400" dirty="0"/>
              <a:t>No, or only minimal pit and fissure staining</a:t>
            </a:r>
          </a:p>
          <a:p>
            <a:pPr lvl="1" eaLnBrk="1" hangingPunct="1">
              <a:lnSpc>
                <a:spcPct val="180000"/>
              </a:lnSpc>
            </a:pPr>
            <a:r>
              <a:rPr lang="en-US" altLang="en-US" sz="2400" dirty="0"/>
              <a:t>No, or only minimal “catches” in the grooves</a:t>
            </a:r>
          </a:p>
          <a:p>
            <a:pPr lvl="1" eaLnBrk="1" hangingPunct="1">
              <a:lnSpc>
                <a:spcPct val="180000"/>
              </a:lnSpc>
            </a:pPr>
            <a:r>
              <a:rPr lang="en-US" altLang="en-US" sz="2400" dirty="0"/>
              <a:t>No evidence of radiographic caries</a:t>
            </a:r>
          </a:p>
          <a:p>
            <a:pPr lvl="1" eaLnBrk="1" hangingPunct="1">
              <a:lnSpc>
                <a:spcPct val="180000"/>
              </a:lnSpc>
            </a:pPr>
            <a:r>
              <a:rPr lang="en-US" altLang="en-US" sz="2400" dirty="0"/>
              <a:t>Minimum proximal carious lesions</a:t>
            </a:r>
          </a:p>
        </p:txBody>
      </p:sp>
      <p:sp>
        <p:nvSpPr>
          <p:cNvPr id="2" name="Slide Number Placeholder 1">
            <a:extLst>
              <a:ext uri="{FF2B5EF4-FFF2-40B4-BE49-F238E27FC236}">
                <a16:creationId xmlns:a16="http://schemas.microsoft.com/office/drawing/2014/main" id="{4DA6819F-B440-A612-5488-36E1FE632882}"/>
              </a:ext>
            </a:extLst>
          </p:cNvPr>
          <p:cNvSpPr>
            <a:spLocks noGrp="1"/>
          </p:cNvSpPr>
          <p:nvPr>
            <p:ph type="sldNum" sz="quarter" idx="12"/>
          </p:nvPr>
        </p:nvSpPr>
        <p:spPr/>
        <p:txBody>
          <a:bodyPr/>
          <a:lstStyle/>
          <a:p>
            <a:fld id="{6D22F896-40B5-4ADD-8801-0D06FADFA095}" type="slidenum">
              <a:rPr lang="en-US" smtClean="0"/>
              <a:t>25</a:t>
            </a:fld>
            <a:endParaRPr lang="en-US"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a:extLst>
              <a:ext uri="{FF2B5EF4-FFF2-40B4-BE49-F238E27FC236}">
                <a16:creationId xmlns:a16="http://schemas.microsoft.com/office/drawing/2014/main" id="{C9AA0886-72B3-B982-955B-B03664B3C24C}"/>
              </a:ext>
            </a:extLst>
          </p:cNvPr>
          <p:cNvSpPr>
            <a:spLocks noGrp="1" noChangeArrowheads="1"/>
          </p:cNvSpPr>
          <p:nvPr>
            <p:ph type="body" idx="1"/>
          </p:nvPr>
        </p:nvSpPr>
        <p:spPr>
          <a:xfrm>
            <a:off x="1450392" y="1101332"/>
            <a:ext cx="9291215" cy="3450613"/>
          </a:xfrm>
        </p:spPr>
        <p:txBody>
          <a:bodyPr/>
          <a:lstStyle/>
          <a:p>
            <a:pPr lvl="1" eaLnBrk="1" hangingPunct="1">
              <a:lnSpc>
                <a:spcPct val="160000"/>
              </a:lnSpc>
            </a:pPr>
            <a:r>
              <a:rPr lang="en-US" altLang="en-US" sz="2400" dirty="0"/>
              <a:t>Mild caries activity</a:t>
            </a:r>
          </a:p>
          <a:p>
            <a:pPr lvl="1" eaLnBrk="1" hangingPunct="1">
              <a:lnSpc>
                <a:spcPct val="160000"/>
              </a:lnSpc>
            </a:pPr>
            <a:r>
              <a:rPr lang="en-US" altLang="en-US" sz="2400" dirty="0"/>
              <a:t>Patients with medical problems</a:t>
            </a:r>
          </a:p>
          <a:p>
            <a:pPr lvl="1" eaLnBrk="1" hangingPunct="1">
              <a:lnSpc>
                <a:spcPct val="160000"/>
              </a:lnSpc>
            </a:pPr>
            <a:r>
              <a:rPr lang="en-US" altLang="en-US" sz="2400" dirty="0"/>
              <a:t>Xerostomia</a:t>
            </a:r>
          </a:p>
          <a:p>
            <a:pPr lvl="1" eaLnBrk="1" hangingPunct="1">
              <a:lnSpc>
                <a:spcPct val="160000"/>
              </a:lnSpc>
            </a:pPr>
            <a:r>
              <a:rPr lang="en-US" altLang="en-US" sz="2400" dirty="0"/>
              <a:t>Routine dental care with active preventive dentistry </a:t>
            </a:r>
            <a:r>
              <a:rPr lang="en-US" altLang="en-US" sz="2400" dirty="0" err="1"/>
              <a:t>programme</a:t>
            </a:r>
            <a:endParaRPr lang="en-US" altLang="en-US" sz="2400" dirty="0"/>
          </a:p>
        </p:txBody>
      </p:sp>
      <p:sp>
        <p:nvSpPr>
          <p:cNvPr id="2" name="Slide Number Placeholder 1">
            <a:extLst>
              <a:ext uri="{FF2B5EF4-FFF2-40B4-BE49-F238E27FC236}">
                <a16:creationId xmlns:a16="http://schemas.microsoft.com/office/drawing/2014/main" id="{9402EFF1-0AE4-B89C-9F59-A737126549FD}"/>
              </a:ext>
            </a:extLst>
          </p:cNvPr>
          <p:cNvSpPr>
            <a:spLocks noGrp="1"/>
          </p:cNvSpPr>
          <p:nvPr>
            <p:ph type="sldNum" sz="quarter" idx="12"/>
          </p:nvPr>
        </p:nvSpPr>
        <p:spPr/>
        <p:txBody>
          <a:bodyPr/>
          <a:lstStyle/>
          <a:p>
            <a:fld id="{6D22F896-40B5-4ADD-8801-0D06FADFA095}" type="slidenum">
              <a:rPr lang="en-US" smtClean="0"/>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67F7321C-91F7-2871-05D6-FF4BBCC6FFE6}"/>
              </a:ext>
            </a:extLst>
          </p:cNvPr>
          <p:cNvSpPr>
            <a:spLocks noGrp="1" noChangeArrowheads="1"/>
          </p:cNvSpPr>
          <p:nvPr>
            <p:ph type="title"/>
          </p:nvPr>
        </p:nvSpPr>
        <p:spPr>
          <a:xfrm>
            <a:off x="1451579" y="342420"/>
            <a:ext cx="9291215" cy="1049235"/>
          </a:xfrm>
        </p:spPr>
        <p:txBody>
          <a:bodyPr/>
          <a:lstStyle/>
          <a:p>
            <a:pPr eaLnBrk="1" hangingPunct="1"/>
            <a:r>
              <a:rPr lang="en-US" altLang="en-US" sz="2800" dirty="0"/>
              <a:t>CONTRAINDICATIONS</a:t>
            </a:r>
          </a:p>
        </p:txBody>
      </p:sp>
      <p:sp>
        <p:nvSpPr>
          <p:cNvPr id="20483" name="Rectangle 3">
            <a:extLst>
              <a:ext uri="{FF2B5EF4-FFF2-40B4-BE49-F238E27FC236}">
                <a16:creationId xmlns:a16="http://schemas.microsoft.com/office/drawing/2014/main" id="{2729AC52-BAB1-ABAF-06A9-7740B30970C6}"/>
              </a:ext>
            </a:extLst>
          </p:cNvPr>
          <p:cNvSpPr>
            <a:spLocks noGrp="1" noChangeArrowheads="1"/>
          </p:cNvSpPr>
          <p:nvPr>
            <p:ph type="body" idx="1"/>
          </p:nvPr>
        </p:nvSpPr>
        <p:spPr>
          <a:xfrm>
            <a:off x="1449206" y="1391655"/>
            <a:ext cx="9291215" cy="3450613"/>
          </a:xfrm>
        </p:spPr>
        <p:txBody>
          <a:bodyPr>
            <a:normAutofit fontScale="92500" lnSpcReduction="10000"/>
          </a:bodyPr>
          <a:lstStyle/>
          <a:p>
            <a:pPr eaLnBrk="1" hangingPunct="1">
              <a:lnSpc>
                <a:spcPct val="180000"/>
              </a:lnSpc>
            </a:pPr>
            <a:r>
              <a:rPr lang="en-US" altLang="en-US" sz="2400" dirty="0"/>
              <a:t>Many proximal lesions</a:t>
            </a:r>
          </a:p>
          <a:p>
            <a:pPr eaLnBrk="1" hangingPunct="1">
              <a:lnSpc>
                <a:spcPct val="180000"/>
              </a:lnSpc>
            </a:pPr>
            <a:r>
              <a:rPr lang="en-US" altLang="en-US" sz="2400" dirty="0"/>
              <a:t>General caries activity-high</a:t>
            </a:r>
          </a:p>
          <a:p>
            <a:pPr eaLnBrk="1" hangingPunct="1">
              <a:lnSpc>
                <a:spcPct val="180000"/>
              </a:lnSpc>
            </a:pPr>
            <a:r>
              <a:rPr lang="en-US" altLang="en-US" sz="2400" dirty="0"/>
              <a:t>Sound Broad, well-coalesced pits and fissures</a:t>
            </a:r>
          </a:p>
          <a:p>
            <a:pPr eaLnBrk="1" hangingPunct="1">
              <a:lnSpc>
                <a:spcPct val="180000"/>
              </a:lnSpc>
            </a:pPr>
            <a:r>
              <a:rPr lang="en-US" altLang="en-US" sz="2400" dirty="0"/>
              <a:t>Teeth without caries for 4years or longer</a:t>
            </a:r>
          </a:p>
          <a:p>
            <a:pPr eaLnBrk="1" hangingPunct="1">
              <a:lnSpc>
                <a:spcPct val="180000"/>
              </a:lnSpc>
            </a:pPr>
            <a:r>
              <a:rPr lang="en-US" altLang="en-US" sz="2400" dirty="0"/>
              <a:t>Teeth that cannot be isolated well</a:t>
            </a:r>
          </a:p>
        </p:txBody>
      </p:sp>
      <p:sp>
        <p:nvSpPr>
          <p:cNvPr id="2" name="Slide Number Placeholder 1">
            <a:extLst>
              <a:ext uri="{FF2B5EF4-FFF2-40B4-BE49-F238E27FC236}">
                <a16:creationId xmlns:a16="http://schemas.microsoft.com/office/drawing/2014/main" id="{2E584557-0666-468F-2864-98C01A2CBF4D}"/>
              </a:ext>
            </a:extLst>
          </p:cNvPr>
          <p:cNvSpPr>
            <a:spLocks noGrp="1"/>
          </p:cNvSpPr>
          <p:nvPr>
            <p:ph type="sldNum" sz="quarter" idx="12"/>
          </p:nvPr>
        </p:nvSpPr>
        <p:spPr/>
        <p:txBody>
          <a:bodyPr/>
          <a:lstStyle/>
          <a:p>
            <a:fld id="{6D22F896-40B5-4ADD-8801-0D06FADFA095}" type="slidenum">
              <a:rPr lang="en-US" smtClean="0"/>
              <a:t>27</a:t>
            </a:fld>
            <a:endParaRPr lang="en-US" dirty="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32E7319D-ADB4-CF37-7A1A-7767F84B541A}"/>
              </a:ext>
            </a:extLst>
          </p:cNvPr>
          <p:cNvSpPr>
            <a:spLocks noGrp="1" noChangeArrowheads="1"/>
          </p:cNvSpPr>
          <p:nvPr>
            <p:ph type="title"/>
          </p:nvPr>
        </p:nvSpPr>
        <p:spPr>
          <a:xfrm>
            <a:off x="2418080" y="357480"/>
            <a:ext cx="7115674" cy="587136"/>
          </a:xfrm>
        </p:spPr>
        <p:txBody>
          <a:bodyPr/>
          <a:lstStyle/>
          <a:p>
            <a:pPr eaLnBrk="1" hangingPunct="1"/>
            <a:r>
              <a:rPr lang="en-US" altLang="en-US" sz="2800" b="1" dirty="0">
                <a:latin typeface="+mn-lt"/>
              </a:rPr>
              <a:t>CLASSIFICATION</a:t>
            </a:r>
          </a:p>
        </p:txBody>
      </p:sp>
      <p:sp>
        <p:nvSpPr>
          <p:cNvPr id="21507" name="Rectangle 3">
            <a:extLst>
              <a:ext uri="{FF2B5EF4-FFF2-40B4-BE49-F238E27FC236}">
                <a16:creationId xmlns:a16="http://schemas.microsoft.com/office/drawing/2014/main" id="{3CD66F63-50B7-CD3F-FA08-0A3347C4B46A}"/>
              </a:ext>
            </a:extLst>
          </p:cNvPr>
          <p:cNvSpPr>
            <a:spLocks noGrp="1" noChangeArrowheads="1"/>
          </p:cNvSpPr>
          <p:nvPr>
            <p:ph type="body" idx="1"/>
          </p:nvPr>
        </p:nvSpPr>
        <p:spPr>
          <a:xfrm>
            <a:off x="1450392" y="1406132"/>
            <a:ext cx="9291215" cy="3450613"/>
          </a:xfrm>
        </p:spPr>
        <p:txBody>
          <a:bodyPr>
            <a:noAutofit/>
          </a:bodyPr>
          <a:lstStyle/>
          <a:p>
            <a:pPr marL="609600" indent="-609600">
              <a:lnSpc>
                <a:spcPct val="150000"/>
              </a:lnSpc>
            </a:pPr>
            <a:r>
              <a:rPr lang="en-US" altLang="en-US" sz="2200" dirty="0"/>
              <a:t>Mitchell &amp; Gordon 1990:</a:t>
            </a:r>
          </a:p>
          <a:p>
            <a:pPr marL="609600" indent="-609600">
              <a:lnSpc>
                <a:spcPct val="150000"/>
              </a:lnSpc>
              <a:buFont typeface="Wingdings" panose="05000000000000000000" pitchFamily="2" charset="2"/>
              <a:buAutoNum type="arabicPeriod"/>
            </a:pPr>
            <a:r>
              <a:rPr lang="en-US" altLang="en-US" sz="2200" b="1" dirty="0"/>
              <a:t>Polymerization method:</a:t>
            </a:r>
          </a:p>
          <a:p>
            <a:pPr marL="609600" indent="-609600">
              <a:lnSpc>
                <a:spcPct val="150000"/>
              </a:lnSpc>
              <a:buNone/>
            </a:pPr>
            <a:r>
              <a:rPr lang="en-US" altLang="en-US" sz="2200" dirty="0"/>
              <a:t>        Self activation (mixing two components)</a:t>
            </a:r>
          </a:p>
          <a:p>
            <a:pPr marL="609600" indent="-609600">
              <a:lnSpc>
                <a:spcPct val="150000"/>
              </a:lnSpc>
              <a:buNone/>
            </a:pPr>
            <a:r>
              <a:rPr lang="en-US" altLang="en-US" sz="2200" dirty="0"/>
              <a:t>        Light activation :UV light (1</a:t>
            </a:r>
            <a:r>
              <a:rPr lang="en-US" altLang="en-US" sz="2200" baseline="30000" dirty="0"/>
              <a:t>st</a:t>
            </a:r>
            <a:r>
              <a:rPr lang="en-US" altLang="en-US" sz="2200" dirty="0"/>
              <a:t> generation)</a:t>
            </a:r>
          </a:p>
          <a:p>
            <a:pPr marL="609600" indent="-609600">
              <a:lnSpc>
                <a:spcPct val="150000"/>
              </a:lnSpc>
              <a:buNone/>
            </a:pPr>
            <a:r>
              <a:rPr lang="en-US" altLang="en-US" sz="2200" dirty="0"/>
              <a:t>                                    Self cure (2</a:t>
            </a:r>
            <a:r>
              <a:rPr lang="en-US" altLang="en-US" sz="2200" baseline="30000" dirty="0"/>
              <a:t>nd</a:t>
            </a:r>
            <a:r>
              <a:rPr lang="en-US" altLang="en-US" sz="2200" dirty="0"/>
              <a:t> generation)</a:t>
            </a:r>
          </a:p>
          <a:p>
            <a:pPr marL="609600" indent="-609600">
              <a:lnSpc>
                <a:spcPct val="150000"/>
              </a:lnSpc>
              <a:buNone/>
            </a:pPr>
            <a:r>
              <a:rPr lang="en-US" altLang="en-US" sz="2200" dirty="0"/>
              <a:t>                                    Visible light (3</a:t>
            </a:r>
            <a:r>
              <a:rPr lang="en-US" altLang="en-US" sz="2200" baseline="30000" dirty="0"/>
              <a:t>rd</a:t>
            </a:r>
            <a:r>
              <a:rPr lang="en-US" altLang="en-US" sz="2200" dirty="0"/>
              <a:t> generation)</a:t>
            </a:r>
          </a:p>
          <a:p>
            <a:pPr marL="609600" indent="-609600">
              <a:lnSpc>
                <a:spcPct val="150000"/>
              </a:lnSpc>
              <a:buNone/>
            </a:pPr>
            <a:r>
              <a:rPr lang="en-US" altLang="en-US" sz="2200" dirty="0"/>
              <a:t>                                    Fluoride releasing (4</a:t>
            </a:r>
            <a:r>
              <a:rPr lang="en-US" altLang="en-US" sz="2200" baseline="30000" dirty="0"/>
              <a:t>th</a:t>
            </a:r>
            <a:r>
              <a:rPr lang="en-US" altLang="en-US" sz="2200" dirty="0"/>
              <a:t> generation)</a:t>
            </a:r>
          </a:p>
        </p:txBody>
      </p:sp>
      <p:sp>
        <p:nvSpPr>
          <p:cNvPr id="2" name="Slide Number Placeholder 1">
            <a:extLst>
              <a:ext uri="{FF2B5EF4-FFF2-40B4-BE49-F238E27FC236}">
                <a16:creationId xmlns:a16="http://schemas.microsoft.com/office/drawing/2014/main" id="{F3A13FBD-A969-6C4A-B7CA-9022FAE20DF0}"/>
              </a:ext>
            </a:extLst>
          </p:cNvPr>
          <p:cNvSpPr>
            <a:spLocks noGrp="1"/>
          </p:cNvSpPr>
          <p:nvPr>
            <p:ph type="sldNum" sz="quarter" idx="12"/>
          </p:nvPr>
        </p:nvSpPr>
        <p:spPr/>
        <p:txBody>
          <a:bodyPr/>
          <a:lstStyle/>
          <a:p>
            <a:fld id="{6D22F896-40B5-4ADD-8801-0D06FADFA095}" type="slidenum">
              <a:rPr lang="en-US" smtClean="0"/>
              <a:t>28</a:t>
            </a:fld>
            <a:endParaRPr lang="en-US" dirty="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B1A4CCA0-C6A2-79A2-E5D6-A5F39FE8BBC6}"/>
              </a:ext>
            </a:extLst>
          </p:cNvPr>
          <p:cNvSpPr>
            <a:spLocks noGrp="1" noChangeArrowheads="1"/>
          </p:cNvSpPr>
          <p:nvPr>
            <p:ph type="body" idx="1"/>
          </p:nvPr>
        </p:nvSpPr>
        <p:spPr>
          <a:xfrm>
            <a:off x="1752600" y="243840"/>
            <a:ext cx="8686800" cy="5069840"/>
          </a:xfrm>
        </p:spPr>
        <p:txBody>
          <a:bodyPr>
            <a:noAutofit/>
          </a:bodyPr>
          <a:lstStyle/>
          <a:p>
            <a:pPr marL="609600" indent="-609600">
              <a:buNone/>
            </a:pPr>
            <a:r>
              <a:rPr lang="en-US" altLang="en-US" dirty="0"/>
              <a:t>2.</a:t>
            </a:r>
            <a:r>
              <a:rPr lang="en-US" altLang="en-US" i="1" dirty="0"/>
              <a:t>    </a:t>
            </a:r>
            <a:r>
              <a:rPr lang="en-US" altLang="en-US" b="1" dirty="0"/>
              <a:t>Resin system : </a:t>
            </a:r>
            <a:r>
              <a:rPr lang="en-US" altLang="en-US" dirty="0"/>
              <a:t>Bis GMA</a:t>
            </a:r>
          </a:p>
          <a:p>
            <a:pPr marL="609600" indent="-609600">
              <a:buNone/>
            </a:pPr>
            <a:r>
              <a:rPr lang="en-US" altLang="en-US" dirty="0"/>
              <a:t>                                Urethane acrylate</a:t>
            </a:r>
          </a:p>
          <a:p>
            <a:pPr marL="609600" indent="-609600">
              <a:buNone/>
            </a:pPr>
            <a:r>
              <a:rPr lang="en-US" altLang="en-US" b="1" dirty="0"/>
              <a:t>3.   Filler content</a:t>
            </a:r>
            <a:r>
              <a:rPr lang="en-US" altLang="en-US" dirty="0"/>
              <a:t>:</a:t>
            </a:r>
          </a:p>
          <a:p>
            <a:pPr marL="609600" indent="-609600">
              <a:buNone/>
            </a:pPr>
            <a:r>
              <a:rPr lang="en-US" altLang="en-US" dirty="0"/>
              <a:t>	Filled: Kerr Pit &amp; fissure sealant  (40% quartz)</a:t>
            </a:r>
          </a:p>
          <a:p>
            <a:pPr marL="609600" indent="-609600">
              <a:buNone/>
            </a:pPr>
            <a:r>
              <a:rPr lang="en-US" altLang="en-US" dirty="0"/>
              <a:t>		        </a:t>
            </a:r>
            <a:r>
              <a:rPr lang="en-US" altLang="en-US" dirty="0" err="1"/>
              <a:t>Nuva</a:t>
            </a:r>
            <a:r>
              <a:rPr lang="en-US" altLang="en-US" dirty="0"/>
              <a:t>-Cote (64% Li Al silicate)</a:t>
            </a:r>
          </a:p>
          <a:p>
            <a:pPr marL="609600" indent="-609600">
              <a:buNone/>
            </a:pPr>
            <a:r>
              <a:rPr lang="en-US" altLang="en-US" dirty="0"/>
              <a:t>		         </a:t>
            </a:r>
            <a:r>
              <a:rPr lang="en-US" altLang="en-US" dirty="0" err="1"/>
              <a:t>PrismaShield</a:t>
            </a:r>
            <a:r>
              <a:rPr lang="en-US" altLang="en-US" dirty="0"/>
              <a:t> (Dentsply)</a:t>
            </a:r>
          </a:p>
          <a:p>
            <a:pPr marL="609600" indent="-609600">
              <a:buNone/>
            </a:pPr>
            <a:r>
              <a:rPr lang="en-US" altLang="en-US" dirty="0"/>
              <a:t>       Unfilled: </a:t>
            </a:r>
            <a:r>
              <a:rPr lang="en-US" altLang="en-US" dirty="0" err="1"/>
              <a:t>Sevrion</a:t>
            </a:r>
            <a:endParaRPr lang="en-US" altLang="en-US" dirty="0"/>
          </a:p>
          <a:p>
            <a:pPr marL="609600" indent="-609600">
              <a:buNone/>
            </a:pPr>
            <a:r>
              <a:rPr lang="en-US" altLang="en-US" dirty="0"/>
              <a:t>		          </a:t>
            </a:r>
            <a:r>
              <a:rPr lang="en-US" altLang="en-US" dirty="0" err="1"/>
              <a:t>Nuva</a:t>
            </a:r>
            <a:r>
              <a:rPr lang="en-US" altLang="en-US" dirty="0"/>
              <a:t>-Seal</a:t>
            </a:r>
          </a:p>
          <a:p>
            <a:pPr marL="609600" indent="-609600">
              <a:buFont typeface="Wingdings" panose="05000000000000000000" pitchFamily="2" charset="2"/>
              <a:buAutoNum type="arabicPeriod" startAt="4"/>
            </a:pPr>
            <a:r>
              <a:rPr lang="en-US" altLang="en-US" b="1" dirty="0"/>
              <a:t>Color:</a:t>
            </a:r>
          </a:p>
          <a:p>
            <a:pPr marL="609600" indent="-609600">
              <a:buNone/>
            </a:pPr>
            <a:r>
              <a:rPr lang="en-US" altLang="en-US" dirty="0"/>
              <a:t>	Transparent : clear/pink/amber</a:t>
            </a:r>
          </a:p>
          <a:p>
            <a:pPr marL="609600" indent="-609600">
              <a:buNone/>
            </a:pPr>
            <a:r>
              <a:rPr lang="en-US" altLang="en-US" dirty="0"/>
              <a:t>        Opaque        : tooth colored/white</a:t>
            </a:r>
          </a:p>
          <a:p>
            <a:pPr marL="609600" indent="-609600">
              <a:buNone/>
            </a:pPr>
            <a:r>
              <a:rPr lang="en-US" altLang="en-US" b="1" dirty="0"/>
              <a:t>	Color changing : 3M ESPE (</a:t>
            </a:r>
            <a:r>
              <a:rPr lang="en-US" altLang="en-US" b="1" dirty="0" err="1"/>
              <a:t>Clinpro</a:t>
            </a:r>
            <a:r>
              <a:rPr lang="en-US" altLang="en-US" b="1" dirty="0"/>
              <a:t>) , </a:t>
            </a:r>
            <a:r>
              <a:rPr lang="en-US" altLang="en-US" b="1" dirty="0" err="1"/>
              <a:t>Ivoclar</a:t>
            </a:r>
            <a:r>
              <a:rPr lang="en-US" altLang="en-US" b="1" dirty="0"/>
              <a:t> </a:t>
            </a:r>
            <a:r>
              <a:rPr lang="en-US" altLang="en-US" b="1" dirty="0" err="1"/>
              <a:t>Vivadent</a:t>
            </a:r>
            <a:r>
              <a:rPr lang="en-US" altLang="en-US" b="1" dirty="0"/>
              <a:t> (</a:t>
            </a:r>
            <a:r>
              <a:rPr lang="en-US" altLang="en-US" b="1" dirty="0" err="1"/>
              <a:t>HelioSeal</a:t>
            </a:r>
            <a:r>
              <a:rPr lang="en-US" altLang="en-US" b="1" dirty="0"/>
              <a:t>)                              </a:t>
            </a:r>
          </a:p>
        </p:txBody>
      </p:sp>
      <p:sp>
        <p:nvSpPr>
          <p:cNvPr id="2" name="Slide Number Placeholder 1">
            <a:extLst>
              <a:ext uri="{FF2B5EF4-FFF2-40B4-BE49-F238E27FC236}">
                <a16:creationId xmlns:a16="http://schemas.microsoft.com/office/drawing/2014/main" id="{B25A396B-0A19-0D67-6571-6A64F8CC23D3}"/>
              </a:ext>
            </a:extLst>
          </p:cNvPr>
          <p:cNvSpPr>
            <a:spLocks noGrp="1"/>
          </p:cNvSpPr>
          <p:nvPr>
            <p:ph type="sldNum" sz="quarter" idx="12"/>
          </p:nvPr>
        </p:nvSpPr>
        <p:spPr/>
        <p:txBody>
          <a:bodyPr/>
          <a:lstStyle/>
          <a:p>
            <a:fld id="{6D22F896-40B5-4ADD-8801-0D06FADFA095}" type="slidenum">
              <a:rPr lang="en-US" smtClean="0"/>
              <a:t>29</a:t>
            </a:fld>
            <a:endParaRPr lang="en-US"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050E3-8B0B-01BD-727F-154EB9CEB3F1}"/>
              </a:ext>
            </a:extLst>
          </p:cNvPr>
          <p:cNvSpPr>
            <a:spLocks noGrp="1"/>
          </p:cNvSpPr>
          <p:nvPr>
            <p:ph idx="1"/>
          </p:nvPr>
        </p:nvSpPr>
        <p:spPr>
          <a:xfrm>
            <a:off x="1577085" y="1050762"/>
            <a:ext cx="9291215" cy="1695657"/>
          </a:xfrm>
        </p:spPr>
        <p:txBody>
          <a:bodyPr>
            <a:normAutofit/>
          </a:bodyPr>
          <a:lstStyle/>
          <a:p>
            <a:r>
              <a:rPr lang="en-US" sz="2400" b="1" dirty="0">
                <a:cs typeface="Calibri" panose="020F0502020204030204" pitchFamily="34" charset="0"/>
              </a:rPr>
              <a:t>Prevention</a:t>
            </a:r>
            <a:r>
              <a:rPr lang="en-US" sz="2400" dirty="0">
                <a:cs typeface="Calibri" panose="020F0502020204030204" pitchFamily="34" charset="0"/>
              </a:rPr>
              <a:t> - </a:t>
            </a:r>
            <a:r>
              <a:rPr lang="en-US" sz="2400" spc="-5" dirty="0">
                <a:cs typeface="Arial MT"/>
              </a:rPr>
              <a:t>Prevention is defined </a:t>
            </a:r>
            <a:r>
              <a:rPr lang="en-US" sz="2400" dirty="0">
                <a:cs typeface="Arial MT"/>
              </a:rPr>
              <a:t>as “actions and interventions taken prior </a:t>
            </a:r>
            <a:r>
              <a:rPr lang="en-US" sz="2400" spc="-5" dirty="0">
                <a:cs typeface="Arial MT"/>
              </a:rPr>
              <a:t>to the </a:t>
            </a:r>
            <a:r>
              <a:rPr lang="en-US" sz="2400" dirty="0">
                <a:cs typeface="Arial MT"/>
              </a:rPr>
              <a:t>onset of disease, </a:t>
            </a:r>
            <a:r>
              <a:rPr lang="en-US" sz="2400" spc="-5" dirty="0">
                <a:cs typeface="Arial MT"/>
              </a:rPr>
              <a:t>which</a:t>
            </a:r>
            <a:r>
              <a:rPr lang="en-US" sz="2400" dirty="0">
                <a:cs typeface="Arial MT"/>
              </a:rPr>
              <a:t> removes </a:t>
            </a:r>
            <a:r>
              <a:rPr lang="en-US" sz="2400" spc="-5" dirty="0">
                <a:cs typeface="Arial MT"/>
              </a:rPr>
              <a:t>the possibility that </a:t>
            </a:r>
            <a:r>
              <a:rPr lang="en-US" sz="2400" dirty="0">
                <a:cs typeface="Arial MT"/>
              </a:rPr>
              <a:t>a disease </a:t>
            </a:r>
            <a:r>
              <a:rPr lang="en-US" sz="2400" spc="-10" dirty="0">
                <a:cs typeface="Arial MT"/>
              </a:rPr>
              <a:t>will </a:t>
            </a:r>
            <a:r>
              <a:rPr lang="en-US" sz="2400" spc="-875" dirty="0">
                <a:cs typeface="Arial MT"/>
              </a:rPr>
              <a:t> </a:t>
            </a:r>
            <a:r>
              <a:rPr lang="en-US" sz="2400" dirty="0">
                <a:cs typeface="Arial MT"/>
              </a:rPr>
              <a:t>ever</a:t>
            </a:r>
            <a:r>
              <a:rPr lang="en-US" sz="2400" spc="-10" dirty="0">
                <a:cs typeface="Arial MT"/>
              </a:rPr>
              <a:t> </a:t>
            </a:r>
            <a:r>
              <a:rPr lang="en-US" sz="2400" dirty="0">
                <a:cs typeface="Arial MT"/>
              </a:rPr>
              <a:t>occur.”</a:t>
            </a:r>
          </a:p>
          <a:p>
            <a:endParaRPr lang="en-IN" sz="2400" dirty="0"/>
          </a:p>
        </p:txBody>
      </p:sp>
      <p:sp>
        <p:nvSpPr>
          <p:cNvPr id="6" name="Slide Number Placeholder 5">
            <a:extLst>
              <a:ext uri="{FF2B5EF4-FFF2-40B4-BE49-F238E27FC236}">
                <a16:creationId xmlns:a16="http://schemas.microsoft.com/office/drawing/2014/main" id="{42B465F9-FE31-2BCC-519A-EDB606EFAC82}"/>
              </a:ext>
            </a:extLst>
          </p:cNvPr>
          <p:cNvSpPr>
            <a:spLocks noGrp="1"/>
          </p:cNvSpPr>
          <p:nvPr>
            <p:ph type="sldNum" sz="quarter" idx="12"/>
          </p:nvPr>
        </p:nvSpPr>
        <p:spPr/>
        <p:txBody>
          <a:bodyPr/>
          <a:lstStyle/>
          <a:p>
            <a:fld id="{6D22F896-40B5-4ADD-8801-0D06FADFA095}" type="slidenum">
              <a:rPr lang="en-US" smtClean="0"/>
              <a:t>3</a:t>
            </a:fld>
            <a:endParaRPr lang="en-US" dirty="0"/>
          </a:p>
        </p:txBody>
      </p:sp>
      <p:pic>
        <p:nvPicPr>
          <p:cNvPr id="8" name="Picture 7">
            <a:extLst>
              <a:ext uri="{FF2B5EF4-FFF2-40B4-BE49-F238E27FC236}">
                <a16:creationId xmlns:a16="http://schemas.microsoft.com/office/drawing/2014/main" id="{CDF00B18-6991-DBEB-1947-292F96C220B5}"/>
              </a:ext>
            </a:extLst>
          </p:cNvPr>
          <p:cNvPicPr>
            <a:picLocks noChangeAspect="1"/>
          </p:cNvPicPr>
          <p:nvPr/>
        </p:nvPicPr>
        <p:blipFill>
          <a:blip r:embed="rId2"/>
          <a:stretch>
            <a:fillRect/>
          </a:stretch>
        </p:blipFill>
        <p:spPr>
          <a:xfrm>
            <a:off x="6481482" y="3645114"/>
            <a:ext cx="5293820" cy="1598508"/>
          </a:xfrm>
          <a:prstGeom prst="rect">
            <a:avLst/>
          </a:prstGeom>
        </p:spPr>
      </p:pic>
    </p:spTree>
    <p:extLst>
      <p:ext uri="{BB962C8B-B14F-4D97-AF65-F5344CB8AC3E}">
        <p14:creationId xmlns:p14="http://schemas.microsoft.com/office/powerpoint/2010/main" val="5809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a:extLst>
              <a:ext uri="{FF2B5EF4-FFF2-40B4-BE49-F238E27FC236}">
                <a16:creationId xmlns:a16="http://schemas.microsoft.com/office/drawing/2014/main" id="{5B3A2BD2-0AA3-DA1B-EAC7-2FC3328A04D5}"/>
              </a:ext>
            </a:extLst>
          </p:cNvPr>
          <p:cNvSpPr>
            <a:spLocks noGrp="1" noChangeArrowheads="1"/>
          </p:cNvSpPr>
          <p:nvPr>
            <p:ph type="body" idx="1"/>
          </p:nvPr>
        </p:nvSpPr>
        <p:spPr>
          <a:xfrm>
            <a:off x="980440" y="254000"/>
            <a:ext cx="8686800" cy="5669280"/>
          </a:xfrm>
        </p:spPr>
        <p:txBody>
          <a:bodyPr>
            <a:noAutofit/>
          </a:bodyPr>
          <a:lstStyle/>
          <a:p>
            <a:pPr eaLnBrk="1" hangingPunct="1">
              <a:lnSpc>
                <a:spcPct val="150000"/>
              </a:lnSpc>
            </a:pPr>
            <a:r>
              <a:rPr lang="en-US" altLang="en-US" sz="1800" b="1" dirty="0"/>
              <a:t>Ultraviolet light activated</a:t>
            </a:r>
            <a:r>
              <a:rPr lang="en-US" altLang="en-US" sz="1800" dirty="0"/>
              <a:t>: </a:t>
            </a:r>
          </a:p>
          <a:p>
            <a:pPr lvl="1" eaLnBrk="1" hangingPunct="1">
              <a:lnSpc>
                <a:spcPct val="150000"/>
              </a:lnSpc>
            </a:pPr>
            <a:r>
              <a:rPr lang="en-US" altLang="en-US" dirty="0" err="1"/>
              <a:t>NuvaSeal</a:t>
            </a:r>
            <a:r>
              <a:rPr lang="en-US" altLang="en-US" dirty="0"/>
              <a:t> (L.D. Caulk)</a:t>
            </a:r>
          </a:p>
          <a:p>
            <a:pPr lvl="1" eaLnBrk="1" hangingPunct="1">
              <a:lnSpc>
                <a:spcPct val="150000"/>
              </a:lnSpc>
            </a:pPr>
            <a:r>
              <a:rPr lang="en-US" altLang="en-US" dirty="0"/>
              <a:t>Lee Seal (Lee Pharmaceuticals) (fluorescent dye- UV detection)</a:t>
            </a:r>
          </a:p>
          <a:p>
            <a:pPr lvl="1" eaLnBrk="1" hangingPunct="1">
              <a:lnSpc>
                <a:spcPct val="150000"/>
              </a:lnSpc>
            </a:pPr>
            <a:r>
              <a:rPr lang="en-US" altLang="en-US" dirty="0" err="1"/>
              <a:t>AlphaSeal</a:t>
            </a:r>
            <a:r>
              <a:rPr lang="en-US" altLang="en-US" dirty="0"/>
              <a:t> (Amalgamated Dental) (fluorescent dye- UV detection)</a:t>
            </a:r>
          </a:p>
          <a:p>
            <a:pPr lvl="1" eaLnBrk="1" hangingPunct="1">
              <a:lnSpc>
                <a:spcPct val="150000"/>
              </a:lnSpc>
              <a:buFontTx/>
              <a:buNone/>
            </a:pPr>
            <a:endParaRPr lang="en-US" altLang="en-US" dirty="0"/>
          </a:p>
          <a:p>
            <a:pPr eaLnBrk="1" hangingPunct="1">
              <a:lnSpc>
                <a:spcPct val="150000"/>
              </a:lnSpc>
            </a:pPr>
            <a:r>
              <a:rPr lang="en-US" altLang="en-US" sz="1800" b="1" dirty="0"/>
              <a:t>Visible light activated</a:t>
            </a:r>
            <a:r>
              <a:rPr lang="en-US" altLang="en-US" sz="1800" dirty="0"/>
              <a:t>:</a:t>
            </a:r>
          </a:p>
          <a:p>
            <a:pPr lvl="1" eaLnBrk="1" hangingPunct="1">
              <a:lnSpc>
                <a:spcPct val="150000"/>
              </a:lnSpc>
            </a:pPr>
            <a:r>
              <a:rPr lang="en-US" altLang="en-US" dirty="0" err="1"/>
              <a:t>PrismFil</a:t>
            </a:r>
            <a:r>
              <a:rPr lang="en-US" altLang="en-US" dirty="0"/>
              <a:t> </a:t>
            </a:r>
          </a:p>
          <a:p>
            <a:pPr lvl="1" eaLnBrk="1" hangingPunct="1">
              <a:lnSpc>
                <a:spcPct val="150000"/>
              </a:lnSpc>
              <a:buFontTx/>
              <a:buNone/>
            </a:pPr>
            <a:endParaRPr lang="en-US" altLang="en-US" dirty="0"/>
          </a:p>
          <a:p>
            <a:pPr eaLnBrk="1" hangingPunct="1">
              <a:lnSpc>
                <a:spcPct val="150000"/>
              </a:lnSpc>
            </a:pPr>
            <a:r>
              <a:rPr lang="en-US" altLang="en-US" sz="1800" b="1" dirty="0"/>
              <a:t>Chemically activated</a:t>
            </a:r>
            <a:r>
              <a:rPr lang="en-US" altLang="en-US" sz="1800" dirty="0"/>
              <a:t>:</a:t>
            </a:r>
          </a:p>
          <a:p>
            <a:pPr lvl="1" eaLnBrk="1" hangingPunct="1">
              <a:lnSpc>
                <a:spcPct val="150000"/>
              </a:lnSpc>
            </a:pPr>
            <a:r>
              <a:rPr lang="en-US" altLang="en-US" dirty="0" err="1"/>
              <a:t>Epoxylite</a:t>
            </a:r>
            <a:r>
              <a:rPr lang="en-US" altLang="en-US" dirty="0"/>
              <a:t> 9075 (Lee Pharmaceuticals)</a:t>
            </a:r>
          </a:p>
          <a:p>
            <a:pPr lvl="1" eaLnBrk="1" hangingPunct="1">
              <a:lnSpc>
                <a:spcPct val="150000"/>
              </a:lnSpc>
            </a:pPr>
            <a:r>
              <a:rPr lang="en-US" altLang="en-US" dirty="0"/>
              <a:t>Concise Enamel Bond (3M)</a:t>
            </a:r>
          </a:p>
          <a:p>
            <a:pPr lvl="1" eaLnBrk="1" hangingPunct="1">
              <a:lnSpc>
                <a:spcPct val="150000"/>
              </a:lnSpc>
            </a:pPr>
            <a:r>
              <a:rPr lang="en-US" altLang="en-US" dirty="0"/>
              <a:t>Concise Brand White Sealant (3M) (Ti2O- visual detection)</a:t>
            </a:r>
          </a:p>
          <a:p>
            <a:pPr lvl="1" eaLnBrk="1" hangingPunct="1">
              <a:lnSpc>
                <a:spcPct val="150000"/>
              </a:lnSpc>
            </a:pPr>
            <a:r>
              <a:rPr lang="en-US" altLang="en-US" dirty="0"/>
              <a:t>Delton (</a:t>
            </a:r>
            <a:r>
              <a:rPr lang="en-US" altLang="en-US" dirty="0" err="1"/>
              <a:t>Jhonson</a:t>
            </a:r>
            <a:r>
              <a:rPr lang="en-US" altLang="en-US" dirty="0"/>
              <a:t> &amp; </a:t>
            </a:r>
            <a:r>
              <a:rPr lang="en-US" altLang="en-US" dirty="0" err="1"/>
              <a:t>Jhonson</a:t>
            </a:r>
            <a:r>
              <a:rPr lang="en-US" altLang="en-US" dirty="0"/>
              <a:t>)</a:t>
            </a:r>
          </a:p>
        </p:txBody>
      </p:sp>
      <p:sp>
        <p:nvSpPr>
          <p:cNvPr id="2" name="Slide Number Placeholder 1">
            <a:extLst>
              <a:ext uri="{FF2B5EF4-FFF2-40B4-BE49-F238E27FC236}">
                <a16:creationId xmlns:a16="http://schemas.microsoft.com/office/drawing/2014/main" id="{885E212A-4801-0F1E-0CCF-2154B575B1A2}"/>
              </a:ext>
            </a:extLst>
          </p:cNvPr>
          <p:cNvSpPr>
            <a:spLocks noGrp="1"/>
          </p:cNvSpPr>
          <p:nvPr>
            <p:ph type="sldNum" sz="quarter" idx="12"/>
          </p:nvPr>
        </p:nvSpPr>
        <p:spPr/>
        <p:txBody>
          <a:bodyPr/>
          <a:lstStyle/>
          <a:p>
            <a:fld id="{6D22F896-40B5-4ADD-8801-0D06FADFA095}" type="slidenum">
              <a:rPr lang="en-US" smtClean="0"/>
              <a:t>30</a:t>
            </a:fld>
            <a:endParaRPr lang="en-US" dirty="0"/>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a:extLst>
              <a:ext uri="{FF2B5EF4-FFF2-40B4-BE49-F238E27FC236}">
                <a16:creationId xmlns:a16="http://schemas.microsoft.com/office/drawing/2014/main" id="{FE6DF890-0365-FFD4-3536-D315E2837D96}"/>
              </a:ext>
            </a:extLst>
          </p:cNvPr>
          <p:cNvSpPr>
            <a:spLocks noGrp="1" noChangeArrowheads="1"/>
          </p:cNvSpPr>
          <p:nvPr>
            <p:ph type="body" idx="1"/>
          </p:nvPr>
        </p:nvSpPr>
        <p:spPr>
          <a:xfrm>
            <a:off x="1866900" y="914400"/>
            <a:ext cx="8458200" cy="5029200"/>
          </a:xfrm>
        </p:spPr>
        <p:txBody>
          <a:bodyPr>
            <a:normAutofit lnSpcReduction="10000"/>
          </a:bodyPr>
          <a:lstStyle/>
          <a:p>
            <a:pPr eaLnBrk="1" hangingPunct="1">
              <a:lnSpc>
                <a:spcPct val="160000"/>
              </a:lnSpc>
            </a:pPr>
            <a:r>
              <a:rPr lang="en-US" altLang="en-US" sz="2400" dirty="0"/>
              <a:t>Good penetration: (penetration coefficient=1.3cm/sec)</a:t>
            </a:r>
          </a:p>
          <a:p>
            <a:pPr lvl="1" eaLnBrk="1" hangingPunct="1">
              <a:lnSpc>
                <a:spcPct val="160000"/>
              </a:lnSpc>
            </a:pPr>
            <a:r>
              <a:rPr lang="en-US" altLang="en-US" sz="2400" dirty="0"/>
              <a:t>Low viscosity &amp; surface tension</a:t>
            </a:r>
          </a:p>
          <a:p>
            <a:pPr lvl="1" eaLnBrk="1" hangingPunct="1">
              <a:lnSpc>
                <a:spcPct val="160000"/>
              </a:lnSpc>
            </a:pPr>
            <a:r>
              <a:rPr lang="en-US" altLang="en-US" sz="2400" dirty="0"/>
              <a:t>Good tooth wetting (concave contact)</a:t>
            </a:r>
          </a:p>
          <a:p>
            <a:pPr lvl="1" eaLnBrk="1" hangingPunct="1">
              <a:lnSpc>
                <a:spcPct val="160000"/>
              </a:lnSpc>
            </a:pPr>
            <a:r>
              <a:rPr lang="en-US" altLang="en-US" sz="2400" dirty="0"/>
              <a:t>Prolonged adhesion to the enamel</a:t>
            </a:r>
          </a:p>
          <a:p>
            <a:pPr eaLnBrk="1" hangingPunct="1">
              <a:lnSpc>
                <a:spcPct val="160000"/>
              </a:lnSpc>
            </a:pPr>
            <a:r>
              <a:rPr lang="en-US" altLang="en-US" sz="2400" dirty="0"/>
              <a:t>Adequate properties:</a:t>
            </a:r>
          </a:p>
          <a:p>
            <a:pPr lvl="1" eaLnBrk="1" hangingPunct="1">
              <a:lnSpc>
                <a:spcPct val="160000"/>
              </a:lnSpc>
            </a:pPr>
            <a:r>
              <a:rPr lang="en-US" altLang="en-US" sz="2400" dirty="0"/>
              <a:t>Adequate working time (20-30s UV, 90-180s self cure)</a:t>
            </a:r>
          </a:p>
          <a:p>
            <a:pPr lvl="1" eaLnBrk="1" hangingPunct="1">
              <a:lnSpc>
                <a:spcPct val="160000"/>
              </a:lnSpc>
            </a:pPr>
            <a:r>
              <a:rPr lang="en-US" altLang="en-US" sz="2400" dirty="0"/>
              <a:t>Low polymerization shrinkage(2.3% UV, 2.8% self cure)</a:t>
            </a:r>
          </a:p>
        </p:txBody>
      </p:sp>
      <p:sp>
        <p:nvSpPr>
          <p:cNvPr id="24579" name="Rectangle 4">
            <a:extLst>
              <a:ext uri="{FF2B5EF4-FFF2-40B4-BE49-F238E27FC236}">
                <a16:creationId xmlns:a16="http://schemas.microsoft.com/office/drawing/2014/main" id="{D04FFCFA-D229-B0CA-4D9B-2CE22999AE8B}"/>
              </a:ext>
            </a:extLst>
          </p:cNvPr>
          <p:cNvSpPr>
            <a:spLocks noGrp="1" noChangeArrowheads="1"/>
          </p:cNvSpPr>
          <p:nvPr>
            <p:ph type="title"/>
          </p:nvPr>
        </p:nvSpPr>
        <p:spPr>
          <a:xfrm>
            <a:off x="2819400" y="289402"/>
            <a:ext cx="6553200" cy="487996"/>
          </a:xfrm>
          <a:noFill/>
        </p:spPr>
        <p:txBody>
          <a:bodyPr/>
          <a:lstStyle/>
          <a:p>
            <a:pPr eaLnBrk="1" hangingPunct="1"/>
            <a:r>
              <a:rPr lang="en-US" altLang="en-US" sz="2800"/>
              <a:t>REQUISITES (Braeur 1978)</a:t>
            </a:r>
          </a:p>
        </p:txBody>
      </p:sp>
      <p:sp>
        <p:nvSpPr>
          <p:cNvPr id="2" name="Slide Number Placeholder 1">
            <a:extLst>
              <a:ext uri="{FF2B5EF4-FFF2-40B4-BE49-F238E27FC236}">
                <a16:creationId xmlns:a16="http://schemas.microsoft.com/office/drawing/2014/main" id="{C323F35C-D29F-A506-27ED-A370C8981D8F}"/>
              </a:ext>
            </a:extLst>
          </p:cNvPr>
          <p:cNvSpPr>
            <a:spLocks noGrp="1"/>
          </p:cNvSpPr>
          <p:nvPr>
            <p:ph type="sldNum" sz="quarter" idx="12"/>
          </p:nvPr>
        </p:nvSpPr>
        <p:spPr/>
        <p:txBody>
          <a:bodyPr/>
          <a:lstStyle/>
          <a:p>
            <a:fld id="{6D22F896-40B5-4ADD-8801-0D06FADFA095}" type="slidenum">
              <a:rPr lang="en-US" smtClean="0"/>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a:extLst>
              <a:ext uri="{FF2B5EF4-FFF2-40B4-BE49-F238E27FC236}">
                <a16:creationId xmlns:a16="http://schemas.microsoft.com/office/drawing/2014/main" id="{0522EA69-F54D-D3C9-4A6D-D8D38A3A8127}"/>
              </a:ext>
            </a:extLst>
          </p:cNvPr>
          <p:cNvSpPr>
            <a:spLocks noGrp="1" noChangeArrowheads="1"/>
          </p:cNvSpPr>
          <p:nvPr>
            <p:ph type="body" idx="1"/>
          </p:nvPr>
        </p:nvSpPr>
        <p:spPr>
          <a:xfrm>
            <a:off x="1483360" y="284481"/>
            <a:ext cx="7924800" cy="5668963"/>
          </a:xfrm>
        </p:spPr>
        <p:txBody>
          <a:bodyPr/>
          <a:lstStyle/>
          <a:p>
            <a:pPr lvl="1" algn="just">
              <a:lnSpc>
                <a:spcPct val="160000"/>
              </a:lnSpc>
            </a:pPr>
            <a:r>
              <a:rPr lang="en-US" altLang="en-US" sz="2400" dirty="0"/>
              <a:t>High hardness, abrasion resistance &amp; strength (filler content, C. Str: 125-160 MPa)</a:t>
            </a:r>
          </a:p>
          <a:p>
            <a:pPr lvl="1" algn="just">
              <a:lnSpc>
                <a:spcPct val="160000"/>
              </a:lnSpc>
            </a:pPr>
            <a:r>
              <a:rPr lang="en-US" altLang="en-US" sz="2400" dirty="0"/>
              <a:t>Low water sorption &amp; solubility</a:t>
            </a:r>
          </a:p>
          <a:p>
            <a:pPr lvl="1" algn="just">
              <a:lnSpc>
                <a:spcPct val="150000"/>
              </a:lnSpc>
            </a:pPr>
            <a:r>
              <a:rPr lang="en-US" altLang="en-US" sz="2400" dirty="0"/>
              <a:t>Chemical stability in oral conditions</a:t>
            </a:r>
          </a:p>
          <a:p>
            <a:pPr lvl="1" algn="just">
              <a:lnSpc>
                <a:spcPct val="150000"/>
              </a:lnSpc>
            </a:pPr>
            <a:r>
              <a:rPr lang="en-US" altLang="en-US" sz="2400" dirty="0"/>
              <a:t>Low volatility</a:t>
            </a:r>
          </a:p>
          <a:p>
            <a:pPr lvl="1" algn="just">
              <a:lnSpc>
                <a:spcPct val="150000"/>
              </a:lnSpc>
            </a:pPr>
            <a:r>
              <a:rPr lang="en-US" altLang="en-US" sz="2400" dirty="0"/>
              <a:t>Rapid cure</a:t>
            </a:r>
          </a:p>
          <a:p>
            <a:pPr lvl="1" algn="just">
              <a:lnSpc>
                <a:spcPct val="150000"/>
              </a:lnSpc>
            </a:pPr>
            <a:r>
              <a:rPr lang="en-US" altLang="en-US" sz="2400" dirty="0"/>
              <a:t>Minimum irritation to tissues (biocompatible)</a:t>
            </a:r>
          </a:p>
          <a:p>
            <a:pPr algn="just">
              <a:lnSpc>
                <a:spcPct val="150000"/>
              </a:lnSpc>
            </a:pPr>
            <a:r>
              <a:rPr lang="en-US" altLang="en-US" sz="2400" dirty="0"/>
              <a:t>         Good storage properties</a:t>
            </a:r>
          </a:p>
          <a:p>
            <a:pPr algn="just">
              <a:lnSpc>
                <a:spcPct val="150000"/>
              </a:lnSpc>
            </a:pPr>
            <a:r>
              <a:rPr lang="en-US" altLang="en-US" sz="2400" dirty="0"/>
              <a:t>         Cariostatic action (physical sealing, F )</a:t>
            </a:r>
          </a:p>
        </p:txBody>
      </p:sp>
      <p:sp>
        <p:nvSpPr>
          <p:cNvPr id="2" name="Slide Number Placeholder 1">
            <a:extLst>
              <a:ext uri="{FF2B5EF4-FFF2-40B4-BE49-F238E27FC236}">
                <a16:creationId xmlns:a16="http://schemas.microsoft.com/office/drawing/2014/main" id="{8B551A1E-0278-CB7D-493A-D6480A7F7D04}"/>
              </a:ext>
            </a:extLst>
          </p:cNvPr>
          <p:cNvSpPr>
            <a:spLocks noGrp="1"/>
          </p:cNvSpPr>
          <p:nvPr>
            <p:ph type="sldNum" sz="quarter" idx="12"/>
          </p:nvPr>
        </p:nvSpPr>
        <p:spPr/>
        <p:txBody>
          <a:bodyPr/>
          <a:lstStyle/>
          <a:p>
            <a:fld id="{6D22F896-40B5-4ADD-8801-0D06FADFA095}" type="slidenum">
              <a:rPr lang="en-US" smtClean="0"/>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47446822-0819-4994-6CB4-3297F03C86F1}"/>
              </a:ext>
            </a:extLst>
          </p:cNvPr>
          <p:cNvSpPr>
            <a:spLocks noGrp="1" noChangeArrowheads="1"/>
          </p:cNvSpPr>
          <p:nvPr>
            <p:ph type="title"/>
          </p:nvPr>
        </p:nvSpPr>
        <p:spPr>
          <a:xfrm>
            <a:off x="2794000" y="147320"/>
            <a:ext cx="6604000" cy="645160"/>
          </a:xfrm>
        </p:spPr>
        <p:txBody>
          <a:bodyPr/>
          <a:lstStyle/>
          <a:p>
            <a:pPr eaLnBrk="1" hangingPunct="1"/>
            <a:r>
              <a:rPr lang="en-US" altLang="en-US" sz="2800" dirty="0"/>
              <a:t>COMPOSITION</a:t>
            </a:r>
          </a:p>
        </p:txBody>
      </p:sp>
      <p:sp>
        <p:nvSpPr>
          <p:cNvPr id="26627" name="Rectangle 3">
            <a:extLst>
              <a:ext uri="{FF2B5EF4-FFF2-40B4-BE49-F238E27FC236}">
                <a16:creationId xmlns:a16="http://schemas.microsoft.com/office/drawing/2014/main" id="{21FD2496-1140-4B4C-CA15-75E394EADCA7}"/>
              </a:ext>
            </a:extLst>
          </p:cNvPr>
          <p:cNvSpPr>
            <a:spLocks noGrp="1" noChangeArrowheads="1"/>
          </p:cNvSpPr>
          <p:nvPr>
            <p:ph type="body" idx="1"/>
          </p:nvPr>
        </p:nvSpPr>
        <p:spPr>
          <a:xfrm>
            <a:off x="1752600" y="873760"/>
            <a:ext cx="8382000" cy="5019040"/>
          </a:xfrm>
        </p:spPr>
        <p:txBody>
          <a:bodyPr>
            <a:normAutofit/>
          </a:bodyPr>
          <a:lstStyle/>
          <a:p>
            <a:pPr eaLnBrk="1" hangingPunct="1">
              <a:lnSpc>
                <a:spcPct val="130000"/>
              </a:lnSpc>
              <a:buFontTx/>
              <a:buNone/>
            </a:pPr>
            <a:r>
              <a:rPr lang="en-US" altLang="en-US" sz="2200" b="1" dirty="0"/>
              <a:t>Main component:</a:t>
            </a:r>
          </a:p>
          <a:p>
            <a:pPr eaLnBrk="1" hangingPunct="1">
              <a:lnSpc>
                <a:spcPct val="130000"/>
              </a:lnSpc>
            </a:pPr>
            <a:r>
              <a:rPr lang="en-US" altLang="en-US" sz="2200" dirty="0"/>
              <a:t>Bowen (1955): Bis GMA</a:t>
            </a:r>
          </a:p>
          <a:p>
            <a:pPr eaLnBrk="1" hangingPunct="1">
              <a:lnSpc>
                <a:spcPct val="130000"/>
              </a:lnSpc>
            </a:pPr>
            <a:r>
              <a:rPr lang="en-US" altLang="en-US" sz="2200" dirty="0" err="1"/>
              <a:t>Roydhouse</a:t>
            </a:r>
            <a:r>
              <a:rPr lang="en-US" altLang="en-US" sz="2200" dirty="0"/>
              <a:t> (1968): Bis GMA diluted with methyl methacrylate</a:t>
            </a:r>
          </a:p>
          <a:p>
            <a:pPr eaLnBrk="1" hangingPunct="1">
              <a:lnSpc>
                <a:spcPct val="130000"/>
              </a:lnSpc>
            </a:pPr>
            <a:r>
              <a:rPr lang="en-US" altLang="en-US" sz="2200" dirty="0" err="1"/>
              <a:t>Buonocore</a:t>
            </a:r>
            <a:r>
              <a:rPr lang="en-US" altLang="en-US" sz="2200" dirty="0"/>
              <a:t> (1970): 3 parts Bis GMA + 1 part methyl methacrylate</a:t>
            </a:r>
          </a:p>
          <a:p>
            <a:pPr eaLnBrk="1" hangingPunct="1">
              <a:lnSpc>
                <a:spcPct val="130000"/>
              </a:lnSpc>
              <a:buFontTx/>
              <a:buNone/>
            </a:pPr>
            <a:r>
              <a:rPr lang="en-US" altLang="en-US" sz="2200" b="1" dirty="0"/>
              <a:t>Activator:</a:t>
            </a:r>
          </a:p>
          <a:p>
            <a:pPr eaLnBrk="1" hangingPunct="1">
              <a:lnSpc>
                <a:spcPct val="130000"/>
              </a:lnSpc>
            </a:pPr>
            <a:r>
              <a:rPr lang="en-US" altLang="en-US" sz="2200" dirty="0"/>
              <a:t>UV light: 2% benzoin methyl ether (365nm)</a:t>
            </a:r>
          </a:p>
          <a:p>
            <a:pPr eaLnBrk="1" hangingPunct="1">
              <a:lnSpc>
                <a:spcPct val="130000"/>
              </a:lnSpc>
            </a:pPr>
            <a:r>
              <a:rPr lang="en-US" altLang="en-US" sz="2200" dirty="0"/>
              <a:t>Visible light: </a:t>
            </a:r>
            <a:r>
              <a:rPr lang="en-US" altLang="en-US" sz="2200" dirty="0" err="1"/>
              <a:t>camphorquinone</a:t>
            </a:r>
            <a:r>
              <a:rPr lang="en-US" altLang="en-US" sz="2200" dirty="0"/>
              <a:t> (480 nm)</a:t>
            </a:r>
          </a:p>
          <a:p>
            <a:pPr eaLnBrk="1" hangingPunct="1">
              <a:lnSpc>
                <a:spcPct val="130000"/>
              </a:lnSpc>
            </a:pPr>
            <a:r>
              <a:rPr lang="en-US" altLang="en-US" sz="2200" dirty="0" err="1"/>
              <a:t>Autopolymerization</a:t>
            </a:r>
            <a:r>
              <a:rPr lang="en-US" altLang="en-US" sz="2200" dirty="0"/>
              <a:t>: benzoyl peroxide</a:t>
            </a:r>
          </a:p>
        </p:txBody>
      </p:sp>
      <p:sp>
        <p:nvSpPr>
          <p:cNvPr id="2" name="Slide Number Placeholder 1">
            <a:extLst>
              <a:ext uri="{FF2B5EF4-FFF2-40B4-BE49-F238E27FC236}">
                <a16:creationId xmlns:a16="http://schemas.microsoft.com/office/drawing/2014/main" id="{DDA58C2F-3C03-8700-4B5D-1A8010AD9C52}"/>
              </a:ext>
            </a:extLst>
          </p:cNvPr>
          <p:cNvSpPr>
            <a:spLocks noGrp="1"/>
          </p:cNvSpPr>
          <p:nvPr>
            <p:ph type="sldNum" sz="quarter" idx="12"/>
          </p:nvPr>
        </p:nvSpPr>
        <p:spPr/>
        <p:txBody>
          <a:bodyPr/>
          <a:lstStyle/>
          <a:p>
            <a:fld id="{6D22F896-40B5-4ADD-8801-0D06FADFA095}" type="slidenum">
              <a:rPr lang="en-US" smtClean="0"/>
              <a:t>33</a:t>
            </a:fld>
            <a:endParaRPr lang="en-US" dirty="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a:extLst>
              <a:ext uri="{FF2B5EF4-FFF2-40B4-BE49-F238E27FC236}">
                <a16:creationId xmlns:a16="http://schemas.microsoft.com/office/drawing/2014/main" id="{BFDCF818-F53B-AC82-C8DB-5E6EB3E61D76}"/>
              </a:ext>
            </a:extLst>
          </p:cNvPr>
          <p:cNvSpPr>
            <a:spLocks noGrp="1" noChangeArrowheads="1"/>
          </p:cNvSpPr>
          <p:nvPr>
            <p:ph type="body" idx="1"/>
          </p:nvPr>
        </p:nvSpPr>
        <p:spPr>
          <a:xfrm>
            <a:off x="2286000" y="1219201"/>
            <a:ext cx="8229600" cy="4525963"/>
          </a:xfrm>
        </p:spPr>
        <p:txBody>
          <a:bodyPr/>
          <a:lstStyle/>
          <a:p>
            <a:pPr eaLnBrk="1" hangingPunct="1">
              <a:lnSpc>
                <a:spcPct val="130000"/>
              </a:lnSpc>
              <a:buFontTx/>
              <a:buNone/>
            </a:pPr>
            <a:r>
              <a:rPr lang="en-US" altLang="en-US" sz="2400" b="1"/>
              <a:t>Filler:</a:t>
            </a:r>
          </a:p>
          <a:p>
            <a:pPr eaLnBrk="1" hangingPunct="1">
              <a:lnSpc>
                <a:spcPct val="130000"/>
              </a:lnSpc>
            </a:pPr>
            <a:r>
              <a:rPr lang="en-US" altLang="en-US" sz="2400"/>
              <a:t>Quartz</a:t>
            </a:r>
          </a:p>
          <a:p>
            <a:pPr eaLnBrk="1" hangingPunct="1">
              <a:lnSpc>
                <a:spcPct val="130000"/>
              </a:lnSpc>
            </a:pPr>
            <a:r>
              <a:rPr lang="en-US" altLang="en-US" sz="2400"/>
              <a:t>Lithium Al silicate</a:t>
            </a:r>
          </a:p>
          <a:p>
            <a:pPr eaLnBrk="1" hangingPunct="1">
              <a:lnSpc>
                <a:spcPct val="130000"/>
              </a:lnSpc>
            </a:pPr>
            <a:r>
              <a:rPr lang="en-US" altLang="en-US" sz="2400"/>
              <a:t>Disadv: More viscosity, less penetration</a:t>
            </a:r>
          </a:p>
          <a:p>
            <a:pPr eaLnBrk="1" hangingPunct="1">
              <a:lnSpc>
                <a:spcPct val="130000"/>
              </a:lnSpc>
              <a:buFontTx/>
              <a:buNone/>
            </a:pPr>
            <a:r>
              <a:rPr lang="en-US" altLang="en-US" sz="2400"/>
              <a:t>		      Lesser retention </a:t>
            </a:r>
          </a:p>
          <a:p>
            <a:pPr lvl="3" eaLnBrk="1" hangingPunct="1">
              <a:lnSpc>
                <a:spcPct val="130000"/>
              </a:lnSpc>
              <a:buFontTx/>
              <a:buNone/>
            </a:pPr>
            <a:r>
              <a:rPr lang="en-US" altLang="en-US" sz="2400"/>
              <a:t> Problematic occlusal adjustment</a:t>
            </a:r>
          </a:p>
          <a:p>
            <a:pPr lvl="3" eaLnBrk="1" hangingPunct="1"/>
            <a:endParaRPr lang="en-US" altLang="en-US" sz="2400"/>
          </a:p>
        </p:txBody>
      </p:sp>
      <p:sp>
        <p:nvSpPr>
          <p:cNvPr id="2" name="Slide Number Placeholder 1">
            <a:extLst>
              <a:ext uri="{FF2B5EF4-FFF2-40B4-BE49-F238E27FC236}">
                <a16:creationId xmlns:a16="http://schemas.microsoft.com/office/drawing/2014/main" id="{C2944D3C-00CF-B446-0CC3-C846A4451866}"/>
              </a:ext>
            </a:extLst>
          </p:cNvPr>
          <p:cNvSpPr>
            <a:spLocks noGrp="1"/>
          </p:cNvSpPr>
          <p:nvPr>
            <p:ph type="sldNum" sz="quarter" idx="12"/>
          </p:nvPr>
        </p:nvSpPr>
        <p:spPr/>
        <p:txBody>
          <a:bodyPr/>
          <a:lstStyle/>
          <a:p>
            <a:fld id="{6D22F896-40B5-4ADD-8801-0D06FADFA095}" type="slidenum">
              <a:rPr lang="en-US" smtClean="0"/>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17376BA1-B821-862E-0718-2E8CA10FCEC9}"/>
              </a:ext>
            </a:extLst>
          </p:cNvPr>
          <p:cNvSpPr>
            <a:spLocks noGrp="1" noChangeArrowheads="1"/>
          </p:cNvSpPr>
          <p:nvPr>
            <p:ph type="title"/>
          </p:nvPr>
        </p:nvSpPr>
        <p:spPr>
          <a:xfrm>
            <a:off x="1450392" y="245719"/>
            <a:ext cx="9291215" cy="1049235"/>
          </a:xfrm>
        </p:spPr>
        <p:txBody>
          <a:bodyPr>
            <a:normAutofit/>
          </a:bodyPr>
          <a:lstStyle/>
          <a:p>
            <a:pPr eaLnBrk="1" hangingPunct="1"/>
            <a:r>
              <a:rPr lang="en-US" altLang="en-US" sz="2400" dirty="0"/>
              <a:t>CLINICAL GUIDELINES FOR SEALANT APPLICATION (Tandon et al, 2001)</a:t>
            </a:r>
          </a:p>
        </p:txBody>
      </p:sp>
      <p:sp>
        <p:nvSpPr>
          <p:cNvPr id="28675" name="Rectangle 3">
            <a:extLst>
              <a:ext uri="{FF2B5EF4-FFF2-40B4-BE49-F238E27FC236}">
                <a16:creationId xmlns:a16="http://schemas.microsoft.com/office/drawing/2014/main" id="{A15C43C8-3AAB-7C3C-6485-2F7EA3F605ED}"/>
              </a:ext>
            </a:extLst>
          </p:cNvPr>
          <p:cNvSpPr>
            <a:spLocks noGrp="1" noChangeArrowheads="1"/>
          </p:cNvSpPr>
          <p:nvPr>
            <p:ph type="body" idx="1"/>
          </p:nvPr>
        </p:nvSpPr>
        <p:spPr>
          <a:xfrm>
            <a:off x="2095499" y="1294954"/>
            <a:ext cx="8001000" cy="5257800"/>
          </a:xfrm>
        </p:spPr>
        <p:txBody>
          <a:bodyPr>
            <a:normAutofit fontScale="92500" lnSpcReduction="10000"/>
          </a:bodyPr>
          <a:lstStyle/>
          <a:p>
            <a:pPr marL="609600" indent="-609600">
              <a:lnSpc>
                <a:spcPct val="150000"/>
              </a:lnSpc>
              <a:buFontTx/>
              <a:buAutoNum type="arabicPeriod"/>
            </a:pPr>
            <a:r>
              <a:rPr lang="en-US" altLang="en-US" dirty="0"/>
              <a:t>Patient selection:</a:t>
            </a:r>
          </a:p>
          <a:p>
            <a:pPr marL="609600" indent="-609600">
              <a:lnSpc>
                <a:spcPct val="150000"/>
              </a:lnSpc>
              <a:buNone/>
            </a:pPr>
            <a:r>
              <a:rPr lang="en-US" altLang="en-US" dirty="0"/>
              <a:t>	Extensive caries, medically compromised</a:t>
            </a:r>
          </a:p>
          <a:p>
            <a:pPr marL="609600" indent="-609600">
              <a:lnSpc>
                <a:spcPct val="150000"/>
              </a:lnSpc>
              <a:buFontTx/>
              <a:buAutoNum type="arabicPeriod" startAt="2"/>
            </a:pPr>
            <a:r>
              <a:rPr lang="en-US" altLang="en-US" dirty="0"/>
              <a:t>Tooth selection:</a:t>
            </a:r>
          </a:p>
          <a:p>
            <a:pPr marL="609600" indent="-609600">
              <a:lnSpc>
                <a:spcPct val="150000"/>
              </a:lnSpc>
              <a:buNone/>
            </a:pPr>
            <a:r>
              <a:rPr lang="en-US" altLang="en-US" dirty="0"/>
              <a:t>	Within 3-4 </a:t>
            </a:r>
            <a:r>
              <a:rPr lang="en-US" altLang="en-US" dirty="0" err="1"/>
              <a:t>yrs</a:t>
            </a:r>
            <a:r>
              <a:rPr lang="en-US" altLang="en-US" dirty="0"/>
              <a:t> of eruption, occlusal surface</a:t>
            </a:r>
          </a:p>
          <a:p>
            <a:pPr marL="609600" indent="-609600">
              <a:lnSpc>
                <a:spcPct val="150000"/>
              </a:lnSpc>
              <a:buNone/>
            </a:pPr>
            <a:r>
              <a:rPr lang="en-US" altLang="en-US" dirty="0"/>
              <a:t>	Do not seal: proximal caries, isolation problems</a:t>
            </a:r>
          </a:p>
          <a:p>
            <a:pPr marL="609600" indent="-609600">
              <a:lnSpc>
                <a:spcPct val="150000"/>
              </a:lnSpc>
              <a:buFontTx/>
              <a:buAutoNum type="arabicPeriod" startAt="3"/>
            </a:pPr>
            <a:r>
              <a:rPr lang="en-US" altLang="en-US" dirty="0"/>
              <a:t>Doubted occlusal surface on clinical examination:</a:t>
            </a:r>
          </a:p>
          <a:p>
            <a:pPr marL="609600" indent="-609600">
              <a:lnSpc>
                <a:spcPct val="150000"/>
              </a:lnSpc>
              <a:buNone/>
            </a:pPr>
            <a:r>
              <a:rPr lang="en-US" altLang="en-US" dirty="0"/>
              <a:t>	Bite wing radiograph:</a:t>
            </a:r>
          </a:p>
          <a:p>
            <a:pPr marL="609600" indent="-609600">
              <a:lnSpc>
                <a:spcPct val="150000"/>
              </a:lnSpc>
            </a:pPr>
            <a:r>
              <a:rPr lang="en-US" altLang="en-US" dirty="0"/>
              <a:t>No dentin involvement: seal: re evaluate</a:t>
            </a:r>
          </a:p>
          <a:p>
            <a:pPr marL="609600" indent="-609600">
              <a:lnSpc>
                <a:spcPct val="150000"/>
              </a:lnSpc>
            </a:pPr>
            <a:r>
              <a:rPr lang="en-US" altLang="en-US" dirty="0"/>
              <a:t>Early dentin involvement: minimal composite, then sealant</a:t>
            </a:r>
          </a:p>
          <a:p>
            <a:pPr marL="609600" indent="-609600">
              <a:lnSpc>
                <a:spcPct val="150000"/>
              </a:lnSpc>
            </a:pPr>
            <a:r>
              <a:rPr lang="en-US" altLang="en-US" dirty="0"/>
              <a:t>Extensive caries: restoration</a:t>
            </a:r>
          </a:p>
        </p:txBody>
      </p:sp>
      <p:sp>
        <p:nvSpPr>
          <p:cNvPr id="2" name="Slide Number Placeholder 1">
            <a:extLst>
              <a:ext uri="{FF2B5EF4-FFF2-40B4-BE49-F238E27FC236}">
                <a16:creationId xmlns:a16="http://schemas.microsoft.com/office/drawing/2014/main" id="{DF2C0D32-5536-0CA8-384B-292FD2B326D1}"/>
              </a:ext>
            </a:extLst>
          </p:cNvPr>
          <p:cNvSpPr>
            <a:spLocks noGrp="1"/>
          </p:cNvSpPr>
          <p:nvPr>
            <p:ph type="sldNum" sz="quarter" idx="12"/>
          </p:nvPr>
        </p:nvSpPr>
        <p:spPr/>
        <p:txBody>
          <a:bodyPr/>
          <a:lstStyle/>
          <a:p>
            <a:fld id="{6D22F896-40B5-4ADD-8801-0D06FADFA095}" type="slidenum">
              <a:rPr lang="en-US" smtClean="0"/>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a:extLst>
              <a:ext uri="{FF2B5EF4-FFF2-40B4-BE49-F238E27FC236}">
                <a16:creationId xmlns:a16="http://schemas.microsoft.com/office/drawing/2014/main" id="{E5F9CAF1-439A-7063-75D2-D14704B1D8B0}"/>
              </a:ext>
            </a:extLst>
          </p:cNvPr>
          <p:cNvSpPr>
            <a:spLocks noGrp="1" noChangeArrowheads="1"/>
          </p:cNvSpPr>
          <p:nvPr>
            <p:ph type="body" idx="1"/>
          </p:nvPr>
        </p:nvSpPr>
        <p:spPr>
          <a:xfrm>
            <a:off x="1727200" y="431801"/>
            <a:ext cx="8305800" cy="5364163"/>
          </a:xfrm>
        </p:spPr>
        <p:txBody>
          <a:bodyPr>
            <a:normAutofit lnSpcReduction="10000"/>
          </a:bodyPr>
          <a:lstStyle/>
          <a:p>
            <a:pPr eaLnBrk="1" hangingPunct="1">
              <a:lnSpc>
                <a:spcPct val="190000"/>
              </a:lnSpc>
              <a:buFontTx/>
              <a:buNone/>
            </a:pPr>
            <a:r>
              <a:rPr lang="en-US" altLang="en-US" sz="2400" b="1" dirty="0"/>
              <a:t>Age for Sealant application:</a:t>
            </a:r>
          </a:p>
          <a:p>
            <a:pPr eaLnBrk="1" hangingPunct="1">
              <a:lnSpc>
                <a:spcPct val="190000"/>
              </a:lnSpc>
            </a:pPr>
            <a:r>
              <a:rPr lang="en-US" altLang="en-US" sz="2400" dirty="0"/>
              <a:t>3-4 </a:t>
            </a:r>
            <a:r>
              <a:rPr lang="en-US" altLang="en-US" sz="2400" dirty="0" err="1"/>
              <a:t>yrs</a:t>
            </a:r>
            <a:r>
              <a:rPr lang="en-US" altLang="en-US" sz="2400" dirty="0"/>
              <a:t>: primary molars</a:t>
            </a:r>
          </a:p>
          <a:p>
            <a:pPr eaLnBrk="1" hangingPunct="1">
              <a:lnSpc>
                <a:spcPct val="190000"/>
              </a:lnSpc>
            </a:pPr>
            <a:r>
              <a:rPr lang="en-US" altLang="en-US" sz="2400" dirty="0"/>
              <a:t>6-7 </a:t>
            </a:r>
            <a:r>
              <a:rPr lang="en-US" altLang="en-US" sz="2400" dirty="0" err="1"/>
              <a:t>yrs</a:t>
            </a:r>
            <a:r>
              <a:rPr lang="en-US" altLang="en-US" sz="2400" dirty="0"/>
              <a:t>: 1</a:t>
            </a:r>
            <a:r>
              <a:rPr lang="en-US" altLang="en-US" sz="2400" baseline="30000" dirty="0"/>
              <a:t>st</a:t>
            </a:r>
            <a:r>
              <a:rPr lang="en-US" altLang="en-US" sz="2400" dirty="0"/>
              <a:t> permanent molars</a:t>
            </a:r>
          </a:p>
          <a:p>
            <a:pPr eaLnBrk="1" hangingPunct="1">
              <a:lnSpc>
                <a:spcPct val="190000"/>
              </a:lnSpc>
            </a:pPr>
            <a:r>
              <a:rPr lang="en-US" altLang="en-US" sz="2400" dirty="0"/>
              <a:t>11-13 </a:t>
            </a:r>
            <a:r>
              <a:rPr lang="en-US" altLang="en-US" sz="2400" dirty="0" err="1"/>
              <a:t>yrs</a:t>
            </a:r>
            <a:r>
              <a:rPr lang="en-US" altLang="en-US" sz="2400" dirty="0"/>
              <a:t>: 2</a:t>
            </a:r>
            <a:r>
              <a:rPr lang="en-US" altLang="en-US" sz="2400" baseline="30000" dirty="0"/>
              <a:t>nd</a:t>
            </a:r>
            <a:r>
              <a:rPr lang="en-US" altLang="en-US" sz="2400" dirty="0"/>
              <a:t> permanent molars</a:t>
            </a:r>
          </a:p>
          <a:p>
            <a:pPr eaLnBrk="1" hangingPunct="1">
              <a:lnSpc>
                <a:spcPct val="190000"/>
              </a:lnSpc>
              <a:buFontTx/>
              <a:buNone/>
            </a:pPr>
            <a:r>
              <a:rPr lang="en-US" altLang="en-US" sz="2400" b="1" dirty="0"/>
              <a:t>Less than 3-4 </a:t>
            </a:r>
            <a:r>
              <a:rPr lang="en-US" altLang="en-US" sz="2400" b="1" dirty="0" err="1"/>
              <a:t>yrs</a:t>
            </a:r>
            <a:r>
              <a:rPr lang="en-US" altLang="en-US" sz="2400" b="1" dirty="0"/>
              <a:t> of tooth eruption</a:t>
            </a:r>
          </a:p>
          <a:p>
            <a:pPr eaLnBrk="1" hangingPunct="1">
              <a:lnSpc>
                <a:spcPct val="190000"/>
              </a:lnSpc>
              <a:buFontTx/>
              <a:buNone/>
            </a:pPr>
            <a:r>
              <a:rPr lang="en-US" altLang="en-US" sz="2400" b="1" dirty="0"/>
              <a:t>Hicks et al, 1984: sealants applied through out life on suspected pits &amp; fissures</a:t>
            </a:r>
          </a:p>
        </p:txBody>
      </p:sp>
      <p:sp>
        <p:nvSpPr>
          <p:cNvPr id="2" name="Slide Number Placeholder 1">
            <a:extLst>
              <a:ext uri="{FF2B5EF4-FFF2-40B4-BE49-F238E27FC236}">
                <a16:creationId xmlns:a16="http://schemas.microsoft.com/office/drawing/2014/main" id="{70115A33-8304-7675-A6EC-AFA1B82F5904}"/>
              </a:ext>
            </a:extLst>
          </p:cNvPr>
          <p:cNvSpPr>
            <a:spLocks noGrp="1"/>
          </p:cNvSpPr>
          <p:nvPr>
            <p:ph type="sldNum" sz="quarter" idx="12"/>
          </p:nvPr>
        </p:nvSpPr>
        <p:spPr/>
        <p:txBody>
          <a:bodyPr/>
          <a:lstStyle/>
          <a:p>
            <a:fld id="{6D22F896-40B5-4ADD-8801-0D06FADFA095}" type="slidenum">
              <a:rPr lang="en-US" smtClean="0"/>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9332979-8BC4-4E36-A29B-382F8B405380}"/>
              </a:ext>
            </a:extLst>
          </p:cNvPr>
          <p:cNvSpPr txBox="1"/>
          <p:nvPr/>
        </p:nvSpPr>
        <p:spPr>
          <a:xfrm>
            <a:off x="2214282" y="466165"/>
            <a:ext cx="7763435" cy="3016210"/>
          </a:xfrm>
          <a:prstGeom prst="rect">
            <a:avLst/>
          </a:prstGeom>
          <a:noFill/>
        </p:spPr>
        <p:txBody>
          <a:bodyPr wrap="square" rtlCol="0">
            <a:spAutoFit/>
          </a:bodyPr>
          <a:lstStyle/>
          <a:p>
            <a:pPr algn="ctr"/>
            <a:r>
              <a:rPr lang="en-IN" sz="4000" dirty="0">
                <a:solidFill>
                  <a:schemeClr val="accent1"/>
                </a:solidFill>
              </a:rPr>
              <a:t>Dental Caries: Preventive Restorations in Pediatric Dentistry with recent advances</a:t>
            </a:r>
          </a:p>
          <a:p>
            <a:pPr algn="ctr"/>
            <a:endParaRPr lang="en-IN" sz="4000" dirty="0">
              <a:solidFill>
                <a:schemeClr val="accent1"/>
              </a:solidFill>
            </a:endParaRPr>
          </a:p>
          <a:p>
            <a:pPr algn="ctr"/>
            <a:r>
              <a:rPr lang="en-IN" sz="3000" dirty="0">
                <a:solidFill>
                  <a:schemeClr val="accent1"/>
                </a:solidFill>
              </a:rPr>
              <a:t>Part II</a:t>
            </a:r>
          </a:p>
        </p:txBody>
      </p:sp>
      <p:sp>
        <p:nvSpPr>
          <p:cNvPr id="5" name="TextBox 4">
            <a:extLst>
              <a:ext uri="{FF2B5EF4-FFF2-40B4-BE49-F238E27FC236}">
                <a16:creationId xmlns:a16="http://schemas.microsoft.com/office/drawing/2014/main" id="{2C87EED6-36A3-84A9-4616-8E4DB2FDC8F0}"/>
              </a:ext>
            </a:extLst>
          </p:cNvPr>
          <p:cNvSpPr txBox="1"/>
          <p:nvPr/>
        </p:nvSpPr>
        <p:spPr>
          <a:xfrm flipH="1">
            <a:off x="9288331" y="5298142"/>
            <a:ext cx="2903669" cy="646331"/>
          </a:xfrm>
          <a:prstGeom prst="rect">
            <a:avLst/>
          </a:prstGeom>
          <a:noFill/>
        </p:spPr>
        <p:txBody>
          <a:bodyPr wrap="square" rtlCol="0">
            <a:spAutoFit/>
          </a:bodyPr>
          <a:lstStyle/>
          <a:p>
            <a:r>
              <a:rPr lang="en-IN" dirty="0"/>
              <a:t>POOJA GOPALGHARE</a:t>
            </a:r>
          </a:p>
          <a:p>
            <a:r>
              <a:rPr lang="en-IN" dirty="0"/>
              <a:t>II MDS</a:t>
            </a:r>
          </a:p>
        </p:txBody>
      </p:sp>
      <p:sp>
        <p:nvSpPr>
          <p:cNvPr id="6" name="Slide Number Placeholder 5">
            <a:extLst>
              <a:ext uri="{FF2B5EF4-FFF2-40B4-BE49-F238E27FC236}">
                <a16:creationId xmlns:a16="http://schemas.microsoft.com/office/drawing/2014/main" id="{1F37C736-133A-874B-7D74-1201D8723C6E}"/>
              </a:ext>
            </a:extLst>
          </p:cNvPr>
          <p:cNvSpPr>
            <a:spLocks noGrp="1"/>
          </p:cNvSpPr>
          <p:nvPr>
            <p:ph type="sldNum" sz="quarter" idx="12"/>
          </p:nvPr>
        </p:nvSpPr>
        <p:spPr/>
        <p:txBody>
          <a:bodyPr/>
          <a:lstStyle/>
          <a:p>
            <a:fld id="{6D22F896-40B5-4ADD-8801-0D06FADFA095}" type="slidenum">
              <a:rPr lang="en-US" smtClean="0"/>
              <a:t>37</a:t>
            </a:fld>
            <a:endParaRPr lang="en-US" dirty="0"/>
          </a:p>
        </p:txBody>
      </p:sp>
    </p:spTree>
    <p:extLst>
      <p:ext uri="{BB962C8B-B14F-4D97-AF65-F5344CB8AC3E}">
        <p14:creationId xmlns:p14="http://schemas.microsoft.com/office/powerpoint/2010/main" val="11089189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F96E8-8BD4-8AF7-295B-C957D6B8EE27}"/>
              </a:ext>
            </a:extLst>
          </p:cNvPr>
          <p:cNvSpPr>
            <a:spLocks noGrp="1"/>
          </p:cNvSpPr>
          <p:nvPr>
            <p:ph type="title"/>
          </p:nvPr>
        </p:nvSpPr>
        <p:spPr>
          <a:xfrm>
            <a:off x="3837628" y="20488"/>
            <a:ext cx="2558018" cy="1049235"/>
          </a:xfrm>
        </p:spPr>
        <p:txBody>
          <a:bodyPr/>
          <a:lstStyle/>
          <a:p>
            <a:r>
              <a:rPr lang="en-IN" dirty="0"/>
              <a:t>CONTENT</a:t>
            </a:r>
          </a:p>
        </p:txBody>
      </p:sp>
      <p:sp>
        <p:nvSpPr>
          <p:cNvPr id="5" name="TextBox 4">
            <a:extLst>
              <a:ext uri="{FF2B5EF4-FFF2-40B4-BE49-F238E27FC236}">
                <a16:creationId xmlns:a16="http://schemas.microsoft.com/office/drawing/2014/main" id="{82A5D942-43AB-C969-6D5E-6B6937F448F0}"/>
              </a:ext>
            </a:extLst>
          </p:cNvPr>
          <p:cNvSpPr txBox="1"/>
          <p:nvPr/>
        </p:nvSpPr>
        <p:spPr>
          <a:xfrm>
            <a:off x="787387" y="1562528"/>
            <a:ext cx="6100482" cy="2991203"/>
          </a:xfrm>
          <a:prstGeom prst="rect">
            <a:avLst/>
          </a:prstGeom>
          <a:noFill/>
        </p:spPr>
        <p:txBody>
          <a:bodyPr wrap="square">
            <a:spAutoFit/>
          </a:bodyPr>
          <a:lstStyle/>
          <a:p>
            <a:pPr marL="298450" indent="-285750">
              <a:lnSpc>
                <a:spcPct val="150000"/>
              </a:lnSpc>
              <a:spcBef>
                <a:spcPts val="800"/>
              </a:spcBef>
              <a:buFont typeface="Arial" panose="020B0604020202020204" pitchFamily="34" charset="0"/>
              <a:buChar char="•"/>
              <a:tabLst>
                <a:tab pos="354965" algn="l"/>
                <a:tab pos="355600" algn="l"/>
              </a:tabLst>
            </a:pPr>
            <a:r>
              <a:rPr lang="en-US" spc="-5" dirty="0">
                <a:cs typeface="Calibri" panose="020F0502020204030204" pitchFamily="34" charset="0"/>
              </a:rPr>
              <a:t>Introduction</a:t>
            </a:r>
            <a:endParaRPr lang="en-US" dirty="0">
              <a:cs typeface="Calibri" panose="020F0502020204030204" pitchFamily="34" charset="0"/>
            </a:endParaRPr>
          </a:p>
          <a:p>
            <a:pPr marL="298450" indent="-285750">
              <a:lnSpc>
                <a:spcPct val="150000"/>
              </a:lnSpc>
              <a:spcBef>
                <a:spcPts val="700"/>
              </a:spcBef>
              <a:buFont typeface="Arial" panose="020B0604020202020204" pitchFamily="34" charset="0"/>
              <a:buChar char="•"/>
              <a:tabLst>
                <a:tab pos="354965" algn="l"/>
                <a:tab pos="355600" algn="l"/>
              </a:tabLst>
            </a:pPr>
            <a:r>
              <a:rPr lang="en-US" spc="-5" dirty="0">
                <a:cs typeface="Calibri" panose="020F0502020204030204" pitchFamily="34" charset="0"/>
              </a:rPr>
              <a:t>History</a:t>
            </a:r>
            <a:r>
              <a:rPr lang="en-US" spc="-20" dirty="0">
                <a:cs typeface="Calibri" panose="020F0502020204030204" pitchFamily="34" charset="0"/>
              </a:rPr>
              <a:t> </a:t>
            </a:r>
            <a:r>
              <a:rPr lang="en-US" spc="-5" dirty="0">
                <a:cs typeface="Calibri" panose="020F0502020204030204" pitchFamily="34" charset="0"/>
              </a:rPr>
              <a:t>of</a:t>
            </a:r>
            <a:r>
              <a:rPr lang="en-US" dirty="0">
                <a:cs typeface="Calibri" panose="020F0502020204030204" pitchFamily="34" charset="0"/>
              </a:rPr>
              <a:t> </a:t>
            </a:r>
            <a:r>
              <a:rPr lang="en-US" spc="-5" dirty="0">
                <a:cs typeface="Calibri" panose="020F0502020204030204" pitchFamily="34" charset="0"/>
              </a:rPr>
              <a:t>Preventive Dentistry</a:t>
            </a:r>
          </a:p>
          <a:p>
            <a:pPr marL="298450" indent="-285750">
              <a:lnSpc>
                <a:spcPct val="150000"/>
              </a:lnSpc>
              <a:spcBef>
                <a:spcPts val="700"/>
              </a:spcBef>
              <a:buFont typeface="Arial" panose="020B0604020202020204" pitchFamily="34" charset="0"/>
              <a:buChar char="•"/>
              <a:tabLst>
                <a:tab pos="354965" algn="l"/>
                <a:tab pos="355600" algn="l"/>
              </a:tabLst>
            </a:pPr>
            <a:r>
              <a:rPr lang="en-US" spc="-5" dirty="0">
                <a:cs typeface="Calibri" panose="020F0502020204030204" pitchFamily="34" charset="0"/>
              </a:rPr>
              <a:t>Scope of</a:t>
            </a:r>
            <a:r>
              <a:rPr lang="en-US" dirty="0">
                <a:cs typeface="Calibri" panose="020F0502020204030204" pitchFamily="34" charset="0"/>
              </a:rPr>
              <a:t> </a:t>
            </a:r>
            <a:r>
              <a:rPr lang="en-US" spc="-5" dirty="0">
                <a:cs typeface="Calibri" panose="020F0502020204030204" pitchFamily="34" charset="0"/>
              </a:rPr>
              <a:t>Preventive Dentistry</a:t>
            </a:r>
          </a:p>
          <a:p>
            <a:pPr marL="298450" indent="-285750">
              <a:lnSpc>
                <a:spcPct val="150000"/>
              </a:lnSpc>
              <a:spcBef>
                <a:spcPts val="700"/>
              </a:spcBef>
              <a:buFont typeface="Arial" panose="020B0604020202020204" pitchFamily="34" charset="0"/>
              <a:buChar char="•"/>
              <a:tabLst>
                <a:tab pos="354965" algn="l"/>
                <a:tab pos="355600" algn="l"/>
              </a:tabLst>
            </a:pPr>
            <a:r>
              <a:rPr lang="en-US" spc="-5" dirty="0">
                <a:cs typeface="Calibri" panose="020F0502020204030204" pitchFamily="34" charset="0"/>
              </a:rPr>
              <a:t>Principles of</a:t>
            </a:r>
            <a:r>
              <a:rPr lang="en-US" dirty="0">
                <a:cs typeface="Calibri" panose="020F0502020204030204" pitchFamily="34" charset="0"/>
              </a:rPr>
              <a:t> </a:t>
            </a:r>
            <a:r>
              <a:rPr lang="en-US" spc="-5" dirty="0">
                <a:cs typeface="Calibri" panose="020F0502020204030204" pitchFamily="34" charset="0"/>
              </a:rPr>
              <a:t>Preventive Dentistry</a:t>
            </a:r>
            <a:endParaRPr lang="en-US" dirty="0">
              <a:cs typeface="Calibri" panose="020F0502020204030204" pitchFamily="34" charset="0"/>
            </a:endParaRPr>
          </a:p>
          <a:p>
            <a:pPr marL="298450" indent="-285750">
              <a:lnSpc>
                <a:spcPct val="150000"/>
              </a:lnSpc>
              <a:spcBef>
                <a:spcPts val="690"/>
              </a:spcBef>
              <a:buFont typeface="Arial" panose="020B0604020202020204" pitchFamily="34" charset="0"/>
              <a:buChar char="•"/>
              <a:tabLst>
                <a:tab pos="354965" algn="l"/>
                <a:tab pos="355600" algn="l"/>
              </a:tabLst>
            </a:pPr>
            <a:r>
              <a:rPr lang="en-US" spc="-5" dirty="0">
                <a:cs typeface="Calibri" panose="020F0502020204030204" pitchFamily="34" charset="0"/>
              </a:rPr>
              <a:t>Objectives of</a:t>
            </a:r>
            <a:r>
              <a:rPr lang="en-US" dirty="0">
                <a:cs typeface="Calibri" panose="020F0502020204030204" pitchFamily="34" charset="0"/>
              </a:rPr>
              <a:t> </a:t>
            </a:r>
            <a:r>
              <a:rPr lang="en-US" spc="-5" dirty="0">
                <a:cs typeface="Calibri" panose="020F0502020204030204" pitchFamily="34" charset="0"/>
              </a:rPr>
              <a:t>Preventive Dentistry</a:t>
            </a:r>
            <a:endParaRPr lang="en-US" dirty="0">
              <a:cs typeface="Calibri" panose="020F0502020204030204" pitchFamily="34" charset="0"/>
            </a:endParaRPr>
          </a:p>
          <a:p>
            <a:pPr marL="298450" indent="-285750">
              <a:lnSpc>
                <a:spcPct val="150000"/>
              </a:lnSpc>
              <a:spcBef>
                <a:spcPts val="700"/>
              </a:spcBef>
              <a:buFont typeface="Arial" panose="020B0604020202020204" pitchFamily="34" charset="0"/>
              <a:buChar char="•"/>
              <a:tabLst>
                <a:tab pos="354965" algn="l"/>
                <a:tab pos="355600" algn="l"/>
              </a:tabLst>
            </a:pPr>
            <a:r>
              <a:rPr lang="en-US" spc="-5" dirty="0">
                <a:cs typeface="Calibri" panose="020F0502020204030204" pitchFamily="34" charset="0"/>
              </a:rPr>
              <a:t>Levels</a:t>
            </a:r>
            <a:r>
              <a:rPr lang="en-US" spc="-20" dirty="0">
                <a:cs typeface="Calibri" panose="020F0502020204030204" pitchFamily="34" charset="0"/>
              </a:rPr>
              <a:t> </a:t>
            </a:r>
            <a:r>
              <a:rPr lang="en-US" spc="-5" dirty="0">
                <a:cs typeface="Calibri" panose="020F0502020204030204" pitchFamily="34" charset="0"/>
              </a:rPr>
              <a:t>of</a:t>
            </a:r>
            <a:r>
              <a:rPr lang="en-US" spc="-20" dirty="0">
                <a:cs typeface="Calibri" panose="020F0502020204030204" pitchFamily="34" charset="0"/>
              </a:rPr>
              <a:t> </a:t>
            </a:r>
            <a:r>
              <a:rPr lang="en-US" spc="-5" dirty="0">
                <a:cs typeface="Calibri" panose="020F0502020204030204" pitchFamily="34" charset="0"/>
              </a:rPr>
              <a:t>Prevention</a:t>
            </a:r>
          </a:p>
        </p:txBody>
      </p:sp>
      <p:sp>
        <p:nvSpPr>
          <p:cNvPr id="6" name="Slide Number Placeholder 5">
            <a:extLst>
              <a:ext uri="{FF2B5EF4-FFF2-40B4-BE49-F238E27FC236}">
                <a16:creationId xmlns:a16="http://schemas.microsoft.com/office/drawing/2014/main" id="{89581BF5-02B1-780A-180E-4F295239B13B}"/>
              </a:ext>
            </a:extLst>
          </p:cNvPr>
          <p:cNvSpPr>
            <a:spLocks noGrp="1"/>
          </p:cNvSpPr>
          <p:nvPr>
            <p:ph type="sldNum" sz="quarter" idx="12"/>
          </p:nvPr>
        </p:nvSpPr>
        <p:spPr/>
        <p:txBody>
          <a:bodyPr/>
          <a:lstStyle/>
          <a:p>
            <a:fld id="{6D22F896-40B5-4ADD-8801-0D06FADFA095}" type="slidenum">
              <a:rPr lang="en-US" smtClean="0"/>
              <a:t>38</a:t>
            </a:fld>
            <a:endParaRPr lang="en-US" dirty="0"/>
          </a:p>
        </p:txBody>
      </p:sp>
      <p:sp>
        <p:nvSpPr>
          <p:cNvPr id="8" name="TextBox 7">
            <a:extLst>
              <a:ext uri="{FF2B5EF4-FFF2-40B4-BE49-F238E27FC236}">
                <a16:creationId xmlns:a16="http://schemas.microsoft.com/office/drawing/2014/main" id="{6C78D541-D530-AE55-8755-BF6489BD8C17}"/>
              </a:ext>
            </a:extLst>
          </p:cNvPr>
          <p:cNvSpPr txBox="1"/>
          <p:nvPr/>
        </p:nvSpPr>
        <p:spPr>
          <a:xfrm>
            <a:off x="5812778" y="1050762"/>
            <a:ext cx="6100482" cy="4737515"/>
          </a:xfrm>
          <a:prstGeom prst="rect">
            <a:avLst/>
          </a:prstGeom>
          <a:noFill/>
        </p:spPr>
        <p:txBody>
          <a:bodyPr wrap="square">
            <a:spAutoFit/>
          </a:bodyPr>
          <a:lstStyle/>
          <a:p>
            <a:pPr marL="285750" indent="-285750" eaLnBrk="1" hangingPunct="1">
              <a:lnSpc>
                <a:spcPct val="170000"/>
              </a:lnSpc>
              <a:buFont typeface="Arial" panose="020B0604020202020204" pitchFamily="34" charset="0"/>
              <a:buChar char="•"/>
            </a:pPr>
            <a:r>
              <a:rPr lang="en-US" altLang="en-US" sz="1800" dirty="0"/>
              <a:t>Definition of pit and fissure</a:t>
            </a:r>
          </a:p>
          <a:p>
            <a:pPr marL="285750" indent="-285750" eaLnBrk="1" hangingPunct="1">
              <a:lnSpc>
                <a:spcPct val="170000"/>
              </a:lnSpc>
              <a:buFont typeface="Arial" panose="020B0604020202020204" pitchFamily="34" charset="0"/>
              <a:buChar char="•"/>
            </a:pPr>
            <a:r>
              <a:rPr lang="en-US" altLang="en-US" sz="1800" dirty="0"/>
              <a:t>Need for pit &amp; fissure sealant</a:t>
            </a:r>
          </a:p>
          <a:p>
            <a:pPr marL="285750" indent="-285750" eaLnBrk="1" hangingPunct="1">
              <a:lnSpc>
                <a:spcPct val="170000"/>
              </a:lnSpc>
              <a:buFont typeface="Arial" panose="020B0604020202020204" pitchFamily="34" charset="0"/>
              <a:buChar char="•"/>
            </a:pPr>
            <a:r>
              <a:rPr lang="en-US" altLang="en-US" sz="1800" dirty="0"/>
              <a:t>Historical perspectives</a:t>
            </a:r>
          </a:p>
          <a:p>
            <a:pPr marL="285750" indent="-285750" eaLnBrk="1" hangingPunct="1">
              <a:lnSpc>
                <a:spcPct val="170000"/>
              </a:lnSpc>
              <a:buFont typeface="Arial" panose="020B0604020202020204" pitchFamily="34" charset="0"/>
              <a:buChar char="•"/>
            </a:pPr>
            <a:r>
              <a:rPr lang="en-US" altLang="en-US" sz="1800" dirty="0"/>
              <a:t>The basic morphology of pits &amp; fissures</a:t>
            </a:r>
          </a:p>
          <a:p>
            <a:pPr marL="285750" indent="-285750" eaLnBrk="1" hangingPunct="1">
              <a:lnSpc>
                <a:spcPct val="170000"/>
              </a:lnSpc>
              <a:buFont typeface="Arial" panose="020B0604020202020204" pitchFamily="34" charset="0"/>
              <a:buChar char="•"/>
            </a:pPr>
            <a:r>
              <a:rPr lang="en-US" altLang="en-US" sz="1800" dirty="0"/>
              <a:t>Indications </a:t>
            </a:r>
          </a:p>
          <a:p>
            <a:pPr marL="285750" indent="-285750" eaLnBrk="1" hangingPunct="1">
              <a:lnSpc>
                <a:spcPct val="170000"/>
              </a:lnSpc>
              <a:buFont typeface="Arial" panose="020B0604020202020204" pitchFamily="34" charset="0"/>
              <a:buChar char="•"/>
            </a:pPr>
            <a:r>
              <a:rPr lang="en-US" altLang="en-US" sz="1800" dirty="0"/>
              <a:t>Contraindications</a:t>
            </a:r>
          </a:p>
          <a:p>
            <a:pPr marL="285750" indent="-285750" eaLnBrk="1" hangingPunct="1">
              <a:lnSpc>
                <a:spcPct val="170000"/>
              </a:lnSpc>
              <a:buFont typeface="Arial" panose="020B0604020202020204" pitchFamily="34" charset="0"/>
              <a:buChar char="•"/>
            </a:pPr>
            <a:r>
              <a:rPr lang="en-US" altLang="en-US" sz="1800" dirty="0"/>
              <a:t>Classification</a:t>
            </a:r>
          </a:p>
          <a:p>
            <a:pPr marL="285750" indent="-285750" eaLnBrk="1" hangingPunct="1">
              <a:lnSpc>
                <a:spcPct val="170000"/>
              </a:lnSpc>
              <a:buFont typeface="Arial" panose="020B0604020202020204" pitchFamily="34" charset="0"/>
              <a:buChar char="•"/>
            </a:pPr>
            <a:r>
              <a:rPr lang="en-US" altLang="en-US" sz="1800" dirty="0"/>
              <a:t>Composition</a:t>
            </a:r>
          </a:p>
          <a:p>
            <a:pPr marL="285750" indent="-285750" eaLnBrk="1" hangingPunct="1">
              <a:lnSpc>
                <a:spcPct val="170000"/>
              </a:lnSpc>
              <a:buFont typeface="Arial" panose="020B0604020202020204" pitchFamily="34" charset="0"/>
              <a:buChar char="•"/>
            </a:pPr>
            <a:r>
              <a:rPr lang="en-US" altLang="en-US" sz="1800" dirty="0"/>
              <a:t>Step–by–step procedure</a:t>
            </a:r>
          </a:p>
          <a:p>
            <a:pPr marL="285750" indent="-285750" eaLnBrk="1" hangingPunct="1">
              <a:lnSpc>
                <a:spcPct val="170000"/>
              </a:lnSpc>
              <a:buFont typeface="Arial" panose="020B0604020202020204" pitchFamily="34" charset="0"/>
              <a:buChar char="•"/>
            </a:pPr>
            <a:endParaRPr lang="en-US" altLang="en-US" sz="1800" dirty="0"/>
          </a:p>
        </p:txBody>
      </p:sp>
    </p:spTree>
    <p:extLst>
      <p:ext uri="{BB962C8B-B14F-4D97-AF65-F5344CB8AC3E}">
        <p14:creationId xmlns:p14="http://schemas.microsoft.com/office/powerpoint/2010/main" val="3537967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E31157-D00B-E808-3C48-D8177A96A792}"/>
              </a:ext>
            </a:extLst>
          </p:cNvPr>
          <p:cNvSpPr>
            <a:spLocks noGrp="1"/>
          </p:cNvSpPr>
          <p:nvPr>
            <p:ph idx="1"/>
          </p:nvPr>
        </p:nvSpPr>
        <p:spPr>
          <a:xfrm>
            <a:off x="1756379" y="798974"/>
            <a:ext cx="7638633" cy="2338674"/>
          </a:xfrm>
        </p:spPr>
        <p:txBody>
          <a:bodyPr>
            <a:normAutofit lnSpcReduction="10000"/>
          </a:bodyPr>
          <a:lstStyle/>
          <a:p>
            <a:pPr algn="just"/>
            <a:r>
              <a:rPr lang="en-IN" dirty="0"/>
              <a:t>Newer developments in pit and fissure sealant</a:t>
            </a:r>
          </a:p>
          <a:p>
            <a:pPr algn="just"/>
            <a:r>
              <a:rPr lang="en-IN" dirty="0"/>
              <a:t>Preventive resin restorations</a:t>
            </a:r>
          </a:p>
          <a:p>
            <a:pPr algn="just"/>
            <a:r>
              <a:rPr lang="en-IN" dirty="0"/>
              <a:t>Atraumatic restorative treatment</a:t>
            </a:r>
          </a:p>
          <a:p>
            <a:pPr algn="just"/>
            <a:r>
              <a:rPr lang="en-IN" dirty="0"/>
              <a:t>Lasers in caries prevention</a:t>
            </a:r>
          </a:p>
          <a:p>
            <a:pPr algn="just"/>
            <a:r>
              <a:rPr lang="en-IN" dirty="0"/>
              <a:t>Conclusion</a:t>
            </a:r>
          </a:p>
        </p:txBody>
      </p:sp>
      <p:sp>
        <p:nvSpPr>
          <p:cNvPr id="4" name="Slide Number Placeholder 3">
            <a:extLst>
              <a:ext uri="{FF2B5EF4-FFF2-40B4-BE49-F238E27FC236}">
                <a16:creationId xmlns:a16="http://schemas.microsoft.com/office/drawing/2014/main" id="{419A11E7-C479-A0E1-9898-38536225BB6C}"/>
              </a:ext>
            </a:extLst>
          </p:cNvPr>
          <p:cNvSpPr>
            <a:spLocks noGrp="1"/>
          </p:cNvSpPr>
          <p:nvPr>
            <p:ph type="sldNum" sz="quarter" idx="12"/>
          </p:nvPr>
        </p:nvSpPr>
        <p:spPr/>
        <p:txBody>
          <a:bodyPr/>
          <a:lstStyle/>
          <a:p>
            <a:fld id="{6D22F896-40B5-4ADD-8801-0D06FADFA095}" type="slidenum">
              <a:rPr lang="en-US" smtClean="0"/>
              <a:t>39</a:t>
            </a:fld>
            <a:endParaRPr lang="en-US" dirty="0"/>
          </a:p>
        </p:txBody>
      </p:sp>
    </p:spTree>
    <p:extLst>
      <p:ext uri="{BB962C8B-B14F-4D97-AF65-F5344CB8AC3E}">
        <p14:creationId xmlns:p14="http://schemas.microsoft.com/office/powerpoint/2010/main" val="481818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8412B-6B9F-4752-984C-85A21636D502}"/>
              </a:ext>
            </a:extLst>
          </p:cNvPr>
          <p:cNvSpPr>
            <a:spLocks noGrp="1"/>
          </p:cNvSpPr>
          <p:nvPr>
            <p:ph type="title"/>
          </p:nvPr>
        </p:nvSpPr>
        <p:spPr>
          <a:xfrm>
            <a:off x="1703293" y="207818"/>
            <a:ext cx="7835153" cy="817574"/>
          </a:xfrm>
        </p:spPr>
        <p:txBody>
          <a:bodyPr>
            <a:normAutofit fontScale="90000"/>
          </a:bodyPr>
          <a:lstStyle/>
          <a:p>
            <a:r>
              <a:rPr lang="en-IN" spc="204" dirty="0">
                <a:latin typeface="+mn-lt"/>
                <a:cs typeface="Calibri" panose="020F0502020204030204" pitchFamily="34" charset="0"/>
              </a:rPr>
              <a:t>History </a:t>
            </a:r>
            <a:r>
              <a:rPr lang="en-IN" spc="30" dirty="0">
                <a:latin typeface="+mn-lt"/>
                <a:cs typeface="Calibri" panose="020F0502020204030204" pitchFamily="34" charset="0"/>
              </a:rPr>
              <a:t>of </a:t>
            </a:r>
            <a:r>
              <a:rPr lang="en-IN" spc="120" dirty="0">
                <a:latin typeface="+mn-lt"/>
                <a:cs typeface="Calibri" panose="020F0502020204030204" pitchFamily="34" charset="0"/>
              </a:rPr>
              <a:t>Preventive </a:t>
            </a:r>
            <a:r>
              <a:rPr lang="en-IN" spc="150" dirty="0">
                <a:latin typeface="+mn-lt"/>
                <a:cs typeface="Calibri" panose="020F0502020204030204" pitchFamily="34" charset="0"/>
              </a:rPr>
              <a:t>Dentistry</a:t>
            </a:r>
            <a:endParaRPr lang="en-IN" dirty="0">
              <a:latin typeface="+mn-lt"/>
              <a:cs typeface="Calibri" panose="020F0502020204030204" pitchFamily="34" charset="0"/>
            </a:endParaRPr>
          </a:p>
        </p:txBody>
      </p:sp>
      <p:sp>
        <p:nvSpPr>
          <p:cNvPr id="3" name="Content Placeholder 2">
            <a:extLst>
              <a:ext uri="{FF2B5EF4-FFF2-40B4-BE49-F238E27FC236}">
                <a16:creationId xmlns:a16="http://schemas.microsoft.com/office/drawing/2014/main" id="{C25A61BE-72CC-4F73-A7F5-66D532B70FD3}"/>
              </a:ext>
            </a:extLst>
          </p:cNvPr>
          <p:cNvSpPr>
            <a:spLocks noGrp="1"/>
          </p:cNvSpPr>
          <p:nvPr>
            <p:ph idx="1"/>
          </p:nvPr>
        </p:nvSpPr>
        <p:spPr>
          <a:xfrm>
            <a:off x="1174376" y="1025392"/>
            <a:ext cx="10537564" cy="4963187"/>
          </a:xfrm>
        </p:spPr>
        <p:txBody>
          <a:bodyPr>
            <a:normAutofit/>
          </a:bodyPr>
          <a:lstStyle/>
          <a:p>
            <a:pPr algn="just">
              <a:lnSpc>
                <a:spcPct val="150000"/>
              </a:lnSpc>
            </a:pPr>
            <a:r>
              <a:rPr lang="en-US" spc="-100" dirty="0">
                <a:cs typeface="Calibri" panose="020F0502020204030204" pitchFamily="34" charset="0"/>
              </a:rPr>
              <a:t>19</a:t>
            </a:r>
            <a:r>
              <a:rPr lang="en-US" spc="-150" baseline="28985" dirty="0">
                <a:cs typeface="Calibri" panose="020F0502020204030204" pitchFamily="34" charset="0"/>
              </a:rPr>
              <a:t>th</a:t>
            </a:r>
            <a:r>
              <a:rPr lang="en-US" spc="337" baseline="28985" dirty="0">
                <a:cs typeface="Calibri" panose="020F0502020204030204" pitchFamily="34" charset="0"/>
              </a:rPr>
              <a:t> </a:t>
            </a:r>
            <a:r>
              <a:rPr lang="en-US" dirty="0">
                <a:cs typeface="Calibri" panose="020F0502020204030204" pitchFamily="34" charset="0"/>
              </a:rPr>
              <a:t>century:</a:t>
            </a:r>
            <a:r>
              <a:rPr lang="en-US" spc="-10" dirty="0">
                <a:cs typeface="Calibri" panose="020F0502020204030204" pitchFamily="34" charset="0"/>
              </a:rPr>
              <a:t> </a:t>
            </a:r>
            <a:r>
              <a:rPr lang="en-US" spc="-5" dirty="0">
                <a:cs typeface="Calibri" panose="020F0502020204030204" pitchFamily="34" charset="0"/>
              </a:rPr>
              <a:t>Majority</a:t>
            </a:r>
            <a:r>
              <a:rPr lang="en-US" spc="-15" dirty="0">
                <a:cs typeface="Calibri" panose="020F0502020204030204" pitchFamily="34" charset="0"/>
              </a:rPr>
              <a:t> </a:t>
            </a:r>
            <a:r>
              <a:rPr lang="en-US" dirty="0">
                <a:cs typeface="Calibri" panose="020F0502020204030204" pitchFamily="34" charset="0"/>
              </a:rPr>
              <a:t>-</a:t>
            </a:r>
            <a:r>
              <a:rPr lang="en-US" spc="-5" dirty="0">
                <a:cs typeface="Calibri" panose="020F0502020204030204" pitchFamily="34" charset="0"/>
              </a:rPr>
              <a:t> satisfied</a:t>
            </a:r>
            <a:r>
              <a:rPr lang="en-US" dirty="0">
                <a:cs typeface="Calibri" panose="020F0502020204030204" pitchFamily="34" charset="0"/>
              </a:rPr>
              <a:t> by</a:t>
            </a:r>
            <a:r>
              <a:rPr lang="en-US" spc="-20" dirty="0">
                <a:cs typeface="Calibri" panose="020F0502020204030204" pitchFamily="34" charset="0"/>
              </a:rPr>
              <a:t> </a:t>
            </a:r>
            <a:r>
              <a:rPr lang="en-US" dirty="0">
                <a:cs typeface="Calibri" panose="020F0502020204030204" pitchFamily="34" charset="0"/>
              </a:rPr>
              <a:t>home</a:t>
            </a:r>
            <a:r>
              <a:rPr lang="en-US" spc="-5" dirty="0">
                <a:cs typeface="Calibri" panose="020F0502020204030204" pitchFamily="34" charset="0"/>
              </a:rPr>
              <a:t> </a:t>
            </a:r>
            <a:r>
              <a:rPr lang="en-US" dirty="0">
                <a:cs typeface="Calibri" panose="020F0502020204030204" pitchFamily="34" charset="0"/>
              </a:rPr>
              <a:t>care </a:t>
            </a:r>
            <a:r>
              <a:rPr lang="en-US" spc="-5" dirty="0">
                <a:cs typeface="Calibri" panose="020F0502020204030204" pitchFamily="34" charset="0"/>
              </a:rPr>
              <a:t>remedies</a:t>
            </a:r>
          </a:p>
          <a:p>
            <a:pPr algn="just">
              <a:lnSpc>
                <a:spcPct val="150000"/>
              </a:lnSpc>
            </a:pPr>
            <a:r>
              <a:rPr lang="en-US" spc="-5" dirty="0">
                <a:cs typeface="Calibri" panose="020F0502020204030204" pitchFamily="34" charset="0"/>
              </a:rPr>
              <a:t>20th century – Emergence of preventive dentistry - etiologic factors of most </a:t>
            </a:r>
            <a:r>
              <a:rPr lang="en-US" spc="-5" dirty="0" err="1">
                <a:cs typeface="Calibri" panose="020F0502020204030204" pitchFamily="34" charset="0"/>
              </a:rPr>
              <a:t>oro</a:t>
            </a:r>
            <a:r>
              <a:rPr lang="en-US" spc="-5" dirty="0">
                <a:cs typeface="Calibri" panose="020F0502020204030204" pitchFamily="34" charset="0"/>
              </a:rPr>
              <a:t>-dental diseases were identified.</a:t>
            </a:r>
          </a:p>
          <a:p>
            <a:pPr algn="just">
              <a:lnSpc>
                <a:spcPct val="150000"/>
              </a:lnSpc>
            </a:pPr>
            <a:r>
              <a:rPr lang="en-IN" spc="-5" dirty="0">
                <a:cs typeface="Calibri" panose="020F0502020204030204" pitchFamily="34" charset="0"/>
              </a:rPr>
              <a:t>After the emergence of the concept of prevention- </a:t>
            </a:r>
          </a:p>
          <a:p>
            <a:pPr marL="811213" indent="-457200" algn="just">
              <a:lnSpc>
                <a:spcPct val="150000"/>
              </a:lnSpc>
            </a:pPr>
            <a:r>
              <a:rPr lang="en-IN" spc="-5" dirty="0">
                <a:cs typeface="Calibri" panose="020F0502020204030204" pitchFamily="34" charset="0"/>
              </a:rPr>
              <a:t>In the first three decades- great emphasis was placed on oral hygiene</a:t>
            </a:r>
          </a:p>
          <a:p>
            <a:pPr marL="811213" indent="-457200" algn="just">
              <a:lnSpc>
                <a:spcPct val="150000"/>
              </a:lnSpc>
            </a:pPr>
            <a:r>
              <a:rPr lang="en-IN" spc="-5" dirty="0">
                <a:cs typeface="Calibri" panose="020F0502020204030204" pitchFamily="34" charset="0"/>
              </a:rPr>
              <a:t>In </a:t>
            </a:r>
            <a:r>
              <a:rPr lang="en-US" spc="-5" dirty="0">
                <a:cs typeface="Calibri" panose="020F0502020204030204" pitchFamily="34" charset="0"/>
              </a:rPr>
              <a:t>the 4th and 5th decades, the anti-caries effect of fluorides was established, and </a:t>
            </a:r>
            <a:r>
              <a:rPr lang="en-IN" spc="-5" dirty="0">
                <a:cs typeface="Calibri" panose="020F0502020204030204" pitchFamily="34" charset="0"/>
              </a:rPr>
              <a:t>water fluoridation and topical fluoridation started. </a:t>
            </a:r>
          </a:p>
          <a:p>
            <a:pPr marL="811213" indent="-457200" algn="just">
              <a:lnSpc>
                <a:spcPct val="150000"/>
              </a:lnSpc>
            </a:pPr>
            <a:r>
              <a:rPr lang="en-IN" spc="-5" dirty="0">
                <a:cs typeface="Calibri" panose="020F0502020204030204" pitchFamily="34" charset="0"/>
              </a:rPr>
              <a:t>In the 6</a:t>
            </a:r>
            <a:r>
              <a:rPr lang="en-IN" spc="-5" baseline="30000" dirty="0">
                <a:cs typeface="Calibri" panose="020F0502020204030204" pitchFamily="34" charset="0"/>
              </a:rPr>
              <a:t>th</a:t>
            </a:r>
            <a:r>
              <a:rPr lang="en-IN" spc="-5" dirty="0">
                <a:cs typeface="Calibri" panose="020F0502020204030204" pitchFamily="34" charset="0"/>
              </a:rPr>
              <a:t> and 7</a:t>
            </a:r>
            <a:r>
              <a:rPr lang="en-IN" spc="-5" baseline="30000" dirty="0">
                <a:cs typeface="Calibri" panose="020F0502020204030204" pitchFamily="34" charset="0"/>
              </a:rPr>
              <a:t>th</a:t>
            </a:r>
            <a:r>
              <a:rPr lang="en-IN" spc="-5" dirty="0">
                <a:cs typeface="Calibri" panose="020F0502020204030204" pitchFamily="34" charset="0"/>
              </a:rPr>
              <a:t> decades – fluoride toothpaste, mouthwashes, rinses, gels and varnishes followed by pit and fissure sealants became popular. </a:t>
            </a:r>
            <a:endParaRPr lang="en-IN" dirty="0">
              <a:cs typeface="Arial MT"/>
            </a:endParaRPr>
          </a:p>
          <a:p>
            <a:pPr algn="just">
              <a:lnSpc>
                <a:spcPct val="150000"/>
              </a:lnSpc>
            </a:pPr>
            <a:endParaRPr lang="en-IN" dirty="0"/>
          </a:p>
        </p:txBody>
      </p:sp>
      <p:sp>
        <p:nvSpPr>
          <p:cNvPr id="4" name="Slide Number Placeholder 3">
            <a:extLst>
              <a:ext uri="{FF2B5EF4-FFF2-40B4-BE49-F238E27FC236}">
                <a16:creationId xmlns:a16="http://schemas.microsoft.com/office/drawing/2014/main" id="{5F463DB4-4BEA-4DA9-855A-B78481B7780E}"/>
              </a:ext>
            </a:extLst>
          </p:cNvPr>
          <p:cNvSpPr>
            <a:spLocks noGrp="1"/>
          </p:cNvSpPr>
          <p:nvPr>
            <p:ph type="sldNum" sz="quarter" idx="12"/>
          </p:nvPr>
        </p:nvSpPr>
        <p:spPr/>
        <p:txBody>
          <a:bodyPr/>
          <a:lstStyle/>
          <a:p>
            <a:fld id="{0DB5CBD4-EBB8-45A2-B104-20F406CE1D6B}" type="slidenum">
              <a:rPr lang="en-IN" smtClean="0"/>
              <a:t>4</a:t>
            </a:fld>
            <a:endParaRPr lang="en-IN"/>
          </a:p>
        </p:txBody>
      </p:sp>
    </p:spTree>
    <p:extLst>
      <p:ext uri="{BB962C8B-B14F-4D97-AF65-F5344CB8AC3E}">
        <p14:creationId xmlns:p14="http://schemas.microsoft.com/office/powerpoint/2010/main" val="27632093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a:extLst>
              <a:ext uri="{FF2B5EF4-FFF2-40B4-BE49-F238E27FC236}">
                <a16:creationId xmlns:a16="http://schemas.microsoft.com/office/drawing/2014/main" id="{15EF952E-E6FF-7EE8-0AC2-5AE8F9EAAC3C}"/>
              </a:ext>
            </a:extLst>
          </p:cNvPr>
          <p:cNvSpPr>
            <a:spLocks noGrp="1" noChangeArrowheads="1"/>
          </p:cNvSpPr>
          <p:nvPr>
            <p:ph type="title"/>
          </p:nvPr>
        </p:nvSpPr>
        <p:spPr>
          <a:xfrm>
            <a:off x="1676400" y="2123441"/>
            <a:ext cx="8839200" cy="1305559"/>
          </a:xfrm>
          <a:noFill/>
        </p:spPr>
        <p:txBody>
          <a:bodyPr/>
          <a:lstStyle/>
          <a:p>
            <a:pPr eaLnBrk="1" hangingPunct="1"/>
            <a:r>
              <a:rPr lang="en-US" altLang="en-US" sz="4000" dirty="0"/>
              <a:t>STEP – BY – STEP   PROCEDURE FOR   SEALANT   APPLICATION</a:t>
            </a:r>
          </a:p>
        </p:txBody>
      </p:sp>
      <p:sp>
        <p:nvSpPr>
          <p:cNvPr id="2" name="Slide Number Placeholder 1">
            <a:extLst>
              <a:ext uri="{FF2B5EF4-FFF2-40B4-BE49-F238E27FC236}">
                <a16:creationId xmlns:a16="http://schemas.microsoft.com/office/drawing/2014/main" id="{1BE5598D-6C79-D46D-2228-D0E8AB5CC314}"/>
              </a:ext>
            </a:extLst>
          </p:cNvPr>
          <p:cNvSpPr>
            <a:spLocks noGrp="1"/>
          </p:cNvSpPr>
          <p:nvPr>
            <p:ph type="sldNum" sz="quarter" idx="12"/>
          </p:nvPr>
        </p:nvSpPr>
        <p:spPr/>
        <p:txBody>
          <a:bodyPr/>
          <a:lstStyle/>
          <a:p>
            <a:fld id="{6D22F896-40B5-4ADD-8801-0D06FADFA095}" type="slidenum">
              <a:rPr lang="en-US" smtClean="0"/>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a:extLst>
              <a:ext uri="{FF2B5EF4-FFF2-40B4-BE49-F238E27FC236}">
                <a16:creationId xmlns:a16="http://schemas.microsoft.com/office/drawing/2014/main" id="{C3AA6ADD-FDEC-B839-82E0-200D7D6C23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9821" y="2721488"/>
            <a:ext cx="2362200" cy="162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7" name="Text Box 5">
            <a:extLst>
              <a:ext uri="{FF2B5EF4-FFF2-40B4-BE49-F238E27FC236}">
                <a16:creationId xmlns:a16="http://schemas.microsoft.com/office/drawing/2014/main" id="{F2449767-5064-B0B6-7F4B-66D0B5445B86}"/>
              </a:ext>
            </a:extLst>
          </p:cNvPr>
          <p:cNvSpPr txBox="1">
            <a:spLocks noChangeArrowheads="1"/>
          </p:cNvSpPr>
          <p:nvPr/>
        </p:nvSpPr>
        <p:spPr bwMode="auto">
          <a:xfrm>
            <a:off x="1291079" y="1161744"/>
            <a:ext cx="8001000" cy="416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80000"/>
              </a:lnSpc>
              <a:spcBef>
                <a:spcPct val="50000"/>
              </a:spcBef>
            </a:pPr>
            <a:r>
              <a:rPr lang="en-US" altLang="en-US" sz="2200" b="1" dirty="0">
                <a:latin typeface="+mj-lt"/>
              </a:rPr>
              <a:t>CLINICAL EXAMINATION</a:t>
            </a:r>
            <a:r>
              <a:rPr lang="en-US" altLang="en-US" sz="2200" dirty="0">
                <a:latin typeface="+mj-lt"/>
              </a:rPr>
              <a:t>: sharp probe, explorer, visual </a:t>
            </a:r>
          </a:p>
          <a:p>
            <a:pPr>
              <a:lnSpc>
                <a:spcPct val="180000"/>
              </a:lnSpc>
              <a:spcBef>
                <a:spcPct val="50000"/>
              </a:spcBef>
            </a:pPr>
            <a:r>
              <a:rPr lang="en-US" altLang="en-US" sz="2200" b="1" dirty="0">
                <a:latin typeface="+mj-lt"/>
              </a:rPr>
              <a:t>ISOLATION</a:t>
            </a:r>
            <a:r>
              <a:rPr lang="en-US" altLang="en-US" sz="2200" dirty="0">
                <a:latin typeface="+mj-lt"/>
              </a:rPr>
              <a:t>: rubber dam, cotton rolls</a:t>
            </a:r>
          </a:p>
          <a:p>
            <a:pPr>
              <a:lnSpc>
                <a:spcPct val="180000"/>
              </a:lnSpc>
              <a:spcBef>
                <a:spcPct val="50000"/>
              </a:spcBef>
            </a:pPr>
            <a:r>
              <a:rPr lang="en-US" altLang="en-US" sz="2200" dirty="0">
                <a:latin typeface="+mj-lt"/>
              </a:rPr>
              <a:t>Purpose: clinical confirmation, protection from oral fluids, no saliva contamination, effective sealant placement</a:t>
            </a:r>
          </a:p>
          <a:p>
            <a:pPr>
              <a:lnSpc>
                <a:spcPct val="180000"/>
              </a:lnSpc>
              <a:spcBef>
                <a:spcPct val="50000"/>
              </a:spcBef>
            </a:pPr>
            <a:r>
              <a:rPr lang="en-US" altLang="en-US" sz="2200" dirty="0">
                <a:latin typeface="+mj-lt"/>
              </a:rPr>
              <a:t>Ferguson &amp; </a:t>
            </a:r>
            <a:r>
              <a:rPr lang="en-US" altLang="en-US" sz="2200" dirty="0" err="1">
                <a:latin typeface="+mj-lt"/>
              </a:rPr>
              <a:t>Ripa</a:t>
            </a:r>
            <a:r>
              <a:rPr lang="en-US" altLang="en-US" sz="2200" dirty="0">
                <a:latin typeface="+mj-lt"/>
              </a:rPr>
              <a:t>, 1980: </a:t>
            </a:r>
            <a:r>
              <a:rPr lang="en-US" altLang="en-US" sz="2200" dirty="0" err="1">
                <a:latin typeface="+mj-lt"/>
              </a:rPr>
              <a:t>autopolymerized</a:t>
            </a:r>
            <a:r>
              <a:rPr lang="en-US" altLang="en-US" sz="2200" dirty="0">
                <a:latin typeface="+mj-lt"/>
              </a:rPr>
              <a:t> sealants not affected by isolation</a:t>
            </a:r>
          </a:p>
        </p:txBody>
      </p:sp>
      <p:sp>
        <p:nvSpPr>
          <p:cNvPr id="2" name="Slide Number Placeholder 1">
            <a:extLst>
              <a:ext uri="{FF2B5EF4-FFF2-40B4-BE49-F238E27FC236}">
                <a16:creationId xmlns:a16="http://schemas.microsoft.com/office/drawing/2014/main" id="{EF371336-DE55-6A60-7FD2-86F3BA9BEEA6}"/>
              </a:ext>
            </a:extLst>
          </p:cNvPr>
          <p:cNvSpPr>
            <a:spLocks noGrp="1"/>
          </p:cNvSpPr>
          <p:nvPr>
            <p:ph type="sldNum" sz="quarter" idx="12"/>
          </p:nvPr>
        </p:nvSpPr>
        <p:spPr/>
        <p:txBody>
          <a:bodyPr/>
          <a:lstStyle/>
          <a:p>
            <a:fld id="{6D22F896-40B5-4ADD-8801-0D06FADFA095}" type="slidenum">
              <a:rPr lang="en-US" smtClean="0"/>
              <a:t>41</a:t>
            </a:fld>
            <a:endParaRPr lang="en-US" dirty="0"/>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a:extLst>
              <a:ext uri="{FF2B5EF4-FFF2-40B4-BE49-F238E27FC236}">
                <a16:creationId xmlns:a16="http://schemas.microsoft.com/office/drawing/2014/main" id="{0CFCBF23-D44F-3140-9457-8DC196C4A4AC}"/>
              </a:ext>
            </a:extLst>
          </p:cNvPr>
          <p:cNvSpPr>
            <a:spLocks noGrp="1" noChangeArrowheads="1"/>
          </p:cNvSpPr>
          <p:nvPr>
            <p:ph type="body" idx="1"/>
          </p:nvPr>
        </p:nvSpPr>
        <p:spPr>
          <a:xfrm>
            <a:off x="1981200" y="798973"/>
            <a:ext cx="8229600" cy="4825999"/>
          </a:xfrm>
        </p:spPr>
        <p:txBody>
          <a:bodyPr>
            <a:normAutofit/>
          </a:bodyPr>
          <a:lstStyle/>
          <a:p>
            <a:pPr eaLnBrk="1" hangingPunct="1">
              <a:lnSpc>
                <a:spcPct val="160000"/>
              </a:lnSpc>
              <a:buFontTx/>
              <a:buNone/>
            </a:pPr>
            <a:r>
              <a:rPr lang="en-US" altLang="en-US" sz="2400" b="1" dirty="0"/>
              <a:t>PROPHYLAXIS</a:t>
            </a:r>
            <a:r>
              <a:rPr lang="en-US" altLang="en-US" sz="2400" dirty="0"/>
              <a:t>: pumice, </a:t>
            </a:r>
            <a:r>
              <a:rPr lang="en-US" altLang="en-US" sz="2400" dirty="0" err="1"/>
              <a:t>dentrifices</a:t>
            </a:r>
            <a:r>
              <a:rPr lang="en-US" altLang="en-US" sz="2400" dirty="0"/>
              <a:t>, Prophy-jet </a:t>
            </a:r>
          </a:p>
          <a:p>
            <a:pPr marL="0" indent="0" eaLnBrk="1" hangingPunct="1">
              <a:lnSpc>
                <a:spcPct val="160000"/>
              </a:lnSpc>
              <a:buNone/>
            </a:pPr>
            <a:r>
              <a:rPr lang="en-US" altLang="en-US" sz="2400" dirty="0"/>
              <a:t>Purpose: </a:t>
            </a:r>
          </a:p>
          <a:p>
            <a:pPr>
              <a:lnSpc>
                <a:spcPct val="160000"/>
              </a:lnSpc>
            </a:pPr>
            <a:r>
              <a:rPr lang="en-US" altLang="en-US" sz="2400" dirty="0"/>
              <a:t>Removal of organic debris</a:t>
            </a:r>
          </a:p>
          <a:p>
            <a:pPr eaLnBrk="1" hangingPunct="1">
              <a:lnSpc>
                <a:spcPct val="160000"/>
              </a:lnSpc>
            </a:pPr>
            <a:r>
              <a:rPr lang="en-US" altLang="en-US" sz="2400" dirty="0"/>
              <a:t>Elimination of this step produces better retention</a:t>
            </a:r>
          </a:p>
          <a:p>
            <a:pPr eaLnBrk="1" hangingPunct="1">
              <a:lnSpc>
                <a:spcPct val="160000"/>
              </a:lnSpc>
            </a:pPr>
            <a:r>
              <a:rPr lang="en-US" altLang="en-US" sz="2400" dirty="0"/>
              <a:t>WASH: (10s) jet spray, removes debris and pumice</a:t>
            </a:r>
          </a:p>
          <a:p>
            <a:pPr eaLnBrk="1" hangingPunct="1">
              <a:lnSpc>
                <a:spcPct val="160000"/>
              </a:lnSpc>
            </a:pPr>
            <a:r>
              <a:rPr lang="en-US" altLang="en-US" sz="2400" dirty="0"/>
              <a:t>DRY: (10s) prevent water contamination, clean tooth appearance</a:t>
            </a:r>
          </a:p>
          <a:p>
            <a:pPr eaLnBrk="1" hangingPunct="1">
              <a:lnSpc>
                <a:spcPct val="160000"/>
              </a:lnSpc>
            </a:pPr>
            <a:endParaRPr lang="en-US" altLang="en-US" sz="2400" dirty="0"/>
          </a:p>
        </p:txBody>
      </p:sp>
      <p:sp>
        <p:nvSpPr>
          <p:cNvPr id="2" name="Slide Number Placeholder 1">
            <a:extLst>
              <a:ext uri="{FF2B5EF4-FFF2-40B4-BE49-F238E27FC236}">
                <a16:creationId xmlns:a16="http://schemas.microsoft.com/office/drawing/2014/main" id="{0E6BEECF-DF0C-DFF3-9BAD-75CCEE78C5C3}"/>
              </a:ext>
            </a:extLst>
          </p:cNvPr>
          <p:cNvSpPr>
            <a:spLocks noGrp="1"/>
          </p:cNvSpPr>
          <p:nvPr>
            <p:ph type="sldNum" sz="quarter" idx="12"/>
          </p:nvPr>
        </p:nvSpPr>
        <p:spPr/>
        <p:txBody>
          <a:bodyPr/>
          <a:lstStyle/>
          <a:p>
            <a:fld id="{6D22F896-40B5-4ADD-8801-0D06FADFA095}" type="slidenum">
              <a:rPr lang="en-US" smtClean="0"/>
              <a:t>42</a:t>
            </a:fld>
            <a:endParaRPr lang="en-US" dirty="0"/>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a:extLst>
              <a:ext uri="{FF2B5EF4-FFF2-40B4-BE49-F238E27FC236}">
                <a16:creationId xmlns:a16="http://schemas.microsoft.com/office/drawing/2014/main" id="{7F204613-F3F9-48C8-C718-EBB2DDB710CF}"/>
              </a:ext>
            </a:extLst>
          </p:cNvPr>
          <p:cNvSpPr>
            <a:spLocks noGrp="1" noChangeArrowheads="1"/>
          </p:cNvSpPr>
          <p:nvPr>
            <p:ph type="body" idx="1"/>
          </p:nvPr>
        </p:nvSpPr>
        <p:spPr>
          <a:xfrm>
            <a:off x="1981200" y="457200"/>
            <a:ext cx="8382000" cy="5410200"/>
          </a:xfrm>
        </p:spPr>
        <p:txBody>
          <a:bodyPr/>
          <a:lstStyle/>
          <a:p>
            <a:pPr eaLnBrk="1" hangingPunct="1">
              <a:lnSpc>
                <a:spcPct val="150000"/>
              </a:lnSpc>
              <a:buFontTx/>
              <a:buNone/>
            </a:pPr>
            <a:r>
              <a:rPr lang="en-US" altLang="en-US" sz="2400" b="1"/>
              <a:t>TOOTH PREPARATION</a:t>
            </a:r>
            <a:r>
              <a:rPr lang="en-US" altLang="en-US" sz="2400"/>
              <a:t>: </a:t>
            </a:r>
          </a:p>
          <a:p>
            <a:pPr eaLnBrk="1" hangingPunct="1">
              <a:lnSpc>
                <a:spcPct val="150000"/>
              </a:lnSpc>
              <a:buFontTx/>
              <a:buNone/>
            </a:pPr>
            <a:r>
              <a:rPr lang="en-US" altLang="en-US" sz="2400"/>
              <a:t>De Craene et al 1989: air polishing with sodium bicarbonate (Prophy-jet)</a:t>
            </a:r>
          </a:p>
          <a:p>
            <a:pPr eaLnBrk="1" hangingPunct="1">
              <a:lnSpc>
                <a:spcPct val="150000"/>
              </a:lnSpc>
              <a:buFontTx/>
              <a:buNone/>
            </a:pPr>
            <a:r>
              <a:rPr lang="en-US" altLang="en-US" sz="2400"/>
              <a:t>Brockmann et al 1990: air polishing + etching = best retention</a:t>
            </a:r>
          </a:p>
          <a:p>
            <a:pPr eaLnBrk="1" hangingPunct="1">
              <a:lnSpc>
                <a:spcPct val="150000"/>
              </a:lnSpc>
              <a:buFontTx/>
              <a:buNone/>
            </a:pPr>
            <a:r>
              <a:rPr lang="en-US" altLang="en-US" sz="2400"/>
              <a:t>Garcia-Godoy 1994: Enameloplasty Sealant Technique (EST): mechanical enlargement of the fissures with a bur (#1/4 round) : deeper sealant penetration &amp; superior sealant adaptation</a:t>
            </a:r>
          </a:p>
        </p:txBody>
      </p:sp>
      <p:sp>
        <p:nvSpPr>
          <p:cNvPr id="2" name="Slide Number Placeholder 1">
            <a:extLst>
              <a:ext uri="{FF2B5EF4-FFF2-40B4-BE49-F238E27FC236}">
                <a16:creationId xmlns:a16="http://schemas.microsoft.com/office/drawing/2014/main" id="{C9282B61-0FDA-09E8-9A2F-561227B9B7CA}"/>
              </a:ext>
            </a:extLst>
          </p:cNvPr>
          <p:cNvSpPr>
            <a:spLocks noGrp="1"/>
          </p:cNvSpPr>
          <p:nvPr>
            <p:ph type="sldNum" sz="quarter" idx="12"/>
          </p:nvPr>
        </p:nvSpPr>
        <p:spPr/>
        <p:txBody>
          <a:bodyPr/>
          <a:lstStyle/>
          <a:p>
            <a:fld id="{6D22F896-40B5-4ADD-8801-0D06FADFA095}" type="slidenum">
              <a:rPr lang="en-US" smtClean="0"/>
              <a:t>43</a:t>
            </a:fld>
            <a:endParaRPr lang="en-US" dirty="0"/>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1F8DB65F-576B-E657-E0AC-CC823E89E687}"/>
              </a:ext>
            </a:extLst>
          </p:cNvPr>
          <p:cNvSpPr>
            <a:spLocks noGrp="1" noChangeArrowheads="1"/>
          </p:cNvSpPr>
          <p:nvPr>
            <p:ph type="title"/>
          </p:nvPr>
        </p:nvSpPr>
        <p:spPr>
          <a:xfrm>
            <a:off x="2954723" y="342420"/>
            <a:ext cx="6282554" cy="1049235"/>
          </a:xfrm>
        </p:spPr>
        <p:txBody>
          <a:bodyPr/>
          <a:lstStyle/>
          <a:p>
            <a:pPr eaLnBrk="1" hangingPunct="1"/>
            <a:r>
              <a:rPr lang="en-US" altLang="en-US" sz="2800" dirty="0"/>
              <a:t>ENAMEL CONDITIONING</a:t>
            </a:r>
          </a:p>
        </p:txBody>
      </p:sp>
      <p:sp>
        <p:nvSpPr>
          <p:cNvPr id="34819" name="Rectangle 3">
            <a:extLst>
              <a:ext uri="{FF2B5EF4-FFF2-40B4-BE49-F238E27FC236}">
                <a16:creationId xmlns:a16="http://schemas.microsoft.com/office/drawing/2014/main" id="{1256BE92-BC57-D955-195B-EBD221F1E02C}"/>
              </a:ext>
            </a:extLst>
          </p:cNvPr>
          <p:cNvSpPr>
            <a:spLocks noGrp="1" noChangeArrowheads="1"/>
          </p:cNvSpPr>
          <p:nvPr>
            <p:ph type="body" idx="1"/>
          </p:nvPr>
        </p:nvSpPr>
        <p:spPr>
          <a:xfrm>
            <a:off x="1675099" y="1619492"/>
            <a:ext cx="9291215" cy="3450613"/>
          </a:xfrm>
        </p:spPr>
        <p:txBody>
          <a:bodyPr>
            <a:normAutofit fontScale="92500"/>
          </a:bodyPr>
          <a:lstStyle/>
          <a:p>
            <a:pPr eaLnBrk="1" hangingPunct="1">
              <a:lnSpc>
                <a:spcPct val="180000"/>
              </a:lnSpc>
            </a:pPr>
            <a:r>
              <a:rPr lang="en-US" altLang="en-US" sz="2400" dirty="0"/>
              <a:t>Increases surface wettability</a:t>
            </a:r>
          </a:p>
          <a:p>
            <a:pPr eaLnBrk="1" hangingPunct="1">
              <a:lnSpc>
                <a:spcPct val="180000"/>
              </a:lnSpc>
            </a:pPr>
            <a:r>
              <a:rPr lang="en-US" altLang="en-US" sz="2400" dirty="0"/>
              <a:t>increases approximation between sealant &amp; substrate by removing contaminants &amp; superficial enamel.</a:t>
            </a:r>
          </a:p>
          <a:p>
            <a:pPr eaLnBrk="1" hangingPunct="1">
              <a:lnSpc>
                <a:spcPct val="180000"/>
              </a:lnSpc>
            </a:pPr>
            <a:r>
              <a:rPr lang="en-US" altLang="en-US" sz="2400" dirty="0"/>
              <a:t>Increase surface energy for bonding.</a:t>
            </a:r>
          </a:p>
          <a:p>
            <a:pPr eaLnBrk="1" hangingPunct="1">
              <a:lnSpc>
                <a:spcPct val="180000"/>
              </a:lnSpc>
            </a:pPr>
            <a:r>
              <a:rPr lang="en-US" altLang="en-US" sz="2400" dirty="0"/>
              <a:t>Produces surface irregularities for sealant penetration.</a:t>
            </a:r>
          </a:p>
        </p:txBody>
      </p:sp>
      <p:sp>
        <p:nvSpPr>
          <p:cNvPr id="2" name="Slide Number Placeholder 1">
            <a:extLst>
              <a:ext uri="{FF2B5EF4-FFF2-40B4-BE49-F238E27FC236}">
                <a16:creationId xmlns:a16="http://schemas.microsoft.com/office/drawing/2014/main" id="{FFE7911A-CA1B-CEEF-ED53-EC6742E7D3E6}"/>
              </a:ext>
            </a:extLst>
          </p:cNvPr>
          <p:cNvSpPr>
            <a:spLocks noGrp="1"/>
          </p:cNvSpPr>
          <p:nvPr>
            <p:ph type="sldNum" sz="quarter" idx="12"/>
          </p:nvPr>
        </p:nvSpPr>
        <p:spPr/>
        <p:txBody>
          <a:bodyPr/>
          <a:lstStyle/>
          <a:p>
            <a:fld id="{6D22F896-40B5-4ADD-8801-0D06FADFA095}" type="slidenum">
              <a:rPr lang="en-US" smtClean="0"/>
              <a:t>44</a:t>
            </a:fld>
            <a:endParaRPr lang="en-US" dirty="0"/>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6E70544A-B313-B290-97FB-38985A5ED592}"/>
              </a:ext>
            </a:extLst>
          </p:cNvPr>
          <p:cNvSpPr>
            <a:spLocks noGrp="1" noChangeArrowheads="1"/>
          </p:cNvSpPr>
          <p:nvPr>
            <p:ph type="title"/>
          </p:nvPr>
        </p:nvSpPr>
        <p:spPr/>
        <p:txBody>
          <a:bodyPr/>
          <a:lstStyle/>
          <a:p>
            <a:pPr eaLnBrk="1" hangingPunct="1"/>
            <a:r>
              <a:rPr lang="en-US" altLang="en-US" sz="2800"/>
              <a:t>EFFECT OF FLUORIDE APPLICATION</a:t>
            </a:r>
          </a:p>
        </p:txBody>
      </p:sp>
      <p:sp>
        <p:nvSpPr>
          <p:cNvPr id="35843" name="Rectangle 3">
            <a:extLst>
              <a:ext uri="{FF2B5EF4-FFF2-40B4-BE49-F238E27FC236}">
                <a16:creationId xmlns:a16="http://schemas.microsoft.com/office/drawing/2014/main" id="{4D704541-5D89-26C3-3B75-1E123AC24865}"/>
              </a:ext>
            </a:extLst>
          </p:cNvPr>
          <p:cNvSpPr>
            <a:spLocks noGrp="1" noChangeArrowheads="1"/>
          </p:cNvSpPr>
          <p:nvPr>
            <p:ph type="body" idx="1"/>
          </p:nvPr>
        </p:nvSpPr>
        <p:spPr/>
        <p:txBody>
          <a:bodyPr/>
          <a:lstStyle/>
          <a:p>
            <a:pPr eaLnBrk="1" hangingPunct="1">
              <a:lnSpc>
                <a:spcPct val="150000"/>
              </a:lnSpc>
            </a:pPr>
            <a:r>
              <a:rPr lang="en-US" altLang="en-US" sz="2400"/>
              <a:t>Low et al 1977: reduced sealant retention with APF application prior to sealant placement</a:t>
            </a:r>
          </a:p>
          <a:p>
            <a:pPr eaLnBrk="1" hangingPunct="1">
              <a:lnSpc>
                <a:spcPct val="150000"/>
              </a:lnSpc>
            </a:pPr>
            <a:r>
              <a:rPr lang="en-US" altLang="en-US" sz="2400"/>
              <a:t>Koh et al 1995: topical F treatment : no effect on sealant retention</a:t>
            </a:r>
          </a:p>
          <a:p>
            <a:pPr eaLnBrk="1" hangingPunct="1">
              <a:lnSpc>
                <a:spcPct val="150000"/>
              </a:lnSpc>
            </a:pPr>
            <a:r>
              <a:rPr lang="en-US" altLang="en-US" sz="2400"/>
              <a:t>Warren et al 2001: no effect on retention</a:t>
            </a:r>
          </a:p>
          <a:p>
            <a:pPr eaLnBrk="1" hangingPunct="1">
              <a:lnSpc>
                <a:spcPct val="150000"/>
              </a:lnSpc>
            </a:pPr>
            <a:endParaRPr lang="en-US" altLang="en-US" sz="2400"/>
          </a:p>
          <a:p>
            <a:pPr eaLnBrk="1" hangingPunct="1"/>
            <a:endParaRPr lang="en-US" altLang="en-US" sz="2400"/>
          </a:p>
        </p:txBody>
      </p:sp>
      <p:sp>
        <p:nvSpPr>
          <p:cNvPr id="2" name="Slide Number Placeholder 1">
            <a:extLst>
              <a:ext uri="{FF2B5EF4-FFF2-40B4-BE49-F238E27FC236}">
                <a16:creationId xmlns:a16="http://schemas.microsoft.com/office/drawing/2014/main" id="{6263FBA0-E7A4-1E6A-6A8E-2015570D10A8}"/>
              </a:ext>
            </a:extLst>
          </p:cNvPr>
          <p:cNvSpPr>
            <a:spLocks noGrp="1"/>
          </p:cNvSpPr>
          <p:nvPr>
            <p:ph type="sldNum" sz="quarter" idx="12"/>
          </p:nvPr>
        </p:nvSpPr>
        <p:spPr/>
        <p:txBody>
          <a:bodyPr/>
          <a:lstStyle/>
          <a:p>
            <a:fld id="{6D22F896-40B5-4ADD-8801-0D06FADFA095}" type="slidenum">
              <a:rPr lang="en-US" smtClean="0"/>
              <a:t>45</a:t>
            </a:fld>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a:extLst>
              <a:ext uri="{FF2B5EF4-FFF2-40B4-BE49-F238E27FC236}">
                <a16:creationId xmlns:a16="http://schemas.microsoft.com/office/drawing/2014/main" id="{661C51F7-3991-9831-F983-A7497ACAEA4D}"/>
              </a:ext>
            </a:extLst>
          </p:cNvPr>
          <p:cNvSpPr>
            <a:spLocks noGrp="1" noChangeArrowheads="1"/>
          </p:cNvSpPr>
          <p:nvPr>
            <p:ph type="body" idx="1"/>
          </p:nvPr>
        </p:nvSpPr>
        <p:spPr>
          <a:xfrm>
            <a:off x="1584960" y="798973"/>
            <a:ext cx="6553200" cy="4876800"/>
          </a:xfrm>
        </p:spPr>
        <p:txBody>
          <a:bodyPr/>
          <a:lstStyle/>
          <a:p>
            <a:pPr eaLnBrk="1" hangingPunct="1">
              <a:lnSpc>
                <a:spcPct val="160000"/>
              </a:lnSpc>
              <a:buFontTx/>
              <a:buNone/>
            </a:pPr>
            <a:r>
              <a:rPr lang="en-US" altLang="en-US" sz="2400" b="1" dirty="0"/>
              <a:t>ACID ETCHING</a:t>
            </a:r>
            <a:r>
              <a:rPr lang="en-US" altLang="en-US" sz="2400" dirty="0"/>
              <a:t>:</a:t>
            </a:r>
          </a:p>
          <a:p>
            <a:pPr eaLnBrk="1" hangingPunct="1">
              <a:lnSpc>
                <a:spcPct val="160000"/>
              </a:lnSpc>
            </a:pPr>
            <a:r>
              <a:rPr lang="en-US" altLang="en-US" sz="2400" dirty="0"/>
              <a:t>35-37% phosphoric acid</a:t>
            </a:r>
          </a:p>
          <a:p>
            <a:pPr lvl="1" eaLnBrk="1" hangingPunct="1">
              <a:lnSpc>
                <a:spcPct val="160000"/>
              </a:lnSpc>
            </a:pPr>
            <a:r>
              <a:rPr lang="en-US" altLang="en-US" sz="2400" dirty="0"/>
              <a:t>Microbrush</a:t>
            </a:r>
          </a:p>
          <a:p>
            <a:pPr lvl="1" eaLnBrk="1" hangingPunct="1">
              <a:lnSpc>
                <a:spcPct val="160000"/>
              </a:lnSpc>
            </a:pPr>
            <a:r>
              <a:rPr lang="en-US" altLang="en-US" sz="2400" dirty="0"/>
              <a:t>Plastic tip</a:t>
            </a:r>
          </a:p>
          <a:p>
            <a:pPr lvl="1" eaLnBrk="1" hangingPunct="1">
              <a:lnSpc>
                <a:spcPct val="160000"/>
              </a:lnSpc>
            </a:pPr>
            <a:r>
              <a:rPr lang="en-US" altLang="en-US" sz="2400" dirty="0"/>
              <a:t>Dabbing with cotton pellet </a:t>
            </a:r>
          </a:p>
          <a:p>
            <a:pPr lvl="1" eaLnBrk="1" hangingPunct="1">
              <a:lnSpc>
                <a:spcPct val="160000"/>
              </a:lnSpc>
              <a:buFontTx/>
              <a:buNone/>
            </a:pPr>
            <a:r>
              <a:rPr lang="en-US" altLang="en-US" sz="2400" dirty="0"/>
              <a:t>Etch the grooves and </a:t>
            </a:r>
            <a:r>
              <a:rPr lang="en-US" altLang="en-US" sz="2400" dirty="0" err="1"/>
              <a:t>cuspal</a:t>
            </a:r>
            <a:r>
              <a:rPr lang="en-US" altLang="en-US" sz="2400" dirty="0"/>
              <a:t> inclines</a:t>
            </a:r>
          </a:p>
          <a:p>
            <a:pPr lvl="1" eaLnBrk="1" hangingPunct="1">
              <a:lnSpc>
                <a:spcPct val="160000"/>
              </a:lnSpc>
              <a:buFontTx/>
              <a:buNone/>
            </a:pPr>
            <a:r>
              <a:rPr lang="en-US" altLang="en-US" sz="2400" dirty="0"/>
              <a:t>Evaluate “frosted” enamel</a:t>
            </a:r>
          </a:p>
        </p:txBody>
      </p:sp>
      <p:pic>
        <p:nvPicPr>
          <p:cNvPr id="36867" name="Picture 4">
            <a:extLst>
              <a:ext uri="{FF2B5EF4-FFF2-40B4-BE49-F238E27FC236}">
                <a16:creationId xmlns:a16="http://schemas.microsoft.com/office/drawing/2014/main" id="{9EC19C15-8779-049C-274D-2E1E5DDB9F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2041" y="2063750"/>
            <a:ext cx="2590800" cy="182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A4379376-D524-7692-9D2A-4C65EE06F5FA}"/>
              </a:ext>
            </a:extLst>
          </p:cNvPr>
          <p:cNvSpPr>
            <a:spLocks noGrp="1"/>
          </p:cNvSpPr>
          <p:nvPr>
            <p:ph type="sldNum" sz="quarter" idx="12"/>
          </p:nvPr>
        </p:nvSpPr>
        <p:spPr/>
        <p:txBody>
          <a:bodyPr/>
          <a:lstStyle/>
          <a:p>
            <a:fld id="{6D22F896-40B5-4ADD-8801-0D06FADFA095}" type="slidenum">
              <a:rPr lang="en-US" smtClean="0"/>
              <a:t>46</a:t>
            </a:fld>
            <a:endParaRPr lang="en-US" dirty="0"/>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a:extLst>
              <a:ext uri="{FF2B5EF4-FFF2-40B4-BE49-F238E27FC236}">
                <a16:creationId xmlns:a16="http://schemas.microsoft.com/office/drawing/2014/main" id="{0E130F20-36A9-7389-B92D-1E61450CB97D}"/>
              </a:ext>
            </a:extLst>
          </p:cNvPr>
          <p:cNvSpPr>
            <a:spLocks noGrp="1" noChangeArrowheads="1"/>
          </p:cNvSpPr>
          <p:nvPr>
            <p:ph type="body" idx="1"/>
          </p:nvPr>
        </p:nvSpPr>
        <p:spPr>
          <a:xfrm>
            <a:off x="1981200" y="381000"/>
            <a:ext cx="8229600" cy="6019800"/>
          </a:xfrm>
        </p:spPr>
        <p:txBody>
          <a:bodyPr/>
          <a:lstStyle/>
          <a:p>
            <a:pPr lvl="1" eaLnBrk="1" hangingPunct="1">
              <a:lnSpc>
                <a:spcPct val="130000"/>
              </a:lnSpc>
              <a:buFontTx/>
              <a:buNone/>
            </a:pPr>
            <a:r>
              <a:rPr lang="en-US" altLang="en-US" sz="2400" b="1"/>
              <a:t>Acid concentration:</a:t>
            </a:r>
          </a:p>
          <a:p>
            <a:pPr lvl="1" eaLnBrk="1" hangingPunct="1">
              <a:lnSpc>
                <a:spcPct val="140000"/>
              </a:lnSpc>
            </a:pPr>
            <a:r>
              <a:rPr lang="en-US" altLang="en-US" sz="2400"/>
              <a:t>Buonocore, 1955: 85% phosphoric acid for 60 seconds </a:t>
            </a:r>
          </a:p>
          <a:p>
            <a:pPr lvl="1" eaLnBrk="1" hangingPunct="1">
              <a:lnSpc>
                <a:spcPct val="140000"/>
              </a:lnSpc>
            </a:pPr>
            <a:r>
              <a:rPr lang="en-US" altLang="en-US" sz="2400"/>
              <a:t>Gwinnett &amp; Buonocore, 1969: 35-50% conc for 30 sec </a:t>
            </a:r>
          </a:p>
          <a:p>
            <a:pPr lvl="1" eaLnBrk="1" hangingPunct="1">
              <a:lnSpc>
                <a:spcPct val="140000"/>
              </a:lnSpc>
            </a:pPr>
            <a:r>
              <a:rPr lang="en-US" altLang="en-US" sz="2400"/>
              <a:t>Silverstone, 1975: 20-50% for 60 sec</a:t>
            </a:r>
            <a:endParaRPr lang="en-US" altLang="en-US" sz="2400" b="1"/>
          </a:p>
          <a:p>
            <a:pPr eaLnBrk="1" hangingPunct="1">
              <a:lnSpc>
                <a:spcPct val="160000"/>
              </a:lnSpc>
              <a:buFontTx/>
              <a:buNone/>
            </a:pPr>
            <a:r>
              <a:rPr lang="en-US" altLang="en-US" sz="2400" b="1"/>
              <a:t>	Purpose</a:t>
            </a:r>
            <a:r>
              <a:rPr lang="en-US" altLang="en-US" sz="2400"/>
              <a:t>: Gwinnett &amp; Buonocore, 1965</a:t>
            </a:r>
          </a:p>
          <a:p>
            <a:pPr lvl="1" eaLnBrk="1" hangingPunct="1">
              <a:lnSpc>
                <a:spcPct val="160000"/>
              </a:lnSpc>
            </a:pPr>
            <a:r>
              <a:rPr lang="en-US" altLang="en-US" sz="2400"/>
              <a:t>Removes organic material &amp; debris from surface</a:t>
            </a:r>
          </a:p>
          <a:p>
            <a:pPr lvl="1" eaLnBrk="1" hangingPunct="1">
              <a:lnSpc>
                <a:spcPct val="160000"/>
              </a:lnSpc>
            </a:pPr>
            <a:r>
              <a:rPr lang="en-US" altLang="en-US" sz="2400"/>
              <a:t>Dissolves outer layer of enamel</a:t>
            </a:r>
          </a:p>
          <a:p>
            <a:pPr lvl="1" eaLnBrk="1" hangingPunct="1">
              <a:lnSpc>
                <a:spcPct val="160000"/>
              </a:lnSpc>
            </a:pPr>
            <a:r>
              <a:rPr lang="en-US" altLang="en-US" sz="2400"/>
              <a:t>Produces clean, roughened surface</a:t>
            </a:r>
          </a:p>
        </p:txBody>
      </p:sp>
      <p:sp>
        <p:nvSpPr>
          <p:cNvPr id="2" name="Slide Number Placeholder 1">
            <a:extLst>
              <a:ext uri="{FF2B5EF4-FFF2-40B4-BE49-F238E27FC236}">
                <a16:creationId xmlns:a16="http://schemas.microsoft.com/office/drawing/2014/main" id="{808C4479-4E11-B3F4-F437-C6FD8EF04F3D}"/>
              </a:ext>
            </a:extLst>
          </p:cNvPr>
          <p:cNvSpPr>
            <a:spLocks noGrp="1"/>
          </p:cNvSpPr>
          <p:nvPr>
            <p:ph type="sldNum" sz="quarter" idx="12"/>
          </p:nvPr>
        </p:nvSpPr>
        <p:spPr/>
        <p:txBody>
          <a:bodyPr/>
          <a:lstStyle/>
          <a:p>
            <a:fld id="{6D22F896-40B5-4ADD-8801-0D06FADFA095}" type="slidenum">
              <a:rPr lang="en-US" smtClean="0"/>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a:extLst>
              <a:ext uri="{FF2B5EF4-FFF2-40B4-BE49-F238E27FC236}">
                <a16:creationId xmlns:a16="http://schemas.microsoft.com/office/drawing/2014/main" id="{68EAE2F5-B2DE-1451-FB3B-97D897FD13EB}"/>
              </a:ext>
            </a:extLst>
          </p:cNvPr>
          <p:cNvSpPr>
            <a:spLocks noGrp="1" noChangeArrowheads="1"/>
          </p:cNvSpPr>
          <p:nvPr>
            <p:ph type="body" idx="1"/>
          </p:nvPr>
        </p:nvSpPr>
        <p:spPr>
          <a:xfrm>
            <a:off x="1981200" y="609601"/>
            <a:ext cx="8229600" cy="5516563"/>
          </a:xfrm>
        </p:spPr>
        <p:txBody>
          <a:bodyPr/>
          <a:lstStyle/>
          <a:p>
            <a:pPr eaLnBrk="1" hangingPunct="1">
              <a:lnSpc>
                <a:spcPct val="140000"/>
              </a:lnSpc>
            </a:pPr>
            <a:r>
              <a:rPr lang="en-US" altLang="en-US" sz="2400" b="1"/>
              <a:t>Time</a:t>
            </a:r>
            <a:r>
              <a:rPr lang="en-US" altLang="en-US" sz="2400"/>
              <a:t>: 10-15 sec</a:t>
            </a:r>
          </a:p>
          <a:p>
            <a:pPr eaLnBrk="1" hangingPunct="1">
              <a:lnSpc>
                <a:spcPct val="140000"/>
              </a:lnSpc>
            </a:pPr>
            <a:r>
              <a:rPr lang="en-US" altLang="en-US" sz="2400"/>
              <a:t>Primary teeth: Longer time(60-120 s): Silverstone, 1974</a:t>
            </a:r>
          </a:p>
          <a:p>
            <a:pPr eaLnBrk="1" hangingPunct="1">
              <a:lnSpc>
                <a:spcPct val="140000"/>
              </a:lnSpc>
              <a:buFontTx/>
              <a:buNone/>
            </a:pPr>
            <a:r>
              <a:rPr lang="en-US" altLang="en-US" sz="2400"/>
              <a:t>			     Same time (60 sec): Ripa et al, 1976</a:t>
            </a:r>
          </a:p>
          <a:p>
            <a:pPr eaLnBrk="1" hangingPunct="1">
              <a:lnSpc>
                <a:spcPct val="140000"/>
              </a:lnSpc>
              <a:buFontTx/>
              <a:buNone/>
            </a:pPr>
            <a:r>
              <a:rPr lang="en-US" altLang="en-US" sz="2400"/>
              <a:t>			     Shorter time (20-30s): Tandon et al, 1989</a:t>
            </a:r>
          </a:p>
          <a:p>
            <a:pPr eaLnBrk="1" hangingPunct="1">
              <a:lnSpc>
                <a:spcPct val="140000"/>
              </a:lnSpc>
            </a:pPr>
            <a:r>
              <a:rPr lang="en-US" altLang="en-US" sz="2400" b="1"/>
              <a:t>Etch Patterns</a:t>
            </a:r>
            <a:r>
              <a:rPr lang="en-US" altLang="en-US" sz="2400"/>
              <a:t>:</a:t>
            </a:r>
          </a:p>
          <a:p>
            <a:pPr eaLnBrk="1" hangingPunct="1">
              <a:lnSpc>
                <a:spcPct val="140000"/>
              </a:lnSpc>
            </a:pPr>
            <a:r>
              <a:rPr lang="en-US" altLang="en-US" sz="2400"/>
              <a:t>Type I: etching of prism periphery only</a:t>
            </a:r>
          </a:p>
          <a:p>
            <a:pPr eaLnBrk="1" hangingPunct="1">
              <a:lnSpc>
                <a:spcPct val="140000"/>
              </a:lnSpc>
            </a:pPr>
            <a:r>
              <a:rPr lang="en-US" altLang="en-US" sz="2400"/>
              <a:t>Type II: etching of prism core only</a:t>
            </a:r>
          </a:p>
          <a:p>
            <a:pPr eaLnBrk="1" hangingPunct="1">
              <a:lnSpc>
                <a:spcPct val="140000"/>
              </a:lnSpc>
            </a:pPr>
            <a:r>
              <a:rPr lang="en-US" altLang="en-US" sz="2400"/>
              <a:t>Type III: irregular etching pattern</a:t>
            </a:r>
          </a:p>
        </p:txBody>
      </p:sp>
      <p:sp>
        <p:nvSpPr>
          <p:cNvPr id="2" name="Slide Number Placeholder 1">
            <a:extLst>
              <a:ext uri="{FF2B5EF4-FFF2-40B4-BE49-F238E27FC236}">
                <a16:creationId xmlns:a16="http://schemas.microsoft.com/office/drawing/2014/main" id="{3E48BC44-57A7-BAF2-B4D9-D99DAA55AD2B}"/>
              </a:ext>
            </a:extLst>
          </p:cNvPr>
          <p:cNvSpPr>
            <a:spLocks noGrp="1"/>
          </p:cNvSpPr>
          <p:nvPr>
            <p:ph type="sldNum" sz="quarter" idx="12"/>
          </p:nvPr>
        </p:nvSpPr>
        <p:spPr/>
        <p:txBody>
          <a:bodyPr/>
          <a:lstStyle/>
          <a:p>
            <a:fld id="{6D22F896-40B5-4ADD-8801-0D06FADFA095}" type="slidenum">
              <a:rPr lang="en-US" smtClean="0"/>
              <a:t>48</a:t>
            </a:fld>
            <a:endParaRPr lang="en-US" dirty="0"/>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a:extLst>
              <a:ext uri="{FF2B5EF4-FFF2-40B4-BE49-F238E27FC236}">
                <a16:creationId xmlns:a16="http://schemas.microsoft.com/office/drawing/2014/main" id="{376431CB-6220-25A7-4797-EFC4EFC60998}"/>
              </a:ext>
            </a:extLst>
          </p:cNvPr>
          <p:cNvSpPr>
            <a:spLocks noGrp="1" noChangeArrowheads="1"/>
          </p:cNvSpPr>
          <p:nvPr>
            <p:ph type="body" idx="1"/>
          </p:nvPr>
        </p:nvSpPr>
        <p:spPr>
          <a:xfrm>
            <a:off x="1610360" y="518160"/>
            <a:ext cx="7772400" cy="5049520"/>
          </a:xfrm>
        </p:spPr>
        <p:txBody>
          <a:bodyPr>
            <a:normAutofit fontScale="77500" lnSpcReduction="20000"/>
          </a:bodyPr>
          <a:lstStyle/>
          <a:p>
            <a:pPr eaLnBrk="1" hangingPunct="1">
              <a:lnSpc>
                <a:spcPct val="190000"/>
              </a:lnSpc>
              <a:buFontTx/>
              <a:buNone/>
            </a:pPr>
            <a:r>
              <a:rPr lang="en-US" altLang="en-US" sz="2400" b="1" dirty="0"/>
              <a:t>Histologic appearance</a:t>
            </a:r>
            <a:r>
              <a:rPr lang="en-US" altLang="en-US" sz="2400" dirty="0"/>
              <a:t>:</a:t>
            </a:r>
          </a:p>
          <a:p>
            <a:pPr eaLnBrk="1" hangingPunct="1">
              <a:lnSpc>
                <a:spcPct val="190000"/>
              </a:lnSpc>
            </a:pPr>
            <a:r>
              <a:rPr lang="en-US" altLang="en-US" sz="2400" dirty="0"/>
              <a:t>3 zones:</a:t>
            </a:r>
          </a:p>
          <a:p>
            <a:pPr eaLnBrk="1" hangingPunct="1">
              <a:lnSpc>
                <a:spcPct val="190000"/>
              </a:lnSpc>
            </a:pPr>
            <a:r>
              <a:rPr lang="en-US" altLang="en-US" sz="2400" dirty="0"/>
              <a:t>Etched surface (10 micro m)</a:t>
            </a:r>
          </a:p>
          <a:p>
            <a:pPr eaLnBrk="1" hangingPunct="1">
              <a:lnSpc>
                <a:spcPct val="190000"/>
              </a:lnSpc>
            </a:pPr>
            <a:r>
              <a:rPr lang="en-US" altLang="en-US" sz="2400" dirty="0"/>
              <a:t>Qualitative etched zone (20 micro m)</a:t>
            </a:r>
          </a:p>
          <a:p>
            <a:pPr eaLnBrk="1" hangingPunct="1">
              <a:lnSpc>
                <a:spcPct val="190000"/>
              </a:lnSpc>
            </a:pPr>
            <a:r>
              <a:rPr lang="en-US" altLang="en-US" sz="2400" dirty="0"/>
              <a:t>Quantitative etched zone (20 micro m)</a:t>
            </a:r>
          </a:p>
          <a:p>
            <a:pPr eaLnBrk="1" hangingPunct="1">
              <a:lnSpc>
                <a:spcPct val="190000"/>
              </a:lnSpc>
              <a:buFontTx/>
              <a:buNone/>
            </a:pPr>
            <a:r>
              <a:rPr lang="en-US" altLang="en-US" sz="2400" b="1" dirty="0"/>
              <a:t>Caution after etching</a:t>
            </a:r>
            <a:r>
              <a:rPr lang="en-US" altLang="en-US" sz="2400" dirty="0"/>
              <a:t>:</a:t>
            </a:r>
          </a:p>
          <a:p>
            <a:pPr eaLnBrk="1" hangingPunct="1">
              <a:lnSpc>
                <a:spcPct val="190000"/>
              </a:lnSpc>
            </a:pPr>
            <a:r>
              <a:rPr lang="en-US" altLang="en-US" sz="2400" dirty="0"/>
              <a:t>Protection against Saliva contamination</a:t>
            </a:r>
          </a:p>
          <a:p>
            <a:pPr eaLnBrk="1" hangingPunct="1">
              <a:lnSpc>
                <a:spcPct val="190000"/>
              </a:lnSpc>
            </a:pPr>
            <a:r>
              <a:rPr lang="en-US" altLang="en-US" sz="2400" dirty="0"/>
              <a:t>Re etching of surface 10-15 s </a:t>
            </a:r>
          </a:p>
        </p:txBody>
      </p:sp>
      <p:sp>
        <p:nvSpPr>
          <p:cNvPr id="2" name="Slide Number Placeholder 1">
            <a:extLst>
              <a:ext uri="{FF2B5EF4-FFF2-40B4-BE49-F238E27FC236}">
                <a16:creationId xmlns:a16="http://schemas.microsoft.com/office/drawing/2014/main" id="{3FB92B89-1EE9-E3D2-6A2F-4F36FD19A7F3}"/>
              </a:ext>
            </a:extLst>
          </p:cNvPr>
          <p:cNvSpPr>
            <a:spLocks noGrp="1"/>
          </p:cNvSpPr>
          <p:nvPr>
            <p:ph type="sldNum" sz="quarter" idx="12"/>
          </p:nvPr>
        </p:nvSpPr>
        <p:spPr/>
        <p:txBody>
          <a:bodyPr/>
          <a:lstStyle/>
          <a:p>
            <a:fld id="{6D22F896-40B5-4ADD-8801-0D06FADFA095}" type="slidenum">
              <a:rPr lang="en-US" smtClean="0"/>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30247-5C92-490C-97FD-2DECFF79527A}"/>
              </a:ext>
            </a:extLst>
          </p:cNvPr>
          <p:cNvSpPr>
            <a:spLocks noGrp="1"/>
          </p:cNvSpPr>
          <p:nvPr>
            <p:ph type="title"/>
          </p:nvPr>
        </p:nvSpPr>
        <p:spPr>
          <a:xfrm>
            <a:off x="1792941" y="314012"/>
            <a:ext cx="8223530" cy="618318"/>
          </a:xfrm>
        </p:spPr>
        <p:txBody>
          <a:bodyPr>
            <a:normAutofit/>
          </a:bodyPr>
          <a:lstStyle/>
          <a:p>
            <a:r>
              <a:rPr lang="en-US" altLang="en-US" sz="2800" dirty="0">
                <a:latin typeface="+mn-lt"/>
                <a:cs typeface="Calibri" panose="020F0502020204030204" pitchFamily="34" charset="0"/>
              </a:rPr>
              <a:t>Scope of Preventive Dentistry </a:t>
            </a:r>
            <a:endParaRPr lang="en-IN" sz="2800" dirty="0">
              <a:latin typeface="+mn-lt"/>
              <a:cs typeface="Calibri" panose="020F0502020204030204" pitchFamily="34" charset="0"/>
            </a:endParaRPr>
          </a:p>
        </p:txBody>
      </p:sp>
      <p:sp>
        <p:nvSpPr>
          <p:cNvPr id="3" name="Content Placeholder 2">
            <a:extLst>
              <a:ext uri="{FF2B5EF4-FFF2-40B4-BE49-F238E27FC236}">
                <a16:creationId xmlns:a16="http://schemas.microsoft.com/office/drawing/2014/main" id="{00C37860-E04A-4CCE-99D9-0519BC7E57B9}"/>
              </a:ext>
            </a:extLst>
          </p:cNvPr>
          <p:cNvSpPr>
            <a:spLocks noGrp="1"/>
          </p:cNvSpPr>
          <p:nvPr>
            <p:ph idx="1"/>
          </p:nvPr>
        </p:nvSpPr>
        <p:spPr>
          <a:xfrm>
            <a:off x="1530520" y="1050762"/>
            <a:ext cx="9497291" cy="4754227"/>
          </a:xfrm>
        </p:spPr>
        <p:txBody>
          <a:bodyPr>
            <a:normAutofit/>
          </a:bodyPr>
          <a:lstStyle/>
          <a:p>
            <a:pPr algn="just">
              <a:lnSpc>
                <a:spcPct val="150000"/>
              </a:lnSpc>
            </a:pPr>
            <a:r>
              <a:rPr lang="en-US" altLang="en-US" sz="2200" dirty="0">
                <a:cs typeface="Calibri" panose="020F0502020204030204" pitchFamily="34" charset="0"/>
              </a:rPr>
              <a:t>Factors predisposing to disease, </a:t>
            </a:r>
            <a:r>
              <a:rPr lang="en-US" altLang="en-US" sz="2200" dirty="0" err="1">
                <a:cs typeface="Calibri" panose="020F0502020204030204" pitchFamily="34" charset="0"/>
              </a:rPr>
              <a:t>e.g</a:t>
            </a:r>
            <a:r>
              <a:rPr lang="en-US" altLang="en-US" sz="2200" dirty="0">
                <a:cs typeface="Calibri" panose="020F0502020204030204" pitchFamily="34" charset="0"/>
              </a:rPr>
              <a:t>: dental plaque and other deposits. </a:t>
            </a:r>
          </a:p>
          <a:p>
            <a:pPr algn="just">
              <a:lnSpc>
                <a:spcPct val="150000"/>
              </a:lnSpc>
            </a:pPr>
            <a:r>
              <a:rPr lang="en-US" altLang="en-US" sz="2200" dirty="0">
                <a:cs typeface="Calibri" panose="020F0502020204030204" pitchFamily="34" charset="0"/>
              </a:rPr>
              <a:t>Complications of disease and deformity, e.g.: loosening, drifting and malposition of teeth.</a:t>
            </a:r>
          </a:p>
          <a:p>
            <a:pPr algn="just">
              <a:lnSpc>
                <a:spcPct val="150000"/>
              </a:lnSpc>
            </a:pPr>
            <a:r>
              <a:rPr lang="en-US" altLang="en-US" sz="2200" dirty="0">
                <a:cs typeface="Calibri" panose="020F0502020204030204" pitchFamily="34" charset="0"/>
              </a:rPr>
              <a:t>Factors interfering with rehabilitation e.g.: defective restoration.</a:t>
            </a:r>
          </a:p>
          <a:p>
            <a:pPr algn="just">
              <a:lnSpc>
                <a:spcPct val="150000"/>
              </a:lnSpc>
            </a:pPr>
            <a:r>
              <a:rPr lang="en-US" altLang="en-US" sz="2200" dirty="0">
                <a:cs typeface="Calibri" panose="020F0502020204030204" pitchFamily="34" charset="0"/>
              </a:rPr>
              <a:t>Factors causing disease recurrence, e.g., poor oral hygiene and lack of patient motivation.</a:t>
            </a:r>
          </a:p>
          <a:p>
            <a:pPr algn="just">
              <a:lnSpc>
                <a:spcPct val="150000"/>
              </a:lnSpc>
            </a:pPr>
            <a:r>
              <a:rPr lang="en-US" altLang="en-US" sz="2200" dirty="0">
                <a:cs typeface="Calibri" panose="020F0502020204030204" pitchFamily="34" charset="0"/>
              </a:rPr>
              <a:t>Factors encouraging the advance of the disease, e.g.: host resistance and trauma from occlusion.</a:t>
            </a:r>
          </a:p>
          <a:p>
            <a:pPr algn="just">
              <a:lnSpc>
                <a:spcPct val="150000"/>
              </a:lnSpc>
            </a:pPr>
            <a:endParaRPr lang="en-IN" sz="2200" dirty="0">
              <a:cs typeface="Calibri" panose="020F0502020204030204" pitchFamily="34" charset="0"/>
            </a:endParaRPr>
          </a:p>
        </p:txBody>
      </p:sp>
      <p:sp>
        <p:nvSpPr>
          <p:cNvPr id="4" name="Slide Number Placeholder 3">
            <a:extLst>
              <a:ext uri="{FF2B5EF4-FFF2-40B4-BE49-F238E27FC236}">
                <a16:creationId xmlns:a16="http://schemas.microsoft.com/office/drawing/2014/main" id="{5988BE09-E11D-40BC-915F-1D9223236106}"/>
              </a:ext>
            </a:extLst>
          </p:cNvPr>
          <p:cNvSpPr>
            <a:spLocks noGrp="1"/>
          </p:cNvSpPr>
          <p:nvPr>
            <p:ph type="sldNum" sz="quarter" idx="12"/>
          </p:nvPr>
        </p:nvSpPr>
        <p:spPr/>
        <p:txBody>
          <a:bodyPr/>
          <a:lstStyle/>
          <a:p>
            <a:fld id="{0DB5CBD4-EBB8-45A2-B104-20F406CE1D6B}" type="slidenum">
              <a:rPr lang="en-IN" smtClean="0"/>
              <a:t>5</a:t>
            </a:fld>
            <a:endParaRPr lang="en-IN"/>
          </a:p>
        </p:txBody>
      </p:sp>
    </p:spTree>
    <p:extLst>
      <p:ext uri="{BB962C8B-B14F-4D97-AF65-F5344CB8AC3E}">
        <p14:creationId xmlns:p14="http://schemas.microsoft.com/office/powerpoint/2010/main" val="1330402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a:extLst>
              <a:ext uri="{FF2B5EF4-FFF2-40B4-BE49-F238E27FC236}">
                <a16:creationId xmlns:a16="http://schemas.microsoft.com/office/drawing/2014/main" id="{9646BAD9-17D3-3A93-F25E-46778219CFD6}"/>
              </a:ext>
            </a:extLst>
          </p:cNvPr>
          <p:cNvSpPr>
            <a:spLocks noGrp="1" noChangeArrowheads="1"/>
          </p:cNvSpPr>
          <p:nvPr>
            <p:ph type="body" idx="1"/>
          </p:nvPr>
        </p:nvSpPr>
        <p:spPr>
          <a:xfrm>
            <a:off x="1577788" y="798973"/>
            <a:ext cx="6629400" cy="3682682"/>
          </a:xfrm>
        </p:spPr>
        <p:txBody>
          <a:bodyPr>
            <a:normAutofit/>
          </a:bodyPr>
          <a:lstStyle/>
          <a:p>
            <a:pPr marL="0" indent="0" eaLnBrk="1" hangingPunct="1">
              <a:lnSpc>
                <a:spcPct val="150000"/>
              </a:lnSpc>
              <a:buNone/>
            </a:pPr>
            <a:endParaRPr lang="en-US" altLang="en-US" sz="2400" dirty="0"/>
          </a:p>
          <a:p>
            <a:pPr eaLnBrk="1" hangingPunct="1">
              <a:lnSpc>
                <a:spcPct val="150000"/>
              </a:lnSpc>
              <a:buFontTx/>
              <a:buNone/>
            </a:pPr>
            <a:r>
              <a:rPr lang="en-US" altLang="en-US" sz="2400" b="1" dirty="0"/>
              <a:t>BONDING AGENT APPLICATION</a:t>
            </a:r>
            <a:r>
              <a:rPr lang="en-US" altLang="en-US" sz="2400" dirty="0"/>
              <a:t>: </a:t>
            </a:r>
          </a:p>
          <a:p>
            <a:pPr lvl="1" eaLnBrk="1" hangingPunct="1">
              <a:lnSpc>
                <a:spcPct val="150000"/>
              </a:lnSpc>
            </a:pPr>
            <a:r>
              <a:rPr lang="en-US" altLang="en-US" sz="2400" dirty="0"/>
              <a:t>brush tip or microtip brush.</a:t>
            </a:r>
          </a:p>
          <a:p>
            <a:pPr lvl="1" eaLnBrk="1" hangingPunct="1">
              <a:lnSpc>
                <a:spcPct val="150000"/>
              </a:lnSpc>
            </a:pPr>
            <a:r>
              <a:rPr lang="en-US" altLang="en-US" sz="2400" dirty="0"/>
              <a:t>Gently dry</a:t>
            </a:r>
          </a:p>
          <a:p>
            <a:pPr lvl="1" eaLnBrk="1" hangingPunct="1">
              <a:lnSpc>
                <a:spcPct val="150000"/>
              </a:lnSpc>
            </a:pPr>
            <a:r>
              <a:rPr lang="en-US" altLang="en-US" sz="2400" dirty="0"/>
              <a:t>Light cure</a:t>
            </a:r>
          </a:p>
          <a:p>
            <a:pPr marL="457200" lvl="1" indent="0" eaLnBrk="1" hangingPunct="1">
              <a:lnSpc>
                <a:spcPct val="150000"/>
              </a:lnSpc>
              <a:buNone/>
            </a:pPr>
            <a:endParaRPr lang="en-US" altLang="en-US" sz="2400" dirty="0"/>
          </a:p>
        </p:txBody>
      </p:sp>
      <p:pic>
        <p:nvPicPr>
          <p:cNvPr id="40963" name="Picture 4">
            <a:extLst>
              <a:ext uri="{FF2B5EF4-FFF2-40B4-BE49-F238E27FC236}">
                <a16:creationId xmlns:a16="http://schemas.microsoft.com/office/drawing/2014/main" id="{7F7226B0-32C0-DBAD-494E-25127D45C2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1720" y="798973"/>
            <a:ext cx="2697480" cy="154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4" name="Picture 5">
            <a:extLst>
              <a:ext uri="{FF2B5EF4-FFF2-40B4-BE49-F238E27FC236}">
                <a16:creationId xmlns:a16="http://schemas.microsoft.com/office/drawing/2014/main" id="{5B80A37F-9C96-8B72-869C-85CA45C21C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1720" y="3700797"/>
            <a:ext cx="2667000" cy="162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7B96E169-28F6-8299-18A0-33B59F907CF2}"/>
              </a:ext>
            </a:extLst>
          </p:cNvPr>
          <p:cNvSpPr>
            <a:spLocks noGrp="1"/>
          </p:cNvSpPr>
          <p:nvPr>
            <p:ph type="sldNum" sz="quarter" idx="12"/>
          </p:nvPr>
        </p:nvSpPr>
        <p:spPr/>
        <p:txBody>
          <a:bodyPr/>
          <a:lstStyle/>
          <a:p>
            <a:fld id="{6D22F896-40B5-4ADD-8801-0D06FADFA095}" type="slidenum">
              <a:rPr lang="en-US" smtClean="0"/>
              <a:t>50</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63"/>
                                        </p:tgtEl>
                                        <p:attrNameLst>
                                          <p:attrName>style.visibility</p:attrName>
                                        </p:attrNameLst>
                                      </p:cBhvr>
                                      <p:to>
                                        <p:strVal val="visible"/>
                                      </p:to>
                                    </p:set>
                                    <p:animEffect transition="in" filter="fade">
                                      <p:cBhvr>
                                        <p:cTn id="7" dur="1000"/>
                                        <p:tgtEl>
                                          <p:spTgt spid="40963"/>
                                        </p:tgtEl>
                                      </p:cBhvr>
                                    </p:animEffect>
                                    <p:anim calcmode="lin" valueType="num">
                                      <p:cBhvr>
                                        <p:cTn id="8" dur="1000" fill="hold"/>
                                        <p:tgtEl>
                                          <p:spTgt spid="40963"/>
                                        </p:tgtEl>
                                        <p:attrNameLst>
                                          <p:attrName>ppt_x</p:attrName>
                                        </p:attrNameLst>
                                      </p:cBhvr>
                                      <p:tavLst>
                                        <p:tav tm="0">
                                          <p:val>
                                            <p:strVal val="#ppt_x"/>
                                          </p:val>
                                        </p:tav>
                                        <p:tav tm="100000">
                                          <p:val>
                                            <p:strVal val="#ppt_x"/>
                                          </p:val>
                                        </p:tav>
                                      </p:tavLst>
                                    </p:anim>
                                    <p:anim calcmode="lin" valueType="num">
                                      <p:cBhvr>
                                        <p:cTn id="9" dur="1000" fill="hold"/>
                                        <p:tgtEl>
                                          <p:spTgt spid="4096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0964"/>
                                        </p:tgtEl>
                                        <p:attrNameLst>
                                          <p:attrName>style.visibility</p:attrName>
                                        </p:attrNameLst>
                                      </p:cBhvr>
                                      <p:to>
                                        <p:strVal val="visible"/>
                                      </p:to>
                                    </p:set>
                                    <p:animEffect transition="in" filter="fade">
                                      <p:cBhvr>
                                        <p:cTn id="12" dur="1000"/>
                                        <p:tgtEl>
                                          <p:spTgt spid="40964"/>
                                        </p:tgtEl>
                                      </p:cBhvr>
                                    </p:animEffect>
                                    <p:anim calcmode="lin" valueType="num">
                                      <p:cBhvr>
                                        <p:cTn id="13" dur="1000" fill="hold"/>
                                        <p:tgtEl>
                                          <p:spTgt spid="40964"/>
                                        </p:tgtEl>
                                        <p:attrNameLst>
                                          <p:attrName>ppt_x</p:attrName>
                                        </p:attrNameLst>
                                      </p:cBhvr>
                                      <p:tavLst>
                                        <p:tav tm="0">
                                          <p:val>
                                            <p:strVal val="#ppt_x"/>
                                          </p:val>
                                        </p:tav>
                                        <p:tav tm="100000">
                                          <p:val>
                                            <p:strVal val="#ppt_x"/>
                                          </p:val>
                                        </p:tav>
                                      </p:tavLst>
                                    </p:anim>
                                    <p:anim calcmode="lin" valueType="num">
                                      <p:cBhvr>
                                        <p:cTn id="14" dur="1000" fill="hold"/>
                                        <p:tgtEl>
                                          <p:spTgt spid="409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a:extLst>
              <a:ext uri="{FF2B5EF4-FFF2-40B4-BE49-F238E27FC236}">
                <a16:creationId xmlns:a16="http://schemas.microsoft.com/office/drawing/2014/main" id="{8037B314-E08A-5D72-2F2F-A84C3DBCBA73}"/>
              </a:ext>
            </a:extLst>
          </p:cNvPr>
          <p:cNvSpPr>
            <a:spLocks noGrp="1" noChangeArrowheads="1"/>
          </p:cNvSpPr>
          <p:nvPr>
            <p:ph type="body" idx="1"/>
          </p:nvPr>
        </p:nvSpPr>
        <p:spPr>
          <a:xfrm>
            <a:off x="1209040" y="452121"/>
            <a:ext cx="8534400" cy="5481319"/>
          </a:xfrm>
        </p:spPr>
        <p:txBody>
          <a:bodyPr>
            <a:normAutofit fontScale="92500"/>
          </a:bodyPr>
          <a:lstStyle/>
          <a:p>
            <a:pPr eaLnBrk="1" hangingPunct="1">
              <a:lnSpc>
                <a:spcPct val="140000"/>
              </a:lnSpc>
              <a:buFontTx/>
              <a:buNone/>
            </a:pPr>
            <a:r>
              <a:rPr lang="en-US" altLang="en-US" sz="2400" b="1" dirty="0"/>
              <a:t>SEALANT APPLICATION</a:t>
            </a:r>
            <a:r>
              <a:rPr lang="en-US" altLang="en-US" sz="2400" dirty="0"/>
              <a:t>: spiral brush tip, or using a microbrush.</a:t>
            </a:r>
          </a:p>
          <a:p>
            <a:pPr eaLnBrk="1" hangingPunct="1">
              <a:lnSpc>
                <a:spcPct val="140000"/>
              </a:lnSpc>
            </a:pPr>
            <a:r>
              <a:rPr lang="en-US" altLang="en-US" sz="2400" dirty="0"/>
              <a:t>Flow into grooves and up </a:t>
            </a:r>
            <a:r>
              <a:rPr lang="en-US" altLang="en-US" sz="2400" dirty="0" err="1"/>
              <a:t>cuspal</a:t>
            </a:r>
            <a:r>
              <a:rPr lang="en-US" altLang="en-US" sz="2400" dirty="0"/>
              <a:t> inclines</a:t>
            </a:r>
          </a:p>
          <a:p>
            <a:pPr eaLnBrk="1" hangingPunct="1">
              <a:lnSpc>
                <a:spcPct val="140000"/>
              </a:lnSpc>
            </a:pPr>
            <a:r>
              <a:rPr lang="en-US" altLang="en-US" sz="2400" dirty="0"/>
              <a:t>Cure for 20 seconds</a:t>
            </a:r>
          </a:p>
          <a:p>
            <a:pPr eaLnBrk="1" hangingPunct="1">
              <a:lnSpc>
                <a:spcPct val="140000"/>
              </a:lnSpc>
            </a:pPr>
            <a:r>
              <a:rPr lang="en-US" altLang="en-US" sz="2400" dirty="0"/>
              <a:t>Evaluate quality of sealant:</a:t>
            </a:r>
          </a:p>
          <a:p>
            <a:pPr lvl="1" eaLnBrk="1" hangingPunct="1">
              <a:lnSpc>
                <a:spcPct val="140000"/>
              </a:lnSpc>
            </a:pPr>
            <a:r>
              <a:rPr lang="en-US" altLang="en-US" sz="2400" dirty="0"/>
              <a:t>Marginal integrity</a:t>
            </a:r>
          </a:p>
          <a:p>
            <a:pPr lvl="1" eaLnBrk="1" hangingPunct="1">
              <a:lnSpc>
                <a:spcPct val="140000"/>
              </a:lnSpc>
            </a:pPr>
            <a:r>
              <a:rPr lang="en-US" altLang="en-US" sz="2400" dirty="0"/>
              <a:t>Pits or voids in sealant</a:t>
            </a:r>
          </a:p>
          <a:p>
            <a:pPr lvl="1" eaLnBrk="1" hangingPunct="1">
              <a:lnSpc>
                <a:spcPct val="140000"/>
              </a:lnSpc>
            </a:pPr>
            <a:r>
              <a:rPr lang="en-US" altLang="en-US" sz="2400" dirty="0"/>
              <a:t>Overhangs</a:t>
            </a:r>
          </a:p>
          <a:p>
            <a:pPr lvl="1" eaLnBrk="1" hangingPunct="1">
              <a:lnSpc>
                <a:spcPct val="140000"/>
              </a:lnSpc>
            </a:pPr>
            <a:r>
              <a:rPr lang="en-US" altLang="en-US" sz="2400" dirty="0"/>
              <a:t>Heavy occlusion</a:t>
            </a:r>
          </a:p>
          <a:p>
            <a:pPr lvl="1" eaLnBrk="1" hangingPunct="1">
              <a:lnSpc>
                <a:spcPct val="140000"/>
              </a:lnSpc>
              <a:buFontTx/>
              <a:buNone/>
            </a:pPr>
            <a:r>
              <a:rPr lang="en-US" altLang="en-US" sz="2400" dirty="0"/>
              <a:t>Resin tag: 25- 50 micro m</a:t>
            </a:r>
          </a:p>
        </p:txBody>
      </p:sp>
      <p:pic>
        <p:nvPicPr>
          <p:cNvPr id="41987" name="Picture 4">
            <a:extLst>
              <a:ext uri="{FF2B5EF4-FFF2-40B4-BE49-F238E27FC236}">
                <a16:creationId xmlns:a16="http://schemas.microsoft.com/office/drawing/2014/main" id="{975F7BAD-71DD-D059-CFA9-53915A4765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3840" y="1012333"/>
            <a:ext cx="2743200" cy="1158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6">
            <a:extLst>
              <a:ext uri="{FF2B5EF4-FFF2-40B4-BE49-F238E27FC236}">
                <a16:creationId xmlns:a16="http://schemas.microsoft.com/office/drawing/2014/main" id="{6563E69E-44E7-85C6-7265-2E2AAE7FF8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3840" y="2869708"/>
            <a:ext cx="2743200" cy="115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7">
            <a:extLst>
              <a:ext uri="{FF2B5EF4-FFF2-40B4-BE49-F238E27FC236}">
                <a16:creationId xmlns:a16="http://schemas.microsoft.com/office/drawing/2014/main" id="{053B10C1-E005-783B-D5C7-C3237B1EE6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33840" y="4774708"/>
            <a:ext cx="2743200" cy="1158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BD9EB3A7-4412-578F-82DF-33E6DD92BC81}"/>
              </a:ext>
            </a:extLst>
          </p:cNvPr>
          <p:cNvSpPr>
            <a:spLocks noGrp="1"/>
          </p:cNvSpPr>
          <p:nvPr>
            <p:ph type="sldNum" sz="quarter" idx="12"/>
          </p:nvPr>
        </p:nvSpPr>
        <p:spPr/>
        <p:txBody>
          <a:bodyPr/>
          <a:lstStyle/>
          <a:p>
            <a:fld id="{6D22F896-40B5-4ADD-8801-0D06FADFA095}" type="slidenum">
              <a:rPr lang="en-US" smtClean="0"/>
              <a:t>51</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1987"/>
                                        </p:tgtEl>
                                        <p:attrNameLst>
                                          <p:attrName>style.visibility</p:attrName>
                                        </p:attrNameLst>
                                      </p:cBhvr>
                                      <p:to>
                                        <p:strVal val="visible"/>
                                      </p:to>
                                    </p:set>
                                    <p:animEffect transition="in" filter="wipe(down)">
                                      <p:cBhvr>
                                        <p:cTn id="7" dur="500"/>
                                        <p:tgtEl>
                                          <p:spTgt spid="41987"/>
                                        </p:tgtEl>
                                      </p:cBhvr>
                                    </p:animEffect>
                                  </p:childTnLst>
                                </p:cTn>
                              </p:par>
                              <p:par>
                                <p:cTn id="8" presetID="22" presetClass="entr" presetSubtype="4" fill="hold" nodeType="withEffect">
                                  <p:stCondLst>
                                    <p:cond delay="0"/>
                                  </p:stCondLst>
                                  <p:childTnLst>
                                    <p:set>
                                      <p:cBhvr>
                                        <p:cTn id="9" dur="1" fill="hold">
                                          <p:stCondLst>
                                            <p:cond delay="0"/>
                                          </p:stCondLst>
                                        </p:cTn>
                                        <p:tgtEl>
                                          <p:spTgt spid="41988"/>
                                        </p:tgtEl>
                                        <p:attrNameLst>
                                          <p:attrName>style.visibility</p:attrName>
                                        </p:attrNameLst>
                                      </p:cBhvr>
                                      <p:to>
                                        <p:strVal val="visible"/>
                                      </p:to>
                                    </p:set>
                                    <p:animEffect transition="in" filter="wipe(down)">
                                      <p:cBhvr>
                                        <p:cTn id="10" dur="500"/>
                                        <p:tgtEl>
                                          <p:spTgt spid="41988"/>
                                        </p:tgtEl>
                                      </p:cBhvr>
                                    </p:animEffect>
                                  </p:childTnLst>
                                </p:cTn>
                              </p:par>
                              <p:par>
                                <p:cTn id="11" presetID="22" presetClass="entr" presetSubtype="4" fill="hold" nodeType="withEffect">
                                  <p:stCondLst>
                                    <p:cond delay="0"/>
                                  </p:stCondLst>
                                  <p:childTnLst>
                                    <p:set>
                                      <p:cBhvr>
                                        <p:cTn id="12" dur="1" fill="hold">
                                          <p:stCondLst>
                                            <p:cond delay="0"/>
                                          </p:stCondLst>
                                        </p:cTn>
                                        <p:tgtEl>
                                          <p:spTgt spid="41989"/>
                                        </p:tgtEl>
                                        <p:attrNameLst>
                                          <p:attrName>style.visibility</p:attrName>
                                        </p:attrNameLst>
                                      </p:cBhvr>
                                      <p:to>
                                        <p:strVal val="visible"/>
                                      </p:to>
                                    </p:set>
                                    <p:animEffect transition="in" filter="wipe(down)">
                                      <p:cBhvr>
                                        <p:cTn id="13" dur="500"/>
                                        <p:tgtEl>
                                          <p:spTgt spid="41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a:extLst>
              <a:ext uri="{FF2B5EF4-FFF2-40B4-BE49-F238E27FC236}">
                <a16:creationId xmlns:a16="http://schemas.microsoft.com/office/drawing/2014/main" id="{669858DD-2E33-65DF-1BC9-1FC666553B0D}"/>
              </a:ext>
            </a:extLst>
          </p:cNvPr>
          <p:cNvSpPr>
            <a:spLocks noGrp="1" noChangeArrowheads="1"/>
          </p:cNvSpPr>
          <p:nvPr>
            <p:ph type="body" idx="1"/>
          </p:nvPr>
        </p:nvSpPr>
        <p:spPr>
          <a:xfrm>
            <a:off x="1727200" y="899161"/>
            <a:ext cx="8077200" cy="4160519"/>
          </a:xfrm>
        </p:spPr>
        <p:txBody>
          <a:bodyPr/>
          <a:lstStyle/>
          <a:p>
            <a:pPr eaLnBrk="1" hangingPunct="1">
              <a:lnSpc>
                <a:spcPct val="180000"/>
              </a:lnSpc>
              <a:buFontTx/>
              <a:buNone/>
            </a:pPr>
            <a:r>
              <a:rPr lang="en-US" altLang="en-US" sz="2400" b="1" dirty="0"/>
              <a:t>After sealant placement:</a:t>
            </a:r>
          </a:p>
          <a:p>
            <a:pPr eaLnBrk="1" hangingPunct="1">
              <a:lnSpc>
                <a:spcPct val="180000"/>
              </a:lnSpc>
            </a:pPr>
            <a:r>
              <a:rPr lang="en-US" altLang="en-US" sz="2400" dirty="0"/>
              <a:t>Wipe surface layer (</a:t>
            </a:r>
            <a:r>
              <a:rPr lang="en-US" altLang="en-US" sz="2400" dirty="0" err="1"/>
              <a:t>unpolymerised</a:t>
            </a:r>
            <a:r>
              <a:rPr lang="en-US" altLang="en-US" sz="2400" dirty="0"/>
              <a:t>) with cotton swab</a:t>
            </a:r>
          </a:p>
          <a:p>
            <a:pPr lvl="1" eaLnBrk="1" hangingPunct="1">
              <a:lnSpc>
                <a:spcPct val="180000"/>
              </a:lnSpc>
            </a:pPr>
            <a:r>
              <a:rPr lang="en-US" altLang="en-US" sz="2400" dirty="0"/>
              <a:t>Clearer inspection of sealant</a:t>
            </a:r>
          </a:p>
          <a:p>
            <a:pPr eaLnBrk="1" hangingPunct="1">
              <a:lnSpc>
                <a:spcPct val="180000"/>
              </a:lnSpc>
            </a:pPr>
            <a:r>
              <a:rPr lang="en-US" altLang="en-US" sz="2400" dirty="0"/>
              <a:t>Occlusal adjustments:</a:t>
            </a:r>
          </a:p>
          <a:p>
            <a:pPr lvl="1" eaLnBrk="1" hangingPunct="1">
              <a:lnSpc>
                <a:spcPct val="180000"/>
              </a:lnSpc>
            </a:pPr>
            <a:r>
              <a:rPr lang="en-US" altLang="en-US" sz="2400" dirty="0"/>
              <a:t>Green stone</a:t>
            </a:r>
          </a:p>
          <a:p>
            <a:pPr marL="0" indent="0" eaLnBrk="1" hangingPunct="1">
              <a:lnSpc>
                <a:spcPct val="180000"/>
              </a:lnSpc>
              <a:buNone/>
            </a:pPr>
            <a:endParaRPr lang="en-US" altLang="en-US" sz="2400" dirty="0"/>
          </a:p>
        </p:txBody>
      </p:sp>
      <p:sp>
        <p:nvSpPr>
          <p:cNvPr id="2" name="Slide Number Placeholder 1">
            <a:extLst>
              <a:ext uri="{FF2B5EF4-FFF2-40B4-BE49-F238E27FC236}">
                <a16:creationId xmlns:a16="http://schemas.microsoft.com/office/drawing/2014/main" id="{2611E658-8EE8-1744-FB5B-2D2F8E66410C}"/>
              </a:ext>
            </a:extLst>
          </p:cNvPr>
          <p:cNvSpPr>
            <a:spLocks noGrp="1"/>
          </p:cNvSpPr>
          <p:nvPr>
            <p:ph type="sldNum" sz="quarter" idx="12"/>
          </p:nvPr>
        </p:nvSpPr>
        <p:spPr/>
        <p:txBody>
          <a:bodyPr/>
          <a:lstStyle/>
          <a:p>
            <a:fld id="{6D22F896-40B5-4ADD-8801-0D06FADFA095}" type="slidenum">
              <a:rPr lang="en-US" smtClean="0"/>
              <a:t>52</a:t>
            </a:fld>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6" descr="sealantbefore">
            <a:extLst>
              <a:ext uri="{FF2B5EF4-FFF2-40B4-BE49-F238E27FC236}">
                <a16:creationId xmlns:a16="http://schemas.microsoft.com/office/drawing/2014/main" id="{21C17C30-702E-02DB-21EE-EFDC2B078D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9281" y="1534161"/>
            <a:ext cx="387667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7" descr="sealantafter">
            <a:extLst>
              <a:ext uri="{FF2B5EF4-FFF2-40B4-BE49-F238E27FC236}">
                <a16:creationId xmlns:a16="http://schemas.microsoft.com/office/drawing/2014/main" id="{DE7AFA53-43BB-54D9-0EB9-4B14C226DE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1766" y="1534161"/>
            <a:ext cx="3876675" cy="306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135D02D1-424D-8BE2-DB4E-8D13212A5A0E}"/>
              </a:ext>
            </a:extLst>
          </p:cNvPr>
          <p:cNvSpPr>
            <a:spLocks noGrp="1"/>
          </p:cNvSpPr>
          <p:nvPr>
            <p:ph type="sldNum" sz="quarter" idx="12"/>
          </p:nvPr>
        </p:nvSpPr>
        <p:spPr/>
        <p:txBody>
          <a:bodyPr/>
          <a:lstStyle/>
          <a:p>
            <a:fld id="{6D22F896-40B5-4ADD-8801-0D06FADFA095}" type="slidenum">
              <a:rPr lang="en-US" smtClean="0"/>
              <a:t>53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4036"/>
                                        </p:tgtEl>
                                        <p:attrNameLst>
                                          <p:attrName>style.visibility</p:attrName>
                                        </p:attrNameLst>
                                      </p:cBhvr>
                                      <p:to>
                                        <p:strVal val="visible"/>
                                      </p:to>
                                    </p:set>
                                    <p:animEffect transition="in" filter="barn(inVertical)">
                                      <p:cBhvr>
                                        <p:cTn id="7" dur="500"/>
                                        <p:tgtEl>
                                          <p:spTgt spid="44036"/>
                                        </p:tgtEl>
                                      </p:cBhvr>
                                    </p:animEffect>
                                  </p:childTnLst>
                                </p:cTn>
                              </p:par>
                              <p:par>
                                <p:cTn id="8" presetID="16" presetClass="entr" presetSubtype="21" fill="hold" nodeType="withEffect">
                                  <p:stCondLst>
                                    <p:cond delay="0"/>
                                  </p:stCondLst>
                                  <p:childTnLst>
                                    <p:set>
                                      <p:cBhvr>
                                        <p:cTn id="9" dur="1" fill="hold">
                                          <p:stCondLst>
                                            <p:cond delay="0"/>
                                          </p:stCondLst>
                                        </p:cTn>
                                        <p:tgtEl>
                                          <p:spTgt spid="44037"/>
                                        </p:tgtEl>
                                        <p:attrNameLst>
                                          <p:attrName>style.visibility</p:attrName>
                                        </p:attrNameLst>
                                      </p:cBhvr>
                                      <p:to>
                                        <p:strVal val="visible"/>
                                      </p:to>
                                    </p:set>
                                    <p:animEffect transition="in" filter="barn(inVertical)">
                                      <p:cBhvr>
                                        <p:cTn id="10" dur="500"/>
                                        <p:tgtEl>
                                          <p:spTgt spid="44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a:extLst>
              <a:ext uri="{FF2B5EF4-FFF2-40B4-BE49-F238E27FC236}">
                <a16:creationId xmlns:a16="http://schemas.microsoft.com/office/drawing/2014/main" id="{3BBA3FCF-6104-D47D-90B0-78DD4157313B}"/>
              </a:ext>
            </a:extLst>
          </p:cNvPr>
          <p:cNvSpPr>
            <a:spLocks noGrp="1" noChangeArrowheads="1"/>
          </p:cNvSpPr>
          <p:nvPr>
            <p:ph type="body" idx="1"/>
          </p:nvPr>
        </p:nvSpPr>
        <p:spPr>
          <a:xfrm>
            <a:off x="1676400" y="798973"/>
            <a:ext cx="8839200" cy="3911600"/>
          </a:xfrm>
        </p:spPr>
        <p:txBody>
          <a:bodyPr>
            <a:noAutofit/>
          </a:bodyPr>
          <a:lstStyle/>
          <a:p>
            <a:pPr lvl="1" eaLnBrk="1" hangingPunct="1">
              <a:lnSpc>
                <a:spcPct val="160000"/>
              </a:lnSpc>
              <a:buFontTx/>
              <a:buNone/>
            </a:pPr>
            <a:r>
              <a:rPr lang="en-US" altLang="en-US" sz="2200" b="1" dirty="0"/>
              <a:t>PERIODIC MAINTENANCE:</a:t>
            </a:r>
          </a:p>
          <a:p>
            <a:pPr lvl="2" eaLnBrk="1" hangingPunct="1">
              <a:lnSpc>
                <a:spcPct val="160000"/>
              </a:lnSpc>
            </a:pPr>
            <a:r>
              <a:rPr lang="en-US" altLang="en-US" sz="2000" dirty="0"/>
              <a:t>Moisture contamination secondary to incomplete eruption and difficulty in isolation - predicted 30% failure rate within 5 years in these areas.</a:t>
            </a:r>
          </a:p>
          <a:p>
            <a:pPr lvl="2" eaLnBrk="1" hangingPunct="1">
              <a:lnSpc>
                <a:spcPct val="160000"/>
              </a:lnSpc>
            </a:pPr>
            <a:r>
              <a:rPr lang="en-US" altLang="en-US" sz="2000" dirty="0"/>
              <a:t>ADA, 1983: reapplication of sealant every 6 months</a:t>
            </a:r>
          </a:p>
          <a:p>
            <a:pPr lvl="2" eaLnBrk="1" hangingPunct="1">
              <a:lnSpc>
                <a:spcPct val="160000"/>
              </a:lnSpc>
            </a:pPr>
            <a:r>
              <a:rPr lang="en-US" altLang="en-US" sz="2000" dirty="0"/>
              <a:t>Marginal integrity and wear.</a:t>
            </a:r>
          </a:p>
          <a:p>
            <a:pPr lvl="2" eaLnBrk="1" hangingPunct="1">
              <a:lnSpc>
                <a:spcPct val="160000"/>
              </a:lnSpc>
            </a:pPr>
            <a:r>
              <a:rPr lang="en-US" altLang="en-US" sz="2000" dirty="0"/>
              <a:t>Retention rates on buccal pits and grooves of mandibular molars and </a:t>
            </a:r>
            <a:r>
              <a:rPr lang="en-US" altLang="en-US" sz="2000" dirty="0" err="1"/>
              <a:t>distolinqual</a:t>
            </a:r>
            <a:r>
              <a:rPr lang="en-US" altLang="en-US" sz="2000" dirty="0"/>
              <a:t> grooves of maxillary molars are less.</a:t>
            </a:r>
          </a:p>
        </p:txBody>
      </p:sp>
      <p:sp>
        <p:nvSpPr>
          <p:cNvPr id="2" name="Slide Number Placeholder 1">
            <a:extLst>
              <a:ext uri="{FF2B5EF4-FFF2-40B4-BE49-F238E27FC236}">
                <a16:creationId xmlns:a16="http://schemas.microsoft.com/office/drawing/2014/main" id="{E7649E0C-B500-F7FD-3E66-3A0786808AE6}"/>
              </a:ext>
            </a:extLst>
          </p:cNvPr>
          <p:cNvSpPr>
            <a:spLocks noGrp="1"/>
          </p:cNvSpPr>
          <p:nvPr>
            <p:ph type="sldNum" sz="quarter" idx="12"/>
          </p:nvPr>
        </p:nvSpPr>
        <p:spPr/>
        <p:txBody>
          <a:bodyPr/>
          <a:lstStyle/>
          <a:p>
            <a:fld id="{6D22F896-40B5-4ADD-8801-0D06FADFA095}" type="slidenum">
              <a:rPr lang="en-US" smtClean="0"/>
              <a:t>54</a:t>
            </a:fld>
            <a:endParaRPr lang="en-US" dirty="0"/>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68F35B7E-5741-8CE8-B273-EDC936E63083}"/>
              </a:ext>
            </a:extLst>
          </p:cNvPr>
          <p:cNvSpPr>
            <a:spLocks noGrp="1" noChangeArrowheads="1"/>
          </p:cNvSpPr>
          <p:nvPr>
            <p:ph type="title"/>
          </p:nvPr>
        </p:nvSpPr>
        <p:spPr>
          <a:xfrm>
            <a:off x="1450392" y="152400"/>
            <a:ext cx="9291215" cy="1049235"/>
          </a:xfrm>
        </p:spPr>
        <p:txBody>
          <a:bodyPr/>
          <a:lstStyle/>
          <a:p>
            <a:pPr eaLnBrk="1" hangingPunct="1"/>
            <a:r>
              <a:rPr lang="en-US" altLang="en-US" sz="2800" dirty="0"/>
              <a:t>EFFECT OF SEALANT LOSS ON CARIES PROGRESSION</a:t>
            </a:r>
          </a:p>
        </p:txBody>
      </p:sp>
      <p:sp>
        <p:nvSpPr>
          <p:cNvPr id="47107" name="Rectangle 3">
            <a:extLst>
              <a:ext uri="{FF2B5EF4-FFF2-40B4-BE49-F238E27FC236}">
                <a16:creationId xmlns:a16="http://schemas.microsoft.com/office/drawing/2014/main" id="{E2234BE1-BF34-A922-DFED-F6A36FD4225E}"/>
              </a:ext>
            </a:extLst>
          </p:cNvPr>
          <p:cNvSpPr>
            <a:spLocks noGrp="1" noChangeArrowheads="1"/>
          </p:cNvSpPr>
          <p:nvPr>
            <p:ph type="body" idx="1"/>
          </p:nvPr>
        </p:nvSpPr>
        <p:spPr>
          <a:xfrm>
            <a:off x="1752599" y="1257300"/>
            <a:ext cx="8686800" cy="4343400"/>
          </a:xfrm>
        </p:spPr>
        <p:txBody>
          <a:bodyPr>
            <a:normAutofit fontScale="92500"/>
          </a:bodyPr>
          <a:lstStyle/>
          <a:p>
            <a:pPr eaLnBrk="1" hangingPunct="1">
              <a:lnSpc>
                <a:spcPct val="170000"/>
              </a:lnSpc>
            </a:pPr>
            <a:r>
              <a:rPr lang="en-US" altLang="en-US" sz="2400" dirty="0"/>
              <a:t>Horowitz's 1977: sealant partially missing: lower incidence of caries (7%), unsealed control teeth high incidence of caries (41 % caries).</a:t>
            </a:r>
          </a:p>
          <a:p>
            <a:pPr eaLnBrk="1" hangingPunct="1">
              <a:lnSpc>
                <a:spcPct val="170000"/>
              </a:lnSpc>
            </a:pPr>
            <a:r>
              <a:rPr lang="en-US" altLang="en-US" sz="2400" dirty="0"/>
              <a:t> </a:t>
            </a:r>
            <a:r>
              <a:rPr lang="en-US" altLang="en-US" sz="2400" dirty="0" err="1"/>
              <a:t>Charbeneau</a:t>
            </a:r>
            <a:r>
              <a:rPr lang="en-US" altLang="en-US" sz="2400" dirty="0"/>
              <a:t> et al 1977: sealant loss does not progress P &amp; F caries</a:t>
            </a:r>
          </a:p>
          <a:p>
            <a:pPr eaLnBrk="1" hangingPunct="1">
              <a:lnSpc>
                <a:spcPct val="170000"/>
              </a:lnSpc>
            </a:pPr>
            <a:r>
              <a:rPr lang="en-US" altLang="en-US" sz="2400" dirty="0"/>
              <a:t>Simonsen (1991): 28% overall complete retention and 35% partial (</a:t>
            </a:r>
            <a:r>
              <a:rPr lang="en-US" altLang="en-US" sz="2400" dirty="0" err="1"/>
              <a:t>noncarious</a:t>
            </a:r>
            <a:r>
              <a:rPr lang="en-US" altLang="en-US" sz="2400" dirty="0"/>
              <a:t>) retention on permanent first molars.</a:t>
            </a:r>
          </a:p>
        </p:txBody>
      </p:sp>
      <p:sp>
        <p:nvSpPr>
          <p:cNvPr id="2" name="Slide Number Placeholder 1">
            <a:extLst>
              <a:ext uri="{FF2B5EF4-FFF2-40B4-BE49-F238E27FC236}">
                <a16:creationId xmlns:a16="http://schemas.microsoft.com/office/drawing/2014/main" id="{5373B822-BE66-B3AF-17C7-AA49175BBAB4}"/>
              </a:ext>
            </a:extLst>
          </p:cNvPr>
          <p:cNvSpPr>
            <a:spLocks noGrp="1"/>
          </p:cNvSpPr>
          <p:nvPr>
            <p:ph type="sldNum" sz="quarter" idx="12"/>
          </p:nvPr>
        </p:nvSpPr>
        <p:spPr/>
        <p:txBody>
          <a:bodyPr/>
          <a:lstStyle/>
          <a:p>
            <a:fld id="{6D22F896-40B5-4ADD-8801-0D06FADFA095}" type="slidenum">
              <a:rPr lang="en-US" smtClean="0"/>
              <a:t>55</a:t>
            </a:fld>
            <a:endParaRPr lang="en-US" dirty="0"/>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07C2CCBE-F91B-6AEC-76F4-384E15B49D1E}"/>
              </a:ext>
            </a:extLst>
          </p:cNvPr>
          <p:cNvSpPr>
            <a:spLocks noGrp="1" noChangeArrowheads="1"/>
          </p:cNvSpPr>
          <p:nvPr>
            <p:ph type="title"/>
          </p:nvPr>
        </p:nvSpPr>
        <p:spPr>
          <a:xfrm>
            <a:off x="2900680" y="304800"/>
            <a:ext cx="6543040" cy="785987"/>
          </a:xfrm>
        </p:spPr>
        <p:txBody>
          <a:bodyPr/>
          <a:lstStyle/>
          <a:p>
            <a:pPr eaLnBrk="1" hangingPunct="1"/>
            <a:r>
              <a:rPr lang="en-US" altLang="en-US" sz="2800" dirty="0"/>
              <a:t>COST EFFECTIVENESS</a:t>
            </a:r>
          </a:p>
        </p:txBody>
      </p:sp>
      <p:sp>
        <p:nvSpPr>
          <p:cNvPr id="50179" name="Rectangle 3">
            <a:extLst>
              <a:ext uri="{FF2B5EF4-FFF2-40B4-BE49-F238E27FC236}">
                <a16:creationId xmlns:a16="http://schemas.microsoft.com/office/drawing/2014/main" id="{FB77DDA6-83A6-C1A6-A2F7-18C926175DAF}"/>
              </a:ext>
            </a:extLst>
          </p:cNvPr>
          <p:cNvSpPr>
            <a:spLocks noGrp="1" noChangeArrowheads="1"/>
          </p:cNvSpPr>
          <p:nvPr>
            <p:ph type="body" idx="1"/>
          </p:nvPr>
        </p:nvSpPr>
        <p:spPr>
          <a:xfrm>
            <a:off x="1752600" y="1090787"/>
            <a:ext cx="8686800" cy="4983162"/>
          </a:xfrm>
        </p:spPr>
        <p:txBody>
          <a:bodyPr/>
          <a:lstStyle/>
          <a:p>
            <a:pPr eaLnBrk="1" hangingPunct="1">
              <a:lnSpc>
                <a:spcPct val="270000"/>
              </a:lnSpc>
            </a:pPr>
            <a:r>
              <a:rPr lang="en-US" altLang="en-US" sz="2400" dirty="0" err="1"/>
              <a:t>Leake</a:t>
            </a:r>
            <a:r>
              <a:rPr lang="en-US" altLang="en-US" sz="2400" dirty="0"/>
              <a:t> &amp; </a:t>
            </a:r>
            <a:r>
              <a:rPr lang="en-US" altLang="en-US" sz="2400" dirty="0" err="1"/>
              <a:t>Martinello</a:t>
            </a:r>
            <a:r>
              <a:rPr lang="en-US" altLang="en-US" sz="2400" dirty="0"/>
              <a:t>, 1976: initial cost of P &amp; F sealant more than conventional amalgam</a:t>
            </a:r>
          </a:p>
          <a:p>
            <a:pPr eaLnBrk="1" hangingPunct="1">
              <a:lnSpc>
                <a:spcPct val="270000"/>
              </a:lnSpc>
            </a:pPr>
            <a:r>
              <a:rPr lang="en-US" altLang="en-US" sz="2400" dirty="0"/>
              <a:t>Simonsen et al, 1987: restoration of unsealed surface costs 1.67 times more than cost of applying sealant</a:t>
            </a:r>
          </a:p>
        </p:txBody>
      </p:sp>
      <p:sp>
        <p:nvSpPr>
          <p:cNvPr id="2" name="Slide Number Placeholder 1">
            <a:extLst>
              <a:ext uri="{FF2B5EF4-FFF2-40B4-BE49-F238E27FC236}">
                <a16:creationId xmlns:a16="http://schemas.microsoft.com/office/drawing/2014/main" id="{A2C32D18-D823-CA60-EB18-A2489A562BFE}"/>
              </a:ext>
            </a:extLst>
          </p:cNvPr>
          <p:cNvSpPr>
            <a:spLocks noGrp="1"/>
          </p:cNvSpPr>
          <p:nvPr>
            <p:ph type="sldNum" sz="quarter" idx="12"/>
          </p:nvPr>
        </p:nvSpPr>
        <p:spPr/>
        <p:txBody>
          <a:bodyPr/>
          <a:lstStyle/>
          <a:p>
            <a:fld id="{6D22F896-40B5-4ADD-8801-0D06FADFA095}" type="slidenum">
              <a:rPr lang="en-US" smtClean="0"/>
              <a:t>56</a:t>
            </a:fld>
            <a:endParaRPr lang="en-US" dirty="0"/>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a:extLst>
              <a:ext uri="{FF2B5EF4-FFF2-40B4-BE49-F238E27FC236}">
                <a16:creationId xmlns:a16="http://schemas.microsoft.com/office/drawing/2014/main" id="{287501AE-3E98-8573-00EF-7261AD5592DA}"/>
              </a:ext>
            </a:extLst>
          </p:cNvPr>
          <p:cNvSpPr>
            <a:spLocks noGrp="1" noChangeArrowheads="1"/>
          </p:cNvSpPr>
          <p:nvPr>
            <p:ph type="body" idx="1"/>
          </p:nvPr>
        </p:nvSpPr>
        <p:spPr>
          <a:xfrm>
            <a:off x="2011680" y="798973"/>
            <a:ext cx="8686800" cy="4587240"/>
          </a:xfrm>
        </p:spPr>
        <p:txBody>
          <a:bodyPr/>
          <a:lstStyle/>
          <a:p>
            <a:pPr eaLnBrk="1" hangingPunct="1">
              <a:lnSpc>
                <a:spcPct val="190000"/>
              </a:lnSpc>
            </a:pPr>
            <a:r>
              <a:rPr lang="en-US" altLang="en-US" sz="2400" dirty="0"/>
              <a:t>Means to decrease cost: </a:t>
            </a:r>
            <a:r>
              <a:rPr lang="en-US" altLang="en-US" sz="2400" dirty="0" err="1"/>
              <a:t>Ripa</a:t>
            </a:r>
            <a:r>
              <a:rPr lang="en-US" altLang="en-US" sz="2400" dirty="0"/>
              <a:t>, 1985</a:t>
            </a:r>
          </a:p>
          <a:p>
            <a:pPr lvl="1" eaLnBrk="1" hangingPunct="1">
              <a:lnSpc>
                <a:spcPct val="190000"/>
              </a:lnSpc>
            </a:pPr>
            <a:r>
              <a:rPr lang="en-US" altLang="en-US" sz="2400" dirty="0"/>
              <a:t>Time required for placement: 8min, 45s (amalgam: 14min)</a:t>
            </a:r>
          </a:p>
          <a:p>
            <a:pPr lvl="1" eaLnBrk="1" hangingPunct="1">
              <a:lnSpc>
                <a:spcPct val="190000"/>
              </a:lnSpc>
            </a:pPr>
            <a:r>
              <a:rPr lang="en-US" altLang="en-US" sz="2400" dirty="0"/>
              <a:t>Auxiliary personnel (Foreman et al, 1990)</a:t>
            </a:r>
          </a:p>
          <a:p>
            <a:pPr lvl="1" eaLnBrk="1" hangingPunct="1">
              <a:lnSpc>
                <a:spcPct val="190000"/>
              </a:lnSpc>
            </a:pPr>
            <a:r>
              <a:rPr lang="en-US" altLang="en-US" sz="2400" dirty="0"/>
              <a:t>ADA recommended highly retentive sealants</a:t>
            </a:r>
          </a:p>
          <a:p>
            <a:pPr lvl="1" eaLnBrk="1" hangingPunct="1">
              <a:lnSpc>
                <a:spcPct val="190000"/>
              </a:lnSpc>
            </a:pPr>
            <a:r>
              <a:rPr lang="en-US" altLang="en-US" sz="2400" dirty="0"/>
              <a:t>Sealants + fluorides</a:t>
            </a:r>
          </a:p>
        </p:txBody>
      </p:sp>
      <p:sp>
        <p:nvSpPr>
          <p:cNvPr id="2" name="Slide Number Placeholder 1">
            <a:extLst>
              <a:ext uri="{FF2B5EF4-FFF2-40B4-BE49-F238E27FC236}">
                <a16:creationId xmlns:a16="http://schemas.microsoft.com/office/drawing/2014/main" id="{4C4C28C1-7D03-E196-E0A0-60C171179D46}"/>
              </a:ext>
            </a:extLst>
          </p:cNvPr>
          <p:cNvSpPr>
            <a:spLocks noGrp="1"/>
          </p:cNvSpPr>
          <p:nvPr>
            <p:ph type="sldNum" sz="quarter" idx="12"/>
          </p:nvPr>
        </p:nvSpPr>
        <p:spPr/>
        <p:txBody>
          <a:bodyPr/>
          <a:lstStyle/>
          <a:p>
            <a:fld id="{6D22F896-40B5-4ADD-8801-0D06FADFA095}" type="slidenum">
              <a:rPr lang="en-US" smtClean="0"/>
              <a:t>57</a:t>
            </a:fld>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a:extLst>
              <a:ext uri="{FF2B5EF4-FFF2-40B4-BE49-F238E27FC236}">
                <a16:creationId xmlns:a16="http://schemas.microsoft.com/office/drawing/2014/main" id="{0C4BC624-1CDA-6E23-6126-5FD2D59E6205}"/>
              </a:ext>
            </a:extLst>
          </p:cNvPr>
          <p:cNvSpPr>
            <a:spLocks noGrp="1" noChangeArrowheads="1"/>
          </p:cNvSpPr>
          <p:nvPr>
            <p:ph type="body" idx="1"/>
          </p:nvPr>
        </p:nvSpPr>
        <p:spPr>
          <a:xfrm>
            <a:off x="3497580" y="2387600"/>
            <a:ext cx="5958840" cy="579120"/>
          </a:xfrm>
        </p:spPr>
        <p:txBody>
          <a:bodyPr>
            <a:normAutofit/>
          </a:bodyPr>
          <a:lstStyle/>
          <a:p>
            <a:pPr eaLnBrk="1" hangingPunct="1">
              <a:buFontTx/>
              <a:buNone/>
            </a:pPr>
            <a:r>
              <a:rPr lang="en-US" altLang="en-US" sz="2800" dirty="0"/>
              <a:t>FLUORIDE RELEASING SEALANTS</a:t>
            </a:r>
          </a:p>
        </p:txBody>
      </p:sp>
      <p:sp>
        <p:nvSpPr>
          <p:cNvPr id="56323" name="Rectangle 4">
            <a:extLst>
              <a:ext uri="{FF2B5EF4-FFF2-40B4-BE49-F238E27FC236}">
                <a16:creationId xmlns:a16="http://schemas.microsoft.com/office/drawing/2014/main" id="{C0BB0FE1-EC3D-F4CB-FFB3-209624C29F51}"/>
              </a:ext>
            </a:extLst>
          </p:cNvPr>
          <p:cNvSpPr>
            <a:spLocks noGrp="1" noChangeArrowheads="1"/>
          </p:cNvSpPr>
          <p:nvPr>
            <p:ph type="title"/>
          </p:nvPr>
        </p:nvSpPr>
        <p:spPr>
          <a:xfrm>
            <a:off x="3810000" y="428133"/>
            <a:ext cx="5334000" cy="741680"/>
          </a:xfrm>
          <a:noFill/>
        </p:spPr>
        <p:txBody>
          <a:bodyPr>
            <a:normAutofit/>
          </a:bodyPr>
          <a:lstStyle/>
          <a:p>
            <a:pPr eaLnBrk="1" hangingPunct="1"/>
            <a:r>
              <a:rPr lang="en-US" altLang="en-US" sz="2800" b="1" dirty="0"/>
              <a:t>NEWER DEVELOPMENTS</a:t>
            </a:r>
          </a:p>
        </p:txBody>
      </p:sp>
      <p:sp>
        <p:nvSpPr>
          <p:cNvPr id="2" name="Slide Number Placeholder 1">
            <a:extLst>
              <a:ext uri="{FF2B5EF4-FFF2-40B4-BE49-F238E27FC236}">
                <a16:creationId xmlns:a16="http://schemas.microsoft.com/office/drawing/2014/main" id="{8FEB27E8-16B9-EC4B-782F-A4EE42EEEE78}"/>
              </a:ext>
            </a:extLst>
          </p:cNvPr>
          <p:cNvSpPr>
            <a:spLocks noGrp="1"/>
          </p:cNvSpPr>
          <p:nvPr>
            <p:ph type="sldNum" sz="quarter" idx="12"/>
          </p:nvPr>
        </p:nvSpPr>
        <p:spPr/>
        <p:txBody>
          <a:bodyPr/>
          <a:lstStyle/>
          <a:p>
            <a:fld id="{6D22F896-40B5-4ADD-8801-0D06FADFA095}" type="slidenum">
              <a:rPr lang="en-US" smtClean="0"/>
              <a:t>58</a:t>
            </a:fld>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a:extLst>
              <a:ext uri="{FF2B5EF4-FFF2-40B4-BE49-F238E27FC236}">
                <a16:creationId xmlns:a16="http://schemas.microsoft.com/office/drawing/2014/main" id="{EEDDA131-86B9-AA53-861D-EC60B8D9E18C}"/>
              </a:ext>
            </a:extLst>
          </p:cNvPr>
          <p:cNvSpPr>
            <a:spLocks noGrp="1" noChangeArrowheads="1"/>
          </p:cNvSpPr>
          <p:nvPr>
            <p:ph type="body" idx="1"/>
          </p:nvPr>
        </p:nvSpPr>
        <p:spPr>
          <a:xfrm>
            <a:off x="1631278" y="430306"/>
            <a:ext cx="9637358" cy="5423647"/>
          </a:xfrm>
        </p:spPr>
        <p:txBody>
          <a:bodyPr>
            <a:normAutofit/>
          </a:bodyPr>
          <a:lstStyle/>
          <a:p>
            <a:pPr marL="609600" indent="-609600" algn="just">
              <a:lnSpc>
                <a:spcPct val="160000"/>
              </a:lnSpc>
              <a:buNone/>
            </a:pPr>
            <a:r>
              <a:rPr lang="en-US" altLang="en-US" dirty="0"/>
              <a:t>1</a:t>
            </a:r>
            <a:r>
              <a:rPr lang="en-US" altLang="en-US" baseline="30000" dirty="0"/>
              <a:t>st </a:t>
            </a:r>
            <a:r>
              <a:rPr lang="en-US" altLang="en-US" dirty="0"/>
              <a:t> was given by Swartz et al 1976</a:t>
            </a:r>
          </a:p>
          <a:p>
            <a:pPr marL="609600" indent="-609600" algn="just">
              <a:lnSpc>
                <a:spcPct val="160000"/>
              </a:lnSpc>
              <a:buNone/>
            </a:pPr>
            <a:r>
              <a:rPr lang="en-US" altLang="en-US" dirty="0"/>
              <a:t>Two methods of adding F into sealants:</a:t>
            </a:r>
          </a:p>
          <a:p>
            <a:pPr marL="609600" indent="-609600" algn="just">
              <a:lnSpc>
                <a:spcPct val="160000"/>
              </a:lnSpc>
              <a:buFontTx/>
              <a:buAutoNum type="arabicPeriod"/>
            </a:pPr>
            <a:r>
              <a:rPr lang="en-US" altLang="en-US" dirty="0"/>
              <a:t>Fluoride added to unpolymerized resin in the form of a soluble fluoride salt (salt dissolves and fluoride ions released) </a:t>
            </a:r>
          </a:p>
          <a:p>
            <a:pPr marL="609600" indent="-609600" algn="just">
              <a:lnSpc>
                <a:spcPct val="160000"/>
              </a:lnSpc>
            </a:pPr>
            <a:r>
              <a:rPr lang="en-US" altLang="en-US" dirty="0"/>
              <a:t>Weakening of sealant, decreased retentiveness</a:t>
            </a:r>
          </a:p>
          <a:p>
            <a:pPr marL="609600" indent="-609600" algn="just">
              <a:lnSpc>
                <a:spcPct val="160000"/>
              </a:lnSpc>
              <a:buFontTx/>
              <a:buAutoNum type="arabicPeriod" startAt="2"/>
            </a:pPr>
            <a:r>
              <a:rPr lang="en-US" altLang="en-US" dirty="0"/>
              <a:t>Organic fluoride compound chemically bound to the resin (fluoride released by exchange with other ions) </a:t>
            </a:r>
          </a:p>
          <a:p>
            <a:pPr marL="609600" indent="-609600" algn="just">
              <a:lnSpc>
                <a:spcPct val="160000"/>
              </a:lnSpc>
            </a:pPr>
            <a:r>
              <a:rPr lang="en-US" altLang="en-US" dirty="0"/>
              <a:t>1</a:t>
            </a:r>
            <a:r>
              <a:rPr lang="en-US" altLang="en-US" baseline="30000" dirty="0"/>
              <a:t>st</a:t>
            </a:r>
            <a:r>
              <a:rPr lang="en-US" altLang="en-US" dirty="0"/>
              <a:t>: Rawls &amp; Zimmerman, 1983</a:t>
            </a:r>
          </a:p>
          <a:p>
            <a:pPr marL="609600" indent="-609600" algn="just">
              <a:lnSpc>
                <a:spcPct val="160000"/>
              </a:lnSpc>
            </a:pPr>
            <a:r>
              <a:rPr lang="en-US" altLang="en-US" dirty="0"/>
              <a:t>Increases salivary levels of F</a:t>
            </a:r>
          </a:p>
        </p:txBody>
      </p:sp>
      <p:sp>
        <p:nvSpPr>
          <p:cNvPr id="2" name="Slide Number Placeholder 1">
            <a:extLst>
              <a:ext uri="{FF2B5EF4-FFF2-40B4-BE49-F238E27FC236}">
                <a16:creationId xmlns:a16="http://schemas.microsoft.com/office/drawing/2014/main" id="{D34FD42C-D84C-7535-974B-BCB7B1E7A4BB}"/>
              </a:ext>
            </a:extLst>
          </p:cNvPr>
          <p:cNvSpPr>
            <a:spLocks noGrp="1"/>
          </p:cNvSpPr>
          <p:nvPr>
            <p:ph type="sldNum" sz="quarter" idx="12"/>
          </p:nvPr>
        </p:nvSpPr>
        <p:spPr/>
        <p:txBody>
          <a:bodyPr/>
          <a:lstStyle/>
          <a:p>
            <a:fld id="{6D22F896-40B5-4ADD-8801-0D06FADFA095}" type="slidenum">
              <a:rPr lang="en-US" smtClean="0"/>
              <a:t>59</a:t>
            </a:fld>
            <a:endParaRPr lang="en-US"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81A38-A45D-4148-8AD4-BE56DC72C733}"/>
              </a:ext>
            </a:extLst>
          </p:cNvPr>
          <p:cNvSpPr>
            <a:spLocks noGrp="1"/>
          </p:cNvSpPr>
          <p:nvPr>
            <p:ph type="title"/>
          </p:nvPr>
        </p:nvSpPr>
        <p:spPr>
          <a:xfrm>
            <a:off x="1991677" y="156026"/>
            <a:ext cx="8001448" cy="630358"/>
          </a:xfrm>
        </p:spPr>
        <p:txBody>
          <a:bodyPr>
            <a:normAutofit/>
          </a:bodyPr>
          <a:lstStyle/>
          <a:p>
            <a:r>
              <a:rPr lang="en-US" altLang="en-US" sz="2800" dirty="0">
                <a:latin typeface="+mn-lt"/>
                <a:cs typeface="Calibri" panose="020F0502020204030204" pitchFamily="34" charset="0"/>
              </a:rPr>
              <a:t>Principles of Preventive Dentistry </a:t>
            </a:r>
            <a:endParaRPr lang="en-IN" sz="2800" dirty="0">
              <a:latin typeface="+mn-lt"/>
              <a:cs typeface="Calibri" panose="020F0502020204030204" pitchFamily="34" charset="0"/>
            </a:endParaRPr>
          </a:p>
        </p:txBody>
      </p:sp>
      <p:sp>
        <p:nvSpPr>
          <p:cNvPr id="10" name="Slide Number Placeholder 9">
            <a:extLst>
              <a:ext uri="{FF2B5EF4-FFF2-40B4-BE49-F238E27FC236}">
                <a16:creationId xmlns:a16="http://schemas.microsoft.com/office/drawing/2014/main" id="{34EC5D5A-8AE4-4CE4-BA4E-A6D38F8058D1}"/>
              </a:ext>
            </a:extLst>
          </p:cNvPr>
          <p:cNvSpPr>
            <a:spLocks noGrp="1"/>
          </p:cNvSpPr>
          <p:nvPr>
            <p:ph type="sldNum" sz="quarter" idx="12"/>
          </p:nvPr>
        </p:nvSpPr>
        <p:spPr/>
        <p:txBody>
          <a:bodyPr/>
          <a:lstStyle/>
          <a:p>
            <a:fld id="{0DB5CBD4-EBB8-45A2-B104-20F406CE1D6B}" type="slidenum">
              <a:rPr lang="en-IN" smtClean="0"/>
              <a:t>6</a:t>
            </a:fld>
            <a:endParaRPr lang="en-IN"/>
          </a:p>
        </p:txBody>
      </p:sp>
      <p:grpSp>
        <p:nvGrpSpPr>
          <p:cNvPr id="11" name="object 2">
            <a:extLst>
              <a:ext uri="{FF2B5EF4-FFF2-40B4-BE49-F238E27FC236}">
                <a16:creationId xmlns:a16="http://schemas.microsoft.com/office/drawing/2014/main" id="{0FB7C6CA-CFF1-4B72-B1E9-21B41299303B}"/>
              </a:ext>
            </a:extLst>
          </p:cNvPr>
          <p:cNvGrpSpPr/>
          <p:nvPr/>
        </p:nvGrpSpPr>
        <p:grpSpPr>
          <a:xfrm>
            <a:off x="2598131" y="909828"/>
            <a:ext cx="8208645" cy="5038344"/>
            <a:chOff x="468629" y="1270254"/>
            <a:chExt cx="8208645" cy="5038344"/>
          </a:xfrm>
        </p:grpSpPr>
        <p:sp>
          <p:nvSpPr>
            <p:cNvPr id="12" name="object 3">
              <a:extLst>
                <a:ext uri="{FF2B5EF4-FFF2-40B4-BE49-F238E27FC236}">
                  <a16:creationId xmlns:a16="http://schemas.microsoft.com/office/drawing/2014/main" id="{857D8FBD-57FF-4644-A808-FE2DA10E759D}"/>
                </a:ext>
              </a:extLst>
            </p:cNvPr>
            <p:cNvSpPr/>
            <p:nvPr/>
          </p:nvSpPr>
          <p:spPr>
            <a:xfrm>
              <a:off x="468629" y="1270254"/>
              <a:ext cx="8208645" cy="896619"/>
            </a:xfrm>
            <a:custGeom>
              <a:avLst/>
              <a:gdLst/>
              <a:ahLst/>
              <a:cxnLst/>
              <a:rect l="l" t="t" r="r" b="b"/>
              <a:pathLst>
                <a:path w="8208645" h="896619">
                  <a:moveTo>
                    <a:pt x="8118602" y="0"/>
                  </a:moveTo>
                  <a:lnTo>
                    <a:pt x="89636" y="0"/>
                  </a:lnTo>
                  <a:lnTo>
                    <a:pt x="54746" y="7044"/>
                  </a:lnTo>
                  <a:lnTo>
                    <a:pt x="26254" y="26257"/>
                  </a:lnTo>
                  <a:lnTo>
                    <a:pt x="7044" y="54756"/>
                  </a:lnTo>
                  <a:lnTo>
                    <a:pt x="0" y="89662"/>
                  </a:lnTo>
                  <a:lnTo>
                    <a:pt x="0" y="806450"/>
                  </a:lnTo>
                  <a:lnTo>
                    <a:pt x="7044" y="841355"/>
                  </a:lnTo>
                  <a:lnTo>
                    <a:pt x="26254" y="869854"/>
                  </a:lnTo>
                  <a:lnTo>
                    <a:pt x="54746" y="889067"/>
                  </a:lnTo>
                  <a:lnTo>
                    <a:pt x="89636" y="896112"/>
                  </a:lnTo>
                  <a:lnTo>
                    <a:pt x="8118602" y="896112"/>
                  </a:lnTo>
                  <a:lnTo>
                    <a:pt x="8153507" y="889067"/>
                  </a:lnTo>
                  <a:lnTo>
                    <a:pt x="8182006" y="869854"/>
                  </a:lnTo>
                  <a:lnTo>
                    <a:pt x="8201219" y="841355"/>
                  </a:lnTo>
                  <a:lnTo>
                    <a:pt x="8208264" y="806450"/>
                  </a:lnTo>
                  <a:lnTo>
                    <a:pt x="8208264" y="89662"/>
                  </a:lnTo>
                  <a:lnTo>
                    <a:pt x="8201219" y="54756"/>
                  </a:lnTo>
                  <a:lnTo>
                    <a:pt x="8182006" y="26257"/>
                  </a:lnTo>
                  <a:lnTo>
                    <a:pt x="8153507" y="7044"/>
                  </a:lnTo>
                  <a:lnTo>
                    <a:pt x="8118602" y="0"/>
                  </a:lnTo>
                  <a:close/>
                </a:path>
              </a:pathLst>
            </a:custGeom>
            <a:solidFill>
              <a:srgbClr val="4F81BC"/>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3" name="object 4">
              <a:extLst>
                <a:ext uri="{FF2B5EF4-FFF2-40B4-BE49-F238E27FC236}">
                  <a16:creationId xmlns:a16="http://schemas.microsoft.com/office/drawing/2014/main" id="{CE50CF05-B6D0-4603-80F1-E7872F8C05F0}"/>
                </a:ext>
              </a:extLst>
            </p:cNvPr>
            <p:cNvSpPr/>
            <p:nvPr/>
          </p:nvSpPr>
          <p:spPr>
            <a:xfrm>
              <a:off x="468629" y="1270254"/>
              <a:ext cx="8208645" cy="896619"/>
            </a:xfrm>
            <a:custGeom>
              <a:avLst/>
              <a:gdLst/>
              <a:ahLst/>
              <a:cxnLst/>
              <a:rect l="l" t="t" r="r" b="b"/>
              <a:pathLst>
                <a:path w="8208645" h="896619">
                  <a:moveTo>
                    <a:pt x="0" y="89662"/>
                  </a:moveTo>
                  <a:lnTo>
                    <a:pt x="7044" y="54756"/>
                  </a:lnTo>
                  <a:lnTo>
                    <a:pt x="26254" y="26257"/>
                  </a:lnTo>
                  <a:lnTo>
                    <a:pt x="54746" y="7044"/>
                  </a:lnTo>
                  <a:lnTo>
                    <a:pt x="89636" y="0"/>
                  </a:lnTo>
                  <a:lnTo>
                    <a:pt x="8118602" y="0"/>
                  </a:lnTo>
                  <a:lnTo>
                    <a:pt x="8153507" y="7044"/>
                  </a:lnTo>
                  <a:lnTo>
                    <a:pt x="8182006" y="26257"/>
                  </a:lnTo>
                  <a:lnTo>
                    <a:pt x="8201219" y="54756"/>
                  </a:lnTo>
                  <a:lnTo>
                    <a:pt x="8208264" y="89662"/>
                  </a:lnTo>
                  <a:lnTo>
                    <a:pt x="8208264" y="806450"/>
                  </a:lnTo>
                  <a:lnTo>
                    <a:pt x="8201219" y="841355"/>
                  </a:lnTo>
                  <a:lnTo>
                    <a:pt x="8182006" y="869854"/>
                  </a:lnTo>
                  <a:lnTo>
                    <a:pt x="8153507" y="889067"/>
                  </a:lnTo>
                  <a:lnTo>
                    <a:pt x="8118602" y="896112"/>
                  </a:lnTo>
                  <a:lnTo>
                    <a:pt x="89636" y="896112"/>
                  </a:lnTo>
                  <a:lnTo>
                    <a:pt x="54746" y="889067"/>
                  </a:lnTo>
                  <a:lnTo>
                    <a:pt x="26254" y="869854"/>
                  </a:lnTo>
                  <a:lnTo>
                    <a:pt x="7044" y="841355"/>
                  </a:lnTo>
                  <a:lnTo>
                    <a:pt x="0" y="806450"/>
                  </a:lnTo>
                  <a:lnTo>
                    <a:pt x="0" y="89662"/>
                  </a:lnTo>
                  <a:close/>
                </a:path>
              </a:pathLst>
            </a:custGeom>
            <a:ln w="25907">
              <a:solidFill>
                <a:srgbClr val="FFFFFF"/>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pic>
          <p:nvPicPr>
            <p:cNvPr id="14" name="object 5">
              <a:extLst>
                <a:ext uri="{FF2B5EF4-FFF2-40B4-BE49-F238E27FC236}">
                  <a16:creationId xmlns:a16="http://schemas.microsoft.com/office/drawing/2014/main" id="{58008A0A-9960-4C47-8B31-078861C72970}"/>
                </a:ext>
              </a:extLst>
            </p:cNvPr>
            <p:cNvPicPr/>
            <p:nvPr/>
          </p:nvPicPr>
          <p:blipFill>
            <a:blip r:embed="rId2" cstate="print"/>
            <a:stretch>
              <a:fillRect/>
            </a:stretch>
          </p:blipFill>
          <p:spPr>
            <a:xfrm>
              <a:off x="884681" y="1308354"/>
              <a:ext cx="899160" cy="818388"/>
            </a:xfrm>
            <a:prstGeom prst="rect">
              <a:avLst/>
            </a:prstGeom>
          </p:spPr>
        </p:pic>
        <p:sp>
          <p:nvSpPr>
            <p:cNvPr id="15" name="object 6">
              <a:extLst>
                <a:ext uri="{FF2B5EF4-FFF2-40B4-BE49-F238E27FC236}">
                  <a16:creationId xmlns:a16="http://schemas.microsoft.com/office/drawing/2014/main" id="{6EEB97E6-805A-40A3-A23F-1E0A16712833}"/>
                </a:ext>
              </a:extLst>
            </p:cNvPr>
            <p:cNvSpPr/>
            <p:nvPr/>
          </p:nvSpPr>
          <p:spPr>
            <a:xfrm>
              <a:off x="884681" y="1308354"/>
              <a:ext cx="899160" cy="818515"/>
            </a:xfrm>
            <a:custGeom>
              <a:avLst/>
              <a:gdLst/>
              <a:ahLst/>
              <a:cxnLst/>
              <a:rect l="l" t="t" r="r" b="b"/>
              <a:pathLst>
                <a:path w="899160" h="818514">
                  <a:moveTo>
                    <a:pt x="0" y="81787"/>
                  </a:moveTo>
                  <a:lnTo>
                    <a:pt x="6431" y="49988"/>
                  </a:lnTo>
                  <a:lnTo>
                    <a:pt x="23969" y="23987"/>
                  </a:lnTo>
                  <a:lnTo>
                    <a:pt x="49983" y="6439"/>
                  </a:lnTo>
                  <a:lnTo>
                    <a:pt x="81838" y="0"/>
                  </a:lnTo>
                  <a:lnTo>
                    <a:pt x="817372" y="0"/>
                  </a:lnTo>
                  <a:lnTo>
                    <a:pt x="849171" y="6439"/>
                  </a:lnTo>
                  <a:lnTo>
                    <a:pt x="875172" y="23987"/>
                  </a:lnTo>
                  <a:lnTo>
                    <a:pt x="892720" y="49988"/>
                  </a:lnTo>
                  <a:lnTo>
                    <a:pt x="899160" y="81787"/>
                  </a:lnTo>
                  <a:lnTo>
                    <a:pt x="899160" y="736600"/>
                  </a:lnTo>
                  <a:lnTo>
                    <a:pt x="892720" y="768399"/>
                  </a:lnTo>
                  <a:lnTo>
                    <a:pt x="875172" y="794400"/>
                  </a:lnTo>
                  <a:lnTo>
                    <a:pt x="849171" y="811948"/>
                  </a:lnTo>
                  <a:lnTo>
                    <a:pt x="817372" y="818388"/>
                  </a:lnTo>
                  <a:lnTo>
                    <a:pt x="81838" y="818388"/>
                  </a:lnTo>
                  <a:lnTo>
                    <a:pt x="49983" y="811948"/>
                  </a:lnTo>
                  <a:lnTo>
                    <a:pt x="23969" y="794400"/>
                  </a:lnTo>
                  <a:lnTo>
                    <a:pt x="6431" y="768399"/>
                  </a:lnTo>
                  <a:lnTo>
                    <a:pt x="0" y="736600"/>
                  </a:lnTo>
                  <a:lnTo>
                    <a:pt x="0" y="81787"/>
                  </a:lnTo>
                  <a:close/>
                </a:path>
              </a:pathLst>
            </a:custGeom>
            <a:ln w="25907">
              <a:solidFill>
                <a:srgbClr val="FFFFFF"/>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6" name="object 7">
              <a:extLst>
                <a:ext uri="{FF2B5EF4-FFF2-40B4-BE49-F238E27FC236}">
                  <a16:creationId xmlns:a16="http://schemas.microsoft.com/office/drawing/2014/main" id="{F4AB2862-ABB7-4176-AA4A-20D4BD55D625}"/>
                </a:ext>
              </a:extLst>
            </p:cNvPr>
            <p:cNvSpPr/>
            <p:nvPr/>
          </p:nvSpPr>
          <p:spPr>
            <a:xfrm>
              <a:off x="468629" y="2210562"/>
              <a:ext cx="8208645" cy="980440"/>
            </a:xfrm>
            <a:custGeom>
              <a:avLst/>
              <a:gdLst/>
              <a:ahLst/>
              <a:cxnLst/>
              <a:rect l="l" t="t" r="r" b="b"/>
              <a:pathLst>
                <a:path w="8208645" h="980439">
                  <a:moveTo>
                    <a:pt x="8123555" y="0"/>
                  </a:moveTo>
                  <a:lnTo>
                    <a:pt x="84696" y="0"/>
                  </a:lnTo>
                  <a:lnTo>
                    <a:pt x="51729" y="7693"/>
                  </a:lnTo>
                  <a:lnTo>
                    <a:pt x="24807" y="28686"/>
                  </a:lnTo>
                  <a:lnTo>
                    <a:pt x="6656" y="59846"/>
                  </a:lnTo>
                  <a:lnTo>
                    <a:pt x="0" y="98043"/>
                  </a:lnTo>
                  <a:lnTo>
                    <a:pt x="0" y="881888"/>
                  </a:lnTo>
                  <a:lnTo>
                    <a:pt x="6656" y="920085"/>
                  </a:lnTo>
                  <a:lnTo>
                    <a:pt x="24807" y="951245"/>
                  </a:lnTo>
                  <a:lnTo>
                    <a:pt x="51729" y="972238"/>
                  </a:lnTo>
                  <a:lnTo>
                    <a:pt x="84696" y="979932"/>
                  </a:lnTo>
                  <a:lnTo>
                    <a:pt x="8123555" y="979932"/>
                  </a:lnTo>
                  <a:lnTo>
                    <a:pt x="8156507" y="972238"/>
                  </a:lnTo>
                  <a:lnTo>
                    <a:pt x="8183435" y="951245"/>
                  </a:lnTo>
                  <a:lnTo>
                    <a:pt x="8201600" y="920085"/>
                  </a:lnTo>
                  <a:lnTo>
                    <a:pt x="8208264" y="881888"/>
                  </a:lnTo>
                  <a:lnTo>
                    <a:pt x="8208264" y="98043"/>
                  </a:lnTo>
                  <a:lnTo>
                    <a:pt x="8201600" y="59846"/>
                  </a:lnTo>
                  <a:lnTo>
                    <a:pt x="8183435" y="28686"/>
                  </a:lnTo>
                  <a:lnTo>
                    <a:pt x="8156507" y="7693"/>
                  </a:lnTo>
                  <a:lnTo>
                    <a:pt x="8123555" y="0"/>
                  </a:lnTo>
                  <a:close/>
                </a:path>
              </a:pathLst>
            </a:custGeom>
            <a:solidFill>
              <a:srgbClr val="4F81BC"/>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7" name="object 8">
              <a:extLst>
                <a:ext uri="{FF2B5EF4-FFF2-40B4-BE49-F238E27FC236}">
                  <a16:creationId xmlns:a16="http://schemas.microsoft.com/office/drawing/2014/main" id="{D8B371E8-79AD-4482-A209-F3B689F88E00}"/>
                </a:ext>
              </a:extLst>
            </p:cNvPr>
            <p:cNvSpPr/>
            <p:nvPr/>
          </p:nvSpPr>
          <p:spPr>
            <a:xfrm>
              <a:off x="468629" y="2210562"/>
              <a:ext cx="8208645" cy="980440"/>
            </a:xfrm>
            <a:custGeom>
              <a:avLst/>
              <a:gdLst/>
              <a:ahLst/>
              <a:cxnLst/>
              <a:rect l="l" t="t" r="r" b="b"/>
              <a:pathLst>
                <a:path w="8208645" h="980439">
                  <a:moveTo>
                    <a:pt x="0" y="98043"/>
                  </a:moveTo>
                  <a:lnTo>
                    <a:pt x="6656" y="59846"/>
                  </a:lnTo>
                  <a:lnTo>
                    <a:pt x="24807" y="28686"/>
                  </a:lnTo>
                  <a:lnTo>
                    <a:pt x="51729" y="7693"/>
                  </a:lnTo>
                  <a:lnTo>
                    <a:pt x="84696" y="0"/>
                  </a:lnTo>
                  <a:lnTo>
                    <a:pt x="8123555" y="0"/>
                  </a:lnTo>
                  <a:lnTo>
                    <a:pt x="8156507" y="7693"/>
                  </a:lnTo>
                  <a:lnTo>
                    <a:pt x="8183435" y="28686"/>
                  </a:lnTo>
                  <a:lnTo>
                    <a:pt x="8201600" y="59846"/>
                  </a:lnTo>
                  <a:lnTo>
                    <a:pt x="8208264" y="98043"/>
                  </a:lnTo>
                  <a:lnTo>
                    <a:pt x="8208264" y="881888"/>
                  </a:lnTo>
                  <a:lnTo>
                    <a:pt x="8201600" y="920085"/>
                  </a:lnTo>
                  <a:lnTo>
                    <a:pt x="8183435" y="951245"/>
                  </a:lnTo>
                  <a:lnTo>
                    <a:pt x="8156507" y="972238"/>
                  </a:lnTo>
                  <a:lnTo>
                    <a:pt x="8123555" y="979932"/>
                  </a:lnTo>
                  <a:lnTo>
                    <a:pt x="84696" y="979932"/>
                  </a:lnTo>
                  <a:lnTo>
                    <a:pt x="51729" y="972238"/>
                  </a:lnTo>
                  <a:lnTo>
                    <a:pt x="24807" y="951245"/>
                  </a:lnTo>
                  <a:lnTo>
                    <a:pt x="6656" y="920085"/>
                  </a:lnTo>
                  <a:lnTo>
                    <a:pt x="0" y="881888"/>
                  </a:lnTo>
                  <a:lnTo>
                    <a:pt x="0" y="98043"/>
                  </a:lnTo>
                  <a:close/>
                </a:path>
              </a:pathLst>
            </a:custGeom>
            <a:ln w="25908">
              <a:solidFill>
                <a:srgbClr val="FFFFFF"/>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pic>
          <p:nvPicPr>
            <p:cNvPr id="18" name="object 9">
              <a:extLst>
                <a:ext uri="{FF2B5EF4-FFF2-40B4-BE49-F238E27FC236}">
                  <a16:creationId xmlns:a16="http://schemas.microsoft.com/office/drawing/2014/main" id="{93AB4B6A-CD4B-4E3A-A4FD-37AE6654BB70}"/>
                </a:ext>
              </a:extLst>
            </p:cNvPr>
            <p:cNvPicPr/>
            <p:nvPr/>
          </p:nvPicPr>
          <p:blipFill>
            <a:blip r:embed="rId3" cstate="print"/>
            <a:stretch>
              <a:fillRect/>
            </a:stretch>
          </p:blipFill>
          <p:spPr>
            <a:xfrm>
              <a:off x="884681" y="2210562"/>
              <a:ext cx="899160" cy="979932"/>
            </a:xfrm>
            <a:prstGeom prst="rect">
              <a:avLst/>
            </a:prstGeom>
          </p:spPr>
        </p:pic>
        <p:sp>
          <p:nvSpPr>
            <p:cNvPr id="19" name="object 10">
              <a:extLst>
                <a:ext uri="{FF2B5EF4-FFF2-40B4-BE49-F238E27FC236}">
                  <a16:creationId xmlns:a16="http://schemas.microsoft.com/office/drawing/2014/main" id="{A20B4D70-94E0-4CDE-9402-6BE9EE316622}"/>
                </a:ext>
              </a:extLst>
            </p:cNvPr>
            <p:cNvSpPr/>
            <p:nvPr/>
          </p:nvSpPr>
          <p:spPr>
            <a:xfrm>
              <a:off x="884681" y="2210562"/>
              <a:ext cx="899160" cy="980440"/>
            </a:xfrm>
            <a:custGeom>
              <a:avLst/>
              <a:gdLst/>
              <a:ahLst/>
              <a:cxnLst/>
              <a:rect l="l" t="t" r="r" b="b"/>
              <a:pathLst>
                <a:path w="899160" h="980439">
                  <a:moveTo>
                    <a:pt x="0" y="89915"/>
                  </a:moveTo>
                  <a:lnTo>
                    <a:pt x="7066" y="54917"/>
                  </a:lnTo>
                  <a:lnTo>
                    <a:pt x="26336" y="26336"/>
                  </a:lnTo>
                  <a:lnTo>
                    <a:pt x="54917" y="7066"/>
                  </a:lnTo>
                  <a:lnTo>
                    <a:pt x="89915" y="0"/>
                  </a:lnTo>
                  <a:lnTo>
                    <a:pt x="809244" y="0"/>
                  </a:lnTo>
                  <a:lnTo>
                    <a:pt x="844242" y="7066"/>
                  </a:lnTo>
                  <a:lnTo>
                    <a:pt x="872823" y="26336"/>
                  </a:lnTo>
                  <a:lnTo>
                    <a:pt x="892093" y="54917"/>
                  </a:lnTo>
                  <a:lnTo>
                    <a:pt x="899160" y="89915"/>
                  </a:lnTo>
                  <a:lnTo>
                    <a:pt x="899160" y="890015"/>
                  </a:lnTo>
                  <a:lnTo>
                    <a:pt x="892093" y="925014"/>
                  </a:lnTo>
                  <a:lnTo>
                    <a:pt x="872823" y="953595"/>
                  </a:lnTo>
                  <a:lnTo>
                    <a:pt x="844242" y="972865"/>
                  </a:lnTo>
                  <a:lnTo>
                    <a:pt x="809244" y="979932"/>
                  </a:lnTo>
                  <a:lnTo>
                    <a:pt x="89915" y="979932"/>
                  </a:lnTo>
                  <a:lnTo>
                    <a:pt x="54917" y="972865"/>
                  </a:lnTo>
                  <a:lnTo>
                    <a:pt x="26336" y="953595"/>
                  </a:lnTo>
                  <a:lnTo>
                    <a:pt x="7066" y="925014"/>
                  </a:lnTo>
                  <a:lnTo>
                    <a:pt x="0" y="890015"/>
                  </a:lnTo>
                  <a:lnTo>
                    <a:pt x="0" y="89915"/>
                  </a:lnTo>
                  <a:close/>
                </a:path>
              </a:pathLst>
            </a:custGeom>
            <a:ln w="25908">
              <a:solidFill>
                <a:srgbClr val="FFFFFF"/>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0" name="object 11">
              <a:extLst>
                <a:ext uri="{FF2B5EF4-FFF2-40B4-BE49-F238E27FC236}">
                  <a16:creationId xmlns:a16="http://schemas.microsoft.com/office/drawing/2014/main" id="{5FD3FA15-055D-49B4-80D1-0424C33C30F7}"/>
                </a:ext>
              </a:extLst>
            </p:cNvPr>
            <p:cNvSpPr/>
            <p:nvPr/>
          </p:nvSpPr>
          <p:spPr>
            <a:xfrm>
              <a:off x="468629" y="3306318"/>
              <a:ext cx="8208645" cy="843280"/>
            </a:xfrm>
            <a:custGeom>
              <a:avLst/>
              <a:gdLst/>
              <a:ahLst/>
              <a:cxnLst/>
              <a:rect l="l" t="t" r="r" b="b"/>
              <a:pathLst>
                <a:path w="8208645" h="843279">
                  <a:moveTo>
                    <a:pt x="8123936" y="0"/>
                  </a:moveTo>
                  <a:lnTo>
                    <a:pt x="84328" y="0"/>
                  </a:lnTo>
                  <a:lnTo>
                    <a:pt x="51504" y="6621"/>
                  </a:lnTo>
                  <a:lnTo>
                    <a:pt x="24699" y="24685"/>
                  </a:lnTo>
                  <a:lnTo>
                    <a:pt x="6627" y="51488"/>
                  </a:lnTo>
                  <a:lnTo>
                    <a:pt x="0" y="84328"/>
                  </a:lnTo>
                  <a:lnTo>
                    <a:pt x="0" y="758444"/>
                  </a:lnTo>
                  <a:lnTo>
                    <a:pt x="6627" y="791283"/>
                  </a:lnTo>
                  <a:lnTo>
                    <a:pt x="24699" y="818086"/>
                  </a:lnTo>
                  <a:lnTo>
                    <a:pt x="51504" y="836150"/>
                  </a:lnTo>
                  <a:lnTo>
                    <a:pt x="84328" y="842772"/>
                  </a:lnTo>
                  <a:lnTo>
                    <a:pt x="8123936" y="842772"/>
                  </a:lnTo>
                  <a:lnTo>
                    <a:pt x="8156775" y="836150"/>
                  </a:lnTo>
                  <a:lnTo>
                    <a:pt x="8183578" y="818086"/>
                  </a:lnTo>
                  <a:lnTo>
                    <a:pt x="8201642" y="791283"/>
                  </a:lnTo>
                  <a:lnTo>
                    <a:pt x="8208264" y="758444"/>
                  </a:lnTo>
                  <a:lnTo>
                    <a:pt x="8208264" y="84328"/>
                  </a:lnTo>
                  <a:lnTo>
                    <a:pt x="8201642" y="51488"/>
                  </a:lnTo>
                  <a:lnTo>
                    <a:pt x="8183578" y="24685"/>
                  </a:lnTo>
                  <a:lnTo>
                    <a:pt x="8156775" y="6621"/>
                  </a:lnTo>
                  <a:lnTo>
                    <a:pt x="8123936" y="0"/>
                  </a:lnTo>
                  <a:close/>
                </a:path>
              </a:pathLst>
            </a:custGeom>
            <a:solidFill>
              <a:srgbClr val="4F81BC"/>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1" name="object 12">
              <a:extLst>
                <a:ext uri="{FF2B5EF4-FFF2-40B4-BE49-F238E27FC236}">
                  <a16:creationId xmlns:a16="http://schemas.microsoft.com/office/drawing/2014/main" id="{368BE62B-E5F4-45E2-831D-44380126A96A}"/>
                </a:ext>
              </a:extLst>
            </p:cNvPr>
            <p:cNvSpPr/>
            <p:nvPr/>
          </p:nvSpPr>
          <p:spPr>
            <a:xfrm>
              <a:off x="468629" y="3306318"/>
              <a:ext cx="8208645" cy="843280"/>
            </a:xfrm>
            <a:custGeom>
              <a:avLst/>
              <a:gdLst/>
              <a:ahLst/>
              <a:cxnLst/>
              <a:rect l="l" t="t" r="r" b="b"/>
              <a:pathLst>
                <a:path w="8208645" h="843279">
                  <a:moveTo>
                    <a:pt x="0" y="84328"/>
                  </a:moveTo>
                  <a:lnTo>
                    <a:pt x="6627" y="51488"/>
                  </a:lnTo>
                  <a:lnTo>
                    <a:pt x="24699" y="24685"/>
                  </a:lnTo>
                  <a:lnTo>
                    <a:pt x="51504" y="6621"/>
                  </a:lnTo>
                  <a:lnTo>
                    <a:pt x="84328" y="0"/>
                  </a:lnTo>
                  <a:lnTo>
                    <a:pt x="8123936" y="0"/>
                  </a:lnTo>
                  <a:lnTo>
                    <a:pt x="8156775" y="6621"/>
                  </a:lnTo>
                  <a:lnTo>
                    <a:pt x="8183578" y="24685"/>
                  </a:lnTo>
                  <a:lnTo>
                    <a:pt x="8201642" y="51488"/>
                  </a:lnTo>
                  <a:lnTo>
                    <a:pt x="8208264" y="84328"/>
                  </a:lnTo>
                  <a:lnTo>
                    <a:pt x="8208264" y="758444"/>
                  </a:lnTo>
                  <a:lnTo>
                    <a:pt x="8201642" y="791283"/>
                  </a:lnTo>
                  <a:lnTo>
                    <a:pt x="8183578" y="818086"/>
                  </a:lnTo>
                  <a:lnTo>
                    <a:pt x="8156775" y="836150"/>
                  </a:lnTo>
                  <a:lnTo>
                    <a:pt x="8123936" y="842772"/>
                  </a:lnTo>
                  <a:lnTo>
                    <a:pt x="84328" y="842772"/>
                  </a:lnTo>
                  <a:lnTo>
                    <a:pt x="51504" y="836150"/>
                  </a:lnTo>
                  <a:lnTo>
                    <a:pt x="24699" y="818086"/>
                  </a:lnTo>
                  <a:lnTo>
                    <a:pt x="6627" y="791283"/>
                  </a:lnTo>
                  <a:lnTo>
                    <a:pt x="0" y="758444"/>
                  </a:lnTo>
                  <a:lnTo>
                    <a:pt x="0" y="84328"/>
                  </a:lnTo>
                  <a:close/>
                </a:path>
              </a:pathLst>
            </a:custGeom>
            <a:ln w="25908">
              <a:solidFill>
                <a:srgbClr val="FFFFFF"/>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pic>
          <p:nvPicPr>
            <p:cNvPr id="22" name="object 13">
              <a:extLst>
                <a:ext uri="{FF2B5EF4-FFF2-40B4-BE49-F238E27FC236}">
                  <a16:creationId xmlns:a16="http://schemas.microsoft.com/office/drawing/2014/main" id="{CA48ACED-E822-431F-AFF0-9A879018AF3C}"/>
                </a:ext>
              </a:extLst>
            </p:cNvPr>
            <p:cNvPicPr/>
            <p:nvPr/>
          </p:nvPicPr>
          <p:blipFill>
            <a:blip r:embed="rId4" cstate="print"/>
            <a:stretch>
              <a:fillRect/>
            </a:stretch>
          </p:blipFill>
          <p:spPr>
            <a:xfrm>
              <a:off x="884681" y="3234690"/>
              <a:ext cx="899160" cy="986028"/>
            </a:xfrm>
            <a:prstGeom prst="rect">
              <a:avLst/>
            </a:prstGeom>
          </p:spPr>
        </p:pic>
        <p:sp>
          <p:nvSpPr>
            <p:cNvPr id="23" name="object 14">
              <a:extLst>
                <a:ext uri="{FF2B5EF4-FFF2-40B4-BE49-F238E27FC236}">
                  <a16:creationId xmlns:a16="http://schemas.microsoft.com/office/drawing/2014/main" id="{10A6772F-CA6F-41BC-8DEF-D2294F25992D}"/>
                </a:ext>
              </a:extLst>
            </p:cNvPr>
            <p:cNvSpPr/>
            <p:nvPr/>
          </p:nvSpPr>
          <p:spPr>
            <a:xfrm>
              <a:off x="884681" y="3234690"/>
              <a:ext cx="899160" cy="986155"/>
            </a:xfrm>
            <a:custGeom>
              <a:avLst/>
              <a:gdLst/>
              <a:ahLst/>
              <a:cxnLst/>
              <a:rect l="l" t="t" r="r" b="b"/>
              <a:pathLst>
                <a:path w="899160" h="986154">
                  <a:moveTo>
                    <a:pt x="0" y="89915"/>
                  </a:moveTo>
                  <a:lnTo>
                    <a:pt x="7066" y="54917"/>
                  </a:lnTo>
                  <a:lnTo>
                    <a:pt x="26336" y="26336"/>
                  </a:lnTo>
                  <a:lnTo>
                    <a:pt x="54917" y="7066"/>
                  </a:lnTo>
                  <a:lnTo>
                    <a:pt x="89915" y="0"/>
                  </a:lnTo>
                  <a:lnTo>
                    <a:pt x="809244" y="0"/>
                  </a:lnTo>
                  <a:lnTo>
                    <a:pt x="844242" y="7066"/>
                  </a:lnTo>
                  <a:lnTo>
                    <a:pt x="872823" y="26336"/>
                  </a:lnTo>
                  <a:lnTo>
                    <a:pt x="892093" y="54917"/>
                  </a:lnTo>
                  <a:lnTo>
                    <a:pt x="899160" y="89915"/>
                  </a:lnTo>
                  <a:lnTo>
                    <a:pt x="899160" y="896112"/>
                  </a:lnTo>
                  <a:lnTo>
                    <a:pt x="892093" y="931110"/>
                  </a:lnTo>
                  <a:lnTo>
                    <a:pt x="872823" y="959691"/>
                  </a:lnTo>
                  <a:lnTo>
                    <a:pt x="844242" y="978961"/>
                  </a:lnTo>
                  <a:lnTo>
                    <a:pt x="809244" y="986028"/>
                  </a:lnTo>
                  <a:lnTo>
                    <a:pt x="89915" y="986028"/>
                  </a:lnTo>
                  <a:lnTo>
                    <a:pt x="54917" y="978961"/>
                  </a:lnTo>
                  <a:lnTo>
                    <a:pt x="26336" y="959691"/>
                  </a:lnTo>
                  <a:lnTo>
                    <a:pt x="7066" y="931110"/>
                  </a:lnTo>
                  <a:lnTo>
                    <a:pt x="0" y="896112"/>
                  </a:lnTo>
                  <a:lnTo>
                    <a:pt x="0" y="89915"/>
                  </a:lnTo>
                  <a:close/>
                </a:path>
              </a:pathLst>
            </a:custGeom>
            <a:ln w="25908">
              <a:solidFill>
                <a:srgbClr val="FFFFFF"/>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4" name="object 15">
              <a:extLst>
                <a:ext uri="{FF2B5EF4-FFF2-40B4-BE49-F238E27FC236}">
                  <a16:creationId xmlns:a16="http://schemas.microsoft.com/office/drawing/2014/main" id="{F84BAA83-D659-4A9F-A633-3B5366551471}"/>
                </a:ext>
              </a:extLst>
            </p:cNvPr>
            <p:cNvSpPr/>
            <p:nvPr/>
          </p:nvSpPr>
          <p:spPr>
            <a:xfrm>
              <a:off x="468629" y="4310634"/>
              <a:ext cx="8208645" cy="864235"/>
            </a:xfrm>
            <a:custGeom>
              <a:avLst/>
              <a:gdLst/>
              <a:ahLst/>
              <a:cxnLst/>
              <a:rect l="l" t="t" r="r" b="b"/>
              <a:pathLst>
                <a:path w="8208645" h="864235">
                  <a:moveTo>
                    <a:pt x="8121777" y="0"/>
                  </a:moveTo>
                  <a:lnTo>
                    <a:pt x="86461" y="0"/>
                  </a:lnTo>
                  <a:lnTo>
                    <a:pt x="52806" y="6796"/>
                  </a:lnTo>
                  <a:lnTo>
                    <a:pt x="25323" y="25320"/>
                  </a:lnTo>
                  <a:lnTo>
                    <a:pt x="6794" y="52774"/>
                  </a:lnTo>
                  <a:lnTo>
                    <a:pt x="0" y="86360"/>
                  </a:lnTo>
                  <a:lnTo>
                    <a:pt x="0" y="777748"/>
                  </a:lnTo>
                  <a:lnTo>
                    <a:pt x="6794" y="811333"/>
                  </a:lnTo>
                  <a:lnTo>
                    <a:pt x="25323" y="838787"/>
                  </a:lnTo>
                  <a:lnTo>
                    <a:pt x="52806" y="857311"/>
                  </a:lnTo>
                  <a:lnTo>
                    <a:pt x="86461" y="864108"/>
                  </a:lnTo>
                  <a:lnTo>
                    <a:pt x="8121777" y="864108"/>
                  </a:lnTo>
                  <a:lnTo>
                    <a:pt x="8155435" y="857311"/>
                  </a:lnTo>
                  <a:lnTo>
                    <a:pt x="8182927" y="838787"/>
                  </a:lnTo>
                  <a:lnTo>
                    <a:pt x="8201465" y="811333"/>
                  </a:lnTo>
                  <a:lnTo>
                    <a:pt x="8208264" y="777748"/>
                  </a:lnTo>
                  <a:lnTo>
                    <a:pt x="8208264" y="86360"/>
                  </a:lnTo>
                  <a:lnTo>
                    <a:pt x="8201465" y="52774"/>
                  </a:lnTo>
                  <a:lnTo>
                    <a:pt x="8182927" y="25320"/>
                  </a:lnTo>
                  <a:lnTo>
                    <a:pt x="8155435" y="6796"/>
                  </a:lnTo>
                  <a:lnTo>
                    <a:pt x="8121777" y="0"/>
                  </a:lnTo>
                  <a:close/>
                </a:path>
              </a:pathLst>
            </a:custGeom>
            <a:solidFill>
              <a:srgbClr val="4F81BC"/>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5" name="object 16">
              <a:extLst>
                <a:ext uri="{FF2B5EF4-FFF2-40B4-BE49-F238E27FC236}">
                  <a16:creationId xmlns:a16="http://schemas.microsoft.com/office/drawing/2014/main" id="{842F7D33-EB34-4DFA-881F-0A9438CA7D03}"/>
                </a:ext>
              </a:extLst>
            </p:cNvPr>
            <p:cNvSpPr/>
            <p:nvPr/>
          </p:nvSpPr>
          <p:spPr>
            <a:xfrm>
              <a:off x="468629" y="4310634"/>
              <a:ext cx="8208645" cy="864235"/>
            </a:xfrm>
            <a:custGeom>
              <a:avLst/>
              <a:gdLst/>
              <a:ahLst/>
              <a:cxnLst/>
              <a:rect l="l" t="t" r="r" b="b"/>
              <a:pathLst>
                <a:path w="8208645" h="864235">
                  <a:moveTo>
                    <a:pt x="0" y="86360"/>
                  </a:moveTo>
                  <a:lnTo>
                    <a:pt x="6794" y="52774"/>
                  </a:lnTo>
                  <a:lnTo>
                    <a:pt x="25323" y="25320"/>
                  </a:lnTo>
                  <a:lnTo>
                    <a:pt x="52806" y="6796"/>
                  </a:lnTo>
                  <a:lnTo>
                    <a:pt x="86461" y="0"/>
                  </a:lnTo>
                  <a:lnTo>
                    <a:pt x="8121777" y="0"/>
                  </a:lnTo>
                  <a:lnTo>
                    <a:pt x="8155435" y="6796"/>
                  </a:lnTo>
                  <a:lnTo>
                    <a:pt x="8182927" y="25320"/>
                  </a:lnTo>
                  <a:lnTo>
                    <a:pt x="8201465" y="52774"/>
                  </a:lnTo>
                  <a:lnTo>
                    <a:pt x="8208264" y="86360"/>
                  </a:lnTo>
                  <a:lnTo>
                    <a:pt x="8208264" y="777748"/>
                  </a:lnTo>
                  <a:lnTo>
                    <a:pt x="8201465" y="811333"/>
                  </a:lnTo>
                  <a:lnTo>
                    <a:pt x="8182927" y="838787"/>
                  </a:lnTo>
                  <a:lnTo>
                    <a:pt x="8155435" y="857311"/>
                  </a:lnTo>
                  <a:lnTo>
                    <a:pt x="8121777" y="864108"/>
                  </a:lnTo>
                  <a:lnTo>
                    <a:pt x="86461" y="864108"/>
                  </a:lnTo>
                  <a:lnTo>
                    <a:pt x="52806" y="857311"/>
                  </a:lnTo>
                  <a:lnTo>
                    <a:pt x="25323" y="838787"/>
                  </a:lnTo>
                  <a:lnTo>
                    <a:pt x="6794" y="811333"/>
                  </a:lnTo>
                  <a:lnTo>
                    <a:pt x="0" y="777748"/>
                  </a:lnTo>
                  <a:lnTo>
                    <a:pt x="0" y="86360"/>
                  </a:lnTo>
                  <a:close/>
                </a:path>
              </a:pathLst>
            </a:custGeom>
            <a:ln w="25907">
              <a:solidFill>
                <a:srgbClr val="FFFFFF"/>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pic>
          <p:nvPicPr>
            <p:cNvPr id="26" name="object 17">
              <a:extLst>
                <a:ext uri="{FF2B5EF4-FFF2-40B4-BE49-F238E27FC236}">
                  <a16:creationId xmlns:a16="http://schemas.microsoft.com/office/drawing/2014/main" id="{D4320A01-66A3-4410-BB5D-2A31EBBCE3F5}"/>
                </a:ext>
              </a:extLst>
            </p:cNvPr>
            <p:cNvPicPr/>
            <p:nvPr/>
          </p:nvPicPr>
          <p:blipFill>
            <a:blip r:embed="rId5" cstate="print"/>
            <a:stretch>
              <a:fillRect/>
            </a:stretch>
          </p:blipFill>
          <p:spPr>
            <a:xfrm>
              <a:off x="884681" y="4266438"/>
              <a:ext cx="899160" cy="954024"/>
            </a:xfrm>
            <a:prstGeom prst="rect">
              <a:avLst/>
            </a:prstGeom>
          </p:spPr>
        </p:pic>
        <p:sp>
          <p:nvSpPr>
            <p:cNvPr id="27" name="object 18">
              <a:extLst>
                <a:ext uri="{FF2B5EF4-FFF2-40B4-BE49-F238E27FC236}">
                  <a16:creationId xmlns:a16="http://schemas.microsoft.com/office/drawing/2014/main" id="{912390B5-A0EB-4CB4-8C73-D9CE7BBD4257}"/>
                </a:ext>
              </a:extLst>
            </p:cNvPr>
            <p:cNvSpPr/>
            <p:nvPr/>
          </p:nvSpPr>
          <p:spPr>
            <a:xfrm>
              <a:off x="884681" y="4266438"/>
              <a:ext cx="899160" cy="954405"/>
            </a:xfrm>
            <a:custGeom>
              <a:avLst/>
              <a:gdLst/>
              <a:ahLst/>
              <a:cxnLst/>
              <a:rect l="l" t="t" r="r" b="b"/>
              <a:pathLst>
                <a:path w="899160" h="954404">
                  <a:moveTo>
                    <a:pt x="0" y="89916"/>
                  </a:moveTo>
                  <a:lnTo>
                    <a:pt x="7066" y="54917"/>
                  </a:lnTo>
                  <a:lnTo>
                    <a:pt x="26336" y="26336"/>
                  </a:lnTo>
                  <a:lnTo>
                    <a:pt x="54917" y="7066"/>
                  </a:lnTo>
                  <a:lnTo>
                    <a:pt x="89915" y="0"/>
                  </a:lnTo>
                  <a:lnTo>
                    <a:pt x="809244" y="0"/>
                  </a:lnTo>
                  <a:lnTo>
                    <a:pt x="844242" y="7066"/>
                  </a:lnTo>
                  <a:lnTo>
                    <a:pt x="872823" y="26336"/>
                  </a:lnTo>
                  <a:lnTo>
                    <a:pt x="892093" y="54917"/>
                  </a:lnTo>
                  <a:lnTo>
                    <a:pt x="899160" y="89916"/>
                  </a:lnTo>
                  <a:lnTo>
                    <a:pt x="899160" y="864107"/>
                  </a:lnTo>
                  <a:lnTo>
                    <a:pt x="892093" y="899106"/>
                  </a:lnTo>
                  <a:lnTo>
                    <a:pt x="872823" y="927687"/>
                  </a:lnTo>
                  <a:lnTo>
                    <a:pt x="844242" y="946957"/>
                  </a:lnTo>
                  <a:lnTo>
                    <a:pt x="809244" y="954024"/>
                  </a:lnTo>
                  <a:lnTo>
                    <a:pt x="89915" y="954024"/>
                  </a:lnTo>
                  <a:lnTo>
                    <a:pt x="54917" y="946957"/>
                  </a:lnTo>
                  <a:lnTo>
                    <a:pt x="26336" y="927687"/>
                  </a:lnTo>
                  <a:lnTo>
                    <a:pt x="7066" y="899106"/>
                  </a:lnTo>
                  <a:lnTo>
                    <a:pt x="0" y="864107"/>
                  </a:lnTo>
                  <a:lnTo>
                    <a:pt x="0" y="89916"/>
                  </a:lnTo>
                  <a:close/>
                </a:path>
              </a:pathLst>
            </a:custGeom>
            <a:ln w="25908">
              <a:solidFill>
                <a:srgbClr val="FFFFFF"/>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8" name="object 19">
              <a:extLst>
                <a:ext uri="{FF2B5EF4-FFF2-40B4-BE49-F238E27FC236}">
                  <a16:creationId xmlns:a16="http://schemas.microsoft.com/office/drawing/2014/main" id="{FB47F7AB-4897-4799-97A4-94BB48A34BE9}"/>
                </a:ext>
              </a:extLst>
            </p:cNvPr>
            <p:cNvSpPr/>
            <p:nvPr/>
          </p:nvSpPr>
          <p:spPr>
            <a:xfrm>
              <a:off x="468629" y="5264658"/>
              <a:ext cx="8208645" cy="1043940"/>
            </a:xfrm>
            <a:custGeom>
              <a:avLst/>
              <a:gdLst/>
              <a:ahLst/>
              <a:cxnLst/>
              <a:rect l="l" t="t" r="r" b="b"/>
              <a:pathLst>
                <a:path w="8208645" h="1043939">
                  <a:moveTo>
                    <a:pt x="8103870" y="0"/>
                  </a:moveTo>
                  <a:lnTo>
                    <a:pt x="104393" y="0"/>
                  </a:lnTo>
                  <a:lnTo>
                    <a:pt x="63757" y="8203"/>
                  </a:lnTo>
                  <a:lnTo>
                    <a:pt x="30575" y="30575"/>
                  </a:lnTo>
                  <a:lnTo>
                    <a:pt x="8203" y="63757"/>
                  </a:lnTo>
                  <a:lnTo>
                    <a:pt x="0" y="104393"/>
                  </a:lnTo>
                  <a:lnTo>
                    <a:pt x="0" y="939545"/>
                  </a:lnTo>
                  <a:lnTo>
                    <a:pt x="8203" y="980182"/>
                  </a:lnTo>
                  <a:lnTo>
                    <a:pt x="30575" y="1013364"/>
                  </a:lnTo>
                  <a:lnTo>
                    <a:pt x="63757" y="1035736"/>
                  </a:lnTo>
                  <a:lnTo>
                    <a:pt x="104393" y="1043939"/>
                  </a:lnTo>
                  <a:lnTo>
                    <a:pt x="8103870" y="1043939"/>
                  </a:lnTo>
                  <a:lnTo>
                    <a:pt x="8144506" y="1035736"/>
                  </a:lnTo>
                  <a:lnTo>
                    <a:pt x="8177688" y="1013364"/>
                  </a:lnTo>
                  <a:lnTo>
                    <a:pt x="8200060" y="980182"/>
                  </a:lnTo>
                  <a:lnTo>
                    <a:pt x="8208264" y="939545"/>
                  </a:lnTo>
                  <a:lnTo>
                    <a:pt x="8208264" y="104393"/>
                  </a:lnTo>
                  <a:lnTo>
                    <a:pt x="8200060" y="63757"/>
                  </a:lnTo>
                  <a:lnTo>
                    <a:pt x="8177688" y="30575"/>
                  </a:lnTo>
                  <a:lnTo>
                    <a:pt x="8144506" y="8203"/>
                  </a:lnTo>
                  <a:lnTo>
                    <a:pt x="8103870" y="0"/>
                  </a:lnTo>
                  <a:close/>
                </a:path>
              </a:pathLst>
            </a:custGeom>
            <a:solidFill>
              <a:srgbClr val="4F81BC"/>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9" name="object 20">
              <a:extLst>
                <a:ext uri="{FF2B5EF4-FFF2-40B4-BE49-F238E27FC236}">
                  <a16:creationId xmlns:a16="http://schemas.microsoft.com/office/drawing/2014/main" id="{05503C43-4506-4181-B1E3-A35D215B3B5A}"/>
                </a:ext>
              </a:extLst>
            </p:cNvPr>
            <p:cNvSpPr/>
            <p:nvPr/>
          </p:nvSpPr>
          <p:spPr>
            <a:xfrm>
              <a:off x="468629" y="5264658"/>
              <a:ext cx="8208645" cy="1043940"/>
            </a:xfrm>
            <a:custGeom>
              <a:avLst/>
              <a:gdLst/>
              <a:ahLst/>
              <a:cxnLst/>
              <a:rect l="l" t="t" r="r" b="b"/>
              <a:pathLst>
                <a:path w="8208645" h="1043939">
                  <a:moveTo>
                    <a:pt x="0" y="104393"/>
                  </a:moveTo>
                  <a:lnTo>
                    <a:pt x="8203" y="63757"/>
                  </a:lnTo>
                  <a:lnTo>
                    <a:pt x="30575" y="30575"/>
                  </a:lnTo>
                  <a:lnTo>
                    <a:pt x="63757" y="8203"/>
                  </a:lnTo>
                  <a:lnTo>
                    <a:pt x="104393" y="0"/>
                  </a:lnTo>
                  <a:lnTo>
                    <a:pt x="8103870" y="0"/>
                  </a:lnTo>
                  <a:lnTo>
                    <a:pt x="8144506" y="8203"/>
                  </a:lnTo>
                  <a:lnTo>
                    <a:pt x="8177688" y="30575"/>
                  </a:lnTo>
                  <a:lnTo>
                    <a:pt x="8200060" y="63757"/>
                  </a:lnTo>
                  <a:lnTo>
                    <a:pt x="8208264" y="104393"/>
                  </a:lnTo>
                  <a:lnTo>
                    <a:pt x="8208264" y="939545"/>
                  </a:lnTo>
                  <a:lnTo>
                    <a:pt x="8200060" y="980182"/>
                  </a:lnTo>
                  <a:lnTo>
                    <a:pt x="8177688" y="1013364"/>
                  </a:lnTo>
                  <a:lnTo>
                    <a:pt x="8144506" y="1035736"/>
                  </a:lnTo>
                  <a:lnTo>
                    <a:pt x="8103870" y="1043939"/>
                  </a:lnTo>
                  <a:lnTo>
                    <a:pt x="104393" y="1043939"/>
                  </a:lnTo>
                  <a:lnTo>
                    <a:pt x="63757" y="1035736"/>
                  </a:lnTo>
                  <a:lnTo>
                    <a:pt x="30575" y="1013364"/>
                  </a:lnTo>
                  <a:lnTo>
                    <a:pt x="8203" y="980182"/>
                  </a:lnTo>
                  <a:lnTo>
                    <a:pt x="0" y="939545"/>
                  </a:lnTo>
                  <a:lnTo>
                    <a:pt x="0" y="104393"/>
                  </a:lnTo>
                  <a:close/>
                </a:path>
              </a:pathLst>
            </a:custGeom>
            <a:ln w="25908">
              <a:solidFill>
                <a:srgbClr val="FFFFFF"/>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grpSp>
        <p:nvGrpSpPr>
          <p:cNvPr id="30" name="object 22">
            <a:extLst>
              <a:ext uri="{FF2B5EF4-FFF2-40B4-BE49-F238E27FC236}">
                <a16:creationId xmlns:a16="http://schemas.microsoft.com/office/drawing/2014/main" id="{9FC18C88-35B6-4DF5-8707-FACD8CF8D839}"/>
              </a:ext>
            </a:extLst>
          </p:cNvPr>
          <p:cNvGrpSpPr/>
          <p:nvPr/>
        </p:nvGrpSpPr>
        <p:grpSpPr>
          <a:xfrm>
            <a:off x="3014183" y="4993132"/>
            <a:ext cx="899160" cy="866140"/>
            <a:chOff x="884681" y="5354574"/>
            <a:chExt cx="899160" cy="866140"/>
          </a:xfrm>
        </p:grpSpPr>
        <p:pic>
          <p:nvPicPr>
            <p:cNvPr id="31" name="object 23">
              <a:extLst>
                <a:ext uri="{FF2B5EF4-FFF2-40B4-BE49-F238E27FC236}">
                  <a16:creationId xmlns:a16="http://schemas.microsoft.com/office/drawing/2014/main" id="{FDA08944-CA4C-4695-8064-450071E8223A}"/>
                </a:ext>
              </a:extLst>
            </p:cNvPr>
            <p:cNvPicPr/>
            <p:nvPr/>
          </p:nvPicPr>
          <p:blipFill>
            <a:blip r:embed="rId6" cstate="print"/>
            <a:stretch>
              <a:fillRect/>
            </a:stretch>
          </p:blipFill>
          <p:spPr>
            <a:xfrm>
              <a:off x="884681" y="5354574"/>
              <a:ext cx="899160" cy="865632"/>
            </a:xfrm>
            <a:prstGeom prst="rect">
              <a:avLst/>
            </a:prstGeom>
          </p:spPr>
        </p:pic>
        <p:sp>
          <p:nvSpPr>
            <p:cNvPr id="32" name="object 24">
              <a:extLst>
                <a:ext uri="{FF2B5EF4-FFF2-40B4-BE49-F238E27FC236}">
                  <a16:creationId xmlns:a16="http://schemas.microsoft.com/office/drawing/2014/main" id="{5BC3A3A9-3263-4C46-9FC3-5FD04AC5D8DE}"/>
                </a:ext>
              </a:extLst>
            </p:cNvPr>
            <p:cNvSpPr/>
            <p:nvPr/>
          </p:nvSpPr>
          <p:spPr>
            <a:xfrm>
              <a:off x="884681" y="5354574"/>
              <a:ext cx="899160" cy="866140"/>
            </a:xfrm>
            <a:custGeom>
              <a:avLst/>
              <a:gdLst/>
              <a:ahLst/>
              <a:cxnLst/>
              <a:rect l="l" t="t" r="r" b="b"/>
              <a:pathLst>
                <a:path w="899160" h="866139">
                  <a:moveTo>
                    <a:pt x="0" y="86613"/>
                  </a:moveTo>
                  <a:lnTo>
                    <a:pt x="6803" y="52881"/>
                  </a:lnTo>
                  <a:lnTo>
                    <a:pt x="25355" y="25352"/>
                  </a:lnTo>
                  <a:lnTo>
                    <a:pt x="52870" y="6800"/>
                  </a:lnTo>
                  <a:lnTo>
                    <a:pt x="86563" y="0"/>
                  </a:lnTo>
                  <a:lnTo>
                    <a:pt x="812545" y="0"/>
                  </a:lnTo>
                  <a:lnTo>
                    <a:pt x="846278" y="6800"/>
                  </a:lnTo>
                  <a:lnTo>
                    <a:pt x="873807" y="25352"/>
                  </a:lnTo>
                  <a:lnTo>
                    <a:pt x="892359" y="52881"/>
                  </a:lnTo>
                  <a:lnTo>
                    <a:pt x="899160" y="86613"/>
                  </a:lnTo>
                  <a:lnTo>
                    <a:pt x="899160" y="779068"/>
                  </a:lnTo>
                  <a:lnTo>
                    <a:pt x="892359" y="812761"/>
                  </a:lnTo>
                  <a:lnTo>
                    <a:pt x="873807" y="840276"/>
                  </a:lnTo>
                  <a:lnTo>
                    <a:pt x="846278" y="858828"/>
                  </a:lnTo>
                  <a:lnTo>
                    <a:pt x="812545" y="865632"/>
                  </a:lnTo>
                  <a:lnTo>
                    <a:pt x="86563" y="865632"/>
                  </a:lnTo>
                  <a:lnTo>
                    <a:pt x="52870" y="858828"/>
                  </a:lnTo>
                  <a:lnTo>
                    <a:pt x="25355" y="840276"/>
                  </a:lnTo>
                  <a:lnTo>
                    <a:pt x="6803" y="812761"/>
                  </a:lnTo>
                  <a:lnTo>
                    <a:pt x="0" y="779068"/>
                  </a:lnTo>
                  <a:lnTo>
                    <a:pt x="0" y="86613"/>
                  </a:lnTo>
                  <a:close/>
                </a:path>
              </a:pathLst>
            </a:custGeom>
            <a:ln w="25908">
              <a:solidFill>
                <a:srgbClr val="FFFFFF"/>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sp>
        <p:nvSpPr>
          <p:cNvPr id="33" name="object 21">
            <a:extLst>
              <a:ext uri="{FF2B5EF4-FFF2-40B4-BE49-F238E27FC236}">
                <a16:creationId xmlns:a16="http://schemas.microsoft.com/office/drawing/2014/main" id="{B7580884-DD15-4208-896F-0D7244CCB6D4}"/>
              </a:ext>
            </a:extLst>
          </p:cNvPr>
          <p:cNvSpPr txBox="1"/>
          <p:nvPr/>
        </p:nvSpPr>
        <p:spPr>
          <a:xfrm>
            <a:off x="4519797" y="1084453"/>
            <a:ext cx="5560060" cy="4565650"/>
          </a:xfrm>
          <a:prstGeom prst="rect">
            <a:avLst/>
          </a:prstGeom>
        </p:spPr>
        <p:txBody>
          <a:bodyPr vert="horz" wrap="square" lIns="0" tIns="13335"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3495">
              <a:lnSpc>
                <a:spcPct val="100000"/>
              </a:lnSpc>
              <a:spcBef>
                <a:spcPts val="105"/>
              </a:spcBef>
            </a:pPr>
            <a:r>
              <a:rPr sz="3200" spc="-15" dirty="0">
                <a:solidFill>
                  <a:srgbClr val="FFFFFF"/>
                </a:solidFill>
                <a:latin typeface="Calibri"/>
                <a:cs typeface="Calibri"/>
              </a:rPr>
              <a:t>Control</a:t>
            </a:r>
            <a:r>
              <a:rPr sz="3200" spc="-20" dirty="0">
                <a:solidFill>
                  <a:srgbClr val="FFFFFF"/>
                </a:solidFill>
                <a:latin typeface="Calibri"/>
                <a:cs typeface="Calibri"/>
              </a:rPr>
              <a:t> </a:t>
            </a:r>
            <a:r>
              <a:rPr sz="3200" spc="5" dirty="0">
                <a:solidFill>
                  <a:srgbClr val="FFFFFF"/>
                </a:solidFill>
                <a:latin typeface="Calibri"/>
                <a:cs typeface="Calibri"/>
              </a:rPr>
              <a:t>of</a:t>
            </a:r>
            <a:r>
              <a:rPr sz="3200" spc="-20" dirty="0">
                <a:solidFill>
                  <a:srgbClr val="FFFFFF"/>
                </a:solidFill>
                <a:latin typeface="Calibri"/>
                <a:cs typeface="Calibri"/>
              </a:rPr>
              <a:t> </a:t>
            </a:r>
            <a:r>
              <a:rPr sz="3200" spc="-5" dirty="0">
                <a:solidFill>
                  <a:srgbClr val="FFFFFF"/>
                </a:solidFill>
                <a:latin typeface="Calibri"/>
                <a:cs typeface="Calibri"/>
              </a:rPr>
              <a:t>disease</a:t>
            </a:r>
            <a:endParaRPr sz="3200" dirty="0">
              <a:latin typeface="Calibri"/>
              <a:cs typeface="Calibri"/>
            </a:endParaRPr>
          </a:p>
          <a:p>
            <a:pPr>
              <a:lnSpc>
                <a:spcPct val="100000"/>
              </a:lnSpc>
              <a:spcBef>
                <a:spcPts val="55"/>
              </a:spcBef>
            </a:pPr>
            <a:endParaRPr sz="3150" dirty="0">
              <a:latin typeface="Calibri"/>
              <a:cs typeface="Calibri"/>
            </a:endParaRPr>
          </a:p>
          <a:p>
            <a:pPr marL="23495">
              <a:lnSpc>
                <a:spcPct val="100000"/>
              </a:lnSpc>
            </a:pPr>
            <a:r>
              <a:rPr sz="3200" spc="-20" dirty="0">
                <a:solidFill>
                  <a:srgbClr val="FFFFFF"/>
                </a:solidFill>
                <a:latin typeface="Calibri"/>
                <a:cs typeface="Calibri"/>
              </a:rPr>
              <a:t>Patient</a:t>
            </a:r>
            <a:r>
              <a:rPr sz="3200" spc="-15" dirty="0">
                <a:solidFill>
                  <a:srgbClr val="FFFFFF"/>
                </a:solidFill>
                <a:latin typeface="Calibri"/>
                <a:cs typeface="Calibri"/>
              </a:rPr>
              <a:t> </a:t>
            </a:r>
            <a:r>
              <a:rPr sz="3200" spc="-5" dirty="0">
                <a:solidFill>
                  <a:srgbClr val="FFFFFF"/>
                </a:solidFill>
                <a:latin typeface="Calibri"/>
                <a:cs typeface="Calibri"/>
              </a:rPr>
              <a:t>education</a:t>
            </a:r>
            <a:r>
              <a:rPr sz="3200" spc="-10" dirty="0">
                <a:solidFill>
                  <a:srgbClr val="FFFFFF"/>
                </a:solidFill>
                <a:latin typeface="Calibri"/>
                <a:cs typeface="Calibri"/>
              </a:rPr>
              <a:t> </a:t>
            </a:r>
            <a:r>
              <a:rPr sz="3200" dirty="0">
                <a:solidFill>
                  <a:srgbClr val="FFFFFF"/>
                </a:solidFill>
                <a:latin typeface="Calibri"/>
                <a:cs typeface="Calibri"/>
              </a:rPr>
              <a:t>and </a:t>
            </a:r>
            <a:r>
              <a:rPr sz="3200" spc="-5" dirty="0">
                <a:solidFill>
                  <a:srgbClr val="FFFFFF"/>
                </a:solidFill>
                <a:latin typeface="Calibri"/>
                <a:cs typeface="Calibri"/>
              </a:rPr>
              <a:t>motivation</a:t>
            </a:r>
            <a:endParaRPr sz="3200" dirty="0">
              <a:latin typeface="Calibri"/>
              <a:cs typeface="Calibri"/>
            </a:endParaRPr>
          </a:p>
          <a:p>
            <a:pPr>
              <a:lnSpc>
                <a:spcPct val="100000"/>
              </a:lnSpc>
              <a:spcBef>
                <a:spcPts val="50"/>
              </a:spcBef>
            </a:pPr>
            <a:endParaRPr sz="3500" dirty="0">
              <a:latin typeface="Calibri"/>
              <a:cs typeface="Calibri"/>
            </a:endParaRPr>
          </a:p>
          <a:p>
            <a:pPr marL="19685">
              <a:lnSpc>
                <a:spcPct val="100000"/>
              </a:lnSpc>
            </a:pPr>
            <a:r>
              <a:rPr sz="3100" spc="-15" dirty="0">
                <a:solidFill>
                  <a:srgbClr val="FFFFFF"/>
                </a:solidFill>
                <a:latin typeface="Calibri"/>
                <a:cs typeface="Calibri"/>
              </a:rPr>
              <a:t>Development </a:t>
            </a:r>
            <a:r>
              <a:rPr sz="3100" spc="-5" dirty="0">
                <a:solidFill>
                  <a:srgbClr val="FFFFFF"/>
                </a:solidFill>
                <a:latin typeface="Calibri"/>
                <a:cs typeface="Calibri"/>
              </a:rPr>
              <a:t>of</a:t>
            </a:r>
            <a:r>
              <a:rPr sz="3100" dirty="0">
                <a:solidFill>
                  <a:srgbClr val="FFFFFF"/>
                </a:solidFill>
                <a:latin typeface="Calibri"/>
                <a:cs typeface="Calibri"/>
              </a:rPr>
              <a:t> </a:t>
            </a:r>
            <a:r>
              <a:rPr sz="3100" spc="-15" dirty="0">
                <a:solidFill>
                  <a:srgbClr val="FFFFFF"/>
                </a:solidFill>
                <a:latin typeface="Calibri"/>
                <a:cs typeface="Calibri"/>
              </a:rPr>
              <a:t>host</a:t>
            </a:r>
            <a:r>
              <a:rPr sz="3100" spc="-10" dirty="0">
                <a:solidFill>
                  <a:srgbClr val="FFFFFF"/>
                </a:solidFill>
                <a:latin typeface="Calibri"/>
                <a:cs typeface="Calibri"/>
              </a:rPr>
              <a:t> </a:t>
            </a:r>
            <a:r>
              <a:rPr sz="3100" spc="-15" dirty="0">
                <a:solidFill>
                  <a:srgbClr val="FFFFFF"/>
                </a:solidFill>
                <a:latin typeface="Calibri"/>
                <a:cs typeface="Calibri"/>
              </a:rPr>
              <a:t>resistance</a:t>
            </a:r>
            <a:endParaRPr sz="3100" dirty="0">
              <a:latin typeface="Calibri"/>
              <a:cs typeface="Calibri"/>
            </a:endParaRPr>
          </a:p>
          <a:p>
            <a:pPr>
              <a:lnSpc>
                <a:spcPct val="100000"/>
              </a:lnSpc>
              <a:spcBef>
                <a:spcPts val="10"/>
              </a:spcBef>
            </a:pPr>
            <a:endParaRPr sz="3550" dirty="0">
              <a:latin typeface="Calibri"/>
              <a:cs typeface="Calibri"/>
            </a:endParaRPr>
          </a:p>
          <a:p>
            <a:pPr marL="15875">
              <a:lnSpc>
                <a:spcPct val="100000"/>
              </a:lnSpc>
            </a:pPr>
            <a:r>
              <a:rPr sz="3000" spc="-20" dirty="0">
                <a:solidFill>
                  <a:srgbClr val="FFFFFF"/>
                </a:solidFill>
                <a:latin typeface="Calibri"/>
                <a:cs typeface="Calibri"/>
              </a:rPr>
              <a:t>Restoration</a:t>
            </a:r>
            <a:r>
              <a:rPr sz="3000" spc="-35" dirty="0">
                <a:solidFill>
                  <a:srgbClr val="FFFFFF"/>
                </a:solidFill>
                <a:latin typeface="Calibri"/>
                <a:cs typeface="Calibri"/>
              </a:rPr>
              <a:t> </a:t>
            </a:r>
            <a:r>
              <a:rPr sz="3000" spc="-5" dirty="0">
                <a:solidFill>
                  <a:srgbClr val="FFFFFF"/>
                </a:solidFill>
                <a:latin typeface="Calibri"/>
                <a:cs typeface="Calibri"/>
              </a:rPr>
              <a:t>of</a:t>
            </a:r>
            <a:r>
              <a:rPr sz="3000" spc="-25" dirty="0">
                <a:solidFill>
                  <a:srgbClr val="FFFFFF"/>
                </a:solidFill>
                <a:latin typeface="Calibri"/>
                <a:cs typeface="Calibri"/>
              </a:rPr>
              <a:t> </a:t>
            </a:r>
            <a:r>
              <a:rPr sz="3000" spc="-5" dirty="0">
                <a:solidFill>
                  <a:srgbClr val="FFFFFF"/>
                </a:solidFill>
                <a:latin typeface="Calibri"/>
                <a:cs typeface="Calibri"/>
              </a:rPr>
              <a:t>function</a:t>
            </a:r>
            <a:endParaRPr sz="3000" dirty="0">
              <a:latin typeface="Calibri"/>
              <a:cs typeface="Calibri"/>
            </a:endParaRPr>
          </a:p>
          <a:p>
            <a:pPr>
              <a:lnSpc>
                <a:spcPct val="100000"/>
              </a:lnSpc>
              <a:spcBef>
                <a:spcPts val="50"/>
              </a:spcBef>
            </a:pPr>
            <a:endParaRPr sz="3800" dirty="0">
              <a:latin typeface="Calibri"/>
              <a:cs typeface="Calibri"/>
            </a:endParaRPr>
          </a:p>
          <a:p>
            <a:pPr marL="12700">
              <a:lnSpc>
                <a:spcPct val="100000"/>
              </a:lnSpc>
              <a:spcBef>
                <a:spcPts val="5"/>
              </a:spcBef>
            </a:pPr>
            <a:r>
              <a:rPr sz="2900" spc="-5" dirty="0">
                <a:solidFill>
                  <a:srgbClr val="FFFFFF"/>
                </a:solidFill>
                <a:latin typeface="Calibri"/>
                <a:cs typeface="Calibri"/>
              </a:rPr>
              <a:t>Maintenance</a:t>
            </a:r>
            <a:r>
              <a:rPr sz="2900" spc="-70" dirty="0">
                <a:solidFill>
                  <a:srgbClr val="FFFFFF"/>
                </a:solidFill>
                <a:latin typeface="Calibri"/>
                <a:cs typeface="Calibri"/>
              </a:rPr>
              <a:t> </a:t>
            </a:r>
            <a:r>
              <a:rPr sz="2900" dirty="0">
                <a:solidFill>
                  <a:srgbClr val="FFFFFF"/>
                </a:solidFill>
                <a:latin typeface="Calibri"/>
                <a:cs typeface="Calibri"/>
              </a:rPr>
              <a:t>of</a:t>
            </a:r>
            <a:r>
              <a:rPr sz="2900" spc="-40" dirty="0">
                <a:solidFill>
                  <a:srgbClr val="FFFFFF"/>
                </a:solidFill>
                <a:latin typeface="Calibri"/>
                <a:cs typeface="Calibri"/>
              </a:rPr>
              <a:t> </a:t>
            </a:r>
            <a:r>
              <a:rPr sz="2900" spc="-15" dirty="0">
                <a:solidFill>
                  <a:srgbClr val="FFFFFF"/>
                </a:solidFill>
                <a:latin typeface="Calibri"/>
                <a:cs typeface="Calibri"/>
              </a:rPr>
              <a:t>oral</a:t>
            </a:r>
            <a:r>
              <a:rPr sz="2900" spc="-40" dirty="0">
                <a:solidFill>
                  <a:srgbClr val="FFFFFF"/>
                </a:solidFill>
                <a:latin typeface="Calibri"/>
                <a:cs typeface="Calibri"/>
              </a:rPr>
              <a:t> </a:t>
            </a:r>
            <a:r>
              <a:rPr sz="2900" dirty="0">
                <a:solidFill>
                  <a:srgbClr val="FFFFFF"/>
                </a:solidFill>
                <a:latin typeface="Calibri"/>
                <a:cs typeface="Calibri"/>
              </a:rPr>
              <a:t>health</a:t>
            </a:r>
            <a:endParaRPr sz="2900" dirty="0">
              <a:latin typeface="Calibri"/>
              <a:cs typeface="Calibri"/>
            </a:endParaRPr>
          </a:p>
        </p:txBody>
      </p:sp>
    </p:spTree>
    <p:extLst>
      <p:ext uri="{BB962C8B-B14F-4D97-AF65-F5344CB8AC3E}">
        <p14:creationId xmlns:p14="http://schemas.microsoft.com/office/powerpoint/2010/main" val="20094757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a:extLst>
              <a:ext uri="{FF2B5EF4-FFF2-40B4-BE49-F238E27FC236}">
                <a16:creationId xmlns:a16="http://schemas.microsoft.com/office/drawing/2014/main" id="{64394B93-3737-63CA-1102-9D5933E86604}"/>
              </a:ext>
            </a:extLst>
          </p:cNvPr>
          <p:cNvSpPr>
            <a:spLocks noGrp="1" noChangeArrowheads="1"/>
          </p:cNvSpPr>
          <p:nvPr>
            <p:ph type="body" idx="1"/>
          </p:nvPr>
        </p:nvSpPr>
        <p:spPr>
          <a:xfrm>
            <a:off x="1886174" y="870691"/>
            <a:ext cx="8229600" cy="4810442"/>
          </a:xfrm>
        </p:spPr>
        <p:txBody>
          <a:bodyPr>
            <a:normAutofit/>
          </a:bodyPr>
          <a:lstStyle/>
          <a:p>
            <a:pPr marL="0" indent="0" eaLnBrk="1" hangingPunct="1">
              <a:lnSpc>
                <a:spcPct val="150000"/>
              </a:lnSpc>
              <a:buNone/>
            </a:pPr>
            <a:r>
              <a:rPr lang="en-US" altLang="en-US" sz="2400" dirty="0"/>
              <a:t>F releasing sealants:</a:t>
            </a:r>
          </a:p>
          <a:p>
            <a:pPr marL="457200" indent="-457200" eaLnBrk="1" hangingPunct="1">
              <a:lnSpc>
                <a:spcPct val="130000"/>
              </a:lnSpc>
              <a:buFont typeface="+mj-lt"/>
              <a:buAutoNum type="arabicPeriod"/>
            </a:pPr>
            <a:r>
              <a:rPr lang="en-US" altLang="en-US" sz="2400" dirty="0" err="1"/>
              <a:t>Fluoroshield</a:t>
            </a:r>
            <a:r>
              <a:rPr lang="en-US" altLang="en-US" sz="2400" dirty="0"/>
              <a:t> (2% </a:t>
            </a:r>
            <a:r>
              <a:rPr lang="en-US" altLang="en-US" sz="2400" dirty="0" err="1"/>
              <a:t>naf</a:t>
            </a:r>
            <a:r>
              <a:rPr lang="en-US" altLang="en-US" sz="2400" dirty="0"/>
              <a:t>)</a:t>
            </a:r>
          </a:p>
          <a:p>
            <a:pPr marL="457200" indent="-457200" eaLnBrk="1" hangingPunct="1">
              <a:lnSpc>
                <a:spcPct val="130000"/>
              </a:lnSpc>
              <a:buFont typeface="+mj-lt"/>
              <a:buAutoNum type="arabicPeriod"/>
            </a:pPr>
            <a:r>
              <a:rPr lang="en-US" altLang="en-US" sz="2400" dirty="0" err="1"/>
              <a:t>Helioseal</a:t>
            </a:r>
            <a:r>
              <a:rPr lang="en-US" altLang="en-US" sz="2400" dirty="0"/>
              <a:t> F</a:t>
            </a:r>
          </a:p>
          <a:p>
            <a:pPr marL="457200" indent="-457200" eaLnBrk="1" hangingPunct="1">
              <a:lnSpc>
                <a:spcPct val="150000"/>
              </a:lnSpc>
              <a:buFont typeface="+mj-lt"/>
              <a:buAutoNum type="arabicPeriod"/>
            </a:pPr>
            <a:r>
              <a:rPr lang="en-US" altLang="en-US" sz="2400" dirty="0"/>
              <a:t>Modified urethane bis-</a:t>
            </a:r>
            <a:r>
              <a:rPr lang="en-US" altLang="en-US" sz="2400" dirty="0" err="1"/>
              <a:t>gma</a:t>
            </a:r>
            <a:r>
              <a:rPr lang="en-US" altLang="en-US" sz="2400" dirty="0"/>
              <a:t>:</a:t>
            </a:r>
            <a:endParaRPr lang="en-US" altLang="en-US" sz="2000" dirty="0"/>
          </a:p>
          <a:p>
            <a:pPr eaLnBrk="1" hangingPunct="1">
              <a:lnSpc>
                <a:spcPct val="130000"/>
              </a:lnSpc>
            </a:pPr>
            <a:r>
              <a:rPr lang="en-US" altLang="en-US" sz="2400" dirty="0"/>
              <a:t>Amount of f release: 1700- 3500 ppm</a:t>
            </a:r>
          </a:p>
          <a:p>
            <a:pPr eaLnBrk="1" hangingPunct="1">
              <a:lnSpc>
                <a:spcPct val="150000"/>
              </a:lnSpc>
            </a:pPr>
            <a:r>
              <a:rPr lang="en-US" altLang="en-US" sz="2400" dirty="0"/>
              <a:t>Burst of F release on 1</a:t>
            </a:r>
            <a:r>
              <a:rPr lang="en-US" altLang="en-US" sz="2400" baseline="30000" dirty="0"/>
              <a:t>st</a:t>
            </a:r>
            <a:r>
              <a:rPr lang="en-US" altLang="en-US" sz="2400" dirty="0"/>
              <a:t>  &amp; 2</a:t>
            </a:r>
            <a:r>
              <a:rPr lang="en-US" altLang="en-US" sz="2400" baseline="30000" dirty="0"/>
              <a:t>nd</a:t>
            </a:r>
            <a:r>
              <a:rPr lang="en-US" altLang="en-US" sz="2400" dirty="0"/>
              <a:t> day(burst effect)</a:t>
            </a:r>
          </a:p>
          <a:p>
            <a:pPr eaLnBrk="1" hangingPunct="1">
              <a:lnSpc>
                <a:spcPct val="150000"/>
              </a:lnSpc>
            </a:pPr>
            <a:r>
              <a:rPr lang="en-US" altLang="en-US" sz="2400" dirty="0"/>
              <a:t>Slow release over 12 months</a:t>
            </a:r>
          </a:p>
        </p:txBody>
      </p:sp>
      <p:sp>
        <p:nvSpPr>
          <p:cNvPr id="2" name="Slide Number Placeholder 1">
            <a:extLst>
              <a:ext uri="{FF2B5EF4-FFF2-40B4-BE49-F238E27FC236}">
                <a16:creationId xmlns:a16="http://schemas.microsoft.com/office/drawing/2014/main" id="{DE77BF4D-CBFF-1F9B-15A0-E927400FC299}"/>
              </a:ext>
            </a:extLst>
          </p:cNvPr>
          <p:cNvSpPr>
            <a:spLocks noGrp="1"/>
          </p:cNvSpPr>
          <p:nvPr>
            <p:ph type="sldNum" sz="quarter" idx="12"/>
          </p:nvPr>
        </p:nvSpPr>
        <p:spPr/>
        <p:txBody>
          <a:bodyPr/>
          <a:lstStyle/>
          <a:p>
            <a:fld id="{6D22F896-40B5-4ADD-8801-0D06FADFA095}" type="slidenum">
              <a:rPr lang="en-US" smtClean="0"/>
              <a:t>60</a:t>
            </a:fld>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563808C4-A4B3-C24A-5982-5D79FFBEE716}"/>
              </a:ext>
            </a:extLst>
          </p:cNvPr>
          <p:cNvSpPr>
            <a:spLocks noGrp="1" noChangeArrowheads="1"/>
          </p:cNvSpPr>
          <p:nvPr>
            <p:ph type="title"/>
          </p:nvPr>
        </p:nvSpPr>
        <p:spPr/>
        <p:txBody>
          <a:bodyPr/>
          <a:lstStyle/>
          <a:p>
            <a:pPr eaLnBrk="1" hangingPunct="1"/>
            <a:r>
              <a:rPr lang="en-US" altLang="en-US" sz="2800"/>
              <a:t>RETENTION OF F CONTAINING SEALANTS</a:t>
            </a:r>
          </a:p>
        </p:txBody>
      </p:sp>
      <p:sp>
        <p:nvSpPr>
          <p:cNvPr id="59395" name="Rectangle 3">
            <a:extLst>
              <a:ext uri="{FF2B5EF4-FFF2-40B4-BE49-F238E27FC236}">
                <a16:creationId xmlns:a16="http://schemas.microsoft.com/office/drawing/2014/main" id="{9D343D82-A329-6FEA-4BB8-973A15DB1A77}"/>
              </a:ext>
            </a:extLst>
          </p:cNvPr>
          <p:cNvSpPr>
            <a:spLocks noGrp="1" noChangeArrowheads="1"/>
          </p:cNvSpPr>
          <p:nvPr>
            <p:ph type="body" idx="1"/>
          </p:nvPr>
        </p:nvSpPr>
        <p:spPr/>
        <p:txBody>
          <a:bodyPr/>
          <a:lstStyle/>
          <a:p>
            <a:pPr eaLnBrk="1" hangingPunct="1">
              <a:lnSpc>
                <a:spcPct val="200000"/>
              </a:lnSpc>
            </a:pPr>
            <a:r>
              <a:rPr lang="en-US" altLang="en-US" sz="2400"/>
              <a:t>Carson et al 1998: 96% retention of conventional sealants and 91% of FluoroShield</a:t>
            </a:r>
          </a:p>
          <a:p>
            <a:pPr eaLnBrk="1" hangingPunct="1">
              <a:lnSpc>
                <a:spcPct val="200000"/>
              </a:lnSpc>
            </a:pPr>
            <a:r>
              <a:rPr lang="en-US" altLang="en-US" sz="2400"/>
              <a:t>Oulis 1999: lesser retention of fluoride containing sealants than conventional</a:t>
            </a:r>
          </a:p>
          <a:p>
            <a:pPr eaLnBrk="1" hangingPunct="1">
              <a:lnSpc>
                <a:spcPct val="200000"/>
              </a:lnSpc>
            </a:pPr>
            <a:endParaRPr lang="en-US" altLang="en-US" sz="2400"/>
          </a:p>
        </p:txBody>
      </p:sp>
      <p:sp>
        <p:nvSpPr>
          <p:cNvPr id="2" name="Slide Number Placeholder 1">
            <a:extLst>
              <a:ext uri="{FF2B5EF4-FFF2-40B4-BE49-F238E27FC236}">
                <a16:creationId xmlns:a16="http://schemas.microsoft.com/office/drawing/2014/main" id="{5D80FB94-13E6-F719-3291-B98375F71F80}"/>
              </a:ext>
            </a:extLst>
          </p:cNvPr>
          <p:cNvSpPr>
            <a:spLocks noGrp="1"/>
          </p:cNvSpPr>
          <p:nvPr>
            <p:ph type="sldNum" sz="quarter" idx="12"/>
          </p:nvPr>
        </p:nvSpPr>
        <p:spPr/>
        <p:txBody>
          <a:bodyPr/>
          <a:lstStyle/>
          <a:p>
            <a:fld id="{6D22F896-40B5-4ADD-8801-0D06FADFA095}" type="slidenum">
              <a:rPr lang="en-US" smtClean="0"/>
              <a:t>61</a:t>
            </a:fld>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a:extLst>
              <a:ext uri="{FF2B5EF4-FFF2-40B4-BE49-F238E27FC236}">
                <a16:creationId xmlns:a16="http://schemas.microsoft.com/office/drawing/2014/main" id="{6DED2FAC-E8D6-FD42-E98D-8F82115D87B4}"/>
              </a:ext>
            </a:extLst>
          </p:cNvPr>
          <p:cNvSpPr>
            <a:spLocks noGrp="1" noChangeArrowheads="1"/>
          </p:cNvSpPr>
          <p:nvPr>
            <p:ph type="body" idx="1"/>
          </p:nvPr>
        </p:nvSpPr>
        <p:spPr>
          <a:xfrm>
            <a:off x="1808480" y="798973"/>
            <a:ext cx="8382000" cy="4983163"/>
          </a:xfrm>
        </p:spPr>
        <p:txBody>
          <a:bodyPr>
            <a:normAutofit fontScale="92500"/>
          </a:bodyPr>
          <a:lstStyle/>
          <a:p>
            <a:pPr eaLnBrk="1" hangingPunct="1">
              <a:lnSpc>
                <a:spcPct val="200000"/>
              </a:lnSpc>
            </a:pPr>
            <a:r>
              <a:rPr lang="en-US" altLang="en-US" sz="2400" dirty="0"/>
              <a:t>Garcia-Godoy(1997), fluoridated sealants released greatest amount of fluoride in first 24 hours after mixing, fell sharply on second day.</a:t>
            </a:r>
          </a:p>
          <a:p>
            <a:pPr eaLnBrk="1" hangingPunct="1">
              <a:lnSpc>
                <a:spcPct val="200000"/>
              </a:lnSpc>
            </a:pPr>
            <a:r>
              <a:rPr lang="en-US" altLang="en-US" sz="2400" dirty="0"/>
              <a:t>Hicks et al 2000, fluoride reservoir with long-term release of fluoride into the immediately adjacent oral environment. </a:t>
            </a:r>
          </a:p>
          <a:p>
            <a:pPr eaLnBrk="1" hangingPunct="1">
              <a:lnSpc>
                <a:spcPct val="200000"/>
              </a:lnSpc>
            </a:pPr>
            <a:r>
              <a:rPr lang="en-US" altLang="en-US" sz="2400" dirty="0"/>
              <a:t>Simonsen 2004: no clinical benefit from adding F</a:t>
            </a:r>
          </a:p>
        </p:txBody>
      </p:sp>
      <p:sp>
        <p:nvSpPr>
          <p:cNvPr id="2" name="Slide Number Placeholder 1">
            <a:extLst>
              <a:ext uri="{FF2B5EF4-FFF2-40B4-BE49-F238E27FC236}">
                <a16:creationId xmlns:a16="http://schemas.microsoft.com/office/drawing/2014/main" id="{FF66DBB1-0F7E-1F38-B1A3-4BBFC819F64C}"/>
              </a:ext>
            </a:extLst>
          </p:cNvPr>
          <p:cNvSpPr>
            <a:spLocks noGrp="1"/>
          </p:cNvSpPr>
          <p:nvPr>
            <p:ph type="sldNum" sz="quarter" idx="12"/>
          </p:nvPr>
        </p:nvSpPr>
        <p:spPr/>
        <p:txBody>
          <a:bodyPr/>
          <a:lstStyle/>
          <a:p>
            <a:fld id="{6D22F896-40B5-4ADD-8801-0D06FADFA095}" type="slidenum">
              <a:rPr lang="en-US" smtClean="0"/>
              <a:t>62</a:t>
            </a:fld>
            <a:endParaRPr lang="en-US" dirty="0"/>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2DE5D9C9-CEA3-202E-9D9C-883432A7A9BB}"/>
              </a:ext>
            </a:extLst>
          </p:cNvPr>
          <p:cNvSpPr>
            <a:spLocks noGrp="1" noChangeArrowheads="1"/>
          </p:cNvSpPr>
          <p:nvPr>
            <p:ph type="title"/>
          </p:nvPr>
        </p:nvSpPr>
        <p:spPr>
          <a:xfrm>
            <a:off x="1450392" y="109620"/>
            <a:ext cx="9291215" cy="1049235"/>
          </a:xfrm>
        </p:spPr>
        <p:txBody>
          <a:bodyPr/>
          <a:lstStyle/>
          <a:p>
            <a:pPr eaLnBrk="1" hangingPunct="1"/>
            <a:r>
              <a:rPr lang="en-US" altLang="en-US" sz="2800" dirty="0"/>
              <a:t>GLASS IONOMER CEMENT AS SEALANT</a:t>
            </a:r>
          </a:p>
        </p:txBody>
      </p:sp>
      <p:sp>
        <p:nvSpPr>
          <p:cNvPr id="61443" name="Rectangle 3">
            <a:extLst>
              <a:ext uri="{FF2B5EF4-FFF2-40B4-BE49-F238E27FC236}">
                <a16:creationId xmlns:a16="http://schemas.microsoft.com/office/drawing/2014/main" id="{59379494-B20C-3BC6-FF76-518A1C807EA1}"/>
              </a:ext>
            </a:extLst>
          </p:cNvPr>
          <p:cNvSpPr>
            <a:spLocks noGrp="1" noChangeArrowheads="1"/>
          </p:cNvSpPr>
          <p:nvPr>
            <p:ph type="body" idx="1"/>
          </p:nvPr>
        </p:nvSpPr>
        <p:spPr>
          <a:xfrm>
            <a:off x="1981199" y="1050762"/>
            <a:ext cx="8229600" cy="5278918"/>
          </a:xfrm>
        </p:spPr>
        <p:txBody>
          <a:bodyPr>
            <a:normAutofit lnSpcReduction="10000"/>
          </a:bodyPr>
          <a:lstStyle/>
          <a:p>
            <a:pPr eaLnBrk="1" hangingPunct="1">
              <a:lnSpc>
                <a:spcPct val="150000"/>
              </a:lnSpc>
            </a:pPr>
            <a:r>
              <a:rPr lang="en-US" altLang="en-US" sz="2400" dirty="0"/>
              <a:t>IADR meeting in 1996 Singapore: less retentive but more positive for caries prevention</a:t>
            </a:r>
          </a:p>
          <a:p>
            <a:pPr eaLnBrk="1" hangingPunct="1">
              <a:lnSpc>
                <a:spcPct val="150000"/>
              </a:lnSpc>
            </a:pPr>
            <a:r>
              <a:rPr lang="en-US" altLang="en-US" sz="2400" dirty="0"/>
              <a:t>Type III Fuji GIC: as sealant</a:t>
            </a:r>
          </a:p>
          <a:p>
            <a:pPr eaLnBrk="1" hangingPunct="1">
              <a:lnSpc>
                <a:spcPct val="150000"/>
              </a:lnSpc>
            </a:pPr>
            <a:r>
              <a:rPr lang="en-US" altLang="en-US" sz="2400" dirty="0" err="1"/>
              <a:t>Mejare</a:t>
            </a:r>
            <a:r>
              <a:rPr lang="en-US" altLang="en-US" sz="2400" dirty="0"/>
              <a:t> and </a:t>
            </a:r>
            <a:r>
              <a:rPr lang="en-US" altLang="en-US" sz="2400" dirty="0" err="1"/>
              <a:t>Mjor</a:t>
            </a:r>
            <a:r>
              <a:rPr lang="en-US" altLang="en-US" sz="2400" dirty="0"/>
              <a:t>: 61 % of glass ionomer sealants lost within 6-12 months, caries recorded in none of teeth restored with GI sealants</a:t>
            </a:r>
          </a:p>
          <a:p>
            <a:pPr eaLnBrk="1" hangingPunct="1">
              <a:lnSpc>
                <a:spcPct val="150000"/>
              </a:lnSpc>
            </a:pPr>
            <a:r>
              <a:rPr lang="en-US" altLang="en-US" sz="2400" dirty="0" err="1"/>
              <a:t>Seppa</a:t>
            </a:r>
            <a:r>
              <a:rPr lang="en-US" altLang="en-US" sz="2400" dirty="0"/>
              <a:t> et al (1991) fissures sealed with glass ionomer are more resistant to demineralization than control fissures</a:t>
            </a:r>
          </a:p>
        </p:txBody>
      </p:sp>
      <p:sp>
        <p:nvSpPr>
          <p:cNvPr id="2" name="Slide Number Placeholder 1">
            <a:extLst>
              <a:ext uri="{FF2B5EF4-FFF2-40B4-BE49-F238E27FC236}">
                <a16:creationId xmlns:a16="http://schemas.microsoft.com/office/drawing/2014/main" id="{3F7CFA42-F583-70EE-A4B6-F931DC3D2CC2}"/>
              </a:ext>
            </a:extLst>
          </p:cNvPr>
          <p:cNvSpPr>
            <a:spLocks noGrp="1"/>
          </p:cNvSpPr>
          <p:nvPr>
            <p:ph type="sldNum" sz="quarter" idx="12"/>
          </p:nvPr>
        </p:nvSpPr>
        <p:spPr/>
        <p:txBody>
          <a:bodyPr/>
          <a:lstStyle/>
          <a:p>
            <a:fld id="{6D22F896-40B5-4ADD-8801-0D06FADFA095}" type="slidenum">
              <a:rPr lang="en-US" smtClean="0"/>
              <a:t>63</a:t>
            </a:fld>
            <a:endParaRPr lang="en-US" dirty="0"/>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a:extLst>
              <a:ext uri="{FF2B5EF4-FFF2-40B4-BE49-F238E27FC236}">
                <a16:creationId xmlns:a16="http://schemas.microsoft.com/office/drawing/2014/main" id="{1988A4A8-BF23-DB9C-3652-6A46AF4A8297}"/>
              </a:ext>
            </a:extLst>
          </p:cNvPr>
          <p:cNvSpPr>
            <a:spLocks noGrp="1" noChangeArrowheads="1"/>
          </p:cNvSpPr>
          <p:nvPr>
            <p:ph type="body" idx="1"/>
          </p:nvPr>
        </p:nvSpPr>
        <p:spPr>
          <a:xfrm>
            <a:off x="1981200" y="798973"/>
            <a:ext cx="8229600" cy="4509246"/>
          </a:xfrm>
        </p:spPr>
        <p:txBody>
          <a:bodyPr/>
          <a:lstStyle/>
          <a:p>
            <a:pPr eaLnBrk="1" hangingPunct="1">
              <a:lnSpc>
                <a:spcPct val="160000"/>
              </a:lnSpc>
            </a:pPr>
            <a:r>
              <a:rPr lang="en-US" altLang="en-US" sz="2400" dirty="0" err="1"/>
              <a:t>Disadv</a:t>
            </a:r>
            <a:r>
              <a:rPr lang="en-US" altLang="en-US" sz="2400" dirty="0"/>
              <a:t>: lost very early in comparison to resin based sealants</a:t>
            </a:r>
          </a:p>
          <a:p>
            <a:pPr eaLnBrk="1" hangingPunct="1">
              <a:lnSpc>
                <a:spcPct val="160000"/>
              </a:lnSpc>
            </a:pPr>
            <a:r>
              <a:rPr lang="en-US" altLang="en-US" sz="2400" dirty="0"/>
              <a:t>Use of GIC during the eruption of the molars: </a:t>
            </a:r>
          </a:p>
          <a:p>
            <a:pPr lvl="2" eaLnBrk="1" hangingPunct="1">
              <a:lnSpc>
                <a:spcPct val="160000"/>
              </a:lnSpc>
            </a:pPr>
            <a:r>
              <a:rPr lang="en-US" altLang="en-US" sz="2200" dirty="0"/>
              <a:t>risk to plaque retention </a:t>
            </a:r>
          </a:p>
          <a:p>
            <a:pPr lvl="2" eaLnBrk="1" hangingPunct="1">
              <a:lnSpc>
                <a:spcPct val="160000"/>
              </a:lnSpc>
            </a:pPr>
            <a:r>
              <a:rPr lang="en-US" altLang="en-US" sz="2200" dirty="0"/>
              <a:t>enamel is immaturely formed</a:t>
            </a:r>
          </a:p>
          <a:p>
            <a:pPr lvl="2" eaLnBrk="1" hangingPunct="1">
              <a:lnSpc>
                <a:spcPct val="160000"/>
              </a:lnSpc>
            </a:pPr>
            <a:r>
              <a:rPr lang="en-US" altLang="en-US" sz="2200" dirty="0"/>
              <a:t>prolonged period for full eruption</a:t>
            </a:r>
          </a:p>
        </p:txBody>
      </p:sp>
      <p:sp>
        <p:nvSpPr>
          <p:cNvPr id="2" name="Slide Number Placeholder 1">
            <a:extLst>
              <a:ext uri="{FF2B5EF4-FFF2-40B4-BE49-F238E27FC236}">
                <a16:creationId xmlns:a16="http://schemas.microsoft.com/office/drawing/2014/main" id="{EA1CF7A2-E701-E8FF-C31C-46412B72DE34}"/>
              </a:ext>
            </a:extLst>
          </p:cNvPr>
          <p:cNvSpPr>
            <a:spLocks noGrp="1"/>
          </p:cNvSpPr>
          <p:nvPr>
            <p:ph type="sldNum" sz="quarter" idx="12"/>
          </p:nvPr>
        </p:nvSpPr>
        <p:spPr/>
        <p:txBody>
          <a:bodyPr/>
          <a:lstStyle/>
          <a:p>
            <a:fld id="{6D22F896-40B5-4ADD-8801-0D06FADFA095}" type="slidenum">
              <a:rPr lang="en-US" smtClean="0"/>
              <a:t>64</a:t>
            </a:fld>
            <a:endParaRPr lang="en-US" dirty="0"/>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DA8AD2D3-D0A8-55BD-B094-CD54CB3A0531}"/>
              </a:ext>
            </a:extLst>
          </p:cNvPr>
          <p:cNvSpPr>
            <a:spLocks noGrp="1" noChangeArrowheads="1"/>
          </p:cNvSpPr>
          <p:nvPr>
            <p:ph type="title"/>
          </p:nvPr>
        </p:nvSpPr>
        <p:spPr>
          <a:xfrm>
            <a:off x="2929323" y="422721"/>
            <a:ext cx="6333354" cy="628041"/>
          </a:xfrm>
        </p:spPr>
        <p:txBody>
          <a:bodyPr/>
          <a:lstStyle/>
          <a:p>
            <a:pPr eaLnBrk="1" hangingPunct="1"/>
            <a:r>
              <a:rPr lang="en-US" altLang="en-US" sz="2800" dirty="0"/>
              <a:t>MODIFIED   GIC</a:t>
            </a:r>
          </a:p>
        </p:txBody>
      </p:sp>
      <p:sp>
        <p:nvSpPr>
          <p:cNvPr id="63491" name="Rectangle 3">
            <a:extLst>
              <a:ext uri="{FF2B5EF4-FFF2-40B4-BE49-F238E27FC236}">
                <a16:creationId xmlns:a16="http://schemas.microsoft.com/office/drawing/2014/main" id="{F05E8B16-BBAD-C489-3F00-7F832C0A3DB7}"/>
              </a:ext>
            </a:extLst>
          </p:cNvPr>
          <p:cNvSpPr>
            <a:spLocks noGrp="1" noChangeArrowheads="1"/>
          </p:cNvSpPr>
          <p:nvPr>
            <p:ph type="body" idx="1"/>
          </p:nvPr>
        </p:nvSpPr>
        <p:spPr>
          <a:xfrm>
            <a:off x="1943100" y="1177479"/>
            <a:ext cx="8305800" cy="5257800"/>
          </a:xfrm>
        </p:spPr>
        <p:txBody>
          <a:bodyPr/>
          <a:lstStyle/>
          <a:p>
            <a:pPr eaLnBrk="1" hangingPunct="1">
              <a:lnSpc>
                <a:spcPct val="160000"/>
              </a:lnSpc>
            </a:pPr>
            <a:r>
              <a:rPr lang="en-US" altLang="en-US" sz="2400" dirty="0"/>
              <a:t>RESIN MODIFIED GIC:</a:t>
            </a:r>
          </a:p>
          <a:p>
            <a:pPr eaLnBrk="1" hangingPunct="1">
              <a:lnSpc>
                <a:spcPct val="160000"/>
              </a:lnSpc>
            </a:pPr>
            <a:r>
              <a:rPr lang="en-US" altLang="en-US" sz="2400" dirty="0"/>
              <a:t>E.g. </a:t>
            </a:r>
            <a:r>
              <a:rPr lang="en-US" altLang="en-US" sz="2400" dirty="0" err="1"/>
              <a:t>Vitremer</a:t>
            </a:r>
            <a:endParaRPr lang="en-US" altLang="en-US" sz="2400" dirty="0"/>
          </a:p>
          <a:p>
            <a:pPr lvl="1" eaLnBrk="1" hangingPunct="1">
              <a:lnSpc>
                <a:spcPct val="160000"/>
              </a:lnSpc>
            </a:pPr>
            <a:r>
              <a:rPr lang="en-US" altLang="en-US" sz="2400" dirty="0" err="1"/>
              <a:t>Disadv</a:t>
            </a:r>
            <a:r>
              <a:rPr lang="en-US" altLang="en-US" sz="2400" dirty="0"/>
              <a:t>: early wear, early loss, darkening of sealant after initial placement</a:t>
            </a:r>
          </a:p>
          <a:p>
            <a:pPr eaLnBrk="1" hangingPunct="1">
              <a:lnSpc>
                <a:spcPct val="160000"/>
              </a:lnSpc>
            </a:pPr>
            <a:r>
              <a:rPr lang="en-US" altLang="en-US" sz="2400" dirty="0"/>
              <a:t>COMPOMERS:</a:t>
            </a:r>
          </a:p>
          <a:p>
            <a:pPr eaLnBrk="1" hangingPunct="1">
              <a:lnSpc>
                <a:spcPct val="160000"/>
              </a:lnSpc>
            </a:pPr>
            <a:r>
              <a:rPr lang="en-US" altLang="en-US" sz="2400" dirty="0"/>
              <a:t>E.g. </a:t>
            </a:r>
            <a:r>
              <a:rPr lang="en-US" altLang="en-US" sz="2400" dirty="0" err="1"/>
              <a:t>Dyract</a:t>
            </a:r>
            <a:endParaRPr lang="en-US" altLang="en-US" sz="2400" dirty="0"/>
          </a:p>
          <a:p>
            <a:pPr lvl="1" eaLnBrk="1" hangingPunct="1">
              <a:lnSpc>
                <a:spcPct val="160000"/>
              </a:lnSpc>
            </a:pPr>
            <a:r>
              <a:rPr lang="en-US" altLang="en-US" sz="2400" dirty="0" err="1"/>
              <a:t>Disadv</a:t>
            </a:r>
            <a:r>
              <a:rPr lang="en-US" altLang="en-US" sz="2400" dirty="0"/>
              <a:t>: polymerization shrinkage, microleakage</a:t>
            </a:r>
          </a:p>
        </p:txBody>
      </p:sp>
      <p:sp>
        <p:nvSpPr>
          <p:cNvPr id="2" name="Slide Number Placeholder 1">
            <a:extLst>
              <a:ext uri="{FF2B5EF4-FFF2-40B4-BE49-F238E27FC236}">
                <a16:creationId xmlns:a16="http://schemas.microsoft.com/office/drawing/2014/main" id="{EFFF84E8-B487-0449-E653-967CB8128EA8}"/>
              </a:ext>
            </a:extLst>
          </p:cNvPr>
          <p:cNvSpPr>
            <a:spLocks noGrp="1"/>
          </p:cNvSpPr>
          <p:nvPr>
            <p:ph type="sldNum" sz="quarter" idx="12"/>
          </p:nvPr>
        </p:nvSpPr>
        <p:spPr/>
        <p:txBody>
          <a:bodyPr/>
          <a:lstStyle/>
          <a:p>
            <a:fld id="{6D22F896-40B5-4ADD-8801-0D06FADFA095}" type="slidenum">
              <a:rPr lang="en-US" smtClean="0"/>
              <a:t>65</a:t>
            </a:fld>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DFB5ACD3-5EE3-AAE3-E059-A1A7EB218B7E}"/>
              </a:ext>
            </a:extLst>
          </p:cNvPr>
          <p:cNvSpPr>
            <a:spLocks noGrp="1" noChangeArrowheads="1"/>
          </p:cNvSpPr>
          <p:nvPr>
            <p:ph type="title"/>
          </p:nvPr>
        </p:nvSpPr>
        <p:spPr>
          <a:xfrm>
            <a:off x="2609283" y="439232"/>
            <a:ext cx="6973434" cy="719481"/>
          </a:xfrm>
        </p:spPr>
        <p:txBody>
          <a:bodyPr/>
          <a:lstStyle/>
          <a:p>
            <a:pPr eaLnBrk="1" hangingPunct="1"/>
            <a:r>
              <a:rPr lang="en-US" altLang="en-US" sz="2800" dirty="0"/>
              <a:t>ADVERSE REACTIONS WITH SEALANTS</a:t>
            </a:r>
          </a:p>
        </p:txBody>
      </p:sp>
      <p:sp>
        <p:nvSpPr>
          <p:cNvPr id="65539" name="Rectangle 3">
            <a:extLst>
              <a:ext uri="{FF2B5EF4-FFF2-40B4-BE49-F238E27FC236}">
                <a16:creationId xmlns:a16="http://schemas.microsoft.com/office/drawing/2014/main" id="{FAE84FA8-4D8D-1EE9-F387-5FF824E1AB90}"/>
              </a:ext>
            </a:extLst>
          </p:cNvPr>
          <p:cNvSpPr>
            <a:spLocks noGrp="1" noChangeArrowheads="1"/>
          </p:cNvSpPr>
          <p:nvPr>
            <p:ph type="body" idx="1"/>
          </p:nvPr>
        </p:nvSpPr>
        <p:spPr>
          <a:xfrm>
            <a:off x="1423159" y="1302551"/>
            <a:ext cx="8686800" cy="4554689"/>
          </a:xfrm>
        </p:spPr>
        <p:txBody>
          <a:bodyPr>
            <a:normAutofit/>
          </a:bodyPr>
          <a:lstStyle/>
          <a:p>
            <a:pPr eaLnBrk="1" hangingPunct="1">
              <a:lnSpc>
                <a:spcPct val="160000"/>
              </a:lnSpc>
            </a:pPr>
            <a:r>
              <a:rPr lang="en-US" altLang="en-US" sz="2400" dirty="0"/>
              <a:t>Retention problems (isolation)</a:t>
            </a:r>
          </a:p>
          <a:p>
            <a:pPr eaLnBrk="1" hangingPunct="1">
              <a:lnSpc>
                <a:spcPct val="160000"/>
              </a:lnSpc>
            </a:pPr>
            <a:r>
              <a:rPr lang="en-US" altLang="en-US" sz="2400" dirty="0"/>
              <a:t>Allergy to resin (Hallstrom, 1993: case report)</a:t>
            </a:r>
          </a:p>
          <a:p>
            <a:pPr eaLnBrk="1" hangingPunct="1">
              <a:lnSpc>
                <a:spcPct val="160000"/>
              </a:lnSpc>
            </a:pPr>
            <a:r>
              <a:rPr lang="en-US" altLang="en-US" sz="2400" dirty="0"/>
              <a:t>Leaching of bisphenol A &amp; bisphenol A </a:t>
            </a:r>
            <a:r>
              <a:rPr lang="en-US" altLang="en-US" sz="2400" dirty="0" err="1"/>
              <a:t>dimethacrylate</a:t>
            </a:r>
            <a:endParaRPr lang="en-US" altLang="en-US" sz="2400" dirty="0"/>
          </a:p>
          <a:p>
            <a:pPr eaLnBrk="1" hangingPunct="1">
              <a:lnSpc>
                <a:spcPct val="160000"/>
              </a:lnSpc>
            </a:pPr>
            <a:r>
              <a:rPr lang="en-US" altLang="en-US" sz="2400" dirty="0"/>
              <a:t>Estrogen like effects on cultures of breast cancer cells</a:t>
            </a:r>
          </a:p>
          <a:p>
            <a:pPr eaLnBrk="1" hangingPunct="1">
              <a:lnSpc>
                <a:spcPct val="160000"/>
              </a:lnSpc>
            </a:pPr>
            <a:r>
              <a:rPr lang="en-US" altLang="en-US" sz="2400" dirty="0"/>
              <a:t>Nathanson et al, 1997: bisphenol A below detectable levels : safe</a:t>
            </a:r>
          </a:p>
        </p:txBody>
      </p:sp>
      <p:sp>
        <p:nvSpPr>
          <p:cNvPr id="2" name="Slide Number Placeholder 1">
            <a:extLst>
              <a:ext uri="{FF2B5EF4-FFF2-40B4-BE49-F238E27FC236}">
                <a16:creationId xmlns:a16="http://schemas.microsoft.com/office/drawing/2014/main" id="{B3C510CD-362D-8533-03F0-E8D031400B75}"/>
              </a:ext>
            </a:extLst>
          </p:cNvPr>
          <p:cNvSpPr>
            <a:spLocks noGrp="1"/>
          </p:cNvSpPr>
          <p:nvPr>
            <p:ph type="sldNum" sz="quarter" idx="12"/>
          </p:nvPr>
        </p:nvSpPr>
        <p:spPr/>
        <p:txBody>
          <a:bodyPr/>
          <a:lstStyle/>
          <a:p>
            <a:fld id="{6D22F896-40B5-4ADD-8801-0D06FADFA095}" type="slidenum">
              <a:rPr lang="en-US" smtClean="0"/>
              <a:t>66</a:t>
            </a:fld>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DF80190B-C20C-EEC3-EA06-A33059A67D24}"/>
              </a:ext>
            </a:extLst>
          </p:cNvPr>
          <p:cNvSpPr>
            <a:spLocks noGrp="1"/>
          </p:cNvSpPr>
          <p:nvPr>
            <p:ph type="title"/>
          </p:nvPr>
        </p:nvSpPr>
        <p:spPr>
          <a:xfrm>
            <a:off x="1450392" y="2277719"/>
            <a:ext cx="9291215" cy="1049235"/>
          </a:xfrm>
        </p:spPr>
        <p:txBody>
          <a:bodyPr/>
          <a:lstStyle/>
          <a:p>
            <a:pPr eaLnBrk="1" hangingPunct="1"/>
            <a:r>
              <a:rPr lang="en-IN" b="0" i="0" dirty="0">
                <a:effectLst/>
                <a:latin typeface="+mn-lt"/>
              </a:rPr>
              <a:t>PREVENTIVE RESIN RESTORATION</a:t>
            </a:r>
            <a:endParaRPr lang="en-IN" altLang="en-US" dirty="0">
              <a:latin typeface="+mn-lt"/>
            </a:endParaRPr>
          </a:p>
        </p:txBody>
      </p:sp>
      <p:sp>
        <p:nvSpPr>
          <p:cNvPr id="2" name="Slide Number Placeholder 1">
            <a:extLst>
              <a:ext uri="{FF2B5EF4-FFF2-40B4-BE49-F238E27FC236}">
                <a16:creationId xmlns:a16="http://schemas.microsoft.com/office/drawing/2014/main" id="{5FB70157-EE13-EDE5-EA16-E570D0B88BFC}"/>
              </a:ext>
            </a:extLst>
          </p:cNvPr>
          <p:cNvSpPr>
            <a:spLocks noGrp="1"/>
          </p:cNvSpPr>
          <p:nvPr>
            <p:ph type="sldNum" sz="quarter" idx="12"/>
          </p:nvPr>
        </p:nvSpPr>
        <p:spPr/>
        <p:txBody>
          <a:bodyPr/>
          <a:lstStyle/>
          <a:p>
            <a:fld id="{6D22F896-40B5-4ADD-8801-0D06FADFA095}" type="slidenum">
              <a:rPr lang="en-US" smtClean="0"/>
              <a:t>67</a:t>
            </a:fld>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7C6D44-A2F1-DEBE-71D4-55760C74EDE9}"/>
              </a:ext>
            </a:extLst>
          </p:cNvPr>
          <p:cNvSpPr>
            <a:spLocks noGrp="1"/>
          </p:cNvSpPr>
          <p:nvPr>
            <p:ph type="sldNum" sz="quarter" idx="12"/>
          </p:nvPr>
        </p:nvSpPr>
        <p:spPr/>
        <p:txBody>
          <a:bodyPr/>
          <a:lstStyle/>
          <a:p>
            <a:fld id="{6D22F896-40B5-4ADD-8801-0D06FADFA095}" type="slidenum">
              <a:rPr lang="en-US" smtClean="0"/>
              <a:t>68</a:t>
            </a:fld>
            <a:endParaRPr lang="en-US" dirty="0"/>
          </a:p>
        </p:txBody>
      </p:sp>
      <p:sp>
        <p:nvSpPr>
          <p:cNvPr id="6" name="TextBox 5">
            <a:extLst>
              <a:ext uri="{FF2B5EF4-FFF2-40B4-BE49-F238E27FC236}">
                <a16:creationId xmlns:a16="http://schemas.microsoft.com/office/drawing/2014/main" id="{05B7CFA6-3967-5E2A-210C-3BCEB9A5B29E}"/>
              </a:ext>
            </a:extLst>
          </p:cNvPr>
          <p:cNvSpPr txBox="1"/>
          <p:nvPr/>
        </p:nvSpPr>
        <p:spPr>
          <a:xfrm>
            <a:off x="1596390" y="687213"/>
            <a:ext cx="9569450" cy="4493538"/>
          </a:xfrm>
          <a:prstGeom prst="rect">
            <a:avLst/>
          </a:prstGeom>
          <a:noFill/>
        </p:spPr>
        <p:txBody>
          <a:bodyPr wrap="square">
            <a:spAutoFit/>
          </a:bodyPr>
          <a:lstStyle/>
          <a:p>
            <a:pPr marL="342900" indent="-342900" algn="just">
              <a:buFont typeface="Arial" panose="020B0604020202020204" pitchFamily="34" charset="0"/>
              <a:buChar char="•"/>
            </a:pPr>
            <a:r>
              <a:rPr lang="en-US" sz="2200" b="0" i="0" dirty="0">
                <a:effectLst/>
              </a:rPr>
              <a:t> High prevalence and rapid onset of occlusal caries is related to the:</a:t>
            </a:r>
          </a:p>
          <a:p>
            <a:pPr marL="342900" indent="-342900" algn="just">
              <a:buFont typeface="Arial" panose="020B0604020202020204" pitchFamily="34" charset="0"/>
              <a:buChar char="•"/>
            </a:pPr>
            <a:endParaRPr lang="en-US" sz="2200" b="0" i="0" dirty="0">
              <a:effectLst/>
            </a:endParaRPr>
          </a:p>
          <a:p>
            <a:pPr marL="342900" indent="-342900" algn="just">
              <a:buFont typeface="Arial" panose="020B0604020202020204" pitchFamily="34" charset="0"/>
              <a:buChar char="•"/>
            </a:pPr>
            <a:r>
              <a:rPr lang="en-US" sz="2200" b="0" i="0" dirty="0">
                <a:effectLst/>
              </a:rPr>
              <a:t> </a:t>
            </a:r>
            <a:r>
              <a:rPr lang="en-US" sz="2200" b="0" i="0" dirty="0" err="1">
                <a:effectLst/>
              </a:rPr>
              <a:t>i</a:t>
            </a:r>
            <a:r>
              <a:rPr lang="en-US" sz="2200" b="0" i="0" dirty="0">
                <a:effectLst/>
              </a:rPr>
              <a:t>) Bacterial and nutrient harboring capacity of pit and fissures.</a:t>
            </a:r>
          </a:p>
          <a:p>
            <a:pPr marL="342900" indent="-342900" algn="just">
              <a:buFont typeface="Arial" panose="020B0604020202020204" pitchFamily="34" charset="0"/>
              <a:buChar char="•"/>
            </a:pPr>
            <a:endParaRPr lang="en-US" sz="2200" b="0" i="0" dirty="0">
              <a:effectLst/>
            </a:endParaRPr>
          </a:p>
          <a:p>
            <a:pPr marL="342900" indent="-342900" algn="just">
              <a:buFont typeface="Arial" panose="020B0604020202020204" pitchFamily="34" charset="0"/>
              <a:buChar char="•"/>
            </a:pPr>
            <a:r>
              <a:rPr lang="en-US" sz="2200" b="0" i="0" dirty="0">
                <a:effectLst/>
              </a:rPr>
              <a:t> ii) Close proximity of its base to the DEJ.</a:t>
            </a:r>
          </a:p>
          <a:p>
            <a:pPr marL="342900" indent="-342900" algn="just">
              <a:buFont typeface="Arial" panose="020B0604020202020204" pitchFamily="34" charset="0"/>
              <a:buChar char="•"/>
            </a:pPr>
            <a:endParaRPr lang="en-US" sz="2200" b="0" i="0" dirty="0">
              <a:effectLst/>
            </a:endParaRPr>
          </a:p>
          <a:p>
            <a:pPr marL="342900" indent="-342900" algn="just">
              <a:buFont typeface="Arial" panose="020B0604020202020204" pitchFamily="34" charset="0"/>
              <a:buChar char="•"/>
            </a:pPr>
            <a:r>
              <a:rPr lang="en-US" sz="2200" b="0" i="0" dirty="0">
                <a:effectLst/>
              </a:rPr>
              <a:t> iii) Total inaccessibility of this area to any mechanical means of debridement.</a:t>
            </a:r>
          </a:p>
          <a:p>
            <a:pPr marL="342900" indent="-342900" algn="just">
              <a:buFont typeface="Arial" panose="020B0604020202020204" pitchFamily="34" charset="0"/>
              <a:buChar char="•"/>
            </a:pPr>
            <a:endParaRPr lang="en-US" sz="2200" b="0" i="0" dirty="0">
              <a:effectLst/>
            </a:endParaRPr>
          </a:p>
          <a:p>
            <a:pPr marL="342900" indent="-342900" algn="just">
              <a:buFont typeface="Arial" panose="020B0604020202020204" pitchFamily="34" charset="0"/>
              <a:buChar char="•"/>
            </a:pPr>
            <a:r>
              <a:rPr lang="en-US" sz="2200" b="0" i="0" dirty="0">
                <a:effectLst/>
              </a:rPr>
              <a:t> PRR </a:t>
            </a:r>
            <a:r>
              <a:rPr lang="en-US" sz="2200" dirty="0"/>
              <a:t>a</a:t>
            </a:r>
            <a:r>
              <a:rPr lang="en-US" sz="2200" b="0" i="0" dirty="0">
                <a:effectLst/>
              </a:rPr>
              <a:t>re among the newer techniques which show long term success. This treatment of resin restoration has various distinct advantages over the traditional amalgam restorations.  But it requires an excellent isolation of moisture and saliva contamination.</a:t>
            </a:r>
          </a:p>
        </p:txBody>
      </p:sp>
    </p:spTree>
    <p:extLst>
      <p:ext uri="{BB962C8B-B14F-4D97-AF65-F5344CB8AC3E}">
        <p14:creationId xmlns:p14="http://schemas.microsoft.com/office/powerpoint/2010/main" val="40037416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063F6AD-C1DC-453C-60C9-59A4FFC78B09}"/>
              </a:ext>
            </a:extLst>
          </p:cNvPr>
          <p:cNvSpPr>
            <a:spLocks noGrp="1"/>
          </p:cNvSpPr>
          <p:nvPr>
            <p:ph type="sldNum" sz="quarter" idx="12"/>
          </p:nvPr>
        </p:nvSpPr>
        <p:spPr/>
        <p:txBody>
          <a:bodyPr/>
          <a:lstStyle/>
          <a:p>
            <a:fld id="{6D22F896-40B5-4ADD-8801-0D06FADFA095}" type="slidenum">
              <a:rPr lang="en-US" smtClean="0"/>
              <a:t>69</a:t>
            </a:fld>
            <a:endParaRPr lang="en-US" dirty="0"/>
          </a:p>
        </p:txBody>
      </p:sp>
      <p:sp>
        <p:nvSpPr>
          <p:cNvPr id="6" name="TextBox 5">
            <a:extLst>
              <a:ext uri="{FF2B5EF4-FFF2-40B4-BE49-F238E27FC236}">
                <a16:creationId xmlns:a16="http://schemas.microsoft.com/office/drawing/2014/main" id="{65E41510-A8D6-39C6-0811-7AA492D9F260}"/>
              </a:ext>
            </a:extLst>
          </p:cNvPr>
          <p:cNvSpPr txBox="1"/>
          <p:nvPr/>
        </p:nvSpPr>
        <p:spPr>
          <a:xfrm>
            <a:off x="1188720" y="798973"/>
            <a:ext cx="10523220" cy="4154984"/>
          </a:xfrm>
          <a:prstGeom prst="rect">
            <a:avLst/>
          </a:prstGeom>
          <a:noFill/>
        </p:spPr>
        <p:txBody>
          <a:bodyPr wrap="square">
            <a:spAutoFit/>
          </a:bodyPr>
          <a:lstStyle/>
          <a:p>
            <a:pPr marL="342900" indent="-342900" algn="just">
              <a:buFont typeface="Arial" panose="020B0604020202020204" pitchFamily="34" charset="0"/>
              <a:buChar char="•"/>
            </a:pPr>
            <a:r>
              <a:rPr lang="en-US" sz="2200" b="0" i="0" dirty="0">
                <a:effectLst/>
              </a:rPr>
              <a:t> PRR utilizes the invasive and non invasive treatment of borderline or questionable caries.</a:t>
            </a:r>
          </a:p>
          <a:p>
            <a:pPr marL="342900" indent="-342900" algn="just">
              <a:buFont typeface="Arial" panose="020B0604020202020204" pitchFamily="34" charset="0"/>
              <a:buChar char="•"/>
            </a:pPr>
            <a:endParaRPr lang="en-US" sz="2200" b="0" i="0" dirty="0">
              <a:effectLst/>
            </a:endParaRPr>
          </a:p>
          <a:p>
            <a:pPr marL="342900" indent="-342900" algn="just">
              <a:buFont typeface="Arial" panose="020B0604020202020204" pitchFamily="34" charset="0"/>
              <a:buChar char="•"/>
            </a:pPr>
            <a:r>
              <a:rPr lang="en-US" sz="2200" b="0" i="0" dirty="0">
                <a:effectLst/>
              </a:rPr>
              <a:t> The resin placed in the carious areas and adjacent caries susceptible areas, seals them from the oral environment and provides a valuable treatment alternative to conventional restorations like amalgam.</a:t>
            </a:r>
          </a:p>
          <a:p>
            <a:pPr marL="342900" indent="-342900" algn="just">
              <a:buFont typeface="Arial" panose="020B0604020202020204" pitchFamily="34" charset="0"/>
              <a:buChar char="•"/>
            </a:pPr>
            <a:endParaRPr lang="en-US" sz="2200" b="0" i="0" dirty="0">
              <a:effectLst/>
            </a:endParaRPr>
          </a:p>
          <a:p>
            <a:pPr marL="342900" indent="-342900" algn="just">
              <a:buFont typeface="Arial" panose="020B0604020202020204" pitchFamily="34" charset="0"/>
              <a:buChar char="•"/>
            </a:pPr>
            <a:r>
              <a:rPr lang="en-US" sz="2200" b="0" i="0" dirty="0">
                <a:effectLst/>
              </a:rPr>
              <a:t>PRR  integrates the preventive approach of the sealant therapy for caries susceptible pits and fissures with the therapeutic restoration of incipient caries with composite resin that occurs on the same occlusal table.</a:t>
            </a:r>
          </a:p>
          <a:p>
            <a:pPr marL="342900" indent="-342900" algn="just">
              <a:buFont typeface="Arial" panose="020B0604020202020204" pitchFamily="34" charset="0"/>
              <a:buChar char="•"/>
            </a:pPr>
            <a:endParaRPr lang="en-US" sz="2200" b="0" i="0" dirty="0">
              <a:effectLst/>
            </a:endParaRPr>
          </a:p>
          <a:p>
            <a:pPr marL="342900" indent="-342900" algn="just">
              <a:buFont typeface="Arial" panose="020B0604020202020204" pitchFamily="34" charset="0"/>
              <a:buChar char="•"/>
            </a:pPr>
            <a:r>
              <a:rPr lang="en-US" sz="2200" b="0" i="0" dirty="0">
                <a:effectLst/>
              </a:rPr>
              <a:t> Deep pits and fissures on tooth surface require sealant therapy.</a:t>
            </a:r>
          </a:p>
        </p:txBody>
      </p:sp>
    </p:spTree>
    <p:extLst>
      <p:ext uri="{BB962C8B-B14F-4D97-AF65-F5344CB8AC3E}">
        <p14:creationId xmlns:p14="http://schemas.microsoft.com/office/powerpoint/2010/main" val="2033387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C283C-F79F-4817-B865-A1DCCEE2998A}"/>
              </a:ext>
            </a:extLst>
          </p:cNvPr>
          <p:cNvSpPr>
            <a:spLocks noGrp="1"/>
          </p:cNvSpPr>
          <p:nvPr>
            <p:ph type="title"/>
          </p:nvPr>
        </p:nvSpPr>
        <p:spPr>
          <a:xfrm>
            <a:off x="1995055" y="361174"/>
            <a:ext cx="6520872" cy="590172"/>
          </a:xfrm>
        </p:spPr>
        <p:txBody>
          <a:bodyPr>
            <a:normAutofit/>
          </a:bodyPr>
          <a:lstStyle/>
          <a:p>
            <a:r>
              <a:rPr lang="en-IN" spc="155" dirty="0">
                <a:latin typeface="+mn-lt"/>
                <a:cs typeface="Calibri" panose="020F0502020204030204" pitchFamily="34" charset="0"/>
              </a:rPr>
              <a:t>Objectives </a:t>
            </a:r>
            <a:r>
              <a:rPr lang="en-IN" spc="35" dirty="0">
                <a:latin typeface="+mn-lt"/>
                <a:cs typeface="Calibri" panose="020F0502020204030204" pitchFamily="34" charset="0"/>
              </a:rPr>
              <a:t>of </a:t>
            </a:r>
            <a:r>
              <a:rPr lang="en-IN" spc="145" dirty="0">
                <a:latin typeface="+mn-lt"/>
                <a:cs typeface="Calibri" panose="020F0502020204030204" pitchFamily="34" charset="0"/>
              </a:rPr>
              <a:t>Prevention</a:t>
            </a:r>
            <a:endParaRPr lang="en-IN" dirty="0">
              <a:latin typeface="+mn-lt"/>
              <a:cs typeface="Calibri" panose="020F0502020204030204" pitchFamily="34" charset="0"/>
            </a:endParaRPr>
          </a:p>
        </p:txBody>
      </p:sp>
      <p:sp>
        <p:nvSpPr>
          <p:cNvPr id="3" name="Content Placeholder 2">
            <a:extLst>
              <a:ext uri="{FF2B5EF4-FFF2-40B4-BE49-F238E27FC236}">
                <a16:creationId xmlns:a16="http://schemas.microsoft.com/office/drawing/2014/main" id="{FBDA1AC4-76AC-4753-B593-9DDC8C6AF195}"/>
              </a:ext>
            </a:extLst>
          </p:cNvPr>
          <p:cNvSpPr>
            <a:spLocks noGrp="1"/>
          </p:cNvSpPr>
          <p:nvPr>
            <p:ph idx="1"/>
          </p:nvPr>
        </p:nvSpPr>
        <p:spPr>
          <a:xfrm>
            <a:off x="1995055" y="1420116"/>
            <a:ext cx="8915400" cy="3777622"/>
          </a:xfrm>
        </p:spPr>
        <p:txBody>
          <a:bodyPr>
            <a:normAutofit/>
          </a:bodyPr>
          <a:lstStyle/>
          <a:p>
            <a:pPr marL="457200" indent="-444500" algn="just">
              <a:lnSpc>
                <a:spcPct val="150000"/>
              </a:lnSpc>
              <a:spcBef>
                <a:spcPts val="100"/>
              </a:spcBef>
              <a:tabLst>
                <a:tab pos="354965" algn="l"/>
                <a:tab pos="355600" algn="l"/>
              </a:tabLst>
            </a:pPr>
            <a:r>
              <a:rPr lang="en-US" sz="2400" spc="-10" dirty="0">
                <a:cs typeface="Arial MT"/>
              </a:rPr>
              <a:t>To </a:t>
            </a:r>
            <a:r>
              <a:rPr lang="en-US" sz="2400" spc="-5" dirty="0">
                <a:cs typeface="Arial MT"/>
              </a:rPr>
              <a:t>avert</a:t>
            </a:r>
            <a:r>
              <a:rPr lang="en-US" sz="2400" dirty="0">
                <a:cs typeface="Arial MT"/>
              </a:rPr>
              <a:t> the </a:t>
            </a:r>
            <a:r>
              <a:rPr lang="en-US" sz="2400" spc="-5" dirty="0">
                <a:cs typeface="Arial MT"/>
              </a:rPr>
              <a:t>initiation</a:t>
            </a:r>
            <a:r>
              <a:rPr lang="en-US" sz="2400" spc="-10" dirty="0">
                <a:cs typeface="Arial MT"/>
              </a:rPr>
              <a:t> </a:t>
            </a:r>
            <a:r>
              <a:rPr lang="en-US" sz="2400" spc="-5" dirty="0">
                <a:cs typeface="Arial MT"/>
              </a:rPr>
              <a:t>of</a:t>
            </a:r>
            <a:r>
              <a:rPr lang="en-US" sz="2400" dirty="0">
                <a:cs typeface="Arial MT"/>
              </a:rPr>
              <a:t> </a:t>
            </a:r>
            <a:r>
              <a:rPr lang="en-US" sz="2400" spc="-5" dirty="0">
                <a:cs typeface="Arial MT"/>
              </a:rPr>
              <a:t>disease</a:t>
            </a:r>
            <a:r>
              <a:rPr lang="en-US" sz="2400" spc="-10" dirty="0">
                <a:cs typeface="Arial MT"/>
              </a:rPr>
              <a:t> </a:t>
            </a:r>
            <a:r>
              <a:rPr lang="en-US" sz="2400" spc="-5" dirty="0">
                <a:cs typeface="Arial MT"/>
              </a:rPr>
              <a:t>process</a:t>
            </a:r>
            <a:endParaRPr lang="en-US" sz="2400" dirty="0">
              <a:cs typeface="Arial MT"/>
            </a:endParaRPr>
          </a:p>
          <a:p>
            <a:pPr marL="457200" indent="-444500" algn="just">
              <a:lnSpc>
                <a:spcPct val="150000"/>
              </a:lnSpc>
              <a:tabLst>
                <a:tab pos="354965" algn="l"/>
                <a:tab pos="355600" algn="l"/>
              </a:tabLst>
            </a:pPr>
            <a:r>
              <a:rPr lang="en-US" sz="2400" spc="-10" dirty="0">
                <a:cs typeface="Arial MT"/>
              </a:rPr>
              <a:t>To</a:t>
            </a:r>
            <a:r>
              <a:rPr lang="en-US" sz="2400" spc="-20" dirty="0">
                <a:cs typeface="Arial MT"/>
              </a:rPr>
              <a:t> </a:t>
            </a:r>
            <a:r>
              <a:rPr lang="en-US" sz="2400" spc="-5" dirty="0">
                <a:cs typeface="Arial MT"/>
              </a:rPr>
              <a:t>intercept</a:t>
            </a:r>
            <a:r>
              <a:rPr lang="en-US" sz="2400" spc="-10" dirty="0">
                <a:cs typeface="Arial MT"/>
              </a:rPr>
              <a:t> </a:t>
            </a:r>
            <a:r>
              <a:rPr lang="en-US" sz="2400" spc="-5" dirty="0">
                <a:cs typeface="Arial MT"/>
              </a:rPr>
              <a:t>their progress</a:t>
            </a:r>
            <a:endParaRPr lang="en-US" sz="2400" dirty="0">
              <a:cs typeface="Arial MT"/>
            </a:endParaRPr>
          </a:p>
          <a:p>
            <a:pPr marL="457200" indent="-444500" algn="just">
              <a:lnSpc>
                <a:spcPct val="150000"/>
              </a:lnSpc>
              <a:tabLst>
                <a:tab pos="354965" algn="l"/>
                <a:tab pos="355600" algn="l"/>
              </a:tabLst>
            </a:pPr>
            <a:r>
              <a:rPr lang="en-US" sz="2400" spc="-10" dirty="0">
                <a:cs typeface="Arial MT"/>
              </a:rPr>
              <a:t>To</a:t>
            </a:r>
            <a:r>
              <a:rPr lang="en-US" sz="2400" spc="-20" dirty="0">
                <a:cs typeface="Arial MT"/>
              </a:rPr>
              <a:t> </a:t>
            </a:r>
            <a:r>
              <a:rPr lang="en-US" sz="2400" spc="-5" dirty="0">
                <a:cs typeface="Arial MT"/>
              </a:rPr>
              <a:t>control their spread</a:t>
            </a:r>
            <a:endParaRPr lang="en-US" sz="2400" dirty="0">
              <a:cs typeface="Arial MT"/>
            </a:endParaRPr>
          </a:p>
          <a:p>
            <a:pPr marL="457200" indent="-444500" algn="just">
              <a:lnSpc>
                <a:spcPct val="150000"/>
              </a:lnSpc>
              <a:tabLst>
                <a:tab pos="354965" algn="l"/>
                <a:tab pos="355600" algn="l"/>
              </a:tabLst>
            </a:pPr>
            <a:r>
              <a:rPr lang="en-US" sz="2400" spc="-10" dirty="0">
                <a:cs typeface="Arial MT"/>
              </a:rPr>
              <a:t>To</a:t>
            </a:r>
            <a:r>
              <a:rPr lang="en-US" sz="2400" spc="-5" dirty="0">
                <a:cs typeface="Arial MT"/>
              </a:rPr>
              <a:t> </a:t>
            </a:r>
            <a:r>
              <a:rPr lang="en-US" sz="2400" dirty="0">
                <a:cs typeface="Arial MT"/>
              </a:rPr>
              <a:t>limit</a:t>
            </a:r>
            <a:r>
              <a:rPr lang="en-US" sz="2400" spc="5" dirty="0">
                <a:cs typeface="Arial MT"/>
              </a:rPr>
              <a:t> </a:t>
            </a:r>
            <a:r>
              <a:rPr lang="en-US" sz="2400" spc="-5" dirty="0">
                <a:cs typeface="Arial MT"/>
              </a:rPr>
              <a:t>their</a:t>
            </a:r>
            <a:r>
              <a:rPr lang="en-US" sz="2400" spc="10" dirty="0">
                <a:cs typeface="Arial MT"/>
              </a:rPr>
              <a:t> </a:t>
            </a:r>
            <a:r>
              <a:rPr lang="en-US" sz="2400" spc="-5" dirty="0">
                <a:cs typeface="Arial MT"/>
              </a:rPr>
              <a:t>complications</a:t>
            </a:r>
            <a:r>
              <a:rPr lang="en-US" sz="2400" dirty="0">
                <a:cs typeface="Arial MT"/>
              </a:rPr>
              <a:t> </a:t>
            </a:r>
            <a:r>
              <a:rPr lang="en-US" sz="2400" spc="-5" dirty="0">
                <a:cs typeface="Arial MT"/>
              </a:rPr>
              <a:t>and</a:t>
            </a:r>
            <a:r>
              <a:rPr lang="en-US" sz="2400" dirty="0">
                <a:cs typeface="Arial MT"/>
              </a:rPr>
              <a:t> </a:t>
            </a:r>
            <a:r>
              <a:rPr lang="en-US" sz="2400" spc="-5" dirty="0">
                <a:cs typeface="Arial MT"/>
              </a:rPr>
              <a:t>after</a:t>
            </a:r>
            <a:r>
              <a:rPr lang="en-US" sz="2400" spc="10" dirty="0">
                <a:cs typeface="Arial MT"/>
              </a:rPr>
              <a:t> </a:t>
            </a:r>
            <a:r>
              <a:rPr lang="en-US" sz="2400" spc="-5" dirty="0">
                <a:cs typeface="Arial MT"/>
              </a:rPr>
              <a:t>effects</a:t>
            </a:r>
            <a:endParaRPr lang="en-US" sz="2400" dirty="0">
              <a:cs typeface="Arial MT"/>
            </a:endParaRPr>
          </a:p>
          <a:p>
            <a:pPr marL="457200" indent="-444500" algn="just">
              <a:lnSpc>
                <a:spcPct val="150000"/>
              </a:lnSpc>
              <a:tabLst>
                <a:tab pos="354965" algn="l"/>
                <a:tab pos="355600" algn="l"/>
              </a:tabLst>
            </a:pPr>
            <a:r>
              <a:rPr lang="en-US" sz="2400" spc="-10" dirty="0">
                <a:cs typeface="Arial MT"/>
              </a:rPr>
              <a:t>To</a:t>
            </a:r>
            <a:r>
              <a:rPr lang="en-US" sz="2400" spc="-20" dirty="0">
                <a:cs typeface="Arial MT"/>
              </a:rPr>
              <a:t> </a:t>
            </a:r>
            <a:r>
              <a:rPr lang="en-US" sz="2400" spc="-5" dirty="0">
                <a:cs typeface="Arial MT"/>
              </a:rPr>
              <a:t>provide</a:t>
            </a:r>
            <a:r>
              <a:rPr lang="en-US" sz="2400" spc="-15" dirty="0">
                <a:cs typeface="Arial MT"/>
              </a:rPr>
              <a:t> </a:t>
            </a:r>
            <a:r>
              <a:rPr lang="en-US" sz="2400" spc="-5" dirty="0">
                <a:cs typeface="Arial MT"/>
              </a:rPr>
              <a:t>rehabilitation</a:t>
            </a:r>
            <a:endParaRPr lang="en-US" sz="2400" dirty="0">
              <a:cs typeface="Arial MT"/>
            </a:endParaRPr>
          </a:p>
          <a:p>
            <a:endParaRPr lang="en-IN" dirty="0"/>
          </a:p>
        </p:txBody>
      </p:sp>
      <p:sp>
        <p:nvSpPr>
          <p:cNvPr id="4" name="Slide Number Placeholder 3">
            <a:extLst>
              <a:ext uri="{FF2B5EF4-FFF2-40B4-BE49-F238E27FC236}">
                <a16:creationId xmlns:a16="http://schemas.microsoft.com/office/drawing/2014/main" id="{519D44BC-105A-4E9F-B297-82478B459D8C}"/>
              </a:ext>
            </a:extLst>
          </p:cNvPr>
          <p:cNvSpPr>
            <a:spLocks noGrp="1"/>
          </p:cNvSpPr>
          <p:nvPr>
            <p:ph type="sldNum" sz="quarter" idx="12"/>
          </p:nvPr>
        </p:nvSpPr>
        <p:spPr/>
        <p:txBody>
          <a:bodyPr/>
          <a:lstStyle/>
          <a:p>
            <a:fld id="{0DB5CBD4-EBB8-45A2-B104-20F406CE1D6B}" type="slidenum">
              <a:rPr lang="en-IN" smtClean="0"/>
              <a:t>7</a:t>
            </a:fld>
            <a:endParaRPr lang="en-IN"/>
          </a:p>
        </p:txBody>
      </p:sp>
    </p:spTree>
    <p:extLst>
      <p:ext uri="{BB962C8B-B14F-4D97-AF65-F5344CB8AC3E}">
        <p14:creationId xmlns:p14="http://schemas.microsoft.com/office/powerpoint/2010/main" val="29028953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3CE6DD1-E318-3528-1FD6-B3B91BEC518A}"/>
              </a:ext>
            </a:extLst>
          </p:cNvPr>
          <p:cNvSpPr>
            <a:spLocks noGrp="1"/>
          </p:cNvSpPr>
          <p:nvPr>
            <p:ph type="sldNum" sz="quarter" idx="12"/>
          </p:nvPr>
        </p:nvSpPr>
        <p:spPr/>
        <p:txBody>
          <a:bodyPr/>
          <a:lstStyle/>
          <a:p>
            <a:fld id="{6D22F896-40B5-4ADD-8801-0D06FADFA095}" type="slidenum">
              <a:rPr lang="en-US" smtClean="0"/>
              <a:t>70</a:t>
            </a:fld>
            <a:endParaRPr lang="en-US" dirty="0"/>
          </a:p>
        </p:txBody>
      </p:sp>
      <p:sp>
        <p:nvSpPr>
          <p:cNvPr id="6" name="TextBox 5">
            <a:extLst>
              <a:ext uri="{FF2B5EF4-FFF2-40B4-BE49-F238E27FC236}">
                <a16:creationId xmlns:a16="http://schemas.microsoft.com/office/drawing/2014/main" id="{2B1B2782-063E-861D-94D4-866C88B5E059}"/>
              </a:ext>
            </a:extLst>
          </p:cNvPr>
          <p:cNvSpPr txBox="1"/>
          <p:nvPr/>
        </p:nvSpPr>
        <p:spPr>
          <a:xfrm>
            <a:off x="1647265" y="798973"/>
            <a:ext cx="9517380" cy="4093428"/>
          </a:xfrm>
          <a:prstGeom prst="rect">
            <a:avLst/>
          </a:prstGeom>
          <a:noFill/>
        </p:spPr>
        <p:txBody>
          <a:bodyPr wrap="square">
            <a:spAutoFit/>
          </a:bodyPr>
          <a:lstStyle/>
          <a:p>
            <a:pPr algn="just"/>
            <a:r>
              <a:rPr lang="en-US" sz="2000" i="0" dirty="0">
                <a:solidFill>
                  <a:schemeClr val="accent1"/>
                </a:solidFill>
                <a:effectLst/>
              </a:rPr>
              <a:t>TYPES OF PRR</a:t>
            </a:r>
          </a:p>
          <a:p>
            <a:pPr algn="just"/>
            <a:endParaRPr lang="en-US" sz="2000" i="0" dirty="0">
              <a:effectLst/>
            </a:endParaRPr>
          </a:p>
          <a:p>
            <a:pPr algn="just"/>
            <a:r>
              <a:rPr lang="en-US" sz="2000" i="0" dirty="0">
                <a:effectLst/>
              </a:rPr>
              <a:t> Based on the extent and depth of the carious lesions:</a:t>
            </a:r>
          </a:p>
          <a:p>
            <a:pPr algn="just"/>
            <a:r>
              <a:rPr lang="en-US" sz="2000" i="0" dirty="0">
                <a:effectLst/>
              </a:rPr>
              <a:t> a) Type A - Suspicious pits and fissures where caries removal is limited to enamel.</a:t>
            </a:r>
          </a:p>
          <a:p>
            <a:pPr algn="just"/>
            <a:r>
              <a:rPr lang="en-US" sz="2000" i="0" dirty="0">
                <a:effectLst/>
              </a:rPr>
              <a:t> b) Type B - Incipient lesion in dentin that is small and confined </a:t>
            </a:r>
          </a:p>
          <a:p>
            <a:pPr algn="just"/>
            <a:r>
              <a:rPr lang="en-US" sz="2000" i="0" dirty="0">
                <a:effectLst/>
              </a:rPr>
              <a:t>c) Type C - Characterized by the need for greater exploratory preparation in dentin</a:t>
            </a:r>
          </a:p>
          <a:p>
            <a:pPr algn="just"/>
            <a:endParaRPr lang="en-US" sz="2000" i="0" dirty="0">
              <a:effectLst/>
            </a:endParaRPr>
          </a:p>
          <a:p>
            <a:pPr algn="just"/>
            <a:r>
              <a:rPr lang="en-US" sz="2000" i="0" dirty="0">
                <a:effectLst/>
              </a:rPr>
              <a:t> Simonson (1978) advocated an </a:t>
            </a:r>
          </a:p>
          <a:p>
            <a:pPr marL="457200" indent="-457200" algn="just">
              <a:buAutoNum type="arabicPeriod"/>
            </a:pPr>
            <a:r>
              <a:rPr lang="en-US" sz="2000" dirty="0"/>
              <a:t>U</a:t>
            </a:r>
            <a:r>
              <a:rPr lang="en-US" sz="2000" i="0" dirty="0">
                <a:effectLst/>
              </a:rPr>
              <a:t>nfilled sealant --- type A</a:t>
            </a:r>
          </a:p>
          <a:p>
            <a:pPr marL="457200" indent="-457200" algn="just">
              <a:buAutoNum type="arabicPeriod"/>
            </a:pPr>
            <a:r>
              <a:rPr lang="en-US" sz="2000" dirty="0"/>
              <a:t>D</a:t>
            </a:r>
            <a:r>
              <a:rPr lang="en-US" sz="2000" i="0" dirty="0">
                <a:effectLst/>
              </a:rPr>
              <a:t>iluted composite resin ---- type B </a:t>
            </a:r>
          </a:p>
          <a:p>
            <a:pPr marL="457200" indent="-457200" algn="just">
              <a:buAutoNum type="arabicPeriod"/>
            </a:pPr>
            <a:r>
              <a:rPr lang="en-US" sz="2000" i="0" dirty="0">
                <a:effectLst/>
              </a:rPr>
              <a:t>Filled composite resin ---- type C</a:t>
            </a:r>
          </a:p>
        </p:txBody>
      </p:sp>
    </p:spTree>
    <p:extLst>
      <p:ext uri="{BB962C8B-B14F-4D97-AF65-F5344CB8AC3E}">
        <p14:creationId xmlns:p14="http://schemas.microsoft.com/office/powerpoint/2010/main" val="15579118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69797AF-F1E3-8590-AECB-8D972615ED1A}"/>
              </a:ext>
            </a:extLst>
          </p:cNvPr>
          <p:cNvSpPr>
            <a:spLocks noGrp="1"/>
          </p:cNvSpPr>
          <p:nvPr>
            <p:ph type="sldNum" sz="quarter" idx="12"/>
          </p:nvPr>
        </p:nvSpPr>
        <p:spPr/>
        <p:txBody>
          <a:bodyPr/>
          <a:lstStyle/>
          <a:p>
            <a:fld id="{6D22F896-40B5-4ADD-8801-0D06FADFA095}" type="slidenum">
              <a:rPr lang="en-US" smtClean="0"/>
              <a:t>71</a:t>
            </a:fld>
            <a:endParaRPr lang="en-US" dirty="0"/>
          </a:p>
        </p:txBody>
      </p:sp>
      <p:sp>
        <p:nvSpPr>
          <p:cNvPr id="6" name="TextBox 5">
            <a:extLst>
              <a:ext uri="{FF2B5EF4-FFF2-40B4-BE49-F238E27FC236}">
                <a16:creationId xmlns:a16="http://schemas.microsoft.com/office/drawing/2014/main" id="{99BAE258-02FC-2CF9-493F-20B890727FA2}"/>
              </a:ext>
            </a:extLst>
          </p:cNvPr>
          <p:cNvSpPr txBox="1"/>
          <p:nvPr/>
        </p:nvSpPr>
        <p:spPr>
          <a:xfrm>
            <a:off x="1841500" y="473853"/>
            <a:ext cx="8663940" cy="5278817"/>
          </a:xfrm>
          <a:prstGeom prst="rect">
            <a:avLst/>
          </a:prstGeom>
          <a:noFill/>
        </p:spPr>
        <p:txBody>
          <a:bodyPr wrap="square">
            <a:spAutoFit/>
          </a:bodyPr>
          <a:lstStyle/>
          <a:p>
            <a:pPr algn="just"/>
            <a:r>
              <a:rPr lang="en-US" sz="2200" b="0" i="0" dirty="0">
                <a:effectLst/>
                <a:latin typeface="+mj-lt"/>
              </a:rPr>
              <a:t>TYPE A RESTORATION </a:t>
            </a:r>
          </a:p>
          <a:p>
            <a:pPr algn="just"/>
            <a:endParaRPr lang="en-US" sz="2200" b="0" i="0" dirty="0">
              <a:effectLst/>
              <a:latin typeface="+mj-lt"/>
            </a:endParaRPr>
          </a:p>
          <a:p>
            <a:pPr marL="342900" indent="-342900" algn="just">
              <a:lnSpc>
                <a:spcPct val="150000"/>
              </a:lnSpc>
              <a:buFont typeface="Arial" panose="020B0604020202020204" pitchFamily="34" charset="0"/>
              <a:buChar char="•"/>
            </a:pPr>
            <a:r>
              <a:rPr lang="en-US" sz="2200" b="0" i="0" dirty="0">
                <a:effectLst/>
                <a:latin typeface="+mj-lt"/>
              </a:rPr>
              <a:t>Enamel fissure caries are removed with slow speed round bur. </a:t>
            </a:r>
          </a:p>
          <a:p>
            <a:pPr marL="342900" indent="-342900" algn="just">
              <a:lnSpc>
                <a:spcPct val="150000"/>
              </a:lnSpc>
              <a:buFont typeface="Arial" panose="020B0604020202020204" pitchFamily="34" charset="0"/>
              <a:buChar char="•"/>
            </a:pPr>
            <a:r>
              <a:rPr lang="en-US" sz="2200" dirty="0">
                <a:latin typeface="+mj-lt"/>
              </a:rPr>
              <a:t>c</a:t>
            </a:r>
            <a:r>
              <a:rPr lang="en-US" sz="2200" b="0" i="0" dirty="0">
                <a:effectLst/>
                <a:latin typeface="+mj-lt"/>
              </a:rPr>
              <a:t>lean the surface</a:t>
            </a:r>
          </a:p>
          <a:p>
            <a:pPr marL="342900" indent="-342900" algn="just">
              <a:lnSpc>
                <a:spcPct val="150000"/>
              </a:lnSpc>
              <a:buFont typeface="Arial" panose="020B0604020202020204" pitchFamily="34" charset="0"/>
              <a:buChar char="•"/>
            </a:pPr>
            <a:r>
              <a:rPr lang="en-US" sz="2200" b="0" i="0" dirty="0">
                <a:effectLst/>
                <a:latin typeface="+mj-lt"/>
              </a:rPr>
              <a:t> isolation</a:t>
            </a:r>
          </a:p>
          <a:p>
            <a:pPr marL="342900" indent="-342900" algn="just">
              <a:lnSpc>
                <a:spcPct val="150000"/>
              </a:lnSpc>
              <a:buFont typeface="Arial" panose="020B0604020202020204" pitchFamily="34" charset="0"/>
              <a:buChar char="•"/>
            </a:pPr>
            <a:r>
              <a:rPr lang="en-US" sz="2200" b="0" i="0" dirty="0">
                <a:effectLst/>
                <a:latin typeface="+mj-lt"/>
              </a:rPr>
              <a:t> remove decalcified pits and fissure</a:t>
            </a:r>
          </a:p>
          <a:p>
            <a:pPr marL="342900" indent="-342900" algn="just">
              <a:lnSpc>
                <a:spcPct val="150000"/>
              </a:lnSpc>
              <a:buFont typeface="Arial" panose="020B0604020202020204" pitchFamily="34" charset="0"/>
              <a:buChar char="•"/>
            </a:pPr>
            <a:r>
              <a:rPr lang="en-US" sz="2200" b="0" i="0" dirty="0">
                <a:effectLst/>
                <a:latin typeface="+mj-lt"/>
              </a:rPr>
              <a:t> place acid – etched gel – 20 to 60 sec </a:t>
            </a:r>
          </a:p>
          <a:p>
            <a:pPr marL="342900" indent="-342900" algn="just">
              <a:lnSpc>
                <a:spcPct val="150000"/>
              </a:lnSpc>
              <a:buFont typeface="Arial" panose="020B0604020202020204" pitchFamily="34" charset="0"/>
              <a:buChar char="•"/>
            </a:pPr>
            <a:r>
              <a:rPr lang="en-US" sz="2200" b="0" i="0" dirty="0">
                <a:effectLst/>
                <a:latin typeface="+mj-lt"/>
              </a:rPr>
              <a:t>wash and dry </a:t>
            </a:r>
            <a:endParaRPr lang="en-US" sz="2200" dirty="0">
              <a:latin typeface="+mj-lt"/>
            </a:endParaRPr>
          </a:p>
          <a:p>
            <a:pPr marL="342900" indent="-342900" algn="just">
              <a:lnSpc>
                <a:spcPct val="150000"/>
              </a:lnSpc>
              <a:buFont typeface="Arial" panose="020B0604020202020204" pitchFamily="34" charset="0"/>
              <a:buChar char="•"/>
            </a:pPr>
            <a:r>
              <a:rPr lang="en-US" sz="2200" b="0" i="0" dirty="0">
                <a:effectLst/>
                <a:latin typeface="+mj-lt"/>
              </a:rPr>
              <a:t>apply the sealant</a:t>
            </a:r>
          </a:p>
          <a:p>
            <a:pPr marL="342900" indent="-342900" algn="just">
              <a:lnSpc>
                <a:spcPct val="150000"/>
              </a:lnSpc>
              <a:buFont typeface="Arial" panose="020B0604020202020204" pitchFamily="34" charset="0"/>
              <a:buChar char="•"/>
            </a:pPr>
            <a:r>
              <a:rPr lang="en-US" sz="2200" b="0" i="0" dirty="0">
                <a:effectLst/>
                <a:latin typeface="+mj-lt"/>
              </a:rPr>
              <a:t> polymerize with visible light – 20 sec</a:t>
            </a:r>
          </a:p>
          <a:p>
            <a:pPr marL="342900" indent="-342900" algn="just">
              <a:lnSpc>
                <a:spcPct val="150000"/>
              </a:lnSpc>
              <a:buFont typeface="Arial" panose="020B0604020202020204" pitchFamily="34" charset="0"/>
              <a:buChar char="•"/>
            </a:pPr>
            <a:r>
              <a:rPr lang="en-US" sz="2200" b="0" i="0" dirty="0">
                <a:effectLst/>
                <a:latin typeface="+mj-lt"/>
              </a:rPr>
              <a:t> adjust the occlusion, if needed</a:t>
            </a:r>
          </a:p>
        </p:txBody>
      </p:sp>
    </p:spTree>
    <p:extLst>
      <p:ext uri="{BB962C8B-B14F-4D97-AF65-F5344CB8AC3E}">
        <p14:creationId xmlns:p14="http://schemas.microsoft.com/office/powerpoint/2010/main" val="17617095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4F7024-4CB7-1707-0E97-C5A3E425449A}"/>
              </a:ext>
            </a:extLst>
          </p:cNvPr>
          <p:cNvSpPr>
            <a:spLocks noGrp="1"/>
          </p:cNvSpPr>
          <p:nvPr>
            <p:ph type="sldNum" sz="quarter" idx="12"/>
          </p:nvPr>
        </p:nvSpPr>
        <p:spPr/>
        <p:txBody>
          <a:bodyPr/>
          <a:lstStyle/>
          <a:p>
            <a:fld id="{6D22F896-40B5-4ADD-8801-0D06FADFA095}" type="slidenum">
              <a:rPr lang="en-US" smtClean="0"/>
              <a:t>72</a:t>
            </a:fld>
            <a:endParaRPr lang="en-US" dirty="0"/>
          </a:p>
        </p:txBody>
      </p:sp>
      <p:sp>
        <p:nvSpPr>
          <p:cNvPr id="6" name="TextBox 5">
            <a:extLst>
              <a:ext uri="{FF2B5EF4-FFF2-40B4-BE49-F238E27FC236}">
                <a16:creationId xmlns:a16="http://schemas.microsoft.com/office/drawing/2014/main" id="{38C00A13-28A6-BB5C-6FE1-C908BB8756AA}"/>
              </a:ext>
            </a:extLst>
          </p:cNvPr>
          <p:cNvSpPr txBox="1"/>
          <p:nvPr/>
        </p:nvSpPr>
        <p:spPr>
          <a:xfrm>
            <a:off x="1902460" y="614307"/>
            <a:ext cx="6101080" cy="400110"/>
          </a:xfrm>
          <a:prstGeom prst="rect">
            <a:avLst/>
          </a:prstGeom>
          <a:noFill/>
        </p:spPr>
        <p:txBody>
          <a:bodyPr wrap="square">
            <a:spAutoFit/>
          </a:bodyPr>
          <a:lstStyle/>
          <a:p>
            <a:r>
              <a:rPr lang="en-IN" sz="2000" b="0" i="0" dirty="0">
                <a:effectLst/>
                <a:latin typeface="+mj-lt"/>
              </a:rPr>
              <a:t>TYPE B RESTORATION</a:t>
            </a:r>
            <a:endParaRPr lang="en-IN" sz="2000" dirty="0">
              <a:latin typeface="+mj-lt"/>
            </a:endParaRPr>
          </a:p>
        </p:txBody>
      </p:sp>
      <p:sp>
        <p:nvSpPr>
          <p:cNvPr id="8" name="TextBox 7">
            <a:extLst>
              <a:ext uri="{FF2B5EF4-FFF2-40B4-BE49-F238E27FC236}">
                <a16:creationId xmlns:a16="http://schemas.microsoft.com/office/drawing/2014/main" id="{815FC5B7-852D-ADF6-99E1-93750224E96D}"/>
              </a:ext>
            </a:extLst>
          </p:cNvPr>
          <p:cNvSpPr txBox="1"/>
          <p:nvPr/>
        </p:nvSpPr>
        <p:spPr>
          <a:xfrm>
            <a:off x="1642110" y="1302551"/>
            <a:ext cx="8907780" cy="4154984"/>
          </a:xfrm>
          <a:prstGeom prst="rect">
            <a:avLst/>
          </a:prstGeom>
          <a:noFill/>
        </p:spPr>
        <p:txBody>
          <a:bodyPr wrap="square">
            <a:spAutoFit/>
          </a:bodyPr>
          <a:lstStyle/>
          <a:p>
            <a:pPr marL="342900" indent="-342900" algn="just">
              <a:buFont typeface="Arial" panose="020B0604020202020204" pitchFamily="34" charset="0"/>
              <a:buChar char="•"/>
            </a:pPr>
            <a:r>
              <a:rPr lang="en-US" sz="2200" b="0" i="0" dirty="0">
                <a:effectLst/>
                <a:latin typeface="+mj-lt"/>
              </a:rPr>
              <a:t>removal of caries with a high speed no.330 bur, followed by a slow speed no.1/2 Round bur.</a:t>
            </a:r>
          </a:p>
          <a:p>
            <a:pPr marL="342900" indent="-342900" algn="just">
              <a:buFont typeface="Arial" panose="020B0604020202020204" pitchFamily="34" charset="0"/>
              <a:buChar char="•"/>
            </a:pPr>
            <a:endParaRPr lang="en-US" sz="2200" b="0" i="0" dirty="0">
              <a:effectLst/>
              <a:latin typeface="+mj-lt"/>
            </a:endParaRPr>
          </a:p>
          <a:p>
            <a:pPr marL="342900" indent="-342900" algn="just">
              <a:buFont typeface="Arial" panose="020B0604020202020204" pitchFamily="34" charset="0"/>
              <a:buChar char="•"/>
            </a:pPr>
            <a:r>
              <a:rPr lang="en-US" sz="2200" b="0" i="0" dirty="0">
                <a:effectLst/>
                <a:latin typeface="+mj-lt"/>
              </a:rPr>
              <a:t>After caries removal Ca(OH)2 liner is placed .</a:t>
            </a:r>
          </a:p>
          <a:p>
            <a:pPr marL="342900" indent="-342900" algn="just">
              <a:buFont typeface="Arial" panose="020B0604020202020204" pitchFamily="34" charset="0"/>
              <a:buChar char="•"/>
            </a:pPr>
            <a:endParaRPr lang="en-US" sz="2200" b="0" i="0" dirty="0">
              <a:effectLst/>
              <a:latin typeface="+mj-lt"/>
            </a:endParaRPr>
          </a:p>
          <a:p>
            <a:pPr marL="342900" indent="-342900" algn="just">
              <a:buFont typeface="Arial" panose="020B0604020202020204" pitchFamily="34" charset="0"/>
              <a:buChar char="•"/>
            </a:pPr>
            <a:r>
              <a:rPr lang="en-US" sz="2200" b="0" i="0" dirty="0">
                <a:effectLst/>
                <a:latin typeface="+mj-lt"/>
              </a:rPr>
              <a:t> Acid etching gel is applied over the entire occlusal surface for 20 to 60 sec , then washed 20 Sec and dried 10 sec.</a:t>
            </a:r>
          </a:p>
          <a:p>
            <a:pPr marL="342900" indent="-342900" algn="just">
              <a:buFont typeface="Arial" panose="020B0604020202020204" pitchFamily="34" charset="0"/>
              <a:buChar char="•"/>
            </a:pPr>
            <a:endParaRPr lang="en-US" sz="2200" b="0" i="0" dirty="0">
              <a:effectLst/>
              <a:latin typeface="+mj-lt"/>
            </a:endParaRPr>
          </a:p>
          <a:p>
            <a:pPr marL="342900" indent="-342900" algn="just">
              <a:buFont typeface="Arial" panose="020B0604020202020204" pitchFamily="34" charset="0"/>
              <a:buChar char="•"/>
            </a:pPr>
            <a:r>
              <a:rPr lang="en-US" sz="2200" b="0" i="0" dirty="0">
                <a:effectLst/>
                <a:latin typeface="+mj-lt"/>
              </a:rPr>
              <a:t> Bonding agent application: The walls of the preparation are coated with bonding agent which act as an intermediate Resin layer.</a:t>
            </a:r>
          </a:p>
          <a:p>
            <a:pPr algn="just"/>
            <a:r>
              <a:rPr lang="en-US" sz="2200" b="0" i="0" dirty="0">
                <a:effectLst/>
                <a:latin typeface="+mj-lt"/>
              </a:rPr>
              <a:t> </a:t>
            </a:r>
          </a:p>
        </p:txBody>
      </p:sp>
    </p:spTree>
    <p:extLst>
      <p:ext uri="{BB962C8B-B14F-4D97-AF65-F5344CB8AC3E}">
        <p14:creationId xmlns:p14="http://schemas.microsoft.com/office/powerpoint/2010/main" val="42689061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5A04F5-B4EE-699E-480B-BD4040F31297}"/>
              </a:ext>
            </a:extLst>
          </p:cNvPr>
          <p:cNvSpPr>
            <a:spLocks noGrp="1"/>
          </p:cNvSpPr>
          <p:nvPr>
            <p:ph type="sldNum" sz="quarter" idx="12"/>
          </p:nvPr>
        </p:nvSpPr>
        <p:spPr/>
        <p:txBody>
          <a:bodyPr/>
          <a:lstStyle/>
          <a:p>
            <a:fld id="{6D22F896-40B5-4ADD-8801-0D06FADFA095}" type="slidenum">
              <a:rPr lang="en-US" smtClean="0"/>
              <a:t>73</a:t>
            </a:fld>
            <a:endParaRPr lang="en-US" dirty="0"/>
          </a:p>
        </p:txBody>
      </p:sp>
      <p:sp>
        <p:nvSpPr>
          <p:cNvPr id="6" name="TextBox 5">
            <a:extLst>
              <a:ext uri="{FF2B5EF4-FFF2-40B4-BE49-F238E27FC236}">
                <a16:creationId xmlns:a16="http://schemas.microsoft.com/office/drawing/2014/main" id="{A2647CAD-6FCB-1F70-95D5-1812DCEE556A}"/>
              </a:ext>
            </a:extLst>
          </p:cNvPr>
          <p:cNvSpPr txBox="1"/>
          <p:nvPr/>
        </p:nvSpPr>
        <p:spPr>
          <a:xfrm>
            <a:off x="1606550" y="795306"/>
            <a:ext cx="8978900" cy="5170646"/>
          </a:xfrm>
          <a:prstGeom prst="rect">
            <a:avLst/>
          </a:prstGeom>
          <a:noFill/>
        </p:spPr>
        <p:txBody>
          <a:bodyPr wrap="square">
            <a:spAutoFit/>
          </a:bodyPr>
          <a:lstStyle/>
          <a:p>
            <a:pPr marL="342900" indent="-342900" algn="just">
              <a:buFont typeface="Arial" panose="020B0604020202020204" pitchFamily="34" charset="0"/>
              <a:buChar char="•"/>
            </a:pPr>
            <a:r>
              <a:rPr lang="en-US" sz="2200" b="0" i="0" dirty="0">
                <a:effectLst/>
                <a:latin typeface="+mj-lt"/>
              </a:rPr>
              <a:t>Composite resin application: </a:t>
            </a:r>
            <a:r>
              <a:rPr lang="en-US" sz="2200" dirty="0">
                <a:latin typeface="+mj-lt"/>
              </a:rPr>
              <a:t>F</a:t>
            </a:r>
            <a:r>
              <a:rPr lang="en-US" sz="2200" b="0" i="0" dirty="0">
                <a:effectLst/>
                <a:latin typeface="+mj-lt"/>
              </a:rPr>
              <a:t>illed composite resin is injected into the preparation and placed.</a:t>
            </a:r>
          </a:p>
          <a:p>
            <a:pPr marL="342900" indent="-342900" algn="just">
              <a:buFont typeface="Arial" panose="020B0604020202020204" pitchFamily="34" charset="0"/>
              <a:buChar char="•"/>
            </a:pPr>
            <a:endParaRPr lang="en-US" sz="2200" b="0" i="0" dirty="0">
              <a:effectLst/>
              <a:latin typeface="+mj-lt"/>
            </a:endParaRPr>
          </a:p>
          <a:p>
            <a:pPr marL="342900" indent="-342900" algn="just">
              <a:buFont typeface="Arial" panose="020B0604020202020204" pitchFamily="34" charset="0"/>
              <a:buChar char="•"/>
            </a:pPr>
            <a:r>
              <a:rPr lang="en-US" sz="2200" b="0" i="0" dirty="0">
                <a:effectLst/>
                <a:latin typeface="+mj-lt"/>
              </a:rPr>
              <a:t> Resin condensed and smoothened by plastic or Teflon instrument the composite resin is condensed and smoothed with a plastic or </a:t>
            </a:r>
            <a:r>
              <a:rPr lang="en-US" sz="2200" b="0" i="0" dirty="0" err="1">
                <a:effectLst/>
                <a:latin typeface="+mj-lt"/>
              </a:rPr>
              <a:t>teflon</a:t>
            </a:r>
            <a:r>
              <a:rPr lang="en-US" sz="2200" b="0" i="0" dirty="0">
                <a:effectLst/>
                <a:latin typeface="+mj-lt"/>
              </a:rPr>
              <a:t> Instrument.</a:t>
            </a:r>
          </a:p>
          <a:p>
            <a:pPr marL="342900" indent="-342900" algn="just">
              <a:buFont typeface="Arial" panose="020B0604020202020204" pitchFamily="34" charset="0"/>
              <a:buChar char="•"/>
            </a:pPr>
            <a:endParaRPr lang="en-US" sz="2200" b="0" i="0" dirty="0">
              <a:effectLst/>
              <a:latin typeface="+mj-lt"/>
            </a:endParaRPr>
          </a:p>
          <a:p>
            <a:pPr marL="342900" indent="-342900" algn="just">
              <a:buFont typeface="Arial" panose="020B0604020202020204" pitchFamily="34" charset="0"/>
              <a:buChar char="•"/>
            </a:pPr>
            <a:r>
              <a:rPr lang="en-US" sz="2200" b="0" i="0" dirty="0">
                <a:effectLst/>
                <a:latin typeface="+mj-lt"/>
              </a:rPr>
              <a:t> Sealant application: </a:t>
            </a:r>
            <a:r>
              <a:rPr lang="en-US" sz="2200" dirty="0">
                <a:latin typeface="+mj-lt"/>
              </a:rPr>
              <a:t>F</a:t>
            </a:r>
            <a:r>
              <a:rPr lang="en-US" sz="2200" b="0" i="0" dirty="0">
                <a:effectLst/>
                <a:latin typeface="+mj-lt"/>
              </a:rPr>
              <a:t>illed sealant material is applied over the entire occlusal surface.</a:t>
            </a:r>
          </a:p>
          <a:p>
            <a:pPr marL="342900" indent="-342900" algn="just">
              <a:buFont typeface="Arial" panose="020B0604020202020204" pitchFamily="34" charset="0"/>
              <a:buChar char="•"/>
            </a:pPr>
            <a:endParaRPr lang="en-US" sz="2200" b="0" i="0" dirty="0">
              <a:effectLst/>
              <a:latin typeface="+mj-lt"/>
            </a:endParaRPr>
          </a:p>
          <a:p>
            <a:pPr marL="342900" indent="-342900" algn="just">
              <a:buFont typeface="Arial" panose="020B0604020202020204" pitchFamily="34" charset="0"/>
              <a:buChar char="•"/>
            </a:pPr>
            <a:r>
              <a:rPr lang="en-US" sz="2200" b="0" i="0" dirty="0">
                <a:effectLst/>
                <a:latin typeface="+mj-lt"/>
              </a:rPr>
              <a:t> Polymerization: </a:t>
            </a:r>
            <a:r>
              <a:rPr lang="en-US" sz="2200" dirty="0">
                <a:latin typeface="+mj-lt"/>
              </a:rPr>
              <a:t>A</a:t>
            </a:r>
            <a:r>
              <a:rPr lang="en-US" sz="2200" b="0" i="0" dirty="0">
                <a:effectLst/>
                <a:latin typeface="+mj-lt"/>
              </a:rPr>
              <a:t>ll layers are simultaneously polymerized with visible light produced by the polymerization unit.</a:t>
            </a:r>
          </a:p>
          <a:p>
            <a:pPr marL="342900" indent="-342900" algn="just">
              <a:buFont typeface="Arial" panose="020B0604020202020204" pitchFamily="34" charset="0"/>
              <a:buChar char="•"/>
            </a:pPr>
            <a:endParaRPr lang="en-US" sz="2200" b="0" i="0" dirty="0">
              <a:effectLst/>
              <a:latin typeface="+mj-lt"/>
            </a:endParaRPr>
          </a:p>
          <a:p>
            <a:pPr marL="342900" indent="-342900" algn="just">
              <a:buFont typeface="Arial" panose="020B0604020202020204" pitchFamily="34" charset="0"/>
              <a:buChar char="•"/>
            </a:pPr>
            <a:r>
              <a:rPr lang="en-US" sz="2200" b="0" i="0" dirty="0">
                <a:effectLst/>
                <a:latin typeface="+mj-lt"/>
              </a:rPr>
              <a:t> Occlusal adjustment: the occlusion is adjusted, where required, with finishing burs.</a:t>
            </a:r>
          </a:p>
        </p:txBody>
      </p:sp>
    </p:spTree>
    <p:extLst>
      <p:ext uri="{BB962C8B-B14F-4D97-AF65-F5344CB8AC3E}">
        <p14:creationId xmlns:p14="http://schemas.microsoft.com/office/powerpoint/2010/main" val="12733441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36D6A42-C5AB-8263-4389-57A75BAD0ECE}"/>
              </a:ext>
            </a:extLst>
          </p:cNvPr>
          <p:cNvSpPr>
            <a:spLocks noGrp="1"/>
          </p:cNvSpPr>
          <p:nvPr>
            <p:ph type="sldNum" sz="quarter" idx="12"/>
          </p:nvPr>
        </p:nvSpPr>
        <p:spPr/>
        <p:txBody>
          <a:bodyPr/>
          <a:lstStyle/>
          <a:p>
            <a:fld id="{6D22F896-40B5-4ADD-8801-0D06FADFA095}" type="slidenum">
              <a:rPr lang="en-US" smtClean="0"/>
              <a:t>74</a:t>
            </a:fld>
            <a:endParaRPr lang="en-US" dirty="0"/>
          </a:p>
        </p:txBody>
      </p:sp>
      <p:sp>
        <p:nvSpPr>
          <p:cNvPr id="6" name="TextBox 5">
            <a:extLst>
              <a:ext uri="{FF2B5EF4-FFF2-40B4-BE49-F238E27FC236}">
                <a16:creationId xmlns:a16="http://schemas.microsoft.com/office/drawing/2014/main" id="{A7FED659-6F69-4DB2-463D-A88D6EDA274E}"/>
              </a:ext>
            </a:extLst>
          </p:cNvPr>
          <p:cNvSpPr txBox="1"/>
          <p:nvPr/>
        </p:nvSpPr>
        <p:spPr>
          <a:xfrm>
            <a:off x="1648460" y="589097"/>
            <a:ext cx="6101080" cy="461665"/>
          </a:xfrm>
          <a:prstGeom prst="rect">
            <a:avLst/>
          </a:prstGeom>
          <a:noFill/>
        </p:spPr>
        <p:txBody>
          <a:bodyPr wrap="square">
            <a:spAutoFit/>
          </a:bodyPr>
          <a:lstStyle/>
          <a:p>
            <a:r>
              <a:rPr lang="en-IN" sz="2400" b="0" i="0" dirty="0">
                <a:effectLst/>
                <a:latin typeface="+mj-lt"/>
              </a:rPr>
              <a:t>TYPE C RESTORATION</a:t>
            </a:r>
            <a:endParaRPr lang="en-IN" sz="2400" dirty="0">
              <a:latin typeface="+mj-lt"/>
            </a:endParaRPr>
          </a:p>
        </p:txBody>
      </p:sp>
      <p:sp>
        <p:nvSpPr>
          <p:cNvPr id="8" name="TextBox 7">
            <a:extLst>
              <a:ext uri="{FF2B5EF4-FFF2-40B4-BE49-F238E27FC236}">
                <a16:creationId xmlns:a16="http://schemas.microsoft.com/office/drawing/2014/main" id="{02EE7687-973C-21BE-5DD9-75A944887A3D}"/>
              </a:ext>
            </a:extLst>
          </p:cNvPr>
          <p:cNvSpPr txBox="1"/>
          <p:nvPr/>
        </p:nvSpPr>
        <p:spPr>
          <a:xfrm>
            <a:off x="1648460" y="2118975"/>
            <a:ext cx="8592820" cy="1446550"/>
          </a:xfrm>
          <a:prstGeom prst="rect">
            <a:avLst/>
          </a:prstGeom>
          <a:noFill/>
        </p:spPr>
        <p:txBody>
          <a:bodyPr wrap="square">
            <a:spAutoFit/>
          </a:bodyPr>
          <a:lstStyle/>
          <a:p>
            <a:pPr marL="342900" indent="-342900" algn="just">
              <a:buFont typeface="Arial" panose="020B0604020202020204" pitchFamily="34" charset="0"/>
              <a:buChar char="•"/>
            </a:pPr>
            <a:r>
              <a:rPr lang="en-US" sz="2200" b="0" i="0" dirty="0">
                <a:effectLst/>
                <a:latin typeface="+mj-lt"/>
              </a:rPr>
              <a:t>Type C is larger and deeper add additional polymerization time (30 sec).</a:t>
            </a:r>
          </a:p>
          <a:p>
            <a:pPr marL="342900" indent="-342900" algn="just">
              <a:buFont typeface="Arial" panose="020B0604020202020204" pitchFamily="34" charset="0"/>
              <a:buChar char="•"/>
            </a:pPr>
            <a:endParaRPr lang="en-US" sz="2200" dirty="0">
              <a:latin typeface="+mj-lt"/>
            </a:endParaRPr>
          </a:p>
          <a:p>
            <a:pPr marL="342900" indent="-342900" algn="just">
              <a:buFont typeface="Arial" panose="020B0604020202020204" pitchFamily="34" charset="0"/>
              <a:buChar char="•"/>
            </a:pPr>
            <a:r>
              <a:rPr lang="en-US" sz="2200" b="0" i="0" dirty="0">
                <a:effectLst/>
                <a:latin typeface="+mj-lt"/>
              </a:rPr>
              <a:t> In most cases local anesthesia will also be required.</a:t>
            </a:r>
            <a:endParaRPr lang="en-IN" sz="2200" dirty="0">
              <a:latin typeface="+mj-lt"/>
            </a:endParaRPr>
          </a:p>
        </p:txBody>
      </p:sp>
    </p:spTree>
    <p:extLst>
      <p:ext uri="{BB962C8B-B14F-4D97-AF65-F5344CB8AC3E}">
        <p14:creationId xmlns:p14="http://schemas.microsoft.com/office/powerpoint/2010/main" val="5299307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03D36780-CD44-15B4-5082-1EF7C8C918E9}"/>
              </a:ext>
            </a:extLst>
          </p:cNvPr>
          <p:cNvSpPr>
            <a:spLocks noGrp="1" noChangeArrowheads="1"/>
          </p:cNvSpPr>
          <p:nvPr>
            <p:ph type="title" idx="4294967295"/>
          </p:nvPr>
        </p:nvSpPr>
        <p:spPr>
          <a:xfrm>
            <a:off x="2362200" y="457200"/>
            <a:ext cx="7772400" cy="1143000"/>
          </a:xfrm>
        </p:spPr>
        <p:txBody>
          <a:bodyPr/>
          <a:lstStyle/>
          <a:p>
            <a:pPr eaLnBrk="1" hangingPunct="1"/>
            <a:r>
              <a:rPr lang="en-US" altLang="en-US"/>
              <a:t>PRR “A” vs. PRR “B”</a:t>
            </a:r>
          </a:p>
        </p:txBody>
      </p:sp>
      <p:sp>
        <p:nvSpPr>
          <p:cNvPr id="55299" name="Comment 3">
            <a:extLst>
              <a:ext uri="{FF2B5EF4-FFF2-40B4-BE49-F238E27FC236}">
                <a16:creationId xmlns:a16="http://schemas.microsoft.com/office/drawing/2014/main" id="{B10164F0-992B-03C8-9276-36E179E1B2DC}"/>
              </a:ext>
            </a:extLst>
          </p:cNvPr>
          <p:cNvSpPr>
            <a:spLocks noChangeArrowheads="1"/>
          </p:cNvSpPr>
          <p:nvPr/>
        </p:nvSpPr>
        <p:spPr bwMode="auto">
          <a:xfrm>
            <a:off x="7924801" y="5791200"/>
            <a:ext cx="1203325" cy="369332"/>
          </a:xfrm>
          <a:prstGeom prst="rect">
            <a:avLst/>
          </a:prstGeom>
          <a:solidFill>
            <a:srgbClr val="FCFDC6"/>
          </a:solidFill>
          <a:ln w="9525">
            <a:solidFill>
              <a:schemeClr val="tx1"/>
            </a:solidFill>
            <a:miter lim="800000"/>
            <a:headEnd/>
            <a:tailEnd/>
          </a:ln>
          <a:effectLst>
            <a:outerShdw dist="107763" dir="2700000" algn="ctr" rotWithShape="0">
              <a:schemeClr val="bg2"/>
            </a:outerShdw>
          </a:effectLst>
          <a:extLst>
            <a:ext uri="{53640926-AAD7-44D8-BBD7-CCE9431645EC}">
              <a14:shadowObscured xmlns:a14="http://schemas.microsoft.com/office/drawing/2010/main" val="1"/>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solidFill>
                  <a:srgbClr val="000000"/>
                </a:solidFill>
                <a:latin typeface="Geneva" charset="0"/>
              </a:rPr>
              <a:t>Type B</a:t>
            </a:r>
            <a:endParaRPr lang="en-US" altLang="en-US">
              <a:solidFill>
                <a:srgbClr val="000000"/>
              </a:solidFill>
              <a:latin typeface="Geneva" charset="0"/>
            </a:endParaRPr>
          </a:p>
        </p:txBody>
      </p:sp>
      <p:sp>
        <p:nvSpPr>
          <p:cNvPr id="55300" name="Comment 4">
            <a:extLst>
              <a:ext uri="{FF2B5EF4-FFF2-40B4-BE49-F238E27FC236}">
                <a16:creationId xmlns:a16="http://schemas.microsoft.com/office/drawing/2014/main" id="{F46DE6A9-A0EE-A715-C366-12062E467913}"/>
              </a:ext>
            </a:extLst>
          </p:cNvPr>
          <p:cNvSpPr>
            <a:spLocks noChangeArrowheads="1"/>
          </p:cNvSpPr>
          <p:nvPr/>
        </p:nvSpPr>
        <p:spPr bwMode="auto">
          <a:xfrm>
            <a:off x="3505201" y="5791200"/>
            <a:ext cx="1203325" cy="369332"/>
          </a:xfrm>
          <a:prstGeom prst="rect">
            <a:avLst/>
          </a:prstGeom>
          <a:solidFill>
            <a:srgbClr val="FCFDC6"/>
          </a:solidFill>
          <a:ln w="9525">
            <a:solidFill>
              <a:schemeClr val="tx1"/>
            </a:solidFill>
            <a:miter lim="800000"/>
            <a:headEnd/>
            <a:tailEnd/>
          </a:ln>
          <a:effectLst>
            <a:outerShdw dist="107763" dir="2700000" algn="ctr" rotWithShape="0">
              <a:schemeClr val="bg2"/>
            </a:outerShdw>
          </a:effectLst>
          <a:extLst>
            <a:ext uri="{53640926-AAD7-44D8-BBD7-CCE9431645EC}">
              <a14:shadowObscured xmlns:a14="http://schemas.microsoft.com/office/drawing/2010/main" val="1"/>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solidFill>
                  <a:srgbClr val="000000"/>
                </a:solidFill>
                <a:latin typeface="Geneva" charset="0"/>
              </a:rPr>
              <a:t>Type A</a:t>
            </a:r>
            <a:endParaRPr lang="en-US" altLang="en-US">
              <a:solidFill>
                <a:srgbClr val="000000"/>
              </a:solidFill>
              <a:latin typeface="Geneva" charset="0"/>
            </a:endParaRPr>
          </a:p>
        </p:txBody>
      </p:sp>
      <p:pic>
        <p:nvPicPr>
          <p:cNvPr id="55301" name="Picture 5">
            <a:extLst>
              <a:ext uri="{FF2B5EF4-FFF2-40B4-BE49-F238E27FC236}">
                <a16:creationId xmlns:a16="http://schemas.microsoft.com/office/drawing/2014/main" id="{6FD6966A-CC1F-88AF-E07C-BBB172F887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524001"/>
            <a:ext cx="3962400"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6">
            <a:extLst>
              <a:ext uri="{FF2B5EF4-FFF2-40B4-BE49-F238E27FC236}">
                <a16:creationId xmlns:a16="http://schemas.microsoft.com/office/drawing/2014/main" id="{9F3393D0-E692-EFA4-2A55-DA1182E3B5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524001"/>
            <a:ext cx="4419600" cy="380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F3BF872F-B1E6-F597-AB81-38D44C7A8DE3}"/>
              </a:ext>
            </a:extLst>
          </p:cNvPr>
          <p:cNvSpPr>
            <a:spLocks noGrp="1"/>
          </p:cNvSpPr>
          <p:nvPr>
            <p:ph type="sldNum" sz="quarter" idx="12"/>
          </p:nvPr>
        </p:nvSpPr>
        <p:spPr/>
        <p:txBody>
          <a:bodyPr/>
          <a:lstStyle/>
          <a:p>
            <a:fld id="{6D22F896-40B5-4ADD-8801-0D06FADFA095}" type="slidenum">
              <a:rPr lang="en-US" smtClean="0"/>
              <a:t>75</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5301"/>
                                        </p:tgtEl>
                                        <p:attrNameLst>
                                          <p:attrName>style.visibility</p:attrName>
                                        </p:attrNameLst>
                                      </p:cBhvr>
                                      <p:to>
                                        <p:strVal val="visible"/>
                                      </p:to>
                                    </p:set>
                                    <p:animEffect transition="in" filter="wheel(1)">
                                      <p:cBhvr>
                                        <p:cTn id="7" dur="2000"/>
                                        <p:tgtEl>
                                          <p:spTgt spid="55301"/>
                                        </p:tgtEl>
                                      </p:cBhvr>
                                    </p:animEffect>
                                  </p:childTnLst>
                                </p:cTn>
                              </p:par>
                              <p:par>
                                <p:cTn id="8" presetID="21" presetClass="entr" presetSubtype="1" fill="hold" nodeType="withEffect">
                                  <p:stCondLst>
                                    <p:cond delay="0"/>
                                  </p:stCondLst>
                                  <p:childTnLst>
                                    <p:set>
                                      <p:cBhvr>
                                        <p:cTn id="9" dur="1" fill="hold">
                                          <p:stCondLst>
                                            <p:cond delay="0"/>
                                          </p:stCondLst>
                                        </p:cTn>
                                        <p:tgtEl>
                                          <p:spTgt spid="55302"/>
                                        </p:tgtEl>
                                        <p:attrNameLst>
                                          <p:attrName>style.visibility</p:attrName>
                                        </p:attrNameLst>
                                      </p:cBhvr>
                                      <p:to>
                                        <p:strVal val="visible"/>
                                      </p:to>
                                    </p:set>
                                    <p:animEffect transition="in" filter="wheel(1)">
                                      <p:cBhvr>
                                        <p:cTn id="10" dur="2000"/>
                                        <p:tgtEl>
                                          <p:spTgt spid="55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5679A8-6959-C508-D948-3BB57E8343BE}"/>
              </a:ext>
            </a:extLst>
          </p:cNvPr>
          <p:cNvSpPr>
            <a:spLocks noGrp="1"/>
          </p:cNvSpPr>
          <p:nvPr>
            <p:ph type="sldNum" sz="quarter" idx="12"/>
          </p:nvPr>
        </p:nvSpPr>
        <p:spPr/>
        <p:txBody>
          <a:bodyPr/>
          <a:lstStyle/>
          <a:p>
            <a:fld id="{6D22F896-40B5-4ADD-8801-0D06FADFA095}" type="slidenum">
              <a:rPr lang="en-US" smtClean="0"/>
              <a:t>76</a:t>
            </a:fld>
            <a:endParaRPr lang="en-US" dirty="0"/>
          </a:p>
        </p:txBody>
      </p:sp>
      <p:sp>
        <p:nvSpPr>
          <p:cNvPr id="6" name="TextBox 5">
            <a:extLst>
              <a:ext uri="{FF2B5EF4-FFF2-40B4-BE49-F238E27FC236}">
                <a16:creationId xmlns:a16="http://schemas.microsoft.com/office/drawing/2014/main" id="{EE6D3C94-5876-84A1-F08F-6EB845A057FC}"/>
              </a:ext>
            </a:extLst>
          </p:cNvPr>
          <p:cNvSpPr txBox="1"/>
          <p:nvPr/>
        </p:nvSpPr>
        <p:spPr>
          <a:xfrm>
            <a:off x="1790700" y="573708"/>
            <a:ext cx="6101080" cy="477054"/>
          </a:xfrm>
          <a:prstGeom prst="rect">
            <a:avLst/>
          </a:prstGeom>
          <a:noFill/>
        </p:spPr>
        <p:txBody>
          <a:bodyPr wrap="square">
            <a:spAutoFit/>
          </a:bodyPr>
          <a:lstStyle/>
          <a:p>
            <a:r>
              <a:rPr lang="en-IN" sz="2500" b="0" i="0" dirty="0">
                <a:effectLst/>
                <a:latin typeface="+mj-lt"/>
              </a:rPr>
              <a:t>ADVANTAGES</a:t>
            </a:r>
            <a:endParaRPr lang="en-IN" sz="2500" dirty="0">
              <a:latin typeface="+mj-lt"/>
            </a:endParaRPr>
          </a:p>
        </p:txBody>
      </p:sp>
      <p:sp>
        <p:nvSpPr>
          <p:cNvPr id="8" name="TextBox 7">
            <a:extLst>
              <a:ext uri="{FF2B5EF4-FFF2-40B4-BE49-F238E27FC236}">
                <a16:creationId xmlns:a16="http://schemas.microsoft.com/office/drawing/2014/main" id="{2CE09206-A202-0494-CB66-80CB7009A54E}"/>
              </a:ext>
            </a:extLst>
          </p:cNvPr>
          <p:cNvSpPr txBox="1"/>
          <p:nvPr/>
        </p:nvSpPr>
        <p:spPr>
          <a:xfrm>
            <a:off x="1790700" y="1635988"/>
            <a:ext cx="8308340" cy="3139321"/>
          </a:xfrm>
          <a:prstGeom prst="rect">
            <a:avLst/>
          </a:prstGeom>
          <a:noFill/>
        </p:spPr>
        <p:txBody>
          <a:bodyPr wrap="square">
            <a:spAutoFit/>
          </a:bodyPr>
          <a:lstStyle/>
          <a:p>
            <a:pPr marL="342900" indent="-342900" algn="just">
              <a:buFont typeface="Arial" panose="020B0604020202020204" pitchFamily="34" charset="0"/>
              <a:buChar char="•"/>
            </a:pPr>
            <a:r>
              <a:rPr lang="en-US" sz="2200" b="0" i="0" dirty="0">
                <a:effectLst/>
                <a:latin typeface="+mj-lt"/>
              </a:rPr>
              <a:t>Minimal cavity preparation is required thus prevents unnecessary removal of healthy tooth structure for retention.</a:t>
            </a:r>
          </a:p>
          <a:p>
            <a:pPr marL="342900" indent="-342900" algn="just">
              <a:buFont typeface="Arial" panose="020B0604020202020204" pitchFamily="34" charset="0"/>
              <a:buChar char="•"/>
            </a:pPr>
            <a:endParaRPr lang="en-US" sz="2200" dirty="0">
              <a:latin typeface="+mj-lt"/>
            </a:endParaRPr>
          </a:p>
          <a:p>
            <a:pPr marL="342900" indent="-342900" algn="just">
              <a:buFont typeface="Arial" panose="020B0604020202020204" pitchFamily="34" charset="0"/>
              <a:buChar char="•"/>
            </a:pPr>
            <a:r>
              <a:rPr lang="en-US" sz="2200" b="0" i="0" dirty="0">
                <a:effectLst/>
                <a:latin typeface="+mj-lt"/>
              </a:rPr>
              <a:t>Seals caries halting the destruction of tooth. </a:t>
            </a:r>
            <a:r>
              <a:rPr lang="en-US" sz="2200" b="0" i="0" dirty="0" err="1">
                <a:effectLst/>
                <a:latin typeface="+mj-lt"/>
              </a:rPr>
              <a:t>Eg</a:t>
            </a:r>
            <a:r>
              <a:rPr lang="en-US" sz="2200" b="0" i="0" dirty="0">
                <a:effectLst/>
                <a:latin typeface="+mj-lt"/>
              </a:rPr>
              <a:t>: teeth with pit and fissure</a:t>
            </a:r>
          </a:p>
          <a:p>
            <a:pPr algn="just"/>
            <a:r>
              <a:rPr lang="en-US" sz="2200" b="0" i="0" dirty="0">
                <a:effectLst/>
                <a:latin typeface="+mj-lt"/>
              </a:rPr>
              <a:t> </a:t>
            </a:r>
          </a:p>
          <a:p>
            <a:pPr marL="342900" indent="-342900" algn="just">
              <a:buFont typeface="Arial" panose="020B0604020202020204" pitchFamily="34" charset="0"/>
              <a:buChar char="•"/>
            </a:pPr>
            <a:r>
              <a:rPr lang="en-US" sz="2200" b="0" i="0" dirty="0">
                <a:effectLst/>
                <a:latin typeface="+mj-lt"/>
              </a:rPr>
              <a:t>Loss of the restoration and subsequent replacement proves to be less invasive than that for conventional restoration like amalgam.</a:t>
            </a:r>
          </a:p>
        </p:txBody>
      </p:sp>
    </p:spTree>
    <p:extLst>
      <p:ext uri="{BB962C8B-B14F-4D97-AF65-F5344CB8AC3E}">
        <p14:creationId xmlns:p14="http://schemas.microsoft.com/office/powerpoint/2010/main" val="405499422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D7B357-E28B-E2F3-993C-B738C5054AC3}"/>
              </a:ext>
            </a:extLst>
          </p:cNvPr>
          <p:cNvSpPr>
            <a:spLocks noGrp="1"/>
          </p:cNvSpPr>
          <p:nvPr>
            <p:ph type="sldNum" sz="quarter" idx="12"/>
          </p:nvPr>
        </p:nvSpPr>
        <p:spPr/>
        <p:txBody>
          <a:bodyPr/>
          <a:lstStyle/>
          <a:p>
            <a:fld id="{6D22F896-40B5-4ADD-8801-0D06FADFA095}" type="slidenum">
              <a:rPr lang="en-US" smtClean="0"/>
              <a:t>77</a:t>
            </a:fld>
            <a:endParaRPr lang="en-US" dirty="0"/>
          </a:p>
        </p:txBody>
      </p:sp>
      <p:sp>
        <p:nvSpPr>
          <p:cNvPr id="6" name="TextBox 5">
            <a:extLst>
              <a:ext uri="{FF2B5EF4-FFF2-40B4-BE49-F238E27FC236}">
                <a16:creationId xmlns:a16="http://schemas.microsoft.com/office/drawing/2014/main" id="{7B3472F7-B013-115E-DB32-11EACBD55908}"/>
              </a:ext>
            </a:extLst>
          </p:cNvPr>
          <p:cNvSpPr txBox="1"/>
          <p:nvPr/>
        </p:nvSpPr>
        <p:spPr>
          <a:xfrm>
            <a:off x="2319020" y="2446774"/>
            <a:ext cx="8684260" cy="584775"/>
          </a:xfrm>
          <a:prstGeom prst="rect">
            <a:avLst/>
          </a:prstGeom>
          <a:noFill/>
        </p:spPr>
        <p:txBody>
          <a:bodyPr wrap="square">
            <a:spAutoFit/>
          </a:bodyPr>
          <a:lstStyle/>
          <a:p>
            <a:pPr algn="l"/>
            <a:r>
              <a:rPr lang="en-IN" sz="3200" b="0" i="0" dirty="0">
                <a:solidFill>
                  <a:schemeClr val="accent1"/>
                </a:solidFill>
                <a:effectLst/>
                <a:latin typeface="+mj-lt"/>
              </a:rPr>
              <a:t>ATRAUMATIC RESTORATIVE TREATMENT</a:t>
            </a:r>
          </a:p>
        </p:txBody>
      </p:sp>
    </p:spTree>
    <p:extLst>
      <p:ext uri="{BB962C8B-B14F-4D97-AF65-F5344CB8AC3E}">
        <p14:creationId xmlns:p14="http://schemas.microsoft.com/office/powerpoint/2010/main" val="20340381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AF7A65-3B1B-2E3A-2BF0-2E24700393A4}"/>
              </a:ext>
            </a:extLst>
          </p:cNvPr>
          <p:cNvSpPr>
            <a:spLocks noGrp="1"/>
          </p:cNvSpPr>
          <p:nvPr>
            <p:ph type="sldNum" sz="quarter" idx="12"/>
          </p:nvPr>
        </p:nvSpPr>
        <p:spPr/>
        <p:txBody>
          <a:bodyPr/>
          <a:lstStyle/>
          <a:p>
            <a:fld id="{6D22F896-40B5-4ADD-8801-0D06FADFA095}" type="slidenum">
              <a:rPr lang="en-US" smtClean="0"/>
              <a:t>78</a:t>
            </a:fld>
            <a:endParaRPr lang="en-US" dirty="0"/>
          </a:p>
        </p:txBody>
      </p:sp>
      <p:sp>
        <p:nvSpPr>
          <p:cNvPr id="6" name="TextBox 5">
            <a:extLst>
              <a:ext uri="{FF2B5EF4-FFF2-40B4-BE49-F238E27FC236}">
                <a16:creationId xmlns:a16="http://schemas.microsoft.com/office/drawing/2014/main" id="{935EF2E4-57BC-3FB9-13C5-61F2BF00159A}"/>
              </a:ext>
            </a:extLst>
          </p:cNvPr>
          <p:cNvSpPr txBox="1"/>
          <p:nvPr/>
        </p:nvSpPr>
        <p:spPr>
          <a:xfrm>
            <a:off x="1811020" y="1302551"/>
            <a:ext cx="9151620" cy="3416320"/>
          </a:xfrm>
          <a:prstGeom prst="rect">
            <a:avLst/>
          </a:prstGeom>
          <a:noFill/>
        </p:spPr>
        <p:txBody>
          <a:bodyPr wrap="square">
            <a:spAutoFit/>
          </a:bodyPr>
          <a:lstStyle/>
          <a:p>
            <a:pPr algn="just"/>
            <a:r>
              <a:rPr lang="en-US" sz="2400" b="0" i="0" dirty="0">
                <a:effectLst/>
                <a:latin typeface="+mj-lt"/>
              </a:rPr>
              <a:t> HISTORY OF ART</a:t>
            </a:r>
          </a:p>
          <a:p>
            <a:pPr algn="just"/>
            <a:endParaRPr lang="en-US" sz="2400" dirty="0">
              <a:latin typeface="+mj-lt"/>
            </a:endParaRPr>
          </a:p>
          <a:p>
            <a:pPr marL="342900" indent="-342900" algn="just">
              <a:buFont typeface="Arial" panose="020B0604020202020204" pitchFamily="34" charset="0"/>
              <a:buChar char="•"/>
            </a:pPr>
            <a:r>
              <a:rPr lang="en-US" sz="2400" b="0" i="0" dirty="0">
                <a:effectLst/>
                <a:latin typeface="+mj-lt"/>
              </a:rPr>
              <a:t> It was first evaluated in Tanzania in the mid 1980s. </a:t>
            </a:r>
          </a:p>
          <a:p>
            <a:pPr marL="342900" indent="-342900" algn="just">
              <a:buFont typeface="Arial" panose="020B0604020202020204" pitchFamily="34" charset="0"/>
              <a:buChar char="•"/>
            </a:pPr>
            <a:endParaRPr lang="en-US" sz="2400" dirty="0">
              <a:latin typeface="+mj-lt"/>
            </a:endParaRPr>
          </a:p>
          <a:p>
            <a:pPr marL="342900" indent="-342900" algn="just">
              <a:buFont typeface="Arial" panose="020B0604020202020204" pitchFamily="34" charset="0"/>
              <a:buChar char="•"/>
            </a:pPr>
            <a:r>
              <a:rPr lang="en-US" sz="2400" b="0" i="0" dirty="0">
                <a:effectLst/>
                <a:latin typeface="+mj-lt"/>
              </a:rPr>
              <a:t>ART was introduced in South Africa by its Dutch inventor, Prof. Jo </a:t>
            </a:r>
            <a:r>
              <a:rPr lang="en-US" sz="2400" b="0" i="0" dirty="0" err="1">
                <a:effectLst/>
                <a:latin typeface="+mj-lt"/>
              </a:rPr>
              <a:t>Frencken</a:t>
            </a:r>
            <a:r>
              <a:rPr lang="en-US" sz="2400" b="0" i="0" dirty="0">
                <a:effectLst/>
                <a:latin typeface="+mj-lt"/>
              </a:rPr>
              <a:t> in 1996, but still widely unknown amongst the general public -takes the dread from the dentist visit and has the potential to significantly improve the state of the nation's teeth.</a:t>
            </a:r>
            <a:endParaRPr lang="en-IN" sz="2400" dirty="0">
              <a:latin typeface="+mj-lt"/>
            </a:endParaRPr>
          </a:p>
        </p:txBody>
      </p:sp>
    </p:spTree>
    <p:extLst>
      <p:ext uri="{BB962C8B-B14F-4D97-AF65-F5344CB8AC3E}">
        <p14:creationId xmlns:p14="http://schemas.microsoft.com/office/powerpoint/2010/main" val="429619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03DDCA-C2D3-0DAF-798E-51285361F8FB}"/>
              </a:ext>
            </a:extLst>
          </p:cNvPr>
          <p:cNvSpPr>
            <a:spLocks noGrp="1"/>
          </p:cNvSpPr>
          <p:nvPr>
            <p:ph type="sldNum" sz="quarter" idx="12"/>
          </p:nvPr>
        </p:nvSpPr>
        <p:spPr/>
        <p:txBody>
          <a:bodyPr/>
          <a:lstStyle/>
          <a:p>
            <a:fld id="{6D22F896-40B5-4ADD-8801-0D06FADFA095}" type="slidenum">
              <a:rPr lang="en-US" smtClean="0"/>
              <a:t>79</a:t>
            </a:fld>
            <a:endParaRPr lang="en-US" dirty="0"/>
          </a:p>
        </p:txBody>
      </p:sp>
      <p:sp>
        <p:nvSpPr>
          <p:cNvPr id="6" name="TextBox 5">
            <a:extLst>
              <a:ext uri="{FF2B5EF4-FFF2-40B4-BE49-F238E27FC236}">
                <a16:creationId xmlns:a16="http://schemas.microsoft.com/office/drawing/2014/main" id="{F6755468-521C-C209-68DB-B03D5B6D5A4F}"/>
              </a:ext>
            </a:extLst>
          </p:cNvPr>
          <p:cNvSpPr txBox="1"/>
          <p:nvPr/>
        </p:nvSpPr>
        <p:spPr>
          <a:xfrm>
            <a:off x="1678940" y="1052973"/>
            <a:ext cx="9649460" cy="3416320"/>
          </a:xfrm>
          <a:prstGeom prst="rect">
            <a:avLst/>
          </a:prstGeom>
          <a:noFill/>
        </p:spPr>
        <p:txBody>
          <a:bodyPr wrap="square">
            <a:spAutoFit/>
          </a:bodyPr>
          <a:lstStyle/>
          <a:p>
            <a:pPr marL="342900" indent="-342900" algn="just">
              <a:buFont typeface="Arial" panose="020B0604020202020204" pitchFamily="34" charset="0"/>
              <a:buChar char="•"/>
            </a:pPr>
            <a:r>
              <a:rPr lang="en-US" sz="2400" b="0" i="0" dirty="0">
                <a:effectLst/>
                <a:latin typeface="+mj-lt"/>
              </a:rPr>
              <a:t>PRINCIPLES OF ART</a:t>
            </a:r>
          </a:p>
          <a:p>
            <a:pPr marL="342900" indent="-342900" algn="just">
              <a:buFont typeface="Arial" panose="020B0604020202020204" pitchFamily="34" charset="0"/>
              <a:buChar char="•"/>
            </a:pPr>
            <a:endParaRPr lang="en-US" sz="2400" dirty="0">
              <a:latin typeface="+mj-lt"/>
            </a:endParaRPr>
          </a:p>
          <a:p>
            <a:pPr marL="342900" indent="-342900" algn="just">
              <a:buFont typeface="Arial" panose="020B0604020202020204" pitchFamily="34" charset="0"/>
              <a:buChar char="•"/>
            </a:pPr>
            <a:r>
              <a:rPr lang="en-US" sz="2400" b="0" i="0" dirty="0">
                <a:effectLst/>
                <a:latin typeface="+mj-lt"/>
              </a:rPr>
              <a:t> It is based on modern knowledge about minimal intervention, minimal invasion and minimal cavity preparation for carious lesions.</a:t>
            </a:r>
          </a:p>
          <a:p>
            <a:pPr marL="342900" indent="-342900" algn="just">
              <a:buFont typeface="Arial" panose="020B0604020202020204" pitchFamily="34" charset="0"/>
              <a:buChar char="•"/>
            </a:pPr>
            <a:endParaRPr lang="en-US" sz="2400" dirty="0">
              <a:latin typeface="+mj-lt"/>
            </a:endParaRPr>
          </a:p>
          <a:p>
            <a:pPr marL="342900" indent="-342900" algn="just">
              <a:buFont typeface="Arial" panose="020B0604020202020204" pitchFamily="34" charset="0"/>
              <a:buChar char="•"/>
            </a:pPr>
            <a:r>
              <a:rPr lang="en-US" sz="2400" b="0" i="0" dirty="0">
                <a:effectLst/>
                <a:latin typeface="+mj-lt"/>
              </a:rPr>
              <a:t> It is a procedure based on removing carious tooth tissues using hand instruments alone and restoring the cavity with adhesive restorative material</a:t>
            </a:r>
            <a:endParaRPr lang="en-IN" sz="2400" dirty="0">
              <a:latin typeface="+mj-lt"/>
            </a:endParaRPr>
          </a:p>
        </p:txBody>
      </p:sp>
    </p:spTree>
    <p:extLst>
      <p:ext uri="{BB962C8B-B14F-4D97-AF65-F5344CB8AC3E}">
        <p14:creationId xmlns:p14="http://schemas.microsoft.com/office/powerpoint/2010/main" val="2216535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9234C-7557-4F93-8A61-402681C73752}"/>
              </a:ext>
            </a:extLst>
          </p:cNvPr>
          <p:cNvSpPr>
            <a:spLocks noGrp="1"/>
          </p:cNvSpPr>
          <p:nvPr>
            <p:ph type="title"/>
          </p:nvPr>
        </p:nvSpPr>
        <p:spPr>
          <a:xfrm>
            <a:off x="1403927" y="520200"/>
            <a:ext cx="7011118" cy="782351"/>
          </a:xfrm>
        </p:spPr>
        <p:txBody>
          <a:bodyPr/>
          <a:lstStyle/>
          <a:p>
            <a:r>
              <a:rPr lang="en-IN" dirty="0"/>
              <a:t>Dental Caries</a:t>
            </a:r>
          </a:p>
        </p:txBody>
      </p:sp>
      <p:sp>
        <p:nvSpPr>
          <p:cNvPr id="3" name="Content Placeholder 2">
            <a:extLst>
              <a:ext uri="{FF2B5EF4-FFF2-40B4-BE49-F238E27FC236}">
                <a16:creationId xmlns:a16="http://schemas.microsoft.com/office/drawing/2014/main" id="{828D7B3B-0E30-43A5-98A7-EFB9F0937636}"/>
              </a:ext>
            </a:extLst>
          </p:cNvPr>
          <p:cNvSpPr>
            <a:spLocks noGrp="1"/>
          </p:cNvSpPr>
          <p:nvPr>
            <p:ph idx="1"/>
          </p:nvPr>
        </p:nvSpPr>
        <p:spPr>
          <a:xfrm>
            <a:off x="1291079" y="1542472"/>
            <a:ext cx="7543800" cy="3577912"/>
          </a:xfrm>
        </p:spPr>
        <p:txBody>
          <a:bodyPr>
            <a:noAutofit/>
          </a:bodyPr>
          <a:lstStyle/>
          <a:p>
            <a:pPr algn="just">
              <a:lnSpc>
                <a:spcPct val="150000"/>
              </a:lnSpc>
            </a:pPr>
            <a:r>
              <a:rPr lang="en-US" sz="2200" b="1" dirty="0"/>
              <a:t>Ernest </a:t>
            </a:r>
            <a:r>
              <a:rPr lang="en-US" sz="2200" b="1" dirty="0" err="1"/>
              <a:t>Newbrun</a:t>
            </a:r>
            <a:r>
              <a:rPr lang="en-US" sz="2200" b="1" dirty="0"/>
              <a:t> </a:t>
            </a:r>
            <a:r>
              <a:rPr lang="en-US" sz="2200" dirty="0"/>
              <a:t>(1989)-  “Dental caries is defined as a pathological process of localized destruction of tooth </a:t>
            </a:r>
            <a:r>
              <a:rPr lang="en-IN" sz="2200" dirty="0"/>
              <a:t>tissues by microorganisms.”</a:t>
            </a:r>
          </a:p>
          <a:p>
            <a:pPr algn="just">
              <a:lnSpc>
                <a:spcPct val="150000"/>
              </a:lnSpc>
            </a:pPr>
            <a:r>
              <a:rPr lang="en-US" sz="2200" b="1" dirty="0"/>
              <a:t>Shafer </a:t>
            </a:r>
            <a:r>
              <a:rPr lang="en-US" sz="2200" dirty="0"/>
              <a:t>(1993) “Dental caries is an irreversible microbial disease of the calcified tissues of the teeth, characterized by demineralization of the inorganic portion and destruction of the organic substance of the tooth, which often leads to </a:t>
            </a:r>
            <a:r>
              <a:rPr lang="en-IN" sz="2200" dirty="0"/>
              <a:t>cavitation.”</a:t>
            </a:r>
          </a:p>
        </p:txBody>
      </p:sp>
      <p:sp>
        <p:nvSpPr>
          <p:cNvPr id="4" name="Slide Number Placeholder 3">
            <a:extLst>
              <a:ext uri="{FF2B5EF4-FFF2-40B4-BE49-F238E27FC236}">
                <a16:creationId xmlns:a16="http://schemas.microsoft.com/office/drawing/2014/main" id="{ACD5F7CB-31B4-4D4F-8213-430A462E6195}"/>
              </a:ext>
            </a:extLst>
          </p:cNvPr>
          <p:cNvSpPr>
            <a:spLocks noGrp="1"/>
          </p:cNvSpPr>
          <p:nvPr>
            <p:ph type="sldNum" sz="quarter" idx="12"/>
          </p:nvPr>
        </p:nvSpPr>
        <p:spPr/>
        <p:txBody>
          <a:bodyPr/>
          <a:lstStyle/>
          <a:p>
            <a:fld id="{0DB5CBD4-EBB8-45A2-B104-20F406CE1D6B}" type="slidenum">
              <a:rPr lang="en-IN" smtClean="0"/>
              <a:t>8</a:t>
            </a:fld>
            <a:endParaRPr lang="en-IN"/>
          </a:p>
        </p:txBody>
      </p:sp>
      <p:pic>
        <p:nvPicPr>
          <p:cNvPr id="5" name="object 4">
            <a:extLst>
              <a:ext uri="{FF2B5EF4-FFF2-40B4-BE49-F238E27FC236}">
                <a16:creationId xmlns:a16="http://schemas.microsoft.com/office/drawing/2014/main" id="{28164DD7-C85D-45A6-91B7-8AB06374D43E}"/>
              </a:ext>
            </a:extLst>
          </p:cNvPr>
          <p:cNvPicPr/>
          <p:nvPr/>
        </p:nvPicPr>
        <p:blipFill>
          <a:blip r:embed="rId2" cstate="print"/>
          <a:stretch>
            <a:fillRect/>
          </a:stretch>
        </p:blipFill>
        <p:spPr>
          <a:xfrm>
            <a:off x="9440078" y="3171140"/>
            <a:ext cx="2431473" cy="2207862"/>
          </a:xfrm>
          <a:prstGeom prst="rect">
            <a:avLst/>
          </a:prstGeom>
        </p:spPr>
      </p:pic>
    </p:spTree>
    <p:extLst>
      <p:ext uri="{BB962C8B-B14F-4D97-AF65-F5344CB8AC3E}">
        <p14:creationId xmlns:p14="http://schemas.microsoft.com/office/powerpoint/2010/main" val="387997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D670CEB-5612-5A37-465E-337556CA7A70}"/>
              </a:ext>
            </a:extLst>
          </p:cNvPr>
          <p:cNvSpPr>
            <a:spLocks noGrp="1"/>
          </p:cNvSpPr>
          <p:nvPr>
            <p:ph type="sldNum" sz="quarter" idx="12"/>
          </p:nvPr>
        </p:nvSpPr>
        <p:spPr/>
        <p:txBody>
          <a:bodyPr/>
          <a:lstStyle/>
          <a:p>
            <a:fld id="{6D22F896-40B5-4ADD-8801-0D06FADFA095}" type="slidenum">
              <a:rPr lang="en-US" smtClean="0"/>
              <a:t>80</a:t>
            </a:fld>
            <a:endParaRPr lang="en-US" dirty="0"/>
          </a:p>
        </p:txBody>
      </p:sp>
      <p:sp>
        <p:nvSpPr>
          <p:cNvPr id="6" name="TextBox 5">
            <a:extLst>
              <a:ext uri="{FF2B5EF4-FFF2-40B4-BE49-F238E27FC236}">
                <a16:creationId xmlns:a16="http://schemas.microsoft.com/office/drawing/2014/main" id="{737AB0C4-935C-235B-A416-5E8B9E15D9AC}"/>
              </a:ext>
            </a:extLst>
          </p:cNvPr>
          <p:cNvSpPr txBox="1"/>
          <p:nvPr/>
        </p:nvSpPr>
        <p:spPr>
          <a:xfrm>
            <a:off x="1668780" y="874098"/>
            <a:ext cx="8613140" cy="4154984"/>
          </a:xfrm>
          <a:prstGeom prst="rect">
            <a:avLst/>
          </a:prstGeom>
          <a:noFill/>
        </p:spPr>
        <p:txBody>
          <a:bodyPr wrap="square">
            <a:spAutoFit/>
          </a:bodyPr>
          <a:lstStyle/>
          <a:p>
            <a:pPr marL="342900" indent="-342900" algn="just">
              <a:buFont typeface="Arial" panose="020B0604020202020204" pitchFamily="34" charset="0"/>
              <a:buChar char="•"/>
            </a:pPr>
            <a:r>
              <a:rPr lang="en-US" sz="2200" b="0" i="0" dirty="0">
                <a:effectLst/>
                <a:latin typeface="+mj-lt"/>
              </a:rPr>
              <a:t>INDICATIONS OF ART</a:t>
            </a:r>
          </a:p>
          <a:p>
            <a:pPr marL="342900" indent="-342900" algn="just">
              <a:buFont typeface="Arial" panose="020B0604020202020204" pitchFamily="34" charset="0"/>
              <a:buChar char="•"/>
            </a:pPr>
            <a:endParaRPr lang="en-US" sz="2200" b="0" i="0" dirty="0">
              <a:effectLst/>
              <a:latin typeface="+mj-lt"/>
            </a:endParaRPr>
          </a:p>
          <a:p>
            <a:pPr marL="342900" indent="-342900" algn="just">
              <a:buFont typeface="Arial" panose="020B0604020202020204" pitchFamily="34" charset="0"/>
              <a:buChar char="•"/>
            </a:pPr>
            <a:r>
              <a:rPr lang="en-US" sz="2200" b="0" i="0" dirty="0">
                <a:effectLst/>
                <a:latin typeface="+mj-lt"/>
              </a:rPr>
              <a:t> Only in small cavities in those cavities that are accessible to hand instruments public health programs</a:t>
            </a:r>
          </a:p>
          <a:p>
            <a:pPr marL="342900" indent="-342900" algn="just">
              <a:buFont typeface="Arial" panose="020B0604020202020204" pitchFamily="34" charset="0"/>
              <a:buChar char="•"/>
            </a:pPr>
            <a:endParaRPr lang="en-US" sz="2200" dirty="0">
              <a:latin typeface="+mj-lt"/>
            </a:endParaRPr>
          </a:p>
          <a:p>
            <a:pPr marL="342900" indent="-342900" algn="just">
              <a:buFont typeface="Arial" panose="020B0604020202020204" pitchFamily="34" charset="0"/>
              <a:buChar char="•"/>
            </a:pPr>
            <a:endParaRPr lang="en-US" sz="2200" b="0" i="0" dirty="0">
              <a:effectLst/>
              <a:latin typeface="+mj-lt"/>
            </a:endParaRPr>
          </a:p>
          <a:p>
            <a:pPr marL="342900" indent="-342900" algn="just">
              <a:buFont typeface="Arial" panose="020B0604020202020204" pitchFamily="34" charset="0"/>
              <a:buChar char="•"/>
            </a:pPr>
            <a:r>
              <a:rPr lang="en-US" sz="2200" b="0" i="0" dirty="0">
                <a:effectLst/>
                <a:latin typeface="+mj-lt"/>
              </a:rPr>
              <a:t>CONTRAINDICATIONS OF ART </a:t>
            </a:r>
          </a:p>
          <a:p>
            <a:pPr marL="342900" indent="-342900" algn="just">
              <a:buFont typeface="Arial" panose="020B0604020202020204" pitchFamily="34" charset="0"/>
              <a:buChar char="•"/>
            </a:pPr>
            <a:endParaRPr lang="en-US" sz="2200" dirty="0">
              <a:latin typeface="+mj-lt"/>
            </a:endParaRPr>
          </a:p>
          <a:p>
            <a:pPr marL="342900" indent="-342900" algn="just">
              <a:buFont typeface="Arial" panose="020B0604020202020204" pitchFamily="34" charset="0"/>
              <a:buChar char="•"/>
            </a:pPr>
            <a:r>
              <a:rPr lang="en-US" sz="2200" b="0" i="0" dirty="0">
                <a:effectLst/>
                <a:latin typeface="+mj-lt"/>
              </a:rPr>
              <a:t>Swelling, abscess or fistula near the carious tooth, exposed pulp painful for a long time. opening is inaccessible to hand </a:t>
            </a:r>
            <a:r>
              <a:rPr lang="en-US" sz="2200" b="0" i="0" dirty="0" err="1">
                <a:effectLst/>
                <a:latin typeface="+mj-lt"/>
              </a:rPr>
              <a:t>instruments</a:t>
            </a:r>
            <a:r>
              <a:rPr lang="en-US" sz="2200" dirty="0" err="1">
                <a:latin typeface="+mj-lt"/>
              </a:rPr>
              <a:t>,</a:t>
            </a:r>
            <a:r>
              <a:rPr lang="en-US" sz="2200" b="0" i="0" dirty="0" err="1">
                <a:effectLst/>
                <a:latin typeface="+mj-lt"/>
              </a:rPr>
              <a:t>cavity</a:t>
            </a:r>
            <a:r>
              <a:rPr lang="en-US" sz="2200" b="0" i="0" dirty="0">
                <a:effectLst/>
                <a:latin typeface="+mj-lt"/>
              </a:rPr>
              <a:t> cant be entered from proximal or occlusal direction.</a:t>
            </a:r>
          </a:p>
        </p:txBody>
      </p:sp>
    </p:spTree>
    <p:extLst>
      <p:ext uri="{BB962C8B-B14F-4D97-AF65-F5344CB8AC3E}">
        <p14:creationId xmlns:p14="http://schemas.microsoft.com/office/powerpoint/2010/main" val="10507160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5E1B4C-DB30-2A7B-214F-3E5E5F53251A}"/>
              </a:ext>
            </a:extLst>
          </p:cNvPr>
          <p:cNvSpPr>
            <a:spLocks noGrp="1"/>
          </p:cNvSpPr>
          <p:nvPr>
            <p:ph type="sldNum" sz="quarter" idx="12"/>
          </p:nvPr>
        </p:nvSpPr>
        <p:spPr/>
        <p:txBody>
          <a:bodyPr/>
          <a:lstStyle/>
          <a:p>
            <a:fld id="{6D22F896-40B5-4ADD-8801-0D06FADFA095}" type="slidenum">
              <a:rPr lang="en-US" smtClean="0"/>
              <a:t>81</a:t>
            </a:fld>
            <a:endParaRPr lang="en-US" dirty="0"/>
          </a:p>
        </p:txBody>
      </p:sp>
      <p:sp>
        <p:nvSpPr>
          <p:cNvPr id="6" name="TextBox 5">
            <a:extLst>
              <a:ext uri="{FF2B5EF4-FFF2-40B4-BE49-F238E27FC236}">
                <a16:creationId xmlns:a16="http://schemas.microsoft.com/office/drawing/2014/main" id="{431004B4-F7C5-7BD6-F75C-AC85FA508E4A}"/>
              </a:ext>
            </a:extLst>
          </p:cNvPr>
          <p:cNvSpPr txBox="1"/>
          <p:nvPr/>
        </p:nvSpPr>
        <p:spPr>
          <a:xfrm>
            <a:off x="1546860" y="433213"/>
            <a:ext cx="8735060" cy="5940088"/>
          </a:xfrm>
          <a:prstGeom prst="rect">
            <a:avLst/>
          </a:prstGeom>
          <a:noFill/>
        </p:spPr>
        <p:txBody>
          <a:bodyPr wrap="square">
            <a:spAutoFit/>
          </a:bodyPr>
          <a:lstStyle/>
          <a:p>
            <a:pPr marL="342900" indent="-342900" algn="just">
              <a:buFont typeface="Arial" panose="020B0604020202020204" pitchFamily="34" charset="0"/>
              <a:buChar char="•"/>
            </a:pPr>
            <a:r>
              <a:rPr lang="en-IN" sz="2000" b="0" i="0" dirty="0">
                <a:effectLst/>
                <a:latin typeface="+mj-lt"/>
              </a:rPr>
              <a:t> ESSENTIAL INSTRUMENTS FOR ART</a:t>
            </a:r>
          </a:p>
          <a:p>
            <a:pPr marL="342900" indent="-342900" algn="just">
              <a:buFont typeface="Arial" panose="020B0604020202020204" pitchFamily="34" charset="0"/>
              <a:buChar char="•"/>
            </a:pPr>
            <a:endParaRPr lang="en-IN" sz="2000" b="0" i="0" dirty="0">
              <a:effectLst/>
              <a:latin typeface="+mj-lt"/>
            </a:endParaRPr>
          </a:p>
          <a:p>
            <a:pPr marL="342900" indent="-342900" algn="just">
              <a:buFont typeface="Arial" panose="020B0604020202020204" pitchFamily="34" charset="0"/>
              <a:buChar char="•"/>
            </a:pPr>
            <a:r>
              <a:rPr lang="en-IN" sz="2000" b="0" i="0" dirty="0">
                <a:effectLst/>
                <a:latin typeface="+mj-lt"/>
              </a:rPr>
              <a:t>Reflects light ,Indirect vision ,Retraction of cheek &amp; tongue Mouth Mirror</a:t>
            </a:r>
          </a:p>
          <a:p>
            <a:pPr marL="342900" indent="-342900" algn="just">
              <a:buFont typeface="Arial" panose="020B0604020202020204" pitchFamily="34" charset="0"/>
              <a:buChar char="•"/>
            </a:pPr>
            <a:endParaRPr lang="en-IN" sz="2000" b="0" i="0" dirty="0">
              <a:effectLst/>
              <a:latin typeface="+mj-lt"/>
            </a:endParaRPr>
          </a:p>
          <a:p>
            <a:pPr marL="342900" indent="-342900" algn="just">
              <a:buFont typeface="Arial" panose="020B0604020202020204" pitchFamily="34" charset="0"/>
              <a:buChar char="•"/>
            </a:pPr>
            <a:r>
              <a:rPr lang="en-IN" sz="2000" b="0" i="0" dirty="0">
                <a:effectLst/>
                <a:latin typeface="+mj-lt"/>
              </a:rPr>
              <a:t>To identify soft carious dentin: Explorer</a:t>
            </a:r>
          </a:p>
          <a:p>
            <a:pPr marL="342900" indent="-342900" algn="just">
              <a:buFont typeface="Arial" panose="020B0604020202020204" pitchFamily="34" charset="0"/>
              <a:buChar char="•"/>
            </a:pPr>
            <a:endParaRPr lang="en-IN" sz="2000" b="0" i="0" dirty="0">
              <a:effectLst/>
              <a:latin typeface="+mj-lt"/>
            </a:endParaRPr>
          </a:p>
          <a:p>
            <a:pPr marL="342900" indent="-342900" algn="just">
              <a:buFont typeface="Arial" panose="020B0604020202020204" pitchFamily="34" charset="0"/>
              <a:buChar char="•"/>
            </a:pPr>
            <a:r>
              <a:rPr lang="en-IN" sz="2000" b="0" i="0" dirty="0">
                <a:effectLst/>
                <a:latin typeface="+mj-lt"/>
              </a:rPr>
              <a:t> For carrying cotton wool </a:t>
            </a:r>
            <a:r>
              <a:rPr lang="en-IN" sz="2000" b="0" i="0" dirty="0" err="1">
                <a:effectLst/>
                <a:latin typeface="+mj-lt"/>
              </a:rPr>
              <a:t>rolls,cotton</a:t>
            </a:r>
            <a:r>
              <a:rPr lang="en-IN" sz="2000" b="0" i="0" dirty="0">
                <a:effectLst/>
                <a:latin typeface="+mj-lt"/>
              </a:rPr>
              <a:t> wool </a:t>
            </a:r>
            <a:r>
              <a:rPr lang="en-IN" sz="2000" b="0" i="0" dirty="0" err="1">
                <a:effectLst/>
                <a:latin typeface="+mj-lt"/>
              </a:rPr>
              <a:t>pellets,wedges</a:t>
            </a:r>
            <a:r>
              <a:rPr lang="en-IN" sz="2000" b="0" i="0" dirty="0">
                <a:effectLst/>
                <a:latin typeface="+mj-lt"/>
              </a:rPr>
              <a:t> n articulation paper :pair of Tweezers</a:t>
            </a:r>
          </a:p>
          <a:p>
            <a:pPr marL="342900" indent="-342900" algn="just">
              <a:buFont typeface="Arial" panose="020B0604020202020204" pitchFamily="34" charset="0"/>
              <a:buChar char="•"/>
            </a:pPr>
            <a:endParaRPr lang="en-IN" sz="2000" b="0" i="0" dirty="0">
              <a:effectLst/>
              <a:latin typeface="+mj-lt"/>
            </a:endParaRPr>
          </a:p>
          <a:p>
            <a:pPr marL="342900" indent="-342900" algn="just">
              <a:buFont typeface="Arial" panose="020B0604020202020204" pitchFamily="34" charset="0"/>
              <a:buChar char="•"/>
            </a:pPr>
            <a:r>
              <a:rPr lang="en-IN" sz="2000" b="0" i="0" dirty="0">
                <a:effectLst/>
                <a:latin typeface="+mj-lt"/>
              </a:rPr>
              <a:t>For removing soft carious dentin </a:t>
            </a:r>
            <a:r>
              <a:rPr lang="en-IN" sz="2000" dirty="0">
                <a:latin typeface="+mj-lt"/>
              </a:rPr>
              <a:t>f</a:t>
            </a:r>
            <a:r>
              <a:rPr lang="en-IN" sz="2000" b="0" i="0" dirty="0">
                <a:effectLst/>
                <a:latin typeface="+mj-lt"/>
              </a:rPr>
              <a:t>or removal of excess of GIC: Spoon Excavator</a:t>
            </a:r>
          </a:p>
          <a:p>
            <a:pPr marL="342900" indent="-342900" algn="just">
              <a:buFont typeface="Arial" panose="020B0604020202020204" pitchFamily="34" charset="0"/>
              <a:buChar char="•"/>
            </a:pPr>
            <a:endParaRPr lang="en-IN" sz="2000" b="0" i="0" dirty="0">
              <a:effectLst/>
              <a:latin typeface="+mj-lt"/>
            </a:endParaRPr>
          </a:p>
          <a:p>
            <a:pPr marL="342900" indent="-342900" algn="just">
              <a:buFont typeface="Arial" panose="020B0604020202020204" pitchFamily="34" charset="0"/>
              <a:buChar char="•"/>
            </a:pPr>
            <a:r>
              <a:rPr lang="en-IN" sz="2000" b="0" i="0" dirty="0">
                <a:effectLst/>
                <a:latin typeface="+mj-lt"/>
              </a:rPr>
              <a:t>For widening the entrance to the cavity </a:t>
            </a:r>
            <a:r>
              <a:rPr lang="en-IN" sz="2000" dirty="0">
                <a:latin typeface="+mj-lt"/>
              </a:rPr>
              <a:t>,</a:t>
            </a:r>
            <a:r>
              <a:rPr lang="en-IN" sz="2000" b="0" i="0" dirty="0">
                <a:effectLst/>
                <a:latin typeface="+mj-lt"/>
              </a:rPr>
              <a:t>Slicing away thin unsupported and carious :enamel Hatchets</a:t>
            </a:r>
          </a:p>
          <a:p>
            <a:pPr marL="342900" indent="-342900" algn="just">
              <a:buFont typeface="Arial" panose="020B0604020202020204" pitchFamily="34" charset="0"/>
              <a:buChar char="•"/>
            </a:pPr>
            <a:endParaRPr lang="en-IN" sz="2000" b="0" i="0" dirty="0">
              <a:effectLst/>
              <a:latin typeface="+mj-lt"/>
            </a:endParaRPr>
          </a:p>
          <a:p>
            <a:pPr marL="342900" indent="-342900" algn="just">
              <a:buFont typeface="Arial" panose="020B0604020202020204" pitchFamily="34" charset="0"/>
              <a:buChar char="•"/>
            </a:pPr>
            <a:r>
              <a:rPr lang="en-IN" sz="2000" b="0" i="0" dirty="0">
                <a:effectLst/>
                <a:latin typeface="+mj-lt"/>
              </a:rPr>
              <a:t>For inserting mixed GIC into cleaned </a:t>
            </a:r>
            <a:r>
              <a:rPr lang="en-IN" sz="2000" b="0" i="0" dirty="0" err="1">
                <a:effectLst/>
                <a:latin typeface="+mj-lt"/>
              </a:rPr>
              <a:t>cavity,To</a:t>
            </a:r>
            <a:r>
              <a:rPr lang="en-IN" sz="2000" b="0" i="0" dirty="0">
                <a:effectLst/>
                <a:latin typeface="+mj-lt"/>
              </a:rPr>
              <a:t> remove excess restorative material ,To shape GIC Applier :Carver</a:t>
            </a:r>
          </a:p>
          <a:p>
            <a:pPr marL="342900" indent="-342900" algn="just">
              <a:buFont typeface="Arial" panose="020B0604020202020204" pitchFamily="34" charset="0"/>
              <a:buChar char="•"/>
            </a:pPr>
            <a:endParaRPr lang="en-IN" sz="2000" b="0" i="0" dirty="0">
              <a:effectLst/>
              <a:latin typeface="+mj-lt"/>
            </a:endParaRPr>
          </a:p>
        </p:txBody>
      </p:sp>
    </p:spTree>
    <p:extLst>
      <p:ext uri="{BB962C8B-B14F-4D97-AF65-F5344CB8AC3E}">
        <p14:creationId xmlns:p14="http://schemas.microsoft.com/office/powerpoint/2010/main" val="192483498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D599FE2-2DC7-6E15-11EA-42350A415332}"/>
              </a:ext>
            </a:extLst>
          </p:cNvPr>
          <p:cNvSpPr>
            <a:spLocks noGrp="1"/>
          </p:cNvSpPr>
          <p:nvPr>
            <p:ph type="sldNum" sz="quarter" idx="12"/>
          </p:nvPr>
        </p:nvSpPr>
        <p:spPr/>
        <p:txBody>
          <a:bodyPr/>
          <a:lstStyle/>
          <a:p>
            <a:fld id="{6D22F896-40B5-4ADD-8801-0D06FADFA095}" type="slidenum">
              <a:rPr lang="en-US" smtClean="0"/>
              <a:t>82</a:t>
            </a:fld>
            <a:endParaRPr lang="en-US" dirty="0"/>
          </a:p>
        </p:txBody>
      </p:sp>
      <p:sp>
        <p:nvSpPr>
          <p:cNvPr id="6" name="TextBox 5">
            <a:extLst>
              <a:ext uri="{FF2B5EF4-FFF2-40B4-BE49-F238E27FC236}">
                <a16:creationId xmlns:a16="http://schemas.microsoft.com/office/drawing/2014/main" id="{DF462930-3B2C-E7C5-40D2-F1939E3F5CCB}"/>
              </a:ext>
            </a:extLst>
          </p:cNvPr>
          <p:cNvSpPr txBox="1"/>
          <p:nvPr/>
        </p:nvSpPr>
        <p:spPr>
          <a:xfrm>
            <a:off x="1353832" y="1618344"/>
            <a:ext cx="10220960" cy="3477875"/>
          </a:xfrm>
          <a:prstGeom prst="rect">
            <a:avLst/>
          </a:prstGeom>
          <a:noFill/>
        </p:spPr>
        <p:txBody>
          <a:bodyPr wrap="square">
            <a:spAutoFit/>
          </a:bodyPr>
          <a:lstStyle/>
          <a:p>
            <a:pPr marL="342900" indent="-342900" algn="just">
              <a:buFont typeface="Arial" panose="020B0604020202020204" pitchFamily="34" charset="0"/>
              <a:buChar char="•"/>
            </a:pPr>
            <a:r>
              <a:rPr lang="en-IN" sz="2000" b="0" i="0" dirty="0">
                <a:effectLst/>
                <a:latin typeface="+mj-lt"/>
              </a:rPr>
              <a:t>For mixing GIC: Mixing pad &amp; spatula</a:t>
            </a:r>
          </a:p>
          <a:p>
            <a:pPr marL="342900" indent="-342900" algn="just">
              <a:buFont typeface="Arial" panose="020B0604020202020204" pitchFamily="34" charset="0"/>
              <a:buChar char="•"/>
            </a:pPr>
            <a:endParaRPr lang="en-IN" sz="2000" dirty="0">
              <a:latin typeface="+mj-lt"/>
            </a:endParaRPr>
          </a:p>
          <a:p>
            <a:pPr marL="342900" indent="-342900" algn="just">
              <a:buFont typeface="Arial" panose="020B0604020202020204" pitchFamily="34" charset="0"/>
              <a:buChar char="•"/>
            </a:pPr>
            <a:r>
              <a:rPr lang="en-IN" sz="2000" b="0" i="0" dirty="0">
                <a:effectLst/>
                <a:latin typeface="+mj-lt"/>
              </a:rPr>
              <a:t>  To absorb saliva: Cotton wool rolls</a:t>
            </a:r>
          </a:p>
          <a:p>
            <a:pPr marL="342900" indent="-342900" algn="just">
              <a:buFont typeface="Arial" panose="020B0604020202020204" pitchFamily="34" charset="0"/>
              <a:buChar char="•"/>
            </a:pPr>
            <a:endParaRPr lang="en-IN" sz="2000" b="0" i="0" dirty="0">
              <a:effectLst/>
              <a:latin typeface="+mj-lt"/>
            </a:endParaRPr>
          </a:p>
          <a:p>
            <a:pPr marL="342900" indent="-342900" algn="just">
              <a:buFont typeface="Arial" panose="020B0604020202020204" pitchFamily="34" charset="0"/>
              <a:buChar char="•"/>
            </a:pPr>
            <a:r>
              <a:rPr lang="en-IN" sz="2000" b="0" i="0" dirty="0">
                <a:effectLst/>
                <a:latin typeface="+mj-lt"/>
              </a:rPr>
              <a:t>For cleaning cavities :Cotton wool pellets</a:t>
            </a:r>
          </a:p>
          <a:p>
            <a:pPr marL="342900" indent="-342900" algn="just">
              <a:buFont typeface="Arial" panose="020B0604020202020204" pitchFamily="34" charset="0"/>
              <a:buChar char="•"/>
            </a:pPr>
            <a:endParaRPr lang="en-IN" sz="2000" b="0" i="0" dirty="0">
              <a:effectLst/>
              <a:latin typeface="+mj-lt"/>
            </a:endParaRPr>
          </a:p>
          <a:p>
            <a:pPr marL="342900" indent="-342900" algn="just">
              <a:buFont typeface="Arial" panose="020B0604020202020204" pitchFamily="34" charset="0"/>
              <a:buChar char="•"/>
            </a:pPr>
            <a:r>
              <a:rPr lang="en-IN" sz="2000" b="0" i="0" dirty="0">
                <a:effectLst/>
                <a:latin typeface="+mj-lt"/>
              </a:rPr>
              <a:t>To keep moisture away from </a:t>
            </a:r>
            <a:r>
              <a:rPr lang="en-IN" sz="2000" b="0" i="0" dirty="0" err="1">
                <a:effectLst/>
                <a:latin typeface="+mj-lt"/>
              </a:rPr>
              <a:t>GIC,to</a:t>
            </a:r>
            <a:r>
              <a:rPr lang="en-IN" sz="2000" b="0" i="0" dirty="0">
                <a:effectLst/>
                <a:latin typeface="+mj-lt"/>
              </a:rPr>
              <a:t> prevent gloves from sticking to </a:t>
            </a:r>
            <a:r>
              <a:rPr lang="en-IN" sz="2000" b="0" i="0" dirty="0" err="1">
                <a:effectLst/>
                <a:latin typeface="+mj-lt"/>
              </a:rPr>
              <a:t>GIC:Petroleum</a:t>
            </a:r>
            <a:r>
              <a:rPr lang="en-IN" sz="2000" b="0" i="0" dirty="0">
                <a:effectLst/>
                <a:latin typeface="+mj-lt"/>
              </a:rPr>
              <a:t> jelly</a:t>
            </a:r>
          </a:p>
          <a:p>
            <a:pPr marL="342900" indent="-342900" algn="just">
              <a:buFont typeface="Arial" panose="020B0604020202020204" pitchFamily="34" charset="0"/>
              <a:buChar char="•"/>
            </a:pPr>
            <a:endParaRPr lang="en-IN" sz="2000" b="0" i="0" dirty="0">
              <a:effectLst/>
              <a:latin typeface="+mj-lt"/>
            </a:endParaRPr>
          </a:p>
          <a:p>
            <a:pPr marL="342900" indent="-342900" algn="just">
              <a:buFont typeface="Arial" panose="020B0604020202020204" pitchFamily="34" charset="0"/>
              <a:buChar char="•"/>
            </a:pPr>
            <a:r>
              <a:rPr lang="en-IN" sz="2000" b="0" i="0" dirty="0">
                <a:effectLst/>
                <a:latin typeface="+mj-lt"/>
              </a:rPr>
              <a:t>To hold plastic strip close to the shape of the proximal surface of the </a:t>
            </a:r>
            <a:r>
              <a:rPr lang="en-IN" sz="2000" b="0" i="0" dirty="0" err="1">
                <a:effectLst/>
                <a:latin typeface="+mj-lt"/>
              </a:rPr>
              <a:t>tooth:Wedges</a:t>
            </a:r>
            <a:endParaRPr lang="en-IN" sz="2000" b="0" i="0" dirty="0">
              <a:effectLst/>
              <a:latin typeface="+mj-lt"/>
            </a:endParaRPr>
          </a:p>
          <a:p>
            <a:pPr marL="342900" indent="-342900" algn="just">
              <a:buFont typeface="Arial" panose="020B0604020202020204" pitchFamily="34" charset="0"/>
              <a:buChar char="•"/>
            </a:pPr>
            <a:endParaRPr lang="en-IN" sz="2000" b="0" i="0" dirty="0">
              <a:effectLst/>
              <a:latin typeface="+mj-lt"/>
            </a:endParaRPr>
          </a:p>
        </p:txBody>
      </p:sp>
    </p:spTree>
    <p:extLst>
      <p:ext uri="{BB962C8B-B14F-4D97-AF65-F5344CB8AC3E}">
        <p14:creationId xmlns:p14="http://schemas.microsoft.com/office/powerpoint/2010/main" val="5646489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FF2D46-BF78-5315-A0CF-E033DB5EAB3F}"/>
              </a:ext>
            </a:extLst>
          </p:cNvPr>
          <p:cNvSpPr>
            <a:spLocks noGrp="1"/>
          </p:cNvSpPr>
          <p:nvPr>
            <p:ph idx="1"/>
          </p:nvPr>
        </p:nvSpPr>
        <p:spPr/>
        <p:txBody>
          <a:bodyPr/>
          <a:lstStyle/>
          <a:p>
            <a:pPr marL="342900" indent="-342900" algn="just">
              <a:buFont typeface="Arial" panose="020B0604020202020204" pitchFamily="34" charset="0"/>
              <a:buChar char="•"/>
            </a:pPr>
            <a:r>
              <a:rPr lang="en-IN" sz="2000" b="0" i="0" dirty="0" err="1">
                <a:effectLst/>
                <a:latin typeface="+mj-lt"/>
              </a:rPr>
              <a:t>POWDER:Si</a:t>
            </a:r>
            <a:r>
              <a:rPr lang="en-IN" sz="2000" b="0" i="0" dirty="0">
                <a:effectLst/>
                <a:latin typeface="+mj-lt"/>
              </a:rPr>
              <a:t> oxide, Al oxide, Ca </a:t>
            </a:r>
            <a:r>
              <a:rPr lang="en-IN" sz="2000" b="0" i="0" dirty="0" err="1">
                <a:effectLst/>
                <a:latin typeface="+mj-lt"/>
              </a:rPr>
              <a:t>flouride</a:t>
            </a:r>
            <a:r>
              <a:rPr lang="en-IN" sz="2000" b="0" i="0" dirty="0">
                <a:effectLst/>
                <a:latin typeface="+mj-lt"/>
              </a:rPr>
              <a:t> </a:t>
            </a:r>
          </a:p>
          <a:p>
            <a:pPr marL="342900" indent="-342900" algn="just">
              <a:buFont typeface="Arial" panose="020B0604020202020204" pitchFamily="34" charset="0"/>
              <a:buChar char="•"/>
            </a:pPr>
            <a:endParaRPr lang="en-IN" sz="2000" dirty="0">
              <a:latin typeface="+mj-lt"/>
            </a:endParaRPr>
          </a:p>
          <a:p>
            <a:pPr marL="342900" indent="-342900" algn="just">
              <a:buFont typeface="Arial" panose="020B0604020202020204" pitchFamily="34" charset="0"/>
              <a:buChar char="•"/>
            </a:pPr>
            <a:r>
              <a:rPr lang="en-IN" sz="2000" b="0" i="0" dirty="0" err="1">
                <a:effectLst/>
                <a:latin typeface="+mj-lt"/>
              </a:rPr>
              <a:t>LIQUID:Polyacrylic</a:t>
            </a:r>
            <a:r>
              <a:rPr lang="en-IN" sz="2000" b="0" i="0" dirty="0">
                <a:effectLst/>
                <a:latin typeface="+mj-lt"/>
              </a:rPr>
              <a:t> acid or Demineralized water ,Type </a:t>
            </a:r>
            <a:r>
              <a:rPr lang="az-Cyrl-AZ" sz="2000" b="0" i="0" dirty="0">
                <a:effectLst/>
                <a:latin typeface="+mj-lt"/>
              </a:rPr>
              <a:t>п </a:t>
            </a:r>
            <a:r>
              <a:rPr lang="en-IN" sz="2000" b="0" i="0" dirty="0">
                <a:effectLst/>
                <a:latin typeface="+mj-lt"/>
              </a:rPr>
              <a:t>GIC is used for restoring the cavities. </a:t>
            </a:r>
          </a:p>
          <a:p>
            <a:pPr marL="342900" indent="-342900" algn="just">
              <a:buFont typeface="Arial" panose="020B0604020202020204" pitchFamily="34" charset="0"/>
              <a:buChar char="•"/>
            </a:pPr>
            <a:endParaRPr lang="en-IN" sz="2000" dirty="0">
              <a:latin typeface="+mj-lt"/>
            </a:endParaRPr>
          </a:p>
          <a:p>
            <a:pPr marL="342900" indent="-342900" algn="just">
              <a:buFont typeface="Arial" panose="020B0604020202020204" pitchFamily="34" charset="0"/>
              <a:buChar char="•"/>
            </a:pPr>
            <a:r>
              <a:rPr lang="en-IN" sz="2000" b="0" i="0" dirty="0">
                <a:effectLst/>
                <a:latin typeface="+mj-lt"/>
              </a:rPr>
              <a:t>P/L ratio -3:1 Glass Ionomer Cement</a:t>
            </a:r>
          </a:p>
        </p:txBody>
      </p:sp>
      <p:sp>
        <p:nvSpPr>
          <p:cNvPr id="4" name="Slide Number Placeholder 3">
            <a:extLst>
              <a:ext uri="{FF2B5EF4-FFF2-40B4-BE49-F238E27FC236}">
                <a16:creationId xmlns:a16="http://schemas.microsoft.com/office/drawing/2014/main" id="{C63C915C-106A-0654-F245-B012839A929C}"/>
              </a:ext>
            </a:extLst>
          </p:cNvPr>
          <p:cNvSpPr>
            <a:spLocks noGrp="1"/>
          </p:cNvSpPr>
          <p:nvPr>
            <p:ph type="sldNum" sz="quarter" idx="12"/>
          </p:nvPr>
        </p:nvSpPr>
        <p:spPr/>
        <p:txBody>
          <a:bodyPr/>
          <a:lstStyle/>
          <a:p>
            <a:fld id="{6D22F896-40B5-4ADD-8801-0D06FADFA095}" type="slidenum">
              <a:rPr lang="en-US" smtClean="0"/>
              <a:t>83</a:t>
            </a:fld>
            <a:endParaRPr lang="en-US" dirty="0"/>
          </a:p>
        </p:txBody>
      </p:sp>
    </p:spTree>
    <p:extLst>
      <p:ext uri="{BB962C8B-B14F-4D97-AF65-F5344CB8AC3E}">
        <p14:creationId xmlns:p14="http://schemas.microsoft.com/office/powerpoint/2010/main" val="21881898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78A109-9F26-9173-4345-D3A30698FAC4}"/>
              </a:ext>
            </a:extLst>
          </p:cNvPr>
          <p:cNvSpPr>
            <a:spLocks noGrp="1"/>
          </p:cNvSpPr>
          <p:nvPr>
            <p:ph type="sldNum" sz="quarter" idx="12"/>
          </p:nvPr>
        </p:nvSpPr>
        <p:spPr/>
        <p:txBody>
          <a:bodyPr/>
          <a:lstStyle/>
          <a:p>
            <a:fld id="{6D22F896-40B5-4ADD-8801-0D06FADFA095}" type="slidenum">
              <a:rPr lang="en-US" smtClean="0"/>
              <a:t>84</a:t>
            </a:fld>
            <a:endParaRPr lang="en-US" dirty="0"/>
          </a:p>
        </p:txBody>
      </p:sp>
      <p:sp>
        <p:nvSpPr>
          <p:cNvPr id="6" name="TextBox 5">
            <a:extLst>
              <a:ext uri="{FF2B5EF4-FFF2-40B4-BE49-F238E27FC236}">
                <a16:creationId xmlns:a16="http://schemas.microsoft.com/office/drawing/2014/main" id="{0E2F7FCB-887E-9670-957F-77B739E550A2}"/>
              </a:ext>
            </a:extLst>
          </p:cNvPr>
          <p:cNvSpPr txBox="1"/>
          <p:nvPr/>
        </p:nvSpPr>
        <p:spPr>
          <a:xfrm>
            <a:off x="1679538" y="840886"/>
            <a:ext cx="6101080" cy="461665"/>
          </a:xfrm>
          <a:prstGeom prst="rect">
            <a:avLst/>
          </a:prstGeom>
          <a:noFill/>
        </p:spPr>
        <p:txBody>
          <a:bodyPr wrap="square">
            <a:spAutoFit/>
          </a:bodyPr>
          <a:lstStyle/>
          <a:p>
            <a:r>
              <a:rPr lang="en-IN" sz="2400" b="0" i="0" dirty="0">
                <a:effectLst/>
                <a:latin typeface="+mj-lt"/>
              </a:rPr>
              <a:t>ADVANTAGES OF USING GIC </a:t>
            </a:r>
            <a:endParaRPr lang="en-IN" sz="2400" dirty="0">
              <a:latin typeface="+mj-lt"/>
            </a:endParaRPr>
          </a:p>
        </p:txBody>
      </p:sp>
      <p:sp>
        <p:nvSpPr>
          <p:cNvPr id="8" name="TextBox 7">
            <a:extLst>
              <a:ext uri="{FF2B5EF4-FFF2-40B4-BE49-F238E27FC236}">
                <a16:creationId xmlns:a16="http://schemas.microsoft.com/office/drawing/2014/main" id="{BFACF690-D114-B3C8-23C9-8536C7A00BF3}"/>
              </a:ext>
            </a:extLst>
          </p:cNvPr>
          <p:cNvSpPr txBox="1"/>
          <p:nvPr/>
        </p:nvSpPr>
        <p:spPr>
          <a:xfrm>
            <a:off x="1607820" y="2027718"/>
            <a:ext cx="9832340" cy="2554545"/>
          </a:xfrm>
          <a:prstGeom prst="rect">
            <a:avLst/>
          </a:prstGeom>
          <a:noFill/>
        </p:spPr>
        <p:txBody>
          <a:bodyPr wrap="square">
            <a:spAutoFit/>
          </a:bodyPr>
          <a:lstStyle/>
          <a:p>
            <a:pPr marL="342900" indent="-342900" algn="just">
              <a:buFont typeface="Arial" panose="020B0604020202020204" pitchFamily="34" charset="0"/>
              <a:buChar char="•"/>
            </a:pPr>
            <a:r>
              <a:rPr lang="en-US" sz="2000" b="0" i="0" dirty="0">
                <a:effectLst/>
                <a:latin typeface="+mj-lt"/>
              </a:rPr>
              <a:t>The result is a sealed restoration with the filled cavity and sealed pits and fissures adjacent to it, which provides additional protection against recurrent caries attacks.</a:t>
            </a:r>
          </a:p>
          <a:p>
            <a:pPr marL="342900" indent="-342900" algn="just">
              <a:buFont typeface="Arial" panose="020B0604020202020204" pitchFamily="34" charset="0"/>
              <a:buChar char="•"/>
            </a:pPr>
            <a:endParaRPr lang="en-US" sz="2000" dirty="0">
              <a:latin typeface="+mj-lt"/>
            </a:endParaRPr>
          </a:p>
          <a:p>
            <a:pPr marL="342900" indent="-342900" algn="just">
              <a:buFont typeface="Arial" panose="020B0604020202020204" pitchFamily="34" charset="0"/>
              <a:buChar char="•"/>
            </a:pPr>
            <a:r>
              <a:rPr lang="en-US" sz="2000" b="0" i="0" dirty="0">
                <a:effectLst/>
                <a:latin typeface="+mj-lt"/>
              </a:rPr>
              <a:t> International research shows that ART restorations are as durable and successful as conventional restorations and are considered as permanent fillings.</a:t>
            </a:r>
          </a:p>
          <a:p>
            <a:pPr marL="342900" indent="-342900" algn="just">
              <a:buFont typeface="Arial" panose="020B0604020202020204" pitchFamily="34" charset="0"/>
              <a:buChar char="•"/>
            </a:pPr>
            <a:endParaRPr lang="en-US" sz="2000" dirty="0">
              <a:latin typeface="+mj-lt"/>
            </a:endParaRPr>
          </a:p>
        </p:txBody>
      </p:sp>
    </p:spTree>
    <p:extLst>
      <p:ext uri="{BB962C8B-B14F-4D97-AF65-F5344CB8AC3E}">
        <p14:creationId xmlns:p14="http://schemas.microsoft.com/office/powerpoint/2010/main" val="423943357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A643CD-D956-AC53-B583-1B11B1E8759D}"/>
              </a:ext>
            </a:extLst>
          </p:cNvPr>
          <p:cNvSpPr>
            <a:spLocks noGrp="1"/>
          </p:cNvSpPr>
          <p:nvPr>
            <p:ph idx="1"/>
          </p:nvPr>
        </p:nvSpPr>
        <p:spPr>
          <a:xfrm>
            <a:off x="1450392" y="1477850"/>
            <a:ext cx="9291215" cy="3450613"/>
          </a:xfrm>
        </p:spPr>
        <p:txBody>
          <a:bodyPr/>
          <a:lstStyle/>
          <a:p>
            <a:pPr marL="342900" indent="-342900" algn="just">
              <a:buFont typeface="Arial" panose="020B0604020202020204" pitchFamily="34" charset="0"/>
              <a:buChar char="•"/>
            </a:pPr>
            <a:r>
              <a:rPr lang="en-US" sz="2000" b="0" i="0" dirty="0">
                <a:effectLst/>
                <a:latin typeface="+mj-lt"/>
              </a:rPr>
              <a:t> Not only does the procedure help to reduce bacteria causing caries, but chemically bonds the filling material to cavity walls, thus preventing any further nutrient supply to remaining bacteria. </a:t>
            </a:r>
          </a:p>
          <a:p>
            <a:pPr marL="342900" indent="-342900" algn="just">
              <a:buFont typeface="Arial" panose="020B0604020202020204" pitchFamily="34" charset="0"/>
              <a:buChar char="•"/>
            </a:pPr>
            <a:endParaRPr lang="en-US" sz="2000" dirty="0">
              <a:latin typeface="+mj-lt"/>
            </a:endParaRPr>
          </a:p>
          <a:p>
            <a:pPr marL="342900" indent="-342900" algn="just">
              <a:buFont typeface="Arial" panose="020B0604020202020204" pitchFamily="34" charset="0"/>
              <a:buChar char="•"/>
            </a:pPr>
            <a:r>
              <a:rPr lang="en-US" sz="2000" b="0" i="0" dirty="0">
                <a:effectLst/>
                <a:latin typeface="+mj-lt"/>
              </a:rPr>
              <a:t>In effect bacteria ‘starve’ and become inactive. Continued fluoride release by the filling material also acts toxic against bacteria and assist in the remineralization and rebuild of weakened tooth tissues.</a:t>
            </a:r>
            <a:endParaRPr lang="en-IN" sz="2000" dirty="0">
              <a:latin typeface="+mj-lt"/>
            </a:endParaRPr>
          </a:p>
          <a:p>
            <a:endParaRPr lang="en-IN" dirty="0"/>
          </a:p>
        </p:txBody>
      </p:sp>
      <p:sp>
        <p:nvSpPr>
          <p:cNvPr id="4" name="Slide Number Placeholder 3">
            <a:extLst>
              <a:ext uri="{FF2B5EF4-FFF2-40B4-BE49-F238E27FC236}">
                <a16:creationId xmlns:a16="http://schemas.microsoft.com/office/drawing/2014/main" id="{87CD203A-CCEE-F0F7-EFC3-C522BCCAB32A}"/>
              </a:ext>
            </a:extLst>
          </p:cNvPr>
          <p:cNvSpPr>
            <a:spLocks noGrp="1"/>
          </p:cNvSpPr>
          <p:nvPr>
            <p:ph type="sldNum" sz="quarter" idx="12"/>
          </p:nvPr>
        </p:nvSpPr>
        <p:spPr/>
        <p:txBody>
          <a:bodyPr/>
          <a:lstStyle/>
          <a:p>
            <a:fld id="{6D22F896-40B5-4ADD-8801-0D06FADFA095}" type="slidenum">
              <a:rPr lang="en-US" smtClean="0"/>
              <a:t>85</a:t>
            </a:fld>
            <a:endParaRPr lang="en-US" dirty="0"/>
          </a:p>
        </p:txBody>
      </p:sp>
    </p:spTree>
    <p:extLst>
      <p:ext uri="{BB962C8B-B14F-4D97-AF65-F5344CB8AC3E}">
        <p14:creationId xmlns:p14="http://schemas.microsoft.com/office/powerpoint/2010/main" val="333176295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9332979-8BC4-4E36-A29B-382F8B405380}"/>
              </a:ext>
            </a:extLst>
          </p:cNvPr>
          <p:cNvSpPr txBox="1"/>
          <p:nvPr/>
        </p:nvSpPr>
        <p:spPr>
          <a:xfrm>
            <a:off x="2214282" y="466165"/>
            <a:ext cx="7763435" cy="1938992"/>
          </a:xfrm>
          <a:prstGeom prst="rect">
            <a:avLst/>
          </a:prstGeom>
          <a:noFill/>
        </p:spPr>
        <p:txBody>
          <a:bodyPr wrap="square" rtlCol="0">
            <a:spAutoFit/>
          </a:bodyPr>
          <a:lstStyle/>
          <a:p>
            <a:pPr algn="ctr"/>
            <a:r>
              <a:rPr lang="en-IN" sz="4000" dirty="0">
                <a:solidFill>
                  <a:schemeClr val="accent1"/>
                </a:solidFill>
              </a:rPr>
              <a:t>Dental Caries: Preventive Restorations in Pediatric Dentistry with recent advances</a:t>
            </a:r>
          </a:p>
        </p:txBody>
      </p:sp>
      <p:sp>
        <p:nvSpPr>
          <p:cNvPr id="5" name="TextBox 4">
            <a:extLst>
              <a:ext uri="{FF2B5EF4-FFF2-40B4-BE49-F238E27FC236}">
                <a16:creationId xmlns:a16="http://schemas.microsoft.com/office/drawing/2014/main" id="{2C87EED6-36A3-84A9-4616-8E4DB2FDC8F0}"/>
              </a:ext>
            </a:extLst>
          </p:cNvPr>
          <p:cNvSpPr txBox="1"/>
          <p:nvPr/>
        </p:nvSpPr>
        <p:spPr>
          <a:xfrm flipH="1">
            <a:off x="9288331" y="5298142"/>
            <a:ext cx="2903669" cy="646331"/>
          </a:xfrm>
          <a:prstGeom prst="rect">
            <a:avLst/>
          </a:prstGeom>
          <a:noFill/>
        </p:spPr>
        <p:txBody>
          <a:bodyPr wrap="square" rtlCol="0">
            <a:spAutoFit/>
          </a:bodyPr>
          <a:lstStyle/>
          <a:p>
            <a:r>
              <a:rPr lang="en-IN" dirty="0"/>
              <a:t>POOJA GOPALGHARE</a:t>
            </a:r>
          </a:p>
          <a:p>
            <a:r>
              <a:rPr lang="en-IN" dirty="0"/>
              <a:t>II MDS</a:t>
            </a:r>
          </a:p>
        </p:txBody>
      </p:sp>
      <p:sp>
        <p:nvSpPr>
          <p:cNvPr id="6" name="Slide Number Placeholder 5">
            <a:extLst>
              <a:ext uri="{FF2B5EF4-FFF2-40B4-BE49-F238E27FC236}">
                <a16:creationId xmlns:a16="http://schemas.microsoft.com/office/drawing/2014/main" id="{1F37C736-133A-874B-7D74-1201D8723C6E}"/>
              </a:ext>
            </a:extLst>
          </p:cNvPr>
          <p:cNvSpPr>
            <a:spLocks noGrp="1"/>
          </p:cNvSpPr>
          <p:nvPr>
            <p:ph type="sldNum" sz="quarter" idx="12"/>
          </p:nvPr>
        </p:nvSpPr>
        <p:spPr/>
        <p:txBody>
          <a:bodyPr/>
          <a:lstStyle/>
          <a:p>
            <a:fld id="{6D22F896-40B5-4ADD-8801-0D06FADFA095}" type="slidenum">
              <a:rPr lang="en-US" smtClean="0"/>
              <a:t>86</a:t>
            </a:fld>
            <a:endParaRPr lang="en-US" dirty="0"/>
          </a:p>
        </p:txBody>
      </p:sp>
    </p:spTree>
    <p:extLst>
      <p:ext uri="{BB962C8B-B14F-4D97-AF65-F5344CB8AC3E}">
        <p14:creationId xmlns:p14="http://schemas.microsoft.com/office/powerpoint/2010/main" val="120297769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F96E8-8BD4-8AF7-295B-C957D6B8EE27}"/>
              </a:ext>
            </a:extLst>
          </p:cNvPr>
          <p:cNvSpPr>
            <a:spLocks noGrp="1"/>
          </p:cNvSpPr>
          <p:nvPr>
            <p:ph type="title"/>
          </p:nvPr>
        </p:nvSpPr>
        <p:spPr>
          <a:xfrm>
            <a:off x="3837628" y="20488"/>
            <a:ext cx="2558018" cy="1049235"/>
          </a:xfrm>
        </p:spPr>
        <p:txBody>
          <a:bodyPr/>
          <a:lstStyle/>
          <a:p>
            <a:r>
              <a:rPr lang="en-IN" dirty="0"/>
              <a:t>CONTENT</a:t>
            </a:r>
          </a:p>
        </p:txBody>
      </p:sp>
      <p:sp>
        <p:nvSpPr>
          <p:cNvPr id="5" name="TextBox 4">
            <a:extLst>
              <a:ext uri="{FF2B5EF4-FFF2-40B4-BE49-F238E27FC236}">
                <a16:creationId xmlns:a16="http://schemas.microsoft.com/office/drawing/2014/main" id="{82A5D942-43AB-C969-6D5E-6B6937F448F0}"/>
              </a:ext>
            </a:extLst>
          </p:cNvPr>
          <p:cNvSpPr txBox="1"/>
          <p:nvPr/>
        </p:nvSpPr>
        <p:spPr>
          <a:xfrm>
            <a:off x="787387" y="1562528"/>
            <a:ext cx="6100482" cy="2991203"/>
          </a:xfrm>
          <a:prstGeom prst="rect">
            <a:avLst/>
          </a:prstGeom>
          <a:noFill/>
        </p:spPr>
        <p:txBody>
          <a:bodyPr wrap="square">
            <a:spAutoFit/>
          </a:bodyPr>
          <a:lstStyle/>
          <a:p>
            <a:pPr marL="298450" indent="-285750">
              <a:lnSpc>
                <a:spcPct val="150000"/>
              </a:lnSpc>
              <a:spcBef>
                <a:spcPts val="800"/>
              </a:spcBef>
              <a:buFont typeface="Arial" panose="020B0604020202020204" pitchFamily="34" charset="0"/>
              <a:buChar char="•"/>
              <a:tabLst>
                <a:tab pos="354965" algn="l"/>
                <a:tab pos="355600" algn="l"/>
              </a:tabLst>
            </a:pPr>
            <a:r>
              <a:rPr lang="en-US" spc="-5" dirty="0">
                <a:cs typeface="Calibri" panose="020F0502020204030204" pitchFamily="34" charset="0"/>
              </a:rPr>
              <a:t>Introduction</a:t>
            </a:r>
            <a:endParaRPr lang="en-US" dirty="0">
              <a:cs typeface="Calibri" panose="020F0502020204030204" pitchFamily="34" charset="0"/>
            </a:endParaRPr>
          </a:p>
          <a:p>
            <a:pPr marL="298450" indent="-285750">
              <a:lnSpc>
                <a:spcPct val="150000"/>
              </a:lnSpc>
              <a:spcBef>
                <a:spcPts val="700"/>
              </a:spcBef>
              <a:buFont typeface="Arial" panose="020B0604020202020204" pitchFamily="34" charset="0"/>
              <a:buChar char="•"/>
              <a:tabLst>
                <a:tab pos="354965" algn="l"/>
                <a:tab pos="355600" algn="l"/>
              </a:tabLst>
            </a:pPr>
            <a:r>
              <a:rPr lang="en-US" spc="-5" dirty="0">
                <a:cs typeface="Calibri" panose="020F0502020204030204" pitchFamily="34" charset="0"/>
              </a:rPr>
              <a:t>History</a:t>
            </a:r>
            <a:r>
              <a:rPr lang="en-US" spc="-20" dirty="0">
                <a:cs typeface="Calibri" panose="020F0502020204030204" pitchFamily="34" charset="0"/>
              </a:rPr>
              <a:t> </a:t>
            </a:r>
            <a:r>
              <a:rPr lang="en-US" spc="-5" dirty="0">
                <a:cs typeface="Calibri" panose="020F0502020204030204" pitchFamily="34" charset="0"/>
              </a:rPr>
              <a:t>of</a:t>
            </a:r>
            <a:r>
              <a:rPr lang="en-US" dirty="0">
                <a:cs typeface="Calibri" panose="020F0502020204030204" pitchFamily="34" charset="0"/>
              </a:rPr>
              <a:t> </a:t>
            </a:r>
            <a:r>
              <a:rPr lang="en-US" spc="-5" dirty="0">
                <a:cs typeface="Calibri" panose="020F0502020204030204" pitchFamily="34" charset="0"/>
              </a:rPr>
              <a:t>Preventive Dentistry</a:t>
            </a:r>
          </a:p>
          <a:p>
            <a:pPr marL="298450" indent="-285750">
              <a:lnSpc>
                <a:spcPct val="150000"/>
              </a:lnSpc>
              <a:spcBef>
                <a:spcPts val="700"/>
              </a:spcBef>
              <a:buFont typeface="Arial" panose="020B0604020202020204" pitchFamily="34" charset="0"/>
              <a:buChar char="•"/>
              <a:tabLst>
                <a:tab pos="354965" algn="l"/>
                <a:tab pos="355600" algn="l"/>
              </a:tabLst>
            </a:pPr>
            <a:r>
              <a:rPr lang="en-US" spc="-5" dirty="0">
                <a:cs typeface="Calibri" panose="020F0502020204030204" pitchFamily="34" charset="0"/>
              </a:rPr>
              <a:t>Scope of</a:t>
            </a:r>
            <a:r>
              <a:rPr lang="en-US" dirty="0">
                <a:cs typeface="Calibri" panose="020F0502020204030204" pitchFamily="34" charset="0"/>
              </a:rPr>
              <a:t> </a:t>
            </a:r>
            <a:r>
              <a:rPr lang="en-US" spc="-5" dirty="0">
                <a:cs typeface="Calibri" panose="020F0502020204030204" pitchFamily="34" charset="0"/>
              </a:rPr>
              <a:t>Preventive Dentistry</a:t>
            </a:r>
          </a:p>
          <a:p>
            <a:pPr marL="298450" indent="-285750">
              <a:lnSpc>
                <a:spcPct val="150000"/>
              </a:lnSpc>
              <a:spcBef>
                <a:spcPts val="700"/>
              </a:spcBef>
              <a:buFont typeface="Arial" panose="020B0604020202020204" pitchFamily="34" charset="0"/>
              <a:buChar char="•"/>
              <a:tabLst>
                <a:tab pos="354965" algn="l"/>
                <a:tab pos="355600" algn="l"/>
              </a:tabLst>
            </a:pPr>
            <a:r>
              <a:rPr lang="en-US" spc="-5" dirty="0">
                <a:cs typeface="Calibri" panose="020F0502020204030204" pitchFamily="34" charset="0"/>
              </a:rPr>
              <a:t>Principles of</a:t>
            </a:r>
            <a:r>
              <a:rPr lang="en-US" dirty="0">
                <a:cs typeface="Calibri" panose="020F0502020204030204" pitchFamily="34" charset="0"/>
              </a:rPr>
              <a:t> </a:t>
            </a:r>
            <a:r>
              <a:rPr lang="en-US" spc="-5" dirty="0">
                <a:cs typeface="Calibri" panose="020F0502020204030204" pitchFamily="34" charset="0"/>
              </a:rPr>
              <a:t>Preventive Dentistry</a:t>
            </a:r>
            <a:endParaRPr lang="en-US" dirty="0">
              <a:cs typeface="Calibri" panose="020F0502020204030204" pitchFamily="34" charset="0"/>
            </a:endParaRPr>
          </a:p>
          <a:p>
            <a:pPr marL="298450" indent="-285750">
              <a:lnSpc>
                <a:spcPct val="150000"/>
              </a:lnSpc>
              <a:spcBef>
                <a:spcPts val="690"/>
              </a:spcBef>
              <a:buFont typeface="Arial" panose="020B0604020202020204" pitchFamily="34" charset="0"/>
              <a:buChar char="•"/>
              <a:tabLst>
                <a:tab pos="354965" algn="l"/>
                <a:tab pos="355600" algn="l"/>
              </a:tabLst>
            </a:pPr>
            <a:r>
              <a:rPr lang="en-US" spc="-5" dirty="0">
                <a:cs typeface="Calibri" panose="020F0502020204030204" pitchFamily="34" charset="0"/>
              </a:rPr>
              <a:t>Objectives of</a:t>
            </a:r>
            <a:r>
              <a:rPr lang="en-US" dirty="0">
                <a:cs typeface="Calibri" panose="020F0502020204030204" pitchFamily="34" charset="0"/>
              </a:rPr>
              <a:t> </a:t>
            </a:r>
            <a:r>
              <a:rPr lang="en-US" spc="-5" dirty="0">
                <a:cs typeface="Calibri" panose="020F0502020204030204" pitchFamily="34" charset="0"/>
              </a:rPr>
              <a:t>Preventive Dentistry</a:t>
            </a:r>
            <a:endParaRPr lang="en-US" dirty="0">
              <a:cs typeface="Calibri" panose="020F0502020204030204" pitchFamily="34" charset="0"/>
            </a:endParaRPr>
          </a:p>
          <a:p>
            <a:pPr marL="298450" indent="-285750">
              <a:lnSpc>
                <a:spcPct val="150000"/>
              </a:lnSpc>
              <a:spcBef>
                <a:spcPts val="700"/>
              </a:spcBef>
              <a:buFont typeface="Arial" panose="020B0604020202020204" pitchFamily="34" charset="0"/>
              <a:buChar char="•"/>
              <a:tabLst>
                <a:tab pos="354965" algn="l"/>
                <a:tab pos="355600" algn="l"/>
              </a:tabLst>
            </a:pPr>
            <a:r>
              <a:rPr lang="en-US" spc="-5" dirty="0">
                <a:cs typeface="Calibri" panose="020F0502020204030204" pitchFamily="34" charset="0"/>
              </a:rPr>
              <a:t>Levels</a:t>
            </a:r>
            <a:r>
              <a:rPr lang="en-US" spc="-20" dirty="0">
                <a:cs typeface="Calibri" panose="020F0502020204030204" pitchFamily="34" charset="0"/>
              </a:rPr>
              <a:t> </a:t>
            </a:r>
            <a:r>
              <a:rPr lang="en-US" spc="-5" dirty="0">
                <a:cs typeface="Calibri" panose="020F0502020204030204" pitchFamily="34" charset="0"/>
              </a:rPr>
              <a:t>of</a:t>
            </a:r>
            <a:r>
              <a:rPr lang="en-US" spc="-20" dirty="0">
                <a:cs typeface="Calibri" panose="020F0502020204030204" pitchFamily="34" charset="0"/>
              </a:rPr>
              <a:t> </a:t>
            </a:r>
            <a:r>
              <a:rPr lang="en-US" spc="-5" dirty="0">
                <a:cs typeface="Calibri" panose="020F0502020204030204" pitchFamily="34" charset="0"/>
              </a:rPr>
              <a:t>Prevention</a:t>
            </a:r>
          </a:p>
        </p:txBody>
      </p:sp>
      <p:sp>
        <p:nvSpPr>
          <p:cNvPr id="6" name="Slide Number Placeholder 5">
            <a:extLst>
              <a:ext uri="{FF2B5EF4-FFF2-40B4-BE49-F238E27FC236}">
                <a16:creationId xmlns:a16="http://schemas.microsoft.com/office/drawing/2014/main" id="{89581BF5-02B1-780A-180E-4F295239B13B}"/>
              </a:ext>
            </a:extLst>
          </p:cNvPr>
          <p:cNvSpPr>
            <a:spLocks noGrp="1"/>
          </p:cNvSpPr>
          <p:nvPr>
            <p:ph type="sldNum" sz="quarter" idx="12"/>
          </p:nvPr>
        </p:nvSpPr>
        <p:spPr/>
        <p:txBody>
          <a:bodyPr/>
          <a:lstStyle/>
          <a:p>
            <a:fld id="{6D22F896-40B5-4ADD-8801-0D06FADFA095}" type="slidenum">
              <a:rPr lang="en-US" smtClean="0"/>
              <a:t>87</a:t>
            </a:fld>
            <a:endParaRPr lang="en-US" dirty="0"/>
          </a:p>
        </p:txBody>
      </p:sp>
      <p:sp>
        <p:nvSpPr>
          <p:cNvPr id="8" name="TextBox 7">
            <a:extLst>
              <a:ext uri="{FF2B5EF4-FFF2-40B4-BE49-F238E27FC236}">
                <a16:creationId xmlns:a16="http://schemas.microsoft.com/office/drawing/2014/main" id="{6C78D541-D530-AE55-8755-BF6489BD8C17}"/>
              </a:ext>
            </a:extLst>
          </p:cNvPr>
          <p:cNvSpPr txBox="1"/>
          <p:nvPr/>
        </p:nvSpPr>
        <p:spPr>
          <a:xfrm>
            <a:off x="5884496" y="1562528"/>
            <a:ext cx="6100482" cy="3795719"/>
          </a:xfrm>
          <a:prstGeom prst="rect">
            <a:avLst/>
          </a:prstGeom>
          <a:noFill/>
        </p:spPr>
        <p:txBody>
          <a:bodyPr wrap="square">
            <a:spAutoFit/>
          </a:bodyPr>
          <a:lstStyle/>
          <a:p>
            <a:pPr marL="285750" indent="-285750" eaLnBrk="1" hangingPunct="1">
              <a:lnSpc>
                <a:spcPct val="170000"/>
              </a:lnSpc>
              <a:buFont typeface="Arial" panose="020B0604020202020204" pitchFamily="34" charset="0"/>
              <a:buChar char="•"/>
            </a:pPr>
            <a:r>
              <a:rPr lang="en-US" altLang="en-US" dirty="0"/>
              <a:t>Pit and Fissure Sealants</a:t>
            </a:r>
          </a:p>
          <a:p>
            <a:pPr marL="285750" indent="-285750" eaLnBrk="1" hangingPunct="1">
              <a:lnSpc>
                <a:spcPct val="170000"/>
              </a:lnSpc>
              <a:buFont typeface="Arial" panose="020B0604020202020204" pitchFamily="34" charset="0"/>
              <a:buChar char="•"/>
            </a:pPr>
            <a:r>
              <a:rPr lang="en-US" altLang="en-US" sz="1800" dirty="0"/>
              <a:t>Preventive Risen Restoration</a:t>
            </a:r>
          </a:p>
          <a:p>
            <a:pPr marL="285750" indent="-285750" eaLnBrk="1" hangingPunct="1">
              <a:lnSpc>
                <a:spcPct val="170000"/>
              </a:lnSpc>
              <a:buFont typeface="Arial" panose="020B0604020202020204" pitchFamily="34" charset="0"/>
              <a:buChar char="•"/>
            </a:pPr>
            <a:r>
              <a:rPr lang="en-US" altLang="en-US" sz="1800" dirty="0"/>
              <a:t>Resin Modified GIC</a:t>
            </a:r>
          </a:p>
          <a:p>
            <a:pPr marL="285750" indent="-285750" eaLnBrk="1" hangingPunct="1">
              <a:lnSpc>
                <a:spcPct val="170000"/>
              </a:lnSpc>
              <a:buFont typeface="Arial" panose="020B0604020202020204" pitchFamily="34" charset="0"/>
              <a:buChar char="•"/>
            </a:pPr>
            <a:r>
              <a:rPr lang="en-US" altLang="en-US" dirty="0"/>
              <a:t>Fluoride Releasing Sealants</a:t>
            </a:r>
          </a:p>
          <a:p>
            <a:pPr marL="285750" indent="-285750" eaLnBrk="1" hangingPunct="1">
              <a:lnSpc>
                <a:spcPct val="170000"/>
              </a:lnSpc>
              <a:buFont typeface="Arial" panose="020B0604020202020204" pitchFamily="34" charset="0"/>
              <a:buChar char="•"/>
            </a:pPr>
            <a:r>
              <a:rPr lang="en-US" altLang="en-US" sz="1800" dirty="0"/>
              <a:t>GIC as Sealants</a:t>
            </a:r>
          </a:p>
          <a:p>
            <a:pPr marL="285750" indent="-285750" eaLnBrk="1" hangingPunct="1">
              <a:lnSpc>
                <a:spcPct val="170000"/>
              </a:lnSpc>
              <a:buFont typeface="Arial" panose="020B0604020202020204" pitchFamily="34" charset="0"/>
              <a:buChar char="•"/>
            </a:pPr>
            <a:r>
              <a:rPr lang="en-US" altLang="en-US" dirty="0"/>
              <a:t>ART</a:t>
            </a:r>
            <a:endParaRPr lang="en-US" altLang="en-US" sz="1800" dirty="0"/>
          </a:p>
          <a:p>
            <a:pPr marL="285750" indent="-285750" eaLnBrk="1" hangingPunct="1">
              <a:lnSpc>
                <a:spcPct val="170000"/>
              </a:lnSpc>
              <a:buFont typeface="Arial" panose="020B0604020202020204" pitchFamily="34" charset="0"/>
              <a:buChar char="•"/>
            </a:pPr>
            <a:endParaRPr lang="en-US" altLang="en-US" sz="1800" dirty="0"/>
          </a:p>
          <a:p>
            <a:pPr marL="285750" indent="-285750" eaLnBrk="1" hangingPunct="1">
              <a:lnSpc>
                <a:spcPct val="170000"/>
              </a:lnSpc>
              <a:buFont typeface="Arial" panose="020B0604020202020204" pitchFamily="34" charset="0"/>
              <a:buChar char="•"/>
            </a:pPr>
            <a:endParaRPr lang="en-US" altLang="en-US" sz="1800" dirty="0"/>
          </a:p>
        </p:txBody>
      </p:sp>
    </p:spTree>
    <p:extLst>
      <p:ext uri="{BB962C8B-B14F-4D97-AF65-F5344CB8AC3E}">
        <p14:creationId xmlns:p14="http://schemas.microsoft.com/office/powerpoint/2010/main" val="47009792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189ECB-40F9-C441-3DEE-AA884ABCAE73}"/>
              </a:ext>
            </a:extLst>
          </p:cNvPr>
          <p:cNvSpPr>
            <a:spLocks noGrp="1"/>
          </p:cNvSpPr>
          <p:nvPr>
            <p:ph idx="1"/>
          </p:nvPr>
        </p:nvSpPr>
        <p:spPr>
          <a:xfrm>
            <a:off x="2043251" y="1212904"/>
            <a:ext cx="9291215" cy="3450613"/>
          </a:xfrm>
        </p:spPr>
        <p:txBody>
          <a:bodyPr>
            <a:normAutofit/>
          </a:bodyPr>
          <a:lstStyle/>
          <a:p>
            <a:r>
              <a:rPr lang="en-IN" sz="2400" dirty="0"/>
              <a:t>Resin Infiltration Technique</a:t>
            </a:r>
          </a:p>
          <a:p>
            <a:r>
              <a:rPr lang="en-IN" sz="2400" dirty="0"/>
              <a:t>Compomer</a:t>
            </a:r>
          </a:p>
          <a:p>
            <a:r>
              <a:rPr lang="en-IN" sz="2400" dirty="0"/>
              <a:t>Giomer</a:t>
            </a:r>
          </a:p>
          <a:p>
            <a:r>
              <a:rPr lang="en-IN" sz="2400" dirty="0"/>
              <a:t>Lasers</a:t>
            </a:r>
          </a:p>
          <a:p>
            <a:endParaRPr lang="en-IN" sz="2400" dirty="0"/>
          </a:p>
        </p:txBody>
      </p:sp>
      <p:sp>
        <p:nvSpPr>
          <p:cNvPr id="4" name="Slide Number Placeholder 3">
            <a:extLst>
              <a:ext uri="{FF2B5EF4-FFF2-40B4-BE49-F238E27FC236}">
                <a16:creationId xmlns:a16="http://schemas.microsoft.com/office/drawing/2014/main" id="{CD571A1A-8347-DFAA-4E9E-10B2BE37EA49}"/>
              </a:ext>
            </a:extLst>
          </p:cNvPr>
          <p:cNvSpPr>
            <a:spLocks noGrp="1"/>
          </p:cNvSpPr>
          <p:nvPr>
            <p:ph type="sldNum" sz="quarter" idx="12"/>
          </p:nvPr>
        </p:nvSpPr>
        <p:spPr/>
        <p:txBody>
          <a:bodyPr/>
          <a:lstStyle/>
          <a:p>
            <a:fld id="{6D22F896-40B5-4ADD-8801-0D06FADFA095}" type="slidenum">
              <a:rPr lang="en-US" smtClean="0"/>
              <a:t>88</a:t>
            </a:fld>
            <a:endParaRPr lang="en-US" dirty="0"/>
          </a:p>
        </p:txBody>
      </p:sp>
    </p:spTree>
    <p:extLst>
      <p:ext uri="{BB962C8B-B14F-4D97-AF65-F5344CB8AC3E}">
        <p14:creationId xmlns:p14="http://schemas.microsoft.com/office/powerpoint/2010/main" val="346787567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EC297-CD65-359B-FC72-E12B551DD9CD}"/>
              </a:ext>
            </a:extLst>
          </p:cNvPr>
          <p:cNvSpPr>
            <a:spLocks noGrp="1"/>
          </p:cNvSpPr>
          <p:nvPr>
            <p:ph type="title"/>
          </p:nvPr>
        </p:nvSpPr>
        <p:spPr>
          <a:xfrm>
            <a:off x="3478306" y="306288"/>
            <a:ext cx="5378824" cy="985369"/>
          </a:xfrm>
        </p:spPr>
        <p:txBody>
          <a:bodyPr>
            <a:normAutofit/>
          </a:bodyPr>
          <a:lstStyle/>
          <a:p>
            <a:r>
              <a:rPr lang="en-IN" sz="2800" b="1" dirty="0"/>
              <a:t>Resin infiltration technique</a:t>
            </a:r>
          </a:p>
        </p:txBody>
      </p:sp>
      <p:sp>
        <p:nvSpPr>
          <p:cNvPr id="3" name="Content Placeholder 2">
            <a:extLst>
              <a:ext uri="{FF2B5EF4-FFF2-40B4-BE49-F238E27FC236}">
                <a16:creationId xmlns:a16="http://schemas.microsoft.com/office/drawing/2014/main" id="{B7F68C55-5078-9321-7D30-A0344FC5212B}"/>
              </a:ext>
            </a:extLst>
          </p:cNvPr>
          <p:cNvSpPr>
            <a:spLocks noGrp="1"/>
          </p:cNvSpPr>
          <p:nvPr>
            <p:ph idx="1"/>
          </p:nvPr>
        </p:nvSpPr>
        <p:spPr>
          <a:xfrm>
            <a:off x="1291079" y="1291657"/>
            <a:ext cx="9941697" cy="3282408"/>
          </a:xfrm>
        </p:spPr>
        <p:txBody>
          <a:bodyPr>
            <a:normAutofit fontScale="92500" lnSpcReduction="20000"/>
          </a:bodyPr>
          <a:lstStyle/>
          <a:p>
            <a:pPr algn="just"/>
            <a:r>
              <a:rPr lang="en-IN" sz="2400" dirty="0"/>
              <a:t>It is one of the newer approaches to arrest progression of non cavitated caries lesion.</a:t>
            </a:r>
          </a:p>
          <a:p>
            <a:pPr algn="just"/>
            <a:endParaRPr lang="en-IN" sz="2400" dirty="0"/>
          </a:p>
          <a:p>
            <a:pPr algn="just"/>
            <a:r>
              <a:rPr lang="en-IN" sz="2400" dirty="0"/>
              <a:t>These lesion are opaque and chalky white in appearance which is caused by demineralization in subsurface region.</a:t>
            </a:r>
          </a:p>
          <a:p>
            <a:pPr marL="0" indent="0" algn="just">
              <a:buNone/>
            </a:pPr>
            <a:endParaRPr lang="en-IN" sz="2400" dirty="0"/>
          </a:p>
          <a:p>
            <a:pPr algn="just"/>
            <a:r>
              <a:rPr lang="en-IN" sz="2400" dirty="0"/>
              <a:t>The infiltrating resin has high refractive index and produces chameleon effect</a:t>
            </a:r>
          </a:p>
        </p:txBody>
      </p:sp>
      <p:sp>
        <p:nvSpPr>
          <p:cNvPr id="4" name="Slide Number Placeholder 3">
            <a:extLst>
              <a:ext uri="{FF2B5EF4-FFF2-40B4-BE49-F238E27FC236}">
                <a16:creationId xmlns:a16="http://schemas.microsoft.com/office/drawing/2014/main" id="{9DD51F7B-8565-839C-A49E-99EC4C950882}"/>
              </a:ext>
            </a:extLst>
          </p:cNvPr>
          <p:cNvSpPr>
            <a:spLocks noGrp="1"/>
          </p:cNvSpPr>
          <p:nvPr>
            <p:ph type="sldNum" sz="quarter" idx="12"/>
          </p:nvPr>
        </p:nvSpPr>
        <p:spPr/>
        <p:txBody>
          <a:bodyPr/>
          <a:lstStyle/>
          <a:p>
            <a:fld id="{6D22F896-40B5-4ADD-8801-0D06FADFA095}" type="slidenum">
              <a:rPr lang="en-US" smtClean="0"/>
              <a:t>89</a:t>
            </a:fld>
            <a:endParaRPr lang="en-US" dirty="0"/>
          </a:p>
        </p:txBody>
      </p:sp>
      <p:pic>
        <p:nvPicPr>
          <p:cNvPr id="5" name="Picture 4">
            <a:extLst>
              <a:ext uri="{FF2B5EF4-FFF2-40B4-BE49-F238E27FC236}">
                <a16:creationId xmlns:a16="http://schemas.microsoft.com/office/drawing/2014/main" id="{1DC4926A-BCF6-17BD-D23C-6BD842F4371F}"/>
              </a:ext>
            </a:extLst>
          </p:cNvPr>
          <p:cNvPicPr>
            <a:picLocks noChangeAspect="1"/>
          </p:cNvPicPr>
          <p:nvPr/>
        </p:nvPicPr>
        <p:blipFill rotWithShape="1">
          <a:blip r:embed="rId2"/>
          <a:srcRect t="11462" b="13012"/>
          <a:stretch/>
        </p:blipFill>
        <p:spPr>
          <a:xfrm>
            <a:off x="7793692" y="4410635"/>
            <a:ext cx="3238500" cy="1748117"/>
          </a:xfrm>
          <a:prstGeom prst="rect">
            <a:avLst/>
          </a:prstGeom>
        </p:spPr>
      </p:pic>
    </p:spTree>
    <p:extLst>
      <p:ext uri="{BB962C8B-B14F-4D97-AF65-F5344CB8AC3E}">
        <p14:creationId xmlns:p14="http://schemas.microsoft.com/office/powerpoint/2010/main" val="1970904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209AB-92C2-45EA-8FFC-B69F223B59B1}"/>
              </a:ext>
            </a:extLst>
          </p:cNvPr>
          <p:cNvSpPr>
            <a:spLocks noGrp="1"/>
          </p:cNvSpPr>
          <p:nvPr>
            <p:ph type="title"/>
          </p:nvPr>
        </p:nvSpPr>
        <p:spPr>
          <a:xfrm>
            <a:off x="683492" y="527423"/>
            <a:ext cx="6969557" cy="717526"/>
          </a:xfrm>
        </p:spPr>
        <p:txBody>
          <a:bodyPr>
            <a:normAutofit/>
          </a:bodyPr>
          <a:lstStyle/>
          <a:p>
            <a:r>
              <a:rPr lang="en-US" altLang="en-US" sz="3000" dirty="0">
                <a:latin typeface="+mn-lt"/>
                <a:cs typeface="Calibri" panose="020F0502020204030204" pitchFamily="34" charset="0"/>
              </a:rPr>
              <a:t>Levels of Prevention</a:t>
            </a:r>
            <a:endParaRPr lang="en-IN" sz="3000" dirty="0">
              <a:latin typeface="+mn-lt"/>
              <a:cs typeface="Calibri" panose="020F0502020204030204" pitchFamily="34" charset="0"/>
            </a:endParaRPr>
          </a:p>
        </p:txBody>
      </p:sp>
      <p:sp>
        <p:nvSpPr>
          <p:cNvPr id="3" name="Content Placeholder 2">
            <a:extLst>
              <a:ext uri="{FF2B5EF4-FFF2-40B4-BE49-F238E27FC236}">
                <a16:creationId xmlns:a16="http://schemas.microsoft.com/office/drawing/2014/main" id="{072F87E3-97A8-4ADE-B673-25B9B9689602}"/>
              </a:ext>
            </a:extLst>
          </p:cNvPr>
          <p:cNvSpPr>
            <a:spLocks noGrp="1"/>
          </p:cNvSpPr>
          <p:nvPr>
            <p:ph idx="1"/>
          </p:nvPr>
        </p:nvSpPr>
        <p:spPr>
          <a:xfrm>
            <a:off x="1856510" y="1731815"/>
            <a:ext cx="8915400" cy="2757058"/>
          </a:xfrm>
        </p:spPr>
        <p:txBody>
          <a:bodyPr>
            <a:normAutofit/>
          </a:bodyPr>
          <a:lstStyle/>
          <a:p>
            <a:pPr marL="457200" indent="-457200" algn="just">
              <a:lnSpc>
                <a:spcPct val="150000"/>
              </a:lnSpc>
            </a:pPr>
            <a:r>
              <a:rPr lang="en-US" altLang="en-US" sz="2400" dirty="0"/>
              <a:t>Primordial level of Prevention</a:t>
            </a:r>
          </a:p>
          <a:p>
            <a:pPr marL="457200" indent="-457200" algn="just">
              <a:lnSpc>
                <a:spcPct val="150000"/>
              </a:lnSpc>
            </a:pPr>
            <a:r>
              <a:rPr lang="en-US" altLang="en-US" sz="2400" dirty="0"/>
              <a:t>Primary level of Prevention </a:t>
            </a:r>
          </a:p>
          <a:p>
            <a:pPr marL="457200" indent="-457200" algn="just">
              <a:lnSpc>
                <a:spcPct val="150000"/>
              </a:lnSpc>
            </a:pPr>
            <a:r>
              <a:rPr lang="en-US" altLang="en-US" sz="2400" dirty="0"/>
              <a:t>Secondary level of Prevention</a:t>
            </a:r>
          </a:p>
          <a:p>
            <a:pPr marL="457200" indent="-457200" algn="just">
              <a:lnSpc>
                <a:spcPct val="150000"/>
              </a:lnSpc>
            </a:pPr>
            <a:r>
              <a:rPr lang="en-US" altLang="en-US" sz="2400" dirty="0"/>
              <a:t>Tertiary level of Prevention </a:t>
            </a:r>
          </a:p>
          <a:p>
            <a:pPr algn="just">
              <a:lnSpc>
                <a:spcPct val="150000"/>
              </a:lnSpc>
            </a:pPr>
            <a:endParaRPr lang="en-IN" sz="2400" dirty="0"/>
          </a:p>
        </p:txBody>
      </p:sp>
      <p:sp>
        <p:nvSpPr>
          <p:cNvPr id="4" name="Slide Number Placeholder 3">
            <a:extLst>
              <a:ext uri="{FF2B5EF4-FFF2-40B4-BE49-F238E27FC236}">
                <a16:creationId xmlns:a16="http://schemas.microsoft.com/office/drawing/2014/main" id="{B8F981FF-6224-4ED4-B042-7425E4523C08}"/>
              </a:ext>
            </a:extLst>
          </p:cNvPr>
          <p:cNvSpPr>
            <a:spLocks noGrp="1"/>
          </p:cNvSpPr>
          <p:nvPr>
            <p:ph type="sldNum" sz="quarter" idx="12"/>
          </p:nvPr>
        </p:nvSpPr>
        <p:spPr/>
        <p:txBody>
          <a:bodyPr/>
          <a:lstStyle/>
          <a:p>
            <a:fld id="{0DB5CBD4-EBB8-45A2-B104-20F406CE1D6B}" type="slidenum">
              <a:rPr lang="en-IN" smtClean="0"/>
              <a:t>9</a:t>
            </a:fld>
            <a:endParaRPr lang="en-IN"/>
          </a:p>
        </p:txBody>
      </p:sp>
    </p:spTree>
    <p:extLst>
      <p:ext uri="{BB962C8B-B14F-4D97-AF65-F5344CB8AC3E}">
        <p14:creationId xmlns:p14="http://schemas.microsoft.com/office/powerpoint/2010/main" val="188896497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9130F1-1789-45C9-717B-A6306F134004}"/>
              </a:ext>
            </a:extLst>
          </p:cNvPr>
          <p:cNvSpPr>
            <a:spLocks noGrp="1"/>
          </p:cNvSpPr>
          <p:nvPr>
            <p:ph idx="1"/>
          </p:nvPr>
        </p:nvSpPr>
        <p:spPr>
          <a:xfrm>
            <a:off x="1450392" y="798973"/>
            <a:ext cx="9764455" cy="4535027"/>
          </a:xfrm>
        </p:spPr>
        <p:txBody>
          <a:bodyPr>
            <a:normAutofit/>
          </a:bodyPr>
          <a:lstStyle/>
          <a:p>
            <a:pPr algn="just"/>
            <a:r>
              <a:rPr lang="en-IN" sz="2200" dirty="0"/>
              <a:t>It requires non shade matching and blend reasonably well with surrounding natural tooth structure.</a:t>
            </a:r>
          </a:p>
          <a:p>
            <a:pPr algn="just"/>
            <a:r>
              <a:rPr lang="en-IN" sz="2200" dirty="0"/>
              <a:t>It halts progression by surrounding them with polymerized unfilled resin</a:t>
            </a:r>
          </a:p>
          <a:p>
            <a:pPr algn="just"/>
            <a:r>
              <a:rPr lang="en-IN" sz="2200" dirty="0"/>
              <a:t>It works on capillary action - low viscosity resin is drawn deep into lesion.</a:t>
            </a:r>
          </a:p>
          <a:p>
            <a:pPr algn="just"/>
            <a:r>
              <a:rPr lang="en-IN" sz="2200" dirty="0"/>
              <a:t>Resin completely fills the pores , replacing lost tooth structure.</a:t>
            </a:r>
          </a:p>
          <a:p>
            <a:pPr algn="just"/>
            <a:r>
              <a:rPr lang="en-IN" sz="2200" dirty="0"/>
              <a:t>It also stops caries progression by blocking pathways of bacterial colonies.</a:t>
            </a:r>
          </a:p>
        </p:txBody>
      </p:sp>
      <p:sp>
        <p:nvSpPr>
          <p:cNvPr id="4" name="Slide Number Placeholder 3">
            <a:extLst>
              <a:ext uri="{FF2B5EF4-FFF2-40B4-BE49-F238E27FC236}">
                <a16:creationId xmlns:a16="http://schemas.microsoft.com/office/drawing/2014/main" id="{A7930B69-73BC-11A6-5A29-5D05B0B405E0}"/>
              </a:ext>
            </a:extLst>
          </p:cNvPr>
          <p:cNvSpPr>
            <a:spLocks noGrp="1"/>
          </p:cNvSpPr>
          <p:nvPr>
            <p:ph type="sldNum" sz="quarter" idx="12"/>
          </p:nvPr>
        </p:nvSpPr>
        <p:spPr/>
        <p:txBody>
          <a:bodyPr/>
          <a:lstStyle/>
          <a:p>
            <a:fld id="{6D22F896-40B5-4ADD-8801-0D06FADFA095}" type="slidenum">
              <a:rPr lang="en-US" smtClean="0"/>
              <a:t>90</a:t>
            </a:fld>
            <a:endParaRPr lang="en-US" dirty="0"/>
          </a:p>
        </p:txBody>
      </p:sp>
    </p:spTree>
    <p:extLst>
      <p:ext uri="{BB962C8B-B14F-4D97-AF65-F5344CB8AC3E}">
        <p14:creationId xmlns:p14="http://schemas.microsoft.com/office/powerpoint/2010/main" val="2358123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329B2-3387-DD5A-B452-C863E735C8EF}"/>
              </a:ext>
            </a:extLst>
          </p:cNvPr>
          <p:cNvSpPr>
            <a:spLocks noGrp="1"/>
          </p:cNvSpPr>
          <p:nvPr>
            <p:ph type="title"/>
          </p:nvPr>
        </p:nvSpPr>
        <p:spPr>
          <a:xfrm>
            <a:off x="1451579" y="274355"/>
            <a:ext cx="9291215" cy="1049235"/>
          </a:xfrm>
        </p:spPr>
        <p:txBody>
          <a:bodyPr>
            <a:normAutofit/>
          </a:bodyPr>
          <a:lstStyle/>
          <a:p>
            <a:pPr algn="l"/>
            <a:r>
              <a:rPr lang="en-IN" sz="2800" b="1" dirty="0"/>
              <a:t>procedure</a:t>
            </a:r>
          </a:p>
        </p:txBody>
      </p:sp>
      <p:sp>
        <p:nvSpPr>
          <p:cNvPr id="3" name="Content Placeholder 2">
            <a:extLst>
              <a:ext uri="{FF2B5EF4-FFF2-40B4-BE49-F238E27FC236}">
                <a16:creationId xmlns:a16="http://schemas.microsoft.com/office/drawing/2014/main" id="{5B1B2B57-5C06-D0F8-37E6-270E00F547E9}"/>
              </a:ext>
            </a:extLst>
          </p:cNvPr>
          <p:cNvSpPr>
            <a:spLocks noGrp="1"/>
          </p:cNvSpPr>
          <p:nvPr>
            <p:ph idx="1"/>
          </p:nvPr>
        </p:nvSpPr>
        <p:spPr>
          <a:xfrm>
            <a:off x="1450392" y="1531638"/>
            <a:ext cx="9291215" cy="3450613"/>
          </a:xfrm>
        </p:spPr>
        <p:txBody>
          <a:bodyPr>
            <a:normAutofit/>
          </a:bodyPr>
          <a:lstStyle/>
          <a:p>
            <a:pPr algn="just"/>
            <a:r>
              <a:rPr lang="en-IN" sz="2200" dirty="0"/>
              <a:t>Isolate and clean tooth surface with pumice.</a:t>
            </a:r>
          </a:p>
          <a:p>
            <a:pPr algn="just"/>
            <a:r>
              <a:rPr lang="en-IN" sz="2200" dirty="0"/>
              <a:t>Etched with 15% hydrochloric acid gel for 2 min.</a:t>
            </a:r>
          </a:p>
          <a:p>
            <a:pPr algn="just"/>
            <a:r>
              <a:rPr lang="en-IN" sz="2200" dirty="0"/>
              <a:t>Rinse the tooth with water</a:t>
            </a:r>
          </a:p>
          <a:p>
            <a:pPr algn="just"/>
            <a:r>
              <a:rPr lang="en-IN" sz="2200" dirty="0"/>
              <a:t>Alcohol liquid is applied directly on the tooth surface.</a:t>
            </a:r>
          </a:p>
          <a:p>
            <a:pPr algn="just"/>
            <a:r>
              <a:rPr lang="en-IN" sz="2200" dirty="0"/>
              <a:t>TEGMA resin is applied on dried lesion and is polymerized using manufactures instructions.</a:t>
            </a:r>
          </a:p>
        </p:txBody>
      </p:sp>
      <p:sp>
        <p:nvSpPr>
          <p:cNvPr id="4" name="Slide Number Placeholder 3">
            <a:extLst>
              <a:ext uri="{FF2B5EF4-FFF2-40B4-BE49-F238E27FC236}">
                <a16:creationId xmlns:a16="http://schemas.microsoft.com/office/drawing/2014/main" id="{034D7058-6530-58CB-CCF0-E91BCD1DFD87}"/>
              </a:ext>
            </a:extLst>
          </p:cNvPr>
          <p:cNvSpPr>
            <a:spLocks noGrp="1"/>
          </p:cNvSpPr>
          <p:nvPr>
            <p:ph type="sldNum" sz="quarter" idx="12"/>
          </p:nvPr>
        </p:nvSpPr>
        <p:spPr/>
        <p:txBody>
          <a:bodyPr/>
          <a:lstStyle/>
          <a:p>
            <a:fld id="{6D22F896-40B5-4ADD-8801-0D06FADFA095}" type="slidenum">
              <a:rPr lang="en-US" smtClean="0"/>
              <a:t>91</a:t>
            </a:fld>
            <a:endParaRPr lang="en-US" dirty="0"/>
          </a:p>
        </p:txBody>
      </p:sp>
    </p:spTree>
    <p:extLst>
      <p:ext uri="{BB962C8B-B14F-4D97-AF65-F5344CB8AC3E}">
        <p14:creationId xmlns:p14="http://schemas.microsoft.com/office/powerpoint/2010/main" val="217600604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634CABB-5070-5433-8A51-FA2CDBD8A910}"/>
              </a:ext>
            </a:extLst>
          </p:cNvPr>
          <p:cNvPicPr>
            <a:picLocks noGrp="1" noChangeAspect="1"/>
          </p:cNvPicPr>
          <p:nvPr>
            <p:ph idx="1"/>
          </p:nvPr>
        </p:nvPicPr>
        <p:blipFill>
          <a:blip r:embed="rId2"/>
          <a:stretch>
            <a:fillRect/>
          </a:stretch>
        </p:blipFill>
        <p:spPr>
          <a:xfrm>
            <a:off x="4865199" y="2310325"/>
            <a:ext cx="3500083" cy="2174607"/>
          </a:xfrm>
        </p:spPr>
      </p:pic>
      <p:sp>
        <p:nvSpPr>
          <p:cNvPr id="4" name="Slide Number Placeholder 3">
            <a:extLst>
              <a:ext uri="{FF2B5EF4-FFF2-40B4-BE49-F238E27FC236}">
                <a16:creationId xmlns:a16="http://schemas.microsoft.com/office/drawing/2014/main" id="{9C9DCF6A-FCCB-676A-9931-D43E8F23164B}"/>
              </a:ext>
            </a:extLst>
          </p:cNvPr>
          <p:cNvSpPr>
            <a:spLocks noGrp="1"/>
          </p:cNvSpPr>
          <p:nvPr>
            <p:ph type="sldNum" sz="quarter" idx="12"/>
          </p:nvPr>
        </p:nvSpPr>
        <p:spPr/>
        <p:txBody>
          <a:bodyPr/>
          <a:lstStyle/>
          <a:p>
            <a:fld id="{6D22F896-40B5-4ADD-8801-0D06FADFA095}" type="slidenum">
              <a:rPr lang="en-US" smtClean="0"/>
              <a:t>92</a:t>
            </a:fld>
            <a:endParaRPr lang="en-US" dirty="0"/>
          </a:p>
        </p:txBody>
      </p:sp>
      <p:pic>
        <p:nvPicPr>
          <p:cNvPr id="8" name="Picture 7">
            <a:extLst>
              <a:ext uri="{FF2B5EF4-FFF2-40B4-BE49-F238E27FC236}">
                <a16:creationId xmlns:a16="http://schemas.microsoft.com/office/drawing/2014/main" id="{03365AEE-9507-B577-10E1-E24D60E5AD48}"/>
              </a:ext>
            </a:extLst>
          </p:cNvPr>
          <p:cNvPicPr>
            <a:picLocks noChangeAspect="1"/>
          </p:cNvPicPr>
          <p:nvPr/>
        </p:nvPicPr>
        <p:blipFill>
          <a:blip r:embed="rId3"/>
          <a:stretch>
            <a:fillRect/>
          </a:stretch>
        </p:blipFill>
        <p:spPr>
          <a:xfrm rot="10800000">
            <a:off x="1532965" y="2279635"/>
            <a:ext cx="2813708" cy="2247125"/>
          </a:xfrm>
          <a:prstGeom prst="rect">
            <a:avLst/>
          </a:prstGeom>
        </p:spPr>
      </p:pic>
      <p:pic>
        <p:nvPicPr>
          <p:cNvPr id="1026" name="Picture 2" descr="Image result for Resin infiltration techniquie">
            <a:extLst>
              <a:ext uri="{FF2B5EF4-FFF2-40B4-BE49-F238E27FC236}">
                <a16:creationId xmlns:a16="http://schemas.microsoft.com/office/drawing/2014/main" id="{0BCE2448-CA0F-7365-C24C-5AAA66B1EE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57663" y="2331239"/>
            <a:ext cx="3136459" cy="2195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71548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9C149E5-365E-9B37-AF06-45993C1A4785}"/>
              </a:ext>
            </a:extLst>
          </p:cNvPr>
          <p:cNvPicPr>
            <a:picLocks noGrp="1" noChangeAspect="1"/>
          </p:cNvPicPr>
          <p:nvPr>
            <p:ph idx="1"/>
          </p:nvPr>
        </p:nvPicPr>
        <p:blipFill>
          <a:blip r:embed="rId2"/>
          <a:stretch>
            <a:fillRect/>
          </a:stretch>
        </p:blipFill>
        <p:spPr>
          <a:xfrm>
            <a:off x="2142533" y="923365"/>
            <a:ext cx="7906933" cy="4372069"/>
          </a:xfrm>
        </p:spPr>
      </p:pic>
      <p:sp>
        <p:nvSpPr>
          <p:cNvPr id="4" name="Slide Number Placeholder 3">
            <a:extLst>
              <a:ext uri="{FF2B5EF4-FFF2-40B4-BE49-F238E27FC236}">
                <a16:creationId xmlns:a16="http://schemas.microsoft.com/office/drawing/2014/main" id="{045AA20B-BAA5-A0AF-6C14-0694B13FB223}"/>
              </a:ext>
            </a:extLst>
          </p:cNvPr>
          <p:cNvSpPr>
            <a:spLocks noGrp="1"/>
          </p:cNvSpPr>
          <p:nvPr>
            <p:ph type="sldNum" sz="quarter" idx="12"/>
          </p:nvPr>
        </p:nvSpPr>
        <p:spPr/>
        <p:txBody>
          <a:bodyPr/>
          <a:lstStyle/>
          <a:p>
            <a:fld id="{6D22F896-40B5-4ADD-8801-0D06FADFA095}" type="slidenum">
              <a:rPr lang="en-US" smtClean="0"/>
              <a:t>93</a:t>
            </a:fld>
            <a:endParaRPr lang="en-US" dirty="0"/>
          </a:p>
        </p:txBody>
      </p:sp>
    </p:spTree>
    <p:extLst>
      <p:ext uri="{BB962C8B-B14F-4D97-AF65-F5344CB8AC3E}">
        <p14:creationId xmlns:p14="http://schemas.microsoft.com/office/powerpoint/2010/main" val="159741207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104D3-16B7-A22B-B6B3-F413A6F10A9F}"/>
              </a:ext>
            </a:extLst>
          </p:cNvPr>
          <p:cNvSpPr>
            <a:spLocks noGrp="1"/>
          </p:cNvSpPr>
          <p:nvPr>
            <p:ph type="title"/>
          </p:nvPr>
        </p:nvSpPr>
        <p:spPr>
          <a:xfrm>
            <a:off x="1451579" y="253316"/>
            <a:ext cx="9291215" cy="1049235"/>
          </a:xfrm>
        </p:spPr>
        <p:txBody>
          <a:bodyPr>
            <a:normAutofit/>
          </a:bodyPr>
          <a:lstStyle/>
          <a:p>
            <a:r>
              <a:rPr lang="en-IN" b="1" dirty="0"/>
              <a:t>Compomer</a:t>
            </a:r>
          </a:p>
        </p:txBody>
      </p:sp>
      <p:sp>
        <p:nvSpPr>
          <p:cNvPr id="3" name="Content Placeholder 2">
            <a:extLst>
              <a:ext uri="{FF2B5EF4-FFF2-40B4-BE49-F238E27FC236}">
                <a16:creationId xmlns:a16="http://schemas.microsoft.com/office/drawing/2014/main" id="{5454D8C3-FD0C-561A-B395-0F769F0EB434}"/>
              </a:ext>
            </a:extLst>
          </p:cNvPr>
          <p:cNvSpPr>
            <a:spLocks noGrp="1"/>
          </p:cNvSpPr>
          <p:nvPr>
            <p:ph idx="1"/>
          </p:nvPr>
        </p:nvSpPr>
        <p:spPr>
          <a:xfrm>
            <a:off x="1451579" y="1497504"/>
            <a:ext cx="9291215" cy="3450613"/>
          </a:xfrm>
        </p:spPr>
        <p:txBody>
          <a:bodyPr>
            <a:normAutofit fontScale="92500" lnSpcReduction="10000"/>
          </a:bodyPr>
          <a:lstStyle/>
          <a:p>
            <a:pPr algn="just"/>
            <a:r>
              <a:rPr lang="en-US" sz="2400" dirty="0">
                <a:latin typeface="+mj-lt"/>
              </a:rPr>
              <a:t>The word “Compomer” comes from composite and glass ionomer.</a:t>
            </a:r>
          </a:p>
          <a:p>
            <a:pPr algn="just"/>
            <a:r>
              <a:rPr lang="en-US" sz="2400" dirty="0">
                <a:latin typeface="+mj-lt"/>
              </a:rPr>
              <a:t> The material itself is a polyacrylic / poly-carboxylic acid modified composite. </a:t>
            </a:r>
          </a:p>
          <a:p>
            <a:pPr algn="just"/>
            <a:r>
              <a:rPr lang="en-US" sz="2400" dirty="0">
                <a:latin typeface="+mj-lt"/>
              </a:rPr>
              <a:t>Compomer are composed of composite and glass ionomer components in an attempt to take advantage of the desirable qualities of both materials.</a:t>
            </a:r>
          </a:p>
          <a:p>
            <a:pPr algn="just"/>
            <a:r>
              <a:rPr lang="en-US" sz="2400" dirty="0">
                <a:latin typeface="+mj-lt"/>
              </a:rPr>
              <a:t>The fluoride release and ease of use of the glass ionomers and the superior material qualities and esthetics of the composites.</a:t>
            </a:r>
          </a:p>
        </p:txBody>
      </p:sp>
      <p:sp>
        <p:nvSpPr>
          <p:cNvPr id="4" name="Slide Number Placeholder 3">
            <a:extLst>
              <a:ext uri="{FF2B5EF4-FFF2-40B4-BE49-F238E27FC236}">
                <a16:creationId xmlns:a16="http://schemas.microsoft.com/office/drawing/2014/main" id="{ADD345B2-0E0A-2D88-47C5-41201865558F}"/>
              </a:ext>
            </a:extLst>
          </p:cNvPr>
          <p:cNvSpPr>
            <a:spLocks noGrp="1"/>
          </p:cNvSpPr>
          <p:nvPr>
            <p:ph type="sldNum" sz="quarter" idx="12"/>
          </p:nvPr>
        </p:nvSpPr>
        <p:spPr/>
        <p:txBody>
          <a:bodyPr/>
          <a:lstStyle/>
          <a:p>
            <a:fld id="{6D22F896-40B5-4ADD-8801-0D06FADFA095}" type="slidenum">
              <a:rPr lang="en-US" smtClean="0"/>
              <a:t>94</a:t>
            </a:fld>
            <a:endParaRPr lang="en-US" dirty="0"/>
          </a:p>
        </p:txBody>
      </p:sp>
    </p:spTree>
    <p:extLst>
      <p:ext uri="{BB962C8B-B14F-4D97-AF65-F5344CB8AC3E}">
        <p14:creationId xmlns:p14="http://schemas.microsoft.com/office/powerpoint/2010/main" val="61092469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F6169A-286D-62D2-049C-2B4233E9BB6A}"/>
              </a:ext>
            </a:extLst>
          </p:cNvPr>
          <p:cNvSpPr>
            <a:spLocks noGrp="1"/>
          </p:cNvSpPr>
          <p:nvPr>
            <p:ph idx="1"/>
          </p:nvPr>
        </p:nvSpPr>
        <p:spPr>
          <a:xfrm>
            <a:off x="1291079" y="1265151"/>
            <a:ext cx="9291215" cy="3450613"/>
          </a:xfrm>
        </p:spPr>
        <p:txBody>
          <a:bodyPr>
            <a:normAutofit/>
          </a:bodyPr>
          <a:lstStyle/>
          <a:p>
            <a:pPr algn="just"/>
            <a:r>
              <a:rPr lang="en-US" sz="2200" dirty="0">
                <a:latin typeface="+mj-lt"/>
              </a:rPr>
              <a:t> Compomer restorations have been shown to have insufficient retention without pretreatment of the dental hard tissue with an adhesive system.</a:t>
            </a:r>
          </a:p>
          <a:p>
            <a:pPr algn="just"/>
            <a:r>
              <a:rPr lang="en-US" sz="2200" dirty="0">
                <a:latin typeface="+mj-lt"/>
              </a:rPr>
              <a:t> Compomer are most suitable for restorations in the deciduous dentition due to their low abrasion resistance. </a:t>
            </a:r>
            <a:endParaRPr lang="en-IN" sz="2200" dirty="0"/>
          </a:p>
        </p:txBody>
      </p:sp>
      <p:sp>
        <p:nvSpPr>
          <p:cNvPr id="4" name="Slide Number Placeholder 3">
            <a:extLst>
              <a:ext uri="{FF2B5EF4-FFF2-40B4-BE49-F238E27FC236}">
                <a16:creationId xmlns:a16="http://schemas.microsoft.com/office/drawing/2014/main" id="{D978E2AC-EB18-2FEA-3375-2CA7F05C926B}"/>
              </a:ext>
            </a:extLst>
          </p:cNvPr>
          <p:cNvSpPr>
            <a:spLocks noGrp="1"/>
          </p:cNvSpPr>
          <p:nvPr>
            <p:ph type="sldNum" sz="quarter" idx="12"/>
          </p:nvPr>
        </p:nvSpPr>
        <p:spPr/>
        <p:txBody>
          <a:bodyPr/>
          <a:lstStyle/>
          <a:p>
            <a:fld id="{6D22F896-40B5-4ADD-8801-0D06FADFA095}" type="slidenum">
              <a:rPr lang="en-US" smtClean="0"/>
              <a:t>95</a:t>
            </a:fld>
            <a:endParaRPr lang="en-US" dirty="0"/>
          </a:p>
        </p:txBody>
      </p:sp>
      <p:pic>
        <p:nvPicPr>
          <p:cNvPr id="6" name="Picture 5">
            <a:extLst>
              <a:ext uri="{FF2B5EF4-FFF2-40B4-BE49-F238E27FC236}">
                <a16:creationId xmlns:a16="http://schemas.microsoft.com/office/drawing/2014/main" id="{1BC71E59-BE9C-A625-C8F7-4862A7813E6C}"/>
              </a:ext>
            </a:extLst>
          </p:cNvPr>
          <p:cNvPicPr>
            <a:picLocks noChangeAspect="1"/>
          </p:cNvPicPr>
          <p:nvPr/>
        </p:nvPicPr>
        <p:blipFill>
          <a:blip r:embed="rId2"/>
          <a:stretch>
            <a:fillRect/>
          </a:stretch>
        </p:blipFill>
        <p:spPr>
          <a:xfrm>
            <a:off x="8586807" y="3166880"/>
            <a:ext cx="1995487" cy="2864687"/>
          </a:xfrm>
          <a:prstGeom prst="rect">
            <a:avLst/>
          </a:prstGeom>
        </p:spPr>
      </p:pic>
    </p:spTree>
    <p:extLst>
      <p:ext uri="{BB962C8B-B14F-4D97-AF65-F5344CB8AC3E}">
        <p14:creationId xmlns:p14="http://schemas.microsoft.com/office/powerpoint/2010/main" val="153420253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E47D3-628C-4FC8-776F-C7EB5552A813}"/>
              </a:ext>
            </a:extLst>
          </p:cNvPr>
          <p:cNvSpPr>
            <a:spLocks noGrp="1"/>
          </p:cNvSpPr>
          <p:nvPr>
            <p:ph type="title"/>
          </p:nvPr>
        </p:nvSpPr>
        <p:spPr>
          <a:xfrm>
            <a:off x="1648803" y="453887"/>
            <a:ext cx="9291215" cy="1049235"/>
          </a:xfrm>
        </p:spPr>
        <p:txBody>
          <a:bodyPr>
            <a:normAutofit/>
          </a:bodyPr>
          <a:lstStyle/>
          <a:p>
            <a:r>
              <a:rPr lang="en-IN" sz="2800" b="1" dirty="0"/>
              <a:t>Giomer</a:t>
            </a:r>
          </a:p>
        </p:txBody>
      </p:sp>
      <p:sp>
        <p:nvSpPr>
          <p:cNvPr id="3" name="Content Placeholder 2">
            <a:extLst>
              <a:ext uri="{FF2B5EF4-FFF2-40B4-BE49-F238E27FC236}">
                <a16:creationId xmlns:a16="http://schemas.microsoft.com/office/drawing/2014/main" id="{79E80AA6-29DE-9523-7E6B-7B20D24CF853}"/>
              </a:ext>
            </a:extLst>
          </p:cNvPr>
          <p:cNvSpPr>
            <a:spLocks noGrp="1"/>
          </p:cNvSpPr>
          <p:nvPr>
            <p:ph idx="1"/>
          </p:nvPr>
        </p:nvSpPr>
        <p:spPr>
          <a:xfrm>
            <a:off x="1291079" y="1394810"/>
            <a:ext cx="9291215" cy="3450613"/>
          </a:xfrm>
        </p:spPr>
        <p:txBody>
          <a:bodyPr>
            <a:normAutofit/>
          </a:bodyPr>
          <a:lstStyle/>
          <a:p>
            <a:pPr algn="just">
              <a:lnSpc>
                <a:spcPct val="150000"/>
              </a:lnSpc>
            </a:pPr>
            <a:r>
              <a:rPr lang="en-IN" sz="2200" dirty="0"/>
              <a:t>It is a recently introduced hybrid esthetic restorative material based on pre-reacted glass ionomer technology. </a:t>
            </a:r>
          </a:p>
          <a:p>
            <a:pPr algn="just">
              <a:lnSpc>
                <a:spcPct val="150000"/>
              </a:lnSpc>
            </a:pPr>
            <a:r>
              <a:rPr lang="en-IN" sz="2200" dirty="0"/>
              <a:t> Chemically it is </a:t>
            </a:r>
            <a:r>
              <a:rPr lang="en-IN" sz="2200" dirty="0" err="1"/>
              <a:t>fluro</a:t>
            </a:r>
            <a:r>
              <a:rPr lang="en-IN" sz="2200" dirty="0"/>
              <a:t> - alumina silicate glass reacted with </a:t>
            </a:r>
            <a:r>
              <a:rPr lang="en-IN" sz="2200" dirty="0" err="1"/>
              <a:t>polyalkalnic</a:t>
            </a:r>
            <a:r>
              <a:rPr lang="en-IN" sz="2200" dirty="0"/>
              <a:t> acid in water prior to inclusion into silica filled urethane resin.</a:t>
            </a:r>
          </a:p>
        </p:txBody>
      </p:sp>
      <p:sp>
        <p:nvSpPr>
          <p:cNvPr id="4" name="Slide Number Placeholder 3">
            <a:extLst>
              <a:ext uri="{FF2B5EF4-FFF2-40B4-BE49-F238E27FC236}">
                <a16:creationId xmlns:a16="http://schemas.microsoft.com/office/drawing/2014/main" id="{FA044908-F8E3-2858-9796-909C07B2C6A9}"/>
              </a:ext>
            </a:extLst>
          </p:cNvPr>
          <p:cNvSpPr>
            <a:spLocks noGrp="1"/>
          </p:cNvSpPr>
          <p:nvPr>
            <p:ph type="sldNum" sz="quarter" idx="12"/>
          </p:nvPr>
        </p:nvSpPr>
        <p:spPr/>
        <p:txBody>
          <a:bodyPr/>
          <a:lstStyle/>
          <a:p>
            <a:fld id="{6D22F896-40B5-4ADD-8801-0D06FADFA095}" type="slidenum">
              <a:rPr lang="en-US" smtClean="0"/>
              <a:t>96</a:t>
            </a:fld>
            <a:endParaRPr lang="en-US" dirty="0"/>
          </a:p>
        </p:txBody>
      </p:sp>
      <p:pic>
        <p:nvPicPr>
          <p:cNvPr id="8" name="Picture 7">
            <a:extLst>
              <a:ext uri="{FF2B5EF4-FFF2-40B4-BE49-F238E27FC236}">
                <a16:creationId xmlns:a16="http://schemas.microsoft.com/office/drawing/2014/main" id="{42916D65-9C17-A4F8-414E-5381C6378230}"/>
              </a:ext>
            </a:extLst>
          </p:cNvPr>
          <p:cNvPicPr>
            <a:picLocks noChangeAspect="1"/>
          </p:cNvPicPr>
          <p:nvPr/>
        </p:nvPicPr>
        <p:blipFill>
          <a:blip r:embed="rId2"/>
          <a:stretch>
            <a:fillRect/>
          </a:stretch>
        </p:blipFill>
        <p:spPr>
          <a:xfrm>
            <a:off x="7309996" y="3730998"/>
            <a:ext cx="3590925" cy="2228850"/>
          </a:xfrm>
          <a:prstGeom prst="rect">
            <a:avLst/>
          </a:prstGeom>
        </p:spPr>
      </p:pic>
    </p:spTree>
    <p:extLst>
      <p:ext uri="{BB962C8B-B14F-4D97-AF65-F5344CB8AC3E}">
        <p14:creationId xmlns:p14="http://schemas.microsoft.com/office/powerpoint/2010/main" val="63083581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293C95-1959-CE8B-9EFB-B8F0ABCDAB7A}"/>
              </a:ext>
            </a:extLst>
          </p:cNvPr>
          <p:cNvSpPr>
            <a:spLocks noGrp="1"/>
          </p:cNvSpPr>
          <p:nvPr>
            <p:ph idx="1"/>
          </p:nvPr>
        </p:nvSpPr>
        <p:spPr>
          <a:xfrm>
            <a:off x="1291079" y="1302551"/>
            <a:ext cx="9450690" cy="2601090"/>
          </a:xfrm>
        </p:spPr>
        <p:txBody>
          <a:bodyPr>
            <a:normAutofit/>
          </a:bodyPr>
          <a:lstStyle/>
          <a:p>
            <a:pPr algn="just">
              <a:lnSpc>
                <a:spcPct val="150000"/>
              </a:lnSpc>
            </a:pPr>
            <a:r>
              <a:rPr lang="en-US" sz="2200" dirty="0"/>
              <a:t>These are mainly indicated for restoration of root caries, cervical caries, class V cavities and also in restoration of primary teeth. </a:t>
            </a:r>
          </a:p>
          <a:p>
            <a:pPr algn="just">
              <a:lnSpc>
                <a:spcPct val="150000"/>
              </a:lnSpc>
            </a:pPr>
            <a:r>
              <a:rPr lang="en-US" sz="2200" dirty="0"/>
              <a:t>Its advantages include continuous fluoride release, clinical stability, high biocompatibility, highly esthetic and ease of bonding</a:t>
            </a:r>
            <a:endParaRPr lang="en-IN" sz="2200" dirty="0"/>
          </a:p>
        </p:txBody>
      </p:sp>
      <p:sp>
        <p:nvSpPr>
          <p:cNvPr id="4" name="Slide Number Placeholder 3">
            <a:extLst>
              <a:ext uri="{FF2B5EF4-FFF2-40B4-BE49-F238E27FC236}">
                <a16:creationId xmlns:a16="http://schemas.microsoft.com/office/drawing/2014/main" id="{A11CB336-C49F-F3D7-20D1-3B1A19C1932B}"/>
              </a:ext>
            </a:extLst>
          </p:cNvPr>
          <p:cNvSpPr>
            <a:spLocks noGrp="1"/>
          </p:cNvSpPr>
          <p:nvPr>
            <p:ph type="sldNum" sz="quarter" idx="12"/>
          </p:nvPr>
        </p:nvSpPr>
        <p:spPr/>
        <p:txBody>
          <a:bodyPr/>
          <a:lstStyle/>
          <a:p>
            <a:fld id="{6D22F896-40B5-4ADD-8801-0D06FADFA095}" type="slidenum">
              <a:rPr lang="en-US" smtClean="0"/>
              <a:t>97</a:t>
            </a:fld>
            <a:endParaRPr lang="en-US" dirty="0"/>
          </a:p>
        </p:txBody>
      </p:sp>
      <p:pic>
        <p:nvPicPr>
          <p:cNvPr id="5" name="Picture 4">
            <a:extLst>
              <a:ext uri="{FF2B5EF4-FFF2-40B4-BE49-F238E27FC236}">
                <a16:creationId xmlns:a16="http://schemas.microsoft.com/office/drawing/2014/main" id="{5DF8BDEA-94AA-88E9-1951-C87614E52C9C}"/>
              </a:ext>
            </a:extLst>
          </p:cNvPr>
          <p:cNvPicPr>
            <a:picLocks noChangeAspect="1"/>
          </p:cNvPicPr>
          <p:nvPr/>
        </p:nvPicPr>
        <p:blipFill>
          <a:blip r:embed="rId2"/>
          <a:stretch>
            <a:fillRect/>
          </a:stretch>
        </p:blipFill>
        <p:spPr>
          <a:xfrm>
            <a:off x="7464184" y="3657065"/>
            <a:ext cx="3277585" cy="2458189"/>
          </a:xfrm>
          <a:prstGeom prst="rect">
            <a:avLst/>
          </a:prstGeom>
        </p:spPr>
      </p:pic>
    </p:spTree>
    <p:extLst>
      <p:ext uri="{BB962C8B-B14F-4D97-AF65-F5344CB8AC3E}">
        <p14:creationId xmlns:p14="http://schemas.microsoft.com/office/powerpoint/2010/main" val="343768463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2" name="Rectangle 4">
            <a:extLst>
              <a:ext uri="{FF2B5EF4-FFF2-40B4-BE49-F238E27FC236}">
                <a16:creationId xmlns:a16="http://schemas.microsoft.com/office/drawing/2014/main" id="{EB2CC86E-A9CA-0143-17B0-06618958E114}"/>
              </a:ext>
            </a:extLst>
          </p:cNvPr>
          <p:cNvSpPr>
            <a:spLocks noGrp="1" noChangeArrowheads="1"/>
          </p:cNvSpPr>
          <p:nvPr>
            <p:ph type="ctrTitle"/>
          </p:nvPr>
        </p:nvSpPr>
        <p:spPr>
          <a:xfrm>
            <a:off x="1774424" y="533400"/>
            <a:ext cx="8266048" cy="1419082"/>
          </a:xfrm>
        </p:spPr>
        <p:txBody>
          <a:bodyPr>
            <a:normAutofit fontScale="90000"/>
          </a:bodyPr>
          <a:lstStyle/>
          <a:p>
            <a:r>
              <a:rPr lang="en-US" altLang="en-US" sz="5400" dirty="0"/>
              <a:t>Lasers in caries prevention</a:t>
            </a:r>
          </a:p>
        </p:txBody>
      </p:sp>
      <p:pic>
        <p:nvPicPr>
          <p:cNvPr id="590854" name="Picture 6">
            <a:extLst>
              <a:ext uri="{FF2B5EF4-FFF2-40B4-BE49-F238E27FC236}">
                <a16:creationId xmlns:a16="http://schemas.microsoft.com/office/drawing/2014/main" id="{6DA996B0-A0D4-4AD6-0BEE-689C50F66B75}"/>
              </a:ext>
            </a:extLst>
          </p:cNvPr>
          <p:cNvPicPr>
            <a:picLocks noGrp="1" noChangeAspect="1" noChangeArrowheads="1"/>
          </p:cNvPicPr>
          <p:nvPr>
            <p:ph type="subTitle" idx="1"/>
          </p:nvPr>
        </p:nvPicPr>
        <p:blipFill>
          <a:blip r:embed="rId2">
            <a:extLst>
              <a:ext uri="{28A0092B-C50C-407E-A947-70E740481C1C}">
                <a14:useLocalDpi xmlns:a14="http://schemas.microsoft.com/office/drawing/2010/main" val="0"/>
              </a:ext>
            </a:extLst>
          </a:blip>
          <a:srcRect b="31340"/>
          <a:stretch>
            <a:fillRect/>
          </a:stretch>
        </p:blipFill>
        <p:spPr>
          <a:xfrm>
            <a:off x="4325471" y="2608729"/>
            <a:ext cx="3886200" cy="3124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lide Number Placeholder 1">
            <a:extLst>
              <a:ext uri="{FF2B5EF4-FFF2-40B4-BE49-F238E27FC236}">
                <a16:creationId xmlns:a16="http://schemas.microsoft.com/office/drawing/2014/main" id="{407F201E-485D-209F-9545-8EDB3381FB80}"/>
              </a:ext>
            </a:extLst>
          </p:cNvPr>
          <p:cNvSpPr>
            <a:spLocks noGrp="1"/>
          </p:cNvSpPr>
          <p:nvPr>
            <p:ph type="sldNum" sz="quarter" idx="12"/>
          </p:nvPr>
        </p:nvSpPr>
        <p:spPr/>
        <p:txBody>
          <a:bodyPr/>
          <a:lstStyle/>
          <a:p>
            <a:fld id="{6D22F896-40B5-4ADD-8801-0D06FADFA095}" type="slidenum">
              <a:rPr lang="en-US" smtClean="0"/>
              <a:t>98</a:t>
            </a:fld>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Rectangle 2">
            <a:extLst>
              <a:ext uri="{FF2B5EF4-FFF2-40B4-BE49-F238E27FC236}">
                <a16:creationId xmlns:a16="http://schemas.microsoft.com/office/drawing/2014/main" id="{571C33F8-FF8D-ED41-3D4F-33E11551C18A}"/>
              </a:ext>
            </a:extLst>
          </p:cNvPr>
          <p:cNvSpPr>
            <a:spLocks noGrp="1" noChangeArrowheads="1"/>
          </p:cNvSpPr>
          <p:nvPr>
            <p:ph type="title"/>
          </p:nvPr>
        </p:nvSpPr>
        <p:spPr>
          <a:xfrm>
            <a:off x="1450392" y="526144"/>
            <a:ext cx="9291215" cy="1049235"/>
          </a:xfrm>
        </p:spPr>
        <p:txBody>
          <a:bodyPr>
            <a:normAutofit/>
          </a:bodyPr>
          <a:lstStyle/>
          <a:p>
            <a:r>
              <a:rPr lang="en-US" altLang="en-US" sz="2800" b="1" dirty="0"/>
              <a:t>Introduction </a:t>
            </a:r>
          </a:p>
        </p:txBody>
      </p:sp>
      <p:sp>
        <p:nvSpPr>
          <p:cNvPr id="594947" name="Rectangle 3">
            <a:extLst>
              <a:ext uri="{FF2B5EF4-FFF2-40B4-BE49-F238E27FC236}">
                <a16:creationId xmlns:a16="http://schemas.microsoft.com/office/drawing/2014/main" id="{38406D21-E1F2-5263-D9A7-033FCC11546A}"/>
              </a:ext>
            </a:extLst>
          </p:cNvPr>
          <p:cNvSpPr>
            <a:spLocks noGrp="1" noChangeArrowheads="1"/>
          </p:cNvSpPr>
          <p:nvPr>
            <p:ph type="body" idx="1"/>
          </p:nvPr>
        </p:nvSpPr>
        <p:spPr>
          <a:xfrm>
            <a:off x="1450391" y="1433026"/>
            <a:ext cx="9916856" cy="4277492"/>
          </a:xfrm>
        </p:spPr>
        <p:txBody>
          <a:bodyPr>
            <a:normAutofit fontScale="92500"/>
          </a:bodyPr>
          <a:lstStyle/>
          <a:p>
            <a:pPr algn="just">
              <a:lnSpc>
                <a:spcPct val="150000"/>
              </a:lnSpc>
            </a:pPr>
            <a:r>
              <a:rPr lang="en-US" altLang="en-US" sz="2400" dirty="0"/>
              <a:t>'Laser' is an acronym for </a:t>
            </a:r>
            <a:r>
              <a:rPr lang="en-US" altLang="en-US" sz="2400" dirty="0">
                <a:solidFill>
                  <a:schemeClr val="hlink"/>
                </a:solidFill>
              </a:rPr>
              <a:t>'light amplification by the stimulation emission of radiation</a:t>
            </a:r>
            <a:r>
              <a:rPr lang="en-US" altLang="en-US" sz="2400" dirty="0"/>
              <a:t>'. Its theoretical basis was postulated by Albert Einstein. </a:t>
            </a:r>
          </a:p>
          <a:p>
            <a:pPr algn="just">
              <a:lnSpc>
                <a:spcPct val="150000"/>
              </a:lnSpc>
            </a:pPr>
            <a:r>
              <a:rPr lang="en-US" altLang="en-US" sz="2400" dirty="0"/>
              <a:t>First tooth exposed to laser light was in 1960.  </a:t>
            </a:r>
          </a:p>
          <a:p>
            <a:pPr algn="just">
              <a:lnSpc>
                <a:spcPct val="150000"/>
              </a:lnSpc>
            </a:pPr>
            <a:r>
              <a:rPr lang="en-US" altLang="en-US" sz="2400" dirty="0"/>
              <a:t>Laser light in dentistry is a </a:t>
            </a:r>
            <a:r>
              <a:rPr lang="en-US" altLang="en-US" sz="2400" dirty="0">
                <a:solidFill>
                  <a:schemeClr val="hlink"/>
                </a:solidFill>
              </a:rPr>
              <a:t>unique, non-ionizing form of electromagnetic radiation</a:t>
            </a:r>
            <a:r>
              <a:rPr lang="en-US" altLang="en-US" sz="2400" dirty="0"/>
              <a:t> that can be employed as a controlled source of tissue stimulation, cutting or ablation, depending on specific parameters of wavelength, power and target tissue.</a:t>
            </a:r>
          </a:p>
        </p:txBody>
      </p:sp>
      <p:sp>
        <p:nvSpPr>
          <p:cNvPr id="2" name="Slide Number Placeholder 1">
            <a:extLst>
              <a:ext uri="{FF2B5EF4-FFF2-40B4-BE49-F238E27FC236}">
                <a16:creationId xmlns:a16="http://schemas.microsoft.com/office/drawing/2014/main" id="{11315598-17E3-F1C4-FA0C-169885641238}"/>
              </a:ext>
            </a:extLst>
          </p:cNvPr>
          <p:cNvSpPr>
            <a:spLocks noGrp="1"/>
          </p:cNvSpPr>
          <p:nvPr>
            <p:ph type="sldNum" sz="quarter" idx="12"/>
          </p:nvPr>
        </p:nvSpPr>
        <p:spPr/>
        <p:txBody>
          <a:bodyPr/>
          <a:lstStyle/>
          <a:p>
            <a:fld id="{6D22F896-40B5-4ADD-8801-0D06FADFA095}" type="slidenum">
              <a:rPr lang="en-US" smtClean="0"/>
              <a:t>99</a:t>
            </a:fld>
            <a:endParaRPr lang="en-US" dirty="0"/>
          </a:p>
        </p:txBody>
      </p:sp>
    </p:spTree>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526</TotalTime>
  <Words>5350</Words>
  <Application>Microsoft Office PowerPoint</Application>
  <PresentationFormat>Widescreen</PresentationFormat>
  <Paragraphs>722</Paragraphs>
  <Slides>115</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115</vt:i4>
      </vt:variant>
    </vt:vector>
  </HeadingPairs>
  <TitlesOfParts>
    <vt:vector size="123" baseType="lpstr">
      <vt:lpstr>Arial</vt:lpstr>
      <vt:lpstr>Arial MT</vt:lpstr>
      <vt:lpstr>Calibri</vt:lpstr>
      <vt:lpstr>Geneva</vt:lpstr>
      <vt:lpstr>Rockwell</vt:lpstr>
      <vt:lpstr>Wingdings</vt:lpstr>
      <vt:lpstr>Gallery</vt:lpstr>
      <vt:lpstr>Chart</vt:lpstr>
      <vt:lpstr>PowerPoint Presentation</vt:lpstr>
      <vt:lpstr>CONTENT</vt:lpstr>
      <vt:lpstr>PowerPoint Presentation</vt:lpstr>
      <vt:lpstr>History of Preventive Dentistry</vt:lpstr>
      <vt:lpstr>Scope of Preventive Dentistry </vt:lpstr>
      <vt:lpstr>Principles of Preventive Dentistry </vt:lpstr>
      <vt:lpstr>Objectives of Prevention</vt:lpstr>
      <vt:lpstr>Dental Caries</vt:lpstr>
      <vt:lpstr>Levels of Prevention</vt:lpstr>
      <vt:lpstr>PowerPoint Presentation</vt:lpstr>
      <vt:lpstr>Need for Prevention</vt:lpstr>
      <vt:lpstr>Aims Of Prevention of dental caries</vt:lpstr>
      <vt:lpstr>Prevention Of Dental Caries</vt:lpstr>
      <vt:lpstr>PIT AND FISSURE SEALANTS</vt:lpstr>
      <vt:lpstr>INTRODUCTION</vt:lpstr>
      <vt:lpstr>PowerPoint Presentation</vt:lpstr>
      <vt:lpstr>DEFINITIONS</vt:lpstr>
      <vt:lpstr>PowerPoint Presentation</vt:lpstr>
      <vt:lpstr>NEED FOR PIT &amp; FISSURE SEALANTS</vt:lpstr>
      <vt:lpstr>MECHANISM OF PIT &amp; FISSURE CARIES</vt:lpstr>
      <vt:lpstr>PowerPoint Presentation</vt:lpstr>
      <vt:lpstr>MORPHOLOGY OF FISSURES</vt:lpstr>
      <vt:lpstr>HISTORICAL PERSPECTIVE</vt:lpstr>
      <vt:lpstr>PowerPoint Presentation</vt:lpstr>
      <vt:lpstr>INDICATIONS (Ripa, 1985)</vt:lpstr>
      <vt:lpstr>PowerPoint Presentation</vt:lpstr>
      <vt:lpstr>CONTRAINDICATIONS</vt:lpstr>
      <vt:lpstr>CLASSIFICATION</vt:lpstr>
      <vt:lpstr>PowerPoint Presentation</vt:lpstr>
      <vt:lpstr>PowerPoint Presentation</vt:lpstr>
      <vt:lpstr>REQUISITES (Braeur 1978)</vt:lpstr>
      <vt:lpstr>PowerPoint Presentation</vt:lpstr>
      <vt:lpstr>COMPOSITION</vt:lpstr>
      <vt:lpstr>PowerPoint Presentation</vt:lpstr>
      <vt:lpstr>CLINICAL GUIDELINES FOR SEALANT APPLICATION (Tandon et al, 2001)</vt:lpstr>
      <vt:lpstr>PowerPoint Presentation</vt:lpstr>
      <vt:lpstr>PowerPoint Presentation</vt:lpstr>
      <vt:lpstr>CONTENT</vt:lpstr>
      <vt:lpstr>PowerPoint Presentation</vt:lpstr>
      <vt:lpstr>STEP – BY – STEP   PROCEDURE FOR   SEALANT   APPLICATION</vt:lpstr>
      <vt:lpstr>PowerPoint Presentation</vt:lpstr>
      <vt:lpstr>PowerPoint Presentation</vt:lpstr>
      <vt:lpstr>PowerPoint Presentation</vt:lpstr>
      <vt:lpstr>ENAMEL CONDITIONING</vt:lpstr>
      <vt:lpstr>EFFECT OF FLUORIDE APPLICATION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EFFECT OF SEALANT LOSS ON CARIES PROGRESSION</vt:lpstr>
      <vt:lpstr>COST EFFECTIVENESS</vt:lpstr>
      <vt:lpstr>PowerPoint Presentation</vt:lpstr>
      <vt:lpstr>NEWER DEVELOPMENTS</vt:lpstr>
      <vt:lpstr>PowerPoint Presentation</vt:lpstr>
      <vt:lpstr>PowerPoint Presentation</vt:lpstr>
      <vt:lpstr>RETENTION OF F CONTAINING SEALANTS</vt:lpstr>
      <vt:lpstr>PowerPoint Presentation</vt:lpstr>
      <vt:lpstr>GLASS IONOMER CEMENT AS SEALANT</vt:lpstr>
      <vt:lpstr>PowerPoint Presentation</vt:lpstr>
      <vt:lpstr>MODIFIED   GIC</vt:lpstr>
      <vt:lpstr>ADVERSE REACTIONS WITH SEALANTS</vt:lpstr>
      <vt:lpstr>PREVENTIVE RESIN RESTORATION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PRR “A” vs. PRR “B”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CONTENT</vt:lpstr>
      <vt:lpstr>PowerPoint Presentation</vt:lpstr>
      <vt:lpstr>Resin infiltration technique</vt:lpstr>
      <vt:lpstr>PowerPoint Presentation</vt:lpstr>
      <vt:lpstr>procedure</vt:lpstr>
      <vt:lpstr>PowerPoint Presentation</vt:lpstr>
      <vt:lpstr>PowerPoint Presentation</vt:lpstr>
      <vt:lpstr>Compomer</vt:lpstr>
      <vt:lpstr>PowerPoint Presentation</vt:lpstr>
      <vt:lpstr>Giomer</vt:lpstr>
      <vt:lpstr>PowerPoint Presentation</vt:lpstr>
      <vt:lpstr>Lasers in caries prevention</vt:lpstr>
      <vt:lpstr>Introduction </vt:lpstr>
      <vt:lpstr>History </vt:lpstr>
      <vt:lpstr>Laser use in dentistry</vt:lpstr>
      <vt:lpstr>PowerPoint Presentation</vt:lpstr>
      <vt:lpstr>PowerPoint Presentation</vt:lpstr>
      <vt:lpstr>Advantages </vt:lpstr>
      <vt:lpstr>LASERS IN CARIES PREVENTION</vt:lpstr>
      <vt:lpstr>PowerPoint Presentation</vt:lpstr>
      <vt:lpstr>LASERS IN CARIES PREVENTION</vt:lpstr>
      <vt:lpstr>PowerPoint Presentation</vt:lpstr>
      <vt:lpstr> </vt:lpstr>
      <vt:lpstr>PowerPoint Presentation</vt:lpstr>
      <vt:lpstr>Use of individual lasers</vt:lpstr>
      <vt:lpstr>Effectiveness of lasers in caries prevention</vt:lpstr>
      <vt:lpstr>PowerPoint Presentation</vt:lpstr>
      <vt:lpstr>Conclusion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pooja gopalghare</dc:creator>
  <cp:lastModifiedBy>pooja gopalghare</cp:lastModifiedBy>
  <cp:revision>13</cp:revision>
  <dcterms:created xsi:type="dcterms:W3CDTF">2023-01-11T13:58:50Z</dcterms:created>
  <dcterms:modified xsi:type="dcterms:W3CDTF">2023-09-18T04:54:35Z</dcterms:modified>
</cp:coreProperties>
</file>