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94"/>
  </p:notesMasterIdLst>
  <p:sldIdLst>
    <p:sldId id="323" r:id="rId2"/>
    <p:sldId id="256" r:id="rId3"/>
    <p:sldId id="257" r:id="rId4"/>
    <p:sldId id="258" r:id="rId5"/>
    <p:sldId id="259" r:id="rId6"/>
    <p:sldId id="308" r:id="rId7"/>
    <p:sldId id="260" r:id="rId8"/>
    <p:sldId id="261" r:id="rId9"/>
    <p:sldId id="322" r:id="rId10"/>
    <p:sldId id="262" r:id="rId11"/>
    <p:sldId id="263" r:id="rId12"/>
    <p:sldId id="264" r:id="rId13"/>
    <p:sldId id="300" r:id="rId14"/>
    <p:sldId id="265" r:id="rId15"/>
    <p:sldId id="266" r:id="rId16"/>
    <p:sldId id="328" r:id="rId17"/>
    <p:sldId id="368" r:id="rId18"/>
    <p:sldId id="370" r:id="rId19"/>
    <p:sldId id="378" r:id="rId20"/>
    <p:sldId id="268" r:id="rId21"/>
    <p:sldId id="269" r:id="rId22"/>
    <p:sldId id="270" r:id="rId23"/>
    <p:sldId id="271" r:id="rId24"/>
    <p:sldId id="298" r:id="rId25"/>
    <p:sldId id="299" r:id="rId26"/>
    <p:sldId id="272" r:id="rId27"/>
    <p:sldId id="273" r:id="rId28"/>
    <p:sldId id="331" r:id="rId29"/>
    <p:sldId id="333" r:id="rId30"/>
    <p:sldId id="335" r:id="rId31"/>
    <p:sldId id="337" r:id="rId32"/>
    <p:sldId id="339" r:id="rId33"/>
    <p:sldId id="274" r:id="rId34"/>
    <p:sldId id="275" r:id="rId35"/>
    <p:sldId id="341" r:id="rId36"/>
    <p:sldId id="343" r:id="rId37"/>
    <p:sldId id="276" r:id="rId38"/>
    <p:sldId id="277" r:id="rId39"/>
    <p:sldId id="301" r:id="rId40"/>
    <p:sldId id="345" r:id="rId41"/>
    <p:sldId id="346" r:id="rId42"/>
    <p:sldId id="348" r:id="rId43"/>
    <p:sldId id="279" r:id="rId44"/>
    <p:sldId id="280" r:id="rId45"/>
    <p:sldId id="350" r:id="rId46"/>
    <p:sldId id="354" r:id="rId47"/>
    <p:sldId id="356" r:id="rId48"/>
    <p:sldId id="359" r:id="rId49"/>
    <p:sldId id="282" r:id="rId50"/>
    <p:sldId id="309" r:id="rId51"/>
    <p:sldId id="310" r:id="rId52"/>
    <p:sldId id="363" r:id="rId53"/>
    <p:sldId id="311" r:id="rId54"/>
    <p:sldId id="376" r:id="rId55"/>
    <p:sldId id="283" r:id="rId56"/>
    <p:sldId id="284" r:id="rId57"/>
    <p:sldId id="313" r:id="rId58"/>
    <p:sldId id="312" r:id="rId59"/>
    <p:sldId id="285" r:id="rId60"/>
    <p:sldId id="286" r:id="rId61"/>
    <p:sldId id="326" r:id="rId62"/>
    <p:sldId id="314" r:id="rId63"/>
    <p:sldId id="287" r:id="rId64"/>
    <p:sldId id="315" r:id="rId65"/>
    <p:sldId id="302" r:id="rId66"/>
    <p:sldId id="362" r:id="rId67"/>
    <p:sldId id="288" r:id="rId68"/>
    <p:sldId id="289" r:id="rId69"/>
    <p:sldId id="366" r:id="rId70"/>
    <p:sldId id="317" r:id="rId71"/>
    <p:sldId id="316" r:id="rId72"/>
    <p:sldId id="364" r:id="rId73"/>
    <p:sldId id="303" r:id="rId74"/>
    <p:sldId id="290" r:id="rId75"/>
    <p:sldId id="304" r:id="rId76"/>
    <p:sldId id="318" r:id="rId77"/>
    <p:sldId id="319" r:id="rId78"/>
    <p:sldId id="320" r:id="rId79"/>
    <p:sldId id="291" r:id="rId80"/>
    <p:sldId id="325" r:id="rId81"/>
    <p:sldId id="361" r:id="rId82"/>
    <p:sldId id="292" r:id="rId83"/>
    <p:sldId id="305" r:id="rId84"/>
    <p:sldId id="294" r:id="rId85"/>
    <p:sldId id="295" r:id="rId86"/>
    <p:sldId id="306" r:id="rId87"/>
    <p:sldId id="371" r:id="rId88"/>
    <p:sldId id="373" r:id="rId89"/>
    <p:sldId id="374" r:id="rId90"/>
    <p:sldId id="307" r:id="rId91"/>
    <p:sldId id="296" r:id="rId92"/>
    <p:sldId id="293" r:id="rId9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1275" autoAdjust="0"/>
  </p:normalViewPr>
  <p:slideViewPr>
    <p:cSldViewPr snapToGrid="0">
      <p:cViewPr varScale="1">
        <p:scale>
          <a:sx n="58" d="100"/>
          <a:sy n="58" d="100"/>
        </p:scale>
        <p:origin x="16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499586-5B82-48A5-A033-B9A0C52E704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9BB8E16-3714-405B-9F51-5C4905528138}">
      <dgm:prSet/>
      <dgm:spPr/>
      <dgm:t>
        <a:bodyPr/>
        <a:lstStyle/>
        <a:p>
          <a:pPr rtl="0"/>
          <a:r>
            <a:rPr lang="en-IN" b="1" i="1" u="sng"/>
            <a:t>PRENATAL EMBRYOLOGY OF MAXILLA</a:t>
          </a:r>
          <a:r>
            <a:rPr lang="en-IN"/>
            <a:t>:-</a:t>
          </a:r>
        </a:p>
      </dgm:t>
    </dgm:pt>
    <dgm:pt modelId="{8EF283E0-A09A-4268-8218-FADBBF11D08F}" type="parTrans" cxnId="{0C587038-4A78-4B0D-8836-425E6134CFC6}">
      <dgm:prSet/>
      <dgm:spPr/>
      <dgm:t>
        <a:bodyPr/>
        <a:lstStyle/>
        <a:p>
          <a:endParaRPr lang="en-IN"/>
        </a:p>
      </dgm:t>
    </dgm:pt>
    <dgm:pt modelId="{4686796E-067B-44B9-BB69-B34E4969DF42}" type="sibTrans" cxnId="{0C587038-4A78-4B0D-8836-425E6134CFC6}">
      <dgm:prSet/>
      <dgm:spPr/>
      <dgm:t>
        <a:bodyPr/>
        <a:lstStyle/>
        <a:p>
          <a:endParaRPr lang="en-IN"/>
        </a:p>
      </dgm:t>
    </dgm:pt>
    <dgm:pt modelId="{B721841E-A8A3-407C-96DC-0F23E7BDC2D9}">
      <dgm:prSet/>
      <dgm:spPr/>
      <dgm:t>
        <a:bodyPr/>
        <a:lstStyle/>
        <a:p>
          <a:pPr rtl="0"/>
          <a:r>
            <a:rPr lang="en-IN"/>
            <a:t>Around 4</a:t>
          </a:r>
          <a:r>
            <a:rPr lang="en-IN" baseline="30000"/>
            <a:t>th</a:t>
          </a:r>
          <a:r>
            <a:rPr lang="en-IN"/>
            <a:t> week</a:t>
          </a:r>
        </a:p>
      </dgm:t>
    </dgm:pt>
    <dgm:pt modelId="{922C3D3A-0627-4625-B4E9-FEDFDE91BF64}" type="parTrans" cxnId="{9153E2A3-ECAF-4168-887E-DE0F51D76B34}">
      <dgm:prSet/>
      <dgm:spPr/>
      <dgm:t>
        <a:bodyPr/>
        <a:lstStyle/>
        <a:p>
          <a:endParaRPr lang="en-IN"/>
        </a:p>
      </dgm:t>
    </dgm:pt>
    <dgm:pt modelId="{697F27DF-8A34-451E-91E5-E0C8B6AE5217}" type="sibTrans" cxnId="{9153E2A3-ECAF-4168-887E-DE0F51D76B34}">
      <dgm:prSet/>
      <dgm:spPr/>
      <dgm:t>
        <a:bodyPr/>
        <a:lstStyle/>
        <a:p>
          <a:endParaRPr lang="en-IN"/>
        </a:p>
      </dgm:t>
    </dgm:pt>
    <dgm:pt modelId="{90363D9F-9349-491E-9C04-0F6AD7F9142D}">
      <dgm:prSet/>
      <dgm:spPr/>
      <dgm:t>
        <a:bodyPr/>
        <a:lstStyle/>
        <a:p>
          <a:pPr rtl="0"/>
          <a:r>
            <a:rPr lang="en-IN" dirty="0"/>
            <a:t>It develops from 1)</a:t>
          </a:r>
          <a:r>
            <a:rPr lang="en-IN" dirty="0" err="1"/>
            <a:t>frontonasal</a:t>
          </a:r>
          <a:r>
            <a:rPr lang="en-IN" dirty="0"/>
            <a:t> process  2)medial nasal process   3)lateral nasal process</a:t>
          </a:r>
        </a:p>
      </dgm:t>
    </dgm:pt>
    <dgm:pt modelId="{427054E2-B8FA-4081-90E6-692AE7AC686A}" type="parTrans" cxnId="{7CE4C1CA-3495-44D6-B771-64E18870A3D2}">
      <dgm:prSet/>
      <dgm:spPr/>
      <dgm:t>
        <a:bodyPr/>
        <a:lstStyle/>
        <a:p>
          <a:endParaRPr lang="en-IN"/>
        </a:p>
      </dgm:t>
    </dgm:pt>
    <dgm:pt modelId="{490FA882-9ABD-4518-AEF0-617D9EDCB564}" type="sibTrans" cxnId="{7CE4C1CA-3495-44D6-B771-64E18870A3D2}">
      <dgm:prSet/>
      <dgm:spPr/>
      <dgm:t>
        <a:bodyPr/>
        <a:lstStyle/>
        <a:p>
          <a:endParaRPr lang="en-IN"/>
        </a:p>
      </dgm:t>
    </dgm:pt>
    <dgm:pt modelId="{AE7E92AD-5DB0-48B3-BA45-9BDCC72E2C58}" type="pres">
      <dgm:prSet presAssocID="{EF499586-5B82-48A5-A033-B9A0C52E704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F9CB260-F5EF-472D-9A27-E4856D592815}" type="pres">
      <dgm:prSet presAssocID="{89BB8E16-3714-405B-9F51-5C4905528138}" presName="circle1" presStyleLbl="node1" presStyleIdx="0" presStyleCnt="1"/>
      <dgm:spPr/>
    </dgm:pt>
    <dgm:pt modelId="{71D524F7-E03E-4AF7-90FD-D9050C5AFE34}" type="pres">
      <dgm:prSet presAssocID="{89BB8E16-3714-405B-9F51-5C4905528138}" presName="space" presStyleCnt="0"/>
      <dgm:spPr/>
    </dgm:pt>
    <dgm:pt modelId="{71BEFED2-6A7C-4E6F-90D7-9D6898ADF718}" type="pres">
      <dgm:prSet presAssocID="{89BB8E16-3714-405B-9F51-5C4905528138}" presName="rect1" presStyleLbl="alignAcc1" presStyleIdx="0" presStyleCnt="1"/>
      <dgm:spPr/>
    </dgm:pt>
    <dgm:pt modelId="{5A6440C7-5CDC-481A-9EF4-E9ADD3BAE40E}" type="pres">
      <dgm:prSet presAssocID="{89BB8E16-3714-405B-9F51-5C4905528138}" presName="rect1ParTx" presStyleLbl="alignAcc1" presStyleIdx="0" presStyleCnt="1">
        <dgm:presLayoutVars>
          <dgm:chMax val="1"/>
          <dgm:bulletEnabled val="1"/>
        </dgm:presLayoutVars>
      </dgm:prSet>
      <dgm:spPr/>
    </dgm:pt>
    <dgm:pt modelId="{CB08E267-6B05-43CA-B2AD-DD2EB02966A3}" type="pres">
      <dgm:prSet presAssocID="{89BB8E16-3714-405B-9F51-5C4905528138}" presName="rect1ChTx" presStyleLbl="alignAcc1" presStyleIdx="0" presStyleCnt="1">
        <dgm:presLayoutVars>
          <dgm:bulletEnabled val="1"/>
        </dgm:presLayoutVars>
      </dgm:prSet>
      <dgm:spPr/>
    </dgm:pt>
  </dgm:ptLst>
  <dgm:cxnLst>
    <dgm:cxn modelId="{0C587038-4A78-4B0D-8836-425E6134CFC6}" srcId="{EF499586-5B82-48A5-A033-B9A0C52E7045}" destId="{89BB8E16-3714-405B-9F51-5C4905528138}" srcOrd="0" destOrd="0" parTransId="{8EF283E0-A09A-4268-8218-FADBBF11D08F}" sibTransId="{4686796E-067B-44B9-BB69-B34E4969DF42}"/>
    <dgm:cxn modelId="{2511AC42-A783-4A9F-A8FD-6A1230DB2883}" type="presOf" srcId="{90363D9F-9349-491E-9C04-0F6AD7F9142D}" destId="{CB08E267-6B05-43CA-B2AD-DD2EB02966A3}" srcOrd="0" destOrd="1" presId="urn:microsoft.com/office/officeart/2005/8/layout/target3"/>
    <dgm:cxn modelId="{E20AD269-AE85-4C8F-9B6D-C391D3AF4114}" type="presOf" srcId="{89BB8E16-3714-405B-9F51-5C4905528138}" destId="{5A6440C7-5CDC-481A-9EF4-E9ADD3BAE40E}" srcOrd="1" destOrd="0" presId="urn:microsoft.com/office/officeart/2005/8/layout/target3"/>
    <dgm:cxn modelId="{90EA137A-0172-4DF4-B2D5-947CA77FE324}" type="presOf" srcId="{89BB8E16-3714-405B-9F51-5C4905528138}" destId="{71BEFED2-6A7C-4E6F-90D7-9D6898ADF718}" srcOrd="0" destOrd="0" presId="urn:microsoft.com/office/officeart/2005/8/layout/target3"/>
    <dgm:cxn modelId="{FFFAB39E-E982-4A8E-BB7F-8569E4B5C807}" type="presOf" srcId="{EF499586-5B82-48A5-A033-B9A0C52E7045}" destId="{AE7E92AD-5DB0-48B3-BA45-9BDCC72E2C58}" srcOrd="0" destOrd="0" presId="urn:microsoft.com/office/officeart/2005/8/layout/target3"/>
    <dgm:cxn modelId="{9153E2A3-ECAF-4168-887E-DE0F51D76B34}" srcId="{89BB8E16-3714-405B-9F51-5C4905528138}" destId="{B721841E-A8A3-407C-96DC-0F23E7BDC2D9}" srcOrd="0" destOrd="0" parTransId="{922C3D3A-0627-4625-B4E9-FEDFDE91BF64}" sibTransId="{697F27DF-8A34-451E-91E5-E0C8B6AE5217}"/>
    <dgm:cxn modelId="{89819ABE-A163-402F-BD9D-5FB0F36D0468}" type="presOf" srcId="{B721841E-A8A3-407C-96DC-0F23E7BDC2D9}" destId="{CB08E267-6B05-43CA-B2AD-DD2EB02966A3}" srcOrd="0" destOrd="0" presId="urn:microsoft.com/office/officeart/2005/8/layout/target3"/>
    <dgm:cxn modelId="{7CE4C1CA-3495-44D6-B771-64E18870A3D2}" srcId="{89BB8E16-3714-405B-9F51-5C4905528138}" destId="{90363D9F-9349-491E-9C04-0F6AD7F9142D}" srcOrd="1" destOrd="0" parTransId="{427054E2-B8FA-4081-90E6-692AE7AC686A}" sibTransId="{490FA882-9ABD-4518-AEF0-617D9EDCB564}"/>
    <dgm:cxn modelId="{19E06BDB-D30F-473F-99DD-98DC652CA5D6}" type="presParOf" srcId="{AE7E92AD-5DB0-48B3-BA45-9BDCC72E2C58}" destId="{2F9CB260-F5EF-472D-9A27-E4856D592815}" srcOrd="0" destOrd="0" presId="urn:microsoft.com/office/officeart/2005/8/layout/target3"/>
    <dgm:cxn modelId="{F368F050-061E-4950-83A6-105559460A3D}" type="presParOf" srcId="{AE7E92AD-5DB0-48B3-BA45-9BDCC72E2C58}" destId="{71D524F7-E03E-4AF7-90FD-D9050C5AFE34}" srcOrd="1" destOrd="0" presId="urn:microsoft.com/office/officeart/2005/8/layout/target3"/>
    <dgm:cxn modelId="{76584078-D6EB-4BE9-8478-9EA9E4125B45}" type="presParOf" srcId="{AE7E92AD-5DB0-48B3-BA45-9BDCC72E2C58}" destId="{71BEFED2-6A7C-4E6F-90D7-9D6898ADF718}" srcOrd="2" destOrd="0" presId="urn:microsoft.com/office/officeart/2005/8/layout/target3"/>
    <dgm:cxn modelId="{C779A498-6BA1-4B1A-8BAB-D487BCC39AAE}" type="presParOf" srcId="{AE7E92AD-5DB0-48B3-BA45-9BDCC72E2C58}" destId="{5A6440C7-5CDC-481A-9EF4-E9ADD3BAE40E}" srcOrd="3" destOrd="0" presId="urn:microsoft.com/office/officeart/2005/8/layout/target3"/>
    <dgm:cxn modelId="{592FFF0D-A4B9-4232-B943-35C682FD712E}" type="presParOf" srcId="{AE7E92AD-5DB0-48B3-BA45-9BDCC72E2C58}" destId="{CB08E267-6B05-43CA-B2AD-DD2EB02966A3}" srcOrd="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FBFF83-67E4-4376-BA53-28506E6A02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B18207A-4FAB-438E-BE5D-D6AC471F0795}">
      <dgm:prSet/>
      <dgm:spPr/>
      <dgm:t>
        <a:bodyPr/>
        <a:lstStyle/>
        <a:p>
          <a:pPr rtl="0"/>
          <a:r>
            <a:rPr lang="en-IN" b="1" i="1" u="sng"/>
            <a:t>DEVELOPMENT OF PALATE:-</a:t>
          </a:r>
          <a:endParaRPr lang="en-IN"/>
        </a:p>
      </dgm:t>
    </dgm:pt>
    <dgm:pt modelId="{B72D14EF-E676-47B4-9C29-0715ACFD316F}" type="parTrans" cxnId="{D0B0F1DC-E2D2-422F-8FC4-AFF8153B0597}">
      <dgm:prSet/>
      <dgm:spPr/>
      <dgm:t>
        <a:bodyPr/>
        <a:lstStyle/>
        <a:p>
          <a:endParaRPr lang="en-IN"/>
        </a:p>
      </dgm:t>
    </dgm:pt>
    <dgm:pt modelId="{2AC0F421-BB19-434C-829B-2713B3EBC506}" type="sibTrans" cxnId="{D0B0F1DC-E2D2-422F-8FC4-AFF8153B0597}">
      <dgm:prSet/>
      <dgm:spPr/>
      <dgm:t>
        <a:bodyPr/>
        <a:lstStyle/>
        <a:p>
          <a:endParaRPr lang="en-IN"/>
        </a:p>
      </dgm:t>
    </dgm:pt>
    <dgm:pt modelId="{481990C3-6009-4408-B12A-087C0872DF76}">
      <dgm:prSet/>
      <dgm:spPr/>
      <dgm:t>
        <a:bodyPr/>
        <a:lstStyle/>
        <a:p>
          <a:pPr rtl="0"/>
          <a:r>
            <a:rPr lang="en-IN" dirty="0"/>
            <a:t>formed by 1)</a:t>
          </a:r>
          <a:r>
            <a:rPr lang="en-IN" dirty="0" err="1"/>
            <a:t>premaxillary</a:t>
          </a:r>
          <a:r>
            <a:rPr lang="en-IN" dirty="0"/>
            <a:t>                                                                                                	       2) Lateral palatal shelves </a:t>
          </a:r>
        </a:p>
      </dgm:t>
    </dgm:pt>
    <dgm:pt modelId="{9AE863EB-69FB-4244-A4B9-3170CD257E5C}" type="parTrans" cxnId="{5179A804-2F82-4FD7-B1FB-57C2DDEB87D1}">
      <dgm:prSet/>
      <dgm:spPr/>
      <dgm:t>
        <a:bodyPr/>
        <a:lstStyle/>
        <a:p>
          <a:endParaRPr lang="en-IN"/>
        </a:p>
      </dgm:t>
    </dgm:pt>
    <dgm:pt modelId="{25EF36E7-28D7-4BD8-B628-6C77752E1589}" type="sibTrans" cxnId="{5179A804-2F82-4FD7-B1FB-57C2DDEB87D1}">
      <dgm:prSet/>
      <dgm:spPr/>
      <dgm:t>
        <a:bodyPr/>
        <a:lstStyle/>
        <a:p>
          <a:endParaRPr lang="en-IN"/>
        </a:p>
      </dgm:t>
    </dgm:pt>
    <dgm:pt modelId="{CC2A2AD5-E8F3-4BEE-809D-6FC4660E4954}">
      <dgm:prSet/>
      <dgm:spPr/>
      <dgm:t>
        <a:bodyPr/>
        <a:lstStyle/>
        <a:p>
          <a:pPr rtl="0"/>
          <a:endParaRPr lang="en-IN"/>
        </a:p>
      </dgm:t>
    </dgm:pt>
    <dgm:pt modelId="{1182E33A-F0A3-4585-A083-C39F21B3F038}" type="parTrans" cxnId="{F916845C-BBAA-429E-BF71-4CFC85FD0C36}">
      <dgm:prSet/>
      <dgm:spPr/>
      <dgm:t>
        <a:bodyPr/>
        <a:lstStyle/>
        <a:p>
          <a:endParaRPr lang="en-IN"/>
        </a:p>
      </dgm:t>
    </dgm:pt>
    <dgm:pt modelId="{549E9479-DD32-43D1-999E-6C79879C7C53}" type="sibTrans" cxnId="{F916845C-BBAA-429E-BF71-4CFC85FD0C36}">
      <dgm:prSet/>
      <dgm:spPr/>
      <dgm:t>
        <a:bodyPr/>
        <a:lstStyle/>
        <a:p>
          <a:endParaRPr lang="en-IN"/>
        </a:p>
      </dgm:t>
    </dgm:pt>
    <dgm:pt modelId="{948C1287-138C-495A-AB85-7716336EEC7D}">
      <dgm:prSet/>
      <dgm:spPr/>
      <dgm:t>
        <a:bodyPr/>
        <a:lstStyle/>
        <a:p>
          <a:pPr rtl="0"/>
          <a:r>
            <a:rPr lang="en-IN"/>
            <a:t>Two palatal shelves by 8 ½ wks of IU life are in close approximation with each other</a:t>
          </a:r>
        </a:p>
      </dgm:t>
    </dgm:pt>
    <dgm:pt modelId="{3BB4A521-085A-4CDE-B99C-84F877DEE11A}" type="parTrans" cxnId="{CA62774E-8A89-41EA-B3F0-387333A22956}">
      <dgm:prSet/>
      <dgm:spPr/>
      <dgm:t>
        <a:bodyPr/>
        <a:lstStyle/>
        <a:p>
          <a:endParaRPr lang="en-IN"/>
        </a:p>
      </dgm:t>
    </dgm:pt>
    <dgm:pt modelId="{7FA04509-BB78-4E50-9D25-9B3FAEB4397C}" type="sibTrans" cxnId="{CA62774E-8A89-41EA-B3F0-387333A22956}">
      <dgm:prSet/>
      <dgm:spPr/>
      <dgm:t>
        <a:bodyPr/>
        <a:lstStyle/>
        <a:p>
          <a:endParaRPr lang="en-IN"/>
        </a:p>
      </dgm:t>
    </dgm:pt>
    <dgm:pt modelId="{308BD6E5-4CCD-4901-AEDD-EC92E55B3AC6}">
      <dgm:prSet/>
      <dgm:spPr/>
      <dgm:t>
        <a:bodyPr/>
        <a:lstStyle/>
        <a:p>
          <a:pPr rtl="0"/>
          <a:r>
            <a:rPr lang="en-IN"/>
            <a:t>Ossifications-from  8</a:t>
          </a:r>
          <a:r>
            <a:rPr lang="en-IN" baseline="30000"/>
            <a:t>th</a:t>
          </a:r>
          <a:r>
            <a:rPr lang="en-IN"/>
            <a:t> week of intra uterine life.</a:t>
          </a:r>
        </a:p>
      </dgm:t>
    </dgm:pt>
    <dgm:pt modelId="{C2103497-17F8-45A8-A9C2-5B0DA0273ABA}" type="parTrans" cxnId="{48397E91-E47C-40EE-B986-C0CAE4A21B8A}">
      <dgm:prSet/>
      <dgm:spPr/>
      <dgm:t>
        <a:bodyPr/>
        <a:lstStyle/>
        <a:p>
          <a:endParaRPr lang="en-IN"/>
        </a:p>
      </dgm:t>
    </dgm:pt>
    <dgm:pt modelId="{EF1942D3-BB5E-4209-8B63-5D376F7D50BD}" type="sibTrans" cxnId="{48397E91-E47C-40EE-B986-C0CAE4A21B8A}">
      <dgm:prSet/>
      <dgm:spPr/>
      <dgm:t>
        <a:bodyPr/>
        <a:lstStyle/>
        <a:p>
          <a:endParaRPr lang="en-IN"/>
        </a:p>
      </dgm:t>
    </dgm:pt>
    <dgm:pt modelId="{6BAE230A-46A1-4172-B485-933044C2EF80}">
      <dgm:prSet/>
      <dgm:spPr/>
      <dgm:t>
        <a:bodyPr/>
        <a:lstStyle/>
        <a:p>
          <a:pPr rtl="0"/>
          <a:r>
            <a:rPr lang="en-IN"/>
            <a:t>Midpalatal suture-  12</a:t>
          </a:r>
          <a:r>
            <a:rPr lang="en-IN" baseline="30000"/>
            <a:t>th</a:t>
          </a:r>
          <a:r>
            <a:rPr lang="en-IN"/>
            <a:t> to 14</a:t>
          </a:r>
          <a:r>
            <a:rPr lang="en-IN" baseline="30000"/>
            <a:t>th</a:t>
          </a:r>
          <a:r>
            <a:rPr lang="en-IN"/>
            <a:t> yr.		</a:t>
          </a:r>
        </a:p>
      </dgm:t>
    </dgm:pt>
    <dgm:pt modelId="{1AA97B55-033F-4B7E-96A8-972F4C03A0EF}" type="parTrans" cxnId="{33241A23-EF56-484E-8281-3D4345DCB811}">
      <dgm:prSet/>
      <dgm:spPr/>
      <dgm:t>
        <a:bodyPr/>
        <a:lstStyle/>
        <a:p>
          <a:endParaRPr lang="en-IN"/>
        </a:p>
      </dgm:t>
    </dgm:pt>
    <dgm:pt modelId="{82096C58-6321-4560-90A3-BB67A1A560E2}" type="sibTrans" cxnId="{33241A23-EF56-484E-8281-3D4345DCB811}">
      <dgm:prSet/>
      <dgm:spPr/>
      <dgm:t>
        <a:bodyPr/>
        <a:lstStyle/>
        <a:p>
          <a:endParaRPr lang="en-IN"/>
        </a:p>
      </dgm:t>
    </dgm:pt>
    <dgm:pt modelId="{5BD238CA-1F0C-403D-9C45-86E931C03F70}">
      <dgm:prSet/>
      <dgm:spPr/>
      <dgm:t>
        <a:bodyPr/>
        <a:lstStyle/>
        <a:p>
          <a:pPr rtl="0"/>
          <a:endParaRPr lang="en-IN"/>
        </a:p>
      </dgm:t>
    </dgm:pt>
    <dgm:pt modelId="{28BDCE4D-6FD6-46E7-909A-EA36BC05B4FB}" type="parTrans" cxnId="{DC86646D-2A98-4C56-9574-ABA38EB4C7B5}">
      <dgm:prSet/>
      <dgm:spPr/>
      <dgm:t>
        <a:bodyPr/>
        <a:lstStyle/>
        <a:p>
          <a:endParaRPr lang="en-IN"/>
        </a:p>
      </dgm:t>
    </dgm:pt>
    <dgm:pt modelId="{C83D6B1C-4F21-4C1A-93FA-3AC5283C576A}" type="sibTrans" cxnId="{DC86646D-2A98-4C56-9574-ABA38EB4C7B5}">
      <dgm:prSet/>
      <dgm:spPr/>
      <dgm:t>
        <a:bodyPr/>
        <a:lstStyle/>
        <a:p>
          <a:endParaRPr lang="en-IN"/>
        </a:p>
      </dgm:t>
    </dgm:pt>
    <dgm:pt modelId="{B25511D4-9AC7-4F58-919D-5BC5109C95C9}">
      <dgm:prSet/>
      <dgm:spPr/>
      <dgm:t>
        <a:bodyPr/>
        <a:lstStyle/>
        <a:p>
          <a:pPr rtl="0"/>
          <a:endParaRPr lang="en-IN"/>
        </a:p>
      </dgm:t>
    </dgm:pt>
    <dgm:pt modelId="{23F7A5AB-EB60-483C-9108-DDB83762EAC6}" type="parTrans" cxnId="{C9EAAB1A-7B53-4165-8E2C-5434B8503022}">
      <dgm:prSet/>
      <dgm:spPr/>
      <dgm:t>
        <a:bodyPr/>
        <a:lstStyle/>
        <a:p>
          <a:endParaRPr lang="en-IN"/>
        </a:p>
      </dgm:t>
    </dgm:pt>
    <dgm:pt modelId="{4FAE4CF4-B114-4D13-A085-35C14FF7B885}" type="sibTrans" cxnId="{C9EAAB1A-7B53-4165-8E2C-5434B8503022}">
      <dgm:prSet/>
      <dgm:spPr/>
      <dgm:t>
        <a:bodyPr/>
        <a:lstStyle/>
        <a:p>
          <a:endParaRPr lang="en-IN"/>
        </a:p>
      </dgm:t>
    </dgm:pt>
    <dgm:pt modelId="{A1C68E39-F67B-46EE-A409-FF0FE4F66754}" type="pres">
      <dgm:prSet presAssocID="{F2FBFF83-67E4-4376-BA53-28506E6A02EE}" presName="linear" presStyleCnt="0">
        <dgm:presLayoutVars>
          <dgm:animLvl val="lvl"/>
          <dgm:resizeHandles val="exact"/>
        </dgm:presLayoutVars>
      </dgm:prSet>
      <dgm:spPr/>
    </dgm:pt>
    <dgm:pt modelId="{50CEDF13-66C1-43CC-A173-FDD23D6850B5}" type="pres">
      <dgm:prSet presAssocID="{5B18207A-4FAB-438E-BE5D-D6AC471F079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8FF6D25-4E8E-43E0-B158-2F40D99F8A33}" type="pres">
      <dgm:prSet presAssocID="{5B18207A-4FAB-438E-BE5D-D6AC471F0795}" presName="childText" presStyleLbl="revTx" presStyleIdx="0" presStyleCnt="2">
        <dgm:presLayoutVars>
          <dgm:bulletEnabled val="1"/>
        </dgm:presLayoutVars>
      </dgm:prSet>
      <dgm:spPr/>
    </dgm:pt>
    <dgm:pt modelId="{FB03140C-978B-4D9C-9E37-24AEC56E47DC}" type="pres">
      <dgm:prSet presAssocID="{308BD6E5-4CCD-4901-AEDD-EC92E55B3AC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ED85AE6-08D2-4DE9-9F46-3FD6A27D0637}" type="pres">
      <dgm:prSet presAssocID="{308BD6E5-4CCD-4901-AEDD-EC92E55B3AC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179A804-2F82-4FD7-B1FB-57C2DDEB87D1}" srcId="{5B18207A-4FAB-438E-BE5D-D6AC471F0795}" destId="{481990C3-6009-4408-B12A-087C0872DF76}" srcOrd="0" destOrd="0" parTransId="{9AE863EB-69FB-4244-A4B9-3170CD257E5C}" sibTransId="{25EF36E7-28D7-4BD8-B628-6C77752E1589}"/>
    <dgm:cxn modelId="{FA201D0F-1565-488A-A11C-BA9D9DF5585D}" type="presOf" srcId="{F2FBFF83-67E4-4376-BA53-28506E6A02EE}" destId="{A1C68E39-F67B-46EE-A409-FF0FE4F66754}" srcOrd="0" destOrd="0" presId="urn:microsoft.com/office/officeart/2005/8/layout/vList2"/>
    <dgm:cxn modelId="{C9EAAB1A-7B53-4165-8E2C-5434B8503022}" srcId="{5BD238CA-1F0C-403D-9C45-86E931C03F70}" destId="{B25511D4-9AC7-4F58-919D-5BC5109C95C9}" srcOrd="0" destOrd="0" parTransId="{23F7A5AB-EB60-483C-9108-DDB83762EAC6}" sibTransId="{4FAE4CF4-B114-4D13-A085-35C14FF7B885}"/>
    <dgm:cxn modelId="{33241A23-EF56-484E-8281-3D4345DCB811}" srcId="{308BD6E5-4CCD-4901-AEDD-EC92E55B3AC6}" destId="{6BAE230A-46A1-4172-B485-933044C2EF80}" srcOrd="0" destOrd="0" parTransId="{1AA97B55-033F-4B7E-96A8-972F4C03A0EF}" sibTransId="{82096C58-6321-4560-90A3-BB67A1A560E2}"/>
    <dgm:cxn modelId="{F916845C-BBAA-429E-BF71-4CFC85FD0C36}" srcId="{481990C3-6009-4408-B12A-087C0872DF76}" destId="{CC2A2AD5-E8F3-4BEE-809D-6FC4660E4954}" srcOrd="0" destOrd="0" parTransId="{1182E33A-F0A3-4585-A083-C39F21B3F038}" sibTransId="{549E9479-DD32-43D1-999E-6C79879C7C53}"/>
    <dgm:cxn modelId="{71AF7A41-C8D5-4D53-B757-FC5EA6680744}" type="presOf" srcId="{948C1287-138C-495A-AB85-7716336EEC7D}" destId="{18FF6D25-4E8E-43E0-B158-2F40D99F8A33}" srcOrd="0" destOrd="2" presId="urn:microsoft.com/office/officeart/2005/8/layout/vList2"/>
    <dgm:cxn modelId="{6013B64B-2C3C-4E97-B92B-71FD3D7CC651}" type="presOf" srcId="{481990C3-6009-4408-B12A-087C0872DF76}" destId="{18FF6D25-4E8E-43E0-B158-2F40D99F8A33}" srcOrd="0" destOrd="0" presId="urn:microsoft.com/office/officeart/2005/8/layout/vList2"/>
    <dgm:cxn modelId="{DC86646D-2A98-4C56-9574-ABA38EB4C7B5}" srcId="{6BAE230A-46A1-4172-B485-933044C2EF80}" destId="{5BD238CA-1F0C-403D-9C45-86E931C03F70}" srcOrd="0" destOrd="0" parTransId="{28BDCE4D-6FD6-46E7-909A-EA36BC05B4FB}" sibTransId="{C83D6B1C-4F21-4C1A-93FA-3AC5283C576A}"/>
    <dgm:cxn modelId="{CA62774E-8A89-41EA-B3F0-387333A22956}" srcId="{481990C3-6009-4408-B12A-087C0872DF76}" destId="{948C1287-138C-495A-AB85-7716336EEC7D}" srcOrd="1" destOrd="0" parTransId="{3BB4A521-085A-4CDE-B99C-84F877DEE11A}" sibTransId="{7FA04509-BB78-4E50-9D25-9B3FAEB4397C}"/>
    <dgm:cxn modelId="{48397E91-E47C-40EE-B986-C0CAE4A21B8A}" srcId="{F2FBFF83-67E4-4376-BA53-28506E6A02EE}" destId="{308BD6E5-4CCD-4901-AEDD-EC92E55B3AC6}" srcOrd="1" destOrd="0" parTransId="{C2103497-17F8-45A8-A9C2-5B0DA0273ABA}" sibTransId="{EF1942D3-BB5E-4209-8B63-5D376F7D50BD}"/>
    <dgm:cxn modelId="{DC86EE95-B73E-40D2-961A-829F8E93BE1F}" type="presOf" srcId="{5B18207A-4FAB-438E-BE5D-D6AC471F0795}" destId="{50CEDF13-66C1-43CC-A173-FDD23D6850B5}" srcOrd="0" destOrd="0" presId="urn:microsoft.com/office/officeart/2005/8/layout/vList2"/>
    <dgm:cxn modelId="{50FF7296-F198-41A6-A128-137B22DF0A26}" type="presOf" srcId="{5BD238CA-1F0C-403D-9C45-86E931C03F70}" destId="{EED85AE6-08D2-4DE9-9F46-3FD6A27D0637}" srcOrd="0" destOrd="1" presId="urn:microsoft.com/office/officeart/2005/8/layout/vList2"/>
    <dgm:cxn modelId="{4EEE91AE-5924-45B5-98F9-B9432FA0F7B1}" type="presOf" srcId="{CC2A2AD5-E8F3-4BEE-809D-6FC4660E4954}" destId="{18FF6D25-4E8E-43E0-B158-2F40D99F8A33}" srcOrd="0" destOrd="1" presId="urn:microsoft.com/office/officeart/2005/8/layout/vList2"/>
    <dgm:cxn modelId="{38ACBECF-6690-4728-B3EB-89C76A38DE46}" type="presOf" srcId="{308BD6E5-4CCD-4901-AEDD-EC92E55B3AC6}" destId="{FB03140C-978B-4D9C-9E37-24AEC56E47DC}" srcOrd="0" destOrd="0" presId="urn:microsoft.com/office/officeart/2005/8/layout/vList2"/>
    <dgm:cxn modelId="{26D6C8DA-8305-4E63-9BA2-970AACEFD61F}" type="presOf" srcId="{B25511D4-9AC7-4F58-919D-5BC5109C95C9}" destId="{EED85AE6-08D2-4DE9-9F46-3FD6A27D0637}" srcOrd="0" destOrd="2" presId="urn:microsoft.com/office/officeart/2005/8/layout/vList2"/>
    <dgm:cxn modelId="{D0B0F1DC-E2D2-422F-8FC4-AFF8153B0597}" srcId="{F2FBFF83-67E4-4376-BA53-28506E6A02EE}" destId="{5B18207A-4FAB-438E-BE5D-D6AC471F0795}" srcOrd="0" destOrd="0" parTransId="{B72D14EF-E676-47B4-9C29-0715ACFD316F}" sibTransId="{2AC0F421-BB19-434C-829B-2713B3EBC506}"/>
    <dgm:cxn modelId="{B34E83FC-4D73-4D81-9F51-3B3AB8CB8B57}" type="presOf" srcId="{6BAE230A-46A1-4172-B485-933044C2EF80}" destId="{EED85AE6-08D2-4DE9-9F46-3FD6A27D0637}" srcOrd="0" destOrd="0" presId="urn:microsoft.com/office/officeart/2005/8/layout/vList2"/>
    <dgm:cxn modelId="{49D3FA94-93C5-4CD1-9ED1-0097429FA6D7}" type="presParOf" srcId="{A1C68E39-F67B-46EE-A409-FF0FE4F66754}" destId="{50CEDF13-66C1-43CC-A173-FDD23D6850B5}" srcOrd="0" destOrd="0" presId="urn:microsoft.com/office/officeart/2005/8/layout/vList2"/>
    <dgm:cxn modelId="{3F648B77-DE3B-4C33-A120-AD1CAEFFABE5}" type="presParOf" srcId="{A1C68E39-F67B-46EE-A409-FF0FE4F66754}" destId="{18FF6D25-4E8E-43E0-B158-2F40D99F8A33}" srcOrd="1" destOrd="0" presId="urn:microsoft.com/office/officeart/2005/8/layout/vList2"/>
    <dgm:cxn modelId="{FBF2020A-3024-4E1F-9468-0C70022C6C44}" type="presParOf" srcId="{A1C68E39-F67B-46EE-A409-FF0FE4F66754}" destId="{FB03140C-978B-4D9C-9E37-24AEC56E47DC}" srcOrd="2" destOrd="0" presId="urn:microsoft.com/office/officeart/2005/8/layout/vList2"/>
    <dgm:cxn modelId="{810DE113-17F2-470F-91A7-B62BB83663D1}" type="presParOf" srcId="{A1C68E39-F67B-46EE-A409-FF0FE4F66754}" destId="{EED85AE6-08D2-4DE9-9F46-3FD6A27D063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9FB2C0-1585-4033-B82B-C8CEF7F9A1D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6959FA35-C669-4262-AF6F-4A65CD4B8336}">
      <dgm:prSet/>
      <dgm:spPr/>
      <dgm:t>
        <a:bodyPr/>
        <a:lstStyle/>
        <a:p>
          <a:pPr rtl="0"/>
          <a:r>
            <a:rPr lang="en-IN" i="1" u="sng"/>
            <a:t>Prenatal embryology of mandible</a:t>
          </a:r>
          <a:r>
            <a:rPr lang="en-IN" u="sng"/>
            <a:t>:-</a:t>
          </a:r>
          <a:endParaRPr lang="en-IN"/>
        </a:p>
      </dgm:t>
    </dgm:pt>
    <dgm:pt modelId="{32EE8E55-4411-408A-826E-BCE2189F85A9}" type="parTrans" cxnId="{0698ED11-1B2E-4DB2-8B74-7A683AECF2AA}">
      <dgm:prSet/>
      <dgm:spPr/>
      <dgm:t>
        <a:bodyPr/>
        <a:lstStyle/>
        <a:p>
          <a:endParaRPr lang="en-IN"/>
        </a:p>
      </dgm:t>
    </dgm:pt>
    <dgm:pt modelId="{33CA6223-B0CF-4D59-B751-7D77F43AD4B0}" type="sibTrans" cxnId="{0698ED11-1B2E-4DB2-8B74-7A683AECF2AA}">
      <dgm:prSet/>
      <dgm:spPr/>
      <dgm:t>
        <a:bodyPr/>
        <a:lstStyle/>
        <a:p>
          <a:endParaRPr lang="en-IN"/>
        </a:p>
      </dgm:t>
    </dgm:pt>
    <dgm:pt modelId="{7313DD93-124E-4B2A-88EC-E7D898E533C6}">
      <dgm:prSet custT="1"/>
      <dgm:spPr/>
      <dgm:t>
        <a:bodyPr/>
        <a:lstStyle/>
        <a:p>
          <a:pPr rtl="0"/>
          <a:r>
            <a:rPr lang="en-IN" sz="2400" dirty="0" err="1"/>
            <a:t>Occures</a:t>
          </a:r>
          <a:r>
            <a:rPr lang="en-IN" sz="2400" dirty="0"/>
            <a:t> about 4</a:t>
          </a:r>
          <a:r>
            <a:rPr lang="en-IN" sz="2400" baseline="30000" dirty="0"/>
            <a:t>th</a:t>
          </a:r>
          <a:r>
            <a:rPr lang="en-IN" sz="2400" dirty="0"/>
            <a:t> week of IU life.</a:t>
          </a:r>
        </a:p>
      </dgm:t>
    </dgm:pt>
    <dgm:pt modelId="{F7CF9AEC-11FC-4064-AC3C-7C054D2924DE}" type="parTrans" cxnId="{3CD181F8-F034-4CFD-827B-9E5344301FAD}">
      <dgm:prSet/>
      <dgm:spPr/>
      <dgm:t>
        <a:bodyPr/>
        <a:lstStyle/>
        <a:p>
          <a:endParaRPr lang="en-IN"/>
        </a:p>
      </dgm:t>
    </dgm:pt>
    <dgm:pt modelId="{0D17DC1E-BF8C-4031-BFF7-3E96DDB8645F}" type="sibTrans" cxnId="{3CD181F8-F034-4CFD-827B-9E5344301FAD}">
      <dgm:prSet/>
      <dgm:spPr/>
      <dgm:t>
        <a:bodyPr/>
        <a:lstStyle/>
        <a:p>
          <a:endParaRPr lang="en-IN"/>
        </a:p>
      </dgm:t>
    </dgm:pt>
    <dgm:pt modelId="{2BF1056F-AF60-4350-82A3-DAFCB0124C8C}">
      <dgm:prSet custT="1"/>
      <dgm:spPr/>
      <dgm:t>
        <a:bodyPr/>
        <a:lstStyle/>
        <a:p>
          <a:pPr rtl="0"/>
          <a:r>
            <a:rPr lang="en-IN" sz="2400" dirty="0"/>
            <a:t>The mandibular arch forms the lateral walls of the </a:t>
          </a:r>
          <a:r>
            <a:rPr lang="en-IN" sz="2400" dirty="0" err="1"/>
            <a:t>stomodeum,it</a:t>
          </a:r>
          <a:r>
            <a:rPr lang="en-IN" sz="2400" dirty="0"/>
            <a:t> gives of a bud from its dorsal end  and this bud is called as maxillary process</a:t>
          </a:r>
        </a:p>
      </dgm:t>
    </dgm:pt>
    <dgm:pt modelId="{B52CCF23-9D06-47E5-A0F1-84E339BF6E3C}" type="parTrans" cxnId="{A3E0A95F-A358-429D-9224-A03A3072288C}">
      <dgm:prSet/>
      <dgm:spPr/>
      <dgm:t>
        <a:bodyPr/>
        <a:lstStyle/>
        <a:p>
          <a:endParaRPr lang="en-IN"/>
        </a:p>
      </dgm:t>
    </dgm:pt>
    <dgm:pt modelId="{AB437519-06E4-4562-8D0A-9CF1128573DB}" type="sibTrans" cxnId="{A3E0A95F-A358-429D-9224-A03A3072288C}">
      <dgm:prSet/>
      <dgm:spPr/>
      <dgm:t>
        <a:bodyPr/>
        <a:lstStyle/>
        <a:p>
          <a:endParaRPr lang="en-IN"/>
        </a:p>
      </dgm:t>
    </dgm:pt>
    <dgm:pt modelId="{2687B21D-5138-48FE-89F0-F1D8D6050FC3}">
      <dgm:prSet custT="1"/>
      <dgm:spPr/>
      <dgm:t>
        <a:bodyPr/>
        <a:lstStyle/>
        <a:p>
          <a:pPr rtl="0"/>
          <a:r>
            <a:rPr lang="en-IN" sz="2400" dirty="0"/>
            <a:t>It grows </a:t>
          </a:r>
          <a:r>
            <a:rPr lang="en-IN" sz="2400" dirty="0" err="1"/>
            <a:t>ventro-medially,cranial</a:t>
          </a:r>
          <a:r>
            <a:rPr lang="en-IN" sz="2400" dirty="0"/>
            <a:t> to the main part of arch which is now called the mandibular process</a:t>
          </a:r>
        </a:p>
      </dgm:t>
    </dgm:pt>
    <dgm:pt modelId="{8D70D9A4-9226-4566-A513-F327FA8C6FF2}" type="parTrans" cxnId="{30A9CA0B-4C7B-4D13-AF84-2287B0BB6A00}">
      <dgm:prSet/>
      <dgm:spPr/>
      <dgm:t>
        <a:bodyPr/>
        <a:lstStyle/>
        <a:p>
          <a:endParaRPr lang="en-IN"/>
        </a:p>
      </dgm:t>
    </dgm:pt>
    <dgm:pt modelId="{6DBEFE75-1DDC-43C5-BF13-1437CC5BE0CC}" type="sibTrans" cxnId="{30A9CA0B-4C7B-4D13-AF84-2287B0BB6A00}">
      <dgm:prSet/>
      <dgm:spPr/>
      <dgm:t>
        <a:bodyPr/>
        <a:lstStyle/>
        <a:p>
          <a:endParaRPr lang="en-IN"/>
        </a:p>
      </dgm:t>
    </dgm:pt>
    <dgm:pt modelId="{C60E2C23-DF4D-4816-8F05-79072DD6865A}">
      <dgm:prSet custT="1"/>
      <dgm:spPr/>
      <dgm:t>
        <a:bodyPr/>
        <a:lstStyle/>
        <a:p>
          <a:pPr rtl="0"/>
          <a:r>
            <a:rPr lang="en-IN" sz="2400" dirty="0"/>
            <a:t>The mandibular processes of both sides grow towards each other and fuse in the midline</a:t>
          </a:r>
        </a:p>
      </dgm:t>
    </dgm:pt>
    <dgm:pt modelId="{DC80598C-682A-45BC-9DD0-750F7B833D41}" type="parTrans" cxnId="{60889312-C7A5-4F60-A6F1-303CF7A73ECE}">
      <dgm:prSet/>
      <dgm:spPr/>
      <dgm:t>
        <a:bodyPr/>
        <a:lstStyle/>
        <a:p>
          <a:endParaRPr lang="en-IN"/>
        </a:p>
      </dgm:t>
    </dgm:pt>
    <dgm:pt modelId="{15FB47E2-9436-4497-9894-96CA1E798DBB}" type="sibTrans" cxnId="{60889312-C7A5-4F60-A6F1-303CF7A73ECE}">
      <dgm:prSet/>
      <dgm:spPr/>
      <dgm:t>
        <a:bodyPr/>
        <a:lstStyle/>
        <a:p>
          <a:endParaRPr lang="en-IN"/>
        </a:p>
      </dgm:t>
    </dgm:pt>
    <dgm:pt modelId="{7627B8FC-3727-4CC9-BE11-1080158C737D}">
      <dgm:prSet custT="1"/>
      <dgm:spPr/>
      <dgm:t>
        <a:bodyPr/>
        <a:lstStyle/>
        <a:p>
          <a:pPr rtl="0"/>
          <a:r>
            <a:rPr lang="en-IN" sz="2400" dirty="0"/>
            <a:t>They now form the lower body of the </a:t>
          </a:r>
          <a:r>
            <a:rPr lang="en-IN" sz="2400" dirty="0" err="1"/>
            <a:t>stomodeum</a:t>
          </a:r>
          <a:r>
            <a:rPr lang="en-IN" sz="2400" dirty="0"/>
            <a:t> that is lower lip and the lower jaw </a:t>
          </a:r>
        </a:p>
      </dgm:t>
    </dgm:pt>
    <dgm:pt modelId="{F71A6097-57C5-4F6E-A785-C3F06CE01C75}" type="parTrans" cxnId="{FA5E37E4-4413-47A7-B72C-AC1FDE4D611C}">
      <dgm:prSet/>
      <dgm:spPr/>
      <dgm:t>
        <a:bodyPr/>
        <a:lstStyle/>
        <a:p>
          <a:endParaRPr lang="en-IN"/>
        </a:p>
      </dgm:t>
    </dgm:pt>
    <dgm:pt modelId="{959CC03E-5157-4D0E-A781-0C37A1FACF1D}" type="sibTrans" cxnId="{FA5E37E4-4413-47A7-B72C-AC1FDE4D611C}">
      <dgm:prSet/>
      <dgm:spPr/>
      <dgm:t>
        <a:bodyPr/>
        <a:lstStyle/>
        <a:p>
          <a:endParaRPr lang="en-IN"/>
        </a:p>
      </dgm:t>
    </dgm:pt>
    <dgm:pt modelId="{E0B60810-8766-463C-847C-37C2A5BEEDC1}" type="pres">
      <dgm:prSet presAssocID="{E79FB2C0-1585-4033-B82B-C8CEF7F9A1D1}" presName="linearFlow" presStyleCnt="0">
        <dgm:presLayoutVars>
          <dgm:dir/>
          <dgm:animLvl val="lvl"/>
          <dgm:resizeHandles val="exact"/>
        </dgm:presLayoutVars>
      </dgm:prSet>
      <dgm:spPr/>
    </dgm:pt>
    <dgm:pt modelId="{C978D120-ED6D-4B93-AD4D-53463AB69024}" type="pres">
      <dgm:prSet presAssocID="{6959FA35-C669-4262-AF6F-4A65CD4B8336}" presName="composite" presStyleCnt="0"/>
      <dgm:spPr/>
    </dgm:pt>
    <dgm:pt modelId="{5A8C5093-D57E-4905-8FB6-D5CBA20EFB8A}" type="pres">
      <dgm:prSet presAssocID="{6959FA35-C669-4262-AF6F-4A65CD4B8336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681DDBD8-6A78-47AC-924A-7DA33EB8F7F3}" type="pres">
      <dgm:prSet presAssocID="{6959FA35-C669-4262-AF6F-4A65CD4B8336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BFC3A801-0300-469F-A53C-937DFB0055A7}" type="presOf" srcId="{C60E2C23-DF4D-4816-8F05-79072DD6865A}" destId="{681DDBD8-6A78-47AC-924A-7DA33EB8F7F3}" srcOrd="0" destOrd="3" presId="urn:microsoft.com/office/officeart/2005/8/layout/chevron2"/>
    <dgm:cxn modelId="{30A9CA0B-4C7B-4D13-AF84-2287B0BB6A00}" srcId="{6959FA35-C669-4262-AF6F-4A65CD4B8336}" destId="{2687B21D-5138-48FE-89F0-F1D8D6050FC3}" srcOrd="2" destOrd="0" parTransId="{8D70D9A4-9226-4566-A513-F327FA8C6FF2}" sibTransId="{6DBEFE75-1DDC-43C5-BF13-1437CC5BE0CC}"/>
    <dgm:cxn modelId="{0698ED11-1B2E-4DB2-8B74-7A683AECF2AA}" srcId="{E79FB2C0-1585-4033-B82B-C8CEF7F9A1D1}" destId="{6959FA35-C669-4262-AF6F-4A65CD4B8336}" srcOrd="0" destOrd="0" parTransId="{32EE8E55-4411-408A-826E-BCE2189F85A9}" sibTransId="{33CA6223-B0CF-4D59-B751-7D77F43AD4B0}"/>
    <dgm:cxn modelId="{60889312-C7A5-4F60-A6F1-303CF7A73ECE}" srcId="{6959FA35-C669-4262-AF6F-4A65CD4B8336}" destId="{C60E2C23-DF4D-4816-8F05-79072DD6865A}" srcOrd="3" destOrd="0" parTransId="{DC80598C-682A-45BC-9DD0-750F7B833D41}" sibTransId="{15FB47E2-9436-4497-9894-96CA1E798DBB}"/>
    <dgm:cxn modelId="{15AD7B15-BBE5-42E7-8197-DDE2072C35CF}" type="presOf" srcId="{2687B21D-5138-48FE-89F0-F1D8D6050FC3}" destId="{681DDBD8-6A78-47AC-924A-7DA33EB8F7F3}" srcOrd="0" destOrd="2" presId="urn:microsoft.com/office/officeart/2005/8/layout/chevron2"/>
    <dgm:cxn modelId="{12D5102D-E8B7-46CC-ADFE-600D88656193}" type="presOf" srcId="{E79FB2C0-1585-4033-B82B-C8CEF7F9A1D1}" destId="{E0B60810-8766-463C-847C-37C2A5BEEDC1}" srcOrd="0" destOrd="0" presId="urn:microsoft.com/office/officeart/2005/8/layout/chevron2"/>
    <dgm:cxn modelId="{A3E0A95F-A358-429D-9224-A03A3072288C}" srcId="{6959FA35-C669-4262-AF6F-4A65CD4B8336}" destId="{2BF1056F-AF60-4350-82A3-DAFCB0124C8C}" srcOrd="1" destOrd="0" parTransId="{B52CCF23-9D06-47E5-A0F1-84E339BF6E3C}" sibTransId="{AB437519-06E4-4562-8D0A-9CF1128573DB}"/>
    <dgm:cxn modelId="{9502B662-9A90-404B-AE8F-513A71CCE140}" type="presOf" srcId="{2BF1056F-AF60-4350-82A3-DAFCB0124C8C}" destId="{681DDBD8-6A78-47AC-924A-7DA33EB8F7F3}" srcOrd="0" destOrd="1" presId="urn:microsoft.com/office/officeart/2005/8/layout/chevron2"/>
    <dgm:cxn modelId="{F79C1464-BE6F-46FA-AFB7-CC431A03FF27}" type="presOf" srcId="{7627B8FC-3727-4CC9-BE11-1080158C737D}" destId="{681DDBD8-6A78-47AC-924A-7DA33EB8F7F3}" srcOrd="0" destOrd="4" presId="urn:microsoft.com/office/officeart/2005/8/layout/chevron2"/>
    <dgm:cxn modelId="{DF3A3390-ED76-44AB-BE3F-B77E8F88B47C}" type="presOf" srcId="{6959FA35-C669-4262-AF6F-4A65CD4B8336}" destId="{5A8C5093-D57E-4905-8FB6-D5CBA20EFB8A}" srcOrd="0" destOrd="0" presId="urn:microsoft.com/office/officeart/2005/8/layout/chevron2"/>
    <dgm:cxn modelId="{A66944E0-283E-4473-B120-AD31951A5D08}" type="presOf" srcId="{7313DD93-124E-4B2A-88EC-E7D898E533C6}" destId="{681DDBD8-6A78-47AC-924A-7DA33EB8F7F3}" srcOrd="0" destOrd="0" presId="urn:microsoft.com/office/officeart/2005/8/layout/chevron2"/>
    <dgm:cxn modelId="{FA5E37E4-4413-47A7-B72C-AC1FDE4D611C}" srcId="{6959FA35-C669-4262-AF6F-4A65CD4B8336}" destId="{7627B8FC-3727-4CC9-BE11-1080158C737D}" srcOrd="4" destOrd="0" parTransId="{F71A6097-57C5-4F6E-A785-C3F06CE01C75}" sibTransId="{959CC03E-5157-4D0E-A781-0C37A1FACF1D}"/>
    <dgm:cxn modelId="{3CD181F8-F034-4CFD-827B-9E5344301FAD}" srcId="{6959FA35-C669-4262-AF6F-4A65CD4B8336}" destId="{7313DD93-124E-4B2A-88EC-E7D898E533C6}" srcOrd="0" destOrd="0" parTransId="{F7CF9AEC-11FC-4064-AC3C-7C054D2924DE}" sibTransId="{0D17DC1E-BF8C-4031-BFF7-3E96DDB8645F}"/>
    <dgm:cxn modelId="{3C1D4171-F5BE-4FAB-87AA-6EB6C12E3823}" type="presParOf" srcId="{E0B60810-8766-463C-847C-37C2A5BEEDC1}" destId="{C978D120-ED6D-4B93-AD4D-53463AB69024}" srcOrd="0" destOrd="0" presId="urn:microsoft.com/office/officeart/2005/8/layout/chevron2"/>
    <dgm:cxn modelId="{5E86346B-2FBD-4ABD-A2FA-F92EBBB85455}" type="presParOf" srcId="{C978D120-ED6D-4B93-AD4D-53463AB69024}" destId="{5A8C5093-D57E-4905-8FB6-D5CBA20EFB8A}" srcOrd="0" destOrd="0" presId="urn:microsoft.com/office/officeart/2005/8/layout/chevron2"/>
    <dgm:cxn modelId="{2BF55078-3126-400E-A0A2-B37B79DF81F7}" type="presParOf" srcId="{C978D120-ED6D-4B93-AD4D-53463AB69024}" destId="{681DDBD8-6A78-47AC-924A-7DA33EB8F7F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CB260-F5EF-472D-9A27-E4856D592815}">
      <dsp:nvSpPr>
        <dsp:cNvPr id="0" name=""/>
        <dsp:cNvSpPr/>
      </dsp:nvSpPr>
      <dsp:spPr>
        <a:xfrm>
          <a:off x="0" y="0"/>
          <a:ext cx="6203576" cy="620357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EFED2-6A7C-4E6F-90D7-9D6898ADF718}">
      <dsp:nvSpPr>
        <dsp:cNvPr id="0" name=""/>
        <dsp:cNvSpPr/>
      </dsp:nvSpPr>
      <dsp:spPr>
        <a:xfrm>
          <a:off x="3101788" y="0"/>
          <a:ext cx="9090212" cy="62035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5200" b="1" i="1" u="sng" kern="1200"/>
            <a:t>PRENATAL EMBRYOLOGY OF MAXILLA</a:t>
          </a:r>
          <a:r>
            <a:rPr lang="en-IN" sz="5200" kern="1200"/>
            <a:t>:-</a:t>
          </a:r>
        </a:p>
      </dsp:txBody>
      <dsp:txXfrm>
        <a:off x="3101788" y="0"/>
        <a:ext cx="4545106" cy="6203576"/>
      </dsp:txXfrm>
    </dsp:sp>
    <dsp:sp modelId="{CB08E267-6B05-43CA-B2AD-DD2EB02966A3}">
      <dsp:nvSpPr>
        <dsp:cNvPr id="0" name=""/>
        <dsp:cNvSpPr/>
      </dsp:nvSpPr>
      <dsp:spPr>
        <a:xfrm>
          <a:off x="7646894" y="0"/>
          <a:ext cx="4545106" cy="620357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285750" lvl="1" indent="-285750" algn="l" defTabSz="2000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4500" kern="1200"/>
            <a:t>Around 4</a:t>
          </a:r>
          <a:r>
            <a:rPr lang="en-IN" sz="4500" kern="1200" baseline="30000"/>
            <a:t>th</a:t>
          </a:r>
          <a:r>
            <a:rPr lang="en-IN" sz="4500" kern="1200"/>
            <a:t> week</a:t>
          </a:r>
        </a:p>
        <a:p>
          <a:pPr marL="285750" lvl="1" indent="-285750" algn="l" defTabSz="2000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4500" kern="1200" dirty="0"/>
            <a:t>It develops from 1)</a:t>
          </a:r>
          <a:r>
            <a:rPr lang="en-IN" sz="4500" kern="1200" dirty="0" err="1"/>
            <a:t>frontonasal</a:t>
          </a:r>
          <a:r>
            <a:rPr lang="en-IN" sz="4500" kern="1200" dirty="0"/>
            <a:t> process  2)medial nasal process   3)lateral nasal process</a:t>
          </a:r>
        </a:p>
      </dsp:txBody>
      <dsp:txXfrm>
        <a:off x="7646894" y="0"/>
        <a:ext cx="4545106" cy="6203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EDF13-66C1-43CC-A173-FDD23D6850B5}">
      <dsp:nvSpPr>
        <dsp:cNvPr id="0" name=""/>
        <dsp:cNvSpPr/>
      </dsp:nvSpPr>
      <dsp:spPr>
        <a:xfrm>
          <a:off x="0" y="80623"/>
          <a:ext cx="1177129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100" b="1" i="1" u="sng" kern="1200"/>
            <a:t>DEVELOPMENT OF PALATE:-</a:t>
          </a:r>
          <a:endParaRPr lang="en-IN" sz="4100" kern="1200"/>
        </a:p>
      </dsp:txBody>
      <dsp:txXfrm>
        <a:off x="48005" y="128628"/>
        <a:ext cx="11675280" cy="887374"/>
      </dsp:txXfrm>
    </dsp:sp>
    <dsp:sp modelId="{18FF6D25-4E8E-43E0-B158-2F40D99F8A33}">
      <dsp:nvSpPr>
        <dsp:cNvPr id="0" name=""/>
        <dsp:cNvSpPr/>
      </dsp:nvSpPr>
      <dsp:spPr>
        <a:xfrm>
          <a:off x="0" y="1064008"/>
          <a:ext cx="11771290" cy="2546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738" tIns="52070" rIns="291592" bIns="52070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3200" kern="1200" dirty="0"/>
            <a:t>formed by 1)</a:t>
          </a:r>
          <a:r>
            <a:rPr lang="en-IN" sz="3200" kern="1200" dirty="0" err="1"/>
            <a:t>premaxillary</a:t>
          </a:r>
          <a:r>
            <a:rPr lang="en-IN" sz="3200" kern="1200" dirty="0"/>
            <a:t>                                                                                                	       2) Lateral palatal shelves </a:t>
          </a:r>
        </a:p>
        <a:p>
          <a:pPr marL="571500" lvl="2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IN" sz="3200" kern="1200"/>
        </a:p>
        <a:p>
          <a:pPr marL="571500" lvl="2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3200" kern="1200"/>
            <a:t>Two palatal shelves by 8 ½ wks of IU life are in close approximation with each other</a:t>
          </a:r>
        </a:p>
      </dsp:txBody>
      <dsp:txXfrm>
        <a:off x="0" y="1064008"/>
        <a:ext cx="11771290" cy="2546099"/>
      </dsp:txXfrm>
    </dsp:sp>
    <dsp:sp modelId="{FB03140C-978B-4D9C-9E37-24AEC56E47DC}">
      <dsp:nvSpPr>
        <dsp:cNvPr id="0" name=""/>
        <dsp:cNvSpPr/>
      </dsp:nvSpPr>
      <dsp:spPr>
        <a:xfrm>
          <a:off x="0" y="3610108"/>
          <a:ext cx="1177129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100" kern="1200"/>
            <a:t>Ossifications-from  8</a:t>
          </a:r>
          <a:r>
            <a:rPr lang="en-IN" sz="4100" kern="1200" baseline="30000"/>
            <a:t>th</a:t>
          </a:r>
          <a:r>
            <a:rPr lang="en-IN" sz="4100" kern="1200"/>
            <a:t> week of intra uterine life.</a:t>
          </a:r>
        </a:p>
      </dsp:txBody>
      <dsp:txXfrm>
        <a:off x="48005" y="3658113"/>
        <a:ext cx="11675280" cy="887374"/>
      </dsp:txXfrm>
    </dsp:sp>
    <dsp:sp modelId="{EED85AE6-08D2-4DE9-9F46-3FD6A27D0637}">
      <dsp:nvSpPr>
        <dsp:cNvPr id="0" name=""/>
        <dsp:cNvSpPr/>
      </dsp:nvSpPr>
      <dsp:spPr>
        <a:xfrm>
          <a:off x="0" y="4593493"/>
          <a:ext cx="11771290" cy="1654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738" tIns="52070" rIns="291592" bIns="52070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3200" kern="1200"/>
            <a:t>Midpalatal suture-  12</a:t>
          </a:r>
          <a:r>
            <a:rPr lang="en-IN" sz="3200" kern="1200" baseline="30000"/>
            <a:t>th</a:t>
          </a:r>
          <a:r>
            <a:rPr lang="en-IN" sz="3200" kern="1200"/>
            <a:t> to 14</a:t>
          </a:r>
          <a:r>
            <a:rPr lang="en-IN" sz="3200" kern="1200" baseline="30000"/>
            <a:t>th</a:t>
          </a:r>
          <a:r>
            <a:rPr lang="en-IN" sz="3200" kern="1200"/>
            <a:t> yr.		</a:t>
          </a:r>
        </a:p>
        <a:p>
          <a:pPr marL="571500" lvl="2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IN" sz="3200" kern="1200"/>
        </a:p>
        <a:p>
          <a:pPr marL="857250" lvl="3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IN" sz="3200" kern="1200"/>
        </a:p>
      </dsp:txBody>
      <dsp:txXfrm>
        <a:off x="0" y="4593493"/>
        <a:ext cx="11771290" cy="16549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C5093-D57E-4905-8FB6-D5CBA20EFB8A}">
      <dsp:nvSpPr>
        <dsp:cNvPr id="0" name=""/>
        <dsp:cNvSpPr/>
      </dsp:nvSpPr>
      <dsp:spPr>
        <a:xfrm rot="5400000">
          <a:off x="-938604" y="938604"/>
          <a:ext cx="6257364" cy="43801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300" i="1" u="sng" kern="1200"/>
            <a:t>Prenatal embryology of mandible</a:t>
          </a:r>
          <a:r>
            <a:rPr lang="en-IN" sz="4300" u="sng" kern="1200"/>
            <a:t>:-</a:t>
          </a:r>
          <a:endParaRPr lang="en-IN" sz="4300" kern="1200"/>
        </a:p>
      </dsp:txBody>
      <dsp:txXfrm rot="-5400000">
        <a:off x="1" y="2190078"/>
        <a:ext cx="4380155" cy="1877209"/>
      </dsp:txXfrm>
    </dsp:sp>
    <dsp:sp modelId="{681DDBD8-6A78-47AC-924A-7DA33EB8F7F3}">
      <dsp:nvSpPr>
        <dsp:cNvPr id="0" name=""/>
        <dsp:cNvSpPr/>
      </dsp:nvSpPr>
      <dsp:spPr>
        <a:xfrm rot="5400000">
          <a:off x="6252434" y="-1872278"/>
          <a:ext cx="4067287" cy="78118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 err="1"/>
            <a:t>Occures</a:t>
          </a:r>
          <a:r>
            <a:rPr lang="en-IN" sz="2400" kern="1200" dirty="0"/>
            <a:t> about 4</a:t>
          </a:r>
          <a:r>
            <a:rPr lang="en-IN" sz="2400" kern="1200" baseline="30000" dirty="0"/>
            <a:t>th</a:t>
          </a:r>
          <a:r>
            <a:rPr lang="en-IN" sz="2400" kern="1200" dirty="0"/>
            <a:t> week of IU life.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/>
            <a:t>The mandibular arch forms the lateral walls of the </a:t>
          </a:r>
          <a:r>
            <a:rPr lang="en-IN" sz="2400" kern="1200" dirty="0" err="1"/>
            <a:t>stomodeum,it</a:t>
          </a:r>
          <a:r>
            <a:rPr lang="en-IN" sz="2400" kern="1200" dirty="0"/>
            <a:t> gives of a bud from its dorsal end  and this bud is called as maxillary process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/>
            <a:t>It grows </a:t>
          </a:r>
          <a:r>
            <a:rPr lang="en-IN" sz="2400" kern="1200" dirty="0" err="1"/>
            <a:t>ventro-medially,cranial</a:t>
          </a:r>
          <a:r>
            <a:rPr lang="en-IN" sz="2400" kern="1200" dirty="0"/>
            <a:t> to the main part of arch which is now called the mandibular process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/>
            <a:t>The mandibular processes of both sides grow towards each other and fuse in the midline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/>
            <a:t>They now form the lower body of the </a:t>
          </a:r>
          <a:r>
            <a:rPr lang="en-IN" sz="2400" kern="1200" dirty="0" err="1"/>
            <a:t>stomodeum</a:t>
          </a:r>
          <a:r>
            <a:rPr lang="en-IN" sz="2400" kern="1200" dirty="0"/>
            <a:t> that is lower lip and the lower jaw </a:t>
          </a:r>
        </a:p>
      </dsp:txBody>
      <dsp:txXfrm rot="-5400000">
        <a:off x="4380156" y="198549"/>
        <a:ext cx="7613295" cy="3670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6344E-9DCC-442D-A087-0DF011741C2A}" type="datetimeFigureOut">
              <a:rPr lang="en-IN" smtClean="0"/>
              <a:t>18-09-2023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6A905-4B48-47B4-9535-921A8976BD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4948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A905-4B48-47B4-9535-921A8976BD77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9380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A905-4B48-47B4-9535-921A8976BD77}" type="slidenum">
              <a:rPr lang="en-IN" smtClean="0"/>
              <a:t>73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4210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A905-4B48-47B4-9535-921A8976BD77}" type="slidenum">
              <a:rPr lang="en-IN" smtClean="0"/>
              <a:t>75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9714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A905-4B48-47B4-9535-921A8976BD77}" type="slidenum">
              <a:rPr lang="en-IN" smtClean="0"/>
              <a:t>78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5331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A905-4B48-47B4-9535-921A8976BD77}" type="slidenum">
              <a:rPr lang="en-IN" smtClean="0"/>
              <a:t>81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6075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A905-4B48-47B4-9535-921A8976BD77}" type="slidenum">
              <a:rPr lang="en-IN" smtClean="0"/>
              <a:t>84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3591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A905-4B48-47B4-9535-921A8976BD77}" type="slidenum">
              <a:rPr lang="en-IN" smtClean="0"/>
              <a:t>87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8218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A905-4B48-47B4-9535-921A8976BD77}" type="slidenum">
              <a:rPr lang="en-IN" smtClean="0"/>
              <a:t>92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5610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A905-4B48-47B4-9535-921A8976BD77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7643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5 PAIRS OF PHARYNGEAL ARCHES.</a:t>
            </a:r>
            <a:r>
              <a:rPr lang="en-US" baseline="0" dirty="0"/>
              <a:t>  EACH OF THESE 5 PAIRS HAS  CENTRAL CARTILAGE COMPONENT THAT FORMS THE SKELETON OF THE ARCH. MUSCULAR COMPONENT, VASCULAR COMPONENT AND NERVOUS COMPONENT.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C624C-1702-4239-995E-B3575C24718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32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A905-4B48-47B4-9535-921A8976BD77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5107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A905-4B48-47B4-9535-921A8976BD77}" type="slidenum">
              <a:rPr lang="en-IN" smtClean="0"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618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Fusion of maxillary process with lateral nasal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C624C-1702-4239-995E-B3575C24718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40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A905-4B48-47B4-9535-921A8976BD77}" type="slidenum">
              <a:rPr lang="en-IN" smtClean="0"/>
              <a:t>50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8554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A905-4B48-47B4-9535-921A8976BD77}" type="slidenum">
              <a:rPr lang="en-IN" smtClean="0"/>
              <a:t>59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4311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A905-4B48-47B4-9535-921A8976BD77}" type="slidenum">
              <a:rPr lang="en-IN" smtClean="0"/>
              <a:t>64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938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085B-4660-4990-9F8C-B7D94FD6DD4D}" type="datetimeFigureOut">
              <a:rPr lang="en-IN" smtClean="0"/>
              <a:t>18-09-2023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B247-570B-456C-80EC-F2BD7181D98E}" type="slidenum">
              <a:rPr lang="en-IN" smtClean="0"/>
              <a:t>‹#›</a:t>
            </a:fld>
            <a:endParaRPr lang="en-IN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701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085B-4660-4990-9F8C-B7D94FD6DD4D}" type="datetimeFigureOut">
              <a:rPr lang="en-IN" smtClean="0"/>
              <a:t>18-09-2023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B247-570B-456C-80EC-F2BD7181D98E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0357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085B-4660-4990-9F8C-B7D94FD6DD4D}" type="datetimeFigureOut">
              <a:rPr lang="en-IN" smtClean="0"/>
              <a:t>18-09-2023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B247-570B-456C-80EC-F2BD7181D98E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95674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1325717E-BAFC-4F7F-8D69-067BFEC58904}" type="slidenum">
              <a:rPr lang="en-IN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894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085B-4660-4990-9F8C-B7D94FD6DD4D}" type="datetimeFigureOut">
              <a:rPr lang="en-IN" smtClean="0"/>
              <a:t>18-09-2023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B247-570B-456C-80EC-F2BD7181D98E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492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085B-4660-4990-9F8C-B7D94FD6DD4D}" type="datetimeFigureOut">
              <a:rPr lang="en-IN" smtClean="0"/>
              <a:t>18-09-2023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B247-570B-456C-80EC-F2BD7181D98E}" type="slidenum">
              <a:rPr lang="en-IN" smtClean="0"/>
              <a:t>‹#›</a:t>
            </a:fld>
            <a:endParaRPr lang="en-IN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854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085B-4660-4990-9F8C-B7D94FD6DD4D}" type="datetimeFigureOut">
              <a:rPr lang="en-IN" smtClean="0"/>
              <a:t>18-09-2023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B247-570B-456C-80EC-F2BD7181D98E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5972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085B-4660-4990-9F8C-B7D94FD6DD4D}" type="datetimeFigureOut">
              <a:rPr lang="en-IN" smtClean="0"/>
              <a:t>18-09-2023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B247-570B-456C-80EC-F2BD7181D98E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6255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085B-4660-4990-9F8C-B7D94FD6DD4D}" type="datetimeFigureOut">
              <a:rPr lang="en-IN" smtClean="0"/>
              <a:t>18-09-2023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B247-570B-456C-80EC-F2BD7181D98E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6289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085B-4660-4990-9F8C-B7D94FD6DD4D}" type="datetimeFigureOut">
              <a:rPr lang="en-IN" smtClean="0"/>
              <a:t>18-09-2023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B247-570B-456C-80EC-F2BD7181D98E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8730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C66085B-4660-4990-9F8C-B7D94FD6DD4D}" type="datetimeFigureOut">
              <a:rPr lang="en-IN" smtClean="0"/>
              <a:t>18-09-2023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9B247-570B-456C-80EC-F2BD7181D98E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3878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085B-4660-4990-9F8C-B7D94FD6DD4D}" type="datetimeFigureOut">
              <a:rPr lang="en-IN" smtClean="0"/>
              <a:t>18-09-2023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B247-570B-456C-80EC-F2BD7181D98E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74712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C66085B-4660-4990-9F8C-B7D94FD6DD4D}" type="datetimeFigureOut">
              <a:rPr lang="en-IN" smtClean="0"/>
              <a:t>18-09-2023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A59B247-570B-456C-80EC-F2BD7181D98E}" type="slidenum">
              <a:rPr lang="en-IN" smtClean="0"/>
              <a:t>‹#›</a:t>
            </a:fld>
            <a:endParaRPr lang="en-IN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1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483966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83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6" y="103031"/>
            <a:ext cx="11848564" cy="7083380"/>
          </a:xfrm>
        </p:spPr>
        <p:txBody>
          <a:bodyPr/>
          <a:lstStyle/>
          <a:p>
            <a:r>
              <a:rPr lang="en-IN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Various phases under development of growth  occurs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 of ovum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 of embryo 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 of foetus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845" y="723330"/>
            <a:ext cx="8135155" cy="563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09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096" y="0"/>
            <a:ext cx="11353800" cy="730232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N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Period of ovum </a:t>
            </a:r>
            <a:r>
              <a:rPr lang="en-IN" dirty="0"/>
              <a:t>-extends for the period of approx.two weeks from time o of fertilozation.</a:t>
            </a:r>
            <a:endParaRPr lang="en-IN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1" y="341194"/>
            <a:ext cx="11723426" cy="651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80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139" y="1409700"/>
            <a:ext cx="11739361" cy="4457700"/>
          </a:xfrm>
        </p:spPr>
        <p:txBody>
          <a:bodyPr/>
          <a:lstStyle/>
          <a:p>
            <a:pPr marL="0" indent="0">
              <a:buNone/>
            </a:pPr>
            <a:r>
              <a:rPr lang="en-IN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2.Period of embryo-</a:t>
            </a:r>
          </a:p>
          <a:p>
            <a:pPr marL="507492" indent="-342900">
              <a:buFont typeface="Wingdings" panose="05000000000000000000" pitchFamily="2" charset="2"/>
              <a:buChar char="q"/>
            </a:pPr>
            <a:r>
              <a:rPr lang="en-IN" sz="2600" dirty="0"/>
              <a:t> From 14</a:t>
            </a:r>
            <a:r>
              <a:rPr lang="en-IN" sz="2600" baseline="30000" dirty="0"/>
              <a:t>TH</a:t>
            </a:r>
            <a:r>
              <a:rPr lang="en-IN" sz="2600" dirty="0"/>
              <a:t> day -56</a:t>
            </a:r>
            <a:r>
              <a:rPr lang="en-IN" sz="2600" baseline="30000" dirty="0"/>
              <a:t>th</a:t>
            </a:r>
            <a:r>
              <a:rPr lang="en-IN" sz="2600" dirty="0"/>
              <a:t> day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IN" sz="2400" dirty="0"/>
              <a:t>Major part of development and growth of cranial region</a:t>
            </a:r>
          </a:p>
          <a:p>
            <a:pPr marL="0" indent="0">
              <a:buNone/>
            </a:pPr>
            <a:r>
              <a:rPr lang="en-IN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3.Period of </a:t>
            </a:r>
            <a:r>
              <a:rPr lang="en-IN" sz="24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fOEtus</a:t>
            </a:r>
            <a:r>
              <a:rPr lang="en-IN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-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400" i="1" dirty="0">
                <a:latin typeface="Algerian" panose="04020705040A02060702" pitchFamily="82" charset="0"/>
              </a:rPr>
              <a:t>        </a:t>
            </a:r>
            <a:r>
              <a:rPr lang="en-IN" sz="2400" i="1" dirty="0"/>
              <a:t>between 56</a:t>
            </a:r>
            <a:r>
              <a:rPr lang="en-IN" sz="2400" i="1" baseline="30000" dirty="0"/>
              <a:t>th</a:t>
            </a:r>
            <a:r>
              <a:rPr lang="en-IN" sz="2400" i="1" dirty="0"/>
              <a:t> day </a:t>
            </a:r>
            <a:r>
              <a:rPr lang="en-IN" sz="2400" dirty="0"/>
              <a:t>till birth.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400" dirty="0"/>
              <a:t>         accelerated growth of craniofacial structures occurs resulting in various structures.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400" dirty="0"/>
              <a:t>         change in proportion in various region.</a:t>
            </a:r>
          </a:p>
          <a:p>
            <a:pPr>
              <a:buFont typeface="Wingdings" panose="05000000000000000000" pitchFamily="2" charset="2"/>
              <a:buChar char="q"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389122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0" y="1238250"/>
            <a:ext cx="10612499" cy="5869675"/>
          </a:xfrm>
        </p:spPr>
        <p:txBody>
          <a:bodyPr/>
          <a:lstStyle/>
          <a:p>
            <a:pPr marL="0" indent="0">
              <a:buNone/>
            </a:pPr>
            <a:r>
              <a:rPr lang="en-IN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FORMATION OF GERM LAYERS-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 As the blastocyst develop further, the </a:t>
            </a:r>
            <a:r>
              <a:rPr lang="en-IN" sz="2800" dirty="0" err="1"/>
              <a:t>embryoblast</a:t>
            </a:r>
            <a:r>
              <a:rPr lang="en-IN" sz="2800" dirty="0"/>
              <a:t> </a:t>
            </a:r>
            <a:r>
              <a:rPr lang="en-IN" sz="2800" dirty="0" err="1"/>
              <a:t>differanciates</a:t>
            </a:r>
            <a:r>
              <a:rPr lang="en-IN" sz="2800" dirty="0"/>
              <a:t> rapidly to form a two layer germ disc.</a:t>
            </a:r>
          </a:p>
          <a:p>
            <a:pPr marL="0" indent="0">
              <a:buNone/>
            </a:pPr>
            <a:r>
              <a:rPr lang="en-IN" sz="2800" dirty="0"/>
              <a:t>          1)upper layer-ectoderm(columnar cell)</a:t>
            </a:r>
          </a:p>
          <a:p>
            <a:pPr marL="0" indent="0">
              <a:buNone/>
            </a:pPr>
            <a:r>
              <a:rPr lang="en-IN" sz="2800" dirty="0"/>
              <a:t>          2)  lower layer-endoderm(flattened cell)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1100" y="3733800"/>
            <a:ext cx="7962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IN" sz="2800" dirty="0"/>
              <a:t>At stage of development two cavities are see,                1) above the ectoderm-amniotic cavity</a:t>
            </a:r>
          </a:p>
          <a:p>
            <a:r>
              <a:rPr lang="en-IN" sz="2800" dirty="0"/>
              <a:t>      2)below the endoderm-yolk sac</a:t>
            </a:r>
          </a:p>
        </p:txBody>
      </p:sp>
    </p:spTree>
    <p:extLst>
      <p:ext uri="{BB962C8B-B14F-4D97-AF65-F5344CB8AC3E}">
        <p14:creationId xmlns:p14="http://schemas.microsoft.com/office/powerpoint/2010/main" val="681770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7" y="1733266"/>
            <a:ext cx="11771291" cy="3043450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IN" sz="3600" dirty="0"/>
              <a:t>Some endodermal cells along with central axis, proliferate to form </a:t>
            </a:r>
            <a:r>
              <a:rPr lang="en-IN" sz="3600" u="sng" dirty="0"/>
              <a:t>primitive streak </a:t>
            </a:r>
            <a:r>
              <a:rPr lang="en-IN" sz="3600" dirty="0"/>
              <a:t>that bulges into amniotic cavity.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3600" dirty="0"/>
              <a:t>Ectodermal cells along with primitive streak proliferate and passes laterally between ectodermal and endodermal thickening layer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3600" dirty="0"/>
              <a:t>This forms mesodermal layer.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3900" dirty="0"/>
              <a:t> Brachial arches are developed from mesoderm layer.</a:t>
            </a:r>
          </a:p>
        </p:txBody>
      </p:sp>
    </p:spTree>
    <p:extLst>
      <p:ext uri="{BB962C8B-B14F-4D97-AF65-F5344CB8AC3E}">
        <p14:creationId xmlns:p14="http://schemas.microsoft.com/office/powerpoint/2010/main" val="637356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1" y="1241947"/>
            <a:ext cx="11912958" cy="5616054"/>
          </a:xfrm>
        </p:spPr>
        <p:txBody>
          <a:bodyPr/>
          <a:lstStyle/>
          <a:p>
            <a:pPr marL="0" indent="0">
              <a:buNone/>
            </a:pPr>
            <a:r>
              <a:rPr lang="en-IN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r>
              <a:rPr lang="en-IN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FORMATION OF BRACHIAL ARCHES-</a:t>
            </a:r>
            <a:r>
              <a:rPr lang="en-IN" sz="3600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3200" dirty="0"/>
              <a:t>around 4</a:t>
            </a:r>
            <a:r>
              <a:rPr lang="en-IN" sz="3200" baseline="30000" dirty="0"/>
              <a:t>th</a:t>
            </a:r>
            <a:r>
              <a:rPr lang="en-IN" sz="3200" dirty="0"/>
              <a:t> week of intrauterine life.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3200" dirty="0"/>
              <a:t>Series of mesodermal thickening known as </a:t>
            </a:r>
            <a:r>
              <a:rPr lang="en-IN" sz="3200" u="sng" dirty="0"/>
              <a:t>brachial arches.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3200" dirty="0"/>
              <a:t>This thickenings expands and pass beneath floor of pharynx.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3200" dirty="0"/>
              <a:t>Approach there anatomic counterpart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3200" dirty="0"/>
              <a:t>Formation of arches results, progressive separation of developing </a:t>
            </a:r>
            <a:r>
              <a:rPr lang="en-IN" sz="3200" dirty="0" err="1"/>
              <a:t>stomadodeum</a:t>
            </a:r>
            <a:r>
              <a:rPr lang="en-IN" sz="3200" dirty="0"/>
              <a:t> from developing heart.</a:t>
            </a:r>
          </a:p>
        </p:txBody>
      </p:sp>
    </p:spTree>
    <p:extLst>
      <p:ext uri="{BB962C8B-B14F-4D97-AF65-F5344CB8AC3E}">
        <p14:creationId xmlns:p14="http://schemas.microsoft.com/office/powerpoint/2010/main" val="2825696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514600" y="4572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bg2">
                    <a:lumMod val="50000"/>
                  </a:schemeClr>
                </a:solidFill>
              </a:rPr>
              <a:t>PHARYNGEAL ARCHES</a:t>
            </a:r>
          </a:p>
        </p:txBody>
      </p:sp>
      <p:pic>
        <p:nvPicPr>
          <p:cNvPr id="175105" name="Picture 1" descr="artifi76"/>
          <p:cNvPicPr>
            <a:picLocks noChangeAspect="1" noChangeArrowheads="1"/>
          </p:cNvPicPr>
          <p:nvPr/>
        </p:nvPicPr>
        <p:blipFill>
          <a:blip r:embed="rId3">
            <a:lum contrast="38000"/>
          </a:blip>
          <a:srcRect/>
          <a:stretch>
            <a:fillRect/>
          </a:stretch>
        </p:blipFill>
        <p:spPr bwMode="auto">
          <a:xfrm>
            <a:off x="2133600" y="917884"/>
            <a:ext cx="6172200" cy="47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52600" y="5638800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THERE ARE 5 PAIRS OF PHARYNGEAL ARCHES.  EACH OF THESE 5 PAIRS HAS  CENTRAL CARTILAGE COMPONENT THAT FORMS THE SKELETON OF THE ARCH. MUSCULAR COMPONENT, VASCULAR COMPONENT AND NERVOUS COMPONENT</a:t>
            </a:r>
          </a:p>
        </p:txBody>
      </p:sp>
    </p:spTree>
    <p:extLst>
      <p:ext uri="{BB962C8B-B14F-4D97-AF65-F5344CB8AC3E}">
        <p14:creationId xmlns:p14="http://schemas.microsoft.com/office/powerpoint/2010/main" val="1674007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95" name="Rectangle 31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6992471" cy="53788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A50021"/>
                </a:solidFill>
              </a:rPr>
              <a:t>Nerves &amp; muscles of the arches</a:t>
            </a:r>
          </a:p>
        </p:txBody>
      </p:sp>
      <p:graphicFrame>
        <p:nvGraphicFramePr>
          <p:cNvPr id="113739" name="Group 7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946890"/>
              </p:ext>
            </p:extLst>
          </p:nvPr>
        </p:nvGraphicFramePr>
        <p:xfrm>
          <a:off x="0" y="537882"/>
          <a:ext cx="12030636" cy="5762906"/>
        </p:xfrm>
        <a:graphic>
          <a:graphicData uri="http://schemas.openxmlformats.org/drawingml/2006/table">
            <a:tbl>
              <a:tblPr/>
              <a:tblGrid>
                <a:gridCol w="2005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1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4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725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Arch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Nerve of the arch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Muscles of the arch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10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First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(Mandibular arch)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Mandibular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(Trigeminal)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V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nerve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Medial &amp; lateral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pterygoids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, Masseter, Temporalis,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Mylohyoid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, ant belly of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digastric,tensor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tympani, tensor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palati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15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Second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(Hyoid arch)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Facial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VII th nerve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Muscles of face, Occipito-frontalis, platysma, Stylohyoid, Posterior belly of digastric, Stapedius, Auricular muscels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48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Third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Glossopharyngeal,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IX th nerve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Stylopharyngeus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Fourth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Superior Larngeal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Muscles of Pharynx &amp; larynx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8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Sixth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Recurrent laryngeal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Muscles of Pharynx &amp; larynx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650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1582400" cy="6633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A50021"/>
                </a:solidFill>
              </a:rPr>
              <a:t>Derivatives of arch cartilages</a:t>
            </a:r>
          </a:p>
        </p:txBody>
      </p:sp>
      <p:graphicFrame>
        <p:nvGraphicFramePr>
          <p:cNvPr id="117808" name="Group 4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025961"/>
              </p:ext>
            </p:extLst>
          </p:nvPr>
        </p:nvGraphicFramePr>
        <p:xfrm>
          <a:off x="0" y="663388"/>
          <a:ext cx="12192000" cy="5576047"/>
        </p:xfrm>
        <a:graphic>
          <a:graphicData uri="http://schemas.openxmlformats.org/drawingml/2006/table">
            <a:tbl>
              <a:tblPr/>
              <a:tblGrid>
                <a:gridCol w="2935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6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3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Arch Cartilage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Derivatives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91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arch (Meckel’s cartilage)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Mallus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, Incus, Anterior ligament for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mallus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spenomandibular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ligament &amp; lays down the meshwork for formation of mandible &amp; some part of it may be included in mandible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2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arch (Reichert’s cartilage)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Stapes, Styloid process, stylohyoid ligament, smaller (lesser) cornu of hyoid bone, superior part of body of hyoid bone(S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1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arch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Greater cornu of hyoid bone, lower part of the body of hyoid bone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43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&amp; 6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arch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Cartilages of larynx, controversial, may have contribution from 5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arch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037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PRENATAL GROWTH AND DEVELOPMENT OF CRANIUM.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0" y="1846263"/>
            <a:ext cx="11994776" cy="450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18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371698"/>
            <a:ext cx="10058400" cy="856397"/>
          </a:xfrm>
        </p:spPr>
        <p:txBody>
          <a:bodyPr>
            <a:normAutofit fontScale="90000"/>
          </a:bodyPr>
          <a:lstStyle/>
          <a:p>
            <a:r>
              <a:rPr lang="en-IN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PRENATAL GROWTH AND DEVELOPMENT OF CRANIOFACIAL COMPLEXS</a:t>
            </a:r>
            <a:r>
              <a:rPr lang="en-IN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	</a:t>
            </a:r>
            <a:r>
              <a:rPr lang="en-IN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ARLING" panose="02000000000000000000" pitchFamily="2" charset="0"/>
              </a:rPr>
              <a:t>			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SNEHAL                                                                                                                                                                          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r>
              <a:rPr lang="en-IN" sz="2400" b="1" dirty="0">
                <a:solidFill>
                  <a:srgbClr val="FF0000"/>
                </a:solidFill>
              </a:rPr>
              <a:t>      </a:t>
            </a:r>
            <a:endParaRPr lang="en-IN" dirty="0"/>
          </a:p>
          <a:p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8" t="2041" r="9180" b="1633"/>
          <a:stretch/>
        </p:blipFill>
        <p:spPr>
          <a:xfrm>
            <a:off x="681318" y="1228095"/>
            <a:ext cx="10474362" cy="38459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2026024" y="968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4765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978" y="256231"/>
            <a:ext cx="109856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i="1" u="sng" dirty="0">
                <a:latin typeface="Algerian" panose="04020705040A02060702" pitchFamily="82" charset="0"/>
              </a:rPr>
              <a:t>PRENATALGROWTH</a:t>
            </a:r>
            <a:r>
              <a:rPr lang="en-IN" sz="2800" b="1" i="1" dirty="0">
                <a:latin typeface="Algerian" panose="04020705040A02060702" pitchFamily="82" charset="0"/>
              </a:rPr>
              <a:t> </a:t>
            </a:r>
            <a:r>
              <a:rPr lang="en-IN" sz="2800" b="1" i="1" u="sng" dirty="0">
                <a:latin typeface="Algerian" panose="04020705040A02060702" pitchFamily="82" charset="0"/>
              </a:rPr>
              <a:t>OF</a:t>
            </a:r>
            <a:r>
              <a:rPr lang="en-IN" sz="2800" b="1" i="1" dirty="0">
                <a:latin typeface="Algerian" panose="04020705040A02060702" pitchFamily="82" charset="0"/>
              </a:rPr>
              <a:t> </a:t>
            </a:r>
            <a:r>
              <a:rPr lang="en-IN" sz="2800" b="1" i="1" u="sng" dirty="0">
                <a:latin typeface="Algerian" panose="04020705040A02060702" pitchFamily="82" charset="0"/>
              </a:rPr>
              <a:t>CRANIAL</a:t>
            </a:r>
            <a:r>
              <a:rPr lang="en-IN" sz="2800" b="1" i="1" dirty="0">
                <a:latin typeface="Algerian" panose="04020705040A02060702" pitchFamily="82" charset="0"/>
              </a:rPr>
              <a:t> </a:t>
            </a:r>
            <a:r>
              <a:rPr lang="en-IN" sz="2800" b="1" i="1" u="sng" dirty="0">
                <a:latin typeface="Algerian" panose="04020705040A02060702" pitchFamily="82" charset="0"/>
              </a:rPr>
              <a:t>BASE</a:t>
            </a:r>
            <a:r>
              <a:rPr lang="en-IN" sz="2800" b="1" i="1" dirty="0">
                <a:latin typeface="Algerian" panose="04020705040A02060702" pitchFamily="82" charset="0"/>
              </a:rPr>
              <a:t>:-</a:t>
            </a:r>
          </a:p>
          <a:p>
            <a:endParaRPr lang="en-IN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800" dirty="0"/>
              <a:t>Formation – late somatic period(4</a:t>
            </a:r>
            <a:r>
              <a:rPr lang="en-IN" sz="2800" baseline="30000" dirty="0"/>
              <a:t>th</a:t>
            </a:r>
            <a:r>
              <a:rPr lang="en-IN" sz="2800" dirty="0"/>
              <a:t> to 8</a:t>
            </a:r>
            <a:r>
              <a:rPr lang="en-IN" sz="2800" baseline="30000" dirty="0"/>
              <a:t>th</a:t>
            </a:r>
            <a:r>
              <a:rPr lang="en-IN" sz="2800" dirty="0"/>
              <a:t> week)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dirty="0"/>
              <a:t>It occurs at 4 region-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800" dirty="0"/>
              <a:t>Parachrodal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800" dirty="0"/>
              <a:t>Hypophyseal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800" dirty="0"/>
              <a:t>Nasal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800" dirty="0"/>
              <a:t>Otic.		</a:t>
            </a:r>
          </a:p>
        </p:txBody>
      </p:sp>
    </p:spTree>
    <p:extLst>
      <p:ext uri="{BB962C8B-B14F-4D97-AF65-F5344CB8AC3E}">
        <p14:creationId xmlns:p14="http://schemas.microsoft.com/office/powerpoint/2010/main" val="578275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0125"/>
            <a:ext cx="11887200" cy="6907498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777922"/>
            <a:ext cx="11423176" cy="538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83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907" y="250959"/>
            <a:ext cx="1108871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i="1" u="sng" dirty="0"/>
              <a:t>Chondro cranial ossification</a:t>
            </a:r>
            <a:r>
              <a:rPr lang="en-IN" sz="4000" b="1" u="sng" dirty="0"/>
              <a:t>:-</a:t>
            </a:r>
          </a:p>
          <a:p>
            <a:endParaRPr lang="en-IN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IN" sz="3200" dirty="0"/>
              <a:t>Cranial base in the form of cartilages under goes ossification.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IN" sz="3200" dirty="0"/>
              <a:t>The bones of the cranial base under go both          1)</a:t>
            </a:r>
            <a:r>
              <a:rPr lang="en-IN" sz="3200" dirty="0" err="1"/>
              <a:t>Endochondral</a:t>
            </a:r>
            <a:r>
              <a:rPr lang="en-IN" sz="3200" dirty="0"/>
              <a:t>   </a:t>
            </a:r>
          </a:p>
          <a:p>
            <a:r>
              <a:rPr lang="en-IN" sz="3200" dirty="0"/>
              <a:t>     2)Intramembranous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IN" sz="3200" u="sng" dirty="0"/>
              <a:t>These bones include-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3200" dirty="0"/>
              <a:t>Temporal bone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3200" dirty="0"/>
              <a:t>Ethmoid bone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3200" dirty="0"/>
              <a:t>Sphenoid bone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3200" dirty="0"/>
              <a:t>Occipital bone</a:t>
            </a:r>
          </a:p>
          <a:p>
            <a:pPr marL="514350" indent="-514350">
              <a:buFont typeface="+mj-lt"/>
              <a:buAutoNum type="arabicPeriod"/>
            </a:pP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431750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41" r="1951" b="3441"/>
          <a:stretch/>
        </p:blipFill>
        <p:spPr>
          <a:xfrm>
            <a:off x="750627" y="0"/>
            <a:ext cx="10140285" cy="626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13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8"/>
            <a:ext cx="12192000" cy="63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43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427" y="150125"/>
            <a:ext cx="9147002" cy="6041362"/>
          </a:xfrm>
        </p:spPr>
        <p:txBody>
          <a:bodyPr>
            <a:normAutofit/>
          </a:bodyPr>
          <a:lstStyle/>
          <a:p>
            <a:r>
              <a:rPr lang="en-IN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Developmental </a:t>
            </a:r>
            <a:r>
              <a:rPr lang="en-IN" sz="32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anaomolies</a:t>
            </a:r>
            <a:r>
              <a:rPr lang="en-IN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cranial base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036"/>
            <a:ext cx="12192000" cy="564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53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68049670"/>
              </p:ext>
            </p:extLst>
          </p:nvPr>
        </p:nvGraphicFramePr>
        <p:xfrm>
          <a:off x="0" y="0"/>
          <a:ext cx="12192000" cy="6203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9831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4" y="254000"/>
            <a:ext cx="9838266" cy="6337299"/>
          </a:xfrm>
        </p:spPr>
        <p:txBody>
          <a:bodyPr>
            <a:normAutofit/>
          </a:bodyPr>
          <a:lstStyle/>
          <a:p>
            <a:endParaRPr lang="en-IN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5" t="44425" r="9695" b="1452"/>
          <a:stretch/>
        </p:blipFill>
        <p:spPr>
          <a:xfrm>
            <a:off x="0" y="0"/>
            <a:ext cx="121920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17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524000" y="246221"/>
            <a:ext cx="7772400" cy="637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3200" dirty="0"/>
              <a:t>The maxillary process grows medially and fuses first with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LATERAL NASAL PROCESS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3200" dirty="0"/>
              <a:t>maxillary process then moves medially to fuse with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MEDIAL NASAL PROCESS</a:t>
            </a:r>
            <a:r>
              <a:rPr lang="en-US" sz="3200" dirty="0"/>
              <a:t>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</a:pPr>
            <a:endParaRPr lang="en-US" sz="3200" dirty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endParaRPr lang="en-US" sz="3200" dirty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3200" dirty="0"/>
              <a:t>As it fuses, the nasal pits (further called as external </a:t>
            </a:r>
            <a:r>
              <a:rPr lang="en-US" sz="3200" dirty="0" err="1"/>
              <a:t>nares</a:t>
            </a:r>
            <a:r>
              <a:rPr lang="en-US" sz="3200" dirty="0"/>
              <a:t>) are cut off from the </a:t>
            </a:r>
            <a:r>
              <a:rPr lang="en-US" sz="3200" dirty="0" err="1"/>
              <a:t>stomatodeum</a:t>
            </a:r>
            <a:r>
              <a:rPr lang="en-US" sz="3200" dirty="0"/>
              <a:t>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495800" y="1600200"/>
            <a:ext cx="11430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724400" y="3810000"/>
            <a:ext cx="9906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31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1524000" y="1295400"/>
            <a:ext cx="8077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3200" dirty="0"/>
              <a:t>The maxillary process undergoes considerable growth.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endParaRPr lang="en-US" sz="3200" dirty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3200" dirty="0"/>
              <a:t> At the same time </a:t>
            </a:r>
            <a:r>
              <a:rPr lang="en-US" sz="3200" dirty="0" err="1"/>
              <a:t>frontonasal</a:t>
            </a:r>
            <a:r>
              <a:rPr lang="en-US" sz="3200" dirty="0"/>
              <a:t> process become much narrower from side to side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endParaRPr lang="en-US" sz="3200" dirty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endParaRPr lang="en-US" sz="3200" dirty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3200" dirty="0"/>
              <a:t>As a result that the two external </a:t>
            </a:r>
            <a:r>
              <a:rPr lang="en-US" sz="3200" dirty="0" err="1"/>
              <a:t>nares</a:t>
            </a:r>
            <a:r>
              <a:rPr lang="en-US" sz="3200" dirty="0"/>
              <a:t> come closer together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4876800" y="2286000"/>
            <a:ext cx="533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876800" y="4114800"/>
            <a:ext cx="762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3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6975" y="798490"/>
            <a:ext cx="1083113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u="sng" dirty="0"/>
              <a:t>Contents:-</a:t>
            </a:r>
          </a:p>
          <a:p>
            <a:endParaRPr lang="en-I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dirty="0"/>
              <a:t>Introduction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dirty="0"/>
              <a:t>Definition of growth and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dirty="0"/>
              <a:t>Factors affecting the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dirty="0"/>
              <a:t>Theories of craniofacial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dirty="0"/>
              <a:t>Various phases under prenatal growth and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dirty="0"/>
              <a:t>And its clinical aspects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dirty="0"/>
              <a:t>Conclusion</a:t>
            </a:r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69242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0" cy="620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17334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22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49421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9"/>
          <p:cNvPicPr>
            <a:picLocks noChangeAspect="1" noChangeArrowheads="1"/>
          </p:cNvPicPr>
          <p:nvPr/>
        </p:nvPicPr>
        <p:blipFill>
          <a:blip r:embed="rId3"/>
          <a:srcRect b="28572"/>
          <a:stretch>
            <a:fillRect/>
          </a:stretch>
        </p:blipFill>
        <p:spPr bwMode="auto">
          <a:xfrm>
            <a:off x="0" y="0"/>
            <a:ext cx="12192000" cy="6347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11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96"/>
            <a:ext cx="12192000" cy="6277969"/>
          </a:xfrm>
        </p:spPr>
      </p:pic>
    </p:spTree>
    <p:extLst>
      <p:ext uri="{BB962C8B-B14F-4D97-AF65-F5344CB8AC3E}">
        <p14:creationId xmlns:p14="http://schemas.microsoft.com/office/powerpoint/2010/main" val="330075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53945460"/>
              </p:ext>
            </p:extLst>
          </p:nvPr>
        </p:nvGraphicFramePr>
        <p:xfrm>
          <a:off x="1" y="0"/>
          <a:ext cx="11771290" cy="6329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65467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1524000" y="932021"/>
            <a:ext cx="8077200" cy="541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3200" dirty="0"/>
              <a:t>The fusion of </a:t>
            </a:r>
            <a:r>
              <a:rPr lang="en-US" sz="3200" u="sng" dirty="0"/>
              <a:t>3 palatal components </a:t>
            </a:r>
            <a:r>
              <a:rPr lang="en-US" sz="3200" dirty="0"/>
              <a:t>initially produces a flat, </a:t>
            </a:r>
            <a:r>
              <a:rPr lang="en-US" sz="3200" dirty="0" err="1"/>
              <a:t>unarched</a:t>
            </a:r>
            <a:r>
              <a:rPr lang="en-US" sz="3200" dirty="0"/>
              <a:t> roof to the palate.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endParaRPr lang="en-US" sz="3200" dirty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3200" dirty="0"/>
              <a:t>The site of junction of 3 components is marked by </a:t>
            </a:r>
            <a:r>
              <a:rPr lang="en-US" sz="3200" u="sng" dirty="0"/>
              <a:t>incisive papilla </a:t>
            </a:r>
            <a:r>
              <a:rPr lang="en-US" sz="3200" dirty="0"/>
              <a:t>overlying the </a:t>
            </a:r>
            <a:r>
              <a:rPr lang="en-US" sz="3200" u="sng" dirty="0"/>
              <a:t>incisive canal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endParaRPr lang="en-US" sz="3200" dirty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3200" dirty="0"/>
              <a:t>This can be traced in adult by mid palatal suture on the surface by the midline </a:t>
            </a:r>
            <a:r>
              <a:rPr lang="en-US" sz="3200" dirty="0" err="1"/>
              <a:t>raphe</a:t>
            </a:r>
            <a:r>
              <a:rPr lang="en-US" sz="3200" dirty="0"/>
              <a:t> of hard palate</a:t>
            </a:r>
          </a:p>
        </p:txBody>
      </p:sp>
    </p:spTree>
    <p:extLst>
      <p:ext uri="{BB962C8B-B14F-4D97-AF65-F5344CB8AC3E}">
        <p14:creationId xmlns:p14="http://schemas.microsoft.com/office/powerpoint/2010/main" val="22369769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562" y="-725379"/>
            <a:ext cx="10058400" cy="1450757"/>
          </a:xfrm>
        </p:spPr>
        <p:txBody>
          <a:bodyPr/>
          <a:lstStyle/>
          <a:p>
            <a:r>
              <a:rPr lang="en-US" u="sng" dirty="0" err="1">
                <a:solidFill>
                  <a:schemeClr val="bg2">
                    <a:lumMod val="50000"/>
                  </a:schemeClr>
                </a:solidFill>
              </a:rPr>
              <a:t>ANoMaLIES</a:t>
            </a:r>
            <a:r>
              <a:rPr lang="en-US" u="sng" dirty="0">
                <a:solidFill>
                  <a:schemeClr val="bg2">
                    <a:lumMod val="50000"/>
                  </a:schemeClr>
                </a:solidFill>
              </a:rPr>
              <a:t> / CLEFT PALATE</a:t>
            </a:r>
          </a:p>
        </p:txBody>
      </p:sp>
      <p:pic>
        <p:nvPicPr>
          <p:cNvPr id="4" name="Content Placeholder 3" descr="Scan00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659" y="581943"/>
            <a:ext cx="10614212" cy="5692186"/>
          </a:xfrm>
        </p:spPr>
      </p:pic>
    </p:spTree>
    <p:extLst>
      <p:ext uri="{BB962C8B-B14F-4D97-AF65-F5344CB8AC3E}">
        <p14:creationId xmlns:p14="http://schemas.microsoft.com/office/powerpoint/2010/main" val="8199057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09084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i="1" u="sng" dirty="0" err="1"/>
              <a:t>ANOMOLy</a:t>
            </a:r>
            <a:r>
              <a:rPr lang="en-IN" sz="2400" b="1" i="1" u="sng" dirty="0"/>
              <a:t> OF THE PALATE-</a:t>
            </a:r>
          </a:p>
          <a:p>
            <a:endParaRPr lang="en-IN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Likely to </a:t>
            </a:r>
            <a:r>
              <a:rPr lang="en-I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occure</a:t>
            </a:r>
            <a:r>
              <a:rPr lang="en-I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during 7</a:t>
            </a:r>
            <a:r>
              <a:rPr lang="en-IN" sz="28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I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8</a:t>
            </a:r>
            <a:r>
              <a:rPr lang="en-IN" sz="28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I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 in the embryo</a:t>
            </a:r>
            <a:r>
              <a:rPr lang="en-IN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Cleft palate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76" y="2384612"/>
            <a:ext cx="11883624" cy="392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633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98645490"/>
              </p:ext>
            </p:extLst>
          </p:nvPr>
        </p:nvGraphicFramePr>
        <p:xfrm>
          <a:off x="0" y="0"/>
          <a:ext cx="12192000" cy="6257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8071967"/>
      </p:ext>
    </p:extLst>
  </p:cSld>
  <p:clrMapOvr>
    <a:masterClrMapping/>
  </p:clrMapOvr>
  <p:transition spd="slow"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490" y="332813"/>
            <a:ext cx="1154600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Meckels</a:t>
            </a:r>
            <a:r>
              <a:rPr lang="en-IN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cartilage:-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2800" dirty="0"/>
              <a:t>Derived from the 1</a:t>
            </a:r>
            <a:r>
              <a:rPr lang="en-IN" sz="2800" baseline="30000" dirty="0"/>
              <a:t>st</a:t>
            </a:r>
            <a:r>
              <a:rPr lang="en-IN" sz="2800" dirty="0"/>
              <a:t> brachial arch around 41</a:t>
            </a:r>
            <a:r>
              <a:rPr lang="en-IN" sz="2800" baseline="30000" dirty="0"/>
              <a:t>st</a:t>
            </a:r>
            <a:r>
              <a:rPr lang="en-IN" sz="2800" dirty="0"/>
              <a:t> to 45</a:t>
            </a:r>
            <a:r>
              <a:rPr lang="en-IN" sz="2800" baseline="30000" dirty="0"/>
              <a:t>th</a:t>
            </a:r>
            <a:r>
              <a:rPr lang="en-IN" sz="2800" dirty="0"/>
              <a:t> day.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2800" dirty="0"/>
              <a:t>Provide template for guiding growth of mandible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2800" dirty="0"/>
              <a:t>It major portion disappears during  growth and remaining part develops into</a:t>
            </a:r>
          </a:p>
          <a:p>
            <a:pPr marL="400050" indent="-400050">
              <a:buFont typeface="+mj-lt"/>
              <a:buAutoNum type="romanUcPeriod"/>
            </a:pPr>
            <a:r>
              <a:rPr lang="en-IN" sz="2800" dirty="0"/>
              <a:t>Mental </a:t>
            </a:r>
            <a:r>
              <a:rPr lang="en-IN" sz="2800" dirty="0" err="1"/>
              <a:t>ossicles</a:t>
            </a:r>
            <a:endParaRPr lang="en-IN" sz="2800" dirty="0"/>
          </a:p>
          <a:p>
            <a:pPr marL="400050" indent="-400050">
              <a:buFont typeface="+mj-lt"/>
              <a:buAutoNum type="romanUcPeriod"/>
            </a:pPr>
            <a:r>
              <a:rPr lang="en-IN" sz="2800" dirty="0"/>
              <a:t>Incus and malleus</a:t>
            </a:r>
          </a:p>
          <a:p>
            <a:pPr marL="400050" indent="-400050">
              <a:buFont typeface="+mj-lt"/>
              <a:buAutoNum type="romanUcPeriod"/>
            </a:pPr>
            <a:r>
              <a:rPr lang="en-IN" sz="2800" dirty="0"/>
              <a:t>Spine of the sphenoid</a:t>
            </a:r>
          </a:p>
          <a:p>
            <a:pPr marL="400050" indent="-400050">
              <a:buFont typeface="+mj-lt"/>
              <a:buAutoNum type="romanUcPeriod"/>
            </a:pPr>
            <a:r>
              <a:rPr lang="en-IN" sz="2800" dirty="0"/>
              <a:t>Anterior ligament of the malleus</a:t>
            </a:r>
          </a:p>
          <a:p>
            <a:pPr marL="400050" indent="-400050">
              <a:buFont typeface="+mj-lt"/>
              <a:buAutoNum type="romanUcPeriod"/>
            </a:pPr>
            <a:r>
              <a:rPr lang="en-IN" sz="2800" dirty="0" err="1"/>
              <a:t>Spheno</a:t>
            </a:r>
            <a:r>
              <a:rPr lang="en-IN" sz="2800" dirty="0"/>
              <a:t>-mandibular ligament</a:t>
            </a:r>
          </a:p>
        </p:txBody>
      </p:sp>
    </p:spTree>
    <p:extLst>
      <p:ext uri="{BB962C8B-B14F-4D97-AF65-F5344CB8AC3E}">
        <p14:creationId xmlns:p14="http://schemas.microsoft.com/office/powerpoint/2010/main" val="3807224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85751"/>
            <a:ext cx="11155680" cy="1451610"/>
          </a:xfrm>
        </p:spPr>
        <p:txBody>
          <a:bodyPr/>
          <a:lstStyle/>
          <a:p>
            <a:r>
              <a:rPr lang="en-IN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INTRODUCTION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924050"/>
            <a:ext cx="11155680" cy="383667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IN" sz="2800" dirty="0"/>
              <a:t>Growth and development is divided into prenatal and postnatal period.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800" dirty="0"/>
              <a:t>Prenatal period of development is a dynamic phase of development of human being.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800" dirty="0"/>
              <a:t>During this </a:t>
            </a:r>
            <a:r>
              <a:rPr lang="en-IN" sz="2800" dirty="0" err="1"/>
              <a:t>times,height</a:t>
            </a:r>
            <a:r>
              <a:rPr lang="en-IN" sz="2800" dirty="0"/>
              <a:t> is increased by 5000 times.</a:t>
            </a:r>
          </a:p>
        </p:txBody>
      </p:sp>
    </p:spTree>
    <p:extLst>
      <p:ext uri="{BB962C8B-B14F-4D97-AF65-F5344CB8AC3E}">
        <p14:creationId xmlns:p14="http://schemas.microsoft.com/office/powerpoint/2010/main" val="19088913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tifi76"/>
          <p:cNvPicPr>
            <a:picLocks noChangeAspect="1" noChangeArrowheads="1"/>
          </p:cNvPicPr>
          <p:nvPr/>
        </p:nvPicPr>
        <p:blipFill>
          <a:blip r:embed="rId2">
            <a:lum contrast="38000"/>
          </a:blip>
          <a:srcRect/>
          <a:stretch>
            <a:fillRect/>
          </a:stretch>
        </p:blipFill>
        <p:spPr bwMode="auto">
          <a:xfrm>
            <a:off x="717176" y="228601"/>
            <a:ext cx="11098306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24865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68727"/>
              </p:ext>
            </p:extLst>
          </p:nvPr>
        </p:nvGraphicFramePr>
        <p:xfrm>
          <a:off x="1183341" y="828021"/>
          <a:ext cx="9197788" cy="5429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5047619" imgH="3514286" progId="">
                  <p:embed/>
                </p:oleObj>
              </mc:Choice>
              <mc:Fallback>
                <p:oleObj name="Photo Editor Photo" r:id="rId2" imgW="5047619" imgH="35142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341" y="828021"/>
                        <a:ext cx="9197788" cy="5429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0" y="3048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tx2">
                    <a:lumMod val="75000"/>
                  </a:schemeClr>
                </a:solidFill>
              </a:rPr>
              <a:t>OSSIFICATION OF MECKEL’S CARTILAGE</a:t>
            </a:r>
          </a:p>
        </p:txBody>
      </p:sp>
    </p:spTree>
    <p:extLst>
      <p:ext uri="{BB962C8B-B14F-4D97-AF65-F5344CB8AC3E}">
        <p14:creationId xmlns:p14="http://schemas.microsoft.com/office/powerpoint/2010/main" val="724935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Fate of </a:t>
            </a:r>
            <a:r>
              <a:rPr lang="en-US" b="1" i="1" u="sng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Meckel’s</a:t>
            </a:r>
            <a:r>
              <a:rPr lang="en-US" b="1" i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cartilage</a:t>
            </a:r>
            <a:b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255059"/>
            <a:ext cx="10058400" cy="5020235"/>
          </a:xfrm>
        </p:spPr>
        <p:txBody>
          <a:bodyPr>
            <a:normAutofit/>
          </a:bodyPr>
          <a:lstStyle/>
          <a:p>
            <a:r>
              <a:rPr lang="en-US" sz="2400" dirty="0" err="1"/>
              <a:t>Meckel’s</a:t>
            </a:r>
            <a:r>
              <a:rPr lang="en-US" sz="2400" dirty="0"/>
              <a:t> cartilage lacks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enzyme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phosphatase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/>
              <a:t>Major part of it disappears by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24</a:t>
            </a:r>
            <a:r>
              <a:rPr lang="en-US" sz="2400" baseline="30000" dirty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week </a:t>
            </a:r>
            <a:r>
              <a:rPr lang="en-US" sz="2400" dirty="0"/>
              <a:t>of conception</a:t>
            </a:r>
          </a:p>
          <a:p>
            <a:endParaRPr lang="en-US" sz="2400" dirty="0"/>
          </a:p>
          <a:p>
            <a:r>
              <a:rPr lang="en-US" sz="2400" dirty="0"/>
              <a:t>A small part transforms into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sphenomandibular </a:t>
            </a:r>
            <a:r>
              <a:rPr lang="en-US" sz="2400" dirty="0"/>
              <a:t>and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anterior malleolar</a:t>
            </a:r>
            <a:r>
              <a:rPr lang="en-US" sz="2400" dirty="0"/>
              <a:t> ligaments</a:t>
            </a:r>
          </a:p>
          <a:p>
            <a:endParaRPr lang="en-US" sz="2400" dirty="0"/>
          </a:p>
          <a:p>
            <a:r>
              <a:rPr lang="en-US" sz="2400" dirty="0" err="1"/>
              <a:t>Meckel’s</a:t>
            </a:r>
            <a:r>
              <a:rPr lang="en-US" sz="2400" dirty="0"/>
              <a:t> cartilage dorsal to mental foramen gets </a:t>
            </a:r>
            <a:r>
              <a:rPr lang="en-US" sz="2400" dirty="0" err="1"/>
              <a:t>resorbed</a:t>
            </a:r>
            <a:r>
              <a:rPr lang="en-US" sz="2400" dirty="0"/>
              <a:t>  on the lateral surface.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20103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5850" y="122348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IN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Endrochondral bone formation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800" dirty="0"/>
              <a:t>Seen only in three areas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800" dirty="0"/>
              <a:t>1)the condylar process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800" dirty="0"/>
              <a:t>2)the coronoid process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800" dirty="0"/>
              <a:t>3)mental region</a:t>
            </a:r>
          </a:p>
        </p:txBody>
      </p:sp>
    </p:spTree>
    <p:extLst>
      <p:ext uri="{BB962C8B-B14F-4D97-AF65-F5344CB8AC3E}">
        <p14:creationId xmlns:p14="http://schemas.microsoft.com/office/powerpoint/2010/main" val="41015151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751" y="88901"/>
            <a:ext cx="9020002" cy="59524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IN" sz="2400" b="1" i="1" u="sng" dirty="0"/>
              <a:t>Endrochondral bone formation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400" dirty="0"/>
              <a:t>Seen only in three areas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400" dirty="0"/>
              <a:t>1)the condylar process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400" dirty="0"/>
              <a:t>2)the coronoid process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400" dirty="0"/>
              <a:t>3)mental region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01" y="2692400"/>
            <a:ext cx="7975600" cy="334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835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0"/>
            <a:ext cx="5715000" cy="6858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u="sng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SECONDARY ACCESSORY CARTILAGES </a:t>
            </a:r>
            <a:r>
              <a:rPr lang="en-US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appear between the 10</a:t>
            </a:r>
            <a:r>
              <a:rPr lang="en-US" baseline="30000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en-US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and 14</a:t>
            </a:r>
            <a:r>
              <a:rPr lang="en-US" baseline="30000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en-US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weeks of IUL</a:t>
            </a:r>
          </a:p>
          <a:p>
            <a:pPr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</a:t>
            </a:r>
            <a:r>
              <a:rPr lang="en-US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to form 1)head of the condyle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		     2)coronoid portion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		     3)portion of mental </a:t>
            </a:r>
            <a:r>
              <a:rPr lang="en-US" dirty="0" err="1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protruberance</a:t>
            </a:r>
            <a:endParaRPr lang="en-US" dirty="0">
              <a:solidFill>
                <a:schemeClr val="tx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7" name="Content Placeholder 6" descr="08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715000" y="0"/>
            <a:ext cx="6351494" cy="6275294"/>
          </a:xfrm>
        </p:spPr>
      </p:pic>
    </p:spTree>
    <p:extLst>
      <p:ext uri="{BB962C8B-B14F-4D97-AF65-F5344CB8AC3E}">
        <p14:creationId xmlns:p14="http://schemas.microsoft.com/office/powerpoint/2010/main" val="17750418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645459" y="842068"/>
            <a:ext cx="11205882" cy="440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v"/>
            </a:pPr>
            <a:r>
              <a:rPr lang="en-US" sz="3200" dirty="0">
                <a:cs typeface="Arial" pitchFamily="34" charset="0"/>
              </a:rPr>
              <a:t>Secondary cartilage of </a:t>
            </a:r>
            <a:r>
              <a:rPr lang="en-US" sz="3200" b="1" u="sng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coronoid</a:t>
            </a:r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process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v"/>
            </a:pPr>
            <a:endParaRPr lang="en-US" sz="3200" b="1" i="1" u="sng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v"/>
            </a:pPr>
            <a:r>
              <a:rPr lang="en-US" sz="3200" dirty="0">
                <a:cs typeface="Arial" pitchFamily="34" charset="0"/>
              </a:rPr>
              <a:t>Develop within </a:t>
            </a:r>
            <a:r>
              <a:rPr lang="en-US" sz="3200" dirty="0" err="1">
                <a:cs typeface="Arial" pitchFamily="34" charset="0"/>
              </a:rPr>
              <a:t>temporalis</a:t>
            </a:r>
            <a:r>
              <a:rPr lang="en-US" sz="3200" dirty="0">
                <a:cs typeface="Arial" pitchFamily="34" charset="0"/>
              </a:rPr>
              <a:t> muscle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v"/>
            </a:pPr>
            <a:endParaRPr lang="en-US" sz="3200" dirty="0"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v"/>
            </a:pPr>
            <a:r>
              <a:rPr lang="en-US" sz="3200" dirty="0">
                <a:cs typeface="Arial" pitchFamily="34" charset="0"/>
              </a:rPr>
              <a:t>Incorporated into </a:t>
            </a:r>
            <a:r>
              <a:rPr lang="en-US" sz="3200" dirty="0" err="1">
                <a:cs typeface="Arial" pitchFamily="34" charset="0"/>
              </a:rPr>
              <a:t>intramembranous</a:t>
            </a:r>
            <a:r>
              <a:rPr lang="en-US" sz="3200" dirty="0">
                <a:cs typeface="Arial" pitchFamily="34" charset="0"/>
              </a:rPr>
              <a:t> bone of </a:t>
            </a:r>
            <a:r>
              <a:rPr lang="en-US" sz="3200" dirty="0" err="1">
                <a:cs typeface="Arial" pitchFamily="34" charset="0"/>
              </a:rPr>
              <a:t>ramus</a:t>
            </a:r>
            <a:endParaRPr lang="en-US" sz="3200" dirty="0"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v"/>
            </a:pPr>
            <a:endParaRPr lang="en-US" sz="3200" dirty="0"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v"/>
            </a:pPr>
            <a:r>
              <a:rPr lang="en-US" sz="3200" dirty="0">
                <a:cs typeface="Arial" pitchFamily="34" charset="0"/>
              </a:rPr>
              <a:t>Disappear before birth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5659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1524000" y="338555"/>
            <a:ext cx="8153400" cy="553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v"/>
            </a:pPr>
            <a:r>
              <a:rPr lang="en-US" sz="4400" dirty="0">
                <a:cs typeface="Arial" pitchFamily="34" charset="0"/>
              </a:rPr>
              <a:t>Secondary cartilage at</a:t>
            </a:r>
            <a:r>
              <a:rPr lang="en-US" sz="44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4400" b="1" u="sng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Mental region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v"/>
            </a:pPr>
            <a:r>
              <a:rPr lang="en-US" sz="4400" dirty="0">
                <a:cs typeface="Arial" pitchFamily="34" charset="0"/>
              </a:rPr>
              <a:t>1 or 2 small cartilage</a:t>
            </a:r>
            <a:r>
              <a:rPr lang="en-US" sz="4400" dirty="0">
                <a:cs typeface="Arial" pitchFamily="34" charset="0"/>
                <a:sym typeface="Wingdings" pitchFamily="2" charset="2"/>
              </a:rPr>
              <a:t></a:t>
            </a:r>
            <a:r>
              <a:rPr lang="en-US" sz="4400" dirty="0">
                <a:cs typeface="Arial" pitchFamily="34" charset="0"/>
              </a:rPr>
              <a:t> ossify</a:t>
            </a:r>
            <a:r>
              <a:rPr lang="en-US" sz="4400" dirty="0">
                <a:cs typeface="Arial" pitchFamily="34" charset="0"/>
                <a:sym typeface="Wingdings" pitchFamily="2" charset="2"/>
              </a:rPr>
              <a:t></a:t>
            </a:r>
            <a:r>
              <a:rPr lang="en-US" sz="4400" dirty="0">
                <a:cs typeface="Arial" pitchFamily="34" charset="0"/>
              </a:rPr>
              <a:t> mental </a:t>
            </a:r>
            <a:r>
              <a:rPr lang="en-US" sz="4400" dirty="0" err="1">
                <a:cs typeface="Arial" pitchFamily="34" charset="0"/>
              </a:rPr>
              <a:t>ossicles</a:t>
            </a:r>
            <a:r>
              <a:rPr lang="en-US" sz="4400" dirty="0">
                <a:cs typeface="Arial" pitchFamily="34" charset="0"/>
              </a:rPr>
              <a:t>(7</a:t>
            </a:r>
            <a:r>
              <a:rPr lang="en-US" sz="4000" baseline="30000" dirty="0">
                <a:cs typeface="Arial" pitchFamily="34" charset="0"/>
              </a:rPr>
              <a:t>th </a:t>
            </a:r>
            <a:r>
              <a:rPr lang="en-US" sz="4400" dirty="0">
                <a:cs typeface="Arial" pitchFamily="34" charset="0"/>
              </a:rPr>
              <a:t>month) in fibrous tissue of symphysis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v"/>
            </a:pPr>
            <a:r>
              <a:rPr lang="en-US" sz="4400" dirty="0">
                <a:cs typeface="Arial" pitchFamily="34" charset="0"/>
              </a:rPr>
              <a:t>It gets incorporated into intramembranous bone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latin typeface="Comic Sans MS" pitchFamily="66" charset="0"/>
              <a:cs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484564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294" y="627530"/>
            <a:ext cx="8677835" cy="54476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3600" b="1" u="sn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CONGENITAL ANOMOLIES IN MANDIBLE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4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 	1)MANDIBULOFACIAL DYSOSTOSIS 			(TREACHER COLLINS       					SYNDROME)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4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      2)DOWN’S SYNDROME (TRISOMY 21) 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endParaRPr lang="en-US" sz="24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4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	3)TURNERS SYNDROME(XO SEX 			CHROMOSOME COMPLEMENT). 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endParaRPr lang="en-US" sz="24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400" u="sn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MACROGNATHIA</a:t>
            </a:r>
            <a:r>
              <a:rPr lang="en-US" sz="24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producing </a:t>
            </a:r>
            <a:r>
              <a:rPr lang="en-US" sz="24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prognathism</a:t>
            </a:r>
            <a:r>
              <a:rPr lang="en-US" sz="24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is generally an inherited condition but abnormal growth phenomena such as </a:t>
            </a:r>
            <a:r>
              <a:rPr lang="en-US" sz="24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hyperpituitarism</a:t>
            </a:r>
            <a:r>
              <a:rPr lang="en-US" sz="24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may also produce mandibular overgrowth of increasing severity with age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400" u="sn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AGNATHIA</a:t>
            </a:r>
            <a:r>
              <a:rPr lang="en-US" sz="24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is complete absence of mandible.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95380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09341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u="sng" dirty="0"/>
              <a:t>Anomalies of the mandible:-</a:t>
            </a:r>
          </a:p>
          <a:p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8" t="798" b="-9840"/>
          <a:stretch/>
        </p:blipFill>
        <p:spPr>
          <a:xfrm>
            <a:off x="5289533" y="450374"/>
            <a:ext cx="6902467" cy="6407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t="23287" r="55284" b="11103"/>
          <a:stretch/>
        </p:blipFill>
        <p:spPr>
          <a:xfrm>
            <a:off x="0" y="450375"/>
            <a:ext cx="5289533" cy="580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71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DEFINATIONS-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1)GROWTH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</a:t>
            </a:r>
            <a:r>
              <a:rPr lang="en-I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n-I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Stewart</a:t>
            </a:r>
            <a:r>
              <a:rPr lang="en-IN" sz="2800" b="1" i="1" dirty="0" err="1"/>
              <a:t>,</a:t>
            </a:r>
            <a:r>
              <a:rPr lang="en-IN" sz="2800" dirty="0" err="1"/>
              <a:t>it</a:t>
            </a:r>
            <a:r>
              <a:rPr lang="en-IN" sz="2800" dirty="0"/>
              <a:t> is a process that leads to increase in physical size of </a:t>
            </a:r>
            <a:r>
              <a:rPr lang="en-IN" sz="2800" dirty="0" err="1"/>
              <a:t>cells,tissues</a:t>
            </a:r>
            <a:r>
              <a:rPr lang="en-IN" sz="2800" dirty="0"/>
              <a:t> ,organ or organism as whole.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</a:t>
            </a:r>
            <a:r>
              <a:rPr lang="en-I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n-I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Krogman,</a:t>
            </a:r>
            <a:r>
              <a:rPr lang="en-IN" sz="2800" dirty="0" err="1"/>
              <a:t>it</a:t>
            </a:r>
            <a:r>
              <a:rPr lang="en-IN" sz="2800" dirty="0"/>
              <a:t> is defined as increase in </a:t>
            </a:r>
            <a:r>
              <a:rPr lang="en-IN" sz="2800" dirty="0" err="1"/>
              <a:t>size,change</a:t>
            </a:r>
            <a:r>
              <a:rPr lang="en-IN" sz="2800" dirty="0"/>
              <a:t> in proportion and progressive complexity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</a:t>
            </a:r>
            <a:r>
              <a:rPr lang="en-I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n-I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profit,</a:t>
            </a:r>
            <a:r>
              <a:rPr lang="en-IN" sz="2800" dirty="0" err="1"/>
              <a:t>growth</a:t>
            </a:r>
            <a:r>
              <a:rPr lang="en-IN" sz="2800" dirty="0"/>
              <a:t> is an increase in size.</a:t>
            </a:r>
            <a:endParaRPr lang="en-IN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endParaRPr lang="en-IN" b="1" i="1" dirty="0"/>
          </a:p>
        </p:txBody>
      </p:sp>
    </p:spTree>
    <p:extLst>
      <p:ext uri="{BB962C8B-B14F-4D97-AF65-F5344CB8AC3E}">
        <p14:creationId xmlns:p14="http://schemas.microsoft.com/office/powerpoint/2010/main" val="5399103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559131"/>
          </a:xfrm>
        </p:spPr>
        <p:txBody>
          <a:bodyPr>
            <a:normAutofit/>
          </a:bodyPr>
          <a:lstStyle/>
          <a:p>
            <a:r>
              <a:rPr lang="en-IN" sz="3200" b="1" i="1" u="sng" dirty="0">
                <a:latin typeface="Algerian" panose="04020705040A02060702" pitchFamily="82" charset="0"/>
              </a:rPr>
              <a:t>Development of TMJ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IN" sz="2400" dirty="0"/>
              <a:t>Develops between 7</a:t>
            </a:r>
            <a:r>
              <a:rPr lang="en-IN" sz="2400" baseline="30000" dirty="0"/>
              <a:t>th</a:t>
            </a:r>
            <a:r>
              <a:rPr lang="en-IN" sz="2400" dirty="0"/>
              <a:t> to 12</a:t>
            </a:r>
            <a:r>
              <a:rPr lang="en-IN" sz="2400" baseline="30000" dirty="0"/>
              <a:t>th</a:t>
            </a:r>
            <a:r>
              <a:rPr lang="en-IN" sz="2400" dirty="0"/>
              <a:t> week of gestasion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400" dirty="0"/>
              <a:t>It develops from two separate blastemas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400" dirty="0"/>
              <a:t>Primary joint-occursat7th week</a:t>
            </a:r>
          </a:p>
          <a:p>
            <a:pPr marL="0" indent="0">
              <a:buNone/>
            </a:pPr>
            <a:r>
              <a:rPr lang="en-IN" sz="2400" dirty="0"/>
              <a:t>      -  exists for 4 months</a:t>
            </a:r>
          </a:p>
          <a:p>
            <a:pPr marL="0" indent="0">
              <a:buNone/>
            </a:pPr>
            <a:r>
              <a:rPr lang="en-IN" sz="2400" dirty="0"/>
              <a:t>      - cartilage ossifies</a:t>
            </a:r>
          </a:p>
          <a:p>
            <a:pPr marL="0" indent="0">
              <a:buNone/>
            </a:pPr>
            <a:r>
              <a:rPr lang="en-IN" sz="2400" dirty="0"/>
              <a:t>      - becomes incorporated middle ear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400" dirty="0"/>
              <a:t>Secondary joint –after 3 months of gestation</a:t>
            </a:r>
          </a:p>
          <a:p>
            <a:pPr marL="0" indent="0">
              <a:buNone/>
            </a:pPr>
            <a:r>
              <a:rPr lang="en-IN" sz="2400" dirty="0"/>
              <a:t>                            </a:t>
            </a:r>
          </a:p>
          <a:p>
            <a:pPr marL="0" indent="0">
              <a:buNone/>
            </a:pPr>
            <a:r>
              <a:rPr lang="en-IN" sz="2400" dirty="0"/>
              <a:t>               	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275553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4"/>
          <a:stretch/>
        </p:blipFill>
        <p:spPr>
          <a:xfrm>
            <a:off x="-215152" y="0"/>
            <a:ext cx="12568518" cy="6651811"/>
          </a:xfrm>
        </p:spPr>
      </p:pic>
    </p:spTree>
    <p:extLst>
      <p:ext uri="{BB962C8B-B14F-4D97-AF65-F5344CB8AC3E}">
        <p14:creationId xmlns:p14="http://schemas.microsoft.com/office/powerpoint/2010/main" val="35354153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603"/>
            <a:ext cx="12191999" cy="6114197"/>
          </a:xfrm>
        </p:spPr>
      </p:pic>
    </p:spTree>
    <p:extLst>
      <p:ext uri="{BB962C8B-B14F-4D97-AF65-F5344CB8AC3E}">
        <p14:creationId xmlns:p14="http://schemas.microsoft.com/office/powerpoint/2010/main" val="30404795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0"/>
            <a:ext cx="12192000" cy="6203576"/>
          </a:xfrm>
        </p:spPr>
        <p:txBody>
          <a:bodyPr>
            <a:normAutofit/>
          </a:bodyPr>
          <a:lstStyle/>
          <a:p>
            <a:r>
              <a:rPr lang="en-IN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TMJ Ankylosis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9" t="27895" r="3384" b="8836"/>
          <a:stretch/>
        </p:blipFill>
        <p:spPr>
          <a:xfrm>
            <a:off x="1255059" y="519953"/>
            <a:ext cx="9861176" cy="568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352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466164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accent2">
                    <a:lumMod val="75000"/>
                  </a:schemeClr>
                </a:solidFill>
              </a:rPr>
              <a:t>GROWTH AND DEVELOPMENT OF THE FACE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096001"/>
            <a:ext cx="4260056" cy="300831"/>
          </a:xfrm>
        </p:spPr>
        <p:txBody>
          <a:bodyPr/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DR. CRYSTAL RUNA SOANS </a:t>
            </a:r>
          </a:p>
        </p:txBody>
      </p:sp>
      <p:pic>
        <p:nvPicPr>
          <p:cNvPr id="8" name="Content Placeholder 7" descr="bxp570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340660"/>
            <a:ext cx="12192000" cy="6741458"/>
          </a:xfrm>
        </p:spPr>
      </p:pic>
    </p:spTree>
    <p:extLst>
      <p:ext uri="{BB962C8B-B14F-4D97-AF65-F5344CB8AC3E}">
        <p14:creationId xmlns:p14="http://schemas.microsoft.com/office/powerpoint/2010/main" val="14575370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5534"/>
            <a:ext cx="1144931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IN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Prenatal development of face:-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3035"/>
            <a:ext cx="12192000" cy="555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585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LOWER LIP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3200" dirty="0"/>
              <a:t>Mandibular process of two sides grow towards each other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3200" dirty="0"/>
              <a:t>Fuse in mid line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3200" dirty="0"/>
              <a:t>Forms lower </a:t>
            </a:r>
            <a:r>
              <a:rPr lang="en-IN" sz="3200" dirty="0" err="1"/>
              <a:t>mergin</a:t>
            </a:r>
            <a:r>
              <a:rPr lang="en-IN" sz="3200" dirty="0"/>
              <a:t> of </a:t>
            </a:r>
            <a:r>
              <a:rPr lang="en-IN" sz="3200" dirty="0" err="1"/>
              <a:t>stomodeum</a:t>
            </a:r>
            <a:endParaRPr lang="en-IN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sz="3200" dirty="0"/>
              <a:t>Lower lip forms</a:t>
            </a:r>
          </a:p>
        </p:txBody>
      </p:sp>
    </p:spTree>
    <p:extLst>
      <p:ext uri="{BB962C8B-B14F-4D97-AF65-F5344CB8AC3E}">
        <p14:creationId xmlns:p14="http://schemas.microsoft.com/office/powerpoint/2010/main" val="2437478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5823473" cy="1450757"/>
          </a:xfrm>
        </p:spPr>
        <p:txBody>
          <a:bodyPr/>
          <a:lstStyle/>
          <a:p>
            <a:r>
              <a:rPr lang="en-IN" b="1" u="sng" dirty="0" err="1"/>
              <a:t>Anomoly</a:t>
            </a:r>
            <a:r>
              <a:rPr lang="en-IN" b="1" u="sng" dirty="0"/>
              <a:t> of lower lip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737360"/>
            <a:ext cx="5590391" cy="45379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94417" y="3331552"/>
            <a:ext cx="5363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800" b="1" i="1" dirty="0"/>
              <a:t>Congenital lip pits &amp; fistulae</a:t>
            </a:r>
          </a:p>
        </p:txBody>
      </p:sp>
    </p:spTree>
    <p:extLst>
      <p:ext uri="{BB962C8B-B14F-4D97-AF65-F5344CB8AC3E}">
        <p14:creationId xmlns:p14="http://schemas.microsoft.com/office/powerpoint/2010/main" val="11568666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u="sng" dirty="0">
                <a:latin typeface="Algerian" panose="04020705040A02060702" pitchFamily="82" charset="0"/>
              </a:rPr>
              <a:t>UPPER LIP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IN" sz="3200" dirty="0"/>
              <a:t>Maxillary process grow </a:t>
            </a:r>
            <a:r>
              <a:rPr lang="en-IN" sz="3200" dirty="0" err="1"/>
              <a:t>medialy</a:t>
            </a:r>
            <a:endParaRPr lang="en-IN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en-IN" sz="3200" dirty="0"/>
              <a:t>Fuse with lateral nasal process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3200" dirty="0"/>
              <a:t>Nasal pits becomes narrow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3200" dirty="0"/>
              <a:t>Frontonasal process becomes much narrow from side to side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3200" dirty="0"/>
              <a:t>Gets separate from </a:t>
            </a:r>
            <a:r>
              <a:rPr lang="en-IN" sz="3200" dirty="0" err="1"/>
              <a:t>stomodeum</a:t>
            </a:r>
            <a:endParaRPr lang="en-IN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en-IN" sz="3200" dirty="0"/>
              <a:t>Upper lips form</a:t>
            </a:r>
          </a:p>
        </p:txBody>
      </p:sp>
    </p:spTree>
    <p:extLst>
      <p:ext uri="{BB962C8B-B14F-4D97-AF65-F5344CB8AC3E}">
        <p14:creationId xmlns:p14="http://schemas.microsoft.com/office/powerpoint/2010/main" val="8409129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65100"/>
            <a:ext cx="11423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i="1" u="sng" dirty="0"/>
              <a:t>Anamolies of upper lip and lowerlip:- </a:t>
            </a:r>
          </a:p>
          <a:p>
            <a:r>
              <a:rPr lang="en-IN" sz="2800" b="1" i="1" dirty="0"/>
              <a:t>Teratogens likely to cause lip defects if the </a:t>
            </a:r>
            <a:r>
              <a:rPr lang="en-IN" sz="2800" b="1" i="1" dirty="0" err="1"/>
              <a:t>embriyois</a:t>
            </a:r>
            <a:r>
              <a:rPr lang="en-IN" sz="2800" b="1" i="1" dirty="0"/>
              <a:t> exposed to them during 5</a:t>
            </a:r>
            <a:r>
              <a:rPr lang="en-IN" sz="2800" b="1" i="1" baseline="30000" dirty="0"/>
              <a:t>th</a:t>
            </a:r>
            <a:r>
              <a:rPr lang="en-IN" sz="2800" b="1" i="1" dirty="0"/>
              <a:t> and 6</a:t>
            </a:r>
            <a:r>
              <a:rPr lang="en-IN" sz="2800" b="1" i="1" baseline="30000" dirty="0"/>
              <a:t>th</a:t>
            </a:r>
            <a:r>
              <a:rPr lang="en-IN" sz="2800" b="1" i="1" dirty="0"/>
              <a:t> weeks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b="1" i="1" dirty="0"/>
              <a:t>Harelip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b="1" i="1" dirty="0"/>
              <a:t>Congenital lip pits &amp; fistulae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b="1" i="1" dirty="0"/>
              <a:t>Cleft lip –</a:t>
            </a:r>
          </a:p>
          <a:p>
            <a:endParaRPr lang="en-IN" sz="24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66"/>
          <a:stretch/>
        </p:blipFill>
        <p:spPr>
          <a:xfrm>
            <a:off x="167426" y="2259106"/>
            <a:ext cx="12024574" cy="415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98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8" y="286603"/>
            <a:ext cx="12055522" cy="5878898"/>
          </a:xfrm>
        </p:spPr>
        <p:txBody>
          <a:bodyPr/>
          <a:lstStyle/>
          <a:p>
            <a:pPr marL="0" indent="0">
              <a:buNone/>
            </a:pPr>
            <a:r>
              <a:rPr lang="en-IN" sz="3600" b="1" i="1" u="sng" dirty="0">
                <a:latin typeface="Algerian" panose="04020705040A02060702" pitchFamily="82" charset="0"/>
              </a:rPr>
              <a:t>DEVELOPMENT-</a:t>
            </a:r>
          </a:p>
          <a:p>
            <a:pPr marL="715518" lvl="1" indent="-514350">
              <a:buFont typeface="+mj-lt"/>
              <a:buAutoNum type="arabicParenR"/>
            </a:pPr>
            <a:r>
              <a:rPr lang="en-IN" sz="36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</a:t>
            </a:r>
            <a:r>
              <a:rPr lang="en-IN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Todd-</a:t>
            </a:r>
            <a:r>
              <a:rPr lang="en-IN" sz="3600" dirty="0"/>
              <a:t>Development is defined as progress towards maturity.</a:t>
            </a:r>
          </a:p>
          <a:p>
            <a:pPr marL="715518" lvl="1" indent="-514350">
              <a:buFont typeface="+mj-lt"/>
              <a:buAutoNum type="arabicParenR"/>
            </a:pPr>
            <a:r>
              <a:rPr lang="en-IN" sz="36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</a:t>
            </a:r>
            <a:r>
              <a:rPr lang="en-IN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Moyers-</a:t>
            </a:r>
            <a:r>
              <a:rPr lang="en-IN" sz="3600" dirty="0"/>
              <a:t>All the natural occurring unidirectional changes in life of an individual from its existence as single cell to its elaboration as a multifunctional unit terminating in death.</a:t>
            </a:r>
          </a:p>
          <a:p>
            <a:pPr marL="715518" lvl="1" indent="-514350">
              <a:buFont typeface="+mj-lt"/>
              <a:buAutoNum type="arabicParenR"/>
            </a:pPr>
            <a:r>
              <a:rPr lang="en-IN" sz="36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</a:t>
            </a:r>
            <a:r>
              <a:rPr lang="en-IN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n-IN" sz="36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lowery</a:t>
            </a:r>
            <a:r>
              <a:rPr lang="en-IN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IN" sz="3600" dirty="0"/>
              <a:t>Development is used to indicate an increase in skill and complexity of function.</a:t>
            </a:r>
            <a:endParaRPr lang="en-IN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arenR"/>
            </a:pP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4790394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876" y="976291"/>
            <a:ext cx="1057355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i="1" u="sng" dirty="0">
                <a:latin typeface="Algerian" panose="04020705040A02060702" pitchFamily="82" charset="0"/>
              </a:rPr>
              <a:t>Nose:-</a:t>
            </a:r>
          </a:p>
          <a:p>
            <a:endParaRPr lang="en-IN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3600" dirty="0"/>
              <a:t>Nose receives contribution from three process</a:t>
            </a:r>
          </a:p>
          <a:p>
            <a:r>
              <a:rPr lang="en-IN" sz="3600" dirty="0"/>
              <a:t>1)</a:t>
            </a:r>
            <a:r>
              <a:rPr lang="en-IN" sz="3600" dirty="0" err="1"/>
              <a:t>Fronto</a:t>
            </a:r>
            <a:r>
              <a:rPr lang="en-IN" sz="3600" dirty="0"/>
              <a:t> nasal process</a:t>
            </a:r>
          </a:p>
          <a:p>
            <a:r>
              <a:rPr lang="en-IN" sz="3600" dirty="0"/>
              <a:t>2)Medial nasal process </a:t>
            </a:r>
          </a:p>
          <a:p>
            <a:r>
              <a:rPr lang="en-IN" sz="3600" dirty="0"/>
              <a:t>3)Lateral nasal process</a:t>
            </a:r>
          </a:p>
        </p:txBody>
      </p:sp>
    </p:spTree>
    <p:extLst>
      <p:ext uri="{BB962C8B-B14F-4D97-AF65-F5344CB8AC3E}">
        <p14:creationId xmlns:p14="http://schemas.microsoft.com/office/powerpoint/2010/main" val="31076053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1011"/>
            <a:ext cx="9377082" cy="606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346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577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834" y="1428750"/>
            <a:ext cx="1101143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latin typeface="Algerian" panose="04020705040A02060702" pitchFamily="82" charset="0"/>
              </a:rPr>
              <a:t>Cheeks:-</a:t>
            </a:r>
          </a:p>
          <a:p>
            <a:endParaRPr lang="en-IN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800" dirty="0">
                <a:sym typeface="Wingdings" panose="05000000000000000000" pitchFamily="2" charset="2"/>
              </a:rPr>
              <a:t> </a:t>
            </a:r>
            <a:r>
              <a:rPr lang="en-IN" sz="2800" dirty="0"/>
              <a:t>After formation of upper and lower lip the stomatodaeum is very broad.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800" dirty="0">
                <a:sym typeface="Wingdings" panose="05000000000000000000" pitchFamily="2" charset="2"/>
              </a:rPr>
              <a:t> </a:t>
            </a:r>
            <a:r>
              <a:rPr lang="en-IN" sz="2800" dirty="0"/>
              <a:t>In its lateral part, it is bounded above by the maxillary process and below by the mandibular process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800" dirty="0"/>
              <a:t>This process undergoes progressive fusion with each other to form cheeks.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6406747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2192000" cy="56197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80" y="1"/>
            <a:ext cx="10058400" cy="685799"/>
          </a:xfrm>
        </p:spPr>
        <p:txBody>
          <a:bodyPr>
            <a:normAutofit fontScale="90000"/>
          </a:bodyPr>
          <a:lstStyle/>
          <a:p>
            <a:r>
              <a:rPr lang="en-IN" b="1" u="sng" dirty="0"/>
              <a:t>Developmental anomalies of cheeks</a:t>
            </a:r>
          </a:p>
        </p:txBody>
      </p:sp>
    </p:spTree>
    <p:extLst>
      <p:ext uri="{BB962C8B-B14F-4D97-AF65-F5344CB8AC3E}">
        <p14:creationId xmlns:p14="http://schemas.microsoft.com/office/powerpoint/2010/main" val="41497850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672" y="217003"/>
            <a:ext cx="977179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u="sng" dirty="0">
                <a:latin typeface="Algerian" panose="04020705040A02060702" pitchFamily="82" charset="0"/>
              </a:rPr>
              <a:t>EYE</a:t>
            </a:r>
            <a:r>
              <a:rPr lang="en-IN" sz="2800" b="1" u="sng" dirty="0">
                <a:latin typeface="Algerian" panose="04020705040A02060702" pitchFamily="82" charset="0"/>
                <a:sym typeface="Wingdings" panose="05000000000000000000" pitchFamily="2" charset="2"/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IN" sz="2800" dirty="0">
                <a:sym typeface="Wingdings" panose="05000000000000000000" pitchFamily="2" charset="2"/>
              </a:rPr>
              <a:t>Ectodermal thickening-Lens placode.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IN" sz="2800" dirty="0">
                <a:sym typeface="Wingdings" panose="05000000000000000000" pitchFamily="2" charset="2"/>
              </a:rPr>
              <a:t>Appears lateral and cranial to nasal placode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IN" sz="2800" dirty="0">
                <a:sym typeface="Wingdings" panose="05000000000000000000" pitchFamily="2" charset="2"/>
              </a:rPr>
              <a:t>lens placode sinks below and cut off  ectoderm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IN" sz="2800" dirty="0">
                <a:sym typeface="Wingdings" panose="05000000000000000000" pitchFamily="2" charset="2"/>
              </a:rPr>
              <a:t>Developing eyeball produces bulging in that portion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IN" sz="2800" dirty="0">
                <a:sym typeface="Wingdings" panose="05000000000000000000" pitchFamily="2" charset="2"/>
              </a:rPr>
              <a:t>Bulging of the lies in angle to maxillary and lateral nasalprocess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IN" sz="2800" dirty="0">
                <a:sym typeface="Wingdings" panose="05000000000000000000" pitchFamily="2" charset="2"/>
              </a:rPr>
              <a:t>With narrowing of frontonasal process they come to face forward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IN" sz="2800" dirty="0">
                <a:sym typeface="Wingdings" panose="05000000000000000000" pitchFamily="2" charset="2"/>
              </a:rPr>
              <a:t>Eyelids derived  from folds of ectoderm</a:t>
            </a:r>
          </a:p>
        </p:txBody>
      </p:sp>
    </p:spTree>
    <p:extLst>
      <p:ext uri="{BB962C8B-B14F-4D97-AF65-F5344CB8AC3E}">
        <p14:creationId xmlns:p14="http://schemas.microsoft.com/office/powerpoint/2010/main" val="525973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88" y="-1"/>
            <a:ext cx="10488706" cy="631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471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8"/>
            <a:ext cx="12192000" cy="627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051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450" y="628650"/>
            <a:ext cx="1078660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External ear:-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3200" dirty="0"/>
              <a:t>It forms around dorsal pat of first </a:t>
            </a:r>
            <a:r>
              <a:rPr lang="en-IN" sz="3200" dirty="0" err="1"/>
              <a:t>ectodermalcleft</a:t>
            </a:r>
            <a:endParaRPr lang="en-IN" sz="32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3200" dirty="0"/>
              <a:t>Series of mesodermal thickening appears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3200" dirty="0"/>
              <a:t>They are on mandibular and hyoid arches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3200" dirty="0"/>
              <a:t>Joins the clefts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3200" dirty="0"/>
              <a:t>Pinna is formed by fusion of this thickening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IN" sz="3200" dirty="0"/>
          </a:p>
          <a:p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9262347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88895" y="457201"/>
            <a:ext cx="7242175" cy="1143000"/>
          </a:xfrm>
          <a:solidFill>
            <a:schemeClr val="bg1"/>
          </a:solidFill>
        </p:spPr>
        <p:txBody>
          <a:bodyPr/>
          <a:lstStyle/>
          <a:p>
            <a:r>
              <a:rPr lang="en-US" b="1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EARS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1"/>
            <a:ext cx="6477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FORMED FROM THE DORSAL PART OF THE 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en-US" sz="3200" b="1" baseline="30000" dirty="0">
                <a:solidFill>
                  <a:schemeClr val="bg2">
                    <a:lumMod val="50000"/>
                  </a:schemeClr>
                </a:solidFill>
              </a:rPr>
              <a:t>ST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ECTODERMAL CLEFT</a:t>
            </a:r>
            <a:r>
              <a:rPr lang="en-US" sz="3200" b="1" dirty="0"/>
              <a:t>.</a:t>
            </a:r>
          </a:p>
          <a:p>
            <a:endParaRPr lang="en-US" sz="3200" b="1" dirty="0"/>
          </a:p>
          <a:p>
            <a:r>
              <a:rPr lang="en-US" sz="3200" b="1" dirty="0"/>
              <a:t>APPEARANCE OF SERIES OF MESODERMAL THICKENINGS OFTEN CALLED 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TUBERCLES OR HILLOCKS.</a:t>
            </a:r>
          </a:p>
          <a:p>
            <a:endParaRPr lang="en-US" sz="32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32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PINNA OF THE EAR</a:t>
            </a:r>
          </a:p>
          <a:p>
            <a:endParaRPr lang="en-US" dirty="0"/>
          </a:p>
        </p:txBody>
      </p:sp>
      <p:pic>
        <p:nvPicPr>
          <p:cNvPr id="5" name="Content Placeholder 4" descr="23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970494" y="161365"/>
            <a:ext cx="6221506" cy="5964799"/>
          </a:xfrm>
        </p:spPr>
      </p:pic>
      <p:sp>
        <p:nvSpPr>
          <p:cNvPr id="6" name="Down Arrow 5"/>
          <p:cNvSpPr/>
          <p:nvPr/>
        </p:nvSpPr>
        <p:spPr>
          <a:xfrm>
            <a:off x="3200400" y="4495800"/>
            <a:ext cx="609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62400" y="4724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027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219200"/>
            <a:ext cx="10568457" cy="48387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IN" sz="4300" b="1" i="1" u="sng" dirty="0">
                <a:latin typeface="Algerian" panose="04020705040A02060702" pitchFamily="82" charset="0"/>
              </a:rPr>
              <a:t>Factors affecting Growth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3200" dirty="0"/>
              <a:t>Heredity								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3200" dirty="0"/>
              <a:t>Socioeconomic factor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3200" dirty="0"/>
              <a:t>Family size and Birth order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3200" dirty="0"/>
              <a:t>Climatic and seasonal effect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3200" dirty="0"/>
              <a:t>Psycological Disturbance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3200" dirty="0"/>
              <a:t>Exercise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3200" dirty="0"/>
              <a:t>Nutrition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265025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58" y="-35858"/>
            <a:ext cx="12192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063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1099" y="359003"/>
            <a:ext cx="863903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Development of the nasal cavity:-</a:t>
            </a:r>
          </a:p>
          <a:p>
            <a:endParaRPr lang="en-IN" sz="2800" u="sng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IN" sz="2800" dirty="0"/>
              <a:t>Formed by extension of nasal pits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IN" sz="2800" dirty="0"/>
              <a:t>These pits are in open communication with somatodeum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IN" sz="2800" dirty="0"/>
              <a:t>Medial and lateral nasal process fuses and formed partition between stomatodeum and pit this is known as primitive plate.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IN" sz="2800" dirty="0"/>
              <a:t>This nasal pits are now deepen into nasal sacs. </a:t>
            </a: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3046507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8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1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0"/>
            <a:ext cx="1021080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031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826" y="856157"/>
            <a:ext cx="109599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u="sng" dirty="0">
                <a:latin typeface="Algerian" panose="04020705040A02060702" pitchFamily="82" charset="0"/>
              </a:rPr>
              <a:t>A</a:t>
            </a:r>
            <a:r>
              <a:rPr lang="en-IN" sz="4000" b="1" u="sng" dirty="0">
                <a:latin typeface="Algerian" panose="04020705040A02060702" pitchFamily="82" charset="0"/>
              </a:rPr>
              <a:t>namolies of nasal cavity</a:t>
            </a:r>
            <a:r>
              <a:rPr lang="en-IN" sz="4000" dirty="0">
                <a:latin typeface="Algerian" panose="04020705040A02060702" pitchFamily="82" charset="0"/>
              </a:rPr>
              <a:t>:-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3200" dirty="0"/>
              <a:t>Congenital defects in cibriform plate of ethmoid bone may lead to a communication between cranial cavity and nose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3200" dirty="0"/>
              <a:t>Deflected nasal septum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3200" dirty="0"/>
              <a:t>Nasal cavity may communicate with mouth  </a:t>
            </a:r>
          </a:p>
        </p:txBody>
      </p:sp>
    </p:spTree>
    <p:extLst>
      <p:ext uri="{BB962C8B-B14F-4D97-AF65-F5344CB8AC3E}">
        <p14:creationId xmlns:p14="http://schemas.microsoft.com/office/powerpoint/2010/main" val="13913920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76300"/>
            <a:ext cx="4667249" cy="53880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876426"/>
            <a:ext cx="7524749" cy="538802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89697"/>
          </a:xfrm>
        </p:spPr>
        <p:txBody>
          <a:bodyPr>
            <a:normAutofit fontScale="90000"/>
          </a:bodyPr>
          <a:lstStyle/>
          <a:p>
            <a:r>
              <a:rPr lang="en-IN" dirty="0"/>
              <a:t>Deviated septum and perforated nasal cavity</a:t>
            </a:r>
          </a:p>
        </p:txBody>
      </p:sp>
    </p:spTree>
    <p:extLst>
      <p:ext uri="{BB962C8B-B14F-4D97-AF65-F5344CB8AC3E}">
        <p14:creationId xmlns:p14="http://schemas.microsoft.com/office/powerpoint/2010/main" val="22156772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510" y="191353"/>
            <a:ext cx="10058400" cy="1450757"/>
          </a:xfrm>
        </p:spPr>
        <p:txBody>
          <a:bodyPr/>
          <a:lstStyle/>
          <a:p>
            <a:r>
              <a:rPr lang="en-IN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Teeth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IN" sz="2800" dirty="0"/>
              <a:t>Teeth are formed in relation to alveolar process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800" dirty="0"/>
              <a:t>It occurs in four stages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  1)bud stage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2)cap stage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3)bell stage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4) advanced bell stage</a:t>
            </a:r>
          </a:p>
        </p:txBody>
      </p:sp>
    </p:spTree>
    <p:extLst>
      <p:ext uri="{BB962C8B-B14F-4D97-AF65-F5344CB8AC3E}">
        <p14:creationId xmlns:p14="http://schemas.microsoft.com/office/powerpoint/2010/main" val="43943175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1658600" cy="6381750"/>
          </a:xfrm>
        </p:spPr>
      </p:pic>
    </p:spTree>
    <p:extLst>
      <p:ext uri="{BB962C8B-B14F-4D97-AF65-F5344CB8AC3E}">
        <p14:creationId xmlns:p14="http://schemas.microsoft.com/office/powerpoint/2010/main" val="36039778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u="sng" dirty="0"/>
              <a:t>Developmental anomalies of teeth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778000"/>
            <a:ext cx="8801100" cy="4391025"/>
          </a:xfrm>
        </p:spPr>
      </p:pic>
    </p:spTree>
    <p:extLst>
      <p:ext uri="{BB962C8B-B14F-4D97-AF65-F5344CB8AC3E}">
        <p14:creationId xmlns:p14="http://schemas.microsoft.com/office/powerpoint/2010/main" val="106289854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628" y="707801"/>
            <a:ext cx="1086976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i="1" u="sng" dirty="0"/>
              <a:t>Development of tongue:-</a:t>
            </a:r>
          </a:p>
          <a:p>
            <a:endParaRPr lang="en-IN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800" dirty="0"/>
              <a:t>Develops from the pharyngeal arches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800" dirty="0"/>
              <a:t>Anterior two-thirds forms from two </a:t>
            </a:r>
            <a:r>
              <a:rPr lang="en-IN" sz="2800" u="sng" dirty="0"/>
              <a:t>lingual swelling </a:t>
            </a:r>
            <a:r>
              <a:rPr lang="en-IN" sz="2800" dirty="0"/>
              <a:t>and </a:t>
            </a:r>
            <a:r>
              <a:rPr lang="en-IN" sz="2800" u="sng" dirty="0" err="1"/>
              <a:t>tuberculum</a:t>
            </a:r>
            <a:r>
              <a:rPr lang="en-IN" sz="2800" u="sng" dirty="0"/>
              <a:t> </a:t>
            </a:r>
            <a:r>
              <a:rPr lang="en-IN" sz="2800" u="sng" dirty="0" err="1"/>
              <a:t>Ipmar</a:t>
            </a:r>
            <a:endParaRPr lang="en-IN" sz="2800" u="sng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800" dirty="0"/>
              <a:t>Posterior one-third from –</a:t>
            </a:r>
            <a:r>
              <a:rPr lang="en-IN" sz="2800" dirty="0" err="1"/>
              <a:t>hypobranchial</a:t>
            </a:r>
            <a:r>
              <a:rPr lang="en-IN" sz="2800" dirty="0"/>
              <a:t> eminence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800" dirty="0"/>
              <a:t>Posterior most part from-fourth arch</a:t>
            </a:r>
          </a:p>
        </p:txBody>
      </p:sp>
    </p:spTree>
    <p:extLst>
      <p:ext uri="{BB962C8B-B14F-4D97-AF65-F5344CB8AC3E}">
        <p14:creationId xmlns:p14="http://schemas.microsoft.com/office/powerpoint/2010/main" val="2817987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38" y="1206974"/>
            <a:ext cx="12093262" cy="7198906"/>
          </a:xfrm>
        </p:spPr>
        <p:txBody>
          <a:bodyPr/>
          <a:lstStyle/>
          <a:p>
            <a:pPr marL="0" indent="0">
              <a:buNone/>
            </a:pPr>
            <a:r>
              <a:rPr lang="en-IN" sz="3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Theories of Craniofacial  Growth</a:t>
            </a:r>
          </a:p>
          <a:p>
            <a:pPr marL="742950" indent="-742950">
              <a:buFont typeface="+mj-lt"/>
              <a:buAutoNum type="arabicParenR"/>
            </a:pPr>
            <a:r>
              <a:rPr lang="en-IN" sz="3600" dirty="0" err="1"/>
              <a:t>Sicher’s</a:t>
            </a:r>
            <a:r>
              <a:rPr lang="en-IN" sz="3600" dirty="0"/>
              <a:t> theory of </a:t>
            </a:r>
            <a:r>
              <a:rPr lang="en-IN" sz="3600" dirty="0" err="1"/>
              <a:t>sutural</a:t>
            </a:r>
            <a:r>
              <a:rPr lang="en-IN" sz="3600" dirty="0"/>
              <a:t> growth</a:t>
            </a:r>
          </a:p>
          <a:p>
            <a:pPr marL="742950" indent="-742950">
              <a:buFont typeface="+mj-lt"/>
              <a:buAutoNum type="arabicParenR"/>
            </a:pPr>
            <a:r>
              <a:rPr lang="en-IN" sz="3600" dirty="0"/>
              <a:t>Scott’s cartilaginous theory</a:t>
            </a:r>
          </a:p>
          <a:p>
            <a:pPr marL="742950" indent="-742950">
              <a:buFont typeface="+mj-lt"/>
              <a:buAutoNum type="arabicParenR"/>
            </a:pPr>
            <a:r>
              <a:rPr lang="en-IN" sz="3600" dirty="0"/>
              <a:t>Functional matrix theory</a:t>
            </a:r>
          </a:p>
          <a:p>
            <a:pPr marL="742950" indent="-742950">
              <a:buFont typeface="+mj-lt"/>
              <a:buAutoNum type="arabicParenR"/>
            </a:pPr>
            <a:r>
              <a:rPr lang="en-IN" sz="3600" dirty="0"/>
              <a:t>Genetic theory</a:t>
            </a:r>
          </a:p>
        </p:txBody>
      </p:sp>
    </p:spTree>
    <p:extLst>
      <p:ext uri="{BB962C8B-B14F-4D97-AF65-F5344CB8AC3E}">
        <p14:creationId xmlns:p14="http://schemas.microsoft.com/office/powerpoint/2010/main" val="128998458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88" y="0"/>
            <a:ext cx="9628094" cy="629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1586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8941"/>
            <a:ext cx="10614212" cy="543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8786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002" y="342900"/>
            <a:ext cx="105864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i="1" u="sng" dirty="0">
                <a:latin typeface="Algerian" panose="04020705040A02060702" pitchFamily="82" charset="0"/>
              </a:rPr>
              <a:t>Anamolies of tongue</a:t>
            </a:r>
            <a:r>
              <a:rPr lang="en-IN" dirty="0">
                <a:latin typeface="Algerian" panose="04020705040A02060702" pitchFamily="82" charset="0"/>
              </a:rPr>
              <a:t>:-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800" dirty="0"/>
              <a:t>Macroglossia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800" dirty="0"/>
              <a:t>Microglossia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800" dirty="0"/>
              <a:t>Aglossia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800" dirty="0"/>
              <a:t>Ankyloglossia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800" dirty="0"/>
              <a:t>Fissured tongue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800" dirty="0"/>
              <a:t>Bifid Tongue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800" dirty="0"/>
              <a:t>Median rhomboid </a:t>
            </a:r>
            <a:r>
              <a:rPr lang="en-IN" sz="2800" dirty="0" err="1"/>
              <a:t>glossitis</a:t>
            </a:r>
            <a:endParaRPr lang="en-IN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800" dirty="0"/>
              <a:t>Geographic tongue</a:t>
            </a:r>
          </a:p>
        </p:txBody>
      </p:sp>
    </p:spTree>
    <p:extLst>
      <p:ext uri="{BB962C8B-B14F-4D97-AF65-F5344CB8AC3E}">
        <p14:creationId xmlns:p14="http://schemas.microsoft.com/office/powerpoint/2010/main" val="364090948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3316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556" y="123791"/>
            <a:ext cx="1067658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i="1" u="sng" dirty="0">
                <a:latin typeface="Algerian" panose="04020705040A02060702" pitchFamily="82" charset="0"/>
              </a:rPr>
              <a:t>Salivary glands:-</a:t>
            </a:r>
          </a:p>
          <a:p>
            <a:endParaRPr lang="en-IN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IN" sz="2800" dirty="0"/>
              <a:t>Develops as outgrowths as buccal epithelium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IN" sz="2800" dirty="0"/>
              <a:t>The outgrowths are first solid and then canalized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IN" sz="2800" dirty="0"/>
              <a:t>They branch repeatedly to form duct system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IN" sz="2800" dirty="0"/>
              <a:t>Terminal part of the duct system develop in secretory </a:t>
            </a:r>
            <a:r>
              <a:rPr lang="en-IN" sz="2800" dirty="0" err="1"/>
              <a:t>acini</a:t>
            </a:r>
            <a:r>
              <a:rPr lang="en-IN" sz="2800" dirty="0"/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IN" sz="2800" dirty="0"/>
              <a:t>Parotid gland arises in relation to line along with maxillary and mandibular processes to form cheek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IN" sz="2800" dirty="0"/>
              <a:t>The outgrowths for the submandibular and sublingual glands arise in relation to the linguo-gingival sulcus</a:t>
            </a:r>
          </a:p>
        </p:txBody>
      </p:sp>
    </p:spTree>
    <p:extLst>
      <p:ext uri="{BB962C8B-B14F-4D97-AF65-F5344CB8AC3E}">
        <p14:creationId xmlns:p14="http://schemas.microsoft.com/office/powerpoint/2010/main" val="280681233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211" y="0"/>
            <a:ext cx="10831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i="1" u="sng" dirty="0">
                <a:latin typeface="Algerian" panose="04020705040A02060702" pitchFamily="82" charset="0"/>
              </a:rPr>
              <a:t>Anamolies of salivary gland:-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2877" y="1485900"/>
            <a:ext cx="45339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sz="2800" dirty="0"/>
              <a:t>Aberrant salivary gland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sz="2800" dirty="0"/>
              <a:t>Aplasia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sz="2800" dirty="0"/>
              <a:t> Hyperplasia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sz="2800" dirty="0"/>
              <a:t>Autoimmune disease that </a:t>
            </a:r>
            <a:r>
              <a:rPr lang="en-IN" sz="2800" dirty="0" err="1"/>
              <a:t>Sjorens</a:t>
            </a:r>
            <a:r>
              <a:rPr lang="en-IN" sz="2800" dirty="0"/>
              <a:t> syndrome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sz="2800" dirty="0" err="1"/>
              <a:t>Sialadentis</a:t>
            </a:r>
            <a:endParaRPr lang="en-IN" sz="2800" dirty="0"/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54508149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t="3125" b="16826"/>
          <a:stretch/>
        </p:blipFill>
        <p:spPr>
          <a:xfrm>
            <a:off x="1573530" y="1447800"/>
            <a:ext cx="9380220" cy="485774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40405"/>
          </a:xfrm>
        </p:spPr>
        <p:txBody>
          <a:bodyPr/>
          <a:lstStyle/>
          <a:p>
            <a:r>
              <a:rPr lang="en-IN" dirty="0"/>
              <a:t>SJOGRANS SYNDROME</a:t>
            </a:r>
          </a:p>
        </p:txBody>
      </p:sp>
    </p:spTree>
    <p:extLst>
      <p:ext uri="{BB962C8B-B14F-4D97-AF65-F5344CB8AC3E}">
        <p14:creationId xmlns:p14="http://schemas.microsoft.com/office/powerpoint/2010/main" val="201647775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IN" dirty="0">
                <a:latin typeface="Algerian" panose="04020705040A02060702" pitchFamily="82" charset="0"/>
              </a:rPr>
              <a:t>DEVELOPMENTAL ANOMOLIES OF 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IN" u="sng" dirty="0"/>
              <a:t>HAIR LIP</a:t>
            </a:r>
            <a:r>
              <a:rPr lang="en-IN" dirty="0"/>
              <a:t>-When both maxillary process do not fuse with mesial nasal </a:t>
            </a:r>
            <a:r>
              <a:rPr lang="en-IN" dirty="0" err="1"/>
              <a:t>process.generally</a:t>
            </a:r>
            <a:r>
              <a:rPr lang="en-IN" dirty="0"/>
              <a:t> seen in upper lip.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u="sng" dirty="0"/>
              <a:t>OBLIQUE FACIAL CLEFT-</a:t>
            </a:r>
            <a:r>
              <a:rPr lang="en-IN" dirty="0"/>
              <a:t>Non fusion of maxillary and lateral nasal process.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u="sng" dirty="0"/>
              <a:t>MACROSTOMIA-</a:t>
            </a:r>
            <a:r>
              <a:rPr lang="en-IN" dirty="0"/>
              <a:t>Inadequate fusion of maxillary and madibular process with each other leads to wide mouth.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u="sng" dirty="0"/>
              <a:t>MICROSTOMIA-</a:t>
            </a:r>
            <a:r>
              <a:rPr lang="en-IN" dirty="0"/>
              <a:t>Too much fusion of maxillary and mandibular process.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u="sng" dirty="0"/>
              <a:t>LATERAL FACIAL CLEFT</a:t>
            </a:r>
            <a:r>
              <a:rPr lang="en-IN" dirty="0"/>
              <a:t>-Unilateral lack of fusion of maxillary and  mandibular process.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u="sng" dirty="0"/>
              <a:t>BIFID NOSE</a:t>
            </a:r>
            <a:r>
              <a:rPr lang="en-IN" dirty="0"/>
              <a:t>-due to bifurcation of </a:t>
            </a:r>
            <a:r>
              <a:rPr lang="en-IN" dirty="0" err="1"/>
              <a:t>frontonasal</a:t>
            </a:r>
            <a:r>
              <a:rPr lang="en-IN" dirty="0"/>
              <a:t> </a:t>
            </a:r>
            <a:r>
              <a:rPr lang="en-IN" dirty="0" err="1"/>
              <a:t>process.may</a:t>
            </a:r>
            <a:r>
              <a:rPr lang="en-IN" dirty="0"/>
              <a:t> be associated with cleft lip.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u="sng" dirty="0"/>
              <a:t>PROBOSCIS</a:t>
            </a:r>
            <a:r>
              <a:rPr lang="en-IN" dirty="0"/>
              <a:t>-cylindrical projection of nose.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u="sng" dirty="0"/>
              <a:t>MANDIBULAR FACIAL DYSOSTOSIS.</a:t>
            </a:r>
          </a:p>
        </p:txBody>
      </p:sp>
    </p:spTree>
    <p:extLst>
      <p:ext uri="{BB962C8B-B14F-4D97-AF65-F5344CB8AC3E}">
        <p14:creationId xmlns:p14="http://schemas.microsoft.com/office/powerpoint/2010/main" val="112449705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50259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b="1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UNUSUAL FACIAL ANOMALIES</a:t>
            </a:r>
          </a:p>
        </p:txBody>
      </p:sp>
      <p:pic>
        <p:nvPicPr>
          <p:cNvPr id="4" name="Content Placeholder 3" descr="2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50259"/>
            <a:ext cx="11976847" cy="5326810"/>
          </a:xfrm>
        </p:spPr>
      </p:pic>
    </p:spTree>
    <p:extLst>
      <p:ext uri="{BB962C8B-B14F-4D97-AF65-F5344CB8AC3E}">
        <p14:creationId xmlns:p14="http://schemas.microsoft.com/office/powerpoint/2010/main" val="286084998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155680" cy="627530"/>
          </a:xfrm>
        </p:spPr>
        <p:txBody>
          <a:bodyPr>
            <a:normAutofit/>
          </a:bodyPr>
          <a:lstStyle/>
          <a:p>
            <a:r>
              <a:rPr lang="en-IN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SUMMURY</a:t>
            </a:r>
            <a:r>
              <a:rPr lang="en-IN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-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29"/>
            <a:ext cx="12191999" cy="5719483"/>
          </a:xfrm>
        </p:spPr>
      </p:pic>
    </p:spTree>
    <p:extLst>
      <p:ext uri="{BB962C8B-B14F-4D97-AF65-F5344CB8AC3E}">
        <p14:creationId xmlns:p14="http://schemas.microsoft.com/office/powerpoint/2010/main" val="2418707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343650"/>
          </a:xfrm>
        </p:spPr>
      </p:pic>
    </p:spTree>
    <p:extLst>
      <p:ext uri="{BB962C8B-B14F-4D97-AF65-F5344CB8AC3E}">
        <p14:creationId xmlns:p14="http://schemas.microsoft.com/office/powerpoint/2010/main" val="287840850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IN" sz="3600" dirty="0" err="1"/>
              <a:t>SO,thorough</a:t>
            </a:r>
            <a:r>
              <a:rPr lang="en-IN" sz="3600" dirty="0"/>
              <a:t> understanding of complex craniofacial growth is of great importance for us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3600" dirty="0"/>
              <a:t>Understanding of developing craniofacial skeletal represents some of growth of its separate parts.</a:t>
            </a:r>
          </a:p>
          <a:p>
            <a:pPr>
              <a:buFont typeface="Wingdings" panose="05000000000000000000" pitchFamily="2" charset="2"/>
              <a:buChar char="v"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25731746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1" y="682580"/>
            <a:ext cx="100197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u="sng" dirty="0"/>
              <a:t>References:- </a:t>
            </a:r>
            <a:r>
              <a:rPr lang="en-IN" sz="3200" dirty="0"/>
              <a:t>																		</a:t>
            </a:r>
            <a:endParaRPr lang="en-IN" sz="3200" b="1" u="sng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3200" dirty="0"/>
              <a:t>Human embryology by Inderbir singh and G.P.Pal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3200" dirty="0"/>
              <a:t>Orthodontics book by S.I.Bhalajhi-5</a:t>
            </a:r>
            <a:r>
              <a:rPr lang="en-IN" sz="3200" baseline="30000" dirty="0"/>
              <a:t>th</a:t>
            </a:r>
            <a:r>
              <a:rPr lang="en-IN" sz="3200" dirty="0"/>
              <a:t> edition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3200" dirty="0"/>
              <a:t>Textbook of pediatric dentistry by Damle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3200" dirty="0"/>
              <a:t>Fundamentals of pediatric dentistry by Shobha Tandon</a:t>
            </a:r>
          </a:p>
        </p:txBody>
      </p:sp>
    </p:spTree>
    <p:extLst>
      <p:ext uri="{BB962C8B-B14F-4D97-AF65-F5344CB8AC3E}">
        <p14:creationId xmlns:p14="http://schemas.microsoft.com/office/powerpoint/2010/main" val="314499661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771650"/>
            <a:ext cx="7991302" cy="4641849"/>
          </a:xfrm>
        </p:spPr>
        <p:txBody>
          <a:bodyPr/>
          <a:lstStyle/>
          <a:p>
            <a:pPr lvl="8"/>
            <a:endParaRPr lang="en-IN" dirty="0"/>
          </a:p>
          <a:p>
            <a:pPr marL="3657600" lvl="8" indent="0">
              <a:buNone/>
            </a:pPr>
            <a:r>
              <a:rPr lang="en-IN" dirty="0"/>
              <a:t>  </a:t>
            </a:r>
            <a:r>
              <a:rPr lang="en-IN" sz="9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ARTER" panose="02000000000000000000" pitchFamily="2" charset="0"/>
              </a:rPr>
              <a:t>THANK YOU.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012" y="1919287"/>
            <a:ext cx="5462588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105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1474</TotalTime>
  <Words>2294</Words>
  <Application>Microsoft Office PowerPoint</Application>
  <PresentationFormat>Widescreen</PresentationFormat>
  <Paragraphs>377</Paragraphs>
  <Slides>92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105" baseType="lpstr">
      <vt:lpstr>Algerian</vt:lpstr>
      <vt:lpstr>AR BLANCA</vt:lpstr>
      <vt:lpstr>AR CARTER</vt:lpstr>
      <vt:lpstr>AR DARLING</vt:lpstr>
      <vt:lpstr>Arial</vt:lpstr>
      <vt:lpstr>Calibri</vt:lpstr>
      <vt:lpstr>Calibri Light</vt:lpstr>
      <vt:lpstr>Californian FB</vt:lpstr>
      <vt:lpstr>Comic Sans MS</vt:lpstr>
      <vt:lpstr>Verdana</vt:lpstr>
      <vt:lpstr>Wingdings</vt:lpstr>
      <vt:lpstr>Retrospect</vt:lpstr>
      <vt:lpstr>Photo Editor Photo</vt:lpstr>
      <vt:lpstr>PowerPoint Presentation</vt:lpstr>
      <vt:lpstr>PRENATAL GROWTH AND DEVELOPMENT OF CRANIOFACIAL COMPLEXS    </vt:lpstr>
      <vt:lpstr>PowerPoint Presentation</vt:lpstr>
      <vt:lpstr>INTRODUCTION</vt:lpstr>
      <vt:lpstr>DEFINATIONS-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Nerves &amp; muscles of the arches</vt:lpstr>
      <vt:lpstr>Derivatives of arch cartilages</vt:lpstr>
      <vt:lpstr>PRENATAL GROWTH AND DEVELOPMENT OF CRANIUM.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ANoMaLIES / CLEFT PALATE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Fate of Meckel’s cartilage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Development of TMJ</vt:lpstr>
      <vt:lpstr>PowerPoint Presentation</vt:lpstr>
      <vt:lpstr>PowerPoint Presentation</vt:lpstr>
      <vt:lpstr>PowerPoint Presentation</vt:lpstr>
      <vt:lpstr>GROWTH AND DEVELOPMENT OF THE FACE</vt:lpstr>
      <vt:lpstr>PowerPoint Presentation</vt:lpstr>
      <vt:lpstr>LOWER LIP</vt:lpstr>
      <vt:lpstr>Anomoly of lower lip</vt:lpstr>
      <vt:lpstr>UPPER 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Developmental anomalies of cheeks</vt:lpstr>
      <vt:lpstr>PowerPoint Presentation</vt:lpstr>
      <vt:lpstr>PowerPoint Presentation</vt:lpstr>
      <vt:lpstr>PowerPoint Presentation</vt:lpstr>
      <vt:lpstr>PowerPoint Presentation</vt:lpstr>
      <vt:lpstr>THE EARS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Deviated septum and perforated nasal cavity</vt:lpstr>
      <vt:lpstr>Teeth</vt:lpstr>
      <vt:lpstr>PowerPoint Presentation</vt:lpstr>
      <vt:lpstr>Developmental anomalies of teeth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SJOGRANS SYNDROME</vt:lpstr>
      <vt:lpstr>DEVELOPMENTAL ANOMOLIES OF FACE</vt:lpstr>
      <vt:lpstr>UNUSUAL FACIAL ANOMALIES</vt:lpstr>
      <vt:lpstr>SUMMURY-</vt:lpstr>
      <vt:lpstr>CONCLUSION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PRENATAL GROWTH               &amp;             DEVELOPMENT OF CRANIOFACIAL        COMPLEXES</dc:title>
  <dc:creator>sanket dhore</dc:creator>
  <cp:lastModifiedBy>Sanmati Gandhi</cp:lastModifiedBy>
  <cp:revision>222</cp:revision>
  <dcterms:created xsi:type="dcterms:W3CDTF">2016-06-02T14:25:11Z</dcterms:created>
  <dcterms:modified xsi:type="dcterms:W3CDTF">2023-09-18T05:28:15Z</dcterms:modified>
</cp:coreProperties>
</file>