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309" r:id="rId2"/>
    <p:sldId id="257" r:id="rId3"/>
    <p:sldId id="305" r:id="rId4"/>
    <p:sldId id="306" r:id="rId5"/>
    <p:sldId id="259" r:id="rId6"/>
    <p:sldId id="260" r:id="rId7"/>
    <p:sldId id="261" r:id="rId8"/>
    <p:sldId id="262" r:id="rId9"/>
    <p:sldId id="263" r:id="rId10"/>
    <p:sldId id="264" r:id="rId11"/>
    <p:sldId id="265" r:id="rId12"/>
    <p:sldId id="311" r:id="rId13"/>
    <p:sldId id="266" r:id="rId14"/>
    <p:sldId id="267" r:id="rId15"/>
    <p:sldId id="312" r:id="rId16"/>
    <p:sldId id="268" r:id="rId17"/>
    <p:sldId id="269" r:id="rId18"/>
    <p:sldId id="313" r:id="rId19"/>
    <p:sldId id="270" r:id="rId20"/>
    <p:sldId id="314" r:id="rId21"/>
    <p:sldId id="271" r:id="rId22"/>
    <p:sldId id="315" r:id="rId23"/>
    <p:sldId id="272" r:id="rId24"/>
    <p:sldId id="316" r:id="rId25"/>
    <p:sldId id="273" r:id="rId26"/>
    <p:sldId id="274" r:id="rId27"/>
    <p:sldId id="275" r:id="rId28"/>
    <p:sldId id="304" r:id="rId29"/>
    <p:sldId id="276" r:id="rId30"/>
    <p:sldId id="277" r:id="rId31"/>
    <p:sldId id="278" r:id="rId32"/>
    <p:sldId id="279" r:id="rId33"/>
    <p:sldId id="280" r:id="rId34"/>
    <p:sldId id="317" r:id="rId35"/>
    <p:sldId id="281" r:id="rId36"/>
    <p:sldId id="282" r:id="rId37"/>
    <p:sldId id="283" r:id="rId38"/>
    <p:sldId id="284" r:id="rId39"/>
    <p:sldId id="285" r:id="rId40"/>
    <p:sldId id="286" r:id="rId41"/>
    <p:sldId id="287" r:id="rId42"/>
    <p:sldId id="288" r:id="rId43"/>
    <p:sldId id="318" r:id="rId44"/>
    <p:sldId id="289" r:id="rId45"/>
    <p:sldId id="290" r:id="rId46"/>
    <p:sldId id="291" r:id="rId47"/>
    <p:sldId id="292" r:id="rId48"/>
    <p:sldId id="293" r:id="rId49"/>
    <p:sldId id="294" r:id="rId50"/>
    <p:sldId id="307" r:id="rId51"/>
    <p:sldId id="308" r:id="rId52"/>
    <p:sldId id="295" r:id="rId53"/>
    <p:sldId id="297" r:id="rId54"/>
    <p:sldId id="300" r:id="rId55"/>
    <p:sldId id="301" r:id="rId56"/>
    <p:sldId id="302" r:id="rId57"/>
    <p:sldId id="303" r:id="rId58"/>
    <p:sldId id="31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03" autoAdjust="0"/>
    <p:restoredTop sz="94671" autoAdjust="0"/>
  </p:normalViewPr>
  <p:slideViewPr>
    <p:cSldViewPr>
      <p:cViewPr varScale="1">
        <p:scale>
          <a:sx n="96" d="100"/>
          <a:sy n="96" d="100"/>
        </p:scale>
        <p:origin x="-6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459EE6-C3D6-4B04-A6DB-CB0AA6892B74}" type="datetimeFigureOut">
              <a:rPr lang="en-US" smtClean="0"/>
              <a:pPr/>
              <a:t>5/22/2018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F4AFC-5B63-4829-B5F3-7C2DDC5678FB}" type="slidenum">
              <a:rPr lang="en-US" smtClean="0"/>
              <a:pPr/>
              <a:t>‹#›</a:t>
            </a:fld>
            <a:endParaRPr lang="en-US" dirty="0"/>
          </a:p>
        </p:txBody>
      </p:sp>
    </p:spTree>
    <p:extLst>
      <p:ext uri="{BB962C8B-B14F-4D97-AF65-F5344CB8AC3E}">
        <p14:creationId xmlns="" xmlns:p14="http://schemas.microsoft.com/office/powerpoint/2010/main" val="1896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554555B-E718-4DB8-8C04-757F4D0FE523}" type="slidenum">
              <a:rPr lang="en-US" smtClean="0"/>
              <a:pPr eaLnBrk="1" hangingPunct="1"/>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6F3290F-09EA-4993-81AB-73C0BD2733DA}"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F4AFC-5B63-4829-B5F3-7C2DDC5678FB}" type="slidenum">
              <a:rPr lang="en-US" smtClean="0"/>
              <a:pPr/>
              <a:t>35</a:t>
            </a:fld>
            <a:endParaRPr lang="en-US" dirty="0"/>
          </a:p>
        </p:txBody>
      </p:sp>
    </p:spTree>
    <p:extLst>
      <p:ext uri="{BB962C8B-B14F-4D97-AF65-F5344CB8AC3E}">
        <p14:creationId xmlns="" xmlns:p14="http://schemas.microsoft.com/office/powerpoint/2010/main" val="258273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9F756B-0AA3-49EC-A7A8-15B636E7C7AD}" type="slidenum">
              <a:rPr lang="en-US" smtClean="0"/>
              <a:pPr eaLnBrk="1" hangingPunct="1"/>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61BDC9-B6A6-4E60-BB1D-38D563362B12}" type="slidenum">
              <a:rPr lang="en-US" smtClean="0"/>
              <a:pPr eaLnBrk="1" hangingPunct="1"/>
              <a:t>51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112FA9B-7766-47EF-B89E-2FFAAE4446B2}" type="datetimeFigureOut">
              <a:rPr lang="en-US" smtClean="0"/>
              <a:pPr/>
              <a:t>5/22/2018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402F123-50DF-4237-B607-44745AC91043}"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2FA9B-7766-47EF-B89E-2FFAAE4446B2}"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2F123-50DF-4237-B607-44745AC910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12FA9B-7766-47EF-B89E-2FFAAE4446B2}"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2F123-50DF-4237-B607-44745AC910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2FA9B-7766-47EF-B89E-2FFAAE4446B2}"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2F123-50DF-4237-B607-44745AC910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12FA9B-7766-47EF-B89E-2FFAAE4446B2}"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02F123-50DF-4237-B607-44745AC910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112FA9B-7766-47EF-B89E-2FFAAE4446B2}" type="datetimeFigureOut">
              <a:rPr lang="en-US" smtClean="0"/>
              <a:pPr/>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02F123-50DF-4237-B607-44745AC91043}"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12FA9B-7766-47EF-B89E-2FFAAE4446B2}" type="datetimeFigureOut">
              <a:rPr lang="en-US" smtClean="0"/>
              <a:pPr/>
              <a:t>5/22/2018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02F123-50DF-4237-B607-44745AC910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12FA9B-7766-47EF-B89E-2FFAAE4446B2}" type="datetimeFigureOut">
              <a:rPr lang="en-US" smtClean="0"/>
              <a:pPr/>
              <a:t>5/22/2018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02F123-50DF-4237-B607-44745AC910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2FA9B-7766-47EF-B89E-2FFAAE4446B2}" type="datetimeFigureOut">
              <a:rPr lang="en-US" smtClean="0"/>
              <a:pPr/>
              <a:t>5/22/2018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02F123-50DF-4237-B607-44745AC910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112FA9B-7766-47EF-B89E-2FFAAE4446B2}" type="datetimeFigureOut">
              <a:rPr lang="en-US" smtClean="0"/>
              <a:pPr/>
              <a:t>5/22/2018</a:t>
            </a:fld>
            <a:endParaRPr lang="en-US" dirty="0"/>
          </a:p>
        </p:txBody>
      </p:sp>
      <p:sp>
        <p:nvSpPr>
          <p:cNvPr id="7" name="Slide Number Placeholder 6"/>
          <p:cNvSpPr>
            <a:spLocks noGrp="1"/>
          </p:cNvSpPr>
          <p:nvPr>
            <p:ph type="sldNum" sz="quarter" idx="12"/>
          </p:nvPr>
        </p:nvSpPr>
        <p:spPr/>
        <p:txBody>
          <a:bodyPr/>
          <a:lstStyle/>
          <a:p>
            <a:fld id="{3402F123-50DF-4237-B607-44745AC91043}"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12FA9B-7766-47EF-B89E-2FFAAE4446B2}" type="datetimeFigureOut">
              <a:rPr lang="en-US" smtClean="0"/>
              <a:pPr/>
              <a:t>5/22/2018</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3402F123-50DF-4237-B607-44745AC910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tint val="80000"/>
                <a:shade val="58000"/>
              </a:schemeClr>
              <a:schemeClr val="bg2">
                <a:tint val="73000"/>
                <a:shade val="68000"/>
                <a:satMod val="150000"/>
              </a:schemeClr>
            </a:duotone>
            <a:extLst>
              <a:ext uri="{BEBA8EAE-BF5A-486C-A8C5-ECC9F3942E4B}">
                <a14:imgProps xmlns="" xmlns:a14="http://schemas.microsoft.com/office/drawing/2010/main">
                  <a14:imgLayer r:embed="rId14">
                    <a14:imgEffect>
                      <a14:artisticLightScreen/>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112FA9B-7766-47EF-B89E-2FFAAE4446B2}" type="datetimeFigureOut">
              <a:rPr lang="en-US" smtClean="0"/>
              <a:pPr/>
              <a:t>5/22/2018</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402F123-50DF-4237-B607-44745AC910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1026" name="Picture 2" descr="C:\Users\chetan\Desktop\New folder (2)\good_afternoon_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28800" y="1371600"/>
            <a:ext cx="5791200" cy="45385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40503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377" y="707384"/>
            <a:ext cx="581452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INTERNATIONAL RED CROSS AND RED CRESCENT MOVEMENT</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456062" y="2438400"/>
            <a:ext cx="8260307" cy="4154984"/>
          </a:xfrm>
          <a:prstGeom prst="rect">
            <a:avLst/>
          </a:prstGeom>
          <a:noFill/>
        </p:spPr>
        <p:txBody>
          <a:bodyPr wrap="square" rtlCol="0">
            <a:spAutoFit/>
          </a:bodyPr>
          <a:lstStyle/>
          <a:p>
            <a:r>
              <a:rPr lang="en-US" sz="2400" dirty="0" smtClean="0"/>
              <a:t>The International Red Cross and Red Crescent Movement is the world’s largest humanitarian network. The movement is neutral and impartial, and provides protection and assistance to people affected by disasters and conflicts.</a:t>
            </a:r>
          </a:p>
          <a:p>
            <a:r>
              <a:rPr lang="en-US" sz="2400" b="1" dirty="0" smtClean="0"/>
              <a:t>IT HAS THREE MAIN COMPONENTS:</a:t>
            </a:r>
          </a:p>
          <a:p>
            <a:pPr marL="457200" indent="-457200">
              <a:buFont typeface="Wingdings" pitchFamily="2" charset="2"/>
              <a:buChar char="Ø"/>
            </a:pPr>
            <a:r>
              <a:rPr lang="en-US" sz="2400" dirty="0" smtClean="0"/>
              <a:t>The International Committee of the Red Cross(ICRC)</a:t>
            </a:r>
          </a:p>
          <a:p>
            <a:pPr marL="457200" indent="-457200">
              <a:buFont typeface="Wingdings" pitchFamily="2" charset="2"/>
              <a:buChar char="Ø"/>
            </a:pPr>
            <a:r>
              <a:rPr lang="en-US" sz="2400" dirty="0" smtClean="0"/>
              <a:t>The International Federation of Red Cross and Red Crescent Societies</a:t>
            </a:r>
          </a:p>
          <a:p>
            <a:pPr marL="457200" indent="-457200">
              <a:buFont typeface="Wingdings" pitchFamily="2" charset="2"/>
              <a:buChar char="Ø"/>
            </a:pPr>
            <a:r>
              <a:rPr lang="en-US" sz="2400" dirty="0" smtClean="0"/>
              <a:t>186 member Red Cross and Red Crescent Societies</a:t>
            </a:r>
          </a:p>
        </p:txBody>
      </p:sp>
      <p:pic>
        <p:nvPicPr>
          <p:cNvPr id="15362" name="Picture 2" descr="C:\Users\chetan\Desktop\New folder (2)\imag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490182"/>
            <a:ext cx="1943100" cy="1781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532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651" y="714233"/>
            <a:ext cx="8458200" cy="5632311"/>
          </a:xfrm>
          <a:prstGeom prst="rect">
            <a:avLst/>
          </a:prstGeom>
          <a:noFill/>
        </p:spPr>
        <p:txBody>
          <a:bodyPr wrap="square" rtlCol="0">
            <a:spAutoFit/>
          </a:bodyPr>
          <a:lstStyle/>
          <a:p>
            <a:r>
              <a:rPr lang="en-US" sz="2000" dirty="0" smtClean="0">
                <a:cs typeface="Aharoni" pitchFamily="2" charset="-79"/>
              </a:rPr>
              <a:t>The seven fundamental principles of the Red cross and Red crescent</a:t>
            </a:r>
          </a:p>
          <a:p>
            <a:r>
              <a:rPr lang="en-US" sz="2000" dirty="0" smtClean="0">
                <a:latin typeface="+mj-lt"/>
              </a:rPr>
              <a:t>1.Humanity</a:t>
            </a:r>
          </a:p>
          <a:p>
            <a:r>
              <a:rPr lang="en-US" sz="2000" dirty="0">
                <a:cs typeface="Andalus" pitchFamily="18" charset="-78"/>
              </a:rPr>
              <a:t> </a:t>
            </a:r>
            <a:r>
              <a:rPr lang="en-US" sz="2000" dirty="0" smtClean="0">
                <a:cs typeface="Andalus" pitchFamily="18" charset="-78"/>
              </a:rPr>
              <a:t>                    The International Red Cross and Red crescent Movement, born of a desire to bring assistance without discrimination to the wounded on the battlefield, endeavors, in its international and national capacity, to prevent  and alleviate human suffering wherever it may be found. Its purpose is to protect human life and health and to ensure respect for human being. It promotes mutual understanding, friendship, cooperation and lasting peace amongst all people.</a:t>
            </a:r>
          </a:p>
          <a:p>
            <a:endParaRPr lang="en-US" sz="2000" dirty="0" smtClean="0">
              <a:cs typeface="Andalus" pitchFamily="18" charset="-78"/>
            </a:endParaRPr>
          </a:p>
          <a:p>
            <a:r>
              <a:rPr lang="en-US" sz="2000" dirty="0" smtClean="0">
                <a:latin typeface="+mj-lt"/>
              </a:rPr>
              <a:t>2.Impartiality</a:t>
            </a:r>
          </a:p>
          <a:p>
            <a:r>
              <a:rPr lang="en-US" sz="2000" dirty="0">
                <a:cs typeface="Andalus" pitchFamily="18" charset="-78"/>
              </a:rPr>
              <a:t> </a:t>
            </a:r>
            <a:r>
              <a:rPr lang="en-US" sz="2000" dirty="0" smtClean="0">
                <a:cs typeface="Andalus" pitchFamily="18" charset="-78"/>
              </a:rPr>
              <a:t>                      It makes no discriminant as to nationality, race, religious beliefs, class or political opinions. It endeavors to relieve the suffering of individuals, being guided solely by  their needs, and to give priority to the most urgent cases of distress.</a:t>
            </a:r>
          </a:p>
          <a:p>
            <a:r>
              <a:rPr lang="en-US" sz="2000" dirty="0" smtClean="0">
                <a:cs typeface="Andalus" pitchFamily="18" charset="-78"/>
              </a:rPr>
              <a:t>.</a:t>
            </a:r>
            <a:endParaRPr lang="en-US" sz="2000" dirty="0">
              <a:cs typeface="Andalus" pitchFamily="18" charset="-78"/>
            </a:endParaRPr>
          </a:p>
        </p:txBody>
      </p:sp>
    </p:spTree>
    <p:extLst>
      <p:ext uri="{BB962C8B-B14F-4D97-AF65-F5344CB8AC3E}">
        <p14:creationId xmlns="" xmlns:p14="http://schemas.microsoft.com/office/powerpoint/2010/main" val="3699211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620000" cy="2308324"/>
          </a:xfrm>
          <a:prstGeom prst="rect">
            <a:avLst/>
          </a:prstGeom>
        </p:spPr>
        <p:txBody>
          <a:bodyPr wrap="square">
            <a:spAutoFit/>
          </a:bodyPr>
          <a:lstStyle/>
          <a:p>
            <a:r>
              <a:rPr lang="en-US" sz="2400" dirty="0">
                <a:latin typeface="+mj-lt"/>
              </a:rPr>
              <a:t>3.Neutrality</a:t>
            </a:r>
          </a:p>
          <a:p>
            <a:r>
              <a:rPr lang="en-US" sz="2400" dirty="0">
                <a:latin typeface="+mj-lt"/>
              </a:rPr>
              <a:t>                     </a:t>
            </a:r>
            <a:r>
              <a:rPr lang="en-US" sz="2400" dirty="0"/>
              <a:t>In order to continue to enjoy the confidence of all, the movement may not take sides in hostilities or engage at any time in controversies of a political, racial, religious or ideological nature</a:t>
            </a:r>
          </a:p>
        </p:txBody>
      </p:sp>
      <p:sp>
        <p:nvSpPr>
          <p:cNvPr id="3" name="Rectangle 2"/>
          <p:cNvSpPr/>
          <p:nvPr/>
        </p:nvSpPr>
        <p:spPr>
          <a:xfrm>
            <a:off x="817728" y="3581400"/>
            <a:ext cx="7772400" cy="2308324"/>
          </a:xfrm>
          <a:prstGeom prst="rect">
            <a:avLst/>
          </a:prstGeom>
        </p:spPr>
        <p:txBody>
          <a:bodyPr wrap="square">
            <a:spAutoFit/>
          </a:bodyPr>
          <a:lstStyle/>
          <a:p>
            <a:r>
              <a:rPr lang="en-US" sz="2400" dirty="0" smtClean="0">
                <a:latin typeface="+mj-lt"/>
              </a:rPr>
              <a:t>4.Independence</a:t>
            </a:r>
          </a:p>
          <a:p>
            <a:r>
              <a:rPr lang="en-US" sz="2400" dirty="0"/>
              <a:t> </a:t>
            </a:r>
            <a:r>
              <a:rPr lang="en-US" sz="2400" dirty="0" smtClean="0"/>
              <a:t>            The </a:t>
            </a:r>
            <a:r>
              <a:rPr lang="en-US" sz="2400" dirty="0"/>
              <a:t>movement is independent. The National Societies must always maintain their autonomy so that they may be able at all times to act in accordance with the Principles of the movement.</a:t>
            </a:r>
          </a:p>
        </p:txBody>
      </p:sp>
    </p:spTree>
    <p:extLst>
      <p:ext uri="{BB962C8B-B14F-4D97-AF65-F5344CB8AC3E}">
        <p14:creationId xmlns="" xmlns:p14="http://schemas.microsoft.com/office/powerpoint/2010/main" val="125414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71800" y="762000"/>
            <a:ext cx="609600" cy="369332"/>
          </a:xfrm>
          <a:prstGeom prst="rect">
            <a:avLst/>
          </a:prstGeom>
          <a:noFill/>
        </p:spPr>
        <p:txBody>
          <a:bodyPr wrap="square" rtlCol="0">
            <a:spAutoFit/>
          </a:bodyPr>
          <a:lstStyle/>
          <a:p>
            <a:r>
              <a:rPr lang="en-US" dirty="0" smtClean="0"/>
              <a:t>  </a:t>
            </a:r>
            <a:endParaRPr lang="en-US" dirty="0"/>
          </a:p>
        </p:txBody>
      </p:sp>
      <p:sp>
        <p:nvSpPr>
          <p:cNvPr id="12" name="TextBox 11"/>
          <p:cNvSpPr txBox="1"/>
          <p:nvPr/>
        </p:nvSpPr>
        <p:spPr>
          <a:xfrm>
            <a:off x="552440" y="576146"/>
            <a:ext cx="8445690" cy="830997"/>
          </a:xfrm>
          <a:prstGeom prst="rect">
            <a:avLst/>
          </a:prstGeom>
          <a:noFill/>
        </p:spPr>
        <p:txBody>
          <a:bodyPr wrap="square" rtlCol="0">
            <a:spAutoFit/>
          </a:bodyPr>
          <a:lstStyle/>
          <a:p>
            <a:r>
              <a:rPr lang="en-US" sz="2400" dirty="0" smtClean="0">
                <a:latin typeface="+mj-lt"/>
                <a:cs typeface="Andalus" pitchFamily="18" charset="-78"/>
              </a:rPr>
              <a:t>5. Voluntary service</a:t>
            </a:r>
          </a:p>
          <a:p>
            <a:endParaRPr lang="en-US" sz="2400" dirty="0">
              <a:latin typeface="+mj-lt"/>
              <a:cs typeface="Andalus" pitchFamily="18" charset="-78"/>
            </a:endParaRPr>
          </a:p>
        </p:txBody>
      </p:sp>
      <p:sp>
        <p:nvSpPr>
          <p:cNvPr id="17" name="TextBox 16"/>
          <p:cNvSpPr txBox="1"/>
          <p:nvPr/>
        </p:nvSpPr>
        <p:spPr>
          <a:xfrm>
            <a:off x="559105" y="1131332"/>
            <a:ext cx="8456494" cy="830997"/>
          </a:xfrm>
          <a:prstGeom prst="rect">
            <a:avLst/>
          </a:prstGeom>
          <a:noFill/>
        </p:spPr>
        <p:txBody>
          <a:bodyPr wrap="square" rtlCol="0">
            <a:spAutoFit/>
          </a:bodyPr>
          <a:lstStyle/>
          <a:p>
            <a:r>
              <a:rPr lang="en-US" sz="2400" dirty="0" smtClean="0">
                <a:cs typeface="Andalus" pitchFamily="18" charset="-78"/>
              </a:rPr>
              <a:t>It is a voluntary relief movement not prompted in any manner by desire for gain.</a:t>
            </a:r>
            <a:endParaRPr lang="en-US" sz="2400" dirty="0">
              <a:cs typeface="Andalus" pitchFamily="18" charset="-78"/>
            </a:endParaRPr>
          </a:p>
        </p:txBody>
      </p:sp>
      <p:sp>
        <p:nvSpPr>
          <p:cNvPr id="21" name="TextBox 20"/>
          <p:cNvSpPr txBox="1"/>
          <p:nvPr/>
        </p:nvSpPr>
        <p:spPr>
          <a:xfrm>
            <a:off x="228600" y="2819400"/>
            <a:ext cx="990600" cy="369332"/>
          </a:xfrm>
          <a:prstGeom prst="rect">
            <a:avLst/>
          </a:prstGeom>
          <a:noFill/>
        </p:spPr>
        <p:txBody>
          <a:bodyPr wrap="square" rtlCol="0">
            <a:spAutoFit/>
          </a:bodyPr>
          <a:lstStyle/>
          <a:p>
            <a:endParaRPr lang="en-US" dirty="0"/>
          </a:p>
        </p:txBody>
      </p:sp>
      <p:sp>
        <p:nvSpPr>
          <p:cNvPr id="23" name="Rectangle 22"/>
          <p:cNvSpPr/>
          <p:nvPr/>
        </p:nvSpPr>
        <p:spPr>
          <a:xfrm>
            <a:off x="363518" y="3809256"/>
            <a:ext cx="2167755" cy="523220"/>
          </a:xfrm>
          <a:prstGeom prst="rect">
            <a:avLst/>
          </a:prstGeom>
          <a:noFill/>
        </p:spPr>
        <p:txBody>
          <a:bodyPr wrap="square" lIns="91440" tIns="45720" rIns="91440" bIns="45720">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5" name="TextBox 24"/>
          <p:cNvSpPr txBox="1"/>
          <p:nvPr/>
        </p:nvSpPr>
        <p:spPr>
          <a:xfrm>
            <a:off x="442540" y="2850594"/>
            <a:ext cx="8418963" cy="1200329"/>
          </a:xfrm>
          <a:prstGeom prst="rect">
            <a:avLst/>
          </a:prstGeom>
          <a:noFill/>
        </p:spPr>
        <p:txBody>
          <a:bodyPr wrap="square" rtlCol="0">
            <a:spAutoFit/>
          </a:bodyPr>
          <a:lstStyle/>
          <a:p>
            <a:r>
              <a:rPr lang="en-US" sz="2400" dirty="0" smtClean="0">
                <a:cs typeface="Andalus" pitchFamily="18" charset="-78"/>
              </a:rPr>
              <a:t>There can be only one red cross or one red crescent society in any one country. It must be open to all. It must carry its humanitarian work throughout its territory.</a:t>
            </a:r>
            <a:endParaRPr lang="en-US" sz="2400" dirty="0">
              <a:cs typeface="Andalus" pitchFamily="18" charset="-78"/>
            </a:endParaRPr>
          </a:p>
        </p:txBody>
      </p:sp>
      <p:sp>
        <p:nvSpPr>
          <p:cNvPr id="28" name="TextBox 27"/>
          <p:cNvSpPr txBox="1"/>
          <p:nvPr/>
        </p:nvSpPr>
        <p:spPr>
          <a:xfrm>
            <a:off x="631618" y="4854802"/>
            <a:ext cx="8040806" cy="1569660"/>
          </a:xfrm>
          <a:prstGeom prst="rect">
            <a:avLst/>
          </a:prstGeom>
          <a:noFill/>
        </p:spPr>
        <p:txBody>
          <a:bodyPr wrap="square" rtlCol="0">
            <a:spAutoFit/>
          </a:bodyPr>
          <a:lstStyle/>
          <a:p>
            <a:r>
              <a:rPr lang="en-US" sz="2400" dirty="0" smtClean="0">
                <a:cs typeface="Andalus" pitchFamily="18" charset="-78"/>
              </a:rPr>
              <a:t>The international red cross &amp; red crescent movement is worldwide, in which all societies have equal status &amp; share equal responsibilities &amp; duties in helping each other.</a:t>
            </a:r>
            <a:endParaRPr lang="en-US" sz="2400" dirty="0">
              <a:cs typeface="Andalus" pitchFamily="18" charset="-78"/>
            </a:endParaRPr>
          </a:p>
        </p:txBody>
      </p:sp>
      <p:sp>
        <p:nvSpPr>
          <p:cNvPr id="2" name="TextBox 1"/>
          <p:cNvSpPr txBox="1"/>
          <p:nvPr/>
        </p:nvSpPr>
        <p:spPr>
          <a:xfrm>
            <a:off x="723900" y="2209800"/>
            <a:ext cx="2247900" cy="830997"/>
          </a:xfrm>
          <a:prstGeom prst="rect">
            <a:avLst/>
          </a:prstGeom>
          <a:noFill/>
        </p:spPr>
        <p:txBody>
          <a:bodyPr wrap="square" rtlCol="0">
            <a:spAutoFit/>
          </a:bodyPr>
          <a:lstStyle/>
          <a:p>
            <a:r>
              <a:rPr lang="en-US" sz="2400" dirty="0" smtClean="0"/>
              <a:t>6. Unity</a:t>
            </a:r>
          </a:p>
          <a:p>
            <a:endParaRPr lang="en-US" sz="2400" dirty="0"/>
          </a:p>
        </p:txBody>
      </p:sp>
      <p:sp>
        <p:nvSpPr>
          <p:cNvPr id="3" name="TextBox 2"/>
          <p:cNvSpPr txBox="1"/>
          <p:nvPr/>
        </p:nvSpPr>
        <p:spPr>
          <a:xfrm>
            <a:off x="838200" y="4191000"/>
            <a:ext cx="2438400" cy="461665"/>
          </a:xfrm>
          <a:prstGeom prst="rect">
            <a:avLst/>
          </a:prstGeom>
          <a:noFill/>
        </p:spPr>
        <p:txBody>
          <a:bodyPr wrap="square" rtlCol="0">
            <a:spAutoFit/>
          </a:bodyPr>
          <a:lstStyle/>
          <a:p>
            <a:r>
              <a:rPr lang="en-US" sz="2400" dirty="0" smtClean="0"/>
              <a:t>7. Universality</a:t>
            </a:r>
            <a:endParaRPr lang="en-US" sz="2400" dirty="0"/>
          </a:p>
        </p:txBody>
      </p:sp>
    </p:spTree>
    <p:extLst>
      <p:ext uri="{BB962C8B-B14F-4D97-AF65-F5344CB8AC3E}">
        <p14:creationId xmlns="" xmlns:p14="http://schemas.microsoft.com/office/powerpoint/2010/main" val="3797317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380752"/>
            <a:ext cx="7024744"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INDIAN RED CROSS SOCIETY</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lstStyle/>
          <a:p>
            <a:pPr marL="0" indent="0">
              <a:buNone/>
            </a:pPr>
            <a:r>
              <a:rPr lang="en-US" dirty="0"/>
              <a:t> </a:t>
            </a:r>
            <a:r>
              <a:rPr lang="en-US" dirty="0" smtClean="0"/>
              <a:t>  </a:t>
            </a:r>
            <a:endParaRPr lang="en-US" dirty="0"/>
          </a:p>
        </p:txBody>
      </p:sp>
      <p:sp>
        <p:nvSpPr>
          <p:cNvPr id="5" name="TextBox 4"/>
          <p:cNvSpPr txBox="1"/>
          <p:nvPr/>
        </p:nvSpPr>
        <p:spPr>
          <a:xfrm>
            <a:off x="609600" y="3072348"/>
            <a:ext cx="7696200" cy="3785652"/>
          </a:xfrm>
          <a:prstGeom prst="rect">
            <a:avLst/>
          </a:prstGeom>
          <a:noFill/>
        </p:spPr>
        <p:txBody>
          <a:bodyPr wrap="square" rtlCol="0">
            <a:spAutoFit/>
          </a:bodyPr>
          <a:lstStyle/>
          <a:p>
            <a:r>
              <a:rPr lang="en-US" sz="2400" dirty="0" smtClean="0">
                <a:cs typeface="Andalus" pitchFamily="18" charset="-78"/>
              </a:rPr>
              <a:t>The Indian red cross is a voluntary humanitarian organization which came into existence in the year 1920 through an Indian Parliamentary Act. The mission of the Indian red cross is to inspire, encourage &amp; initiate at all times all forms of humanitarian activities so that human suffering can be minimized &amp; even prevented &amp; thus contribute to creating a more congenial climate for peace.</a:t>
            </a:r>
          </a:p>
          <a:p>
            <a:r>
              <a:rPr lang="en-US" sz="2400" dirty="0">
                <a:cs typeface="Andalus" pitchFamily="18" charset="-78"/>
              </a:rPr>
              <a:t> </a:t>
            </a:r>
            <a:r>
              <a:rPr lang="en-US" sz="2400" dirty="0" smtClean="0">
                <a:cs typeface="Andalus" pitchFamily="18" charset="-78"/>
              </a:rPr>
              <a:t>            </a:t>
            </a:r>
            <a:endParaRPr lang="en-US" sz="2400" dirty="0">
              <a:cs typeface="Andalus" pitchFamily="18" charset="-78"/>
            </a:endParaRPr>
          </a:p>
        </p:txBody>
      </p:sp>
      <p:pic>
        <p:nvPicPr>
          <p:cNvPr id="16386" name="Picture 2" descr="C:\Users\chetan\Desktop\New folder (2)\REDCROSS%20LOGO.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457200"/>
            <a:ext cx="2643039" cy="14950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0360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720840"/>
            <a:ext cx="7086600" cy="3416320"/>
          </a:xfrm>
          <a:prstGeom prst="rect">
            <a:avLst/>
          </a:prstGeom>
        </p:spPr>
        <p:txBody>
          <a:bodyPr wrap="square">
            <a:spAutoFit/>
          </a:bodyPr>
          <a:lstStyle/>
          <a:p>
            <a:r>
              <a:rPr lang="en-US" sz="2400" dirty="0"/>
              <a:t>The various activities of red cross society of Indian can be outlined as follows;</a:t>
            </a:r>
          </a:p>
          <a:p>
            <a:r>
              <a:rPr lang="en-US" sz="2400" dirty="0"/>
              <a:t>        a) Social &amp; Relief Work</a:t>
            </a:r>
          </a:p>
          <a:p>
            <a:r>
              <a:rPr lang="en-US" sz="2400" dirty="0"/>
              <a:t>        b) Supplies Of Essential Items</a:t>
            </a:r>
          </a:p>
          <a:p>
            <a:r>
              <a:rPr lang="en-US" sz="2400" dirty="0"/>
              <a:t>        c) Maintenance Of Blood Banks</a:t>
            </a:r>
          </a:p>
          <a:p>
            <a:r>
              <a:rPr lang="en-US" sz="2400" dirty="0"/>
              <a:t>        d) Services For Maternal  &amp; Child Welfare</a:t>
            </a:r>
          </a:p>
          <a:p>
            <a:r>
              <a:rPr lang="en-US" sz="2400" dirty="0"/>
              <a:t>        e) Medical Care For Defence Forces</a:t>
            </a:r>
          </a:p>
          <a:p>
            <a:r>
              <a:rPr lang="en-US" sz="2400" dirty="0"/>
              <a:t>        f) Family Planning Services</a:t>
            </a:r>
          </a:p>
          <a:p>
            <a:r>
              <a:rPr lang="en-US" sz="2400" dirty="0"/>
              <a:t>        g) First Aid Services</a:t>
            </a:r>
          </a:p>
        </p:txBody>
      </p:sp>
    </p:spTree>
    <p:extLst>
      <p:ext uri="{BB962C8B-B14F-4D97-AF65-F5344CB8AC3E}">
        <p14:creationId xmlns="" xmlns:p14="http://schemas.microsoft.com/office/powerpoint/2010/main" val="206856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7024744"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PAN AMERICAN SANITARY BUREAU (PASB)</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533400" y="2133600"/>
            <a:ext cx="8077200" cy="5181600"/>
          </a:xfrm>
        </p:spPr>
        <p:txBody>
          <a:bodyPr>
            <a:normAutofit/>
          </a:bodyPr>
          <a:lstStyle/>
          <a:p>
            <a:pPr marL="0" indent="0">
              <a:buNone/>
            </a:pPr>
            <a:r>
              <a:rPr lang="en-US" dirty="0" smtClean="0">
                <a:cs typeface="Andalus" pitchFamily="18" charset="-78"/>
              </a:rPr>
              <a:t>                   The </a:t>
            </a:r>
            <a:r>
              <a:rPr lang="en-US" b="1" dirty="0" smtClean="0">
                <a:cs typeface="Andalus" pitchFamily="18" charset="-78"/>
              </a:rPr>
              <a:t>PASB</a:t>
            </a:r>
            <a:r>
              <a:rPr lang="en-US" dirty="0" smtClean="0">
                <a:cs typeface="Andalus" pitchFamily="18" charset="-78"/>
              </a:rPr>
              <a:t>, the oldest international health agency in the world, is the secretariat of the </a:t>
            </a:r>
            <a:r>
              <a:rPr lang="en-US" b="1" dirty="0" smtClean="0">
                <a:cs typeface="Andalus" pitchFamily="18" charset="-78"/>
              </a:rPr>
              <a:t>Pan American Health Organization(PAHO). </a:t>
            </a:r>
            <a:r>
              <a:rPr lang="en-US" dirty="0" smtClean="0">
                <a:cs typeface="Andalus" pitchFamily="18" charset="-78"/>
              </a:rPr>
              <a:t>It was set up in 1902 in Washington to serve the objectives for the American continent. In 1958, its name was changed to </a:t>
            </a:r>
            <a:r>
              <a:rPr lang="en-US" b="1" dirty="0" smtClean="0">
                <a:cs typeface="Andalus" pitchFamily="18" charset="-78"/>
              </a:rPr>
              <a:t>PAHO</a:t>
            </a:r>
            <a:r>
              <a:rPr lang="en-US" dirty="0" smtClean="0">
                <a:cs typeface="Andalus" pitchFamily="18" charset="-78"/>
              </a:rPr>
              <a:t>.</a:t>
            </a:r>
          </a:p>
          <a:p>
            <a:pPr marL="0" indent="0">
              <a:buNone/>
            </a:pPr>
            <a:r>
              <a:rPr lang="en-US" dirty="0">
                <a:cs typeface="Andalus" pitchFamily="18" charset="-78"/>
              </a:rPr>
              <a:t> </a:t>
            </a:r>
            <a:r>
              <a:rPr lang="en-US" dirty="0" smtClean="0">
                <a:cs typeface="Andalus" pitchFamily="18" charset="-78"/>
              </a:rPr>
              <a:t>                   The Bureau is committed to providing technical support &amp; leadership to </a:t>
            </a:r>
            <a:r>
              <a:rPr lang="en-US" b="1" dirty="0" smtClean="0">
                <a:cs typeface="Andalus" pitchFamily="18" charset="-78"/>
              </a:rPr>
              <a:t>PAHO</a:t>
            </a:r>
            <a:r>
              <a:rPr lang="en-US" dirty="0" smtClean="0">
                <a:cs typeface="Andalus" pitchFamily="18" charset="-78"/>
              </a:rPr>
              <a:t> member states as they purse their purse their goal of health for all &amp; they values therein</a:t>
            </a:r>
            <a:r>
              <a:rPr lang="en-US" sz="2800" dirty="0" smtClean="0">
                <a:latin typeface="Monotype Corsiva" pitchFamily="66" charset="0"/>
                <a:cs typeface="Andalus" pitchFamily="18" charset="-78"/>
              </a:rPr>
              <a:t>.</a:t>
            </a:r>
            <a:endParaRPr lang="en-US" sz="2800" dirty="0">
              <a:latin typeface="Monotype Corsiva" pitchFamily="66" charset="0"/>
              <a:cs typeface="Andalus" pitchFamily="18" charset="-78"/>
            </a:endParaRPr>
          </a:p>
        </p:txBody>
      </p:sp>
      <p:pic>
        <p:nvPicPr>
          <p:cNvPr id="4" name="Picture 2" descr="C:\Users\chetan\Desktop\New folder (2)\english.header.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79806"/>
          <a:stretch/>
        </p:blipFill>
        <p:spPr bwMode="auto">
          <a:xfrm>
            <a:off x="655637" y="790575"/>
            <a:ext cx="1554163" cy="8858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0340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TextBox 4"/>
          <p:cNvSpPr txBox="1"/>
          <p:nvPr/>
        </p:nvSpPr>
        <p:spPr>
          <a:xfrm>
            <a:off x="762000" y="2286000"/>
            <a:ext cx="7391400" cy="3477875"/>
          </a:xfrm>
          <a:prstGeom prst="rect">
            <a:avLst/>
          </a:prstGeom>
          <a:noFill/>
        </p:spPr>
        <p:txBody>
          <a:bodyPr wrap="square" rtlCol="0">
            <a:spAutoFit/>
          </a:bodyPr>
          <a:lstStyle/>
          <a:p>
            <a:r>
              <a:rPr lang="en-US" sz="2000" dirty="0" smtClean="0">
                <a:cs typeface="Andalus" pitchFamily="18" charset="-78"/>
              </a:rPr>
              <a:t>                                 The Office International D’Hygiene Publique (OIHP) was created under the arrangements signed in Rome on 9 December 1970 &amp; was governed by the authority of the permanent committee composed of delegates technically qualified in the field of health, designated by the member states. Responsibilities of the office were the administration of the international sanitary conventional, the service of epidemiological intelligence &amp; collection &amp; dissemination to member states of information of general public health importance.  </a:t>
            </a:r>
          </a:p>
          <a:p>
            <a:r>
              <a:rPr lang="en-US" sz="2000" dirty="0" smtClean="0">
                <a:cs typeface="Andalus" pitchFamily="18" charset="-78"/>
              </a:rPr>
              <a:t>.</a:t>
            </a:r>
            <a:endParaRPr lang="en-US" sz="2000" dirty="0">
              <a:cs typeface="Andalus" pitchFamily="18" charset="-78"/>
            </a:endParaRPr>
          </a:p>
        </p:txBody>
      </p:sp>
      <p:sp>
        <p:nvSpPr>
          <p:cNvPr id="4" name="Rectangle 3"/>
          <p:cNvSpPr/>
          <p:nvPr/>
        </p:nvSpPr>
        <p:spPr>
          <a:xfrm>
            <a:off x="533400" y="762000"/>
            <a:ext cx="8763000"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OFFICE INTERNATIONAL D’HYGIENE PUBLIQUE (OIHP)</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824672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286000"/>
            <a:ext cx="6172200" cy="2308324"/>
          </a:xfrm>
          <a:prstGeom prst="rect">
            <a:avLst/>
          </a:prstGeom>
        </p:spPr>
        <p:txBody>
          <a:bodyPr wrap="square">
            <a:spAutoFit/>
          </a:bodyPr>
          <a:lstStyle/>
          <a:p>
            <a:r>
              <a:rPr lang="en-US" sz="2400" dirty="0"/>
              <a:t>The office was dissolved under the protocol provided for OIHP in the arrangements signed on 22 July 1946. Its epidemiological service was officially transferred to the Interim Commission of WHO on 1 January 1947</a:t>
            </a:r>
          </a:p>
        </p:txBody>
      </p:sp>
    </p:spTree>
    <p:extLst>
      <p:ext uri="{BB962C8B-B14F-4D97-AF65-F5344CB8AC3E}">
        <p14:creationId xmlns="" xmlns:p14="http://schemas.microsoft.com/office/powerpoint/2010/main" val="2802581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743200"/>
            <a:ext cx="6777317" cy="3508977"/>
          </a:xfrm>
        </p:spPr>
        <p:txBody>
          <a:bodyPr>
            <a:normAutofit fontScale="92500" lnSpcReduction="20000"/>
          </a:bodyPr>
          <a:lstStyle/>
          <a:p>
            <a:pPr marL="0" indent="0">
              <a:buNone/>
            </a:pPr>
            <a:r>
              <a:rPr lang="en-US" sz="2000" dirty="0" smtClean="0">
                <a:latin typeface="Andalus" pitchFamily="18" charset="-78"/>
                <a:cs typeface="Andalus" pitchFamily="18" charset="-78"/>
              </a:rPr>
              <a:t>      </a:t>
            </a:r>
            <a:r>
              <a:rPr lang="en-US" dirty="0" smtClean="0">
                <a:cs typeface="Andalus" pitchFamily="18" charset="-78"/>
              </a:rPr>
              <a:t>In 1913, the Rockefeller Foundation was officially founded with the purpose of promoting the well being of human populations around the world.</a:t>
            </a:r>
          </a:p>
          <a:p>
            <a:pPr marL="0" indent="0">
              <a:buNone/>
            </a:pPr>
            <a:r>
              <a:rPr lang="en-US" dirty="0">
                <a:cs typeface="Andalus" pitchFamily="18" charset="-78"/>
              </a:rPr>
              <a:t> </a:t>
            </a:r>
            <a:r>
              <a:rPr lang="en-US" dirty="0" smtClean="0">
                <a:cs typeface="Andalus" pitchFamily="18" charset="-78"/>
              </a:rPr>
              <a:t>    The Rockefeller Foundation has been active with its work in India since 1920. The first of its working this country was a project for the control of hookworm infections. The foundation is mainly responsible for the establishment of the All India Institute Of Hygiene &amp; Public Health in Calcutta. The programs sponsored by this foundation in India includes:</a:t>
            </a:r>
          </a:p>
          <a:p>
            <a:pPr marL="457200" indent="-457200">
              <a:buAutoNum type="alphaLcParenR"/>
            </a:pPr>
            <a:endParaRPr lang="en-US" dirty="0">
              <a:cs typeface="Andalus" pitchFamily="18" charset="-78"/>
            </a:endParaRPr>
          </a:p>
        </p:txBody>
      </p:sp>
      <p:pic>
        <p:nvPicPr>
          <p:cNvPr id="2051" name="Picture 3" descr="C:\Users\chetan\Desktop\New folder (2)\rockefeller_foundation.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16899"/>
          <a:stretch/>
        </p:blipFill>
        <p:spPr bwMode="auto">
          <a:xfrm>
            <a:off x="457200" y="344123"/>
            <a:ext cx="2005948" cy="1297108"/>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C:\Users\chetan\Desktop\New folder (2)\RF%20logo%20July%20200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65925" y="731838"/>
            <a:ext cx="1463675" cy="48736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484058" y="1219200"/>
            <a:ext cx="7024744"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ROCKEFELLER FOUNDATION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644992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6637468" cy="1362075"/>
          </a:xfrm>
        </p:spPr>
        <p:txBody>
          <a:bodyPr>
            <a:normAutofit/>
          </a:bodyPr>
          <a:lstStyle/>
          <a:p>
            <a:r>
              <a:rPr lang="en-US" i="1" u="sng" dirty="0" smtClean="0">
                <a:ln w="10160">
                  <a:solidFill>
                    <a:schemeClr val="accent1"/>
                  </a:solidFill>
                  <a:prstDash val="solid"/>
                </a:ln>
                <a:solidFill>
                  <a:srgbClr val="FFFFFF"/>
                </a:solidFill>
                <a:effectLst>
                  <a:outerShdw blurRad="38100" dist="32000" dir="5400000" algn="tl">
                    <a:srgbClr val="000000">
                      <a:alpha val="30000"/>
                    </a:srgbClr>
                  </a:outerShdw>
                </a:effectLst>
                <a:cs typeface="Aharoni" pitchFamily="2" charset="-79"/>
              </a:rPr>
              <a:t>HEALTH AGENCIES</a:t>
            </a:r>
            <a:br>
              <a:rPr lang="en-US" i="1" u="sng" dirty="0" smtClean="0">
                <a:ln w="10160">
                  <a:solidFill>
                    <a:schemeClr val="accent1"/>
                  </a:solidFill>
                  <a:prstDash val="solid"/>
                </a:ln>
                <a:solidFill>
                  <a:srgbClr val="FFFFFF"/>
                </a:solidFill>
                <a:effectLst>
                  <a:outerShdw blurRad="38100" dist="32000" dir="5400000" algn="tl">
                    <a:srgbClr val="000000">
                      <a:alpha val="30000"/>
                    </a:srgbClr>
                  </a:outerShdw>
                </a:effectLst>
                <a:cs typeface="Aharoni" pitchFamily="2" charset="-79"/>
              </a:rPr>
            </a:br>
            <a:r>
              <a:rPr lang="en-US" i="1" u="sng" dirty="0" smtClean="0">
                <a:ln w="10160">
                  <a:solidFill>
                    <a:schemeClr val="accent1"/>
                  </a:solidFill>
                  <a:prstDash val="solid"/>
                </a:ln>
                <a:solidFill>
                  <a:srgbClr val="FFFFFF"/>
                </a:solidFill>
                <a:effectLst>
                  <a:outerShdw blurRad="38100" dist="32000" dir="5400000" algn="tl">
                    <a:srgbClr val="000000">
                      <a:alpha val="30000"/>
                    </a:srgbClr>
                  </a:outerShdw>
                </a:effectLst>
                <a:cs typeface="Aharoni" pitchFamily="2" charset="-79"/>
              </a:rPr>
              <a:t>AROUND THE WORLD</a:t>
            </a:r>
          </a:p>
        </p:txBody>
      </p:sp>
      <p:sp>
        <p:nvSpPr>
          <p:cNvPr id="3" name="Text Placeholder 2"/>
          <p:cNvSpPr>
            <a:spLocks noGrp="1"/>
          </p:cNvSpPr>
          <p:nvPr>
            <p:ph type="body" idx="1"/>
          </p:nvPr>
        </p:nvSpPr>
        <p:spPr>
          <a:xfrm>
            <a:off x="3429000" y="4724400"/>
            <a:ext cx="6637467" cy="1520413"/>
          </a:xfrm>
        </p:spPr>
        <p:txBody>
          <a:bodyPr>
            <a:normAutofit/>
          </a:bodyPr>
          <a:lstStyle/>
          <a:p>
            <a:endParaRPr lang="en-US" sz="4400" dirty="0">
              <a:latin typeface="Algerian" pitchFamily="82" charset="0"/>
            </a:endParaRPr>
          </a:p>
        </p:txBody>
      </p:sp>
    </p:spTree>
    <p:extLst>
      <p:ext uri="{BB962C8B-B14F-4D97-AF65-F5344CB8AC3E}">
        <p14:creationId xmlns="" xmlns:p14="http://schemas.microsoft.com/office/powerpoint/2010/main" val="3596543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828800"/>
            <a:ext cx="7620000" cy="3416320"/>
          </a:xfrm>
          <a:prstGeom prst="rect">
            <a:avLst/>
          </a:prstGeom>
        </p:spPr>
        <p:txBody>
          <a:bodyPr wrap="square">
            <a:spAutoFit/>
          </a:bodyPr>
          <a:lstStyle/>
          <a:p>
            <a:r>
              <a:rPr lang="en-US" sz="2400" dirty="0" smtClean="0"/>
              <a:t>a. Training </a:t>
            </a:r>
            <a:r>
              <a:rPr lang="en-US" sz="2400" dirty="0"/>
              <a:t>of competent research workers.</a:t>
            </a:r>
          </a:p>
          <a:p>
            <a:r>
              <a:rPr lang="en-US" sz="2400" dirty="0" smtClean="0"/>
              <a:t>b. </a:t>
            </a:r>
            <a:r>
              <a:rPr lang="en-US" sz="2400" dirty="0"/>
              <a:t>Scholarships to candidates from India for trainings or research in foreign countries.</a:t>
            </a:r>
          </a:p>
          <a:p>
            <a:r>
              <a:rPr lang="en-US" sz="2400" dirty="0"/>
              <a:t> </a:t>
            </a:r>
            <a:r>
              <a:rPr lang="en-US" sz="2400" dirty="0" smtClean="0"/>
              <a:t>c. Financial </a:t>
            </a:r>
            <a:r>
              <a:rPr lang="en-US" sz="2400" dirty="0"/>
              <a:t>assistance to teaching institutions &amp; research projects.</a:t>
            </a:r>
          </a:p>
          <a:p>
            <a:r>
              <a:rPr lang="en-US" sz="2400" dirty="0" smtClean="0"/>
              <a:t>d. </a:t>
            </a:r>
            <a:r>
              <a:rPr lang="en-US" sz="2400" dirty="0"/>
              <a:t>Setting up of libraries in medical colleges.</a:t>
            </a:r>
          </a:p>
          <a:p>
            <a:r>
              <a:rPr lang="en-US" sz="2400" dirty="0"/>
              <a:t> </a:t>
            </a:r>
            <a:r>
              <a:rPr lang="en-US" sz="2400" dirty="0" smtClean="0"/>
              <a:t>e. Assistance </a:t>
            </a:r>
            <a:r>
              <a:rPr lang="en-US" sz="2400" dirty="0"/>
              <a:t>for improvements in the field of agriculture, family  planning, rural health etc.</a:t>
            </a:r>
          </a:p>
          <a:p>
            <a:endParaRPr lang="en-US" sz="2400" dirty="0"/>
          </a:p>
        </p:txBody>
      </p:sp>
    </p:spTree>
    <p:extLst>
      <p:ext uri="{BB962C8B-B14F-4D97-AF65-F5344CB8AC3E}">
        <p14:creationId xmlns="" xmlns:p14="http://schemas.microsoft.com/office/powerpoint/2010/main" val="4210747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900" y="1143000"/>
            <a:ext cx="5157844"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HEALTH ORGANIZATION OF THE LEAGUE OF NATIONS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043492" y="2663223"/>
            <a:ext cx="6777317" cy="3508977"/>
          </a:xfrm>
        </p:spPr>
        <p:txBody>
          <a:bodyPr>
            <a:normAutofit/>
          </a:bodyPr>
          <a:lstStyle/>
          <a:p>
            <a:pPr marL="0" indent="0">
              <a:buNone/>
            </a:pPr>
            <a:r>
              <a:rPr lang="en-US" sz="2000" dirty="0" smtClean="0">
                <a:latin typeface="Andalus" pitchFamily="18" charset="-78"/>
                <a:cs typeface="Andalus" pitchFamily="18" charset="-78"/>
              </a:rPr>
              <a:t>                  </a:t>
            </a:r>
            <a:r>
              <a:rPr lang="en-US" dirty="0" smtClean="0">
                <a:cs typeface="Andalus" pitchFamily="18" charset="-78"/>
              </a:rPr>
              <a:t>The League of Nations was an international organization founded as a result of the Treaty of Versailles in 1919-1920. The league’s  goals included disarmament, preventing war through  collective security, settling disputes b/w countries through negotiation, diplomacy &amp; improving global quality of life.</a:t>
            </a:r>
          </a:p>
          <a:p>
            <a:pPr marL="0" indent="0">
              <a:buNone/>
            </a:pPr>
            <a:r>
              <a:rPr lang="en-US" dirty="0">
                <a:cs typeface="Andalus" pitchFamily="18" charset="-78"/>
              </a:rPr>
              <a:t> </a:t>
            </a:r>
            <a:r>
              <a:rPr lang="en-US" dirty="0" smtClean="0">
                <a:cs typeface="Andalus" pitchFamily="18" charset="-78"/>
              </a:rPr>
              <a:t>                  </a:t>
            </a:r>
            <a:endParaRPr lang="en-US" dirty="0">
              <a:cs typeface="Andalus" pitchFamily="18" charset="-78"/>
            </a:endParaRPr>
          </a:p>
        </p:txBody>
      </p:sp>
      <p:pic>
        <p:nvPicPr>
          <p:cNvPr id="3074" name="Picture 2" descr="C:\Users\chetan\Desktop\New folder (2)\Symbol_of_the_League_of_Nations.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381000"/>
            <a:ext cx="2857500" cy="190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5617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7696200" cy="5262979"/>
          </a:xfrm>
          <a:prstGeom prst="rect">
            <a:avLst/>
          </a:prstGeom>
        </p:spPr>
        <p:txBody>
          <a:bodyPr wrap="square">
            <a:spAutoFit/>
          </a:bodyPr>
          <a:lstStyle/>
          <a:p>
            <a:r>
              <a:rPr lang="en-US" sz="2400" dirty="0" smtClean="0"/>
              <a:t>             The </a:t>
            </a:r>
            <a:r>
              <a:rPr lang="en-US" sz="2400" dirty="0"/>
              <a:t>organization did outstanding works in the fields of nutrition, malaria, biological standardization, &amp; rural hygiene. It gave international help to governments in fighting epidemics; it started the series of periodical  epidemiological reports, now issued by the WHO. It greatly extended the epidemic intelligence service begun by the International Office of Public Health in Paris, &amp; established a Far Eastern Bureau at Singapore for that purpose.</a:t>
            </a:r>
          </a:p>
          <a:p>
            <a:r>
              <a:rPr lang="en-US" sz="2400" dirty="0"/>
              <a:t>                    The League of Nations was dissolved in1939, but its health organization in Geneva continued the publication of the weekly epidemiological record</a:t>
            </a:r>
            <a:r>
              <a:rPr lang="en-US" dirty="0"/>
              <a:t>.</a:t>
            </a:r>
          </a:p>
        </p:txBody>
      </p:sp>
    </p:spTree>
    <p:extLst>
      <p:ext uri="{BB962C8B-B14F-4D97-AF65-F5344CB8AC3E}">
        <p14:creationId xmlns="" xmlns:p14="http://schemas.microsoft.com/office/powerpoint/2010/main" val="66194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656" y="695325"/>
            <a:ext cx="7024744"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INTERNATIONAL LABOUR ORGANIZATION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Autofit/>
          </a:bodyPr>
          <a:lstStyle/>
          <a:p>
            <a:pPr marL="0" indent="0">
              <a:buNone/>
            </a:pPr>
            <a:r>
              <a:rPr lang="en-US" dirty="0" smtClean="0">
                <a:cs typeface="Andalus" pitchFamily="18" charset="-78"/>
              </a:rPr>
              <a:t>                        The ILO is a relatively old organization dating from the end of the first world war. It was formed in 1919 with its headquarters in Geneva, Switzerland.</a:t>
            </a:r>
          </a:p>
          <a:p>
            <a:pPr marL="0" indent="0">
              <a:buNone/>
            </a:pPr>
            <a:r>
              <a:rPr lang="en-US" dirty="0" smtClean="0">
                <a:cs typeface="Andalus" pitchFamily="18" charset="-78"/>
              </a:rPr>
              <a:t>                         The main purpose of establishment of ILO was for improving the living &amp; working conditions of the working population in different parts of the world.</a:t>
            </a:r>
          </a:p>
          <a:p>
            <a:pPr marL="0" indent="0">
              <a:buNone/>
            </a:pPr>
            <a:r>
              <a:rPr lang="en-US" dirty="0" smtClean="0">
                <a:cs typeface="Andalus" pitchFamily="18" charset="-78"/>
              </a:rPr>
              <a:t>.</a:t>
            </a:r>
            <a:endParaRPr lang="en-US" dirty="0">
              <a:cs typeface="Andalus" pitchFamily="18" charset="-78"/>
            </a:endParaRPr>
          </a:p>
        </p:txBody>
      </p:sp>
      <p:pic>
        <p:nvPicPr>
          <p:cNvPr id="4098" name="Picture 2" descr="C:\Users\chetan\Desktop\New folder (2)\logo_ILO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381000"/>
            <a:ext cx="1905000" cy="1771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0340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8001000" cy="5262979"/>
          </a:xfrm>
          <a:prstGeom prst="rect">
            <a:avLst/>
          </a:prstGeom>
        </p:spPr>
        <p:txBody>
          <a:bodyPr wrap="square">
            <a:spAutoFit/>
          </a:bodyPr>
          <a:lstStyle/>
          <a:p>
            <a:r>
              <a:rPr lang="en-US" sz="2400" dirty="0"/>
              <a:t>The primary function of ILO is the establishment of conventions safeguarding the conditions of </a:t>
            </a:r>
            <a:r>
              <a:rPr lang="en-US" sz="2400" dirty="0" err="1"/>
              <a:t>labour</a:t>
            </a:r>
            <a:r>
              <a:rPr lang="en-US" sz="2400" dirty="0"/>
              <a:t>. The functions of ILO include</a:t>
            </a:r>
            <a:r>
              <a:rPr lang="en-US" sz="2400" dirty="0" smtClean="0"/>
              <a:t>: </a:t>
            </a:r>
          </a:p>
          <a:p>
            <a:endParaRPr lang="en-US" sz="2400" dirty="0"/>
          </a:p>
          <a:p>
            <a:pPr marL="342900" indent="-342900">
              <a:buAutoNum type="arabicPeriod"/>
            </a:pPr>
            <a:r>
              <a:rPr lang="en-US" sz="2400" dirty="0" smtClean="0"/>
              <a:t>Establishment </a:t>
            </a:r>
            <a:r>
              <a:rPr lang="en-US" sz="2400" dirty="0"/>
              <a:t>of peace by promoting social justice</a:t>
            </a:r>
            <a:r>
              <a:rPr lang="en-US" sz="2400" dirty="0" smtClean="0"/>
              <a:t>.</a:t>
            </a:r>
          </a:p>
          <a:p>
            <a:endParaRPr lang="en-US" sz="2400" dirty="0"/>
          </a:p>
          <a:p>
            <a:r>
              <a:rPr lang="en-US" sz="2400" dirty="0"/>
              <a:t> </a:t>
            </a:r>
            <a:r>
              <a:rPr lang="en-US" sz="2400" dirty="0" smtClean="0"/>
              <a:t>2. To </a:t>
            </a:r>
            <a:r>
              <a:rPr lang="en-US" sz="2400" dirty="0"/>
              <a:t>improve the living standards &amp; </a:t>
            </a:r>
            <a:r>
              <a:rPr lang="en-US" sz="2400" dirty="0" err="1"/>
              <a:t>labour</a:t>
            </a:r>
            <a:r>
              <a:rPr lang="en-US" sz="2400" dirty="0"/>
              <a:t> conditions of working people around the world</a:t>
            </a:r>
            <a:r>
              <a:rPr lang="en-US" sz="2400" dirty="0" smtClean="0"/>
              <a:t>.</a:t>
            </a:r>
          </a:p>
          <a:p>
            <a:endParaRPr lang="en-US" sz="2400" dirty="0"/>
          </a:p>
          <a:p>
            <a:r>
              <a:rPr lang="en-US" sz="2400" dirty="0"/>
              <a:t> </a:t>
            </a:r>
            <a:r>
              <a:rPr lang="en-US" sz="2400" dirty="0" smtClean="0"/>
              <a:t>3.To </a:t>
            </a:r>
            <a:r>
              <a:rPr lang="en-US" sz="2400" dirty="0"/>
              <a:t>promote economic &amp; social stability. The ILO co-operates with WHO in industrial health, in the hygiene of ships &amp; the health of seamen, &amp; in the study of social &amp; health insurance schemes</a:t>
            </a:r>
          </a:p>
        </p:txBody>
      </p:sp>
    </p:spTree>
    <p:extLst>
      <p:ext uri="{BB962C8B-B14F-4D97-AF65-F5344CB8AC3E}">
        <p14:creationId xmlns="" xmlns:p14="http://schemas.microsoft.com/office/powerpoint/2010/main" val="59233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837" y="404576"/>
            <a:ext cx="7024744"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FORD FOUNDATION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090971" y="1674511"/>
            <a:ext cx="6777317" cy="3508977"/>
          </a:xfrm>
        </p:spPr>
        <p:txBody>
          <a:bodyPr>
            <a:noAutofit/>
          </a:bodyPr>
          <a:lstStyle/>
          <a:p>
            <a:pPr marL="0" indent="0">
              <a:buNone/>
            </a:pPr>
            <a:r>
              <a:rPr lang="en-US" sz="2000" dirty="0"/>
              <a:t>	</a:t>
            </a:r>
            <a:r>
              <a:rPr lang="en-US" sz="2000" dirty="0" smtClean="0">
                <a:cs typeface="Andalus" pitchFamily="18" charset="-78"/>
              </a:rPr>
              <a:t>The Ford Foundation was established on January 15, 1936. It stated that resources should be used “for scientific, educational &amp; charitable purposes, all for the public welfare”.</a:t>
            </a:r>
          </a:p>
          <a:p>
            <a:pPr marL="0" indent="0">
              <a:buNone/>
            </a:pPr>
            <a:r>
              <a:rPr lang="en-US" sz="2000" dirty="0">
                <a:cs typeface="Andalus" pitchFamily="18" charset="-78"/>
              </a:rPr>
              <a:t> </a:t>
            </a:r>
            <a:r>
              <a:rPr lang="en-US" sz="2000" dirty="0" smtClean="0">
                <a:cs typeface="Andalus" pitchFamily="18" charset="-78"/>
              </a:rPr>
              <a:t>              The Ford Foundation established an office in India in 1952. Functions are providing funds to academic institutions, research organizations, government agencies &amp; civil society groups.</a:t>
            </a:r>
          </a:p>
          <a:p>
            <a:pPr marL="0" indent="0">
              <a:buNone/>
            </a:pPr>
            <a:r>
              <a:rPr lang="en-US" sz="2000" dirty="0" smtClean="0">
                <a:cs typeface="Andalus" pitchFamily="18" charset="-78"/>
              </a:rPr>
              <a:t>Over the past 5 decades, major commitments have been made in these areas:</a:t>
            </a:r>
          </a:p>
          <a:p>
            <a:r>
              <a:rPr lang="en-US" sz="2000" dirty="0" smtClean="0">
                <a:cs typeface="Andalus" pitchFamily="18" charset="-78"/>
              </a:rPr>
              <a:t> Agriculture &amp; rural development</a:t>
            </a:r>
          </a:p>
          <a:p>
            <a:r>
              <a:rPr lang="en-US" sz="2000" dirty="0">
                <a:cs typeface="Andalus" pitchFamily="18" charset="-78"/>
              </a:rPr>
              <a:t> </a:t>
            </a:r>
            <a:r>
              <a:rPr lang="en-US" sz="2000" dirty="0" smtClean="0">
                <a:cs typeface="Andalus" pitchFamily="18" charset="-78"/>
              </a:rPr>
              <a:t>Forest &amp; natural resource management.</a:t>
            </a:r>
          </a:p>
          <a:p>
            <a:r>
              <a:rPr lang="en-US" sz="2000" dirty="0">
                <a:cs typeface="Andalus" pitchFamily="18" charset="-78"/>
              </a:rPr>
              <a:t> </a:t>
            </a:r>
            <a:r>
              <a:rPr lang="en-US" sz="2000" dirty="0" smtClean="0">
                <a:cs typeface="Andalus" pitchFamily="18" charset="-78"/>
              </a:rPr>
              <a:t>Reproductive health</a:t>
            </a:r>
          </a:p>
          <a:p>
            <a:r>
              <a:rPr lang="en-US" sz="2000" dirty="0">
                <a:cs typeface="Andalus" pitchFamily="18" charset="-78"/>
              </a:rPr>
              <a:t> </a:t>
            </a:r>
            <a:r>
              <a:rPr lang="en-US" sz="2000" dirty="0" smtClean="0">
                <a:cs typeface="Andalus" pitchFamily="18" charset="-78"/>
              </a:rPr>
              <a:t>Microfinance &amp; livelihood</a:t>
            </a:r>
            <a:endParaRPr lang="en-US" sz="2000" dirty="0">
              <a:cs typeface="Andalus" pitchFamily="18" charset="-78"/>
            </a:endParaRPr>
          </a:p>
        </p:txBody>
      </p:sp>
      <p:sp>
        <p:nvSpPr>
          <p:cNvPr id="4" name="Rectangle 3"/>
          <p:cNvSpPr/>
          <p:nvPr/>
        </p:nvSpPr>
        <p:spPr>
          <a:xfrm>
            <a:off x="4479630" y="2967335"/>
            <a:ext cx="184731" cy="923330"/>
          </a:xfrm>
          <a:prstGeom prst="rect">
            <a:avLst/>
          </a:prstGeom>
          <a:noFill/>
        </p:spPr>
        <p:txBody>
          <a:bodyPr wrap="none" lIns="91440" tIns="45720" rIns="91440" bIns="45720">
            <a:spAutoFit/>
          </a:bodyPr>
          <a:lstStyle/>
          <a:p>
            <a:pPr algn="ct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122" name="Picture 2" descr="C:\Users\chetan\Desktop\New folder (2)\Ford%20Foundation%20Log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404576"/>
            <a:ext cx="3444875" cy="8651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79876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8534400" cy="4154984"/>
          </a:xfrm>
          <a:prstGeom prst="rect">
            <a:avLst/>
          </a:prstGeom>
          <a:noFill/>
        </p:spPr>
        <p:txBody>
          <a:bodyPr wrap="square" rtlCol="0">
            <a:spAutoFit/>
          </a:bodyPr>
          <a:lstStyle/>
          <a:p>
            <a:pPr marL="342900" indent="-342900">
              <a:buFont typeface="Arial" pitchFamily="34" charset="0"/>
              <a:buChar char="•"/>
            </a:pPr>
            <a:r>
              <a:rPr lang="en-US" sz="2400" dirty="0" smtClean="0">
                <a:cs typeface="Andalus" pitchFamily="18" charset="-78"/>
              </a:rPr>
              <a:t>Human rights. </a:t>
            </a:r>
          </a:p>
          <a:p>
            <a:pPr marL="342900" indent="-342900">
              <a:buFont typeface="Arial" pitchFamily="34" charset="0"/>
              <a:buChar char="•"/>
            </a:pPr>
            <a:r>
              <a:rPr lang="en-US" sz="2400" dirty="0">
                <a:cs typeface="Andalus" pitchFamily="18" charset="-78"/>
              </a:rPr>
              <a:t> </a:t>
            </a:r>
            <a:r>
              <a:rPr lang="en-US" sz="2400" dirty="0" smtClean="0">
                <a:cs typeface="Andalus" pitchFamily="18" charset="-78"/>
              </a:rPr>
              <a:t>Local-global governance</a:t>
            </a:r>
          </a:p>
          <a:p>
            <a:pPr marL="342900" indent="-342900">
              <a:buFont typeface="Arial" pitchFamily="34" charset="0"/>
              <a:buChar char="•"/>
            </a:pPr>
            <a:r>
              <a:rPr lang="en-US" sz="2400" dirty="0" smtClean="0">
                <a:cs typeface="Andalus" pitchFamily="18" charset="-78"/>
              </a:rPr>
              <a:t>Civil society  </a:t>
            </a:r>
          </a:p>
          <a:p>
            <a:pPr marL="342900" indent="-342900">
              <a:buFont typeface="Arial" pitchFamily="34" charset="0"/>
              <a:buChar char="•"/>
            </a:pPr>
            <a:r>
              <a:rPr lang="en-US" sz="2400" dirty="0" smtClean="0">
                <a:cs typeface="Andalus" pitchFamily="18" charset="-78"/>
              </a:rPr>
              <a:t>Higher education &amp; scholarship</a:t>
            </a:r>
          </a:p>
          <a:p>
            <a:pPr marL="342900" indent="-342900">
              <a:buFont typeface="Arial" pitchFamily="34" charset="0"/>
              <a:buChar char="•"/>
            </a:pPr>
            <a:r>
              <a:rPr lang="en-US" sz="2400" dirty="0" smtClean="0">
                <a:cs typeface="Andalus" pitchFamily="18" charset="-78"/>
              </a:rPr>
              <a:t>Arts &amp; culture</a:t>
            </a:r>
          </a:p>
          <a:p>
            <a:pPr marL="342900" indent="-342900">
              <a:buFont typeface="Arial" pitchFamily="34" charset="0"/>
              <a:buChar char="•"/>
            </a:pPr>
            <a:r>
              <a:rPr lang="en-US" sz="2400" dirty="0" smtClean="0">
                <a:cs typeface="Andalus" pitchFamily="18" charset="-78"/>
              </a:rPr>
              <a:t>Regional cooperation &amp; international security</a:t>
            </a:r>
          </a:p>
          <a:p>
            <a:endParaRPr lang="en-US" sz="2400" dirty="0">
              <a:cs typeface="Andalus" pitchFamily="18" charset="-78"/>
            </a:endParaRPr>
          </a:p>
          <a:p>
            <a:r>
              <a:rPr lang="en-US" sz="2400" dirty="0" smtClean="0">
                <a:cs typeface="Andalus" pitchFamily="18" charset="-78"/>
              </a:rPr>
              <a:t>                 Grants in these fields have been designed to strengthen individual &amp; institutional capabilities, to support innovative concepts &amp; approaches &amp; to promote the sharing of knowledge</a:t>
            </a:r>
            <a:r>
              <a:rPr lang="en-US" sz="2000" dirty="0" smtClean="0">
                <a:latin typeface="Andalus" pitchFamily="18" charset="-78"/>
                <a:cs typeface="Andalus" pitchFamily="18" charset="-78"/>
              </a:rPr>
              <a:t>.</a:t>
            </a:r>
            <a:endParaRPr lang="en-US" sz="2000" dirty="0">
              <a:latin typeface="Andalus" pitchFamily="18" charset="-78"/>
              <a:cs typeface="Andalus" pitchFamily="18" charset="-78"/>
            </a:endParaRPr>
          </a:p>
        </p:txBody>
      </p:sp>
    </p:spTree>
    <p:extLst>
      <p:ext uri="{BB962C8B-B14F-4D97-AF65-F5344CB8AC3E}">
        <p14:creationId xmlns="" xmlns:p14="http://schemas.microsoft.com/office/powerpoint/2010/main" val="1612532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40176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THE UNITED NATIONS RELIEF &amp; REHABILITATION ADMINISTRATION (UNRRA)</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3" name="Content Placeholder 2"/>
          <p:cNvSpPr>
            <a:spLocks noGrp="1"/>
          </p:cNvSpPr>
          <p:nvPr>
            <p:ph idx="1"/>
          </p:nvPr>
        </p:nvSpPr>
        <p:spPr>
          <a:xfrm>
            <a:off x="533400" y="2286000"/>
            <a:ext cx="8229600" cy="4876800"/>
          </a:xfrm>
        </p:spPr>
        <p:txBody>
          <a:bodyPr>
            <a:noAutofit/>
          </a:bodyPr>
          <a:lstStyle/>
          <a:p>
            <a:pPr marL="0" indent="0">
              <a:buNone/>
            </a:pPr>
            <a:r>
              <a:rPr lang="en-US" dirty="0">
                <a:cs typeface="Andalus" pitchFamily="18" charset="-78"/>
              </a:rPr>
              <a:t> </a:t>
            </a:r>
            <a:r>
              <a:rPr lang="en-US" dirty="0" smtClean="0">
                <a:cs typeface="Andalus" pitchFamily="18" charset="-78"/>
              </a:rPr>
              <a:t>                       The UNRRA was created at 44- nation conference at the white House on November 9, 1943. Its mission was to provide economic assistance to European nations after  second world war &amp; to assist the refugees who would come under Allied control. </a:t>
            </a:r>
          </a:p>
          <a:p>
            <a:pPr marL="0" indent="0">
              <a:buNone/>
            </a:pPr>
            <a:r>
              <a:rPr lang="en-US" dirty="0">
                <a:cs typeface="Andalus" pitchFamily="18" charset="-78"/>
              </a:rPr>
              <a:t> </a:t>
            </a:r>
            <a:r>
              <a:rPr lang="en-US" dirty="0" smtClean="0">
                <a:cs typeface="Andalus" pitchFamily="18" charset="-78"/>
              </a:rPr>
              <a:t>                       UNRRA was wound up in 1946-47, &amp; some of its residual funds were given to the International Refugee Organization &amp; The Interim Commission of the World Health Organization, with the largest share going to the United Nations Children’s Fund (UNICEF).</a:t>
            </a:r>
          </a:p>
          <a:p>
            <a:pPr marL="0" indent="0">
              <a:buNone/>
            </a:pPr>
            <a:r>
              <a:rPr lang="en-US" dirty="0" smtClean="0">
                <a:cs typeface="Andalus" pitchFamily="18" charset="-78"/>
              </a:rPr>
              <a:t>         </a:t>
            </a:r>
            <a:endParaRPr lang="en-US" dirty="0">
              <a:cs typeface="Andalus" pitchFamily="18" charset="-78"/>
            </a:endParaRPr>
          </a:p>
        </p:txBody>
      </p:sp>
      <p:pic>
        <p:nvPicPr>
          <p:cNvPr id="6147" name="Picture 3" descr="C:\Users\chetan\Desktop\New folder (2)\unrrastripobv.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442" t="10525" r="3514" b="11968"/>
          <a:stretch/>
        </p:blipFill>
        <p:spPr bwMode="auto">
          <a:xfrm>
            <a:off x="5486400" y="1600200"/>
            <a:ext cx="3043451" cy="7369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6418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chetan\Desktop\New folder (2)\JosefSchleifstei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5800" y="380999"/>
            <a:ext cx="7772400" cy="60798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01603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762000"/>
            <a:ext cx="7024744"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WORLD BANK GROUP</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066800" y="2209800"/>
            <a:ext cx="6777317" cy="3508977"/>
          </a:xfrm>
        </p:spPr>
        <p:txBody>
          <a:bodyPr>
            <a:normAutofit fontScale="92500" lnSpcReduction="20000"/>
          </a:bodyPr>
          <a:lstStyle/>
          <a:p>
            <a:pPr marL="0" indent="0">
              <a:buNone/>
            </a:pPr>
            <a:r>
              <a:rPr lang="en-US" dirty="0"/>
              <a:t> </a:t>
            </a:r>
            <a:r>
              <a:rPr lang="en-US" dirty="0" smtClean="0"/>
              <a:t>   </a:t>
            </a:r>
            <a:r>
              <a:rPr lang="en-US" sz="2600" dirty="0" smtClean="0">
                <a:cs typeface="Andalus" pitchFamily="18" charset="-78"/>
              </a:rPr>
              <a:t>The World Bank Group comprises of 5 Organizations:</a:t>
            </a:r>
          </a:p>
          <a:p>
            <a:pPr marL="0" indent="0">
              <a:buNone/>
            </a:pPr>
            <a:r>
              <a:rPr lang="en-US" sz="3000" dirty="0" smtClean="0">
                <a:latin typeface="+mj-lt"/>
                <a:cs typeface="Andalus" pitchFamily="18" charset="-78"/>
              </a:rPr>
              <a:t>1.The International Bank for Reconstruction &amp; Development (IBRD</a:t>
            </a:r>
            <a:r>
              <a:rPr lang="en-US" sz="2800" dirty="0" smtClean="0">
                <a:latin typeface="Bernard MT Condensed" pitchFamily="18" charset="0"/>
                <a:cs typeface="Andalus" pitchFamily="18" charset="-78"/>
              </a:rPr>
              <a:t>)</a:t>
            </a:r>
          </a:p>
          <a:p>
            <a:pPr marL="0" indent="0">
              <a:buNone/>
            </a:pPr>
            <a:r>
              <a:rPr lang="en-US" sz="2800" dirty="0">
                <a:latin typeface="Bernard MT Condensed" pitchFamily="18" charset="0"/>
                <a:cs typeface="Andalus" pitchFamily="18" charset="-78"/>
              </a:rPr>
              <a:t> </a:t>
            </a:r>
            <a:r>
              <a:rPr lang="en-US" sz="2800" dirty="0" smtClean="0">
                <a:latin typeface="Bernard MT Condensed" pitchFamily="18" charset="0"/>
                <a:cs typeface="Andalus" pitchFamily="18" charset="-78"/>
              </a:rPr>
              <a:t>        </a:t>
            </a:r>
            <a:r>
              <a:rPr lang="en-US" sz="2600" dirty="0" smtClean="0">
                <a:cs typeface="Andalus" pitchFamily="18" charset="-78"/>
              </a:rPr>
              <a:t>The IBRD, frequently called the “ World Bank” is the main leading organization of the World Bank Group &amp; was conceived in July 1944 at the United Nations Monetary &amp; Financial Conference in Bretton Woods, New Hampshire, US</a:t>
            </a:r>
            <a:r>
              <a:rPr lang="en-US" sz="2800" dirty="0" smtClean="0">
                <a:latin typeface="Andalus" pitchFamily="18" charset="-78"/>
                <a:cs typeface="Andalus" pitchFamily="18" charset="-78"/>
              </a:rPr>
              <a:t>.</a:t>
            </a:r>
            <a:endParaRPr lang="en-US" sz="2800" dirty="0"/>
          </a:p>
        </p:txBody>
      </p:sp>
      <p:pic>
        <p:nvPicPr>
          <p:cNvPr id="7170" name="Picture 2" descr="C:\Users\chetan\Desktop\New folder (2)\177.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381000"/>
            <a:ext cx="3562350" cy="952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18078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fontAlgn="auto">
              <a:spcAft>
                <a:spcPts val="0"/>
              </a:spcAft>
              <a:defRPr/>
            </a:pPr>
            <a:r>
              <a:rPr lang="en-US" smtClean="0"/>
              <a:t>Definition of Health</a:t>
            </a:r>
          </a:p>
        </p:txBody>
      </p:sp>
      <p:sp>
        <p:nvSpPr>
          <p:cNvPr id="4099" name="Content Placeholder 2"/>
          <p:cNvSpPr>
            <a:spLocks noGrp="1"/>
          </p:cNvSpPr>
          <p:nvPr>
            <p:ph idx="1"/>
          </p:nvPr>
        </p:nvSpPr>
        <p:spPr/>
        <p:txBody>
          <a:bodyPr>
            <a:noAutofit/>
          </a:bodyPr>
          <a:lstStyle/>
          <a:p>
            <a:pPr>
              <a:buFont typeface="Wingdings" pitchFamily="2" charset="2"/>
              <a:buNone/>
            </a:pPr>
            <a:r>
              <a:rPr lang="en-US" sz="3200" dirty="0" smtClean="0"/>
              <a:t>  </a:t>
            </a:r>
          </a:p>
          <a:p>
            <a:pPr>
              <a:buFont typeface="Wingdings" pitchFamily="2" charset="2"/>
              <a:buNone/>
            </a:pPr>
            <a:endParaRPr lang="en-US" sz="3200" dirty="0" smtClean="0"/>
          </a:p>
          <a:p>
            <a:pPr>
              <a:buFont typeface="Wingdings" pitchFamily="2" charset="2"/>
              <a:buNone/>
            </a:pPr>
            <a:r>
              <a:rPr lang="en-US" sz="3200" dirty="0" smtClean="0"/>
              <a:t>   </a:t>
            </a:r>
            <a:r>
              <a:rPr lang="en-US" sz="3200" i="1" dirty="0" smtClean="0"/>
              <a:t>Health is a state of complete physical, mental and social well – being, not  merely the absence of disease or infirmity (WHO)</a:t>
            </a:r>
          </a:p>
        </p:txBody>
      </p:sp>
    </p:spTree>
    <p:extLst>
      <p:ext uri="{BB962C8B-B14F-4D97-AF65-F5344CB8AC3E}">
        <p14:creationId xmlns="" xmlns:p14="http://schemas.microsoft.com/office/powerpoint/2010/main" val="40930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1319" y="609600"/>
            <a:ext cx="7923663" cy="5509200"/>
          </a:xfrm>
          <a:prstGeom prst="rect">
            <a:avLst/>
          </a:prstGeom>
          <a:noFill/>
        </p:spPr>
        <p:txBody>
          <a:bodyPr wrap="square" rtlCol="0">
            <a:spAutoFit/>
          </a:bodyPr>
          <a:lstStyle/>
          <a:p>
            <a:r>
              <a:rPr lang="en-US" sz="2800" dirty="0" smtClean="0">
                <a:latin typeface="Century Gothic" pitchFamily="34" charset="0"/>
              </a:rPr>
              <a:t>2.The International Finance Corporation (IFC)    </a:t>
            </a:r>
          </a:p>
          <a:p>
            <a:endParaRPr lang="en-US" sz="2800" dirty="0" smtClean="0">
              <a:latin typeface="Bernard MT Condensed" pitchFamily="18" charset="0"/>
            </a:endParaRPr>
          </a:p>
          <a:p>
            <a:r>
              <a:rPr lang="en-US" sz="2800" dirty="0">
                <a:latin typeface="Bernard MT Condensed" pitchFamily="18" charset="0"/>
              </a:rPr>
              <a:t> </a:t>
            </a:r>
            <a:r>
              <a:rPr lang="en-US" sz="2800" dirty="0" smtClean="0">
                <a:latin typeface="Bernard MT Condensed" pitchFamily="18" charset="0"/>
              </a:rPr>
              <a:t>                             </a:t>
            </a:r>
            <a:r>
              <a:rPr lang="en-US" sz="2400" dirty="0" smtClean="0">
                <a:cs typeface="Andalus" pitchFamily="18" charset="-78"/>
              </a:rPr>
              <a:t>The IFC formally came into existence on 14 July 1956 as a separate legal entity affiliated with the IRBD. The International Finance Corporation is the member of the World Bank Group that promotes the growth of the private sector in less developed member countries. The IFC’s principal activity is helping finance individual private enterprise projects that contribute to the economic development of the country or region where the project is located. The IFC is the World Bank Group investment bank for developing countries</a:t>
            </a:r>
            <a:r>
              <a:rPr lang="en-US" sz="2000" dirty="0" smtClean="0">
                <a:cs typeface="Andalus" pitchFamily="18" charset="-78"/>
              </a:rPr>
              <a:t>.</a:t>
            </a:r>
            <a:endParaRPr lang="en-US" sz="2000" dirty="0"/>
          </a:p>
        </p:txBody>
      </p:sp>
    </p:spTree>
    <p:extLst>
      <p:ext uri="{BB962C8B-B14F-4D97-AF65-F5344CB8AC3E}">
        <p14:creationId xmlns="" xmlns:p14="http://schemas.microsoft.com/office/powerpoint/2010/main" val="2217142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457" y="533400"/>
            <a:ext cx="8229600" cy="6001643"/>
          </a:xfrm>
          <a:prstGeom prst="rect">
            <a:avLst/>
          </a:prstGeom>
          <a:noFill/>
        </p:spPr>
        <p:txBody>
          <a:bodyPr wrap="square" rtlCol="0">
            <a:spAutoFit/>
          </a:bodyPr>
          <a:lstStyle/>
          <a:p>
            <a:r>
              <a:rPr lang="en-US" sz="2800" dirty="0" smtClean="0">
                <a:latin typeface="Century Gothic" pitchFamily="34" charset="0"/>
              </a:rPr>
              <a:t>3.The International Development Association (IDA</a:t>
            </a:r>
            <a:r>
              <a:rPr lang="en-US" sz="2800" dirty="0" smtClean="0">
                <a:latin typeface="Bernard MT Condensed" pitchFamily="18" charset="0"/>
              </a:rPr>
              <a:t>) </a:t>
            </a:r>
          </a:p>
          <a:p>
            <a:r>
              <a:rPr lang="en-US" sz="2800" dirty="0">
                <a:latin typeface="Bernard MT Condensed" pitchFamily="18" charset="0"/>
              </a:rPr>
              <a:t> </a:t>
            </a:r>
            <a:r>
              <a:rPr lang="en-US" sz="2800" dirty="0" smtClean="0">
                <a:latin typeface="Bernard MT Condensed" pitchFamily="18" charset="0"/>
              </a:rPr>
              <a:t>             </a:t>
            </a:r>
            <a:r>
              <a:rPr lang="en-US" sz="2400" dirty="0" smtClean="0">
                <a:cs typeface="Andalus" pitchFamily="18" charset="-78"/>
              </a:rPr>
              <a:t>The International Developmental Association (IDA), an affiliate of the World Bank, was established in 1960 to promote economic development in the World’s poorest countries-those that cannot afford to borrow from the IBRD.</a:t>
            </a:r>
          </a:p>
          <a:p>
            <a:endParaRPr lang="en-US" sz="2400" dirty="0" smtClean="0">
              <a:cs typeface="Andalus" pitchFamily="18" charset="-78"/>
            </a:endParaRPr>
          </a:p>
          <a:p>
            <a:r>
              <a:rPr lang="en-US" sz="2800" dirty="0" smtClean="0">
                <a:latin typeface="Century Gothic" pitchFamily="34" charset="0"/>
              </a:rPr>
              <a:t>4.The International Centre for the Settlement of Investment Disputes (ICSID</a:t>
            </a:r>
            <a:r>
              <a:rPr lang="en-US" sz="2800" dirty="0" smtClean="0">
                <a:latin typeface="Bernard MT Condensed" pitchFamily="18" charset="0"/>
              </a:rPr>
              <a:t>)</a:t>
            </a:r>
          </a:p>
          <a:p>
            <a:r>
              <a:rPr lang="en-US" sz="2800" dirty="0">
                <a:latin typeface="Andalus" pitchFamily="18" charset="-78"/>
                <a:cs typeface="Andalus" pitchFamily="18" charset="-78"/>
              </a:rPr>
              <a:t> </a:t>
            </a:r>
            <a:r>
              <a:rPr lang="en-US" sz="2800" dirty="0" smtClean="0">
                <a:latin typeface="Andalus" pitchFamily="18" charset="-78"/>
                <a:cs typeface="Andalus" pitchFamily="18" charset="-78"/>
              </a:rPr>
              <a:t>          </a:t>
            </a:r>
            <a:r>
              <a:rPr lang="en-US" sz="2400" dirty="0" smtClean="0">
                <a:cs typeface="Andalus" pitchFamily="18" charset="-78"/>
              </a:rPr>
              <a:t>The ICSID is an autonomous institution founded in 1966 to promote increased flows of international investment by providing facilities for the conciliation &amp; arbitration of disputes b/w governments &amp; foreign investors.</a:t>
            </a:r>
            <a:endParaRPr lang="en-US" sz="2400" dirty="0">
              <a:cs typeface="Andalus" pitchFamily="18" charset="-78"/>
            </a:endParaRPr>
          </a:p>
        </p:txBody>
      </p:sp>
    </p:spTree>
    <p:extLst>
      <p:ext uri="{BB962C8B-B14F-4D97-AF65-F5344CB8AC3E}">
        <p14:creationId xmlns="" xmlns:p14="http://schemas.microsoft.com/office/powerpoint/2010/main" val="28642342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0600"/>
            <a:ext cx="8229600" cy="3693319"/>
          </a:xfrm>
          <a:prstGeom prst="rect">
            <a:avLst/>
          </a:prstGeom>
          <a:noFill/>
        </p:spPr>
        <p:txBody>
          <a:bodyPr wrap="square" rtlCol="0">
            <a:spAutoFit/>
          </a:bodyPr>
          <a:lstStyle/>
          <a:p>
            <a:r>
              <a:rPr lang="en-US" sz="2800" dirty="0" smtClean="0">
                <a:latin typeface="Century Gothic" pitchFamily="34" charset="0"/>
              </a:rPr>
              <a:t>5.The Multilateral Investment Guarantee Agency (MIGA)</a:t>
            </a:r>
          </a:p>
          <a:p>
            <a:endParaRPr lang="en-US" sz="3000" dirty="0">
              <a:latin typeface="Bernard MT Condensed" pitchFamily="18" charset="0"/>
            </a:endParaRPr>
          </a:p>
          <a:p>
            <a:r>
              <a:rPr lang="en-US" sz="2800" dirty="0" smtClean="0">
                <a:latin typeface="Bernard MT Condensed" pitchFamily="18" charset="0"/>
              </a:rPr>
              <a:t>         </a:t>
            </a:r>
            <a:r>
              <a:rPr lang="en-US" sz="2400" dirty="0" smtClean="0">
                <a:cs typeface="Andalus" pitchFamily="18" charset="-78"/>
              </a:rPr>
              <a:t>MIGA was established in 1988. Its purpose is to promote the flow of foreign direct investment among member countries by insuring investments against non-commercial (political) risk, &amp; by providing promotional &amp; advisory services to help member countries create an attractive investment climate.</a:t>
            </a:r>
            <a:endParaRPr lang="en-US" sz="2400" dirty="0"/>
          </a:p>
        </p:txBody>
      </p:sp>
    </p:spTree>
    <p:extLst>
      <p:ext uri="{BB962C8B-B14F-4D97-AF65-F5344CB8AC3E}">
        <p14:creationId xmlns="" xmlns:p14="http://schemas.microsoft.com/office/powerpoint/2010/main" val="3086246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hetan\Desktop\New folder (2)\carelogo2c.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381000"/>
            <a:ext cx="1885950" cy="20383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981200" y="1143000"/>
            <a:ext cx="7024744"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COOPERATIVE FOR ASSISTANCE &amp; RELIEF EVERYWHERE, (CARE)</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533400" y="2743200"/>
            <a:ext cx="8229600" cy="5029200"/>
          </a:xfrm>
        </p:spPr>
        <p:txBody>
          <a:bodyPr>
            <a:normAutofit/>
          </a:bodyPr>
          <a:lstStyle/>
          <a:p>
            <a:pPr marL="0" indent="0">
              <a:buNone/>
            </a:pPr>
            <a:r>
              <a:rPr lang="en-US" sz="2000" dirty="0" smtClean="0"/>
              <a:t>         		</a:t>
            </a:r>
            <a:r>
              <a:rPr lang="en-US" dirty="0" smtClean="0">
                <a:cs typeface="Andalus" pitchFamily="18" charset="-78"/>
              </a:rPr>
              <a:t>CARE is one of the world’s largest private humanitarian organizations. It was founded in 1945, when 22 American organizations came together to rush lifesaving  CARE packages to survivors of second world war.</a:t>
            </a:r>
          </a:p>
          <a:p>
            <a:pPr marL="0" indent="0">
              <a:buNone/>
            </a:pPr>
            <a:r>
              <a:rPr lang="en-US" dirty="0">
                <a:cs typeface="Andalus" pitchFamily="18" charset="-78"/>
              </a:rPr>
              <a:t> </a:t>
            </a:r>
            <a:r>
              <a:rPr lang="en-US" dirty="0" smtClean="0">
                <a:cs typeface="Andalus" pitchFamily="18" charset="-78"/>
              </a:rPr>
              <a:t>  Overs the years, their work has expanded to address the world’s most threatening problems such as hunger, famine &amp; primary health care.</a:t>
            </a:r>
          </a:p>
          <a:p>
            <a:pPr marL="0" indent="0">
              <a:buNone/>
            </a:pPr>
            <a:r>
              <a:rPr lang="en-US" dirty="0" smtClean="0">
                <a:latin typeface="Andalus" pitchFamily="18" charset="-78"/>
                <a:cs typeface="Andalus" pitchFamily="18" charset="-78"/>
              </a:rPr>
              <a:t>,</a:t>
            </a:r>
            <a:endParaRPr lang="en-US" sz="2000" dirty="0">
              <a:latin typeface="Andalus" pitchFamily="18" charset="-78"/>
              <a:cs typeface="Andalus" pitchFamily="18" charset="-78"/>
            </a:endParaRPr>
          </a:p>
        </p:txBody>
      </p:sp>
    </p:spTree>
    <p:extLst>
      <p:ext uri="{BB962C8B-B14F-4D97-AF65-F5344CB8AC3E}">
        <p14:creationId xmlns="" xmlns:p14="http://schemas.microsoft.com/office/powerpoint/2010/main" val="1701434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81200"/>
            <a:ext cx="7620000" cy="2677656"/>
          </a:xfrm>
          <a:prstGeom prst="rect">
            <a:avLst/>
          </a:prstGeom>
        </p:spPr>
        <p:txBody>
          <a:bodyPr wrap="square">
            <a:spAutoFit/>
          </a:bodyPr>
          <a:lstStyle/>
          <a:p>
            <a:r>
              <a:rPr lang="en-US" sz="2400" dirty="0"/>
              <a:t>In India, CARE has been involved with many feeding programs like mid-day meal scheme for school children , health care programs, educational &amp; </a:t>
            </a:r>
            <a:r>
              <a:rPr lang="en-US" sz="2400" dirty="0" err="1"/>
              <a:t>vacational</a:t>
            </a:r>
            <a:r>
              <a:rPr lang="en-US" sz="2400" dirty="0"/>
              <a:t> training etc.. The CARE also provides  mobile medical units, medical equipment's, medicines etc. for the health care of the rural people</a:t>
            </a:r>
          </a:p>
        </p:txBody>
      </p:sp>
    </p:spTree>
    <p:extLst>
      <p:ext uri="{BB962C8B-B14F-4D97-AF65-F5344CB8AC3E}">
        <p14:creationId xmlns="" xmlns:p14="http://schemas.microsoft.com/office/powerpoint/2010/main" val="4207360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685800"/>
            <a:ext cx="7024744"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FOOD &amp; AGRICULTURE ORGANIZATION (FAO</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990600" y="2286000"/>
            <a:ext cx="6777317" cy="4191000"/>
          </a:xfrm>
        </p:spPr>
        <p:txBody>
          <a:bodyPr>
            <a:normAutofit fontScale="32500" lnSpcReduction="20000"/>
          </a:bodyPr>
          <a:lstStyle/>
          <a:p>
            <a:pPr marL="0" indent="0">
              <a:buNone/>
            </a:pPr>
            <a:r>
              <a:rPr lang="en-US" sz="7400" dirty="0" smtClean="0">
                <a:cs typeface="Andalus" pitchFamily="18" charset="-78"/>
              </a:rPr>
              <a:t>The FAO was formed in the year 1945 &amp; its headquarters is situated in Rome. This is an organization concerned with human diseases of animal origin, with nutrition &amp; with rural hygiene</a:t>
            </a:r>
            <a:r>
              <a:rPr lang="en-US" sz="4400" dirty="0" smtClean="0">
                <a:cs typeface="Andalus" pitchFamily="18" charset="-78"/>
              </a:rPr>
              <a:t>.</a:t>
            </a:r>
          </a:p>
          <a:p>
            <a:pPr marL="0" indent="0">
              <a:buNone/>
            </a:pPr>
            <a:endParaRPr lang="en-US" sz="4400" dirty="0" smtClean="0">
              <a:cs typeface="Andalus" pitchFamily="18" charset="-78"/>
            </a:endParaRPr>
          </a:p>
          <a:p>
            <a:pPr marL="0" indent="0">
              <a:buNone/>
            </a:pPr>
            <a:r>
              <a:rPr lang="en-US" sz="8600" dirty="0" smtClean="0">
                <a:latin typeface="+mj-lt"/>
                <a:cs typeface="Andalus" pitchFamily="18" charset="-78"/>
              </a:rPr>
              <a:t>FUNCTIONS:</a:t>
            </a:r>
          </a:p>
          <a:p>
            <a:pPr>
              <a:buFont typeface="Wingdings" pitchFamily="2" charset="2"/>
              <a:buChar char="Ø"/>
            </a:pPr>
            <a:r>
              <a:rPr lang="en-US" sz="6000" dirty="0" smtClean="0">
                <a:cs typeface="Andalus" pitchFamily="18" charset="-78"/>
              </a:rPr>
              <a:t> </a:t>
            </a:r>
            <a:r>
              <a:rPr lang="en-US" sz="7400" dirty="0" smtClean="0">
                <a:cs typeface="Andalus" pitchFamily="18" charset="-78"/>
              </a:rPr>
              <a:t>Providing help to all nations to fight poverty &amp; to raise the living standards of their people.</a:t>
            </a:r>
          </a:p>
          <a:p>
            <a:pPr>
              <a:buFont typeface="Wingdings" pitchFamily="2" charset="2"/>
              <a:buChar char="Ø"/>
            </a:pPr>
            <a:r>
              <a:rPr lang="en-US" sz="7400" dirty="0">
                <a:cs typeface="Andalus" pitchFamily="18" charset="-78"/>
              </a:rPr>
              <a:t> </a:t>
            </a:r>
            <a:r>
              <a:rPr lang="en-US" sz="7400" dirty="0" smtClean="0">
                <a:cs typeface="Andalus" pitchFamily="18" charset="-78"/>
              </a:rPr>
              <a:t>Ensuring adequate availability of food to people of all nations through increased production of food.</a:t>
            </a:r>
          </a:p>
          <a:p>
            <a:pPr>
              <a:buFont typeface="Wingdings" pitchFamily="2" charset="2"/>
              <a:buChar char="Ø"/>
            </a:pPr>
            <a:endParaRPr lang="en-US" sz="6000" dirty="0">
              <a:latin typeface="Andalus" pitchFamily="18" charset="-78"/>
              <a:cs typeface="Andalus" pitchFamily="18" charset="-78"/>
            </a:endParaRPr>
          </a:p>
        </p:txBody>
      </p:sp>
      <p:pic>
        <p:nvPicPr>
          <p:cNvPr id="9218" name="Picture 2" descr="C:\Users\chetan\Desktop\New folder (2)\FA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762000"/>
            <a:ext cx="1858962" cy="9096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9875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14400"/>
            <a:ext cx="8229600" cy="2308324"/>
          </a:xfrm>
          <a:prstGeom prst="rect">
            <a:avLst/>
          </a:prstGeom>
          <a:noFill/>
        </p:spPr>
        <p:txBody>
          <a:bodyPr wrap="square" rtlCol="0">
            <a:spAutoFit/>
          </a:bodyPr>
          <a:lstStyle/>
          <a:p>
            <a:pPr marL="457200" indent="-457200">
              <a:buFont typeface="Wingdings" pitchFamily="2" charset="2"/>
              <a:buChar char="Ø"/>
            </a:pPr>
            <a:r>
              <a:rPr lang="en-US" sz="2400" dirty="0" smtClean="0">
                <a:cs typeface="Andalus" pitchFamily="18" charset="-78"/>
              </a:rPr>
              <a:t>Helping nations to increase the efficiency in the fields of farming, forestry &amp; fishing. </a:t>
            </a:r>
          </a:p>
          <a:p>
            <a:pPr marL="457200" indent="-457200">
              <a:buFont typeface="Wingdings" pitchFamily="2" charset="2"/>
              <a:buChar char="Ø"/>
            </a:pPr>
            <a:r>
              <a:rPr lang="en-US" sz="2400" dirty="0" smtClean="0">
                <a:cs typeface="Andalus" pitchFamily="18" charset="-78"/>
              </a:rPr>
              <a:t>Campaigning for the freedom from hunger in all nations.</a:t>
            </a:r>
          </a:p>
          <a:p>
            <a:pPr marL="457200" indent="-457200">
              <a:buFont typeface="Wingdings" pitchFamily="2" charset="2"/>
              <a:buChar char="Ø"/>
            </a:pPr>
            <a:r>
              <a:rPr lang="en-US" sz="2400" dirty="0" smtClean="0">
                <a:cs typeface="Andalus" pitchFamily="18" charset="-78"/>
              </a:rPr>
              <a:t>Helping the nations to better the conditions of their people in rural areas.</a:t>
            </a:r>
            <a:endParaRPr lang="en-US" sz="2400" dirty="0">
              <a:cs typeface="Andalus" pitchFamily="18" charset="-78"/>
            </a:endParaRPr>
          </a:p>
        </p:txBody>
      </p:sp>
    </p:spTree>
    <p:extLst>
      <p:ext uri="{BB962C8B-B14F-4D97-AF65-F5344CB8AC3E}">
        <p14:creationId xmlns="" xmlns:p14="http://schemas.microsoft.com/office/powerpoint/2010/main" val="203170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85800"/>
            <a:ext cx="7024744"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UNITED NATIONS CHILDREN’S FUND (UNICEF)</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42" name="Picture 2" descr="C:\Users\chetan\Desktop\New folder (2)\UNICEF-LOG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457200"/>
            <a:ext cx="1364522" cy="168751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2050322" y="1752600"/>
            <a:ext cx="6777317" cy="3508977"/>
          </a:xfrm>
        </p:spPr>
        <p:txBody>
          <a:bodyPr>
            <a:noAutofit/>
          </a:bodyPr>
          <a:lstStyle/>
          <a:p>
            <a:pPr marL="0" indent="0">
              <a:buNone/>
            </a:pPr>
            <a:r>
              <a:rPr lang="en-US" dirty="0" smtClean="0">
                <a:cs typeface="Andalus" pitchFamily="18" charset="-78"/>
              </a:rPr>
              <a:t>The UNICEF was created by the General Assembly during its first session in 1946. It was then called United Nations International Children’s Emergency Fund. The headquarters of UNICEF is situated in New York. It has 8 regional offices in different parts of the world. The UNICEF Regional </a:t>
            </a:r>
            <a:r>
              <a:rPr lang="en-US" dirty="0">
                <a:cs typeface="Andalus" pitchFamily="18" charset="-78"/>
              </a:rPr>
              <a:t>O</a:t>
            </a:r>
            <a:r>
              <a:rPr lang="en-US" dirty="0" smtClean="0">
                <a:cs typeface="Andalus" pitchFamily="18" charset="-78"/>
              </a:rPr>
              <a:t>ffice for South Asia (ROSA) is at New Delhi, which includes India, Srilanka, Afghanistan, Maldives, Nepal, Bangladesh, Bhutan &amp; Pakistan. The main purpose was to meet the emergency needs of the children around the world.</a:t>
            </a:r>
            <a:endParaRPr lang="en-US" dirty="0">
              <a:cs typeface="Andalus" pitchFamily="18" charset="-78"/>
            </a:endParaRPr>
          </a:p>
        </p:txBody>
      </p:sp>
    </p:spTree>
    <p:extLst>
      <p:ext uri="{BB962C8B-B14F-4D97-AF65-F5344CB8AC3E}">
        <p14:creationId xmlns="" xmlns:p14="http://schemas.microsoft.com/office/powerpoint/2010/main" val="1287129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146" y="322823"/>
            <a:ext cx="8237562" cy="5632311"/>
          </a:xfrm>
          <a:prstGeom prst="rect">
            <a:avLst/>
          </a:prstGeom>
          <a:noFill/>
        </p:spPr>
        <p:txBody>
          <a:bodyPr wrap="square" rtlCol="0">
            <a:spAutoFit/>
          </a:bodyPr>
          <a:lstStyle/>
          <a:p>
            <a:r>
              <a:rPr lang="en-US" sz="2800" dirty="0" smtClean="0">
                <a:latin typeface="+mj-lt"/>
                <a:cs typeface="Andalus" pitchFamily="18" charset="-78"/>
              </a:rPr>
              <a:t>FUNCTIONS</a:t>
            </a:r>
          </a:p>
          <a:p>
            <a:r>
              <a:rPr lang="en-US" sz="2800" dirty="0">
                <a:latin typeface="Andalus" pitchFamily="18" charset="-78"/>
                <a:cs typeface="Andalus" pitchFamily="18" charset="-78"/>
              </a:rPr>
              <a:t> </a:t>
            </a:r>
            <a:r>
              <a:rPr lang="en-US" sz="2800" dirty="0" smtClean="0">
                <a:latin typeface="Andalus" pitchFamily="18" charset="-78"/>
                <a:cs typeface="Andalus" pitchFamily="18" charset="-78"/>
              </a:rPr>
              <a:t>                  </a:t>
            </a:r>
            <a:r>
              <a:rPr lang="en-US" sz="2400" dirty="0" smtClean="0">
                <a:cs typeface="Andalus" pitchFamily="18" charset="-78"/>
              </a:rPr>
              <a:t>Combining humanitarian &amp; development objectives, UNICEF cooperates with countries in their efforts to protect their children &amp; to enable them to develop their full potential. UNICEF has its goal as the realization of every child of the opportunity to enjoy the basic rights &amp; privileges, &amp; to contribute to their country’s progress &amp; well being</a:t>
            </a:r>
            <a:r>
              <a:rPr lang="en-US" sz="2800" dirty="0" smtClean="0">
                <a:latin typeface="Andalus" pitchFamily="18" charset="-78"/>
                <a:cs typeface="Andalus" pitchFamily="18" charset="-78"/>
              </a:rPr>
              <a:t>.</a:t>
            </a:r>
          </a:p>
          <a:p>
            <a:endParaRPr lang="en-US" sz="2800" b="1" dirty="0">
              <a:latin typeface="Andalus" pitchFamily="18" charset="-78"/>
              <a:cs typeface="Andalus" pitchFamily="18" charset="-78"/>
            </a:endParaRPr>
          </a:p>
          <a:p>
            <a:r>
              <a:rPr lang="en-US" sz="2800" b="1" dirty="0" smtClean="0">
                <a:latin typeface="+mj-lt"/>
                <a:cs typeface="Andalus" pitchFamily="18" charset="-78"/>
              </a:rPr>
              <a:t>UNICEF  Cooperates with over 137 developing countries in several ways:</a:t>
            </a:r>
          </a:p>
          <a:p>
            <a:r>
              <a:rPr lang="en-US" sz="2400" dirty="0" smtClean="0">
                <a:cs typeface="Andalus" pitchFamily="18" charset="-78"/>
              </a:rPr>
              <a:t>1.It assists in the planning &amp; extension of services benefiting children, in consultation with the countries concerned.</a:t>
            </a:r>
            <a:endParaRPr lang="en-US" sz="2400" dirty="0">
              <a:cs typeface="Andalus" pitchFamily="18" charset="-78"/>
            </a:endParaRPr>
          </a:p>
        </p:txBody>
      </p:sp>
    </p:spTree>
    <p:extLst>
      <p:ext uri="{BB962C8B-B14F-4D97-AF65-F5344CB8AC3E}">
        <p14:creationId xmlns="" xmlns:p14="http://schemas.microsoft.com/office/powerpoint/2010/main" val="3606366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762000"/>
            <a:ext cx="8229600" cy="4893647"/>
          </a:xfrm>
          <a:prstGeom prst="rect">
            <a:avLst/>
          </a:prstGeom>
          <a:noFill/>
        </p:spPr>
        <p:txBody>
          <a:bodyPr wrap="square" rtlCol="0">
            <a:spAutoFit/>
          </a:bodyPr>
          <a:lstStyle/>
          <a:p>
            <a:r>
              <a:rPr lang="en-US" sz="2400" dirty="0" smtClean="0">
                <a:cs typeface="Andalus" pitchFamily="18" charset="-78"/>
              </a:rPr>
              <a:t>2. It provides support to strengthen the training &amp; orientation of national personnel including health &amp; hygiene functionaries, teachers, nutritionists &amp; child-welfare specialists.</a:t>
            </a:r>
          </a:p>
          <a:p>
            <a:r>
              <a:rPr lang="en-US" sz="2400" dirty="0" smtClean="0">
                <a:cs typeface="Andalus" pitchFamily="18" charset="-78"/>
              </a:rPr>
              <a:t>3. It supports activities related to women’s empowerment as well as community participation in implementation &amp; monitoring of services benefiting children &amp; women.</a:t>
            </a:r>
          </a:p>
          <a:p>
            <a:r>
              <a:rPr lang="en-US" sz="2400" dirty="0" smtClean="0">
                <a:cs typeface="Andalus" pitchFamily="18" charset="-78"/>
              </a:rPr>
              <a:t>4. It helps in the development of appropriate communication material for advocacy &amp; information dissemination &amp; education.</a:t>
            </a:r>
          </a:p>
          <a:p>
            <a:r>
              <a:rPr lang="en-US" sz="2400" dirty="0" smtClean="0">
                <a:cs typeface="Andalus" pitchFamily="18" charset="-78"/>
              </a:rPr>
              <a:t>5. It delivers technical supplies, equipment &amp; other aids.</a:t>
            </a:r>
            <a:endParaRPr lang="en-US" sz="2400" dirty="0">
              <a:cs typeface="Andalus" pitchFamily="18" charset="-78"/>
            </a:endParaRPr>
          </a:p>
        </p:txBody>
      </p:sp>
    </p:spTree>
    <p:extLst>
      <p:ext uri="{BB962C8B-B14F-4D97-AF65-F5344CB8AC3E}">
        <p14:creationId xmlns="" xmlns:p14="http://schemas.microsoft.com/office/powerpoint/2010/main" val="201791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fontAlgn="auto">
              <a:spcAft>
                <a:spcPts val="0"/>
              </a:spcAft>
              <a:defRPr/>
            </a:pPr>
            <a:r>
              <a:rPr lang="en-US" smtClean="0"/>
              <a:t>Definition of International Health</a:t>
            </a:r>
          </a:p>
        </p:txBody>
      </p:sp>
      <p:sp>
        <p:nvSpPr>
          <p:cNvPr id="5123" name="Rectangle 3"/>
          <p:cNvSpPr>
            <a:spLocks noGrp="1" noChangeArrowheads="1"/>
          </p:cNvSpPr>
          <p:nvPr>
            <p:ph idx="1"/>
          </p:nvPr>
        </p:nvSpPr>
        <p:spPr/>
        <p:txBody>
          <a:bodyPr>
            <a:normAutofit/>
          </a:bodyPr>
          <a:lstStyle/>
          <a:p>
            <a:pPr>
              <a:buFont typeface="Wingdings" pitchFamily="2" charset="2"/>
              <a:buNone/>
            </a:pPr>
            <a:endParaRPr lang="en-US" sz="3200" dirty="0" smtClean="0"/>
          </a:p>
          <a:p>
            <a:pPr>
              <a:buFontTx/>
              <a:buNone/>
            </a:pPr>
            <a:endParaRPr lang="en-US" sz="3200" dirty="0" smtClean="0"/>
          </a:p>
          <a:p>
            <a:pPr>
              <a:buFontTx/>
              <a:buNone/>
            </a:pPr>
            <a:r>
              <a:rPr lang="en-US" sz="3200" dirty="0" smtClean="0"/>
              <a:t>      “</a:t>
            </a:r>
            <a:r>
              <a:rPr lang="en-US" sz="3200" i="1" dirty="0" smtClean="0"/>
              <a:t>This is a health activity involving persons  communities and/or institutions in two or more countries.’’</a:t>
            </a:r>
            <a:r>
              <a:rPr lang="en-US" sz="3200" dirty="0" smtClean="0"/>
              <a:t> </a:t>
            </a:r>
          </a:p>
          <a:p>
            <a:endParaRPr lang="en-US" sz="3200" dirty="0" smtClean="0"/>
          </a:p>
        </p:txBody>
      </p:sp>
    </p:spTree>
    <p:extLst>
      <p:ext uri="{BB962C8B-B14F-4D97-AF65-F5344CB8AC3E}">
        <p14:creationId xmlns="" xmlns:p14="http://schemas.microsoft.com/office/powerpoint/2010/main" val="191123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77412"/>
            <a:ext cx="8229600" cy="3785652"/>
          </a:xfrm>
          <a:prstGeom prst="rect">
            <a:avLst/>
          </a:prstGeom>
          <a:noFill/>
        </p:spPr>
        <p:txBody>
          <a:bodyPr wrap="square" rtlCol="0">
            <a:spAutoFit/>
          </a:bodyPr>
          <a:lstStyle/>
          <a:p>
            <a:r>
              <a:rPr lang="en-US" sz="2400" dirty="0" smtClean="0">
                <a:cs typeface="Andalus" pitchFamily="18" charset="-78"/>
              </a:rPr>
              <a:t>UNICEF promotes a movement for basic needs &amp; advocates with the states to promote primary education, tom protect children against diseases, to provide household food security, to promote family planning, to encourage breastfeeding, to combat specific problems such as iodine deficiency or vitamin-A disorders, to support immunization &amp; polio eradication, to promote today’s health knowledge, &amp; to protect children who are abused at home, at work or in difficult situations. </a:t>
            </a:r>
            <a:endParaRPr lang="en-US" sz="2400" dirty="0">
              <a:cs typeface="Andalus" pitchFamily="18" charset="-78"/>
            </a:endParaRPr>
          </a:p>
        </p:txBody>
      </p:sp>
    </p:spTree>
    <p:extLst>
      <p:ext uri="{BB962C8B-B14F-4D97-AF65-F5344CB8AC3E}">
        <p14:creationId xmlns="" xmlns:p14="http://schemas.microsoft.com/office/powerpoint/2010/main" val="550699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709612"/>
            <a:ext cx="7024744"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WORLD HEALTH ORGANIZATIONS (WHO)</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389063" y="2057400"/>
            <a:ext cx="6777317" cy="3508977"/>
          </a:xfrm>
        </p:spPr>
        <p:txBody>
          <a:bodyPr>
            <a:noAutofit/>
          </a:bodyPr>
          <a:lstStyle/>
          <a:p>
            <a:pPr marL="0" indent="0">
              <a:buNone/>
            </a:pPr>
            <a:r>
              <a:rPr lang="en-US" sz="2000" dirty="0" smtClean="0">
                <a:cs typeface="Andalus" pitchFamily="18" charset="-78"/>
              </a:rPr>
              <a:t>The WHO is a specialized agency within the charter of the United Nations, which is non-political in its function. WHO was established in the year 1948 by 61 governments “ for the purpose of co-operation among themselves &amp; with others to promote the health of all people”. WHO serves as the directing &amp; coordinating authority for international health matters &amp; public health. One of WHO’s constitutional functions is to provide objective &amp; reliable information in the field of human health, a responsibility that it fulfills in part through its extensive program of publications</a:t>
            </a:r>
            <a:r>
              <a:rPr lang="en-US" sz="2000" dirty="0" smtClean="0">
                <a:latin typeface="Andalus" pitchFamily="18" charset="-78"/>
                <a:cs typeface="Andalus" pitchFamily="18" charset="-78"/>
              </a:rPr>
              <a:t>.</a:t>
            </a:r>
            <a:endParaRPr lang="en-US" sz="2000" dirty="0">
              <a:latin typeface="Andalus" pitchFamily="18" charset="-78"/>
              <a:cs typeface="Andalus" pitchFamily="18" charset="-78"/>
            </a:endParaRPr>
          </a:p>
        </p:txBody>
      </p:sp>
      <p:pic>
        <p:nvPicPr>
          <p:cNvPr id="11266" name="Picture 2" descr="C:\Users\chetan\Desktop\New folder (2)\WHO.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8488" y="504824"/>
            <a:ext cx="1524000" cy="15525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008532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153400" cy="5078313"/>
          </a:xfrm>
          <a:prstGeom prst="rect">
            <a:avLst/>
          </a:prstGeom>
          <a:noFill/>
        </p:spPr>
        <p:txBody>
          <a:bodyPr wrap="square" rtlCol="0">
            <a:spAutoFit/>
          </a:bodyPr>
          <a:lstStyle/>
          <a:p>
            <a:r>
              <a:rPr lang="en-US" sz="2800" dirty="0" smtClean="0">
                <a:latin typeface="+mj-lt"/>
                <a:cs typeface="Andalus" pitchFamily="18" charset="-78"/>
              </a:rPr>
              <a:t>The Constitution of WHO</a:t>
            </a:r>
            <a:r>
              <a:rPr lang="en-US" sz="2800" dirty="0" smtClean="0">
                <a:latin typeface="Andalus" pitchFamily="18" charset="-78"/>
                <a:cs typeface="Andalus" pitchFamily="18" charset="-78"/>
              </a:rPr>
              <a:t>:</a:t>
            </a:r>
          </a:p>
          <a:p>
            <a:r>
              <a:rPr lang="en-US" sz="2800" dirty="0">
                <a:latin typeface="Andalus" pitchFamily="18" charset="-78"/>
                <a:cs typeface="Andalus" pitchFamily="18" charset="-78"/>
              </a:rPr>
              <a:t>  </a:t>
            </a:r>
            <a:r>
              <a:rPr lang="en-US" sz="2800" dirty="0" smtClean="0">
                <a:latin typeface="Andalus" pitchFamily="18" charset="-78"/>
                <a:cs typeface="Andalus" pitchFamily="18" charset="-78"/>
              </a:rPr>
              <a:t>           </a:t>
            </a:r>
            <a:r>
              <a:rPr lang="en-US" sz="2400" dirty="0" smtClean="0">
                <a:cs typeface="Andalus" pitchFamily="18" charset="-78"/>
              </a:rPr>
              <a:t>“The state parties to this constitution declare, in conformity with the charter of the United Nations, that the following principles are basic to the happiness, harmonious relations &amp; security of all peoples.</a:t>
            </a:r>
          </a:p>
          <a:p>
            <a:pPr marL="457200" indent="-457200">
              <a:buFont typeface="Wingdings" pitchFamily="2" charset="2"/>
              <a:buChar char="§"/>
            </a:pPr>
            <a:r>
              <a:rPr lang="en-US" sz="2400" dirty="0" smtClean="0">
                <a:cs typeface="Andalus" pitchFamily="18" charset="-78"/>
              </a:rPr>
              <a:t> ‘Health is a state of complete physical, mental &amp; social well being &amp; not merely the </a:t>
            </a:r>
            <a:r>
              <a:rPr lang="en-US" sz="2400" dirty="0">
                <a:cs typeface="Andalus" pitchFamily="18" charset="-78"/>
              </a:rPr>
              <a:t>a</a:t>
            </a:r>
            <a:r>
              <a:rPr lang="en-US" sz="2400" dirty="0" smtClean="0">
                <a:cs typeface="Andalus" pitchFamily="18" charset="-78"/>
              </a:rPr>
              <a:t>bsence of disease or infirmity.</a:t>
            </a:r>
          </a:p>
          <a:p>
            <a:pPr marL="457200" indent="-457200">
              <a:buFont typeface="Wingdings" pitchFamily="2" charset="2"/>
              <a:buChar char="§"/>
            </a:pPr>
            <a:r>
              <a:rPr lang="en-US" sz="2400" dirty="0">
                <a:cs typeface="Andalus" pitchFamily="18" charset="-78"/>
              </a:rPr>
              <a:t> </a:t>
            </a:r>
            <a:r>
              <a:rPr lang="en-US" sz="2400" dirty="0" smtClean="0">
                <a:cs typeface="Andalus" pitchFamily="18" charset="-78"/>
              </a:rPr>
              <a:t>The enjoyment of the higher attainable standard of health is one of the fundamental rights of every human being without distinction of race, religion, political belief, economic or social condition</a:t>
            </a:r>
            <a:r>
              <a:rPr lang="en-US" sz="2800" dirty="0" smtClean="0">
                <a:latin typeface="Andalus" pitchFamily="18" charset="-78"/>
                <a:cs typeface="Andalus" pitchFamily="18" charset="-78"/>
              </a:rPr>
              <a:t>.</a:t>
            </a:r>
          </a:p>
        </p:txBody>
      </p:sp>
    </p:spTree>
    <p:extLst>
      <p:ext uri="{BB962C8B-B14F-4D97-AF65-F5344CB8AC3E}">
        <p14:creationId xmlns="" xmlns:p14="http://schemas.microsoft.com/office/powerpoint/2010/main" val="323103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077200" cy="1569660"/>
          </a:xfrm>
          <a:prstGeom prst="rect">
            <a:avLst/>
          </a:prstGeom>
        </p:spPr>
        <p:txBody>
          <a:bodyPr wrap="square">
            <a:spAutoFit/>
          </a:bodyPr>
          <a:lstStyle/>
          <a:p>
            <a:pPr marL="742950" lvl="1" indent="-285750">
              <a:buFont typeface="Wingdings" pitchFamily="2" charset="2"/>
              <a:buChar char="§"/>
            </a:pPr>
            <a:r>
              <a:rPr lang="en-US" sz="2400" dirty="0"/>
              <a:t>The health of all peoples is fundamental to the attainment of peace &amp; security  &amp; is dependent upon the fullest co-operation of individuals &amp; states.</a:t>
            </a:r>
          </a:p>
        </p:txBody>
      </p:sp>
      <p:sp>
        <p:nvSpPr>
          <p:cNvPr id="3" name="Rectangle 2"/>
          <p:cNvSpPr/>
          <p:nvPr/>
        </p:nvSpPr>
        <p:spPr>
          <a:xfrm>
            <a:off x="661916" y="2443284"/>
            <a:ext cx="8001000" cy="4154984"/>
          </a:xfrm>
          <a:prstGeom prst="rect">
            <a:avLst/>
          </a:prstGeom>
        </p:spPr>
        <p:txBody>
          <a:bodyPr wrap="square">
            <a:spAutoFit/>
          </a:bodyPr>
          <a:lstStyle/>
          <a:p>
            <a:pPr marL="285750" indent="-285750">
              <a:buFont typeface="Wingdings" pitchFamily="2" charset="2"/>
              <a:buChar char="§"/>
            </a:pPr>
            <a:r>
              <a:rPr lang="en-US" sz="2400" dirty="0"/>
              <a:t>The achievement of any state in the promotion &amp; protection  of health is of value to all. Unequal development in different countries, in the promotion of health &amp; control of disease, especially communicable disease, is a common danger</a:t>
            </a:r>
            <a:r>
              <a:rPr lang="en-US" sz="2400" dirty="0" smtClean="0"/>
              <a:t>.</a:t>
            </a:r>
          </a:p>
          <a:p>
            <a:endParaRPr lang="en-US" sz="2400" dirty="0"/>
          </a:p>
          <a:p>
            <a:pPr marL="285750" indent="-285750">
              <a:buFont typeface="Wingdings" pitchFamily="2" charset="2"/>
              <a:buChar char="§"/>
            </a:pPr>
            <a:r>
              <a:rPr lang="en-US" sz="2400" dirty="0"/>
              <a:t>Healthy development of the child is of basic importance; the ability to live harmoniously in a changing total environment is essential to such development</a:t>
            </a:r>
          </a:p>
        </p:txBody>
      </p:sp>
    </p:spTree>
    <p:extLst>
      <p:ext uri="{BB962C8B-B14F-4D97-AF65-F5344CB8AC3E}">
        <p14:creationId xmlns="" xmlns:p14="http://schemas.microsoft.com/office/powerpoint/2010/main" val="599741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66800"/>
            <a:ext cx="8186382" cy="3170099"/>
          </a:xfrm>
          <a:prstGeom prst="rect">
            <a:avLst/>
          </a:prstGeom>
          <a:noFill/>
        </p:spPr>
        <p:txBody>
          <a:bodyPr wrap="square" rtlCol="0">
            <a:spAutoFit/>
          </a:bodyPr>
          <a:lstStyle/>
          <a:p>
            <a:r>
              <a:rPr lang="en-US" sz="2800" dirty="0" smtClean="0">
                <a:latin typeface="Andalus" pitchFamily="18" charset="-78"/>
                <a:cs typeface="Andalus" pitchFamily="18" charset="-78"/>
              </a:rPr>
              <a:t>.</a:t>
            </a:r>
          </a:p>
          <a:p>
            <a:pPr marL="457200" indent="-457200">
              <a:buFont typeface="Wingdings" pitchFamily="2" charset="2"/>
              <a:buChar char="§"/>
            </a:pPr>
            <a:r>
              <a:rPr lang="en-US" sz="2400" dirty="0" smtClean="0">
                <a:cs typeface="Andalus" pitchFamily="18" charset="-78"/>
              </a:rPr>
              <a:t>The extension to all people of the benefits of medical, psychological &amp; related knowledge is essential to the fullest attainment of health.</a:t>
            </a:r>
          </a:p>
          <a:p>
            <a:pPr marL="457200" indent="-457200">
              <a:buFont typeface="Wingdings" pitchFamily="2" charset="2"/>
              <a:buChar char="§"/>
            </a:pPr>
            <a:endParaRPr lang="en-US" sz="2400" dirty="0" smtClean="0">
              <a:cs typeface="Andalus" pitchFamily="18" charset="-78"/>
            </a:endParaRPr>
          </a:p>
          <a:p>
            <a:pPr marL="457200" indent="-457200">
              <a:buFont typeface="Wingdings" pitchFamily="2" charset="2"/>
              <a:buChar char="§"/>
            </a:pPr>
            <a:r>
              <a:rPr lang="en-US" sz="2400" dirty="0" smtClean="0">
                <a:cs typeface="Andalus" pitchFamily="18" charset="-78"/>
              </a:rPr>
              <a:t>‘ Informed opinion &amp; active co-operation on the part of the public care of the utmost importance in the improvement of the health of the people</a:t>
            </a:r>
            <a:r>
              <a:rPr lang="en-US" sz="2800" dirty="0" smtClean="0">
                <a:latin typeface="Andalus" pitchFamily="18" charset="-78"/>
                <a:cs typeface="Andalus" pitchFamily="18" charset="-78"/>
              </a:rPr>
              <a:t>.</a:t>
            </a:r>
            <a:endParaRPr lang="en-US" sz="2800" dirty="0">
              <a:latin typeface="Andalus" pitchFamily="18" charset="-78"/>
              <a:cs typeface="Andalus" pitchFamily="18" charset="-78"/>
            </a:endParaRPr>
          </a:p>
        </p:txBody>
      </p:sp>
      <p:sp>
        <p:nvSpPr>
          <p:cNvPr id="2" name="Rectangle 1"/>
          <p:cNvSpPr/>
          <p:nvPr/>
        </p:nvSpPr>
        <p:spPr>
          <a:xfrm>
            <a:off x="533400" y="4515134"/>
            <a:ext cx="8186381" cy="1200329"/>
          </a:xfrm>
          <a:prstGeom prst="rect">
            <a:avLst/>
          </a:prstGeom>
        </p:spPr>
        <p:txBody>
          <a:bodyPr wrap="square">
            <a:spAutoFit/>
          </a:bodyPr>
          <a:lstStyle/>
          <a:p>
            <a:pPr marL="285750" indent="-285750">
              <a:buFont typeface="Wingdings" pitchFamily="2" charset="2"/>
              <a:buChar char="§"/>
            </a:pPr>
            <a:r>
              <a:rPr lang="en-US" dirty="0"/>
              <a:t> </a:t>
            </a:r>
            <a:r>
              <a:rPr lang="en-US" dirty="0" smtClean="0"/>
              <a:t> </a:t>
            </a:r>
            <a:r>
              <a:rPr lang="en-US" sz="2400" dirty="0" smtClean="0"/>
              <a:t>Governments </a:t>
            </a:r>
            <a:r>
              <a:rPr lang="en-US" sz="2400" dirty="0"/>
              <a:t>have a responsibility for the health of their peoples, which can be fulfilled only by the provision of adequate health &amp; social measures</a:t>
            </a:r>
          </a:p>
        </p:txBody>
      </p:sp>
    </p:spTree>
    <p:extLst>
      <p:ext uri="{BB962C8B-B14F-4D97-AF65-F5344CB8AC3E}">
        <p14:creationId xmlns="" xmlns:p14="http://schemas.microsoft.com/office/powerpoint/2010/main" val="2717422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09600"/>
            <a:ext cx="8229600" cy="4278094"/>
          </a:xfrm>
          <a:prstGeom prst="rect">
            <a:avLst/>
          </a:prstGeom>
          <a:noFill/>
        </p:spPr>
        <p:txBody>
          <a:bodyPr wrap="square" rtlCol="0">
            <a:spAutoFit/>
          </a:bodyPr>
          <a:lstStyle/>
          <a:p>
            <a:r>
              <a:rPr lang="en-US" sz="2400" dirty="0" smtClean="0">
                <a:latin typeface="Andalus" pitchFamily="18" charset="-78"/>
                <a:cs typeface="Andalus" pitchFamily="18" charset="-78"/>
              </a:rPr>
              <a:t>. </a:t>
            </a:r>
            <a:r>
              <a:rPr lang="en-US" sz="3200" dirty="0" smtClean="0">
                <a:latin typeface="+mj-lt"/>
                <a:cs typeface="Andalus" pitchFamily="18" charset="-78"/>
              </a:rPr>
              <a:t>Structural organizations of who</a:t>
            </a:r>
            <a:r>
              <a:rPr lang="en-US" sz="2400" dirty="0" smtClean="0">
                <a:latin typeface="Showcard Gothic" pitchFamily="82" charset="0"/>
                <a:cs typeface="Andalus" pitchFamily="18" charset="-78"/>
              </a:rPr>
              <a:t>: </a:t>
            </a:r>
            <a:r>
              <a:rPr lang="en-US" sz="2400" dirty="0" smtClean="0">
                <a:latin typeface="Andalus" pitchFamily="18" charset="-78"/>
                <a:cs typeface="Andalus" pitchFamily="18" charset="-78"/>
              </a:rPr>
              <a:t>It consists </a:t>
            </a:r>
            <a:r>
              <a:rPr lang="en-US" sz="2400" dirty="0" smtClean="0">
                <a:cs typeface="Andalus" pitchFamily="18" charset="-78"/>
              </a:rPr>
              <a:t>of</a:t>
            </a:r>
            <a:r>
              <a:rPr lang="en-US" sz="2400" dirty="0">
                <a:latin typeface="Andalus" pitchFamily="18" charset="-78"/>
                <a:cs typeface="Andalus" pitchFamily="18" charset="-78"/>
              </a:rPr>
              <a:t>;</a:t>
            </a:r>
            <a:endParaRPr lang="en-US" sz="2400" dirty="0" smtClean="0">
              <a:latin typeface="Andalus" pitchFamily="18" charset="-78"/>
              <a:cs typeface="Andalus" pitchFamily="18" charset="-78"/>
            </a:endParaRPr>
          </a:p>
          <a:p>
            <a:endParaRPr lang="en-US" sz="2400" dirty="0" smtClean="0">
              <a:latin typeface="Andalus" pitchFamily="18" charset="-78"/>
              <a:cs typeface="Andalus" pitchFamily="18" charset="-78"/>
            </a:endParaRPr>
          </a:p>
          <a:p>
            <a:r>
              <a:rPr lang="en-US" sz="2400" dirty="0" smtClean="0">
                <a:latin typeface="+mj-lt"/>
                <a:cs typeface="Aharoni" pitchFamily="2" charset="-79"/>
              </a:rPr>
              <a:t>1.THE WORLD HEALTH ASSEMBLY(or Parliament</a:t>
            </a:r>
            <a:r>
              <a:rPr lang="en-US" sz="2400" dirty="0" smtClean="0">
                <a:cs typeface="Aharoni" pitchFamily="2" charset="-79"/>
              </a:rPr>
              <a:t>);</a:t>
            </a:r>
            <a:endParaRPr lang="en-US" sz="2400" dirty="0" smtClean="0">
              <a:latin typeface="Aharoni" pitchFamily="2" charset="-79"/>
              <a:cs typeface="Aharoni" pitchFamily="2" charset="-79"/>
            </a:endParaRPr>
          </a:p>
          <a:p>
            <a:r>
              <a:rPr lang="en-US" sz="2400" b="1" dirty="0" smtClean="0">
                <a:latin typeface="Arial" pitchFamily="34" charset="0"/>
                <a:cs typeface="Arial" pitchFamily="34" charset="0"/>
              </a:rPr>
              <a:t>    </a:t>
            </a:r>
            <a:r>
              <a:rPr lang="en-US" sz="2400" dirty="0" smtClean="0">
                <a:cs typeface="Andalus" pitchFamily="18" charset="-78"/>
              </a:rPr>
              <a:t>The world health Assembly is the supreme decision-making body for WHO. It generally meets in Geneva in May each year, and is attended by delegations from all 193 Member States. Its main function is to determine the policies of the organization. The Health Assembly appoints the Director-General, supervises the financial policies of the organization, and reviews and approves the proposed program budget </a:t>
            </a:r>
            <a:r>
              <a:rPr lang="en-US" sz="2400" dirty="0" smtClean="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3" name="Rectangle 2"/>
          <p:cNvSpPr/>
          <p:nvPr/>
        </p:nvSpPr>
        <p:spPr>
          <a:xfrm>
            <a:off x="533400" y="4941584"/>
            <a:ext cx="8077200" cy="1569660"/>
          </a:xfrm>
          <a:prstGeom prst="rect">
            <a:avLst/>
          </a:prstGeom>
        </p:spPr>
        <p:txBody>
          <a:bodyPr wrap="square">
            <a:spAutoFit/>
          </a:bodyPr>
          <a:lstStyle/>
          <a:p>
            <a:r>
              <a:rPr lang="en-US" sz="2400" dirty="0" smtClean="0"/>
              <a:t>      It </a:t>
            </a:r>
            <a:r>
              <a:rPr lang="en-US" sz="2400" dirty="0"/>
              <a:t>similarly considers reports of the Executive Board, which it instructs in regard to matters upon which further action, study, investigation or report may be required</a:t>
            </a:r>
          </a:p>
        </p:txBody>
      </p:sp>
    </p:spTree>
    <p:extLst>
      <p:ext uri="{BB962C8B-B14F-4D97-AF65-F5344CB8AC3E}">
        <p14:creationId xmlns="" xmlns:p14="http://schemas.microsoft.com/office/powerpoint/2010/main" val="4031774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229600" cy="4955203"/>
          </a:xfrm>
          <a:prstGeom prst="rect">
            <a:avLst/>
          </a:prstGeom>
          <a:noFill/>
        </p:spPr>
        <p:txBody>
          <a:bodyPr wrap="square" rtlCol="0">
            <a:spAutoFit/>
          </a:bodyPr>
          <a:lstStyle/>
          <a:p>
            <a:r>
              <a:rPr lang="en-US" sz="2400" dirty="0" smtClean="0">
                <a:latin typeface="Andalus" pitchFamily="18" charset="-78"/>
                <a:cs typeface="Andalus" pitchFamily="18" charset="-78"/>
              </a:rPr>
              <a:t>.</a:t>
            </a:r>
            <a:r>
              <a:rPr lang="en-US" sz="2800" dirty="0" smtClean="0">
                <a:latin typeface="+mj-lt"/>
                <a:cs typeface="Aharoni" pitchFamily="2" charset="-79"/>
              </a:rPr>
              <a:t>2. The Executive Board(or Cabinet):</a:t>
            </a:r>
          </a:p>
          <a:p>
            <a:r>
              <a:rPr lang="en-US" sz="2400" dirty="0">
                <a:latin typeface="Aharoni" pitchFamily="2" charset="-79"/>
                <a:cs typeface="Aharoni" pitchFamily="2" charset="-79"/>
              </a:rPr>
              <a:t> </a:t>
            </a:r>
            <a:r>
              <a:rPr lang="en-US" sz="2400" dirty="0" smtClean="0">
                <a:latin typeface="Aharoni" pitchFamily="2" charset="-79"/>
                <a:cs typeface="Aharoni" pitchFamily="2" charset="-79"/>
              </a:rPr>
              <a:t>  </a:t>
            </a:r>
            <a:r>
              <a:rPr lang="en-US" sz="2400" dirty="0" smtClean="0">
                <a:cs typeface="Andalus" pitchFamily="18" charset="-78"/>
              </a:rPr>
              <a:t>The Executive Board is composed of 34 members technically qualified in the field of health. Members are elected for three-year terms. The main board meeting, at which the agenda for the forthcoming Health Assembly is agreed upon and resolutions for forwarding to Health Assembly are adopted, is held in January, with a second shorter meeting in May, immediately after the Health Assembly, for more administrative matters. The main functions of the board are to give effect to the decisions &amp; policies of the Health Assembly, to advise it &amp; generally to facilitates its work</a:t>
            </a:r>
            <a:r>
              <a:rPr lang="en-US" sz="2400" dirty="0" smtClean="0">
                <a:latin typeface="Andalus" pitchFamily="18" charset="-78"/>
                <a:cs typeface="Andalus" pitchFamily="18" charset="-78"/>
              </a:rPr>
              <a:t>.</a:t>
            </a:r>
            <a:endParaRPr lang="en-US" sz="2400" dirty="0">
              <a:latin typeface="Aharoni" pitchFamily="2" charset="-79"/>
              <a:cs typeface="Aharoni" pitchFamily="2" charset="-79"/>
            </a:endParaRPr>
          </a:p>
        </p:txBody>
      </p:sp>
    </p:spTree>
    <p:extLst>
      <p:ext uri="{BB962C8B-B14F-4D97-AF65-F5344CB8AC3E}">
        <p14:creationId xmlns="" xmlns:p14="http://schemas.microsoft.com/office/powerpoint/2010/main" val="2369649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21353"/>
            <a:ext cx="8305800" cy="5693866"/>
          </a:xfrm>
          <a:prstGeom prst="rect">
            <a:avLst/>
          </a:prstGeom>
          <a:noFill/>
        </p:spPr>
        <p:txBody>
          <a:bodyPr wrap="square" rtlCol="0">
            <a:spAutoFit/>
          </a:bodyPr>
          <a:lstStyle/>
          <a:p>
            <a:r>
              <a:rPr lang="en-US" sz="2800" dirty="0" smtClean="0">
                <a:latin typeface="+mj-lt"/>
                <a:cs typeface="Aharoni" pitchFamily="2" charset="-79"/>
              </a:rPr>
              <a:t>3.The secretariat</a:t>
            </a:r>
            <a:r>
              <a:rPr lang="en-US" sz="2400" dirty="0" smtClean="0">
                <a:latin typeface="Aharoni" pitchFamily="2" charset="-79"/>
                <a:cs typeface="Aharoni" pitchFamily="2" charset="-79"/>
              </a:rPr>
              <a:t>:</a:t>
            </a:r>
          </a:p>
          <a:p>
            <a:r>
              <a:rPr lang="en-US" sz="2400" dirty="0">
                <a:latin typeface="Aharoni" pitchFamily="2" charset="-79"/>
                <a:cs typeface="Aharoni" pitchFamily="2" charset="-79"/>
              </a:rPr>
              <a:t> </a:t>
            </a:r>
            <a:r>
              <a:rPr lang="en-US" sz="2400" dirty="0" smtClean="0">
                <a:latin typeface="Aharoni" pitchFamily="2" charset="-79"/>
                <a:cs typeface="Aharoni" pitchFamily="2" charset="-79"/>
              </a:rPr>
              <a:t>  </a:t>
            </a:r>
            <a:r>
              <a:rPr lang="en-US" sz="2400" dirty="0" smtClean="0">
                <a:cs typeface="Andalus" pitchFamily="18" charset="-78"/>
              </a:rPr>
              <a:t>The secretariat of WHO is staffed by some 8000 health and other experts &amp; support staff on fixed-term appointments, working at headquarters, in the six regional offices, and in countries. The Organization is headed by the Director general, who is appointed for a five year term by the Health Assembly on the nomination of the Executive Board.</a:t>
            </a:r>
          </a:p>
          <a:p>
            <a:r>
              <a:rPr lang="en-US" sz="2400" dirty="0" smtClean="0">
                <a:cs typeface="Andalus" pitchFamily="18" charset="-78"/>
              </a:rPr>
              <a:t>Regional directors are appointed by the board with the agreement of the relevant regional committee. The personnel at WHO Headquarters are appointed by the Director-General in accordance with staff regulations established by the assembly &amp; by agreement between the Director-General and the Regional Director. </a:t>
            </a:r>
            <a:endParaRPr lang="en-US" sz="2400" dirty="0">
              <a:cs typeface="Aharoni" pitchFamily="2" charset="-79"/>
            </a:endParaRPr>
          </a:p>
        </p:txBody>
      </p:sp>
    </p:spTree>
    <p:extLst>
      <p:ext uri="{BB962C8B-B14F-4D97-AF65-F5344CB8AC3E}">
        <p14:creationId xmlns="" xmlns:p14="http://schemas.microsoft.com/office/powerpoint/2010/main" val="4044473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85800"/>
            <a:ext cx="8229600" cy="5201424"/>
          </a:xfrm>
          <a:prstGeom prst="rect">
            <a:avLst/>
          </a:prstGeom>
          <a:noFill/>
        </p:spPr>
        <p:txBody>
          <a:bodyPr wrap="square" rtlCol="0">
            <a:spAutoFit/>
          </a:bodyPr>
          <a:lstStyle/>
          <a:p>
            <a:r>
              <a:rPr lang="en-US" sz="2000" dirty="0" smtClean="0">
                <a:cs typeface="Andalus" pitchFamily="18" charset="-78"/>
              </a:rPr>
              <a:t>WHO has its own governing bodies, its own membership and its own budget. While the member making the largest contribution is assessed at one-quarter of the WHO budget,</a:t>
            </a:r>
          </a:p>
          <a:p>
            <a:r>
              <a:rPr lang="en-US" sz="2000" dirty="0" smtClean="0">
                <a:cs typeface="Andalus" pitchFamily="18" charset="-78"/>
              </a:rPr>
              <a:t>The smallest contributors each pay only one-hundredth of it. Nevertheless, each member has one vote, irrespective of the size of its contribution. WHO receives voluntary contributions from both governmental and non-governmental sources</a:t>
            </a:r>
            <a:r>
              <a:rPr lang="en-US" sz="2400" dirty="0" smtClean="0">
                <a:cs typeface="Andalus" pitchFamily="18" charset="-78"/>
              </a:rPr>
              <a:t>.</a:t>
            </a:r>
          </a:p>
          <a:p>
            <a:endParaRPr lang="en-US" sz="2400" dirty="0" smtClean="0">
              <a:cs typeface="Andalus" pitchFamily="18" charset="-78"/>
            </a:endParaRPr>
          </a:p>
          <a:p>
            <a:r>
              <a:rPr lang="en-US" sz="2400" dirty="0" smtClean="0">
                <a:latin typeface="+mj-lt"/>
                <a:cs typeface="Aharoni" pitchFamily="2" charset="-79"/>
              </a:rPr>
              <a:t>The headquarters and regional offices</a:t>
            </a:r>
          </a:p>
          <a:p>
            <a:r>
              <a:rPr lang="en-US" sz="2000" dirty="0" smtClean="0">
                <a:cs typeface="Andalus" pitchFamily="18" charset="-78"/>
              </a:rPr>
              <a:t>WHO Headquarters, situated in Geneva, Switzerland, is responsible for establishing technical and administrative policies &amp; procedures that are applicable throughout the organization. In general, all technical activities that are of universal applicability such as biological standardization, the overall assessment of the efficiency of methods and materials, promoting the control of diseases- are the responsibility of headquarters</a:t>
            </a:r>
            <a:r>
              <a:rPr lang="en-US" sz="2000" dirty="0" smtClean="0">
                <a:latin typeface="Andalus" pitchFamily="18" charset="-78"/>
                <a:cs typeface="Andalus" pitchFamily="18" charset="-78"/>
              </a:rPr>
              <a:t>.</a:t>
            </a:r>
            <a:endParaRPr lang="en-US" sz="2000" dirty="0">
              <a:latin typeface="Andalus" pitchFamily="18" charset="-78"/>
              <a:cs typeface="Andalus" pitchFamily="18" charset="-78"/>
            </a:endParaRPr>
          </a:p>
        </p:txBody>
      </p:sp>
    </p:spTree>
    <p:extLst>
      <p:ext uri="{BB962C8B-B14F-4D97-AF65-F5344CB8AC3E}">
        <p14:creationId xmlns="" xmlns:p14="http://schemas.microsoft.com/office/powerpoint/2010/main" val="1028485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8305800" cy="6370975"/>
          </a:xfrm>
          <a:prstGeom prst="rect">
            <a:avLst/>
          </a:prstGeom>
          <a:noFill/>
        </p:spPr>
        <p:txBody>
          <a:bodyPr wrap="square" rtlCol="0">
            <a:spAutoFit/>
          </a:bodyPr>
          <a:lstStyle/>
          <a:p>
            <a:r>
              <a:rPr lang="en-US" sz="2400" dirty="0" smtClean="0">
                <a:latin typeface="Andalus" pitchFamily="18" charset="-78"/>
                <a:cs typeface="Andalus" pitchFamily="18" charset="-78"/>
              </a:rPr>
              <a:t>                                         </a:t>
            </a:r>
            <a:r>
              <a:rPr lang="en-US" sz="2400" dirty="0" smtClean="0">
                <a:cs typeface="Andalus" pitchFamily="18" charset="-78"/>
              </a:rPr>
              <a:t>A characteristic feature of  WHO is its decentralization. Control of general policy and of finance is retained in Geneva, with certain of the statutory functions, such as quarantine, but other functions are as far as possible decentralized to the regional organizations. It has six ‘regional organizations’, each consisting of a Regional Committee &amp; a Regional Office. The Regional offices were set up b/w 1948 &amp; 1952.</a:t>
            </a:r>
          </a:p>
          <a:p>
            <a:endParaRPr lang="en-US" sz="2400" dirty="0" smtClean="0">
              <a:cs typeface="Andalus" pitchFamily="18" charset="-78"/>
            </a:endParaRPr>
          </a:p>
          <a:p>
            <a:r>
              <a:rPr lang="en-US" sz="2400" dirty="0" smtClean="0">
                <a:cs typeface="Andalus" pitchFamily="18" charset="-78"/>
              </a:rPr>
              <a:t>               The regional offices are responsible for formulating policies of a regional character &amp; for monitoring regional activities. Regional Directors are normally appointed from one of the countries of the corresponding region. The Regional Director is the technical &amp; administrative head of a regional office.</a:t>
            </a:r>
          </a:p>
          <a:p>
            <a:endParaRPr lang="en-US" sz="2400" dirty="0">
              <a:cs typeface="Andalus" pitchFamily="18" charset="-78"/>
            </a:endParaRPr>
          </a:p>
        </p:txBody>
      </p:sp>
    </p:spTree>
    <p:extLst>
      <p:ext uri="{BB962C8B-B14F-4D97-AF65-F5344CB8AC3E}">
        <p14:creationId xmlns="" xmlns:p14="http://schemas.microsoft.com/office/powerpoint/2010/main" val="169919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INTRODUCTION</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Algerian" pitchFamily="82" charset="0"/>
              </a:rPr>
              <a:t>THE  INTERNATIONAL RED CROSS AND RED CRESCENT MOVEMENT</a:t>
            </a:r>
          </a:p>
          <a:p>
            <a:r>
              <a:rPr lang="en-US" dirty="0" smtClean="0">
                <a:latin typeface="Algerian" pitchFamily="82" charset="0"/>
              </a:rPr>
              <a:t>THE PAN AMERICAN SANITARY BUREAU(PASB)</a:t>
            </a:r>
          </a:p>
          <a:p>
            <a:r>
              <a:rPr lang="en-US" dirty="0" smtClean="0">
                <a:latin typeface="Algerian" pitchFamily="82" charset="0"/>
              </a:rPr>
              <a:t>THE OFFICE D’HYGIENE PUBLIQUE(OIHP)</a:t>
            </a:r>
          </a:p>
          <a:p>
            <a:r>
              <a:rPr lang="en-US" dirty="0" smtClean="0">
                <a:latin typeface="Algerian" pitchFamily="82" charset="0"/>
              </a:rPr>
              <a:t>THE ROCKEFELLER FOUNDATION</a:t>
            </a:r>
          </a:p>
          <a:p>
            <a:r>
              <a:rPr lang="en-US" dirty="0" smtClean="0">
                <a:latin typeface="Algerian" pitchFamily="82" charset="0"/>
              </a:rPr>
              <a:t>THE HEALTH ORGANIZATION OF THE LEAGUE OF NATIONS</a:t>
            </a:r>
          </a:p>
          <a:p>
            <a:r>
              <a:rPr lang="en-US" dirty="0" smtClean="0">
                <a:latin typeface="Algerian" pitchFamily="82" charset="0"/>
              </a:rPr>
              <a:t>INTERNATIONAL LABOUR ORGANIZATION(ILO)</a:t>
            </a:r>
          </a:p>
          <a:p>
            <a:endParaRPr lang="en-US" dirty="0" smtClean="0"/>
          </a:p>
        </p:txBody>
      </p:sp>
    </p:spTree>
    <p:extLst>
      <p:ext uri="{BB962C8B-B14F-4D97-AF65-F5344CB8AC3E}">
        <p14:creationId xmlns="" xmlns:p14="http://schemas.microsoft.com/office/powerpoint/2010/main" val="33650838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fontAlgn="auto">
              <a:spcAft>
                <a:spcPts val="0"/>
              </a:spcAft>
              <a:defRPr/>
            </a:pPr>
            <a:r>
              <a:rPr lang="en-US" smtClean="0"/>
              <a:t>WHO’S Aim</a:t>
            </a:r>
          </a:p>
        </p:txBody>
      </p:sp>
      <p:sp>
        <p:nvSpPr>
          <p:cNvPr id="16387" name="Content Placeholder 2"/>
          <p:cNvSpPr>
            <a:spLocks noGrp="1"/>
          </p:cNvSpPr>
          <p:nvPr>
            <p:ph idx="1"/>
          </p:nvPr>
        </p:nvSpPr>
        <p:spPr/>
        <p:txBody>
          <a:bodyPr>
            <a:normAutofit fontScale="92500" lnSpcReduction="20000"/>
          </a:bodyPr>
          <a:lstStyle/>
          <a:p>
            <a:endParaRPr lang="en-US" sz="3200" dirty="0" smtClean="0"/>
          </a:p>
          <a:p>
            <a:r>
              <a:rPr lang="en-US" sz="3200" dirty="0" smtClean="0"/>
              <a:t>The attainment of all peoples of the highest level of health.</a:t>
            </a:r>
          </a:p>
          <a:p>
            <a:r>
              <a:rPr lang="en-US" sz="3200" dirty="0" smtClean="0"/>
              <a:t>Health is defined as a state of complete physical, mental and social well-being,&amp; not  merely the absence of disease or infirmity.</a:t>
            </a:r>
          </a:p>
          <a:p>
            <a:endParaRPr lang="en-US" sz="3200" dirty="0" smtClean="0"/>
          </a:p>
        </p:txBody>
      </p:sp>
    </p:spTree>
    <p:extLst>
      <p:ext uri="{BB962C8B-B14F-4D97-AF65-F5344CB8AC3E}">
        <p14:creationId xmlns="" xmlns:p14="http://schemas.microsoft.com/office/powerpoint/2010/main" val="35853066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533400"/>
            <a:ext cx="7024744" cy="1143000"/>
          </a:xfrm>
        </p:spPr>
        <p:txBody>
          <a:bodyPr/>
          <a:lstStyle/>
          <a:p>
            <a:pPr fontAlgn="auto">
              <a:spcAft>
                <a:spcPts val="0"/>
              </a:spcAft>
              <a:defRPr/>
            </a:pP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Functions of WHO </a:t>
            </a:r>
          </a:p>
        </p:txBody>
      </p:sp>
      <p:sp>
        <p:nvSpPr>
          <p:cNvPr id="3" name="Content Placeholder 2"/>
          <p:cNvSpPr>
            <a:spLocks noGrp="1"/>
          </p:cNvSpPr>
          <p:nvPr>
            <p:ph idx="1"/>
          </p:nvPr>
        </p:nvSpPr>
        <p:spPr>
          <a:xfrm>
            <a:off x="990600" y="1905000"/>
            <a:ext cx="6777317" cy="3508977"/>
          </a:xfrm>
        </p:spPr>
        <p:txBody>
          <a:bodyPr>
            <a:normAutofit fontScale="25000" lnSpcReduction="20000"/>
          </a:bodyPr>
          <a:lstStyle/>
          <a:p>
            <a:pPr marL="320040" indent="-320040" fontAlgn="auto">
              <a:spcAft>
                <a:spcPts val="0"/>
              </a:spcAft>
              <a:buClr>
                <a:schemeClr val="tx1">
                  <a:shade val="95000"/>
                </a:schemeClr>
              </a:buClr>
              <a:buFont typeface="Wingdings"/>
              <a:buChar char=""/>
              <a:defRPr/>
            </a:pPr>
            <a:r>
              <a:rPr lang="en-US" sz="9600" dirty="0" smtClean="0"/>
              <a:t>WHO-main UN agency </a:t>
            </a:r>
            <a:r>
              <a:rPr lang="en-US" sz="9600" dirty="0"/>
              <a:t>t</a:t>
            </a:r>
            <a:r>
              <a:rPr lang="en-US" sz="9600" dirty="0" smtClean="0"/>
              <a:t>hat directs &amp; coordinates health.</a:t>
            </a:r>
          </a:p>
          <a:p>
            <a:pPr marL="320040" indent="-320040" fontAlgn="auto">
              <a:spcAft>
                <a:spcPts val="0"/>
              </a:spcAft>
              <a:buClr>
                <a:schemeClr val="tx1">
                  <a:shade val="95000"/>
                </a:schemeClr>
              </a:buClr>
              <a:buFont typeface="Wingdings"/>
              <a:buChar char=""/>
              <a:defRPr/>
            </a:pPr>
            <a:r>
              <a:rPr lang="en-US" sz="9600" dirty="0" smtClean="0"/>
              <a:t>Six core functions, they include:</a:t>
            </a:r>
          </a:p>
          <a:p>
            <a:pPr marL="1133856" lvl="2" fontAlgn="auto">
              <a:spcAft>
                <a:spcPts val="0"/>
              </a:spcAft>
              <a:buFont typeface="Wingdings"/>
              <a:buChar char=""/>
              <a:defRPr/>
            </a:pPr>
            <a:r>
              <a:rPr lang="en-US" sz="9600" dirty="0" smtClean="0"/>
              <a:t>Provide leadership on global health matters.</a:t>
            </a:r>
          </a:p>
          <a:p>
            <a:pPr marL="1133856" lvl="2" fontAlgn="auto">
              <a:spcAft>
                <a:spcPts val="0"/>
              </a:spcAft>
              <a:buFont typeface="Wingdings"/>
              <a:buChar char=""/>
              <a:defRPr/>
            </a:pPr>
            <a:r>
              <a:rPr lang="en-US" sz="9600" dirty="0" smtClean="0"/>
              <a:t>Shaping health research agenda.</a:t>
            </a:r>
          </a:p>
          <a:p>
            <a:pPr marL="1133856" lvl="2" fontAlgn="auto">
              <a:spcAft>
                <a:spcPts val="0"/>
              </a:spcAft>
              <a:buFont typeface="Wingdings"/>
              <a:buChar char=""/>
              <a:defRPr/>
            </a:pPr>
            <a:r>
              <a:rPr lang="en-US" sz="9600" dirty="0" smtClean="0"/>
              <a:t>Set norms &amp; standards&amp; monitor implementation.</a:t>
            </a:r>
          </a:p>
          <a:p>
            <a:pPr marL="1133856" lvl="2" fontAlgn="auto">
              <a:spcAft>
                <a:spcPts val="0"/>
              </a:spcAft>
              <a:buFont typeface="Wingdings"/>
              <a:buChar char=""/>
              <a:defRPr/>
            </a:pPr>
            <a:r>
              <a:rPr lang="en-US" sz="9600" dirty="0" smtClean="0"/>
              <a:t>Articulate ethical &amp; evidence based policy options.</a:t>
            </a:r>
          </a:p>
          <a:p>
            <a:pPr marL="1133856" lvl="2" fontAlgn="auto">
              <a:spcAft>
                <a:spcPts val="0"/>
              </a:spcAft>
              <a:buFont typeface="Wingdings"/>
              <a:buChar char=""/>
              <a:defRPr/>
            </a:pPr>
            <a:r>
              <a:rPr lang="en-US" sz="9600" dirty="0" smtClean="0"/>
              <a:t>Provide technical support.</a:t>
            </a:r>
          </a:p>
          <a:p>
            <a:pPr marL="1133856" lvl="2" fontAlgn="auto">
              <a:spcAft>
                <a:spcPts val="0"/>
              </a:spcAft>
              <a:buFont typeface="Wingdings"/>
              <a:buChar char=""/>
              <a:defRPr/>
            </a:pPr>
            <a:r>
              <a:rPr lang="en-US" sz="9600" dirty="0" smtClean="0"/>
              <a:t>Monitor health situations &amp; assess health trends.</a:t>
            </a:r>
          </a:p>
          <a:p>
            <a:pPr marL="1133856" lvl="2" fontAlgn="auto">
              <a:spcAft>
                <a:spcPts val="0"/>
              </a:spcAft>
              <a:buFont typeface="Wingdings"/>
              <a:buChar char=""/>
              <a:defRPr/>
            </a:pPr>
            <a:endParaRPr lang="en-US" dirty="0"/>
          </a:p>
        </p:txBody>
      </p:sp>
    </p:spTree>
    <p:extLst>
      <p:ext uri="{BB962C8B-B14F-4D97-AF65-F5344CB8AC3E}">
        <p14:creationId xmlns="" xmlns:p14="http://schemas.microsoft.com/office/powerpoint/2010/main" val="4093111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084" y="564108"/>
            <a:ext cx="8229600" cy="6001643"/>
          </a:xfrm>
          <a:prstGeom prst="rect">
            <a:avLst/>
          </a:prstGeom>
          <a:noFill/>
        </p:spPr>
        <p:txBody>
          <a:bodyPr wrap="square" rtlCol="0">
            <a:spAutoFit/>
          </a:bodyPr>
          <a:lstStyle/>
          <a:p>
            <a:r>
              <a:rPr lang="en-US" sz="2800" b="1" dirty="0" smtClean="0">
                <a:latin typeface="+mj-lt"/>
                <a:cs typeface="Aharoni" pitchFamily="2" charset="-79"/>
              </a:rPr>
              <a:t>THE ROLE OF WHO IN PUBLIC HEALTH  </a:t>
            </a:r>
          </a:p>
          <a:p>
            <a:endParaRPr lang="en-US" sz="2400" b="1" dirty="0" smtClean="0">
              <a:latin typeface="Forte" pitchFamily="66" charset="0"/>
              <a:cs typeface="Aharoni" pitchFamily="2" charset="-79"/>
            </a:endParaRPr>
          </a:p>
          <a:p>
            <a:pPr marL="342900" indent="-342900">
              <a:buFont typeface="Wingdings" pitchFamily="2" charset="2"/>
              <a:buChar char="§"/>
            </a:pPr>
            <a:r>
              <a:rPr lang="en-US" sz="2400" dirty="0">
                <a:cs typeface="Andalus" pitchFamily="18" charset="-78"/>
              </a:rPr>
              <a:t> </a:t>
            </a:r>
            <a:r>
              <a:rPr lang="en-US" sz="2200" dirty="0" smtClean="0">
                <a:cs typeface="Andalus" pitchFamily="18" charset="-78"/>
              </a:rPr>
              <a:t>Providing leadership on matters critical to health &amp; engaging in partnerships where joint action is needed;</a:t>
            </a:r>
          </a:p>
          <a:p>
            <a:pPr marL="342900" indent="-342900">
              <a:buFont typeface="Wingdings" pitchFamily="2" charset="2"/>
              <a:buChar char="§"/>
            </a:pPr>
            <a:endParaRPr lang="en-US" sz="2200" dirty="0" smtClean="0">
              <a:cs typeface="Andalus" pitchFamily="18" charset="-78"/>
            </a:endParaRPr>
          </a:p>
          <a:p>
            <a:pPr marL="342900" indent="-342900">
              <a:buFont typeface="Wingdings" pitchFamily="2" charset="2"/>
              <a:buChar char="§"/>
            </a:pPr>
            <a:r>
              <a:rPr lang="en-US" sz="2200" dirty="0">
                <a:cs typeface="Andalus" pitchFamily="18" charset="-78"/>
              </a:rPr>
              <a:t> </a:t>
            </a:r>
            <a:r>
              <a:rPr lang="en-US" sz="2200" dirty="0" smtClean="0">
                <a:cs typeface="Andalus" pitchFamily="18" charset="-78"/>
              </a:rPr>
              <a:t>Shaping the research agenda &amp; stimulating the generation, translation &amp; dissemination of valuable knowledge;</a:t>
            </a:r>
          </a:p>
          <a:p>
            <a:pPr marL="342900" indent="-342900">
              <a:buFont typeface="Wingdings" pitchFamily="2" charset="2"/>
              <a:buChar char="§"/>
            </a:pPr>
            <a:endParaRPr lang="en-US" sz="2200" dirty="0" smtClean="0">
              <a:cs typeface="Andalus" pitchFamily="18" charset="-78"/>
            </a:endParaRPr>
          </a:p>
          <a:p>
            <a:pPr marL="342900" indent="-342900">
              <a:buFont typeface="Wingdings" pitchFamily="2" charset="2"/>
              <a:buChar char="§"/>
            </a:pPr>
            <a:r>
              <a:rPr lang="en-US" sz="2200" dirty="0" smtClean="0">
                <a:cs typeface="Andalus" pitchFamily="18" charset="-78"/>
              </a:rPr>
              <a:t>Setting norms &amp; standards &amp; promoting &amp; monitoring their implementation;</a:t>
            </a:r>
          </a:p>
          <a:p>
            <a:pPr marL="342900" indent="-342900">
              <a:buFont typeface="Wingdings" pitchFamily="2" charset="2"/>
              <a:buChar char="§"/>
            </a:pPr>
            <a:endParaRPr lang="en-US" sz="2200" dirty="0" smtClean="0">
              <a:cs typeface="Andalus" pitchFamily="18" charset="-78"/>
            </a:endParaRPr>
          </a:p>
          <a:p>
            <a:pPr marL="342900" indent="-342900">
              <a:buFont typeface="Wingdings" pitchFamily="2" charset="2"/>
              <a:buChar char="§"/>
            </a:pPr>
            <a:r>
              <a:rPr lang="en-US" sz="2200" dirty="0">
                <a:cs typeface="Andalus" pitchFamily="18" charset="-78"/>
              </a:rPr>
              <a:t> </a:t>
            </a:r>
            <a:r>
              <a:rPr lang="en-US" sz="2200" dirty="0" smtClean="0">
                <a:cs typeface="Andalus" pitchFamily="18" charset="-78"/>
              </a:rPr>
              <a:t>Articulating ethical &amp; evidence-based policy options;</a:t>
            </a:r>
          </a:p>
          <a:p>
            <a:pPr marL="342900" indent="-342900">
              <a:buFont typeface="Wingdings" pitchFamily="2" charset="2"/>
              <a:buChar char="§"/>
            </a:pPr>
            <a:endParaRPr lang="en-US" sz="2200" dirty="0" smtClean="0">
              <a:cs typeface="Andalus" pitchFamily="18" charset="-78"/>
            </a:endParaRPr>
          </a:p>
          <a:p>
            <a:pPr marL="342900" indent="-342900">
              <a:buFont typeface="Wingdings" pitchFamily="2" charset="2"/>
              <a:buChar char="§"/>
            </a:pPr>
            <a:r>
              <a:rPr lang="en-US" sz="2200" dirty="0">
                <a:cs typeface="Andalus" pitchFamily="18" charset="-78"/>
              </a:rPr>
              <a:t> </a:t>
            </a:r>
            <a:r>
              <a:rPr lang="en-US" sz="2200" dirty="0" smtClean="0">
                <a:cs typeface="Andalus" pitchFamily="18" charset="-78"/>
              </a:rPr>
              <a:t>Providing technical support, catalyzing change &amp; building sustainable institutional capacity; &amp; Monitoring the health situation &amp; assessing health trends</a:t>
            </a:r>
            <a:r>
              <a:rPr lang="en-US" sz="2000" dirty="0" smtClean="0">
                <a:latin typeface="Andalus" pitchFamily="18" charset="-78"/>
                <a:cs typeface="Andalus" pitchFamily="18" charset="-78"/>
              </a:rPr>
              <a:t>.</a:t>
            </a:r>
          </a:p>
        </p:txBody>
      </p:sp>
    </p:spTree>
    <p:extLst>
      <p:ext uri="{BB962C8B-B14F-4D97-AF65-F5344CB8AC3E}">
        <p14:creationId xmlns="" xmlns:p14="http://schemas.microsoft.com/office/powerpoint/2010/main" val="3272417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2400" y="737173"/>
            <a:ext cx="434285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COLOMBO PLAN</a:t>
            </a:r>
          </a:p>
        </p:txBody>
      </p:sp>
      <p:sp>
        <p:nvSpPr>
          <p:cNvPr id="4" name="Rectangle 3"/>
          <p:cNvSpPr/>
          <p:nvPr/>
        </p:nvSpPr>
        <p:spPr>
          <a:xfrm>
            <a:off x="1853885" y="2057400"/>
            <a:ext cx="6781800" cy="3785652"/>
          </a:xfrm>
          <a:prstGeom prst="rect">
            <a:avLst/>
          </a:prstGeom>
        </p:spPr>
        <p:txBody>
          <a:bodyPr wrap="square">
            <a:spAutoFit/>
          </a:bodyPr>
          <a:lstStyle/>
          <a:p>
            <a:r>
              <a:rPr lang="en-US" sz="2000" dirty="0">
                <a:cs typeface="Andalus" pitchFamily="18" charset="-78"/>
              </a:rPr>
              <a:t>The organization was born out of a commonwealth conference of Foreign Ministers, held in Colombo, in </a:t>
            </a:r>
            <a:r>
              <a:rPr lang="en-US" sz="2000" dirty="0" smtClean="0">
                <a:cs typeface="Andalus" pitchFamily="18" charset="-78"/>
              </a:rPr>
              <a:t>January </a:t>
            </a:r>
            <a:r>
              <a:rPr lang="en-US" sz="2000" dirty="0">
                <a:cs typeface="Andalus" pitchFamily="18" charset="-78"/>
              </a:rPr>
              <a:t>1950. The main objective of Colombo plan is for co-operative economic &amp; social development in Asia &amp; the Pacific countries. The main function of Colombo plan is providing assistance to its member countries in the field of agricultural &amp; industrial development. It also provides support for health promotion. The Colombo plan has grown from a group of 7 common wealth nations (Australia, Britain, Canada, Srilanka, India, </a:t>
            </a:r>
            <a:r>
              <a:rPr lang="en-US" sz="2000" dirty="0" smtClean="0">
                <a:cs typeface="Andalus" pitchFamily="18" charset="-78"/>
              </a:rPr>
              <a:t>New Zealand </a:t>
            </a:r>
            <a:r>
              <a:rPr lang="en-US" sz="2000" dirty="0">
                <a:cs typeface="Andalus" pitchFamily="18" charset="-78"/>
              </a:rPr>
              <a:t>&amp; Pakistan) into an international organization of 26 countries</a:t>
            </a:r>
            <a:r>
              <a:rPr lang="en-US" sz="1600" dirty="0"/>
              <a:t>.</a:t>
            </a:r>
          </a:p>
        </p:txBody>
      </p:sp>
      <p:pic>
        <p:nvPicPr>
          <p:cNvPr id="12290" name="Picture 2" descr="C:\Users\chetan\Desktop\New folder (2)\CPSC_logo.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423847"/>
            <a:ext cx="1472885" cy="17962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417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1" y="649464"/>
            <a:ext cx="6553199"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UNITED STATES AGENCY FOR INTERNATIONAL DEVELOPMENT (USAID)</a:t>
            </a:r>
          </a:p>
        </p:txBody>
      </p:sp>
      <p:sp>
        <p:nvSpPr>
          <p:cNvPr id="4" name="Rectangle 3"/>
          <p:cNvSpPr/>
          <p:nvPr/>
        </p:nvSpPr>
        <p:spPr>
          <a:xfrm>
            <a:off x="762000" y="2354282"/>
            <a:ext cx="7391400" cy="3416320"/>
          </a:xfrm>
          <a:prstGeom prst="rect">
            <a:avLst/>
          </a:prstGeom>
        </p:spPr>
        <p:txBody>
          <a:bodyPr wrap="square">
            <a:spAutoFit/>
          </a:bodyPr>
          <a:lstStyle/>
          <a:p>
            <a:r>
              <a:rPr lang="en-US" sz="2400" dirty="0">
                <a:cs typeface="Andalus" pitchFamily="18" charset="-78"/>
              </a:rPr>
              <a:t>The USAID was established in 1961 with the aim of helping countries in their economic &amp; social development. The USAID assists India in a wide variety of projects for the improvement of  health of the people. These projects include;</a:t>
            </a:r>
          </a:p>
          <a:p>
            <a:pPr marL="457200" indent="-457200">
              <a:buFont typeface="Courier New" pitchFamily="49" charset="0"/>
              <a:buChar char="o"/>
            </a:pPr>
            <a:r>
              <a:rPr lang="en-US" sz="2400" dirty="0" smtClean="0">
                <a:cs typeface="Andalus" pitchFamily="18" charset="-78"/>
              </a:rPr>
              <a:t> Support </a:t>
            </a:r>
            <a:r>
              <a:rPr lang="en-US" sz="2400" dirty="0">
                <a:cs typeface="Andalus" pitchFamily="18" charset="-78"/>
              </a:rPr>
              <a:t>to National Health Programs like malaria eradication.</a:t>
            </a:r>
          </a:p>
          <a:p>
            <a:pPr marL="457200" indent="-457200">
              <a:buFont typeface="Courier New" pitchFamily="49" charset="0"/>
              <a:buChar char="o"/>
            </a:pPr>
            <a:r>
              <a:rPr lang="en-US" sz="2400" dirty="0" smtClean="0">
                <a:cs typeface="Andalus" pitchFamily="18" charset="-78"/>
              </a:rPr>
              <a:t>  Supports </a:t>
            </a:r>
            <a:r>
              <a:rPr lang="en-US" sz="2400" dirty="0">
                <a:cs typeface="Andalus" pitchFamily="18" charset="-78"/>
              </a:rPr>
              <a:t>in the field of medical, nursing &amp; health education</a:t>
            </a:r>
          </a:p>
        </p:txBody>
      </p:sp>
      <p:pic>
        <p:nvPicPr>
          <p:cNvPr id="13314" name="Picture 2" descr="C:\Users\chetan\Desktop\New folder (2)\USAID.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442789"/>
            <a:ext cx="1752600" cy="1752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38679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133600"/>
            <a:ext cx="6019800" cy="2677656"/>
          </a:xfrm>
          <a:prstGeom prst="rect">
            <a:avLst/>
          </a:prstGeom>
        </p:spPr>
        <p:txBody>
          <a:bodyPr wrap="square">
            <a:spAutoFit/>
          </a:bodyPr>
          <a:lstStyle/>
          <a:p>
            <a:pPr marL="457200" indent="-457200">
              <a:buFont typeface="Courier New" pitchFamily="49" charset="0"/>
              <a:buChar char="o"/>
            </a:pPr>
            <a:r>
              <a:rPr lang="en-US" sz="2400" dirty="0" smtClean="0">
                <a:cs typeface="Andalus" pitchFamily="18" charset="-78"/>
              </a:rPr>
              <a:t>  </a:t>
            </a:r>
            <a:r>
              <a:rPr lang="en-US" sz="2400" dirty="0">
                <a:cs typeface="Andalus" pitchFamily="18" charset="-78"/>
              </a:rPr>
              <a:t>Supports to projects related to water supply &amp; sanitation.</a:t>
            </a:r>
          </a:p>
          <a:p>
            <a:pPr marL="457200" indent="-457200">
              <a:buFont typeface="Courier New" pitchFamily="49" charset="0"/>
              <a:buChar char="o"/>
            </a:pPr>
            <a:r>
              <a:rPr lang="en-US" sz="2400" dirty="0">
                <a:cs typeface="Andalus" pitchFamily="18" charset="-78"/>
              </a:rPr>
              <a:t> </a:t>
            </a:r>
            <a:r>
              <a:rPr lang="en-US" sz="2400" dirty="0" smtClean="0">
                <a:cs typeface="Andalus" pitchFamily="18" charset="-78"/>
              </a:rPr>
              <a:t>   Supports </a:t>
            </a:r>
            <a:r>
              <a:rPr lang="en-US" sz="2400" dirty="0">
                <a:cs typeface="Andalus" pitchFamily="18" charset="-78"/>
              </a:rPr>
              <a:t>for projects related to the control of communicable diseases.</a:t>
            </a:r>
          </a:p>
          <a:p>
            <a:pPr marL="457200" indent="-457200">
              <a:buFont typeface="Courier New" pitchFamily="49" charset="0"/>
              <a:buChar char="o"/>
            </a:pPr>
            <a:r>
              <a:rPr lang="en-US" sz="2400" dirty="0">
                <a:cs typeface="Andalus" pitchFamily="18" charset="-78"/>
              </a:rPr>
              <a:t> </a:t>
            </a:r>
            <a:r>
              <a:rPr lang="en-US" sz="2400" dirty="0" smtClean="0">
                <a:cs typeface="Andalus" pitchFamily="18" charset="-78"/>
              </a:rPr>
              <a:t>    Supports </a:t>
            </a:r>
            <a:r>
              <a:rPr lang="en-US" sz="2400" dirty="0">
                <a:cs typeface="Andalus" pitchFamily="18" charset="-78"/>
              </a:rPr>
              <a:t>for projects in nutrition &amp; family planning</a:t>
            </a:r>
            <a:r>
              <a:rPr lang="en-US" sz="2400" dirty="0"/>
              <a:t>.</a:t>
            </a:r>
          </a:p>
        </p:txBody>
      </p:sp>
    </p:spTree>
    <p:extLst>
      <p:ext uri="{BB962C8B-B14F-4D97-AF65-F5344CB8AC3E}">
        <p14:creationId xmlns="" xmlns:p14="http://schemas.microsoft.com/office/powerpoint/2010/main" val="1246611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0"/>
            <a:ext cx="7024744"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UNITED NATIONS DEVELOPMENT PROGRAM (UNDP)</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2209800" y="2286000"/>
            <a:ext cx="6195508" cy="3508977"/>
          </a:xfrm>
        </p:spPr>
        <p:txBody>
          <a:bodyPr>
            <a:normAutofit/>
          </a:bodyPr>
          <a:lstStyle/>
          <a:p>
            <a:pPr marL="0" indent="0">
              <a:buNone/>
            </a:pPr>
            <a:r>
              <a:rPr lang="en-US" sz="2000" dirty="0" smtClean="0">
                <a:cs typeface="Andalus" pitchFamily="18" charset="-78"/>
              </a:rPr>
              <a:t>The organization was established in 1966. The UNDP serves as the main source of funds for technical assistance to both developed &amp; developing countries. The main objective of this organization is to help nations in strengthening their natural &amp; human resources.</a:t>
            </a:r>
          </a:p>
          <a:p>
            <a:pPr marL="0" indent="0">
              <a:buNone/>
            </a:pPr>
            <a:r>
              <a:rPr lang="en-US" sz="2000" dirty="0" smtClean="0">
                <a:cs typeface="Andalus" pitchFamily="18" charset="-78"/>
              </a:rPr>
              <a:t>The UNDP takes up several projects in different parts of the world, covering economic &amp; social sectors like agriculture industry, education &amp; science, health, social welfare etc…</a:t>
            </a:r>
            <a:endParaRPr lang="en-US" sz="2000" dirty="0">
              <a:cs typeface="Andalus" pitchFamily="18" charset="-78"/>
            </a:endParaRPr>
          </a:p>
        </p:txBody>
      </p:sp>
      <p:pic>
        <p:nvPicPr>
          <p:cNvPr id="14338" name="Picture 2" descr="C:\Users\chetan\Desktop\New folder (2)\United-Nations-Development-Programme-pic.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457200"/>
            <a:ext cx="1408297" cy="28574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17539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p:txBody>
          <a:bodyPr>
            <a:normAutofit/>
          </a:bodyPr>
          <a:lstStyle/>
          <a:p>
            <a:pPr marL="0" indent="0">
              <a:buNone/>
            </a:pPr>
            <a:r>
              <a:rPr lang="en-US" dirty="0" smtClean="0">
                <a:cs typeface="Andalus" pitchFamily="18" charset="-78"/>
              </a:rPr>
              <a:t>International Health has come to comprise those problems in the field of health, which require consideration &amp; action by more than one country. Such problems may be dealt with officially by governments or unofficially by National or International voluntary associations.</a:t>
            </a:r>
            <a:endParaRPr lang="en-US" dirty="0">
              <a:cs typeface="Andalus" pitchFamily="18" charset="-78"/>
            </a:endParaRPr>
          </a:p>
        </p:txBody>
      </p:sp>
    </p:spTree>
    <p:extLst>
      <p:ext uri="{BB962C8B-B14F-4D97-AF65-F5344CB8AC3E}">
        <p14:creationId xmlns="" xmlns:p14="http://schemas.microsoft.com/office/powerpoint/2010/main" val="2731097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etan\Desktop\New folder (2)\thank-you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0"/>
            <a:ext cx="10795000" cy="7162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868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Algerian" pitchFamily="82" charset="0"/>
              </a:rPr>
              <a:t>THE FORD FOUNDATION</a:t>
            </a:r>
          </a:p>
          <a:p>
            <a:r>
              <a:rPr lang="en-US" dirty="0" smtClean="0">
                <a:latin typeface="Algerian" pitchFamily="82" charset="0"/>
              </a:rPr>
              <a:t>THE UNITED NATIONS RELIEF AND REHABILIATION ADMINISTRATION(UNRRA)</a:t>
            </a:r>
          </a:p>
          <a:p>
            <a:r>
              <a:rPr lang="en-US" dirty="0" smtClean="0">
                <a:latin typeface="Algerian" pitchFamily="82" charset="0"/>
              </a:rPr>
              <a:t>THE WORLD BANK GROUP</a:t>
            </a:r>
          </a:p>
          <a:p>
            <a:r>
              <a:rPr lang="en-US" dirty="0" smtClean="0">
                <a:latin typeface="Algerian" pitchFamily="82" charset="0"/>
              </a:rPr>
              <a:t>COOPERATIVE FOR ASSISTANCE AND RELIEF EVERYWHERE(CARE)</a:t>
            </a:r>
          </a:p>
          <a:p>
            <a:r>
              <a:rPr lang="en-US" dirty="0" smtClean="0">
                <a:latin typeface="Algerian" pitchFamily="82" charset="0"/>
              </a:rPr>
              <a:t>THE FOOD AND AGRICULTURE ORGANIZATION(FAO) </a:t>
            </a:r>
            <a:endParaRPr lang="en-US" dirty="0">
              <a:latin typeface="Algerian" pitchFamily="82" charset="0"/>
            </a:endParaRPr>
          </a:p>
        </p:txBody>
      </p:sp>
    </p:spTree>
    <p:extLst>
      <p:ext uri="{BB962C8B-B14F-4D97-AF65-F5344CB8AC3E}">
        <p14:creationId xmlns="" xmlns:p14="http://schemas.microsoft.com/office/powerpoint/2010/main" val="713019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Algerian" pitchFamily="82" charset="0"/>
              </a:rPr>
              <a:t>UNITED NATIONS CHILDREN’S FUND(UNICEF)</a:t>
            </a:r>
          </a:p>
          <a:p>
            <a:r>
              <a:rPr lang="en-US" dirty="0" smtClean="0">
                <a:latin typeface="Algerian" pitchFamily="82" charset="0"/>
              </a:rPr>
              <a:t>WORLD HEALTH ORGANIZATION(WHO)</a:t>
            </a:r>
          </a:p>
          <a:p>
            <a:r>
              <a:rPr lang="en-US" dirty="0" smtClean="0">
                <a:latin typeface="Algerian" pitchFamily="82" charset="0"/>
              </a:rPr>
              <a:t>THE COLOMBO PLAN</a:t>
            </a:r>
          </a:p>
          <a:p>
            <a:r>
              <a:rPr lang="en-US" dirty="0" smtClean="0">
                <a:latin typeface="Algerian" pitchFamily="82" charset="0"/>
              </a:rPr>
              <a:t>UNITED STATES AGENCY FOR INTERNATIONAL DEVELOPMENT(USAID)</a:t>
            </a:r>
          </a:p>
          <a:p>
            <a:r>
              <a:rPr lang="en-US" dirty="0" smtClean="0">
                <a:latin typeface="Algerian" pitchFamily="82" charset="0"/>
              </a:rPr>
              <a:t>UNITED NATIONS DEVELOPMENT PROGRAMME(UNDP)</a:t>
            </a:r>
          </a:p>
          <a:p>
            <a:r>
              <a:rPr lang="en-US" dirty="0" smtClean="0">
                <a:latin typeface="Algerian" pitchFamily="82" charset="0"/>
              </a:rPr>
              <a:t>CONCLUSION</a:t>
            </a:r>
            <a:endParaRPr lang="en-US" dirty="0">
              <a:latin typeface="Algerian" pitchFamily="82" charset="0"/>
            </a:endParaRPr>
          </a:p>
        </p:txBody>
      </p:sp>
    </p:spTree>
    <p:extLst>
      <p:ext uri="{BB962C8B-B14F-4D97-AF65-F5344CB8AC3E}">
        <p14:creationId xmlns="" xmlns:p14="http://schemas.microsoft.com/office/powerpoint/2010/main" val="2780328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381000"/>
            <a:ext cx="8229600" cy="1143000"/>
          </a:xfrm>
        </p:spPr>
        <p:txBody>
          <a:bodyPr>
            <a:normAutofit fontScale="90000"/>
          </a:bodyPr>
          <a:lstStyle/>
          <a:p>
            <a:r>
              <a:rPr lang="en-US" dirty="0" smtClean="0"/>
              <a:t/>
            </a:r>
            <a:br>
              <a:rPr lang="en-US" dirty="0" smtClean="0"/>
            </a:b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INTRODUCTION</a:t>
            </a:r>
            <a:b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en-US" dirty="0"/>
          </a:p>
        </p:txBody>
      </p:sp>
      <p:sp>
        <p:nvSpPr>
          <p:cNvPr id="8" name="TextBox 7"/>
          <p:cNvSpPr txBox="1"/>
          <p:nvPr/>
        </p:nvSpPr>
        <p:spPr>
          <a:xfrm>
            <a:off x="482221" y="1524000"/>
            <a:ext cx="8305800" cy="3970318"/>
          </a:xfrm>
          <a:prstGeom prst="rect">
            <a:avLst/>
          </a:prstGeom>
          <a:noFill/>
        </p:spPr>
        <p:txBody>
          <a:bodyPr wrap="square" rtlCol="0">
            <a:spAutoFit/>
          </a:bodyPr>
          <a:lstStyle/>
          <a:p>
            <a:endParaRPr lang="en-US" sz="2800" i="1" dirty="0" smtClean="0">
              <a:latin typeface="Baskerville Old Face" pitchFamily="18" charset="0"/>
            </a:endParaRPr>
          </a:p>
          <a:p>
            <a:r>
              <a:rPr lang="en-US" sz="2800" i="1" dirty="0" smtClean="0"/>
              <a:t>The concept of public health today  has changed in a striking manner  and a vast network of public health units have evolved.</a:t>
            </a:r>
          </a:p>
          <a:p>
            <a:r>
              <a:rPr lang="en-US" sz="2800" i="1" dirty="0" smtClean="0"/>
              <a:t>The smallest of these  cater to the health needs of small rural areas; the largest, the world health organization, concerns itself  with the entire world</a:t>
            </a:r>
            <a:r>
              <a:rPr lang="en-US" sz="2800" i="1" dirty="0" smtClean="0">
                <a:latin typeface="Baskerville Old Face" pitchFamily="18" charset="0"/>
              </a:rPr>
              <a:t>.</a:t>
            </a:r>
          </a:p>
          <a:p>
            <a:r>
              <a:rPr lang="en-US" sz="2800" i="1" dirty="0" smtClean="0">
                <a:latin typeface="Baskerville Old Face" pitchFamily="18" charset="0"/>
              </a:rPr>
              <a:t> </a:t>
            </a:r>
            <a:endParaRPr lang="en-US" sz="2800" i="1" dirty="0">
              <a:latin typeface="Baskerville Old Face" pitchFamily="18" charset="0"/>
            </a:endParaRPr>
          </a:p>
        </p:txBody>
      </p:sp>
    </p:spTree>
    <p:extLst>
      <p:ext uri="{BB962C8B-B14F-4D97-AF65-F5344CB8AC3E}">
        <p14:creationId xmlns="" xmlns:p14="http://schemas.microsoft.com/office/powerpoint/2010/main" val="3016634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533400"/>
            <a:ext cx="8534400" cy="1077218"/>
          </a:xfrm>
          <a:prstGeom prst="rect">
            <a:avLst/>
          </a:prstGeom>
          <a:noFill/>
        </p:spPr>
        <p:txBody>
          <a:bodyPr wrap="square" rtlCol="0">
            <a:spAutoFit/>
          </a:bodyPr>
          <a:lstStyle/>
          <a:p>
            <a:endParaRPr lang="en-US" sz="3200" dirty="0">
              <a:latin typeface="Baskerville Old Face" pitchFamily="18" charset="0"/>
            </a:endParaRPr>
          </a:p>
          <a:p>
            <a:endParaRPr lang="en-US" sz="3200" dirty="0" smtClean="0">
              <a:latin typeface="Baskerville Old Face" pitchFamily="18" charset="0"/>
            </a:endParaRPr>
          </a:p>
        </p:txBody>
      </p:sp>
      <p:sp>
        <p:nvSpPr>
          <p:cNvPr id="7" name="TextBox 6"/>
          <p:cNvSpPr txBox="1"/>
          <p:nvPr/>
        </p:nvSpPr>
        <p:spPr>
          <a:xfrm>
            <a:off x="457200" y="685800"/>
            <a:ext cx="8229600" cy="3108543"/>
          </a:xfrm>
          <a:prstGeom prst="rect">
            <a:avLst/>
          </a:prstGeom>
          <a:noFill/>
        </p:spPr>
        <p:txBody>
          <a:bodyPr wrap="square" rtlCol="0">
            <a:spAutoFit/>
          </a:bodyPr>
          <a:lstStyle/>
          <a:p>
            <a:r>
              <a:rPr lang="en-US" sz="2800" dirty="0" smtClean="0"/>
              <a:t>Two kinds of agencies carry on public health work:</a:t>
            </a:r>
          </a:p>
          <a:p>
            <a:r>
              <a:rPr lang="en-US" sz="2800" dirty="0" smtClean="0"/>
              <a:t>Governmental and non governmental.</a:t>
            </a:r>
          </a:p>
          <a:p>
            <a:r>
              <a:rPr lang="en-US" sz="2800" dirty="0" smtClean="0"/>
              <a:t>Governmental agencies are those supported by public taxation and operated by national or state governments.</a:t>
            </a:r>
          </a:p>
          <a:p>
            <a:endParaRPr lang="en-US" sz="2800" dirty="0"/>
          </a:p>
        </p:txBody>
      </p:sp>
      <p:sp>
        <p:nvSpPr>
          <p:cNvPr id="8" name="Rectangle 7"/>
          <p:cNvSpPr/>
          <p:nvPr/>
        </p:nvSpPr>
        <p:spPr>
          <a:xfrm>
            <a:off x="304800" y="3594288"/>
            <a:ext cx="8534400" cy="646331"/>
          </a:xfrm>
          <a:prstGeom prst="rect">
            <a:avLst/>
          </a:prstGeom>
          <a:noFill/>
        </p:spPr>
        <p:txBody>
          <a:bodyPr wrap="square" lIns="91440" tIns="45720" rIns="91440" bIns="45720">
            <a:spAutoFit/>
          </a:bodyPr>
          <a:lstStyle/>
          <a:p>
            <a:pPr algn="ctr"/>
            <a:r>
              <a:rPr lang="en-US" sz="3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Non-governmental organization(NGO)</a:t>
            </a:r>
          </a:p>
        </p:txBody>
      </p:sp>
      <p:sp>
        <p:nvSpPr>
          <p:cNvPr id="9" name="TextBox 8"/>
          <p:cNvSpPr txBox="1"/>
          <p:nvPr/>
        </p:nvSpPr>
        <p:spPr>
          <a:xfrm>
            <a:off x="571500" y="4800600"/>
            <a:ext cx="8001000" cy="1446550"/>
          </a:xfrm>
          <a:prstGeom prst="rect">
            <a:avLst/>
          </a:prstGeom>
          <a:noFill/>
        </p:spPr>
        <p:txBody>
          <a:bodyPr wrap="square" rtlCol="0">
            <a:spAutoFit/>
          </a:bodyPr>
          <a:lstStyle/>
          <a:p>
            <a:r>
              <a:rPr lang="en-US" sz="2800" dirty="0" smtClean="0"/>
              <a:t>Is a legally constituted organization created by natural or legal persons that operates independently from any government</a:t>
            </a:r>
            <a:r>
              <a:rPr lang="en-US" sz="3200" dirty="0" smtClean="0"/>
              <a:t>.</a:t>
            </a:r>
            <a:endParaRPr lang="en-US" sz="3200" dirty="0"/>
          </a:p>
        </p:txBody>
      </p:sp>
    </p:spTree>
    <p:extLst>
      <p:ext uri="{BB962C8B-B14F-4D97-AF65-F5344CB8AC3E}">
        <p14:creationId xmlns="" xmlns:p14="http://schemas.microsoft.com/office/powerpoint/2010/main" val="25628179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900</TotalTime>
  <Words>3957</Words>
  <Application>Microsoft Office PowerPoint</Application>
  <PresentationFormat>On-screen Show (4:3)</PresentationFormat>
  <Paragraphs>243</Paragraphs>
  <Slides>58</Slides>
  <Notes>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Austin</vt:lpstr>
      <vt:lpstr>Slide 1</vt:lpstr>
      <vt:lpstr>HEALTH AGENCIES AROUND THE WORLD</vt:lpstr>
      <vt:lpstr>Definition of Health</vt:lpstr>
      <vt:lpstr>Definition of International Health</vt:lpstr>
      <vt:lpstr>INTRODUCTION</vt:lpstr>
      <vt:lpstr>Slide 6</vt:lpstr>
      <vt:lpstr>Slide 7</vt:lpstr>
      <vt:lpstr> INTRODUCTION </vt:lpstr>
      <vt:lpstr>Slide 9</vt:lpstr>
      <vt:lpstr>Slide 10</vt:lpstr>
      <vt:lpstr>Slide 11</vt:lpstr>
      <vt:lpstr>Slide 12</vt:lpstr>
      <vt:lpstr>Slide 13</vt:lpstr>
      <vt:lpstr>THE INDIAN RED CROSS SOCIETY</vt:lpstr>
      <vt:lpstr>Slide 15</vt:lpstr>
      <vt:lpstr>THE PAN AMERICAN SANITARY BUREAU (PASB)</vt:lpstr>
      <vt:lpstr>Slide 17</vt:lpstr>
      <vt:lpstr>Slide 18</vt:lpstr>
      <vt:lpstr>THE ROCKEFELLER FOUNDATION</vt:lpstr>
      <vt:lpstr>Slide 20</vt:lpstr>
      <vt:lpstr>THE HEALTH ORGANIZATION OF THE LEAGUE OF NATIONS</vt:lpstr>
      <vt:lpstr>Slide 22</vt:lpstr>
      <vt:lpstr>INTERNATIONAL LABOUR ORGANIZATION</vt:lpstr>
      <vt:lpstr>Slide 24</vt:lpstr>
      <vt:lpstr>THE FORD FOUNDATION</vt:lpstr>
      <vt:lpstr>Slide 26</vt:lpstr>
      <vt:lpstr>THE UNITED NATIONS RELIEF &amp; REHABILITATION ADMINISTRATION (UNRRA)</vt:lpstr>
      <vt:lpstr>Slide 28</vt:lpstr>
      <vt:lpstr>THE WORLD BANK GROUP</vt:lpstr>
      <vt:lpstr>Slide 30</vt:lpstr>
      <vt:lpstr>Slide 31</vt:lpstr>
      <vt:lpstr>Slide 32</vt:lpstr>
      <vt:lpstr>COOPERATIVE FOR ASSISTANCE &amp; RELIEF EVERYWHERE, (CARE)</vt:lpstr>
      <vt:lpstr>Slide 34</vt:lpstr>
      <vt:lpstr>THE FOOD &amp; AGRICULTURE ORGANIZATION (FAO)</vt:lpstr>
      <vt:lpstr>Slide 36</vt:lpstr>
      <vt:lpstr>UNITED NATIONS CHILDREN’S FUND (UNICEF)</vt:lpstr>
      <vt:lpstr>Slide 38</vt:lpstr>
      <vt:lpstr>Slide 39</vt:lpstr>
      <vt:lpstr>Slide 40</vt:lpstr>
      <vt:lpstr>THE WORLD HEALTH ORGANIZATIONS (WHO)</vt:lpstr>
      <vt:lpstr>Slide 42</vt:lpstr>
      <vt:lpstr>Slide 43</vt:lpstr>
      <vt:lpstr>Slide 44</vt:lpstr>
      <vt:lpstr>Slide 45</vt:lpstr>
      <vt:lpstr>Slide 46</vt:lpstr>
      <vt:lpstr>Slide 47</vt:lpstr>
      <vt:lpstr>Slide 48</vt:lpstr>
      <vt:lpstr>Slide 49</vt:lpstr>
      <vt:lpstr>WHO’S Aim</vt:lpstr>
      <vt:lpstr>Functions of WHO </vt:lpstr>
      <vt:lpstr>Slide 52</vt:lpstr>
      <vt:lpstr>Slide 53</vt:lpstr>
      <vt:lpstr>Slide 54</vt:lpstr>
      <vt:lpstr>Slide 55</vt:lpstr>
      <vt:lpstr>UNITED NATIONS DEVELOPMENT PROGRAM (UNDP)</vt:lpstr>
      <vt:lpstr>CONCLUSION</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agencies  around the world</dc:title>
  <dc:creator>chetan</dc:creator>
  <cp:lastModifiedBy>Community</cp:lastModifiedBy>
  <cp:revision>180</cp:revision>
  <dcterms:created xsi:type="dcterms:W3CDTF">2012-09-27T02:59:11Z</dcterms:created>
  <dcterms:modified xsi:type="dcterms:W3CDTF">2018-05-22T08:50:21Z</dcterms:modified>
</cp:coreProperties>
</file>