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2" r:id="rId2"/>
    <p:sldId id="313" r:id="rId3"/>
    <p:sldId id="33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30" r:id="rId16"/>
    <p:sldId id="331" r:id="rId17"/>
    <p:sldId id="29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067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8AC21B-9987-430E-8547-0369747304FF}" type="datetimeFigureOut">
              <a:rPr lang="en-US"/>
              <a:pPr>
                <a:defRPr/>
              </a:pPr>
              <a:t>2/5/2018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5A5A70-2C8C-4A78-B059-DCADCF10D0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2EE5-9380-4A42-85C6-49D617F45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A1EB-B365-473F-BA4E-87763D3F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749-E772-4A3D-B030-D43ECF6E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0B64-B25F-40B5-9827-A5B4C644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16E1-C8EB-47D8-AF05-22731527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124-87AC-4C09-A680-74EEB3A59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D9E1-6FF8-41C9-A42E-50D19E6B1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CB60-94C0-48D0-895D-9A0625AA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DE64-00E6-440D-95BC-98520DF4B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82B2-0BF5-43ED-B695-C6486452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DC1D-279D-489D-8DB4-444014B9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755318-B034-4694-9E13-F68F5FF75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4384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Dept. of oral Pathology &amp; </a:t>
            </a:r>
            <a:r>
              <a:rPr lang="en-US" dirty="0" smtClean="0"/>
              <a:t>microbiology</a:t>
            </a: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57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FORENSIC ODONTOLOGY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Webster’s classification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 I-food item # readily eg. Hard chocolates.</a:t>
            </a:r>
          </a:p>
          <a:p>
            <a:pPr eaLnBrk="1" hangingPunct="1">
              <a:defRPr/>
            </a:pPr>
            <a:r>
              <a:rPr lang="en-US" smtClean="0"/>
              <a:t>Type II - # of fragment of food item eg. Bite in apple </a:t>
            </a:r>
          </a:p>
          <a:p>
            <a:pPr eaLnBrk="1" hangingPunct="1">
              <a:defRPr/>
            </a:pPr>
            <a:r>
              <a:rPr lang="en-US" smtClean="0"/>
              <a:t>Type III-complete penetration of food item with slide marks. eg. Cheese.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Bite mark appearance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Type of injury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Indentation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Contusions /bruises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Laceration </a:t>
            </a:r>
          </a:p>
          <a:p>
            <a:pPr marL="609600" indent="-609600" eaLnBrk="1" hangingPunct="1">
              <a:defRPr/>
            </a:pPr>
            <a:r>
              <a:rPr lang="en-US" smtClean="0"/>
              <a:t>Identify the injury as a bite mark by the features of teeth &amp; tissues </a:t>
            </a:r>
          </a:p>
          <a:p>
            <a:pPr marL="609600" indent="-609600" eaLnBrk="1" hangingPunct="1">
              <a:defRPr/>
            </a:pPr>
            <a:r>
              <a:rPr lang="en-US" smtClean="0"/>
              <a:t>Site of bite marks</a:t>
            </a:r>
          </a:p>
          <a:p>
            <a:pPr marL="609600" indent="-60960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Bite  mark investigation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Preliminary questions </a:t>
            </a:r>
          </a:p>
          <a:p>
            <a:pPr eaLnBrk="1" hangingPunct="1">
              <a:defRPr/>
            </a:pPr>
            <a:r>
              <a:rPr lang="en-US" sz="2800" smtClean="0"/>
              <a:t>Bite mark evidence collection from the victim</a:t>
            </a:r>
          </a:p>
          <a:p>
            <a:pPr eaLnBrk="1" hangingPunct="1">
              <a:defRPr/>
            </a:pPr>
            <a:r>
              <a:rPr lang="en-US" sz="2800" smtClean="0"/>
              <a:t>Visual examination</a:t>
            </a:r>
          </a:p>
          <a:p>
            <a:pPr eaLnBrk="1" hangingPunct="1">
              <a:defRPr/>
            </a:pPr>
            <a:r>
              <a:rPr lang="en-US" sz="2800" smtClean="0"/>
              <a:t>Photography</a:t>
            </a:r>
          </a:p>
          <a:p>
            <a:pPr eaLnBrk="1" hangingPunct="1">
              <a:defRPr/>
            </a:pPr>
            <a:r>
              <a:rPr lang="en-US" sz="2800" smtClean="0"/>
              <a:t>Saliva swab</a:t>
            </a:r>
          </a:p>
          <a:p>
            <a:pPr eaLnBrk="1" hangingPunct="1">
              <a:defRPr/>
            </a:pPr>
            <a:r>
              <a:rPr lang="en-US" sz="2800" smtClean="0"/>
              <a:t>Impressions</a:t>
            </a:r>
          </a:p>
          <a:p>
            <a:pPr eaLnBrk="1" hangingPunct="1">
              <a:defRPr/>
            </a:pPr>
            <a:r>
              <a:rPr lang="en-US" sz="2800" smtClean="0"/>
              <a:t>Evidence collection from the suspect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Bite mark analysis &amp; comparison</a:t>
            </a:r>
          </a:p>
          <a:p>
            <a:pPr eaLnBrk="1" hangingPunct="1">
              <a:defRPr/>
            </a:pPr>
            <a:r>
              <a:rPr lang="en-US" smtClean="0"/>
              <a:t>Conclusions of bite mark analysis</a:t>
            </a:r>
          </a:p>
          <a:p>
            <a:pPr eaLnBrk="1" hangingPunct="1">
              <a:defRPr/>
            </a:pPr>
            <a:r>
              <a:rPr lang="en-US" smtClean="0"/>
              <a:t>Investigating animal bites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885950" y="1600200"/>
          <a:ext cx="4886325" cy="5029200"/>
        </p:xfrm>
        <a:graphic>
          <a:graphicData uri="http://schemas.openxmlformats.org/presentationml/2006/ole">
            <p:oleObj spid="_x0000_s29698" name="Photo Editor Photo" r:id="rId3" imgW="6485714" imgH="66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    SUMMARY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Student should know-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Methods of crime investigations,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Registration &amp; </a:t>
            </a:r>
            <a:r>
              <a:rPr lang="en-US" dirty="0" err="1" smtClean="0"/>
              <a:t>interpretition</a:t>
            </a:r>
            <a:r>
              <a:rPr lang="en-US" dirty="0" smtClean="0"/>
              <a:t> of </a:t>
            </a:r>
            <a:r>
              <a:rPr lang="en-US" dirty="0" err="1" smtClean="0"/>
              <a:t>Bitemarks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  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6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Text book of oral pathology Shafer's, 5 &amp;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Color Atlas of Oral Diseases Cawson, R.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&amp; 5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edition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Oral  and Maxillofacial Pathology Neville, Brad W.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Lucas’s Pathology Of Tumor’s of the Oral Tissues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Text Book of Forensic Odontology, Masthan K M K.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edition</a:t>
            </a:r>
          </a:p>
          <a:p>
            <a:pPr>
              <a:buClr>
                <a:schemeClr val="accent1"/>
              </a:buClr>
              <a:buSzPct val="70000"/>
              <a:buNone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878" y="2057400"/>
            <a:ext cx="49415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0" y="304800"/>
            <a:ext cx="9144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PURPOSE STATEMENT </a:t>
            </a:r>
            <a:endParaRPr lang="en-US" dirty="0"/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0" y="1752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At  the end of the lecture student should be able 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to</a:t>
            </a:r>
          </a:p>
          <a:p>
            <a:pPr>
              <a:defRPr/>
            </a:pP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ts val="2800"/>
              <a:buFont typeface="Arial" pitchFamily="34" charset="0"/>
              <a:buChar char="–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Describe various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methods of crime investigation related to 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dentistry</a:t>
            </a:r>
          </a:p>
          <a:p>
            <a:pPr>
              <a:buClr>
                <a:schemeClr val="tx1"/>
              </a:buClr>
              <a:buSzPts val="2800"/>
              <a:buFont typeface="Arial" pitchFamily="34" charset="0"/>
              <a:buChar char="–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Classification of bite marks</a:t>
            </a:r>
          </a:p>
          <a:p>
            <a:pPr>
              <a:buClr>
                <a:schemeClr val="tx1"/>
              </a:buClr>
              <a:buSzPts val="2800"/>
              <a:buFont typeface="Arial" pitchFamily="34" charset="0"/>
              <a:buChar char="–"/>
              <a:defRPr/>
            </a:pP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buClr>
                <a:schemeClr val="tx1"/>
              </a:buClr>
              <a:buSzPts val="2800"/>
              <a:buFont typeface="Arial" pitchFamily="34" charset="0"/>
              <a:buChar char="–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Describe registration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and interpretation of bite marks</a:t>
            </a:r>
          </a:p>
          <a:p>
            <a:pPr>
              <a:buClr>
                <a:schemeClr val="tx1"/>
              </a:buClr>
              <a:buSzPts val="2800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Crime Investigation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Classifications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Bite mark appearance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Bite mark investigation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CRIME INVESTIGATION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Bite marks</a:t>
            </a:r>
          </a:p>
          <a:p>
            <a:pPr eaLnBrk="1" hangingPunct="1">
              <a:defRPr/>
            </a:pPr>
            <a:r>
              <a:rPr lang="en-US" dirty="0" smtClean="0"/>
              <a:t>Child abuse</a:t>
            </a:r>
          </a:p>
          <a:p>
            <a:pPr eaLnBrk="1" hangingPunct="1">
              <a:defRPr/>
            </a:pPr>
            <a:r>
              <a:rPr lang="en-US" dirty="0" smtClean="0"/>
              <a:t>Lip prints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Bite marks</a:t>
            </a:r>
            <a:br>
              <a:rPr lang="en-US" sz="4000" smtClean="0"/>
            </a:br>
            <a:endParaRPr lang="en-US" sz="40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760413" y="2436813"/>
          <a:ext cx="7621587" cy="2857500"/>
        </p:xfrm>
        <a:graphic>
          <a:graphicData uri="http://schemas.openxmlformats.org/presentationml/2006/ole">
            <p:oleObj spid="_x0000_s28674" name="Photo Editor Photo" r:id="rId3" imgW="7621064" imgH="28578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Bite marks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 MacDonald “a  mark caused by the teeth either alone or in combination with other mouth parts.”</a:t>
            </a:r>
          </a:p>
          <a:p>
            <a:pPr eaLnBrk="1" hangingPunct="1">
              <a:defRPr/>
            </a:pPr>
            <a:r>
              <a:rPr lang="en-US" smtClean="0"/>
              <a:t>Humans or animals.</a:t>
            </a:r>
          </a:p>
          <a:p>
            <a:pPr eaLnBrk="1" hangingPunct="1">
              <a:defRPr/>
            </a:pPr>
            <a:r>
              <a:rPr lang="en-US" smtClean="0"/>
              <a:t>Tissues </a:t>
            </a:r>
          </a:p>
          <a:p>
            <a:pPr eaLnBrk="1" hangingPunct="1">
              <a:defRPr/>
            </a:pPr>
            <a:r>
              <a:rPr lang="en-US" smtClean="0"/>
              <a:t>Food items</a:t>
            </a:r>
          </a:p>
          <a:p>
            <a:pPr eaLnBrk="1" hangingPunct="1">
              <a:defRPr/>
            </a:pPr>
            <a:r>
              <a:rPr lang="en-US" smtClean="0"/>
              <a:t>Other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Human bite marks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Outline is broad.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U shaped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Circular or oval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Morphology of teeth-broad central &amp; narrow lateral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Present on unexposed body surfaces in cases of sexual assaults &amp; on extremities in fight &amp; violence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Animal bite marks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Narrow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V shaped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Elongated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Morphology of teeth-broad lateral &amp; narrow central, sharp canine.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Present on exposed body surfaces &amp; on extremities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smtClean="0"/>
              <a:t>Cameron &amp; Sims classification</a:t>
            </a:r>
          </a:p>
          <a:p>
            <a:pPr marL="609600" indent="-609600" eaLnBrk="1" hangingPunct="1">
              <a:defRPr/>
            </a:pPr>
            <a:r>
              <a:rPr lang="en-US" sz="2800" smtClean="0"/>
              <a:t>Agents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Human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Animals </a:t>
            </a:r>
          </a:p>
          <a:p>
            <a:pPr marL="609600" indent="-609600" eaLnBrk="1" hangingPunct="1">
              <a:defRPr/>
            </a:pPr>
            <a:r>
              <a:rPr lang="en-US" sz="2800" smtClean="0"/>
              <a:t>Materials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Skin ,body tissue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Foodstuff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Other materials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MacDonald’s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Pertinent to human bite marks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Tooth pressure marks-direct application of pressure by teeth.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Tongue pressure marks- suckling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Tooth scrape marks -scratches or superficial abrasions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383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Photo Editor Photo</vt:lpstr>
      <vt:lpstr>Slide 1</vt:lpstr>
      <vt:lpstr>Slide 2</vt:lpstr>
      <vt:lpstr>CONTENTS</vt:lpstr>
      <vt:lpstr>CRIME INVESTIGATION </vt:lpstr>
      <vt:lpstr>Bite marks </vt:lpstr>
      <vt:lpstr>Bite marks</vt:lpstr>
      <vt:lpstr>Slide 7</vt:lpstr>
      <vt:lpstr>Classification </vt:lpstr>
      <vt:lpstr>MacDonald’s classification</vt:lpstr>
      <vt:lpstr>Webster’s classification</vt:lpstr>
      <vt:lpstr>Bite mark appearance</vt:lpstr>
      <vt:lpstr>Bite  mark investigation </vt:lpstr>
      <vt:lpstr>Slide 13</vt:lpstr>
      <vt:lpstr>Slide 14</vt:lpstr>
      <vt:lpstr>Slide 15</vt:lpstr>
      <vt:lpstr>BIBLIOGRAPHY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HOD</cp:lastModifiedBy>
  <cp:revision>87</cp:revision>
  <cp:lastPrinted>1601-01-01T00:00:00Z</cp:lastPrinted>
  <dcterms:created xsi:type="dcterms:W3CDTF">1601-01-01T00:00:00Z</dcterms:created>
  <dcterms:modified xsi:type="dcterms:W3CDTF">2018-02-05T06:26:20Z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