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5" r:id="rId2"/>
    <p:sldId id="296" r:id="rId3"/>
    <p:sldId id="313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294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4067" autoAdjust="0"/>
    <p:restoredTop sz="9466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88AC21B-9987-430E-8547-0369747304FF}" type="datetimeFigureOut">
              <a:rPr lang="en-US"/>
              <a:pPr>
                <a:defRPr/>
              </a:pPr>
              <a:t>2/5/2018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5A5A70-2C8C-4A78-B059-DCADCF10D0A4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42EE5-9380-4A42-85C6-49D617F45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FA1EB-B365-473F-BA4E-87763D3F5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E749-E772-4A3D-B030-D43ECF6EE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0B64-B25F-40B5-9827-A5B4C644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16E1-C8EB-47D8-AF05-22731527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3124-87AC-4C09-A680-74EEB3A59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4D9E1-6FF8-41C9-A42E-50D19E6B1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5CB60-94C0-48D0-895D-9A0625AA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DE64-00E6-440D-95BC-98520DF4B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82B2-0BF5-43ED-B695-C64864526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DDC1D-279D-489D-8DB4-444014B9B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755318-B034-4694-9E13-F68F5FF75C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9" r:id="rId2"/>
    <p:sldLayoutId id="2147483768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9" r:id="rId9"/>
    <p:sldLayoutId id="2147483765" r:id="rId10"/>
    <p:sldLayoutId id="21474837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90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FORENSIC ODONTOLOGY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31242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Dept. of oral Pathology &amp; </a:t>
            </a:r>
            <a:r>
              <a:rPr lang="en-US" dirty="0" smtClean="0"/>
              <a:t>microbiology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Basis for dental identification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Human dentition is never the same in any two individuals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Morphology &amp; arrangement of teeth varies from person to person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Dental identification procedures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Comparative identification.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Reconstructive identification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Comparative identification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mtClean="0"/>
              <a:t>Conventional method of post –mortem dental identification includes 4 steps-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Oral autopsy.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Obtaining dental records.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Comparing post &amp; ante mortem dental data.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Writing a report &amp; draw a conclusion.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Identification from dental DNA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Extraction of dental DNA.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Types of dental DNA 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Identification from palatal </a:t>
            </a:r>
            <a:r>
              <a:rPr lang="en-US" sz="2800" dirty="0" err="1" smtClean="0"/>
              <a:t>rugae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Classification of palatal </a:t>
            </a:r>
            <a:r>
              <a:rPr lang="en-US" sz="2800" dirty="0" err="1" smtClean="0"/>
              <a:t>rugae</a:t>
            </a:r>
            <a:endParaRPr lang="en-US" sz="2800" dirty="0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Analysis of </a:t>
            </a:r>
            <a:r>
              <a:rPr lang="en-US" sz="2800" dirty="0" err="1" smtClean="0"/>
              <a:t>rugae</a:t>
            </a:r>
            <a:r>
              <a:rPr lang="en-US" sz="2800" dirty="0" smtClean="0"/>
              <a:t> patterns</a:t>
            </a:r>
          </a:p>
          <a:p>
            <a:pPr marL="609600" indent="-609600" eaLnBrk="1" hangingPunct="1">
              <a:defRPr/>
            </a:pPr>
            <a:endParaRPr lang="en-US" dirty="0" smtClean="0"/>
          </a:p>
          <a:p>
            <a:pPr marL="609600" indent="-60960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2314575"/>
          <a:ext cx="8229600" cy="3101975"/>
        </p:xfrm>
        <a:graphic>
          <a:graphicData uri="http://schemas.openxmlformats.org/presentationml/2006/ole">
            <p:oleObj spid="_x0000_s2050" name="Photo Editor Photo" r:id="rId3" imgW="8542857" imgH="321989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Dental profiling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Aim –to build a post-mortem profile in absence of dental records.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/>
              <a:t>To identify ethnic origin from teeth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/>
              <a:t>Sex differentiation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/>
              <a:t>Dental age estimation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Genetic &amp; environmental influences on  teeth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sz="2800" dirty="0" smtClean="0"/>
              <a:t>Metric &amp; </a:t>
            </a:r>
            <a:r>
              <a:rPr lang="en-US" sz="2800" dirty="0" err="1" smtClean="0"/>
              <a:t>Nonmetric</a:t>
            </a:r>
            <a:r>
              <a:rPr lang="en-US" sz="2800" dirty="0" smtClean="0"/>
              <a:t> dental features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/>
              <a:t>Crown features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dirty="0" smtClean="0"/>
              <a:t>Root features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Sex differentiation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Craniofacial morphology &amp; dimensions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DNA analysis</a:t>
            </a:r>
          </a:p>
          <a:p>
            <a:pPr marL="609600" indent="-609600" eaLnBrk="1" hangingPunct="1">
              <a:buFontTx/>
              <a:buChar char="•"/>
              <a:defRPr/>
            </a:pPr>
            <a:r>
              <a:rPr lang="en-US" sz="2800" dirty="0" smtClean="0"/>
              <a:t>Dental age estimation grouped into 3 phases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Age estimation in prenatal, neonatal &amp; early postnatal child.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Age estimation in children &amp; adolescents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dirty="0" smtClean="0"/>
              <a:t>Age estimation in adults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sz="4000" dirty="0" smtClean="0"/>
              <a:t>Age estimation in adults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800" dirty="0" smtClean="0"/>
              <a:t>Gustafson’s method –based on morphological &amp; histological changes of teeth, by </a:t>
            </a:r>
            <a:r>
              <a:rPr lang="en-US" sz="2800" i="1" dirty="0" err="1" smtClean="0"/>
              <a:t>Gosta</a:t>
            </a:r>
            <a:r>
              <a:rPr lang="en-US" sz="2800" i="1" dirty="0" smtClean="0"/>
              <a:t> Gustafson</a:t>
            </a:r>
            <a:r>
              <a:rPr lang="en-US" sz="2800" dirty="0" smtClean="0"/>
              <a:t> in 1950.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ASPCRT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err="1" smtClean="0"/>
              <a:t>Occlusal</a:t>
            </a:r>
            <a:r>
              <a:rPr lang="en-US" sz="2800" dirty="0" smtClean="0"/>
              <a:t> attrition (A)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Coronal Secondary dentin formation (S)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Loss of periodontal attachment (P)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err="1" smtClean="0"/>
              <a:t>Cementum</a:t>
            </a:r>
            <a:r>
              <a:rPr lang="en-US" sz="2800" dirty="0" smtClean="0"/>
              <a:t> apposition (C)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Root </a:t>
            </a:r>
            <a:r>
              <a:rPr lang="en-US" sz="2800" dirty="0" err="1" smtClean="0"/>
              <a:t>resorption</a:t>
            </a:r>
            <a:r>
              <a:rPr lang="en-US" sz="2800" dirty="0" smtClean="0"/>
              <a:t> (R)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800" dirty="0" smtClean="0"/>
              <a:t>Dentin </a:t>
            </a:r>
            <a:r>
              <a:rPr lang="en-US" sz="2800" dirty="0" err="1" smtClean="0"/>
              <a:t>transulancy</a:t>
            </a:r>
            <a:r>
              <a:rPr lang="en-US" sz="2800" dirty="0" smtClean="0"/>
              <a:t> (T)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                 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                           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Definition &amp; Objectives of </a:t>
            </a:r>
            <a:r>
              <a:rPr lang="en-US" dirty="0" err="1" smtClean="0"/>
              <a:t>ForensicOdontology</a:t>
            </a:r>
            <a:r>
              <a:rPr lang="en-US" dirty="0" smtClean="0"/>
              <a:t>,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    Dental identification methods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mtClean="0"/>
              <a:t>     dental </a:t>
            </a:r>
            <a:r>
              <a:rPr lang="en-US" dirty="0" smtClean="0"/>
              <a:t>profiling of an individual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6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0752F"/>
              </a:buClr>
              <a:buSzPct val="60000"/>
              <a:buFont typeface="Wingdings" pitchFamily="2" charset="2"/>
              <a:buChar char="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C3AE"/>
              </a:buClr>
              <a:buSzPct val="60000"/>
              <a:buFont typeface="Wingdings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18" charset="2"/>
              <a:buChar char="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Text book of oral pathology Shafer's, 5 &amp;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Color Atlas of Oral Diseases Cawson, R. 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&amp; 5</a:t>
            </a:r>
            <a:r>
              <a:rPr lang="en-US" sz="2800" baseline="30000" dirty="0" smtClean="0"/>
              <a:t>th </a:t>
            </a:r>
            <a:r>
              <a:rPr lang="en-US" sz="2800" dirty="0" smtClean="0"/>
              <a:t>edition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Oral  and Maxillofacial Pathology Neville, Brad W. 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Lucas’s Pathology Of Tumor’s of the Oral Tissues</a:t>
            </a:r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ü"/>
              <a:defRPr/>
            </a:pPr>
            <a:r>
              <a:rPr lang="en-US" sz="2800" dirty="0" smtClean="0"/>
              <a:t>Text Book of Forensic Odontology, Masthan K M K.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edition</a:t>
            </a:r>
          </a:p>
          <a:p>
            <a:pPr>
              <a:buClr>
                <a:schemeClr val="accent1"/>
              </a:buClr>
              <a:buSzPct val="70000"/>
              <a:buNone/>
              <a:defRPr/>
            </a:pPr>
            <a:endParaRPr lang="en-US" sz="2800" dirty="0" smtClean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•"/>
              <a:defRPr/>
            </a:pPr>
            <a:endParaRPr lang="en-US" sz="2800" dirty="0" smtClean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•"/>
              <a:defRPr/>
            </a:pPr>
            <a:endParaRPr lang="en-US" sz="2800" dirty="0" smtClean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•"/>
              <a:defRPr/>
            </a:pPr>
            <a:endParaRPr lang="en-US" sz="2800" dirty="0" smtClean="0"/>
          </a:p>
          <a:p>
            <a:pPr>
              <a:buClr>
                <a:schemeClr val="accent1"/>
              </a:buClr>
              <a:buSzPct val="70000"/>
              <a:buFont typeface="Wingdings" pitchFamily="2" charset="2"/>
              <a:buChar char="•"/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Rectangle 5"/>
          <p:cNvSpPr>
            <a:spLocks/>
          </p:cNvSpPr>
          <p:nvPr/>
        </p:nvSpPr>
        <p:spPr bwMode="auto">
          <a:xfrm>
            <a:off x="0" y="304800"/>
            <a:ext cx="9144000" cy="130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5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PURPOSE STATEMENT </a:t>
            </a:r>
            <a:endParaRPr lang="en-US" sz="5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54278" name="Rectangle 6"/>
          <p:cNvSpPr>
            <a:spLocks/>
          </p:cNvSpPr>
          <p:nvPr/>
        </p:nvSpPr>
        <p:spPr bwMode="auto">
          <a:xfrm>
            <a:off x="0" y="17526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tx1"/>
              </a:buClr>
              <a:buSzPts val="3200"/>
              <a:buFont typeface="Wingdings" pitchFamily="2" charset="2"/>
              <a:buNone/>
              <a:defRPr/>
            </a:pPr>
            <a:r>
              <a:rPr lang="en-US" sz="2400" dirty="0">
                <a:latin typeface="Arial" charset="0"/>
              </a:rPr>
              <a:t>At  the end of the lecture student should be able </a:t>
            </a:r>
            <a:r>
              <a:rPr lang="en-US" sz="2400" dirty="0" smtClean="0">
                <a:latin typeface="Arial" charset="0"/>
              </a:rPr>
              <a:t>to;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ts val="3200"/>
              <a:buFont typeface="Arial" pitchFamily="34" charset="0"/>
              <a:buChar char="•"/>
              <a:defRPr/>
            </a:pPr>
            <a:r>
              <a:rPr lang="en-US" sz="2400" dirty="0" smtClean="0"/>
              <a:t>Define forensic odontology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ts val="3200"/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ts val="3200"/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charset="0"/>
              </a:rPr>
              <a:t> </a:t>
            </a:r>
            <a:r>
              <a:rPr lang="en-US" sz="2400" dirty="0" smtClean="0"/>
              <a:t>Enlist</a:t>
            </a:r>
            <a:r>
              <a:rPr lang="en-US" sz="2400" dirty="0" smtClean="0">
                <a:latin typeface="Arial" charset="0"/>
              </a:rPr>
              <a:t> the objectives </a:t>
            </a:r>
            <a:r>
              <a:rPr lang="en-US" sz="2400" dirty="0">
                <a:latin typeface="Arial" charset="0"/>
              </a:rPr>
              <a:t>of forensic </a:t>
            </a:r>
            <a:r>
              <a:rPr lang="en-US" sz="2400" dirty="0" smtClean="0">
                <a:latin typeface="Arial" charset="0"/>
              </a:rPr>
              <a:t>odontology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ts val="3200"/>
              <a:buFont typeface="Arial" pitchFamily="34" charset="0"/>
              <a:buChar char="•"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/>
              <a:t>Enumerate</a:t>
            </a:r>
            <a:r>
              <a:rPr lang="en-US" sz="2400" dirty="0" smtClean="0">
                <a:latin typeface="Arial" charset="0"/>
              </a:rPr>
              <a:t> dental </a:t>
            </a:r>
            <a:r>
              <a:rPr lang="en-US" sz="2400" dirty="0">
                <a:latin typeface="Arial" charset="0"/>
              </a:rPr>
              <a:t>identification methods used in </a:t>
            </a:r>
            <a:r>
              <a:rPr lang="en-US" sz="2400" dirty="0" smtClean="0">
                <a:latin typeface="Arial" charset="0"/>
              </a:rPr>
              <a:t>dentistry</a:t>
            </a: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ts val="2800"/>
              <a:buFont typeface="Arial" pitchFamily="34" charset="0"/>
              <a:buChar char="•"/>
              <a:defRPr/>
            </a:pP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Describe dental </a:t>
            </a:r>
            <a:r>
              <a:rPr lang="en-US" sz="2400" dirty="0">
                <a:latin typeface="Arial" charset="0"/>
              </a:rPr>
              <a:t>profiling of an individual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8878" y="2057400"/>
            <a:ext cx="49415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chemeClr val="bg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7200" b="1" cap="none" spc="0" dirty="0">
              <a:ln w="11430"/>
              <a:solidFill>
                <a:schemeClr val="bg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Introduction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Objectives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Identification- Personal &amp; Dental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Comparative identification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Dental profiling</a:t>
            </a:r>
          </a:p>
          <a:p>
            <a:pPr>
              <a:lnSpc>
                <a:spcPct val="150000"/>
              </a:lnSpc>
            </a:pPr>
            <a:r>
              <a:rPr lang="en-IN" dirty="0" smtClean="0"/>
              <a:t>Age estimation in adults</a:t>
            </a:r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>
              <a:lnSpc>
                <a:spcPct val="150000"/>
              </a:lnSpc>
            </a:pPr>
            <a:endParaRPr lang="en-IN" dirty="0" smtClean="0"/>
          </a:p>
          <a:p>
            <a:pPr>
              <a:lnSpc>
                <a:spcPct val="150000"/>
              </a:lnSpc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8915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i="1" dirty="0" smtClean="0"/>
              <a:t>Forum</a:t>
            </a:r>
            <a:r>
              <a:rPr lang="en-US" dirty="0" smtClean="0"/>
              <a:t>= court of law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Odontology=study of teeth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Definition –F.D.I.- “ Forensic odontology is that branch of dentistry which, in the interest of justice, deals with the proper handling and examination of dental </a:t>
            </a:r>
            <a:r>
              <a:rPr lang="en-US" dirty="0" err="1" smtClean="0"/>
              <a:t>evidence,and</a:t>
            </a:r>
            <a:r>
              <a:rPr lang="en-US" dirty="0" smtClean="0"/>
              <a:t> with the proper evaluation and presentation of dental findings.”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Introduction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Identification ,based on recognition of unique features present in an individual’s dental structures.</a:t>
            </a:r>
          </a:p>
          <a:p>
            <a:pPr eaLnBrk="1" hangingPunct="1">
              <a:defRPr/>
            </a:pPr>
            <a:r>
              <a:rPr lang="en-US" smtClean="0"/>
              <a:t>Identification in man made or natural disasters which results in multiple fatalities ,may not be identifiable through conventional methods , fingerprints, e.g. Adolph Hitler   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Objectives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smtClean="0"/>
              <a:t>To identify unknown human remains through dental records.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smtClean="0"/>
              <a:t>To elicit the ethnicity &amp; assisting in building up a picture of lifestyle &amp; diet of skeletal remains at archaeological sites.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smtClean="0"/>
              <a:t>To determine the gender.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smtClean="0"/>
              <a:t>To estimate the age of both living &amp; deceased.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smtClean="0"/>
              <a:t>To recognize &amp; analyze the bite marks. 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800" smtClean="0"/>
              <a:t>To present evidence in the court as an expert witness.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Personal identification </a:t>
            </a:r>
          </a:p>
          <a:p>
            <a:pPr eaLnBrk="1" hangingPunct="1">
              <a:defRPr/>
            </a:pPr>
            <a:r>
              <a:rPr lang="en-US" smtClean="0"/>
              <a:t>Crime investigation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Personal identification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Identity by Acharya &amp; Taylor “ the characteristics by which a person may be recognized.”</a:t>
            </a:r>
          </a:p>
          <a:p>
            <a:pPr eaLnBrk="1" hangingPunct="1">
              <a:defRPr/>
            </a:pPr>
            <a:r>
              <a:rPr lang="en-US" smtClean="0"/>
              <a:t>Proper identification of the dead is required both for legal &amp; humanitarian reasons.</a:t>
            </a:r>
          </a:p>
          <a:p>
            <a:pPr eaLnBrk="1" hangingPunct="1">
              <a:defRPr/>
            </a:pPr>
            <a:r>
              <a:rPr lang="en-US" smtClean="0"/>
              <a:t>Traditional methods of identification are not very reliable to establish the identity.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mtClean="0"/>
              <a:t>Forensic analysis –best option to analyze physical features present in the body, which may be inherited or acquired.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mtClean="0"/>
              <a:t>Importance of forensic odontology-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mtClean="0"/>
              <a:t>    Teeth &amp; dental materials are resistant to post-mortem decomposition.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mtClean="0"/>
              <a:t>Dental evidence is the method of choice to establish the identity of badly burned, traumatised, decomposed &amp; skeletonised remains.  </a:t>
            </a:r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en-US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en-US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endParaRPr lang="en-US" smtClean="0"/>
          </a:p>
          <a:p>
            <a:pPr marL="533400" indent="-533400" eaLnBrk="1" hangingPunct="1">
              <a:lnSpc>
                <a:spcPct val="80000"/>
              </a:lnSpc>
              <a:defRPr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258</TotalTime>
  <Words>633</Words>
  <Application>Microsoft Office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Photo Editor Photo</vt:lpstr>
      <vt:lpstr>FORENSIC ODONTOLOGY </vt:lpstr>
      <vt:lpstr>Slide 2</vt:lpstr>
      <vt:lpstr>CONTENTS</vt:lpstr>
      <vt:lpstr>Slide 4</vt:lpstr>
      <vt:lpstr>Introduction </vt:lpstr>
      <vt:lpstr>Objectives </vt:lpstr>
      <vt:lpstr>Slide 7</vt:lpstr>
      <vt:lpstr>Personal identification</vt:lpstr>
      <vt:lpstr>Slide 9</vt:lpstr>
      <vt:lpstr>Basis for dental identification</vt:lpstr>
      <vt:lpstr>Dental identification procedures </vt:lpstr>
      <vt:lpstr>Comparative identification</vt:lpstr>
      <vt:lpstr>Slide 13</vt:lpstr>
      <vt:lpstr>Slide 14</vt:lpstr>
      <vt:lpstr>Dental profiling</vt:lpstr>
      <vt:lpstr>Slide 16</vt:lpstr>
      <vt:lpstr>Age estimation in adults </vt:lpstr>
      <vt:lpstr>                  Summary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HOD</cp:lastModifiedBy>
  <cp:revision>85</cp:revision>
  <cp:lastPrinted>1601-01-01T00:00:00Z</cp:lastPrinted>
  <dcterms:created xsi:type="dcterms:W3CDTF">1601-01-01T00:00:00Z</dcterms:created>
  <dcterms:modified xsi:type="dcterms:W3CDTF">2018-02-05T06:26:06Z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