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19" r:id="rId2"/>
    <p:sldId id="326" r:id="rId3"/>
    <p:sldId id="256" r:id="rId4"/>
    <p:sldId id="273" r:id="rId5"/>
    <p:sldId id="275" r:id="rId6"/>
    <p:sldId id="263" r:id="rId7"/>
    <p:sldId id="327" r:id="rId8"/>
    <p:sldId id="272" r:id="rId9"/>
    <p:sldId id="271" r:id="rId10"/>
    <p:sldId id="328" r:id="rId11"/>
    <p:sldId id="257" r:id="rId12"/>
    <p:sldId id="270" r:id="rId13"/>
    <p:sldId id="268" r:id="rId14"/>
    <p:sldId id="267" r:id="rId15"/>
    <p:sldId id="266" r:id="rId16"/>
    <p:sldId id="264" r:id="rId17"/>
    <p:sldId id="261" r:id="rId18"/>
    <p:sldId id="262" r:id="rId19"/>
    <p:sldId id="324" r:id="rId20"/>
    <p:sldId id="269" r:id="rId21"/>
    <p:sldId id="259" r:id="rId22"/>
    <p:sldId id="323" r:id="rId23"/>
    <p:sldId id="260" r:id="rId24"/>
    <p:sldId id="329" r:id="rId25"/>
    <p:sldId id="330" r:id="rId26"/>
    <p:sldId id="331" r:id="rId27"/>
    <p:sldId id="32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2900B2-CD5B-4436-A8B0-AAFA6A226976}" type="doc">
      <dgm:prSet loTypeId="urn:microsoft.com/office/officeart/2005/8/layout/venn1" loCatId="relationship" qsTypeId="urn:microsoft.com/office/officeart/2005/8/quickstyle/simple1" qsCatId="simple" csTypeId="urn:microsoft.com/office/officeart/2005/8/colors/colorful5" csCatId="colorful" phldr="1"/>
      <dgm:spPr/>
    </dgm:pt>
    <dgm:pt modelId="{0091686D-F660-4E61-8C39-4DC1727A4CAE}">
      <dgm:prSet phldrT="[Text]"/>
      <dgm:spPr/>
      <dgm:t>
        <a:bodyPr/>
        <a:lstStyle/>
        <a:p>
          <a:r>
            <a:rPr lang="en-US" dirty="0" smtClean="0">
              <a:solidFill>
                <a:schemeClr val="bg1"/>
              </a:solidFill>
            </a:rPr>
            <a:t>Structure</a:t>
          </a:r>
          <a:endParaRPr lang="en-US" dirty="0">
            <a:solidFill>
              <a:schemeClr val="bg1"/>
            </a:solidFill>
          </a:endParaRPr>
        </a:p>
      </dgm:t>
    </dgm:pt>
    <dgm:pt modelId="{4836FE13-BE7E-4368-BE67-DFBE169DE57F}" type="parTrans" cxnId="{EAC24395-ED5E-4873-A4AA-D97A600A4754}">
      <dgm:prSet/>
      <dgm:spPr/>
      <dgm:t>
        <a:bodyPr/>
        <a:lstStyle/>
        <a:p>
          <a:endParaRPr lang="en-US"/>
        </a:p>
      </dgm:t>
    </dgm:pt>
    <dgm:pt modelId="{DD8DE487-51F1-45E1-9338-3F6D002E3A3B}" type="sibTrans" cxnId="{EAC24395-ED5E-4873-A4AA-D97A600A4754}">
      <dgm:prSet/>
      <dgm:spPr/>
      <dgm:t>
        <a:bodyPr/>
        <a:lstStyle/>
        <a:p>
          <a:endParaRPr lang="en-US"/>
        </a:p>
      </dgm:t>
    </dgm:pt>
    <dgm:pt modelId="{12B31E9D-7D63-4772-8338-0078C5D51136}">
      <dgm:prSet phldrT="[Text]"/>
      <dgm:spPr/>
      <dgm:t>
        <a:bodyPr/>
        <a:lstStyle/>
        <a:p>
          <a:r>
            <a:rPr lang="en-US" dirty="0" smtClean="0">
              <a:solidFill>
                <a:schemeClr val="bg1"/>
              </a:solidFill>
            </a:rPr>
            <a:t>Process</a:t>
          </a:r>
          <a:r>
            <a:rPr lang="en-US" dirty="0" smtClean="0"/>
            <a:t> </a:t>
          </a:r>
          <a:endParaRPr lang="en-US" dirty="0"/>
        </a:p>
      </dgm:t>
    </dgm:pt>
    <dgm:pt modelId="{A1F45DA1-585C-44A7-BAE2-652F7BAED33E}" type="parTrans" cxnId="{5B53A2BA-D024-4C98-97E4-B58631244047}">
      <dgm:prSet/>
      <dgm:spPr/>
      <dgm:t>
        <a:bodyPr/>
        <a:lstStyle/>
        <a:p>
          <a:endParaRPr lang="en-US"/>
        </a:p>
      </dgm:t>
    </dgm:pt>
    <dgm:pt modelId="{F8FC2DCD-69A7-42D6-9D2F-B24E854E9A07}" type="sibTrans" cxnId="{5B53A2BA-D024-4C98-97E4-B58631244047}">
      <dgm:prSet/>
      <dgm:spPr/>
      <dgm:t>
        <a:bodyPr/>
        <a:lstStyle/>
        <a:p>
          <a:endParaRPr lang="en-US"/>
        </a:p>
      </dgm:t>
    </dgm:pt>
    <dgm:pt modelId="{EC4CB614-7DC7-4277-B5D2-21907BF16D03}">
      <dgm:prSet phldrT="[Text]"/>
      <dgm:spPr/>
      <dgm:t>
        <a:bodyPr/>
        <a:lstStyle/>
        <a:p>
          <a:r>
            <a:rPr lang="en-US" dirty="0" smtClean="0">
              <a:solidFill>
                <a:schemeClr val="bg1"/>
              </a:solidFill>
            </a:rPr>
            <a:t>Outcome</a:t>
          </a:r>
          <a:endParaRPr lang="en-US" dirty="0">
            <a:solidFill>
              <a:schemeClr val="bg1"/>
            </a:solidFill>
          </a:endParaRPr>
        </a:p>
      </dgm:t>
    </dgm:pt>
    <dgm:pt modelId="{E2331190-EE4C-493B-8933-4295A1771BEE}" type="parTrans" cxnId="{2B730CF9-96ED-4852-AFC4-898FC44B8E4D}">
      <dgm:prSet/>
      <dgm:spPr/>
      <dgm:t>
        <a:bodyPr/>
        <a:lstStyle/>
        <a:p>
          <a:endParaRPr lang="en-US"/>
        </a:p>
      </dgm:t>
    </dgm:pt>
    <dgm:pt modelId="{F455116E-43DE-416C-8B76-41CE58F4B3D6}" type="sibTrans" cxnId="{2B730CF9-96ED-4852-AFC4-898FC44B8E4D}">
      <dgm:prSet/>
      <dgm:spPr/>
      <dgm:t>
        <a:bodyPr/>
        <a:lstStyle/>
        <a:p>
          <a:endParaRPr lang="en-US"/>
        </a:p>
      </dgm:t>
    </dgm:pt>
    <dgm:pt modelId="{E55F3A1E-DE78-49FF-822D-FE5DF695BDB8}" type="pres">
      <dgm:prSet presAssocID="{552900B2-CD5B-4436-A8B0-AAFA6A226976}" presName="compositeShape" presStyleCnt="0">
        <dgm:presLayoutVars>
          <dgm:chMax val="7"/>
          <dgm:dir/>
          <dgm:resizeHandles val="exact"/>
        </dgm:presLayoutVars>
      </dgm:prSet>
      <dgm:spPr/>
    </dgm:pt>
    <dgm:pt modelId="{90FD1580-945F-4E35-96E3-E7519C826E05}" type="pres">
      <dgm:prSet presAssocID="{0091686D-F660-4E61-8C39-4DC1727A4CAE}" presName="circ1" presStyleLbl="vennNode1" presStyleIdx="0" presStyleCnt="3" custLinFactNeighborX="8827" custLinFactNeighborY="-24466"/>
      <dgm:spPr/>
      <dgm:t>
        <a:bodyPr/>
        <a:lstStyle/>
        <a:p>
          <a:endParaRPr lang="en-US"/>
        </a:p>
      </dgm:t>
    </dgm:pt>
    <dgm:pt modelId="{D542F800-64D3-46D1-B5AE-F33C63E4D119}" type="pres">
      <dgm:prSet presAssocID="{0091686D-F660-4E61-8C39-4DC1727A4CAE}" presName="circ1Tx" presStyleLbl="revTx" presStyleIdx="0" presStyleCnt="0">
        <dgm:presLayoutVars>
          <dgm:chMax val="0"/>
          <dgm:chPref val="0"/>
          <dgm:bulletEnabled val="1"/>
        </dgm:presLayoutVars>
      </dgm:prSet>
      <dgm:spPr/>
      <dgm:t>
        <a:bodyPr/>
        <a:lstStyle/>
        <a:p>
          <a:endParaRPr lang="en-US"/>
        </a:p>
      </dgm:t>
    </dgm:pt>
    <dgm:pt modelId="{6E5A3F69-9E2E-47C7-B769-D6FC2BD08C23}" type="pres">
      <dgm:prSet presAssocID="{12B31E9D-7D63-4772-8338-0078C5D51136}" presName="circ2" presStyleLbl="vennNode1" presStyleIdx="1" presStyleCnt="3" custLinFactNeighborX="2663" custLinFactNeighborY="2101"/>
      <dgm:spPr/>
      <dgm:t>
        <a:bodyPr/>
        <a:lstStyle/>
        <a:p>
          <a:endParaRPr lang="en-US"/>
        </a:p>
      </dgm:t>
    </dgm:pt>
    <dgm:pt modelId="{B2AED0A5-8675-40C7-A9A2-C9B71AEA0C28}" type="pres">
      <dgm:prSet presAssocID="{12B31E9D-7D63-4772-8338-0078C5D51136}" presName="circ2Tx" presStyleLbl="revTx" presStyleIdx="0" presStyleCnt="0">
        <dgm:presLayoutVars>
          <dgm:chMax val="0"/>
          <dgm:chPref val="0"/>
          <dgm:bulletEnabled val="1"/>
        </dgm:presLayoutVars>
      </dgm:prSet>
      <dgm:spPr/>
      <dgm:t>
        <a:bodyPr/>
        <a:lstStyle/>
        <a:p>
          <a:endParaRPr lang="en-US"/>
        </a:p>
      </dgm:t>
    </dgm:pt>
    <dgm:pt modelId="{3348FC2D-6274-41CC-8AA5-CBE48E0495D7}" type="pres">
      <dgm:prSet presAssocID="{EC4CB614-7DC7-4277-B5D2-21907BF16D03}" presName="circ3" presStyleLbl="vennNode1" presStyleIdx="2" presStyleCnt="3"/>
      <dgm:spPr/>
      <dgm:t>
        <a:bodyPr/>
        <a:lstStyle/>
        <a:p>
          <a:endParaRPr lang="en-US"/>
        </a:p>
      </dgm:t>
    </dgm:pt>
    <dgm:pt modelId="{6493BD4D-4B96-449A-9D33-DDA3B0D216FF}" type="pres">
      <dgm:prSet presAssocID="{EC4CB614-7DC7-4277-B5D2-21907BF16D03}" presName="circ3Tx" presStyleLbl="revTx" presStyleIdx="0" presStyleCnt="0">
        <dgm:presLayoutVars>
          <dgm:chMax val="0"/>
          <dgm:chPref val="0"/>
          <dgm:bulletEnabled val="1"/>
        </dgm:presLayoutVars>
      </dgm:prSet>
      <dgm:spPr/>
      <dgm:t>
        <a:bodyPr/>
        <a:lstStyle/>
        <a:p>
          <a:endParaRPr lang="en-US"/>
        </a:p>
      </dgm:t>
    </dgm:pt>
  </dgm:ptLst>
  <dgm:cxnLst>
    <dgm:cxn modelId="{4B272099-8AA4-44CD-8F4B-D4CB7B1E8EC0}" type="presOf" srcId="{552900B2-CD5B-4436-A8B0-AAFA6A226976}" destId="{E55F3A1E-DE78-49FF-822D-FE5DF695BDB8}" srcOrd="0" destOrd="0" presId="urn:microsoft.com/office/officeart/2005/8/layout/venn1"/>
    <dgm:cxn modelId="{EAC24395-ED5E-4873-A4AA-D97A600A4754}" srcId="{552900B2-CD5B-4436-A8B0-AAFA6A226976}" destId="{0091686D-F660-4E61-8C39-4DC1727A4CAE}" srcOrd="0" destOrd="0" parTransId="{4836FE13-BE7E-4368-BE67-DFBE169DE57F}" sibTransId="{DD8DE487-51F1-45E1-9338-3F6D002E3A3B}"/>
    <dgm:cxn modelId="{2B730CF9-96ED-4852-AFC4-898FC44B8E4D}" srcId="{552900B2-CD5B-4436-A8B0-AAFA6A226976}" destId="{EC4CB614-7DC7-4277-B5D2-21907BF16D03}" srcOrd="2" destOrd="0" parTransId="{E2331190-EE4C-493B-8933-4295A1771BEE}" sibTransId="{F455116E-43DE-416C-8B76-41CE58F4B3D6}"/>
    <dgm:cxn modelId="{33B789AE-C43A-4C00-853B-F5CC6D8ECD97}" type="presOf" srcId="{EC4CB614-7DC7-4277-B5D2-21907BF16D03}" destId="{6493BD4D-4B96-449A-9D33-DDA3B0D216FF}" srcOrd="1" destOrd="0" presId="urn:microsoft.com/office/officeart/2005/8/layout/venn1"/>
    <dgm:cxn modelId="{882207F9-2CA4-4836-A47E-82FEB0111C11}" type="presOf" srcId="{0091686D-F660-4E61-8C39-4DC1727A4CAE}" destId="{D542F800-64D3-46D1-B5AE-F33C63E4D119}" srcOrd="1" destOrd="0" presId="urn:microsoft.com/office/officeart/2005/8/layout/venn1"/>
    <dgm:cxn modelId="{BEEA2C27-6203-4901-B144-F762F6BF6F73}" type="presOf" srcId="{0091686D-F660-4E61-8C39-4DC1727A4CAE}" destId="{90FD1580-945F-4E35-96E3-E7519C826E05}" srcOrd="0" destOrd="0" presId="urn:microsoft.com/office/officeart/2005/8/layout/venn1"/>
    <dgm:cxn modelId="{B7AB00E7-4CF7-4E13-88D9-2D9021A078AB}" type="presOf" srcId="{EC4CB614-7DC7-4277-B5D2-21907BF16D03}" destId="{3348FC2D-6274-41CC-8AA5-CBE48E0495D7}" srcOrd="0" destOrd="0" presId="urn:microsoft.com/office/officeart/2005/8/layout/venn1"/>
    <dgm:cxn modelId="{B840B159-C759-4481-ABD8-552560330FA8}" type="presOf" srcId="{12B31E9D-7D63-4772-8338-0078C5D51136}" destId="{6E5A3F69-9E2E-47C7-B769-D6FC2BD08C23}" srcOrd="0" destOrd="0" presId="urn:microsoft.com/office/officeart/2005/8/layout/venn1"/>
    <dgm:cxn modelId="{5B53A2BA-D024-4C98-97E4-B58631244047}" srcId="{552900B2-CD5B-4436-A8B0-AAFA6A226976}" destId="{12B31E9D-7D63-4772-8338-0078C5D51136}" srcOrd="1" destOrd="0" parTransId="{A1F45DA1-585C-44A7-BAE2-652F7BAED33E}" sibTransId="{F8FC2DCD-69A7-42D6-9D2F-B24E854E9A07}"/>
    <dgm:cxn modelId="{1BB5A9F4-097F-4A65-B2EC-7F84FB643063}" type="presOf" srcId="{12B31E9D-7D63-4772-8338-0078C5D51136}" destId="{B2AED0A5-8675-40C7-A9A2-C9B71AEA0C28}" srcOrd="1" destOrd="0" presId="urn:microsoft.com/office/officeart/2005/8/layout/venn1"/>
    <dgm:cxn modelId="{E5586567-B249-493D-932D-73E0FD1BF965}" type="presParOf" srcId="{E55F3A1E-DE78-49FF-822D-FE5DF695BDB8}" destId="{90FD1580-945F-4E35-96E3-E7519C826E05}" srcOrd="0" destOrd="0" presId="urn:microsoft.com/office/officeart/2005/8/layout/venn1"/>
    <dgm:cxn modelId="{85927195-9910-4D64-8DD8-0BE079589E24}" type="presParOf" srcId="{E55F3A1E-DE78-49FF-822D-FE5DF695BDB8}" destId="{D542F800-64D3-46D1-B5AE-F33C63E4D119}" srcOrd="1" destOrd="0" presId="urn:microsoft.com/office/officeart/2005/8/layout/venn1"/>
    <dgm:cxn modelId="{E0BAA927-21D5-4698-BE91-A8DFA71CFE35}" type="presParOf" srcId="{E55F3A1E-DE78-49FF-822D-FE5DF695BDB8}" destId="{6E5A3F69-9E2E-47C7-B769-D6FC2BD08C23}" srcOrd="2" destOrd="0" presId="urn:microsoft.com/office/officeart/2005/8/layout/venn1"/>
    <dgm:cxn modelId="{5B2566C1-84B1-4B7D-8202-F5CA0B55C5D3}" type="presParOf" srcId="{E55F3A1E-DE78-49FF-822D-FE5DF695BDB8}" destId="{B2AED0A5-8675-40C7-A9A2-C9B71AEA0C28}" srcOrd="3" destOrd="0" presId="urn:microsoft.com/office/officeart/2005/8/layout/venn1"/>
    <dgm:cxn modelId="{1D36AEE4-8823-458C-8158-6D027778FBAD}" type="presParOf" srcId="{E55F3A1E-DE78-49FF-822D-FE5DF695BDB8}" destId="{3348FC2D-6274-41CC-8AA5-CBE48E0495D7}" srcOrd="4" destOrd="0" presId="urn:microsoft.com/office/officeart/2005/8/layout/venn1"/>
    <dgm:cxn modelId="{0F1552F2-EF10-4CC5-B6D8-4A34126C96D5}" type="presParOf" srcId="{E55F3A1E-DE78-49FF-822D-FE5DF695BDB8}" destId="{6493BD4D-4B96-449A-9D33-DDA3B0D216F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70E5C9-DF03-45D9-BF72-E5C0E58ED663}" type="datetimeFigureOut">
              <a:rPr lang="en-US" smtClean="0"/>
              <a:pPr/>
              <a:t>04/06/2018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66657D-98B6-4AD1-BD56-D93B19204C99}" type="slidenum">
              <a:rPr lang="en-US" smtClean="0"/>
              <a:pPr/>
              <a:t>‹#›</a:t>
            </a:fld>
            <a:endParaRPr lang="en-US"/>
          </a:p>
        </p:txBody>
      </p:sp>
    </p:spTree>
    <p:extLst>
      <p:ext uri="{BB962C8B-B14F-4D97-AF65-F5344CB8AC3E}">
        <p14:creationId xmlns:p14="http://schemas.microsoft.com/office/powerpoint/2010/main" val="2349856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66657D-98B6-4AD1-BD56-D93B19204C99}" type="slidenum">
              <a:rPr lang="en-US" smtClean="0"/>
              <a:pPr/>
              <a:t>15</a:t>
            </a:fld>
            <a:endParaRPr lang="en-US"/>
          </a:p>
        </p:txBody>
      </p:sp>
    </p:spTree>
    <p:extLst>
      <p:ext uri="{BB962C8B-B14F-4D97-AF65-F5344CB8AC3E}">
        <p14:creationId xmlns:p14="http://schemas.microsoft.com/office/powerpoint/2010/main" val="1278683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04/06/2018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r>
              <a:rPr lang="en-US" b="1" dirty="0" smtClean="0">
                <a:solidFill>
                  <a:schemeClr val="bg1"/>
                </a:solidFill>
                <a:latin typeface="Times New Roman" pitchFamily="18" charset="0"/>
                <a:cs typeface="Times New Roman" pitchFamily="18" charset="0"/>
              </a:rPr>
              <a:t> </a:t>
            </a:r>
            <a:endParaRPr lang="en-US" b="1" dirty="0">
              <a:solidFill>
                <a:schemeClr val="bg1"/>
              </a:solidFill>
              <a:latin typeface="Times New Roman" pitchFamily="18" charset="0"/>
              <a:cs typeface="Times New Roman" pitchFamily="18" charset="0"/>
            </a:endParaRPr>
          </a:p>
        </p:txBody>
      </p:sp>
      <p:pic>
        <p:nvPicPr>
          <p:cNvPr id="5122" name="Picture 2" descr="C:\Users\Sudarshan\Desktop\sn.jpg"/>
          <p:cNvPicPr>
            <a:picLocks noChangeAspect="1" noChangeArrowheads="1"/>
          </p:cNvPicPr>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fontScale="92500" lnSpcReduction="20000"/>
          </a:bodyPr>
          <a:lstStyle/>
          <a:p>
            <a:endParaRPr lang="en-US" dirty="0" smtClean="0"/>
          </a:p>
          <a:p>
            <a:pPr algn="l"/>
            <a:endParaRPr lang="en-US" sz="2800" b="1" dirty="0" smtClean="0">
              <a:solidFill>
                <a:schemeClr val="bg1"/>
              </a:solidFill>
              <a:latin typeface="Times New Roman" pitchFamily="18" charset="0"/>
              <a:cs typeface="Times New Roman" pitchFamily="18" charset="0"/>
            </a:endParaRPr>
          </a:p>
          <a:p>
            <a:pPr algn="l">
              <a:lnSpc>
                <a:spcPct val="200000"/>
              </a:lnSpc>
            </a:pPr>
            <a:r>
              <a:rPr lang="en-US" sz="2800" b="1" dirty="0" err="1" smtClean="0">
                <a:solidFill>
                  <a:schemeClr val="bg1"/>
                </a:solidFill>
                <a:latin typeface="Times New Roman" pitchFamily="18" charset="0"/>
                <a:cs typeface="Times New Roman" pitchFamily="18" charset="0"/>
              </a:rPr>
              <a:t>Scriven</a:t>
            </a:r>
            <a:r>
              <a:rPr lang="en-US" sz="2800" b="1" dirty="0" smtClean="0">
                <a:solidFill>
                  <a:schemeClr val="bg1"/>
                </a:solidFill>
                <a:latin typeface="Times New Roman" pitchFamily="18" charset="0"/>
                <a:cs typeface="Times New Roman" pitchFamily="18" charset="0"/>
              </a:rPr>
              <a:t> (1967) </a:t>
            </a:r>
            <a:r>
              <a:rPr lang="en-US" sz="2800" dirty="0" smtClean="0">
                <a:solidFill>
                  <a:schemeClr val="bg1"/>
                </a:solidFill>
                <a:latin typeface="Times New Roman" pitchFamily="18" charset="0"/>
                <a:cs typeface="Times New Roman" pitchFamily="18" charset="0"/>
              </a:rPr>
              <a:t>classified evaluation research into two types: </a:t>
            </a:r>
          </a:p>
          <a:p>
            <a:pPr lvl="0" algn="l">
              <a:lnSpc>
                <a:spcPct val="200000"/>
              </a:lnSpc>
            </a:pPr>
            <a:r>
              <a:rPr lang="en-US" sz="2800" b="1" dirty="0" smtClean="0">
                <a:solidFill>
                  <a:schemeClr val="bg1"/>
                </a:solidFill>
                <a:latin typeface="Times New Roman" pitchFamily="18" charset="0"/>
                <a:cs typeface="Times New Roman" pitchFamily="18" charset="0"/>
              </a:rPr>
              <a:t>Formative evaluation </a:t>
            </a:r>
            <a:r>
              <a:rPr lang="en-US" sz="2800" dirty="0" smtClean="0">
                <a:solidFill>
                  <a:schemeClr val="bg1"/>
                </a:solidFill>
                <a:latin typeface="Times New Roman" pitchFamily="18" charset="0"/>
                <a:cs typeface="Times New Roman" pitchFamily="18" charset="0"/>
              </a:rPr>
              <a:t>– e.g. </a:t>
            </a:r>
            <a:r>
              <a:rPr lang="en-US" sz="2400" dirty="0" smtClean="0">
                <a:solidFill>
                  <a:schemeClr val="bg1"/>
                </a:solidFill>
                <a:latin typeface="Times New Roman" pitchFamily="18" charset="0"/>
                <a:cs typeface="Times New Roman" pitchFamily="18" charset="0"/>
              </a:rPr>
              <a:t>A fluoride rinse programme is initiated at </a:t>
            </a:r>
            <a:r>
              <a:rPr lang="en-US" sz="2400" dirty="0" err="1" smtClean="0">
                <a:solidFill>
                  <a:schemeClr val="bg1"/>
                </a:solidFill>
                <a:latin typeface="Times New Roman" pitchFamily="18" charset="0"/>
                <a:cs typeface="Times New Roman" pitchFamily="18" charset="0"/>
              </a:rPr>
              <a:t>neighberhood</a:t>
            </a:r>
            <a:r>
              <a:rPr lang="en-US" sz="2400" dirty="0" smtClean="0">
                <a:solidFill>
                  <a:schemeClr val="bg1"/>
                </a:solidFill>
                <a:latin typeface="Times New Roman" pitchFamily="18" charset="0"/>
                <a:cs typeface="Times New Roman" pitchFamily="18" charset="0"/>
              </a:rPr>
              <a:t> health centre in which paraprofessionals are trained to administer 3 types of fluoride rinse under strict sequence procedure. After 3 days work of paraprofessional is observed to determine the extent to which strict procedure is being adhered   </a:t>
            </a:r>
            <a:endParaRPr lang="en-US" sz="2800" dirty="0" smtClean="0">
              <a:solidFill>
                <a:schemeClr val="bg1"/>
              </a:solidFill>
              <a:latin typeface="Times New Roman" pitchFamily="18" charset="0"/>
              <a:cs typeface="Times New Roman" pitchFamily="18" charset="0"/>
            </a:endParaRPr>
          </a:p>
          <a:p>
            <a:pPr lvl="0" algn="l">
              <a:lnSpc>
                <a:spcPct val="200000"/>
              </a:lnSpc>
            </a:pPr>
            <a:r>
              <a:rPr lang="en-US" sz="2800" b="1" dirty="0" smtClean="0">
                <a:solidFill>
                  <a:schemeClr val="bg1"/>
                </a:solidFill>
                <a:latin typeface="Times New Roman" pitchFamily="18" charset="0"/>
                <a:cs typeface="Times New Roman" pitchFamily="18" charset="0"/>
              </a:rPr>
              <a:t>Summative evaluation</a:t>
            </a:r>
          </a:p>
          <a:p>
            <a:pPr algn="l">
              <a:lnSpc>
                <a:spcPct val="150000"/>
              </a:lnSpc>
            </a:pPr>
            <a:endParaRPr lang="en-IN" sz="2800" dirty="0" smtClean="0">
              <a:solidFill>
                <a:schemeClr val="bg1"/>
              </a:solidFill>
              <a:latin typeface="Times New Roman" pitchFamily="18" charset="0"/>
              <a:cs typeface="Times New Roman" pitchFamily="18" charset="0"/>
            </a:endParaRPr>
          </a:p>
          <a:p>
            <a:pPr algn="l">
              <a:lnSpc>
                <a:spcPct val="150000"/>
              </a:lnSpc>
            </a:pPr>
            <a:r>
              <a:rPr lang="en-IN" sz="2800" dirty="0" smtClean="0">
                <a:solidFill>
                  <a:schemeClr val="bg1"/>
                </a:solidFill>
                <a:latin typeface="Times New Roman" pitchFamily="18" charset="0"/>
                <a:cs typeface="Times New Roman" pitchFamily="18" charset="0"/>
              </a:rPr>
              <a:t>                                                                                                </a:t>
            </a:r>
            <a:endParaRPr lang="en-IN" sz="2800" b="1" dirty="0" smtClean="0">
              <a:solidFill>
                <a:schemeClr val="bg1"/>
              </a:solidFill>
              <a:latin typeface="Times New Roman" pitchFamily="18" charset="0"/>
              <a:cs typeface="Times New Roman" pitchFamily="18" charset="0"/>
            </a:endParaRPr>
          </a:p>
          <a:p>
            <a:pPr algn="l"/>
            <a:endParaRPr lang="en-US" dirty="0"/>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6</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r>
              <a:rPr lang="en-US" b="1" dirty="0" smtClean="0">
                <a:solidFill>
                  <a:schemeClr val="bg1"/>
                </a:solidFill>
                <a:latin typeface="Times New Roman" pitchFamily="18" charset="0"/>
                <a:cs typeface="Times New Roman" pitchFamily="18" charset="0"/>
              </a:rPr>
              <a:t>General steps</a:t>
            </a:r>
          </a:p>
          <a:p>
            <a:endParaRPr lang="en-US" b="1" dirty="0" smtClean="0">
              <a:solidFill>
                <a:schemeClr val="bg1"/>
              </a:solidFill>
              <a:latin typeface="Times New Roman" pitchFamily="18" charset="0"/>
              <a:cs typeface="Times New Roman" pitchFamily="18" charset="0"/>
            </a:endParaRPr>
          </a:p>
          <a:p>
            <a:pPr marL="514350" indent="-514350" algn="l">
              <a:buAutoNum type="arabicPeriod"/>
            </a:pPr>
            <a:r>
              <a:rPr lang="en-US" sz="2800" dirty="0" smtClean="0">
                <a:solidFill>
                  <a:schemeClr val="bg1"/>
                </a:solidFill>
                <a:latin typeface="Times New Roman" pitchFamily="18" charset="0"/>
                <a:cs typeface="Times New Roman" pitchFamily="18" charset="0"/>
              </a:rPr>
              <a:t>Determine what is to be evaluated</a:t>
            </a:r>
          </a:p>
          <a:p>
            <a:pPr marL="514350" indent="-514350" algn="l">
              <a:buAutoNum type="arabicPeriod"/>
            </a:pPr>
            <a:r>
              <a:rPr lang="en-US" sz="2800" dirty="0" smtClean="0">
                <a:solidFill>
                  <a:schemeClr val="bg1"/>
                </a:solidFill>
                <a:latin typeface="Times New Roman" pitchFamily="18" charset="0"/>
                <a:cs typeface="Times New Roman" pitchFamily="18" charset="0"/>
              </a:rPr>
              <a:t>Establishment of standards and criteria</a:t>
            </a:r>
          </a:p>
          <a:p>
            <a:pPr marL="514350" indent="-514350" algn="l">
              <a:buAutoNum type="arabicPeriod"/>
            </a:pPr>
            <a:r>
              <a:rPr lang="en-US" sz="2800" dirty="0" smtClean="0">
                <a:solidFill>
                  <a:schemeClr val="bg1"/>
                </a:solidFill>
                <a:latin typeface="Times New Roman" pitchFamily="18" charset="0"/>
                <a:cs typeface="Times New Roman" pitchFamily="18" charset="0"/>
              </a:rPr>
              <a:t>Plan the methodology</a:t>
            </a:r>
          </a:p>
          <a:p>
            <a:pPr marL="514350" indent="-514350" algn="l">
              <a:buAutoNum type="arabicPeriod"/>
            </a:pPr>
            <a:r>
              <a:rPr lang="en-US" sz="2800" dirty="0" smtClean="0">
                <a:solidFill>
                  <a:schemeClr val="bg1"/>
                </a:solidFill>
                <a:latin typeface="Times New Roman" pitchFamily="18" charset="0"/>
                <a:cs typeface="Times New Roman" pitchFamily="18" charset="0"/>
              </a:rPr>
              <a:t>Gather information</a:t>
            </a:r>
          </a:p>
          <a:p>
            <a:pPr marL="514350" indent="-514350" algn="l">
              <a:buAutoNum type="arabicPeriod"/>
            </a:pPr>
            <a:r>
              <a:rPr lang="en-US" sz="2800" dirty="0" smtClean="0">
                <a:solidFill>
                  <a:schemeClr val="bg1"/>
                </a:solidFill>
                <a:latin typeface="Times New Roman" pitchFamily="18" charset="0"/>
                <a:cs typeface="Times New Roman" pitchFamily="18" charset="0"/>
              </a:rPr>
              <a:t>Analyze the results</a:t>
            </a:r>
          </a:p>
          <a:p>
            <a:pPr marL="514350" indent="-514350" algn="l">
              <a:buAutoNum type="arabicPeriod"/>
            </a:pPr>
            <a:r>
              <a:rPr lang="en-US" sz="2800" dirty="0" smtClean="0">
                <a:solidFill>
                  <a:schemeClr val="bg1"/>
                </a:solidFill>
                <a:latin typeface="Times New Roman" pitchFamily="18" charset="0"/>
                <a:cs typeface="Times New Roman" pitchFamily="18" charset="0"/>
              </a:rPr>
              <a:t>Take action</a:t>
            </a:r>
          </a:p>
          <a:p>
            <a:pPr marL="514350" indent="-514350" algn="l">
              <a:buAutoNum type="arabicPeriod"/>
            </a:pPr>
            <a:r>
              <a:rPr lang="en-US" sz="2800" dirty="0" smtClean="0">
                <a:solidFill>
                  <a:schemeClr val="bg1"/>
                </a:solidFill>
                <a:latin typeface="Times New Roman" pitchFamily="18" charset="0"/>
                <a:cs typeface="Times New Roman" pitchFamily="18" charset="0"/>
              </a:rPr>
              <a:t>Re-evaluate</a:t>
            </a:r>
          </a:p>
        </p:txBody>
      </p:sp>
      <p:sp>
        <p:nvSpPr>
          <p:cNvPr id="4" name="TextBox 3"/>
          <p:cNvSpPr txBox="1"/>
          <p:nvPr/>
        </p:nvSpPr>
        <p:spPr>
          <a:xfrm>
            <a:off x="8382000" y="6324600"/>
            <a:ext cx="457200" cy="400110"/>
          </a:xfrm>
          <a:prstGeom prst="rect">
            <a:avLst/>
          </a:prstGeom>
          <a:noFill/>
        </p:spPr>
        <p:txBody>
          <a:bodyPr wrap="square" rtlCol="0">
            <a:spAutoFit/>
          </a:bodyPr>
          <a:lstStyle/>
          <a:p>
            <a:r>
              <a:rPr lang="en-US" sz="2000" dirty="0" smtClean="0">
                <a:solidFill>
                  <a:schemeClr val="bg1"/>
                </a:solidFill>
              </a:rPr>
              <a:t>21</a:t>
            </a:r>
            <a:endParaRPr lang="en-US" sz="20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pPr algn="l"/>
            <a:endParaRPr lang="en-US" dirty="0" smtClean="0"/>
          </a:p>
          <a:p>
            <a:pPr algn="l"/>
            <a:r>
              <a:rPr lang="en-US" sz="2800" b="1" u="sng" dirty="0" smtClean="0">
                <a:solidFill>
                  <a:schemeClr val="bg1"/>
                </a:solidFill>
                <a:latin typeface="Times New Roman" pitchFamily="18" charset="0"/>
                <a:cs typeface="Times New Roman" pitchFamily="18" charset="0"/>
              </a:rPr>
              <a:t>STEPS IN EVALUATION – CDC FRAMEWORK (1999)</a:t>
            </a:r>
            <a:endParaRPr lang="en-US" sz="2800" b="1" dirty="0" smtClean="0">
              <a:solidFill>
                <a:schemeClr val="bg1"/>
              </a:solidFill>
              <a:latin typeface="Times New Roman" pitchFamily="18" charset="0"/>
              <a:cs typeface="Times New Roman" pitchFamily="18" charset="0"/>
            </a:endParaRPr>
          </a:p>
          <a:p>
            <a:pPr algn="l">
              <a:lnSpc>
                <a:spcPct val="200000"/>
              </a:lnSpc>
            </a:pPr>
            <a:r>
              <a:rPr lang="en-US" sz="2800" b="1" dirty="0" smtClean="0">
                <a:solidFill>
                  <a:schemeClr val="bg1"/>
                </a:solidFill>
                <a:latin typeface="Times New Roman" pitchFamily="18" charset="0"/>
                <a:cs typeface="Times New Roman" pitchFamily="18" charset="0"/>
              </a:rPr>
              <a:t>Step 1: Engage stakeholders</a:t>
            </a:r>
            <a:endParaRPr lang="en-US" sz="2800" dirty="0" smtClean="0">
              <a:solidFill>
                <a:schemeClr val="bg1"/>
              </a:solidFill>
              <a:latin typeface="Times New Roman" pitchFamily="18" charset="0"/>
              <a:cs typeface="Times New Roman" pitchFamily="18" charset="0"/>
            </a:endParaRPr>
          </a:p>
          <a:p>
            <a:pPr lvl="0" algn="l">
              <a:lnSpc>
                <a:spcPct val="200000"/>
              </a:lnSpc>
            </a:pPr>
            <a:r>
              <a:rPr lang="en-US" sz="2800" dirty="0" smtClean="0">
                <a:solidFill>
                  <a:schemeClr val="bg1"/>
                </a:solidFill>
                <a:latin typeface="Times New Roman" pitchFamily="18" charset="0"/>
                <a:cs typeface="Times New Roman" pitchFamily="18" charset="0"/>
              </a:rPr>
              <a:t>These are the individuals and agencies who personally involved in the programme, who derive income from it.  </a:t>
            </a:r>
          </a:p>
          <a:p>
            <a:pPr algn="l"/>
            <a:endParaRPr lang="en-US" dirty="0" smtClean="0"/>
          </a:p>
        </p:txBody>
      </p:sp>
      <p:sp>
        <p:nvSpPr>
          <p:cNvPr id="6" name="TextBox 5"/>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8</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endParaRPr lang="en-US" dirty="0" smtClean="0"/>
          </a:p>
          <a:p>
            <a:pPr algn="l"/>
            <a:r>
              <a:rPr lang="en-US" sz="2800" b="1" dirty="0" smtClean="0">
                <a:solidFill>
                  <a:schemeClr val="bg1"/>
                </a:solidFill>
                <a:latin typeface="Times New Roman" pitchFamily="18" charset="0"/>
                <a:cs typeface="Times New Roman" pitchFamily="18" charset="0"/>
              </a:rPr>
              <a:t>Step 2: Describe the program</a:t>
            </a:r>
          </a:p>
          <a:p>
            <a:pPr algn="l"/>
            <a:endParaRPr lang="en-US" sz="2800" b="1" dirty="0" smtClean="0">
              <a:solidFill>
                <a:schemeClr val="bg1"/>
              </a:solidFill>
              <a:latin typeface="Times New Roman" pitchFamily="18" charset="0"/>
              <a:cs typeface="Times New Roman" pitchFamily="18" charset="0"/>
            </a:endParaRPr>
          </a:p>
          <a:p>
            <a:pPr algn="l"/>
            <a:r>
              <a:rPr lang="en-US" sz="2800" dirty="0" smtClean="0">
                <a:solidFill>
                  <a:schemeClr val="bg1"/>
                </a:solidFill>
                <a:latin typeface="Times New Roman" pitchFamily="18" charset="0"/>
                <a:cs typeface="Times New Roman" pitchFamily="18" charset="0"/>
              </a:rPr>
              <a:t>How, where, when, what, who </a:t>
            </a:r>
          </a:p>
          <a:p>
            <a:pPr algn="l"/>
            <a:r>
              <a:rPr lang="en-US" sz="2800" dirty="0" smtClean="0">
                <a:solidFill>
                  <a:schemeClr val="bg1"/>
                </a:solidFill>
                <a:latin typeface="Times New Roman" pitchFamily="18" charset="0"/>
                <a:cs typeface="Times New Roman" pitchFamily="18" charset="0"/>
              </a:rPr>
              <a:t> </a:t>
            </a:r>
            <a:endParaRPr lang="en-IN" sz="2800" dirty="0" smtClean="0">
              <a:solidFill>
                <a:schemeClr val="bg1"/>
              </a:solidFill>
              <a:latin typeface="Times New Roman" pitchFamily="18" charset="0"/>
              <a:cs typeface="Times New Roman" pitchFamily="18" charset="0"/>
            </a:endParaRPr>
          </a:p>
          <a:p>
            <a:pPr algn="l"/>
            <a:endParaRPr lang="en-US" dirty="0">
              <a:solidFill>
                <a:schemeClr val="bg1"/>
              </a:solidFill>
            </a:endParaRPr>
          </a:p>
        </p:txBody>
      </p:sp>
      <p:sp>
        <p:nvSpPr>
          <p:cNvPr id="5" name="TextBox 4"/>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9</a:t>
            </a:r>
            <a:endParaRPr lang="en-US" sz="20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pPr algn="l"/>
            <a:endParaRPr lang="en-US" sz="2800" b="1" dirty="0" smtClean="0">
              <a:solidFill>
                <a:schemeClr val="bg1"/>
              </a:solidFill>
              <a:latin typeface="Times New Roman" pitchFamily="18" charset="0"/>
              <a:cs typeface="Times New Roman" pitchFamily="18" charset="0"/>
            </a:endParaRPr>
          </a:p>
          <a:p>
            <a:pPr algn="l"/>
            <a:r>
              <a:rPr lang="en-US" sz="2800" b="1" dirty="0" smtClean="0">
                <a:solidFill>
                  <a:schemeClr val="bg1"/>
                </a:solidFill>
                <a:latin typeface="Times New Roman" pitchFamily="18" charset="0"/>
                <a:cs typeface="Times New Roman" pitchFamily="18" charset="0"/>
              </a:rPr>
              <a:t>Step 3: Focus the evaluation design</a:t>
            </a:r>
            <a:r>
              <a:rPr lang="en-US" sz="2800" dirty="0" smtClean="0">
                <a:solidFill>
                  <a:schemeClr val="bg1"/>
                </a:solidFill>
                <a:latin typeface="Times New Roman" pitchFamily="18" charset="0"/>
                <a:cs typeface="Times New Roman" pitchFamily="18" charset="0"/>
              </a:rPr>
              <a:t>:</a:t>
            </a:r>
          </a:p>
          <a:p>
            <a:pPr algn="l"/>
            <a:endParaRPr lang="en-US" sz="2800" dirty="0" smtClean="0">
              <a:solidFill>
                <a:schemeClr val="bg1"/>
              </a:solidFill>
              <a:latin typeface="Times New Roman" pitchFamily="18" charset="0"/>
              <a:cs typeface="Times New Roman" pitchFamily="18" charset="0"/>
            </a:endParaRPr>
          </a:p>
          <a:p>
            <a:pPr algn="l"/>
            <a:r>
              <a:rPr lang="en-US" sz="2800" dirty="0" smtClean="0">
                <a:solidFill>
                  <a:schemeClr val="bg1"/>
                </a:solidFill>
                <a:latin typeface="Times New Roman" pitchFamily="18" charset="0"/>
                <a:cs typeface="Times New Roman" pitchFamily="18" charset="0"/>
              </a:rPr>
              <a:t>Evaluate whether </a:t>
            </a:r>
            <a:r>
              <a:rPr lang="en-US" sz="2800" dirty="0" err="1" smtClean="0">
                <a:solidFill>
                  <a:schemeClr val="bg1"/>
                </a:solidFill>
                <a:latin typeface="Times New Roman" pitchFamily="18" charset="0"/>
                <a:cs typeface="Times New Roman" pitchFamily="18" charset="0"/>
              </a:rPr>
              <a:t>programm</a:t>
            </a:r>
            <a:r>
              <a:rPr lang="en-US" sz="2800" dirty="0" smtClean="0">
                <a:solidFill>
                  <a:schemeClr val="bg1"/>
                </a:solidFill>
                <a:latin typeface="Times New Roman" pitchFamily="18" charset="0"/>
                <a:cs typeface="Times New Roman" pitchFamily="18" charset="0"/>
              </a:rPr>
              <a:t> is resolving unmet needs, providing services, improving health</a:t>
            </a:r>
          </a:p>
          <a:p>
            <a:pPr algn="l"/>
            <a:endParaRPr lang="en-US" sz="2800" dirty="0" smtClean="0">
              <a:solidFill>
                <a:schemeClr val="bg1"/>
              </a:solidFill>
              <a:latin typeface="Times New Roman" pitchFamily="18" charset="0"/>
              <a:cs typeface="Times New Roman" pitchFamily="18" charset="0"/>
            </a:endParaRPr>
          </a:p>
          <a:p>
            <a:pPr algn="l"/>
            <a:r>
              <a:rPr lang="en-US" sz="2800" dirty="0" smtClean="0">
                <a:solidFill>
                  <a:schemeClr val="bg1"/>
                </a:solidFill>
                <a:latin typeface="Times New Roman" pitchFamily="18" charset="0"/>
                <a:cs typeface="Times New Roman" pitchFamily="18" charset="0"/>
              </a:rPr>
              <a:t>Before evaluation </a:t>
            </a:r>
          </a:p>
          <a:p>
            <a:endParaRPr lang="en-US" dirty="0" smtClean="0"/>
          </a:p>
        </p:txBody>
      </p:sp>
      <p:sp>
        <p:nvSpPr>
          <p:cNvPr id="5" name="TextBox 4"/>
          <p:cNvSpPr txBox="1"/>
          <p:nvPr/>
        </p:nvSpPr>
        <p:spPr>
          <a:xfrm>
            <a:off x="8382000" y="6324600"/>
            <a:ext cx="457200" cy="400110"/>
          </a:xfrm>
          <a:prstGeom prst="rect">
            <a:avLst/>
          </a:prstGeom>
          <a:noFill/>
        </p:spPr>
        <p:txBody>
          <a:bodyPr wrap="square" rtlCol="0">
            <a:spAutoFit/>
          </a:bodyPr>
          <a:lstStyle/>
          <a:p>
            <a:r>
              <a:rPr lang="en-US" sz="2000" dirty="0" smtClean="0">
                <a:solidFill>
                  <a:schemeClr val="bg1"/>
                </a:solidFill>
              </a:rPr>
              <a:t>10</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pPr algn="l">
              <a:lnSpc>
                <a:spcPct val="200000"/>
              </a:lnSpc>
            </a:pPr>
            <a:r>
              <a:rPr lang="en-US" sz="2800" b="1" dirty="0" smtClean="0">
                <a:solidFill>
                  <a:schemeClr val="bg1"/>
                </a:solidFill>
                <a:latin typeface="Times New Roman" pitchFamily="18" charset="0"/>
                <a:cs typeface="Times New Roman" pitchFamily="18" charset="0"/>
              </a:rPr>
              <a:t>Step 4: Gather credible evidence</a:t>
            </a:r>
            <a:endParaRPr lang="en-US" sz="2800" dirty="0" smtClean="0">
              <a:solidFill>
                <a:schemeClr val="bg1"/>
              </a:solidFill>
              <a:latin typeface="Times New Roman" pitchFamily="18" charset="0"/>
              <a:cs typeface="Times New Roman" pitchFamily="18" charset="0"/>
            </a:endParaRPr>
          </a:p>
          <a:p>
            <a:pPr lvl="0" algn="l">
              <a:lnSpc>
                <a:spcPct val="200000"/>
              </a:lnSpc>
            </a:pPr>
            <a:r>
              <a:rPr lang="en-US" sz="2800" dirty="0" smtClean="0">
                <a:solidFill>
                  <a:schemeClr val="bg1"/>
                </a:solidFill>
                <a:latin typeface="Times New Roman" pitchFamily="18" charset="0"/>
                <a:cs typeface="Times New Roman" pitchFamily="18" charset="0"/>
              </a:rPr>
              <a:t>Involves collection of credible information that presents an overall picture of the program so that it can be used by evaluation’s primary users.</a:t>
            </a:r>
          </a:p>
          <a:p>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pPr algn="l"/>
            <a:r>
              <a:rPr lang="en-US" sz="2800" b="1" dirty="0" smtClean="0">
                <a:solidFill>
                  <a:schemeClr val="bg1"/>
                </a:solidFill>
                <a:latin typeface="Times New Roman" pitchFamily="18" charset="0"/>
                <a:cs typeface="Times New Roman" pitchFamily="18" charset="0"/>
              </a:rPr>
              <a:t>Step 5: Justify conclusions</a:t>
            </a:r>
            <a:endParaRPr lang="en-US" sz="2800" dirty="0" smtClean="0">
              <a:solidFill>
                <a:schemeClr val="bg1"/>
              </a:solidFill>
              <a:latin typeface="Times New Roman" pitchFamily="18" charset="0"/>
              <a:cs typeface="Times New Roman" pitchFamily="18" charset="0"/>
            </a:endParaRPr>
          </a:p>
          <a:p>
            <a:pPr algn="l"/>
            <a:endParaRPr lang="en-US" sz="2800" dirty="0" smtClean="0">
              <a:solidFill>
                <a:schemeClr val="bg1"/>
              </a:solidFill>
              <a:latin typeface="Times New Roman" pitchFamily="18" charset="0"/>
              <a:cs typeface="Times New Roman" pitchFamily="18" charset="0"/>
            </a:endParaRPr>
          </a:p>
          <a:p>
            <a:endParaRPr lang="en-US" dirty="0"/>
          </a:p>
        </p:txBody>
      </p:sp>
      <p:sp>
        <p:nvSpPr>
          <p:cNvPr id="22" name="TextBox 21"/>
          <p:cNvSpPr txBox="1"/>
          <p:nvPr/>
        </p:nvSpPr>
        <p:spPr>
          <a:xfrm>
            <a:off x="8534400" y="6324600"/>
            <a:ext cx="609600" cy="400110"/>
          </a:xfrm>
          <a:prstGeom prst="rect">
            <a:avLst/>
          </a:prstGeom>
          <a:noFill/>
        </p:spPr>
        <p:txBody>
          <a:bodyPr wrap="square" rtlCol="0">
            <a:spAutoFit/>
          </a:bodyPr>
          <a:lstStyle/>
          <a:p>
            <a:r>
              <a:rPr lang="en-US" sz="2000" dirty="0" smtClean="0">
                <a:solidFill>
                  <a:schemeClr val="bg1"/>
                </a:solidFill>
              </a:rPr>
              <a:t>14</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pPr algn="l"/>
            <a:endParaRPr lang="en-US" sz="2800" b="1" dirty="0" smtClean="0">
              <a:solidFill>
                <a:schemeClr val="bg1"/>
              </a:solidFill>
              <a:latin typeface="Times New Roman" pitchFamily="18" charset="0"/>
              <a:cs typeface="Times New Roman" pitchFamily="18" charset="0"/>
            </a:endParaRPr>
          </a:p>
          <a:p>
            <a:pPr algn="l"/>
            <a:r>
              <a:rPr lang="en-US" sz="2800" b="1" dirty="0" smtClean="0">
                <a:solidFill>
                  <a:schemeClr val="bg1"/>
                </a:solidFill>
                <a:latin typeface="Times New Roman" pitchFamily="18" charset="0"/>
                <a:cs typeface="Times New Roman" pitchFamily="18" charset="0"/>
              </a:rPr>
              <a:t>Step 6: Ensure use and share lessons learned</a:t>
            </a:r>
            <a:endParaRPr lang="en-US" sz="2800" dirty="0" smtClean="0">
              <a:solidFill>
                <a:schemeClr val="bg1"/>
              </a:solidFill>
              <a:latin typeface="Times New Roman" pitchFamily="18" charset="0"/>
              <a:cs typeface="Times New Roman" pitchFamily="18" charset="0"/>
            </a:endParaRPr>
          </a:p>
          <a:p>
            <a:pPr algn="l"/>
            <a:r>
              <a:rPr lang="en-US" sz="2800" b="1" dirty="0" smtClean="0">
                <a:solidFill>
                  <a:schemeClr val="bg1"/>
                </a:solidFill>
                <a:latin typeface="Times New Roman" pitchFamily="18" charset="0"/>
                <a:cs typeface="Times New Roman" pitchFamily="18" charset="0"/>
              </a:rPr>
              <a:t>Five elements </a:t>
            </a:r>
            <a:r>
              <a:rPr lang="en-US" sz="2800" dirty="0" smtClean="0">
                <a:solidFill>
                  <a:schemeClr val="bg1"/>
                </a:solidFill>
                <a:latin typeface="Times New Roman" pitchFamily="18" charset="0"/>
                <a:cs typeface="Times New Roman" pitchFamily="18" charset="0"/>
              </a:rPr>
              <a:t>are critical for ensuring use of an evaluation </a:t>
            </a:r>
          </a:p>
          <a:p>
            <a:pPr lvl="1" algn="l"/>
            <a:r>
              <a:rPr lang="en-US" b="1" dirty="0" smtClean="0">
                <a:solidFill>
                  <a:schemeClr val="bg1"/>
                </a:solidFill>
                <a:latin typeface="Times New Roman" pitchFamily="18" charset="0"/>
                <a:cs typeface="Times New Roman" pitchFamily="18" charset="0"/>
              </a:rPr>
              <a:t>Design: </a:t>
            </a:r>
            <a:r>
              <a:rPr lang="en-US" dirty="0" smtClean="0">
                <a:solidFill>
                  <a:schemeClr val="bg1"/>
                </a:solidFill>
                <a:latin typeface="Times New Roman" pitchFamily="18" charset="0"/>
                <a:cs typeface="Times New Roman" pitchFamily="18" charset="0"/>
              </a:rPr>
              <a:t>Evaluation’s questions, methods, processes</a:t>
            </a:r>
          </a:p>
          <a:p>
            <a:pPr lvl="1" algn="l"/>
            <a:r>
              <a:rPr lang="en-US" b="1" dirty="0" smtClean="0">
                <a:solidFill>
                  <a:schemeClr val="bg1"/>
                </a:solidFill>
                <a:latin typeface="Times New Roman" pitchFamily="18" charset="0"/>
                <a:cs typeface="Times New Roman" pitchFamily="18" charset="0"/>
              </a:rPr>
              <a:t>Preparation: </a:t>
            </a:r>
            <a:r>
              <a:rPr lang="en-US" dirty="0" smtClean="0">
                <a:solidFill>
                  <a:schemeClr val="bg1"/>
                </a:solidFill>
                <a:latin typeface="Times New Roman" pitchFamily="18" charset="0"/>
                <a:cs typeface="Times New Roman" pitchFamily="18" charset="0"/>
              </a:rPr>
              <a:t>Steps taken to rehearse eventual use the results</a:t>
            </a:r>
          </a:p>
          <a:p>
            <a:pPr lvl="1" algn="l"/>
            <a:r>
              <a:rPr lang="en-US" b="1" dirty="0" smtClean="0">
                <a:solidFill>
                  <a:schemeClr val="bg1"/>
                </a:solidFill>
                <a:latin typeface="Times New Roman" pitchFamily="18" charset="0"/>
                <a:cs typeface="Times New Roman" pitchFamily="18" charset="0"/>
              </a:rPr>
              <a:t>Feedback: </a:t>
            </a:r>
            <a:r>
              <a:rPr lang="en-US" dirty="0" smtClean="0">
                <a:solidFill>
                  <a:schemeClr val="bg1"/>
                </a:solidFill>
                <a:latin typeface="Times New Roman" pitchFamily="18" charset="0"/>
                <a:cs typeface="Times New Roman" pitchFamily="18" charset="0"/>
              </a:rPr>
              <a:t>Communication among all stakeholders</a:t>
            </a:r>
          </a:p>
          <a:p>
            <a:pPr lvl="1" algn="l"/>
            <a:r>
              <a:rPr lang="en-US" b="1" dirty="0" smtClean="0">
                <a:solidFill>
                  <a:schemeClr val="bg1"/>
                </a:solidFill>
                <a:latin typeface="Times New Roman" pitchFamily="18" charset="0"/>
                <a:cs typeface="Times New Roman" pitchFamily="18" charset="0"/>
              </a:rPr>
              <a:t>Follow-up: </a:t>
            </a:r>
            <a:r>
              <a:rPr lang="en-US" dirty="0" smtClean="0">
                <a:solidFill>
                  <a:schemeClr val="bg1"/>
                </a:solidFill>
                <a:latin typeface="Times New Roman" pitchFamily="18" charset="0"/>
                <a:cs typeface="Times New Roman" pitchFamily="18" charset="0"/>
              </a:rPr>
              <a:t>Providing technical and emotional support to users</a:t>
            </a:r>
          </a:p>
          <a:p>
            <a:pPr lvl="1" algn="l"/>
            <a:r>
              <a:rPr lang="en-US" b="1" dirty="0" smtClean="0">
                <a:solidFill>
                  <a:schemeClr val="bg1"/>
                </a:solidFill>
                <a:latin typeface="Times New Roman" pitchFamily="18" charset="0"/>
                <a:cs typeface="Times New Roman" pitchFamily="18" charset="0"/>
              </a:rPr>
              <a:t>Dissemination: </a:t>
            </a:r>
            <a:r>
              <a:rPr lang="en-US" dirty="0" smtClean="0">
                <a:solidFill>
                  <a:schemeClr val="bg1"/>
                </a:solidFill>
                <a:latin typeface="Times New Roman" pitchFamily="18" charset="0"/>
                <a:cs typeface="Times New Roman" pitchFamily="18" charset="0"/>
              </a:rPr>
              <a:t>Timely, unbiased information to stakeholders.</a:t>
            </a:r>
          </a:p>
          <a:p>
            <a:pPr marL="514350" indent="-514350" algn="l"/>
            <a:r>
              <a:rPr lang="en-US" sz="2800" b="1" dirty="0" smtClean="0">
                <a:solidFill>
                  <a:schemeClr val="bg1"/>
                </a:solidFill>
                <a:latin typeface="Times New Roman" pitchFamily="18" charset="0"/>
                <a:cs typeface="Times New Roman" pitchFamily="18" charset="0"/>
              </a:rPr>
              <a:t> </a:t>
            </a:r>
            <a:endParaRPr lang="en-US" sz="2800" b="1" dirty="0">
              <a:solidFill>
                <a:schemeClr val="bg1"/>
              </a:solidFill>
              <a:latin typeface="Times New Roman" pitchFamily="18" charset="0"/>
              <a:cs typeface="Times New Roman" pitchFamily="18" charset="0"/>
            </a:endParaRPr>
          </a:p>
        </p:txBody>
      </p:sp>
      <p:sp>
        <p:nvSpPr>
          <p:cNvPr id="4" name="TextBox 3"/>
          <p:cNvSpPr txBox="1"/>
          <p:nvPr/>
        </p:nvSpPr>
        <p:spPr>
          <a:xfrm>
            <a:off x="8305800" y="6324600"/>
            <a:ext cx="533400" cy="400110"/>
          </a:xfrm>
          <a:prstGeom prst="rect">
            <a:avLst/>
          </a:prstGeom>
          <a:noFill/>
        </p:spPr>
        <p:txBody>
          <a:bodyPr wrap="square" rtlCol="0">
            <a:spAutoFit/>
          </a:bodyPr>
          <a:lstStyle/>
          <a:p>
            <a:r>
              <a:rPr lang="en-US" sz="2000" dirty="0" smtClean="0">
                <a:solidFill>
                  <a:schemeClr val="bg1"/>
                </a:solidFill>
              </a:rPr>
              <a:t>15</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pPr algn="l">
              <a:lnSpc>
                <a:spcPct val="200000"/>
              </a:lnSpc>
            </a:pPr>
            <a:r>
              <a:rPr lang="en-US" sz="2800" dirty="0" smtClean="0">
                <a:solidFill>
                  <a:schemeClr val="bg1"/>
                </a:solidFill>
                <a:latin typeface="Times New Roman" pitchFamily="18" charset="0"/>
                <a:cs typeface="Times New Roman" pitchFamily="18" charset="0"/>
              </a:rPr>
              <a:t>CDC gave 30 </a:t>
            </a:r>
            <a:r>
              <a:rPr lang="en-US" sz="2800" dirty="0" err="1" smtClean="0">
                <a:solidFill>
                  <a:schemeClr val="bg1"/>
                </a:solidFill>
                <a:latin typeface="Times New Roman" pitchFamily="18" charset="0"/>
                <a:cs typeface="Times New Roman" pitchFamily="18" charset="0"/>
              </a:rPr>
              <a:t>speciﬁc</a:t>
            </a:r>
            <a:r>
              <a:rPr lang="en-US" sz="2800" dirty="0" smtClean="0">
                <a:solidFill>
                  <a:schemeClr val="bg1"/>
                </a:solidFill>
                <a:latin typeface="Times New Roman" pitchFamily="18" charset="0"/>
                <a:cs typeface="Times New Roman" pitchFamily="18" charset="0"/>
              </a:rPr>
              <a:t> standards grouped into four categories as guidelines for evaluating a community health program. They are:</a:t>
            </a:r>
          </a:p>
          <a:p>
            <a:pPr algn="l">
              <a:lnSpc>
                <a:spcPct val="200000"/>
              </a:lnSpc>
            </a:pPr>
            <a:r>
              <a:rPr lang="en-US" sz="2800" dirty="0" smtClean="0">
                <a:solidFill>
                  <a:schemeClr val="bg1"/>
                </a:solidFill>
                <a:latin typeface="Times New Roman" pitchFamily="18" charset="0"/>
                <a:cs typeface="Times New Roman" pitchFamily="18" charset="0"/>
              </a:rPr>
              <a:t>1. </a:t>
            </a:r>
            <a:r>
              <a:rPr lang="en-US" sz="2800" b="1" dirty="0" smtClean="0">
                <a:solidFill>
                  <a:schemeClr val="bg1"/>
                </a:solidFill>
                <a:latin typeface="Times New Roman" pitchFamily="18" charset="0"/>
                <a:cs typeface="Times New Roman" pitchFamily="18" charset="0"/>
              </a:rPr>
              <a:t>Utility standards </a:t>
            </a:r>
            <a:r>
              <a:rPr lang="en-US" sz="2800" dirty="0" smtClean="0">
                <a:solidFill>
                  <a:schemeClr val="bg1"/>
                </a:solidFill>
                <a:latin typeface="Times New Roman" pitchFamily="18" charset="0"/>
                <a:cs typeface="Times New Roman" pitchFamily="18" charset="0"/>
              </a:rPr>
              <a:t>ensure that the evaluation will meet the information needs of the intended users.</a:t>
            </a:r>
          </a:p>
          <a:p>
            <a:pPr algn="l">
              <a:lnSpc>
                <a:spcPct val="200000"/>
              </a:lnSpc>
            </a:pPr>
            <a:r>
              <a:rPr lang="en-US" sz="2800" dirty="0" smtClean="0">
                <a:solidFill>
                  <a:schemeClr val="bg1"/>
                </a:solidFill>
                <a:latin typeface="Times New Roman" pitchFamily="18" charset="0"/>
                <a:cs typeface="Times New Roman" pitchFamily="18" charset="0"/>
              </a:rPr>
              <a:t>2. </a:t>
            </a:r>
            <a:r>
              <a:rPr lang="en-US" sz="2800" b="1" dirty="0" smtClean="0">
                <a:solidFill>
                  <a:schemeClr val="bg1"/>
                </a:solidFill>
                <a:latin typeface="Times New Roman" pitchFamily="18" charset="0"/>
                <a:cs typeface="Times New Roman" pitchFamily="18" charset="0"/>
              </a:rPr>
              <a:t>Feasibility standards </a:t>
            </a:r>
            <a:r>
              <a:rPr lang="en-US" sz="2800" dirty="0" smtClean="0">
                <a:solidFill>
                  <a:schemeClr val="bg1"/>
                </a:solidFill>
                <a:latin typeface="Times New Roman" pitchFamily="18" charset="0"/>
                <a:cs typeface="Times New Roman" pitchFamily="18" charset="0"/>
              </a:rPr>
              <a:t>ensure that an evaluation will be practical, politically viable, and cost </a:t>
            </a:r>
            <a:r>
              <a:rPr lang="en-US" sz="2800" dirty="0" err="1" smtClean="0">
                <a:solidFill>
                  <a:schemeClr val="bg1"/>
                </a:solidFill>
                <a:latin typeface="Times New Roman" pitchFamily="18" charset="0"/>
                <a:cs typeface="Times New Roman" pitchFamily="18" charset="0"/>
              </a:rPr>
              <a:t>eﬀective</a:t>
            </a:r>
            <a:r>
              <a:rPr lang="en-US" sz="2800" dirty="0" smtClean="0">
                <a:solidFill>
                  <a:schemeClr val="bg1"/>
                </a:solidFill>
                <a:latin typeface="Times New Roman" pitchFamily="18" charset="0"/>
                <a:cs typeface="Times New Roman" pitchFamily="18" charset="0"/>
              </a:rPr>
              <a:t>. </a:t>
            </a:r>
          </a:p>
          <a:p>
            <a:pPr algn="l">
              <a:lnSpc>
                <a:spcPct val="200000"/>
              </a:lnSpc>
            </a:pPr>
            <a:endParaRPr lang="en-US" sz="2800" dirty="0" smtClean="0">
              <a:solidFill>
                <a:schemeClr val="bg1"/>
              </a:solidFill>
              <a:latin typeface="Times New Roman" pitchFamily="18" charset="0"/>
              <a:cs typeface="Times New Roman" pitchFamily="18" charset="0"/>
            </a:endParaRPr>
          </a:p>
        </p:txBody>
      </p:sp>
      <p:sp>
        <p:nvSpPr>
          <p:cNvPr id="4" name="TextBox 3"/>
          <p:cNvSpPr txBox="1"/>
          <p:nvPr/>
        </p:nvSpPr>
        <p:spPr>
          <a:xfrm>
            <a:off x="8229600" y="6324600"/>
            <a:ext cx="609600" cy="400110"/>
          </a:xfrm>
          <a:prstGeom prst="rect">
            <a:avLst/>
          </a:prstGeom>
          <a:noFill/>
        </p:spPr>
        <p:txBody>
          <a:bodyPr wrap="square" rtlCol="0">
            <a:spAutoFit/>
          </a:bodyPr>
          <a:lstStyle/>
          <a:p>
            <a:r>
              <a:rPr lang="en-US" sz="2000" dirty="0" smtClean="0">
                <a:solidFill>
                  <a:schemeClr val="bg1"/>
                </a:solidFill>
              </a:rPr>
              <a:t>16</a:t>
            </a:r>
            <a:endParaRPr lang="en-US" sz="20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pPr algn="l">
              <a:lnSpc>
                <a:spcPct val="200000"/>
              </a:lnSpc>
            </a:pPr>
            <a:r>
              <a:rPr lang="en-US" b="1"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3</a:t>
            </a:r>
            <a:r>
              <a:rPr lang="en-US" sz="2800" dirty="0" smtClean="0">
                <a:solidFill>
                  <a:schemeClr val="bg1"/>
                </a:solidFill>
                <a:latin typeface="Times New Roman" pitchFamily="18" charset="0"/>
                <a:cs typeface="Times New Roman" pitchFamily="18" charset="0"/>
              </a:rPr>
              <a:t>. </a:t>
            </a:r>
            <a:r>
              <a:rPr lang="en-US" sz="2800" b="1" dirty="0" smtClean="0">
                <a:solidFill>
                  <a:schemeClr val="bg1"/>
                </a:solidFill>
                <a:latin typeface="Times New Roman" pitchFamily="18" charset="0"/>
                <a:cs typeface="Times New Roman" pitchFamily="18" charset="0"/>
              </a:rPr>
              <a:t>Propriety standards </a:t>
            </a:r>
            <a:r>
              <a:rPr lang="en-US" sz="2800" dirty="0" smtClean="0">
                <a:solidFill>
                  <a:schemeClr val="bg1"/>
                </a:solidFill>
                <a:latin typeface="Times New Roman" pitchFamily="18" charset="0"/>
                <a:cs typeface="Times New Roman" pitchFamily="18" charset="0"/>
              </a:rPr>
              <a:t>ensure that an evaluation will be conducted legally, ethically</a:t>
            </a:r>
          </a:p>
          <a:p>
            <a:pPr algn="l">
              <a:lnSpc>
                <a:spcPct val="200000"/>
              </a:lnSpc>
            </a:pPr>
            <a:r>
              <a:rPr lang="en-US" sz="2800" dirty="0" smtClean="0">
                <a:solidFill>
                  <a:schemeClr val="bg1"/>
                </a:solidFill>
                <a:latin typeface="Times New Roman" pitchFamily="18" charset="0"/>
                <a:cs typeface="Times New Roman" pitchFamily="18" charset="0"/>
              </a:rPr>
              <a:t>4. </a:t>
            </a:r>
            <a:r>
              <a:rPr lang="en-US" sz="2800" b="1" dirty="0" smtClean="0">
                <a:solidFill>
                  <a:schemeClr val="bg1"/>
                </a:solidFill>
                <a:latin typeface="Times New Roman" pitchFamily="18" charset="0"/>
                <a:cs typeface="Times New Roman" pitchFamily="18" charset="0"/>
              </a:rPr>
              <a:t>Accuracy standards </a:t>
            </a:r>
            <a:r>
              <a:rPr lang="en-US" sz="2800" dirty="0" smtClean="0">
                <a:solidFill>
                  <a:schemeClr val="bg1"/>
                </a:solidFill>
                <a:latin typeface="Times New Roman" pitchFamily="18" charset="0"/>
                <a:cs typeface="Times New Roman" pitchFamily="18" charset="0"/>
              </a:rPr>
              <a:t>ensure that an evaluation will produce </a:t>
            </a:r>
            <a:r>
              <a:rPr lang="en-US" sz="2800" dirty="0" err="1" smtClean="0">
                <a:solidFill>
                  <a:schemeClr val="bg1"/>
                </a:solidFill>
                <a:latin typeface="Times New Roman" pitchFamily="18" charset="0"/>
                <a:cs typeface="Times New Roman" pitchFamily="18" charset="0"/>
              </a:rPr>
              <a:t>ﬁndings</a:t>
            </a:r>
            <a:r>
              <a:rPr lang="en-US" sz="2800" dirty="0" smtClean="0">
                <a:solidFill>
                  <a:schemeClr val="bg1"/>
                </a:solidFill>
                <a:latin typeface="Times New Roman" pitchFamily="18" charset="0"/>
                <a:cs typeface="Times New Roman" pitchFamily="18" charset="0"/>
              </a:rPr>
              <a:t> that are considered technically correct.</a:t>
            </a:r>
          </a:p>
          <a:p>
            <a:endParaRPr lang="en-US" b="1" dirty="0">
              <a:solidFill>
                <a:schemeClr val="bg1"/>
              </a:solidFill>
              <a:latin typeface="Times New Roman" pitchFamily="18" charset="0"/>
              <a:cs typeface="Times New Roman" pitchFamily="18" charset="0"/>
            </a:endParaRPr>
          </a:p>
        </p:txBody>
      </p:sp>
      <p:sp>
        <p:nvSpPr>
          <p:cNvPr id="5" name="TextBox 4"/>
          <p:cNvSpPr txBox="1"/>
          <p:nvPr/>
        </p:nvSpPr>
        <p:spPr>
          <a:xfrm>
            <a:off x="8229600" y="6324600"/>
            <a:ext cx="609600" cy="400110"/>
          </a:xfrm>
          <a:prstGeom prst="rect">
            <a:avLst/>
          </a:prstGeom>
          <a:noFill/>
        </p:spPr>
        <p:txBody>
          <a:bodyPr wrap="square" rtlCol="0">
            <a:spAutoFit/>
          </a:bodyPr>
          <a:lstStyle/>
          <a:p>
            <a:r>
              <a:rPr lang="en-US" sz="2000" dirty="0" smtClean="0">
                <a:solidFill>
                  <a:schemeClr val="bg1"/>
                </a:solidFill>
              </a:rPr>
              <a:t>17</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lstStyle/>
          <a:p>
            <a:pPr>
              <a:buNone/>
            </a:pPr>
            <a:endParaRPr lang="en-US" dirty="0"/>
          </a:p>
        </p:txBody>
      </p:sp>
      <p:pic>
        <p:nvPicPr>
          <p:cNvPr id="4" name="Picture 4" descr="http://www.digitaldesktopwallpaper.com/wallpapers/bjodo/Dendrobium_blue.jpg"/>
          <p:cNvPicPr>
            <a:picLocks noChangeAspect="1" noChangeArrowheads="1"/>
          </p:cNvPicPr>
          <p:nvPr/>
        </p:nvPicPr>
        <p:blipFill>
          <a:blip r:embed="rId3"/>
          <a:srcRect b="3333"/>
          <a:stretch>
            <a:fillRect/>
          </a:stretch>
        </p:blipFill>
        <p:spPr bwMode="auto">
          <a:xfrm>
            <a:off x="0" y="0"/>
            <a:ext cx="9144000" cy="6871531"/>
          </a:xfrm>
          <a:prstGeom prst="rect">
            <a:avLst/>
          </a:prstGeom>
          <a:noFill/>
        </p:spPr>
      </p:pic>
      <p:sp>
        <p:nvSpPr>
          <p:cNvPr id="5" name="Rectangle 4"/>
          <p:cNvSpPr/>
          <p:nvPr/>
        </p:nvSpPr>
        <p:spPr>
          <a:xfrm>
            <a:off x="3886200" y="0"/>
            <a:ext cx="5257800" cy="1107996"/>
          </a:xfrm>
          <a:prstGeom prst="rect">
            <a:avLst/>
          </a:prstGeom>
          <a:noFill/>
        </p:spPr>
        <p:txBody>
          <a:bodyPr wrap="square">
            <a:spAutoFit/>
          </a:bodyPr>
          <a:lstStyle/>
          <a:p>
            <a:pPr algn="ctr">
              <a:defRPr/>
            </a:pPr>
            <a:r>
              <a:rPr lang="en-US" sz="6600" b="1" i="1" dirty="0" smtClean="0">
                <a:ln w="17780" cmpd="sng">
                  <a:solidFill>
                    <a:srgbClr val="B61CAB"/>
                  </a:solidFill>
                  <a:prstDash val="solid"/>
                  <a:miter lim="800000"/>
                </a:ln>
                <a:solidFill>
                  <a:srgbClr val="FF0000"/>
                </a:solidFill>
                <a:effectLst>
                  <a:outerShdw blurRad="50800" algn="tl" rotWithShape="0">
                    <a:srgbClr val="000000"/>
                  </a:outerShdw>
                </a:effectLst>
                <a:latin typeface="Monotype Corsiva" pitchFamily="66" charset="0"/>
              </a:rPr>
              <a:t>Good morning</a:t>
            </a:r>
            <a:endParaRPr lang="en-US" sz="6600" b="1" i="1" dirty="0">
              <a:ln w="17780" cmpd="sng">
                <a:solidFill>
                  <a:srgbClr val="B61CAB"/>
                </a:solidFill>
                <a:prstDash val="solid"/>
                <a:miter lim="800000"/>
              </a:ln>
              <a:solidFill>
                <a:srgbClr val="FF0000"/>
              </a:solidFill>
              <a:effectLst>
                <a:outerShdw blurRad="50800" algn="tl" rotWithShape="0">
                  <a:srgbClr val="000000"/>
                </a:outerShdw>
              </a:effectLst>
              <a:latin typeface="Monotype Corsiva" pitchFamily="66" charset="0"/>
            </a:endParaRPr>
          </a:p>
        </p:txBody>
      </p:sp>
      <p:sp>
        <p:nvSpPr>
          <p:cNvPr id="8" name="TextBox 7"/>
          <p:cNvSpPr txBox="1"/>
          <p:nvPr/>
        </p:nvSpPr>
        <p:spPr>
          <a:xfrm>
            <a:off x="0" y="4572000"/>
            <a:ext cx="6858000" cy="369332"/>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pPr algn="l">
              <a:lnSpc>
                <a:spcPct val="150000"/>
              </a:lnSpc>
            </a:pPr>
            <a:r>
              <a:rPr lang="en-US" b="1" dirty="0" smtClean="0">
                <a:latin typeface="Times New Roman" pitchFamily="18" charset="0"/>
                <a:cs typeface="Times New Roman" pitchFamily="18" charset="0"/>
              </a:rPr>
              <a:t>  </a:t>
            </a:r>
            <a:endParaRPr lang="en-US" b="1" u="sng" dirty="0" smtClean="0">
              <a:solidFill>
                <a:schemeClr val="bg1"/>
              </a:solidFill>
              <a:latin typeface="Times New Roman" pitchFamily="18" charset="0"/>
              <a:cs typeface="Times New Roman" pitchFamily="18" charset="0"/>
            </a:endParaRPr>
          </a:p>
          <a:p>
            <a:pPr algn="l">
              <a:lnSpc>
                <a:spcPct val="150000"/>
              </a:lnSpc>
            </a:pPr>
            <a:endParaRPr lang="en-US" b="1" u="sng" dirty="0" smtClean="0">
              <a:solidFill>
                <a:schemeClr val="bg1"/>
              </a:solidFill>
              <a:latin typeface="Times New Roman" pitchFamily="18" charset="0"/>
              <a:cs typeface="Times New Roman" pitchFamily="18" charset="0"/>
            </a:endParaRPr>
          </a:p>
          <a:p>
            <a:pPr algn="l">
              <a:lnSpc>
                <a:spcPct val="150000"/>
              </a:lnSpc>
            </a:pPr>
            <a:endParaRPr lang="en-US" dirty="0" smtClean="0">
              <a:solidFill>
                <a:schemeClr val="bg1"/>
              </a:solidFill>
              <a:latin typeface="Times New Roman" pitchFamily="18" charset="0"/>
              <a:cs typeface="Times New Roman" pitchFamily="18" charset="0"/>
            </a:endParaRPr>
          </a:p>
          <a:p>
            <a:pPr algn="l">
              <a:lnSpc>
                <a:spcPct val="150000"/>
              </a:lnSpc>
            </a:pPr>
            <a:r>
              <a:rPr lang="en-US" b="1" dirty="0" smtClean="0">
                <a:latin typeface="Times New Roman" pitchFamily="18" charset="0"/>
                <a:cs typeface="Times New Roman" pitchFamily="18" charset="0"/>
              </a:rPr>
              <a:t>                                                                                   </a:t>
            </a:r>
            <a:endParaRPr lang="en-US" b="1" dirty="0">
              <a:solidFill>
                <a:schemeClr val="bg1"/>
              </a:solidFill>
              <a:latin typeface="Times New Roman" pitchFamily="18" charset="0"/>
              <a:cs typeface="Times New Roman" pitchFamily="18" charset="0"/>
            </a:endParaRPr>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7</a:t>
            </a:r>
            <a:endParaRPr lang="en-US" sz="2000" dirty="0">
              <a:solidFill>
                <a:schemeClr val="bg1"/>
              </a:solidFill>
            </a:endParaRPr>
          </a:p>
        </p:txBody>
      </p:sp>
      <p:pic>
        <p:nvPicPr>
          <p:cNvPr id="6" name="Picture 5"/>
          <p:cNvPicPr/>
          <p:nvPr/>
        </p:nvPicPr>
        <p:blipFill>
          <a:blip r:embed="rId2"/>
          <a:srcRect l="12719" r="17329" b="7054"/>
          <a:stretch>
            <a:fillRect/>
          </a:stretch>
        </p:blipFill>
        <p:spPr bwMode="auto">
          <a:xfrm>
            <a:off x="1905000" y="609600"/>
            <a:ext cx="57912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pPr algn="l">
              <a:lnSpc>
                <a:spcPct val="200000"/>
              </a:lnSpc>
            </a:pPr>
            <a:r>
              <a:rPr lang="en-US" sz="2800" b="1" dirty="0" smtClean="0">
                <a:solidFill>
                  <a:schemeClr val="bg1"/>
                </a:solidFill>
                <a:latin typeface="Times New Roman" pitchFamily="18" charset="0"/>
                <a:cs typeface="Times New Roman" pitchFamily="18" charset="0"/>
              </a:rPr>
              <a:t>Constraints In Using Evaluation Results </a:t>
            </a:r>
            <a:endParaRPr lang="en-US" sz="2800" dirty="0" smtClean="0">
              <a:solidFill>
                <a:schemeClr val="bg1"/>
              </a:solidFill>
              <a:latin typeface="Times New Roman" pitchFamily="18" charset="0"/>
              <a:cs typeface="Times New Roman" pitchFamily="18" charset="0"/>
            </a:endParaRPr>
          </a:p>
          <a:p>
            <a:pPr lvl="0" algn="l">
              <a:lnSpc>
                <a:spcPct val="200000"/>
              </a:lnSpc>
            </a:pPr>
            <a:r>
              <a:rPr lang="en-US" sz="2800" dirty="0" smtClean="0">
                <a:solidFill>
                  <a:schemeClr val="bg1"/>
                </a:solidFill>
                <a:latin typeface="Times New Roman" pitchFamily="18" charset="0"/>
                <a:cs typeface="Times New Roman" pitchFamily="18" charset="0"/>
              </a:rPr>
              <a:t>Needed information was not collected.</a:t>
            </a:r>
          </a:p>
          <a:p>
            <a:pPr lvl="0" algn="l">
              <a:lnSpc>
                <a:spcPct val="200000"/>
              </a:lnSpc>
            </a:pPr>
            <a:r>
              <a:rPr lang="en-US" sz="2800" dirty="0" smtClean="0">
                <a:solidFill>
                  <a:schemeClr val="bg1"/>
                </a:solidFill>
                <a:latin typeface="Times New Roman" pitchFamily="18" charset="0"/>
                <a:cs typeface="Times New Roman" pitchFamily="18" charset="0"/>
              </a:rPr>
              <a:t>Inappropriate timing of obtaining results </a:t>
            </a:r>
          </a:p>
          <a:p>
            <a:pPr lvl="0" algn="l">
              <a:lnSpc>
                <a:spcPct val="200000"/>
              </a:lnSpc>
            </a:pPr>
            <a:r>
              <a:rPr lang="en-US" sz="2800" dirty="0" smtClean="0">
                <a:solidFill>
                  <a:schemeClr val="bg1"/>
                </a:solidFill>
                <a:latin typeface="Times New Roman" pitchFamily="18" charset="0"/>
                <a:cs typeface="Times New Roman" pitchFamily="18" charset="0"/>
              </a:rPr>
              <a:t>Results lack clear direction for future program</a:t>
            </a:r>
          </a:p>
          <a:p>
            <a:pPr lvl="0" algn="l">
              <a:lnSpc>
                <a:spcPct val="200000"/>
              </a:lnSpc>
            </a:pPr>
            <a:r>
              <a:rPr lang="en-US" sz="2800" dirty="0" smtClean="0">
                <a:solidFill>
                  <a:schemeClr val="bg1"/>
                </a:solidFill>
                <a:latin typeface="Times New Roman" pitchFamily="18" charset="0"/>
                <a:cs typeface="Times New Roman" pitchFamily="18" charset="0"/>
              </a:rPr>
              <a:t>Resistance to change </a:t>
            </a:r>
          </a:p>
          <a:p>
            <a:pPr lvl="0" algn="l">
              <a:lnSpc>
                <a:spcPct val="200000"/>
              </a:lnSpc>
            </a:pPr>
            <a:r>
              <a:rPr lang="en-US" sz="2800" dirty="0" smtClean="0">
                <a:solidFill>
                  <a:schemeClr val="bg1"/>
                </a:solidFill>
                <a:latin typeface="Times New Roman" pitchFamily="18" charset="0"/>
                <a:cs typeface="Times New Roman" pitchFamily="18" charset="0"/>
              </a:rPr>
              <a:t>Evaluation was conducted for dubious reasons</a:t>
            </a:r>
            <a:endParaRPr lang="en-US" dirty="0" smtClean="0">
              <a:solidFill>
                <a:schemeClr val="bg1"/>
              </a:solidFill>
              <a:latin typeface="Times New Roman" pitchFamily="18" charset="0"/>
              <a:cs typeface="Times New Roman" pitchFamily="18" charset="0"/>
            </a:endParaRPr>
          </a:p>
          <a:p>
            <a:endParaRPr lang="en-US" dirty="0" smtClean="0"/>
          </a:p>
        </p:txBody>
      </p:sp>
      <p:sp>
        <p:nvSpPr>
          <p:cNvPr id="4" name="TextBox 3"/>
          <p:cNvSpPr txBox="1"/>
          <p:nvPr/>
        </p:nvSpPr>
        <p:spPr>
          <a:xfrm>
            <a:off x="8229600" y="6324600"/>
            <a:ext cx="609600" cy="400110"/>
          </a:xfrm>
          <a:prstGeom prst="rect">
            <a:avLst/>
          </a:prstGeom>
          <a:noFill/>
        </p:spPr>
        <p:txBody>
          <a:bodyPr wrap="square" rtlCol="0">
            <a:spAutoFit/>
          </a:bodyPr>
          <a:lstStyle/>
          <a:p>
            <a:r>
              <a:rPr lang="en-US" sz="2000" dirty="0" smtClean="0">
                <a:solidFill>
                  <a:schemeClr val="bg1"/>
                </a:solidFill>
              </a:rPr>
              <a:t>18</a:t>
            </a:r>
            <a:endParaRPr lang="en-US" sz="2000"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pPr algn="l"/>
            <a:r>
              <a:rPr lang="en-US" sz="2800" b="1" dirty="0" smtClean="0">
                <a:solidFill>
                  <a:schemeClr val="bg1"/>
                </a:solidFill>
                <a:latin typeface="Times New Roman" pitchFamily="18" charset="0"/>
                <a:cs typeface="Times New Roman" pitchFamily="18" charset="0"/>
              </a:rPr>
              <a:t>Public Health Significance</a:t>
            </a:r>
            <a:endParaRPr lang="en-US" sz="2800" dirty="0" smtClean="0">
              <a:solidFill>
                <a:schemeClr val="bg1"/>
              </a:solidFill>
              <a:latin typeface="Times New Roman" pitchFamily="18" charset="0"/>
              <a:cs typeface="Times New Roman" pitchFamily="18" charset="0"/>
            </a:endParaRPr>
          </a:p>
          <a:p>
            <a:pPr lvl="0" algn="l">
              <a:lnSpc>
                <a:spcPct val="150000"/>
              </a:lnSpc>
              <a:buFont typeface="Arial" pitchFamily="34" charset="0"/>
              <a:buChar char="•"/>
            </a:pPr>
            <a:r>
              <a:rPr lang="en-US" sz="2800" dirty="0" smtClean="0">
                <a:solidFill>
                  <a:schemeClr val="bg1"/>
                </a:solidFill>
                <a:latin typeface="Times New Roman" pitchFamily="18" charset="0"/>
                <a:cs typeface="Times New Roman" pitchFamily="18" charset="0"/>
              </a:rPr>
              <a:t> In a country like India, unmet health needs are plenty and the resources to meet them are much less than needed.</a:t>
            </a:r>
          </a:p>
          <a:p>
            <a:pPr lvl="0" algn="l">
              <a:lnSpc>
                <a:spcPct val="150000"/>
              </a:lnSpc>
              <a:buFont typeface="Arial" pitchFamily="34" charset="0"/>
              <a:buChar char="•"/>
            </a:pPr>
            <a:r>
              <a:rPr lang="en-US" sz="2800" dirty="0" smtClean="0">
                <a:solidFill>
                  <a:schemeClr val="bg1"/>
                </a:solidFill>
                <a:latin typeface="Times New Roman" pitchFamily="18" charset="0"/>
                <a:cs typeface="Times New Roman" pitchFamily="18" charset="0"/>
              </a:rPr>
              <a:t> Proper planning of all community health programs is a prerequisite for efficient  usage of available resources.</a:t>
            </a:r>
          </a:p>
          <a:p>
            <a:pPr lvl="0" algn="l">
              <a:lnSpc>
                <a:spcPct val="150000"/>
              </a:lnSpc>
              <a:buFont typeface="Arial" pitchFamily="34" charset="0"/>
              <a:buChar char="•"/>
            </a:pPr>
            <a:r>
              <a:rPr lang="en-US" sz="2800" dirty="0" smtClean="0">
                <a:solidFill>
                  <a:schemeClr val="bg1"/>
                </a:solidFill>
                <a:latin typeface="Times New Roman" pitchFamily="18" charset="0"/>
                <a:cs typeface="Times New Roman" pitchFamily="18" charset="0"/>
              </a:rPr>
              <a:t> Community participation in planning and evaluation is essential for success of community based programs.</a:t>
            </a:r>
          </a:p>
          <a:p>
            <a:endParaRPr lang="en-US" b="1" dirty="0">
              <a:solidFill>
                <a:schemeClr val="bg1"/>
              </a:solidFill>
              <a:latin typeface="Times New Roman" pitchFamily="18" charset="0"/>
              <a:cs typeface="Times New Roman" pitchFamily="18" charset="0"/>
            </a:endParaRPr>
          </a:p>
        </p:txBody>
      </p:sp>
      <p:sp>
        <p:nvSpPr>
          <p:cNvPr id="4" name="TextBox 3"/>
          <p:cNvSpPr txBox="1"/>
          <p:nvPr/>
        </p:nvSpPr>
        <p:spPr>
          <a:xfrm>
            <a:off x="8305800" y="6324600"/>
            <a:ext cx="533400" cy="400110"/>
          </a:xfrm>
          <a:prstGeom prst="rect">
            <a:avLst/>
          </a:prstGeom>
          <a:noFill/>
        </p:spPr>
        <p:txBody>
          <a:bodyPr wrap="square" rtlCol="0">
            <a:spAutoFit/>
          </a:bodyPr>
          <a:lstStyle/>
          <a:p>
            <a:r>
              <a:rPr lang="en-US" sz="2000" dirty="0" smtClean="0">
                <a:solidFill>
                  <a:schemeClr val="bg1"/>
                </a:solidFill>
              </a:rPr>
              <a:t>19</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pPr lvl="0" algn="l">
              <a:lnSpc>
                <a:spcPct val="200000"/>
              </a:lnSpc>
            </a:pPr>
            <a:endParaRPr lang="en-US" sz="2800" dirty="0" smtClean="0">
              <a:solidFill>
                <a:schemeClr val="bg1"/>
              </a:solidFill>
              <a:latin typeface="Times New Roman" pitchFamily="18" charset="0"/>
              <a:cs typeface="Times New Roman" pitchFamily="18" charset="0"/>
            </a:endParaRPr>
          </a:p>
          <a:p>
            <a:pPr algn="l">
              <a:lnSpc>
                <a:spcPct val="200000"/>
              </a:lnSpc>
              <a:buFont typeface="Arial" pitchFamily="34" charset="0"/>
              <a:buChar char="•"/>
            </a:pPr>
            <a:r>
              <a:rPr lang="en-US" sz="2800" dirty="0" smtClean="0">
                <a:solidFill>
                  <a:schemeClr val="bg1"/>
                </a:solidFill>
                <a:latin typeface="Times New Roman" pitchFamily="18" charset="0"/>
                <a:cs typeface="Times New Roman" pitchFamily="18" charset="0"/>
              </a:rPr>
              <a:t> Public health personnel have an unique role to play in the planning process because he can understand the problem better as a physician and at the same time think in a wider perspective</a:t>
            </a:r>
            <a:endParaRPr lang="en-US" sz="2800" baseline="30000" dirty="0">
              <a:solidFill>
                <a:schemeClr val="bg1"/>
              </a:solidFill>
              <a:latin typeface="Times New Roman" pitchFamily="18" charset="0"/>
              <a:cs typeface="Times New Roman" pitchFamily="18" charset="0"/>
            </a:endParaRPr>
          </a:p>
        </p:txBody>
      </p:sp>
      <p:sp>
        <p:nvSpPr>
          <p:cNvPr id="4" name="TextBox 3"/>
          <p:cNvSpPr txBox="1"/>
          <p:nvPr/>
        </p:nvSpPr>
        <p:spPr>
          <a:xfrm>
            <a:off x="8382000" y="6324600"/>
            <a:ext cx="457200" cy="400110"/>
          </a:xfrm>
          <a:prstGeom prst="rect">
            <a:avLst/>
          </a:prstGeom>
          <a:noFill/>
        </p:spPr>
        <p:txBody>
          <a:bodyPr wrap="square" rtlCol="0">
            <a:spAutoFit/>
          </a:bodyPr>
          <a:lstStyle/>
          <a:p>
            <a:r>
              <a:rPr lang="en-US" sz="2000" dirty="0" smtClean="0">
                <a:solidFill>
                  <a:schemeClr val="bg1"/>
                </a:solidFill>
              </a:rPr>
              <a:t>20</a:t>
            </a:r>
            <a:endParaRPr lang="en-US" sz="2000"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r>
              <a:rPr lang="en-US" sz="6000" b="1" baseline="30000" dirty="0" smtClean="0">
                <a:solidFill>
                  <a:schemeClr val="bg1"/>
                </a:solidFill>
                <a:latin typeface="Times New Roman" pitchFamily="18" charset="0"/>
                <a:cs typeface="Times New Roman" pitchFamily="18" charset="0"/>
              </a:rPr>
              <a:t>Conclusion</a:t>
            </a:r>
            <a:r>
              <a:rPr lang="en-US" sz="6000" b="1" dirty="0" smtClean="0">
                <a:solidFill>
                  <a:schemeClr val="bg1"/>
                </a:solidFill>
                <a:latin typeface="Times New Roman" pitchFamily="18" charset="0"/>
                <a:cs typeface="Times New Roman" pitchFamily="18" charset="0"/>
              </a:rPr>
              <a:t> </a:t>
            </a:r>
          </a:p>
          <a:p>
            <a:pPr algn="l">
              <a:lnSpc>
                <a:spcPct val="200000"/>
              </a:lnSpc>
            </a:pPr>
            <a:r>
              <a:rPr lang="en-US" sz="2800" b="1" dirty="0" smtClean="0">
                <a:solidFill>
                  <a:schemeClr val="bg1"/>
                </a:solidFill>
                <a:latin typeface="Times New Roman" pitchFamily="18" charset="0"/>
                <a:cs typeface="Times New Roman" pitchFamily="18" charset="0"/>
              </a:rPr>
              <a:t>Evaluation </a:t>
            </a:r>
            <a:r>
              <a:rPr lang="en-US" sz="2800" dirty="0" smtClean="0">
                <a:solidFill>
                  <a:schemeClr val="bg1"/>
                </a:solidFill>
                <a:latin typeface="Times New Roman" pitchFamily="18" charset="0"/>
                <a:cs typeface="Times New Roman" pitchFamily="18" charset="0"/>
              </a:rPr>
              <a:t>helps to determine the worth of the programme to assess if it has been performed as prescribed and to discover whether the required performance and objectives have been achieved. It should demonstrate the extent of contribution to oral health in the target population and whether each part of the programme is relevant and appropriate.</a:t>
            </a:r>
            <a:r>
              <a:rPr lang="en-US" sz="2800" b="1" dirty="0" smtClean="0">
                <a:solidFill>
                  <a:schemeClr val="bg1"/>
                </a:solidFill>
                <a:latin typeface="Times New Roman" pitchFamily="18" charset="0"/>
                <a:cs typeface="Times New Roman" pitchFamily="18" charset="0"/>
              </a:rPr>
              <a:t> </a:t>
            </a:r>
          </a:p>
          <a:p>
            <a:pPr algn="l"/>
            <a:endParaRPr lang="en-US" sz="2400" dirty="0" smtClean="0"/>
          </a:p>
        </p:txBody>
      </p:sp>
      <p:sp>
        <p:nvSpPr>
          <p:cNvPr id="4" name="TextBox 3"/>
          <p:cNvSpPr txBox="1"/>
          <p:nvPr/>
        </p:nvSpPr>
        <p:spPr>
          <a:xfrm>
            <a:off x="8382000" y="6324600"/>
            <a:ext cx="457200" cy="400110"/>
          </a:xfrm>
          <a:prstGeom prst="rect">
            <a:avLst/>
          </a:prstGeom>
          <a:noFill/>
        </p:spPr>
        <p:txBody>
          <a:bodyPr wrap="square" rtlCol="0">
            <a:spAutoFit/>
          </a:bodyPr>
          <a:lstStyle/>
          <a:p>
            <a:r>
              <a:rPr lang="en-US" sz="2000" dirty="0" smtClean="0">
                <a:solidFill>
                  <a:schemeClr val="bg1"/>
                </a:solidFill>
              </a:rPr>
              <a:t>20</a:t>
            </a:r>
            <a:endParaRPr lang="en-US" sz="2000" dirty="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fontScale="70000" lnSpcReduction="20000"/>
          </a:bodyPr>
          <a:lstStyle/>
          <a:p>
            <a:endParaRPr lang="en-US" sz="6000" b="1" baseline="30000" dirty="0" smtClean="0">
              <a:solidFill>
                <a:schemeClr val="bg1"/>
              </a:solidFill>
              <a:latin typeface="Times New Roman" pitchFamily="18" charset="0"/>
              <a:cs typeface="Times New Roman" pitchFamily="18" charset="0"/>
            </a:endParaRPr>
          </a:p>
          <a:p>
            <a:r>
              <a:rPr lang="en-US" sz="6000" b="1" baseline="30000" dirty="0" smtClean="0">
                <a:solidFill>
                  <a:schemeClr val="bg1"/>
                </a:solidFill>
                <a:latin typeface="Times New Roman" pitchFamily="18" charset="0"/>
                <a:cs typeface="Times New Roman" pitchFamily="18" charset="0"/>
              </a:rPr>
              <a:t>References</a:t>
            </a:r>
          </a:p>
          <a:p>
            <a:pPr algn="l">
              <a:lnSpc>
                <a:spcPct val="170000"/>
              </a:lnSpc>
              <a:buFont typeface="Arial" pitchFamily="34" charset="0"/>
              <a:buChar char="•"/>
            </a:pPr>
            <a:r>
              <a:rPr lang="en-US" sz="2800" dirty="0" smtClean="0">
                <a:solidFill>
                  <a:schemeClr val="bg1"/>
                </a:solidFill>
                <a:latin typeface="Times New Roman" pitchFamily="18" charset="0"/>
                <a:cs typeface="Times New Roman" pitchFamily="18" charset="0"/>
              </a:rPr>
              <a:t> </a:t>
            </a:r>
            <a:r>
              <a:rPr lang="en-US" sz="3400" dirty="0" smtClean="0">
                <a:solidFill>
                  <a:schemeClr val="bg1"/>
                </a:solidFill>
                <a:latin typeface="Times New Roman" pitchFamily="18" charset="0"/>
                <a:cs typeface="Times New Roman" pitchFamily="18" charset="0"/>
              </a:rPr>
              <a:t>Park K. Textbook of Preventive and Social Medicine. 22</a:t>
            </a:r>
            <a:r>
              <a:rPr lang="en-US" sz="3400" baseline="30000" dirty="0" smtClean="0">
                <a:solidFill>
                  <a:schemeClr val="bg1"/>
                </a:solidFill>
                <a:latin typeface="Times New Roman" pitchFamily="18" charset="0"/>
                <a:cs typeface="Times New Roman" pitchFamily="18" charset="0"/>
              </a:rPr>
              <a:t>nd</a:t>
            </a:r>
            <a:r>
              <a:rPr lang="en-US" sz="3400" dirty="0" smtClean="0">
                <a:solidFill>
                  <a:schemeClr val="bg1"/>
                </a:solidFill>
                <a:latin typeface="Times New Roman" pitchFamily="18" charset="0"/>
                <a:cs typeface="Times New Roman" pitchFamily="18" charset="0"/>
              </a:rPr>
              <a:t>  edition. </a:t>
            </a:r>
            <a:r>
              <a:rPr lang="en-US" sz="3400" dirty="0" err="1" smtClean="0">
                <a:solidFill>
                  <a:schemeClr val="bg1"/>
                </a:solidFill>
                <a:latin typeface="Times New Roman" pitchFamily="18" charset="0"/>
                <a:cs typeface="Times New Roman" pitchFamily="18" charset="0"/>
              </a:rPr>
              <a:t>Banarsidas</a:t>
            </a:r>
            <a:r>
              <a:rPr lang="en-US" sz="3400" dirty="0" smtClean="0">
                <a:solidFill>
                  <a:schemeClr val="bg1"/>
                </a:solidFill>
                <a:latin typeface="Times New Roman" pitchFamily="18" charset="0"/>
                <a:cs typeface="Times New Roman" pitchFamily="18" charset="0"/>
              </a:rPr>
              <a:t> </a:t>
            </a:r>
            <a:r>
              <a:rPr lang="en-US" sz="3400" dirty="0" err="1" smtClean="0">
                <a:solidFill>
                  <a:schemeClr val="bg1"/>
                </a:solidFill>
                <a:latin typeface="Times New Roman" pitchFamily="18" charset="0"/>
                <a:cs typeface="Times New Roman" pitchFamily="18" charset="0"/>
              </a:rPr>
              <a:t>Bhanot</a:t>
            </a:r>
            <a:r>
              <a:rPr lang="en-US" sz="3400" dirty="0" smtClean="0">
                <a:solidFill>
                  <a:schemeClr val="bg1"/>
                </a:solidFill>
                <a:latin typeface="Times New Roman" pitchFamily="18" charset="0"/>
                <a:cs typeface="Times New Roman" pitchFamily="18" charset="0"/>
              </a:rPr>
              <a:t> Publications; 2013. 300-305.</a:t>
            </a:r>
          </a:p>
          <a:p>
            <a:pPr algn="l">
              <a:lnSpc>
                <a:spcPct val="170000"/>
              </a:lnSpc>
              <a:buFont typeface="Arial" pitchFamily="34" charset="0"/>
              <a:buChar char="•"/>
            </a:pPr>
            <a:r>
              <a:rPr lang="en-US" sz="3400" baseline="30000" dirty="0" smtClean="0">
                <a:solidFill>
                  <a:schemeClr val="bg1"/>
                </a:solidFill>
                <a:latin typeface="Times New Roman" pitchFamily="18" charset="0"/>
                <a:cs typeface="Times New Roman" pitchFamily="18" charset="0"/>
              </a:rPr>
              <a:t> </a:t>
            </a:r>
            <a:r>
              <a:rPr lang="en-US" sz="3400" dirty="0" smtClean="0">
                <a:solidFill>
                  <a:schemeClr val="bg1"/>
                </a:solidFill>
                <a:latin typeface="Times New Roman" pitchFamily="18" charset="0"/>
                <a:cs typeface="Times New Roman" pitchFamily="18" charset="0"/>
              </a:rPr>
              <a:t>Pine C, Harris R. Textbook of Community oral Health. 2</a:t>
            </a:r>
            <a:r>
              <a:rPr lang="en-US" sz="3400" baseline="30000" dirty="0" smtClean="0">
                <a:solidFill>
                  <a:schemeClr val="bg1"/>
                </a:solidFill>
                <a:latin typeface="Times New Roman" pitchFamily="18" charset="0"/>
                <a:cs typeface="Times New Roman" pitchFamily="18" charset="0"/>
              </a:rPr>
              <a:t>nd</a:t>
            </a:r>
            <a:r>
              <a:rPr lang="en-US" sz="3400" dirty="0" smtClean="0">
                <a:solidFill>
                  <a:schemeClr val="bg1"/>
                </a:solidFill>
                <a:latin typeface="Times New Roman" pitchFamily="18" charset="0"/>
                <a:cs typeface="Times New Roman" pitchFamily="18" charset="0"/>
              </a:rPr>
              <a:t> edition. Quintessence Publication; 2007</a:t>
            </a:r>
          </a:p>
          <a:p>
            <a:pPr lvl="0" algn="l">
              <a:lnSpc>
                <a:spcPct val="170000"/>
              </a:lnSpc>
              <a:buFont typeface="Arial" pitchFamily="34" charset="0"/>
              <a:buChar char="•"/>
            </a:pPr>
            <a:r>
              <a:rPr lang="en-US" sz="3400" dirty="0" smtClean="0">
                <a:solidFill>
                  <a:schemeClr val="bg1"/>
                </a:solidFill>
                <a:latin typeface="Times New Roman" pitchFamily="18" charset="0"/>
                <a:cs typeface="Times New Roman" pitchFamily="18" charset="0"/>
              </a:rPr>
              <a:t> Daly B, Watt R. Text book of Essential Dental Public Health. Oxford publishers. UK.</a:t>
            </a:r>
          </a:p>
          <a:p>
            <a:pPr lvl="0" algn="l">
              <a:lnSpc>
                <a:spcPct val="170000"/>
              </a:lnSpc>
              <a:buFont typeface="Arial" pitchFamily="34" charset="0"/>
              <a:buChar char="•"/>
            </a:pPr>
            <a:r>
              <a:rPr lang="en-US" sz="3400" dirty="0" smtClean="0">
                <a:solidFill>
                  <a:schemeClr val="bg1"/>
                </a:solidFill>
                <a:latin typeface="Times New Roman" pitchFamily="18" charset="0"/>
                <a:cs typeface="Times New Roman" pitchFamily="18" charset="0"/>
              </a:rPr>
              <a:t> Jill Mason. Concepts in Dental Public Health. Lippincott Williams and </a:t>
            </a:r>
            <a:r>
              <a:rPr lang="en-US" sz="3400" dirty="0" err="1" smtClean="0">
                <a:solidFill>
                  <a:schemeClr val="bg1"/>
                </a:solidFill>
                <a:latin typeface="Times New Roman" pitchFamily="18" charset="0"/>
                <a:cs typeface="Times New Roman" pitchFamily="18" charset="0"/>
              </a:rPr>
              <a:t>wilkins</a:t>
            </a:r>
            <a:r>
              <a:rPr lang="en-US" sz="3400" dirty="0" smtClean="0">
                <a:solidFill>
                  <a:schemeClr val="bg1"/>
                </a:solidFill>
                <a:latin typeface="Times New Roman" pitchFamily="18" charset="0"/>
                <a:cs typeface="Times New Roman" pitchFamily="18" charset="0"/>
              </a:rPr>
              <a:t> publishers; 2010. 95-107</a:t>
            </a:r>
          </a:p>
          <a:p>
            <a:pPr algn="l">
              <a:buFont typeface="Arial" pitchFamily="34" charset="0"/>
              <a:buChar char="•"/>
            </a:pPr>
            <a:endParaRPr lang="en-US" sz="2800" dirty="0" smtClean="0">
              <a:solidFill>
                <a:schemeClr val="bg1"/>
              </a:solidFill>
            </a:endParaRPr>
          </a:p>
          <a:p>
            <a:pPr algn="l">
              <a:buFont typeface="Arial" pitchFamily="34" charset="0"/>
              <a:buChar char="•"/>
            </a:pPr>
            <a:endParaRPr lang="en-US" sz="2800" baseline="30000" dirty="0" smtClean="0">
              <a:solidFill>
                <a:schemeClr val="bg1"/>
              </a:solidFill>
              <a:latin typeface="Times New Roman" pitchFamily="18" charset="0"/>
              <a:cs typeface="Times New Roman" pitchFamily="18" charset="0"/>
            </a:endParaRPr>
          </a:p>
          <a:p>
            <a:r>
              <a:rPr lang="en-US" sz="6000" b="1" dirty="0" smtClean="0">
                <a:solidFill>
                  <a:schemeClr val="bg1"/>
                </a:solidFill>
                <a:latin typeface="Times New Roman" pitchFamily="18" charset="0"/>
                <a:cs typeface="Times New Roman" pitchFamily="18" charset="0"/>
              </a:rPr>
              <a:t> </a:t>
            </a:r>
          </a:p>
          <a:p>
            <a:pPr algn="l"/>
            <a:endParaRPr lang="en-US" sz="2400" dirty="0" smtClean="0"/>
          </a:p>
        </p:txBody>
      </p:sp>
      <p:sp>
        <p:nvSpPr>
          <p:cNvPr id="4" name="TextBox 3"/>
          <p:cNvSpPr txBox="1"/>
          <p:nvPr/>
        </p:nvSpPr>
        <p:spPr>
          <a:xfrm>
            <a:off x="8382000" y="6324600"/>
            <a:ext cx="457200" cy="400110"/>
          </a:xfrm>
          <a:prstGeom prst="rect">
            <a:avLst/>
          </a:prstGeom>
          <a:noFill/>
        </p:spPr>
        <p:txBody>
          <a:bodyPr wrap="square" rtlCol="0">
            <a:spAutoFit/>
          </a:bodyPr>
          <a:lstStyle/>
          <a:p>
            <a:r>
              <a:rPr lang="en-US" sz="2000" dirty="0" smtClean="0">
                <a:solidFill>
                  <a:schemeClr val="bg1"/>
                </a:solidFill>
              </a:rPr>
              <a:t>20</a:t>
            </a:r>
            <a:endParaRPr lang="en-US" sz="2000"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pPr algn="l"/>
            <a:endParaRPr lang="en-US" sz="2800" dirty="0" smtClean="0">
              <a:solidFill>
                <a:schemeClr val="bg1"/>
              </a:solidFill>
              <a:latin typeface="Times New Roman" pitchFamily="18" charset="0"/>
              <a:cs typeface="Times New Roman" pitchFamily="18" charset="0"/>
            </a:endParaRPr>
          </a:p>
          <a:p>
            <a:pPr algn="l"/>
            <a:endParaRPr lang="en-US" sz="2800" dirty="0" smtClean="0">
              <a:solidFill>
                <a:schemeClr val="bg1"/>
              </a:solidFill>
              <a:latin typeface="Times New Roman" pitchFamily="18" charset="0"/>
              <a:cs typeface="Times New Roman" pitchFamily="18" charset="0"/>
            </a:endParaRPr>
          </a:p>
          <a:p>
            <a:pPr algn="l">
              <a:buFont typeface="Arial" pitchFamily="34" charset="0"/>
              <a:buChar char="•"/>
            </a:pPr>
            <a:r>
              <a:rPr lang="en-US" sz="2800" dirty="0" smtClean="0">
                <a:solidFill>
                  <a:schemeClr val="bg1"/>
                </a:solidFill>
                <a:latin typeface="Times New Roman" pitchFamily="18" charset="0"/>
                <a:cs typeface="Times New Roman" pitchFamily="18" charset="0"/>
              </a:rPr>
              <a:t> Anthony </a:t>
            </a:r>
            <a:r>
              <a:rPr lang="en-US" sz="2800" dirty="0" err="1" smtClean="0">
                <a:solidFill>
                  <a:schemeClr val="bg1"/>
                </a:solidFill>
                <a:latin typeface="Times New Roman" pitchFamily="18" charset="0"/>
                <a:cs typeface="Times New Roman" pitchFamily="18" charset="0"/>
              </a:rPr>
              <a:t>Jong</a:t>
            </a:r>
            <a:r>
              <a:rPr lang="en-US" sz="2800" dirty="0" smtClean="0">
                <a:solidFill>
                  <a:schemeClr val="bg1"/>
                </a:solidFill>
                <a:latin typeface="Times New Roman" pitchFamily="18" charset="0"/>
                <a:cs typeface="Times New Roman" pitchFamily="18" charset="0"/>
              </a:rPr>
              <a:t>. Textbook of Community Dental Health.  3</a:t>
            </a:r>
            <a:r>
              <a:rPr lang="en-US" sz="2800" baseline="30000" dirty="0" smtClean="0">
                <a:solidFill>
                  <a:schemeClr val="bg1"/>
                </a:solidFill>
                <a:latin typeface="Times New Roman" pitchFamily="18" charset="0"/>
                <a:cs typeface="Times New Roman" pitchFamily="18" charset="0"/>
              </a:rPr>
              <a:t>rd</a:t>
            </a:r>
            <a:r>
              <a:rPr lang="en-US" sz="2800" dirty="0" smtClean="0">
                <a:solidFill>
                  <a:schemeClr val="bg1"/>
                </a:solidFill>
                <a:latin typeface="Times New Roman" pitchFamily="18" charset="0"/>
                <a:cs typeface="Times New Roman" pitchFamily="18" charset="0"/>
              </a:rPr>
              <a:t>  edition. Mosby publications.</a:t>
            </a:r>
          </a:p>
          <a:p>
            <a:pPr algn="l">
              <a:buFont typeface="Arial" pitchFamily="34" charset="0"/>
              <a:buChar char="•"/>
            </a:pPr>
            <a:endParaRPr lang="en-US" sz="2800" dirty="0" smtClean="0">
              <a:solidFill>
                <a:schemeClr val="bg1"/>
              </a:solidFill>
            </a:endParaRPr>
          </a:p>
          <a:p>
            <a:pPr algn="l">
              <a:buFont typeface="Arial" pitchFamily="34" charset="0"/>
              <a:buChar char="•"/>
            </a:pPr>
            <a:endParaRPr lang="en-US" sz="2800" baseline="30000" dirty="0" smtClean="0">
              <a:solidFill>
                <a:schemeClr val="bg1"/>
              </a:solidFill>
              <a:latin typeface="Times New Roman" pitchFamily="18" charset="0"/>
              <a:cs typeface="Times New Roman" pitchFamily="18" charset="0"/>
            </a:endParaRPr>
          </a:p>
          <a:p>
            <a:r>
              <a:rPr lang="en-US" sz="6000" b="1" dirty="0" smtClean="0">
                <a:solidFill>
                  <a:schemeClr val="bg1"/>
                </a:solidFill>
                <a:latin typeface="Times New Roman" pitchFamily="18" charset="0"/>
                <a:cs typeface="Times New Roman" pitchFamily="18" charset="0"/>
              </a:rPr>
              <a:t> </a:t>
            </a:r>
          </a:p>
          <a:p>
            <a:pPr algn="l"/>
            <a:endParaRPr lang="en-US" sz="2400" dirty="0" smtClean="0"/>
          </a:p>
        </p:txBody>
      </p:sp>
      <p:sp>
        <p:nvSpPr>
          <p:cNvPr id="4" name="TextBox 3"/>
          <p:cNvSpPr txBox="1"/>
          <p:nvPr/>
        </p:nvSpPr>
        <p:spPr>
          <a:xfrm>
            <a:off x="8382000" y="6324600"/>
            <a:ext cx="457200" cy="400110"/>
          </a:xfrm>
          <a:prstGeom prst="rect">
            <a:avLst/>
          </a:prstGeom>
          <a:noFill/>
        </p:spPr>
        <p:txBody>
          <a:bodyPr wrap="square" rtlCol="0">
            <a:spAutoFit/>
          </a:bodyPr>
          <a:lstStyle/>
          <a:p>
            <a:r>
              <a:rPr lang="en-US" sz="2000" dirty="0" smtClean="0">
                <a:solidFill>
                  <a:schemeClr val="bg1"/>
                </a:solidFill>
              </a:rPr>
              <a:t>20</a:t>
            </a:r>
            <a:endParaRPr lang="en-US" sz="2000" dirty="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r>
              <a:rPr lang="en-US" b="1" dirty="0" smtClean="0">
                <a:solidFill>
                  <a:schemeClr val="bg1"/>
                </a:solidFill>
                <a:latin typeface="Times New Roman" pitchFamily="18" charset="0"/>
                <a:cs typeface="Times New Roman" pitchFamily="18" charset="0"/>
              </a:rPr>
              <a:t> </a:t>
            </a:r>
            <a:endParaRPr lang="en-US" b="1" dirty="0">
              <a:solidFill>
                <a:schemeClr val="bg1"/>
              </a:solidFill>
              <a:latin typeface="Times New Roman" pitchFamily="18" charset="0"/>
              <a:cs typeface="Times New Roman" pitchFamily="18" charset="0"/>
            </a:endParaRPr>
          </a:p>
        </p:txBody>
      </p:sp>
      <p:pic>
        <p:nvPicPr>
          <p:cNvPr id="6146" name="Picture 2" descr="C:\Users\Sudarshan\Desktop\images (1).jpg"/>
          <p:cNvPicPr>
            <a:picLocks noChangeAspect="1" noChangeArrowheads="1"/>
          </p:cNvPicPr>
          <p:nvPr/>
        </p:nvPicPr>
        <p:blipFill>
          <a:blip r:embed="rId2"/>
          <a:srcRect/>
          <a:stretch>
            <a:fillRect/>
          </a:stretch>
        </p:blipFill>
        <p:spPr bwMode="auto">
          <a:xfrm>
            <a:off x="0" y="0"/>
            <a:ext cx="9143999"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endParaRPr lang="en-US" dirty="0" smtClean="0"/>
          </a:p>
          <a:p>
            <a:endParaRPr lang="en-US" sz="8800" b="1" dirty="0" smtClean="0">
              <a:solidFill>
                <a:schemeClr val="bg1"/>
              </a:solidFill>
              <a:latin typeface="Times New Roman" pitchFamily="18" charset="0"/>
              <a:cs typeface="Times New Roman" pitchFamily="18" charset="0"/>
            </a:endParaRPr>
          </a:p>
          <a:p>
            <a:r>
              <a:rPr lang="en-US" sz="8800" b="1" dirty="0" smtClean="0">
                <a:solidFill>
                  <a:schemeClr val="bg1"/>
                </a:solidFill>
                <a:latin typeface="Times New Roman" pitchFamily="18" charset="0"/>
                <a:cs typeface="Times New Roman" pitchFamily="18" charset="0"/>
              </a:rPr>
              <a:t>Evaluation </a:t>
            </a:r>
          </a:p>
          <a:p>
            <a:pPr algn="r"/>
            <a:r>
              <a:rPr lang="en-US" sz="8800" b="1" dirty="0" smtClean="0">
                <a:solidFill>
                  <a:schemeClr val="bg1"/>
                </a:solidFill>
                <a:latin typeface="Times New Roman" pitchFamily="18" charset="0"/>
                <a:cs typeface="Times New Roman" pitchFamily="18" charset="0"/>
              </a:rPr>
              <a:t>             </a:t>
            </a:r>
            <a:endParaRPr lang="en-US" sz="8800" b="1" dirty="0">
              <a:solidFill>
                <a:schemeClr val="bg1"/>
              </a:solidFill>
              <a:latin typeface="Times New Roman" pitchFamily="18" charset="0"/>
              <a:cs typeface="Times New Roman" pitchFamily="18" charset="0"/>
            </a:endParaRPr>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1</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lnSpcReduction="10000"/>
          </a:bodyPr>
          <a:lstStyle/>
          <a:p>
            <a:endParaRPr lang="en-US" dirty="0" smtClean="0"/>
          </a:p>
          <a:p>
            <a:pPr algn="l"/>
            <a:r>
              <a:rPr lang="en-US" sz="3600" b="1" dirty="0" smtClean="0">
                <a:solidFill>
                  <a:schemeClr val="bg1"/>
                </a:solidFill>
                <a:latin typeface="Times New Roman" pitchFamily="18" charset="0"/>
                <a:cs typeface="Times New Roman" pitchFamily="18" charset="0"/>
              </a:rPr>
              <a:t>Contents</a:t>
            </a:r>
            <a:r>
              <a:rPr lang="en-US" dirty="0" smtClean="0"/>
              <a:t> </a:t>
            </a:r>
          </a:p>
          <a:p>
            <a:pPr algn="l">
              <a:lnSpc>
                <a:spcPct val="150000"/>
              </a:lnSpc>
              <a:buFont typeface="Wingdings" pitchFamily="2" charset="2"/>
              <a:buChar char="v"/>
            </a:pPr>
            <a:r>
              <a:rPr lang="en-US" dirty="0" smtClean="0">
                <a:solidFill>
                  <a:schemeClr val="bg1"/>
                </a:solidFill>
              </a:rPr>
              <a:t> </a:t>
            </a:r>
            <a:r>
              <a:rPr lang="en-US" dirty="0" smtClean="0">
                <a:solidFill>
                  <a:schemeClr val="bg1"/>
                </a:solidFill>
                <a:latin typeface="Times New Roman" pitchFamily="18" charset="0"/>
                <a:cs typeface="Times New Roman" pitchFamily="18" charset="0"/>
              </a:rPr>
              <a:t>Introduction</a:t>
            </a:r>
          </a:p>
          <a:p>
            <a:pPr algn="l">
              <a:lnSpc>
                <a:spcPct val="150000"/>
              </a:lnSpc>
              <a:buFont typeface="Wingdings" pitchFamily="2" charset="2"/>
              <a:buChar char="v"/>
            </a:pPr>
            <a:r>
              <a:rPr lang="en-US" dirty="0" smtClean="0">
                <a:solidFill>
                  <a:schemeClr val="bg1"/>
                </a:solidFill>
                <a:latin typeface="Times New Roman" pitchFamily="18" charset="0"/>
                <a:cs typeface="Times New Roman" pitchFamily="18" charset="0"/>
              </a:rPr>
              <a:t> Definition </a:t>
            </a:r>
          </a:p>
          <a:p>
            <a:pPr algn="l">
              <a:lnSpc>
                <a:spcPct val="150000"/>
              </a:lnSpc>
              <a:buFont typeface="Wingdings" pitchFamily="2" charset="2"/>
              <a:buChar char="v"/>
            </a:pPr>
            <a:r>
              <a:rPr lang="en-US" dirty="0" smtClean="0">
                <a:solidFill>
                  <a:schemeClr val="bg1"/>
                </a:solidFill>
                <a:latin typeface="Times New Roman" pitchFamily="18" charset="0"/>
                <a:cs typeface="Times New Roman" pitchFamily="18" charset="0"/>
              </a:rPr>
              <a:t> Types of evaluation </a:t>
            </a:r>
          </a:p>
          <a:p>
            <a:pPr algn="l">
              <a:lnSpc>
                <a:spcPct val="150000"/>
              </a:lnSpc>
              <a:buFont typeface="Wingdings" pitchFamily="2" charset="2"/>
              <a:buChar char="v"/>
            </a:pPr>
            <a:r>
              <a:rPr lang="en-US" dirty="0" smtClean="0">
                <a:solidFill>
                  <a:schemeClr val="bg1"/>
                </a:solidFill>
                <a:latin typeface="Times New Roman" pitchFamily="18" charset="0"/>
                <a:cs typeface="Times New Roman" pitchFamily="18" charset="0"/>
              </a:rPr>
              <a:t> Steps In Evaluation – CDC Framework</a:t>
            </a:r>
          </a:p>
          <a:p>
            <a:pPr algn="l">
              <a:lnSpc>
                <a:spcPct val="150000"/>
              </a:lnSpc>
              <a:buFont typeface="Wingdings" pitchFamily="2" charset="2"/>
              <a:buChar char="v"/>
            </a:pPr>
            <a:r>
              <a:rPr lang="en-US" dirty="0" smtClean="0">
                <a:solidFill>
                  <a:schemeClr val="bg1"/>
                </a:solidFill>
                <a:latin typeface="Times New Roman" pitchFamily="18" charset="0"/>
                <a:cs typeface="Times New Roman" pitchFamily="18" charset="0"/>
              </a:rPr>
              <a:t> Public Health significance</a:t>
            </a:r>
          </a:p>
          <a:p>
            <a:pPr algn="l">
              <a:lnSpc>
                <a:spcPct val="150000"/>
              </a:lnSpc>
              <a:buFont typeface="Wingdings" pitchFamily="2" charset="2"/>
              <a:buChar char="v"/>
            </a:pPr>
            <a:r>
              <a:rPr lang="en-US" dirty="0" smtClean="0">
                <a:solidFill>
                  <a:schemeClr val="bg1"/>
                </a:solidFill>
                <a:latin typeface="Times New Roman" pitchFamily="18" charset="0"/>
                <a:cs typeface="Times New Roman" pitchFamily="18" charset="0"/>
              </a:rPr>
              <a:t> Conclusion </a:t>
            </a:r>
          </a:p>
          <a:p>
            <a:pPr algn="l">
              <a:lnSpc>
                <a:spcPct val="150000"/>
              </a:lnSpc>
              <a:buFont typeface="Wingdings" pitchFamily="2" charset="2"/>
              <a:buChar char="v"/>
            </a:pPr>
            <a:r>
              <a:rPr lang="en-US" dirty="0" smtClean="0">
                <a:solidFill>
                  <a:schemeClr val="bg1"/>
                </a:solidFill>
                <a:latin typeface="Times New Roman" pitchFamily="18" charset="0"/>
                <a:cs typeface="Times New Roman" pitchFamily="18" charset="0"/>
              </a:rPr>
              <a:t> References                                                              </a:t>
            </a:r>
            <a:endParaRPr lang="en-US" b="1" dirty="0" smtClean="0">
              <a:solidFill>
                <a:schemeClr val="bg1"/>
              </a:solidFill>
              <a:latin typeface="Times New Roman" pitchFamily="18" charset="0"/>
              <a:cs typeface="Times New Roman" pitchFamily="18" charset="0"/>
            </a:endParaRPr>
          </a:p>
          <a:p>
            <a:pPr algn="l">
              <a:buFont typeface="Wingdings" pitchFamily="2" charset="2"/>
              <a:buChar char="v"/>
            </a:pPr>
            <a:endParaRPr lang="en-US" dirty="0">
              <a:solidFill>
                <a:schemeClr val="bg1"/>
              </a:solidFill>
            </a:endParaRPr>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2</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fontScale="40000" lnSpcReduction="20000"/>
          </a:bodyPr>
          <a:lstStyle/>
          <a:p>
            <a:endParaRPr lang="en-US" dirty="0" smtClean="0"/>
          </a:p>
          <a:p>
            <a:r>
              <a:rPr lang="en-US" sz="8000" b="1" dirty="0" smtClean="0">
                <a:solidFill>
                  <a:schemeClr val="bg1"/>
                </a:solidFill>
                <a:latin typeface="Times New Roman" pitchFamily="18" charset="0"/>
                <a:cs typeface="Times New Roman" pitchFamily="18" charset="0"/>
              </a:rPr>
              <a:t>Introduction</a:t>
            </a:r>
            <a:r>
              <a:rPr lang="en-US" sz="8000" dirty="0" smtClean="0">
                <a:solidFill>
                  <a:schemeClr val="bg1"/>
                </a:solidFill>
                <a:latin typeface="Times New Roman" pitchFamily="18" charset="0"/>
                <a:cs typeface="Times New Roman" pitchFamily="18" charset="0"/>
              </a:rPr>
              <a:t> </a:t>
            </a:r>
          </a:p>
          <a:p>
            <a:endParaRPr lang="en-US" dirty="0" smtClean="0">
              <a:solidFill>
                <a:schemeClr val="bg1"/>
              </a:solidFill>
              <a:latin typeface="Times New Roman" pitchFamily="18" charset="0"/>
              <a:cs typeface="Times New Roman" pitchFamily="18" charset="0"/>
            </a:endParaRPr>
          </a:p>
          <a:p>
            <a:pPr lvl="0" algn="l">
              <a:lnSpc>
                <a:spcPct val="170000"/>
              </a:lnSpc>
            </a:pPr>
            <a:r>
              <a:rPr lang="en-US" sz="7000" dirty="0" smtClean="0">
                <a:solidFill>
                  <a:schemeClr val="bg1"/>
                </a:solidFill>
                <a:latin typeface="Times New Roman" pitchFamily="18" charset="0"/>
                <a:cs typeface="Times New Roman" pitchFamily="18" charset="0"/>
              </a:rPr>
              <a:t> It measures the degree to which objectives and targets are fulfilled and the  quality of the results obtained.</a:t>
            </a:r>
          </a:p>
          <a:p>
            <a:pPr lvl="0" algn="l">
              <a:lnSpc>
                <a:spcPct val="170000"/>
              </a:lnSpc>
              <a:buFont typeface="Arial" pitchFamily="34" charset="0"/>
              <a:buChar char="•"/>
            </a:pPr>
            <a:r>
              <a:rPr lang="en-US" sz="7000" dirty="0" smtClean="0">
                <a:solidFill>
                  <a:schemeClr val="bg1"/>
                </a:solidFill>
                <a:latin typeface="Times New Roman" pitchFamily="18" charset="0"/>
                <a:cs typeface="Times New Roman" pitchFamily="18" charset="0"/>
              </a:rPr>
              <a:t>It is an applied research </a:t>
            </a:r>
          </a:p>
          <a:p>
            <a:pPr lvl="0" algn="l">
              <a:lnSpc>
                <a:spcPct val="170000"/>
              </a:lnSpc>
              <a:buFont typeface="Arial" pitchFamily="34" charset="0"/>
              <a:buChar char="•"/>
            </a:pPr>
            <a:r>
              <a:rPr lang="en-US" sz="7000" dirty="0" smtClean="0">
                <a:solidFill>
                  <a:schemeClr val="bg1"/>
                </a:solidFill>
                <a:latin typeface="Times New Roman" pitchFamily="18" charset="0"/>
                <a:cs typeface="Times New Roman" pitchFamily="18" charset="0"/>
              </a:rPr>
              <a:t>Involves value judgments </a:t>
            </a:r>
          </a:p>
          <a:p>
            <a:pPr algn="l">
              <a:lnSpc>
                <a:spcPct val="170000"/>
              </a:lnSpc>
              <a:buFont typeface="Arial" pitchFamily="34" charset="0"/>
              <a:buChar char="•"/>
            </a:pPr>
            <a:r>
              <a:rPr lang="en-US" sz="7000" dirty="0" smtClean="0">
                <a:solidFill>
                  <a:schemeClr val="bg1"/>
                </a:solidFill>
                <a:latin typeface="Times New Roman" pitchFamily="18" charset="0"/>
                <a:cs typeface="Times New Roman" pitchFamily="18" charset="0"/>
              </a:rPr>
              <a:t>It measures how much output or cost effectiveness is achieved.</a:t>
            </a:r>
          </a:p>
          <a:p>
            <a:pPr lvl="0" algn="l">
              <a:lnSpc>
                <a:spcPct val="220000"/>
              </a:lnSpc>
            </a:pPr>
            <a:r>
              <a:rPr lang="en-US" sz="3300" dirty="0" smtClean="0">
                <a:solidFill>
                  <a:schemeClr val="bg1"/>
                </a:solidFill>
                <a:latin typeface="Times New Roman" pitchFamily="18" charset="0"/>
                <a:cs typeface="Times New Roman" pitchFamily="18" charset="0"/>
              </a:rPr>
              <a:t> </a:t>
            </a:r>
            <a:endParaRPr lang="en-IN" sz="3300" dirty="0" smtClean="0">
              <a:solidFill>
                <a:schemeClr val="bg1"/>
              </a:solidFill>
              <a:latin typeface="Times New Roman" pitchFamily="18" charset="0"/>
              <a:cs typeface="Times New Roman" pitchFamily="18" charset="0"/>
            </a:endParaRPr>
          </a:p>
          <a:p>
            <a:pPr algn="just">
              <a:lnSpc>
                <a:spcPct val="150000"/>
              </a:lnSpc>
              <a:buFont typeface="Arial" pitchFamily="34" charset="0"/>
              <a:buChar char="•"/>
            </a:pPr>
            <a:endParaRPr lang="en-IN" sz="2800" dirty="0" smtClean="0">
              <a:solidFill>
                <a:schemeClr val="bg1"/>
              </a:solidFill>
              <a:latin typeface="Times New Roman" pitchFamily="18" charset="0"/>
              <a:cs typeface="Times New Roman" pitchFamily="18" charset="0"/>
            </a:endParaRPr>
          </a:p>
          <a:p>
            <a:pPr algn="just">
              <a:lnSpc>
                <a:spcPct val="150000"/>
              </a:lnSpc>
              <a:buFont typeface="Arial" pitchFamily="34" charset="0"/>
              <a:buChar char="•"/>
            </a:pPr>
            <a:endParaRPr lang="en-IN" sz="2800" dirty="0" smtClean="0">
              <a:solidFill>
                <a:schemeClr val="bg1"/>
              </a:solidFill>
              <a:latin typeface="Times New Roman" pitchFamily="18" charset="0"/>
              <a:cs typeface="Times New Roman" pitchFamily="18" charset="0"/>
            </a:endParaRPr>
          </a:p>
          <a:p>
            <a:pPr algn="just">
              <a:lnSpc>
                <a:spcPct val="150000"/>
              </a:lnSpc>
              <a:buFont typeface="Arial" pitchFamily="34" charset="0"/>
              <a:buChar char="•"/>
            </a:pPr>
            <a:endParaRPr lang="en-IN" sz="2800" dirty="0" smtClean="0">
              <a:solidFill>
                <a:schemeClr val="bg1"/>
              </a:solidFill>
              <a:latin typeface="Times New Roman" pitchFamily="18" charset="0"/>
              <a:cs typeface="Times New Roman" pitchFamily="18" charset="0"/>
            </a:endParaRPr>
          </a:p>
          <a:p>
            <a:pPr algn="just">
              <a:lnSpc>
                <a:spcPct val="150000"/>
              </a:lnSpc>
            </a:pPr>
            <a:r>
              <a:rPr lang="en-IN" sz="2800" dirty="0" smtClean="0">
                <a:solidFill>
                  <a:schemeClr val="bg1"/>
                </a:solidFill>
                <a:latin typeface="Times New Roman" pitchFamily="18" charset="0"/>
                <a:cs typeface="Times New Roman" pitchFamily="18" charset="0"/>
              </a:rPr>
              <a:t>                                                                                               </a:t>
            </a:r>
            <a:r>
              <a:rPr lang="en-IN" sz="2000" b="1" dirty="0" smtClean="0">
                <a:solidFill>
                  <a:schemeClr val="bg1"/>
                </a:solidFill>
                <a:latin typeface="Times New Roman" pitchFamily="18" charset="0"/>
                <a:cs typeface="Times New Roman" pitchFamily="18" charset="0"/>
              </a:rPr>
              <a:t> </a:t>
            </a:r>
            <a:r>
              <a:rPr lang="en-IN" sz="2800" dirty="0" smtClean="0">
                <a:solidFill>
                  <a:schemeClr val="bg1"/>
                </a:solidFill>
                <a:latin typeface="Times New Roman" pitchFamily="18" charset="0"/>
                <a:cs typeface="Times New Roman" pitchFamily="18" charset="0"/>
              </a:rPr>
              <a:t>             </a:t>
            </a:r>
            <a:endParaRPr lang="en-IN" dirty="0" smtClean="0">
              <a:solidFill>
                <a:schemeClr val="bg1"/>
              </a:solidFill>
              <a:latin typeface="Times New Roman" pitchFamily="18" charset="0"/>
              <a:cs typeface="Times New Roman" pitchFamily="18" charset="0"/>
            </a:endParaRPr>
          </a:p>
          <a:p>
            <a:pPr algn="l">
              <a:buFont typeface="Arial" pitchFamily="34" charset="0"/>
              <a:buChar char="•"/>
            </a:pPr>
            <a:endParaRPr lang="en-US" dirty="0">
              <a:solidFill>
                <a:schemeClr val="bg1"/>
              </a:solidFill>
              <a:latin typeface="Times New Roman" pitchFamily="18" charset="0"/>
              <a:cs typeface="Times New Roman" pitchFamily="18" charset="0"/>
            </a:endParaRPr>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3</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pPr algn="l"/>
            <a:endParaRPr lang="en-US" dirty="0" smtClean="0"/>
          </a:p>
          <a:p>
            <a:pPr marL="963613" lvl="1" indent="-563563" algn="l">
              <a:lnSpc>
                <a:spcPct val="150000"/>
              </a:lnSpc>
              <a:buSzPct val="75000"/>
            </a:pPr>
            <a:r>
              <a:rPr lang="en-US" dirty="0" smtClean="0">
                <a:solidFill>
                  <a:schemeClr val="bg1"/>
                </a:solidFill>
                <a:latin typeface="Times New Roman" pitchFamily="18" charset="0"/>
                <a:cs typeface="Times New Roman" pitchFamily="18" charset="0"/>
              </a:rPr>
              <a:t>                                                                                          </a:t>
            </a:r>
            <a:endParaRPr lang="en-US" b="1" dirty="0" smtClean="0">
              <a:solidFill>
                <a:schemeClr val="bg1"/>
              </a:solidFill>
              <a:latin typeface="Times New Roman" pitchFamily="18" charset="0"/>
              <a:cs typeface="Times New Roman" pitchFamily="18" charset="0"/>
            </a:endParaRPr>
          </a:p>
          <a:p>
            <a:pPr lvl="0" algn="l">
              <a:lnSpc>
                <a:spcPct val="200000"/>
              </a:lnSpc>
            </a:pPr>
            <a:r>
              <a:rPr lang="en-US" sz="2800" dirty="0" smtClean="0">
                <a:solidFill>
                  <a:schemeClr val="bg1"/>
                </a:solidFill>
                <a:latin typeface="Times New Roman" pitchFamily="18" charset="0"/>
                <a:cs typeface="Times New Roman" pitchFamily="18" charset="0"/>
              </a:rPr>
              <a:t>Definition -</a:t>
            </a:r>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4</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pPr algn="l"/>
            <a:endParaRPr lang="en-US" b="1" dirty="0" smtClean="0">
              <a:solidFill>
                <a:schemeClr val="bg1"/>
              </a:solidFill>
              <a:latin typeface="Times New Roman" pitchFamily="18" charset="0"/>
              <a:cs typeface="Times New Roman" pitchFamily="18" charset="0"/>
            </a:endParaRPr>
          </a:p>
          <a:p>
            <a:pPr algn="l"/>
            <a:r>
              <a:rPr lang="en-US" sz="2800" b="1" u="sng" dirty="0" smtClean="0">
                <a:solidFill>
                  <a:schemeClr val="bg1"/>
                </a:solidFill>
                <a:latin typeface="Times New Roman" pitchFamily="18" charset="0"/>
                <a:cs typeface="Times New Roman" pitchFamily="18" charset="0"/>
              </a:rPr>
              <a:t>Criteria used in the evaluation of dental service (1972)</a:t>
            </a:r>
          </a:p>
          <a:p>
            <a:pPr algn="l"/>
            <a:endParaRPr lang="en-US" sz="2800" b="1" u="sng" dirty="0" smtClean="0">
              <a:solidFill>
                <a:schemeClr val="bg1"/>
              </a:solidFill>
              <a:latin typeface="Times New Roman" pitchFamily="18" charset="0"/>
              <a:cs typeface="Times New Roman" pitchFamily="18" charset="0"/>
            </a:endParaRPr>
          </a:p>
          <a:p>
            <a:pPr algn="l"/>
            <a:endParaRPr lang="en-US" sz="2800" u="sng" dirty="0" smtClean="0"/>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4</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normAutofit/>
          </a:bodyPr>
          <a:lstStyle/>
          <a:p>
            <a:endParaRPr lang="en-US" dirty="0" smtClean="0"/>
          </a:p>
          <a:p>
            <a:r>
              <a:rPr lang="en-US" b="1" u="sng" dirty="0" smtClean="0">
                <a:solidFill>
                  <a:schemeClr val="bg1"/>
                </a:solidFill>
                <a:latin typeface="Times New Roman" pitchFamily="18" charset="0"/>
                <a:cs typeface="Times New Roman" pitchFamily="18" charset="0"/>
              </a:rPr>
              <a:t>Types Of Evaluation</a:t>
            </a:r>
          </a:p>
          <a:p>
            <a:endParaRPr lang="en-US" u="sng" dirty="0" smtClean="0">
              <a:solidFill>
                <a:schemeClr val="bg1"/>
              </a:solidFill>
              <a:latin typeface="Times New Roman" pitchFamily="18" charset="0"/>
              <a:cs typeface="Times New Roman" pitchFamily="18" charset="0"/>
            </a:endParaRPr>
          </a:p>
          <a:p>
            <a:pPr algn="l"/>
            <a:r>
              <a:rPr lang="en-US" sz="2800" b="1" dirty="0" err="1" smtClean="0">
                <a:solidFill>
                  <a:schemeClr val="bg1"/>
                </a:solidFill>
                <a:latin typeface="Times New Roman" pitchFamily="18" charset="0"/>
                <a:cs typeface="Times New Roman" pitchFamily="18" charset="0"/>
              </a:rPr>
              <a:t>Donabedian</a:t>
            </a:r>
            <a:r>
              <a:rPr lang="en-US" sz="2800" dirty="0" smtClean="0">
                <a:solidFill>
                  <a:schemeClr val="bg1"/>
                </a:solidFill>
                <a:latin typeface="Times New Roman" pitchFamily="18" charset="0"/>
                <a:cs typeface="Times New Roman" pitchFamily="18" charset="0"/>
              </a:rPr>
              <a:t> classified evaluation research into</a:t>
            </a:r>
          </a:p>
          <a:p>
            <a:pPr algn="l"/>
            <a:endParaRPr lang="en-US" sz="2800" dirty="0" smtClean="0">
              <a:solidFill>
                <a:schemeClr val="bg1"/>
              </a:solidFill>
              <a:latin typeface="Times New Roman" pitchFamily="18" charset="0"/>
              <a:cs typeface="Times New Roman" pitchFamily="18" charset="0"/>
            </a:endParaRPr>
          </a:p>
          <a:p>
            <a:pPr lvl="0" algn="l">
              <a:buFont typeface="Arial" pitchFamily="34" charset="0"/>
              <a:buChar char="•"/>
            </a:pPr>
            <a:r>
              <a:rPr lang="en-US" sz="2800" b="1" dirty="0" smtClean="0">
                <a:solidFill>
                  <a:schemeClr val="bg1"/>
                </a:solidFill>
                <a:latin typeface="Times New Roman" pitchFamily="18" charset="0"/>
                <a:cs typeface="Times New Roman" pitchFamily="18" charset="0"/>
              </a:rPr>
              <a:t> Structure evaluation</a:t>
            </a:r>
            <a:r>
              <a:rPr lang="en-US" sz="2800" dirty="0" smtClean="0">
                <a:solidFill>
                  <a:schemeClr val="bg1"/>
                </a:solidFill>
                <a:latin typeface="Times New Roman" pitchFamily="18" charset="0"/>
                <a:cs typeface="Times New Roman" pitchFamily="18" charset="0"/>
              </a:rPr>
              <a:t>:</a:t>
            </a:r>
          </a:p>
          <a:p>
            <a:pPr lvl="0" algn="l">
              <a:buFont typeface="Arial" pitchFamily="34" charset="0"/>
              <a:buChar char="•"/>
            </a:pPr>
            <a:r>
              <a:rPr lang="en-US" sz="2800" b="1" dirty="0" smtClean="0">
                <a:solidFill>
                  <a:schemeClr val="bg1"/>
                </a:solidFill>
                <a:latin typeface="Times New Roman" pitchFamily="18" charset="0"/>
                <a:cs typeface="Times New Roman" pitchFamily="18" charset="0"/>
              </a:rPr>
              <a:t> Process evaluation</a:t>
            </a:r>
            <a:r>
              <a:rPr lang="en-US" sz="2800" dirty="0" smtClean="0">
                <a:solidFill>
                  <a:schemeClr val="bg1"/>
                </a:solidFill>
                <a:latin typeface="Times New Roman" pitchFamily="18" charset="0"/>
                <a:cs typeface="Times New Roman" pitchFamily="18" charset="0"/>
              </a:rPr>
              <a:t>: </a:t>
            </a:r>
          </a:p>
          <a:p>
            <a:pPr lvl="0" algn="l">
              <a:buFont typeface="Arial" pitchFamily="34" charset="0"/>
              <a:buChar char="•"/>
            </a:pPr>
            <a:r>
              <a:rPr lang="en-US" sz="2800" b="1" dirty="0" smtClean="0">
                <a:solidFill>
                  <a:schemeClr val="bg1"/>
                </a:solidFill>
                <a:latin typeface="Times New Roman" pitchFamily="18" charset="0"/>
                <a:cs typeface="Times New Roman" pitchFamily="18" charset="0"/>
              </a:rPr>
              <a:t> Outcome evaluation</a:t>
            </a:r>
            <a:r>
              <a:rPr lang="en-US" sz="2800" dirty="0" smtClean="0">
                <a:solidFill>
                  <a:schemeClr val="bg1"/>
                </a:solidFill>
                <a:latin typeface="Times New Roman" pitchFamily="18" charset="0"/>
                <a:cs typeface="Times New Roman" pitchFamily="18" charset="0"/>
              </a:rPr>
              <a:t>: </a:t>
            </a:r>
            <a:r>
              <a:rPr lang="en-US" sz="2800" b="1" dirty="0" smtClean="0">
                <a:solidFill>
                  <a:schemeClr val="bg1"/>
                </a:solidFill>
                <a:latin typeface="Times New Roman" pitchFamily="18" charset="0"/>
                <a:cs typeface="Times New Roman" pitchFamily="18" charset="0"/>
              </a:rPr>
              <a:t>                                                                                               </a:t>
            </a:r>
          </a:p>
          <a:p>
            <a:pPr algn="l"/>
            <a:endParaRPr lang="en-US" sz="2800" dirty="0" smtClean="0">
              <a:solidFill>
                <a:schemeClr val="bg1"/>
              </a:solidFill>
              <a:latin typeface="Times New Roman" pitchFamily="18" charset="0"/>
              <a:cs typeface="Times New Roman" pitchFamily="18" charset="0"/>
            </a:endParaRPr>
          </a:p>
          <a:p>
            <a:pPr algn="l"/>
            <a:endParaRPr lang="en-US" dirty="0">
              <a:solidFill>
                <a:schemeClr val="bg1"/>
              </a:solidFill>
              <a:latin typeface="Times New Roman" pitchFamily="18" charset="0"/>
              <a:cs typeface="Times New Roman" pitchFamily="18" charset="0"/>
            </a:endParaRPr>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5</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tx1"/>
          </a:solidFill>
        </p:spPr>
        <p:txBody>
          <a:bodyPr/>
          <a:lstStyle/>
          <a:p>
            <a:endParaRPr lang="en-US" dirty="0" smtClean="0"/>
          </a:p>
          <a:p>
            <a:pPr algn="l"/>
            <a:endParaRPr lang="en-US" sz="2800" b="1" dirty="0" smtClean="0">
              <a:solidFill>
                <a:schemeClr val="bg1"/>
              </a:solidFill>
              <a:latin typeface="Times New Roman" pitchFamily="18" charset="0"/>
              <a:cs typeface="Times New Roman" pitchFamily="18" charset="0"/>
            </a:endParaRPr>
          </a:p>
          <a:p>
            <a:pPr algn="l">
              <a:lnSpc>
                <a:spcPct val="150000"/>
              </a:lnSpc>
            </a:pPr>
            <a:endParaRPr lang="en-IN" sz="2800" dirty="0" smtClean="0">
              <a:solidFill>
                <a:schemeClr val="bg1"/>
              </a:solidFill>
              <a:latin typeface="Times New Roman" pitchFamily="18" charset="0"/>
              <a:cs typeface="Times New Roman" pitchFamily="18" charset="0"/>
            </a:endParaRPr>
          </a:p>
          <a:p>
            <a:pPr algn="l">
              <a:lnSpc>
                <a:spcPct val="150000"/>
              </a:lnSpc>
            </a:pPr>
            <a:r>
              <a:rPr lang="en-IN" sz="2800" dirty="0" smtClean="0">
                <a:solidFill>
                  <a:schemeClr val="bg1"/>
                </a:solidFill>
                <a:latin typeface="Times New Roman" pitchFamily="18" charset="0"/>
                <a:cs typeface="Times New Roman" pitchFamily="18" charset="0"/>
              </a:rPr>
              <a:t>                                                                                                </a:t>
            </a:r>
            <a:endParaRPr lang="en-IN" sz="2800" b="1" dirty="0" smtClean="0">
              <a:solidFill>
                <a:schemeClr val="bg1"/>
              </a:solidFill>
              <a:latin typeface="Times New Roman" pitchFamily="18" charset="0"/>
              <a:cs typeface="Times New Roman" pitchFamily="18" charset="0"/>
            </a:endParaRPr>
          </a:p>
          <a:p>
            <a:pPr algn="l"/>
            <a:endParaRPr lang="en-US" dirty="0"/>
          </a:p>
        </p:txBody>
      </p:sp>
      <p:sp>
        <p:nvSpPr>
          <p:cNvPr id="4" name="TextBox 3"/>
          <p:cNvSpPr txBox="1"/>
          <p:nvPr/>
        </p:nvSpPr>
        <p:spPr>
          <a:xfrm>
            <a:off x="8534400" y="6324600"/>
            <a:ext cx="304800" cy="400110"/>
          </a:xfrm>
          <a:prstGeom prst="rect">
            <a:avLst/>
          </a:prstGeom>
          <a:noFill/>
        </p:spPr>
        <p:txBody>
          <a:bodyPr wrap="square" rtlCol="0">
            <a:spAutoFit/>
          </a:bodyPr>
          <a:lstStyle/>
          <a:p>
            <a:r>
              <a:rPr lang="en-US" sz="2000" dirty="0" smtClean="0">
                <a:solidFill>
                  <a:schemeClr val="bg1"/>
                </a:solidFill>
              </a:rPr>
              <a:t>6</a:t>
            </a:r>
            <a:endParaRPr lang="en-US" sz="2000" dirty="0">
              <a:solidFill>
                <a:schemeClr val="bg1"/>
              </a:solidFill>
            </a:endParaRPr>
          </a:p>
        </p:txBody>
      </p:sp>
      <p:graphicFrame>
        <p:nvGraphicFramePr>
          <p:cNvPr id="5" name="Diagram 4"/>
          <p:cNvGraphicFramePr/>
          <p:nvPr/>
        </p:nvGraphicFramePr>
        <p:xfrm>
          <a:off x="1828800" y="1219200"/>
          <a:ext cx="5029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TotalTime>
  <Words>770</Words>
  <Application>Microsoft Office PowerPoint</Application>
  <PresentationFormat>On-screen Show (4:3)</PresentationFormat>
  <Paragraphs>163</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Monotype Corsiva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S.S.Chinna</dc:creator>
  <cp:lastModifiedBy>Bhagwat -Pc</cp:lastModifiedBy>
  <cp:revision>176</cp:revision>
  <dcterms:created xsi:type="dcterms:W3CDTF">2006-08-16T00:00:00Z</dcterms:created>
  <dcterms:modified xsi:type="dcterms:W3CDTF">2018-06-04T11:01:32Z</dcterms:modified>
</cp:coreProperties>
</file>