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256" r:id="rId2"/>
    <p:sldId id="373" r:id="rId3"/>
    <p:sldId id="257" r:id="rId4"/>
    <p:sldId id="274" r:id="rId5"/>
    <p:sldId id="258" r:id="rId6"/>
    <p:sldId id="259" r:id="rId7"/>
    <p:sldId id="260" r:id="rId8"/>
    <p:sldId id="261" r:id="rId9"/>
    <p:sldId id="327" r:id="rId10"/>
    <p:sldId id="363" r:id="rId11"/>
    <p:sldId id="364" r:id="rId12"/>
    <p:sldId id="366" r:id="rId13"/>
    <p:sldId id="367" r:id="rId14"/>
    <p:sldId id="328" r:id="rId15"/>
    <p:sldId id="329" r:id="rId16"/>
    <p:sldId id="368" r:id="rId17"/>
    <p:sldId id="370" r:id="rId18"/>
    <p:sldId id="371" r:id="rId19"/>
    <p:sldId id="374" r:id="rId20"/>
    <p:sldId id="330" r:id="rId21"/>
    <p:sldId id="332" r:id="rId22"/>
    <p:sldId id="262" r:id="rId23"/>
    <p:sldId id="297" r:id="rId24"/>
    <p:sldId id="298" r:id="rId25"/>
    <p:sldId id="299" r:id="rId26"/>
    <p:sldId id="300" r:id="rId27"/>
    <p:sldId id="301" r:id="rId28"/>
    <p:sldId id="302" r:id="rId29"/>
    <p:sldId id="303" r:id="rId30"/>
    <p:sldId id="333" r:id="rId31"/>
    <p:sldId id="305" r:id="rId32"/>
    <p:sldId id="306" r:id="rId33"/>
    <p:sldId id="334" r:id="rId34"/>
    <p:sldId id="265" r:id="rId35"/>
    <p:sldId id="275" r:id="rId36"/>
    <p:sldId id="266" r:id="rId37"/>
    <p:sldId id="276" r:id="rId38"/>
    <p:sldId id="267" r:id="rId39"/>
    <p:sldId id="268" r:id="rId40"/>
    <p:sldId id="269" r:id="rId41"/>
    <p:sldId id="270" r:id="rId42"/>
    <p:sldId id="271" r:id="rId43"/>
    <p:sldId id="272" r:id="rId44"/>
    <p:sldId id="273" r:id="rId45"/>
    <p:sldId id="277" r:id="rId46"/>
    <p:sldId id="280" r:id="rId47"/>
    <p:sldId id="281" r:id="rId48"/>
    <p:sldId id="282" r:id="rId49"/>
    <p:sldId id="283" r:id="rId50"/>
    <p:sldId id="284" r:id="rId51"/>
    <p:sldId id="339" r:id="rId52"/>
    <p:sldId id="285" r:id="rId53"/>
    <p:sldId id="286" r:id="rId54"/>
    <p:sldId id="278" r:id="rId55"/>
    <p:sldId id="291" r:id="rId56"/>
    <p:sldId id="279" r:id="rId57"/>
    <p:sldId id="357" r:id="rId58"/>
    <p:sldId id="287" r:id="rId59"/>
    <p:sldId id="358" r:id="rId60"/>
    <p:sldId id="288" r:id="rId61"/>
    <p:sldId id="356" r:id="rId62"/>
    <p:sldId id="289" r:id="rId63"/>
    <p:sldId id="309" r:id="rId64"/>
    <p:sldId id="310" r:id="rId65"/>
    <p:sldId id="311" r:id="rId66"/>
    <p:sldId id="312" r:id="rId67"/>
    <p:sldId id="313" r:id="rId68"/>
    <p:sldId id="314" r:id="rId69"/>
    <p:sldId id="372" r:id="rId70"/>
    <p:sldId id="317" r:id="rId71"/>
    <p:sldId id="340" r:id="rId72"/>
    <p:sldId id="351" r:id="rId73"/>
    <p:sldId id="342" r:id="rId74"/>
    <p:sldId id="343" r:id="rId75"/>
    <p:sldId id="344" r:id="rId76"/>
    <p:sldId id="345" r:id="rId77"/>
    <p:sldId id="346" r:id="rId78"/>
    <p:sldId id="347" r:id="rId79"/>
    <p:sldId id="348" r:id="rId80"/>
    <p:sldId id="349" r:id="rId81"/>
    <p:sldId id="350" r:id="rId82"/>
    <p:sldId id="318" r:id="rId83"/>
    <p:sldId id="315" r:id="rId84"/>
    <p:sldId id="316" r:id="rId85"/>
    <p:sldId id="319" r:id="rId86"/>
    <p:sldId id="320" r:id="rId87"/>
    <p:sldId id="321" r:id="rId88"/>
    <p:sldId id="322" r:id="rId89"/>
    <p:sldId id="323" r:id="rId90"/>
    <p:sldId id="324" r:id="rId91"/>
    <p:sldId id="325" r:id="rId92"/>
    <p:sldId id="326" r:id="rId93"/>
    <p:sldId id="290" r:id="rId94"/>
    <p:sldId id="352" r:id="rId95"/>
    <p:sldId id="353" r:id="rId96"/>
    <p:sldId id="354" r:id="rId97"/>
    <p:sldId id="355" r:id="rId98"/>
    <p:sldId id="360" r:id="rId99"/>
    <p:sldId id="361" r:id="rId100"/>
    <p:sldId id="362" r:id="rId101"/>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191" autoAdjust="0"/>
    <p:restoredTop sz="86355" autoAdjust="0"/>
  </p:normalViewPr>
  <p:slideViewPr>
    <p:cSldViewPr snapToGrid="0">
      <p:cViewPr varScale="1">
        <p:scale>
          <a:sx n="78" d="100"/>
          <a:sy n="78" d="100"/>
        </p:scale>
        <p:origin x="-120" y="-102"/>
      </p:cViewPr>
      <p:guideLst>
        <p:guide orient="horz" pos="2160"/>
        <p:guide pos="3840"/>
      </p:guideLst>
    </p:cSldViewPr>
  </p:slideViewPr>
  <p:outlineViewPr>
    <p:cViewPr>
      <p:scale>
        <a:sx n="33" d="100"/>
        <a:sy n="33" d="100"/>
      </p:scale>
      <p:origin x="0" y="-60036"/>
    </p:cViewPr>
  </p:outlineViewPr>
  <p:notesTextViewPr>
    <p:cViewPr>
      <p:scale>
        <a:sx n="1" d="1"/>
        <a:sy n="1" d="1"/>
      </p:scale>
      <p:origin x="0" y="0"/>
    </p:cViewPr>
  </p:notesTextViewPr>
  <p:sorterViewPr>
    <p:cViewPr>
      <p:scale>
        <a:sx n="100" d="100"/>
        <a:sy n="100" d="100"/>
      </p:scale>
      <p:origin x="0" y="-2754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FCA3A8-1E1C-48DE-B536-4F3BAF1B0F80}"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IN"/>
        </a:p>
      </dgm:t>
    </dgm:pt>
    <dgm:pt modelId="{CA3E676F-EC28-4FE6-9469-8849E6599231}">
      <dgm:prSet phldrT="[Text]" phldr="1"/>
      <dgm:spPr/>
      <dgm:t>
        <a:bodyPr/>
        <a:lstStyle/>
        <a:p>
          <a:endParaRPr lang="en-IN"/>
        </a:p>
      </dgm:t>
    </dgm:pt>
    <dgm:pt modelId="{194261CF-F0AD-4F89-AD88-D2C81800BB03}" type="parTrans" cxnId="{7E18E9DB-6724-4B77-AECA-AA750EE1EB95}">
      <dgm:prSet/>
      <dgm:spPr/>
      <dgm:t>
        <a:bodyPr/>
        <a:lstStyle/>
        <a:p>
          <a:endParaRPr lang="en-IN"/>
        </a:p>
      </dgm:t>
    </dgm:pt>
    <dgm:pt modelId="{5F575904-025A-40F7-8B91-49286AD6FE96}" type="sibTrans" cxnId="{7E18E9DB-6724-4B77-AECA-AA750EE1EB95}">
      <dgm:prSet/>
      <dgm:spPr/>
      <dgm:t>
        <a:bodyPr/>
        <a:lstStyle/>
        <a:p>
          <a:endParaRPr lang="en-IN"/>
        </a:p>
      </dgm:t>
    </dgm:pt>
    <dgm:pt modelId="{6699D9BE-A4D3-4E00-B9C5-E5A959B150A3}">
      <dgm:prSet phldrT="[Text]"/>
      <dgm:spPr/>
      <dgm:t>
        <a:bodyPr/>
        <a:lstStyle/>
        <a:p>
          <a:r>
            <a:rPr lang="en-IN" dirty="0" smtClean="0">
              <a:latin typeface="Times New Roman" panose="02020603050405020304" pitchFamily="18" charset="0"/>
              <a:cs typeface="Times New Roman" panose="02020603050405020304" pitchFamily="18" charset="0"/>
            </a:rPr>
            <a:t>Correction of diet imbalance, that could affect the patients general health and sometimes reflect on his oral health. </a:t>
          </a:r>
          <a:endParaRPr lang="en-IN" dirty="0"/>
        </a:p>
      </dgm:t>
    </dgm:pt>
    <dgm:pt modelId="{4D4C367E-23D5-4015-AE9E-9BC576D0EB89}" type="parTrans" cxnId="{648717AA-A2C3-4968-A6D2-E2EF9E6EC848}">
      <dgm:prSet/>
      <dgm:spPr/>
      <dgm:t>
        <a:bodyPr/>
        <a:lstStyle/>
        <a:p>
          <a:endParaRPr lang="en-IN"/>
        </a:p>
      </dgm:t>
    </dgm:pt>
    <dgm:pt modelId="{F48F6B07-6E45-499A-B73F-EBA484E7AA0A}" type="sibTrans" cxnId="{648717AA-A2C3-4968-A6D2-E2EF9E6EC848}">
      <dgm:prSet/>
      <dgm:spPr/>
      <dgm:t>
        <a:bodyPr/>
        <a:lstStyle/>
        <a:p>
          <a:endParaRPr lang="en-IN"/>
        </a:p>
      </dgm:t>
    </dgm:pt>
    <dgm:pt modelId="{ECC1F62B-1225-46DE-8361-200D0F7B9011}">
      <dgm:prSet phldrT="[Text]" phldr="1"/>
      <dgm:spPr/>
      <dgm:t>
        <a:bodyPr/>
        <a:lstStyle/>
        <a:p>
          <a:endParaRPr lang="en-IN"/>
        </a:p>
      </dgm:t>
    </dgm:pt>
    <dgm:pt modelId="{DC541A5D-691E-428E-8D27-25CD24E86E94}" type="parTrans" cxnId="{F2EA7BF3-54A1-4582-B985-E0F3A1016EE1}">
      <dgm:prSet/>
      <dgm:spPr/>
      <dgm:t>
        <a:bodyPr/>
        <a:lstStyle/>
        <a:p>
          <a:endParaRPr lang="en-IN"/>
        </a:p>
      </dgm:t>
    </dgm:pt>
    <dgm:pt modelId="{CCD6B1B7-F74B-4834-B104-19AC7DEF4E14}" type="sibTrans" cxnId="{F2EA7BF3-54A1-4582-B985-E0F3A1016EE1}">
      <dgm:prSet/>
      <dgm:spPr/>
      <dgm:t>
        <a:bodyPr/>
        <a:lstStyle/>
        <a:p>
          <a:endParaRPr lang="en-IN"/>
        </a:p>
      </dgm:t>
    </dgm:pt>
    <dgm:pt modelId="{568BF635-B8D3-4824-96F0-5853C17D01EB}">
      <dgm:prSet phldrT="[Text]"/>
      <dgm:spPr/>
      <dgm:t>
        <a:bodyPr/>
        <a:lstStyle/>
        <a:p>
          <a:r>
            <a:rPr lang="en-IN" dirty="0" smtClean="0">
              <a:latin typeface="Times New Roman" panose="02020603050405020304" pitchFamily="18" charset="0"/>
              <a:cs typeface="Times New Roman" panose="02020603050405020304" pitchFamily="18" charset="0"/>
            </a:rPr>
            <a:t>Modification of dietary habits, particularly the ingestion of sucrose containing foods in forms, amount, and circumstances that cause caries formation.</a:t>
          </a:r>
          <a:endParaRPr lang="en-IN" dirty="0"/>
        </a:p>
      </dgm:t>
    </dgm:pt>
    <dgm:pt modelId="{B7096C26-C26C-4E00-9757-BA2BE07BB525}" type="parTrans" cxnId="{E64B72E1-239A-46D5-BEF6-06FFD13D31E7}">
      <dgm:prSet/>
      <dgm:spPr/>
      <dgm:t>
        <a:bodyPr/>
        <a:lstStyle/>
        <a:p>
          <a:endParaRPr lang="en-IN"/>
        </a:p>
      </dgm:t>
    </dgm:pt>
    <dgm:pt modelId="{75B83007-002D-4993-A2C6-1D45E4FFF6A9}" type="sibTrans" cxnId="{E64B72E1-239A-46D5-BEF6-06FFD13D31E7}">
      <dgm:prSet/>
      <dgm:spPr/>
      <dgm:t>
        <a:bodyPr/>
        <a:lstStyle/>
        <a:p>
          <a:endParaRPr lang="en-IN"/>
        </a:p>
      </dgm:t>
    </dgm:pt>
    <dgm:pt modelId="{5DAECF75-0924-4DC7-B54E-4CEB643A37B6}">
      <dgm:prSet phldrT="[Text]" phldr="1"/>
      <dgm:spPr/>
      <dgm:t>
        <a:bodyPr/>
        <a:lstStyle/>
        <a:p>
          <a:endParaRPr lang="en-IN"/>
        </a:p>
      </dgm:t>
    </dgm:pt>
    <dgm:pt modelId="{DBE37170-3BC2-40EF-B158-66C8289699D8}" type="parTrans" cxnId="{CA8275D0-7E47-4EFF-9B10-6EADC2214DB0}">
      <dgm:prSet/>
      <dgm:spPr/>
      <dgm:t>
        <a:bodyPr/>
        <a:lstStyle/>
        <a:p>
          <a:endParaRPr lang="en-IN"/>
        </a:p>
      </dgm:t>
    </dgm:pt>
    <dgm:pt modelId="{B2DFDD8C-E9A5-40FE-950F-9527A3407CAE}" type="sibTrans" cxnId="{CA8275D0-7E47-4EFF-9B10-6EADC2214DB0}">
      <dgm:prSet/>
      <dgm:spPr/>
      <dgm:t>
        <a:bodyPr/>
        <a:lstStyle/>
        <a:p>
          <a:endParaRPr lang="en-IN"/>
        </a:p>
      </dgm:t>
    </dgm:pt>
    <dgm:pt modelId="{D676C4BA-3553-41A6-8EE3-5C8AE75259B4}">
      <dgm:prSet phldrT="[Text]"/>
      <dgm:spPr/>
      <dgm:t>
        <a:bodyPr/>
        <a:lstStyle/>
        <a:p>
          <a:r>
            <a:rPr lang="en-IN" dirty="0" smtClean="0">
              <a:latin typeface="Times New Roman" panose="02020603050405020304" pitchFamily="18" charset="0"/>
              <a:cs typeface="Times New Roman" panose="02020603050405020304" pitchFamily="18" charset="0"/>
            </a:rPr>
            <a:t>Dietary recommendations must be realistic and always based on current dietary behaviours of the family .It is pointless to prescribe changes that a patient cannot or will not implement </a:t>
          </a:r>
          <a:endParaRPr lang="en-IN" dirty="0"/>
        </a:p>
      </dgm:t>
    </dgm:pt>
    <dgm:pt modelId="{53400760-315D-4354-ABC3-2399B83BF90F}" type="parTrans" cxnId="{01234251-D60C-463F-B070-242F78979BF8}">
      <dgm:prSet/>
      <dgm:spPr/>
      <dgm:t>
        <a:bodyPr/>
        <a:lstStyle/>
        <a:p>
          <a:endParaRPr lang="en-IN"/>
        </a:p>
      </dgm:t>
    </dgm:pt>
    <dgm:pt modelId="{64C78A74-1E3B-4878-BF3D-D4FCAFA9ABC4}" type="sibTrans" cxnId="{01234251-D60C-463F-B070-242F78979BF8}">
      <dgm:prSet/>
      <dgm:spPr/>
      <dgm:t>
        <a:bodyPr/>
        <a:lstStyle/>
        <a:p>
          <a:endParaRPr lang="en-IN"/>
        </a:p>
      </dgm:t>
    </dgm:pt>
    <dgm:pt modelId="{E8206A64-0B67-4CB8-91B0-E80C4466603E}" type="pres">
      <dgm:prSet presAssocID="{AFFCA3A8-1E1C-48DE-B536-4F3BAF1B0F80}" presName="linearFlow" presStyleCnt="0">
        <dgm:presLayoutVars>
          <dgm:dir/>
          <dgm:animLvl val="lvl"/>
          <dgm:resizeHandles val="exact"/>
        </dgm:presLayoutVars>
      </dgm:prSet>
      <dgm:spPr/>
      <dgm:t>
        <a:bodyPr/>
        <a:lstStyle/>
        <a:p>
          <a:endParaRPr lang="en-IN"/>
        </a:p>
      </dgm:t>
    </dgm:pt>
    <dgm:pt modelId="{61AE74CC-AAC5-407B-95B7-AA4D1E9D654F}" type="pres">
      <dgm:prSet presAssocID="{CA3E676F-EC28-4FE6-9469-8849E6599231}" presName="composite" presStyleCnt="0"/>
      <dgm:spPr/>
    </dgm:pt>
    <dgm:pt modelId="{D5C4A09C-F8D7-4F06-98B7-040794E15F89}" type="pres">
      <dgm:prSet presAssocID="{CA3E676F-EC28-4FE6-9469-8849E6599231}" presName="parentText" presStyleLbl="alignNode1" presStyleIdx="0" presStyleCnt="3" custLinFactNeighborX="-1288" custLinFactNeighborY="1372">
        <dgm:presLayoutVars>
          <dgm:chMax val="1"/>
          <dgm:bulletEnabled val="1"/>
        </dgm:presLayoutVars>
      </dgm:prSet>
      <dgm:spPr/>
      <dgm:t>
        <a:bodyPr/>
        <a:lstStyle/>
        <a:p>
          <a:endParaRPr lang="en-IN"/>
        </a:p>
      </dgm:t>
    </dgm:pt>
    <dgm:pt modelId="{3F27BEB0-E28A-4F06-95AB-5430248622A9}" type="pres">
      <dgm:prSet presAssocID="{CA3E676F-EC28-4FE6-9469-8849E6599231}" presName="descendantText" presStyleLbl="alignAcc1" presStyleIdx="0" presStyleCnt="3">
        <dgm:presLayoutVars>
          <dgm:bulletEnabled val="1"/>
        </dgm:presLayoutVars>
      </dgm:prSet>
      <dgm:spPr/>
      <dgm:t>
        <a:bodyPr/>
        <a:lstStyle/>
        <a:p>
          <a:endParaRPr lang="en-IN"/>
        </a:p>
      </dgm:t>
    </dgm:pt>
    <dgm:pt modelId="{00E72F0F-46A9-45B6-ABEF-8AA81D66F966}" type="pres">
      <dgm:prSet presAssocID="{5F575904-025A-40F7-8B91-49286AD6FE96}" presName="sp" presStyleCnt="0"/>
      <dgm:spPr/>
    </dgm:pt>
    <dgm:pt modelId="{61CE2087-97FA-45A6-A01D-3C46584656E0}" type="pres">
      <dgm:prSet presAssocID="{ECC1F62B-1225-46DE-8361-200D0F7B9011}" presName="composite" presStyleCnt="0"/>
      <dgm:spPr/>
    </dgm:pt>
    <dgm:pt modelId="{F60E011B-90D6-46DD-93A2-566180D36C60}" type="pres">
      <dgm:prSet presAssocID="{ECC1F62B-1225-46DE-8361-200D0F7B9011}" presName="parentText" presStyleLbl="alignNode1" presStyleIdx="1" presStyleCnt="3">
        <dgm:presLayoutVars>
          <dgm:chMax val="1"/>
          <dgm:bulletEnabled val="1"/>
        </dgm:presLayoutVars>
      </dgm:prSet>
      <dgm:spPr/>
      <dgm:t>
        <a:bodyPr/>
        <a:lstStyle/>
        <a:p>
          <a:endParaRPr lang="en-IN"/>
        </a:p>
      </dgm:t>
    </dgm:pt>
    <dgm:pt modelId="{3C008519-138A-4263-B4BE-C5610F9AF53A}" type="pres">
      <dgm:prSet presAssocID="{ECC1F62B-1225-46DE-8361-200D0F7B9011}" presName="descendantText" presStyleLbl="alignAcc1" presStyleIdx="1" presStyleCnt="3">
        <dgm:presLayoutVars>
          <dgm:bulletEnabled val="1"/>
        </dgm:presLayoutVars>
      </dgm:prSet>
      <dgm:spPr/>
      <dgm:t>
        <a:bodyPr/>
        <a:lstStyle/>
        <a:p>
          <a:endParaRPr lang="en-IN"/>
        </a:p>
      </dgm:t>
    </dgm:pt>
    <dgm:pt modelId="{8B82965B-0978-4E4A-BCC7-EB314B42FC9E}" type="pres">
      <dgm:prSet presAssocID="{CCD6B1B7-F74B-4834-B104-19AC7DEF4E14}" presName="sp" presStyleCnt="0"/>
      <dgm:spPr/>
    </dgm:pt>
    <dgm:pt modelId="{7AE0418B-6979-4EDA-AF3F-8964A36A8BE0}" type="pres">
      <dgm:prSet presAssocID="{5DAECF75-0924-4DC7-B54E-4CEB643A37B6}" presName="composite" presStyleCnt="0"/>
      <dgm:spPr/>
    </dgm:pt>
    <dgm:pt modelId="{BEAA74CE-DD99-4176-9448-1F1D532029C5}" type="pres">
      <dgm:prSet presAssocID="{5DAECF75-0924-4DC7-B54E-4CEB643A37B6}" presName="parentText" presStyleLbl="alignNode1" presStyleIdx="2" presStyleCnt="3">
        <dgm:presLayoutVars>
          <dgm:chMax val="1"/>
          <dgm:bulletEnabled val="1"/>
        </dgm:presLayoutVars>
      </dgm:prSet>
      <dgm:spPr/>
      <dgm:t>
        <a:bodyPr/>
        <a:lstStyle/>
        <a:p>
          <a:endParaRPr lang="en-IN"/>
        </a:p>
      </dgm:t>
    </dgm:pt>
    <dgm:pt modelId="{1095C794-5A74-43D3-A1DE-8CE1ECD00379}" type="pres">
      <dgm:prSet presAssocID="{5DAECF75-0924-4DC7-B54E-4CEB643A37B6}" presName="descendantText" presStyleLbl="alignAcc1" presStyleIdx="2" presStyleCnt="3">
        <dgm:presLayoutVars>
          <dgm:bulletEnabled val="1"/>
        </dgm:presLayoutVars>
      </dgm:prSet>
      <dgm:spPr/>
      <dgm:t>
        <a:bodyPr/>
        <a:lstStyle/>
        <a:p>
          <a:endParaRPr lang="en-IN"/>
        </a:p>
      </dgm:t>
    </dgm:pt>
  </dgm:ptLst>
  <dgm:cxnLst>
    <dgm:cxn modelId="{E64B72E1-239A-46D5-BEF6-06FFD13D31E7}" srcId="{ECC1F62B-1225-46DE-8361-200D0F7B9011}" destId="{568BF635-B8D3-4824-96F0-5853C17D01EB}" srcOrd="0" destOrd="0" parTransId="{B7096C26-C26C-4E00-9757-BA2BE07BB525}" sibTransId="{75B83007-002D-4993-A2C6-1D45E4FFF6A9}"/>
    <dgm:cxn modelId="{01234251-D60C-463F-B070-242F78979BF8}" srcId="{5DAECF75-0924-4DC7-B54E-4CEB643A37B6}" destId="{D676C4BA-3553-41A6-8EE3-5C8AE75259B4}" srcOrd="0" destOrd="0" parTransId="{53400760-315D-4354-ABC3-2399B83BF90F}" sibTransId="{64C78A74-1E3B-4878-BF3D-D4FCAFA9ABC4}"/>
    <dgm:cxn modelId="{0D00954C-F6CF-45AD-BCE5-8FBECAF1E967}" type="presOf" srcId="{5DAECF75-0924-4DC7-B54E-4CEB643A37B6}" destId="{BEAA74CE-DD99-4176-9448-1F1D532029C5}" srcOrd="0" destOrd="0" presId="urn:microsoft.com/office/officeart/2005/8/layout/chevron2"/>
    <dgm:cxn modelId="{DC32DCF5-0C71-46F7-B7FD-BFDB5E1376FE}" type="presOf" srcId="{AFFCA3A8-1E1C-48DE-B536-4F3BAF1B0F80}" destId="{E8206A64-0B67-4CB8-91B0-E80C4466603E}" srcOrd="0" destOrd="0" presId="urn:microsoft.com/office/officeart/2005/8/layout/chevron2"/>
    <dgm:cxn modelId="{7E18E9DB-6724-4B77-AECA-AA750EE1EB95}" srcId="{AFFCA3A8-1E1C-48DE-B536-4F3BAF1B0F80}" destId="{CA3E676F-EC28-4FE6-9469-8849E6599231}" srcOrd="0" destOrd="0" parTransId="{194261CF-F0AD-4F89-AD88-D2C81800BB03}" sibTransId="{5F575904-025A-40F7-8B91-49286AD6FE96}"/>
    <dgm:cxn modelId="{F2EA7BF3-54A1-4582-B985-E0F3A1016EE1}" srcId="{AFFCA3A8-1E1C-48DE-B536-4F3BAF1B0F80}" destId="{ECC1F62B-1225-46DE-8361-200D0F7B9011}" srcOrd="1" destOrd="0" parTransId="{DC541A5D-691E-428E-8D27-25CD24E86E94}" sibTransId="{CCD6B1B7-F74B-4834-B104-19AC7DEF4E14}"/>
    <dgm:cxn modelId="{CA8275D0-7E47-4EFF-9B10-6EADC2214DB0}" srcId="{AFFCA3A8-1E1C-48DE-B536-4F3BAF1B0F80}" destId="{5DAECF75-0924-4DC7-B54E-4CEB643A37B6}" srcOrd="2" destOrd="0" parTransId="{DBE37170-3BC2-40EF-B158-66C8289699D8}" sibTransId="{B2DFDD8C-E9A5-40FE-950F-9527A3407CAE}"/>
    <dgm:cxn modelId="{8CF652E9-1623-4E3C-9A29-DCBCC7918B03}" type="presOf" srcId="{568BF635-B8D3-4824-96F0-5853C17D01EB}" destId="{3C008519-138A-4263-B4BE-C5610F9AF53A}" srcOrd="0" destOrd="0" presId="urn:microsoft.com/office/officeart/2005/8/layout/chevron2"/>
    <dgm:cxn modelId="{528BB536-2251-4734-8A5E-C071BDFB1E45}" type="presOf" srcId="{ECC1F62B-1225-46DE-8361-200D0F7B9011}" destId="{F60E011B-90D6-46DD-93A2-566180D36C60}" srcOrd="0" destOrd="0" presId="urn:microsoft.com/office/officeart/2005/8/layout/chevron2"/>
    <dgm:cxn modelId="{648717AA-A2C3-4968-A6D2-E2EF9E6EC848}" srcId="{CA3E676F-EC28-4FE6-9469-8849E6599231}" destId="{6699D9BE-A4D3-4E00-B9C5-E5A959B150A3}" srcOrd="0" destOrd="0" parTransId="{4D4C367E-23D5-4015-AE9E-9BC576D0EB89}" sibTransId="{F48F6B07-6E45-499A-B73F-EBA484E7AA0A}"/>
    <dgm:cxn modelId="{3B7FA6BC-4B93-49F8-9626-E63130A9FC5F}" type="presOf" srcId="{D676C4BA-3553-41A6-8EE3-5C8AE75259B4}" destId="{1095C794-5A74-43D3-A1DE-8CE1ECD00379}" srcOrd="0" destOrd="0" presId="urn:microsoft.com/office/officeart/2005/8/layout/chevron2"/>
    <dgm:cxn modelId="{270E5384-E5D9-4E06-8FB5-BC9AF16CE2B4}" type="presOf" srcId="{6699D9BE-A4D3-4E00-B9C5-E5A959B150A3}" destId="{3F27BEB0-E28A-4F06-95AB-5430248622A9}" srcOrd="0" destOrd="0" presId="urn:microsoft.com/office/officeart/2005/8/layout/chevron2"/>
    <dgm:cxn modelId="{DB1B2CAB-082C-4F7E-8153-0A8A78835C4B}" type="presOf" srcId="{CA3E676F-EC28-4FE6-9469-8849E6599231}" destId="{D5C4A09C-F8D7-4F06-98B7-040794E15F89}" srcOrd="0" destOrd="0" presId="urn:microsoft.com/office/officeart/2005/8/layout/chevron2"/>
    <dgm:cxn modelId="{932400FD-BB5E-4928-B71D-460C19F78F2C}" type="presParOf" srcId="{E8206A64-0B67-4CB8-91B0-E80C4466603E}" destId="{61AE74CC-AAC5-407B-95B7-AA4D1E9D654F}" srcOrd="0" destOrd="0" presId="urn:microsoft.com/office/officeart/2005/8/layout/chevron2"/>
    <dgm:cxn modelId="{AEA9D006-5A7C-442B-AF23-D5183A30F3EA}" type="presParOf" srcId="{61AE74CC-AAC5-407B-95B7-AA4D1E9D654F}" destId="{D5C4A09C-F8D7-4F06-98B7-040794E15F89}" srcOrd="0" destOrd="0" presId="urn:microsoft.com/office/officeart/2005/8/layout/chevron2"/>
    <dgm:cxn modelId="{CB3F8F50-5308-4161-81C8-53ACAE5AC7EC}" type="presParOf" srcId="{61AE74CC-AAC5-407B-95B7-AA4D1E9D654F}" destId="{3F27BEB0-E28A-4F06-95AB-5430248622A9}" srcOrd="1" destOrd="0" presId="urn:microsoft.com/office/officeart/2005/8/layout/chevron2"/>
    <dgm:cxn modelId="{5D7653F4-C68C-4E0D-B533-61DAC080B3D7}" type="presParOf" srcId="{E8206A64-0B67-4CB8-91B0-E80C4466603E}" destId="{00E72F0F-46A9-45B6-ABEF-8AA81D66F966}" srcOrd="1" destOrd="0" presId="urn:microsoft.com/office/officeart/2005/8/layout/chevron2"/>
    <dgm:cxn modelId="{4A6F5D4C-3675-4DC0-AB1B-A1CB68EC0DB8}" type="presParOf" srcId="{E8206A64-0B67-4CB8-91B0-E80C4466603E}" destId="{61CE2087-97FA-45A6-A01D-3C46584656E0}" srcOrd="2" destOrd="0" presId="urn:microsoft.com/office/officeart/2005/8/layout/chevron2"/>
    <dgm:cxn modelId="{7C26497B-C6CF-4826-9DDE-8CC3B406A2A7}" type="presParOf" srcId="{61CE2087-97FA-45A6-A01D-3C46584656E0}" destId="{F60E011B-90D6-46DD-93A2-566180D36C60}" srcOrd="0" destOrd="0" presId="urn:microsoft.com/office/officeart/2005/8/layout/chevron2"/>
    <dgm:cxn modelId="{A57A2B28-6396-4543-902A-CE5825CD351C}" type="presParOf" srcId="{61CE2087-97FA-45A6-A01D-3C46584656E0}" destId="{3C008519-138A-4263-B4BE-C5610F9AF53A}" srcOrd="1" destOrd="0" presId="urn:microsoft.com/office/officeart/2005/8/layout/chevron2"/>
    <dgm:cxn modelId="{5884E457-3348-486C-8995-379DB940337E}" type="presParOf" srcId="{E8206A64-0B67-4CB8-91B0-E80C4466603E}" destId="{8B82965B-0978-4E4A-BCC7-EB314B42FC9E}" srcOrd="3" destOrd="0" presId="urn:microsoft.com/office/officeart/2005/8/layout/chevron2"/>
    <dgm:cxn modelId="{78FCA12B-1C4C-4FFC-9E40-56343C3BD3CC}" type="presParOf" srcId="{E8206A64-0B67-4CB8-91B0-E80C4466603E}" destId="{7AE0418B-6979-4EDA-AF3F-8964A36A8BE0}" srcOrd="4" destOrd="0" presId="urn:microsoft.com/office/officeart/2005/8/layout/chevron2"/>
    <dgm:cxn modelId="{C5A584EE-37A1-436E-AA2C-10BE49464F47}" type="presParOf" srcId="{7AE0418B-6979-4EDA-AF3F-8964A36A8BE0}" destId="{BEAA74CE-DD99-4176-9448-1F1D532029C5}" srcOrd="0" destOrd="0" presId="urn:microsoft.com/office/officeart/2005/8/layout/chevron2"/>
    <dgm:cxn modelId="{9EEA3C3B-52F8-4CE8-BAE3-EE0A2865D138}" type="presParOf" srcId="{7AE0418B-6979-4EDA-AF3F-8964A36A8BE0}" destId="{1095C794-5A74-43D3-A1DE-8CE1ECD00379}"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278642-D068-4BFB-88EC-FDAED32CB59D}" type="doc">
      <dgm:prSet loTypeId="urn:microsoft.com/office/officeart/2005/8/layout/arrow5" loCatId="relationship" qsTypeId="urn:microsoft.com/office/officeart/2005/8/quickstyle/3d3" qsCatId="3D" csTypeId="urn:microsoft.com/office/officeart/2005/8/colors/accent0_3" csCatId="mainScheme" phldr="1"/>
      <dgm:spPr/>
      <dgm:t>
        <a:bodyPr/>
        <a:lstStyle/>
        <a:p>
          <a:endParaRPr lang="en-IN"/>
        </a:p>
      </dgm:t>
    </dgm:pt>
    <dgm:pt modelId="{47FE4181-6938-400D-A7A2-FA4BA1931EF3}">
      <dgm:prSet/>
      <dgm:spPr/>
      <dgm:t>
        <a:bodyPr/>
        <a:lstStyle/>
        <a:p>
          <a:r>
            <a:rPr lang="en-IN" smtClean="0">
              <a:latin typeface="Times New Roman" panose="02020603050405020304" pitchFamily="18" charset="0"/>
              <a:cs typeface="Times New Roman" panose="02020603050405020304" pitchFamily="18" charset="0"/>
            </a:rPr>
            <a:t>Additionally, modifications to the diet can only be made over time, aided by repetition and reinforcement.</a:t>
          </a:r>
          <a:endParaRPr lang="en-IN" dirty="0" smtClean="0">
            <a:latin typeface="Times New Roman" panose="02020603050405020304" pitchFamily="18" charset="0"/>
            <a:cs typeface="Times New Roman" panose="02020603050405020304" pitchFamily="18" charset="0"/>
          </a:endParaRPr>
        </a:p>
      </dgm:t>
    </dgm:pt>
    <dgm:pt modelId="{277C6E2E-FB47-4A06-9BF6-38CA2706E569}" type="parTrans" cxnId="{E0FCE23E-EC20-411A-B1FA-58B9D136CBD4}">
      <dgm:prSet/>
      <dgm:spPr/>
      <dgm:t>
        <a:bodyPr/>
        <a:lstStyle/>
        <a:p>
          <a:endParaRPr lang="en-IN"/>
        </a:p>
      </dgm:t>
    </dgm:pt>
    <dgm:pt modelId="{76201764-6350-4959-BD3C-BD8DCB2AB658}" type="sibTrans" cxnId="{E0FCE23E-EC20-411A-B1FA-58B9D136CBD4}">
      <dgm:prSet/>
      <dgm:spPr/>
      <dgm:t>
        <a:bodyPr/>
        <a:lstStyle/>
        <a:p>
          <a:endParaRPr lang="en-IN"/>
        </a:p>
      </dgm:t>
    </dgm:pt>
    <dgm:pt modelId="{51D8CA7C-7B70-4F8C-BDCF-FC1A75C28AF5}">
      <dgm:prSet/>
      <dgm:spPr/>
      <dgm:t>
        <a:bodyPr/>
        <a:lstStyle/>
        <a:p>
          <a:r>
            <a:rPr lang="en-IN" dirty="0" smtClean="0">
              <a:latin typeface="Times New Roman" panose="02020603050405020304" pitchFamily="18" charset="0"/>
              <a:cs typeface="Times New Roman" panose="02020603050405020304" pitchFamily="18" charset="0"/>
            </a:rPr>
            <a:t>The goal must be to help caregivers develop lifelong dietary habits, which promote general and oral health for themselves and for those whom they influence</a:t>
          </a:r>
          <a:endParaRPr lang="en-IN" dirty="0"/>
        </a:p>
      </dgm:t>
    </dgm:pt>
    <dgm:pt modelId="{2C414F32-2EDC-4C51-BA39-AC3D7728A447}" type="parTrans" cxnId="{0DF90E92-6D92-4BD5-A31B-FD1B2239541B}">
      <dgm:prSet/>
      <dgm:spPr/>
      <dgm:t>
        <a:bodyPr/>
        <a:lstStyle/>
        <a:p>
          <a:endParaRPr lang="en-IN"/>
        </a:p>
      </dgm:t>
    </dgm:pt>
    <dgm:pt modelId="{11FBBE96-FDD9-4756-A616-520BBE117857}" type="sibTrans" cxnId="{0DF90E92-6D92-4BD5-A31B-FD1B2239541B}">
      <dgm:prSet/>
      <dgm:spPr/>
      <dgm:t>
        <a:bodyPr/>
        <a:lstStyle/>
        <a:p>
          <a:endParaRPr lang="en-IN"/>
        </a:p>
      </dgm:t>
    </dgm:pt>
    <dgm:pt modelId="{3BB92999-E0BD-49C0-9103-0A496D2C8462}" type="pres">
      <dgm:prSet presAssocID="{81278642-D068-4BFB-88EC-FDAED32CB59D}" presName="diagram" presStyleCnt="0">
        <dgm:presLayoutVars>
          <dgm:dir/>
          <dgm:resizeHandles val="exact"/>
        </dgm:presLayoutVars>
      </dgm:prSet>
      <dgm:spPr/>
      <dgm:t>
        <a:bodyPr/>
        <a:lstStyle/>
        <a:p>
          <a:endParaRPr lang="en-IN"/>
        </a:p>
      </dgm:t>
    </dgm:pt>
    <dgm:pt modelId="{19E5DC1A-87DF-4BB7-A2FD-9139406FA90C}" type="pres">
      <dgm:prSet presAssocID="{51D8CA7C-7B70-4F8C-BDCF-FC1A75C28AF5}" presName="arrow" presStyleLbl="node1" presStyleIdx="0" presStyleCnt="2" custAng="0">
        <dgm:presLayoutVars>
          <dgm:bulletEnabled val="1"/>
        </dgm:presLayoutVars>
      </dgm:prSet>
      <dgm:spPr/>
      <dgm:t>
        <a:bodyPr/>
        <a:lstStyle/>
        <a:p>
          <a:endParaRPr lang="en-IN"/>
        </a:p>
      </dgm:t>
    </dgm:pt>
    <dgm:pt modelId="{146E4A92-792E-46AC-A468-4FF61AC8FB1E}" type="pres">
      <dgm:prSet presAssocID="{47FE4181-6938-400D-A7A2-FA4BA1931EF3}" presName="arrow" presStyleLbl="node1" presStyleIdx="1" presStyleCnt="2">
        <dgm:presLayoutVars>
          <dgm:bulletEnabled val="1"/>
        </dgm:presLayoutVars>
      </dgm:prSet>
      <dgm:spPr/>
      <dgm:t>
        <a:bodyPr/>
        <a:lstStyle/>
        <a:p>
          <a:endParaRPr lang="en-IN"/>
        </a:p>
      </dgm:t>
    </dgm:pt>
  </dgm:ptLst>
  <dgm:cxnLst>
    <dgm:cxn modelId="{E0FCE23E-EC20-411A-B1FA-58B9D136CBD4}" srcId="{81278642-D068-4BFB-88EC-FDAED32CB59D}" destId="{47FE4181-6938-400D-A7A2-FA4BA1931EF3}" srcOrd="1" destOrd="0" parTransId="{277C6E2E-FB47-4A06-9BF6-38CA2706E569}" sibTransId="{76201764-6350-4959-BD3C-BD8DCB2AB658}"/>
    <dgm:cxn modelId="{123D6F4B-5465-47D7-8F2B-E62355CF0316}" type="presOf" srcId="{47FE4181-6938-400D-A7A2-FA4BA1931EF3}" destId="{146E4A92-792E-46AC-A468-4FF61AC8FB1E}" srcOrd="0" destOrd="0" presId="urn:microsoft.com/office/officeart/2005/8/layout/arrow5"/>
    <dgm:cxn modelId="{FC5C5374-5CC4-487F-B0F0-78A02338727D}" type="presOf" srcId="{81278642-D068-4BFB-88EC-FDAED32CB59D}" destId="{3BB92999-E0BD-49C0-9103-0A496D2C8462}" srcOrd="0" destOrd="0" presId="urn:microsoft.com/office/officeart/2005/8/layout/arrow5"/>
    <dgm:cxn modelId="{6265157D-87E6-4ED4-BAFC-06FF59E69D2B}" type="presOf" srcId="{51D8CA7C-7B70-4F8C-BDCF-FC1A75C28AF5}" destId="{19E5DC1A-87DF-4BB7-A2FD-9139406FA90C}" srcOrd="0" destOrd="0" presId="urn:microsoft.com/office/officeart/2005/8/layout/arrow5"/>
    <dgm:cxn modelId="{0DF90E92-6D92-4BD5-A31B-FD1B2239541B}" srcId="{81278642-D068-4BFB-88EC-FDAED32CB59D}" destId="{51D8CA7C-7B70-4F8C-BDCF-FC1A75C28AF5}" srcOrd="0" destOrd="0" parTransId="{2C414F32-2EDC-4C51-BA39-AC3D7728A447}" sibTransId="{11FBBE96-FDD9-4756-A616-520BBE117857}"/>
    <dgm:cxn modelId="{1AAF133F-B4F5-4941-BEAF-5F5E9E981A08}" type="presParOf" srcId="{3BB92999-E0BD-49C0-9103-0A496D2C8462}" destId="{19E5DC1A-87DF-4BB7-A2FD-9139406FA90C}" srcOrd="0" destOrd="0" presId="urn:microsoft.com/office/officeart/2005/8/layout/arrow5"/>
    <dgm:cxn modelId="{D0394AC0-F091-4FAF-B016-5BDDD1E3119B}" type="presParOf" srcId="{3BB92999-E0BD-49C0-9103-0A496D2C8462}" destId="{146E4A92-792E-46AC-A468-4FF61AC8FB1E}" srcOrd="1" destOrd="0" presId="urn:microsoft.com/office/officeart/2005/8/layout/arrow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4A09C-F8D7-4F06-98B7-040794E15F89}">
      <dsp:nvSpPr>
        <dsp:cNvPr id="0" name=""/>
        <dsp:cNvSpPr/>
      </dsp:nvSpPr>
      <dsp:spPr>
        <a:xfrm rot="5400000">
          <a:off x="-289718" y="319304"/>
          <a:ext cx="1931458" cy="135202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IN" sz="3800" kern="1200"/>
        </a:p>
      </dsp:txBody>
      <dsp:txXfrm rot="-5400000">
        <a:off x="1" y="705595"/>
        <a:ext cx="1352020" cy="579438"/>
      </dsp:txXfrm>
    </dsp:sp>
    <dsp:sp modelId="{3F27BEB0-E28A-4F06-95AB-5430248622A9}">
      <dsp:nvSpPr>
        <dsp:cNvPr id="0" name=""/>
        <dsp:cNvSpPr/>
      </dsp:nvSpPr>
      <dsp:spPr>
        <a:xfrm rot="5400000">
          <a:off x="4930607" y="-3575500"/>
          <a:ext cx="1255447" cy="8412622"/>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smtClean="0">
              <a:latin typeface="Times New Roman" panose="02020603050405020304" pitchFamily="18" charset="0"/>
              <a:cs typeface="Times New Roman" panose="02020603050405020304" pitchFamily="18" charset="0"/>
            </a:rPr>
            <a:t>Correction of diet imbalance, that could affect the patients general health and sometimes reflect on his oral health. </a:t>
          </a:r>
          <a:endParaRPr lang="en-IN" sz="2500" kern="1200" dirty="0"/>
        </a:p>
      </dsp:txBody>
      <dsp:txXfrm rot="-5400000">
        <a:off x="1352020" y="64373"/>
        <a:ext cx="8351336" cy="1132875"/>
      </dsp:txXfrm>
    </dsp:sp>
    <dsp:sp modelId="{F60E011B-90D6-46DD-93A2-566180D36C60}">
      <dsp:nvSpPr>
        <dsp:cNvPr id="0" name=""/>
        <dsp:cNvSpPr/>
      </dsp:nvSpPr>
      <dsp:spPr>
        <a:xfrm rot="5400000">
          <a:off x="-289718" y="2033323"/>
          <a:ext cx="1931458" cy="135202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IN" sz="3800" kern="1200"/>
        </a:p>
      </dsp:txBody>
      <dsp:txXfrm rot="-5400000">
        <a:off x="1" y="2419614"/>
        <a:ext cx="1352020" cy="579438"/>
      </dsp:txXfrm>
    </dsp:sp>
    <dsp:sp modelId="{3C008519-138A-4263-B4BE-C5610F9AF53A}">
      <dsp:nvSpPr>
        <dsp:cNvPr id="0" name=""/>
        <dsp:cNvSpPr/>
      </dsp:nvSpPr>
      <dsp:spPr>
        <a:xfrm rot="5400000">
          <a:off x="4930607" y="-1834982"/>
          <a:ext cx="1255447" cy="8412622"/>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smtClean="0">
              <a:latin typeface="Times New Roman" panose="02020603050405020304" pitchFamily="18" charset="0"/>
              <a:cs typeface="Times New Roman" panose="02020603050405020304" pitchFamily="18" charset="0"/>
            </a:rPr>
            <a:t>Modification of dietary habits, particularly the ingestion of sucrose containing foods in forms, amount, and circumstances that cause caries formation.</a:t>
          </a:r>
          <a:endParaRPr lang="en-IN" sz="2500" kern="1200" dirty="0"/>
        </a:p>
      </dsp:txBody>
      <dsp:txXfrm rot="-5400000">
        <a:off x="1352020" y="1804891"/>
        <a:ext cx="8351336" cy="1132875"/>
      </dsp:txXfrm>
    </dsp:sp>
    <dsp:sp modelId="{BEAA74CE-DD99-4176-9448-1F1D532029C5}">
      <dsp:nvSpPr>
        <dsp:cNvPr id="0" name=""/>
        <dsp:cNvSpPr/>
      </dsp:nvSpPr>
      <dsp:spPr>
        <a:xfrm rot="5400000">
          <a:off x="-289718" y="3773840"/>
          <a:ext cx="1931458" cy="135202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IN" sz="3800" kern="1200"/>
        </a:p>
      </dsp:txBody>
      <dsp:txXfrm rot="-5400000">
        <a:off x="1" y="4160131"/>
        <a:ext cx="1352020" cy="579438"/>
      </dsp:txXfrm>
    </dsp:sp>
    <dsp:sp modelId="{1095C794-5A74-43D3-A1DE-8CE1ECD00379}">
      <dsp:nvSpPr>
        <dsp:cNvPr id="0" name=""/>
        <dsp:cNvSpPr/>
      </dsp:nvSpPr>
      <dsp:spPr>
        <a:xfrm rot="5400000">
          <a:off x="4930607" y="-94464"/>
          <a:ext cx="1255447" cy="8412622"/>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IN" sz="2500" kern="1200" dirty="0" smtClean="0">
              <a:latin typeface="Times New Roman" panose="02020603050405020304" pitchFamily="18" charset="0"/>
              <a:cs typeface="Times New Roman" panose="02020603050405020304" pitchFamily="18" charset="0"/>
            </a:rPr>
            <a:t>Dietary recommendations must be realistic and always based on current dietary behaviours of the family .It is pointless to prescribe changes that a patient cannot or will not implement </a:t>
          </a:r>
          <a:endParaRPr lang="en-IN" sz="2500" kern="1200" dirty="0"/>
        </a:p>
      </dsp:txBody>
      <dsp:txXfrm rot="-5400000">
        <a:off x="1352020" y="3545409"/>
        <a:ext cx="8351336" cy="1132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DC1A-87DF-4BB7-A2FD-9139406FA90C}">
      <dsp:nvSpPr>
        <dsp:cNvPr id="0" name=""/>
        <dsp:cNvSpPr/>
      </dsp:nvSpPr>
      <dsp:spPr>
        <a:xfrm rot="16200000">
          <a:off x="948" y="199748"/>
          <a:ext cx="5019170" cy="5019170"/>
        </a:xfrm>
        <a:prstGeom prst="downArrow">
          <a:avLst>
            <a:gd name="adj1" fmla="val 50000"/>
            <a:gd name="adj2" fmla="val 35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IN" sz="2500" kern="1200" dirty="0" smtClean="0">
              <a:latin typeface="Times New Roman" panose="02020603050405020304" pitchFamily="18" charset="0"/>
              <a:cs typeface="Times New Roman" panose="02020603050405020304" pitchFamily="18" charset="0"/>
            </a:rPr>
            <a:t>The goal must be to help caregivers develop lifelong dietary habits, which promote general and oral health for themselves and for those whom they influence</a:t>
          </a:r>
          <a:endParaRPr lang="en-IN" sz="2500" kern="1200" dirty="0"/>
        </a:p>
      </dsp:txBody>
      <dsp:txXfrm rot="5400000">
        <a:off x="948" y="1454540"/>
        <a:ext cx="4140815" cy="2509585"/>
      </dsp:txXfrm>
    </dsp:sp>
    <dsp:sp modelId="{146E4A92-792E-46AC-A468-4FF61AC8FB1E}">
      <dsp:nvSpPr>
        <dsp:cNvPr id="0" name=""/>
        <dsp:cNvSpPr/>
      </dsp:nvSpPr>
      <dsp:spPr>
        <a:xfrm rot="5400000">
          <a:off x="5290072" y="199748"/>
          <a:ext cx="5019170" cy="5019170"/>
        </a:xfrm>
        <a:prstGeom prst="downArrow">
          <a:avLst>
            <a:gd name="adj1" fmla="val 50000"/>
            <a:gd name="adj2" fmla="val 35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IN" sz="2500" kern="1200" smtClean="0">
              <a:latin typeface="Times New Roman" panose="02020603050405020304" pitchFamily="18" charset="0"/>
              <a:cs typeface="Times New Roman" panose="02020603050405020304" pitchFamily="18" charset="0"/>
            </a:rPr>
            <a:t>Additionally, modifications to the diet can only be made over time, aided by repetition and reinforcement.</a:t>
          </a:r>
          <a:endParaRPr lang="en-IN" sz="2500" kern="1200" dirty="0" smtClean="0">
            <a:latin typeface="Times New Roman" panose="02020603050405020304" pitchFamily="18" charset="0"/>
            <a:cs typeface="Times New Roman" panose="02020603050405020304" pitchFamily="18" charset="0"/>
          </a:endParaRPr>
        </a:p>
      </dsp:txBody>
      <dsp:txXfrm rot="-5400000">
        <a:off x="6168427" y="1454541"/>
        <a:ext cx="4140815" cy="25095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5138"/>
          </a:xfrm>
          <a:prstGeom prst="rect">
            <a:avLst/>
          </a:prstGeom>
        </p:spPr>
        <p:txBody>
          <a:bodyPr vert="horz" lIns="91440" tIns="45720" rIns="91440" bIns="45720" rtlCol="0"/>
          <a:lstStyle>
            <a:lvl1pPr algn="r">
              <a:defRPr sz="1200"/>
            </a:lvl1pPr>
          </a:lstStyle>
          <a:p>
            <a:fld id="{0B8D2F76-8501-4BF3-B01B-0A7D05AEB11E}" type="datetimeFigureOut">
              <a:rPr lang="en-US" smtClean="0"/>
              <a:t>6/20/2018</a:t>
            </a:fld>
            <a:endParaRPr lang="en-US"/>
          </a:p>
        </p:txBody>
      </p:sp>
      <p:sp>
        <p:nvSpPr>
          <p:cNvPr id="4" name="Footer Placeholder 3"/>
          <p:cNvSpPr>
            <a:spLocks noGrp="1"/>
          </p:cNvSpPr>
          <p:nvPr>
            <p:ph type="ftr" sz="quarter" idx="2"/>
          </p:nvPr>
        </p:nvSpPr>
        <p:spPr>
          <a:xfrm>
            <a:off x="0" y="8842375"/>
            <a:ext cx="30559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42375"/>
            <a:ext cx="3055937" cy="465138"/>
          </a:xfrm>
          <a:prstGeom prst="rect">
            <a:avLst/>
          </a:prstGeom>
        </p:spPr>
        <p:txBody>
          <a:bodyPr vert="horz" lIns="91440" tIns="45720" rIns="91440" bIns="45720" rtlCol="0" anchor="b"/>
          <a:lstStyle>
            <a:lvl1pPr algn="r">
              <a:defRPr sz="1200"/>
            </a:lvl1pPr>
          </a:lstStyle>
          <a:p>
            <a:fld id="{8F30B932-8271-4BBF-8508-9A8A826DF7EE}"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IN"/>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C4CE4E41-7BB6-4D94-B4E6-6B6C8A1CDC29}" type="datetimeFigureOut">
              <a:rPr lang="en-IN" smtClean="0"/>
              <a:pPr/>
              <a:t>20-06-2018</a:t>
            </a:fld>
            <a:endParaRPr lang="en-IN"/>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IN"/>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IN"/>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B4D2193A-A953-471C-BAE2-45E76D1CFDA4}" type="slidenum">
              <a:rPr lang="en-IN" smtClean="0"/>
              <a:pPr/>
              <a:t>‹#›</a:t>
            </a:fld>
            <a:endParaRPr lang="en-IN"/>
          </a:p>
        </p:txBody>
      </p:sp>
    </p:spTree>
    <p:extLst>
      <p:ext uri="{BB962C8B-B14F-4D97-AF65-F5344CB8AC3E}">
        <p14:creationId xmlns:p14="http://schemas.microsoft.com/office/powerpoint/2010/main" xmlns="" val="286232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Food retention, food clearance, solubility, oral hygiene</a:t>
            </a:r>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13</a:t>
            </a:fld>
            <a:endParaRPr lang="en-IN"/>
          </a:p>
        </p:txBody>
      </p:sp>
    </p:spTree>
    <p:extLst>
      <p:ext uri="{BB962C8B-B14F-4D97-AF65-F5344CB8AC3E}">
        <p14:creationId xmlns:p14="http://schemas.microsoft.com/office/powerpoint/2010/main" xmlns="" val="296967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Vit</a:t>
            </a:r>
            <a:r>
              <a:rPr lang="en-IN" dirty="0" smtClean="0"/>
              <a:t> D- </a:t>
            </a:r>
            <a:r>
              <a:rPr lang="en-IN" dirty="0" err="1" smtClean="0"/>
              <a:t>Calcim</a:t>
            </a:r>
            <a:r>
              <a:rPr lang="en-IN" baseline="0" dirty="0" smtClean="0"/>
              <a:t> and </a:t>
            </a:r>
            <a:r>
              <a:rPr lang="en-IN" baseline="0" dirty="0" err="1" smtClean="0"/>
              <a:t>phosharas</a:t>
            </a:r>
            <a:r>
              <a:rPr lang="en-IN" baseline="0" dirty="0" smtClean="0"/>
              <a:t> derangements- hypoplasia of </a:t>
            </a:r>
            <a:r>
              <a:rPr lang="en-IN" baseline="0" dirty="0" err="1" smtClean="0"/>
              <a:t>teeh</a:t>
            </a:r>
            <a:r>
              <a:rPr lang="en-IN" baseline="0" dirty="0" smtClean="0"/>
              <a:t>, </a:t>
            </a:r>
            <a:r>
              <a:rPr lang="en-IN" baseline="0" dirty="0" err="1" smtClean="0"/>
              <a:t>Vit</a:t>
            </a:r>
            <a:r>
              <a:rPr lang="en-IN" baseline="0" dirty="0" smtClean="0"/>
              <a:t> A- </a:t>
            </a:r>
            <a:r>
              <a:rPr lang="en-IN" baseline="0" dirty="0" err="1" smtClean="0"/>
              <a:t>chages</a:t>
            </a:r>
            <a:r>
              <a:rPr lang="en-IN" baseline="0" dirty="0" smtClean="0"/>
              <a:t> in </a:t>
            </a:r>
            <a:r>
              <a:rPr lang="en-IN" baseline="0" dirty="0" err="1" smtClean="0"/>
              <a:t>ameloblast</a:t>
            </a:r>
            <a:r>
              <a:rPr lang="en-IN" baseline="0" dirty="0" smtClean="0"/>
              <a:t>- causing alteration in tooth morphology, deleterious effect on salivary gland</a:t>
            </a:r>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17</a:t>
            </a:fld>
            <a:endParaRPr lang="en-IN"/>
          </a:p>
        </p:txBody>
      </p:sp>
    </p:spTree>
    <p:extLst>
      <p:ext uri="{BB962C8B-B14F-4D97-AF65-F5344CB8AC3E}">
        <p14:creationId xmlns:p14="http://schemas.microsoft.com/office/powerpoint/2010/main" xmlns="" val="96678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It</a:t>
            </a:r>
            <a:r>
              <a:rPr lang="en-IN" baseline="0" dirty="0" smtClean="0"/>
              <a:t> protects demineralization by formation of fatty film in proximal areas</a:t>
            </a:r>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18</a:t>
            </a:fld>
            <a:endParaRPr lang="en-IN"/>
          </a:p>
        </p:txBody>
      </p:sp>
    </p:spTree>
    <p:extLst>
      <p:ext uri="{BB962C8B-B14F-4D97-AF65-F5344CB8AC3E}">
        <p14:creationId xmlns:p14="http://schemas.microsoft.com/office/powerpoint/2010/main" xmlns="" val="235213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Start</a:t>
            </a:r>
            <a:r>
              <a:rPr lang="en-IN" baseline="0" dirty="0" smtClean="0"/>
              <a:t> WITH PURPOSE OF INTERVIEW. Ask </a:t>
            </a:r>
            <a:r>
              <a:rPr lang="en-IN" baseline="0" dirty="0" err="1" smtClean="0"/>
              <a:t>ques</a:t>
            </a:r>
            <a:r>
              <a:rPr lang="en-IN" baseline="0" dirty="0" smtClean="0"/>
              <a:t> that with </a:t>
            </a:r>
            <a:r>
              <a:rPr lang="en-IN" baseline="0" dirty="0" err="1" smtClean="0"/>
              <a:t>enciyrage</a:t>
            </a:r>
            <a:r>
              <a:rPr lang="en-IN" baseline="0" dirty="0" smtClean="0"/>
              <a:t> </a:t>
            </a:r>
            <a:r>
              <a:rPr lang="en-IN" baseline="0" dirty="0" err="1" smtClean="0"/>
              <a:t>patiennts</a:t>
            </a:r>
            <a:r>
              <a:rPr lang="en-IN" baseline="0" dirty="0" smtClean="0"/>
              <a:t> expressions. Felling about his or her current dental health condition. . Allow </a:t>
            </a:r>
            <a:r>
              <a:rPr lang="en-IN" baseline="0" dirty="0" err="1" smtClean="0"/>
              <a:t>pt</a:t>
            </a:r>
            <a:r>
              <a:rPr lang="en-IN" baseline="0" dirty="0" smtClean="0"/>
              <a:t> the choices regarding what has been </a:t>
            </a:r>
            <a:r>
              <a:rPr lang="en-IN" baseline="0" dirty="0" err="1" smtClean="0"/>
              <a:t>been</a:t>
            </a:r>
            <a:r>
              <a:rPr lang="en-IN" baseline="0" dirty="0" smtClean="0"/>
              <a:t> </a:t>
            </a:r>
            <a:r>
              <a:rPr lang="en-IN" baseline="0" dirty="0" err="1" smtClean="0"/>
              <a:t>llearnesdwith</a:t>
            </a:r>
            <a:r>
              <a:rPr lang="en-IN" baseline="0" dirty="0" smtClean="0"/>
              <a:t> </a:t>
            </a:r>
            <a:r>
              <a:rPr lang="en-IN" baseline="0" dirty="0" err="1" smtClean="0"/>
              <a:t>wicih</a:t>
            </a:r>
            <a:r>
              <a:rPr lang="en-IN" baseline="0" dirty="0" smtClean="0"/>
              <a:t> </a:t>
            </a:r>
            <a:r>
              <a:rPr lang="en-IN" baseline="0" dirty="0" err="1" smtClean="0"/>
              <a:t>pt</a:t>
            </a:r>
            <a:r>
              <a:rPr lang="en-IN" baseline="0" dirty="0" smtClean="0"/>
              <a:t> can cooperate. </a:t>
            </a:r>
            <a:r>
              <a:rPr lang="en-IN" baseline="0" dirty="0" err="1" smtClean="0"/>
              <a:t>Byclosing</a:t>
            </a:r>
            <a:r>
              <a:rPr lang="en-IN" baseline="0" dirty="0" smtClean="0"/>
              <a:t> an </a:t>
            </a:r>
            <a:r>
              <a:rPr lang="en-IN" baseline="0" dirty="0" err="1" smtClean="0"/>
              <a:t>intervire</a:t>
            </a:r>
            <a:r>
              <a:rPr lang="en-IN" baseline="0" dirty="0" smtClean="0"/>
              <a:t> re </a:t>
            </a:r>
            <a:r>
              <a:rPr lang="en-IN" baseline="0" dirty="0" err="1" smtClean="0"/>
              <a:t>captutulaye</a:t>
            </a:r>
            <a:r>
              <a:rPr lang="en-IN" baseline="0" dirty="0" smtClean="0"/>
              <a:t> what patient had learned</a:t>
            </a:r>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64</a:t>
            </a:fld>
            <a:endParaRPr lang="en-IN"/>
          </a:p>
        </p:txBody>
      </p:sp>
    </p:spTree>
    <p:extLst>
      <p:ext uri="{BB962C8B-B14F-4D97-AF65-F5344CB8AC3E}">
        <p14:creationId xmlns:p14="http://schemas.microsoft.com/office/powerpoint/2010/main" xmlns="" val="270743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It </a:t>
            </a:r>
            <a:r>
              <a:rPr lang="en-IN" dirty="0" err="1" smtClean="0"/>
              <a:t>resioues</a:t>
            </a:r>
            <a:r>
              <a:rPr lang="en-IN" baseline="0" dirty="0" smtClean="0"/>
              <a:t> skills, </a:t>
            </a:r>
            <a:r>
              <a:rPr lang="en-IN" baseline="0" dirty="0" err="1" smtClean="0"/>
              <a:t>tme</a:t>
            </a:r>
            <a:r>
              <a:rPr lang="en-IN" baseline="0" dirty="0" smtClean="0"/>
              <a:t> and some background </a:t>
            </a:r>
            <a:r>
              <a:rPr lang="en-IN" baseline="0" dirty="0" err="1" smtClean="0"/>
              <a:t>kwokdege</a:t>
            </a:r>
            <a:r>
              <a:rPr lang="en-IN" baseline="0" dirty="0" smtClean="0"/>
              <a:t>. Of </a:t>
            </a:r>
            <a:r>
              <a:rPr lang="en-IN" baseline="0" dirty="0" err="1" smtClean="0"/>
              <a:t>scince</a:t>
            </a:r>
            <a:r>
              <a:rPr lang="en-IN" baseline="0" dirty="0" smtClean="0"/>
              <a:t> and practice of nutrition. </a:t>
            </a:r>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65</a:t>
            </a:fld>
            <a:endParaRPr lang="en-IN"/>
          </a:p>
        </p:txBody>
      </p:sp>
    </p:spTree>
    <p:extLst>
      <p:ext uri="{BB962C8B-B14F-4D97-AF65-F5344CB8AC3E}">
        <p14:creationId xmlns:p14="http://schemas.microsoft.com/office/powerpoint/2010/main" xmlns="" val="235286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67</a:t>
            </a:fld>
            <a:endParaRPr lang="en-IN"/>
          </a:p>
        </p:txBody>
      </p:sp>
    </p:spTree>
    <p:extLst>
      <p:ext uri="{BB962C8B-B14F-4D97-AF65-F5344CB8AC3E}">
        <p14:creationId xmlns:p14="http://schemas.microsoft.com/office/powerpoint/2010/main" xmlns="" val="335354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Privacy , comfortable, relaxed atmosphere are imp requisites for an interview, interview </a:t>
            </a:r>
            <a:r>
              <a:rPr lang="en-IN" dirty="0" err="1" smtClean="0"/>
              <a:t>shold</a:t>
            </a:r>
            <a:r>
              <a:rPr lang="en-IN" dirty="0" smtClean="0"/>
              <a:t> not</a:t>
            </a:r>
            <a:r>
              <a:rPr lang="en-IN" baseline="0" dirty="0" smtClean="0"/>
              <a:t> take place chair side on dental operatory it can develop threatening atmosphere, </a:t>
            </a:r>
            <a:r>
              <a:rPr lang="en-IN" baseline="0" dirty="0" err="1" smtClean="0"/>
              <a:t>endangesd</a:t>
            </a:r>
            <a:r>
              <a:rPr lang="en-IN" baseline="0" dirty="0" smtClean="0"/>
              <a:t> fear and </a:t>
            </a:r>
            <a:r>
              <a:rPr lang="en-IN" baseline="0" dirty="0" err="1" smtClean="0"/>
              <a:t>widhtrawa</a:t>
            </a:r>
            <a:r>
              <a:rPr lang="en-IN" baseline="0" dirty="0" smtClean="0"/>
              <a:t>;,. Separate conference table, some </a:t>
            </a:r>
            <a:r>
              <a:rPr lang="en-IN" baseline="0" dirty="0" err="1" smtClean="0"/>
              <a:t>chaires</a:t>
            </a:r>
            <a:r>
              <a:rPr lang="en-IN" baseline="0" dirty="0" smtClean="0"/>
              <a:t>, black </a:t>
            </a:r>
            <a:r>
              <a:rPr lang="en-IN" baseline="0" dirty="0" err="1" smtClean="0"/>
              <a:t>borad</a:t>
            </a:r>
            <a:r>
              <a:rPr lang="en-IN" baseline="0" dirty="0" smtClean="0"/>
              <a:t> and visual aids.</a:t>
            </a:r>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70</a:t>
            </a:fld>
            <a:endParaRPr lang="en-IN"/>
          </a:p>
        </p:txBody>
      </p:sp>
    </p:spTree>
    <p:extLst>
      <p:ext uri="{BB962C8B-B14F-4D97-AF65-F5344CB8AC3E}">
        <p14:creationId xmlns:p14="http://schemas.microsoft.com/office/powerpoint/2010/main" xmlns="" val="3658496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73</a:t>
            </a:fld>
            <a:endParaRPr lang="en-IN"/>
          </a:p>
        </p:txBody>
      </p:sp>
    </p:spTree>
    <p:extLst>
      <p:ext uri="{BB962C8B-B14F-4D97-AF65-F5344CB8AC3E}">
        <p14:creationId xmlns:p14="http://schemas.microsoft.com/office/powerpoint/2010/main" xmlns="" val="84382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4D2193A-A953-471C-BAE2-45E76D1CFDA4}" type="slidenum">
              <a:rPr lang="en-IN" smtClean="0"/>
              <a:pPr/>
              <a:t>74</a:t>
            </a:fld>
            <a:endParaRPr lang="en-IN"/>
          </a:p>
        </p:txBody>
      </p:sp>
    </p:spTree>
    <p:extLst>
      <p:ext uri="{BB962C8B-B14F-4D97-AF65-F5344CB8AC3E}">
        <p14:creationId xmlns:p14="http://schemas.microsoft.com/office/powerpoint/2010/main" xmlns="" val="352433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4014843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2287169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329800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383183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340373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43189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120662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14368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2152707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62034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775F0-F709-4897-B363-CACF042241AF}" type="datetimeFigureOut">
              <a:rPr lang="en-IN" smtClean="0"/>
              <a:pPr/>
              <a:t>20-06-2018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306682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775F0-F709-4897-B363-CACF042241AF}" type="datetimeFigureOut">
              <a:rPr lang="en-IN" smtClean="0"/>
              <a:pPr/>
              <a:t>20-06-2018</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4FDC0-B577-4E54-B255-E82146C13EB7}" type="slidenum">
              <a:rPr lang="en-IN" smtClean="0"/>
              <a:pPr/>
              <a:t>‹#›</a:t>
            </a:fld>
            <a:endParaRPr lang="en-IN"/>
          </a:p>
        </p:txBody>
      </p:sp>
    </p:spTree>
    <p:extLst>
      <p:ext uri="{BB962C8B-B14F-4D97-AF65-F5344CB8AC3E}">
        <p14:creationId xmlns:p14="http://schemas.microsoft.com/office/powerpoint/2010/main" xmlns="" val="326803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6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en.wikipedia.org/wiki/Serving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en.wikipedia.org/wiki/MyPlate" TargetMode="External"/><Relationship Id="rId5" Type="http://schemas.openxmlformats.org/officeDocument/2006/relationships/hyperlink" Target="https://en.wikipedia.org/wiki/United_States_Department_of_Agriculture" TargetMode="External"/><Relationship Id="rId4" Type="http://schemas.openxmlformats.org/officeDocument/2006/relationships/hyperlink" Target="https://en.wikipedia.org/wiki/Food_group"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en.wikipedia.org/wiki/Kooperativa_F%C3%B6rbundet" TargetMode="External"/><Relationship Id="rId5" Type="http://schemas.openxmlformats.org/officeDocument/2006/relationships/hyperlink" Target="https://en.wikipedia.org/wiki/National_Board_of_Health_and_Welfare_(Sweden)" TargetMode="External"/><Relationship Id="rId4" Type="http://schemas.openxmlformats.org/officeDocument/2006/relationships/hyperlink" Target="https://en.wikipedia.org/wiki/Sweden"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en.wikipedia.org/wiki/Cereals" TargetMode="External"/><Relationship Id="rId3" Type="http://schemas.openxmlformats.org/officeDocument/2006/relationships/image" Target="../media/image1.jpeg"/><Relationship Id="rId7" Type="http://schemas.openxmlformats.org/officeDocument/2006/relationships/hyperlink" Target="https://en.wikipedia.org/wiki/Brea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n.wikipedia.org/wiki/Margarine" TargetMode="External"/><Relationship Id="rId5" Type="http://schemas.openxmlformats.org/officeDocument/2006/relationships/hyperlink" Target="https://en.wikipedia.org/wiki/Cheese" TargetMode="External"/><Relationship Id="rId10" Type="http://schemas.openxmlformats.org/officeDocument/2006/relationships/hyperlink" Target="https://en.wikipedia.org/wiki/Egg" TargetMode="External"/><Relationship Id="rId4" Type="http://schemas.openxmlformats.org/officeDocument/2006/relationships/hyperlink" Target="https://en.wikipedia.org/wiki/Milk" TargetMode="External"/><Relationship Id="rId9" Type="http://schemas.openxmlformats.org/officeDocument/2006/relationships/hyperlink" Target="https://en.wikipedia.org/wiki/Potato"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en.wikipedia.org/wiki/Scandinavia" TargetMode="External"/><Relationship Id="rId7"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en.wikipedia.org/wiki/Sri_Lanka" TargetMode="External"/><Relationship Id="rId5" Type="http://schemas.openxmlformats.org/officeDocument/2006/relationships/hyperlink" Target="https://en.wikipedia.org/wiki/Japan" TargetMode="External"/><Relationship Id="rId4" Type="http://schemas.openxmlformats.org/officeDocument/2006/relationships/hyperlink" Target="https://en.wikipedia.org/wiki/West_Germany"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World_Health_Organization"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MyPyramid"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en.wikipedia.org/wiki/MyPlat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Walter_Willett"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en.wikipedia.org/wiki/Harvard_School_of_Public_Health"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8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dirty="0"/>
          </a:p>
        </p:txBody>
      </p:sp>
      <p:sp>
        <p:nvSpPr>
          <p:cNvPr id="3" name="Subtitle 2"/>
          <p:cNvSpPr>
            <a:spLocks noGrp="1"/>
          </p:cNvSpPr>
          <p:nvPr>
            <p:ph type="subTitle" idx="1"/>
          </p:nvPr>
        </p:nvSpPr>
        <p:spPr/>
        <p:txBody>
          <a:bodyPr/>
          <a:lstStyle/>
          <a:p>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0818" y="409161"/>
            <a:ext cx="11370364" cy="6039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xmlns="" val="0"/>
              </a:ext>
            </a:extLst>
          </a:blip>
          <a:srcRect b="5812"/>
          <a:stretch/>
        </p:blipFill>
        <p:spPr>
          <a:xfrm>
            <a:off x="1" y="0"/>
            <a:ext cx="12192000" cy="6858000"/>
          </a:xfrm>
          <a:prstGeom prst="rect">
            <a:avLst/>
          </a:prstGeom>
        </p:spPr>
      </p:pic>
    </p:spTree>
    <p:extLst>
      <p:ext uri="{BB962C8B-B14F-4D97-AF65-F5344CB8AC3E}">
        <p14:creationId xmlns:p14="http://schemas.microsoft.com/office/powerpoint/2010/main" xmlns="" val="3801259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Rounded Rectangle 1"/>
          <p:cNvSpPr/>
          <p:nvPr/>
        </p:nvSpPr>
        <p:spPr>
          <a:xfrm>
            <a:off x="611780" y="2114730"/>
            <a:ext cx="10856890" cy="16613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5" name="Title 4"/>
          <p:cNvSpPr>
            <a:spLocks noGrp="1"/>
          </p:cNvSpPr>
          <p:nvPr>
            <p:ph type="title"/>
          </p:nvPr>
        </p:nvSpPr>
        <p:spPr/>
        <p:txBody>
          <a:bodyPr>
            <a:normAutofit/>
          </a:bodyPr>
          <a:lstStyle/>
          <a:p>
            <a:r>
              <a:rPr lang="en-IN" sz="2700" dirty="0" smtClean="0">
                <a:latin typeface="Berlin Sans FB Demi" panose="020E0802020502020306" pitchFamily="34" charset="0"/>
              </a:rPr>
              <a:t>DIET AND BALANCED DIET</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871182" y="1470783"/>
            <a:ext cx="10515600" cy="4351338"/>
          </a:xfrm>
        </p:spPr>
        <p:txBody>
          <a:bodyPr>
            <a:normAutofit lnSpcReduction="10000"/>
          </a:bodyPr>
          <a:lstStyle/>
          <a:p>
            <a:pPr marL="0" indent="0">
              <a:buNone/>
            </a:pPr>
            <a:r>
              <a:rPr lang="en-IN" sz="2400" b="1" dirty="0" smtClean="0">
                <a:solidFill>
                  <a:srgbClr val="C00000"/>
                </a:solidFill>
                <a:latin typeface="Arial Narrow" panose="020B0606020202030204" pitchFamily="34" charset="0"/>
              </a:rPr>
              <a:t>DIET</a:t>
            </a:r>
          </a:p>
          <a:p>
            <a:pPr marL="0" indent="0">
              <a:buNone/>
            </a:pPr>
            <a:endParaRPr lang="en-IN" sz="2400" b="1" dirty="0">
              <a:solidFill>
                <a:srgbClr val="C00000"/>
              </a:solidFill>
              <a:latin typeface="Arial Narrow" panose="020B0606020202030204" pitchFamily="34" charset="0"/>
            </a:endParaRPr>
          </a:p>
          <a:p>
            <a:pPr marL="0" indent="0">
              <a:buNone/>
            </a:pPr>
            <a:r>
              <a:rPr lang="en-IN" sz="2400" dirty="0" err="1" smtClean="0">
                <a:solidFill>
                  <a:schemeClr val="accent4">
                    <a:lumMod val="60000"/>
                    <a:lumOff val="40000"/>
                  </a:schemeClr>
                </a:solidFill>
              </a:rPr>
              <a:t>Nizel</a:t>
            </a:r>
            <a:r>
              <a:rPr lang="en-IN" sz="2400" dirty="0" smtClean="0">
                <a:solidFill>
                  <a:schemeClr val="accent4">
                    <a:lumMod val="60000"/>
                    <a:lumOff val="40000"/>
                  </a:schemeClr>
                </a:solidFill>
              </a:rPr>
              <a:t> </a:t>
            </a:r>
            <a:r>
              <a:rPr lang="en-IN" sz="2400" dirty="0">
                <a:solidFill>
                  <a:schemeClr val="accent4">
                    <a:lumMod val="60000"/>
                    <a:lumOff val="40000"/>
                  </a:schemeClr>
                </a:solidFill>
              </a:rPr>
              <a:t>(1989): </a:t>
            </a:r>
            <a:endParaRPr lang="en-IN" sz="2400" dirty="0" smtClean="0">
              <a:solidFill>
                <a:schemeClr val="accent4">
                  <a:lumMod val="60000"/>
                  <a:lumOff val="40000"/>
                </a:schemeClr>
              </a:solidFill>
            </a:endParaRPr>
          </a:p>
          <a:p>
            <a:pPr marL="0" indent="0">
              <a:buNone/>
            </a:pPr>
            <a:r>
              <a:rPr lang="en-IN" sz="2400" dirty="0" smtClean="0">
                <a:solidFill>
                  <a:schemeClr val="accent4">
                    <a:lumMod val="60000"/>
                    <a:lumOff val="40000"/>
                  </a:schemeClr>
                </a:solidFill>
              </a:rPr>
              <a:t>Total </a:t>
            </a:r>
            <a:r>
              <a:rPr lang="en-IN" sz="2400" dirty="0">
                <a:solidFill>
                  <a:schemeClr val="accent4">
                    <a:lumMod val="60000"/>
                    <a:lumOff val="40000"/>
                  </a:schemeClr>
                </a:solidFill>
              </a:rPr>
              <a:t>oral intake of a substance that </a:t>
            </a:r>
            <a:r>
              <a:rPr lang="en-IN" sz="2400" dirty="0" smtClean="0">
                <a:solidFill>
                  <a:schemeClr val="accent4">
                    <a:lumMod val="60000"/>
                    <a:lumOff val="40000"/>
                  </a:schemeClr>
                </a:solidFill>
              </a:rPr>
              <a:t>provides nourishment </a:t>
            </a:r>
            <a:r>
              <a:rPr lang="en-IN" sz="2400" dirty="0">
                <a:solidFill>
                  <a:schemeClr val="accent4">
                    <a:lumMod val="60000"/>
                    <a:lumOff val="40000"/>
                  </a:schemeClr>
                </a:solidFill>
              </a:rPr>
              <a:t>&amp; supply</a:t>
            </a:r>
            <a:r>
              <a:rPr lang="en-IN" sz="2400" dirty="0" smtClean="0">
                <a:solidFill>
                  <a:schemeClr val="accent4">
                    <a:lumMod val="60000"/>
                    <a:lumOff val="40000"/>
                  </a:schemeClr>
                </a:solidFill>
              </a:rPr>
              <a:t>.</a:t>
            </a:r>
          </a:p>
          <a:p>
            <a:endParaRPr lang="en-IN" sz="2400" dirty="0">
              <a:solidFill>
                <a:schemeClr val="accent4">
                  <a:lumMod val="60000"/>
                  <a:lumOff val="40000"/>
                </a:schemeClr>
              </a:solidFill>
            </a:endParaRPr>
          </a:p>
          <a:p>
            <a:pPr marL="0" indent="0">
              <a:buNone/>
            </a:pPr>
            <a:endParaRPr lang="en-IN" sz="2400" b="1" dirty="0" smtClean="0">
              <a:solidFill>
                <a:srgbClr val="C00000"/>
              </a:solidFill>
              <a:latin typeface="Arial Narrow" panose="020B0606020202030204" pitchFamily="34" charset="0"/>
            </a:endParaRPr>
          </a:p>
          <a:p>
            <a:pPr marL="0" indent="0">
              <a:buNone/>
            </a:pPr>
            <a:r>
              <a:rPr lang="en-IN" sz="2400" b="1" dirty="0" err="1" smtClean="0">
                <a:solidFill>
                  <a:srgbClr val="C00000"/>
                </a:solidFill>
                <a:latin typeface="Arial Narrow" panose="020B0606020202030204" pitchFamily="34" charset="0"/>
              </a:rPr>
              <a:t>Acc</a:t>
            </a:r>
            <a:r>
              <a:rPr lang="en-IN" sz="2400" b="1" dirty="0" smtClean="0">
                <a:solidFill>
                  <a:srgbClr val="C00000"/>
                </a:solidFill>
                <a:latin typeface="Arial Narrow" panose="020B0606020202030204" pitchFamily="34" charset="0"/>
              </a:rPr>
              <a:t> to </a:t>
            </a:r>
            <a:r>
              <a:rPr lang="en-IN" sz="2400" b="1" dirty="0" err="1" smtClean="0">
                <a:solidFill>
                  <a:srgbClr val="C00000"/>
                </a:solidFill>
                <a:latin typeface="Arial Narrow" panose="020B0606020202030204" pitchFamily="34" charset="0"/>
              </a:rPr>
              <a:t>Newbrun</a:t>
            </a:r>
            <a:endParaRPr lang="en-IN" sz="2400" b="1" dirty="0">
              <a:solidFill>
                <a:srgbClr val="C00000"/>
              </a:solidFill>
              <a:latin typeface="Arial Narrow" panose="020B0606020202030204" pitchFamily="34" charset="0"/>
            </a:endParaRPr>
          </a:p>
          <a:p>
            <a:r>
              <a:rPr lang="en-IN" sz="2400" dirty="0" smtClean="0">
                <a:solidFill>
                  <a:schemeClr val="accent4">
                    <a:lumMod val="60000"/>
                    <a:lumOff val="40000"/>
                  </a:schemeClr>
                </a:solidFill>
              </a:rPr>
              <a:t>One </a:t>
            </a:r>
            <a:r>
              <a:rPr lang="en-IN" sz="2400" dirty="0">
                <a:solidFill>
                  <a:schemeClr val="accent4">
                    <a:lumMod val="60000"/>
                    <a:lumOff val="40000"/>
                  </a:schemeClr>
                </a:solidFill>
              </a:rPr>
              <a:t>providing each nutrient in the (neither deficient nor excess)</a:t>
            </a:r>
          </a:p>
          <a:p>
            <a:r>
              <a:rPr lang="en-IN" sz="2400" dirty="0">
                <a:solidFill>
                  <a:schemeClr val="accent4">
                    <a:lumMod val="60000"/>
                    <a:lumOff val="40000"/>
                  </a:schemeClr>
                </a:solidFill>
              </a:rPr>
              <a:t>needed to maintain optimum health.</a:t>
            </a:r>
          </a:p>
          <a:p>
            <a:r>
              <a:rPr lang="en-IN" sz="2400" dirty="0">
                <a:solidFill>
                  <a:schemeClr val="accent4">
                    <a:lumMod val="60000"/>
                    <a:lumOff val="40000"/>
                  </a:schemeClr>
                </a:solidFill>
              </a:rPr>
              <a:t>- Stewart</a:t>
            </a:r>
            <a:endParaRPr lang="en-IN" sz="2400" b="1" dirty="0" smtClean="0">
              <a:solidFill>
                <a:schemeClr val="accent4">
                  <a:lumMod val="60000"/>
                  <a:lumOff val="40000"/>
                </a:schemeClr>
              </a:solidFill>
              <a:latin typeface="Arial Narrow" panose="020B0606020202030204" pitchFamily="34" charset="0"/>
            </a:endParaRPr>
          </a:p>
        </p:txBody>
      </p:sp>
      <p:sp>
        <p:nvSpPr>
          <p:cNvPr id="3" name="Rounded Rectangle 2"/>
          <p:cNvSpPr/>
          <p:nvPr/>
        </p:nvSpPr>
        <p:spPr>
          <a:xfrm>
            <a:off x="667556" y="4713668"/>
            <a:ext cx="10856890" cy="15969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b="1" dirty="0" smtClean="0">
                <a:latin typeface="Arial Narrow" panose="020B0606020202030204" pitchFamily="34" charset="0"/>
              </a:rPr>
              <a:t>Diet refers to customary allowance of food and drink taken by any person from day to day</a:t>
            </a:r>
            <a:endParaRPr lang="en-IN" sz="2400" b="1" dirty="0">
              <a:latin typeface="Arial Narrow" panose="020B0606020202030204" pitchFamily="34" charset="0"/>
            </a:endParaRPr>
          </a:p>
        </p:txBody>
      </p:sp>
    </p:spTree>
    <p:extLst>
      <p:ext uri="{BB962C8B-B14F-4D97-AF65-F5344CB8AC3E}">
        <p14:creationId xmlns:p14="http://schemas.microsoft.com/office/powerpoint/2010/main" xmlns="" val="1386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Times New Roman" panose="02020603050405020304" pitchFamily="18" charset="0"/>
                <a:cs typeface="Times New Roman" panose="02020603050405020304" pitchFamily="18" charset="0"/>
              </a:rPr>
              <a:t/>
            </a:r>
            <a:br>
              <a:rPr lang="en-IN" dirty="0" smtClean="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2332151" y="2663523"/>
            <a:ext cx="10515600" cy="4351338"/>
          </a:xfrm>
        </p:spPr>
        <p:txBody>
          <a:bodyPr>
            <a:normAutofit/>
          </a:bodyPr>
          <a:lstStyle/>
          <a:p>
            <a:pPr marL="0" indent="0">
              <a:buNone/>
            </a:pPr>
            <a:r>
              <a:rPr lang="en-IN" sz="9600" dirty="0" smtClean="0">
                <a:solidFill>
                  <a:schemeClr val="tx2"/>
                </a:solidFill>
                <a:latin typeface="Algerian" panose="04020705040A02060702" pitchFamily="82" charset="0"/>
              </a:rPr>
              <a:t>THANKYOU</a:t>
            </a:r>
          </a:p>
        </p:txBody>
      </p:sp>
    </p:spTree>
    <p:extLst>
      <p:ext uri="{BB962C8B-B14F-4D97-AF65-F5344CB8AC3E}">
        <p14:creationId xmlns:p14="http://schemas.microsoft.com/office/powerpoint/2010/main" xmlns="" val="3108717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Rounded Rectangle 1"/>
          <p:cNvSpPr/>
          <p:nvPr/>
        </p:nvSpPr>
        <p:spPr>
          <a:xfrm>
            <a:off x="667555" y="2598313"/>
            <a:ext cx="10856890" cy="16613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5" name="Title 4"/>
          <p:cNvSpPr>
            <a:spLocks noGrp="1"/>
          </p:cNvSpPr>
          <p:nvPr>
            <p:ph type="title"/>
          </p:nvPr>
        </p:nvSpPr>
        <p:spPr/>
        <p:txBody>
          <a:bodyPr>
            <a:normAutofit/>
          </a:bodyPr>
          <a:lstStyle/>
          <a:p>
            <a:r>
              <a:rPr lang="en-IN" sz="2700" dirty="0" smtClean="0">
                <a:latin typeface="Arial Narrow" panose="020B0606020202030204" pitchFamily="34" charset="0"/>
              </a:rPr>
              <a:t>DIET AND BALANCED DIET</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p:txBody>
          <a:bodyPr>
            <a:normAutofit/>
          </a:bodyPr>
          <a:lstStyle/>
          <a:p>
            <a:pPr marL="0" indent="0">
              <a:buNone/>
            </a:pPr>
            <a:r>
              <a:rPr lang="en-IN" sz="2400" b="1" dirty="0" smtClean="0">
                <a:solidFill>
                  <a:srgbClr val="C00000"/>
                </a:solidFill>
                <a:latin typeface="Arial Narrow" panose="020B0606020202030204" pitchFamily="34" charset="0"/>
              </a:rPr>
              <a:t>BALANCED DIET:</a:t>
            </a:r>
          </a:p>
          <a:p>
            <a:pPr marL="0" indent="0">
              <a:buNone/>
            </a:pPr>
            <a:endParaRPr lang="en-IN" sz="2400" b="1" dirty="0">
              <a:solidFill>
                <a:srgbClr val="C00000"/>
              </a:solidFill>
              <a:latin typeface="Arial Narrow" panose="020B0606020202030204" pitchFamily="34" charset="0"/>
            </a:endParaRPr>
          </a:p>
          <a:p>
            <a:pPr marL="0" indent="0">
              <a:buNone/>
            </a:pPr>
            <a:r>
              <a:rPr lang="en-IN" sz="2400" b="1" dirty="0" smtClean="0">
                <a:solidFill>
                  <a:schemeClr val="accent4">
                    <a:lumMod val="60000"/>
                    <a:lumOff val="40000"/>
                  </a:schemeClr>
                </a:solidFill>
              </a:rPr>
              <a:t>Stewart……</a:t>
            </a:r>
            <a:endParaRPr lang="en-IN" sz="2400" b="1" dirty="0">
              <a:solidFill>
                <a:schemeClr val="accent4">
                  <a:lumMod val="60000"/>
                  <a:lumOff val="40000"/>
                </a:schemeClr>
              </a:solidFill>
            </a:endParaRPr>
          </a:p>
          <a:p>
            <a:pPr marL="0" indent="0">
              <a:buNone/>
            </a:pPr>
            <a:r>
              <a:rPr lang="en-IN" sz="2400" dirty="0" smtClean="0">
                <a:solidFill>
                  <a:schemeClr val="accent4">
                    <a:lumMod val="60000"/>
                    <a:lumOff val="40000"/>
                  </a:schemeClr>
                </a:solidFill>
              </a:rPr>
              <a:t>One </a:t>
            </a:r>
            <a:r>
              <a:rPr lang="en-IN" sz="2400" dirty="0">
                <a:solidFill>
                  <a:schemeClr val="accent4">
                    <a:lumMod val="60000"/>
                    <a:lumOff val="40000"/>
                  </a:schemeClr>
                </a:solidFill>
              </a:rPr>
              <a:t>providing each nutrient in the (neither deficient nor </a:t>
            </a:r>
            <a:r>
              <a:rPr lang="en-IN" sz="2400" dirty="0" smtClean="0">
                <a:solidFill>
                  <a:schemeClr val="accent4">
                    <a:lumMod val="60000"/>
                    <a:lumOff val="40000"/>
                  </a:schemeClr>
                </a:solidFill>
              </a:rPr>
              <a:t>excess) needed </a:t>
            </a:r>
            <a:r>
              <a:rPr lang="en-IN" sz="2400" dirty="0">
                <a:solidFill>
                  <a:schemeClr val="accent4">
                    <a:lumMod val="60000"/>
                    <a:lumOff val="40000"/>
                  </a:schemeClr>
                </a:solidFill>
              </a:rPr>
              <a:t>to maintain optimum </a:t>
            </a:r>
            <a:r>
              <a:rPr lang="en-IN" sz="2400" dirty="0" smtClean="0">
                <a:solidFill>
                  <a:schemeClr val="accent4">
                    <a:lumMod val="60000"/>
                    <a:lumOff val="40000"/>
                  </a:schemeClr>
                </a:solidFill>
              </a:rPr>
              <a:t>health</a:t>
            </a:r>
            <a:endParaRPr lang="en-IN" sz="2400" dirty="0">
              <a:solidFill>
                <a:schemeClr val="accent4">
                  <a:lumMod val="60000"/>
                  <a:lumOff val="4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62317" y="4373276"/>
            <a:ext cx="3452883" cy="2303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1360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700" dirty="0" smtClean="0">
                <a:latin typeface="Arial Narrow" panose="020B0606020202030204" pitchFamily="34" charset="0"/>
              </a:rPr>
              <a:t/>
            </a:r>
            <a:br>
              <a:rPr lang="en-IN" sz="2700" dirty="0" smtClean="0">
                <a:latin typeface="Arial Narrow" panose="020B0606020202030204" pitchFamily="34" charset="0"/>
              </a:rPr>
            </a:br>
            <a:r>
              <a:rPr lang="en-IN" sz="2700" dirty="0" smtClean="0">
                <a:latin typeface="Bodoni MT Black" panose="02070A03080606020203" pitchFamily="18" charset="0"/>
              </a:rPr>
              <a:t>                    DIETARY CONSTITUENTS</a:t>
            </a: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434853" y="1557383"/>
            <a:ext cx="10698051" cy="4432692"/>
          </a:xfrm>
        </p:spPr>
        <p:txBody>
          <a:bodyPr>
            <a:normAutofit/>
          </a:bodyPr>
          <a:lstStyle/>
          <a:p>
            <a:pPr marL="457200" indent="-457200">
              <a:buAutoNum type="arabicPeriod"/>
            </a:pPr>
            <a:r>
              <a:rPr lang="en-IN" sz="2400" b="1" i="1" dirty="0" smtClean="0">
                <a:solidFill>
                  <a:srgbClr val="C00000"/>
                </a:solidFill>
                <a:latin typeface="Arial Narrow" panose="020B0606020202030204" pitchFamily="34" charset="0"/>
              </a:rPr>
              <a:t>POLLY SACCHARIDES AND SUGAR</a:t>
            </a:r>
          </a:p>
          <a:p>
            <a:pPr marL="0" indent="0">
              <a:buNone/>
            </a:pPr>
            <a:endParaRPr lang="en-IN" sz="2400" b="1" i="1" dirty="0">
              <a:solidFill>
                <a:srgbClr val="C00000"/>
              </a:solidFill>
              <a:latin typeface="Arial Narrow" panose="020B0606020202030204" pitchFamily="34" charset="0"/>
            </a:endParaRPr>
          </a:p>
          <a:p>
            <a:pPr marL="0" indent="0">
              <a:buNone/>
            </a:pPr>
            <a:endParaRPr lang="en-IN" sz="2400" b="1" i="1" dirty="0" smtClean="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83140" y="2055813"/>
            <a:ext cx="8679976" cy="4684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1897040" y="4517409"/>
            <a:ext cx="696036" cy="259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ight Arrow 6"/>
          <p:cNvSpPr/>
          <p:nvPr/>
        </p:nvSpPr>
        <p:spPr>
          <a:xfrm>
            <a:off x="1897040" y="5253742"/>
            <a:ext cx="696036" cy="259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ight Arrow 7"/>
          <p:cNvSpPr/>
          <p:nvPr/>
        </p:nvSpPr>
        <p:spPr>
          <a:xfrm>
            <a:off x="3828198" y="4517409"/>
            <a:ext cx="696036" cy="259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a:off x="8409297" y="4449169"/>
            <a:ext cx="696036" cy="259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a:off x="3828198" y="5253742"/>
            <a:ext cx="696036" cy="259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5156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700" dirty="0" smtClean="0">
                <a:latin typeface="Arial Narrow" panose="020B0606020202030204" pitchFamily="34" charset="0"/>
              </a:rPr>
              <a:t/>
            </a:r>
            <a:br>
              <a:rPr lang="en-IN" sz="2700" dirty="0" smtClean="0">
                <a:latin typeface="Arial Narrow" panose="020B0606020202030204" pitchFamily="34" charset="0"/>
              </a:rPr>
            </a:br>
            <a:r>
              <a:rPr lang="en-IN" sz="2700" dirty="0" smtClean="0">
                <a:latin typeface="Bodoni MT Black" panose="02070A03080606020203" pitchFamily="18" charset="0"/>
              </a:rPr>
              <a:t>                    PHYSICAL PROPERTIES OF FOOD</a:t>
            </a: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618186" y="1803042"/>
            <a:ext cx="10698051" cy="4432692"/>
          </a:xfrm>
        </p:spPr>
        <p:txBody>
          <a:bodyPr>
            <a:normAutofit/>
          </a:bodyPr>
          <a:lstStyle/>
          <a:p>
            <a:pPr marL="0" indent="0">
              <a:lnSpc>
                <a:spcPct val="200000"/>
              </a:lnSpc>
              <a:buNone/>
            </a:pPr>
            <a:endParaRPr lang="en-IN" b="1" i="1" dirty="0">
              <a:solidFill>
                <a:srgbClr val="C00000"/>
              </a:solidFill>
              <a:latin typeface="Arial Narrow" panose="020B0606020202030204" pitchFamily="34" charset="0"/>
            </a:endParaRPr>
          </a:p>
          <a:p>
            <a:pPr marL="457200" indent="-457200">
              <a:lnSpc>
                <a:spcPct val="200000"/>
              </a:lnSpc>
              <a:buAutoNum type="arabicPeriod"/>
            </a:pPr>
            <a:r>
              <a:rPr lang="en-IN" b="1" i="1" dirty="0" smtClean="0">
                <a:solidFill>
                  <a:srgbClr val="C00000"/>
                </a:solidFill>
              </a:rPr>
              <a:t>Mechanical properties : </a:t>
            </a:r>
            <a:r>
              <a:rPr lang="en-IN" b="1" dirty="0" smtClean="0"/>
              <a:t>Hardness, cohesiveness, viscosity</a:t>
            </a:r>
          </a:p>
          <a:p>
            <a:pPr marL="457200" indent="-457200">
              <a:lnSpc>
                <a:spcPct val="200000"/>
              </a:lnSpc>
              <a:buAutoNum type="arabicPeriod"/>
            </a:pPr>
            <a:r>
              <a:rPr lang="en-IN" b="1" i="1" dirty="0" smtClean="0">
                <a:solidFill>
                  <a:srgbClr val="C00000"/>
                </a:solidFill>
              </a:rPr>
              <a:t>Geometric properties : </a:t>
            </a:r>
            <a:r>
              <a:rPr lang="en-IN" b="1" dirty="0" smtClean="0"/>
              <a:t>Particle size and shape</a:t>
            </a:r>
          </a:p>
          <a:p>
            <a:pPr marL="457200" indent="-457200">
              <a:lnSpc>
                <a:spcPct val="200000"/>
              </a:lnSpc>
              <a:buAutoNum type="arabicPeriod"/>
            </a:pPr>
            <a:r>
              <a:rPr lang="en-IN" b="1" i="1" dirty="0" smtClean="0">
                <a:solidFill>
                  <a:srgbClr val="C00000"/>
                </a:solidFill>
              </a:rPr>
              <a:t>Others: </a:t>
            </a:r>
            <a:r>
              <a:rPr lang="en-IN" b="1" dirty="0" smtClean="0"/>
              <a:t>moisture and fat content</a:t>
            </a:r>
          </a:p>
        </p:txBody>
      </p:sp>
    </p:spTree>
    <p:extLst>
      <p:ext uri="{BB962C8B-B14F-4D97-AF65-F5344CB8AC3E}">
        <p14:creationId xmlns:p14="http://schemas.microsoft.com/office/powerpoint/2010/main" xmlns="" val="2351645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700" dirty="0" smtClean="0">
                <a:latin typeface="Bodoni MT Black" panose="02070A03080606020203" pitchFamily="18" charset="0"/>
              </a:rPr>
              <a:t>CHARACTERISTICS OF SOME FOOD</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p:txBody>
          <a:bodyPr>
            <a:normAutofit/>
          </a:bodyPr>
          <a:lstStyle/>
          <a:p>
            <a:pPr marL="0" indent="0">
              <a:lnSpc>
                <a:spcPct val="150000"/>
              </a:lnSpc>
              <a:buNone/>
            </a:pPr>
            <a:r>
              <a:rPr lang="en-IN" sz="3200" b="1" i="1" dirty="0">
                <a:solidFill>
                  <a:srgbClr val="C00000"/>
                </a:solidFill>
              </a:rPr>
              <a:t>Detersive </a:t>
            </a:r>
            <a:r>
              <a:rPr lang="en-IN" sz="3200" b="1" i="1" dirty="0" smtClean="0">
                <a:solidFill>
                  <a:srgbClr val="C00000"/>
                </a:solidFill>
              </a:rPr>
              <a:t>foods:</a:t>
            </a:r>
          </a:p>
          <a:p>
            <a:pPr marL="0" indent="0">
              <a:buNone/>
            </a:pPr>
            <a:r>
              <a:rPr lang="en-IN" sz="2400" b="1" dirty="0">
                <a:latin typeface="Calibri" panose="020F0502020204030204" pitchFamily="34" charset="0"/>
                <a:cs typeface="Calibri" panose="020F0502020204030204" pitchFamily="34" charset="0"/>
              </a:rPr>
              <a:t>Hard or detersive foods </a:t>
            </a:r>
            <a:r>
              <a:rPr lang="en-IN" sz="2400" b="1" dirty="0" smtClean="0">
                <a:latin typeface="Calibri" panose="020F0502020204030204" pitchFamily="34" charset="0"/>
                <a:cs typeface="Calibri" panose="020F0502020204030204" pitchFamily="34" charset="0"/>
              </a:rPr>
              <a:t>have valuable </a:t>
            </a:r>
            <a:r>
              <a:rPr lang="en-IN" sz="2400" b="1" dirty="0">
                <a:latin typeface="Calibri" panose="020F0502020204030204" pitchFamily="34" charset="0"/>
                <a:cs typeface="Calibri" panose="020F0502020204030204" pitchFamily="34" charset="0"/>
              </a:rPr>
              <a:t>cleansing action </a:t>
            </a:r>
            <a:r>
              <a:rPr lang="en-IN" sz="2400" b="1" dirty="0" smtClean="0">
                <a:latin typeface="Calibri" panose="020F0502020204030204" pitchFamily="34" charset="0"/>
                <a:cs typeface="Calibri" panose="020F0502020204030204" pitchFamily="34" charset="0"/>
              </a:rPr>
              <a:t>and remove plaque </a:t>
            </a:r>
            <a:r>
              <a:rPr lang="en-IN" sz="2400" b="1" dirty="0">
                <a:latin typeface="Calibri" panose="020F0502020204030204" pitchFamily="34" charset="0"/>
                <a:cs typeface="Calibri" panose="020F0502020204030204" pitchFamily="34" charset="0"/>
              </a:rPr>
              <a:t>and food </a:t>
            </a:r>
            <a:r>
              <a:rPr lang="en-IN" sz="2400" b="1" dirty="0" smtClean="0">
                <a:latin typeface="Calibri" panose="020F0502020204030204" pitchFamily="34" charset="0"/>
                <a:cs typeface="Calibri" panose="020F0502020204030204" pitchFamily="34" charset="0"/>
              </a:rPr>
              <a:t>debris from </a:t>
            </a:r>
            <a:r>
              <a:rPr lang="en-IN" sz="2400" b="1" dirty="0">
                <a:latin typeface="Calibri" panose="020F0502020204030204" pitchFamily="34" charset="0"/>
                <a:cs typeface="Calibri" panose="020F0502020204030204" pitchFamily="34" charset="0"/>
              </a:rPr>
              <a:t>the teeth and </a:t>
            </a:r>
            <a:r>
              <a:rPr lang="en-IN" sz="2400" b="1" dirty="0" smtClean="0">
                <a:latin typeface="Calibri" panose="020F0502020204030204" pitchFamily="34" charset="0"/>
                <a:cs typeface="Calibri" panose="020F0502020204030204" pitchFamily="34" charset="0"/>
              </a:rPr>
              <a:t>surrounding tissues</a:t>
            </a:r>
            <a:r>
              <a:rPr lang="en-IN" sz="2400" dirty="0"/>
              <a:t>.</a:t>
            </a:r>
            <a:endParaRPr lang="en-IN" sz="2400" b="1" dirty="0">
              <a:latin typeface="Arial Narrow" panose="020B0606020202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25343" y="3760631"/>
            <a:ext cx="2858037" cy="2858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908788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700" dirty="0" smtClean="0">
                <a:latin typeface="Bodoni MT Black" panose="02070A03080606020203" pitchFamily="18" charset="0"/>
              </a:rPr>
              <a:t>CHARACTERISTICS OF SOME FOOD</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877910" y="1418763"/>
            <a:ext cx="10515600" cy="4351338"/>
          </a:xfrm>
        </p:spPr>
        <p:txBody>
          <a:bodyPr>
            <a:normAutofit/>
          </a:bodyPr>
          <a:lstStyle/>
          <a:p>
            <a:pPr marL="0" indent="0">
              <a:lnSpc>
                <a:spcPct val="150000"/>
              </a:lnSpc>
              <a:buNone/>
            </a:pPr>
            <a:r>
              <a:rPr lang="en-IN" sz="3200" b="1" i="1" dirty="0">
                <a:solidFill>
                  <a:srgbClr val="C00000"/>
                </a:solidFill>
              </a:rPr>
              <a:t>Surface acting </a:t>
            </a:r>
            <a:r>
              <a:rPr lang="en-IN" sz="3200" b="1" i="1" dirty="0" smtClean="0">
                <a:solidFill>
                  <a:srgbClr val="C00000"/>
                </a:solidFill>
              </a:rPr>
              <a:t>agents:</a:t>
            </a:r>
          </a:p>
          <a:p>
            <a:pPr marL="0" indent="0">
              <a:lnSpc>
                <a:spcPct val="150000"/>
              </a:lnSpc>
              <a:buNone/>
            </a:pPr>
            <a:r>
              <a:rPr lang="en-IN" sz="2400" dirty="0">
                <a:latin typeface="Arial Narrow" panose="020B0606020202030204" pitchFamily="34" charset="0"/>
              </a:rPr>
              <a:t>Water fluoridation tends </a:t>
            </a:r>
            <a:r>
              <a:rPr lang="en-IN" sz="2400" dirty="0" smtClean="0">
                <a:latin typeface="Arial Narrow" panose="020B0606020202030204" pitchFamily="34" charset="0"/>
              </a:rPr>
              <a:t>to reduce </a:t>
            </a:r>
            <a:r>
              <a:rPr lang="en-IN" sz="2400" dirty="0">
                <a:latin typeface="Arial Narrow" panose="020B0606020202030204" pitchFamily="34" charset="0"/>
              </a:rPr>
              <a:t>both the surface </a:t>
            </a:r>
            <a:r>
              <a:rPr lang="en-IN" sz="2400" dirty="0" smtClean="0">
                <a:latin typeface="Arial Narrow" panose="020B0606020202030204" pitchFamily="34" charset="0"/>
              </a:rPr>
              <a:t>energy of enamel </a:t>
            </a:r>
            <a:r>
              <a:rPr lang="en-IN" sz="2400" dirty="0">
                <a:latin typeface="Arial Narrow" panose="020B0606020202030204" pitchFamily="34" charset="0"/>
              </a:rPr>
              <a:t>and its tendency </a:t>
            </a:r>
            <a:r>
              <a:rPr lang="en-IN" sz="2400" dirty="0" smtClean="0">
                <a:latin typeface="Arial Narrow" panose="020B0606020202030204" pitchFamily="34" charset="0"/>
              </a:rPr>
              <a:t>to absorb proteins </a:t>
            </a:r>
            <a:endParaRPr lang="en-IN" sz="3200" b="1" dirty="0">
              <a:solidFill>
                <a:srgbClr val="C00000"/>
              </a:solidFill>
              <a:latin typeface="Arial Narrow" panose="020B0606020202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32596" y="3594432"/>
            <a:ext cx="4912083" cy="3096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242020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700" dirty="0" smtClean="0">
                <a:latin typeface="Berlin Sans FB Demi" panose="020E0802020502020306" pitchFamily="34" charset="0"/>
              </a:rPr>
              <a:t>ACIDITY OF FOOD</a:t>
            </a:r>
            <a:br>
              <a:rPr lang="en-IN" sz="2700" dirty="0" smtClean="0">
                <a:latin typeface="Berlin Sans FB Demi" panose="020E0802020502020306"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877910" y="1418763"/>
            <a:ext cx="10515600" cy="4351338"/>
          </a:xfrm>
        </p:spPr>
        <p:txBody>
          <a:bodyPr>
            <a:normAutofit/>
          </a:bodyPr>
          <a:lstStyle/>
          <a:p>
            <a:pPr marL="0" indent="0">
              <a:lnSpc>
                <a:spcPct val="150000"/>
              </a:lnSpc>
              <a:buNone/>
            </a:pPr>
            <a:r>
              <a:rPr lang="en-IN" sz="3200" b="1" dirty="0" smtClean="0">
                <a:solidFill>
                  <a:srgbClr val="C00000"/>
                </a:solidFill>
                <a:latin typeface="Arial Narrow" panose="020B0606020202030204" pitchFamily="34" charset="0"/>
              </a:rPr>
              <a:t>Natural Food:</a:t>
            </a:r>
          </a:p>
          <a:p>
            <a:pPr marL="0" indent="0">
              <a:lnSpc>
                <a:spcPct val="150000"/>
              </a:lnSpc>
              <a:buNone/>
            </a:pPr>
            <a:r>
              <a:rPr lang="en-IN" sz="2400" b="1" dirty="0" smtClean="0">
                <a:latin typeface="Arial Narrow" panose="020B0606020202030204" pitchFamily="34" charset="0"/>
              </a:rPr>
              <a:t>Lemons, apples, fruit juices and carbonated beverages-   Demineralization, etching of enamel and cavitation</a:t>
            </a:r>
            <a:endParaRPr lang="en-IN" sz="2400" b="1" dirty="0">
              <a:latin typeface="Arial Narrow" panose="020B0606020202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35022" y="3536454"/>
            <a:ext cx="4794928" cy="30758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810784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700" dirty="0" smtClean="0">
                <a:latin typeface="Berlin Sans FB Demi" panose="020E0802020502020306" pitchFamily="34" charset="0"/>
              </a:rPr>
              <a:t>Vitamins</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877910" y="1418763"/>
            <a:ext cx="10515600" cy="4351338"/>
          </a:xfrm>
        </p:spPr>
        <p:txBody>
          <a:bodyPr>
            <a:normAutofit/>
          </a:bodyPr>
          <a:lstStyle/>
          <a:p>
            <a:pPr marL="0" indent="0">
              <a:lnSpc>
                <a:spcPct val="150000"/>
              </a:lnSpc>
              <a:buNone/>
            </a:pPr>
            <a:r>
              <a:rPr lang="en-IN" sz="2400" b="1" dirty="0" smtClean="0">
                <a:latin typeface="Arial Narrow" panose="020B0606020202030204" pitchFamily="34" charset="0"/>
              </a:rPr>
              <a:t>Vitamin D and Vitamin A- Most important aspects – development of teeth</a:t>
            </a:r>
          </a:p>
          <a:p>
            <a:pPr marL="0" indent="0">
              <a:lnSpc>
                <a:spcPct val="150000"/>
              </a:lnSpc>
              <a:buNone/>
            </a:pPr>
            <a:endParaRPr lang="en-IN" sz="2400" b="1" dirty="0">
              <a:latin typeface="Arial Narrow" panose="020B0606020202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15594" y="2769139"/>
            <a:ext cx="4726549" cy="35449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914157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700" dirty="0" smtClean="0">
                <a:latin typeface="Berlin Sans FB Demi" panose="020E0802020502020306" pitchFamily="34" charset="0"/>
              </a:rPr>
              <a:t>Lipids</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838200" y="1253331"/>
            <a:ext cx="10515600" cy="4351338"/>
          </a:xfrm>
        </p:spPr>
        <p:txBody>
          <a:bodyPr>
            <a:normAutofit/>
          </a:bodyPr>
          <a:lstStyle/>
          <a:p>
            <a:pPr marL="0" indent="0">
              <a:lnSpc>
                <a:spcPct val="150000"/>
              </a:lnSpc>
              <a:buNone/>
            </a:pPr>
            <a:r>
              <a:rPr lang="en-IN" sz="2400" b="1" dirty="0" smtClean="0">
                <a:latin typeface="Arial Narrow" panose="020B0606020202030204" pitchFamily="34" charset="0"/>
              </a:rPr>
              <a:t>Fat consume – </a:t>
            </a:r>
            <a:r>
              <a:rPr lang="en-IN" sz="2400" b="1" dirty="0" err="1" smtClean="0">
                <a:latin typeface="Arial Narrow" panose="020B0606020202030204" pitchFamily="34" charset="0"/>
              </a:rPr>
              <a:t>Anticariogenic</a:t>
            </a:r>
            <a:r>
              <a:rPr lang="en-IN" sz="2400" b="1" dirty="0" smtClean="0">
                <a:latin typeface="Arial Narrow" panose="020B0606020202030204" pitchFamily="34" charset="0"/>
              </a:rPr>
              <a:t> effect</a:t>
            </a:r>
          </a:p>
          <a:p>
            <a:pPr marL="0" indent="0">
              <a:lnSpc>
                <a:spcPct val="150000"/>
              </a:lnSpc>
              <a:buNone/>
            </a:pPr>
            <a:endParaRPr lang="en-IN" sz="2400" b="1" dirty="0">
              <a:latin typeface="Arial Narrow" panose="020B0606020202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66281" y="2055813"/>
            <a:ext cx="4849433" cy="44843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788255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Rounded Rectangle 1"/>
          <p:cNvSpPr/>
          <p:nvPr/>
        </p:nvSpPr>
        <p:spPr>
          <a:xfrm>
            <a:off x="459347" y="1690688"/>
            <a:ext cx="10856890" cy="16613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5" name="Title 4"/>
          <p:cNvSpPr>
            <a:spLocks noGrp="1"/>
          </p:cNvSpPr>
          <p:nvPr>
            <p:ph type="title"/>
          </p:nvPr>
        </p:nvSpPr>
        <p:spPr/>
        <p:txBody>
          <a:bodyPr>
            <a:normAutofit/>
          </a:bodyPr>
          <a:lstStyle/>
          <a:p>
            <a:r>
              <a:rPr lang="en-IN" sz="2700" dirty="0" smtClean="0">
                <a:latin typeface="Arial Narrow" panose="020B0606020202030204" pitchFamily="34" charset="0"/>
              </a:rPr>
              <a:t/>
            </a:r>
            <a:br>
              <a:rPr lang="en-IN" sz="2700" dirty="0" smtClean="0">
                <a:latin typeface="Arial Narrow" panose="020B0606020202030204" pitchFamily="34" charset="0"/>
              </a:rPr>
            </a:br>
            <a:r>
              <a:rPr lang="en-IN" sz="2700" dirty="0" smtClean="0">
                <a:latin typeface="Arial Narrow" panose="020B0606020202030204" pitchFamily="34" charset="0"/>
              </a:rPr>
              <a:t>                                                  </a:t>
            </a:r>
            <a:r>
              <a:rPr lang="en-IN" sz="2700" dirty="0" smtClean="0">
                <a:latin typeface="Algerian" panose="04020705040A02060702" pitchFamily="82" charset="0"/>
              </a:rPr>
              <a:t>NUTRITION</a:t>
            </a: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618186" y="1803042"/>
            <a:ext cx="10698051" cy="4432692"/>
          </a:xfrm>
        </p:spPr>
        <p:txBody>
          <a:bodyPr>
            <a:normAutofit/>
          </a:bodyPr>
          <a:lstStyle/>
          <a:p>
            <a:pPr marL="0" indent="0">
              <a:buNone/>
            </a:pPr>
            <a:r>
              <a:rPr lang="en-IN" sz="2400" b="1" i="1" dirty="0">
                <a:solidFill>
                  <a:schemeClr val="accent4">
                    <a:lumMod val="60000"/>
                    <a:lumOff val="40000"/>
                  </a:schemeClr>
                </a:solidFill>
              </a:rPr>
              <a:t>The science which deals with the study of nutrient and </a:t>
            </a:r>
            <a:r>
              <a:rPr lang="en-IN" sz="2400" b="1" i="1" dirty="0" smtClean="0">
                <a:solidFill>
                  <a:schemeClr val="accent4">
                    <a:lumMod val="60000"/>
                    <a:lumOff val="40000"/>
                  </a:schemeClr>
                </a:solidFill>
              </a:rPr>
              <a:t>foods and </a:t>
            </a:r>
            <a:r>
              <a:rPr lang="en-IN" sz="2400" b="1" i="1" dirty="0">
                <a:solidFill>
                  <a:schemeClr val="accent4">
                    <a:lumMod val="60000"/>
                    <a:lumOff val="40000"/>
                  </a:schemeClr>
                </a:solidFill>
              </a:rPr>
              <a:t>their effects on the nature &amp; function of organism </a:t>
            </a:r>
            <a:r>
              <a:rPr lang="en-IN" sz="2400" b="1" i="1" dirty="0" smtClean="0">
                <a:solidFill>
                  <a:schemeClr val="accent4">
                    <a:lumMod val="60000"/>
                    <a:lumOff val="40000"/>
                  </a:schemeClr>
                </a:solidFill>
              </a:rPr>
              <a:t>under different </a:t>
            </a:r>
            <a:r>
              <a:rPr lang="en-IN" sz="2400" b="1" i="1" dirty="0">
                <a:solidFill>
                  <a:schemeClr val="accent4">
                    <a:lumMod val="60000"/>
                    <a:lumOff val="40000"/>
                  </a:schemeClr>
                </a:solidFill>
              </a:rPr>
              <a:t>condition of age, health &amp; </a:t>
            </a:r>
            <a:r>
              <a:rPr lang="en-IN" sz="2400" b="1" i="1" dirty="0" smtClean="0">
                <a:solidFill>
                  <a:schemeClr val="accent4">
                    <a:lumMod val="60000"/>
                    <a:lumOff val="40000"/>
                  </a:schemeClr>
                </a:solidFill>
              </a:rPr>
              <a:t>disease</a:t>
            </a:r>
          </a:p>
          <a:p>
            <a:pPr marL="0" indent="0">
              <a:buNone/>
            </a:pPr>
            <a:endParaRPr lang="en-IN" sz="2400" b="1" i="1" dirty="0">
              <a:solidFill>
                <a:schemeClr val="accent4">
                  <a:lumMod val="60000"/>
                  <a:lumOff val="40000"/>
                </a:schemeClr>
              </a:solidFill>
            </a:endParaRPr>
          </a:p>
          <a:p>
            <a:pPr marL="0" indent="0">
              <a:buNone/>
            </a:pPr>
            <a:r>
              <a:rPr lang="en-IN" sz="2400" b="1" i="1" dirty="0" smtClean="0">
                <a:solidFill>
                  <a:schemeClr val="accent4">
                    <a:lumMod val="60000"/>
                    <a:lumOff val="40000"/>
                  </a:schemeClr>
                </a:solidFill>
              </a:rPr>
              <a:t>.</a:t>
            </a:r>
          </a:p>
          <a:p>
            <a:pPr marL="0" indent="0">
              <a:buNone/>
            </a:pPr>
            <a:r>
              <a:rPr lang="en-IN" sz="2400" b="1" i="1" dirty="0" smtClean="0">
                <a:latin typeface="Arial" panose="020B0604020202020204" pitchFamily="34" charset="0"/>
                <a:cs typeface="Arial" panose="020B0604020202020204" pitchFamily="34" charset="0"/>
              </a:rPr>
              <a:t>NIZEL, 1989</a:t>
            </a:r>
            <a:endParaRPr lang="en-IN" sz="2400" b="1" dirty="0" smtClean="0">
              <a:latin typeface="Arial" panose="020B0604020202020204" pitchFamily="34" charset="0"/>
              <a:cs typeface="Arial" panose="020B0604020202020204" pitchFamily="34" charset="0"/>
            </a:endParaRPr>
          </a:p>
        </p:txBody>
      </p:sp>
      <p:sp>
        <p:nvSpPr>
          <p:cNvPr id="3" name="Rounded Rectangle 2"/>
          <p:cNvSpPr/>
          <p:nvPr/>
        </p:nvSpPr>
        <p:spPr>
          <a:xfrm>
            <a:off x="478129" y="4420478"/>
            <a:ext cx="10875671" cy="1851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b="1" i="1" dirty="0">
                <a:solidFill>
                  <a:schemeClr val="tx1"/>
                </a:solidFill>
              </a:rPr>
              <a:t>Nutrients are defined as the constituents of food, </a:t>
            </a:r>
            <a:r>
              <a:rPr lang="en-IN" sz="2400" b="1" i="1" dirty="0" smtClean="0">
                <a:solidFill>
                  <a:schemeClr val="tx1"/>
                </a:solidFill>
              </a:rPr>
              <a:t>which perform </a:t>
            </a:r>
            <a:r>
              <a:rPr lang="en-IN" sz="2400" b="1" i="1" dirty="0">
                <a:solidFill>
                  <a:schemeClr val="tx1"/>
                </a:solidFill>
              </a:rPr>
              <a:t>important functions in our body</a:t>
            </a:r>
            <a:r>
              <a:rPr lang="en-IN" b="1" i="1" dirty="0"/>
              <a:t>.</a:t>
            </a:r>
            <a:endParaRPr lang="en-IN" dirty="0"/>
          </a:p>
        </p:txBody>
      </p:sp>
    </p:spTree>
    <p:extLst>
      <p:ext uri="{BB962C8B-B14F-4D97-AF65-F5344CB8AC3E}">
        <p14:creationId xmlns:p14="http://schemas.microsoft.com/office/powerpoint/2010/main" xmlns="" val="105044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0818" y="409161"/>
            <a:ext cx="11370364" cy="6039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286159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sz="3600" b="1" i="1" dirty="0">
                <a:latin typeface="Bodoni MT Black" panose="02070A03080606020203" pitchFamily="18" charset="0"/>
              </a:rPr>
              <a:t>Systemic action of nutrients</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p:txBody>
          <a:bodyPr>
            <a:normAutofit/>
          </a:bodyPr>
          <a:lstStyle/>
          <a:p>
            <a:pPr marL="0" indent="0">
              <a:lnSpc>
                <a:spcPct val="150000"/>
              </a:lnSpc>
              <a:buNone/>
            </a:pPr>
            <a:r>
              <a:rPr lang="en-IN" sz="3200" b="1" dirty="0">
                <a:latin typeface="Bodoni MT Black" panose="02070A03080606020203" pitchFamily="18" charset="0"/>
              </a:rPr>
              <a:t>General </a:t>
            </a:r>
            <a:r>
              <a:rPr lang="en-IN" sz="3200" b="1" dirty="0" smtClean="0">
                <a:latin typeface="Bodoni MT Black" panose="02070A03080606020203" pitchFamily="18" charset="0"/>
              </a:rPr>
              <a:t>nutrition</a:t>
            </a:r>
            <a:r>
              <a:rPr lang="en-IN" sz="3200" b="1" dirty="0" smtClean="0"/>
              <a:t>:</a:t>
            </a:r>
          </a:p>
          <a:p>
            <a:pPr marL="0" indent="0">
              <a:buNone/>
            </a:pPr>
            <a:r>
              <a:rPr lang="en-IN" sz="3200" dirty="0" err="1" smtClean="0">
                <a:solidFill>
                  <a:srgbClr val="C00000"/>
                </a:solidFill>
                <a:latin typeface="Agency FB" panose="020B0503020202020204" pitchFamily="34" charset="0"/>
              </a:rPr>
              <a:t>Mellanby</a:t>
            </a:r>
            <a:r>
              <a:rPr lang="en-IN" sz="3200" dirty="0" smtClean="0">
                <a:solidFill>
                  <a:srgbClr val="C00000"/>
                </a:solidFill>
                <a:latin typeface="Agency FB" panose="020B0503020202020204" pitchFamily="34" charset="0"/>
              </a:rPr>
              <a:t>, </a:t>
            </a:r>
          </a:p>
          <a:p>
            <a:pPr marL="0" indent="0">
              <a:buNone/>
            </a:pPr>
            <a:r>
              <a:rPr lang="en-IN" sz="3200" dirty="0" smtClean="0">
                <a:latin typeface="Arial Narrow" panose="020B0606020202030204" pitchFamily="34" charset="0"/>
              </a:rPr>
              <a:t> </a:t>
            </a:r>
            <a:r>
              <a:rPr lang="en-IN" sz="2400" dirty="0">
                <a:latin typeface="Arial Narrow" panose="020B0606020202030204" pitchFamily="34" charset="0"/>
              </a:rPr>
              <a:t>showed </a:t>
            </a:r>
            <a:r>
              <a:rPr lang="en-IN" sz="2400" dirty="0" smtClean="0">
                <a:latin typeface="Arial Narrow" panose="020B0606020202030204" pitchFamily="34" charset="0"/>
              </a:rPr>
              <a:t>that inadequate </a:t>
            </a:r>
            <a:r>
              <a:rPr lang="en-IN" sz="2400" dirty="0">
                <a:latin typeface="Arial Narrow" panose="020B0606020202030204" pitchFamily="34" charset="0"/>
              </a:rPr>
              <a:t>nutrition </a:t>
            </a:r>
            <a:r>
              <a:rPr lang="en-IN" sz="2400" dirty="0" smtClean="0">
                <a:latin typeface="Arial Narrow" panose="020B0606020202030204" pitchFamily="34" charset="0"/>
              </a:rPr>
              <a:t>during childhood </a:t>
            </a:r>
            <a:r>
              <a:rPr lang="en-IN" sz="2400" dirty="0">
                <a:latin typeface="Arial Narrow" panose="020B0606020202030204" pitchFamily="34" charset="0"/>
              </a:rPr>
              <a:t>interferes with </a:t>
            </a:r>
            <a:r>
              <a:rPr lang="en-IN" sz="2400" dirty="0" smtClean="0">
                <a:latin typeface="Arial Narrow" panose="020B0606020202030204" pitchFamily="34" charset="0"/>
              </a:rPr>
              <a:t>tooth development.</a:t>
            </a:r>
          </a:p>
          <a:p>
            <a:pPr marL="0" indent="0">
              <a:buNone/>
            </a:pPr>
            <a:endParaRPr lang="en-IN" sz="2400" dirty="0" smtClean="0">
              <a:latin typeface="Arial Narrow" panose="020B0606020202030204" pitchFamily="34" charset="0"/>
            </a:endParaRPr>
          </a:p>
          <a:p>
            <a:pPr marL="0" indent="0">
              <a:buNone/>
            </a:pPr>
            <a:endParaRPr lang="en-IN" sz="2400" b="1" dirty="0">
              <a:solidFill>
                <a:srgbClr val="C00000"/>
              </a:solidFill>
              <a:latin typeface="Arial Narrow" panose="020B0606020202030204" pitchFamily="34" charset="0"/>
            </a:endParaRPr>
          </a:p>
        </p:txBody>
      </p:sp>
      <p:pic>
        <p:nvPicPr>
          <p:cNvPr id="1026" name="Picture 2" descr="Image result for nutrition and dental caries"/>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8872" t="5318" r="11691" b="7358"/>
          <a:stretch/>
        </p:blipFill>
        <p:spPr bwMode="auto">
          <a:xfrm>
            <a:off x="3400022" y="3924083"/>
            <a:ext cx="3425780" cy="2824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8316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sz="3600" b="1" i="1" dirty="0">
                <a:latin typeface="Bodoni MT Black" panose="02070A03080606020203" pitchFamily="18" charset="0"/>
              </a:rPr>
              <a:t>Systemic action of nutrients</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a:xfrm>
            <a:off x="838200" y="1825625"/>
            <a:ext cx="6193665" cy="4351338"/>
          </a:xfrm>
        </p:spPr>
        <p:txBody>
          <a:bodyPr>
            <a:normAutofit/>
          </a:bodyPr>
          <a:lstStyle/>
          <a:p>
            <a:pPr marL="0" indent="0">
              <a:lnSpc>
                <a:spcPct val="150000"/>
              </a:lnSpc>
              <a:buNone/>
            </a:pPr>
            <a:r>
              <a:rPr lang="en-IN" sz="2400" b="1" dirty="0" smtClean="0">
                <a:solidFill>
                  <a:srgbClr val="C00000"/>
                </a:solidFill>
                <a:latin typeface="Arial Narrow" panose="020B0606020202030204" pitchFamily="34" charset="0"/>
              </a:rPr>
              <a:t>SPECIFIC NUTRIENTS:</a:t>
            </a:r>
          </a:p>
          <a:p>
            <a:pPr marL="0" indent="0" algn="just">
              <a:lnSpc>
                <a:spcPct val="150000"/>
              </a:lnSpc>
              <a:buNone/>
            </a:pPr>
            <a:r>
              <a:rPr lang="en-IN" sz="2400" dirty="0">
                <a:latin typeface="Arial Narrow" panose="020B0606020202030204" pitchFamily="34" charset="0"/>
              </a:rPr>
              <a:t>Specific nutrients such </a:t>
            </a:r>
            <a:r>
              <a:rPr lang="en-IN" sz="2400" dirty="0" smtClean="0">
                <a:latin typeface="Arial Narrow" panose="020B0606020202030204" pitchFamily="34" charset="0"/>
              </a:rPr>
              <a:t>as Fluoride</a:t>
            </a:r>
            <a:r>
              <a:rPr lang="en-IN" sz="2400" dirty="0">
                <a:latin typeface="Arial Narrow" panose="020B0606020202030204" pitchFamily="34" charset="0"/>
              </a:rPr>
              <a:t>, trace elements </a:t>
            </a:r>
            <a:r>
              <a:rPr lang="en-IN" sz="2400" dirty="0" smtClean="0">
                <a:latin typeface="Arial Narrow" panose="020B0606020202030204" pitchFamily="34" charset="0"/>
              </a:rPr>
              <a:t>like strontium</a:t>
            </a:r>
            <a:r>
              <a:rPr lang="en-IN" sz="2400" dirty="0">
                <a:latin typeface="Arial Narrow" panose="020B0606020202030204" pitchFamily="34" charset="0"/>
              </a:rPr>
              <a:t>, molybdenum, </a:t>
            </a:r>
            <a:r>
              <a:rPr lang="en-IN" sz="2400" dirty="0" smtClean="0">
                <a:latin typeface="Arial Narrow" panose="020B0606020202030204" pitchFamily="34" charset="0"/>
              </a:rPr>
              <a:t>lithium, boron</a:t>
            </a:r>
            <a:r>
              <a:rPr lang="en-IN" sz="2400" dirty="0">
                <a:latin typeface="Arial Narrow" panose="020B0606020202030204" pitchFamily="34" charset="0"/>
              </a:rPr>
              <a:t>, selenium and vitamins </a:t>
            </a:r>
            <a:r>
              <a:rPr lang="en-IN" sz="2400" dirty="0" smtClean="0">
                <a:latin typeface="Arial Narrow" panose="020B0606020202030204" pitchFamily="34" charset="0"/>
              </a:rPr>
              <a:t>have direct </a:t>
            </a:r>
            <a:r>
              <a:rPr lang="en-IN" sz="2400" dirty="0">
                <a:latin typeface="Arial Narrow" panose="020B0606020202030204" pitchFamily="34" charset="0"/>
              </a:rPr>
              <a:t>affect on </a:t>
            </a:r>
            <a:r>
              <a:rPr lang="en-IN" sz="2400" dirty="0" smtClean="0">
                <a:latin typeface="Arial Narrow" panose="020B0606020202030204" pitchFamily="34" charset="0"/>
              </a:rPr>
              <a:t>subsequent susceptibility </a:t>
            </a:r>
            <a:r>
              <a:rPr lang="en-IN" sz="2400" dirty="0">
                <a:latin typeface="Arial Narrow" panose="020B0606020202030204" pitchFamily="34" charset="0"/>
              </a:rPr>
              <a:t>to caries</a:t>
            </a:r>
            <a:r>
              <a:rPr lang="en-IN" sz="2400" dirty="0"/>
              <a:t>.</a:t>
            </a:r>
            <a:endParaRPr lang="en-IN" sz="2400" b="1" dirty="0">
              <a:solidFill>
                <a:srgbClr val="C00000"/>
              </a:solidFill>
              <a:latin typeface="Arial Narrow" panose="020B0606020202030204" pitchFamily="34" charset="0"/>
            </a:endParaRPr>
          </a:p>
        </p:txBody>
      </p:sp>
      <p:pic>
        <p:nvPicPr>
          <p:cNvPr id="2050" name="Picture 2" descr="Image result for specific nutrients and trace element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73110" y="1690688"/>
            <a:ext cx="4477644" cy="4177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67869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Rectangle 5"/>
          <p:cNvSpPr/>
          <p:nvPr/>
        </p:nvSpPr>
        <p:spPr>
          <a:xfrm>
            <a:off x="2642734" y="162656"/>
            <a:ext cx="5792420" cy="707886"/>
          </a:xfrm>
          <a:prstGeom prst="rect">
            <a:avLst/>
          </a:prstGeom>
        </p:spPr>
        <p:txBody>
          <a:bodyPr wrap="none">
            <a:spAutoFit/>
          </a:bodyPr>
          <a:lstStyle/>
          <a:p>
            <a:r>
              <a:rPr lang="en-IN" sz="4000" b="1" i="1" dirty="0"/>
              <a:t>Nutrient inter-relationship</a:t>
            </a:r>
            <a:endParaRPr lang="en-IN" sz="4000" dirty="0">
              <a:latin typeface="Bodoni MT Black" panose="02070A03080606020203" pitchFamily="18" charset="0"/>
            </a:endParaRPr>
          </a:p>
        </p:txBody>
      </p:sp>
      <p:pic>
        <p:nvPicPr>
          <p:cNvPr id="3076" name="Picture 4" descr="Image result for nutrient inter relationshi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7400" y="870542"/>
            <a:ext cx="8928324" cy="587389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4399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a:xfrm>
            <a:off x="1236371" y="152333"/>
            <a:ext cx="10515600" cy="1325563"/>
          </a:xfrm>
        </p:spPr>
        <p:txBody>
          <a:bodyPr/>
          <a:lstStyle/>
          <a:p>
            <a:r>
              <a:rPr lang="en-IN" b="1" dirty="0">
                <a:latin typeface="Bodoni MT Black" panose="02070A03080606020203" pitchFamily="18" charset="0"/>
              </a:rPr>
              <a:t>Rules for daily food selection:</a:t>
            </a:r>
            <a:endParaRPr lang="en-IN" dirty="0">
              <a:latin typeface="Bodoni MT Black" panose="02070A03080606020203" pitchFamily="18" charset="0"/>
            </a:endParaRPr>
          </a:p>
        </p:txBody>
      </p:sp>
      <p:sp>
        <p:nvSpPr>
          <p:cNvPr id="2" name="Content Placeholder 1"/>
          <p:cNvSpPr>
            <a:spLocks noGrp="1"/>
          </p:cNvSpPr>
          <p:nvPr>
            <p:ph idx="1"/>
          </p:nvPr>
        </p:nvSpPr>
        <p:spPr>
          <a:xfrm>
            <a:off x="992747" y="1477896"/>
            <a:ext cx="10515600" cy="4351338"/>
          </a:xfrm>
        </p:spPr>
        <p:txBody>
          <a:bodyPr>
            <a:normAutofit/>
          </a:bodyPr>
          <a:lstStyle/>
          <a:p>
            <a:pPr marL="0" indent="0">
              <a:buNone/>
            </a:pPr>
            <a:r>
              <a:rPr lang="en-IN" dirty="0" smtClean="0">
                <a:solidFill>
                  <a:srgbClr val="C00000"/>
                </a:solidFill>
                <a:latin typeface="Arial Narrow" panose="020B0606020202030204" pitchFamily="34" charset="0"/>
              </a:rPr>
              <a:t>                   “</a:t>
            </a:r>
            <a:r>
              <a:rPr lang="en-IN" dirty="0">
                <a:solidFill>
                  <a:srgbClr val="C00000"/>
                </a:solidFill>
                <a:latin typeface="Arial Narrow" panose="020B0606020202030204" pitchFamily="34" charset="0"/>
              </a:rPr>
              <a:t>the more </a:t>
            </a:r>
            <a:r>
              <a:rPr lang="en-IN" dirty="0" smtClean="0">
                <a:solidFill>
                  <a:srgbClr val="C00000"/>
                </a:solidFill>
                <a:latin typeface="Arial Narrow" panose="020B0606020202030204" pitchFamily="34" charset="0"/>
              </a:rPr>
              <a:t>natural the </a:t>
            </a:r>
            <a:r>
              <a:rPr lang="en-IN" dirty="0">
                <a:solidFill>
                  <a:srgbClr val="C00000"/>
                </a:solidFill>
                <a:latin typeface="Arial Narrow" panose="020B0606020202030204" pitchFamily="34" charset="0"/>
              </a:rPr>
              <a:t>food, the better” is a </a:t>
            </a:r>
            <a:r>
              <a:rPr lang="en-IN" dirty="0" smtClean="0">
                <a:solidFill>
                  <a:srgbClr val="C00000"/>
                </a:solidFill>
                <a:latin typeface="Arial Narrow" panose="020B0606020202030204" pitchFamily="34" charset="0"/>
              </a:rPr>
              <a:t>truism</a:t>
            </a:r>
            <a:endParaRPr lang="en-IN" dirty="0">
              <a:solidFill>
                <a:srgbClr val="C00000"/>
              </a:solidFill>
              <a:latin typeface="Arial Narrow" panose="020B0606020202030204" pitchFamily="34" charset="0"/>
            </a:endParaRPr>
          </a:p>
        </p:txBody>
      </p:sp>
      <p:pic>
        <p:nvPicPr>
          <p:cNvPr id="5" name="Picture 2" descr="Related image"/>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4850"/>
          <a:stretch/>
        </p:blipFill>
        <p:spPr bwMode="auto">
          <a:xfrm>
            <a:off x="1236371" y="2115581"/>
            <a:ext cx="9225567" cy="4612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1910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p:txBody>
          <a:bodyPr>
            <a:normAutofit/>
          </a:bodyPr>
          <a:lstStyle/>
          <a:p>
            <a:r>
              <a:rPr lang="en-IN" dirty="0">
                <a:latin typeface="Bodoni MT Black" panose="02070A03080606020203" pitchFamily="18" charset="0"/>
              </a:rPr>
              <a:t>C</a:t>
            </a:r>
            <a:r>
              <a:rPr lang="en-IN" dirty="0" smtClean="0">
                <a:latin typeface="Bodoni MT Black" panose="02070A03080606020203" pitchFamily="18" charset="0"/>
              </a:rPr>
              <a:t>arcinogenicity </a:t>
            </a:r>
            <a:r>
              <a:rPr lang="en-IN" dirty="0">
                <a:latin typeface="Bodoni MT Black" panose="02070A03080606020203" pitchFamily="18" charset="0"/>
              </a:rPr>
              <a:t>of </a:t>
            </a:r>
            <a:r>
              <a:rPr lang="en-IN" dirty="0" smtClean="0">
                <a:latin typeface="Bodoni MT Black" panose="02070A03080606020203" pitchFamily="18" charset="0"/>
              </a:rPr>
              <a:t>fermentable carbohydrate</a:t>
            </a:r>
            <a:endParaRPr lang="en-IN" dirty="0">
              <a:latin typeface="Bodoni MT Black" panose="02070A03080606020203" pitchFamily="18" charset="0"/>
            </a:endParaRPr>
          </a:p>
        </p:txBody>
      </p:sp>
      <p:sp>
        <p:nvSpPr>
          <p:cNvPr id="8" name="Content Placeholder 7"/>
          <p:cNvSpPr>
            <a:spLocks noGrp="1"/>
          </p:cNvSpPr>
          <p:nvPr>
            <p:ph idx="1"/>
          </p:nvPr>
        </p:nvSpPr>
        <p:spPr>
          <a:xfrm>
            <a:off x="838200" y="2506662"/>
            <a:ext cx="10515600" cy="4351338"/>
          </a:xfrm>
        </p:spPr>
        <p:txBody>
          <a:bodyPr>
            <a:normAutofit/>
          </a:bodyPr>
          <a:lstStyle/>
          <a:p>
            <a:pPr>
              <a:lnSpc>
                <a:spcPct val="200000"/>
              </a:lnSpc>
              <a:buFont typeface="Wingdings" panose="05000000000000000000" pitchFamily="2" charset="2"/>
              <a:buChar char="§"/>
            </a:pPr>
            <a:r>
              <a:rPr lang="en-IN" sz="2400" dirty="0" smtClean="0">
                <a:latin typeface="Arial Narrow" panose="020B0606020202030204" pitchFamily="34" charset="0"/>
              </a:rPr>
              <a:t>Varies with physical form, chemical composition, route of administration and presence of other food constituents</a:t>
            </a:r>
          </a:p>
          <a:p>
            <a:pPr>
              <a:lnSpc>
                <a:spcPct val="200000"/>
              </a:lnSpc>
              <a:buFont typeface="Wingdings" panose="05000000000000000000" pitchFamily="2" charset="2"/>
              <a:buChar char="§"/>
            </a:pPr>
            <a:r>
              <a:rPr lang="en-IN" sz="2400" dirty="0" smtClean="0">
                <a:latin typeface="Arial Narrow" panose="020B0606020202030204" pitchFamily="34" charset="0"/>
              </a:rPr>
              <a:t>Polysaccharides are less </a:t>
            </a:r>
            <a:r>
              <a:rPr lang="en-IN" sz="2400" dirty="0">
                <a:latin typeface="Arial Narrow" panose="020B0606020202030204" pitchFamily="34" charset="0"/>
              </a:rPr>
              <a:t>readily fermented by </a:t>
            </a:r>
            <a:r>
              <a:rPr lang="en-IN" sz="2400" dirty="0" smtClean="0">
                <a:latin typeface="Arial Narrow" panose="020B0606020202030204" pitchFamily="34" charset="0"/>
              </a:rPr>
              <a:t>plaque bacteria </a:t>
            </a:r>
            <a:r>
              <a:rPr lang="en-IN" sz="2400" dirty="0">
                <a:latin typeface="Arial Narrow" panose="020B0606020202030204" pitchFamily="34" charset="0"/>
              </a:rPr>
              <a:t>than are monosaccharide.</a:t>
            </a:r>
          </a:p>
        </p:txBody>
      </p:sp>
    </p:spTree>
    <p:extLst>
      <p:ext uri="{BB962C8B-B14F-4D97-AF65-F5344CB8AC3E}">
        <p14:creationId xmlns:p14="http://schemas.microsoft.com/office/powerpoint/2010/main" xmlns="" val="4158424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p:txBody>
          <a:bodyPr>
            <a:normAutofit fontScale="90000"/>
          </a:bodyPr>
          <a:lstStyle/>
          <a:p>
            <a:r>
              <a:rPr lang="en-IN" dirty="0"/>
              <a:t/>
            </a:r>
            <a:br>
              <a:rPr lang="en-IN" dirty="0"/>
            </a:br>
            <a:r>
              <a:rPr lang="en-IN" dirty="0"/>
              <a:t> </a:t>
            </a:r>
            <a:br>
              <a:rPr lang="en-IN" dirty="0"/>
            </a:br>
            <a:r>
              <a:rPr lang="en-IN" b="1" dirty="0">
                <a:latin typeface="Bodoni MT Black" panose="02070A03080606020203" pitchFamily="18" charset="0"/>
              </a:rPr>
              <a:t>Caries as Nutritional Deficiency </a:t>
            </a:r>
            <a:r>
              <a:rPr lang="en-IN" dirty="0"/>
              <a:t/>
            </a:r>
            <a:br>
              <a:rPr lang="en-IN" dirty="0"/>
            </a:br>
            <a:endParaRPr lang="en-IN" dirty="0"/>
          </a:p>
        </p:txBody>
      </p:sp>
      <p:sp>
        <p:nvSpPr>
          <p:cNvPr id="8" name="Content Placeholder 7"/>
          <p:cNvSpPr>
            <a:spLocks noGrp="1"/>
          </p:cNvSpPr>
          <p:nvPr>
            <p:ph idx="1"/>
          </p:nvPr>
        </p:nvSpPr>
        <p:spPr>
          <a:xfrm>
            <a:off x="838199" y="1825625"/>
            <a:ext cx="10623997" cy="4351338"/>
          </a:xfrm>
        </p:spPr>
        <p:txBody>
          <a:bodyPr>
            <a:normAutofit/>
          </a:bodyPr>
          <a:lstStyle/>
          <a:p>
            <a:endParaRPr lang="en-IN" sz="2400" dirty="0"/>
          </a:p>
          <a:p>
            <a:pPr>
              <a:lnSpc>
                <a:spcPct val="150000"/>
              </a:lnSpc>
            </a:pPr>
            <a:r>
              <a:rPr lang="en-IN" sz="2400" dirty="0"/>
              <a:t> </a:t>
            </a:r>
            <a:r>
              <a:rPr lang="en-IN" sz="2400" dirty="0">
                <a:latin typeface="Arial Narrow" panose="020B0606020202030204" pitchFamily="34" charset="0"/>
              </a:rPr>
              <a:t>Some researches consider caries as nutritional deficiency caused either by sufficient phosphate intake or improper dietary calcium -phosphate ratio</a:t>
            </a:r>
            <a:r>
              <a:rPr lang="en-IN" sz="2400" dirty="0" smtClean="0">
                <a:latin typeface="Arial Narrow" panose="020B0606020202030204" pitchFamily="34" charset="0"/>
              </a:rPr>
              <a:t>.</a:t>
            </a:r>
          </a:p>
          <a:p>
            <a:pPr>
              <a:lnSpc>
                <a:spcPct val="150000"/>
              </a:lnSpc>
            </a:pPr>
            <a:endParaRPr lang="en-IN" sz="2400" dirty="0">
              <a:latin typeface="Arial Narrow" panose="020B0606020202030204" pitchFamily="34" charset="0"/>
            </a:endParaRPr>
          </a:p>
          <a:p>
            <a:pPr>
              <a:lnSpc>
                <a:spcPct val="150000"/>
              </a:lnSpc>
            </a:pPr>
            <a:r>
              <a:rPr lang="en-IN" sz="2400" dirty="0" smtClean="0">
                <a:latin typeface="Arial Narrow" panose="020B0606020202030204" pitchFamily="34" charset="0"/>
              </a:rPr>
              <a:t>  </a:t>
            </a:r>
            <a:r>
              <a:rPr lang="en-IN" sz="2400" dirty="0">
                <a:latin typeface="Arial Narrow" panose="020B0606020202030204" pitchFamily="34" charset="0"/>
              </a:rPr>
              <a:t>Numerous experiments on rodents have demonstrated that phosphate salts have the potential to retard dental caries. </a:t>
            </a:r>
          </a:p>
        </p:txBody>
      </p:sp>
    </p:spTree>
    <p:extLst>
      <p:ext uri="{BB962C8B-B14F-4D97-AF65-F5344CB8AC3E}">
        <p14:creationId xmlns:p14="http://schemas.microsoft.com/office/powerpoint/2010/main" xmlns="" val="430788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p:txBody>
          <a:bodyPr>
            <a:normAutofit fontScale="90000"/>
          </a:bodyPr>
          <a:lstStyle/>
          <a:p>
            <a:r>
              <a:rPr lang="en-IN" b="1" dirty="0"/>
              <a:t/>
            </a:r>
            <a:br>
              <a:rPr lang="en-IN" b="1" dirty="0"/>
            </a:br>
            <a:r>
              <a:rPr lang="en-IN" dirty="0">
                <a:latin typeface="Bodoni MT Black" panose="02070A03080606020203" pitchFamily="18" charset="0"/>
              </a:rPr>
              <a:t/>
            </a:r>
            <a:br>
              <a:rPr lang="en-IN" dirty="0">
                <a:latin typeface="Bodoni MT Black" panose="02070A03080606020203" pitchFamily="18" charset="0"/>
              </a:rPr>
            </a:br>
            <a:r>
              <a:rPr lang="en-IN" dirty="0">
                <a:latin typeface="Bodoni MT Black" panose="02070A03080606020203" pitchFamily="18" charset="0"/>
              </a:rPr>
              <a:t> </a:t>
            </a:r>
            <a:r>
              <a:rPr lang="en-IN" dirty="0" err="1" smtClean="0">
                <a:latin typeface="Bodoni MT Black" panose="02070A03080606020203" pitchFamily="18" charset="0"/>
              </a:rPr>
              <a:t>Luoma</a:t>
            </a:r>
            <a:r>
              <a:rPr lang="en-IN" dirty="0">
                <a:latin typeface="Bodoni MT Black" panose="02070A03080606020203" pitchFamily="18" charset="0"/>
              </a:rPr>
              <a:t> </a:t>
            </a:r>
            <a:r>
              <a:rPr lang="en-IN" dirty="0" smtClean="0">
                <a:latin typeface="Bodoni MT Black" panose="02070A03080606020203" pitchFamily="18" charset="0"/>
              </a:rPr>
              <a:t>1984,  </a:t>
            </a:r>
            <a:endParaRPr lang="en-IN" dirty="0">
              <a:latin typeface="Bodoni MT Black" panose="02070A03080606020203" pitchFamily="18" charset="0"/>
            </a:endParaRPr>
          </a:p>
        </p:txBody>
      </p:sp>
      <p:sp>
        <p:nvSpPr>
          <p:cNvPr id="8" name="Content Placeholder 7"/>
          <p:cNvSpPr>
            <a:spLocks noGrp="1"/>
          </p:cNvSpPr>
          <p:nvPr>
            <p:ph idx="1"/>
          </p:nvPr>
        </p:nvSpPr>
        <p:spPr>
          <a:xfrm>
            <a:off x="502276" y="1867437"/>
            <a:ext cx="10851524" cy="4309526"/>
          </a:xfrm>
        </p:spPr>
        <p:txBody>
          <a:bodyPr>
            <a:normAutofit fontScale="70000" lnSpcReduction="20000"/>
          </a:bodyPr>
          <a:lstStyle/>
          <a:p>
            <a:pPr>
              <a:lnSpc>
                <a:spcPct val="150000"/>
              </a:lnSpc>
            </a:pPr>
            <a:endParaRPr lang="en-IN" sz="2400" b="1" dirty="0"/>
          </a:p>
          <a:p>
            <a:pPr marL="0" indent="0">
              <a:lnSpc>
                <a:spcPct val="150000"/>
              </a:lnSpc>
              <a:buNone/>
            </a:pPr>
            <a:r>
              <a:rPr lang="en-IN" b="1" dirty="0">
                <a:latin typeface="Arial Narrow" panose="020B0606020202030204" pitchFamily="34" charset="0"/>
              </a:rPr>
              <a:t> </a:t>
            </a:r>
            <a:r>
              <a:rPr lang="en-IN" b="1" dirty="0" smtClean="0">
                <a:latin typeface="Arial Narrow" panose="020B0606020202030204" pitchFamily="34" charset="0"/>
              </a:rPr>
              <a:t>  Inorganic </a:t>
            </a:r>
            <a:r>
              <a:rPr lang="en-IN" b="1" dirty="0">
                <a:latin typeface="Arial Narrow" panose="020B0606020202030204" pitchFamily="34" charset="0"/>
              </a:rPr>
              <a:t>phosphate was taken up by plaque bacteria during metabolism of </a:t>
            </a:r>
            <a:r>
              <a:rPr lang="en-IN" b="1" dirty="0" smtClean="0">
                <a:latin typeface="Arial Narrow" panose="020B0606020202030204" pitchFamily="34" charset="0"/>
              </a:rPr>
              <a:t>carbohydrates</a:t>
            </a:r>
          </a:p>
          <a:p>
            <a:pPr marL="0" indent="0">
              <a:lnSpc>
                <a:spcPct val="150000"/>
              </a:lnSpc>
              <a:buNone/>
            </a:pPr>
            <a:endParaRPr lang="en-IN" b="1" dirty="0" smtClean="0">
              <a:latin typeface="Arial Narrow" panose="020B0606020202030204" pitchFamily="34" charset="0"/>
            </a:endParaRPr>
          </a:p>
          <a:p>
            <a:pPr marL="0" indent="0">
              <a:lnSpc>
                <a:spcPct val="150000"/>
              </a:lnSpc>
              <a:buNone/>
            </a:pPr>
            <a:r>
              <a:rPr lang="en-IN" b="1" dirty="0" smtClean="0">
                <a:latin typeface="Arial Narrow" panose="020B0606020202030204" pitchFamily="34" charset="0"/>
              </a:rPr>
              <a:t>                  </a:t>
            </a:r>
            <a:r>
              <a:rPr lang="en-IN" b="1" dirty="0">
                <a:latin typeface="Arial Narrow" panose="020B0606020202030204" pitchFamily="34" charset="0"/>
              </a:rPr>
              <a:t>the phosphate being required for phosphorylation of sugars </a:t>
            </a:r>
          </a:p>
          <a:p>
            <a:pPr marL="0" indent="0">
              <a:lnSpc>
                <a:spcPct val="150000"/>
              </a:lnSpc>
              <a:buNone/>
            </a:pPr>
            <a:endParaRPr lang="en-IN" b="1" dirty="0" smtClean="0">
              <a:latin typeface="Arial Narrow" panose="020B0606020202030204" pitchFamily="34" charset="0"/>
            </a:endParaRPr>
          </a:p>
          <a:p>
            <a:pPr marL="0" indent="0">
              <a:lnSpc>
                <a:spcPct val="150000"/>
              </a:lnSpc>
              <a:buNone/>
            </a:pPr>
            <a:r>
              <a:rPr lang="en-IN" b="1" dirty="0" smtClean="0">
                <a:latin typeface="Arial Narrow" panose="020B0606020202030204" pitchFamily="34" charset="0"/>
              </a:rPr>
              <a:t>                                             polyphosphates store energy</a:t>
            </a:r>
          </a:p>
          <a:p>
            <a:pPr marL="0" indent="0">
              <a:lnSpc>
                <a:spcPct val="150000"/>
              </a:lnSpc>
              <a:buNone/>
            </a:pPr>
            <a:endParaRPr lang="en-IN" b="1" dirty="0">
              <a:latin typeface="Arial Narrow" panose="020B0606020202030204" pitchFamily="34" charset="0"/>
            </a:endParaRPr>
          </a:p>
          <a:p>
            <a:pPr marL="0" indent="0">
              <a:lnSpc>
                <a:spcPct val="150000"/>
              </a:lnSpc>
              <a:buNone/>
            </a:pPr>
            <a:r>
              <a:rPr lang="en-IN" b="1" dirty="0" smtClean="0">
                <a:latin typeface="Arial Narrow" panose="020B0606020202030204" pitchFamily="34" charset="0"/>
              </a:rPr>
              <a:t>steady-state </a:t>
            </a:r>
            <a:r>
              <a:rPr lang="en-IN" b="1" dirty="0">
                <a:latin typeface="Arial Narrow" panose="020B0606020202030204" pitchFamily="34" charset="0"/>
              </a:rPr>
              <a:t>equilibrium exists between the inorganic phosphate of saliva and mineral phase of enamel</a:t>
            </a:r>
            <a:r>
              <a:rPr lang="en-IN" sz="2400" b="1" dirty="0">
                <a:latin typeface="Arial Narrow" panose="020B0606020202030204" pitchFamily="34" charset="0"/>
              </a:rPr>
              <a:t>. </a:t>
            </a:r>
          </a:p>
        </p:txBody>
      </p:sp>
      <p:sp>
        <p:nvSpPr>
          <p:cNvPr id="2" name="Down Arrow 1"/>
          <p:cNvSpPr/>
          <p:nvPr/>
        </p:nvSpPr>
        <p:spPr>
          <a:xfrm>
            <a:off x="4572000" y="2921012"/>
            <a:ext cx="154546" cy="296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Down Arrow 5"/>
          <p:cNvSpPr/>
          <p:nvPr/>
        </p:nvSpPr>
        <p:spPr>
          <a:xfrm>
            <a:off x="4572000" y="4001294"/>
            <a:ext cx="154546" cy="296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own Arrow 8"/>
          <p:cNvSpPr/>
          <p:nvPr/>
        </p:nvSpPr>
        <p:spPr>
          <a:xfrm>
            <a:off x="4572000" y="5015075"/>
            <a:ext cx="154546" cy="296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4106973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a:xfrm>
            <a:off x="839273" y="-412751"/>
            <a:ext cx="10515600" cy="1325563"/>
          </a:xfrm>
        </p:spPr>
        <p:txBody>
          <a:bodyPr>
            <a:normAutofit fontScale="90000"/>
          </a:bodyPr>
          <a:lstStyle/>
          <a:p>
            <a:r>
              <a:rPr lang="en-IN" dirty="0"/>
              <a:t/>
            </a:r>
            <a:br>
              <a:rPr lang="en-IN" dirty="0"/>
            </a:br>
            <a:r>
              <a:rPr lang="en-IN" dirty="0"/>
              <a:t/>
            </a:r>
            <a:br>
              <a:rPr lang="en-IN" dirty="0"/>
            </a:br>
            <a:r>
              <a:rPr lang="en-IN" dirty="0">
                <a:latin typeface="Bodoni MT Black" panose="02070A03080606020203" pitchFamily="18" charset="0"/>
              </a:rPr>
              <a:t> phosphate sequestration </a:t>
            </a:r>
            <a:r>
              <a:rPr lang="en-IN" dirty="0" smtClean="0">
                <a:latin typeface="Bodoni MT Black" panose="02070A03080606020203" pitchFamily="18" charset="0"/>
              </a:rPr>
              <a:t>theory </a:t>
            </a:r>
            <a:endParaRPr lang="en-IN" dirty="0">
              <a:latin typeface="Bodoni MT Black" panose="02070A03080606020203" pitchFamily="18" charset="0"/>
            </a:endParaRPr>
          </a:p>
        </p:txBody>
      </p:sp>
      <p:sp>
        <p:nvSpPr>
          <p:cNvPr id="8" name="Content Placeholder 7"/>
          <p:cNvSpPr>
            <a:spLocks noGrp="1"/>
          </p:cNvSpPr>
          <p:nvPr>
            <p:ph idx="1"/>
          </p:nvPr>
        </p:nvSpPr>
        <p:spPr>
          <a:xfrm>
            <a:off x="361682" y="1439258"/>
            <a:ext cx="10515600" cy="4351338"/>
          </a:xfrm>
        </p:spPr>
        <p:txBody>
          <a:bodyPr>
            <a:noAutofit/>
          </a:bodyPr>
          <a:lstStyle/>
          <a:p>
            <a:endParaRPr lang="en-IN" sz="2000" dirty="0"/>
          </a:p>
          <a:p>
            <a:pPr marL="457200" lvl="1" indent="0">
              <a:buNone/>
            </a:pPr>
            <a:r>
              <a:rPr lang="en-IN" sz="2000" dirty="0">
                <a:latin typeface="Arial Narrow" panose="020B0606020202030204" pitchFamily="34" charset="0"/>
              </a:rPr>
              <a:t>A</a:t>
            </a:r>
            <a:r>
              <a:rPr lang="en-IN" sz="2000" dirty="0" smtClean="0">
                <a:latin typeface="Arial Narrow" panose="020B0606020202030204" pitchFamily="34" charset="0"/>
              </a:rPr>
              <a:t>s </a:t>
            </a:r>
            <a:r>
              <a:rPr lang="en-IN" sz="2000" dirty="0">
                <a:latin typeface="Arial Narrow" panose="020B0606020202030204" pitchFamily="34" charset="0"/>
              </a:rPr>
              <a:t>bacteria take up phosphate, inorganic phosphate must be removed from enamel. </a:t>
            </a:r>
            <a:endParaRPr lang="en-IN" sz="2000" dirty="0" smtClean="0">
              <a:latin typeface="Arial Narrow" panose="020B0606020202030204" pitchFamily="34" charset="0"/>
            </a:endParaRPr>
          </a:p>
          <a:p>
            <a:pPr marL="457200" lvl="1" indent="0">
              <a:buNone/>
            </a:pPr>
            <a:endParaRPr lang="en-IN" sz="2000" dirty="0">
              <a:latin typeface="Arial Narrow" panose="020B0606020202030204" pitchFamily="34" charset="0"/>
            </a:endParaRPr>
          </a:p>
          <a:p>
            <a:pPr marL="457200" lvl="1" indent="0">
              <a:buNone/>
            </a:pPr>
            <a:endParaRPr lang="en-IN" sz="2000" dirty="0" smtClean="0">
              <a:latin typeface="Arial Narrow" panose="020B0606020202030204" pitchFamily="34" charset="0"/>
            </a:endParaRPr>
          </a:p>
          <a:p>
            <a:pPr marL="457200" lvl="1" indent="0">
              <a:buNone/>
            </a:pPr>
            <a:endParaRPr lang="en-IN" sz="2000" dirty="0">
              <a:latin typeface="Arial Narrow" panose="020B0606020202030204" pitchFamily="34" charset="0"/>
            </a:endParaRPr>
          </a:p>
          <a:p>
            <a:pPr marL="457200" lvl="1" indent="0">
              <a:buNone/>
            </a:pPr>
            <a:endParaRPr lang="en-IN" sz="2000" dirty="0" smtClean="0">
              <a:latin typeface="Arial Narrow" panose="020B0606020202030204" pitchFamily="34" charset="0"/>
            </a:endParaRPr>
          </a:p>
          <a:p>
            <a:pPr marL="457200" lvl="1" indent="0">
              <a:buNone/>
            </a:pPr>
            <a:endParaRPr lang="en-IN" sz="2000" dirty="0">
              <a:latin typeface="Arial Narrow" panose="020B0606020202030204" pitchFamily="34" charset="0"/>
            </a:endParaRPr>
          </a:p>
          <a:p>
            <a:pPr marL="457200" lvl="1" indent="0">
              <a:buNone/>
            </a:pPr>
            <a:endParaRPr lang="en-IN" sz="2000" dirty="0" smtClean="0">
              <a:latin typeface="Arial Narrow" panose="020B0606020202030204" pitchFamily="34" charset="0"/>
            </a:endParaRPr>
          </a:p>
          <a:p>
            <a:pPr marL="457200" lvl="1" indent="0">
              <a:buNone/>
            </a:pPr>
            <a:endParaRPr lang="en-IN" sz="2000" dirty="0">
              <a:latin typeface="Arial Narrow" panose="020B0606020202030204" pitchFamily="34" charset="0"/>
            </a:endParaRPr>
          </a:p>
          <a:p>
            <a:pPr marL="457200" lvl="1" indent="0">
              <a:buNone/>
            </a:pPr>
            <a:endParaRPr lang="en-IN" sz="2000" dirty="0" smtClean="0">
              <a:latin typeface="Arial Narrow" panose="020B0606020202030204" pitchFamily="34" charset="0"/>
            </a:endParaRPr>
          </a:p>
          <a:p>
            <a:pPr marL="457200" lvl="1" indent="0">
              <a:buNone/>
            </a:pPr>
            <a:endParaRPr lang="en-IN" sz="2000" dirty="0" smtClean="0">
              <a:latin typeface="Arial Narrow" panose="020B0606020202030204" pitchFamily="34" charset="0"/>
            </a:endParaRPr>
          </a:p>
          <a:p>
            <a:pPr marL="0" indent="0">
              <a:buNone/>
            </a:pPr>
            <a:r>
              <a:rPr lang="en-IN" sz="2000" dirty="0">
                <a:latin typeface="Arial Narrow" panose="020B0606020202030204" pitchFamily="34" charset="0"/>
              </a:rPr>
              <a:t>	</a:t>
            </a:r>
            <a:r>
              <a:rPr lang="en-IN" sz="2000" dirty="0" smtClean="0">
                <a:latin typeface="Arial Narrow" panose="020B0606020202030204" pitchFamily="34" charset="0"/>
              </a:rPr>
              <a:t>However</a:t>
            </a:r>
            <a:r>
              <a:rPr lang="en-IN" sz="2000" dirty="0">
                <a:latin typeface="Arial Narrow" panose="020B0606020202030204" pitchFamily="34" charset="0"/>
              </a:rPr>
              <a:t>, in vivo, there is a continual flow of saliva containing soluble inorganic phosphates that are more readily available to bacteria than the insoluble mineral phase of enamel, provided the saliva can diffuse through the plaque to the bacteria</a:t>
            </a:r>
            <a:r>
              <a:rPr lang="en-IN" sz="2000" dirty="0"/>
              <a:t>.</a:t>
            </a:r>
          </a:p>
        </p:txBody>
      </p:sp>
      <p:pic>
        <p:nvPicPr>
          <p:cNvPr id="5122" name="Picture 2" descr="Image result for phosphate sequestration theor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20473" y="2352070"/>
            <a:ext cx="3953635" cy="2781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9864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2879"/>
            <a:ext cx="12192000" cy="6858000"/>
          </a:xfrm>
          <a:prstGeom prst="rect">
            <a:avLst/>
          </a:prstGeom>
        </p:spPr>
      </p:pic>
      <p:sp>
        <p:nvSpPr>
          <p:cNvPr id="7" name="Title 6"/>
          <p:cNvSpPr>
            <a:spLocks noGrp="1"/>
          </p:cNvSpPr>
          <p:nvPr>
            <p:ph type="title"/>
          </p:nvPr>
        </p:nvSpPr>
        <p:spPr/>
        <p:txBody>
          <a:bodyPr/>
          <a:lstStyle/>
          <a:p>
            <a:r>
              <a:rPr lang="en-IN" b="1" dirty="0">
                <a:latin typeface="Bodoni MT Black" panose="02070A03080606020203" pitchFamily="18" charset="0"/>
              </a:rPr>
              <a:t>Current Concepts of Caries </a:t>
            </a:r>
            <a:r>
              <a:rPr lang="en-IN" b="1" dirty="0" err="1">
                <a:latin typeface="Bodoni MT Black" panose="02070A03080606020203" pitchFamily="18" charset="0"/>
              </a:rPr>
              <a:t>etiology</a:t>
            </a:r>
            <a:r>
              <a:rPr lang="en-IN" b="1" dirty="0">
                <a:latin typeface="Bodoni MT Black" panose="02070A03080606020203" pitchFamily="18" charset="0"/>
              </a:rPr>
              <a:t> </a:t>
            </a:r>
            <a:endParaRPr lang="en-IN" dirty="0">
              <a:latin typeface="Bodoni MT Black" panose="02070A03080606020203" pitchFamily="18" charset="0"/>
            </a:endParaRPr>
          </a:p>
        </p:txBody>
      </p:sp>
      <p:sp>
        <p:nvSpPr>
          <p:cNvPr id="8" name="Content Placeholder 7"/>
          <p:cNvSpPr>
            <a:spLocks noGrp="1"/>
          </p:cNvSpPr>
          <p:nvPr>
            <p:ph idx="1"/>
          </p:nvPr>
        </p:nvSpPr>
        <p:spPr/>
        <p:txBody>
          <a:bodyPr/>
          <a:lstStyle/>
          <a:p>
            <a:pPr marL="0" indent="0">
              <a:buNone/>
            </a:pPr>
            <a:endParaRPr lang="en-IN" dirty="0" smtClean="0"/>
          </a:p>
          <a:p>
            <a:pPr marL="0" indent="0">
              <a:buNone/>
            </a:pPr>
            <a:endParaRPr lang="en-IN" dirty="0"/>
          </a:p>
          <a:p>
            <a:pPr marL="0" indent="0">
              <a:buNone/>
            </a:pPr>
            <a:endParaRPr lang="en-IN" dirty="0"/>
          </a:p>
        </p:txBody>
      </p:sp>
      <p:sp>
        <p:nvSpPr>
          <p:cNvPr id="2" name="Rectangle 1"/>
          <p:cNvSpPr/>
          <p:nvPr/>
        </p:nvSpPr>
        <p:spPr>
          <a:xfrm>
            <a:off x="283335" y="3530838"/>
            <a:ext cx="6812924" cy="646331"/>
          </a:xfrm>
          <a:prstGeom prst="rect">
            <a:avLst/>
          </a:prstGeom>
        </p:spPr>
        <p:txBody>
          <a:bodyPr wrap="square">
            <a:spAutoFit/>
          </a:bodyPr>
          <a:lstStyle/>
          <a:p>
            <a:r>
              <a:rPr lang="en-IN" dirty="0">
                <a:solidFill>
                  <a:srgbClr val="C00000"/>
                </a:solidFill>
                <a:latin typeface="Algerian" panose="04020705040A02060702" pitchFamily="82" charset="0"/>
              </a:rPr>
              <a:t>Fejerskov and </a:t>
            </a:r>
            <a:r>
              <a:rPr lang="en-IN" dirty="0" err="1">
                <a:solidFill>
                  <a:srgbClr val="C00000"/>
                </a:solidFill>
                <a:latin typeface="Algerian" panose="04020705040A02060702" pitchFamily="82" charset="0"/>
              </a:rPr>
              <a:t>manji</a:t>
            </a:r>
            <a:r>
              <a:rPr lang="en-IN" dirty="0">
                <a:solidFill>
                  <a:srgbClr val="C00000"/>
                </a:solidFill>
                <a:latin typeface="Algerian" panose="04020705040A02060702" pitchFamily="82" charset="0"/>
              </a:rPr>
              <a:t> concept</a:t>
            </a:r>
          </a:p>
          <a:p>
            <a:r>
              <a:rPr lang="en-IN" dirty="0">
                <a:solidFill>
                  <a:srgbClr val="C00000"/>
                </a:solidFill>
                <a:latin typeface="Algerian" panose="04020705040A02060702" pitchFamily="82" charset="0"/>
              </a:rPr>
              <a:t>(1990)</a:t>
            </a:r>
          </a:p>
        </p:txBody>
      </p:sp>
      <p:pic>
        <p:nvPicPr>
          <p:cNvPr id="6" name="Picture 2" descr="Image result for fejerskov and manji concept of dental caries"/>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l="2254" b="16821"/>
          <a:stretch/>
        </p:blipFill>
        <p:spPr bwMode="auto">
          <a:xfrm>
            <a:off x="4512125" y="1690688"/>
            <a:ext cx="6277997" cy="494829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96573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p:txBody>
          <a:bodyPr/>
          <a:lstStyle/>
          <a:p>
            <a:endParaRPr lang="en-IN"/>
          </a:p>
        </p:txBody>
      </p:sp>
      <p:pic>
        <p:nvPicPr>
          <p:cNvPr id="8" name="Picture 2" descr="Image result for TETRAD of dental caries BY NEWBURN"/>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965916" y="396850"/>
            <a:ext cx="9854485" cy="60642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8960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Cooper Black" panose="0208090404030B020404" pitchFamily="18" charset="0"/>
              </a:rPr>
              <a:t>CONTENTS</a:t>
            </a:r>
            <a:endParaRPr lang="en-IN" dirty="0">
              <a:latin typeface="Cooper Black" panose="0208090404030B020404" pitchFamily="18" charset="0"/>
            </a:endParaRPr>
          </a:p>
        </p:txBody>
      </p:sp>
      <p:sp>
        <p:nvSpPr>
          <p:cNvPr id="6" name="Content Placeholder 5"/>
          <p:cNvSpPr>
            <a:spLocks noGrp="1"/>
          </p:cNvSpPr>
          <p:nvPr>
            <p:ph idx="1"/>
          </p:nvPr>
        </p:nvSpPr>
        <p:spPr/>
        <p:txBody>
          <a:bodyPr>
            <a:normAutofit fontScale="92500" lnSpcReduction="10000"/>
          </a:bodyPr>
          <a:lstStyle/>
          <a:p>
            <a:pPr marL="457200" indent="-457200">
              <a:lnSpc>
                <a:spcPct val="150000"/>
              </a:lnSpc>
              <a:buFont typeface="+mj-lt"/>
              <a:buAutoNum type="arabicPeriod"/>
            </a:pPr>
            <a:r>
              <a:rPr lang="en-IN" sz="2400" b="1" dirty="0" smtClean="0">
                <a:latin typeface="Lucida Bright" panose="02040602050505020304" pitchFamily="18" charset="0"/>
              </a:rPr>
              <a:t>Introduction</a:t>
            </a:r>
          </a:p>
          <a:p>
            <a:pPr marL="457200" indent="-457200">
              <a:lnSpc>
                <a:spcPct val="150000"/>
              </a:lnSpc>
              <a:buFont typeface="+mj-lt"/>
              <a:buAutoNum type="arabicPeriod"/>
            </a:pPr>
            <a:r>
              <a:rPr lang="en-IN" sz="2400" b="1" dirty="0" smtClean="0">
                <a:latin typeface="Lucida Bright" panose="02040602050505020304" pitchFamily="18" charset="0"/>
              </a:rPr>
              <a:t>Diet </a:t>
            </a:r>
            <a:r>
              <a:rPr lang="en-IN" sz="2400" b="1" dirty="0" err="1" smtClean="0">
                <a:latin typeface="Lucida Bright" panose="02040602050505020304" pitchFamily="18" charset="0"/>
              </a:rPr>
              <a:t>counseling</a:t>
            </a:r>
            <a:r>
              <a:rPr lang="en-IN" sz="2400" b="1" dirty="0" smtClean="0">
                <a:latin typeface="Lucida Bright" panose="02040602050505020304" pitchFamily="18" charset="0"/>
              </a:rPr>
              <a:t>- Definition, Importance</a:t>
            </a:r>
          </a:p>
          <a:p>
            <a:pPr marL="457200" indent="-457200">
              <a:lnSpc>
                <a:spcPct val="150000"/>
              </a:lnSpc>
              <a:buFont typeface="+mj-lt"/>
              <a:buAutoNum type="arabicPeriod"/>
            </a:pPr>
            <a:r>
              <a:rPr lang="en-IN" sz="2400" b="1" dirty="0" smtClean="0">
                <a:latin typeface="Lucida Bright" panose="02040602050505020304" pitchFamily="18" charset="0"/>
              </a:rPr>
              <a:t>Caries as nutritional deficiency</a:t>
            </a:r>
          </a:p>
          <a:p>
            <a:pPr marL="457200" indent="-457200">
              <a:lnSpc>
                <a:spcPct val="150000"/>
              </a:lnSpc>
              <a:buFont typeface="+mj-lt"/>
              <a:buAutoNum type="arabicPeriod"/>
            </a:pPr>
            <a:r>
              <a:rPr lang="en-IN" sz="2400" b="1" dirty="0" smtClean="0">
                <a:latin typeface="Lucida Bright" panose="02040602050505020304" pitchFamily="18" charset="0"/>
              </a:rPr>
              <a:t>Current concept of caries aetiology</a:t>
            </a:r>
          </a:p>
          <a:p>
            <a:pPr marL="457200" indent="-457200">
              <a:lnSpc>
                <a:spcPct val="150000"/>
              </a:lnSpc>
              <a:buFont typeface="+mj-lt"/>
              <a:buAutoNum type="arabicPeriod"/>
            </a:pPr>
            <a:r>
              <a:rPr lang="en-IN" sz="2400" b="1" dirty="0" smtClean="0">
                <a:latin typeface="Lucida Bright" panose="02040602050505020304" pitchFamily="18" charset="0"/>
              </a:rPr>
              <a:t>Concept of caries balance</a:t>
            </a:r>
          </a:p>
          <a:p>
            <a:pPr marL="457200" indent="-457200">
              <a:lnSpc>
                <a:spcPct val="150000"/>
              </a:lnSpc>
              <a:buFont typeface="+mj-lt"/>
              <a:buAutoNum type="arabicPeriod"/>
            </a:pPr>
            <a:r>
              <a:rPr lang="en-IN" sz="2400" b="1" dirty="0" smtClean="0">
                <a:latin typeface="Lucida Bright" panose="02040602050505020304" pitchFamily="18" charset="0"/>
              </a:rPr>
              <a:t>Importance of diet and nutrition in </a:t>
            </a:r>
            <a:r>
              <a:rPr lang="en-IN" sz="2400" b="1" dirty="0" err="1" smtClean="0">
                <a:latin typeface="Lucida Bright" panose="02040602050505020304" pitchFamily="18" charset="0"/>
              </a:rPr>
              <a:t>pediatric</a:t>
            </a:r>
            <a:r>
              <a:rPr lang="en-IN" sz="2400" b="1" dirty="0" smtClean="0">
                <a:latin typeface="Lucida Bright" panose="02040602050505020304" pitchFamily="18" charset="0"/>
              </a:rPr>
              <a:t> dentistry</a:t>
            </a:r>
          </a:p>
          <a:p>
            <a:pPr marL="457200" indent="-457200">
              <a:lnSpc>
                <a:spcPct val="150000"/>
              </a:lnSpc>
              <a:buFont typeface="+mj-lt"/>
              <a:buAutoNum type="arabicPeriod"/>
            </a:pPr>
            <a:r>
              <a:rPr lang="en-IN" sz="2400" b="1" dirty="0" smtClean="0">
                <a:latin typeface="Lucida Bright" panose="02040602050505020304" pitchFamily="18" charset="0"/>
              </a:rPr>
              <a:t>Dietary screening and education in dental practice</a:t>
            </a:r>
          </a:p>
        </p:txBody>
      </p:sp>
      <p:pic>
        <p:nvPicPr>
          <p:cNvPr id="2" name="Picture 1"/>
          <p:cNvPicPr>
            <a:picLocks noChangeAspect="1"/>
          </p:cNvPicPr>
          <p:nvPr/>
        </p:nvPicPr>
        <p:blipFill>
          <a:blip r:embed="rId3"/>
          <a:stretch>
            <a:fillRect/>
          </a:stretch>
        </p:blipFill>
        <p:spPr>
          <a:xfrm>
            <a:off x="8162608" y="365125"/>
            <a:ext cx="3191192" cy="4001250"/>
          </a:xfrm>
          <a:prstGeom prst="rect">
            <a:avLst/>
          </a:prstGeom>
        </p:spPr>
      </p:pic>
    </p:spTree>
    <p:extLst>
      <p:ext uri="{BB962C8B-B14F-4D97-AF65-F5344CB8AC3E}">
        <p14:creationId xmlns:p14="http://schemas.microsoft.com/office/powerpoint/2010/main" xmlns="" val="616839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p:txBody>
          <a:bodyPr/>
          <a:lstStyle/>
          <a:p>
            <a:r>
              <a:rPr lang="en-IN" b="1" dirty="0">
                <a:latin typeface="Bodoni MT Black" panose="02070A03080606020203" pitchFamily="18" charset="0"/>
              </a:rPr>
              <a:t>Concept of Caries Balance </a:t>
            </a:r>
            <a:endParaRPr lang="en-IN" dirty="0">
              <a:latin typeface="Bodoni MT Black" panose="02070A03080606020203" pitchFamily="18" charset="0"/>
            </a:endParaRPr>
          </a:p>
        </p:txBody>
      </p:sp>
      <p:sp>
        <p:nvSpPr>
          <p:cNvPr id="2" name="Content Placeholder 1"/>
          <p:cNvSpPr>
            <a:spLocks noGrp="1"/>
          </p:cNvSpPr>
          <p:nvPr>
            <p:ph idx="1"/>
          </p:nvPr>
        </p:nvSpPr>
        <p:spPr/>
        <p:txBody>
          <a:bodyPr>
            <a:normAutofit/>
          </a:bodyPr>
          <a:lstStyle/>
          <a:p>
            <a:pPr marL="0" indent="0">
              <a:buNone/>
            </a:pPr>
            <a:r>
              <a:rPr lang="en-IN" sz="2400" dirty="0">
                <a:latin typeface="Arial Narrow" panose="020B0606020202030204" pitchFamily="34" charset="0"/>
              </a:rPr>
              <a:t>The chronic nature of caries stems from the notion that </a:t>
            </a:r>
            <a:r>
              <a:rPr lang="en-IN" sz="2400" dirty="0" smtClean="0">
                <a:latin typeface="Arial Narrow" panose="020B0606020202030204" pitchFamily="34" charset="0"/>
              </a:rPr>
              <a:t>individuals </a:t>
            </a:r>
            <a:r>
              <a:rPr lang="en-IN" sz="2400" dirty="0">
                <a:latin typeface="Arial Narrow" panose="020B0606020202030204" pitchFamily="34" charset="0"/>
              </a:rPr>
              <a:t>remain at risk for the development of caries throughout </a:t>
            </a:r>
            <a:r>
              <a:rPr lang="en-IN" sz="2400" dirty="0" smtClean="0">
                <a:latin typeface="Arial Narrow" panose="020B0606020202030204" pitchFamily="34" charset="0"/>
              </a:rPr>
              <a:t>their </a:t>
            </a:r>
            <a:r>
              <a:rPr lang="en-IN" sz="2400" dirty="0">
                <a:latin typeface="Arial Narrow" panose="020B0606020202030204" pitchFamily="34" charset="0"/>
              </a:rPr>
              <a:t>lifetimes. </a:t>
            </a:r>
            <a:endParaRPr lang="en-IN" sz="2400" dirty="0" smtClean="0">
              <a:latin typeface="Arial Narrow" panose="020B0606020202030204" pitchFamily="34" charset="0"/>
            </a:endParaRPr>
          </a:p>
          <a:p>
            <a:pPr marL="0" indent="0">
              <a:buNone/>
            </a:pPr>
            <a:endParaRPr lang="en-IN" sz="2400" dirty="0">
              <a:latin typeface="Arial Narrow" panose="020B0606020202030204" pitchFamily="34" charset="0"/>
            </a:endParaRPr>
          </a:p>
        </p:txBody>
      </p:sp>
      <p:pic>
        <p:nvPicPr>
          <p:cNvPr id="3" name="Picture 2"/>
          <p:cNvPicPr>
            <a:picLocks noChangeAspect="1"/>
          </p:cNvPicPr>
          <p:nvPr/>
        </p:nvPicPr>
        <p:blipFill>
          <a:blip r:embed="rId3"/>
          <a:stretch>
            <a:fillRect/>
          </a:stretch>
        </p:blipFill>
        <p:spPr>
          <a:xfrm>
            <a:off x="3103808" y="2923370"/>
            <a:ext cx="4923120" cy="359411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777064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p:txBody>
          <a:bodyPr/>
          <a:lstStyle/>
          <a:p>
            <a:endParaRPr lang="en-IN" dirty="0"/>
          </a:p>
        </p:txBody>
      </p:sp>
      <p:pic>
        <p:nvPicPr>
          <p:cNvPr id="5" name="Picture 2" descr="Image result for streptococcus mutans mechanism in dental caries"/>
          <p:cNvPicPr>
            <a:picLocks noGrp="1" noChangeAspect="1" noChangeArrowheads="1"/>
          </p:cNvPicPr>
          <p:nvPr>
            <p:ph idx="1"/>
          </p:nvPr>
        </p:nvPicPr>
        <p:blipFill>
          <a:blip r:embed="rId3">
            <a:clrChange>
              <a:clrFrom>
                <a:srgbClr val="EBFFFF"/>
              </a:clrFrom>
              <a:clrTo>
                <a:srgbClr val="EBFFFF">
                  <a:alpha val="0"/>
                </a:srgbClr>
              </a:clrTo>
            </a:clrChange>
            <a:extLst>
              <a:ext uri="{28A0092B-C50C-407E-A947-70E740481C1C}">
                <a14:useLocalDpi xmlns:a14="http://schemas.microsoft.com/office/drawing/2010/main" xmlns="" val="0"/>
              </a:ext>
            </a:extLst>
          </a:blip>
          <a:srcRect/>
          <a:stretch>
            <a:fillRect/>
          </a:stretch>
        </p:blipFill>
        <p:spPr bwMode="auto">
          <a:xfrm>
            <a:off x="1455312" y="365125"/>
            <a:ext cx="8901175" cy="60176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5247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Rounded Rectangle 1"/>
          <p:cNvSpPr/>
          <p:nvPr/>
        </p:nvSpPr>
        <p:spPr>
          <a:xfrm>
            <a:off x="489397" y="2601532"/>
            <a:ext cx="10864403" cy="23439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7" name="Title 6"/>
          <p:cNvSpPr>
            <a:spLocks noGrp="1"/>
          </p:cNvSpPr>
          <p:nvPr>
            <p:ph type="title"/>
          </p:nvPr>
        </p:nvSpPr>
        <p:spPr/>
        <p:txBody>
          <a:bodyPr>
            <a:normAutofit/>
          </a:bodyPr>
          <a:lstStyle/>
          <a:p>
            <a:r>
              <a:rPr lang="en-IN" sz="2800" b="1" dirty="0">
                <a:latin typeface="Bodoni MT Black" panose="02070A03080606020203" pitchFamily="18" charset="0"/>
              </a:rPr>
              <a:t>Importance Of Diet And Nutrition In </a:t>
            </a:r>
            <a:r>
              <a:rPr lang="en-IN" sz="2800" b="1" dirty="0" err="1">
                <a:latin typeface="Bodoni MT Black" panose="02070A03080606020203" pitchFamily="18" charset="0"/>
              </a:rPr>
              <a:t>Pediatric</a:t>
            </a:r>
            <a:r>
              <a:rPr lang="en-IN" sz="2800" b="1" dirty="0">
                <a:latin typeface="Bodoni MT Black" panose="02070A03080606020203" pitchFamily="18" charset="0"/>
              </a:rPr>
              <a:t> Dentistry </a:t>
            </a:r>
            <a:endParaRPr lang="en-IN" sz="2800" dirty="0">
              <a:latin typeface="Bodoni MT Black" panose="02070A03080606020203" pitchFamily="18" charset="0"/>
            </a:endParaRPr>
          </a:p>
        </p:txBody>
      </p:sp>
      <p:sp>
        <p:nvSpPr>
          <p:cNvPr id="8" name="Content Placeholder 7"/>
          <p:cNvSpPr>
            <a:spLocks noGrp="1"/>
          </p:cNvSpPr>
          <p:nvPr>
            <p:ph idx="1"/>
          </p:nvPr>
        </p:nvSpPr>
        <p:spPr>
          <a:xfrm>
            <a:off x="838200" y="1915777"/>
            <a:ext cx="10515600" cy="4351338"/>
          </a:xfrm>
        </p:spPr>
        <p:txBody>
          <a:bodyPr>
            <a:normAutofit/>
          </a:bodyPr>
          <a:lstStyle/>
          <a:p>
            <a:pPr marL="0" indent="0" algn="just">
              <a:buNone/>
            </a:pPr>
            <a:r>
              <a:rPr lang="en-IN" sz="2400" dirty="0">
                <a:latin typeface="Arial Narrow" panose="020B0606020202030204" pitchFamily="34" charset="0"/>
              </a:rPr>
              <a:t>Optimal growth and development are the primary objectives of </a:t>
            </a:r>
            <a:r>
              <a:rPr lang="en-IN" sz="2400" dirty="0" err="1">
                <a:latin typeface="Arial Narrow" panose="020B0606020202030204" pitchFamily="34" charset="0"/>
              </a:rPr>
              <a:t>pediatric</a:t>
            </a:r>
            <a:r>
              <a:rPr lang="en-IN" sz="2400" dirty="0">
                <a:latin typeface="Arial Narrow" panose="020B0606020202030204" pitchFamily="34" charset="0"/>
              </a:rPr>
              <a:t> </a:t>
            </a:r>
            <a:r>
              <a:rPr lang="en-IN" sz="2400" dirty="0" smtClean="0">
                <a:latin typeface="Arial Narrow" panose="020B0606020202030204" pitchFamily="34" charset="0"/>
              </a:rPr>
              <a:t>nutrition</a:t>
            </a:r>
            <a:r>
              <a:rPr lang="en-IN" sz="2400" dirty="0">
                <a:latin typeface="Arial Narrow" panose="020B0606020202030204" pitchFamily="34" charset="0"/>
              </a:rPr>
              <a:t>. </a:t>
            </a:r>
            <a:endParaRPr lang="en-IN" sz="2400" dirty="0" smtClean="0">
              <a:latin typeface="Arial Narrow" panose="020B0606020202030204" pitchFamily="34" charset="0"/>
            </a:endParaRPr>
          </a:p>
          <a:p>
            <a:pPr marL="0" indent="0" algn="just">
              <a:buNone/>
            </a:pPr>
            <a:endParaRPr lang="en-IN" sz="2400" dirty="0">
              <a:latin typeface="Arial Narrow" panose="020B0606020202030204" pitchFamily="34" charset="0"/>
              <a:cs typeface="Times New Roman" panose="02020603050405020304" pitchFamily="18" charset="0"/>
            </a:endParaRPr>
          </a:p>
          <a:p>
            <a:pPr marL="0" indent="0" algn="just">
              <a:buNone/>
            </a:pPr>
            <a:endParaRPr lang="en-IN" sz="2400" dirty="0" smtClean="0">
              <a:solidFill>
                <a:schemeClr val="bg1"/>
              </a:solidFill>
              <a:latin typeface="Arial Narrow" panose="020B0606020202030204" pitchFamily="34" charset="0"/>
            </a:endParaRPr>
          </a:p>
          <a:p>
            <a:pPr marL="0" indent="0" algn="just">
              <a:buNone/>
            </a:pPr>
            <a:r>
              <a:rPr lang="en-IN" sz="2400" dirty="0" smtClean="0">
                <a:solidFill>
                  <a:schemeClr val="bg1"/>
                </a:solidFill>
                <a:latin typeface="Arial Narrow" panose="020B0606020202030204" pitchFamily="34" charset="0"/>
              </a:rPr>
              <a:t>A </a:t>
            </a:r>
            <a:r>
              <a:rPr lang="en-IN" sz="2400" dirty="0">
                <a:solidFill>
                  <a:schemeClr val="bg1"/>
                </a:solidFill>
                <a:latin typeface="Arial Narrow" panose="020B0606020202030204" pitchFamily="34" charset="0"/>
              </a:rPr>
              <a:t>child‘s diet, defined as the combination of foods consumed and the nutrients contained therein has the profound ability to influence cognition, </a:t>
            </a:r>
            <a:r>
              <a:rPr lang="en-IN" sz="2400" dirty="0" smtClean="0">
                <a:solidFill>
                  <a:schemeClr val="bg1"/>
                </a:solidFill>
                <a:latin typeface="Arial Narrow" panose="020B0606020202030204" pitchFamily="34" charset="0"/>
              </a:rPr>
              <a:t>behaviour </a:t>
            </a:r>
            <a:r>
              <a:rPr lang="en-IN" sz="2400" dirty="0">
                <a:solidFill>
                  <a:schemeClr val="bg1"/>
                </a:solidFill>
                <a:latin typeface="Arial Narrow" panose="020B0606020202030204" pitchFamily="34" charset="0"/>
              </a:rPr>
              <a:t>and emotional development in addition to ultimate physical growth and development</a:t>
            </a:r>
            <a:r>
              <a:rPr lang="en-IN" sz="2400" dirty="0"/>
              <a:t>. </a:t>
            </a:r>
            <a:endParaRPr lang="en-IN" sz="24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xmlns="" val="3913032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Title 6"/>
          <p:cNvSpPr>
            <a:spLocks noGrp="1"/>
          </p:cNvSpPr>
          <p:nvPr>
            <p:ph type="title"/>
          </p:nvPr>
        </p:nvSpPr>
        <p:spPr/>
        <p:txBody>
          <a:bodyPr>
            <a:normAutofit/>
          </a:bodyPr>
          <a:lstStyle/>
          <a:p>
            <a:r>
              <a:rPr lang="en-IN" sz="3200" b="1" dirty="0">
                <a:latin typeface="Bodoni MT Black" panose="02070A03080606020203" pitchFamily="18" charset="0"/>
              </a:rPr>
              <a:t>Dietary screening and education in the dental practice </a:t>
            </a:r>
            <a:endParaRPr lang="en-IN" sz="3200" dirty="0">
              <a:latin typeface="Bodoni MT Black" panose="02070A03080606020203" pitchFamily="18" charset="0"/>
            </a:endParaRPr>
          </a:p>
        </p:txBody>
      </p:sp>
      <p:sp>
        <p:nvSpPr>
          <p:cNvPr id="2" name="Content Placeholder 1"/>
          <p:cNvSpPr>
            <a:spLocks noGrp="1"/>
          </p:cNvSpPr>
          <p:nvPr>
            <p:ph idx="1"/>
          </p:nvPr>
        </p:nvSpPr>
        <p:spPr/>
        <p:txBody>
          <a:bodyPr>
            <a:normAutofit lnSpcReduction="10000"/>
          </a:bodyPr>
          <a:lstStyle/>
          <a:p>
            <a:r>
              <a:rPr lang="en-IN" sz="2400" dirty="0">
                <a:latin typeface="Arial Narrow" panose="020B0606020202030204" pitchFamily="34" charset="0"/>
              </a:rPr>
              <a:t>Dental professionals should routinely screen patients to assess the role of diet in caries risk and management. </a:t>
            </a:r>
            <a:endParaRPr lang="en-IN" sz="2400" dirty="0" smtClean="0">
              <a:latin typeface="Arial Narrow" panose="020B0606020202030204" pitchFamily="34" charset="0"/>
            </a:endParaRPr>
          </a:p>
          <a:p>
            <a:r>
              <a:rPr lang="en-IN" sz="2400" dirty="0">
                <a:latin typeface="Arial Narrow" panose="020B0606020202030204" pitchFamily="34" charset="0"/>
              </a:rPr>
              <a:t>Dentists are not trained to conduct a complete nutritional assessment that includes </a:t>
            </a:r>
            <a:endParaRPr lang="en-IN" sz="2400" dirty="0" smtClean="0">
              <a:latin typeface="Arial Narrow" panose="020B0606020202030204" pitchFamily="34" charset="0"/>
            </a:endParaRPr>
          </a:p>
          <a:p>
            <a:pPr marL="457200" indent="-457200">
              <a:buFont typeface="+mj-lt"/>
              <a:buAutoNum type="arabicPeriod"/>
            </a:pPr>
            <a:r>
              <a:rPr lang="en-IN" sz="2400" dirty="0" smtClean="0">
                <a:latin typeface="Arial Narrow" panose="020B0606020202030204" pitchFamily="34" charset="0"/>
              </a:rPr>
              <a:t>Anthropometries </a:t>
            </a:r>
          </a:p>
          <a:p>
            <a:pPr marL="457200" indent="-457200">
              <a:buFont typeface="+mj-lt"/>
              <a:buAutoNum type="arabicPeriod"/>
            </a:pPr>
            <a:r>
              <a:rPr lang="en-IN" sz="2400" dirty="0">
                <a:latin typeface="Arial Narrow" panose="020B0606020202030204" pitchFamily="34" charset="0"/>
              </a:rPr>
              <a:t>B</a:t>
            </a:r>
            <a:r>
              <a:rPr lang="en-IN" sz="2400" dirty="0" smtClean="0">
                <a:latin typeface="Arial Narrow" panose="020B0606020202030204" pitchFamily="34" charset="0"/>
              </a:rPr>
              <a:t>iochemical data </a:t>
            </a:r>
          </a:p>
          <a:p>
            <a:pPr marL="457200" indent="-457200">
              <a:buFont typeface="+mj-lt"/>
              <a:buAutoNum type="arabicPeriod"/>
            </a:pPr>
            <a:endParaRPr lang="en-IN" sz="2400" dirty="0">
              <a:latin typeface="Arial Narrow" panose="020B0606020202030204" pitchFamily="34" charset="0"/>
            </a:endParaRPr>
          </a:p>
          <a:p>
            <a:pPr marL="0" indent="0">
              <a:buNone/>
            </a:pPr>
            <a:r>
              <a:rPr lang="en-IN" sz="2400" dirty="0" smtClean="0">
                <a:latin typeface="Arial Narrow" panose="020B0606020202030204" pitchFamily="34" charset="0"/>
              </a:rPr>
              <a:t>But……</a:t>
            </a:r>
          </a:p>
          <a:p>
            <a:pPr marL="457200" indent="-457200">
              <a:buFont typeface="+mj-lt"/>
              <a:buAutoNum type="arabicPeriod"/>
            </a:pPr>
            <a:r>
              <a:rPr lang="en-IN" sz="2400" dirty="0">
                <a:latin typeface="Arial Narrow" panose="020B0606020202030204" pitchFamily="34" charset="0"/>
              </a:rPr>
              <a:t>C</a:t>
            </a:r>
            <a:r>
              <a:rPr lang="en-IN" sz="2400" dirty="0" smtClean="0">
                <a:latin typeface="Arial Narrow" panose="020B0606020202030204" pitchFamily="34" charset="0"/>
              </a:rPr>
              <a:t>an use dietary screenin</a:t>
            </a:r>
            <a:r>
              <a:rPr lang="en-IN" sz="2400" dirty="0">
                <a:latin typeface="Arial Narrow" panose="020B0606020202030204" pitchFamily="34" charset="0"/>
              </a:rPr>
              <a:t>g</a:t>
            </a:r>
            <a:r>
              <a:rPr lang="en-IN" sz="2400" dirty="0" smtClean="0">
                <a:latin typeface="Arial Narrow" panose="020B0606020202030204" pitchFamily="34" charset="0"/>
              </a:rPr>
              <a:t> </a:t>
            </a:r>
            <a:r>
              <a:rPr lang="en-IN" sz="2400" dirty="0">
                <a:latin typeface="Arial Narrow" panose="020B0606020202030204" pitchFamily="34" charset="0"/>
              </a:rPr>
              <a:t>a</a:t>
            </a:r>
            <a:r>
              <a:rPr lang="en-IN" sz="2400" dirty="0" smtClean="0">
                <a:latin typeface="Arial Narrow" panose="020B0606020202030204" pitchFamily="34" charset="0"/>
              </a:rPr>
              <a:t>ssessment, </a:t>
            </a:r>
          </a:p>
          <a:p>
            <a:pPr marL="457200" indent="-457200">
              <a:buFont typeface="+mj-lt"/>
              <a:buAutoNum type="arabicPeriod"/>
            </a:pPr>
            <a:r>
              <a:rPr lang="en-IN" sz="2400" dirty="0" smtClean="0">
                <a:latin typeface="Arial Narrow" panose="020B0606020202030204" pitchFamily="34" charset="0"/>
              </a:rPr>
              <a:t>Analysis to provide nutrition and dietary education </a:t>
            </a:r>
          </a:p>
          <a:p>
            <a:pPr marL="457200" indent="-457200">
              <a:buFont typeface="+mj-lt"/>
              <a:buAutoNum type="arabicPeriod"/>
            </a:pPr>
            <a:r>
              <a:rPr lang="en-IN" sz="2400" dirty="0" smtClean="0">
                <a:latin typeface="Arial Narrow" panose="020B0606020202030204" pitchFamily="34" charset="0"/>
              </a:rPr>
              <a:t>Referral to registered dietitians for more in-depth nutrition </a:t>
            </a:r>
            <a:r>
              <a:rPr lang="en-IN" sz="2400" dirty="0" err="1" smtClean="0">
                <a:latin typeface="Arial Narrow" panose="020B0606020202030204" pitchFamily="34" charset="0"/>
              </a:rPr>
              <a:t>counseling</a:t>
            </a:r>
            <a:r>
              <a:rPr lang="en-IN" dirty="0" smtClean="0"/>
              <a:t>. </a:t>
            </a:r>
            <a:endParaRPr lang="en-IN" dirty="0"/>
          </a:p>
        </p:txBody>
      </p:sp>
    </p:spTree>
    <p:extLst>
      <p:ext uri="{BB962C8B-B14F-4D97-AF65-F5344CB8AC3E}">
        <p14:creationId xmlns:p14="http://schemas.microsoft.com/office/powerpoint/2010/main" xmlns="" val="3931429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smtClean="0">
                <a:latin typeface="Times New Roman" panose="02020603050405020304" pitchFamily="18" charset="0"/>
                <a:cs typeface="Times New Roman" panose="02020603050405020304" pitchFamily="18" charset="0"/>
              </a:rPr>
              <a:t>               Objectives </a:t>
            </a:r>
            <a:r>
              <a:rPr lang="en-IN" b="1" dirty="0">
                <a:latin typeface="Times New Roman" panose="02020603050405020304" pitchFamily="18" charset="0"/>
                <a:cs typeface="Times New Roman" panose="02020603050405020304" pitchFamily="18" charset="0"/>
              </a:rPr>
              <a:t>of </a:t>
            </a:r>
            <a:r>
              <a:rPr lang="en-IN" b="1" dirty="0" smtClean="0">
                <a:latin typeface="Times New Roman" panose="02020603050405020304" pitchFamily="18" charset="0"/>
                <a:cs typeface="Times New Roman" panose="02020603050405020304" pitchFamily="18" charset="0"/>
              </a:rPr>
              <a:t>Counselling </a:t>
            </a:r>
            <a:r>
              <a:rPr lang="en-IN" dirty="0"/>
              <a:t/>
            </a:r>
            <a:br>
              <a:rPr lang="en-IN" dirty="0"/>
            </a:br>
            <a:endParaRPr lang="en-IN" dirty="0"/>
          </a:p>
        </p:txBody>
      </p:sp>
      <p:sp>
        <p:nvSpPr>
          <p:cNvPr id="6" name="Content Placeholder 5"/>
          <p:cNvSpPr>
            <a:spLocks noGrp="1"/>
          </p:cNvSpPr>
          <p:nvPr>
            <p:ph idx="1"/>
          </p:nvPr>
        </p:nvSpPr>
        <p:spPr>
          <a:xfrm>
            <a:off x="838200" y="1690688"/>
            <a:ext cx="10797209" cy="4904754"/>
          </a:xfrm>
        </p:spPr>
        <p:txBody>
          <a:bodyPr>
            <a:normAutofit/>
          </a:bodyPr>
          <a:lstStyle/>
          <a:p>
            <a:pPr marL="0" indent="0" algn="just">
              <a:buNone/>
            </a:pPr>
            <a:endParaRPr lang="en-IN" dirty="0"/>
          </a:p>
        </p:txBody>
      </p:sp>
      <p:graphicFrame>
        <p:nvGraphicFramePr>
          <p:cNvPr id="8" name="Diagram 7"/>
          <p:cNvGraphicFramePr/>
          <p:nvPr>
            <p:extLst>
              <p:ext uri="{D42A27DB-BD31-4B8C-83A1-F6EECF244321}">
                <p14:modId xmlns:p14="http://schemas.microsoft.com/office/powerpoint/2010/main" xmlns="" val="2481272324"/>
              </p:ext>
            </p:extLst>
          </p:nvPr>
        </p:nvGraphicFramePr>
        <p:xfrm>
          <a:off x="838200" y="1433731"/>
          <a:ext cx="976464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578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D5C4A09C-F8D7-4F06-98B7-040794E15F89}"/>
                                            </p:graphicEl>
                                          </p:spTgt>
                                        </p:tgtEl>
                                        <p:attrNameLst>
                                          <p:attrName>style.visibility</p:attrName>
                                        </p:attrNameLst>
                                      </p:cBhvr>
                                      <p:to>
                                        <p:strVal val="visible"/>
                                      </p:to>
                                    </p:set>
                                    <p:anim calcmode="lin" valueType="num">
                                      <p:cBhvr additive="base">
                                        <p:cTn id="7" dur="500" fill="hold"/>
                                        <p:tgtEl>
                                          <p:spTgt spid="8">
                                            <p:graphicEl>
                                              <a:dgm id="{D5C4A09C-F8D7-4F06-98B7-040794E15F8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D5C4A09C-F8D7-4F06-98B7-040794E15F8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3F27BEB0-E28A-4F06-95AB-5430248622A9}"/>
                                            </p:graphicEl>
                                          </p:spTgt>
                                        </p:tgtEl>
                                        <p:attrNameLst>
                                          <p:attrName>style.visibility</p:attrName>
                                        </p:attrNameLst>
                                      </p:cBhvr>
                                      <p:to>
                                        <p:strVal val="visible"/>
                                      </p:to>
                                    </p:set>
                                    <p:anim calcmode="lin" valueType="num">
                                      <p:cBhvr additive="base">
                                        <p:cTn id="13" dur="500" fill="hold"/>
                                        <p:tgtEl>
                                          <p:spTgt spid="8">
                                            <p:graphicEl>
                                              <a:dgm id="{3F27BEB0-E28A-4F06-95AB-5430248622A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3F27BEB0-E28A-4F06-95AB-5430248622A9}"/>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F60E011B-90D6-46DD-93A2-566180D36C60}"/>
                                            </p:graphicEl>
                                          </p:spTgt>
                                        </p:tgtEl>
                                        <p:attrNameLst>
                                          <p:attrName>style.visibility</p:attrName>
                                        </p:attrNameLst>
                                      </p:cBhvr>
                                      <p:to>
                                        <p:strVal val="visible"/>
                                      </p:to>
                                    </p:set>
                                    <p:anim calcmode="lin" valueType="num">
                                      <p:cBhvr additive="base">
                                        <p:cTn id="19" dur="500" fill="hold"/>
                                        <p:tgtEl>
                                          <p:spTgt spid="8">
                                            <p:graphicEl>
                                              <a:dgm id="{F60E011B-90D6-46DD-93A2-566180D36C60}"/>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F60E011B-90D6-46DD-93A2-566180D36C60}"/>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graphicEl>
                                              <a:dgm id="{3C008519-138A-4263-B4BE-C5610F9AF53A}"/>
                                            </p:graphicEl>
                                          </p:spTgt>
                                        </p:tgtEl>
                                        <p:attrNameLst>
                                          <p:attrName>style.visibility</p:attrName>
                                        </p:attrNameLst>
                                      </p:cBhvr>
                                      <p:to>
                                        <p:strVal val="visible"/>
                                      </p:to>
                                    </p:set>
                                    <p:anim calcmode="lin" valueType="num">
                                      <p:cBhvr additive="base">
                                        <p:cTn id="25" dur="500" fill="hold"/>
                                        <p:tgtEl>
                                          <p:spTgt spid="8">
                                            <p:graphicEl>
                                              <a:dgm id="{3C008519-138A-4263-B4BE-C5610F9AF53A}"/>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graphicEl>
                                              <a:dgm id="{3C008519-138A-4263-B4BE-C5610F9AF53A}"/>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graphicEl>
                                              <a:dgm id="{BEAA74CE-DD99-4176-9448-1F1D532029C5}"/>
                                            </p:graphicEl>
                                          </p:spTgt>
                                        </p:tgtEl>
                                        <p:attrNameLst>
                                          <p:attrName>style.visibility</p:attrName>
                                        </p:attrNameLst>
                                      </p:cBhvr>
                                      <p:to>
                                        <p:strVal val="visible"/>
                                      </p:to>
                                    </p:set>
                                    <p:anim calcmode="lin" valueType="num">
                                      <p:cBhvr additive="base">
                                        <p:cTn id="31" dur="500" fill="hold"/>
                                        <p:tgtEl>
                                          <p:spTgt spid="8">
                                            <p:graphicEl>
                                              <a:dgm id="{BEAA74CE-DD99-4176-9448-1F1D532029C5}"/>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graphicEl>
                                              <a:dgm id="{BEAA74CE-DD99-4176-9448-1F1D532029C5}"/>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graphicEl>
                                              <a:dgm id="{1095C794-5A74-43D3-A1DE-8CE1ECD00379}"/>
                                            </p:graphicEl>
                                          </p:spTgt>
                                        </p:tgtEl>
                                        <p:attrNameLst>
                                          <p:attrName>style.visibility</p:attrName>
                                        </p:attrNameLst>
                                      </p:cBhvr>
                                      <p:to>
                                        <p:strVal val="visible"/>
                                      </p:to>
                                    </p:set>
                                    <p:anim calcmode="lin" valueType="num">
                                      <p:cBhvr additive="base">
                                        <p:cTn id="37" dur="500" fill="hold"/>
                                        <p:tgtEl>
                                          <p:spTgt spid="8">
                                            <p:graphicEl>
                                              <a:dgm id="{1095C794-5A74-43D3-A1DE-8CE1ECD00379}"/>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graphicEl>
                                              <a:dgm id="{1095C794-5A74-43D3-A1DE-8CE1ECD0037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smtClean="0"/>
              <a:t>		</a:t>
            </a:r>
            <a:r>
              <a:rPr lang="en-IN" b="1" dirty="0" smtClean="0">
                <a:latin typeface="Times New Roman" panose="02020603050405020304" pitchFamily="18" charset="0"/>
                <a:cs typeface="Times New Roman" panose="02020603050405020304" pitchFamily="18" charset="0"/>
              </a:rPr>
              <a:t>Objectives </a:t>
            </a:r>
            <a:r>
              <a:rPr lang="en-IN" b="1" dirty="0">
                <a:latin typeface="Times New Roman" panose="02020603050405020304" pitchFamily="18" charset="0"/>
                <a:cs typeface="Times New Roman" panose="02020603050405020304" pitchFamily="18" charset="0"/>
              </a:rPr>
              <a:t>of </a:t>
            </a:r>
            <a:r>
              <a:rPr lang="en-IN" b="1" dirty="0" smtClean="0">
                <a:latin typeface="Times New Roman" panose="02020603050405020304" pitchFamily="18" charset="0"/>
                <a:cs typeface="Times New Roman" panose="02020603050405020304" pitchFamily="18" charset="0"/>
              </a:rPr>
              <a:t>Counselling </a:t>
            </a:r>
            <a:r>
              <a:rPr lang="en-IN" dirty="0"/>
              <a:t/>
            </a:r>
            <a:br>
              <a:rPr lang="en-IN" dirty="0"/>
            </a:br>
            <a:endParaRPr lang="en-IN" dirty="0"/>
          </a:p>
        </p:txBody>
      </p:sp>
      <p:sp>
        <p:nvSpPr>
          <p:cNvPr id="6" name="Content Placeholder 5"/>
          <p:cNvSpPr>
            <a:spLocks noGrp="1"/>
          </p:cNvSpPr>
          <p:nvPr>
            <p:ph idx="1"/>
          </p:nvPr>
        </p:nvSpPr>
        <p:spPr>
          <a:xfrm>
            <a:off x="662609" y="1020417"/>
            <a:ext cx="10691191" cy="5156546"/>
          </a:xfrm>
        </p:spPr>
        <p:txBody>
          <a:bodyPr>
            <a:normAutofit/>
          </a:bodyPr>
          <a:lstStyle/>
          <a:p>
            <a:pPr marL="0" indent="0">
              <a:buNone/>
            </a:pPr>
            <a:endParaRPr lang="en-IN" dirty="0"/>
          </a:p>
          <a:p>
            <a:pPr marL="0" indent="0">
              <a:buNone/>
            </a:pPr>
            <a:endParaRPr lang="en-IN" dirty="0" smtClean="0">
              <a:latin typeface="Times New Roman" panose="02020603050405020304" pitchFamily="18" charset="0"/>
              <a:cs typeface="Times New Roman" panose="02020603050405020304" pitchFamily="18" charset="0"/>
            </a:endParaRPr>
          </a:p>
          <a:p>
            <a:r>
              <a:rPr lang="en-IN" dirty="0" smtClean="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xmlns="" val="3544718059"/>
              </p:ext>
            </p:extLst>
          </p:nvPr>
        </p:nvGraphicFramePr>
        <p:xfrm>
          <a:off x="662609" y="1224492"/>
          <a:ext cx="103101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77232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19E5DC1A-87DF-4BB7-A2FD-9139406FA90C}"/>
                                            </p:graphicEl>
                                          </p:spTgt>
                                        </p:tgtEl>
                                        <p:attrNameLst>
                                          <p:attrName>style.visibility</p:attrName>
                                        </p:attrNameLst>
                                      </p:cBhvr>
                                      <p:to>
                                        <p:strVal val="visible"/>
                                      </p:to>
                                    </p:set>
                                    <p:anim calcmode="lin" valueType="num">
                                      <p:cBhvr additive="base">
                                        <p:cTn id="7" dur="500" fill="hold"/>
                                        <p:tgtEl>
                                          <p:spTgt spid="3">
                                            <p:graphicEl>
                                              <a:dgm id="{19E5DC1A-87DF-4BB7-A2FD-9139406FA90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19E5DC1A-87DF-4BB7-A2FD-9139406FA90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146E4A92-792E-46AC-A468-4FF61AC8FB1E}"/>
                                            </p:graphicEl>
                                          </p:spTgt>
                                        </p:tgtEl>
                                        <p:attrNameLst>
                                          <p:attrName>style.visibility</p:attrName>
                                        </p:attrNameLst>
                                      </p:cBhvr>
                                      <p:to>
                                        <p:strVal val="visible"/>
                                      </p:to>
                                    </p:set>
                                    <p:anim calcmode="lin" valueType="num">
                                      <p:cBhvr additive="base">
                                        <p:cTn id="13" dur="500" fill="hold"/>
                                        <p:tgtEl>
                                          <p:spTgt spid="3">
                                            <p:graphicEl>
                                              <a:dgm id="{146E4A92-792E-46AC-A468-4FF61AC8FB1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146E4A92-792E-46AC-A468-4FF61AC8FB1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itle 5"/>
          <p:cNvSpPr>
            <a:spLocks noGrp="1"/>
          </p:cNvSpPr>
          <p:nvPr>
            <p:ph type="title"/>
          </p:nvPr>
        </p:nvSpPr>
        <p:spPr/>
        <p:txBody>
          <a:bodyPr/>
          <a:lstStyle/>
          <a:p>
            <a:r>
              <a:rPr lang="en-IN" b="1" dirty="0" smtClean="0">
                <a:solidFill>
                  <a:srgbClr val="000000"/>
                </a:solidFill>
                <a:latin typeface="Times New Roman" panose="02020603050405020304" pitchFamily="18" charset="0"/>
              </a:rPr>
              <a:t>		Art </a:t>
            </a:r>
            <a:r>
              <a:rPr lang="en-IN" b="1" dirty="0">
                <a:solidFill>
                  <a:srgbClr val="000000"/>
                </a:solidFill>
                <a:latin typeface="Times New Roman" panose="02020603050405020304" pitchFamily="18" charset="0"/>
              </a:rPr>
              <a:t>of </a:t>
            </a:r>
            <a:r>
              <a:rPr lang="en-IN" b="1" dirty="0" smtClean="0">
                <a:solidFill>
                  <a:srgbClr val="000000"/>
                </a:solidFill>
                <a:latin typeface="Times New Roman" panose="02020603050405020304" pitchFamily="18" charset="0"/>
              </a:rPr>
              <a:t>Counselling </a:t>
            </a:r>
            <a:r>
              <a:rPr lang="en-IN" dirty="0">
                <a:solidFill>
                  <a:srgbClr val="000000"/>
                </a:solidFill>
                <a:latin typeface="Times New Roman" panose="02020603050405020304" pitchFamily="18" charset="0"/>
              </a:rPr>
              <a:t/>
            </a:r>
            <a:br>
              <a:rPr lang="en-IN" dirty="0">
                <a:solidFill>
                  <a:srgbClr val="000000"/>
                </a:solidFill>
                <a:latin typeface="Times New Roman" panose="02020603050405020304" pitchFamily="18" charset="0"/>
              </a:rPr>
            </a:br>
            <a:endParaRPr lang="en-IN" dirty="0"/>
          </a:p>
        </p:txBody>
      </p:sp>
      <p:sp>
        <p:nvSpPr>
          <p:cNvPr id="5" name="Rectangle 4"/>
          <p:cNvSpPr/>
          <p:nvPr/>
        </p:nvSpPr>
        <p:spPr>
          <a:xfrm>
            <a:off x="838200" y="1338470"/>
            <a:ext cx="9631017" cy="3785652"/>
          </a:xfrm>
          <a:prstGeom prst="rect">
            <a:avLst/>
          </a:prstGeom>
        </p:spPr>
        <p:txBody>
          <a:bodyPr wrap="square">
            <a:spAutoFit/>
          </a:bodyPr>
          <a:lstStyle/>
          <a:p>
            <a:pPr marL="342900" indent="-342900" algn="just">
              <a:buFont typeface="Wingdings" panose="05000000000000000000" pitchFamily="2" charset="2"/>
              <a:buChar char="v"/>
            </a:pPr>
            <a:r>
              <a:rPr lang="en-IN" sz="2400" dirty="0" smtClean="0">
                <a:solidFill>
                  <a:srgbClr val="000000"/>
                </a:solidFill>
                <a:latin typeface="Times New Roman" panose="02020603050405020304" pitchFamily="18" charset="0"/>
              </a:rPr>
              <a:t>Counselling </a:t>
            </a:r>
            <a:r>
              <a:rPr lang="en-IN" sz="2400" dirty="0">
                <a:solidFill>
                  <a:srgbClr val="000000"/>
                </a:solidFill>
                <a:latin typeface="Times New Roman" panose="02020603050405020304" pitchFamily="18" charset="0"/>
              </a:rPr>
              <a:t>is ONE-ONE basis. </a:t>
            </a:r>
            <a:endParaRPr lang="en-IN" sz="2400" dirty="0" smtClean="0">
              <a:solidFill>
                <a:srgbClr val="000000"/>
              </a:solidFill>
              <a:latin typeface="Times New Roman" panose="02020603050405020304" pitchFamily="18" charset="0"/>
            </a:endParaRPr>
          </a:p>
          <a:p>
            <a:pPr marL="342900" indent="-342900" algn="just">
              <a:buFont typeface="Wingdings" panose="05000000000000000000" pitchFamily="2" charset="2"/>
              <a:buChar char="v"/>
            </a:pPr>
            <a:endParaRPr lang="en-IN" sz="2400" dirty="0">
              <a:solidFill>
                <a:srgbClr val="000000"/>
              </a:solidFill>
              <a:latin typeface="Times New Roman" panose="02020603050405020304" pitchFamily="18" charset="0"/>
            </a:endParaRPr>
          </a:p>
          <a:p>
            <a:pPr marL="342900" indent="-342900" algn="just">
              <a:buFont typeface="Wingdings" panose="05000000000000000000" pitchFamily="2" charset="2"/>
              <a:buChar char="v"/>
            </a:pPr>
            <a:r>
              <a:rPr lang="en-IN" sz="2400" dirty="0" smtClean="0">
                <a:solidFill>
                  <a:srgbClr val="000000"/>
                </a:solidFill>
                <a:latin typeface="Times New Roman" panose="02020603050405020304" pitchFamily="18" charset="0"/>
              </a:rPr>
              <a:t>To </a:t>
            </a:r>
            <a:r>
              <a:rPr lang="en-IN" sz="2400" dirty="0">
                <a:solidFill>
                  <a:srgbClr val="000000"/>
                </a:solidFill>
                <a:latin typeface="Times New Roman" panose="02020603050405020304" pitchFamily="18" charset="0"/>
              </a:rPr>
              <a:t>be effective it should be in form of dialogues. e.g.:- Communication technique: </a:t>
            </a:r>
            <a:endParaRPr lang="en-IN" sz="2400" dirty="0" smtClean="0">
              <a:solidFill>
                <a:srgbClr val="000000"/>
              </a:solidFill>
              <a:latin typeface="Times New Roman" panose="02020603050405020304" pitchFamily="18" charset="0"/>
            </a:endParaRPr>
          </a:p>
          <a:p>
            <a:pPr marL="342900" indent="-342900" algn="just">
              <a:buFont typeface="Wingdings" panose="05000000000000000000" pitchFamily="2" charset="2"/>
              <a:buChar char="v"/>
            </a:pPr>
            <a:endParaRPr lang="en-IN" sz="2400" dirty="0">
              <a:solidFill>
                <a:srgbClr val="000000"/>
              </a:solidFill>
              <a:latin typeface="Times New Roman" panose="02020603050405020304" pitchFamily="18" charset="0"/>
            </a:endParaRPr>
          </a:p>
          <a:p>
            <a:pPr marL="342900" indent="-342900" algn="just">
              <a:buFont typeface="Wingdings" panose="05000000000000000000" pitchFamily="2" charset="2"/>
              <a:buChar char="v"/>
            </a:pPr>
            <a:r>
              <a:rPr lang="en-IN" sz="2400" dirty="0" smtClean="0">
                <a:solidFill>
                  <a:srgbClr val="000000"/>
                </a:solidFill>
                <a:latin typeface="Times New Roman" panose="02020603050405020304" pitchFamily="18" charset="0"/>
              </a:rPr>
              <a:t>During </a:t>
            </a:r>
            <a:r>
              <a:rPr lang="en-IN" sz="2400" dirty="0">
                <a:solidFill>
                  <a:srgbClr val="000000"/>
                </a:solidFill>
                <a:latin typeface="Times New Roman" panose="02020603050405020304" pitchFamily="18" charset="0"/>
              </a:rPr>
              <a:t>a Face-face interview, keeping eye contact with the patient is persuasive and powerful device for motivating </a:t>
            </a:r>
            <a:r>
              <a:rPr lang="en-IN" sz="2400" dirty="0" smtClean="0">
                <a:solidFill>
                  <a:srgbClr val="000000"/>
                </a:solidFill>
                <a:latin typeface="Times New Roman" panose="02020603050405020304" pitchFamily="18" charset="0"/>
              </a:rPr>
              <a:t>behavioural </a:t>
            </a:r>
            <a:r>
              <a:rPr lang="en-IN" sz="2400" dirty="0">
                <a:solidFill>
                  <a:srgbClr val="000000"/>
                </a:solidFill>
                <a:latin typeface="Times New Roman" panose="02020603050405020304" pitchFamily="18" charset="0"/>
              </a:rPr>
              <a:t>change </a:t>
            </a:r>
            <a:endParaRPr lang="en-IN" sz="2400" dirty="0" smtClean="0">
              <a:solidFill>
                <a:srgbClr val="000000"/>
              </a:solidFill>
              <a:latin typeface="Times New Roman" panose="02020603050405020304" pitchFamily="18" charset="0"/>
            </a:endParaRPr>
          </a:p>
          <a:p>
            <a:pPr marL="342900" indent="-342900" algn="just">
              <a:buFont typeface="Wingdings" panose="05000000000000000000" pitchFamily="2" charset="2"/>
              <a:buChar char="v"/>
            </a:pPr>
            <a:endParaRPr lang="en-IN" sz="2400" dirty="0">
              <a:solidFill>
                <a:srgbClr val="000000"/>
              </a:solidFill>
              <a:latin typeface="Times New Roman" panose="02020603050405020304" pitchFamily="18" charset="0"/>
            </a:endParaRPr>
          </a:p>
          <a:p>
            <a:pPr marL="342900" indent="-342900" algn="just">
              <a:buFont typeface="Wingdings" panose="05000000000000000000" pitchFamily="2" charset="2"/>
              <a:buChar char="v"/>
            </a:pPr>
            <a:r>
              <a:rPr lang="en-IN" sz="2400" dirty="0" smtClean="0">
                <a:solidFill>
                  <a:srgbClr val="000000"/>
                </a:solidFill>
                <a:latin typeface="Times New Roman" panose="02020603050405020304" pitchFamily="18" charset="0"/>
              </a:rPr>
              <a:t> To </a:t>
            </a:r>
            <a:r>
              <a:rPr lang="en-IN" sz="2400" dirty="0">
                <a:solidFill>
                  <a:srgbClr val="000000"/>
                </a:solidFill>
                <a:latin typeface="Times New Roman" panose="02020603050405020304" pitchFamily="18" charset="0"/>
              </a:rPr>
              <a:t>communicate with a patient, a combination of interviewing, teaching, </a:t>
            </a:r>
            <a:r>
              <a:rPr lang="en-IN" sz="2400" dirty="0" smtClean="0">
                <a:solidFill>
                  <a:srgbClr val="000000"/>
                </a:solidFill>
                <a:latin typeface="Times New Roman" panose="02020603050405020304" pitchFamily="18" charset="0"/>
              </a:rPr>
              <a:t>counselling </a:t>
            </a:r>
            <a:r>
              <a:rPr lang="en-IN" sz="2400" dirty="0">
                <a:solidFill>
                  <a:srgbClr val="000000"/>
                </a:solidFill>
                <a:latin typeface="Times New Roman" panose="02020603050405020304" pitchFamily="18" charset="0"/>
              </a:rPr>
              <a:t>and </a:t>
            </a:r>
            <a:r>
              <a:rPr lang="en-IN" sz="2400" dirty="0" smtClean="0">
                <a:solidFill>
                  <a:srgbClr val="000000"/>
                </a:solidFill>
                <a:latin typeface="Times New Roman" panose="02020603050405020304" pitchFamily="18" charset="0"/>
              </a:rPr>
              <a:t>motivation </a:t>
            </a:r>
            <a:r>
              <a:rPr lang="en-IN" sz="2400" dirty="0">
                <a:solidFill>
                  <a:srgbClr val="000000"/>
                </a:solidFill>
                <a:latin typeface="Times New Roman" panose="02020603050405020304" pitchFamily="18" charset="0"/>
              </a:rPr>
              <a:t>is used</a:t>
            </a:r>
            <a:r>
              <a:rPr lang="en-IN"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xmlns="" val="802857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itle 5"/>
          <p:cNvSpPr>
            <a:spLocks noGrp="1"/>
          </p:cNvSpPr>
          <p:nvPr>
            <p:ph type="title"/>
          </p:nvPr>
        </p:nvSpPr>
        <p:spPr/>
        <p:txBody>
          <a:bodyPr/>
          <a:lstStyle/>
          <a:p>
            <a:r>
              <a:rPr lang="en-IN" b="1" dirty="0" smtClean="0">
                <a:solidFill>
                  <a:srgbClr val="000000"/>
                </a:solidFill>
                <a:latin typeface="Times New Roman" panose="02020603050405020304" pitchFamily="18" charset="0"/>
              </a:rPr>
              <a:t>		Art </a:t>
            </a:r>
            <a:r>
              <a:rPr lang="en-IN" b="1" dirty="0">
                <a:solidFill>
                  <a:srgbClr val="000000"/>
                </a:solidFill>
                <a:latin typeface="Times New Roman" panose="02020603050405020304" pitchFamily="18" charset="0"/>
              </a:rPr>
              <a:t>of </a:t>
            </a:r>
            <a:r>
              <a:rPr lang="en-IN" b="1" dirty="0" smtClean="0">
                <a:solidFill>
                  <a:srgbClr val="000000"/>
                </a:solidFill>
                <a:latin typeface="Times New Roman" panose="02020603050405020304" pitchFamily="18" charset="0"/>
              </a:rPr>
              <a:t>Counselling </a:t>
            </a:r>
            <a:r>
              <a:rPr lang="en-IN" dirty="0">
                <a:solidFill>
                  <a:srgbClr val="000000"/>
                </a:solidFill>
                <a:latin typeface="Times New Roman" panose="02020603050405020304" pitchFamily="18" charset="0"/>
              </a:rPr>
              <a:t/>
            </a:r>
            <a:br>
              <a:rPr lang="en-IN" dirty="0">
                <a:solidFill>
                  <a:srgbClr val="000000"/>
                </a:solidFill>
                <a:latin typeface="Times New Roman" panose="02020603050405020304" pitchFamily="18" charset="0"/>
              </a:rPr>
            </a:br>
            <a:endParaRPr lang="en-IN" dirty="0"/>
          </a:p>
        </p:txBody>
      </p:sp>
      <p:sp>
        <p:nvSpPr>
          <p:cNvPr id="7" name="Content Placeholder 6"/>
          <p:cNvSpPr>
            <a:spLocks noGrp="1"/>
          </p:cNvSpPr>
          <p:nvPr>
            <p:ph idx="1"/>
          </p:nvPr>
        </p:nvSpPr>
        <p:spPr/>
        <p:txBody>
          <a:bodyPr>
            <a:normAutofit fontScale="92500" lnSpcReduction="10000"/>
          </a:bodyPr>
          <a:lstStyle/>
          <a:p>
            <a:pPr algn="just">
              <a:buFont typeface="Wingdings" panose="05000000000000000000" pitchFamily="2" charset="2"/>
              <a:buChar char="v"/>
            </a:pPr>
            <a:r>
              <a:rPr lang="en-IN" dirty="0">
                <a:solidFill>
                  <a:srgbClr val="000000"/>
                </a:solidFill>
                <a:latin typeface="Times New Roman" panose="02020603050405020304" pitchFamily="18" charset="0"/>
              </a:rPr>
              <a:t>Communication can be both verbal and non-verbal. Words transmit information. </a:t>
            </a:r>
            <a:endParaRPr lang="en-IN" dirty="0" smtClean="0">
              <a:solidFill>
                <a:srgbClr val="000000"/>
              </a:solidFill>
              <a:latin typeface="Times New Roman" panose="02020603050405020304" pitchFamily="18" charset="0"/>
            </a:endParaRPr>
          </a:p>
          <a:p>
            <a:pPr algn="just">
              <a:buFont typeface="Wingdings" panose="05000000000000000000" pitchFamily="2" charset="2"/>
              <a:buChar char="v"/>
            </a:pPr>
            <a:endParaRPr lang="en-IN" dirty="0" smtClean="0">
              <a:solidFill>
                <a:srgbClr val="000000"/>
              </a:solidFill>
              <a:latin typeface="Times New Roman" panose="02020603050405020304" pitchFamily="18" charset="0"/>
            </a:endParaRPr>
          </a:p>
          <a:p>
            <a:pPr algn="just">
              <a:buFont typeface="Wingdings" panose="05000000000000000000" pitchFamily="2" charset="2"/>
              <a:buChar char="v"/>
            </a:pPr>
            <a:r>
              <a:rPr lang="en-IN" dirty="0" smtClean="0">
                <a:solidFill>
                  <a:srgbClr val="000000"/>
                </a:solidFill>
                <a:latin typeface="Times New Roman" panose="02020603050405020304" pitchFamily="18" charset="0"/>
              </a:rPr>
              <a:t>The </a:t>
            </a:r>
            <a:r>
              <a:rPr lang="en-IN" dirty="0">
                <a:solidFill>
                  <a:srgbClr val="000000"/>
                </a:solidFill>
                <a:latin typeface="Times New Roman" panose="02020603050405020304" pitchFamily="18" charset="0"/>
              </a:rPr>
              <a:t>interviewer‘s tone of voice, facial expression and gestures convey sincerity , enthusiasm, and empathy</a:t>
            </a:r>
            <a:r>
              <a:rPr lang="en-IN" dirty="0" smtClean="0">
                <a:solidFill>
                  <a:srgbClr val="000000"/>
                </a:solidFill>
                <a:latin typeface="Times New Roman" panose="02020603050405020304" pitchFamily="18" charset="0"/>
              </a:rPr>
              <a:t>.</a:t>
            </a:r>
          </a:p>
          <a:p>
            <a:pPr marL="0" indent="0" algn="just">
              <a:buNone/>
            </a:pPr>
            <a:endParaRPr lang="en-IN" dirty="0" smtClean="0">
              <a:solidFill>
                <a:srgbClr val="000000"/>
              </a:solidFill>
              <a:latin typeface="Times New Roman" panose="02020603050405020304" pitchFamily="18" charset="0"/>
            </a:endParaRPr>
          </a:p>
          <a:p>
            <a:pPr algn="just">
              <a:buFont typeface="Wingdings" panose="05000000000000000000" pitchFamily="2" charset="2"/>
              <a:buChar char="v"/>
            </a:pPr>
            <a:r>
              <a:rPr lang="en-IN" dirty="0" smtClean="0">
                <a:solidFill>
                  <a:srgbClr val="000000"/>
                </a:solidFill>
                <a:latin typeface="Times New Roman" panose="02020603050405020304" pitchFamily="18" charset="0"/>
              </a:rPr>
              <a:t> </a:t>
            </a:r>
            <a:r>
              <a:rPr lang="en-IN" dirty="0">
                <a:solidFill>
                  <a:srgbClr val="000000"/>
                </a:solidFill>
                <a:latin typeface="Times New Roman" panose="02020603050405020304" pitchFamily="18" charset="0"/>
              </a:rPr>
              <a:t>The nonverbal actions can be influential in helping the patient to change his or her </a:t>
            </a:r>
            <a:r>
              <a:rPr lang="en-IN" dirty="0" err="1">
                <a:solidFill>
                  <a:srgbClr val="000000"/>
                </a:solidFill>
                <a:latin typeface="Times New Roman" panose="02020603050405020304" pitchFamily="18" charset="0"/>
              </a:rPr>
              <a:t>behavior</a:t>
            </a:r>
            <a:r>
              <a:rPr lang="en-IN" dirty="0">
                <a:solidFill>
                  <a:srgbClr val="000000"/>
                </a:solidFill>
                <a:latin typeface="Times New Roman" panose="02020603050405020304" pitchFamily="18" charset="0"/>
              </a:rPr>
              <a:t>. </a:t>
            </a:r>
          </a:p>
          <a:p>
            <a:pPr algn="just">
              <a:buFont typeface="Wingdings" panose="05000000000000000000" pitchFamily="2" charset="2"/>
              <a:buChar char="v"/>
            </a:pPr>
            <a:endParaRPr lang="en-IN" dirty="0">
              <a:solidFill>
                <a:srgbClr val="000000"/>
              </a:solidFill>
              <a:latin typeface="Times New Roman" panose="02020603050405020304" pitchFamily="18" charset="0"/>
            </a:endParaRPr>
          </a:p>
          <a:p>
            <a:pPr algn="just">
              <a:buFont typeface="Wingdings" panose="05000000000000000000" pitchFamily="2" charset="2"/>
              <a:buChar char="v"/>
            </a:pPr>
            <a:r>
              <a:rPr lang="en-IN" dirty="0">
                <a:solidFill>
                  <a:srgbClr val="000000"/>
                </a:solidFill>
                <a:latin typeface="Times New Roman" panose="02020603050405020304" pitchFamily="18" charset="0"/>
              </a:rPr>
              <a:t>Messages must be adopted to </a:t>
            </a:r>
            <a:r>
              <a:rPr lang="en-IN" dirty="0" smtClean="0">
                <a:solidFill>
                  <a:srgbClr val="000000"/>
                </a:solidFill>
                <a:latin typeface="Times New Roman" panose="02020603050405020304" pitchFamily="18" charset="0"/>
              </a:rPr>
              <a:t>patients </a:t>
            </a:r>
            <a:r>
              <a:rPr lang="en-IN" dirty="0">
                <a:solidFill>
                  <a:srgbClr val="000000"/>
                </a:solidFill>
                <a:latin typeface="Times New Roman" panose="02020603050405020304" pitchFamily="18" charset="0"/>
              </a:rPr>
              <a:t>needs and level of understanding.</a:t>
            </a:r>
          </a:p>
          <a:p>
            <a:pPr marL="0" indent="0">
              <a:buNone/>
            </a:pPr>
            <a:endParaRPr lang="en-IN" dirty="0"/>
          </a:p>
        </p:txBody>
      </p:sp>
    </p:spTree>
    <p:extLst>
      <p:ext uri="{BB962C8B-B14F-4D97-AF65-F5344CB8AC3E}">
        <p14:creationId xmlns:p14="http://schemas.microsoft.com/office/powerpoint/2010/main" xmlns="" val="808364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Basic Requisites Of Diet Counselling </a:t>
            </a:r>
            <a:r>
              <a:rPr lang="en-IN" dirty="0"/>
              <a:t/>
            </a:r>
            <a:br>
              <a:rPr lang="en-IN" dirty="0"/>
            </a:br>
            <a:endParaRPr lang="en-IN" dirty="0"/>
          </a:p>
        </p:txBody>
      </p:sp>
      <p:sp>
        <p:nvSpPr>
          <p:cNvPr id="6" name="Content Placeholder 5"/>
          <p:cNvSpPr>
            <a:spLocks noGrp="1"/>
          </p:cNvSpPr>
          <p:nvPr>
            <p:ph idx="1"/>
          </p:nvPr>
        </p:nvSpPr>
        <p:spPr>
          <a:xfrm>
            <a:off x="643944" y="1403797"/>
            <a:ext cx="10709856" cy="4773166"/>
          </a:xfrm>
        </p:spPr>
        <p:txBody>
          <a:bodyPr>
            <a:normAutofit/>
          </a:bodyPr>
          <a:lstStyle/>
          <a:p>
            <a:pPr>
              <a:lnSpc>
                <a:spcPct val="150000"/>
              </a:lnSpc>
            </a:pPr>
            <a:endParaRPr lang="en-IN" sz="2400" dirty="0">
              <a:latin typeface="Arial Narrow" panose="020B0606020202030204" pitchFamily="34" charset="0"/>
            </a:endParaRPr>
          </a:p>
          <a:p>
            <a:pPr>
              <a:lnSpc>
                <a:spcPct val="150000"/>
              </a:lnSpc>
            </a:pPr>
            <a:r>
              <a:rPr lang="en-IN" sz="2400" dirty="0" smtClean="0">
                <a:latin typeface="Arial Narrow" panose="020B0606020202030204" pitchFamily="34" charset="0"/>
              </a:rPr>
              <a:t>A </a:t>
            </a:r>
            <a:r>
              <a:rPr lang="en-IN" sz="2400" dirty="0">
                <a:latin typeface="Arial Narrow" panose="020B0606020202030204" pitchFamily="34" charset="0"/>
              </a:rPr>
              <a:t>basic requisite for accomplishing dietary change is the advice that the patient not the </a:t>
            </a:r>
            <a:r>
              <a:rPr lang="en-IN" sz="2400" dirty="0" smtClean="0">
                <a:latin typeface="Arial Narrow" panose="020B0606020202030204" pitchFamily="34" charset="0"/>
              </a:rPr>
              <a:t>counsellor </a:t>
            </a:r>
            <a:r>
              <a:rPr lang="en-IN" sz="2400" dirty="0">
                <a:latin typeface="Arial Narrow" panose="020B0606020202030204" pitchFamily="34" charset="0"/>
              </a:rPr>
              <a:t>bears the responsibility for making the change. </a:t>
            </a:r>
            <a:endParaRPr lang="en-IN" sz="2400" dirty="0" smtClean="0">
              <a:latin typeface="Arial Narrow" panose="020B0606020202030204" pitchFamily="34" charset="0"/>
            </a:endParaRPr>
          </a:p>
          <a:p>
            <a:pPr marL="0" indent="0">
              <a:lnSpc>
                <a:spcPct val="150000"/>
              </a:lnSpc>
              <a:buNone/>
            </a:pPr>
            <a:endParaRPr lang="en-IN" sz="2400" dirty="0" smtClean="0">
              <a:latin typeface="Arial Narrow" panose="020B0606020202030204" pitchFamily="34" charset="0"/>
            </a:endParaRPr>
          </a:p>
          <a:p>
            <a:pPr>
              <a:lnSpc>
                <a:spcPct val="150000"/>
              </a:lnSpc>
            </a:pPr>
            <a:r>
              <a:rPr lang="en-IN" sz="2400" dirty="0" smtClean="0">
                <a:latin typeface="Arial Narrow" panose="020B0606020202030204" pitchFamily="34" charset="0"/>
              </a:rPr>
              <a:t>The counsellor </a:t>
            </a:r>
            <a:r>
              <a:rPr lang="en-IN" sz="2400" dirty="0">
                <a:latin typeface="Arial Narrow" panose="020B0606020202030204" pitchFamily="34" charset="0"/>
              </a:rPr>
              <a:t>should explain candidly the need for full cooperation and a sincere effort by the patient to modify the diet, and the patient should agree</a:t>
            </a:r>
            <a:r>
              <a:rPr lang="en-IN" sz="2400" dirty="0"/>
              <a:t>. </a:t>
            </a:r>
          </a:p>
        </p:txBody>
      </p:sp>
    </p:spTree>
    <p:extLst>
      <p:ext uri="{BB962C8B-B14F-4D97-AF65-F5344CB8AC3E}">
        <p14:creationId xmlns:p14="http://schemas.microsoft.com/office/powerpoint/2010/main" xmlns="" val="27597167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Model of Prenatal </a:t>
            </a:r>
            <a:r>
              <a:rPr lang="en-IN" b="1" dirty="0" err="1">
                <a:latin typeface="Times New Roman" panose="02020603050405020304" pitchFamily="18" charset="0"/>
                <a:cs typeface="Times New Roman" panose="02020603050405020304" pitchFamily="18" charset="0"/>
              </a:rPr>
              <a:t>Counseling</a:t>
            </a:r>
            <a:r>
              <a:rPr lang="en-IN" b="1" dirty="0">
                <a:latin typeface="Times New Roman" panose="02020603050405020304" pitchFamily="18" charset="0"/>
                <a:cs typeface="Times New Roman" panose="02020603050405020304" pitchFamily="18" charset="0"/>
              </a:rPr>
              <a:t> </a:t>
            </a:r>
            <a:r>
              <a:rPr lang="en-IN" dirty="0"/>
              <a:t/>
            </a:r>
            <a:br>
              <a:rPr lang="en-IN" dirty="0"/>
            </a:br>
            <a:endParaRPr lang="en-IN" dirty="0"/>
          </a:p>
        </p:txBody>
      </p:sp>
      <p:sp>
        <p:nvSpPr>
          <p:cNvPr id="6" name="Content Placeholder 5"/>
          <p:cNvSpPr>
            <a:spLocks noGrp="1"/>
          </p:cNvSpPr>
          <p:nvPr>
            <p:ph idx="1"/>
          </p:nvPr>
        </p:nvSpPr>
        <p:spPr/>
        <p:txBody>
          <a:bodyPr/>
          <a:lstStyle/>
          <a:p>
            <a:pPr marL="0" indent="0">
              <a:buNone/>
            </a:pPr>
            <a:r>
              <a:rPr lang="en-IN" b="1" dirty="0" smtClean="0">
                <a:solidFill>
                  <a:srgbClr val="C00000"/>
                </a:solidFill>
                <a:latin typeface="Arial Narrow" panose="020B0606020202030204" pitchFamily="34" charset="0"/>
              </a:rPr>
              <a:t>Purpose :</a:t>
            </a:r>
            <a:endParaRPr lang="en-IN" sz="2400" dirty="0">
              <a:latin typeface="Arial Narrow" panose="020B0606020202030204" pitchFamily="34" charset="0"/>
            </a:endParaRPr>
          </a:p>
          <a:p>
            <a:pPr>
              <a:lnSpc>
                <a:spcPct val="150000"/>
              </a:lnSpc>
            </a:pPr>
            <a:r>
              <a:rPr lang="en-IN" sz="2400" dirty="0" smtClean="0">
                <a:latin typeface="Arial Narrow" panose="020B0606020202030204" pitchFamily="34" charset="0"/>
              </a:rPr>
              <a:t>To </a:t>
            </a:r>
            <a:r>
              <a:rPr lang="en-IN" sz="2400" dirty="0">
                <a:latin typeface="Arial Narrow" panose="020B0606020202030204" pitchFamily="34" charset="0"/>
              </a:rPr>
              <a:t>educate parents about dental development of the child </a:t>
            </a:r>
          </a:p>
          <a:p>
            <a:pPr>
              <a:lnSpc>
                <a:spcPct val="150000"/>
              </a:lnSpc>
            </a:pPr>
            <a:r>
              <a:rPr lang="en-IN" sz="2400" dirty="0" smtClean="0">
                <a:latin typeface="Arial Narrow" panose="020B0606020202030204" pitchFamily="34" charset="0"/>
              </a:rPr>
              <a:t>To </a:t>
            </a:r>
            <a:r>
              <a:rPr lang="en-IN" sz="2400" dirty="0">
                <a:latin typeface="Arial Narrow" panose="020B0606020202030204" pitchFamily="34" charset="0"/>
              </a:rPr>
              <a:t>educate parents about dental disease and prevention </a:t>
            </a:r>
          </a:p>
          <a:p>
            <a:pPr>
              <a:lnSpc>
                <a:spcPct val="150000"/>
              </a:lnSpc>
            </a:pPr>
            <a:r>
              <a:rPr lang="en-IN" sz="2400" dirty="0" smtClean="0">
                <a:latin typeface="Arial Narrow" panose="020B0606020202030204" pitchFamily="34" charset="0"/>
              </a:rPr>
              <a:t>To </a:t>
            </a:r>
            <a:r>
              <a:rPr lang="en-IN" sz="2400" dirty="0">
                <a:latin typeface="Arial Narrow" panose="020B0606020202030204" pitchFamily="34" charset="0"/>
              </a:rPr>
              <a:t>provide a suitable environment for the child </a:t>
            </a:r>
          </a:p>
          <a:p>
            <a:pPr>
              <a:lnSpc>
                <a:spcPct val="150000"/>
              </a:lnSpc>
            </a:pPr>
            <a:r>
              <a:rPr lang="en-IN" sz="2400" dirty="0" smtClean="0">
                <a:latin typeface="Arial Narrow" panose="020B0606020202030204" pitchFamily="34" charset="0"/>
              </a:rPr>
              <a:t>To </a:t>
            </a:r>
            <a:r>
              <a:rPr lang="en-IN" sz="2400" dirty="0">
                <a:latin typeface="Arial Narrow" panose="020B0606020202030204" pitchFamily="34" charset="0"/>
              </a:rPr>
              <a:t>strengthen and prepare the child and dentition for life </a:t>
            </a:r>
          </a:p>
          <a:p>
            <a:endParaRPr lang="en-IN" dirty="0"/>
          </a:p>
        </p:txBody>
      </p:sp>
    </p:spTree>
    <p:extLst>
      <p:ext uri="{BB962C8B-B14F-4D97-AF65-F5344CB8AC3E}">
        <p14:creationId xmlns:p14="http://schemas.microsoft.com/office/powerpoint/2010/main" xmlns="" val="449235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Cooper Black" panose="0208090404030B020404" pitchFamily="18" charset="0"/>
              </a:rPr>
              <a:t>CONTENTS</a:t>
            </a:r>
            <a:endParaRPr lang="en-IN" dirty="0">
              <a:latin typeface="Cooper Black" panose="0208090404030B020404" pitchFamily="18" charset="0"/>
            </a:endParaRPr>
          </a:p>
        </p:txBody>
      </p:sp>
      <p:sp>
        <p:nvSpPr>
          <p:cNvPr id="6" name="Content Placeholder 5"/>
          <p:cNvSpPr>
            <a:spLocks noGrp="1"/>
          </p:cNvSpPr>
          <p:nvPr>
            <p:ph idx="1"/>
          </p:nvPr>
        </p:nvSpPr>
        <p:spPr>
          <a:xfrm>
            <a:off x="689113" y="1690688"/>
            <a:ext cx="11049000" cy="4745728"/>
          </a:xfrm>
        </p:spPr>
        <p:txBody>
          <a:bodyPr>
            <a:normAutofit fontScale="92500" lnSpcReduction="10000"/>
          </a:bodyPr>
          <a:lstStyle/>
          <a:p>
            <a:pPr marL="457200" indent="-457200">
              <a:lnSpc>
                <a:spcPct val="150000"/>
              </a:lnSpc>
              <a:buFont typeface="+mj-lt"/>
              <a:buAutoNum type="arabicPeriod" startAt="8"/>
            </a:pPr>
            <a:r>
              <a:rPr lang="en-IN" sz="2400" b="1" dirty="0" smtClean="0">
                <a:latin typeface="Lucida Bright" panose="02040602050505020304" pitchFamily="18" charset="0"/>
              </a:rPr>
              <a:t>Objectives of </a:t>
            </a:r>
            <a:r>
              <a:rPr lang="en-IN" sz="2400" b="1" dirty="0" err="1" smtClean="0">
                <a:latin typeface="Lucida Bright" panose="02040602050505020304" pitchFamily="18" charset="0"/>
              </a:rPr>
              <a:t>counseling</a:t>
            </a:r>
            <a:endParaRPr lang="en-IN" sz="2400" b="1" dirty="0" smtClean="0">
              <a:latin typeface="Lucida Bright" panose="02040602050505020304" pitchFamily="18" charset="0"/>
            </a:endParaRPr>
          </a:p>
          <a:p>
            <a:pPr marL="457200" indent="-457200">
              <a:lnSpc>
                <a:spcPct val="150000"/>
              </a:lnSpc>
              <a:buFont typeface="+mj-lt"/>
              <a:buAutoNum type="arabicPeriod" startAt="8"/>
            </a:pPr>
            <a:r>
              <a:rPr lang="en-IN" sz="2400" b="1" dirty="0" smtClean="0">
                <a:latin typeface="Lucida Bright" panose="02040602050505020304" pitchFamily="18" charset="0"/>
              </a:rPr>
              <a:t>Art of </a:t>
            </a:r>
            <a:r>
              <a:rPr lang="en-IN" sz="2400" b="1" dirty="0" err="1" smtClean="0">
                <a:latin typeface="Lucida Bright" panose="02040602050505020304" pitchFamily="18" charset="0"/>
              </a:rPr>
              <a:t>counseling</a:t>
            </a:r>
            <a:endParaRPr lang="en-IN" sz="2400" b="1" dirty="0" smtClean="0">
              <a:latin typeface="Lucida Bright" panose="02040602050505020304" pitchFamily="18" charset="0"/>
            </a:endParaRPr>
          </a:p>
          <a:p>
            <a:pPr marL="457200" indent="-457200">
              <a:lnSpc>
                <a:spcPct val="150000"/>
              </a:lnSpc>
              <a:buFont typeface="+mj-lt"/>
              <a:buAutoNum type="arabicPeriod" startAt="8"/>
            </a:pPr>
            <a:r>
              <a:rPr lang="en-IN" sz="2400" b="1" dirty="0" smtClean="0">
                <a:latin typeface="Lucida Bright" panose="02040602050505020304" pitchFamily="18" charset="0"/>
              </a:rPr>
              <a:t>Basic requirements of dietary </a:t>
            </a:r>
            <a:r>
              <a:rPr lang="en-IN" sz="2400" b="1" dirty="0" err="1" smtClean="0">
                <a:latin typeface="Lucida Bright" panose="02040602050505020304" pitchFamily="18" charset="0"/>
              </a:rPr>
              <a:t>counseling</a:t>
            </a:r>
            <a:endParaRPr lang="en-IN" sz="2400" b="1" dirty="0" smtClean="0">
              <a:latin typeface="Lucida Bright" panose="02040602050505020304" pitchFamily="18" charset="0"/>
            </a:endParaRPr>
          </a:p>
          <a:p>
            <a:pPr marL="457200" indent="-457200">
              <a:lnSpc>
                <a:spcPct val="150000"/>
              </a:lnSpc>
              <a:buFont typeface="+mj-lt"/>
              <a:buAutoNum type="arabicPeriod" startAt="8"/>
            </a:pPr>
            <a:r>
              <a:rPr lang="en-IN" sz="2400" b="1" dirty="0" smtClean="0">
                <a:latin typeface="Lucida Bright" panose="02040602050505020304" pitchFamily="18" charset="0"/>
              </a:rPr>
              <a:t>Dental health, diet score</a:t>
            </a:r>
          </a:p>
          <a:p>
            <a:pPr marL="457200" indent="-457200">
              <a:lnSpc>
                <a:spcPct val="150000"/>
              </a:lnSpc>
              <a:buFont typeface="+mj-lt"/>
              <a:buAutoNum type="arabicPeriod" startAt="8"/>
            </a:pPr>
            <a:r>
              <a:rPr lang="en-IN" sz="2400" b="1" dirty="0" smtClean="0">
                <a:latin typeface="Lucida Bright" panose="02040602050505020304" pitchFamily="18" charset="0"/>
              </a:rPr>
              <a:t>Food pyramid</a:t>
            </a:r>
          </a:p>
          <a:p>
            <a:pPr marL="457200" indent="-457200">
              <a:lnSpc>
                <a:spcPct val="150000"/>
              </a:lnSpc>
              <a:buFont typeface="+mj-lt"/>
              <a:buAutoNum type="arabicPeriod" startAt="8"/>
            </a:pPr>
            <a:r>
              <a:rPr lang="en-IN" sz="2400" b="1" dirty="0" smtClean="0">
                <a:latin typeface="Lucida Bright" panose="02040602050505020304" pitchFamily="18" charset="0"/>
              </a:rPr>
              <a:t>Dietary advice</a:t>
            </a:r>
          </a:p>
          <a:p>
            <a:pPr marL="457200" indent="-457200">
              <a:lnSpc>
                <a:spcPct val="150000"/>
              </a:lnSpc>
              <a:buFont typeface="+mj-lt"/>
              <a:buAutoNum type="arabicPeriod" startAt="8"/>
            </a:pPr>
            <a:r>
              <a:rPr lang="en-IN" sz="2400" b="1" dirty="0" smtClean="0">
                <a:latin typeface="Lucida Bright" panose="02040602050505020304" pitchFamily="18" charset="0"/>
              </a:rPr>
              <a:t>Conclusion</a:t>
            </a:r>
          </a:p>
          <a:p>
            <a:pPr marL="457200" indent="-457200">
              <a:lnSpc>
                <a:spcPct val="150000"/>
              </a:lnSpc>
              <a:buFont typeface="+mj-lt"/>
              <a:buAutoNum type="arabicPeriod" startAt="8"/>
            </a:pPr>
            <a:r>
              <a:rPr lang="en-IN" sz="2400" b="1" dirty="0">
                <a:latin typeface="Lucida Bright" panose="02040602050505020304" pitchFamily="18" charset="0"/>
              </a:rPr>
              <a:t>R</a:t>
            </a:r>
            <a:r>
              <a:rPr lang="en-IN" sz="2400" b="1" dirty="0" smtClean="0">
                <a:latin typeface="Lucida Bright" panose="02040602050505020304" pitchFamily="18" charset="0"/>
              </a:rPr>
              <a:t>eferences </a:t>
            </a:r>
            <a:endParaRPr lang="en-IN" sz="2400" b="1" dirty="0">
              <a:latin typeface="Lucida Bright" panose="02040602050505020304" pitchFamily="18" charset="0"/>
            </a:endParaRPr>
          </a:p>
        </p:txBody>
      </p:sp>
      <p:pic>
        <p:nvPicPr>
          <p:cNvPr id="2" name="Picture 1"/>
          <p:cNvPicPr>
            <a:picLocks noChangeAspect="1"/>
          </p:cNvPicPr>
          <p:nvPr/>
        </p:nvPicPr>
        <p:blipFill>
          <a:blip r:embed="rId3"/>
          <a:stretch>
            <a:fillRect/>
          </a:stretch>
        </p:blipFill>
        <p:spPr>
          <a:xfrm>
            <a:off x="8162608" y="1825941"/>
            <a:ext cx="3191192" cy="4001250"/>
          </a:xfrm>
          <a:prstGeom prst="rect">
            <a:avLst/>
          </a:prstGeom>
        </p:spPr>
      </p:pic>
    </p:spTree>
    <p:extLst>
      <p:ext uri="{BB962C8B-B14F-4D97-AF65-F5344CB8AC3E}">
        <p14:creationId xmlns:p14="http://schemas.microsoft.com/office/powerpoint/2010/main" xmlns="" val="1026619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Methods</a:t>
            </a:r>
            <a:r>
              <a:rPr lang="en-IN" b="1" dirty="0"/>
              <a:t> </a:t>
            </a:r>
            <a:r>
              <a:rPr lang="en-IN" dirty="0"/>
              <a:t/>
            </a:r>
            <a:br>
              <a:rPr lang="en-IN" dirty="0"/>
            </a:br>
            <a:endParaRPr lang="en-IN" dirty="0"/>
          </a:p>
        </p:txBody>
      </p:sp>
      <p:sp>
        <p:nvSpPr>
          <p:cNvPr id="6" name="Content Placeholder 5"/>
          <p:cNvSpPr>
            <a:spLocks noGrp="1"/>
          </p:cNvSpPr>
          <p:nvPr>
            <p:ph idx="1"/>
          </p:nvPr>
        </p:nvSpPr>
        <p:spPr/>
        <p:txBody>
          <a:bodyPr/>
          <a:lstStyle/>
          <a:p>
            <a:pPr>
              <a:lnSpc>
                <a:spcPct val="200000"/>
              </a:lnSpc>
            </a:pPr>
            <a:r>
              <a:rPr lang="en-IN" sz="2400" dirty="0" smtClean="0">
                <a:latin typeface="Arial Narrow" panose="020B0606020202030204" pitchFamily="34" charset="0"/>
              </a:rPr>
              <a:t> </a:t>
            </a:r>
            <a:r>
              <a:rPr lang="en-IN" sz="2400" dirty="0">
                <a:latin typeface="Arial Narrow" panose="020B0606020202030204" pitchFamily="34" charset="0"/>
              </a:rPr>
              <a:t>Education concerning development, </a:t>
            </a:r>
            <a:r>
              <a:rPr lang="en-IN" sz="2400" dirty="0" smtClean="0">
                <a:latin typeface="Arial Narrow" panose="020B0606020202030204" pitchFamily="34" charset="0"/>
              </a:rPr>
              <a:t>prevention</a:t>
            </a:r>
            <a:r>
              <a:rPr lang="en-IN" sz="2400" dirty="0">
                <a:latin typeface="Arial Narrow" panose="020B0606020202030204" pitchFamily="34" charset="0"/>
              </a:rPr>
              <a:t> </a:t>
            </a:r>
            <a:r>
              <a:rPr lang="en-IN" sz="2400" dirty="0" smtClean="0">
                <a:latin typeface="Arial Narrow" panose="020B0606020202030204" pitchFamily="34" charset="0"/>
              </a:rPr>
              <a:t>of </a:t>
            </a:r>
            <a:r>
              <a:rPr lang="en-IN" sz="2400" dirty="0">
                <a:latin typeface="Arial Narrow" panose="020B0606020202030204" pitchFamily="34" charset="0"/>
              </a:rPr>
              <a:t>disease </a:t>
            </a:r>
          </a:p>
          <a:p>
            <a:pPr>
              <a:lnSpc>
                <a:spcPct val="200000"/>
              </a:lnSpc>
            </a:pPr>
            <a:r>
              <a:rPr lang="en-IN" sz="2400" dirty="0" smtClean="0">
                <a:latin typeface="Arial Narrow" panose="020B0606020202030204" pitchFamily="34" charset="0"/>
              </a:rPr>
              <a:t> </a:t>
            </a:r>
            <a:r>
              <a:rPr lang="en-IN" sz="2400" dirty="0">
                <a:latin typeface="Arial Narrow" panose="020B0606020202030204" pitchFamily="34" charset="0"/>
              </a:rPr>
              <a:t>Demonstration of oral hygiene procedures </a:t>
            </a:r>
          </a:p>
          <a:p>
            <a:pPr>
              <a:lnSpc>
                <a:spcPct val="200000"/>
              </a:lnSpc>
            </a:pPr>
            <a:r>
              <a:rPr lang="en-IN" sz="2400" dirty="0" smtClean="0">
                <a:latin typeface="Arial Narrow" panose="020B0606020202030204" pitchFamily="34" charset="0"/>
              </a:rPr>
              <a:t> Counselling </a:t>
            </a:r>
            <a:r>
              <a:rPr lang="en-IN" sz="2400" dirty="0">
                <a:latin typeface="Arial Narrow" panose="020B0606020202030204" pitchFamily="34" charset="0"/>
              </a:rPr>
              <a:t>to </a:t>
            </a:r>
            <a:r>
              <a:rPr lang="en-IN" sz="2400" dirty="0" err="1">
                <a:latin typeface="Arial Narrow" panose="020B0606020202030204" pitchFamily="34" charset="0"/>
              </a:rPr>
              <a:t>instill</a:t>
            </a:r>
            <a:r>
              <a:rPr lang="en-IN" sz="2400" dirty="0">
                <a:latin typeface="Arial Narrow" panose="020B0606020202030204" pitchFamily="34" charset="0"/>
              </a:rPr>
              <a:t> preventive attitudes and motivation </a:t>
            </a:r>
          </a:p>
          <a:p>
            <a:pPr>
              <a:lnSpc>
                <a:spcPct val="200000"/>
              </a:lnSpc>
            </a:pPr>
            <a:r>
              <a:rPr lang="en-IN" sz="2400" dirty="0" smtClean="0">
                <a:latin typeface="Arial Narrow" panose="020B0606020202030204" pitchFamily="34" charset="0"/>
              </a:rPr>
              <a:t> </a:t>
            </a:r>
            <a:r>
              <a:rPr lang="en-IN" sz="2400" dirty="0">
                <a:latin typeface="Arial Narrow" panose="020B0606020202030204" pitchFamily="34" charset="0"/>
              </a:rPr>
              <a:t>Evaluation of learning, acceptance, and needs </a:t>
            </a:r>
          </a:p>
          <a:p>
            <a:endParaRPr lang="en-IN" dirty="0"/>
          </a:p>
        </p:txBody>
      </p:sp>
    </p:spTree>
    <p:extLst>
      <p:ext uri="{BB962C8B-B14F-4D97-AF65-F5344CB8AC3E}">
        <p14:creationId xmlns:p14="http://schemas.microsoft.com/office/powerpoint/2010/main" xmlns="" val="12735703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Content</a:t>
            </a:r>
            <a:r>
              <a:rPr lang="en-IN" b="1" dirty="0"/>
              <a:t> </a:t>
            </a:r>
            <a:r>
              <a:rPr lang="en-IN" dirty="0"/>
              <a:t/>
            </a:r>
            <a:br>
              <a:rPr lang="en-IN" dirty="0"/>
            </a:br>
            <a:endParaRPr lang="en-IN" dirty="0"/>
          </a:p>
        </p:txBody>
      </p:sp>
      <p:sp>
        <p:nvSpPr>
          <p:cNvPr id="6" name="Content Placeholder 5"/>
          <p:cNvSpPr>
            <a:spLocks noGrp="1"/>
          </p:cNvSpPr>
          <p:nvPr>
            <p:ph idx="1"/>
          </p:nvPr>
        </p:nvSpPr>
        <p:spPr/>
        <p:txBody>
          <a:bodyPr>
            <a:normAutofit lnSpcReduction="10000"/>
          </a:bodyPr>
          <a:lstStyle/>
          <a:p>
            <a:pPr marL="0" indent="0">
              <a:buNone/>
            </a:pPr>
            <a:r>
              <a:rPr lang="en-IN" b="1" dirty="0">
                <a:solidFill>
                  <a:srgbClr val="C00000"/>
                </a:solidFill>
                <a:latin typeface="Arial Narrow" panose="020B0606020202030204" pitchFamily="34" charset="0"/>
              </a:rPr>
              <a:t>External Component (Parents) </a:t>
            </a:r>
            <a:endParaRPr lang="en-IN" b="1" dirty="0" smtClean="0">
              <a:solidFill>
                <a:srgbClr val="C00000"/>
              </a:solidFill>
              <a:latin typeface="Arial Narrow" panose="020B0606020202030204" pitchFamily="34" charset="0"/>
            </a:endParaRPr>
          </a:p>
          <a:p>
            <a:pPr marL="0" indent="0">
              <a:buNone/>
            </a:pPr>
            <a:endParaRPr lang="en-IN" dirty="0"/>
          </a:p>
          <a:p>
            <a:pPr>
              <a:lnSpc>
                <a:spcPct val="150000"/>
              </a:lnSpc>
            </a:pPr>
            <a:r>
              <a:rPr lang="en-IN" dirty="0" smtClean="0"/>
              <a:t> </a:t>
            </a:r>
            <a:r>
              <a:rPr lang="en-IN" dirty="0" smtClean="0">
                <a:latin typeface="Arial Narrow" panose="020B0606020202030204" pitchFamily="34" charset="0"/>
              </a:rPr>
              <a:t>Parent’s </a:t>
            </a:r>
            <a:r>
              <a:rPr lang="en-IN" dirty="0">
                <a:latin typeface="Arial Narrow" panose="020B0606020202030204" pitchFamily="34" charset="0"/>
              </a:rPr>
              <a:t>education concerning dental disease and oral hygiene </a:t>
            </a:r>
          </a:p>
          <a:p>
            <a:pPr>
              <a:lnSpc>
                <a:spcPct val="150000"/>
              </a:lnSpc>
            </a:pPr>
            <a:r>
              <a:rPr lang="en-IN" dirty="0" smtClean="0">
                <a:latin typeface="Arial Narrow" panose="020B0606020202030204" pitchFamily="34" charset="0"/>
              </a:rPr>
              <a:t> Parent’s </a:t>
            </a:r>
            <a:r>
              <a:rPr lang="en-IN" dirty="0">
                <a:latin typeface="Arial Narrow" panose="020B0606020202030204" pitchFamily="34" charset="0"/>
              </a:rPr>
              <a:t>motivation for plaque removal program </a:t>
            </a:r>
            <a:r>
              <a:rPr lang="en-IN" dirty="0" smtClean="0">
                <a:latin typeface="Arial Narrow" panose="020B0606020202030204" pitchFamily="34" charset="0"/>
              </a:rPr>
              <a:t>changes </a:t>
            </a:r>
            <a:r>
              <a:rPr lang="en-IN" dirty="0">
                <a:latin typeface="Arial Narrow" panose="020B0606020202030204" pitchFamily="34" charset="0"/>
              </a:rPr>
              <a:t>in mother's oral </a:t>
            </a:r>
            <a:r>
              <a:rPr lang="en-IN" dirty="0" smtClean="0">
                <a:latin typeface="Arial Narrow" panose="020B0606020202030204" pitchFamily="34" charset="0"/>
              </a:rPr>
              <a:t>health, intake </a:t>
            </a:r>
            <a:r>
              <a:rPr lang="en-IN" dirty="0">
                <a:latin typeface="Arial Narrow" panose="020B0606020202030204" pitchFamily="34" charset="0"/>
              </a:rPr>
              <a:t>of </a:t>
            </a:r>
            <a:r>
              <a:rPr lang="en-IN" dirty="0" smtClean="0">
                <a:latin typeface="Arial Narrow" panose="020B0606020202030204" pitchFamily="34" charset="0"/>
              </a:rPr>
              <a:t>sweets, regarding </a:t>
            </a:r>
            <a:r>
              <a:rPr lang="en-IN" dirty="0">
                <a:latin typeface="Arial Narrow" panose="020B0606020202030204" pitchFamily="34" charset="0"/>
              </a:rPr>
              <a:t>p</a:t>
            </a:r>
            <a:r>
              <a:rPr lang="en-IN" dirty="0" smtClean="0">
                <a:latin typeface="Arial Narrow" panose="020B0606020202030204" pitchFamily="34" charset="0"/>
              </a:rPr>
              <a:t>regnancy </a:t>
            </a:r>
            <a:r>
              <a:rPr lang="en-IN" dirty="0">
                <a:latin typeface="Arial Narrow" panose="020B0606020202030204" pitchFamily="34" charset="0"/>
              </a:rPr>
              <a:t>gingivitis </a:t>
            </a:r>
          </a:p>
          <a:p>
            <a:pPr>
              <a:lnSpc>
                <a:spcPct val="150000"/>
              </a:lnSpc>
            </a:pPr>
            <a:r>
              <a:rPr lang="en-IN" dirty="0" smtClean="0">
                <a:latin typeface="Arial Narrow" panose="020B0606020202030204" pitchFamily="34" charset="0"/>
              </a:rPr>
              <a:t> </a:t>
            </a:r>
            <a:r>
              <a:rPr lang="en-IN" dirty="0">
                <a:latin typeface="Arial Narrow" panose="020B0606020202030204" pitchFamily="34" charset="0"/>
              </a:rPr>
              <a:t>Myths and misconceptions about pregnancy and dentition </a:t>
            </a:r>
            <a:r>
              <a:rPr lang="en-IN" dirty="0" smtClean="0">
                <a:latin typeface="Arial Narrow" panose="020B0606020202030204" pitchFamily="34" charset="0"/>
              </a:rPr>
              <a:t>…..parents</a:t>
            </a:r>
            <a:r>
              <a:rPr lang="en-IN" dirty="0">
                <a:latin typeface="Arial Narrow" panose="020B0606020202030204" pitchFamily="34" charset="0"/>
              </a:rPr>
              <a:t>' dental treatment </a:t>
            </a:r>
          </a:p>
          <a:p>
            <a:endParaRPr lang="en-IN" dirty="0"/>
          </a:p>
        </p:txBody>
      </p:sp>
    </p:spTree>
    <p:extLst>
      <p:ext uri="{BB962C8B-B14F-4D97-AF65-F5344CB8AC3E}">
        <p14:creationId xmlns:p14="http://schemas.microsoft.com/office/powerpoint/2010/main" xmlns="" val="851171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itle 5"/>
          <p:cNvSpPr>
            <a:spLocks noGrp="1"/>
          </p:cNvSpPr>
          <p:nvPr>
            <p:ph type="title"/>
          </p:nvPr>
        </p:nvSpPr>
        <p:spPr/>
        <p:txBody>
          <a:bodyPr/>
          <a:lstStyle/>
          <a:p>
            <a:r>
              <a:rPr lang="en-IN" b="1" dirty="0">
                <a:solidFill>
                  <a:srgbClr val="000000"/>
                </a:solidFill>
                <a:latin typeface="Times New Roman" panose="02020603050405020304" pitchFamily="18" charset="0"/>
              </a:rPr>
              <a:t>Internal Component (Parents and Child) </a:t>
            </a:r>
            <a:r>
              <a:rPr lang="en-IN" dirty="0">
                <a:solidFill>
                  <a:srgbClr val="000000"/>
                </a:solidFill>
                <a:latin typeface="Times New Roman" panose="02020603050405020304" pitchFamily="18" charset="0"/>
              </a:rPr>
              <a:t/>
            </a:r>
            <a:br>
              <a:rPr lang="en-IN" dirty="0">
                <a:solidFill>
                  <a:srgbClr val="000000"/>
                </a:solidFill>
                <a:latin typeface="Times New Roman" panose="02020603050405020304" pitchFamily="18" charset="0"/>
              </a:rPr>
            </a:br>
            <a:endParaRPr lang="en-IN" dirty="0"/>
          </a:p>
        </p:txBody>
      </p:sp>
      <p:sp>
        <p:nvSpPr>
          <p:cNvPr id="7" name="Content Placeholder 6"/>
          <p:cNvSpPr>
            <a:spLocks noGrp="1"/>
          </p:cNvSpPr>
          <p:nvPr>
            <p:ph idx="1"/>
          </p:nvPr>
        </p:nvSpPr>
        <p:spPr/>
        <p:txBody>
          <a:bodyPr/>
          <a:lstStyle/>
          <a:p>
            <a:pPr marL="285750" indent="-285750">
              <a:lnSpc>
                <a:spcPct val="150000"/>
              </a:lnSpc>
              <a:buFont typeface="Wingdings" panose="05000000000000000000" pitchFamily="2" charset="2"/>
              <a:buChar char="q"/>
            </a:pPr>
            <a:r>
              <a:rPr lang="en-IN" sz="2400" dirty="0">
                <a:solidFill>
                  <a:srgbClr val="000000"/>
                </a:solidFill>
                <a:latin typeface="Arial Narrow" panose="020B0606020202030204" pitchFamily="34" charset="0"/>
              </a:rPr>
              <a:t>Parents' education—development of child </a:t>
            </a:r>
          </a:p>
          <a:p>
            <a:pPr marL="285750" indent="-285750">
              <a:lnSpc>
                <a:spcPct val="150000"/>
              </a:lnSpc>
              <a:buFont typeface="Wingdings" panose="05000000000000000000" pitchFamily="2" charset="2"/>
              <a:buChar char="q"/>
            </a:pPr>
            <a:r>
              <a:rPr lang="en-IN" sz="2400" dirty="0">
                <a:solidFill>
                  <a:srgbClr val="000000"/>
                </a:solidFill>
                <a:latin typeface="Arial Narrow" panose="020B0606020202030204" pitchFamily="34" charset="0"/>
              </a:rPr>
              <a:t>Effect of lifestyle on child </a:t>
            </a:r>
          </a:p>
          <a:p>
            <a:pPr marL="285750" indent="-285750">
              <a:lnSpc>
                <a:spcPct val="150000"/>
              </a:lnSpc>
              <a:buFont typeface="Wingdings" panose="05000000000000000000" pitchFamily="2" charset="2"/>
              <a:buChar char="q"/>
            </a:pPr>
            <a:r>
              <a:rPr lang="en-IN" sz="2400" dirty="0">
                <a:solidFill>
                  <a:srgbClr val="000000"/>
                </a:solidFill>
                <a:latin typeface="Arial Narrow" panose="020B0606020202030204" pitchFamily="34" charset="0"/>
              </a:rPr>
              <a:t>Habits (smoking, alcohol consumption) </a:t>
            </a:r>
          </a:p>
          <a:p>
            <a:pPr marL="285750" indent="-285750">
              <a:lnSpc>
                <a:spcPct val="150000"/>
              </a:lnSpc>
              <a:buFont typeface="Wingdings" panose="05000000000000000000" pitchFamily="2" charset="2"/>
              <a:buChar char="q"/>
            </a:pPr>
            <a:r>
              <a:rPr lang="en-IN" sz="2400" dirty="0">
                <a:solidFill>
                  <a:srgbClr val="000000"/>
                </a:solidFill>
                <a:latin typeface="Arial Narrow" panose="020B0606020202030204" pitchFamily="34" charset="0"/>
              </a:rPr>
              <a:t>Intake of sweets </a:t>
            </a:r>
          </a:p>
          <a:p>
            <a:pPr marL="285750" indent="-285750">
              <a:lnSpc>
                <a:spcPct val="150000"/>
              </a:lnSpc>
              <a:buFont typeface="Wingdings" panose="05000000000000000000" pitchFamily="2" charset="2"/>
              <a:buChar char="q"/>
            </a:pPr>
            <a:r>
              <a:rPr lang="en-IN" sz="2400" dirty="0">
                <a:solidFill>
                  <a:srgbClr val="000000"/>
                </a:solidFill>
                <a:latin typeface="Arial Narrow" panose="020B0606020202030204" pitchFamily="34" charset="0"/>
              </a:rPr>
              <a:t>Exposure to disease (e.g., rubella\ syphilis) </a:t>
            </a:r>
          </a:p>
          <a:p>
            <a:pPr marL="285750" indent="-285750">
              <a:lnSpc>
                <a:spcPct val="150000"/>
              </a:lnSpc>
              <a:buFont typeface="Wingdings" panose="05000000000000000000" pitchFamily="2" charset="2"/>
              <a:buChar char="q"/>
            </a:pPr>
            <a:r>
              <a:rPr lang="en-IN" sz="2400" dirty="0">
                <a:solidFill>
                  <a:srgbClr val="000000"/>
                </a:solidFill>
                <a:latin typeface="Arial Narrow" panose="020B0606020202030204" pitchFamily="34" charset="0"/>
              </a:rPr>
              <a:t>Effect of drugs on child—e.g., </a:t>
            </a:r>
            <a:r>
              <a:rPr lang="en-IN" sz="2400" dirty="0" err="1">
                <a:solidFill>
                  <a:srgbClr val="000000"/>
                </a:solidFill>
                <a:latin typeface="Arial Narrow" panose="020B0606020202030204" pitchFamily="34" charset="0"/>
              </a:rPr>
              <a:t>tetracyclines</a:t>
            </a:r>
            <a:r>
              <a:rPr lang="en-IN" sz="2400" dirty="0">
                <a:solidFill>
                  <a:srgbClr val="000000"/>
                </a:solidFill>
                <a:latin typeface="Arial Narrow" panose="020B0606020202030204" pitchFamily="34" charset="0"/>
              </a:rPr>
              <a:t> </a:t>
            </a:r>
          </a:p>
          <a:p>
            <a:endParaRPr lang="en-IN" dirty="0"/>
          </a:p>
        </p:txBody>
      </p:sp>
    </p:spTree>
    <p:extLst>
      <p:ext uri="{BB962C8B-B14F-4D97-AF65-F5344CB8AC3E}">
        <p14:creationId xmlns:p14="http://schemas.microsoft.com/office/powerpoint/2010/main" xmlns="" val="3053049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Rounded Rectangle 6"/>
          <p:cNvSpPr/>
          <p:nvPr/>
        </p:nvSpPr>
        <p:spPr>
          <a:xfrm>
            <a:off x="352022" y="1378600"/>
            <a:ext cx="5069984" cy="4705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894802" y="1378600"/>
            <a:ext cx="8468139" cy="4955203"/>
          </a:xfrm>
          <a:prstGeom prst="rect">
            <a:avLst/>
          </a:prstGeom>
        </p:spPr>
        <p:txBody>
          <a:bodyPr wrap="square">
            <a:spAutoFit/>
          </a:bodyPr>
          <a:lstStyle/>
          <a:p>
            <a:pPr marL="457200" indent="-457200">
              <a:buFont typeface="Arial" panose="020B0604020202020204" pitchFamily="34" charset="0"/>
              <a:buChar char="•"/>
            </a:pPr>
            <a:endParaRPr lang="en-IN" sz="2800" dirty="0">
              <a:solidFill>
                <a:srgbClr val="000000"/>
              </a:solidFill>
              <a:latin typeface="Wingdings" panose="05000000000000000000" pitchFamily="2" charset="2"/>
            </a:endParaRPr>
          </a:p>
          <a:p>
            <a:pPr marL="457200" indent="-457200">
              <a:lnSpc>
                <a:spcPct val="150000"/>
              </a:lnSpc>
              <a:buFont typeface="Arial" panose="020B0604020202020204" pitchFamily="34" charset="0"/>
              <a:buChar char="•"/>
            </a:pPr>
            <a:r>
              <a:rPr lang="en-IN" sz="2400" b="1" dirty="0" smtClean="0">
                <a:solidFill>
                  <a:srgbClr val="000000"/>
                </a:solidFill>
                <a:latin typeface="Arial Narrow" panose="020B0606020202030204" pitchFamily="34" charset="0"/>
              </a:rPr>
              <a:t> </a:t>
            </a:r>
            <a:r>
              <a:rPr lang="en-IN" sz="2400" b="1" dirty="0">
                <a:solidFill>
                  <a:srgbClr val="000000"/>
                </a:solidFill>
                <a:latin typeface="Arial Narrow" panose="020B0606020202030204" pitchFamily="34" charset="0"/>
              </a:rPr>
              <a:t>Nutrition </a:t>
            </a:r>
          </a:p>
          <a:p>
            <a:pPr marL="457200" indent="-457200">
              <a:lnSpc>
                <a:spcPct val="150000"/>
              </a:lnSpc>
              <a:buFont typeface="Arial" panose="020B0604020202020204" pitchFamily="34" charset="0"/>
              <a:buChar char="•"/>
            </a:pPr>
            <a:r>
              <a:rPr lang="en-IN" sz="2400" b="1" dirty="0" smtClean="0">
                <a:solidFill>
                  <a:srgbClr val="000000"/>
                </a:solidFill>
                <a:latin typeface="Arial Narrow" panose="020B0606020202030204" pitchFamily="34" charset="0"/>
              </a:rPr>
              <a:t> </a:t>
            </a:r>
            <a:r>
              <a:rPr lang="en-IN" sz="2400" b="1" dirty="0">
                <a:solidFill>
                  <a:srgbClr val="000000"/>
                </a:solidFill>
                <a:latin typeface="Arial Narrow" panose="020B0606020202030204" pitchFamily="34" charset="0"/>
              </a:rPr>
              <a:t>Calcium </a:t>
            </a:r>
          </a:p>
          <a:p>
            <a:pPr marL="457200" indent="-457200">
              <a:lnSpc>
                <a:spcPct val="150000"/>
              </a:lnSpc>
              <a:buFont typeface="Arial" panose="020B0604020202020204" pitchFamily="34" charset="0"/>
              <a:buChar char="•"/>
            </a:pPr>
            <a:r>
              <a:rPr lang="en-IN" sz="2400" b="1" dirty="0" smtClean="0">
                <a:solidFill>
                  <a:srgbClr val="000000"/>
                </a:solidFill>
                <a:latin typeface="Arial Narrow" panose="020B0606020202030204" pitchFamily="34" charset="0"/>
              </a:rPr>
              <a:t> </a:t>
            </a:r>
            <a:r>
              <a:rPr lang="en-IN" sz="2400" b="1" dirty="0">
                <a:solidFill>
                  <a:srgbClr val="000000"/>
                </a:solidFill>
                <a:latin typeface="Arial Narrow" panose="020B0606020202030204" pitchFamily="34" charset="0"/>
              </a:rPr>
              <a:t>Vitamins </a:t>
            </a:r>
          </a:p>
          <a:p>
            <a:pPr marL="457200" indent="-457200">
              <a:lnSpc>
                <a:spcPct val="150000"/>
              </a:lnSpc>
              <a:buFont typeface="Arial" panose="020B0604020202020204" pitchFamily="34" charset="0"/>
              <a:buChar char="•"/>
            </a:pPr>
            <a:r>
              <a:rPr lang="en-IN" sz="2400" b="1" dirty="0" smtClean="0">
                <a:solidFill>
                  <a:srgbClr val="000000"/>
                </a:solidFill>
                <a:latin typeface="Arial Narrow" panose="020B0606020202030204" pitchFamily="34" charset="0"/>
              </a:rPr>
              <a:t> </a:t>
            </a:r>
            <a:r>
              <a:rPr lang="en-IN" sz="2400" b="1" dirty="0" err="1">
                <a:solidFill>
                  <a:srgbClr val="000000"/>
                </a:solidFill>
                <a:latin typeface="Arial Narrow" panose="020B0606020202030204" pitchFamily="34" charset="0"/>
              </a:rPr>
              <a:t>Fluoricles</a:t>
            </a:r>
            <a:r>
              <a:rPr lang="en-IN" sz="2400" b="1" dirty="0">
                <a:solidFill>
                  <a:srgbClr val="000000"/>
                </a:solidFill>
                <a:latin typeface="Arial Narrow" panose="020B0606020202030204" pitchFamily="34" charset="0"/>
              </a:rPr>
              <a:t> </a:t>
            </a:r>
          </a:p>
          <a:p>
            <a:pPr marL="457200" indent="-457200">
              <a:lnSpc>
                <a:spcPct val="150000"/>
              </a:lnSpc>
              <a:buFont typeface="Arial" panose="020B0604020202020204" pitchFamily="34" charset="0"/>
              <a:buChar char="•"/>
            </a:pPr>
            <a:r>
              <a:rPr lang="en-IN" sz="2400" b="1" dirty="0" smtClean="0">
                <a:solidFill>
                  <a:srgbClr val="000000"/>
                </a:solidFill>
                <a:latin typeface="Arial Narrow" panose="020B0606020202030204" pitchFamily="34" charset="0"/>
              </a:rPr>
              <a:t> </a:t>
            </a:r>
            <a:r>
              <a:rPr lang="en-IN" sz="2400" b="1" dirty="0">
                <a:solidFill>
                  <a:srgbClr val="000000"/>
                </a:solidFill>
                <a:latin typeface="Arial Narrow" panose="020B0606020202030204" pitchFamily="34" charset="0"/>
              </a:rPr>
              <a:t>Essential nutrients </a:t>
            </a:r>
          </a:p>
          <a:p>
            <a:pPr marL="457200" indent="-457200">
              <a:lnSpc>
                <a:spcPct val="150000"/>
              </a:lnSpc>
              <a:buFont typeface="Arial" panose="020B0604020202020204" pitchFamily="34" charset="0"/>
              <a:buChar char="•"/>
            </a:pPr>
            <a:r>
              <a:rPr lang="en-IN" sz="2400" b="1" dirty="0" smtClean="0">
                <a:solidFill>
                  <a:srgbClr val="000000"/>
                </a:solidFill>
                <a:latin typeface="Arial Narrow" panose="020B0606020202030204" pitchFamily="34" charset="0"/>
              </a:rPr>
              <a:t> </a:t>
            </a:r>
            <a:r>
              <a:rPr lang="en-IN" sz="2400" b="1" dirty="0">
                <a:solidFill>
                  <a:srgbClr val="000000"/>
                </a:solidFill>
                <a:latin typeface="Arial Narrow" panose="020B0606020202030204" pitchFamily="34" charset="0"/>
              </a:rPr>
              <a:t>Child's needs after birth </a:t>
            </a:r>
          </a:p>
          <a:p>
            <a:pPr marL="457200" indent="-457200">
              <a:lnSpc>
                <a:spcPct val="150000"/>
              </a:lnSpc>
              <a:buFont typeface="Arial" panose="020B0604020202020204" pitchFamily="34" charset="0"/>
              <a:buChar char="•"/>
            </a:pPr>
            <a:endParaRPr lang="en-IN" dirty="0">
              <a:solidFill>
                <a:srgbClr val="000000"/>
              </a:solidFill>
              <a:latin typeface="Times New Roman" panose="02020603050405020304" pitchFamily="18" charset="0"/>
            </a:endParaRPr>
          </a:p>
          <a:p>
            <a:endParaRPr lang="en-IN" dirty="0">
              <a:solidFill>
                <a:srgbClr val="000000"/>
              </a:solidFill>
              <a:latin typeface="Times New Roman" panose="02020603050405020304" pitchFamily="18" charset="0"/>
            </a:endParaRPr>
          </a:p>
          <a:p>
            <a:endParaRPr lang="en-IN" dirty="0">
              <a:solidFill>
                <a:srgbClr val="000000"/>
              </a:solidFill>
              <a:latin typeface="Times New Roman" panose="02020603050405020304" pitchFamily="18" charset="0"/>
            </a:endParaRPr>
          </a:p>
        </p:txBody>
      </p:sp>
      <p:sp>
        <p:nvSpPr>
          <p:cNvPr id="8" name="Rounded Rectangle 7"/>
          <p:cNvSpPr/>
          <p:nvPr/>
        </p:nvSpPr>
        <p:spPr>
          <a:xfrm>
            <a:off x="6184005" y="1378600"/>
            <a:ext cx="5394101" cy="4705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6473780" y="1981435"/>
            <a:ext cx="6096000" cy="3416320"/>
          </a:xfrm>
          <a:prstGeom prst="rect">
            <a:avLst/>
          </a:prstGeom>
        </p:spPr>
        <p:txBody>
          <a:bodyPr>
            <a:spAutoFit/>
          </a:bodyPr>
          <a:lstStyle/>
          <a:p>
            <a:pPr marL="457200" indent="-457200">
              <a:lnSpc>
                <a:spcPct val="150000"/>
              </a:lnSpc>
              <a:buFont typeface="Arial" panose="020B0604020202020204" pitchFamily="34" charset="0"/>
              <a:buChar char="•"/>
            </a:pPr>
            <a:r>
              <a:rPr lang="en-IN" sz="2400" b="1" dirty="0">
                <a:solidFill>
                  <a:srgbClr val="000000"/>
                </a:solidFill>
                <a:latin typeface="Arial Narrow" panose="020B0606020202030204" pitchFamily="34" charset="0"/>
              </a:rPr>
              <a:t>Breast feeding versus bottle feeding </a:t>
            </a:r>
          </a:p>
          <a:p>
            <a:pPr marL="457200" indent="-457200">
              <a:lnSpc>
                <a:spcPct val="150000"/>
              </a:lnSpc>
              <a:buFont typeface="Arial" panose="020B0604020202020204" pitchFamily="34" charset="0"/>
              <a:buChar char="•"/>
            </a:pPr>
            <a:r>
              <a:rPr lang="en-IN" sz="2400" b="1" dirty="0">
                <a:solidFill>
                  <a:srgbClr val="000000"/>
                </a:solidFill>
                <a:latin typeface="Arial Narrow" panose="020B0606020202030204" pitchFamily="34" charset="0"/>
              </a:rPr>
              <a:t> Fluoride supplementation </a:t>
            </a:r>
          </a:p>
          <a:p>
            <a:pPr marL="457200" indent="-457200">
              <a:lnSpc>
                <a:spcPct val="150000"/>
              </a:lnSpc>
              <a:buFont typeface="Arial" panose="020B0604020202020204" pitchFamily="34" charset="0"/>
              <a:buChar char="•"/>
            </a:pPr>
            <a:r>
              <a:rPr lang="en-IN" sz="2400" b="1" dirty="0">
                <a:solidFill>
                  <a:srgbClr val="000000"/>
                </a:solidFill>
                <a:latin typeface="Arial Narrow" panose="020B0606020202030204" pitchFamily="34" charset="0"/>
              </a:rPr>
              <a:t> Teething </a:t>
            </a:r>
          </a:p>
          <a:p>
            <a:pPr marL="457200" indent="-457200">
              <a:lnSpc>
                <a:spcPct val="150000"/>
              </a:lnSpc>
              <a:buFont typeface="Arial" panose="020B0604020202020204" pitchFamily="34" charset="0"/>
              <a:buChar char="•"/>
            </a:pPr>
            <a:r>
              <a:rPr lang="en-IN" sz="2400" b="1" dirty="0">
                <a:solidFill>
                  <a:srgbClr val="000000"/>
                </a:solidFill>
                <a:latin typeface="Arial Narrow" panose="020B0606020202030204" pitchFamily="34" charset="0"/>
              </a:rPr>
              <a:t> Hygiene </a:t>
            </a:r>
          </a:p>
          <a:p>
            <a:pPr marL="457200" indent="-457200">
              <a:lnSpc>
                <a:spcPct val="150000"/>
              </a:lnSpc>
              <a:buFont typeface="Arial" panose="020B0604020202020204" pitchFamily="34" charset="0"/>
              <a:buChar char="•"/>
            </a:pPr>
            <a:r>
              <a:rPr lang="en-IN" sz="2400" b="1" dirty="0">
                <a:solidFill>
                  <a:srgbClr val="000000"/>
                </a:solidFill>
                <a:latin typeface="Arial Narrow" panose="020B0606020202030204" pitchFamily="34" charset="0"/>
              </a:rPr>
              <a:t> Non-nutritive sucking </a:t>
            </a:r>
          </a:p>
          <a:p>
            <a:pPr marL="457200" indent="-457200">
              <a:lnSpc>
                <a:spcPct val="150000"/>
              </a:lnSpc>
              <a:buFont typeface="Arial" panose="020B0604020202020204" pitchFamily="34" charset="0"/>
              <a:buChar char="•"/>
            </a:pPr>
            <a:r>
              <a:rPr lang="en-IN" sz="2400" b="1" dirty="0">
                <a:solidFill>
                  <a:srgbClr val="000000"/>
                </a:solidFill>
                <a:latin typeface="Arial Narrow" panose="020B0606020202030204" pitchFamily="34" charset="0"/>
              </a:rPr>
              <a:t> First visit </a:t>
            </a:r>
          </a:p>
        </p:txBody>
      </p:sp>
    </p:spTree>
    <p:extLst>
      <p:ext uri="{BB962C8B-B14F-4D97-AF65-F5344CB8AC3E}">
        <p14:creationId xmlns:p14="http://schemas.microsoft.com/office/powerpoint/2010/main" xmlns="" val="40705362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1"/>
          </a:xfrm>
          <a:prstGeom prst="rect">
            <a:avLst/>
          </a:prstGeom>
        </p:spPr>
      </p:pic>
      <p:sp>
        <p:nvSpPr>
          <p:cNvPr id="5" name="Title 4"/>
          <p:cNvSpPr>
            <a:spLocks noGrp="1"/>
          </p:cNvSpPr>
          <p:nvPr>
            <p:ph type="title"/>
          </p:nvPr>
        </p:nvSpPr>
        <p:spPr/>
        <p:txBody>
          <a:bodyPr/>
          <a:lstStyle/>
          <a:p>
            <a:r>
              <a:rPr lang="en-IN" dirty="0" err="1" smtClean="0">
                <a:latin typeface="Times New Roman" panose="02020603050405020304" pitchFamily="18" charset="0"/>
                <a:cs typeface="Times New Roman" panose="02020603050405020304" pitchFamily="18" charset="0"/>
              </a:rPr>
              <a:t>Honig</a:t>
            </a:r>
            <a:r>
              <a:rPr lang="en-IN" dirty="0" smtClean="0">
                <a:latin typeface="Times New Roman" panose="02020603050405020304" pitchFamily="18" charset="0"/>
                <a:cs typeface="Times New Roman" panose="02020603050405020304" pitchFamily="18" charset="0"/>
              </a:rPr>
              <a:t> 1975, </a:t>
            </a: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838200" y="1825625"/>
            <a:ext cx="6927761" cy="4351338"/>
          </a:xfrm>
        </p:spPr>
        <p:txBody>
          <a:bodyPr>
            <a:normAutofit/>
          </a:bodyPr>
          <a:lstStyle/>
          <a:p>
            <a:pPr algn="just"/>
            <a:r>
              <a:rPr lang="en-IN" sz="2400" dirty="0">
                <a:latin typeface="Arial Narrow" panose="020B0606020202030204" pitchFamily="34" charset="0"/>
              </a:rPr>
              <a:t>During prenatal </a:t>
            </a:r>
            <a:r>
              <a:rPr lang="en-IN" sz="2400" dirty="0" smtClean="0">
                <a:latin typeface="Arial Narrow" panose="020B0606020202030204" pitchFamily="34" charset="0"/>
              </a:rPr>
              <a:t>counselling</a:t>
            </a:r>
            <a:r>
              <a:rPr lang="en-IN" sz="2400" dirty="0">
                <a:latin typeface="Arial Narrow" panose="020B0606020202030204" pitchFamily="34" charset="0"/>
              </a:rPr>
              <a:t>, teething should be mentioned because it most likely will be the first oral event that parents have to deal with</a:t>
            </a:r>
            <a:r>
              <a:rPr lang="en-IN" sz="2400" dirty="0" smtClean="0">
                <a:latin typeface="Arial Narrow" panose="020B0606020202030204" pitchFamily="34" charset="0"/>
              </a:rPr>
              <a:t>.</a:t>
            </a:r>
          </a:p>
          <a:p>
            <a:pPr marL="0" indent="0" algn="just">
              <a:buNone/>
            </a:pPr>
            <a:endParaRPr lang="en-IN" sz="2400" dirty="0" smtClean="0">
              <a:latin typeface="Arial Narrow" panose="020B0606020202030204" pitchFamily="34" charset="0"/>
            </a:endParaRPr>
          </a:p>
          <a:p>
            <a:pPr algn="just"/>
            <a:r>
              <a:rPr lang="en-IN" sz="2400" dirty="0" smtClean="0">
                <a:latin typeface="Arial Narrow" panose="020B0606020202030204" pitchFamily="34" charset="0"/>
              </a:rPr>
              <a:t> </a:t>
            </a:r>
            <a:r>
              <a:rPr lang="en-IN" sz="2400" dirty="0">
                <a:latin typeface="Arial Narrow" panose="020B0606020202030204" pitchFamily="34" charset="0"/>
              </a:rPr>
              <a:t>Although the timing of eruption of teeth can usually be predicted, its occurrence frequently surprises new </a:t>
            </a:r>
            <a:r>
              <a:rPr lang="en-IN" sz="2400" dirty="0" smtClean="0">
                <a:latin typeface="Arial Narrow" panose="020B0606020202030204" pitchFamily="34" charset="0"/>
              </a:rPr>
              <a:t>parents</a:t>
            </a:r>
          </a:p>
          <a:p>
            <a:pPr algn="just"/>
            <a:endParaRPr lang="en-IN" sz="2400" dirty="0" smtClean="0">
              <a:latin typeface="Arial Narrow" panose="020B0606020202030204" pitchFamily="34" charset="0"/>
            </a:endParaRPr>
          </a:p>
          <a:p>
            <a:pPr algn="just"/>
            <a:r>
              <a:rPr lang="en-IN" sz="2400" dirty="0" smtClean="0">
                <a:latin typeface="Arial Narrow" panose="020B0606020202030204" pitchFamily="34" charset="0"/>
              </a:rPr>
              <a:t>if </a:t>
            </a:r>
            <a:r>
              <a:rPr lang="en-IN" sz="2400" dirty="0">
                <a:latin typeface="Arial Narrow" panose="020B0606020202030204" pitchFamily="34" charset="0"/>
              </a:rPr>
              <a:t>the infant experiences difficulties it can create parental anxiety</a:t>
            </a:r>
            <a:r>
              <a:rPr lang="en-IN" sz="2400" dirty="0" smtClean="0"/>
              <a:t>.</a:t>
            </a:r>
          </a:p>
          <a:p>
            <a:pPr marL="0" indent="0" algn="just">
              <a:buNone/>
            </a:pPr>
            <a:endParaRPr lang="en-IN" sz="2400" dirty="0"/>
          </a:p>
        </p:txBody>
      </p:sp>
      <p:pic>
        <p:nvPicPr>
          <p:cNvPr id="6146" name="Picture 2" descr="Image result for TEETHI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04180" y="4001294"/>
            <a:ext cx="3149600" cy="2141371"/>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Image result for TEETHI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51100" y="1244008"/>
            <a:ext cx="3302680" cy="2064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51909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a:bodyPr>
          <a:lstStyle/>
          <a:p>
            <a:r>
              <a:rPr lang="en-IN" sz="2400" dirty="0" smtClean="0">
                <a:latin typeface="Cooper Black" panose="0208090404030B020404" pitchFamily="18" charset="0"/>
                <a:cs typeface="Times New Roman" panose="02020603050405020304" pitchFamily="18" charset="0"/>
              </a:rPr>
              <a:t>DURING TEETHING</a:t>
            </a:r>
            <a:endParaRPr lang="en-IN" sz="2400" dirty="0">
              <a:latin typeface="Cooper Black" panose="0208090404030B0204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algn="just"/>
            <a:r>
              <a:rPr lang="en-IN" sz="2400" dirty="0">
                <a:latin typeface="Arial Narrow" panose="020B0606020202030204" pitchFamily="34" charset="0"/>
              </a:rPr>
              <a:t>Lancing of tissues is usually not </a:t>
            </a:r>
            <a:r>
              <a:rPr lang="en-IN" sz="2400" dirty="0" smtClean="0">
                <a:latin typeface="Arial Narrow" panose="020B0606020202030204" pitchFamily="34" charset="0"/>
              </a:rPr>
              <a:t>indicated </a:t>
            </a:r>
          </a:p>
          <a:p>
            <a:pPr marL="0" indent="0" algn="just">
              <a:buNone/>
            </a:pPr>
            <a:endParaRPr lang="en-IN" sz="2400" dirty="0">
              <a:latin typeface="Arial Narrow" panose="020B0606020202030204" pitchFamily="34" charset="0"/>
            </a:endParaRPr>
          </a:p>
          <a:p>
            <a:pPr marL="0" indent="0" algn="just">
              <a:buNone/>
            </a:pPr>
            <a:r>
              <a:rPr lang="en-IN" sz="2400" b="1" dirty="0" smtClean="0">
                <a:solidFill>
                  <a:srgbClr val="C00000"/>
                </a:solidFill>
                <a:latin typeface="Arial Narrow" panose="020B0606020202030204" pitchFamily="34" charset="0"/>
              </a:rPr>
              <a:t>King 1994, </a:t>
            </a:r>
          </a:p>
          <a:p>
            <a:pPr algn="just"/>
            <a:r>
              <a:rPr lang="en-IN" sz="2400" dirty="0" smtClean="0">
                <a:latin typeface="Arial Narrow" panose="020B0606020202030204" pitchFamily="34" charset="0"/>
              </a:rPr>
              <a:t>Increased </a:t>
            </a:r>
            <a:r>
              <a:rPr lang="en-IN" sz="2400" dirty="0">
                <a:latin typeface="Arial Narrow" panose="020B0606020202030204" pitchFamily="34" charset="0"/>
              </a:rPr>
              <a:t>fluid consumption, a </a:t>
            </a:r>
            <a:r>
              <a:rPr lang="en-IN" sz="2400" dirty="0" smtClean="0">
                <a:latin typeface="Arial Narrow" panose="020B0606020202030204" pitchFamily="34" charset="0"/>
              </a:rPr>
              <a:t>non-aspirin </a:t>
            </a:r>
            <a:r>
              <a:rPr lang="en-IN" sz="2400" dirty="0">
                <a:latin typeface="Arial Narrow" panose="020B0606020202030204" pitchFamily="34" charset="0"/>
              </a:rPr>
              <a:t>analgesic, and palliative care consisting of teething rings to apply cold and pressure to the affected areas generally reduce the symptoms and result in a happier infant </a:t>
            </a:r>
          </a:p>
          <a:p>
            <a:pPr marL="0" indent="0" algn="just">
              <a:buNone/>
            </a:pPr>
            <a:endParaRPr lang="en-IN" sz="2400" dirty="0" smtClean="0">
              <a:latin typeface="Arial Narrow" panose="020B0606020202030204" pitchFamily="34" charset="0"/>
            </a:endParaRPr>
          </a:p>
          <a:p>
            <a:pPr algn="just"/>
            <a:r>
              <a:rPr lang="en-IN" sz="2400" dirty="0" smtClean="0">
                <a:latin typeface="Arial Narrow" panose="020B0606020202030204" pitchFamily="34" charset="0"/>
              </a:rPr>
              <a:t> </a:t>
            </a:r>
            <a:r>
              <a:rPr lang="en-IN" sz="2400" dirty="0">
                <a:latin typeface="Arial Narrow" panose="020B0606020202030204" pitchFamily="34" charset="0"/>
              </a:rPr>
              <a:t>If symptoms persist for more than 24 hours, the infant should be examined by a physician to rule out upper respiratory infection and other common diseases and conditions of infancy. </a:t>
            </a:r>
          </a:p>
        </p:txBody>
      </p:sp>
    </p:spTree>
    <p:extLst>
      <p:ext uri="{BB962C8B-B14F-4D97-AF65-F5344CB8AC3E}">
        <p14:creationId xmlns:p14="http://schemas.microsoft.com/office/powerpoint/2010/main" xmlns="" val="37410697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a:t>Nowak, </a:t>
            </a:r>
            <a:r>
              <a:rPr lang="en-IN" dirty="0" smtClean="0"/>
              <a:t>1997</a:t>
            </a: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292100" y="1539080"/>
            <a:ext cx="10515600" cy="4351338"/>
          </a:xfrm>
        </p:spPr>
        <p:txBody>
          <a:bodyPr>
            <a:normAutofit/>
          </a:bodyPr>
          <a:lstStyle/>
          <a:p>
            <a:pPr algn="just"/>
            <a:r>
              <a:rPr lang="en-IN" sz="2400" dirty="0">
                <a:latin typeface="Arial Narrow" panose="020B0606020202030204" pitchFamily="34" charset="0"/>
              </a:rPr>
              <a:t>Prenatal </a:t>
            </a:r>
            <a:r>
              <a:rPr lang="en-IN" sz="2400" dirty="0" smtClean="0">
                <a:latin typeface="Arial Narrow" panose="020B0606020202030204" pitchFamily="34" charset="0"/>
              </a:rPr>
              <a:t>counselling </a:t>
            </a:r>
            <a:r>
              <a:rPr lang="en-IN" sz="2400" dirty="0">
                <a:latin typeface="Arial Narrow" panose="020B0606020202030204" pitchFamily="34" charset="0"/>
              </a:rPr>
              <a:t>programs also should provide guidelines for the parents about the timing of the first professional dental visit</a:t>
            </a:r>
            <a:r>
              <a:rPr lang="en-IN" sz="2400" dirty="0" smtClean="0">
                <a:latin typeface="Arial Narrow" panose="020B0606020202030204" pitchFamily="34" charset="0"/>
              </a:rPr>
              <a:t>.</a:t>
            </a:r>
          </a:p>
          <a:p>
            <a:pPr algn="just"/>
            <a:endParaRPr lang="en-IN" sz="2400" dirty="0" smtClean="0">
              <a:latin typeface="Arial Narrow" panose="020B0606020202030204" pitchFamily="34" charset="0"/>
            </a:endParaRPr>
          </a:p>
          <a:p>
            <a:pPr algn="just"/>
            <a:r>
              <a:rPr lang="en-IN" sz="2400" dirty="0" smtClean="0">
                <a:latin typeface="Arial Narrow" panose="020B0606020202030204" pitchFamily="34" charset="0"/>
              </a:rPr>
              <a:t> </a:t>
            </a:r>
            <a:r>
              <a:rPr lang="en-IN" sz="2400" dirty="0">
                <a:latin typeface="Arial Narrow" panose="020B0606020202030204" pitchFamily="34" charset="0"/>
              </a:rPr>
              <a:t>Historically, asymptomatic children were scheduled for their first dental examination between 3 and 5 years of age. </a:t>
            </a:r>
            <a:endParaRPr lang="en-IN" sz="2400" dirty="0" smtClean="0">
              <a:latin typeface="Arial Narrow" panose="020B0606020202030204" pitchFamily="34" charset="0"/>
            </a:endParaRPr>
          </a:p>
          <a:p>
            <a:pPr algn="just"/>
            <a:endParaRPr lang="en-IN" sz="2400" dirty="0" smtClean="0">
              <a:latin typeface="Arial Narrow" panose="020B0606020202030204" pitchFamily="34" charset="0"/>
            </a:endParaRPr>
          </a:p>
          <a:p>
            <a:pPr algn="just"/>
            <a:r>
              <a:rPr lang="en-IN" sz="2400" dirty="0" smtClean="0">
                <a:latin typeface="Arial Narrow" panose="020B0606020202030204" pitchFamily="34" charset="0"/>
              </a:rPr>
              <a:t>More </a:t>
            </a:r>
            <a:r>
              <a:rPr lang="en-IN" sz="2400" dirty="0">
                <a:latin typeface="Arial Narrow" panose="020B0606020202030204" pitchFamily="34" charset="0"/>
              </a:rPr>
              <a:t>recently, programs designed to provide comprehensive preventive measures have stressed the importance of initiating professional visits at an earlier age, at or </a:t>
            </a:r>
            <a:r>
              <a:rPr lang="en-IN" sz="2400" b="1" dirty="0">
                <a:solidFill>
                  <a:srgbClr val="C00000"/>
                </a:solidFill>
                <a:latin typeface="Arial Narrow" panose="020B0606020202030204" pitchFamily="34" charset="0"/>
              </a:rPr>
              <a:t>shortly after the time of the eruption of teeth</a:t>
            </a:r>
          </a:p>
        </p:txBody>
      </p:sp>
      <p:pic>
        <p:nvPicPr>
          <p:cNvPr id="7170" name="Picture 2" descr="Image result for TEETHI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89195" y="4808536"/>
            <a:ext cx="2578605" cy="19351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04505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Rounded Rectangle 1"/>
          <p:cNvSpPr/>
          <p:nvPr/>
        </p:nvSpPr>
        <p:spPr>
          <a:xfrm>
            <a:off x="715617" y="895556"/>
            <a:ext cx="10760765" cy="378246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a:p>
        </p:txBody>
      </p:sp>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960782" y="1824658"/>
            <a:ext cx="10515600" cy="4351338"/>
          </a:xfrm>
        </p:spPr>
        <p:txBody>
          <a:bodyPr>
            <a:normAutofit/>
          </a:bodyPr>
          <a:lstStyle/>
          <a:p>
            <a:pPr marL="0" indent="0" algn="just">
              <a:buNone/>
            </a:pPr>
            <a:r>
              <a:rPr lang="en-IN" sz="2400" dirty="0">
                <a:solidFill>
                  <a:schemeClr val="bg1"/>
                </a:solidFill>
              </a:rPr>
              <a:t>Bright Futures—Guidelines for Health Supervision of Infants, Children, and Adolescents (Green, 1994) is a comprehensive and practical resource designed to assist health professionals and families to more effectively promote the health and well-being of all children and adolescents. </a:t>
            </a:r>
          </a:p>
        </p:txBody>
      </p:sp>
      <p:sp>
        <p:nvSpPr>
          <p:cNvPr id="3" name="Rectangle 2"/>
          <p:cNvSpPr/>
          <p:nvPr/>
        </p:nvSpPr>
        <p:spPr>
          <a:xfrm>
            <a:off x="838201" y="4983010"/>
            <a:ext cx="10995990" cy="1015663"/>
          </a:xfrm>
          <a:prstGeom prst="rect">
            <a:avLst/>
          </a:prstGeom>
        </p:spPr>
        <p:txBody>
          <a:bodyPr wrap="square">
            <a:spAutoFit/>
          </a:bodyPr>
          <a:lstStyle/>
          <a:p>
            <a:pPr algn="just"/>
            <a:r>
              <a:rPr lang="en-IN" sz="2000" dirty="0">
                <a:solidFill>
                  <a:srgbClr val="000000"/>
                </a:solidFill>
                <a:latin typeface="Times New Roman" panose="02020603050405020304" pitchFamily="18" charset="0"/>
              </a:rPr>
              <a:t>It recommends an initial dental appointment at around 12 months of age to assess the infant's risk for dental disease, complete a clinical examination, provide anticipatory guidance information, and schedule a follow-up appointment (Nowak and </a:t>
            </a:r>
            <a:r>
              <a:rPr lang="en-IN" sz="2000" dirty="0" err="1">
                <a:solidFill>
                  <a:srgbClr val="000000"/>
                </a:solidFill>
                <a:latin typeface="Times New Roman" panose="02020603050405020304" pitchFamily="18" charset="0"/>
              </a:rPr>
              <a:t>Casamassimo</a:t>
            </a:r>
            <a:r>
              <a:rPr lang="en-IN" sz="2000" dirty="0">
                <a:solidFill>
                  <a:srgbClr val="000000"/>
                </a:solidFill>
                <a:latin typeface="Times New Roman" panose="02020603050405020304" pitchFamily="18" charset="0"/>
              </a:rPr>
              <a:t>, 1995)</a:t>
            </a:r>
            <a:endParaRPr lang="en-IN" sz="2000" dirty="0"/>
          </a:p>
        </p:txBody>
      </p:sp>
    </p:spTree>
    <p:extLst>
      <p:ext uri="{BB962C8B-B14F-4D97-AF65-F5344CB8AC3E}">
        <p14:creationId xmlns:p14="http://schemas.microsoft.com/office/powerpoint/2010/main" xmlns="" val="37452912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23900" y="3225800"/>
            <a:ext cx="9017000" cy="3632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Arial Black" panose="020B0A04020102020204" pitchFamily="34" charset="0"/>
              </a:rPr>
              <a:t>Diet </a:t>
            </a:r>
            <a:r>
              <a:rPr lang="en-IN" b="1" dirty="0" smtClean="0">
                <a:latin typeface="Arial Black" panose="020B0A04020102020204" pitchFamily="34" charset="0"/>
              </a:rPr>
              <a:t>counselling </a:t>
            </a:r>
            <a:r>
              <a:rPr lang="en-IN" b="1" dirty="0">
                <a:latin typeface="Arial Black" panose="020B0A04020102020204" pitchFamily="34" charset="0"/>
              </a:rPr>
              <a:t>- discussion </a:t>
            </a:r>
            <a:endParaRPr lang="en-IN" dirty="0">
              <a:latin typeface="Arial Black" panose="020B0A04020102020204" pitchFamily="34" charset="0"/>
              <a:cs typeface="Times New Roman" panose="02020603050405020304" pitchFamily="18" charset="0"/>
            </a:endParaRPr>
          </a:p>
        </p:txBody>
      </p:sp>
      <p:sp>
        <p:nvSpPr>
          <p:cNvPr id="3" name="Rounded Rectangle 2"/>
          <p:cNvSpPr/>
          <p:nvPr/>
        </p:nvSpPr>
        <p:spPr>
          <a:xfrm>
            <a:off x="723900" y="3225800"/>
            <a:ext cx="8851900" cy="32258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a:p>
        </p:txBody>
      </p:sp>
      <p:sp>
        <p:nvSpPr>
          <p:cNvPr id="6" name="Content Placeholder 5"/>
          <p:cNvSpPr>
            <a:spLocks noGrp="1"/>
          </p:cNvSpPr>
          <p:nvPr>
            <p:ph idx="1"/>
          </p:nvPr>
        </p:nvSpPr>
        <p:spPr/>
        <p:txBody>
          <a:bodyPr>
            <a:normAutofit fontScale="92500" lnSpcReduction="10000"/>
          </a:bodyPr>
          <a:lstStyle/>
          <a:p>
            <a:pPr marL="0" indent="0">
              <a:buNone/>
            </a:pPr>
            <a:r>
              <a:rPr lang="en-IN" sz="2400" dirty="0">
                <a:latin typeface="Arial Narrow" panose="020B0606020202030204" pitchFamily="34" charset="0"/>
                <a:cs typeface="Times New Roman" panose="02020603050405020304" pitchFamily="18" charset="0"/>
              </a:rPr>
              <a:t>The patient </a:t>
            </a:r>
            <a:r>
              <a:rPr lang="en-IN" sz="2400" dirty="0" smtClean="0">
                <a:latin typeface="Arial Narrow" panose="020B0606020202030204" pitchFamily="34" charset="0"/>
                <a:cs typeface="Times New Roman" panose="02020603050405020304" pitchFamily="18" charset="0"/>
              </a:rPr>
              <a:t>selection </a:t>
            </a:r>
            <a:r>
              <a:rPr lang="en-IN" sz="2400" b="1" dirty="0" smtClean="0">
                <a:latin typeface="Arial Narrow" panose="020B0606020202030204" pitchFamily="34" charset="0"/>
                <a:cs typeface="Times New Roman" panose="02020603050405020304" pitchFamily="18" charset="0"/>
              </a:rPr>
              <a:t>Five </a:t>
            </a:r>
            <a:r>
              <a:rPr lang="en-IN" sz="2400" b="1" dirty="0">
                <a:latin typeface="Arial Narrow" panose="020B0606020202030204" pitchFamily="34" charset="0"/>
                <a:cs typeface="Times New Roman" panose="02020603050405020304" pitchFamily="18" charset="0"/>
              </a:rPr>
              <a:t>‘W’ and one ‘H’ of diet consultation</a:t>
            </a:r>
            <a:r>
              <a:rPr lang="en-IN" sz="2400" dirty="0">
                <a:latin typeface="Arial Narrow" panose="020B0606020202030204" pitchFamily="34" charset="0"/>
                <a:cs typeface="Times New Roman" panose="02020603050405020304" pitchFamily="18" charset="0"/>
              </a:rPr>
              <a:t>. </a:t>
            </a:r>
            <a:endParaRPr lang="en-IN" sz="2400" dirty="0" smtClean="0">
              <a:latin typeface="Arial Narrow" panose="020B0606020202030204" pitchFamily="34" charset="0"/>
              <a:cs typeface="Times New Roman" panose="02020603050405020304" pitchFamily="18" charset="0"/>
            </a:endParaRPr>
          </a:p>
          <a:p>
            <a:pPr marL="0" indent="0">
              <a:buNone/>
            </a:pPr>
            <a:endParaRPr lang="en-IN" sz="2400" dirty="0">
              <a:latin typeface="Arial Narrow" panose="020B0606020202030204" pitchFamily="34" charset="0"/>
              <a:cs typeface="Times New Roman" panose="02020603050405020304" pitchFamily="18" charset="0"/>
            </a:endParaRPr>
          </a:p>
          <a:p>
            <a:pPr marL="0" indent="0">
              <a:buNone/>
            </a:pPr>
            <a:r>
              <a:rPr lang="en-IN" sz="2400" dirty="0">
                <a:latin typeface="Arial Narrow" panose="020B0606020202030204" pitchFamily="34" charset="0"/>
                <a:cs typeface="Times New Roman" panose="02020603050405020304" pitchFamily="18" charset="0"/>
              </a:rPr>
              <a:t>6 questions are to be made before making decision about which pts will benefit from diet </a:t>
            </a:r>
            <a:r>
              <a:rPr lang="en-IN" sz="2400" dirty="0" smtClean="0">
                <a:latin typeface="Arial Narrow" panose="020B0606020202030204" pitchFamily="34" charset="0"/>
                <a:cs typeface="Times New Roman" panose="02020603050405020304" pitchFamily="18" charset="0"/>
              </a:rPr>
              <a:t>counselling </a:t>
            </a:r>
          </a:p>
          <a:p>
            <a:pPr marL="0" indent="0">
              <a:buNone/>
            </a:pPr>
            <a:endParaRPr lang="en-IN" sz="2400" dirty="0">
              <a:latin typeface="Arial Narrow" panose="020B0606020202030204" pitchFamily="34" charset="0"/>
              <a:cs typeface="Times New Roman" panose="02020603050405020304" pitchFamily="18" charset="0"/>
            </a:endParaRPr>
          </a:p>
          <a:p>
            <a:pPr marL="457200" indent="-457200">
              <a:buFont typeface="+mj-lt"/>
              <a:buAutoNum type="arabicPeriod"/>
            </a:pPr>
            <a:r>
              <a:rPr lang="en-IN" sz="2400" dirty="0">
                <a:solidFill>
                  <a:schemeClr val="bg1"/>
                </a:solidFill>
                <a:latin typeface="Arial Narrow" panose="020B0606020202030204" pitchFamily="34" charset="0"/>
                <a:cs typeface="Times New Roman" panose="02020603050405020304" pitchFamily="18" charset="0"/>
              </a:rPr>
              <a:t>WHO, WHAT, WHY, WHEN, WHERE AND HOW. </a:t>
            </a:r>
          </a:p>
          <a:p>
            <a:pPr marL="457200" indent="-457200">
              <a:buFont typeface="+mj-lt"/>
              <a:buAutoNum type="arabicPeriod"/>
            </a:pPr>
            <a:r>
              <a:rPr lang="en-IN" sz="2400" dirty="0" smtClean="0">
                <a:solidFill>
                  <a:schemeClr val="bg1"/>
                </a:solidFill>
                <a:latin typeface="Arial Narrow" panose="020B0606020202030204" pitchFamily="34" charset="0"/>
                <a:cs typeface="Times New Roman" panose="02020603050405020304" pitchFamily="18" charset="0"/>
              </a:rPr>
              <a:t>WHO </a:t>
            </a:r>
            <a:r>
              <a:rPr lang="en-IN" sz="2400" dirty="0">
                <a:solidFill>
                  <a:schemeClr val="bg1"/>
                </a:solidFill>
                <a:latin typeface="Arial Narrow" panose="020B0606020202030204" pitchFamily="34" charset="0"/>
                <a:cs typeface="Times New Roman" panose="02020603050405020304" pitchFamily="18" charset="0"/>
              </a:rPr>
              <a:t>may be benefited? </a:t>
            </a:r>
          </a:p>
          <a:p>
            <a:pPr marL="457200" indent="-457200">
              <a:buFont typeface="+mj-lt"/>
              <a:buAutoNum type="arabicPeriod"/>
            </a:pPr>
            <a:r>
              <a:rPr lang="en-IN" sz="2400" dirty="0" smtClean="0">
                <a:solidFill>
                  <a:schemeClr val="bg1"/>
                </a:solidFill>
                <a:latin typeface="Arial Narrow" panose="020B0606020202030204" pitchFamily="34" charset="0"/>
                <a:cs typeface="Times New Roman" panose="02020603050405020304" pitchFamily="18" charset="0"/>
              </a:rPr>
              <a:t>WHAT </a:t>
            </a:r>
            <a:r>
              <a:rPr lang="en-IN" sz="2400" dirty="0">
                <a:solidFill>
                  <a:schemeClr val="bg1"/>
                </a:solidFill>
                <a:latin typeface="Arial Narrow" panose="020B0606020202030204" pitchFamily="34" charset="0"/>
                <a:cs typeface="Times New Roman" panose="02020603050405020304" pitchFamily="18" charset="0"/>
              </a:rPr>
              <a:t>are the objectives of diet and nutrition </a:t>
            </a:r>
            <a:r>
              <a:rPr lang="en-IN" sz="2400" dirty="0" smtClean="0">
                <a:solidFill>
                  <a:schemeClr val="bg1"/>
                </a:solidFill>
                <a:latin typeface="Arial Narrow" panose="020B0606020202030204" pitchFamily="34" charset="0"/>
                <a:cs typeface="Times New Roman" panose="02020603050405020304" pitchFamily="18" charset="0"/>
              </a:rPr>
              <a:t>counselling</a:t>
            </a:r>
            <a:r>
              <a:rPr lang="en-IN" sz="2400" dirty="0">
                <a:solidFill>
                  <a:schemeClr val="bg1"/>
                </a:solidFill>
                <a:latin typeface="Arial Narrow" panose="020B0606020202030204" pitchFamily="34" charset="0"/>
                <a:cs typeface="Times New Roman" panose="02020603050405020304" pitchFamily="18" charset="0"/>
              </a:rPr>
              <a:t>? </a:t>
            </a:r>
            <a:endParaRPr lang="en-IN" sz="2400" dirty="0" smtClean="0">
              <a:solidFill>
                <a:schemeClr val="bg1"/>
              </a:solidFill>
              <a:latin typeface="Arial Narrow" panose="020B0606020202030204" pitchFamily="34" charset="0"/>
              <a:cs typeface="Times New Roman" panose="02020603050405020304" pitchFamily="18" charset="0"/>
            </a:endParaRPr>
          </a:p>
          <a:p>
            <a:pPr marL="457200" indent="-457200">
              <a:buFont typeface="+mj-lt"/>
              <a:buAutoNum type="arabicPeriod"/>
            </a:pPr>
            <a:r>
              <a:rPr lang="en-IN" sz="2400" dirty="0" smtClean="0">
                <a:solidFill>
                  <a:schemeClr val="bg1"/>
                </a:solidFill>
                <a:latin typeface="Arial Narrow" panose="020B0606020202030204" pitchFamily="34" charset="0"/>
                <a:cs typeface="Times New Roman" panose="02020603050405020304" pitchFamily="18" charset="0"/>
              </a:rPr>
              <a:t>WHY </a:t>
            </a:r>
            <a:r>
              <a:rPr lang="en-IN" sz="2400" dirty="0">
                <a:solidFill>
                  <a:schemeClr val="bg1"/>
                </a:solidFill>
                <a:latin typeface="Arial Narrow" panose="020B0606020202030204" pitchFamily="34" charset="0"/>
                <a:cs typeface="Times New Roman" panose="02020603050405020304" pitchFamily="18" charset="0"/>
              </a:rPr>
              <a:t>is </a:t>
            </a:r>
            <a:r>
              <a:rPr lang="en-IN" sz="2400" dirty="0" smtClean="0">
                <a:solidFill>
                  <a:schemeClr val="bg1"/>
                </a:solidFill>
                <a:latin typeface="Arial Narrow" panose="020B0606020202030204" pitchFamily="34" charset="0"/>
                <a:cs typeface="Times New Roman" panose="02020603050405020304" pitchFamily="18" charset="0"/>
              </a:rPr>
              <a:t>counselling </a:t>
            </a:r>
            <a:r>
              <a:rPr lang="en-IN" sz="2400" dirty="0">
                <a:solidFill>
                  <a:schemeClr val="bg1"/>
                </a:solidFill>
                <a:latin typeface="Arial Narrow" panose="020B0606020202030204" pitchFamily="34" charset="0"/>
                <a:cs typeface="Times New Roman" panose="02020603050405020304" pitchFamily="18" charset="0"/>
              </a:rPr>
              <a:t>beneficial? </a:t>
            </a:r>
          </a:p>
          <a:p>
            <a:pPr marL="457200" indent="-457200">
              <a:buFont typeface="+mj-lt"/>
              <a:buAutoNum type="arabicPeriod"/>
            </a:pPr>
            <a:r>
              <a:rPr lang="en-IN" sz="2400" dirty="0" smtClean="0">
                <a:solidFill>
                  <a:schemeClr val="bg1"/>
                </a:solidFill>
                <a:latin typeface="Arial Narrow" panose="020B0606020202030204" pitchFamily="34" charset="0"/>
                <a:cs typeface="Times New Roman" panose="02020603050405020304" pitchFamily="18" charset="0"/>
              </a:rPr>
              <a:t>WHEN </a:t>
            </a:r>
            <a:r>
              <a:rPr lang="en-IN" sz="2400" dirty="0">
                <a:solidFill>
                  <a:schemeClr val="bg1"/>
                </a:solidFill>
                <a:latin typeface="Arial Narrow" panose="020B0606020202030204" pitchFamily="34" charset="0"/>
                <a:cs typeface="Times New Roman" panose="02020603050405020304" pitchFamily="18" charset="0"/>
              </a:rPr>
              <a:t>is </a:t>
            </a:r>
            <a:r>
              <a:rPr lang="en-IN" sz="2400" dirty="0" smtClean="0">
                <a:solidFill>
                  <a:schemeClr val="bg1"/>
                </a:solidFill>
                <a:latin typeface="Arial Narrow" panose="020B0606020202030204" pitchFamily="34" charset="0"/>
                <a:cs typeface="Times New Roman" panose="02020603050405020304" pitchFamily="18" charset="0"/>
              </a:rPr>
              <a:t>counselling </a:t>
            </a:r>
            <a:r>
              <a:rPr lang="en-IN" sz="2400" dirty="0">
                <a:solidFill>
                  <a:schemeClr val="bg1"/>
                </a:solidFill>
                <a:latin typeface="Arial Narrow" panose="020B0606020202030204" pitchFamily="34" charset="0"/>
                <a:cs typeface="Times New Roman" panose="02020603050405020304" pitchFamily="18" charset="0"/>
              </a:rPr>
              <a:t>conducted? </a:t>
            </a:r>
          </a:p>
          <a:p>
            <a:pPr marL="457200" indent="-457200">
              <a:buFont typeface="+mj-lt"/>
              <a:buAutoNum type="arabicPeriod"/>
            </a:pPr>
            <a:r>
              <a:rPr lang="en-IN" sz="2400" dirty="0" smtClean="0">
                <a:solidFill>
                  <a:schemeClr val="bg1"/>
                </a:solidFill>
                <a:latin typeface="Arial Narrow" panose="020B0606020202030204" pitchFamily="34" charset="0"/>
                <a:cs typeface="Times New Roman" panose="02020603050405020304" pitchFamily="18" charset="0"/>
              </a:rPr>
              <a:t>WHERE </a:t>
            </a:r>
            <a:r>
              <a:rPr lang="en-IN" sz="2400" dirty="0">
                <a:solidFill>
                  <a:schemeClr val="bg1"/>
                </a:solidFill>
                <a:latin typeface="Arial Narrow" panose="020B0606020202030204" pitchFamily="34" charset="0"/>
                <a:cs typeface="Times New Roman" panose="02020603050405020304" pitchFamily="18" charset="0"/>
              </a:rPr>
              <a:t>should the </a:t>
            </a:r>
            <a:r>
              <a:rPr lang="en-IN" sz="2400" dirty="0" smtClean="0">
                <a:solidFill>
                  <a:schemeClr val="bg1"/>
                </a:solidFill>
                <a:latin typeface="Arial Narrow" panose="020B0606020202030204" pitchFamily="34" charset="0"/>
                <a:cs typeface="Times New Roman" panose="02020603050405020304" pitchFamily="18" charset="0"/>
              </a:rPr>
              <a:t>counselling </a:t>
            </a:r>
            <a:r>
              <a:rPr lang="en-IN" sz="2400" dirty="0">
                <a:solidFill>
                  <a:schemeClr val="bg1"/>
                </a:solidFill>
                <a:latin typeface="Arial Narrow" panose="020B0606020202030204" pitchFamily="34" charset="0"/>
                <a:cs typeface="Times New Roman" panose="02020603050405020304" pitchFamily="18" charset="0"/>
              </a:rPr>
              <a:t>occur? </a:t>
            </a:r>
          </a:p>
          <a:p>
            <a:pPr marL="457200" indent="-457200">
              <a:buFont typeface="+mj-lt"/>
              <a:buAutoNum type="arabicPeriod"/>
            </a:pPr>
            <a:r>
              <a:rPr lang="en-IN" sz="2400" dirty="0" smtClean="0">
                <a:solidFill>
                  <a:schemeClr val="bg1"/>
                </a:solidFill>
                <a:latin typeface="Arial Narrow" panose="020B0606020202030204" pitchFamily="34" charset="0"/>
                <a:cs typeface="Times New Roman" panose="02020603050405020304" pitchFamily="18" charset="0"/>
              </a:rPr>
              <a:t>HOW </a:t>
            </a:r>
            <a:r>
              <a:rPr lang="en-IN" sz="2400" dirty="0">
                <a:solidFill>
                  <a:schemeClr val="bg1"/>
                </a:solidFill>
                <a:latin typeface="Arial Narrow" panose="020B0606020202030204" pitchFamily="34" charset="0"/>
                <a:cs typeface="Times New Roman" panose="02020603050405020304" pitchFamily="18" charset="0"/>
              </a:rPr>
              <a:t>to </a:t>
            </a:r>
            <a:r>
              <a:rPr lang="en-IN" sz="2400" dirty="0" smtClean="0">
                <a:solidFill>
                  <a:schemeClr val="bg1"/>
                </a:solidFill>
                <a:latin typeface="Arial Narrow" panose="020B0606020202030204" pitchFamily="34" charset="0"/>
                <a:cs typeface="Times New Roman" panose="02020603050405020304" pitchFamily="18" charset="0"/>
              </a:rPr>
              <a:t>counsel? </a:t>
            </a:r>
            <a:endParaRPr lang="en-IN" sz="2400" dirty="0">
              <a:solidFill>
                <a:schemeClr val="bg1"/>
              </a:solidFill>
              <a:latin typeface="Arial Narrow" panose="020B0606020202030204" pitchFamily="34" charset="0"/>
              <a:cs typeface="Times New Roman" panose="02020603050405020304" pitchFamily="18" charset="0"/>
            </a:endParaRPr>
          </a:p>
          <a:p>
            <a:pPr algn="just"/>
            <a:endParaRPr lang="en-IN" sz="2400" dirty="0"/>
          </a:p>
        </p:txBody>
      </p:sp>
    </p:spTree>
    <p:extLst>
      <p:ext uri="{BB962C8B-B14F-4D97-AF65-F5344CB8AC3E}">
        <p14:creationId xmlns:p14="http://schemas.microsoft.com/office/powerpoint/2010/main" xmlns="" val="19046215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490330" y="1192696"/>
            <a:ext cx="10863470" cy="4984267"/>
          </a:xfrm>
        </p:spPr>
        <p:txBody>
          <a:bodyPr>
            <a:normAutofit/>
          </a:bodyPr>
          <a:lstStyle/>
          <a:p>
            <a:pPr algn="just">
              <a:lnSpc>
                <a:spcPct val="100000"/>
              </a:lnSpc>
            </a:pPr>
            <a:r>
              <a:rPr lang="en-IN" sz="2400" dirty="0">
                <a:latin typeface="Arial Narrow" panose="020B0606020202030204" pitchFamily="34" charset="0"/>
              </a:rPr>
              <a:t>When providing dietary </a:t>
            </a:r>
            <a:r>
              <a:rPr lang="en-IN" sz="2400" dirty="0" smtClean="0">
                <a:latin typeface="Arial Narrow" panose="020B0606020202030204" pitchFamily="34" charset="0"/>
              </a:rPr>
              <a:t>counselling </a:t>
            </a:r>
            <a:r>
              <a:rPr lang="en-IN" sz="2400" dirty="0">
                <a:latin typeface="Arial Narrow" panose="020B0606020202030204" pitchFamily="34" charset="0"/>
              </a:rPr>
              <a:t>in </a:t>
            </a:r>
            <a:r>
              <a:rPr lang="en-IN" sz="2400" dirty="0" err="1">
                <a:latin typeface="Arial Narrow" panose="020B0606020202030204" pitchFamily="34" charset="0"/>
              </a:rPr>
              <a:t>pediatrics</a:t>
            </a:r>
            <a:r>
              <a:rPr lang="en-IN" sz="2400" dirty="0">
                <a:latin typeface="Arial Narrow" panose="020B0606020202030204" pitchFamily="34" charset="0"/>
              </a:rPr>
              <a:t>, identification of the </a:t>
            </a:r>
            <a:r>
              <a:rPr lang="en-IN" sz="2400" dirty="0" smtClean="0">
                <a:latin typeface="Arial Narrow" panose="020B0606020202030204" pitchFamily="34" charset="0"/>
              </a:rPr>
              <a:t>patient requires </a:t>
            </a:r>
            <a:r>
              <a:rPr lang="en-IN" sz="2400" dirty="0">
                <a:latin typeface="Arial Narrow" panose="020B0606020202030204" pitchFamily="34" charset="0"/>
              </a:rPr>
              <a:t>careful consideration</a:t>
            </a:r>
            <a:r>
              <a:rPr lang="en-IN" sz="2400" dirty="0" smtClean="0">
                <a:latin typeface="Arial Narrow" panose="020B0606020202030204" pitchFamily="34" charset="0"/>
              </a:rPr>
              <a:t>.</a:t>
            </a:r>
          </a:p>
          <a:p>
            <a:pPr algn="just">
              <a:lnSpc>
                <a:spcPct val="100000"/>
              </a:lnSpc>
            </a:pPr>
            <a:endParaRPr lang="en-IN" sz="2400" dirty="0" smtClean="0">
              <a:latin typeface="Arial Narrow" panose="020B0606020202030204" pitchFamily="34" charset="0"/>
            </a:endParaRPr>
          </a:p>
          <a:p>
            <a:pPr algn="just">
              <a:lnSpc>
                <a:spcPct val="100000"/>
              </a:lnSpc>
            </a:pPr>
            <a:r>
              <a:rPr lang="en-IN" sz="2400" dirty="0" smtClean="0">
                <a:latin typeface="Arial Narrow" panose="020B0606020202030204" pitchFamily="34" charset="0"/>
              </a:rPr>
              <a:t> </a:t>
            </a:r>
            <a:r>
              <a:rPr lang="en-IN" sz="2400" dirty="0">
                <a:latin typeface="Arial Narrow" panose="020B0606020202030204" pitchFamily="34" charset="0"/>
              </a:rPr>
              <a:t>Diet </a:t>
            </a:r>
            <a:r>
              <a:rPr lang="en-IN" sz="2400" dirty="0" smtClean="0">
                <a:latin typeface="Arial Narrow" panose="020B0606020202030204" pitchFamily="34" charset="0"/>
              </a:rPr>
              <a:t>counselling </a:t>
            </a:r>
            <a:r>
              <a:rPr lang="en-IN" sz="2400" dirty="0">
                <a:latin typeface="Arial Narrow" panose="020B0606020202030204" pitchFamily="34" charset="0"/>
              </a:rPr>
              <a:t>will not succeed with every dental </a:t>
            </a:r>
            <a:r>
              <a:rPr lang="en-IN" sz="2400" dirty="0" smtClean="0">
                <a:latin typeface="Arial Narrow" panose="020B0606020202030204" pitchFamily="34" charset="0"/>
              </a:rPr>
              <a:t>patient. </a:t>
            </a:r>
            <a:r>
              <a:rPr lang="en-IN" sz="2400" dirty="0">
                <a:latin typeface="Arial Narrow" panose="020B0606020202030204" pitchFamily="34" charset="0"/>
              </a:rPr>
              <a:t>Persons who need </a:t>
            </a:r>
            <a:r>
              <a:rPr lang="en-IN" sz="2400" dirty="0" smtClean="0">
                <a:latin typeface="Arial Narrow" panose="020B0606020202030204" pitchFamily="34" charset="0"/>
              </a:rPr>
              <a:t>counselling </a:t>
            </a:r>
            <a:r>
              <a:rPr lang="en-IN" sz="2400" dirty="0">
                <a:latin typeface="Arial Narrow" panose="020B0606020202030204" pitchFamily="34" charset="0"/>
              </a:rPr>
              <a:t>must also want information about their potential dental caries problem and must be willing to improve current undesirable food selections and eating habits</a:t>
            </a:r>
            <a:r>
              <a:rPr lang="en-IN" sz="2400" dirty="0" smtClean="0">
                <a:latin typeface="Arial Narrow" panose="020B0606020202030204" pitchFamily="34" charset="0"/>
              </a:rPr>
              <a:t>.</a:t>
            </a:r>
          </a:p>
          <a:p>
            <a:pPr marL="0" indent="0" algn="just">
              <a:lnSpc>
                <a:spcPct val="100000"/>
              </a:lnSpc>
              <a:buNone/>
            </a:pPr>
            <a:endParaRPr lang="en-IN" sz="2400" dirty="0" smtClean="0">
              <a:latin typeface="Arial Narrow" panose="020B0606020202030204" pitchFamily="34" charset="0"/>
            </a:endParaRPr>
          </a:p>
          <a:p>
            <a:pPr algn="just">
              <a:lnSpc>
                <a:spcPct val="100000"/>
              </a:lnSpc>
            </a:pPr>
            <a:r>
              <a:rPr lang="en-IN" sz="2400" dirty="0" smtClean="0">
                <a:latin typeface="Arial Narrow" panose="020B0606020202030204" pitchFamily="34" charset="0"/>
              </a:rPr>
              <a:t> </a:t>
            </a:r>
            <a:r>
              <a:rPr lang="en-IN" sz="2400" dirty="0">
                <a:latin typeface="Arial Narrow" panose="020B0606020202030204" pitchFamily="34" charset="0"/>
              </a:rPr>
              <a:t>Potential candidates for </a:t>
            </a:r>
            <a:r>
              <a:rPr lang="en-IN" sz="2400" dirty="0" smtClean="0">
                <a:latin typeface="Arial Narrow" panose="020B0606020202030204" pitchFamily="34" charset="0"/>
              </a:rPr>
              <a:t>counselling </a:t>
            </a:r>
            <a:r>
              <a:rPr lang="en-IN" sz="2400" dirty="0">
                <a:latin typeface="Arial Narrow" panose="020B0606020202030204" pitchFamily="34" charset="0"/>
              </a:rPr>
              <a:t>should give high priority to preventive dentistry and should be willing to expend long term efforts to maintain their natural dentition in good health for a lifetime</a:t>
            </a:r>
            <a:r>
              <a:rPr lang="en-IN" sz="2400" dirty="0"/>
              <a:t>.</a:t>
            </a:r>
          </a:p>
        </p:txBody>
      </p:sp>
    </p:spTree>
    <p:extLst>
      <p:ext uri="{BB962C8B-B14F-4D97-AF65-F5344CB8AC3E}">
        <p14:creationId xmlns:p14="http://schemas.microsoft.com/office/powerpoint/2010/main" xmlns="" val="2966028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Cooper Black" panose="0208090404030B020404" pitchFamily="18" charset="0"/>
              </a:rPr>
              <a:t>                INTRODUCTION</a:t>
            </a:r>
            <a:endParaRPr lang="en-IN" dirty="0">
              <a:latin typeface="Cooper Black" panose="0208090404030B0204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97337" y="4048918"/>
            <a:ext cx="4494663" cy="27149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Content Placeholder 5"/>
          <p:cNvSpPr>
            <a:spLocks noGrp="1"/>
          </p:cNvSpPr>
          <p:nvPr>
            <p:ph idx="1"/>
          </p:nvPr>
        </p:nvSpPr>
        <p:spPr>
          <a:xfrm>
            <a:off x="838200" y="846298"/>
            <a:ext cx="10515600" cy="4351338"/>
          </a:xfrm>
        </p:spPr>
        <p:txBody>
          <a:bodyPr>
            <a:normAutofit/>
          </a:bodyPr>
          <a:lstStyle/>
          <a:p>
            <a:pPr>
              <a:lnSpc>
                <a:spcPct val="150000"/>
              </a:lnSpc>
            </a:pPr>
            <a:endParaRPr lang="en-IN" sz="2400" dirty="0">
              <a:latin typeface="Lucida Bright" panose="02040602050505020304" pitchFamily="18" charset="0"/>
            </a:endParaRPr>
          </a:p>
          <a:p>
            <a:pPr marL="0" indent="0">
              <a:lnSpc>
                <a:spcPct val="150000"/>
              </a:lnSpc>
              <a:buNone/>
            </a:pPr>
            <a:r>
              <a:rPr lang="en-IN" sz="2400" dirty="0" smtClean="0">
                <a:latin typeface="Lucida Bright" panose="02040602050505020304" pitchFamily="18" charset="0"/>
              </a:rPr>
              <a:t>	</a:t>
            </a:r>
            <a:r>
              <a:rPr lang="en-IN" sz="2400" dirty="0" smtClean="0">
                <a:latin typeface="Arial Narrow" panose="020B0606020202030204" pitchFamily="34" charset="0"/>
              </a:rPr>
              <a:t>When </a:t>
            </a:r>
            <a:r>
              <a:rPr lang="en-IN" sz="2400" dirty="0">
                <a:latin typeface="Arial Narrow" panose="020B0606020202030204" pitchFamily="34" charset="0"/>
              </a:rPr>
              <a:t>man broke from the natural food chain, he developed new energy resources and applied technologies to food processing, since then our dietary habits have undergone major changes. </a:t>
            </a:r>
            <a:endParaRPr lang="en-IN" sz="2400" dirty="0" smtClean="0">
              <a:latin typeface="Arial Narrow" panose="020B0606020202030204" pitchFamily="34" charset="0"/>
            </a:endParaRPr>
          </a:p>
          <a:p>
            <a:pPr marL="0" indent="0">
              <a:lnSpc>
                <a:spcPct val="150000"/>
              </a:lnSpc>
              <a:buNone/>
            </a:pPr>
            <a:r>
              <a:rPr lang="en-IN" sz="2400" dirty="0">
                <a:latin typeface="Arial Narrow" panose="020B0606020202030204" pitchFamily="34" charset="0"/>
              </a:rPr>
              <a:t>	</a:t>
            </a:r>
            <a:r>
              <a:rPr lang="en-IN" sz="2400" dirty="0" smtClean="0">
                <a:latin typeface="Arial Narrow" panose="020B0606020202030204" pitchFamily="34" charset="0"/>
              </a:rPr>
              <a:t>Both </a:t>
            </a:r>
            <a:r>
              <a:rPr lang="en-IN" sz="2400" dirty="0">
                <a:latin typeface="Arial Narrow" panose="020B0606020202030204" pitchFamily="34" charset="0"/>
              </a:rPr>
              <a:t>the qualitative nature of our diet and pattern of eating has changed and are changing.</a:t>
            </a:r>
          </a:p>
        </p:txBody>
      </p:sp>
    </p:spTree>
    <p:extLst>
      <p:ext uri="{BB962C8B-B14F-4D97-AF65-F5344CB8AC3E}">
        <p14:creationId xmlns:p14="http://schemas.microsoft.com/office/powerpoint/2010/main" xmlns="" val="2947844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The Dental Health Diet Score </a:t>
            </a: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fontScale="92500" lnSpcReduction="10000"/>
          </a:bodyPr>
          <a:lstStyle/>
          <a:p>
            <a:pPr algn="just">
              <a:lnSpc>
                <a:spcPct val="200000"/>
              </a:lnSpc>
            </a:pPr>
            <a:r>
              <a:rPr lang="en-IN" sz="2400" dirty="0">
                <a:latin typeface="Arial Narrow" panose="020B0606020202030204" pitchFamily="34" charset="0"/>
                <a:cs typeface="Times New Roman" panose="02020603050405020304" pitchFamily="18" charset="0"/>
              </a:rPr>
              <a:t>The dental health diet score is a screening device to achieve this objective </a:t>
            </a:r>
            <a:r>
              <a:rPr lang="en-IN" sz="2400" dirty="0" smtClean="0">
                <a:latin typeface="Arial Narrow" panose="020B0606020202030204" pitchFamily="34" charset="0"/>
                <a:cs typeface="Times New Roman" panose="02020603050405020304" pitchFamily="18" charset="0"/>
              </a:rPr>
              <a:t>.</a:t>
            </a:r>
          </a:p>
          <a:p>
            <a:pPr algn="just">
              <a:lnSpc>
                <a:spcPct val="200000"/>
              </a:lnSpc>
            </a:pPr>
            <a:r>
              <a:rPr lang="en-IN" sz="2400" dirty="0" smtClean="0">
                <a:latin typeface="Arial Narrow" panose="020B0606020202030204" pitchFamily="34" charset="0"/>
                <a:cs typeface="Times New Roman" panose="02020603050405020304" pitchFamily="18" charset="0"/>
              </a:rPr>
              <a:t>It </a:t>
            </a:r>
            <a:r>
              <a:rPr lang="en-IN" sz="2400" dirty="0">
                <a:latin typeface="Arial Narrow" panose="020B0606020202030204" pitchFamily="34" charset="0"/>
                <a:cs typeface="Times New Roman" panose="02020603050405020304" pitchFamily="18" charset="0"/>
              </a:rPr>
              <a:t>is a simple scoring procedure that can disclose a potential dietary problem that is likely to adversely affect a patient‘s dental health</a:t>
            </a:r>
            <a:r>
              <a:rPr lang="en-IN" sz="2400" dirty="0" smtClean="0">
                <a:latin typeface="Arial Narrow" panose="020B0606020202030204" pitchFamily="34" charset="0"/>
                <a:cs typeface="Times New Roman" panose="02020603050405020304" pitchFamily="18" charset="0"/>
              </a:rPr>
              <a:t>.</a:t>
            </a:r>
          </a:p>
          <a:p>
            <a:pPr>
              <a:lnSpc>
                <a:spcPct val="200000"/>
              </a:lnSpc>
            </a:pPr>
            <a:r>
              <a:rPr lang="en-IN" sz="2400" dirty="0" smtClean="0">
                <a:latin typeface="Arial Narrow" panose="020B0606020202030204" pitchFamily="34" charset="0"/>
                <a:cs typeface="Times New Roman" panose="02020603050405020304" pitchFamily="18" charset="0"/>
              </a:rPr>
              <a:t>From </a:t>
            </a:r>
            <a:r>
              <a:rPr lang="en-IN" sz="2400" dirty="0">
                <a:latin typeface="Arial Narrow" panose="020B0606020202030204" pitchFamily="34" charset="0"/>
                <a:cs typeface="Times New Roman" panose="02020603050405020304" pitchFamily="18" charset="0"/>
              </a:rPr>
              <a:t>this sum points are </a:t>
            </a:r>
            <a:r>
              <a:rPr lang="en-IN" sz="2400" dirty="0" smtClean="0">
                <a:latin typeface="Arial Narrow" panose="020B0606020202030204" pitchFamily="34" charset="0"/>
                <a:cs typeface="Times New Roman" panose="02020603050405020304" pitchFamily="18" charset="0"/>
              </a:rPr>
              <a:t>subtracted </a:t>
            </a:r>
            <a:r>
              <a:rPr lang="en-IN" sz="2400" dirty="0">
                <a:latin typeface="Arial Narrow" panose="020B0606020202030204" pitchFamily="34" charset="0"/>
                <a:cs typeface="Times New Roman" panose="02020603050405020304" pitchFamily="18" charset="0"/>
              </a:rPr>
              <a:t>for frequent ingestion of foods that are overtly sweet – whose sweetness is derived from added refined sugar or concentrated natural sugars .The difference is the dental health diet score. </a:t>
            </a:r>
          </a:p>
          <a:p>
            <a:pPr marL="0" indent="0">
              <a:lnSpc>
                <a:spcPct val="100000"/>
              </a:lnSpc>
              <a:buNone/>
            </a:pPr>
            <a:endParaRPr lang="en-IN" sz="2400" dirty="0"/>
          </a:p>
        </p:txBody>
      </p:sp>
    </p:spTree>
    <p:extLst>
      <p:ext uri="{BB962C8B-B14F-4D97-AF65-F5344CB8AC3E}">
        <p14:creationId xmlns:p14="http://schemas.microsoft.com/office/powerpoint/2010/main" xmlns="" val="36797482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The Dental Health Diet Score </a:t>
            </a: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a:lnSpc>
                <a:spcPct val="100000"/>
              </a:lnSpc>
            </a:pPr>
            <a:r>
              <a:rPr lang="en-IN" sz="2400" dirty="0" smtClean="0">
                <a:latin typeface="Arial Narrow" panose="020B0606020202030204" pitchFamily="34" charset="0"/>
                <a:cs typeface="Times New Roman" panose="02020603050405020304" pitchFamily="18" charset="0"/>
              </a:rPr>
              <a:t>A </a:t>
            </a:r>
            <a:r>
              <a:rPr lang="en-IN" sz="2400" dirty="0">
                <a:latin typeface="Arial Narrow" panose="020B0606020202030204" pitchFamily="34" charset="0"/>
                <a:cs typeface="Times New Roman" panose="02020603050405020304" pitchFamily="18" charset="0"/>
              </a:rPr>
              <a:t>score of 60 to 100 is acceptable and dietary </a:t>
            </a:r>
            <a:r>
              <a:rPr lang="en-IN" sz="2400" dirty="0" smtClean="0">
                <a:latin typeface="Arial Narrow" panose="020B0606020202030204" pitchFamily="34" charset="0"/>
                <a:cs typeface="Times New Roman" panose="02020603050405020304" pitchFamily="18" charset="0"/>
              </a:rPr>
              <a:t>counselling </a:t>
            </a:r>
            <a:r>
              <a:rPr lang="en-IN" sz="2400" dirty="0">
                <a:latin typeface="Arial Narrow" panose="020B0606020202030204" pitchFamily="34" charset="0"/>
                <a:cs typeface="Times New Roman" panose="02020603050405020304" pitchFamily="18" charset="0"/>
              </a:rPr>
              <a:t>is not usually given unless the patient requests it</a:t>
            </a:r>
            <a:r>
              <a:rPr lang="en-IN" sz="2400" dirty="0" smtClean="0">
                <a:latin typeface="Arial Narrow" panose="020B0606020202030204" pitchFamily="34" charset="0"/>
                <a:cs typeface="Times New Roman" panose="02020603050405020304" pitchFamily="18" charset="0"/>
              </a:rPr>
              <a:t>.</a:t>
            </a:r>
          </a:p>
          <a:p>
            <a:pPr marL="0" indent="0">
              <a:lnSpc>
                <a:spcPct val="100000"/>
              </a:lnSpc>
              <a:buNone/>
            </a:pPr>
            <a:endParaRPr lang="en-IN" sz="2400" dirty="0" smtClean="0">
              <a:latin typeface="Arial Narrow" panose="020B0606020202030204" pitchFamily="34" charset="0"/>
              <a:cs typeface="Times New Roman" panose="02020603050405020304" pitchFamily="18" charset="0"/>
            </a:endParaRPr>
          </a:p>
          <a:p>
            <a:pPr>
              <a:lnSpc>
                <a:spcPct val="100000"/>
              </a:lnSpc>
            </a:pPr>
            <a:r>
              <a:rPr lang="en-IN" sz="2400" dirty="0" smtClean="0">
                <a:latin typeface="Arial Narrow" panose="020B0606020202030204" pitchFamily="34" charset="0"/>
                <a:cs typeface="Times New Roman" panose="02020603050405020304" pitchFamily="18" charset="0"/>
              </a:rPr>
              <a:t>If </a:t>
            </a:r>
            <a:r>
              <a:rPr lang="en-IN" sz="2400" dirty="0">
                <a:latin typeface="Arial Narrow" panose="020B0606020202030204" pitchFamily="34" charset="0"/>
                <a:cs typeface="Times New Roman" panose="02020603050405020304" pitchFamily="18" charset="0"/>
              </a:rPr>
              <a:t>the score is 56 or less , dietary </a:t>
            </a:r>
            <a:r>
              <a:rPr lang="en-IN" sz="2400" dirty="0" smtClean="0">
                <a:latin typeface="Arial Narrow" panose="020B0606020202030204" pitchFamily="34" charset="0"/>
                <a:cs typeface="Times New Roman" panose="02020603050405020304" pitchFamily="18" charset="0"/>
              </a:rPr>
              <a:t>counselling </a:t>
            </a:r>
            <a:r>
              <a:rPr lang="en-IN" sz="2400" dirty="0">
                <a:latin typeface="Arial Narrow" panose="020B0606020202030204" pitchFamily="34" charset="0"/>
                <a:cs typeface="Times New Roman" panose="02020603050405020304" pitchFamily="18" charset="0"/>
              </a:rPr>
              <a:t>is both indicated and recommended as a part of a comprehensive preventive dentistry service to patients</a:t>
            </a:r>
            <a:r>
              <a:rPr lang="en-IN" sz="2400" dirty="0">
                <a:latin typeface="Arial Narrow" panose="020B0606020202030204" pitchFamily="34" charset="0"/>
              </a:rPr>
              <a:t>. </a:t>
            </a:r>
          </a:p>
        </p:txBody>
      </p:sp>
    </p:spTree>
    <p:extLst>
      <p:ext uri="{BB962C8B-B14F-4D97-AF65-F5344CB8AC3E}">
        <p14:creationId xmlns:p14="http://schemas.microsoft.com/office/powerpoint/2010/main" xmlns="" val="3273266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838200" y="720725"/>
            <a:ext cx="10515600" cy="1325563"/>
          </a:xfrm>
        </p:spPr>
        <p:txBody>
          <a:bodyPr>
            <a:normAutofit fontScale="90000"/>
          </a:bodyPr>
          <a:lstStyle/>
          <a:p>
            <a:r>
              <a:rPr lang="en-IN" b="1" dirty="0">
                <a:latin typeface="Times New Roman" panose="02020603050405020304" pitchFamily="18" charset="0"/>
                <a:cs typeface="Times New Roman" panose="02020603050405020304" pitchFamily="18" charset="0"/>
              </a:rPr>
              <a:t>Instructions for calculating a dental health diet score </a:t>
            </a:r>
            <a:r>
              <a:rPr lang="en-IN" b="1" dirty="0" smtClean="0">
                <a:latin typeface="Times New Roman" panose="02020603050405020304" pitchFamily="18" charset="0"/>
                <a:cs typeface="Times New Roman" panose="02020603050405020304" pitchFamily="18" charset="0"/>
              </a:rPr>
              <a:t/>
            </a:r>
            <a:br>
              <a:rPr lang="en-IN" b="1" dirty="0" smtClean="0">
                <a:latin typeface="Times New Roman" panose="02020603050405020304" pitchFamily="18" charset="0"/>
                <a:cs typeface="Times New Roman" panose="02020603050405020304" pitchFamily="18" charset="0"/>
              </a:rPr>
            </a:br>
            <a:r>
              <a:rPr lang="en-IN" b="1" dirty="0">
                <a:latin typeface="Times New Roman" panose="02020603050405020304" pitchFamily="18" charset="0"/>
                <a:cs typeface="Times New Roman" panose="02020603050405020304" pitchFamily="18" charset="0"/>
              </a:rPr>
              <a:t/>
            </a:r>
            <a:br>
              <a:rPr lang="en-IN" b="1" dirty="0">
                <a:latin typeface="Times New Roman" panose="02020603050405020304" pitchFamily="18" charset="0"/>
                <a:cs typeface="Times New Roman" panose="02020603050405020304" pitchFamily="18" charset="0"/>
              </a:rPr>
            </a:br>
            <a:r>
              <a:rPr lang="en-IN" b="1" dirty="0" smtClean="0">
                <a:latin typeface="Times New Roman" panose="02020603050405020304" pitchFamily="18" charset="0"/>
                <a:cs typeface="Times New Roman" panose="02020603050405020304" pitchFamily="18" charset="0"/>
              </a:rPr>
              <a:t>Step </a:t>
            </a:r>
            <a:r>
              <a:rPr lang="en-IN" b="1" dirty="0">
                <a:latin typeface="Times New Roman" panose="02020603050405020304" pitchFamily="18" charset="0"/>
                <a:cs typeface="Times New Roman" panose="02020603050405020304" pitchFamily="18" charset="0"/>
              </a:rPr>
              <a:t>1(food score) </a:t>
            </a: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marL="0" indent="0" algn="just">
              <a:buNone/>
            </a:pPr>
            <a:endParaRPr lang="en-IN" sz="2400" dirty="0" smtClean="0"/>
          </a:p>
          <a:p>
            <a:pPr marL="0" indent="0" algn="just">
              <a:buNone/>
            </a:pPr>
            <a:endParaRPr lang="en-IN" sz="2400" dirty="0" smtClean="0"/>
          </a:p>
          <a:p>
            <a:pPr marL="0" indent="0" algn="just">
              <a:buNone/>
            </a:pPr>
            <a:endParaRPr lang="en-IN" sz="2400" dirty="0"/>
          </a:p>
          <a:p>
            <a:pPr marL="0" indent="0" algn="just">
              <a:lnSpc>
                <a:spcPct val="150000"/>
              </a:lnSpc>
              <a:buNone/>
            </a:pPr>
            <a:r>
              <a:rPr lang="en-IN" sz="2400" dirty="0" smtClean="0">
                <a:latin typeface="Arial Narrow" panose="020B0606020202030204" pitchFamily="34" charset="0"/>
              </a:rPr>
              <a:t>To </a:t>
            </a:r>
            <a:r>
              <a:rPr lang="en-IN" sz="2400" dirty="0">
                <a:latin typeface="Arial Narrow" panose="020B0606020202030204" pitchFamily="34" charset="0"/>
              </a:rPr>
              <a:t>ascertain the average daily intake, list everything you eat and drink on an ordinary weekday including snacks. Record the time when the meal or snacks were eaten, the amount ingested, how the food was prepared, and the number of teaspoons of sugar added </a:t>
            </a:r>
          </a:p>
        </p:txBody>
      </p:sp>
    </p:spTree>
    <p:extLst>
      <p:ext uri="{BB962C8B-B14F-4D97-AF65-F5344CB8AC3E}">
        <p14:creationId xmlns:p14="http://schemas.microsoft.com/office/powerpoint/2010/main" xmlns="" val="2763742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Cooper Black" panose="0208090404030B020404" pitchFamily="18" charset="0"/>
              </a:rPr>
              <a:t>STEP 2 </a:t>
            </a:r>
            <a:endParaRPr lang="en-IN" dirty="0">
              <a:latin typeface="Cooper Black" panose="0208090404030B0204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r>
              <a:rPr lang="en-IN" sz="2400" dirty="0">
                <a:latin typeface="Arial Narrow" panose="020B0606020202030204" pitchFamily="34" charset="0"/>
              </a:rPr>
              <a:t>Circle the foods in the diary that have been sweetened with added sugars or are concentrated natural sweets </a:t>
            </a:r>
            <a:r>
              <a:rPr lang="en-IN" sz="2400" dirty="0" smtClean="0">
                <a:latin typeface="Arial Narrow" panose="020B0606020202030204" pitchFamily="34" charset="0"/>
              </a:rPr>
              <a:t>.</a:t>
            </a:r>
          </a:p>
          <a:p>
            <a:endParaRPr lang="en-IN" sz="2400" dirty="0">
              <a:latin typeface="Arial Narrow" panose="020B0606020202030204" pitchFamily="34" charset="0"/>
            </a:endParaRPr>
          </a:p>
          <a:p>
            <a:r>
              <a:rPr lang="en-IN" sz="2400" dirty="0" smtClean="0">
                <a:latin typeface="Arial Narrow" panose="020B0606020202030204" pitchFamily="34" charset="0"/>
              </a:rPr>
              <a:t> </a:t>
            </a:r>
            <a:r>
              <a:rPr lang="en-IN" sz="2400" dirty="0">
                <a:latin typeface="Arial Narrow" panose="020B0606020202030204" pitchFamily="34" charset="0"/>
              </a:rPr>
              <a:t>Classify the </a:t>
            </a:r>
            <a:r>
              <a:rPr lang="en-IN" sz="2400" dirty="0" err="1">
                <a:latin typeface="Arial Narrow" panose="020B0606020202030204" pitchFamily="34" charset="0"/>
              </a:rPr>
              <a:t>uncircled</a:t>
            </a:r>
            <a:r>
              <a:rPr lang="en-IN" sz="2400" dirty="0">
                <a:latin typeface="Arial Narrow" panose="020B0606020202030204" pitchFamily="34" charset="0"/>
              </a:rPr>
              <a:t> foods or mixed food dishes into one or more of the appropriate food groups </a:t>
            </a:r>
            <a:endParaRPr lang="en-IN" sz="2400" dirty="0" smtClean="0">
              <a:latin typeface="Arial Narrow" panose="020B0606020202030204" pitchFamily="34" charset="0"/>
            </a:endParaRPr>
          </a:p>
          <a:p>
            <a:pPr marL="0" indent="0">
              <a:buNone/>
            </a:pPr>
            <a:endParaRPr lang="en-IN" sz="2400" dirty="0">
              <a:latin typeface="Arial Narrow" panose="020B0606020202030204" pitchFamily="34" charset="0"/>
            </a:endParaRPr>
          </a:p>
          <a:p>
            <a:r>
              <a:rPr lang="en-IN" sz="2400" dirty="0">
                <a:latin typeface="Arial Narrow" panose="020B0606020202030204" pitchFamily="34" charset="0"/>
              </a:rPr>
              <a:t>For each serving of these foods listed in the food intake dairy ,place a check mark in the appropriate food group block. </a:t>
            </a:r>
          </a:p>
        </p:txBody>
      </p:sp>
    </p:spTree>
    <p:extLst>
      <p:ext uri="{BB962C8B-B14F-4D97-AF65-F5344CB8AC3E}">
        <p14:creationId xmlns:p14="http://schemas.microsoft.com/office/powerpoint/2010/main" xmlns="" val="40279592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algn="just">
              <a:lnSpc>
                <a:spcPct val="200000"/>
              </a:lnSpc>
            </a:pPr>
            <a:r>
              <a:rPr lang="en-IN" sz="2400" dirty="0">
                <a:latin typeface="Arial Narrow" panose="020B0606020202030204" pitchFamily="34" charset="0"/>
              </a:rPr>
              <a:t>Add the number of checks and multiply by the number shown </a:t>
            </a:r>
            <a:r>
              <a:rPr lang="en-IN" sz="2400" dirty="0" smtClean="0">
                <a:latin typeface="Arial Narrow" panose="020B0606020202030204" pitchFamily="34" charset="0"/>
              </a:rPr>
              <a:t>.</a:t>
            </a:r>
          </a:p>
          <a:p>
            <a:pPr algn="just">
              <a:lnSpc>
                <a:spcPct val="200000"/>
              </a:lnSpc>
            </a:pPr>
            <a:r>
              <a:rPr lang="en-IN" sz="2400" dirty="0" smtClean="0">
                <a:latin typeface="Arial Narrow" panose="020B0606020202030204" pitchFamily="34" charset="0"/>
              </a:rPr>
              <a:t>The </a:t>
            </a:r>
            <a:r>
              <a:rPr lang="en-IN" sz="2400" dirty="0">
                <a:latin typeface="Arial Narrow" panose="020B0606020202030204" pitchFamily="34" charset="0"/>
              </a:rPr>
              <a:t>maximum, number of points credit for the milk and meat group is 24 each and for the fruit ,vegetable and the bread cereal group is 24 each </a:t>
            </a:r>
          </a:p>
          <a:p>
            <a:pPr algn="just">
              <a:lnSpc>
                <a:spcPct val="200000"/>
              </a:lnSpc>
            </a:pPr>
            <a:r>
              <a:rPr lang="en-IN" sz="2400" dirty="0">
                <a:latin typeface="Arial Narrow" panose="020B0606020202030204" pitchFamily="34" charset="0"/>
              </a:rPr>
              <a:t>Add the points </a:t>
            </a:r>
          </a:p>
        </p:txBody>
      </p:sp>
    </p:spTree>
    <p:extLst>
      <p:ext uri="{BB962C8B-B14F-4D97-AF65-F5344CB8AC3E}">
        <p14:creationId xmlns:p14="http://schemas.microsoft.com/office/powerpoint/2010/main" xmlns="" val="28794290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Cooper Black" panose="0208090404030B020404" pitchFamily="18" charset="0"/>
                <a:cs typeface="Times New Roman" panose="02020603050405020304" pitchFamily="18" charset="0"/>
              </a:rPr>
              <a:t>STEP 3</a:t>
            </a:r>
            <a:endParaRPr lang="en-IN" dirty="0">
              <a:latin typeface="Cooper Black" panose="0208090404030B0204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algn="just">
              <a:lnSpc>
                <a:spcPct val="150000"/>
              </a:lnSpc>
            </a:pPr>
            <a:r>
              <a:rPr lang="en-IN" sz="2400" dirty="0">
                <a:latin typeface="Arial Narrow" panose="020B0606020202030204" pitchFamily="34" charset="0"/>
              </a:rPr>
              <a:t>This is to find out how much of the nutrients are present in the food taken</a:t>
            </a:r>
            <a:r>
              <a:rPr lang="en-IN" sz="2400" dirty="0" smtClean="0">
                <a:latin typeface="Arial Narrow" panose="020B0606020202030204" pitchFamily="34" charset="0"/>
              </a:rPr>
              <a:t>.</a:t>
            </a:r>
          </a:p>
          <a:p>
            <a:pPr algn="just">
              <a:lnSpc>
                <a:spcPct val="150000"/>
              </a:lnSpc>
            </a:pPr>
            <a:r>
              <a:rPr lang="en-IN" sz="2400" dirty="0" smtClean="0">
                <a:latin typeface="Arial Narrow" panose="020B0606020202030204" pitchFamily="34" charset="0"/>
              </a:rPr>
              <a:t> </a:t>
            </a:r>
            <a:r>
              <a:rPr lang="en-IN" sz="2400" dirty="0">
                <a:latin typeface="Arial Narrow" panose="020B0606020202030204" pitchFamily="34" charset="0"/>
              </a:rPr>
              <a:t>Check the food in each column then, circle the number 7 besides the nutrients that head the column</a:t>
            </a:r>
            <a:r>
              <a:rPr lang="en-IN" sz="2400" dirty="0" smtClean="0">
                <a:latin typeface="Arial Narrow" panose="020B0606020202030204" pitchFamily="34" charset="0"/>
              </a:rPr>
              <a:t>.</a:t>
            </a:r>
          </a:p>
          <a:p>
            <a:pPr algn="just">
              <a:lnSpc>
                <a:spcPct val="150000"/>
              </a:lnSpc>
            </a:pPr>
            <a:r>
              <a:rPr lang="en-IN" sz="2400" dirty="0" smtClean="0">
                <a:latin typeface="Arial Narrow" panose="020B0606020202030204" pitchFamily="34" charset="0"/>
              </a:rPr>
              <a:t> </a:t>
            </a:r>
            <a:r>
              <a:rPr lang="en-IN" sz="2400" dirty="0">
                <a:latin typeface="Arial Narrow" panose="020B0606020202030204" pitchFamily="34" charset="0"/>
              </a:rPr>
              <a:t>Only 7 points are given per nutrient. Add the circled numbers. ( Perfect score-56 )</a:t>
            </a:r>
          </a:p>
        </p:txBody>
      </p:sp>
    </p:spTree>
    <p:extLst>
      <p:ext uri="{BB962C8B-B14F-4D97-AF65-F5344CB8AC3E}">
        <p14:creationId xmlns:p14="http://schemas.microsoft.com/office/powerpoint/2010/main" xmlns="" val="30911321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Cooper Black" panose="0208090404030B020404" pitchFamily="18" charset="0"/>
              </a:rPr>
              <a:t>Step IV (Sweet </a:t>
            </a:r>
            <a:r>
              <a:rPr lang="en-IN" b="1" dirty="0" smtClean="0">
                <a:latin typeface="Cooper Black" panose="0208090404030B020404" pitchFamily="18" charset="0"/>
              </a:rPr>
              <a:t>Score)</a:t>
            </a:r>
            <a:endParaRPr lang="en-IN" dirty="0">
              <a:latin typeface="Cooper Black" panose="0208090404030B0204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marL="0" indent="0">
              <a:buNone/>
            </a:pPr>
            <a:endParaRPr lang="en-IN" sz="2400" dirty="0"/>
          </a:p>
          <a:p>
            <a:r>
              <a:rPr lang="en-IN" sz="2400" dirty="0">
                <a:latin typeface="Arial Narrow" panose="020B0606020202030204" pitchFamily="34" charset="0"/>
              </a:rPr>
              <a:t>List the sweet, sugared foods, and the frequency with which they are consumed</a:t>
            </a:r>
            <a:r>
              <a:rPr lang="en-IN" sz="2400" dirty="0" smtClean="0">
                <a:latin typeface="Arial Narrow" panose="020B0606020202030204" pitchFamily="34" charset="0"/>
              </a:rPr>
              <a:t>.</a:t>
            </a:r>
          </a:p>
          <a:p>
            <a:r>
              <a:rPr lang="en-IN" sz="2400" dirty="0" smtClean="0">
                <a:latin typeface="Arial Narrow" panose="020B0606020202030204" pitchFamily="34" charset="0"/>
              </a:rPr>
              <a:t> </a:t>
            </a:r>
            <a:r>
              <a:rPr lang="en-IN" sz="2400" dirty="0">
                <a:latin typeface="Arial Narrow" panose="020B0606020202030204" pitchFamily="34" charset="0"/>
              </a:rPr>
              <a:t>Classify each sweet into liquid, solid and sticky or slowly dissolving. </a:t>
            </a:r>
            <a:endParaRPr lang="en-IN" sz="2400" dirty="0" smtClean="0">
              <a:latin typeface="Arial Narrow" panose="020B0606020202030204" pitchFamily="34" charset="0"/>
            </a:endParaRPr>
          </a:p>
          <a:p>
            <a:r>
              <a:rPr lang="en-IN" sz="2400" dirty="0" smtClean="0">
                <a:latin typeface="Arial Narrow" panose="020B0606020202030204" pitchFamily="34" charset="0"/>
              </a:rPr>
              <a:t>Place </a:t>
            </a:r>
            <a:r>
              <a:rPr lang="en-IN" sz="2400" dirty="0">
                <a:latin typeface="Arial Narrow" panose="020B0606020202030204" pitchFamily="34" charset="0"/>
              </a:rPr>
              <a:t>check mark in the frequency column of each item as long as they are eaten 20 min apart. </a:t>
            </a:r>
            <a:endParaRPr lang="en-IN" sz="2400" dirty="0" smtClean="0">
              <a:latin typeface="Arial Narrow" panose="020B0606020202030204" pitchFamily="34" charset="0"/>
            </a:endParaRPr>
          </a:p>
          <a:p>
            <a:r>
              <a:rPr lang="en-IN" sz="2400" dirty="0" smtClean="0">
                <a:latin typeface="Arial Narrow" panose="020B0606020202030204" pitchFamily="34" charset="0"/>
              </a:rPr>
              <a:t>Add </a:t>
            </a:r>
            <a:r>
              <a:rPr lang="en-IN" sz="2400" dirty="0">
                <a:latin typeface="Arial Narrow" panose="020B0606020202030204" pitchFamily="34" charset="0"/>
              </a:rPr>
              <a:t>the checks- if sweets are liquid -x5, solid- x10,slowly dissolving- x15. </a:t>
            </a:r>
          </a:p>
          <a:p>
            <a:r>
              <a:rPr lang="en-IN" sz="2400" dirty="0">
                <a:latin typeface="Arial Narrow" panose="020B0606020202030204" pitchFamily="34" charset="0"/>
              </a:rPr>
              <a:t>(Highest Score-35) </a:t>
            </a:r>
          </a:p>
        </p:txBody>
      </p:sp>
    </p:spTree>
    <p:extLst>
      <p:ext uri="{BB962C8B-B14F-4D97-AF65-F5344CB8AC3E}">
        <p14:creationId xmlns:p14="http://schemas.microsoft.com/office/powerpoint/2010/main" xmlns="" val="7083486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Cooper Black" panose="0208090404030B0204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marL="0" indent="0">
              <a:buNone/>
            </a:pPr>
            <a:r>
              <a:rPr lang="en-IN" sz="2400" dirty="0" smtClean="0">
                <a:latin typeface="Arial Narrow" panose="020B0606020202030204" pitchFamily="34" charset="0"/>
              </a:rPr>
              <a:t> </a:t>
            </a:r>
            <a:endParaRPr lang="en-IN" sz="2400" dirty="0">
              <a:latin typeface="Arial Narrow" panose="020B0606020202030204" pitchFamily="34" charset="0"/>
            </a:endParaRPr>
          </a:p>
        </p:txBody>
      </p:sp>
      <p:pic>
        <p:nvPicPr>
          <p:cNvPr id="2" name="Picture 1"/>
          <p:cNvPicPr>
            <a:picLocks noChangeAspect="1"/>
          </p:cNvPicPr>
          <p:nvPr/>
        </p:nvPicPr>
        <p:blipFill>
          <a:blip r:embed="rId3">
            <a:lum bright="-20000" contrast="40000"/>
          </a:blip>
          <a:stretch>
            <a:fillRect/>
          </a:stretch>
        </p:blipFill>
        <p:spPr>
          <a:xfrm>
            <a:off x="1120462" y="192415"/>
            <a:ext cx="9478164" cy="6473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2372808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smtClean="0">
                <a:latin typeface="Cooper Black" panose="0208090404030B020404" pitchFamily="18" charset="0"/>
              </a:rPr>
              <a:t>Step V</a:t>
            </a:r>
            <a:endParaRPr lang="en-IN" dirty="0">
              <a:latin typeface="Cooper Black" panose="0208090404030B0204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r>
              <a:rPr lang="en-IN" sz="2400" b="1" dirty="0">
                <a:latin typeface="Arial Narrow" panose="020B0606020202030204" pitchFamily="34" charset="0"/>
              </a:rPr>
              <a:t>All the food group scores and sweet scores summed to the </a:t>
            </a:r>
            <a:r>
              <a:rPr lang="en-IN" sz="2400" b="1" dirty="0" err="1">
                <a:latin typeface="Arial Narrow" panose="020B0606020202030204" pitchFamily="34" charset="0"/>
              </a:rPr>
              <a:t>totaling</a:t>
            </a:r>
            <a:r>
              <a:rPr lang="en-IN" sz="2400" b="1" dirty="0">
                <a:latin typeface="Arial Narrow" panose="020B0606020202030204" pitchFamily="34" charset="0"/>
              </a:rPr>
              <a:t> score. </a:t>
            </a:r>
            <a:endParaRPr lang="en-IN" sz="2400" dirty="0">
              <a:latin typeface="Arial Narrow" panose="020B0606020202030204" pitchFamily="34" charset="0"/>
            </a:endParaRPr>
          </a:p>
          <a:p>
            <a:r>
              <a:rPr lang="en-IN" sz="2400" dirty="0">
                <a:latin typeface="Arial Narrow" panose="020B0606020202030204" pitchFamily="34" charset="0"/>
              </a:rPr>
              <a:t>If the food scores is barely adequate or inadequate or sweet score is ―watch out‖ zone.-NUTRITION-COUNSELING is required. </a:t>
            </a:r>
          </a:p>
          <a:p>
            <a:r>
              <a:rPr lang="en-IN" sz="2400" dirty="0">
                <a:latin typeface="Arial Narrow" panose="020B0606020202030204" pitchFamily="34" charset="0"/>
              </a:rPr>
              <a:t>4 food group scores </a:t>
            </a:r>
          </a:p>
          <a:p>
            <a:r>
              <a:rPr lang="en-IN" sz="2400" dirty="0">
                <a:latin typeface="Arial Narrow" panose="020B0606020202030204" pitchFamily="34" charset="0"/>
              </a:rPr>
              <a:t>72-96 -----Excellent </a:t>
            </a:r>
          </a:p>
          <a:p>
            <a:r>
              <a:rPr lang="en-IN" sz="2400" dirty="0">
                <a:latin typeface="Arial Narrow" panose="020B0606020202030204" pitchFamily="34" charset="0"/>
              </a:rPr>
              <a:t>64-72 -----Adequate </a:t>
            </a:r>
          </a:p>
          <a:p>
            <a:r>
              <a:rPr lang="en-IN" sz="2400" dirty="0">
                <a:latin typeface="Arial Narrow" panose="020B0606020202030204" pitchFamily="34" charset="0"/>
              </a:rPr>
              <a:t>56-64 -----Barely adequate </a:t>
            </a:r>
          </a:p>
          <a:p>
            <a:r>
              <a:rPr lang="en-IN" sz="2400" dirty="0">
                <a:latin typeface="Arial Narrow" panose="020B0606020202030204" pitchFamily="34" charset="0"/>
              </a:rPr>
              <a:t>56 or less -----Not adequate.</a:t>
            </a:r>
          </a:p>
        </p:txBody>
      </p:sp>
    </p:spTree>
    <p:extLst>
      <p:ext uri="{BB962C8B-B14F-4D97-AF65-F5344CB8AC3E}">
        <p14:creationId xmlns:p14="http://schemas.microsoft.com/office/powerpoint/2010/main" xmlns="" val="6627727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Cooper Black" panose="0208090404030B020404" pitchFamily="18" charset="0"/>
              <a:cs typeface="Times New Roman" panose="02020603050405020304" pitchFamily="18" charset="0"/>
            </a:endParaRPr>
          </a:p>
        </p:txBody>
      </p:sp>
      <p:pic>
        <p:nvPicPr>
          <p:cNvPr id="2" name="Content Placeholder 1"/>
          <p:cNvPicPr>
            <a:picLocks noGrp="1" noChangeAspect="1"/>
          </p:cNvPicPr>
          <p:nvPr>
            <p:ph idx="1"/>
          </p:nvPr>
        </p:nvPicPr>
        <p:blipFill>
          <a:blip r:embed="rId3">
            <a:lum bright="-20000" contrast="40000"/>
          </a:blip>
          <a:stretch>
            <a:fillRect/>
          </a:stretch>
        </p:blipFill>
        <p:spPr>
          <a:xfrm>
            <a:off x="838200" y="397018"/>
            <a:ext cx="10031641" cy="6063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8999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838200" y="0"/>
            <a:ext cx="10515600" cy="1325563"/>
          </a:xfrm>
        </p:spPr>
        <p:txBody>
          <a:bodyPr/>
          <a:lstStyle/>
          <a:p>
            <a:r>
              <a:rPr lang="en-IN" dirty="0" smtClean="0">
                <a:latin typeface="Cooper Black" panose="0208090404030B020404" pitchFamily="18" charset="0"/>
              </a:rPr>
              <a:t>                INTRODUCTION</a:t>
            </a:r>
            <a:endParaRPr lang="en-IN" dirty="0"/>
          </a:p>
        </p:txBody>
      </p:sp>
      <p:sp>
        <p:nvSpPr>
          <p:cNvPr id="6" name="Content Placeholder 5"/>
          <p:cNvSpPr>
            <a:spLocks noGrp="1"/>
          </p:cNvSpPr>
          <p:nvPr>
            <p:ph idx="1"/>
          </p:nvPr>
        </p:nvSpPr>
        <p:spPr>
          <a:xfrm>
            <a:off x="606380" y="1047269"/>
            <a:ext cx="10515600" cy="4351338"/>
          </a:xfrm>
        </p:spPr>
        <p:txBody>
          <a:bodyPr>
            <a:normAutofit/>
          </a:bodyPr>
          <a:lstStyle/>
          <a:p>
            <a:pPr>
              <a:lnSpc>
                <a:spcPct val="150000"/>
              </a:lnSpc>
            </a:pPr>
            <a:r>
              <a:rPr lang="en-IN" sz="2400" dirty="0" smtClean="0">
                <a:latin typeface="Arial Narrow" panose="020B0606020202030204" pitchFamily="34" charset="0"/>
              </a:rPr>
              <a:t>Diet is matter of individual choice influenced by age, ethnic and religious customs, family and peer group</a:t>
            </a:r>
            <a:endParaRPr lang="en-IN" sz="2400" dirty="0">
              <a:latin typeface="Arial Narrow" panose="020B0606020202030204" pitchFamily="34" charset="0"/>
            </a:endParaRPr>
          </a:p>
          <a:p>
            <a:pPr>
              <a:lnSpc>
                <a:spcPct val="150000"/>
              </a:lnSpc>
            </a:pPr>
            <a:r>
              <a:rPr lang="en-IN" sz="2400" dirty="0">
                <a:latin typeface="Arial Narrow" panose="020B0606020202030204" pitchFamily="34" charset="0"/>
              </a:rPr>
              <a:t> </a:t>
            </a:r>
            <a:r>
              <a:rPr lang="en-IN" sz="2400" dirty="0" smtClean="0">
                <a:latin typeface="Arial Narrow" panose="020B0606020202030204" pitchFamily="34" charset="0"/>
              </a:rPr>
              <a:t>Ingestion </a:t>
            </a:r>
            <a:r>
              <a:rPr lang="en-IN" sz="2400" dirty="0">
                <a:latin typeface="Arial Narrow" panose="020B0606020202030204" pitchFamily="34" charset="0"/>
              </a:rPr>
              <a:t>of food may affect oral-dental health by both systemic and local mechanisms. Nutritional effects are mediated systematically and the dietary effects are mediated locally in the oral cavity. </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0479" y="3429000"/>
            <a:ext cx="3470051" cy="3441075"/>
          </a:xfrm>
          <a:prstGeom prst="ellipse">
            <a:avLst/>
          </a:prstGeom>
          <a:ln>
            <a:noFill/>
          </a:ln>
          <a:effectLst>
            <a:softEdge rad="112500"/>
          </a:effectLst>
        </p:spPr>
      </p:pic>
    </p:spTree>
    <p:extLst>
      <p:ext uri="{BB962C8B-B14F-4D97-AF65-F5344CB8AC3E}">
        <p14:creationId xmlns:p14="http://schemas.microsoft.com/office/powerpoint/2010/main" xmlns="" val="10664495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a:lnSpc>
                <a:spcPct val="250000"/>
              </a:lnSpc>
            </a:pPr>
            <a:r>
              <a:rPr lang="en-IN" sz="2400" dirty="0">
                <a:latin typeface="Arial Narrow" panose="020B0606020202030204" pitchFamily="34" charset="0"/>
              </a:rPr>
              <a:t>Score 60-100 is </a:t>
            </a:r>
            <a:r>
              <a:rPr lang="en-IN" sz="2400" dirty="0" smtClean="0">
                <a:latin typeface="Arial Narrow" panose="020B0606020202030204" pitchFamily="34" charset="0"/>
              </a:rPr>
              <a:t>acceptable and </a:t>
            </a:r>
            <a:r>
              <a:rPr lang="en-IN" sz="2400" dirty="0">
                <a:latin typeface="Arial Narrow" panose="020B0606020202030204" pitchFamily="34" charset="0"/>
              </a:rPr>
              <a:t>diet </a:t>
            </a:r>
            <a:r>
              <a:rPr lang="en-IN" sz="2400" dirty="0" err="1">
                <a:latin typeface="Arial Narrow" panose="020B0606020202030204" pitchFamily="34" charset="0"/>
              </a:rPr>
              <a:t>counseling</a:t>
            </a:r>
            <a:r>
              <a:rPr lang="en-IN" sz="2400" dirty="0">
                <a:latin typeface="Arial Narrow" panose="020B0606020202030204" pitchFamily="34" charset="0"/>
              </a:rPr>
              <a:t> is given only at </a:t>
            </a:r>
            <a:r>
              <a:rPr lang="en-IN" sz="2400" dirty="0" smtClean="0">
                <a:latin typeface="Arial Narrow" panose="020B0606020202030204" pitchFamily="34" charset="0"/>
              </a:rPr>
              <a:t>patient </a:t>
            </a:r>
            <a:r>
              <a:rPr lang="en-IN" sz="2400" dirty="0">
                <a:latin typeface="Arial Narrow" panose="020B0606020202030204" pitchFamily="34" charset="0"/>
              </a:rPr>
              <a:t>request</a:t>
            </a:r>
            <a:r>
              <a:rPr lang="en-IN" sz="2400" dirty="0" smtClean="0">
                <a:latin typeface="Arial Narrow" panose="020B0606020202030204" pitchFamily="34" charset="0"/>
              </a:rPr>
              <a:t>.</a:t>
            </a:r>
          </a:p>
          <a:p>
            <a:pPr>
              <a:lnSpc>
                <a:spcPct val="250000"/>
              </a:lnSpc>
            </a:pPr>
            <a:r>
              <a:rPr lang="en-IN" sz="2400" dirty="0" smtClean="0">
                <a:latin typeface="Arial Narrow" panose="020B0606020202030204" pitchFamily="34" charset="0"/>
              </a:rPr>
              <a:t> </a:t>
            </a:r>
            <a:r>
              <a:rPr lang="en-IN" sz="2400" dirty="0">
                <a:latin typeface="Arial Narrow" panose="020B0606020202030204" pitchFamily="34" charset="0"/>
              </a:rPr>
              <a:t>If 56 or less ,then dietary </a:t>
            </a:r>
            <a:r>
              <a:rPr lang="en-IN" sz="2400" dirty="0" err="1">
                <a:latin typeface="Arial Narrow" panose="020B0606020202030204" pitchFamily="34" charset="0"/>
              </a:rPr>
              <a:t>counseling</a:t>
            </a:r>
            <a:r>
              <a:rPr lang="en-IN" sz="2400" dirty="0">
                <a:latin typeface="Arial Narrow" panose="020B0606020202030204" pitchFamily="34" charset="0"/>
              </a:rPr>
              <a:t> is both recommended and indicated as a part of preventive </a:t>
            </a:r>
            <a:r>
              <a:rPr lang="en-IN" sz="2400" dirty="0" smtClean="0">
                <a:latin typeface="Arial Narrow" panose="020B0606020202030204" pitchFamily="34" charset="0"/>
              </a:rPr>
              <a:t>program.</a:t>
            </a:r>
            <a:endParaRPr lang="en-IN" sz="2400" dirty="0">
              <a:latin typeface="Arial Narrow" panose="020B0606020202030204" pitchFamily="34" charset="0"/>
            </a:endParaRPr>
          </a:p>
          <a:p>
            <a:pPr>
              <a:lnSpc>
                <a:spcPct val="250000"/>
              </a:lnSpc>
            </a:pPr>
            <a:r>
              <a:rPr lang="en-IN" sz="2400" dirty="0">
                <a:latin typeface="Arial Narrow" panose="020B0606020202030204" pitchFamily="34" charset="0"/>
              </a:rPr>
              <a:t>Dietary screening and assessment questionnaire for dental settings</a:t>
            </a:r>
          </a:p>
        </p:txBody>
      </p:sp>
    </p:spTree>
    <p:extLst>
      <p:ext uri="{BB962C8B-B14F-4D97-AF65-F5344CB8AC3E}">
        <p14:creationId xmlns:p14="http://schemas.microsoft.com/office/powerpoint/2010/main" xmlns="" val="7050857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pic>
        <p:nvPicPr>
          <p:cNvPr id="2" name="Content Placeholder 1"/>
          <p:cNvPicPr>
            <a:picLocks noGrp="1" noChangeAspect="1"/>
          </p:cNvPicPr>
          <p:nvPr>
            <p:ph idx="1"/>
          </p:nvPr>
        </p:nvPicPr>
        <p:blipFill>
          <a:blip r:embed="rId3">
            <a:lum bright="-20000" contrast="20000"/>
          </a:blip>
          <a:stretch>
            <a:fillRect/>
          </a:stretch>
        </p:blipFill>
        <p:spPr>
          <a:xfrm>
            <a:off x="1493950" y="389698"/>
            <a:ext cx="8887476" cy="6078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163821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pPr algn="just">
              <a:lnSpc>
                <a:spcPct val="200000"/>
              </a:lnSpc>
            </a:pPr>
            <a:r>
              <a:rPr lang="en-IN" sz="2400" dirty="0">
                <a:latin typeface="Arial Narrow" panose="020B0606020202030204" pitchFamily="34" charset="0"/>
              </a:rPr>
              <a:t>Part A of the questionnaire includes those dietary </a:t>
            </a:r>
            <a:r>
              <a:rPr lang="en-IN" sz="2400" dirty="0" err="1">
                <a:latin typeface="Arial Narrow" panose="020B0606020202030204" pitchFamily="34" charset="0"/>
              </a:rPr>
              <a:t>behaviors</a:t>
            </a:r>
            <a:r>
              <a:rPr lang="en-IN" sz="2400" dirty="0">
                <a:latin typeface="Arial Narrow" panose="020B0606020202030204" pitchFamily="34" charset="0"/>
              </a:rPr>
              <a:t> that were most predictive of caries risk. </a:t>
            </a:r>
            <a:endParaRPr lang="en-IN" sz="2400" dirty="0" smtClean="0">
              <a:latin typeface="Arial Narrow" panose="020B0606020202030204" pitchFamily="34" charset="0"/>
            </a:endParaRPr>
          </a:p>
          <a:p>
            <a:pPr algn="just">
              <a:lnSpc>
                <a:spcPct val="200000"/>
              </a:lnSpc>
            </a:pPr>
            <a:r>
              <a:rPr lang="en-IN" sz="2400" dirty="0" smtClean="0">
                <a:latin typeface="Arial Narrow" panose="020B0606020202030204" pitchFamily="34" charset="0"/>
              </a:rPr>
              <a:t>When </a:t>
            </a:r>
            <a:r>
              <a:rPr lang="en-IN" sz="2400" dirty="0">
                <a:latin typeface="Arial Narrow" panose="020B0606020202030204" pitchFamily="34" charset="0"/>
              </a:rPr>
              <a:t>responses to these are positive, part B can be initiated to identify additional information specific to understanding underlying issues that can be addressed in a targeted nutrition message</a:t>
            </a:r>
            <a:r>
              <a:rPr lang="en-IN" sz="2400" dirty="0" smtClean="0"/>
              <a:t>.</a:t>
            </a:r>
          </a:p>
          <a:p>
            <a:pPr marL="0" indent="0" algn="just">
              <a:buNone/>
            </a:pPr>
            <a:endParaRPr lang="en-IN" sz="2400" dirty="0"/>
          </a:p>
        </p:txBody>
      </p:sp>
    </p:spTree>
    <p:extLst>
      <p:ext uri="{BB962C8B-B14F-4D97-AF65-F5344CB8AC3E}">
        <p14:creationId xmlns:p14="http://schemas.microsoft.com/office/powerpoint/2010/main" xmlns="" val="22873485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a:bodyPr>
          <a:lstStyle/>
          <a:p>
            <a:r>
              <a:rPr lang="en-IN" sz="2400" dirty="0">
                <a:latin typeface="Arial Narrow" panose="020B0606020202030204" pitchFamily="34" charset="0"/>
              </a:rPr>
              <a:t>Three rules</a:t>
            </a:r>
          </a:p>
          <a:p>
            <a:r>
              <a:rPr lang="en-IN" sz="2400" dirty="0">
                <a:latin typeface="Arial Narrow" panose="020B0606020202030204" pitchFamily="34" charset="0"/>
              </a:rPr>
              <a:t>1. for motivating behavioural change.</a:t>
            </a:r>
          </a:p>
          <a:p>
            <a:r>
              <a:rPr lang="en-IN" sz="2400" dirty="0">
                <a:latin typeface="Arial Narrow" panose="020B0606020202030204" pitchFamily="34" charset="0"/>
              </a:rPr>
              <a:t>2. verbal and nonverbal.</a:t>
            </a:r>
          </a:p>
          <a:p>
            <a:r>
              <a:rPr lang="en-IN" sz="2400" dirty="0">
                <a:latin typeface="Arial Narrow" panose="020B0606020202030204" pitchFamily="34" charset="0"/>
              </a:rPr>
              <a:t>3. Personalization of the message is more likely to result</a:t>
            </a:r>
          </a:p>
          <a:p>
            <a:pPr marL="0" indent="0">
              <a:buNone/>
            </a:pPr>
            <a:r>
              <a:rPr lang="en-IN" sz="2400" dirty="0" smtClean="0">
                <a:latin typeface="Arial Narrow" panose="020B0606020202030204" pitchFamily="34" charset="0"/>
              </a:rPr>
              <a:t>       in </a:t>
            </a:r>
            <a:r>
              <a:rPr lang="en-IN" sz="2400" dirty="0">
                <a:latin typeface="Arial Narrow" panose="020B0606020202030204" pitchFamily="34" charset="0"/>
              </a:rPr>
              <a:t>a sustained change in behaviour.</a:t>
            </a:r>
          </a:p>
        </p:txBody>
      </p:sp>
      <p:pic>
        <p:nvPicPr>
          <p:cNvPr id="2" name="Picture 1"/>
          <p:cNvPicPr>
            <a:picLocks noChangeAspect="1"/>
          </p:cNvPicPr>
          <p:nvPr/>
        </p:nvPicPr>
        <p:blipFill>
          <a:blip r:embed="rId3"/>
          <a:stretch>
            <a:fillRect/>
          </a:stretch>
        </p:blipFill>
        <p:spPr>
          <a:xfrm>
            <a:off x="8341518" y="3483744"/>
            <a:ext cx="3431382" cy="2828156"/>
          </a:xfrm>
          <a:prstGeom prst="rect">
            <a:avLst/>
          </a:prstGeom>
        </p:spPr>
      </p:pic>
    </p:spTree>
    <p:extLst>
      <p:ext uri="{BB962C8B-B14F-4D97-AF65-F5344CB8AC3E}">
        <p14:creationId xmlns:p14="http://schemas.microsoft.com/office/powerpoint/2010/main" xmlns="" val="29239654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a:blip r:embed="rId4"/>
          <a:stretch>
            <a:fillRect/>
          </a:stretch>
        </p:blipFill>
        <p:spPr>
          <a:xfrm>
            <a:off x="1353355" y="592930"/>
            <a:ext cx="9052775" cy="2454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3710609" y="3114261"/>
            <a:ext cx="6069496" cy="3046988"/>
          </a:xfrm>
          <a:prstGeom prst="rect">
            <a:avLst/>
          </a:prstGeom>
        </p:spPr>
        <p:txBody>
          <a:bodyPr wrap="square">
            <a:spAutoFit/>
          </a:bodyPr>
          <a:lstStyle/>
          <a:p>
            <a:pPr>
              <a:lnSpc>
                <a:spcPct val="200000"/>
              </a:lnSpc>
            </a:pPr>
            <a:r>
              <a:rPr lang="en-IN" sz="2400" dirty="0">
                <a:solidFill>
                  <a:srgbClr val="0E2C3E"/>
                </a:solidFill>
                <a:latin typeface="Arial" panose="020B0604020202020204" pitchFamily="34" charset="0"/>
              </a:rPr>
              <a:t>• </a:t>
            </a:r>
            <a:r>
              <a:rPr lang="en-IN" sz="2400" dirty="0">
                <a:solidFill>
                  <a:srgbClr val="0E2C3E"/>
                </a:solidFill>
                <a:latin typeface="Times New Roman" panose="02020603050405020304" pitchFamily="18" charset="0"/>
              </a:rPr>
              <a:t>Interviewing</a:t>
            </a:r>
          </a:p>
          <a:p>
            <a:pPr>
              <a:lnSpc>
                <a:spcPct val="200000"/>
              </a:lnSpc>
            </a:pPr>
            <a:r>
              <a:rPr lang="en-IN" sz="2400" dirty="0">
                <a:solidFill>
                  <a:srgbClr val="0E2C3E"/>
                </a:solidFill>
                <a:latin typeface="Arial" panose="020B0604020202020204" pitchFamily="34" charset="0"/>
              </a:rPr>
              <a:t>• </a:t>
            </a:r>
            <a:r>
              <a:rPr lang="en-IN" sz="2400" dirty="0">
                <a:solidFill>
                  <a:srgbClr val="0E2C3E"/>
                </a:solidFill>
                <a:latin typeface="Times New Roman" panose="02020603050405020304" pitchFamily="18" charset="0"/>
              </a:rPr>
              <a:t>Teaching</a:t>
            </a:r>
          </a:p>
          <a:p>
            <a:pPr>
              <a:lnSpc>
                <a:spcPct val="200000"/>
              </a:lnSpc>
            </a:pPr>
            <a:r>
              <a:rPr lang="en-IN" sz="2400" dirty="0">
                <a:solidFill>
                  <a:srgbClr val="0E2C3E"/>
                </a:solidFill>
                <a:latin typeface="Arial" panose="020B0604020202020204" pitchFamily="34" charset="0"/>
              </a:rPr>
              <a:t>• </a:t>
            </a:r>
            <a:r>
              <a:rPr lang="en-IN" sz="2400" dirty="0">
                <a:solidFill>
                  <a:srgbClr val="0E2C3E"/>
                </a:solidFill>
                <a:latin typeface="Times New Roman" panose="02020603050405020304" pitchFamily="18" charset="0"/>
              </a:rPr>
              <a:t>Counselling</a:t>
            </a:r>
          </a:p>
          <a:p>
            <a:pPr>
              <a:lnSpc>
                <a:spcPct val="200000"/>
              </a:lnSpc>
            </a:pPr>
            <a:r>
              <a:rPr lang="en-IN" sz="2400" dirty="0">
                <a:solidFill>
                  <a:srgbClr val="0E2C3E"/>
                </a:solidFill>
                <a:latin typeface="Arial" panose="020B0604020202020204" pitchFamily="34" charset="0"/>
              </a:rPr>
              <a:t>• </a:t>
            </a:r>
            <a:r>
              <a:rPr lang="en-IN" sz="2400" dirty="0">
                <a:solidFill>
                  <a:srgbClr val="0E2C3E"/>
                </a:solidFill>
                <a:latin typeface="Times New Roman" panose="02020603050405020304" pitchFamily="18" charset="0"/>
              </a:rPr>
              <a:t>Motivating</a:t>
            </a:r>
            <a:endParaRPr lang="en-IN" sz="2400" dirty="0"/>
          </a:p>
        </p:txBody>
      </p:sp>
    </p:spTree>
    <p:extLst>
      <p:ext uri="{BB962C8B-B14F-4D97-AF65-F5344CB8AC3E}">
        <p14:creationId xmlns:p14="http://schemas.microsoft.com/office/powerpoint/2010/main" xmlns="" val="33180474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Interview</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p:txBody>
          <a:bodyPr/>
          <a:lstStyle/>
          <a:p>
            <a:pPr marL="0" indent="0">
              <a:buNone/>
            </a:pPr>
            <a:r>
              <a:rPr lang="en-IN" dirty="0" smtClean="0">
                <a:latin typeface="Arial Narrow" panose="020B0606020202030204" pitchFamily="34" charset="0"/>
              </a:rPr>
              <a:t> </a:t>
            </a:r>
            <a:r>
              <a:rPr lang="en-IN" dirty="0">
                <a:latin typeface="Arial Narrow" panose="020B0606020202030204" pitchFamily="34" charset="0"/>
              </a:rPr>
              <a:t>(1) the problem</a:t>
            </a:r>
            <a:r>
              <a:rPr lang="en-IN" dirty="0" smtClean="0">
                <a:latin typeface="Arial Narrow" panose="020B0606020202030204" pitchFamily="34" charset="0"/>
              </a:rPr>
              <a:t>,</a:t>
            </a:r>
          </a:p>
          <a:p>
            <a:pPr marL="0" indent="0">
              <a:buNone/>
            </a:pPr>
            <a:r>
              <a:rPr lang="en-IN" dirty="0" smtClean="0">
                <a:latin typeface="Arial Narrow" panose="020B0606020202030204" pitchFamily="34" charset="0"/>
              </a:rPr>
              <a:t> </a:t>
            </a:r>
            <a:r>
              <a:rPr lang="en-IN" dirty="0">
                <a:latin typeface="Arial Narrow" panose="020B0606020202030204" pitchFamily="34" charset="0"/>
              </a:rPr>
              <a:t>(2) the factors that contribute to it, and</a:t>
            </a:r>
          </a:p>
          <a:p>
            <a:pPr marL="0" indent="0">
              <a:buNone/>
            </a:pPr>
            <a:r>
              <a:rPr lang="en-IN" dirty="0" smtClean="0">
                <a:latin typeface="Arial Narrow" panose="020B0606020202030204" pitchFamily="34" charset="0"/>
              </a:rPr>
              <a:t> </a:t>
            </a:r>
            <a:r>
              <a:rPr lang="en-IN" dirty="0">
                <a:latin typeface="Arial Narrow" panose="020B0606020202030204" pitchFamily="34" charset="0"/>
              </a:rPr>
              <a:t>(3) the personality of the patient.</a:t>
            </a:r>
          </a:p>
        </p:txBody>
      </p:sp>
      <p:pic>
        <p:nvPicPr>
          <p:cNvPr id="6" name="Picture 5"/>
          <p:cNvPicPr>
            <a:picLocks noChangeAspect="1"/>
          </p:cNvPicPr>
          <p:nvPr/>
        </p:nvPicPr>
        <p:blipFill>
          <a:blip r:embed="rId4"/>
          <a:stretch>
            <a:fillRect/>
          </a:stretch>
        </p:blipFill>
        <p:spPr>
          <a:xfrm>
            <a:off x="6728760" y="1027906"/>
            <a:ext cx="5333016" cy="5183182"/>
          </a:xfrm>
          <a:prstGeom prst="rect">
            <a:avLst/>
          </a:prstGeom>
        </p:spPr>
      </p:pic>
    </p:spTree>
    <p:extLst>
      <p:ext uri="{BB962C8B-B14F-4D97-AF65-F5344CB8AC3E}">
        <p14:creationId xmlns:p14="http://schemas.microsoft.com/office/powerpoint/2010/main" xmlns="" val="3642896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609600" y="768626"/>
            <a:ext cx="10744200" cy="5408337"/>
          </a:xfrm>
        </p:spPr>
        <p:txBody>
          <a:bodyPr>
            <a:normAutofit/>
          </a:bodyPr>
          <a:lstStyle/>
          <a:p>
            <a:r>
              <a:rPr lang="en-IN" sz="2400" dirty="0" smtClean="0"/>
              <a:t>First</a:t>
            </a:r>
            <a:r>
              <a:rPr lang="en-IN" sz="2400" dirty="0"/>
              <a:t>, the dietary interview can serve as a valuable </a:t>
            </a:r>
            <a:r>
              <a:rPr lang="en-IN" sz="2400" dirty="0" smtClean="0"/>
              <a:t>diagnostic aid</a:t>
            </a:r>
            <a:r>
              <a:rPr lang="en-IN" sz="2400" dirty="0"/>
              <a:t>. </a:t>
            </a:r>
            <a:endParaRPr lang="en-IN" sz="2400" dirty="0" smtClean="0"/>
          </a:p>
          <a:p>
            <a:r>
              <a:rPr lang="en-IN" sz="2400" dirty="0" smtClean="0"/>
              <a:t>Food </a:t>
            </a:r>
            <a:r>
              <a:rPr lang="en-IN" sz="2400" dirty="0"/>
              <a:t>selection and eating habits may affect a </a:t>
            </a:r>
            <a:r>
              <a:rPr lang="en-IN" sz="2400" dirty="0" smtClean="0"/>
              <a:t>person's dental </a:t>
            </a:r>
            <a:r>
              <a:rPr lang="en-IN" sz="2400" dirty="0"/>
              <a:t>or general health or both</a:t>
            </a:r>
            <a:r>
              <a:rPr lang="en-IN" sz="2400" dirty="0" smtClean="0"/>
              <a:t>.</a:t>
            </a:r>
            <a:endParaRPr lang="en-IN" sz="2400" dirty="0"/>
          </a:p>
          <a:p>
            <a:pPr marL="0" indent="0">
              <a:buNone/>
            </a:pPr>
            <a:r>
              <a:rPr lang="en-IN" sz="2400" dirty="0"/>
              <a:t>• Appraisal of an individual's dietary status may provide a </a:t>
            </a:r>
            <a:r>
              <a:rPr lang="en-IN" sz="2400" dirty="0" smtClean="0"/>
              <a:t>clue to </a:t>
            </a:r>
            <a:r>
              <a:rPr lang="en-IN" sz="2400" dirty="0"/>
              <a:t>potential difficulties.</a:t>
            </a:r>
          </a:p>
        </p:txBody>
      </p:sp>
      <p:pic>
        <p:nvPicPr>
          <p:cNvPr id="3" name="Picture 2"/>
          <p:cNvPicPr>
            <a:picLocks noChangeAspect="1"/>
          </p:cNvPicPr>
          <p:nvPr/>
        </p:nvPicPr>
        <p:blipFill>
          <a:blip r:embed="rId3"/>
          <a:stretch>
            <a:fillRect/>
          </a:stretch>
        </p:blipFill>
        <p:spPr>
          <a:xfrm>
            <a:off x="1173081" y="3337857"/>
            <a:ext cx="4400309" cy="28391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stretch>
            <a:fillRect/>
          </a:stretch>
        </p:blipFill>
        <p:spPr>
          <a:xfrm>
            <a:off x="6278972" y="3348807"/>
            <a:ext cx="4122327" cy="28281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27621398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p:txBody>
          <a:bodyPr/>
          <a:lstStyle/>
          <a:p>
            <a:pPr marL="0" indent="0">
              <a:lnSpc>
                <a:spcPct val="150000"/>
              </a:lnSpc>
              <a:buNone/>
            </a:pPr>
            <a:r>
              <a:rPr lang="en-IN" dirty="0">
                <a:latin typeface="Arial Narrow" panose="020B0606020202030204" pitchFamily="34" charset="0"/>
              </a:rPr>
              <a:t>• Second, knowledge of a person's daily routine is important </a:t>
            </a:r>
            <a:r>
              <a:rPr lang="en-IN" dirty="0" smtClean="0">
                <a:latin typeface="Arial Narrow" panose="020B0606020202030204" pitchFamily="34" charset="0"/>
              </a:rPr>
              <a:t>for adapting </a:t>
            </a:r>
            <a:r>
              <a:rPr lang="en-IN" dirty="0">
                <a:latin typeface="Arial Narrow" panose="020B0606020202030204" pitchFamily="34" charset="0"/>
              </a:rPr>
              <a:t>the caries-preventive diet to an individual's lifestyle</a:t>
            </a:r>
            <a:r>
              <a:rPr lang="en-IN" dirty="0" smtClean="0">
                <a:latin typeface="Arial Narrow" panose="020B0606020202030204" pitchFamily="34" charset="0"/>
              </a:rPr>
              <a:t>.</a:t>
            </a:r>
          </a:p>
          <a:p>
            <a:pPr marL="0" indent="0">
              <a:lnSpc>
                <a:spcPct val="150000"/>
              </a:lnSpc>
              <a:buNone/>
            </a:pPr>
            <a:endParaRPr lang="en-IN" dirty="0">
              <a:latin typeface="Arial Narrow" panose="020B0606020202030204" pitchFamily="34" charset="0"/>
            </a:endParaRPr>
          </a:p>
          <a:p>
            <a:pPr marL="0" indent="0">
              <a:lnSpc>
                <a:spcPct val="150000"/>
              </a:lnSpc>
              <a:buNone/>
            </a:pPr>
            <a:r>
              <a:rPr lang="en-IN" dirty="0">
                <a:latin typeface="Arial Narrow" panose="020B0606020202030204" pitchFamily="34" charset="0"/>
              </a:rPr>
              <a:t>• This adaptation may help a patient adhere to the </a:t>
            </a:r>
            <a:r>
              <a:rPr lang="en-IN" dirty="0" smtClean="0">
                <a:latin typeface="Arial Narrow" panose="020B0606020202030204" pitchFamily="34" charset="0"/>
              </a:rPr>
              <a:t>newly prescribed </a:t>
            </a:r>
            <a:r>
              <a:rPr lang="en-IN" dirty="0">
                <a:latin typeface="Arial Narrow" panose="020B0606020202030204" pitchFamily="34" charset="0"/>
              </a:rPr>
              <a:t>diet, the basis for achieving the health goals </a:t>
            </a:r>
            <a:r>
              <a:rPr lang="en-IN" dirty="0" smtClean="0">
                <a:latin typeface="Arial Narrow" panose="020B0606020202030204" pitchFamily="34" charset="0"/>
              </a:rPr>
              <a:t>and rewards </a:t>
            </a:r>
            <a:r>
              <a:rPr lang="en-IN" dirty="0">
                <a:latin typeface="Arial Narrow" panose="020B0606020202030204" pitchFamily="34" charset="0"/>
              </a:rPr>
              <a:t>for diet </a:t>
            </a:r>
            <a:r>
              <a:rPr lang="en-IN" dirty="0" smtClean="0">
                <a:latin typeface="Arial Narrow" panose="020B0606020202030204" pitchFamily="34" charset="0"/>
              </a:rPr>
              <a:t>counselling</a:t>
            </a:r>
            <a:r>
              <a:rPr lang="en-IN" dirty="0">
                <a:latin typeface="Arial Narrow" panose="020B0606020202030204" pitchFamily="34" charset="0"/>
              </a:rPr>
              <a:t>.</a:t>
            </a:r>
          </a:p>
        </p:txBody>
      </p:sp>
    </p:spTree>
    <p:extLst>
      <p:ext uri="{BB962C8B-B14F-4D97-AF65-F5344CB8AC3E}">
        <p14:creationId xmlns:p14="http://schemas.microsoft.com/office/powerpoint/2010/main" xmlns="" val="37478195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p:txBody>
          <a:bodyPr/>
          <a:lstStyle/>
          <a:p>
            <a:pPr marL="0" indent="0">
              <a:lnSpc>
                <a:spcPct val="150000"/>
              </a:lnSpc>
              <a:buNone/>
            </a:pPr>
            <a:r>
              <a:rPr lang="en-IN" dirty="0">
                <a:latin typeface="Arial Narrow" panose="020B0606020202030204" pitchFamily="34" charset="0"/>
              </a:rPr>
              <a:t>Third, many practical research contributions could be made </a:t>
            </a:r>
            <a:r>
              <a:rPr lang="en-IN" dirty="0" smtClean="0">
                <a:latin typeface="Arial Narrow" panose="020B0606020202030204" pitchFamily="34" charset="0"/>
              </a:rPr>
              <a:t>if data </a:t>
            </a:r>
            <a:r>
              <a:rPr lang="en-IN" dirty="0">
                <a:latin typeface="Arial Narrow" panose="020B0606020202030204" pitchFamily="34" charset="0"/>
              </a:rPr>
              <a:t>from nutritional assessments could systematically </a:t>
            </a:r>
            <a:r>
              <a:rPr lang="en-IN" dirty="0" smtClean="0">
                <a:latin typeface="Arial Narrow" panose="020B0606020202030204" pitchFamily="34" charset="0"/>
              </a:rPr>
              <a:t>be gathered </a:t>
            </a:r>
            <a:r>
              <a:rPr lang="en-IN" dirty="0">
                <a:latin typeface="Arial Narrow" panose="020B0606020202030204" pitchFamily="34" charset="0"/>
              </a:rPr>
              <a:t>to correlate dental, periodontal, or oral </a:t>
            </a:r>
            <a:r>
              <a:rPr lang="en-IN" dirty="0" smtClean="0">
                <a:latin typeface="Arial Narrow" panose="020B0606020202030204" pitchFamily="34" charset="0"/>
              </a:rPr>
              <a:t>mucosal problems </a:t>
            </a:r>
            <a:r>
              <a:rPr lang="en-IN" dirty="0">
                <a:latin typeface="Arial Narrow" panose="020B0606020202030204" pitchFamily="34" charset="0"/>
              </a:rPr>
              <a:t>with such factors as food habits, dietary </a:t>
            </a:r>
            <a:r>
              <a:rPr lang="en-IN" dirty="0" smtClean="0">
                <a:latin typeface="Arial Narrow" panose="020B0606020202030204" pitchFamily="34" charset="0"/>
              </a:rPr>
              <a:t>intake, physical </a:t>
            </a:r>
            <a:r>
              <a:rPr lang="en-IN" dirty="0">
                <a:latin typeface="Arial Narrow" panose="020B0606020202030204" pitchFamily="34" charset="0"/>
              </a:rPr>
              <a:t>conditioning factors, and socioeconomic </a:t>
            </a:r>
            <a:r>
              <a:rPr lang="en-IN" dirty="0" smtClean="0">
                <a:latin typeface="Arial Narrow" panose="020B0606020202030204" pitchFamily="34" charset="0"/>
              </a:rPr>
              <a:t>status, among </a:t>
            </a:r>
            <a:r>
              <a:rPr lang="en-IN" dirty="0">
                <a:latin typeface="Arial Narrow" panose="020B0606020202030204" pitchFamily="34" charset="0"/>
              </a:rPr>
              <a:t>others</a:t>
            </a:r>
            <a:r>
              <a:rPr lang="en-IN" dirty="0"/>
              <a:t>.</a:t>
            </a:r>
          </a:p>
        </p:txBody>
      </p:sp>
    </p:spTree>
    <p:extLst>
      <p:ext uri="{BB962C8B-B14F-4D97-AF65-F5344CB8AC3E}">
        <p14:creationId xmlns:p14="http://schemas.microsoft.com/office/powerpoint/2010/main" xmlns="" val="18617203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499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r>
              <a:rPr lang="en-IN" b="1" dirty="0" smtClean="0"/>
              <a:t>TEACHING AND LEARNING</a:t>
            </a: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p:txBody>
          <a:bodyPr/>
          <a:lstStyle/>
          <a:p>
            <a:pPr>
              <a:lnSpc>
                <a:spcPct val="150000"/>
              </a:lnSpc>
            </a:pPr>
            <a:r>
              <a:rPr lang="en-IN" dirty="0" smtClean="0">
                <a:latin typeface="Arial Narrow" panose="020B0606020202030204" pitchFamily="34" charset="0"/>
              </a:rPr>
              <a:t>Patient education is more imp than giving information</a:t>
            </a:r>
          </a:p>
          <a:p>
            <a:pPr>
              <a:lnSpc>
                <a:spcPct val="150000"/>
              </a:lnSpc>
            </a:pPr>
            <a:r>
              <a:rPr lang="en-IN" dirty="0" smtClean="0">
                <a:latin typeface="Arial Narrow" panose="020B0606020202030204" pitchFamily="34" charset="0"/>
              </a:rPr>
              <a:t>It requires presentation of information with sufficient impact to stimulate action by learner</a:t>
            </a:r>
          </a:p>
          <a:p>
            <a:pPr marL="0" indent="0">
              <a:lnSpc>
                <a:spcPct val="150000"/>
              </a:lnSpc>
              <a:buNone/>
            </a:pPr>
            <a:r>
              <a:rPr lang="en-IN" dirty="0" smtClean="0">
                <a:latin typeface="Arial Narrow" panose="020B0606020202030204" pitchFamily="34" charset="0"/>
              </a:rPr>
              <a:t>Teaching aids-</a:t>
            </a:r>
          </a:p>
          <a:p>
            <a:pPr marL="0" indent="0">
              <a:lnSpc>
                <a:spcPct val="150000"/>
              </a:lnSpc>
              <a:buNone/>
            </a:pPr>
            <a:r>
              <a:rPr lang="en-IN" dirty="0">
                <a:latin typeface="Arial Narrow" panose="020B0606020202030204" pitchFamily="34" charset="0"/>
              </a:rPr>
              <a:t> </a:t>
            </a:r>
            <a:r>
              <a:rPr lang="en-IN" dirty="0" smtClean="0">
                <a:latin typeface="Arial Narrow" panose="020B0606020202030204" pitchFamily="34" charset="0"/>
              </a:rPr>
              <a:t>Booklets on nutrition and dental health</a:t>
            </a:r>
            <a:endParaRPr lang="en-IN" dirty="0">
              <a:latin typeface="Arial Narrow" panose="020B0606020202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15003" y="3588921"/>
            <a:ext cx="3537367" cy="2947806"/>
          </a:xfrm>
          <a:prstGeom prst="rect">
            <a:avLst/>
          </a:prstGeom>
        </p:spPr>
      </p:pic>
    </p:spTree>
    <p:extLst>
      <p:ext uri="{BB962C8B-B14F-4D97-AF65-F5344CB8AC3E}">
        <p14:creationId xmlns:p14="http://schemas.microsoft.com/office/powerpoint/2010/main" xmlns="" val="1857364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Cooper Black" panose="0208090404030B020404" pitchFamily="18" charset="0"/>
              </a:rPr>
              <a:t>                INTRODUCTION</a:t>
            </a:r>
            <a:endParaRPr lang="en-IN" dirty="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49285" y="3275859"/>
            <a:ext cx="5842715" cy="3582141"/>
          </a:xfrm>
          <a:prstGeom prst="ellipse">
            <a:avLst/>
          </a:prstGeom>
          <a:ln>
            <a:noFill/>
          </a:ln>
          <a:effectLst>
            <a:softEdge rad="112500"/>
          </a:effectLst>
        </p:spPr>
      </p:pic>
      <p:sp>
        <p:nvSpPr>
          <p:cNvPr id="6" name="Content Placeholder 5"/>
          <p:cNvSpPr>
            <a:spLocks noGrp="1"/>
          </p:cNvSpPr>
          <p:nvPr>
            <p:ph idx="1"/>
          </p:nvPr>
        </p:nvSpPr>
        <p:spPr>
          <a:xfrm>
            <a:off x="519821" y="1027906"/>
            <a:ext cx="10730948" cy="4652963"/>
          </a:xfrm>
        </p:spPr>
        <p:txBody>
          <a:bodyPr/>
          <a:lstStyle/>
          <a:p>
            <a:pPr algn="just">
              <a:lnSpc>
                <a:spcPct val="150000"/>
              </a:lnSpc>
            </a:pPr>
            <a:endParaRPr lang="en-IN" sz="2400" dirty="0">
              <a:latin typeface="Arial Narrow" panose="020B0606020202030204" pitchFamily="34" charset="0"/>
            </a:endParaRPr>
          </a:p>
          <a:p>
            <a:pPr algn="just">
              <a:lnSpc>
                <a:spcPct val="150000"/>
              </a:lnSpc>
            </a:pPr>
            <a:r>
              <a:rPr lang="en-IN" sz="2400" dirty="0" smtClean="0">
                <a:latin typeface="Arial Narrow" panose="020B0606020202030204" pitchFamily="34" charset="0"/>
              </a:rPr>
              <a:t>Dietary </a:t>
            </a:r>
            <a:r>
              <a:rPr lang="en-IN" sz="2400" dirty="0">
                <a:latin typeface="Arial Narrow" panose="020B0606020202030204" pitchFamily="34" charset="0"/>
              </a:rPr>
              <a:t>constituents exert their local effects by influencing the metabolism of the oral flora and by modifying salivary flow rates and, in-directly, the qualitative aspect of salivary secretions. </a:t>
            </a:r>
            <a:endParaRPr lang="en-IN" sz="2400" dirty="0" smtClean="0">
              <a:latin typeface="Arial Narrow" panose="020B0606020202030204" pitchFamily="34" charset="0"/>
            </a:endParaRPr>
          </a:p>
          <a:p>
            <a:pPr algn="just">
              <a:lnSpc>
                <a:spcPct val="150000"/>
              </a:lnSpc>
            </a:pPr>
            <a:r>
              <a:rPr lang="en-IN" sz="2400" dirty="0" smtClean="0">
                <a:latin typeface="Arial Narrow" panose="020B0606020202030204" pitchFamily="34" charset="0"/>
              </a:rPr>
              <a:t>Also </a:t>
            </a:r>
            <a:r>
              <a:rPr lang="en-IN" sz="2400" dirty="0">
                <a:latin typeface="Arial Narrow" panose="020B0606020202030204" pitchFamily="34" charset="0"/>
              </a:rPr>
              <a:t>important is the manner in which food items affect taste perception and condition dietary preferences and patterns of eating</a:t>
            </a:r>
            <a:r>
              <a:rPr lang="en-IN" dirty="0"/>
              <a:t>.</a:t>
            </a:r>
          </a:p>
        </p:txBody>
      </p:sp>
    </p:spTree>
    <p:extLst>
      <p:ext uri="{BB962C8B-B14F-4D97-AF65-F5344CB8AC3E}">
        <p14:creationId xmlns:p14="http://schemas.microsoft.com/office/powerpoint/2010/main" xmlns="" val="10415415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a:blip r:embed="rId4"/>
          <a:stretch>
            <a:fillRect/>
          </a:stretch>
        </p:blipFill>
        <p:spPr>
          <a:xfrm>
            <a:off x="1368287" y="1208110"/>
            <a:ext cx="8464826" cy="5489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686339" y="606773"/>
            <a:ext cx="5266185" cy="584775"/>
          </a:xfrm>
          <a:prstGeom prst="rect">
            <a:avLst/>
          </a:prstGeom>
        </p:spPr>
        <p:txBody>
          <a:bodyPr wrap="none">
            <a:spAutoFit/>
          </a:bodyPr>
          <a:lstStyle/>
          <a:p>
            <a:r>
              <a:rPr lang="en-IN" sz="3200" b="1" dirty="0" smtClean="0">
                <a:latin typeface="Times New Roman" panose="02020603050405020304" pitchFamily="18" charset="0"/>
              </a:rPr>
              <a:t>                    Physical </a:t>
            </a:r>
            <a:r>
              <a:rPr lang="en-IN" sz="3200" b="1" dirty="0">
                <a:latin typeface="Times New Roman" panose="02020603050405020304" pitchFamily="18" charset="0"/>
              </a:rPr>
              <a:t>Setting :</a:t>
            </a:r>
            <a:endParaRPr lang="en-IN" sz="3200" dirty="0"/>
          </a:p>
        </p:txBody>
      </p:sp>
    </p:spTree>
    <p:extLst>
      <p:ext uri="{BB962C8B-B14F-4D97-AF65-F5344CB8AC3E}">
        <p14:creationId xmlns:p14="http://schemas.microsoft.com/office/powerpoint/2010/main" xmlns="" val="18177807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669701" y="2228045"/>
            <a:ext cx="10684099" cy="29363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6" name="Rectangle 5"/>
          <p:cNvSpPr/>
          <p:nvPr/>
        </p:nvSpPr>
        <p:spPr>
          <a:xfrm>
            <a:off x="1686339" y="606773"/>
            <a:ext cx="5508239" cy="584775"/>
          </a:xfrm>
          <a:prstGeom prst="rect">
            <a:avLst/>
          </a:prstGeom>
        </p:spPr>
        <p:txBody>
          <a:bodyPr wrap="none">
            <a:spAutoFit/>
          </a:bodyPr>
          <a:lstStyle/>
          <a:p>
            <a:r>
              <a:rPr lang="en-IN" sz="3200" b="1" dirty="0" smtClean="0">
                <a:latin typeface="Times New Roman" panose="02020603050405020304" pitchFamily="18" charset="0"/>
              </a:rPr>
              <a:t>                    FOOD PYRAMID</a:t>
            </a:r>
            <a:endParaRPr lang="en-IN" sz="3200" dirty="0"/>
          </a:p>
        </p:txBody>
      </p:sp>
      <p:sp>
        <p:nvSpPr>
          <p:cNvPr id="10" name="Content Placeholder 1"/>
          <p:cNvSpPr>
            <a:spLocks noGrp="1"/>
          </p:cNvSpPr>
          <p:nvPr>
            <p:ph idx="1"/>
          </p:nvPr>
        </p:nvSpPr>
        <p:spPr/>
        <p:txBody>
          <a:bodyPr>
            <a:normAutofit/>
          </a:bodyPr>
          <a:lstStyle/>
          <a:p>
            <a:pPr algn="just">
              <a:lnSpc>
                <a:spcPct val="150000"/>
              </a:lnSpc>
            </a:pPr>
            <a:endParaRPr lang="en-IN" sz="2400" dirty="0" smtClean="0">
              <a:latin typeface="Arial Narrow" panose="020B0606020202030204" pitchFamily="34" charset="0"/>
            </a:endParaRPr>
          </a:p>
          <a:p>
            <a:pPr marL="0" indent="0" algn="just">
              <a:lnSpc>
                <a:spcPct val="150000"/>
              </a:lnSpc>
              <a:buNone/>
            </a:pPr>
            <a:r>
              <a:rPr lang="en-IN" sz="2400" dirty="0">
                <a:solidFill>
                  <a:schemeClr val="bg1"/>
                </a:solidFill>
                <a:latin typeface="Arial Narrow" panose="020B0606020202030204" pitchFamily="34" charset="0"/>
              </a:rPr>
              <a:t>The </a:t>
            </a:r>
            <a:r>
              <a:rPr lang="en-IN" sz="2400" b="1" dirty="0">
                <a:solidFill>
                  <a:schemeClr val="bg1"/>
                </a:solidFill>
                <a:latin typeface="Arial Narrow" panose="020B0606020202030204" pitchFamily="34" charset="0"/>
              </a:rPr>
              <a:t>food pyramid</a:t>
            </a:r>
            <a:r>
              <a:rPr lang="en-IN" sz="2400" dirty="0">
                <a:solidFill>
                  <a:schemeClr val="bg1"/>
                </a:solidFill>
                <a:latin typeface="Arial Narrow" panose="020B0606020202030204" pitchFamily="34" charset="0"/>
              </a:rPr>
              <a:t> is </a:t>
            </a:r>
            <a:r>
              <a:rPr lang="en-IN" sz="2400" b="1" dirty="0">
                <a:solidFill>
                  <a:schemeClr val="bg1"/>
                </a:solidFill>
                <a:latin typeface="Arial Narrow" panose="020B0606020202030204" pitchFamily="34" charset="0"/>
              </a:rPr>
              <a:t>defined</a:t>
            </a:r>
            <a:r>
              <a:rPr lang="en-IN" sz="2400" dirty="0">
                <a:solidFill>
                  <a:schemeClr val="bg1"/>
                </a:solidFill>
                <a:latin typeface="Arial Narrow" panose="020B0606020202030204" pitchFamily="34" charset="0"/>
              </a:rPr>
              <a:t> as a graphic intended to illustrate the principles of good nutrition with fruits and vegetables on the bottom representing the bulk of a healthy diet and fats and oils at the top. An example of a </a:t>
            </a:r>
            <a:r>
              <a:rPr lang="en-IN" sz="2400" b="1" dirty="0">
                <a:solidFill>
                  <a:schemeClr val="bg1"/>
                </a:solidFill>
                <a:latin typeface="Arial Narrow" panose="020B0606020202030204" pitchFamily="34" charset="0"/>
              </a:rPr>
              <a:t>food pyramid</a:t>
            </a:r>
            <a:r>
              <a:rPr lang="en-IN" sz="2400" dirty="0">
                <a:solidFill>
                  <a:schemeClr val="bg1"/>
                </a:solidFill>
                <a:latin typeface="Arial Narrow" panose="020B0606020202030204" pitchFamily="34" charset="0"/>
              </a:rPr>
              <a:t> is a graphic used to illustrate good eating habits.</a:t>
            </a:r>
          </a:p>
          <a:p>
            <a:pPr>
              <a:lnSpc>
                <a:spcPct val="150000"/>
              </a:lnSpc>
            </a:pPr>
            <a:endParaRPr lang="en-IN" sz="2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xmlns="" val="14591118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6" name="Rectangle 5"/>
          <p:cNvSpPr/>
          <p:nvPr/>
        </p:nvSpPr>
        <p:spPr>
          <a:xfrm>
            <a:off x="1686339" y="606773"/>
            <a:ext cx="5508239" cy="584775"/>
          </a:xfrm>
          <a:prstGeom prst="rect">
            <a:avLst/>
          </a:prstGeom>
        </p:spPr>
        <p:txBody>
          <a:bodyPr wrap="none">
            <a:spAutoFit/>
          </a:bodyPr>
          <a:lstStyle/>
          <a:p>
            <a:r>
              <a:rPr lang="en-IN" sz="3200" b="1" dirty="0" smtClean="0">
                <a:latin typeface="Times New Roman" panose="02020603050405020304" pitchFamily="18" charset="0"/>
              </a:rPr>
              <a:t>                    FOOD PYRAMID</a:t>
            </a:r>
            <a:endParaRPr lang="en-IN" sz="3200" dirty="0"/>
          </a:p>
        </p:txBody>
      </p:sp>
      <p:sp>
        <p:nvSpPr>
          <p:cNvPr id="2" name="Content Placeholder 1"/>
          <p:cNvSpPr>
            <a:spLocks noGrp="1"/>
          </p:cNvSpPr>
          <p:nvPr>
            <p:ph idx="1"/>
          </p:nvPr>
        </p:nvSpPr>
        <p:spPr/>
        <p:txBody>
          <a:bodyPr>
            <a:normAutofit/>
          </a:bodyPr>
          <a:lstStyle/>
          <a:p>
            <a:pPr>
              <a:lnSpc>
                <a:spcPct val="150000"/>
              </a:lnSpc>
            </a:pPr>
            <a:r>
              <a:rPr lang="en-IN" sz="2400" dirty="0" smtClean="0">
                <a:latin typeface="Arial Narrow" panose="020B0606020202030204" pitchFamily="34" charset="0"/>
              </a:rPr>
              <a:t>A</a:t>
            </a:r>
            <a:r>
              <a:rPr lang="en-IN" sz="2400" dirty="0">
                <a:latin typeface="Arial Narrow" panose="020B0606020202030204" pitchFamily="34" charset="0"/>
              </a:rPr>
              <a:t> </a:t>
            </a:r>
            <a:r>
              <a:rPr lang="en-IN" sz="2400" b="1" dirty="0">
                <a:latin typeface="Arial Narrow" panose="020B0606020202030204" pitchFamily="34" charset="0"/>
              </a:rPr>
              <a:t>food pyramid</a:t>
            </a:r>
            <a:r>
              <a:rPr lang="en-IN" sz="2400" dirty="0">
                <a:latin typeface="Arial Narrow" panose="020B0606020202030204" pitchFamily="34" charset="0"/>
              </a:rPr>
              <a:t> or </a:t>
            </a:r>
            <a:r>
              <a:rPr lang="en-IN" sz="2400" b="1" dirty="0">
                <a:latin typeface="Arial Narrow" panose="020B0606020202030204" pitchFamily="34" charset="0"/>
              </a:rPr>
              <a:t>diet pyramid</a:t>
            </a:r>
            <a:r>
              <a:rPr lang="en-IN" sz="2400" dirty="0">
                <a:latin typeface="Arial Narrow" panose="020B0606020202030204" pitchFamily="34" charset="0"/>
              </a:rPr>
              <a:t> is a triangular diagram representing the optimal number of </a:t>
            </a:r>
            <a:r>
              <a:rPr lang="en-IN" sz="2400" dirty="0">
                <a:latin typeface="Arial Narrow" panose="020B0606020202030204" pitchFamily="34" charset="0"/>
                <a:hlinkClick r:id="rId3" tooltip="Servings"/>
              </a:rPr>
              <a:t>servings</a:t>
            </a:r>
            <a:r>
              <a:rPr lang="en-IN" sz="2400" dirty="0">
                <a:latin typeface="Arial Narrow" panose="020B0606020202030204" pitchFamily="34" charset="0"/>
              </a:rPr>
              <a:t> to be eaten each day from each of the basic </a:t>
            </a:r>
            <a:r>
              <a:rPr lang="en-IN" sz="2400" dirty="0">
                <a:latin typeface="Arial Narrow" panose="020B0606020202030204" pitchFamily="34" charset="0"/>
                <a:hlinkClick r:id="rId4" tooltip="Food group"/>
              </a:rPr>
              <a:t>food </a:t>
            </a:r>
            <a:r>
              <a:rPr lang="en-IN" sz="2400" dirty="0" smtClean="0">
                <a:latin typeface="Arial Narrow" panose="020B0606020202030204" pitchFamily="34" charset="0"/>
                <a:hlinkClick r:id="rId4" tooltip="Food group"/>
              </a:rPr>
              <a:t>groups</a:t>
            </a:r>
            <a:r>
              <a:rPr lang="en-IN" sz="2400" dirty="0" smtClean="0">
                <a:latin typeface="Arial Narrow" panose="020B0606020202030204" pitchFamily="34" charset="0"/>
              </a:rPr>
              <a:t>.</a:t>
            </a:r>
          </a:p>
          <a:p>
            <a:pPr>
              <a:lnSpc>
                <a:spcPct val="150000"/>
              </a:lnSpc>
            </a:pPr>
            <a:r>
              <a:rPr lang="en-IN" sz="2400" dirty="0">
                <a:latin typeface="Arial Narrow" panose="020B0606020202030204" pitchFamily="34" charset="0"/>
              </a:rPr>
              <a:t>The first pyramid was published in Sweden in </a:t>
            </a:r>
            <a:r>
              <a:rPr lang="en-IN" sz="2400" dirty="0" smtClean="0">
                <a:latin typeface="Arial Narrow" panose="020B0606020202030204" pitchFamily="34" charset="0"/>
              </a:rPr>
              <a:t>1974</a:t>
            </a:r>
          </a:p>
          <a:p>
            <a:pPr>
              <a:lnSpc>
                <a:spcPct val="150000"/>
              </a:lnSpc>
            </a:pPr>
            <a:r>
              <a:rPr lang="en-IN" sz="2400" dirty="0">
                <a:latin typeface="Arial Narrow" panose="020B0606020202030204" pitchFamily="34" charset="0"/>
              </a:rPr>
              <a:t>The 1992 pyramid introduced by the </a:t>
            </a:r>
            <a:r>
              <a:rPr lang="en-IN" sz="2400" dirty="0">
                <a:latin typeface="Arial Narrow" panose="020B0606020202030204" pitchFamily="34" charset="0"/>
                <a:hlinkClick r:id="rId5" tooltip="United States Department of Agriculture"/>
              </a:rPr>
              <a:t>United States Department of Agriculture</a:t>
            </a:r>
            <a:r>
              <a:rPr lang="en-IN" sz="2400" dirty="0">
                <a:latin typeface="Arial Narrow" panose="020B0606020202030204" pitchFamily="34" charset="0"/>
              </a:rPr>
              <a:t> (USDA) was called the "Food Guide Pyramid". </a:t>
            </a:r>
          </a:p>
          <a:p>
            <a:pPr>
              <a:lnSpc>
                <a:spcPct val="150000"/>
              </a:lnSpc>
            </a:pPr>
            <a:r>
              <a:rPr lang="en-IN" sz="2400" dirty="0">
                <a:latin typeface="Arial Narrow" panose="020B0606020202030204" pitchFamily="34" charset="0"/>
              </a:rPr>
              <a:t>It was updated in 2005, and then it was replaced by </a:t>
            </a:r>
            <a:r>
              <a:rPr lang="en-IN" sz="2400" dirty="0" err="1">
                <a:latin typeface="Arial Narrow" panose="020B0606020202030204" pitchFamily="34" charset="0"/>
                <a:hlinkClick r:id="rId6" tooltip="MyPlate"/>
              </a:rPr>
              <a:t>MyPlate</a:t>
            </a:r>
            <a:r>
              <a:rPr lang="en-IN" sz="2400" dirty="0">
                <a:latin typeface="Arial Narrow" panose="020B0606020202030204" pitchFamily="34" charset="0"/>
              </a:rPr>
              <a:t> in 2011</a:t>
            </a:r>
          </a:p>
          <a:p>
            <a:pPr>
              <a:lnSpc>
                <a:spcPct val="150000"/>
              </a:lnSpc>
            </a:pPr>
            <a:endParaRPr lang="en-IN" sz="2400" dirty="0" smtClean="0">
              <a:latin typeface="Arial Narrow" panose="020B0606020202030204" pitchFamily="34" charset="0"/>
            </a:endParaRPr>
          </a:p>
          <a:p>
            <a:pPr>
              <a:lnSpc>
                <a:spcPct val="150000"/>
              </a:lnSpc>
            </a:pPr>
            <a:endParaRPr lang="en-IN" sz="2400" dirty="0">
              <a:latin typeface="Arial Narrow" panose="020B0606020202030204" pitchFamily="34" charset="0"/>
            </a:endParaRPr>
          </a:p>
        </p:txBody>
      </p:sp>
    </p:spTree>
    <p:extLst>
      <p:ext uri="{BB962C8B-B14F-4D97-AF65-F5344CB8AC3E}">
        <p14:creationId xmlns:p14="http://schemas.microsoft.com/office/powerpoint/2010/main" xmlns="" val="2151502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499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6" name="Rectangle 5"/>
          <p:cNvSpPr/>
          <p:nvPr/>
        </p:nvSpPr>
        <p:spPr>
          <a:xfrm>
            <a:off x="1686339" y="606773"/>
            <a:ext cx="5508239" cy="584775"/>
          </a:xfrm>
          <a:prstGeom prst="rect">
            <a:avLst/>
          </a:prstGeom>
        </p:spPr>
        <p:txBody>
          <a:bodyPr wrap="none">
            <a:spAutoFit/>
          </a:bodyPr>
          <a:lstStyle/>
          <a:p>
            <a:r>
              <a:rPr lang="en-IN" sz="3200" b="1" dirty="0" smtClean="0">
                <a:latin typeface="Times New Roman" panose="02020603050405020304" pitchFamily="18" charset="0"/>
              </a:rPr>
              <a:t>                    FOOD PYRAMID</a:t>
            </a:r>
            <a:endParaRPr lang="en-IN" sz="3200" dirty="0"/>
          </a:p>
        </p:txBody>
      </p:sp>
      <p:sp>
        <p:nvSpPr>
          <p:cNvPr id="2" name="Content Placeholder 1"/>
          <p:cNvSpPr>
            <a:spLocks noGrp="1"/>
          </p:cNvSpPr>
          <p:nvPr>
            <p:ph idx="1"/>
          </p:nvPr>
        </p:nvSpPr>
        <p:spPr/>
        <p:txBody>
          <a:bodyPr>
            <a:normAutofit fontScale="92500" lnSpcReduction="20000"/>
          </a:bodyPr>
          <a:lstStyle/>
          <a:p>
            <a:pPr marL="0" indent="0">
              <a:lnSpc>
                <a:spcPct val="150000"/>
              </a:lnSpc>
              <a:buNone/>
            </a:pPr>
            <a:r>
              <a:rPr lang="en-IN" sz="2400" dirty="0" smtClean="0">
                <a:solidFill>
                  <a:schemeClr val="tx1">
                    <a:lumMod val="95000"/>
                    <a:lumOff val="5000"/>
                  </a:schemeClr>
                </a:solidFill>
                <a:latin typeface="Algerian" panose="04020705040A02060702" pitchFamily="82" charset="0"/>
              </a:rPr>
              <a:t>ORIGIN :</a:t>
            </a:r>
          </a:p>
          <a:p>
            <a:pPr>
              <a:lnSpc>
                <a:spcPct val="150000"/>
              </a:lnSpc>
            </a:pPr>
            <a:r>
              <a:rPr lang="en-IN" sz="2400" dirty="0">
                <a:latin typeface="Arial Narrow" panose="020B0606020202030204" pitchFamily="34" charset="0"/>
              </a:rPr>
              <a:t>Amid high food prices in 1972, </a:t>
            </a:r>
            <a:r>
              <a:rPr lang="en-IN" sz="2400" dirty="0">
                <a:latin typeface="Arial Narrow" panose="020B0606020202030204" pitchFamily="34" charset="0"/>
                <a:hlinkClick r:id="rId4" tooltip="Sweden"/>
              </a:rPr>
              <a:t>Sweden</a:t>
            </a:r>
            <a:r>
              <a:rPr lang="en-IN" sz="2400" dirty="0">
                <a:latin typeface="Arial Narrow" panose="020B0606020202030204" pitchFamily="34" charset="0"/>
              </a:rPr>
              <a:t>'s </a:t>
            </a:r>
            <a:r>
              <a:rPr lang="en-IN" sz="2400" dirty="0">
                <a:latin typeface="Arial Narrow" panose="020B0606020202030204" pitchFamily="34" charset="0"/>
                <a:hlinkClick r:id="rId5" tooltip="National Board of Health and Welfare (Sweden)"/>
              </a:rPr>
              <a:t>National Board of Health and Welfare</a:t>
            </a:r>
            <a:r>
              <a:rPr lang="en-IN" sz="2400" dirty="0">
                <a:latin typeface="Arial Narrow" panose="020B0606020202030204" pitchFamily="34" charset="0"/>
              </a:rPr>
              <a:t> developed the idea of "basic foods" that were both cheap and nutritious, and "supplemental foods" that added nutrition missing from the basic </a:t>
            </a:r>
            <a:r>
              <a:rPr lang="en-IN" sz="2400" dirty="0" smtClean="0">
                <a:latin typeface="Arial Narrow" panose="020B0606020202030204" pitchFamily="34" charset="0"/>
              </a:rPr>
              <a:t>food</a:t>
            </a:r>
          </a:p>
          <a:p>
            <a:pPr>
              <a:lnSpc>
                <a:spcPct val="150000"/>
              </a:lnSpc>
            </a:pPr>
            <a:r>
              <a:rPr lang="en-IN" sz="2400" dirty="0" smtClean="0">
                <a:latin typeface="Arial Narrow" panose="020B0606020202030204" pitchFamily="34" charset="0"/>
              </a:rPr>
              <a:t>Anna-Britt </a:t>
            </a:r>
            <a:r>
              <a:rPr lang="en-IN" sz="2400" dirty="0" err="1">
                <a:latin typeface="Arial Narrow" panose="020B0606020202030204" pitchFamily="34" charset="0"/>
              </a:rPr>
              <a:t>Agnsäter</a:t>
            </a:r>
            <a:r>
              <a:rPr lang="en-IN" sz="2400" dirty="0">
                <a:latin typeface="Arial Narrow" panose="020B0606020202030204" pitchFamily="34" charset="0"/>
              </a:rPr>
              <a:t>, chief of the "test kitchen" for </a:t>
            </a:r>
            <a:r>
              <a:rPr lang="en-IN" sz="2400" dirty="0" err="1">
                <a:latin typeface="Arial Narrow" panose="020B0606020202030204" pitchFamily="34" charset="0"/>
                <a:hlinkClick r:id="rId6" tooltip="Kooperativa Förbundet"/>
              </a:rPr>
              <a:t>Kooperativa</a:t>
            </a:r>
            <a:r>
              <a:rPr lang="en-IN" sz="2400" dirty="0">
                <a:latin typeface="Arial Narrow" panose="020B0606020202030204" pitchFamily="34" charset="0"/>
                <a:hlinkClick r:id="rId6" tooltip="Kooperativa Förbundet"/>
              </a:rPr>
              <a:t> </a:t>
            </a:r>
            <a:r>
              <a:rPr lang="en-IN" sz="2400" dirty="0" err="1">
                <a:latin typeface="Arial Narrow" panose="020B0606020202030204" pitchFamily="34" charset="0"/>
                <a:hlinkClick r:id="rId6" tooltip="Kooperativa Förbundet"/>
              </a:rPr>
              <a:t>Förbundet</a:t>
            </a:r>
            <a:r>
              <a:rPr lang="en-IN" sz="2400" dirty="0">
                <a:latin typeface="Arial Narrow" panose="020B0606020202030204" pitchFamily="34" charset="0"/>
              </a:rPr>
              <a:t> (a cooperative Swedish retail chain), held a </a:t>
            </a:r>
            <a:r>
              <a:rPr lang="en-IN" sz="2400" dirty="0" smtClean="0">
                <a:latin typeface="Arial Narrow" panose="020B0606020202030204" pitchFamily="34" charset="0"/>
              </a:rPr>
              <a:t>lecture </a:t>
            </a:r>
            <a:r>
              <a:rPr lang="en-IN" sz="2400" dirty="0">
                <a:latin typeface="Arial Narrow" panose="020B0606020202030204" pitchFamily="34" charset="0"/>
              </a:rPr>
              <a:t>on how to illustrate these food </a:t>
            </a:r>
            <a:r>
              <a:rPr lang="en-IN" sz="2400" dirty="0" smtClean="0">
                <a:latin typeface="Arial Narrow" panose="020B0606020202030204" pitchFamily="34" charset="0"/>
              </a:rPr>
              <a:t>group</a:t>
            </a:r>
          </a:p>
          <a:p>
            <a:pPr>
              <a:lnSpc>
                <a:spcPct val="150000"/>
              </a:lnSpc>
            </a:pPr>
            <a:r>
              <a:rPr lang="en-IN" sz="2400" dirty="0">
                <a:latin typeface="Arial Narrow" panose="020B0606020202030204" pitchFamily="34" charset="0"/>
              </a:rPr>
              <a:t> </a:t>
            </a:r>
            <a:r>
              <a:rPr lang="en-IN" sz="2400" dirty="0" err="1" smtClean="0">
                <a:latin typeface="Arial Narrow" panose="020B0606020202030204" pitchFamily="34" charset="0"/>
              </a:rPr>
              <a:t>Clemes</a:t>
            </a:r>
            <a:r>
              <a:rPr lang="en-IN" sz="2400" dirty="0" smtClean="0">
                <a:latin typeface="Arial Narrow" panose="020B0606020202030204" pitchFamily="34" charset="0"/>
              </a:rPr>
              <a:t> suggested </a:t>
            </a:r>
            <a:r>
              <a:rPr lang="en-IN" sz="2400" dirty="0">
                <a:latin typeface="Arial Narrow" panose="020B0606020202030204" pitchFamily="34" charset="0"/>
              </a:rPr>
              <a:t>a triangle displaying basic foods at the base</a:t>
            </a:r>
            <a:r>
              <a:rPr lang="en-IN" sz="2400" dirty="0" smtClean="0">
                <a:latin typeface="Arial Narrow" panose="020B0606020202030204" pitchFamily="34" charset="0"/>
              </a:rPr>
              <a:t>.</a:t>
            </a:r>
          </a:p>
          <a:p>
            <a:pPr>
              <a:lnSpc>
                <a:spcPct val="150000"/>
              </a:lnSpc>
            </a:pPr>
            <a:r>
              <a:rPr lang="en-IN" sz="2400" dirty="0" smtClean="0">
                <a:latin typeface="Arial Narrow" panose="020B0606020202030204" pitchFamily="34" charset="0"/>
              </a:rPr>
              <a:t> </a:t>
            </a:r>
            <a:r>
              <a:rPr lang="en-IN" sz="2400" dirty="0" err="1">
                <a:latin typeface="Arial Narrow" panose="020B0606020202030204" pitchFamily="34" charset="0"/>
              </a:rPr>
              <a:t>Agnsäter</a:t>
            </a:r>
            <a:r>
              <a:rPr lang="en-IN" sz="2400" dirty="0">
                <a:latin typeface="Arial Narrow" panose="020B0606020202030204" pitchFamily="34" charset="0"/>
              </a:rPr>
              <a:t> developed the idea into the first food pyramid, which was introduced to the public in </a:t>
            </a:r>
            <a:r>
              <a:rPr lang="en-IN" sz="2400" dirty="0" smtClean="0">
                <a:latin typeface="Arial Narrow" panose="020B0606020202030204" pitchFamily="34" charset="0"/>
              </a:rPr>
              <a:t>1974</a:t>
            </a:r>
          </a:p>
          <a:p>
            <a:pPr marL="0" indent="0">
              <a:lnSpc>
                <a:spcPct val="150000"/>
              </a:lnSpc>
              <a:buNone/>
            </a:pPr>
            <a:endParaRPr lang="en-IN" sz="2400" dirty="0" smtClean="0">
              <a:solidFill>
                <a:schemeClr val="tx1">
                  <a:lumMod val="95000"/>
                  <a:lumOff val="5000"/>
                </a:schemeClr>
              </a:solidFill>
              <a:latin typeface="Algerian" panose="04020705040A02060702" pitchFamily="82" charset="0"/>
            </a:endParaRPr>
          </a:p>
        </p:txBody>
      </p:sp>
    </p:spTree>
    <p:extLst>
      <p:ext uri="{BB962C8B-B14F-4D97-AF65-F5344CB8AC3E}">
        <p14:creationId xmlns:p14="http://schemas.microsoft.com/office/powerpoint/2010/main" xmlns="" val="41180587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499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6" name="Rectangle 5"/>
          <p:cNvSpPr/>
          <p:nvPr/>
        </p:nvSpPr>
        <p:spPr>
          <a:xfrm>
            <a:off x="1686339" y="606773"/>
            <a:ext cx="5508239" cy="584775"/>
          </a:xfrm>
          <a:prstGeom prst="rect">
            <a:avLst/>
          </a:prstGeom>
        </p:spPr>
        <p:txBody>
          <a:bodyPr wrap="none">
            <a:spAutoFit/>
          </a:bodyPr>
          <a:lstStyle/>
          <a:p>
            <a:r>
              <a:rPr lang="en-IN" sz="3200" b="1" dirty="0" smtClean="0">
                <a:latin typeface="Times New Roman" panose="02020603050405020304" pitchFamily="18" charset="0"/>
              </a:rPr>
              <a:t>                    FOOD PYRAMID</a:t>
            </a:r>
            <a:endParaRPr lang="en-IN" sz="3200" dirty="0"/>
          </a:p>
        </p:txBody>
      </p:sp>
      <p:sp>
        <p:nvSpPr>
          <p:cNvPr id="2" name="Content Placeholder 1"/>
          <p:cNvSpPr>
            <a:spLocks noGrp="1"/>
          </p:cNvSpPr>
          <p:nvPr>
            <p:ph idx="1"/>
          </p:nvPr>
        </p:nvSpPr>
        <p:spPr>
          <a:xfrm>
            <a:off x="579549" y="1191548"/>
            <a:ext cx="11449319" cy="4985415"/>
          </a:xfrm>
        </p:spPr>
        <p:txBody>
          <a:bodyPr>
            <a:normAutofit/>
          </a:bodyPr>
          <a:lstStyle/>
          <a:p>
            <a:pPr marL="0" indent="0">
              <a:lnSpc>
                <a:spcPct val="150000"/>
              </a:lnSpc>
              <a:buNone/>
            </a:pPr>
            <a:r>
              <a:rPr lang="en-IN" sz="2400" dirty="0">
                <a:latin typeface="Arial Narrow" panose="020B0606020202030204" pitchFamily="34" charset="0"/>
              </a:rPr>
              <a:t>The pyramid was divided into basic foods at the </a:t>
            </a:r>
            <a:r>
              <a:rPr lang="en-IN" sz="2400" dirty="0" smtClean="0">
                <a:latin typeface="Arial Narrow" panose="020B0606020202030204" pitchFamily="34" charset="0"/>
              </a:rPr>
              <a:t>base including</a:t>
            </a:r>
          </a:p>
          <a:p>
            <a:pPr>
              <a:lnSpc>
                <a:spcPct val="150000"/>
              </a:lnSpc>
            </a:pPr>
            <a:r>
              <a:rPr lang="en-IN" sz="2400" dirty="0" smtClean="0">
                <a:latin typeface="Arial Narrow" panose="020B0606020202030204" pitchFamily="34" charset="0"/>
              </a:rPr>
              <a:t> </a:t>
            </a:r>
            <a:r>
              <a:rPr lang="en-IN" sz="2400" dirty="0" smtClean="0">
                <a:latin typeface="Arial Narrow" panose="020B0606020202030204" pitchFamily="34" charset="0"/>
                <a:hlinkClick r:id="rId4" tooltip="Milk"/>
              </a:rPr>
              <a:t>Milk</a:t>
            </a:r>
            <a:r>
              <a:rPr lang="en-IN" sz="2400" dirty="0" smtClean="0">
                <a:latin typeface="Arial Narrow" panose="020B0606020202030204" pitchFamily="34" charset="0"/>
              </a:rPr>
              <a:t>, </a:t>
            </a:r>
            <a:r>
              <a:rPr lang="en-IN" sz="2400" dirty="0" smtClean="0">
                <a:latin typeface="Arial Narrow" panose="020B0606020202030204" pitchFamily="34" charset="0"/>
                <a:hlinkClick r:id="rId5" tooltip="Cheese"/>
              </a:rPr>
              <a:t>cheese</a:t>
            </a:r>
            <a:r>
              <a:rPr lang="en-IN" sz="2400" dirty="0" smtClean="0">
                <a:latin typeface="Arial Narrow" panose="020B0606020202030204" pitchFamily="34" charset="0"/>
              </a:rPr>
              <a:t>, </a:t>
            </a:r>
            <a:r>
              <a:rPr lang="en-IN" sz="2400" dirty="0" smtClean="0">
                <a:latin typeface="Arial Narrow" panose="020B0606020202030204" pitchFamily="34" charset="0"/>
                <a:hlinkClick r:id="rId6" tooltip="Margarine"/>
              </a:rPr>
              <a:t>margarine</a:t>
            </a:r>
            <a:r>
              <a:rPr lang="en-IN" sz="2400" dirty="0" smtClean="0">
                <a:latin typeface="Arial Narrow" panose="020B0606020202030204" pitchFamily="34" charset="0"/>
              </a:rPr>
              <a:t>, </a:t>
            </a:r>
            <a:r>
              <a:rPr lang="en-IN" sz="2400" dirty="0" smtClean="0">
                <a:latin typeface="Arial Narrow" panose="020B0606020202030204" pitchFamily="34" charset="0"/>
                <a:hlinkClick r:id="rId7" tooltip="Bread"/>
              </a:rPr>
              <a:t>bread</a:t>
            </a:r>
            <a:r>
              <a:rPr lang="en-IN" sz="2400" dirty="0" smtClean="0">
                <a:latin typeface="Arial Narrow" panose="020B0606020202030204" pitchFamily="34" charset="0"/>
              </a:rPr>
              <a:t>, </a:t>
            </a:r>
            <a:r>
              <a:rPr lang="en-IN" sz="2400" dirty="0" smtClean="0">
                <a:latin typeface="Arial Narrow" panose="020B0606020202030204" pitchFamily="34" charset="0"/>
                <a:hlinkClick r:id="rId8" tooltip="Cereals"/>
              </a:rPr>
              <a:t>cereals</a:t>
            </a:r>
            <a:r>
              <a:rPr lang="en-IN" sz="2400" dirty="0" smtClean="0">
                <a:latin typeface="Arial Narrow" panose="020B0606020202030204" pitchFamily="34" charset="0"/>
              </a:rPr>
              <a:t> and </a:t>
            </a:r>
            <a:r>
              <a:rPr lang="en-IN" sz="2400" dirty="0" smtClean="0">
                <a:latin typeface="Arial Narrow" panose="020B0606020202030204" pitchFamily="34" charset="0"/>
                <a:hlinkClick r:id="rId9" tooltip="Potato"/>
              </a:rPr>
              <a:t>potato</a:t>
            </a:r>
            <a:endParaRPr lang="en-IN" sz="2400" dirty="0" smtClean="0">
              <a:latin typeface="Arial Narrow" panose="020B0606020202030204" pitchFamily="34" charset="0"/>
            </a:endParaRPr>
          </a:p>
          <a:p>
            <a:pPr>
              <a:lnSpc>
                <a:spcPct val="150000"/>
              </a:lnSpc>
            </a:pPr>
            <a:r>
              <a:rPr lang="en-IN" sz="2400" dirty="0" smtClean="0">
                <a:latin typeface="Arial Narrow" panose="020B0606020202030204" pitchFamily="34" charset="0"/>
              </a:rPr>
              <a:t> A large section of supplemental vegetables and fruit</a:t>
            </a:r>
          </a:p>
          <a:p>
            <a:pPr>
              <a:lnSpc>
                <a:spcPct val="150000"/>
              </a:lnSpc>
            </a:pPr>
            <a:r>
              <a:rPr lang="en-IN" sz="2400" dirty="0" smtClean="0">
                <a:latin typeface="Arial Narrow" panose="020B0606020202030204" pitchFamily="34" charset="0"/>
              </a:rPr>
              <a:t>An apex of supplemental meat, fish and </a:t>
            </a:r>
            <a:r>
              <a:rPr lang="en-IN" sz="2400" dirty="0" smtClean="0">
                <a:latin typeface="Arial Narrow" panose="020B0606020202030204" pitchFamily="34" charset="0"/>
                <a:hlinkClick r:id="rId10" tooltip="Egg"/>
              </a:rPr>
              <a:t>egg</a:t>
            </a:r>
            <a:endParaRPr lang="en-IN" sz="2400" dirty="0" smtClean="0">
              <a:latin typeface="Arial Narrow" panose="020B0606020202030204" pitchFamily="34" charset="0"/>
            </a:endParaRPr>
          </a:p>
          <a:p>
            <a:pPr marL="0" indent="0">
              <a:lnSpc>
                <a:spcPct val="150000"/>
              </a:lnSpc>
              <a:buNone/>
            </a:pPr>
            <a:endParaRPr lang="en-IN" sz="2400" dirty="0" smtClean="0">
              <a:solidFill>
                <a:schemeClr val="tx1">
                  <a:lumMod val="95000"/>
                  <a:lumOff val="5000"/>
                </a:schemeClr>
              </a:solidFill>
              <a:latin typeface="Arial Narrow" panose="020B0606020202030204" pitchFamily="34" charset="0"/>
            </a:endParaRPr>
          </a:p>
          <a:p>
            <a:pPr marL="0" indent="0">
              <a:lnSpc>
                <a:spcPct val="150000"/>
              </a:lnSpc>
              <a:buNone/>
            </a:pPr>
            <a:r>
              <a:rPr lang="en-IN" sz="2400" dirty="0">
                <a:latin typeface="Arial Narrow" panose="020B0606020202030204" pitchFamily="34" charset="0"/>
              </a:rPr>
              <a:t>The pyramid competed with the National Board's "dietary circle," which KF saw as </a:t>
            </a:r>
            <a:r>
              <a:rPr lang="en-IN" sz="2400" dirty="0" smtClean="0">
                <a:latin typeface="Arial Narrow" panose="020B0606020202030204" pitchFamily="34" charset="0"/>
              </a:rPr>
              <a:t>problematic.</a:t>
            </a:r>
            <a:endParaRPr lang="en-IN" sz="2400" dirty="0" smtClean="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xmlns="" val="33772668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434"/>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6" name="Rectangle 5"/>
          <p:cNvSpPr/>
          <p:nvPr/>
        </p:nvSpPr>
        <p:spPr>
          <a:xfrm>
            <a:off x="1686339" y="606773"/>
            <a:ext cx="5508239" cy="584775"/>
          </a:xfrm>
          <a:prstGeom prst="rect">
            <a:avLst/>
          </a:prstGeom>
        </p:spPr>
        <p:txBody>
          <a:bodyPr wrap="none">
            <a:spAutoFit/>
          </a:bodyPr>
          <a:lstStyle/>
          <a:p>
            <a:r>
              <a:rPr lang="en-IN" sz="3200" b="1" dirty="0" smtClean="0">
                <a:latin typeface="Times New Roman" panose="02020603050405020304" pitchFamily="18" charset="0"/>
              </a:rPr>
              <a:t>                    FOOD PYRAMID</a:t>
            </a:r>
            <a:endParaRPr lang="en-IN" sz="3200" dirty="0"/>
          </a:p>
        </p:txBody>
      </p:sp>
      <p:sp>
        <p:nvSpPr>
          <p:cNvPr id="2" name="Content Placeholder 1"/>
          <p:cNvSpPr>
            <a:spLocks noGrp="1"/>
          </p:cNvSpPr>
          <p:nvPr>
            <p:ph idx="1"/>
          </p:nvPr>
        </p:nvSpPr>
        <p:spPr>
          <a:xfrm>
            <a:off x="371340" y="1433196"/>
            <a:ext cx="11449319" cy="4985415"/>
          </a:xfrm>
        </p:spPr>
        <p:txBody>
          <a:bodyPr>
            <a:normAutofit/>
          </a:bodyPr>
          <a:lstStyle/>
          <a:p>
            <a:pPr marL="0" indent="0">
              <a:lnSpc>
                <a:spcPct val="150000"/>
              </a:lnSpc>
              <a:buNone/>
            </a:pPr>
            <a:r>
              <a:rPr lang="en-IN" sz="2000" dirty="0">
                <a:latin typeface="Arial Narrow" panose="020B0606020202030204" pitchFamily="34" charset="0"/>
              </a:rPr>
              <a:t>While the Board distanced itself from the pyramid, KF continued to promote it, and food pyramids were developed in other </a:t>
            </a:r>
            <a:r>
              <a:rPr lang="en-IN" sz="2000" dirty="0">
                <a:latin typeface="Arial Narrow" panose="020B0606020202030204" pitchFamily="34" charset="0"/>
                <a:hlinkClick r:id="rId3" tooltip="Scandinavia"/>
              </a:rPr>
              <a:t>Scandinavian</a:t>
            </a:r>
            <a:r>
              <a:rPr lang="en-IN" sz="2000" dirty="0">
                <a:latin typeface="Arial Narrow" panose="020B0606020202030204" pitchFamily="34" charset="0"/>
              </a:rPr>
              <a:t> countries, as well as </a:t>
            </a:r>
            <a:r>
              <a:rPr lang="en-IN" sz="2000" dirty="0">
                <a:latin typeface="Arial Narrow" panose="020B0606020202030204" pitchFamily="34" charset="0"/>
                <a:hlinkClick r:id="rId4" tooltip="West Germany"/>
              </a:rPr>
              <a:t>West Germany</a:t>
            </a:r>
            <a:r>
              <a:rPr lang="en-IN" sz="2000" dirty="0">
                <a:latin typeface="Arial Narrow" panose="020B0606020202030204" pitchFamily="34" charset="0"/>
              </a:rPr>
              <a:t>, </a:t>
            </a:r>
            <a:r>
              <a:rPr lang="en-IN" sz="2000" dirty="0">
                <a:latin typeface="Arial Narrow" panose="020B0606020202030204" pitchFamily="34" charset="0"/>
                <a:hlinkClick r:id="rId5" tooltip="Japan"/>
              </a:rPr>
              <a:t>Japan</a:t>
            </a:r>
            <a:r>
              <a:rPr lang="en-IN" sz="2000" dirty="0">
                <a:latin typeface="Arial Narrow" panose="020B0606020202030204" pitchFamily="34" charset="0"/>
              </a:rPr>
              <a:t> and </a:t>
            </a:r>
            <a:r>
              <a:rPr lang="en-IN" sz="2000" dirty="0">
                <a:latin typeface="Arial Narrow" panose="020B0606020202030204" pitchFamily="34" charset="0"/>
                <a:hlinkClick r:id="rId6" tooltip="Sri Lanka"/>
              </a:rPr>
              <a:t>Sri Lanka</a:t>
            </a:r>
            <a:r>
              <a:rPr lang="en-IN" sz="2000" dirty="0">
                <a:latin typeface="Arial Narrow" panose="020B0606020202030204" pitchFamily="34" charset="0"/>
              </a:rPr>
              <a:t>. The United States later developed its first food pyramid in </a:t>
            </a:r>
            <a:r>
              <a:rPr lang="en-IN" sz="2000" dirty="0" smtClean="0">
                <a:latin typeface="Arial Narrow" panose="020B0606020202030204" pitchFamily="34" charset="0"/>
              </a:rPr>
              <a:t>1992</a:t>
            </a:r>
            <a:r>
              <a:rPr lang="en-IN" sz="2400" dirty="0" smtClean="0">
                <a:latin typeface="Arial Narrow" panose="020B0606020202030204" pitchFamily="34" charset="0"/>
              </a:rPr>
              <a:t>.</a:t>
            </a:r>
            <a:endParaRPr lang="en-IN" sz="2400" dirty="0" smtClean="0">
              <a:solidFill>
                <a:schemeClr val="tx1">
                  <a:lumMod val="95000"/>
                  <a:lumOff val="5000"/>
                </a:schemeClr>
              </a:solidFill>
              <a:latin typeface="Arial Narrow" panose="020B0606020202030204"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xmlns="" val="0"/>
              </a:ext>
            </a:extLst>
          </a:blip>
          <a:srcRect l="11497" t="19193" r="11299" b="11324"/>
          <a:stretch/>
        </p:blipFill>
        <p:spPr>
          <a:xfrm>
            <a:off x="3612628" y="2794619"/>
            <a:ext cx="3897443" cy="3507700"/>
          </a:xfrm>
          <a:prstGeom prst="rect">
            <a:avLst/>
          </a:prstGeom>
        </p:spPr>
      </p:pic>
    </p:spTree>
    <p:extLst>
      <p:ext uri="{BB962C8B-B14F-4D97-AF65-F5344CB8AC3E}">
        <p14:creationId xmlns:p14="http://schemas.microsoft.com/office/powerpoint/2010/main" xmlns="" val="27450278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434"/>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6" name="Rectangle 5"/>
          <p:cNvSpPr/>
          <p:nvPr/>
        </p:nvSpPr>
        <p:spPr>
          <a:xfrm>
            <a:off x="-400039" y="489297"/>
            <a:ext cx="11372793" cy="1077218"/>
          </a:xfrm>
          <a:prstGeom prst="rect">
            <a:avLst/>
          </a:prstGeom>
        </p:spPr>
        <p:txBody>
          <a:bodyPr wrap="none">
            <a:spAutoFit/>
          </a:bodyPr>
          <a:lstStyle/>
          <a:p>
            <a:r>
              <a:rPr lang="en-IN" sz="3200" b="1" dirty="0" smtClean="0">
                <a:latin typeface="Times New Roman" panose="02020603050405020304" pitchFamily="18" charset="0"/>
              </a:rPr>
              <a:t>               </a:t>
            </a:r>
            <a:r>
              <a:rPr lang="en-IN" sz="3200" dirty="0">
                <a:latin typeface="Bodoni MT Black" panose="02070A03080606020203" pitchFamily="18" charset="0"/>
              </a:rPr>
              <a:t>Food pyramid published by the WHO and FAO</a:t>
            </a:r>
          </a:p>
          <a:p>
            <a:r>
              <a:rPr lang="en-IN" sz="3200" b="1" dirty="0" smtClean="0">
                <a:latin typeface="Bodoni MT Black" panose="02070A03080606020203" pitchFamily="18" charset="0"/>
              </a:rPr>
              <a:t>     </a:t>
            </a:r>
            <a:endParaRPr lang="en-IN" sz="3200" dirty="0">
              <a:latin typeface="Bodoni MT Black" panose="02070A03080606020203" pitchFamily="18" charset="0"/>
            </a:endParaRPr>
          </a:p>
        </p:txBody>
      </p:sp>
      <p:sp>
        <p:nvSpPr>
          <p:cNvPr id="2" name="Content Placeholder 1"/>
          <p:cNvSpPr>
            <a:spLocks noGrp="1"/>
          </p:cNvSpPr>
          <p:nvPr>
            <p:ph idx="1"/>
          </p:nvPr>
        </p:nvSpPr>
        <p:spPr>
          <a:xfrm>
            <a:off x="540912" y="1577915"/>
            <a:ext cx="11449319" cy="4985415"/>
          </a:xfrm>
        </p:spPr>
        <p:txBody>
          <a:bodyPr>
            <a:normAutofit/>
          </a:bodyPr>
          <a:lstStyle/>
          <a:p>
            <a:pPr>
              <a:lnSpc>
                <a:spcPct val="200000"/>
              </a:lnSpc>
            </a:pPr>
            <a:r>
              <a:rPr lang="en-IN" sz="2000" b="1" dirty="0">
                <a:latin typeface="Arial Narrow" panose="020B0606020202030204" pitchFamily="34" charset="0"/>
              </a:rPr>
              <a:t>The </a:t>
            </a:r>
            <a:r>
              <a:rPr lang="en-IN" sz="2000" b="1" dirty="0">
                <a:latin typeface="Arial Narrow" panose="020B0606020202030204" pitchFamily="34" charset="0"/>
                <a:hlinkClick r:id="rId3" tooltip="World Health Organization"/>
              </a:rPr>
              <a:t>World Health Organization</a:t>
            </a:r>
            <a:r>
              <a:rPr lang="en-IN" sz="2000" b="1" dirty="0">
                <a:latin typeface="Arial Narrow" panose="020B0606020202030204" pitchFamily="34" charset="0"/>
              </a:rPr>
              <a:t>, in conjunction with the Food and Agriculture Organization, published guidelines that can effectively be represented in a food pyramid relating to objectives to prevent obesity, chronic diseases and </a:t>
            </a:r>
            <a:r>
              <a:rPr lang="en-IN" sz="2000" b="1" dirty="0" smtClean="0">
                <a:latin typeface="Arial Narrow" panose="020B0606020202030204" pitchFamily="34" charset="0"/>
              </a:rPr>
              <a:t>dental </a:t>
            </a:r>
            <a:r>
              <a:rPr lang="en-IN" sz="2000" b="1" dirty="0">
                <a:latin typeface="Arial Narrow" panose="020B0606020202030204" pitchFamily="34" charset="0"/>
              </a:rPr>
              <a:t>caries based on </a:t>
            </a:r>
            <a:r>
              <a:rPr lang="en-IN" sz="2000" b="1" dirty="0" smtClean="0">
                <a:latin typeface="Arial Narrow" panose="020B0606020202030204" pitchFamily="34" charset="0"/>
              </a:rPr>
              <a:t>meta-analysis.</a:t>
            </a:r>
          </a:p>
          <a:p>
            <a:pPr>
              <a:lnSpc>
                <a:spcPct val="200000"/>
              </a:lnSpc>
            </a:pPr>
            <a:r>
              <a:rPr lang="en-IN" sz="2000" b="1" dirty="0">
                <a:latin typeface="Arial Narrow" panose="020B0606020202030204" pitchFamily="34" charset="0"/>
              </a:rPr>
              <a:t>they represent it as a table </a:t>
            </a:r>
            <a:r>
              <a:rPr lang="en-IN" sz="2000" b="1" dirty="0" smtClean="0">
                <a:latin typeface="Arial Narrow" panose="020B0606020202030204" pitchFamily="34" charset="0"/>
              </a:rPr>
              <a:t>rather </a:t>
            </a:r>
            <a:r>
              <a:rPr lang="en-IN" sz="2000" b="1" dirty="0">
                <a:latin typeface="Arial Narrow" panose="020B0606020202030204" pitchFamily="34" charset="0"/>
              </a:rPr>
              <a:t>than a "</a:t>
            </a:r>
            <a:r>
              <a:rPr lang="en-IN" sz="2000" b="1" dirty="0" smtClean="0">
                <a:latin typeface="Arial Narrow" panose="020B0606020202030204" pitchFamily="34" charset="0"/>
              </a:rPr>
              <a:t>pyramid</a:t>
            </a:r>
            <a:r>
              <a:rPr lang="en-IN" sz="2400" dirty="0" smtClean="0">
                <a:latin typeface="Arial Narrow" panose="020B0606020202030204" pitchFamily="34" charset="0"/>
              </a:rPr>
              <a:t>“.</a:t>
            </a:r>
            <a:endParaRPr lang="en-IN" sz="2400" dirty="0" smtClean="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xmlns="" val="14183519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434"/>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6" name="Rectangle 5"/>
          <p:cNvSpPr/>
          <p:nvPr/>
        </p:nvSpPr>
        <p:spPr>
          <a:xfrm>
            <a:off x="1544671" y="679133"/>
            <a:ext cx="4293098" cy="584775"/>
          </a:xfrm>
          <a:prstGeom prst="rect">
            <a:avLst/>
          </a:prstGeom>
        </p:spPr>
        <p:txBody>
          <a:bodyPr wrap="none">
            <a:spAutoFit/>
          </a:bodyPr>
          <a:lstStyle/>
          <a:p>
            <a:r>
              <a:rPr lang="en-IN" sz="3200" dirty="0">
                <a:latin typeface="Bodoni MT Black" panose="02070A03080606020203" pitchFamily="18" charset="0"/>
              </a:rPr>
              <a:t>USDA food </a:t>
            </a:r>
            <a:r>
              <a:rPr lang="en-IN" sz="3200" dirty="0" smtClean="0">
                <a:latin typeface="Bodoni MT Black" panose="02070A03080606020203" pitchFamily="18" charset="0"/>
              </a:rPr>
              <a:t>pyramid</a:t>
            </a:r>
            <a:endParaRPr lang="en-IN" sz="3200" dirty="0">
              <a:latin typeface="Bodoni MT Black" panose="02070A03080606020203" pitchFamily="18" charset="0"/>
            </a:endParaRPr>
          </a:p>
        </p:txBody>
      </p:sp>
      <p:sp>
        <p:nvSpPr>
          <p:cNvPr id="2" name="Content Placeholder 1"/>
          <p:cNvSpPr>
            <a:spLocks noGrp="1"/>
          </p:cNvSpPr>
          <p:nvPr>
            <p:ph idx="1"/>
          </p:nvPr>
        </p:nvSpPr>
        <p:spPr>
          <a:xfrm>
            <a:off x="540912" y="1577915"/>
            <a:ext cx="11449319" cy="4985415"/>
          </a:xfrm>
        </p:spPr>
        <p:txBody>
          <a:bodyPr>
            <a:normAutofit/>
          </a:bodyPr>
          <a:lstStyle/>
          <a:p>
            <a:pPr>
              <a:lnSpc>
                <a:spcPct val="150000"/>
              </a:lnSpc>
            </a:pPr>
            <a:r>
              <a:rPr lang="en-IN" sz="2400" dirty="0">
                <a:latin typeface="Arial Narrow" panose="020B0606020202030204" pitchFamily="34" charset="0"/>
              </a:rPr>
              <a:t>The USDA food pyramid was created in 1992 and divided into six horizontal sections containing depictions of foods from each </a:t>
            </a:r>
            <a:r>
              <a:rPr lang="en-IN" sz="2400" dirty="0" smtClean="0">
                <a:latin typeface="Arial Narrow" panose="020B0606020202030204" pitchFamily="34" charset="0"/>
              </a:rPr>
              <a:t>section's </a:t>
            </a:r>
            <a:r>
              <a:rPr lang="en-IN" sz="2400" dirty="0">
                <a:latin typeface="Arial Narrow" panose="020B0606020202030204" pitchFamily="34" charset="0"/>
              </a:rPr>
              <a:t>food </a:t>
            </a:r>
            <a:r>
              <a:rPr lang="en-IN" sz="2400" dirty="0" smtClean="0">
                <a:latin typeface="Arial Narrow" panose="020B0606020202030204" pitchFamily="34" charset="0"/>
              </a:rPr>
              <a:t>group</a:t>
            </a:r>
          </a:p>
          <a:p>
            <a:pPr>
              <a:lnSpc>
                <a:spcPct val="150000"/>
              </a:lnSpc>
            </a:pPr>
            <a:endParaRPr lang="en-IN" sz="2400" dirty="0" smtClean="0">
              <a:latin typeface="Arial Narrow" panose="020B0606020202030204" pitchFamily="34" charset="0"/>
            </a:endParaRPr>
          </a:p>
          <a:p>
            <a:pPr>
              <a:lnSpc>
                <a:spcPct val="150000"/>
              </a:lnSpc>
            </a:pPr>
            <a:endParaRPr lang="en-IN" sz="2400" dirty="0" smtClean="0">
              <a:solidFill>
                <a:schemeClr val="tx1">
                  <a:lumMod val="95000"/>
                  <a:lumOff val="5000"/>
                </a:schemeClr>
              </a:solidFill>
              <a:latin typeface="Arial Narrow" panose="020B0606020202030204" pitchFamily="34" charset="0"/>
            </a:endParaRPr>
          </a:p>
        </p:txBody>
      </p:sp>
      <p:pic>
        <p:nvPicPr>
          <p:cNvPr id="2050" name="Picture 2" descr="https://upload.wikimedia.org/wikipedia/commons/thumb/6/6d/USDA_Food_Pyramid.gif/220px-USDA_Food_Pyramid.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35814" y="2730428"/>
            <a:ext cx="5735453" cy="44580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56636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434"/>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6" name="Rectangle 5"/>
          <p:cNvSpPr/>
          <p:nvPr/>
        </p:nvSpPr>
        <p:spPr>
          <a:xfrm>
            <a:off x="1544671" y="679133"/>
            <a:ext cx="4293098" cy="584775"/>
          </a:xfrm>
          <a:prstGeom prst="rect">
            <a:avLst/>
          </a:prstGeom>
        </p:spPr>
        <p:txBody>
          <a:bodyPr wrap="none">
            <a:spAutoFit/>
          </a:bodyPr>
          <a:lstStyle/>
          <a:p>
            <a:r>
              <a:rPr lang="en-IN" sz="3200" dirty="0">
                <a:latin typeface="Bodoni MT Black" panose="02070A03080606020203" pitchFamily="18" charset="0"/>
              </a:rPr>
              <a:t>USDA food </a:t>
            </a:r>
            <a:r>
              <a:rPr lang="en-IN" sz="3200" dirty="0" smtClean="0">
                <a:latin typeface="Bodoni MT Black" panose="02070A03080606020203" pitchFamily="18" charset="0"/>
              </a:rPr>
              <a:t>pyramid</a:t>
            </a:r>
            <a:endParaRPr lang="en-IN" sz="3200" dirty="0">
              <a:latin typeface="Bodoni MT Black" panose="02070A03080606020203" pitchFamily="18" charset="0"/>
            </a:endParaRPr>
          </a:p>
        </p:txBody>
      </p:sp>
      <p:sp>
        <p:nvSpPr>
          <p:cNvPr id="2" name="Content Placeholder 1"/>
          <p:cNvSpPr>
            <a:spLocks noGrp="1"/>
          </p:cNvSpPr>
          <p:nvPr>
            <p:ph idx="1"/>
          </p:nvPr>
        </p:nvSpPr>
        <p:spPr>
          <a:xfrm>
            <a:off x="175787" y="1414085"/>
            <a:ext cx="11449319" cy="4985415"/>
          </a:xfrm>
        </p:spPr>
        <p:txBody>
          <a:bodyPr>
            <a:normAutofit/>
          </a:bodyPr>
          <a:lstStyle/>
          <a:p>
            <a:pPr>
              <a:lnSpc>
                <a:spcPct val="150000"/>
              </a:lnSpc>
            </a:pPr>
            <a:r>
              <a:rPr lang="en-IN" sz="2000" dirty="0">
                <a:latin typeface="Arial Narrow" panose="020B0606020202030204" pitchFamily="34" charset="0"/>
              </a:rPr>
              <a:t>It was updated in 2005 with </a:t>
            </a:r>
            <a:r>
              <a:rPr lang="en-IN" sz="2000" dirty="0" err="1">
                <a:latin typeface="Arial Narrow" panose="020B0606020202030204" pitchFamily="34" charset="0"/>
              </a:rPr>
              <a:t>colorful</a:t>
            </a:r>
            <a:r>
              <a:rPr lang="en-IN" sz="2000" dirty="0">
                <a:latin typeface="Arial Narrow" panose="020B0606020202030204" pitchFamily="34" charset="0"/>
              </a:rPr>
              <a:t> vertical wedges replacing the horizontal sections and renamed </a:t>
            </a:r>
            <a:r>
              <a:rPr lang="en-IN" sz="2000" dirty="0" smtClean="0">
                <a:latin typeface="Arial Narrow" panose="020B0606020202030204" pitchFamily="34" charset="0"/>
                <a:hlinkClick r:id="rId3" tooltip="MyPyramid"/>
              </a:rPr>
              <a:t>MyPyramid</a:t>
            </a:r>
            <a:endParaRPr lang="en-IN" sz="2000" dirty="0" smtClean="0">
              <a:latin typeface="Arial Narrow" panose="020B0606020202030204" pitchFamily="34" charset="0"/>
            </a:endParaRPr>
          </a:p>
          <a:p>
            <a:pPr>
              <a:lnSpc>
                <a:spcPct val="150000"/>
              </a:lnSpc>
            </a:pPr>
            <a:r>
              <a:rPr lang="en-IN" sz="2000" dirty="0">
                <a:latin typeface="Arial Narrow" panose="020B0606020202030204" pitchFamily="34" charset="0"/>
              </a:rPr>
              <a:t> In an effort to restructure food nutrition guidelines, the USDA rolled out its new </a:t>
            </a:r>
            <a:r>
              <a:rPr lang="en-IN" sz="2000" dirty="0" err="1">
                <a:latin typeface="Arial Narrow" panose="020B0606020202030204" pitchFamily="34" charset="0"/>
                <a:hlinkClick r:id="rId4" tooltip="MyPlate"/>
              </a:rPr>
              <a:t>MyPlate</a:t>
            </a:r>
            <a:r>
              <a:rPr lang="en-IN" sz="2000" dirty="0">
                <a:latin typeface="Arial Narrow" panose="020B0606020202030204" pitchFamily="34" charset="0"/>
              </a:rPr>
              <a:t> program in June </a:t>
            </a:r>
            <a:r>
              <a:rPr lang="en-IN" sz="2000" dirty="0" smtClean="0">
                <a:latin typeface="Arial Narrow" panose="020B0606020202030204" pitchFamily="34" charset="0"/>
              </a:rPr>
              <a:t>2011</a:t>
            </a:r>
          </a:p>
          <a:p>
            <a:pPr>
              <a:lnSpc>
                <a:spcPct val="150000"/>
              </a:lnSpc>
            </a:pPr>
            <a:r>
              <a:rPr lang="en-IN" sz="2000" dirty="0">
                <a:latin typeface="Arial Narrow" panose="020B0606020202030204" pitchFamily="34" charset="0"/>
              </a:rPr>
              <a:t>My Plate is divided into four slightly different sized quadrants, with fruits and vegetables taking up half the space, and grains and protein making up the other </a:t>
            </a:r>
            <a:r>
              <a:rPr lang="en-IN" sz="2000" dirty="0" smtClean="0">
                <a:latin typeface="Arial Narrow" panose="020B0606020202030204" pitchFamily="34" charset="0"/>
              </a:rPr>
              <a:t>half</a:t>
            </a:r>
          </a:p>
          <a:p>
            <a:pPr>
              <a:lnSpc>
                <a:spcPct val="150000"/>
              </a:lnSpc>
            </a:pPr>
            <a:r>
              <a:rPr lang="en-IN" sz="2000" dirty="0">
                <a:latin typeface="Arial Narrow" panose="020B0606020202030204" pitchFamily="34" charset="0"/>
              </a:rPr>
              <a:t>The vegetables and grains portions are the largest of the </a:t>
            </a:r>
            <a:r>
              <a:rPr lang="en-IN" sz="2000" dirty="0" smtClean="0">
                <a:latin typeface="Arial Narrow" panose="020B0606020202030204" pitchFamily="34" charset="0"/>
              </a:rPr>
              <a:t>four</a:t>
            </a:r>
            <a:endParaRPr lang="en-IN" sz="2000" dirty="0" smtClean="0">
              <a:solidFill>
                <a:schemeClr val="tx1">
                  <a:lumMod val="95000"/>
                  <a:lumOff val="5000"/>
                </a:schemeClr>
              </a:solidFill>
              <a:latin typeface="Arial Narrow" panose="020B0606020202030204" pitchFamily="34" charset="0"/>
            </a:endParaRPr>
          </a:p>
        </p:txBody>
      </p:sp>
      <p:pic>
        <p:nvPicPr>
          <p:cNvPr id="5122" name="Picture 2" descr="https://upload.wikimedia.org/wikipedia/commons/thumb/e/eb/MyPyramidFood.svg/220px-MyPyramidFood.svg.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227885" y="3445434"/>
            <a:ext cx="3498375" cy="27032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35122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434"/>
            <a:ext cx="12192000" cy="6858000"/>
          </a:xfrm>
          <a:prstGeom prst="rect">
            <a:avLst/>
          </a:prstGeom>
        </p:spPr>
      </p:pic>
      <p:sp>
        <p:nvSpPr>
          <p:cNvPr id="5" name="Title 4"/>
          <p:cNvSpPr>
            <a:spLocks noGrp="1"/>
          </p:cNvSpPr>
          <p:nvPr>
            <p:ph type="title"/>
          </p:nvPr>
        </p:nvSpPr>
        <p:spPr/>
        <p:txBody>
          <a:bodyPr>
            <a:normAutofit fontScale="90000"/>
          </a:bodyPr>
          <a:lstStyle/>
          <a:p>
            <a:r>
              <a:rPr lang="en-IN" b="1" dirty="0">
                <a:latin typeface="Bodoni MT Black" panose="02070A03080606020203" pitchFamily="18" charset="0"/>
              </a:rPr>
              <a:t>Controversy</a:t>
            </a:r>
            <a:r>
              <a:rPr lang="en-IN" b="1" dirty="0"/>
              <a:t/>
            </a:r>
            <a:br>
              <a:rPr lang="en-IN" b="1" dirty="0"/>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430369" y="1690687"/>
            <a:ext cx="6647646" cy="4985415"/>
          </a:xfrm>
        </p:spPr>
        <p:txBody>
          <a:bodyPr>
            <a:normAutofit/>
          </a:bodyPr>
          <a:lstStyle/>
          <a:p>
            <a:pPr algn="just">
              <a:lnSpc>
                <a:spcPct val="150000"/>
              </a:lnSpc>
            </a:pPr>
            <a:r>
              <a:rPr lang="en-IN" sz="2000" dirty="0">
                <a:latin typeface="Arial Narrow" panose="020B0606020202030204" pitchFamily="34" charset="0"/>
              </a:rPr>
              <a:t>Many nutritional experts, like Harvard nutritionist </a:t>
            </a:r>
            <a:r>
              <a:rPr lang="en-IN" sz="2000" dirty="0" err="1">
                <a:latin typeface="Arial Narrow" panose="020B0606020202030204" pitchFamily="34" charset="0"/>
              </a:rPr>
              <a:t>Dr.</a:t>
            </a:r>
            <a:r>
              <a:rPr lang="en-IN" sz="2000" dirty="0">
                <a:latin typeface="Arial Narrow" panose="020B0606020202030204" pitchFamily="34" charset="0"/>
              </a:rPr>
              <a:t> </a:t>
            </a:r>
            <a:r>
              <a:rPr lang="en-IN" sz="2000" dirty="0">
                <a:latin typeface="Arial Narrow" panose="020B0606020202030204" pitchFamily="34" charset="0"/>
                <a:hlinkClick r:id="rId3" tooltip="Walter Willett"/>
              </a:rPr>
              <a:t>Walter Willett</a:t>
            </a:r>
            <a:r>
              <a:rPr lang="en-IN" sz="2000" dirty="0">
                <a:latin typeface="Arial Narrow" panose="020B0606020202030204" pitchFamily="34" charset="0"/>
              </a:rPr>
              <a:t>, believe the 1992 pyramid does not reflect the latest research on </a:t>
            </a:r>
            <a:r>
              <a:rPr lang="en-IN" sz="2000" dirty="0" smtClean="0">
                <a:latin typeface="Arial Narrow" panose="020B0606020202030204" pitchFamily="34" charset="0"/>
              </a:rPr>
              <a:t>dietetics</a:t>
            </a:r>
          </a:p>
          <a:p>
            <a:pPr algn="just">
              <a:lnSpc>
                <a:spcPct val="150000"/>
              </a:lnSpc>
            </a:pPr>
            <a:r>
              <a:rPr lang="en-IN" sz="2000" dirty="0">
                <a:latin typeface="Arial Narrow" panose="020B0606020202030204" pitchFamily="34" charset="0"/>
              </a:rPr>
              <a:t>Certain dietary choices that have been linked to heart disease, such as an 8 </a:t>
            </a:r>
            <a:r>
              <a:rPr lang="en-IN" sz="2000" dirty="0" err="1">
                <a:latin typeface="Arial Narrow" panose="020B0606020202030204" pitchFamily="34" charset="0"/>
              </a:rPr>
              <a:t>oz</a:t>
            </a:r>
            <a:r>
              <a:rPr lang="en-IN" sz="2000" dirty="0">
                <a:latin typeface="Arial Narrow" panose="020B0606020202030204" pitchFamily="34" charset="0"/>
              </a:rPr>
              <a:t> (230 g) serving of hamburger daily, were technically permitted under the </a:t>
            </a:r>
            <a:r>
              <a:rPr lang="en-IN" sz="2000" dirty="0" smtClean="0">
                <a:latin typeface="Arial Narrow" panose="020B0606020202030204" pitchFamily="34" charset="0"/>
              </a:rPr>
              <a:t>pyramid</a:t>
            </a:r>
          </a:p>
          <a:p>
            <a:pPr algn="just">
              <a:lnSpc>
                <a:spcPct val="150000"/>
              </a:lnSpc>
            </a:pPr>
            <a:r>
              <a:rPr lang="en-IN" sz="2000" dirty="0">
                <a:latin typeface="Arial Narrow" panose="020B0606020202030204" pitchFamily="34" charset="0"/>
              </a:rPr>
              <a:t>The pyramid also lacked differentiation within the protein-rich group ("Meat, Poultry, Fish, Dry Beans, Eggs, and Nuts")</a:t>
            </a:r>
            <a:endParaRPr lang="en-IN" sz="2000" dirty="0" smtClean="0">
              <a:solidFill>
                <a:schemeClr val="tx1">
                  <a:lumMod val="95000"/>
                  <a:lumOff val="5000"/>
                </a:schemeClr>
              </a:solidFill>
              <a:latin typeface="Arial Narrow" panose="020B0606020202030204" pitchFamily="34" charset="0"/>
            </a:endParaRPr>
          </a:p>
        </p:txBody>
      </p:sp>
      <p:pic>
        <p:nvPicPr>
          <p:cNvPr id="3074" name="Picture 2" descr="https://upload.wikimedia.org/wikipedia/commons/thumb/3/3f/Food_pyramid-USDA.jpg/140px-Food_pyramid-USD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19752" y="994537"/>
            <a:ext cx="3034048" cy="4637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5667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sz="2700" dirty="0" smtClean="0">
                <a:latin typeface="Cooper Black" panose="0208090404030B020404" pitchFamily="18" charset="0"/>
              </a:rPr>
              <a:t>DIET COUNSELLING- </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r>
              <a:rPr lang="en-IN" sz="3100" i="1" dirty="0" smtClean="0">
                <a:solidFill>
                  <a:srgbClr val="C00000"/>
                </a:solidFill>
              </a:rPr>
              <a:t>“ </a:t>
            </a:r>
            <a:r>
              <a:rPr lang="en-IN" sz="3100" b="1" i="1" dirty="0">
                <a:solidFill>
                  <a:srgbClr val="C00000"/>
                </a:solidFill>
              </a:rPr>
              <a:t>A Primordial Level of Prevention of Dental </a:t>
            </a:r>
            <a:r>
              <a:rPr lang="en-IN" sz="3100" b="1" i="1" dirty="0" smtClean="0">
                <a:solidFill>
                  <a:srgbClr val="C00000"/>
                </a:solidFill>
              </a:rPr>
              <a:t>Caries</a:t>
            </a:r>
            <a:r>
              <a:rPr lang="en-IN" b="1" dirty="0" smtClean="0">
                <a:solidFill>
                  <a:srgbClr val="C00000"/>
                </a:solidFill>
              </a:rPr>
              <a:t>”</a:t>
            </a:r>
            <a:endParaRPr lang="en-IN" b="1" dirty="0">
              <a:solidFill>
                <a:srgbClr val="C00000"/>
              </a:solidFill>
            </a:endParaRPr>
          </a:p>
        </p:txBody>
      </p:sp>
      <p:sp>
        <p:nvSpPr>
          <p:cNvPr id="6" name="Content Placeholder 5"/>
          <p:cNvSpPr>
            <a:spLocks noGrp="1"/>
          </p:cNvSpPr>
          <p:nvPr>
            <p:ph idx="1"/>
          </p:nvPr>
        </p:nvSpPr>
        <p:spPr>
          <a:xfrm>
            <a:off x="271530" y="1690688"/>
            <a:ext cx="10515600" cy="4351338"/>
          </a:xfrm>
        </p:spPr>
        <p:txBody>
          <a:bodyPr>
            <a:normAutofit/>
          </a:bodyPr>
          <a:lstStyle/>
          <a:p>
            <a:pPr>
              <a:lnSpc>
                <a:spcPct val="150000"/>
              </a:lnSpc>
            </a:pPr>
            <a:r>
              <a:rPr lang="en-IN" sz="2400" dirty="0" smtClean="0">
                <a:latin typeface="Arial Narrow" panose="020B0606020202030204" pitchFamily="34" charset="0"/>
              </a:rPr>
              <a:t>Diet counselling is one of the important aspect of dental caries prevention. </a:t>
            </a:r>
          </a:p>
          <a:p>
            <a:pPr>
              <a:lnSpc>
                <a:spcPct val="150000"/>
              </a:lnSpc>
            </a:pPr>
            <a:r>
              <a:rPr lang="en-IN" sz="2400" dirty="0" smtClean="0">
                <a:latin typeface="Arial Narrow" panose="020B0606020202030204" pitchFamily="34" charset="0"/>
              </a:rPr>
              <a:t>The individual compliance with dietary advices given is very important</a:t>
            </a:r>
            <a:endParaRPr lang="en-IN" sz="2400" dirty="0">
              <a:latin typeface="Arial Narrow" panose="020B0606020202030204" pitchFamily="34" charset="0"/>
            </a:endParaRPr>
          </a:p>
          <a:p>
            <a:pPr>
              <a:lnSpc>
                <a:spcPct val="150000"/>
              </a:lnSpc>
            </a:pPr>
            <a:r>
              <a:rPr lang="en-IN" sz="2400" dirty="0" smtClean="0">
                <a:latin typeface="Arial Narrow" panose="020B0606020202030204" pitchFamily="34" charset="0"/>
              </a:rPr>
              <a:t>It is recommended that dietary counselling in dental disease should be comprehensive for whole human health and not just for any particular dental disease</a:t>
            </a:r>
            <a:endParaRPr lang="en-IN" sz="2400" dirty="0">
              <a:latin typeface="Arial Narrow" panose="020B0606020202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23537" y="4059540"/>
            <a:ext cx="4039673" cy="2695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9253716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434"/>
            <a:ext cx="12192000" cy="6858000"/>
          </a:xfrm>
          <a:prstGeom prst="rect">
            <a:avLst/>
          </a:prstGeom>
        </p:spPr>
      </p:pic>
      <p:sp>
        <p:nvSpPr>
          <p:cNvPr id="5" name="Title 4"/>
          <p:cNvSpPr>
            <a:spLocks noGrp="1"/>
          </p:cNvSpPr>
          <p:nvPr>
            <p:ph type="title"/>
          </p:nvPr>
        </p:nvSpPr>
        <p:spPr/>
        <p:txBody>
          <a:bodyPr>
            <a:normAutofit fontScale="90000"/>
          </a:bodyPr>
          <a:lstStyle/>
          <a:p>
            <a:r>
              <a:rPr lang="en-IN" b="1" dirty="0">
                <a:latin typeface="Bodoni MT Black" panose="02070A03080606020203" pitchFamily="18" charset="0"/>
              </a:rPr>
              <a:t/>
            </a:r>
            <a:br>
              <a:rPr lang="en-IN" b="1" dirty="0">
                <a:latin typeface="Bodoni MT Black" panose="02070A03080606020203" pitchFamily="18" charset="0"/>
              </a:rPr>
            </a:br>
            <a:r>
              <a:rPr lang="en-IN" b="1" dirty="0">
                <a:latin typeface="Bodoni MT Black" panose="02070A03080606020203" pitchFamily="18" charset="0"/>
              </a:rPr>
              <a:t>Alternatives</a:t>
            </a:r>
            <a:br>
              <a:rPr lang="en-IN" b="1" dirty="0">
                <a:latin typeface="Bodoni MT Black" panose="02070A03080606020203" pitchFamily="18" charset="0"/>
              </a:rPr>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430368" y="1690687"/>
            <a:ext cx="11276527" cy="4985415"/>
          </a:xfrm>
        </p:spPr>
        <p:txBody>
          <a:bodyPr>
            <a:normAutofit/>
          </a:bodyPr>
          <a:lstStyle/>
          <a:p>
            <a:pPr algn="just">
              <a:lnSpc>
                <a:spcPct val="150000"/>
              </a:lnSpc>
            </a:pPr>
            <a:r>
              <a:rPr lang="en-IN" sz="2000" dirty="0">
                <a:latin typeface="Arial Narrow" panose="020B0606020202030204" pitchFamily="34" charset="0"/>
              </a:rPr>
              <a:t>The </a:t>
            </a:r>
            <a:r>
              <a:rPr lang="en-IN" sz="2000" dirty="0">
                <a:latin typeface="Arial Narrow" panose="020B0606020202030204" pitchFamily="34" charset="0"/>
                <a:hlinkClick r:id="rId3" tooltip="Harvard School of Public Health"/>
              </a:rPr>
              <a:t>Harvard School of Public Health</a:t>
            </a:r>
            <a:r>
              <a:rPr lang="en-IN" sz="2000" dirty="0">
                <a:latin typeface="Arial Narrow" panose="020B0606020202030204" pitchFamily="34" charset="0"/>
              </a:rPr>
              <a:t> proposes a healthy eating pyramid, which includes calcium and multi-vitamin supplements as well as moderate amounts of alcohol</a:t>
            </a:r>
            <a:r>
              <a:rPr lang="en-IN" sz="2000" dirty="0" smtClean="0">
                <a:latin typeface="Arial Narrow" panose="020B0606020202030204" pitchFamily="34" charset="0"/>
              </a:rPr>
              <a:t>, </a:t>
            </a:r>
            <a:r>
              <a:rPr lang="en-IN" sz="2000" dirty="0">
                <a:latin typeface="Arial Narrow" panose="020B0606020202030204" pitchFamily="34" charset="0"/>
              </a:rPr>
              <a:t>as an alternative to the Food Guide </a:t>
            </a:r>
            <a:r>
              <a:rPr lang="en-IN" sz="2000" dirty="0" smtClean="0">
                <a:latin typeface="Arial Narrow" panose="020B0606020202030204" pitchFamily="34" charset="0"/>
              </a:rPr>
              <a:t>Pyramid</a:t>
            </a:r>
          </a:p>
          <a:p>
            <a:pPr marL="0" indent="0" algn="just">
              <a:lnSpc>
                <a:spcPct val="150000"/>
              </a:lnSpc>
              <a:buNone/>
            </a:pPr>
            <a:r>
              <a:rPr lang="en-IN" sz="2000" b="1" dirty="0" smtClean="0"/>
              <a:t>                                                                              "</a:t>
            </a:r>
            <a:r>
              <a:rPr lang="en-IN" sz="2000" b="1" dirty="0" err="1"/>
              <a:t>MyPlate</a:t>
            </a:r>
            <a:r>
              <a:rPr lang="en-IN" sz="2000" b="1" dirty="0"/>
              <a:t>"</a:t>
            </a:r>
          </a:p>
          <a:p>
            <a:pPr algn="just">
              <a:lnSpc>
                <a:spcPct val="150000"/>
              </a:lnSpc>
            </a:pPr>
            <a:r>
              <a:rPr lang="en-IN" sz="2000" dirty="0">
                <a:latin typeface="Arial Narrow" panose="020B0606020202030204" pitchFamily="34" charset="0"/>
              </a:rPr>
              <a:t>The University of Michigan Integrative Medicine’s Healing Foods Pyramid emphasizes plant-based choices, variety and </a:t>
            </a:r>
            <a:r>
              <a:rPr lang="en-IN" sz="2000" dirty="0" smtClean="0">
                <a:latin typeface="Arial Narrow" panose="020B0606020202030204" pitchFamily="34" charset="0"/>
              </a:rPr>
              <a:t>balance</a:t>
            </a:r>
          </a:p>
          <a:p>
            <a:pPr algn="just">
              <a:lnSpc>
                <a:spcPct val="150000"/>
              </a:lnSpc>
            </a:pPr>
            <a:r>
              <a:rPr lang="en-IN" sz="2000" dirty="0">
                <a:latin typeface="Arial Narrow" panose="020B0606020202030204" pitchFamily="34" charset="0"/>
              </a:rPr>
              <a:t>It includes sections for seasonings and water as well as healthy fats</a:t>
            </a:r>
            <a:endParaRPr lang="en-IN" sz="2000" dirty="0" smtClean="0">
              <a:solidFill>
                <a:schemeClr val="tx1">
                  <a:lumMod val="95000"/>
                  <a:lumOff val="5000"/>
                </a:schemeClr>
              </a:solidFill>
              <a:latin typeface="Arial Narrow" panose="020B0606020202030204" pitchFamily="34" charset="0"/>
            </a:endParaRPr>
          </a:p>
        </p:txBody>
      </p:sp>
      <p:pic>
        <p:nvPicPr>
          <p:cNvPr id="4098" name="Picture 2" descr="https://upload.wikimedia.org/wikipedia/commons/thumb/a/ad/USDA_MyPlate_green.svg/220px-USDA_MyPlate_green.svg.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37172" y="3935171"/>
            <a:ext cx="2985171" cy="274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28428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434"/>
            <a:ext cx="12192000" cy="6858000"/>
          </a:xfrm>
          <a:prstGeom prst="rect">
            <a:avLst/>
          </a:prstGeom>
        </p:spPr>
      </p:pic>
      <p:sp>
        <p:nvSpPr>
          <p:cNvPr id="5" name="Title 4"/>
          <p:cNvSpPr>
            <a:spLocks noGrp="1"/>
          </p:cNvSpPr>
          <p:nvPr>
            <p:ph type="title"/>
          </p:nvPr>
        </p:nvSpPr>
        <p:spPr/>
        <p:txBody>
          <a:bodyPr>
            <a:normAutofit fontScale="90000"/>
          </a:bodyPr>
          <a:lstStyle/>
          <a:p>
            <a:r>
              <a:rPr lang="en-IN" b="1" dirty="0">
                <a:latin typeface="Bodoni MT Black" panose="02070A03080606020203" pitchFamily="18" charset="0"/>
              </a:rPr>
              <a:t/>
            </a:r>
            <a:br>
              <a:rPr lang="en-IN" b="1" dirty="0">
                <a:latin typeface="Bodoni MT Black" panose="02070A03080606020203" pitchFamily="18" charset="0"/>
              </a:rPr>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pic>
        <p:nvPicPr>
          <p:cNvPr id="6146" name="Picture 2" descr="Image result for FOOD PYRAMID"/>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081826" y="183552"/>
            <a:ext cx="9221272" cy="6523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81623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3"/>
          <a:stretch>
            <a:fillRect/>
          </a:stretch>
        </p:blipFill>
        <p:spPr>
          <a:xfrm>
            <a:off x="838200" y="1690688"/>
            <a:ext cx="4271266" cy="4351338"/>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1692254" y="658574"/>
            <a:ext cx="4687630" cy="523220"/>
          </a:xfrm>
          <a:prstGeom prst="rect">
            <a:avLst/>
          </a:prstGeom>
        </p:spPr>
        <p:txBody>
          <a:bodyPr wrap="none">
            <a:spAutoFit/>
          </a:bodyPr>
          <a:lstStyle/>
          <a:p>
            <a:r>
              <a:rPr lang="en-IN" sz="2800" b="1" dirty="0">
                <a:solidFill>
                  <a:srgbClr val="FF0000"/>
                </a:solidFill>
                <a:latin typeface="Times New Roman" panose="02020603050405020304" pitchFamily="18" charset="0"/>
              </a:rPr>
              <a:t>THE DIET INTERVIEWER</a:t>
            </a:r>
            <a:r>
              <a:rPr lang="en-IN" b="1" dirty="0">
                <a:solidFill>
                  <a:srgbClr val="FF0000"/>
                </a:solidFill>
                <a:latin typeface="Times New Roman" panose="02020603050405020304" pitchFamily="18" charset="0"/>
              </a:rPr>
              <a:t>:</a:t>
            </a:r>
            <a:endParaRPr lang="en-IN" dirty="0"/>
          </a:p>
        </p:txBody>
      </p:sp>
      <p:pic>
        <p:nvPicPr>
          <p:cNvPr id="7" name="Picture 6"/>
          <p:cNvPicPr>
            <a:picLocks noChangeAspect="1"/>
          </p:cNvPicPr>
          <p:nvPr/>
        </p:nvPicPr>
        <p:blipFill>
          <a:blip r:embed="rId4"/>
          <a:stretch>
            <a:fillRect/>
          </a:stretch>
        </p:blipFill>
        <p:spPr>
          <a:xfrm>
            <a:off x="6601842" y="1686120"/>
            <a:ext cx="4097781" cy="435590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680447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p:txBody>
          <a:bodyPr/>
          <a:lstStyle/>
          <a:p>
            <a:pPr marL="0" indent="0">
              <a:lnSpc>
                <a:spcPct val="200000"/>
              </a:lnSpc>
              <a:buNone/>
            </a:pPr>
            <a:r>
              <a:rPr lang="en-IN" dirty="0"/>
              <a:t>• Certainly nutritionists can readily qualify with </a:t>
            </a:r>
            <a:r>
              <a:rPr lang="en-IN" dirty="0" smtClean="0"/>
              <a:t>some extra </a:t>
            </a:r>
            <a:r>
              <a:rPr lang="en-IN" dirty="0"/>
              <a:t>course work in the nature of dental caries </a:t>
            </a:r>
            <a:r>
              <a:rPr lang="en-IN" dirty="0" smtClean="0"/>
              <a:t>and periodontal </a:t>
            </a:r>
            <a:r>
              <a:rPr lang="en-IN" dirty="0"/>
              <a:t>disease and in preventive dentistry.</a:t>
            </a:r>
          </a:p>
        </p:txBody>
      </p:sp>
      <p:pic>
        <p:nvPicPr>
          <p:cNvPr id="3" name="Picture 2"/>
          <p:cNvPicPr>
            <a:picLocks noChangeAspect="1"/>
          </p:cNvPicPr>
          <p:nvPr/>
        </p:nvPicPr>
        <p:blipFill>
          <a:blip r:embed="rId3"/>
          <a:stretch>
            <a:fillRect/>
          </a:stretch>
        </p:blipFill>
        <p:spPr>
          <a:xfrm>
            <a:off x="7606749" y="3838630"/>
            <a:ext cx="2841300" cy="2833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7830886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838200" y="914400"/>
            <a:ext cx="10515600" cy="5262563"/>
          </a:xfrm>
        </p:spPr>
        <p:txBody>
          <a:bodyPr/>
          <a:lstStyle/>
          <a:p>
            <a:pPr algn="just"/>
            <a:r>
              <a:rPr lang="en-IN" dirty="0" smtClean="0"/>
              <a:t> </a:t>
            </a:r>
            <a:r>
              <a:rPr lang="en-IN" sz="2400" dirty="0">
                <a:latin typeface="Arial Narrow" panose="020B0606020202030204" pitchFamily="34" charset="0"/>
              </a:rPr>
              <a:t>Ideally, as the professional authority, the dentist should be </a:t>
            </a:r>
            <a:r>
              <a:rPr lang="en-IN" sz="2400" dirty="0" smtClean="0">
                <a:latin typeface="Arial Narrow" panose="020B0606020202030204" pitchFamily="34" charset="0"/>
              </a:rPr>
              <a:t>the diet </a:t>
            </a:r>
            <a:r>
              <a:rPr lang="en-IN" sz="2400" dirty="0">
                <a:latin typeface="Arial Narrow" panose="020B0606020202030204" pitchFamily="34" charset="0"/>
              </a:rPr>
              <a:t>interviewer, but it is probable that he or she will not </a:t>
            </a:r>
            <a:r>
              <a:rPr lang="en-IN" sz="2400" dirty="0" smtClean="0">
                <a:latin typeface="Arial Narrow" panose="020B0606020202030204" pitchFamily="34" charset="0"/>
              </a:rPr>
              <a:t>be able </a:t>
            </a:r>
            <a:r>
              <a:rPr lang="en-IN" sz="2400" dirty="0">
                <a:latin typeface="Arial Narrow" panose="020B0606020202030204" pitchFamily="34" charset="0"/>
              </a:rPr>
              <a:t>to give adequate time to this phase of preventive services</a:t>
            </a:r>
            <a:r>
              <a:rPr lang="en-IN" sz="2400" dirty="0" smtClean="0">
                <a:latin typeface="Arial Narrow" panose="020B0606020202030204" pitchFamily="34" charset="0"/>
              </a:rPr>
              <a:t>.</a:t>
            </a:r>
          </a:p>
          <a:p>
            <a:pPr algn="just"/>
            <a:endParaRPr lang="en-IN" sz="2400" dirty="0">
              <a:latin typeface="Arial Narrow" panose="020B0606020202030204" pitchFamily="34" charset="0"/>
            </a:endParaRPr>
          </a:p>
          <a:p>
            <a:pPr algn="just"/>
            <a:r>
              <a:rPr lang="en-IN" sz="2400" dirty="0" smtClean="0">
                <a:latin typeface="Arial Narrow" panose="020B0606020202030204" pitchFamily="34" charset="0"/>
              </a:rPr>
              <a:t> </a:t>
            </a:r>
            <a:r>
              <a:rPr lang="en-IN" sz="2400" dirty="0">
                <a:latin typeface="Arial Narrow" panose="020B0606020202030204" pitchFamily="34" charset="0"/>
              </a:rPr>
              <a:t>Consequently, clinical dental nutrition services probably </a:t>
            </a:r>
            <a:r>
              <a:rPr lang="en-IN" sz="2400" dirty="0" smtClean="0">
                <a:latin typeface="Arial Narrow" panose="020B0606020202030204" pitchFamily="34" charset="0"/>
              </a:rPr>
              <a:t>will be </a:t>
            </a:r>
            <a:r>
              <a:rPr lang="en-IN" sz="2400" dirty="0">
                <a:latin typeface="Arial Narrow" panose="020B0606020202030204" pitchFamily="34" charset="0"/>
              </a:rPr>
              <a:t>assigned to a dental hygienist or a nutritionist</a:t>
            </a:r>
            <a:r>
              <a:rPr lang="en-IN" sz="2400" dirty="0" smtClean="0">
                <a:latin typeface="Arial Narrow" panose="020B0606020202030204" pitchFamily="34" charset="0"/>
              </a:rPr>
              <a:t>.</a:t>
            </a:r>
          </a:p>
          <a:p>
            <a:pPr algn="just"/>
            <a:endParaRPr lang="en-IN" sz="2400" dirty="0">
              <a:latin typeface="Arial Narrow" panose="020B0606020202030204" pitchFamily="34" charset="0"/>
            </a:endParaRPr>
          </a:p>
          <a:p>
            <a:pPr algn="just"/>
            <a:r>
              <a:rPr lang="en-IN" sz="2400" dirty="0" smtClean="0">
                <a:latin typeface="Arial Narrow" panose="020B0606020202030204" pitchFamily="34" charset="0"/>
              </a:rPr>
              <a:t> </a:t>
            </a:r>
            <a:r>
              <a:rPr lang="en-IN" sz="2400" dirty="0">
                <a:latin typeface="Arial Narrow" panose="020B0606020202030204" pitchFamily="34" charset="0"/>
              </a:rPr>
              <a:t>In any </a:t>
            </a:r>
            <a:r>
              <a:rPr lang="en-IN" sz="2400" dirty="0" smtClean="0">
                <a:latin typeface="Arial Narrow" panose="020B0606020202030204" pitchFamily="34" charset="0"/>
              </a:rPr>
              <a:t>event, the </a:t>
            </a:r>
            <a:r>
              <a:rPr lang="en-IN" sz="2400" dirty="0">
                <a:latin typeface="Arial Narrow" panose="020B0606020202030204" pitchFamily="34" charset="0"/>
              </a:rPr>
              <a:t>dentist is the responsible professional who must </a:t>
            </a:r>
            <a:r>
              <a:rPr lang="en-IN" sz="2400" dirty="0" smtClean="0">
                <a:latin typeface="Arial Narrow" panose="020B0606020202030204" pitchFamily="34" charset="0"/>
              </a:rPr>
              <a:t>reinforce the </a:t>
            </a:r>
            <a:r>
              <a:rPr lang="en-IN" sz="2400" dirty="0">
                <a:latin typeface="Arial Narrow" panose="020B0606020202030204" pitchFamily="34" charset="0"/>
              </a:rPr>
              <a:t>advice given by the dental hygienist or nutritionist at </a:t>
            </a:r>
            <a:r>
              <a:rPr lang="en-IN" sz="2400" dirty="0" smtClean="0">
                <a:latin typeface="Arial Narrow" panose="020B0606020202030204" pitchFamily="34" charset="0"/>
              </a:rPr>
              <a:t>the check </a:t>
            </a:r>
            <a:r>
              <a:rPr lang="en-IN" sz="2400" dirty="0">
                <a:latin typeface="Arial Narrow" panose="020B0606020202030204" pitchFamily="34" charset="0"/>
              </a:rPr>
              <a:t>up visits</a:t>
            </a:r>
            <a:r>
              <a:rPr lang="en-IN" dirty="0"/>
              <a:t>.</a:t>
            </a:r>
          </a:p>
        </p:txBody>
      </p:sp>
    </p:spTree>
    <p:extLst>
      <p:ext uri="{BB962C8B-B14F-4D97-AF65-F5344CB8AC3E}">
        <p14:creationId xmlns:p14="http://schemas.microsoft.com/office/powerpoint/2010/main" xmlns="" val="4963223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838200" y="914400"/>
            <a:ext cx="10515600" cy="5262563"/>
          </a:xfrm>
        </p:spPr>
        <p:txBody>
          <a:bodyPr/>
          <a:lstStyle/>
          <a:p>
            <a:pPr marL="0" indent="0">
              <a:buNone/>
            </a:pPr>
            <a:r>
              <a:rPr lang="en-IN" dirty="0" smtClean="0"/>
              <a:t>                      Teaching </a:t>
            </a:r>
            <a:r>
              <a:rPr lang="en-IN" dirty="0"/>
              <a:t>and Learning:</a:t>
            </a:r>
          </a:p>
        </p:txBody>
      </p:sp>
      <p:pic>
        <p:nvPicPr>
          <p:cNvPr id="3" name="Picture 2"/>
          <p:cNvPicPr>
            <a:picLocks noChangeAspect="1"/>
          </p:cNvPicPr>
          <p:nvPr/>
        </p:nvPicPr>
        <p:blipFill>
          <a:blip r:embed="rId3"/>
          <a:stretch>
            <a:fillRect/>
          </a:stretch>
        </p:blipFill>
        <p:spPr>
          <a:xfrm>
            <a:off x="600370" y="1690688"/>
            <a:ext cx="4952292" cy="4319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390862" y="1655973"/>
            <a:ext cx="4325179" cy="4388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647828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838200" y="914400"/>
            <a:ext cx="10515600" cy="5262563"/>
          </a:xfrm>
        </p:spPr>
        <p:txBody>
          <a:bodyPr/>
          <a:lstStyle/>
          <a:p>
            <a:pPr marL="0" indent="0">
              <a:buNone/>
            </a:pPr>
            <a:endParaRPr lang="en-IN" dirty="0"/>
          </a:p>
        </p:txBody>
      </p:sp>
      <p:sp>
        <p:nvSpPr>
          <p:cNvPr id="7" name="Rectangle 6"/>
          <p:cNvSpPr/>
          <p:nvPr/>
        </p:nvSpPr>
        <p:spPr>
          <a:xfrm>
            <a:off x="1245704" y="1338470"/>
            <a:ext cx="10108096" cy="4616648"/>
          </a:xfrm>
          <a:prstGeom prst="rect">
            <a:avLst/>
          </a:prstGeom>
        </p:spPr>
        <p:txBody>
          <a:bodyPr wrap="square">
            <a:spAutoFit/>
          </a:bodyPr>
          <a:lstStyle/>
          <a:p>
            <a:pPr marL="285750" indent="-285750">
              <a:lnSpc>
                <a:spcPct val="150000"/>
              </a:lnSpc>
              <a:buFont typeface="Arial" panose="020B0604020202020204" pitchFamily="34" charset="0"/>
              <a:buChar char="•"/>
            </a:pPr>
            <a:r>
              <a:rPr lang="en-IN" sz="2800" dirty="0" smtClean="0">
                <a:solidFill>
                  <a:srgbClr val="000000"/>
                </a:solidFill>
                <a:latin typeface="Arial Narrow" panose="020B0606020202030204" pitchFamily="34" charset="0"/>
              </a:rPr>
              <a:t>Even </a:t>
            </a:r>
            <a:r>
              <a:rPr lang="en-IN" sz="2800" dirty="0">
                <a:solidFill>
                  <a:srgbClr val="000000"/>
                </a:solidFill>
                <a:latin typeface="Arial Narrow" panose="020B0606020202030204" pitchFamily="34" charset="0"/>
              </a:rPr>
              <a:t>with these various aids available, teaching will not </a:t>
            </a:r>
            <a:r>
              <a:rPr lang="en-IN" sz="2800" dirty="0" smtClean="0">
                <a:solidFill>
                  <a:srgbClr val="000000"/>
                </a:solidFill>
                <a:latin typeface="Arial Narrow" panose="020B0606020202030204" pitchFamily="34" charset="0"/>
              </a:rPr>
              <a:t>be effective </a:t>
            </a:r>
            <a:r>
              <a:rPr lang="en-IN" sz="2800" dirty="0">
                <a:solidFill>
                  <a:srgbClr val="000000"/>
                </a:solidFill>
                <a:latin typeface="Arial Narrow" panose="020B0606020202030204" pitchFamily="34" charset="0"/>
              </a:rPr>
              <a:t>if the information is not </a:t>
            </a:r>
            <a:r>
              <a:rPr lang="en-IN" sz="2800" dirty="0">
                <a:solidFill>
                  <a:srgbClr val="0070C1"/>
                </a:solidFill>
                <a:latin typeface="Arial Narrow" panose="020B0606020202030204" pitchFamily="34" charset="0"/>
              </a:rPr>
              <a:t>presented in small increment</a:t>
            </a:r>
            <a:r>
              <a:rPr lang="en-IN" sz="2800" dirty="0" smtClean="0">
                <a:solidFill>
                  <a:srgbClr val="0070C1"/>
                </a:solidFill>
                <a:latin typeface="Arial Narrow" panose="020B0606020202030204" pitchFamily="34" charset="0"/>
              </a:rPr>
              <a:t>.</a:t>
            </a:r>
          </a:p>
          <a:p>
            <a:pPr>
              <a:lnSpc>
                <a:spcPct val="150000"/>
              </a:lnSpc>
            </a:pPr>
            <a:endParaRPr lang="en-IN" sz="2800" dirty="0">
              <a:solidFill>
                <a:srgbClr val="0070C1"/>
              </a:solidFill>
              <a:latin typeface="Arial Narrow" panose="020B0606020202030204" pitchFamily="34" charset="0"/>
            </a:endParaRPr>
          </a:p>
          <a:p>
            <a:pPr>
              <a:lnSpc>
                <a:spcPct val="150000"/>
              </a:lnSpc>
            </a:pPr>
            <a:r>
              <a:rPr lang="en-IN" sz="2800" dirty="0">
                <a:solidFill>
                  <a:srgbClr val="000000"/>
                </a:solidFill>
                <a:latin typeface="Arial Narrow" panose="020B0606020202030204" pitchFamily="34" charset="0"/>
              </a:rPr>
              <a:t>• If the patient does not understand the explanation, it </a:t>
            </a:r>
            <a:r>
              <a:rPr lang="en-IN" sz="2800" dirty="0">
                <a:solidFill>
                  <a:srgbClr val="0070C1"/>
                </a:solidFill>
                <a:latin typeface="Arial Narrow" panose="020B0606020202030204" pitchFamily="34" charset="0"/>
              </a:rPr>
              <a:t>should </a:t>
            </a:r>
            <a:r>
              <a:rPr lang="en-IN" sz="2800" dirty="0" smtClean="0">
                <a:solidFill>
                  <a:srgbClr val="0070C1"/>
                </a:solidFill>
                <a:latin typeface="Arial Narrow" panose="020B0606020202030204" pitchFamily="34" charset="0"/>
              </a:rPr>
              <a:t>be repeated.</a:t>
            </a:r>
          </a:p>
          <a:p>
            <a:pPr>
              <a:lnSpc>
                <a:spcPct val="150000"/>
              </a:lnSpc>
            </a:pPr>
            <a:endParaRPr lang="en-IN" sz="2800" dirty="0">
              <a:solidFill>
                <a:srgbClr val="0070C1"/>
              </a:solidFill>
              <a:latin typeface="Arial Narrow" panose="020B0606020202030204" pitchFamily="34" charset="0"/>
            </a:endParaRPr>
          </a:p>
          <a:p>
            <a:pPr>
              <a:lnSpc>
                <a:spcPct val="150000"/>
              </a:lnSpc>
            </a:pPr>
            <a:r>
              <a:rPr lang="en-IN" sz="2800" dirty="0">
                <a:solidFill>
                  <a:srgbClr val="000000"/>
                </a:solidFill>
                <a:latin typeface="Arial Narrow" panose="020B0606020202030204" pitchFamily="34" charset="0"/>
              </a:rPr>
              <a:t>• The next level should not be attempted </a:t>
            </a:r>
            <a:r>
              <a:rPr lang="en-IN" sz="2800" dirty="0">
                <a:solidFill>
                  <a:srgbClr val="0070C1"/>
                </a:solidFill>
                <a:latin typeface="Arial Narrow" panose="020B0606020202030204" pitchFamily="34" charset="0"/>
              </a:rPr>
              <a:t>until the previous </a:t>
            </a:r>
            <a:r>
              <a:rPr lang="en-IN" sz="2800" dirty="0" smtClean="0">
                <a:solidFill>
                  <a:srgbClr val="0070C1"/>
                </a:solidFill>
                <a:latin typeface="Arial Narrow" panose="020B0606020202030204" pitchFamily="34" charset="0"/>
              </a:rPr>
              <a:t>level is </a:t>
            </a:r>
            <a:r>
              <a:rPr lang="en-IN" sz="2800" dirty="0">
                <a:solidFill>
                  <a:srgbClr val="0070C1"/>
                </a:solidFill>
                <a:latin typeface="Arial Narrow" panose="020B0606020202030204" pitchFamily="34" charset="0"/>
              </a:rPr>
              <a:t>fully understood.</a:t>
            </a:r>
            <a:endParaRPr lang="en-IN" sz="2800" dirty="0">
              <a:latin typeface="Arial Narrow" panose="020B0606020202030204" pitchFamily="34" charset="0"/>
            </a:endParaRPr>
          </a:p>
        </p:txBody>
      </p:sp>
    </p:spTree>
    <p:extLst>
      <p:ext uri="{BB962C8B-B14F-4D97-AF65-F5344CB8AC3E}">
        <p14:creationId xmlns:p14="http://schemas.microsoft.com/office/powerpoint/2010/main" xmlns="" val="4278033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838200" y="914400"/>
            <a:ext cx="10515600" cy="5262563"/>
          </a:xfrm>
        </p:spPr>
        <p:txBody>
          <a:bodyPr>
            <a:normAutofit/>
          </a:bodyPr>
          <a:lstStyle/>
          <a:p>
            <a:pPr marL="0" indent="0">
              <a:lnSpc>
                <a:spcPct val="150000"/>
              </a:lnSpc>
              <a:buNone/>
            </a:pPr>
            <a:r>
              <a:rPr lang="en-IN" sz="2400" dirty="0"/>
              <a:t>• The more the patient is involved in the educational process </a:t>
            </a:r>
            <a:r>
              <a:rPr lang="en-IN" sz="2400" dirty="0" smtClean="0"/>
              <a:t>the greater </a:t>
            </a:r>
            <a:r>
              <a:rPr lang="en-IN" sz="2400" dirty="0"/>
              <a:t>is the extent of learning. People learn least well </a:t>
            </a:r>
            <a:r>
              <a:rPr lang="en-IN" sz="2400" dirty="0" smtClean="0"/>
              <a:t>by hearing</a:t>
            </a:r>
            <a:r>
              <a:rPr lang="en-IN" sz="2400" dirty="0"/>
              <a:t>; they learn better what they can also see; and </a:t>
            </a:r>
            <a:r>
              <a:rPr lang="en-IN" sz="2400" dirty="0" smtClean="0"/>
              <a:t>they learn </a:t>
            </a:r>
            <a:r>
              <a:rPr lang="en-IN" sz="2400" dirty="0"/>
              <a:t>best by doing, because they are totally involved</a:t>
            </a:r>
            <a:r>
              <a:rPr lang="en-IN" sz="2400" dirty="0" smtClean="0"/>
              <a:t>.</a:t>
            </a:r>
          </a:p>
          <a:p>
            <a:pPr marL="0" indent="0">
              <a:lnSpc>
                <a:spcPct val="150000"/>
              </a:lnSpc>
              <a:buNone/>
            </a:pPr>
            <a:endParaRPr lang="en-IN" sz="2400" dirty="0"/>
          </a:p>
          <a:p>
            <a:pPr marL="0" indent="0">
              <a:lnSpc>
                <a:spcPct val="150000"/>
              </a:lnSpc>
              <a:buNone/>
            </a:pPr>
            <a:endParaRPr lang="en-IN" sz="2400" dirty="0"/>
          </a:p>
          <a:p>
            <a:pPr marL="0" indent="0">
              <a:lnSpc>
                <a:spcPct val="150000"/>
              </a:lnSpc>
              <a:buNone/>
            </a:pPr>
            <a:r>
              <a:rPr lang="en-IN" sz="2400" dirty="0"/>
              <a:t>• Any time the patient participates in evaluating his or her </a:t>
            </a:r>
            <a:r>
              <a:rPr lang="en-IN" sz="2400" dirty="0" smtClean="0"/>
              <a:t>diet and </a:t>
            </a:r>
            <a:r>
              <a:rPr lang="en-IN" sz="2400" dirty="0"/>
              <a:t>writes his or her own diet prescription with guidance </a:t>
            </a:r>
            <a:r>
              <a:rPr lang="en-IN" sz="2400" dirty="0" smtClean="0"/>
              <a:t>from the </a:t>
            </a:r>
            <a:r>
              <a:rPr lang="en-IN" sz="2400" dirty="0" err="1"/>
              <a:t>counselor</a:t>
            </a:r>
            <a:r>
              <a:rPr lang="en-IN" sz="2400" dirty="0"/>
              <a:t>, optimal learning and adherence to the </a:t>
            </a:r>
            <a:r>
              <a:rPr lang="en-IN" sz="2400" dirty="0" smtClean="0"/>
              <a:t>new regimen </a:t>
            </a:r>
            <a:r>
              <a:rPr lang="en-IN" sz="2400" dirty="0"/>
              <a:t>will result</a:t>
            </a:r>
            <a:r>
              <a:rPr lang="en-IN" dirty="0"/>
              <a:t>.</a:t>
            </a:r>
          </a:p>
        </p:txBody>
      </p:sp>
    </p:spTree>
    <p:extLst>
      <p:ext uri="{BB962C8B-B14F-4D97-AF65-F5344CB8AC3E}">
        <p14:creationId xmlns:p14="http://schemas.microsoft.com/office/powerpoint/2010/main" xmlns="" val="5519716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b="1" dirty="0">
                <a:latin typeface="Bodoni MT Black" panose="02070A03080606020203" pitchFamily="18" charset="0"/>
              </a:rPr>
              <a:t>GUIDELINES FOR COUNSELING:</a:t>
            </a:r>
            <a:r>
              <a:rPr lang="en-IN" b="1" dirty="0"/>
              <a:t/>
            </a:r>
            <a:br>
              <a:rPr lang="en-IN" b="1" dirty="0"/>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838200" y="914400"/>
            <a:ext cx="10515600" cy="5262563"/>
          </a:xfrm>
        </p:spPr>
        <p:txBody>
          <a:bodyPr>
            <a:normAutofit fontScale="92500"/>
          </a:bodyPr>
          <a:lstStyle/>
          <a:p>
            <a:pPr marL="0" indent="0">
              <a:lnSpc>
                <a:spcPct val="150000"/>
              </a:lnSpc>
              <a:buNone/>
            </a:pPr>
            <a:endParaRPr lang="en-IN" sz="2400" i="1" dirty="0" smtClean="0">
              <a:latin typeface="Arial Narrow" panose="020B0606020202030204" pitchFamily="34" charset="0"/>
            </a:endParaRPr>
          </a:p>
          <a:p>
            <a:pPr marL="457200" indent="-457200">
              <a:lnSpc>
                <a:spcPct val="150000"/>
              </a:lnSpc>
              <a:buAutoNum type="arabicPeriod"/>
            </a:pPr>
            <a:r>
              <a:rPr lang="en-IN" sz="2400" i="1" dirty="0" smtClean="0">
                <a:latin typeface="Arial Narrow" panose="020B0606020202030204" pitchFamily="34" charset="0"/>
              </a:rPr>
              <a:t>Gather </a:t>
            </a:r>
            <a:r>
              <a:rPr lang="en-IN" sz="2400" i="1" dirty="0">
                <a:latin typeface="Arial Narrow" panose="020B0606020202030204" pitchFamily="34" charset="0"/>
              </a:rPr>
              <a:t>information- </a:t>
            </a:r>
            <a:endParaRPr lang="en-IN" sz="2400" i="1" dirty="0" smtClean="0">
              <a:latin typeface="Arial Narrow" panose="020B0606020202030204" pitchFamily="34" charset="0"/>
            </a:endParaRPr>
          </a:p>
          <a:p>
            <a:pPr marL="0" indent="0">
              <a:lnSpc>
                <a:spcPct val="150000"/>
              </a:lnSpc>
              <a:buNone/>
            </a:pPr>
            <a:r>
              <a:rPr lang="en-IN" sz="2400" dirty="0" smtClean="0">
                <a:latin typeface="Arial Narrow" panose="020B0606020202030204" pitchFamily="34" charset="0"/>
              </a:rPr>
              <a:t>Personal </a:t>
            </a:r>
            <a:r>
              <a:rPr lang="en-IN" sz="2400" dirty="0">
                <a:latin typeface="Arial Narrow" panose="020B0606020202030204" pitchFamily="34" charset="0"/>
              </a:rPr>
              <a:t>identifying data, likes </a:t>
            </a:r>
            <a:r>
              <a:rPr lang="en-IN" sz="2400" dirty="0" smtClean="0">
                <a:latin typeface="Arial Narrow" panose="020B0606020202030204" pitchFamily="34" charset="0"/>
              </a:rPr>
              <a:t>and dislikes</a:t>
            </a:r>
            <a:r>
              <a:rPr lang="en-IN" sz="2400" dirty="0">
                <a:latin typeface="Arial Narrow" panose="020B0606020202030204" pitchFamily="34" charset="0"/>
              </a:rPr>
              <a:t>, and the patient's perception as to the cause(s) of </a:t>
            </a:r>
            <a:r>
              <a:rPr lang="en-IN" sz="2400" dirty="0" smtClean="0">
                <a:latin typeface="Arial Narrow" panose="020B0606020202030204" pitchFamily="34" charset="0"/>
              </a:rPr>
              <a:t>the problem.</a:t>
            </a:r>
          </a:p>
          <a:p>
            <a:pPr marL="0" indent="0">
              <a:lnSpc>
                <a:spcPct val="150000"/>
              </a:lnSpc>
              <a:buNone/>
            </a:pPr>
            <a:endParaRPr lang="en-IN" sz="2400" dirty="0">
              <a:latin typeface="Arial Narrow" panose="020B0606020202030204" pitchFamily="34" charset="0"/>
            </a:endParaRPr>
          </a:p>
          <a:p>
            <a:pPr marL="0" indent="0">
              <a:lnSpc>
                <a:spcPct val="150000"/>
              </a:lnSpc>
              <a:buNone/>
            </a:pPr>
            <a:r>
              <a:rPr lang="en-IN" sz="2400" i="1" dirty="0">
                <a:latin typeface="Arial Narrow" panose="020B0606020202030204" pitchFamily="34" charset="0"/>
              </a:rPr>
              <a:t>2. Evaluate and interpret information </a:t>
            </a:r>
            <a:r>
              <a:rPr lang="en-IN" sz="2400" i="1" dirty="0" smtClean="0">
                <a:latin typeface="Arial Narrow" panose="020B0606020202030204" pitchFamily="34" charset="0"/>
              </a:rPr>
              <a:t>–</a:t>
            </a:r>
          </a:p>
          <a:p>
            <a:pPr marL="0" indent="0">
              <a:lnSpc>
                <a:spcPct val="150000"/>
              </a:lnSpc>
              <a:buNone/>
            </a:pPr>
            <a:r>
              <a:rPr lang="en-IN" sz="2400" i="1" dirty="0" smtClean="0">
                <a:latin typeface="Arial Narrow" panose="020B0606020202030204" pitchFamily="34" charset="0"/>
              </a:rPr>
              <a:t> </a:t>
            </a:r>
            <a:r>
              <a:rPr lang="en-IN" sz="2400" dirty="0">
                <a:latin typeface="Arial Narrow" panose="020B0606020202030204" pitchFamily="34" charset="0"/>
              </a:rPr>
              <a:t>relative adequacy of </a:t>
            </a:r>
            <a:r>
              <a:rPr lang="en-IN" sz="2400" dirty="0" smtClean="0">
                <a:latin typeface="Arial Narrow" panose="020B0606020202030204" pitchFamily="34" charset="0"/>
              </a:rPr>
              <a:t>the diet</a:t>
            </a:r>
            <a:r>
              <a:rPr lang="en-IN" sz="2400" dirty="0">
                <a:latin typeface="Arial Narrow" panose="020B0606020202030204" pitchFamily="34" charset="0"/>
              </a:rPr>
              <a:t>, eating habits, and the indirect environmental or </a:t>
            </a:r>
            <a:r>
              <a:rPr lang="en-IN" sz="2400" dirty="0" smtClean="0">
                <a:latin typeface="Arial Narrow" panose="020B0606020202030204" pitchFamily="34" charset="0"/>
              </a:rPr>
              <a:t>systemic factors </a:t>
            </a:r>
            <a:r>
              <a:rPr lang="en-IN" sz="2400" dirty="0">
                <a:latin typeface="Arial Narrow" panose="020B0606020202030204" pitchFamily="34" charset="0"/>
              </a:rPr>
              <a:t>that contribute to the dietary problem - to find </a:t>
            </a:r>
            <a:r>
              <a:rPr lang="en-IN" sz="2400" dirty="0" smtClean="0">
                <a:latin typeface="Arial Narrow" panose="020B0606020202030204" pitchFamily="34" charset="0"/>
              </a:rPr>
              <a:t>the reasons </a:t>
            </a:r>
            <a:r>
              <a:rPr lang="en-IN" sz="2400" dirty="0">
                <a:latin typeface="Arial Narrow" panose="020B0606020202030204" pitchFamily="34" charset="0"/>
              </a:rPr>
              <a:t>for the patient's dental problem</a:t>
            </a:r>
            <a:r>
              <a:rPr lang="en-IN" dirty="0"/>
              <a:t>.</a:t>
            </a:r>
          </a:p>
        </p:txBody>
      </p:sp>
    </p:spTree>
    <p:extLst>
      <p:ext uri="{BB962C8B-B14F-4D97-AF65-F5344CB8AC3E}">
        <p14:creationId xmlns:p14="http://schemas.microsoft.com/office/powerpoint/2010/main" xmlns="" val="14848965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b="1" dirty="0"/>
              <a:t>GUIDELINES FOR COUNSELING:</a:t>
            </a:r>
            <a:br>
              <a:rPr lang="en-IN" b="1" dirty="0"/>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838200" y="1690688"/>
            <a:ext cx="10929730" cy="5262563"/>
          </a:xfrm>
        </p:spPr>
        <p:txBody>
          <a:bodyPr>
            <a:normAutofit/>
          </a:bodyPr>
          <a:lstStyle/>
          <a:p>
            <a:pPr marL="0" indent="0">
              <a:lnSpc>
                <a:spcPct val="150000"/>
              </a:lnSpc>
              <a:buNone/>
            </a:pPr>
            <a:r>
              <a:rPr lang="en-IN" sz="2400" dirty="0" smtClean="0">
                <a:latin typeface="Arial Narrow" panose="020B0606020202030204" pitchFamily="34" charset="0"/>
              </a:rPr>
              <a:t>• </a:t>
            </a:r>
            <a:r>
              <a:rPr lang="en-IN" sz="2400" i="1" dirty="0">
                <a:latin typeface="Arial Narrow" panose="020B0606020202030204" pitchFamily="34" charset="0"/>
              </a:rPr>
              <a:t>3. Develop and implement a plan of action - </a:t>
            </a:r>
            <a:r>
              <a:rPr lang="en-IN" sz="2400" dirty="0">
                <a:latin typeface="Arial Narrow" panose="020B0606020202030204" pitchFamily="34" charset="0"/>
              </a:rPr>
              <a:t>a patient </a:t>
            </a:r>
            <a:r>
              <a:rPr lang="en-IN" sz="2400" dirty="0" smtClean="0">
                <a:latin typeface="Arial Narrow" panose="020B0606020202030204" pitchFamily="34" charset="0"/>
              </a:rPr>
              <a:t>is prescribed </a:t>
            </a:r>
            <a:r>
              <a:rPr lang="en-IN" sz="2400" dirty="0">
                <a:latin typeface="Arial Narrow" panose="020B0606020202030204" pitchFamily="34" charset="0"/>
              </a:rPr>
              <a:t>diet consisting primarily of gradual, </a:t>
            </a:r>
            <a:r>
              <a:rPr lang="en-IN" sz="2400" dirty="0" smtClean="0">
                <a:latin typeface="Arial Narrow" panose="020B0606020202030204" pitchFamily="34" charset="0"/>
              </a:rPr>
              <a:t>qualitative modifications </a:t>
            </a:r>
            <a:r>
              <a:rPr lang="en-IN" sz="2400" dirty="0">
                <a:latin typeface="Arial Narrow" panose="020B0606020202030204" pitchFamily="34" charset="0"/>
              </a:rPr>
              <a:t>of the diet using acceptable food exchanges. </a:t>
            </a:r>
            <a:r>
              <a:rPr lang="en-IN" sz="2400" dirty="0" smtClean="0">
                <a:latin typeface="Arial Narrow" panose="020B0606020202030204" pitchFamily="34" charset="0"/>
              </a:rPr>
              <a:t>Be realistic </a:t>
            </a:r>
            <a:r>
              <a:rPr lang="en-IN" sz="2400" dirty="0">
                <a:latin typeface="Arial Narrow" panose="020B0606020202030204" pitchFamily="34" charset="0"/>
              </a:rPr>
              <a:t>in the types and amounts of changes made initially. </a:t>
            </a:r>
            <a:r>
              <a:rPr lang="en-IN" sz="2400" dirty="0" smtClean="0">
                <a:latin typeface="Arial Narrow" panose="020B0606020202030204" pitchFamily="34" charset="0"/>
              </a:rPr>
              <a:t>The dietary </a:t>
            </a:r>
            <a:r>
              <a:rPr lang="en-IN" sz="2400" dirty="0">
                <a:latin typeface="Arial Narrow" panose="020B0606020202030204" pitchFamily="34" charset="0"/>
              </a:rPr>
              <a:t>frequency chart may help in determining what </a:t>
            </a:r>
            <a:r>
              <a:rPr lang="en-IN" sz="2400" dirty="0" smtClean="0">
                <a:latin typeface="Arial Narrow" panose="020B0606020202030204" pitchFamily="34" charset="0"/>
              </a:rPr>
              <a:t>changes might </a:t>
            </a:r>
            <a:r>
              <a:rPr lang="en-IN" sz="2400" dirty="0">
                <a:latin typeface="Arial Narrow" panose="020B0606020202030204" pitchFamily="34" charset="0"/>
              </a:rPr>
              <a:t>be made</a:t>
            </a:r>
            <a:r>
              <a:rPr lang="en-IN" sz="2400" dirty="0" smtClean="0">
                <a:latin typeface="Arial Narrow" panose="020B0606020202030204" pitchFamily="34" charset="0"/>
              </a:rPr>
              <a:t>.</a:t>
            </a:r>
          </a:p>
          <a:p>
            <a:pPr marL="0" indent="0">
              <a:lnSpc>
                <a:spcPct val="150000"/>
              </a:lnSpc>
              <a:buNone/>
            </a:pPr>
            <a:endParaRPr lang="en-IN" sz="2400" dirty="0">
              <a:latin typeface="Arial Narrow" panose="020B0606020202030204" pitchFamily="34" charset="0"/>
            </a:endParaRPr>
          </a:p>
          <a:p>
            <a:pPr marL="0" indent="0">
              <a:lnSpc>
                <a:spcPct val="150000"/>
              </a:lnSpc>
              <a:buNone/>
            </a:pPr>
            <a:r>
              <a:rPr lang="en-IN" sz="2400" dirty="0">
                <a:latin typeface="Arial Narrow" panose="020B0606020202030204" pitchFamily="34" charset="0"/>
              </a:rPr>
              <a:t>• 4. Seek </a:t>
            </a:r>
            <a:r>
              <a:rPr lang="en-IN" sz="2400" i="1" dirty="0">
                <a:latin typeface="Arial Narrow" panose="020B0606020202030204" pitchFamily="34" charset="0"/>
              </a:rPr>
              <a:t>active </a:t>
            </a:r>
            <a:r>
              <a:rPr lang="en-IN" sz="2400" i="1" dirty="0" smtClean="0">
                <a:latin typeface="Arial Narrow" panose="020B0606020202030204" pitchFamily="34" charset="0"/>
              </a:rPr>
              <a:t>participation</a:t>
            </a:r>
          </a:p>
          <a:p>
            <a:pPr marL="0" indent="0">
              <a:lnSpc>
                <a:spcPct val="150000"/>
              </a:lnSpc>
              <a:buNone/>
            </a:pPr>
            <a:endParaRPr lang="en-IN" sz="2400" i="1" dirty="0">
              <a:latin typeface="Arial Narrow" panose="020B0606020202030204" pitchFamily="34" charset="0"/>
            </a:endParaRPr>
          </a:p>
          <a:p>
            <a:pPr marL="0" indent="0">
              <a:lnSpc>
                <a:spcPct val="150000"/>
              </a:lnSpc>
              <a:buNone/>
            </a:pPr>
            <a:r>
              <a:rPr lang="en-IN" sz="2400" dirty="0">
                <a:latin typeface="Arial Narrow" panose="020B0606020202030204" pitchFamily="34" charset="0"/>
              </a:rPr>
              <a:t>• </a:t>
            </a:r>
            <a:r>
              <a:rPr lang="en-IN" sz="2400" i="1" dirty="0">
                <a:latin typeface="Arial Narrow" panose="020B0606020202030204" pitchFamily="34" charset="0"/>
              </a:rPr>
              <a:t>5. Follow up</a:t>
            </a:r>
            <a:endParaRPr lang="en-IN" sz="2400" dirty="0">
              <a:latin typeface="Arial Narrow" panose="020B0606020202030204" pitchFamily="34" charset="0"/>
            </a:endParaRPr>
          </a:p>
        </p:txBody>
      </p:sp>
    </p:spTree>
    <p:extLst>
      <p:ext uri="{BB962C8B-B14F-4D97-AF65-F5344CB8AC3E}">
        <p14:creationId xmlns:p14="http://schemas.microsoft.com/office/powerpoint/2010/main" xmlns="" val="509920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Rounded Rectangle 1"/>
          <p:cNvSpPr/>
          <p:nvPr/>
        </p:nvSpPr>
        <p:spPr>
          <a:xfrm>
            <a:off x="667555" y="2598313"/>
            <a:ext cx="10856890" cy="16613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5" name="Title 4"/>
          <p:cNvSpPr>
            <a:spLocks noGrp="1"/>
          </p:cNvSpPr>
          <p:nvPr>
            <p:ph type="title"/>
          </p:nvPr>
        </p:nvSpPr>
        <p:spPr/>
        <p:txBody>
          <a:bodyPr>
            <a:normAutofit/>
          </a:bodyPr>
          <a:lstStyle/>
          <a:p>
            <a:r>
              <a:rPr lang="en-IN" sz="2700" dirty="0" smtClean="0">
                <a:latin typeface="Cooper Black" panose="0208090404030B020404" pitchFamily="18" charset="0"/>
              </a:rPr>
              <a:t>DIET and NUTRITIONAL COUNSELLING- </a:t>
            </a:r>
            <a:r>
              <a:rPr lang="en-IN" sz="2700" dirty="0" smtClean="0">
                <a:latin typeface="Arial Narrow" panose="020B0606020202030204" pitchFamily="34" charset="0"/>
              </a:rPr>
              <a:t/>
            </a:r>
            <a:br>
              <a:rPr lang="en-IN" sz="2700" dirty="0" smtClean="0">
                <a:latin typeface="Arial Narrow" panose="020B0606020202030204" pitchFamily="34" charset="0"/>
              </a:rPr>
            </a:br>
            <a:r>
              <a:rPr lang="en-IN" sz="3100" i="1" dirty="0"/>
              <a:t/>
            </a:r>
            <a:br>
              <a:rPr lang="en-IN" sz="3100" i="1" dirty="0"/>
            </a:br>
            <a:r>
              <a:rPr lang="en-IN" sz="3100" i="1" dirty="0" smtClean="0"/>
              <a:t>               </a:t>
            </a:r>
            <a:endParaRPr lang="en-IN" b="1" dirty="0">
              <a:solidFill>
                <a:srgbClr val="C00000"/>
              </a:solidFill>
            </a:endParaRPr>
          </a:p>
        </p:txBody>
      </p:sp>
      <p:sp>
        <p:nvSpPr>
          <p:cNvPr id="6" name="Content Placeholder 5"/>
          <p:cNvSpPr>
            <a:spLocks noGrp="1"/>
          </p:cNvSpPr>
          <p:nvPr>
            <p:ph idx="1"/>
          </p:nvPr>
        </p:nvSpPr>
        <p:spPr/>
        <p:txBody>
          <a:bodyPr>
            <a:normAutofit/>
          </a:bodyPr>
          <a:lstStyle/>
          <a:p>
            <a:pPr marL="0" indent="0">
              <a:lnSpc>
                <a:spcPct val="150000"/>
              </a:lnSpc>
              <a:buNone/>
            </a:pPr>
            <a:r>
              <a:rPr lang="en-IN" sz="2400" b="1" dirty="0" err="1" smtClean="0">
                <a:solidFill>
                  <a:srgbClr val="C00000"/>
                </a:solidFill>
                <a:latin typeface="Arial Narrow" panose="020B0606020202030204" pitchFamily="34" charset="0"/>
              </a:rPr>
              <a:t>Bunard</a:t>
            </a:r>
            <a:r>
              <a:rPr lang="en-IN" sz="2400" b="1" dirty="0">
                <a:solidFill>
                  <a:srgbClr val="C00000"/>
                </a:solidFill>
                <a:latin typeface="Arial Narrow" panose="020B0606020202030204" pitchFamily="34" charset="0"/>
              </a:rPr>
              <a:t> </a:t>
            </a:r>
            <a:r>
              <a:rPr lang="en-IN" sz="2400" b="1" dirty="0" smtClean="0">
                <a:solidFill>
                  <a:srgbClr val="C00000"/>
                </a:solidFill>
                <a:latin typeface="Arial Narrow" panose="020B0606020202030204" pitchFamily="34" charset="0"/>
              </a:rPr>
              <a:t>1992, </a:t>
            </a:r>
          </a:p>
          <a:p>
            <a:pPr marL="0" indent="0">
              <a:lnSpc>
                <a:spcPct val="150000"/>
              </a:lnSpc>
              <a:buNone/>
            </a:pPr>
            <a:r>
              <a:rPr lang="en-IN" sz="2400" b="1" dirty="0">
                <a:solidFill>
                  <a:schemeClr val="accent4">
                    <a:lumMod val="60000"/>
                    <a:lumOff val="40000"/>
                  </a:schemeClr>
                </a:solidFill>
                <a:latin typeface="Arial Narrow" panose="020B0606020202030204" pitchFamily="34" charset="0"/>
              </a:rPr>
              <a:t>	D</a:t>
            </a:r>
            <a:r>
              <a:rPr lang="en-IN" sz="2400" b="1" dirty="0" smtClean="0">
                <a:solidFill>
                  <a:schemeClr val="accent4">
                    <a:lumMod val="60000"/>
                    <a:lumOff val="40000"/>
                  </a:schemeClr>
                </a:solidFill>
                <a:latin typeface="Arial Narrow" panose="020B0606020202030204" pitchFamily="34" charset="0"/>
              </a:rPr>
              <a:t>efines </a:t>
            </a:r>
            <a:r>
              <a:rPr lang="en-IN" sz="2400" b="1" dirty="0" err="1" smtClean="0">
                <a:solidFill>
                  <a:schemeClr val="accent4">
                    <a:lumMod val="60000"/>
                    <a:lumOff val="40000"/>
                  </a:schemeClr>
                </a:solidFill>
                <a:latin typeface="Arial Narrow" panose="020B0606020202030204" pitchFamily="34" charset="0"/>
              </a:rPr>
              <a:t>counseling</a:t>
            </a:r>
            <a:r>
              <a:rPr lang="en-IN" sz="2400" b="1" dirty="0" smtClean="0">
                <a:solidFill>
                  <a:schemeClr val="accent4">
                    <a:lumMod val="60000"/>
                    <a:lumOff val="40000"/>
                  </a:schemeClr>
                </a:solidFill>
                <a:latin typeface="Arial Narrow" panose="020B0606020202030204" pitchFamily="34" charset="0"/>
              </a:rPr>
              <a:t> as the means by which one person helps another person to clarify his/her life situation and to decide on further lines of action</a:t>
            </a:r>
          </a:p>
          <a:p>
            <a:pPr marL="0" indent="0">
              <a:lnSpc>
                <a:spcPct val="150000"/>
              </a:lnSpc>
              <a:buNone/>
            </a:pPr>
            <a:endParaRPr lang="en-IN" sz="2400" b="1" dirty="0">
              <a:latin typeface="Arial Narrow" panose="020B0606020202030204" pitchFamily="34" charset="0"/>
            </a:endParaRPr>
          </a:p>
          <a:p>
            <a:pPr>
              <a:lnSpc>
                <a:spcPct val="150000"/>
              </a:lnSpc>
            </a:pPr>
            <a:r>
              <a:rPr lang="en-IN" sz="2400" b="1" dirty="0" err="1" smtClean="0">
                <a:latin typeface="Arial Narrow" panose="020B0606020202030204" pitchFamily="34" charset="0"/>
              </a:rPr>
              <a:t>Counseling</a:t>
            </a:r>
            <a:r>
              <a:rPr lang="en-IN" sz="2400" b="1" dirty="0" smtClean="0">
                <a:latin typeface="Arial Narrow" panose="020B0606020202030204" pitchFamily="34" charset="0"/>
              </a:rPr>
              <a:t> in the health care setting means a dialogue between patient and health care provider with basic aim solving problem</a:t>
            </a:r>
            <a:endParaRPr lang="en-IN" sz="2400" b="1" dirty="0">
              <a:latin typeface="Arial Narrow" panose="020B0606020202030204" pitchFamily="34" charset="0"/>
            </a:endParaRPr>
          </a:p>
        </p:txBody>
      </p:sp>
    </p:spTree>
    <p:extLst>
      <p:ext uri="{BB962C8B-B14F-4D97-AF65-F5344CB8AC3E}">
        <p14:creationId xmlns:p14="http://schemas.microsoft.com/office/powerpoint/2010/main" xmlns="" val="382063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dirty="0" smtClean="0"/>
              <a:t/>
            </a:r>
            <a:br>
              <a:rPr lang="en-IN" dirty="0" smtClean="0"/>
            </a:br>
            <a:r>
              <a:rPr lang="en-IN" sz="2700" dirty="0" smtClean="0">
                <a:latin typeface="Bodoni MT Black" panose="02070A03080606020203" pitchFamily="18" charset="0"/>
              </a:rPr>
              <a:t>MOTIVATION</a:t>
            </a:r>
            <a:r>
              <a:rPr lang="en-IN" dirty="0"/>
              <a:t/>
            </a:r>
            <a:br>
              <a:rPr lang="en-IN" dirty="0"/>
            </a:br>
            <a:r>
              <a:rPr lang="en-IN" b="1" dirty="0"/>
              <a:t/>
            </a:r>
            <a:br>
              <a:rPr lang="en-IN" b="1" dirty="0"/>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675861" y="1484244"/>
            <a:ext cx="10545418" cy="5938424"/>
          </a:xfrm>
        </p:spPr>
        <p:txBody>
          <a:bodyPr>
            <a:normAutofit/>
          </a:bodyPr>
          <a:lstStyle/>
          <a:p>
            <a:pPr marL="0" indent="0">
              <a:lnSpc>
                <a:spcPct val="150000"/>
              </a:lnSpc>
              <a:buNone/>
            </a:pPr>
            <a:r>
              <a:rPr lang="en-IN" sz="2400" dirty="0" smtClean="0">
                <a:latin typeface="Arial Narrow" panose="020B0606020202030204" pitchFamily="34" charset="0"/>
              </a:rPr>
              <a:t>• </a:t>
            </a:r>
            <a:r>
              <a:rPr lang="en-IN" sz="2400" dirty="0">
                <a:latin typeface="Arial Narrow" panose="020B0606020202030204" pitchFamily="34" charset="0"/>
              </a:rPr>
              <a:t>Motivation stimulates or is an incentive for action. To </a:t>
            </a:r>
            <a:r>
              <a:rPr lang="en-IN" sz="2400" dirty="0" smtClean="0">
                <a:latin typeface="Arial Narrow" panose="020B0606020202030204" pitchFamily="34" charset="0"/>
              </a:rPr>
              <a:t>modify a </a:t>
            </a:r>
            <a:r>
              <a:rPr lang="en-IN" sz="2400" dirty="0">
                <a:latin typeface="Arial Narrow" panose="020B0606020202030204" pitchFamily="34" charset="0"/>
              </a:rPr>
              <a:t>patient's diet, the clinician can only seen and encourage </a:t>
            </a:r>
            <a:r>
              <a:rPr lang="en-IN" sz="2400" dirty="0" smtClean="0">
                <a:latin typeface="Arial Narrow" panose="020B0606020202030204" pitchFamily="34" charset="0"/>
              </a:rPr>
              <a:t>the patient's </a:t>
            </a:r>
            <a:r>
              <a:rPr lang="en-IN" sz="2400" dirty="0">
                <a:latin typeface="Arial Narrow" panose="020B0606020202030204" pitchFamily="34" charset="0"/>
              </a:rPr>
              <a:t>own motivation</a:t>
            </a:r>
            <a:r>
              <a:rPr lang="en-IN" sz="2400" dirty="0" smtClean="0">
                <a:latin typeface="Arial Narrow" panose="020B0606020202030204" pitchFamily="34" charset="0"/>
              </a:rPr>
              <a:t>.</a:t>
            </a:r>
          </a:p>
          <a:p>
            <a:pPr marL="0" indent="0">
              <a:lnSpc>
                <a:spcPct val="150000"/>
              </a:lnSpc>
              <a:buNone/>
            </a:pPr>
            <a:endParaRPr lang="en-IN" sz="2400" dirty="0">
              <a:latin typeface="Arial Narrow" panose="020B0606020202030204" pitchFamily="34" charset="0"/>
            </a:endParaRPr>
          </a:p>
          <a:p>
            <a:pPr marL="0" indent="0">
              <a:lnSpc>
                <a:spcPct val="150000"/>
              </a:lnSpc>
              <a:buNone/>
            </a:pPr>
            <a:r>
              <a:rPr lang="en-IN" sz="2400" dirty="0">
                <a:latin typeface="Arial Narrow" panose="020B0606020202030204" pitchFamily="34" charset="0"/>
              </a:rPr>
              <a:t>• However, the </a:t>
            </a:r>
            <a:r>
              <a:rPr lang="en-IN" sz="2400" dirty="0" err="1">
                <a:latin typeface="Arial Narrow" panose="020B0606020202030204" pitchFamily="34" charset="0"/>
              </a:rPr>
              <a:t>counselor's</a:t>
            </a:r>
            <a:r>
              <a:rPr lang="en-IN" sz="2400" dirty="0">
                <a:latin typeface="Arial Narrow" panose="020B0606020202030204" pitchFamily="34" charset="0"/>
              </a:rPr>
              <a:t> positive attitude and conviction as </a:t>
            </a:r>
            <a:r>
              <a:rPr lang="en-IN" sz="2400" dirty="0" smtClean="0">
                <a:latin typeface="Arial Narrow" panose="020B0606020202030204" pitchFamily="34" charset="0"/>
              </a:rPr>
              <a:t>to the </a:t>
            </a:r>
            <a:r>
              <a:rPr lang="en-IN" sz="2400" dirty="0">
                <a:latin typeface="Arial Narrow" panose="020B0606020202030204" pitchFamily="34" charset="0"/>
              </a:rPr>
              <a:t>necessity and effectiveness of nutrition </a:t>
            </a:r>
            <a:r>
              <a:rPr lang="en-IN" sz="2400" dirty="0" err="1">
                <a:latin typeface="Arial Narrow" panose="020B0606020202030204" pitchFamily="34" charset="0"/>
              </a:rPr>
              <a:t>counseling</a:t>
            </a:r>
            <a:r>
              <a:rPr lang="en-IN" sz="2400" dirty="0">
                <a:latin typeface="Arial Narrow" panose="020B0606020202030204" pitchFamily="34" charset="0"/>
              </a:rPr>
              <a:t> </a:t>
            </a:r>
            <a:r>
              <a:rPr lang="en-IN" sz="2400" dirty="0" smtClean="0">
                <a:latin typeface="Arial Narrow" panose="020B0606020202030204" pitchFamily="34" charset="0"/>
              </a:rPr>
              <a:t>can stimulate </a:t>
            </a:r>
            <a:r>
              <a:rPr lang="en-IN" sz="2400" dirty="0">
                <a:latin typeface="Arial Narrow" panose="020B0606020202030204" pitchFamily="34" charset="0"/>
              </a:rPr>
              <a:t>the patient to initiate an improved dietary pattern.</a:t>
            </a:r>
          </a:p>
        </p:txBody>
      </p:sp>
    </p:spTree>
    <p:extLst>
      <p:ext uri="{BB962C8B-B14F-4D97-AF65-F5344CB8AC3E}">
        <p14:creationId xmlns:p14="http://schemas.microsoft.com/office/powerpoint/2010/main" xmlns="" val="24909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sz="4000" dirty="0" smtClean="0"/>
              <a:t/>
            </a:r>
            <a:br>
              <a:rPr lang="en-IN" sz="4000" dirty="0" smtClean="0"/>
            </a:br>
            <a:r>
              <a:rPr lang="en-IN" sz="4000" dirty="0"/>
              <a:t/>
            </a:r>
            <a:br>
              <a:rPr lang="en-IN" sz="4000" dirty="0"/>
            </a:br>
            <a:r>
              <a:rPr lang="en-IN" sz="4000" dirty="0">
                <a:latin typeface="Arial Rounded MT Bold" panose="020F0704030504030204" pitchFamily="34" charset="0"/>
              </a:rPr>
              <a:t>MOTIVATING PATIENTS TO MODIFY FOOD</a:t>
            </a:r>
            <a:r>
              <a:rPr lang="en-IN" dirty="0"/>
              <a:t/>
            </a:r>
            <a:br>
              <a:rPr lang="en-IN" dirty="0"/>
            </a:br>
            <a:r>
              <a:rPr lang="en-IN" b="1" dirty="0"/>
              <a:t/>
            </a:r>
            <a:br>
              <a:rPr lang="en-IN" b="1" dirty="0"/>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675861" y="1484244"/>
            <a:ext cx="10545418" cy="5938424"/>
          </a:xfrm>
        </p:spPr>
        <p:txBody>
          <a:bodyPr>
            <a:normAutofit/>
          </a:bodyPr>
          <a:lstStyle/>
          <a:p>
            <a:pPr marL="0" indent="0">
              <a:buNone/>
            </a:pPr>
            <a:r>
              <a:rPr lang="en-IN" sz="2400" dirty="0" smtClean="0"/>
              <a:t>HABITS:</a:t>
            </a:r>
          </a:p>
          <a:p>
            <a:pPr marL="0" indent="0">
              <a:buNone/>
            </a:pPr>
            <a:endParaRPr lang="en-IN" sz="2400" dirty="0"/>
          </a:p>
          <a:p>
            <a:pPr marL="0" indent="0">
              <a:buNone/>
            </a:pPr>
            <a:r>
              <a:rPr lang="en-IN" sz="2400" b="1" i="1" dirty="0"/>
              <a:t>1. Awareness</a:t>
            </a:r>
          </a:p>
          <a:p>
            <a:pPr marL="0" indent="0">
              <a:buNone/>
            </a:pPr>
            <a:r>
              <a:rPr lang="en-IN" sz="2400" b="1" i="1" dirty="0"/>
              <a:t>2. Interest</a:t>
            </a:r>
          </a:p>
          <a:p>
            <a:pPr marL="0" indent="0">
              <a:buNone/>
            </a:pPr>
            <a:r>
              <a:rPr lang="en-IN" sz="2400" b="1" i="1" dirty="0"/>
              <a:t>3. Involvement</a:t>
            </a:r>
          </a:p>
          <a:p>
            <a:pPr marL="0" indent="0">
              <a:buNone/>
            </a:pPr>
            <a:r>
              <a:rPr lang="en-IN" sz="2400" b="1" i="1" dirty="0"/>
              <a:t>4. Action</a:t>
            </a:r>
          </a:p>
          <a:p>
            <a:pPr marL="0" indent="0">
              <a:buNone/>
            </a:pPr>
            <a:r>
              <a:rPr lang="en-IN" sz="2400" b="1" i="1" dirty="0"/>
              <a:t>5. Habit</a:t>
            </a:r>
            <a:endParaRPr lang="en-IN" sz="2400" dirty="0"/>
          </a:p>
        </p:txBody>
      </p:sp>
      <p:pic>
        <p:nvPicPr>
          <p:cNvPr id="3" name="Picture 2"/>
          <p:cNvPicPr>
            <a:picLocks noChangeAspect="1"/>
          </p:cNvPicPr>
          <p:nvPr/>
        </p:nvPicPr>
        <p:blipFill rotWithShape="1">
          <a:blip r:embed="rId3"/>
          <a:srcRect l="-2596" t="4184" r="2596" b="39817"/>
          <a:stretch/>
        </p:blipFill>
        <p:spPr>
          <a:xfrm>
            <a:off x="5064699" y="2231218"/>
            <a:ext cx="4464121" cy="258548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6260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normAutofit fontScale="90000"/>
          </a:bodyPr>
          <a:lstStyle/>
          <a:p>
            <a:r>
              <a:rPr lang="en-IN" sz="4000" dirty="0" smtClean="0"/>
              <a:t/>
            </a:r>
            <a:br>
              <a:rPr lang="en-IN" sz="4000" dirty="0" smtClean="0"/>
            </a:br>
            <a:r>
              <a:rPr lang="en-IN" sz="4000" dirty="0"/>
              <a:t/>
            </a:r>
            <a:br>
              <a:rPr lang="en-IN" sz="4000" dirty="0"/>
            </a:br>
            <a:r>
              <a:rPr lang="en-IN" sz="4000" dirty="0">
                <a:latin typeface="Arial Rounded MT Bold" panose="020F0704030504030204" pitchFamily="34" charset="0"/>
              </a:rPr>
              <a:t>MOTIVATING PATIENTS TO MODIFY FOOD</a:t>
            </a:r>
            <a:r>
              <a:rPr lang="en-IN" dirty="0"/>
              <a:t/>
            </a:r>
            <a:br>
              <a:rPr lang="en-IN" dirty="0"/>
            </a:br>
            <a:r>
              <a:rPr lang="en-IN" b="1" dirty="0"/>
              <a:t/>
            </a:r>
            <a:br>
              <a:rPr lang="en-IN" b="1" dirty="0"/>
            </a:br>
            <a:r>
              <a:rPr lang="en-IN" b="1" dirty="0"/>
              <a:t/>
            </a:r>
            <a:br>
              <a:rPr lang="en-IN" b="1" dirty="0"/>
            </a:br>
            <a:endParaRPr lang="en-IN"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675861" y="1484244"/>
            <a:ext cx="10545418" cy="5938424"/>
          </a:xfrm>
        </p:spPr>
        <p:txBody>
          <a:bodyPr>
            <a:normAutofit/>
          </a:bodyPr>
          <a:lstStyle/>
          <a:p>
            <a:pPr marL="0" indent="0">
              <a:buNone/>
            </a:pPr>
            <a:r>
              <a:rPr lang="en-IN" sz="2400" dirty="0" smtClean="0"/>
              <a:t>HABITS:</a:t>
            </a:r>
          </a:p>
          <a:p>
            <a:pPr marL="0" indent="0">
              <a:buNone/>
            </a:pPr>
            <a:endParaRPr lang="en-IN" sz="2400" dirty="0"/>
          </a:p>
          <a:p>
            <a:pPr marL="0" indent="0">
              <a:buNone/>
            </a:pPr>
            <a:r>
              <a:rPr lang="en-IN" sz="2400" b="1" i="1" dirty="0"/>
              <a:t>1. Awareness</a:t>
            </a:r>
          </a:p>
          <a:p>
            <a:pPr marL="0" indent="0">
              <a:buNone/>
            </a:pPr>
            <a:r>
              <a:rPr lang="en-IN" sz="2400" b="1" i="1" dirty="0"/>
              <a:t>2. Interest</a:t>
            </a:r>
          </a:p>
          <a:p>
            <a:pPr marL="0" indent="0">
              <a:buNone/>
            </a:pPr>
            <a:r>
              <a:rPr lang="en-IN" sz="2400" b="1" i="1" dirty="0"/>
              <a:t>3. Involvement</a:t>
            </a:r>
          </a:p>
          <a:p>
            <a:pPr marL="0" indent="0">
              <a:buNone/>
            </a:pPr>
            <a:r>
              <a:rPr lang="en-IN" sz="2400" b="1" i="1" dirty="0"/>
              <a:t>4. Action</a:t>
            </a:r>
          </a:p>
          <a:p>
            <a:pPr marL="0" indent="0">
              <a:buNone/>
            </a:pPr>
            <a:r>
              <a:rPr lang="en-IN" sz="2400" b="1" i="1" dirty="0"/>
              <a:t>5. Habit</a:t>
            </a:r>
            <a:endParaRPr lang="en-IN" sz="2400" dirty="0"/>
          </a:p>
        </p:txBody>
      </p:sp>
      <p:pic>
        <p:nvPicPr>
          <p:cNvPr id="7" name="Picture 6"/>
          <p:cNvPicPr>
            <a:picLocks noChangeAspect="1"/>
          </p:cNvPicPr>
          <p:nvPr/>
        </p:nvPicPr>
        <p:blipFill>
          <a:blip r:embed="rId3"/>
          <a:stretch>
            <a:fillRect/>
          </a:stretch>
        </p:blipFill>
        <p:spPr>
          <a:xfrm>
            <a:off x="4007981" y="1310382"/>
            <a:ext cx="5621379" cy="5050662"/>
          </a:xfrm>
          <a:prstGeom prst="rect">
            <a:avLst/>
          </a:prstGeom>
        </p:spPr>
      </p:pic>
    </p:spTree>
    <p:extLst>
      <p:ext uri="{BB962C8B-B14F-4D97-AF65-F5344CB8AC3E}">
        <p14:creationId xmlns:p14="http://schemas.microsoft.com/office/powerpoint/2010/main" xmlns="" val="30289257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Dietary advice</a:t>
            </a: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normAutofit fontScale="92500"/>
          </a:bodyPr>
          <a:lstStyle/>
          <a:p>
            <a:pPr algn="just">
              <a:lnSpc>
                <a:spcPct val="150000"/>
              </a:lnSpc>
            </a:pPr>
            <a:r>
              <a:rPr lang="en-IN" sz="2400" dirty="0"/>
              <a:t>Giving dietary advice successfully, therefore depends on for more than providing knowledge, it requires sensitive understanding of the role of food in society and its significance for the individual patients. </a:t>
            </a:r>
            <a:endParaRPr lang="en-IN" sz="2400" dirty="0" smtClean="0"/>
          </a:p>
          <a:p>
            <a:pPr algn="just">
              <a:lnSpc>
                <a:spcPct val="150000"/>
              </a:lnSpc>
            </a:pPr>
            <a:r>
              <a:rPr lang="en-IN" sz="2400" dirty="0" smtClean="0"/>
              <a:t>Changing </a:t>
            </a:r>
            <a:r>
              <a:rPr lang="en-IN" sz="2400" dirty="0"/>
              <a:t>eating habits is one of the most difficult changes in </a:t>
            </a:r>
            <a:r>
              <a:rPr lang="en-IN" sz="2400" dirty="0" err="1"/>
              <a:t>behavious</a:t>
            </a:r>
            <a:r>
              <a:rPr lang="en-IN" sz="2400" dirty="0"/>
              <a:t> to achieve because of all pervasive nature of food. </a:t>
            </a:r>
            <a:endParaRPr lang="en-IN" sz="2400" dirty="0" smtClean="0"/>
          </a:p>
          <a:p>
            <a:pPr algn="just">
              <a:lnSpc>
                <a:spcPct val="150000"/>
              </a:lnSpc>
            </a:pPr>
            <a:r>
              <a:rPr lang="en-IN" sz="2400" dirty="0" smtClean="0"/>
              <a:t>Ideally</a:t>
            </a:r>
            <a:r>
              <a:rPr lang="en-IN" sz="2400" dirty="0"/>
              <a:t>, changes in food related </a:t>
            </a:r>
            <a:r>
              <a:rPr lang="en-IN" sz="2400" dirty="0" err="1"/>
              <a:t>behavious</a:t>
            </a:r>
            <a:r>
              <a:rPr lang="en-IN" sz="2400" dirty="0"/>
              <a:t> should be paralleled by changes in other aspects of health related </a:t>
            </a:r>
            <a:r>
              <a:rPr lang="en-IN" sz="2400" dirty="0" err="1"/>
              <a:t>behavious</a:t>
            </a:r>
            <a:r>
              <a:rPr lang="en-IN" sz="2400" dirty="0"/>
              <a:t> in order to produce healthier person in all respects.</a:t>
            </a:r>
          </a:p>
        </p:txBody>
      </p:sp>
    </p:spTree>
    <p:extLst>
      <p:ext uri="{BB962C8B-B14F-4D97-AF65-F5344CB8AC3E}">
        <p14:creationId xmlns:p14="http://schemas.microsoft.com/office/powerpoint/2010/main" xmlns="" val="39254169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464713" y="-113263"/>
            <a:ext cx="10515600" cy="1325563"/>
          </a:xfrm>
        </p:spPr>
        <p:txBody>
          <a:bodyPr/>
          <a:lstStyle/>
          <a:p>
            <a:r>
              <a:rPr lang="en-IN" dirty="0" smtClean="0">
                <a:latin typeface="Times New Roman" panose="02020603050405020304" pitchFamily="18" charset="0"/>
                <a:cs typeface="Times New Roman" panose="02020603050405020304" pitchFamily="18" charset="0"/>
              </a:rPr>
              <a:t>DIET CHART</a:t>
            </a:r>
            <a:endParaRPr lang="en-IN" dirty="0">
              <a:latin typeface="Times New Roman" panose="02020603050405020304" pitchFamily="18" charset="0"/>
              <a:cs typeface="Times New Roman" panose="02020603050405020304" pitchFamily="18" charset="0"/>
            </a:endParaRPr>
          </a:p>
        </p:txBody>
      </p:sp>
      <p:pic>
        <p:nvPicPr>
          <p:cNvPr id="7170" name="Picture 2" descr="Image result for diet chart for children"/>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241202" y="1043189"/>
            <a:ext cx="8962622" cy="5628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48002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pic>
        <p:nvPicPr>
          <p:cNvPr id="8194" name="Picture 2" descr="Image result for diet chart for children"/>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390919" y="365125"/>
            <a:ext cx="9128289" cy="6218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43109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pic>
        <p:nvPicPr>
          <p:cNvPr id="9218" name="Picture 2" descr="Image result for diet chart for children"/>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291326" y="723899"/>
            <a:ext cx="8976352" cy="581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67656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1855631" y="1027906"/>
            <a:ext cx="10515600" cy="4351338"/>
          </a:xfrm>
        </p:spPr>
        <p:txBody>
          <a:bodyPr>
            <a:normAutofit/>
          </a:bodyPr>
          <a:lstStyle/>
          <a:p>
            <a:pPr marL="0" indent="0" algn="just">
              <a:lnSpc>
                <a:spcPct val="150000"/>
              </a:lnSpc>
              <a:buNone/>
            </a:pPr>
            <a:endParaRPr lang="en-IN" sz="2400" dirty="0" smtClean="0"/>
          </a:p>
          <a:p>
            <a:pPr marL="0" indent="0" algn="just">
              <a:lnSpc>
                <a:spcPct val="150000"/>
              </a:lnSpc>
              <a:buNone/>
            </a:pPr>
            <a:endParaRPr lang="en-IN" sz="2400" dirty="0"/>
          </a:p>
          <a:p>
            <a:pPr marL="0" indent="0" algn="just">
              <a:lnSpc>
                <a:spcPct val="150000"/>
              </a:lnSpc>
              <a:buNone/>
            </a:pPr>
            <a:r>
              <a:rPr lang="en-IN" sz="7200" dirty="0" smtClean="0">
                <a:solidFill>
                  <a:srgbClr val="C00000"/>
                </a:solidFill>
                <a:latin typeface="Bodoni MT Black" panose="02070A03080606020203" pitchFamily="18" charset="0"/>
              </a:rPr>
              <a:t>CONCLUSION</a:t>
            </a:r>
            <a:endParaRPr lang="en-IN" sz="7200" dirty="0">
              <a:solidFill>
                <a:srgbClr val="C00000"/>
              </a:solidFill>
              <a:latin typeface="Bodoni MT Black" panose="02070A03080606020203" pitchFamily="18" charset="0"/>
            </a:endParaRPr>
          </a:p>
        </p:txBody>
      </p:sp>
    </p:spTree>
    <p:extLst>
      <p:ext uri="{BB962C8B-B14F-4D97-AF65-F5344CB8AC3E}">
        <p14:creationId xmlns:p14="http://schemas.microsoft.com/office/powerpoint/2010/main" xmlns="" val="2512315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Times New Roman" panose="02020603050405020304" pitchFamily="18" charset="0"/>
                <a:cs typeface="Times New Roman" panose="02020603050405020304" pitchFamily="18" charset="0"/>
              </a:rPr>
              <a:t>REFERANCES</a:t>
            </a:r>
            <a:br>
              <a:rPr lang="en-IN" dirty="0" smtClean="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735170" y="1504425"/>
            <a:ext cx="10515600" cy="4351338"/>
          </a:xfrm>
        </p:spPr>
        <p:txBody>
          <a:bodyPr>
            <a:normAutofit fontScale="85000" lnSpcReduction="20000"/>
          </a:bodyPr>
          <a:lstStyle/>
          <a:p>
            <a:pPr algn="just">
              <a:lnSpc>
                <a:spcPct val="150000"/>
              </a:lnSpc>
            </a:pPr>
            <a:endParaRPr lang="en-IN" sz="2400" dirty="0" smtClean="0">
              <a:latin typeface="Arial Narrow" panose="020B0606020202030204" pitchFamily="34" charset="0"/>
            </a:endParaRPr>
          </a:p>
          <a:p>
            <a:pPr marL="457200" indent="-457200">
              <a:lnSpc>
                <a:spcPct val="150000"/>
              </a:lnSpc>
              <a:buFont typeface="+mj-lt"/>
              <a:buAutoNum type="arabicPeriod"/>
            </a:pPr>
            <a:r>
              <a:rPr lang="en-IN" sz="2400" dirty="0" err="1">
                <a:latin typeface="Arial Narrow" panose="020B0606020202030204" pitchFamily="34" charset="0"/>
              </a:rPr>
              <a:t>Ireys</a:t>
            </a:r>
            <a:r>
              <a:rPr lang="en-IN" sz="2400" dirty="0">
                <a:latin typeface="Arial Narrow" panose="020B0606020202030204" pitchFamily="34" charset="0"/>
              </a:rPr>
              <a:t> HT, Nelson RP. New federal policy for children with special health care needs: </a:t>
            </a:r>
            <a:r>
              <a:rPr lang="en-IN" sz="2400" dirty="0" smtClean="0">
                <a:latin typeface="Arial Narrow" panose="020B0606020202030204" pitchFamily="34" charset="0"/>
              </a:rPr>
              <a:t>Implications for </a:t>
            </a:r>
            <a:r>
              <a:rPr lang="en-IN" sz="2400" dirty="0" err="1">
                <a:latin typeface="Arial Narrow" panose="020B0606020202030204" pitchFamily="34" charset="0"/>
              </a:rPr>
              <a:t>pediatricians</a:t>
            </a:r>
            <a:r>
              <a:rPr lang="en-IN" sz="2400" dirty="0">
                <a:latin typeface="Arial Narrow" panose="020B0606020202030204" pitchFamily="34" charset="0"/>
              </a:rPr>
              <a:t>. </a:t>
            </a:r>
            <a:r>
              <a:rPr lang="en-IN" sz="2400" dirty="0" err="1">
                <a:latin typeface="Arial Narrow" panose="020B0606020202030204" pitchFamily="34" charset="0"/>
              </a:rPr>
              <a:t>Pediatrics</a:t>
            </a:r>
            <a:r>
              <a:rPr lang="en-IN" sz="2400" dirty="0">
                <a:latin typeface="Arial Narrow" panose="020B0606020202030204" pitchFamily="34" charset="0"/>
              </a:rPr>
              <a:t> 1992;90:321-7.</a:t>
            </a:r>
          </a:p>
          <a:p>
            <a:pPr marL="457200" indent="-457200">
              <a:lnSpc>
                <a:spcPct val="150000"/>
              </a:lnSpc>
              <a:buFont typeface="+mj-lt"/>
              <a:buAutoNum type="arabicPeriod"/>
            </a:pPr>
            <a:r>
              <a:rPr lang="en-IN" sz="2400" dirty="0" smtClean="0">
                <a:latin typeface="Arial Narrow" panose="020B0606020202030204" pitchFamily="34" charset="0"/>
              </a:rPr>
              <a:t> </a:t>
            </a:r>
            <a:r>
              <a:rPr lang="en-IN" sz="2400" dirty="0">
                <a:latin typeface="Arial Narrow" panose="020B0606020202030204" pitchFamily="34" charset="0"/>
              </a:rPr>
              <a:t>Baer MT, Harris AB. </a:t>
            </a:r>
            <a:r>
              <a:rPr lang="en-IN" sz="2400" dirty="0" err="1">
                <a:latin typeface="Arial Narrow" panose="020B0606020202030204" pitchFamily="34" charset="0"/>
              </a:rPr>
              <a:t>Pédiatrie</a:t>
            </a:r>
            <a:r>
              <a:rPr lang="en-IN" sz="2400" dirty="0">
                <a:latin typeface="Arial Narrow" panose="020B0606020202030204" pitchFamily="34" charset="0"/>
              </a:rPr>
              <a:t> nutrition assessment: Identifying children at risk. J Am Diet </a:t>
            </a:r>
            <a:r>
              <a:rPr lang="en-IN" sz="2400" dirty="0" err="1" smtClean="0">
                <a:latin typeface="Arial Narrow" panose="020B0606020202030204" pitchFamily="34" charset="0"/>
              </a:rPr>
              <a:t>Assoc</a:t>
            </a:r>
            <a:r>
              <a:rPr lang="en-IN" sz="2400" dirty="0">
                <a:latin typeface="Arial Narrow" panose="020B0606020202030204" pitchFamily="34" charset="0"/>
              </a:rPr>
              <a:t> </a:t>
            </a:r>
            <a:r>
              <a:rPr lang="en-IN" sz="2400" dirty="0" smtClean="0">
                <a:latin typeface="Arial Narrow" panose="020B0606020202030204" pitchFamily="34" charset="0"/>
              </a:rPr>
              <a:t>1997;97</a:t>
            </a:r>
            <a:r>
              <a:rPr lang="en-IN" sz="2400" dirty="0">
                <a:latin typeface="Arial Narrow" panose="020B0606020202030204" pitchFamily="34" charset="0"/>
              </a:rPr>
              <a:t>: S107-15</a:t>
            </a:r>
          </a:p>
          <a:p>
            <a:pPr marL="457200" indent="-457200">
              <a:lnSpc>
                <a:spcPct val="150000"/>
              </a:lnSpc>
              <a:buFont typeface="+mj-lt"/>
              <a:buAutoNum type="arabicPeriod"/>
            </a:pPr>
            <a:r>
              <a:rPr lang="en-IN" sz="2400" dirty="0" smtClean="0">
                <a:latin typeface="Arial Narrow" panose="020B0606020202030204" pitchFamily="34" charset="0"/>
              </a:rPr>
              <a:t> </a:t>
            </a:r>
            <a:r>
              <a:rPr lang="en-IN" sz="2400" dirty="0">
                <a:latin typeface="Arial Narrow" panose="020B0606020202030204" pitchFamily="34" charset="0"/>
              </a:rPr>
              <a:t>Kozlowski B, Powell J. Position of the American Dietetic Association: Nutrition services </a:t>
            </a:r>
            <a:r>
              <a:rPr lang="en-IN" sz="2400" dirty="0" smtClean="0">
                <a:latin typeface="Arial Narrow" panose="020B0606020202030204" pitchFamily="34" charset="0"/>
              </a:rPr>
              <a:t>for children </a:t>
            </a:r>
            <a:r>
              <a:rPr lang="en-IN" sz="2400" dirty="0">
                <a:latin typeface="Arial Narrow" panose="020B0606020202030204" pitchFamily="34" charset="0"/>
              </a:rPr>
              <a:t>with special health needs. J Am Diet </a:t>
            </a:r>
            <a:r>
              <a:rPr lang="en-IN" sz="2400" dirty="0" err="1">
                <a:latin typeface="Arial Narrow" panose="020B0606020202030204" pitchFamily="34" charset="0"/>
              </a:rPr>
              <a:t>Assoc</a:t>
            </a:r>
            <a:r>
              <a:rPr lang="en-IN" sz="2400" dirty="0">
                <a:latin typeface="Arial Narrow" panose="020B0606020202030204" pitchFamily="34" charset="0"/>
              </a:rPr>
              <a:t> </a:t>
            </a:r>
            <a:r>
              <a:rPr lang="en-IN" sz="2400" dirty="0" smtClean="0">
                <a:latin typeface="Arial Narrow" panose="020B0606020202030204" pitchFamily="34" charset="0"/>
              </a:rPr>
              <a:t>1995;95:809-12</a:t>
            </a:r>
          </a:p>
          <a:p>
            <a:pPr marL="457200" indent="-457200">
              <a:lnSpc>
                <a:spcPct val="150000"/>
              </a:lnSpc>
              <a:buFont typeface="+mj-lt"/>
              <a:buAutoNum type="arabicPeriod"/>
            </a:pPr>
            <a:r>
              <a:rPr lang="en-IN" sz="2400" dirty="0" smtClean="0">
                <a:latin typeface="Arial Narrow" panose="020B0606020202030204" pitchFamily="34" charset="0"/>
              </a:rPr>
              <a:t>Baer </a:t>
            </a:r>
            <a:r>
              <a:rPr lang="en-IN" sz="2400" dirty="0">
                <a:latin typeface="Arial Narrow" panose="020B0606020202030204" pitchFamily="34" charset="0"/>
              </a:rPr>
              <a:t>MT, Harris AB. </a:t>
            </a:r>
            <a:r>
              <a:rPr lang="en-IN" sz="2400" dirty="0" err="1">
                <a:latin typeface="Arial Narrow" panose="020B0606020202030204" pitchFamily="34" charset="0"/>
              </a:rPr>
              <a:t>Pédiatrie</a:t>
            </a:r>
            <a:r>
              <a:rPr lang="en-IN" sz="2400" dirty="0">
                <a:latin typeface="Arial Narrow" panose="020B0606020202030204" pitchFamily="34" charset="0"/>
              </a:rPr>
              <a:t> nutrition assessment: Identifying children at risk. J Am Diet </a:t>
            </a:r>
            <a:r>
              <a:rPr lang="en-IN" sz="2400" dirty="0" err="1" smtClean="0">
                <a:latin typeface="Arial Narrow" panose="020B0606020202030204" pitchFamily="34" charset="0"/>
              </a:rPr>
              <a:t>Assoc</a:t>
            </a:r>
            <a:r>
              <a:rPr lang="en-IN" sz="2400" dirty="0">
                <a:latin typeface="Arial Narrow" panose="020B0606020202030204" pitchFamily="34" charset="0"/>
              </a:rPr>
              <a:t> </a:t>
            </a:r>
            <a:r>
              <a:rPr lang="en-IN" sz="2400" dirty="0" smtClean="0">
                <a:latin typeface="Arial Narrow" panose="020B0606020202030204" pitchFamily="34" charset="0"/>
              </a:rPr>
              <a:t>1997;97</a:t>
            </a:r>
            <a:r>
              <a:rPr lang="en-IN" sz="2400" dirty="0">
                <a:latin typeface="Arial Narrow" panose="020B0606020202030204" pitchFamily="34" charset="0"/>
              </a:rPr>
              <a:t>: S107-15</a:t>
            </a:r>
          </a:p>
        </p:txBody>
      </p:sp>
    </p:spTree>
    <p:extLst>
      <p:ext uri="{BB962C8B-B14F-4D97-AF65-F5344CB8AC3E}">
        <p14:creationId xmlns:p14="http://schemas.microsoft.com/office/powerpoint/2010/main" xmlns="" val="42521549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IN" dirty="0" smtClean="0">
                <a:latin typeface="Times New Roman" panose="02020603050405020304" pitchFamily="18" charset="0"/>
                <a:cs typeface="Times New Roman" panose="02020603050405020304" pitchFamily="18" charset="0"/>
              </a:rPr>
              <a:t>REFERANCES</a:t>
            </a:r>
            <a:br>
              <a:rPr lang="en-IN" dirty="0" smtClean="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735170" y="1504425"/>
            <a:ext cx="10515600" cy="4351338"/>
          </a:xfrm>
        </p:spPr>
        <p:txBody>
          <a:bodyPr>
            <a:normAutofit/>
          </a:bodyPr>
          <a:lstStyle/>
          <a:p>
            <a:pPr marL="0" indent="0" algn="just">
              <a:lnSpc>
                <a:spcPct val="150000"/>
              </a:lnSpc>
              <a:buNone/>
            </a:pPr>
            <a:r>
              <a:rPr lang="en-IN" sz="2400" dirty="0" smtClean="0">
                <a:latin typeface="Arial Narrow" panose="020B0606020202030204" pitchFamily="34" charset="0"/>
              </a:rPr>
              <a:t>5. Textbook of </a:t>
            </a:r>
            <a:r>
              <a:rPr lang="en-IN" sz="2400" dirty="0" err="1" smtClean="0">
                <a:latin typeface="Arial Narrow" panose="020B0606020202030204" pitchFamily="34" charset="0"/>
              </a:rPr>
              <a:t>pediatric</a:t>
            </a:r>
            <a:r>
              <a:rPr lang="en-IN" sz="2400" dirty="0" smtClean="0">
                <a:latin typeface="Arial Narrow" panose="020B0606020202030204" pitchFamily="34" charset="0"/>
              </a:rPr>
              <a:t> dentistry- </a:t>
            </a:r>
            <a:r>
              <a:rPr lang="en-IN" sz="2400" dirty="0" err="1" smtClean="0">
                <a:latin typeface="Arial Narrow" panose="020B0606020202030204" pitchFamily="34" charset="0"/>
              </a:rPr>
              <a:t>Damle</a:t>
            </a:r>
            <a:r>
              <a:rPr lang="en-IN" sz="2400" dirty="0" smtClean="0">
                <a:latin typeface="Arial Narrow" panose="020B0606020202030204" pitchFamily="34" charset="0"/>
              </a:rPr>
              <a:t>- 4</a:t>
            </a:r>
            <a:r>
              <a:rPr lang="en-IN" sz="2400" baseline="30000" dirty="0" smtClean="0">
                <a:latin typeface="Arial Narrow" panose="020B0606020202030204" pitchFamily="34" charset="0"/>
              </a:rPr>
              <a:t>th</a:t>
            </a:r>
            <a:r>
              <a:rPr lang="en-IN" sz="2400" dirty="0" smtClean="0">
                <a:latin typeface="Arial Narrow" panose="020B0606020202030204" pitchFamily="34" charset="0"/>
              </a:rPr>
              <a:t> edition</a:t>
            </a:r>
          </a:p>
          <a:p>
            <a:pPr marL="0" indent="0" algn="just">
              <a:lnSpc>
                <a:spcPct val="150000"/>
              </a:lnSpc>
              <a:buNone/>
            </a:pPr>
            <a:r>
              <a:rPr lang="en-IN" sz="2400" dirty="0" smtClean="0">
                <a:latin typeface="Arial Narrow" panose="020B0606020202030204" pitchFamily="34" charset="0"/>
              </a:rPr>
              <a:t>6. Textbook of </a:t>
            </a:r>
            <a:r>
              <a:rPr lang="en-IN" sz="2400" dirty="0" err="1" smtClean="0">
                <a:latin typeface="Arial Narrow" panose="020B0606020202030204" pitchFamily="34" charset="0"/>
              </a:rPr>
              <a:t>pediatric</a:t>
            </a:r>
            <a:r>
              <a:rPr lang="en-IN" sz="2400" dirty="0" smtClean="0">
                <a:latin typeface="Arial Narrow" panose="020B0606020202030204" pitchFamily="34" charset="0"/>
              </a:rPr>
              <a:t> dentistry- Stewart and Barber- 1</a:t>
            </a:r>
            <a:r>
              <a:rPr lang="en-IN" sz="2400" baseline="30000" dirty="0" smtClean="0">
                <a:latin typeface="Arial Narrow" panose="020B0606020202030204" pitchFamily="34" charset="0"/>
              </a:rPr>
              <a:t>st</a:t>
            </a:r>
            <a:r>
              <a:rPr lang="en-IN" sz="2400" dirty="0" smtClean="0">
                <a:latin typeface="Arial Narrow" panose="020B0606020202030204" pitchFamily="34" charset="0"/>
              </a:rPr>
              <a:t> edition</a:t>
            </a:r>
            <a:endParaRPr lang="en-IN" sz="2400" dirty="0">
              <a:latin typeface="Arial Narrow" panose="020B0606020202030204" pitchFamily="34" charset="0"/>
            </a:endParaRPr>
          </a:p>
          <a:p>
            <a:pPr marL="457200" indent="-457200">
              <a:buAutoNum type="arabicPeriod" startAt="7"/>
            </a:pPr>
            <a:r>
              <a:rPr lang="en-IN" sz="2400" dirty="0" smtClean="0">
                <a:latin typeface="Arial Narrow" panose="020B0606020202030204" pitchFamily="34" charset="0"/>
              </a:rPr>
              <a:t>Diet </a:t>
            </a:r>
            <a:r>
              <a:rPr lang="en-IN" sz="2400" dirty="0">
                <a:latin typeface="Arial Narrow" panose="020B0606020202030204" pitchFamily="34" charset="0"/>
              </a:rPr>
              <a:t>Counselling – A Primordial Level of Prevention of Dental </a:t>
            </a:r>
            <a:r>
              <a:rPr lang="en-IN" sz="2400" dirty="0" smtClean="0">
                <a:latin typeface="Arial Narrow" panose="020B0606020202030204" pitchFamily="34" charset="0"/>
              </a:rPr>
              <a:t>Caries. </a:t>
            </a:r>
            <a:r>
              <a:rPr lang="en-IN" sz="2400" i="1" dirty="0">
                <a:latin typeface="Arial Narrow" panose="020B0606020202030204" pitchFamily="34" charset="0"/>
              </a:rPr>
              <a:t>IOSR Journal of Dental and Medical Sciences (IOSR-JDMS) e-ISSN: 2279-0853, p-ISSN: 2279-0861. Volume 13, Issue 1 </a:t>
            </a:r>
          </a:p>
          <a:p>
            <a:pPr marL="457200" indent="-457200">
              <a:buAutoNum type="arabicPeriod" startAt="7"/>
            </a:pPr>
            <a:r>
              <a:rPr lang="en-IN" sz="2400" dirty="0" smtClean="0">
                <a:latin typeface="Arial Narrow" panose="020B0606020202030204" pitchFamily="34" charset="0"/>
              </a:rPr>
              <a:t>Dietary </a:t>
            </a:r>
            <a:r>
              <a:rPr lang="en-IN" sz="2400" dirty="0" err="1">
                <a:latin typeface="Arial Narrow" panose="020B0606020202030204" pitchFamily="34" charset="0"/>
              </a:rPr>
              <a:t>Counseling</a:t>
            </a:r>
            <a:r>
              <a:rPr lang="en-IN" sz="2400" dirty="0">
                <a:latin typeface="Arial Narrow" panose="020B0606020202030204" pitchFamily="34" charset="0"/>
              </a:rPr>
              <a:t> in the Prevention and Control </a:t>
            </a:r>
            <a:r>
              <a:rPr lang="en-IN" sz="2400" dirty="0" smtClean="0">
                <a:latin typeface="Arial Narrow" panose="020B0606020202030204" pitchFamily="34" charset="0"/>
              </a:rPr>
              <a:t>Of Oral </a:t>
            </a:r>
            <a:r>
              <a:rPr lang="en-IN" sz="2400" dirty="0">
                <a:latin typeface="Arial Narrow" panose="020B0606020202030204" pitchFamily="34" charset="0"/>
              </a:rPr>
              <a:t>Diseases – A Review</a:t>
            </a:r>
            <a:endParaRPr lang="en-IN" sz="2400" i="1" dirty="0" smtClean="0">
              <a:latin typeface="Arial Narrow" panose="020B0606020202030204" pitchFamily="34" charset="0"/>
            </a:endParaRPr>
          </a:p>
          <a:p>
            <a:pPr marL="457200" indent="-457200">
              <a:buAutoNum type="arabicPeriod" startAt="7"/>
            </a:pPr>
            <a:endParaRPr lang="en-IN" sz="2400" dirty="0" smtClean="0">
              <a:latin typeface="Arial Narrow" panose="020B0606020202030204" pitchFamily="34" charset="0"/>
            </a:endParaRPr>
          </a:p>
        </p:txBody>
      </p:sp>
    </p:spTree>
    <p:extLst>
      <p:ext uri="{BB962C8B-B14F-4D97-AF65-F5344CB8AC3E}">
        <p14:creationId xmlns:p14="http://schemas.microsoft.com/office/powerpoint/2010/main" xmlns="" val="406901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1940</TotalTime>
  <Words>3694</Words>
  <Application>Microsoft Office PowerPoint</Application>
  <PresentationFormat>Custom</PresentationFormat>
  <Paragraphs>469</Paragraphs>
  <Slides>100</Slides>
  <Notes>9</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Slide 1</vt:lpstr>
      <vt:lpstr>Slide 2</vt:lpstr>
      <vt:lpstr>CONTENTS</vt:lpstr>
      <vt:lpstr>CONTENTS</vt:lpstr>
      <vt:lpstr>                INTRODUCTION</vt:lpstr>
      <vt:lpstr>                INTRODUCTION</vt:lpstr>
      <vt:lpstr>                INTRODUCTION</vt:lpstr>
      <vt:lpstr>DIET COUNSELLING-                  “ A Primordial Level of Prevention of Dental Caries”</vt:lpstr>
      <vt:lpstr>DIET and NUTRITIONAL COUNSELLING-                  </vt:lpstr>
      <vt:lpstr>DIET AND BALANCED DIET                 </vt:lpstr>
      <vt:lpstr>DIET AND BALANCED DIET                 </vt:lpstr>
      <vt:lpstr>                     DIETARY CONSTITUENTS                </vt:lpstr>
      <vt:lpstr>                     PHYSICAL PROPERTIES OF FOOD                </vt:lpstr>
      <vt:lpstr>CHARACTERISTICS OF SOME FOOD                 </vt:lpstr>
      <vt:lpstr>CHARACTERISTICS OF SOME FOOD                 </vt:lpstr>
      <vt:lpstr>ACIDITY OF FOOD                 </vt:lpstr>
      <vt:lpstr>Vitamins                 </vt:lpstr>
      <vt:lpstr>Lipids                 </vt:lpstr>
      <vt:lpstr>                                                   NUTRITION                </vt:lpstr>
      <vt:lpstr>Systemic action of nutrients                 </vt:lpstr>
      <vt:lpstr>Systemic action of nutrients                 </vt:lpstr>
      <vt:lpstr>Slide 22</vt:lpstr>
      <vt:lpstr>Rules for daily food selection:</vt:lpstr>
      <vt:lpstr>Carcinogenicity of fermentable carbohydrate</vt:lpstr>
      <vt:lpstr>   Caries as Nutritional Deficiency  </vt:lpstr>
      <vt:lpstr>   Luoma 1984,  </vt:lpstr>
      <vt:lpstr>   phosphate sequestration theory </vt:lpstr>
      <vt:lpstr>Current Concepts of Caries etiology </vt:lpstr>
      <vt:lpstr>Slide 29</vt:lpstr>
      <vt:lpstr>Concept of Caries Balance </vt:lpstr>
      <vt:lpstr>Slide 31</vt:lpstr>
      <vt:lpstr>Importance Of Diet And Nutrition In Pediatric Dentistry </vt:lpstr>
      <vt:lpstr>Dietary screening and education in the dental practice </vt:lpstr>
      <vt:lpstr>               Objectives of Counselling  </vt:lpstr>
      <vt:lpstr>  Objectives of Counselling  </vt:lpstr>
      <vt:lpstr>  Art of Counselling  </vt:lpstr>
      <vt:lpstr>  Art of Counselling  </vt:lpstr>
      <vt:lpstr>Basic Requisites Of Diet Counselling  </vt:lpstr>
      <vt:lpstr>Model of Prenatal Counseling  </vt:lpstr>
      <vt:lpstr>Methods  </vt:lpstr>
      <vt:lpstr>Content  </vt:lpstr>
      <vt:lpstr>Internal Component (Parents and Child)  </vt:lpstr>
      <vt:lpstr>Slide 43</vt:lpstr>
      <vt:lpstr>Honig 1975, </vt:lpstr>
      <vt:lpstr>DURING TEETHING</vt:lpstr>
      <vt:lpstr>Nowak, 1997</vt:lpstr>
      <vt:lpstr>Slide 47</vt:lpstr>
      <vt:lpstr>Diet counselling - discussion </vt:lpstr>
      <vt:lpstr>Slide 49</vt:lpstr>
      <vt:lpstr>The Dental Health Diet Score </vt:lpstr>
      <vt:lpstr>The Dental Health Diet Score </vt:lpstr>
      <vt:lpstr>Instructions for calculating a dental health diet score   Step 1(food score) </vt:lpstr>
      <vt:lpstr>STEP 2 </vt:lpstr>
      <vt:lpstr>Slide 54</vt:lpstr>
      <vt:lpstr>STEP 3</vt:lpstr>
      <vt:lpstr>Step IV (Sweet Score)</vt:lpstr>
      <vt:lpstr>Slide 57</vt:lpstr>
      <vt:lpstr>Step V</vt:lpstr>
      <vt:lpstr>Slide 59</vt:lpstr>
      <vt:lpstr>Slide 60</vt:lpstr>
      <vt:lpstr>Slide 61</vt:lpstr>
      <vt:lpstr>Slide 62</vt:lpstr>
      <vt:lpstr>Slide 63</vt:lpstr>
      <vt:lpstr>Slide 64</vt:lpstr>
      <vt:lpstr>Interview </vt:lpstr>
      <vt:lpstr> </vt:lpstr>
      <vt:lpstr> </vt:lpstr>
      <vt:lpstr> </vt:lpstr>
      <vt:lpstr> TEACHING AND LEARNING</vt:lpstr>
      <vt:lpstr> </vt:lpstr>
      <vt:lpstr> </vt:lpstr>
      <vt:lpstr> </vt:lpstr>
      <vt:lpstr> </vt:lpstr>
      <vt:lpstr> </vt:lpstr>
      <vt:lpstr> </vt:lpstr>
      <vt:lpstr> </vt:lpstr>
      <vt:lpstr> </vt:lpstr>
      <vt:lpstr> </vt:lpstr>
      <vt:lpstr>Controversy  </vt:lpstr>
      <vt:lpstr> Alternatives  </vt:lpstr>
      <vt:lpstr>  </vt:lpstr>
      <vt:lpstr> </vt:lpstr>
      <vt:lpstr> </vt:lpstr>
      <vt:lpstr> </vt:lpstr>
      <vt:lpstr> </vt:lpstr>
      <vt:lpstr> </vt:lpstr>
      <vt:lpstr> </vt:lpstr>
      <vt:lpstr>GUIDELINES FOR COUNSELING:  </vt:lpstr>
      <vt:lpstr>GUIDELINES FOR COUNSELING:  </vt:lpstr>
      <vt:lpstr> MOTIVATION   </vt:lpstr>
      <vt:lpstr>  MOTIVATING PATIENTS TO MODIFY FOOD   </vt:lpstr>
      <vt:lpstr>  MOTIVATING PATIENTS TO MODIFY FOOD   </vt:lpstr>
      <vt:lpstr>Dietary advice</vt:lpstr>
      <vt:lpstr>DIET CHART</vt:lpstr>
      <vt:lpstr>Slide 95</vt:lpstr>
      <vt:lpstr>Slide 96</vt:lpstr>
      <vt:lpstr>Slide 97</vt:lpstr>
      <vt:lpstr>REFERANCES </vt:lpstr>
      <vt:lpstr>REFERANCES </vt:lpstr>
      <vt:lpstr>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sanket dhore</dc:creator>
  <cp:lastModifiedBy>YJKALE</cp:lastModifiedBy>
  <cp:revision>78</cp:revision>
  <dcterms:created xsi:type="dcterms:W3CDTF">2018-05-20T17:34:10Z</dcterms:created>
  <dcterms:modified xsi:type="dcterms:W3CDTF">2018-06-20T11:23:42Z</dcterms:modified>
</cp:coreProperties>
</file>