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87"/>
  </p:notesMasterIdLst>
  <p:sldIdLst>
    <p:sldId id="262" r:id="rId2"/>
    <p:sldId id="256" r:id="rId3"/>
    <p:sldId id="257" r:id="rId4"/>
    <p:sldId id="360" r:id="rId5"/>
    <p:sldId id="361" r:id="rId6"/>
    <p:sldId id="340" r:id="rId7"/>
    <p:sldId id="412" r:id="rId8"/>
    <p:sldId id="363" r:id="rId9"/>
    <p:sldId id="414" r:id="rId10"/>
    <p:sldId id="279" r:id="rId11"/>
    <p:sldId id="267" r:id="rId12"/>
    <p:sldId id="376" r:id="rId13"/>
    <p:sldId id="377" r:id="rId14"/>
    <p:sldId id="378" r:id="rId15"/>
    <p:sldId id="338" r:id="rId16"/>
    <p:sldId id="344" r:id="rId17"/>
    <p:sldId id="341" r:id="rId18"/>
    <p:sldId id="379" r:id="rId19"/>
    <p:sldId id="416" r:id="rId20"/>
    <p:sldId id="380" r:id="rId21"/>
    <p:sldId id="381" r:id="rId22"/>
    <p:sldId id="417" r:id="rId23"/>
    <p:sldId id="270" r:id="rId24"/>
    <p:sldId id="421" r:id="rId25"/>
    <p:sldId id="422" r:id="rId26"/>
    <p:sldId id="348" r:id="rId27"/>
    <p:sldId id="351" r:id="rId28"/>
    <p:sldId id="353" r:id="rId29"/>
    <p:sldId id="356" r:id="rId30"/>
    <p:sldId id="419" r:id="rId31"/>
    <p:sldId id="366" r:id="rId32"/>
    <p:sldId id="355" r:id="rId33"/>
    <p:sldId id="423" r:id="rId34"/>
    <p:sldId id="425" r:id="rId35"/>
    <p:sldId id="375" r:id="rId36"/>
    <p:sldId id="428" r:id="rId37"/>
    <p:sldId id="429" r:id="rId38"/>
    <p:sldId id="430" r:id="rId39"/>
    <p:sldId id="431" r:id="rId40"/>
    <p:sldId id="382" r:id="rId41"/>
    <p:sldId id="432" r:id="rId42"/>
    <p:sldId id="387" r:id="rId43"/>
    <p:sldId id="317" r:id="rId44"/>
    <p:sldId id="318" r:id="rId45"/>
    <p:sldId id="319" r:id="rId46"/>
    <p:sldId id="320" r:id="rId47"/>
    <p:sldId id="349" r:id="rId48"/>
    <p:sldId id="350" r:id="rId49"/>
    <p:sldId id="369" r:id="rId50"/>
    <p:sldId id="364" r:id="rId51"/>
    <p:sldId id="395" r:id="rId52"/>
    <p:sldId id="394" r:id="rId53"/>
    <p:sldId id="396" r:id="rId54"/>
    <p:sldId id="397" r:id="rId55"/>
    <p:sldId id="321" r:id="rId56"/>
    <p:sldId id="278" r:id="rId57"/>
    <p:sldId id="437" r:id="rId58"/>
    <p:sldId id="323" r:id="rId59"/>
    <p:sldId id="325" r:id="rId60"/>
    <p:sldId id="328" r:id="rId61"/>
    <p:sldId id="326" r:id="rId62"/>
    <p:sldId id="327" r:id="rId63"/>
    <p:sldId id="399" r:id="rId64"/>
    <p:sldId id="398" r:id="rId65"/>
    <p:sldId id="400" r:id="rId66"/>
    <p:sldId id="329" r:id="rId67"/>
    <p:sldId id="330" r:id="rId68"/>
    <p:sldId id="402" r:id="rId69"/>
    <p:sldId id="332" r:id="rId70"/>
    <p:sldId id="331" r:id="rId71"/>
    <p:sldId id="272" r:id="rId72"/>
    <p:sldId id="333" r:id="rId73"/>
    <p:sldId id="273" r:id="rId74"/>
    <p:sldId id="334" r:id="rId75"/>
    <p:sldId id="276" r:id="rId76"/>
    <p:sldId id="277" r:id="rId77"/>
    <p:sldId id="383" r:id="rId78"/>
    <p:sldId id="280" r:id="rId79"/>
    <p:sldId id="281" r:id="rId80"/>
    <p:sldId id="433" r:id="rId81"/>
    <p:sldId id="434" r:id="rId82"/>
    <p:sldId id="436" r:id="rId83"/>
    <p:sldId id="435" r:id="rId84"/>
    <p:sldId id="260" r:id="rId85"/>
    <p:sldId id="261" r:id="rId8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26" autoAdjust="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62F6B-8A42-414E-AC8A-607B0B518D68}" type="datetimeFigureOut">
              <a:rPr lang="en-IN" smtClean="0"/>
              <a:t>18-09-2023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1C81A-1D02-42F2-A24F-4C9A8E243B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048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>
            <a:extLst>
              <a:ext uri="{FF2B5EF4-FFF2-40B4-BE49-F238E27FC236}">
                <a16:creationId xmlns:a16="http://schemas.microsoft.com/office/drawing/2014/main" id="{DDCC8EF9-63CA-8CBC-7016-7D403F8C7D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5F858D09-CF16-47F7-8781-80049074E4AE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10947" name="Rectangle 2">
            <a:extLst>
              <a:ext uri="{FF2B5EF4-FFF2-40B4-BE49-F238E27FC236}">
                <a16:creationId xmlns:a16="http://schemas.microsoft.com/office/drawing/2014/main" id="{C0F0B420-5535-105B-9016-C646CAA20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>
            <a:extLst>
              <a:ext uri="{FF2B5EF4-FFF2-40B4-BE49-F238E27FC236}">
                <a16:creationId xmlns:a16="http://schemas.microsoft.com/office/drawing/2014/main" id="{610F48EA-98E2-2B7E-D142-9E672263A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Diagnosis: the art or act of distinguishing one disease from another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Modern management of caries has three major components, that is :Prevention, Control, Treatment, and is based on appropriate diagnosis of the disease and the pathological changes, </a:t>
            </a:r>
            <a:r>
              <a:rPr lang="en-US" altLang="en-US" dirty="0" err="1">
                <a:latin typeface="Arial" panose="020B0604020202020204" pitchFamily="34" charset="0"/>
              </a:rPr>
              <a:t>ie</a:t>
            </a:r>
            <a:r>
              <a:rPr lang="en-US" altLang="en-US" dirty="0">
                <a:latin typeface="Arial" panose="020B0604020202020204" pitchFamily="34" charset="0"/>
              </a:rPr>
              <a:t>  lesion formation in the earliest stages.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 </a:t>
            </a:r>
            <a:r>
              <a:rPr lang="en-US" altLang="en-US" u="sng" dirty="0">
                <a:latin typeface="Arial" panose="020B0604020202020204" pitchFamily="34" charset="0"/>
              </a:rPr>
              <a:t>diagnostic method</a:t>
            </a:r>
            <a:r>
              <a:rPr lang="en-US" altLang="en-US" dirty="0">
                <a:latin typeface="Arial" panose="020B0604020202020204" pitchFamily="34" charset="0"/>
              </a:rPr>
              <a:t> should allow for detection of the disease in the earliest stages and for all pathological changes attributable to the disease to be determined from early </a:t>
            </a:r>
            <a:r>
              <a:rPr lang="en-US" altLang="en-US" dirty="0" err="1">
                <a:latin typeface="Arial" panose="020B0604020202020204" pitchFamily="34" charset="0"/>
              </a:rPr>
              <a:t>demin</a:t>
            </a:r>
            <a:r>
              <a:rPr lang="en-US" altLang="en-US" dirty="0">
                <a:latin typeface="Arial" panose="020B0604020202020204" pitchFamily="34" charset="0"/>
              </a:rPr>
              <a:t> to cavitation (DCNA 1999)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It is important to identify early evidence of the disease because after all there is slow progression of disease nowadays : 4 </a:t>
            </a:r>
            <a:r>
              <a:rPr lang="en-US" altLang="en-US" dirty="0" err="1">
                <a:latin typeface="Arial" panose="020B0604020202020204" pitchFamily="34" charset="0"/>
              </a:rPr>
              <a:t>yrs</a:t>
            </a:r>
            <a:r>
              <a:rPr lang="en-US" altLang="en-US" dirty="0">
                <a:latin typeface="Arial" panose="020B0604020202020204" pitchFamily="34" charset="0"/>
              </a:rPr>
              <a:t> to penetrate the enamel and another 4 </a:t>
            </a:r>
            <a:r>
              <a:rPr lang="en-US" altLang="en-US" dirty="0" err="1">
                <a:latin typeface="Arial" panose="020B0604020202020204" pitchFamily="34" charset="0"/>
              </a:rPr>
              <a:t>yrs</a:t>
            </a:r>
            <a:r>
              <a:rPr lang="en-US" altLang="en-US" dirty="0">
                <a:latin typeface="Arial" panose="020B0604020202020204" pitchFamily="34" charset="0"/>
              </a:rPr>
              <a:t> for reaching the depths of dentin. (DCNA 2005). Although accurate diagnosis of occlusal caries has been more difficult than the diagnosis of smooth-surface caries ,now lesion detection has become even more difficult due to fluoride which has slowed the progress of occ caries, strengthened occlusal enamel and  </a:t>
            </a:r>
            <a:r>
              <a:rPr lang="en-US" altLang="en-US" dirty="0" err="1">
                <a:latin typeface="Arial" panose="020B0604020202020204" pitchFamily="34" charset="0"/>
              </a:rPr>
              <a:t>inc</a:t>
            </a:r>
            <a:r>
              <a:rPr lang="en-US" altLang="en-US" dirty="0">
                <a:latin typeface="Arial" panose="020B0604020202020204" pitchFamily="34" charset="0"/>
              </a:rPr>
              <a:t> opacity of enamel which prevents detection of dentinal caries (which is detectable only on bitewing radiographs) …this is “hidden lesions”.  </a:t>
            </a:r>
            <a:r>
              <a:rPr lang="en-US" altLang="en-US" dirty="0" err="1">
                <a:latin typeface="Arial" panose="020B0604020202020204" pitchFamily="34" charset="0"/>
              </a:rPr>
              <a:t>ocult</a:t>
            </a:r>
            <a:r>
              <a:rPr lang="en-US" altLang="en-US" dirty="0">
                <a:latin typeface="Arial" panose="020B0604020202020204" pitchFamily="34" charset="0"/>
              </a:rPr>
              <a:t>/covert/ caries or “fluoride syndrome” are also terms used to describe this scenario. 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AE82079-C769-78E5-AC7C-6483C05FD6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CE9CA-5391-40F3-A0A0-DF9152EE7364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A2709812-921E-C718-36D6-243BA3C3E3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9C27361-5A18-D663-A54B-672FF8DE3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is collected at the ---- transmitted thru ----- displayed on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17BDE60-1106-DB45-E8E0-60B1BE2224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E4360-A734-4AFD-B033-7F2E0CA5EB85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CA366A03-780A-27B1-3F54-5A86E602E4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F4CB4D0-D6FE-7E20-91D7-4B16A8082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***Relationship bet loss of </a:t>
            </a:r>
            <a:r>
              <a:rPr lang="en-US" altLang="en-US" sz="1600">
                <a:solidFill>
                  <a:srgbClr val="FF3300"/>
                </a:solidFill>
                <a:latin typeface="Forte" panose="03060902040502070203" pitchFamily="66" charset="0"/>
              </a:rPr>
              <a:t>fluorescence intensity &amp; increasing mineral loss from the lesions compared with sound enamel ***a small portable system developed                                                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>
            <a:extLst>
              <a:ext uri="{FF2B5EF4-FFF2-40B4-BE49-F238E27FC236}">
                <a16:creationId xmlns:a16="http://schemas.microsoft.com/office/drawing/2014/main" id="{CB8A92CC-5847-2F29-AE14-DC864F51D6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12EB864-9D94-4707-B3A6-90F248FFA4F3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11971" name="Rectangle 2">
            <a:extLst>
              <a:ext uri="{FF2B5EF4-FFF2-40B4-BE49-F238E27FC236}">
                <a16:creationId xmlns:a16="http://schemas.microsoft.com/office/drawing/2014/main" id="{57CE7783-5B9F-4A20-47F0-2DC4AE426B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>
            <a:extLst>
              <a:ext uri="{FF2B5EF4-FFF2-40B4-BE49-F238E27FC236}">
                <a16:creationId xmlns:a16="http://schemas.microsoft.com/office/drawing/2014/main" id="{8FD53A15-4A6C-F776-EDA2-F7FD9AB7C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>
            <a:extLst>
              <a:ext uri="{FF2B5EF4-FFF2-40B4-BE49-F238E27FC236}">
                <a16:creationId xmlns:a16="http://schemas.microsoft.com/office/drawing/2014/main" id="{3944B029-488C-6783-364B-BC7FC41CA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459BFE2-C7B0-4AEF-B2F5-15DE41930CC1}" type="slidenum">
              <a:rPr lang="en-US" altLang="en-US" sz="120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12995" name="Rectangle 2">
            <a:extLst>
              <a:ext uri="{FF2B5EF4-FFF2-40B4-BE49-F238E27FC236}">
                <a16:creationId xmlns:a16="http://schemas.microsoft.com/office/drawing/2014/main" id="{4F823287-08A3-8853-FB85-FC5956845D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>
            <a:extLst>
              <a:ext uri="{FF2B5EF4-FFF2-40B4-BE49-F238E27FC236}">
                <a16:creationId xmlns:a16="http://schemas.microsoft.com/office/drawing/2014/main" id="{AA929738-8F7D-CCEB-3D40-902972AE4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8220447-3E0E-02CA-523C-FAA59BC6DB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70E606-1E16-44C2-B1C8-570A8F46A07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A895CF1B-D312-1165-F320-C0AFB1BAC7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9A65D56-79F8-09C6-ACBD-091932FE5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F9CEDB1-1C7C-AA8D-911C-BFE06922B1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EA9D9-248D-4111-AB35-19907D2AF07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9B83241E-D499-DA0A-EAE3-F9EC93010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C98F06E6-414B-C4D2-A7AD-0C44D0327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F1CEE8A-EEF7-EE3C-C210-7D114C4CD3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0CF6B-BDD5-44BD-AB25-231A451A4D9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72450" name="Rectangle 2">
            <a:extLst>
              <a:ext uri="{FF2B5EF4-FFF2-40B4-BE49-F238E27FC236}">
                <a16:creationId xmlns:a16="http://schemas.microsoft.com/office/drawing/2014/main" id="{F365EC77-585D-BCBD-BDB9-9164E0DF7C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>
            <a:extLst>
              <a:ext uri="{FF2B5EF4-FFF2-40B4-BE49-F238E27FC236}">
                <a16:creationId xmlns:a16="http://schemas.microsoft.com/office/drawing/2014/main" id="{DE6ACE2C-D9BA-954A-F60F-1206EF624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z="8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D1C366F-D17B-7C77-C965-42E86066C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32EC3-7AC1-4353-8901-4E611937101A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874498" name="Rectangle 2">
            <a:extLst>
              <a:ext uri="{FF2B5EF4-FFF2-40B4-BE49-F238E27FC236}">
                <a16:creationId xmlns:a16="http://schemas.microsoft.com/office/drawing/2014/main" id="{80F298CC-B844-D6F0-4EB9-4E3FF89C66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>
            <a:extLst>
              <a:ext uri="{FF2B5EF4-FFF2-40B4-BE49-F238E27FC236}">
                <a16:creationId xmlns:a16="http://schemas.microsoft.com/office/drawing/2014/main" id="{BA9E2F78-1B5B-CAEF-F742-E167D391E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023470-19C9-E8FB-84E6-1406FCA64D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0DC4C-3B1A-4A48-95DB-35B866E6B972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52610FF8-C81E-0CE3-4032-A61E795B84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A57E407-7CC9-676C-A9AE-C9C924728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00E268B-32F0-53A6-2985-83E496DAA9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48EA21-D025-4763-9835-22C3C77FA1B2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04012DE6-BE9F-7F23-A9E6-2B18E9CE5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C9FB30A-563F-E148-D46B-DB0562828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E16A6E56-0614-4FDC-9E33-90CD7E57B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966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562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0686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261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45212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447800"/>
            <a:ext cx="45212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093385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85BD-0350-A37A-EFE9-8EA0082B6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102616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DB259-076A-451E-0CBA-B924FFE04C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45212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ADD93-E2C3-7C5D-DCA4-49309C24CB8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638800" y="1447800"/>
            <a:ext cx="45212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0DCC51-23E1-6275-36DE-2D257D42DBC1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638800" y="3924300"/>
            <a:ext cx="45212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4062955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1D7F-8D46-F602-ACAB-33D72D21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2B374-FC9E-8690-8C26-40A0BB3BC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C651C-27C7-119D-111D-24FBA1157F0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C10449-F4A7-94B1-C501-719463F6519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422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30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643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328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684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538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68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436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825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16A6E56-0614-4FDC-9E33-90CD7E57B886}" type="slidenum">
              <a:rPr lang="en-IN" smtClean="0"/>
              <a:t>‹#›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063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oleObject" Target="../embeddings/oleObject7.bin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B1D8-D895-B90F-C76D-51C6EEC7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839" y="593645"/>
            <a:ext cx="10370573" cy="2372947"/>
          </a:xfrm>
        </p:spPr>
        <p:txBody>
          <a:bodyPr>
            <a:normAutofit/>
          </a:bodyPr>
          <a:lstStyle/>
          <a:p>
            <a:pPr algn="ctr"/>
            <a:r>
              <a:rPr lang="en-IN" sz="6000" b="1" dirty="0"/>
              <a:t>DIAGNOSIS OF DENTAL CARIES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B52A0-BFE4-4263-7503-1447A9B6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1</a:t>
            </a:fld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8987D-95E4-3EB2-D72A-25DD5A97B298}"/>
              </a:ext>
            </a:extLst>
          </p:cNvPr>
          <p:cNvSpPr txBox="1"/>
          <p:nvPr/>
        </p:nvSpPr>
        <p:spPr>
          <a:xfrm>
            <a:off x="2965529" y="2966592"/>
            <a:ext cx="61009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i="1" dirty="0"/>
              <a:t>“The eyes do not see what the mind does not know”</a:t>
            </a:r>
          </a:p>
        </p:txBody>
      </p:sp>
    </p:spTree>
    <p:extLst>
      <p:ext uri="{BB962C8B-B14F-4D97-AF65-F5344CB8AC3E}">
        <p14:creationId xmlns:p14="http://schemas.microsoft.com/office/powerpoint/2010/main" val="98878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4" name="Rectangle 4">
            <a:extLst>
              <a:ext uri="{FF2B5EF4-FFF2-40B4-BE49-F238E27FC236}">
                <a16:creationId xmlns:a16="http://schemas.microsoft.com/office/drawing/2014/main" id="{0E4134D6-DB03-708A-D68B-2E2F629AA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1" y="32751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b="1" dirty="0"/>
              <a:t>Diagnostic tools</a:t>
            </a:r>
          </a:p>
        </p:txBody>
      </p:sp>
      <p:sp>
        <p:nvSpPr>
          <p:cNvPr id="727043" name="Rectangle 3">
            <a:extLst>
              <a:ext uri="{FF2B5EF4-FFF2-40B4-BE49-F238E27FC236}">
                <a16:creationId xmlns:a16="http://schemas.microsoft.com/office/drawing/2014/main" id="{8E81D967-51FE-4E57-C982-9FB070A639C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285240" y="1656080"/>
            <a:ext cx="5024120" cy="418592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en-US" sz="22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</a:pPr>
            <a:r>
              <a:rPr lang="en-US" altLang="en-US" sz="2200" dirty="0"/>
              <a:t> Visual &amp; tactile  examination</a:t>
            </a:r>
          </a:p>
          <a:p>
            <a:pPr marL="0" indent="0">
              <a:lnSpc>
                <a:spcPct val="150000"/>
              </a:lnSpc>
            </a:pPr>
            <a:r>
              <a:rPr lang="en-US" altLang="en-US" sz="2200" dirty="0"/>
              <a:t> Conventional Radiographs</a:t>
            </a:r>
          </a:p>
          <a:p>
            <a:pPr marL="0" indent="0">
              <a:lnSpc>
                <a:spcPct val="150000"/>
              </a:lnSpc>
            </a:pPr>
            <a:r>
              <a:rPr lang="en-US" altLang="en-US" sz="2200" dirty="0"/>
              <a:t> Digital radiography</a:t>
            </a:r>
          </a:p>
          <a:p>
            <a:pPr marL="0" indent="0">
              <a:lnSpc>
                <a:spcPct val="150000"/>
              </a:lnSpc>
            </a:pPr>
            <a:r>
              <a:rPr lang="en-US" altLang="en-US" sz="2200" dirty="0"/>
              <a:t> Trans-illumination</a:t>
            </a:r>
          </a:p>
          <a:p>
            <a:pPr marL="0" indent="0">
              <a:lnSpc>
                <a:spcPct val="150000"/>
              </a:lnSpc>
            </a:pPr>
            <a:r>
              <a:rPr lang="en-US" altLang="en-US" sz="2200" dirty="0"/>
              <a:t> DIFOTI</a:t>
            </a:r>
          </a:p>
          <a:p>
            <a:pPr marL="0" indent="0">
              <a:lnSpc>
                <a:spcPct val="150000"/>
              </a:lnSpc>
            </a:pPr>
            <a:r>
              <a:rPr lang="en-US" altLang="en-US" sz="2200" dirty="0"/>
              <a:t> Electronic Conductance Measurement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C02F7-773F-3B5A-4D17-9CEA66724DB9}"/>
              </a:ext>
            </a:extLst>
          </p:cNvPr>
          <p:cNvSpPr txBox="1"/>
          <p:nvPr/>
        </p:nvSpPr>
        <p:spPr>
          <a:xfrm>
            <a:off x="6604000" y="2133515"/>
            <a:ext cx="5201920" cy="3381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err="1"/>
              <a:t>Diagnodent</a:t>
            </a:r>
            <a:endParaRPr lang="en-US" altLang="en-US" sz="22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Quantitative light fluorescence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Dye Enhanced Laser Fluorescence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Near-IR light imaging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Caries detection dyes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1C25CE-4334-52C7-EF54-BFF112B4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10</a:t>
            </a:fld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D5C0D44-7F34-7924-2386-CC5146F1D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detection of dental caries: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D60FD8A-8A40-F55F-D9B3-424D1D1C6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2985" y="2104222"/>
            <a:ext cx="5313015" cy="29885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FFFF66"/>
                </a:solidFill>
              </a:rPr>
              <a:t>Conventional Techniques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Visual method.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Tactile method.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Visual and tactile method.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Radiographic method.</a:t>
            </a:r>
          </a:p>
          <a:p>
            <a:pPr>
              <a:lnSpc>
                <a:spcPct val="120000"/>
              </a:lnSpc>
            </a:pPr>
            <a:endParaRPr lang="en-US" altLang="en-US" sz="2400" dirty="0"/>
          </a:p>
          <a:p>
            <a:pPr>
              <a:lnSpc>
                <a:spcPct val="120000"/>
              </a:lnSpc>
            </a:pPr>
            <a:endParaRPr lang="en-US" alt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28B50-B6CC-2A3C-9802-68A4026431C8}"/>
              </a:ext>
            </a:extLst>
          </p:cNvPr>
          <p:cNvSpPr txBox="1"/>
          <p:nvPr/>
        </p:nvSpPr>
        <p:spPr>
          <a:xfrm>
            <a:off x="5901813" y="2016216"/>
            <a:ext cx="61009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FFFF66"/>
                </a:solidFill>
              </a:rPr>
              <a:t>Advanced techniques: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Dye  technique.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Digital/ subtraction radiology.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Electrical Conductance Measurements.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Enhanced visual techniques.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Fluorescent Techniques.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Ultrasound techniques.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16E6B-AC4B-5705-CF48-15E65734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11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7A521-44BB-035E-7791-49ACFF4DA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25" y="505405"/>
            <a:ext cx="8717349" cy="587136"/>
          </a:xfrm>
        </p:spPr>
        <p:txBody>
          <a:bodyPr/>
          <a:lstStyle/>
          <a:p>
            <a:r>
              <a:rPr lang="en-US" altLang="en-US" b="1" dirty="0"/>
              <a:t>VISUAL EXAMINATION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3C208-663B-6C11-D008-02098612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079" y="1445230"/>
            <a:ext cx="9947192" cy="402150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altLang="en-US" sz="2200" dirty="0"/>
              <a:t>Visual examination utilize compressed air (5 sec) to see chalky white lesions.</a:t>
            </a:r>
          </a:p>
          <a:p>
            <a:pPr algn="just">
              <a:lnSpc>
                <a:spcPct val="100000"/>
              </a:lnSpc>
            </a:pPr>
            <a:endParaRPr lang="en-US" altLang="en-US" sz="2200" dirty="0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All surfaces of a tooth are cleaned of debris and plaque, the teeth are dried using an air syringe and examined visually.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en-US" sz="2200" dirty="0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An explorer is useful in caries diagnosis as a tool to remove plaque and debris and check the surface characteristics of suspected carious lesions.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E8E53-9596-4BB1-C8FB-43956B3A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9211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9D590-5B79-841D-5237-1BE170E20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734" y="668713"/>
            <a:ext cx="9845685" cy="3140203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A lesion visible on a wet tooth is has mostly penetrated the enamel and maybe into the dentin.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altLang="en-US" sz="2200" u="sng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en-US" altLang="en-US" sz="2200" u="sng" dirty="0"/>
              <a:t>The </a:t>
            </a:r>
            <a:r>
              <a:rPr lang="en-US" altLang="en-US" sz="2200" u="sng" dirty="0">
                <a:solidFill>
                  <a:schemeClr val="tx2"/>
                </a:solidFill>
              </a:rPr>
              <a:t>Visual </a:t>
            </a:r>
            <a:r>
              <a:rPr lang="en-US" altLang="en-US" sz="2200" dirty="0"/>
              <a:t>method: use Combination of light, mirror &amp; probe.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B6E5A-27F3-4F9F-4368-69B6E603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13</a:t>
            </a:fld>
            <a:endParaRPr lang="en-IN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29DDF19-E28A-9FA1-F1C1-EDB8C9352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4053" y="2771170"/>
            <a:ext cx="1903485" cy="3637016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1EBB7B04-8D4B-8CDC-20F2-C512BE83F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9992" y="3429000"/>
            <a:ext cx="3037646" cy="225512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042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A274D-892D-3C86-E14C-4BBCFBF5B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286" y="798973"/>
            <a:ext cx="9609712" cy="488663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altLang="en-US" sz="2200" dirty="0"/>
              <a:t>When examining the patient for cavitated or non-cavitated lesion: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altLang="en-US" sz="2200" u="sng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en-US" altLang="en-US" sz="2200" u="sng" dirty="0"/>
              <a:t>we should look for:</a:t>
            </a:r>
          </a:p>
          <a:p>
            <a:pPr algn="just">
              <a:lnSpc>
                <a:spcPct val="80000"/>
              </a:lnSpc>
              <a:buFontTx/>
              <a:buChar char="•"/>
            </a:pPr>
            <a:endParaRPr lang="en-US" altLang="en-US" sz="2200" dirty="0"/>
          </a:p>
          <a:p>
            <a:pPr marL="228600" indent="-228600" algn="just">
              <a:lnSpc>
                <a:spcPct val="80000"/>
              </a:lnSpc>
              <a:buFontTx/>
              <a:buChar char="•"/>
            </a:pPr>
            <a:r>
              <a:rPr lang="en-US" altLang="en-US" sz="2200" dirty="0"/>
              <a:t>Change in color and translucency in enamel</a:t>
            </a:r>
          </a:p>
          <a:p>
            <a:pPr marL="228600" indent="-228600" algn="just">
              <a:lnSpc>
                <a:spcPct val="80000"/>
              </a:lnSpc>
              <a:buFontTx/>
              <a:buChar char="•"/>
            </a:pPr>
            <a:r>
              <a:rPr lang="en-US" altLang="en-US" sz="2200" dirty="0"/>
              <a:t>White spot lesions that appear chalky white</a:t>
            </a:r>
          </a:p>
          <a:p>
            <a:pPr marL="228600" indent="-228600" algn="just">
              <a:lnSpc>
                <a:spcPct val="80000"/>
              </a:lnSpc>
              <a:buFontTx/>
              <a:buChar char="•"/>
            </a:pPr>
            <a:r>
              <a:rPr lang="en-US" altLang="en-US" sz="2200" dirty="0"/>
              <a:t>Breaks in enamel surface</a:t>
            </a:r>
          </a:p>
          <a:p>
            <a:pPr marL="228600" indent="-228600" algn="just">
              <a:lnSpc>
                <a:spcPct val="80000"/>
              </a:lnSpc>
              <a:buFontTx/>
              <a:buChar char="•"/>
            </a:pPr>
            <a:r>
              <a:rPr lang="en-US" altLang="en-US" sz="2200" dirty="0"/>
              <a:t>Grayish white discoloration adjacent to marginal ridges and restorations</a:t>
            </a:r>
          </a:p>
          <a:p>
            <a:pPr marL="228600" indent="-228600" algn="just">
              <a:lnSpc>
                <a:spcPct val="80000"/>
              </a:lnSpc>
              <a:buFontTx/>
              <a:buChar char="•"/>
            </a:pPr>
            <a:r>
              <a:rPr lang="en-US" altLang="en-US" sz="2200" dirty="0"/>
              <a:t>Shadowing on proximal surfaces</a:t>
            </a:r>
          </a:p>
          <a:p>
            <a:pPr marL="228600" indent="-228600" algn="just">
              <a:lnSpc>
                <a:spcPct val="80000"/>
              </a:lnSpc>
              <a:buFontTx/>
              <a:buChar char="•"/>
            </a:pPr>
            <a:r>
              <a:rPr lang="en-US" altLang="en-US" sz="2200" dirty="0"/>
              <a:t>Black discoloration (arrested caries).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0D701-352F-FC63-0227-17F6FD31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4735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829" name="Object 5">
            <a:extLst>
              <a:ext uri="{FF2B5EF4-FFF2-40B4-BE49-F238E27FC236}">
                <a16:creationId xmlns:a16="http://schemas.microsoft.com/office/drawing/2014/main" id="{F53CF984-CF3C-57D9-B34B-A1757F84370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761565"/>
              </p:ext>
            </p:extLst>
          </p:nvPr>
        </p:nvGraphicFramePr>
        <p:xfrm>
          <a:off x="1449206" y="1209369"/>
          <a:ext cx="3375137" cy="1944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687483" imgH="4304762" progId="Paint.Picture">
                  <p:embed/>
                </p:oleObj>
              </mc:Choice>
              <mc:Fallback>
                <p:oleObj name="Bitmap Image" r:id="rId2" imgW="6687483" imgH="4304762" progId="Paint.Picture">
                  <p:embed/>
                  <p:pic>
                    <p:nvPicPr>
                      <p:cNvPr id="205829" name="Object 5">
                        <a:extLst>
                          <a:ext uri="{FF2B5EF4-FFF2-40B4-BE49-F238E27FC236}">
                            <a16:creationId xmlns:a16="http://schemas.microsoft.com/office/drawing/2014/main" id="{F53CF984-CF3C-57D9-B34B-A1757F8437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0509"/>
                      <a:stretch>
                        <a:fillRect/>
                      </a:stretch>
                    </p:blipFill>
                    <p:spPr bwMode="auto">
                      <a:xfrm>
                        <a:off x="1449206" y="1209369"/>
                        <a:ext cx="3375137" cy="1944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DBFD7261-A37E-148E-5B18-ED2CF848ED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657788"/>
              </p:ext>
            </p:extLst>
          </p:nvPr>
        </p:nvGraphicFramePr>
        <p:xfrm>
          <a:off x="7050669" y="1209370"/>
          <a:ext cx="3322387" cy="194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6380952" imgH="4401164" progId="Paint.Picture">
                  <p:embed/>
                </p:oleObj>
              </mc:Choice>
              <mc:Fallback>
                <p:oleObj name="Bitmap Image" r:id="rId4" imgW="6380952" imgH="4401164" progId="Paint.Picture">
                  <p:embed/>
                  <p:pic>
                    <p:nvPicPr>
                      <p:cNvPr id="202757" name="Object 5">
                        <a:extLst>
                          <a:ext uri="{FF2B5EF4-FFF2-40B4-BE49-F238E27FC236}">
                            <a16:creationId xmlns:a16="http://schemas.microsoft.com/office/drawing/2014/main" id="{1B0728E0-09FA-C1F6-A1E8-3E5AC75F63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787" b="11363"/>
                      <a:stretch>
                        <a:fillRect/>
                      </a:stretch>
                    </p:blipFill>
                    <p:spPr bwMode="auto">
                      <a:xfrm>
                        <a:off x="7050669" y="1209370"/>
                        <a:ext cx="3322387" cy="194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F2E70A3B-49D7-29A9-3FA3-A3695A9837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249617"/>
              </p:ext>
            </p:extLst>
          </p:nvPr>
        </p:nvGraphicFramePr>
        <p:xfrm>
          <a:off x="1449206" y="3720068"/>
          <a:ext cx="3134672" cy="192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6752381" imgH="4648849" progId="Paint.Picture">
                  <p:embed/>
                </p:oleObj>
              </mc:Choice>
              <mc:Fallback>
                <p:oleObj name="Bitmap Image" r:id="rId6" imgW="6752381" imgH="4648849" progId="Paint.Picture">
                  <p:embed/>
                  <p:pic>
                    <p:nvPicPr>
                      <p:cNvPr id="199685" name="Object 5">
                        <a:extLst>
                          <a:ext uri="{FF2B5EF4-FFF2-40B4-BE49-F238E27FC236}">
                            <a16:creationId xmlns:a16="http://schemas.microsoft.com/office/drawing/2014/main" id="{22DF25C2-1172-CF7F-DF53-2CFCFEE75E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45" b="10768"/>
                      <a:stretch>
                        <a:fillRect/>
                      </a:stretch>
                    </p:blipFill>
                    <p:spPr bwMode="auto">
                      <a:xfrm>
                        <a:off x="1449206" y="3720068"/>
                        <a:ext cx="3134672" cy="192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1B16D12E-D526-128D-5BC0-1A9AB9A0C5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972610"/>
              </p:ext>
            </p:extLst>
          </p:nvPr>
        </p:nvGraphicFramePr>
        <p:xfrm>
          <a:off x="7133829" y="3884112"/>
          <a:ext cx="3156069" cy="1764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6542857" imgH="4361905" progId="Paint.Picture">
                  <p:embed/>
                </p:oleObj>
              </mc:Choice>
              <mc:Fallback>
                <p:oleObj name="Bitmap Image" r:id="rId8" imgW="6542857" imgH="4361905" progId="Paint.Picture">
                  <p:embed/>
                  <p:pic>
                    <p:nvPicPr>
                      <p:cNvPr id="208901" name="Object 5">
                        <a:extLst>
                          <a:ext uri="{FF2B5EF4-FFF2-40B4-BE49-F238E27FC236}">
                            <a16:creationId xmlns:a16="http://schemas.microsoft.com/office/drawing/2014/main" id="{07FCAA0C-324C-4196-D46F-EBCE584CCF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132" b="11026"/>
                      <a:stretch>
                        <a:fillRect/>
                      </a:stretch>
                    </p:blipFill>
                    <p:spPr bwMode="auto">
                      <a:xfrm>
                        <a:off x="7133829" y="3884112"/>
                        <a:ext cx="3156069" cy="1764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32697-6140-CC57-5361-1F331BDB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15</a:t>
            </a:fld>
            <a:endParaRPr lang="en-I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6FD0445A-AD4A-440D-3C04-0E477384C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2800" dirty="0"/>
              <a:t>DISADVANTAGES: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A60CC0F4-152C-71E0-4274-C73B9F4CA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altLang="en-US" sz="2400"/>
              <a:t>Highly subjective.</a:t>
            </a:r>
          </a:p>
          <a:p>
            <a:pPr>
              <a:lnSpc>
                <a:spcPct val="140000"/>
              </a:lnSpc>
            </a:pPr>
            <a:r>
              <a:rPr lang="en-US" altLang="en-US" sz="2400"/>
              <a:t>Stained fissures can be misdiagnosed.</a:t>
            </a:r>
          </a:p>
          <a:p>
            <a:pPr>
              <a:lnSpc>
                <a:spcPct val="140000"/>
              </a:lnSpc>
            </a:pPr>
            <a:r>
              <a:rPr lang="en-US" altLang="en-US" sz="2400"/>
              <a:t>Variability induced due to examination between dry and wet conditions.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0A0521-BC11-67DF-93FD-CA170E9F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16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:a16="http://schemas.microsoft.com/office/drawing/2014/main" id="{B6563786-67A9-AC55-01C1-49C15CC67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0392" y="550965"/>
            <a:ext cx="9291215" cy="1049235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FFC000"/>
                </a:solidFill>
              </a:rPr>
              <a:t>VISUAL &amp; TACTILE EXAMINATION </a:t>
            </a:r>
            <a:endParaRPr lang="en-US" altLang="en-US" dirty="0">
              <a:solidFill>
                <a:srgbClr val="FFFF66"/>
              </a:solidFill>
            </a:endParaRPr>
          </a:p>
        </p:txBody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12F9CE7C-3B55-18B1-D969-C93294E1F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8562" y="1914831"/>
            <a:ext cx="9655412" cy="3601065"/>
          </a:xfrm>
        </p:spPr>
        <p:txBody>
          <a:bodyPr>
            <a:normAutofit/>
          </a:bodyPr>
          <a:lstStyle/>
          <a:p>
            <a:r>
              <a:rPr lang="en-US" altLang="en-US" sz="2200" dirty="0"/>
              <a:t>G. V. Black in 1924 suggested use of sharp explorer. </a:t>
            </a:r>
          </a:p>
          <a:p>
            <a:endParaRPr lang="en-US" altLang="en-US" sz="2200" dirty="0"/>
          </a:p>
          <a:p>
            <a:pPr marL="285750" indent="-285750" algn="just">
              <a:lnSpc>
                <a:spcPct val="100000"/>
              </a:lnSpc>
            </a:pPr>
            <a:r>
              <a:rPr lang="en-US" altLang="en-US" sz="2200" dirty="0"/>
              <a:t>ADA criteria- softened enamel, catches explorer and resists its removal.</a:t>
            </a:r>
          </a:p>
          <a:p>
            <a:pPr marL="285750" indent="-285750" algn="just">
              <a:lnSpc>
                <a:spcPct val="100000"/>
              </a:lnSpc>
            </a:pPr>
            <a:endParaRPr lang="en-US" altLang="en-US" sz="2200" dirty="0"/>
          </a:p>
          <a:p>
            <a:pPr marL="285750" indent="-285750" algn="just">
              <a:lnSpc>
                <a:spcPct val="100000"/>
              </a:lnSpc>
            </a:pPr>
            <a:r>
              <a:rPr lang="en-US" altLang="en-US" sz="2200" dirty="0"/>
              <a:t>Combination of light, mirror and gentle probing.</a:t>
            </a:r>
          </a:p>
          <a:p>
            <a:pPr marL="285750" indent="-285750" algn="just">
              <a:lnSpc>
                <a:spcPct val="100000"/>
              </a:lnSpc>
            </a:pPr>
            <a:endParaRPr lang="en-US" altLang="en-US" sz="2200" dirty="0"/>
          </a:p>
          <a:p>
            <a:pPr marL="285750" indent="-285750" algn="just">
              <a:lnSpc>
                <a:spcPct val="100000"/>
              </a:lnSpc>
            </a:pPr>
            <a:r>
              <a:rPr lang="en-US" altLang="en-US" sz="2200" dirty="0"/>
              <a:t>Requires 3 min per patient.</a:t>
            </a:r>
          </a:p>
          <a:p>
            <a:endParaRPr lang="en-US" altLang="en-US" sz="2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312DF6-8795-719C-6CA7-5E24ECB3B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17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245BD-3225-C1D5-8598-6C4281367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389" y="1170158"/>
            <a:ext cx="9451715" cy="3647648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en-US" altLang="en-US" sz="2200" dirty="0"/>
              <a:t>An area is carious when the explorer ‘catches’ or resists removal after the insertion into a pit or fissure with moderate to firm pressure, and when there is opacity adjacent to the pit or fissure.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9AAA6-E3F8-2501-71DF-E9230612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18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9A674-DCCC-7AE6-5640-3946917CD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6349" y="3429000"/>
            <a:ext cx="3701180" cy="24644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F6001C6-384C-307B-9A44-CC01B488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4288" y="3429000"/>
            <a:ext cx="3700323" cy="24644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309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CA798416-0788-C113-AA77-2F68B4247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0512" y="560438"/>
            <a:ext cx="9090975" cy="870528"/>
          </a:xfrm>
        </p:spPr>
        <p:txBody>
          <a:bodyPr>
            <a:normAutofit/>
          </a:bodyPr>
          <a:lstStyle/>
          <a:p>
            <a:pPr algn="l"/>
            <a:r>
              <a:rPr lang="en-US" altLang="en-US" sz="2800" cap="none" dirty="0"/>
              <a:t>Use of explorers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8554ADB5-EC9B-D150-E241-FEF61A828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9206" y="1499792"/>
            <a:ext cx="9448800" cy="299638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altLang="en-US" sz="2200" dirty="0"/>
              <a:t>There is no need to apply too much pressure on an explorer because studies have found that this does not increase the accuracy of caries detection </a:t>
            </a:r>
            <a:r>
              <a:rPr lang="en-US" altLang="en-US" sz="2200" dirty="0">
                <a:solidFill>
                  <a:srgbClr val="FFFF66"/>
                </a:solidFill>
              </a:rPr>
              <a:t>( </a:t>
            </a:r>
            <a:r>
              <a:rPr lang="en-US" altLang="en-US" sz="2200" dirty="0" err="1">
                <a:solidFill>
                  <a:srgbClr val="FFFF66"/>
                </a:solidFill>
              </a:rPr>
              <a:t>Lussi</a:t>
            </a:r>
            <a:r>
              <a:rPr lang="en-US" altLang="en-US" sz="2200" dirty="0">
                <a:solidFill>
                  <a:srgbClr val="FFFF66"/>
                </a:solidFill>
              </a:rPr>
              <a:t>, 1991).</a:t>
            </a:r>
          </a:p>
          <a:p>
            <a:pPr algn="just">
              <a:lnSpc>
                <a:spcPct val="110000"/>
              </a:lnSpc>
            </a:pPr>
            <a:endParaRPr lang="en-US" altLang="en-US" sz="2200" dirty="0">
              <a:solidFill>
                <a:srgbClr val="FFFF66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altLang="en-US" sz="2200" dirty="0"/>
              <a:t>The use of gentle pressure, defined by the force just required to blanch a fingernail without causing any pain or damage.</a:t>
            </a:r>
            <a:r>
              <a:rPr lang="en-US" altLang="en-US" sz="2200" b="1" dirty="0"/>
              <a:t>  </a:t>
            </a:r>
          </a:p>
        </p:txBody>
      </p:sp>
      <p:pic>
        <p:nvPicPr>
          <p:cNvPr id="154629" name="Picture 5">
            <a:extLst>
              <a:ext uri="{FF2B5EF4-FFF2-40B4-BE49-F238E27FC236}">
                <a16:creationId xmlns:a16="http://schemas.microsoft.com/office/drawing/2014/main" id="{F1AE057E-7DA1-813C-6034-D6AAC8F3B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98" y="4085676"/>
            <a:ext cx="2802489" cy="19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53C0FA-B140-4B5B-B4EA-01F784864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19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47F75-5ED8-DDAD-FD40-F353E689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69487-D322-9910-062A-EEDF84846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0D97D-9EC8-1148-B532-A41BD5589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7336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8BB4E-2780-DC59-C973-0EB56210F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060" y="901988"/>
            <a:ext cx="9435915" cy="4722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The Conventional Visual method - European studies.</a:t>
            </a:r>
            <a:r>
              <a:rPr lang="en-US" altLang="en-US" sz="2400" dirty="0"/>
              <a:t> Pitts (1997)</a:t>
            </a:r>
          </a:p>
          <a:p>
            <a:pPr marL="0" indent="0">
              <a:buNone/>
            </a:pPr>
            <a:endParaRPr lang="en-US" altLang="en-US" sz="2200" u="sng" dirty="0"/>
          </a:p>
          <a:p>
            <a:pPr algn="just"/>
            <a:r>
              <a:rPr lang="en-US" altLang="en-US" sz="2200" dirty="0"/>
              <a:t>Criticizes the use of probes- may cause transmission of cariogenic bacteria from infected sites.</a:t>
            </a:r>
          </a:p>
          <a:p>
            <a:pPr algn="just"/>
            <a:endParaRPr lang="en-US" altLang="en-US" sz="2200" dirty="0"/>
          </a:p>
          <a:p>
            <a:pPr algn="just"/>
            <a:r>
              <a:rPr lang="en-US" altLang="en-US" sz="2200" dirty="0"/>
              <a:t>In 1973, </a:t>
            </a:r>
            <a:r>
              <a:rPr lang="en-US" altLang="en-US" sz="2200" dirty="0" err="1"/>
              <a:t>Loesche</a:t>
            </a:r>
            <a:r>
              <a:rPr lang="en-US" altLang="en-US" sz="2200" dirty="0"/>
              <a:t> noted in 15 patients that </a:t>
            </a:r>
            <a:r>
              <a:rPr lang="en-US" altLang="en-US" sz="2200" i="1" dirty="0"/>
              <a:t>Streptococcus mutans </a:t>
            </a:r>
            <a:r>
              <a:rPr lang="en-US" altLang="en-US" sz="2200" dirty="0"/>
              <a:t>was isolated in large numbers from a dental explorer after it had been used in the examination of a carious tooth.</a:t>
            </a:r>
            <a:endParaRPr lang="en-US" altLang="en-US" sz="2200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CF6EF-8487-6E04-C955-716BC1D9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0956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2D29E-FD93-5B97-27C5-5C4D83045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878" y="988141"/>
            <a:ext cx="9317927" cy="38198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The visual method with Tooth </a:t>
            </a:r>
            <a:r>
              <a:rPr lang="en-US" altLang="en-US" sz="2400" dirty="0" err="1">
                <a:solidFill>
                  <a:srgbClr val="FFC000"/>
                </a:solidFill>
              </a:rPr>
              <a:t>Seperation</a:t>
            </a:r>
            <a:endParaRPr lang="en-US" altLang="en-US" sz="2400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endParaRPr lang="en-US" altLang="en-US" sz="2200" u="sng" dirty="0">
              <a:solidFill>
                <a:srgbClr val="FFC000"/>
              </a:solidFill>
            </a:endParaRPr>
          </a:p>
          <a:p>
            <a:pPr algn="just"/>
            <a:r>
              <a:rPr lang="en-US" altLang="en-US" sz="2200" dirty="0"/>
              <a:t>This method permits definite assessment of whether radiographically detectable approximal enamel and dentin lesions are cavitated. </a:t>
            </a:r>
          </a:p>
          <a:p>
            <a:pPr algn="just"/>
            <a:r>
              <a:rPr lang="en-US" altLang="en-US" sz="2200" dirty="0"/>
              <a:t>Gap of 0.5-1mm can be gained within 48 hrs. </a:t>
            </a:r>
          </a:p>
          <a:p>
            <a:pPr algn="just"/>
            <a:r>
              <a:rPr lang="en-US" altLang="en-US" sz="2200" dirty="0"/>
              <a:t>Method is non destructive, reversible and in expensive.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DF55D-5D44-8329-2E8C-3F161105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21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F6D37-C10E-AEC3-8FB8-80DA001A4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5"/>
          <a:stretch/>
        </p:blipFill>
        <p:spPr>
          <a:xfrm>
            <a:off x="9510539" y="3569109"/>
            <a:ext cx="2196931" cy="2477729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603862-5633-0A94-6AFC-591D30A27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51"/>
          <a:stretch/>
        </p:blipFill>
        <p:spPr>
          <a:xfrm>
            <a:off x="2790190" y="4144296"/>
            <a:ext cx="2196931" cy="1327354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990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31DA4-DFE7-20A0-CFC6-D35907467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237" y="1050763"/>
            <a:ext cx="9068937" cy="30787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sz="2200" u="sng" dirty="0">
                <a:solidFill>
                  <a:srgbClr val="FFC000"/>
                </a:solidFill>
              </a:rPr>
              <a:t>The Visual Method with Tooth </a:t>
            </a:r>
            <a:r>
              <a:rPr lang="en-US" altLang="en-US" sz="2200" u="sng" dirty="0" err="1">
                <a:solidFill>
                  <a:srgbClr val="FFC000"/>
                </a:solidFill>
              </a:rPr>
              <a:t>Seperation</a:t>
            </a:r>
            <a:r>
              <a:rPr lang="en-US" altLang="en-US" sz="2200" u="sng" dirty="0">
                <a:solidFill>
                  <a:srgbClr val="FFC000"/>
                </a:solidFill>
              </a:rPr>
              <a:t> and Impression of the lesion</a:t>
            </a:r>
          </a:p>
          <a:p>
            <a:pPr marL="0" indent="0" algn="just">
              <a:buNone/>
            </a:pPr>
            <a:endParaRPr lang="en-US" altLang="en-US" sz="2200" u="sng" dirty="0">
              <a:solidFill>
                <a:srgbClr val="FFC000"/>
              </a:solidFill>
            </a:endParaRPr>
          </a:p>
          <a:p>
            <a:pPr algn="just"/>
            <a:r>
              <a:rPr lang="en-US" altLang="en-US" sz="2200" dirty="0"/>
              <a:t>Allows a more sensitive diagnosis of cavitation.</a:t>
            </a:r>
          </a:p>
          <a:p>
            <a:pPr algn="just"/>
            <a:r>
              <a:rPr lang="en-US" altLang="en-US" sz="2200" dirty="0"/>
              <a:t>Provides replica as a reference for monitoring changes in size of lesion.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AAC4F-FC83-1911-BA60-2BEFC27F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0854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5" name="Rectangle 5">
            <a:extLst>
              <a:ext uri="{FF2B5EF4-FFF2-40B4-BE49-F238E27FC236}">
                <a16:creationId xmlns:a16="http://schemas.microsoft.com/office/drawing/2014/main" id="{3B60DA3C-656F-DC73-9BF8-56E67CE230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2567" y="661220"/>
            <a:ext cx="9366865" cy="609600"/>
          </a:xfrm>
        </p:spPr>
        <p:txBody>
          <a:bodyPr>
            <a:normAutofit fontScale="90000"/>
          </a:bodyPr>
          <a:lstStyle/>
          <a:p>
            <a:r>
              <a:rPr lang="en-US" altLang="en-US" sz="4400" dirty="0"/>
              <a:t>RADIOGRAPHY</a:t>
            </a:r>
          </a:p>
        </p:txBody>
      </p:sp>
      <p:pic>
        <p:nvPicPr>
          <p:cNvPr id="706570" name="Picture 10">
            <a:extLst>
              <a:ext uri="{FF2B5EF4-FFF2-40B4-BE49-F238E27FC236}">
                <a16:creationId xmlns:a16="http://schemas.microsoft.com/office/drawing/2014/main" id="{7CFDC206-704C-CE07-05EB-9AB5348FB87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6000" y="2116137"/>
            <a:ext cx="3810000" cy="2625725"/>
          </a:xfr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C1A4DE5-BA44-61F3-CC8F-F3F046337D3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0257" y="2507455"/>
            <a:ext cx="4114800" cy="1843088"/>
          </a:xfr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82C65-AFAC-E4FE-4B77-91477D1C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895" y="963681"/>
            <a:ext cx="9413066" cy="4090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altLang="en-US" sz="2200" u="sng" dirty="0"/>
              <a:t>Characteristics of proper radiograph: (DCNA 2005)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altLang="en-US" sz="2200" u="sng" dirty="0"/>
          </a:p>
          <a:p>
            <a:pPr algn="just">
              <a:lnSpc>
                <a:spcPct val="80000"/>
              </a:lnSpc>
              <a:buFontTx/>
              <a:buChar char="•"/>
            </a:pPr>
            <a:r>
              <a:rPr lang="en-US" altLang="en-US" sz="2200" dirty="0"/>
              <a:t>Image - all parts seen, no overlap, natural size</a:t>
            </a:r>
          </a:p>
          <a:p>
            <a:pPr algn="just">
              <a:lnSpc>
                <a:spcPct val="80000"/>
              </a:lnSpc>
              <a:buFontTx/>
              <a:buChar char="•"/>
            </a:pPr>
            <a:r>
              <a:rPr lang="en-US" altLang="en-US" sz="2200" dirty="0"/>
              <a:t>Area covered-sufficient surrounding area</a:t>
            </a:r>
          </a:p>
          <a:p>
            <a:pPr algn="just">
              <a:lnSpc>
                <a:spcPct val="80000"/>
              </a:lnSpc>
              <a:buFontTx/>
              <a:buChar char="•"/>
            </a:pPr>
            <a:r>
              <a:rPr lang="en-US" altLang="en-US" sz="2200" dirty="0"/>
              <a:t>Density </a:t>
            </a:r>
          </a:p>
          <a:p>
            <a:pPr algn="just">
              <a:lnSpc>
                <a:spcPct val="80000"/>
              </a:lnSpc>
              <a:buFontTx/>
              <a:buChar char="•"/>
            </a:pPr>
            <a:r>
              <a:rPr lang="en-US" altLang="en-US" sz="2200" dirty="0"/>
              <a:t>Contrast </a:t>
            </a:r>
          </a:p>
          <a:p>
            <a:pPr algn="just">
              <a:lnSpc>
                <a:spcPct val="80000"/>
              </a:lnSpc>
              <a:buFontTx/>
              <a:buChar char="•"/>
            </a:pPr>
            <a:r>
              <a:rPr lang="en-US" altLang="en-US" sz="2200" dirty="0"/>
              <a:t>Definition and sharpness - all should be adequate</a:t>
            </a:r>
          </a:p>
          <a:p>
            <a:pPr algn="just">
              <a:lnSpc>
                <a:spcPct val="80000"/>
              </a:lnSpc>
            </a:pPr>
            <a:endParaRPr lang="en-US" altLang="en-US" sz="2200" dirty="0"/>
          </a:p>
          <a:p>
            <a:pPr algn="just">
              <a:lnSpc>
                <a:spcPct val="80000"/>
              </a:lnSpc>
            </a:pPr>
            <a:r>
              <a:rPr lang="en-US" altLang="en-US" sz="2200" u="sng" dirty="0"/>
              <a:t>Common Mistakes</a:t>
            </a:r>
            <a:r>
              <a:rPr lang="en-US" altLang="en-US" sz="2200" dirty="0"/>
              <a:t>: cone cuts, overlapping, failure to include required areas.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F6CA8-8E11-3898-5D64-03DB1E1A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024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B8108-2D19-AB4C-D875-87BBDF01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25</a:t>
            </a:fld>
            <a:endParaRPr lang="en-IN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62CAA0-38DC-2DE3-38EA-0724C61CEC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8168" y="1388909"/>
            <a:ext cx="9291638" cy="34496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altLang="en-US" sz="2200" dirty="0"/>
              <a:t>Depth of lesion can be evaluated and scored by index given by </a:t>
            </a:r>
            <a:r>
              <a:rPr lang="en-US" altLang="en-US" sz="2200" dirty="0" err="1"/>
              <a:t>Grondahl</a:t>
            </a:r>
            <a:r>
              <a:rPr lang="en-US" altLang="en-US" sz="2200" dirty="0"/>
              <a:t> et al (1977)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altLang="en-US" sz="2200" dirty="0"/>
          </a:p>
          <a:p>
            <a:pPr algn="just">
              <a:lnSpc>
                <a:spcPct val="80000"/>
              </a:lnSpc>
            </a:pPr>
            <a:r>
              <a:rPr lang="en-US" altLang="en-US" sz="2200" dirty="0"/>
              <a:t>0 = no radiographic changes in enamel</a:t>
            </a:r>
          </a:p>
          <a:p>
            <a:pPr algn="just">
              <a:lnSpc>
                <a:spcPct val="80000"/>
              </a:lnSpc>
            </a:pPr>
            <a:r>
              <a:rPr lang="en-US" altLang="en-US" sz="2200" dirty="0"/>
              <a:t>1 = radiographic changes in the enamel</a:t>
            </a:r>
          </a:p>
          <a:p>
            <a:pPr algn="just">
              <a:lnSpc>
                <a:spcPct val="80000"/>
              </a:lnSpc>
            </a:pPr>
            <a:r>
              <a:rPr lang="en-US" altLang="en-US" sz="2200" dirty="0"/>
              <a:t>2 = radiolucency extending to the DEJ</a:t>
            </a:r>
          </a:p>
          <a:p>
            <a:pPr algn="just">
              <a:lnSpc>
                <a:spcPct val="80000"/>
              </a:lnSpc>
            </a:pPr>
            <a:r>
              <a:rPr lang="en-US" altLang="en-US" sz="2200" dirty="0"/>
              <a:t>3 = radiolucency penetrating halfway through the dentin</a:t>
            </a:r>
          </a:p>
          <a:p>
            <a:pPr algn="just">
              <a:lnSpc>
                <a:spcPct val="80000"/>
              </a:lnSpc>
            </a:pPr>
            <a:r>
              <a:rPr lang="en-US" altLang="en-US" sz="2200" dirty="0"/>
              <a:t>4 = radiolucency close to the pulp</a:t>
            </a:r>
          </a:p>
        </p:txBody>
      </p:sp>
    </p:spTree>
    <p:extLst>
      <p:ext uri="{BB962C8B-B14F-4D97-AF65-F5344CB8AC3E}">
        <p14:creationId xmlns:p14="http://schemas.microsoft.com/office/powerpoint/2010/main" val="3367835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Freeform 2">
            <a:extLst>
              <a:ext uri="{FF2B5EF4-FFF2-40B4-BE49-F238E27FC236}">
                <a16:creationId xmlns:a16="http://schemas.microsoft.com/office/drawing/2014/main" id="{DFBF1BD6-8D8A-D765-2210-30018D62F56E}"/>
              </a:ext>
            </a:extLst>
          </p:cNvPr>
          <p:cNvSpPr>
            <a:spLocks/>
          </p:cNvSpPr>
          <p:nvPr/>
        </p:nvSpPr>
        <p:spPr bwMode="auto">
          <a:xfrm>
            <a:off x="3880005" y="2367513"/>
            <a:ext cx="1001712" cy="628650"/>
          </a:xfrm>
          <a:custGeom>
            <a:avLst/>
            <a:gdLst>
              <a:gd name="T0" fmla="*/ 0 w 1894"/>
              <a:gd name="T1" fmla="*/ 1180 h 1188"/>
              <a:gd name="T2" fmla="*/ 1876 w 1894"/>
              <a:gd name="T3" fmla="*/ 1188 h 1188"/>
              <a:gd name="T4" fmla="*/ 1894 w 1894"/>
              <a:gd name="T5" fmla="*/ 1180 h 1188"/>
              <a:gd name="T6" fmla="*/ 1894 w 1894"/>
              <a:gd name="T7" fmla="*/ 530 h 1188"/>
              <a:gd name="T8" fmla="*/ 1779 w 1894"/>
              <a:gd name="T9" fmla="*/ 359 h 1188"/>
              <a:gd name="T10" fmla="*/ 1637 w 1894"/>
              <a:gd name="T11" fmla="*/ 223 h 1188"/>
              <a:gd name="T12" fmla="*/ 1480 w 1894"/>
              <a:gd name="T13" fmla="*/ 94 h 1188"/>
              <a:gd name="T14" fmla="*/ 1207 w 1894"/>
              <a:gd name="T15" fmla="*/ 9 h 1188"/>
              <a:gd name="T16" fmla="*/ 916 w 1894"/>
              <a:gd name="T17" fmla="*/ 0 h 1188"/>
              <a:gd name="T18" fmla="*/ 616 w 1894"/>
              <a:gd name="T19" fmla="*/ 51 h 1188"/>
              <a:gd name="T20" fmla="*/ 405 w 1894"/>
              <a:gd name="T21" fmla="*/ 111 h 1188"/>
              <a:gd name="T22" fmla="*/ 150 w 1894"/>
              <a:gd name="T23" fmla="*/ 282 h 1188"/>
              <a:gd name="T24" fmla="*/ 0 w 1894"/>
              <a:gd name="T25" fmla="*/ 461 h 1188"/>
              <a:gd name="T26" fmla="*/ 0 w 1894"/>
              <a:gd name="T27" fmla="*/ 1180 h 1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4" h="1188">
                <a:moveTo>
                  <a:pt x="0" y="1180"/>
                </a:moveTo>
                <a:lnTo>
                  <a:pt x="1876" y="1188"/>
                </a:lnTo>
                <a:lnTo>
                  <a:pt x="1894" y="1180"/>
                </a:lnTo>
                <a:lnTo>
                  <a:pt x="1894" y="530"/>
                </a:lnTo>
                <a:lnTo>
                  <a:pt x="1779" y="359"/>
                </a:lnTo>
                <a:lnTo>
                  <a:pt x="1637" y="223"/>
                </a:lnTo>
                <a:lnTo>
                  <a:pt x="1480" y="94"/>
                </a:lnTo>
                <a:lnTo>
                  <a:pt x="1207" y="9"/>
                </a:lnTo>
                <a:lnTo>
                  <a:pt x="916" y="0"/>
                </a:lnTo>
                <a:lnTo>
                  <a:pt x="616" y="51"/>
                </a:lnTo>
                <a:lnTo>
                  <a:pt x="405" y="111"/>
                </a:lnTo>
                <a:lnTo>
                  <a:pt x="150" y="282"/>
                </a:lnTo>
                <a:lnTo>
                  <a:pt x="0" y="461"/>
                </a:lnTo>
                <a:lnTo>
                  <a:pt x="0" y="1180"/>
                </a:lnTo>
                <a:close/>
              </a:path>
            </a:pathLst>
          </a:custGeom>
          <a:solidFill>
            <a:srgbClr val="FF808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0339" name="Freeform 3">
            <a:extLst>
              <a:ext uri="{FF2B5EF4-FFF2-40B4-BE49-F238E27FC236}">
                <a16:creationId xmlns:a16="http://schemas.microsoft.com/office/drawing/2014/main" id="{57B7525F-CA39-4A49-2A6D-2907825863AA}"/>
              </a:ext>
            </a:extLst>
          </p:cNvPr>
          <p:cNvSpPr>
            <a:spLocks/>
          </p:cNvSpPr>
          <p:nvPr/>
        </p:nvSpPr>
        <p:spPr bwMode="auto">
          <a:xfrm>
            <a:off x="4395943" y="1222926"/>
            <a:ext cx="2201863" cy="1771650"/>
          </a:xfrm>
          <a:custGeom>
            <a:avLst/>
            <a:gdLst>
              <a:gd name="T0" fmla="*/ 3209 w 4160"/>
              <a:gd name="T1" fmla="*/ 3348 h 3348"/>
              <a:gd name="T2" fmla="*/ 3209 w 4160"/>
              <a:gd name="T3" fmla="*/ 2835 h 3348"/>
              <a:gd name="T4" fmla="*/ 3209 w 4160"/>
              <a:gd name="T5" fmla="*/ 2493 h 3348"/>
              <a:gd name="T6" fmla="*/ 3596 w 4160"/>
              <a:gd name="T7" fmla="*/ 2152 h 3348"/>
              <a:gd name="T8" fmla="*/ 3842 w 4160"/>
              <a:gd name="T9" fmla="*/ 1810 h 3348"/>
              <a:gd name="T10" fmla="*/ 4091 w 4160"/>
              <a:gd name="T11" fmla="*/ 1331 h 3348"/>
              <a:gd name="T12" fmla="*/ 4160 w 4160"/>
              <a:gd name="T13" fmla="*/ 956 h 3348"/>
              <a:gd name="T14" fmla="*/ 4091 w 4160"/>
              <a:gd name="T15" fmla="*/ 615 h 3348"/>
              <a:gd name="T16" fmla="*/ 3949 w 4160"/>
              <a:gd name="T17" fmla="*/ 307 h 3348"/>
              <a:gd name="T18" fmla="*/ 3702 w 4160"/>
              <a:gd name="T19" fmla="*/ 101 h 3348"/>
              <a:gd name="T20" fmla="*/ 3384 w 4160"/>
              <a:gd name="T21" fmla="*/ 0 h 3348"/>
              <a:gd name="T22" fmla="*/ 3102 w 4160"/>
              <a:gd name="T23" fmla="*/ 0 h 3348"/>
              <a:gd name="T24" fmla="*/ 2891 w 4160"/>
              <a:gd name="T25" fmla="*/ 68 h 3348"/>
              <a:gd name="T26" fmla="*/ 2469 w 4160"/>
              <a:gd name="T27" fmla="*/ 341 h 3348"/>
              <a:gd name="T28" fmla="*/ 2081 w 4160"/>
              <a:gd name="T29" fmla="*/ 546 h 3348"/>
              <a:gd name="T30" fmla="*/ 1582 w 4160"/>
              <a:gd name="T31" fmla="*/ 316 h 3348"/>
              <a:gd name="T32" fmla="*/ 1199 w 4160"/>
              <a:gd name="T33" fmla="*/ 68 h 3348"/>
              <a:gd name="T34" fmla="*/ 882 w 4160"/>
              <a:gd name="T35" fmla="*/ 0 h 3348"/>
              <a:gd name="T36" fmla="*/ 635 w 4160"/>
              <a:gd name="T37" fmla="*/ 68 h 3348"/>
              <a:gd name="T38" fmla="*/ 424 w 4160"/>
              <a:gd name="T39" fmla="*/ 170 h 3348"/>
              <a:gd name="T40" fmla="*/ 212 w 4160"/>
              <a:gd name="T41" fmla="*/ 376 h 3348"/>
              <a:gd name="T42" fmla="*/ 71 w 4160"/>
              <a:gd name="T43" fmla="*/ 615 h 3348"/>
              <a:gd name="T44" fmla="*/ 0 w 4160"/>
              <a:gd name="T45" fmla="*/ 956 h 3348"/>
              <a:gd name="T46" fmla="*/ 71 w 4160"/>
              <a:gd name="T47" fmla="*/ 1400 h 3348"/>
              <a:gd name="T48" fmla="*/ 318 w 4160"/>
              <a:gd name="T49" fmla="*/ 1810 h 3348"/>
              <a:gd name="T50" fmla="*/ 565 w 4160"/>
              <a:gd name="T51" fmla="*/ 2186 h 3348"/>
              <a:gd name="T52" fmla="*/ 847 w 4160"/>
              <a:gd name="T53" fmla="*/ 2459 h 3348"/>
              <a:gd name="T54" fmla="*/ 917 w 4160"/>
              <a:gd name="T55" fmla="*/ 2698 h 3348"/>
              <a:gd name="T56" fmla="*/ 953 w 4160"/>
              <a:gd name="T57" fmla="*/ 3348 h 3348"/>
              <a:gd name="T58" fmla="*/ 3209 w 4160"/>
              <a:gd name="T59" fmla="*/ 3348 h 3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160" h="3348">
                <a:moveTo>
                  <a:pt x="3209" y="3348"/>
                </a:moveTo>
                <a:lnTo>
                  <a:pt x="3209" y="2835"/>
                </a:lnTo>
                <a:lnTo>
                  <a:pt x="3209" y="2493"/>
                </a:lnTo>
                <a:lnTo>
                  <a:pt x="3596" y="2152"/>
                </a:lnTo>
                <a:lnTo>
                  <a:pt x="3842" y="1810"/>
                </a:lnTo>
                <a:lnTo>
                  <a:pt x="4091" y="1331"/>
                </a:lnTo>
                <a:lnTo>
                  <a:pt x="4160" y="956"/>
                </a:lnTo>
                <a:lnTo>
                  <a:pt x="4091" y="615"/>
                </a:lnTo>
                <a:lnTo>
                  <a:pt x="3949" y="307"/>
                </a:lnTo>
                <a:lnTo>
                  <a:pt x="3702" y="101"/>
                </a:lnTo>
                <a:lnTo>
                  <a:pt x="3384" y="0"/>
                </a:lnTo>
                <a:lnTo>
                  <a:pt x="3102" y="0"/>
                </a:lnTo>
                <a:lnTo>
                  <a:pt x="2891" y="68"/>
                </a:lnTo>
                <a:lnTo>
                  <a:pt x="2469" y="341"/>
                </a:lnTo>
                <a:lnTo>
                  <a:pt x="2081" y="546"/>
                </a:lnTo>
                <a:lnTo>
                  <a:pt x="1582" y="316"/>
                </a:lnTo>
                <a:lnTo>
                  <a:pt x="1199" y="68"/>
                </a:lnTo>
                <a:lnTo>
                  <a:pt x="882" y="0"/>
                </a:lnTo>
                <a:lnTo>
                  <a:pt x="635" y="68"/>
                </a:lnTo>
                <a:lnTo>
                  <a:pt x="424" y="170"/>
                </a:lnTo>
                <a:lnTo>
                  <a:pt x="212" y="376"/>
                </a:lnTo>
                <a:lnTo>
                  <a:pt x="71" y="615"/>
                </a:lnTo>
                <a:lnTo>
                  <a:pt x="0" y="956"/>
                </a:lnTo>
                <a:lnTo>
                  <a:pt x="71" y="1400"/>
                </a:lnTo>
                <a:lnTo>
                  <a:pt x="318" y="1810"/>
                </a:lnTo>
                <a:lnTo>
                  <a:pt x="565" y="2186"/>
                </a:lnTo>
                <a:lnTo>
                  <a:pt x="847" y="2459"/>
                </a:lnTo>
                <a:lnTo>
                  <a:pt x="917" y="2698"/>
                </a:lnTo>
                <a:lnTo>
                  <a:pt x="953" y="3348"/>
                </a:lnTo>
                <a:lnTo>
                  <a:pt x="3209" y="3348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 dirty="0"/>
          </a:p>
        </p:txBody>
      </p:sp>
      <p:sp>
        <p:nvSpPr>
          <p:cNvPr id="270340" name="Freeform 4">
            <a:extLst>
              <a:ext uri="{FF2B5EF4-FFF2-40B4-BE49-F238E27FC236}">
                <a16:creationId xmlns:a16="http://schemas.microsoft.com/office/drawing/2014/main" id="{DC09112E-FB53-A0AC-470C-C8A61CB9EEED}"/>
              </a:ext>
            </a:extLst>
          </p:cNvPr>
          <p:cNvSpPr>
            <a:spLocks/>
          </p:cNvSpPr>
          <p:nvPr/>
        </p:nvSpPr>
        <p:spPr bwMode="auto">
          <a:xfrm>
            <a:off x="4769006" y="1534076"/>
            <a:ext cx="1474787" cy="1460500"/>
          </a:xfrm>
          <a:custGeom>
            <a:avLst/>
            <a:gdLst>
              <a:gd name="T0" fmla="*/ 2503 w 2785"/>
              <a:gd name="T1" fmla="*/ 2726 h 2760"/>
              <a:gd name="T2" fmla="*/ 2503 w 2785"/>
              <a:gd name="T3" fmla="*/ 1529 h 2760"/>
              <a:gd name="T4" fmla="*/ 2714 w 2785"/>
              <a:gd name="T5" fmla="*/ 914 h 2760"/>
              <a:gd name="T6" fmla="*/ 2785 w 2785"/>
              <a:gd name="T7" fmla="*/ 437 h 2760"/>
              <a:gd name="T8" fmla="*/ 2749 w 2785"/>
              <a:gd name="T9" fmla="*/ 197 h 2760"/>
              <a:gd name="T10" fmla="*/ 2714 w 2785"/>
              <a:gd name="T11" fmla="*/ 95 h 2760"/>
              <a:gd name="T12" fmla="*/ 2573 w 2785"/>
              <a:gd name="T13" fmla="*/ 27 h 2760"/>
              <a:gd name="T14" fmla="*/ 2185 w 2785"/>
              <a:gd name="T15" fmla="*/ 61 h 2760"/>
              <a:gd name="T16" fmla="*/ 2220 w 2785"/>
              <a:gd name="T17" fmla="*/ 62 h 2760"/>
              <a:gd name="T18" fmla="*/ 1973 w 2785"/>
              <a:gd name="T19" fmla="*/ 121 h 2760"/>
              <a:gd name="T20" fmla="*/ 1375 w 2785"/>
              <a:gd name="T21" fmla="*/ 266 h 2760"/>
              <a:gd name="T22" fmla="*/ 769 w 2785"/>
              <a:gd name="T23" fmla="*/ 119 h 2760"/>
              <a:gd name="T24" fmla="*/ 386 w 2785"/>
              <a:gd name="T25" fmla="*/ 0 h 2760"/>
              <a:gd name="T26" fmla="*/ 317 w 2785"/>
              <a:gd name="T27" fmla="*/ 27 h 2760"/>
              <a:gd name="T28" fmla="*/ 141 w 2785"/>
              <a:gd name="T29" fmla="*/ 27 h 2760"/>
              <a:gd name="T30" fmla="*/ 0 w 2785"/>
              <a:gd name="T31" fmla="*/ 197 h 2760"/>
              <a:gd name="T32" fmla="*/ 0 w 2785"/>
              <a:gd name="T33" fmla="*/ 471 h 2760"/>
              <a:gd name="T34" fmla="*/ 70 w 2785"/>
              <a:gd name="T35" fmla="*/ 983 h 2760"/>
              <a:gd name="T36" fmla="*/ 211 w 2785"/>
              <a:gd name="T37" fmla="*/ 1598 h 2760"/>
              <a:gd name="T38" fmla="*/ 211 w 2785"/>
              <a:gd name="T39" fmla="*/ 2760 h 2760"/>
              <a:gd name="T40" fmla="*/ 1092 w 2785"/>
              <a:gd name="T41" fmla="*/ 2726 h 2760"/>
              <a:gd name="T42" fmla="*/ 2503 w 2785"/>
              <a:gd name="T43" fmla="*/ 2726 h 2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85" h="2760">
                <a:moveTo>
                  <a:pt x="2503" y="2726"/>
                </a:moveTo>
                <a:lnTo>
                  <a:pt x="2503" y="1529"/>
                </a:lnTo>
                <a:lnTo>
                  <a:pt x="2714" y="914"/>
                </a:lnTo>
                <a:lnTo>
                  <a:pt x="2785" y="437"/>
                </a:lnTo>
                <a:lnTo>
                  <a:pt x="2749" y="197"/>
                </a:lnTo>
                <a:lnTo>
                  <a:pt x="2714" y="95"/>
                </a:lnTo>
                <a:lnTo>
                  <a:pt x="2573" y="27"/>
                </a:lnTo>
                <a:lnTo>
                  <a:pt x="2185" y="61"/>
                </a:lnTo>
                <a:lnTo>
                  <a:pt x="2220" y="62"/>
                </a:lnTo>
                <a:lnTo>
                  <a:pt x="1973" y="121"/>
                </a:lnTo>
                <a:lnTo>
                  <a:pt x="1375" y="266"/>
                </a:lnTo>
                <a:lnTo>
                  <a:pt x="769" y="119"/>
                </a:lnTo>
                <a:lnTo>
                  <a:pt x="386" y="0"/>
                </a:lnTo>
                <a:lnTo>
                  <a:pt x="317" y="27"/>
                </a:lnTo>
                <a:lnTo>
                  <a:pt x="141" y="27"/>
                </a:lnTo>
                <a:lnTo>
                  <a:pt x="0" y="197"/>
                </a:lnTo>
                <a:lnTo>
                  <a:pt x="0" y="471"/>
                </a:lnTo>
                <a:lnTo>
                  <a:pt x="70" y="983"/>
                </a:lnTo>
                <a:lnTo>
                  <a:pt x="211" y="1598"/>
                </a:lnTo>
                <a:lnTo>
                  <a:pt x="211" y="2760"/>
                </a:lnTo>
                <a:lnTo>
                  <a:pt x="1092" y="2726"/>
                </a:lnTo>
                <a:lnTo>
                  <a:pt x="2503" y="2726"/>
                </a:lnTo>
                <a:close/>
              </a:path>
            </a:pathLst>
          </a:custGeom>
          <a:solidFill>
            <a:srgbClr val="FFFFBF"/>
          </a:solidFill>
          <a:ln w="12700">
            <a:solidFill>
              <a:srgbClr val="D4D4D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0341" name="Freeform 5">
            <a:extLst>
              <a:ext uri="{FF2B5EF4-FFF2-40B4-BE49-F238E27FC236}">
                <a16:creationId xmlns:a16="http://schemas.microsoft.com/office/drawing/2014/main" id="{3C575DA6-65A2-FDA1-085E-75ADD08097C8}"/>
              </a:ext>
            </a:extLst>
          </p:cNvPr>
          <p:cNvSpPr>
            <a:spLocks/>
          </p:cNvSpPr>
          <p:nvPr/>
        </p:nvSpPr>
        <p:spPr bwMode="auto">
          <a:xfrm>
            <a:off x="5119842" y="2102402"/>
            <a:ext cx="731838" cy="877887"/>
          </a:xfrm>
          <a:custGeom>
            <a:avLst/>
            <a:gdLst>
              <a:gd name="T0" fmla="*/ 299 w 1383"/>
              <a:gd name="T1" fmla="*/ 1658 h 1660"/>
              <a:gd name="T2" fmla="*/ 493 w 1383"/>
              <a:gd name="T3" fmla="*/ 821 h 1660"/>
              <a:gd name="T4" fmla="*/ 545 w 1383"/>
              <a:gd name="T5" fmla="*/ 744 h 1660"/>
              <a:gd name="T6" fmla="*/ 652 w 1383"/>
              <a:gd name="T7" fmla="*/ 736 h 1660"/>
              <a:gd name="T8" fmla="*/ 748 w 1383"/>
              <a:gd name="T9" fmla="*/ 761 h 1660"/>
              <a:gd name="T10" fmla="*/ 792 w 1383"/>
              <a:gd name="T11" fmla="*/ 847 h 1660"/>
              <a:gd name="T12" fmla="*/ 960 w 1383"/>
              <a:gd name="T13" fmla="*/ 1651 h 1660"/>
              <a:gd name="T14" fmla="*/ 1234 w 1383"/>
              <a:gd name="T15" fmla="*/ 1651 h 1660"/>
              <a:gd name="T16" fmla="*/ 1119 w 1383"/>
              <a:gd name="T17" fmla="*/ 992 h 1660"/>
              <a:gd name="T18" fmla="*/ 1216 w 1383"/>
              <a:gd name="T19" fmla="*/ 761 h 1660"/>
              <a:gd name="T20" fmla="*/ 1321 w 1383"/>
              <a:gd name="T21" fmla="*/ 594 h 1660"/>
              <a:gd name="T22" fmla="*/ 1383 w 1383"/>
              <a:gd name="T23" fmla="*/ 274 h 1660"/>
              <a:gd name="T24" fmla="*/ 1366 w 1383"/>
              <a:gd name="T25" fmla="*/ 111 h 1660"/>
              <a:gd name="T26" fmla="*/ 1057 w 1383"/>
              <a:gd name="T27" fmla="*/ 8 h 1660"/>
              <a:gd name="T28" fmla="*/ 713 w 1383"/>
              <a:gd name="T29" fmla="*/ 197 h 1660"/>
              <a:gd name="T30" fmla="*/ 405 w 1383"/>
              <a:gd name="T31" fmla="*/ 0 h 1660"/>
              <a:gd name="T32" fmla="*/ 43 w 1383"/>
              <a:gd name="T33" fmla="*/ 26 h 1660"/>
              <a:gd name="T34" fmla="*/ 0 w 1383"/>
              <a:gd name="T35" fmla="*/ 282 h 1660"/>
              <a:gd name="T36" fmla="*/ 122 w 1383"/>
              <a:gd name="T37" fmla="*/ 628 h 1660"/>
              <a:gd name="T38" fmla="*/ 166 w 1383"/>
              <a:gd name="T39" fmla="*/ 1026 h 1660"/>
              <a:gd name="T40" fmla="*/ 34 w 1383"/>
              <a:gd name="T41" fmla="*/ 1660 h 1660"/>
              <a:gd name="T42" fmla="*/ 299 w 1383"/>
              <a:gd name="T43" fmla="*/ 1658 h 1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83" h="1660">
                <a:moveTo>
                  <a:pt x="299" y="1658"/>
                </a:moveTo>
                <a:lnTo>
                  <a:pt x="493" y="821"/>
                </a:lnTo>
                <a:lnTo>
                  <a:pt x="545" y="744"/>
                </a:lnTo>
                <a:lnTo>
                  <a:pt x="652" y="736"/>
                </a:lnTo>
                <a:lnTo>
                  <a:pt x="748" y="761"/>
                </a:lnTo>
                <a:lnTo>
                  <a:pt x="792" y="847"/>
                </a:lnTo>
                <a:lnTo>
                  <a:pt x="960" y="1651"/>
                </a:lnTo>
                <a:lnTo>
                  <a:pt x="1234" y="1651"/>
                </a:lnTo>
                <a:lnTo>
                  <a:pt x="1119" y="992"/>
                </a:lnTo>
                <a:lnTo>
                  <a:pt x="1216" y="761"/>
                </a:lnTo>
                <a:lnTo>
                  <a:pt x="1321" y="594"/>
                </a:lnTo>
                <a:lnTo>
                  <a:pt x="1383" y="274"/>
                </a:lnTo>
                <a:lnTo>
                  <a:pt x="1366" y="111"/>
                </a:lnTo>
                <a:lnTo>
                  <a:pt x="1057" y="8"/>
                </a:lnTo>
                <a:lnTo>
                  <a:pt x="713" y="197"/>
                </a:lnTo>
                <a:lnTo>
                  <a:pt x="405" y="0"/>
                </a:lnTo>
                <a:lnTo>
                  <a:pt x="43" y="26"/>
                </a:lnTo>
                <a:lnTo>
                  <a:pt x="0" y="282"/>
                </a:lnTo>
                <a:lnTo>
                  <a:pt x="122" y="628"/>
                </a:lnTo>
                <a:lnTo>
                  <a:pt x="166" y="1026"/>
                </a:lnTo>
                <a:lnTo>
                  <a:pt x="34" y="1660"/>
                </a:lnTo>
                <a:lnTo>
                  <a:pt x="299" y="1658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0342" name="Freeform 6">
            <a:extLst>
              <a:ext uri="{FF2B5EF4-FFF2-40B4-BE49-F238E27FC236}">
                <a16:creationId xmlns:a16="http://schemas.microsoft.com/office/drawing/2014/main" id="{2D819E90-6F4E-26CA-9FB7-655636597893}"/>
              </a:ext>
            </a:extLst>
          </p:cNvPr>
          <p:cNvSpPr>
            <a:spLocks/>
          </p:cNvSpPr>
          <p:nvPr/>
        </p:nvSpPr>
        <p:spPr bwMode="auto">
          <a:xfrm>
            <a:off x="2184556" y="1222926"/>
            <a:ext cx="2200275" cy="1771650"/>
          </a:xfrm>
          <a:custGeom>
            <a:avLst/>
            <a:gdLst>
              <a:gd name="T0" fmla="*/ 3208 w 4159"/>
              <a:gd name="T1" fmla="*/ 3348 h 3348"/>
              <a:gd name="T2" fmla="*/ 3208 w 4159"/>
              <a:gd name="T3" fmla="*/ 2835 h 3348"/>
              <a:gd name="T4" fmla="*/ 3208 w 4159"/>
              <a:gd name="T5" fmla="*/ 2493 h 3348"/>
              <a:gd name="T6" fmla="*/ 3596 w 4159"/>
              <a:gd name="T7" fmla="*/ 2152 h 3348"/>
              <a:gd name="T8" fmla="*/ 3842 w 4159"/>
              <a:gd name="T9" fmla="*/ 1810 h 3348"/>
              <a:gd name="T10" fmla="*/ 4090 w 4159"/>
              <a:gd name="T11" fmla="*/ 1331 h 3348"/>
              <a:gd name="T12" fmla="*/ 4159 w 4159"/>
              <a:gd name="T13" fmla="*/ 956 h 3348"/>
              <a:gd name="T14" fmla="*/ 4090 w 4159"/>
              <a:gd name="T15" fmla="*/ 615 h 3348"/>
              <a:gd name="T16" fmla="*/ 3948 w 4159"/>
              <a:gd name="T17" fmla="*/ 307 h 3348"/>
              <a:gd name="T18" fmla="*/ 3701 w 4159"/>
              <a:gd name="T19" fmla="*/ 101 h 3348"/>
              <a:gd name="T20" fmla="*/ 3383 w 4159"/>
              <a:gd name="T21" fmla="*/ 0 h 3348"/>
              <a:gd name="T22" fmla="*/ 3101 w 4159"/>
              <a:gd name="T23" fmla="*/ 0 h 3348"/>
              <a:gd name="T24" fmla="*/ 2890 w 4159"/>
              <a:gd name="T25" fmla="*/ 68 h 3348"/>
              <a:gd name="T26" fmla="*/ 2468 w 4159"/>
              <a:gd name="T27" fmla="*/ 341 h 3348"/>
              <a:gd name="T28" fmla="*/ 2081 w 4159"/>
              <a:gd name="T29" fmla="*/ 546 h 3348"/>
              <a:gd name="T30" fmla="*/ 1581 w 4159"/>
              <a:gd name="T31" fmla="*/ 316 h 3348"/>
              <a:gd name="T32" fmla="*/ 1198 w 4159"/>
              <a:gd name="T33" fmla="*/ 68 h 3348"/>
              <a:gd name="T34" fmla="*/ 881 w 4159"/>
              <a:gd name="T35" fmla="*/ 0 h 3348"/>
              <a:gd name="T36" fmla="*/ 634 w 4159"/>
              <a:gd name="T37" fmla="*/ 68 h 3348"/>
              <a:gd name="T38" fmla="*/ 423 w 4159"/>
              <a:gd name="T39" fmla="*/ 170 h 3348"/>
              <a:gd name="T40" fmla="*/ 211 w 4159"/>
              <a:gd name="T41" fmla="*/ 376 h 3348"/>
              <a:gd name="T42" fmla="*/ 70 w 4159"/>
              <a:gd name="T43" fmla="*/ 615 h 3348"/>
              <a:gd name="T44" fmla="*/ 0 w 4159"/>
              <a:gd name="T45" fmla="*/ 956 h 3348"/>
              <a:gd name="T46" fmla="*/ 70 w 4159"/>
              <a:gd name="T47" fmla="*/ 1400 h 3348"/>
              <a:gd name="T48" fmla="*/ 317 w 4159"/>
              <a:gd name="T49" fmla="*/ 1810 h 3348"/>
              <a:gd name="T50" fmla="*/ 564 w 4159"/>
              <a:gd name="T51" fmla="*/ 2186 h 3348"/>
              <a:gd name="T52" fmla="*/ 846 w 4159"/>
              <a:gd name="T53" fmla="*/ 2459 h 3348"/>
              <a:gd name="T54" fmla="*/ 916 w 4159"/>
              <a:gd name="T55" fmla="*/ 2698 h 3348"/>
              <a:gd name="T56" fmla="*/ 952 w 4159"/>
              <a:gd name="T57" fmla="*/ 3348 h 3348"/>
              <a:gd name="T58" fmla="*/ 3208 w 4159"/>
              <a:gd name="T59" fmla="*/ 3348 h 3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159" h="3348">
                <a:moveTo>
                  <a:pt x="3208" y="3348"/>
                </a:moveTo>
                <a:lnTo>
                  <a:pt x="3208" y="2835"/>
                </a:lnTo>
                <a:lnTo>
                  <a:pt x="3208" y="2493"/>
                </a:lnTo>
                <a:lnTo>
                  <a:pt x="3596" y="2152"/>
                </a:lnTo>
                <a:lnTo>
                  <a:pt x="3842" y="1810"/>
                </a:lnTo>
                <a:lnTo>
                  <a:pt x="4090" y="1331"/>
                </a:lnTo>
                <a:lnTo>
                  <a:pt x="4159" y="956"/>
                </a:lnTo>
                <a:lnTo>
                  <a:pt x="4090" y="615"/>
                </a:lnTo>
                <a:lnTo>
                  <a:pt x="3948" y="307"/>
                </a:lnTo>
                <a:lnTo>
                  <a:pt x="3701" y="101"/>
                </a:lnTo>
                <a:lnTo>
                  <a:pt x="3383" y="0"/>
                </a:lnTo>
                <a:lnTo>
                  <a:pt x="3101" y="0"/>
                </a:lnTo>
                <a:lnTo>
                  <a:pt x="2890" y="68"/>
                </a:lnTo>
                <a:lnTo>
                  <a:pt x="2468" y="341"/>
                </a:lnTo>
                <a:lnTo>
                  <a:pt x="2081" y="546"/>
                </a:lnTo>
                <a:lnTo>
                  <a:pt x="1581" y="316"/>
                </a:lnTo>
                <a:lnTo>
                  <a:pt x="1198" y="68"/>
                </a:lnTo>
                <a:lnTo>
                  <a:pt x="881" y="0"/>
                </a:lnTo>
                <a:lnTo>
                  <a:pt x="634" y="68"/>
                </a:lnTo>
                <a:lnTo>
                  <a:pt x="423" y="170"/>
                </a:lnTo>
                <a:lnTo>
                  <a:pt x="211" y="376"/>
                </a:lnTo>
                <a:lnTo>
                  <a:pt x="70" y="615"/>
                </a:lnTo>
                <a:lnTo>
                  <a:pt x="0" y="956"/>
                </a:lnTo>
                <a:lnTo>
                  <a:pt x="70" y="1400"/>
                </a:lnTo>
                <a:lnTo>
                  <a:pt x="317" y="1810"/>
                </a:lnTo>
                <a:lnTo>
                  <a:pt x="564" y="2186"/>
                </a:lnTo>
                <a:lnTo>
                  <a:pt x="846" y="2459"/>
                </a:lnTo>
                <a:lnTo>
                  <a:pt x="916" y="2698"/>
                </a:lnTo>
                <a:lnTo>
                  <a:pt x="952" y="3348"/>
                </a:lnTo>
                <a:lnTo>
                  <a:pt x="3208" y="3348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0343" name="Freeform 7">
            <a:extLst>
              <a:ext uri="{FF2B5EF4-FFF2-40B4-BE49-F238E27FC236}">
                <a16:creationId xmlns:a16="http://schemas.microsoft.com/office/drawing/2014/main" id="{A316E9D9-7A37-99EE-E6EE-503BBBBA0D42}"/>
              </a:ext>
            </a:extLst>
          </p:cNvPr>
          <p:cNvSpPr>
            <a:spLocks/>
          </p:cNvSpPr>
          <p:nvPr/>
        </p:nvSpPr>
        <p:spPr bwMode="auto">
          <a:xfrm>
            <a:off x="2557617" y="1534076"/>
            <a:ext cx="1473200" cy="1460500"/>
          </a:xfrm>
          <a:custGeom>
            <a:avLst/>
            <a:gdLst>
              <a:gd name="T0" fmla="*/ 2503 w 2785"/>
              <a:gd name="T1" fmla="*/ 2726 h 2760"/>
              <a:gd name="T2" fmla="*/ 2503 w 2785"/>
              <a:gd name="T3" fmla="*/ 1529 h 2760"/>
              <a:gd name="T4" fmla="*/ 2714 w 2785"/>
              <a:gd name="T5" fmla="*/ 914 h 2760"/>
              <a:gd name="T6" fmla="*/ 2785 w 2785"/>
              <a:gd name="T7" fmla="*/ 437 h 2760"/>
              <a:gd name="T8" fmla="*/ 2749 w 2785"/>
              <a:gd name="T9" fmla="*/ 197 h 2760"/>
              <a:gd name="T10" fmla="*/ 2714 w 2785"/>
              <a:gd name="T11" fmla="*/ 95 h 2760"/>
              <a:gd name="T12" fmla="*/ 2573 w 2785"/>
              <a:gd name="T13" fmla="*/ 27 h 2760"/>
              <a:gd name="T14" fmla="*/ 2185 w 2785"/>
              <a:gd name="T15" fmla="*/ 61 h 2760"/>
              <a:gd name="T16" fmla="*/ 2220 w 2785"/>
              <a:gd name="T17" fmla="*/ 62 h 2760"/>
              <a:gd name="T18" fmla="*/ 1973 w 2785"/>
              <a:gd name="T19" fmla="*/ 121 h 2760"/>
              <a:gd name="T20" fmla="*/ 1376 w 2785"/>
              <a:gd name="T21" fmla="*/ 266 h 2760"/>
              <a:gd name="T22" fmla="*/ 770 w 2785"/>
              <a:gd name="T23" fmla="*/ 119 h 2760"/>
              <a:gd name="T24" fmla="*/ 386 w 2785"/>
              <a:gd name="T25" fmla="*/ 0 h 2760"/>
              <a:gd name="T26" fmla="*/ 318 w 2785"/>
              <a:gd name="T27" fmla="*/ 27 h 2760"/>
              <a:gd name="T28" fmla="*/ 141 w 2785"/>
              <a:gd name="T29" fmla="*/ 27 h 2760"/>
              <a:gd name="T30" fmla="*/ 0 w 2785"/>
              <a:gd name="T31" fmla="*/ 197 h 2760"/>
              <a:gd name="T32" fmla="*/ 0 w 2785"/>
              <a:gd name="T33" fmla="*/ 471 h 2760"/>
              <a:gd name="T34" fmla="*/ 71 w 2785"/>
              <a:gd name="T35" fmla="*/ 983 h 2760"/>
              <a:gd name="T36" fmla="*/ 211 w 2785"/>
              <a:gd name="T37" fmla="*/ 1598 h 2760"/>
              <a:gd name="T38" fmla="*/ 211 w 2785"/>
              <a:gd name="T39" fmla="*/ 2760 h 2760"/>
              <a:gd name="T40" fmla="*/ 1093 w 2785"/>
              <a:gd name="T41" fmla="*/ 2726 h 2760"/>
              <a:gd name="T42" fmla="*/ 2503 w 2785"/>
              <a:gd name="T43" fmla="*/ 2726 h 2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85" h="2760">
                <a:moveTo>
                  <a:pt x="2503" y="2726"/>
                </a:moveTo>
                <a:lnTo>
                  <a:pt x="2503" y="1529"/>
                </a:lnTo>
                <a:lnTo>
                  <a:pt x="2714" y="914"/>
                </a:lnTo>
                <a:lnTo>
                  <a:pt x="2785" y="437"/>
                </a:lnTo>
                <a:lnTo>
                  <a:pt x="2749" y="197"/>
                </a:lnTo>
                <a:lnTo>
                  <a:pt x="2714" y="95"/>
                </a:lnTo>
                <a:lnTo>
                  <a:pt x="2573" y="27"/>
                </a:lnTo>
                <a:lnTo>
                  <a:pt x="2185" y="61"/>
                </a:lnTo>
                <a:lnTo>
                  <a:pt x="2220" y="62"/>
                </a:lnTo>
                <a:lnTo>
                  <a:pt x="1973" y="121"/>
                </a:lnTo>
                <a:lnTo>
                  <a:pt x="1376" y="266"/>
                </a:lnTo>
                <a:lnTo>
                  <a:pt x="770" y="119"/>
                </a:lnTo>
                <a:lnTo>
                  <a:pt x="386" y="0"/>
                </a:lnTo>
                <a:lnTo>
                  <a:pt x="318" y="27"/>
                </a:lnTo>
                <a:lnTo>
                  <a:pt x="141" y="27"/>
                </a:lnTo>
                <a:lnTo>
                  <a:pt x="0" y="197"/>
                </a:lnTo>
                <a:lnTo>
                  <a:pt x="0" y="471"/>
                </a:lnTo>
                <a:lnTo>
                  <a:pt x="71" y="983"/>
                </a:lnTo>
                <a:lnTo>
                  <a:pt x="211" y="1598"/>
                </a:lnTo>
                <a:lnTo>
                  <a:pt x="211" y="2760"/>
                </a:lnTo>
                <a:lnTo>
                  <a:pt x="1093" y="2726"/>
                </a:lnTo>
                <a:lnTo>
                  <a:pt x="2503" y="2726"/>
                </a:lnTo>
                <a:close/>
              </a:path>
            </a:pathLst>
          </a:custGeom>
          <a:solidFill>
            <a:srgbClr val="FFFFBF"/>
          </a:solidFill>
          <a:ln w="12700">
            <a:solidFill>
              <a:srgbClr val="D4D4D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0344" name="Freeform 8">
            <a:extLst>
              <a:ext uri="{FF2B5EF4-FFF2-40B4-BE49-F238E27FC236}">
                <a16:creationId xmlns:a16="http://schemas.microsoft.com/office/drawing/2014/main" id="{CEA9E094-9BF4-9569-3839-75A839BF7691}"/>
              </a:ext>
            </a:extLst>
          </p:cNvPr>
          <p:cNvSpPr>
            <a:spLocks/>
          </p:cNvSpPr>
          <p:nvPr/>
        </p:nvSpPr>
        <p:spPr bwMode="auto">
          <a:xfrm>
            <a:off x="2908456" y="2102402"/>
            <a:ext cx="731837" cy="877887"/>
          </a:xfrm>
          <a:custGeom>
            <a:avLst/>
            <a:gdLst>
              <a:gd name="T0" fmla="*/ 1084 w 1383"/>
              <a:gd name="T1" fmla="*/ 1658 h 1660"/>
              <a:gd name="T2" fmla="*/ 890 w 1383"/>
              <a:gd name="T3" fmla="*/ 821 h 1660"/>
              <a:gd name="T4" fmla="*/ 837 w 1383"/>
              <a:gd name="T5" fmla="*/ 744 h 1660"/>
              <a:gd name="T6" fmla="*/ 730 w 1383"/>
              <a:gd name="T7" fmla="*/ 736 h 1660"/>
              <a:gd name="T8" fmla="*/ 634 w 1383"/>
              <a:gd name="T9" fmla="*/ 761 h 1660"/>
              <a:gd name="T10" fmla="*/ 590 w 1383"/>
              <a:gd name="T11" fmla="*/ 847 h 1660"/>
              <a:gd name="T12" fmla="*/ 422 w 1383"/>
              <a:gd name="T13" fmla="*/ 1651 h 1660"/>
              <a:gd name="T14" fmla="*/ 149 w 1383"/>
              <a:gd name="T15" fmla="*/ 1651 h 1660"/>
              <a:gd name="T16" fmla="*/ 264 w 1383"/>
              <a:gd name="T17" fmla="*/ 992 h 1660"/>
              <a:gd name="T18" fmla="*/ 167 w 1383"/>
              <a:gd name="T19" fmla="*/ 761 h 1660"/>
              <a:gd name="T20" fmla="*/ 62 w 1383"/>
              <a:gd name="T21" fmla="*/ 593 h 1660"/>
              <a:gd name="T22" fmla="*/ 0 w 1383"/>
              <a:gd name="T23" fmla="*/ 274 h 1660"/>
              <a:gd name="T24" fmla="*/ 17 w 1383"/>
              <a:gd name="T25" fmla="*/ 111 h 1660"/>
              <a:gd name="T26" fmla="*/ 325 w 1383"/>
              <a:gd name="T27" fmla="*/ 8 h 1660"/>
              <a:gd name="T28" fmla="*/ 669 w 1383"/>
              <a:gd name="T29" fmla="*/ 196 h 1660"/>
              <a:gd name="T30" fmla="*/ 978 w 1383"/>
              <a:gd name="T31" fmla="*/ 0 h 1660"/>
              <a:gd name="T32" fmla="*/ 1340 w 1383"/>
              <a:gd name="T33" fmla="*/ 26 h 1660"/>
              <a:gd name="T34" fmla="*/ 1383 w 1383"/>
              <a:gd name="T35" fmla="*/ 282 h 1660"/>
              <a:gd name="T36" fmla="*/ 1260 w 1383"/>
              <a:gd name="T37" fmla="*/ 627 h 1660"/>
              <a:gd name="T38" fmla="*/ 1216 w 1383"/>
              <a:gd name="T39" fmla="*/ 1026 h 1660"/>
              <a:gd name="T40" fmla="*/ 1348 w 1383"/>
              <a:gd name="T41" fmla="*/ 1660 h 1660"/>
              <a:gd name="T42" fmla="*/ 1084 w 1383"/>
              <a:gd name="T43" fmla="*/ 1658 h 1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83" h="1660">
                <a:moveTo>
                  <a:pt x="1084" y="1658"/>
                </a:moveTo>
                <a:lnTo>
                  <a:pt x="890" y="821"/>
                </a:lnTo>
                <a:lnTo>
                  <a:pt x="837" y="744"/>
                </a:lnTo>
                <a:lnTo>
                  <a:pt x="730" y="736"/>
                </a:lnTo>
                <a:lnTo>
                  <a:pt x="634" y="761"/>
                </a:lnTo>
                <a:lnTo>
                  <a:pt x="590" y="847"/>
                </a:lnTo>
                <a:lnTo>
                  <a:pt x="422" y="1651"/>
                </a:lnTo>
                <a:lnTo>
                  <a:pt x="149" y="1651"/>
                </a:lnTo>
                <a:lnTo>
                  <a:pt x="264" y="992"/>
                </a:lnTo>
                <a:lnTo>
                  <a:pt x="167" y="761"/>
                </a:lnTo>
                <a:lnTo>
                  <a:pt x="62" y="593"/>
                </a:lnTo>
                <a:lnTo>
                  <a:pt x="0" y="274"/>
                </a:lnTo>
                <a:lnTo>
                  <a:pt x="17" y="111"/>
                </a:lnTo>
                <a:lnTo>
                  <a:pt x="325" y="8"/>
                </a:lnTo>
                <a:lnTo>
                  <a:pt x="669" y="196"/>
                </a:lnTo>
                <a:lnTo>
                  <a:pt x="978" y="0"/>
                </a:lnTo>
                <a:lnTo>
                  <a:pt x="1340" y="26"/>
                </a:lnTo>
                <a:lnTo>
                  <a:pt x="1383" y="282"/>
                </a:lnTo>
                <a:lnTo>
                  <a:pt x="1260" y="627"/>
                </a:lnTo>
                <a:lnTo>
                  <a:pt x="1216" y="1026"/>
                </a:lnTo>
                <a:lnTo>
                  <a:pt x="1348" y="1660"/>
                </a:lnTo>
                <a:lnTo>
                  <a:pt x="1084" y="1658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0345" name="Freeform 9">
            <a:extLst>
              <a:ext uri="{FF2B5EF4-FFF2-40B4-BE49-F238E27FC236}">
                <a16:creationId xmlns:a16="http://schemas.microsoft.com/office/drawing/2014/main" id="{0A6226CE-E28A-4CF1-9219-7686D5C17512}"/>
              </a:ext>
            </a:extLst>
          </p:cNvPr>
          <p:cNvSpPr>
            <a:spLocks/>
          </p:cNvSpPr>
          <p:nvPr/>
        </p:nvSpPr>
        <p:spPr bwMode="auto">
          <a:xfrm>
            <a:off x="3949856" y="2621513"/>
            <a:ext cx="846137" cy="374650"/>
          </a:xfrm>
          <a:custGeom>
            <a:avLst/>
            <a:gdLst>
              <a:gd name="T0" fmla="*/ 1600 w 1600"/>
              <a:gd name="T1" fmla="*/ 707 h 709"/>
              <a:gd name="T2" fmla="*/ 1515 w 1600"/>
              <a:gd name="T3" fmla="*/ 453 h 709"/>
              <a:gd name="T4" fmla="*/ 1391 w 1600"/>
              <a:gd name="T5" fmla="*/ 248 h 709"/>
              <a:gd name="T6" fmla="*/ 1154 w 1600"/>
              <a:gd name="T7" fmla="*/ 68 h 709"/>
              <a:gd name="T8" fmla="*/ 881 w 1600"/>
              <a:gd name="T9" fmla="*/ 0 h 709"/>
              <a:gd name="T10" fmla="*/ 546 w 1600"/>
              <a:gd name="T11" fmla="*/ 51 h 709"/>
              <a:gd name="T12" fmla="*/ 291 w 1600"/>
              <a:gd name="T13" fmla="*/ 205 h 709"/>
              <a:gd name="T14" fmla="*/ 97 w 1600"/>
              <a:gd name="T15" fmla="*/ 444 h 709"/>
              <a:gd name="T16" fmla="*/ 0 w 1600"/>
              <a:gd name="T17" fmla="*/ 709 h 709"/>
              <a:gd name="T18" fmla="*/ 1600 w 1600"/>
              <a:gd name="T19" fmla="*/ 707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0" h="709">
                <a:moveTo>
                  <a:pt x="1600" y="707"/>
                </a:moveTo>
                <a:lnTo>
                  <a:pt x="1515" y="453"/>
                </a:lnTo>
                <a:lnTo>
                  <a:pt x="1391" y="248"/>
                </a:lnTo>
                <a:lnTo>
                  <a:pt x="1154" y="68"/>
                </a:lnTo>
                <a:lnTo>
                  <a:pt x="881" y="0"/>
                </a:lnTo>
                <a:lnTo>
                  <a:pt x="546" y="51"/>
                </a:lnTo>
                <a:lnTo>
                  <a:pt x="291" y="205"/>
                </a:lnTo>
                <a:lnTo>
                  <a:pt x="97" y="444"/>
                </a:lnTo>
                <a:lnTo>
                  <a:pt x="0" y="709"/>
                </a:lnTo>
                <a:lnTo>
                  <a:pt x="1600" y="707"/>
                </a:lnTo>
                <a:close/>
              </a:path>
            </a:pathLst>
          </a:custGeom>
          <a:solidFill>
            <a:srgbClr val="AAAAAA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270346" name="Group 10">
            <a:extLst>
              <a:ext uri="{FF2B5EF4-FFF2-40B4-BE49-F238E27FC236}">
                <a16:creationId xmlns:a16="http://schemas.microsoft.com/office/drawing/2014/main" id="{16898FBB-9186-E433-D7FC-995EC71F015D}"/>
              </a:ext>
            </a:extLst>
          </p:cNvPr>
          <p:cNvGrpSpPr>
            <a:grpSpLocks/>
          </p:cNvGrpSpPr>
          <p:nvPr/>
        </p:nvGrpSpPr>
        <p:grpSpPr bwMode="auto">
          <a:xfrm>
            <a:off x="4119717" y="1729338"/>
            <a:ext cx="609600" cy="579438"/>
            <a:chOff x="1952" y="950"/>
            <a:chExt cx="285" cy="365"/>
          </a:xfrm>
        </p:grpSpPr>
        <p:sp>
          <p:nvSpPr>
            <p:cNvPr id="270347" name="Rectangle 11">
              <a:extLst>
                <a:ext uri="{FF2B5EF4-FFF2-40B4-BE49-F238E27FC236}">
                  <a16:creationId xmlns:a16="http://schemas.microsoft.com/office/drawing/2014/main" id="{DDD7B351-29B9-F9A6-CB02-C903B61C6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133"/>
              <a:ext cx="15" cy="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0348" name="Rectangle 12">
              <a:extLst>
                <a:ext uri="{FF2B5EF4-FFF2-40B4-BE49-F238E27FC236}">
                  <a16:creationId xmlns:a16="http://schemas.microsoft.com/office/drawing/2014/main" id="{40C819AC-B6FA-1B09-85E1-73EF44A89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017"/>
              <a:ext cx="15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0349" name="Rectangle 13">
              <a:extLst>
                <a:ext uri="{FF2B5EF4-FFF2-40B4-BE49-F238E27FC236}">
                  <a16:creationId xmlns:a16="http://schemas.microsoft.com/office/drawing/2014/main" id="{01297008-7E7B-BC3B-08F6-7815B5161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5" y="950"/>
              <a:ext cx="61" cy="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0350" name="Freeform 14">
              <a:extLst>
                <a:ext uri="{FF2B5EF4-FFF2-40B4-BE49-F238E27FC236}">
                  <a16:creationId xmlns:a16="http://schemas.microsoft.com/office/drawing/2014/main" id="{C5D5A1BB-0DF9-D8B9-9ECE-75C72D453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950"/>
              <a:ext cx="15" cy="15"/>
            </a:xfrm>
            <a:custGeom>
              <a:avLst/>
              <a:gdLst>
                <a:gd name="T0" fmla="*/ 0 w 45"/>
                <a:gd name="T1" fmla="*/ 0 h 44"/>
                <a:gd name="T2" fmla="*/ 45 w 45"/>
                <a:gd name="T3" fmla="*/ 44 h 44"/>
                <a:gd name="T4" fmla="*/ 45 w 45"/>
                <a:gd name="T5" fmla="*/ 44 h 44"/>
                <a:gd name="T6" fmla="*/ 0 w 45"/>
                <a:gd name="T7" fmla="*/ 44 h 44"/>
                <a:gd name="T8" fmla="*/ 0 w 4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">
                  <a:moveTo>
                    <a:pt x="0" y="0"/>
                  </a:moveTo>
                  <a:lnTo>
                    <a:pt x="45" y="44"/>
                  </a:lnTo>
                  <a:lnTo>
                    <a:pt x="45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0351" name="Freeform 15">
              <a:extLst>
                <a:ext uri="{FF2B5EF4-FFF2-40B4-BE49-F238E27FC236}">
                  <a16:creationId xmlns:a16="http://schemas.microsoft.com/office/drawing/2014/main" id="{3828269A-E676-0773-7A72-DAEA3FFB0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950"/>
              <a:ext cx="65" cy="15"/>
            </a:xfrm>
            <a:custGeom>
              <a:avLst/>
              <a:gdLst>
                <a:gd name="T0" fmla="*/ 196 w 196"/>
                <a:gd name="T1" fmla="*/ 0 h 44"/>
                <a:gd name="T2" fmla="*/ 196 w 196"/>
                <a:gd name="T3" fmla="*/ 44 h 44"/>
                <a:gd name="T4" fmla="*/ 45 w 196"/>
                <a:gd name="T5" fmla="*/ 44 h 44"/>
                <a:gd name="T6" fmla="*/ 0 w 196"/>
                <a:gd name="T7" fmla="*/ 0 h 44"/>
                <a:gd name="T8" fmla="*/ 196 w 196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44">
                  <a:moveTo>
                    <a:pt x="196" y="0"/>
                  </a:moveTo>
                  <a:lnTo>
                    <a:pt x="196" y="44"/>
                  </a:lnTo>
                  <a:lnTo>
                    <a:pt x="45" y="44"/>
                  </a:lnTo>
                  <a:lnTo>
                    <a:pt x="0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0352" name="Rectangle 16">
              <a:extLst>
                <a:ext uri="{FF2B5EF4-FFF2-40B4-BE49-F238E27FC236}">
                  <a16:creationId xmlns:a16="http://schemas.microsoft.com/office/drawing/2014/main" id="{BF323399-B29F-515A-B1B0-6D11BFC78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1038"/>
              <a:ext cx="15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0353" name="Rectangle 17">
              <a:extLst>
                <a:ext uri="{FF2B5EF4-FFF2-40B4-BE49-F238E27FC236}">
                  <a16:creationId xmlns:a16="http://schemas.microsoft.com/office/drawing/2014/main" id="{B5F7EBB6-8297-731B-79F5-A27CF23B8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1154"/>
              <a:ext cx="15" cy="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0354" name="Freeform 18">
              <a:extLst>
                <a:ext uri="{FF2B5EF4-FFF2-40B4-BE49-F238E27FC236}">
                  <a16:creationId xmlns:a16="http://schemas.microsoft.com/office/drawing/2014/main" id="{FABF7ADE-0D7A-9322-8B96-01A06B4B3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" y="950"/>
              <a:ext cx="43" cy="15"/>
            </a:xfrm>
            <a:custGeom>
              <a:avLst/>
              <a:gdLst>
                <a:gd name="T0" fmla="*/ 131 w 131"/>
                <a:gd name="T1" fmla="*/ 0 h 44"/>
                <a:gd name="T2" fmla="*/ 85 w 131"/>
                <a:gd name="T3" fmla="*/ 44 h 44"/>
                <a:gd name="T4" fmla="*/ 0 w 131"/>
                <a:gd name="T5" fmla="*/ 44 h 44"/>
                <a:gd name="T6" fmla="*/ 0 w 131"/>
                <a:gd name="T7" fmla="*/ 0 h 44"/>
                <a:gd name="T8" fmla="*/ 131 w 131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4">
                  <a:moveTo>
                    <a:pt x="131" y="0"/>
                  </a:moveTo>
                  <a:lnTo>
                    <a:pt x="85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0355" name="Freeform 19">
              <a:extLst>
                <a:ext uri="{FF2B5EF4-FFF2-40B4-BE49-F238E27FC236}">
                  <a16:creationId xmlns:a16="http://schemas.microsoft.com/office/drawing/2014/main" id="{922D89FB-6914-9773-D3B4-811ADE97C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950"/>
              <a:ext cx="15" cy="32"/>
            </a:xfrm>
            <a:custGeom>
              <a:avLst/>
              <a:gdLst>
                <a:gd name="T0" fmla="*/ 46 w 46"/>
                <a:gd name="T1" fmla="*/ 96 h 96"/>
                <a:gd name="T2" fmla="*/ 0 w 46"/>
                <a:gd name="T3" fmla="*/ 96 h 96"/>
                <a:gd name="T4" fmla="*/ 0 w 46"/>
                <a:gd name="T5" fmla="*/ 44 h 96"/>
                <a:gd name="T6" fmla="*/ 46 w 46"/>
                <a:gd name="T7" fmla="*/ 0 h 96"/>
                <a:gd name="T8" fmla="*/ 46 w 46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96">
                  <a:moveTo>
                    <a:pt x="46" y="96"/>
                  </a:moveTo>
                  <a:lnTo>
                    <a:pt x="0" y="96"/>
                  </a:lnTo>
                  <a:lnTo>
                    <a:pt x="0" y="44"/>
                  </a:lnTo>
                  <a:lnTo>
                    <a:pt x="46" y="0"/>
                  </a:lnTo>
                  <a:lnTo>
                    <a:pt x="46" y="9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0356" name="Rectangle 20">
              <a:extLst>
                <a:ext uri="{FF2B5EF4-FFF2-40B4-BE49-F238E27FC236}">
                  <a16:creationId xmlns:a16="http://schemas.microsoft.com/office/drawing/2014/main" id="{009F3A95-CA39-D1F1-4805-E994C1FC6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1300"/>
              <a:ext cx="61" cy="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0357" name="Rectangle 21">
              <a:extLst>
                <a:ext uri="{FF2B5EF4-FFF2-40B4-BE49-F238E27FC236}">
                  <a16:creationId xmlns:a16="http://schemas.microsoft.com/office/drawing/2014/main" id="{780F5BCB-C108-DBF9-2249-6BDBC2F86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" y="1300"/>
              <a:ext cx="61" cy="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0358" name="Freeform 22">
              <a:extLst>
                <a:ext uri="{FF2B5EF4-FFF2-40B4-BE49-F238E27FC236}">
                  <a16:creationId xmlns:a16="http://schemas.microsoft.com/office/drawing/2014/main" id="{2A55CE7A-6CCA-8CC0-B8ED-D61F9B7DC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1269"/>
              <a:ext cx="15" cy="46"/>
            </a:xfrm>
            <a:custGeom>
              <a:avLst/>
              <a:gdLst>
                <a:gd name="T0" fmla="*/ 46 w 46"/>
                <a:gd name="T1" fmla="*/ 136 h 136"/>
                <a:gd name="T2" fmla="*/ 0 w 46"/>
                <a:gd name="T3" fmla="*/ 92 h 136"/>
                <a:gd name="T4" fmla="*/ 0 w 46"/>
                <a:gd name="T5" fmla="*/ 0 h 136"/>
                <a:gd name="T6" fmla="*/ 46 w 46"/>
                <a:gd name="T7" fmla="*/ 0 h 136"/>
                <a:gd name="T8" fmla="*/ 46 w 46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36">
                  <a:moveTo>
                    <a:pt x="46" y="136"/>
                  </a:moveTo>
                  <a:lnTo>
                    <a:pt x="0" y="92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1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0359" name="Freeform 23">
              <a:extLst>
                <a:ext uri="{FF2B5EF4-FFF2-40B4-BE49-F238E27FC236}">
                  <a16:creationId xmlns:a16="http://schemas.microsoft.com/office/drawing/2014/main" id="{5674B88D-5A17-0D8B-C703-32CC68500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1300"/>
              <a:ext cx="29" cy="15"/>
            </a:xfrm>
            <a:custGeom>
              <a:avLst/>
              <a:gdLst>
                <a:gd name="T0" fmla="*/ 0 w 89"/>
                <a:gd name="T1" fmla="*/ 44 h 44"/>
                <a:gd name="T2" fmla="*/ 0 w 89"/>
                <a:gd name="T3" fmla="*/ 0 h 44"/>
                <a:gd name="T4" fmla="*/ 43 w 89"/>
                <a:gd name="T5" fmla="*/ 0 h 44"/>
                <a:gd name="T6" fmla="*/ 89 w 89"/>
                <a:gd name="T7" fmla="*/ 44 h 44"/>
                <a:gd name="T8" fmla="*/ 0 w 89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4">
                  <a:moveTo>
                    <a:pt x="0" y="44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9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0360" name="Rectangle 24">
              <a:extLst>
                <a:ext uri="{FF2B5EF4-FFF2-40B4-BE49-F238E27FC236}">
                  <a16:creationId xmlns:a16="http://schemas.microsoft.com/office/drawing/2014/main" id="{E64C6265-5E89-E353-37B1-6D8CBD67D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1248"/>
              <a:ext cx="15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70361" name="Freeform 25">
            <a:extLst>
              <a:ext uri="{FF2B5EF4-FFF2-40B4-BE49-F238E27FC236}">
                <a16:creationId xmlns:a16="http://schemas.microsoft.com/office/drawing/2014/main" id="{E1A70B31-1DAB-6791-001C-A084FB739842}"/>
              </a:ext>
            </a:extLst>
          </p:cNvPr>
          <p:cNvSpPr>
            <a:spLocks/>
          </p:cNvSpPr>
          <p:nvPr/>
        </p:nvSpPr>
        <p:spPr bwMode="auto">
          <a:xfrm>
            <a:off x="4322917" y="1538838"/>
            <a:ext cx="128588" cy="82550"/>
          </a:xfrm>
          <a:custGeom>
            <a:avLst/>
            <a:gdLst>
              <a:gd name="T0" fmla="*/ 0 w 242"/>
              <a:gd name="T1" fmla="*/ 0 h 157"/>
              <a:gd name="T2" fmla="*/ 242 w 242"/>
              <a:gd name="T3" fmla="*/ 0 h 157"/>
              <a:gd name="T4" fmla="*/ 122 w 242"/>
              <a:gd name="T5" fmla="*/ 157 h 157"/>
              <a:gd name="T6" fmla="*/ 0 w 242"/>
              <a:gd name="T7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2" h="157">
                <a:moveTo>
                  <a:pt x="0" y="0"/>
                </a:moveTo>
                <a:lnTo>
                  <a:pt x="242" y="0"/>
                </a:lnTo>
                <a:lnTo>
                  <a:pt x="122" y="157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0362" name="Line 26">
            <a:extLst>
              <a:ext uri="{FF2B5EF4-FFF2-40B4-BE49-F238E27FC236}">
                <a16:creationId xmlns:a16="http://schemas.microsoft.com/office/drawing/2014/main" id="{F5704DDF-D37F-A781-0255-6029DF26E9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8006" y="970514"/>
            <a:ext cx="1587" cy="588963"/>
          </a:xfrm>
          <a:prstGeom prst="line">
            <a:avLst/>
          </a:prstGeom>
          <a:noFill/>
          <a:ln w="52388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0365" name="Line 29">
            <a:extLst>
              <a:ext uri="{FF2B5EF4-FFF2-40B4-BE49-F238E27FC236}">
                <a16:creationId xmlns:a16="http://schemas.microsoft.com/office/drawing/2014/main" id="{F85D32CC-86AE-EE5F-44D0-3F5D21EB6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5480" y="1732513"/>
            <a:ext cx="0" cy="355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0366" name="Line 30">
            <a:extLst>
              <a:ext uri="{FF2B5EF4-FFF2-40B4-BE49-F238E27FC236}">
                <a16:creationId xmlns:a16="http://schemas.microsoft.com/office/drawing/2014/main" id="{352351A9-2B16-9A4A-3B9C-F533CFC1F6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15480" y="1376913"/>
            <a:ext cx="0" cy="355600"/>
          </a:xfrm>
          <a:prstGeom prst="line">
            <a:avLst/>
          </a:prstGeom>
          <a:noFill/>
          <a:ln w="428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0367" name="Freeform 31">
            <a:extLst>
              <a:ext uri="{FF2B5EF4-FFF2-40B4-BE49-F238E27FC236}">
                <a16:creationId xmlns:a16="http://schemas.microsoft.com/office/drawing/2014/main" id="{C62796D2-040B-500D-AE45-0D293E32BC8F}"/>
              </a:ext>
            </a:extLst>
          </p:cNvPr>
          <p:cNvSpPr>
            <a:spLocks/>
          </p:cNvSpPr>
          <p:nvPr/>
        </p:nvSpPr>
        <p:spPr bwMode="auto">
          <a:xfrm>
            <a:off x="7243917" y="1211813"/>
            <a:ext cx="2114550" cy="1752600"/>
          </a:xfrm>
          <a:custGeom>
            <a:avLst/>
            <a:gdLst>
              <a:gd name="T0" fmla="*/ 7772 w 11262"/>
              <a:gd name="T1" fmla="*/ 7859 h 8006"/>
              <a:gd name="T2" fmla="*/ 9167 w 11262"/>
              <a:gd name="T3" fmla="*/ 7472 h 8006"/>
              <a:gd name="T4" fmla="*/ 9766 w 11262"/>
              <a:gd name="T5" fmla="*/ 7080 h 8006"/>
              <a:gd name="T6" fmla="*/ 10464 w 11262"/>
              <a:gd name="T7" fmla="*/ 6592 h 8006"/>
              <a:gd name="T8" fmla="*/ 10961 w 11262"/>
              <a:gd name="T9" fmla="*/ 5909 h 8006"/>
              <a:gd name="T10" fmla="*/ 11161 w 11262"/>
              <a:gd name="T11" fmla="*/ 4980 h 8006"/>
              <a:gd name="T12" fmla="*/ 11262 w 11262"/>
              <a:gd name="T13" fmla="*/ 3905 h 8006"/>
              <a:gd name="T14" fmla="*/ 11161 w 11262"/>
              <a:gd name="T15" fmla="*/ 2833 h 8006"/>
              <a:gd name="T16" fmla="*/ 10961 w 11262"/>
              <a:gd name="T17" fmla="*/ 1905 h 8006"/>
              <a:gd name="T18" fmla="*/ 10412 w 11262"/>
              <a:gd name="T19" fmla="*/ 1270 h 8006"/>
              <a:gd name="T20" fmla="*/ 9418 w 11262"/>
              <a:gd name="T21" fmla="*/ 587 h 8006"/>
              <a:gd name="T22" fmla="*/ 8422 w 11262"/>
              <a:gd name="T23" fmla="*/ 245 h 8006"/>
              <a:gd name="T24" fmla="*/ 7176 w 11262"/>
              <a:gd name="T25" fmla="*/ 0 h 8006"/>
              <a:gd name="T26" fmla="*/ 5978 w 11262"/>
              <a:gd name="T27" fmla="*/ 0 h 8006"/>
              <a:gd name="T28" fmla="*/ 4982 w 11262"/>
              <a:gd name="T29" fmla="*/ 0 h 8006"/>
              <a:gd name="T30" fmla="*/ 3835 w 11262"/>
              <a:gd name="T31" fmla="*/ 0 h 8006"/>
              <a:gd name="T32" fmla="*/ 2840 w 11262"/>
              <a:gd name="T33" fmla="*/ 145 h 8006"/>
              <a:gd name="T34" fmla="*/ 1892 w 11262"/>
              <a:gd name="T35" fmla="*/ 634 h 8006"/>
              <a:gd name="T36" fmla="*/ 1097 w 11262"/>
              <a:gd name="T37" fmla="*/ 1121 h 8006"/>
              <a:gd name="T38" fmla="*/ 548 w 11262"/>
              <a:gd name="T39" fmla="*/ 1709 h 8006"/>
              <a:gd name="T40" fmla="*/ 98 w 11262"/>
              <a:gd name="T41" fmla="*/ 2783 h 8006"/>
              <a:gd name="T42" fmla="*/ 0 w 11262"/>
              <a:gd name="T43" fmla="*/ 3809 h 8006"/>
              <a:gd name="T44" fmla="*/ 98 w 11262"/>
              <a:gd name="T45" fmla="*/ 4930 h 8006"/>
              <a:gd name="T46" fmla="*/ 446 w 11262"/>
              <a:gd name="T47" fmla="*/ 6005 h 8006"/>
              <a:gd name="T48" fmla="*/ 896 w 11262"/>
              <a:gd name="T49" fmla="*/ 6788 h 8006"/>
              <a:gd name="T50" fmla="*/ 1743 w 11262"/>
              <a:gd name="T51" fmla="*/ 7421 h 8006"/>
              <a:gd name="T52" fmla="*/ 2891 w 11262"/>
              <a:gd name="T53" fmla="*/ 7812 h 8006"/>
              <a:gd name="T54" fmla="*/ 4383 w 11262"/>
              <a:gd name="T55" fmla="*/ 8006 h 8006"/>
              <a:gd name="T56" fmla="*/ 5629 w 11262"/>
              <a:gd name="T57" fmla="*/ 8006 h 8006"/>
              <a:gd name="T58" fmla="*/ 6676 w 11262"/>
              <a:gd name="T59" fmla="*/ 7910 h 8006"/>
              <a:gd name="T60" fmla="*/ 7772 w 11262"/>
              <a:gd name="T61" fmla="*/ 7859 h 8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262" h="8006">
                <a:moveTo>
                  <a:pt x="7772" y="7859"/>
                </a:moveTo>
                <a:lnTo>
                  <a:pt x="9167" y="7472"/>
                </a:lnTo>
                <a:lnTo>
                  <a:pt x="9766" y="7080"/>
                </a:lnTo>
                <a:lnTo>
                  <a:pt x="10464" y="6592"/>
                </a:lnTo>
                <a:lnTo>
                  <a:pt x="10961" y="5909"/>
                </a:lnTo>
                <a:lnTo>
                  <a:pt x="11161" y="4980"/>
                </a:lnTo>
                <a:lnTo>
                  <a:pt x="11262" y="3905"/>
                </a:lnTo>
                <a:lnTo>
                  <a:pt x="11161" y="2833"/>
                </a:lnTo>
                <a:lnTo>
                  <a:pt x="10961" y="1905"/>
                </a:lnTo>
                <a:lnTo>
                  <a:pt x="10412" y="1270"/>
                </a:lnTo>
                <a:lnTo>
                  <a:pt x="9418" y="587"/>
                </a:lnTo>
                <a:lnTo>
                  <a:pt x="8422" y="245"/>
                </a:lnTo>
                <a:lnTo>
                  <a:pt x="7176" y="0"/>
                </a:lnTo>
                <a:lnTo>
                  <a:pt x="5978" y="0"/>
                </a:lnTo>
                <a:lnTo>
                  <a:pt x="4982" y="0"/>
                </a:lnTo>
                <a:lnTo>
                  <a:pt x="3835" y="0"/>
                </a:lnTo>
                <a:lnTo>
                  <a:pt x="2840" y="145"/>
                </a:lnTo>
                <a:lnTo>
                  <a:pt x="1892" y="634"/>
                </a:lnTo>
                <a:lnTo>
                  <a:pt x="1097" y="1121"/>
                </a:lnTo>
                <a:lnTo>
                  <a:pt x="548" y="1709"/>
                </a:lnTo>
                <a:lnTo>
                  <a:pt x="98" y="2783"/>
                </a:lnTo>
                <a:lnTo>
                  <a:pt x="0" y="3809"/>
                </a:lnTo>
                <a:lnTo>
                  <a:pt x="98" y="4930"/>
                </a:lnTo>
                <a:lnTo>
                  <a:pt x="446" y="6005"/>
                </a:lnTo>
                <a:lnTo>
                  <a:pt x="896" y="6788"/>
                </a:lnTo>
                <a:lnTo>
                  <a:pt x="1743" y="7421"/>
                </a:lnTo>
                <a:lnTo>
                  <a:pt x="2891" y="7812"/>
                </a:lnTo>
                <a:lnTo>
                  <a:pt x="4383" y="8006"/>
                </a:lnTo>
                <a:lnTo>
                  <a:pt x="5629" y="8006"/>
                </a:lnTo>
                <a:lnTo>
                  <a:pt x="6676" y="7910"/>
                </a:lnTo>
                <a:lnTo>
                  <a:pt x="7772" y="7859"/>
                </a:lnTo>
                <a:close/>
              </a:path>
            </a:pathLst>
          </a:custGeom>
          <a:solidFill>
            <a:srgbClr val="FFFFFF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0368" name="Line 32">
            <a:extLst>
              <a:ext uri="{FF2B5EF4-FFF2-40B4-BE49-F238E27FC236}">
                <a16:creationId xmlns:a16="http://schemas.microsoft.com/office/drawing/2014/main" id="{D59A1C3C-761F-5A5C-910A-E4E80BA28D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9992" y="2097639"/>
            <a:ext cx="242888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0369" name="Line 33">
            <a:extLst>
              <a:ext uri="{FF2B5EF4-FFF2-40B4-BE49-F238E27FC236}">
                <a16:creationId xmlns:a16="http://schemas.microsoft.com/office/drawing/2014/main" id="{037AA058-A3E5-20CD-E5F2-E8411ABAA94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80468" y="1789664"/>
            <a:ext cx="252413" cy="307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0370" name="Freeform 34">
            <a:extLst>
              <a:ext uri="{FF2B5EF4-FFF2-40B4-BE49-F238E27FC236}">
                <a16:creationId xmlns:a16="http://schemas.microsoft.com/office/drawing/2014/main" id="{1FAD6EB3-BD8F-2741-6312-D2556F455A18}"/>
              </a:ext>
            </a:extLst>
          </p:cNvPr>
          <p:cNvSpPr>
            <a:spLocks/>
          </p:cNvSpPr>
          <p:nvPr/>
        </p:nvSpPr>
        <p:spPr bwMode="auto">
          <a:xfrm>
            <a:off x="7832881" y="2097638"/>
            <a:ext cx="542925" cy="65088"/>
          </a:xfrm>
          <a:custGeom>
            <a:avLst/>
            <a:gdLst>
              <a:gd name="T0" fmla="*/ 0 w 2409"/>
              <a:gd name="T1" fmla="*/ 0 h 245"/>
              <a:gd name="T2" fmla="*/ 2409 w 2409"/>
              <a:gd name="T3" fmla="*/ 245 h 245"/>
              <a:gd name="T4" fmla="*/ 2409 w 2409"/>
              <a:gd name="T5" fmla="*/ 245 h 245"/>
              <a:gd name="T6" fmla="*/ 2409 w 2409"/>
              <a:gd name="T7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9" h="245">
                <a:moveTo>
                  <a:pt x="0" y="0"/>
                </a:moveTo>
                <a:lnTo>
                  <a:pt x="2409" y="245"/>
                </a:lnTo>
                <a:lnTo>
                  <a:pt x="2409" y="245"/>
                </a:lnTo>
                <a:lnTo>
                  <a:pt x="2409" y="245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0371" name="Line 35">
            <a:extLst>
              <a:ext uri="{FF2B5EF4-FFF2-40B4-BE49-F238E27FC236}">
                <a16:creationId xmlns:a16="http://schemas.microsoft.com/office/drawing/2014/main" id="{1AC05E35-0CFA-BB1B-49EA-C47F8081B7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75806" y="2034138"/>
            <a:ext cx="504825" cy="128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0372" name="Line 36">
            <a:extLst>
              <a:ext uri="{FF2B5EF4-FFF2-40B4-BE49-F238E27FC236}">
                <a16:creationId xmlns:a16="http://schemas.microsoft.com/office/drawing/2014/main" id="{40AD509E-6401-1A47-BD75-CD95F1502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0630" y="2034139"/>
            <a:ext cx="309562" cy="2889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0373" name="Line 37">
            <a:extLst>
              <a:ext uri="{FF2B5EF4-FFF2-40B4-BE49-F238E27FC236}">
                <a16:creationId xmlns:a16="http://schemas.microsoft.com/office/drawing/2014/main" id="{6D189433-75E6-087A-921D-425849DAD0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80631" y="1756326"/>
            <a:ext cx="261937" cy="2778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0374" name="Line 38">
            <a:extLst>
              <a:ext uri="{FF2B5EF4-FFF2-40B4-BE49-F238E27FC236}">
                <a16:creationId xmlns:a16="http://schemas.microsoft.com/office/drawing/2014/main" id="{F6167EEA-B3F7-87A6-2CC5-00F7B4C007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45630" y="1672188"/>
            <a:ext cx="101600" cy="4905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0375" name="Line 39">
            <a:extLst>
              <a:ext uri="{FF2B5EF4-FFF2-40B4-BE49-F238E27FC236}">
                <a16:creationId xmlns:a16="http://schemas.microsoft.com/office/drawing/2014/main" id="{29B3F6E4-4352-15EC-F408-B05329AFEB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10717" y="2162727"/>
            <a:ext cx="46038" cy="534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0376" name="Freeform 40">
            <a:extLst>
              <a:ext uri="{FF2B5EF4-FFF2-40B4-BE49-F238E27FC236}">
                <a16:creationId xmlns:a16="http://schemas.microsoft.com/office/drawing/2014/main" id="{00AE5CF0-D55E-DA2F-16B2-D22A76381E3C}"/>
              </a:ext>
            </a:extLst>
          </p:cNvPr>
          <p:cNvSpPr>
            <a:spLocks/>
          </p:cNvSpPr>
          <p:nvPr/>
        </p:nvSpPr>
        <p:spPr bwMode="auto">
          <a:xfrm>
            <a:off x="7259792" y="2065889"/>
            <a:ext cx="249238" cy="193675"/>
          </a:xfrm>
          <a:custGeom>
            <a:avLst/>
            <a:gdLst>
              <a:gd name="T0" fmla="*/ 1329 w 1329"/>
              <a:gd name="T1" fmla="*/ 0 h 885"/>
              <a:gd name="T2" fmla="*/ 0 w 1329"/>
              <a:gd name="T3" fmla="*/ 443 h 885"/>
              <a:gd name="T4" fmla="*/ 1329 w 1329"/>
              <a:gd name="T5" fmla="*/ 885 h 885"/>
              <a:gd name="T6" fmla="*/ 1329 w 1329"/>
              <a:gd name="T7" fmla="*/ 0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9" h="885">
                <a:moveTo>
                  <a:pt x="1329" y="0"/>
                </a:moveTo>
                <a:lnTo>
                  <a:pt x="0" y="443"/>
                </a:lnTo>
                <a:lnTo>
                  <a:pt x="1329" y="885"/>
                </a:lnTo>
                <a:lnTo>
                  <a:pt x="1329" y="0"/>
                </a:lnTo>
                <a:close/>
              </a:path>
            </a:pathLst>
          </a:custGeom>
          <a:noFill/>
          <a:ln w="38100" cap="flat" cmpd="sng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0377" name="Text Box 41">
            <a:extLst>
              <a:ext uri="{FF2B5EF4-FFF2-40B4-BE49-F238E27FC236}">
                <a16:creationId xmlns:a16="http://schemas.microsoft.com/office/drawing/2014/main" id="{347BE8C0-D313-AFD0-9C54-FDAE975A1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796" y="296195"/>
            <a:ext cx="53542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chemeClr val="accent1"/>
                </a:solidFill>
              </a:rPr>
              <a:t>Proximal caries susceptible zone</a:t>
            </a:r>
          </a:p>
        </p:txBody>
      </p:sp>
      <p:sp>
        <p:nvSpPr>
          <p:cNvPr id="270378" name="Line 42">
            <a:extLst>
              <a:ext uri="{FF2B5EF4-FFF2-40B4-BE49-F238E27FC236}">
                <a16:creationId xmlns:a16="http://schemas.microsoft.com/office/drawing/2014/main" id="{DFC64540-054A-1EBA-0BEB-77CC87A269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9117" y="2202413"/>
            <a:ext cx="4572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0379" name="Text Box 43">
            <a:extLst>
              <a:ext uri="{FF2B5EF4-FFF2-40B4-BE49-F238E27FC236}">
                <a16:creationId xmlns:a16="http://schemas.microsoft.com/office/drawing/2014/main" id="{07ED25D3-97DA-1637-30C7-35A00F88A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718" y="2719938"/>
            <a:ext cx="9701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FFFF66"/>
                </a:solidFill>
              </a:rPr>
              <a:t>caries</a:t>
            </a:r>
          </a:p>
        </p:txBody>
      </p:sp>
      <p:sp>
        <p:nvSpPr>
          <p:cNvPr id="270380" name="Freeform 44">
            <a:extLst>
              <a:ext uri="{FF2B5EF4-FFF2-40B4-BE49-F238E27FC236}">
                <a16:creationId xmlns:a16="http://schemas.microsoft.com/office/drawing/2014/main" id="{8F6DF739-EBC0-ED60-701F-107447AE3DF7}"/>
              </a:ext>
            </a:extLst>
          </p:cNvPr>
          <p:cNvSpPr>
            <a:spLocks/>
          </p:cNvSpPr>
          <p:nvPr/>
        </p:nvSpPr>
        <p:spPr bwMode="auto">
          <a:xfrm>
            <a:off x="4424517" y="1821413"/>
            <a:ext cx="228600" cy="152400"/>
          </a:xfrm>
          <a:custGeom>
            <a:avLst/>
            <a:gdLst>
              <a:gd name="T0" fmla="*/ 109 w 109"/>
              <a:gd name="T1" fmla="*/ 0 h 122"/>
              <a:gd name="T2" fmla="*/ 0 w 109"/>
              <a:gd name="T3" fmla="*/ 54 h 122"/>
              <a:gd name="T4" fmla="*/ 109 w 109"/>
              <a:gd name="T5" fmla="*/ 122 h 122"/>
              <a:gd name="T6" fmla="*/ 109 w 109"/>
              <a:gd name="T7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122">
                <a:moveTo>
                  <a:pt x="109" y="0"/>
                </a:moveTo>
                <a:lnTo>
                  <a:pt x="0" y="54"/>
                </a:lnTo>
                <a:lnTo>
                  <a:pt x="109" y="122"/>
                </a:lnTo>
                <a:lnTo>
                  <a:pt x="109" y="0"/>
                </a:lnTo>
                <a:close/>
              </a:path>
            </a:pathLst>
          </a:custGeom>
          <a:solidFill>
            <a:schemeClr val="bg2"/>
          </a:solidFill>
          <a:ln w="38100" cap="flat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0382" name="Rectangle 46">
            <a:extLst>
              <a:ext uri="{FF2B5EF4-FFF2-40B4-BE49-F238E27FC236}">
                <a16:creationId xmlns:a16="http://schemas.microsoft.com/office/drawing/2014/main" id="{A4218921-2144-95B5-8999-AF9619822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5793" y="3410655"/>
            <a:ext cx="9940413" cy="2733368"/>
          </a:xfrm>
        </p:spPr>
        <p:txBody>
          <a:bodyPr/>
          <a:lstStyle/>
          <a:p>
            <a:pPr algn="just" eaLnBrk="0" hangingPunct="0">
              <a:lnSpc>
                <a:spcPct val="130000"/>
              </a:lnSpc>
              <a:spcBef>
                <a:spcPct val="0"/>
              </a:spcBef>
            </a:pPr>
            <a:r>
              <a:rPr lang="en-US" altLang="en-US" dirty="0"/>
              <a:t>Approximately 30% demineralization is required for radiographic detection of a lesion.</a:t>
            </a:r>
          </a:p>
          <a:p>
            <a:pPr algn="just" eaLnBrk="0" hangingPunct="0">
              <a:lnSpc>
                <a:spcPct val="130000"/>
              </a:lnSpc>
              <a:spcBef>
                <a:spcPct val="0"/>
              </a:spcBef>
            </a:pPr>
            <a:r>
              <a:rPr lang="en-US" altLang="en-US" dirty="0"/>
              <a:t>As seen in the occlusal view, above right, the thickness of the tooth buccolingually masks the carious lesion  when it is small.</a:t>
            </a:r>
          </a:p>
          <a:p>
            <a:pPr algn="just" eaLnBrk="0" hangingPunct="0">
              <a:lnSpc>
                <a:spcPct val="130000"/>
              </a:lnSpc>
              <a:spcBef>
                <a:spcPct val="0"/>
              </a:spcBef>
            </a:pPr>
            <a:r>
              <a:rPr lang="en-US" altLang="en-US" dirty="0"/>
              <a:t>The actual depth of penetration of a carious lesion is deeper clinically than radiographically.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FBD09-C785-A1BB-4441-544A6D89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26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8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Freeform 2">
            <a:extLst>
              <a:ext uri="{FF2B5EF4-FFF2-40B4-BE49-F238E27FC236}">
                <a16:creationId xmlns:a16="http://schemas.microsoft.com/office/drawing/2014/main" id="{B12DAAFC-A9BE-ADC3-3647-F8D9DE189F26}"/>
              </a:ext>
            </a:extLst>
          </p:cNvPr>
          <p:cNvSpPr>
            <a:spLocks/>
          </p:cNvSpPr>
          <p:nvPr/>
        </p:nvSpPr>
        <p:spPr bwMode="auto">
          <a:xfrm>
            <a:off x="3383628" y="1946275"/>
            <a:ext cx="1841500" cy="1482725"/>
          </a:xfrm>
          <a:custGeom>
            <a:avLst/>
            <a:gdLst>
              <a:gd name="T0" fmla="*/ 2684 w 3480"/>
              <a:gd name="T1" fmla="*/ 2803 h 2803"/>
              <a:gd name="T2" fmla="*/ 2684 w 3480"/>
              <a:gd name="T3" fmla="*/ 2374 h 2803"/>
              <a:gd name="T4" fmla="*/ 2684 w 3480"/>
              <a:gd name="T5" fmla="*/ 2088 h 2803"/>
              <a:gd name="T6" fmla="*/ 3008 w 3480"/>
              <a:gd name="T7" fmla="*/ 1801 h 2803"/>
              <a:gd name="T8" fmla="*/ 3214 w 3480"/>
              <a:gd name="T9" fmla="*/ 1515 h 2803"/>
              <a:gd name="T10" fmla="*/ 3421 w 3480"/>
              <a:gd name="T11" fmla="*/ 1114 h 2803"/>
              <a:gd name="T12" fmla="*/ 3480 w 3480"/>
              <a:gd name="T13" fmla="*/ 801 h 2803"/>
              <a:gd name="T14" fmla="*/ 3421 w 3480"/>
              <a:gd name="T15" fmla="*/ 515 h 2803"/>
              <a:gd name="T16" fmla="*/ 3302 w 3480"/>
              <a:gd name="T17" fmla="*/ 258 h 2803"/>
              <a:gd name="T18" fmla="*/ 3097 w 3480"/>
              <a:gd name="T19" fmla="*/ 86 h 2803"/>
              <a:gd name="T20" fmla="*/ 2830 w 3480"/>
              <a:gd name="T21" fmla="*/ 0 h 2803"/>
              <a:gd name="T22" fmla="*/ 2595 w 3480"/>
              <a:gd name="T23" fmla="*/ 0 h 2803"/>
              <a:gd name="T24" fmla="*/ 2418 w 3480"/>
              <a:gd name="T25" fmla="*/ 57 h 2803"/>
              <a:gd name="T26" fmla="*/ 2065 w 3480"/>
              <a:gd name="T27" fmla="*/ 286 h 2803"/>
              <a:gd name="T28" fmla="*/ 1740 w 3480"/>
              <a:gd name="T29" fmla="*/ 458 h 2803"/>
              <a:gd name="T30" fmla="*/ 1323 w 3480"/>
              <a:gd name="T31" fmla="*/ 264 h 2803"/>
              <a:gd name="T32" fmla="*/ 1003 w 3480"/>
              <a:gd name="T33" fmla="*/ 57 h 2803"/>
              <a:gd name="T34" fmla="*/ 737 w 3480"/>
              <a:gd name="T35" fmla="*/ 0 h 2803"/>
              <a:gd name="T36" fmla="*/ 531 w 3480"/>
              <a:gd name="T37" fmla="*/ 57 h 2803"/>
              <a:gd name="T38" fmla="*/ 354 w 3480"/>
              <a:gd name="T39" fmla="*/ 143 h 2803"/>
              <a:gd name="T40" fmla="*/ 177 w 3480"/>
              <a:gd name="T41" fmla="*/ 315 h 2803"/>
              <a:gd name="T42" fmla="*/ 59 w 3480"/>
              <a:gd name="T43" fmla="*/ 515 h 2803"/>
              <a:gd name="T44" fmla="*/ 0 w 3480"/>
              <a:gd name="T45" fmla="*/ 801 h 2803"/>
              <a:gd name="T46" fmla="*/ 59 w 3480"/>
              <a:gd name="T47" fmla="*/ 1172 h 2803"/>
              <a:gd name="T48" fmla="*/ 266 w 3480"/>
              <a:gd name="T49" fmla="*/ 1515 h 2803"/>
              <a:gd name="T50" fmla="*/ 472 w 3480"/>
              <a:gd name="T51" fmla="*/ 1830 h 2803"/>
              <a:gd name="T52" fmla="*/ 708 w 3480"/>
              <a:gd name="T53" fmla="*/ 2059 h 2803"/>
              <a:gd name="T54" fmla="*/ 766 w 3480"/>
              <a:gd name="T55" fmla="*/ 2259 h 2803"/>
              <a:gd name="T56" fmla="*/ 796 w 3480"/>
              <a:gd name="T57" fmla="*/ 2803 h 2803"/>
              <a:gd name="T58" fmla="*/ 2684 w 3480"/>
              <a:gd name="T59" fmla="*/ 2803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80" h="2803">
                <a:moveTo>
                  <a:pt x="2684" y="2803"/>
                </a:moveTo>
                <a:lnTo>
                  <a:pt x="2684" y="2374"/>
                </a:lnTo>
                <a:lnTo>
                  <a:pt x="2684" y="2088"/>
                </a:lnTo>
                <a:lnTo>
                  <a:pt x="3008" y="1801"/>
                </a:lnTo>
                <a:lnTo>
                  <a:pt x="3214" y="1515"/>
                </a:lnTo>
                <a:lnTo>
                  <a:pt x="3421" y="1114"/>
                </a:lnTo>
                <a:lnTo>
                  <a:pt x="3480" y="801"/>
                </a:lnTo>
                <a:lnTo>
                  <a:pt x="3421" y="515"/>
                </a:lnTo>
                <a:lnTo>
                  <a:pt x="3302" y="258"/>
                </a:lnTo>
                <a:lnTo>
                  <a:pt x="3097" y="86"/>
                </a:lnTo>
                <a:lnTo>
                  <a:pt x="2830" y="0"/>
                </a:lnTo>
                <a:lnTo>
                  <a:pt x="2595" y="0"/>
                </a:lnTo>
                <a:lnTo>
                  <a:pt x="2418" y="57"/>
                </a:lnTo>
                <a:lnTo>
                  <a:pt x="2065" y="286"/>
                </a:lnTo>
                <a:lnTo>
                  <a:pt x="1740" y="458"/>
                </a:lnTo>
                <a:lnTo>
                  <a:pt x="1323" y="264"/>
                </a:lnTo>
                <a:lnTo>
                  <a:pt x="1003" y="57"/>
                </a:lnTo>
                <a:lnTo>
                  <a:pt x="737" y="0"/>
                </a:lnTo>
                <a:lnTo>
                  <a:pt x="531" y="57"/>
                </a:lnTo>
                <a:lnTo>
                  <a:pt x="354" y="143"/>
                </a:lnTo>
                <a:lnTo>
                  <a:pt x="177" y="315"/>
                </a:lnTo>
                <a:lnTo>
                  <a:pt x="59" y="515"/>
                </a:lnTo>
                <a:lnTo>
                  <a:pt x="0" y="801"/>
                </a:lnTo>
                <a:lnTo>
                  <a:pt x="59" y="1172"/>
                </a:lnTo>
                <a:lnTo>
                  <a:pt x="266" y="1515"/>
                </a:lnTo>
                <a:lnTo>
                  <a:pt x="472" y="1830"/>
                </a:lnTo>
                <a:lnTo>
                  <a:pt x="708" y="2059"/>
                </a:lnTo>
                <a:lnTo>
                  <a:pt x="766" y="2259"/>
                </a:lnTo>
                <a:lnTo>
                  <a:pt x="796" y="2803"/>
                </a:lnTo>
                <a:lnTo>
                  <a:pt x="2684" y="2803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3411" name="Freeform 3">
            <a:extLst>
              <a:ext uri="{FF2B5EF4-FFF2-40B4-BE49-F238E27FC236}">
                <a16:creationId xmlns:a16="http://schemas.microsoft.com/office/drawing/2014/main" id="{ADB6E3D1-FB44-F720-B7C2-09D942B7A840}"/>
              </a:ext>
            </a:extLst>
          </p:cNvPr>
          <p:cNvSpPr>
            <a:spLocks/>
          </p:cNvSpPr>
          <p:nvPr/>
        </p:nvSpPr>
        <p:spPr bwMode="auto">
          <a:xfrm>
            <a:off x="3696365" y="2206625"/>
            <a:ext cx="1231900" cy="1222375"/>
          </a:xfrm>
          <a:custGeom>
            <a:avLst/>
            <a:gdLst>
              <a:gd name="T0" fmla="*/ 2094 w 2329"/>
              <a:gd name="T1" fmla="*/ 2310 h 2310"/>
              <a:gd name="T2" fmla="*/ 2094 w 2329"/>
              <a:gd name="T3" fmla="*/ 1279 h 2310"/>
              <a:gd name="T4" fmla="*/ 2270 w 2329"/>
              <a:gd name="T5" fmla="*/ 765 h 2310"/>
              <a:gd name="T6" fmla="*/ 2329 w 2329"/>
              <a:gd name="T7" fmla="*/ 365 h 2310"/>
              <a:gd name="T8" fmla="*/ 2300 w 2329"/>
              <a:gd name="T9" fmla="*/ 164 h 2310"/>
              <a:gd name="T10" fmla="*/ 2270 w 2329"/>
              <a:gd name="T11" fmla="*/ 79 h 2310"/>
              <a:gd name="T12" fmla="*/ 2153 w 2329"/>
              <a:gd name="T13" fmla="*/ 22 h 2310"/>
              <a:gd name="T14" fmla="*/ 1828 w 2329"/>
              <a:gd name="T15" fmla="*/ 51 h 2310"/>
              <a:gd name="T16" fmla="*/ 1857 w 2329"/>
              <a:gd name="T17" fmla="*/ 51 h 2310"/>
              <a:gd name="T18" fmla="*/ 1650 w 2329"/>
              <a:gd name="T19" fmla="*/ 101 h 2310"/>
              <a:gd name="T20" fmla="*/ 1150 w 2329"/>
              <a:gd name="T21" fmla="*/ 223 h 2310"/>
              <a:gd name="T22" fmla="*/ 644 w 2329"/>
              <a:gd name="T23" fmla="*/ 100 h 2310"/>
              <a:gd name="T24" fmla="*/ 323 w 2329"/>
              <a:gd name="T25" fmla="*/ 0 h 2310"/>
              <a:gd name="T26" fmla="*/ 265 w 2329"/>
              <a:gd name="T27" fmla="*/ 22 h 2310"/>
              <a:gd name="T28" fmla="*/ 118 w 2329"/>
              <a:gd name="T29" fmla="*/ 22 h 2310"/>
              <a:gd name="T30" fmla="*/ 0 w 2329"/>
              <a:gd name="T31" fmla="*/ 164 h 2310"/>
              <a:gd name="T32" fmla="*/ 0 w 2329"/>
              <a:gd name="T33" fmla="*/ 394 h 2310"/>
              <a:gd name="T34" fmla="*/ 59 w 2329"/>
              <a:gd name="T35" fmla="*/ 822 h 2310"/>
              <a:gd name="T36" fmla="*/ 176 w 2329"/>
              <a:gd name="T37" fmla="*/ 1337 h 2310"/>
              <a:gd name="T38" fmla="*/ 176 w 2329"/>
              <a:gd name="T39" fmla="*/ 2310 h 2310"/>
              <a:gd name="T40" fmla="*/ 914 w 2329"/>
              <a:gd name="T41" fmla="*/ 2310 h 2310"/>
              <a:gd name="T42" fmla="*/ 2094 w 2329"/>
              <a:gd name="T43" fmla="*/ 2310 h 2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29" h="2310">
                <a:moveTo>
                  <a:pt x="2094" y="2310"/>
                </a:moveTo>
                <a:lnTo>
                  <a:pt x="2094" y="1279"/>
                </a:lnTo>
                <a:lnTo>
                  <a:pt x="2270" y="765"/>
                </a:lnTo>
                <a:lnTo>
                  <a:pt x="2329" y="365"/>
                </a:lnTo>
                <a:lnTo>
                  <a:pt x="2300" y="164"/>
                </a:lnTo>
                <a:lnTo>
                  <a:pt x="2270" y="79"/>
                </a:lnTo>
                <a:lnTo>
                  <a:pt x="2153" y="22"/>
                </a:lnTo>
                <a:lnTo>
                  <a:pt x="1828" y="51"/>
                </a:lnTo>
                <a:lnTo>
                  <a:pt x="1857" y="51"/>
                </a:lnTo>
                <a:lnTo>
                  <a:pt x="1650" y="101"/>
                </a:lnTo>
                <a:lnTo>
                  <a:pt x="1150" y="223"/>
                </a:lnTo>
                <a:lnTo>
                  <a:pt x="644" y="100"/>
                </a:lnTo>
                <a:lnTo>
                  <a:pt x="323" y="0"/>
                </a:lnTo>
                <a:lnTo>
                  <a:pt x="265" y="22"/>
                </a:lnTo>
                <a:lnTo>
                  <a:pt x="118" y="22"/>
                </a:lnTo>
                <a:lnTo>
                  <a:pt x="0" y="164"/>
                </a:lnTo>
                <a:lnTo>
                  <a:pt x="0" y="394"/>
                </a:lnTo>
                <a:lnTo>
                  <a:pt x="59" y="822"/>
                </a:lnTo>
                <a:lnTo>
                  <a:pt x="176" y="1337"/>
                </a:lnTo>
                <a:lnTo>
                  <a:pt x="176" y="2310"/>
                </a:lnTo>
                <a:lnTo>
                  <a:pt x="914" y="2310"/>
                </a:lnTo>
                <a:lnTo>
                  <a:pt x="2094" y="2310"/>
                </a:lnTo>
                <a:close/>
              </a:path>
            </a:pathLst>
          </a:custGeom>
          <a:solidFill>
            <a:srgbClr val="FFFF8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3412" name="Freeform 4">
            <a:extLst>
              <a:ext uri="{FF2B5EF4-FFF2-40B4-BE49-F238E27FC236}">
                <a16:creationId xmlns:a16="http://schemas.microsoft.com/office/drawing/2014/main" id="{E19B7BAA-CFC6-C756-7D8A-463D26F3C5AF}"/>
              </a:ext>
            </a:extLst>
          </p:cNvPr>
          <p:cNvSpPr>
            <a:spLocks/>
          </p:cNvSpPr>
          <p:nvPr/>
        </p:nvSpPr>
        <p:spPr bwMode="auto">
          <a:xfrm>
            <a:off x="4023390" y="2717799"/>
            <a:ext cx="547688" cy="696912"/>
          </a:xfrm>
          <a:custGeom>
            <a:avLst/>
            <a:gdLst>
              <a:gd name="T0" fmla="*/ 797 w 1033"/>
              <a:gd name="T1" fmla="*/ 1316 h 1316"/>
              <a:gd name="T2" fmla="*/ 797 w 1033"/>
              <a:gd name="T3" fmla="*/ 715 h 1316"/>
              <a:gd name="T4" fmla="*/ 945 w 1033"/>
              <a:gd name="T5" fmla="*/ 543 h 1316"/>
              <a:gd name="T6" fmla="*/ 1033 w 1033"/>
              <a:gd name="T7" fmla="*/ 428 h 1316"/>
              <a:gd name="T8" fmla="*/ 1033 w 1033"/>
              <a:gd name="T9" fmla="*/ 171 h 1316"/>
              <a:gd name="T10" fmla="*/ 945 w 1033"/>
              <a:gd name="T11" fmla="*/ 56 h 1316"/>
              <a:gd name="T12" fmla="*/ 797 w 1033"/>
              <a:gd name="T13" fmla="*/ 0 h 1316"/>
              <a:gd name="T14" fmla="*/ 560 w 1033"/>
              <a:gd name="T15" fmla="*/ 171 h 1316"/>
              <a:gd name="T16" fmla="*/ 325 w 1033"/>
              <a:gd name="T17" fmla="*/ 0 h 1316"/>
              <a:gd name="T18" fmla="*/ 148 w 1033"/>
              <a:gd name="T19" fmla="*/ 0 h 1316"/>
              <a:gd name="T20" fmla="*/ 118 w 1033"/>
              <a:gd name="T21" fmla="*/ 0 h 1316"/>
              <a:gd name="T22" fmla="*/ 0 w 1033"/>
              <a:gd name="T23" fmla="*/ 171 h 1316"/>
              <a:gd name="T24" fmla="*/ 29 w 1033"/>
              <a:gd name="T25" fmla="*/ 457 h 1316"/>
              <a:gd name="T26" fmla="*/ 266 w 1033"/>
              <a:gd name="T27" fmla="*/ 743 h 1316"/>
              <a:gd name="T28" fmla="*/ 266 w 1033"/>
              <a:gd name="T29" fmla="*/ 1316 h 1316"/>
              <a:gd name="T30" fmla="*/ 797 w 1033"/>
              <a:gd name="T31" fmla="*/ 1316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33" h="1316">
                <a:moveTo>
                  <a:pt x="797" y="1316"/>
                </a:moveTo>
                <a:lnTo>
                  <a:pt x="797" y="715"/>
                </a:lnTo>
                <a:lnTo>
                  <a:pt x="945" y="543"/>
                </a:lnTo>
                <a:lnTo>
                  <a:pt x="1033" y="428"/>
                </a:lnTo>
                <a:lnTo>
                  <a:pt x="1033" y="171"/>
                </a:lnTo>
                <a:lnTo>
                  <a:pt x="945" y="56"/>
                </a:lnTo>
                <a:lnTo>
                  <a:pt x="797" y="0"/>
                </a:lnTo>
                <a:lnTo>
                  <a:pt x="560" y="171"/>
                </a:lnTo>
                <a:lnTo>
                  <a:pt x="325" y="0"/>
                </a:lnTo>
                <a:lnTo>
                  <a:pt x="148" y="0"/>
                </a:lnTo>
                <a:lnTo>
                  <a:pt x="118" y="0"/>
                </a:lnTo>
                <a:lnTo>
                  <a:pt x="0" y="171"/>
                </a:lnTo>
                <a:lnTo>
                  <a:pt x="29" y="457"/>
                </a:lnTo>
                <a:lnTo>
                  <a:pt x="266" y="743"/>
                </a:lnTo>
                <a:lnTo>
                  <a:pt x="266" y="1316"/>
                </a:lnTo>
                <a:lnTo>
                  <a:pt x="797" y="1316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3413" name="Freeform 5">
            <a:extLst>
              <a:ext uri="{FF2B5EF4-FFF2-40B4-BE49-F238E27FC236}">
                <a16:creationId xmlns:a16="http://schemas.microsoft.com/office/drawing/2014/main" id="{E699C94D-F56D-9356-1CA5-78FFA9DB6FD8}"/>
              </a:ext>
            </a:extLst>
          </p:cNvPr>
          <p:cNvSpPr>
            <a:spLocks/>
          </p:cNvSpPr>
          <p:nvPr/>
        </p:nvSpPr>
        <p:spPr bwMode="auto">
          <a:xfrm>
            <a:off x="3383628" y="2355849"/>
            <a:ext cx="144462" cy="209550"/>
          </a:xfrm>
          <a:custGeom>
            <a:avLst/>
            <a:gdLst>
              <a:gd name="T0" fmla="*/ 2 w 273"/>
              <a:gd name="T1" fmla="*/ 0 h 397"/>
              <a:gd name="T2" fmla="*/ 2 w 273"/>
              <a:gd name="T3" fmla="*/ 32 h 397"/>
              <a:gd name="T4" fmla="*/ 0 w 273"/>
              <a:gd name="T5" fmla="*/ 67 h 397"/>
              <a:gd name="T6" fmla="*/ 0 w 273"/>
              <a:gd name="T7" fmla="*/ 101 h 397"/>
              <a:gd name="T8" fmla="*/ 1 w 273"/>
              <a:gd name="T9" fmla="*/ 117 h 397"/>
              <a:gd name="T10" fmla="*/ 1 w 273"/>
              <a:gd name="T11" fmla="*/ 125 h 397"/>
              <a:gd name="T12" fmla="*/ 2 w 273"/>
              <a:gd name="T13" fmla="*/ 132 h 397"/>
              <a:gd name="T14" fmla="*/ 4 w 273"/>
              <a:gd name="T15" fmla="*/ 156 h 397"/>
              <a:gd name="T16" fmla="*/ 4 w 273"/>
              <a:gd name="T17" fmla="*/ 177 h 397"/>
              <a:gd name="T18" fmla="*/ 4 w 273"/>
              <a:gd name="T19" fmla="*/ 188 h 397"/>
              <a:gd name="T20" fmla="*/ 5 w 273"/>
              <a:gd name="T21" fmla="*/ 197 h 397"/>
              <a:gd name="T22" fmla="*/ 7 w 273"/>
              <a:gd name="T23" fmla="*/ 207 h 397"/>
              <a:gd name="T24" fmla="*/ 10 w 273"/>
              <a:gd name="T25" fmla="*/ 218 h 397"/>
              <a:gd name="T26" fmla="*/ 16 w 273"/>
              <a:gd name="T27" fmla="*/ 238 h 397"/>
              <a:gd name="T28" fmla="*/ 19 w 273"/>
              <a:gd name="T29" fmla="*/ 260 h 397"/>
              <a:gd name="T30" fmla="*/ 24 w 273"/>
              <a:gd name="T31" fmla="*/ 305 h 397"/>
              <a:gd name="T32" fmla="*/ 26 w 273"/>
              <a:gd name="T33" fmla="*/ 317 h 397"/>
              <a:gd name="T34" fmla="*/ 29 w 273"/>
              <a:gd name="T35" fmla="*/ 328 h 397"/>
              <a:gd name="T36" fmla="*/ 37 w 273"/>
              <a:gd name="T37" fmla="*/ 351 h 397"/>
              <a:gd name="T38" fmla="*/ 44 w 273"/>
              <a:gd name="T39" fmla="*/ 373 h 397"/>
              <a:gd name="T40" fmla="*/ 46 w 273"/>
              <a:gd name="T41" fmla="*/ 386 h 397"/>
              <a:gd name="T42" fmla="*/ 46 w 273"/>
              <a:gd name="T43" fmla="*/ 397 h 397"/>
              <a:gd name="T44" fmla="*/ 66 w 273"/>
              <a:gd name="T45" fmla="*/ 392 h 397"/>
              <a:gd name="T46" fmla="*/ 84 w 273"/>
              <a:gd name="T47" fmla="*/ 386 h 397"/>
              <a:gd name="T48" fmla="*/ 101 w 273"/>
              <a:gd name="T49" fmla="*/ 378 h 397"/>
              <a:gd name="T50" fmla="*/ 117 w 273"/>
              <a:gd name="T51" fmla="*/ 370 h 397"/>
              <a:gd name="T52" fmla="*/ 132 w 273"/>
              <a:gd name="T53" fmla="*/ 361 h 397"/>
              <a:gd name="T54" fmla="*/ 146 w 273"/>
              <a:gd name="T55" fmla="*/ 352 h 397"/>
              <a:gd name="T56" fmla="*/ 158 w 273"/>
              <a:gd name="T57" fmla="*/ 341 h 397"/>
              <a:gd name="T58" fmla="*/ 170 w 273"/>
              <a:gd name="T59" fmla="*/ 330 h 397"/>
              <a:gd name="T60" fmla="*/ 180 w 273"/>
              <a:gd name="T61" fmla="*/ 319 h 397"/>
              <a:gd name="T62" fmla="*/ 191 w 273"/>
              <a:gd name="T63" fmla="*/ 308 h 397"/>
              <a:gd name="T64" fmla="*/ 210 w 273"/>
              <a:gd name="T65" fmla="*/ 283 h 397"/>
              <a:gd name="T66" fmla="*/ 248 w 273"/>
              <a:gd name="T67" fmla="*/ 232 h 397"/>
              <a:gd name="T68" fmla="*/ 256 w 273"/>
              <a:gd name="T69" fmla="*/ 218 h 397"/>
              <a:gd name="T70" fmla="*/ 265 w 273"/>
              <a:gd name="T71" fmla="*/ 205 h 397"/>
              <a:gd name="T72" fmla="*/ 270 w 273"/>
              <a:gd name="T73" fmla="*/ 189 h 397"/>
              <a:gd name="T74" fmla="*/ 273 w 273"/>
              <a:gd name="T75" fmla="*/ 170 h 397"/>
              <a:gd name="T76" fmla="*/ 272 w 273"/>
              <a:gd name="T77" fmla="*/ 159 h 397"/>
              <a:gd name="T78" fmla="*/ 268 w 273"/>
              <a:gd name="T79" fmla="*/ 147 h 397"/>
              <a:gd name="T80" fmla="*/ 262 w 273"/>
              <a:gd name="T81" fmla="*/ 134 h 397"/>
              <a:gd name="T82" fmla="*/ 253 w 273"/>
              <a:gd name="T83" fmla="*/ 122 h 397"/>
              <a:gd name="T84" fmla="*/ 235 w 273"/>
              <a:gd name="T85" fmla="*/ 101 h 397"/>
              <a:gd name="T86" fmla="*/ 221 w 273"/>
              <a:gd name="T87" fmla="*/ 86 h 397"/>
              <a:gd name="T88" fmla="*/ 217 w 273"/>
              <a:gd name="T89" fmla="*/ 83 h 397"/>
              <a:gd name="T90" fmla="*/ 215 w 273"/>
              <a:gd name="T91" fmla="*/ 80 h 397"/>
              <a:gd name="T92" fmla="*/ 213 w 273"/>
              <a:gd name="T93" fmla="*/ 76 h 397"/>
              <a:gd name="T94" fmla="*/ 212 w 273"/>
              <a:gd name="T95" fmla="*/ 73 h 397"/>
              <a:gd name="T96" fmla="*/ 210 w 273"/>
              <a:gd name="T97" fmla="*/ 70 h 397"/>
              <a:gd name="T98" fmla="*/ 191 w 273"/>
              <a:gd name="T99" fmla="*/ 61 h 397"/>
              <a:gd name="T100" fmla="*/ 135 w 273"/>
              <a:gd name="T101" fmla="*/ 41 h 397"/>
              <a:gd name="T102" fmla="*/ 101 w 273"/>
              <a:gd name="T103" fmla="*/ 30 h 397"/>
              <a:gd name="T104" fmla="*/ 76 w 273"/>
              <a:gd name="T105" fmla="*/ 21 h 397"/>
              <a:gd name="T106" fmla="*/ 43 w 273"/>
              <a:gd name="T107" fmla="*/ 8 h 397"/>
              <a:gd name="T108" fmla="*/ 22 w 273"/>
              <a:gd name="T109" fmla="*/ 1 h 397"/>
              <a:gd name="T110" fmla="*/ 2 w 273"/>
              <a:gd name="T111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3" h="397">
                <a:moveTo>
                  <a:pt x="2" y="0"/>
                </a:moveTo>
                <a:lnTo>
                  <a:pt x="2" y="32"/>
                </a:lnTo>
                <a:lnTo>
                  <a:pt x="0" y="67"/>
                </a:lnTo>
                <a:lnTo>
                  <a:pt x="0" y="101"/>
                </a:lnTo>
                <a:lnTo>
                  <a:pt x="1" y="117"/>
                </a:lnTo>
                <a:lnTo>
                  <a:pt x="1" y="125"/>
                </a:lnTo>
                <a:lnTo>
                  <a:pt x="2" y="132"/>
                </a:lnTo>
                <a:lnTo>
                  <a:pt x="4" y="156"/>
                </a:lnTo>
                <a:lnTo>
                  <a:pt x="4" y="177"/>
                </a:lnTo>
                <a:lnTo>
                  <a:pt x="4" y="188"/>
                </a:lnTo>
                <a:lnTo>
                  <a:pt x="5" y="197"/>
                </a:lnTo>
                <a:lnTo>
                  <a:pt x="7" y="207"/>
                </a:lnTo>
                <a:lnTo>
                  <a:pt x="10" y="218"/>
                </a:lnTo>
                <a:lnTo>
                  <a:pt x="16" y="238"/>
                </a:lnTo>
                <a:lnTo>
                  <a:pt x="19" y="260"/>
                </a:lnTo>
                <a:lnTo>
                  <a:pt x="24" y="305"/>
                </a:lnTo>
                <a:lnTo>
                  <a:pt x="26" y="317"/>
                </a:lnTo>
                <a:lnTo>
                  <a:pt x="29" y="328"/>
                </a:lnTo>
                <a:lnTo>
                  <a:pt x="37" y="351"/>
                </a:lnTo>
                <a:lnTo>
                  <a:pt x="44" y="373"/>
                </a:lnTo>
                <a:lnTo>
                  <a:pt x="46" y="386"/>
                </a:lnTo>
                <a:lnTo>
                  <a:pt x="46" y="397"/>
                </a:lnTo>
                <a:lnTo>
                  <a:pt x="66" y="392"/>
                </a:lnTo>
                <a:lnTo>
                  <a:pt x="84" y="386"/>
                </a:lnTo>
                <a:lnTo>
                  <a:pt x="101" y="378"/>
                </a:lnTo>
                <a:lnTo>
                  <a:pt x="117" y="370"/>
                </a:lnTo>
                <a:lnTo>
                  <a:pt x="132" y="361"/>
                </a:lnTo>
                <a:lnTo>
                  <a:pt x="146" y="352"/>
                </a:lnTo>
                <a:lnTo>
                  <a:pt x="158" y="341"/>
                </a:lnTo>
                <a:lnTo>
                  <a:pt x="170" y="330"/>
                </a:lnTo>
                <a:lnTo>
                  <a:pt x="180" y="319"/>
                </a:lnTo>
                <a:lnTo>
                  <a:pt x="191" y="308"/>
                </a:lnTo>
                <a:lnTo>
                  <a:pt x="210" y="283"/>
                </a:lnTo>
                <a:lnTo>
                  <a:pt x="248" y="232"/>
                </a:lnTo>
                <a:lnTo>
                  <a:pt x="256" y="218"/>
                </a:lnTo>
                <a:lnTo>
                  <a:pt x="265" y="205"/>
                </a:lnTo>
                <a:lnTo>
                  <a:pt x="270" y="189"/>
                </a:lnTo>
                <a:lnTo>
                  <a:pt x="273" y="170"/>
                </a:lnTo>
                <a:lnTo>
                  <a:pt x="272" y="159"/>
                </a:lnTo>
                <a:lnTo>
                  <a:pt x="268" y="147"/>
                </a:lnTo>
                <a:lnTo>
                  <a:pt x="262" y="134"/>
                </a:lnTo>
                <a:lnTo>
                  <a:pt x="253" y="122"/>
                </a:lnTo>
                <a:lnTo>
                  <a:pt x="235" y="101"/>
                </a:lnTo>
                <a:lnTo>
                  <a:pt x="221" y="86"/>
                </a:lnTo>
                <a:lnTo>
                  <a:pt x="217" y="83"/>
                </a:lnTo>
                <a:lnTo>
                  <a:pt x="215" y="80"/>
                </a:lnTo>
                <a:lnTo>
                  <a:pt x="213" y="76"/>
                </a:lnTo>
                <a:lnTo>
                  <a:pt x="212" y="73"/>
                </a:lnTo>
                <a:lnTo>
                  <a:pt x="210" y="70"/>
                </a:lnTo>
                <a:lnTo>
                  <a:pt x="191" y="61"/>
                </a:lnTo>
                <a:lnTo>
                  <a:pt x="135" y="41"/>
                </a:lnTo>
                <a:lnTo>
                  <a:pt x="101" y="30"/>
                </a:lnTo>
                <a:lnTo>
                  <a:pt x="76" y="21"/>
                </a:lnTo>
                <a:lnTo>
                  <a:pt x="43" y="8"/>
                </a:lnTo>
                <a:lnTo>
                  <a:pt x="22" y="1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3414" name="Freeform 6">
            <a:extLst>
              <a:ext uri="{FF2B5EF4-FFF2-40B4-BE49-F238E27FC236}">
                <a16:creationId xmlns:a16="http://schemas.microsoft.com/office/drawing/2014/main" id="{35751EB9-C583-F751-BF2E-63E95CCDD894}"/>
              </a:ext>
            </a:extLst>
          </p:cNvPr>
          <p:cNvSpPr>
            <a:spLocks/>
          </p:cNvSpPr>
          <p:nvPr/>
        </p:nvSpPr>
        <p:spPr bwMode="auto">
          <a:xfrm>
            <a:off x="4963191" y="2330450"/>
            <a:ext cx="263525" cy="200025"/>
          </a:xfrm>
          <a:custGeom>
            <a:avLst/>
            <a:gdLst>
              <a:gd name="T0" fmla="*/ 488 w 498"/>
              <a:gd name="T1" fmla="*/ 10 h 379"/>
              <a:gd name="T2" fmla="*/ 493 w 498"/>
              <a:gd name="T3" fmla="*/ 38 h 379"/>
              <a:gd name="T4" fmla="*/ 497 w 498"/>
              <a:gd name="T5" fmla="*/ 75 h 379"/>
              <a:gd name="T6" fmla="*/ 497 w 498"/>
              <a:gd name="T7" fmla="*/ 104 h 379"/>
              <a:gd name="T8" fmla="*/ 497 w 498"/>
              <a:gd name="T9" fmla="*/ 151 h 379"/>
              <a:gd name="T10" fmla="*/ 498 w 498"/>
              <a:gd name="T11" fmla="*/ 193 h 379"/>
              <a:gd name="T12" fmla="*/ 495 w 498"/>
              <a:gd name="T13" fmla="*/ 230 h 379"/>
              <a:gd name="T14" fmla="*/ 489 w 498"/>
              <a:gd name="T15" fmla="*/ 260 h 379"/>
              <a:gd name="T16" fmla="*/ 474 w 498"/>
              <a:gd name="T17" fmla="*/ 307 h 379"/>
              <a:gd name="T18" fmla="*/ 456 w 498"/>
              <a:gd name="T19" fmla="*/ 355 h 379"/>
              <a:gd name="T20" fmla="*/ 451 w 498"/>
              <a:gd name="T21" fmla="*/ 376 h 379"/>
              <a:gd name="T22" fmla="*/ 407 w 498"/>
              <a:gd name="T23" fmla="*/ 379 h 379"/>
              <a:gd name="T24" fmla="*/ 379 w 498"/>
              <a:gd name="T25" fmla="*/ 377 h 379"/>
              <a:gd name="T26" fmla="*/ 334 w 498"/>
              <a:gd name="T27" fmla="*/ 370 h 379"/>
              <a:gd name="T28" fmla="*/ 297 w 498"/>
              <a:gd name="T29" fmla="*/ 360 h 379"/>
              <a:gd name="T30" fmla="*/ 276 w 498"/>
              <a:gd name="T31" fmla="*/ 353 h 379"/>
              <a:gd name="T32" fmla="*/ 239 w 498"/>
              <a:gd name="T33" fmla="*/ 338 h 379"/>
              <a:gd name="T34" fmla="*/ 218 w 498"/>
              <a:gd name="T35" fmla="*/ 329 h 379"/>
              <a:gd name="T36" fmla="*/ 161 w 498"/>
              <a:gd name="T37" fmla="*/ 301 h 379"/>
              <a:gd name="T38" fmla="*/ 51 w 498"/>
              <a:gd name="T39" fmla="*/ 251 h 379"/>
              <a:gd name="T40" fmla="*/ 3 w 498"/>
              <a:gd name="T41" fmla="*/ 224 h 379"/>
              <a:gd name="T42" fmla="*/ 21 w 498"/>
              <a:gd name="T43" fmla="*/ 205 h 379"/>
              <a:gd name="T44" fmla="*/ 41 w 498"/>
              <a:gd name="T45" fmla="*/ 189 h 379"/>
              <a:gd name="T46" fmla="*/ 54 w 498"/>
              <a:gd name="T47" fmla="*/ 172 h 379"/>
              <a:gd name="T48" fmla="*/ 84 w 498"/>
              <a:gd name="T49" fmla="*/ 154 h 379"/>
              <a:gd name="T50" fmla="*/ 132 w 498"/>
              <a:gd name="T51" fmla="*/ 128 h 379"/>
              <a:gd name="T52" fmla="*/ 184 w 498"/>
              <a:gd name="T53" fmla="*/ 108 h 379"/>
              <a:gd name="T54" fmla="*/ 268 w 498"/>
              <a:gd name="T55" fmla="*/ 85 h 379"/>
              <a:gd name="T56" fmla="*/ 348 w 498"/>
              <a:gd name="T57" fmla="*/ 66 h 379"/>
              <a:gd name="T58" fmla="*/ 405 w 498"/>
              <a:gd name="T59" fmla="*/ 47 h 379"/>
              <a:gd name="T60" fmla="*/ 441 w 498"/>
              <a:gd name="T61" fmla="*/ 32 h 379"/>
              <a:gd name="T62" fmla="*/ 474 w 498"/>
              <a:gd name="T63" fmla="*/ 12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79">
                <a:moveTo>
                  <a:pt x="488" y="0"/>
                </a:moveTo>
                <a:lnTo>
                  <a:pt x="488" y="10"/>
                </a:lnTo>
                <a:lnTo>
                  <a:pt x="489" y="20"/>
                </a:lnTo>
                <a:lnTo>
                  <a:pt x="493" y="38"/>
                </a:lnTo>
                <a:lnTo>
                  <a:pt x="496" y="55"/>
                </a:lnTo>
                <a:lnTo>
                  <a:pt x="497" y="75"/>
                </a:lnTo>
                <a:lnTo>
                  <a:pt x="497" y="88"/>
                </a:lnTo>
                <a:lnTo>
                  <a:pt x="497" y="104"/>
                </a:lnTo>
                <a:lnTo>
                  <a:pt x="497" y="132"/>
                </a:lnTo>
                <a:lnTo>
                  <a:pt x="497" y="151"/>
                </a:lnTo>
                <a:lnTo>
                  <a:pt x="497" y="171"/>
                </a:lnTo>
                <a:lnTo>
                  <a:pt x="498" y="193"/>
                </a:lnTo>
                <a:lnTo>
                  <a:pt x="497" y="211"/>
                </a:lnTo>
                <a:lnTo>
                  <a:pt x="495" y="230"/>
                </a:lnTo>
                <a:lnTo>
                  <a:pt x="493" y="245"/>
                </a:lnTo>
                <a:lnTo>
                  <a:pt x="489" y="260"/>
                </a:lnTo>
                <a:lnTo>
                  <a:pt x="484" y="279"/>
                </a:lnTo>
                <a:lnTo>
                  <a:pt x="474" y="307"/>
                </a:lnTo>
                <a:lnTo>
                  <a:pt x="464" y="332"/>
                </a:lnTo>
                <a:lnTo>
                  <a:pt x="456" y="355"/>
                </a:lnTo>
                <a:lnTo>
                  <a:pt x="453" y="365"/>
                </a:lnTo>
                <a:lnTo>
                  <a:pt x="451" y="376"/>
                </a:lnTo>
                <a:lnTo>
                  <a:pt x="422" y="379"/>
                </a:lnTo>
                <a:lnTo>
                  <a:pt x="407" y="379"/>
                </a:lnTo>
                <a:lnTo>
                  <a:pt x="393" y="379"/>
                </a:lnTo>
                <a:lnTo>
                  <a:pt x="379" y="377"/>
                </a:lnTo>
                <a:lnTo>
                  <a:pt x="364" y="376"/>
                </a:lnTo>
                <a:lnTo>
                  <a:pt x="334" y="370"/>
                </a:lnTo>
                <a:lnTo>
                  <a:pt x="305" y="362"/>
                </a:lnTo>
                <a:lnTo>
                  <a:pt x="297" y="360"/>
                </a:lnTo>
                <a:lnTo>
                  <a:pt x="290" y="358"/>
                </a:lnTo>
                <a:lnTo>
                  <a:pt x="276" y="353"/>
                </a:lnTo>
                <a:lnTo>
                  <a:pt x="247" y="341"/>
                </a:lnTo>
                <a:lnTo>
                  <a:pt x="239" y="338"/>
                </a:lnTo>
                <a:lnTo>
                  <a:pt x="233" y="335"/>
                </a:lnTo>
                <a:lnTo>
                  <a:pt x="218" y="329"/>
                </a:lnTo>
                <a:lnTo>
                  <a:pt x="190" y="316"/>
                </a:lnTo>
                <a:lnTo>
                  <a:pt x="161" y="301"/>
                </a:lnTo>
                <a:lnTo>
                  <a:pt x="105" y="275"/>
                </a:lnTo>
                <a:lnTo>
                  <a:pt x="51" y="251"/>
                </a:lnTo>
                <a:lnTo>
                  <a:pt x="0" y="233"/>
                </a:lnTo>
                <a:lnTo>
                  <a:pt x="3" y="224"/>
                </a:lnTo>
                <a:lnTo>
                  <a:pt x="8" y="217"/>
                </a:lnTo>
                <a:lnTo>
                  <a:pt x="21" y="205"/>
                </a:lnTo>
                <a:lnTo>
                  <a:pt x="34" y="194"/>
                </a:lnTo>
                <a:lnTo>
                  <a:pt x="41" y="189"/>
                </a:lnTo>
                <a:lnTo>
                  <a:pt x="46" y="182"/>
                </a:lnTo>
                <a:lnTo>
                  <a:pt x="54" y="172"/>
                </a:lnTo>
                <a:lnTo>
                  <a:pt x="63" y="166"/>
                </a:lnTo>
                <a:lnTo>
                  <a:pt x="84" y="154"/>
                </a:lnTo>
                <a:lnTo>
                  <a:pt x="104" y="141"/>
                </a:lnTo>
                <a:lnTo>
                  <a:pt x="132" y="128"/>
                </a:lnTo>
                <a:lnTo>
                  <a:pt x="160" y="116"/>
                </a:lnTo>
                <a:lnTo>
                  <a:pt x="184" y="108"/>
                </a:lnTo>
                <a:lnTo>
                  <a:pt x="227" y="95"/>
                </a:lnTo>
                <a:lnTo>
                  <a:pt x="268" y="85"/>
                </a:lnTo>
                <a:lnTo>
                  <a:pt x="309" y="76"/>
                </a:lnTo>
                <a:lnTo>
                  <a:pt x="348" y="66"/>
                </a:lnTo>
                <a:lnTo>
                  <a:pt x="387" y="54"/>
                </a:lnTo>
                <a:lnTo>
                  <a:pt x="405" y="47"/>
                </a:lnTo>
                <a:lnTo>
                  <a:pt x="423" y="40"/>
                </a:lnTo>
                <a:lnTo>
                  <a:pt x="441" y="32"/>
                </a:lnTo>
                <a:lnTo>
                  <a:pt x="457" y="23"/>
                </a:lnTo>
                <a:lnTo>
                  <a:pt x="474" y="12"/>
                </a:lnTo>
                <a:lnTo>
                  <a:pt x="488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3415" name="Freeform 7">
            <a:extLst>
              <a:ext uri="{FF2B5EF4-FFF2-40B4-BE49-F238E27FC236}">
                <a16:creationId xmlns:a16="http://schemas.microsoft.com/office/drawing/2014/main" id="{3CABDE06-3192-1B30-AF7F-AC8058F997A2}"/>
              </a:ext>
            </a:extLst>
          </p:cNvPr>
          <p:cNvSpPr>
            <a:spLocks/>
          </p:cNvSpPr>
          <p:nvPr/>
        </p:nvSpPr>
        <p:spPr bwMode="auto">
          <a:xfrm>
            <a:off x="3202653" y="2514599"/>
            <a:ext cx="106362" cy="106362"/>
          </a:xfrm>
          <a:custGeom>
            <a:avLst/>
            <a:gdLst>
              <a:gd name="T0" fmla="*/ 0 w 200"/>
              <a:gd name="T1" fmla="*/ 0 h 202"/>
              <a:gd name="T2" fmla="*/ 122 w 200"/>
              <a:gd name="T3" fmla="*/ 202 h 202"/>
              <a:gd name="T4" fmla="*/ 200 w 200"/>
              <a:gd name="T5" fmla="*/ 22 h 202"/>
              <a:gd name="T6" fmla="*/ 0 w 200"/>
              <a:gd name="T7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" h="202">
                <a:moveTo>
                  <a:pt x="0" y="0"/>
                </a:moveTo>
                <a:lnTo>
                  <a:pt x="122" y="202"/>
                </a:lnTo>
                <a:lnTo>
                  <a:pt x="200" y="2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3416" name="Line 8">
            <a:extLst>
              <a:ext uri="{FF2B5EF4-FFF2-40B4-BE49-F238E27FC236}">
                <a16:creationId xmlns:a16="http://schemas.microsoft.com/office/drawing/2014/main" id="{AD9DE177-5821-522D-5AA5-9F179E1A69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61329" y="2557461"/>
            <a:ext cx="492125" cy="280988"/>
          </a:xfrm>
          <a:prstGeom prst="line">
            <a:avLst/>
          </a:prstGeom>
          <a:noFill/>
          <a:ln w="523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3417" name="Freeform 9">
            <a:extLst>
              <a:ext uri="{FF2B5EF4-FFF2-40B4-BE49-F238E27FC236}">
                <a16:creationId xmlns:a16="http://schemas.microsoft.com/office/drawing/2014/main" id="{C5201691-9864-089F-9AE0-E79A32C1ACBF}"/>
              </a:ext>
            </a:extLst>
          </p:cNvPr>
          <p:cNvSpPr>
            <a:spLocks/>
          </p:cNvSpPr>
          <p:nvPr/>
        </p:nvSpPr>
        <p:spPr bwMode="auto">
          <a:xfrm>
            <a:off x="5272754" y="2441574"/>
            <a:ext cx="104775" cy="106362"/>
          </a:xfrm>
          <a:custGeom>
            <a:avLst/>
            <a:gdLst>
              <a:gd name="T0" fmla="*/ 78 w 200"/>
              <a:gd name="T1" fmla="*/ 203 h 203"/>
              <a:gd name="T2" fmla="*/ 200 w 200"/>
              <a:gd name="T3" fmla="*/ 0 h 203"/>
              <a:gd name="T4" fmla="*/ 0 w 200"/>
              <a:gd name="T5" fmla="*/ 22 h 203"/>
              <a:gd name="T6" fmla="*/ 78 w 200"/>
              <a:gd name="T7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" h="203">
                <a:moveTo>
                  <a:pt x="78" y="203"/>
                </a:moveTo>
                <a:lnTo>
                  <a:pt x="200" y="0"/>
                </a:lnTo>
                <a:lnTo>
                  <a:pt x="0" y="22"/>
                </a:lnTo>
                <a:lnTo>
                  <a:pt x="78" y="20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3418" name="Line 10">
            <a:extLst>
              <a:ext uri="{FF2B5EF4-FFF2-40B4-BE49-F238E27FC236}">
                <a16:creationId xmlns:a16="http://schemas.microsoft.com/office/drawing/2014/main" id="{62DDEF8A-EC67-A47D-6B45-17E6BD19C0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28315" y="2484436"/>
            <a:ext cx="490538" cy="280988"/>
          </a:xfrm>
          <a:prstGeom prst="line">
            <a:avLst/>
          </a:prstGeom>
          <a:noFill/>
          <a:ln w="523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3419" name="Freeform 11">
            <a:extLst>
              <a:ext uri="{FF2B5EF4-FFF2-40B4-BE49-F238E27FC236}">
                <a16:creationId xmlns:a16="http://schemas.microsoft.com/office/drawing/2014/main" id="{EF1667DF-658A-04C2-8241-140DE9924652}"/>
              </a:ext>
            </a:extLst>
          </p:cNvPr>
          <p:cNvSpPr>
            <a:spLocks/>
          </p:cNvSpPr>
          <p:nvPr/>
        </p:nvSpPr>
        <p:spPr bwMode="auto">
          <a:xfrm>
            <a:off x="8135579" y="4073525"/>
            <a:ext cx="1728788" cy="1390650"/>
          </a:xfrm>
          <a:custGeom>
            <a:avLst/>
            <a:gdLst>
              <a:gd name="T0" fmla="*/ 2518 w 3265"/>
              <a:gd name="T1" fmla="*/ 2629 h 2629"/>
              <a:gd name="T2" fmla="*/ 2518 w 3265"/>
              <a:gd name="T3" fmla="*/ 2226 h 2629"/>
              <a:gd name="T4" fmla="*/ 2518 w 3265"/>
              <a:gd name="T5" fmla="*/ 1958 h 2629"/>
              <a:gd name="T6" fmla="*/ 2823 w 3265"/>
              <a:gd name="T7" fmla="*/ 1689 h 2629"/>
              <a:gd name="T8" fmla="*/ 3016 w 3265"/>
              <a:gd name="T9" fmla="*/ 1421 h 2629"/>
              <a:gd name="T10" fmla="*/ 3210 w 3265"/>
              <a:gd name="T11" fmla="*/ 1046 h 2629"/>
              <a:gd name="T12" fmla="*/ 3265 w 3265"/>
              <a:gd name="T13" fmla="*/ 752 h 2629"/>
              <a:gd name="T14" fmla="*/ 3210 w 3265"/>
              <a:gd name="T15" fmla="*/ 483 h 2629"/>
              <a:gd name="T16" fmla="*/ 3100 w 3265"/>
              <a:gd name="T17" fmla="*/ 241 h 2629"/>
              <a:gd name="T18" fmla="*/ 2905 w 3265"/>
              <a:gd name="T19" fmla="*/ 80 h 2629"/>
              <a:gd name="T20" fmla="*/ 2656 w 3265"/>
              <a:gd name="T21" fmla="*/ 0 h 2629"/>
              <a:gd name="T22" fmla="*/ 2434 w 3265"/>
              <a:gd name="T23" fmla="*/ 0 h 2629"/>
              <a:gd name="T24" fmla="*/ 2269 w 3265"/>
              <a:gd name="T25" fmla="*/ 53 h 2629"/>
              <a:gd name="T26" fmla="*/ 1938 w 3265"/>
              <a:gd name="T27" fmla="*/ 268 h 2629"/>
              <a:gd name="T28" fmla="*/ 1633 w 3265"/>
              <a:gd name="T29" fmla="*/ 430 h 2629"/>
              <a:gd name="T30" fmla="*/ 1241 w 3265"/>
              <a:gd name="T31" fmla="*/ 248 h 2629"/>
              <a:gd name="T32" fmla="*/ 941 w 3265"/>
              <a:gd name="T33" fmla="*/ 53 h 2629"/>
              <a:gd name="T34" fmla="*/ 691 w 3265"/>
              <a:gd name="T35" fmla="*/ 0 h 2629"/>
              <a:gd name="T36" fmla="*/ 498 w 3265"/>
              <a:gd name="T37" fmla="*/ 53 h 2629"/>
              <a:gd name="T38" fmla="*/ 331 w 3265"/>
              <a:gd name="T39" fmla="*/ 134 h 2629"/>
              <a:gd name="T40" fmla="*/ 166 w 3265"/>
              <a:gd name="T41" fmla="*/ 296 h 2629"/>
              <a:gd name="T42" fmla="*/ 55 w 3265"/>
              <a:gd name="T43" fmla="*/ 483 h 2629"/>
              <a:gd name="T44" fmla="*/ 0 w 3265"/>
              <a:gd name="T45" fmla="*/ 752 h 2629"/>
              <a:gd name="T46" fmla="*/ 55 w 3265"/>
              <a:gd name="T47" fmla="*/ 1099 h 2629"/>
              <a:gd name="T48" fmla="*/ 249 w 3265"/>
              <a:gd name="T49" fmla="*/ 1421 h 2629"/>
              <a:gd name="T50" fmla="*/ 443 w 3265"/>
              <a:gd name="T51" fmla="*/ 1717 h 2629"/>
              <a:gd name="T52" fmla="*/ 664 w 3265"/>
              <a:gd name="T53" fmla="*/ 1931 h 2629"/>
              <a:gd name="T54" fmla="*/ 720 w 3265"/>
              <a:gd name="T55" fmla="*/ 2120 h 2629"/>
              <a:gd name="T56" fmla="*/ 747 w 3265"/>
              <a:gd name="T57" fmla="*/ 2629 h 2629"/>
              <a:gd name="T58" fmla="*/ 2518 w 3265"/>
              <a:gd name="T59" fmla="*/ 2629 h 2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5" h="2629">
                <a:moveTo>
                  <a:pt x="2518" y="2629"/>
                </a:moveTo>
                <a:lnTo>
                  <a:pt x="2518" y="2226"/>
                </a:lnTo>
                <a:lnTo>
                  <a:pt x="2518" y="1958"/>
                </a:lnTo>
                <a:lnTo>
                  <a:pt x="2823" y="1689"/>
                </a:lnTo>
                <a:lnTo>
                  <a:pt x="3016" y="1421"/>
                </a:lnTo>
                <a:lnTo>
                  <a:pt x="3210" y="1046"/>
                </a:lnTo>
                <a:lnTo>
                  <a:pt x="3265" y="752"/>
                </a:lnTo>
                <a:lnTo>
                  <a:pt x="3210" y="483"/>
                </a:lnTo>
                <a:lnTo>
                  <a:pt x="3100" y="241"/>
                </a:lnTo>
                <a:lnTo>
                  <a:pt x="2905" y="80"/>
                </a:lnTo>
                <a:lnTo>
                  <a:pt x="2656" y="0"/>
                </a:lnTo>
                <a:lnTo>
                  <a:pt x="2434" y="0"/>
                </a:lnTo>
                <a:lnTo>
                  <a:pt x="2269" y="53"/>
                </a:lnTo>
                <a:lnTo>
                  <a:pt x="1938" y="268"/>
                </a:lnTo>
                <a:lnTo>
                  <a:pt x="1633" y="430"/>
                </a:lnTo>
                <a:lnTo>
                  <a:pt x="1241" y="248"/>
                </a:lnTo>
                <a:lnTo>
                  <a:pt x="941" y="53"/>
                </a:lnTo>
                <a:lnTo>
                  <a:pt x="691" y="0"/>
                </a:lnTo>
                <a:lnTo>
                  <a:pt x="498" y="53"/>
                </a:lnTo>
                <a:lnTo>
                  <a:pt x="331" y="134"/>
                </a:lnTo>
                <a:lnTo>
                  <a:pt x="166" y="296"/>
                </a:lnTo>
                <a:lnTo>
                  <a:pt x="55" y="483"/>
                </a:lnTo>
                <a:lnTo>
                  <a:pt x="0" y="752"/>
                </a:lnTo>
                <a:lnTo>
                  <a:pt x="55" y="1099"/>
                </a:lnTo>
                <a:lnTo>
                  <a:pt x="249" y="1421"/>
                </a:lnTo>
                <a:lnTo>
                  <a:pt x="443" y="1717"/>
                </a:lnTo>
                <a:lnTo>
                  <a:pt x="664" y="1931"/>
                </a:lnTo>
                <a:lnTo>
                  <a:pt x="720" y="2120"/>
                </a:lnTo>
                <a:lnTo>
                  <a:pt x="747" y="2629"/>
                </a:lnTo>
                <a:lnTo>
                  <a:pt x="2518" y="2629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3420" name="Freeform 12">
            <a:extLst>
              <a:ext uri="{FF2B5EF4-FFF2-40B4-BE49-F238E27FC236}">
                <a16:creationId xmlns:a16="http://schemas.microsoft.com/office/drawing/2014/main" id="{D3168B28-EA50-0B7C-0F23-175120F68DAA}"/>
              </a:ext>
            </a:extLst>
          </p:cNvPr>
          <p:cNvSpPr>
            <a:spLocks/>
          </p:cNvSpPr>
          <p:nvPr/>
        </p:nvSpPr>
        <p:spPr bwMode="auto">
          <a:xfrm>
            <a:off x="8429268" y="4318000"/>
            <a:ext cx="1157287" cy="1154112"/>
          </a:xfrm>
          <a:custGeom>
            <a:avLst/>
            <a:gdLst>
              <a:gd name="T0" fmla="*/ 1981 w 2188"/>
              <a:gd name="T1" fmla="*/ 2181 h 2181"/>
              <a:gd name="T2" fmla="*/ 1981 w 2188"/>
              <a:gd name="T3" fmla="*/ 1215 h 2181"/>
              <a:gd name="T4" fmla="*/ 2133 w 2188"/>
              <a:gd name="T5" fmla="*/ 718 h 2181"/>
              <a:gd name="T6" fmla="*/ 2188 w 2188"/>
              <a:gd name="T7" fmla="*/ 342 h 2181"/>
              <a:gd name="T8" fmla="*/ 2160 w 2188"/>
              <a:gd name="T9" fmla="*/ 154 h 2181"/>
              <a:gd name="T10" fmla="*/ 2133 w 2188"/>
              <a:gd name="T11" fmla="*/ 73 h 2181"/>
              <a:gd name="T12" fmla="*/ 2022 w 2188"/>
              <a:gd name="T13" fmla="*/ 20 h 2181"/>
              <a:gd name="T14" fmla="*/ 1717 w 2188"/>
              <a:gd name="T15" fmla="*/ 47 h 2181"/>
              <a:gd name="T16" fmla="*/ 1745 w 2188"/>
              <a:gd name="T17" fmla="*/ 47 h 2181"/>
              <a:gd name="T18" fmla="*/ 1550 w 2188"/>
              <a:gd name="T19" fmla="*/ 94 h 2181"/>
              <a:gd name="T20" fmla="*/ 1080 w 2188"/>
              <a:gd name="T21" fmla="*/ 208 h 2181"/>
              <a:gd name="T22" fmla="*/ 605 w 2188"/>
              <a:gd name="T23" fmla="*/ 93 h 2181"/>
              <a:gd name="T24" fmla="*/ 304 w 2188"/>
              <a:gd name="T25" fmla="*/ 0 h 2181"/>
              <a:gd name="T26" fmla="*/ 250 w 2188"/>
              <a:gd name="T27" fmla="*/ 20 h 2181"/>
              <a:gd name="T28" fmla="*/ 112 w 2188"/>
              <a:gd name="T29" fmla="*/ 20 h 2181"/>
              <a:gd name="T30" fmla="*/ 0 w 2188"/>
              <a:gd name="T31" fmla="*/ 154 h 2181"/>
              <a:gd name="T32" fmla="*/ 0 w 2188"/>
              <a:gd name="T33" fmla="*/ 369 h 2181"/>
              <a:gd name="T34" fmla="*/ 56 w 2188"/>
              <a:gd name="T35" fmla="*/ 771 h 2181"/>
              <a:gd name="T36" fmla="*/ 153 w 2188"/>
              <a:gd name="T37" fmla="*/ 1268 h 2181"/>
              <a:gd name="T38" fmla="*/ 153 w 2188"/>
              <a:gd name="T39" fmla="*/ 2181 h 2181"/>
              <a:gd name="T40" fmla="*/ 901 w 2188"/>
              <a:gd name="T41" fmla="*/ 2181 h 2181"/>
              <a:gd name="T42" fmla="*/ 1981 w 2188"/>
              <a:gd name="T43" fmla="*/ 2181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88" h="2181">
                <a:moveTo>
                  <a:pt x="1981" y="2181"/>
                </a:moveTo>
                <a:lnTo>
                  <a:pt x="1981" y="1215"/>
                </a:lnTo>
                <a:lnTo>
                  <a:pt x="2133" y="718"/>
                </a:lnTo>
                <a:lnTo>
                  <a:pt x="2188" y="342"/>
                </a:lnTo>
                <a:lnTo>
                  <a:pt x="2160" y="154"/>
                </a:lnTo>
                <a:lnTo>
                  <a:pt x="2133" y="73"/>
                </a:lnTo>
                <a:lnTo>
                  <a:pt x="2022" y="20"/>
                </a:lnTo>
                <a:lnTo>
                  <a:pt x="1717" y="47"/>
                </a:lnTo>
                <a:lnTo>
                  <a:pt x="1745" y="47"/>
                </a:lnTo>
                <a:lnTo>
                  <a:pt x="1550" y="94"/>
                </a:lnTo>
                <a:lnTo>
                  <a:pt x="1080" y="208"/>
                </a:lnTo>
                <a:lnTo>
                  <a:pt x="605" y="93"/>
                </a:lnTo>
                <a:lnTo>
                  <a:pt x="304" y="0"/>
                </a:lnTo>
                <a:lnTo>
                  <a:pt x="250" y="20"/>
                </a:lnTo>
                <a:lnTo>
                  <a:pt x="112" y="20"/>
                </a:lnTo>
                <a:lnTo>
                  <a:pt x="0" y="154"/>
                </a:lnTo>
                <a:lnTo>
                  <a:pt x="0" y="369"/>
                </a:lnTo>
                <a:lnTo>
                  <a:pt x="56" y="771"/>
                </a:lnTo>
                <a:lnTo>
                  <a:pt x="153" y="1268"/>
                </a:lnTo>
                <a:lnTo>
                  <a:pt x="153" y="2181"/>
                </a:lnTo>
                <a:lnTo>
                  <a:pt x="901" y="2181"/>
                </a:lnTo>
                <a:lnTo>
                  <a:pt x="1981" y="2181"/>
                </a:lnTo>
                <a:close/>
              </a:path>
            </a:pathLst>
          </a:custGeom>
          <a:solidFill>
            <a:srgbClr val="FFFF8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3421" name="Freeform 13">
            <a:extLst>
              <a:ext uri="{FF2B5EF4-FFF2-40B4-BE49-F238E27FC236}">
                <a16:creationId xmlns:a16="http://schemas.microsoft.com/office/drawing/2014/main" id="{F0242E5C-7B8F-99CF-EC0D-E69636F494DB}"/>
              </a:ext>
            </a:extLst>
          </p:cNvPr>
          <p:cNvSpPr>
            <a:spLocks/>
          </p:cNvSpPr>
          <p:nvPr/>
        </p:nvSpPr>
        <p:spPr bwMode="auto">
          <a:xfrm>
            <a:off x="8737242" y="4797425"/>
            <a:ext cx="512762" cy="652462"/>
          </a:xfrm>
          <a:custGeom>
            <a:avLst/>
            <a:gdLst>
              <a:gd name="T0" fmla="*/ 747 w 969"/>
              <a:gd name="T1" fmla="*/ 1234 h 1234"/>
              <a:gd name="T2" fmla="*/ 747 w 969"/>
              <a:gd name="T3" fmla="*/ 671 h 1234"/>
              <a:gd name="T4" fmla="*/ 886 w 969"/>
              <a:gd name="T5" fmla="*/ 510 h 1234"/>
              <a:gd name="T6" fmla="*/ 969 w 969"/>
              <a:gd name="T7" fmla="*/ 402 h 1234"/>
              <a:gd name="T8" fmla="*/ 969 w 969"/>
              <a:gd name="T9" fmla="*/ 160 h 1234"/>
              <a:gd name="T10" fmla="*/ 886 w 969"/>
              <a:gd name="T11" fmla="*/ 53 h 1234"/>
              <a:gd name="T12" fmla="*/ 747 w 969"/>
              <a:gd name="T13" fmla="*/ 0 h 1234"/>
              <a:gd name="T14" fmla="*/ 526 w 969"/>
              <a:gd name="T15" fmla="*/ 160 h 1234"/>
              <a:gd name="T16" fmla="*/ 305 w 969"/>
              <a:gd name="T17" fmla="*/ 0 h 1234"/>
              <a:gd name="T18" fmla="*/ 138 w 969"/>
              <a:gd name="T19" fmla="*/ 0 h 1234"/>
              <a:gd name="T20" fmla="*/ 111 w 969"/>
              <a:gd name="T21" fmla="*/ 0 h 1234"/>
              <a:gd name="T22" fmla="*/ 0 w 969"/>
              <a:gd name="T23" fmla="*/ 160 h 1234"/>
              <a:gd name="T24" fmla="*/ 27 w 969"/>
              <a:gd name="T25" fmla="*/ 429 h 1234"/>
              <a:gd name="T26" fmla="*/ 249 w 969"/>
              <a:gd name="T27" fmla="*/ 697 h 1234"/>
              <a:gd name="T28" fmla="*/ 249 w 969"/>
              <a:gd name="T29" fmla="*/ 1234 h 1234"/>
              <a:gd name="T30" fmla="*/ 747 w 969"/>
              <a:gd name="T31" fmla="*/ 1234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69" h="1234">
                <a:moveTo>
                  <a:pt x="747" y="1234"/>
                </a:moveTo>
                <a:lnTo>
                  <a:pt x="747" y="671"/>
                </a:lnTo>
                <a:lnTo>
                  <a:pt x="886" y="510"/>
                </a:lnTo>
                <a:lnTo>
                  <a:pt x="969" y="402"/>
                </a:lnTo>
                <a:lnTo>
                  <a:pt x="969" y="160"/>
                </a:lnTo>
                <a:lnTo>
                  <a:pt x="886" y="53"/>
                </a:lnTo>
                <a:lnTo>
                  <a:pt x="747" y="0"/>
                </a:lnTo>
                <a:lnTo>
                  <a:pt x="526" y="160"/>
                </a:lnTo>
                <a:lnTo>
                  <a:pt x="305" y="0"/>
                </a:lnTo>
                <a:lnTo>
                  <a:pt x="138" y="0"/>
                </a:lnTo>
                <a:lnTo>
                  <a:pt x="111" y="0"/>
                </a:lnTo>
                <a:lnTo>
                  <a:pt x="0" y="160"/>
                </a:lnTo>
                <a:lnTo>
                  <a:pt x="27" y="429"/>
                </a:lnTo>
                <a:lnTo>
                  <a:pt x="249" y="697"/>
                </a:lnTo>
                <a:lnTo>
                  <a:pt x="249" y="1234"/>
                </a:lnTo>
                <a:lnTo>
                  <a:pt x="747" y="1234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3422" name="Freeform 14">
            <a:extLst>
              <a:ext uri="{FF2B5EF4-FFF2-40B4-BE49-F238E27FC236}">
                <a16:creationId xmlns:a16="http://schemas.microsoft.com/office/drawing/2014/main" id="{5DD0F1D2-1A7F-336C-28CD-A6E7401D0FE6}"/>
              </a:ext>
            </a:extLst>
          </p:cNvPr>
          <p:cNvSpPr>
            <a:spLocks/>
          </p:cNvSpPr>
          <p:nvPr/>
        </p:nvSpPr>
        <p:spPr bwMode="auto">
          <a:xfrm>
            <a:off x="9250004" y="4406900"/>
            <a:ext cx="622300" cy="584200"/>
          </a:xfrm>
          <a:custGeom>
            <a:avLst/>
            <a:gdLst>
              <a:gd name="T0" fmla="*/ 1168 w 1177"/>
              <a:gd name="T1" fmla="*/ 50 h 1103"/>
              <a:gd name="T2" fmla="*/ 1177 w 1177"/>
              <a:gd name="T3" fmla="*/ 148 h 1103"/>
              <a:gd name="T4" fmla="*/ 1171 w 1177"/>
              <a:gd name="T5" fmla="*/ 186 h 1103"/>
              <a:gd name="T6" fmla="*/ 1161 w 1177"/>
              <a:gd name="T7" fmla="*/ 237 h 1103"/>
              <a:gd name="T8" fmla="*/ 1151 w 1177"/>
              <a:gd name="T9" fmla="*/ 288 h 1103"/>
              <a:gd name="T10" fmla="*/ 1131 w 1177"/>
              <a:gd name="T11" fmla="*/ 359 h 1103"/>
              <a:gd name="T12" fmla="*/ 1105 w 1177"/>
              <a:gd name="T13" fmla="*/ 425 h 1103"/>
              <a:gd name="T14" fmla="*/ 1067 w 1177"/>
              <a:gd name="T15" fmla="*/ 509 h 1103"/>
              <a:gd name="T16" fmla="*/ 1020 w 1177"/>
              <a:gd name="T17" fmla="*/ 608 h 1103"/>
              <a:gd name="T18" fmla="*/ 1000 w 1177"/>
              <a:gd name="T19" fmla="*/ 638 h 1103"/>
              <a:gd name="T20" fmla="*/ 962 w 1177"/>
              <a:gd name="T21" fmla="*/ 707 h 1103"/>
              <a:gd name="T22" fmla="*/ 881 w 1177"/>
              <a:gd name="T23" fmla="*/ 657 h 1103"/>
              <a:gd name="T24" fmla="*/ 797 w 1177"/>
              <a:gd name="T25" fmla="*/ 564 h 1103"/>
              <a:gd name="T26" fmla="*/ 724 w 1177"/>
              <a:gd name="T27" fmla="*/ 507 h 1103"/>
              <a:gd name="T28" fmla="*/ 647 w 1177"/>
              <a:gd name="T29" fmla="*/ 470 h 1103"/>
              <a:gd name="T30" fmla="*/ 589 w 1177"/>
              <a:gd name="T31" fmla="*/ 488 h 1103"/>
              <a:gd name="T32" fmla="*/ 572 w 1177"/>
              <a:gd name="T33" fmla="*/ 562 h 1103"/>
              <a:gd name="T34" fmla="*/ 541 w 1177"/>
              <a:gd name="T35" fmla="*/ 654 h 1103"/>
              <a:gd name="T36" fmla="*/ 524 w 1177"/>
              <a:gd name="T37" fmla="*/ 717 h 1103"/>
              <a:gd name="T38" fmla="*/ 502 w 1177"/>
              <a:gd name="T39" fmla="*/ 774 h 1103"/>
              <a:gd name="T40" fmla="*/ 484 w 1177"/>
              <a:gd name="T41" fmla="*/ 832 h 1103"/>
              <a:gd name="T42" fmla="*/ 470 w 1177"/>
              <a:gd name="T43" fmla="*/ 865 h 1103"/>
              <a:gd name="T44" fmla="*/ 453 w 1177"/>
              <a:gd name="T45" fmla="*/ 928 h 1103"/>
              <a:gd name="T46" fmla="*/ 422 w 1177"/>
              <a:gd name="T47" fmla="*/ 990 h 1103"/>
              <a:gd name="T48" fmla="*/ 405 w 1177"/>
              <a:gd name="T49" fmla="*/ 1052 h 1103"/>
              <a:gd name="T50" fmla="*/ 409 w 1177"/>
              <a:gd name="T51" fmla="*/ 1086 h 1103"/>
              <a:gd name="T52" fmla="*/ 404 w 1177"/>
              <a:gd name="T53" fmla="*/ 1096 h 1103"/>
              <a:gd name="T54" fmla="*/ 367 w 1177"/>
              <a:gd name="T55" fmla="*/ 1103 h 1103"/>
              <a:gd name="T56" fmla="*/ 287 w 1177"/>
              <a:gd name="T57" fmla="*/ 1099 h 1103"/>
              <a:gd name="T58" fmla="*/ 256 w 1177"/>
              <a:gd name="T59" fmla="*/ 1090 h 1103"/>
              <a:gd name="T60" fmla="*/ 205 w 1177"/>
              <a:gd name="T61" fmla="*/ 1063 h 1103"/>
              <a:gd name="T62" fmla="*/ 143 w 1177"/>
              <a:gd name="T63" fmla="*/ 1020 h 1103"/>
              <a:gd name="T64" fmla="*/ 76 w 1177"/>
              <a:gd name="T65" fmla="*/ 965 h 1103"/>
              <a:gd name="T66" fmla="*/ 35 w 1177"/>
              <a:gd name="T67" fmla="*/ 918 h 1103"/>
              <a:gd name="T68" fmla="*/ 13 w 1177"/>
              <a:gd name="T69" fmla="*/ 860 h 1103"/>
              <a:gd name="T70" fmla="*/ 0 w 1177"/>
              <a:gd name="T71" fmla="*/ 780 h 1103"/>
              <a:gd name="T72" fmla="*/ 3 w 1177"/>
              <a:gd name="T73" fmla="*/ 707 h 1103"/>
              <a:gd name="T74" fmla="*/ 12 w 1177"/>
              <a:gd name="T75" fmla="*/ 655 h 1103"/>
              <a:gd name="T76" fmla="*/ 45 w 1177"/>
              <a:gd name="T77" fmla="*/ 537 h 1103"/>
              <a:gd name="T78" fmla="*/ 81 w 1177"/>
              <a:gd name="T79" fmla="*/ 449 h 1103"/>
              <a:gd name="T80" fmla="*/ 107 w 1177"/>
              <a:gd name="T81" fmla="*/ 397 h 1103"/>
              <a:gd name="T82" fmla="*/ 165 w 1177"/>
              <a:gd name="T83" fmla="*/ 299 h 1103"/>
              <a:gd name="T84" fmla="*/ 229 w 1177"/>
              <a:gd name="T85" fmla="*/ 210 h 1103"/>
              <a:gd name="T86" fmla="*/ 299 w 1177"/>
              <a:gd name="T87" fmla="*/ 133 h 1103"/>
              <a:gd name="T88" fmla="*/ 371 w 1177"/>
              <a:gd name="T89" fmla="*/ 72 h 1103"/>
              <a:gd name="T90" fmla="*/ 437 w 1177"/>
              <a:gd name="T91" fmla="*/ 34 h 1103"/>
              <a:gd name="T92" fmla="*/ 513 w 1177"/>
              <a:gd name="T93" fmla="*/ 19 h 1103"/>
              <a:gd name="T94" fmla="*/ 559 w 1177"/>
              <a:gd name="T95" fmla="*/ 18 h 1103"/>
              <a:gd name="T96" fmla="*/ 602 w 1177"/>
              <a:gd name="T97" fmla="*/ 32 h 1103"/>
              <a:gd name="T98" fmla="*/ 618 w 1177"/>
              <a:gd name="T99" fmla="*/ 49 h 1103"/>
              <a:gd name="T100" fmla="*/ 629 w 1177"/>
              <a:gd name="T101" fmla="*/ 128 h 1103"/>
              <a:gd name="T102" fmla="*/ 631 w 1177"/>
              <a:gd name="T103" fmla="*/ 171 h 1103"/>
              <a:gd name="T104" fmla="*/ 623 w 1177"/>
              <a:gd name="T105" fmla="*/ 225 h 1103"/>
              <a:gd name="T106" fmla="*/ 619 w 1177"/>
              <a:gd name="T107" fmla="*/ 262 h 1103"/>
              <a:gd name="T108" fmla="*/ 615 w 1177"/>
              <a:gd name="T109" fmla="*/ 286 h 1103"/>
              <a:gd name="T110" fmla="*/ 625 w 1177"/>
              <a:gd name="T111" fmla="*/ 294 h 1103"/>
              <a:gd name="T112" fmla="*/ 648 w 1177"/>
              <a:gd name="T113" fmla="*/ 290 h 1103"/>
              <a:gd name="T114" fmla="*/ 683 w 1177"/>
              <a:gd name="T115" fmla="*/ 270 h 1103"/>
              <a:gd name="T116" fmla="*/ 855 w 1177"/>
              <a:gd name="T117" fmla="*/ 143 h 1103"/>
              <a:gd name="T118" fmla="*/ 1014 w 1177"/>
              <a:gd name="T119" fmla="*/ 38 h 1103"/>
              <a:gd name="T120" fmla="*/ 1088 w 1177"/>
              <a:gd name="T121" fmla="*/ 7 h 1103"/>
              <a:gd name="T122" fmla="*/ 1136 w 1177"/>
              <a:gd name="T123" fmla="*/ 0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77" h="1103">
                <a:moveTo>
                  <a:pt x="1151" y="2"/>
                </a:moveTo>
                <a:lnTo>
                  <a:pt x="1160" y="25"/>
                </a:lnTo>
                <a:lnTo>
                  <a:pt x="1168" y="50"/>
                </a:lnTo>
                <a:lnTo>
                  <a:pt x="1173" y="79"/>
                </a:lnTo>
                <a:lnTo>
                  <a:pt x="1175" y="109"/>
                </a:lnTo>
                <a:lnTo>
                  <a:pt x="1177" y="148"/>
                </a:lnTo>
                <a:lnTo>
                  <a:pt x="1176" y="169"/>
                </a:lnTo>
                <a:lnTo>
                  <a:pt x="1174" y="178"/>
                </a:lnTo>
                <a:lnTo>
                  <a:pt x="1171" y="186"/>
                </a:lnTo>
                <a:lnTo>
                  <a:pt x="1168" y="197"/>
                </a:lnTo>
                <a:lnTo>
                  <a:pt x="1166" y="209"/>
                </a:lnTo>
                <a:lnTo>
                  <a:pt x="1161" y="237"/>
                </a:lnTo>
                <a:lnTo>
                  <a:pt x="1157" y="265"/>
                </a:lnTo>
                <a:lnTo>
                  <a:pt x="1154" y="277"/>
                </a:lnTo>
                <a:lnTo>
                  <a:pt x="1151" y="288"/>
                </a:lnTo>
                <a:lnTo>
                  <a:pt x="1142" y="310"/>
                </a:lnTo>
                <a:lnTo>
                  <a:pt x="1137" y="334"/>
                </a:lnTo>
                <a:lnTo>
                  <a:pt x="1131" y="359"/>
                </a:lnTo>
                <a:lnTo>
                  <a:pt x="1127" y="371"/>
                </a:lnTo>
                <a:lnTo>
                  <a:pt x="1122" y="381"/>
                </a:lnTo>
                <a:lnTo>
                  <a:pt x="1105" y="425"/>
                </a:lnTo>
                <a:lnTo>
                  <a:pt x="1097" y="447"/>
                </a:lnTo>
                <a:lnTo>
                  <a:pt x="1089" y="469"/>
                </a:lnTo>
                <a:lnTo>
                  <a:pt x="1067" y="509"/>
                </a:lnTo>
                <a:lnTo>
                  <a:pt x="1046" y="549"/>
                </a:lnTo>
                <a:lnTo>
                  <a:pt x="1022" y="603"/>
                </a:lnTo>
                <a:lnTo>
                  <a:pt x="1020" y="608"/>
                </a:lnTo>
                <a:lnTo>
                  <a:pt x="1018" y="613"/>
                </a:lnTo>
                <a:lnTo>
                  <a:pt x="1013" y="622"/>
                </a:lnTo>
                <a:lnTo>
                  <a:pt x="1000" y="638"/>
                </a:lnTo>
                <a:lnTo>
                  <a:pt x="987" y="656"/>
                </a:lnTo>
                <a:lnTo>
                  <a:pt x="978" y="674"/>
                </a:lnTo>
                <a:lnTo>
                  <a:pt x="962" y="707"/>
                </a:lnTo>
                <a:lnTo>
                  <a:pt x="946" y="741"/>
                </a:lnTo>
                <a:lnTo>
                  <a:pt x="915" y="701"/>
                </a:lnTo>
                <a:lnTo>
                  <a:pt x="881" y="657"/>
                </a:lnTo>
                <a:lnTo>
                  <a:pt x="840" y="610"/>
                </a:lnTo>
                <a:lnTo>
                  <a:pt x="819" y="587"/>
                </a:lnTo>
                <a:lnTo>
                  <a:pt x="797" y="564"/>
                </a:lnTo>
                <a:lnTo>
                  <a:pt x="773" y="544"/>
                </a:lnTo>
                <a:lnTo>
                  <a:pt x="750" y="524"/>
                </a:lnTo>
                <a:lnTo>
                  <a:pt x="724" y="507"/>
                </a:lnTo>
                <a:lnTo>
                  <a:pt x="699" y="492"/>
                </a:lnTo>
                <a:lnTo>
                  <a:pt x="674" y="479"/>
                </a:lnTo>
                <a:lnTo>
                  <a:pt x="647" y="470"/>
                </a:lnTo>
                <a:lnTo>
                  <a:pt x="620" y="464"/>
                </a:lnTo>
                <a:lnTo>
                  <a:pt x="592" y="462"/>
                </a:lnTo>
                <a:lnTo>
                  <a:pt x="589" y="488"/>
                </a:lnTo>
                <a:lnTo>
                  <a:pt x="584" y="514"/>
                </a:lnTo>
                <a:lnTo>
                  <a:pt x="579" y="539"/>
                </a:lnTo>
                <a:lnTo>
                  <a:pt x="572" y="562"/>
                </a:lnTo>
                <a:lnTo>
                  <a:pt x="566" y="586"/>
                </a:lnTo>
                <a:lnTo>
                  <a:pt x="558" y="608"/>
                </a:lnTo>
                <a:lnTo>
                  <a:pt x="541" y="654"/>
                </a:lnTo>
                <a:lnTo>
                  <a:pt x="533" y="679"/>
                </a:lnTo>
                <a:lnTo>
                  <a:pt x="527" y="704"/>
                </a:lnTo>
                <a:lnTo>
                  <a:pt x="524" y="717"/>
                </a:lnTo>
                <a:lnTo>
                  <a:pt x="520" y="729"/>
                </a:lnTo>
                <a:lnTo>
                  <a:pt x="510" y="754"/>
                </a:lnTo>
                <a:lnTo>
                  <a:pt x="502" y="774"/>
                </a:lnTo>
                <a:lnTo>
                  <a:pt x="495" y="798"/>
                </a:lnTo>
                <a:lnTo>
                  <a:pt x="488" y="821"/>
                </a:lnTo>
                <a:lnTo>
                  <a:pt x="484" y="832"/>
                </a:lnTo>
                <a:lnTo>
                  <a:pt x="479" y="841"/>
                </a:lnTo>
                <a:lnTo>
                  <a:pt x="474" y="852"/>
                </a:lnTo>
                <a:lnTo>
                  <a:pt x="470" y="865"/>
                </a:lnTo>
                <a:lnTo>
                  <a:pt x="464" y="890"/>
                </a:lnTo>
                <a:lnTo>
                  <a:pt x="457" y="916"/>
                </a:lnTo>
                <a:lnTo>
                  <a:pt x="453" y="928"/>
                </a:lnTo>
                <a:lnTo>
                  <a:pt x="448" y="939"/>
                </a:lnTo>
                <a:lnTo>
                  <a:pt x="430" y="972"/>
                </a:lnTo>
                <a:lnTo>
                  <a:pt x="422" y="990"/>
                </a:lnTo>
                <a:lnTo>
                  <a:pt x="416" y="1008"/>
                </a:lnTo>
                <a:lnTo>
                  <a:pt x="408" y="1038"/>
                </a:lnTo>
                <a:lnTo>
                  <a:pt x="405" y="1052"/>
                </a:lnTo>
                <a:lnTo>
                  <a:pt x="405" y="1060"/>
                </a:lnTo>
                <a:lnTo>
                  <a:pt x="405" y="1069"/>
                </a:lnTo>
                <a:lnTo>
                  <a:pt x="409" y="1086"/>
                </a:lnTo>
                <a:lnTo>
                  <a:pt x="409" y="1090"/>
                </a:lnTo>
                <a:lnTo>
                  <a:pt x="407" y="1093"/>
                </a:lnTo>
                <a:lnTo>
                  <a:pt x="404" y="1096"/>
                </a:lnTo>
                <a:lnTo>
                  <a:pt x="401" y="1099"/>
                </a:lnTo>
                <a:lnTo>
                  <a:pt x="389" y="1102"/>
                </a:lnTo>
                <a:lnTo>
                  <a:pt x="367" y="1103"/>
                </a:lnTo>
                <a:lnTo>
                  <a:pt x="336" y="1102"/>
                </a:lnTo>
                <a:lnTo>
                  <a:pt x="293" y="1099"/>
                </a:lnTo>
                <a:lnTo>
                  <a:pt x="287" y="1099"/>
                </a:lnTo>
                <a:lnTo>
                  <a:pt x="282" y="1098"/>
                </a:lnTo>
                <a:lnTo>
                  <a:pt x="269" y="1095"/>
                </a:lnTo>
                <a:lnTo>
                  <a:pt x="256" y="1090"/>
                </a:lnTo>
                <a:lnTo>
                  <a:pt x="240" y="1082"/>
                </a:lnTo>
                <a:lnTo>
                  <a:pt x="223" y="1073"/>
                </a:lnTo>
                <a:lnTo>
                  <a:pt x="205" y="1063"/>
                </a:lnTo>
                <a:lnTo>
                  <a:pt x="187" y="1051"/>
                </a:lnTo>
                <a:lnTo>
                  <a:pt x="168" y="1039"/>
                </a:lnTo>
                <a:lnTo>
                  <a:pt x="143" y="1020"/>
                </a:lnTo>
                <a:lnTo>
                  <a:pt x="118" y="1002"/>
                </a:lnTo>
                <a:lnTo>
                  <a:pt x="96" y="984"/>
                </a:lnTo>
                <a:lnTo>
                  <a:pt x="76" y="965"/>
                </a:lnTo>
                <a:lnTo>
                  <a:pt x="59" y="948"/>
                </a:lnTo>
                <a:lnTo>
                  <a:pt x="45" y="931"/>
                </a:lnTo>
                <a:lnTo>
                  <a:pt x="35" y="918"/>
                </a:lnTo>
                <a:lnTo>
                  <a:pt x="29" y="908"/>
                </a:lnTo>
                <a:lnTo>
                  <a:pt x="20" y="884"/>
                </a:lnTo>
                <a:lnTo>
                  <a:pt x="13" y="860"/>
                </a:lnTo>
                <a:lnTo>
                  <a:pt x="7" y="834"/>
                </a:lnTo>
                <a:lnTo>
                  <a:pt x="3" y="807"/>
                </a:lnTo>
                <a:lnTo>
                  <a:pt x="0" y="780"/>
                </a:lnTo>
                <a:lnTo>
                  <a:pt x="0" y="751"/>
                </a:lnTo>
                <a:lnTo>
                  <a:pt x="1" y="722"/>
                </a:lnTo>
                <a:lnTo>
                  <a:pt x="3" y="707"/>
                </a:lnTo>
                <a:lnTo>
                  <a:pt x="5" y="693"/>
                </a:lnTo>
                <a:lnTo>
                  <a:pt x="9" y="674"/>
                </a:lnTo>
                <a:lnTo>
                  <a:pt x="12" y="655"/>
                </a:lnTo>
                <a:lnTo>
                  <a:pt x="21" y="616"/>
                </a:lnTo>
                <a:lnTo>
                  <a:pt x="33" y="576"/>
                </a:lnTo>
                <a:lnTo>
                  <a:pt x="45" y="537"/>
                </a:lnTo>
                <a:lnTo>
                  <a:pt x="59" y="501"/>
                </a:lnTo>
                <a:lnTo>
                  <a:pt x="74" y="466"/>
                </a:lnTo>
                <a:lnTo>
                  <a:pt x="81" y="449"/>
                </a:lnTo>
                <a:lnTo>
                  <a:pt x="90" y="432"/>
                </a:lnTo>
                <a:lnTo>
                  <a:pt x="98" y="415"/>
                </a:lnTo>
                <a:lnTo>
                  <a:pt x="107" y="397"/>
                </a:lnTo>
                <a:lnTo>
                  <a:pt x="126" y="364"/>
                </a:lnTo>
                <a:lnTo>
                  <a:pt x="145" y="331"/>
                </a:lnTo>
                <a:lnTo>
                  <a:pt x="165" y="299"/>
                </a:lnTo>
                <a:lnTo>
                  <a:pt x="186" y="268"/>
                </a:lnTo>
                <a:lnTo>
                  <a:pt x="207" y="239"/>
                </a:lnTo>
                <a:lnTo>
                  <a:pt x="229" y="210"/>
                </a:lnTo>
                <a:lnTo>
                  <a:pt x="252" y="182"/>
                </a:lnTo>
                <a:lnTo>
                  <a:pt x="276" y="157"/>
                </a:lnTo>
                <a:lnTo>
                  <a:pt x="299" y="133"/>
                </a:lnTo>
                <a:lnTo>
                  <a:pt x="323" y="110"/>
                </a:lnTo>
                <a:lnTo>
                  <a:pt x="346" y="90"/>
                </a:lnTo>
                <a:lnTo>
                  <a:pt x="371" y="72"/>
                </a:lnTo>
                <a:lnTo>
                  <a:pt x="393" y="57"/>
                </a:lnTo>
                <a:lnTo>
                  <a:pt x="415" y="44"/>
                </a:lnTo>
                <a:lnTo>
                  <a:pt x="437" y="34"/>
                </a:lnTo>
                <a:lnTo>
                  <a:pt x="458" y="25"/>
                </a:lnTo>
                <a:lnTo>
                  <a:pt x="485" y="23"/>
                </a:lnTo>
                <a:lnTo>
                  <a:pt x="513" y="19"/>
                </a:lnTo>
                <a:lnTo>
                  <a:pt x="541" y="17"/>
                </a:lnTo>
                <a:lnTo>
                  <a:pt x="551" y="17"/>
                </a:lnTo>
                <a:lnTo>
                  <a:pt x="559" y="18"/>
                </a:lnTo>
                <a:lnTo>
                  <a:pt x="577" y="23"/>
                </a:lnTo>
                <a:lnTo>
                  <a:pt x="593" y="28"/>
                </a:lnTo>
                <a:lnTo>
                  <a:pt x="602" y="32"/>
                </a:lnTo>
                <a:lnTo>
                  <a:pt x="608" y="36"/>
                </a:lnTo>
                <a:lnTo>
                  <a:pt x="615" y="42"/>
                </a:lnTo>
                <a:lnTo>
                  <a:pt x="618" y="49"/>
                </a:lnTo>
                <a:lnTo>
                  <a:pt x="624" y="73"/>
                </a:lnTo>
                <a:lnTo>
                  <a:pt x="627" y="100"/>
                </a:lnTo>
                <a:lnTo>
                  <a:pt x="629" y="128"/>
                </a:lnTo>
                <a:lnTo>
                  <a:pt x="631" y="149"/>
                </a:lnTo>
                <a:lnTo>
                  <a:pt x="632" y="159"/>
                </a:lnTo>
                <a:lnTo>
                  <a:pt x="631" y="171"/>
                </a:lnTo>
                <a:lnTo>
                  <a:pt x="629" y="184"/>
                </a:lnTo>
                <a:lnTo>
                  <a:pt x="627" y="198"/>
                </a:lnTo>
                <a:lnTo>
                  <a:pt x="623" y="225"/>
                </a:lnTo>
                <a:lnTo>
                  <a:pt x="621" y="248"/>
                </a:lnTo>
                <a:lnTo>
                  <a:pt x="621" y="255"/>
                </a:lnTo>
                <a:lnTo>
                  <a:pt x="619" y="262"/>
                </a:lnTo>
                <a:lnTo>
                  <a:pt x="616" y="276"/>
                </a:lnTo>
                <a:lnTo>
                  <a:pt x="615" y="283"/>
                </a:lnTo>
                <a:lnTo>
                  <a:pt x="615" y="286"/>
                </a:lnTo>
                <a:lnTo>
                  <a:pt x="616" y="288"/>
                </a:lnTo>
                <a:lnTo>
                  <a:pt x="619" y="292"/>
                </a:lnTo>
                <a:lnTo>
                  <a:pt x="625" y="294"/>
                </a:lnTo>
                <a:lnTo>
                  <a:pt x="631" y="295"/>
                </a:lnTo>
                <a:lnTo>
                  <a:pt x="640" y="293"/>
                </a:lnTo>
                <a:lnTo>
                  <a:pt x="648" y="290"/>
                </a:lnTo>
                <a:lnTo>
                  <a:pt x="659" y="285"/>
                </a:lnTo>
                <a:lnTo>
                  <a:pt x="670" y="277"/>
                </a:lnTo>
                <a:lnTo>
                  <a:pt x="683" y="270"/>
                </a:lnTo>
                <a:lnTo>
                  <a:pt x="712" y="251"/>
                </a:lnTo>
                <a:lnTo>
                  <a:pt x="779" y="201"/>
                </a:lnTo>
                <a:lnTo>
                  <a:pt x="855" y="143"/>
                </a:lnTo>
                <a:lnTo>
                  <a:pt x="934" y="86"/>
                </a:lnTo>
                <a:lnTo>
                  <a:pt x="975" y="60"/>
                </a:lnTo>
                <a:lnTo>
                  <a:pt x="1014" y="38"/>
                </a:lnTo>
                <a:lnTo>
                  <a:pt x="1052" y="19"/>
                </a:lnTo>
                <a:lnTo>
                  <a:pt x="1070" y="12"/>
                </a:lnTo>
                <a:lnTo>
                  <a:pt x="1088" y="7"/>
                </a:lnTo>
                <a:lnTo>
                  <a:pt x="1104" y="3"/>
                </a:lnTo>
                <a:lnTo>
                  <a:pt x="1120" y="1"/>
                </a:lnTo>
                <a:lnTo>
                  <a:pt x="1136" y="0"/>
                </a:lnTo>
                <a:lnTo>
                  <a:pt x="1151" y="2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3423" name="Freeform 15">
            <a:extLst>
              <a:ext uri="{FF2B5EF4-FFF2-40B4-BE49-F238E27FC236}">
                <a16:creationId xmlns:a16="http://schemas.microsoft.com/office/drawing/2014/main" id="{B31CABDD-E782-84C5-AE8A-0994A8F5094D}"/>
              </a:ext>
            </a:extLst>
          </p:cNvPr>
          <p:cNvSpPr>
            <a:spLocks/>
          </p:cNvSpPr>
          <p:nvPr/>
        </p:nvSpPr>
        <p:spPr bwMode="auto">
          <a:xfrm>
            <a:off x="9954855" y="4635500"/>
            <a:ext cx="104775" cy="106362"/>
          </a:xfrm>
          <a:custGeom>
            <a:avLst/>
            <a:gdLst>
              <a:gd name="T0" fmla="*/ 77 w 200"/>
              <a:gd name="T1" fmla="*/ 202 h 202"/>
              <a:gd name="T2" fmla="*/ 200 w 200"/>
              <a:gd name="T3" fmla="*/ 0 h 202"/>
              <a:gd name="T4" fmla="*/ 0 w 200"/>
              <a:gd name="T5" fmla="*/ 22 h 202"/>
              <a:gd name="T6" fmla="*/ 77 w 200"/>
              <a:gd name="T7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" h="202">
                <a:moveTo>
                  <a:pt x="77" y="202"/>
                </a:moveTo>
                <a:lnTo>
                  <a:pt x="200" y="0"/>
                </a:lnTo>
                <a:lnTo>
                  <a:pt x="0" y="22"/>
                </a:lnTo>
                <a:lnTo>
                  <a:pt x="77" y="20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3424" name="Line 16">
            <a:extLst>
              <a:ext uri="{FF2B5EF4-FFF2-40B4-BE49-F238E27FC236}">
                <a16:creationId xmlns:a16="http://schemas.microsoft.com/office/drawing/2014/main" id="{5994A8C4-89C3-E496-E37C-1A2E6BFF79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10417" y="4678363"/>
            <a:ext cx="463550" cy="265113"/>
          </a:xfrm>
          <a:prstGeom prst="line">
            <a:avLst/>
          </a:prstGeom>
          <a:noFill/>
          <a:ln w="523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3425" name="Freeform 17">
            <a:extLst>
              <a:ext uri="{FF2B5EF4-FFF2-40B4-BE49-F238E27FC236}">
                <a16:creationId xmlns:a16="http://schemas.microsoft.com/office/drawing/2014/main" id="{2C0E2C90-BBF2-4A90-09B5-7B6C0CF786AF}"/>
              </a:ext>
            </a:extLst>
          </p:cNvPr>
          <p:cNvSpPr>
            <a:spLocks/>
          </p:cNvSpPr>
          <p:nvPr/>
        </p:nvSpPr>
        <p:spPr bwMode="auto">
          <a:xfrm>
            <a:off x="7951529" y="1854994"/>
            <a:ext cx="1860550" cy="1497013"/>
          </a:xfrm>
          <a:custGeom>
            <a:avLst/>
            <a:gdLst>
              <a:gd name="T0" fmla="*/ 2713 w 3517"/>
              <a:gd name="T1" fmla="*/ 2831 h 2831"/>
              <a:gd name="T2" fmla="*/ 2713 w 3517"/>
              <a:gd name="T3" fmla="*/ 2398 h 2831"/>
              <a:gd name="T4" fmla="*/ 2713 w 3517"/>
              <a:gd name="T5" fmla="*/ 2109 h 2831"/>
              <a:gd name="T6" fmla="*/ 3040 w 3517"/>
              <a:gd name="T7" fmla="*/ 1820 h 2831"/>
              <a:gd name="T8" fmla="*/ 3249 w 3517"/>
              <a:gd name="T9" fmla="*/ 1531 h 2831"/>
              <a:gd name="T10" fmla="*/ 3458 w 3517"/>
              <a:gd name="T11" fmla="*/ 1126 h 2831"/>
              <a:gd name="T12" fmla="*/ 3517 w 3517"/>
              <a:gd name="T13" fmla="*/ 809 h 2831"/>
              <a:gd name="T14" fmla="*/ 3458 w 3517"/>
              <a:gd name="T15" fmla="*/ 520 h 2831"/>
              <a:gd name="T16" fmla="*/ 3339 w 3517"/>
              <a:gd name="T17" fmla="*/ 260 h 2831"/>
              <a:gd name="T18" fmla="*/ 3130 w 3517"/>
              <a:gd name="T19" fmla="*/ 86 h 2831"/>
              <a:gd name="T20" fmla="*/ 2862 w 3517"/>
              <a:gd name="T21" fmla="*/ 0 h 2831"/>
              <a:gd name="T22" fmla="*/ 2623 w 3517"/>
              <a:gd name="T23" fmla="*/ 0 h 2831"/>
              <a:gd name="T24" fmla="*/ 2444 w 3517"/>
              <a:gd name="T25" fmla="*/ 57 h 2831"/>
              <a:gd name="T26" fmla="*/ 2088 w 3517"/>
              <a:gd name="T27" fmla="*/ 289 h 2831"/>
              <a:gd name="T28" fmla="*/ 1760 w 3517"/>
              <a:gd name="T29" fmla="*/ 462 h 2831"/>
              <a:gd name="T30" fmla="*/ 1337 w 3517"/>
              <a:gd name="T31" fmla="*/ 267 h 2831"/>
              <a:gd name="T32" fmla="*/ 1013 w 3517"/>
              <a:gd name="T33" fmla="*/ 57 h 2831"/>
              <a:gd name="T34" fmla="*/ 745 w 3517"/>
              <a:gd name="T35" fmla="*/ 0 h 2831"/>
              <a:gd name="T36" fmla="*/ 536 w 3517"/>
              <a:gd name="T37" fmla="*/ 57 h 2831"/>
              <a:gd name="T38" fmla="*/ 357 w 3517"/>
              <a:gd name="T39" fmla="*/ 144 h 2831"/>
              <a:gd name="T40" fmla="*/ 179 w 3517"/>
              <a:gd name="T41" fmla="*/ 318 h 2831"/>
              <a:gd name="T42" fmla="*/ 59 w 3517"/>
              <a:gd name="T43" fmla="*/ 520 h 2831"/>
              <a:gd name="T44" fmla="*/ 0 w 3517"/>
              <a:gd name="T45" fmla="*/ 809 h 2831"/>
              <a:gd name="T46" fmla="*/ 59 w 3517"/>
              <a:gd name="T47" fmla="*/ 1183 h 2831"/>
              <a:gd name="T48" fmla="*/ 268 w 3517"/>
              <a:gd name="T49" fmla="*/ 1531 h 2831"/>
              <a:gd name="T50" fmla="*/ 477 w 3517"/>
              <a:gd name="T51" fmla="*/ 1849 h 2831"/>
              <a:gd name="T52" fmla="*/ 715 w 3517"/>
              <a:gd name="T53" fmla="*/ 2079 h 2831"/>
              <a:gd name="T54" fmla="*/ 775 w 3517"/>
              <a:gd name="T55" fmla="*/ 2282 h 2831"/>
              <a:gd name="T56" fmla="*/ 805 w 3517"/>
              <a:gd name="T57" fmla="*/ 2831 h 2831"/>
              <a:gd name="T58" fmla="*/ 2713 w 3517"/>
              <a:gd name="T59" fmla="*/ 2831 h 2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517" h="2831">
                <a:moveTo>
                  <a:pt x="2713" y="2831"/>
                </a:moveTo>
                <a:lnTo>
                  <a:pt x="2713" y="2398"/>
                </a:lnTo>
                <a:lnTo>
                  <a:pt x="2713" y="2109"/>
                </a:lnTo>
                <a:lnTo>
                  <a:pt x="3040" y="1820"/>
                </a:lnTo>
                <a:lnTo>
                  <a:pt x="3249" y="1531"/>
                </a:lnTo>
                <a:lnTo>
                  <a:pt x="3458" y="1126"/>
                </a:lnTo>
                <a:lnTo>
                  <a:pt x="3517" y="809"/>
                </a:lnTo>
                <a:lnTo>
                  <a:pt x="3458" y="520"/>
                </a:lnTo>
                <a:lnTo>
                  <a:pt x="3339" y="260"/>
                </a:lnTo>
                <a:lnTo>
                  <a:pt x="3130" y="86"/>
                </a:lnTo>
                <a:lnTo>
                  <a:pt x="2862" y="0"/>
                </a:lnTo>
                <a:lnTo>
                  <a:pt x="2623" y="0"/>
                </a:lnTo>
                <a:lnTo>
                  <a:pt x="2444" y="57"/>
                </a:lnTo>
                <a:lnTo>
                  <a:pt x="2088" y="289"/>
                </a:lnTo>
                <a:lnTo>
                  <a:pt x="1760" y="462"/>
                </a:lnTo>
                <a:lnTo>
                  <a:pt x="1337" y="267"/>
                </a:lnTo>
                <a:lnTo>
                  <a:pt x="1013" y="57"/>
                </a:lnTo>
                <a:lnTo>
                  <a:pt x="745" y="0"/>
                </a:lnTo>
                <a:lnTo>
                  <a:pt x="536" y="57"/>
                </a:lnTo>
                <a:lnTo>
                  <a:pt x="357" y="144"/>
                </a:lnTo>
                <a:lnTo>
                  <a:pt x="179" y="318"/>
                </a:lnTo>
                <a:lnTo>
                  <a:pt x="59" y="520"/>
                </a:lnTo>
                <a:lnTo>
                  <a:pt x="0" y="809"/>
                </a:lnTo>
                <a:lnTo>
                  <a:pt x="59" y="1183"/>
                </a:lnTo>
                <a:lnTo>
                  <a:pt x="268" y="1531"/>
                </a:lnTo>
                <a:lnTo>
                  <a:pt x="477" y="1849"/>
                </a:lnTo>
                <a:lnTo>
                  <a:pt x="715" y="2079"/>
                </a:lnTo>
                <a:lnTo>
                  <a:pt x="775" y="2282"/>
                </a:lnTo>
                <a:lnTo>
                  <a:pt x="805" y="2831"/>
                </a:lnTo>
                <a:lnTo>
                  <a:pt x="2713" y="2831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3426" name="Freeform 18">
            <a:extLst>
              <a:ext uri="{FF2B5EF4-FFF2-40B4-BE49-F238E27FC236}">
                <a16:creationId xmlns:a16="http://schemas.microsoft.com/office/drawing/2014/main" id="{7ED17BCA-B159-C00B-D49C-C4646AEEB782}"/>
              </a:ext>
            </a:extLst>
          </p:cNvPr>
          <p:cNvSpPr>
            <a:spLocks/>
          </p:cNvSpPr>
          <p:nvPr/>
        </p:nvSpPr>
        <p:spPr bwMode="auto">
          <a:xfrm>
            <a:off x="8265855" y="2118519"/>
            <a:ext cx="1247775" cy="1243013"/>
          </a:xfrm>
          <a:custGeom>
            <a:avLst/>
            <a:gdLst>
              <a:gd name="T0" fmla="*/ 2103 w 2357"/>
              <a:gd name="T1" fmla="*/ 2349 h 2349"/>
              <a:gd name="T2" fmla="*/ 2118 w 2357"/>
              <a:gd name="T3" fmla="*/ 1293 h 2349"/>
              <a:gd name="T4" fmla="*/ 2296 w 2357"/>
              <a:gd name="T5" fmla="*/ 774 h 2349"/>
              <a:gd name="T6" fmla="*/ 2357 w 2357"/>
              <a:gd name="T7" fmla="*/ 369 h 2349"/>
              <a:gd name="T8" fmla="*/ 2326 w 2357"/>
              <a:gd name="T9" fmla="*/ 166 h 2349"/>
              <a:gd name="T10" fmla="*/ 2296 w 2357"/>
              <a:gd name="T11" fmla="*/ 80 h 2349"/>
              <a:gd name="T12" fmla="*/ 2177 w 2357"/>
              <a:gd name="T13" fmla="*/ 21 h 2349"/>
              <a:gd name="T14" fmla="*/ 1849 w 2357"/>
              <a:gd name="T15" fmla="*/ 51 h 2349"/>
              <a:gd name="T16" fmla="*/ 1879 w 2357"/>
              <a:gd name="T17" fmla="*/ 51 h 2349"/>
              <a:gd name="T18" fmla="*/ 1669 w 2357"/>
              <a:gd name="T19" fmla="*/ 101 h 2349"/>
              <a:gd name="T20" fmla="*/ 1164 w 2357"/>
              <a:gd name="T21" fmla="*/ 224 h 2349"/>
              <a:gd name="T22" fmla="*/ 651 w 2357"/>
              <a:gd name="T23" fmla="*/ 100 h 2349"/>
              <a:gd name="T24" fmla="*/ 326 w 2357"/>
              <a:gd name="T25" fmla="*/ 0 h 2349"/>
              <a:gd name="T26" fmla="*/ 268 w 2357"/>
              <a:gd name="T27" fmla="*/ 21 h 2349"/>
              <a:gd name="T28" fmla="*/ 119 w 2357"/>
              <a:gd name="T29" fmla="*/ 21 h 2349"/>
              <a:gd name="T30" fmla="*/ 0 w 2357"/>
              <a:gd name="T31" fmla="*/ 166 h 2349"/>
              <a:gd name="T32" fmla="*/ 0 w 2357"/>
              <a:gd name="T33" fmla="*/ 397 h 2349"/>
              <a:gd name="T34" fmla="*/ 60 w 2357"/>
              <a:gd name="T35" fmla="*/ 831 h 2349"/>
              <a:gd name="T36" fmla="*/ 165 w 2357"/>
              <a:gd name="T37" fmla="*/ 1337 h 2349"/>
              <a:gd name="T38" fmla="*/ 165 w 2357"/>
              <a:gd name="T39" fmla="*/ 2349 h 2349"/>
              <a:gd name="T40" fmla="*/ 970 w 2357"/>
              <a:gd name="T41" fmla="*/ 2349 h 2349"/>
              <a:gd name="T42" fmla="*/ 2103 w 2357"/>
              <a:gd name="T43" fmla="*/ 2349 h 2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57" h="2349">
                <a:moveTo>
                  <a:pt x="2103" y="2349"/>
                </a:moveTo>
                <a:lnTo>
                  <a:pt x="2118" y="1293"/>
                </a:lnTo>
                <a:lnTo>
                  <a:pt x="2296" y="774"/>
                </a:lnTo>
                <a:lnTo>
                  <a:pt x="2357" y="369"/>
                </a:lnTo>
                <a:lnTo>
                  <a:pt x="2326" y="166"/>
                </a:lnTo>
                <a:lnTo>
                  <a:pt x="2296" y="80"/>
                </a:lnTo>
                <a:lnTo>
                  <a:pt x="2177" y="21"/>
                </a:lnTo>
                <a:lnTo>
                  <a:pt x="1849" y="51"/>
                </a:lnTo>
                <a:lnTo>
                  <a:pt x="1879" y="51"/>
                </a:lnTo>
                <a:lnTo>
                  <a:pt x="1669" y="101"/>
                </a:lnTo>
                <a:lnTo>
                  <a:pt x="1164" y="224"/>
                </a:lnTo>
                <a:lnTo>
                  <a:pt x="651" y="100"/>
                </a:lnTo>
                <a:lnTo>
                  <a:pt x="326" y="0"/>
                </a:lnTo>
                <a:lnTo>
                  <a:pt x="268" y="21"/>
                </a:lnTo>
                <a:lnTo>
                  <a:pt x="119" y="21"/>
                </a:lnTo>
                <a:lnTo>
                  <a:pt x="0" y="166"/>
                </a:lnTo>
                <a:lnTo>
                  <a:pt x="0" y="397"/>
                </a:lnTo>
                <a:lnTo>
                  <a:pt x="60" y="831"/>
                </a:lnTo>
                <a:lnTo>
                  <a:pt x="165" y="1337"/>
                </a:lnTo>
                <a:lnTo>
                  <a:pt x="165" y="2349"/>
                </a:lnTo>
                <a:lnTo>
                  <a:pt x="970" y="2349"/>
                </a:lnTo>
                <a:lnTo>
                  <a:pt x="2103" y="2349"/>
                </a:lnTo>
                <a:close/>
              </a:path>
            </a:pathLst>
          </a:custGeom>
          <a:solidFill>
            <a:srgbClr val="FFFF8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3427" name="Freeform 19">
            <a:extLst>
              <a:ext uri="{FF2B5EF4-FFF2-40B4-BE49-F238E27FC236}">
                <a16:creationId xmlns:a16="http://schemas.microsoft.com/office/drawing/2014/main" id="{461B313E-D58A-40CD-B5C1-FAB446BB1731}"/>
              </a:ext>
            </a:extLst>
          </p:cNvPr>
          <p:cNvSpPr>
            <a:spLocks/>
          </p:cNvSpPr>
          <p:nvPr/>
        </p:nvSpPr>
        <p:spPr bwMode="auto">
          <a:xfrm>
            <a:off x="8597641" y="2632868"/>
            <a:ext cx="552450" cy="704850"/>
          </a:xfrm>
          <a:custGeom>
            <a:avLst/>
            <a:gdLst>
              <a:gd name="T0" fmla="*/ 806 w 1044"/>
              <a:gd name="T1" fmla="*/ 1331 h 1331"/>
              <a:gd name="T2" fmla="*/ 806 w 1044"/>
              <a:gd name="T3" fmla="*/ 724 h 1331"/>
              <a:gd name="T4" fmla="*/ 955 w 1044"/>
              <a:gd name="T5" fmla="*/ 550 h 1331"/>
              <a:gd name="T6" fmla="*/ 1044 w 1044"/>
              <a:gd name="T7" fmla="*/ 435 h 1331"/>
              <a:gd name="T8" fmla="*/ 1044 w 1044"/>
              <a:gd name="T9" fmla="*/ 174 h 1331"/>
              <a:gd name="T10" fmla="*/ 955 w 1044"/>
              <a:gd name="T11" fmla="*/ 59 h 1331"/>
              <a:gd name="T12" fmla="*/ 806 w 1044"/>
              <a:gd name="T13" fmla="*/ 0 h 1331"/>
              <a:gd name="T14" fmla="*/ 567 w 1044"/>
              <a:gd name="T15" fmla="*/ 174 h 1331"/>
              <a:gd name="T16" fmla="*/ 329 w 1044"/>
              <a:gd name="T17" fmla="*/ 0 h 1331"/>
              <a:gd name="T18" fmla="*/ 150 w 1044"/>
              <a:gd name="T19" fmla="*/ 0 h 1331"/>
              <a:gd name="T20" fmla="*/ 119 w 1044"/>
              <a:gd name="T21" fmla="*/ 0 h 1331"/>
              <a:gd name="T22" fmla="*/ 0 w 1044"/>
              <a:gd name="T23" fmla="*/ 174 h 1331"/>
              <a:gd name="T24" fmla="*/ 30 w 1044"/>
              <a:gd name="T25" fmla="*/ 463 h 1331"/>
              <a:gd name="T26" fmla="*/ 268 w 1044"/>
              <a:gd name="T27" fmla="*/ 752 h 1331"/>
              <a:gd name="T28" fmla="*/ 268 w 1044"/>
              <a:gd name="T29" fmla="*/ 1331 h 1331"/>
              <a:gd name="T30" fmla="*/ 806 w 1044"/>
              <a:gd name="T31" fmla="*/ 1331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44" h="1331">
                <a:moveTo>
                  <a:pt x="806" y="1331"/>
                </a:moveTo>
                <a:lnTo>
                  <a:pt x="806" y="724"/>
                </a:lnTo>
                <a:lnTo>
                  <a:pt x="955" y="550"/>
                </a:lnTo>
                <a:lnTo>
                  <a:pt x="1044" y="435"/>
                </a:lnTo>
                <a:lnTo>
                  <a:pt x="1044" y="174"/>
                </a:lnTo>
                <a:lnTo>
                  <a:pt x="955" y="59"/>
                </a:lnTo>
                <a:lnTo>
                  <a:pt x="806" y="0"/>
                </a:lnTo>
                <a:lnTo>
                  <a:pt x="567" y="174"/>
                </a:lnTo>
                <a:lnTo>
                  <a:pt x="329" y="0"/>
                </a:lnTo>
                <a:lnTo>
                  <a:pt x="150" y="0"/>
                </a:lnTo>
                <a:lnTo>
                  <a:pt x="119" y="0"/>
                </a:lnTo>
                <a:lnTo>
                  <a:pt x="0" y="174"/>
                </a:lnTo>
                <a:lnTo>
                  <a:pt x="30" y="463"/>
                </a:lnTo>
                <a:lnTo>
                  <a:pt x="268" y="752"/>
                </a:lnTo>
                <a:lnTo>
                  <a:pt x="268" y="1331"/>
                </a:lnTo>
                <a:lnTo>
                  <a:pt x="806" y="1331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3428" name="Freeform 20">
            <a:extLst>
              <a:ext uri="{FF2B5EF4-FFF2-40B4-BE49-F238E27FC236}">
                <a16:creationId xmlns:a16="http://schemas.microsoft.com/office/drawing/2014/main" id="{920FC148-C76C-0F60-AB08-F8611D74BB47}"/>
              </a:ext>
            </a:extLst>
          </p:cNvPr>
          <p:cNvSpPr>
            <a:spLocks/>
          </p:cNvSpPr>
          <p:nvPr/>
        </p:nvSpPr>
        <p:spPr bwMode="auto">
          <a:xfrm>
            <a:off x="7930892" y="2274094"/>
            <a:ext cx="390525" cy="303213"/>
          </a:xfrm>
          <a:custGeom>
            <a:avLst/>
            <a:gdLst>
              <a:gd name="T0" fmla="*/ 25 w 738"/>
              <a:gd name="T1" fmla="*/ 16 h 571"/>
              <a:gd name="T2" fmla="*/ 21 w 738"/>
              <a:gd name="T3" fmla="*/ 40 h 571"/>
              <a:gd name="T4" fmla="*/ 12 w 738"/>
              <a:gd name="T5" fmla="*/ 63 h 571"/>
              <a:gd name="T6" fmla="*/ 2 w 738"/>
              <a:gd name="T7" fmla="*/ 94 h 571"/>
              <a:gd name="T8" fmla="*/ 0 w 738"/>
              <a:gd name="T9" fmla="*/ 120 h 571"/>
              <a:gd name="T10" fmla="*/ 4 w 738"/>
              <a:gd name="T11" fmla="*/ 158 h 571"/>
              <a:gd name="T12" fmla="*/ 5 w 738"/>
              <a:gd name="T13" fmla="*/ 197 h 571"/>
              <a:gd name="T14" fmla="*/ 11 w 738"/>
              <a:gd name="T15" fmla="*/ 223 h 571"/>
              <a:gd name="T16" fmla="*/ 14 w 738"/>
              <a:gd name="T17" fmla="*/ 235 h 571"/>
              <a:gd name="T18" fmla="*/ 16 w 738"/>
              <a:gd name="T19" fmla="*/ 238 h 571"/>
              <a:gd name="T20" fmla="*/ 38 w 738"/>
              <a:gd name="T21" fmla="*/ 295 h 571"/>
              <a:gd name="T22" fmla="*/ 65 w 738"/>
              <a:gd name="T23" fmla="*/ 378 h 571"/>
              <a:gd name="T24" fmla="*/ 88 w 738"/>
              <a:gd name="T25" fmla="*/ 431 h 571"/>
              <a:gd name="T26" fmla="*/ 103 w 738"/>
              <a:gd name="T27" fmla="*/ 460 h 571"/>
              <a:gd name="T28" fmla="*/ 109 w 738"/>
              <a:gd name="T29" fmla="*/ 469 h 571"/>
              <a:gd name="T30" fmla="*/ 147 w 738"/>
              <a:gd name="T31" fmla="*/ 513 h 571"/>
              <a:gd name="T32" fmla="*/ 173 w 738"/>
              <a:gd name="T33" fmla="*/ 542 h 571"/>
              <a:gd name="T34" fmla="*/ 198 w 738"/>
              <a:gd name="T35" fmla="*/ 564 h 571"/>
              <a:gd name="T36" fmla="*/ 245 w 738"/>
              <a:gd name="T37" fmla="*/ 550 h 571"/>
              <a:gd name="T38" fmla="*/ 312 w 738"/>
              <a:gd name="T39" fmla="*/ 517 h 571"/>
              <a:gd name="T40" fmla="*/ 410 w 738"/>
              <a:gd name="T41" fmla="*/ 480 h 571"/>
              <a:gd name="T42" fmla="*/ 506 w 738"/>
              <a:gd name="T43" fmla="*/ 449 h 571"/>
              <a:gd name="T44" fmla="*/ 571 w 738"/>
              <a:gd name="T45" fmla="*/ 427 h 571"/>
              <a:gd name="T46" fmla="*/ 636 w 738"/>
              <a:gd name="T47" fmla="*/ 402 h 571"/>
              <a:gd name="T48" fmla="*/ 703 w 738"/>
              <a:gd name="T49" fmla="*/ 368 h 571"/>
              <a:gd name="T50" fmla="*/ 703 w 738"/>
              <a:gd name="T51" fmla="*/ 314 h 571"/>
              <a:gd name="T52" fmla="*/ 665 w 738"/>
              <a:gd name="T53" fmla="*/ 283 h 571"/>
              <a:gd name="T54" fmla="*/ 624 w 738"/>
              <a:gd name="T55" fmla="*/ 257 h 571"/>
              <a:gd name="T56" fmla="*/ 536 w 738"/>
              <a:gd name="T57" fmla="*/ 212 h 571"/>
              <a:gd name="T58" fmla="*/ 394 w 738"/>
              <a:gd name="T59" fmla="*/ 160 h 571"/>
              <a:gd name="T60" fmla="*/ 249 w 738"/>
              <a:gd name="T61" fmla="*/ 112 h 571"/>
              <a:gd name="T62" fmla="*/ 154 w 738"/>
              <a:gd name="T63" fmla="*/ 74 h 571"/>
              <a:gd name="T64" fmla="*/ 108 w 738"/>
              <a:gd name="T65" fmla="*/ 52 h 571"/>
              <a:gd name="T66" fmla="*/ 65 w 738"/>
              <a:gd name="T67" fmla="*/ 28 h 571"/>
              <a:gd name="T68" fmla="*/ 24 w 738"/>
              <a:gd name="T69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38" h="571">
                <a:moveTo>
                  <a:pt x="24" y="0"/>
                </a:moveTo>
                <a:lnTo>
                  <a:pt x="25" y="16"/>
                </a:lnTo>
                <a:lnTo>
                  <a:pt x="23" y="32"/>
                </a:lnTo>
                <a:lnTo>
                  <a:pt x="21" y="40"/>
                </a:lnTo>
                <a:lnTo>
                  <a:pt x="18" y="47"/>
                </a:lnTo>
                <a:lnTo>
                  <a:pt x="12" y="63"/>
                </a:lnTo>
                <a:lnTo>
                  <a:pt x="7" y="78"/>
                </a:lnTo>
                <a:lnTo>
                  <a:pt x="2" y="94"/>
                </a:lnTo>
                <a:lnTo>
                  <a:pt x="0" y="111"/>
                </a:lnTo>
                <a:lnTo>
                  <a:pt x="0" y="120"/>
                </a:lnTo>
                <a:lnTo>
                  <a:pt x="1" y="129"/>
                </a:lnTo>
                <a:lnTo>
                  <a:pt x="4" y="158"/>
                </a:lnTo>
                <a:lnTo>
                  <a:pt x="5" y="184"/>
                </a:lnTo>
                <a:lnTo>
                  <a:pt x="5" y="197"/>
                </a:lnTo>
                <a:lnTo>
                  <a:pt x="7" y="210"/>
                </a:lnTo>
                <a:lnTo>
                  <a:pt x="11" y="223"/>
                </a:lnTo>
                <a:lnTo>
                  <a:pt x="13" y="231"/>
                </a:lnTo>
                <a:lnTo>
                  <a:pt x="14" y="235"/>
                </a:lnTo>
                <a:lnTo>
                  <a:pt x="15" y="236"/>
                </a:lnTo>
                <a:lnTo>
                  <a:pt x="16" y="238"/>
                </a:lnTo>
                <a:lnTo>
                  <a:pt x="27" y="265"/>
                </a:lnTo>
                <a:lnTo>
                  <a:pt x="38" y="295"/>
                </a:lnTo>
                <a:lnTo>
                  <a:pt x="54" y="354"/>
                </a:lnTo>
                <a:lnTo>
                  <a:pt x="65" y="378"/>
                </a:lnTo>
                <a:lnTo>
                  <a:pt x="80" y="414"/>
                </a:lnTo>
                <a:lnTo>
                  <a:pt x="88" y="431"/>
                </a:lnTo>
                <a:lnTo>
                  <a:pt x="96" y="448"/>
                </a:lnTo>
                <a:lnTo>
                  <a:pt x="103" y="460"/>
                </a:lnTo>
                <a:lnTo>
                  <a:pt x="106" y="465"/>
                </a:lnTo>
                <a:lnTo>
                  <a:pt x="109" y="469"/>
                </a:lnTo>
                <a:lnTo>
                  <a:pt x="134" y="498"/>
                </a:lnTo>
                <a:lnTo>
                  <a:pt x="147" y="513"/>
                </a:lnTo>
                <a:lnTo>
                  <a:pt x="160" y="528"/>
                </a:lnTo>
                <a:lnTo>
                  <a:pt x="173" y="542"/>
                </a:lnTo>
                <a:lnTo>
                  <a:pt x="185" y="553"/>
                </a:lnTo>
                <a:lnTo>
                  <a:pt x="198" y="564"/>
                </a:lnTo>
                <a:lnTo>
                  <a:pt x="210" y="571"/>
                </a:lnTo>
                <a:lnTo>
                  <a:pt x="245" y="550"/>
                </a:lnTo>
                <a:lnTo>
                  <a:pt x="278" y="532"/>
                </a:lnTo>
                <a:lnTo>
                  <a:pt x="312" y="517"/>
                </a:lnTo>
                <a:lnTo>
                  <a:pt x="345" y="502"/>
                </a:lnTo>
                <a:lnTo>
                  <a:pt x="410" y="480"/>
                </a:lnTo>
                <a:lnTo>
                  <a:pt x="475" y="459"/>
                </a:lnTo>
                <a:lnTo>
                  <a:pt x="506" y="449"/>
                </a:lnTo>
                <a:lnTo>
                  <a:pt x="538" y="439"/>
                </a:lnTo>
                <a:lnTo>
                  <a:pt x="571" y="427"/>
                </a:lnTo>
                <a:lnTo>
                  <a:pt x="602" y="415"/>
                </a:lnTo>
                <a:lnTo>
                  <a:pt x="636" y="402"/>
                </a:lnTo>
                <a:lnTo>
                  <a:pt x="669" y="385"/>
                </a:lnTo>
                <a:lnTo>
                  <a:pt x="703" y="368"/>
                </a:lnTo>
                <a:lnTo>
                  <a:pt x="738" y="347"/>
                </a:lnTo>
                <a:lnTo>
                  <a:pt x="703" y="314"/>
                </a:lnTo>
                <a:lnTo>
                  <a:pt x="684" y="298"/>
                </a:lnTo>
                <a:lnTo>
                  <a:pt x="665" y="283"/>
                </a:lnTo>
                <a:lnTo>
                  <a:pt x="645" y="270"/>
                </a:lnTo>
                <a:lnTo>
                  <a:pt x="624" y="257"/>
                </a:lnTo>
                <a:lnTo>
                  <a:pt x="580" y="234"/>
                </a:lnTo>
                <a:lnTo>
                  <a:pt x="536" y="212"/>
                </a:lnTo>
                <a:lnTo>
                  <a:pt x="491" y="194"/>
                </a:lnTo>
                <a:lnTo>
                  <a:pt x="394" y="160"/>
                </a:lnTo>
                <a:lnTo>
                  <a:pt x="297" y="128"/>
                </a:lnTo>
                <a:lnTo>
                  <a:pt x="249" y="112"/>
                </a:lnTo>
                <a:lnTo>
                  <a:pt x="201" y="93"/>
                </a:lnTo>
                <a:lnTo>
                  <a:pt x="154" y="74"/>
                </a:lnTo>
                <a:lnTo>
                  <a:pt x="132" y="64"/>
                </a:lnTo>
                <a:lnTo>
                  <a:pt x="108" y="52"/>
                </a:lnTo>
                <a:lnTo>
                  <a:pt x="87" y="41"/>
                </a:lnTo>
                <a:lnTo>
                  <a:pt x="65" y="28"/>
                </a:lnTo>
                <a:lnTo>
                  <a:pt x="45" y="14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3429" name="Freeform 21">
            <a:extLst>
              <a:ext uri="{FF2B5EF4-FFF2-40B4-BE49-F238E27FC236}">
                <a16:creationId xmlns:a16="http://schemas.microsoft.com/office/drawing/2014/main" id="{E181B003-5465-E124-9687-96B47B5AADD5}"/>
              </a:ext>
            </a:extLst>
          </p:cNvPr>
          <p:cNvSpPr>
            <a:spLocks/>
          </p:cNvSpPr>
          <p:nvPr/>
        </p:nvSpPr>
        <p:spPr bwMode="auto">
          <a:xfrm>
            <a:off x="9307254" y="2228056"/>
            <a:ext cx="512762" cy="501650"/>
          </a:xfrm>
          <a:custGeom>
            <a:avLst/>
            <a:gdLst>
              <a:gd name="T0" fmla="*/ 950 w 969"/>
              <a:gd name="T1" fmla="*/ 15 h 948"/>
              <a:gd name="T2" fmla="*/ 961 w 969"/>
              <a:gd name="T3" fmla="*/ 59 h 948"/>
              <a:gd name="T4" fmla="*/ 969 w 969"/>
              <a:gd name="T5" fmla="*/ 105 h 948"/>
              <a:gd name="T6" fmla="*/ 960 w 969"/>
              <a:gd name="T7" fmla="*/ 179 h 948"/>
              <a:gd name="T8" fmla="*/ 952 w 969"/>
              <a:gd name="T9" fmla="*/ 238 h 948"/>
              <a:gd name="T10" fmla="*/ 923 w 969"/>
              <a:gd name="T11" fmla="*/ 368 h 948"/>
              <a:gd name="T12" fmla="*/ 906 w 969"/>
              <a:gd name="T13" fmla="*/ 410 h 948"/>
              <a:gd name="T14" fmla="*/ 877 w 969"/>
              <a:gd name="T15" fmla="*/ 476 h 948"/>
              <a:gd name="T16" fmla="*/ 864 w 969"/>
              <a:gd name="T17" fmla="*/ 508 h 948"/>
              <a:gd name="T18" fmla="*/ 822 w 969"/>
              <a:gd name="T19" fmla="*/ 571 h 948"/>
              <a:gd name="T20" fmla="*/ 811 w 969"/>
              <a:gd name="T21" fmla="*/ 597 h 948"/>
              <a:gd name="T22" fmla="*/ 749 w 969"/>
              <a:gd name="T23" fmla="*/ 545 h 948"/>
              <a:gd name="T24" fmla="*/ 614 w 969"/>
              <a:gd name="T25" fmla="*/ 460 h 948"/>
              <a:gd name="T26" fmla="*/ 550 w 969"/>
              <a:gd name="T27" fmla="*/ 434 h 948"/>
              <a:gd name="T28" fmla="*/ 507 w 969"/>
              <a:gd name="T29" fmla="*/ 425 h 948"/>
              <a:gd name="T30" fmla="*/ 384 w 969"/>
              <a:gd name="T31" fmla="*/ 403 h 948"/>
              <a:gd name="T32" fmla="*/ 365 w 969"/>
              <a:gd name="T33" fmla="*/ 405 h 948"/>
              <a:gd name="T34" fmla="*/ 349 w 969"/>
              <a:gd name="T35" fmla="*/ 412 h 948"/>
              <a:gd name="T36" fmla="*/ 338 w 969"/>
              <a:gd name="T37" fmla="*/ 428 h 948"/>
              <a:gd name="T38" fmla="*/ 338 w 969"/>
              <a:gd name="T39" fmla="*/ 469 h 948"/>
              <a:gd name="T40" fmla="*/ 319 w 969"/>
              <a:gd name="T41" fmla="*/ 571 h 948"/>
              <a:gd name="T42" fmla="*/ 307 w 969"/>
              <a:gd name="T43" fmla="*/ 616 h 948"/>
              <a:gd name="T44" fmla="*/ 270 w 969"/>
              <a:gd name="T45" fmla="*/ 719 h 948"/>
              <a:gd name="T46" fmla="*/ 259 w 969"/>
              <a:gd name="T47" fmla="*/ 757 h 948"/>
              <a:gd name="T48" fmla="*/ 238 w 969"/>
              <a:gd name="T49" fmla="*/ 816 h 948"/>
              <a:gd name="T50" fmla="*/ 227 w 969"/>
              <a:gd name="T51" fmla="*/ 840 h 948"/>
              <a:gd name="T52" fmla="*/ 222 w 969"/>
              <a:gd name="T53" fmla="*/ 859 h 948"/>
              <a:gd name="T54" fmla="*/ 211 w 969"/>
              <a:gd name="T55" fmla="*/ 888 h 948"/>
              <a:gd name="T56" fmla="*/ 204 w 969"/>
              <a:gd name="T57" fmla="*/ 902 h 948"/>
              <a:gd name="T58" fmla="*/ 197 w 969"/>
              <a:gd name="T59" fmla="*/ 931 h 948"/>
              <a:gd name="T60" fmla="*/ 183 w 969"/>
              <a:gd name="T61" fmla="*/ 948 h 948"/>
              <a:gd name="T62" fmla="*/ 167 w 969"/>
              <a:gd name="T63" fmla="*/ 945 h 948"/>
              <a:gd name="T64" fmla="*/ 128 w 969"/>
              <a:gd name="T65" fmla="*/ 927 h 948"/>
              <a:gd name="T66" fmla="*/ 108 w 969"/>
              <a:gd name="T67" fmla="*/ 919 h 948"/>
              <a:gd name="T68" fmla="*/ 81 w 969"/>
              <a:gd name="T69" fmla="*/ 891 h 948"/>
              <a:gd name="T70" fmla="*/ 55 w 969"/>
              <a:gd name="T71" fmla="*/ 856 h 948"/>
              <a:gd name="T72" fmla="*/ 27 w 969"/>
              <a:gd name="T73" fmla="*/ 798 h 948"/>
              <a:gd name="T74" fmla="*/ 11 w 969"/>
              <a:gd name="T75" fmla="*/ 752 h 948"/>
              <a:gd name="T76" fmla="*/ 0 w 969"/>
              <a:gd name="T77" fmla="*/ 660 h 948"/>
              <a:gd name="T78" fmla="*/ 6 w 969"/>
              <a:gd name="T79" fmla="*/ 545 h 948"/>
              <a:gd name="T80" fmla="*/ 25 w 969"/>
              <a:gd name="T81" fmla="*/ 421 h 948"/>
              <a:gd name="T82" fmla="*/ 55 w 969"/>
              <a:gd name="T83" fmla="*/ 296 h 948"/>
              <a:gd name="T84" fmla="*/ 79 w 969"/>
              <a:gd name="T85" fmla="*/ 218 h 948"/>
              <a:gd name="T86" fmla="*/ 97 w 969"/>
              <a:gd name="T87" fmla="*/ 178 h 948"/>
              <a:gd name="T88" fmla="*/ 149 w 969"/>
              <a:gd name="T89" fmla="*/ 117 h 948"/>
              <a:gd name="T90" fmla="*/ 230 w 969"/>
              <a:gd name="T91" fmla="*/ 48 h 948"/>
              <a:gd name="T92" fmla="*/ 302 w 969"/>
              <a:gd name="T93" fmla="*/ 20 h 948"/>
              <a:gd name="T94" fmla="*/ 324 w 969"/>
              <a:gd name="T95" fmla="*/ 9 h 948"/>
              <a:gd name="T96" fmla="*/ 341 w 969"/>
              <a:gd name="T97" fmla="*/ 3 h 948"/>
              <a:gd name="T98" fmla="*/ 351 w 969"/>
              <a:gd name="T99" fmla="*/ 3 h 948"/>
              <a:gd name="T100" fmla="*/ 358 w 969"/>
              <a:gd name="T101" fmla="*/ 2 h 948"/>
              <a:gd name="T102" fmla="*/ 365 w 969"/>
              <a:gd name="T103" fmla="*/ 17 h 948"/>
              <a:gd name="T104" fmla="*/ 380 w 969"/>
              <a:gd name="T105" fmla="*/ 89 h 948"/>
              <a:gd name="T106" fmla="*/ 383 w 969"/>
              <a:gd name="T107" fmla="*/ 139 h 948"/>
              <a:gd name="T108" fmla="*/ 384 w 969"/>
              <a:gd name="T109" fmla="*/ 173 h 948"/>
              <a:gd name="T110" fmla="*/ 377 w 969"/>
              <a:gd name="T111" fmla="*/ 240 h 948"/>
              <a:gd name="T112" fmla="*/ 371 w 969"/>
              <a:gd name="T113" fmla="*/ 267 h 948"/>
              <a:gd name="T114" fmla="*/ 360 w 969"/>
              <a:gd name="T115" fmla="*/ 352 h 948"/>
              <a:gd name="T116" fmla="*/ 364 w 969"/>
              <a:gd name="T117" fmla="*/ 361 h 948"/>
              <a:gd name="T118" fmla="*/ 392 w 969"/>
              <a:gd name="T119" fmla="*/ 354 h 948"/>
              <a:gd name="T120" fmla="*/ 439 w 969"/>
              <a:gd name="T121" fmla="*/ 331 h 948"/>
              <a:gd name="T122" fmla="*/ 628 w 969"/>
              <a:gd name="T123" fmla="*/ 213 h 948"/>
              <a:gd name="T124" fmla="*/ 908 w 969"/>
              <a:gd name="T125" fmla="*/ 26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69" h="948">
                <a:moveTo>
                  <a:pt x="952" y="0"/>
                </a:moveTo>
                <a:lnTo>
                  <a:pt x="951" y="7"/>
                </a:lnTo>
                <a:lnTo>
                  <a:pt x="950" y="15"/>
                </a:lnTo>
                <a:lnTo>
                  <a:pt x="952" y="30"/>
                </a:lnTo>
                <a:lnTo>
                  <a:pt x="956" y="45"/>
                </a:lnTo>
                <a:lnTo>
                  <a:pt x="961" y="59"/>
                </a:lnTo>
                <a:lnTo>
                  <a:pt x="965" y="75"/>
                </a:lnTo>
                <a:lnTo>
                  <a:pt x="968" y="90"/>
                </a:lnTo>
                <a:lnTo>
                  <a:pt x="969" y="105"/>
                </a:lnTo>
                <a:lnTo>
                  <a:pt x="967" y="122"/>
                </a:lnTo>
                <a:lnTo>
                  <a:pt x="962" y="150"/>
                </a:lnTo>
                <a:lnTo>
                  <a:pt x="960" y="179"/>
                </a:lnTo>
                <a:lnTo>
                  <a:pt x="957" y="209"/>
                </a:lnTo>
                <a:lnTo>
                  <a:pt x="954" y="224"/>
                </a:lnTo>
                <a:lnTo>
                  <a:pt x="952" y="238"/>
                </a:lnTo>
                <a:lnTo>
                  <a:pt x="938" y="303"/>
                </a:lnTo>
                <a:lnTo>
                  <a:pt x="931" y="336"/>
                </a:lnTo>
                <a:lnTo>
                  <a:pt x="923" y="368"/>
                </a:lnTo>
                <a:lnTo>
                  <a:pt x="918" y="382"/>
                </a:lnTo>
                <a:lnTo>
                  <a:pt x="912" y="397"/>
                </a:lnTo>
                <a:lnTo>
                  <a:pt x="906" y="410"/>
                </a:lnTo>
                <a:lnTo>
                  <a:pt x="900" y="423"/>
                </a:lnTo>
                <a:lnTo>
                  <a:pt x="887" y="450"/>
                </a:lnTo>
                <a:lnTo>
                  <a:pt x="877" y="476"/>
                </a:lnTo>
                <a:lnTo>
                  <a:pt x="875" y="485"/>
                </a:lnTo>
                <a:lnTo>
                  <a:pt x="872" y="493"/>
                </a:lnTo>
                <a:lnTo>
                  <a:pt x="864" y="508"/>
                </a:lnTo>
                <a:lnTo>
                  <a:pt x="853" y="524"/>
                </a:lnTo>
                <a:lnTo>
                  <a:pt x="843" y="540"/>
                </a:lnTo>
                <a:lnTo>
                  <a:pt x="822" y="571"/>
                </a:lnTo>
                <a:lnTo>
                  <a:pt x="815" y="585"/>
                </a:lnTo>
                <a:lnTo>
                  <a:pt x="811" y="600"/>
                </a:lnTo>
                <a:lnTo>
                  <a:pt x="811" y="597"/>
                </a:lnTo>
                <a:lnTo>
                  <a:pt x="806" y="591"/>
                </a:lnTo>
                <a:lnTo>
                  <a:pt x="783" y="572"/>
                </a:lnTo>
                <a:lnTo>
                  <a:pt x="749" y="545"/>
                </a:lnTo>
                <a:lnTo>
                  <a:pt x="705" y="515"/>
                </a:lnTo>
                <a:lnTo>
                  <a:pt x="659" y="486"/>
                </a:lnTo>
                <a:lnTo>
                  <a:pt x="614" y="460"/>
                </a:lnTo>
                <a:lnTo>
                  <a:pt x="576" y="442"/>
                </a:lnTo>
                <a:lnTo>
                  <a:pt x="562" y="436"/>
                </a:lnTo>
                <a:lnTo>
                  <a:pt x="550" y="434"/>
                </a:lnTo>
                <a:lnTo>
                  <a:pt x="542" y="433"/>
                </a:lnTo>
                <a:lnTo>
                  <a:pt x="532" y="431"/>
                </a:lnTo>
                <a:lnTo>
                  <a:pt x="507" y="425"/>
                </a:lnTo>
                <a:lnTo>
                  <a:pt x="446" y="409"/>
                </a:lnTo>
                <a:lnTo>
                  <a:pt x="414" y="404"/>
                </a:lnTo>
                <a:lnTo>
                  <a:pt x="384" y="403"/>
                </a:lnTo>
                <a:lnTo>
                  <a:pt x="377" y="403"/>
                </a:lnTo>
                <a:lnTo>
                  <a:pt x="371" y="404"/>
                </a:lnTo>
                <a:lnTo>
                  <a:pt x="365" y="405"/>
                </a:lnTo>
                <a:lnTo>
                  <a:pt x="359" y="407"/>
                </a:lnTo>
                <a:lnTo>
                  <a:pt x="354" y="409"/>
                </a:lnTo>
                <a:lnTo>
                  <a:pt x="349" y="412"/>
                </a:lnTo>
                <a:lnTo>
                  <a:pt x="341" y="419"/>
                </a:lnTo>
                <a:lnTo>
                  <a:pt x="339" y="423"/>
                </a:lnTo>
                <a:lnTo>
                  <a:pt x="338" y="428"/>
                </a:lnTo>
                <a:lnTo>
                  <a:pt x="338" y="443"/>
                </a:lnTo>
                <a:lnTo>
                  <a:pt x="339" y="461"/>
                </a:lnTo>
                <a:lnTo>
                  <a:pt x="338" y="469"/>
                </a:lnTo>
                <a:lnTo>
                  <a:pt x="337" y="478"/>
                </a:lnTo>
                <a:lnTo>
                  <a:pt x="322" y="551"/>
                </a:lnTo>
                <a:lnTo>
                  <a:pt x="319" y="571"/>
                </a:lnTo>
                <a:lnTo>
                  <a:pt x="316" y="588"/>
                </a:lnTo>
                <a:lnTo>
                  <a:pt x="311" y="604"/>
                </a:lnTo>
                <a:lnTo>
                  <a:pt x="307" y="616"/>
                </a:lnTo>
                <a:lnTo>
                  <a:pt x="282" y="681"/>
                </a:lnTo>
                <a:lnTo>
                  <a:pt x="276" y="700"/>
                </a:lnTo>
                <a:lnTo>
                  <a:pt x="270" y="719"/>
                </a:lnTo>
                <a:lnTo>
                  <a:pt x="265" y="739"/>
                </a:lnTo>
                <a:lnTo>
                  <a:pt x="263" y="748"/>
                </a:lnTo>
                <a:lnTo>
                  <a:pt x="259" y="757"/>
                </a:lnTo>
                <a:lnTo>
                  <a:pt x="251" y="776"/>
                </a:lnTo>
                <a:lnTo>
                  <a:pt x="244" y="796"/>
                </a:lnTo>
                <a:lnTo>
                  <a:pt x="238" y="816"/>
                </a:lnTo>
                <a:lnTo>
                  <a:pt x="233" y="825"/>
                </a:lnTo>
                <a:lnTo>
                  <a:pt x="229" y="833"/>
                </a:lnTo>
                <a:lnTo>
                  <a:pt x="227" y="840"/>
                </a:lnTo>
                <a:lnTo>
                  <a:pt x="226" y="846"/>
                </a:lnTo>
                <a:lnTo>
                  <a:pt x="224" y="853"/>
                </a:lnTo>
                <a:lnTo>
                  <a:pt x="222" y="859"/>
                </a:lnTo>
                <a:lnTo>
                  <a:pt x="218" y="868"/>
                </a:lnTo>
                <a:lnTo>
                  <a:pt x="214" y="878"/>
                </a:lnTo>
                <a:lnTo>
                  <a:pt x="211" y="888"/>
                </a:lnTo>
                <a:lnTo>
                  <a:pt x="209" y="892"/>
                </a:lnTo>
                <a:lnTo>
                  <a:pt x="206" y="897"/>
                </a:lnTo>
                <a:lnTo>
                  <a:pt x="204" y="902"/>
                </a:lnTo>
                <a:lnTo>
                  <a:pt x="203" y="908"/>
                </a:lnTo>
                <a:lnTo>
                  <a:pt x="200" y="923"/>
                </a:lnTo>
                <a:lnTo>
                  <a:pt x="197" y="931"/>
                </a:lnTo>
                <a:lnTo>
                  <a:pt x="194" y="939"/>
                </a:lnTo>
                <a:lnTo>
                  <a:pt x="190" y="945"/>
                </a:lnTo>
                <a:lnTo>
                  <a:pt x="183" y="948"/>
                </a:lnTo>
                <a:lnTo>
                  <a:pt x="177" y="948"/>
                </a:lnTo>
                <a:lnTo>
                  <a:pt x="173" y="947"/>
                </a:lnTo>
                <a:lnTo>
                  <a:pt x="167" y="945"/>
                </a:lnTo>
                <a:lnTo>
                  <a:pt x="161" y="942"/>
                </a:lnTo>
                <a:lnTo>
                  <a:pt x="146" y="935"/>
                </a:lnTo>
                <a:lnTo>
                  <a:pt x="128" y="927"/>
                </a:lnTo>
                <a:lnTo>
                  <a:pt x="122" y="926"/>
                </a:lnTo>
                <a:lnTo>
                  <a:pt x="117" y="924"/>
                </a:lnTo>
                <a:lnTo>
                  <a:pt x="108" y="919"/>
                </a:lnTo>
                <a:lnTo>
                  <a:pt x="100" y="914"/>
                </a:lnTo>
                <a:lnTo>
                  <a:pt x="94" y="908"/>
                </a:lnTo>
                <a:lnTo>
                  <a:pt x="81" y="891"/>
                </a:lnTo>
                <a:lnTo>
                  <a:pt x="74" y="881"/>
                </a:lnTo>
                <a:lnTo>
                  <a:pt x="64" y="870"/>
                </a:lnTo>
                <a:lnTo>
                  <a:pt x="55" y="856"/>
                </a:lnTo>
                <a:lnTo>
                  <a:pt x="49" y="841"/>
                </a:lnTo>
                <a:lnTo>
                  <a:pt x="40" y="823"/>
                </a:lnTo>
                <a:lnTo>
                  <a:pt x="27" y="798"/>
                </a:lnTo>
                <a:lnTo>
                  <a:pt x="22" y="788"/>
                </a:lnTo>
                <a:lnTo>
                  <a:pt x="18" y="777"/>
                </a:lnTo>
                <a:lnTo>
                  <a:pt x="11" y="752"/>
                </a:lnTo>
                <a:lnTo>
                  <a:pt x="5" y="724"/>
                </a:lnTo>
                <a:lnTo>
                  <a:pt x="1" y="694"/>
                </a:lnTo>
                <a:lnTo>
                  <a:pt x="0" y="660"/>
                </a:lnTo>
                <a:lnTo>
                  <a:pt x="0" y="623"/>
                </a:lnTo>
                <a:lnTo>
                  <a:pt x="2" y="585"/>
                </a:lnTo>
                <a:lnTo>
                  <a:pt x="6" y="545"/>
                </a:lnTo>
                <a:lnTo>
                  <a:pt x="11" y="504"/>
                </a:lnTo>
                <a:lnTo>
                  <a:pt x="17" y="463"/>
                </a:lnTo>
                <a:lnTo>
                  <a:pt x="25" y="421"/>
                </a:lnTo>
                <a:lnTo>
                  <a:pt x="34" y="379"/>
                </a:lnTo>
                <a:lnTo>
                  <a:pt x="44" y="337"/>
                </a:lnTo>
                <a:lnTo>
                  <a:pt x="55" y="296"/>
                </a:lnTo>
                <a:lnTo>
                  <a:pt x="67" y="256"/>
                </a:lnTo>
                <a:lnTo>
                  <a:pt x="73" y="237"/>
                </a:lnTo>
                <a:lnTo>
                  <a:pt x="79" y="218"/>
                </a:lnTo>
                <a:lnTo>
                  <a:pt x="83" y="207"/>
                </a:lnTo>
                <a:lnTo>
                  <a:pt x="88" y="197"/>
                </a:lnTo>
                <a:lnTo>
                  <a:pt x="97" y="178"/>
                </a:lnTo>
                <a:lnTo>
                  <a:pt x="109" y="161"/>
                </a:lnTo>
                <a:lnTo>
                  <a:pt x="121" y="144"/>
                </a:lnTo>
                <a:lnTo>
                  <a:pt x="149" y="117"/>
                </a:lnTo>
                <a:lnTo>
                  <a:pt x="175" y="91"/>
                </a:lnTo>
                <a:lnTo>
                  <a:pt x="206" y="64"/>
                </a:lnTo>
                <a:lnTo>
                  <a:pt x="230" y="48"/>
                </a:lnTo>
                <a:lnTo>
                  <a:pt x="252" y="38"/>
                </a:lnTo>
                <a:lnTo>
                  <a:pt x="279" y="28"/>
                </a:lnTo>
                <a:lnTo>
                  <a:pt x="302" y="20"/>
                </a:lnTo>
                <a:lnTo>
                  <a:pt x="313" y="16"/>
                </a:lnTo>
                <a:lnTo>
                  <a:pt x="318" y="13"/>
                </a:lnTo>
                <a:lnTo>
                  <a:pt x="324" y="9"/>
                </a:lnTo>
                <a:lnTo>
                  <a:pt x="334" y="6"/>
                </a:lnTo>
                <a:lnTo>
                  <a:pt x="338" y="4"/>
                </a:lnTo>
                <a:lnTo>
                  <a:pt x="341" y="3"/>
                </a:lnTo>
                <a:lnTo>
                  <a:pt x="344" y="1"/>
                </a:lnTo>
                <a:lnTo>
                  <a:pt x="347" y="2"/>
                </a:lnTo>
                <a:lnTo>
                  <a:pt x="351" y="3"/>
                </a:lnTo>
                <a:lnTo>
                  <a:pt x="353" y="3"/>
                </a:lnTo>
                <a:lnTo>
                  <a:pt x="356" y="2"/>
                </a:lnTo>
                <a:lnTo>
                  <a:pt x="358" y="2"/>
                </a:lnTo>
                <a:lnTo>
                  <a:pt x="359" y="3"/>
                </a:lnTo>
                <a:lnTo>
                  <a:pt x="362" y="7"/>
                </a:lnTo>
                <a:lnTo>
                  <a:pt x="365" y="17"/>
                </a:lnTo>
                <a:lnTo>
                  <a:pt x="373" y="36"/>
                </a:lnTo>
                <a:lnTo>
                  <a:pt x="377" y="56"/>
                </a:lnTo>
                <a:lnTo>
                  <a:pt x="380" y="89"/>
                </a:lnTo>
                <a:lnTo>
                  <a:pt x="380" y="99"/>
                </a:lnTo>
                <a:lnTo>
                  <a:pt x="381" y="112"/>
                </a:lnTo>
                <a:lnTo>
                  <a:pt x="383" y="139"/>
                </a:lnTo>
                <a:lnTo>
                  <a:pt x="383" y="155"/>
                </a:lnTo>
                <a:lnTo>
                  <a:pt x="383" y="161"/>
                </a:lnTo>
                <a:lnTo>
                  <a:pt x="384" y="173"/>
                </a:lnTo>
                <a:lnTo>
                  <a:pt x="383" y="192"/>
                </a:lnTo>
                <a:lnTo>
                  <a:pt x="380" y="222"/>
                </a:lnTo>
                <a:lnTo>
                  <a:pt x="377" y="240"/>
                </a:lnTo>
                <a:lnTo>
                  <a:pt x="374" y="252"/>
                </a:lnTo>
                <a:lnTo>
                  <a:pt x="371" y="261"/>
                </a:lnTo>
                <a:lnTo>
                  <a:pt x="371" y="267"/>
                </a:lnTo>
                <a:lnTo>
                  <a:pt x="370" y="280"/>
                </a:lnTo>
                <a:lnTo>
                  <a:pt x="366" y="306"/>
                </a:lnTo>
                <a:lnTo>
                  <a:pt x="360" y="352"/>
                </a:lnTo>
                <a:lnTo>
                  <a:pt x="360" y="356"/>
                </a:lnTo>
                <a:lnTo>
                  <a:pt x="360" y="358"/>
                </a:lnTo>
                <a:lnTo>
                  <a:pt x="364" y="361"/>
                </a:lnTo>
                <a:lnTo>
                  <a:pt x="371" y="361"/>
                </a:lnTo>
                <a:lnTo>
                  <a:pt x="380" y="359"/>
                </a:lnTo>
                <a:lnTo>
                  <a:pt x="392" y="354"/>
                </a:lnTo>
                <a:lnTo>
                  <a:pt x="405" y="348"/>
                </a:lnTo>
                <a:lnTo>
                  <a:pt x="421" y="340"/>
                </a:lnTo>
                <a:lnTo>
                  <a:pt x="439" y="331"/>
                </a:lnTo>
                <a:lnTo>
                  <a:pt x="480" y="307"/>
                </a:lnTo>
                <a:lnTo>
                  <a:pt x="526" y="279"/>
                </a:lnTo>
                <a:lnTo>
                  <a:pt x="628" y="213"/>
                </a:lnTo>
                <a:lnTo>
                  <a:pt x="734" y="142"/>
                </a:lnTo>
                <a:lnTo>
                  <a:pt x="831" y="76"/>
                </a:lnTo>
                <a:lnTo>
                  <a:pt x="908" y="26"/>
                </a:lnTo>
                <a:lnTo>
                  <a:pt x="934" y="9"/>
                </a:lnTo>
                <a:lnTo>
                  <a:pt x="952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3430" name="Freeform 22">
            <a:extLst>
              <a:ext uri="{FF2B5EF4-FFF2-40B4-BE49-F238E27FC236}">
                <a16:creationId xmlns:a16="http://schemas.microsoft.com/office/drawing/2014/main" id="{18152DA8-21EE-6041-9677-0717046247E5}"/>
              </a:ext>
            </a:extLst>
          </p:cNvPr>
          <p:cNvSpPr>
            <a:spLocks/>
          </p:cNvSpPr>
          <p:nvPr/>
        </p:nvSpPr>
        <p:spPr bwMode="auto">
          <a:xfrm>
            <a:off x="7770554" y="2455069"/>
            <a:ext cx="106362" cy="106363"/>
          </a:xfrm>
          <a:custGeom>
            <a:avLst/>
            <a:gdLst>
              <a:gd name="T0" fmla="*/ 0 w 200"/>
              <a:gd name="T1" fmla="*/ 0 h 202"/>
              <a:gd name="T2" fmla="*/ 123 w 200"/>
              <a:gd name="T3" fmla="*/ 202 h 202"/>
              <a:gd name="T4" fmla="*/ 200 w 200"/>
              <a:gd name="T5" fmla="*/ 21 h 202"/>
              <a:gd name="T6" fmla="*/ 0 w 200"/>
              <a:gd name="T7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" h="202">
                <a:moveTo>
                  <a:pt x="0" y="0"/>
                </a:moveTo>
                <a:lnTo>
                  <a:pt x="123" y="202"/>
                </a:lnTo>
                <a:lnTo>
                  <a:pt x="200" y="2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3431" name="Line 23">
            <a:extLst>
              <a:ext uri="{FF2B5EF4-FFF2-40B4-BE49-F238E27FC236}">
                <a16:creationId xmlns:a16="http://schemas.microsoft.com/office/drawing/2014/main" id="{61916F62-1581-1EB3-FE6D-2134DBE751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4466" y="2496344"/>
            <a:ext cx="496888" cy="284163"/>
          </a:xfrm>
          <a:prstGeom prst="line">
            <a:avLst/>
          </a:prstGeom>
          <a:noFill/>
          <a:ln w="523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3432" name="Freeform 24">
            <a:extLst>
              <a:ext uri="{FF2B5EF4-FFF2-40B4-BE49-F238E27FC236}">
                <a16:creationId xmlns:a16="http://schemas.microsoft.com/office/drawing/2014/main" id="{BD5049A4-E7C2-495C-5664-5B1BBB0264D9}"/>
              </a:ext>
            </a:extLst>
          </p:cNvPr>
          <p:cNvSpPr>
            <a:spLocks/>
          </p:cNvSpPr>
          <p:nvPr/>
        </p:nvSpPr>
        <p:spPr bwMode="auto">
          <a:xfrm>
            <a:off x="9835892" y="2405856"/>
            <a:ext cx="104775" cy="106362"/>
          </a:xfrm>
          <a:custGeom>
            <a:avLst/>
            <a:gdLst>
              <a:gd name="T0" fmla="*/ 78 w 200"/>
              <a:gd name="T1" fmla="*/ 202 h 202"/>
              <a:gd name="T2" fmla="*/ 200 w 200"/>
              <a:gd name="T3" fmla="*/ 0 h 202"/>
              <a:gd name="T4" fmla="*/ 0 w 200"/>
              <a:gd name="T5" fmla="*/ 22 h 202"/>
              <a:gd name="T6" fmla="*/ 78 w 200"/>
              <a:gd name="T7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" h="202">
                <a:moveTo>
                  <a:pt x="78" y="202"/>
                </a:moveTo>
                <a:lnTo>
                  <a:pt x="200" y="0"/>
                </a:lnTo>
                <a:lnTo>
                  <a:pt x="0" y="22"/>
                </a:lnTo>
                <a:lnTo>
                  <a:pt x="78" y="20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3433" name="Line 25">
            <a:extLst>
              <a:ext uri="{FF2B5EF4-FFF2-40B4-BE49-F238E27FC236}">
                <a16:creationId xmlns:a16="http://schemas.microsoft.com/office/drawing/2014/main" id="{96065109-91D2-EEEF-E3D1-9307393A26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891455" y="2447131"/>
            <a:ext cx="496887" cy="284162"/>
          </a:xfrm>
          <a:prstGeom prst="line">
            <a:avLst/>
          </a:prstGeom>
          <a:noFill/>
          <a:ln w="523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3434" name="Line 26">
            <a:extLst>
              <a:ext uri="{FF2B5EF4-FFF2-40B4-BE49-F238E27FC236}">
                <a16:creationId xmlns:a16="http://schemas.microsoft.com/office/drawing/2014/main" id="{94D44885-7A37-B3C3-BEB8-BBE8F3CA74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371600"/>
            <a:ext cx="8458200" cy="0"/>
          </a:xfrm>
          <a:prstGeom prst="line">
            <a:avLst/>
          </a:prstGeom>
          <a:noFill/>
          <a:ln w="52388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3435" name="Text Box 27">
            <a:extLst>
              <a:ext uri="{FF2B5EF4-FFF2-40B4-BE49-F238E27FC236}">
                <a16:creationId xmlns:a16="http://schemas.microsoft.com/office/drawing/2014/main" id="{B213DD3B-2547-09A2-1F24-A44F6F318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540" y="2659062"/>
            <a:ext cx="316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FF99"/>
                </a:solidFill>
              </a:rPr>
              <a:t>I</a:t>
            </a:r>
          </a:p>
        </p:txBody>
      </p:sp>
      <p:sp>
        <p:nvSpPr>
          <p:cNvPr id="273436" name="Text Box 28">
            <a:extLst>
              <a:ext uri="{FF2B5EF4-FFF2-40B4-BE49-F238E27FC236}">
                <a16:creationId xmlns:a16="http://schemas.microsoft.com/office/drawing/2014/main" id="{239A106D-8532-3F12-573E-4E864D847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371" y="4217320"/>
            <a:ext cx="347479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n-US" altLang="en-US" sz="2200" b="1"/>
              <a:t>M = Moderate (Stage II)</a:t>
            </a:r>
          </a:p>
        </p:txBody>
      </p:sp>
      <p:sp>
        <p:nvSpPr>
          <p:cNvPr id="273437" name="Text Box 29">
            <a:extLst>
              <a:ext uri="{FF2B5EF4-FFF2-40B4-BE49-F238E27FC236}">
                <a16:creationId xmlns:a16="http://schemas.microsoft.com/office/drawing/2014/main" id="{F0FC9FA1-CC80-7617-CBFD-FEF046B7B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371" y="3482308"/>
            <a:ext cx="32439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n-US" altLang="en-US" sz="2200" b="1"/>
              <a:t> I  = Incipient (Stage I)</a:t>
            </a:r>
          </a:p>
        </p:txBody>
      </p:sp>
      <p:sp>
        <p:nvSpPr>
          <p:cNvPr id="273438" name="Text Box 30">
            <a:extLst>
              <a:ext uri="{FF2B5EF4-FFF2-40B4-BE49-F238E27FC236}">
                <a16:creationId xmlns:a16="http://schemas.microsoft.com/office/drawing/2014/main" id="{D79DF879-965F-CFB5-FA34-306E9C195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370" y="4852320"/>
            <a:ext cx="35191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n-US" altLang="en-US" sz="2200" b="1"/>
              <a:t>A = Advanced (Stage III)</a:t>
            </a:r>
          </a:p>
        </p:txBody>
      </p:sp>
      <p:sp>
        <p:nvSpPr>
          <p:cNvPr id="273439" name="Text Box 31">
            <a:extLst>
              <a:ext uri="{FF2B5EF4-FFF2-40B4-BE49-F238E27FC236}">
                <a16:creationId xmlns:a16="http://schemas.microsoft.com/office/drawing/2014/main" id="{879AC530-2EBC-0692-415B-1FE7C89F7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371" y="5487319"/>
            <a:ext cx="297882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n-US" altLang="en-US" sz="2200" b="1"/>
              <a:t>S = Severe (Stage IV)</a:t>
            </a:r>
          </a:p>
        </p:txBody>
      </p:sp>
      <p:sp>
        <p:nvSpPr>
          <p:cNvPr id="273440" name="Text Box 32">
            <a:extLst>
              <a:ext uri="{FF2B5EF4-FFF2-40B4-BE49-F238E27FC236}">
                <a16:creationId xmlns:a16="http://schemas.microsoft.com/office/drawing/2014/main" id="{643EEBB3-7D28-AF6D-C91B-DED5701B8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7200"/>
            <a:ext cx="421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Caries Classification</a:t>
            </a:r>
          </a:p>
        </p:txBody>
      </p:sp>
      <p:sp>
        <p:nvSpPr>
          <p:cNvPr id="273441" name="Text Box 33">
            <a:extLst>
              <a:ext uri="{FF2B5EF4-FFF2-40B4-BE49-F238E27FC236}">
                <a16:creationId xmlns:a16="http://schemas.microsoft.com/office/drawing/2014/main" id="{BC50D988-1DAE-EDEC-A42B-0013EE866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2229" y="4900613"/>
            <a:ext cx="348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FF99"/>
                </a:solidFill>
              </a:rPr>
              <a:t>S</a:t>
            </a:r>
          </a:p>
        </p:txBody>
      </p:sp>
      <p:sp>
        <p:nvSpPr>
          <p:cNvPr id="273442" name="Text Box 34">
            <a:extLst>
              <a:ext uri="{FF2B5EF4-FFF2-40B4-BE49-F238E27FC236}">
                <a16:creationId xmlns:a16="http://schemas.microsoft.com/office/drawing/2014/main" id="{E8878FA2-E9AB-7C74-085E-2B6DDFBAB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617" y="255984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FF99"/>
                </a:solidFill>
              </a:rPr>
              <a:t>A</a:t>
            </a:r>
          </a:p>
        </p:txBody>
      </p:sp>
      <p:sp>
        <p:nvSpPr>
          <p:cNvPr id="273443" name="Text Box 35">
            <a:extLst>
              <a:ext uri="{FF2B5EF4-FFF2-40B4-BE49-F238E27FC236}">
                <a16:creationId xmlns:a16="http://schemas.microsoft.com/office/drawing/2014/main" id="{81D4316B-85F4-612C-C5EA-D9CF82735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691" y="2627312"/>
            <a:ext cx="5052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FF99"/>
                </a:solidFill>
              </a:rPr>
              <a:t>M</a:t>
            </a:r>
          </a:p>
        </p:txBody>
      </p:sp>
      <p:sp>
        <p:nvSpPr>
          <p:cNvPr id="273444" name="Text Box 36">
            <a:extLst>
              <a:ext uri="{FF2B5EF4-FFF2-40B4-BE49-F238E27FC236}">
                <a16:creationId xmlns:a16="http://schemas.microsoft.com/office/drawing/2014/main" id="{0859BC53-D1B9-A5E3-1671-F71A37E8E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467" y="278844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FF99"/>
                </a:solidFill>
              </a:rPr>
              <a:t>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D2B8AE-88CE-B5C1-2800-5F5F5F86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27</a:t>
            </a:fld>
            <a:endParaRPr lang="en-I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460" name="Group 4">
            <a:extLst>
              <a:ext uri="{FF2B5EF4-FFF2-40B4-BE49-F238E27FC236}">
                <a16:creationId xmlns:a16="http://schemas.microsoft.com/office/drawing/2014/main" id="{9EBF08C5-9D2A-3222-049C-41A58CBD2049}"/>
              </a:ext>
            </a:extLst>
          </p:cNvPr>
          <p:cNvGrpSpPr>
            <a:grpSpLocks/>
          </p:cNvGrpSpPr>
          <p:nvPr/>
        </p:nvGrpSpPr>
        <p:grpSpPr bwMode="auto">
          <a:xfrm>
            <a:off x="7455309" y="3730624"/>
            <a:ext cx="2795588" cy="1482725"/>
            <a:chOff x="3815" y="576"/>
            <a:chExt cx="1761" cy="934"/>
          </a:xfrm>
        </p:grpSpPr>
        <p:sp>
          <p:nvSpPr>
            <p:cNvPr id="275461" name="Freeform 5">
              <a:extLst>
                <a:ext uri="{FF2B5EF4-FFF2-40B4-BE49-F238E27FC236}">
                  <a16:creationId xmlns:a16="http://schemas.microsoft.com/office/drawing/2014/main" id="{7DD6F142-E84E-22F9-255C-1D3C3E785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576"/>
              <a:ext cx="1160" cy="934"/>
            </a:xfrm>
            <a:custGeom>
              <a:avLst/>
              <a:gdLst>
                <a:gd name="T0" fmla="*/ 2684 w 3480"/>
                <a:gd name="T1" fmla="*/ 2803 h 2803"/>
                <a:gd name="T2" fmla="*/ 2684 w 3480"/>
                <a:gd name="T3" fmla="*/ 2374 h 2803"/>
                <a:gd name="T4" fmla="*/ 2684 w 3480"/>
                <a:gd name="T5" fmla="*/ 2088 h 2803"/>
                <a:gd name="T6" fmla="*/ 3008 w 3480"/>
                <a:gd name="T7" fmla="*/ 1801 h 2803"/>
                <a:gd name="T8" fmla="*/ 3214 w 3480"/>
                <a:gd name="T9" fmla="*/ 1515 h 2803"/>
                <a:gd name="T10" fmla="*/ 3421 w 3480"/>
                <a:gd name="T11" fmla="*/ 1114 h 2803"/>
                <a:gd name="T12" fmla="*/ 3480 w 3480"/>
                <a:gd name="T13" fmla="*/ 801 h 2803"/>
                <a:gd name="T14" fmla="*/ 3421 w 3480"/>
                <a:gd name="T15" fmla="*/ 515 h 2803"/>
                <a:gd name="T16" fmla="*/ 3302 w 3480"/>
                <a:gd name="T17" fmla="*/ 258 h 2803"/>
                <a:gd name="T18" fmla="*/ 3097 w 3480"/>
                <a:gd name="T19" fmla="*/ 86 h 2803"/>
                <a:gd name="T20" fmla="*/ 2830 w 3480"/>
                <a:gd name="T21" fmla="*/ 0 h 2803"/>
                <a:gd name="T22" fmla="*/ 2595 w 3480"/>
                <a:gd name="T23" fmla="*/ 0 h 2803"/>
                <a:gd name="T24" fmla="*/ 2418 w 3480"/>
                <a:gd name="T25" fmla="*/ 57 h 2803"/>
                <a:gd name="T26" fmla="*/ 2065 w 3480"/>
                <a:gd name="T27" fmla="*/ 286 h 2803"/>
                <a:gd name="T28" fmla="*/ 1740 w 3480"/>
                <a:gd name="T29" fmla="*/ 458 h 2803"/>
                <a:gd name="T30" fmla="*/ 1323 w 3480"/>
                <a:gd name="T31" fmla="*/ 264 h 2803"/>
                <a:gd name="T32" fmla="*/ 1003 w 3480"/>
                <a:gd name="T33" fmla="*/ 57 h 2803"/>
                <a:gd name="T34" fmla="*/ 737 w 3480"/>
                <a:gd name="T35" fmla="*/ 0 h 2803"/>
                <a:gd name="T36" fmla="*/ 531 w 3480"/>
                <a:gd name="T37" fmla="*/ 57 h 2803"/>
                <a:gd name="T38" fmla="*/ 354 w 3480"/>
                <a:gd name="T39" fmla="*/ 143 h 2803"/>
                <a:gd name="T40" fmla="*/ 177 w 3480"/>
                <a:gd name="T41" fmla="*/ 315 h 2803"/>
                <a:gd name="T42" fmla="*/ 59 w 3480"/>
                <a:gd name="T43" fmla="*/ 515 h 2803"/>
                <a:gd name="T44" fmla="*/ 0 w 3480"/>
                <a:gd name="T45" fmla="*/ 801 h 2803"/>
                <a:gd name="T46" fmla="*/ 59 w 3480"/>
                <a:gd name="T47" fmla="*/ 1172 h 2803"/>
                <a:gd name="T48" fmla="*/ 266 w 3480"/>
                <a:gd name="T49" fmla="*/ 1515 h 2803"/>
                <a:gd name="T50" fmla="*/ 472 w 3480"/>
                <a:gd name="T51" fmla="*/ 1830 h 2803"/>
                <a:gd name="T52" fmla="*/ 708 w 3480"/>
                <a:gd name="T53" fmla="*/ 2059 h 2803"/>
                <a:gd name="T54" fmla="*/ 766 w 3480"/>
                <a:gd name="T55" fmla="*/ 2259 h 2803"/>
                <a:gd name="T56" fmla="*/ 796 w 3480"/>
                <a:gd name="T57" fmla="*/ 2803 h 2803"/>
                <a:gd name="T58" fmla="*/ 2684 w 3480"/>
                <a:gd name="T59" fmla="*/ 2803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0" h="2803">
                  <a:moveTo>
                    <a:pt x="2684" y="2803"/>
                  </a:moveTo>
                  <a:lnTo>
                    <a:pt x="2684" y="2374"/>
                  </a:lnTo>
                  <a:lnTo>
                    <a:pt x="2684" y="2088"/>
                  </a:lnTo>
                  <a:lnTo>
                    <a:pt x="3008" y="1801"/>
                  </a:lnTo>
                  <a:lnTo>
                    <a:pt x="3214" y="1515"/>
                  </a:lnTo>
                  <a:lnTo>
                    <a:pt x="3421" y="1114"/>
                  </a:lnTo>
                  <a:lnTo>
                    <a:pt x="3480" y="801"/>
                  </a:lnTo>
                  <a:lnTo>
                    <a:pt x="3421" y="515"/>
                  </a:lnTo>
                  <a:lnTo>
                    <a:pt x="3302" y="258"/>
                  </a:lnTo>
                  <a:lnTo>
                    <a:pt x="3097" y="86"/>
                  </a:lnTo>
                  <a:lnTo>
                    <a:pt x="2830" y="0"/>
                  </a:lnTo>
                  <a:lnTo>
                    <a:pt x="2595" y="0"/>
                  </a:lnTo>
                  <a:lnTo>
                    <a:pt x="2418" y="57"/>
                  </a:lnTo>
                  <a:lnTo>
                    <a:pt x="2065" y="286"/>
                  </a:lnTo>
                  <a:lnTo>
                    <a:pt x="1740" y="458"/>
                  </a:lnTo>
                  <a:lnTo>
                    <a:pt x="1323" y="264"/>
                  </a:lnTo>
                  <a:lnTo>
                    <a:pt x="1003" y="57"/>
                  </a:lnTo>
                  <a:lnTo>
                    <a:pt x="737" y="0"/>
                  </a:lnTo>
                  <a:lnTo>
                    <a:pt x="531" y="57"/>
                  </a:lnTo>
                  <a:lnTo>
                    <a:pt x="354" y="143"/>
                  </a:lnTo>
                  <a:lnTo>
                    <a:pt x="177" y="315"/>
                  </a:lnTo>
                  <a:lnTo>
                    <a:pt x="59" y="515"/>
                  </a:lnTo>
                  <a:lnTo>
                    <a:pt x="0" y="801"/>
                  </a:lnTo>
                  <a:lnTo>
                    <a:pt x="59" y="1172"/>
                  </a:lnTo>
                  <a:lnTo>
                    <a:pt x="266" y="1515"/>
                  </a:lnTo>
                  <a:lnTo>
                    <a:pt x="472" y="1830"/>
                  </a:lnTo>
                  <a:lnTo>
                    <a:pt x="708" y="2059"/>
                  </a:lnTo>
                  <a:lnTo>
                    <a:pt x="766" y="2259"/>
                  </a:lnTo>
                  <a:lnTo>
                    <a:pt x="796" y="2803"/>
                  </a:lnTo>
                  <a:lnTo>
                    <a:pt x="2684" y="2803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5462" name="Freeform 6">
              <a:extLst>
                <a:ext uri="{FF2B5EF4-FFF2-40B4-BE49-F238E27FC236}">
                  <a16:creationId xmlns:a16="http://schemas.microsoft.com/office/drawing/2014/main" id="{F430CF99-A629-8C90-46A4-315C27FFB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740"/>
              <a:ext cx="776" cy="770"/>
            </a:xfrm>
            <a:custGeom>
              <a:avLst/>
              <a:gdLst>
                <a:gd name="T0" fmla="*/ 2094 w 2329"/>
                <a:gd name="T1" fmla="*/ 2310 h 2310"/>
                <a:gd name="T2" fmla="*/ 2094 w 2329"/>
                <a:gd name="T3" fmla="*/ 1279 h 2310"/>
                <a:gd name="T4" fmla="*/ 2270 w 2329"/>
                <a:gd name="T5" fmla="*/ 765 h 2310"/>
                <a:gd name="T6" fmla="*/ 2329 w 2329"/>
                <a:gd name="T7" fmla="*/ 365 h 2310"/>
                <a:gd name="T8" fmla="*/ 2300 w 2329"/>
                <a:gd name="T9" fmla="*/ 164 h 2310"/>
                <a:gd name="T10" fmla="*/ 2270 w 2329"/>
                <a:gd name="T11" fmla="*/ 79 h 2310"/>
                <a:gd name="T12" fmla="*/ 2153 w 2329"/>
                <a:gd name="T13" fmla="*/ 22 h 2310"/>
                <a:gd name="T14" fmla="*/ 1828 w 2329"/>
                <a:gd name="T15" fmla="*/ 51 h 2310"/>
                <a:gd name="T16" fmla="*/ 1857 w 2329"/>
                <a:gd name="T17" fmla="*/ 51 h 2310"/>
                <a:gd name="T18" fmla="*/ 1650 w 2329"/>
                <a:gd name="T19" fmla="*/ 101 h 2310"/>
                <a:gd name="T20" fmla="*/ 1150 w 2329"/>
                <a:gd name="T21" fmla="*/ 223 h 2310"/>
                <a:gd name="T22" fmla="*/ 644 w 2329"/>
                <a:gd name="T23" fmla="*/ 100 h 2310"/>
                <a:gd name="T24" fmla="*/ 323 w 2329"/>
                <a:gd name="T25" fmla="*/ 0 h 2310"/>
                <a:gd name="T26" fmla="*/ 265 w 2329"/>
                <a:gd name="T27" fmla="*/ 22 h 2310"/>
                <a:gd name="T28" fmla="*/ 118 w 2329"/>
                <a:gd name="T29" fmla="*/ 22 h 2310"/>
                <a:gd name="T30" fmla="*/ 0 w 2329"/>
                <a:gd name="T31" fmla="*/ 164 h 2310"/>
                <a:gd name="T32" fmla="*/ 0 w 2329"/>
                <a:gd name="T33" fmla="*/ 394 h 2310"/>
                <a:gd name="T34" fmla="*/ 59 w 2329"/>
                <a:gd name="T35" fmla="*/ 822 h 2310"/>
                <a:gd name="T36" fmla="*/ 176 w 2329"/>
                <a:gd name="T37" fmla="*/ 1337 h 2310"/>
                <a:gd name="T38" fmla="*/ 176 w 2329"/>
                <a:gd name="T39" fmla="*/ 2310 h 2310"/>
                <a:gd name="T40" fmla="*/ 914 w 2329"/>
                <a:gd name="T41" fmla="*/ 2310 h 2310"/>
                <a:gd name="T42" fmla="*/ 2094 w 2329"/>
                <a:gd name="T43" fmla="*/ 231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29" h="2310">
                  <a:moveTo>
                    <a:pt x="2094" y="2310"/>
                  </a:moveTo>
                  <a:lnTo>
                    <a:pt x="2094" y="1279"/>
                  </a:lnTo>
                  <a:lnTo>
                    <a:pt x="2270" y="765"/>
                  </a:lnTo>
                  <a:lnTo>
                    <a:pt x="2329" y="365"/>
                  </a:lnTo>
                  <a:lnTo>
                    <a:pt x="2300" y="164"/>
                  </a:lnTo>
                  <a:lnTo>
                    <a:pt x="2270" y="79"/>
                  </a:lnTo>
                  <a:lnTo>
                    <a:pt x="2153" y="22"/>
                  </a:lnTo>
                  <a:lnTo>
                    <a:pt x="1828" y="51"/>
                  </a:lnTo>
                  <a:lnTo>
                    <a:pt x="1857" y="51"/>
                  </a:lnTo>
                  <a:lnTo>
                    <a:pt x="1650" y="101"/>
                  </a:lnTo>
                  <a:lnTo>
                    <a:pt x="1150" y="223"/>
                  </a:lnTo>
                  <a:lnTo>
                    <a:pt x="644" y="100"/>
                  </a:lnTo>
                  <a:lnTo>
                    <a:pt x="323" y="0"/>
                  </a:lnTo>
                  <a:lnTo>
                    <a:pt x="265" y="22"/>
                  </a:lnTo>
                  <a:lnTo>
                    <a:pt x="118" y="22"/>
                  </a:lnTo>
                  <a:lnTo>
                    <a:pt x="0" y="164"/>
                  </a:lnTo>
                  <a:lnTo>
                    <a:pt x="0" y="394"/>
                  </a:lnTo>
                  <a:lnTo>
                    <a:pt x="59" y="822"/>
                  </a:lnTo>
                  <a:lnTo>
                    <a:pt x="176" y="1337"/>
                  </a:lnTo>
                  <a:lnTo>
                    <a:pt x="176" y="2310"/>
                  </a:lnTo>
                  <a:lnTo>
                    <a:pt x="914" y="2310"/>
                  </a:lnTo>
                  <a:lnTo>
                    <a:pt x="2094" y="2310"/>
                  </a:lnTo>
                  <a:close/>
                </a:path>
              </a:pathLst>
            </a:custGeom>
            <a:solidFill>
              <a:srgbClr val="FFFF8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5463" name="Freeform 7">
              <a:extLst>
                <a:ext uri="{FF2B5EF4-FFF2-40B4-BE49-F238E27FC236}">
                  <a16:creationId xmlns:a16="http://schemas.microsoft.com/office/drawing/2014/main" id="{A04ACC1B-C074-B2A2-FE4E-EF52C6084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1062"/>
              <a:ext cx="345" cy="439"/>
            </a:xfrm>
            <a:custGeom>
              <a:avLst/>
              <a:gdLst>
                <a:gd name="T0" fmla="*/ 797 w 1033"/>
                <a:gd name="T1" fmla="*/ 1316 h 1316"/>
                <a:gd name="T2" fmla="*/ 797 w 1033"/>
                <a:gd name="T3" fmla="*/ 715 h 1316"/>
                <a:gd name="T4" fmla="*/ 945 w 1033"/>
                <a:gd name="T5" fmla="*/ 543 h 1316"/>
                <a:gd name="T6" fmla="*/ 1033 w 1033"/>
                <a:gd name="T7" fmla="*/ 428 h 1316"/>
                <a:gd name="T8" fmla="*/ 1033 w 1033"/>
                <a:gd name="T9" fmla="*/ 171 h 1316"/>
                <a:gd name="T10" fmla="*/ 945 w 1033"/>
                <a:gd name="T11" fmla="*/ 56 h 1316"/>
                <a:gd name="T12" fmla="*/ 797 w 1033"/>
                <a:gd name="T13" fmla="*/ 0 h 1316"/>
                <a:gd name="T14" fmla="*/ 560 w 1033"/>
                <a:gd name="T15" fmla="*/ 171 h 1316"/>
                <a:gd name="T16" fmla="*/ 325 w 1033"/>
                <a:gd name="T17" fmla="*/ 0 h 1316"/>
                <a:gd name="T18" fmla="*/ 148 w 1033"/>
                <a:gd name="T19" fmla="*/ 0 h 1316"/>
                <a:gd name="T20" fmla="*/ 118 w 1033"/>
                <a:gd name="T21" fmla="*/ 0 h 1316"/>
                <a:gd name="T22" fmla="*/ 0 w 1033"/>
                <a:gd name="T23" fmla="*/ 171 h 1316"/>
                <a:gd name="T24" fmla="*/ 29 w 1033"/>
                <a:gd name="T25" fmla="*/ 457 h 1316"/>
                <a:gd name="T26" fmla="*/ 266 w 1033"/>
                <a:gd name="T27" fmla="*/ 743 h 1316"/>
                <a:gd name="T28" fmla="*/ 266 w 1033"/>
                <a:gd name="T29" fmla="*/ 1316 h 1316"/>
                <a:gd name="T30" fmla="*/ 797 w 1033"/>
                <a:gd name="T31" fmla="*/ 1316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" h="1316">
                  <a:moveTo>
                    <a:pt x="797" y="1316"/>
                  </a:moveTo>
                  <a:lnTo>
                    <a:pt x="797" y="715"/>
                  </a:lnTo>
                  <a:lnTo>
                    <a:pt x="945" y="543"/>
                  </a:lnTo>
                  <a:lnTo>
                    <a:pt x="1033" y="428"/>
                  </a:lnTo>
                  <a:lnTo>
                    <a:pt x="1033" y="171"/>
                  </a:lnTo>
                  <a:lnTo>
                    <a:pt x="945" y="56"/>
                  </a:lnTo>
                  <a:lnTo>
                    <a:pt x="797" y="0"/>
                  </a:lnTo>
                  <a:lnTo>
                    <a:pt x="560" y="171"/>
                  </a:lnTo>
                  <a:lnTo>
                    <a:pt x="325" y="0"/>
                  </a:lnTo>
                  <a:lnTo>
                    <a:pt x="148" y="0"/>
                  </a:lnTo>
                  <a:lnTo>
                    <a:pt x="118" y="0"/>
                  </a:lnTo>
                  <a:lnTo>
                    <a:pt x="0" y="171"/>
                  </a:lnTo>
                  <a:lnTo>
                    <a:pt x="29" y="457"/>
                  </a:lnTo>
                  <a:lnTo>
                    <a:pt x="266" y="743"/>
                  </a:lnTo>
                  <a:lnTo>
                    <a:pt x="266" y="1316"/>
                  </a:lnTo>
                  <a:lnTo>
                    <a:pt x="797" y="1316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5464" name="Freeform 8">
              <a:extLst>
                <a:ext uri="{FF2B5EF4-FFF2-40B4-BE49-F238E27FC236}">
                  <a16:creationId xmlns:a16="http://schemas.microsoft.com/office/drawing/2014/main" id="{00E08D15-2333-4B54-81D9-1C7228902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834"/>
              <a:ext cx="91" cy="132"/>
            </a:xfrm>
            <a:custGeom>
              <a:avLst/>
              <a:gdLst>
                <a:gd name="T0" fmla="*/ 2 w 273"/>
                <a:gd name="T1" fmla="*/ 0 h 397"/>
                <a:gd name="T2" fmla="*/ 2 w 273"/>
                <a:gd name="T3" fmla="*/ 32 h 397"/>
                <a:gd name="T4" fmla="*/ 0 w 273"/>
                <a:gd name="T5" fmla="*/ 67 h 397"/>
                <a:gd name="T6" fmla="*/ 0 w 273"/>
                <a:gd name="T7" fmla="*/ 101 h 397"/>
                <a:gd name="T8" fmla="*/ 1 w 273"/>
                <a:gd name="T9" fmla="*/ 117 h 397"/>
                <a:gd name="T10" fmla="*/ 1 w 273"/>
                <a:gd name="T11" fmla="*/ 125 h 397"/>
                <a:gd name="T12" fmla="*/ 2 w 273"/>
                <a:gd name="T13" fmla="*/ 132 h 397"/>
                <a:gd name="T14" fmla="*/ 4 w 273"/>
                <a:gd name="T15" fmla="*/ 156 h 397"/>
                <a:gd name="T16" fmla="*/ 4 w 273"/>
                <a:gd name="T17" fmla="*/ 177 h 397"/>
                <a:gd name="T18" fmla="*/ 4 w 273"/>
                <a:gd name="T19" fmla="*/ 188 h 397"/>
                <a:gd name="T20" fmla="*/ 5 w 273"/>
                <a:gd name="T21" fmla="*/ 197 h 397"/>
                <a:gd name="T22" fmla="*/ 7 w 273"/>
                <a:gd name="T23" fmla="*/ 207 h 397"/>
                <a:gd name="T24" fmla="*/ 10 w 273"/>
                <a:gd name="T25" fmla="*/ 218 h 397"/>
                <a:gd name="T26" fmla="*/ 16 w 273"/>
                <a:gd name="T27" fmla="*/ 238 h 397"/>
                <a:gd name="T28" fmla="*/ 19 w 273"/>
                <a:gd name="T29" fmla="*/ 260 h 397"/>
                <a:gd name="T30" fmla="*/ 24 w 273"/>
                <a:gd name="T31" fmla="*/ 305 h 397"/>
                <a:gd name="T32" fmla="*/ 26 w 273"/>
                <a:gd name="T33" fmla="*/ 317 h 397"/>
                <a:gd name="T34" fmla="*/ 29 w 273"/>
                <a:gd name="T35" fmla="*/ 328 h 397"/>
                <a:gd name="T36" fmla="*/ 37 w 273"/>
                <a:gd name="T37" fmla="*/ 351 h 397"/>
                <a:gd name="T38" fmla="*/ 44 w 273"/>
                <a:gd name="T39" fmla="*/ 373 h 397"/>
                <a:gd name="T40" fmla="*/ 46 w 273"/>
                <a:gd name="T41" fmla="*/ 386 h 397"/>
                <a:gd name="T42" fmla="*/ 46 w 273"/>
                <a:gd name="T43" fmla="*/ 397 h 397"/>
                <a:gd name="T44" fmla="*/ 66 w 273"/>
                <a:gd name="T45" fmla="*/ 392 h 397"/>
                <a:gd name="T46" fmla="*/ 84 w 273"/>
                <a:gd name="T47" fmla="*/ 386 h 397"/>
                <a:gd name="T48" fmla="*/ 101 w 273"/>
                <a:gd name="T49" fmla="*/ 378 h 397"/>
                <a:gd name="T50" fmla="*/ 117 w 273"/>
                <a:gd name="T51" fmla="*/ 370 h 397"/>
                <a:gd name="T52" fmla="*/ 132 w 273"/>
                <a:gd name="T53" fmla="*/ 361 h 397"/>
                <a:gd name="T54" fmla="*/ 146 w 273"/>
                <a:gd name="T55" fmla="*/ 352 h 397"/>
                <a:gd name="T56" fmla="*/ 158 w 273"/>
                <a:gd name="T57" fmla="*/ 341 h 397"/>
                <a:gd name="T58" fmla="*/ 170 w 273"/>
                <a:gd name="T59" fmla="*/ 330 h 397"/>
                <a:gd name="T60" fmla="*/ 180 w 273"/>
                <a:gd name="T61" fmla="*/ 319 h 397"/>
                <a:gd name="T62" fmla="*/ 191 w 273"/>
                <a:gd name="T63" fmla="*/ 308 h 397"/>
                <a:gd name="T64" fmla="*/ 210 w 273"/>
                <a:gd name="T65" fmla="*/ 283 h 397"/>
                <a:gd name="T66" fmla="*/ 248 w 273"/>
                <a:gd name="T67" fmla="*/ 232 h 397"/>
                <a:gd name="T68" fmla="*/ 256 w 273"/>
                <a:gd name="T69" fmla="*/ 218 h 397"/>
                <a:gd name="T70" fmla="*/ 265 w 273"/>
                <a:gd name="T71" fmla="*/ 205 h 397"/>
                <a:gd name="T72" fmla="*/ 270 w 273"/>
                <a:gd name="T73" fmla="*/ 189 h 397"/>
                <a:gd name="T74" fmla="*/ 273 w 273"/>
                <a:gd name="T75" fmla="*/ 170 h 397"/>
                <a:gd name="T76" fmla="*/ 272 w 273"/>
                <a:gd name="T77" fmla="*/ 159 h 397"/>
                <a:gd name="T78" fmla="*/ 268 w 273"/>
                <a:gd name="T79" fmla="*/ 147 h 397"/>
                <a:gd name="T80" fmla="*/ 262 w 273"/>
                <a:gd name="T81" fmla="*/ 134 h 397"/>
                <a:gd name="T82" fmla="*/ 253 w 273"/>
                <a:gd name="T83" fmla="*/ 122 h 397"/>
                <a:gd name="T84" fmla="*/ 235 w 273"/>
                <a:gd name="T85" fmla="*/ 101 h 397"/>
                <a:gd name="T86" fmla="*/ 221 w 273"/>
                <a:gd name="T87" fmla="*/ 86 h 397"/>
                <a:gd name="T88" fmla="*/ 217 w 273"/>
                <a:gd name="T89" fmla="*/ 83 h 397"/>
                <a:gd name="T90" fmla="*/ 215 w 273"/>
                <a:gd name="T91" fmla="*/ 80 h 397"/>
                <a:gd name="T92" fmla="*/ 213 w 273"/>
                <a:gd name="T93" fmla="*/ 76 h 397"/>
                <a:gd name="T94" fmla="*/ 212 w 273"/>
                <a:gd name="T95" fmla="*/ 73 h 397"/>
                <a:gd name="T96" fmla="*/ 210 w 273"/>
                <a:gd name="T97" fmla="*/ 70 h 397"/>
                <a:gd name="T98" fmla="*/ 191 w 273"/>
                <a:gd name="T99" fmla="*/ 61 h 397"/>
                <a:gd name="T100" fmla="*/ 135 w 273"/>
                <a:gd name="T101" fmla="*/ 41 h 397"/>
                <a:gd name="T102" fmla="*/ 101 w 273"/>
                <a:gd name="T103" fmla="*/ 30 h 397"/>
                <a:gd name="T104" fmla="*/ 76 w 273"/>
                <a:gd name="T105" fmla="*/ 21 h 397"/>
                <a:gd name="T106" fmla="*/ 43 w 273"/>
                <a:gd name="T107" fmla="*/ 8 h 397"/>
                <a:gd name="T108" fmla="*/ 22 w 273"/>
                <a:gd name="T109" fmla="*/ 1 h 397"/>
                <a:gd name="T110" fmla="*/ 2 w 273"/>
                <a:gd name="T11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3" h="397">
                  <a:moveTo>
                    <a:pt x="2" y="0"/>
                  </a:moveTo>
                  <a:lnTo>
                    <a:pt x="2" y="32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1" y="117"/>
                  </a:lnTo>
                  <a:lnTo>
                    <a:pt x="1" y="125"/>
                  </a:lnTo>
                  <a:lnTo>
                    <a:pt x="2" y="132"/>
                  </a:lnTo>
                  <a:lnTo>
                    <a:pt x="4" y="156"/>
                  </a:lnTo>
                  <a:lnTo>
                    <a:pt x="4" y="177"/>
                  </a:lnTo>
                  <a:lnTo>
                    <a:pt x="4" y="188"/>
                  </a:lnTo>
                  <a:lnTo>
                    <a:pt x="5" y="197"/>
                  </a:lnTo>
                  <a:lnTo>
                    <a:pt x="7" y="207"/>
                  </a:lnTo>
                  <a:lnTo>
                    <a:pt x="10" y="218"/>
                  </a:lnTo>
                  <a:lnTo>
                    <a:pt x="16" y="238"/>
                  </a:lnTo>
                  <a:lnTo>
                    <a:pt x="19" y="260"/>
                  </a:lnTo>
                  <a:lnTo>
                    <a:pt x="24" y="305"/>
                  </a:lnTo>
                  <a:lnTo>
                    <a:pt x="26" y="317"/>
                  </a:lnTo>
                  <a:lnTo>
                    <a:pt x="29" y="328"/>
                  </a:lnTo>
                  <a:lnTo>
                    <a:pt x="37" y="351"/>
                  </a:lnTo>
                  <a:lnTo>
                    <a:pt x="44" y="373"/>
                  </a:lnTo>
                  <a:lnTo>
                    <a:pt x="46" y="386"/>
                  </a:lnTo>
                  <a:lnTo>
                    <a:pt x="46" y="397"/>
                  </a:lnTo>
                  <a:lnTo>
                    <a:pt x="66" y="392"/>
                  </a:lnTo>
                  <a:lnTo>
                    <a:pt x="84" y="386"/>
                  </a:lnTo>
                  <a:lnTo>
                    <a:pt x="101" y="378"/>
                  </a:lnTo>
                  <a:lnTo>
                    <a:pt x="117" y="370"/>
                  </a:lnTo>
                  <a:lnTo>
                    <a:pt x="132" y="361"/>
                  </a:lnTo>
                  <a:lnTo>
                    <a:pt x="146" y="352"/>
                  </a:lnTo>
                  <a:lnTo>
                    <a:pt x="158" y="341"/>
                  </a:lnTo>
                  <a:lnTo>
                    <a:pt x="170" y="330"/>
                  </a:lnTo>
                  <a:lnTo>
                    <a:pt x="180" y="319"/>
                  </a:lnTo>
                  <a:lnTo>
                    <a:pt x="191" y="308"/>
                  </a:lnTo>
                  <a:lnTo>
                    <a:pt x="210" y="283"/>
                  </a:lnTo>
                  <a:lnTo>
                    <a:pt x="248" y="232"/>
                  </a:lnTo>
                  <a:lnTo>
                    <a:pt x="256" y="218"/>
                  </a:lnTo>
                  <a:lnTo>
                    <a:pt x="265" y="205"/>
                  </a:lnTo>
                  <a:lnTo>
                    <a:pt x="270" y="189"/>
                  </a:lnTo>
                  <a:lnTo>
                    <a:pt x="273" y="170"/>
                  </a:lnTo>
                  <a:lnTo>
                    <a:pt x="272" y="159"/>
                  </a:lnTo>
                  <a:lnTo>
                    <a:pt x="268" y="147"/>
                  </a:lnTo>
                  <a:lnTo>
                    <a:pt x="262" y="134"/>
                  </a:lnTo>
                  <a:lnTo>
                    <a:pt x="253" y="122"/>
                  </a:lnTo>
                  <a:lnTo>
                    <a:pt x="235" y="101"/>
                  </a:lnTo>
                  <a:lnTo>
                    <a:pt x="221" y="86"/>
                  </a:lnTo>
                  <a:lnTo>
                    <a:pt x="217" y="83"/>
                  </a:lnTo>
                  <a:lnTo>
                    <a:pt x="215" y="80"/>
                  </a:lnTo>
                  <a:lnTo>
                    <a:pt x="213" y="76"/>
                  </a:lnTo>
                  <a:lnTo>
                    <a:pt x="212" y="73"/>
                  </a:lnTo>
                  <a:lnTo>
                    <a:pt x="210" y="70"/>
                  </a:lnTo>
                  <a:lnTo>
                    <a:pt x="191" y="61"/>
                  </a:lnTo>
                  <a:lnTo>
                    <a:pt x="135" y="41"/>
                  </a:lnTo>
                  <a:lnTo>
                    <a:pt x="101" y="30"/>
                  </a:lnTo>
                  <a:lnTo>
                    <a:pt x="76" y="21"/>
                  </a:lnTo>
                  <a:lnTo>
                    <a:pt x="43" y="8"/>
                  </a:lnTo>
                  <a:lnTo>
                    <a:pt x="2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5465" name="Freeform 9">
              <a:extLst>
                <a:ext uri="{FF2B5EF4-FFF2-40B4-BE49-F238E27FC236}">
                  <a16:creationId xmlns:a16="http://schemas.microsoft.com/office/drawing/2014/main" id="{176C4B26-8114-AB9D-F362-F2A394AEE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934"/>
              <a:ext cx="67" cy="67"/>
            </a:xfrm>
            <a:custGeom>
              <a:avLst/>
              <a:gdLst>
                <a:gd name="T0" fmla="*/ 0 w 200"/>
                <a:gd name="T1" fmla="*/ 0 h 202"/>
                <a:gd name="T2" fmla="*/ 122 w 200"/>
                <a:gd name="T3" fmla="*/ 202 h 202"/>
                <a:gd name="T4" fmla="*/ 200 w 200"/>
                <a:gd name="T5" fmla="*/ 22 h 202"/>
                <a:gd name="T6" fmla="*/ 0 w 200"/>
                <a:gd name="T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2">
                  <a:moveTo>
                    <a:pt x="0" y="0"/>
                  </a:moveTo>
                  <a:lnTo>
                    <a:pt x="122" y="202"/>
                  </a:lnTo>
                  <a:lnTo>
                    <a:pt x="20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5466" name="Line 10">
              <a:extLst>
                <a:ext uri="{FF2B5EF4-FFF2-40B4-BE49-F238E27FC236}">
                  <a16:creationId xmlns:a16="http://schemas.microsoft.com/office/drawing/2014/main" id="{52363587-7B0A-C382-6737-6424E7F822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4" y="961"/>
              <a:ext cx="310" cy="177"/>
            </a:xfrm>
            <a:prstGeom prst="line">
              <a:avLst/>
            </a:prstGeom>
            <a:noFill/>
            <a:ln w="523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5467" name="Text Box 11">
              <a:extLst>
                <a:ext uri="{FF2B5EF4-FFF2-40B4-BE49-F238E27FC236}">
                  <a16:creationId xmlns:a16="http://schemas.microsoft.com/office/drawing/2014/main" id="{E8311FE3-87DE-5413-DCF3-CA54C033F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5" y="931"/>
              <a:ext cx="24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8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 b="1">
                  <a:solidFill>
                    <a:srgbClr val="FFFF99"/>
                  </a:solidFill>
                </a:rPr>
                <a:t>I</a:t>
              </a:r>
            </a:p>
          </p:txBody>
        </p:sp>
      </p:grpSp>
      <p:sp>
        <p:nvSpPr>
          <p:cNvPr id="275469" name="Rectangle 13">
            <a:extLst>
              <a:ext uri="{FF2B5EF4-FFF2-40B4-BE49-F238E27FC236}">
                <a16:creationId xmlns:a16="http://schemas.microsoft.com/office/drawing/2014/main" id="{C8F3764E-6CD0-0CF9-4557-C168F9E40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620" y="5318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2800" dirty="0"/>
              <a:t>Interproximal Caries (Incipient)</a:t>
            </a:r>
          </a:p>
        </p:txBody>
      </p:sp>
      <p:sp>
        <p:nvSpPr>
          <p:cNvPr id="275470" name="Rectangle 14">
            <a:extLst>
              <a:ext uri="{FF2B5EF4-FFF2-40B4-BE49-F238E27FC236}">
                <a16:creationId xmlns:a16="http://schemas.microsoft.com/office/drawing/2014/main" id="{FADE3316-E542-C5D8-B385-46A618C91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93620" y="1992312"/>
            <a:ext cx="8229600" cy="19351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 err="1"/>
              <a:t>Upto</a:t>
            </a:r>
            <a:r>
              <a:rPr lang="en-US" altLang="en-US" sz="2400" dirty="0"/>
              <a:t> half the thickness of enamel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Usually not restored unless patient has high level of caries activity (high risk). 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 Treat with fluoride.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963459-9B9C-D4C0-EFE5-F7FC1766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28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7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31" name="Group 3">
            <a:extLst>
              <a:ext uri="{FF2B5EF4-FFF2-40B4-BE49-F238E27FC236}">
                <a16:creationId xmlns:a16="http://schemas.microsoft.com/office/drawing/2014/main" id="{173E40F9-4701-7B55-DBB2-6E3BD91BA446}"/>
              </a:ext>
            </a:extLst>
          </p:cNvPr>
          <p:cNvGrpSpPr>
            <a:grpSpLocks/>
          </p:cNvGrpSpPr>
          <p:nvPr/>
        </p:nvGrpSpPr>
        <p:grpSpPr bwMode="auto">
          <a:xfrm>
            <a:off x="2416138" y="3249782"/>
            <a:ext cx="2435225" cy="1482725"/>
            <a:chOff x="933" y="1277"/>
            <a:chExt cx="1534" cy="934"/>
          </a:xfrm>
        </p:grpSpPr>
        <p:sp>
          <p:nvSpPr>
            <p:cNvPr id="278532" name="Freeform 4">
              <a:extLst>
                <a:ext uri="{FF2B5EF4-FFF2-40B4-BE49-F238E27FC236}">
                  <a16:creationId xmlns:a16="http://schemas.microsoft.com/office/drawing/2014/main" id="{1547FE90-5CF0-0495-F96B-1308163A7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" y="1277"/>
              <a:ext cx="1160" cy="934"/>
            </a:xfrm>
            <a:custGeom>
              <a:avLst/>
              <a:gdLst>
                <a:gd name="T0" fmla="*/ 2684 w 3480"/>
                <a:gd name="T1" fmla="*/ 2803 h 2803"/>
                <a:gd name="T2" fmla="*/ 2684 w 3480"/>
                <a:gd name="T3" fmla="*/ 2374 h 2803"/>
                <a:gd name="T4" fmla="*/ 2684 w 3480"/>
                <a:gd name="T5" fmla="*/ 2088 h 2803"/>
                <a:gd name="T6" fmla="*/ 3008 w 3480"/>
                <a:gd name="T7" fmla="*/ 1801 h 2803"/>
                <a:gd name="T8" fmla="*/ 3214 w 3480"/>
                <a:gd name="T9" fmla="*/ 1515 h 2803"/>
                <a:gd name="T10" fmla="*/ 3421 w 3480"/>
                <a:gd name="T11" fmla="*/ 1114 h 2803"/>
                <a:gd name="T12" fmla="*/ 3480 w 3480"/>
                <a:gd name="T13" fmla="*/ 801 h 2803"/>
                <a:gd name="T14" fmla="*/ 3421 w 3480"/>
                <a:gd name="T15" fmla="*/ 515 h 2803"/>
                <a:gd name="T16" fmla="*/ 3302 w 3480"/>
                <a:gd name="T17" fmla="*/ 258 h 2803"/>
                <a:gd name="T18" fmla="*/ 3097 w 3480"/>
                <a:gd name="T19" fmla="*/ 86 h 2803"/>
                <a:gd name="T20" fmla="*/ 2830 w 3480"/>
                <a:gd name="T21" fmla="*/ 0 h 2803"/>
                <a:gd name="T22" fmla="*/ 2595 w 3480"/>
                <a:gd name="T23" fmla="*/ 0 h 2803"/>
                <a:gd name="T24" fmla="*/ 2418 w 3480"/>
                <a:gd name="T25" fmla="*/ 57 h 2803"/>
                <a:gd name="T26" fmla="*/ 2065 w 3480"/>
                <a:gd name="T27" fmla="*/ 286 h 2803"/>
                <a:gd name="T28" fmla="*/ 1740 w 3480"/>
                <a:gd name="T29" fmla="*/ 458 h 2803"/>
                <a:gd name="T30" fmla="*/ 1323 w 3480"/>
                <a:gd name="T31" fmla="*/ 264 h 2803"/>
                <a:gd name="T32" fmla="*/ 1003 w 3480"/>
                <a:gd name="T33" fmla="*/ 57 h 2803"/>
                <a:gd name="T34" fmla="*/ 737 w 3480"/>
                <a:gd name="T35" fmla="*/ 0 h 2803"/>
                <a:gd name="T36" fmla="*/ 531 w 3480"/>
                <a:gd name="T37" fmla="*/ 57 h 2803"/>
                <a:gd name="T38" fmla="*/ 354 w 3480"/>
                <a:gd name="T39" fmla="*/ 143 h 2803"/>
                <a:gd name="T40" fmla="*/ 177 w 3480"/>
                <a:gd name="T41" fmla="*/ 315 h 2803"/>
                <a:gd name="T42" fmla="*/ 59 w 3480"/>
                <a:gd name="T43" fmla="*/ 515 h 2803"/>
                <a:gd name="T44" fmla="*/ 0 w 3480"/>
                <a:gd name="T45" fmla="*/ 801 h 2803"/>
                <a:gd name="T46" fmla="*/ 59 w 3480"/>
                <a:gd name="T47" fmla="*/ 1172 h 2803"/>
                <a:gd name="T48" fmla="*/ 266 w 3480"/>
                <a:gd name="T49" fmla="*/ 1515 h 2803"/>
                <a:gd name="T50" fmla="*/ 472 w 3480"/>
                <a:gd name="T51" fmla="*/ 1830 h 2803"/>
                <a:gd name="T52" fmla="*/ 708 w 3480"/>
                <a:gd name="T53" fmla="*/ 2059 h 2803"/>
                <a:gd name="T54" fmla="*/ 766 w 3480"/>
                <a:gd name="T55" fmla="*/ 2259 h 2803"/>
                <a:gd name="T56" fmla="*/ 796 w 3480"/>
                <a:gd name="T57" fmla="*/ 2803 h 2803"/>
                <a:gd name="T58" fmla="*/ 2684 w 3480"/>
                <a:gd name="T59" fmla="*/ 2803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0" h="2803">
                  <a:moveTo>
                    <a:pt x="2684" y="2803"/>
                  </a:moveTo>
                  <a:lnTo>
                    <a:pt x="2684" y="2374"/>
                  </a:lnTo>
                  <a:lnTo>
                    <a:pt x="2684" y="2088"/>
                  </a:lnTo>
                  <a:lnTo>
                    <a:pt x="3008" y="1801"/>
                  </a:lnTo>
                  <a:lnTo>
                    <a:pt x="3214" y="1515"/>
                  </a:lnTo>
                  <a:lnTo>
                    <a:pt x="3421" y="1114"/>
                  </a:lnTo>
                  <a:lnTo>
                    <a:pt x="3480" y="801"/>
                  </a:lnTo>
                  <a:lnTo>
                    <a:pt x="3421" y="515"/>
                  </a:lnTo>
                  <a:lnTo>
                    <a:pt x="3302" y="258"/>
                  </a:lnTo>
                  <a:lnTo>
                    <a:pt x="3097" y="86"/>
                  </a:lnTo>
                  <a:lnTo>
                    <a:pt x="2830" y="0"/>
                  </a:lnTo>
                  <a:lnTo>
                    <a:pt x="2595" y="0"/>
                  </a:lnTo>
                  <a:lnTo>
                    <a:pt x="2418" y="57"/>
                  </a:lnTo>
                  <a:lnTo>
                    <a:pt x="2065" y="286"/>
                  </a:lnTo>
                  <a:lnTo>
                    <a:pt x="1740" y="458"/>
                  </a:lnTo>
                  <a:lnTo>
                    <a:pt x="1323" y="264"/>
                  </a:lnTo>
                  <a:lnTo>
                    <a:pt x="1003" y="57"/>
                  </a:lnTo>
                  <a:lnTo>
                    <a:pt x="737" y="0"/>
                  </a:lnTo>
                  <a:lnTo>
                    <a:pt x="531" y="57"/>
                  </a:lnTo>
                  <a:lnTo>
                    <a:pt x="354" y="143"/>
                  </a:lnTo>
                  <a:lnTo>
                    <a:pt x="177" y="315"/>
                  </a:lnTo>
                  <a:lnTo>
                    <a:pt x="59" y="515"/>
                  </a:lnTo>
                  <a:lnTo>
                    <a:pt x="0" y="801"/>
                  </a:lnTo>
                  <a:lnTo>
                    <a:pt x="59" y="1172"/>
                  </a:lnTo>
                  <a:lnTo>
                    <a:pt x="266" y="1515"/>
                  </a:lnTo>
                  <a:lnTo>
                    <a:pt x="472" y="1830"/>
                  </a:lnTo>
                  <a:lnTo>
                    <a:pt x="708" y="2059"/>
                  </a:lnTo>
                  <a:lnTo>
                    <a:pt x="766" y="2259"/>
                  </a:lnTo>
                  <a:lnTo>
                    <a:pt x="796" y="2803"/>
                  </a:lnTo>
                  <a:lnTo>
                    <a:pt x="2684" y="2803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8533" name="Freeform 5">
              <a:extLst>
                <a:ext uri="{FF2B5EF4-FFF2-40B4-BE49-F238E27FC236}">
                  <a16:creationId xmlns:a16="http://schemas.microsoft.com/office/drawing/2014/main" id="{03BD7A69-88A3-4C27-BF4C-F576D0E91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1441"/>
              <a:ext cx="776" cy="770"/>
            </a:xfrm>
            <a:custGeom>
              <a:avLst/>
              <a:gdLst>
                <a:gd name="T0" fmla="*/ 2094 w 2329"/>
                <a:gd name="T1" fmla="*/ 2310 h 2310"/>
                <a:gd name="T2" fmla="*/ 2094 w 2329"/>
                <a:gd name="T3" fmla="*/ 1279 h 2310"/>
                <a:gd name="T4" fmla="*/ 2270 w 2329"/>
                <a:gd name="T5" fmla="*/ 765 h 2310"/>
                <a:gd name="T6" fmla="*/ 2329 w 2329"/>
                <a:gd name="T7" fmla="*/ 365 h 2310"/>
                <a:gd name="T8" fmla="*/ 2300 w 2329"/>
                <a:gd name="T9" fmla="*/ 164 h 2310"/>
                <a:gd name="T10" fmla="*/ 2270 w 2329"/>
                <a:gd name="T11" fmla="*/ 79 h 2310"/>
                <a:gd name="T12" fmla="*/ 2153 w 2329"/>
                <a:gd name="T13" fmla="*/ 22 h 2310"/>
                <a:gd name="T14" fmla="*/ 1828 w 2329"/>
                <a:gd name="T15" fmla="*/ 51 h 2310"/>
                <a:gd name="T16" fmla="*/ 1857 w 2329"/>
                <a:gd name="T17" fmla="*/ 51 h 2310"/>
                <a:gd name="T18" fmla="*/ 1650 w 2329"/>
                <a:gd name="T19" fmla="*/ 101 h 2310"/>
                <a:gd name="T20" fmla="*/ 1150 w 2329"/>
                <a:gd name="T21" fmla="*/ 223 h 2310"/>
                <a:gd name="T22" fmla="*/ 644 w 2329"/>
                <a:gd name="T23" fmla="*/ 100 h 2310"/>
                <a:gd name="T24" fmla="*/ 323 w 2329"/>
                <a:gd name="T25" fmla="*/ 0 h 2310"/>
                <a:gd name="T26" fmla="*/ 265 w 2329"/>
                <a:gd name="T27" fmla="*/ 22 h 2310"/>
                <a:gd name="T28" fmla="*/ 118 w 2329"/>
                <a:gd name="T29" fmla="*/ 22 h 2310"/>
                <a:gd name="T30" fmla="*/ 0 w 2329"/>
                <a:gd name="T31" fmla="*/ 164 h 2310"/>
                <a:gd name="T32" fmla="*/ 0 w 2329"/>
                <a:gd name="T33" fmla="*/ 394 h 2310"/>
                <a:gd name="T34" fmla="*/ 59 w 2329"/>
                <a:gd name="T35" fmla="*/ 822 h 2310"/>
                <a:gd name="T36" fmla="*/ 176 w 2329"/>
                <a:gd name="T37" fmla="*/ 1337 h 2310"/>
                <a:gd name="T38" fmla="*/ 176 w 2329"/>
                <a:gd name="T39" fmla="*/ 2310 h 2310"/>
                <a:gd name="T40" fmla="*/ 914 w 2329"/>
                <a:gd name="T41" fmla="*/ 2310 h 2310"/>
                <a:gd name="T42" fmla="*/ 2094 w 2329"/>
                <a:gd name="T43" fmla="*/ 231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29" h="2310">
                  <a:moveTo>
                    <a:pt x="2094" y="2310"/>
                  </a:moveTo>
                  <a:lnTo>
                    <a:pt x="2094" y="1279"/>
                  </a:lnTo>
                  <a:lnTo>
                    <a:pt x="2270" y="765"/>
                  </a:lnTo>
                  <a:lnTo>
                    <a:pt x="2329" y="365"/>
                  </a:lnTo>
                  <a:lnTo>
                    <a:pt x="2300" y="164"/>
                  </a:lnTo>
                  <a:lnTo>
                    <a:pt x="2270" y="79"/>
                  </a:lnTo>
                  <a:lnTo>
                    <a:pt x="2153" y="22"/>
                  </a:lnTo>
                  <a:lnTo>
                    <a:pt x="1828" y="51"/>
                  </a:lnTo>
                  <a:lnTo>
                    <a:pt x="1857" y="51"/>
                  </a:lnTo>
                  <a:lnTo>
                    <a:pt x="1650" y="101"/>
                  </a:lnTo>
                  <a:lnTo>
                    <a:pt x="1150" y="223"/>
                  </a:lnTo>
                  <a:lnTo>
                    <a:pt x="644" y="100"/>
                  </a:lnTo>
                  <a:lnTo>
                    <a:pt x="323" y="0"/>
                  </a:lnTo>
                  <a:lnTo>
                    <a:pt x="265" y="22"/>
                  </a:lnTo>
                  <a:lnTo>
                    <a:pt x="118" y="22"/>
                  </a:lnTo>
                  <a:lnTo>
                    <a:pt x="0" y="164"/>
                  </a:lnTo>
                  <a:lnTo>
                    <a:pt x="0" y="394"/>
                  </a:lnTo>
                  <a:lnTo>
                    <a:pt x="59" y="822"/>
                  </a:lnTo>
                  <a:lnTo>
                    <a:pt x="176" y="1337"/>
                  </a:lnTo>
                  <a:lnTo>
                    <a:pt x="176" y="2310"/>
                  </a:lnTo>
                  <a:lnTo>
                    <a:pt x="914" y="2310"/>
                  </a:lnTo>
                  <a:lnTo>
                    <a:pt x="2094" y="2310"/>
                  </a:lnTo>
                  <a:close/>
                </a:path>
              </a:pathLst>
            </a:custGeom>
            <a:solidFill>
              <a:srgbClr val="FFFF8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8534" name="Freeform 6">
              <a:extLst>
                <a:ext uri="{FF2B5EF4-FFF2-40B4-BE49-F238E27FC236}">
                  <a16:creationId xmlns:a16="http://schemas.microsoft.com/office/drawing/2014/main" id="{19AAFAF6-8FA4-2E7D-CB6F-8F4C0D68F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763"/>
              <a:ext cx="345" cy="439"/>
            </a:xfrm>
            <a:custGeom>
              <a:avLst/>
              <a:gdLst>
                <a:gd name="T0" fmla="*/ 797 w 1033"/>
                <a:gd name="T1" fmla="*/ 1316 h 1316"/>
                <a:gd name="T2" fmla="*/ 797 w 1033"/>
                <a:gd name="T3" fmla="*/ 715 h 1316"/>
                <a:gd name="T4" fmla="*/ 945 w 1033"/>
                <a:gd name="T5" fmla="*/ 543 h 1316"/>
                <a:gd name="T6" fmla="*/ 1033 w 1033"/>
                <a:gd name="T7" fmla="*/ 428 h 1316"/>
                <a:gd name="T8" fmla="*/ 1033 w 1033"/>
                <a:gd name="T9" fmla="*/ 171 h 1316"/>
                <a:gd name="T10" fmla="*/ 945 w 1033"/>
                <a:gd name="T11" fmla="*/ 56 h 1316"/>
                <a:gd name="T12" fmla="*/ 797 w 1033"/>
                <a:gd name="T13" fmla="*/ 0 h 1316"/>
                <a:gd name="T14" fmla="*/ 560 w 1033"/>
                <a:gd name="T15" fmla="*/ 171 h 1316"/>
                <a:gd name="T16" fmla="*/ 325 w 1033"/>
                <a:gd name="T17" fmla="*/ 0 h 1316"/>
                <a:gd name="T18" fmla="*/ 148 w 1033"/>
                <a:gd name="T19" fmla="*/ 0 h 1316"/>
                <a:gd name="T20" fmla="*/ 118 w 1033"/>
                <a:gd name="T21" fmla="*/ 0 h 1316"/>
                <a:gd name="T22" fmla="*/ 0 w 1033"/>
                <a:gd name="T23" fmla="*/ 171 h 1316"/>
                <a:gd name="T24" fmla="*/ 29 w 1033"/>
                <a:gd name="T25" fmla="*/ 457 h 1316"/>
                <a:gd name="T26" fmla="*/ 266 w 1033"/>
                <a:gd name="T27" fmla="*/ 743 h 1316"/>
                <a:gd name="T28" fmla="*/ 266 w 1033"/>
                <a:gd name="T29" fmla="*/ 1316 h 1316"/>
                <a:gd name="T30" fmla="*/ 797 w 1033"/>
                <a:gd name="T31" fmla="*/ 1316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3" h="1316">
                  <a:moveTo>
                    <a:pt x="797" y="1316"/>
                  </a:moveTo>
                  <a:lnTo>
                    <a:pt x="797" y="715"/>
                  </a:lnTo>
                  <a:lnTo>
                    <a:pt x="945" y="543"/>
                  </a:lnTo>
                  <a:lnTo>
                    <a:pt x="1033" y="428"/>
                  </a:lnTo>
                  <a:lnTo>
                    <a:pt x="1033" y="171"/>
                  </a:lnTo>
                  <a:lnTo>
                    <a:pt x="945" y="56"/>
                  </a:lnTo>
                  <a:lnTo>
                    <a:pt x="797" y="0"/>
                  </a:lnTo>
                  <a:lnTo>
                    <a:pt x="560" y="171"/>
                  </a:lnTo>
                  <a:lnTo>
                    <a:pt x="325" y="0"/>
                  </a:lnTo>
                  <a:lnTo>
                    <a:pt x="148" y="0"/>
                  </a:lnTo>
                  <a:lnTo>
                    <a:pt x="118" y="0"/>
                  </a:lnTo>
                  <a:lnTo>
                    <a:pt x="0" y="171"/>
                  </a:lnTo>
                  <a:lnTo>
                    <a:pt x="29" y="457"/>
                  </a:lnTo>
                  <a:lnTo>
                    <a:pt x="266" y="743"/>
                  </a:lnTo>
                  <a:lnTo>
                    <a:pt x="266" y="1316"/>
                  </a:lnTo>
                  <a:lnTo>
                    <a:pt x="797" y="1316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8535" name="Freeform 7">
              <a:extLst>
                <a:ext uri="{FF2B5EF4-FFF2-40B4-BE49-F238E27FC236}">
                  <a16:creationId xmlns:a16="http://schemas.microsoft.com/office/drawing/2014/main" id="{BEAB3FC0-D42C-C6E7-C936-D8E345640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" y="1519"/>
              <a:ext cx="166" cy="126"/>
            </a:xfrm>
            <a:custGeom>
              <a:avLst/>
              <a:gdLst>
                <a:gd name="T0" fmla="*/ 488 w 498"/>
                <a:gd name="T1" fmla="*/ 10 h 379"/>
                <a:gd name="T2" fmla="*/ 493 w 498"/>
                <a:gd name="T3" fmla="*/ 38 h 379"/>
                <a:gd name="T4" fmla="*/ 497 w 498"/>
                <a:gd name="T5" fmla="*/ 75 h 379"/>
                <a:gd name="T6" fmla="*/ 497 w 498"/>
                <a:gd name="T7" fmla="*/ 104 h 379"/>
                <a:gd name="T8" fmla="*/ 497 w 498"/>
                <a:gd name="T9" fmla="*/ 151 h 379"/>
                <a:gd name="T10" fmla="*/ 498 w 498"/>
                <a:gd name="T11" fmla="*/ 193 h 379"/>
                <a:gd name="T12" fmla="*/ 495 w 498"/>
                <a:gd name="T13" fmla="*/ 230 h 379"/>
                <a:gd name="T14" fmla="*/ 489 w 498"/>
                <a:gd name="T15" fmla="*/ 260 h 379"/>
                <a:gd name="T16" fmla="*/ 474 w 498"/>
                <a:gd name="T17" fmla="*/ 307 h 379"/>
                <a:gd name="T18" fmla="*/ 456 w 498"/>
                <a:gd name="T19" fmla="*/ 355 h 379"/>
                <a:gd name="T20" fmla="*/ 451 w 498"/>
                <a:gd name="T21" fmla="*/ 376 h 379"/>
                <a:gd name="T22" fmla="*/ 407 w 498"/>
                <a:gd name="T23" fmla="*/ 379 h 379"/>
                <a:gd name="T24" fmla="*/ 379 w 498"/>
                <a:gd name="T25" fmla="*/ 377 h 379"/>
                <a:gd name="T26" fmla="*/ 334 w 498"/>
                <a:gd name="T27" fmla="*/ 370 h 379"/>
                <a:gd name="T28" fmla="*/ 297 w 498"/>
                <a:gd name="T29" fmla="*/ 360 h 379"/>
                <a:gd name="T30" fmla="*/ 276 w 498"/>
                <a:gd name="T31" fmla="*/ 353 h 379"/>
                <a:gd name="T32" fmla="*/ 239 w 498"/>
                <a:gd name="T33" fmla="*/ 338 h 379"/>
                <a:gd name="T34" fmla="*/ 218 w 498"/>
                <a:gd name="T35" fmla="*/ 329 h 379"/>
                <a:gd name="T36" fmla="*/ 161 w 498"/>
                <a:gd name="T37" fmla="*/ 301 h 379"/>
                <a:gd name="T38" fmla="*/ 51 w 498"/>
                <a:gd name="T39" fmla="*/ 251 h 379"/>
                <a:gd name="T40" fmla="*/ 3 w 498"/>
                <a:gd name="T41" fmla="*/ 224 h 379"/>
                <a:gd name="T42" fmla="*/ 21 w 498"/>
                <a:gd name="T43" fmla="*/ 205 h 379"/>
                <a:gd name="T44" fmla="*/ 41 w 498"/>
                <a:gd name="T45" fmla="*/ 189 h 379"/>
                <a:gd name="T46" fmla="*/ 54 w 498"/>
                <a:gd name="T47" fmla="*/ 172 h 379"/>
                <a:gd name="T48" fmla="*/ 84 w 498"/>
                <a:gd name="T49" fmla="*/ 154 h 379"/>
                <a:gd name="T50" fmla="*/ 132 w 498"/>
                <a:gd name="T51" fmla="*/ 128 h 379"/>
                <a:gd name="T52" fmla="*/ 184 w 498"/>
                <a:gd name="T53" fmla="*/ 108 h 379"/>
                <a:gd name="T54" fmla="*/ 268 w 498"/>
                <a:gd name="T55" fmla="*/ 85 h 379"/>
                <a:gd name="T56" fmla="*/ 348 w 498"/>
                <a:gd name="T57" fmla="*/ 66 h 379"/>
                <a:gd name="T58" fmla="*/ 405 w 498"/>
                <a:gd name="T59" fmla="*/ 47 h 379"/>
                <a:gd name="T60" fmla="*/ 441 w 498"/>
                <a:gd name="T61" fmla="*/ 32 h 379"/>
                <a:gd name="T62" fmla="*/ 474 w 498"/>
                <a:gd name="T63" fmla="*/ 12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8" h="379">
                  <a:moveTo>
                    <a:pt x="488" y="0"/>
                  </a:moveTo>
                  <a:lnTo>
                    <a:pt x="488" y="10"/>
                  </a:lnTo>
                  <a:lnTo>
                    <a:pt x="489" y="20"/>
                  </a:lnTo>
                  <a:lnTo>
                    <a:pt x="493" y="38"/>
                  </a:lnTo>
                  <a:lnTo>
                    <a:pt x="496" y="55"/>
                  </a:lnTo>
                  <a:lnTo>
                    <a:pt x="497" y="75"/>
                  </a:lnTo>
                  <a:lnTo>
                    <a:pt x="497" y="88"/>
                  </a:lnTo>
                  <a:lnTo>
                    <a:pt x="497" y="104"/>
                  </a:lnTo>
                  <a:lnTo>
                    <a:pt x="497" y="132"/>
                  </a:lnTo>
                  <a:lnTo>
                    <a:pt x="497" y="151"/>
                  </a:lnTo>
                  <a:lnTo>
                    <a:pt x="497" y="171"/>
                  </a:lnTo>
                  <a:lnTo>
                    <a:pt x="498" y="193"/>
                  </a:lnTo>
                  <a:lnTo>
                    <a:pt x="497" y="211"/>
                  </a:lnTo>
                  <a:lnTo>
                    <a:pt x="495" y="230"/>
                  </a:lnTo>
                  <a:lnTo>
                    <a:pt x="493" y="245"/>
                  </a:lnTo>
                  <a:lnTo>
                    <a:pt x="489" y="260"/>
                  </a:lnTo>
                  <a:lnTo>
                    <a:pt x="484" y="279"/>
                  </a:lnTo>
                  <a:lnTo>
                    <a:pt x="474" y="307"/>
                  </a:lnTo>
                  <a:lnTo>
                    <a:pt x="464" y="332"/>
                  </a:lnTo>
                  <a:lnTo>
                    <a:pt x="456" y="355"/>
                  </a:lnTo>
                  <a:lnTo>
                    <a:pt x="453" y="365"/>
                  </a:lnTo>
                  <a:lnTo>
                    <a:pt x="451" y="376"/>
                  </a:lnTo>
                  <a:lnTo>
                    <a:pt x="422" y="379"/>
                  </a:lnTo>
                  <a:lnTo>
                    <a:pt x="407" y="379"/>
                  </a:lnTo>
                  <a:lnTo>
                    <a:pt x="393" y="379"/>
                  </a:lnTo>
                  <a:lnTo>
                    <a:pt x="379" y="377"/>
                  </a:lnTo>
                  <a:lnTo>
                    <a:pt x="364" y="376"/>
                  </a:lnTo>
                  <a:lnTo>
                    <a:pt x="334" y="370"/>
                  </a:lnTo>
                  <a:lnTo>
                    <a:pt x="305" y="362"/>
                  </a:lnTo>
                  <a:lnTo>
                    <a:pt x="297" y="360"/>
                  </a:lnTo>
                  <a:lnTo>
                    <a:pt x="290" y="358"/>
                  </a:lnTo>
                  <a:lnTo>
                    <a:pt x="276" y="353"/>
                  </a:lnTo>
                  <a:lnTo>
                    <a:pt x="247" y="341"/>
                  </a:lnTo>
                  <a:lnTo>
                    <a:pt x="239" y="338"/>
                  </a:lnTo>
                  <a:lnTo>
                    <a:pt x="233" y="335"/>
                  </a:lnTo>
                  <a:lnTo>
                    <a:pt x="218" y="329"/>
                  </a:lnTo>
                  <a:lnTo>
                    <a:pt x="190" y="316"/>
                  </a:lnTo>
                  <a:lnTo>
                    <a:pt x="161" y="301"/>
                  </a:lnTo>
                  <a:lnTo>
                    <a:pt x="105" y="275"/>
                  </a:lnTo>
                  <a:lnTo>
                    <a:pt x="51" y="251"/>
                  </a:lnTo>
                  <a:lnTo>
                    <a:pt x="0" y="233"/>
                  </a:lnTo>
                  <a:lnTo>
                    <a:pt x="3" y="224"/>
                  </a:lnTo>
                  <a:lnTo>
                    <a:pt x="8" y="217"/>
                  </a:lnTo>
                  <a:lnTo>
                    <a:pt x="21" y="205"/>
                  </a:lnTo>
                  <a:lnTo>
                    <a:pt x="34" y="194"/>
                  </a:lnTo>
                  <a:lnTo>
                    <a:pt x="41" y="189"/>
                  </a:lnTo>
                  <a:lnTo>
                    <a:pt x="46" y="182"/>
                  </a:lnTo>
                  <a:lnTo>
                    <a:pt x="54" y="172"/>
                  </a:lnTo>
                  <a:lnTo>
                    <a:pt x="63" y="166"/>
                  </a:lnTo>
                  <a:lnTo>
                    <a:pt x="84" y="154"/>
                  </a:lnTo>
                  <a:lnTo>
                    <a:pt x="104" y="141"/>
                  </a:lnTo>
                  <a:lnTo>
                    <a:pt x="132" y="128"/>
                  </a:lnTo>
                  <a:lnTo>
                    <a:pt x="160" y="116"/>
                  </a:lnTo>
                  <a:lnTo>
                    <a:pt x="184" y="108"/>
                  </a:lnTo>
                  <a:lnTo>
                    <a:pt x="227" y="95"/>
                  </a:lnTo>
                  <a:lnTo>
                    <a:pt x="268" y="85"/>
                  </a:lnTo>
                  <a:lnTo>
                    <a:pt x="309" y="76"/>
                  </a:lnTo>
                  <a:lnTo>
                    <a:pt x="348" y="66"/>
                  </a:lnTo>
                  <a:lnTo>
                    <a:pt x="387" y="54"/>
                  </a:lnTo>
                  <a:lnTo>
                    <a:pt x="405" y="47"/>
                  </a:lnTo>
                  <a:lnTo>
                    <a:pt x="423" y="40"/>
                  </a:lnTo>
                  <a:lnTo>
                    <a:pt x="441" y="32"/>
                  </a:lnTo>
                  <a:lnTo>
                    <a:pt x="457" y="23"/>
                  </a:lnTo>
                  <a:lnTo>
                    <a:pt x="474" y="12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8536" name="Freeform 8">
              <a:extLst>
                <a:ext uri="{FF2B5EF4-FFF2-40B4-BE49-F238E27FC236}">
                  <a16:creationId xmlns:a16="http://schemas.microsoft.com/office/drawing/2014/main" id="{5A98F5F4-380A-917B-A36E-1210FF664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1589"/>
              <a:ext cx="66" cy="67"/>
            </a:xfrm>
            <a:custGeom>
              <a:avLst/>
              <a:gdLst>
                <a:gd name="T0" fmla="*/ 78 w 200"/>
                <a:gd name="T1" fmla="*/ 203 h 203"/>
                <a:gd name="T2" fmla="*/ 200 w 200"/>
                <a:gd name="T3" fmla="*/ 0 h 203"/>
                <a:gd name="T4" fmla="*/ 0 w 200"/>
                <a:gd name="T5" fmla="*/ 22 h 203"/>
                <a:gd name="T6" fmla="*/ 78 w 200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3">
                  <a:moveTo>
                    <a:pt x="78" y="203"/>
                  </a:moveTo>
                  <a:lnTo>
                    <a:pt x="200" y="0"/>
                  </a:lnTo>
                  <a:lnTo>
                    <a:pt x="0" y="22"/>
                  </a:lnTo>
                  <a:lnTo>
                    <a:pt x="78" y="20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8537" name="Line 9">
              <a:extLst>
                <a:ext uri="{FF2B5EF4-FFF2-40B4-BE49-F238E27FC236}">
                  <a16:creationId xmlns:a16="http://schemas.microsoft.com/office/drawing/2014/main" id="{3A209C0D-7D10-75E8-9811-873B3A461A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58" y="1616"/>
              <a:ext cx="309" cy="177"/>
            </a:xfrm>
            <a:prstGeom prst="line">
              <a:avLst/>
            </a:prstGeom>
            <a:noFill/>
            <a:ln w="523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78538" name="Text Box 10">
            <a:extLst>
              <a:ext uri="{FF2B5EF4-FFF2-40B4-BE49-F238E27FC236}">
                <a16:creationId xmlns:a16="http://schemas.microsoft.com/office/drawing/2014/main" id="{AFB63876-97A1-6326-A257-F7C9220CB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607" y="3991144"/>
            <a:ext cx="6655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FFFF99"/>
                </a:solidFill>
              </a:rPr>
              <a:t>M</a:t>
            </a:r>
          </a:p>
        </p:txBody>
      </p:sp>
      <p:sp>
        <p:nvSpPr>
          <p:cNvPr id="278539" name="Text Box 11">
            <a:extLst>
              <a:ext uri="{FF2B5EF4-FFF2-40B4-BE49-F238E27FC236}">
                <a16:creationId xmlns:a16="http://schemas.microsoft.com/office/drawing/2014/main" id="{51861112-A0B4-6FAC-9043-11836FC92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168" y="474582"/>
            <a:ext cx="586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accent1"/>
                </a:solidFill>
              </a:rPr>
              <a:t>Interproximal Caries (Moderate)</a:t>
            </a:r>
          </a:p>
        </p:txBody>
      </p:sp>
      <p:sp>
        <p:nvSpPr>
          <p:cNvPr id="278540" name="Text Box 12">
            <a:extLst>
              <a:ext uri="{FF2B5EF4-FFF2-40B4-BE49-F238E27FC236}">
                <a16:creationId xmlns:a16="http://schemas.microsoft.com/office/drawing/2014/main" id="{D83F1529-9536-EF4A-4125-111784F2F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208" y="1922949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400" dirty="0"/>
              <a:t>More than halfway through the enamel (up to DEJ)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2D22DE-03F7-5697-5A64-503A5584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29</a:t>
            </a:fld>
            <a:endParaRPr lang="en-IN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DB34F434-688B-5351-642E-6E7D590BBFA0}"/>
              </a:ext>
            </a:extLst>
          </p:cNvPr>
          <p:cNvGrpSpPr>
            <a:grpSpLocks/>
          </p:cNvGrpSpPr>
          <p:nvPr/>
        </p:nvGrpSpPr>
        <p:grpSpPr bwMode="auto">
          <a:xfrm>
            <a:off x="7678994" y="2772917"/>
            <a:ext cx="2816010" cy="2157055"/>
            <a:chOff x="720" y="-38"/>
            <a:chExt cx="4368" cy="4346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ABF7826D-B440-52A1-D7D5-5BB7AC978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18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-38"/>
              <a:ext cx="4368" cy="4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FAEF8736-2560-1B31-A580-CD337771F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1326"/>
              <a:ext cx="478" cy="1152"/>
            </a:xfrm>
            <a:custGeom>
              <a:avLst/>
              <a:gdLst>
                <a:gd name="T0" fmla="*/ 478 w 478"/>
                <a:gd name="T1" fmla="*/ 0 h 1152"/>
                <a:gd name="T2" fmla="*/ 322 w 478"/>
                <a:gd name="T3" fmla="*/ 156 h 1152"/>
                <a:gd name="T4" fmla="*/ 184 w 478"/>
                <a:gd name="T5" fmla="*/ 330 h 1152"/>
                <a:gd name="T6" fmla="*/ 76 w 478"/>
                <a:gd name="T7" fmla="*/ 456 h 1152"/>
                <a:gd name="T8" fmla="*/ 10 w 478"/>
                <a:gd name="T9" fmla="*/ 594 h 1152"/>
                <a:gd name="T10" fmla="*/ 16 w 478"/>
                <a:gd name="T11" fmla="*/ 702 h 1152"/>
                <a:gd name="T12" fmla="*/ 46 w 478"/>
                <a:gd name="T13" fmla="*/ 780 h 1152"/>
                <a:gd name="T14" fmla="*/ 88 w 478"/>
                <a:gd name="T15" fmla="*/ 876 h 1152"/>
                <a:gd name="T16" fmla="*/ 184 w 478"/>
                <a:gd name="T17" fmla="*/ 966 h 1152"/>
                <a:gd name="T18" fmla="*/ 316 w 478"/>
                <a:gd name="T19" fmla="*/ 1068 h 1152"/>
                <a:gd name="T20" fmla="*/ 436 w 478"/>
                <a:gd name="T21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8" h="1152">
                  <a:moveTo>
                    <a:pt x="478" y="0"/>
                  </a:moveTo>
                  <a:cubicBezTo>
                    <a:pt x="452" y="25"/>
                    <a:pt x="371" y="101"/>
                    <a:pt x="322" y="156"/>
                  </a:cubicBezTo>
                  <a:cubicBezTo>
                    <a:pt x="273" y="211"/>
                    <a:pt x="225" y="280"/>
                    <a:pt x="184" y="330"/>
                  </a:cubicBezTo>
                  <a:cubicBezTo>
                    <a:pt x="143" y="380"/>
                    <a:pt x="105" y="412"/>
                    <a:pt x="76" y="456"/>
                  </a:cubicBezTo>
                  <a:cubicBezTo>
                    <a:pt x="47" y="500"/>
                    <a:pt x="20" y="553"/>
                    <a:pt x="10" y="594"/>
                  </a:cubicBezTo>
                  <a:cubicBezTo>
                    <a:pt x="0" y="635"/>
                    <a:pt x="10" y="671"/>
                    <a:pt x="16" y="702"/>
                  </a:cubicBezTo>
                  <a:cubicBezTo>
                    <a:pt x="22" y="733"/>
                    <a:pt x="34" y="751"/>
                    <a:pt x="46" y="780"/>
                  </a:cubicBezTo>
                  <a:cubicBezTo>
                    <a:pt x="58" y="809"/>
                    <a:pt x="65" y="845"/>
                    <a:pt x="88" y="876"/>
                  </a:cubicBezTo>
                  <a:cubicBezTo>
                    <a:pt x="111" y="907"/>
                    <a:pt x="146" y="934"/>
                    <a:pt x="184" y="966"/>
                  </a:cubicBezTo>
                  <a:cubicBezTo>
                    <a:pt x="222" y="998"/>
                    <a:pt x="274" y="1037"/>
                    <a:pt x="316" y="1068"/>
                  </a:cubicBezTo>
                  <a:cubicBezTo>
                    <a:pt x="358" y="1099"/>
                    <a:pt x="416" y="1138"/>
                    <a:pt x="436" y="1152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4038B-B915-0454-E111-7ABF5261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500531"/>
            <a:ext cx="9782226" cy="757998"/>
          </a:xfrm>
        </p:spPr>
        <p:txBody>
          <a:bodyPr/>
          <a:lstStyle/>
          <a:p>
            <a:pPr algn="ctr"/>
            <a:r>
              <a:rPr lang="en-IN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511DD-302A-5433-4F35-A1B417ABE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C8C7-80B1-FF8F-E877-32CCDAF0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5191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682" name="Group 34">
            <a:extLst>
              <a:ext uri="{FF2B5EF4-FFF2-40B4-BE49-F238E27FC236}">
                <a16:creationId xmlns:a16="http://schemas.microsoft.com/office/drawing/2014/main" id="{48423AAA-75D2-556E-A0D1-0D550B1C5B02}"/>
              </a:ext>
            </a:extLst>
          </p:cNvPr>
          <p:cNvGrpSpPr>
            <a:grpSpLocks/>
          </p:cNvGrpSpPr>
          <p:nvPr/>
        </p:nvGrpSpPr>
        <p:grpSpPr bwMode="auto">
          <a:xfrm>
            <a:off x="1769806" y="2890685"/>
            <a:ext cx="4733618" cy="1761869"/>
            <a:chOff x="2940" y="1282"/>
            <a:chExt cx="2520" cy="949"/>
          </a:xfrm>
        </p:grpSpPr>
        <p:sp>
          <p:nvSpPr>
            <p:cNvPr id="283683" name="Freeform 35">
              <a:extLst>
                <a:ext uri="{FF2B5EF4-FFF2-40B4-BE49-F238E27FC236}">
                  <a16:creationId xmlns:a16="http://schemas.microsoft.com/office/drawing/2014/main" id="{A48C59E2-E958-1EB2-802C-812810290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1282"/>
              <a:ext cx="1172" cy="943"/>
            </a:xfrm>
            <a:custGeom>
              <a:avLst/>
              <a:gdLst>
                <a:gd name="T0" fmla="*/ 2713 w 3517"/>
                <a:gd name="T1" fmla="*/ 2831 h 2831"/>
                <a:gd name="T2" fmla="*/ 2713 w 3517"/>
                <a:gd name="T3" fmla="*/ 2398 h 2831"/>
                <a:gd name="T4" fmla="*/ 2713 w 3517"/>
                <a:gd name="T5" fmla="*/ 2109 h 2831"/>
                <a:gd name="T6" fmla="*/ 3040 w 3517"/>
                <a:gd name="T7" fmla="*/ 1820 h 2831"/>
                <a:gd name="T8" fmla="*/ 3249 w 3517"/>
                <a:gd name="T9" fmla="*/ 1531 h 2831"/>
                <a:gd name="T10" fmla="*/ 3458 w 3517"/>
                <a:gd name="T11" fmla="*/ 1126 h 2831"/>
                <a:gd name="T12" fmla="*/ 3517 w 3517"/>
                <a:gd name="T13" fmla="*/ 809 h 2831"/>
                <a:gd name="T14" fmla="*/ 3458 w 3517"/>
                <a:gd name="T15" fmla="*/ 520 h 2831"/>
                <a:gd name="T16" fmla="*/ 3339 w 3517"/>
                <a:gd name="T17" fmla="*/ 260 h 2831"/>
                <a:gd name="T18" fmla="*/ 3130 w 3517"/>
                <a:gd name="T19" fmla="*/ 86 h 2831"/>
                <a:gd name="T20" fmla="*/ 2862 w 3517"/>
                <a:gd name="T21" fmla="*/ 0 h 2831"/>
                <a:gd name="T22" fmla="*/ 2623 w 3517"/>
                <a:gd name="T23" fmla="*/ 0 h 2831"/>
                <a:gd name="T24" fmla="*/ 2444 w 3517"/>
                <a:gd name="T25" fmla="*/ 57 h 2831"/>
                <a:gd name="T26" fmla="*/ 2088 w 3517"/>
                <a:gd name="T27" fmla="*/ 289 h 2831"/>
                <a:gd name="T28" fmla="*/ 1760 w 3517"/>
                <a:gd name="T29" fmla="*/ 462 h 2831"/>
                <a:gd name="T30" fmla="*/ 1337 w 3517"/>
                <a:gd name="T31" fmla="*/ 267 h 2831"/>
                <a:gd name="T32" fmla="*/ 1013 w 3517"/>
                <a:gd name="T33" fmla="*/ 57 h 2831"/>
                <a:gd name="T34" fmla="*/ 745 w 3517"/>
                <a:gd name="T35" fmla="*/ 0 h 2831"/>
                <a:gd name="T36" fmla="*/ 536 w 3517"/>
                <a:gd name="T37" fmla="*/ 57 h 2831"/>
                <a:gd name="T38" fmla="*/ 357 w 3517"/>
                <a:gd name="T39" fmla="*/ 144 h 2831"/>
                <a:gd name="T40" fmla="*/ 179 w 3517"/>
                <a:gd name="T41" fmla="*/ 318 h 2831"/>
                <a:gd name="T42" fmla="*/ 59 w 3517"/>
                <a:gd name="T43" fmla="*/ 520 h 2831"/>
                <a:gd name="T44" fmla="*/ 0 w 3517"/>
                <a:gd name="T45" fmla="*/ 809 h 2831"/>
                <a:gd name="T46" fmla="*/ 59 w 3517"/>
                <a:gd name="T47" fmla="*/ 1183 h 2831"/>
                <a:gd name="T48" fmla="*/ 268 w 3517"/>
                <a:gd name="T49" fmla="*/ 1531 h 2831"/>
                <a:gd name="T50" fmla="*/ 477 w 3517"/>
                <a:gd name="T51" fmla="*/ 1849 h 2831"/>
                <a:gd name="T52" fmla="*/ 715 w 3517"/>
                <a:gd name="T53" fmla="*/ 2079 h 2831"/>
                <a:gd name="T54" fmla="*/ 775 w 3517"/>
                <a:gd name="T55" fmla="*/ 2282 h 2831"/>
                <a:gd name="T56" fmla="*/ 805 w 3517"/>
                <a:gd name="T57" fmla="*/ 2831 h 2831"/>
                <a:gd name="T58" fmla="*/ 2713 w 3517"/>
                <a:gd name="T59" fmla="*/ 2831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17" h="2831">
                  <a:moveTo>
                    <a:pt x="2713" y="2831"/>
                  </a:moveTo>
                  <a:lnTo>
                    <a:pt x="2713" y="2398"/>
                  </a:lnTo>
                  <a:lnTo>
                    <a:pt x="2713" y="2109"/>
                  </a:lnTo>
                  <a:lnTo>
                    <a:pt x="3040" y="1820"/>
                  </a:lnTo>
                  <a:lnTo>
                    <a:pt x="3249" y="1531"/>
                  </a:lnTo>
                  <a:lnTo>
                    <a:pt x="3458" y="1126"/>
                  </a:lnTo>
                  <a:lnTo>
                    <a:pt x="3517" y="809"/>
                  </a:lnTo>
                  <a:lnTo>
                    <a:pt x="3458" y="520"/>
                  </a:lnTo>
                  <a:lnTo>
                    <a:pt x="3339" y="260"/>
                  </a:lnTo>
                  <a:lnTo>
                    <a:pt x="3130" y="86"/>
                  </a:lnTo>
                  <a:lnTo>
                    <a:pt x="2862" y="0"/>
                  </a:lnTo>
                  <a:lnTo>
                    <a:pt x="2623" y="0"/>
                  </a:lnTo>
                  <a:lnTo>
                    <a:pt x="2444" y="57"/>
                  </a:lnTo>
                  <a:lnTo>
                    <a:pt x="2088" y="289"/>
                  </a:lnTo>
                  <a:lnTo>
                    <a:pt x="1760" y="462"/>
                  </a:lnTo>
                  <a:lnTo>
                    <a:pt x="1337" y="267"/>
                  </a:lnTo>
                  <a:lnTo>
                    <a:pt x="1013" y="57"/>
                  </a:lnTo>
                  <a:lnTo>
                    <a:pt x="745" y="0"/>
                  </a:lnTo>
                  <a:lnTo>
                    <a:pt x="536" y="57"/>
                  </a:lnTo>
                  <a:lnTo>
                    <a:pt x="357" y="144"/>
                  </a:lnTo>
                  <a:lnTo>
                    <a:pt x="179" y="318"/>
                  </a:lnTo>
                  <a:lnTo>
                    <a:pt x="59" y="520"/>
                  </a:lnTo>
                  <a:lnTo>
                    <a:pt x="0" y="809"/>
                  </a:lnTo>
                  <a:lnTo>
                    <a:pt x="59" y="1183"/>
                  </a:lnTo>
                  <a:lnTo>
                    <a:pt x="268" y="1531"/>
                  </a:lnTo>
                  <a:lnTo>
                    <a:pt x="477" y="1849"/>
                  </a:lnTo>
                  <a:lnTo>
                    <a:pt x="715" y="2079"/>
                  </a:lnTo>
                  <a:lnTo>
                    <a:pt x="775" y="2282"/>
                  </a:lnTo>
                  <a:lnTo>
                    <a:pt x="805" y="2831"/>
                  </a:lnTo>
                  <a:lnTo>
                    <a:pt x="2713" y="2831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3684" name="Freeform 36">
              <a:extLst>
                <a:ext uri="{FF2B5EF4-FFF2-40B4-BE49-F238E27FC236}">
                  <a16:creationId xmlns:a16="http://schemas.microsoft.com/office/drawing/2014/main" id="{05A87D0E-1653-65C9-84D5-74EE0F372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448"/>
              <a:ext cx="786" cy="783"/>
            </a:xfrm>
            <a:custGeom>
              <a:avLst/>
              <a:gdLst>
                <a:gd name="T0" fmla="*/ 2103 w 2357"/>
                <a:gd name="T1" fmla="*/ 2349 h 2349"/>
                <a:gd name="T2" fmla="*/ 2118 w 2357"/>
                <a:gd name="T3" fmla="*/ 1293 h 2349"/>
                <a:gd name="T4" fmla="*/ 2296 w 2357"/>
                <a:gd name="T5" fmla="*/ 774 h 2349"/>
                <a:gd name="T6" fmla="*/ 2357 w 2357"/>
                <a:gd name="T7" fmla="*/ 369 h 2349"/>
                <a:gd name="T8" fmla="*/ 2326 w 2357"/>
                <a:gd name="T9" fmla="*/ 166 h 2349"/>
                <a:gd name="T10" fmla="*/ 2296 w 2357"/>
                <a:gd name="T11" fmla="*/ 80 h 2349"/>
                <a:gd name="T12" fmla="*/ 2177 w 2357"/>
                <a:gd name="T13" fmla="*/ 21 h 2349"/>
                <a:gd name="T14" fmla="*/ 1849 w 2357"/>
                <a:gd name="T15" fmla="*/ 51 h 2349"/>
                <a:gd name="T16" fmla="*/ 1879 w 2357"/>
                <a:gd name="T17" fmla="*/ 51 h 2349"/>
                <a:gd name="T18" fmla="*/ 1669 w 2357"/>
                <a:gd name="T19" fmla="*/ 101 h 2349"/>
                <a:gd name="T20" fmla="*/ 1164 w 2357"/>
                <a:gd name="T21" fmla="*/ 224 h 2349"/>
                <a:gd name="T22" fmla="*/ 651 w 2357"/>
                <a:gd name="T23" fmla="*/ 100 h 2349"/>
                <a:gd name="T24" fmla="*/ 326 w 2357"/>
                <a:gd name="T25" fmla="*/ 0 h 2349"/>
                <a:gd name="T26" fmla="*/ 268 w 2357"/>
                <a:gd name="T27" fmla="*/ 21 h 2349"/>
                <a:gd name="T28" fmla="*/ 119 w 2357"/>
                <a:gd name="T29" fmla="*/ 21 h 2349"/>
                <a:gd name="T30" fmla="*/ 0 w 2357"/>
                <a:gd name="T31" fmla="*/ 166 h 2349"/>
                <a:gd name="T32" fmla="*/ 0 w 2357"/>
                <a:gd name="T33" fmla="*/ 397 h 2349"/>
                <a:gd name="T34" fmla="*/ 60 w 2357"/>
                <a:gd name="T35" fmla="*/ 831 h 2349"/>
                <a:gd name="T36" fmla="*/ 165 w 2357"/>
                <a:gd name="T37" fmla="*/ 1337 h 2349"/>
                <a:gd name="T38" fmla="*/ 165 w 2357"/>
                <a:gd name="T39" fmla="*/ 2349 h 2349"/>
                <a:gd name="T40" fmla="*/ 970 w 2357"/>
                <a:gd name="T41" fmla="*/ 2349 h 2349"/>
                <a:gd name="T42" fmla="*/ 2103 w 2357"/>
                <a:gd name="T43" fmla="*/ 2349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57" h="2349">
                  <a:moveTo>
                    <a:pt x="2103" y="2349"/>
                  </a:moveTo>
                  <a:lnTo>
                    <a:pt x="2118" y="1293"/>
                  </a:lnTo>
                  <a:lnTo>
                    <a:pt x="2296" y="774"/>
                  </a:lnTo>
                  <a:lnTo>
                    <a:pt x="2357" y="369"/>
                  </a:lnTo>
                  <a:lnTo>
                    <a:pt x="2326" y="166"/>
                  </a:lnTo>
                  <a:lnTo>
                    <a:pt x="2296" y="80"/>
                  </a:lnTo>
                  <a:lnTo>
                    <a:pt x="2177" y="21"/>
                  </a:lnTo>
                  <a:lnTo>
                    <a:pt x="1849" y="51"/>
                  </a:lnTo>
                  <a:lnTo>
                    <a:pt x="1879" y="51"/>
                  </a:lnTo>
                  <a:lnTo>
                    <a:pt x="1669" y="101"/>
                  </a:lnTo>
                  <a:lnTo>
                    <a:pt x="1164" y="224"/>
                  </a:lnTo>
                  <a:lnTo>
                    <a:pt x="651" y="100"/>
                  </a:lnTo>
                  <a:lnTo>
                    <a:pt x="326" y="0"/>
                  </a:lnTo>
                  <a:lnTo>
                    <a:pt x="268" y="21"/>
                  </a:lnTo>
                  <a:lnTo>
                    <a:pt x="119" y="21"/>
                  </a:lnTo>
                  <a:lnTo>
                    <a:pt x="0" y="166"/>
                  </a:lnTo>
                  <a:lnTo>
                    <a:pt x="0" y="397"/>
                  </a:lnTo>
                  <a:lnTo>
                    <a:pt x="60" y="831"/>
                  </a:lnTo>
                  <a:lnTo>
                    <a:pt x="165" y="1337"/>
                  </a:lnTo>
                  <a:lnTo>
                    <a:pt x="165" y="2349"/>
                  </a:lnTo>
                  <a:lnTo>
                    <a:pt x="970" y="2349"/>
                  </a:lnTo>
                  <a:lnTo>
                    <a:pt x="2103" y="2349"/>
                  </a:lnTo>
                  <a:close/>
                </a:path>
              </a:pathLst>
            </a:custGeom>
            <a:solidFill>
              <a:srgbClr val="FFFF8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3685" name="Freeform 37">
              <a:extLst>
                <a:ext uri="{FF2B5EF4-FFF2-40B4-BE49-F238E27FC236}">
                  <a16:creationId xmlns:a16="http://schemas.microsoft.com/office/drawing/2014/main" id="{64EB7D44-C877-C039-4041-AB5B40775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" y="1772"/>
              <a:ext cx="348" cy="444"/>
            </a:xfrm>
            <a:custGeom>
              <a:avLst/>
              <a:gdLst>
                <a:gd name="T0" fmla="*/ 806 w 1044"/>
                <a:gd name="T1" fmla="*/ 1331 h 1331"/>
                <a:gd name="T2" fmla="*/ 806 w 1044"/>
                <a:gd name="T3" fmla="*/ 724 h 1331"/>
                <a:gd name="T4" fmla="*/ 955 w 1044"/>
                <a:gd name="T5" fmla="*/ 550 h 1331"/>
                <a:gd name="T6" fmla="*/ 1044 w 1044"/>
                <a:gd name="T7" fmla="*/ 435 h 1331"/>
                <a:gd name="T8" fmla="*/ 1044 w 1044"/>
                <a:gd name="T9" fmla="*/ 174 h 1331"/>
                <a:gd name="T10" fmla="*/ 955 w 1044"/>
                <a:gd name="T11" fmla="*/ 59 h 1331"/>
                <a:gd name="T12" fmla="*/ 806 w 1044"/>
                <a:gd name="T13" fmla="*/ 0 h 1331"/>
                <a:gd name="T14" fmla="*/ 567 w 1044"/>
                <a:gd name="T15" fmla="*/ 174 h 1331"/>
                <a:gd name="T16" fmla="*/ 329 w 1044"/>
                <a:gd name="T17" fmla="*/ 0 h 1331"/>
                <a:gd name="T18" fmla="*/ 150 w 1044"/>
                <a:gd name="T19" fmla="*/ 0 h 1331"/>
                <a:gd name="T20" fmla="*/ 119 w 1044"/>
                <a:gd name="T21" fmla="*/ 0 h 1331"/>
                <a:gd name="T22" fmla="*/ 0 w 1044"/>
                <a:gd name="T23" fmla="*/ 174 h 1331"/>
                <a:gd name="T24" fmla="*/ 30 w 1044"/>
                <a:gd name="T25" fmla="*/ 463 h 1331"/>
                <a:gd name="T26" fmla="*/ 268 w 1044"/>
                <a:gd name="T27" fmla="*/ 752 h 1331"/>
                <a:gd name="T28" fmla="*/ 268 w 1044"/>
                <a:gd name="T29" fmla="*/ 1331 h 1331"/>
                <a:gd name="T30" fmla="*/ 806 w 1044"/>
                <a:gd name="T31" fmla="*/ 1331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4" h="1331">
                  <a:moveTo>
                    <a:pt x="806" y="1331"/>
                  </a:moveTo>
                  <a:lnTo>
                    <a:pt x="806" y="724"/>
                  </a:lnTo>
                  <a:lnTo>
                    <a:pt x="955" y="550"/>
                  </a:lnTo>
                  <a:lnTo>
                    <a:pt x="1044" y="435"/>
                  </a:lnTo>
                  <a:lnTo>
                    <a:pt x="1044" y="174"/>
                  </a:lnTo>
                  <a:lnTo>
                    <a:pt x="955" y="59"/>
                  </a:lnTo>
                  <a:lnTo>
                    <a:pt x="806" y="0"/>
                  </a:lnTo>
                  <a:lnTo>
                    <a:pt x="567" y="174"/>
                  </a:lnTo>
                  <a:lnTo>
                    <a:pt x="329" y="0"/>
                  </a:lnTo>
                  <a:lnTo>
                    <a:pt x="150" y="0"/>
                  </a:lnTo>
                  <a:lnTo>
                    <a:pt x="119" y="0"/>
                  </a:lnTo>
                  <a:lnTo>
                    <a:pt x="0" y="174"/>
                  </a:lnTo>
                  <a:lnTo>
                    <a:pt x="30" y="463"/>
                  </a:lnTo>
                  <a:lnTo>
                    <a:pt x="268" y="752"/>
                  </a:lnTo>
                  <a:lnTo>
                    <a:pt x="268" y="1331"/>
                  </a:lnTo>
                  <a:lnTo>
                    <a:pt x="806" y="1331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3686" name="Freeform 38">
              <a:extLst>
                <a:ext uri="{FF2B5EF4-FFF2-40B4-BE49-F238E27FC236}">
                  <a16:creationId xmlns:a16="http://schemas.microsoft.com/office/drawing/2014/main" id="{FF946649-C33F-F98A-133C-4FEDB5D12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1546"/>
              <a:ext cx="246" cy="191"/>
            </a:xfrm>
            <a:custGeom>
              <a:avLst/>
              <a:gdLst>
                <a:gd name="T0" fmla="*/ 25 w 738"/>
                <a:gd name="T1" fmla="*/ 16 h 571"/>
                <a:gd name="T2" fmla="*/ 21 w 738"/>
                <a:gd name="T3" fmla="*/ 40 h 571"/>
                <a:gd name="T4" fmla="*/ 12 w 738"/>
                <a:gd name="T5" fmla="*/ 63 h 571"/>
                <a:gd name="T6" fmla="*/ 2 w 738"/>
                <a:gd name="T7" fmla="*/ 94 h 571"/>
                <a:gd name="T8" fmla="*/ 0 w 738"/>
                <a:gd name="T9" fmla="*/ 120 h 571"/>
                <a:gd name="T10" fmla="*/ 4 w 738"/>
                <a:gd name="T11" fmla="*/ 158 h 571"/>
                <a:gd name="T12" fmla="*/ 5 w 738"/>
                <a:gd name="T13" fmla="*/ 197 h 571"/>
                <a:gd name="T14" fmla="*/ 11 w 738"/>
                <a:gd name="T15" fmla="*/ 223 h 571"/>
                <a:gd name="T16" fmla="*/ 14 w 738"/>
                <a:gd name="T17" fmla="*/ 235 h 571"/>
                <a:gd name="T18" fmla="*/ 16 w 738"/>
                <a:gd name="T19" fmla="*/ 238 h 571"/>
                <a:gd name="T20" fmla="*/ 38 w 738"/>
                <a:gd name="T21" fmla="*/ 295 h 571"/>
                <a:gd name="T22" fmla="*/ 65 w 738"/>
                <a:gd name="T23" fmla="*/ 378 h 571"/>
                <a:gd name="T24" fmla="*/ 88 w 738"/>
                <a:gd name="T25" fmla="*/ 431 h 571"/>
                <a:gd name="T26" fmla="*/ 103 w 738"/>
                <a:gd name="T27" fmla="*/ 460 h 571"/>
                <a:gd name="T28" fmla="*/ 109 w 738"/>
                <a:gd name="T29" fmla="*/ 469 h 571"/>
                <a:gd name="T30" fmla="*/ 147 w 738"/>
                <a:gd name="T31" fmla="*/ 513 h 571"/>
                <a:gd name="T32" fmla="*/ 173 w 738"/>
                <a:gd name="T33" fmla="*/ 542 h 571"/>
                <a:gd name="T34" fmla="*/ 198 w 738"/>
                <a:gd name="T35" fmla="*/ 564 h 571"/>
                <a:gd name="T36" fmla="*/ 245 w 738"/>
                <a:gd name="T37" fmla="*/ 550 h 571"/>
                <a:gd name="T38" fmla="*/ 312 w 738"/>
                <a:gd name="T39" fmla="*/ 517 h 571"/>
                <a:gd name="T40" fmla="*/ 410 w 738"/>
                <a:gd name="T41" fmla="*/ 480 h 571"/>
                <a:gd name="T42" fmla="*/ 506 w 738"/>
                <a:gd name="T43" fmla="*/ 449 h 571"/>
                <a:gd name="T44" fmla="*/ 571 w 738"/>
                <a:gd name="T45" fmla="*/ 427 h 571"/>
                <a:gd name="T46" fmla="*/ 636 w 738"/>
                <a:gd name="T47" fmla="*/ 402 h 571"/>
                <a:gd name="T48" fmla="*/ 703 w 738"/>
                <a:gd name="T49" fmla="*/ 368 h 571"/>
                <a:gd name="T50" fmla="*/ 703 w 738"/>
                <a:gd name="T51" fmla="*/ 314 h 571"/>
                <a:gd name="T52" fmla="*/ 665 w 738"/>
                <a:gd name="T53" fmla="*/ 283 h 571"/>
                <a:gd name="T54" fmla="*/ 624 w 738"/>
                <a:gd name="T55" fmla="*/ 257 h 571"/>
                <a:gd name="T56" fmla="*/ 536 w 738"/>
                <a:gd name="T57" fmla="*/ 212 h 571"/>
                <a:gd name="T58" fmla="*/ 394 w 738"/>
                <a:gd name="T59" fmla="*/ 160 h 571"/>
                <a:gd name="T60" fmla="*/ 249 w 738"/>
                <a:gd name="T61" fmla="*/ 112 h 571"/>
                <a:gd name="T62" fmla="*/ 154 w 738"/>
                <a:gd name="T63" fmla="*/ 74 h 571"/>
                <a:gd name="T64" fmla="*/ 108 w 738"/>
                <a:gd name="T65" fmla="*/ 52 h 571"/>
                <a:gd name="T66" fmla="*/ 65 w 738"/>
                <a:gd name="T67" fmla="*/ 28 h 571"/>
                <a:gd name="T68" fmla="*/ 24 w 738"/>
                <a:gd name="T69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8" h="571">
                  <a:moveTo>
                    <a:pt x="24" y="0"/>
                  </a:moveTo>
                  <a:lnTo>
                    <a:pt x="25" y="16"/>
                  </a:lnTo>
                  <a:lnTo>
                    <a:pt x="23" y="32"/>
                  </a:lnTo>
                  <a:lnTo>
                    <a:pt x="21" y="40"/>
                  </a:lnTo>
                  <a:lnTo>
                    <a:pt x="18" y="47"/>
                  </a:lnTo>
                  <a:lnTo>
                    <a:pt x="12" y="63"/>
                  </a:lnTo>
                  <a:lnTo>
                    <a:pt x="7" y="78"/>
                  </a:lnTo>
                  <a:lnTo>
                    <a:pt x="2" y="94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1" y="129"/>
                  </a:lnTo>
                  <a:lnTo>
                    <a:pt x="4" y="158"/>
                  </a:lnTo>
                  <a:lnTo>
                    <a:pt x="5" y="184"/>
                  </a:lnTo>
                  <a:lnTo>
                    <a:pt x="5" y="197"/>
                  </a:lnTo>
                  <a:lnTo>
                    <a:pt x="7" y="210"/>
                  </a:lnTo>
                  <a:lnTo>
                    <a:pt x="11" y="223"/>
                  </a:lnTo>
                  <a:lnTo>
                    <a:pt x="13" y="231"/>
                  </a:lnTo>
                  <a:lnTo>
                    <a:pt x="14" y="235"/>
                  </a:lnTo>
                  <a:lnTo>
                    <a:pt x="15" y="236"/>
                  </a:lnTo>
                  <a:lnTo>
                    <a:pt x="16" y="238"/>
                  </a:lnTo>
                  <a:lnTo>
                    <a:pt x="27" y="265"/>
                  </a:lnTo>
                  <a:lnTo>
                    <a:pt x="38" y="295"/>
                  </a:lnTo>
                  <a:lnTo>
                    <a:pt x="54" y="354"/>
                  </a:lnTo>
                  <a:lnTo>
                    <a:pt x="65" y="378"/>
                  </a:lnTo>
                  <a:lnTo>
                    <a:pt x="80" y="414"/>
                  </a:lnTo>
                  <a:lnTo>
                    <a:pt x="88" y="431"/>
                  </a:lnTo>
                  <a:lnTo>
                    <a:pt x="96" y="448"/>
                  </a:lnTo>
                  <a:lnTo>
                    <a:pt x="103" y="460"/>
                  </a:lnTo>
                  <a:lnTo>
                    <a:pt x="106" y="465"/>
                  </a:lnTo>
                  <a:lnTo>
                    <a:pt x="109" y="469"/>
                  </a:lnTo>
                  <a:lnTo>
                    <a:pt x="134" y="498"/>
                  </a:lnTo>
                  <a:lnTo>
                    <a:pt x="147" y="513"/>
                  </a:lnTo>
                  <a:lnTo>
                    <a:pt x="160" y="528"/>
                  </a:lnTo>
                  <a:lnTo>
                    <a:pt x="173" y="542"/>
                  </a:lnTo>
                  <a:lnTo>
                    <a:pt x="185" y="553"/>
                  </a:lnTo>
                  <a:lnTo>
                    <a:pt x="198" y="564"/>
                  </a:lnTo>
                  <a:lnTo>
                    <a:pt x="210" y="571"/>
                  </a:lnTo>
                  <a:lnTo>
                    <a:pt x="245" y="550"/>
                  </a:lnTo>
                  <a:lnTo>
                    <a:pt x="278" y="532"/>
                  </a:lnTo>
                  <a:lnTo>
                    <a:pt x="312" y="517"/>
                  </a:lnTo>
                  <a:lnTo>
                    <a:pt x="345" y="502"/>
                  </a:lnTo>
                  <a:lnTo>
                    <a:pt x="410" y="480"/>
                  </a:lnTo>
                  <a:lnTo>
                    <a:pt x="475" y="459"/>
                  </a:lnTo>
                  <a:lnTo>
                    <a:pt x="506" y="449"/>
                  </a:lnTo>
                  <a:lnTo>
                    <a:pt x="538" y="439"/>
                  </a:lnTo>
                  <a:lnTo>
                    <a:pt x="571" y="427"/>
                  </a:lnTo>
                  <a:lnTo>
                    <a:pt x="602" y="415"/>
                  </a:lnTo>
                  <a:lnTo>
                    <a:pt x="636" y="402"/>
                  </a:lnTo>
                  <a:lnTo>
                    <a:pt x="669" y="385"/>
                  </a:lnTo>
                  <a:lnTo>
                    <a:pt x="703" y="368"/>
                  </a:lnTo>
                  <a:lnTo>
                    <a:pt x="738" y="347"/>
                  </a:lnTo>
                  <a:lnTo>
                    <a:pt x="703" y="314"/>
                  </a:lnTo>
                  <a:lnTo>
                    <a:pt x="684" y="298"/>
                  </a:lnTo>
                  <a:lnTo>
                    <a:pt x="665" y="283"/>
                  </a:lnTo>
                  <a:lnTo>
                    <a:pt x="645" y="270"/>
                  </a:lnTo>
                  <a:lnTo>
                    <a:pt x="624" y="257"/>
                  </a:lnTo>
                  <a:lnTo>
                    <a:pt x="580" y="234"/>
                  </a:lnTo>
                  <a:lnTo>
                    <a:pt x="536" y="212"/>
                  </a:lnTo>
                  <a:lnTo>
                    <a:pt x="491" y="194"/>
                  </a:lnTo>
                  <a:lnTo>
                    <a:pt x="394" y="160"/>
                  </a:lnTo>
                  <a:lnTo>
                    <a:pt x="297" y="128"/>
                  </a:lnTo>
                  <a:lnTo>
                    <a:pt x="249" y="112"/>
                  </a:lnTo>
                  <a:lnTo>
                    <a:pt x="201" y="93"/>
                  </a:lnTo>
                  <a:lnTo>
                    <a:pt x="154" y="74"/>
                  </a:lnTo>
                  <a:lnTo>
                    <a:pt x="132" y="64"/>
                  </a:lnTo>
                  <a:lnTo>
                    <a:pt x="108" y="52"/>
                  </a:lnTo>
                  <a:lnTo>
                    <a:pt x="87" y="41"/>
                  </a:lnTo>
                  <a:lnTo>
                    <a:pt x="65" y="28"/>
                  </a:lnTo>
                  <a:lnTo>
                    <a:pt x="45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3687" name="Freeform 39">
              <a:extLst>
                <a:ext uri="{FF2B5EF4-FFF2-40B4-BE49-F238E27FC236}">
                  <a16:creationId xmlns:a16="http://schemas.microsoft.com/office/drawing/2014/main" id="{08E8DDA5-EE33-2F0B-8DEA-F3C205194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" y="1517"/>
              <a:ext cx="323" cy="316"/>
            </a:xfrm>
            <a:custGeom>
              <a:avLst/>
              <a:gdLst>
                <a:gd name="T0" fmla="*/ 950 w 969"/>
                <a:gd name="T1" fmla="*/ 15 h 948"/>
                <a:gd name="T2" fmla="*/ 961 w 969"/>
                <a:gd name="T3" fmla="*/ 59 h 948"/>
                <a:gd name="T4" fmla="*/ 969 w 969"/>
                <a:gd name="T5" fmla="*/ 105 h 948"/>
                <a:gd name="T6" fmla="*/ 960 w 969"/>
                <a:gd name="T7" fmla="*/ 179 h 948"/>
                <a:gd name="T8" fmla="*/ 952 w 969"/>
                <a:gd name="T9" fmla="*/ 238 h 948"/>
                <a:gd name="T10" fmla="*/ 923 w 969"/>
                <a:gd name="T11" fmla="*/ 368 h 948"/>
                <a:gd name="T12" fmla="*/ 906 w 969"/>
                <a:gd name="T13" fmla="*/ 410 h 948"/>
                <a:gd name="T14" fmla="*/ 877 w 969"/>
                <a:gd name="T15" fmla="*/ 476 h 948"/>
                <a:gd name="T16" fmla="*/ 864 w 969"/>
                <a:gd name="T17" fmla="*/ 508 h 948"/>
                <a:gd name="T18" fmla="*/ 822 w 969"/>
                <a:gd name="T19" fmla="*/ 571 h 948"/>
                <a:gd name="T20" fmla="*/ 811 w 969"/>
                <a:gd name="T21" fmla="*/ 597 h 948"/>
                <a:gd name="T22" fmla="*/ 749 w 969"/>
                <a:gd name="T23" fmla="*/ 545 h 948"/>
                <a:gd name="T24" fmla="*/ 614 w 969"/>
                <a:gd name="T25" fmla="*/ 460 h 948"/>
                <a:gd name="T26" fmla="*/ 550 w 969"/>
                <a:gd name="T27" fmla="*/ 434 h 948"/>
                <a:gd name="T28" fmla="*/ 507 w 969"/>
                <a:gd name="T29" fmla="*/ 425 h 948"/>
                <a:gd name="T30" fmla="*/ 384 w 969"/>
                <a:gd name="T31" fmla="*/ 403 h 948"/>
                <a:gd name="T32" fmla="*/ 365 w 969"/>
                <a:gd name="T33" fmla="*/ 405 h 948"/>
                <a:gd name="T34" fmla="*/ 349 w 969"/>
                <a:gd name="T35" fmla="*/ 412 h 948"/>
                <a:gd name="T36" fmla="*/ 338 w 969"/>
                <a:gd name="T37" fmla="*/ 428 h 948"/>
                <a:gd name="T38" fmla="*/ 338 w 969"/>
                <a:gd name="T39" fmla="*/ 469 h 948"/>
                <a:gd name="T40" fmla="*/ 319 w 969"/>
                <a:gd name="T41" fmla="*/ 571 h 948"/>
                <a:gd name="T42" fmla="*/ 307 w 969"/>
                <a:gd name="T43" fmla="*/ 616 h 948"/>
                <a:gd name="T44" fmla="*/ 270 w 969"/>
                <a:gd name="T45" fmla="*/ 719 h 948"/>
                <a:gd name="T46" fmla="*/ 259 w 969"/>
                <a:gd name="T47" fmla="*/ 757 h 948"/>
                <a:gd name="T48" fmla="*/ 238 w 969"/>
                <a:gd name="T49" fmla="*/ 816 h 948"/>
                <a:gd name="T50" fmla="*/ 227 w 969"/>
                <a:gd name="T51" fmla="*/ 840 h 948"/>
                <a:gd name="T52" fmla="*/ 222 w 969"/>
                <a:gd name="T53" fmla="*/ 859 h 948"/>
                <a:gd name="T54" fmla="*/ 211 w 969"/>
                <a:gd name="T55" fmla="*/ 888 h 948"/>
                <a:gd name="T56" fmla="*/ 204 w 969"/>
                <a:gd name="T57" fmla="*/ 902 h 948"/>
                <a:gd name="T58" fmla="*/ 197 w 969"/>
                <a:gd name="T59" fmla="*/ 931 h 948"/>
                <a:gd name="T60" fmla="*/ 183 w 969"/>
                <a:gd name="T61" fmla="*/ 948 h 948"/>
                <a:gd name="T62" fmla="*/ 167 w 969"/>
                <a:gd name="T63" fmla="*/ 945 h 948"/>
                <a:gd name="T64" fmla="*/ 128 w 969"/>
                <a:gd name="T65" fmla="*/ 927 h 948"/>
                <a:gd name="T66" fmla="*/ 108 w 969"/>
                <a:gd name="T67" fmla="*/ 919 h 948"/>
                <a:gd name="T68" fmla="*/ 81 w 969"/>
                <a:gd name="T69" fmla="*/ 891 h 948"/>
                <a:gd name="T70" fmla="*/ 55 w 969"/>
                <a:gd name="T71" fmla="*/ 856 h 948"/>
                <a:gd name="T72" fmla="*/ 27 w 969"/>
                <a:gd name="T73" fmla="*/ 798 h 948"/>
                <a:gd name="T74" fmla="*/ 11 w 969"/>
                <a:gd name="T75" fmla="*/ 752 h 948"/>
                <a:gd name="T76" fmla="*/ 0 w 969"/>
                <a:gd name="T77" fmla="*/ 660 h 948"/>
                <a:gd name="T78" fmla="*/ 6 w 969"/>
                <a:gd name="T79" fmla="*/ 545 h 948"/>
                <a:gd name="T80" fmla="*/ 25 w 969"/>
                <a:gd name="T81" fmla="*/ 421 h 948"/>
                <a:gd name="T82" fmla="*/ 55 w 969"/>
                <a:gd name="T83" fmla="*/ 296 h 948"/>
                <a:gd name="T84" fmla="*/ 79 w 969"/>
                <a:gd name="T85" fmla="*/ 218 h 948"/>
                <a:gd name="T86" fmla="*/ 97 w 969"/>
                <a:gd name="T87" fmla="*/ 178 h 948"/>
                <a:gd name="T88" fmla="*/ 149 w 969"/>
                <a:gd name="T89" fmla="*/ 117 h 948"/>
                <a:gd name="T90" fmla="*/ 230 w 969"/>
                <a:gd name="T91" fmla="*/ 48 h 948"/>
                <a:gd name="T92" fmla="*/ 302 w 969"/>
                <a:gd name="T93" fmla="*/ 20 h 948"/>
                <a:gd name="T94" fmla="*/ 324 w 969"/>
                <a:gd name="T95" fmla="*/ 9 h 948"/>
                <a:gd name="T96" fmla="*/ 341 w 969"/>
                <a:gd name="T97" fmla="*/ 3 h 948"/>
                <a:gd name="T98" fmla="*/ 351 w 969"/>
                <a:gd name="T99" fmla="*/ 3 h 948"/>
                <a:gd name="T100" fmla="*/ 358 w 969"/>
                <a:gd name="T101" fmla="*/ 2 h 948"/>
                <a:gd name="T102" fmla="*/ 365 w 969"/>
                <a:gd name="T103" fmla="*/ 17 h 948"/>
                <a:gd name="T104" fmla="*/ 380 w 969"/>
                <a:gd name="T105" fmla="*/ 89 h 948"/>
                <a:gd name="T106" fmla="*/ 383 w 969"/>
                <a:gd name="T107" fmla="*/ 139 h 948"/>
                <a:gd name="T108" fmla="*/ 384 w 969"/>
                <a:gd name="T109" fmla="*/ 173 h 948"/>
                <a:gd name="T110" fmla="*/ 377 w 969"/>
                <a:gd name="T111" fmla="*/ 240 h 948"/>
                <a:gd name="T112" fmla="*/ 371 w 969"/>
                <a:gd name="T113" fmla="*/ 267 h 948"/>
                <a:gd name="T114" fmla="*/ 360 w 969"/>
                <a:gd name="T115" fmla="*/ 352 h 948"/>
                <a:gd name="T116" fmla="*/ 364 w 969"/>
                <a:gd name="T117" fmla="*/ 361 h 948"/>
                <a:gd name="T118" fmla="*/ 392 w 969"/>
                <a:gd name="T119" fmla="*/ 354 h 948"/>
                <a:gd name="T120" fmla="*/ 439 w 969"/>
                <a:gd name="T121" fmla="*/ 331 h 948"/>
                <a:gd name="T122" fmla="*/ 628 w 969"/>
                <a:gd name="T123" fmla="*/ 213 h 948"/>
                <a:gd name="T124" fmla="*/ 908 w 969"/>
                <a:gd name="T125" fmla="*/ 26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69" h="948">
                  <a:moveTo>
                    <a:pt x="952" y="0"/>
                  </a:moveTo>
                  <a:lnTo>
                    <a:pt x="951" y="7"/>
                  </a:lnTo>
                  <a:lnTo>
                    <a:pt x="950" y="15"/>
                  </a:lnTo>
                  <a:lnTo>
                    <a:pt x="952" y="30"/>
                  </a:lnTo>
                  <a:lnTo>
                    <a:pt x="956" y="45"/>
                  </a:lnTo>
                  <a:lnTo>
                    <a:pt x="961" y="59"/>
                  </a:lnTo>
                  <a:lnTo>
                    <a:pt x="965" y="75"/>
                  </a:lnTo>
                  <a:lnTo>
                    <a:pt x="968" y="90"/>
                  </a:lnTo>
                  <a:lnTo>
                    <a:pt x="969" y="105"/>
                  </a:lnTo>
                  <a:lnTo>
                    <a:pt x="967" y="122"/>
                  </a:lnTo>
                  <a:lnTo>
                    <a:pt x="962" y="150"/>
                  </a:lnTo>
                  <a:lnTo>
                    <a:pt x="960" y="179"/>
                  </a:lnTo>
                  <a:lnTo>
                    <a:pt x="957" y="209"/>
                  </a:lnTo>
                  <a:lnTo>
                    <a:pt x="954" y="224"/>
                  </a:lnTo>
                  <a:lnTo>
                    <a:pt x="952" y="238"/>
                  </a:lnTo>
                  <a:lnTo>
                    <a:pt x="938" y="303"/>
                  </a:lnTo>
                  <a:lnTo>
                    <a:pt x="931" y="336"/>
                  </a:lnTo>
                  <a:lnTo>
                    <a:pt x="923" y="368"/>
                  </a:lnTo>
                  <a:lnTo>
                    <a:pt x="918" y="382"/>
                  </a:lnTo>
                  <a:lnTo>
                    <a:pt x="912" y="397"/>
                  </a:lnTo>
                  <a:lnTo>
                    <a:pt x="906" y="410"/>
                  </a:lnTo>
                  <a:lnTo>
                    <a:pt x="900" y="423"/>
                  </a:lnTo>
                  <a:lnTo>
                    <a:pt x="887" y="450"/>
                  </a:lnTo>
                  <a:lnTo>
                    <a:pt x="877" y="476"/>
                  </a:lnTo>
                  <a:lnTo>
                    <a:pt x="875" y="485"/>
                  </a:lnTo>
                  <a:lnTo>
                    <a:pt x="872" y="493"/>
                  </a:lnTo>
                  <a:lnTo>
                    <a:pt x="864" y="508"/>
                  </a:lnTo>
                  <a:lnTo>
                    <a:pt x="853" y="524"/>
                  </a:lnTo>
                  <a:lnTo>
                    <a:pt x="843" y="540"/>
                  </a:lnTo>
                  <a:lnTo>
                    <a:pt x="822" y="571"/>
                  </a:lnTo>
                  <a:lnTo>
                    <a:pt x="815" y="585"/>
                  </a:lnTo>
                  <a:lnTo>
                    <a:pt x="811" y="600"/>
                  </a:lnTo>
                  <a:lnTo>
                    <a:pt x="811" y="597"/>
                  </a:lnTo>
                  <a:lnTo>
                    <a:pt x="806" y="591"/>
                  </a:lnTo>
                  <a:lnTo>
                    <a:pt x="783" y="572"/>
                  </a:lnTo>
                  <a:lnTo>
                    <a:pt x="749" y="545"/>
                  </a:lnTo>
                  <a:lnTo>
                    <a:pt x="705" y="515"/>
                  </a:lnTo>
                  <a:lnTo>
                    <a:pt x="659" y="486"/>
                  </a:lnTo>
                  <a:lnTo>
                    <a:pt x="614" y="460"/>
                  </a:lnTo>
                  <a:lnTo>
                    <a:pt x="576" y="442"/>
                  </a:lnTo>
                  <a:lnTo>
                    <a:pt x="562" y="436"/>
                  </a:lnTo>
                  <a:lnTo>
                    <a:pt x="550" y="434"/>
                  </a:lnTo>
                  <a:lnTo>
                    <a:pt x="542" y="433"/>
                  </a:lnTo>
                  <a:lnTo>
                    <a:pt x="532" y="431"/>
                  </a:lnTo>
                  <a:lnTo>
                    <a:pt x="507" y="425"/>
                  </a:lnTo>
                  <a:lnTo>
                    <a:pt x="446" y="409"/>
                  </a:lnTo>
                  <a:lnTo>
                    <a:pt x="414" y="404"/>
                  </a:lnTo>
                  <a:lnTo>
                    <a:pt x="384" y="403"/>
                  </a:lnTo>
                  <a:lnTo>
                    <a:pt x="377" y="403"/>
                  </a:lnTo>
                  <a:lnTo>
                    <a:pt x="371" y="404"/>
                  </a:lnTo>
                  <a:lnTo>
                    <a:pt x="365" y="405"/>
                  </a:lnTo>
                  <a:lnTo>
                    <a:pt x="359" y="407"/>
                  </a:lnTo>
                  <a:lnTo>
                    <a:pt x="354" y="409"/>
                  </a:lnTo>
                  <a:lnTo>
                    <a:pt x="349" y="412"/>
                  </a:lnTo>
                  <a:lnTo>
                    <a:pt x="341" y="419"/>
                  </a:lnTo>
                  <a:lnTo>
                    <a:pt x="339" y="423"/>
                  </a:lnTo>
                  <a:lnTo>
                    <a:pt x="338" y="428"/>
                  </a:lnTo>
                  <a:lnTo>
                    <a:pt x="338" y="443"/>
                  </a:lnTo>
                  <a:lnTo>
                    <a:pt x="339" y="461"/>
                  </a:lnTo>
                  <a:lnTo>
                    <a:pt x="338" y="469"/>
                  </a:lnTo>
                  <a:lnTo>
                    <a:pt x="337" y="478"/>
                  </a:lnTo>
                  <a:lnTo>
                    <a:pt x="322" y="551"/>
                  </a:lnTo>
                  <a:lnTo>
                    <a:pt x="319" y="571"/>
                  </a:lnTo>
                  <a:lnTo>
                    <a:pt x="316" y="588"/>
                  </a:lnTo>
                  <a:lnTo>
                    <a:pt x="311" y="604"/>
                  </a:lnTo>
                  <a:lnTo>
                    <a:pt x="307" y="616"/>
                  </a:lnTo>
                  <a:lnTo>
                    <a:pt x="282" y="681"/>
                  </a:lnTo>
                  <a:lnTo>
                    <a:pt x="276" y="700"/>
                  </a:lnTo>
                  <a:lnTo>
                    <a:pt x="270" y="719"/>
                  </a:lnTo>
                  <a:lnTo>
                    <a:pt x="265" y="739"/>
                  </a:lnTo>
                  <a:lnTo>
                    <a:pt x="263" y="748"/>
                  </a:lnTo>
                  <a:lnTo>
                    <a:pt x="259" y="757"/>
                  </a:lnTo>
                  <a:lnTo>
                    <a:pt x="251" y="776"/>
                  </a:lnTo>
                  <a:lnTo>
                    <a:pt x="244" y="796"/>
                  </a:lnTo>
                  <a:lnTo>
                    <a:pt x="238" y="816"/>
                  </a:lnTo>
                  <a:lnTo>
                    <a:pt x="233" y="825"/>
                  </a:lnTo>
                  <a:lnTo>
                    <a:pt x="229" y="833"/>
                  </a:lnTo>
                  <a:lnTo>
                    <a:pt x="227" y="840"/>
                  </a:lnTo>
                  <a:lnTo>
                    <a:pt x="226" y="846"/>
                  </a:lnTo>
                  <a:lnTo>
                    <a:pt x="224" y="853"/>
                  </a:lnTo>
                  <a:lnTo>
                    <a:pt x="222" y="859"/>
                  </a:lnTo>
                  <a:lnTo>
                    <a:pt x="218" y="868"/>
                  </a:lnTo>
                  <a:lnTo>
                    <a:pt x="214" y="878"/>
                  </a:lnTo>
                  <a:lnTo>
                    <a:pt x="211" y="888"/>
                  </a:lnTo>
                  <a:lnTo>
                    <a:pt x="209" y="892"/>
                  </a:lnTo>
                  <a:lnTo>
                    <a:pt x="206" y="897"/>
                  </a:lnTo>
                  <a:lnTo>
                    <a:pt x="204" y="902"/>
                  </a:lnTo>
                  <a:lnTo>
                    <a:pt x="203" y="908"/>
                  </a:lnTo>
                  <a:lnTo>
                    <a:pt x="200" y="923"/>
                  </a:lnTo>
                  <a:lnTo>
                    <a:pt x="197" y="931"/>
                  </a:lnTo>
                  <a:lnTo>
                    <a:pt x="194" y="939"/>
                  </a:lnTo>
                  <a:lnTo>
                    <a:pt x="190" y="945"/>
                  </a:lnTo>
                  <a:lnTo>
                    <a:pt x="183" y="948"/>
                  </a:lnTo>
                  <a:lnTo>
                    <a:pt x="177" y="948"/>
                  </a:lnTo>
                  <a:lnTo>
                    <a:pt x="173" y="947"/>
                  </a:lnTo>
                  <a:lnTo>
                    <a:pt x="167" y="945"/>
                  </a:lnTo>
                  <a:lnTo>
                    <a:pt x="161" y="942"/>
                  </a:lnTo>
                  <a:lnTo>
                    <a:pt x="146" y="935"/>
                  </a:lnTo>
                  <a:lnTo>
                    <a:pt x="128" y="927"/>
                  </a:lnTo>
                  <a:lnTo>
                    <a:pt x="122" y="926"/>
                  </a:lnTo>
                  <a:lnTo>
                    <a:pt x="117" y="924"/>
                  </a:lnTo>
                  <a:lnTo>
                    <a:pt x="108" y="919"/>
                  </a:lnTo>
                  <a:lnTo>
                    <a:pt x="100" y="914"/>
                  </a:lnTo>
                  <a:lnTo>
                    <a:pt x="94" y="908"/>
                  </a:lnTo>
                  <a:lnTo>
                    <a:pt x="81" y="891"/>
                  </a:lnTo>
                  <a:lnTo>
                    <a:pt x="74" y="881"/>
                  </a:lnTo>
                  <a:lnTo>
                    <a:pt x="64" y="870"/>
                  </a:lnTo>
                  <a:lnTo>
                    <a:pt x="55" y="856"/>
                  </a:lnTo>
                  <a:lnTo>
                    <a:pt x="49" y="841"/>
                  </a:lnTo>
                  <a:lnTo>
                    <a:pt x="40" y="823"/>
                  </a:lnTo>
                  <a:lnTo>
                    <a:pt x="27" y="798"/>
                  </a:lnTo>
                  <a:lnTo>
                    <a:pt x="22" y="788"/>
                  </a:lnTo>
                  <a:lnTo>
                    <a:pt x="18" y="777"/>
                  </a:lnTo>
                  <a:lnTo>
                    <a:pt x="11" y="752"/>
                  </a:lnTo>
                  <a:lnTo>
                    <a:pt x="5" y="724"/>
                  </a:lnTo>
                  <a:lnTo>
                    <a:pt x="1" y="694"/>
                  </a:lnTo>
                  <a:lnTo>
                    <a:pt x="0" y="660"/>
                  </a:lnTo>
                  <a:lnTo>
                    <a:pt x="0" y="623"/>
                  </a:lnTo>
                  <a:lnTo>
                    <a:pt x="2" y="585"/>
                  </a:lnTo>
                  <a:lnTo>
                    <a:pt x="6" y="545"/>
                  </a:lnTo>
                  <a:lnTo>
                    <a:pt x="11" y="504"/>
                  </a:lnTo>
                  <a:lnTo>
                    <a:pt x="17" y="463"/>
                  </a:lnTo>
                  <a:lnTo>
                    <a:pt x="25" y="421"/>
                  </a:lnTo>
                  <a:lnTo>
                    <a:pt x="34" y="379"/>
                  </a:lnTo>
                  <a:lnTo>
                    <a:pt x="44" y="337"/>
                  </a:lnTo>
                  <a:lnTo>
                    <a:pt x="55" y="296"/>
                  </a:lnTo>
                  <a:lnTo>
                    <a:pt x="67" y="256"/>
                  </a:lnTo>
                  <a:lnTo>
                    <a:pt x="73" y="237"/>
                  </a:lnTo>
                  <a:lnTo>
                    <a:pt x="79" y="218"/>
                  </a:lnTo>
                  <a:lnTo>
                    <a:pt x="83" y="207"/>
                  </a:lnTo>
                  <a:lnTo>
                    <a:pt x="88" y="197"/>
                  </a:lnTo>
                  <a:lnTo>
                    <a:pt x="97" y="178"/>
                  </a:lnTo>
                  <a:lnTo>
                    <a:pt x="109" y="161"/>
                  </a:lnTo>
                  <a:lnTo>
                    <a:pt x="121" y="144"/>
                  </a:lnTo>
                  <a:lnTo>
                    <a:pt x="149" y="117"/>
                  </a:lnTo>
                  <a:lnTo>
                    <a:pt x="175" y="91"/>
                  </a:lnTo>
                  <a:lnTo>
                    <a:pt x="206" y="64"/>
                  </a:lnTo>
                  <a:lnTo>
                    <a:pt x="230" y="48"/>
                  </a:lnTo>
                  <a:lnTo>
                    <a:pt x="252" y="38"/>
                  </a:lnTo>
                  <a:lnTo>
                    <a:pt x="279" y="28"/>
                  </a:lnTo>
                  <a:lnTo>
                    <a:pt x="302" y="20"/>
                  </a:lnTo>
                  <a:lnTo>
                    <a:pt x="313" y="16"/>
                  </a:lnTo>
                  <a:lnTo>
                    <a:pt x="318" y="13"/>
                  </a:lnTo>
                  <a:lnTo>
                    <a:pt x="324" y="9"/>
                  </a:lnTo>
                  <a:lnTo>
                    <a:pt x="334" y="6"/>
                  </a:lnTo>
                  <a:lnTo>
                    <a:pt x="338" y="4"/>
                  </a:lnTo>
                  <a:lnTo>
                    <a:pt x="341" y="3"/>
                  </a:lnTo>
                  <a:lnTo>
                    <a:pt x="344" y="1"/>
                  </a:lnTo>
                  <a:lnTo>
                    <a:pt x="347" y="2"/>
                  </a:lnTo>
                  <a:lnTo>
                    <a:pt x="351" y="3"/>
                  </a:lnTo>
                  <a:lnTo>
                    <a:pt x="353" y="3"/>
                  </a:lnTo>
                  <a:lnTo>
                    <a:pt x="356" y="2"/>
                  </a:lnTo>
                  <a:lnTo>
                    <a:pt x="358" y="2"/>
                  </a:lnTo>
                  <a:lnTo>
                    <a:pt x="359" y="3"/>
                  </a:lnTo>
                  <a:lnTo>
                    <a:pt x="362" y="7"/>
                  </a:lnTo>
                  <a:lnTo>
                    <a:pt x="365" y="17"/>
                  </a:lnTo>
                  <a:lnTo>
                    <a:pt x="373" y="36"/>
                  </a:lnTo>
                  <a:lnTo>
                    <a:pt x="377" y="56"/>
                  </a:lnTo>
                  <a:lnTo>
                    <a:pt x="380" y="89"/>
                  </a:lnTo>
                  <a:lnTo>
                    <a:pt x="380" y="99"/>
                  </a:lnTo>
                  <a:lnTo>
                    <a:pt x="381" y="112"/>
                  </a:lnTo>
                  <a:lnTo>
                    <a:pt x="383" y="139"/>
                  </a:lnTo>
                  <a:lnTo>
                    <a:pt x="383" y="155"/>
                  </a:lnTo>
                  <a:lnTo>
                    <a:pt x="383" y="161"/>
                  </a:lnTo>
                  <a:lnTo>
                    <a:pt x="384" y="173"/>
                  </a:lnTo>
                  <a:lnTo>
                    <a:pt x="383" y="192"/>
                  </a:lnTo>
                  <a:lnTo>
                    <a:pt x="380" y="222"/>
                  </a:lnTo>
                  <a:lnTo>
                    <a:pt x="377" y="240"/>
                  </a:lnTo>
                  <a:lnTo>
                    <a:pt x="374" y="252"/>
                  </a:lnTo>
                  <a:lnTo>
                    <a:pt x="371" y="261"/>
                  </a:lnTo>
                  <a:lnTo>
                    <a:pt x="371" y="267"/>
                  </a:lnTo>
                  <a:lnTo>
                    <a:pt x="370" y="280"/>
                  </a:lnTo>
                  <a:lnTo>
                    <a:pt x="366" y="306"/>
                  </a:lnTo>
                  <a:lnTo>
                    <a:pt x="360" y="352"/>
                  </a:lnTo>
                  <a:lnTo>
                    <a:pt x="360" y="356"/>
                  </a:lnTo>
                  <a:lnTo>
                    <a:pt x="360" y="358"/>
                  </a:lnTo>
                  <a:lnTo>
                    <a:pt x="364" y="361"/>
                  </a:lnTo>
                  <a:lnTo>
                    <a:pt x="371" y="361"/>
                  </a:lnTo>
                  <a:lnTo>
                    <a:pt x="380" y="359"/>
                  </a:lnTo>
                  <a:lnTo>
                    <a:pt x="392" y="354"/>
                  </a:lnTo>
                  <a:lnTo>
                    <a:pt x="405" y="348"/>
                  </a:lnTo>
                  <a:lnTo>
                    <a:pt x="421" y="340"/>
                  </a:lnTo>
                  <a:lnTo>
                    <a:pt x="439" y="331"/>
                  </a:lnTo>
                  <a:lnTo>
                    <a:pt x="480" y="307"/>
                  </a:lnTo>
                  <a:lnTo>
                    <a:pt x="526" y="279"/>
                  </a:lnTo>
                  <a:lnTo>
                    <a:pt x="628" y="213"/>
                  </a:lnTo>
                  <a:lnTo>
                    <a:pt x="734" y="142"/>
                  </a:lnTo>
                  <a:lnTo>
                    <a:pt x="831" y="76"/>
                  </a:lnTo>
                  <a:lnTo>
                    <a:pt x="908" y="26"/>
                  </a:lnTo>
                  <a:lnTo>
                    <a:pt x="934" y="9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3688" name="Freeform 40">
              <a:extLst>
                <a:ext uri="{FF2B5EF4-FFF2-40B4-BE49-F238E27FC236}">
                  <a16:creationId xmlns:a16="http://schemas.microsoft.com/office/drawing/2014/main" id="{1CA0657E-06F3-69DB-1786-47E374EBC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1660"/>
              <a:ext cx="67" cy="67"/>
            </a:xfrm>
            <a:custGeom>
              <a:avLst/>
              <a:gdLst>
                <a:gd name="T0" fmla="*/ 0 w 200"/>
                <a:gd name="T1" fmla="*/ 0 h 202"/>
                <a:gd name="T2" fmla="*/ 123 w 200"/>
                <a:gd name="T3" fmla="*/ 202 h 202"/>
                <a:gd name="T4" fmla="*/ 200 w 200"/>
                <a:gd name="T5" fmla="*/ 21 h 202"/>
                <a:gd name="T6" fmla="*/ 0 w 200"/>
                <a:gd name="T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2">
                  <a:moveTo>
                    <a:pt x="0" y="0"/>
                  </a:moveTo>
                  <a:lnTo>
                    <a:pt x="123" y="202"/>
                  </a:lnTo>
                  <a:lnTo>
                    <a:pt x="20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3689" name="Line 41">
              <a:extLst>
                <a:ext uri="{FF2B5EF4-FFF2-40B4-BE49-F238E27FC236}">
                  <a16:creationId xmlns:a16="http://schemas.microsoft.com/office/drawing/2014/main" id="{035A5652-AF02-5089-ABB2-26EF1104E3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0" y="1686"/>
              <a:ext cx="313" cy="179"/>
            </a:xfrm>
            <a:prstGeom prst="line">
              <a:avLst/>
            </a:prstGeom>
            <a:noFill/>
            <a:ln w="523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3690" name="Freeform 42">
              <a:extLst>
                <a:ext uri="{FF2B5EF4-FFF2-40B4-BE49-F238E27FC236}">
                  <a16:creationId xmlns:a16="http://schemas.microsoft.com/office/drawing/2014/main" id="{88D62A4A-6884-C84C-1E35-47A6262FE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1629"/>
              <a:ext cx="66" cy="67"/>
            </a:xfrm>
            <a:custGeom>
              <a:avLst/>
              <a:gdLst>
                <a:gd name="T0" fmla="*/ 78 w 200"/>
                <a:gd name="T1" fmla="*/ 202 h 202"/>
                <a:gd name="T2" fmla="*/ 200 w 200"/>
                <a:gd name="T3" fmla="*/ 0 h 202"/>
                <a:gd name="T4" fmla="*/ 0 w 200"/>
                <a:gd name="T5" fmla="*/ 22 h 202"/>
                <a:gd name="T6" fmla="*/ 78 w 200"/>
                <a:gd name="T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2">
                  <a:moveTo>
                    <a:pt x="78" y="202"/>
                  </a:moveTo>
                  <a:lnTo>
                    <a:pt x="200" y="0"/>
                  </a:lnTo>
                  <a:lnTo>
                    <a:pt x="0" y="22"/>
                  </a:lnTo>
                  <a:lnTo>
                    <a:pt x="78" y="2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3691" name="Line 43">
              <a:extLst>
                <a:ext uri="{FF2B5EF4-FFF2-40B4-BE49-F238E27FC236}">
                  <a16:creationId xmlns:a16="http://schemas.microsoft.com/office/drawing/2014/main" id="{3A8A3ABD-A1A9-BD88-464D-FF3864867B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97" y="1655"/>
              <a:ext cx="313" cy="179"/>
            </a:xfrm>
            <a:prstGeom prst="line">
              <a:avLst/>
            </a:prstGeom>
            <a:noFill/>
            <a:ln w="523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3692" name="Text Box 44">
              <a:extLst>
                <a:ext uri="{FF2B5EF4-FFF2-40B4-BE49-F238E27FC236}">
                  <a16:creationId xmlns:a16="http://schemas.microsoft.com/office/drawing/2014/main" id="{FAF880D0-D85D-AB67-6DDB-37DFD6E59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6" y="1632"/>
              <a:ext cx="3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8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 b="1">
                  <a:solidFill>
                    <a:srgbClr val="FFFF99"/>
                  </a:solidFill>
                </a:rPr>
                <a:t>A</a:t>
              </a:r>
            </a:p>
          </p:txBody>
        </p:sp>
        <p:sp>
          <p:nvSpPr>
            <p:cNvPr id="283693" name="Text Box 45">
              <a:extLst>
                <a:ext uri="{FF2B5EF4-FFF2-40B4-BE49-F238E27FC236}">
                  <a16:creationId xmlns:a16="http://schemas.microsoft.com/office/drawing/2014/main" id="{EEBE9D32-F1EC-B845-B97D-308EE07D4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0" y="1776"/>
              <a:ext cx="3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8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 b="1">
                  <a:solidFill>
                    <a:srgbClr val="FFFF99"/>
                  </a:solidFill>
                </a:rPr>
                <a:t>A</a:t>
              </a:r>
            </a:p>
          </p:txBody>
        </p:sp>
      </p:grpSp>
      <p:sp>
        <p:nvSpPr>
          <p:cNvPr id="283694" name="Text Box 46">
            <a:extLst>
              <a:ext uri="{FF2B5EF4-FFF2-40B4-BE49-F238E27FC236}">
                <a16:creationId xmlns:a16="http://schemas.microsoft.com/office/drawing/2014/main" id="{9B4282D6-F944-B7DE-2B4B-9260A8A09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8" y="537363"/>
            <a:ext cx="586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accent1"/>
                </a:solidFill>
              </a:rPr>
              <a:t>Interproximal Caries (Advanced)</a:t>
            </a:r>
          </a:p>
        </p:txBody>
      </p:sp>
      <p:sp>
        <p:nvSpPr>
          <p:cNvPr id="283695" name="Text Box 47">
            <a:extLst>
              <a:ext uri="{FF2B5EF4-FFF2-40B4-BE49-F238E27FC236}">
                <a16:creationId xmlns:a16="http://schemas.microsoft.com/office/drawing/2014/main" id="{08B50B24-99A8-F067-6F35-F0FBE775F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8" y="1538118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From the DEJ </a:t>
            </a:r>
            <a:r>
              <a:rPr lang="en-US" altLang="en-US" sz="2400" dirty="0" err="1">
                <a:latin typeface="Times New Roman" panose="02020603050405020304" pitchFamily="18" charset="0"/>
              </a:rPr>
              <a:t>upto</a:t>
            </a:r>
            <a:r>
              <a:rPr lang="en-US" altLang="en-US" sz="2400" dirty="0">
                <a:latin typeface="Times New Roman" panose="02020603050405020304" pitchFamily="18" charset="0"/>
              </a:rPr>
              <a:t> half-way through the dentin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0761AF-DA00-4A0D-AF8E-FDD96D14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30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648177-1B2F-D0B4-7599-4A3DF8E69192}"/>
              </a:ext>
            </a:extLst>
          </p:cNvPr>
          <p:cNvGrpSpPr>
            <a:grpSpLocks/>
          </p:cNvGrpSpPr>
          <p:nvPr/>
        </p:nvGrpSpPr>
        <p:grpSpPr bwMode="auto">
          <a:xfrm>
            <a:off x="6998834" y="2663719"/>
            <a:ext cx="3967316" cy="2204661"/>
            <a:chOff x="0" y="0"/>
            <a:chExt cx="5760" cy="43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9086C4-0A6D-C2B9-9BFE-924279C5A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8D218F-74F4-0C79-5632-00403FEA3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672"/>
              <a:ext cx="2016" cy="2256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Text Box 3">
            <a:extLst>
              <a:ext uri="{FF2B5EF4-FFF2-40B4-BE49-F238E27FC236}">
                <a16:creationId xmlns:a16="http://schemas.microsoft.com/office/drawing/2014/main" id="{971C6191-D449-65BE-88BA-5D4A5C590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2" y="1713542"/>
            <a:ext cx="7065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/>
              <a:t>More than halfway through the dentin</a:t>
            </a:r>
          </a:p>
        </p:txBody>
      </p:sp>
      <p:grpSp>
        <p:nvGrpSpPr>
          <p:cNvPr id="288772" name="Group 4">
            <a:extLst>
              <a:ext uri="{FF2B5EF4-FFF2-40B4-BE49-F238E27FC236}">
                <a16:creationId xmlns:a16="http://schemas.microsoft.com/office/drawing/2014/main" id="{D41FF692-6426-D40B-8A2D-BB6BDCCA7D26}"/>
              </a:ext>
            </a:extLst>
          </p:cNvPr>
          <p:cNvGrpSpPr>
            <a:grpSpLocks/>
          </p:cNvGrpSpPr>
          <p:nvPr/>
        </p:nvGrpSpPr>
        <p:grpSpPr bwMode="auto">
          <a:xfrm>
            <a:off x="2703871" y="2951013"/>
            <a:ext cx="3569110" cy="1943360"/>
            <a:chOff x="3620" y="2837"/>
            <a:chExt cx="1787" cy="881"/>
          </a:xfrm>
        </p:grpSpPr>
        <p:sp>
          <p:nvSpPr>
            <p:cNvPr id="288773" name="Freeform 5">
              <a:extLst>
                <a:ext uri="{FF2B5EF4-FFF2-40B4-BE49-F238E27FC236}">
                  <a16:creationId xmlns:a16="http://schemas.microsoft.com/office/drawing/2014/main" id="{66AF6739-52E1-07BB-22D5-C224A35AE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" y="2837"/>
              <a:ext cx="1089" cy="876"/>
            </a:xfrm>
            <a:custGeom>
              <a:avLst/>
              <a:gdLst>
                <a:gd name="T0" fmla="*/ 2518 w 3265"/>
                <a:gd name="T1" fmla="*/ 2629 h 2629"/>
                <a:gd name="T2" fmla="*/ 2518 w 3265"/>
                <a:gd name="T3" fmla="*/ 2226 h 2629"/>
                <a:gd name="T4" fmla="*/ 2518 w 3265"/>
                <a:gd name="T5" fmla="*/ 1958 h 2629"/>
                <a:gd name="T6" fmla="*/ 2823 w 3265"/>
                <a:gd name="T7" fmla="*/ 1689 h 2629"/>
                <a:gd name="T8" fmla="*/ 3016 w 3265"/>
                <a:gd name="T9" fmla="*/ 1421 h 2629"/>
                <a:gd name="T10" fmla="*/ 3210 w 3265"/>
                <a:gd name="T11" fmla="*/ 1046 h 2629"/>
                <a:gd name="T12" fmla="*/ 3265 w 3265"/>
                <a:gd name="T13" fmla="*/ 752 h 2629"/>
                <a:gd name="T14" fmla="*/ 3210 w 3265"/>
                <a:gd name="T15" fmla="*/ 483 h 2629"/>
                <a:gd name="T16" fmla="*/ 3100 w 3265"/>
                <a:gd name="T17" fmla="*/ 241 h 2629"/>
                <a:gd name="T18" fmla="*/ 2905 w 3265"/>
                <a:gd name="T19" fmla="*/ 80 h 2629"/>
                <a:gd name="T20" fmla="*/ 2656 w 3265"/>
                <a:gd name="T21" fmla="*/ 0 h 2629"/>
                <a:gd name="T22" fmla="*/ 2434 w 3265"/>
                <a:gd name="T23" fmla="*/ 0 h 2629"/>
                <a:gd name="T24" fmla="*/ 2269 w 3265"/>
                <a:gd name="T25" fmla="*/ 53 h 2629"/>
                <a:gd name="T26" fmla="*/ 1938 w 3265"/>
                <a:gd name="T27" fmla="*/ 268 h 2629"/>
                <a:gd name="T28" fmla="*/ 1633 w 3265"/>
                <a:gd name="T29" fmla="*/ 430 h 2629"/>
                <a:gd name="T30" fmla="*/ 1241 w 3265"/>
                <a:gd name="T31" fmla="*/ 248 h 2629"/>
                <a:gd name="T32" fmla="*/ 941 w 3265"/>
                <a:gd name="T33" fmla="*/ 53 h 2629"/>
                <a:gd name="T34" fmla="*/ 691 w 3265"/>
                <a:gd name="T35" fmla="*/ 0 h 2629"/>
                <a:gd name="T36" fmla="*/ 498 w 3265"/>
                <a:gd name="T37" fmla="*/ 53 h 2629"/>
                <a:gd name="T38" fmla="*/ 331 w 3265"/>
                <a:gd name="T39" fmla="*/ 134 h 2629"/>
                <a:gd name="T40" fmla="*/ 166 w 3265"/>
                <a:gd name="T41" fmla="*/ 296 h 2629"/>
                <a:gd name="T42" fmla="*/ 55 w 3265"/>
                <a:gd name="T43" fmla="*/ 483 h 2629"/>
                <a:gd name="T44" fmla="*/ 0 w 3265"/>
                <a:gd name="T45" fmla="*/ 752 h 2629"/>
                <a:gd name="T46" fmla="*/ 55 w 3265"/>
                <a:gd name="T47" fmla="*/ 1099 h 2629"/>
                <a:gd name="T48" fmla="*/ 249 w 3265"/>
                <a:gd name="T49" fmla="*/ 1421 h 2629"/>
                <a:gd name="T50" fmla="*/ 443 w 3265"/>
                <a:gd name="T51" fmla="*/ 1717 h 2629"/>
                <a:gd name="T52" fmla="*/ 664 w 3265"/>
                <a:gd name="T53" fmla="*/ 1931 h 2629"/>
                <a:gd name="T54" fmla="*/ 720 w 3265"/>
                <a:gd name="T55" fmla="*/ 2120 h 2629"/>
                <a:gd name="T56" fmla="*/ 747 w 3265"/>
                <a:gd name="T57" fmla="*/ 2629 h 2629"/>
                <a:gd name="T58" fmla="*/ 2518 w 3265"/>
                <a:gd name="T59" fmla="*/ 2629 h 2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65" h="2629">
                  <a:moveTo>
                    <a:pt x="2518" y="2629"/>
                  </a:moveTo>
                  <a:lnTo>
                    <a:pt x="2518" y="2226"/>
                  </a:lnTo>
                  <a:lnTo>
                    <a:pt x="2518" y="1958"/>
                  </a:lnTo>
                  <a:lnTo>
                    <a:pt x="2823" y="1689"/>
                  </a:lnTo>
                  <a:lnTo>
                    <a:pt x="3016" y="1421"/>
                  </a:lnTo>
                  <a:lnTo>
                    <a:pt x="3210" y="1046"/>
                  </a:lnTo>
                  <a:lnTo>
                    <a:pt x="3265" y="752"/>
                  </a:lnTo>
                  <a:lnTo>
                    <a:pt x="3210" y="483"/>
                  </a:lnTo>
                  <a:lnTo>
                    <a:pt x="3100" y="241"/>
                  </a:lnTo>
                  <a:lnTo>
                    <a:pt x="2905" y="80"/>
                  </a:lnTo>
                  <a:lnTo>
                    <a:pt x="2656" y="0"/>
                  </a:lnTo>
                  <a:lnTo>
                    <a:pt x="2434" y="0"/>
                  </a:lnTo>
                  <a:lnTo>
                    <a:pt x="2269" y="53"/>
                  </a:lnTo>
                  <a:lnTo>
                    <a:pt x="1938" y="268"/>
                  </a:lnTo>
                  <a:lnTo>
                    <a:pt x="1633" y="430"/>
                  </a:lnTo>
                  <a:lnTo>
                    <a:pt x="1241" y="248"/>
                  </a:lnTo>
                  <a:lnTo>
                    <a:pt x="941" y="53"/>
                  </a:lnTo>
                  <a:lnTo>
                    <a:pt x="691" y="0"/>
                  </a:lnTo>
                  <a:lnTo>
                    <a:pt x="498" y="53"/>
                  </a:lnTo>
                  <a:lnTo>
                    <a:pt x="331" y="134"/>
                  </a:lnTo>
                  <a:lnTo>
                    <a:pt x="166" y="296"/>
                  </a:lnTo>
                  <a:lnTo>
                    <a:pt x="55" y="483"/>
                  </a:lnTo>
                  <a:lnTo>
                    <a:pt x="0" y="752"/>
                  </a:lnTo>
                  <a:lnTo>
                    <a:pt x="55" y="1099"/>
                  </a:lnTo>
                  <a:lnTo>
                    <a:pt x="249" y="1421"/>
                  </a:lnTo>
                  <a:lnTo>
                    <a:pt x="443" y="1717"/>
                  </a:lnTo>
                  <a:lnTo>
                    <a:pt x="664" y="1931"/>
                  </a:lnTo>
                  <a:lnTo>
                    <a:pt x="720" y="2120"/>
                  </a:lnTo>
                  <a:lnTo>
                    <a:pt x="747" y="2629"/>
                  </a:lnTo>
                  <a:lnTo>
                    <a:pt x="2518" y="2629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774" name="Freeform 6">
              <a:extLst>
                <a:ext uri="{FF2B5EF4-FFF2-40B4-BE49-F238E27FC236}">
                  <a16:creationId xmlns:a16="http://schemas.microsoft.com/office/drawing/2014/main" id="{C277F559-81E6-B041-D1AB-2586B9F13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2991"/>
              <a:ext cx="729" cy="727"/>
            </a:xfrm>
            <a:custGeom>
              <a:avLst/>
              <a:gdLst>
                <a:gd name="T0" fmla="*/ 1981 w 2188"/>
                <a:gd name="T1" fmla="*/ 2181 h 2181"/>
                <a:gd name="T2" fmla="*/ 1981 w 2188"/>
                <a:gd name="T3" fmla="*/ 1215 h 2181"/>
                <a:gd name="T4" fmla="*/ 2133 w 2188"/>
                <a:gd name="T5" fmla="*/ 718 h 2181"/>
                <a:gd name="T6" fmla="*/ 2188 w 2188"/>
                <a:gd name="T7" fmla="*/ 342 h 2181"/>
                <a:gd name="T8" fmla="*/ 2160 w 2188"/>
                <a:gd name="T9" fmla="*/ 154 h 2181"/>
                <a:gd name="T10" fmla="*/ 2133 w 2188"/>
                <a:gd name="T11" fmla="*/ 73 h 2181"/>
                <a:gd name="T12" fmla="*/ 2022 w 2188"/>
                <a:gd name="T13" fmla="*/ 20 h 2181"/>
                <a:gd name="T14" fmla="*/ 1717 w 2188"/>
                <a:gd name="T15" fmla="*/ 47 h 2181"/>
                <a:gd name="T16" fmla="*/ 1745 w 2188"/>
                <a:gd name="T17" fmla="*/ 47 h 2181"/>
                <a:gd name="T18" fmla="*/ 1550 w 2188"/>
                <a:gd name="T19" fmla="*/ 94 h 2181"/>
                <a:gd name="T20" fmla="*/ 1080 w 2188"/>
                <a:gd name="T21" fmla="*/ 208 h 2181"/>
                <a:gd name="T22" fmla="*/ 605 w 2188"/>
                <a:gd name="T23" fmla="*/ 93 h 2181"/>
                <a:gd name="T24" fmla="*/ 304 w 2188"/>
                <a:gd name="T25" fmla="*/ 0 h 2181"/>
                <a:gd name="T26" fmla="*/ 250 w 2188"/>
                <a:gd name="T27" fmla="*/ 20 h 2181"/>
                <a:gd name="T28" fmla="*/ 112 w 2188"/>
                <a:gd name="T29" fmla="*/ 20 h 2181"/>
                <a:gd name="T30" fmla="*/ 0 w 2188"/>
                <a:gd name="T31" fmla="*/ 154 h 2181"/>
                <a:gd name="T32" fmla="*/ 0 w 2188"/>
                <a:gd name="T33" fmla="*/ 369 h 2181"/>
                <a:gd name="T34" fmla="*/ 56 w 2188"/>
                <a:gd name="T35" fmla="*/ 771 h 2181"/>
                <a:gd name="T36" fmla="*/ 153 w 2188"/>
                <a:gd name="T37" fmla="*/ 1268 h 2181"/>
                <a:gd name="T38" fmla="*/ 153 w 2188"/>
                <a:gd name="T39" fmla="*/ 2181 h 2181"/>
                <a:gd name="T40" fmla="*/ 901 w 2188"/>
                <a:gd name="T41" fmla="*/ 2181 h 2181"/>
                <a:gd name="T42" fmla="*/ 1981 w 2188"/>
                <a:gd name="T43" fmla="*/ 2181 h 2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88" h="2181">
                  <a:moveTo>
                    <a:pt x="1981" y="2181"/>
                  </a:moveTo>
                  <a:lnTo>
                    <a:pt x="1981" y="1215"/>
                  </a:lnTo>
                  <a:lnTo>
                    <a:pt x="2133" y="718"/>
                  </a:lnTo>
                  <a:lnTo>
                    <a:pt x="2188" y="342"/>
                  </a:lnTo>
                  <a:lnTo>
                    <a:pt x="2160" y="154"/>
                  </a:lnTo>
                  <a:lnTo>
                    <a:pt x="2133" y="73"/>
                  </a:lnTo>
                  <a:lnTo>
                    <a:pt x="2022" y="20"/>
                  </a:lnTo>
                  <a:lnTo>
                    <a:pt x="1717" y="47"/>
                  </a:lnTo>
                  <a:lnTo>
                    <a:pt x="1745" y="47"/>
                  </a:lnTo>
                  <a:lnTo>
                    <a:pt x="1550" y="94"/>
                  </a:lnTo>
                  <a:lnTo>
                    <a:pt x="1080" y="208"/>
                  </a:lnTo>
                  <a:lnTo>
                    <a:pt x="605" y="93"/>
                  </a:lnTo>
                  <a:lnTo>
                    <a:pt x="304" y="0"/>
                  </a:lnTo>
                  <a:lnTo>
                    <a:pt x="250" y="20"/>
                  </a:lnTo>
                  <a:lnTo>
                    <a:pt x="112" y="20"/>
                  </a:lnTo>
                  <a:lnTo>
                    <a:pt x="0" y="154"/>
                  </a:lnTo>
                  <a:lnTo>
                    <a:pt x="0" y="369"/>
                  </a:lnTo>
                  <a:lnTo>
                    <a:pt x="56" y="771"/>
                  </a:lnTo>
                  <a:lnTo>
                    <a:pt x="153" y="1268"/>
                  </a:lnTo>
                  <a:lnTo>
                    <a:pt x="153" y="2181"/>
                  </a:lnTo>
                  <a:lnTo>
                    <a:pt x="901" y="2181"/>
                  </a:lnTo>
                  <a:lnTo>
                    <a:pt x="1981" y="2181"/>
                  </a:lnTo>
                  <a:close/>
                </a:path>
              </a:pathLst>
            </a:custGeom>
            <a:solidFill>
              <a:srgbClr val="FFFF8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775" name="Freeform 7">
              <a:extLst>
                <a:ext uri="{FF2B5EF4-FFF2-40B4-BE49-F238E27FC236}">
                  <a16:creationId xmlns:a16="http://schemas.microsoft.com/office/drawing/2014/main" id="{2CDDE86F-1F24-63A5-FD80-B02696A62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3293"/>
              <a:ext cx="323" cy="411"/>
            </a:xfrm>
            <a:custGeom>
              <a:avLst/>
              <a:gdLst>
                <a:gd name="T0" fmla="*/ 747 w 969"/>
                <a:gd name="T1" fmla="*/ 1234 h 1234"/>
                <a:gd name="T2" fmla="*/ 747 w 969"/>
                <a:gd name="T3" fmla="*/ 671 h 1234"/>
                <a:gd name="T4" fmla="*/ 886 w 969"/>
                <a:gd name="T5" fmla="*/ 510 h 1234"/>
                <a:gd name="T6" fmla="*/ 969 w 969"/>
                <a:gd name="T7" fmla="*/ 402 h 1234"/>
                <a:gd name="T8" fmla="*/ 969 w 969"/>
                <a:gd name="T9" fmla="*/ 160 h 1234"/>
                <a:gd name="T10" fmla="*/ 886 w 969"/>
                <a:gd name="T11" fmla="*/ 53 h 1234"/>
                <a:gd name="T12" fmla="*/ 747 w 969"/>
                <a:gd name="T13" fmla="*/ 0 h 1234"/>
                <a:gd name="T14" fmla="*/ 526 w 969"/>
                <a:gd name="T15" fmla="*/ 160 h 1234"/>
                <a:gd name="T16" fmla="*/ 305 w 969"/>
                <a:gd name="T17" fmla="*/ 0 h 1234"/>
                <a:gd name="T18" fmla="*/ 138 w 969"/>
                <a:gd name="T19" fmla="*/ 0 h 1234"/>
                <a:gd name="T20" fmla="*/ 111 w 969"/>
                <a:gd name="T21" fmla="*/ 0 h 1234"/>
                <a:gd name="T22" fmla="*/ 0 w 969"/>
                <a:gd name="T23" fmla="*/ 160 h 1234"/>
                <a:gd name="T24" fmla="*/ 27 w 969"/>
                <a:gd name="T25" fmla="*/ 429 h 1234"/>
                <a:gd name="T26" fmla="*/ 249 w 969"/>
                <a:gd name="T27" fmla="*/ 697 h 1234"/>
                <a:gd name="T28" fmla="*/ 249 w 969"/>
                <a:gd name="T29" fmla="*/ 1234 h 1234"/>
                <a:gd name="T30" fmla="*/ 747 w 969"/>
                <a:gd name="T31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9" h="1234">
                  <a:moveTo>
                    <a:pt x="747" y="1234"/>
                  </a:moveTo>
                  <a:lnTo>
                    <a:pt x="747" y="671"/>
                  </a:lnTo>
                  <a:lnTo>
                    <a:pt x="886" y="510"/>
                  </a:lnTo>
                  <a:lnTo>
                    <a:pt x="969" y="402"/>
                  </a:lnTo>
                  <a:lnTo>
                    <a:pt x="969" y="160"/>
                  </a:lnTo>
                  <a:lnTo>
                    <a:pt x="886" y="53"/>
                  </a:lnTo>
                  <a:lnTo>
                    <a:pt x="747" y="0"/>
                  </a:lnTo>
                  <a:lnTo>
                    <a:pt x="526" y="160"/>
                  </a:lnTo>
                  <a:lnTo>
                    <a:pt x="305" y="0"/>
                  </a:lnTo>
                  <a:lnTo>
                    <a:pt x="138" y="0"/>
                  </a:lnTo>
                  <a:lnTo>
                    <a:pt x="111" y="0"/>
                  </a:lnTo>
                  <a:lnTo>
                    <a:pt x="0" y="160"/>
                  </a:lnTo>
                  <a:lnTo>
                    <a:pt x="27" y="429"/>
                  </a:lnTo>
                  <a:lnTo>
                    <a:pt x="249" y="697"/>
                  </a:lnTo>
                  <a:lnTo>
                    <a:pt x="249" y="1234"/>
                  </a:lnTo>
                  <a:lnTo>
                    <a:pt x="747" y="1234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776" name="Freeform 8">
              <a:extLst>
                <a:ext uri="{FF2B5EF4-FFF2-40B4-BE49-F238E27FC236}">
                  <a16:creationId xmlns:a16="http://schemas.microsoft.com/office/drawing/2014/main" id="{9B33EBAA-E27C-D7C7-4FA5-575DF68B2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047"/>
              <a:ext cx="392" cy="368"/>
            </a:xfrm>
            <a:custGeom>
              <a:avLst/>
              <a:gdLst>
                <a:gd name="T0" fmla="*/ 1168 w 1177"/>
                <a:gd name="T1" fmla="*/ 50 h 1103"/>
                <a:gd name="T2" fmla="*/ 1177 w 1177"/>
                <a:gd name="T3" fmla="*/ 148 h 1103"/>
                <a:gd name="T4" fmla="*/ 1171 w 1177"/>
                <a:gd name="T5" fmla="*/ 186 h 1103"/>
                <a:gd name="T6" fmla="*/ 1161 w 1177"/>
                <a:gd name="T7" fmla="*/ 237 h 1103"/>
                <a:gd name="T8" fmla="*/ 1151 w 1177"/>
                <a:gd name="T9" fmla="*/ 288 h 1103"/>
                <a:gd name="T10" fmla="*/ 1131 w 1177"/>
                <a:gd name="T11" fmla="*/ 359 h 1103"/>
                <a:gd name="T12" fmla="*/ 1105 w 1177"/>
                <a:gd name="T13" fmla="*/ 425 h 1103"/>
                <a:gd name="T14" fmla="*/ 1067 w 1177"/>
                <a:gd name="T15" fmla="*/ 509 h 1103"/>
                <a:gd name="T16" fmla="*/ 1020 w 1177"/>
                <a:gd name="T17" fmla="*/ 608 h 1103"/>
                <a:gd name="T18" fmla="*/ 1000 w 1177"/>
                <a:gd name="T19" fmla="*/ 638 h 1103"/>
                <a:gd name="T20" fmla="*/ 962 w 1177"/>
                <a:gd name="T21" fmla="*/ 707 h 1103"/>
                <a:gd name="T22" fmla="*/ 881 w 1177"/>
                <a:gd name="T23" fmla="*/ 657 h 1103"/>
                <a:gd name="T24" fmla="*/ 797 w 1177"/>
                <a:gd name="T25" fmla="*/ 564 h 1103"/>
                <a:gd name="T26" fmla="*/ 724 w 1177"/>
                <a:gd name="T27" fmla="*/ 507 h 1103"/>
                <a:gd name="T28" fmla="*/ 647 w 1177"/>
                <a:gd name="T29" fmla="*/ 470 h 1103"/>
                <a:gd name="T30" fmla="*/ 589 w 1177"/>
                <a:gd name="T31" fmla="*/ 488 h 1103"/>
                <a:gd name="T32" fmla="*/ 572 w 1177"/>
                <a:gd name="T33" fmla="*/ 562 h 1103"/>
                <a:gd name="T34" fmla="*/ 541 w 1177"/>
                <a:gd name="T35" fmla="*/ 654 h 1103"/>
                <a:gd name="T36" fmla="*/ 524 w 1177"/>
                <a:gd name="T37" fmla="*/ 717 h 1103"/>
                <a:gd name="T38" fmla="*/ 502 w 1177"/>
                <a:gd name="T39" fmla="*/ 774 h 1103"/>
                <a:gd name="T40" fmla="*/ 484 w 1177"/>
                <a:gd name="T41" fmla="*/ 832 h 1103"/>
                <a:gd name="T42" fmla="*/ 470 w 1177"/>
                <a:gd name="T43" fmla="*/ 865 h 1103"/>
                <a:gd name="T44" fmla="*/ 453 w 1177"/>
                <a:gd name="T45" fmla="*/ 928 h 1103"/>
                <a:gd name="T46" fmla="*/ 422 w 1177"/>
                <a:gd name="T47" fmla="*/ 990 h 1103"/>
                <a:gd name="T48" fmla="*/ 405 w 1177"/>
                <a:gd name="T49" fmla="*/ 1052 h 1103"/>
                <a:gd name="T50" fmla="*/ 409 w 1177"/>
                <a:gd name="T51" fmla="*/ 1086 h 1103"/>
                <a:gd name="T52" fmla="*/ 404 w 1177"/>
                <a:gd name="T53" fmla="*/ 1096 h 1103"/>
                <a:gd name="T54" fmla="*/ 367 w 1177"/>
                <a:gd name="T55" fmla="*/ 1103 h 1103"/>
                <a:gd name="T56" fmla="*/ 287 w 1177"/>
                <a:gd name="T57" fmla="*/ 1099 h 1103"/>
                <a:gd name="T58" fmla="*/ 256 w 1177"/>
                <a:gd name="T59" fmla="*/ 1090 h 1103"/>
                <a:gd name="T60" fmla="*/ 205 w 1177"/>
                <a:gd name="T61" fmla="*/ 1063 h 1103"/>
                <a:gd name="T62" fmla="*/ 143 w 1177"/>
                <a:gd name="T63" fmla="*/ 1020 h 1103"/>
                <a:gd name="T64" fmla="*/ 76 w 1177"/>
                <a:gd name="T65" fmla="*/ 965 h 1103"/>
                <a:gd name="T66" fmla="*/ 35 w 1177"/>
                <a:gd name="T67" fmla="*/ 918 h 1103"/>
                <a:gd name="T68" fmla="*/ 13 w 1177"/>
                <a:gd name="T69" fmla="*/ 860 h 1103"/>
                <a:gd name="T70" fmla="*/ 0 w 1177"/>
                <a:gd name="T71" fmla="*/ 780 h 1103"/>
                <a:gd name="T72" fmla="*/ 3 w 1177"/>
                <a:gd name="T73" fmla="*/ 707 h 1103"/>
                <a:gd name="T74" fmla="*/ 12 w 1177"/>
                <a:gd name="T75" fmla="*/ 655 h 1103"/>
                <a:gd name="T76" fmla="*/ 45 w 1177"/>
                <a:gd name="T77" fmla="*/ 537 h 1103"/>
                <a:gd name="T78" fmla="*/ 81 w 1177"/>
                <a:gd name="T79" fmla="*/ 449 h 1103"/>
                <a:gd name="T80" fmla="*/ 107 w 1177"/>
                <a:gd name="T81" fmla="*/ 397 h 1103"/>
                <a:gd name="T82" fmla="*/ 165 w 1177"/>
                <a:gd name="T83" fmla="*/ 299 h 1103"/>
                <a:gd name="T84" fmla="*/ 229 w 1177"/>
                <a:gd name="T85" fmla="*/ 210 h 1103"/>
                <a:gd name="T86" fmla="*/ 299 w 1177"/>
                <a:gd name="T87" fmla="*/ 133 h 1103"/>
                <a:gd name="T88" fmla="*/ 371 w 1177"/>
                <a:gd name="T89" fmla="*/ 72 h 1103"/>
                <a:gd name="T90" fmla="*/ 437 w 1177"/>
                <a:gd name="T91" fmla="*/ 34 h 1103"/>
                <a:gd name="T92" fmla="*/ 513 w 1177"/>
                <a:gd name="T93" fmla="*/ 19 h 1103"/>
                <a:gd name="T94" fmla="*/ 559 w 1177"/>
                <a:gd name="T95" fmla="*/ 18 h 1103"/>
                <a:gd name="T96" fmla="*/ 602 w 1177"/>
                <a:gd name="T97" fmla="*/ 32 h 1103"/>
                <a:gd name="T98" fmla="*/ 618 w 1177"/>
                <a:gd name="T99" fmla="*/ 49 h 1103"/>
                <a:gd name="T100" fmla="*/ 629 w 1177"/>
                <a:gd name="T101" fmla="*/ 128 h 1103"/>
                <a:gd name="T102" fmla="*/ 631 w 1177"/>
                <a:gd name="T103" fmla="*/ 171 h 1103"/>
                <a:gd name="T104" fmla="*/ 623 w 1177"/>
                <a:gd name="T105" fmla="*/ 225 h 1103"/>
                <a:gd name="T106" fmla="*/ 619 w 1177"/>
                <a:gd name="T107" fmla="*/ 262 h 1103"/>
                <a:gd name="T108" fmla="*/ 615 w 1177"/>
                <a:gd name="T109" fmla="*/ 286 h 1103"/>
                <a:gd name="T110" fmla="*/ 625 w 1177"/>
                <a:gd name="T111" fmla="*/ 294 h 1103"/>
                <a:gd name="T112" fmla="*/ 648 w 1177"/>
                <a:gd name="T113" fmla="*/ 290 h 1103"/>
                <a:gd name="T114" fmla="*/ 683 w 1177"/>
                <a:gd name="T115" fmla="*/ 270 h 1103"/>
                <a:gd name="T116" fmla="*/ 855 w 1177"/>
                <a:gd name="T117" fmla="*/ 143 h 1103"/>
                <a:gd name="T118" fmla="*/ 1014 w 1177"/>
                <a:gd name="T119" fmla="*/ 38 h 1103"/>
                <a:gd name="T120" fmla="*/ 1088 w 1177"/>
                <a:gd name="T121" fmla="*/ 7 h 1103"/>
                <a:gd name="T122" fmla="*/ 1136 w 1177"/>
                <a:gd name="T123" fmla="*/ 0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7" h="1103">
                  <a:moveTo>
                    <a:pt x="1151" y="2"/>
                  </a:moveTo>
                  <a:lnTo>
                    <a:pt x="1160" y="25"/>
                  </a:lnTo>
                  <a:lnTo>
                    <a:pt x="1168" y="50"/>
                  </a:lnTo>
                  <a:lnTo>
                    <a:pt x="1173" y="79"/>
                  </a:lnTo>
                  <a:lnTo>
                    <a:pt x="1175" y="109"/>
                  </a:lnTo>
                  <a:lnTo>
                    <a:pt x="1177" y="148"/>
                  </a:lnTo>
                  <a:lnTo>
                    <a:pt x="1176" y="169"/>
                  </a:lnTo>
                  <a:lnTo>
                    <a:pt x="1174" y="178"/>
                  </a:lnTo>
                  <a:lnTo>
                    <a:pt x="1171" y="186"/>
                  </a:lnTo>
                  <a:lnTo>
                    <a:pt x="1168" y="197"/>
                  </a:lnTo>
                  <a:lnTo>
                    <a:pt x="1166" y="209"/>
                  </a:lnTo>
                  <a:lnTo>
                    <a:pt x="1161" y="237"/>
                  </a:lnTo>
                  <a:lnTo>
                    <a:pt x="1157" y="265"/>
                  </a:lnTo>
                  <a:lnTo>
                    <a:pt x="1154" y="277"/>
                  </a:lnTo>
                  <a:lnTo>
                    <a:pt x="1151" y="288"/>
                  </a:lnTo>
                  <a:lnTo>
                    <a:pt x="1142" y="310"/>
                  </a:lnTo>
                  <a:lnTo>
                    <a:pt x="1137" y="334"/>
                  </a:lnTo>
                  <a:lnTo>
                    <a:pt x="1131" y="359"/>
                  </a:lnTo>
                  <a:lnTo>
                    <a:pt x="1127" y="371"/>
                  </a:lnTo>
                  <a:lnTo>
                    <a:pt x="1122" y="381"/>
                  </a:lnTo>
                  <a:lnTo>
                    <a:pt x="1105" y="425"/>
                  </a:lnTo>
                  <a:lnTo>
                    <a:pt x="1097" y="447"/>
                  </a:lnTo>
                  <a:lnTo>
                    <a:pt x="1089" y="469"/>
                  </a:lnTo>
                  <a:lnTo>
                    <a:pt x="1067" y="509"/>
                  </a:lnTo>
                  <a:lnTo>
                    <a:pt x="1046" y="549"/>
                  </a:lnTo>
                  <a:lnTo>
                    <a:pt x="1022" y="603"/>
                  </a:lnTo>
                  <a:lnTo>
                    <a:pt x="1020" y="608"/>
                  </a:lnTo>
                  <a:lnTo>
                    <a:pt x="1018" y="613"/>
                  </a:lnTo>
                  <a:lnTo>
                    <a:pt x="1013" y="622"/>
                  </a:lnTo>
                  <a:lnTo>
                    <a:pt x="1000" y="638"/>
                  </a:lnTo>
                  <a:lnTo>
                    <a:pt x="987" y="656"/>
                  </a:lnTo>
                  <a:lnTo>
                    <a:pt x="978" y="674"/>
                  </a:lnTo>
                  <a:lnTo>
                    <a:pt x="962" y="707"/>
                  </a:lnTo>
                  <a:lnTo>
                    <a:pt x="946" y="741"/>
                  </a:lnTo>
                  <a:lnTo>
                    <a:pt x="915" y="701"/>
                  </a:lnTo>
                  <a:lnTo>
                    <a:pt x="881" y="657"/>
                  </a:lnTo>
                  <a:lnTo>
                    <a:pt x="840" y="610"/>
                  </a:lnTo>
                  <a:lnTo>
                    <a:pt x="819" y="587"/>
                  </a:lnTo>
                  <a:lnTo>
                    <a:pt x="797" y="564"/>
                  </a:lnTo>
                  <a:lnTo>
                    <a:pt x="773" y="544"/>
                  </a:lnTo>
                  <a:lnTo>
                    <a:pt x="750" y="524"/>
                  </a:lnTo>
                  <a:lnTo>
                    <a:pt x="724" y="507"/>
                  </a:lnTo>
                  <a:lnTo>
                    <a:pt x="699" y="492"/>
                  </a:lnTo>
                  <a:lnTo>
                    <a:pt x="674" y="479"/>
                  </a:lnTo>
                  <a:lnTo>
                    <a:pt x="647" y="470"/>
                  </a:lnTo>
                  <a:lnTo>
                    <a:pt x="620" y="464"/>
                  </a:lnTo>
                  <a:lnTo>
                    <a:pt x="592" y="462"/>
                  </a:lnTo>
                  <a:lnTo>
                    <a:pt x="589" y="488"/>
                  </a:lnTo>
                  <a:lnTo>
                    <a:pt x="584" y="514"/>
                  </a:lnTo>
                  <a:lnTo>
                    <a:pt x="579" y="539"/>
                  </a:lnTo>
                  <a:lnTo>
                    <a:pt x="572" y="562"/>
                  </a:lnTo>
                  <a:lnTo>
                    <a:pt x="566" y="586"/>
                  </a:lnTo>
                  <a:lnTo>
                    <a:pt x="558" y="608"/>
                  </a:lnTo>
                  <a:lnTo>
                    <a:pt x="541" y="654"/>
                  </a:lnTo>
                  <a:lnTo>
                    <a:pt x="533" y="679"/>
                  </a:lnTo>
                  <a:lnTo>
                    <a:pt x="527" y="704"/>
                  </a:lnTo>
                  <a:lnTo>
                    <a:pt x="524" y="717"/>
                  </a:lnTo>
                  <a:lnTo>
                    <a:pt x="520" y="729"/>
                  </a:lnTo>
                  <a:lnTo>
                    <a:pt x="510" y="754"/>
                  </a:lnTo>
                  <a:lnTo>
                    <a:pt x="502" y="774"/>
                  </a:lnTo>
                  <a:lnTo>
                    <a:pt x="495" y="798"/>
                  </a:lnTo>
                  <a:lnTo>
                    <a:pt x="488" y="821"/>
                  </a:lnTo>
                  <a:lnTo>
                    <a:pt x="484" y="832"/>
                  </a:lnTo>
                  <a:lnTo>
                    <a:pt x="479" y="841"/>
                  </a:lnTo>
                  <a:lnTo>
                    <a:pt x="474" y="852"/>
                  </a:lnTo>
                  <a:lnTo>
                    <a:pt x="470" y="865"/>
                  </a:lnTo>
                  <a:lnTo>
                    <a:pt x="464" y="890"/>
                  </a:lnTo>
                  <a:lnTo>
                    <a:pt x="457" y="916"/>
                  </a:lnTo>
                  <a:lnTo>
                    <a:pt x="453" y="928"/>
                  </a:lnTo>
                  <a:lnTo>
                    <a:pt x="448" y="939"/>
                  </a:lnTo>
                  <a:lnTo>
                    <a:pt x="430" y="972"/>
                  </a:lnTo>
                  <a:lnTo>
                    <a:pt x="422" y="990"/>
                  </a:lnTo>
                  <a:lnTo>
                    <a:pt x="416" y="1008"/>
                  </a:lnTo>
                  <a:lnTo>
                    <a:pt x="408" y="1038"/>
                  </a:lnTo>
                  <a:lnTo>
                    <a:pt x="405" y="1052"/>
                  </a:lnTo>
                  <a:lnTo>
                    <a:pt x="405" y="1060"/>
                  </a:lnTo>
                  <a:lnTo>
                    <a:pt x="405" y="1069"/>
                  </a:lnTo>
                  <a:lnTo>
                    <a:pt x="409" y="1086"/>
                  </a:lnTo>
                  <a:lnTo>
                    <a:pt x="409" y="1090"/>
                  </a:lnTo>
                  <a:lnTo>
                    <a:pt x="407" y="1093"/>
                  </a:lnTo>
                  <a:lnTo>
                    <a:pt x="404" y="1096"/>
                  </a:lnTo>
                  <a:lnTo>
                    <a:pt x="401" y="1099"/>
                  </a:lnTo>
                  <a:lnTo>
                    <a:pt x="389" y="1102"/>
                  </a:lnTo>
                  <a:lnTo>
                    <a:pt x="367" y="1103"/>
                  </a:lnTo>
                  <a:lnTo>
                    <a:pt x="336" y="1102"/>
                  </a:lnTo>
                  <a:lnTo>
                    <a:pt x="293" y="1099"/>
                  </a:lnTo>
                  <a:lnTo>
                    <a:pt x="287" y="1099"/>
                  </a:lnTo>
                  <a:lnTo>
                    <a:pt x="282" y="1098"/>
                  </a:lnTo>
                  <a:lnTo>
                    <a:pt x="269" y="1095"/>
                  </a:lnTo>
                  <a:lnTo>
                    <a:pt x="256" y="1090"/>
                  </a:lnTo>
                  <a:lnTo>
                    <a:pt x="240" y="1082"/>
                  </a:lnTo>
                  <a:lnTo>
                    <a:pt x="223" y="1073"/>
                  </a:lnTo>
                  <a:lnTo>
                    <a:pt x="205" y="1063"/>
                  </a:lnTo>
                  <a:lnTo>
                    <a:pt x="187" y="1051"/>
                  </a:lnTo>
                  <a:lnTo>
                    <a:pt x="168" y="1039"/>
                  </a:lnTo>
                  <a:lnTo>
                    <a:pt x="143" y="1020"/>
                  </a:lnTo>
                  <a:lnTo>
                    <a:pt x="118" y="1002"/>
                  </a:lnTo>
                  <a:lnTo>
                    <a:pt x="96" y="984"/>
                  </a:lnTo>
                  <a:lnTo>
                    <a:pt x="76" y="965"/>
                  </a:lnTo>
                  <a:lnTo>
                    <a:pt x="59" y="948"/>
                  </a:lnTo>
                  <a:lnTo>
                    <a:pt x="45" y="931"/>
                  </a:lnTo>
                  <a:lnTo>
                    <a:pt x="35" y="918"/>
                  </a:lnTo>
                  <a:lnTo>
                    <a:pt x="29" y="908"/>
                  </a:lnTo>
                  <a:lnTo>
                    <a:pt x="20" y="884"/>
                  </a:lnTo>
                  <a:lnTo>
                    <a:pt x="13" y="860"/>
                  </a:lnTo>
                  <a:lnTo>
                    <a:pt x="7" y="834"/>
                  </a:lnTo>
                  <a:lnTo>
                    <a:pt x="3" y="807"/>
                  </a:lnTo>
                  <a:lnTo>
                    <a:pt x="0" y="780"/>
                  </a:lnTo>
                  <a:lnTo>
                    <a:pt x="0" y="751"/>
                  </a:lnTo>
                  <a:lnTo>
                    <a:pt x="1" y="722"/>
                  </a:lnTo>
                  <a:lnTo>
                    <a:pt x="3" y="707"/>
                  </a:lnTo>
                  <a:lnTo>
                    <a:pt x="5" y="693"/>
                  </a:lnTo>
                  <a:lnTo>
                    <a:pt x="9" y="674"/>
                  </a:lnTo>
                  <a:lnTo>
                    <a:pt x="12" y="655"/>
                  </a:lnTo>
                  <a:lnTo>
                    <a:pt x="21" y="616"/>
                  </a:lnTo>
                  <a:lnTo>
                    <a:pt x="33" y="576"/>
                  </a:lnTo>
                  <a:lnTo>
                    <a:pt x="45" y="537"/>
                  </a:lnTo>
                  <a:lnTo>
                    <a:pt x="59" y="501"/>
                  </a:lnTo>
                  <a:lnTo>
                    <a:pt x="74" y="466"/>
                  </a:lnTo>
                  <a:lnTo>
                    <a:pt x="81" y="449"/>
                  </a:lnTo>
                  <a:lnTo>
                    <a:pt x="90" y="432"/>
                  </a:lnTo>
                  <a:lnTo>
                    <a:pt x="98" y="415"/>
                  </a:lnTo>
                  <a:lnTo>
                    <a:pt x="107" y="397"/>
                  </a:lnTo>
                  <a:lnTo>
                    <a:pt x="126" y="364"/>
                  </a:lnTo>
                  <a:lnTo>
                    <a:pt x="145" y="331"/>
                  </a:lnTo>
                  <a:lnTo>
                    <a:pt x="165" y="299"/>
                  </a:lnTo>
                  <a:lnTo>
                    <a:pt x="186" y="268"/>
                  </a:lnTo>
                  <a:lnTo>
                    <a:pt x="207" y="239"/>
                  </a:lnTo>
                  <a:lnTo>
                    <a:pt x="229" y="210"/>
                  </a:lnTo>
                  <a:lnTo>
                    <a:pt x="252" y="182"/>
                  </a:lnTo>
                  <a:lnTo>
                    <a:pt x="276" y="157"/>
                  </a:lnTo>
                  <a:lnTo>
                    <a:pt x="299" y="133"/>
                  </a:lnTo>
                  <a:lnTo>
                    <a:pt x="323" y="110"/>
                  </a:lnTo>
                  <a:lnTo>
                    <a:pt x="346" y="90"/>
                  </a:lnTo>
                  <a:lnTo>
                    <a:pt x="371" y="72"/>
                  </a:lnTo>
                  <a:lnTo>
                    <a:pt x="393" y="57"/>
                  </a:lnTo>
                  <a:lnTo>
                    <a:pt x="415" y="44"/>
                  </a:lnTo>
                  <a:lnTo>
                    <a:pt x="437" y="34"/>
                  </a:lnTo>
                  <a:lnTo>
                    <a:pt x="458" y="25"/>
                  </a:lnTo>
                  <a:lnTo>
                    <a:pt x="485" y="23"/>
                  </a:lnTo>
                  <a:lnTo>
                    <a:pt x="513" y="19"/>
                  </a:lnTo>
                  <a:lnTo>
                    <a:pt x="541" y="17"/>
                  </a:lnTo>
                  <a:lnTo>
                    <a:pt x="551" y="17"/>
                  </a:lnTo>
                  <a:lnTo>
                    <a:pt x="559" y="18"/>
                  </a:lnTo>
                  <a:lnTo>
                    <a:pt x="577" y="23"/>
                  </a:lnTo>
                  <a:lnTo>
                    <a:pt x="593" y="28"/>
                  </a:lnTo>
                  <a:lnTo>
                    <a:pt x="602" y="32"/>
                  </a:lnTo>
                  <a:lnTo>
                    <a:pt x="608" y="36"/>
                  </a:lnTo>
                  <a:lnTo>
                    <a:pt x="615" y="42"/>
                  </a:lnTo>
                  <a:lnTo>
                    <a:pt x="618" y="49"/>
                  </a:lnTo>
                  <a:lnTo>
                    <a:pt x="624" y="73"/>
                  </a:lnTo>
                  <a:lnTo>
                    <a:pt x="627" y="100"/>
                  </a:lnTo>
                  <a:lnTo>
                    <a:pt x="629" y="128"/>
                  </a:lnTo>
                  <a:lnTo>
                    <a:pt x="631" y="149"/>
                  </a:lnTo>
                  <a:lnTo>
                    <a:pt x="632" y="159"/>
                  </a:lnTo>
                  <a:lnTo>
                    <a:pt x="631" y="171"/>
                  </a:lnTo>
                  <a:lnTo>
                    <a:pt x="629" y="184"/>
                  </a:lnTo>
                  <a:lnTo>
                    <a:pt x="627" y="198"/>
                  </a:lnTo>
                  <a:lnTo>
                    <a:pt x="623" y="225"/>
                  </a:lnTo>
                  <a:lnTo>
                    <a:pt x="621" y="248"/>
                  </a:lnTo>
                  <a:lnTo>
                    <a:pt x="621" y="255"/>
                  </a:lnTo>
                  <a:lnTo>
                    <a:pt x="619" y="262"/>
                  </a:lnTo>
                  <a:lnTo>
                    <a:pt x="616" y="276"/>
                  </a:lnTo>
                  <a:lnTo>
                    <a:pt x="615" y="283"/>
                  </a:lnTo>
                  <a:lnTo>
                    <a:pt x="615" y="286"/>
                  </a:lnTo>
                  <a:lnTo>
                    <a:pt x="616" y="288"/>
                  </a:lnTo>
                  <a:lnTo>
                    <a:pt x="619" y="292"/>
                  </a:lnTo>
                  <a:lnTo>
                    <a:pt x="625" y="294"/>
                  </a:lnTo>
                  <a:lnTo>
                    <a:pt x="631" y="295"/>
                  </a:lnTo>
                  <a:lnTo>
                    <a:pt x="640" y="293"/>
                  </a:lnTo>
                  <a:lnTo>
                    <a:pt x="648" y="290"/>
                  </a:lnTo>
                  <a:lnTo>
                    <a:pt x="659" y="285"/>
                  </a:lnTo>
                  <a:lnTo>
                    <a:pt x="670" y="277"/>
                  </a:lnTo>
                  <a:lnTo>
                    <a:pt x="683" y="270"/>
                  </a:lnTo>
                  <a:lnTo>
                    <a:pt x="712" y="251"/>
                  </a:lnTo>
                  <a:lnTo>
                    <a:pt x="779" y="201"/>
                  </a:lnTo>
                  <a:lnTo>
                    <a:pt x="855" y="143"/>
                  </a:lnTo>
                  <a:lnTo>
                    <a:pt x="934" y="86"/>
                  </a:lnTo>
                  <a:lnTo>
                    <a:pt x="975" y="60"/>
                  </a:lnTo>
                  <a:lnTo>
                    <a:pt x="1014" y="38"/>
                  </a:lnTo>
                  <a:lnTo>
                    <a:pt x="1052" y="19"/>
                  </a:lnTo>
                  <a:lnTo>
                    <a:pt x="1070" y="12"/>
                  </a:lnTo>
                  <a:lnTo>
                    <a:pt x="1088" y="7"/>
                  </a:lnTo>
                  <a:lnTo>
                    <a:pt x="1104" y="3"/>
                  </a:lnTo>
                  <a:lnTo>
                    <a:pt x="1120" y="1"/>
                  </a:lnTo>
                  <a:lnTo>
                    <a:pt x="1136" y="0"/>
                  </a:lnTo>
                  <a:lnTo>
                    <a:pt x="1151" y="2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8777" name="Freeform 9">
              <a:extLst>
                <a:ext uri="{FF2B5EF4-FFF2-40B4-BE49-F238E27FC236}">
                  <a16:creationId xmlns:a16="http://schemas.microsoft.com/office/drawing/2014/main" id="{3D9C964E-E155-73C4-7650-EA894260B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6" y="3191"/>
              <a:ext cx="66" cy="67"/>
            </a:xfrm>
            <a:custGeom>
              <a:avLst/>
              <a:gdLst>
                <a:gd name="T0" fmla="*/ 77 w 200"/>
                <a:gd name="T1" fmla="*/ 202 h 202"/>
                <a:gd name="T2" fmla="*/ 200 w 200"/>
                <a:gd name="T3" fmla="*/ 0 h 202"/>
                <a:gd name="T4" fmla="*/ 0 w 200"/>
                <a:gd name="T5" fmla="*/ 22 h 202"/>
                <a:gd name="T6" fmla="*/ 77 w 200"/>
                <a:gd name="T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2">
                  <a:moveTo>
                    <a:pt x="77" y="202"/>
                  </a:moveTo>
                  <a:lnTo>
                    <a:pt x="200" y="0"/>
                  </a:lnTo>
                  <a:lnTo>
                    <a:pt x="0" y="22"/>
                  </a:lnTo>
                  <a:lnTo>
                    <a:pt x="77" y="2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8778" name="Line 10">
              <a:extLst>
                <a:ext uri="{FF2B5EF4-FFF2-40B4-BE49-F238E27FC236}">
                  <a16:creationId xmlns:a16="http://schemas.microsoft.com/office/drawing/2014/main" id="{4B1D68F8-14FD-E10E-7AD3-9F3A1277A2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01" y="3218"/>
              <a:ext cx="292" cy="167"/>
            </a:xfrm>
            <a:prstGeom prst="line">
              <a:avLst/>
            </a:prstGeom>
            <a:noFill/>
            <a:ln w="523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8779" name="Text Box 11">
              <a:extLst>
                <a:ext uri="{FF2B5EF4-FFF2-40B4-BE49-F238E27FC236}">
                  <a16:creationId xmlns:a16="http://schemas.microsoft.com/office/drawing/2014/main" id="{EC0F0D2F-F2BB-782D-0DD5-2774B5C1B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6" y="3264"/>
              <a:ext cx="27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8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600" b="1">
                  <a:solidFill>
                    <a:srgbClr val="FFFF99"/>
                  </a:solidFill>
                </a:rPr>
                <a:t>S</a:t>
              </a:r>
            </a:p>
          </p:txBody>
        </p:sp>
      </p:grpSp>
      <p:sp>
        <p:nvSpPr>
          <p:cNvPr id="288780" name="Text Box 12">
            <a:extLst>
              <a:ext uri="{FF2B5EF4-FFF2-40B4-BE49-F238E27FC236}">
                <a16:creationId xmlns:a16="http://schemas.microsoft.com/office/drawing/2014/main" id="{A2CF716E-ADC1-E90F-53EA-AF5964CD7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2" y="513090"/>
            <a:ext cx="586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accent1"/>
                </a:solidFill>
              </a:rPr>
              <a:t>Interproximal Caries (Severe)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BADD8A-ABD6-EFA6-3F82-AFF87167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31</a:t>
            </a:fld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41C38B-DEB2-157B-E6AD-2E420FE5B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993" y="698185"/>
            <a:ext cx="3003770" cy="225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F848DDD-DEB6-8B1F-4791-BBA811AF7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994" y="3428999"/>
            <a:ext cx="3003769" cy="225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506" name="Group 2">
            <a:extLst>
              <a:ext uri="{FF2B5EF4-FFF2-40B4-BE49-F238E27FC236}">
                <a16:creationId xmlns:a16="http://schemas.microsoft.com/office/drawing/2014/main" id="{A498CBC7-9250-3B88-AE62-E1A4F845103A}"/>
              </a:ext>
            </a:extLst>
          </p:cNvPr>
          <p:cNvGrpSpPr>
            <a:grpSpLocks/>
          </p:cNvGrpSpPr>
          <p:nvPr/>
        </p:nvGrpSpPr>
        <p:grpSpPr bwMode="auto">
          <a:xfrm>
            <a:off x="2970371" y="346070"/>
            <a:ext cx="6123039" cy="3914867"/>
            <a:chOff x="432" y="144"/>
            <a:chExt cx="5136" cy="3456"/>
          </a:xfrm>
        </p:grpSpPr>
        <p:pic>
          <p:nvPicPr>
            <p:cNvPr id="277507" name="Picture 3">
              <a:extLst>
                <a:ext uri="{FF2B5EF4-FFF2-40B4-BE49-F238E27FC236}">
                  <a16:creationId xmlns:a16="http://schemas.microsoft.com/office/drawing/2014/main" id="{5DB8E80C-228B-0382-681A-B654FABF9B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4"/>
              <a:ext cx="5136" cy="3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7508" name="Freeform 4">
              <a:extLst>
                <a:ext uri="{FF2B5EF4-FFF2-40B4-BE49-F238E27FC236}">
                  <a16:creationId xmlns:a16="http://schemas.microsoft.com/office/drawing/2014/main" id="{50C6D0E1-F90F-34A8-A193-890A27FC6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286"/>
              <a:ext cx="404" cy="162"/>
            </a:xfrm>
            <a:custGeom>
              <a:avLst/>
              <a:gdLst>
                <a:gd name="T0" fmla="*/ 404 w 404"/>
                <a:gd name="T1" fmla="*/ 162 h 162"/>
                <a:gd name="T2" fmla="*/ 0 w 404"/>
                <a:gd name="T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162">
                  <a:moveTo>
                    <a:pt x="404" y="162"/>
                  </a:moveTo>
                  <a:lnTo>
                    <a:pt x="0" y="0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7509" name="Line 5">
              <a:extLst>
                <a:ext uri="{FF2B5EF4-FFF2-40B4-BE49-F238E27FC236}">
                  <a16:creationId xmlns:a16="http://schemas.microsoft.com/office/drawing/2014/main" id="{B16B4224-93A4-49F6-67A4-4EF90BA957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2304"/>
              <a:ext cx="299" cy="231"/>
            </a:xfrm>
            <a:prstGeom prst="line">
              <a:avLst/>
            </a:prstGeom>
            <a:noFill/>
            <a:ln w="57150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7510" name="Line 6">
              <a:extLst>
                <a:ext uri="{FF2B5EF4-FFF2-40B4-BE49-F238E27FC236}">
                  <a16:creationId xmlns:a16="http://schemas.microsoft.com/office/drawing/2014/main" id="{E14E1B46-6601-8F65-E76B-48189C2029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480"/>
              <a:ext cx="384" cy="52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77511" name="Line 7">
            <a:extLst>
              <a:ext uri="{FF2B5EF4-FFF2-40B4-BE49-F238E27FC236}">
                <a16:creationId xmlns:a16="http://schemas.microsoft.com/office/drawing/2014/main" id="{7FBCD2E4-EAAB-7765-F966-A3F6EACF18DF}"/>
              </a:ext>
            </a:extLst>
          </p:cNvPr>
          <p:cNvSpPr>
            <a:spLocks noChangeShapeType="1"/>
          </p:cNvSpPr>
          <p:nvPr/>
        </p:nvSpPr>
        <p:spPr bwMode="auto">
          <a:xfrm rot="9282130" flipH="1" flipV="1">
            <a:off x="4835273" y="4625348"/>
            <a:ext cx="689476" cy="33323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 sz="2000"/>
          </a:p>
        </p:txBody>
      </p:sp>
      <p:sp>
        <p:nvSpPr>
          <p:cNvPr id="277512" name="Line 8">
            <a:extLst>
              <a:ext uri="{FF2B5EF4-FFF2-40B4-BE49-F238E27FC236}">
                <a16:creationId xmlns:a16="http://schemas.microsoft.com/office/drawing/2014/main" id="{FE0DD3DF-0131-0B40-43BB-A2BE76859C5F}"/>
              </a:ext>
            </a:extLst>
          </p:cNvPr>
          <p:cNvSpPr>
            <a:spLocks noChangeShapeType="1"/>
          </p:cNvSpPr>
          <p:nvPr/>
        </p:nvSpPr>
        <p:spPr bwMode="auto">
          <a:xfrm rot="9282130" flipH="1" flipV="1">
            <a:off x="4835273" y="4930148"/>
            <a:ext cx="689476" cy="333233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 sz="2000"/>
          </a:p>
        </p:txBody>
      </p:sp>
      <p:sp>
        <p:nvSpPr>
          <p:cNvPr id="277513" name="Line 9">
            <a:extLst>
              <a:ext uri="{FF2B5EF4-FFF2-40B4-BE49-F238E27FC236}">
                <a16:creationId xmlns:a16="http://schemas.microsoft.com/office/drawing/2014/main" id="{C3470A00-D23C-801E-2E1D-AA27DA032428}"/>
              </a:ext>
            </a:extLst>
          </p:cNvPr>
          <p:cNvSpPr>
            <a:spLocks noChangeShapeType="1"/>
          </p:cNvSpPr>
          <p:nvPr/>
        </p:nvSpPr>
        <p:spPr bwMode="auto">
          <a:xfrm rot="9282130" flipH="1" flipV="1">
            <a:off x="4874416" y="5245818"/>
            <a:ext cx="611188" cy="2921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7514" name="Text Box 10">
            <a:extLst>
              <a:ext uri="{FF2B5EF4-FFF2-40B4-BE49-F238E27FC236}">
                <a16:creationId xmlns:a16="http://schemas.microsoft.com/office/drawing/2014/main" id="{7197EBF2-1DDB-5782-F0E0-879A946C6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342" y="4493342"/>
            <a:ext cx="1608187" cy="105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/>
              <a:t>Incipient</a:t>
            </a:r>
          </a:p>
          <a:p>
            <a:pPr>
              <a:lnSpc>
                <a:spcPct val="110000"/>
              </a:lnSpc>
            </a:pPr>
            <a:r>
              <a:rPr lang="en-US" altLang="en-US" sz="2000" b="1"/>
              <a:t>Moderate</a:t>
            </a:r>
          </a:p>
          <a:p>
            <a:pPr>
              <a:lnSpc>
                <a:spcPct val="110000"/>
              </a:lnSpc>
            </a:pPr>
            <a:r>
              <a:rPr lang="en-US" altLang="en-US" sz="2000" b="1"/>
              <a:t>Advanced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1839E8-2A75-DD90-4E03-F87B2B92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32</a:t>
            </a:fld>
            <a:endParaRPr lang="en-I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5" name="Rectangle 5">
            <a:extLst>
              <a:ext uri="{FF2B5EF4-FFF2-40B4-BE49-F238E27FC236}">
                <a16:creationId xmlns:a16="http://schemas.microsoft.com/office/drawing/2014/main" id="{8E9618B0-F808-0656-D992-86431A3CB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1579" y="32323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2800" b="1" dirty="0"/>
              <a:t>Occlusal Caries</a:t>
            </a:r>
          </a:p>
        </p:txBody>
      </p:sp>
      <p:sp>
        <p:nvSpPr>
          <p:cNvPr id="291846" name="Rectangle 6">
            <a:extLst>
              <a:ext uri="{FF2B5EF4-FFF2-40B4-BE49-F238E27FC236}">
                <a16:creationId xmlns:a16="http://schemas.microsoft.com/office/drawing/2014/main" id="{3CC1BAAE-E7D8-0C60-0357-2F4B695F0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9206" y="1302552"/>
            <a:ext cx="9100807" cy="3318610"/>
          </a:xfrm>
        </p:spPr>
        <p:txBody>
          <a:bodyPr>
            <a:normAutofit/>
          </a:bodyPr>
          <a:lstStyle/>
          <a:p>
            <a:pPr algn="just">
              <a:lnSpc>
                <a:spcPct val="180000"/>
              </a:lnSpc>
            </a:pPr>
            <a:r>
              <a:rPr lang="en-US" altLang="en-US" sz="2200" dirty="0"/>
              <a:t>Must have penetrated into dentin, but difficult to see on  radiographs unless lesion is large.</a:t>
            </a:r>
          </a:p>
          <a:p>
            <a:pPr algn="just">
              <a:lnSpc>
                <a:spcPct val="180000"/>
              </a:lnSpc>
            </a:pPr>
            <a:r>
              <a:rPr lang="en-US" altLang="en-US" sz="2200" dirty="0"/>
              <a:t>May be seen as thin radiolucent line or  cup-shaped zone underlying occlusal  enamel.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E7FDA4-29D5-C230-0C8E-45891722E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33</a:t>
            </a:fld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951572-6BC2-8D69-033F-E613D2B36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711" y="3616429"/>
            <a:ext cx="3079954" cy="230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7" name="Rectangle 5">
            <a:extLst>
              <a:ext uri="{FF2B5EF4-FFF2-40B4-BE49-F238E27FC236}">
                <a16:creationId xmlns:a16="http://schemas.microsoft.com/office/drawing/2014/main" id="{F1BF971D-D089-B088-4348-2B6F3F9C8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2826" y="3564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/>
              <a:t>Buccal/ Lingual Caries</a:t>
            </a:r>
          </a:p>
        </p:txBody>
      </p:sp>
      <p:sp>
        <p:nvSpPr>
          <p:cNvPr id="294918" name="Rectangle 6">
            <a:extLst>
              <a:ext uri="{FF2B5EF4-FFF2-40B4-BE49-F238E27FC236}">
                <a16:creationId xmlns:a16="http://schemas.microsoft.com/office/drawing/2014/main" id="{24BB9E00-3031-6EC6-AA2A-9FDE3298D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26010" y="1302551"/>
            <a:ext cx="8163232" cy="278498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200" dirty="0"/>
              <a:t>Should be identified from clinical exam. </a:t>
            </a:r>
          </a:p>
          <a:p>
            <a:pPr algn="just">
              <a:lnSpc>
                <a:spcPct val="150000"/>
              </a:lnSpc>
            </a:pPr>
            <a:r>
              <a:rPr lang="en-US" altLang="en-US" sz="2200" dirty="0"/>
              <a:t>Sometimes seen as well-defined circular area in middle of tooth, although it is not very radiolucent. </a:t>
            </a:r>
          </a:p>
          <a:p>
            <a:pPr algn="just">
              <a:lnSpc>
                <a:spcPct val="150000"/>
              </a:lnSpc>
            </a:pPr>
            <a:r>
              <a:rPr lang="en-US" altLang="en-US" sz="2200" dirty="0"/>
              <a:t> Depth cannot be determined radiographically.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4AA3CE-03A9-AF4B-55A7-6C482360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34</a:t>
            </a:fld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A49A95-F3A2-8565-A522-50B5435A8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786" y="3766368"/>
            <a:ext cx="2943123" cy="22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2E3FF60-44C9-E69A-85BB-F4E138CE1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399" y="3766369"/>
            <a:ext cx="2943123" cy="22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9" name="Rectangle 5">
            <a:extLst>
              <a:ext uri="{FF2B5EF4-FFF2-40B4-BE49-F238E27FC236}">
                <a16:creationId xmlns:a16="http://schemas.microsoft.com/office/drawing/2014/main" id="{562A71D3-D554-A095-775A-F1BA63A5A3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4890" y="392163"/>
            <a:ext cx="5481484" cy="813619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/>
              <a:t>Root Caries</a:t>
            </a:r>
          </a:p>
        </p:txBody>
      </p:sp>
      <p:sp>
        <p:nvSpPr>
          <p:cNvPr id="297990" name="Rectangle 6">
            <a:extLst>
              <a:ext uri="{FF2B5EF4-FFF2-40B4-BE49-F238E27FC236}">
                <a16:creationId xmlns:a16="http://schemas.microsoft.com/office/drawing/2014/main" id="{FC3C8C82-5758-ED9A-0F45-B549313B4F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8056" y="1415964"/>
            <a:ext cx="9291215" cy="345061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400" b="1" dirty="0"/>
              <a:t>Saucer-like cratering on the roots of the teeth, involving the cementum.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b="1" dirty="0"/>
              <a:t>Usually found on older individuals with prominent recession and/or periodontitis. 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b="1" dirty="0"/>
              <a:t>May have xerostomia due to medications. 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b="1" dirty="0"/>
              <a:t>May be confused with cervical burnout.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EAD3DB-35CE-A7BE-C210-2026E4D40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35</a:t>
            </a:fld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F334C-3C4E-CEE8-4CF8-5E96ED93C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245" y="3724498"/>
            <a:ext cx="3045542" cy="228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1" name="Rectangle 5">
            <a:extLst>
              <a:ext uri="{FF2B5EF4-FFF2-40B4-BE49-F238E27FC236}">
                <a16:creationId xmlns:a16="http://schemas.microsoft.com/office/drawing/2014/main" id="{2F31626E-59B0-03F8-7FF3-C01A65E3A3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5897" y="550606"/>
            <a:ext cx="7654413" cy="619433"/>
          </a:xfrm>
        </p:spPr>
        <p:txBody>
          <a:bodyPr>
            <a:normAutofit/>
          </a:bodyPr>
          <a:lstStyle/>
          <a:p>
            <a:pPr algn="l"/>
            <a:r>
              <a:rPr lang="en-US" altLang="en-US" sz="3600" dirty="0"/>
              <a:t>Cervical Burnout</a:t>
            </a:r>
          </a:p>
        </p:txBody>
      </p:sp>
      <p:sp>
        <p:nvSpPr>
          <p:cNvPr id="301062" name="Rectangle 6">
            <a:extLst>
              <a:ext uri="{FF2B5EF4-FFF2-40B4-BE49-F238E27FC236}">
                <a16:creationId xmlns:a16="http://schemas.microsoft.com/office/drawing/2014/main" id="{AC642179-10F3-5EDD-747D-B7F40D990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1079" y="1455295"/>
            <a:ext cx="9573566" cy="3038047"/>
          </a:xfrm>
        </p:spPr>
        <p:txBody>
          <a:bodyPr>
            <a:normAutofit/>
          </a:bodyPr>
          <a:lstStyle/>
          <a:p>
            <a:pPr algn="just"/>
            <a:r>
              <a:rPr lang="en-US" altLang="en-US" sz="2200" dirty="0"/>
              <a:t>Cervical burnout is an apparent radiolucency found just below the CE junction on the root due to anatomical variation (concave root formation posteriorly). </a:t>
            </a:r>
          </a:p>
          <a:p>
            <a:pPr algn="just"/>
            <a:r>
              <a:rPr lang="en-US" altLang="en-US" sz="2200" dirty="0"/>
              <a:t>Mimics root caries. </a:t>
            </a:r>
          </a:p>
          <a:p>
            <a:pPr algn="just"/>
            <a:r>
              <a:rPr lang="en-US" altLang="en-US" sz="2200" dirty="0"/>
              <a:t>Posteriorly, this radiolucency usually disappears when another film of the region is examined.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EE617E-EA04-D94C-58A4-F6271B96F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36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1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1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1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082" name="Group 2">
            <a:extLst>
              <a:ext uri="{FF2B5EF4-FFF2-40B4-BE49-F238E27FC236}">
                <a16:creationId xmlns:a16="http://schemas.microsoft.com/office/drawing/2014/main" id="{A2FB3DD7-D7F0-B33C-6D2B-1C0098111519}"/>
              </a:ext>
            </a:extLst>
          </p:cNvPr>
          <p:cNvGrpSpPr>
            <a:grpSpLocks/>
          </p:cNvGrpSpPr>
          <p:nvPr/>
        </p:nvGrpSpPr>
        <p:grpSpPr bwMode="auto">
          <a:xfrm>
            <a:off x="2782529" y="1474839"/>
            <a:ext cx="6475771" cy="4358148"/>
            <a:chOff x="822" y="1295"/>
            <a:chExt cx="4343" cy="2313"/>
          </a:xfrm>
        </p:grpSpPr>
        <p:sp>
          <p:nvSpPr>
            <p:cNvPr id="302083" name="Freeform 3">
              <a:extLst>
                <a:ext uri="{FF2B5EF4-FFF2-40B4-BE49-F238E27FC236}">
                  <a16:creationId xmlns:a16="http://schemas.microsoft.com/office/drawing/2014/main" id="{4D28FEA0-8B57-A9A8-7245-CD85A1A44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" y="1295"/>
              <a:ext cx="1013" cy="879"/>
            </a:xfrm>
            <a:custGeom>
              <a:avLst/>
              <a:gdLst>
                <a:gd name="T0" fmla="*/ 988 w 3041"/>
                <a:gd name="T1" fmla="*/ 2542 h 2637"/>
                <a:gd name="T2" fmla="*/ 1282 w 3041"/>
                <a:gd name="T3" fmla="*/ 2613 h 2637"/>
                <a:gd name="T4" fmla="*/ 1559 w 3041"/>
                <a:gd name="T5" fmla="*/ 2637 h 2637"/>
                <a:gd name="T6" fmla="*/ 1695 w 3041"/>
                <a:gd name="T7" fmla="*/ 2628 h 2637"/>
                <a:gd name="T8" fmla="*/ 1833 w 3041"/>
                <a:gd name="T9" fmla="*/ 2604 h 2637"/>
                <a:gd name="T10" fmla="*/ 1926 w 3041"/>
                <a:gd name="T11" fmla="*/ 2580 h 2637"/>
                <a:gd name="T12" fmla="*/ 2069 w 3041"/>
                <a:gd name="T13" fmla="*/ 2526 h 2637"/>
                <a:gd name="T14" fmla="*/ 2217 w 3041"/>
                <a:gd name="T15" fmla="*/ 2453 h 2637"/>
                <a:gd name="T16" fmla="*/ 2343 w 3041"/>
                <a:gd name="T17" fmla="*/ 2377 h 2637"/>
                <a:gd name="T18" fmla="*/ 2420 w 3041"/>
                <a:gd name="T19" fmla="*/ 2311 h 2637"/>
                <a:gd name="T20" fmla="*/ 2536 w 3041"/>
                <a:gd name="T21" fmla="*/ 2183 h 2637"/>
                <a:gd name="T22" fmla="*/ 2722 w 3041"/>
                <a:gd name="T23" fmla="*/ 1932 h 2637"/>
                <a:gd name="T24" fmla="*/ 2890 w 3041"/>
                <a:gd name="T25" fmla="*/ 1650 h 2637"/>
                <a:gd name="T26" fmla="*/ 2993 w 3041"/>
                <a:gd name="T27" fmla="*/ 1423 h 2637"/>
                <a:gd name="T28" fmla="*/ 3029 w 3041"/>
                <a:gd name="T29" fmla="*/ 1302 h 2637"/>
                <a:gd name="T30" fmla="*/ 3041 w 3041"/>
                <a:gd name="T31" fmla="*/ 1199 h 2637"/>
                <a:gd name="T32" fmla="*/ 3033 w 3041"/>
                <a:gd name="T33" fmla="*/ 1137 h 2637"/>
                <a:gd name="T34" fmla="*/ 3014 w 3041"/>
                <a:gd name="T35" fmla="*/ 1071 h 2637"/>
                <a:gd name="T36" fmla="*/ 2965 w 3041"/>
                <a:gd name="T37" fmla="*/ 973 h 2637"/>
                <a:gd name="T38" fmla="*/ 2896 w 3041"/>
                <a:gd name="T39" fmla="*/ 875 h 2637"/>
                <a:gd name="T40" fmla="*/ 2815 w 3041"/>
                <a:gd name="T41" fmla="*/ 779 h 2637"/>
                <a:gd name="T42" fmla="*/ 2630 w 3041"/>
                <a:gd name="T43" fmla="*/ 601 h 2637"/>
                <a:gd name="T44" fmla="*/ 2445 w 3041"/>
                <a:gd name="T45" fmla="*/ 457 h 2637"/>
                <a:gd name="T46" fmla="*/ 2301 w 3041"/>
                <a:gd name="T47" fmla="*/ 363 h 2637"/>
                <a:gd name="T48" fmla="*/ 2136 w 3041"/>
                <a:gd name="T49" fmla="*/ 277 h 2637"/>
                <a:gd name="T50" fmla="*/ 1822 w 3041"/>
                <a:gd name="T51" fmla="*/ 103 h 2637"/>
                <a:gd name="T52" fmla="*/ 1694 w 3041"/>
                <a:gd name="T53" fmla="*/ 42 h 2637"/>
                <a:gd name="T54" fmla="*/ 1574 w 3041"/>
                <a:gd name="T55" fmla="*/ 7 h 2637"/>
                <a:gd name="T56" fmla="*/ 1420 w 3041"/>
                <a:gd name="T57" fmla="*/ 0 h 2637"/>
                <a:gd name="T58" fmla="*/ 1320 w 3041"/>
                <a:gd name="T59" fmla="*/ 3 h 2637"/>
                <a:gd name="T60" fmla="*/ 1227 w 3041"/>
                <a:gd name="T61" fmla="*/ 15 h 2637"/>
                <a:gd name="T62" fmla="*/ 1131 w 3041"/>
                <a:gd name="T63" fmla="*/ 42 h 2637"/>
                <a:gd name="T64" fmla="*/ 1021 w 3041"/>
                <a:gd name="T65" fmla="*/ 88 h 2637"/>
                <a:gd name="T66" fmla="*/ 805 w 3041"/>
                <a:gd name="T67" fmla="*/ 205 h 2637"/>
                <a:gd name="T68" fmla="*/ 730 w 3041"/>
                <a:gd name="T69" fmla="*/ 252 h 2637"/>
                <a:gd name="T70" fmla="*/ 484 w 3041"/>
                <a:gd name="T71" fmla="*/ 451 h 2637"/>
                <a:gd name="T72" fmla="*/ 232 w 3041"/>
                <a:gd name="T73" fmla="*/ 662 h 2637"/>
                <a:gd name="T74" fmla="*/ 122 w 3041"/>
                <a:gd name="T75" fmla="*/ 771 h 2637"/>
                <a:gd name="T76" fmla="*/ 61 w 3041"/>
                <a:gd name="T77" fmla="*/ 869 h 2637"/>
                <a:gd name="T78" fmla="*/ 29 w 3041"/>
                <a:gd name="T79" fmla="*/ 983 h 2637"/>
                <a:gd name="T80" fmla="*/ 0 w 3041"/>
                <a:gd name="T81" fmla="*/ 1189 h 2637"/>
                <a:gd name="T82" fmla="*/ 1 w 3041"/>
                <a:gd name="T83" fmla="*/ 1302 h 2637"/>
                <a:gd name="T84" fmla="*/ 23 w 3041"/>
                <a:gd name="T85" fmla="*/ 1472 h 2637"/>
                <a:gd name="T86" fmla="*/ 55 w 3041"/>
                <a:gd name="T87" fmla="*/ 1625 h 2637"/>
                <a:gd name="T88" fmla="*/ 90 w 3041"/>
                <a:gd name="T89" fmla="*/ 1742 h 2637"/>
                <a:gd name="T90" fmla="*/ 151 w 3041"/>
                <a:gd name="T91" fmla="*/ 1901 h 2637"/>
                <a:gd name="T92" fmla="*/ 208 w 3041"/>
                <a:gd name="T93" fmla="*/ 2017 h 2637"/>
                <a:gd name="T94" fmla="*/ 274 w 3041"/>
                <a:gd name="T95" fmla="*/ 2128 h 2637"/>
                <a:gd name="T96" fmla="*/ 352 w 3041"/>
                <a:gd name="T97" fmla="*/ 2229 h 2637"/>
                <a:gd name="T98" fmla="*/ 419 w 3041"/>
                <a:gd name="T99" fmla="*/ 2298 h 2637"/>
                <a:gd name="T100" fmla="*/ 514 w 3041"/>
                <a:gd name="T101" fmla="*/ 2362 h 2637"/>
                <a:gd name="T102" fmla="*/ 673 w 3041"/>
                <a:gd name="T103" fmla="*/ 2435 h 2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41" h="2637">
                  <a:moveTo>
                    <a:pt x="777" y="2472"/>
                  </a:moveTo>
                  <a:lnTo>
                    <a:pt x="885" y="2509"/>
                  </a:lnTo>
                  <a:lnTo>
                    <a:pt x="988" y="2542"/>
                  </a:lnTo>
                  <a:lnTo>
                    <a:pt x="1089" y="2571"/>
                  </a:lnTo>
                  <a:lnTo>
                    <a:pt x="1186" y="2595"/>
                  </a:lnTo>
                  <a:lnTo>
                    <a:pt x="1282" y="2613"/>
                  </a:lnTo>
                  <a:lnTo>
                    <a:pt x="1376" y="2627"/>
                  </a:lnTo>
                  <a:lnTo>
                    <a:pt x="1468" y="2635"/>
                  </a:lnTo>
                  <a:lnTo>
                    <a:pt x="1559" y="2637"/>
                  </a:lnTo>
                  <a:lnTo>
                    <a:pt x="1604" y="2635"/>
                  </a:lnTo>
                  <a:lnTo>
                    <a:pt x="1649" y="2633"/>
                  </a:lnTo>
                  <a:lnTo>
                    <a:pt x="1695" y="2628"/>
                  </a:lnTo>
                  <a:lnTo>
                    <a:pt x="1740" y="2622"/>
                  </a:lnTo>
                  <a:lnTo>
                    <a:pt x="1787" y="2614"/>
                  </a:lnTo>
                  <a:lnTo>
                    <a:pt x="1833" y="2604"/>
                  </a:lnTo>
                  <a:lnTo>
                    <a:pt x="1856" y="2598"/>
                  </a:lnTo>
                  <a:lnTo>
                    <a:pt x="1880" y="2593"/>
                  </a:lnTo>
                  <a:lnTo>
                    <a:pt x="1926" y="2580"/>
                  </a:lnTo>
                  <a:lnTo>
                    <a:pt x="1973" y="2563"/>
                  </a:lnTo>
                  <a:lnTo>
                    <a:pt x="2021" y="2545"/>
                  </a:lnTo>
                  <a:lnTo>
                    <a:pt x="2069" y="2526"/>
                  </a:lnTo>
                  <a:lnTo>
                    <a:pt x="2118" y="2503"/>
                  </a:lnTo>
                  <a:lnTo>
                    <a:pt x="2166" y="2479"/>
                  </a:lnTo>
                  <a:lnTo>
                    <a:pt x="2217" y="2453"/>
                  </a:lnTo>
                  <a:lnTo>
                    <a:pt x="2268" y="2424"/>
                  </a:lnTo>
                  <a:lnTo>
                    <a:pt x="2320" y="2393"/>
                  </a:lnTo>
                  <a:lnTo>
                    <a:pt x="2343" y="2377"/>
                  </a:lnTo>
                  <a:lnTo>
                    <a:pt x="2367" y="2358"/>
                  </a:lnTo>
                  <a:lnTo>
                    <a:pt x="2393" y="2337"/>
                  </a:lnTo>
                  <a:lnTo>
                    <a:pt x="2420" y="2311"/>
                  </a:lnTo>
                  <a:lnTo>
                    <a:pt x="2447" y="2283"/>
                  </a:lnTo>
                  <a:lnTo>
                    <a:pt x="2476" y="2251"/>
                  </a:lnTo>
                  <a:lnTo>
                    <a:pt x="2536" y="2183"/>
                  </a:lnTo>
                  <a:lnTo>
                    <a:pt x="2599" y="2106"/>
                  </a:lnTo>
                  <a:lnTo>
                    <a:pt x="2661" y="2022"/>
                  </a:lnTo>
                  <a:lnTo>
                    <a:pt x="2722" y="1932"/>
                  </a:lnTo>
                  <a:lnTo>
                    <a:pt x="2782" y="1840"/>
                  </a:lnTo>
                  <a:lnTo>
                    <a:pt x="2839" y="1745"/>
                  </a:lnTo>
                  <a:lnTo>
                    <a:pt x="2890" y="1650"/>
                  </a:lnTo>
                  <a:lnTo>
                    <a:pt x="2937" y="1558"/>
                  </a:lnTo>
                  <a:lnTo>
                    <a:pt x="2977" y="1466"/>
                  </a:lnTo>
                  <a:lnTo>
                    <a:pt x="2993" y="1423"/>
                  </a:lnTo>
                  <a:lnTo>
                    <a:pt x="3008" y="1381"/>
                  </a:lnTo>
                  <a:lnTo>
                    <a:pt x="3020" y="1340"/>
                  </a:lnTo>
                  <a:lnTo>
                    <a:pt x="3029" y="1302"/>
                  </a:lnTo>
                  <a:lnTo>
                    <a:pt x="3037" y="1266"/>
                  </a:lnTo>
                  <a:lnTo>
                    <a:pt x="3040" y="1231"/>
                  </a:lnTo>
                  <a:lnTo>
                    <a:pt x="3041" y="1199"/>
                  </a:lnTo>
                  <a:lnTo>
                    <a:pt x="3040" y="1184"/>
                  </a:lnTo>
                  <a:lnTo>
                    <a:pt x="3039" y="1170"/>
                  </a:lnTo>
                  <a:lnTo>
                    <a:pt x="3033" y="1137"/>
                  </a:lnTo>
                  <a:lnTo>
                    <a:pt x="3025" y="1105"/>
                  </a:lnTo>
                  <a:lnTo>
                    <a:pt x="3020" y="1088"/>
                  </a:lnTo>
                  <a:lnTo>
                    <a:pt x="3014" y="1071"/>
                  </a:lnTo>
                  <a:lnTo>
                    <a:pt x="2999" y="1039"/>
                  </a:lnTo>
                  <a:lnTo>
                    <a:pt x="2983" y="1005"/>
                  </a:lnTo>
                  <a:lnTo>
                    <a:pt x="2965" y="973"/>
                  </a:lnTo>
                  <a:lnTo>
                    <a:pt x="2943" y="939"/>
                  </a:lnTo>
                  <a:lnTo>
                    <a:pt x="2921" y="907"/>
                  </a:lnTo>
                  <a:lnTo>
                    <a:pt x="2896" y="875"/>
                  </a:lnTo>
                  <a:lnTo>
                    <a:pt x="2871" y="842"/>
                  </a:lnTo>
                  <a:lnTo>
                    <a:pt x="2843" y="810"/>
                  </a:lnTo>
                  <a:lnTo>
                    <a:pt x="2815" y="779"/>
                  </a:lnTo>
                  <a:lnTo>
                    <a:pt x="2756" y="716"/>
                  </a:lnTo>
                  <a:lnTo>
                    <a:pt x="2693" y="657"/>
                  </a:lnTo>
                  <a:lnTo>
                    <a:pt x="2630" y="601"/>
                  </a:lnTo>
                  <a:lnTo>
                    <a:pt x="2566" y="549"/>
                  </a:lnTo>
                  <a:lnTo>
                    <a:pt x="2505" y="500"/>
                  </a:lnTo>
                  <a:lnTo>
                    <a:pt x="2445" y="457"/>
                  </a:lnTo>
                  <a:lnTo>
                    <a:pt x="2391" y="420"/>
                  </a:lnTo>
                  <a:lnTo>
                    <a:pt x="2342" y="388"/>
                  </a:lnTo>
                  <a:lnTo>
                    <a:pt x="2301" y="363"/>
                  </a:lnTo>
                  <a:lnTo>
                    <a:pt x="2267" y="345"/>
                  </a:lnTo>
                  <a:lnTo>
                    <a:pt x="2200" y="310"/>
                  </a:lnTo>
                  <a:lnTo>
                    <a:pt x="2136" y="277"/>
                  </a:lnTo>
                  <a:lnTo>
                    <a:pt x="2020" y="213"/>
                  </a:lnTo>
                  <a:lnTo>
                    <a:pt x="1916" y="154"/>
                  </a:lnTo>
                  <a:lnTo>
                    <a:pt x="1822" y="103"/>
                  </a:lnTo>
                  <a:lnTo>
                    <a:pt x="1778" y="80"/>
                  </a:lnTo>
                  <a:lnTo>
                    <a:pt x="1736" y="60"/>
                  </a:lnTo>
                  <a:lnTo>
                    <a:pt x="1694" y="42"/>
                  </a:lnTo>
                  <a:lnTo>
                    <a:pt x="1653" y="27"/>
                  </a:lnTo>
                  <a:lnTo>
                    <a:pt x="1613" y="15"/>
                  </a:lnTo>
                  <a:lnTo>
                    <a:pt x="1574" y="7"/>
                  </a:lnTo>
                  <a:lnTo>
                    <a:pt x="1535" y="1"/>
                  </a:lnTo>
                  <a:lnTo>
                    <a:pt x="1496" y="0"/>
                  </a:lnTo>
                  <a:lnTo>
                    <a:pt x="1420" y="0"/>
                  </a:lnTo>
                  <a:lnTo>
                    <a:pt x="1385" y="0"/>
                  </a:lnTo>
                  <a:lnTo>
                    <a:pt x="1353" y="1"/>
                  </a:lnTo>
                  <a:lnTo>
                    <a:pt x="1320" y="3"/>
                  </a:lnTo>
                  <a:lnTo>
                    <a:pt x="1289" y="6"/>
                  </a:lnTo>
                  <a:lnTo>
                    <a:pt x="1258" y="10"/>
                  </a:lnTo>
                  <a:lnTo>
                    <a:pt x="1227" y="15"/>
                  </a:lnTo>
                  <a:lnTo>
                    <a:pt x="1195" y="22"/>
                  </a:lnTo>
                  <a:lnTo>
                    <a:pt x="1163" y="31"/>
                  </a:lnTo>
                  <a:lnTo>
                    <a:pt x="1131" y="42"/>
                  </a:lnTo>
                  <a:lnTo>
                    <a:pt x="1096" y="55"/>
                  </a:lnTo>
                  <a:lnTo>
                    <a:pt x="1060" y="70"/>
                  </a:lnTo>
                  <a:lnTo>
                    <a:pt x="1021" y="88"/>
                  </a:lnTo>
                  <a:lnTo>
                    <a:pt x="979" y="109"/>
                  </a:lnTo>
                  <a:lnTo>
                    <a:pt x="936" y="133"/>
                  </a:lnTo>
                  <a:lnTo>
                    <a:pt x="805" y="205"/>
                  </a:lnTo>
                  <a:lnTo>
                    <a:pt x="765" y="229"/>
                  </a:lnTo>
                  <a:lnTo>
                    <a:pt x="747" y="240"/>
                  </a:lnTo>
                  <a:lnTo>
                    <a:pt x="730" y="252"/>
                  </a:lnTo>
                  <a:lnTo>
                    <a:pt x="693" y="280"/>
                  </a:lnTo>
                  <a:lnTo>
                    <a:pt x="645" y="320"/>
                  </a:lnTo>
                  <a:lnTo>
                    <a:pt x="484" y="451"/>
                  </a:lnTo>
                  <a:lnTo>
                    <a:pt x="340" y="570"/>
                  </a:lnTo>
                  <a:lnTo>
                    <a:pt x="281" y="619"/>
                  </a:lnTo>
                  <a:lnTo>
                    <a:pt x="232" y="662"/>
                  </a:lnTo>
                  <a:lnTo>
                    <a:pt x="188" y="702"/>
                  </a:lnTo>
                  <a:lnTo>
                    <a:pt x="152" y="738"/>
                  </a:lnTo>
                  <a:lnTo>
                    <a:pt x="122" y="771"/>
                  </a:lnTo>
                  <a:lnTo>
                    <a:pt x="97" y="804"/>
                  </a:lnTo>
                  <a:lnTo>
                    <a:pt x="77" y="836"/>
                  </a:lnTo>
                  <a:lnTo>
                    <a:pt x="61" y="869"/>
                  </a:lnTo>
                  <a:lnTo>
                    <a:pt x="48" y="903"/>
                  </a:lnTo>
                  <a:lnTo>
                    <a:pt x="37" y="941"/>
                  </a:lnTo>
                  <a:lnTo>
                    <a:pt x="29" y="983"/>
                  </a:lnTo>
                  <a:lnTo>
                    <a:pt x="20" y="1029"/>
                  </a:lnTo>
                  <a:lnTo>
                    <a:pt x="5" y="1143"/>
                  </a:lnTo>
                  <a:lnTo>
                    <a:pt x="0" y="1189"/>
                  </a:lnTo>
                  <a:lnTo>
                    <a:pt x="0" y="1243"/>
                  </a:lnTo>
                  <a:lnTo>
                    <a:pt x="0" y="1272"/>
                  </a:lnTo>
                  <a:lnTo>
                    <a:pt x="1" y="1302"/>
                  </a:lnTo>
                  <a:lnTo>
                    <a:pt x="7" y="1367"/>
                  </a:lnTo>
                  <a:lnTo>
                    <a:pt x="17" y="1436"/>
                  </a:lnTo>
                  <a:lnTo>
                    <a:pt x="23" y="1472"/>
                  </a:lnTo>
                  <a:lnTo>
                    <a:pt x="29" y="1510"/>
                  </a:lnTo>
                  <a:lnTo>
                    <a:pt x="46" y="1585"/>
                  </a:lnTo>
                  <a:lnTo>
                    <a:pt x="55" y="1625"/>
                  </a:lnTo>
                  <a:lnTo>
                    <a:pt x="66" y="1663"/>
                  </a:lnTo>
                  <a:lnTo>
                    <a:pt x="77" y="1703"/>
                  </a:lnTo>
                  <a:lnTo>
                    <a:pt x="90" y="1742"/>
                  </a:lnTo>
                  <a:lnTo>
                    <a:pt x="103" y="1782"/>
                  </a:lnTo>
                  <a:lnTo>
                    <a:pt x="119" y="1822"/>
                  </a:lnTo>
                  <a:lnTo>
                    <a:pt x="151" y="1901"/>
                  </a:lnTo>
                  <a:lnTo>
                    <a:pt x="168" y="1940"/>
                  </a:lnTo>
                  <a:lnTo>
                    <a:pt x="187" y="1979"/>
                  </a:lnTo>
                  <a:lnTo>
                    <a:pt x="208" y="2017"/>
                  </a:lnTo>
                  <a:lnTo>
                    <a:pt x="228" y="2054"/>
                  </a:lnTo>
                  <a:lnTo>
                    <a:pt x="251" y="2092"/>
                  </a:lnTo>
                  <a:lnTo>
                    <a:pt x="274" y="2128"/>
                  </a:lnTo>
                  <a:lnTo>
                    <a:pt x="299" y="2161"/>
                  </a:lnTo>
                  <a:lnTo>
                    <a:pt x="324" y="2196"/>
                  </a:lnTo>
                  <a:lnTo>
                    <a:pt x="352" y="2229"/>
                  </a:lnTo>
                  <a:lnTo>
                    <a:pt x="379" y="2260"/>
                  </a:lnTo>
                  <a:lnTo>
                    <a:pt x="399" y="2279"/>
                  </a:lnTo>
                  <a:lnTo>
                    <a:pt x="419" y="2298"/>
                  </a:lnTo>
                  <a:lnTo>
                    <a:pt x="442" y="2315"/>
                  </a:lnTo>
                  <a:lnTo>
                    <a:pt x="465" y="2332"/>
                  </a:lnTo>
                  <a:lnTo>
                    <a:pt x="514" y="2362"/>
                  </a:lnTo>
                  <a:lnTo>
                    <a:pt x="567" y="2389"/>
                  </a:lnTo>
                  <a:lnTo>
                    <a:pt x="619" y="2413"/>
                  </a:lnTo>
                  <a:lnTo>
                    <a:pt x="673" y="2435"/>
                  </a:lnTo>
                  <a:lnTo>
                    <a:pt x="777" y="2472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2084" name="Freeform 4">
              <a:extLst>
                <a:ext uri="{FF2B5EF4-FFF2-40B4-BE49-F238E27FC236}">
                  <a16:creationId xmlns:a16="http://schemas.microsoft.com/office/drawing/2014/main" id="{FE3F9F30-57BE-9EEB-754C-DFF115E2D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" y="1920"/>
              <a:ext cx="650" cy="1407"/>
            </a:xfrm>
            <a:custGeom>
              <a:avLst/>
              <a:gdLst>
                <a:gd name="T0" fmla="*/ 0 w 1948"/>
                <a:gd name="T1" fmla="*/ 405 h 4222"/>
                <a:gd name="T2" fmla="*/ 5 w 1948"/>
                <a:gd name="T3" fmla="*/ 362 h 4222"/>
                <a:gd name="T4" fmla="*/ 26 w 1948"/>
                <a:gd name="T5" fmla="*/ 294 h 4222"/>
                <a:gd name="T6" fmla="*/ 40 w 1948"/>
                <a:gd name="T7" fmla="*/ 270 h 4222"/>
                <a:gd name="T8" fmla="*/ 85 w 1948"/>
                <a:gd name="T9" fmla="*/ 214 h 4222"/>
                <a:gd name="T10" fmla="*/ 157 w 1948"/>
                <a:gd name="T11" fmla="*/ 156 h 4222"/>
                <a:gd name="T12" fmla="*/ 248 w 1948"/>
                <a:gd name="T13" fmla="*/ 107 h 4222"/>
                <a:gd name="T14" fmla="*/ 354 w 1948"/>
                <a:gd name="T15" fmla="*/ 69 h 4222"/>
                <a:gd name="T16" fmla="*/ 515 w 1948"/>
                <a:gd name="T17" fmla="*/ 30 h 4222"/>
                <a:gd name="T18" fmla="*/ 784 w 1948"/>
                <a:gd name="T19" fmla="*/ 3 h 4222"/>
                <a:gd name="T20" fmla="*/ 1020 w 1948"/>
                <a:gd name="T21" fmla="*/ 3 h 4222"/>
                <a:gd name="T22" fmla="*/ 1162 w 1948"/>
                <a:gd name="T23" fmla="*/ 14 h 4222"/>
                <a:gd name="T24" fmla="*/ 1300 w 1948"/>
                <a:gd name="T25" fmla="*/ 30 h 4222"/>
                <a:gd name="T26" fmla="*/ 1431 w 1948"/>
                <a:gd name="T27" fmla="*/ 54 h 4222"/>
                <a:gd name="T28" fmla="*/ 1553 w 1948"/>
                <a:gd name="T29" fmla="*/ 84 h 4222"/>
                <a:gd name="T30" fmla="*/ 1665 w 1948"/>
                <a:gd name="T31" fmla="*/ 120 h 4222"/>
                <a:gd name="T32" fmla="*/ 1761 w 1948"/>
                <a:gd name="T33" fmla="*/ 162 h 4222"/>
                <a:gd name="T34" fmla="*/ 1840 w 1948"/>
                <a:gd name="T35" fmla="*/ 209 h 4222"/>
                <a:gd name="T36" fmla="*/ 1899 w 1948"/>
                <a:gd name="T37" fmla="*/ 261 h 4222"/>
                <a:gd name="T38" fmla="*/ 1932 w 1948"/>
                <a:gd name="T39" fmla="*/ 308 h 4222"/>
                <a:gd name="T40" fmla="*/ 1947 w 1948"/>
                <a:gd name="T41" fmla="*/ 357 h 4222"/>
                <a:gd name="T42" fmla="*/ 1945 w 1948"/>
                <a:gd name="T43" fmla="*/ 399 h 4222"/>
                <a:gd name="T44" fmla="*/ 1861 w 1948"/>
                <a:gd name="T45" fmla="*/ 961 h 4222"/>
                <a:gd name="T46" fmla="*/ 1723 w 1948"/>
                <a:gd name="T47" fmla="*/ 2079 h 4222"/>
                <a:gd name="T48" fmla="*/ 1632 w 1948"/>
                <a:gd name="T49" fmla="*/ 2790 h 4222"/>
                <a:gd name="T50" fmla="*/ 1563 w 1948"/>
                <a:gd name="T51" fmla="*/ 3254 h 4222"/>
                <a:gd name="T52" fmla="*/ 1504 w 1948"/>
                <a:gd name="T53" fmla="*/ 3589 h 4222"/>
                <a:gd name="T54" fmla="*/ 1440 w 1948"/>
                <a:gd name="T55" fmla="*/ 3906 h 4222"/>
                <a:gd name="T56" fmla="*/ 1419 w 1948"/>
                <a:gd name="T57" fmla="*/ 3976 h 4222"/>
                <a:gd name="T58" fmla="*/ 1386 w 1948"/>
                <a:gd name="T59" fmla="*/ 4036 h 4222"/>
                <a:gd name="T60" fmla="*/ 1356 w 1948"/>
                <a:gd name="T61" fmla="*/ 4075 h 4222"/>
                <a:gd name="T62" fmla="*/ 1308 w 1948"/>
                <a:gd name="T63" fmla="*/ 4122 h 4222"/>
                <a:gd name="T64" fmla="*/ 1269 w 1948"/>
                <a:gd name="T65" fmla="*/ 4151 h 4222"/>
                <a:gd name="T66" fmla="*/ 1180 w 1948"/>
                <a:gd name="T67" fmla="*/ 4194 h 4222"/>
                <a:gd name="T68" fmla="*/ 1084 w 1948"/>
                <a:gd name="T69" fmla="*/ 4217 h 4222"/>
                <a:gd name="T70" fmla="*/ 984 w 1948"/>
                <a:gd name="T71" fmla="*/ 4221 h 4222"/>
                <a:gd name="T72" fmla="*/ 903 w 1948"/>
                <a:gd name="T73" fmla="*/ 4209 h 4222"/>
                <a:gd name="T74" fmla="*/ 839 w 1948"/>
                <a:gd name="T75" fmla="*/ 4187 h 4222"/>
                <a:gd name="T76" fmla="*/ 766 w 1948"/>
                <a:gd name="T77" fmla="*/ 4149 h 4222"/>
                <a:gd name="T78" fmla="*/ 689 w 1948"/>
                <a:gd name="T79" fmla="*/ 4081 h 4222"/>
                <a:gd name="T80" fmla="*/ 629 w 1948"/>
                <a:gd name="T81" fmla="*/ 3994 h 4222"/>
                <a:gd name="T82" fmla="*/ 539 w 1948"/>
                <a:gd name="T83" fmla="*/ 3755 h 4222"/>
                <a:gd name="T84" fmla="*/ 414 w 1948"/>
                <a:gd name="T85" fmla="*/ 3342 h 4222"/>
                <a:gd name="T86" fmla="*/ 316 w 1948"/>
                <a:gd name="T87" fmla="*/ 2924 h 4222"/>
                <a:gd name="T88" fmla="*/ 209 w 1948"/>
                <a:gd name="T89" fmla="*/ 2285 h 4222"/>
                <a:gd name="T90" fmla="*/ 106 w 1948"/>
                <a:gd name="T91" fmla="*/ 1395 h 4222"/>
                <a:gd name="T92" fmla="*/ 2 w 1948"/>
                <a:gd name="T93" fmla="*/ 452 h 4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48" h="4222">
                  <a:moveTo>
                    <a:pt x="2" y="452"/>
                  </a:moveTo>
                  <a:lnTo>
                    <a:pt x="0" y="421"/>
                  </a:lnTo>
                  <a:lnTo>
                    <a:pt x="0" y="405"/>
                  </a:lnTo>
                  <a:lnTo>
                    <a:pt x="0" y="391"/>
                  </a:lnTo>
                  <a:lnTo>
                    <a:pt x="2" y="376"/>
                  </a:lnTo>
                  <a:lnTo>
                    <a:pt x="5" y="362"/>
                  </a:lnTo>
                  <a:lnTo>
                    <a:pt x="11" y="334"/>
                  </a:lnTo>
                  <a:lnTo>
                    <a:pt x="20" y="308"/>
                  </a:lnTo>
                  <a:lnTo>
                    <a:pt x="26" y="294"/>
                  </a:lnTo>
                  <a:lnTo>
                    <a:pt x="32" y="282"/>
                  </a:lnTo>
                  <a:lnTo>
                    <a:pt x="36" y="276"/>
                  </a:lnTo>
                  <a:lnTo>
                    <a:pt x="40" y="270"/>
                  </a:lnTo>
                  <a:lnTo>
                    <a:pt x="48" y="258"/>
                  </a:lnTo>
                  <a:lnTo>
                    <a:pt x="65" y="236"/>
                  </a:lnTo>
                  <a:lnTo>
                    <a:pt x="85" y="214"/>
                  </a:lnTo>
                  <a:lnTo>
                    <a:pt x="107" y="194"/>
                  </a:lnTo>
                  <a:lnTo>
                    <a:pt x="131" y="174"/>
                  </a:lnTo>
                  <a:lnTo>
                    <a:pt x="157" y="156"/>
                  </a:lnTo>
                  <a:lnTo>
                    <a:pt x="186" y="138"/>
                  </a:lnTo>
                  <a:lnTo>
                    <a:pt x="216" y="123"/>
                  </a:lnTo>
                  <a:lnTo>
                    <a:pt x="248" y="107"/>
                  </a:lnTo>
                  <a:lnTo>
                    <a:pt x="282" y="94"/>
                  </a:lnTo>
                  <a:lnTo>
                    <a:pt x="318" y="81"/>
                  </a:lnTo>
                  <a:lnTo>
                    <a:pt x="354" y="69"/>
                  </a:lnTo>
                  <a:lnTo>
                    <a:pt x="392" y="58"/>
                  </a:lnTo>
                  <a:lnTo>
                    <a:pt x="432" y="47"/>
                  </a:lnTo>
                  <a:lnTo>
                    <a:pt x="515" y="30"/>
                  </a:lnTo>
                  <a:lnTo>
                    <a:pt x="601" y="17"/>
                  </a:lnTo>
                  <a:lnTo>
                    <a:pt x="691" y="8"/>
                  </a:lnTo>
                  <a:lnTo>
                    <a:pt x="784" y="3"/>
                  </a:lnTo>
                  <a:lnTo>
                    <a:pt x="879" y="0"/>
                  </a:lnTo>
                  <a:lnTo>
                    <a:pt x="973" y="2"/>
                  </a:lnTo>
                  <a:lnTo>
                    <a:pt x="1020" y="3"/>
                  </a:lnTo>
                  <a:lnTo>
                    <a:pt x="1068" y="5"/>
                  </a:lnTo>
                  <a:lnTo>
                    <a:pt x="1115" y="9"/>
                  </a:lnTo>
                  <a:lnTo>
                    <a:pt x="1162" y="14"/>
                  </a:lnTo>
                  <a:lnTo>
                    <a:pt x="1207" y="18"/>
                  </a:lnTo>
                  <a:lnTo>
                    <a:pt x="1254" y="24"/>
                  </a:lnTo>
                  <a:lnTo>
                    <a:pt x="1300" y="30"/>
                  </a:lnTo>
                  <a:lnTo>
                    <a:pt x="1344" y="38"/>
                  </a:lnTo>
                  <a:lnTo>
                    <a:pt x="1387" y="46"/>
                  </a:lnTo>
                  <a:lnTo>
                    <a:pt x="1431" y="54"/>
                  </a:lnTo>
                  <a:lnTo>
                    <a:pt x="1473" y="64"/>
                  </a:lnTo>
                  <a:lnTo>
                    <a:pt x="1513" y="74"/>
                  </a:lnTo>
                  <a:lnTo>
                    <a:pt x="1553" y="84"/>
                  </a:lnTo>
                  <a:lnTo>
                    <a:pt x="1591" y="96"/>
                  </a:lnTo>
                  <a:lnTo>
                    <a:pt x="1629" y="108"/>
                  </a:lnTo>
                  <a:lnTo>
                    <a:pt x="1665" y="120"/>
                  </a:lnTo>
                  <a:lnTo>
                    <a:pt x="1698" y="135"/>
                  </a:lnTo>
                  <a:lnTo>
                    <a:pt x="1729" y="148"/>
                  </a:lnTo>
                  <a:lnTo>
                    <a:pt x="1761" y="162"/>
                  </a:lnTo>
                  <a:lnTo>
                    <a:pt x="1788" y="178"/>
                  </a:lnTo>
                  <a:lnTo>
                    <a:pt x="1815" y="194"/>
                  </a:lnTo>
                  <a:lnTo>
                    <a:pt x="1840" y="209"/>
                  </a:lnTo>
                  <a:lnTo>
                    <a:pt x="1861" y="226"/>
                  </a:lnTo>
                  <a:lnTo>
                    <a:pt x="1882" y="244"/>
                  </a:lnTo>
                  <a:lnTo>
                    <a:pt x="1899" y="261"/>
                  </a:lnTo>
                  <a:lnTo>
                    <a:pt x="1914" y="280"/>
                  </a:lnTo>
                  <a:lnTo>
                    <a:pt x="1926" y="298"/>
                  </a:lnTo>
                  <a:lnTo>
                    <a:pt x="1932" y="308"/>
                  </a:lnTo>
                  <a:lnTo>
                    <a:pt x="1936" y="317"/>
                  </a:lnTo>
                  <a:lnTo>
                    <a:pt x="1943" y="337"/>
                  </a:lnTo>
                  <a:lnTo>
                    <a:pt x="1947" y="357"/>
                  </a:lnTo>
                  <a:lnTo>
                    <a:pt x="1948" y="377"/>
                  </a:lnTo>
                  <a:lnTo>
                    <a:pt x="1947" y="388"/>
                  </a:lnTo>
                  <a:lnTo>
                    <a:pt x="1945" y="399"/>
                  </a:lnTo>
                  <a:lnTo>
                    <a:pt x="1917" y="574"/>
                  </a:lnTo>
                  <a:lnTo>
                    <a:pt x="1889" y="760"/>
                  </a:lnTo>
                  <a:lnTo>
                    <a:pt x="1861" y="961"/>
                  </a:lnTo>
                  <a:lnTo>
                    <a:pt x="1834" y="1171"/>
                  </a:lnTo>
                  <a:lnTo>
                    <a:pt x="1780" y="1614"/>
                  </a:lnTo>
                  <a:lnTo>
                    <a:pt x="1723" y="2079"/>
                  </a:lnTo>
                  <a:lnTo>
                    <a:pt x="1695" y="2316"/>
                  </a:lnTo>
                  <a:lnTo>
                    <a:pt x="1663" y="2553"/>
                  </a:lnTo>
                  <a:lnTo>
                    <a:pt x="1632" y="2790"/>
                  </a:lnTo>
                  <a:lnTo>
                    <a:pt x="1599" y="3024"/>
                  </a:lnTo>
                  <a:lnTo>
                    <a:pt x="1581" y="3140"/>
                  </a:lnTo>
                  <a:lnTo>
                    <a:pt x="1563" y="3254"/>
                  </a:lnTo>
                  <a:lnTo>
                    <a:pt x="1543" y="3367"/>
                  </a:lnTo>
                  <a:lnTo>
                    <a:pt x="1524" y="3479"/>
                  </a:lnTo>
                  <a:lnTo>
                    <a:pt x="1504" y="3589"/>
                  </a:lnTo>
                  <a:lnTo>
                    <a:pt x="1483" y="3697"/>
                  </a:lnTo>
                  <a:lnTo>
                    <a:pt x="1462" y="3803"/>
                  </a:lnTo>
                  <a:lnTo>
                    <a:pt x="1440" y="3906"/>
                  </a:lnTo>
                  <a:lnTo>
                    <a:pt x="1431" y="3942"/>
                  </a:lnTo>
                  <a:lnTo>
                    <a:pt x="1425" y="3959"/>
                  </a:lnTo>
                  <a:lnTo>
                    <a:pt x="1419" y="3976"/>
                  </a:lnTo>
                  <a:lnTo>
                    <a:pt x="1411" y="3991"/>
                  </a:lnTo>
                  <a:lnTo>
                    <a:pt x="1403" y="4007"/>
                  </a:lnTo>
                  <a:lnTo>
                    <a:pt x="1386" y="4036"/>
                  </a:lnTo>
                  <a:lnTo>
                    <a:pt x="1377" y="4050"/>
                  </a:lnTo>
                  <a:lnTo>
                    <a:pt x="1367" y="4063"/>
                  </a:lnTo>
                  <a:lnTo>
                    <a:pt x="1356" y="4075"/>
                  </a:lnTo>
                  <a:lnTo>
                    <a:pt x="1344" y="4089"/>
                  </a:lnTo>
                  <a:lnTo>
                    <a:pt x="1321" y="4111"/>
                  </a:lnTo>
                  <a:lnTo>
                    <a:pt x="1308" y="4122"/>
                  </a:lnTo>
                  <a:lnTo>
                    <a:pt x="1296" y="4132"/>
                  </a:lnTo>
                  <a:lnTo>
                    <a:pt x="1283" y="4141"/>
                  </a:lnTo>
                  <a:lnTo>
                    <a:pt x="1269" y="4151"/>
                  </a:lnTo>
                  <a:lnTo>
                    <a:pt x="1240" y="4168"/>
                  </a:lnTo>
                  <a:lnTo>
                    <a:pt x="1211" y="4182"/>
                  </a:lnTo>
                  <a:lnTo>
                    <a:pt x="1180" y="4194"/>
                  </a:lnTo>
                  <a:lnTo>
                    <a:pt x="1149" y="4204"/>
                  </a:lnTo>
                  <a:lnTo>
                    <a:pt x="1116" y="4211"/>
                  </a:lnTo>
                  <a:lnTo>
                    <a:pt x="1084" y="4217"/>
                  </a:lnTo>
                  <a:lnTo>
                    <a:pt x="1051" y="4221"/>
                  </a:lnTo>
                  <a:lnTo>
                    <a:pt x="1018" y="4222"/>
                  </a:lnTo>
                  <a:lnTo>
                    <a:pt x="984" y="4221"/>
                  </a:lnTo>
                  <a:lnTo>
                    <a:pt x="952" y="4217"/>
                  </a:lnTo>
                  <a:lnTo>
                    <a:pt x="918" y="4211"/>
                  </a:lnTo>
                  <a:lnTo>
                    <a:pt x="903" y="4209"/>
                  </a:lnTo>
                  <a:lnTo>
                    <a:pt x="886" y="4204"/>
                  </a:lnTo>
                  <a:lnTo>
                    <a:pt x="854" y="4193"/>
                  </a:lnTo>
                  <a:lnTo>
                    <a:pt x="839" y="4187"/>
                  </a:lnTo>
                  <a:lnTo>
                    <a:pt x="823" y="4181"/>
                  </a:lnTo>
                  <a:lnTo>
                    <a:pt x="793" y="4165"/>
                  </a:lnTo>
                  <a:lnTo>
                    <a:pt x="766" y="4149"/>
                  </a:lnTo>
                  <a:lnTo>
                    <a:pt x="738" y="4128"/>
                  </a:lnTo>
                  <a:lnTo>
                    <a:pt x="713" y="4107"/>
                  </a:lnTo>
                  <a:lnTo>
                    <a:pt x="689" y="4081"/>
                  </a:lnTo>
                  <a:lnTo>
                    <a:pt x="667" y="4055"/>
                  </a:lnTo>
                  <a:lnTo>
                    <a:pt x="647" y="4025"/>
                  </a:lnTo>
                  <a:lnTo>
                    <a:pt x="629" y="3994"/>
                  </a:lnTo>
                  <a:lnTo>
                    <a:pt x="614" y="3959"/>
                  </a:lnTo>
                  <a:lnTo>
                    <a:pt x="575" y="3857"/>
                  </a:lnTo>
                  <a:lnTo>
                    <a:pt x="539" y="3755"/>
                  </a:lnTo>
                  <a:lnTo>
                    <a:pt x="505" y="3652"/>
                  </a:lnTo>
                  <a:lnTo>
                    <a:pt x="473" y="3548"/>
                  </a:lnTo>
                  <a:lnTo>
                    <a:pt x="414" y="3342"/>
                  </a:lnTo>
                  <a:lnTo>
                    <a:pt x="386" y="3239"/>
                  </a:lnTo>
                  <a:lnTo>
                    <a:pt x="361" y="3134"/>
                  </a:lnTo>
                  <a:lnTo>
                    <a:pt x="316" y="2924"/>
                  </a:lnTo>
                  <a:lnTo>
                    <a:pt x="276" y="2713"/>
                  </a:lnTo>
                  <a:lnTo>
                    <a:pt x="240" y="2499"/>
                  </a:lnTo>
                  <a:lnTo>
                    <a:pt x="209" y="2285"/>
                  </a:lnTo>
                  <a:lnTo>
                    <a:pt x="180" y="2066"/>
                  </a:lnTo>
                  <a:lnTo>
                    <a:pt x="154" y="1845"/>
                  </a:lnTo>
                  <a:lnTo>
                    <a:pt x="106" y="1395"/>
                  </a:lnTo>
                  <a:lnTo>
                    <a:pt x="56" y="931"/>
                  </a:lnTo>
                  <a:lnTo>
                    <a:pt x="30" y="694"/>
                  </a:lnTo>
                  <a:lnTo>
                    <a:pt x="2" y="452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2085" name="Freeform 5">
              <a:extLst>
                <a:ext uri="{FF2B5EF4-FFF2-40B4-BE49-F238E27FC236}">
                  <a16:creationId xmlns:a16="http://schemas.microsoft.com/office/drawing/2014/main" id="{961A3EFA-422B-7D9F-1E19-DFD586DB4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2416"/>
              <a:ext cx="80" cy="904"/>
            </a:xfrm>
            <a:custGeom>
              <a:avLst/>
              <a:gdLst>
                <a:gd name="T0" fmla="*/ 0 w 200"/>
                <a:gd name="T1" fmla="*/ 2259 h 2259"/>
                <a:gd name="T2" fmla="*/ 15 w 200"/>
                <a:gd name="T3" fmla="*/ 2215 h 2259"/>
                <a:gd name="T4" fmla="*/ 28 w 200"/>
                <a:gd name="T5" fmla="*/ 2171 h 2259"/>
                <a:gd name="T6" fmla="*/ 41 w 200"/>
                <a:gd name="T7" fmla="*/ 2125 h 2259"/>
                <a:gd name="T8" fmla="*/ 52 w 200"/>
                <a:gd name="T9" fmla="*/ 2078 h 2259"/>
                <a:gd name="T10" fmla="*/ 62 w 200"/>
                <a:gd name="T11" fmla="*/ 2031 h 2259"/>
                <a:gd name="T12" fmla="*/ 72 w 200"/>
                <a:gd name="T13" fmla="*/ 1982 h 2259"/>
                <a:gd name="T14" fmla="*/ 80 w 200"/>
                <a:gd name="T15" fmla="*/ 1933 h 2259"/>
                <a:gd name="T16" fmla="*/ 84 w 200"/>
                <a:gd name="T17" fmla="*/ 1909 h 2259"/>
                <a:gd name="T18" fmla="*/ 88 w 200"/>
                <a:gd name="T19" fmla="*/ 1884 h 2259"/>
                <a:gd name="T20" fmla="*/ 95 w 200"/>
                <a:gd name="T21" fmla="*/ 1834 h 2259"/>
                <a:gd name="T22" fmla="*/ 102 w 200"/>
                <a:gd name="T23" fmla="*/ 1783 h 2259"/>
                <a:gd name="T24" fmla="*/ 107 w 200"/>
                <a:gd name="T25" fmla="*/ 1732 h 2259"/>
                <a:gd name="T26" fmla="*/ 113 w 200"/>
                <a:gd name="T27" fmla="*/ 1681 h 2259"/>
                <a:gd name="T28" fmla="*/ 117 w 200"/>
                <a:gd name="T29" fmla="*/ 1629 h 2259"/>
                <a:gd name="T30" fmla="*/ 121 w 200"/>
                <a:gd name="T31" fmla="*/ 1577 h 2259"/>
                <a:gd name="T32" fmla="*/ 129 w 200"/>
                <a:gd name="T33" fmla="*/ 1472 h 2259"/>
                <a:gd name="T34" fmla="*/ 134 w 200"/>
                <a:gd name="T35" fmla="*/ 1367 h 2259"/>
                <a:gd name="T36" fmla="*/ 140 w 200"/>
                <a:gd name="T37" fmla="*/ 1262 h 2259"/>
                <a:gd name="T38" fmla="*/ 149 w 200"/>
                <a:gd name="T39" fmla="*/ 1055 h 2259"/>
                <a:gd name="T40" fmla="*/ 161 w 200"/>
                <a:gd name="T41" fmla="*/ 854 h 2259"/>
                <a:gd name="T42" fmla="*/ 168 w 200"/>
                <a:gd name="T43" fmla="*/ 758 h 2259"/>
                <a:gd name="T44" fmla="*/ 177 w 200"/>
                <a:gd name="T45" fmla="*/ 664 h 2259"/>
                <a:gd name="T46" fmla="*/ 182 w 200"/>
                <a:gd name="T47" fmla="*/ 623 h 2259"/>
                <a:gd name="T48" fmla="*/ 185 w 200"/>
                <a:gd name="T49" fmla="*/ 581 h 2259"/>
                <a:gd name="T50" fmla="*/ 188 w 200"/>
                <a:gd name="T51" fmla="*/ 539 h 2259"/>
                <a:gd name="T52" fmla="*/ 190 w 200"/>
                <a:gd name="T53" fmla="*/ 498 h 2259"/>
                <a:gd name="T54" fmla="*/ 193 w 200"/>
                <a:gd name="T55" fmla="*/ 415 h 2259"/>
                <a:gd name="T56" fmla="*/ 194 w 200"/>
                <a:gd name="T57" fmla="*/ 332 h 2259"/>
                <a:gd name="T58" fmla="*/ 195 w 200"/>
                <a:gd name="T59" fmla="*/ 166 h 2259"/>
                <a:gd name="T60" fmla="*/ 196 w 200"/>
                <a:gd name="T61" fmla="*/ 84 h 2259"/>
                <a:gd name="T62" fmla="*/ 200 w 200"/>
                <a:gd name="T63" fmla="*/ 0 h 2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2259">
                  <a:moveTo>
                    <a:pt x="0" y="2259"/>
                  </a:moveTo>
                  <a:lnTo>
                    <a:pt x="15" y="2215"/>
                  </a:lnTo>
                  <a:lnTo>
                    <a:pt x="28" y="2171"/>
                  </a:lnTo>
                  <a:lnTo>
                    <a:pt x="41" y="2125"/>
                  </a:lnTo>
                  <a:lnTo>
                    <a:pt x="52" y="2078"/>
                  </a:lnTo>
                  <a:lnTo>
                    <a:pt x="62" y="2031"/>
                  </a:lnTo>
                  <a:lnTo>
                    <a:pt x="72" y="1982"/>
                  </a:lnTo>
                  <a:lnTo>
                    <a:pt x="80" y="1933"/>
                  </a:lnTo>
                  <a:lnTo>
                    <a:pt x="84" y="1909"/>
                  </a:lnTo>
                  <a:lnTo>
                    <a:pt x="88" y="1884"/>
                  </a:lnTo>
                  <a:lnTo>
                    <a:pt x="95" y="1834"/>
                  </a:lnTo>
                  <a:lnTo>
                    <a:pt x="102" y="1783"/>
                  </a:lnTo>
                  <a:lnTo>
                    <a:pt x="107" y="1732"/>
                  </a:lnTo>
                  <a:lnTo>
                    <a:pt x="113" y="1681"/>
                  </a:lnTo>
                  <a:lnTo>
                    <a:pt x="117" y="1629"/>
                  </a:lnTo>
                  <a:lnTo>
                    <a:pt x="121" y="1577"/>
                  </a:lnTo>
                  <a:lnTo>
                    <a:pt x="129" y="1472"/>
                  </a:lnTo>
                  <a:lnTo>
                    <a:pt x="134" y="1367"/>
                  </a:lnTo>
                  <a:lnTo>
                    <a:pt x="140" y="1262"/>
                  </a:lnTo>
                  <a:lnTo>
                    <a:pt x="149" y="1055"/>
                  </a:lnTo>
                  <a:lnTo>
                    <a:pt x="161" y="854"/>
                  </a:lnTo>
                  <a:lnTo>
                    <a:pt x="168" y="758"/>
                  </a:lnTo>
                  <a:lnTo>
                    <a:pt x="177" y="664"/>
                  </a:lnTo>
                  <a:lnTo>
                    <a:pt x="182" y="623"/>
                  </a:lnTo>
                  <a:lnTo>
                    <a:pt x="185" y="581"/>
                  </a:lnTo>
                  <a:lnTo>
                    <a:pt x="188" y="539"/>
                  </a:lnTo>
                  <a:lnTo>
                    <a:pt x="190" y="498"/>
                  </a:lnTo>
                  <a:lnTo>
                    <a:pt x="193" y="415"/>
                  </a:lnTo>
                  <a:lnTo>
                    <a:pt x="194" y="332"/>
                  </a:lnTo>
                  <a:lnTo>
                    <a:pt x="195" y="166"/>
                  </a:lnTo>
                  <a:lnTo>
                    <a:pt x="196" y="84"/>
                  </a:lnTo>
                  <a:lnTo>
                    <a:pt x="200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2086" name="Freeform 6">
              <a:extLst>
                <a:ext uri="{FF2B5EF4-FFF2-40B4-BE49-F238E27FC236}">
                  <a16:creationId xmlns:a16="http://schemas.microsoft.com/office/drawing/2014/main" id="{33E33CCE-4683-EEF7-4085-093868469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546"/>
              <a:ext cx="659" cy="1783"/>
            </a:xfrm>
            <a:custGeom>
              <a:avLst/>
              <a:gdLst>
                <a:gd name="T0" fmla="*/ 67 w 1976"/>
                <a:gd name="T1" fmla="*/ 2385 h 5351"/>
                <a:gd name="T2" fmla="*/ 107 w 1976"/>
                <a:gd name="T3" fmla="*/ 2795 h 5351"/>
                <a:gd name="T4" fmla="*/ 187 w 1976"/>
                <a:gd name="T5" fmla="*/ 3274 h 5351"/>
                <a:gd name="T6" fmla="*/ 327 w 1976"/>
                <a:gd name="T7" fmla="*/ 4127 h 5351"/>
                <a:gd name="T8" fmla="*/ 389 w 1976"/>
                <a:gd name="T9" fmla="*/ 4397 h 5351"/>
                <a:gd name="T10" fmla="*/ 447 w 1976"/>
                <a:gd name="T11" fmla="*/ 4581 h 5351"/>
                <a:gd name="T12" fmla="*/ 524 w 1976"/>
                <a:gd name="T13" fmla="*/ 4877 h 5351"/>
                <a:gd name="T14" fmla="*/ 593 w 1976"/>
                <a:gd name="T15" fmla="*/ 5057 h 5351"/>
                <a:gd name="T16" fmla="*/ 643 w 1976"/>
                <a:gd name="T17" fmla="*/ 5136 h 5351"/>
                <a:gd name="T18" fmla="*/ 743 w 1976"/>
                <a:gd name="T19" fmla="*/ 5238 h 5351"/>
                <a:gd name="T20" fmla="*/ 867 w 1976"/>
                <a:gd name="T21" fmla="*/ 5333 h 5351"/>
                <a:gd name="T22" fmla="*/ 934 w 1976"/>
                <a:gd name="T23" fmla="*/ 5351 h 5351"/>
                <a:gd name="T24" fmla="*/ 982 w 1976"/>
                <a:gd name="T25" fmla="*/ 5333 h 5351"/>
                <a:gd name="T26" fmla="*/ 1014 w 1976"/>
                <a:gd name="T27" fmla="*/ 5293 h 5351"/>
                <a:gd name="T28" fmla="*/ 1043 w 1976"/>
                <a:gd name="T29" fmla="*/ 5311 h 5351"/>
                <a:gd name="T30" fmla="*/ 1133 w 1976"/>
                <a:gd name="T31" fmla="*/ 5351 h 5351"/>
                <a:gd name="T32" fmla="*/ 1205 w 1976"/>
                <a:gd name="T33" fmla="*/ 5339 h 5351"/>
                <a:gd name="T34" fmla="*/ 1285 w 1976"/>
                <a:gd name="T35" fmla="*/ 5323 h 5351"/>
                <a:gd name="T36" fmla="*/ 1348 w 1976"/>
                <a:gd name="T37" fmla="*/ 5315 h 5351"/>
                <a:gd name="T38" fmla="*/ 1411 w 1976"/>
                <a:gd name="T39" fmla="*/ 5243 h 5351"/>
                <a:gd name="T40" fmla="*/ 1456 w 1976"/>
                <a:gd name="T41" fmla="*/ 5153 h 5351"/>
                <a:gd name="T42" fmla="*/ 1506 w 1976"/>
                <a:gd name="T43" fmla="*/ 5081 h 5351"/>
                <a:gd name="T44" fmla="*/ 1594 w 1976"/>
                <a:gd name="T45" fmla="*/ 4825 h 5351"/>
                <a:gd name="T46" fmla="*/ 1626 w 1976"/>
                <a:gd name="T47" fmla="*/ 4481 h 5351"/>
                <a:gd name="T48" fmla="*/ 1651 w 1976"/>
                <a:gd name="T49" fmla="*/ 4232 h 5351"/>
                <a:gd name="T50" fmla="*/ 1918 w 1976"/>
                <a:gd name="T51" fmla="*/ 2105 h 5351"/>
                <a:gd name="T52" fmla="*/ 1972 w 1976"/>
                <a:gd name="T53" fmla="*/ 1756 h 5351"/>
                <a:gd name="T54" fmla="*/ 1964 w 1976"/>
                <a:gd name="T55" fmla="*/ 1478 h 5351"/>
                <a:gd name="T56" fmla="*/ 1924 w 1976"/>
                <a:gd name="T57" fmla="*/ 1361 h 5351"/>
                <a:gd name="T58" fmla="*/ 1864 w 1976"/>
                <a:gd name="T59" fmla="*/ 1194 h 5351"/>
                <a:gd name="T60" fmla="*/ 1836 w 1976"/>
                <a:gd name="T61" fmla="*/ 1009 h 5351"/>
                <a:gd name="T62" fmla="*/ 1834 w 1976"/>
                <a:gd name="T63" fmla="*/ 897 h 5351"/>
                <a:gd name="T64" fmla="*/ 1834 w 1976"/>
                <a:gd name="T65" fmla="*/ 808 h 5351"/>
                <a:gd name="T66" fmla="*/ 1832 w 1976"/>
                <a:gd name="T67" fmla="*/ 690 h 5351"/>
                <a:gd name="T68" fmla="*/ 1834 w 1976"/>
                <a:gd name="T69" fmla="*/ 597 h 5351"/>
                <a:gd name="T70" fmla="*/ 1860 w 1976"/>
                <a:gd name="T71" fmla="*/ 397 h 5351"/>
                <a:gd name="T72" fmla="*/ 1880 w 1976"/>
                <a:gd name="T73" fmla="*/ 313 h 5351"/>
                <a:gd name="T74" fmla="*/ 1873 w 1976"/>
                <a:gd name="T75" fmla="*/ 214 h 5351"/>
                <a:gd name="T76" fmla="*/ 1820 w 1976"/>
                <a:gd name="T77" fmla="*/ 127 h 5351"/>
                <a:gd name="T78" fmla="*/ 1764 w 1976"/>
                <a:gd name="T79" fmla="*/ 68 h 5351"/>
                <a:gd name="T80" fmla="*/ 1668 w 1976"/>
                <a:gd name="T81" fmla="*/ 13 h 5351"/>
                <a:gd name="T82" fmla="*/ 1549 w 1976"/>
                <a:gd name="T83" fmla="*/ 1 h 5351"/>
                <a:gd name="T84" fmla="*/ 1478 w 1976"/>
                <a:gd name="T85" fmla="*/ 19 h 5351"/>
                <a:gd name="T86" fmla="*/ 1385 w 1976"/>
                <a:gd name="T87" fmla="*/ 35 h 5351"/>
                <a:gd name="T88" fmla="*/ 1286 w 1976"/>
                <a:gd name="T89" fmla="*/ 36 h 5351"/>
                <a:gd name="T90" fmla="*/ 1178 w 1976"/>
                <a:gd name="T91" fmla="*/ 66 h 5351"/>
                <a:gd name="T92" fmla="*/ 1013 w 1976"/>
                <a:gd name="T93" fmla="*/ 92 h 5351"/>
                <a:gd name="T94" fmla="*/ 825 w 1976"/>
                <a:gd name="T95" fmla="*/ 73 h 5351"/>
                <a:gd name="T96" fmla="*/ 551 w 1976"/>
                <a:gd name="T97" fmla="*/ 59 h 5351"/>
                <a:gd name="T98" fmla="*/ 379 w 1976"/>
                <a:gd name="T99" fmla="*/ 47 h 5351"/>
                <a:gd name="T100" fmla="*/ 303 w 1976"/>
                <a:gd name="T101" fmla="*/ 67 h 5351"/>
                <a:gd name="T102" fmla="*/ 240 w 1976"/>
                <a:gd name="T103" fmla="*/ 138 h 5351"/>
                <a:gd name="T104" fmla="*/ 152 w 1976"/>
                <a:gd name="T105" fmla="*/ 284 h 5351"/>
                <a:gd name="T106" fmla="*/ 102 w 1976"/>
                <a:gd name="T107" fmla="*/ 556 h 5351"/>
                <a:gd name="T108" fmla="*/ 119 w 1976"/>
                <a:gd name="T109" fmla="*/ 798 h 5351"/>
                <a:gd name="T110" fmla="*/ 149 w 1976"/>
                <a:gd name="T111" fmla="*/ 1075 h 5351"/>
                <a:gd name="T112" fmla="*/ 125 w 1976"/>
                <a:gd name="T113" fmla="*/ 1313 h 5351"/>
                <a:gd name="T114" fmla="*/ 69 w 1976"/>
                <a:gd name="T115" fmla="*/ 1466 h 5351"/>
                <a:gd name="T116" fmla="*/ 0 w 1976"/>
                <a:gd name="T117" fmla="*/ 1575 h 5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76" h="5351">
                  <a:moveTo>
                    <a:pt x="0" y="1575"/>
                  </a:moveTo>
                  <a:lnTo>
                    <a:pt x="21" y="1834"/>
                  </a:lnTo>
                  <a:lnTo>
                    <a:pt x="35" y="2000"/>
                  </a:lnTo>
                  <a:lnTo>
                    <a:pt x="54" y="2212"/>
                  </a:lnTo>
                  <a:lnTo>
                    <a:pt x="67" y="2385"/>
                  </a:lnTo>
                  <a:lnTo>
                    <a:pt x="75" y="2505"/>
                  </a:lnTo>
                  <a:lnTo>
                    <a:pt x="80" y="2560"/>
                  </a:lnTo>
                  <a:lnTo>
                    <a:pt x="86" y="2624"/>
                  </a:lnTo>
                  <a:lnTo>
                    <a:pt x="95" y="2699"/>
                  </a:lnTo>
                  <a:lnTo>
                    <a:pt x="107" y="2795"/>
                  </a:lnTo>
                  <a:lnTo>
                    <a:pt x="117" y="2876"/>
                  </a:lnTo>
                  <a:lnTo>
                    <a:pt x="127" y="2938"/>
                  </a:lnTo>
                  <a:lnTo>
                    <a:pt x="144" y="3035"/>
                  </a:lnTo>
                  <a:lnTo>
                    <a:pt x="162" y="3133"/>
                  </a:lnTo>
                  <a:lnTo>
                    <a:pt x="187" y="3274"/>
                  </a:lnTo>
                  <a:lnTo>
                    <a:pt x="239" y="3594"/>
                  </a:lnTo>
                  <a:lnTo>
                    <a:pt x="260" y="3723"/>
                  </a:lnTo>
                  <a:lnTo>
                    <a:pt x="294" y="3913"/>
                  </a:lnTo>
                  <a:lnTo>
                    <a:pt x="314" y="4039"/>
                  </a:lnTo>
                  <a:lnTo>
                    <a:pt x="327" y="4127"/>
                  </a:lnTo>
                  <a:lnTo>
                    <a:pt x="335" y="4167"/>
                  </a:lnTo>
                  <a:lnTo>
                    <a:pt x="344" y="4213"/>
                  </a:lnTo>
                  <a:lnTo>
                    <a:pt x="356" y="4268"/>
                  </a:lnTo>
                  <a:lnTo>
                    <a:pt x="373" y="4338"/>
                  </a:lnTo>
                  <a:lnTo>
                    <a:pt x="389" y="4397"/>
                  </a:lnTo>
                  <a:lnTo>
                    <a:pt x="401" y="4442"/>
                  </a:lnTo>
                  <a:lnTo>
                    <a:pt x="407" y="4461"/>
                  </a:lnTo>
                  <a:lnTo>
                    <a:pt x="413" y="4478"/>
                  </a:lnTo>
                  <a:lnTo>
                    <a:pt x="423" y="4512"/>
                  </a:lnTo>
                  <a:lnTo>
                    <a:pt x="447" y="4581"/>
                  </a:lnTo>
                  <a:lnTo>
                    <a:pt x="480" y="4683"/>
                  </a:lnTo>
                  <a:lnTo>
                    <a:pt x="503" y="4771"/>
                  </a:lnTo>
                  <a:lnTo>
                    <a:pt x="515" y="4832"/>
                  </a:lnTo>
                  <a:lnTo>
                    <a:pt x="521" y="4861"/>
                  </a:lnTo>
                  <a:lnTo>
                    <a:pt x="524" y="4877"/>
                  </a:lnTo>
                  <a:lnTo>
                    <a:pt x="529" y="4892"/>
                  </a:lnTo>
                  <a:lnTo>
                    <a:pt x="542" y="4930"/>
                  </a:lnTo>
                  <a:lnTo>
                    <a:pt x="559" y="4976"/>
                  </a:lnTo>
                  <a:lnTo>
                    <a:pt x="583" y="5035"/>
                  </a:lnTo>
                  <a:lnTo>
                    <a:pt x="593" y="5057"/>
                  </a:lnTo>
                  <a:lnTo>
                    <a:pt x="602" y="5076"/>
                  </a:lnTo>
                  <a:lnTo>
                    <a:pt x="613" y="5094"/>
                  </a:lnTo>
                  <a:lnTo>
                    <a:pt x="619" y="5104"/>
                  </a:lnTo>
                  <a:lnTo>
                    <a:pt x="626" y="5113"/>
                  </a:lnTo>
                  <a:lnTo>
                    <a:pt x="643" y="5136"/>
                  </a:lnTo>
                  <a:lnTo>
                    <a:pt x="666" y="5162"/>
                  </a:lnTo>
                  <a:lnTo>
                    <a:pt x="684" y="5183"/>
                  </a:lnTo>
                  <a:lnTo>
                    <a:pt x="697" y="5198"/>
                  </a:lnTo>
                  <a:lnTo>
                    <a:pt x="719" y="5219"/>
                  </a:lnTo>
                  <a:lnTo>
                    <a:pt x="743" y="5238"/>
                  </a:lnTo>
                  <a:lnTo>
                    <a:pt x="779" y="5270"/>
                  </a:lnTo>
                  <a:lnTo>
                    <a:pt x="798" y="5286"/>
                  </a:lnTo>
                  <a:lnTo>
                    <a:pt x="815" y="5297"/>
                  </a:lnTo>
                  <a:lnTo>
                    <a:pt x="853" y="5322"/>
                  </a:lnTo>
                  <a:lnTo>
                    <a:pt x="867" y="5333"/>
                  </a:lnTo>
                  <a:lnTo>
                    <a:pt x="877" y="5339"/>
                  </a:lnTo>
                  <a:lnTo>
                    <a:pt x="889" y="5344"/>
                  </a:lnTo>
                  <a:lnTo>
                    <a:pt x="906" y="5348"/>
                  </a:lnTo>
                  <a:lnTo>
                    <a:pt x="925" y="5351"/>
                  </a:lnTo>
                  <a:lnTo>
                    <a:pt x="934" y="5351"/>
                  </a:lnTo>
                  <a:lnTo>
                    <a:pt x="942" y="5351"/>
                  </a:lnTo>
                  <a:lnTo>
                    <a:pt x="950" y="5348"/>
                  </a:lnTo>
                  <a:lnTo>
                    <a:pt x="958" y="5347"/>
                  </a:lnTo>
                  <a:lnTo>
                    <a:pt x="971" y="5340"/>
                  </a:lnTo>
                  <a:lnTo>
                    <a:pt x="982" y="5333"/>
                  </a:lnTo>
                  <a:lnTo>
                    <a:pt x="991" y="5324"/>
                  </a:lnTo>
                  <a:lnTo>
                    <a:pt x="1000" y="5314"/>
                  </a:lnTo>
                  <a:lnTo>
                    <a:pt x="1006" y="5303"/>
                  </a:lnTo>
                  <a:lnTo>
                    <a:pt x="1009" y="5297"/>
                  </a:lnTo>
                  <a:lnTo>
                    <a:pt x="1014" y="5293"/>
                  </a:lnTo>
                  <a:lnTo>
                    <a:pt x="1018" y="5293"/>
                  </a:lnTo>
                  <a:lnTo>
                    <a:pt x="1022" y="5293"/>
                  </a:lnTo>
                  <a:lnTo>
                    <a:pt x="1027" y="5296"/>
                  </a:lnTo>
                  <a:lnTo>
                    <a:pt x="1032" y="5300"/>
                  </a:lnTo>
                  <a:lnTo>
                    <a:pt x="1043" y="5311"/>
                  </a:lnTo>
                  <a:lnTo>
                    <a:pt x="1067" y="5335"/>
                  </a:lnTo>
                  <a:lnTo>
                    <a:pt x="1079" y="5345"/>
                  </a:lnTo>
                  <a:lnTo>
                    <a:pt x="1092" y="5348"/>
                  </a:lnTo>
                  <a:lnTo>
                    <a:pt x="1116" y="5348"/>
                  </a:lnTo>
                  <a:lnTo>
                    <a:pt x="1133" y="5351"/>
                  </a:lnTo>
                  <a:lnTo>
                    <a:pt x="1148" y="5351"/>
                  </a:lnTo>
                  <a:lnTo>
                    <a:pt x="1172" y="5348"/>
                  </a:lnTo>
                  <a:lnTo>
                    <a:pt x="1186" y="5345"/>
                  </a:lnTo>
                  <a:lnTo>
                    <a:pt x="1196" y="5342"/>
                  </a:lnTo>
                  <a:lnTo>
                    <a:pt x="1205" y="5339"/>
                  </a:lnTo>
                  <a:lnTo>
                    <a:pt x="1212" y="5335"/>
                  </a:lnTo>
                  <a:lnTo>
                    <a:pt x="1228" y="5328"/>
                  </a:lnTo>
                  <a:lnTo>
                    <a:pt x="1252" y="5322"/>
                  </a:lnTo>
                  <a:lnTo>
                    <a:pt x="1276" y="5322"/>
                  </a:lnTo>
                  <a:lnTo>
                    <a:pt x="1285" y="5323"/>
                  </a:lnTo>
                  <a:lnTo>
                    <a:pt x="1294" y="5324"/>
                  </a:lnTo>
                  <a:lnTo>
                    <a:pt x="1310" y="5327"/>
                  </a:lnTo>
                  <a:lnTo>
                    <a:pt x="1320" y="5326"/>
                  </a:lnTo>
                  <a:lnTo>
                    <a:pt x="1332" y="5322"/>
                  </a:lnTo>
                  <a:lnTo>
                    <a:pt x="1348" y="5315"/>
                  </a:lnTo>
                  <a:lnTo>
                    <a:pt x="1360" y="5308"/>
                  </a:lnTo>
                  <a:lnTo>
                    <a:pt x="1369" y="5300"/>
                  </a:lnTo>
                  <a:lnTo>
                    <a:pt x="1378" y="5292"/>
                  </a:lnTo>
                  <a:lnTo>
                    <a:pt x="1392" y="5272"/>
                  </a:lnTo>
                  <a:lnTo>
                    <a:pt x="1411" y="5243"/>
                  </a:lnTo>
                  <a:lnTo>
                    <a:pt x="1430" y="5213"/>
                  </a:lnTo>
                  <a:lnTo>
                    <a:pt x="1440" y="5190"/>
                  </a:lnTo>
                  <a:lnTo>
                    <a:pt x="1444" y="5179"/>
                  </a:lnTo>
                  <a:lnTo>
                    <a:pt x="1448" y="5167"/>
                  </a:lnTo>
                  <a:lnTo>
                    <a:pt x="1456" y="5153"/>
                  </a:lnTo>
                  <a:lnTo>
                    <a:pt x="1465" y="5136"/>
                  </a:lnTo>
                  <a:lnTo>
                    <a:pt x="1474" y="5122"/>
                  </a:lnTo>
                  <a:lnTo>
                    <a:pt x="1481" y="5112"/>
                  </a:lnTo>
                  <a:lnTo>
                    <a:pt x="1494" y="5096"/>
                  </a:lnTo>
                  <a:lnTo>
                    <a:pt x="1506" y="5081"/>
                  </a:lnTo>
                  <a:lnTo>
                    <a:pt x="1518" y="5056"/>
                  </a:lnTo>
                  <a:lnTo>
                    <a:pt x="1543" y="4988"/>
                  </a:lnTo>
                  <a:lnTo>
                    <a:pt x="1565" y="4928"/>
                  </a:lnTo>
                  <a:lnTo>
                    <a:pt x="1580" y="4874"/>
                  </a:lnTo>
                  <a:lnTo>
                    <a:pt x="1594" y="4825"/>
                  </a:lnTo>
                  <a:lnTo>
                    <a:pt x="1603" y="4779"/>
                  </a:lnTo>
                  <a:lnTo>
                    <a:pt x="1610" y="4737"/>
                  </a:lnTo>
                  <a:lnTo>
                    <a:pt x="1618" y="4656"/>
                  </a:lnTo>
                  <a:lnTo>
                    <a:pt x="1621" y="4573"/>
                  </a:lnTo>
                  <a:lnTo>
                    <a:pt x="1626" y="4481"/>
                  </a:lnTo>
                  <a:lnTo>
                    <a:pt x="1630" y="4429"/>
                  </a:lnTo>
                  <a:lnTo>
                    <a:pt x="1634" y="4370"/>
                  </a:lnTo>
                  <a:lnTo>
                    <a:pt x="1642" y="4305"/>
                  </a:lnTo>
                  <a:lnTo>
                    <a:pt x="1646" y="4269"/>
                  </a:lnTo>
                  <a:lnTo>
                    <a:pt x="1651" y="4232"/>
                  </a:lnTo>
                  <a:lnTo>
                    <a:pt x="1736" y="3648"/>
                  </a:lnTo>
                  <a:lnTo>
                    <a:pt x="1768" y="3410"/>
                  </a:lnTo>
                  <a:lnTo>
                    <a:pt x="1811" y="3062"/>
                  </a:lnTo>
                  <a:lnTo>
                    <a:pt x="1868" y="2584"/>
                  </a:lnTo>
                  <a:lnTo>
                    <a:pt x="1918" y="2105"/>
                  </a:lnTo>
                  <a:lnTo>
                    <a:pt x="1924" y="2054"/>
                  </a:lnTo>
                  <a:lnTo>
                    <a:pt x="1930" y="2008"/>
                  </a:lnTo>
                  <a:lnTo>
                    <a:pt x="1942" y="1931"/>
                  </a:lnTo>
                  <a:lnTo>
                    <a:pt x="1964" y="1812"/>
                  </a:lnTo>
                  <a:lnTo>
                    <a:pt x="1972" y="1756"/>
                  </a:lnTo>
                  <a:lnTo>
                    <a:pt x="1976" y="1694"/>
                  </a:lnTo>
                  <a:lnTo>
                    <a:pt x="1976" y="1618"/>
                  </a:lnTo>
                  <a:lnTo>
                    <a:pt x="1970" y="1522"/>
                  </a:lnTo>
                  <a:lnTo>
                    <a:pt x="1967" y="1490"/>
                  </a:lnTo>
                  <a:lnTo>
                    <a:pt x="1964" y="1478"/>
                  </a:lnTo>
                  <a:lnTo>
                    <a:pt x="1962" y="1468"/>
                  </a:lnTo>
                  <a:lnTo>
                    <a:pt x="1955" y="1446"/>
                  </a:lnTo>
                  <a:lnTo>
                    <a:pt x="1944" y="1415"/>
                  </a:lnTo>
                  <a:lnTo>
                    <a:pt x="1930" y="1375"/>
                  </a:lnTo>
                  <a:lnTo>
                    <a:pt x="1924" y="1361"/>
                  </a:lnTo>
                  <a:lnTo>
                    <a:pt x="1918" y="1349"/>
                  </a:lnTo>
                  <a:lnTo>
                    <a:pt x="1906" y="1323"/>
                  </a:lnTo>
                  <a:lnTo>
                    <a:pt x="1891" y="1283"/>
                  </a:lnTo>
                  <a:lnTo>
                    <a:pt x="1868" y="1215"/>
                  </a:lnTo>
                  <a:lnTo>
                    <a:pt x="1864" y="1194"/>
                  </a:lnTo>
                  <a:lnTo>
                    <a:pt x="1853" y="1146"/>
                  </a:lnTo>
                  <a:lnTo>
                    <a:pt x="1844" y="1102"/>
                  </a:lnTo>
                  <a:lnTo>
                    <a:pt x="1841" y="1066"/>
                  </a:lnTo>
                  <a:lnTo>
                    <a:pt x="1838" y="1030"/>
                  </a:lnTo>
                  <a:lnTo>
                    <a:pt x="1836" y="1009"/>
                  </a:lnTo>
                  <a:lnTo>
                    <a:pt x="1832" y="985"/>
                  </a:lnTo>
                  <a:lnTo>
                    <a:pt x="1829" y="959"/>
                  </a:lnTo>
                  <a:lnTo>
                    <a:pt x="1829" y="936"/>
                  </a:lnTo>
                  <a:lnTo>
                    <a:pt x="1831" y="916"/>
                  </a:lnTo>
                  <a:lnTo>
                    <a:pt x="1834" y="897"/>
                  </a:lnTo>
                  <a:lnTo>
                    <a:pt x="1836" y="877"/>
                  </a:lnTo>
                  <a:lnTo>
                    <a:pt x="1838" y="858"/>
                  </a:lnTo>
                  <a:lnTo>
                    <a:pt x="1838" y="846"/>
                  </a:lnTo>
                  <a:lnTo>
                    <a:pt x="1837" y="834"/>
                  </a:lnTo>
                  <a:lnTo>
                    <a:pt x="1834" y="808"/>
                  </a:lnTo>
                  <a:lnTo>
                    <a:pt x="1829" y="777"/>
                  </a:lnTo>
                  <a:lnTo>
                    <a:pt x="1829" y="757"/>
                  </a:lnTo>
                  <a:lnTo>
                    <a:pt x="1831" y="738"/>
                  </a:lnTo>
                  <a:lnTo>
                    <a:pt x="1834" y="707"/>
                  </a:lnTo>
                  <a:lnTo>
                    <a:pt x="1832" y="690"/>
                  </a:lnTo>
                  <a:lnTo>
                    <a:pt x="1831" y="676"/>
                  </a:lnTo>
                  <a:lnTo>
                    <a:pt x="1829" y="653"/>
                  </a:lnTo>
                  <a:lnTo>
                    <a:pt x="1828" y="629"/>
                  </a:lnTo>
                  <a:lnTo>
                    <a:pt x="1830" y="615"/>
                  </a:lnTo>
                  <a:lnTo>
                    <a:pt x="1834" y="597"/>
                  </a:lnTo>
                  <a:lnTo>
                    <a:pt x="1847" y="528"/>
                  </a:lnTo>
                  <a:lnTo>
                    <a:pt x="1853" y="457"/>
                  </a:lnTo>
                  <a:lnTo>
                    <a:pt x="1855" y="434"/>
                  </a:lnTo>
                  <a:lnTo>
                    <a:pt x="1856" y="414"/>
                  </a:lnTo>
                  <a:lnTo>
                    <a:pt x="1860" y="397"/>
                  </a:lnTo>
                  <a:lnTo>
                    <a:pt x="1862" y="382"/>
                  </a:lnTo>
                  <a:lnTo>
                    <a:pt x="1866" y="368"/>
                  </a:lnTo>
                  <a:lnTo>
                    <a:pt x="1870" y="356"/>
                  </a:lnTo>
                  <a:lnTo>
                    <a:pt x="1876" y="335"/>
                  </a:lnTo>
                  <a:lnTo>
                    <a:pt x="1880" y="313"/>
                  </a:lnTo>
                  <a:lnTo>
                    <a:pt x="1882" y="288"/>
                  </a:lnTo>
                  <a:lnTo>
                    <a:pt x="1882" y="274"/>
                  </a:lnTo>
                  <a:lnTo>
                    <a:pt x="1880" y="257"/>
                  </a:lnTo>
                  <a:lnTo>
                    <a:pt x="1877" y="236"/>
                  </a:lnTo>
                  <a:lnTo>
                    <a:pt x="1873" y="214"/>
                  </a:lnTo>
                  <a:lnTo>
                    <a:pt x="1868" y="199"/>
                  </a:lnTo>
                  <a:lnTo>
                    <a:pt x="1862" y="186"/>
                  </a:lnTo>
                  <a:lnTo>
                    <a:pt x="1847" y="163"/>
                  </a:lnTo>
                  <a:lnTo>
                    <a:pt x="1829" y="139"/>
                  </a:lnTo>
                  <a:lnTo>
                    <a:pt x="1820" y="127"/>
                  </a:lnTo>
                  <a:lnTo>
                    <a:pt x="1813" y="114"/>
                  </a:lnTo>
                  <a:lnTo>
                    <a:pt x="1804" y="100"/>
                  </a:lnTo>
                  <a:lnTo>
                    <a:pt x="1792" y="88"/>
                  </a:lnTo>
                  <a:lnTo>
                    <a:pt x="1778" y="77"/>
                  </a:lnTo>
                  <a:lnTo>
                    <a:pt x="1764" y="68"/>
                  </a:lnTo>
                  <a:lnTo>
                    <a:pt x="1734" y="52"/>
                  </a:lnTo>
                  <a:lnTo>
                    <a:pt x="1720" y="42"/>
                  </a:lnTo>
                  <a:lnTo>
                    <a:pt x="1705" y="32"/>
                  </a:lnTo>
                  <a:lnTo>
                    <a:pt x="1685" y="19"/>
                  </a:lnTo>
                  <a:lnTo>
                    <a:pt x="1668" y="13"/>
                  </a:lnTo>
                  <a:lnTo>
                    <a:pt x="1650" y="10"/>
                  </a:lnTo>
                  <a:lnTo>
                    <a:pt x="1625" y="6"/>
                  </a:lnTo>
                  <a:lnTo>
                    <a:pt x="1594" y="1"/>
                  </a:lnTo>
                  <a:lnTo>
                    <a:pt x="1572" y="0"/>
                  </a:lnTo>
                  <a:lnTo>
                    <a:pt x="1549" y="1"/>
                  </a:lnTo>
                  <a:lnTo>
                    <a:pt x="1518" y="6"/>
                  </a:lnTo>
                  <a:lnTo>
                    <a:pt x="1505" y="10"/>
                  </a:lnTo>
                  <a:lnTo>
                    <a:pt x="1494" y="12"/>
                  </a:lnTo>
                  <a:lnTo>
                    <a:pt x="1486" y="16"/>
                  </a:lnTo>
                  <a:lnTo>
                    <a:pt x="1478" y="19"/>
                  </a:lnTo>
                  <a:lnTo>
                    <a:pt x="1463" y="26"/>
                  </a:lnTo>
                  <a:lnTo>
                    <a:pt x="1439" y="32"/>
                  </a:lnTo>
                  <a:lnTo>
                    <a:pt x="1417" y="36"/>
                  </a:lnTo>
                  <a:lnTo>
                    <a:pt x="1399" y="36"/>
                  </a:lnTo>
                  <a:lnTo>
                    <a:pt x="1385" y="35"/>
                  </a:lnTo>
                  <a:lnTo>
                    <a:pt x="1372" y="34"/>
                  </a:lnTo>
                  <a:lnTo>
                    <a:pt x="1344" y="31"/>
                  </a:lnTo>
                  <a:lnTo>
                    <a:pt x="1327" y="31"/>
                  </a:lnTo>
                  <a:lnTo>
                    <a:pt x="1306" y="32"/>
                  </a:lnTo>
                  <a:lnTo>
                    <a:pt x="1286" y="36"/>
                  </a:lnTo>
                  <a:lnTo>
                    <a:pt x="1270" y="38"/>
                  </a:lnTo>
                  <a:lnTo>
                    <a:pt x="1254" y="42"/>
                  </a:lnTo>
                  <a:lnTo>
                    <a:pt x="1241" y="46"/>
                  </a:lnTo>
                  <a:lnTo>
                    <a:pt x="1199" y="60"/>
                  </a:lnTo>
                  <a:lnTo>
                    <a:pt x="1178" y="66"/>
                  </a:lnTo>
                  <a:lnTo>
                    <a:pt x="1156" y="73"/>
                  </a:lnTo>
                  <a:lnTo>
                    <a:pt x="1128" y="80"/>
                  </a:lnTo>
                  <a:lnTo>
                    <a:pt x="1092" y="86"/>
                  </a:lnTo>
                  <a:lnTo>
                    <a:pt x="1045" y="91"/>
                  </a:lnTo>
                  <a:lnTo>
                    <a:pt x="1013" y="92"/>
                  </a:lnTo>
                  <a:lnTo>
                    <a:pt x="980" y="90"/>
                  </a:lnTo>
                  <a:lnTo>
                    <a:pt x="932" y="86"/>
                  </a:lnTo>
                  <a:lnTo>
                    <a:pt x="898" y="84"/>
                  </a:lnTo>
                  <a:lnTo>
                    <a:pt x="869" y="80"/>
                  </a:lnTo>
                  <a:lnTo>
                    <a:pt x="825" y="73"/>
                  </a:lnTo>
                  <a:lnTo>
                    <a:pt x="782" y="66"/>
                  </a:lnTo>
                  <a:lnTo>
                    <a:pt x="720" y="60"/>
                  </a:lnTo>
                  <a:lnTo>
                    <a:pt x="648" y="56"/>
                  </a:lnTo>
                  <a:lnTo>
                    <a:pt x="600" y="56"/>
                  </a:lnTo>
                  <a:lnTo>
                    <a:pt x="551" y="59"/>
                  </a:lnTo>
                  <a:lnTo>
                    <a:pt x="480" y="60"/>
                  </a:lnTo>
                  <a:lnTo>
                    <a:pt x="453" y="59"/>
                  </a:lnTo>
                  <a:lnTo>
                    <a:pt x="431" y="55"/>
                  </a:lnTo>
                  <a:lnTo>
                    <a:pt x="396" y="49"/>
                  </a:lnTo>
                  <a:lnTo>
                    <a:pt x="379" y="47"/>
                  </a:lnTo>
                  <a:lnTo>
                    <a:pt x="371" y="47"/>
                  </a:lnTo>
                  <a:lnTo>
                    <a:pt x="362" y="48"/>
                  </a:lnTo>
                  <a:lnTo>
                    <a:pt x="343" y="52"/>
                  </a:lnTo>
                  <a:lnTo>
                    <a:pt x="320" y="60"/>
                  </a:lnTo>
                  <a:lnTo>
                    <a:pt x="303" y="67"/>
                  </a:lnTo>
                  <a:lnTo>
                    <a:pt x="291" y="74"/>
                  </a:lnTo>
                  <a:lnTo>
                    <a:pt x="282" y="82"/>
                  </a:lnTo>
                  <a:lnTo>
                    <a:pt x="273" y="90"/>
                  </a:lnTo>
                  <a:lnTo>
                    <a:pt x="259" y="109"/>
                  </a:lnTo>
                  <a:lnTo>
                    <a:pt x="240" y="138"/>
                  </a:lnTo>
                  <a:lnTo>
                    <a:pt x="198" y="197"/>
                  </a:lnTo>
                  <a:lnTo>
                    <a:pt x="183" y="218"/>
                  </a:lnTo>
                  <a:lnTo>
                    <a:pt x="171" y="239"/>
                  </a:lnTo>
                  <a:lnTo>
                    <a:pt x="161" y="260"/>
                  </a:lnTo>
                  <a:lnTo>
                    <a:pt x="152" y="284"/>
                  </a:lnTo>
                  <a:lnTo>
                    <a:pt x="143" y="314"/>
                  </a:lnTo>
                  <a:lnTo>
                    <a:pt x="134" y="352"/>
                  </a:lnTo>
                  <a:lnTo>
                    <a:pt x="117" y="427"/>
                  </a:lnTo>
                  <a:lnTo>
                    <a:pt x="108" y="496"/>
                  </a:lnTo>
                  <a:lnTo>
                    <a:pt x="102" y="556"/>
                  </a:lnTo>
                  <a:lnTo>
                    <a:pt x="99" y="611"/>
                  </a:lnTo>
                  <a:lnTo>
                    <a:pt x="102" y="661"/>
                  </a:lnTo>
                  <a:lnTo>
                    <a:pt x="105" y="709"/>
                  </a:lnTo>
                  <a:lnTo>
                    <a:pt x="111" y="754"/>
                  </a:lnTo>
                  <a:lnTo>
                    <a:pt x="119" y="798"/>
                  </a:lnTo>
                  <a:lnTo>
                    <a:pt x="134" y="888"/>
                  </a:lnTo>
                  <a:lnTo>
                    <a:pt x="141" y="936"/>
                  </a:lnTo>
                  <a:lnTo>
                    <a:pt x="146" y="988"/>
                  </a:lnTo>
                  <a:lnTo>
                    <a:pt x="149" y="1044"/>
                  </a:lnTo>
                  <a:lnTo>
                    <a:pt x="149" y="1075"/>
                  </a:lnTo>
                  <a:lnTo>
                    <a:pt x="147" y="1107"/>
                  </a:lnTo>
                  <a:lnTo>
                    <a:pt x="146" y="1141"/>
                  </a:lnTo>
                  <a:lnTo>
                    <a:pt x="143" y="1177"/>
                  </a:lnTo>
                  <a:lnTo>
                    <a:pt x="134" y="1255"/>
                  </a:lnTo>
                  <a:lnTo>
                    <a:pt x="125" y="1313"/>
                  </a:lnTo>
                  <a:lnTo>
                    <a:pt x="121" y="1333"/>
                  </a:lnTo>
                  <a:lnTo>
                    <a:pt x="116" y="1351"/>
                  </a:lnTo>
                  <a:lnTo>
                    <a:pt x="103" y="1389"/>
                  </a:lnTo>
                  <a:lnTo>
                    <a:pt x="80" y="1442"/>
                  </a:lnTo>
                  <a:lnTo>
                    <a:pt x="69" y="1466"/>
                  </a:lnTo>
                  <a:lnTo>
                    <a:pt x="57" y="1487"/>
                  </a:lnTo>
                  <a:lnTo>
                    <a:pt x="47" y="1506"/>
                  </a:lnTo>
                  <a:lnTo>
                    <a:pt x="36" y="1522"/>
                  </a:lnTo>
                  <a:lnTo>
                    <a:pt x="17" y="1550"/>
                  </a:lnTo>
                  <a:lnTo>
                    <a:pt x="0" y="1575"/>
                  </a:lnTo>
                  <a:close/>
                </a:path>
              </a:pathLst>
            </a:custGeom>
            <a:solidFill>
              <a:srgbClr val="D4D4D4"/>
            </a:solidFill>
            <a:ln w="2540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2087" name="Freeform 7">
              <a:extLst>
                <a:ext uri="{FF2B5EF4-FFF2-40B4-BE49-F238E27FC236}">
                  <a16:creationId xmlns:a16="http://schemas.microsoft.com/office/drawing/2014/main" id="{3980519F-D507-3121-28BB-A44009FEE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" y="1827"/>
              <a:ext cx="165" cy="1510"/>
            </a:xfrm>
            <a:custGeom>
              <a:avLst/>
              <a:gdLst>
                <a:gd name="T0" fmla="*/ 319 w 497"/>
                <a:gd name="T1" fmla="*/ 4532 h 4532"/>
                <a:gd name="T2" fmla="*/ 317 w 497"/>
                <a:gd name="T3" fmla="*/ 4379 h 4532"/>
                <a:gd name="T4" fmla="*/ 311 w 497"/>
                <a:gd name="T5" fmla="*/ 4216 h 4532"/>
                <a:gd name="T6" fmla="*/ 290 w 497"/>
                <a:gd name="T7" fmla="*/ 3878 h 4532"/>
                <a:gd name="T8" fmla="*/ 264 w 497"/>
                <a:gd name="T9" fmla="*/ 3532 h 4532"/>
                <a:gd name="T10" fmla="*/ 223 w 497"/>
                <a:gd name="T11" fmla="*/ 2932 h 4532"/>
                <a:gd name="T12" fmla="*/ 207 w 497"/>
                <a:gd name="T13" fmla="*/ 2538 h 4532"/>
                <a:gd name="T14" fmla="*/ 207 w 497"/>
                <a:gd name="T15" fmla="*/ 2345 h 4532"/>
                <a:gd name="T16" fmla="*/ 210 w 497"/>
                <a:gd name="T17" fmla="*/ 2215 h 4532"/>
                <a:gd name="T18" fmla="*/ 216 w 497"/>
                <a:gd name="T19" fmla="*/ 2095 h 4532"/>
                <a:gd name="T20" fmla="*/ 229 w 497"/>
                <a:gd name="T21" fmla="*/ 1926 h 4532"/>
                <a:gd name="T22" fmla="*/ 258 w 497"/>
                <a:gd name="T23" fmla="*/ 1588 h 4532"/>
                <a:gd name="T24" fmla="*/ 267 w 497"/>
                <a:gd name="T25" fmla="*/ 1361 h 4532"/>
                <a:gd name="T26" fmla="*/ 265 w 497"/>
                <a:gd name="T27" fmla="*/ 1171 h 4532"/>
                <a:gd name="T28" fmla="*/ 272 w 497"/>
                <a:gd name="T29" fmla="*/ 1056 h 4532"/>
                <a:gd name="T30" fmla="*/ 283 w 497"/>
                <a:gd name="T31" fmla="*/ 979 h 4532"/>
                <a:gd name="T32" fmla="*/ 299 w 497"/>
                <a:gd name="T33" fmla="*/ 899 h 4532"/>
                <a:gd name="T34" fmla="*/ 320 w 497"/>
                <a:gd name="T35" fmla="*/ 818 h 4532"/>
                <a:gd name="T36" fmla="*/ 347 w 497"/>
                <a:gd name="T37" fmla="*/ 739 h 4532"/>
                <a:gd name="T38" fmla="*/ 380 w 497"/>
                <a:gd name="T39" fmla="*/ 661 h 4532"/>
                <a:gd name="T40" fmla="*/ 437 w 497"/>
                <a:gd name="T41" fmla="*/ 546 h 4532"/>
                <a:gd name="T42" fmla="*/ 477 w 497"/>
                <a:gd name="T43" fmla="*/ 438 h 4532"/>
                <a:gd name="T44" fmla="*/ 492 w 497"/>
                <a:gd name="T45" fmla="*/ 369 h 4532"/>
                <a:gd name="T46" fmla="*/ 497 w 497"/>
                <a:gd name="T47" fmla="*/ 304 h 4532"/>
                <a:gd name="T48" fmla="*/ 494 w 497"/>
                <a:gd name="T49" fmla="*/ 265 h 4532"/>
                <a:gd name="T50" fmla="*/ 491 w 497"/>
                <a:gd name="T51" fmla="*/ 241 h 4532"/>
                <a:gd name="T52" fmla="*/ 483 w 497"/>
                <a:gd name="T53" fmla="*/ 210 h 4532"/>
                <a:gd name="T54" fmla="*/ 473 w 497"/>
                <a:gd name="T55" fmla="*/ 177 h 4532"/>
                <a:gd name="T56" fmla="*/ 452 w 497"/>
                <a:gd name="T57" fmla="*/ 130 h 4532"/>
                <a:gd name="T58" fmla="*/ 426 w 497"/>
                <a:gd name="T59" fmla="*/ 84 h 4532"/>
                <a:gd name="T60" fmla="*/ 377 w 497"/>
                <a:gd name="T61" fmla="*/ 40 h 4532"/>
                <a:gd name="T62" fmla="*/ 332 w 497"/>
                <a:gd name="T63" fmla="*/ 13 h 4532"/>
                <a:gd name="T64" fmla="*/ 290 w 497"/>
                <a:gd name="T65" fmla="*/ 1 h 4532"/>
                <a:gd name="T66" fmla="*/ 247 w 497"/>
                <a:gd name="T67" fmla="*/ 2 h 4532"/>
                <a:gd name="T68" fmla="*/ 204 w 497"/>
                <a:gd name="T69" fmla="*/ 13 h 4532"/>
                <a:gd name="T70" fmla="*/ 158 w 497"/>
                <a:gd name="T71" fmla="*/ 31 h 4532"/>
                <a:gd name="T72" fmla="*/ 52 w 497"/>
                <a:gd name="T73" fmla="*/ 84 h 4532"/>
                <a:gd name="T74" fmla="*/ 34 w 497"/>
                <a:gd name="T75" fmla="*/ 117 h 4532"/>
                <a:gd name="T76" fmla="*/ 12 w 497"/>
                <a:gd name="T77" fmla="*/ 189 h 4532"/>
                <a:gd name="T78" fmla="*/ 1 w 497"/>
                <a:gd name="T79" fmla="*/ 268 h 4532"/>
                <a:gd name="T80" fmla="*/ 0 w 497"/>
                <a:gd name="T81" fmla="*/ 351 h 4532"/>
                <a:gd name="T82" fmla="*/ 8 w 497"/>
                <a:gd name="T83" fmla="*/ 433 h 4532"/>
                <a:gd name="T84" fmla="*/ 27 w 497"/>
                <a:gd name="T85" fmla="*/ 550 h 4532"/>
                <a:gd name="T86" fmla="*/ 70 w 497"/>
                <a:gd name="T87" fmla="*/ 785 h 4532"/>
                <a:gd name="T88" fmla="*/ 92 w 497"/>
                <a:gd name="T89" fmla="*/ 995 h 4532"/>
                <a:gd name="T90" fmla="*/ 100 w 497"/>
                <a:gd name="T91" fmla="*/ 1203 h 4532"/>
                <a:gd name="T92" fmla="*/ 100 w 497"/>
                <a:gd name="T93" fmla="*/ 1359 h 4532"/>
                <a:gd name="T94" fmla="*/ 96 w 497"/>
                <a:gd name="T95" fmla="*/ 1514 h 4532"/>
                <a:gd name="T96" fmla="*/ 79 w 497"/>
                <a:gd name="T97" fmla="*/ 1916 h 4532"/>
                <a:gd name="T98" fmla="*/ 75 w 497"/>
                <a:gd name="T99" fmla="*/ 2108 h 4532"/>
                <a:gd name="T100" fmla="*/ 76 w 497"/>
                <a:gd name="T101" fmla="*/ 2202 h 4532"/>
                <a:gd name="T102" fmla="*/ 80 w 497"/>
                <a:gd name="T103" fmla="*/ 2293 h 4532"/>
                <a:gd name="T104" fmla="*/ 100 w 497"/>
                <a:gd name="T105" fmla="*/ 2787 h 4532"/>
                <a:gd name="T106" fmla="*/ 140 w 497"/>
                <a:gd name="T107" fmla="*/ 3994 h 4532"/>
                <a:gd name="T108" fmla="*/ 155 w 497"/>
                <a:gd name="T109" fmla="*/ 4373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7" h="4532">
                  <a:moveTo>
                    <a:pt x="159" y="4475"/>
                  </a:moveTo>
                  <a:lnTo>
                    <a:pt x="319" y="4532"/>
                  </a:lnTo>
                  <a:lnTo>
                    <a:pt x="319" y="4457"/>
                  </a:lnTo>
                  <a:lnTo>
                    <a:pt x="317" y="4379"/>
                  </a:lnTo>
                  <a:lnTo>
                    <a:pt x="314" y="4299"/>
                  </a:lnTo>
                  <a:lnTo>
                    <a:pt x="311" y="4216"/>
                  </a:lnTo>
                  <a:lnTo>
                    <a:pt x="301" y="4049"/>
                  </a:lnTo>
                  <a:lnTo>
                    <a:pt x="290" y="3878"/>
                  </a:lnTo>
                  <a:lnTo>
                    <a:pt x="277" y="3704"/>
                  </a:lnTo>
                  <a:lnTo>
                    <a:pt x="264" y="3532"/>
                  </a:lnTo>
                  <a:lnTo>
                    <a:pt x="240" y="3200"/>
                  </a:lnTo>
                  <a:lnTo>
                    <a:pt x="223" y="2932"/>
                  </a:lnTo>
                  <a:lnTo>
                    <a:pt x="211" y="2669"/>
                  </a:lnTo>
                  <a:lnTo>
                    <a:pt x="207" y="2538"/>
                  </a:lnTo>
                  <a:lnTo>
                    <a:pt x="206" y="2409"/>
                  </a:lnTo>
                  <a:lnTo>
                    <a:pt x="207" y="2345"/>
                  </a:lnTo>
                  <a:lnTo>
                    <a:pt x="209" y="2280"/>
                  </a:lnTo>
                  <a:lnTo>
                    <a:pt x="210" y="2215"/>
                  </a:lnTo>
                  <a:lnTo>
                    <a:pt x="212" y="2152"/>
                  </a:lnTo>
                  <a:lnTo>
                    <a:pt x="216" y="2095"/>
                  </a:lnTo>
                  <a:lnTo>
                    <a:pt x="219" y="2039"/>
                  </a:lnTo>
                  <a:lnTo>
                    <a:pt x="229" y="1926"/>
                  </a:lnTo>
                  <a:lnTo>
                    <a:pt x="249" y="1702"/>
                  </a:lnTo>
                  <a:lnTo>
                    <a:pt x="258" y="1588"/>
                  </a:lnTo>
                  <a:lnTo>
                    <a:pt x="265" y="1475"/>
                  </a:lnTo>
                  <a:lnTo>
                    <a:pt x="267" y="1361"/>
                  </a:lnTo>
                  <a:lnTo>
                    <a:pt x="266" y="1245"/>
                  </a:lnTo>
                  <a:lnTo>
                    <a:pt x="265" y="1171"/>
                  </a:lnTo>
                  <a:lnTo>
                    <a:pt x="269" y="1095"/>
                  </a:lnTo>
                  <a:lnTo>
                    <a:pt x="272" y="1056"/>
                  </a:lnTo>
                  <a:lnTo>
                    <a:pt x="277" y="1016"/>
                  </a:lnTo>
                  <a:lnTo>
                    <a:pt x="283" y="979"/>
                  </a:lnTo>
                  <a:lnTo>
                    <a:pt x="290" y="938"/>
                  </a:lnTo>
                  <a:lnTo>
                    <a:pt x="299" y="899"/>
                  </a:lnTo>
                  <a:lnTo>
                    <a:pt x="308" y="859"/>
                  </a:lnTo>
                  <a:lnTo>
                    <a:pt x="320" y="818"/>
                  </a:lnTo>
                  <a:lnTo>
                    <a:pt x="332" y="779"/>
                  </a:lnTo>
                  <a:lnTo>
                    <a:pt x="347" y="739"/>
                  </a:lnTo>
                  <a:lnTo>
                    <a:pt x="363" y="699"/>
                  </a:lnTo>
                  <a:lnTo>
                    <a:pt x="380" y="661"/>
                  </a:lnTo>
                  <a:lnTo>
                    <a:pt x="399" y="623"/>
                  </a:lnTo>
                  <a:lnTo>
                    <a:pt x="437" y="546"/>
                  </a:lnTo>
                  <a:lnTo>
                    <a:pt x="465" y="472"/>
                  </a:lnTo>
                  <a:lnTo>
                    <a:pt x="477" y="438"/>
                  </a:lnTo>
                  <a:lnTo>
                    <a:pt x="486" y="403"/>
                  </a:lnTo>
                  <a:lnTo>
                    <a:pt x="492" y="369"/>
                  </a:lnTo>
                  <a:lnTo>
                    <a:pt x="495" y="337"/>
                  </a:lnTo>
                  <a:lnTo>
                    <a:pt x="497" y="304"/>
                  </a:lnTo>
                  <a:lnTo>
                    <a:pt x="494" y="272"/>
                  </a:lnTo>
                  <a:lnTo>
                    <a:pt x="494" y="265"/>
                  </a:lnTo>
                  <a:lnTo>
                    <a:pt x="493" y="256"/>
                  </a:lnTo>
                  <a:lnTo>
                    <a:pt x="491" y="241"/>
                  </a:lnTo>
                  <a:lnTo>
                    <a:pt x="487" y="225"/>
                  </a:lnTo>
                  <a:lnTo>
                    <a:pt x="483" y="210"/>
                  </a:lnTo>
                  <a:lnTo>
                    <a:pt x="479" y="193"/>
                  </a:lnTo>
                  <a:lnTo>
                    <a:pt x="473" y="177"/>
                  </a:lnTo>
                  <a:lnTo>
                    <a:pt x="461" y="146"/>
                  </a:lnTo>
                  <a:lnTo>
                    <a:pt x="452" y="130"/>
                  </a:lnTo>
                  <a:lnTo>
                    <a:pt x="444" y="116"/>
                  </a:lnTo>
                  <a:lnTo>
                    <a:pt x="426" y="84"/>
                  </a:lnTo>
                  <a:lnTo>
                    <a:pt x="401" y="60"/>
                  </a:lnTo>
                  <a:lnTo>
                    <a:pt x="377" y="40"/>
                  </a:lnTo>
                  <a:lnTo>
                    <a:pt x="355" y="25"/>
                  </a:lnTo>
                  <a:lnTo>
                    <a:pt x="332" y="13"/>
                  </a:lnTo>
                  <a:lnTo>
                    <a:pt x="311" y="6"/>
                  </a:lnTo>
                  <a:lnTo>
                    <a:pt x="290" y="1"/>
                  </a:lnTo>
                  <a:lnTo>
                    <a:pt x="269" y="0"/>
                  </a:lnTo>
                  <a:lnTo>
                    <a:pt x="247" y="2"/>
                  </a:lnTo>
                  <a:lnTo>
                    <a:pt x="225" y="6"/>
                  </a:lnTo>
                  <a:lnTo>
                    <a:pt x="204" y="13"/>
                  </a:lnTo>
                  <a:lnTo>
                    <a:pt x="182" y="21"/>
                  </a:lnTo>
                  <a:lnTo>
                    <a:pt x="158" y="31"/>
                  </a:lnTo>
                  <a:lnTo>
                    <a:pt x="109" y="56"/>
                  </a:lnTo>
                  <a:lnTo>
                    <a:pt x="52" y="84"/>
                  </a:lnTo>
                  <a:lnTo>
                    <a:pt x="43" y="100"/>
                  </a:lnTo>
                  <a:lnTo>
                    <a:pt x="34" y="117"/>
                  </a:lnTo>
                  <a:lnTo>
                    <a:pt x="21" y="152"/>
                  </a:lnTo>
                  <a:lnTo>
                    <a:pt x="12" y="189"/>
                  </a:lnTo>
                  <a:lnTo>
                    <a:pt x="4" y="229"/>
                  </a:lnTo>
                  <a:lnTo>
                    <a:pt x="1" y="268"/>
                  </a:lnTo>
                  <a:lnTo>
                    <a:pt x="0" y="309"/>
                  </a:lnTo>
                  <a:lnTo>
                    <a:pt x="0" y="351"/>
                  </a:lnTo>
                  <a:lnTo>
                    <a:pt x="3" y="392"/>
                  </a:lnTo>
                  <a:lnTo>
                    <a:pt x="8" y="433"/>
                  </a:lnTo>
                  <a:lnTo>
                    <a:pt x="13" y="474"/>
                  </a:lnTo>
                  <a:lnTo>
                    <a:pt x="27" y="550"/>
                  </a:lnTo>
                  <a:lnTo>
                    <a:pt x="52" y="679"/>
                  </a:lnTo>
                  <a:lnTo>
                    <a:pt x="70" y="785"/>
                  </a:lnTo>
                  <a:lnTo>
                    <a:pt x="82" y="889"/>
                  </a:lnTo>
                  <a:lnTo>
                    <a:pt x="92" y="995"/>
                  </a:lnTo>
                  <a:lnTo>
                    <a:pt x="98" y="1098"/>
                  </a:lnTo>
                  <a:lnTo>
                    <a:pt x="100" y="1203"/>
                  </a:lnTo>
                  <a:lnTo>
                    <a:pt x="100" y="1308"/>
                  </a:lnTo>
                  <a:lnTo>
                    <a:pt x="100" y="1359"/>
                  </a:lnTo>
                  <a:lnTo>
                    <a:pt x="99" y="1412"/>
                  </a:lnTo>
                  <a:lnTo>
                    <a:pt x="96" y="1514"/>
                  </a:lnTo>
                  <a:lnTo>
                    <a:pt x="87" y="1718"/>
                  </a:lnTo>
                  <a:lnTo>
                    <a:pt x="79" y="1916"/>
                  </a:lnTo>
                  <a:lnTo>
                    <a:pt x="76" y="2014"/>
                  </a:lnTo>
                  <a:lnTo>
                    <a:pt x="75" y="2108"/>
                  </a:lnTo>
                  <a:lnTo>
                    <a:pt x="75" y="2155"/>
                  </a:lnTo>
                  <a:lnTo>
                    <a:pt x="76" y="2202"/>
                  </a:lnTo>
                  <a:lnTo>
                    <a:pt x="78" y="2248"/>
                  </a:lnTo>
                  <a:lnTo>
                    <a:pt x="80" y="2293"/>
                  </a:lnTo>
                  <a:lnTo>
                    <a:pt x="90" y="2519"/>
                  </a:lnTo>
                  <a:lnTo>
                    <a:pt x="100" y="2787"/>
                  </a:lnTo>
                  <a:lnTo>
                    <a:pt x="121" y="3393"/>
                  </a:lnTo>
                  <a:lnTo>
                    <a:pt x="140" y="3994"/>
                  </a:lnTo>
                  <a:lnTo>
                    <a:pt x="150" y="4257"/>
                  </a:lnTo>
                  <a:lnTo>
                    <a:pt x="155" y="4373"/>
                  </a:lnTo>
                  <a:lnTo>
                    <a:pt x="159" y="4475"/>
                  </a:lnTo>
                  <a:close/>
                </a:path>
              </a:pathLst>
            </a:custGeom>
            <a:solidFill>
              <a:srgbClr val="7F7F7F"/>
            </a:solidFill>
            <a:ln w="2540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2088" name="Freeform 8">
              <a:extLst>
                <a:ext uri="{FF2B5EF4-FFF2-40B4-BE49-F238E27FC236}">
                  <a16:creationId xmlns:a16="http://schemas.microsoft.com/office/drawing/2014/main" id="{60BAD59A-04DF-996A-2A5A-3EB9785AE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" y="2110"/>
              <a:ext cx="81" cy="333"/>
            </a:xfrm>
            <a:custGeom>
              <a:avLst/>
              <a:gdLst>
                <a:gd name="T0" fmla="*/ 0 w 244"/>
                <a:gd name="T1" fmla="*/ 0 h 997"/>
                <a:gd name="T2" fmla="*/ 15 w 244"/>
                <a:gd name="T3" fmla="*/ 122 h 997"/>
                <a:gd name="T4" fmla="*/ 28 w 244"/>
                <a:gd name="T5" fmla="*/ 244 h 997"/>
                <a:gd name="T6" fmla="*/ 48 w 244"/>
                <a:gd name="T7" fmla="*/ 498 h 997"/>
                <a:gd name="T8" fmla="*/ 69 w 244"/>
                <a:gd name="T9" fmla="*/ 750 h 997"/>
                <a:gd name="T10" fmla="*/ 81 w 244"/>
                <a:gd name="T11" fmla="*/ 875 h 997"/>
                <a:gd name="T12" fmla="*/ 95 w 244"/>
                <a:gd name="T13" fmla="*/ 997 h 997"/>
                <a:gd name="T14" fmla="*/ 107 w 244"/>
                <a:gd name="T15" fmla="*/ 995 h 997"/>
                <a:gd name="T16" fmla="*/ 119 w 244"/>
                <a:gd name="T17" fmla="*/ 991 h 997"/>
                <a:gd name="T18" fmla="*/ 125 w 244"/>
                <a:gd name="T19" fmla="*/ 989 h 997"/>
                <a:gd name="T20" fmla="*/ 130 w 244"/>
                <a:gd name="T21" fmla="*/ 986 h 997"/>
                <a:gd name="T22" fmla="*/ 141 w 244"/>
                <a:gd name="T23" fmla="*/ 979 h 997"/>
                <a:gd name="T24" fmla="*/ 151 w 244"/>
                <a:gd name="T25" fmla="*/ 972 h 997"/>
                <a:gd name="T26" fmla="*/ 161 w 244"/>
                <a:gd name="T27" fmla="*/ 963 h 997"/>
                <a:gd name="T28" fmla="*/ 178 w 244"/>
                <a:gd name="T29" fmla="*/ 943 h 997"/>
                <a:gd name="T30" fmla="*/ 193 w 244"/>
                <a:gd name="T31" fmla="*/ 919 h 997"/>
                <a:gd name="T32" fmla="*/ 207 w 244"/>
                <a:gd name="T33" fmla="*/ 891 h 997"/>
                <a:gd name="T34" fmla="*/ 217 w 244"/>
                <a:gd name="T35" fmla="*/ 860 h 997"/>
                <a:gd name="T36" fmla="*/ 226 w 244"/>
                <a:gd name="T37" fmla="*/ 827 h 997"/>
                <a:gd name="T38" fmla="*/ 233 w 244"/>
                <a:gd name="T39" fmla="*/ 789 h 997"/>
                <a:gd name="T40" fmla="*/ 239 w 244"/>
                <a:gd name="T41" fmla="*/ 751 h 997"/>
                <a:gd name="T42" fmla="*/ 243 w 244"/>
                <a:gd name="T43" fmla="*/ 710 h 997"/>
                <a:gd name="T44" fmla="*/ 244 w 244"/>
                <a:gd name="T45" fmla="*/ 667 h 997"/>
                <a:gd name="T46" fmla="*/ 244 w 244"/>
                <a:gd name="T47" fmla="*/ 624 h 997"/>
                <a:gd name="T48" fmla="*/ 243 w 244"/>
                <a:gd name="T49" fmla="*/ 579 h 997"/>
                <a:gd name="T50" fmla="*/ 239 w 244"/>
                <a:gd name="T51" fmla="*/ 535 h 997"/>
                <a:gd name="T52" fmla="*/ 234 w 244"/>
                <a:gd name="T53" fmla="*/ 489 h 997"/>
                <a:gd name="T54" fmla="*/ 228 w 244"/>
                <a:gd name="T55" fmla="*/ 444 h 997"/>
                <a:gd name="T56" fmla="*/ 220 w 244"/>
                <a:gd name="T57" fmla="*/ 398 h 997"/>
                <a:gd name="T58" fmla="*/ 211 w 244"/>
                <a:gd name="T59" fmla="*/ 354 h 997"/>
                <a:gd name="T60" fmla="*/ 202 w 244"/>
                <a:gd name="T61" fmla="*/ 310 h 997"/>
                <a:gd name="T62" fmla="*/ 190 w 244"/>
                <a:gd name="T63" fmla="*/ 270 h 997"/>
                <a:gd name="T64" fmla="*/ 178 w 244"/>
                <a:gd name="T65" fmla="*/ 229 h 997"/>
                <a:gd name="T66" fmla="*/ 163 w 244"/>
                <a:gd name="T67" fmla="*/ 190 h 997"/>
                <a:gd name="T68" fmla="*/ 149 w 244"/>
                <a:gd name="T69" fmla="*/ 156 h 997"/>
                <a:gd name="T70" fmla="*/ 133 w 244"/>
                <a:gd name="T71" fmla="*/ 124 h 997"/>
                <a:gd name="T72" fmla="*/ 117 w 244"/>
                <a:gd name="T73" fmla="*/ 94 h 997"/>
                <a:gd name="T74" fmla="*/ 99 w 244"/>
                <a:gd name="T75" fmla="*/ 68 h 997"/>
                <a:gd name="T76" fmla="*/ 81 w 244"/>
                <a:gd name="T77" fmla="*/ 45 h 997"/>
                <a:gd name="T78" fmla="*/ 71 w 244"/>
                <a:gd name="T79" fmla="*/ 36 h 997"/>
                <a:gd name="T80" fmla="*/ 61 w 244"/>
                <a:gd name="T81" fmla="*/ 27 h 997"/>
                <a:gd name="T82" fmla="*/ 42 w 244"/>
                <a:gd name="T83" fmla="*/ 13 h 997"/>
                <a:gd name="T84" fmla="*/ 31 w 244"/>
                <a:gd name="T85" fmla="*/ 8 h 997"/>
                <a:gd name="T86" fmla="*/ 22 w 244"/>
                <a:gd name="T87" fmla="*/ 3 h 997"/>
                <a:gd name="T88" fmla="*/ 0 w 244"/>
                <a:gd name="T89" fmla="*/ 0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997">
                  <a:moveTo>
                    <a:pt x="0" y="0"/>
                  </a:moveTo>
                  <a:lnTo>
                    <a:pt x="15" y="122"/>
                  </a:lnTo>
                  <a:lnTo>
                    <a:pt x="28" y="244"/>
                  </a:lnTo>
                  <a:lnTo>
                    <a:pt x="48" y="498"/>
                  </a:lnTo>
                  <a:lnTo>
                    <a:pt x="69" y="750"/>
                  </a:lnTo>
                  <a:lnTo>
                    <a:pt x="81" y="875"/>
                  </a:lnTo>
                  <a:lnTo>
                    <a:pt x="95" y="997"/>
                  </a:lnTo>
                  <a:lnTo>
                    <a:pt x="107" y="995"/>
                  </a:lnTo>
                  <a:lnTo>
                    <a:pt x="119" y="991"/>
                  </a:lnTo>
                  <a:lnTo>
                    <a:pt x="125" y="989"/>
                  </a:lnTo>
                  <a:lnTo>
                    <a:pt x="130" y="986"/>
                  </a:lnTo>
                  <a:lnTo>
                    <a:pt x="141" y="979"/>
                  </a:lnTo>
                  <a:lnTo>
                    <a:pt x="151" y="972"/>
                  </a:lnTo>
                  <a:lnTo>
                    <a:pt x="161" y="963"/>
                  </a:lnTo>
                  <a:lnTo>
                    <a:pt x="178" y="943"/>
                  </a:lnTo>
                  <a:lnTo>
                    <a:pt x="193" y="919"/>
                  </a:lnTo>
                  <a:lnTo>
                    <a:pt x="207" y="891"/>
                  </a:lnTo>
                  <a:lnTo>
                    <a:pt x="217" y="860"/>
                  </a:lnTo>
                  <a:lnTo>
                    <a:pt x="226" y="827"/>
                  </a:lnTo>
                  <a:lnTo>
                    <a:pt x="233" y="789"/>
                  </a:lnTo>
                  <a:lnTo>
                    <a:pt x="239" y="751"/>
                  </a:lnTo>
                  <a:lnTo>
                    <a:pt x="243" y="710"/>
                  </a:lnTo>
                  <a:lnTo>
                    <a:pt x="244" y="667"/>
                  </a:lnTo>
                  <a:lnTo>
                    <a:pt x="244" y="624"/>
                  </a:lnTo>
                  <a:lnTo>
                    <a:pt x="243" y="579"/>
                  </a:lnTo>
                  <a:lnTo>
                    <a:pt x="239" y="535"/>
                  </a:lnTo>
                  <a:lnTo>
                    <a:pt x="234" y="489"/>
                  </a:lnTo>
                  <a:lnTo>
                    <a:pt x="228" y="444"/>
                  </a:lnTo>
                  <a:lnTo>
                    <a:pt x="220" y="398"/>
                  </a:lnTo>
                  <a:lnTo>
                    <a:pt x="211" y="354"/>
                  </a:lnTo>
                  <a:lnTo>
                    <a:pt x="202" y="310"/>
                  </a:lnTo>
                  <a:lnTo>
                    <a:pt x="190" y="270"/>
                  </a:lnTo>
                  <a:lnTo>
                    <a:pt x="178" y="229"/>
                  </a:lnTo>
                  <a:lnTo>
                    <a:pt x="163" y="190"/>
                  </a:lnTo>
                  <a:lnTo>
                    <a:pt x="149" y="156"/>
                  </a:lnTo>
                  <a:lnTo>
                    <a:pt x="133" y="124"/>
                  </a:lnTo>
                  <a:lnTo>
                    <a:pt x="117" y="94"/>
                  </a:lnTo>
                  <a:lnTo>
                    <a:pt x="99" y="68"/>
                  </a:lnTo>
                  <a:lnTo>
                    <a:pt x="81" y="45"/>
                  </a:lnTo>
                  <a:lnTo>
                    <a:pt x="71" y="36"/>
                  </a:lnTo>
                  <a:lnTo>
                    <a:pt x="61" y="27"/>
                  </a:lnTo>
                  <a:lnTo>
                    <a:pt x="42" y="13"/>
                  </a:lnTo>
                  <a:lnTo>
                    <a:pt x="31" y="8"/>
                  </a:lnTo>
                  <a:lnTo>
                    <a:pt x="2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AAA"/>
            </a:solidFill>
            <a:ln w="25400">
              <a:solidFill>
                <a:srgbClr val="AA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2089" name="Freeform 9">
              <a:extLst>
                <a:ext uri="{FF2B5EF4-FFF2-40B4-BE49-F238E27FC236}">
                  <a16:creationId xmlns:a16="http://schemas.microsoft.com/office/drawing/2014/main" id="{A41C8162-7B42-B14D-88B6-6411D0061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2102"/>
              <a:ext cx="91" cy="331"/>
            </a:xfrm>
            <a:custGeom>
              <a:avLst/>
              <a:gdLst>
                <a:gd name="T0" fmla="*/ 274 w 274"/>
                <a:gd name="T1" fmla="*/ 0 h 995"/>
                <a:gd name="T2" fmla="*/ 254 w 274"/>
                <a:gd name="T3" fmla="*/ 123 h 995"/>
                <a:gd name="T4" fmla="*/ 237 w 274"/>
                <a:gd name="T5" fmla="*/ 245 h 995"/>
                <a:gd name="T6" fmla="*/ 209 w 274"/>
                <a:gd name="T7" fmla="*/ 497 h 995"/>
                <a:gd name="T8" fmla="*/ 179 w 274"/>
                <a:gd name="T9" fmla="*/ 749 h 995"/>
                <a:gd name="T10" fmla="*/ 162 w 274"/>
                <a:gd name="T11" fmla="*/ 873 h 995"/>
                <a:gd name="T12" fmla="*/ 143 w 274"/>
                <a:gd name="T13" fmla="*/ 995 h 995"/>
                <a:gd name="T14" fmla="*/ 129 w 274"/>
                <a:gd name="T15" fmla="*/ 992 h 995"/>
                <a:gd name="T16" fmla="*/ 117 w 274"/>
                <a:gd name="T17" fmla="*/ 988 h 995"/>
                <a:gd name="T18" fmla="*/ 105 w 274"/>
                <a:gd name="T19" fmla="*/ 982 h 995"/>
                <a:gd name="T20" fmla="*/ 95 w 274"/>
                <a:gd name="T21" fmla="*/ 975 h 995"/>
                <a:gd name="T22" fmla="*/ 85 w 274"/>
                <a:gd name="T23" fmla="*/ 968 h 995"/>
                <a:gd name="T24" fmla="*/ 75 w 274"/>
                <a:gd name="T25" fmla="*/ 958 h 995"/>
                <a:gd name="T26" fmla="*/ 59 w 274"/>
                <a:gd name="T27" fmla="*/ 938 h 995"/>
                <a:gd name="T28" fmla="*/ 43 w 274"/>
                <a:gd name="T29" fmla="*/ 913 h 995"/>
                <a:gd name="T30" fmla="*/ 31 w 274"/>
                <a:gd name="T31" fmla="*/ 885 h 995"/>
                <a:gd name="T32" fmla="*/ 20 w 274"/>
                <a:gd name="T33" fmla="*/ 853 h 995"/>
                <a:gd name="T34" fmla="*/ 13 w 274"/>
                <a:gd name="T35" fmla="*/ 819 h 995"/>
                <a:gd name="T36" fmla="*/ 6 w 274"/>
                <a:gd name="T37" fmla="*/ 782 h 995"/>
                <a:gd name="T38" fmla="*/ 2 w 274"/>
                <a:gd name="T39" fmla="*/ 742 h 995"/>
                <a:gd name="T40" fmla="*/ 0 w 274"/>
                <a:gd name="T41" fmla="*/ 701 h 995"/>
                <a:gd name="T42" fmla="*/ 0 w 274"/>
                <a:gd name="T43" fmla="*/ 659 h 995"/>
                <a:gd name="T44" fmla="*/ 1 w 274"/>
                <a:gd name="T45" fmla="*/ 616 h 995"/>
                <a:gd name="T46" fmla="*/ 5 w 274"/>
                <a:gd name="T47" fmla="*/ 572 h 995"/>
                <a:gd name="T48" fmla="*/ 9 w 274"/>
                <a:gd name="T49" fmla="*/ 526 h 995"/>
                <a:gd name="T50" fmla="*/ 15 w 274"/>
                <a:gd name="T51" fmla="*/ 480 h 995"/>
                <a:gd name="T52" fmla="*/ 23 w 274"/>
                <a:gd name="T53" fmla="*/ 436 h 995"/>
                <a:gd name="T54" fmla="*/ 32 w 274"/>
                <a:gd name="T55" fmla="*/ 392 h 995"/>
                <a:gd name="T56" fmla="*/ 43 w 274"/>
                <a:gd name="T57" fmla="*/ 347 h 995"/>
                <a:gd name="T58" fmla="*/ 55 w 274"/>
                <a:gd name="T59" fmla="*/ 304 h 995"/>
                <a:gd name="T60" fmla="*/ 68 w 274"/>
                <a:gd name="T61" fmla="*/ 263 h 995"/>
                <a:gd name="T62" fmla="*/ 83 w 274"/>
                <a:gd name="T63" fmla="*/ 224 h 995"/>
                <a:gd name="T64" fmla="*/ 90 w 274"/>
                <a:gd name="T65" fmla="*/ 204 h 995"/>
                <a:gd name="T66" fmla="*/ 98 w 274"/>
                <a:gd name="T67" fmla="*/ 186 h 995"/>
                <a:gd name="T68" fmla="*/ 115 w 274"/>
                <a:gd name="T69" fmla="*/ 153 h 995"/>
                <a:gd name="T70" fmla="*/ 132 w 274"/>
                <a:gd name="T71" fmla="*/ 120 h 995"/>
                <a:gd name="T72" fmla="*/ 141 w 274"/>
                <a:gd name="T73" fmla="*/ 106 h 995"/>
                <a:gd name="T74" fmla="*/ 150 w 274"/>
                <a:gd name="T75" fmla="*/ 92 h 995"/>
                <a:gd name="T76" fmla="*/ 159 w 274"/>
                <a:gd name="T77" fmla="*/ 78 h 995"/>
                <a:gd name="T78" fmla="*/ 169 w 274"/>
                <a:gd name="T79" fmla="*/ 65 h 995"/>
                <a:gd name="T80" fmla="*/ 189 w 274"/>
                <a:gd name="T81" fmla="*/ 44 h 995"/>
                <a:gd name="T82" fmla="*/ 210 w 274"/>
                <a:gd name="T83" fmla="*/ 26 h 995"/>
                <a:gd name="T84" fmla="*/ 230 w 274"/>
                <a:gd name="T85" fmla="*/ 12 h 995"/>
                <a:gd name="T86" fmla="*/ 241 w 274"/>
                <a:gd name="T87" fmla="*/ 8 h 995"/>
                <a:gd name="T88" fmla="*/ 252 w 274"/>
                <a:gd name="T89" fmla="*/ 4 h 995"/>
                <a:gd name="T90" fmla="*/ 274 w 274"/>
                <a:gd name="T91" fmla="*/ 0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4" h="995">
                  <a:moveTo>
                    <a:pt x="274" y="0"/>
                  </a:moveTo>
                  <a:lnTo>
                    <a:pt x="254" y="123"/>
                  </a:lnTo>
                  <a:lnTo>
                    <a:pt x="237" y="245"/>
                  </a:lnTo>
                  <a:lnTo>
                    <a:pt x="209" y="497"/>
                  </a:lnTo>
                  <a:lnTo>
                    <a:pt x="179" y="749"/>
                  </a:lnTo>
                  <a:lnTo>
                    <a:pt x="162" y="873"/>
                  </a:lnTo>
                  <a:lnTo>
                    <a:pt x="143" y="995"/>
                  </a:lnTo>
                  <a:lnTo>
                    <a:pt x="129" y="992"/>
                  </a:lnTo>
                  <a:lnTo>
                    <a:pt x="117" y="988"/>
                  </a:lnTo>
                  <a:lnTo>
                    <a:pt x="105" y="982"/>
                  </a:lnTo>
                  <a:lnTo>
                    <a:pt x="95" y="975"/>
                  </a:lnTo>
                  <a:lnTo>
                    <a:pt x="85" y="968"/>
                  </a:lnTo>
                  <a:lnTo>
                    <a:pt x="75" y="958"/>
                  </a:lnTo>
                  <a:lnTo>
                    <a:pt x="59" y="938"/>
                  </a:lnTo>
                  <a:lnTo>
                    <a:pt x="43" y="913"/>
                  </a:lnTo>
                  <a:lnTo>
                    <a:pt x="31" y="885"/>
                  </a:lnTo>
                  <a:lnTo>
                    <a:pt x="20" y="853"/>
                  </a:lnTo>
                  <a:lnTo>
                    <a:pt x="13" y="819"/>
                  </a:lnTo>
                  <a:lnTo>
                    <a:pt x="6" y="782"/>
                  </a:lnTo>
                  <a:lnTo>
                    <a:pt x="2" y="742"/>
                  </a:lnTo>
                  <a:lnTo>
                    <a:pt x="0" y="701"/>
                  </a:lnTo>
                  <a:lnTo>
                    <a:pt x="0" y="659"/>
                  </a:lnTo>
                  <a:lnTo>
                    <a:pt x="1" y="616"/>
                  </a:lnTo>
                  <a:lnTo>
                    <a:pt x="5" y="572"/>
                  </a:lnTo>
                  <a:lnTo>
                    <a:pt x="9" y="526"/>
                  </a:lnTo>
                  <a:lnTo>
                    <a:pt x="15" y="480"/>
                  </a:lnTo>
                  <a:lnTo>
                    <a:pt x="23" y="436"/>
                  </a:lnTo>
                  <a:lnTo>
                    <a:pt x="32" y="392"/>
                  </a:lnTo>
                  <a:lnTo>
                    <a:pt x="43" y="347"/>
                  </a:lnTo>
                  <a:lnTo>
                    <a:pt x="55" y="304"/>
                  </a:lnTo>
                  <a:lnTo>
                    <a:pt x="68" y="263"/>
                  </a:lnTo>
                  <a:lnTo>
                    <a:pt x="83" y="224"/>
                  </a:lnTo>
                  <a:lnTo>
                    <a:pt x="90" y="204"/>
                  </a:lnTo>
                  <a:lnTo>
                    <a:pt x="98" y="186"/>
                  </a:lnTo>
                  <a:lnTo>
                    <a:pt x="115" y="153"/>
                  </a:lnTo>
                  <a:lnTo>
                    <a:pt x="132" y="120"/>
                  </a:lnTo>
                  <a:lnTo>
                    <a:pt x="141" y="106"/>
                  </a:lnTo>
                  <a:lnTo>
                    <a:pt x="150" y="92"/>
                  </a:lnTo>
                  <a:lnTo>
                    <a:pt x="159" y="78"/>
                  </a:lnTo>
                  <a:lnTo>
                    <a:pt x="169" y="65"/>
                  </a:lnTo>
                  <a:lnTo>
                    <a:pt x="189" y="44"/>
                  </a:lnTo>
                  <a:lnTo>
                    <a:pt x="210" y="26"/>
                  </a:lnTo>
                  <a:lnTo>
                    <a:pt x="230" y="12"/>
                  </a:lnTo>
                  <a:lnTo>
                    <a:pt x="241" y="8"/>
                  </a:lnTo>
                  <a:lnTo>
                    <a:pt x="252" y="4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AAAAAA"/>
            </a:solidFill>
            <a:ln w="25400">
              <a:solidFill>
                <a:srgbClr val="AA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2090" name="Freeform 10">
              <a:extLst>
                <a:ext uri="{FF2B5EF4-FFF2-40B4-BE49-F238E27FC236}">
                  <a16:creationId xmlns:a16="http://schemas.microsoft.com/office/drawing/2014/main" id="{69ECF448-CA0A-A7EE-2B1D-798495550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" y="2191"/>
              <a:ext cx="1617" cy="1417"/>
            </a:xfrm>
            <a:custGeom>
              <a:avLst/>
              <a:gdLst>
                <a:gd name="T0" fmla="*/ 0 w 4850"/>
                <a:gd name="T1" fmla="*/ 4249 h 4249"/>
                <a:gd name="T2" fmla="*/ 4850 w 4850"/>
                <a:gd name="T3" fmla="*/ 4249 h 4249"/>
                <a:gd name="T4" fmla="*/ 4850 w 4850"/>
                <a:gd name="T5" fmla="*/ 725 h 4249"/>
                <a:gd name="T6" fmla="*/ 4769 w 4850"/>
                <a:gd name="T7" fmla="*/ 253 h 4249"/>
                <a:gd name="T8" fmla="*/ 4488 w 4850"/>
                <a:gd name="T9" fmla="*/ 0 h 4249"/>
                <a:gd name="T10" fmla="*/ 4128 w 4850"/>
                <a:gd name="T11" fmla="*/ 0 h 4249"/>
                <a:gd name="T12" fmla="*/ 3807 w 4850"/>
                <a:gd name="T13" fmla="*/ 217 h 4249"/>
                <a:gd name="T14" fmla="*/ 3647 w 4850"/>
                <a:gd name="T15" fmla="*/ 435 h 4249"/>
                <a:gd name="T16" fmla="*/ 3608 w 4850"/>
                <a:gd name="T17" fmla="*/ 761 h 4249"/>
                <a:gd name="T18" fmla="*/ 3527 w 4850"/>
                <a:gd name="T19" fmla="*/ 1342 h 4249"/>
                <a:gd name="T20" fmla="*/ 3447 w 4850"/>
                <a:gd name="T21" fmla="*/ 2106 h 4249"/>
                <a:gd name="T22" fmla="*/ 3366 w 4850"/>
                <a:gd name="T23" fmla="*/ 2869 h 4249"/>
                <a:gd name="T24" fmla="*/ 3166 w 4850"/>
                <a:gd name="T25" fmla="*/ 3523 h 4249"/>
                <a:gd name="T26" fmla="*/ 2685 w 4850"/>
                <a:gd name="T27" fmla="*/ 3704 h 4249"/>
                <a:gd name="T28" fmla="*/ 2044 w 4850"/>
                <a:gd name="T29" fmla="*/ 3632 h 4249"/>
                <a:gd name="T30" fmla="*/ 1682 w 4850"/>
                <a:gd name="T31" fmla="*/ 3159 h 4249"/>
                <a:gd name="T32" fmla="*/ 1523 w 4850"/>
                <a:gd name="T33" fmla="*/ 2578 h 4249"/>
                <a:gd name="T34" fmla="*/ 1403 w 4850"/>
                <a:gd name="T35" fmla="*/ 1852 h 4249"/>
                <a:gd name="T36" fmla="*/ 1282 w 4850"/>
                <a:gd name="T37" fmla="*/ 980 h 4249"/>
                <a:gd name="T38" fmla="*/ 1202 w 4850"/>
                <a:gd name="T39" fmla="*/ 544 h 4249"/>
                <a:gd name="T40" fmla="*/ 1122 w 4850"/>
                <a:gd name="T41" fmla="*/ 362 h 4249"/>
                <a:gd name="T42" fmla="*/ 1081 w 4850"/>
                <a:gd name="T43" fmla="*/ 145 h 4249"/>
                <a:gd name="T44" fmla="*/ 881 w 4850"/>
                <a:gd name="T45" fmla="*/ 72 h 4249"/>
                <a:gd name="T46" fmla="*/ 521 w 4850"/>
                <a:gd name="T47" fmla="*/ 72 h 4249"/>
                <a:gd name="T48" fmla="*/ 320 w 4850"/>
                <a:gd name="T49" fmla="*/ 181 h 4249"/>
                <a:gd name="T50" fmla="*/ 240 w 4850"/>
                <a:gd name="T51" fmla="*/ 253 h 4249"/>
                <a:gd name="T52" fmla="*/ 0 w 4850"/>
                <a:gd name="T53" fmla="*/ 399 h 4249"/>
                <a:gd name="T54" fmla="*/ 0 w 4850"/>
                <a:gd name="T55" fmla="*/ 3523 h 4249"/>
                <a:gd name="T56" fmla="*/ 0 w 4850"/>
                <a:gd name="T57" fmla="*/ 4249 h 4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50" h="4249">
                  <a:moveTo>
                    <a:pt x="0" y="4249"/>
                  </a:moveTo>
                  <a:lnTo>
                    <a:pt x="4850" y="4249"/>
                  </a:lnTo>
                  <a:lnTo>
                    <a:pt x="4850" y="725"/>
                  </a:lnTo>
                  <a:lnTo>
                    <a:pt x="4769" y="253"/>
                  </a:lnTo>
                  <a:lnTo>
                    <a:pt x="4488" y="0"/>
                  </a:lnTo>
                  <a:lnTo>
                    <a:pt x="4128" y="0"/>
                  </a:lnTo>
                  <a:lnTo>
                    <a:pt x="3807" y="217"/>
                  </a:lnTo>
                  <a:lnTo>
                    <a:pt x="3647" y="435"/>
                  </a:lnTo>
                  <a:lnTo>
                    <a:pt x="3608" y="761"/>
                  </a:lnTo>
                  <a:lnTo>
                    <a:pt x="3527" y="1342"/>
                  </a:lnTo>
                  <a:lnTo>
                    <a:pt x="3447" y="2106"/>
                  </a:lnTo>
                  <a:lnTo>
                    <a:pt x="3366" y="2869"/>
                  </a:lnTo>
                  <a:lnTo>
                    <a:pt x="3166" y="3523"/>
                  </a:lnTo>
                  <a:lnTo>
                    <a:pt x="2685" y="3704"/>
                  </a:lnTo>
                  <a:lnTo>
                    <a:pt x="2044" y="3632"/>
                  </a:lnTo>
                  <a:lnTo>
                    <a:pt x="1682" y="3159"/>
                  </a:lnTo>
                  <a:lnTo>
                    <a:pt x="1523" y="2578"/>
                  </a:lnTo>
                  <a:lnTo>
                    <a:pt x="1403" y="1852"/>
                  </a:lnTo>
                  <a:lnTo>
                    <a:pt x="1282" y="980"/>
                  </a:lnTo>
                  <a:lnTo>
                    <a:pt x="1202" y="544"/>
                  </a:lnTo>
                  <a:lnTo>
                    <a:pt x="1122" y="362"/>
                  </a:lnTo>
                  <a:lnTo>
                    <a:pt x="1081" y="145"/>
                  </a:lnTo>
                  <a:lnTo>
                    <a:pt x="881" y="72"/>
                  </a:lnTo>
                  <a:lnTo>
                    <a:pt x="521" y="72"/>
                  </a:lnTo>
                  <a:lnTo>
                    <a:pt x="320" y="181"/>
                  </a:lnTo>
                  <a:lnTo>
                    <a:pt x="240" y="253"/>
                  </a:lnTo>
                  <a:lnTo>
                    <a:pt x="0" y="399"/>
                  </a:lnTo>
                  <a:lnTo>
                    <a:pt x="0" y="3523"/>
                  </a:lnTo>
                  <a:lnTo>
                    <a:pt x="0" y="4249"/>
                  </a:lnTo>
                  <a:close/>
                </a:path>
              </a:pathLst>
            </a:custGeom>
            <a:solidFill>
              <a:srgbClr val="AAAAAA"/>
            </a:solidFill>
            <a:ln w="93663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2091" name="Line 11">
              <a:extLst>
                <a:ext uri="{FF2B5EF4-FFF2-40B4-BE49-F238E27FC236}">
                  <a16:creationId xmlns:a16="http://schemas.microsoft.com/office/drawing/2014/main" id="{64F95B66-5355-FD57-340D-B3439C1CC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872"/>
              <a:ext cx="384" cy="28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2092" name="Line 12">
              <a:extLst>
                <a:ext uri="{FF2B5EF4-FFF2-40B4-BE49-F238E27FC236}">
                  <a16:creationId xmlns:a16="http://schemas.microsoft.com/office/drawing/2014/main" id="{84A39D2E-3CC7-AF46-C7A1-40F3740046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1824"/>
              <a:ext cx="336" cy="33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2093" name="Freeform 13">
              <a:extLst>
                <a:ext uri="{FF2B5EF4-FFF2-40B4-BE49-F238E27FC236}">
                  <a16:creationId xmlns:a16="http://schemas.microsoft.com/office/drawing/2014/main" id="{4865D7E8-7043-B96F-6162-B32DC0F1F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81"/>
              <a:ext cx="597" cy="869"/>
            </a:xfrm>
            <a:custGeom>
              <a:avLst/>
              <a:gdLst>
                <a:gd name="T0" fmla="*/ 233 w 1792"/>
                <a:gd name="T1" fmla="*/ 2459 h 2609"/>
                <a:gd name="T2" fmla="*/ 350 w 1792"/>
                <a:gd name="T3" fmla="*/ 2520 h 2609"/>
                <a:gd name="T4" fmla="*/ 565 w 1792"/>
                <a:gd name="T5" fmla="*/ 2572 h 2609"/>
                <a:gd name="T6" fmla="*/ 659 w 1792"/>
                <a:gd name="T7" fmla="*/ 2595 h 2609"/>
                <a:gd name="T8" fmla="*/ 924 w 1792"/>
                <a:gd name="T9" fmla="*/ 2609 h 2609"/>
                <a:gd name="T10" fmla="*/ 1080 w 1792"/>
                <a:gd name="T11" fmla="*/ 2595 h 2609"/>
                <a:gd name="T12" fmla="*/ 1170 w 1792"/>
                <a:gd name="T13" fmla="*/ 2572 h 2609"/>
                <a:gd name="T14" fmla="*/ 1383 w 1792"/>
                <a:gd name="T15" fmla="*/ 2512 h 2609"/>
                <a:gd name="T16" fmla="*/ 1487 w 1792"/>
                <a:gd name="T17" fmla="*/ 2457 h 2609"/>
                <a:gd name="T18" fmla="*/ 1606 w 1792"/>
                <a:gd name="T19" fmla="*/ 2346 h 2609"/>
                <a:gd name="T20" fmla="*/ 1686 w 1792"/>
                <a:gd name="T21" fmla="*/ 2251 h 2609"/>
                <a:gd name="T22" fmla="*/ 1768 w 1792"/>
                <a:gd name="T23" fmla="*/ 2067 h 2609"/>
                <a:gd name="T24" fmla="*/ 1792 w 1792"/>
                <a:gd name="T25" fmla="*/ 1906 h 2609"/>
                <a:gd name="T26" fmla="*/ 1779 w 1792"/>
                <a:gd name="T27" fmla="*/ 1813 h 2609"/>
                <a:gd name="T28" fmla="*/ 1735 w 1792"/>
                <a:gd name="T29" fmla="*/ 1692 h 2609"/>
                <a:gd name="T30" fmla="*/ 1687 w 1792"/>
                <a:gd name="T31" fmla="*/ 1613 h 2609"/>
                <a:gd name="T32" fmla="*/ 1609 w 1792"/>
                <a:gd name="T33" fmla="*/ 1522 h 2609"/>
                <a:gd name="T34" fmla="*/ 1545 w 1792"/>
                <a:gd name="T35" fmla="*/ 1387 h 2609"/>
                <a:gd name="T36" fmla="*/ 1533 w 1792"/>
                <a:gd name="T37" fmla="*/ 1288 h 2609"/>
                <a:gd name="T38" fmla="*/ 1543 w 1792"/>
                <a:gd name="T39" fmla="*/ 1240 h 2609"/>
                <a:gd name="T40" fmla="*/ 1593 w 1792"/>
                <a:gd name="T41" fmla="*/ 1116 h 2609"/>
                <a:gd name="T42" fmla="*/ 1639 w 1792"/>
                <a:gd name="T43" fmla="*/ 1031 h 2609"/>
                <a:gd name="T44" fmla="*/ 1704 w 1792"/>
                <a:gd name="T45" fmla="*/ 930 h 2609"/>
                <a:gd name="T46" fmla="*/ 1762 w 1792"/>
                <a:gd name="T47" fmla="*/ 765 h 2609"/>
                <a:gd name="T48" fmla="*/ 1756 w 1792"/>
                <a:gd name="T49" fmla="*/ 672 h 2609"/>
                <a:gd name="T50" fmla="*/ 1703 w 1792"/>
                <a:gd name="T51" fmla="*/ 537 h 2609"/>
                <a:gd name="T52" fmla="*/ 1657 w 1792"/>
                <a:gd name="T53" fmla="*/ 447 h 2609"/>
                <a:gd name="T54" fmla="*/ 1534 w 1792"/>
                <a:gd name="T55" fmla="*/ 293 h 2609"/>
                <a:gd name="T56" fmla="*/ 1383 w 1792"/>
                <a:gd name="T57" fmla="*/ 147 h 2609"/>
                <a:gd name="T58" fmla="*/ 1266 w 1792"/>
                <a:gd name="T59" fmla="*/ 78 h 2609"/>
                <a:gd name="T60" fmla="*/ 1050 w 1792"/>
                <a:gd name="T61" fmla="*/ 2 h 2609"/>
                <a:gd name="T62" fmla="*/ 854 w 1792"/>
                <a:gd name="T63" fmla="*/ 3 h 2609"/>
                <a:gd name="T64" fmla="*/ 708 w 1792"/>
                <a:gd name="T65" fmla="*/ 1 h 2609"/>
                <a:gd name="T66" fmla="*/ 600 w 1792"/>
                <a:gd name="T67" fmla="*/ 34 h 2609"/>
                <a:gd name="T68" fmla="*/ 451 w 1792"/>
                <a:gd name="T69" fmla="*/ 102 h 2609"/>
                <a:gd name="T70" fmla="*/ 374 w 1792"/>
                <a:gd name="T71" fmla="*/ 149 h 2609"/>
                <a:gd name="T72" fmla="*/ 245 w 1792"/>
                <a:gd name="T73" fmla="*/ 265 h 2609"/>
                <a:gd name="T74" fmla="*/ 114 w 1792"/>
                <a:gd name="T75" fmla="*/ 420 h 2609"/>
                <a:gd name="T76" fmla="*/ 20 w 1792"/>
                <a:gd name="T77" fmla="*/ 636 h 2609"/>
                <a:gd name="T78" fmla="*/ 0 w 1792"/>
                <a:gd name="T79" fmla="*/ 751 h 2609"/>
                <a:gd name="T80" fmla="*/ 20 w 1792"/>
                <a:gd name="T81" fmla="*/ 835 h 2609"/>
                <a:gd name="T82" fmla="*/ 50 w 1792"/>
                <a:gd name="T83" fmla="*/ 906 h 2609"/>
                <a:gd name="T84" fmla="*/ 104 w 1792"/>
                <a:gd name="T85" fmla="*/ 986 h 2609"/>
                <a:gd name="T86" fmla="*/ 187 w 1792"/>
                <a:gd name="T87" fmla="*/ 1066 h 2609"/>
                <a:gd name="T88" fmla="*/ 242 w 1792"/>
                <a:gd name="T89" fmla="*/ 1147 h 2609"/>
                <a:gd name="T90" fmla="*/ 283 w 1792"/>
                <a:gd name="T91" fmla="*/ 1280 h 2609"/>
                <a:gd name="T92" fmla="*/ 275 w 1792"/>
                <a:gd name="T93" fmla="*/ 1333 h 2609"/>
                <a:gd name="T94" fmla="*/ 222 w 1792"/>
                <a:gd name="T95" fmla="*/ 1466 h 2609"/>
                <a:gd name="T96" fmla="*/ 172 w 1792"/>
                <a:gd name="T97" fmla="*/ 1555 h 2609"/>
                <a:gd name="T98" fmla="*/ 95 w 1792"/>
                <a:gd name="T99" fmla="*/ 1666 h 2609"/>
                <a:gd name="T100" fmla="*/ 31 w 1792"/>
                <a:gd name="T101" fmla="*/ 1839 h 2609"/>
                <a:gd name="T102" fmla="*/ 22 w 1792"/>
                <a:gd name="T103" fmla="*/ 1960 h 2609"/>
                <a:gd name="T104" fmla="*/ 34 w 1792"/>
                <a:gd name="T105" fmla="*/ 2015 h 2609"/>
                <a:gd name="T106" fmla="*/ 77 w 1792"/>
                <a:gd name="T107" fmla="*/ 2226 h 2609"/>
                <a:gd name="T108" fmla="*/ 97 w 1792"/>
                <a:gd name="T109" fmla="*/ 2292 h 2609"/>
                <a:gd name="T110" fmla="*/ 122 w 1792"/>
                <a:gd name="T111" fmla="*/ 2338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2" h="2609">
                  <a:moveTo>
                    <a:pt x="181" y="2415"/>
                  </a:moveTo>
                  <a:lnTo>
                    <a:pt x="193" y="2427"/>
                  </a:lnTo>
                  <a:lnTo>
                    <a:pt x="206" y="2439"/>
                  </a:lnTo>
                  <a:lnTo>
                    <a:pt x="233" y="2459"/>
                  </a:lnTo>
                  <a:lnTo>
                    <a:pt x="262" y="2478"/>
                  </a:lnTo>
                  <a:lnTo>
                    <a:pt x="290" y="2494"/>
                  </a:lnTo>
                  <a:lnTo>
                    <a:pt x="320" y="2508"/>
                  </a:lnTo>
                  <a:lnTo>
                    <a:pt x="350" y="2520"/>
                  </a:lnTo>
                  <a:lnTo>
                    <a:pt x="410" y="2538"/>
                  </a:lnTo>
                  <a:lnTo>
                    <a:pt x="468" y="2553"/>
                  </a:lnTo>
                  <a:lnTo>
                    <a:pt x="521" y="2562"/>
                  </a:lnTo>
                  <a:lnTo>
                    <a:pt x="565" y="2572"/>
                  </a:lnTo>
                  <a:lnTo>
                    <a:pt x="584" y="2575"/>
                  </a:lnTo>
                  <a:lnTo>
                    <a:pt x="600" y="2580"/>
                  </a:lnTo>
                  <a:lnTo>
                    <a:pt x="628" y="2589"/>
                  </a:lnTo>
                  <a:lnTo>
                    <a:pt x="659" y="2595"/>
                  </a:lnTo>
                  <a:lnTo>
                    <a:pt x="730" y="2603"/>
                  </a:lnTo>
                  <a:lnTo>
                    <a:pt x="803" y="2608"/>
                  </a:lnTo>
                  <a:lnTo>
                    <a:pt x="868" y="2609"/>
                  </a:lnTo>
                  <a:lnTo>
                    <a:pt x="924" y="2609"/>
                  </a:lnTo>
                  <a:lnTo>
                    <a:pt x="959" y="2608"/>
                  </a:lnTo>
                  <a:lnTo>
                    <a:pt x="997" y="2605"/>
                  </a:lnTo>
                  <a:lnTo>
                    <a:pt x="1037" y="2602"/>
                  </a:lnTo>
                  <a:lnTo>
                    <a:pt x="1080" y="2595"/>
                  </a:lnTo>
                  <a:lnTo>
                    <a:pt x="1102" y="2590"/>
                  </a:lnTo>
                  <a:lnTo>
                    <a:pt x="1125" y="2585"/>
                  </a:lnTo>
                  <a:lnTo>
                    <a:pt x="1147" y="2579"/>
                  </a:lnTo>
                  <a:lnTo>
                    <a:pt x="1170" y="2572"/>
                  </a:lnTo>
                  <a:lnTo>
                    <a:pt x="1235" y="2551"/>
                  </a:lnTo>
                  <a:lnTo>
                    <a:pt x="1291" y="2537"/>
                  </a:lnTo>
                  <a:lnTo>
                    <a:pt x="1339" y="2525"/>
                  </a:lnTo>
                  <a:lnTo>
                    <a:pt x="1383" y="2512"/>
                  </a:lnTo>
                  <a:lnTo>
                    <a:pt x="1425" y="2495"/>
                  </a:lnTo>
                  <a:lnTo>
                    <a:pt x="1445" y="2484"/>
                  </a:lnTo>
                  <a:lnTo>
                    <a:pt x="1465" y="2471"/>
                  </a:lnTo>
                  <a:lnTo>
                    <a:pt x="1487" y="2457"/>
                  </a:lnTo>
                  <a:lnTo>
                    <a:pt x="1510" y="2439"/>
                  </a:lnTo>
                  <a:lnTo>
                    <a:pt x="1534" y="2418"/>
                  </a:lnTo>
                  <a:lnTo>
                    <a:pt x="1559" y="2393"/>
                  </a:lnTo>
                  <a:lnTo>
                    <a:pt x="1606" y="2346"/>
                  </a:lnTo>
                  <a:lnTo>
                    <a:pt x="1641" y="2310"/>
                  </a:lnTo>
                  <a:lnTo>
                    <a:pt x="1666" y="2280"/>
                  </a:lnTo>
                  <a:lnTo>
                    <a:pt x="1677" y="2266"/>
                  </a:lnTo>
                  <a:lnTo>
                    <a:pt x="1686" y="2251"/>
                  </a:lnTo>
                  <a:lnTo>
                    <a:pt x="1702" y="2223"/>
                  </a:lnTo>
                  <a:lnTo>
                    <a:pt x="1719" y="2188"/>
                  </a:lnTo>
                  <a:lnTo>
                    <a:pt x="1759" y="2089"/>
                  </a:lnTo>
                  <a:lnTo>
                    <a:pt x="1768" y="2067"/>
                  </a:lnTo>
                  <a:lnTo>
                    <a:pt x="1775" y="2044"/>
                  </a:lnTo>
                  <a:lnTo>
                    <a:pt x="1786" y="1998"/>
                  </a:lnTo>
                  <a:lnTo>
                    <a:pt x="1791" y="1951"/>
                  </a:lnTo>
                  <a:lnTo>
                    <a:pt x="1792" y="1906"/>
                  </a:lnTo>
                  <a:lnTo>
                    <a:pt x="1789" y="1882"/>
                  </a:lnTo>
                  <a:lnTo>
                    <a:pt x="1787" y="1859"/>
                  </a:lnTo>
                  <a:lnTo>
                    <a:pt x="1783" y="1836"/>
                  </a:lnTo>
                  <a:lnTo>
                    <a:pt x="1779" y="1813"/>
                  </a:lnTo>
                  <a:lnTo>
                    <a:pt x="1773" y="1790"/>
                  </a:lnTo>
                  <a:lnTo>
                    <a:pt x="1765" y="1768"/>
                  </a:lnTo>
                  <a:lnTo>
                    <a:pt x="1749" y="1722"/>
                  </a:lnTo>
                  <a:lnTo>
                    <a:pt x="1735" y="1692"/>
                  </a:lnTo>
                  <a:lnTo>
                    <a:pt x="1723" y="1668"/>
                  </a:lnTo>
                  <a:lnTo>
                    <a:pt x="1711" y="1646"/>
                  </a:lnTo>
                  <a:lnTo>
                    <a:pt x="1699" y="1628"/>
                  </a:lnTo>
                  <a:lnTo>
                    <a:pt x="1687" y="1613"/>
                  </a:lnTo>
                  <a:lnTo>
                    <a:pt x="1677" y="1600"/>
                  </a:lnTo>
                  <a:lnTo>
                    <a:pt x="1654" y="1576"/>
                  </a:lnTo>
                  <a:lnTo>
                    <a:pt x="1632" y="1550"/>
                  </a:lnTo>
                  <a:lnTo>
                    <a:pt x="1609" y="1522"/>
                  </a:lnTo>
                  <a:lnTo>
                    <a:pt x="1585" y="1482"/>
                  </a:lnTo>
                  <a:lnTo>
                    <a:pt x="1572" y="1457"/>
                  </a:lnTo>
                  <a:lnTo>
                    <a:pt x="1559" y="1428"/>
                  </a:lnTo>
                  <a:lnTo>
                    <a:pt x="1545" y="1387"/>
                  </a:lnTo>
                  <a:lnTo>
                    <a:pt x="1535" y="1351"/>
                  </a:lnTo>
                  <a:lnTo>
                    <a:pt x="1531" y="1318"/>
                  </a:lnTo>
                  <a:lnTo>
                    <a:pt x="1531" y="1302"/>
                  </a:lnTo>
                  <a:lnTo>
                    <a:pt x="1533" y="1288"/>
                  </a:lnTo>
                  <a:lnTo>
                    <a:pt x="1535" y="1272"/>
                  </a:lnTo>
                  <a:lnTo>
                    <a:pt x="1537" y="1264"/>
                  </a:lnTo>
                  <a:lnTo>
                    <a:pt x="1539" y="1256"/>
                  </a:lnTo>
                  <a:lnTo>
                    <a:pt x="1543" y="1240"/>
                  </a:lnTo>
                  <a:lnTo>
                    <a:pt x="1549" y="1224"/>
                  </a:lnTo>
                  <a:lnTo>
                    <a:pt x="1564" y="1187"/>
                  </a:lnTo>
                  <a:lnTo>
                    <a:pt x="1581" y="1145"/>
                  </a:lnTo>
                  <a:lnTo>
                    <a:pt x="1593" y="1116"/>
                  </a:lnTo>
                  <a:lnTo>
                    <a:pt x="1605" y="1092"/>
                  </a:lnTo>
                  <a:lnTo>
                    <a:pt x="1614" y="1072"/>
                  </a:lnTo>
                  <a:lnTo>
                    <a:pt x="1624" y="1056"/>
                  </a:lnTo>
                  <a:lnTo>
                    <a:pt x="1639" y="1031"/>
                  </a:lnTo>
                  <a:lnTo>
                    <a:pt x="1654" y="1010"/>
                  </a:lnTo>
                  <a:lnTo>
                    <a:pt x="1668" y="991"/>
                  </a:lnTo>
                  <a:lnTo>
                    <a:pt x="1685" y="966"/>
                  </a:lnTo>
                  <a:lnTo>
                    <a:pt x="1704" y="930"/>
                  </a:lnTo>
                  <a:lnTo>
                    <a:pt x="1727" y="876"/>
                  </a:lnTo>
                  <a:lnTo>
                    <a:pt x="1744" y="835"/>
                  </a:lnTo>
                  <a:lnTo>
                    <a:pt x="1756" y="798"/>
                  </a:lnTo>
                  <a:lnTo>
                    <a:pt x="1762" y="765"/>
                  </a:lnTo>
                  <a:lnTo>
                    <a:pt x="1764" y="735"/>
                  </a:lnTo>
                  <a:lnTo>
                    <a:pt x="1764" y="720"/>
                  </a:lnTo>
                  <a:lnTo>
                    <a:pt x="1762" y="704"/>
                  </a:lnTo>
                  <a:lnTo>
                    <a:pt x="1756" y="672"/>
                  </a:lnTo>
                  <a:lnTo>
                    <a:pt x="1750" y="655"/>
                  </a:lnTo>
                  <a:lnTo>
                    <a:pt x="1744" y="636"/>
                  </a:lnTo>
                  <a:lnTo>
                    <a:pt x="1727" y="594"/>
                  </a:lnTo>
                  <a:lnTo>
                    <a:pt x="1703" y="537"/>
                  </a:lnTo>
                  <a:lnTo>
                    <a:pt x="1691" y="512"/>
                  </a:lnTo>
                  <a:lnTo>
                    <a:pt x="1680" y="489"/>
                  </a:lnTo>
                  <a:lnTo>
                    <a:pt x="1668" y="468"/>
                  </a:lnTo>
                  <a:lnTo>
                    <a:pt x="1657" y="447"/>
                  </a:lnTo>
                  <a:lnTo>
                    <a:pt x="1633" y="409"/>
                  </a:lnTo>
                  <a:lnTo>
                    <a:pt x="1606" y="373"/>
                  </a:lnTo>
                  <a:lnTo>
                    <a:pt x="1573" y="335"/>
                  </a:lnTo>
                  <a:lnTo>
                    <a:pt x="1534" y="293"/>
                  </a:lnTo>
                  <a:lnTo>
                    <a:pt x="1486" y="243"/>
                  </a:lnTo>
                  <a:lnTo>
                    <a:pt x="1439" y="198"/>
                  </a:lnTo>
                  <a:lnTo>
                    <a:pt x="1401" y="162"/>
                  </a:lnTo>
                  <a:lnTo>
                    <a:pt x="1383" y="147"/>
                  </a:lnTo>
                  <a:lnTo>
                    <a:pt x="1367" y="134"/>
                  </a:lnTo>
                  <a:lnTo>
                    <a:pt x="1336" y="112"/>
                  </a:lnTo>
                  <a:lnTo>
                    <a:pt x="1303" y="94"/>
                  </a:lnTo>
                  <a:lnTo>
                    <a:pt x="1266" y="78"/>
                  </a:lnTo>
                  <a:lnTo>
                    <a:pt x="1163" y="34"/>
                  </a:lnTo>
                  <a:lnTo>
                    <a:pt x="1121" y="19"/>
                  </a:lnTo>
                  <a:lnTo>
                    <a:pt x="1085" y="8"/>
                  </a:lnTo>
                  <a:lnTo>
                    <a:pt x="1050" y="2"/>
                  </a:lnTo>
                  <a:lnTo>
                    <a:pt x="1018" y="0"/>
                  </a:lnTo>
                  <a:lnTo>
                    <a:pt x="983" y="0"/>
                  </a:lnTo>
                  <a:lnTo>
                    <a:pt x="946" y="1"/>
                  </a:lnTo>
                  <a:lnTo>
                    <a:pt x="854" y="3"/>
                  </a:lnTo>
                  <a:lnTo>
                    <a:pt x="809" y="2"/>
                  </a:lnTo>
                  <a:lnTo>
                    <a:pt x="773" y="1"/>
                  </a:lnTo>
                  <a:lnTo>
                    <a:pt x="720" y="0"/>
                  </a:lnTo>
                  <a:lnTo>
                    <a:pt x="708" y="1"/>
                  </a:lnTo>
                  <a:lnTo>
                    <a:pt x="697" y="2"/>
                  </a:lnTo>
                  <a:lnTo>
                    <a:pt x="671" y="8"/>
                  </a:lnTo>
                  <a:lnTo>
                    <a:pt x="640" y="19"/>
                  </a:lnTo>
                  <a:lnTo>
                    <a:pt x="600" y="34"/>
                  </a:lnTo>
                  <a:lnTo>
                    <a:pt x="542" y="58"/>
                  </a:lnTo>
                  <a:lnTo>
                    <a:pt x="493" y="80"/>
                  </a:lnTo>
                  <a:lnTo>
                    <a:pt x="470" y="91"/>
                  </a:lnTo>
                  <a:lnTo>
                    <a:pt x="451" y="102"/>
                  </a:lnTo>
                  <a:lnTo>
                    <a:pt x="431" y="111"/>
                  </a:lnTo>
                  <a:lnTo>
                    <a:pt x="412" y="123"/>
                  </a:lnTo>
                  <a:lnTo>
                    <a:pt x="394" y="135"/>
                  </a:lnTo>
                  <a:lnTo>
                    <a:pt x="374" y="149"/>
                  </a:lnTo>
                  <a:lnTo>
                    <a:pt x="355" y="164"/>
                  </a:lnTo>
                  <a:lnTo>
                    <a:pt x="336" y="180"/>
                  </a:lnTo>
                  <a:lnTo>
                    <a:pt x="293" y="218"/>
                  </a:lnTo>
                  <a:lnTo>
                    <a:pt x="245" y="265"/>
                  </a:lnTo>
                  <a:lnTo>
                    <a:pt x="198" y="313"/>
                  </a:lnTo>
                  <a:lnTo>
                    <a:pt x="162" y="353"/>
                  </a:lnTo>
                  <a:lnTo>
                    <a:pt x="136" y="387"/>
                  </a:lnTo>
                  <a:lnTo>
                    <a:pt x="114" y="420"/>
                  </a:lnTo>
                  <a:lnTo>
                    <a:pt x="96" y="455"/>
                  </a:lnTo>
                  <a:lnTo>
                    <a:pt x="79" y="493"/>
                  </a:lnTo>
                  <a:lnTo>
                    <a:pt x="37" y="594"/>
                  </a:lnTo>
                  <a:lnTo>
                    <a:pt x="20" y="636"/>
                  </a:lnTo>
                  <a:lnTo>
                    <a:pt x="10" y="672"/>
                  </a:lnTo>
                  <a:lnTo>
                    <a:pt x="2" y="704"/>
                  </a:lnTo>
                  <a:lnTo>
                    <a:pt x="0" y="735"/>
                  </a:lnTo>
                  <a:lnTo>
                    <a:pt x="0" y="751"/>
                  </a:lnTo>
                  <a:lnTo>
                    <a:pt x="2" y="765"/>
                  </a:lnTo>
                  <a:lnTo>
                    <a:pt x="5" y="782"/>
                  </a:lnTo>
                  <a:lnTo>
                    <a:pt x="10" y="798"/>
                  </a:lnTo>
                  <a:lnTo>
                    <a:pt x="20" y="835"/>
                  </a:lnTo>
                  <a:lnTo>
                    <a:pt x="29" y="854"/>
                  </a:lnTo>
                  <a:lnTo>
                    <a:pt x="37" y="876"/>
                  </a:lnTo>
                  <a:lnTo>
                    <a:pt x="43" y="891"/>
                  </a:lnTo>
                  <a:lnTo>
                    <a:pt x="50" y="906"/>
                  </a:lnTo>
                  <a:lnTo>
                    <a:pt x="64" y="931"/>
                  </a:lnTo>
                  <a:lnTo>
                    <a:pt x="77" y="953"/>
                  </a:lnTo>
                  <a:lnTo>
                    <a:pt x="91" y="971"/>
                  </a:lnTo>
                  <a:lnTo>
                    <a:pt x="104" y="986"/>
                  </a:lnTo>
                  <a:lnTo>
                    <a:pt x="119" y="1001"/>
                  </a:lnTo>
                  <a:lnTo>
                    <a:pt x="146" y="1026"/>
                  </a:lnTo>
                  <a:lnTo>
                    <a:pt x="174" y="1051"/>
                  </a:lnTo>
                  <a:lnTo>
                    <a:pt x="187" y="1066"/>
                  </a:lnTo>
                  <a:lnTo>
                    <a:pt x="202" y="1082"/>
                  </a:lnTo>
                  <a:lnTo>
                    <a:pt x="215" y="1100"/>
                  </a:lnTo>
                  <a:lnTo>
                    <a:pt x="229" y="1122"/>
                  </a:lnTo>
                  <a:lnTo>
                    <a:pt x="242" y="1147"/>
                  </a:lnTo>
                  <a:lnTo>
                    <a:pt x="256" y="1177"/>
                  </a:lnTo>
                  <a:lnTo>
                    <a:pt x="271" y="1218"/>
                  </a:lnTo>
                  <a:lnTo>
                    <a:pt x="280" y="1252"/>
                  </a:lnTo>
                  <a:lnTo>
                    <a:pt x="283" y="1280"/>
                  </a:lnTo>
                  <a:lnTo>
                    <a:pt x="282" y="1294"/>
                  </a:lnTo>
                  <a:lnTo>
                    <a:pt x="281" y="1307"/>
                  </a:lnTo>
                  <a:lnTo>
                    <a:pt x="278" y="1320"/>
                  </a:lnTo>
                  <a:lnTo>
                    <a:pt x="275" y="1333"/>
                  </a:lnTo>
                  <a:lnTo>
                    <a:pt x="270" y="1348"/>
                  </a:lnTo>
                  <a:lnTo>
                    <a:pt x="264" y="1363"/>
                  </a:lnTo>
                  <a:lnTo>
                    <a:pt x="234" y="1438"/>
                  </a:lnTo>
                  <a:lnTo>
                    <a:pt x="222" y="1466"/>
                  </a:lnTo>
                  <a:lnTo>
                    <a:pt x="211" y="1490"/>
                  </a:lnTo>
                  <a:lnTo>
                    <a:pt x="202" y="1511"/>
                  </a:lnTo>
                  <a:lnTo>
                    <a:pt x="191" y="1528"/>
                  </a:lnTo>
                  <a:lnTo>
                    <a:pt x="172" y="1555"/>
                  </a:lnTo>
                  <a:lnTo>
                    <a:pt x="154" y="1578"/>
                  </a:lnTo>
                  <a:lnTo>
                    <a:pt x="134" y="1601"/>
                  </a:lnTo>
                  <a:lnTo>
                    <a:pt x="115" y="1628"/>
                  </a:lnTo>
                  <a:lnTo>
                    <a:pt x="95" y="1666"/>
                  </a:lnTo>
                  <a:lnTo>
                    <a:pt x="84" y="1690"/>
                  </a:lnTo>
                  <a:lnTo>
                    <a:pt x="72" y="1718"/>
                  </a:lnTo>
                  <a:lnTo>
                    <a:pt x="42" y="1802"/>
                  </a:lnTo>
                  <a:lnTo>
                    <a:pt x="31" y="1839"/>
                  </a:lnTo>
                  <a:lnTo>
                    <a:pt x="24" y="1873"/>
                  </a:lnTo>
                  <a:lnTo>
                    <a:pt x="19" y="1907"/>
                  </a:lnTo>
                  <a:lnTo>
                    <a:pt x="20" y="1942"/>
                  </a:lnTo>
                  <a:lnTo>
                    <a:pt x="22" y="1960"/>
                  </a:lnTo>
                  <a:lnTo>
                    <a:pt x="24" y="1978"/>
                  </a:lnTo>
                  <a:lnTo>
                    <a:pt x="29" y="1996"/>
                  </a:lnTo>
                  <a:lnTo>
                    <a:pt x="31" y="2005"/>
                  </a:lnTo>
                  <a:lnTo>
                    <a:pt x="34" y="2015"/>
                  </a:lnTo>
                  <a:lnTo>
                    <a:pt x="50" y="2077"/>
                  </a:lnTo>
                  <a:lnTo>
                    <a:pt x="60" y="2131"/>
                  </a:lnTo>
                  <a:lnTo>
                    <a:pt x="68" y="2181"/>
                  </a:lnTo>
                  <a:lnTo>
                    <a:pt x="77" y="2226"/>
                  </a:lnTo>
                  <a:lnTo>
                    <a:pt x="82" y="2249"/>
                  </a:lnTo>
                  <a:lnTo>
                    <a:pt x="89" y="2271"/>
                  </a:lnTo>
                  <a:lnTo>
                    <a:pt x="92" y="2281"/>
                  </a:lnTo>
                  <a:lnTo>
                    <a:pt x="97" y="2292"/>
                  </a:lnTo>
                  <a:lnTo>
                    <a:pt x="103" y="2304"/>
                  </a:lnTo>
                  <a:lnTo>
                    <a:pt x="108" y="2315"/>
                  </a:lnTo>
                  <a:lnTo>
                    <a:pt x="115" y="2327"/>
                  </a:lnTo>
                  <a:lnTo>
                    <a:pt x="122" y="2338"/>
                  </a:lnTo>
                  <a:lnTo>
                    <a:pt x="138" y="2363"/>
                  </a:lnTo>
                  <a:lnTo>
                    <a:pt x="158" y="2388"/>
                  </a:lnTo>
                  <a:lnTo>
                    <a:pt x="181" y="2415"/>
                  </a:lnTo>
                  <a:close/>
                </a:path>
              </a:pathLst>
            </a:custGeom>
            <a:solidFill>
              <a:srgbClr val="FFFF8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2094" name="Oval 14">
              <a:extLst>
                <a:ext uri="{FF2B5EF4-FFF2-40B4-BE49-F238E27FC236}">
                  <a16:creationId xmlns:a16="http://schemas.microsoft.com/office/drawing/2014/main" id="{41911951-3EE1-6F31-5883-F1C8AAFCD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" y="2171"/>
              <a:ext cx="105" cy="132"/>
            </a:xfrm>
            <a:prstGeom prst="ellipse">
              <a:avLst/>
            </a:pr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2095" name="Oval 15">
              <a:extLst>
                <a:ext uri="{FF2B5EF4-FFF2-40B4-BE49-F238E27FC236}">
                  <a16:creationId xmlns:a16="http://schemas.microsoft.com/office/drawing/2014/main" id="{0AFEEEF4-BA31-C2AD-3AB7-7A2138231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" y="2506"/>
              <a:ext cx="105" cy="152"/>
            </a:xfrm>
            <a:prstGeom prst="ellipse">
              <a:avLst/>
            </a:pr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2096" name="Freeform 16">
              <a:extLst>
                <a:ext uri="{FF2B5EF4-FFF2-40B4-BE49-F238E27FC236}">
                  <a16:creationId xmlns:a16="http://schemas.microsoft.com/office/drawing/2014/main" id="{764791A0-2660-B6DC-937B-6E5F03ED8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1328"/>
              <a:ext cx="1013" cy="880"/>
            </a:xfrm>
            <a:custGeom>
              <a:avLst/>
              <a:gdLst>
                <a:gd name="T0" fmla="*/ 986 w 3040"/>
                <a:gd name="T1" fmla="*/ 2541 h 2638"/>
                <a:gd name="T2" fmla="*/ 1281 w 3040"/>
                <a:gd name="T3" fmla="*/ 2613 h 2638"/>
                <a:gd name="T4" fmla="*/ 1558 w 3040"/>
                <a:gd name="T5" fmla="*/ 2638 h 2638"/>
                <a:gd name="T6" fmla="*/ 1693 w 3040"/>
                <a:gd name="T7" fmla="*/ 2630 h 2638"/>
                <a:gd name="T8" fmla="*/ 1831 w 3040"/>
                <a:gd name="T9" fmla="*/ 2605 h 2638"/>
                <a:gd name="T10" fmla="*/ 1925 w 3040"/>
                <a:gd name="T11" fmla="*/ 2580 h 2638"/>
                <a:gd name="T12" fmla="*/ 2068 w 3040"/>
                <a:gd name="T13" fmla="*/ 2526 h 2638"/>
                <a:gd name="T14" fmla="*/ 2217 w 3040"/>
                <a:gd name="T15" fmla="*/ 2454 h 2638"/>
                <a:gd name="T16" fmla="*/ 2342 w 3040"/>
                <a:gd name="T17" fmla="*/ 2378 h 2638"/>
                <a:gd name="T18" fmla="*/ 2418 w 3040"/>
                <a:gd name="T19" fmla="*/ 2312 h 2638"/>
                <a:gd name="T20" fmla="*/ 2535 w 3040"/>
                <a:gd name="T21" fmla="*/ 2184 h 2638"/>
                <a:gd name="T22" fmla="*/ 2721 w 3040"/>
                <a:gd name="T23" fmla="*/ 1934 h 2638"/>
                <a:gd name="T24" fmla="*/ 2889 w 3040"/>
                <a:gd name="T25" fmla="*/ 1651 h 2638"/>
                <a:gd name="T26" fmla="*/ 2992 w 3040"/>
                <a:gd name="T27" fmla="*/ 1425 h 2638"/>
                <a:gd name="T28" fmla="*/ 3028 w 3040"/>
                <a:gd name="T29" fmla="*/ 1303 h 2638"/>
                <a:gd name="T30" fmla="*/ 3040 w 3040"/>
                <a:gd name="T31" fmla="*/ 1199 h 2638"/>
                <a:gd name="T32" fmla="*/ 3032 w 3040"/>
                <a:gd name="T33" fmla="*/ 1138 h 2638"/>
                <a:gd name="T34" fmla="*/ 3012 w 3040"/>
                <a:gd name="T35" fmla="*/ 1073 h 2638"/>
                <a:gd name="T36" fmla="*/ 2963 w 3040"/>
                <a:gd name="T37" fmla="*/ 974 h 2638"/>
                <a:gd name="T38" fmla="*/ 2895 w 3040"/>
                <a:gd name="T39" fmla="*/ 875 h 2638"/>
                <a:gd name="T40" fmla="*/ 2814 w 3040"/>
                <a:gd name="T41" fmla="*/ 779 h 2638"/>
                <a:gd name="T42" fmla="*/ 2628 w 3040"/>
                <a:gd name="T43" fmla="*/ 603 h 2638"/>
                <a:gd name="T44" fmla="*/ 2444 w 3040"/>
                <a:gd name="T45" fmla="*/ 459 h 2638"/>
                <a:gd name="T46" fmla="*/ 2299 w 3040"/>
                <a:gd name="T47" fmla="*/ 364 h 2638"/>
                <a:gd name="T48" fmla="*/ 2135 w 3040"/>
                <a:gd name="T49" fmla="*/ 279 h 2638"/>
                <a:gd name="T50" fmla="*/ 1821 w 3040"/>
                <a:gd name="T51" fmla="*/ 103 h 2638"/>
                <a:gd name="T52" fmla="*/ 1692 w 3040"/>
                <a:gd name="T53" fmla="*/ 43 h 2638"/>
                <a:gd name="T54" fmla="*/ 1573 w 3040"/>
                <a:gd name="T55" fmla="*/ 7 h 2638"/>
                <a:gd name="T56" fmla="*/ 1419 w 3040"/>
                <a:gd name="T57" fmla="*/ 0 h 2638"/>
                <a:gd name="T58" fmla="*/ 1319 w 3040"/>
                <a:gd name="T59" fmla="*/ 4 h 2638"/>
                <a:gd name="T60" fmla="*/ 1225 w 3040"/>
                <a:gd name="T61" fmla="*/ 17 h 2638"/>
                <a:gd name="T62" fmla="*/ 1129 w 3040"/>
                <a:gd name="T63" fmla="*/ 43 h 2638"/>
                <a:gd name="T64" fmla="*/ 1020 w 3040"/>
                <a:gd name="T65" fmla="*/ 89 h 2638"/>
                <a:gd name="T66" fmla="*/ 804 w 3040"/>
                <a:gd name="T67" fmla="*/ 205 h 2638"/>
                <a:gd name="T68" fmla="*/ 728 w 3040"/>
                <a:gd name="T69" fmla="*/ 253 h 2638"/>
                <a:gd name="T70" fmla="*/ 482 w 3040"/>
                <a:gd name="T71" fmla="*/ 453 h 2638"/>
                <a:gd name="T72" fmla="*/ 230 w 3040"/>
                <a:gd name="T73" fmla="*/ 663 h 2638"/>
                <a:gd name="T74" fmla="*/ 121 w 3040"/>
                <a:gd name="T75" fmla="*/ 772 h 2638"/>
                <a:gd name="T76" fmla="*/ 60 w 3040"/>
                <a:gd name="T77" fmla="*/ 869 h 2638"/>
                <a:gd name="T78" fmla="*/ 27 w 3040"/>
                <a:gd name="T79" fmla="*/ 984 h 2638"/>
                <a:gd name="T80" fmla="*/ 0 w 3040"/>
                <a:gd name="T81" fmla="*/ 1174 h 2638"/>
                <a:gd name="T82" fmla="*/ 3 w 3040"/>
                <a:gd name="T83" fmla="*/ 1280 h 2638"/>
                <a:gd name="T84" fmla="*/ 21 w 3040"/>
                <a:gd name="T85" fmla="*/ 1406 h 2638"/>
                <a:gd name="T86" fmla="*/ 57 w 3040"/>
                <a:gd name="T87" fmla="*/ 1549 h 2638"/>
                <a:gd name="T88" fmla="*/ 108 w 3040"/>
                <a:gd name="T89" fmla="*/ 1697 h 2638"/>
                <a:gd name="T90" fmla="*/ 174 w 3040"/>
                <a:gd name="T91" fmla="*/ 1851 h 2638"/>
                <a:gd name="T92" fmla="*/ 241 w 3040"/>
                <a:gd name="T93" fmla="*/ 1977 h 2638"/>
                <a:gd name="T94" fmla="*/ 318 w 3040"/>
                <a:gd name="T95" fmla="*/ 2097 h 2638"/>
                <a:gd name="T96" fmla="*/ 406 w 3040"/>
                <a:gd name="T97" fmla="*/ 2209 h 2638"/>
                <a:gd name="T98" fmla="*/ 503 w 3040"/>
                <a:gd name="T99" fmla="*/ 2307 h 2638"/>
                <a:gd name="T100" fmla="*/ 631 w 3040"/>
                <a:gd name="T101" fmla="*/ 2406 h 2638"/>
                <a:gd name="T102" fmla="*/ 775 w 3040"/>
                <a:gd name="T103" fmla="*/ 2474 h 2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40" h="2638">
                  <a:moveTo>
                    <a:pt x="775" y="2474"/>
                  </a:moveTo>
                  <a:lnTo>
                    <a:pt x="883" y="2509"/>
                  </a:lnTo>
                  <a:lnTo>
                    <a:pt x="986" y="2541"/>
                  </a:lnTo>
                  <a:lnTo>
                    <a:pt x="1087" y="2570"/>
                  </a:lnTo>
                  <a:lnTo>
                    <a:pt x="1184" y="2594"/>
                  </a:lnTo>
                  <a:lnTo>
                    <a:pt x="1281" y="2613"/>
                  </a:lnTo>
                  <a:lnTo>
                    <a:pt x="1374" y="2628"/>
                  </a:lnTo>
                  <a:lnTo>
                    <a:pt x="1467" y="2636"/>
                  </a:lnTo>
                  <a:lnTo>
                    <a:pt x="1558" y="2638"/>
                  </a:lnTo>
                  <a:lnTo>
                    <a:pt x="1603" y="2637"/>
                  </a:lnTo>
                  <a:lnTo>
                    <a:pt x="1649" y="2634"/>
                  </a:lnTo>
                  <a:lnTo>
                    <a:pt x="1693" y="2630"/>
                  </a:lnTo>
                  <a:lnTo>
                    <a:pt x="1739" y="2623"/>
                  </a:lnTo>
                  <a:lnTo>
                    <a:pt x="1786" y="2614"/>
                  </a:lnTo>
                  <a:lnTo>
                    <a:pt x="1831" y="2605"/>
                  </a:lnTo>
                  <a:lnTo>
                    <a:pt x="1854" y="2599"/>
                  </a:lnTo>
                  <a:lnTo>
                    <a:pt x="1878" y="2593"/>
                  </a:lnTo>
                  <a:lnTo>
                    <a:pt x="1925" y="2580"/>
                  </a:lnTo>
                  <a:lnTo>
                    <a:pt x="1972" y="2563"/>
                  </a:lnTo>
                  <a:lnTo>
                    <a:pt x="2020" y="2545"/>
                  </a:lnTo>
                  <a:lnTo>
                    <a:pt x="2068" y="2526"/>
                  </a:lnTo>
                  <a:lnTo>
                    <a:pt x="2117" y="2503"/>
                  </a:lnTo>
                  <a:lnTo>
                    <a:pt x="2166" y="2480"/>
                  </a:lnTo>
                  <a:lnTo>
                    <a:pt x="2217" y="2454"/>
                  </a:lnTo>
                  <a:lnTo>
                    <a:pt x="2267" y="2425"/>
                  </a:lnTo>
                  <a:lnTo>
                    <a:pt x="2319" y="2394"/>
                  </a:lnTo>
                  <a:lnTo>
                    <a:pt x="2342" y="2378"/>
                  </a:lnTo>
                  <a:lnTo>
                    <a:pt x="2366" y="2360"/>
                  </a:lnTo>
                  <a:lnTo>
                    <a:pt x="2392" y="2337"/>
                  </a:lnTo>
                  <a:lnTo>
                    <a:pt x="2418" y="2312"/>
                  </a:lnTo>
                  <a:lnTo>
                    <a:pt x="2446" y="2284"/>
                  </a:lnTo>
                  <a:lnTo>
                    <a:pt x="2475" y="2253"/>
                  </a:lnTo>
                  <a:lnTo>
                    <a:pt x="2535" y="2184"/>
                  </a:lnTo>
                  <a:lnTo>
                    <a:pt x="2597" y="2107"/>
                  </a:lnTo>
                  <a:lnTo>
                    <a:pt x="2660" y="2023"/>
                  </a:lnTo>
                  <a:lnTo>
                    <a:pt x="2721" y="1934"/>
                  </a:lnTo>
                  <a:lnTo>
                    <a:pt x="2781" y="1840"/>
                  </a:lnTo>
                  <a:lnTo>
                    <a:pt x="2837" y="1745"/>
                  </a:lnTo>
                  <a:lnTo>
                    <a:pt x="2889" y="1651"/>
                  </a:lnTo>
                  <a:lnTo>
                    <a:pt x="2936" y="1558"/>
                  </a:lnTo>
                  <a:lnTo>
                    <a:pt x="2975" y="1468"/>
                  </a:lnTo>
                  <a:lnTo>
                    <a:pt x="2992" y="1425"/>
                  </a:lnTo>
                  <a:lnTo>
                    <a:pt x="3006" y="1382"/>
                  </a:lnTo>
                  <a:lnTo>
                    <a:pt x="3018" y="1342"/>
                  </a:lnTo>
                  <a:lnTo>
                    <a:pt x="3028" y="1303"/>
                  </a:lnTo>
                  <a:lnTo>
                    <a:pt x="3035" y="1267"/>
                  </a:lnTo>
                  <a:lnTo>
                    <a:pt x="3039" y="1232"/>
                  </a:lnTo>
                  <a:lnTo>
                    <a:pt x="3040" y="1199"/>
                  </a:lnTo>
                  <a:lnTo>
                    <a:pt x="3039" y="1185"/>
                  </a:lnTo>
                  <a:lnTo>
                    <a:pt x="3038" y="1170"/>
                  </a:lnTo>
                  <a:lnTo>
                    <a:pt x="3032" y="1138"/>
                  </a:lnTo>
                  <a:lnTo>
                    <a:pt x="3023" y="1106"/>
                  </a:lnTo>
                  <a:lnTo>
                    <a:pt x="3018" y="1090"/>
                  </a:lnTo>
                  <a:lnTo>
                    <a:pt x="3012" y="1073"/>
                  </a:lnTo>
                  <a:lnTo>
                    <a:pt x="2998" y="1040"/>
                  </a:lnTo>
                  <a:lnTo>
                    <a:pt x="2981" y="1007"/>
                  </a:lnTo>
                  <a:lnTo>
                    <a:pt x="2963" y="974"/>
                  </a:lnTo>
                  <a:lnTo>
                    <a:pt x="2942" y="941"/>
                  </a:lnTo>
                  <a:lnTo>
                    <a:pt x="2920" y="908"/>
                  </a:lnTo>
                  <a:lnTo>
                    <a:pt x="2895" y="875"/>
                  </a:lnTo>
                  <a:lnTo>
                    <a:pt x="2870" y="843"/>
                  </a:lnTo>
                  <a:lnTo>
                    <a:pt x="2842" y="810"/>
                  </a:lnTo>
                  <a:lnTo>
                    <a:pt x="2814" y="779"/>
                  </a:lnTo>
                  <a:lnTo>
                    <a:pt x="2754" y="718"/>
                  </a:lnTo>
                  <a:lnTo>
                    <a:pt x="2692" y="659"/>
                  </a:lnTo>
                  <a:lnTo>
                    <a:pt x="2628" y="603"/>
                  </a:lnTo>
                  <a:lnTo>
                    <a:pt x="2565" y="550"/>
                  </a:lnTo>
                  <a:lnTo>
                    <a:pt x="2504" y="502"/>
                  </a:lnTo>
                  <a:lnTo>
                    <a:pt x="2444" y="459"/>
                  </a:lnTo>
                  <a:lnTo>
                    <a:pt x="2390" y="420"/>
                  </a:lnTo>
                  <a:lnTo>
                    <a:pt x="2340" y="389"/>
                  </a:lnTo>
                  <a:lnTo>
                    <a:pt x="2299" y="364"/>
                  </a:lnTo>
                  <a:lnTo>
                    <a:pt x="2266" y="346"/>
                  </a:lnTo>
                  <a:lnTo>
                    <a:pt x="2199" y="312"/>
                  </a:lnTo>
                  <a:lnTo>
                    <a:pt x="2135" y="279"/>
                  </a:lnTo>
                  <a:lnTo>
                    <a:pt x="2019" y="214"/>
                  </a:lnTo>
                  <a:lnTo>
                    <a:pt x="1914" y="155"/>
                  </a:lnTo>
                  <a:lnTo>
                    <a:pt x="1821" y="103"/>
                  </a:lnTo>
                  <a:lnTo>
                    <a:pt x="1776" y="82"/>
                  </a:lnTo>
                  <a:lnTo>
                    <a:pt x="1734" y="61"/>
                  </a:lnTo>
                  <a:lnTo>
                    <a:pt x="1692" y="43"/>
                  </a:lnTo>
                  <a:lnTo>
                    <a:pt x="1653" y="29"/>
                  </a:lnTo>
                  <a:lnTo>
                    <a:pt x="1613" y="17"/>
                  </a:lnTo>
                  <a:lnTo>
                    <a:pt x="1573" y="7"/>
                  </a:lnTo>
                  <a:lnTo>
                    <a:pt x="1534" y="3"/>
                  </a:lnTo>
                  <a:lnTo>
                    <a:pt x="1494" y="0"/>
                  </a:lnTo>
                  <a:lnTo>
                    <a:pt x="1419" y="0"/>
                  </a:lnTo>
                  <a:lnTo>
                    <a:pt x="1384" y="1"/>
                  </a:lnTo>
                  <a:lnTo>
                    <a:pt x="1351" y="3"/>
                  </a:lnTo>
                  <a:lnTo>
                    <a:pt x="1319" y="4"/>
                  </a:lnTo>
                  <a:lnTo>
                    <a:pt x="1288" y="7"/>
                  </a:lnTo>
                  <a:lnTo>
                    <a:pt x="1257" y="11"/>
                  </a:lnTo>
                  <a:lnTo>
                    <a:pt x="1225" y="17"/>
                  </a:lnTo>
                  <a:lnTo>
                    <a:pt x="1194" y="24"/>
                  </a:lnTo>
                  <a:lnTo>
                    <a:pt x="1162" y="33"/>
                  </a:lnTo>
                  <a:lnTo>
                    <a:pt x="1129" y="43"/>
                  </a:lnTo>
                  <a:lnTo>
                    <a:pt x="1094" y="57"/>
                  </a:lnTo>
                  <a:lnTo>
                    <a:pt x="1058" y="71"/>
                  </a:lnTo>
                  <a:lnTo>
                    <a:pt x="1020" y="89"/>
                  </a:lnTo>
                  <a:lnTo>
                    <a:pt x="979" y="111"/>
                  </a:lnTo>
                  <a:lnTo>
                    <a:pt x="935" y="133"/>
                  </a:lnTo>
                  <a:lnTo>
                    <a:pt x="804" y="205"/>
                  </a:lnTo>
                  <a:lnTo>
                    <a:pt x="763" y="229"/>
                  </a:lnTo>
                  <a:lnTo>
                    <a:pt x="745" y="241"/>
                  </a:lnTo>
                  <a:lnTo>
                    <a:pt x="728" y="253"/>
                  </a:lnTo>
                  <a:lnTo>
                    <a:pt x="691" y="282"/>
                  </a:lnTo>
                  <a:lnTo>
                    <a:pt x="643" y="321"/>
                  </a:lnTo>
                  <a:lnTo>
                    <a:pt x="482" y="453"/>
                  </a:lnTo>
                  <a:lnTo>
                    <a:pt x="338" y="570"/>
                  </a:lnTo>
                  <a:lnTo>
                    <a:pt x="280" y="620"/>
                  </a:lnTo>
                  <a:lnTo>
                    <a:pt x="230" y="663"/>
                  </a:lnTo>
                  <a:lnTo>
                    <a:pt x="187" y="702"/>
                  </a:lnTo>
                  <a:lnTo>
                    <a:pt x="151" y="738"/>
                  </a:lnTo>
                  <a:lnTo>
                    <a:pt x="121" y="772"/>
                  </a:lnTo>
                  <a:lnTo>
                    <a:pt x="96" y="804"/>
                  </a:lnTo>
                  <a:lnTo>
                    <a:pt x="75" y="837"/>
                  </a:lnTo>
                  <a:lnTo>
                    <a:pt x="60" y="869"/>
                  </a:lnTo>
                  <a:lnTo>
                    <a:pt x="47" y="904"/>
                  </a:lnTo>
                  <a:lnTo>
                    <a:pt x="36" y="942"/>
                  </a:lnTo>
                  <a:lnTo>
                    <a:pt x="27" y="984"/>
                  </a:lnTo>
                  <a:lnTo>
                    <a:pt x="19" y="1031"/>
                  </a:lnTo>
                  <a:lnTo>
                    <a:pt x="3" y="1144"/>
                  </a:lnTo>
                  <a:lnTo>
                    <a:pt x="0" y="1174"/>
                  </a:lnTo>
                  <a:lnTo>
                    <a:pt x="0" y="1206"/>
                  </a:lnTo>
                  <a:lnTo>
                    <a:pt x="0" y="1241"/>
                  </a:lnTo>
                  <a:lnTo>
                    <a:pt x="3" y="1280"/>
                  </a:lnTo>
                  <a:lnTo>
                    <a:pt x="7" y="1319"/>
                  </a:lnTo>
                  <a:lnTo>
                    <a:pt x="14" y="1363"/>
                  </a:lnTo>
                  <a:lnTo>
                    <a:pt x="21" y="1406"/>
                  </a:lnTo>
                  <a:lnTo>
                    <a:pt x="32" y="1453"/>
                  </a:lnTo>
                  <a:lnTo>
                    <a:pt x="43" y="1499"/>
                  </a:lnTo>
                  <a:lnTo>
                    <a:pt x="57" y="1549"/>
                  </a:lnTo>
                  <a:lnTo>
                    <a:pt x="72" y="1598"/>
                  </a:lnTo>
                  <a:lnTo>
                    <a:pt x="90" y="1647"/>
                  </a:lnTo>
                  <a:lnTo>
                    <a:pt x="108" y="1697"/>
                  </a:lnTo>
                  <a:lnTo>
                    <a:pt x="128" y="1749"/>
                  </a:lnTo>
                  <a:lnTo>
                    <a:pt x="151" y="1801"/>
                  </a:lnTo>
                  <a:lnTo>
                    <a:pt x="174" y="1851"/>
                  </a:lnTo>
                  <a:lnTo>
                    <a:pt x="200" y="1903"/>
                  </a:lnTo>
                  <a:lnTo>
                    <a:pt x="227" y="1953"/>
                  </a:lnTo>
                  <a:lnTo>
                    <a:pt x="241" y="1977"/>
                  </a:lnTo>
                  <a:lnTo>
                    <a:pt x="256" y="2002"/>
                  </a:lnTo>
                  <a:lnTo>
                    <a:pt x="287" y="2050"/>
                  </a:lnTo>
                  <a:lnTo>
                    <a:pt x="318" y="2097"/>
                  </a:lnTo>
                  <a:lnTo>
                    <a:pt x="353" y="2143"/>
                  </a:lnTo>
                  <a:lnTo>
                    <a:pt x="388" y="2187"/>
                  </a:lnTo>
                  <a:lnTo>
                    <a:pt x="406" y="2209"/>
                  </a:lnTo>
                  <a:lnTo>
                    <a:pt x="425" y="2229"/>
                  </a:lnTo>
                  <a:lnTo>
                    <a:pt x="463" y="2270"/>
                  </a:lnTo>
                  <a:lnTo>
                    <a:pt x="503" y="2307"/>
                  </a:lnTo>
                  <a:lnTo>
                    <a:pt x="544" y="2343"/>
                  </a:lnTo>
                  <a:lnTo>
                    <a:pt x="587" y="2376"/>
                  </a:lnTo>
                  <a:lnTo>
                    <a:pt x="631" y="2406"/>
                  </a:lnTo>
                  <a:lnTo>
                    <a:pt x="678" y="2431"/>
                  </a:lnTo>
                  <a:lnTo>
                    <a:pt x="726" y="2455"/>
                  </a:lnTo>
                  <a:lnTo>
                    <a:pt x="775" y="2474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2097" name="Freeform 17">
              <a:extLst>
                <a:ext uri="{FF2B5EF4-FFF2-40B4-BE49-F238E27FC236}">
                  <a16:creationId xmlns:a16="http://schemas.microsoft.com/office/drawing/2014/main" id="{0E09AFCE-322D-8B1F-315D-C6552C983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" y="1967"/>
              <a:ext cx="650" cy="1407"/>
            </a:xfrm>
            <a:custGeom>
              <a:avLst/>
              <a:gdLst>
                <a:gd name="T0" fmla="*/ 0 w 1949"/>
                <a:gd name="T1" fmla="*/ 404 h 4221"/>
                <a:gd name="T2" fmla="*/ 5 w 1949"/>
                <a:gd name="T3" fmla="*/ 361 h 4221"/>
                <a:gd name="T4" fmla="*/ 26 w 1949"/>
                <a:gd name="T5" fmla="*/ 294 h 4221"/>
                <a:gd name="T6" fmla="*/ 41 w 1949"/>
                <a:gd name="T7" fmla="*/ 270 h 4221"/>
                <a:gd name="T8" fmla="*/ 85 w 1949"/>
                <a:gd name="T9" fmla="*/ 214 h 4221"/>
                <a:gd name="T10" fmla="*/ 158 w 1949"/>
                <a:gd name="T11" fmla="*/ 155 h 4221"/>
                <a:gd name="T12" fmla="*/ 248 w 1949"/>
                <a:gd name="T13" fmla="*/ 107 h 4221"/>
                <a:gd name="T14" fmla="*/ 355 w 1949"/>
                <a:gd name="T15" fmla="*/ 68 h 4221"/>
                <a:gd name="T16" fmla="*/ 516 w 1949"/>
                <a:gd name="T17" fmla="*/ 30 h 4221"/>
                <a:gd name="T18" fmla="*/ 785 w 1949"/>
                <a:gd name="T19" fmla="*/ 2 h 4221"/>
                <a:gd name="T20" fmla="*/ 1021 w 1949"/>
                <a:gd name="T21" fmla="*/ 2 h 4221"/>
                <a:gd name="T22" fmla="*/ 1162 w 1949"/>
                <a:gd name="T23" fmla="*/ 13 h 4221"/>
                <a:gd name="T24" fmla="*/ 1300 w 1949"/>
                <a:gd name="T25" fmla="*/ 30 h 4221"/>
                <a:gd name="T26" fmla="*/ 1432 w 1949"/>
                <a:gd name="T27" fmla="*/ 54 h 4221"/>
                <a:gd name="T28" fmla="*/ 1554 w 1949"/>
                <a:gd name="T29" fmla="*/ 84 h 4221"/>
                <a:gd name="T30" fmla="*/ 1664 w 1949"/>
                <a:gd name="T31" fmla="*/ 120 h 4221"/>
                <a:gd name="T32" fmla="*/ 1760 w 1949"/>
                <a:gd name="T33" fmla="*/ 162 h 4221"/>
                <a:gd name="T34" fmla="*/ 1840 w 1949"/>
                <a:gd name="T35" fmla="*/ 209 h 4221"/>
                <a:gd name="T36" fmla="*/ 1900 w 1949"/>
                <a:gd name="T37" fmla="*/ 260 h 4221"/>
                <a:gd name="T38" fmla="*/ 1932 w 1949"/>
                <a:gd name="T39" fmla="*/ 307 h 4221"/>
                <a:gd name="T40" fmla="*/ 1948 w 1949"/>
                <a:gd name="T41" fmla="*/ 356 h 4221"/>
                <a:gd name="T42" fmla="*/ 1947 w 1949"/>
                <a:gd name="T43" fmla="*/ 398 h 4221"/>
                <a:gd name="T44" fmla="*/ 1861 w 1949"/>
                <a:gd name="T45" fmla="*/ 960 h 4221"/>
                <a:gd name="T46" fmla="*/ 1723 w 1949"/>
                <a:gd name="T47" fmla="*/ 2079 h 4221"/>
                <a:gd name="T48" fmla="*/ 1632 w 1949"/>
                <a:gd name="T49" fmla="*/ 2789 h 4221"/>
                <a:gd name="T50" fmla="*/ 1562 w 1949"/>
                <a:gd name="T51" fmla="*/ 3254 h 4221"/>
                <a:gd name="T52" fmla="*/ 1505 w 1949"/>
                <a:gd name="T53" fmla="*/ 3589 h 4221"/>
                <a:gd name="T54" fmla="*/ 1440 w 1949"/>
                <a:gd name="T55" fmla="*/ 3906 h 4221"/>
                <a:gd name="T56" fmla="*/ 1418 w 1949"/>
                <a:gd name="T57" fmla="*/ 3975 h 4221"/>
                <a:gd name="T58" fmla="*/ 1386 w 1949"/>
                <a:gd name="T59" fmla="*/ 4035 h 4221"/>
                <a:gd name="T60" fmla="*/ 1356 w 1949"/>
                <a:gd name="T61" fmla="*/ 4075 h 4221"/>
                <a:gd name="T62" fmla="*/ 1309 w 1949"/>
                <a:gd name="T63" fmla="*/ 4120 h 4221"/>
                <a:gd name="T64" fmla="*/ 1270 w 1949"/>
                <a:gd name="T65" fmla="*/ 4149 h 4221"/>
                <a:gd name="T66" fmla="*/ 1181 w 1949"/>
                <a:gd name="T67" fmla="*/ 4192 h 4221"/>
                <a:gd name="T68" fmla="*/ 1085 w 1949"/>
                <a:gd name="T69" fmla="*/ 4216 h 4221"/>
                <a:gd name="T70" fmla="*/ 985 w 1949"/>
                <a:gd name="T71" fmla="*/ 4220 h 4221"/>
                <a:gd name="T72" fmla="*/ 902 w 1949"/>
                <a:gd name="T73" fmla="*/ 4207 h 4221"/>
                <a:gd name="T74" fmla="*/ 839 w 1949"/>
                <a:gd name="T75" fmla="*/ 4186 h 4221"/>
                <a:gd name="T76" fmla="*/ 766 w 1949"/>
                <a:gd name="T77" fmla="*/ 4147 h 4221"/>
                <a:gd name="T78" fmla="*/ 689 w 1949"/>
                <a:gd name="T79" fmla="*/ 4081 h 4221"/>
                <a:gd name="T80" fmla="*/ 630 w 1949"/>
                <a:gd name="T81" fmla="*/ 3993 h 4221"/>
                <a:gd name="T82" fmla="*/ 539 w 1949"/>
                <a:gd name="T83" fmla="*/ 3753 h 4221"/>
                <a:gd name="T84" fmla="*/ 414 w 1949"/>
                <a:gd name="T85" fmla="*/ 3341 h 4221"/>
                <a:gd name="T86" fmla="*/ 317 w 1949"/>
                <a:gd name="T87" fmla="*/ 2924 h 4221"/>
                <a:gd name="T88" fmla="*/ 209 w 1949"/>
                <a:gd name="T89" fmla="*/ 2284 h 4221"/>
                <a:gd name="T90" fmla="*/ 105 w 1949"/>
                <a:gd name="T91" fmla="*/ 1395 h 4221"/>
                <a:gd name="T92" fmla="*/ 2 w 1949"/>
                <a:gd name="T93" fmla="*/ 451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49" h="4221">
                  <a:moveTo>
                    <a:pt x="2" y="451"/>
                  </a:moveTo>
                  <a:lnTo>
                    <a:pt x="0" y="420"/>
                  </a:lnTo>
                  <a:lnTo>
                    <a:pt x="0" y="404"/>
                  </a:lnTo>
                  <a:lnTo>
                    <a:pt x="1" y="390"/>
                  </a:lnTo>
                  <a:lnTo>
                    <a:pt x="2" y="376"/>
                  </a:lnTo>
                  <a:lnTo>
                    <a:pt x="5" y="361"/>
                  </a:lnTo>
                  <a:lnTo>
                    <a:pt x="12" y="334"/>
                  </a:lnTo>
                  <a:lnTo>
                    <a:pt x="21" y="307"/>
                  </a:lnTo>
                  <a:lnTo>
                    <a:pt x="26" y="294"/>
                  </a:lnTo>
                  <a:lnTo>
                    <a:pt x="33" y="282"/>
                  </a:lnTo>
                  <a:lnTo>
                    <a:pt x="37" y="276"/>
                  </a:lnTo>
                  <a:lnTo>
                    <a:pt x="41" y="270"/>
                  </a:lnTo>
                  <a:lnTo>
                    <a:pt x="48" y="258"/>
                  </a:lnTo>
                  <a:lnTo>
                    <a:pt x="66" y="235"/>
                  </a:lnTo>
                  <a:lnTo>
                    <a:pt x="85" y="214"/>
                  </a:lnTo>
                  <a:lnTo>
                    <a:pt x="108" y="193"/>
                  </a:lnTo>
                  <a:lnTo>
                    <a:pt x="132" y="173"/>
                  </a:lnTo>
                  <a:lnTo>
                    <a:pt x="158" y="155"/>
                  </a:lnTo>
                  <a:lnTo>
                    <a:pt x="186" y="138"/>
                  </a:lnTo>
                  <a:lnTo>
                    <a:pt x="217" y="122"/>
                  </a:lnTo>
                  <a:lnTo>
                    <a:pt x="248" y="107"/>
                  </a:lnTo>
                  <a:lnTo>
                    <a:pt x="283" y="93"/>
                  </a:lnTo>
                  <a:lnTo>
                    <a:pt x="318" y="80"/>
                  </a:lnTo>
                  <a:lnTo>
                    <a:pt x="355" y="68"/>
                  </a:lnTo>
                  <a:lnTo>
                    <a:pt x="393" y="57"/>
                  </a:lnTo>
                  <a:lnTo>
                    <a:pt x="433" y="47"/>
                  </a:lnTo>
                  <a:lnTo>
                    <a:pt x="516" y="30"/>
                  </a:lnTo>
                  <a:lnTo>
                    <a:pt x="602" y="17"/>
                  </a:lnTo>
                  <a:lnTo>
                    <a:pt x="692" y="7"/>
                  </a:lnTo>
                  <a:lnTo>
                    <a:pt x="785" y="2"/>
                  </a:lnTo>
                  <a:lnTo>
                    <a:pt x="878" y="0"/>
                  </a:lnTo>
                  <a:lnTo>
                    <a:pt x="973" y="1"/>
                  </a:lnTo>
                  <a:lnTo>
                    <a:pt x="1021" y="2"/>
                  </a:lnTo>
                  <a:lnTo>
                    <a:pt x="1068" y="5"/>
                  </a:lnTo>
                  <a:lnTo>
                    <a:pt x="1116" y="8"/>
                  </a:lnTo>
                  <a:lnTo>
                    <a:pt x="1162" y="13"/>
                  </a:lnTo>
                  <a:lnTo>
                    <a:pt x="1208" y="18"/>
                  </a:lnTo>
                  <a:lnTo>
                    <a:pt x="1254" y="24"/>
                  </a:lnTo>
                  <a:lnTo>
                    <a:pt x="1300" y="30"/>
                  </a:lnTo>
                  <a:lnTo>
                    <a:pt x="1344" y="37"/>
                  </a:lnTo>
                  <a:lnTo>
                    <a:pt x="1388" y="45"/>
                  </a:lnTo>
                  <a:lnTo>
                    <a:pt x="1432" y="54"/>
                  </a:lnTo>
                  <a:lnTo>
                    <a:pt x="1474" y="63"/>
                  </a:lnTo>
                  <a:lnTo>
                    <a:pt x="1514" y="73"/>
                  </a:lnTo>
                  <a:lnTo>
                    <a:pt x="1554" y="84"/>
                  </a:lnTo>
                  <a:lnTo>
                    <a:pt x="1592" y="96"/>
                  </a:lnTo>
                  <a:lnTo>
                    <a:pt x="1630" y="108"/>
                  </a:lnTo>
                  <a:lnTo>
                    <a:pt x="1664" y="120"/>
                  </a:lnTo>
                  <a:lnTo>
                    <a:pt x="1698" y="134"/>
                  </a:lnTo>
                  <a:lnTo>
                    <a:pt x="1730" y="147"/>
                  </a:lnTo>
                  <a:lnTo>
                    <a:pt x="1760" y="162"/>
                  </a:lnTo>
                  <a:lnTo>
                    <a:pt x="1789" y="176"/>
                  </a:lnTo>
                  <a:lnTo>
                    <a:pt x="1816" y="192"/>
                  </a:lnTo>
                  <a:lnTo>
                    <a:pt x="1840" y="209"/>
                  </a:lnTo>
                  <a:lnTo>
                    <a:pt x="1863" y="226"/>
                  </a:lnTo>
                  <a:lnTo>
                    <a:pt x="1882" y="242"/>
                  </a:lnTo>
                  <a:lnTo>
                    <a:pt x="1900" y="260"/>
                  </a:lnTo>
                  <a:lnTo>
                    <a:pt x="1914" y="278"/>
                  </a:lnTo>
                  <a:lnTo>
                    <a:pt x="1927" y="298"/>
                  </a:lnTo>
                  <a:lnTo>
                    <a:pt x="1932" y="307"/>
                  </a:lnTo>
                  <a:lnTo>
                    <a:pt x="1937" y="317"/>
                  </a:lnTo>
                  <a:lnTo>
                    <a:pt x="1943" y="336"/>
                  </a:lnTo>
                  <a:lnTo>
                    <a:pt x="1948" y="356"/>
                  </a:lnTo>
                  <a:lnTo>
                    <a:pt x="1949" y="377"/>
                  </a:lnTo>
                  <a:lnTo>
                    <a:pt x="1948" y="388"/>
                  </a:lnTo>
                  <a:lnTo>
                    <a:pt x="1947" y="398"/>
                  </a:lnTo>
                  <a:lnTo>
                    <a:pt x="1918" y="574"/>
                  </a:lnTo>
                  <a:lnTo>
                    <a:pt x="1889" y="760"/>
                  </a:lnTo>
                  <a:lnTo>
                    <a:pt x="1861" y="960"/>
                  </a:lnTo>
                  <a:lnTo>
                    <a:pt x="1834" y="1170"/>
                  </a:lnTo>
                  <a:lnTo>
                    <a:pt x="1780" y="1613"/>
                  </a:lnTo>
                  <a:lnTo>
                    <a:pt x="1723" y="2079"/>
                  </a:lnTo>
                  <a:lnTo>
                    <a:pt x="1694" y="2315"/>
                  </a:lnTo>
                  <a:lnTo>
                    <a:pt x="1664" y="2553"/>
                  </a:lnTo>
                  <a:lnTo>
                    <a:pt x="1632" y="2789"/>
                  </a:lnTo>
                  <a:lnTo>
                    <a:pt x="1598" y="3023"/>
                  </a:lnTo>
                  <a:lnTo>
                    <a:pt x="1580" y="3140"/>
                  </a:lnTo>
                  <a:lnTo>
                    <a:pt x="1562" y="3254"/>
                  </a:lnTo>
                  <a:lnTo>
                    <a:pt x="1544" y="3367"/>
                  </a:lnTo>
                  <a:lnTo>
                    <a:pt x="1524" y="3478"/>
                  </a:lnTo>
                  <a:lnTo>
                    <a:pt x="1505" y="3589"/>
                  </a:lnTo>
                  <a:lnTo>
                    <a:pt x="1484" y="3697"/>
                  </a:lnTo>
                  <a:lnTo>
                    <a:pt x="1463" y="3802"/>
                  </a:lnTo>
                  <a:lnTo>
                    <a:pt x="1440" y="3906"/>
                  </a:lnTo>
                  <a:lnTo>
                    <a:pt x="1430" y="3942"/>
                  </a:lnTo>
                  <a:lnTo>
                    <a:pt x="1426" y="3958"/>
                  </a:lnTo>
                  <a:lnTo>
                    <a:pt x="1418" y="3975"/>
                  </a:lnTo>
                  <a:lnTo>
                    <a:pt x="1411" y="3991"/>
                  </a:lnTo>
                  <a:lnTo>
                    <a:pt x="1404" y="4006"/>
                  </a:lnTo>
                  <a:lnTo>
                    <a:pt x="1386" y="4035"/>
                  </a:lnTo>
                  <a:lnTo>
                    <a:pt x="1376" y="4050"/>
                  </a:lnTo>
                  <a:lnTo>
                    <a:pt x="1367" y="4063"/>
                  </a:lnTo>
                  <a:lnTo>
                    <a:pt x="1356" y="4075"/>
                  </a:lnTo>
                  <a:lnTo>
                    <a:pt x="1345" y="4087"/>
                  </a:lnTo>
                  <a:lnTo>
                    <a:pt x="1321" y="4110"/>
                  </a:lnTo>
                  <a:lnTo>
                    <a:pt x="1309" y="4120"/>
                  </a:lnTo>
                  <a:lnTo>
                    <a:pt x="1296" y="4131"/>
                  </a:lnTo>
                  <a:lnTo>
                    <a:pt x="1283" y="4141"/>
                  </a:lnTo>
                  <a:lnTo>
                    <a:pt x="1270" y="4149"/>
                  </a:lnTo>
                  <a:lnTo>
                    <a:pt x="1241" y="4166"/>
                  </a:lnTo>
                  <a:lnTo>
                    <a:pt x="1211" y="4180"/>
                  </a:lnTo>
                  <a:lnTo>
                    <a:pt x="1181" y="4192"/>
                  </a:lnTo>
                  <a:lnTo>
                    <a:pt x="1148" y="4203"/>
                  </a:lnTo>
                  <a:lnTo>
                    <a:pt x="1117" y="4210"/>
                  </a:lnTo>
                  <a:lnTo>
                    <a:pt x="1085" y="4216"/>
                  </a:lnTo>
                  <a:lnTo>
                    <a:pt x="1051" y="4220"/>
                  </a:lnTo>
                  <a:lnTo>
                    <a:pt x="1018" y="4221"/>
                  </a:lnTo>
                  <a:lnTo>
                    <a:pt x="985" y="4220"/>
                  </a:lnTo>
                  <a:lnTo>
                    <a:pt x="952" y="4216"/>
                  </a:lnTo>
                  <a:lnTo>
                    <a:pt x="919" y="4210"/>
                  </a:lnTo>
                  <a:lnTo>
                    <a:pt x="902" y="4207"/>
                  </a:lnTo>
                  <a:lnTo>
                    <a:pt x="887" y="4203"/>
                  </a:lnTo>
                  <a:lnTo>
                    <a:pt x="854" y="4192"/>
                  </a:lnTo>
                  <a:lnTo>
                    <a:pt x="839" y="4186"/>
                  </a:lnTo>
                  <a:lnTo>
                    <a:pt x="824" y="4179"/>
                  </a:lnTo>
                  <a:lnTo>
                    <a:pt x="794" y="4165"/>
                  </a:lnTo>
                  <a:lnTo>
                    <a:pt x="766" y="4147"/>
                  </a:lnTo>
                  <a:lnTo>
                    <a:pt x="739" y="4128"/>
                  </a:lnTo>
                  <a:lnTo>
                    <a:pt x="713" y="4105"/>
                  </a:lnTo>
                  <a:lnTo>
                    <a:pt x="689" y="4081"/>
                  </a:lnTo>
                  <a:lnTo>
                    <a:pt x="667" y="4054"/>
                  </a:lnTo>
                  <a:lnTo>
                    <a:pt x="648" y="4024"/>
                  </a:lnTo>
                  <a:lnTo>
                    <a:pt x="630" y="3993"/>
                  </a:lnTo>
                  <a:lnTo>
                    <a:pt x="614" y="3958"/>
                  </a:lnTo>
                  <a:lnTo>
                    <a:pt x="576" y="3856"/>
                  </a:lnTo>
                  <a:lnTo>
                    <a:pt x="539" y="3753"/>
                  </a:lnTo>
                  <a:lnTo>
                    <a:pt x="505" y="3651"/>
                  </a:lnTo>
                  <a:lnTo>
                    <a:pt x="473" y="3548"/>
                  </a:lnTo>
                  <a:lnTo>
                    <a:pt x="414" y="3341"/>
                  </a:lnTo>
                  <a:lnTo>
                    <a:pt x="387" y="3237"/>
                  </a:lnTo>
                  <a:lnTo>
                    <a:pt x="362" y="3134"/>
                  </a:lnTo>
                  <a:lnTo>
                    <a:pt x="317" y="2924"/>
                  </a:lnTo>
                  <a:lnTo>
                    <a:pt x="276" y="2713"/>
                  </a:lnTo>
                  <a:lnTo>
                    <a:pt x="240" y="2499"/>
                  </a:lnTo>
                  <a:lnTo>
                    <a:pt x="209" y="2284"/>
                  </a:lnTo>
                  <a:lnTo>
                    <a:pt x="180" y="2066"/>
                  </a:lnTo>
                  <a:lnTo>
                    <a:pt x="153" y="1845"/>
                  </a:lnTo>
                  <a:lnTo>
                    <a:pt x="105" y="1395"/>
                  </a:lnTo>
                  <a:lnTo>
                    <a:pt x="57" y="930"/>
                  </a:lnTo>
                  <a:lnTo>
                    <a:pt x="31" y="691"/>
                  </a:lnTo>
                  <a:lnTo>
                    <a:pt x="2" y="451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2098" name="Freeform 18">
              <a:extLst>
                <a:ext uri="{FF2B5EF4-FFF2-40B4-BE49-F238E27FC236}">
                  <a16:creationId xmlns:a16="http://schemas.microsoft.com/office/drawing/2014/main" id="{B8EAA1D1-1372-2E5B-D1E3-310015BE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" y="1594"/>
              <a:ext cx="651" cy="520"/>
            </a:xfrm>
            <a:custGeom>
              <a:avLst/>
              <a:gdLst>
                <a:gd name="T0" fmla="*/ 12 w 1626"/>
                <a:gd name="T1" fmla="*/ 1273 h 1299"/>
                <a:gd name="T2" fmla="*/ 32 w 1626"/>
                <a:gd name="T3" fmla="*/ 1246 h 1299"/>
                <a:gd name="T4" fmla="*/ 49 w 1626"/>
                <a:gd name="T5" fmla="*/ 1216 h 1299"/>
                <a:gd name="T6" fmla="*/ 63 w 1626"/>
                <a:gd name="T7" fmla="*/ 1183 h 1299"/>
                <a:gd name="T8" fmla="*/ 75 w 1626"/>
                <a:gd name="T9" fmla="*/ 1147 h 1299"/>
                <a:gd name="T10" fmla="*/ 84 w 1626"/>
                <a:gd name="T11" fmla="*/ 1108 h 1299"/>
                <a:gd name="T12" fmla="*/ 91 w 1626"/>
                <a:gd name="T13" fmla="*/ 1067 h 1299"/>
                <a:gd name="T14" fmla="*/ 97 w 1626"/>
                <a:gd name="T15" fmla="*/ 1025 h 1299"/>
                <a:gd name="T16" fmla="*/ 100 w 1626"/>
                <a:gd name="T17" fmla="*/ 980 h 1299"/>
                <a:gd name="T18" fmla="*/ 102 w 1626"/>
                <a:gd name="T19" fmla="*/ 934 h 1299"/>
                <a:gd name="T20" fmla="*/ 104 w 1626"/>
                <a:gd name="T21" fmla="*/ 862 h 1299"/>
                <a:gd name="T22" fmla="*/ 101 w 1626"/>
                <a:gd name="T23" fmla="*/ 713 h 1299"/>
                <a:gd name="T24" fmla="*/ 96 w 1626"/>
                <a:gd name="T25" fmla="*/ 514 h 1299"/>
                <a:gd name="T26" fmla="*/ 99 w 1626"/>
                <a:gd name="T27" fmla="*/ 371 h 1299"/>
                <a:gd name="T28" fmla="*/ 108 w 1626"/>
                <a:gd name="T29" fmla="*/ 284 h 1299"/>
                <a:gd name="T30" fmla="*/ 124 w 1626"/>
                <a:gd name="T31" fmla="*/ 205 h 1299"/>
                <a:gd name="T32" fmla="*/ 150 w 1626"/>
                <a:gd name="T33" fmla="*/ 136 h 1299"/>
                <a:gd name="T34" fmla="*/ 176 w 1626"/>
                <a:gd name="T35" fmla="*/ 92 h 1299"/>
                <a:gd name="T36" fmla="*/ 198 w 1626"/>
                <a:gd name="T37" fmla="*/ 67 h 1299"/>
                <a:gd name="T38" fmla="*/ 223 w 1626"/>
                <a:gd name="T39" fmla="*/ 46 h 1299"/>
                <a:gd name="T40" fmla="*/ 251 w 1626"/>
                <a:gd name="T41" fmla="*/ 29 h 1299"/>
                <a:gd name="T42" fmla="*/ 277 w 1626"/>
                <a:gd name="T43" fmla="*/ 19 h 1299"/>
                <a:gd name="T44" fmla="*/ 330 w 1626"/>
                <a:gd name="T45" fmla="*/ 22 h 1299"/>
                <a:gd name="T46" fmla="*/ 447 w 1626"/>
                <a:gd name="T47" fmla="*/ 40 h 1299"/>
                <a:gd name="T48" fmla="*/ 564 w 1626"/>
                <a:gd name="T49" fmla="*/ 56 h 1299"/>
                <a:gd name="T50" fmla="*/ 629 w 1626"/>
                <a:gd name="T51" fmla="*/ 62 h 1299"/>
                <a:gd name="T52" fmla="*/ 700 w 1626"/>
                <a:gd name="T53" fmla="*/ 66 h 1299"/>
                <a:gd name="T54" fmla="*/ 799 w 1626"/>
                <a:gd name="T55" fmla="*/ 66 h 1299"/>
                <a:gd name="T56" fmla="*/ 899 w 1626"/>
                <a:gd name="T57" fmla="*/ 62 h 1299"/>
                <a:gd name="T58" fmla="*/ 1042 w 1626"/>
                <a:gd name="T59" fmla="*/ 48 h 1299"/>
                <a:gd name="T60" fmla="*/ 1150 w 1626"/>
                <a:gd name="T61" fmla="*/ 28 h 1299"/>
                <a:gd name="T62" fmla="*/ 1206 w 1626"/>
                <a:gd name="T63" fmla="*/ 18 h 1299"/>
                <a:gd name="T64" fmla="*/ 1272 w 1626"/>
                <a:gd name="T65" fmla="*/ 9 h 1299"/>
                <a:gd name="T66" fmla="*/ 1367 w 1626"/>
                <a:gd name="T67" fmla="*/ 0 h 1299"/>
                <a:gd name="T68" fmla="*/ 1391 w 1626"/>
                <a:gd name="T69" fmla="*/ 7 h 1299"/>
                <a:gd name="T70" fmla="*/ 1412 w 1626"/>
                <a:gd name="T71" fmla="*/ 23 h 1299"/>
                <a:gd name="T72" fmla="*/ 1429 w 1626"/>
                <a:gd name="T73" fmla="*/ 46 h 1299"/>
                <a:gd name="T74" fmla="*/ 1444 w 1626"/>
                <a:gd name="T75" fmla="*/ 76 h 1299"/>
                <a:gd name="T76" fmla="*/ 1450 w 1626"/>
                <a:gd name="T77" fmla="*/ 93 h 1299"/>
                <a:gd name="T78" fmla="*/ 1461 w 1626"/>
                <a:gd name="T79" fmla="*/ 130 h 1299"/>
                <a:gd name="T80" fmla="*/ 1470 w 1626"/>
                <a:gd name="T81" fmla="*/ 171 h 1299"/>
                <a:gd name="T82" fmla="*/ 1480 w 1626"/>
                <a:gd name="T83" fmla="*/ 259 h 1299"/>
                <a:gd name="T84" fmla="*/ 1483 w 1626"/>
                <a:gd name="T85" fmla="*/ 346 h 1299"/>
                <a:gd name="T86" fmla="*/ 1479 w 1626"/>
                <a:gd name="T87" fmla="*/ 426 h 1299"/>
                <a:gd name="T88" fmla="*/ 1471 w 1626"/>
                <a:gd name="T89" fmla="*/ 488 h 1299"/>
                <a:gd name="T90" fmla="*/ 1459 w 1626"/>
                <a:gd name="T91" fmla="*/ 529 h 1299"/>
                <a:gd name="T92" fmla="*/ 1454 w 1626"/>
                <a:gd name="T93" fmla="*/ 550 h 1299"/>
                <a:gd name="T94" fmla="*/ 1450 w 1626"/>
                <a:gd name="T95" fmla="*/ 573 h 1299"/>
                <a:gd name="T96" fmla="*/ 1447 w 1626"/>
                <a:gd name="T97" fmla="*/ 619 h 1299"/>
                <a:gd name="T98" fmla="*/ 1451 w 1626"/>
                <a:gd name="T99" fmla="*/ 695 h 1299"/>
                <a:gd name="T100" fmla="*/ 1469 w 1626"/>
                <a:gd name="T101" fmla="*/ 803 h 1299"/>
                <a:gd name="T102" fmla="*/ 1497 w 1626"/>
                <a:gd name="T103" fmla="*/ 914 h 1299"/>
                <a:gd name="T104" fmla="*/ 1567 w 1626"/>
                <a:gd name="T105" fmla="*/ 1128 h 1299"/>
                <a:gd name="T106" fmla="*/ 1614 w 1626"/>
                <a:gd name="T107" fmla="*/ 1262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6" h="1299">
                  <a:moveTo>
                    <a:pt x="0" y="1285"/>
                  </a:moveTo>
                  <a:lnTo>
                    <a:pt x="12" y="1273"/>
                  </a:lnTo>
                  <a:lnTo>
                    <a:pt x="22" y="1260"/>
                  </a:lnTo>
                  <a:lnTo>
                    <a:pt x="32" y="1246"/>
                  </a:lnTo>
                  <a:lnTo>
                    <a:pt x="41" y="1231"/>
                  </a:lnTo>
                  <a:lnTo>
                    <a:pt x="49" y="1216"/>
                  </a:lnTo>
                  <a:lnTo>
                    <a:pt x="56" y="1200"/>
                  </a:lnTo>
                  <a:lnTo>
                    <a:pt x="63" y="1183"/>
                  </a:lnTo>
                  <a:lnTo>
                    <a:pt x="69" y="1165"/>
                  </a:lnTo>
                  <a:lnTo>
                    <a:pt x="75" y="1147"/>
                  </a:lnTo>
                  <a:lnTo>
                    <a:pt x="80" y="1128"/>
                  </a:lnTo>
                  <a:lnTo>
                    <a:pt x="84" y="1108"/>
                  </a:lnTo>
                  <a:lnTo>
                    <a:pt x="88" y="1088"/>
                  </a:lnTo>
                  <a:lnTo>
                    <a:pt x="91" y="1067"/>
                  </a:lnTo>
                  <a:lnTo>
                    <a:pt x="94" y="1047"/>
                  </a:lnTo>
                  <a:lnTo>
                    <a:pt x="97" y="1025"/>
                  </a:lnTo>
                  <a:lnTo>
                    <a:pt x="99" y="1003"/>
                  </a:lnTo>
                  <a:lnTo>
                    <a:pt x="100" y="980"/>
                  </a:lnTo>
                  <a:lnTo>
                    <a:pt x="102" y="957"/>
                  </a:lnTo>
                  <a:lnTo>
                    <a:pt x="102" y="934"/>
                  </a:lnTo>
                  <a:lnTo>
                    <a:pt x="103" y="910"/>
                  </a:lnTo>
                  <a:lnTo>
                    <a:pt x="104" y="862"/>
                  </a:lnTo>
                  <a:lnTo>
                    <a:pt x="103" y="813"/>
                  </a:lnTo>
                  <a:lnTo>
                    <a:pt x="101" y="713"/>
                  </a:lnTo>
                  <a:lnTo>
                    <a:pt x="98" y="613"/>
                  </a:lnTo>
                  <a:lnTo>
                    <a:pt x="96" y="514"/>
                  </a:lnTo>
                  <a:lnTo>
                    <a:pt x="97" y="417"/>
                  </a:lnTo>
                  <a:lnTo>
                    <a:pt x="99" y="371"/>
                  </a:lnTo>
                  <a:lnTo>
                    <a:pt x="102" y="327"/>
                  </a:lnTo>
                  <a:lnTo>
                    <a:pt x="108" y="284"/>
                  </a:lnTo>
                  <a:lnTo>
                    <a:pt x="115" y="244"/>
                  </a:lnTo>
                  <a:lnTo>
                    <a:pt x="124" y="205"/>
                  </a:lnTo>
                  <a:lnTo>
                    <a:pt x="135" y="169"/>
                  </a:lnTo>
                  <a:lnTo>
                    <a:pt x="150" y="136"/>
                  </a:lnTo>
                  <a:lnTo>
                    <a:pt x="166" y="106"/>
                  </a:lnTo>
                  <a:lnTo>
                    <a:pt x="176" y="92"/>
                  </a:lnTo>
                  <a:lnTo>
                    <a:pt x="186" y="79"/>
                  </a:lnTo>
                  <a:lnTo>
                    <a:pt x="198" y="67"/>
                  </a:lnTo>
                  <a:lnTo>
                    <a:pt x="210" y="56"/>
                  </a:lnTo>
                  <a:lnTo>
                    <a:pt x="223" y="46"/>
                  </a:lnTo>
                  <a:lnTo>
                    <a:pt x="236" y="37"/>
                  </a:lnTo>
                  <a:lnTo>
                    <a:pt x="251" y="29"/>
                  </a:lnTo>
                  <a:lnTo>
                    <a:pt x="267" y="22"/>
                  </a:lnTo>
                  <a:lnTo>
                    <a:pt x="277" y="19"/>
                  </a:lnTo>
                  <a:lnTo>
                    <a:pt x="291" y="19"/>
                  </a:lnTo>
                  <a:lnTo>
                    <a:pt x="330" y="22"/>
                  </a:lnTo>
                  <a:lnTo>
                    <a:pt x="383" y="30"/>
                  </a:lnTo>
                  <a:lnTo>
                    <a:pt x="447" y="40"/>
                  </a:lnTo>
                  <a:lnTo>
                    <a:pt x="522" y="51"/>
                  </a:lnTo>
                  <a:lnTo>
                    <a:pt x="564" y="56"/>
                  </a:lnTo>
                  <a:lnTo>
                    <a:pt x="607" y="60"/>
                  </a:lnTo>
                  <a:lnTo>
                    <a:pt x="629" y="62"/>
                  </a:lnTo>
                  <a:lnTo>
                    <a:pt x="652" y="63"/>
                  </a:lnTo>
                  <a:lnTo>
                    <a:pt x="700" y="66"/>
                  </a:lnTo>
                  <a:lnTo>
                    <a:pt x="748" y="67"/>
                  </a:lnTo>
                  <a:lnTo>
                    <a:pt x="799" y="66"/>
                  </a:lnTo>
                  <a:lnTo>
                    <a:pt x="852" y="65"/>
                  </a:lnTo>
                  <a:lnTo>
                    <a:pt x="899" y="62"/>
                  </a:lnTo>
                  <a:lnTo>
                    <a:pt x="978" y="56"/>
                  </a:lnTo>
                  <a:lnTo>
                    <a:pt x="1042" y="48"/>
                  </a:lnTo>
                  <a:lnTo>
                    <a:pt x="1097" y="38"/>
                  </a:lnTo>
                  <a:lnTo>
                    <a:pt x="1150" y="28"/>
                  </a:lnTo>
                  <a:lnTo>
                    <a:pt x="1177" y="23"/>
                  </a:lnTo>
                  <a:lnTo>
                    <a:pt x="1206" y="18"/>
                  </a:lnTo>
                  <a:lnTo>
                    <a:pt x="1238" y="13"/>
                  </a:lnTo>
                  <a:lnTo>
                    <a:pt x="1272" y="9"/>
                  </a:lnTo>
                  <a:lnTo>
                    <a:pt x="1354" y="0"/>
                  </a:lnTo>
                  <a:lnTo>
                    <a:pt x="1367" y="0"/>
                  </a:lnTo>
                  <a:lnTo>
                    <a:pt x="1379" y="2"/>
                  </a:lnTo>
                  <a:lnTo>
                    <a:pt x="1391" y="7"/>
                  </a:lnTo>
                  <a:lnTo>
                    <a:pt x="1402" y="14"/>
                  </a:lnTo>
                  <a:lnTo>
                    <a:pt x="1412" y="23"/>
                  </a:lnTo>
                  <a:lnTo>
                    <a:pt x="1421" y="34"/>
                  </a:lnTo>
                  <a:lnTo>
                    <a:pt x="1429" y="46"/>
                  </a:lnTo>
                  <a:lnTo>
                    <a:pt x="1437" y="61"/>
                  </a:lnTo>
                  <a:lnTo>
                    <a:pt x="1444" y="76"/>
                  </a:lnTo>
                  <a:lnTo>
                    <a:pt x="1447" y="85"/>
                  </a:lnTo>
                  <a:lnTo>
                    <a:pt x="1450" y="93"/>
                  </a:lnTo>
                  <a:lnTo>
                    <a:pt x="1456" y="111"/>
                  </a:lnTo>
                  <a:lnTo>
                    <a:pt x="1461" y="130"/>
                  </a:lnTo>
                  <a:lnTo>
                    <a:pt x="1466" y="151"/>
                  </a:lnTo>
                  <a:lnTo>
                    <a:pt x="1470" y="171"/>
                  </a:lnTo>
                  <a:lnTo>
                    <a:pt x="1476" y="214"/>
                  </a:lnTo>
                  <a:lnTo>
                    <a:pt x="1480" y="259"/>
                  </a:lnTo>
                  <a:lnTo>
                    <a:pt x="1482" y="303"/>
                  </a:lnTo>
                  <a:lnTo>
                    <a:pt x="1483" y="346"/>
                  </a:lnTo>
                  <a:lnTo>
                    <a:pt x="1482" y="388"/>
                  </a:lnTo>
                  <a:lnTo>
                    <a:pt x="1479" y="426"/>
                  </a:lnTo>
                  <a:lnTo>
                    <a:pt x="1476" y="460"/>
                  </a:lnTo>
                  <a:lnTo>
                    <a:pt x="1471" y="488"/>
                  </a:lnTo>
                  <a:lnTo>
                    <a:pt x="1465" y="509"/>
                  </a:lnTo>
                  <a:lnTo>
                    <a:pt x="1459" y="529"/>
                  </a:lnTo>
                  <a:lnTo>
                    <a:pt x="1456" y="540"/>
                  </a:lnTo>
                  <a:lnTo>
                    <a:pt x="1454" y="550"/>
                  </a:lnTo>
                  <a:lnTo>
                    <a:pt x="1452" y="561"/>
                  </a:lnTo>
                  <a:lnTo>
                    <a:pt x="1450" y="573"/>
                  </a:lnTo>
                  <a:lnTo>
                    <a:pt x="1448" y="596"/>
                  </a:lnTo>
                  <a:lnTo>
                    <a:pt x="1447" y="619"/>
                  </a:lnTo>
                  <a:lnTo>
                    <a:pt x="1447" y="644"/>
                  </a:lnTo>
                  <a:lnTo>
                    <a:pt x="1451" y="695"/>
                  </a:lnTo>
                  <a:lnTo>
                    <a:pt x="1458" y="748"/>
                  </a:lnTo>
                  <a:lnTo>
                    <a:pt x="1469" y="803"/>
                  </a:lnTo>
                  <a:lnTo>
                    <a:pt x="1482" y="858"/>
                  </a:lnTo>
                  <a:lnTo>
                    <a:pt x="1497" y="914"/>
                  </a:lnTo>
                  <a:lnTo>
                    <a:pt x="1531" y="1025"/>
                  </a:lnTo>
                  <a:lnTo>
                    <a:pt x="1567" y="1128"/>
                  </a:lnTo>
                  <a:lnTo>
                    <a:pt x="1600" y="1221"/>
                  </a:lnTo>
                  <a:lnTo>
                    <a:pt x="1614" y="1262"/>
                  </a:lnTo>
                  <a:lnTo>
                    <a:pt x="1626" y="129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2099" name="Freeform 19">
              <a:extLst>
                <a:ext uri="{FF2B5EF4-FFF2-40B4-BE49-F238E27FC236}">
                  <a16:creationId xmlns:a16="http://schemas.microsoft.com/office/drawing/2014/main" id="{145AF8BE-D9FF-C0E4-B9F1-AA18592AF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" y="2463"/>
              <a:ext cx="80" cy="903"/>
            </a:xfrm>
            <a:custGeom>
              <a:avLst/>
              <a:gdLst>
                <a:gd name="T0" fmla="*/ 0 w 199"/>
                <a:gd name="T1" fmla="*/ 2259 h 2259"/>
                <a:gd name="T2" fmla="*/ 14 w 199"/>
                <a:gd name="T3" fmla="*/ 2215 h 2259"/>
                <a:gd name="T4" fmla="*/ 28 w 199"/>
                <a:gd name="T5" fmla="*/ 2170 h 2259"/>
                <a:gd name="T6" fmla="*/ 40 w 199"/>
                <a:gd name="T7" fmla="*/ 2125 h 2259"/>
                <a:gd name="T8" fmla="*/ 51 w 199"/>
                <a:gd name="T9" fmla="*/ 2078 h 2259"/>
                <a:gd name="T10" fmla="*/ 62 w 199"/>
                <a:gd name="T11" fmla="*/ 2031 h 2259"/>
                <a:gd name="T12" fmla="*/ 71 w 199"/>
                <a:gd name="T13" fmla="*/ 1982 h 2259"/>
                <a:gd name="T14" fmla="*/ 80 w 199"/>
                <a:gd name="T15" fmla="*/ 1933 h 2259"/>
                <a:gd name="T16" fmla="*/ 84 w 199"/>
                <a:gd name="T17" fmla="*/ 1909 h 2259"/>
                <a:gd name="T18" fmla="*/ 88 w 199"/>
                <a:gd name="T19" fmla="*/ 1884 h 2259"/>
                <a:gd name="T20" fmla="*/ 95 w 199"/>
                <a:gd name="T21" fmla="*/ 1834 h 2259"/>
                <a:gd name="T22" fmla="*/ 101 w 199"/>
                <a:gd name="T23" fmla="*/ 1783 h 2259"/>
                <a:gd name="T24" fmla="*/ 107 w 199"/>
                <a:gd name="T25" fmla="*/ 1732 h 2259"/>
                <a:gd name="T26" fmla="*/ 112 w 199"/>
                <a:gd name="T27" fmla="*/ 1681 h 2259"/>
                <a:gd name="T28" fmla="*/ 117 w 199"/>
                <a:gd name="T29" fmla="*/ 1629 h 2259"/>
                <a:gd name="T30" fmla="*/ 121 w 199"/>
                <a:gd name="T31" fmla="*/ 1577 h 2259"/>
                <a:gd name="T32" fmla="*/ 128 w 199"/>
                <a:gd name="T33" fmla="*/ 1472 h 2259"/>
                <a:gd name="T34" fmla="*/ 134 w 199"/>
                <a:gd name="T35" fmla="*/ 1367 h 2259"/>
                <a:gd name="T36" fmla="*/ 139 w 199"/>
                <a:gd name="T37" fmla="*/ 1262 h 2259"/>
                <a:gd name="T38" fmla="*/ 149 w 199"/>
                <a:gd name="T39" fmla="*/ 1055 h 2259"/>
                <a:gd name="T40" fmla="*/ 160 w 199"/>
                <a:gd name="T41" fmla="*/ 854 h 2259"/>
                <a:gd name="T42" fmla="*/ 168 w 199"/>
                <a:gd name="T43" fmla="*/ 757 h 2259"/>
                <a:gd name="T44" fmla="*/ 177 w 199"/>
                <a:gd name="T45" fmla="*/ 664 h 2259"/>
                <a:gd name="T46" fmla="*/ 181 w 199"/>
                <a:gd name="T47" fmla="*/ 623 h 2259"/>
                <a:gd name="T48" fmla="*/ 185 w 199"/>
                <a:gd name="T49" fmla="*/ 581 h 2259"/>
                <a:gd name="T50" fmla="*/ 187 w 199"/>
                <a:gd name="T51" fmla="*/ 539 h 2259"/>
                <a:gd name="T52" fmla="*/ 190 w 199"/>
                <a:gd name="T53" fmla="*/ 498 h 2259"/>
                <a:gd name="T54" fmla="*/ 192 w 199"/>
                <a:gd name="T55" fmla="*/ 415 h 2259"/>
                <a:gd name="T56" fmla="*/ 193 w 199"/>
                <a:gd name="T57" fmla="*/ 332 h 2259"/>
                <a:gd name="T58" fmla="*/ 194 w 199"/>
                <a:gd name="T59" fmla="*/ 166 h 2259"/>
                <a:gd name="T60" fmla="*/ 196 w 199"/>
                <a:gd name="T61" fmla="*/ 83 h 2259"/>
                <a:gd name="T62" fmla="*/ 199 w 199"/>
                <a:gd name="T63" fmla="*/ 0 h 2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2259">
                  <a:moveTo>
                    <a:pt x="0" y="2259"/>
                  </a:moveTo>
                  <a:lnTo>
                    <a:pt x="14" y="2215"/>
                  </a:lnTo>
                  <a:lnTo>
                    <a:pt x="28" y="2170"/>
                  </a:lnTo>
                  <a:lnTo>
                    <a:pt x="40" y="2125"/>
                  </a:lnTo>
                  <a:lnTo>
                    <a:pt x="51" y="2078"/>
                  </a:lnTo>
                  <a:lnTo>
                    <a:pt x="62" y="2031"/>
                  </a:lnTo>
                  <a:lnTo>
                    <a:pt x="71" y="1982"/>
                  </a:lnTo>
                  <a:lnTo>
                    <a:pt x="80" y="1933"/>
                  </a:lnTo>
                  <a:lnTo>
                    <a:pt x="84" y="1909"/>
                  </a:lnTo>
                  <a:lnTo>
                    <a:pt x="88" y="1884"/>
                  </a:lnTo>
                  <a:lnTo>
                    <a:pt x="95" y="1834"/>
                  </a:lnTo>
                  <a:lnTo>
                    <a:pt x="101" y="1783"/>
                  </a:lnTo>
                  <a:lnTo>
                    <a:pt x="107" y="1732"/>
                  </a:lnTo>
                  <a:lnTo>
                    <a:pt x="112" y="1681"/>
                  </a:lnTo>
                  <a:lnTo>
                    <a:pt x="117" y="1629"/>
                  </a:lnTo>
                  <a:lnTo>
                    <a:pt x="121" y="1577"/>
                  </a:lnTo>
                  <a:lnTo>
                    <a:pt x="128" y="1472"/>
                  </a:lnTo>
                  <a:lnTo>
                    <a:pt x="134" y="1367"/>
                  </a:lnTo>
                  <a:lnTo>
                    <a:pt x="139" y="1262"/>
                  </a:lnTo>
                  <a:lnTo>
                    <a:pt x="149" y="1055"/>
                  </a:lnTo>
                  <a:lnTo>
                    <a:pt x="160" y="854"/>
                  </a:lnTo>
                  <a:lnTo>
                    <a:pt x="168" y="757"/>
                  </a:lnTo>
                  <a:lnTo>
                    <a:pt x="177" y="664"/>
                  </a:lnTo>
                  <a:lnTo>
                    <a:pt x="181" y="623"/>
                  </a:lnTo>
                  <a:lnTo>
                    <a:pt x="185" y="581"/>
                  </a:lnTo>
                  <a:lnTo>
                    <a:pt x="187" y="539"/>
                  </a:lnTo>
                  <a:lnTo>
                    <a:pt x="190" y="498"/>
                  </a:lnTo>
                  <a:lnTo>
                    <a:pt x="192" y="415"/>
                  </a:lnTo>
                  <a:lnTo>
                    <a:pt x="193" y="332"/>
                  </a:lnTo>
                  <a:lnTo>
                    <a:pt x="194" y="166"/>
                  </a:lnTo>
                  <a:lnTo>
                    <a:pt x="196" y="83"/>
                  </a:lnTo>
                  <a:lnTo>
                    <a:pt x="199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2100" name="Freeform 20">
              <a:extLst>
                <a:ext uri="{FF2B5EF4-FFF2-40B4-BE49-F238E27FC236}">
                  <a16:creationId xmlns:a16="http://schemas.microsoft.com/office/drawing/2014/main" id="{B48006B8-38BE-10E8-F1CA-C49FFC27B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1592"/>
              <a:ext cx="659" cy="1784"/>
            </a:xfrm>
            <a:custGeom>
              <a:avLst/>
              <a:gdLst>
                <a:gd name="T0" fmla="*/ 67 w 1975"/>
                <a:gd name="T1" fmla="*/ 2386 h 5352"/>
                <a:gd name="T2" fmla="*/ 107 w 1975"/>
                <a:gd name="T3" fmla="*/ 2797 h 5352"/>
                <a:gd name="T4" fmla="*/ 186 w 1975"/>
                <a:gd name="T5" fmla="*/ 3276 h 5352"/>
                <a:gd name="T6" fmla="*/ 327 w 1975"/>
                <a:gd name="T7" fmla="*/ 4128 h 5352"/>
                <a:gd name="T8" fmla="*/ 387 w 1975"/>
                <a:gd name="T9" fmla="*/ 4397 h 5352"/>
                <a:gd name="T10" fmla="*/ 447 w 1975"/>
                <a:gd name="T11" fmla="*/ 4583 h 5352"/>
                <a:gd name="T12" fmla="*/ 524 w 1975"/>
                <a:gd name="T13" fmla="*/ 4877 h 5352"/>
                <a:gd name="T14" fmla="*/ 593 w 1975"/>
                <a:gd name="T15" fmla="*/ 5058 h 5352"/>
                <a:gd name="T16" fmla="*/ 643 w 1975"/>
                <a:gd name="T17" fmla="*/ 5137 h 5352"/>
                <a:gd name="T18" fmla="*/ 742 w 1975"/>
                <a:gd name="T19" fmla="*/ 5239 h 5352"/>
                <a:gd name="T20" fmla="*/ 866 w 1975"/>
                <a:gd name="T21" fmla="*/ 5333 h 5352"/>
                <a:gd name="T22" fmla="*/ 934 w 1975"/>
                <a:gd name="T23" fmla="*/ 5352 h 5352"/>
                <a:gd name="T24" fmla="*/ 982 w 1975"/>
                <a:gd name="T25" fmla="*/ 5334 h 5352"/>
                <a:gd name="T26" fmla="*/ 1013 w 1975"/>
                <a:gd name="T27" fmla="*/ 5295 h 5352"/>
                <a:gd name="T28" fmla="*/ 1043 w 1975"/>
                <a:gd name="T29" fmla="*/ 5311 h 5352"/>
                <a:gd name="T30" fmla="*/ 1133 w 1975"/>
                <a:gd name="T31" fmla="*/ 5352 h 5352"/>
                <a:gd name="T32" fmla="*/ 1204 w 1975"/>
                <a:gd name="T33" fmla="*/ 5340 h 5352"/>
                <a:gd name="T34" fmla="*/ 1284 w 1975"/>
                <a:gd name="T35" fmla="*/ 5323 h 5352"/>
                <a:gd name="T36" fmla="*/ 1346 w 1975"/>
                <a:gd name="T37" fmla="*/ 5316 h 5352"/>
                <a:gd name="T38" fmla="*/ 1411 w 1975"/>
                <a:gd name="T39" fmla="*/ 5243 h 5352"/>
                <a:gd name="T40" fmla="*/ 1454 w 1975"/>
                <a:gd name="T41" fmla="*/ 5154 h 5352"/>
                <a:gd name="T42" fmla="*/ 1505 w 1975"/>
                <a:gd name="T43" fmla="*/ 5082 h 5352"/>
                <a:gd name="T44" fmla="*/ 1592 w 1975"/>
                <a:gd name="T45" fmla="*/ 4825 h 5352"/>
                <a:gd name="T46" fmla="*/ 1625 w 1975"/>
                <a:gd name="T47" fmla="*/ 4482 h 5352"/>
                <a:gd name="T48" fmla="*/ 1651 w 1975"/>
                <a:gd name="T49" fmla="*/ 4234 h 5352"/>
                <a:gd name="T50" fmla="*/ 1917 w 1975"/>
                <a:gd name="T51" fmla="*/ 2107 h 5352"/>
                <a:gd name="T52" fmla="*/ 1972 w 1975"/>
                <a:gd name="T53" fmla="*/ 1756 h 5352"/>
                <a:gd name="T54" fmla="*/ 1965 w 1975"/>
                <a:gd name="T55" fmla="*/ 1479 h 5352"/>
                <a:gd name="T56" fmla="*/ 1924 w 1975"/>
                <a:gd name="T57" fmla="*/ 1363 h 5352"/>
                <a:gd name="T58" fmla="*/ 1837 w 1975"/>
                <a:gd name="T59" fmla="*/ 1097 h 5352"/>
                <a:gd name="T60" fmla="*/ 1784 w 1975"/>
                <a:gd name="T61" fmla="*/ 806 h 5352"/>
                <a:gd name="T62" fmla="*/ 1759 w 1975"/>
                <a:gd name="T63" fmla="*/ 730 h 5352"/>
                <a:gd name="T64" fmla="*/ 1763 w 1975"/>
                <a:gd name="T65" fmla="*/ 656 h 5352"/>
                <a:gd name="T66" fmla="*/ 1801 w 1975"/>
                <a:gd name="T67" fmla="*/ 526 h 5352"/>
                <a:gd name="T68" fmla="*/ 1810 w 1975"/>
                <a:gd name="T69" fmla="*/ 325 h 5352"/>
                <a:gd name="T70" fmla="*/ 1775 w 1975"/>
                <a:gd name="T71" fmla="*/ 153 h 5352"/>
                <a:gd name="T72" fmla="*/ 1736 w 1975"/>
                <a:gd name="T73" fmla="*/ 67 h 5352"/>
                <a:gd name="T74" fmla="*/ 1668 w 1975"/>
                <a:gd name="T75" fmla="*/ 13 h 5352"/>
                <a:gd name="T76" fmla="*/ 1549 w 1975"/>
                <a:gd name="T77" fmla="*/ 3 h 5352"/>
                <a:gd name="T78" fmla="*/ 1477 w 1975"/>
                <a:gd name="T79" fmla="*/ 21 h 5352"/>
                <a:gd name="T80" fmla="*/ 1385 w 1975"/>
                <a:gd name="T81" fmla="*/ 36 h 5352"/>
                <a:gd name="T82" fmla="*/ 1285 w 1975"/>
                <a:gd name="T83" fmla="*/ 36 h 5352"/>
                <a:gd name="T84" fmla="*/ 1177 w 1975"/>
                <a:gd name="T85" fmla="*/ 66 h 5352"/>
                <a:gd name="T86" fmla="*/ 1012 w 1975"/>
                <a:gd name="T87" fmla="*/ 93 h 5352"/>
                <a:gd name="T88" fmla="*/ 826 w 1975"/>
                <a:gd name="T89" fmla="*/ 73 h 5352"/>
                <a:gd name="T90" fmla="*/ 551 w 1975"/>
                <a:gd name="T91" fmla="*/ 59 h 5352"/>
                <a:gd name="T92" fmla="*/ 379 w 1975"/>
                <a:gd name="T93" fmla="*/ 48 h 5352"/>
                <a:gd name="T94" fmla="*/ 303 w 1975"/>
                <a:gd name="T95" fmla="*/ 67 h 5352"/>
                <a:gd name="T96" fmla="*/ 240 w 1975"/>
                <a:gd name="T97" fmla="*/ 139 h 5352"/>
                <a:gd name="T98" fmla="*/ 151 w 1975"/>
                <a:gd name="T99" fmla="*/ 286 h 5352"/>
                <a:gd name="T100" fmla="*/ 101 w 1975"/>
                <a:gd name="T101" fmla="*/ 557 h 5352"/>
                <a:gd name="T102" fmla="*/ 119 w 1975"/>
                <a:gd name="T103" fmla="*/ 800 h 5352"/>
                <a:gd name="T104" fmla="*/ 147 w 1975"/>
                <a:gd name="T105" fmla="*/ 1077 h 5352"/>
                <a:gd name="T106" fmla="*/ 125 w 1975"/>
                <a:gd name="T107" fmla="*/ 1313 h 5352"/>
                <a:gd name="T108" fmla="*/ 68 w 1975"/>
                <a:gd name="T109" fmla="*/ 1467 h 5352"/>
                <a:gd name="T110" fmla="*/ 0 w 1975"/>
                <a:gd name="T111" fmla="*/ 1576 h 5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75" h="5352">
                  <a:moveTo>
                    <a:pt x="0" y="1576"/>
                  </a:moveTo>
                  <a:lnTo>
                    <a:pt x="20" y="1834"/>
                  </a:lnTo>
                  <a:lnTo>
                    <a:pt x="35" y="2001"/>
                  </a:lnTo>
                  <a:lnTo>
                    <a:pt x="53" y="2212"/>
                  </a:lnTo>
                  <a:lnTo>
                    <a:pt x="67" y="2386"/>
                  </a:lnTo>
                  <a:lnTo>
                    <a:pt x="75" y="2506"/>
                  </a:lnTo>
                  <a:lnTo>
                    <a:pt x="80" y="2562"/>
                  </a:lnTo>
                  <a:lnTo>
                    <a:pt x="86" y="2624"/>
                  </a:lnTo>
                  <a:lnTo>
                    <a:pt x="95" y="2701"/>
                  </a:lnTo>
                  <a:lnTo>
                    <a:pt x="107" y="2797"/>
                  </a:lnTo>
                  <a:lnTo>
                    <a:pt x="117" y="2877"/>
                  </a:lnTo>
                  <a:lnTo>
                    <a:pt x="126" y="2940"/>
                  </a:lnTo>
                  <a:lnTo>
                    <a:pt x="143" y="3037"/>
                  </a:lnTo>
                  <a:lnTo>
                    <a:pt x="161" y="3134"/>
                  </a:lnTo>
                  <a:lnTo>
                    <a:pt x="186" y="3276"/>
                  </a:lnTo>
                  <a:lnTo>
                    <a:pt x="239" y="3595"/>
                  </a:lnTo>
                  <a:lnTo>
                    <a:pt x="260" y="3725"/>
                  </a:lnTo>
                  <a:lnTo>
                    <a:pt x="293" y="3913"/>
                  </a:lnTo>
                  <a:lnTo>
                    <a:pt x="314" y="4040"/>
                  </a:lnTo>
                  <a:lnTo>
                    <a:pt x="327" y="4128"/>
                  </a:lnTo>
                  <a:lnTo>
                    <a:pt x="335" y="4169"/>
                  </a:lnTo>
                  <a:lnTo>
                    <a:pt x="343" y="4214"/>
                  </a:lnTo>
                  <a:lnTo>
                    <a:pt x="356" y="4270"/>
                  </a:lnTo>
                  <a:lnTo>
                    <a:pt x="373" y="4339"/>
                  </a:lnTo>
                  <a:lnTo>
                    <a:pt x="387" y="4397"/>
                  </a:lnTo>
                  <a:lnTo>
                    <a:pt x="401" y="4442"/>
                  </a:lnTo>
                  <a:lnTo>
                    <a:pt x="407" y="4462"/>
                  </a:lnTo>
                  <a:lnTo>
                    <a:pt x="413" y="4480"/>
                  </a:lnTo>
                  <a:lnTo>
                    <a:pt x="423" y="4513"/>
                  </a:lnTo>
                  <a:lnTo>
                    <a:pt x="447" y="4583"/>
                  </a:lnTo>
                  <a:lnTo>
                    <a:pt x="480" y="4685"/>
                  </a:lnTo>
                  <a:lnTo>
                    <a:pt x="501" y="4773"/>
                  </a:lnTo>
                  <a:lnTo>
                    <a:pt x="513" y="4834"/>
                  </a:lnTo>
                  <a:lnTo>
                    <a:pt x="519" y="4861"/>
                  </a:lnTo>
                  <a:lnTo>
                    <a:pt x="524" y="4877"/>
                  </a:lnTo>
                  <a:lnTo>
                    <a:pt x="529" y="4894"/>
                  </a:lnTo>
                  <a:lnTo>
                    <a:pt x="541" y="4931"/>
                  </a:lnTo>
                  <a:lnTo>
                    <a:pt x="559" y="4978"/>
                  </a:lnTo>
                  <a:lnTo>
                    <a:pt x="583" y="5037"/>
                  </a:lnTo>
                  <a:lnTo>
                    <a:pt x="593" y="5058"/>
                  </a:lnTo>
                  <a:lnTo>
                    <a:pt x="601" y="5077"/>
                  </a:lnTo>
                  <a:lnTo>
                    <a:pt x="612" y="5095"/>
                  </a:lnTo>
                  <a:lnTo>
                    <a:pt x="618" y="5105"/>
                  </a:lnTo>
                  <a:lnTo>
                    <a:pt x="625" y="5115"/>
                  </a:lnTo>
                  <a:lnTo>
                    <a:pt x="643" y="5137"/>
                  </a:lnTo>
                  <a:lnTo>
                    <a:pt x="666" y="5164"/>
                  </a:lnTo>
                  <a:lnTo>
                    <a:pt x="684" y="5184"/>
                  </a:lnTo>
                  <a:lnTo>
                    <a:pt x="697" y="5199"/>
                  </a:lnTo>
                  <a:lnTo>
                    <a:pt x="719" y="5219"/>
                  </a:lnTo>
                  <a:lnTo>
                    <a:pt x="742" y="5239"/>
                  </a:lnTo>
                  <a:lnTo>
                    <a:pt x="779" y="5271"/>
                  </a:lnTo>
                  <a:lnTo>
                    <a:pt x="798" y="5286"/>
                  </a:lnTo>
                  <a:lnTo>
                    <a:pt x="815" y="5298"/>
                  </a:lnTo>
                  <a:lnTo>
                    <a:pt x="852" y="5323"/>
                  </a:lnTo>
                  <a:lnTo>
                    <a:pt x="866" y="5333"/>
                  </a:lnTo>
                  <a:lnTo>
                    <a:pt x="877" y="5340"/>
                  </a:lnTo>
                  <a:lnTo>
                    <a:pt x="888" y="5345"/>
                  </a:lnTo>
                  <a:lnTo>
                    <a:pt x="906" y="5350"/>
                  </a:lnTo>
                  <a:lnTo>
                    <a:pt x="925" y="5352"/>
                  </a:lnTo>
                  <a:lnTo>
                    <a:pt x="934" y="5352"/>
                  </a:lnTo>
                  <a:lnTo>
                    <a:pt x="942" y="5352"/>
                  </a:lnTo>
                  <a:lnTo>
                    <a:pt x="949" y="5350"/>
                  </a:lnTo>
                  <a:lnTo>
                    <a:pt x="956" y="5349"/>
                  </a:lnTo>
                  <a:lnTo>
                    <a:pt x="970" y="5341"/>
                  </a:lnTo>
                  <a:lnTo>
                    <a:pt x="982" y="5334"/>
                  </a:lnTo>
                  <a:lnTo>
                    <a:pt x="991" y="5325"/>
                  </a:lnTo>
                  <a:lnTo>
                    <a:pt x="1000" y="5315"/>
                  </a:lnTo>
                  <a:lnTo>
                    <a:pt x="1006" y="5304"/>
                  </a:lnTo>
                  <a:lnTo>
                    <a:pt x="1009" y="5298"/>
                  </a:lnTo>
                  <a:lnTo>
                    <a:pt x="1013" y="5295"/>
                  </a:lnTo>
                  <a:lnTo>
                    <a:pt x="1018" y="5293"/>
                  </a:lnTo>
                  <a:lnTo>
                    <a:pt x="1022" y="5295"/>
                  </a:lnTo>
                  <a:lnTo>
                    <a:pt x="1027" y="5297"/>
                  </a:lnTo>
                  <a:lnTo>
                    <a:pt x="1032" y="5301"/>
                  </a:lnTo>
                  <a:lnTo>
                    <a:pt x="1043" y="5311"/>
                  </a:lnTo>
                  <a:lnTo>
                    <a:pt x="1066" y="5337"/>
                  </a:lnTo>
                  <a:lnTo>
                    <a:pt x="1079" y="5346"/>
                  </a:lnTo>
                  <a:lnTo>
                    <a:pt x="1092" y="5350"/>
                  </a:lnTo>
                  <a:lnTo>
                    <a:pt x="1116" y="5350"/>
                  </a:lnTo>
                  <a:lnTo>
                    <a:pt x="1133" y="5352"/>
                  </a:lnTo>
                  <a:lnTo>
                    <a:pt x="1148" y="5352"/>
                  </a:lnTo>
                  <a:lnTo>
                    <a:pt x="1171" y="5350"/>
                  </a:lnTo>
                  <a:lnTo>
                    <a:pt x="1184" y="5346"/>
                  </a:lnTo>
                  <a:lnTo>
                    <a:pt x="1195" y="5344"/>
                  </a:lnTo>
                  <a:lnTo>
                    <a:pt x="1204" y="5340"/>
                  </a:lnTo>
                  <a:lnTo>
                    <a:pt x="1211" y="5337"/>
                  </a:lnTo>
                  <a:lnTo>
                    <a:pt x="1228" y="5329"/>
                  </a:lnTo>
                  <a:lnTo>
                    <a:pt x="1252" y="5323"/>
                  </a:lnTo>
                  <a:lnTo>
                    <a:pt x="1276" y="5322"/>
                  </a:lnTo>
                  <a:lnTo>
                    <a:pt x="1284" y="5323"/>
                  </a:lnTo>
                  <a:lnTo>
                    <a:pt x="1292" y="5326"/>
                  </a:lnTo>
                  <a:lnTo>
                    <a:pt x="1309" y="5328"/>
                  </a:lnTo>
                  <a:lnTo>
                    <a:pt x="1320" y="5327"/>
                  </a:lnTo>
                  <a:lnTo>
                    <a:pt x="1331" y="5323"/>
                  </a:lnTo>
                  <a:lnTo>
                    <a:pt x="1346" y="5316"/>
                  </a:lnTo>
                  <a:lnTo>
                    <a:pt x="1360" y="5308"/>
                  </a:lnTo>
                  <a:lnTo>
                    <a:pt x="1369" y="5301"/>
                  </a:lnTo>
                  <a:lnTo>
                    <a:pt x="1376" y="5292"/>
                  </a:lnTo>
                  <a:lnTo>
                    <a:pt x="1392" y="5272"/>
                  </a:lnTo>
                  <a:lnTo>
                    <a:pt x="1411" y="5243"/>
                  </a:lnTo>
                  <a:lnTo>
                    <a:pt x="1429" y="5213"/>
                  </a:lnTo>
                  <a:lnTo>
                    <a:pt x="1439" y="5191"/>
                  </a:lnTo>
                  <a:lnTo>
                    <a:pt x="1444" y="5181"/>
                  </a:lnTo>
                  <a:lnTo>
                    <a:pt x="1448" y="5169"/>
                  </a:lnTo>
                  <a:lnTo>
                    <a:pt x="1454" y="5154"/>
                  </a:lnTo>
                  <a:lnTo>
                    <a:pt x="1464" y="5137"/>
                  </a:lnTo>
                  <a:lnTo>
                    <a:pt x="1472" y="5123"/>
                  </a:lnTo>
                  <a:lnTo>
                    <a:pt x="1481" y="5113"/>
                  </a:lnTo>
                  <a:lnTo>
                    <a:pt x="1494" y="5098"/>
                  </a:lnTo>
                  <a:lnTo>
                    <a:pt x="1505" y="5082"/>
                  </a:lnTo>
                  <a:lnTo>
                    <a:pt x="1518" y="5057"/>
                  </a:lnTo>
                  <a:lnTo>
                    <a:pt x="1543" y="4990"/>
                  </a:lnTo>
                  <a:lnTo>
                    <a:pt x="1564" y="4930"/>
                  </a:lnTo>
                  <a:lnTo>
                    <a:pt x="1580" y="4876"/>
                  </a:lnTo>
                  <a:lnTo>
                    <a:pt x="1592" y="4825"/>
                  </a:lnTo>
                  <a:lnTo>
                    <a:pt x="1602" y="4781"/>
                  </a:lnTo>
                  <a:lnTo>
                    <a:pt x="1609" y="4739"/>
                  </a:lnTo>
                  <a:lnTo>
                    <a:pt x="1618" y="4657"/>
                  </a:lnTo>
                  <a:lnTo>
                    <a:pt x="1621" y="4574"/>
                  </a:lnTo>
                  <a:lnTo>
                    <a:pt x="1625" y="4482"/>
                  </a:lnTo>
                  <a:lnTo>
                    <a:pt x="1628" y="4429"/>
                  </a:lnTo>
                  <a:lnTo>
                    <a:pt x="1633" y="4372"/>
                  </a:lnTo>
                  <a:lnTo>
                    <a:pt x="1640" y="4307"/>
                  </a:lnTo>
                  <a:lnTo>
                    <a:pt x="1645" y="4271"/>
                  </a:lnTo>
                  <a:lnTo>
                    <a:pt x="1651" y="4234"/>
                  </a:lnTo>
                  <a:lnTo>
                    <a:pt x="1736" y="3649"/>
                  </a:lnTo>
                  <a:lnTo>
                    <a:pt x="1766" y="3411"/>
                  </a:lnTo>
                  <a:lnTo>
                    <a:pt x="1810" y="3063"/>
                  </a:lnTo>
                  <a:lnTo>
                    <a:pt x="1867" y="2586"/>
                  </a:lnTo>
                  <a:lnTo>
                    <a:pt x="1917" y="2107"/>
                  </a:lnTo>
                  <a:lnTo>
                    <a:pt x="1923" y="2055"/>
                  </a:lnTo>
                  <a:lnTo>
                    <a:pt x="1929" y="2009"/>
                  </a:lnTo>
                  <a:lnTo>
                    <a:pt x="1941" y="1933"/>
                  </a:lnTo>
                  <a:lnTo>
                    <a:pt x="1963" y="1813"/>
                  </a:lnTo>
                  <a:lnTo>
                    <a:pt x="1972" y="1756"/>
                  </a:lnTo>
                  <a:lnTo>
                    <a:pt x="1975" y="1695"/>
                  </a:lnTo>
                  <a:lnTo>
                    <a:pt x="1975" y="1619"/>
                  </a:lnTo>
                  <a:lnTo>
                    <a:pt x="1971" y="1523"/>
                  </a:lnTo>
                  <a:lnTo>
                    <a:pt x="1967" y="1491"/>
                  </a:lnTo>
                  <a:lnTo>
                    <a:pt x="1965" y="1479"/>
                  </a:lnTo>
                  <a:lnTo>
                    <a:pt x="1962" y="1469"/>
                  </a:lnTo>
                  <a:lnTo>
                    <a:pt x="1955" y="1448"/>
                  </a:lnTo>
                  <a:lnTo>
                    <a:pt x="1944" y="1417"/>
                  </a:lnTo>
                  <a:lnTo>
                    <a:pt x="1930" y="1377"/>
                  </a:lnTo>
                  <a:lnTo>
                    <a:pt x="1924" y="1363"/>
                  </a:lnTo>
                  <a:lnTo>
                    <a:pt x="1918" y="1349"/>
                  </a:lnTo>
                  <a:lnTo>
                    <a:pt x="1906" y="1323"/>
                  </a:lnTo>
                  <a:lnTo>
                    <a:pt x="1890" y="1283"/>
                  </a:lnTo>
                  <a:lnTo>
                    <a:pt x="1860" y="1192"/>
                  </a:lnTo>
                  <a:lnTo>
                    <a:pt x="1837" y="1097"/>
                  </a:lnTo>
                  <a:lnTo>
                    <a:pt x="1822" y="1031"/>
                  </a:lnTo>
                  <a:lnTo>
                    <a:pt x="1810" y="964"/>
                  </a:lnTo>
                  <a:lnTo>
                    <a:pt x="1798" y="885"/>
                  </a:lnTo>
                  <a:lnTo>
                    <a:pt x="1793" y="852"/>
                  </a:lnTo>
                  <a:lnTo>
                    <a:pt x="1784" y="806"/>
                  </a:lnTo>
                  <a:lnTo>
                    <a:pt x="1780" y="788"/>
                  </a:lnTo>
                  <a:lnTo>
                    <a:pt x="1777" y="780"/>
                  </a:lnTo>
                  <a:lnTo>
                    <a:pt x="1775" y="773"/>
                  </a:lnTo>
                  <a:lnTo>
                    <a:pt x="1766" y="752"/>
                  </a:lnTo>
                  <a:lnTo>
                    <a:pt x="1759" y="730"/>
                  </a:lnTo>
                  <a:lnTo>
                    <a:pt x="1757" y="699"/>
                  </a:lnTo>
                  <a:lnTo>
                    <a:pt x="1758" y="681"/>
                  </a:lnTo>
                  <a:lnTo>
                    <a:pt x="1758" y="674"/>
                  </a:lnTo>
                  <a:lnTo>
                    <a:pt x="1759" y="668"/>
                  </a:lnTo>
                  <a:lnTo>
                    <a:pt x="1763" y="656"/>
                  </a:lnTo>
                  <a:lnTo>
                    <a:pt x="1766" y="646"/>
                  </a:lnTo>
                  <a:lnTo>
                    <a:pt x="1775" y="624"/>
                  </a:lnTo>
                  <a:lnTo>
                    <a:pt x="1784" y="592"/>
                  </a:lnTo>
                  <a:lnTo>
                    <a:pt x="1794" y="554"/>
                  </a:lnTo>
                  <a:lnTo>
                    <a:pt x="1801" y="526"/>
                  </a:lnTo>
                  <a:lnTo>
                    <a:pt x="1806" y="498"/>
                  </a:lnTo>
                  <a:lnTo>
                    <a:pt x="1810" y="459"/>
                  </a:lnTo>
                  <a:lnTo>
                    <a:pt x="1812" y="381"/>
                  </a:lnTo>
                  <a:lnTo>
                    <a:pt x="1812" y="352"/>
                  </a:lnTo>
                  <a:lnTo>
                    <a:pt x="1810" y="325"/>
                  </a:lnTo>
                  <a:lnTo>
                    <a:pt x="1806" y="300"/>
                  </a:lnTo>
                  <a:lnTo>
                    <a:pt x="1800" y="271"/>
                  </a:lnTo>
                  <a:lnTo>
                    <a:pt x="1784" y="193"/>
                  </a:lnTo>
                  <a:lnTo>
                    <a:pt x="1778" y="169"/>
                  </a:lnTo>
                  <a:lnTo>
                    <a:pt x="1775" y="153"/>
                  </a:lnTo>
                  <a:lnTo>
                    <a:pt x="1768" y="136"/>
                  </a:lnTo>
                  <a:lnTo>
                    <a:pt x="1757" y="113"/>
                  </a:lnTo>
                  <a:lnTo>
                    <a:pt x="1745" y="87"/>
                  </a:lnTo>
                  <a:lnTo>
                    <a:pt x="1741" y="77"/>
                  </a:lnTo>
                  <a:lnTo>
                    <a:pt x="1736" y="67"/>
                  </a:lnTo>
                  <a:lnTo>
                    <a:pt x="1732" y="60"/>
                  </a:lnTo>
                  <a:lnTo>
                    <a:pt x="1724" y="52"/>
                  </a:lnTo>
                  <a:lnTo>
                    <a:pt x="1704" y="34"/>
                  </a:lnTo>
                  <a:lnTo>
                    <a:pt x="1684" y="21"/>
                  </a:lnTo>
                  <a:lnTo>
                    <a:pt x="1668" y="13"/>
                  </a:lnTo>
                  <a:lnTo>
                    <a:pt x="1650" y="11"/>
                  </a:lnTo>
                  <a:lnTo>
                    <a:pt x="1625" y="7"/>
                  </a:lnTo>
                  <a:lnTo>
                    <a:pt x="1594" y="3"/>
                  </a:lnTo>
                  <a:lnTo>
                    <a:pt x="1571" y="0"/>
                  </a:lnTo>
                  <a:lnTo>
                    <a:pt x="1549" y="3"/>
                  </a:lnTo>
                  <a:lnTo>
                    <a:pt x="1518" y="7"/>
                  </a:lnTo>
                  <a:lnTo>
                    <a:pt x="1504" y="10"/>
                  </a:lnTo>
                  <a:lnTo>
                    <a:pt x="1494" y="13"/>
                  </a:lnTo>
                  <a:lnTo>
                    <a:pt x="1486" y="17"/>
                  </a:lnTo>
                  <a:lnTo>
                    <a:pt x="1477" y="21"/>
                  </a:lnTo>
                  <a:lnTo>
                    <a:pt x="1462" y="28"/>
                  </a:lnTo>
                  <a:lnTo>
                    <a:pt x="1438" y="34"/>
                  </a:lnTo>
                  <a:lnTo>
                    <a:pt x="1416" y="36"/>
                  </a:lnTo>
                  <a:lnTo>
                    <a:pt x="1399" y="37"/>
                  </a:lnTo>
                  <a:lnTo>
                    <a:pt x="1385" y="36"/>
                  </a:lnTo>
                  <a:lnTo>
                    <a:pt x="1372" y="35"/>
                  </a:lnTo>
                  <a:lnTo>
                    <a:pt x="1344" y="31"/>
                  </a:lnTo>
                  <a:lnTo>
                    <a:pt x="1326" y="31"/>
                  </a:lnTo>
                  <a:lnTo>
                    <a:pt x="1304" y="34"/>
                  </a:lnTo>
                  <a:lnTo>
                    <a:pt x="1285" y="36"/>
                  </a:lnTo>
                  <a:lnTo>
                    <a:pt x="1268" y="40"/>
                  </a:lnTo>
                  <a:lnTo>
                    <a:pt x="1254" y="43"/>
                  </a:lnTo>
                  <a:lnTo>
                    <a:pt x="1241" y="47"/>
                  </a:lnTo>
                  <a:lnTo>
                    <a:pt x="1198" y="60"/>
                  </a:lnTo>
                  <a:lnTo>
                    <a:pt x="1177" y="66"/>
                  </a:lnTo>
                  <a:lnTo>
                    <a:pt x="1154" y="73"/>
                  </a:lnTo>
                  <a:lnTo>
                    <a:pt x="1127" y="81"/>
                  </a:lnTo>
                  <a:lnTo>
                    <a:pt x="1092" y="87"/>
                  </a:lnTo>
                  <a:lnTo>
                    <a:pt x="1045" y="91"/>
                  </a:lnTo>
                  <a:lnTo>
                    <a:pt x="1012" y="93"/>
                  </a:lnTo>
                  <a:lnTo>
                    <a:pt x="979" y="90"/>
                  </a:lnTo>
                  <a:lnTo>
                    <a:pt x="932" y="87"/>
                  </a:lnTo>
                  <a:lnTo>
                    <a:pt x="896" y="84"/>
                  </a:lnTo>
                  <a:lnTo>
                    <a:pt x="869" y="81"/>
                  </a:lnTo>
                  <a:lnTo>
                    <a:pt x="826" y="73"/>
                  </a:lnTo>
                  <a:lnTo>
                    <a:pt x="782" y="66"/>
                  </a:lnTo>
                  <a:lnTo>
                    <a:pt x="719" y="60"/>
                  </a:lnTo>
                  <a:lnTo>
                    <a:pt x="648" y="58"/>
                  </a:lnTo>
                  <a:lnTo>
                    <a:pt x="599" y="58"/>
                  </a:lnTo>
                  <a:lnTo>
                    <a:pt x="551" y="59"/>
                  </a:lnTo>
                  <a:lnTo>
                    <a:pt x="480" y="60"/>
                  </a:lnTo>
                  <a:lnTo>
                    <a:pt x="452" y="59"/>
                  </a:lnTo>
                  <a:lnTo>
                    <a:pt x="431" y="57"/>
                  </a:lnTo>
                  <a:lnTo>
                    <a:pt x="395" y="49"/>
                  </a:lnTo>
                  <a:lnTo>
                    <a:pt x="379" y="48"/>
                  </a:lnTo>
                  <a:lnTo>
                    <a:pt x="371" y="48"/>
                  </a:lnTo>
                  <a:lnTo>
                    <a:pt x="362" y="48"/>
                  </a:lnTo>
                  <a:lnTo>
                    <a:pt x="343" y="53"/>
                  </a:lnTo>
                  <a:lnTo>
                    <a:pt x="319" y="60"/>
                  </a:lnTo>
                  <a:lnTo>
                    <a:pt x="303" y="67"/>
                  </a:lnTo>
                  <a:lnTo>
                    <a:pt x="291" y="75"/>
                  </a:lnTo>
                  <a:lnTo>
                    <a:pt x="282" y="82"/>
                  </a:lnTo>
                  <a:lnTo>
                    <a:pt x="273" y="90"/>
                  </a:lnTo>
                  <a:lnTo>
                    <a:pt x="259" y="111"/>
                  </a:lnTo>
                  <a:lnTo>
                    <a:pt x="240" y="139"/>
                  </a:lnTo>
                  <a:lnTo>
                    <a:pt x="198" y="198"/>
                  </a:lnTo>
                  <a:lnTo>
                    <a:pt x="182" y="220"/>
                  </a:lnTo>
                  <a:lnTo>
                    <a:pt x="170" y="240"/>
                  </a:lnTo>
                  <a:lnTo>
                    <a:pt x="161" y="262"/>
                  </a:lnTo>
                  <a:lnTo>
                    <a:pt x="151" y="286"/>
                  </a:lnTo>
                  <a:lnTo>
                    <a:pt x="143" y="316"/>
                  </a:lnTo>
                  <a:lnTo>
                    <a:pt x="133" y="353"/>
                  </a:lnTo>
                  <a:lnTo>
                    <a:pt x="117" y="429"/>
                  </a:lnTo>
                  <a:lnTo>
                    <a:pt x="107" y="496"/>
                  </a:lnTo>
                  <a:lnTo>
                    <a:pt x="101" y="557"/>
                  </a:lnTo>
                  <a:lnTo>
                    <a:pt x="99" y="612"/>
                  </a:lnTo>
                  <a:lnTo>
                    <a:pt x="101" y="663"/>
                  </a:lnTo>
                  <a:lnTo>
                    <a:pt x="105" y="711"/>
                  </a:lnTo>
                  <a:lnTo>
                    <a:pt x="111" y="755"/>
                  </a:lnTo>
                  <a:lnTo>
                    <a:pt x="119" y="800"/>
                  </a:lnTo>
                  <a:lnTo>
                    <a:pt x="134" y="888"/>
                  </a:lnTo>
                  <a:lnTo>
                    <a:pt x="140" y="938"/>
                  </a:lnTo>
                  <a:lnTo>
                    <a:pt x="145" y="989"/>
                  </a:lnTo>
                  <a:lnTo>
                    <a:pt x="147" y="1046"/>
                  </a:lnTo>
                  <a:lnTo>
                    <a:pt x="147" y="1077"/>
                  </a:lnTo>
                  <a:lnTo>
                    <a:pt x="147" y="1108"/>
                  </a:lnTo>
                  <a:lnTo>
                    <a:pt x="145" y="1143"/>
                  </a:lnTo>
                  <a:lnTo>
                    <a:pt x="143" y="1179"/>
                  </a:lnTo>
                  <a:lnTo>
                    <a:pt x="133" y="1257"/>
                  </a:lnTo>
                  <a:lnTo>
                    <a:pt x="125" y="1313"/>
                  </a:lnTo>
                  <a:lnTo>
                    <a:pt x="120" y="1334"/>
                  </a:lnTo>
                  <a:lnTo>
                    <a:pt x="116" y="1353"/>
                  </a:lnTo>
                  <a:lnTo>
                    <a:pt x="102" y="1390"/>
                  </a:lnTo>
                  <a:lnTo>
                    <a:pt x="80" y="1443"/>
                  </a:lnTo>
                  <a:lnTo>
                    <a:pt x="68" y="1467"/>
                  </a:lnTo>
                  <a:lnTo>
                    <a:pt x="57" y="1489"/>
                  </a:lnTo>
                  <a:lnTo>
                    <a:pt x="45" y="1508"/>
                  </a:lnTo>
                  <a:lnTo>
                    <a:pt x="36" y="1523"/>
                  </a:lnTo>
                  <a:lnTo>
                    <a:pt x="17" y="1551"/>
                  </a:lnTo>
                  <a:lnTo>
                    <a:pt x="0" y="1576"/>
                  </a:lnTo>
                  <a:close/>
                </a:path>
              </a:pathLst>
            </a:custGeom>
            <a:solidFill>
              <a:srgbClr val="FFFF8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2101" name="Freeform 21">
              <a:extLst>
                <a:ext uri="{FF2B5EF4-FFF2-40B4-BE49-F238E27FC236}">
                  <a16:creationId xmlns:a16="http://schemas.microsoft.com/office/drawing/2014/main" id="{DBEEF4C9-FE0E-EA58-F956-588F8E842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" y="1873"/>
              <a:ext cx="165" cy="1511"/>
            </a:xfrm>
            <a:custGeom>
              <a:avLst/>
              <a:gdLst>
                <a:gd name="T0" fmla="*/ 320 w 496"/>
                <a:gd name="T1" fmla="*/ 4532 h 4532"/>
                <a:gd name="T2" fmla="*/ 318 w 496"/>
                <a:gd name="T3" fmla="*/ 4379 h 4532"/>
                <a:gd name="T4" fmla="*/ 312 w 496"/>
                <a:gd name="T5" fmla="*/ 4217 h 4532"/>
                <a:gd name="T6" fmla="*/ 290 w 496"/>
                <a:gd name="T7" fmla="*/ 3878 h 4532"/>
                <a:gd name="T8" fmla="*/ 264 w 496"/>
                <a:gd name="T9" fmla="*/ 3532 h 4532"/>
                <a:gd name="T10" fmla="*/ 224 w 496"/>
                <a:gd name="T11" fmla="*/ 2932 h 4532"/>
                <a:gd name="T12" fmla="*/ 208 w 496"/>
                <a:gd name="T13" fmla="*/ 2539 h 4532"/>
                <a:gd name="T14" fmla="*/ 207 w 496"/>
                <a:gd name="T15" fmla="*/ 2345 h 4532"/>
                <a:gd name="T16" fmla="*/ 211 w 496"/>
                <a:gd name="T17" fmla="*/ 2216 h 4532"/>
                <a:gd name="T18" fmla="*/ 216 w 496"/>
                <a:gd name="T19" fmla="*/ 2096 h 4532"/>
                <a:gd name="T20" fmla="*/ 229 w 496"/>
                <a:gd name="T21" fmla="*/ 1926 h 4532"/>
                <a:gd name="T22" fmla="*/ 259 w 496"/>
                <a:gd name="T23" fmla="*/ 1588 h 4532"/>
                <a:gd name="T24" fmla="*/ 268 w 496"/>
                <a:gd name="T25" fmla="*/ 1360 h 4532"/>
                <a:gd name="T26" fmla="*/ 266 w 496"/>
                <a:gd name="T27" fmla="*/ 1171 h 4532"/>
                <a:gd name="T28" fmla="*/ 273 w 496"/>
                <a:gd name="T29" fmla="*/ 1056 h 4532"/>
                <a:gd name="T30" fmla="*/ 283 w 496"/>
                <a:gd name="T31" fmla="*/ 977 h 4532"/>
                <a:gd name="T32" fmla="*/ 300 w 496"/>
                <a:gd name="T33" fmla="*/ 897 h 4532"/>
                <a:gd name="T34" fmla="*/ 320 w 496"/>
                <a:gd name="T35" fmla="*/ 819 h 4532"/>
                <a:gd name="T36" fmla="*/ 348 w 496"/>
                <a:gd name="T37" fmla="*/ 739 h 4532"/>
                <a:gd name="T38" fmla="*/ 380 w 496"/>
                <a:gd name="T39" fmla="*/ 661 h 4532"/>
                <a:gd name="T40" fmla="*/ 438 w 496"/>
                <a:gd name="T41" fmla="*/ 545 h 4532"/>
                <a:gd name="T42" fmla="*/ 477 w 496"/>
                <a:gd name="T43" fmla="*/ 437 h 4532"/>
                <a:gd name="T44" fmla="*/ 492 w 496"/>
                <a:gd name="T45" fmla="*/ 370 h 4532"/>
                <a:gd name="T46" fmla="*/ 496 w 496"/>
                <a:gd name="T47" fmla="*/ 305 h 4532"/>
                <a:gd name="T48" fmla="*/ 494 w 496"/>
                <a:gd name="T49" fmla="*/ 265 h 4532"/>
                <a:gd name="T50" fmla="*/ 490 w 496"/>
                <a:gd name="T51" fmla="*/ 241 h 4532"/>
                <a:gd name="T52" fmla="*/ 483 w 496"/>
                <a:gd name="T53" fmla="*/ 210 h 4532"/>
                <a:gd name="T54" fmla="*/ 474 w 496"/>
                <a:gd name="T55" fmla="*/ 178 h 4532"/>
                <a:gd name="T56" fmla="*/ 453 w 496"/>
                <a:gd name="T57" fmla="*/ 131 h 4532"/>
                <a:gd name="T58" fmla="*/ 426 w 496"/>
                <a:gd name="T59" fmla="*/ 84 h 4532"/>
                <a:gd name="T60" fmla="*/ 378 w 496"/>
                <a:gd name="T61" fmla="*/ 40 h 4532"/>
                <a:gd name="T62" fmla="*/ 333 w 496"/>
                <a:gd name="T63" fmla="*/ 13 h 4532"/>
                <a:gd name="T64" fmla="*/ 290 w 496"/>
                <a:gd name="T65" fmla="*/ 1 h 4532"/>
                <a:gd name="T66" fmla="*/ 248 w 496"/>
                <a:gd name="T67" fmla="*/ 1 h 4532"/>
                <a:gd name="T68" fmla="*/ 205 w 496"/>
                <a:gd name="T69" fmla="*/ 12 h 4532"/>
                <a:gd name="T70" fmla="*/ 159 w 496"/>
                <a:gd name="T71" fmla="*/ 31 h 4532"/>
                <a:gd name="T72" fmla="*/ 54 w 496"/>
                <a:gd name="T73" fmla="*/ 84 h 4532"/>
                <a:gd name="T74" fmla="*/ 36 w 496"/>
                <a:gd name="T75" fmla="*/ 116 h 4532"/>
                <a:gd name="T76" fmla="*/ 12 w 496"/>
                <a:gd name="T77" fmla="*/ 190 h 4532"/>
                <a:gd name="T78" fmla="*/ 1 w 496"/>
                <a:gd name="T79" fmla="*/ 269 h 4532"/>
                <a:gd name="T80" fmla="*/ 1 w 496"/>
                <a:gd name="T81" fmla="*/ 352 h 4532"/>
                <a:gd name="T82" fmla="*/ 8 w 496"/>
                <a:gd name="T83" fmla="*/ 433 h 4532"/>
                <a:gd name="T84" fmla="*/ 27 w 496"/>
                <a:gd name="T85" fmla="*/ 551 h 4532"/>
                <a:gd name="T86" fmla="*/ 70 w 496"/>
                <a:gd name="T87" fmla="*/ 785 h 4532"/>
                <a:gd name="T88" fmla="*/ 92 w 496"/>
                <a:gd name="T89" fmla="*/ 994 h 4532"/>
                <a:gd name="T90" fmla="*/ 100 w 496"/>
                <a:gd name="T91" fmla="*/ 1204 h 4532"/>
                <a:gd name="T92" fmla="*/ 100 w 496"/>
                <a:gd name="T93" fmla="*/ 1360 h 4532"/>
                <a:gd name="T94" fmla="*/ 97 w 496"/>
                <a:gd name="T95" fmla="*/ 1515 h 4532"/>
                <a:gd name="T96" fmla="*/ 80 w 496"/>
                <a:gd name="T97" fmla="*/ 1917 h 4532"/>
                <a:gd name="T98" fmla="*/ 76 w 496"/>
                <a:gd name="T99" fmla="*/ 2109 h 4532"/>
                <a:gd name="T100" fmla="*/ 76 w 496"/>
                <a:gd name="T101" fmla="*/ 2201 h 4532"/>
                <a:gd name="T102" fmla="*/ 80 w 496"/>
                <a:gd name="T103" fmla="*/ 2294 h 4532"/>
                <a:gd name="T104" fmla="*/ 100 w 496"/>
                <a:gd name="T105" fmla="*/ 2787 h 4532"/>
                <a:gd name="T106" fmla="*/ 140 w 496"/>
                <a:gd name="T107" fmla="*/ 3995 h 4532"/>
                <a:gd name="T108" fmla="*/ 156 w 496"/>
                <a:gd name="T109" fmla="*/ 4373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6" h="4532">
                  <a:moveTo>
                    <a:pt x="160" y="4476"/>
                  </a:moveTo>
                  <a:lnTo>
                    <a:pt x="320" y="4532"/>
                  </a:lnTo>
                  <a:lnTo>
                    <a:pt x="319" y="4457"/>
                  </a:lnTo>
                  <a:lnTo>
                    <a:pt x="318" y="4379"/>
                  </a:lnTo>
                  <a:lnTo>
                    <a:pt x="315" y="4299"/>
                  </a:lnTo>
                  <a:lnTo>
                    <a:pt x="312" y="4217"/>
                  </a:lnTo>
                  <a:lnTo>
                    <a:pt x="302" y="4049"/>
                  </a:lnTo>
                  <a:lnTo>
                    <a:pt x="290" y="3878"/>
                  </a:lnTo>
                  <a:lnTo>
                    <a:pt x="277" y="3704"/>
                  </a:lnTo>
                  <a:lnTo>
                    <a:pt x="264" y="3532"/>
                  </a:lnTo>
                  <a:lnTo>
                    <a:pt x="240" y="3200"/>
                  </a:lnTo>
                  <a:lnTo>
                    <a:pt x="224" y="2932"/>
                  </a:lnTo>
                  <a:lnTo>
                    <a:pt x="212" y="2668"/>
                  </a:lnTo>
                  <a:lnTo>
                    <a:pt x="208" y="2539"/>
                  </a:lnTo>
                  <a:lnTo>
                    <a:pt x="207" y="2409"/>
                  </a:lnTo>
                  <a:lnTo>
                    <a:pt x="207" y="2345"/>
                  </a:lnTo>
                  <a:lnTo>
                    <a:pt x="208" y="2281"/>
                  </a:lnTo>
                  <a:lnTo>
                    <a:pt x="211" y="2216"/>
                  </a:lnTo>
                  <a:lnTo>
                    <a:pt x="213" y="2152"/>
                  </a:lnTo>
                  <a:lnTo>
                    <a:pt x="216" y="2096"/>
                  </a:lnTo>
                  <a:lnTo>
                    <a:pt x="220" y="2039"/>
                  </a:lnTo>
                  <a:lnTo>
                    <a:pt x="229" y="1926"/>
                  </a:lnTo>
                  <a:lnTo>
                    <a:pt x="249" y="1702"/>
                  </a:lnTo>
                  <a:lnTo>
                    <a:pt x="259" y="1588"/>
                  </a:lnTo>
                  <a:lnTo>
                    <a:pt x="265" y="1475"/>
                  </a:lnTo>
                  <a:lnTo>
                    <a:pt x="268" y="1360"/>
                  </a:lnTo>
                  <a:lnTo>
                    <a:pt x="266" y="1246"/>
                  </a:lnTo>
                  <a:lnTo>
                    <a:pt x="266" y="1171"/>
                  </a:lnTo>
                  <a:lnTo>
                    <a:pt x="270" y="1096"/>
                  </a:lnTo>
                  <a:lnTo>
                    <a:pt x="273" y="1056"/>
                  </a:lnTo>
                  <a:lnTo>
                    <a:pt x="277" y="1017"/>
                  </a:lnTo>
                  <a:lnTo>
                    <a:pt x="283" y="977"/>
                  </a:lnTo>
                  <a:lnTo>
                    <a:pt x="290" y="937"/>
                  </a:lnTo>
                  <a:lnTo>
                    <a:pt x="300" y="897"/>
                  </a:lnTo>
                  <a:lnTo>
                    <a:pt x="309" y="859"/>
                  </a:lnTo>
                  <a:lnTo>
                    <a:pt x="320" y="819"/>
                  </a:lnTo>
                  <a:lnTo>
                    <a:pt x="333" y="779"/>
                  </a:lnTo>
                  <a:lnTo>
                    <a:pt x="348" y="739"/>
                  </a:lnTo>
                  <a:lnTo>
                    <a:pt x="363" y="700"/>
                  </a:lnTo>
                  <a:lnTo>
                    <a:pt x="380" y="661"/>
                  </a:lnTo>
                  <a:lnTo>
                    <a:pt x="399" y="623"/>
                  </a:lnTo>
                  <a:lnTo>
                    <a:pt x="438" y="545"/>
                  </a:lnTo>
                  <a:lnTo>
                    <a:pt x="466" y="472"/>
                  </a:lnTo>
                  <a:lnTo>
                    <a:pt x="477" y="437"/>
                  </a:lnTo>
                  <a:lnTo>
                    <a:pt x="486" y="403"/>
                  </a:lnTo>
                  <a:lnTo>
                    <a:pt x="492" y="370"/>
                  </a:lnTo>
                  <a:lnTo>
                    <a:pt x="495" y="337"/>
                  </a:lnTo>
                  <a:lnTo>
                    <a:pt x="496" y="305"/>
                  </a:lnTo>
                  <a:lnTo>
                    <a:pt x="495" y="272"/>
                  </a:lnTo>
                  <a:lnTo>
                    <a:pt x="494" y="265"/>
                  </a:lnTo>
                  <a:lnTo>
                    <a:pt x="493" y="257"/>
                  </a:lnTo>
                  <a:lnTo>
                    <a:pt x="490" y="241"/>
                  </a:lnTo>
                  <a:lnTo>
                    <a:pt x="487" y="226"/>
                  </a:lnTo>
                  <a:lnTo>
                    <a:pt x="483" y="210"/>
                  </a:lnTo>
                  <a:lnTo>
                    <a:pt x="478" y="193"/>
                  </a:lnTo>
                  <a:lnTo>
                    <a:pt x="474" y="178"/>
                  </a:lnTo>
                  <a:lnTo>
                    <a:pt x="460" y="146"/>
                  </a:lnTo>
                  <a:lnTo>
                    <a:pt x="453" y="131"/>
                  </a:lnTo>
                  <a:lnTo>
                    <a:pt x="445" y="115"/>
                  </a:lnTo>
                  <a:lnTo>
                    <a:pt x="426" y="84"/>
                  </a:lnTo>
                  <a:lnTo>
                    <a:pt x="400" y="60"/>
                  </a:lnTo>
                  <a:lnTo>
                    <a:pt x="378" y="40"/>
                  </a:lnTo>
                  <a:lnTo>
                    <a:pt x="355" y="24"/>
                  </a:lnTo>
                  <a:lnTo>
                    <a:pt x="333" y="13"/>
                  </a:lnTo>
                  <a:lnTo>
                    <a:pt x="312" y="5"/>
                  </a:lnTo>
                  <a:lnTo>
                    <a:pt x="290" y="1"/>
                  </a:lnTo>
                  <a:lnTo>
                    <a:pt x="268" y="0"/>
                  </a:lnTo>
                  <a:lnTo>
                    <a:pt x="248" y="1"/>
                  </a:lnTo>
                  <a:lnTo>
                    <a:pt x="226" y="6"/>
                  </a:lnTo>
                  <a:lnTo>
                    <a:pt x="205" y="12"/>
                  </a:lnTo>
                  <a:lnTo>
                    <a:pt x="182" y="20"/>
                  </a:lnTo>
                  <a:lnTo>
                    <a:pt x="159" y="31"/>
                  </a:lnTo>
                  <a:lnTo>
                    <a:pt x="109" y="55"/>
                  </a:lnTo>
                  <a:lnTo>
                    <a:pt x="54" y="84"/>
                  </a:lnTo>
                  <a:lnTo>
                    <a:pt x="44" y="100"/>
                  </a:lnTo>
                  <a:lnTo>
                    <a:pt x="36" y="116"/>
                  </a:lnTo>
                  <a:lnTo>
                    <a:pt x="21" y="152"/>
                  </a:lnTo>
                  <a:lnTo>
                    <a:pt x="12" y="190"/>
                  </a:lnTo>
                  <a:lnTo>
                    <a:pt x="4" y="229"/>
                  </a:lnTo>
                  <a:lnTo>
                    <a:pt x="1" y="269"/>
                  </a:lnTo>
                  <a:lnTo>
                    <a:pt x="0" y="310"/>
                  </a:lnTo>
                  <a:lnTo>
                    <a:pt x="1" y="352"/>
                  </a:lnTo>
                  <a:lnTo>
                    <a:pt x="3" y="392"/>
                  </a:lnTo>
                  <a:lnTo>
                    <a:pt x="8" y="433"/>
                  </a:lnTo>
                  <a:lnTo>
                    <a:pt x="14" y="473"/>
                  </a:lnTo>
                  <a:lnTo>
                    <a:pt x="27" y="551"/>
                  </a:lnTo>
                  <a:lnTo>
                    <a:pt x="54" y="679"/>
                  </a:lnTo>
                  <a:lnTo>
                    <a:pt x="70" y="785"/>
                  </a:lnTo>
                  <a:lnTo>
                    <a:pt x="84" y="888"/>
                  </a:lnTo>
                  <a:lnTo>
                    <a:pt x="92" y="994"/>
                  </a:lnTo>
                  <a:lnTo>
                    <a:pt x="98" y="1098"/>
                  </a:lnTo>
                  <a:lnTo>
                    <a:pt x="100" y="1204"/>
                  </a:lnTo>
                  <a:lnTo>
                    <a:pt x="102" y="1307"/>
                  </a:lnTo>
                  <a:lnTo>
                    <a:pt x="100" y="1360"/>
                  </a:lnTo>
                  <a:lnTo>
                    <a:pt x="99" y="1412"/>
                  </a:lnTo>
                  <a:lnTo>
                    <a:pt x="97" y="1515"/>
                  </a:lnTo>
                  <a:lnTo>
                    <a:pt x="88" y="1719"/>
                  </a:lnTo>
                  <a:lnTo>
                    <a:pt x="80" y="1917"/>
                  </a:lnTo>
                  <a:lnTo>
                    <a:pt x="78" y="2014"/>
                  </a:lnTo>
                  <a:lnTo>
                    <a:pt x="76" y="2109"/>
                  </a:lnTo>
                  <a:lnTo>
                    <a:pt x="76" y="2156"/>
                  </a:lnTo>
                  <a:lnTo>
                    <a:pt x="76" y="2201"/>
                  </a:lnTo>
                  <a:lnTo>
                    <a:pt x="78" y="2248"/>
                  </a:lnTo>
                  <a:lnTo>
                    <a:pt x="80" y="2294"/>
                  </a:lnTo>
                  <a:lnTo>
                    <a:pt x="91" y="2519"/>
                  </a:lnTo>
                  <a:lnTo>
                    <a:pt x="100" y="2787"/>
                  </a:lnTo>
                  <a:lnTo>
                    <a:pt x="121" y="3393"/>
                  </a:lnTo>
                  <a:lnTo>
                    <a:pt x="140" y="3995"/>
                  </a:lnTo>
                  <a:lnTo>
                    <a:pt x="151" y="4257"/>
                  </a:lnTo>
                  <a:lnTo>
                    <a:pt x="156" y="4373"/>
                  </a:lnTo>
                  <a:lnTo>
                    <a:pt x="160" y="4476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302102" name="Group 22">
              <a:extLst>
                <a:ext uri="{FF2B5EF4-FFF2-40B4-BE49-F238E27FC236}">
                  <a16:creationId xmlns:a16="http://schemas.microsoft.com/office/drawing/2014/main" id="{1E760F75-E4D1-717F-8616-FE80CF42A5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2" y="2268"/>
              <a:ext cx="1083" cy="91"/>
              <a:chOff x="4082" y="2268"/>
              <a:chExt cx="1083" cy="91"/>
            </a:xfrm>
          </p:grpSpPr>
          <p:sp>
            <p:nvSpPr>
              <p:cNvPr id="302103" name="Freeform 23">
                <a:extLst>
                  <a:ext uri="{FF2B5EF4-FFF2-40B4-BE49-F238E27FC236}">
                    <a16:creationId xmlns:a16="http://schemas.microsoft.com/office/drawing/2014/main" id="{1492AF90-C995-3AAE-A7C4-7FEC69F5F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268"/>
                <a:ext cx="61" cy="91"/>
              </a:xfrm>
              <a:custGeom>
                <a:avLst/>
                <a:gdLst>
                  <a:gd name="T0" fmla="*/ 184 w 184"/>
                  <a:gd name="T1" fmla="*/ 275 h 275"/>
                  <a:gd name="T2" fmla="*/ 184 w 184"/>
                  <a:gd name="T3" fmla="*/ 0 h 275"/>
                  <a:gd name="T4" fmla="*/ 0 w 184"/>
                  <a:gd name="T5" fmla="*/ 137 h 275"/>
                  <a:gd name="T6" fmla="*/ 184 w 184"/>
                  <a:gd name="T7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275">
                    <a:moveTo>
                      <a:pt x="184" y="275"/>
                    </a:moveTo>
                    <a:lnTo>
                      <a:pt x="184" y="0"/>
                    </a:lnTo>
                    <a:lnTo>
                      <a:pt x="0" y="137"/>
                    </a:lnTo>
                    <a:lnTo>
                      <a:pt x="184" y="275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02104" name="Rectangle 24">
                <a:extLst>
                  <a:ext uri="{FF2B5EF4-FFF2-40B4-BE49-F238E27FC236}">
                    <a16:creationId xmlns:a16="http://schemas.microsoft.com/office/drawing/2014/main" id="{F2A4357D-A8AD-5D7A-0370-9F2D4BBF8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" y="2299"/>
                <a:ext cx="123" cy="3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02105" name="Rectangle 25">
                <a:extLst>
                  <a:ext uri="{FF2B5EF4-FFF2-40B4-BE49-F238E27FC236}">
                    <a16:creationId xmlns:a16="http://schemas.microsoft.com/office/drawing/2014/main" id="{EBCD7700-69CE-6289-EE13-8325987FB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9" y="2299"/>
                <a:ext cx="123" cy="3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02106" name="Rectangle 26">
                <a:extLst>
                  <a:ext uri="{FF2B5EF4-FFF2-40B4-BE49-F238E27FC236}">
                    <a16:creationId xmlns:a16="http://schemas.microsoft.com/office/drawing/2014/main" id="{CAB4110A-C5BD-B55E-E327-E27CCA248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7" y="2299"/>
                <a:ext cx="122" cy="3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02107" name="Rectangle 27">
                <a:extLst>
                  <a:ext uri="{FF2B5EF4-FFF2-40B4-BE49-F238E27FC236}">
                    <a16:creationId xmlns:a16="http://schemas.microsoft.com/office/drawing/2014/main" id="{CA780BC1-9125-5930-72A9-88D7EC9E0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4" y="2299"/>
                <a:ext cx="122" cy="3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02108" name="Rectangle 28">
                <a:extLst>
                  <a:ext uri="{FF2B5EF4-FFF2-40B4-BE49-F238E27FC236}">
                    <a16:creationId xmlns:a16="http://schemas.microsoft.com/office/drawing/2014/main" id="{9BBA3721-A944-C421-3FE8-19332E57E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299"/>
                <a:ext cx="105" cy="3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302109" name="Line 29">
              <a:extLst>
                <a:ext uri="{FF2B5EF4-FFF2-40B4-BE49-F238E27FC236}">
                  <a16:creationId xmlns:a16="http://schemas.microsoft.com/office/drawing/2014/main" id="{E0246D8D-2F44-87BF-7BD0-A4377E6794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1632"/>
              <a:ext cx="0" cy="1536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2110" name="Line 30">
              <a:extLst>
                <a:ext uri="{FF2B5EF4-FFF2-40B4-BE49-F238E27FC236}">
                  <a16:creationId xmlns:a16="http://schemas.microsoft.com/office/drawing/2014/main" id="{620A9153-EAC5-00BB-0859-5B9CB85B05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1632"/>
              <a:ext cx="0" cy="1536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02111" name="Text Box 31">
            <a:extLst>
              <a:ext uri="{FF2B5EF4-FFF2-40B4-BE49-F238E27FC236}">
                <a16:creationId xmlns:a16="http://schemas.microsoft.com/office/drawing/2014/main" id="{1F1DAE35-5EB6-DA86-78D8-BE1C3CC2A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797" y="529882"/>
            <a:ext cx="8458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000" b="1" dirty="0">
                <a:solidFill>
                  <a:schemeClr val="accent1"/>
                </a:solidFill>
              </a:rPr>
              <a:t>Posterior cervical burnout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E5E35E-077A-0CDF-876B-084DB90B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37</a:t>
            </a:fld>
            <a:endParaRPr lang="en-I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>
            <a:extLst>
              <a:ext uri="{FF2B5EF4-FFF2-40B4-BE49-F238E27FC236}">
                <a16:creationId xmlns:a16="http://schemas.microsoft.com/office/drawing/2014/main" id="{47B16475-526A-D0C4-8707-9F1D4D650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06" y="1554825"/>
            <a:ext cx="3162199" cy="31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107" name="Picture 3">
            <a:extLst>
              <a:ext uri="{FF2B5EF4-FFF2-40B4-BE49-F238E27FC236}">
                <a16:creationId xmlns:a16="http://schemas.microsoft.com/office/drawing/2014/main" id="{23B9F009-53F3-DA1F-2443-34DA3EDE8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40" y="1554826"/>
            <a:ext cx="3659247" cy="31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693E78-2570-CF05-35F9-3C72A241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38</a:t>
            </a:fld>
            <a:endParaRPr lang="en-I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130" name="Group 2">
            <a:extLst>
              <a:ext uri="{FF2B5EF4-FFF2-40B4-BE49-F238E27FC236}">
                <a16:creationId xmlns:a16="http://schemas.microsoft.com/office/drawing/2014/main" id="{F28943AB-0ABA-E3EB-589D-E73ACD271373}"/>
              </a:ext>
            </a:extLst>
          </p:cNvPr>
          <p:cNvGrpSpPr>
            <a:grpSpLocks/>
          </p:cNvGrpSpPr>
          <p:nvPr/>
        </p:nvGrpSpPr>
        <p:grpSpPr bwMode="auto">
          <a:xfrm>
            <a:off x="3496979" y="2966749"/>
            <a:ext cx="1066800" cy="3200400"/>
            <a:chOff x="1056" y="1462"/>
            <a:chExt cx="772" cy="2186"/>
          </a:xfrm>
        </p:grpSpPr>
        <p:sp>
          <p:nvSpPr>
            <p:cNvPr id="304131" name="Freeform 3">
              <a:extLst>
                <a:ext uri="{FF2B5EF4-FFF2-40B4-BE49-F238E27FC236}">
                  <a16:creationId xmlns:a16="http://schemas.microsoft.com/office/drawing/2014/main" id="{FCCDAD95-FB56-FC81-6884-8ADFA68F7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1462"/>
              <a:ext cx="456" cy="1442"/>
            </a:xfrm>
            <a:custGeom>
              <a:avLst/>
              <a:gdLst>
                <a:gd name="T0" fmla="*/ 822 w 822"/>
                <a:gd name="T1" fmla="*/ 2575 h 2689"/>
                <a:gd name="T2" fmla="*/ 819 w 822"/>
                <a:gd name="T3" fmla="*/ 2598 h 2689"/>
                <a:gd name="T4" fmla="*/ 811 w 822"/>
                <a:gd name="T5" fmla="*/ 2617 h 2689"/>
                <a:gd name="T6" fmla="*/ 802 w 822"/>
                <a:gd name="T7" fmla="*/ 2635 h 2689"/>
                <a:gd name="T8" fmla="*/ 789 w 822"/>
                <a:gd name="T9" fmla="*/ 2649 h 2689"/>
                <a:gd name="T10" fmla="*/ 765 w 822"/>
                <a:gd name="T11" fmla="*/ 2665 h 2689"/>
                <a:gd name="T12" fmla="*/ 725 w 822"/>
                <a:gd name="T13" fmla="*/ 2681 h 2689"/>
                <a:gd name="T14" fmla="*/ 676 w 822"/>
                <a:gd name="T15" fmla="*/ 2688 h 2689"/>
                <a:gd name="T16" fmla="*/ 621 w 822"/>
                <a:gd name="T17" fmla="*/ 2688 h 2689"/>
                <a:gd name="T18" fmla="*/ 576 w 822"/>
                <a:gd name="T19" fmla="*/ 2685 h 2689"/>
                <a:gd name="T20" fmla="*/ 530 w 822"/>
                <a:gd name="T21" fmla="*/ 2680 h 2689"/>
                <a:gd name="T22" fmla="*/ 430 w 822"/>
                <a:gd name="T23" fmla="*/ 2662 h 2689"/>
                <a:gd name="T24" fmla="*/ 363 w 822"/>
                <a:gd name="T25" fmla="*/ 2648 h 2689"/>
                <a:gd name="T26" fmla="*/ 232 w 822"/>
                <a:gd name="T27" fmla="*/ 2617 h 2689"/>
                <a:gd name="T28" fmla="*/ 116 w 822"/>
                <a:gd name="T29" fmla="*/ 2593 h 2689"/>
                <a:gd name="T30" fmla="*/ 26 w 822"/>
                <a:gd name="T31" fmla="*/ 2582 h 2689"/>
                <a:gd name="T32" fmla="*/ 34 w 822"/>
                <a:gd name="T33" fmla="*/ 2678 h 2689"/>
                <a:gd name="T34" fmla="*/ 33 w 822"/>
                <a:gd name="T35" fmla="*/ 2689 h 2689"/>
                <a:gd name="T36" fmla="*/ 31 w 822"/>
                <a:gd name="T37" fmla="*/ 2685 h 2689"/>
                <a:gd name="T38" fmla="*/ 17 w 822"/>
                <a:gd name="T39" fmla="*/ 2618 h 2689"/>
                <a:gd name="T40" fmla="*/ 3 w 822"/>
                <a:gd name="T41" fmla="*/ 2489 h 2689"/>
                <a:gd name="T42" fmla="*/ 0 w 822"/>
                <a:gd name="T43" fmla="*/ 2309 h 2689"/>
                <a:gd name="T44" fmla="*/ 10 w 822"/>
                <a:gd name="T45" fmla="*/ 2113 h 2689"/>
                <a:gd name="T46" fmla="*/ 28 w 822"/>
                <a:gd name="T47" fmla="*/ 1898 h 2689"/>
                <a:gd name="T48" fmla="*/ 61 w 822"/>
                <a:gd name="T49" fmla="*/ 1528 h 2689"/>
                <a:gd name="T50" fmla="*/ 79 w 822"/>
                <a:gd name="T51" fmla="*/ 1244 h 2689"/>
                <a:gd name="T52" fmla="*/ 86 w 822"/>
                <a:gd name="T53" fmla="*/ 922 h 2689"/>
                <a:gd name="T54" fmla="*/ 84 w 822"/>
                <a:gd name="T55" fmla="*/ 746 h 2689"/>
                <a:gd name="T56" fmla="*/ 84 w 822"/>
                <a:gd name="T57" fmla="*/ 669 h 2689"/>
                <a:gd name="T58" fmla="*/ 85 w 822"/>
                <a:gd name="T59" fmla="*/ 615 h 2689"/>
                <a:gd name="T60" fmla="*/ 89 w 822"/>
                <a:gd name="T61" fmla="*/ 532 h 2689"/>
                <a:gd name="T62" fmla="*/ 95 w 822"/>
                <a:gd name="T63" fmla="*/ 478 h 2689"/>
                <a:gd name="T64" fmla="*/ 102 w 822"/>
                <a:gd name="T65" fmla="*/ 422 h 2689"/>
                <a:gd name="T66" fmla="*/ 111 w 822"/>
                <a:gd name="T67" fmla="*/ 368 h 2689"/>
                <a:gd name="T68" fmla="*/ 123 w 822"/>
                <a:gd name="T69" fmla="*/ 316 h 2689"/>
                <a:gd name="T70" fmla="*/ 138 w 822"/>
                <a:gd name="T71" fmla="*/ 264 h 2689"/>
                <a:gd name="T72" fmla="*/ 156 w 822"/>
                <a:gd name="T73" fmla="*/ 216 h 2689"/>
                <a:gd name="T74" fmla="*/ 172 w 822"/>
                <a:gd name="T75" fmla="*/ 183 h 2689"/>
                <a:gd name="T76" fmla="*/ 188 w 822"/>
                <a:gd name="T77" fmla="*/ 150 h 2689"/>
                <a:gd name="T78" fmla="*/ 214 w 822"/>
                <a:gd name="T79" fmla="*/ 112 h 2689"/>
                <a:gd name="T80" fmla="*/ 244 w 822"/>
                <a:gd name="T81" fmla="*/ 77 h 2689"/>
                <a:gd name="T82" fmla="*/ 278 w 822"/>
                <a:gd name="T83" fmla="*/ 47 h 2689"/>
                <a:gd name="T84" fmla="*/ 316 w 822"/>
                <a:gd name="T85" fmla="*/ 23 h 2689"/>
                <a:gd name="T86" fmla="*/ 361 w 822"/>
                <a:gd name="T87" fmla="*/ 5 h 2689"/>
                <a:gd name="T88" fmla="*/ 393 w 822"/>
                <a:gd name="T89" fmla="*/ 0 h 2689"/>
                <a:gd name="T90" fmla="*/ 413 w 822"/>
                <a:gd name="T91" fmla="*/ 2 h 2689"/>
                <a:gd name="T92" fmla="*/ 430 w 822"/>
                <a:gd name="T93" fmla="*/ 7 h 2689"/>
                <a:gd name="T94" fmla="*/ 455 w 822"/>
                <a:gd name="T95" fmla="*/ 22 h 2689"/>
                <a:gd name="T96" fmla="*/ 481 w 822"/>
                <a:gd name="T97" fmla="*/ 46 h 2689"/>
                <a:gd name="T98" fmla="*/ 503 w 822"/>
                <a:gd name="T99" fmla="*/ 78 h 2689"/>
                <a:gd name="T100" fmla="*/ 536 w 822"/>
                <a:gd name="T101" fmla="*/ 142 h 2689"/>
                <a:gd name="T102" fmla="*/ 550 w 822"/>
                <a:gd name="T103" fmla="*/ 166 h 2689"/>
                <a:gd name="T104" fmla="*/ 621 w 822"/>
                <a:gd name="T105" fmla="*/ 301 h 2689"/>
                <a:gd name="T106" fmla="*/ 647 w 822"/>
                <a:gd name="T107" fmla="*/ 365 h 2689"/>
                <a:gd name="T108" fmla="*/ 682 w 822"/>
                <a:gd name="T109" fmla="*/ 497 h 2689"/>
                <a:gd name="T110" fmla="*/ 701 w 822"/>
                <a:gd name="T111" fmla="*/ 653 h 2689"/>
                <a:gd name="T112" fmla="*/ 713 w 822"/>
                <a:gd name="T113" fmla="*/ 899 h 2689"/>
                <a:gd name="T114" fmla="*/ 731 w 822"/>
                <a:gd name="T115" fmla="*/ 1170 h 2689"/>
                <a:gd name="T116" fmla="*/ 750 w 822"/>
                <a:gd name="T117" fmla="*/ 1404 h 2689"/>
                <a:gd name="T118" fmla="*/ 779 w 822"/>
                <a:gd name="T119" fmla="*/ 1712 h 2689"/>
                <a:gd name="T120" fmla="*/ 809 w 822"/>
                <a:gd name="T121" fmla="*/ 2105 h 2689"/>
                <a:gd name="T122" fmla="*/ 819 w 822"/>
                <a:gd name="T123" fmla="*/ 2320 h 2689"/>
                <a:gd name="T124" fmla="*/ 822 w 822"/>
                <a:gd name="T125" fmla="*/ 2563 h 2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2" h="2689">
                  <a:moveTo>
                    <a:pt x="822" y="2563"/>
                  </a:moveTo>
                  <a:lnTo>
                    <a:pt x="822" y="2575"/>
                  </a:lnTo>
                  <a:lnTo>
                    <a:pt x="821" y="2588"/>
                  </a:lnTo>
                  <a:lnTo>
                    <a:pt x="819" y="2598"/>
                  </a:lnTo>
                  <a:lnTo>
                    <a:pt x="816" y="2608"/>
                  </a:lnTo>
                  <a:lnTo>
                    <a:pt x="811" y="2617"/>
                  </a:lnTo>
                  <a:lnTo>
                    <a:pt x="807" y="2627"/>
                  </a:lnTo>
                  <a:lnTo>
                    <a:pt x="802" y="2635"/>
                  </a:lnTo>
                  <a:lnTo>
                    <a:pt x="796" y="2642"/>
                  </a:lnTo>
                  <a:lnTo>
                    <a:pt x="789" y="2649"/>
                  </a:lnTo>
                  <a:lnTo>
                    <a:pt x="782" y="2655"/>
                  </a:lnTo>
                  <a:lnTo>
                    <a:pt x="765" y="2665"/>
                  </a:lnTo>
                  <a:lnTo>
                    <a:pt x="746" y="2674"/>
                  </a:lnTo>
                  <a:lnTo>
                    <a:pt x="725" y="2681"/>
                  </a:lnTo>
                  <a:lnTo>
                    <a:pt x="702" y="2685"/>
                  </a:lnTo>
                  <a:lnTo>
                    <a:pt x="676" y="2688"/>
                  </a:lnTo>
                  <a:lnTo>
                    <a:pt x="650" y="2689"/>
                  </a:lnTo>
                  <a:lnTo>
                    <a:pt x="621" y="2688"/>
                  </a:lnTo>
                  <a:lnTo>
                    <a:pt x="592" y="2687"/>
                  </a:lnTo>
                  <a:lnTo>
                    <a:pt x="576" y="2685"/>
                  </a:lnTo>
                  <a:lnTo>
                    <a:pt x="561" y="2684"/>
                  </a:lnTo>
                  <a:lnTo>
                    <a:pt x="530" y="2680"/>
                  </a:lnTo>
                  <a:lnTo>
                    <a:pt x="497" y="2675"/>
                  </a:lnTo>
                  <a:lnTo>
                    <a:pt x="430" y="2662"/>
                  </a:lnTo>
                  <a:lnTo>
                    <a:pt x="396" y="2655"/>
                  </a:lnTo>
                  <a:lnTo>
                    <a:pt x="363" y="2648"/>
                  </a:lnTo>
                  <a:lnTo>
                    <a:pt x="296" y="2633"/>
                  </a:lnTo>
                  <a:lnTo>
                    <a:pt x="232" y="2617"/>
                  </a:lnTo>
                  <a:lnTo>
                    <a:pt x="172" y="2604"/>
                  </a:lnTo>
                  <a:lnTo>
                    <a:pt x="116" y="2593"/>
                  </a:lnTo>
                  <a:lnTo>
                    <a:pt x="67" y="2585"/>
                  </a:lnTo>
                  <a:lnTo>
                    <a:pt x="26" y="2582"/>
                  </a:lnTo>
                  <a:lnTo>
                    <a:pt x="33" y="2657"/>
                  </a:lnTo>
                  <a:lnTo>
                    <a:pt x="34" y="2678"/>
                  </a:lnTo>
                  <a:lnTo>
                    <a:pt x="34" y="2689"/>
                  </a:lnTo>
                  <a:lnTo>
                    <a:pt x="33" y="2689"/>
                  </a:lnTo>
                  <a:lnTo>
                    <a:pt x="33" y="2689"/>
                  </a:lnTo>
                  <a:lnTo>
                    <a:pt x="31" y="2685"/>
                  </a:lnTo>
                  <a:lnTo>
                    <a:pt x="26" y="2660"/>
                  </a:lnTo>
                  <a:lnTo>
                    <a:pt x="17" y="2618"/>
                  </a:lnTo>
                  <a:lnTo>
                    <a:pt x="12" y="2575"/>
                  </a:lnTo>
                  <a:lnTo>
                    <a:pt x="3" y="2489"/>
                  </a:lnTo>
                  <a:lnTo>
                    <a:pt x="0" y="2400"/>
                  </a:lnTo>
                  <a:lnTo>
                    <a:pt x="0" y="2309"/>
                  </a:lnTo>
                  <a:lnTo>
                    <a:pt x="4" y="2213"/>
                  </a:lnTo>
                  <a:lnTo>
                    <a:pt x="10" y="2113"/>
                  </a:lnTo>
                  <a:lnTo>
                    <a:pt x="19" y="2008"/>
                  </a:lnTo>
                  <a:lnTo>
                    <a:pt x="28" y="1898"/>
                  </a:lnTo>
                  <a:lnTo>
                    <a:pt x="50" y="1658"/>
                  </a:lnTo>
                  <a:lnTo>
                    <a:pt x="61" y="1528"/>
                  </a:lnTo>
                  <a:lnTo>
                    <a:pt x="70" y="1390"/>
                  </a:lnTo>
                  <a:lnTo>
                    <a:pt x="79" y="1244"/>
                  </a:lnTo>
                  <a:lnTo>
                    <a:pt x="84" y="1087"/>
                  </a:lnTo>
                  <a:lnTo>
                    <a:pt x="86" y="922"/>
                  </a:lnTo>
                  <a:lnTo>
                    <a:pt x="85" y="835"/>
                  </a:lnTo>
                  <a:lnTo>
                    <a:pt x="84" y="746"/>
                  </a:lnTo>
                  <a:lnTo>
                    <a:pt x="84" y="695"/>
                  </a:lnTo>
                  <a:lnTo>
                    <a:pt x="84" y="669"/>
                  </a:lnTo>
                  <a:lnTo>
                    <a:pt x="84" y="642"/>
                  </a:lnTo>
                  <a:lnTo>
                    <a:pt x="85" y="615"/>
                  </a:lnTo>
                  <a:lnTo>
                    <a:pt x="86" y="587"/>
                  </a:lnTo>
                  <a:lnTo>
                    <a:pt x="89" y="532"/>
                  </a:lnTo>
                  <a:lnTo>
                    <a:pt x="92" y="505"/>
                  </a:lnTo>
                  <a:lnTo>
                    <a:pt x="95" y="478"/>
                  </a:lnTo>
                  <a:lnTo>
                    <a:pt x="98" y="450"/>
                  </a:lnTo>
                  <a:lnTo>
                    <a:pt x="102" y="422"/>
                  </a:lnTo>
                  <a:lnTo>
                    <a:pt x="106" y="395"/>
                  </a:lnTo>
                  <a:lnTo>
                    <a:pt x="111" y="368"/>
                  </a:lnTo>
                  <a:lnTo>
                    <a:pt x="117" y="341"/>
                  </a:lnTo>
                  <a:lnTo>
                    <a:pt x="123" y="316"/>
                  </a:lnTo>
                  <a:lnTo>
                    <a:pt x="130" y="289"/>
                  </a:lnTo>
                  <a:lnTo>
                    <a:pt x="138" y="264"/>
                  </a:lnTo>
                  <a:lnTo>
                    <a:pt x="146" y="240"/>
                  </a:lnTo>
                  <a:lnTo>
                    <a:pt x="156" y="216"/>
                  </a:lnTo>
                  <a:lnTo>
                    <a:pt x="166" y="193"/>
                  </a:lnTo>
                  <a:lnTo>
                    <a:pt x="172" y="183"/>
                  </a:lnTo>
                  <a:lnTo>
                    <a:pt x="177" y="171"/>
                  </a:lnTo>
                  <a:lnTo>
                    <a:pt x="188" y="150"/>
                  </a:lnTo>
                  <a:lnTo>
                    <a:pt x="201" y="131"/>
                  </a:lnTo>
                  <a:lnTo>
                    <a:pt x="214" y="112"/>
                  </a:lnTo>
                  <a:lnTo>
                    <a:pt x="229" y="94"/>
                  </a:lnTo>
                  <a:lnTo>
                    <a:pt x="244" y="77"/>
                  </a:lnTo>
                  <a:lnTo>
                    <a:pt x="260" y="62"/>
                  </a:lnTo>
                  <a:lnTo>
                    <a:pt x="278" y="47"/>
                  </a:lnTo>
                  <a:lnTo>
                    <a:pt x="296" y="34"/>
                  </a:lnTo>
                  <a:lnTo>
                    <a:pt x="316" y="23"/>
                  </a:lnTo>
                  <a:lnTo>
                    <a:pt x="336" y="13"/>
                  </a:lnTo>
                  <a:lnTo>
                    <a:pt x="361" y="5"/>
                  </a:lnTo>
                  <a:lnTo>
                    <a:pt x="383" y="1"/>
                  </a:lnTo>
                  <a:lnTo>
                    <a:pt x="393" y="0"/>
                  </a:lnTo>
                  <a:lnTo>
                    <a:pt x="404" y="1"/>
                  </a:lnTo>
                  <a:lnTo>
                    <a:pt x="413" y="2"/>
                  </a:lnTo>
                  <a:lnTo>
                    <a:pt x="422" y="4"/>
                  </a:lnTo>
                  <a:lnTo>
                    <a:pt x="430" y="7"/>
                  </a:lnTo>
                  <a:lnTo>
                    <a:pt x="439" y="11"/>
                  </a:lnTo>
                  <a:lnTo>
                    <a:pt x="455" y="22"/>
                  </a:lnTo>
                  <a:lnTo>
                    <a:pt x="468" y="33"/>
                  </a:lnTo>
                  <a:lnTo>
                    <a:pt x="481" y="46"/>
                  </a:lnTo>
                  <a:lnTo>
                    <a:pt x="493" y="62"/>
                  </a:lnTo>
                  <a:lnTo>
                    <a:pt x="503" y="78"/>
                  </a:lnTo>
                  <a:lnTo>
                    <a:pt x="521" y="111"/>
                  </a:lnTo>
                  <a:lnTo>
                    <a:pt x="536" y="142"/>
                  </a:lnTo>
                  <a:lnTo>
                    <a:pt x="543" y="154"/>
                  </a:lnTo>
                  <a:lnTo>
                    <a:pt x="550" y="166"/>
                  </a:lnTo>
                  <a:lnTo>
                    <a:pt x="590" y="236"/>
                  </a:lnTo>
                  <a:lnTo>
                    <a:pt x="621" y="301"/>
                  </a:lnTo>
                  <a:lnTo>
                    <a:pt x="635" y="333"/>
                  </a:lnTo>
                  <a:lnTo>
                    <a:pt x="647" y="365"/>
                  </a:lnTo>
                  <a:lnTo>
                    <a:pt x="667" y="429"/>
                  </a:lnTo>
                  <a:lnTo>
                    <a:pt x="682" y="497"/>
                  </a:lnTo>
                  <a:lnTo>
                    <a:pt x="692" y="571"/>
                  </a:lnTo>
                  <a:lnTo>
                    <a:pt x="701" y="653"/>
                  </a:lnTo>
                  <a:lnTo>
                    <a:pt x="706" y="746"/>
                  </a:lnTo>
                  <a:lnTo>
                    <a:pt x="713" y="899"/>
                  </a:lnTo>
                  <a:lnTo>
                    <a:pt x="722" y="1040"/>
                  </a:lnTo>
                  <a:lnTo>
                    <a:pt x="731" y="1170"/>
                  </a:lnTo>
                  <a:lnTo>
                    <a:pt x="740" y="1291"/>
                  </a:lnTo>
                  <a:lnTo>
                    <a:pt x="750" y="1404"/>
                  </a:lnTo>
                  <a:lnTo>
                    <a:pt x="760" y="1512"/>
                  </a:lnTo>
                  <a:lnTo>
                    <a:pt x="779" y="1712"/>
                  </a:lnTo>
                  <a:lnTo>
                    <a:pt x="796" y="1907"/>
                  </a:lnTo>
                  <a:lnTo>
                    <a:pt x="809" y="2105"/>
                  </a:lnTo>
                  <a:lnTo>
                    <a:pt x="815" y="2210"/>
                  </a:lnTo>
                  <a:lnTo>
                    <a:pt x="819" y="2320"/>
                  </a:lnTo>
                  <a:lnTo>
                    <a:pt x="821" y="2437"/>
                  </a:lnTo>
                  <a:lnTo>
                    <a:pt x="822" y="2563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4132" name="Freeform 4">
              <a:extLst>
                <a:ext uri="{FF2B5EF4-FFF2-40B4-BE49-F238E27FC236}">
                  <a16:creationId xmlns:a16="http://schemas.microsoft.com/office/drawing/2014/main" id="{9D20909A-7B23-9B0C-7AF8-CB1B24083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656"/>
              <a:ext cx="772" cy="992"/>
            </a:xfrm>
            <a:custGeom>
              <a:avLst/>
              <a:gdLst>
                <a:gd name="T0" fmla="*/ 279 w 1392"/>
                <a:gd name="T1" fmla="*/ 1620 h 1642"/>
                <a:gd name="T2" fmla="*/ 440 w 1392"/>
                <a:gd name="T3" fmla="*/ 1636 h 1642"/>
                <a:gd name="T4" fmla="*/ 593 w 1392"/>
                <a:gd name="T5" fmla="*/ 1642 h 1642"/>
                <a:gd name="T6" fmla="*/ 736 w 1392"/>
                <a:gd name="T7" fmla="*/ 1640 h 1642"/>
                <a:gd name="T8" fmla="*/ 806 w 1392"/>
                <a:gd name="T9" fmla="*/ 1637 h 1642"/>
                <a:gd name="T10" fmla="*/ 938 w 1392"/>
                <a:gd name="T11" fmla="*/ 1628 h 1642"/>
                <a:gd name="T12" fmla="*/ 1178 w 1392"/>
                <a:gd name="T13" fmla="*/ 1611 h 1642"/>
                <a:gd name="T14" fmla="*/ 1284 w 1392"/>
                <a:gd name="T15" fmla="*/ 1608 h 1642"/>
                <a:gd name="T16" fmla="*/ 1190 w 1392"/>
                <a:gd name="T17" fmla="*/ 1633 h 1642"/>
                <a:gd name="T18" fmla="*/ 1193 w 1392"/>
                <a:gd name="T19" fmla="*/ 1632 h 1642"/>
                <a:gd name="T20" fmla="*/ 1294 w 1392"/>
                <a:gd name="T21" fmla="*/ 1605 h 1642"/>
                <a:gd name="T22" fmla="*/ 1311 w 1392"/>
                <a:gd name="T23" fmla="*/ 1597 h 1642"/>
                <a:gd name="T24" fmla="*/ 1318 w 1392"/>
                <a:gd name="T25" fmla="*/ 1592 h 1642"/>
                <a:gd name="T26" fmla="*/ 1333 w 1392"/>
                <a:gd name="T27" fmla="*/ 1578 h 1642"/>
                <a:gd name="T28" fmla="*/ 1356 w 1392"/>
                <a:gd name="T29" fmla="*/ 1544 h 1642"/>
                <a:gd name="T30" fmla="*/ 1373 w 1392"/>
                <a:gd name="T31" fmla="*/ 1499 h 1642"/>
                <a:gd name="T32" fmla="*/ 1384 w 1392"/>
                <a:gd name="T33" fmla="*/ 1446 h 1642"/>
                <a:gd name="T34" fmla="*/ 1391 w 1392"/>
                <a:gd name="T35" fmla="*/ 1385 h 1642"/>
                <a:gd name="T36" fmla="*/ 1392 w 1392"/>
                <a:gd name="T37" fmla="*/ 1316 h 1642"/>
                <a:gd name="T38" fmla="*/ 1386 w 1392"/>
                <a:gd name="T39" fmla="*/ 1203 h 1642"/>
                <a:gd name="T40" fmla="*/ 1365 w 1392"/>
                <a:gd name="T41" fmla="*/ 1037 h 1642"/>
                <a:gd name="T42" fmla="*/ 1336 w 1392"/>
                <a:gd name="T43" fmla="*/ 863 h 1642"/>
                <a:gd name="T44" fmla="*/ 1300 w 1392"/>
                <a:gd name="T45" fmla="*/ 689 h 1642"/>
                <a:gd name="T46" fmla="*/ 1248 w 1392"/>
                <a:gd name="T47" fmla="*/ 458 h 1642"/>
                <a:gd name="T48" fmla="*/ 1229 w 1392"/>
                <a:gd name="T49" fmla="*/ 390 h 1642"/>
                <a:gd name="T50" fmla="*/ 1218 w 1392"/>
                <a:gd name="T51" fmla="*/ 356 h 1642"/>
                <a:gd name="T52" fmla="*/ 1198 w 1392"/>
                <a:gd name="T53" fmla="*/ 305 h 1642"/>
                <a:gd name="T54" fmla="*/ 1183 w 1392"/>
                <a:gd name="T55" fmla="*/ 273 h 1642"/>
                <a:gd name="T56" fmla="*/ 1166 w 1392"/>
                <a:gd name="T57" fmla="*/ 241 h 1642"/>
                <a:gd name="T58" fmla="*/ 1137 w 1392"/>
                <a:gd name="T59" fmla="*/ 196 h 1642"/>
                <a:gd name="T60" fmla="*/ 1105 w 1392"/>
                <a:gd name="T61" fmla="*/ 155 h 1642"/>
                <a:gd name="T62" fmla="*/ 1067 w 1392"/>
                <a:gd name="T63" fmla="*/ 118 h 1642"/>
                <a:gd name="T64" fmla="*/ 1023 w 1392"/>
                <a:gd name="T65" fmla="*/ 86 h 1642"/>
                <a:gd name="T66" fmla="*/ 974 w 1392"/>
                <a:gd name="T67" fmla="*/ 62 h 1642"/>
                <a:gd name="T68" fmla="*/ 866 w 1392"/>
                <a:gd name="T69" fmla="*/ 24 h 1642"/>
                <a:gd name="T70" fmla="*/ 800 w 1392"/>
                <a:gd name="T71" fmla="*/ 8 h 1642"/>
                <a:gd name="T72" fmla="*/ 734 w 1392"/>
                <a:gd name="T73" fmla="*/ 1 h 1642"/>
                <a:gd name="T74" fmla="*/ 669 w 1392"/>
                <a:gd name="T75" fmla="*/ 1 h 1642"/>
                <a:gd name="T76" fmla="*/ 604 w 1392"/>
                <a:gd name="T77" fmla="*/ 8 h 1642"/>
                <a:gd name="T78" fmla="*/ 537 w 1392"/>
                <a:gd name="T79" fmla="*/ 24 h 1642"/>
                <a:gd name="T80" fmla="*/ 467 w 1392"/>
                <a:gd name="T81" fmla="*/ 47 h 1642"/>
                <a:gd name="T82" fmla="*/ 412 w 1392"/>
                <a:gd name="T83" fmla="*/ 70 h 1642"/>
                <a:gd name="T84" fmla="*/ 379 w 1392"/>
                <a:gd name="T85" fmla="*/ 90 h 1642"/>
                <a:gd name="T86" fmla="*/ 349 w 1392"/>
                <a:gd name="T87" fmla="*/ 116 h 1642"/>
                <a:gd name="T88" fmla="*/ 308 w 1392"/>
                <a:gd name="T89" fmla="*/ 163 h 1642"/>
                <a:gd name="T90" fmla="*/ 259 w 1392"/>
                <a:gd name="T91" fmla="*/ 239 h 1642"/>
                <a:gd name="T92" fmla="*/ 219 w 1392"/>
                <a:gd name="T93" fmla="*/ 324 h 1642"/>
                <a:gd name="T94" fmla="*/ 185 w 1392"/>
                <a:gd name="T95" fmla="*/ 414 h 1642"/>
                <a:gd name="T96" fmla="*/ 135 w 1392"/>
                <a:gd name="T97" fmla="*/ 587 h 1642"/>
                <a:gd name="T98" fmla="*/ 83 w 1392"/>
                <a:gd name="T99" fmla="*/ 819 h 1642"/>
                <a:gd name="T100" fmla="*/ 31 w 1392"/>
                <a:gd name="T101" fmla="*/ 1054 h 1642"/>
                <a:gd name="T102" fmla="*/ 8 w 1392"/>
                <a:gd name="T103" fmla="*/ 1201 h 1642"/>
                <a:gd name="T104" fmla="*/ 0 w 1392"/>
                <a:gd name="T105" fmla="*/ 1302 h 1642"/>
                <a:gd name="T106" fmla="*/ 1 w 1392"/>
                <a:gd name="T107" fmla="*/ 1349 h 1642"/>
                <a:gd name="T108" fmla="*/ 6 w 1392"/>
                <a:gd name="T109" fmla="*/ 1393 h 1642"/>
                <a:gd name="T110" fmla="*/ 16 w 1392"/>
                <a:gd name="T111" fmla="*/ 1447 h 1642"/>
                <a:gd name="T112" fmla="*/ 25 w 1392"/>
                <a:gd name="T113" fmla="*/ 1472 h 1642"/>
                <a:gd name="T114" fmla="*/ 40 w 1392"/>
                <a:gd name="T115" fmla="*/ 1505 h 1642"/>
                <a:gd name="T116" fmla="*/ 54 w 1392"/>
                <a:gd name="T117" fmla="*/ 1526 h 1642"/>
                <a:gd name="T118" fmla="*/ 69 w 1392"/>
                <a:gd name="T119" fmla="*/ 1544 h 1642"/>
                <a:gd name="T120" fmla="*/ 96 w 1392"/>
                <a:gd name="T121" fmla="*/ 1568 h 1642"/>
                <a:gd name="T122" fmla="*/ 141 w 1392"/>
                <a:gd name="T123" fmla="*/ 1593 h 1642"/>
                <a:gd name="T124" fmla="*/ 197 w 1392"/>
                <a:gd name="T125" fmla="*/ 1608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2" h="1642">
                  <a:moveTo>
                    <a:pt x="197" y="1608"/>
                  </a:moveTo>
                  <a:lnTo>
                    <a:pt x="279" y="1620"/>
                  </a:lnTo>
                  <a:lnTo>
                    <a:pt x="360" y="1629"/>
                  </a:lnTo>
                  <a:lnTo>
                    <a:pt x="440" y="1636"/>
                  </a:lnTo>
                  <a:lnTo>
                    <a:pt x="517" y="1640"/>
                  </a:lnTo>
                  <a:lnTo>
                    <a:pt x="593" y="1642"/>
                  </a:lnTo>
                  <a:lnTo>
                    <a:pt x="665" y="1641"/>
                  </a:lnTo>
                  <a:lnTo>
                    <a:pt x="736" y="1640"/>
                  </a:lnTo>
                  <a:lnTo>
                    <a:pt x="771" y="1638"/>
                  </a:lnTo>
                  <a:lnTo>
                    <a:pt x="806" y="1637"/>
                  </a:lnTo>
                  <a:lnTo>
                    <a:pt x="873" y="1633"/>
                  </a:lnTo>
                  <a:lnTo>
                    <a:pt x="938" y="1628"/>
                  </a:lnTo>
                  <a:lnTo>
                    <a:pt x="1062" y="1618"/>
                  </a:lnTo>
                  <a:lnTo>
                    <a:pt x="1178" y="1611"/>
                  </a:lnTo>
                  <a:lnTo>
                    <a:pt x="1231" y="1609"/>
                  </a:lnTo>
                  <a:lnTo>
                    <a:pt x="1284" y="1608"/>
                  </a:lnTo>
                  <a:lnTo>
                    <a:pt x="1204" y="1629"/>
                  </a:lnTo>
                  <a:lnTo>
                    <a:pt x="1190" y="1633"/>
                  </a:lnTo>
                  <a:lnTo>
                    <a:pt x="1189" y="1633"/>
                  </a:lnTo>
                  <a:lnTo>
                    <a:pt x="1193" y="1632"/>
                  </a:lnTo>
                  <a:lnTo>
                    <a:pt x="1284" y="1608"/>
                  </a:lnTo>
                  <a:lnTo>
                    <a:pt x="1294" y="1605"/>
                  </a:lnTo>
                  <a:lnTo>
                    <a:pt x="1302" y="1601"/>
                  </a:lnTo>
                  <a:lnTo>
                    <a:pt x="1311" y="1597"/>
                  </a:lnTo>
                  <a:lnTo>
                    <a:pt x="1314" y="1594"/>
                  </a:lnTo>
                  <a:lnTo>
                    <a:pt x="1318" y="1592"/>
                  </a:lnTo>
                  <a:lnTo>
                    <a:pt x="1325" y="1585"/>
                  </a:lnTo>
                  <a:lnTo>
                    <a:pt x="1333" y="1578"/>
                  </a:lnTo>
                  <a:lnTo>
                    <a:pt x="1345" y="1563"/>
                  </a:lnTo>
                  <a:lnTo>
                    <a:pt x="1356" y="1544"/>
                  </a:lnTo>
                  <a:lnTo>
                    <a:pt x="1365" y="1523"/>
                  </a:lnTo>
                  <a:lnTo>
                    <a:pt x="1373" y="1499"/>
                  </a:lnTo>
                  <a:lnTo>
                    <a:pt x="1379" y="1474"/>
                  </a:lnTo>
                  <a:lnTo>
                    <a:pt x="1384" y="1446"/>
                  </a:lnTo>
                  <a:lnTo>
                    <a:pt x="1388" y="1416"/>
                  </a:lnTo>
                  <a:lnTo>
                    <a:pt x="1391" y="1385"/>
                  </a:lnTo>
                  <a:lnTo>
                    <a:pt x="1392" y="1351"/>
                  </a:lnTo>
                  <a:lnTo>
                    <a:pt x="1392" y="1316"/>
                  </a:lnTo>
                  <a:lnTo>
                    <a:pt x="1391" y="1279"/>
                  </a:lnTo>
                  <a:lnTo>
                    <a:pt x="1386" y="1203"/>
                  </a:lnTo>
                  <a:lnTo>
                    <a:pt x="1377" y="1121"/>
                  </a:lnTo>
                  <a:lnTo>
                    <a:pt x="1365" y="1037"/>
                  </a:lnTo>
                  <a:lnTo>
                    <a:pt x="1352" y="950"/>
                  </a:lnTo>
                  <a:lnTo>
                    <a:pt x="1336" y="863"/>
                  </a:lnTo>
                  <a:lnTo>
                    <a:pt x="1318" y="776"/>
                  </a:lnTo>
                  <a:lnTo>
                    <a:pt x="1300" y="689"/>
                  </a:lnTo>
                  <a:lnTo>
                    <a:pt x="1264" y="525"/>
                  </a:lnTo>
                  <a:lnTo>
                    <a:pt x="1248" y="458"/>
                  </a:lnTo>
                  <a:lnTo>
                    <a:pt x="1239" y="424"/>
                  </a:lnTo>
                  <a:lnTo>
                    <a:pt x="1229" y="390"/>
                  </a:lnTo>
                  <a:lnTo>
                    <a:pt x="1223" y="373"/>
                  </a:lnTo>
                  <a:lnTo>
                    <a:pt x="1218" y="356"/>
                  </a:lnTo>
                  <a:lnTo>
                    <a:pt x="1205" y="322"/>
                  </a:lnTo>
                  <a:lnTo>
                    <a:pt x="1198" y="305"/>
                  </a:lnTo>
                  <a:lnTo>
                    <a:pt x="1190" y="289"/>
                  </a:lnTo>
                  <a:lnTo>
                    <a:pt x="1183" y="273"/>
                  </a:lnTo>
                  <a:lnTo>
                    <a:pt x="1175" y="256"/>
                  </a:lnTo>
                  <a:lnTo>
                    <a:pt x="1166" y="241"/>
                  </a:lnTo>
                  <a:lnTo>
                    <a:pt x="1157" y="226"/>
                  </a:lnTo>
                  <a:lnTo>
                    <a:pt x="1137" y="196"/>
                  </a:lnTo>
                  <a:lnTo>
                    <a:pt x="1116" y="168"/>
                  </a:lnTo>
                  <a:lnTo>
                    <a:pt x="1105" y="155"/>
                  </a:lnTo>
                  <a:lnTo>
                    <a:pt x="1093" y="142"/>
                  </a:lnTo>
                  <a:lnTo>
                    <a:pt x="1067" y="118"/>
                  </a:lnTo>
                  <a:lnTo>
                    <a:pt x="1038" y="96"/>
                  </a:lnTo>
                  <a:lnTo>
                    <a:pt x="1023" y="86"/>
                  </a:lnTo>
                  <a:lnTo>
                    <a:pt x="1008" y="77"/>
                  </a:lnTo>
                  <a:lnTo>
                    <a:pt x="974" y="62"/>
                  </a:lnTo>
                  <a:lnTo>
                    <a:pt x="901" y="34"/>
                  </a:lnTo>
                  <a:lnTo>
                    <a:pt x="866" y="24"/>
                  </a:lnTo>
                  <a:lnTo>
                    <a:pt x="832" y="15"/>
                  </a:lnTo>
                  <a:lnTo>
                    <a:pt x="800" y="8"/>
                  </a:lnTo>
                  <a:lnTo>
                    <a:pt x="766" y="3"/>
                  </a:lnTo>
                  <a:lnTo>
                    <a:pt x="734" y="1"/>
                  </a:lnTo>
                  <a:lnTo>
                    <a:pt x="701" y="0"/>
                  </a:lnTo>
                  <a:lnTo>
                    <a:pt x="669" y="1"/>
                  </a:lnTo>
                  <a:lnTo>
                    <a:pt x="637" y="3"/>
                  </a:lnTo>
                  <a:lnTo>
                    <a:pt x="604" y="8"/>
                  </a:lnTo>
                  <a:lnTo>
                    <a:pt x="570" y="15"/>
                  </a:lnTo>
                  <a:lnTo>
                    <a:pt x="537" y="24"/>
                  </a:lnTo>
                  <a:lnTo>
                    <a:pt x="502" y="34"/>
                  </a:lnTo>
                  <a:lnTo>
                    <a:pt x="467" y="47"/>
                  </a:lnTo>
                  <a:lnTo>
                    <a:pt x="430" y="62"/>
                  </a:lnTo>
                  <a:lnTo>
                    <a:pt x="412" y="70"/>
                  </a:lnTo>
                  <a:lnTo>
                    <a:pt x="396" y="79"/>
                  </a:lnTo>
                  <a:lnTo>
                    <a:pt x="379" y="90"/>
                  </a:lnTo>
                  <a:lnTo>
                    <a:pt x="365" y="103"/>
                  </a:lnTo>
                  <a:lnTo>
                    <a:pt x="349" y="116"/>
                  </a:lnTo>
                  <a:lnTo>
                    <a:pt x="335" y="130"/>
                  </a:lnTo>
                  <a:lnTo>
                    <a:pt x="308" y="163"/>
                  </a:lnTo>
                  <a:lnTo>
                    <a:pt x="282" y="199"/>
                  </a:lnTo>
                  <a:lnTo>
                    <a:pt x="259" y="239"/>
                  </a:lnTo>
                  <a:lnTo>
                    <a:pt x="238" y="281"/>
                  </a:lnTo>
                  <a:lnTo>
                    <a:pt x="219" y="324"/>
                  </a:lnTo>
                  <a:lnTo>
                    <a:pt x="201" y="369"/>
                  </a:lnTo>
                  <a:lnTo>
                    <a:pt x="185" y="414"/>
                  </a:lnTo>
                  <a:lnTo>
                    <a:pt x="158" y="504"/>
                  </a:lnTo>
                  <a:lnTo>
                    <a:pt x="135" y="587"/>
                  </a:lnTo>
                  <a:lnTo>
                    <a:pt x="120" y="660"/>
                  </a:lnTo>
                  <a:lnTo>
                    <a:pt x="83" y="819"/>
                  </a:lnTo>
                  <a:lnTo>
                    <a:pt x="47" y="977"/>
                  </a:lnTo>
                  <a:lnTo>
                    <a:pt x="31" y="1054"/>
                  </a:lnTo>
                  <a:lnTo>
                    <a:pt x="17" y="1128"/>
                  </a:lnTo>
                  <a:lnTo>
                    <a:pt x="8" y="1201"/>
                  </a:lnTo>
                  <a:lnTo>
                    <a:pt x="1" y="1269"/>
                  </a:lnTo>
                  <a:lnTo>
                    <a:pt x="0" y="1302"/>
                  </a:lnTo>
                  <a:lnTo>
                    <a:pt x="0" y="1333"/>
                  </a:lnTo>
                  <a:lnTo>
                    <a:pt x="1" y="1349"/>
                  </a:lnTo>
                  <a:lnTo>
                    <a:pt x="2" y="1364"/>
                  </a:lnTo>
                  <a:lnTo>
                    <a:pt x="6" y="1393"/>
                  </a:lnTo>
                  <a:lnTo>
                    <a:pt x="10" y="1420"/>
                  </a:lnTo>
                  <a:lnTo>
                    <a:pt x="16" y="1447"/>
                  </a:lnTo>
                  <a:lnTo>
                    <a:pt x="20" y="1459"/>
                  </a:lnTo>
                  <a:lnTo>
                    <a:pt x="25" y="1472"/>
                  </a:lnTo>
                  <a:lnTo>
                    <a:pt x="35" y="1494"/>
                  </a:lnTo>
                  <a:lnTo>
                    <a:pt x="40" y="1505"/>
                  </a:lnTo>
                  <a:lnTo>
                    <a:pt x="47" y="1516"/>
                  </a:lnTo>
                  <a:lnTo>
                    <a:pt x="54" y="1526"/>
                  </a:lnTo>
                  <a:lnTo>
                    <a:pt x="62" y="1535"/>
                  </a:lnTo>
                  <a:lnTo>
                    <a:pt x="69" y="1544"/>
                  </a:lnTo>
                  <a:lnTo>
                    <a:pt x="78" y="1553"/>
                  </a:lnTo>
                  <a:lnTo>
                    <a:pt x="96" y="1568"/>
                  </a:lnTo>
                  <a:lnTo>
                    <a:pt x="118" y="1581"/>
                  </a:lnTo>
                  <a:lnTo>
                    <a:pt x="141" y="1593"/>
                  </a:lnTo>
                  <a:lnTo>
                    <a:pt x="167" y="1601"/>
                  </a:lnTo>
                  <a:lnTo>
                    <a:pt x="197" y="160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04133" name="Freeform 5">
            <a:extLst>
              <a:ext uri="{FF2B5EF4-FFF2-40B4-BE49-F238E27FC236}">
                <a16:creationId xmlns:a16="http://schemas.microsoft.com/office/drawing/2014/main" id="{0EC4ECEC-23FC-AB74-0967-17D91747DED4}"/>
              </a:ext>
            </a:extLst>
          </p:cNvPr>
          <p:cNvSpPr>
            <a:spLocks/>
          </p:cNvSpPr>
          <p:nvPr/>
        </p:nvSpPr>
        <p:spPr bwMode="auto">
          <a:xfrm>
            <a:off x="3385476" y="4613600"/>
            <a:ext cx="1143000" cy="304800"/>
          </a:xfrm>
          <a:custGeom>
            <a:avLst/>
            <a:gdLst>
              <a:gd name="T0" fmla="*/ 0 w 672"/>
              <a:gd name="T1" fmla="*/ 192 h 192"/>
              <a:gd name="T2" fmla="*/ 144 w 672"/>
              <a:gd name="T3" fmla="*/ 48 h 192"/>
              <a:gd name="T4" fmla="*/ 336 w 672"/>
              <a:gd name="T5" fmla="*/ 0 h 192"/>
              <a:gd name="T6" fmla="*/ 480 w 672"/>
              <a:gd name="T7" fmla="*/ 48 h 192"/>
              <a:gd name="T8" fmla="*/ 672 w 672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2" h="192">
                <a:moveTo>
                  <a:pt x="0" y="192"/>
                </a:moveTo>
                <a:cubicBezTo>
                  <a:pt x="44" y="136"/>
                  <a:pt x="88" y="80"/>
                  <a:pt x="144" y="48"/>
                </a:cubicBezTo>
                <a:cubicBezTo>
                  <a:pt x="200" y="16"/>
                  <a:pt x="280" y="0"/>
                  <a:pt x="336" y="0"/>
                </a:cubicBezTo>
                <a:cubicBezTo>
                  <a:pt x="392" y="0"/>
                  <a:pt x="424" y="16"/>
                  <a:pt x="480" y="48"/>
                </a:cubicBezTo>
                <a:cubicBezTo>
                  <a:pt x="536" y="80"/>
                  <a:pt x="640" y="168"/>
                  <a:pt x="672" y="192"/>
                </a:cubicBez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304134" name="Group 6">
            <a:extLst>
              <a:ext uri="{FF2B5EF4-FFF2-40B4-BE49-F238E27FC236}">
                <a16:creationId xmlns:a16="http://schemas.microsoft.com/office/drawing/2014/main" id="{48D4323F-C1CB-1D92-F159-23D99F6D3080}"/>
              </a:ext>
            </a:extLst>
          </p:cNvPr>
          <p:cNvGrpSpPr>
            <a:grpSpLocks/>
          </p:cNvGrpSpPr>
          <p:nvPr/>
        </p:nvGrpSpPr>
        <p:grpSpPr bwMode="auto">
          <a:xfrm>
            <a:off x="6289297" y="3419417"/>
            <a:ext cx="2895600" cy="2590800"/>
            <a:chOff x="3216" y="1104"/>
            <a:chExt cx="2016" cy="2112"/>
          </a:xfrm>
        </p:grpSpPr>
        <p:sp>
          <p:nvSpPr>
            <p:cNvPr id="304135" name="Freeform 7">
              <a:extLst>
                <a:ext uri="{FF2B5EF4-FFF2-40B4-BE49-F238E27FC236}">
                  <a16:creationId xmlns:a16="http://schemas.microsoft.com/office/drawing/2014/main" id="{4E58C730-FDBF-49F3-CC9C-08A7A3ECA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1765"/>
              <a:ext cx="1614" cy="797"/>
            </a:xfrm>
            <a:custGeom>
              <a:avLst/>
              <a:gdLst>
                <a:gd name="T0" fmla="*/ 1614 w 1614"/>
                <a:gd name="T1" fmla="*/ 797 h 797"/>
                <a:gd name="T2" fmla="*/ 1581 w 1614"/>
                <a:gd name="T3" fmla="*/ 778 h 797"/>
                <a:gd name="T4" fmla="*/ 1565 w 1614"/>
                <a:gd name="T5" fmla="*/ 758 h 797"/>
                <a:gd name="T6" fmla="*/ 1551 w 1614"/>
                <a:gd name="T7" fmla="*/ 746 h 797"/>
                <a:gd name="T8" fmla="*/ 1490 w 1614"/>
                <a:gd name="T9" fmla="*/ 685 h 797"/>
                <a:gd name="T10" fmla="*/ 1468 w 1614"/>
                <a:gd name="T11" fmla="*/ 653 h 797"/>
                <a:gd name="T12" fmla="*/ 1447 w 1614"/>
                <a:gd name="T13" fmla="*/ 618 h 797"/>
                <a:gd name="T14" fmla="*/ 1406 w 1614"/>
                <a:gd name="T15" fmla="*/ 548 h 797"/>
                <a:gd name="T16" fmla="*/ 1366 w 1614"/>
                <a:gd name="T17" fmla="*/ 481 h 797"/>
                <a:gd name="T18" fmla="*/ 1348 w 1614"/>
                <a:gd name="T19" fmla="*/ 451 h 797"/>
                <a:gd name="T20" fmla="*/ 1331 w 1614"/>
                <a:gd name="T21" fmla="*/ 423 h 797"/>
                <a:gd name="T22" fmla="*/ 1314 w 1614"/>
                <a:gd name="T23" fmla="*/ 399 h 797"/>
                <a:gd name="T24" fmla="*/ 1299 w 1614"/>
                <a:gd name="T25" fmla="*/ 378 h 797"/>
                <a:gd name="T26" fmla="*/ 1256 w 1614"/>
                <a:gd name="T27" fmla="*/ 328 h 797"/>
                <a:gd name="T28" fmla="*/ 1237 w 1614"/>
                <a:gd name="T29" fmla="*/ 307 h 797"/>
                <a:gd name="T30" fmla="*/ 1220 w 1614"/>
                <a:gd name="T31" fmla="*/ 288 h 797"/>
                <a:gd name="T32" fmla="*/ 1204 w 1614"/>
                <a:gd name="T33" fmla="*/ 271 h 797"/>
                <a:gd name="T34" fmla="*/ 1188 w 1614"/>
                <a:gd name="T35" fmla="*/ 256 h 797"/>
                <a:gd name="T36" fmla="*/ 1172 w 1614"/>
                <a:gd name="T37" fmla="*/ 242 h 797"/>
                <a:gd name="T38" fmla="*/ 1157 w 1614"/>
                <a:gd name="T39" fmla="*/ 228 h 797"/>
                <a:gd name="T40" fmla="*/ 1124 w 1614"/>
                <a:gd name="T41" fmla="*/ 202 h 797"/>
                <a:gd name="T42" fmla="*/ 1086 w 1614"/>
                <a:gd name="T43" fmla="*/ 173 h 797"/>
                <a:gd name="T44" fmla="*/ 1041 w 1614"/>
                <a:gd name="T45" fmla="*/ 138 h 797"/>
                <a:gd name="T46" fmla="*/ 986 w 1614"/>
                <a:gd name="T47" fmla="*/ 95 h 797"/>
                <a:gd name="T48" fmla="*/ 973 w 1614"/>
                <a:gd name="T49" fmla="*/ 85 h 797"/>
                <a:gd name="T50" fmla="*/ 961 w 1614"/>
                <a:gd name="T51" fmla="*/ 77 h 797"/>
                <a:gd name="T52" fmla="*/ 948 w 1614"/>
                <a:gd name="T53" fmla="*/ 69 h 797"/>
                <a:gd name="T54" fmla="*/ 935 w 1614"/>
                <a:gd name="T55" fmla="*/ 62 h 797"/>
                <a:gd name="T56" fmla="*/ 922 w 1614"/>
                <a:gd name="T57" fmla="*/ 55 h 797"/>
                <a:gd name="T58" fmla="*/ 908 w 1614"/>
                <a:gd name="T59" fmla="*/ 49 h 797"/>
                <a:gd name="T60" fmla="*/ 894 w 1614"/>
                <a:gd name="T61" fmla="*/ 43 h 797"/>
                <a:gd name="T62" fmla="*/ 881 w 1614"/>
                <a:gd name="T63" fmla="*/ 38 h 797"/>
                <a:gd name="T64" fmla="*/ 852 w 1614"/>
                <a:gd name="T65" fmla="*/ 29 h 797"/>
                <a:gd name="T66" fmla="*/ 821 w 1614"/>
                <a:gd name="T67" fmla="*/ 22 h 797"/>
                <a:gd name="T68" fmla="*/ 807 w 1614"/>
                <a:gd name="T69" fmla="*/ 19 h 797"/>
                <a:gd name="T70" fmla="*/ 791 w 1614"/>
                <a:gd name="T71" fmla="*/ 16 h 797"/>
                <a:gd name="T72" fmla="*/ 776 w 1614"/>
                <a:gd name="T73" fmla="*/ 14 h 797"/>
                <a:gd name="T74" fmla="*/ 760 w 1614"/>
                <a:gd name="T75" fmla="*/ 12 h 797"/>
                <a:gd name="T76" fmla="*/ 729 w 1614"/>
                <a:gd name="T77" fmla="*/ 8 h 797"/>
                <a:gd name="T78" fmla="*/ 696 w 1614"/>
                <a:gd name="T79" fmla="*/ 6 h 797"/>
                <a:gd name="T80" fmla="*/ 631 w 1614"/>
                <a:gd name="T81" fmla="*/ 3 h 797"/>
                <a:gd name="T82" fmla="*/ 566 w 1614"/>
                <a:gd name="T83" fmla="*/ 2 h 797"/>
                <a:gd name="T84" fmla="*/ 501 w 1614"/>
                <a:gd name="T85" fmla="*/ 0 h 797"/>
                <a:gd name="T86" fmla="*/ 471 w 1614"/>
                <a:gd name="T87" fmla="*/ 0 h 797"/>
                <a:gd name="T88" fmla="*/ 441 w 1614"/>
                <a:gd name="T89" fmla="*/ 1 h 797"/>
                <a:gd name="T90" fmla="*/ 410 w 1614"/>
                <a:gd name="T91" fmla="*/ 3 h 797"/>
                <a:gd name="T92" fmla="*/ 379 w 1614"/>
                <a:gd name="T93" fmla="*/ 8 h 797"/>
                <a:gd name="T94" fmla="*/ 347 w 1614"/>
                <a:gd name="T95" fmla="*/ 13 h 797"/>
                <a:gd name="T96" fmla="*/ 315 w 1614"/>
                <a:gd name="T97" fmla="*/ 19 h 797"/>
                <a:gd name="T98" fmla="*/ 283 w 1614"/>
                <a:gd name="T99" fmla="*/ 27 h 797"/>
                <a:gd name="T100" fmla="*/ 250 w 1614"/>
                <a:gd name="T101" fmla="*/ 36 h 797"/>
                <a:gd name="T102" fmla="*/ 218 w 1614"/>
                <a:gd name="T103" fmla="*/ 45 h 797"/>
                <a:gd name="T104" fmla="*/ 186 w 1614"/>
                <a:gd name="T105" fmla="*/ 56 h 797"/>
                <a:gd name="T106" fmla="*/ 122 w 1614"/>
                <a:gd name="T107" fmla="*/ 79 h 797"/>
                <a:gd name="T108" fmla="*/ 60 w 1614"/>
                <a:gd name="T109" fmla="*/ 105 h 797"/>
                <a:gd name="T110" fmla="*/ 0 w 1614"/>
                <a:gd name="T111" fmla="*/ 13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14" h="797">
                  <a:moveTo>
                    <a:pt x="1614" y="797"/>
                  </a:moveTo>
                  <a:lnTo>
                    <a:pt x="1581" y="778"/>
                  </a:lnTo>
                  <a:lnTo>
                    <a:pt x="1565" y="758"/>
                  </a:lnTo>
                  <a:lnTo>
                    <a:pt x="1551" y="746"/>
                  </a:lnTo>
                  <a:lnTo>
                    <a:pt x="1490" y="685"/>
                  </a:lnTo>
                  <a:lnTo>
                    <a:pt x="1468" y="653"/>
                  </a:lnTo>
                  <a:lnTo>
                    <a:pt x="1447" y="618"/>
                  </a:lnTo>
                  <a:lnTo>
                    <a:pt x="1406" y="548"/>
                  </a:lnTo>
                  <a:lnTo>
                    <a:pt x="1366" y="481"/>
                  </a:lnTo>
                  <a:lnTo>
                    <a:pt x="1348" y="451"/>
                  </a:lnTo>
                  <a:lnTo>
                    <a:pt x="1331" y="423"/>
                  </a:lnTo>
                  <a:lnTo>
                    <a:pt x="1314" y="399"/>
                  </a:lnTo>
                  <a:lnTo>
                    <a:pt x="1299" y="378"/>
                  </a:lnTo>
                  <a:lnTo>
                    <a:pt x="1256" y="328"/>
                  </a:lnTo>
                  <a:lnTo>
                    <a:pt x="1237" y="307"/>
                  </a:lnTo>
                  <a:lnTo>
                    <a:pt x="1220" y="288"/>
                  </a:lnTo>
                  <a:lnTo>
                    <a:pt x="1204" y="271"/>
                  </a:lnTo>
                  <a:lnTo>
                    <a:pt x="1188" y="256"/>
                  </a:lnTo>
                  <a:lnTo>
                    <a:pt x="1172" y="242"/>
                  </a:lnTo>
                  <a:lnTo>
                    <a:pt x="1157" y="228"/>
                  </a:lnTo>
                  <a:lnTo>
                    <a:pt x="1124" y="202"/>
                  </a:lnTo>
                  <a:lnTo>
                    <a:pt x="1086" y="173"/>
                  </a:lnTo>
                  <a:lnTo>
                    <a:pt x="1041" y="138"/>
                  </a:lnTo>
                  <a:lnTo>
                    <a:pt x="986" y="95"/>
                  </a:lnTo>
                  <a:lnTo>
                    <a:pt x="973" y="85"/>
                  </a:lnTo>
                  <a:lnTo>
                    <a:pt x="961" y="77"/>
                  </a:lnTo>
                  <a:lnTo>
                    <a:pt x="948" y="69"/>
                  </a:lnTo>
                  <a:lnTo>
                    <a:pt x="935" y="62"/>
                  </a:lnTo>
                  <a:lnTo>
                    <a:pt x="922" y="55"/>
                  </a:lnTo>
                  <a:lnTo>
                    <a:pt x="908" y="49"/>
                  </a:lnTo>
                  <a:lnTo>
                    <a:pt x="894" y="43"/>
                  </a:lnTo>
                  <a:lnTo>
                    <a:pt x="881" y="38"/>
                  </a:lnTo>
                  <a:lnTo>
                    <a:pt x="852" y="29"/>
                  </a:lnTo>
                  <a:lnTo>
                    <a:pt x="821" y="22"/>
                  </a:lnTo>
                  <a:lnTo>
                    <a:pt x="807" y="19"/>
                  </a:lnTo>
                  <a:lnTo>
                    <a:pt x="791" y="16"/>
                  </a:lnTo>
                  <a:lnTo>
                    <a:pt x="776" y="14"/>
                  </a:lnTo>
                  <a:lnTo>
                    <a:pt x="760" y="12"/>
                  </a:lnTo>
                  <a:lnTo>
                    <a:pt x="729" y="8"/>
                  </a:lnTo>
                  <a:lnTo>
                    <a:pt x="696" y="6"/>
                  </a:lnTo>
                  <a:lnTo>
                    <a:pt x="631" y="3"/>
                  </a:lnTo>
                  <a:lnTo>
                    <a:pt x="566" y="2"/>
                  </a:lnTo>
                  <a:lnTo>
                    <a:pt x="501" y="0"/>
                  </a:lnTo>
                  <a:lnTo>
                    <a:pt x="471" y="0"/>
                  </a:lnTo>
                  <a:lnTo>
                    <a:pt x="441" y="1"/>
                  </a:lnTo>
                  <a:lnTo>
                    <a:pt x="410" y="3"/>
                  </a:lnTo>
                  <a:lnTo>
                    <a:pt x="379" y="8"/>
                  </a:lnTo>
                  <a:lnTo>
                    <a:pt x="347" y="13"/>
                  </a:lnTo>
                  <a:lnTo>
                    <a:pt x="315" y="19"/>
                  </a:lnTo>
                  <a:lnTo>
                    <a:pt x="283" y="27"/>
                  </a:lnTo>
                  <a:lnTo>
                    <a:pt x="250" y="36"/>
                  </a:lnTo>
                  <a:lnTo>
                    <a:pt x="218" y="45"/>
                  </a:lnTo>
                  <a:lnTo>
                    <a:pt x="186" y="56"/>
                  </a:lnTo>
                  <a:lnTo>
                    <a:pt x="122" y="79"/>
                  </a:lnTo>
                  <a:lnTo>
                    <a:pt x="60" y="105"/>
                  </a:lnTo>
                  <a:lnTo>
                    <a:pt x="0" y="133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36" name="Freeform 8">
              <a:extLst>
                <a:ext uri="{FF2B5EF4-FFF2-40B4-BE49-F238E27FC236}">
                  <a16:creationId xmlns:a16="http://schemas.microsoft.com/office/drawing/2014/main" id="{F48253D2-1369-4690-2807-864EC127A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" y="2562"/>
              <a:ext cx="296" cy="654"/>
            </a:xfrm>
            <a:custGeom>
              <a:avLst/>
              <a:gdLst>
                <a:gd name="T0" fmla="*/ 338 w 626"/>
                <a:gd name="T1" fmla="*/ 22 h 1141"/>
                <a:gd name="T2" fmla="*/ 200 w 626"/>
                <a:gd name="T3" fmla="*/ 48 h 1141"/>
                <a:gd name="T4" fmla="*/ 47 w 626"/>
                <a:gd name="T5" fmla="*/ 69 h 1141"/>
                <a:gd name="T6" fmla="*/ 55 w 626"/>
                <a:gd name="T7" fmla="*/ 63 h 1141"/>
                <a:gd name="T8" fmla="*/ 47 w 626"/>
                <a:gd name="T9" fmla="*/ 69 h 1141"/>
                <a:gd name="T10" fmla="*/ 31 w 626"/>
                <a:gd name="T11" fmla="*/ 87 h 1141"/>
                <a:gd name="T12" fmla="*/ 19 w 626"/>
                <a:gd name="T13" fmla="*/ 115 h 1141"/>
                <a:gd name="T14" fmla="*/ 4 w 626"/>
                <a:gd name="T15" fmla="*/ 184 h 1141"/>
                <a:gd name="T16" fmla="*/ 0 w 626"/>
                <a:gd name="T17" fmla="*/ 242 h 1141"/>
                <a:gd name="T18" fmla="*/ 2 w 626"/>
                <a:gd name="T19" fmla="*/ 280 h 1141"/>
                <a:gd name="T20" fmla="*/ 7 w 626"/>
                <a:gd name="T21" fmla="*/ 314 h 1141"/>
                <a:gd name="T22" fmla="*/ 23 w 626"/>
                <a:gd name="T23" fmla="*/ 366 h 1141"/>
                <a:gd name="T24" fmla="*/ 35 w 626"/>
                <a:gd name="T25" fmla="*/ 398 h 1141"/>
                <a:gd name="T26" fmla="*/ 54 w 626"/>
                <a:gd name="T27" fmla="*/ 429 h 1141"/>
                <a:gd name="T28" fmla="*/ 86 w 626"/>
                <a:gd name="T29" fmla="*/ 460 h 1141"/>
                <a:gd name="T30" fmla="*/ 140 w 626"/>
                <a:gd name="T31" fmla="*/ 513 h 1141"/>
                <a:gd name="T32" fmla="*/ 173 w 626"/>
                <a:gd name="T33" fmla="*/ 553 h 1141"/>
                <a:gd name="T34" fmla="*/ 210 w 626"/>
                <a:gd name="T35" fmla="*/ 618 h 1141"/>
                <a:gd name="T36" fmla="*/ 236 w 626"/>
                <a:gd name="T37" fmla="*/ 672 h 1141"/>
                <a:gd name="T38" fmla="*/ 266 w 626"/>
                <a:gd name="T39" fmla="*/ 722 h 1141"/>
                <a:gd name="T40" fmla="*/ 275 w 626"/>
                <a:gd name="T41" fmla="*/ 758 h 1141"/>
                <a:gd name="T42" fmla="*/ 276 w 626"/>
                <a:gd name="T43" fmla="*/ 805 h 1141"/>
                <a:gd name="T44" fmla="*/ 281 w 626"/>
                <a:gd name="T45" fmla="*/ 868 h 1141"/>
                <a:gd name="T46" fmla="*/ 296 w 626"/>
                <a:gd name="T47" fmla="*/ 948 h 1141"/>
                <a:gd name="T48" fmla="*/ 328 w 626"/>
                <a:gd name="T49" fmla="*/ 1077 h 1141"/>
                <a:gd name="T50" fmla="*/ 335 w 626"/>
                <a:gd name="T51" fmla="*/ 1105 h 1141"/>
                <a:gd name="T52" fmla="*/ 346 w 626"/>
                <a:gd name="T53" fmla="*/ 1124 h 1141"/>
                <a:gd name="T54" fmla="*/ 364 w 626"/>
                <a:gd name="T55" fmla="*/ 1137 h 1141"/>
                <a:gd name="T56" fmla="*/ 385 w 626"/>
                <a:gd name="T57" fmla="*/ 1141 h 1141"/>
                <a:gd name="T58" fmla="*/ 407 w 626"/>
                <a:gd name="T59" fmla="*/ 1136 h 1141"/>
                <a:gd name="T60" fmla="*/ 436 w 626"/>
                <a:gd name="T61" fmla="*/ 1122 h 1141"/>
                <a:gd name="T62" fmla="*/ 460 w 626"/>
                <a:gd name="T63" fmla="*/ 1101 h 1141"/>
                <a:gd name="T64" fmla="*/ 488 w 626"/>
                <a:gd name="T65" fmla="*/ 1059 h 1141"/>
                <a:gd name="T66" fmla="*/ 535 w 626"/>
                <a:gd name="T67" fmla="*/ 968 h 1141"/>
                <a:gd name="T68" fmla="*/ 572 w 626"/>
                <a:gd name="T69" fmla="*/ 867 h 1141"/>
                <a:gd name="T70" fmla="*/ 612 w 626"/>
                <a:gd name="T71" fmla="*/ 697 h 1141"/>
                <a:gd name="T72" fmla="*/ 623 w 626"/>
                <a:gd name="T73" fmla="*/ 618 h 1141"/>
                <a:gd name="T74" fmla="*/ 626 w 626"/>
                <a:gd name="T75" fmla="*/ 531 h 1141"/>
                <a:gd name="T76" fmla="*/ 623 w 626"/>
                <a:gd name="T77" fmla="*/ 440 h 1141"/>
                <a:gd name="T78" fmla="*/ 607 w 626"/>
                <a:gd name="T79" fmla="*/ 286 h 1141"/>
                <a:gd name="T80" fmla="*/ 595 w 626"/>
                <a:gd name="T81" fmla="*/ 204 h 1141"/>
                <a:gd name="T82" fmla="*/ 584 w 626"/>
                <a:gd name="T83" fmla="*/ 150 h 1141"/>
                <a:gd name="T84" fmla="*/ 565 w 626"/>
                <a:gd name="T85" fmla="*/ 90 h 1141"/>
                <a:gd name="T86" fmla="*/ 553 w 626"/>
                <a:gd name="T87" fmla="*/ 61 h 1141"/>
                <a:gd name="T88" fmla="*/ 539 w 626"/>
                <a:gd name="T89" fmla="*/ 37 h 1141"/>
                <a:gd name="T90" fmla="*/ 520 w 626"/>
                <a:gd name="T91" fmla="*/ 18 h 1141"/>
                <a:gd name="T92" fmla="*/ 484 w 626"/>
                <a:gd name="T93" fmla="*/ 2 h 1141"/>
                <a:gd name="T94" fmla="*/ 451 w 626"/>
                <a:gd name="T95" fmla="*/ 0 h 1141"/>
                <a:gd name="T96" fmla="*/ 412 w 626"/>
                <a:gd name="T97" fmla="*/ 4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6" h="1141">
                  <a:moveTo>
                    <a:pt x="388" y="10"/>
                  </a:moveTo>
                  <a:lnTo>
                    <a:pt x="338" y="22"/>
                  </a:lnTo>
                  <a:lnTo>
                    <a:pt x="290" y="32"/>
                  </a:lnTo>
                  <a:lnTo>
                    <a:pt x="200" y="48"/>
                  </a:lnTo>
                  <a:lnTo>
                    <a:pt x="118" y="58"/>
                  </a:lnTo>
                  <a:lnTo>
                    <a:pt x="47" y="69"/>
                  </a:lnTo>
                  <a:lnTo>
                    <a:pt x="54" y="64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47" y="69"/>
                  </a:lnTo>
                  <a:lnTo>
                    <a:pt x="38" y="78"/>
                  </a:lnTo>
                  <a:lnTo>
                    <a:pt x="31" y="87"/>
                  </a:lnTo>
                  <a:lnTo>
                    <a:pt x="24" y="100"/>
                  </a:lnTo>
                  <a:lnTo>
                    <a:pt x="19" y="115"/>
                  </a:lnTo>
                  <a:lnTo>
                    <a:pt x="10" y="147"/>
                  </a:lnTo>
                  <a:lnTo>
                    <a:pt x="4" y="184"/>
                  </a:lnTo>
                  <a:lnTo>
                    <a:pt x="0" y="224"/>
                  </a:lnTo>
                  <a:lnTo>
                    <a:pt x="0" y="242"/>
                  </a:lnTo>
                  <a:lnTo>
                    <a:pt x="0" y="261"/>
                  </a:lnTo>
                  <a:lnTo>
                    <a:pt x="2" y="280"/>
                  </a:lnTo>
                  <a:lnTo>
                    <a:pt x="5" y="297"/>
                  </a:lnTo>
                  <a:lnTo>
                    <a:pt x="7" y="314"/>
                  </a:lnTo>
                  <a:lnTo>
                    <a:pt x="12" y="328"/>
                  </a:lnTo>
                  <a:lnTo>
                    <a:pt x="23" y="366"/>
                  </a:lnTo>
                  <a:lnTo>
                    <a:pt x="29" y="382"/>
                  </a:lnTo>
                  <a:lnTo>
                    <a:pt x="35" y="398"/>
                  </a:lnTo>
                  <a:lnTo>
                    <a:pt x="43" y="414"/>
                  </a:lnTo>
                  <a:lnTo>
                    <a:pt x="54" y="429"/>
                  </a:lnTo>
                  <a:lnTo>
                    <a:pt x="68" y="445"/>
                  </a:lnTo>
                  <a:lnTo>
                    <a:pt x="86" y="460"/>
                  </a:lnTo>
                  <a:lnTo>
                    <a:pt x="122" y="494"/>
                  </a:lnTo>
                  <a:lnTo>
                    <a:pt x="140" y="513"/>
                  </a:lnTo>
                  <a:lnTo>
                    <a:pt x="157" y="532"/>
                  </a:lnTo>
                  <a:lnTo>
                    <a:pt x="173" y="553"/>
                  </a:lnTo>
                  <a:lnTo>
                    <a:pt x="187" y="574"/>
                  </a:lnTo>
                  <a:lnTo>
                    <a:pt x="210" y="618"/>
                  </a:lnTo>
                  <a:lnTo>
                    <a:pt x="224" y="648"/>
                  </a:lnTo>
                  <a:lnTo>
                    <a:pt x="236" y="672"/>
                  </a:lnTo>
                  <a:lnTo>
                    <a:pt x="258" y="708"/>
                  </a:lnTo>
                  <a:lnTo>
                    <a:pt x="266" y="722"/>
                  </a:lnTo>
                  <a:lnTo>
                    <a:pt x="271" y="739"/>
                  </a:lnTo>
                  <a:lnTo>
                    <a:pt x="275" y="758"/>
                  </a:lnTo>
                  <a:lnTo>
                    <a:pt x="276" y="782"/>
                  </a:lnTo>
                  <a:lnTo>
                    <a:pt x="276" y="805"/>
                  </a:lnTo>
                  <a:lnTo>
                    <a:pt x="277" y="826"/>
                  </a:lnTo>
                  <a:lnTo>
                    <a:pt x="281" y="868"/>
                  </a:lnTo>
                  <a:lnTo>
                    <a:pt x="288" y="909"/>
                  </a:lnTo>
                  <a:lnTo>
                    <a:pt x="296" y="948"/>
                  </a:lnTo>
                  <a:lnTo>
                    <a:pt x="313" y="1017"/>
                  </a:lnTo>
                  <a:lnTo>
                    <a:pt x="328" y="1077"/>
                  </a:lnTo>
                  <a:lnTo>
                    <a:pt x="332" y="1096"/>
                  </a:lnTo>
                  <a:lnTo>
                    <a:pt x="335" y="1105"/>
                  </a:lnTo>
                  <a:lnTo>
                    <a:pt x="338" y="1112"/>
                  </a:lnTo>
                  <a:lnTo>
                    <a:pt x="346" y="1124"/>
                  </a:lnTo>
                  <a:lnTo>
                    <a:pt x="355" y="1132"/>
                  </a:lnTo>
                  <a:lnTo>
                    <a:pt x="364" y="1137"/>
                  </a:lnTo>
                  <a:lnTo>
                    <a:pt x="374" y="1140"/>
                  </a:lnTo>
                  <a:lnTo>
                    <a:pt x="385" y="1141"/>
                  </a:lnTo>
                  <a:lnTo>
                    <a:pt x="396" y="1140"/>
                  </a:lnTo>
                  <a:lnTo>
                    <a:pt x="407" y="1136"/>
                  </a:lnTo>
                  <a:lnTo>
                    <a:pt x="416" y="1132"/>
                  </a:lnTo>
                  <a:lnTo>
                    <a:pt x="436" y="1122"/>
                  </a:lnTo>
                  <a:lnTo>
                    <a:pt x="451" y="1110"/>
                  </a:lnTo>
                  <a:lnTo>
                    <a:pt x="460" y="1101"/>
                  </a:lnTo>
                  <a:lnTo>
                    <a:pt x="475" y="1081"/>
                  </a:lnTo>
                  <a:lnTo>
                    <a:pt x="488" y="1059"/>
                  </a:lnTo>
                  <a:lnTo>
                    <a:pt x="514" y="1015"/>
                  </a:lnTo>
                  <a:lnTo>
                    <a:pt x="535" y="968"/>
                  </a:lnTo>
                  <a:lnTo>
                    <a:pt x="556" y="919"/>
                  </a:lnTo>
                  <a:lnTo>
                    <a:pt x="572" y="867"/>
                  </a:lnTo>
                  <a:lnTo>
                    <a:pt x="587" y="812"/>
                  </a:lnTo>
                  <a:lnTo>
                    <a:pt x="612" y="697"/>
                  </a:lnTo>
                  <a:lnTo>
                    <a:pt x="618" y="658"/>
                  </a:lnTo>
                  <a:lnTo>
                    <a:pt x="623" y="618"/>
                  </a:lnTo>
                  <a:lnTo>
                    <a:pt x="625" y="576"/>
                  </a:lnTo>
                  <a:lnTo>
                    <a:pt x="626" y="531"/>
                  </a:lnTo>
                  <a:lnTo>
                    <a:pt x="625" y="487"/>
                  </a:lnTo>
                  <a:lnTo>
                    <a:pt x="623" y="440"/>
                  </a:lnTo>
                  <a:lnTo>
                    <a:pt x="613" y="342"/>
                  </a:lnTo>
                  <a:lnTo>
                    <a:pt x="607" y="286"/>
                  </a:lnTo>
                  <a:lnTo>
                    <a:pt x="600" y="231"/>
                  </a:lnTo>
                  <a:lnTo>
                    <a:pt x="595" y="204"/>
                  </a:lnTo>
                  <a:lnTo>
                    <a:pt x="590" y="176"/>
                  </a:lnTo>
                  <a:lnTo>
                    <a:pt x="584" y="150"/>
                  </a:lnTo>
                  <a:lnTo>
                    <a:pt x="577" y="123"/>
                  </a:lnTo>
                  <a:lnTo>
                    <a:pt x="565" y="90"/>
                  </a:lnTo>
                  <a:lnTo>
                    <a:pt x="559" y="75"/>
                  </a:lnTo>
                  <a:lnTo>
                    <a:pt x="553" y="61"/>
                  </a:lnTo>
                  <a:lnTo>
                    <a:pt x="546" y="48"/>
                  </a:lnTo>
                  <a:lnTo>
                    <a:pt x="539" y="37"/>
                  </a:lnTo>
                  <a:lnTo>
                    <a:pt x="529" y="26"/>
                  </a:lnTo>
                  <a:lnTo>
                    <a:pt x="520" y="18"/>
                  </a:lnTo>
                  <a:lnTo>
                    <a:pt x="497" y="6"/>
                  </a:lnTo>
                  <a:lnTo>
                    <a:pt x="484" y="2"/>
                  </a:lnTo>
                  <a:lnTo>
                    <a:pt x="469" y="0"/>
                  </a:lnTo>
                  <a:lnTo>
                    <a:pt x="451" y="0"/>
                  </a:lnTo>
                  <a:lnTo>
                    <a:pt x="433" y="1"/>
                  </a:lnTo>
                  <a:lnTo>
                    <a:pt x="412" y="4"/>
                  </a:lnTo>
                  <a:lnTo>
                    <a:pt x="388" y="1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4137" name="Freeform 9">
              <a:extLst>
                <a:ext uri="{FF2B5EF4-FFF2-40B4-BE49-F238E27FC236}">
                  <a16:creationId xmlns:a16="http://schemas.microsoft.com/office/drawing/2014/main" id="{7E73CA35-1DB8-A1CB-FE61-A6EBA3CFD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1670"/>
              <a:ext cx="322" cy="970"/>
            </a:xfrm>
            <a:custGeom>
              <a:avLst/>
              <a:gdLst>
                <a:gd name="T0" fmla="*/ 621 w 677"/>
                <a:gd name="T1" fmla="*/ 1525 h 1610"/>
                <a:gd name="T2" fmla="*/ 435 w 677"/>
                <a:gd name="T3" fmla="*/ 1561 h 1610"/>
                <a:gd name="T4" fmla="*/ 309 w 677"/>
                <a:gd name="T5" fmla="*/ 1584 h 1610"/>
                <a:gd name="T6" fmla="*/ 248 w 677"/>
                <a:gd name="T7" fmla="*/ 1596 h 1610"/>
                <a:gd name="T8" fmla="*/ 191 w 677"/>
                <a:gd name="T9" fmla="*/ 1610 h 1610"/>
                <a:gd name="T10" fmla="*/ 146 w 677"/>
                <a:gd name="T11" fmla="*/ 1410 h 1610"/>
                <a:gd name="T12" fmla="*/ 140 w 677"/>
                <a:gd name="T13" fmla="*/ 1388 h 1610"/>
                <a:gd name="T14" fmla="*/ 143 w 677"/>
                <a:gd name="T15" fmla="*/ 1415 h 1610"/>
                <a:gd name="T16" fmla="*/ 149 w 677"/>
                <a:gd name="T17" fmla="*/ 1446 h 1610"/>
                <a:gd name="T18" fmla="*/ 147 w 677"/>
                <a:gd name="T19" fmla="*/ 1428 h 1610"/>
                <a:gd name="T20" fmla="*/ 77 w 677"/>
                <a:gd name="T21" fmla="*/ 966 h 1610"/>
                <a:gd name="T22" fmla="*/ 32 w 677"/>
                <a:gd name="T23" fmla="*/ 558 h 1610"/>
                <a:gd name="T24" fmla="*/ 0 w 677"/>
                <a:gd name="T25" fmla="*/ 131 h 1610"/>
                <a:gd name="T26" fmla="*/ 3 w 677"/>
                <a:gd name="T27" fmla="*/ 109 h 1610"/>
                <a:gd name="T28" fmla="*/ 11 w 677"/>
                <a:gd name="T29" fmla="*/ 84 h 1610"/>
                <a:gd name="T30" fmla="*/ 24 w 677"/>
                <a:gd name="T31" fmla="*/ 57 h 1610"/>
                <a:gd name="T32" fmla="*/ 33 w 677"/>
                <a:gd name="T33" fmla="*/ 44 h 1610"/>
                <a:gd name="T34" fmla="*/ 50 w 677"/>
                <a:gd name="T35" fmla="*/ 23 h 1610"/>
                <a:gd name="T36" fmla="*/ 68 w 677"/>
                <a:gd name="T37" fmla="*/ 7 h 1610"/>
                <a:gd name="T38" fmla="*/ 83 w 677"/>
                <a:gd name="T39" fmla="*/ 0 h 1610"/>
                <a:gd name="T40" fmla="*/ 92 w 677"/>
                <a:gd name="T41" fmla="*/ 1 h 1610"/>
                <a:gd name="T42" fmla="*/ 104 w 677"/>
                <a:gd name="T43" fmla="*/ 13 h 1610"/>
                <a:gd name="T44" fmla="*/ 201 w 677"/>
                <a:gd name="T45" fmla="*/ 199 h 1610"/>
                <a:gd name="T46" fmla="*/ 269 w 677"/>
                <a:gd name="T47" fmla="*/ 362 h 1610"/>
                <a:gd name="T48" fmla="*/ 347 w 677"/>
                <a:gd name="T49" fmla="*/ 570 h 1610"/>
                <a:gd name="T50" fmla="*/ 422 w 677"/>
                <a:gd name="T51" fmla="*/ 750 h 1610"/>
                <a:gd name="T52" fmla="*/ 472 w 677"/>
                <a:gd name="T53" fmla="*/ 884 h 1610"/>
                <a:gd name="T54" fmla="*/ 519 w 677"/>
                <a:gd name="T55" fmla="*/ 1039 h 1610"/>
                <a:gd name="T56" fmla="*/ 530 w 677"/>
                <a:gd name="T57" fmla="*/ 1077 h 1610"/>
                <a:gd name="T58" fmla="*/ 551 w 677"/>
                <a:gd name="T59" fmla="*/ 1143 h 1610"/>
                <a:gd name="T60" fmla="*/ 587 w 677"/>
                <a:gd name="T61" fmla="*/ 1226 h 1610"/>
                <a:gd name="T62" fmla="*/ 633 w 677"/>
                <a:gd name="T63" fmla="*/ 1323 h 1610"/>
                <a:gd name="T64" fmla="*/ 668 w 677"/>
                <a:gd name="T65" fmla="*/ 1437 h 1610"/>
                <a:gd name="T66" fmla="*/ 677 w 677"/>
                <a:gd name="T67" fmla="*/ 1512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7" h="1610">
                  <a:moveTo>
                    <a:pt x="677" y="1512"/>
                  </a:moveTo>
                  <a:lnTo>
                    <a:pt x="621" y="1525"/>
                  </a:lnTo>
                  <a:lnTo>
                    <a:pt x="561" y="1538"/>
                  </a:lnTo>
                  <a:lnTo>
                    <a:pt x="435" y="1561"/>
                  </a:lnTo>
                  <a:lnTo>
                    <a:pt x="371" y="1572"/>
                  </a:lnTo>
                  <a:lnTo>
                    <a:pt x="309" y="1584"/>
                  </a:lnTo>
                  <a:lnTo>
                    <a:pt x="278" y="1590"/>
                  </a:lnTo>
                  <a:lnTo>
                    <a:pt x="248" y="1596"/>
                  </a:lnTo>
                  <a:lnTo>
                    <a:pt x="219" y="1603"/>
                  </a:lnTo>
                  <a:lnTo>
                    <a:pt x="191" y="1610"/>
                  </a:lnTo>
                  <a:lnTo>
                    <a:pt x="154" y="1443"/>
                  </a:lnTo>
                  <a:lnTo>
                    <a:pt x="146" y="1410"/>
                  </a:lnTo>
                  <a:lnTo>
                    <a:pt x="141" y="1391"/>
                  </a:lnTo>
                  <a:lnTo>
                    <a:pt x="140" y="1388"/>
                  </a:lnTo>
                  <a:lnTo>
                    <a:pt x="140" y="1391"/>
                  </a:lnTo>
                  <a:lnTo>
                    <a:pt x="143" y="1415"/>
                  </a:lnTo>
                  <a:lnTo>
                    <a:pt x="149" y="1447"/>
                  </a:lnTo>
                  <a:lnTo>
                    <a:pt x="149" y="1446"/>
                  </a:lnTo>
                  <a:lnTo>
                    <a:pt x="149" y="1443"/>
                  </a:lnTo>
                  <a:lnTo>
                    <a:pt x="147" y="1428"/>
                  </a:lnTo>
                  <a:lnTo>
                    <a:pt x="126" y="1290"/>
                  </a:lnTo>
                  <a:lnTo>
                    <a:pt x="77" y="966"/>
                  </a:lnTo>
                  <a:lnTo>
                    <a:pt x="52" y="764"/>
                  </a:lnTo>
                  <a:lnTo>
                    <a:pt x="32" y="558"/>
                  </a:lnTo>
                  <a:lnTo>
                    <a:pt x="15" y="347"/>
                  </a:lnTo>
                  <a:lnTo>
                    <a:pt x="0" y="131"/>
                  </a:lnTo>
                  <a:lnTo>
                    <a:pt x="2" y="121"/>
                  </a:lnTo>
                  <a:lnTo>
                    <a:pt x="3" y="109"/>
                  </a:lnTo>
                  <a:lnTo>
                    <a:pt x="6" y="97"/>
                  </a:lnTo>
                  <a:lnTo>
                    <a:pt x="11" y="84"/>
                  </a:lnTo>
                  <a:lnTo>
                    <a:pt x="17" y="71"/>
                  </a:lnTo>
                  <a:lnTo>
                    <a:pt x="24" y="57"/>
                  </a:lnTo>
                  <a:lnTo>
                    <a:pt x="28" y="50"/>
                  </a:lnTo>
                  <a:lnTo>
                    <a:pt x="33" y="44"/>
                  </a:lnTo>
                  <a:lnTo>
                    <a:pt x="41" y="33"/>
                  </a:lnTo>
                  <a:lnTo>
                    <a:pt x="50" y="23"/>
                  </a:lnTo>
                  <a:lnTo>
                    <a:pt x="58" y="14"/>
                  </a:lnTo>
                  <a:lnTo>
                    <a:pt x="68" y="7"/>
                  </a:lnTo>
                  <a:lnTo>
                    <a:pt x="75" y="2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1"/>
                  </a:lnTo>
                  <a:lnTo>
                    <a:pt x="98" y="5"/>
                  </a:lnTo>
                  <a:lnTo>
                    <a:pt x="104" y="13"/>
                  </a:lnTo>
                  <a:lnTo>
                    <a:pt x="174" y="145"/>
                  </a:lnTo>
                  <a:lnTo>
                    <a:pt x="201" y="199"/>
                  </a:lnTo>
                  <a:lnTo>
                    <a:pt x="225" y="251"/>
                  </a:lnTo>
                  <a:lnTo>
                    <a:pt x="269" y="362"/>
                  </a:lnTo>
                  <a:lnTo>
                    <a:pt x="326" y="512"/>
                  </a:lnTo>
                  <a:lnTo>
                    <a:pt x="347" y="570"/>
                  </a:lnTo>
                  <a:lnTo>
                    <a:pt x="371" y="627"/>
                  </a:lnTo>
                  <a:lnTo>
                    <a:pt x="422" y="750"/>
                  </a:lnTo>
                  <a:lnTo>
                    <a:pt x="447" y="815"/>
                  </a:lnTo>
                  <a:lnTo>
                    <a:pt x="472" y="884"/>
                  </a:lnTo>
                  <a:lnTo>
                    <a:pt x="496" y="959"/>
                  </a:lnTo>
                  <a:lnTo>
                    <a:pt x="519" y="1039"/>
                  </a:lnTo>
                  <a:lnTo>
                    <a:pt x="524" y="1058"/>
                  </a:lnTo>
                  <a:lnTo>
                    <a:pt x="530" y="1077"/>
                  </a:lnTo>
                  <a:lnTo>
                    <a:pt x="540" y="1112"/>
                  </a:lnTo>
                  <a:lnTo>
                    <a:pt x="551" y="1143"/>
                  </a:lnTo>
                  <a:lnTo>
                    <a:pt x="563" y="1173"/>
                  </a:lnTo>
                  <a:lnTo>
                    <a:pt x="587" y="1226"/>
                  </a:lnTo>
                  <a:lnTo>
                    <a:pt x="611" y="1275"/>
                  </a:lnTo>
                  <a:lnTo>
                    <a:pt x="633" y="1323"/>
                  </a:lnTo>
                  <a:lnTo>
                    <a:pt x="652" y="1376"/>
                  </a:lnTo>
                  <a:lnTo>
                    <a:pt x="668" y="1437"/>
                  </a:lnTo>
                  <a:lnTo>
                    <a:pt x="672" y="1473"/>
                  </a:lnTo>
                  <a:lnTo>
                    <a:pt x="677" y="1512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4138" name="Freeform 10">
              <a:extLst>
                <a:ext uri="{FF2B5EF4-FFF2-40B4-BE49-F238E27FC236}">
                  <a16:creationId xmlns:a16="http://schemas.microsoft.com/office/drawing/2014/main" id="{7561C60F-AB78-6AEF-59F1-77A661DA8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" y="2552"/>
              <a:ext cx="246" cy="94"/>
            </a:xfrm>
            <a:custGeom>
              <a:avLst/>
              <a:gdLst>
                <a:gd name="T0" fmla="*/ 246 w 246"/>
                <a:gd name="T1" fmla="*/ 0 h 94"/>
                <a:gd name="T2" fmla="*/ 221 w 246"/>
                <a:gd name="T3" fmla="*/ 25 h 94"/>
                <a:gd name="T4" fmla="*/ 193 w 246"/>
                <a:gd name="T5" fmla="*/ 54 h 94"/>
                <a:gd name="T6" fmla="*/ 180 w 246"/>
                <a:gd name="T7" fmla="*/ 67 h 94"/>
                <a:gd name="T8" fmla="*/ 173 w 246"/>
                <a:gd name="T9" fmla="*/ 72 h 94"/>
                <a:gd name="T10" fmla="*/ 166 w 246"/>
                <a:gd name="T11" fmla="*/ 77 h 94"/>
                <a:gd name="T12" fmla="*/ 159 w 246"/>
                <a:gd name="T13" fmla="*/ 82 h 94"/>
                <a:gd name="T14" fmla="*/ 152 w 246"/>
                <a:gd name="T15" fmla="*/ 85 h 94"/>
                <a:gd name="T16" fmla="*/ 146 w 246"/>
                <a:gd name="T17" fmla="*/ 88 h 94"/>
                <a:gd name="T18" fmla="*/ 139 w 246"/>
                <a:gd name="T19" fmla="*/ 90 h 94"/>
                <a:gd name="T20" fmla="*/ 135 w 246"/>
                <a:gd name="T21" fmla="*/ 90 h 94"/>
                <a:gd name="T22" fmla="*/ 131 w 246"/>
                <a:gd name="T23" fmla="*/ 91 h 94"/>
                <a:gd name="T24" fmla="*/ 124 w 246"/>
                <a:gd name="T25" fmla="*/ 91 h 94"/>
                <a:gd name="T26" fmla="*/ 111 w 246"/>
                <a:gd name="T27" fmla="*/ 93 h 94"/>
                <a:gd name="T28" fmla="*/ 82 w 246"/>
                <a:gd name="T29" fmla="*/ 94 h 94"/>
                <a:gd name="T30" fmla="*/ 54 w 246"/>
                <a:gd name="T31" fmla="*/ 91 h 94"/>
                <a:gd name="T32" fmla="*/ 0 w 246"/>
                <a:gd name="T33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6" h="94">
                  <a:moveTo>
                    <a:pt x="246" y="0"/>
                  </a:moveTo>
                  <a:lnTo>
                    <a:pt x="221" y="25"/>
                  </a:lnTo>
                  <a:lnTo>
                    <a:pt x="193" y="54"/>
                  </a:lnTo>
                  <a:lnTo>
                    <a:pt x="180" y="67"/>
                  </a:lnTo>
                  <a:lnTo>
                    <a:pt x="173" y="72"/>
                  </a:lnTo>
                  <a:lnTo>
                    <a:pt x="166" y="77"/>
                  </a:lnTo>
                  <a:lnTo>
                    <a:pt x="159" y="82"/>
                  </a:lnTo>
                  <a:lnTo>
                    <a:pt x="152" y="85"/>
                  </a:lnTo>
                  <a:lnTo>
                    <a:pt x="146" y="88"/>
                  </a:lnTo>
                  <a:lnTo>
                    <a:pt x="139" y="90"/>
                  </a:lnTo>
                  <a:lnTo>
                    <a:pt x="135" y="90"/>
                  </a:lnTo>
                  <a:lnTo>
                    <a:pt x="131" y="91"/>
                  </a:lnTo>
                  <a:lnTo>
                    <a:pt x="124" y="91"/>
                  </a:lnTo>
                  <a:lnTo>
                    <a:pt x="111" y="93"/>
                  </a:lnTo>
                  <a:lnTo>
                    <a:pt x="82" y="94"/>
                  </a:lnTo>
                  <a:lnTo>
                    <a:pt x="54" y="91"/>
                  </a:lnTo>
                  <a:lnTo>
                    <a:pt x="0" y="7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39" name="Freeform 11">
              <a:extLst>
                <a:ext uri="{FF2B5EF4-FFF2-40B4-BE49-F238E27FC236}">
                  <a16:creationId xmlns:a16="http://schemas.microsoft.com/office/drawing/2014/main" id="{6D52D708-6BD5-3D00-C768-A168FAFC7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" y="1348"/>
              <a:ext cx="163" cy="1141"/>
            </a:xfrm>
            <a:custGeom>
              <a:avLst/>
              <a:gdLst>
                <a:gd name="T0" fmla="*/ 15 w 163"/>
                <a:gd name="T1" fmla="*/ 1141 h 1141"/>
                <a:gd name="T2" fmla="*/ 44 w 163"/>
                <a:gd name="T3" fmla="*/ 1083 h 1141"/>
                <a:gd name="T4" fmla="*/ 44 w 163"/>
                <a:gd name="T5" fmla="*/ 1067 h 1141"/>
                <a:gd name="T6" fmla="*/ 45 w 163"/>
                <a:gd name="T7" fmla="*/ 1033 h 1141"/>
                <a:gd name="T8" fmla="*/ 49 w 163"/>
                <a:gd name="T9" fmla="*/ 966 h 1141"/>
                <a:gd name="T10" fmla="*/ 54 w 163"/>
                <a:gd name="T11" fmla="*/ 899 h 1141"/>
                <a:gd name="T12" fmla="*/ 56 w 163"/>
                <a:gd name="T13" fmla="*/ 866 h 1141"/>
                <a:gd name="T14" fmla="*/ 57 w 163"/>
                <a:gd name="T15" fmla="*/ 832 h 1141"/>
                <a:gd name="T16" fmla="*/ 58 w 163"/>
                <a:gd name="T17" fmla="*/ 799 h 1141"/>
                <a:gd name="T18" fmla="*/ 57 w 163"/>
                <a:gd name="T19" fmla="*/ 765 h 1141"/>
                <a:gd name="T20" fmla="*/ 55 w 163"/>
                <a:gd name="T21" fmla="*/ 732 h 1141"/>
                <a:gd name="T22" fmla="*/ 52 w 163"/>
                <a:gd name="T23" fmla="*/ 698 h 1141"/>
                <a:gd name="T24" fmla="*/ 46 w 163"/>
                <a:gd name="T25" fmla="*/ 664 h 1141"/>
                <a:gd name="T26" fmla="*/ 38 w 163"/>
                <a:gd name="T27" fmla="*/ 630 h 1141"/>
                <a:gd name="T28" fmla="*/ 28 w 163"/>
                <a:gd name="T29" fmla="*/ 596 h 1141"/>
                <a:gd name="T30" fmla="*/ 14 w 163"/>
                <a:gd name="T31" fmla="*/ 562 h 1141"/>
                <a:gd name="T32" fmla="*/ 13 w 163"/>
                <a:gd name="T33" fmla="*/ 559 h 1141"/>
                <a:gd name="T34" fmla="*/ 11 w 163"/>
                <a:gd name="T35" fmla="*/ 555 h 1141"/>
                <a:gd name="T36" fmla="*/ 8 w 163"/>
                <a:gd name="T37" fmla="*/ 547 h 1141"/>
                <a:gd name="T38" fmla="*/ 6 w 163"/>
                <a:gd name="T39" fmla="*/ 538 h 1141"/>
                <a:gd name="T40" fmla="*/ 4 w 163"/>
                <a:gd name="T41" fmla="*/ 528 h 1141"/>
                <a:gd name="T42" fmla="*/ 3 w 163"/>
                <a:gd name="T43" fmla="*/ 519 h 1141"/>
                <a:gd name="T44" fmla="*/ 1 w 163"/>
                <a:gd name="T45" fmla="*/ 508 h 1141"/>
                <a:gd name="T46" fmla="*/ 0 w 163"/>
                <a:gd name="T47" fmla="*/ 487 h 1141"/>
                <a:gd name="T48" fmla="*/ 0 w 163"/>
                <a:gd name="T49" fmla="*/ 464 h 1141"/>
                <a:gd name="T50" fmla="*/ 1 w 163"/>
                <a:gd name="T51" fmla="*/ 440 h 1141"/>
                <a:gd name="T52" fmla="*/ 6 w 163"/>
                <a:gd name="T53" fmla="*/ 391 h 1141"/>
                <a:gd name="T54" fmla="*/ 14 w 163"/>
                <a:gd name="T55" fmla="*/ 341 h 1141"/>
                <a:gd name="T56" fmla="*/ 25 w 163"/>
                <a:gd name="T57" fmla="*/ 294 h 1141"/>
                <a:gd name="T58" fmla="*/ 38 w 163"/>
                <a:gd name="T59" fmla="*/ 250 h 1141"/>
                <a:gd name="T60" fmla="*/ 52 w 163"/>
                <a:gd name="T61" fmla="*/ 213 h 1141"/>
                <a:gd name="T62" fmla="*/ 64 w 163"/>
                <a:gd name="T63" fmla="*/ 179 h 1141"/>
                <a:gd name="T64" fmla="*/ 75 w 163"/>
                <a:gd name="T65" fmla="*/ 149 h 1141"/>
                <a:gd name="T66" fmla="*/ 85 w 163"/>
                <a:gd name="T67" fmla="*/ 122 h 1141"/>
                <a:gd name="T68" fmla="*/ 95 w 163"/>
                <a:gd name="T69" fmla="*/ 96 h 1141"/>
                <a:gd name="T70" fmla="*/ 107 w 163"/>
                <a:gd name="T71" fmla="*/ 72 h 1141"/>
                <a:gd name="T72" fmla="*/ 114 w 163"/>
                <a:gd name="T73" fmla="*/ 60 h 1141"/>
                <a:gd name="T74" fmla="*/ 122 w 163"/>
                <a:gd name="T75" fmla="*/ 48 h 1141"/>
                <a:gd name="T76" fmla="*/ 140 w 163"/>
                <a:gd name="T77" fmla="*/ 25 h 1141"/>
                <a:gd name="T78" fmla="*/ 151 w 163"/>
                <a:gd name="T79" fmla="*/ 12 h 1141"/>
                <a:gd name="T80" fmla="*/ 163 w 163"/>
                <a:gd name="T81" fmla="*/ 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1141">
                  <a:moveTo>
                    <a:pt x="15" y="1141"/>
                  </a:moveTo>
                  <a:lnTo>
                    <a:pt x="44" y="1083"/>
                  </a:lnTo>
                  <a:lnTo>
                    <a:pt x="44" y="1067"/>
                  </a:lnTo>
                  <a:lnTo>
                    <a:pt x="45" y="1033"/>
                  </a:lnTo>
                  <a:lnTo>
                    <a:pt x="49" y="966"/>
                  </a:lnTo>
                  <a:lnTo>
                    <a:pt x="54" y="899"/>
                  </a:lnTo>
                  <a:lnTo>
                    <a:pt x="56" y="866"/>
                  </a:lnTo>
                  <a:lnTo>
                    <a:pt x="57" y="832"/>
                  </a:lnTo>
                  <a:lnTo>
                    <a:pt x="58" y="799"/>
                  </a:lnTo>
                  <a:lnTo>
                    <a:pt x="57" y="765"/>
                  </a:lnTo>
                  <a:lnTo>
                    <a:pt x="55" y="732"/>
                  </a:lnTo>
                  <a:lnTo>
                    <a:pt x="52" y="698"/>
                  </a:lnTo>
                  <a:lnTo>
                    <a:pt x="46" y="664"/>
                  </a:lnTo>
                  <a:lnTo>
                    <a:pt x="38" y="630"/>
                  </a:lnTo>
                  <a:lnTo>
                    <a:pt x="28" y="596"/>
                  </a:lnTo>
                  <a:lnTo>
                    <a:pt x="14" y="562"/>
                  </a:lnTo>
                  <a:lnTo>
                    <a:pt x="13" y="559"/>
                  </a:lnTo>
                  <a:lnTo>
                    <a:pt x="11" y="555"/>
                  </a:lnTo>
                  <a:lnTo>
                    <a:pt x="8" y="547"/>
                  </a:lnTo>
                  <a:lnTo>
                    <a:pt x="6" y="538"/>
                  </a:lnTo>
                  <a:lnTo>
                    <a:pt x="4" y="528"/>
                  </a:lnTo>
                  <a:lnTo>
                    <a:pt x="3" y="519"/>
                  </a:lnTo>
                  <a:lnTo>
                    <a:pt x="1" y="508"/>
                  </a:lnTo>
                  <a:lnTo>
                    <a:pt x="0" y="487"/>
                  </a:lnTo>
                  <a:lnTo>
                    <a:pt x="0" y="464"/>
                  </a:lnTo>
                  <a:lnTo>
                    <a:pt x="1" y="440"/>
                  </a:lnTo>
                  <a:lnTo>
                    <a:pt x="6" y="391"/>
                  </a:lnTo>
                  <a:lnTo>
                    <a:pt x="14" y="341"/>
                  </a:lnTo>
                  <a:lnTo>
                    <a:pt x="25" y="294"/>
                  </a:lnTo>
                  <a:lnTo>
                    <a:pt x="38" y="250"/>
                  </a:lnTo>
                  <a:lnTo>
                    <a:pt x="52" y="213"/>
                  </a:lnTo>
                  <a:lnTo>
                    <a:pt x="64" y="179"/>
                  </a:lnTo>
                  <a:lnTo>
                    <a:pt x="75" y="149"/>
                  </a:lnTo>
                  <a:lnTo>
                    <a:pt x="85" y="122"/>
                  </a:lnTo>
                  <a:lnTo>
                    <a:pt x="95" y="96"/>
                  </a:lnTo>
                  <a:lnTo>
                    <a:pt x="107" y="72"/>
                  </a:lnTo>
                  <a:lnTo>
                    <a:pt x="114" y="60"/>
                  </a:lnTo>
                  <a:lnTo>
                    <a:pt x="122" y="48"/>
                  </a:lnTo>
                  <a:lnTo>
                    <a:pt x="140" y="25"/>
                  </a:lnTo>
                  <a:lnTo>
                    <a:pt x="151" y="12"/>
                  </a:lnTo>
                  <a:lnTo>
                    <a:pt x="163" y="0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40" name="Freeform 12">
              <a:extLst>
                <a:ext uri="{FF2B5EF4-FFF2-40B4-BE49-F238E27FC236}">
                  <a16:creationId xmlns:a16="http://schemas.microsoft.com/office/drawing/2014/main" id="{0EFBA3AE-D438-E7C1-9C87-997F9FA55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1104"/>
              <a:ext cx="1464" cy="329"/>
            </a:xfrm>
            <a:custGeom>
              <a:avLst/>
              <a:gdLst>
                <a:gd name="T0" fmla="*/ 2572 w 2572"/>
                <a:gd name="T1" fmla="*/ 80 h 476"/>
                <a:gd name="T2" fmla="*/ 2459 w 2572"/>
                <a:gd name="T3" fmla="*/ 147 h 476"/>
                <a:gd name="T4" fmla="*/ 2342 w 2572"/>
                <a:gd name="T5" fmla="*/ 219 h 476"/>
                <a:gd name="T6" fmla="*/ 2282 w 2572"/>
                <a:gd name="T7" fmla="*/ 255 h 476"/>
                <a:gd name="T8" fmla="*/ 2221 w 2572"/>
                <a:gd name="T9" fmla="*/ 290 h 476"/>
                <a:gd name="T10" fmla="*/ 2159 w 2572"/>
                <a:gd name="T11" fmla="*/ 323 h 476"/>
                <a:gd name="T12" fmla="*/ 2128 w 2572"/>
                <a:gd name="T13" fmla="*/ 339 h 476"/>
                <a:gd name="T14" fmla="*/ 2097 w 2572"/>
                <a:gd name="T15" fmla="*/ 355 h 476"/>
                <a:gd name="T16" fmla="*/ 2081 w 2572"/>
                <a:gd name="T17" fmla="*/ 362 h 476"/>
                <a:gd name="T18" fmla="*/ 2065 w 2572"/>
                <a:gd name="T19" fmla="*/ 370 h 476"/>
                <a:gd name="T20" fmla="*/ 2034 w 2572"/>
                <a:gd name="T21" fmla="*/ 384 h 476"/>
                <a:gd name="T22" fmla="*/ 2003 w 2572"/>
                <a:gd name="T23" fmla="*/ 397 h 476"/>
                <a:gd name="T24" fmla="*/ 1971 w 2572"/>
                <a:gd name="T25" fmla="*/ 410 h 476"/>
                <a:gd name="T26" fmla="*/ 1939 w 2572"/>
                <a:gd name="T27" fmla="*/ 422 h 476"/>
                <a:gd name="T28" fmla="*/ 1908 w 2572"/>
                <a:gd name="T29" fmla="*/ 432 h 476"/>
                <a:gd name="T30" fmla="*/ 1876 w 2572"/>
                <a:gd name="T31" fmla="*/ 442 h 476"/>
                <a:gd name="T32" fmla="*/ 1844 w 2572"/>
                <a:gd name="T33" fmla="*/ 451 h 476"/>
                <a:gd name="T34" fmla="*/ 1812 w 2572"/>
                <a:gd name="T35" fmla="*/ 458 h 476"/>
                <a:gd name="T36" fmla="*/ 1780 w 2572"/>
                <a:gd name="T37" fmla="*/ 465 h 476"/>
                <a:gd name="T38" fmla="*/ 1748 w 2572"/>
                <a:gd name="T39" fmla="*/ 470 h 476"/>
                <a:gd name="T40" fmla="*/ 1716 w 2572"/>
                <a:gd name="T41" fmla="*/ 473 h 476"/>
                <a:gd name="T42" fmla="*/ 1700 w 2572"/>
                <a:gd name="T43" fmla="*/ 474 h 476"/>
                <a:gd name="T44" fmla="*/ 1684 w 2572"/>
                <a:gd name="T45" fmla="*/ 475 h 476"/>
                <a:gd name="T46" fmla="*/ 1652 w 2572"/>
                <a:gd name="T47" fmla="*/ 476 h 476"/>
                <a:gd name="T48" fmla="*/ 1620 w 2572"/>
                <a:gd name="T49" fmla="*/ 475 h 476"/>
                <a:gd name="T50" fmla="*/ 1588 w 2572"/>
                <a:gd name="T51" fmla="*/ 472 h 476"/>
                <a:gd name="T52" fmla="*/ 1448 w 2572"/>
                <a:gd name="T53" fmla="*/ 455 h 476"/>
                <a:gd name="T54" fmla="*/ 1313 w 2572"/>
                <a:gd name="T55" fmla="*/ 435 h 476"/>
                <a:gd name="T56" fmla="*/ 1181 w 2572"/>
                <a:gd name="T57" fmla="*/ 411 h 476"/>
                <a:gd name="T58" fmla="*/ 1115 w 2572"/>
                <a:gd name="T59" fmla="*/ 397 h 476"/>
                <a:gd name="T60" fmla="*/ 1051 w 2572"/>
                <a:gd name="T61" fmla="*/ 383 h 476"/>
                <a:gd name="T62" fmla="*/ 923 w 2572"/>
                <a:gd name="T63" fmla="*/ 349 h 476"/>
                <a:gd name="T64" fmla="*/ 795 w 2572"/>
                <a:gd name="T65" fmla="*/ 309 h 476"/>
                <a:gd name="T66" fmla="*/ 731 w 2572"/>
                <a:gd name="T67" fmla="*/ 287 h 476"/>
                <a:gd name="T68" fmla="*/ 666 w 2572"/>
                <a:gd name="T69" fmla="*/ 264 h 476"/>
                <a:gd name="T70" fmla="*/ 601 w 2572"/>
                <a:gd name="T71" fmla="*/ 238 h 476"/>
                <a:gd name="T72" fmla="*/ 536 w 2572"/>
                <a:gd name="T73" fmla="*/ 211 h 476"/>
                <a:gd name="T74" fmla="*/ 471 w 2572"/>
                <a:gd name="T75" fmla="*/ 181 h 476"/>
                <a:gd name="T76" fmla="*/ 406 w 2572"/>
                <a:gd name="T77" fmla="*/ 150 h 476"/>
                <a:gd name="T78" fmla="*/ 341 w 2572"/>
                <a:gd name="T79" fmla="*/ 118 h 476"/>
                <a:gd name="T80" fmla="*/ 275 w 2572"/>
                <a:gd name="T81" fmla="*/ 88 h 476"/>
                <a:gd name="T82" fmla="*/ 242 w 2572"/>
                <a:gd name="T83" fmla="*/ 73 h 476"/>
                <a:gd name="T84" fmla="*/ 209 w 2572"/>
                <a:gd name="T85" fmla="*/ 59 h 476"/>
                <a:gd name="T86" fmla="*/ 175 w 2572"/>
                <a:gd name="T87" fmla="*/ 46 h 476"/>
                <a:gd name="T88" fmla="*/ 141 w 2572"/>
                <a:gd name="T89" fmla="*/ 34 h 476"/>
                <a:gd name="T90" fmla="*/ 107 w 2572"/>
                <a:gd name="T91" fmla="*/ 23 h 476"/>
                <a:gd name="T92" fmla="*/ 72 w 2572"/>
                <a:gd name="T93" fmla="*/ 14 h 476"/>
                <a:gd name="T94" fmla="*/ 37 w 2572"/>
                <a:gd name="T95" fmla="*/ 6 h 476"/>
                <a:gd name="T96" fmla="*/ 0 w 2572"/>
                <a:gd name="T97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2" h="476">
                  <a:moveTo>
                    <a:pt x="2572" y="80"/>
                  </a:moveTo>
                  <a:lnTo>
                    <a:pt x="2459" y="147"/>
                  </a:lnTo>
                  <a:lnTo>
                    <a:pt x="2342" y="219"/>
                  </a:lnTo>
                  <a:lnTo>
                    <a:pt x="2282" y="255"/>
                  </a:lnTo>
                  <a:lnTo>
                    <a:pt x="2221" y="290"/>
                  </a:lnTo>
                  <a:lnTo>
                    <a:pt x="2159" y="323"/>
                  </a:lnTo>
                  <a:lnTo>
                    <a:pt x="2128" y="339"/>
                  </a:lnTo>
                  <a:lnTo>
                    <a:pt x="2097" y="355"/>
                  </a:lnTo>
                  <a:lnTo>
                    <a:pt x="2081" y="362"/>
                  </a:lnTo>
                  <a:lnTo>
                    <a:pt x="2065" y="370"/>
                  </a:lnTo>
                  <a:lnTo>
                    <a:pt x="2034" y="384"/>
                  </a:lnTo>
                  <a:lnTo>
                    <a:pt x="2003" y="397"/>
                  </a:lnTo>
                  <a:lnTo>
                    <a:pt x="1971" y="410"/>
                  </a:lnTo>
                  <a:lnTo>
                    <a:pt x="1939" y="422"/>
                  </a:lnTo>
                  <a:lnTo>
                    <a:pt x="1908" y="432"/>
                  </a:lnTo>
                  <a:lnTo>
                    <a:pt x="1876" y="442"/>
                  </a:lnTo>
                  <a:lnTo>
                    <a:pt x="1844" y="451"/>
                  </a:lnTo>
                  <a:lnTo>
                    <a:pt x="1812" y="458"/>
                  </a:lnTo>
                  <a:lnTo>
                    <a:pt x="1780" y="465"/>
                  </a:lnTo>
                  <a:lnTo>
                    <a:pt x="1748" y="470"/>
                  </a:lnTo>
                  <a:lnTo>
                    <a:pt x="1716" y="473"/>
                  </a:lnTo>
                  <a:lnTo>
                    <a:pt x="1700" y="474"/>
                  </a:lnTo>
                  <a:lnTo>
                    <a:pt x="1684" y="475"/>
                  </a:lnTo>
                  <a:lnTo>
                    <a:pt x="1652" y="476"/>
                  </a:lnTo>
                  <a:lnTo>
                    <a:pt x="1620" y="475"/>
                  </a:lnTo>
                  <a:lnTo>
                    <a:pt x="1588" y="472"/>
                  </a:lnTo>
                  <a:lnTo>
                    <a:pt x="1448" y="455"/>
                  </a:lnTo>
                  <a:lnTo>
                    <a:pt x="1313" y="435"/>
                  </a:lnTo>
                  <a:lnTo>
                    <a:pt x="1181" y="411"/>
                  </a:lnTo>
                  <a:lnTo>
                    <a:pt x="1115" y="397"/>
                  </a:lnTo>
                  <a:lnTo>
                    <a:pt x="1051" y="383"/>
                  </a:lnTo>
                  <a:lnTo>
                    <a:pt x="923" y="349"/>
                  </a:lnTo>
                  <a:lnTo>
                    <a:pt x="795" y="309"/>
                  </a:lnTo>
                  <a:lnTo>
                    <a:pt x="731" y="287"/>
                  </a:lnTo>
                  <a:lnTo>
                    <a:pt x="666" y="264"/>
                  </a:lnTo>
                  <a:lnTo>
                    <a:pt x="601" y="238"/>
                  </a:lnTo>
                  <a:lnTo>
                    <a:pt x="536" y="211"/>
                  </a:lnTo>
                  <a:lnTo>
                    <a:pt x="471" y="181"/>
                  </a:lnTo>
                  <a:lnTo>
                    <a:pt x="406" y="150"/>
                  </a:lnTo>
                  <a:lnTo>
                    <a:pt x="341" y="118"/>
                  </a:lnTo>
                  <a:lnTo>
                    <a:pt x="275" y="88"/>
                  </a:lnTo>
                  <a:lnTo>
                    <a:pt x="242" y="73"/>
                  </a:lnTo>
                  <a:lnTo>
                    <a:pt x="209" y="59"/>
                  </a:lnTo>
                  <a:lnTo>
                    <a:pt x="175" y="46"/>
                  </a:lnTo>
                  <a:lnTo>
                    <a:pt x="141" y="34"/>
                  </a:lnTo>
                  <a:lnTo>
                    <a:pt x="107" y="23"/>
                  </a:lnTo>
                  <a:lnTo>
                    <a:pt x="72" y="14"/>
                  </a:lnTo>
                  <a:lnTo>
                    <a:pt x="37" y="6"/>
                  </a:lnTo>
                  <a:lnTo>
                    <a:pt x="0" y="0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41" name="Freeform 13">
              <a:extLst>
                <a:ext uri="{FF2B5EF4-FFF2-40B4-BE49-F238E27FC236}">
                  <a16:creationId xmlns:a16="http://schemas.microsoft.com/office/drawing/2014/main" id="{FF93FB6C-6F1B-3474-EBA2-3BF306A7C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" y="1410"/>
              <a:ext cx="148" cy="52"/>
            </a:xfrm>
            <a:custGeom>
              <a:avLst/>
              <a:gdLst>
                <a:gd name="T0" fmla="*/ 260 w 260"/>
                <a:gd name="T1" fmla="*/ 1 h 77"/>
                <a:gd name="T2" fmla="*/ 250 w 260"/>
                <a:gd name="T3" fmla="*/ 3 h 77"/>
                <a:gd name="T4" fmla="*/ 240 w 260"/>
                <a:gd name="T5" fmla="*/ 4 h 77"/>
                <a:gd name="T6" fmla="*/ 221 w 260"/>
                <a:gd name="T7" fmla="*/ 6 h 77"/>
                <a:gd name="T8" fmla="*/ 183 w 260"/>
                <a:gd name="T9" fmla="*/ 5 h 77"/>
                <a:gd name="T10" fmla="*/ 147 w 260"/>
                <a:gd name="T11" fmla="*/ 1 h 77"/>
                <a:gd name="T12" fmla="*/ 130 w 260"/>
                <a:gd name="T13" fmla="*/ 0 h 77"/>
                <a:gd name="T14" fmla="*/ 113 w 260"/>
                <a:gd name="T15" fmla="*/ 0 h 77"/>
                <a:gd name="T16" fmla="*/ 97 w 260"/>
                <a:gd name="T17" fmla="*/ 0 h 77"/>
                <a:gd name="T18" fmla="*/ 81 w 260"/>
                <a:gd name="T19" fmla="*/ 3 h 77"/>
                <a:gd name="T20" fmla="*/ 66 w 260"/>
                <a:gd name="T21" fmla="*/ 7 h 77"/>
                <a:gd name="T22" fmla="*/ 51 w 260"/>
                <a:gd name="T23" fmla="*/ 14 h 77"/>
                <a:gd name="T24" fmla="*/ 37 w 260"/>
                <a:gd name="T25" fmla="*/ 24 h 77"/>
                <a:gd name="T26" fmla="*/ 24 w 260"/>
                <a:gd name="T27" fmla="*/ 38 h 77"/>
                <a:gd name="T28" fmla="*/ 18 w 260"/>
                <a:gd name="T29" fmla="*/ 46 h 77"/>
                <a:gd name="T30" fmla="*/ 11 w 260"/>
                <a:gd name="T31" fmla="*/ 55 h 77"/>
                <a:gd name="T32" fmla="*/ 6 w 260"/>
                <a:gd name="T33" fmla="*/ 65 h 77"/>
                <a:gd name="T34" fmla="*/ 0 w 260"/>
                <a:gd name="T3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77">
                  <a:moveTo>
                    <a:pt x="260" y="1"/>
                  </a:moveTo>
                  <a:lnTo>
                    <a:pt x="250" y="3"/>
                  </a:lnTo>
                  <a:lnTo>
                    <a:pt x="240" y="4"/>
                  </a:lnTo>
                  <a:lnTo>
                    <a:pt x="221" y="6"/>
                  </a:lnTo>
                  <a:lnTo>
                    <a:pt x="183" y="5"/>
                  </a:lnTo>
                  <a:lnTo>
                    <a:pt x="147" y="1"/>
                  </a:lnTo>
                  <a:lnTo>
                    <a:pt x="130" y="0"/>
                  </a:lnTo>
                  <a:lnTo>
                    <a:pt x="113" y="0"/>
                  </a:lnTo>
                  <a:lnTo>
                    <a:pt x="97" y="0"/>
                  </a:lnTo>
                  <a:lnTo>
                    <a:pt x="81" y="3"/>
                  </a:lnTo>
                  <a:lnTo>
                    <a:pt x="66" y="7"/>
                  </a:lnTo>
                  <a:lnTo>
                    <a:pt x="51" y="14"/>
                  </a:lnTo>
                  <a:lnTo>
                    <a:pt x="37" y="24"/>
                  </a:lnTo>
                  <a:lnTo>
                    <a:pt x="24" y="38"/>
                  </a:lnTo>
                  <a:lnTo>
                    <a:pt x="18" y="46"/>
                  </a:lnTo>
                  <a:lnTo>
                    <a:pt x="11" y="55"/>
                  </a:lnTo>
                  <a:lnTo>
                    <a:pt x="6" y="65"/>
                  </a:lnTo>
                  <a:lnTo>
                    <a:pt x="0" y="77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42" name="Freeform 14">
              <a:extLst>
                <a:ext uri="{FF2B5EF4-FFF2-40B4-BE49-F238E27FC236}">
                  <a16:creationId xmlns:a16="http://schemas.microsoft.com/office/drawing/2014/main" id="{2E2E63AE-1CC0-644B-01E7-D1B75AE3B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1567"/>
              <a:ext cx="20" cy="124"/>
            </a:xfrm>
            <a:custGeom>
              <a:avLst/>
              <a:gdLst>
                <a:gd name="T0" fmla="*/ 2 w 35"/>
                <a:gd name="T1" fmla="*/ 0 h 181"/>
                <a:gd name="T2" fmla="*/ 35 w 35"/>
                <a:gd name="T3" fmla="*/ 95 h 181"/>
                <a:gd name="T4" fmla="*/ 0 w 35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81">
                  <a:moveTo>
                    <a:pt x="2" y="0"/>
                  </a:moveTo>
                  <a:lnTo>
                    <a:pt x="35" y="95"/>
                  </a:lnTo>
                  <a:lnTo>
                    <a:pt x="0" y="181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43" name="Freeform 15">
              <a:extLst>
                <a:ext uri="{FF2B5EF4-FFF2-40B4-BE49-F238E27FC236}">
                  <a16:creationId xmlns:a16="http://schemas.microsoft.com/office/drawing/2014/main" id="{537B8482-B91E-42A2-C945-CB08D985C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1483"/>
              <a:ext cx="58" cy="172"/>
            </a:xfrm>
            <a:custGeom>
              <a:avLst/>
              <a:gdLst>
                <a:gd name="T0" fmla="*/ 93 w 103"/>
                <a:gd name="T1" fmla="*/ 0 h 251"/>
                <a:gd name="T2" fmla="*/ 73 w 103"/>
                <a:gd name="T3" fmla="*/ 13 h 251"/>
                <a:gd name="T4" fmla="*/ 55 w 103"/>
                <a:gd name="T5" fmla="*/ 27 h 251"/>
                <a:gd name="T6" fmla="*/ 46 w 103"/>
                <a:gd name="T7" fmla="*/ 34 h 251"/>
                <a:gd name="T8" fmla="*/ 39 w 103"/>
                <a:gd name="T9" fmla="*/ 42 h 251"/>
                <a:gd name="T10" fmla="*/ 26 w 103"/>
                <a:gd name="T11" fmla="*/ 59 h 251"/>
                <a:gd name="T12" fmla="*/ 20 w 103"/>
                <a:gd name="T13" fmla="*/ 67 h 251"/>
                <a:gd name="T14" fmla="*/ 15 w 103"/>
                <a:gd name="T15" fmla="*/ 76 h 251"/>
                <a:gd name="T16" fmla="*/ 11 w 103"/>
                <a:gd name="T17" fmla="*/ 85 h 251"/>
                <a:gd name="T18" fmla="*/ 7 w 103"/>
                <a:gd name="T19" fmla="*/ 94 h 251"/>
                <a:gd name="T20" fmla="*/ 4 w 103"/>
                <a:gd name="T21" fmla="*/ 103 h 251"/>
                <a:gd name="T22" fmla="*/ 2 w 103"/>
                <a:gd name="T23" fmla="*/ 113 h 251"/>
                <a:gd name="T24" fmla="*/ 0 w 103"/>
                <a:gd name="T25" fmla="*/ 122 h 251"/>
                <a:gd name="T26" fmla="*/ 0 w 103"/>
                <a:gd name="T27" fmla="*/ 131 h 251"/>
                <a:gd name="T28" fmla="*/ 1 w 103"/>
                <a:gd name="T29" fmla="*/ 150 h 251"/>
                <a:gd name="T30" fmla="*/ 5 w 103"/>
                <a:gd name="T31" fmla="*/ 167 h 251"/>
                <a:gd name="T32" fmla="*/ 12 w 103"/>
                <a:gd name="T33" fmla="*/ 185 h 251"/>
                <a:gd name="T34" fmla="*/ 17 w 103"/>
                <a:gd name="T35" fmla="*/ 193 h 251"/>
                <a:gd name="T36" fmla="*/ 23 w 103"/>
                <a:gd name="T37" fmla="*/ 201 h 251"/>
                <a:gd name="T38" fmla="*/ 37 w 103"/>
                <a:gd name="T39" fmla="*/ 216 h 251"/>
                <a:gd name="T40" fmla="*/ 46 w 103"/>
                <a:gd name="T41" fmla="*/ 223 h 251"/>
                <a:gd name="T42" fmla="*/ 55 w 103"/>
                <a:gd name="T43" fmla="*/ 230 h 251"/>
                <a:gd name="T44" fmla="*/ 66 w 103"/>
                <a:gd name="T45" fmla="*/ 236 h 251"/>
                <a:gd name="T46" fmla="*/ 77 w 103"/>
                <a:gd name="T47" fmla="*/ 241 h 251"/>
                <a:gd name="T48" fmla="*/ 89 w 103"/>
                <a:gd name="T49" fmla="*/ 247 h 251"/>
                <a:gd name="T50" fmla="*/ 96 w 103"/>
                <a:gd name="T51" fmla="*/ 249 h 251"/>
                <a:gd name="T52" fmla="*/ 103 w 103"/>
                <a:gd name="T53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251">
                  <a:moveTo>
                    <a:pt x="93" y="0"/>
                  </a:moveTo>
                  <a:lnTo>
                    <a:pt x="73" y="13"/>
                  </a:lnTo>
                  <a:lnTo>
                    <a:pt x="55" y="27"/>
                  </a:lnTo>
                  <a:lnTo>
                    <a:pt x="46" y="34"/>
                  </a:lnTo>
                  <a:lnTo>
                    <a:pt x="39" y="42"/>
                  </a:lnTo>
                  <a:lnTo>
                    <a:pt x="26" y="59"/>
                  </a:lnTo>
                  <a:lnTo>
                    <a:pt x="20" y="67"/>
                  </a:lnTo>
                  <a:lnTo>
                    <a:pt x="15" y="76"/>
                  </a:lnTo>
                  <a:lnTo>
                    <a:pt x="11" y="85"/>
                  </a:lnTo>
                  <a:lnTo>
                    <a:pt x="7" y="94"/>
                  </a:lnTo>
                  <a:lnTo>
                    <a:pt x="4" y="103"/>
                  </a:lnTo>
                  <a:lnTo>
                    <a:pt x="2" y="113"/>
                  </a:lnTo>
                  <a:lnTo>
                    <a:pt x="0" y="122"/>
                  </a:lnTo>
                  <a:lnTo>
                    <a:pt x="0" y="131"/>
                  </a:lnTo>
                  <a:lnTo>
                    <a:pt x="1" y="150"/>
                  </a:lnTo>
                  <a:lnTo>
                    <a:pt x="5" y="167"/>
                  </a:lnTo>
                  <a:lnTo>
                    <a:pt x="12" y="185"/>
                  </a:lnTo>
                  <a:lnTo>
                    <a:pt x="17" y="193"/>
                  </a:lnTo>
                  <a:lnTo>
                    <a:pt x="23" y="201"/>
                  </a:lnTo>
                  <a:lnTo>
                    <a:pt x="37" y="216"/>
                  </a:lnTo>
                  <a:lnTo>
                    <a:pt x="46" y="223"/>
                  </a:lnTo>
                  <a:lnTo>
                    <a:pt x="55" y="230"/>
                  </a:lnTo>
                  <a:lnTo>
                    <a:pt x="66" y="236"/>
                  </a:lnTo>
                  <a:lnTo>
                    <a:pt x="77" y="241"/>
                  </a:lnTo>
                  <a:lnTo>
                    <a:pt x="89" y="247"/>
                  </a:lnTo>
                  <a:lnTo>
                    <a:pt x="96" y="249"/>
                  </a:lnTo>
                  <a:lnTo>
                    <a:pt x="103" y="251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44" name="Freeform 16">
              <a:extLst>
                <a:ext uri="{FF2B5EF4-FFF2-40B4-BE49-F238E27FC236}">
                  <a16:creationId xmlns:a16="http://schemas.microsoft.com/office/drawing/2014/main" id="{A7854859-AA5E-704B-FCD2-4431211D4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777"/>
              <a:ext cx="100" cy="88"/>
            </a:xfrm>
            <a:custGeom>
              <a:avLst/>
              <a:gdLst>
                <a:gd name="T0" fmla="*/ 142 w 175"/>
                <a:gd name="T1" fmla="*/ 0 h 128"/>
                <a:gd name="T2" fmla="*/ 149 w 175"/>
                <a:gd name="T3" fmla="*/ 11 h 128"/>
                <a:gd name="T4" fmla="*/ 154 w 175"/>
                <a:gd name="T5" fmla="*/ 22 h 128"/>
                <a:gd name="T6" fmla="*/ 158 w 175"/>
                <a:gd name="T7" fmla="*/ 34 h 128"/>
                <a:gd name="T8" fmla="*/ 162 w 175"/>
                <a:gd name="T9" fmla="*/ 46 h 128"/>
                <a:gd name="T10" fmla="*/ 168 w 175"/>
                <a:gd name="T11" fmla="*/ 71 h 128"/>
                <a:gd name="T12" fmla="*/ 175 w 175"/>
                <a:gd name="T13" fmla="*/ 95 h 128"/>
                <a:gd name="T14" fmla="*/ 161 w 175"/>
                <a:gd name="T15" fmla="*/ 105 h 128"/>
                <a:gd name="T16" fmla="*/ 147 w 175"/>
                <a:gd name="T17" fmla="*/ 113 h 128"/>
                <a:gd name="T18" fmla="*/ 134 w 175"/>
                <a:gd name="T19" fmla="*/ 119 h 128"/>
                <a:gd name="T20" fmla="*/ 128 w 175"/>
                <a:gd name="T21" fmla="*/ 122 h 128"/>
                <a:gd name="T22" fmla="*/ 121 w 175"/>
                <a:gd name="T23" fmla="*/ 124 h 128"/>
                <a:gd name="T24" fmla="*/ 109 w 175"/>
                <a:gd name="T25" fmla="*/ 127 h 128"/>
                <a:gd name="T26" fmla="*/ 97 w 175"/>
                <a:gd name="T27" fmla="*/ 128 h 128"/>
                <a:gd name="T28" fmla="*/ 85 w 175"/>
                <a:gd name="T29" fmla="*/ 128 h 128"/>
                <a:gd name="T30" fmla="*/ 74 w 175"/>
                <a:gd name="T31" fmla="*/ 126 h 128"/>
                <a:gd name="T32" fmla="*/ 64 w 175"/>
                <a:gd name="T33" fmla="*/ 122 h 128"/>
                <a:gd name="T34" fmla="*/ 53 w 175"/>
                <a:gd name="T35" fmla="*/ 117 h 128"/>
                <a:gd name="T36" fmla="*/ 43 w 175"/>
                <a:gd name="T37" fmla="*/ 110 h 128"/>
                <a:gd name="T38" fmla="*/ 34 w 175"/>
                <a:gd name="T39" fmla="*/ 101 h 128"/>
                <a:gd name="T40" fmla="*/ 25 w 175"/>
                <a:gd name="T41" fmla="*/ 90 h 128"/>
                <a:gd name="T42" fmla="*/ 16 w 175"/>
                <a:gd name="T43" fmla="*/ 78 h 128"/>
                <a:gd name="T44" fmla="*/ 8 w 175"/>
                <a:gd name="T45" fmla="*/ 64 h 128"/>
                <a:gd name="T46" fmla="*/ 0 w 175"/>
                <a:gd name="T47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5" h="128">
                  <a:moveTo>
                    <a:pt x="142" y="0"/>
                  </a:moveTo>
                  <a:lnTo>
                    <a:pt x="149" y="11"/>
                  </a:lnTo>
                  <a:lnTo>
                    <a:pt x="154" y="22"/>
                  </a:lnTo>
                  <a:lnTo>
                    <a:pt x="158" y="34"/>
                  </a:lnTo>
                  <a:lnTo>
                    <a:pt x="162" y="46"/>
                  </a:lnTo>
                  <a:lnTo>
                    <a:pt x="168" y="71"/>
                  </a:lnTo>
                  <a:lnTo>
                    <a:pt x="175" y="95"/>
                  </a:lnTo>
                  <a:lnTo>
                    <a:pt x="161" y="105"/>
                  </a:lnTo>
                  <a:lnTo>
                    <a:pt x="147" y="113"/>
                  </a:lnTo>
                  <a:lnTo>
                    <a:pt x="134" y="119"/>
                  </a:lnTo>
                  <a:lnTo>
                    <a:pt x="128" y="122"/>
                  </a:lnTo>
                  <a:lnTo>
                    <a:pt x="121" y="124"/>
                  </a:lnTo>
                  <a:lnTo>
                    <a:pt x="109" y="127"/>
                  </a:lnTo>
                  <a:lnTo>
                    <a:pt x="97" y="128"/>
                  </a:lnTo>
                  <a:lnTo>
                    <a:pt x="85" y="128"/>
                  </a:lnTo>
                  <a:lnTo>
                    <a:pt x="74" y="126"/>
                  </a:lnTo>
                  <a:lnTo>
                    <a:pt x="64" y="122"/>
                  </a:lnTo>
                  <a:lnTo>
                    <a:pt x="53" y="117"/>
                  </a:lnTo>
                  <a:lnTo>
                    <a:pt x="43" y="110"/>
                  </a:lnTo>
                  <a:lnTo>
                    <a:pt x="34" y="101"/>
                  </a:lnTo>
                  <a:lnTo>
                    <a:pt x="25" y="90"/>
                  </a:lnTo>
                  <a:lnTo>
                    <a:pt x="16" y="78"/>
                  </a:lnTo>
                  <a:lnTo>
                    <a:pt x="8" y="64"/>
                  </a:lnTo>
                  <a:lnTo>
                    <a:pt x="0" y="48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45" name="Line 17">
              <a:extLst>
                <a:ext uri="{FF2B5EF4-FFF2-40B4-BE49-F238E27FC236}">
                  <a16:creationId xmlns:a16="http://schemas.microsoft.com/office/drawing/2014/main" id="{F03141C3-5E4B-9BCB-5C62-AA5E8826AD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60" y="1970"/>
              <a:ext cx="70" cy="74"/>
            </a:xfrm>
            <a:prstGeom prst="line">
              <a:avLst/>
            </a:prstGeom>
            <a:noFill/>
            <a:ln w="42863">
              <a:solidFill>
                <a:srgbClr val="D4D4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46" name="Freeform 18">
              <a:extLst>
                <a:ext uri="{FF2B5EF4-FFF2-40B4-BE49-F238E27FC236}">
                  <a16:creationId xmlns:a16="http://schemas.microsoft.com/office/drawing/2014/main" id="{5E28C112-E3B4-D982-730F-CFB969238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" y="1928"/>
              <a:ext cx="77" cy="123"/>
            </a:xfrm>
            <a:custGeom>
              <a:avLst/>
              <a:gdLst>
                <a:gd name="T0" fmla="*/ 0 w 134"/>
                <a:gd name="T1" fmla="*/ 0 h 177"/>
                <a:gd name="T2" fmla="*/ 79 w 134"/>
                <a:gd name="T3" fmla="*/ 79 h 177"/>
                <a:gd name="T4" fmla="*/ 134 w 134"/>
                <a:gd name="T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77">
                  <a:moveTo>
                    <a:pt x="0" y="0"/>
                  </a:moveTo>
                  <a:lnTo>
                    <a:pt x="79" y="79"/>
                  </a:lnTo>
                  <a:lnTo>
                    <a:pt x="134" y="177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47" name="Freeform 19">
              <a:extLst>
                <a:ext uri="{FF2B5EF4-FFF2-40B4-BE49-F238E27FC236}">
                  <a16:creationId xmlns:a16="http://schemas.microsoft.com/office/drawing/2014/main" id="{CD54CC69-0439-C1CF-FD20-AACBA05F7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097"/>
              <a:ext cx="120" cy="191"/>
            </a:xfrm>
            <a:custGeom>
              <a:avLst/>
              <a:gdLst>
                <a:gd name="T0" fmla="*/ 210 w 210"/>
                <a:gd name="T1" fmla="*/ 278 h 278"/>
                <a:gd name="T2" fmla="*/ 187 w 210"/>
                <a:gd name="T3" fmla="*/ 271 h 278"/>
                <a:gd name="T4" fmla="*/ 165 w 210"/>
                <a:gd name="T5" fmla="*/ 261 h 278"/>
                <a:gd name="T6" fmla="*/ 146 w 210"/>
                <a:gd name="T7" fmla="*/ 249 h 278"/>
                <a:gd name="T8" fmla="*/ 128 w 210"/>
                <a:gd name="T9" fmla="*/ 235 h 278"/>
                <a:gd name="T10" fmla="*/ 112 w 210"/>
                <a:gd name="T11" fmla="*/ 220 h 278"/>
                <a:gd name="T12" fmla="*/ 97 w 210"/>
                <a:gd name="T13" fmla="*/ 204 h 278"/>
                <a:gd name="T14" fmla="*/ 84 w 210"/>
                <a:gd name="T15" fmla="*/ 186 h 278"/>
                <a:gd name="T16" fmla="*/ 71 w 210"/>
                <a:gd name="T17" fmla="*/ 168 h 278"/>
                <a:gd name="T18" fmla="*/ 60 w 210"/>
                <a:gd name="T19" fmla="*/ 148 h 278"/>
                <a:gd name="T20" fmla="*/ 50 w 210"/>
                <a:gd name="T21" fmla="*/ 128 h 278"/>
                <a:gd name="T22" fmla="*/ 40 w 210"/>
                <a:gd name="T23" fmla="*/ 107 h 278"/>
                <a:gd name="T24" fmla="*/ 31 w 210"/>
                <a:gd name="T25" fmla="*/ 86 h 278"/>
                <a:gd name="T26" fmla="*/ 15 w 210"/>
                <a:gd name="T27" fmla="*/ 43 h 278"/>
                <a:gd name="T28" fmla="*/ 0 w 210"/>
                <a:gd name="T2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" h="278">
                  <a:moveTo>
                    <a:pt x="210" y="278"/>
                  </a:moveTo>
                  <a:lnTo>
                    <a:pt x="187" y="271"/>
                  </a:lnTo>
                  <a:lnTo>
                    <a:pt x="165" y="261"/>
                  </a:lnTo>
                  <a:lnTo>
                    <a:pt x="146" y="249"/>
                  </a:lnTo>
                  <a:lnTo>
                    <a:pt x="128" y="235"/>
                  </a:lnTo>
                  <a:lnTo>
                    <a:pt x="112" y="220"/>
                  </a:lnTo>
                  <a:lnTo>
                    <a:pt x="97" y="204"/>
                  </a:lnTo>
                  <a:lnTo>
                    <a:pt x="84" y="186"/>
                  </a:lnTo>
                  <a:lnTo>
                    <a:pt x="71" y="168"/>
                  </a:lnTo>
                  <a:lnTo>
                    <a:pt x="60" y="148"/>
                  </a:lnTo>
                  <a:lnTo>
                    <a:pt x="50" y="128"/>
                  </a:lnTo>
                  <a:lnTo>
                    <a:pt x="40" y="107"/>
                  </a:lnTo>
                  <a:lnTo>
                    <a:pt x="31" y="86"/>
                  </a:lnTo>
                  <a:lnTo>
                    <a:pt x="15" y="43"/>
                  </a:lnTo>
                  <a:lnTo>
                    <a:pt x="0" y="0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48" name="Freeform 20">
              <a:extLst>
                <a:ext uri="{FF2B5EF4-FFF2-40B4-BE49-F238E27FC236}">
                  <a16:creationId xmlns:a16="http://schemas.microsoft.com/office/drawing/2014/main" id="{F7A9BFF0-35C8-E189-135E-0F3B7136B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774"/>
              <a:ext cx="118" cy="199"/>
            </a:xfrm>
            <a:custGeom>
              <a:avLst/>
              <a:gdLst>
                <a:gd name="T0" fmla="*/ 78 w 208"/>
                <a:gd name="T1" fmla="*/ 289 h 289"/>
                <a:gd name="T2" fmla="*/ 67 w 208"/>
                <a:gd name="T3" fmla="*/ 274 h 289"/>
                <a:gd name="T4" fmla="*/ 57 w 208"/>
                <a:gd name="T5" fmla="*/ 259 h 289"/>
                <a:gd name="T6" fmla="*/ 40 w 208"/>
                <a:gd name="T7" fmla="*/ 229 h 289"/>
                <a:gd name="T8" fmla="*/ 26 w 208"/>
                <a:gd name="T9" fmla="*/ 198 h 289"/>
                <a:gd name="T10" fmla="*/ 20 w 208"/>
                <a:gd name="T11" fmla="*/ 182 h 289"/>
                <a:gd name="T12" fmla="*/ 14 w 208"/>
                <a:gd name="T13" fmla="*/ 166 h 289"/>
                <a:gd name="T14" fmla="*/ 10 w 208"/>
                <a:gd name="T15" fmla="*/ 149 h 289"/>
                <a:gd name="T16" fmla="*/ 6 w 208"/>
                <a:gd name="T17" fmla="*/ 133 h 289"/>
                <a:gd name="T18" fmla="*/ 4 w 208"/>
                <a:gd name="T19" fmla="*/ 116 h 289"/>
                <a:gd name="T20" fmla="*/ 2 w 208"/>
                <a:gd name="T21" fmla="*/ 99 h 289"/>
                <a:gd name="T22" fmla="*/ 0 w 208"/>
                <a:gd name="T23" fmla="*/ 82 h 289"/>
                <a:gd name="T24" fmla="*/ 0 w 208"/>
                <a:gd name="T25" fmla="*/ 64 h 289"/>
                <a:gd name="T26" fmla="*/ 2 w 208"/>
                <a:gd name="T27" fmla="*/ 29 h 289"/>
                <a:gd name="T28" fmla="*/ 14 w 208"/>
                <a:gd name="T29" fmla="*/ 23 h 289"/>
                <a:gd name="T30" fmla="*/ 27 w 208"/>
                <a:gd name="T31" fmla="*/ 18 h 289"/>
                <a:gd name="T32" fmla="*/ 52 w 208"/>
                <a:gd name="T33" fmla="*/ 10 h 289"/>
                <a:gd name="T34" fmla="*/ 78 w 208"/>
                <a:gd name="T35" fmla="*/ 4 h 289"/>
                <a:gd name="T36" fmla="*/ 104 w 208"/>
                <a:gd name="T37" fmla="*/ 1 h 289"/>
                <a:gd name="T38" fmla="*/ 116 w 208"/>
                <a:gd name="T39" fmla="*/ 0 h 289"/>
                <a:gd name="T40" fmla="*/ 129 w 208"/>
                <a:gd name="T41" fmla="*/ 0 h 289"/>
                <a:gd name="T42" fmla="*/ 155 w 208"/>
                <a:gd name="T43" fmla="*/ 1 h 289"/>
                <a:gd name="T44" fmla="*/ 182 w 208"/>
                <a:gd name="T45" fmla="*/ 6 h 289"/>
                <a:gd name="T46" fmla="*/ 208 w 208"/>
                <a:gd name="T47" fmla="*/ 1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8" h="289">
                  <a:moveTo>
                    <a:pt x="78" y="289"/>
                  </a:moveTo>
                  <a:lnTo>
                    <a:pt x="67" y="274"/>
                  </a:lnTo>
                  <a:lnTo>
                    <a:pt x="57" y="259"/>
                  </a:lnTo>
                  <a:lnTo>
                    <a:pt x="40" y="229"/>
                  </a:lnTo>
                  <a:lnTo>
                    <a:pt x="26" y="198"/>
                  </a:lnTo>
                  <a:lnTo>
                    <a:pt x="20" y="182"/>
                  </a:lnTo>
                  <a:lnTo>
                    <a:pt x="14" y="166"/>
                  </a:lnTo>
                  <a:lnTo>
                    <a:pt x="10" y="149"/>
                  </a:lnTo>
                  <a:lnTo>
                    <a:pt x="6" y="133"/>
                  </a:lnTo>
                  <a:lnTo>
                    <a:pt x="4" y="116"/>
                  </a:lnTo>
                  <a:lnTo>
                    <a:pt x="2" y="99"/>
                  </a:lnTo>
                  <a:lnTo>
                    <a:pt x="0" y="82"/>
                  </a:lnTo>
                  <a:lnTo>
                    <a:pt x="0" y="64"/>
                  </a:lnTo>
                  <a:lnTo>
                    <a:pt x="2" y="29"/>
                  </a:lnTo>
                  <a:lnTo>
                    <a:pt x="14" y="23"/>
                  </a:lnTo>
                  <a:lnTo>
                    <a:pt x="27" y="18"/>
                  </a:lnTo>
                  <a:lnTo>
                    <a:pt x="52" y="10"/>
                  </a:lnTo>
                  <a:lnTo>
                    <a:pt x="78" y="4"/>
                  </a:lnTo>
                  <a:lnTo>
                    <a:pt x="104" y="1"/>
                  </a:lnTo>
                  <a:lnTo>
                    <a:pt x="116" y="0"/>
                  </a:lnTo>
                  <a:lnTo>
                    <a:pt x="129" y="0"/>
                  </a:lnTo>
                  <a:lnTo>
                    <a:pt x="155" y="1"/>
                  </a:lnTo>
                  <a:lnTo>
                    <a:pt x="182" y="6"/>
                  </a:lnTo>
                  <a:lnTo>
                    <a:pt x="208" y="12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49" name="Freeform 21">
              <a:extLst>
                <a:ext uri="{FF2B5EF4-FFF2-40B4-BE49-F238E27FC236}">
                  <a16:creationId xmlns:a16="http://schemas.microsoft.com/office/drawing/2014/main" id="{D20999EE-10AC-C1FE-1F37-433C0DB93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1682"/>
              <a:ext cx="60" cy="169"/>
            </a:xfrm>
            <a:custGeom>
              <a:avLst/>
              <a:gdLst>
                <a:gd name="T0" fmla="*/ 0 w 106"/>
                <a:gd name="T1" fmla="*/ 244 h 244"/>
                <a:gd name="T2" fmla="*/ 2 w 106"/>
                <a:gd name="T3" fmla="*/ 233 h 244"/>
                <a:gd name="T4" fmla="*/ 5 w 106"/>
                <a:gd name="T5" fmla="*/ 223 h 244"/>
                <a:gd name="T6" fmla="*/ 13 w 106"/>
                <a:gd name="T7" fmla="*/ 203 h 244"/>
                <a:gd name="T8" fmla="*/ 24 w 106"/>
                <a:gd name="T9" fmla="*/ 184 h 244"/>
                <a:gd name="T10" fmla="*/ 36 w 106"/>
                <a:gd name="T11" fmla="*/ 165 h 244"/>
                <a:gd name="T12" fmla="*/ 63 w 106"/>
                <a:gd name="T13" fmla="*/ 131 h 244"/>
                <a:gd name="T14" fmla="*/ 76 w 106"/>
                <a:gd name="T15" fmla="*/ 115 h 244"/>
                <a:gd name="T16" fmla="*/ 88 w 106"/>
                <a:gd name="T17" fmla="*/ 100 h 244"/>
                <a:gd name="T18" fmla="*/ 97 w 106"/>
                <a:gd name="T19" fmla="*/ 85 h 244"/>
                <a:gd name="T20" fmla="*/ 101 w 106"/>
                <a:gd name="T21" fmla="*/ 78 h 244"/>
                <a:gd name="T22" fmla="*/ 104 w 106"/>
                <a:gd name="T23" fmla="*/ 71 h 244"/>
                <a:gd name="T24" fmla="*/ 105 w 106"/>
                <a:gd name="T25" fmla="*/ 64 h 244"/>
                <a:gd name="T26" fmla="*/ 106 w 106"/>
                <a:gd name="T27" fmla="*/ 58 h 244"/>
                <a:gd name="T28" fmla="*/ 104 w 106"/>
                <a:gd name="T29" fmla="*/ 45 h 244"/>
                <a:gd name="T30" fmla="*/ 101 w 106"/>
                <a:gd name="T31" fmla="*/ 39 h 244"/>
                <a:gd name="T32" fmla="*/ 97 w 106"/>
                <a:gd name="T33" fmla="*/ 33 h 244"/>
                <a:gd name="T34" fmla="*/ 91 w 106"/>
                <a:gd name="T35" fmla="*/ 27 h 244"/>
                <a:gd name="T36" fmla="*/ 83 w 106"/>
                <a:gd name="T37" fmla="*/ 21 h 244"/>
                <a:gd name="T38" fmla="*/ 74 w 106"/>
                <a:gd name="T39" fmla="*/ 15 h 244"/>
                <a:gd name="T40" fmla="*/ 63 w 106"/>
                <a:gd name="T41" fmla="*/ 10 h 244"/>
                <a:gd name="T42" fmla="*/ 50 w 106"/>
                <a:gd name="T43" fmla="*/ 5 h 244"/>
                <a:gd name="T44" fmla="*/ 35 w 106"/>
                <a:gd name="T4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44">
                  <a:moveTo>
                    <a:pt x="0" y="244"/>
                  </a:moveTo>
                  <a:lnTo>
                    <a:pt x="2" y="233"/>
                  </a:lnTo>
                  <a:lnTo>
                    <a:pt x="5" y="223"/>
                  </a:lnTo>
                  <a:lnTo>
                    <a:pt x="13" y="203"/>
                  </a:lnTo>
                  <a:lnTo>
                    <a:pt x="24" y="184"/>
                  </a:lnTo>
                  <a:lnTo>
                    <a:pt x="36" y="165"/>
                  </a:lnTo>
                  <a:lnTo>
                    <a:pt x="63" y="131"/>
                  </a:lnTo>
                  <a:lnTo>
                    <a:pt x="76" y="115"/>
                  </a:lnTo>
                  <a:lnTo>
                    <a:pt x="88" y="100"/>
                  </a:lnTo>
                  <a:lnTo>
                    <a:pt x="97" y="85"/>
                  </a:lnTo>
                  <a:lnTo>
                    <a:pt x="101" y="78"/>
                  </a:lnTo>
                  <a:lnTo>
                    <a:pt x="104" y="71"/>
                  </a:lnTo>
                  <a:lnTo>
                    <a:pt x="105" y="64"/>
                  </a:lnTo>
                  <a:lnTo>
                    <a:pt x="106" y="58"/>
                  </a:lnTo>
                  <a:lnTo>
                    <a:pt x="104" y="45"/>
                  </a:lnTo>
                  <a:lnTo>
                    <a:pt x="101" y="39"/>
                  </a:lnTo>
                  <a:lnTo>
                    <a:pt x="97" y="33"/>
                  </a:lnTo>
                  <a:lnTo>
                    <a:pt x="91" y="27"/>
                  </a:lnTo>
                  <a:lnTo>
                    <a:pt x="83" y="21"/>
                  </a:lnTo>
                  <a:lnTo>
                    <a:pt x="74" y="15"/>
                  </a:lnTo>
                  <a:lnTo>
                    <a:pt x="63" y="10"/>
                  </a:lnTo>
                  <a:lnTo>
                    <a:pt x="50" y="5"/>
                  </a:lnTo>
                  <a:lnTo>
                    <a:pt x="35" y="0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50" name="Line 22">
              <a:extLst>
                <a:ext uri="{FF2B5EF4-FFF2-40B4-BE49-F238E27FC236}">
                  <a16:creationId xmlns:a16="http://schemas.microsoft.com/office/drawing/2014/main" id="{3A3AFB5E-13E0-E393-061B-93E77C07D5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6" y="1531"/>
              <a:ext cx="47" cy="69"/>
            </a:xfrm>
            <a:prstGeom prst="line">
              <a:avLst/>
            </a:prstGeom>
            <a:noFill/>
            <a:ln w="42863">
              <a:solidFill>
                <a:srgbClr val="D4D4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51" name="Freeform 23">
              <a:extLst>
                <a:ext uri="{FF2B5EF4-FFF2-40B4-BE49-F238E27FC236}">
                  <a16:creationId xmlns:a16="http://schemas.microsoft.com/office/drawing/2014/main" id="{03A2BDB9-2594-A8B4-6C1C-7D4AA9574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1562"/>
              <a:ext cx="168" cy="112"/>
            </a:xfrm>
            <a:custGeom>
              <a:avLst/>
              <a:gdLst>
                <a:gd name="T0" fmla="*/ 296 w 296"/>
                <a:gd name="T1" fmla="*/ 164 h 164"/>
                <a:gd name="T2" fmla="*/ 250 w 296"/>
                <a:gd name="T3" fmla="*/ 160 h 164"/>
                <a:gd name="T4" fmla="*/ 204 w 296"/>
                <a:gd name="T5" fmla="*/ 155 h 164"/>
                <a:gd name="T6" fmla="*/ 159 w 296"/>
                <a:gd name="T7" fmla="*/ 147 h 164"/>
                <a:gd name="T8" fmla="*/ 137 w 296"/>
                <a:gd name="T9" fmla="*/ 142 h 164"/>
                <a:gd name="T10" fmla="*/ 116 w 296"/>
                <a:gd name="T11" fmla="*/ 135 h 164"/>
                <a:gd name="T12" fmla="*/ 97 w 296"/>
                <a:gd name="T13" fmla="*/ 127 h 164"/>
                <a:gd name="T14" fmla="*/ 78 w 296"/>
                <a:gd name="T15" fmla="*/ 117 h 164"/>
                <a:gd name="T16" fmla="*/ 60 w 296"/>
                <a:gd name="T17" fmla="*/ 105 h 164"/>
                <a:gd name="T18" fmla="*/ 45 w 296"/>
                <a:gd name="T19" fmla="*/ 91 h 164"/>
                <a:gd name="T20" fmla="*/ 31 w 296"/>
                <a:gd name="T21" fmla="*/ 74 h 164"/>
                <a:gd name="T22" fmla="*/ 24 w 296"/>
                <a:gd name="T23" fmla="*/ 65 h 164"/>
                <a:gd name="T24" fmla="*/ 18 w 296"/>
                <a:gd name="T25" fmla="*/ 55 h 164"/>
                <a:gd name="T26" fmla="*/ 13 w 296"/>
                <a:gd name="T27" fmla="*/ 45 h 164"/>
                <a:gd name="T28" fmla="*/ 8 w 296"/>
                <a:gd name="T29" fmla="*/ 34 h 164"/>
                <a:gd name="T30" fmla="*/ 4 w 296"/>
                <a:gd name="T31" fmla="*/ 22 h 164"/>
                <a:gd name="T32" fmla="*/ 0 w 296"/>
                <a:gd name="T33" fmla="*/ 9 h 164"/>
                <a:gd name="T34" fmla="*/ 29 w 296"/>
                <a:gd name="T35" fmla="*/ 6 h 164"/>
                <a:gd name="T36" fmla="*/ 58 w 296"/>
                <a:gd name="T37" fmla="*/ 2 h 164"/>
                <a:gd name="T38" fmla="*/ 72 w 296"/>
                <a:gd name="T39" fmla="*/ 0 h 164"/>
                <a:gd name="T40" fmla="*/ 86 w 296"/>
                <a:gd name="T41" fmla="*/ 0 h 164"/>
                <a:gd name="T42" fmla="*/ 100 w 296"/>
                <a:gd name="T43" fmla="*/ 0 h 164"/>
                <a:gd name="T44" fmla="*/ 114 w 296"/>
                <a:gd name="T45" fmla="*/ 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6" h="164">
                  <a:moveTo>
                    <a:pt x="296" y="164"/>
                  </a:moveTo>
                  <a:lnTo>
                    <a:pt x="250" y="160"/>
                  </a:lnTo>
                  <a:lnTo>
                    <a:pt x="204" y="155"/>
                  </a:lnTo>
                  <a:lnTo>
                    <a:pt x="159" y="147"/>
                  </a:lnTo>
                  <a:lnTo>
                    <a:pt x="137" y="142"/>
                  </a:lnTo>
                  <a:lnTo>
                    <a:pt x="116" y="135"/>
                  </a:lnTo>
                  <a:lnTo>
                    <a:pt x="97" y="127"/>
                  </a:lnTo>
                  <a:lnTo>
                    <a:pt x="78" y="117"/>
                  </a:lnTo>
                  <a:lnTo>
                    <a:pt x="60" y="105"/>
                  </a:lnTo>
                  <a:lnTo>
                    <a:pt x="45" y="91"/>
                  </a:lnTo>
                  <a:lnTo>
                    <a:pt x="31" y="74"/>
                  </a:lnTo>
                  <a:lnTo>
                    <a:pt x="24" y="65"/>
                  </a:lnTo>
                  <a:lnTo>
                    <a:pt x="18" y="55"/>
                  </a:lnTo>
                  <a:lnTo>
                    <a:pt x="13" y="45"/>
                  </a:lnTo>
                  <a:lnTo>
                    <a:pt x="8" y="34"/>
                  </a:lnTo>
                  <a:lnTo>
                    <a:pt x="4" y="22"/>
                  </a:lnTo>
                  <a:lnTo>
                    <a:pt x="0" y="9"/>
                  </a:lnTo>
                  <a:lnTo>
                    <a:pt x="29" y="6"/>
                  </a:lnTo>
                  <a:lnTo>
                    <a:pt x="58" y="2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100" y="0"/>
                  </a:lnTo>
                  <a:lnTo>
                    <a:pt x="114" y="2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52" name="Freeform 24">
              <a:extLst>
                <a:ext uri="{FF2B5EF4-FFF2-40B4-BE49-F238E27FC236}">
                  <a16:creationId xmlns:a16="http://schemas.microsoft.com/office/drawing/2014/main" id="{DA216FDA-A4E9-C438-DCB8-1C73D6C4F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531"/>
              <a:ext cx="47" cy="100"/>
            </a:xfrm>
            <a:custGeom>
              <a:avLst/>
              <a:gdLst>
                <a:gd name="T0" fmla="*/ 71 w 83"/>
                <a:gd name="T1" fmla="*/ 146 h 146"/>
                <a:gd name="T2" fmla="*/ 83 w 83"/>
                <a:gd name="T3" fmla="*/ 57 h 146"/>
                <a:gd name="T4" fmla="*/ 0 w 83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146">
                  <a:moveTo>
                    <a:pt x="71" y="146"/>
                  </a:moveTo>
                  <a:lnTo>
                    <a:pt x="83" y="57"/>
                  </a:lnTo>
                  <a:lnTo>
                    <a:pt x="0" y="0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53" name="Freeform 25">
              <a:extLst>
                <a:ext uri="{FF2B5EF4-FFF2-40B4-BE49-F238E27FC236}">
                  <a16:creationId xmlns:a16="http://schemas.microsoft.com/office/drawing/2014/main" id="{8C2EC32E-56CE-2FAD-E7CD-088E0CDF7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1543"/>
              <a:ext cx="189" cy="196"/>
            </a:xfrm>
            <a:custGeom>
              <a:avLst/>
              <a:gdLst>
                <a:gd name="T0" fmla="*/ 333 w 333"/>
                <a:gd name="T1" fmla="*/ 285 h 285"/>
                <a:gd name="T2" fmla="*/ 307 w 333"/>
                <a:gd name="T3" fmla="*/ 284 h 285"/>
                <a:gd name="T4" fmla="*/ 281 w 333"/>
                <a:gd name="T5" fmla="*/ 281 h 285"/>
                <a:gd name="T6" fmla="*/ 256 w 333"/>
                <a:gd name="T7" fmla="*/ 277 h 285"/>
                <a:gd name="T8" fmla="*/ 231 w 333"/>
                <a:gd name="T9" fmla="*/ 270 h 285"/>
                <a:gd name="T10" fmla="*/ 207 w 333"/>
                <a:gd name="T11" fmla="*/ 262 h 285"/>
                <a:gd name="T12" fmla="*/ 183 w 333"/>
                <a:gd name="T13" fmla="*/ 253 h 285"/>
                <a:gd name="T14" fmla="*/ 160 w 333"/>
                <a:gd name="T15" fmla="*/ 241 h 285"/>
                <a:gd name="T16" fmla="*/ 138 w 333"/>
                <a:gd name="T17" fmla="*/ 228 h 285"/>
                <a:gd name="T18" fmla="*/ 117 w 333"/>
                <a:gd name="T19" fmla="*/ 214 h 285"/>
                <a:gd name="T20" fmla="*/ 97 w 333"/>
                <a:gd name="T21" fmla="*/ 199 h 285"/>
                <a:gd name="T22" fmla="*/ 78 w 333"/>
                <a:gd name="T23" fmla="*/ 182 h 285"/>
                <a:gd name="T24" fmla="*/ 60 w 333"/>
                <a:gd name="T25" fmla="*/ 164 h 285"/>
                <a:gd name="T26" fmla="*/ 43 w 333"/>
                <a:gd name="T27" fmla="*/ 144 h 285"/>
                <a:gd name="T28" fmla="*/ 27 w 333"/>
                <a:gd name="T29" fmla="*/ 124 h 285"/>
                <a:gd name="T30" fmla="*/ 20 w 333"/>
                <a:gd name="T31" fmla="*/ 113 h 285"/>
                <a:gd name="T32" fmla="*/ 13 w 333"/>
                <a:gd name="T33" fmla="*/ 102 h 285"/>
                <a:gd name="T34" fmla="*/ 6 w 333"/>
                <a:gd name="T35" fmla="*/ 91 h 285"/>
                <a:gd name="T36" fmla="*/ 0 w 333"/>
                <a:gd name="T37" fmla="*/ 80 h 285"/>
                <a:gd name="T38" fmla="*/ 18 w 333"/>
                <a:gd name="T39" fmla="*/ 59 h 285"/>
                <a:gd name="T40" fmla="*/ 36 w 333"/>
                <a:gd name="T41" fmla="*/ 37 h 285"/>
                <a:gd name="T42" fmla="*/ 56 w 333"/>
                <a:gd name="T43" fmla="*/ 16 h 285"/>
                <a:gd name="T44" fmla="*/ 67 w 333"/>
                <a:gd name="T45" fmla="*/ 7 h 285"/>
                <a:gd name="T46" fmla="*/ 79 w 333"/>
                <a:gd name="T4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3" h="285">
                  <a:moveTo>
                    <a:pt x="333" y="285"/>
                  </a:moveTo>
                  <a:lnTo>
                    <a:pt x="307" y="284"/>
                  </a:lnTo>
                  <a:lnTo>
                    <a:pt x="281" y="281"/>
                  </a:lnTo>
                  <a:lnTo>
                    <a:pt x="256" y="277"/>
                  </a:lnTo>
                  <a:lnTo>
                    <a:pt x="231" y="270"/>
                  </a:lnTo>
                  <a:lnTo>
                    <a:pt x="207" y="262"/>
                  </a:lnTo>
                  <a:lnTo>
                    <a:pt x="183" y="253"/>
                  </a:lnTo>
                  <a:lnTo>
                    <a:pt x="160" y="241"/>
                  </a:lnTo>
                  <a:lnTo>
                    <a:pt x="138" y="228"/>
                  </a:lnTo>
                  <a:lnTo>
                    <a:pt x="117" y="214"/>
                  </a:lnTo>
                  <a:lnTo>
                    <a:pt x="97" y="199"/>
                  </a:lnTo>
                  <a:lnTo>
                    <a:pt x="78" y="182"/>
                  </a:lnTo>
                  <a:lnTo>
                    <a:pt x="60" y="164"/>
                  </a:lnTo>
                  <a:lnTo>
                    <a:pt x="43" y="144"/>
                  </a:lnTo>
                  <a:lnTo>
                    <a:pt x="27" y="124"/>
                  </a:lnTo>
                  <a:lnTo>
                    <a:pt x="20" y="113"/>
                  </a:lnTo>
                  <a:lnTo>
                    <a:pt x="13" y="102"/>
                  </a:lnTo>
                  <a:lnTo>
                    <a:pt x="6" y="91"/>
                  </a:lnTo>
                  <a:lnTo>
                    <a:pt x="0" y="80"/>
                  </a:lnTo>
                  <a:lnTo>
                    <a:pt x="18" y="59"/>
                  </a:lnTo>
                  <a:lnTo>
                    <a:pt x="36" y="37"/>
                  </a:lnTo>
                  <a:lnTo>
                    <a:pt x="56" y="16"/>
                  </a:lnTo>
                  <a:lnTo>
                    <a:pt x="67" y="7"/>
                  </a:lnTo>
                  <a:lnTo>
                    <a:pt x="79" y="0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54" name="Freeform 26">
              <a:extLst>
                <a:ext uri="{FF2B5EF4-FFF2-40B4-BE49-F238E27FC236}">
                  <a16:creationId xmlns:a16="http://schemas.microsoft.com/office/drawing/2014/main" id="{BF01CFEC-D0A0-1425-4F48-0D98426B3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1397"/>
              <a:ext cx="246" cy="103"/>
            </a:xfrm>
            <a:custGeom>
              <a:avLst/>
              <a:gdLst>
                <a:gd name="T0" fmla="*/ 0 w 432"/>
                <a:gd name="T1" fmla="*/ 0 h 151"/>
                <a:gd name="T2" fmla="*/ 13 w 432"/>
                <a:gd name="T3" fmla="*/ 6 h 151"/>
                <a:gd name="T4" fmla="*/ 26 w 432"/>
                <a:gd name="T5" fmla="*/ 11 h 151"/>
                <a:gd name="T6" fmla="*/ 41 w 432"/>
                <a:gd name="T7" fmla="*/ 15 h 151"/>
                <a:gd name="T8" fmla="*/ 56 w 432"/>
                <a:gd name="T9" fmla="*/ 18 h 151"/>
                <a:gd name="T10" fmla="*/ 87 w 432"/>
                <a:gd name="T11" fmla="*/ 23 h 151"/>
                <a:gd name="T12" fmla="*/ 103 w 432"/>
                <a:gd name="T13" fmla="*/ 24 h 151"/>
                <a:gd name="T14" fmla="*/ 120 w 432"/>
                <a:gd name="T15" fmla="*/ 25 h 151"/>
                <a:gd name="T16" fmla="*/ 154 w 432"/>
                <a:gd name="T17" fmla="*/ 26 h 151"/>
                <a:gd name="T18" fmla="*/ 188 w 432"/>
                <a:gd name="T19" fmla="*/ 26 h 151"/>
                <a:gd name="T20" fmla="*/ 256 w 432"/>
                <a:gd name="T21" fmla="*/ 27 h 151"/>
                <a:gd name="T22" fmla="*/ 289 w 432"/>
                <a:gd name="T23" fmla="*/ 29 h 151"/>
                <a:gd name="T24" fmla="*/ 319 w 432"/>
                <a:gd name="T25" fmla="*/ 34 h 151"/>
                <a:gd name="T26" fmla="*/ 347 w 432"/>
                <a:gd name="T27" fmla="*/ 41 h 151"/>
                <a:gd name="T28" fmla="*/ 372 w 432"/>
                <a:gd name="T29" fmla="*/ 53 h 151"/>
                <a:gd name="T30" fmla="*/ 384 w 432"/>
                <a:gd name="T31" fmla="*/ 60 h 151"/>
                <a:gd name="T32" fmla="*/ 394 w 432"/>
                <a:gd name="T33" fmla="*/ 68 h 151"/>
                <a:gd name="T34" fmla="*/ 403 w 432"/>
                <a:gd name="T35" fmla="*/ 78 h 151"/>
                <a:gd name="T36" fmla="*/ 412 w 432"/>
                <a:gd name="T37" fmla="*/ 89 h 151"/>
                <a:gd name="T38" fmla="*/ 415 w 432"/>
                <a:gd name="T39" fmla="*/ 96 h 151"/>
                <a:gd name="T40" fmla="*/ 419 w 432"/>
                <a:gd name="T41" fmla="*/ 102 h 151"/>
                <a:gd name="T42" fmla="*/ 422 w 432"/>
                <a:gd name="T43" fmla="*/ 109 h 151"/>
                <a:gd name="T44" fmla="*/ 424 w 432"/>
                <a:gd name="T45" fmla="*/ 117 h 151"/>
                <a:gd name="T46" fmla="*/ 427 w 432"/>
                <a:gd name="T47" fmla="*/ 125 h 151"/>
                <a:gd name="T48" fmla="*/ 429 w 432"/>
                <a:gd name="T49" fmla="*/ 133 h 151"/>
                <a:gd name="T50" fmla="*/ 432 w 432"/>
                <a:gd name="T5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2" h="151">
                  <a:moveTo>
                    <a:pt x="0" y="0"/>
                  </a:moveTo>
                  <a:lnTo>
                    <a:pt x="13" y="6"/>
                  </a:lnTo>
                  <a:lnTo>
                    <a:pt x="26" y="11"/>
                  </a:lnTo>
                  <a:lnTo>
                    <a:pt x="41" y="15"/>
                  </a:lnTo>
                  <a:lnTo>
                    <a:pt x="56" y="18"/>
                  </a:lnTo>
                  <a:lnTo>
                    <a:pt x="87" y="23"/>
                  </a:lnTo>
                  <a:lnTo>
                    <a:pt x="103" y="24"/>
                  </a:lnTo>
                  <a:lnTo>
                    <a:pt x="120" y="25"/>
                  </a:lnTo>
                  <a:lnTo>
                    <a:pt x="154" y="26"/>
                  </a:lnTo>
                  <a:lnTo>
                    <a:pt x="188" y="26"/>
                  </a:lnTo>
                  <a:lnTo>
                    <a:pt x="256" y="27"/>
                  </a:lnTo>
                  <a:lnTo>
                    <a:pt x="289" y="29"/>
                  </a:lnTo>
                  <a:lnTo>
                    <a:pt x="319" y="34"/>
                  </a:lnTo>
                  <a:lnTo>
                    <a:pt x="347" y="41"/>
                  </a:lnTo>
                  <a:lnTo>
                    <a:pt x="372" y="53"/>
                  </a:lnTo>
                  <a:lnTo>
                    <a:pt x="384" y="60"/>
                  </a:lnTo>
                  <a:lnTo>
                    <a:pt x="394" y="68"/>
                  </a:lnTo>
                  <a:lnTo>
                    <a:pt x="403" y="78"/>
                  </a:lnTo>
                  <a:lnTo>
                    <a:pt x="412" y="89"/>
                  </a:lnTo>
                  <a:lnTo>
                    <a:pt x="415" y="96"/>
                  </a:lnTo>
                  <a:lnTo>
                    <a:pt x="419" y="102"/>
                  </a:lnTo>
                  <a:lnTo>
                    <a:pt x="422" y="109"/>
                  </a:lnTo>
                  <a:lnTo>
                    <a:pt x="424" y="117"/>
                  </a:lnTo>
                  <a:lnTo>
                    <a:pt x="427" y="125"/>
                  </a:lnTo>
                  <a:lnTo>
                    <a:pt x="429" y="133"/>
                  </a:lnTo>
                  <a:lnTo>
                    <a:pt x="432" y="151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55" name="Freeform 27">
              <a:extLst>
                <a:ext uri="{FF2B5EF4-FFF2-40B4-BE49-F238E27FC236}">
                  <a16:creationId xmlns:a16="http://schemas.microsoft.com/office/drawing/2014/main" id="{A48CF1E5-059E-13A3-6364-B088CD5C1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1493"/>
              <a:ext cx="107" cy="38"/>
            </a:xfrm>
            <a:custGeom>
              <a:avLst/>
              <a:gdLst>
                <a:gd name="T0" fmla="*/ 187 w 187"/>
                <a:gd name="T1" fmla="*/ 0 h 54"/>
                <a:gd name="T2" fmla="*/ 88 w 187"/>
                <a:gd name="T3" fmla="*/ 54 h 54"/>
                <a:gd name="T4" fmla="*/ 0 w 187"/>
                <a:gd name="T5" fmla="*/ 4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54">
                  <a:moveTo>
                    <a:pt x="187" y="0"/>
                  </a:moveTo>
                  <a:lnTo>
                    <a:pt x="88" y="54"/>
                  </a:lnTo>
                  <a:lnTo>
                    <a:pt x="0" y="41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56" name="Freeform 28">
              <a:extLst>
                <a:ext uri="{FF2B5EF4-FFF2-40B4-BE49-F238E27FC236}">
                  <a16:creationId xmlns:a16="http://schemas.microsoft.com/office/drawing/2014/main" id="{3287D90D-2FA9-7D1B-1FE5-A935B01A0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226"/>
              <a:ext cx="118" cy="212"/>
            </a:xfrm>
            <a:custGeom>
              <a:avLst/>
              <a:gdLst>
                <a:gd name="T0" fmla="*/ 173 w 208"/>
                <a:gd name="T1" fmla="*/ 306 h 306"/>
                <a:gd name="T2" fmla="*/ 183 w 208"/>
                <a:gd name="T3" fmla="*/ 295 h 306"/>
                <a:gd name="T4" fmla="*/ 191 w 208"/>
                <a:gd name="T5" fmla="*/ 282 h 306"/>
                <a:gd name="T6" fmla="*/ 198 w 208"/>
                <a:gd name="T7" fmla="*/ 269 h 306"/>
                <a:gd name="T8" fmla="*/ 200 w 208"/>
                <a:gd name="T9" fmla="*/ 261 h 306"/>
                <a:gd name="T10" fmla="*/ 203 w 208"/>
                <a:gd name="T11" fmla="*/ 254 h 306"/>
                <a:gd name="T12" fmla="*/ 206 w 208"/>
                <a:gd name="T13" fmla="*/ 239 h 306"/>
                <a:gd name="T14" fmla="*/ 208 w 208"/>
                <a:gd name="T15" fmla="*/ 223 h 306"/>
                <a:gd name="T16" fmla="*/ 207 w 208"/>
                <a:gd name="T17" fmla="*/ 190 h 306"/>
                <a:gd name="T18" fmla="*/ 201 w 208"/>
                <a:gd name="T19" fmla="*/ 156 h 306"/>
                <a:gd name="T20" fmla="*/ 191 w 208"/>
                <a:gd name="T21" fmla="*/ 123 h 306"/>
                <a:gd name="T22" fmla="*/ 184 w 208"/>
                <a:gd name="T23" fmla="*/ 107 h 306"/>
                <a:gd name="T24" fmla="*/ 177 w 208"/>
                <a:gd name="T25" fmla="*/ 91 h 306"/>
                <a:gd name="T26" fmla="*/ 160 w 208"/>
                <a:gd name="T27" fmla="*/ 63 h 306"/>
                <a:gd name="T28" fmla="*/ 150 w 208"/>
                <a:gd name="T29" fmla="*/ 50 h 306"/>
                <a:gd name="T30" fmla="*/ 141 w 208"/>
                <a:gd name="T31" fmla="*/ 38 h 306"/>
                <a:gd name="T32" fmla="*/ 130 w 208"/>
                <a:gd name="T33" fmla="*/ 28 h 306"/>
                <a:gd name="T34" fmla="*/ 120 w 208"/>
                <a:gd name="T35" fmla="*/ 19 h 306"/>
                <a:gd name="T36" fmla="*/ 109 w 208"/>
                <a:gd name="T37" fmla="*/ 11 h 306"/>
                <a:gd name="T38" fmla="*/ 98 w 208"/>
                <a:gd name="T39" fmla="*/ 6 h 306"/>
                <a:gd name="T40" fmla="*/ 87 w 208"/>
                <a:gd name="T41" fmla="*/ 2 h 306"/>
                <a:gd name="T42" fmla="*/ 82 w 208"/>
                <a:gd name="T43" fmla="*/ 1 h 306"/>
                <a:gd name="T44" fmla="*/ 76 w 208"/>
                <a:gd name="T45" fmla="*/ 0 h 306"/>
                <a:gd name="T46" fmla="*/ 65 w 208"/>
                <a:gd name="T47" fmla="*/ 1 h 306"/>
                <a:gd name="T48" fmla="*/ 55 w 208"/>
                <a:gd name="T49" fmla="*/ 4 h 306"/>
                <a:gd name="T50" fmla="*/ 44 w 208"/>
                <a:gd name="T51" fmla="*/ 9 h 306"/>
                <a:gd name="T52" fmla="*/ 35 w 208"/>
                <a:gd name="T53" fmla="*/ 17 h 306"/>
                <a:gd name="T54" fmla="*/ 25 w 208"/>
                <a:gd name="T55" fmla="*/ 28 h 306"/>
                <a:gd name="T56" fmla="*/ 16 w 208"/>
                <a:gd name="T57" fmla="*/ 42 h 306"/>
                <a:gd name="T58" fmla="*/ 12 w 208"/>
                <a:gd name="T59" fmla="*/ 50 h 306"/>
                <a:gd name="T60" fmla="*/ 10 w 208"/>
                <a:gd name="T61" fmla="*/ 54 h 306"/>
                <a:gd name="T62" fmla="*/ 8 w 208"/>
                <a:gd name="T63" fmla="*/ 58 h 306"/>
                <a:gd name="T64" fmla="*/ 4 w 208"/>
                <a:gd name="T65" fmla="*/ 68 h 306"/>
                <a:gd name="T66" fmla="*/ 0 w 208"/>
                <a:gd name="T67" fmla="*/ 7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306">
                  <a:moveTo>
                    <a:pt x="173" y="306"/>
                  </a:moveTo>
                  <a:lnTo>
                    <a:pt x="183" y="295"/>
                  </a:lnTo>
                  <a:lnTo>
                    <a:pt x="191" y="282"/>
                  </a:lnTo>
                  <a:lnTo>
                    <a:pt x="198" y="269"/>
                  </a:lnTo>
                  <a:lnTo>
                    <a:pt x="200" y="261"/>
                  </a:lnTo>
                  <a:lnTo>
                    <a:pt x="203" y="254"/>
                  </a:lnTo>
                  <a:lnTo>
                    <a:pt x="206" y="239"/>
                  </a:lnTo>
                  <a:lnTo>
                    <a:pt x="208" y="223"/>
                  </a:lnTo>
                  <a:lnTo>
                    <a:pt x="207" y="190"/>
                  </a:lnTo>
                  <a:lnTo>
                    <a:pt x="201" y="156"/>
                  </a:lnTo>
                  <a:lnTo>
                    <a:pt x="191" y="123"/>
                  </a:lnTo>
                  <a:lnTo>
                    <a:pt x="184" y="107"/>
                  </a:lnTo>
                  <a:lnTo>
                    <a:pt x="177" y="91"/>
                  </a:lnTo>
                  <a:lnTo>
                    <a:pt x="160" y="63"/>
                  </a:lnTo>
                  <a:lnTo>
                    <a:pt x="150" y="50"/>
                  </a:lnTo>
                  <a:lnTo>
                    <a:pt x="141" y="38"/>
                  </a:lnTo>
                  <a:lnTo>
                    <a:pt x="130" y="28"/>
                  </a:lnTo>
                  <a:lnTo>
                    <a:pt x="120" y="19"/>
                  </a:lnTo>
                  <a:lnTo>
                    <a:pt x="109" y="11"/>
                  </a:lnTo>
                  <a:lnTo>
                    <a:pt x="98" y="6"/>
                  </a:lnTo>
                  <a:lnTo>
                    <a:pt x="87" y="2"/>
                  </a:lnTo>
                  <a:lnTo>
                    <a:pt x="82" y="1"/>
                  </a:lnTo>
                  <a:lnTo>
                    <a:pt x="76" y="0"/>
                  </a:lnTo>
                  <a:lnTo>
                    <a:pt x="65" y="1"/>
                  </a:lnTo>
                  <a:lnTo>
                    <a:pt x="55" y="4"/>
                  </a:lnTo>
                  <a:lnTo>
                    <a:pt x="44" y="9"/>
                  </a:lnTo>
                  <a:lnTo>
                    <a:pt x="35" y="17"/>
                  </a:lnTo>
                  <a:lnTo>
                    <a:pt x="25" y="28"/>
                  </a:lnTo>
                  <a:lnTo>
                    <a:pt x="16" y="42"/>
                  </a:lnTo>
                  <a:lnTo>
                    <a:pt x="12" y="50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4" y="68"/>
                  </a:lnTo>
                  <a:lnTo>
                    <a:pt x="0" y="78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57" name="Freeform 29">
              <a:extLst>
                <a:ext uri="{FF2B5EF4-FFF2-40B4-BE49-F238E27FC236}">
                  <a16:creationId xmlns:a16="http://schemas.microsoft.com/office/drawing/2014/main" id="{F906E991-9308-DA5C-E504-4162A781F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1216"/>
              <a:ext cx="65" cy="196"/>
            </a:xfrm>
            <a:custGeom>
              <a:avLst/>
              <a:gdLst>
                <a:gd name="T0" fmla="*/ 115 w 115"/>
                <a:gd name="T1" fmla="*/ 0 h 285"/>
                <a:gd name="T2" fmla="*/ 90 w 115"/>
                <a:gd name="T3" fmla="*/ 9 h 285"/>
                <a:gd name="T4" fmla="*/ 69 w 115"/>
                <a:gd name="T5" fmla="*/ 20 h 285"/>
                <a:gd name="T6" fmla="*/ 51 w 115"/>
                <a:gd name="T7" fmla="*/ 34 h 285"/>
                <a:gd name="T8" fmla="*/ 43 w 115"/>
                <a:gd name="T9" fmla="*/ 41 h 285"/>
                <a:gd name="T10" fmla="*/ 36 w 115"/>
                <a:gd name="T11" fmla="*/ 49 h 285"/>
                <a:gd name="T12" fmla="*/ 29 w 115"/>
                <a:gd name="T13" fmla="*/ 57 h 285"/>
                <a:gd name="T14" fmla="*/ 23 w 115"/>
                <a:gd name="T15" fmla="*/ 65 h 285"/>
                <a:gd name="T16" fmla="*/ 13 w 115"/>
                <a:gd name="T17" fmla="*/ 83 h 285"/>
                <a:gd name="T18" fmla="*/ 6 w 115"/>
                <a:gd name="T19" fmla="*/ 102 h 285"/>
                <a:gd name="T20" fmla="*/ 2 w 115"/>
                <a:gd name="T21" fmla="*/ 122 h 285"/>
                <a:gd name="T22" fmla="*/ 0 w 115"/>
                <a:gd name="T23" fmla="*/ 132 h 285"/>
                <a:gd name="T24" fmla="*/ 0 w 115"/>
                <a:gd name="T25" fmla="*/ 142 h 285"/>
                <a:gd name="T26" fmla="*/ 0 w 115"/>
                <a:gd name="T27" fmla="*/ 163 h 285"/>
                <a:gd name="T28" fmla="*/ 4 w 115"/>
                <a:gd name="T29" fmla="*/ 184 h 285"/>
                <a:gd name="T30" fmla="*/ 9 w 115"/>
                <a:gd name="T31" fmla="*/ 205 h 285"/>
                <a:gd name="T32" fmla="*/ 16 w 115"/>
                <a:gd name="T33" fmla="*/ 226 h 285"/>
                <a:gd name="T34" fmla="*/ 26 w 115"/>
                <a:gd name="T35" fmla="*/ 246 h 285"/>
                <a:gd name="T36" fmla="*/ 38 w 115"/>
                <a:gd name="T37" fmla="*/ 266 h 285"/>
                <a:gd name="T38" fmla="*/ 52 w 115"/>
                <a:gd name="T3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5" h="285">
                  <a:moveTo>
                    <a:pt x="115" y="0"/>
                  </a:moveTo>
                  <a:lnTo>
                    <a:pt x="90" y="9"/>
                  </a:lnTo>
                  <a:lnTo>
                    <a:pt x="69" y="20"/>
                  </a:lnTo>
                  <a:lnTo>
                    <a:pt x="51" y="34"/>
                  </a:lnTo>
                  <a:lnTo>
                    <a:pt x="43" y="41"/>
                  </a:lnTo>
                  <a:lnTo>
                    <a:pt x="36" y="49"/>
                  </a:lnTo>
                  <a:lnTo>
                    <a:pt x="29" y="57"/>
                  </a:lnTo>
                  <a:lnTo>
                    <a:pt x="23" y="65"/>
                  </a:lnTo>
                  <a:lnTo>
                    <a:pt x="13" y="83"/>
                  </a:lnTo>
                  <a:lnTo>
                    <a:pt x="6" y="102"/>
                  </a:lnTo>
                  <a:lnTo>
                    <a:pt x="2" y="122"/>
                  </a:lnTo>
                  <a:lnTo>
                    <a:pt x="0" y="132"/>
                  </a:lnTo>
                  <a:lnTo>
                    <a:pt x="0" y="142"/>
                  </a:lnTo>
                  <a:lnTo>
                    <a:pt x="0" y="163"/>
                  </a:lnTo>
                  <a:lnTo>
                    <a:pt x="4" y="184"/>
                  </a:lnTo>
                  <a:lnTo>
                    <a:pt x="9" y="205"/>
                  </a:lnTo>
                  <a:lnTo>
                    <a:pt x="16" y="226"/>
                  </a:lnTo>
                  <a:lnTo>
                    <a:pt x="26" y="246"/>
                  </a:lnTo>
                  <a:lnTo>
                    <a:pt x="38" y="266"/>
                  </a:lnTo>
                  <a:lnTo>
                    <a:pt x="52" y="285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58" name="Freeform 30">
              <a:extLst>
                <a:ext uri="{FF2B5EF4-FFF2-40B4-BE49-F238E27FC236}">
                  <a16:creationId xmlns:a16="http://schemas.microsoft.com/office/drawing/2014/main" id="{4595A4D7-5CC5-F828-B37E-4F3E1FADB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1335"/>
              <a:ext cx="73" cy="148"/>
            </a:xfrm>
            <a:custGeom>
              <a:avLst/>
              <a:gdLst>
                <a:gd name="T0" fmla="*/ 76 w 127"/>
                <a:gd name="T1" fmla="*/ 0 h 215"/>
                <a:gd name="T2" fmla="*/ 92 w 127"/>
                <a:gd name="T3" fmla="*/ 16 h 215"/>
                <a:gd name="T4" fmla="*/ 99 w 127"/>
                <a:gd name="T5" fmla="*/ 24 h 215"/>
                <a:gd name="T6" fmla="*/ 105 w 127"/>
                <a:gd name="T7" fmla="*/ 33 h 215"/>
                <a:gd name="T8" fmla="*/ 110 w 127"/>
                <a:gd name="T9" fmla="*/ 42 h 215"/>
                <a:gd name="T10" fmla="*/ 115 w 127"/>
                <a:gd name="T11" fmla="*/ 51 h 215"/>
                <a:gd name="T12" fmla="*/ 119 w 127"/>
                <a:gd name="T13" fmla="*/ 60 h 215"/>
                <a:gd name="T14" fmla="*/ 122 w 127"/>
                <a:gd name="T15" fmla="*/ 69 h 215"/>
                <a:gd name="T16" fmla="*/ 124 w 127"/>
                <a:gd name="T17" fmla="*/ 78 h 215"/>
                <a:gd name="T18" fmla="*/ 126 w 127"/>
                <a:gd name="T19" fmla="*/ 87 h 215"/>
                <a:gd name="T20" fmla="*/ 127 w 127"/>
                <a:gd name="T21" fmla="*/ 105 h 215"/>
                <a:gd name="T22" fmla="*/ 126 w 127"/>
                <a:gd name="T23" fmla="*/ 122 h 215"/>
                <a:gd name="T24" fmla="*/ 122 w 127"/>
                <a:gd name="T25" fmla="*/ 139 h 215"/>
                <a:gd name="T26" fmla="*/ 115 w 127"/>
                <a:gd name="T27" fmla="*/ 154 h 215"/>
                <a:gd name="T28" fmla="*/ 106 w 127"/>
                <a:gd name="T29" fmla="*/ 169 h 215"/>
                <a:gd name="T30" fmla="*/ 94 w 127"/>
                <a:gd name="T31" fmla="*/ 182 h 215"/>
                <a:gd name="T32" fmla="*/ 87 w 127"/>
                <a:gd name="T33" fmla="*/ 188 h 215"/>
                <a:gd name="T34" fmla="*/ 80 w 127"/>
                <a:gd name="T35" fmla="*/ 193 h 215"/>
                <a:gd name="T36" fmla="*/ 72 w 127"/>
                <a:gd name="T37" fmla="*/ 198 h 215"/>
                <a:gd name="T38" fmla="*/ 63 w 127"/>
                <a:gd name="T39" fmla="*/ 202 h 215"/>
                <a:gd name="T40" fmla="*/ 44 w 127"/>
                <a:gd name="T41" fmla="*/ 209 h 215"/>
                <a:gd name="T42" fmla="*/ 34 w 127"/>
                <a:gd name="T43" fmla="*/ 212 h 215"/>
                <a:gd name="T44" fmla="*/ 23 w 127"/>
                <a:gd name="T45" fmla="*/ 214 h 215"/>
                <a:gd name="T46" fmla="*/ 12 w 127"/>
                <a:gd name="T47" fmla="*/ 215 h 215"/>
                <a:gd name="T48" fmla="*/ 0 w 127"/>
                <a:gd name="T4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" h="215">
                  <a:moveTo>
                    <a:pt x="76" y="0"/>
                  </a:moveTo>
                  <a:lnTo>
                    <a:pt x="92" y="16"/>
                  </a:lnTo>
                  <a:lnTo>
                    <a:pt x="99" y="24"/>
                  </a:lnTo>
                  <a:lnTo>
                    <a:pt x="105" y="33"/>
                  </a:lnTo>
                  <a:lnTo>
                    <a:pt x="110" y="42"/>
                  </a:lnTo>
                  <a:lnTo>
                    <a:pt x="115" y="51"/>
                  </a:lnTo>
                  <a:lnTo>
                    <a:pt x="119" y="60"/>
                  </a:lnTo>
                  <a:lnTo>
                    <a:pt x="122" y="69"/>
                  </a:lnTo>
                  <a:lnTo>
                    <a:pt x="124" y="78"/>
                  </a:lnTo>
                  <a:lnTo>
                    <a:pt x="126" y="87"/>
                  </a:lnTo>
                  <a:lnTo>
                    <a:pt x="127" y="105"/>
                  </a:lnTo>
                  <a:lnTo>
                    <a:pt x="126" y="122"/>
                  </a:lnTo>
                  <a:lnTo>
                    <a:pt x="122" y="139"/>
                  </a:lnTo>
                  <a:lnTo>
                    <a:pt x="115" y="154"/>
                  </a:lnTo>
                  <a:lnTo>
                    <a:pt x="106" y="169"/>
                  </a:lnTo>
                  <a:lnTo>
                    <a:pt x="94" y="182"/>
                  </a:lnTo>
                  <a:lnTo>
                    <a:pt x="87" y="188"/>
                  </a:lnTo>
                  <a:lnTo>
                    <a:pt x="80" y="193"/>
                  </a:lnTo>
                  <a:lnTo>
                    <a:pt x="72" y="198"/>
                  </a:lnTo>
                  <a:lnTo>
                    <a:pt x="63" y="202"/>
                  </a:lnTo>
                  <a:lnTo>
                    <a:pt x="44" y="209"/>
                  </a:lnTo>
                  <a:lnTo>
                    <a:pt x="34" y="212"/>
                  </a:lnTo>
                  <a:lnTo>
                    <a:pt x="23" y="214"/>
                  </a:lnTo>
                  <a:lnTo>
                    <a:pt x="12" y="215"/>
                  </a:lnTo>
                  <a:lnTo>
                    <a:pt x="0" y="215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59" name="Freeform 31">
              <a:extLst>
                <a:ext uri="{FF2B5EF4-FFF2-40B4-BE49-F238E27FC236}">
                  <a16:creationId xmlns:a16="http://schemas.microsoft.com/office/drawing/2014/main" id="{D6167292-FD3A-B0DE-1ED1-D0F3FE59A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1364"/>
              <a:ext cx="138" cy="148"/>
            </a:xfrm>
            <a:custGeom>
              <a:avLst/>
              <a:gdLst>
                <a:gd name="T0" fmla="*/ 0 w 242"/>
                <a:gd name="T1" fmla="*/ 0 h 215"/>
                <a:gd name="T2" fmla="*/ 22 w 242"/>
                <a:gd name="T3" fmla="*/ 4 h 215"/>
                <a:gd name="T4" fmla="*/ 42 w 242"/>
                <a:gd name="T5" fmla="*/ 12 h 215"/>
                <a:gd name="T6" fmla="*/ 60 w 242"/>
                <a:gd name="T7" fmla="*/ 21 h 215"/>
                <a:gd name="T8" fmla="*/ 76 w 242"/>
                <a:gd name="T9" fmla="*/ 32 h 215"/>
                <a:gd name="T10" fmla="*/ 90 w 242"/>
                <a:gd name="T11" fmla="*/ 46 h 215"/>
                <a:gd name="T12" fmla="*/ 103 w 242"/>
                <a:gd name="T13" fmla="*/ 60 h 215"/>
                <a:gd name="T14" fmla="*/ 127 w 242"/>
                <a:gd name="T15" fmla="*/ 92 h 215"/>
                <a:gd name="T16" fmla="*/ 150 w 242"/>
                <a:gd name="T17" fmla="*/ 125 h 215"/>
                <a:gd name="T18" fmla="*/ 175 w 242"/>
                <a:gd name="T19" fmla="*/ 158 h 215"/>
                <a:gd name="T20" fmla="*/ 189 w 242"/>
                <a:gd name="T21" fmla="*/ 174 h 215"/>
                <a:gd name="T22" fmla="*/ 204 w 242"/>
                <a:gd name="T23" fmla="*/ 189 h 215"/>
                <a:gd name="T24" fmla="*/ 222 w 242"/>
                <a:gd name="T25" fmla="*/ 203 h 215"/>
                <a:gd name="T26" fmla="*/ 232 w 242"/>
                <a:gd name="T27" fmla="*/ 209 h 215"/>
                <a:gd name="T28" fmla="*/ 242 w 242"/>
                <a:gd name="T2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2" h="215">
                  <a:moveTo>
                    <a:pt x="0" y="0"/>
                  </a:moveTo>
                  <a:lnTo>
                    <a:pt x="22" y="4"/>
                  </a:lnTo>
                  <a:lnTo>
                    <a:pt x="42" y="12"/>
                  </a:lnTo>
                  <a:lnTo>
                    <a:pt x="60" y="21"/>
                  </a:lnTo>
                  <a:lnTo>
                    <a:pt x="76" y="32"/>
                  </a:lnTo>
                  <a:lnTo>
                    <a:pt x="90" y="46"/>
                  </a:lnTo>
                  <a:lnTo>
                    <a:pt x="103" y="60"/>
                  </a:lnTo>
                  <a:lnTo>
                    <a:pt x="127" y="92"/>
                  </a:lnTo>
                  <a:lnTo>
                    <a:pt x="150" y="125"/>
                  </a:lnTo>
                  <a:lnTo>
                    <a:pt x="175" y="158"/>
                  </a:lnTo>
                  <a:lnTo>
                    <a:pt x="189" y="174"/>
                  </a:lnTo>
                  <a:lnTo>
                    <a:pt x="204" y="189"/>
                  </a:lnTo>
                  <a:lnTo>
                    <a:pt x="222" y="203"/>
                  </a:lnTo>
                  <a:lnTo>
                    <a:pt x="232" y="209"/>
                  </a:lnTo>
                  <a:lnTo>
                    <a:pt x="242" y="215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60" name="Freeform 32">
              <a:extLst>
                <a:ext uri="{FF2B5EF4-FFF2-40B4-BE49-F238E27FC236}">
                  <a16:creationId xmlns:a16="http://schemas.microsoft.com/office/drawing/2014/main" id="{BBC9C5DA-EBC2-039A-7D57-B071CBEBA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1391"/>
              <a:ext cx="66" cy="114"/>
            </a:xfrm>
            <a:custGeom>
              <a:avLst/>
              <a:gdLst>
                <a:gd name="T0" fmla="*/ 115 w 115"/>
                <a:gd name="T1" fmla="*/ 0 h 165"/>
                <a:gd name="T2" fmla="*/ 35 w 115"/>
                <a:gd name="T3" fmla="*/ 79 h 165"/>
                <a:gd name="T4" fmla="*/ 0 w 115"/>
                <a:gd name="T5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165">
                  <a:moveTo>
                    <a:pt x="115" y="0"/>
                  </a:moveTo>
                  <a:lnTo>
                    <a:pt x="35" y="79"/>
                  </a:lnTo>
                  <a:lnTo>
                    <a:pt x="0" y="165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61" name="Freeform 33">
              <a:extLst>
                <a:ext uri="{FF2B5EF4-FFF2-40B4-BE49-F238E27FC236}">
                  <a16:creationId xmlns:a16="http://schemas.microsoft.com/office/drawing/2014/main" id="{0F540AA0-4791-2B48-D766-0A795FB3D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2" y="1447"/>
              <a:ext cx="8" cy="123"/>
            </a:xfrm>
            <a:custGeom>
              <a:avLst/>
              <a:gdLst>
                <a:gd name="T0" fmla="*/ 13 w 13"/>
                <a:gd name="T1" fmla="*/ 0 h 180"/>
                <a:gd name="T2" fmla="*/ 0 w 13"/>
                <a:gd name="T3" fmla="*/ 88 h 180"/>
                <a:gd name="T4" fmla="*/ 10 w 13"/>
                <a:gd name="T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80">
                  <a:moveTo>
                    <a:pt x="13" y="0"/>
                  </a:moveTo>
                  <a:lnTo>
                    <a:pt x="0" y="88"/>
                  </a:lnTo>
                  <a:lnTo>
                    <a:pt x="10" y="180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62" name="Freeform 34">
              <a:extLst>
                <a:ext uri="{FF2B5EF4-FFF2-40B4-BE49-F238E27FC236}">
                  <a16:creationId xmlns:a16="http://schemas.microsoft.com/office/drawing/2014/main" id="{33020A84-FBF2-B12B-4765-94BF25187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5" y="1407"/>
              <a:ext cx="52" cy="117"/>
            </a:xfrm>
            <a:custGeom>
              <a:avLst/>
              <a:gdLst>
                <a:gd name="T0" fmla="*/ 0 w 92"/>
                <a:gd name="T1" fmla="*/ 168 h 168"/>
                <a:gd name="T2" fmla="*/ 57 w 92"/>
                <a:gd name="T3" fmla="*/ 86 h 168"/>
                <a:gd name="T4" fmla="*/ 92 w 92"/>
                <a:gd name="T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68">
                  <a:moveTo>
                    <a:pt x="0" y="168"/>
                  </a:moveTo>
                  <a:lnTo>
                    <a:pt x="57" y="86"/>
                  </a:lnTo>
                  <a:lnTo>
                    <a:pt x="92" y="0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63" name="Freeform 35">
              <a:extLst>
                <a:ext uri="{FF2B5EF4-FFF2-40B4-BE49-F238E27FC236}">
                  <a16:creationId xmlns:a16="http://schemas.microsoft.com/office/drawing/2014/main" id="{23501564-2F3E-2414-3A16-863F99DAB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" y="2090"/>
              <a:ext cx="11" cy="128"/>
            </a:xfrm>
            <a:custGeom>
              <a:avLst/>
              <a:gdLst>
                <a:gd name="T0" fmla="*/ 0 w 19"/>
                <a:gd name="T1" fmla="*/ 0 h 184"/>
                <a:gd name="T2" fmla="*/ 9 w 19"/>
                <a:gd name="T3" fmla="*/ 92 h 184"/>
                <a:gd name="T4" fmla="*/ 19 w 19"/>
                <a:gd name="T5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4">
                  <a:moveTo>
                    <a:pt x="0" y="0"/>
                  </a:moveTo>
                  <a:lnTo>
                    <a:pt x="9" y="92"/>
                  </a:lnTo>
                  <a:lnTo>
                    <a:pt x="19" y="184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64" name="Freeform 36">
              <a:extLst>
                <a:ext uri="{FF2B5EF4-FFF2-40B4-BE49-F238E27FC236}">
                  <a16:creationId xmlns:a16="http://schemas.microsoft.com/office/drawing/2014/main" id="{E479415E-0750-5992-8EEF-D69504579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13"/>
              <a:ext cx="187" cy="38"/>
            </a:xfrm>
            <a:custGeom>
              <a:avLst/>
              <a:gdLst>
                <a:gd name="T0" fmla="*/ 0 w 330"/>
                <a:gd name="T1" fmla="*/ 0 h 56"/>
                <a:gd name="T2" fmla="*/ 10 w 330"/>
                <a:gd name="T3" fmla="*/ 4 h 56"/>
                <a:gd name="T4" fmla="*/ 21 w 330"/>
                <a:gd name="T5" fmla="*/ 7 h 56"/>
                <a:gd name="T6" fmla="*/ 41 w 330"/>
                <a:gd name="T7" fmla="*/ 13 h 56"/>
                <a:gd name="T8" fmla="*/ 62 w 330"/>
                <a:gd name="T9" fmla="*/ 18 h 56"/>
                <a:gd name="T10" fmla="*/ 83 w 330"/>
                <a:gd name="T11" fmla="*/ 21 h 56"/>
                <a:gd name="T12" fmla="*/ 103 w 330"/>
                <a:gd name="T13" fmla="*/ 23 h 56"/>
                <a:gd name="T14" fmla="*/ 124 w 330"/>
                <a:gd name="T15" fmla="*/ 25 h 56"/>
                <a:gd name="T16" fmla="*/ 165 w 330"/>
                <a:gd name="T17" fmla="*/ 28 h 56"/>
                <a:gd name="T18" fmla="*/ 206 w 330"/>
                <a:gd name="T19" fmla="*/ 31 h 56"/>
                <a:gd name="T20" fmla="*/ 247 w 330"/>
                <a:gd name="T21" fmla="*/ 35 h 56"/>
                <a:gd name="T22" fmla="*/ 289 w 330"/>
                <a:gd name="T23" fmla="*/ 43 h 56"/>
                <a:gd name="T24" fmla="*/ 309 w 330"/>
                <a:gd name="T25" fmla="*/ 49 h 56"/>
                <a:gd name="T26" fmla="*/ 330 w 33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0" h="56">
                  <a:moveTo>
                    <a:pt x="0" y="0"/>
                  </a:moveTo>
                  <a:lnTo>
                    <a:pt x="10" y="4"/>
                  </a:lnTo>
                  <a:lnTo>
                    <a:pt x="21" y="7"/>
                  </a:lnTo>
                  <a:lnTo>
                    <a:pt x="41" y="13"/>
                  </a:lnTo>
                  <a:lnTo>
                    <a:pt x="62" y="18"/>
                  </a:lnTo>
                  <a:lnTo>
                    <a:pt x="83" y="21"/>
                  </a:lnTo>
                  <a:lnTo>
                    <a:pt x="103" y="23"/>
                  </a:lnTo>
                  <a:lnTo>
                    <a:pt x="124" y="25"/>
                  </a:lnTo>
                  <a:lnTo>
                    <a:pt x="165" y="28"/>
                  </a:lnTo>
                  <a:lnTo>
                    <a:pt x="206" y="31"/>
                  </a:lnTo>
                  <a:lnTo>
                    <a:pt x="247" y="35"/>
                  </a:lnTo>
                  <a:lnTo>
                    <a:pt x="289" y="43"/>
                  </a:lnTo>
                  <a:lnTo>
                    <a:pt x="309" y="49"/>
                  </a:lnTo>
                  <a:lnTo>
                    <a:pt x="330" y="56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65" name="Freeform 37">
              <a:extLst>
                <a:ext uri="{FF2B5EF4-FFF2-40B4-BE49-F238E27FC236}">
                  <a16:creationId xmlns:a16="http://schemas.microsoft.com/office/drawing/2014/main" id="{0402929D-6518-A411-71E4-7356AAC10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1534"/>
              <a:ext cx="125" cy="136"/>
            </a:xfrm>
            <a:custGeom>
              <a:avLst/>
              <a:gdLst>
                <a:gd name="T0" fmla="*/ 27 w 220"/>
                <a:gd name="T1" fmla="*/ 196 h 196"/>
                <a:gd name="T2" fmla="*/ 47 w 220"/>
                <a:gd name="T3" fmla="*/ 196 h 196"/>
                <a:gd name="T4" fmla="*/ 65 w 220"/>
                <a:gd name="T5" fmla="*/ 194 h 196"/>
                <a:gd name="T6" fmla="*/ 99 w 220"/>
                <a:gd name="T7" fmla="*/ 186 h 196"/>
                <a:gd name="T8" fmla="*/ 114 w 220"/>
                <a:gd name="T9" fmla="*/ 181 h 196"/>
                <a:gd name="T10" fmla="*/ 129 w 220"/>
                <a:gd name="T11" fmla="*/ 174 h 196"/>
                <a:gd name="T12" fmla="*/ 142 w 220"/>
                <a:gd name="T13" fmla="*/ 165 h 196"/>
                <a:gd name="T14" fmla="*/ 155 w 220"/>
                <a:gd name="T15" fmla="*/ 156 h 196"/>
                <a:gd name="T16" fmla="*/ 166 w 220"/>
                <a:gd name="T17" fmla="*/ 145 h 196"/>
                <a:gd name="T18" fmla="*/ 177 w 220"/>
                <a:gd name="T19" fmla="*/ 132 h 196"/>
                <a:gd name="T20" fmla="*/ 187 w 220"/>
                <a:gd name="T21" fmla="*/ 119 h 196"/>
                <a:gd name="T22" fmla="*/ 195 w 220"/>
                <a:gd name="T23" fmla="*/ 104 h 196"/>
                <a:gd name="T24" fmla="*/ 199 w 220"/>
                <a:gd name="T25" fmla="*/ 96 h 196"/>
                <a:gd name="T26" fmla="*/ 203 w 220"/>
                <a:gd name="T27" fmla="*/ 88 h 196"/>
                <a:gd name="T28" fmla="*/ 210 w 220"/>
                <a:gd name="T29" fmla="*/ 70 h 196"/>
                <a:gd name="T30" fmla="*/ 213 w 220"/>
                <a:gd name="T31" fmla="*/ 61 h 196"/>
                <a:gd name="T32" fmla="*/ 215 w 220"/>
                <a:gd name="T33" fmla="*/ 51 h 196"/>
                <a:gd name="T34" fmla="*/ 220 w 220"/>
                <a:gd name="T35" fmla="*/ 31 h 196"/>
                <a:gd name="T36" fmla="*/ 193 w 220"/>
                <a:gd name="T37" fmla="*/ 22 h 196"/>
                <a:gd name="T38" fmla="*/ 166 w 220"/>
                <a:gd name="T39" fmla="*/ 14 h 196"/>
                <a:gd name="T40" fmla="*/ 139 w 220"/>
                <a:gd name="T41" fmla="*/ 8 h 196"/>
                <a:gd name="T42" fmla="*/ 112 w 220"/>
                <a:gd name="T43" fmla="*/ 4 h 196"/>
                <a:gd name="T44" fmla="*/ 84 w 220"/>
                <a:gd name="T45" fmla="*/ 1 h 196"/>
                <a:gd name="T46" fmla="*/ 56 w 220"/>
                <a:gd name="T47" fmla="*/ 0 h 196"/>
                <a:gd name="T48" fmla="*/ 0 w 220"/>
                <a:gd name="T49" fmla="*/ 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0" h="196">
                  <a:moveTo>
                    <a:pt x="27" y="196"/>
                  </a:moveTo>
                  <a:lnTo>
                    <a:pt x="47" y="196"/>
                  </a:lnTo>
                  <a:lnTo>
                    <a:pt x="65" y="194"/>
                  </a:lnTo>
                  <a:lnTo>
                    <a:pt x="99" y="186"/>
                  </a:lnTo>
                  <a:lnTo>
                    <a:pt x="114" y="181"/>
                  </a:lnTo>
                  <a:lnTo>
                    <a:pt x="129" y="174"/>
                  </a:lnTo>
                  <a:lnTo>
                    <a:pt x="142" y="165"/>
                  </a:lnTo>
                  <a:lnTo>
                    <a:pt x="155" y="156"/>
                  </a:lnTo>
                  <a:lnTo>
                    <a:pt x="166" y="145"/>
                  </a:lnTo>
                  <a:lnTo>
                    <a:pt x="177" y="132"/>
                  </a:lnTo>
                  <a:lnTo>
                    <a:pt x="187" y="119"/>
                  </a:lnTo>
                  <a:lnTo>
                    <a:pt x="195" y="104"/>
                  </a:lnTo>
                  <a:lnTo>
                    <a:pt x="199" y="96"/>
                  </a:lnTo>
                  <a:lnTo>
                    <a:pt x="203" y="88"/>
                  </a:lnTo>
                  <a:lnTo>
                    <a:pt x="210" y="70"/>
                  </a:lnTo>
                  <a:lnTo>
                    <a:pt x="213" y="61"/>
                  </a:lnTo>
                  <a:lnTo>
                    <a:pt x="215" y="51"/>
                  </a:lnTo>
                  <a:lnTo>
                    <a:pt x="220" y="31"/>
                  </a:lnTo>
                  <a:lnTo>
                    <a:pt x="193" y="22"/>
                  </a:lnTo>
                  <a:lnTo>
                    <a:pt x="166" y="14"/>
                  </a:lnTo>
                  <a:lnTo>
                    <a:pt x="139" y="8"/>
                  </a:lnTo>
                  <a:lnTo>
                    <a:pt x="112" y="4"/>
                  </a:lnTo>
                  <a:lnTo>
                    <a:pt x="84" y="1"/>
                  </a:lnTo>
                  <a:lnTo>
                    <a:pt x="56" y="0"/>
                  </a:lnTo>
                  <a:lnTo>
                    <a:pt x="0" y="3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66" name="Freeform 38">
              <a:extLst>
                <a:ext uri="{FF2B5EF4-FFF2-40B4-BE49-F238E27FC236}">
                  <a16:creationId xmlns:a16="http://schemas.microsoft.com/office/drawing/2014/main" id="{93797D4A-4D9D-B756-791A-2DCD83B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" y="1595"/>
              <a:ext cx="94" cy="111"/>
            </a:xfrm>
            <a:custGeom>
              <a:avLst/>
              <a:gdLst>
                <a:gd name="T0" fmla="*/ 0 w 165"/>
                <a:gd name="T1" fmla="*/ 0 h 164"/>
                <a:gd name="T2" fmla="*/ 55 w 165"/>
                <a:gd name="T3" fmla="*/ 109 h 164"/>
                <a:gd name="T4" fmla="*/ 165 w 165"/>
                <a:gd name="T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" h="164">
                  <a:moveTo>
                    <a:pt x="0" y="0"/>
                  </a:moveTo>
                  <a:lnTo>
                    <a:pt x="55" y="109"/>
                  </a:lnTo>
                  <a:lnTo>
                    <a:pt x="165" y="164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67" name="Freeform 39">
              <a:extLst>
                <a:ext uri="{FF2B5EF4-FFF2-40B4-BE49-F238E27FC236}">
                  <a16:creationId xmlns:a16="http://schemas.microsoft.com/office/drawing/2014/main" id="{BB070CC8-0F0E-52B3-6016-6962D0A2B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" y="1822"/>
              <a:ext cx="187" cy="39"/>
            </a:xfrm>
            <a:custGeom>
              <a:avLst/>
              <a:gdLst>
                <a:gd name="T0" fmla="*/ 0 w 330"/>
                <a:gd name="T1" fmla="*/ 27 h 59"/>
                <a:gd name="T2" fmla="*/ 10 w 330"/>
                <a:gd name="T3" fmla="*/ 31 h 59"/>
                <a:gd name="T4" fmla="*/ 20 w 330"/>
                <a:gd name="T5" fmla="*/ 35 h 59"/>
                <a:gd name="T6" fmla="*/ 41 w 330"/>
                <a:gd name="T7" fmla="*/ 41 h 59"/>
                <a:gd name="T8" fmla="*/ 84 w 330"/>
                <a:gd name="T9" fmla="*/ 52 h 59"/>
                <a:gd name="T10" fmla="*/ 127 w 330"/>
                <a:gd name="T11" fmla="*/ 58 h 59"/>
                <a:gd name="T12" fmla="*/ 148 w 330"/>
                <a:gd name="T13" fmla="*/ 59 h 59"/>
                <a:gd name="T14" fmla="*/ 169 w 330"/>
                <a:gd name="T15" fmla="*/ 59 h 59"/>
                <a:gd name="T16" fmla="*/ 191 w 330"/>
                <a:gd name="T17" fmla="*/ 57 h 59"/>
                <a:gd name="T18" fmla="*/ 212 w 330"/>
                <a:gd name="T19" fmla="*/ 54 h 59"/>
                <a:gd name="T20" fmla="*/ 232 w 330"/>
                <a:gd name="T21" fmla="*/ 50 h 59"/>
                <a:gd name="T22" fmla="*/ 253 w 330"/>
                <a:gd name="T23" fmla="*/ 43 h 59"/>
                <a:gd name="T24" fmla="*/ 273 w 330"/>
                <a:gd name="T25" fmla="*/ 35 h 59"/>
                <a:gd name="T26" fmla="*/ 292 w 330"/>
                <a:gd name="T27" fmla="*/ 25 h 59"/>
                <a:gd name="T28" fmla="*/ 311 w 330"/>
                <a:gd name="T29" fmla="*/ 14 h 59"/>
                <a:gd name="T30" fmla="*/ 330 w 330"/>
                <a:gd name="T3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9">
                  <a:moveTo>
                    <a:pt x="0" y="27"/>
                  </a:moveTo>
                  <a:lnTo>
                    <a:pt x="10" y="31"/>
                  </a:lnTo>
                  <a:lnTo>
                    <a:pt x="20" y="35"/>
                  </a:lnTo>
                  <a:lnTo>
                    <a:pt x="41" y="41"/>
                  </a:lnTo>
                  <a:lnTo>
                    <a:pt x="84" y="52"/>
                  </a:lnTo>
                  <a:lnTo>
                    <a:pt x="127" y="58"/>
                  </a:lnTo>
                  <a:lnTo>
                    <a:pt x="148" y="59"/>
                  </a:lnTo>
                  <a:lnTo>
                    <a:pt x="169" y="59"/>
                  </a:lnTo>
                  <a:lnTo>
                    <a:pt x="191" y="57"/>
                  </a:lnTo>
                  <a:lnTo>
                    <a:pt x="212" y="54"/>
                  </a:lnTo>
                  <a:lnTo>
                    <a:pt x="232" y="50"/>
                  </a:lnTo>
                  <a:lnTo>
                    <a:pt x="253" y="43"/>
                  </a:lnTo>
                  <a:lnTo>
                    <a:pt x="273" y="35"/>
                  </a:lnTo>
                  <a:lnTo>
                    <a:pt x="292" y="25"/>
                  </a:lnTo>
                  <a:lnTo>
                    <a:pt x="311" y="14"/>
                  </a:lnTo>
                  <a:lnTo>
                    <a:pt x="330" y="0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68" name="Freeform 40">
              <a:extLst>
                <a:ext uri="{FF2B5EF4-FFF2-40B4-BE49-F238E27FC236}">
                  <a16:creationId xmlns:a16="http://schemas.microsoft.com/office/drawing/2014/main" id="{1734118B-0342-02F2-DB85-5F470FD81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1538"/>
              <a:ext cx="156" cy="151"/>
            </a:xfrm>
            <a:custGeom>
              <a:avLst/>
              <a:gdLst>
                <a:gd name="T0" fmla="*/ 274 w 274"/>
                <a:gd name="T1" fmla="*/ 0 h 221"/>
                <a:gd name="T2" fmla="*/ 232 w 274"/>
                <a:gd name="T3" fmla="*/ 20 h 221"/>
                <a:gd name="T4" fmla="*/ 189 w 274"/>
                <a:gd name="T5" fmla="*/ 38 h 221"/>
                <a:gd name="T6" fmla="*/ 146 w 274"/>
                <a:gd name="T7" fmla="*/ 57 h 221"/>
                <a:gd name="T8" fmla="*/ 106 w 274"/>
                <a:gd name="T9" fmla="*/ 78 h 221"/>
                <a:gd name="T10" fmla="*/ 87 w 274"/>
                <a:gd name="T11" fmla="*/ 90 h 221"/>
                <a:gd name="T12" fmla="*/ 70 w 274"/>
                <a:gd name="T13" fmla="*/ 104 h 221"/>
                <a:gd name="T14" fmla="*/ 53 w 274"/>
                <a:gd name="T15" fmla="*/ 118 h 221"/>
                <a:gd name="T16" fmla="*/ 39 w 274"/>
                <a:gd name="T17" fmla="*/ 135 h 221"/>
                <a:gd name="T18" fmla="*/ 26 w 274"/>
                <a:gd name="T19" fmla="*/ 153 h 221"/>
                <a:gd name="T20" fmla="*/ 20 w 274"/>
                <a:gd name="T21" fmla="*/ 163 h 221"/>
                <a:gd name="T22" fmla="*/ 15 w 274"/>
                <a:gd name="T23" fmla="*/ 173 h 221"/>
                <a:gd name="T24" fmla="*/ 10 w 274"/>
                <a:gd name="T25" fmla="*/ 184 h 221"/>
                <a:gd name="T26" fmla="*/ 6 w 274"/>
                <a:gd name="T27" fmla="*/ 196 h 221"/>
                <a:gd name="T28" fmla="*/ 3 w 274"/>
                <a:gd name="T29" fmla="*/ 208 h 221"/>
                <a:gd name="T30" fmla="*/ 0 w 274"/>
                <a:gd name="T3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4" h="221">
                  <a:moveTo>
                    <a:pt x="274" y="0"/>
                  </a:moveTo>
                  <a:lnTo>
                    <a:pt x="232" y="20"/>
                  </a:lnTo>
                  <a:lnTo>
                    <a:pt x="189" y="38"/>
                  </a:lnTo>
                  <a:lnTo>
                    <a:pt x="146" y="57"/>
                  </a:lnTo>
                  <a:lnTo>
                    <a:pt x="106" y="78"/>
                  </a:lnTo>
                  <a:lnTo>
                    <a:pt x="87" y="90"/>
                  </a:lnTo>
                  <a:lnTo>
                    <a:pt x="70" y="104"/>
                  </a:lnTo>
                  <a:lnTo>
                    <a:pt x="53" y="118"/>
                  </a:lnTo>
                  <a:lnTo>
                    <a:pt x="39" y="135"/>
                  </a:lnTo>
                  <a:lnTo>
                    <a:pt x="26" y="153"/>
                  </a:lnTo>
                  <a:lnTo>
                    <a:pt x="20" y="163"/>
                  </a:lnTo>
                  <a:lnTo>
                    <a:pt x="15" y="173"/>
                  </a:lnTo>
                  <a:lnTo>
                    <a:pt x="10" y="184"/>
                  </a:lnTo>
                  <a:lnTo>
                    <a:pt x="6" y="196"/>
                  </a:lnTo>
                  <a:lnTo>
                    <a:pt x="3" y="208"/>
                  </a:lnTo>
                  <a:lnTo>
                    <a:pt x="0" y="221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69" name="Freeform 41">
              <a:extLst>
                <a:ext uri="{FF2B5EF4-FFF2-40B4-BE49-F238E27FC236}">
                  <a16:creationId xmlns:a16="http://schemas.microsoft.com/office/drawing/2014/main" id="{D81CF7F0-9560-800C-1A32-C4F52BD49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1693"/>
              <a:ext cx="219" cy="15"/>
            </a:xfrm>
            <a:custGeom>
              <a:avLst/>
              <a:gdLst>
                <a:gd name="T0" fmla="*/ 0 w 385"/>
                <a:gd name="T1" fmla="*/ 22 h 24"/>
                <a:gd name="T2" fmla="*/ 12 w 385"/>
                <a:gd name="T3" fmla="*/ 23 h 24"/>
                <a:gd name="T4" fmla="*/ 25 w 385"/>
                <a:gd name="T5" fmla="*/ 24 h 24"/>
                <a:gd name="T6" fmla="*/ 50 w 385"/>
                <a:gd name="T7" fmla="*/ 24 h 24"/>
                <a:gd name="T8" fmla="*/ 99 w 385"/>
                <a:gd name="T9" fmla="*/ 20 h 24"/>
                <a:gd name="T10" fmla="*/ 195 w 385"/>
                <a:gd name="T11" fmla="*/ 6 h 24"/>
                <a:gd name="T12" fmla="*/ 219 w 385"/>
                <a:gd name="T13" fmla="*/ 3 h 24"/>
                <a:gd name="T14" fmla="*/ 243 w 385"/>
                <a:gd name="T15" fmla="*/ 0 h 24"/>
                <a:gd name="T16" fmla="*/ 266 w 385"/>
                <a:gd name="T17" fmla="*/ 0 h 24"/>
                <a:gd name="T18" fmla="*/ 290 w 385"/>
                <a:gd name="T19" fmla="*/ 0 h 24"/>
                <a:gd name="T20" fmla="*/ 313 w 385"/>
                <a:gd name="T21" fmla="*/ 2 h 24"/>
                <a:gd name="T22" fmla="*/ 337 w 385"/>
                <a:gd name="T23" fmla="*/ 6 h 24"/>
                <a:gd name="T24" fmla="*/ 361 w 385"/>
                <a:gd name="T25" fmla="*/ 13 h 24"/>
                <a:gd name="T26" fmla="*/ 385 w 385"/>
                <a:gd name="T27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5" h="24">
                  <a:moveTo>
                    <a:pt x="0" y="22"/>
                  </a:moveTo>
                  <a:lnTo>
                    <a:pt x="12" y="23"/>
                  </a:lnTo>
                  <a:lnTo>
                    <a:pt x="25" y="24"/>
                  </a:lnTo>
                  <a:lnTo>
                    <a:pt x="50" y="24"/>
                  </a:lnTo>
                  <a:lnTo>
                    <a:pt x="99" y="20"/>
                  </a:lnTo>
                  <a:lnTo>
                    <a:pt x="195" y="6"/>
                  </a:lnTo>
                  <a:lnTo>
                    <a:pt x="219" y="3"/>
                  </a:lnTo>
                  <a:lnTo>
                    <a:pt x="243" y="0"/>
                  </a:lnTo>
                  <a:lnTo>
                    <a:pt x="266" y="0"/>
                  </a:lnTo>
                  <a:lnTo>
                    <a:pt x="290" y="0"/>
                  </a:lnTo>
                  <a:lnTo>
                    <a:pt x="313" y="2"/>
                  </a:lnTo>
                  <a:lnTo>
                    <a:pt x="337" y="6"/>
                  </a:lnTo>
                  <a:lnTo>
                    <a:pt x="361" y="13"/>
                  </a:lnTo>
                  <a:lnTo>
                    <a:pt x="385" y="22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70" name="Freeform 42">
              <a:extLst>
                <a:ext uri="{FF2B5EF4-FFF2-40B4-BE49-F238E27FC236}">
                  <a16:creationId xmlns:a16="http://schemas.microsoft.com/office/drawing/2014/main" id="{621EB988-02F6-C41B-0E04-EDB17B431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1216"/>
              <a:ext cx="63" cy="151"/>
            </a:xfrm>
            <a:custGeom>
              <a:avLst/>
              <a:gdLst>
                <a:gd name="T0" fmla="*/ 0 w 110"/>
                <a:gd name="T1" fmla="*/ 220 h 220"/>
                <a:gd name="T2" fmla="*/ 83 w 110"/>
                <a:gd name="T3" fmla="*/ 110 h 220"/>
                <a:gd name="T4" fmla="*/ 110 w 110"/>
                <a:gd name="T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220">
                  <a:moveTo>
                    <a:pt x="0" y="220"/>
                  </a:moveTo>
                  <a:lnTo>
                    <a:pt x="83" y="110"/>
                  </a:lnTo>
                  <a:lnTo>
                    <a:pt x="110" y="0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4171" name="Freeform 43">
              <a:extLst>
                <a:ext uri="{FF2B5EF4-FFF2-40B4-BE49-F238E27FC236}">
                  <a16:creationId xmlns:a16="http://schemas.microsoft.com/office/drawing/2014/main" id="{49C24190-B87B-3520-B3F7-0ED98E0A4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1254"/>
              <a:ext cx="63" cy="94"/>
            </a:xfrm>
            <a:custGeom>
              <a:avLst/>
              <a:gdLst>
                <a:gd name="T0" fmla="*/ 109 w 109"/>
                <a:gd name="T1" fmla="*/ 0 h 137"/>
                <a:gd name="T2" fmla="*/ 109 w 109"/>
                <a:gd name="T3" fmla="*/ 109 h 137"/>
                <a:gd name="T4" fmla="*/ 0 w 109"/>
                <a:gd name="T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137">
                  <a:moveTo>
                    <a:pt x="109" y="0"/>
                  </a:moveTo>
                  <a:lnTo>
                    <a:pt x="109" y="109"/>
                  </a:lnTo>
                  <a:lnTo>
                    <a:pt x="0" y="137"/>
                  </a:lnTo>
                </a:path>
              </a:pathLst>
            </a:custGeom>
            <a:noFill/>
            <a:ln w="42863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04172" name="Text Box 44">
            <a:extLst>
              <a:ext uri="{FF2B5EF4-FFF2-40B4-BE49-F238E27FC236}">
                <a16:creationId xmlns:a16="http://schemas.microsoft.com/office/drawing/2014/main" id="{C66BEE5B-FE3E-CBEA-AC9F-207C1420B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926" y="4004001"/>
            <a:ext cx="17382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bone level</a:t>
            </a:r>
          </a:p>
        </p:txBody>
      </p:sp>
      <p:sp>
        <p:nvSpPr>
          <p:cNvPr id="304173" name="Line 45">
            <a:extLst>
              <a:ext uri="{FF2B5EF4-FFF2-40B4-BE49-F238E27FC236}">
                <a16:creationId xmlns:a16="http://schemas.microsoft.com/office/drawing/2014/main" id="{1FAFA3A2-775A-E2FB-4AD1-1F854F3744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3326" y="4461200"/>
            <a:ext cx="762000" cy="304800"/>
          </a:xfrm>
          <a:prstGeom prst="line">
            <a:avLst/>
          </a:prstGeom>
          <a:noFill/>
          <a:ln w="28575">
            <a:solidFill>
              <a:srgbClr val="FFFF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04175" name="Freeform 47">
            <a:extLst>
              <a:ext uri="{FF2B5EF4-FFF2-40B4-BE49-F238E27FC236}">
                <a16:creationId xmlns:a16="http://schemas.microsoft.com/office/drawing/2014/main" id="{C4A1E31C-7788-A04B-1AC3-E7917ED6F40D}"/>
              </a:ext>
            </a:extLst>
          </p:cNvPr>
          <p:cNvSpPr>
            <a:spLocks/>
          </p:cNvSpPr>
          <p:nvPr/>
        </p:nvSpPr>
        <p:spPr bwMode="auto">
          <a:xfrm>
            <a:off x="9057066" y="4960230"/>
            <a:ext cx="533400" cy="190500"/>
          </a:xfrm>
          <a:custGeom>
            <a:avLst/>
            <a:gdLst>
              <a:gd name="T0" fmla="*/ 336 w 336"/>
              <a:gd name="T1" fmla="*/ 0 h 120"/>
              <a:gd name="T2" fmla="*/ 0 w 336"/>
              <a:gd name="T3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6" h="120">
                <a:moveTo>
                  <a:pt x="336" y="0"/>
                </a:moveTo>
                <a:lnTo>
                  <a:pt x="0" y="120"/>
                </a:ln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04176" name="Rectangle 48">
            <a:extLst>
              <a:ext uri="{FF2B5EF4-FFF2-40B4-BE49-F238E27FC236}">
                <a16:creationId xmlns:a16="http://schemas.microsoft.com/office/drawing/2014/main" id="{46C1CFFD-1F4C-71D8-A6F5-3E0F9344BA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3380" y="591351"/>
            <a:ext cx="8335297" cy="730899"/>
          </a:xfrm>
        </p:spPr>
        <p:txBody>
          <a:bodyPr>
            <a:normAutofit/>
          </a:bodyPr>
          <a:lstStyle/>
          <a:p>
            <a:pPr algn="l"/>
            <a:r>
              <a:rPr lang="en-US" altLang="en-US" sz="2800" dirty="0">
                <a:solidFill>
                  <a:srgbClr val="FF6600"/>
                </a:solidFill>
              </a:rPr>
              <a:t>Anterior cervical burnout</a:t>
            </a:r>
          </a:p>
        </p:txBody>
      </p:sp>
      <p:sp>
        <p:nvSpPr>
          <p:cNvPr id="304177" name="Rectangle 49">
            <a:extLst>
              <a:ext uri="{FF2B5EF4-FFF2-40B4-BE49-F238E27FC236}">
                <a16:creationId xmlns:a16="http://schemas.microsoft.com/office/drawing/2014/main" id="{6D987CB2-30B9-9BC8-B351-02100CDD9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8926" y="1501350"/>
            <a:ext cx="8335297" cy="1467714"/>
          </a:xfrm>
        </p:spPr>
        <p:txBody>
          <a:bodyPr>
            <a:normAutofit/>
          </a:bodyPr>
          <a:lstStyle/>
          <a:p>
            <a:pPr algn="just"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altLang="en-US" sz="2400" dirty="0"/>
              <a:t>The space between the enamel and the bone overlying the tooth will appear more radiolucent than either the enamel or the bone-tooth combination.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8BD2FF-F27F-276A-29EE-35DC8A46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39</a:t>
            </a:fld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>
            <a:extLst>
              <a:ext uri="{FF2B5EF4-FFF2-40B4-BE49-F238E27FC236}">
                <a16:creationId xmlns:a16="http://schemas.microsoft.com/office/drawing/2014/main" id="{AF417241-4225-E39D-20AD-EEE7666029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5509" y="798973"/>
            <a:ext cx="10127226" cy="4938252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n-US" altLang="en-US" sz="2400" b="1" u="sng" dirty="0">
                <a:solidFill>
                  <a:srgbClr val="FFC000"/>
                </a:solidFill>
              </a:rPr>
              <a:t>Diagnosis: </a:t>
            </a:r>
            <a:r>
              <a:rPr lang="en-US" altLang="en-US" sz="2400" dirty="0"/>
              <a:t>the art or act of distinguishing one disease from another</a:t>
            </a:r>
          </a:p>
          <a:p>
            <a:pPr algn="just">
              <a:lnSpc>
                <a:spcPct val="130000"/>
              </a:lnSpc>
            </a:pPr>
            <a:r>
              <a:rPr lang="en-US" altLang="en-US" sz="2400" dirty="0"/>
              <a:t>Modern management of caries: based on </a:t>
            </a:r>
            <a:r>
              <a:rPr lang="en-US" altLang="en-US" sz="2400" b="1" dirty="0">
                <a:solidFill>
                  <a:srgbClr val="FFC000"/>
                </a:solidFill>
              </a:rPr>
              <a:t>appropriate diagnosis</a:t>
            </a:r>
          </a:p>
          <a:p>
            <a:pPr lvl="1" algn="just">
              <a:lnSpc>
                <a:spcPct val="130000"/>
              </a:lnSpc>
            </a:pPr>
            <a:r>
              <a:rPr lang="en-US" altLang="en-US" sz="2400" dirty="0"/>
              <a:t>Prevention</a:t>
            </a:r>
          </a:p>
          <a:p>
            <a:pPr lvl="1" algn="just">
              <a:lnSpc>
                <a:spcPct val="130000"/>
              </a:lnSpc>
            </a:pPr>
            <a:r>
              <a:rPr lang="en-US" altLang="en-US" sz="2400" dirty="0"/>
              <a:t>Control</a:t>
            </a:r>
          </a:p>
          <a:p>
            <a:pPr lvl="1" algn="just">
              <a:lnSpc>
                <a:spcPct val="130000"/>
              </a:lnSpc>
            </a:pPr>
            <a:r>
              <a:rPr lang="en-US" altLang="en-US" sz="2400" dirty="0"/>
              <a:t>Treatment </a:t>
            </a:r>
          </a:p>
          <a:p>
            <a:pPr algn="just">
              <a:lnSpc>
                <a:spcPct val="130000"/>
              </a:lnSpc>
            </a:pPr>
            <a:r>
              <a:rPr lang="en-US" altLang="en-US" sz="2400" dirty="0"/>
              <a:t>A diagnostic method should allow for the detection of the disease in the earliest stages and for all pathological changes. </a:t>
            </a:r>
          </a:p>
          <a:p>
            <a:pPr algn="just">
              <a:lnSpc>
                <a:spcPct val="130000"/>
              </a:lnSpc>
            </a:pPr>
            <a:r>
              <a:rPr lang="en-US" altLang="en-US" sz="2400" dirty="0"/>
              <a:t>Slow progression of the disease, </a:t>
            </a:r>
            <a:r>
              <a:rPr lang="en-US" altLang="en-US" sz="2400" dirty="0">
                <a:solidFill>
                  <a:srgbClr val="FFC000"/>
                </a:solidFill>
              </a:rPr>
              <a:t>hidden lesions.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387CBB-4DF8-9CC2-EC3B-5151A54A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4</a:t>
            </a:fld>
            <a:endParaRPr lang="en-I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154" name="Group 2">
            <a:extLst>
              <a:ext uri="{FF2B5EF4-FFF2-40B4-BE49-F238E27FC236}">
                <a16:creationId xmlns:a16="http://schemas.microsoft.com/office/drawing/2014/main" id="{B2D4CF2C-3F18-BCCB-C6FC-35CF76B4012C}"/>
              </a:ext>
            </a:extLst>
          </p:cNvPr>
          <p:cNvGrpSpPr>
            <a:grpSpLocks/>
          </p:cNvGrpSpPr>
          <p:nvPr/>
        </p:nvGrpSpPr>
        <p:grpSpPr bwMode="auto">
          <a:xfrm>
            <a:off x="7097662" y="2166784"/>
            <a:ext cx="2106561" cy="3738716"/>
            <a:chOff x="1440" y="0"/>
            <a:chExt cx="2880" cy="4320"/>
          </a:xfrm>
        </p:grpSpPr>
        <p:pic>
          <p:nvPicPr>
            <p:cNvPr id="305155" name="Picture 3">
              <a:extLst>
                <a:ext uri="{FF2B5EF4-FFF2-40B4-BE49-F238E27FC236}">
                  <a16:creationId xmlns:a16="http://schemas.microsoft.com/office/drawing/2014/main" id="{A993592F-4338-D0BC-9094-97DF4A1DF6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0"/>
              <a:ext cx="288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156" name="Line 4">
              <a:extLst>
                <a:ext uri="{FF2B5EF4-FFF2-40B4-BE49-F238E27FC236}">
                  <a16:creationId xmlns:a16="http://schemas.microsoft.com/office/drawing/2014/main" id="{68783683-C52C-49DB-C773-DD0FE0951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824"/>
              <a:ext cx="432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5157" name="Line 5">
              <a:extLst>
                <a:ext uri="{FF2B5EF4-FFF2-40B4-BE49-F238E27FC236}">
                  <a16:creationId xmlns:a16="http://schemas.microsoft.com/office/drawing/2014/main" id="{5072DE36-882C-6218-0753-8896D68BE4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1968"/>
              <a:ext cx="192" cy="8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05158" name="Text Box 6">
            <a:extLst>
              <a:ext uri="{FF2B5EF4-FFF2-40B4-BE49-F238E27FC236}">
                <a16:creationId xmlns:a16="http://schemas.microsoft.com/office/drawing/2014/main" id="{FD0A5B48-AAC3-39C3-0CF9-C463CECCE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404" y="1200250"/>
            <a:ext cx="771453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200" dirty="0"/>
              <a:t>Cervical burnout in the anterior region due to gap between enamel (red arrows) and alveolar bone over root (white arrows).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DC8806-0E35-A586-77C6-B37DB347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40</a:t>
            </a:fld>
            <a:endParaRPr lang="en-I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1" name="Rectangle 5">
            <a:extLst>
              <a:ext uri="{FF2B5EF4-FFF2-40B4-BE49-F238E27FC236}">
                <a16:creationId xmlns:a16="http://schemas.microsoft.com/office/drawing/2014/main" id="{E8EC004A-3101-C9D1-BD9F-42AA3E78F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9397" y="437654"/>
            <a:ext cx="9291215" cy="1049235"/>
          </a:xfrm>
        </p:spPr>
        <p:txBody>
          <a:bodyPr/>
          <a:lstStyle/>
          <a:p>
            <a:pPr algn="l"/>
            <a:r>
              <a:rPr lang="en-US" altLang="en-US" dirty="0"/>
              <a:t>Recurrent Caries</a:t>
            </a:r>
          </a:p>
        </p:txBody>
      </p:sp>
      <p:sp>
        <p:nvSpPr>
          <p:cNvPr id="306182" name="Rectangle 6">
            <a:extLst>
              <a:ext uri="{FF2B5EF4-FFF2-40B4-BE49-F238E27FC236}">
                <a16:creationId xmlns:a16="http://schemas.microsoft.com/office/drawing/2014/main" id="{E3598C73-8FAF-57BB-0ED2-639B2E325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1079" y="1406132"/>
            <a:ext cx="9291215" cy="3450613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US" altLang="en-US" sz="2200" dirty="0"/>
              <a:t>Found around the margins of existing restorations. </a:t>
            </a:r>
          </a:p>
          <a:p>
            <a:pPr algn="just">
              <a:lnSpc>
                <a:spcPct val="160000"/>
              </a:lnSpc>
            </a:pPr>
            <a:r>
              <a:rPr lang="en-US" altLang="en-US" sz="2200" dirty="0"/>
              <a:t>May be due to unusual susceptibility to caries, poor oral hygiene, failure to remove all of the caries during cavity preparation, a defective restoration or a combination of the above.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CFC169-A1E6-AC47-ADD5-6F8241B7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41</a:t>
            </a:fld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6105C-25EA-2E51-60D5-C2F8107A7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87" y="3794916"/>
            <a:ext cx="3034825" cy="227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E434E50-C913-21C9-8313-F9067A34A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406" y="3794916"/>
            <a:ext cx="3034825" cy="227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Text Box 3">
            <a:extLst>
              <a:ext uri="{FF2B5EF4-FFF2-40B4-BE49-F238E27FC236}">
                <a16:creationId xmlns:a16="http://schemas.microsoft.com/office/drawing/2014/main" id="{264D7AA6-95E4-0532-8319-5470AB77F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465" y="717776"/>
            <a:ext cx="31969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accent1"/>
                </a:solidFill>
              </a:rPr>
              <a:t>Rampant Caries</a:t>
            </a:r>
          </a:p>
        </p:txBody>
      </p:sp>
      <p:sp>
        <p:nvSpPr>
          <p:cNvPr id="310276" name="Text Box 4">
            <a:extLst>
              <a:ext uri="{FF2B5EF4-FFF2-40B4-BE49-F238E27FC236}">
                <a16:creationId xmlns:a16="http://schemas.microsoft.com/office/drawing/2014/main" id="{671D3A50-A00B-1DE0-A0DA-FF005D2F0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465" y="1701226"/>
            <a:ext cx="8613058" cy="98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Extensive and rapidly progressing caries usually found in children and teens with poor diet and inadequate oral hygiene.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26E344-58F2-6F59-FB86-359765CF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42</a:t>
            </a:fld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BD04F-F389-A0BB-CDFD-A15EAB149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77" y="2900517"/>
            <a:ext cx="3716593" cy="278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89524FDF-7CB6-6428-7AD8-96DE7674A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8256" y="322738"/>
            <a:ext cx="9291215" cy="1049235"/>
          </a:xfrm>
        </p:spPr>
        <p:txBody>
          <a:bodyPr/>
          <a:lstStyle/>
          <a:p>
            <a:r>
              <a:rPr lang="en-US" altLang="en-US" dirty="0"/>
              <a:t>Digital radiographs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5FC92A62-5310-E7E3-E7C5-8986B0DFB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07690" y="1853754"/>
            <a:ext cx="9672349" cy="345061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40000"/>
              </a:lnSpc>
            </a:pPr>
            <a:r>
              <a:rPr lang="en-US" altLang="en-US" sz="2400" dirty="0"/>
              <a:t>A digital radiograph (a traditional radiograph that has been digitized) is comprised of a number of pixels. </a:t>
            </a:r>
          </a:p>
          <a:p>
            <a:pPr algn="just">
              <a:lnSpc>
                <a:spcPct val="140000"/>
              </a:lnSpc>
            </a:pPr>
            <a:r>
              <a:rPr lang="en-US" altLang="en-US" sz="2400" dirty="0"/>
              <a:t>Each pixel carries a value between 0 and 255, with 0 being black and 255 being white. </a:t>
            </a:r>
          </a:p>
          <a:p>
            <a:pPr algn="just">
              <a:lnSpc>
                <a:spcPct val="140000"/>
              </a:lnSpc>
            </a:pPr>
            <a:r>
              <a:rPr lang="en-US" altLang="en-US" sz="2400" dirty="0"/>
              <a:t>It is easy to appreciate  that a digital radiograph, with a potential of 256 grey levels has significantly lower resolution than a conventional radiograph that contain millions of grey levels.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3AF4A6-A765-CAB6-1DA2-E69DDA48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43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>
            <a:extLst>
              <a:ext uri="{FF2B5EF4-FFF2-40B4-BE49-F238E27FC236}">
                <a16:creationId xmlns:a16="http://schemas.microsoft.com/office/drawing/2014/main" id="{41B7C55F-B91F-15D9-C3D1-078F4BA539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78193" y="1027317"/>
            <a:ext cx="9635613" cy="2213335"/>
          </a:xfrm>
        </p:spPr>
        <p:txBody>
          <a:bodyPr>
            <a:normAutofit/>
          </a:bodyPr>
          <a:lstStyle/>
          <a:p>
            <a:pPr algn="just"/>
            <a:r>
              <a:rPr lang="en-US" altLang="en-US" sz="2200" dirty="0"/>
              <a:t>However, digital radiographs offer the potential of image enhancement by applying a range of algorithms, some of which enhance the white end of the grey scale and others the black end.</a:t>
            </a:r>
          </a:p>
        </p:txBody>
      </p:sp>
      <p:pic>
        <p:nvPicPr>
          <p:cNvPr id="159752" name="Picture 8">
            <a:extLst>
              <a:ext uri="{FF2B5EF4-FFF2-40B4-BE49-F238E27FC236}">
                <a16:creationId xmlns:a16="http://schemas.microsoft.com/office/drawing/2014/main" id="{6F3DFAFC-350D-1440-E20D-50B99C72AEF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6076" y="2838296"/>
            <a:ext cx="3532337" cy="2667154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3000"/>
                  </a:schemeClr>
                </a:solidFill>
              </a14:hiddenFill>
            </a:ext>
          </a:extLst>
        </p:spPr>
      </p:pic>
      <p:pic>
        <p:nvPicPr>
          <p:cNvPr id="159753" name="Picture 9">
            <a:extLst>
              <a:ext uri="{FF2B5EF4-FFF2-40B4-BE49-F238E27FC236}">
                <a16:creationId xmlns:a16="http://schemas.microsoft.com/office/drawing/2014/main" id="{0522CFC8-C259-9D97-9710-63FE93DAE19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8618" y="2838296"/>
            <a:ext cx="3715188" cy="26671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956A7ED3-4E61-7B58-53EE-D68455940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0019" y="324465"/>
            <a:ext cx="7211962" cy="732503"/>
          </a:xfrm>
        </p:spPr>
        <p:txBody>
          <a:bodyPr/>
          <a:lstStyle/>
          <a:p>
            <a:r>
              <a:rPr lang="en-US" altLang="en-US" dirty="0"/>
              <a:t>Subtraction radiology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68EE074C-0ED0-3D71-EC28-038FB353C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432" y="1263446"/>
            <a:ext cx="10122310" cy="426228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2400" dirty="0"/>
              <a:t>The basic premise of subtraction radiology is that two radiographs of the same object can be compared using their pixel values. </a:t>
            </a:r>
          </a:p>
          <a:p>
            <a:pPr algn="just">
              <a:lnSpc>
                <a:spcPct val="120000"/>
              </a:lnSpc>
            </a:pPr>
            <a:r>
              <a:rPr lang="en-US" altLang="en-US" sz="2400" dirty="0"/>
              <a:t>If the images have been taken using either a geometry stabilizing system (i.e. a bitewing holder) or software has been employed to register the images together, then any </a:t>
            </a:r>
            <a:r>
              <a:rPr lang="en-US" altLang="en-US" sz="2400" dirty="0">
                <a:solidFill>
                  <a:schemeClr val="accent1"/>
                </a:solidFill>
              </a:rPr>
              <a:t>differences in the pixel values</a:t>
            </a:r>
            <a:r>
              <a:rPr lang="en-US" altLang="en-US" sz="2400" dirty="0"/>
              <a:t> must be due to change in the object.</a:t>
            </a:r>
          </a:p>
          <a:p>
            <a:pPr algn="just">
              <a:lnSpc>
                <a:spcPct val="120000"/>
              </a:lnSpc>
            </a:pPr>
            <a:r>
              <a:rPr lang="en-US" altLang="en-US" sz="2400" dirty="0"/>
              <a:t>The value of the pixels from the first object are subtracted from the second image. </a:t>
            </a:r>
          </a:p>
          <a:p>
            <a:pPr algn="just">
              <a:lnSpc>
                <a:spcPct val="120000"/>
              </a:lnSpc>
            </a:pPr>
            <a:r>
              <a:rPr lang="en-US" altLang="en-US" sz="2400" dirty="0"/>
              <a:t>If there is no change, the resultant pixel will be scored 0; any value that is not 0 must be attributable to either the onset or progression of demineralization, or regression.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C83FD4-78E1-D0AB-29D5-440B764D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45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6" name="Picture 6">
            <a:extLst>
              <a:ext uri="{FF2B5EF4-FFF2-40B4-BE49-F238E27FC236}">
                <a16:creationId xmlns:a16="http://schemas.microsoft.com/office/drawing/2014/main" id="{0551900D-C5FE-6FA3-ADCA-FAFB6FF14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7" y="1342293"/>
            <a:ext cx="39719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47" name="Picture 7">
            <a:extLst>
              <a:ext uri="{FF2B5EF4-FFF2-40B4-BE49-F238E27FC236}">
                <a16:creationId xmlns:a16="http://schemas.microsoft.com/office/drawing/2014/main" id="{9E0C5F8B-786F-7EFF-39FA-3C1BCEDCC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168" y="1392237"/>
            <a:ext cx="411480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48" name="Picture 8">
            <a:extLst>
              <a:ext uri="{FF2B5EF4-FFF2-40B4-BE49-F238E27FC236}">
                <a16:creationId xmlns:a16="http://schemas.microsoft.com/office/drawing/2014/main" id="{C4AEA727-2F16-8B77-D2D2-8647DCBDB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695700"/>
            <a:ext cx="5562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49" name="Oval 9">
            <a:extLst>
              <a:ext uri="{FF2B5EF4-FFF2-40B4-BE49-F238E27FC236}">
                <a16:creationId xmlns:a16="http://schemas.microsoft.com/office/drawing/2014/main" id="{778098E2-84B8-40CE-F042-E14F40C3B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47535"/>
            <a:ext cx="9144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63850" name="Text Box 10">
            <a:extLst>
              <a:ext uri="{FF2B5EF4-FFF2-40B4-BE49-F238E27FC236}">
                <a16:creationId xmlns:a16="http://schemas.microsoft.com/office/drawing/2014/main" id="{4E09692F-F776-333E-2A5E-9F6CD5623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849" y="502280"/>
            <a:ext cx="3376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/>
              <a:t>Initial radiograph</a:t>
            </a:r>
          </a:p>
        </p:txBody>
      </p:sp>
      <p:sp>
        <p:nvSpPr>
          <p:cNvPr id="163851" name="Text Box 11">
            <a:extLst>
              <a:ext uri="{FF2B5EF4-FFF2-40B4-BE49-F238E27FC236}">
                <a16:creationId xmlns:a16="http://schemas.microsoft.com/office/drawing/2014/main" id="{DBB1B4D4-EFF6-693C-4B9C-60A6CC4EA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545" y="502280"/>
            <a:ext cx="24064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/>
              <a:t>12 months later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519307-BD4A-7DF5-140D-11E4CAFAC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46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0" grpId="0"/>
      <p:bldP spid="16385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>
            <a:extLst>
              <a:ext uri="{FF2B5EF4-FFF2-40B4-BE49-F238E27FC236}">
                <a16:creationId xmlns:a16="http://schemas.microsoft.com/office/drawing/2014/main" id="{804F668E-F395-A7FE-C77E-BAE39C167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361" y="1803976"/>
            <a:ext cx="9920749" cy="327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buFontTx/>
              <a:buChar char="•"/>
            </a:pPr>
            <a:r>
              <a:rPr lang="en-US" altLang="en-US" sz="2200" dirty="0"/>
              <a:t> Buccolingual thickness of tooth: thicker the tooth, the more difficult it is to see the extent of the caries.</a:t>
            </a:r>
          </a:p>
          <a:p>
            <a:pPr algn="just">
              <a:lnSpc>
                <a:spcPct val="160000"/>
              </a:lnSpc>
              <a:buFontTx/>
              <a:buChar char="•"/>
            </a:pPr>
            <a:endParaRPr lang="en-US" altLang="en-US" sz="2200" dirty="0"/>
          </a:p>
          <a:p>
            <a:pPr algn="just">
              <a:lnSpc>
                <a:spcPct val="160000"/>
              </a:lnSpc>
              <a:buFontTx/>
              <a:buChar char="•"/>
            </a:pPr>
            <a:r>
              <a:rPr lang="en-US" altLang="en-US" sz="2200" dirty="0"/>
              <a:t> Two-dimensional film: Cannot see the extent of carious involvement in a buccolingual direction.</a:t>
            </a:r>
          </a:p>
          <a:p>
            <a:pPr algn="just">
              <a:lnSpc>
                <a:spcPct val="160000"/>
              </a:lnSpc>
              <a:buFontTx/>
              <a:buChar char="•"/>
            </a:pPr>
            <a:endParaRPr lang="en-US" altLang="en-US" sz="2200" dirty="0"/>
          </a:p>
        </p:txBody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824D50DF-1A15-CDEB-CD0B-008B23B15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135" y="730251"/>
            <a:ext cx="883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chemeClr val="accent1"/>
                </a:solidFill>
              </a:rPr>
              <a:t>Factors affecting appearance of caries: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92737E-2ED7-2BD2-37DF-7610CF86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47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>
            <a:extLst>
              <a:ext uri="{FF2B5EF4-FFF2-40B4-BE49-F238E27FC236}">
                <a16:creationId xmlns:a16="http://schemas.microsoft.com/office/drawing/2014/main" id="{26CCF21B-0166-5FBC-77E3-926BD9147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380" y="1071716"/>
            <a:ext cx="9733936" cy="400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FontTx/>
              <a:buChar char="•"/>
            </a:pPr>
            <a:r>
              <a:rPr lang="en-US" altLang="en-US" sz="2200" dirty="0"/>
              <a:t> X-ray beam angle (horizontal or vertical). </a:t>
            </a:r>
          </a:p>
          <a:p>
            <a:pPr algn="just">
              <a:lnSpc>
                <a:spcPct val="130000"/>
              </a:lnSpc>
            </a:pPr>
            <a:r>
              <a:rPr lang="en-US" altLang="en-US" sz="2200" dirty="0"/>
              <a:t>                  This is especially important when trying to identify recurrent caries, since changes in angulation may cause the superimposition of the existing restoration on the carious lesion.</a:t>
            </a:r>
          </a:p>
          <a:p>
            <a:pPr algn="just">
              <a:lnSpc>
                <a:spcPct val="130000"/>
              </a:lnSpc>
            </a:pPr>
            <a:endParaRPr lang="en-US" altLang="en-US" sz="2200" dirty="0"/>
          </a:p>
          <a:p>
            <a:pPr algn="just">
              <a:lnSpc>
                <a:spcPct val="130000"/>
              </a:lnSpc>
              <a:buFontTx/>
              <a:buChar char="•"/>
            </a:pPr>
            <a:r>
              <a:rPr lang="en-US" altLang="en-US" sz="2200" dirty="0"/>
              <a:t> Exposure factors. </a:t>
            </a:r>
          </a:p>
          <a:p>
            <a:pPr algn="just">
              <a:lnSpc>
                <a:spcPct val="130000"/>
              </a:lnSpc>
            </a:pPr>
            <a:r>
              <a:rPr lang="en-US" altLang="en-US" sz="2200" dirty="0"/>
              <a:t>                    Caries detection is improved with a lower </a:t>
            </a:r>
            <a:r>
              <a:rPr lang="en-US" altLang="en-US" sz="2200" dirty="0" err="1"/>
              <a:t>kVp</a:t>
            </a:r>
            <a:r>
              <a:rPr lang="en-US" altLang="en-US" sz="2200" dirty="0"/>
              <a:t> setting, which provides a higher contrast. If the density of the film is too light or too dark, the diagnostic potential of the film is limited.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E26E2B-B48B-2564-2F61-E5A318E8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48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CCC87-73BB-22D0-1FD0-DF626316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49</a:t>
            </a:fld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52F4AA-309C-959E-FA0D-50B7D8638A3B}"/>
              </a:ext>
            </a:extLst>
          </p:cNvPr>
          <p:cNvSpPr txBox="1"/>
          <p:nvPr/>
        </p:nvSpPr>
        <p:spPr>
          <a:xfrm>
            <a:off x="1850923" y="934064"/>
            <a:ext cx="6781800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altLang="en-US" sz="2200" dirty="0"/>
              <a:t>ADVANTAGES :</a:t>
            </a:r>
          </a:p>
          <a:p>
            <a:pPr marL="0" indent="0" algn="just">
              <a:buNone/>
            </a:pPr>
            <a:endParaRPr lang="en-US" altLang="en-US" sz="2200" dirty="0"/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Discloses sites inaccessible to other methods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200" dirty="0"/>
              <a:t>Detects at early , reversible stage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200" dirty="0"/>
              <a:t>Permanent record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200" dirty="0"/>
              <a:t>Non-invasive</a:t>
            </a:r>
          </a:p>
        </p:txBody>
      </p:sp>
    </p:spTree>
    <p:extLst>
      <p:ext uri="{BB962C8B-B14F-4D97-AF65-F5344CB8AC3E}">
        <p14:creationId xmlns:p14="http://schemas.microsoft.com/office/powerpoint/2010/main" val="6471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>
            <a:extLst>
              <a:ext uri="{FF2B5EF4-FFF2-40B4-BE49-F238E27FC236}">
                <a16:creationId xmlns:a16="http://schemas.microsoft.com/office/drawing/2014/main" id="{4F04FD64-702B-F61C-1D48-2F9521D7E7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17466" y="880586"/>
            <a:ext cx="9557067" cy="460914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2400" dirty="0"/>
              <a:t>Objectives of diagnosis: (Sturdevant)</a:t>
            </a:r>
          </a:p>
          <a:p>
            <a:pPr lvl="1" algn="just">
              <a:lnSpc>
                <a:spcPct val="120000"/>
              </a:lnSpc>
            </a:pPr>
            <a:r>
              <a:rPr lang="en-US" altLang="en-US" sz="2400" dirty="0"/>
              <a:t>Identifying lesions requiring surgical treatment</a:t>
            </a:r>
          </a:p>
          <a:p>
            <a:pPr lvl="1" algn="just">
              <a:lnSpc>
                <a:spcPct val="120000"/>
              </a:lnSpc>
            </a:pPr>
            <a:r>
              <a:rPr lang="en-US" altLang="en-US" sz="2400" dirty="0"/>
              <a:t>Identifying lesions requiring non-surgical treatment</a:t>
            </a:r>
          </a:p>
          <a:p>
            <a:pPr lvl="1" algn="just">
              <a:lnSpc>
                <a:spcPct val="120000"/>
              </a:lnSpc>
            </a:pPr>
            <a:r>
              <a:rPr lang="en-US" altLang="en-US" sz="2400" dirty="0"/>
              <a:t>Persons at high risk for developing caries</a:t>
            </a:r>
          </a:p>
          <a:p>
            <a:pPr lvl="1" algn="just">
              <a:lnSpc>
                <a:spcPct val="120000"/>
              </a:lnSpc>
              <a:buFontTx/>
              <a:buNone/>
            </a:pPr>
            <a:endParaRPr lang="en-US" altLang="en-US" sz="2400" dirty="0"/>
          </a:p>
          <a:p>
            <a:pPr algn="just">
              <a:lnSpc>
                <a:spcPct val="120000"/>
              </a:lnSpc>
            </a:pPr>
            <a:r>
              <a:rPr lang="en-US" altLang="en-US" sz="2400" dirty="0"/>
              <a:t>Thus diagnosis is done using DCNA 1999:</a:t>
            </a:r>
          </a:p>
          <a:p>
            <a:pPr lvl="1" algn="just">
              <a:lnSpc>
                <a:spcPct val="120000"/>
              </a:lnSpc>
            </a:pPr>
            <a:r>
              <a:rPr lang="en-US" altLang="en-US" sz="2400" dirty="0"/>
              <a:t>Clinical criteria</a:t>
            </a:r>
          </a:p>
          <a:p>
            <a:pPr lvl="1" algn="just">
              <a:lnSpc>
                <a:spcPct val="120000"/>
              </a:lnSpc>
            </a:pPr>
            <a:r>
              <a:rPr lang="en-US" altLang="en-US" sz="2400" dirty="0"/>
              <a:t>Instruments</a:t>
            </a:r>
          </a:p>
          <a:p>
            <a:pPr lvl="1" algn="just">
              <a:lnSpc>
                <a:spcPct val="120000"/>
              </a:lnSpc>
            </a:pPr>
            <a:r>
              <a:rPr lang="en-US" altLang="en-US" sz="2400" dirty="0"/>
              <a:t>Newer refined diagnostic tools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7FE916-E425-F91D-9051-10630F92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5</a:t>
            </a:fld>
            <a:endParaRPr lang="en-IN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5" name="Rectangle 3">
            <a:extLst>
              <a:ext uri="{FF2B5EF4-FFF2-40B4-BE49-F238E27FC236}">
                <a16:creationId xmlns:a16="http://schemas.microsoft.com/office/drawing/2014/main" id="{2879F05D-31A7-27DD-9274-BF5095500D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10382" y="684571"/>
            <a:ext cx="9859296" cy="477233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altLang="en-US" sz="2200" dirty="0"/>
              <a:t>LIMITATIONS:</a:t>
            </a:r>
          </a:p>
          <a:p>
            <a:pPr lvl="1" algn="just">
              <a:lnSpc>
                <a:spcPct val="130000"/>
              </a:lnSpc>
            </a:pPr>
            <a:r>
              <a:rPr lang="en-US" altLang="en-US" sz="2200" dirty="0"/>
              <a:t>Standardization needed for accurate reproducibility  </a:t>
            </a:r>
          </a:p>
          <a:p>
            <a:pPr lvl="1" algn="just">
              <a:lnSpc>
                <a:spcPct val="130000"/>
              </a:lnSpc>
            </a:pPr>
            <a:r>
              <a:rPr lang="en-US" altLang="en-US" sz="2200" dirty="0"/>
              <a:t>Does not distinguish between sound, subsurface &amp; cavitated lesions </a:t>
            </a:r>
          </a:p>
          <a:p>
            <a:pPr lvl="1" algn="just">
              <a:lnSpc>
                <a:spcPct val="130000"/>
              </a:lnSpc>
            </a:pPr>
            <a:r>
              <a:rPr lang="en-US" altLang="en-US" sz="2200" dirty="0"/>
              <a:t>Underestimation of demineralization </a:t>
            </a:r>
          </a:p>
          <a:p>
            <a:pPr lvl="1" algn="just">
              <a:lnSpc>
                <a:spcPct val="130000"/>
              </a:lnSpc>
            </a:pPr>
            <a:r>
              <a:rPr lang="en-US" altLang="en-US" sz="2200" dirty="0"/>
              <a:t>Proximal caries on the apical 3</a:t>
            </a:r>
            <a:r>
              <a:rPr lang="en-US" altLang="en-US" sz="2200" baseline="30000" dirty="0"/>
              <a:t>rd</a:t>
            </a:r>
            <a:r>
              <a:rPr lang="en-US" altLang="en-US" sz="2200" dirty="0"/>
              <a:t> of the restoration may noy be detected</a:t>
            </a:r>
          </a:p>
          <a:p>
            <a:pPr lvl="1" algn="just">
              <a:lnSpc>
                <a:spcPct val="130000"/>
              </a:lnSpc>
            </a:pPr>
            <a:r>
              <a:rPr lang="en-US" altLang="en-US" sz="2200" dirty="0"/>
              <a:t>Can’t detect buccal/lingual caries</a:t>
            </a:r>
          </a:p>
          <a:p>
            <a:pPr lvl="1" algn="just">
              <a:lnSpc>
                <a:spcPct val="130000"/>
              </a:lnSpc>
            </a:pPr>
            <a:r>
              <a:rPr lang="en-US" altLang="en-US" sz="2200" dirty="0"/>
              <a:t>Occlusal caries not seen until it reaches the DEJ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D78C07CA-2B42-90EB-DB01-926498991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9734" y="617706"/>
            <a:ext cx="9291215" cy="1049235"/>
          </a:xfrm>
        </p:spPr>
        <p:txBody>
          <a:bodyPr/>
          <a:lstStyle/>
          <a:p>
            <a:r>
              <a:rPr lang="en-US" altLang="en-US" b="1" dirty="0"/>
              <a:t>Advanced Techniques: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41D1814B-89A2-A8EF-D702-9EFD33F5A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dirty="0"/>
              <a:t>Dye  technique.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Electrical Conductance Measurements.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Enhanced visual techniques.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Fluorescent Techniques.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Ultrasound techniques.</a:t>
            </a:r>
          </a:p>
          <a:p>
            <a:endParaRPr lang="en-US" alt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4CBB5F-2B13-C9B1-0DF0-9B216105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51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>
            <a:extLst>
              <a:ext uri="{FF2B5EF4-FFF2-40B4-BE49-F238E27FC236}">
                <a16:creationId xmlns:a16="http://schemas.microsoft.com/office/drawing/2014/main" id="{C613C22F-18A6-FC68-0689-6FD1FF84F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4052" y="356419"/>
            <a:ext cx="8229600" cy="1143000"/>
          </a:xfrm>
        </p:spPr>
        <p:txBody>
          <a:bodyPr/>
          <a:lstStyle/>
          <a:p>
            <a:r>
              <a:rPr lang="en-US" altLang="en-US" dirty="0"/>
              <a:t>Dye Techniques</a:t>
            </a:r>
          </a:p>
        </p:txBody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304DE73C-AB79-ABAF-B17C-5C9513E69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734" y="1499419"/>
            <a:ext cx="9601066" cy="4390104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altLang="en-US" sz="2200" dirty="0"/>
              <a:t>In 1972, a technique using a basic fuchsin red stain was suggested and developed to aid in the differentiation of the two layers of carious dentin.</a:t>
            </a:r>
          </a:p>
          <a:p>
            <a:pPr algn="just">
              <a:lnSpc>
                <a:spcPct val="170000"/>
              </a:lnSpc>
            </a:pPr>
            <a:r>
              <a:rPr lang="en-US" altLang="en-US" sz="2200" dirty="0"/>
              <a:t>Because of potential carcinogenicity, the basic fuchsin stain was subsequently replaced by another dye, acid red solution.</a:t>
            </a:r>
          </a:p>
          <a:p>
            <a:pPr algn="just">
              <a:lnSpc>
                <a:spcPct val="170000"/>
              </a:lnSpc>
            </a:pPr>
            <a:r>
              <a:rPr lang="en-US" altLang="en-US" sz="2200" dirty="0"/>
              <a:t>Since then, various protein dyes have been marketed as caries-detection agents.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534EEC-B3FF-F5EE-F6F9-24E7E3C02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52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3" name="Rectangle 3">
            <a:extLst>
              <a:ext uri="{FF2B5EF4-FFF2-40B4-BE49-F238E27FC236}">
                <a16:creationId xmlns:a16="http://schemas.microsoft.com/office/drawing/2014/main" id="{A32374D5-3839-AB79-51F6-FC6CC37D6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568" y="830826"/>
            <a:ext cx="9763432" cy="4272116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n-US" altLang="en-US" sz="2200" dirty="0"/>
              <a:t>Increased porosity through the development of capillary like micro voids is the earliest change in the carious lesion.</a:t>
            </a:r>
          </a:p>
          <a:p>
            <a:pPr algn="just">
              <a:lnSpc>
                <a:spcPct val="130000"/>
              </a:lnSpc>
            </a:pPr>
            <a:r>
              <a:rPr lang="en-US" altLang="en-US" sz="2200" dirty="0"/>
              <a:t>Fluid solutions that can wet the enamel  be used to deposit a fluorescent material in these pores.</a:t>
            </a:r>
          </a:p>
          <a:p>
            <a:pPr algn="just">
              <a:lnSpc>
                <a:spcPct val="130000"/>
              </a:lnSpc>
            </a:pPr>
            <a:r>
              <a:rPr lang="en-US" altLang="en-US" sz="2200" dirty="0"/>
              <a:t>Recently, a new caries detecting dye are developed to prevent excessive dentin removal.</a:t>
            </a:r>
          </a:p>
        </p:txBody>
      </p:sp>
      <p:pic>
        <p:nvPicPr>
          <p:cNvPr id="4" name="Picture 4" descr="I:\jibi seminar\Bryant.jpg">
            <a:extLst>
              <a:ext uri="{FF2B5EF4-FFF2-40B4-BE49-F238E27FC236}">
                <a16:creationId xmlns:a16="http://schemas.microsoft.com/office/drawing/2014/main" id="{FD535189-91C0-82FE-34FF-E841FB856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31510" y="3530465"/>
            <a:ext cx="2937937" cy="2496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531E6-BA38-1ABF-BD9F-F778CA69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53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>
            <a:extLst>
              <a:ext uri="{FF2B5EF4-FFF2-40B4-BE49-F238E27FC236}">
                <a16:creationId xmlns:a16="http://schemas.microsoft.com/office/drawing/2014/main" id="{263902F9-08A3-6316-46AA-41BB5B934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4510" y="1233948"/>
            <a:ext cx="10498393" cy="4390103"/>
          </a:xfrm>
        </p:spPr>
        <p:txBody>
          <a:bodyPr>
            <a:normAutofit/>
          </a:bodyPr>
          <a:lstStyle/>
          <a:p>
            <a:pPr algn="just"/>
            <a:r>
              <a:rPr lang="en-US" altLang="en-US" sz="2200" dirty="0"/>
              <a:t>It has been shown that dyes that were dispensed in higher molecular weight carriers exhibited reduced diffusional properties in porous tissues.</a:t>
            </a:r>
          </a:p>
          <a:p>
            <a:pPr algn="just"/>
            <a:endParaRPr lang="en-US" altLang="en-US" sz="2200" dirty="0"/>
          </a:p>
          <a:p>
            <a:pPr algn="just">
              <a:lnSpc>
                <a:spcPct val="120000"/>
              </a:lnSpc>
            </a:pPr>
            <a:r>
              <a:rPr lang="en-US" altLang="en-US" sz="2200" dirty="0"/>
              <a:t>The use of these dyes, however, does not provide a completely objective method for assessment of caries removal and is controversial.</a:t>
            </a:r>
          </a:p>
          <a:p>
            <a:pPr algn="just">
              <a:lnSpc>
                <a:spcPct val="120000"/>
              </a:lnSpc>
            </a:pPr>
            <a:endParaRPr lang="en-US" altLang="en-US" sz="2200" dirty="0"/>
          </a:p>
          <a:p>
            <a:pPr algn="just">
              <a:lnSpc>
                <a:spcPct val="120000"/>
              </a:lnSpc>
            </a:pPr>
            <a:r>
              <a:rPr lang="en-US" altLang="en-US" sz="2200" dirty="0"/>
              <a:t>Excessive removal of dentin or incomplete removal of bacteria has been reported when these dyes were used to remove caries.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1294E-1ADF-0283-CEAA-23179329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54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0C84FA39-FADF-1D5B-DD6D-4419C891E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0391" y="686531"/>
            <a:ext cx="9291215" cy="1049235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Fibre optic transillumination (FOTI and </a:t>
            </a:r>
            <a:r>
              <a:rPr lang="en-US" altLang="en-US" sz="2800" dirty="0" err="1"/>
              <a:t>DiFOTI</a:t>
            </a:r>
            <a:r>
              <a:rPr lang="en-US" altLang="en-US" sz="2800" dirty="0"/>
              <a:t>)</a:t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49833895-EBB5-DCB0-2635-424344FB2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4487" y="1882878"/>
            <a:ext cx="9208546" cy="3623186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altLang="en-US" sz="2200" dirty="0"/>
              <a:t>It is based upon the phenomenon of light scattering.</a:t>
            </a:r>
          </a:p>
          <a:p>
            <a:pPr algn="just">
              <a:lnSpc>
                <a:spcPct val="110000"/>
              </a:lnSpc>
            </a:pPr>
            <a:endParaRPr lang="en-US" altLang="en-US" sz="2200" dirty="0"/>
          </a:p>
          <a:p>
            <a:pPr algn="just">
              <a:lnSpc>
                <a:spcPct val="110000"/>
              </a:lnSpc>
            </a:pPr>
            <a:r>
              <a:rPr lang="en-US" altLang="en-US" sz="2200" dirty="0"/>
              <a:t>Sound enamel is comprised of hydroxyapatite crystals that are densely packed, producing an almost transparent structure. </a:t>
            </a:r>
          </a:p>
          <a:p>
            <a:pPr algn="just">
              <a:lnSpc>
                <a:spcPct val="110000"/>
              </a:lnSpc>
            </a:pPr>
            <a:endParaRPr lang="en-US" altLang="en-US" sz="2200" dirty="0"/>
          </a:p>
          <a:p>
            <a:pPr algn="just">
              <a:lnSpc>
                <a:spcPct val="130000"/>
              </a:lnSpc>
            </a:pPr>
            <a:r>
              <a:rPr lang="en-US" altLang="en-US" sz="2200" dirty="0"/>
              <a:t>Used to identify lesions on interproximal surface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F1F693-5F22-A8A7-50EF-9FDE8004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55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E6903BA-E2BB-DC71-9DAD-C31487BE8F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F34A2-1B8A-44A0-B0DD-B4308C6ADA59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EA846A5-7666-1115-041D-5E9082BDE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6852" y="1025013"/>
            <a:ext cx="9478296" cy="4481052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n-US" altLang="en-US" sz="2200" dirty="0"/>
              <a:t>Provides an intense light beam that is transmitted thru a fiber-optic cable to a specially designed probe to permit the use of transillumination on proximal surfaces of post teeth </a:t>
            </a:r>
          </a:p>
          <a:p>
            <a:pPr algn="just">
              <a:lnSpc>
                <a:spcPct val="110000"/>
              </a:lnSpc>
            </a:pPr>
            <a:endParaRPr lang="en-US" altLang="en-US" sz="2200" dirty="0"/>
          </a:p>
          <a:p>
            <a:pPr algn="just">
              <a:lnSpc>
                <a:spcPct val="110000"/>
              </a:lnSpc>
            </a:pPr>
            <a:r>
              <a:rPr lang="en-US" altLang="en-US" sz="2200" dirty="0"/>
              <a:t>The colour of teeth, for example, is strongly influenced by the underlying dentin shade. </a:t>
            </a:r>
          </a:p>
          <a:p>
            <a:pPr algn="just">
              <a:lnSpc>
                <a:spcPct val="110000"/>
              </a:lnSpc>
            </a:pPr>
            <a:endParaRPr lang="en-US" altLang="en-US" sz="22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22230-4899-1C5C-3097-A20B02842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566" y="1120997"/>
            <a:ext cx="9291215" cy="345061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altLang="en-US" sz="2200" dirty="0"/>
              <a:t>When enamel is disrupted, in the presence of </a:t>
            </a:r>
            <a:r>
              <a:rPr lang="en-US" altLang="en-US" sz="2200" dirty="0" err="1"/>
              <a:t>demineralisation</a:t>
            </a:r>
            <a:r>
              <a:rPr lang="en-US" altLang="en-US" sz="2200" dirty="0"/>
              <a:t>, the penetrating photons of light are scattered (i.e. they change direction, although do not lose energy) which results in an optical disruption. </a:t>
            </a:r>
          </a:p>
          <a:p>
            <a:pPr algn="just">
              <a:lnSpc>
                <a:spcPct val="110000"/>
              </a:lnSpc>
            </a:pPr>
            <a:endParaRPr lang="en-US" altLang="en-US" sz="2200" dirty="0"/>
          </a:p>
          <a:p>
            <a:pPr algn="just">
              <a:lnSpc>
                <a:spcPct val="110000"/>
              </a:lnSpc>
            </a:pPr>
            <a:r>
              <a:rPr lang="en-US" altLang="en-US" sz="2200" dirty="0"/>
              <a:t>In normal, visible light, this appears as a ‘whiter’ area—the so called white.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F87D9-7514-F3AD-2986-664E0D4A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57</a:t>
            </a:fld>
            <a:endParaRPr lang="en-IN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AD43C7F-5308-E43C-8443-7EDCC5FB5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6409" y="3881675"/>
            <a:ext cx="3373955" cy="185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708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C3A052D5-D6BA-F8B7-5C0B-FC54BE88C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9304" y="452285"/>
            <a:ext cx="6829555" cy="762373"/>
          </a:xfrm>
        </p:spPr>
        <p:txBody>
          <a:bodyPr>
            <a:normAutofit/>
          </a:bodyPr>
          <a:lstStyle/>
          <a:p>
            <a:pPr algn="l"/>
            <a:r>
              <a:rPr lang="en-US" altLang="en-US" sz="2800" dirty="0"/>
              <a:t>Principle of FOTI: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7FACC46B-497B-895B-A56B-C24CC55CB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4585" y="1288144"/>
            <a:ext cx="8706331" cy="352966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40000"/>
              </a:lnSpc>
            </a:pPr>
            <a:r>
              <a:rPr lang="en-US" altLang="en-US" sz="2200" dirty="0"/>
              <a:t>Fibre optic transillumination takes optical properties of enamel and enhances them by using high intensity white light that is presented through a small aperture in the form of a dental handpiece. </a:t>
            </a:r>
          </a:p>
          <a:p>
            <a:pPr algn="just">
              <a:lnSpc>
                <a:spcPct val="140000"/>
              </a:lnSpc>
            </a:pPr>
            <a:endParaRPr lang="en-US" altLang="en-US" sz="2200" dirty="0"/>
          </a:p>
          <a:p>
            <a:pPr algn="just">
              <a:lnSpc>
                <a:spcPct val="140000"/>
              </a:lnSpc>
            </a:pPr>
            <a:r>
              <a:rPr lang="en-US" altLang="en-US" sz="2200" dirty="0"/>
              <a:t>Light is shone through the tooth and the scattering effect can be seen as shadows in enamel and dentine.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9ABC2EC8-6C86-6D89-A504-5DA0ADA89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0988" y="4217287"/>
            <a:ext cx="2569446" cy="19578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778BD-58DA-5D91-7BE1-FA047A84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58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>
            <a:extLst>
              <a:ext uri="{FF2B5EF4-FFF2-40B4-BE49-F238E27FC236}">
                <a16:creationId xmlns:a16="http://schemas.microsoft.com/office/drawing/2014/main" id="{CBE0CDAE-3F12-AE77-853B-BB915E383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7707" y="372269"/>
            <a:ext cx="9293577" cy="1059305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FOTI in use:</a:t>
            </a:r>
          </a:p>
        </p:txBody>
      </p:sp>
      <p:pic>
        <p:nvPicPr>
          <p:cNvPr id="173064" name="Picture 8">
            <a:extLst>
              <a:ext uri="{FF2B5EF4-FFF2-40B4-BE49-F238E27FC236}">
                <a16:creationId xmlns:a16="http://schemas.microsoft.com/office/drawing/2014/main" id="{F0E20FF8-B76F-FF08-6ED0-F97CDB2E53A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6" y="1566862"/>
            <a:ext cx="2757488" cy="3724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3066" name="Picture 10">
            <a:extLst>
              <a:ext uri="{FF2B5EF4-FFF2-40B4-BE49-F238E27FC236}">
                <a16:creationId xmlns:a16="http://schemas.microsoft.com/office/drawing/2014/main" id="{7EF1CAED-F4A7-65AB-E85C-F4AA6DF950D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2691" y="1566862"/>
            <a:ext cx="2557463" cy="3724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03FE0B-BC17-7506-CB0E-D6EFF736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59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C59AB396-5AD4-C848-14EE-F32394BF0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0069" y="274355"/>
            <a:ext cx="9291215" cy="1049235"/>
          </a:xfrm>
        </p:spPr>
        <p:txBody>
          <a:bodyPr>
            <a:normAutofit/>
          </a:bodyPr>
          <a:lstStyle/>
          <a:p>
            <a:pPr algn="l"/>
            <a:r>
              <a:rPr lang="en-US" altLang="en-US" sz="2800" dirty="0">
                <a:latin typeface="+mn-lt"/>
              </a:rPr>
              <a:t>Ideal caries detection test:</a:t>
            </a: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1B4D7CE9-9507-5147-B0E4-1548AA87E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38391" y="1484790"/>
            <a:ext cx="9291215" cy="3450613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en-US" sz="2200" dirty="0"/>
              <a:t>Accurate</a:t>
            </a:r>
          </a:p>
          <a:p>
            <a:pPr>
              <a:lnSpc>
                <a:spcPct val="140000"/>
              </a:lnSpc>
            </a:pPr>
            <a:r>
              <a:rPr lang="en-US" altLang="en-US" sz="2200" dirty="0"/>
              <a:t>Sensitive</a:t>
            </a:r>
          </a:p>
          <a:p>
            <a:pPr>
              <a:lnSpc>
                <a:spcPct val="140000"/>
              </a:lnSpc>
            </a:pPr>
            <a:r>
              <a:rPr lang="en-US" altLang="en-US" sz="2200" dirty="0"/>
              <a:t>Specific</a:t>
            </a:r>
          </a:p>
          <a:p>
            <a:pPr>
              <a:lnSpc>
                <a:spcPct val="140000"/>
              </a:lnSpc>
            </a:pPr>
            <a:r>
              <a:rPr lang="en-US" altLang="en-US" sz="2200" dirty="0"/>
              <a:t>Reproducible</a:t>
            </a:r>
          </a:p>
          <a:p>
            <a:pPr>
              <a:lnSpc>
                <a:spcPct val="140000"/>
              </a:lnSpc>
            </a:pPr>
            <a:r>
              <a:rPr lang="en-US" altLang="en-US" sz="2200" dirty="0"/>
              <a:t>Reliable</a:t>
            </a:r>
          </a:p>
          <a:p>
            <a:pPr>
              <a:lnSpc>
                <a:spcPct val="140000"/>
              </a:lnSpc>
            </a:pPr>
            <a:r>
              <a:rPr lang="en-US" altLang="en-US" sz="2200" dirty="0"/>
              <a:t>Should not transfer </a:t>
            </a:r>
            <a:r>
              <a:rPr lang="en-US" altLang="en-US" sz="2200" dirty="0" err="1"/>
              <a:t>S.mutans</a:t>
            </a:r>
            <a:endParaRPr lang="en-US" altLang="en-US" sz="2200" dirty="0"/>
          </a:p>
          <a:p>
            <a:pPr>
              <a:lnSpc>
                <a:spcPct val="140000"/>
              </a:lnSpc>
            </a:pPr>
            <a:r>
              <a:rPr lang="en-US" altLang="en-US" sz="2200" dirty="0"/>
              <a:t>Cost effective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E22BE5-7A7D-C159-654F-3128F0AC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DDB4CD6A-0D21-0128-C892-509A6E223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433" y="421311"/>
            <a:ext cx="8333890" cy="592682"/>
          </a:xfrm>
        </p:spPr>
        <p:txBody>
          <a:bodyPr>
            <a:normAutofit/>
          </a:bodyPr>
          <a:lstStyle/>
          <a:p>
            <a:r>
              <a:rPr lang="en-US" altLang="en-US" sz="2800" dirty="0" err="1"/>
              <a:t>DiFOTI</a:t>
            </a:r>
            <a:endParaRPr lang="en-US" altLang="en-US" sz="2800" dirty="0"/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8F366567-950C-95F3-3958-F094406E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617" y="1440816"/>
            <a:ext cx="10461522" cy="4271725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en-US" sz="2200" dirty="0"/>
              <a:t>DIFOIT –- visually observed images are captured using a digital charged-coupled device ( CCD )  </a:t>
            </a:r>
          </a:p>
          <a:p>
            <a:pPr algn="just">
              <a:lnSpc>
                <a:spcPct val="150000"/>
              </a:lnSpc>
            </a:pPr>
            <a:endParaRPr lang="en-US" altLang="en-US" sz="2200" dirty="0"/>
          </a:p>
          <a:p>
            <a:pPr algn="just">
              <a:lnSpc>
                <a:spcPct val="150000"/>
              </a:lnSpc>
            </a:pPr>
            <a:r>
              <a:rPr lang="en-US" altLang="en-US" sz="2200" dirty="0"/>
              <a:t>This system comprises of a high intensity light and grey scale camera which can be fitted with one of two heads; one for smooth and one for occlusal surfaces.</a:t>
            </a:r>
          </a:p>
          <a:p>
            <a:pPr algn="just">
              <a:lnSpc>
                <a:spcPct val="150000"/>
              </a:lnSpc>
            </a:pPr>
            <a:r>
              <a:rPr lang="en-US" altLang="en-US" sz="2200" dirty="0"/>
              <a:t>Images are displayed on a computer monitor and can be archived for retrieval at a repeat visit.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32ECF-CA09-EE51-84EC-9604CFAE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60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101E0463-C25C-1FFC-015E-66AAFE678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9206" y="654458"/>
            <a:ext cx="9291215" cy="1049235"/>
          </a:xfrm>
        </p:spPr>
        <p:txBody>
          <a:bodyPr>
            <a:normAutofit/>
          </a:bodyPr>
          <a:lstStyle/>
          <a:p>
            <a:pPr algn="l"/>
            <a:r>
              <a:rPr lang="en-US" altLang="en-US" sz="2800" dirty="0"/>
              <a:t>Advantages of FOTI: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250E2279-31EF-B29D-629F-3C961C692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1579" y="1703693"/>
            <a:ext cx="9291215" cy="345061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40000"/>
              </a:lnSpc>
            </a:pPr>
            <a:r>
              <a:rPr lang="en-US" altLang="en-US" sz="2400" dirty="0"/>
              <a:t>It can be used for the detection of caries on all surfaces; and is particularly useful at proximal lesions. </a:t>
            </a:r>
          </a:p>
          <a:p>
            <a:pPr algn="just">
              <a:lnSpc>
                <a:spcPct val="140000"/>
              </a:lnSpc>
            </a:pPr>
            <a:r>
              <a:rPr lang="en-US" altLang="en-US" sz="2400" dirty="0"/>
              <a:t>As a technique FOTI is an obvious choice for translation into general practice; </a:t>
            </a:r>
          </a:p>
          <a:p>
            <a:pPr algn="just">
              <a:lnSpc>
                <a:spcPct val="140000"/>
              </a:lnSpc>
            </a:pPr>
            <a:r>
              <a:rPr lang="en-US" altLang="en-US" sz="2400" dirty="0"/>
              <a:t>The equipment is economical, </a:t>
            </a:r>
          </a:p>
          <a:p>
            <a:pPr algn="just">
              <a:lnSpc>
                <a:spcPct val="140000"/>
              </a:lnSpc>
            </a:pPr>
            <a:r>
              <a:rPr lang="en-US" altLang="en-US" sz="2400" dirty="0"/>
              <a:t>The learning curve is short .</a:t>
            </a:r>
          </a:p>
          <a:p>
            <a:pPr algn="just">
              <a:lnSpc>
                <a:spcPct val="140000"/>
              </a:lnSpc>
            </a:pPr>
            <a:r>
              <a:rPr lang="en-US" altLang="en-US" sz="2400" dirty="0"/>
              <a:t> The procedure is not time consuming</a:t>
            </a:r>
            <a:r>
              <a:rPr lang="en-US" altLang="en-US" dirty="0"/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F71C81-8A8E-F32E-B26D-FBFC7036F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61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5F0F0436-231F-D5A1-9BE0-C2B57410CA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1579" y="371900"/>
            <a:ext cx="9291215" cy="1049235"/>
          </a:xfrm>
        </p:spPr>
        <p:txBody>
          <a:bodyPr>
            <a:normAutofit/>
          </a:bodyPr>
          <a:lstStyle/>
          <a:p>
            <a:pPr algn="l"/>
            <a:r>
              <a:rPr lang="en-US" altLang="en-US" sz="2800" dirty="0"/>
              <a:t>Disadvantages of FOTI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2EDD4995-0960-A5A1-028D-90510310E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1579" y="1516685"/>
            <a:ext cx="9688369" cy="382462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30000"/>
              </a:lnSpc>
            </a:pPr>
            <a:r>
              <a:rPr lang="en-US" altLang="en-US" sz="2200" dirty="0"/>
              <a:t>The system is subjective rather than objective.</a:t>
            </a:r>
          </a:p>
          <a:p>
            <a:pPr algn="just">
              <a:lnSpc>
                <a:spcPct val="130000"/>
              </a:lnSpc>
            </a:pPr>
            <a:endParaRPr lang="en-US" altLang="en-US" sz="2200" dirty="0"/>
          </a:p>
          <a:p>
            <a:pPr algn="just">
              <a:lnSpc>
                <a:spcPct val="130000"/>
              </a:lnSpc>
            </a:pPr>
            <a:r>
              <a:rPr lang="en-US" altLang="en-US" sz="2200" dirty="0"/>
              <a:t>There is no continuous data output. </a:t>
            </a:r>
          </a:p>
          <a:p>
            <a:pPr algn="just">
              <a:lnSpc>
                <a:spcPct val="130000"/>
              </a:lnSpc>
            </a:pPr>
            <a:endParaRPr lang="en-US" altLang="en-US" sz="2200" dirty="0"/>
          </a:p>
          <a:p>
            <a:pPr algn="just">
              <a:lnSpc>
                <a:spcPct val="130000"/>
              </a:lnSpc>
            </a:pPr>
            <a:r>
              <a:rPr lang="en-US" altLang="en-US" sz="2200" dirty="0"/>
              <a:t>It is not possible to record what is seen in the form of an image. </a:t>
            </a:r>
          </a:p>
          <a:p>
            <a:pPr algn="just">
              <a:lnSpc>
                <a:spcPct val="130000"/>
              </a:lnSpc>
            </a:pPr>
            <a:endParaRPr lang="en-US" altLang="en-US" sz="2200" dirty="0"/>
          </a:p>
          <a:p>
            <a:pPr algn="just">
              <a:lnSpc>
                <a:spcPct val="130000"/>
              </a:lnSpc>
            </a:pPr>
            <a:r>
              <a:rPr lang="en-US" altLang="en-US" sz="2200" dirty="0"/>
              <a:t>Not able to determine the depth of lesion</a:t>
            </a:r>
            <a:endParaRPr lang="en-US" altLang="en-US" sz="2200" dirty="0">
              <a:solidFill>
                <a:srgbClr val="FF3300"/>
              </a:solidFill>
              <a:latin typeface="Forte" panose="03060902040502070203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683AD1-0368-F90B-10FF-9C2CC8EF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62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>
            <a:extLst>
              <a:ext uri="{FF2B5EF4-FFF2-40B4-BE49-F238E27FC236}">
                <a16:creationId xmlns:a16="http://schemas.microsoft.com/office/drawing/2014/main" id="{BC32B266-5B85-6BF8-3A79-4D2D6B7FF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9902" y="342420"/>
            <a:ext cx="9291215" cy="1049235"/>
          </a:xfrm>
        </p:spPr>
        <p:txBody>
          <a:bodyPr/>
          <a:lstStyle/>
          <a:p>
            <a:r>
              <a:rPr lang="en-US" altLang="en-US" dirty="0"/>
              <a:t>Electronic Caries Monitor (ECM):</a:t>
            </a:r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9C8ED933-9CD0-EF92-5855-BCC725773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9902" y="1632274"/>
            <a:ext cx="9291215" cy="405077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200" dirty="0"/>
              <a:t>The ECM device employs a single, fixed-frequency alternating current which attempts to measure the ‘bulk resistance’ of tooth tissue. </a:t>
            </a:r>
          </a:p>
          <a:p>
            <a:pPr algn="just">
              <a:lnSpc>
                <a:spcPct val="150000"/>
              </a:lnSpc>
            </a:pPr>
            <a:r>
              <a:rPr lang="en-US" altLang="en-US" sz="2200" dirty="0"/>
              <a:t>This can be undertaken at either a site or surface level. </a:t>
            </a:r>
          </a:p>
          <a:p>
            <a:pPr algn="just">
              <a:lnSpc>
                <a:spcPct val="150000"/>
              </a:lnSpc>
            </a:pPr>
            <a:r>
              <a:rPr lang="en-US" altLang="en-US" sz="2200" dirty="0"/>
              <a:t>When measuring the electrical properties of a particular site on a tooth, the ECM probe is directly applied to the site, typically a fissure, and the site measured.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id="{19CCF0C2-E9D0-B207-F49C-957055D768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8559" y="578377"/>
            <a:ext cx="9291215" cy="1049235"/>
          </a:xfrm>
        </p:spPr>
        <p:txBody>
          <a:bodyPr/>
          <a:lstStyle/>
          <a:p>
            <a:pPr algn="l"/>
            <a:r>
              <a:rPr lang="en-US" altLang="en-US" dirty="0"/>
              <a:t>Working Principle:</a:t>
            </a:r>
          </a:p>
        </p:txBody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9335B912-F7F0-2ACB-AE76-B60594EE4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28558" y="1627612"/>
            <a:ext cx="9590048" cy="3750633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</a:pPr>
            <a:r>
              <a:rPr lang="en-US" altLang="en-US" sz="2200" dirty="0"/>
              <a:t>Every material possesses its own electrical signature.</a:t>
            </a:r>
          </a:p>
          <a:p>
            <a:pPr algn="just">
              <a:lnSpc>
                <a:spcPct val="140000"/>
              </a:lnSpc>
            </a:pPr>
            <a:r>
              <a:rPr lang="en-US" altLang="en-US" sz="2200" dirty="0"/>
              <a:t>In its simplest form, caries can be described as a process resulting in an increase in porosity of the tissue, be it enamel or dentine. </a:t>
            </a:r>
          </a:p>
          <a:p>
            <a:pPr algn="just">
              <a:lnSpc>
                <a:spcPct val="140000"/>
              </a:lnSpc>
            </a:pPr>
            <a:r>
              <a:rPr lang="en-US" altLang="en-US" sz="2200" dirty="0"/>
              <a:t>This increased porosity results in a higher fluid content than sound tissue and this difference can be detected by electrical measurement by decreased electrical resistance or impedance.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8" name="Rectangle 12">
            <a:extLst>
              <a:ext uri="{FF2B5EF4-FFF2-40B4-BE49-F238E27FC236}">
                <a16:creationId xmlns:a16="http://schemas.microsoft.com/office/drawing/2014/main" id="{B40A0EBE-B6E5-52CD-54C9-C28C5B4CF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55637"/>
            <a:ext cx="6518787" cy="926025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ECM Unit:</a:t>
            </a:r>
          </a:p>
        </p:txBody>
      </p:sp>
      <p:pic>
        <p:nvPicPr>
          <p:cNvPr id="326661" name="Picture 5">
            <a:extLst>
              <a:ext uri="{FF2B5EF4-FFF2-40B4-BE49-F238E27FC236}">
                <a16:creationId xmlns:a16="http://schemas.microsoft.com/office/drawing/2014/main" id="{3B35BEC5-CF0F-7C62-711E-C523DA10C5B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2365" y="1110559"/>
            <a:ext cx="3214688" cy="2597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6664" name="Picture 8">
            <a:extLst>
              <a:ext uri="{FF2B5EF4-FFF2-40B4-BE49-F238E27FC236}">
                <a16:creationId xmlns:a16="http://schemas.microsoft.com/office/drawing/2014/main" id="{AA93022A-2FAE-39B3-7F62-9D8CB5A0BC0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7784" y="974057"/>
            <a:ext cx="3142037" cy="24549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6667" name="Picture 11">
            <a:extLst>
              <a:ext uri="{FF2B5EF4-FFF2-40B4-BE49-F238E27FC236}">
                <a16:creationId xmlns:a16="http://schemas.microsoft.com/office/drawing/2014/main" id="{8EEABCA0-EA11-9903-4B89-73683AED4BF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2373" y="3915507"/>
            <a:ext cx="2442549" cy="19684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1F2163B7-9A62-3CDA-05E6-8180BD8F4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08934"/>
            <a:ext cx="8229600" cy="792162"/>
          </a:xfrm>
        </p:spPr>
        <p:txBody>
          <a:bodyPr>
            <a:normAutofit/>
          </a:bodyPr>
          <a:lstStyle/>
          <a:p>
            <a:r>
              <a:rPr lang="en-US" altLang="en-US" dirty="0"/>
              <a:t>Visible light fluorescence—QLF</a:t>
            </a:r>
            <a:endParaRPr lang="en-US" altLang="en-US" sz="4000" dirty="0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CA35E3E1-54F8-80DB-52AE-33986ABA0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9703" y="1563330"/>
            <a:ext cx="9783097" cy="4109883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altLang="en-US" sz="2200" dirty="0"/>
              <a:t>Fluorescence is a phenomenon by which an object is excited by a particular wavelength of light and the fluorescent (reflected) light is of a larger wavelength. </a:t>
            </a:r>
          </a:p>
          <a:p>
            <a:pPr algn="just">
              <a:lnSpc>
                <a:spcPct val="110000"/>
              </a:lnSpc>
            </a:pPr>
            <a:r>
              <a:rPr lang="en-US" altLang="en-US" sz="2200" dirty="0"/>
              <a:t>When the excitation light is in the visible spectrum, the fluorescence will be of a different colour. </a:t>
            </a:r>
          </a:p>
          <a:p>
            <a:pPr algn="just">
              <a:lnSpc>
                <a:spcPct val="190000"/>
              </a:lnSpc>
            </a:pPr>
            <a:r>
              <a:rPr lang="en-US" altLang="en-US" sz="2200" dirty="0"/>
              <a:t>Quantitative light-induced fluorescence (QLF) is a visible light system that can detect early caries and then longitudinally monitor their progression or regression.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>
            <a:extLst>
              <a:ext uri="{FF2B5EF4-FFF2-40B4-BE49-F238E27FC236}">
                <a16:creationId xmlns:a16="http://schemas.microsoft.com/office/drawing/2014/main" id="{31ED65DF-B53B-2B19-D9BA-599354E08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0425" y="1029929"/>
            <a:ext cx="9640530" cy="3738716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altLang="en-US" sz="2200" dirty="0"/>
              <a:t>In the case of the QLF the visible light has a wavelength (</a:t>
            </a:r>
            <a:r>
              <a:rPr lang="el-GR" altLang="en-US" sz="2200" dirty="0">
                <a:cs typeface="Times New Roman" panose="02020603050405020304" pitchFamily="18" charset="0"/>
              </a:rPr>
              <a:t>λ</a:t>
            </a:r>
            <a:r>
              <a:rPr lang="en-US" altLang="en-US" sz="2200" dirty="0"/>
              <a:t>) of 370 nm, which is in the blue region of the spectrum.</a:t>
            </a:r>
          </a:p>
          <a:p>
            <a:pPr algn="just">
              <a:lnSpc>
                <a:spcPct val="110000"/>
              </a:lnSpc>
            </a:pPr>
            <a:r>
              <a:rPr lang="en-US" altLang="en-US" sz="2200" dirty="0"/>
              <a:t>It uses two forms of fluorescent detection (green and red) .</a:t>
            </a:r>
          </a:p>
          <a:p>
            <a:pPr algn="just">
              <a:lnSpc>
                <a:spcPct val="110000"/>
              </a:lnSpc>
            </a:pPr>
            <a:r>
              <a:rPr lang="en-US" altLang="en-US" sz="2200" dirty="0"/>
              <a:t>This produces an image that is comprised of only green and red channels (the blue having been filtered out) and the predominate colour of the enamel is green.</a:t>
            </a:r>
          </a:p>
          <a:p>
            <a:pPr algn="just">
              <a:lnSpc>
                <a:spcPct val="110000"/>
              </a:lnSpc>
            </a:pPr>
            <a:r>
              <a:rPr lang="en-US" altLang="en-US" sz="2200" dirty="0"/>
              <a:t> </a:t>
            </a:r>
            <a:r>
              <a:rPr lang="en-US" altLang="en-US" sz="2200" dirty="0" err="1"/>
              <a:t>Demineralisation</a:t>
            </a:r>
            <a:r>
              <a:rPr lang="en-US" altLang="en-US" sz="2200" dirty="0"/>
              <a:t> of enamel results in a reduction of this auto-fluorescence. </a:t>
            </a:r>
          </a:p>
          <a:p>
            <a:pPr algn="just">
              <a:lnSpc>
                <a:spcPct val="80000"/>
              </a:lnSpc>
            </a:pPr>
            <a:endParaRPr lang="en-US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9" name="Rectangle 9">
            <a:extLst>
              <a:ext uri="{FF2B5EF4-FFF2-40B4-BE49-F238E27FC236}">
                <a16:creationId xmlns:a16="http://schemas.microsoft.com/office/drawing/2014/main" id="{39EF54DC-865D-AEF2-B5C0-8DAF6A2F2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QLF Equipment:</a:t>
            </a:r>
          </a:p>
        </p:txBody>
      </p:sp>
      <p:pic>
        <p:nvPicPr>
          <p:cNvPr id="343045" name="Picture 5">
            <a:extLst>
              <a:ext uri="{FF2B5EF4-FFF2-40B4-BE49-F238E27FC236}">
                <a16:creationId xmlns:a16="http://schemas.microsoft.com/office/drawing/2014/main" id="{8739899E-17C4-5F1B-F319-15D022BED6B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5075" y="2724151"/>
            <a:ext cx="2990850" cy="2276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3048" name="Picture 8">
            <a:extLst>
              <a:ext uri="{FF2B5EF4-FFF2-40B4-BE49-F238E27FC236}">
                <a16:creationId xmlns:a16="http://schemas.microsoft.com/office/drawing/2014/main" id="{B3152C2F-7C4E-15FB-67C8-105045ED72E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8464" y="2743201"/>
            <a:ext cx="2886075" cy="2238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>
            <a:extLst>
              <a:ext uri="{FF2B5EF4-FFF2-40B4-BE49-F238E27FC236}">
                <a16:creationId xmlns:a16="http://schemas.microsoft.com/office/drawing/2014/main" id="{23D9B9F9-4FE7-A49B-2F8D-341D4D686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FF6600"/>
                </a:solidFill>
              </a:rPr>
              <a:t>Visible light fluorescence—QLF</a:t>
            </a:r>
          </a:p>
        </p:txBody>
      </p:sp>
      <p:pic>
        <p:nvPicPr>
          <p:cNvPr id="183301" name="Picture 5">
            <a:extLst>
              <a:ext uri="{FF2B5EF4-FFF2-40B4-BE49-F238E27FC236}">
                <a16:creationId xmlns:a16="http://schemas.microsoft.com/office/drawing/2014/main" id="{3D0F0E9E-C6BD-E57E-95E7-C34CC4E8D36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1" y="1905000"/>
            <a:ext cx="3471863" cy="1728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3303" name="Picture 7">
            <a:extLst>
              <a:ext uri="{FF2B5EF4-FFF2-40B4-BE49-F238E27FC236}">
                <a16:creationId xmlns:a16="http://schemas.microsoft.com/office/drawing/2014/main" id="{E29C9A7A-59EA-308E-B22F-85612087A69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905000"/>
            <a:ext cx="3657600" cy="182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3305" name="Picture 9">
            <a:extLst>
              <a:ext uri="{FF2B5EF4-FFF2-40B4-BE49-F238E27FC236}">
                <a16:creationId xmlns:a16="http://schemas.microsoft.com/office/drawing/2014/main" id="{AB072194-66FB-A788-A7DE-D33CFE221BC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4495801"/>
            <a:ext cx="3348038" cy="1719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C991-2A5F-4BA5-956C-1B52E4C4F184}" type="slidenum">
              <a:rPr lang="en-GB"/>
              <a:pPr/>
              <a:t>7</a:t>
            </a:fld>
            <a:endParaRPr lang="en-GB"/>
          </a:p>
        </p:txBody>
      </p:sp>
      <p:sp>
        <p:nvSpPr>
          <p:cNvPr id="2324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413386" y="798974"/>
            <a:ext cx="9697066" cy="5100382"/>
          </a:xfrm>
          <a:noFill/>
          <a:ln/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200" dirty="0"/>
              <a:t>Diagnosis of caries also involves determining whether the lesions are active, progressing rapidly or slowly, or whether the lesion is already arrested.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2200" dirty="0"/>
          </a:p>
          <a:p>
            <a:pPr algn="just">
              <a:lnSpc>
                <a:spcPct val="90000"/>
              </a:lnSpc>
            </a:pPr>
            <a:r>
              <a:rPr lang="en-US" sz="2200" dirty="0"/>
              <a:t>Cavitated lesions with soft dentin are active unlike cavitated lesions with hard, dark brown dentin at the base, which are inactive.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2200" dirty="0"/>
          </a:p>
          <a:p>
            <a:pPr algn="just">
              <a:lnSpc>
                <a:spcPct val="90000"/>
              </a:lnSpc>
            </a:pPr>
            <a:r>
              <a:rPr lang="en-US" sz="2200" dirty="0"/>
              <a:t>Cavitated lesions may present as micro cavities with or without greyish discoloration of the enamel.</a:t>
            </a:r>
          </a:p>
          <a:p>
            <a:pPr algn="just">
              <a:lnSpc>
                <a:spcPct val="90000"/>
              </a:lnSpc>
            </a:pPr>
            <a:endParaRPr lang="en-US" sz="2200" dirty="0"/>
          </a:p>
          <a:p>
            <a:pPr algn="just">
              <a:spcBef>
                <a:spcPct val="50000"/>
              </a:spcBef>
            </a:pPr>
            <a:r>
              <a:rPr lang="en-US" sz="2200" dirty="0"/>
              <a:t>A bitewing radiograph is essential for diagnosis of proximal lesions where contact point is present.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F09EA362-EA4A-C644-90FC-A7A40423B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6600"/>
                </a:solidFill>
              </a:rPr>
              <a:t>ADVANTAGES: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07FF76F2-7C72-90AC-78AF-CB619A41C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2400"/>
              <a:t>The QLF system offers additional benefits beyond those of very early lesion detection and quantification. 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The images acquired can be stored and transmitted, perhaps for referral purposes.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The images themselves can be used as patient motivators in preventative practice. 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For clinical research use, the ability to remotely analyse lesions enables increased legitimacy in trials; permitting, for example, a repeat of the analyses to be conducted by a third-party.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250EB9B-8796-A694-6499-7D7D37AF7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6600"/>
                </a:solidFill>
              </a:rPr>
              <a:t>Laser fluorescence—DIAGNODent(DD):</a:t>
            </a:r>
            <a:br>
              <a:rPr lang="en-US" altLang="en-US">
                <a:solidFill>
                  <a:srgbClr val="FF6600"/>
                </a:solidFill>
              </a:rPr>
            </a:br>
            <a:endParaRPr lang="en-US" altLang="en-US">
              <a:solidFill>
                <a:srgbClr val="FF6600"/>
              </a:solidFill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B2B173A-FEFE-0CD2-656F-70477C718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sz="2400"/>
              <a:t>Using a small laser the system produces an excitation wavelength of 655 nm which produces a red light. 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This is carried to one of two intra-oral tips; one designed for pits and fissures, and the other for smooth surfaces. 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The tip both emits the excitation light and collects the resultant fluorescence.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Unlike the QLF system, the DD does not produce an image of the tooth; instead it displays a numerical value on two LED displays. 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The first displays the current reading while the second displays the peak reading for that examination.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D2A2A0E0-3A85-E623-4769-65C87C700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FF6600"/>
                </a:solidFill>
              </a:rPr>
              <a:t>Controversy: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8E5F5E68-AA5F-5247-5915-6FB098A5D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400"/>
              <a:t>Some believe that the system is thought to measure the degree of bacterial activity.</a:t>
            </a:r>
          </a:p>
          <a:p>
            <a:pPr>
              <a:lnSpc>
                <a:spcPct val="150000"/>
              </a:lnSpc>
            </a:pPr>
            <a:r>
              <a:rPr lang="en-US" altLang="en-US" sz="2400"/>
              <a:t>This is supported by the fact that the excitation wavelength is suitable for inducing fluorescence from bacterial porphyrins; a byproduct of metabolism .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601097A-A416-996A-2AC2-A0C40E60F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533400"/>
            <a:ext cx="7772400" cy="533400"/>
          </a:xfrm>
        </p:spPr>
        <p:txBody>
          <a:bodyPr>
            <a:normAutofit fontScale="90000"/>
          </a:bodyPr>
          <a:lstStyle/>
          <a:p>
            <a:endParaRPr lang="en-US" altLang="en-US" sz="4000"/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A3136256-7C46-9366-E41E-4FAF026B4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/>
          <a:stretch>
            <a:fillRect/>
          </a:stretch>
        </p:blipFill>
        <p:spPr bwMode="auto">
          <a:xfrm>
            <a:off x="3276600" y="1828801"/>
            <a:ext cx="54864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9" name="Picture 5">
            <a:extLst>
              <a:ext uri="{FF2B5EF4-FFF2-40B4-BE49-F238E27FC236}">
                <a16:creationId xmlns:a16="http://schemas.microsoft.com/office/drawing/2014/main" id="{1CBFA08F-0FA5-B237-03D9-C3F6B2746C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8221" y="1182687"/>
            <a:ext cx="5681663" cy="449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53E8297-43B2-48DF-57FB-E1F64532C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8F0A-743C-4F5A-BFB2-64E82A10971F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397C33A-735A-FE95-7AC9-B1F95CF5A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304800"/>
            <a:ext cx="8915400" cy="6172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>
                <a:solidFill>
                  <a:srgbClr val="FF3300"/>
                </a:solidFill>
                <a:latin typeface="Forte" panose="03060902040502070203" pitchFamily="66" charset="0"/>
              </a:rPr>
              <a:t>Infrared laser fluorescence                                 </a:t>
            </a:r>
            <a:r>
              <a:rPr lang="en-US" altLang="en-US">
                <a:solidFill>
                  <a:srgbClr val="FF3300"/>
                </a:solidFill>
              </a:rPr>
              <a:t>( DIAGNOdent )</a:t>
            </a:r>
            <a:r>
              <a:rPr lang="en-US" altLang="en-US" sz="3200">
                <a:solidFill>
                  <a:srgbClr val="FF3300"/>
                </a:solidFill>
                <a:latin typeface="Forte" panose="03060902040502070203" pitchFamily="66" charset="0"/>
              </a:rPr>
              <a:t> </a:t>
            </a:r>
          </a:p>
          <a:p>
            <a:pPr>
              <a:lnSpc>
                <a:spcPct val="120000"/>
              </a:lnSpc>
              <a:buClr>
                <a:srgbClr val="800000"/>
              </a:buClr>
              <a:buFont typeface="Wingdings" panose="05000000000000000000" pitchFamily="2" charset="2"/>
              <a:buChar char="Ä"/>
            </a:pPr>
            <a:r>
              <a:rPr lang="en-US" altLang="en-US"/>
              <a:t>Developed for detection and quantification of caries of occlusal and smooth surface</a:t>
            </a:r>
          </a:p>
          <a:p>
            <a:pPr>
              <a:lnSpc>
                <a:spcPct val="120000"/>
              </a:lnSpc>
              <a:buClr>
                <a:srgbClr val="800000"/>
              </a:buClr>
              <a:buFont typeface="Wingdings" panose="05000000000000000000" pitchFamily="2" charset="2"/>
              <a:buChar char="Ä"/>
            </a:pPr>
            <a:r>
              <a:rPr lang="en-US" altLang="en-US"/>
              <a:t>Uses a diode laser light source and a fiber-optic cable that transmits the light to a hand-held probe with fiber optic eye in tip. </a:t>
            </a:r>
          </a:p>
          <a:p>
            <a:pPr>
              <a:lnSpc>
                <a:spcPct val="120000"/>
              </a:lnSpc>
              <a:buClr>
                <a:srgbClr val="800000"/>
              </a:buClr>
              <a:buFont typeface="Wingdings" panose="05000000000000000000" pitchFamily="2" charset="2"/>
              <a:buChar char="Ä"/>
            </a:pPr>
            <a:r>
              <a:rPr lang="en-US" altLang="en-US"/>
              <a:t>Light is absorbed and induces infrared fluorescence by  organic and inorganic materials</a:t>
            </a:r>
          </a:p>
          <a:p>
            <a:pPr>
              <a:lnSpc>
                <a:spcPct val="120000"/>
              </a:lnSpc>
              <a:buClr>
                <a:srgbClr val="800000"/>
              </a:buClr>
              <a:buFont typeface="Wingdings" panose="05000000000000000000" pitchFamily="2" charset="2"/>
              <a:buChar char="Ä"/>
            </a:pPr>
            <a:r>
              <a:rPr lang="en-US" altLang="en-US"/>
              <a:t>Emitted fluorescence            probe tip             ascending fiber            window as an integer bet 0 - 99   </a:t>
            </a:r>
          </a:p>
          <a:p>
            <a:pPr>
              <a:lnSpc>
                <a:spcPct val="120000"/>
              </a:lnSpc>
              <a:buClr>
                <a:srgbClr val="800000"/>
              </a:buClr>
              <a:buFont typeface="Wingdings" panose="05000000000000000000" pitchFamily="2" charset="2"/>
              <a:buChar char="Ä"/>
            </a:pPr>
            <a:r>
              <a:rPr lang="en-US" altLang="en-US"/>
              <a:t>   fluorescence                carious tooth ( &gt; 20 )</a:t>
            </a:r>
          </a:p>
        </p:txBody>
      </p:sp>
      <p:sp>
        <p:nvSpPr>
          <p:cNvPr id="29703" name="Line 7">
            <a:extLst>
              <a:ext uri="{FF2B5EF4-FFF2-40B4-BE49-F238E27FC236}">
                <a16:creationId xmlns:a16="http://schemas.microsoft.com/office/drawing/2014/main" id="{50A1A086-E7DB-85FC-E26D-081F0417D6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562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9704" name="Line 8">
            <a:extLst>
              <a:ext uri="{FF2B5EF4-FFF2-40B4-BE49-F238E27FC236}">
                <a16:creationId xmlns:a16="http://schemas.microsoft.com/office/drawing/2014/main" id="{BA0465E2-B83F-6618-1617-802185DC10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181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9705" name="Line 9">
            <a:extLst>
              <a:ext uri="{FF2B5EF4-FFF2-40B4-BE49-F238E27FC236}">
                <a16:creationId xmlns:a16="http://schemas.microsoft.com/office/drawing/2014/main" id="{CB4E8B38-9765-EAAF-6FA8-41FD141E3D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5181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9707" name="Line 11">
            <a:extLst>
              <a:ext uri="{FF2B5EF4-FFF2-40B4-BE49-F238E27FC236}">
                <a16:creationId xmlns:a16="http://schemas.microsoft.com/office/drawing/2014/main" id="{9E875712-D1FA-1BB5-B0A8-81405F39D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6096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9708" name="Line 12">
            <a:extLst>
              <a:ext uri="{FF2B5EF4-FFF2-40B4-BE49-F238E27FC236}">
                <a16:creationId xmlns:a16="http://schemas.microsoft.com/office/drawing/2014/main" id="{5C375F3B-18B3-8C8F-0BC7-5780C2B667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5867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med">
    <p:wheel spokes="3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8B326F5-527A-5E5E-7475-CD7AAB5A85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11120-56A7-45D1-B8A1-395B1B152A1B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03EC567-FDF3-C5C6-F887-0FDC1E870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685801"/>
            <a:ext cx="8229600" cy="5440363"/>
          </a:xfrm>
        </p:spPr>
        <p:txBody>
          <a:bodyPr/>
          <a:lstStyle/>
          <a:p>
            <a:r>
              <a:rPr lang="en-US" altLang="en-US">
                <a:solidFill>
                  <a:srgbClr val="FF3300"/>
                </a:solidFill>
              </a:rPr>
              <a:t>DIAGNOdent</a:t>
            </a:r>
          </a:p>
          <a:p>
            <a:pPr>
              <a:lnSpc>
                <a:spcPct val="120000"/>
              </a:lnSpc>
              <a:buClr>
                <a:srgbClr val="800000"/>
              </a:buClr>
              <a:buFont typeface="Wingdings" panose="05000000000000000000" pitchFamily="2" charset="2"/>
              <a:buChar char="Ä"/>
            </a:pPr>
            <a:r>
              <a:rPr lang="en-US" altLang="en-US"/>
              <a:t>Good at indicating presence deeper lesions in enamel or dentin </a:t>
            </a:r>
          </a:p>
          <a:p>
            <a:pPr>
              <a:lnSpc>
                <a:spcPct val="120000"/>
              </a:lnSpc>
              <a:buClr>
                <a:srgbClr val="800000"/>
              </a:buClr>
              <a:buFont typeface="Wingdings" panose="05000000000000000000" pitchFamily="2" charset="2"/>
              <a:buChar char="Ä"/>
            </a:pPr>
            <a:r>
              <a:rPr lang="en-US" altLang="en-US"/>
              <a:t>Identify early lesion </a:t>
            </a:r>
          </a:p>
          <a:p>
            <a:pPr>
              <a:lnSpc>
                <a:spcPct val="120000"/>
              </a:lnSpc>
              <a:buClr>
                <a:srgbClr val="800000"/>
              </a:buClr>
              <a:buFont typeface="Wingdings" panose="05000000000000000000" pitchFamily="2" charset="2"/>
              <a:buChar char="Ä"/>
            </a:pPr>
            <a:r>
              <a:rPr lang="en-US" altLang="en-US"/>
              <a:t>Unreliably in indicating depth of lesion </a:t>
            </a:r>
          </a:p>
          <a:p>
            <a:pPr>
              <a:buFontTx/>
              <a:buNone/>
            </a:pPr>
            <a:endParaRPr lang="en-US" alt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wheel spokes="3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BEDD804-100A-8BA1-F505-7EF020AEF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F988F-938C-402B-BD98-397F95CD5F22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0D106A0-493C-82F1-4048-E598788A0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381000"/>
            <a:ext cx="8686800" cy="64770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en-US" sz="3200">
                <a:solidFill>
                  <a:srgbClr val="FF3300"/>
                </a:solidFill>
                <a:latin typeface="Forte" panose="03060902040502070203" pitchFamily="66" charset="0"/>
              </a:rPr>
              <a:t>Quantitative light fluorescence ( QLF )</a:t>
            </a:r>
          </a:p>
          <a:p>
            <a:pPr>
              <a:lnSpc>
                <a:spcPct val="140000"/>
              </a:lnSpc>
              <a:buClr>
                <a:srgbClr val="800000"/>
              </a:buClr>
              <a:buFont typeface="Wingdings" panose="05000000000000000000" pitchFamily="2" charset="2"/>
              <a:buChar char="Ä"/>
            </a:pPr>
            <a:r>
              <a:rPr lang="en-US" altLang="en-US"/>
              <a:t>Early detection of caries </a:t>
            </a:r>
          </a:p>
          <a:p>
            <a:pPr>
              <a:lnSpc>
                <a:spcPct val="140000"/>
              </a:lnSpc>
              <a:buClr>
                <a:srgbClr val="800000"/>
              </a:buClr>
              <a:buFont typeface="Wingdings" panose="05000000000000000000" pitchFamily="2" charset="2"/>
              <a:buChar char="Ä"/>
            </a:pPr>
            <a:r>
              <a:rPr lang="en-US" altLang="en-US"/>
              <a:t>1978 Dental scientist in Sweden ---- laser light of selected wavelength</a:t>
            </a:r>
          </a:p>
          <a:p>
            <a:pPr>
              <a:lnSpc>
                <a:spcPct val="140000"/>
              </a:lnSpc>
              <a:buClr>
                <a:srgbClr val="800000"/>
              </a:buClr>
              <a:buFont typeface="Wingdings" panose="05000000000000000000" pitchFamily="2" charset="2"/>
              <a:buChar char="Ä"/>
            </a:pPr>
            <a:r>
              <a:rPr lang="en-US" altLang="en-US"/>
              <a:t>Portable system --- laser source was replaced by a regular light source and filter system. </a:t>
            </a:r>
          </a:p>
          <a:p>
            <a:pPr>
              <a:lnSpc>
                <a:spcPct val="140000"/>
              </a:lnSpc>
              <a:buClr>
                <a:srgbClr val="800000"/>
              </a:buClr>
              <a:buFont typeface="Wingdings" panose="05000000000000000000" pitchFamily="2" charset="2"/>
              <a:buChar char="Ä"/>
            </a:pPr>
            <a:r>
              <a:rPr lang="en-US" altLang="en-US"/>
              <a:t>Light illuminating the tooth is transported through a liquid-filled light guide</a:t>
            </a:r>
          </a:p>
          <a:p>
            <a:pPr>
              <a:lnSpc>
                <a:spcPct val="140000"/>
              </a:lnSpc>
              <a:buClr>
                <a:srgbClr val="800000"/>
              </a:buClr>
              <a:buFont typeface="Wingdings" panose="05000000000000000000" pitchFamily="2" charset="2"/>
              <a:buChar char="Ä"/>
            </a:pPr>
            <a:r>
              <a:rPr lang="en-US" altLang="en-US"/>
              <a:t>Fluorescent filtered images are captured using a color CCD camera &amp; a frame grabber </a:t>
            </a:r>
          </a:p>
          <a:p>
            <a:pPr>
              <a:lnSpc>
                <a:spcPct val="140000"/>
              </a:lnSpc>
              <a:buClr>
                <a:srgbClr val="800000"/>
              </a:buClr>
              <a:buFont typeface="Wingdings" panose="05000000000000000000" pitchFamily="2" charset="2"/>
              <a:buChar char="Ä"/>
            </a:pPr>
            <a:r>
              <a:rPr lang="en-US" altLang="en-US"/>
              <a:t>Data collected are stored, analyzed by custom software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1213B8A-6DAC-0AEF-0843-2162B58C1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2B14-6A13-4C46-A84B-EE74DBDBD2EE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8AC6585-2559-3637-E00B-1F970EAB4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381000"/>
            <a:ext cx="8229600" cy="6172200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800000"/>
              </a:buClr>
              <a:buFont typeface="Wingdings" panose="05000000000000000000" pitchFamily="2" charset="2"/>
              <a:buChar char="Ä"/>
            </a:pPr>
            <a:r>
              <a:rPr lang="en-US" altLang="en-US"/>
              <a:t>Useful in monitoring the progression or regression of lesions </a:t>
            </a:r>
          </a:p>
          <a:p>
            <a:pPr>
              <a:lnSpc>
                <a:spcPct val="120000"/>
              </a:lnSpc>
              <a:buClr>
                <a:srgbClr val="800000"/>
              </a:buClr>
              <a:buFont typeface="Wingdings" panose="05000000000000000000" pitchFamily="2" charset="2"/>
              <a:buChar char="Ä"/>
            </a:pPr>
            <a:r>
              <a:rPr lang="en-US" altLang="en-US"/>
              <a:t>Unability to detect interproximal lesion      </a:t>
            </a:r>
            <a:endParaRPr lang="en-US" altLang="en-US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 sz="2800">
                <a:solidFill>
                  <a:srgbClr val="FF3300"/>
                </a:solidFill>
                <a:latin typeface="Forte" panose="03060902040502070203" pitchFamily="66" charset="0"/>
              </a:rPr>
              <a:t>Applications</a:t>
            </a:r>
            <a:r>
              <a:rPr lang="en-US" altLang="en-US" sz="3200">
                <a:solidFill>
                  <a:srgbClr val="FF3300"/>
                </a:solidFill>
                <a:latin typeface="Forte" panose="03060902040502070203" pitchFamily="66" charset="0"/>
              </a:rPr>
              <a:t> </a:t>
            </a:r>
          </a:p>
          <a:p>
            <a:pPr>
              <a:buFontTx/>
              <a:buNone/>
            </a:pPr>
            <a:endParaRPr lang="en-US" altLang="en-US" sz="800">
              <a:solidFill>
                <a:srgbClr val="FF3300"/>
              </a:solidFill>
              <a:latin typeface="Forte" panose="03060902040502070203" pitchFamily="66" charset="0"/>
            </a:endParaRPr>
          </a:p>
          <a:p>
            <a:pPr>
              <a:lnSpc>
                <a:spcPct val="120000"/>
              </a:lnSpc>
              <a:buClr>
                <a:srgbClr val="800000"/>
              </a:buClr>
              <a:buFont typeface="Wingdings" panose="05000000000000000000" pitchFamily="2" charset="2"/>
              <a:buChar char="Ä"/>
            </a:pPr>
            <a:r>
              <a:rPr lang="en-US" altLang="en-US"/>
              <a:t>DIAGNOdent --- caries in pits &amp; fissures and detecting deep dentinal lesions of occlusal surface</a:t>
            </a:r>
          </a:p>
          <a:p>
            <a:pPr>
              <a:lnSpc>
                <a:spcPct val="120000"/>
              </a:lnSpc>
              <a:buClr>
                <a:srgbClr val="800000"/>
              </a:buClr>
              <a:buFont typeface="Wingdings" panose="05000000000000000000" pitchFamily="2" charset="2"/>
              <a:buNone/>
            </a:pPr>
            <a:endParaRPr lang="en-US" altLang="en-US" sz="800"/>
          </a:p>
          <a:p>
            <a:pPr>
              <a:lnSpc>
                <a:spcPct val="120000"/>
              </a:lnSpc>
              <a:buClr>
                <a:srgbClr val="800000"/>
              </a:buClr>
              <a:buFont typeface="Wingdings" panose="05000000000000000000" pitchFamily="2" charset="2"/>
              <a:buChar char="Ä"/>
            </a:pPr>
            <a:r>
              <a:rPr lang="en-US" altLang="en-US"/>
              <a:t>DIFOTI --- interproximal surface</a:t>
            </a:r>
          </a:p>
          <a:p>
            <a:pPr>
              <a:lnSpc>
                <a:spcPct val="120000"/>
              </a:lnSpc>
              <a:buClr>
                <a:srgbClr val="800000"/>
              </a:buClr>
              <a:buFont typeface="Wingdings" panose="05000000000000000000" pitchFamily="2" charset="2"/>
              <a:buNone/>
            </a:pPr>
            <a:endParaRPr lang="en-US" altLang="en-US" sz="800"/>
          </a:p>
          <a:p>
            <a:pPr>
              <a:lnSpc>
                <a:spcPct val="120000"/>
              </a:lnSpc>
              <a:buClr>
                <a:srgbClr val="800000"/>
              </a:buClr>
              <a:buFont typeface="Wingdings" panose="05000000000000000000" pitchFamily="2" charset="2"/>
              <a:buChar char="Ä"/>
            </a:pPr>
            <a:r>
              <a:rPr lang="en-US" altLang="en-US"/>
              <a:t>QLF --- early detection of caries on occlusal, buccal, &amp; lingual surfaces and changes in early lesions associated with various preventive Rx       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7BC8967-6A34-C349-4303-2E72F451D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0935" y="152401"/>
            <a:ext cx="10149349" cy="899652"/>
          </a:xfrm>
        </p:spPr>
        <p:txBody>
          <a:bodyPr>
            <a:normAutofit/>
          </a:bodyPr>
          <a:lstStyle/>
          <a:p>
            <a:r>
              <a:rPr lang="en-US" altLang="en-US" sz="2400" cap="none" dirty="0">
                <a:solidFill>
                  <a:schemeClr val="tx1"/>
                </a:solidFill>
              </a:rPr>
              <a:t>Prediction Of Patient’s Risk Of Future Disease </a:t>
            </a:r>
            <a:br>
              <a:rPr lang="en-US" altLang="en-US" sz="2400" cap="none" dirty="0">
                <a:solidFill>
                  <a:schemeClr val="tx1"/>
                </a:solidFill>
              </a:rPr>
            </a:br>
            <a:r>
              <a:rPr lang="en-US" altLang="en-US" sz="2400" cap="none" dirty="0">
                <a:solidFill>
                  <a:schemeClr val="tx1"/>
                </a:solidFill>
              </a:rPr>
              <a:t>(Risk Assessment)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CA2DC8E-9857-0774-E5D5-91B9094EB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3253" r="4021" b="7317"/>
          <a:stretch>
            <a:fillRect/>
          </a:stretch>
        </p:blipFill>
        <p:spPr bwMode="auto">
          <a:xfrm>
            <a:off x="1824585" y="1052053"/>
            <a:ext cx="8542830" cy="5036710"/>
          </a:xfrm>
          <a:prstGeom prst="rect">
            <a:avLst/>
          </a:prstGeom>
          <a:noFill/>
          <a:ln w="38100">
            <a:pattFill prst="wdDnDiag">
              <a:fgClr>
                <a:schemeClr val="folHlink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DD87F-36F2-86BC-F12F-8245C9BF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79</a:t>
            </a:fld>
            <a:endParaRPr lang="en-IN"/>
          </a:p>
        </p:txBody>
      </p:sp>
    </p:spTree>
  </p:cSld>
  <p:clrMapOvr>
    <a:masterClrMapping/>
  </p:clrMapOvr>
  <p:transition spd="med"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CFB237F-0F6E-9B12-0065-6B43A4A7C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240" y="457441"/>
            <a:ext cx="618744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/>
              <a:t>The iceberg concept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F0C5047F-E1E5-59A9-F2A5-4647C324D0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64920" y="1347096"/>
            <a:ext cx="9865196" cy="3519871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en-US" sz="2200" dirty="0"/>
              <a:t>According to WHO the shape &amp; depth of carious lesion can be scored</a:t>
            </a:r>
          </a:p>
          <a:p>
            <a:pPr marL="0" indent="0">
              <a:lnSpc>
                <a:spcPct val="130000"/>
              </a:lnSpc>
              <a:buNone/>
            </a:pPr>
            <a:endParaRPr lang="en-US" altLang="en-US" sz="2200" dirty="0"/>
          </a:p>
          <a:p>
            <a:pPr marL="457200" lvl="1" indent="0">
              <a:lnSpc>
                <a:spcPct val="130000"/>
              </a:lnSpc>
            </a:pPr>
            <a:r>
              <a:rPr lang="en-US" altLang="en-US" sz="2200" dirty="0"/>
              <a:t>D1: clinically detectable lesions, non cavitated </a:t>
            </a:r>
          </a:p>
          <a:p>
            <a:pPr marL="457200" lvl="1" indent="0">
              <a:lnSpc>
                <a:spcPct val="130000"/>
              </a:lnSpc>
            </a:pPr>
            <a:r>
              <a:rPr lang="en-US" altLang="en-US" sz="2200" dirty="0"/>
              <a:t>D2: clinically detectable “cavities” limited to enamel</a:t>
            </a:r>
          </a:p>
          <a:p>
            <a:pPr marL="457200" lvl="1" indent="0">
              <a:lnSpc>
                <a:spcPct val="130000"/>
              </a:lnSpc>
            </a:pPr>
            <a:r>
              <a:rPr lang="en-US" altLang="en-US" sz="2200" dirty="0"/>
              <a:t>D3: clinically detectable lesions in dentin </a:t>
            </a:r>
          </a:p>
          <a:p>
            <a:pPr marL="457200" lvl="1" indent="0">
              <a:lnSpc>
                <a:spcPct val="130000"/>
              </a:lnSpc>
            </a:pPr>
            <a:r>
              <a:rPr lang="en-US" altLang="en-US" sz="2200" dirty="0"/>
              <a:t>D4: Lesions into pulp </a:t>
            </a:r>
          </a:p>
        </p:txBody>
      </p:sp>
      <p:sp>
        <p:nvSpPr>
          <p:cNvPr id="66565" name="Text Box 7">
            <a:extLst>
              <a:ext uri="{FF2B5EF4-FFF2-40B4-BE49-F238E27FC236}">
                <a16:creationId xmlns:a16="http://schemas.microsoft.com/office/drawing/2014/main" id="{09837755-7540-FF2D-7014-694AB7978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839" y="5510904"/>
            <a:ext cx="8695690" cy="42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spcAft>
                <a:spcPct val="5000"/>
              </a:spcAft>
            </a:pPr>
            <a:r>
              <a:rPr lang="en-US" altLang="en-US" sz="1800" dirty="0">
                <a:solidFill>
                  <a:srgbClr val="FFC000"/>
                </a:solidFill>
              </a:rPr>
              <a:t>Pitts (1997) – precision of caries diagnosis is illustrated as an iceberg.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1A95A-3EFE-86B8-7B3D-6A9B7DCA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26144"/>
            <a:ext cx="9291215" cy="1049235"/>
          </a:xfrm>
        </p:spPr>
        <p:txBody>
          <a:bodyPr/>
          <a:lstStyle/>
          <a:p>
            <a:r>
              <a:rPr lang="en-US" altLang="en-US" sz="3200" dirty="0">
                <a:solidFill>
                  <a:schemeClr val="accent1"/>
                </a:solidFill>
              </a:rPr>
              <a:t>Conditions Resembling Caries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EE05B-9DC5-00ED-9122-8788F350D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575379"/>
            <a:ext cx="9291215" cy="3450613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altLang="en-US" sz="2200" dirty="0"/>
              <a:t>RESTORATIVE MATERIALS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228600" indent="-228600" algn="just" eaLnBrk="1" hangingPunct="1">
              <a:lnSpc>
                <a:spcPct val="80000"/>
              </a:lnSpc>
            </a:pPr>
            <a:r>
              <a:rPr lang="en-US" altLang="en-US" sz="2200" dirty="0"/>
              <a:t>Such as composites, silicates and acrylics, may appear radiolucent and resemble dental caries on a radiograph.  </a:t>
            </a:r>
          </a:p>
          <a:p>
            <a:pPr marL="228600" indent="-228600" algn="just" eaLnBrk="1" hangingPunct="1">
              <a:lnSpc>
                <a:spcPct val="80000"/>
              </a:lnSpc>
            </a:pPr>
            <a:r>
              <a:rPr lang="en-US" altLang="en-US" sz="2200" dirty="0"/>
              <a:t>The appearance of an anterior cavity preparation restored with these materials differs from the appearance of interproximal caries and </a:t>
            </a:r>
            <a:r>
              <a:rPr lang="en-US" altLang="en-US" sz="2200" i="1" u="sng" dirty="0"/>
              <a:t>can be identified by the well-defined, smooth outline.</a:t>
            </a:r>
            <a:endParaRPr lang="en-US" altLang="en-US" sz="2200" dirty="0"/>
          </a:p>
          <a:p>
            <a:pPr algn="just"/>
            <a:endParaRPr lang="en-IN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D023E-B692-3B1F-719D-33704AD2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80</a:t>
            </a:fld>
            <a:endParaRPr lang="en-IN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35C250ED-D21E-4FCE-76D4-7FF429D3CA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945698"/>
              </p:ext>
            </p:extLst>
          </p:nvPr>
        </p:nvGraphicFramePr>
        <p:xfrm>
          <a:off x="8799871" y="3814916"/>
          <a:ext cx="1827264" cy="2132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905266" imgH="2647619" progId="MSPhotoEd.3">
                  <p:embed/>
                </p:oleObj>
              </mc:Choice>
              <mc:Fallback>
                <p:oleObj name="Photo Editor Photo" r:id="rId2" imgW="1905266" imgH="2647619" progId="MSPhotoEd.3">
                  <p:embed/>
                  <p:pic>
                    <p:nvPicPr>
                      <p:cNvPr id="5122" name="Object 3">
                        <a:extLst>
                          <a:ext uri="{FF2B5EF4-FFF2-40B4-BE49-F238E27FC236}">
                            <a16:creationId xmlns:a16="http://schemas.microsoft.com/office/drawing/2014/main" id="{281305FF-0FA4-3684-D70A-8F34A8F780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9871" y="3814916"/>
                        <a:ext cx="1827264" cy="2132492"/>
                      </a:xfrm>
                      <a:prstGeom prst="rect">
                        <a:avLst/>
                      </a:prstGeom>
                      <a:ln w="57150" cmpd="thickThin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15075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A95AA-9196-B3E2-36B3-3AB8513D3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920" y="798973"/>
            <a:ext cx="10052163" cy="4854575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altLang="en-US" sz="2400" b="1" dirty="0"/>
              <a:t>ABRASION: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228600" indent="-228600" algn="just" eaLnBrk="1" hangingPunct="1">
              <a:lnSpc>
                <a:spcPct val="80000"/>
              </a:lnSpc>
            </a:pPr>
            <a:r>
              <a:rPr lang="en-US" altLang="en-US" sz="2200" dirty="0"/>
              <a:t>Abrasion refers to the wearing away of tooth structure from the friction of a foreign object.   </a:t>
            </a:r>
          </a:p>
          <a:p>
            <a:pPr marL="228600" indent="-228600" algn="just" eaLnBrk="1" hangingPunct="1">
              <a:lnSpc>
                <a:spcPct val="80000"/>
              </a:lnSpc>
            </a:pPr>
            <a:r>
              <a:rPr lang="en-US" altLang="en-US" sz="2200" dirty="0"/>
              <a:t>The most frequent type of abrasion is caused by tooth brushing and is seen at the cervical margin of the teeth. </a:t>
            </a:r>
          </a:p>
          <a:p>
            <a:pPr marL="228600" indent="-228600" algn="just" eaLnBrk="1" hangingPunct="1">
              <a:lnSpc>
                <a:spcPct val="80000"/>
              </a:lnSpc>
            </a:pPr>
            <a:r>
              <a:rPr lang="en-US" altLang="en-US" sz="2200" dirty="0"/>
              <a:t>On a dental radiograph, </a:t>
            </a:r>
            <a:r>
              <a:rPr lang="en-US" altLang="en-US" sz="2200" i="1" u="sng" dirty="0"/>
              <a:t>abrasion appears as a well-defined horizontal radiolucency along the cervical region of a tooth.</a:t>
            </a:r>
            <a:endParaRPr lang="en-US" altLang="en-US" sz="2200" dirty="0"/>
          </a:p>
          <a:p>
            <a:pPr marL="228600" indent="-228600" algn="just" eaLnBrk="1" hangingPunct="1">
              <a:lnSpc>
                <a:spcPct val="80000"/>
              </a:lnSpc>
            </a:pPr>
            <a:r>
              <a:rPr lang="en-US" altLang="en-US" sz="2200" dirty="0"/>
              <a:t>Tooth brush abrasion affects the root surface of a tooth and may be confused with root surface caries.  </a:t>
            </a:r>
          </a:p>
          <a:p>
            <a:pPr marL="228600" indent="-228600" algn="just" eaLnBrk="1" hangingPunct="1">
              <a:lnSpc>
                <a:spcPct val="80000"/>
              </a:lnSpc>
            </a:pPr>
            <a:r>
              <a:rPr lang="en-US" altLang="en-US" sz="2200" dirty="0"/>
              <a:t>Clinically, the areas affected by abrasion appear as hard, highly polished defects in dentin and should not be confused with root caries that appears brown and leathery.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1F1D7-305C-D7F0-9E07-0BB4EEEF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81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19805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AE362-3052-1061-B798-8C9281AC1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728" y="942608"/>
            <a:ext cx="9886202" cy="3609728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altLang="en-US" sz="2400" b="1" dirty="0"/>
              <a:t>ATTRITION: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altLang="en-US" sz="2200" dirty="0"/>
          </a:p>
          <a:p>
            <a:pPr marL="228600" indent="-228600" algn="just" eaLnBrk="1" hangingPunct="1">
              <a:lnSpc>
                <a:spcPct val="80000"/>
              </a:lnSpc>
            </a:pPr>
            <a:r>
              <a:rPr lang="en-US" altLang="en-US" sz="2200" dirty="0"/>
              <a:t>Attrition may be seen on the </a:t>
            </a:r>
            <a:r>
              <a:rPr lang="en-US" altLang="en-US" sz="2200" i="1" u="sng" dirty="0"/>
              <a:t>incisal or occlusal surfaces</a:t>
            </a:r>
            <a:r>
              <a:rPr lang="en-US" altLang="en-US" sz="2200" dirty="0"/>
              <a:t> of deciduous or permanent teeth.</a:t>
            </a:r>
          </a:p>
          <a:p>
            <a:pPr marL="228600" indent="-228600" algn="just" eaLnBrk="1" hangingPunct="1">
              <a:lnSpc>
                <a:spcPct val="80000"/>
              </a:lnSpc>
            </a:pPr>
            <a:r>
              <a:rPr lang="en-US" altLang="en-US" sz="2200" dirty="0"/>
              <a:t>When the incisal or occlusal enamel is worn away, the underlying dentin wears away rapidly, and shallow concavities may form.</a:t>
            </a:r>
          </a:p>
          <a:p>
            <a:pPr marL="228600" indent="-228600" algn="just" eaLnBrk="1" hangingPunct="1">
              <a:lnSpc>
                <a:spcPct val="80000"/>
              </a:lnSpc>
            </a:pPr>
            <a:r>
              <a:rPr lang="en-US" altLang="en-US" sz="2200" dirty="0"/>
              <a:t>These concavities may resemble occlusal or incisal caries on a dental radiograph.  </a:t>
            </a:r>
          </a:p>
          <a:p>
            <a:pPr marL="228600" indent="-228600" algn="just" eaLnBrk="1" hangingPunct="1">
              <a:lnSpc>
                <a:spcPct val="80000"/>
              </a:lnSpc>
            </a:pPr>
            <a:r>
              <a:rPr lang="en-US" altLang="en-US" sz="2200" dirty="0"/>
              <a:t>Clinical examination enables the dental professional to distinguish attrition from caries.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B76A2-9AF9-8D4B-C35F-9B899041E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82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24950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1B66F-0531-B1E2-9765-39D7E307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83</a:t>
            </a:fld>
            <a:endParaRPr lang="en-IN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7A6396A9-193A-1809-7DF0-45BE9B325C0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712948"/>
              </p:ext>
            </p:extLst>
          </p:nvPr>
        </p:nvGraphicFramePr>
        <p:xfrm>
          <a:off x="2057405" y="1966443"/>
          <a:ext cx="4191025" cy="292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247619" imgH="2266667" progId="MSPhotoEd.3">
                  <p:embed/>
                </p:oleObj>
              </mc:Choice>
              <mc:Fallback>
                <p:oleObj name="Photo Editor Photo" r:id="rId2" imgW="3247619" imgH="2266667" progId="MSPhotoEd.3">
                  <p:embed/>
                  <p:pic>
                    <p:nvPicPr>
                      <p:cNvPr id="5123" name="Object 5">
                        <a:extLst>
                          <a:ext uri="{FF2B5EF4-FFF2-40B4-BE49-F238E27FC236}">
                            <a16:creationId xmlns:a16="http://schemas.microsoft.com/office/drawing/2014/main" id="{46C6D7EC-ABD8-F014-CD25-D760443732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5" y="1966443"/>
                        <a:ext cx="4191025" cy="2925114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EFF7721F-8CA1-3AD3-E272-06D1A33AAE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587384"/>
              </p:ext>
            </p:extLst>
          </p:nvPr>
        </p:nvGraphicFramePr>
        <p:xfrm>
          <a:off x="7939549" y="1579562"/>
          <a:ext cx="2965450" cy="369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1961905" imgH="2448267" progId="MSPhotoEd.3">
                  <p:embed/>
                </p:oleObj>
              </mc:Choice>
              <mc:Fallback>
                <p:oleObj name="Photo Editor Photo" r:id="rId4" imgW="1961905" imgH="2448267" progId="MSPhotoEd.3">
                  <p:embed/>
                  <p:pic>
                    <p:nvPicPr>
                      <p:cNvPr id="6146" name="Object 3">
                        <a:extLst>
                          <a:ext uri="{FF2B5EF4-FFF2-40B4-BE49-F238E27FC236}">
                            <a16:creationId xmlns:a16="http://schemas.microsoft.com/office/drawing/2014/main" id="{BDD81FEC-7598-3963-496F-B27989DBE5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9549" y="1579562"/>
                        <a:ext cx="2965450" cy="3698875"/>
                      </a:xfrm>
                      <a:prstGeom prst="rect">
                        <a:avLst/>
                      </a:prstGeom>
                      <a:ln w="57150" cmpd="thickThin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97765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1925-EFE7-1B96-6602-D337B245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7A437-2B0B-395F-5BB2-0AB7C5F06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 The truth about a ‘caries’ process that we cannot observe is, of course, </a:t>
            </a:r>
          </a:p>
          <a:p>
            <a:pPr algn="ctr">
              <a:buFontTx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               </a:t>
            </a:r>
            <a:r>
              <a:rPr lang="en-US" altLang="en-US" sz="3200" dirty="0">
                <a:latin typeface="Comic Sans MS" panose="030F0702030302020204" pitchFamily="66" charset="0"/>
              </a:rPr>
              <a:t>……………….</a:t>
            </a:r>
            <a:r>
              <a:rPr lang="en-US" altLang="en-US" sz="3200" i="1" dirty="0">
                <a:latin typeface="Comic Sans MS" panose="030F0702030302020204" pitchFamily="66" charset="0"/>
              </a:rPr>
              <a:t>elusive.</a:t>
            </a:r>
            <a:endParaRPr lang="en-IN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65358-CE94-87AF-D77D-6E58B3D20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84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67927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F3206-462F-3663-D6DF-9DF361756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43F58-20CE-99E0-3CDB-8110D3015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2F95D-1265-BE11-FDA5-9E7E4FA9D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85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148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879569-10D5-6A1A-7D19-98BF1C0A2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6E56-0614-4FDC-9E33-90CD7E57B886}" type="slidenum">
              <a:rPr lang="en-IN" smtClean="0"/>
              <a:t>9</a:t>
            </a:fld>
            <a:endParaRPr lang="en-IN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6AF8E4B-99E0-EFBC-C1E2-67FDAECD0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567" y="1117678"/>
            <a:ext cx="6936781" cy="4622644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554269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431</TotalTime>
  <Words>3722</Words>
  <Application>Microsoft Office PowerPoint</Application>
  <PresentationFormat>Widescreen</PresentationFormat>
  <Paragraphs>455</Paragraphs>
  <Slides>85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95" baseType="lpstr">
      <vt:lpstr>Arial</vt:lpstr>
      <vt:lpstr>Calibri</vt:lpstr>
      <vt:lpstr>Comic Sans MS</vt:lpstr>
      <vt:lpstr>Forte</vt:lpstr>
      <vt:lpstr>Rockwell</vt:lpstr>
      <vt:lpstr>Times New Roman</vt:lpstr>
      <vt:lpstr>Wingdings</vt:lpstr>
      <vt:lpstr>Gallery</vt:lpstr>
      <vt:lpstr>Bitmap Image</vt:lpstr>
      <vt:lpstr>Photo Editor Photo</vt:lpstr>
      <vt:lpstr>DIAGNOSIS OF DENTAL CARIES</vt:lpstr>
      <vt:lpstr>Content:</vt:lpstr>
      <vt:lpstr>introduction</vt:lpstr>
      <vt:lpstr>PowerPoint Presentation</vt:lpstr>
      <vt:lpstr>PowerPoint Presentation</vt:lpstr>
      <vt:lpstr>Ideal caries detection test:</vt:lpstr>
      <vt:lpstr>PowerPoint Presentation</vt:lpstr>
      <vt:lpstr>The iceberg concept</vt:lpstr>
      <vt:lpstr>PowerPoint Presentation</vt:lpstr>
      <vt:lpstr>Diagnostic tools</vt:lpstr>
      <vt:lpstr>Clinical detection of dental caries:</vt:lpstr>
      <vt:lpstr>VISUAL EXAMINATION </vt:lpstr>
      <vt:lpstr>PowerPoint Presentation</vt:lpstr>
      <vt:lpstr>PowerPoint Presentation</vt:lpstr>
      <vt:lpstr>PowerPoint Presentation</vt:lpstr>
      <vt:lpstr>DISADVANTAGES:</vt:lpstr>
      <vt:lpstr>VISUAL &amp; TACTILE EXAMINATION </vt:lpstr>
      <vt:lpstr>PowerPoint Presentation</vt:lpstr>
      <vt:lpstr>Use of explorers</vt:lpstr>
      <vt:lpstr>PowerPoint Presentation</vt:lpstr>
      <vt:lpstr>PowerPoint Presentation</vt:lpstr>
      <vt:lpstr>PowerPoint Presentation</vt:lpstr>
      <vt:lpstr>RADIOGRAPHY</vt:lpstr>
      <vt:lpstr>PowerPoint Presentation</vt:lpstr>
      <vt:lpstr>PowerPoint Presentation</vt:lpstr>
      <vt:lpstr>PowerPoint Presentation</vt:lpstr>
      <vt:lpstr>PowerPoint Presentation</vt:lpstr>
      <vt:lpstr>Interproximal Caries (Incipient)</vt:lpstr>
      <vt:lpstr>PowerPoint Presentation</vt:lpstr>
      <vt:lpstr>PowerPoint Presentation</vt:lpstr>
      <vt:lpstr>PowerPoint Presentation</vt:lpstr>
      <vt:lpstr>PowerPoint Presentation</vt:lpstr>
      <vt:lpstr>Occlusal Caries</vt:lpstr>
      <vt:lpstr>Buccal/ Lingual Caries</vt:lpstr>
      <vt:lpstr>Root Caries</vt:lpstr>
      <vt:lpstr>Cervical Burnout</vt:lpstr>
      <vt:lpstr>PowerPoint Presentation</vt:lpstr>
      <vt:lpstr>PowerPoint Presentation</vt:lpstr>
      <vt:lpstr>Anterior cervical burnout</vt:lpstr>
      <vt:lpstr>PowerPoint Presentation</vt:lpstr>
      <vt:lpstr>Recurrent Caries</vt:lpstr>
      <vt:lpstr>PowerPoint Presentation</vt:lpstr>
      <vt:lpstr>Digital radiographs</vt:lpstr>
      <vt:lpstr>PowerPoint Presentation</vt:lpstr>
      <vt:lpstr>Subtraction radiology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Advanced Techniques:</vt:lpstr>
      <vt:lpstr>Dye Techniques</vt:lpstr>
      <vt:lpstr>PowerPoint Presentation</vt:lpstr>
      <vt:lpstr>PowerPoint Presentation</vt:lpstr>
      <vt:lpstr>Fibre optic transillumination (FOTI and DiFOTI) </vt:lpstr>
      <vt:lpstr>PowerPoint Presentation</vt:lpstr>
      <vt:lpstr>PowerPoint Presentation</vt:lpstr>
      <vt:lpstr>Principle of FOTI:</vt:lpstr>
      <vt:lpstr>FOTI in use:</vt:lpstr>
      <vt:lpstr>DiFOTI</vt:lpstr>
      <vt:lpstr>Advantages of FOTI:</vt:lpstr>
      <vt:lpstr>Disadvantages of FOTI</vt:lpstr>
      <vt:lpstr>Electronic Caries Monitor (ECM):</vt:lpstr>
      <vt:lpstr>Working Principle:</vt:lpstr>
      <vt:lpstr>ECM Unit:</vt:lpstr>
      <vt:lpstr>Visible light fluorescence—QLF</vt:lpstr>
      <vt:lpstr>PowerPoint Presentation</vt:lpstr>
      <vt:lpstr>QLF Equipment:</vt:lpstr>
      <vt:lpstr>Visible light fluorescence—QLF</vt:lpstr>
      <vt:lpstr>ADVANTAGES:</vt:lpstr>
      <vt:lpstr>Laser fluorescence—DIAGNODent(DD): </vt:lpstr>
      <vt:lpstr>Controversy: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Prediction Of Patient’s Risk Of Future Disease  (Risk Assessment)</vt:lpstr>
      <vt:lpstr>Conditions Resembling Caries</vt:lpstr>
      <vt:lpstr>PowerPoint Presentation</vt:lpstr>
      <vt:lpstr>PowerPoint Presentation</vt:lpstr>
      <vt:lpstr>PowerPoint Presentation</vt:lpstr>
      <vt:lpstr>Conclusion</vt:lpstr>
      <vt:lpstr>References: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DIAGNOSIS OF DENTAL CARIES</dc:title>
  <dc:creator>Sanmati Gandhi</dc:creator>
  <cp:lastModifiedBy>Sanmati Gandhi</cp:lastModifiedBy>
  <cp:revision>17</cp:revision>
  <dcterms:created xsi:type="dcterms:W3CDTF">2022-12-15T09:15:52Z</dcterms:created>
  <dcterms:modified xsi:type="dcterms:W3CDTF">2023-09-18T05:19:47Z</dcterms:modified>
</cp:coreProperties>
</file>