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7" r:id="rId2"/>
    <p:sldId id="288" r:id="rId3"/>
    <p:sldId id="292" r:id="rId4"/>
    <p:sldId id="293" r:id="rId5"/>
    <p:sldId id="258" r:id="rId6"/>
    <p:sldId id="260" r:id="rId7"/>
    <p:sldId id="262" r:id="rId8"/>
    <p:sldId id="263" r:id="rId9"/>
    <p:sldId id="265" r:id="rId10"/>
    <p:sldId id="267" r:id="rId11"/>
    <p:sldId id="269" r:id="rId12"/>
    <p:sldId id="271" r:id="rId13"/>
    <p:sldId id="273" r:id="rId14"/>
    <p:sldId id="274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9" r:id="rId27"/>
    <p:sldId id="291" r:id="rId28"/>
    <p:sldId id="29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873" autoAdjust="0"/>
    <p:restoredTop sz="94660"/>
  </p:normalViewPr>
  <p:slideViewPr>
    <p:cSldViewPr>
      <p:cViewPr varScale="1">
        <p:scale>
          <a:sx n="103" d="100"/>
          <a:sy n="103" d="100"/>
        </p:scale>
        <p:origin x="-34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3BE36-3782-486F-8D2A-487E4095BA8B}" type="datetimeFigureOut">
              <a:rPr lang="en-IN" smtClean="0"/>
              <a:pPr/>
              <a:t>05-02-2018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D3BF8-56F6-458D-B0B2-4A705E2B8491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google.com/imgres?imgurl=http://img.tfd.com/mosby/thumbs/500221-fx4.jpg&amp;imgrefurl=http://medical-dictionary.thefreedictionary.com/taurodontism&amp;usg=__wta433F3gf88YfAvREs6un3GSjU=&amp;h=182&amp;w=250&amp;sz=9&amp;hl=en&amp;start=2&amp;um=1&amp;tbnid=sm5VcAVcdFeXFM:&amp;tbnh=81&amp;tbnw=111&amp;prev=/images?q=Taurodontism&amp;hl=en&amp;client=firefox-a&amp;rls=org.mozilla:en-US:official&amp;sa=N&amp;um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://images.google.com/imgres?imgurl=http://caribbean.scielo.org/img/revistas/wimj/v56n4/a11fig01.gif&amp;imgrefurl=http://caribbean.scielo.org/scielo.php?script=sci_arttext&amp;pid=S0043-31442007000400011&amp;lng=en&amp;nrm=&amp;usg=__B28geaii-QceLxG1poCunjYns70=&amp;h=281&amp;w=396&amp;sz=58&amp;hl=en&amp;start=5&amp;um=1&amp;tbnid=I8D_KcM75SP78M:&amp;tbnh=88&amp;tbnw=124&amp;prev=/images?q=Taurodontism&amp;hl=en&amp;client=firefox-a&amp;rls=org.mozilla:en-US:official&amp;sa=N&amp;um=1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2971800"/>
          </a:xfrm>
        </p:spPr>
        <p:txBody>
          <a:bodyPr/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Developmental</a:t>
            </a:r>
            <a:r>
              <a:rPr lang="en-US" dirty="0"/>
              <a:t> Disturbances of Oral &amp; </a:t>
            </a:r>
            <a:r>
              <a:rPr lang="en-US" dirty="0" err="1"/>
              <a:t>Paraoral</a:t>
            </a:r>
            <a:r>
              <a:rPr lang="en-US" dirty="0"/>
              <a:t> </a:t>
            </a:r>
            <a:r>
              <a:rPr lang="en-US" dirty="0" smtClean="0"/>
              <a:t>structures-3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4191000"/>
            <a:ext cx="6690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    DEPARTMENT OF ORAL PATHOLOGY AND                	  	MICROBIOLOGY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 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Concrescence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Form of fusion which occurs after root formation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Teeth united by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cementum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Due to traumatic injury, crowding leading to loss of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interdental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bone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May occur before or after tooth erupts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Problem during extraction</a:t>
            </a:r>
          </a:p>
        </p:txBody>
      </p:sp>
      <p:pic>
        <p:nvPicPr>
          <p:cNvPr id="4" name="Picture 4" descr="imagesconc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2954530"/>
            <a:ext cx="1981200" cy="3903470"/>
          </a:xfrm>
          <a:prstGeom prst="rect">
            <a:avLst/>
          </a:prstGeom>
          <a:noFill/>
        </p:spPr>
      </p:pic>
      <p:pic>
        <p:nvPicPr>
          <p:cNvPr id="5" name="Picture 5" descr="images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810000"/>
            <a:ext cx="3886200" cy="27815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Dilaceration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Refers to abnormal bend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curvature in crown or root.</a:t>
            </a:r>
          </a:p>
          <a:p>
            <a:pPr>
              <a:buFontTx/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Due to trauma during tooth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formation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Can occur anywhere in the tooth</a:t>
            </a:r>
          </a:p>
          <a:p>
            <a:pPr>
              <a:buFontTx/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Complications like extraction,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root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canal instrumentation, </a:t>
            </a:r>
          </a:p>
        </p:txBody>
      </p:sp>
      <p:pic>
        <p:nvPicPr>
          <p:cNvPr id="4" name="Picture 4" descr="imagesdi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1644" y="1371600"/>
            <a:ext cx="3853756" cy="4341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Talons cusp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Anomalous structure resembling an eagles talon on lingual aspect of incisors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Consists of normal enamel, dentin and pulp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Complications like dental caries, esthetics, malocclusion etc.</a:t>
            </a:r>
          </a:p>
          <a:p>
            <a:r>
              <a:rPr lang="sv-SE" sz="2400" dirty="0">
                <a:latin typeface="Times New Roman" pitchFamily="18" charset="0"/>
                <a:cs typeface="Times New Roman" pitchFamily="18" charset="0"/>
              </a:rPr>
              <a:t>Rubinstein taybi syndrome</a:t>
            </a:r>
          </a:p>
          <a:p>
            <a:pPr lvl="1"/>
            <a:r>
              <a:rPr lang="sv-SE" sz="2400" dirty="0">
                <a:latin typeface="Times New Roman" pitchFamily="18" charset="0"/>
                <a:cs typeface="Times New Roman" pitchFamily="18" charset="0"/>
              </a:rPr>
              <a:t>Developmental retardation</a:t>
            </a:r>
          </a:p>
          <a:p>
            <a:pPr lvl="1"/>
            <a:r>
              <a:rPr lang="sv-SE" sz="2400" dirty="0">
                <a:latin typeface="Times New Roman" pitchFamily="18" charset="0"/>
                <a:cs typeface="Times New Roman" pitchFamily="18" charset="0"/>
              </a:rPr>
              <a:t>Broad thumbs and great toes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Delayed or incomplete descent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 lvl="1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testis in males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Bone age below fiftieth percentile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Talons cusp </a:t>
            </a:r>
          </a:p>
        </p:txBody>
      </p:sp>
      <p:pic>
        <p:nvPicPr>
          <p:cNvPr id="4" name="Picture 4" descr="imagestal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6791" y="2979737"/>
            <a:ext cx="4028609" cy="3192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Dens in Dente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Invagination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 the surface of crown before calcification has occurred.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Etiology 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Increased localized external pressure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Focal growth retardation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Focal growth stimulation in tooth bud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Maxillary lateral incisor most commonly involved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Radiographically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Pear shaped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invagination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of enamel</a:t>
            </a:r>
          </a:p>
          <a:p>
            <a:pPr lvl="1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838200"/>
            <a:ext cx="658813" cy="1905000"/>
          </a:xfrm>
          <a:noFill/>
          <a:ln/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914400"/>
            <a:ext cx="65722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1066800"/>
            <a:ext cx="9525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990600"/>
            <a:ext cx="28384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838200" y="3200400"/>
            <a:ext cx="81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Type I</a:t>
            </a: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2438400" y="3124200"/>
            <a:ext cx="882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Type II</a:t>
            </a:r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3810000" y="3124200"/>
            <a:ext cx="946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Type III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533400" y="3886200"/>
            <a:ext cx="2438400" cy="26445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3886200"/>
            <a:ext cx="2421204" cy="26181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Dens Evaginatus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Accessory cusp or globule of enamel on the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occlusal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aspect between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buccal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lingual cusp of premolars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Proliferation and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evagination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of IEE and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odontogenic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mesenchyme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May lead to disturbance in occlusion, displacement of teeth, pulp exposure, infection   </a:t>
            </a:r>
          </a:p>
        </p:txBody>
      </p:sp>
      <p:pic>
        <p:nvPicPr>
          <p:cNvPr id="30724" name="Picture 4" descr="imagesl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865563"/>
            <a:ext cx="4114800" cy="271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Taurodontism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Bull like teeth/ Resembling teeth of cud chewing animals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Classified as</a:t>
            </a:r>
          </a:p>
          <a:p>
            <a:pPr lvl="1">
              <a:lnSpc>
                <a:spcPct val="9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Hypotaurodont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Hypertaurodont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Mesotaurodont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Results due to failure of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invagination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of HERS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Deciduous &amp; Permanent teeth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Molars are affected, Unilateral but can be bilateral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R/F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Rectangular shape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Large pulp chamber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Bifurcation near the apex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/>
          </a:p>
        </p:txBody>
      </p:sp>
      <p:pic>
        <p:nvPicPr>
          <p:cNvPr id="31749" name="Picture 5" descr="500221-fx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52800"/>
            <a:ext cx="4267200" cy="3114675"/>
          </a:xfrm>
          <a:prstGeom prst="rect">
            <a:avLst/>
          </a:prstGeom>
          <a:noFill/>
        </p:spPr>
      </p:pic>
      <p:pic>
        <p:nvPicPr>
          <p:cNvPr id="31751" name="Picture 7" descr="a11fig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371850"/>
            <a:ext cx="42672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Supernumerary roots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Extra root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Usually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cuspids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bicuspids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Molars may also have an extra root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Problem during extraction, Root canal treatment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Developmental Disturbances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752600"/>
            <a:ext cx="6400800" cy="3200400"/>
          </a:xfrm>
        </p:spPr>
        <p:txBody>
          <a:bodyPr/>
          <a:lstStyle/>
          <a:p>
            <a:endParaRPr lang="en-US" dirty="0"/>
          </a:p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Number of Teeth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/>
          </p:cNvSpPr>
          <p:nvPr/>
        </p:nvSpPr>
        <p:spPr bwMode="auto">
          <a:xfrm>
            <a:off x="0" y="304800"/>
            <a:ext cx="91440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Purpose Statement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9" name="Rectangle 5"/>
          <p:cNvSpPr>
            <a:spLocks/>
          </p:cNvSpPr>
          <p:nvPr/>
        </p:nvSpPr>
        <p:spPr bwMode="auto">
          <a:xfrm>
            <a:off x="685800" y="1752600"/>
            <a:ext cx="8458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400"/>
              </a:spcBef>
              <a:buClr>
                <a:schemeClr val="tx1"/>
              </a:buClr>
              <a:buSzPts val="3200"/>
              <a:buFont typeface="Wingdings 3" pitchFamily="18" charset="2"/>
              <a:buChar char="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At  the end of the lecture student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should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describe--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400"/>
              </a:spcBef>
              <a:buClr>
                <a:schemeClr val="tx1"/>
              </a:buClr>
              <a:buSzPts val="2800"/>
              <a:buFont typeface="Arial" pitchFamily="34" charset="0"/>
              <a:buChar char="–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Developmental disturbances associated with:</a:t>
            </a:r>
          </a:p>
          <a:p>
            <a:pPr>
              <a:spcBef>
                <a:spcPts val="400"/>
              </a:spcBef>
              <a:buClr>
                <a:schemeClr val="tx1"/>
              </a:buClr>
              <a:buSzPts val="2800"/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Size of teeth</a:t>
            </a:r>
          </a:p>
          <a:p>
            <a:pPr>
              <a:spcBef>
                <a:spcPts val="400"/>
              </a:spcBef>
              <a:buClr>
                <a:schemeClr val="tx1"/>
              </a:buClr>
              <a:buSzPts val="2800"/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Shape of teeth</a:t>
            </a:r>
          </a:p>
          <a:p>
            <a:pPr>
              <a:spcBef>
                <a:spcPts val="400"/>
              </a:spcBef>
              <a:buClr>
                <a:schemeClr val="tx1"/>
              </a:buClr>
              <a:buSzPts val="2800"/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Number of teeth</a:t>
            </a:r>
          </a:p>
          <a:p>
            <a:pPr>
              <a:spcBef>
                <a:spcPts val="400"/>
              </a:spcBef>
              <a:buClr>
                <a:schemeClr val="tx1"/>
              </a:buClr>
              <a:buSzPts val="2800"/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Growth of teeth</a:t>
            </a:r>
          </a:p>
          <a:p>
            <a:pPr>
              <a:spcBef>
                <a:spcPts val="400"/>
              </a:spcBef>
              <a:buClr>
                <a:schemeClr val="tx1"/>
              </a:buClr>
              <a:buSzPts val="2800"/>
              <a:buFont typeface="Arial" pitchFamily="34" charset="0"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 flipH="1">
            <a:off x="5212080" y="1828800"/>
            <a:ext cx="457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Anodontia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True 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Total/ Complete 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Partial/ Incomplete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False 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Total/ Complete 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Partial/ Incomplete </a:t>
            </a:r>
          </a:p>
          <a:p>
            <a:pPr lvl="1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5" name="Picture 5" descr="466a"/>
          <p:cNvPicPr>
            <a:picLocks noChangeAspect="1" noChangeArrowheads="1"/>
          </p:cNvPicPr>
          <p:nvPr/>
        </p:nvPicPr>
        <p:blipFill>
          <a:blip r:embed="rId2" cstate="print"/>
          <a:srcRect r="50000"/>
          <a:stretch>
            <a:fillRect/>
          </a:stretch>
        </p:blipFill>
        <p:spPr bwMode="auto">
          <a:xfrm>
            <a:off x="5029200" y="1447800"/>
            <a:ext cx="3048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Supernumerary  teeth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Incisors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Premolars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Paramolars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Distomolars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Gardner Syndrome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Multiple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Osteoma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Multiple Supernumerary teeth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Compound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Odontoma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Unerupted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teeth </a:t>
            </a:r>
          </a:p>
          <a:p>
            <a:pPr lvl="1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Hypercementosis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r="6412" b="12959"/>
          <a:stretch>
            <a:fillRect/>
          </a:stretch>
        </p:blipFill>
        <p:spPr>
          <a:xfrm>
            <a:off x="0" y="2667000"/>
            <a:ext cx="4495800" cy="3124200"/>
          </a:xfrm>
          <a:noFill/>
          <a:ln/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 cstate="print"/>
          <a:srcRect l="7997" t="10614" r="4759" b="6590"/>
          <a:stretch>
            <a:fillRect/>
          </a:stretch>
        </p:blipFill>
        <p:spPr bwMode="auto">
          <a:xfrm>
            <a:off x="4648200" y="2667000"/>
            <a:ext cx="426720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12838"/>
            <a:ext cx="8229600" cy="2697162"/>
          </a:xfrm>
        </p:spPr>
        <p:txBody>
          <a:bodyPr/>
          <a:lstStyle/>
          <a:p>
            <a:pPr algn="l">
              <a:buFontTx/>
              <a:buChar char="•"/>
            </a:pPr>
            <a:r>
              <a:rPr lang="en-US" sz="2400" dirty="0"/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Predeciduous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dentition</a:t>
            </a:r>
            <a:br>
              <a:rPr lang="en-US" sz="2200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Hornified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structure on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gingiva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resembling teeth</a:t>
            </a:r>
            <a:br>
              <a:rPr lang="en-US" sz="2200" dirty="0">
                <a:latin typeface="Times New Roman" pitchFamily="18" charset="0"/>
                <a:cs typeface="Times New Roman" pitchFamily="18" charset="0"/>
              </a:rPr>
            </a:b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3382963"/>
          </a:xfrm>
        </p:spPr>
        <p:txBody>
          <a:bodyPr>
            <a:normAutofit/>
          </a:bodyPr>
          <a:lstStyle/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Postpermanent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dentition  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Third set of dentition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Developmental Disturbances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676400"/>
            <a:ext cx="9144000" cy="3200400"/>
          </a:xfrm>
        </p:spPr>
        <p:txBody>
          <a:bodyPr/>
          <a:lstStyle/>
          <a:p>
            <a:endParaRPr lang="en-US" dirty="0"/>
          </a:p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Growth (Eruption) of Teeth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Premature eruption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Delayed eruption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Eruption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squestrum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Multiple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unerupted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teeth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Embedded teeth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Impacted teeth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Ankylosed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teeth (Submerged teeth)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/>
          </p:cNvSpPr>
          <p:nvPr/>
        </p:nvSpPr>
        <p:spPr bwMode="auto">
          <a:xfrm>
            <a:off x="0" y="304800"/>
            <a:ext cx="91440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SUMMARY</a:t>
            </a:r>
            <a:r>
              <a:rPr lang="en-US" sz="4100" b="1" dirty="0" smtClean="0">
                <a:latin typeface="Calibri" pitchFamily="34" charset="0"/>
              </a:rPr>
              <a:t> </a:t>
            </a:r>
            <a:endParaRPr lang="en-US" dirty="0"/>
          </a:p>
        </p:txBody>
      </p:sp>
      <p:sp>
        <p:nvSpPr>
          <p:cNvPr id="21509" name="Rectangle 5"/>
          <p:cNvSpPr>
            <a:spLocks/>
          </p:cNvSpPr>
          <p:nvPr/>
        </p:nvSpPr>
        <p:spPr bwMode="auto">
          <a:xfrm>
            <a:off x="685800" y="1752600"/>
            <a:ext cx="8458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400"/>
              </a:spcBef>
              <a:buClr>
                <a:schemeClr val="tx1"/>
              </a:buClr>
              <a:buSzPts val="3200"/>
              <a:buFont typeface="Wingdings 3" pitchFamily="18" charset="2"/>
              <a:buChar char="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end of the lecture student should be able to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conclude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</a:t>
            </a:r>
          </a:p>
          <a:p>
            <a:pPr>
              <a:spcBef>
                <a:spcPts val="400"/>
              </a:spcBef>
              <a:buClr>
                <a:schemeClr val="tx1"/>
              </a:buClr>
              <a:buSzPts val="2800"/>
              <a:buFont typeface="Arial" pitchFamily="34" charset="0"/>
              <a:buChar char="–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Developmental disturbances associated with: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2737088"/>
            <a:ext cx="4572000" cy="21441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400"/>
              </a:spcBef>
              <a:buClr>
                <a:schemeClr val="tx1"/>
              </a:buClr>
              <a:buSzPts val="2800"/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Size of teeth</a:t>
            </a:r>
          </a:p>
          <a:p>
            <a:pPr>
              <a:spcBef>
                <a:spcPts val="400"/>
              </a:spcBef>
              <a:buClr>
                <a:schemeClr val="tx1"/>
              </a:buClr>
              <a:buSzPts val="2800"/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Shape of teeth</a:t>
            </a:r>
          </a:p>
          <a:p>
            <a:pPr>
              <a:spcBef>
                <a:spcPts val="400"/>
              </a:spcBef>
              <a:buClr>
                <a:schemeClr val="tx1"/>
              </a:buClr>
              <a:buSzPts val="2800"/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Number of teeth</a:t>
            </a:r>
          </a:p>
          <a:p>
            <a:pPr>
              <a:spcBef>
                <a:spcPts val="400"/>
              </a:spcBef>
              <a:buClr>
                <a:schemeClr val="tx1"/>
              </a:buClr>
              <a:buSzPts val="2800"/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Growth of teeth</a:t>
            </a:r>
          </a:p>
          <a:p>
            <a:pPr>
              <a:spcBef>
                <a:spcPts val="400"/>
              </a:spcBef>
              <a:buClr>
                <a:schemeClr val="tx1"/>
              </a:buClr>
              <a:buSzPts val="2800"/>
              <a:buFont typeface="Arial" pitchFamily="34" charset="0"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Bibliography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Shafer’s text book of oral pathology 5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&amp; 6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edition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Oral  and maxillofacial pathology Neville, 2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edition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Color atlas of oral diseases Caw son, r. A.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8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th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edition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THANK YOU!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Learning Objectives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625" y="1143000"/>
          <a:ext cx="8686800" cy="5405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2286000"/>
                <a:gridCol w="1447800"/>
                <a:gridCol w="1447800"/>
                <a:gridCol w="1447800"/>
                <a:gridCol w="1447800"/>
              </a:tblGrid>
              <a:tr h="76199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S.N.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Learning Objectives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Domain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Level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Criteria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Condition </a:t>
                      </a:r>
                      <a:endParaRPr lang="en-US" dirty="0"/>
                    </a:p>
                  </a:txBody>
                  <a:tcPr/>
                </a:tc>
              </a:tr>
              <a:tr h="52871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Enumerate </a:t>
                      </a:r>
                      <a:r>
                        <a:rPr lang="en-US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clinical features</a:t>
                      </a:r>
                      <a:endParaRPr lang="en-US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Cognitive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Must Know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All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871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Write classification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Cognitive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Must Know</a:t>
                      </a:r>
                    </a:p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All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2871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Write </a:t>
                      </a:r>
                      <a:r>
                        <a:rPr lang="en-US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pathogenesis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Cognitive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Must Know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All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2871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Write radiographic features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Cognitive </a:t>
                      </a:r>
                    </a:p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Must Know</a:t>
                      </a:r>
                    </a:p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Times New Roman" pitchFamily="18" charset="0"/>
                          <a:cs typeface="Times New Roman" pitchFamily="18" charset="0"/>
                        </a:rPr>
                        <a:t>All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2871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Write </a:t>
                      </a:r>
                      <a:r>
                        <a:rPr lang="en-US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histologic features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Cognitive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Must Know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All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2871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Enumerate differential diagnosis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Cognitive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Times New Roman" pitchFamily="18" charset="0"/>
                          <a:cs typeface="Times New Roman" pitchFamily="18" charset="0"/>
                        </a:rPr>
                        <a:t>Nice to Know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All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2871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Write </a:t>
                      </a:r>
                      <a:r>
                        <a:rPr lang="en-US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treatment &amp; prognosis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Cognitive  &amp; Psychomotor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Must Know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All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Contents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IN" dirty="0" err="1" smtClean="0"/>
              <a:t>Microdontia</a:t>
            </a:r>
            <a:endParaRPr lang="en-IN" dirty="0" smtClean="0"/>
          </a:p>
          <a:p>
            <a:r>
              <a:rPr lang="en-IN" dirty="0" err="1" smtClean="0"/>
              <a:t>Macrodontia</a:t>
            </a:r>
            <a:endParaRPr lang="en-IN" dirty="0" smtClean="0"/>
          </a:p>
          <a:p>
            <a:r>
              <a:rPr lang="en-IN" dirty="0" err="1" smtClean="0"/>
              <a:t>Gemination</a:t>
            </a:r>
            <a:endParaRPr lang="en-IN" dirty="0" smtClean="0"/>
          </a:p>
          <a:p>
            <a:r>
              <a:rPr lang="en-IN" dirty="0" smtClean="0"/>
              <a:t>Fusion</a:t>
            </a:r>
          </a:p>
          <a:p>
            <a:r>
              <a:rPr lang="en-IN" dirty="0" smtClean="0"/>
              <a:t>Concrescence</a:t>
            </a:r>
          </a:p>
          <a:p>
            <a:r>
              <a:rPr lang="en-IN" dirty="0" err="1" smtClean="0"/>
              <a:t>Dilaceration</a:t>
            </a:r>
            <a:endParaRPr lang="en-IN" dirty="0" smtClean="0"/>
          </a:p>
          <a:p>
            <a:r>
              <a:rPr lang="en-IN" dirty="0" smtClean="0"/>
              <a:t>Talon’s cusp</a:t>
            </a:r>
          </a:p>
          <a:p>
            <a:r>
              <a:rPr lang="en-IN" dirty="0" smtClean="0"/>
              <a:t>Dens </a:t>
            </a:r>
            <a:r>
              <a:rPr lang="en-IN" dirty="0" err="1" smtClean="0"/>
              <a:t>invaginatus</a:t>
            </a:r>
            <a:endParaRPr lang="en-IN" dirty="0" smtClean="0"/>
          </a:p>
          <a:p>
            <a:r>
              <a:rPr lang="en-IN" dirty="0" smtClean="0"/>
              <a:t>Dens </a:t>
            </a:r>
            <a:r>
              <a:rPr lang="en-IN" dirty="0" err="1" smtClean="0"/>
              <a:t>evaginatus</a:t>
            </a:r>
            <a:endParaRPr lang="en-IN" dirty="0" smtClean="0"/>
          </a:p>
          <a:p>
            <a:r>
              <a:rPr lang="en-IN" dirty="0" err="1" smtClean="0"/>
              <a:t>Taurodontism</a:t>
            </a:r>
            <a:endParaRPr lang="en-IN" dirty="0" smtClean="0"/>
          </a:p>
          <a:p>
            <a:r>
              <a:rPr lang="en-IN" dirty="0" smtClean="0"/>
              <a:t>Supernumerary roots</a:t>
            </a:r>
          </a:p>
          <a:p>
            <a:r>
              <a:rPr lang="en-IN" dirty="0" err="1" smtClean="0"/>
              <a:t>Anodontia</a:t>
            </a:r>
            <a:endParaRPr lang="en-IN" dirty="0" smtClean="0"/>
          </a:p>
          <a:p>
            <a:r>
              <a:rPr lang="en-IN" dirty="0" smtClean="0"/>
              <a:t>Supernumerary teeth</a:t>
            </a:r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DEVELPOMENTAL DISORDER IN SIZE OF TEETH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MICRODONTIA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Smaller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than normal teeth</a:t>
            </a:r>
          </a:p>
          <a:p>
            <a:pPr>
              <a:buFontTx/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Three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types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True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generalized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microdontia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(Smaller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size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teeth)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Relative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generalized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microdontia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(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Larger size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jaws)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Microdontia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involving single tooth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(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Peg laterals, Third molars, premolars)</a:t>
            </a:r>
          </a:p>
        </p:txBody>
      </p:sp>
      <p:pic>
        <p:nvPicPr>
          <p:cNvPr id="4" name="Picture 2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600200"/>
            <a:ext cx="3929743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Macrodontia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Larger than normal teeth</a:t>
            </a:r>
          </a:p>
          <a:p>
            <a:pPr>
              <a:buFontTx/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Three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types: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True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generalized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macrodontia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(Larger size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teeth)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Relative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generalized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macrodontia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(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Smaller size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jaws)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Macrodontia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involving single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tooth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 Central Incisors)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4696" y="1219200"/>
            <a:ext cx="3509704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8419" y="4114800"/>
            <a:ext cx="1626781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Developmental Disturbances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524000"/>
            <a:ext cx="6400800" cy="3200400"/>
          </a:xfrm>
        </p:spPr>
        <p:txBody>
          <a:bodyPr/>
          <a:lstStyle/>
          <a:p>
            <a:endParaRPr lang="en-US" dirty="0"/>
          </a:p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Shape of Teeth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Gemination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(Twinning)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Attempt at division of single tooth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germ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invagination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resulting in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formation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incomplete teeth.</a:t>
            </a:r>
          </a:p>
          <a:p>
            <a:pPr>
              <a:buFontTx/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One structure with completely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incompletely separated crowns with single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root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root canal</a:t>
            </a:r>
          </a:p>
          <a:p>
            <a:pPr>
              <a:buFontTx/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Twinning  refers to production of two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teeth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from single tooth bud resulting in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formation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one normal and one supernumerary tooth </a:t>
            </a:r>
          </a:p>
        </p:txBody>
      </p:sp>
      <p:pic>
        <p:nvPicPr>
          <p:cNvPr id="4" name="Picture 4" descr="images gem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9666" y="1752600"/>
            <a:ext cx="2845734" cy="4206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Fusion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2578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Union of two normally separated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teeth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Complete or incomplete fusion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Pressure or crowding of developing teeth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Fusion may be between two normal teeth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normal tooth and a supernumerary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tooth</a:t>
            </a:r>
          </a:p>
          <a:p>
            <a:pPr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Clinical complications like, spacing,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periodontal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problems, esthetics  </a:t>
            </a:r>
          </a:p>
        </p:txBody>
      </p:sp>
      <p:pic>
        <p:nvPicPr>
          <p:cNvPr id="4" name="Picture 6" descr="Fush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524000"/>
            <a:ext cx="35814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758</Words>
  <Application>Microsoft Office PowerPoint</Application>
  <PresentationFormat>On-screen Show (4:3)</PresentationFormat>
  <Paragraphs>231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Developmental Disturbances of Oral &amp; Paraoral structures-3</vt:lpstr>
      <vt:lpstr>Slide 2</vt:lpstr>
      <vt:lpstr>Learning Objectives </vt:lpstr>
      <vt:lpstr>Contents</vt:lpstr>
      <vt:lpstr>DEVELPOMENTAL DISORDER IN SIZE OF TEETH</vt:lpstr>
      <vt:lpstr>Macrodontia </vt:lpstr>
      <vt:lpstr>Developmental Disturbances </vt:lpstr>
      <vt:lpstr>Gemination (Twinning) </vt:lpstr>
      <vt:lpstr>Fusion </vt:lpstr>
      <vt:lpstr>Concrescence </vt:lpstr>
      <vt:lpstr>Dilaceration </vt:lpstr>
      <vt:lpstr>Talons cusp</vt:lpstr>
      <vt:lpstr>Dens in Dente</vt:lpstr>
      <vt:lpstr>Slide 14</vt:lpstr>
      <vt:lpstr>Dens Evaginatus</vt:lpstr>
      <vt:lpstr>Taurodontism </vt:lpstr>
      <vt:lpstr>Slide 17</vt:lpstr>
      <vt:lpstr>Supernumerary roots</vt:lpstr>
      <vt:lpstr>Developmental Disturbances </vt:lpstr>
      <vt:lpstr>Anodontia </vt:lpstr>
      <vt:lpstr>Supernumerary  teeth</vt:lpstr>
      <vt:lpstr>Slide 22</vt:lpstr>
      <vt:lpstr> Predeciduous dentition  - Hornified structure on gingiva resembling teeth </vt:lpstr>
      <vt:lpstr>Developmental Disturbances </vt:lpstr>
      <vt:lpstr>Slide 25</vt:lpstr>
      <vt:lpstr>Slide 26</vt:lpstr>
      <vt:lpstr>Bibliography</vt:lpstr>
      <vt:lpstr>Slide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Developmental Disturbances of Oral &amp; Paraoral structures-3</dc:title>
  <dc:creator>DR.SWATI AGARWAL</dc:creator>
  <cp:lastModifiedBy>HOD</cp:lastModifiedBy>
  <cp:revision>18</cp:revision>
  <dcterms:created xsi:type="dcterms:W3CDTF">2006-08-16T00:00:00Z</dcterms:created>
  <dcterms:modified xsi:type="dcterms:W3CDTF">2018-02-05T06:13:24Z</dcterms:modified>
</cp:coreProperties>
</file>