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258" r:id="rId3"/>
    <p:sldId id="259" r:id="rId4"/>
    <p:sldId id="260" r:id="rId5"/>
    <p:sldId id="293" r:id="rId6"/>
    <p:sldId id="294" r:id="rId7"/>
    <p:sldId id="261" r:id="rId8"/>
    <p:sldId id="302" r:id="rId9"/>
    <p:sldId id="295" r:id="rId10"/>
    <p:sldId id="303" r:id="rId11"/>
    <p:sldId id="304" r:id="rId12"/>
    <p:sldId id="296" r:id="rId13"/>
    <p:sldId id="297" r:id="rId14"/>
    <p:sldId id="298" r:id="rId15"/>
    <p:sldId id="286" r:id="rId16"/>
    <p:sldId id="299" r:id="rId17"/>
    <p:sldId id="300" r:id="rId18"/>
    <p:sldId id="301" r:id="rId19"/>
    <p:sldId id="262" r:id="rId20"/>
    <p:sldId id="263" r:id="rId21"/>
    <p:sldId id="305" r:id="rId22"/>
    <p:sldId id="306" r:id="rId23"/>
    <p:sldId id="307" r:id="rId24"/>
    <p:sldId id="265" r:id="rId25"/>
    <p:sldId id="266" r:id="rId26"/>
    <p:sldId id="267" r:id="rId27"/>
    <p:sldId id="268" r:id="rId28"/>
    <p:sldId id="269" r:id="rId29"/>
    <p:sldId id="270" r:id="rId30"/>
    <p:sldId id="308" r:id="rId31"/>
    <p:sldId id="271" r:id="rId32"/>
    <p:sldId id="272" r:id="rId33"/>
    <p:sldId id="273" r:id="rId34"/>
    <p:sldId id="285" r:id="rId35"/>
    <p:sldId id="274" r:id="rId36"/>
    <p:sldId id="275" r:id="rId37"/>
    <p:sldId id="276" r:id="rId38"/>
    <p:sldId id="277" r:id="rId39"/>
    <p:sldId id="290" r:id="rId40"/>
    <p:sldId id="278" r:id="rId41"/>
    <p:sldId id="280" r:id="rId42"/>
    <p:sldId id="281" r:id="rId43"/>
    <p:sldId id="282" r:id="rId44"/>
    <p:sldId id="279" r:id="rId45"/>
    <p:sldId id="283" r:id="rId46"/>
    <p:sldId id="287" r:id="rId47"/>
    <p:sldId id="288" r:id="rId48"/>
    <p:sldId id="29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0A8"/>
    <a:srgbClr val="AC1C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660"/>
  </p:normalViewPr>
  <p:slideViewPr>
    <p:cSldViewPr>
      <p:cViewPr varScale="1">
        <p:scale>
          <a:sx n="70" d="100"/>
          <a:sy n="70" d="100"/>
        </p:scale>
        <p:origin x="13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52DC6-F5DC-416B-B8D2-FEFD00612E91}" type="doc">
      <dgm:prSet loTypeId="urn:microsoft.com/office/officeart/2005/8/layout/venn1" loCatId="relationship" qsTypeId="urn:microsoft.com/office/officeart/2005/8/quickstyle/simple1" qsCatId="simple" csTypeId="urn:microsoft.com/office/officeart/2005/8/colors/accent1_2" csCatId="accent1" phldr="1"/>
      <dgm:spPr/>
    </dgm:pt>
    <dgm:pt modelId="{203A2688-E0A2-4D0D-85E5-E5B0D0AF268A}">
      <dgm:prSet phldrT="[Text]"/>
      <dgm:spPr/>
      <dgm:t>
        <a:bodyPr/>
        <a:lstStyle/>
        <a:p>
          <a:r>
            <a:rPr lang="en-US" dirty="0" err="1" smtClean="0">
              <a:solidFill>
                <a:srgbClr val="C00000"/>
              </a:solidFill>
            </a:rPr>
            <a:t>Enviromental</a:t>
          </a:r>
          <a:r>
            <a:rPr lang="en-US" dirty="0" smtClean="0">
              <a:solidFill>
                <a:srgbClr val="C00000"/>
              </a:solidFill>
            </a:rPr>
            <a:t> factors</a:t>
          </a:r>
          <a:endParaRPr lang="en-US" dirty="0">
            <a:solidFill>
              <a:srgbClr val="C00000"/>
            </a:solidFill>
          </a:endParaRPr>
        </a:p>
      </dgm:t>
    </dgm:pt>
    <dgm:pt modelId="{1D23AF16-4662-4DB1-9C4B-4E0D90422B55}" type="parTrans" cxnId="{C743B352-DAE6-453A-8BA8-416C260257EB}">
      <dgm:prSet/>
      <dgm:spPr/>
      <dgm:t>
        <a:bodyPr/>
        <a:lstStyle/>
        <a:p>
          <a:endParaRPr lang="en-US"/>
        </a:p>
      </dgm:t>
    </dgm:pt>
    <dgm:pt modelId="{236E8566-C870-4849-A539-67D48F7DCD93}" type="sibTrans" cxnId="{C743B352-DAE6-453A-8BA8-416C260257EB}">
      <dgm:prSet/>
      <dgm:spPr/>
      <dgm:t>
        <a:bodyPr/>
        <a:lstStyle/>
        <a:p>
          <a:endParaRPr lang="en-US"/>
        </a:p>
      </dgm:t>
    </dgm:pt>
    <dgm:pt modelId="{51373357-B995-427B-AB42-0E3D51B0A81F}">
      <dgm:prSet phldrT="[Text]"/>
      <dgm:spPr/>
      <dgm:t>
        <a:bodyPr/>
        <a:lstStyle/>
        <a:p>
          <a:r>
            <a:rPr lang="en-US" dirty="0" smtClean="0">
              <a:solidFill>
                <a:srgbClr val="7030A0"/>
              </a:solidFill>
            </a:rPr>
            <a:t>Agent</a:t>
          </a:r>
          <a:r>
            <a:rPr lang="en-US" dirty="0" smtClean="0"/>
            <a:t> </a:t>
          </a:r>
          <a:r>
            <a:rPr lang="en-US" dirty="0" smtClean="0">
              <a:solidFill>
                <a:srgbClr val="7030A0"/>
              </a:solidFill>
            </a:rPr>
            <a:t>factors</a:t>
          </a:r>
          <a:endParaRPr lang="en-US" dirty="0">
            <a:solidFill>
              <a:srgbClr val="7030A0"/>
            </a:solidFill>
          </a:endParaRPr>
        </a:p>
      </dgm:t>
    </dgm:pt>
    <dgm:pt modelId="{66791F28-89BA-4D55-88EE-F00C52A3783E}" type="parTrans" cxnId="{E24FF7B3-86CA-4316-A974-6C5D9327448C}">
      <dgm:prSet/>
      <dgm:spPr/>
      <dgm:t>
        <a:bodyPr/>
        <a:lstStyle/>
        <a:p>
          <a:endParaRPr lang="en-US"/>
        </a:p>
      </dgm:t>
    </dgm:pt>
    <dgm:pt modelId="{FEE1F5EB-E30C-47F5-825A-7E816290C747}" type="sibTrans" cxnId="{E24FF7B3-86CA-4316-A974-6C5D9327448C}">
      <dgm:prSet/>
      <dgm:spPr/>
      <dgm:t>
        <a:bodyPr/>
        <a:lstStyle/>
        <a:p>
          <a:endParaRPr lang="en-US"/>
        </a:p>
      </dgm:t>
    </dgm:pt>
    <dgm:pt modelId="{0A9A1B0B-6641-428A-8F5B-3CDF1B34760D}">
      <dgm:prSet phldrT="[Text]"/>
      <dgm:spPr/>
      <dgm:t>
        <a:bodyPr/>
        <a:lstStyle/>
        <a:p>
          <a:r>
            <a:rPr lang="en-US" dirty="0" smtClean="0">
              <a:solidFill>
                <a:srgbClr val="2A20A8"/>
              </a:solidFill>
            </a:rPr>
            <a:t>Host factors</a:t>
          </a:r>
          <a:endParaRPr lang="en-US" dirty="0">
            <a:solidFill>
              <a:srgbClr val="2A20A8"/>
            </a:solidFill>
          </a:endParaRPr>
        </a:p>
      </dgm:t>
    </dgm:pt>
    <dgm:pt modelId="{5BC84D3B-1E31-42D1-BD59-984D931196A1}" type="parTrans" cxnId="{20A642F3-F26A-4EC4-9E72-AA9F33BC5B78}">
      <dgm:prSet/>
      <dgm:spPr/>
      <dgm:t>
        <a:bodyPr/>
        <a:lstStyle/>
        <a:p>
          <a:endParaRPr lang="en-US"/>
        </a:p>
      </dgm:t>
    </dgm:pt>
    <dgm:pt modelId="{7DA75274-9423-41C1-81C5-A0A639605D29}" type="sibTrans" cxnId="{20A642F3-F26A-4EC4-9E72-AA9F33BC5B78}">
      <dgm:prSet/>
      <dgm:spPr/>
      <dgm:t>
        <a:bodyPr/>
        <a:lstStyle/>
        <a:p>
          <a:endParaRPr lang="en-US"/>
        </a:p>
      </dgm:t>
    </dgm:pt>
    <dgm:pt modelId="{03759CF1-88F8-445A-A68F-8471001D9C9A}" type="pres">
      <dgm:prSet presAssocID="{03552DC6-F5DC-416B-B8D2-FEFD00612E91}" presName="compositeShape" presStyleCnt="0">
        <dgm:presLayoutVars>
          <dgm:chMax val="7"/>
          <dgm:dir/>
          <dgm:resizeHandles val="exact"/>
        </dgm:presLayoutVars>
      </dgm:prSet>
      <dgm:spPr/>
    </dgm:pt>
    <dgm:pt modelId="{44AA1D9D-8DA7-4825-9518-A3A34CD82162}" type="pres">
      <dgm:prSet presAssocID="{203A2688-E0A2-4D0D-85E5-E5B0D0AF268A}" presName="circ1" presStyleLbl="vennNode1" presStyleIdx="0" presStyleCnt="3" custLinFactNeighborX="0" custLinFactNeighborY="-3125"/>
      <dgm:spPr/>
      <dgm:t>
        <a:bodyPr/>
        <a:lstStyle/>
        <a:p>
          <a:endParaRPr lang="en-US"/>
        </a:p>
      </dgm:t>
    </dgm:pt>
    <dgm:pt modelId="{273FFC11-9FF0-4AC9-8B57-D18B24666FF4}" type="pres">
      <dgm:prSet presAssocID="{203A2688-E0A2-4D0D-85E5-E5B0D0AF268A}" presName="circ1Tx" presStyleLbl="revTx" presStyleIdx="0" presStyleCnt="0">
        <dgm:presLayoutVars>
          <dgm:chMax val="0"/>
          <dgm:chPref val="0"/>
          <dgm:bulletEnabled val="1"/>
        </dgm:presLayoutVars>
      </dgm:prSet>
      <dgm:spPr/>
      <dgm:t>
        <a:bodyPr/>
        <a:lstStyle/>
        <a:p>
          <a:endParaRPr lang="en-US"/>
        </a:p>
      </dgm:t>
    </dgm:pt>
    <dgm:pt modelId="{2ACD391B-97B5-45EF-9033-A9DA38310F52}" type="pres">
      <dgm:prSet presAssocID="{51373357-B995-427B-AB42-0E3D51B0A81F}" presName="circ2" presStyleLbl="vennNode1" presStyleIdx="1" presStyleCnt="3" custLinFactNeighborX="7667" custLinFactNeighborY="6250"/>
      <dgm:spPr/>
      <dgm:t>
        <a:bodyPr/>
        <a:lstStyle/>
        <a:p>
          <a:endParaRPr lang="en-US"/>
        </a:p>
      </dgm:t>
    </dgm:pt>
    <dgm:pt modelId="{7AAB842B-F829-4C1B-B7B1-D901ED9042AB}" type="pres">
      <dgm:prSet presAssocID="{51373357-B995-427B-AB42-0E3D51B0A81F}" presName="circ2Tx" presStyleLbl="revTx" presStyleIdx="0" presStyleCnt="0">
        <dgm:presLayoutVars>
          <dgm:chMax val="0"/>
          <dgm:chPref val="0"/>
          <dgm:bulletEnabled val="1"/>
        </dgm:presLayoutVars>
      </dgm:prSet>
      <dgm:spPr/>
      <dgm:t>
        <a:bodyPr/>
        <a:lstStyle/>
        <a:p>
          <a:endParaRPr lang="en-US"/>
        </a:p>
      </dgm:t>
    </dgm:pt>
    <dgm:pt modelId="{2AA92B6E-BAB7-4F1C-93C7-0D460210310D}" type="pres">
      <dgm:prSet presAssocID="{0A9A1B0B-6641-428A-8F5B-3CDF1B34760D}" presName="circ3" presStyleLbl="vennNode1" presStyleIdx="2" presStyleCnt="3" custLinFactNeighborX="1708"/>
      <dgm:spPr/>
      <dgm:t>
        <a:bodyPr/>
        <a:lstStyle/>
        <a:p>
          <a:endParaRPr lang="en-US"/>
        </a:p>
      </dgm:t>
    </dgm:pt>
    <dgm:pt modelId="{0980C7A7-0CDE-45CA-A4EB-06DE4EDFD590}" type="pres">
      <dgm:prSet presAssocID="{0A9A1B0B-6641-428A-8F5B-3CDF1B34760D}" presName="circ3Tx" presStyleLbl="revTx" presStyleIdx="0" presStyleCnt="0">
        <dgm:presLayoutVars>
          <dgm:chMax val="0"/>
          <dgm:chPref val="0"/>
          <dgm:bulletEnabled val="1"/>
        </dgm:presLayoutVars>
      </dgm:prSet>
      <dgm:spPr/>
      <dgm:t>
        <a:bodyPr/>
        <a:lstStyle/>
        <a:p>
          <a:endParaRPr lang="en-US"/>
        </a:p>
      </dgm:t>
    </dgm:pt>
  </dgm:ptLst>
  <dgm:cxnLst>
    <dgm:cxn modelId="{278DA127-5053-449C-92A7-6F278E64A700}" type="presOf" srcId="{03552DC6-F5DC-416B-B8D2-FEFD00612E91}" destId="{03759CF1-88F8-445A-A68F-8471001D9C9A}" srcOrd="0" destOrd="0" presId="urn:microsoft.com/office/officeart/2005/8/layout/venn1"/>
    <dgm:cxn modelId="{0D591E10-25AA-40D6-B4CA-94AB65D7C92A}" type="presOf" srcId="{51373357-B995-427B-AB42-0E3D51B0A81F}" destId="{7AAB842B-F829-4C1B-B7B1-D901ED9042AB}" srcOrd="1" destOrd="0" presId="urn:microsoft.com/office/officeart/2005/8/layout/venn1"/>
    <dgm:cxn modelId="{5B4A55EF-9BAE-40BD-9916-0B095F2FE920}" type="presOf" srcId="{0A9A1B0B-6641-428A-8F5B-3CDF1B34760D}" destId="{2AA92B6E-BAB7-4F1C-93C7-0D460210310D}" srcOrd="0" destOrd="0" presId="urn:microsoft.com/office/officeart/2005/8/layout/venn1"/>
    <dgm:cxn modelId="{20A642F3-F26A-4EC4-9E72-AA9F33BC5B78}" srcId="{03552DC6-F5DC-416B-B8D2-FEFD00612E91}" destId="{0A9A1B0B-6641-428A-8F5B-3CDF1B34760D}" srcOrd="2" destOrd="0" parTransId="{5BC84D3B-1E31-42D1-BD59-984D931196A1}" sibTransId="{7DA75274-9423-41C1-81C5-A0A639605D29}"/>
    <dgm:cxn modelId="{49CE6882-02B0-4384-83E7-569D223BACE1}" type="presOf" srcId="{203A2688-E0A2-4D0D-85E5-E5B0D0AF268A}" destId="{44AA1D9D-8DA7-4825-9518-A3A34CD82162}" srcOrd="0" destOrd="0" presId="urn:microsoft.com/office/officeart/2005/8/layout/venn1"/>
    <dgm:cxn modelId="{7C9C78EF-51D6-4BA8-AB5E-2AB1C98A2440}" type="presOf" srcId="{51373357-B995-427B-AB42-0E3D51B0A81F}" destId="{2ACD391B-97B5-45EF-9033-A9DA38310F52}" srcOrd="0" destOrd="0" presId="urn:microsoft.com/office/officeart/2005/8/layout/venn1"/>
    <dgm:cxn modelId="{E24FF7B3-86CA-4316-A974-6C5D9327448C}" srcId="{03552DC6-F5DC-416B-B8D2-FEFD00612E91}" destId="{51373357-B995-427B-AB42-0E3D51B0A81F}" srcOrd="1" destOrd="0" parTransId="{66791F28-89BA-4D55-88EE-F00C52A3783E}" sibTransId="{FEE1F5EB-E30C-47F5-825A-7E816290C747}"/>
    <dgm:cxn modelId="{8BA7C4A8-D3C5-4194-9111-ADD017653C97}" type="presOf" srcId="{203A2688-E0A2-4D0D-85E5-E5B0D0AF268A}" destId="{273FFC11-9FF0-4AC9-8B57-D18B24666FF4}" srcOrd="1" destOrd="0" presId="urn:microsoft.com/office/officeart/2005/8/layout/venn1"/>
    <dgm:cxn modelId="{E646952F-A3E8-49CC-A903-01E5BA99154C}" type="presOf" srcId="{0A9A1B0B-6641-428A-8F5B-3CDF1B34760D}" destId="{0980C7A7-0CDE-45CA-A4EB-06DE4EDFD590}" srcOrd="1" destOrd="0" presId="urn:microsoft.com/office/officeart/2005/8/layout/venn1"/>
    <dgm:cxn modelId="{C743B352-DAE6-453A-8BA8-416C260257EB}" srcId="{03552DC6-F5DC-416B-B8D2-FEFD00612E91}" destId="{203A2688-E0A2-4D0D-85E5-E5B0D0AF268A}" srcOrd="0" destOrd="0" parTransId="{1D23AF16-4662-4DB1-9C4B-4E0D90422B55}" sibTransId="{236E8566-C870-4849-A539-67D48F7DCD93}"/>
    <dgm:cxn modelId="{F833BBF8-B7B8-45CD-89F6-DE966AE4DE33}" type="presParOf" srcId="{03759CF1-88F8-445A-A68F-8471001D9C9A}" destId="{44AA1D9D-8DA7-4825-9518-A3A34CD82162}" srcOrd="0" destOrd="0" presId="urn:microsoft.com/office/officeart/2005/8/layout/venn1"/>
    <dgm:cxn modelId="{EE3700FA-1A1E-4F6A-BB51-E2D4EDC6901B}" type="presParOf" srcId="{03759CF1-88F8-445A-A68F-8471001D9C9A}" destId="{273FFC11-9FF0-4AC9-8B57-D18B24666FF4}" srcOrd="1" destOrd="0" presId="urn:microsoft.com/office/officeart/2005/8/layout/venn1"/>
    <dgm:cxn modelId="{0770FDCE-5755-4AB1-96FE-8B205E2901FC}" type="presParOf" srcId="{03759CF1-88F8-445A-A68F-8471001D9C9A}" destId="{2ACD391B-97B5-45EF-9033-A9DA38310F52}" srcOrd="2" destOrd="0" presId="urn:microsoft.com/office/officeart/2005/8/layout/venn1"/>
    <dgm:cxn modelId="{0473DA44-024D-4FE4-9F79-6695444F2597}" type="presParOf" srcId="{03759CF1-88F8-445A-A68F-8471001D9C9A}" destId="{7AAB842B-F829-4C1B-B7B1-D901ED9042AB}" srcOrd="3" destOrd="0" presId="urn:microsoft.com/office/officeart/2005/8/layout/venn1"/>
    <dgm:cxn modelId="{3DB65CB1-1D0F-43CE-A07D-7DE90B9F5F7C}" type="presParOf" srcId="{03759CF1-88F8-445A-A68F-8471001D9C9A}" destId="{2AA92B6E-BAB7-4F1C-93C7-0D460210310D}" srcOrd="4" destOrd="0" presId="urn:microsoft.com/office/officeart/2005/8/layout/venn1"/>
    <dgm:cxn modelId="{6769C0E7-C615-418F-B668-7670301BC1F0}" type="presParOf" srcId="{03759CF1-88F8-445A-A68F-8471001D9C9A}" destId="{0980C7A7-0CDE-45CA-A4EB-06DE4EDFD59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A1D9D-8DA7-4825-9518-A3A34CD82162}">
      <dsp:nvSpPr>
        <dsp:cNvPr id="0" name=""/>
        <dsp:cNvSpPr/>
      </dsp:nvSpPr>
      <dsp:spPr>
        <a:xfrm>
          <a:off x="1828799" y="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err="1" smtClean="0">
              <a:solidFill>
                <a:srgbClr val="C00000"/>
              </a:solidFill>
            </a:rPr>
            <a:t>Enviromental</a:t>
          </a:r>
          <a:r>
            <a:rPr lang="en-US" sz="2400" kern="1200" dirty="0" smtClean="0">
              <a:solidFill>
                <a:srgbClr val="C00000"/>
              </a:solidFill>
            </a:rPr>
            <a:t> factors</a:t>
          </a:r>
          <a:endParaRPr lang="en-US" sz="2400" kern="1200" dirty="0">
            <a:solidFill>
              <a:srgbClr val="C00000"/>
            </a:solidFill>
          </a:endParaRPr>
        </a:p>
      </dsp:txBody>
      <dsp:txXfrm>
        <a:off x="2153920" y="426720"/>
        <a:ext cx="1788160" cy="1097280"/>
      </dsp:txXfrm>
    </dsp:sp>
    <dsp:sp modelId="{2ACD391B-97B5-45EF-9033-A9DA38310F52}">
      <dsp:nvSpPr>
        <dsp:cNvPr id="0" name=""/>
        <dsp:cNvSpPr/>
      </dsp:nvSpPr>
      <dsp:spPr>
        <a:xfrm>
          <a:off x="2895608" y="1625599"/>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solidFill>
                <a:srgbClr val="7030A0"/>
              </a:solidFill>
            </a:rPr>
            <a:t>Agent</a:t>
          </a:r>
          <a:r>
            <a:rPr lang="en-US" sz="2400" kern="1200" dirty="0" smtClean="0"/>
            <a:t> </a:t>
          </a:r>
          <a:r>
            <a:rPr lang="en-US" sz="2400" kern="1200" dirty="0" smtClean="0">
              <a:solidFill>
                <a:srgbClr val="7030A0"/>
              </a:solidFill>
            </a:rPr>
            <a:t>factors</a:t>
          </a:r>
          <a:endParaRPr lang="en-US" sz="2400" kern="1200" dirty="0">
            <a:solidFill>
              <a:srgbClr val="7030A0"/>
            </a:solidFill>
          </a:endParaRPr>
        </a:p>
      </dsp:txBody>
      <dsp:txXfrm>
        <a:off x="3641352" y="2255519"/>
        <a:ext cx="1463040" cy="1341120"/>
      </dsp:txXfrm>
    </dsp:sp>
    <dsp:sp modelId="{2AA92B6E-BAB7-4F1C-93C7-0D460210310D}">
      <dsp:nvSpPr>
        <dsp:cNvPr id="0" name=""/>
        <dsp:cNvSpPr/>
      </dsp:nvSpPr>
      <dsp:spPr>
        <a:xfrm>
          <a:off x="990591"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solidFill>
                <a:srgbClr val="2A20A8"/>
              </a:solidFill>
            </a:rPr>
            <a:t>Host factors</a:t>
          </a:r>
          <a:endParaRPr lang="en-US" sz="2400" kern="1200" dirty="0">
            <a:solidFill>
              <a:srgbClr val="2A20A8"/>
            </a:solidFill>
          </a:endParaRPr>
        </a:p>
      </dsp:txBody>
      <dsp:txXfrm>
        <a:off x="1220207"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804A622-71DA-4494-A85F-6EF3F3BDB232}" type="datetimeFigureOut">
              <a:rPr lang="en-US" smtClean="0"/>
              <a:pPr/>
              <a:t>06/10/2017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87BD724-ED9B-496D-9A82-CC2C54B2D91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4A622-71DA-4494-A85F-6EF3F3BDB232}" type="datetimeFigureOut">
              <a:rPr lang="en-US" smtClean="0"/>
              <a:pPr/>
              <a:t>06/10/2017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BD724-ED9B-496D-9A82-CC2C54B2D9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4A622-71DA-4494-A85F-6EF3F3BDB232}" type="datetimeFigureOut">
              <a:rPr lang="en-US" smtClean="0"/>
              <a:pPr/>
              <a:t>06/10/2017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BD724-ED9B-496D-9A82-CC2C54B2D9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4A622-71DA-4494-A85F-6EF3F3BDB232}" type="datetimeFigureOut">
              <a:rPr lang="en-US" smtClean="0"/>
              <a:pPr/>
              <a:t>06/10/2017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BD724-ED9B-496D-9A82-CC2C54B2D9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04A622-71DA-4494-A85F-6EF3F3BDB232}" type="datetimeFigureOut">
              <a:rPr lang="en-US" smtClean="0"/>
              <a:pPr/>
              <a:t>06/10/2017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BD724-ED9B-496D-9A82-CC2C54B2D91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04A622-71DA-4494-A85F-6EF3F3BDB232}" type="datetimeFigureOut">
              <a:rPr lang="en-US" smtClean="0"/>
              <a:pPr/>
              <a:t>06/10/2017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BD724-ED9B-496D-9A82-CC2C54B2D9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804A622-71DA-4494-A85F-6EF3F3BDB232}" type="datetimeFigureOut">
              <a:rPr lang="en-US" smtClean="0"/>
              <a:pPr/>
              <a:t>06/10/2017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BD724-ED9B-496D-9A82-CC2C54B2D9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04A622-71DA-4494-A85F-6EF3F3BDB232}" type="datetimeFigureOut">
              <a:rPr lang="en-US" smtClean="0"/>
              <a:pPr/>
              <a:t>06/10/2017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BD724-ED9B-496D-9A82-CC2C54B2D9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4A622-71DA-4494-A85F-6EF3F3BDB232}" type="datetimeFigureOut">
              <a:rPr lang="en-US" smtClean="0"/>
              <a:pPr/>
              <a:t>06/10/2017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BD724-ED9B-496D-9A82-CC2C54B2D9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04A622-71DA-4494-A85F-6EF3F3BDB232}" type="datetimeFigureOut">
              <a:rPr lang="en-US" smtClean="0"/>
              <a:pPr/>
              <a:t>06/10/2017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BD724-ED9B-496D-9A82-CC2C54B2D9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804A622-71DA-4494-A85F-6EF3F3BDB232}" type="datetimeFigureOut">
              <a:rPr lang="en-US" smtClean="0"/>
              <a:pPr/>
              <a:t>06/10/2017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87BD724-ED9B-496D-9A82-CC2C54B2D91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04A622-71DA-4494-A85F-6EF3F3BDB232}" type="datetimeFigureOut">
              <a:rPr lang="en-US" smtClean="0"/>
              <a:pPr/>
              <a:t>06/10/2017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7BD724-ED9B-496D-9A82-CC2C54B2D91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8686799"/>
          </a:xfrm>
        </p:spPr>
        <p:txBody>
          <a:bodyPr>
            <a:noAutofit/>
          </a:bodyPr>
          <a:lstStyle/>
          <a:p>
            <a:r>
              <a:rPr lang="en-US" sz="8800" dirty="0" smtClean="0">
                <a:solidFill>
                  <a:schemeClr val="accent5">
                    <a:lumMod val="50000"/>
                  </a:schemeClr>
                </a:solidFill>
              </a:rPr>
              <a:t>DEPARTMENT OF PUBLIC HELTH DENTISTRY</a:t>
            </a:r>
            <a:endParaRPr lang="en-US" sz="8800" dirty="0">
              <a:solidFill>
                <a:schemeClr val="accent5">
                  <a:lumMod val="50000"/>
                </a:schemeClr>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theories</a:t>
            </a:r>
            <a:endParaRPr lang="en-US" dirty="0"/>
          </a:p>
        </p:txBody>
      </p:sp>
      <p:sp>
        <p:nvSpPr>
          <p:cNvPr id="3" name="Content Placeholder 2"/>
          <p:cNvSpPr>
            <a:spLocks noGrp="1"/>
          </p:cNvSpPr>
          <p:nvPr>
            <p:ph idx="1"/>
          </p:nvPr>
        </p:nvSpPr>
        <p:spPr/>
        <p:txBody>
          <a:bodyPr/>
          <a:lstStyle/>
          <a:p>
            <a:r>
              <a:rPr lang="en-US" dirty="0" smtClean="0"/>
              <a:t>The legend of the worm</a:t>
            </a:r>
          </a:p>
          <a:p>
            <a:endParaRPr lang="en-US" dirty="0"/>
          </a:p>
          <a:p>
            <a:r>
              <a:rPr lang="en-US" dirty="0" smtClean="0"/>
              <a:t>The earliest reference to tooth decay and toothache came from the ancient Sumerian text known as “The legend of the worm”. </a:t>
            </a:r>
          </a:p>
          <a:p>
            <a:endParaRPr lang="en-US" dirty="0"/>
          </a:p>
        </p:txBody>
      </p:sp>
    </p:spTree>
    <p:extLst>
      <p:ext uri="{BB962C8B-B14F-4D97-AF65-F5344CB8AC3E}">
        <p14:creationId xmlns:p14="http://schemas.microsoft.com/office/powerpoint/2010/main" val="422727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67" y="1066800"/>
            <a:ext cx="8229600" cy="1143000"/>
          </a:xfrm>
        </p:spPr>
        <p:txBody>
          <a:bodyPr>
            <a:normAutofit fontScale="90000"/>
          </a:bodyPr>
          <a:lstStyle/>
          <a:p>
            <a:r>
              <a:rPr lang="en-US" dirty="0"/>
              <a:t>ENDOGENOUS THEORIES</a:t>
            </a:r>
            <a:br>
              <a:rPr lang="en-US" dirty="0"/>
            </a:br>
            <a:endParaRPr lang="en-US" dirty="0"/>
          </a:p>
        </p:txBody>
      </p:sp>
      <p:sp>
        <p:nvSpPr>
          <p:cNvPr id="3" name="Content Placeholder 2"/>
          <p:cNvSpPr>
            <a:spLocks noGrp="1"/>
          </p:cNvSpPr>
          <p:nvPr>
            <p:ph idx="1"/>
          </p:nvPr>
        </p:nvSpPr>
        <p:spPr/>
        <p:txBody>
          <a:bodyPr/>
          <a:lstStyle/>
          <a:p>
            <a:pPr marL="0" indent="0">
              <a:buNone/>
            </a:pPr>
            <a:r>
              <a:rPr lang="en-US" sz="3200" b="1" dirty="0" smtClean="0"/>
              <a:t>Humoral theory</a:t>
            </a:r>
          </a:p>
          <a:p>
            <a:endParaRPr lang="en-US" dirty="0" smtClean="0"/>
          </a:p>
          <a:p>
            <a:r>
              <a:rPr lang="en-US" dirty="0" smtClean="0"/>
              <a:t>The four elemental humors of the body were blood, phlegm, black bile and yellow bile.</a:t>
            </a:r>
          </a:p>
          <a:p>
            <a:endParaRPr lang="en-US" dirty="0"/>
          </a:p>
          <a:p>
            <a:endParaRPr lang="en-US" dirty="0"/>
          </a:p>
        </p:txBody>
      </p:sp>
    </p:spTree>
    <p:extLst>
      <p:ext uri="{BB962C8B-B14F-4D97-AF65-F5344CB8AC3E}">
        <p14:creationId xmlns:p14="http://schemas.microsoft.com/office/powerpoint/2010/main" val="328338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Chemical (acid) theory</a:t>
            </a:r>
          </a:p>
          <a:p>
            <a:endParaRPr lang="en-US" b="1" dirty="0" smtClean="0"/>
          </a:p>
          <a:p>
            <a:r>
              <a:rPr lang="en-US" dirty="0" smtClean="0"/>
              <a:t>In the 17</a:t>
            </a:r>
            <a:r>
              <a:rPr lang="en-US" baseline="30000" dirty="0" smtClean="0"/>
              <a:t>th</a:t>
            </a:r>
            <a:r>
              <a:rPr lang="en-US" dirty="0" smtClean="0"/>
              <a:t> and 18</a:t>
            </a:r>
            <a:r>
              <a:rPr lang="en-US" baseline="30000" dirty="0" smtClean="0"/>
              <a:t>th</a:t>
            </a:r>
            <a:r>
              <a:rPr lang="en-US" dirty="0" smtClean="0"/>
              <a:t> century, there emerged the concept that teeth were destroyed by acids formed in the oral cavity. </a:t>
            </a:r>
          </a:p>
          <a:p>
            <a:endParaRPr lang="en-US" dirty="0" smtClean="0"/>
          </a:p>
          <a:p>
            <a:r>
              <a:rPr lang="en-US" dirty="0" smtClean="0"/>
              <a:t>Robertson (1835) proposed that dental decay was caused by acid formed by fermentation of food particles around teeth.</a:t>
            </a:r>
            <a:endParaRPr lang="en-US" dirty="0"/>
          </a:p>
        </p:txBody>
      </p:sp>
    </p:spTree>
    <p:extLst>
      <p:ext uri="{BB962C8B-B14F-4D97-AF65-F5344CB8AC3E}">
        <p14:creationId xmlns:p14="http://schemas.microsoft.com/office/powerpoint/2010/main" val="2802365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Parasitic (septic ) theory:</a:t>
            </a:r>
          </a:p>
          <a:p>
            <a:endParaRPr lang="en-US" dirty="0" smtClean="0"/>
          </a:p>
          <a:p>
            <a:r>
              <a:rPr lang="en-US" dirty="0" smtClean="0"/>
              <a:t>Early microscopic observation of scrapings from teeth and of the carious lesions by </a:t>
            </a:r>
            <a:r>
              <a:rPr lang="en-US" dirty="0" err="1" smtClean="0"/>
              <a:t>Antoni</a:t>
            </a:r>
            <a:r>
              <a:rPr lang="en-US" dirty="0" smtClean="0"/>
              <a:t> Van </a:t>
            </a:r>
            <a:r>
              <a:rPr lang="en-US" dirty="0" err="1" smtClean="0"/>
              <a:t>Leeuwenhock</a:t>
            </a:r>
            <a:r>
              <a:rPr lang="en-US" dirty="0" smtClean="0"/>
              <a:t> (1632- 1723) indicated that microorganisms were associated with the carious process. </a:t>
            </a:r>
            <a:endParaRPr lang="en-US" dirty="0"/>
          </a:p>
        </p:txBody>
      </p:sp>
    </p:spTree>
    <p:extLst>
      <p:ext uri="{BB962C8B-B14F-4D97-AF65-F5344CB8AC3E}">
        <p14:creationId xmlns:p14="http://schemas.microsoft.com/office/powerpoint/2010/main" val="361925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en-US" sz="2400" b="1" dirty="0" smtClean="0"/>
              <a:t>Miller’s chemico - parasitic theory (Acidogenic theory)</a:t>
            </a:r>
            <a:br>
              <a:rPr lang="en-US" sz="2400" b="1" dirty="0" smtClean="0"/>
            </a:br>
            <a:endParaRPr lang="en-US" sz="2400" b="1" dirty="0"/>
          </a:p>
        </p:txBody>
      </p:sp>
      <p:sp>
        <p:nvSpPr>
          <p:cNvPr id="3" name="Content Placeholder 2"/>
          <p:cNvSpPr>
            <a:spLocks noGrp="1"/>
          </p:cNvSpPr>
          <p:nvPr>
            <p:ph idx="1"/>
          </p:nvPr>
        </p:nvSpPr>
        <p:spPr/>
        <p:txBody>
          <a:bodyPr>
            <a:normAutofit fontScale="92500"/>
          </a:bodyPr>
          <a:lstStyle/>
          <a:p>
            <a:r>
              <a:rPr lang="en-US" dirty="0" smtClean="0"/>
              <a:t>This theory was proposed originally by W.D. Miller in 1890.</a:t>
            </a:r>
          </a:p>
          <a:p>
            <a:endParaRPr lang="en-US" dirty="0"/>
          </a:p>
          <a:p>
            <a:r>
              <a:rPr lang="en-US" dirty="0" smtClean="0"/>
              <a:t>He made the significant observation that many organisms can produce acid from the fermentation of sugar and showed that several oral microorganism have this property and lactic acid is one of the major acids formed.</a:t>
            </a:r>
          </a:p>
          <a:p>
            <a:endParaRPr lang="en-US" dirty="0"/>
          </a:p>
          <a:p>
            <a:r>
              <a:rPr lang="en-US" dirty="0" smtClean="0"/>
              <a:t>He also showed that extracted human teeth could be demineralized by incubation in mixtures of bread or sugar with human saliva.</a:t>
            </a:r>
            <a:endParaRPr lang="en-US" dirty="0"/>
          </a:p>
        </p:txBody>
      </p:sp>
    </p:spTree>
    <p:extLst>
      <p:ext uri="{BB962C8B-B14F-4D97-AF65-F5344CB8AC3E}">
        <p14:creationId xmlns:p14="http://schemas.microsoft.com/office/powerpoint/2010/main" val="52179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STEPHAN’S CURVE</a:t>
            </a:r>
            <a:endParaRPr lang="en-US" dirty="0"/>
          </a:p>
        </p:txBody>
      </p:sp>
      <p:sp>
        <p:nvSpPr>
          <p:cNvPr id="3" name="Content Placeholder 2"/>
          <p:cNvSpPr>
            <a:spLocks noGrp="1"/>
          </p:cNvSpPr>
          <p:nvPr>
            <p:ph sz="half" idx="1"/>
          </p:nvPr>
        </p:nvSpPr>
        <p:spPr/>
        <p:txBody>
          <a:bodyPr>
            <a:normAutofit fontScale="92500"/>
          </a:bodyPr>
          <a:lstStyle/>
          <a:p>
            <a:r>
              <a:rPr lang="en-US" dirty="0" smtClean="0"/>
              <a:t>Stephan showed that within 2-4 minutes of rinsing with a solution of glucose/sucrose, plaque  PH is reduced  from about6.5-5 and gradually returns to the original value within approximately 40 minutes.</a:t>
            </a:r>
          </a:p>
          <a:p>
            <a:r>
              <a:rPr lang="en-US" dirty="0" smtClean="0"/>
              <a:t>This is known as </a:t>
            </a:r>
            <a:r>
              <a:rPr lang="en-US" dirty="0" err="1" smtClean="0"/>
              <a:t>stephan’s</a:t>
            </a:r>
            <a:r>
              <a:rPr lang="en-US" dirty="0" smtClean="0"/>
              <a:t> curve.</a:t>
            </a:r>
            <a:endParaRPr lang="en-US" dirty="0"/>
          </a:p>
        </p:txBody>
      </p:sp>
      <p:sp>
        <p:nvSpPr>
          <p:cNvPr id="4" name="Content Placeholder 3"/>
          <p:cNvSpPr>
            <a:spLocks noGrp="1"/>
          </p:cNvSpPr>
          <p:nvPr>
            <p:ph sz="half" idx="2"/>
          </p:nvPr>
        </p:nvSpPr>
        <p:spPr>
          <a:xfrm>
            <a:off x="4419600" y="1905000"/>
            <a:ext cx="4724400" cy="4952999"/>
          </a:xfrm>
          <a:blipFill>
            <a:blip r:embed="rId2"/>
            <a:stretch>
              <a:fillRect/>
            </a:stretch>
          </a:blipFill>
        </p:spPr>
        <p:txBody>
          <a:bodyPr>
            <a:normAutofit fontScale="92500"/>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389120"/>
          </a:xfrm>
        </p:spPr>
        <p:txBody>
          <a:bodyPr>
            <a:normAutofit fontScale="92500" lnSpcReduction="20000"/>
          </a:bodyPr>
          <a:lstStyle/>
          <a:p>
            <a:pPr marL="0" indent="0">
              <a:buNone/>
            </a:pPr>
            <a:r>
              <a:rPr lang="en-US" sz="3000" b="1" dirty="0" smtClean="0"/>
              <a:t>Proteolytic theory:</a:t>
            </a:r>
          </a:p>
          <a:p>
            <a:endParaRPr lang="en-US" dirty="0" smtClean="0"/>
          </a:p>
          <a:p>
            <a:r>
              <a:rPr lang="en-US" dirty="0" smtClean="0"/>
              <a:t>In 1947, Gottlieb, suggested that the initial attack on enamel might be the destruction of organic material rather than demineralization by acid.</a:t>
            </a:r>
          </a:p>
          <a:p>
            <a:endParaRPr lang="en-US" dirty="0"/>
          </a:p>
          <a:p>
            <a:r>
              <a:rPr lang="en-US" dirty="0" smtClean="0"/>
              <a:t>Thus, according to this theory, the organic matrix would be attacked before the mineral phase of the enamel. </a:t>
            </a:r>
          </a:p>
          <a:p>
            <a:endParaRPr lang="en-US" dirty="0"/>
          </a:p>
          <a:p>
            <a:r>
              <a:rPr lang="en-US" dirty="0" smtClean="0"/>
              <a:t> The proteolytic enzymes liberated by oral bacteria destroy the organic matrix of enamel, loosening the apatite crystals, so that they are eventually lost and the tissue collapses.</a:t>
            </a:r>
            <a:endParaRPr lang="en-US" dirty="0"/>
          </a:p>
        </p:txBody>
      </p:sp>
    </p:spTree>
    <p:extLst>
      <p:ext uri="{BB962C8B-B14F-4D97-AF65-F5344CB8AC3E}">
        <p14:creationId xmlns:p14="http://schemas.microsoft.com/office/powerpoint/2010/main" val="2868388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92500" lnSpcReduction="10000"/>
          </a:bodyPr>
          <a:lstStyle/>
          <a:p>
            <a:r>
              <a:rPr lang="en-US" sz="3000" b="1" dirty="0" smtClean="0"/>
              <a:t>Proteolytic chelation theory: (Schatz &amp; Martin in 1955)</a:t>
            </a:r>
          </a:p>
          <a:p>
            <a:endParaRPr lang="en-US" sz="3000" b="1" dirty="0" smtClean="0"/>
          </a:p>
          <a:p>
            <a:r>
              <a:rPr lang="en-US" dirty="0" smtClean="0"/>
              <a:t>It proposes that some of products of bacterial action on enamel, dentin and food and salivary constituents can form chelates with calcium.</a:t>
            </a:r>
          </a:p>
          <a:p>
            <a:endParaRPr lang="en-US" dirty="0"/>
          </a:p>
          <a:p>
            <a:r>
              <a:rPr lang="en-US" dirty="0" smtClean="0"/>
              <a:t>A chelate is a complex between an ion (</a:t>
            </a:r>
            <a:r>
              <a:rPr lang="en-US" dirty="0" err="1" smtClean="0"/>
              <a:t>Ca</a:t>
            </a:r>
            <a:r>
              <a:rPr lang="en-US" dirty="0" smtClean="0"/>
              <a:t>) &amp; two or more groups of complexing compound.</a:t>
            </a:r>
          </a:p>
          <a:p>
            <a:endParaRPr lang="en-US" dirty="0" smtClean="0"/>
          </a:p>
          <a:p>
            <a:r>
              <a:rPr lang="en-US" dirty="0" smtClean="0"/>
              <a:t>Since chelates can be formed at neutral or alkaline pH, the theory suggested that demineralization of the enamel could arise without acid formation.</a:t>
            </a:r>
            <a:endParaRPr lang="en-US" dirty="0"/>
          </a:p>
          <a:p>
            <a:endParaRPr lang="en-US" dirty="0"/>
          </a:p>
        </p:txBody>
      </p:sp>
    </p:spTree>
    <p:extLst>
      <p:ext uri="{BB962C8B-B14F-4D97-AF65-F5344CB8AC3E}">
        <p14:creationId xmlns:p14="http://schemas.microsoft.com/office/powerpoint/2010/main" val="1468748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Jenkins &amp; Dawes </a:t>
            </a:r>
            <a:r>
              <a:rPr lang="en-US" dirty="0" smtClean="0"/>
              <a:t>carried out studies to discover whether chelation plays a role in the etiology of caries.</a:t>
            </a:r>
          </a:p>
          <a:p>
            <a:endParaRPr lang="en-US" dirty="0"/>
          </a:p>
          <a:p>
            <a:r>
              <a:rPr lang="en-US" dirty="0" smtClean="0"/>
              <a:t>They concluded that saliva and plaque do not contain substances in sufficient concentrations to chelate calcium in detectable amounts from enamel. </a:t>
            </a:r>
          </a:p>
          <a:p>
            <a:r>
              <a:rPr lang="en-US" dirty="0" smtClean="0"/>
              <a:t>Although chelation is unlikely to be involved in the initiation of the lesion, it may play a minor role in the established lesion. </a:t>
            </a:r>
            <a:endParaRPr lang="en-US" dirty="0"/>
          </a:p>
        </p:txBody>
      </p:sp>
    </p:spTree>
    <p:extLst>
      <p:ext uri="{BB962C8B-B14F-4D97-AF65-F5344CB8AC3E}">
        <p14:creationId xmlns:p14="http://schemas.microsoft.com/office/powerpoint/2010/main" val="1027128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fontScale="90000"/>
          </a:bodyPr>
          <a:lstStyle/>
          <a:p>
            <a:r>
              <a:rPr lang="en-US" dirty="0" smtClean="0"/>
              <a:t>EPIDERMIOLOGICAL FACTORS OF  DENTAL CARIES                                        </a:t>
            </a:r>
            <a:endParaRPr lang="en-US" dirty="0"/>
          </a:p>
        </p:txBody>
      </p:sp>
      <p:sp>
        <p:nvSpPr>
          <p:cNvPr id="3" name="Content Placeholder 2"/>
          <p:cNvSpPr>
            <a:spLocks noGrp="1"/>
          </p:cNvSpPr>
          <p:nvPr>
            <p:ph idx="1"/>
          </p:nvPr>
        </p:nvSpPr>
        <p:spPr>
          <a:xfrm>
            <a:off x="457200" y="5410200"/>
            <a:ext cx="8458200" cy="914400"/>
          </a:xfrm>
        </p:spPr>
        <p:txBody>
          <a:bodyPr>
            <a:normAutofit/>
          </a:bodyPr>
          <a:lstStyle/>
          <a:p>
            <a:pPr>
              <a:buNone/>
            </a:pPr>
            <a:endParaRPr lang="en-US" sz="3600" dirty="0" smtClean="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a:stretch>
              <a:fillRect/>
            </a:stretch>
          </a:blipFill>
        </p:spPr>
        <p:txBody>
          <a:bodyPr>
            <a:normAutofit/>
          </a:bodyPr>
          <a:lstStyle/>
          <a:p>
            <a:r>
              <a:rPr lang="en-US" sz="9800" dirty="0" smtClean="0">
                <a:solidFill>
                  <a:schemeClr val="accent1">
                    <a:lumMod val="75000"/>
                  </a:schemeClr>
                </a:solidFill>
              </a:rPr>
              <a:t>EPIDEMIOLOGY</a:t>
            </a:r>
            <a:r>
              <a:rPr lang="en-US" sz="9800" dirty="0" smtClean="0">
                <a:solidFill>
                  <a:srgbClr val="00B050"/>
                </a:solidFill>
              </a:rPr>
              <a:t> </a:t>
            </a:r>
            <a:r>
              <a:rPr lang="en-US" sz="9800" dirty="0" smtClean="0">
                <a:solidFill>
                  <a:schemeClr val="accent1">
                    <a:lumMod val="75000"/>
                  </a:schemeClr>
                </a:solidFill>
              </a:rPr>
              <a:t>OF DENTAL CARIES</a:t>
            </a:r>
            <a:r>
              <a:rPr lang="en-US" sz="9800" dirty="0" smtClean="0">
                <a:solidFill>
                  <a:srgbClr val="00B050"/>
                </a:solidFill>
              </a:rPr>
              <a:t>     </a:t>
            </a:r>
            <a:r>
              <a:rPr lang="en-US" sz="4000" dirty="0" smtClean="0">
                <a:solidFill>
                  <a:srgbClr val="00B050"/>
                </a:solidFill>
              </a:rPr>
              <a:t/>
            </a:r>
            <a:br>
              <a:rPr lang="en-US" sz="4000" dirty="0" smtClean="0">
                <a:solidFill>
                  <a:srgbClr val="00B050"/>
                </a:solidFill>
              </a:rPr>
            </a:br>
            <a:endParaRPr lang="en-US" sz="9800" dirty="0">
              <a:solidFill>
                <a:srgbClr val="00B050"/>
              </a:solidFill>
            </a:endParaRPr>
          </a:p>
        </p:txBody>
      </p:sp>
      <p:sp>
        <p:nvSpPr>
          <p:cNvPr id="3" name="Content Placeholder 2"/>
          <p:cNvSpPr>
            <a:spLocks noGrp="1"/>
          </p:cNvSpPr>
          <p:nvPr>
            <p:ph idx="1"/>
          </p:nvPr>
        </p:nvSpPr>
        <p:spPr>
          <a:xfrm>
            <a:off x="-457200" y="2286000"/>
            <a:ext cx="8915400" cy="4572000"/>
          </a:xfrm>
        </p:spPr>
        <p:txBody>
          <a:bodyPr>
            <a:noAutofit/>
          </a:bodyPr>
          <a:lstStyle/>
          <a:p>
            <a:pPr algn="ctr">
              <a:buNone/>
            </a:pPr>
            <a:endParaRPr lang="en-US" sz="9600" dirty="0">
              <a:solidFill>
                <a:schemeClr val="accent1">
                  <a:lumMod val="75000"/>
                </a:schemeClr>
              </a:solidFill>
            </a:endParaRPr>
          </a:p>
          <a:p>
            <a:pPr>
              <a:buNone/>
            </a:pPr>
            <a:r>
              <a:rPr lang="en-US" sz="8800" dirty="0">
                <a:solidFill>
                  <a:schemeClr val="accent1">
                    <a:lumMod val="75000"/>
                  </a:schemeClr>
                </a:solidFill>
              </a:rPr>
              <a:t> </a:t>
            </a:r>
            <a:r>
              <a:rPr lang="en-US" sz="8800" dirty="0" smtClean="0">
                <a:solidFill>
                  <a:schemeClr val="accent1">
                    <a:lumMod val="75000"/>
                  </a:schemeClr>
                </a:solidFill>
              </a:rPr>
              <a:t>               </a:t>
            </a:r>
            <a:endParaRPr lang="en-US" sz="4000" dirty="0" smtClean="0">
              <a:solidFill>
                <a:schemeClr val="accent1">
                  <a:lumMod val="75000"/>
                </a:schemeClr>
              </a:solidFill>
            </a:endParaRPr>
          </a:p>
          <a:p>
            <a:pPr>
              <a:buNone/>
            </a:pPr>
            <a:r>
              <a:rPr lang="en-US" sz="4000" dirty="0" smtClean="0">
                <a:solidFill>
                  <a:schemeClr val="accent1">
                    <a:lumMod val="75000"/>
                  </a:schemeClr>
                </a:solidFill>
              </a:rPr>
              <a:t>                                       </a:t>
            </a:r>
          </a:p>
          <a:p>
            <a:pPr>
              <a:buNone/>
            </a:pPr>
            <a:endParaRPr lang="en-US" sz="4000" dirty="0" smtClean="0">
              <a:solidFill>
                <a:schemeClr val="accent1">
                  <a:lumMod val="75000"/>
                </a:schemeClr>
              </a:solidFill>
            </a:endParaRPr>
          </a:p>
          <a:p>
            <a:pPr>
              <a:buNone/>
            </a:pPr>
            <a:r>
              <a:rPr lang="en-US" sz="4000" dirty="0" smtClean="0">
                <a:solidFill>
                  <a:schemeClr val="accent1">
                    <a:lumMod val="75000"/>
                  </a:schemeClr>
                </a:solidFill>
              </a:rPr>
              <a:t>                                         </a:t>
            </a:r>
            <a:endParaRPr lang="en-US" sz="8800"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t>HOST FACTORS</a:t>
            </a:r>
            <a:endParaRPr lang="en-US" sz="6000" dirty="0"/>
          </a:p>
        </p:txBody>
      </p:sp>
      <p:sp>
        <p:nvSpPr>
          <p:cNvPr id="13" name="Text Placeholder 12"/>
          <p:cNvSpPr>
            <a:spLocks noGrp="1"/>
          </p:cNvSpPr>
          <p:nvPr>
            <p:ph type="body" idx="1"/>
          </p:nvPr>
        </p:nvSpPr>
        <p:spPr>
          <a:xfrm>
            <a:off x="381000" y="1905000"/>
            <a:ext cx="5867400" cy="4648200"/>
          </a:xfrm>
        </p:spPr>
        <p:txBody>
          <a:bodyPr/>
          <a:lstStyle/>
          <a:p>
            <a:pPr>
              <a:buFont typeface="Wingdings" pitchFamily="2" charset="2"/>
              <a:buChar char="v"/>
            </a:pPr>
            <a:r>
              <a:rPr lang="en-US" dirty="0" smtClean="0"/>
              <a:t>The morphological characteristics </a:t>
            </a:r>
            <a:r>
              <a:rPr lang="en-US" b="0" dirty="0" smtClean="0"/>
              <a:t>of tooth have been suggested as influencing of initiation of dental caries.</a:t>
            </a:r>
          </a:p>
          <a:p>
            <a:pPr>
              <a:buFont typeface="Wingdings" pitchFamily="2" charset="2"/>
              <a:buChar char="v"/>
            </a:pPr>
            <a:r>
              <a:rPr lang="en-US" b="0" dirty="0" smtClean="0"/>
              <a:t>Presence of deep narrow occulsal fissures or buccal and lingual pits tend to trap food bacteria and debris.</a:t>
            </a:r>
          </a:p>
          <a:p>
            <a:pPr>
              <a:buFont typeface="Wingdings" pitchFamily="2" charset="2"/>
              <a:buChar char="v"/>
            </a:pPr>
            <a:r>
              <a:rPr lang="en-US" dirty="0" smtClean="0"/>
              <a:t>Tooth position </a:t>
            </a:r>
            <a:r>
              <a:rPr lang="en-US" b="0" dirty="0" smtClean="0"/>
              <a:t>may play a role in dental caries.</a:t>
            </a:r>
            <a:endParaRPr lang="en-US" b="0" dirty="0"/>
          </a:p>
        </p:txBody>
      </p:sp>
      <p:sp>
        <p:nvSpPr>
          <p:cNvPr id="14" name="Text Placeholder 13"/>
          <p:cNvSpPr>
            <a:spLocks noGrp="1"/>
          </p:cNvSpPr>
          <p:nvPr>
            <p:ph type="body" sz="half" idx="3"/>
          </p:nvPr>
        </p:nvSpPr>
        <p:spPr>
          <a:xfrm>
            <a:off x="304801" y="1752600"/>
            <a:ext cx="3428999" cy="762000"/>
          </a:xfrm>
        </p:spPr>
        <p:txBody>
          <a:bodyPr>
            <a:normAutofit/>
          </a:bodyPr>
          <a:lstStyle/>
          <a:p>
            <a:r>
              <a:rPr lang="en-US" sz="3600" dirty="0" smtClean="0"/>
              <a:t>1.TOOTH</a:t>
            </a:r>
            <a:endParaRPr lang="en-US" sz="3600" dirty="0"/>
          </a:p>
        </p:txBody>
      </p:sp>
      <p:sp>
        <p:nvSpPr>
          <p:cNvPr id="3" name="Content Placeholder 2"/>
          <p:cNvSpPr>
            <a:spLocks noGrp="1"/>
          </p:cNvSpPr>
          <p:nvPr>
            <p:ph sz="quarter" idx="2"/>
          </p:nvPr>
        </p:nvSpPr>
        <p:spPr>
          <a:xfrm>
            <a:off x="6324600" y="4038600"/>
            <a:ext cx="2819400" cy="2819400"/>
          </a:xfrm>
          <a:blipFill>
            <a:blip r:embed="rId2"/>
            <a:stretch>
              <a:fillRect/>
            </a:stretch>
          </a:blipFill>
        </p:spPr>
        <p:txBody>
          <a:bodyPr>
            <a:normAutofit/>
          </a:bodyPr>
          <a:lstStyle/>
          <a:p>
            <a:pPr>
              <a:buNone/>
            </a:pPr>
            <a:r>
              <a:rPr lang="en-US" sz="4400" dirty="0" smtClean="0"/>
              <a:t>                                             </a:t>
            </a:r>
          </a:p>
        </p:txBody>
      </p:sp>
      <p:sp>
        <p:nvSpPr>
          <p:cNvPr id="15" name="Content Placeholder 14"/>
          <p:cNvSpPr>
            <a:spLocks noGrp="1"/>
          </p:cNvSpPr>
          <p:nvPr>
            <p:ph sz="quarter" idx="4"/>
          </p:nvPr>
        </p:nvSpPr>
        <p:spPr>
          <a:xfrm>
            <a:off x="7162800" y="3962400"/>
            <a:ext cx="1524000" cy="2397920"/>
          </a:xfrm>
        </p:spPr>
        <p:txBody>
          <a:bodyPr/>
          <a:lstStyle/>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dirty="0" smtClean="0"/>
              <a:t>2.SALIVA</a:t>
            </a:r>
            <a:endParaRPr lang="en-US" dirty="0"/>
          </a:p>
        </p:txBody>
      </p:sp>
      <p:sp>
        <p:nvSpPr>
          <p:cNvPr id="3" name="Content Placeholder 2"/>
          <p:cNvSpPr>
            <a:spLocks noGrp="1"/>
          </p:cNvSpPr>
          <p:nvPr>
            <p:ph sz="half" idx="1"/>
          </p:nvPr>
        </p:nvSpPr>
        <p:spPr>
          <a:xfrm>
            <a:off x="457200" y="1295400"/>
            <a:ext cx="8382000" cy="5059525"/>
          </a:xfrm>
        </p:spPr>
        <p:txBody>
          <a:bodyPr>
            <a:normAutofit/>
          </a:bodyPr>
          <a:lstStyle/>
          <a:p>
            <a:r>
              <a:rPr lang="en-US" dirty="0" smtClean="0"/>
              <a:t>Functions of saliva with respect to caries is its role in the removal of bacteria and food debris from the mouth.</a:t>
            </a:r>
          </a:p>
          <a:p>
            <a:endParaRPr lang="en-US" dirty="0"/>
          </a:p>
          <a:p>
            <a:r>
              <a:rPr lang="en-US" dirty="0" smtClean="0"/>
              <a:t>When saliva is swallowed, any bacteria contained therein are removed from the oral cavity.</a:t>
            </a:r>
          </a:p>
          <a:p>
            <a:endParaRPr lang="en-US" dirty="0"/>
          </a:p>
          <a:p>
            <a:r>
              <a:rPr lang="en-US" dirty="0" smtClean="0"/>
              <a:t>The composition of saliva varies between persons and concentrations of inorganic calcium and phosphorous show considerable variation, depending upon the rate of flow.    </a:t>
            </a:r>
          </a:p>
          <a:p>
            <a:pPr>
              <a:buNone/>
            </a:pPr>
            <a:endParaRPr lang="en-US" dirty="0"/>
          </a:p>
        </p:txBody>
      </p:sp>
    </p:spTree>
    <p:extLst>
      <p:ext uri="{BB962C8B-B14F-4D97-AF65-F5344CB8AC3E}">
        <p14:creationId xmlns:p14="http://schemas.microsoft.com/office/powerpoint/2010/main" val="1551019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Quantity:</a:t>
            </a:r>
          </a:p>
          <a:p>
            <a:endParaRPr lang="en-US" b="1" dirty="0" smtClean="0"/>
          </a:p>
          <a:p>
            <a:r>
              <a:rPr lang="en-US" dirty="0" smtClean="0"/>
              <a:t>The quantity of saliva secreted normally is </a:t>
            </a:r>
            <a:r>
              <a:rPr lang="en-US" b="1" dirty="0" smtClean="0"/>
              <a:t>700-800ml/ day.</a:t>
            </a:r>
          </a:p>
          <a:p>
            <a:endParaRPr lang="en-US" dirty="0"/>
          </a:p>
          <a:p>
            <a:r>
              <a:rPr lang="en-US" dirty="0" smtClean="0"/>
              <a:t>The quantity of saliva may influence caries incidence as is especially evident in cases of </a:t>
            </a:r>
            <a:r>
              <a:rPr lang="en-US" b="1" dirty="0" smtClean="0"/>
              <a:t>salivary gland aplasia and xerostomia. </a:t>
            </a:r>
            <a:endParaRPr lang="en-US" b="1" dirty="0"/>
          </a:p>
        </p:txBody>
      </p:sp>
    </p:spTree>
    <p:extLst>
      <p:ext uri="{BB962C8B-B14F-4D97-AF65-F5344CB8AC3E}">
        <p14:creationId xmlns:p14="http://schemas.microsoft.com/office/powerpoint/2010/main" val="3038204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1" dirty="0" smtClean="0"/>
              <a:t>Antibacterial Properties</a:t>
            </a:r>
          </a:p>
          <a:p>
            <a:endParaRPr lang="en-US" dirty="0"/>
          </a:p>
          <a:p>
            <a:r>
              <a:rPr lang="en-US" dirty="0" err="1" smtClean="0"/>
              <a:t>Lactoperoxidase</a:t>
            </a:r>
            <a:endParaRPr lang="en-US" dirty="0" smtClean="0"/>
          </a:p>
          <a:p>
            <a:r>
              <a:rPr lang="en-US" dirty="0" smtClean="0"/>
              <a:t>Lysozyme</a:t>
            </a:r>
          </a:p>
          <a:p>
            <a:r>
              <a:rPr lang="en-US" dirty="0" smtClean="0"/>
              <a:t>Lactoferrin</a:t>
            </a:r>
          </a:p>
          <a:p>
            <a:r>
              <a:rPr lang="en-US" dirty="0" smtClean="0"/>
              <a:t>IgA</a:t>
            </a:r>
            <a:endParaRPr lang="en-US" dirty="0"/>
          </a:p>
        </p:txBody>
      </p:sp>
    </p:spTree>
    <p:extLst>
      <p:ext uri="{BB962C8B-B14F-4D97-AF65-F5344CB8AC3E}">
        <p14:creationId xmlns:p14="http://schemas.microsoft.com/office/powerpoint/2010/main" val="966802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GENDER</a:t>
            </a:r>
            <a:endParaRPr lang="en-US" dirty="0"/>
          </a:p>
        </p:txBody>
      </p:sp>
      <p:sp>
        <p:nvSpPr>
          <p:cNvPr id="7" name="Text Placeholder 6"/>
          <p:cNvSpPr>
            <a:spLocks noGrp="1"/>
          </p:cNvSpPr>
          <p:nvPr>
            <p:ph type="body" idx="1"/>
          </p:nvPr>
        </p:nvSpPr>
        <p:spPr/>
        <p:txBody>
          <a:bodyPr/>
          <a:lstStyle/>
          <a:p>
            <a:endParaRPr lang="en-US"/>
          </a:p>
        </p:txBody>
      </p:sp>
      <p:sp>
        <p:nvSpPr>
          <p:cNvPr id="8" name="Text Placeholder 7"/>
          <p:cNvSpPr>
            <a:spLocks noGrp="1"/>
          </p:cNvSpPr>
          <p:nvPr>
            <p:ph type="body" sz="half" idx="3"/>
          </p:nvPr>
        </p:nvSpPr>
        <p:spPr/>
        <p:txBody>
          <a:bodyPr/>
          <a:lstStyle/>
          <a:p>
            <a:endParaRPr lang="en-US"/>
          </a:p>
        </p:txBody>
      </p:sp>
      <p:sp>
        <p:nvSpPr>
          <p:cNvPr id="6" name="Content Placeholder 5"/>
          <p:cNvSpPr>
            <a:spLocks noGrp="1"/>
          </p:cNvSpPr>
          <p:nvPr>
            <p:ph sz="quarter" idx="2"/>
          </p:nvPr>
        </p:nvSpPr>
        <p:spPr/>
        <p:txBody>
          <a:bodyPr/>
          <a:lstStyle/>
          <a:p>
            <a:pPr>
              <a:buFont typeface="Wingdings" pitchFamily="2" charset="2"/>
              <a:buChar char="v"/>
            </a:pPr>
            <a:r>
              <a:rPr lang="en-US" dirty="0" smtClean="0"/>
              <a:t>  studies have show that the prevalence of dental caries </a:t>
            </a:r>
          </a:p>
          <a:p>
            <a:pPr>
              <a:buNone/>
            </a:pPr>
            <a:r>
              <a:rPr lang="en-US" dirty="0" smtClean="0"/>
              <a:t>     is higher among females compare to males</a:t>
            </a:r>
            <a:r>
              <a:rPr lang="en-US" dirty="0" smtClean="0"/>
              <a:t>.</a:t>
            </a:r>
          </a:p>
          <a:p>
            <a:pPr>
              <a:buNone/>
            </a:pPr>
            <a:endParaRPr lang="en-US" dirty="0" smtClean="0"/>
          </a:p>
          <a:p>
            <a:pPr>
              <a:buFont typeface="Wingdings" pitchFamily="2" charset="2"/>
              <a:buChar char="v"/>
            </a:pPr>
            <a:r>
              <a:rPr lang="en-US" dirty="0" smtClean="0"/>
              <a:t>  This might be due to the early eruption of teeth among girls.   </a:t>
            </a:r>
            <a:endParaRPr lang="en-US" dirty="0"/>
          </a:p>
        </p:txBody>
      </p:sp>
      <p:sp>
        <p:nvSpPr>
          <p:cNvPr id="9" name="Content Placeholder 8"/>
          <p:cNvSpPr>
            <a:spLocks noGrp="1"/>
          </p:cNvSpPr>
          <p:nvPr>
            <p:ph sz="quarter" idx="4"/>
          </p:nvPr>
        </p:nvSpPr>
        <p:spPr>
          <a:xfrm>
            <a:off x="5334000" y="3581400"/>
            <a:ext cx="3581400" cy="3048000"/>
          </a:xfrm>
          <a:blipFill>
            <a:blip r:embed="rId2"/>
            <a:stretch>
              <a:fillRect/>
            </a:stretch>
          </a:blipFill>
        </p:spPr>
        <p:txBody>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a:t>
            </a:r>
            <a:endParaRPr lang="en-US" dirty="0"/>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lstStyle/>
          <a:p>
            <a:pPr>
              <a:buFont typeface="Wingdings" pitchFamily="2" charset="2"/>
              <a:buChar char="v"/>
            </a:pPr>
            <a:r>
              <a:rPr lang="en-US" dirty="0" smtClean="0"/>
              <a:t>Dental  caries prevalence  is more in white people        </a:t>
            </a:r>
          </a:p>
          <a:p>
            <a:pPr>
              <a:buNone/>
            </a:pPr>
            <a:r>
              <a:rPr lang="en-US" dirty="0" smtClean="0"/>
              <a:t>     compare  to black people.</a:t>
            </a:r>
            <a:endParaRPr lang="en-US" dirty="0"/>
          </a:p>
        </p:txBody>
      </p:sp>
      <p:sp>
        <p:nvSpPr>
          <p:cNvPr id="6" name="Content Placeholder 5"/>
          <p:cNvSpPr>
            <a:spLocks noGrp="1"/>
          </p:cNvSpPr>
          <p:nvPr>
            <p:ph sz="quarter" idx="4"/>
          </p:nvPr>
        </p:nvSpPr>
        <p:spPr>
          <a:xfrm>
            <a:off x="5257800" y="3505200"/>
            <a:ext cx="3886200" cy="3124200"/>
          </a:xfrm>
          <a:blipFill>
            <a:blip r:embed="rId2" cstate="print"/>
            <a:stretch>
              <a:fillRect/>
            </a:stretch>
          </a:blipFill>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a:t>
            </a:r>
            <a:br>
              <a:rPr lang="en-US" dirty="0" smtClean="0"/>
            </a:b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Age is directly and strongly associated with the prevalence of dental caries</a:t>
            </a:r>
            <a:r>
              <a:rPr lang="en-US" dirty="0" smtClean="0"/>
              <a:t>.</a:t>
            </a:r>
          </a:p>
          <a:p>
            <a:pPr>
              <a:buFont typeface="Wingdings" pitchFamily="2" charset="2"/>
              <a:buChar char="Ø"/>
            </a:pPr>
            <a:endParaRPr lang="en-US" dirty="0" smtClean="0"/>
          </a:p>
          <a:p>
            <a:pPr>
              <a:buFont typeface="Wingdings" pitchFamily="2" charset="2"/>
              <a:buChar char="Ø"/>
            </a:pPr>
            <a:r>
              <a:rPr lang="en-US" dirty="0" smtClean="0"/>
              <a:t>It is more commonly seen in childhood</a:t>
            </a:r>
            <a:r>
              <a:rPr lang="en-US" dirty="0" smtClean="0"/>
              <a:t>.</a:t>
            </a:r>
          </a:p>
          <a:p>
            <a:pPr>
              <a:buFont typeface="Wingdings" pitchFamily="2" charset="2"/>
              <a:buChar char="Ø"/>
            </a:pPr>
            <a:endParaRPr lang="en-US" dirty="0" smtClean="0"/>
          </a:p>
          <a:p>
            <a:pPr>
              <a:buFont typeface="Wingdings" pitchFamily="2" charset="2"/>
              <a:buChar char="Ø"/>
            </a:pPr>
            <a:r>
              <a:rPr lang="en-US" dirty="0" smtClean="0"/>
              <a:t>Caries of enamel more prevalent among the </a:t>
            </a:r>
            <a:r>
              <a:rPr lang="en-US" dirty="0" smtClean="0"/>
              <a:t>younger's</a:t>
            </a:r>
          </a:p>
          <a:p>
            <a:pPr>
              <a:buFont typeface="Wingdings" pitchFamily="2" charset="2"/>
              <a:buChar char="Ø"/>
            </a:pPr>
            <a:endParaRPr lang="en-US" dirty="0" smtClean="0"/>
          </a:p>
          <a:p>
            <a:pPr>
              <a:buFont typeface="Wingdings" pitchFamily="2" charset="2"/>
              <a:buChar char="Ø"/>
            </a:pPr>
            <a:r>
              <a:rPr lang="en-US" dirty="0" smtClean="0"/>
              <a:t>Root caries is more prevalent in the elderly.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fontScale="90000"/>
          </a:bodyPr>
          <a:lstStyle/>
          <a:p>
            <a:r>
              <a:rPr lang="en-US" dirty="0" smtClean="0"/>
              <a:t>FAMILIAL AND GENETIC PATTERNS</a:t>
            </a:r>
            <a:endParaRPr lang="en-US" dirty="0"/>
          </a:p>
        </p:txBody>
      </p:sp>
      <p:sp>
        <p:nvSpPr>
          <p:cNvPr id="3" name="Content Placeholder 2"/>
          <p:cNvSpPr>
            <a:spLocks noGrp="1"/>
          </p:cNvSpPr>
          <p:nvPr>
            <p:ph idx="1"/>
          </p:nvPr>
        </p:nvSpPr>
        <p:spPr>
          <a:xfrm>
            <a:off x="457200" y="1935480"/>
            <a:ext cx="8229600" cy="1950720"/>
          </a:xfrm>
        </p:spPr>
        <p:txBody>
          <a:bodyPr>
            <a:normAutofit/>
          </a:bodyPr>
          <a:lstStyle/>
          <a:p>
            <a:r>
              <a:rPr lang="en-US" dirty="0" smtClean="0"/>
              <a:t>Studies have clearly shown that “BAD TEETH RUN IN FAMILIES”.</a:t>
            </a:r>
          </a:p>
          <a:p>
            <a:r>
              <a:rPr lang="en-US" dirty="0" smtClean="0"/>
              <a:t>Inheritance of a characteristic tooth structure has lesser influence than </a:t>
            </a:r>
            <a:r>
              <a:rPr lang="en-US" dirty="0" smtClean="0"/>
              <a:t>environmental </a:t>
            </a:r>
            <a:r>
              <a:rPr lang="en-US" dirty="0" smtClean="0"/>
              <a:t>factors.</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DEVELOPMENTAL DISTURBANCES</a:t>
            </a:r>
            <a:endParaRPr lang="en-US" dirty="0"/>
          </a:p>
        </p:txBody>
      </p:sp>
      <p:sp>
        <p:nvSpPr>
          <p:cNvPr id="3" name="Content Placeholder 2"/>
          <p:cNvSpPr>
            <a:spLocks noGrp="1"/>
          </p:cNvSpPr>
          <p:nvPr>
            <p:ph sz="half" idx="1"/>
          </p:nvPr>
        </p:nvSpPr>
        <p:spPr/>
        <p:txBody>
          <a:bodyPr/>
          <a:lstStyle/>
          <a:p>
            <a:pPr>
              <a:buFont typeface="Wingdings" pitchFamily="2" charset="2"/>
              <a:buChar char="q"/>
            </a:pPr>
            <a:r>
              <a:rPr lang="en-US" dirty="0" smtClean="0"/>
              <a:t>The presence of Enamel </a:t>
            </a:r>
            <a:r>
              <a:rPr lang="en-US" dirty="0" err="1" smtClean="0"/>
              <a:t>Hypoplasia</a:t>
            </a:r>
            <a:r>
              <a:rPr lang="en-US" dirty="0" smtClean="0"/>
              <a:t> and Enamel  defects make the tooth more prone to dental caries</a:t>
            </a:r>
            <a:endParaRPr lang="en-US" dirty="0"/>
          </a:p>
        </p:txBody>
      </p:sp>
      <p:sp>
        <p:nvSpPr>
          <p:cNvPr id="4" name="Content Placeholder 3"/>
          <p:cNvSpPr>
            <a:spLocks noGrp="1"/>
          </p:cNvSpPr>
          <p:nvPr>
            <p:ph sz="half" idx="2"/>
          </p:nvPr>
        </p:nvSpPr>
        <p:spPr>
          <a:xfrm>
            <a:off x="4876800" y="2438400"/>
            <a:ext cx="4267200" cy="4419599"/>
          </a:xfrm>
          <a:blipFill>
            <a:blip r:embed="rId2"/>
            <a:stretch>
              <a:fillRect/>
            </a:stretch>
          </a:blipFill>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STATUS</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smtClean="0"/>
              <a:t>Studies have shown higher  socio economical status groups, decayed component was higher to compare the  </a:t>
            </a:r>
          </a:p>
          <a:p>
            <a:pPr>
              <a:buNone/>
            </a:pPr>
            <a:r>
              <a:rPr lang="en-US" dirty="0" smtClean="0"/>
              <a:t>   lower socio economical status group.</a:t>
            </a:r>
          </a:p>
          <a:p>
            <a:pPr>
              <a:buNone/>
            </a:pPr>
            <a:endParaRPr lang="en-US" dirty="0" smtClean="0"/>
          </a:p>
          <a:p>
            <a:pPr>
              <a:buNone/>
            </a:pPr>
            <a:r>
              <a:rPr lang="en-US" dirty="0" smtClean="0">
                <a:solidFill>
                  <a:schemeClr val="tx2"/>
                </a:solidFill>
              </a:rPr>
              <a:t>ORAL HYGIENIE HABITS</a:t>
            </a:r>
          </a:p>
          <a:p>
            <a:pPr>
              <a:buFont typeface="Wingdings" pitchFamily="2" charset="2"/>
              <a:buChar char="v"/>
            </a:pPr>
            <a:r>
              <a:rPr lang="en-US" dirty="0" smtClean="0"/>
              <a:t>   Dental caries is found to be less among those who maintain good oral hygiene.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CONTENTS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INTRODUCTION</a:t>
            </a:r>
          </a:p>
          <a:p>
            <a:pPr>
              <a:buFont typeface="Wingdings" pitchFamily="2" charset="2"/>
              <a:buChar char="Ø"/>
            </a:pPr>
            <a:r>
              <a:rPr lang="en-US" dirty="0" smtClean="0"/>
              <a:t>EPIDEMIOLOGY</a:t>
            </a:r>
          </a:p>
          <a:p>
            <a:pPr>
              <a:buFont typeface="Wingdings" pitchFamily="2" charset="2"/>
              <a:buChar char="Ø"/>
            </a:pPr>
            <a:r>
              <a:rPr lang="en-US" dirty="0" smtClean="0"/>
              <a:t>EPIDEMIOLOGICAL FACTORS</a:t>
            </a:r>
          </a:p>
          <a:p>
            <a:pPr>
              <a:buNone/>
            </a:pPr>
            <a:r>
              <a:rPr lang="en-US" dirty="0" smtClean="0"/>
              <a:t>       OF DENTAL CARIES</a:t>
            </a:r>
          </a:p>
          <a:p>
            <a:pPr>
              <a:buFont typeface="Wingdings" pitchFamily="2" charset="2"/>
              <a:buChar char="Ø"/>
            </a:pPr>
            <a:r>
              <a:rPr lang="en-US" dirty="0" smtClean="0"/>
              <a:t>DIETARY STUDIES ON CONTROLLED</a:t>
            </a:r>
          </a:p>
          <a:p>
            <a:pPr>
              <a:buNone/>
            </a:pPr>
            <a:r>
              <a:rPr lang="en-US" dirty="0" smtClean="0"/>
              <a:t>      HUMAN POPULATION</a:t>
            </a:r>
          </a:p>
          <a:p>
            <a:pPr>
              <a:buFont typeface="Wingdings" pitchFamily="2" charset="2"/>
              <a:buChar char="Ø"/>
            </a:pPr>
            <a:r>
              <a:rPr lang="en-US" dirty="0" smtClean="0"/>
              <a:t>CONCLUSION</a:t>
            </a:r>
          </a:p>
          <a:p>
            <a:pPr>
              <a:buFont typeface="Wingdings" pitchFamily="2" charset="2"/>
              <a:buChar char="Ø"/>
            </a:pPr>
            <a:r>
              <a:rPr lang="en-US" dirty="0" smtClean="0"/>
              <a:t>REFERENCE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61" y="304800"/>
            <a:ext cx="8229600" cy="1143000"/>
          </a:xfrm>
        </p:spPr>
        <p:txBody>
          <a:bodyPr/>
          <a:lstStyle/>
          <a:p>
            <a:r>
              <a:rPr lang="en-US" dirty="0"/>
              <a:t>AGENT FACTORS</a:t>
            </a:r>
          </a:p>
        </p:txBody>
      </p:sp>
      <p:sp>
        <p:nvSpPr>
          <p:cNvPr id="3" name="Content Placeholder 2"/>
          <p:cNvSpPr>
            <a:spLocks noGrp="1"/>
          </p:cNvSpPr>
          <p:nvPr>
            <p:ph idx="1"/>
          </p:nvPr>
        </p:nvSpPr>
        <p:spPr/>
        <p:txBody>
          <a:bodyPr>
            <a:normAutofit lnSpcReduction="10000"/>
          </a:bodyPr>
          <a:lstStyle/>
          <a:p>
            <a:r>
              <a:rPr lang="en-US" b="1" dirty="0" smtClean="0"/>
              <a:t>MICROFLORA</a:t>
            </a:r>
          </a:p>
          <a:p>
            <a:endParaRPr lang="en-US" b="1" dirty="0" smtClean="0"/>
          </a:p>
          <a:p>
            <a:r>
              <a:rPr lang="en-US" dirty="0" smtClean="0"/>
              <a:t>A Variety of microbial factors associated with caries activity.</a:t>
            </a:r>
          </a:p>
          <a:p>
            <a:endParaRPr lang="en-US" dirty="0"/>
          </a:p>
          <a:p>
            <a:r>
              <a:rPr lang="en-US" dirty="0" smtClean="0"/>
              <a:t>Relation between Streptococcus Mutans and development of early carious lesion of enamel.</a:t>
            </a:r>
          </a:p>
          <a:p>
            <a:endParaRPr lang="en-US" dirty="0"/>
          </a:p>
          <a:p>
            <a:r>
              <a:rPr lang="en-US" dirty="0" smtClean="0"/>
              <a:t>Lactobacilli associated with dentinal caries and Actinomyces strains with root surface caries </a:t>
            </a:r>
            <a:endParaRPr lang="en-US" dirty="0"/>
          </a:p>
        </p:txBody>
      </p:sp>
    </p:spTree>
    <p:extLst>
      <p:ext uri="{BB962C8B-B14F-4D97-AF65-F5344CB8AC3E}">
        <p14:creationId xmlns:p14="http://schemas.microsoft.com/office/powerpoint/2010/main" val="163508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558"/>
            <a:ext cx="8229600" cy="1143000"/>
          </a:xfrm>
        </p:spPr>
        <p:txBody>
          <a:bodyPr/>
          <a:lstStyle/>
          <a:p>
            <a:endParaRPr lang="en-US" dirty="0"/>
          </a:p>
        </p:txBody>
      </p:sp>
      <p:sp>
        <p:nvSpPr>
          <p:cNvPr id="3" name="Content Placeholder 2"/>
          <p:cNvSpPr>
            <a:spLocks noGrp="1"/>
          </p:cNvSpPr>
          <p:nvPr>
            <p:ph sz="half" idx="1"/>
          </p:nvPr>
        </p:nvSpPr>
        <p:spPr>
          <a:xfrm>
            <a:off x="457200" y="1295400"/>
            <a:ext cx="4419600" cy="5059525"/>
          </a:xfrm>
        </p:spPr>
        <p:txBody>
          <a:bodyPr>
            <a:normAutofit fontScale="85000" lnSpcReduction="20000"/>
          </a:bodyPr>
          <a:lstStyle/>
          <a:p>
            <a:pPr>
              <a:buNone/>
            </a:pPr>
            <a:r>
              <a:rPr lang="en-US" sz="3200" b="1" dirty="0" smtClean="0"/>
              <a:t>Role of micro organism in </a:t>
            </a:r>
            <a:r>
              <a:rPr lang="en-US" sz="3200" b="1" dirty="0" smtClean="0"/>
              <a:t>caries</a:t>
            </a:r>
            <a:endParaRPr lang="en-US" sz="3200" dirty="0" smtClean="0"/>
          </a:p>
          <a:p>
            <a:pPr>
              <a:buFont typeface="Wingdings" pitchFamily="2" charset="2"/>
              <a:buChar char="§"/>
            </a:pPr>
            <a:r>
              <a:rPr lang="en-US" dirty="0" smtClean="0"/>
              <a:t> Micro organism are a </a:t>
            </a:r>
            <a:r>
              <a:rPr lang="en-US" dirty="0" err="1" smtClean="0"/>
              <a:t>prerquisite</a:t>
            </a:r>
            <a:r>
              <a:rPr lang="en-US" dirty="0" smtClean="0"/>
              <a:t> </a:t>
            </a:r>
            <a:r>
              <a:rPr lang="en-US" dirty="0" smtClean="0"/>
              <a:t>for caries initiation</a:t>
            </a:r>
            <a:r>
              <a:rPr lang="en-US" dirty="0" smtClean="0"/>
              <a:t>.</a:t>
            </a:r>
          </a:p>
          <a:p>
            <a:pPr>
              <a:buFont typeface="Wingdings" pitchFamily="2" charset="2"/>
              <a:buChar char="§"/>
            </a:pPr>
            <a:endParaRPr lang="en-US" dirty="0" smtClean="0"/>
          </a:p>
          <a:p>
            <a:pPr>
              <a:buFont typeface="Wingdings" pitchFamily="2" charset="2"/>
              <a:buChar char="§"/>
            </a:pPr>
            <a:r>
              <a:rPr lang="en-US" dirty="0" smtClean="0"/>
              <a:t>A single type of micro organism is capable of inducing </a:t>
            </a:r>
            <a:r>
              <a:rPr lang="en-US" dirty="0" smtClean="0"/>
              <a:t>caries</a:t>
            </a:r>
          </a:p>
          <a:p>
            <a:pPr>
              <a:buFont typeface="Wingdings" pitchFamily="2" charset="2"/>
              <a:buChar char="§"/>
            </a:pPr>
            <a:endParaRPr lang="en-US" dirty="0" smtClean="0"/>
          </a:p>
          <a:p>
            <a:pPr>
              <a:buFont typeface="Wingdings" pitchFamily="2" charset="2"/>
              <a:buChar char="§"/>
            </a:pPr>
            <a:r>
              <a:rPr lang="en-US" dirty="0" smtClean="0"/>
              <a:t>Streptococcus strains that are capable of inducing caries are also able to synthesize extracellular </a:t>
            </a:r>
            <a:r>
              <a:rPr lang="en-US" dirty="0" err="1" smtClean="0"/>
              <a:t>dextrans</a:t>
            </a:r>
            <a:r>
              <a:rPr lang="en-US" dirty="0" smtClean="0"/>
              <a:t> or </a:t>
            </a:r>
            <a:r>
              <a:rPr lang="en-US" dirty="0" err="1" smtClean="0"/>
              <a:t>levans</a:t>
            </a:r>
            <a:r>
              <a:rPr lang="en-US" dirty="0" smtClean="0"/>
              <a:t>.</a:t>
            </a:r>
          </a:p>
          <a:p>
            <a:pPr>
              <a:buFont typeface="Wingdings" pitchFamily="2" charset="2"/>
              <a:buChar char="§"/>
            </a:pPr>
            <a:endParaRPr lang="en-US" dirty="0" smtClean="0"/>
          </a:p>
          <a:p>
            <a:pPr>
              <a:buFont typeface="Wingdings" pitchFamily="2" charset="2"/>
              <a:buChar char="§"/>
            </a:pPr>
            <a:r>
              <a:rPr lang="en-US" dirty="0" smtClean="0"/>
              <a:t>Acid production is a prerequisite for caries</a:t>
            </a:r>
            <a:r>
              <a:rPr lang="en-US" dirty="0" smtClean="0"/>
              <a:t>, but </a:t>
            </a:r>
            <a:r>
              <a:rPr lang="en-US" dirty="0" smtClean="0"/>
              <a:t>not all acidogenic organisms are cariogenic.   </a:t>
            </a:r>
            <a:endParaRPr lang="en-US" dirty="0"/>
          </a:p>
        </p:txBody>
      </p:sp>
      <p:sp>
        <p:nvSpPr>
          <p:cNvPr id="5" name="Content Placeholder 4"/>
          <p:cNvSpPr>
            <a:spLocks noGrp="1"/>
          </p:cNvSpPr>
          <p:nvPr>
            <p:ph sz="half" idx="2"/>
          </p:nvPr>
        </p:nvSpPr>
        <p:spPr>
          <a:xfrm>
            <a:off x="5029200" y="2209800"/>
            <a:ext cx="4114800" cy="4648199"/>
          </a:xfrm>
          <a:blipFill>
            <a:blip r:embed="rId2"/>
            <a:stretch>
              <a:fillRect/>
            </a:stretch>
          </a:blipFill>
        </p:spPr>
        <p:txBody>
          <a:bodyPr>
            <a:normAutofit fontScale="85000" lnSpcReduction="20000"/>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US" dirty="0" smtClean="0"/>
              <a:t>Role of cariogenic plaque</a:t>
            </a:r>
            <a:endParaRPr lang="en-US" dirty="0"/>
          </a:p>
        </p:txBody>
      </p:sp>
      <p:sp>
        <p:nvSpPr>
          <p:cNvPr id="3" name="Content Placeholder 2"/>
          <p:cNvSpPr>
            <a:spLocks noGrp="1"/>
          </p:cNvSpPr>
          <p:nvPr>
            <p:ph sz="half" idx="1"/>
          </p:nvPr>
        </p:nvSpPr>
        <p:spPr>
          <a:solidFill>
            <a:schemeClr val="bg1"/>
          </a:solidFill>
        </p:spPr>
        <p:txBody>
          <a:bodyPr>
            <a:normAutofit lnSpcReduction="10000"/>
          </a:bodyPr>
          <a:lstStyle/>
          <a:p>
            <a:pPr>
              <a:buFont typeface="Wingdings" pitchFamily="2" charset="2"/>
              <a:buChar char="§"/>
            </a:pPr>
            <a:r>
              <a:rPr lang="en-US" dirty="0" smtClean="0"/>
              <a:t>The rate of sucrose consumption was higher </a:t>
            </a:r>
          </a:p>
          <a:p>
            <a:pPr>
              <a:buFont typeface="Wingdings" pitchFamily="2" charset="2"/>
              <a:buChar char="§"/>
            </a:pPr>
            <a:r>
              <a:rPr lang="en-US" dirty="0" smtClean="0"/>
              <a:t>More lactic acid is formed from stored intracellular  polysaccharides.</a:t>
            </a:r>
          </a:p>
          <a:p>
            <a:pPr>
              <a:buFont typeface="Wingdings" pitchFamily="2" charset="2"/>
              <a:buChar char="§"/>
            </a:pPr>
            <a:r>
              <a:rPr lang="en-US" dirty="0" smtClean="0"/>
              <a:t>Higher levels of streptococcus </a:t>
            </a:r>
            <a:r>
              <a:rPr lang="en-US" dirty="0" err="1" smtClean="0"/>
              <a:t>mutans</a:t>
            </a:r>
            <a:endParaRPr lang="en-US" dirty="0" smtClean="0"/>
          </a:p>
          <a:p>
            <a:pPr>
              <a:buFont typeface="Wingdings" pitchFamily="2" charset="2"/>
              <a:buChar char="§"/>
            </a:pPr>
            <a:r>
              <a:rPr lang="en-US" dirty="0" smtClean="0"/>
              <a:t>Lower levels of streptococcus </a:t>
            </a:r>
            <a:r>
              <a:rPr lang="en-US" dirty="0" err="1" smtClean="0"/>
              <a:t>sanguis</a:t>
            </a:r>
            <a:r>
              <a:rPr lang="en-US" dirty="0" smtClean="0"/>
              <a:t> and </a:t>
            </a:r>
            <a:r>
              <a:rPr lang="en-US" dirty="0" err="1" smtClean="0"/>
              <a:t>actinomyces</a:t>
            </a:r>
            <a:r>
              <a:rPr lang="en-US" dirty="0" smtClean="0"/>
              <a:t>.</a:t>
            </a:r>
            <a:endParaRPr lang="en-US" dirty="0"/>
          </a:p>
        </p:txBody>
      </p:sp>
      <p:sp>
        <p:nvSpPr>
          <p:cNvPr id="4" name="Content Placeholder 3"/>
          <p:cNvSpPr>
            <a:spLocks noGrp="1"/>
          </p:cNvSpPr>
          <p:nvPr>
            <p:ph sz="half" idx="2"/>
          </p:nvPr>
        </p:nvSpPr>
        <p:spPr>
          <a:xfrm>
            <a:off x="4800600" y="2514600"/>
            <a:ext cx="4343400" cy="4343400"/>
          </a:xfrm>
          <a:blipFill>
            <a:blip r:embed="rId2"/>
            <a:stretch>
              <a:fillRect/>
            </a:stretch>
          </a:blipFill>
        </p:spPr>
        <p:txBody>
          <a:bodyPr>
            <a:normAutofit lnSpcReduction="10000"/>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ENVIROMENTAL FACTORS</a:t>
            </a:r>
            <a:br>
              <a:rPr lang="en-US" dirty="0" smtClean="0"/>
            </a:br>
            <a:endParaRPr lang="en-US" dirty="0"/>
          </a:p>
        </p:txBody>
      </p:sp>
      <p:sp>
        <p:nvSpPr>
          <p:cNvPr id="3" name="Content Placeholder 2"/>
          <p:cNvSpPr>
            <a:spLocks noGrp="1"/>
          </p:cNvSpPr>
          <p:nvPr>
            <p:ph idx="1"/>
          </p:nvPr>
        </p:nvSpPr>
        <p:spPr>
          <a:blipFill>
            <a:blip r:embed="rId2"/>
            <a:stretch>
              <a:fillRect/>
            </a:stretch>
          </a:blipFill>
        </p:spPr>
        <p:txBody>
          <a:bodyPr>
            <a:normAutofit fontScale="85000" lnSpcReduction="20000"/>
          </a:bodyPr>
          <a:lstStyle/>
          <a:p>
            <a:pPr>
              <a:buFont typeface="Wingdings" pitchFamily="2" charset="2"/>
              <a:buChar char="§"/>
            </a:pPr>
            <a:r>
              <a:rPr lang="en-US" dirty="0" smtClean="0"/>
              <a:t>DIET                                   </a:t>
            </a:r>
          </a:p>
          <a:p>
            <a:pPr>
              <a:buNone/>
            </a:pPr>
            <a:r>
              <a:rPr lang="en-US" dirty="0" smtClean="0"/>
              <a:t>        Defined as the types and amount of food eaten daily by an individual.    </a:t>
            </a:r>
          </a:p>
          <a:p>
            <a:pPr>
              <a:buFont typeface="Wingdings" pitchFamily="2" charset="2"/>
              <a:buChar char="§"/>
            </a:pPr>
            <a:r>
              <a:rPr lang="en-US" dirty="0" smtClean="0"/>
              <a:t>Nutrition</a:t>
            </a:r>
          </a:p>
          <a:p>
            <a:pPr>
              <a:buNone/>
            </a:pPr>
            <a:r>
              <a:rPr lang="en-US" dirty="0" smtClean="0"/>
              <a:t>        Defined as the sum of the process by which an individual takes in and utilizes food</a:t>
            </a:r>
          </a:p>
          <a:p>
            <a:pPr>
              <a:buFont typeface="Wingdings" pitchFamily="2" charset="2"/>
              <a:buChar char="§"/>
            </a:pPr>
            <a:r>
              <a:rPr lang="en-US" dirty="0" smtClean="0"/>
              <a:t>Physical properties of food and </a:t>
            </a:r>
            <a:r>
              <a:rPr lang="en-US" dirty="0" err="1" smtClean="0"/>
              <a:t>cariogenicity</a:t>
            </a:r>
            <a:endParaRPr lang="en-US" dirty="0" smtClean="0"/>
          </a:p>
          <a:p>
            <a:pPr>
              <a:buNone/>
            </a:pPr>
            <a:r>
              <a:rPr lang="en-US" dirty="0" smtClean="0"/>
              <a:t>      It may be significant by affecting food retention, food clearance, solubility and oral hygiene.</a:t>
            </a:r>
          </a:p>
          <a:p>
            <a:pPr>
              <a:buFont typeface="Wingdings" pitchFamily="2" charset="2"/>
              <a:buChar char="§"/>
            </a:pPr>
            <a:r>
              <a:rPr lang="en-US" dirty="0" smtClean="0"/>
              <a:t>Physical nature of diet</a:t>
            </a:r>
          </a:p>
          <a:p>
            <a:pPr>
              <a:buNone/>
            </a:pPr>
            <a:r>
              <a:rPr lang="en-US" dirty="0" smtClean="0"/>
              <a:t>      The diet id primitive man consisted a great deal of roughage. which cleanses the teeth of adherent debris during mastication. In modern diet soft refined food tends to cling tenaciously to the teeth are not removed because lack of roughage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CABOHYDRATE CONTENT OF DIET</a:t>
            </a:r>
            <a:endParaRPr lang="en-US" sz="4400"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t>Fermentable carbohydrates  are on of the most important causing dental caries.</a:t>
            </a:r>
          </a:p>
          <a:p>
            <a:pPr>
              <a:buFont typeface="Wingdings" pitchFamily="2" charset="2"/>
              <a:buChar char="Ø"/>
            </a:pPr>
            <a:r>
              <a:rPr lang="en-US" dirty="0" smtClean="0"/>
              <a:t>Increase intake of refined  carbohydrates are directly proportional in causing the dental caries.</a:t>
            </a:r>
          </a:p>
          <a:p>
            <a:pPr>
              <a:buFont typeface="Wingdings" pitchFamily="2" charset="2"/>
              <a:buChar char="Ø"/>
            </a:pPr>
            <a:r>
              <a:rPr lang="en-US" dirty="0" smtClean="0"/>
              <a:t>Vitamin content of diet</a:t>
            </a:r>
          </a:p>
          <a:p>
            <a:pPr>
              <a:buFont typeface="Wingdings" pitchFamily="2" charset="2"/>
              <a:buChar char="Ø"/>
            </a:pPr>
            <a:r>
              <a:rPr lang="en-US" dirty="0" err="1" smtClean="0"/>
              <a:t>Vit.A</a:t>
            </a:r>
            <a:r>
              <a:rPr lang="en-US" dirty="0" smtClean="0"/>
              <a:t> and </a:t>
            </a:r>
            <a:r>
              <a:rPr lang="en-US" dirty="0" err="1" smtClean="0"/>
              <a:t>Vit.D</a:t>
            </a:r>
            <a:r>
              <a:rPr lang="en-US" dirty="0" smtClean="0"/>
              <a:t> necessary for the development of teeth</a:t>
            </a:r>
          </a:p>
          <a:p>
            <a:pPr>
              <a:buFont typeface="Wingdings" pitchFamily="2" charset="2"/>
              <a:buChar char="Ø"/>
            </a:pPr>
            <a:r>
              <a:rPr lang="en-US" dirty="0" err="1" smtClean="0"/>
              <a:t>Vit.K</a:t>
            </a:r>
            <a:r>
              <a:rPr lang="en-US" dirty="0" smtClean="0"/>
              <a:t> has the capacity of enzyme inhibiting activity in the carbohydrate degradation cycle.</a:t>
            </a:r>
          </a:p>
          <a:p>
            <a:pPr>
              <a:buFont typeface="Wingdings" pitchFamily="2" charset="2"/>
              <a:buChar char="Ø"/>
            </a:pPr>
            <a:r>
              <a:rPr lang="en-US" dirty="0" smtClean="0"/>
              <a:t>VIT.B complex and Vit.B6 has been purposed as an anti caries agent</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GEOGRAPHICAL VARIATIONS</a:t>
            </a:r>
            <a:endParaRPr lang="en-US" dirty="0"/>
          </a:p>
        </p:txBody>
      </p:sp>
      <p:sp>
        <p:nvSpPr>
          <p:cNvPr id="3" name="Content Placeholder 2"/>
          <p:cNvSpPr>
            <a:spLocks noGrp="1"/>
          </p:cNvSpPr>
          <p:nvPr>
            <p:ph sz="half" idx="1"/>
          </p:nvPr>
        </p:nvSpPr>
        <p:spPr/>
        <p:txBody>
          <a:bodyPr>
            <a:normAutofit fontScale="92500" lnSpcReduction="20000"/>
          </a:bodyPr>
          <a:lstStyle/>
          <a:p>
            <a:pPr>
              <a:buFont typeface="Wingdings" pitchFamily="2" charset="2"/>
              <a:buChar char="§"/>
            </a:pPr>
            <a:r>
              <a:rPr lang="en-US" dirty="0" smtClean="0"/>
              <a:t>LATITUDE</a:t>
            </a:r>
          </a:p>
          <a:p>
            <a:pPr>
              <a:buNone/>
            </a:pPr>
            <a:r>
              <a:rPr lang="en-US" dirty="0" smtClean="0"/>
              <a:t>        In </a:t>
            </a:r>
            <a:r>
              <a:rPr lang="en-US" dirty="0" err="1" smtClean="0"/>
              <a:t>USA,the</a:t>
            </a:r>
            <a:r>
              <a:rPr lang="en-US" dirty="0" smtClean="0"/>
              <a:t> north eastern region has the highest and south central region the lowest </a:t>
            </a:r>
            <a:r>
              <a:rPr lang="en-US" dirty="0" err="1" smtClean="0"/>
              <a:t>prevalance</a:t>
            </a:r>
            <a:r>
              <a:rPr lang="en-US" dirty="0" smtClean="0"/>
              <a:t> of dental caries.</a:t>
            </a:r>
          </a:p>
          <a:p>
            <a:pPr>
              <a:buFont typeface="Wingdings" pitchFamily="2" charset="2"/>
              <a:buChar char="§"/>
            </a:pPr>
            <a:r>
              <a:rPr lang="en-US" dirty="0" smtClean="0"/>
              <a:t>DISTANCE FROM SEA COAST</a:t>
            </a:r>
          </a:p>
          <a:p>
            <a:pPr>
              <a:buNone/>
            </a:pPr>
            <a:r>
              <a:rPr lang="en-US" dirty="0" smtClean="0"/>
              <a:t>          Caries </a:t>
            </a:r>
            <a:r>
              <a:rPr lang="en-US" dirty="0" err="1" smtClean="0"/>
              <a:t>pravelance</a:t>
            </a:r>
            <a:r>
              <a:rPr lang="en-US" dirty="0" smtClean="0"/>
              <a:t> is maximum at the sea cost and more distance travelled away from the costal region there will be less caries activity.</a:t>
            </a:r>
          </a:p>
          <a:p>
            <a:pPr>
              <a:buNone/>
            </a:pPr>
            <a:endParaRPr lang="en-US" dirty="0" smtClean="0"/>
          </a:p>
          <a:p>
            <a:pPr>
              <a:buNone/>
            </a:pPr>
            <a:endParaRPr lang="en-US" dirty="0"/>
          </a:p>
        </p:txBody>
      </p:sp>
      <p:sp>
        <p:nvSpPr>
          <p:cNvPr id="4" name="Content Placeholder 3"/>
          <p:cNvSpPr>
            <a:spLocks noGrp="1"/>
          </p:cNvSpPr>
          <p:nvPr>
            <p:ph sz="half" idx="2"/>
          </p:nvPr>
        </p:nvSpPr>
        <p:spPr>
          <a:xfrm>
            <a:off x="4648200" y="2438400"/>
            <a:ext cx="4495800" cy="4419600"/>
          </a:xfrm>
          <a:blipFill>
            <a:blip r:embed="rId2"/>
            <a:stretch>
              <a:fillRect/>
            </a:stretch>
          </a:blipFill>
        </p:spPr>
        <p:txBody>
          <a:bodyPr>
            <a:normAutofit fontScale="92500" lnSpcReduction="20000"/>
          </a:bodyPr>
          <a:lstStyle/>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r>
              <a:rPr lang="en-US" dirty="0" smtClean="0"/>
              <a:t>TEMPERATURE</a:t>
            </a:r>
            <a:endParaRPr lang="en-US" dirty="0"/>
          </a:p>
        </p:txBody>
      </p:sp>
      <p:sp>
        <p:nvSpPr>
          <p:cNvPr id="7" name="Text Placeholder 6"/>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normAutofit fontScale="85000" lnSpcReduction="20000"/>
          </a:bodyPr>
          <a:lstStyle/>
          <a:p>
            <a:pPr>
              <a:buNone/>
            </a:pPr>
            <a:r>
              <a:rPr lang="en-US" dirty="0" smtClean="0"/>
              <a:t>        Lower  temperature higher the caries </a:t>
            </a:r>
            <a:r>
              <a:rPr lang="en-US" dirty="0" err="1" smtClean="0"/>
              <a:t>prevalance</a:t>
            </a:r>
            <a:r>
              <a:rPr lang="en-US" dirty="0" smtClean="0"/>
              <a:t>.</a:t>
            </a:r>
          </a:p>
          <a:p>
            <a:pPr>
              <a:buFont typeface="Wingdings" pitchFamily="2" charset="2"/>
              <a:buChar char="§"/>
            </a:pPr>
            <a:r>
              <a:rPr lang="en-US" dirty="0" smtClean="0"/>
              <a:t>RELATIVE HUMIDIT </a:t>
            </a:r>
          </a:p>
          <a:p>
            <a:pPr>
              <a:buNone/>
            </a:pPr>
            <a:r>
              <a:rPr lang="en-US" dirty="0" smtClean="0"/>
              <a:t>                    Show higher  correlation with caries </a:t>
            </a:r>
            <a:r>
              <a:rPr lang="en-US" dirty="0" err="1" smtClean="0"/>
              <a:t>prevalance.Higher</a:t>
            </a:r>
            <a:r>
              <a:rPr lang="en-US" dirty="0" smtClean="0"/>
              <a:t> humidity more moisture in the Atmosphere which the </a:t>
            </a:r>
            <a:r>
              <a:rPr lang="en-US" dirty="0" err="1" smtClean="0"/>
              <a:t>uv</a:t>
            </a:r>
            <a:r>
              <a:rPr lang="en-US" dirty="0" smtClean="0"/>
              <a:t> rays  and sunlight. Hence increase caries activity.  </a:t>
            </a:r>
          </a:p>
          <a:p>
            <a:pPr>
              <a:buFont typeface="Wingdings" pitchFamily="2" charset="2"/>
              <a:buChar char="§"/>
            </a:pPr>
            <a:r>
              <a:rPr lang="en-US" dirty="0" smtClean="0"/>
              <a:t>  RAINFALL</a:t>
            </a:r>
          </a:p>
          <a:p>
            <a:pPr>
              <a:buNone/>
            </a:pPr>
            <a:r>
              <a:rPr lang="en-US" dirty="0" smtClean="0"/>
              <a:t>                       Acts by leaching off minerals including fluoride from soil and also by blocking sunlight. rainfall are linked to dental caries prevalence.                               </a:t>
            </a:r>
          </a:p>
          <a:p>
            <a:pPr>
              <a:buNone/>
            </a:pPr>
            <a:endParaRPr lang="en-US" dirty="0"/>
          </a:p>
        </p:txBody>
      </p:sp>
      <p:sp>
        <p:nvSpPr>
          <p:cNvPr id="8" name="Content Placeholder 7"/>
          <p:cNvSpPr>
            <a:spLocks noGrp="1"/>
          </p:cNvSpPr>
          <p:nvPr>
            <p:ph sz="quarter" idx="4"/>
          </p:nvPr>
        </p:nvSpPr>
        <p:spPr>
          <a:xfrm>
            <a:off x="5257800" y="3810000"/>
            <a:ext cx="3886200" cy="2667000"/>
          </a:xfrm>
          <a:blipFill>
            <a:blip r:embed="rId2"/>
            <a:stretch>
              <a:fillRect/>
            </a:stretch>
          </a:blipFill>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URBANIZATION</a:t>
            </a:r>
            <a:endParaRPr lang="en-US" dirty="0"/>
          </a:p>
        </p:txBody>
      </p:sp>
      <p:sp>
        <p:nvSpPr>
          <p:cNvPr id="3" name="Content Placeholder 2"/>
          <p:cNvSpPr>
            <a:spLocks noGrp="1"/>
          </p:cNvSpPr>
          <p:nvPr>
            <p:ph sz="half" idx="1"/>
          </p:nvPr>
        </p:nvSpPr>
        <p:spPr/>
        <p:txBody>
          <a:bodyPr>
            <a:normAutofit fontScale="77500" lnSpcReduction="20000"/>
          </a:bodyPr>
          <a:lstStyle/>
          <a:p>
            <a:pPr>
              <a:buNone/>
            </a:pPr>
            <a:r>
              <a:rPr lang="en-US" dirty="0" smtClean="0"/>
              <a:t>                      WHO studies showed higher caries scores in urban </a:t>
            </a:r>
            <a:r>
              <a:rPr lang="en-US" dirty="0" err="1" smtClean="0"/>
              <a:t>areas,where</a:t>
            </a:r>
            <a:r>
              <a:rPr lang="en-US" dirty="0" smtClean="0"/>
              <a:t> the higher consumption of refined  food stuff by the urban community is observed. </a:t>
            </a:r>
          </a:p>
          <a:p>
            <a:pPr>
              <a:buFont typeface="Wingdings" pitchFamily="2" charset="2"/>
              <a:buChar char="§"/>
            </a:pPr>
            <a:r>
              <a:rPr lang="en-US" dirty="0" smtClean="0"/>
              <a:t>SOCIAL FACTORS</a:t>
            </a:r>
          </a:p>
          <a:p>
            <a:pPr>
              <a:buNone/>
            </a:pPr>
            <a:r>
              <a:rPr lang="en-US" dirty="0" smtClean="0"/>
              <a:t>                      It like Economic </a:t>
            </a:r>
            <a:r>
              <a:rPr lang="en-US" dirty="0" err="1" smtClean="0"/>
              <a:t>status,provision</a:t>
            </a:r>
            <a:r>
              <a:rPr lang="en-US" dirty="0" smtClean="0"/>
              <a:t> of good preventive </a:t>
            </a:r>
            <a:r>
              <a:rPr lang="en-US" dirty="0" err="1" smtClean="0"/>
              <a:t>measures,social</a:t>
            </a:r>
            <a:r>
              <a:rPr lang="en-US" dirty="0" smtClean="0"/>
              <a:t> pressure might create more demand for better dental care and leads to lesser caries </a:t>
            </a:r>
            <a:r>
              <a:rPr lang="en-US" dirty="0" err="1" smtClean="0"/>
              <a:t>prevalance</a:t>
            </a:r>
            <a:r>
              <a:rPr lang="en-US" dirty="0" smtClean="0"/>
              <a:t>.</a:t>
            </a:r>
          </a:p>
          <a:p>
            <a:pPr>
              <a:buNone/>
            </a:pPr>
            <a:r>
              <a:rPr lang="en-US" dirty="0" smtClean="0"/>
              <a:t>           </a:t>
            </a:r>
          </a:p>
          <a:p>
            <a:pPr>
              <a:buNone/>
            </a:pPr>
            <a:r>
              <a:rPr lang="en-US" dirty="0" smtClean="0"/>
              <a:t>      </a:t>
            </a:r>
          </a:p>
          <a:p>
            <a:endParaRPr lang="en-US" dirty="0"/>
          </a:p>
        </p:txBody>
      </p:sp>
      <p:sp>
        <p:nvSpPr>
          <p:cNvPr id="8" name="Content Placeholder 7"/>
          <p:cNvSpPr>
            <a:spLocks noGrp="1"/>
          </p:cNvSpPr>
          <p:nvPr>
            <p:ph sz="half" idx="2"/>
          </p:nvPr>
        </p:nvSpPr>
        <p:spPr>
          <a:xfrm>
            <a:off x="4648200" y="2514600"/>
            <a:ext cx="4495800" cy="4343399"/>
          </a:xfrm>
          <a:blipFill>
            <a:blip r:embed="rId2"/>
            <a:stretch>
              <a:fillRect/>
            </a:stretch>
          </a:blipFill>
        </p:spPr>
        <p:txBody>
          <a:bodyPr>
            <a:normAutofit fontScale="77500" lnSpcReduction="20000"/>
          </a:bodyPr>
          <a:lstStyle/>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HAZARDS</a:t>
            </a:r>
            <a:endParaRPr lang="en-US" dirty="0"/>
          </a:p>
        </p:txBody>
      </p:sp>
      <p:sp>
        <p:nvSpPr>
          <p:cNvPr id="3" name="Content Placeholder 2"/>
          <p:cNvSpPr>
            <a:spLocks noGrp="1"/>
          </p:cNvSpPr>
          <p:nvPr>
            <p:ph sz="half" idx="1"/>
          </p:nvPr>
        </p:nvSpPr>
        <p:spPr/>
        <p:txBody>
          <a:bodyPr/>
          <a:lstStyle/>
          <a:p>
            <a:pPr>
              <a:buNone/>
            </a:pPr>
            <a:r>
              <a:rPr lang="en-US" dirty="0" smtClean="0"/>
              <a:t>               To the teeth probably belong in economic </a:t>
            </a:r>
            <a:r>
              <a:rPr lang="en-US" dirty="0" err="1" smtClean="0"/>
              <a:t>category.carbohydrate</a:t>
            </a:r>
            <a:r>
              <a:rPr lang="en-US" dirty="0" smtClean="0"/>
              <a:t>  dust and acid formers are both to be </a:t>
            </a:r>
            <a:r>
              <a:rPr lang="en-US" dirty="0" err="1" smtClean="0"/>
              <a:t>deletoirus</a:t>
            </a:r>
            <a:r>
              <a:rPr lang="en-US" dirty="0" smtClean="0"/>
              <a:t> to the </a:t>
            </a:r>
            <a:r>
              <a:rPr lang="en-US" dirty="0" err="1" smtClean="0"/>
              <a:t>teeth,one</a:t>
            </a:r>
            <a:r>
              <a:rPr lang="en-US" dirty="0" smtClean="0"/>
              <a:t> promoting caries and other chemical erosions.</a:t>
            </a:r>
            <a:endParaRPr lang="en-US" dirty="0"/>
          </a:p>
        </p:txBody>
      </p:sp>
      <p:sp>
        <p:nvSpPr>
          <p:cNvPr id="4" name="Content Placeholder 3"/>
          <p:cNvSpPr>
            <a:spLocks noGrp="1"/>
          </p:cNvSpPr>
          <p:nvPr>
            <p:ph sz="half" idx="2"/>
          </p:nvPr>
        </p:nvSpPr>
        <p:spPr>
          <a:xfrm>
            <a:off x="4648200" y="2514600"/>
            <a:ext cx="4495800" cy="4343399"/>
          </a:xfrm>
          <a:blipFill>
            <a:blip r:embed="rId2"/>
            <a:stretch>
              <a:fillRect/>
            </a:stretch>
          </a:blipFill>
        </p:spPr>
        <p:txBody>
          <a:bodyPr/>
          <a:lstStyle/>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fontScale="92500"/>
          </a:bodyPr>
          <a:lstStyle/>
          <a:p>
            <a:pPr>
              <a:buFont typeface="Wingdings" pitchFamily="2" charset="2"/>
              <a:buChar char="§"/>
            </a:pPr>
            <a:r>
              <a:rPr lang="en-US" dirty="0" smtClean="0"/>
              <a:t>SUNSHINE</a:t>
            </a:r>
          </a:p>
          <a:p>
            <a:pPr>
              <a:buNone/>
            </a:pPr>
            <a:r>
              <a:rPr lang="en-US" dirty="0" smtClean="0"/>
              <a:t>         Ultraviolet light from the sun promotes synthesis of Vitamin D and along with other </a:t>
            </a:r>
            <a:r>
              <a:rPr lang="en-US" dirty="0" err="1" smtClean="0"/>
              <a:t>factors.it</a:t>
            </a:r>
            <a:r>
              <a:rPr lang="en-US" dirty="0" smtClean="0"/>
              <a:t> might account for lower caries experience.</a:t>
            </a:r>
          </a:p>
          <a:p>
            <a:pPr>
              <a:buFont typeface="Wingdings" pitchFamily="2" charset="2"/>
              <a:buChar char="§"/>
            </a:pPr>
            <a:r>
              <a:rPr lang="en-US" dirty="0" smtClean="0"/>
              <a:t>FLUORIDE</a:t>
            </a:r>
          </a:p>
          <a:p>
            <a:pPr>
              <a:buNone/>
            </a:pPr>
            <a:r>
              <a:rPr lang="en-US" dirty="0" smtClean="0"/>
              <a:t>   Higher the fluoride  content in soil and ground </a:t>
            </a:r>
            <a:r>
              <a:rPr lang="en-US" dirty="0" err="1" smtClean="0"/>
              <a:t>water,lesser</a:t>
            </a:r>
            <a:r>
              <a:rPr lang="en-US" dirty="0" smtClean="0"/>
              <a:t> the caries.</a:t>
            </a:r>
            <a:endParaRPr lang="en-US" dirty="0"/>
          </a:p>
        </p:txBody>
      </p:sp>
      <p:sp>
        <p:nvSpPr>
          <p:cNvPr id="4" name="Content Placeholder 3"/>
          <p:cNvSpPr>
            <a:spLocks noGrp="1"/>
          </p:cNvSpPr>
          <p:nvPr>
            <p:ph sz="half" idx="2"/>
          </p:nvPr>
        </p:nvSpPr>
        <p:spPr>
          <a:xfrm>
            <a:off x="5105400" y="2667001"/>
            <a:ext cx="4038600" cy="4191000"/>
          </a:xfrm>
          <a:blipFill>
            <a:blip r:embed="rId2" cstate="print"/>
            <a:stretch>
              <a:fillRect/>
            </a:stretch>
          </a:blipFill>
        </p:spPr>
        <p:txBody>
          <a:bodyPr>
            <a:normAutofit fontScale="92500"/>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1143000"/>
          </a:xfrm>
        </p:spPr>
        <p:txBody>
          <a:bodyPr>
            <a:normAutofit/>
          </a:bodyPr>
          <a:lstStyle/>
          <a:p>
            <a:r>
              <a:rPr lang="en-US" dirty="0" smtClean="0"/>
              <a:t>INTRODUCTION</a:t>
            </a:r>
            <a:endParaRPr lang="en-US" dirty="0"/>
          </a:p>
        </p:txBody>
      </p:sp>
      <p:sp>
        <p:nvSpPr>
          <p:cNvPr id="3" name="Content Placeholder 2"/>
          <p:cNvSpPr>
            <a:spLocks noGrp="1"/>
          </p:cNvSpPr>
          <p:nvPr>
            <p:ph idx="1"/>
          </p:nvPr>
        </p:nvSpPr>
        <p:spPr>
          <a:xfrm>
            <a:off x="457200" y="1545609"/>
            <a:ext cx="8229600" cy="4389120"/>
          </a:xfrm>
        </p:spPr>
        <p:txBody>
          <a:bodyPr>
            <a:normAutofit/>
          </a:bodyPr>
          <a:lstStyle/>
          <a:p>
            <a:pPr marL="0" indent="0">
              <a:buNone/>
            </a:pPr>
            <a:r>
              <a:rPr lang="en-US" dirty="0" smtClean="0"/>
              <a:t>                           </a:t>
            </a:r>
          </a:p>
          <a:p>
            <a:pPr marL="0" indent="0">
              <a:buNone/>
            </a:pPr>
            <a:r>
              <a:rPr lang="en-US" dirty="0" smtClean="0"/>
              <a:t> </a:t>
            </a:r>
            <a:r>
              <a:rPr lang="en-US" sz="2800" b="1" dirty="0" smtClean="0"/>
              <a:t>Epidemiology</a:t>
            </a:r>
            <a:r>
              <a:rPr lang="en-US" sz="2800" dirty="0" smtClean="0"/>
              <a:t> is defined as</a:t>
            </a:r>
          </a:p>
          <a:p>
            <a:endParaRPr lang="en-US" sz="2800" dirty="0" smtClean="0"/>
          </a:p>
          <a:p>
            <a:pPr marL="0" indent="0" algn="just">
              <a:buNone/>
            </a:pPr>
            <a:r>
              <a:rPr lang="en-US" sz="2800" dirty="0"/>
              <a:t> </a:t>
            </a:r>
            <a:r>
              <a:rPr lang="en-US" sz="2800" dirty="0" smtClean="0"/>
              <a:t>                    “the study of the distribution and determinants of disease frequency in man”. </a:t>
            </a:r>
          </a:p>
          <a:p>
            <a:pPr algn="just"/>
            <a:endParaRPr lang="en-US" sz="2800" dirty="0"/>
          </a:p>
          <a:p>
            <a:pPr algn="just"/>
            <a:r>
              <a:rPr lang="en-US" sz="2800" dirty="0" smtClean="0"/>
              <a:t>The word epidemiology is derived from the Greek word epidemic. Epi=upon, demos= people and logos=study or science.</a:t>
            </a:r>
          </a:p>
          <a:p>
            <a:pPr algn="just"/>
            <a:endParaRPr lang="en-US"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DIETARY STUDIES ON CONTROLLED             HUMAN POPULATION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VIPEHOLM STUDY</a:t>
            </a:r>
          </a:p>
          <a:p>
            <a:pPr>
              <a:buFont typeface="Wingdings" pitchFamily="2" charset="2"/>
              <a:buChar char="Ø"/>
            </a:pPr>
            <a:r>
              <a:rPr lang="en-US" dirty="0" smtClean="0"/>
              <a:t>Described by </a:t>
            </a:r>
            <a:r>
              <a:rPr lang="en-US" dirty="0" err="1" smtClean="0"/>
              <a:t>Gustaffson</a:t>
            </a:r>
            <a:r>
              <a:rPr lang="en-US" dirty="0" smtClean="0"/>
              <a:t> et al in 1954.</a:t>
            </a:r>
          </a:p>
          <a:p>
            <a:pPr>
              <a:buFont typeface="Wingdings" pitchFamily="2" charset="2"/>
              <a:buChar char="Ø"/>
            </a:pPr>
            <a:r>
              <a:rPr lang="en-US" dirty="0" smtClean="0"/>
              <a:t>Five year investigation of 436 adult </a:t>
            </a:r>
            <a:r>
              <a:rPr lang="en-US" dirty="0" err="1" smtClean="0"/>
              <a:t>inmaters</a:t>
            </a:r>
            <a:r>
              <a:rPr lang="en-US" dirty="0" smtClean="0"/>
              <a:t>  of </a:t>
            </a:r>
            <a:r>
              <a:rPr lang="en-US" dirty="0" err="1" smtClean="0"/>
              <a:t>Vipeholm</a:t>
            </a:r>
            <a:r>
              <a:rPr lang="en-US" dirty="0" smtClean="0"/>
              <a:t> Hospital in </a:t>
            </a:r>
            <a:r>
              <a:rPr lang="en-US" dirty="0" err="1" smtClean="0"/>
              <a:t>Lund,Sweden,an</a:t>
            </a:r>
            <a:r>
              <a:rPr lang="en-US" dirty="0" smtClean="0"/>
              <a:t> institution for mentally challenged.</a:t>
            </a:r>
          </a:p>
          <a:p>
            <a:pPr>
              <a:buFont typeface="Wingdings" pitchFamily="2" charset="2"/>
              <a:buChar char="Ø"/>
            </a:pPr>
            <a:r>
              <a:rPr lang="en-US" dirty="0" smtClean="0"/>
              <a:t>Purpose the study;</a:t>
            </a:r>
          </a:p>
          <a:p>
            <a:pPr>
              <a:buNone/>
            </a:pPr>
            <a:r>
              <a:rPr lang="en-US" dirty="0" smtClean="0"/>
              <a:t>  To find out</a:t>
            </a:r>
          </a:p>
          <a:p>
            <a:pPr>
              <a:buNone/>
            </a:pPr>
            <a:r>
              <a:rPr lang="en-US" dirty="0" smtClean="0"/>
              <a:t>1)Does an increase in carbohydrate intake cause an increase in caries?</a:t>
            </a:r>
          </a:p>
          <a:p>
            <a:pPr>
              <a:buNone/>
            </a:pPr>
            <a:r>
              <a:rPr lang="en-US" dirty="0" smtClean="0"/>
              <a:t>2)Does an increase in </a:t>
            </a:r>
            <a:r>
              <a:rPr lang="en-US" dirty="0" err="1" smtClean="0"/>
              <a:t>carbohyrade</a:t>
            </a:r>
            <a:r>
              <a:rPr lang="en-US" dirty="0" smtClean="0"/>
              <a:t> intake produce a decrease in caries?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dirty="0" smtClean="0"/>
              <a:t>METHOD</a:t>
            </a:r>
            <a:endParaRPr lang="en-US" dirty="0"/>
          </a:p>
        </p:txBody>
      </p:sp>
      <p:sp>
        <p:nvSpPr>
          <p:cNvPr id="3" name="Content Placeholder 2"/>
          <p:cNvSpPr>
            <a:spLocks noGrp="1"/>
          </p:cNvSpPr>
          <p:nvPr>
            <p:ph idx="1"/>
          </p:nvPr>
        </p:nvSpPr>
        <p:spPr>
          <a:xfrm>
            <a:off x="457200" y="1295400"/>
            <a:ext cx="8229600" cy="5029200"/>
          </a:xfrm>
        </p:spPr>
        <p:txBody>
          <a:bodyPr>
            <a:normAutofit lnSpcReduction="10000"/>
          </a:bodyPr>
          <a:lstStyle/>
          <a:p>
            <a:pPr>
              <a:buFont typeface="Wingdings" pitchFamily="2" charset="2"/>
              <a:buChar char="v"/>
            </a:pPr>
            <a:r>
              <a:rPr lang="en-US" dirty="0" smtClean="0"/>
              <a:t>The institutional diet was </a:t>
            </a:r>
            <a:r>
              <a:rPr lang="en-US" dirty="0" err="1" smtClean="0"/>
              <a:t>nutrious,but</a:t>
            </a:r>
            <a:r>
              <a:rPr lang="en-US" dirty="0" smtClean="0"/>
              <a:t> contained little </a:t>
            </a:r>
            <a:r>
              <a:rPr lang="en-US" dirty="0" err="1" smtClean="0"/>
              <a:t>sugar,with</a:t>
            </a:r>
            <a:r>
              <a:rPr lang="en-US" dirty="0" smtClean="0"/>
              <a:t> no provision for between meal snacks.</a:t>
            </a:r>
          </a:p>
          <a:p>
            <a:pPr>
              <a:buFont typeface="Wingdings" pitchFamily="2" charset="2"/>
              <a:buChar char="v"/>
            </a:pPr>
            <a:r>
              <a:rPr lang="en-US" dirty="0" smtClean="0"/>
              <a:t>The  experimental design divided inmates 1 control $ 6 experimental groups.</a:t>
            </a:r>
          </a:p>
          <a:p>
            <a:pPr>
              <a:buNone/>
            </a:pPr>
            <a:r>
              <a:rPr lang="en-US" dirty="0" smtClean="0"/>
              <a:t>1)A control group</a:t>
            </a:r>
          </a:p>
          <a:p>
            <a:pPr>
              <a:buNone/>
            </a:pPr>
            <a:r>
              <a:rPr lang="en-US" dirty="0" smtClean="0"/>
              <a:t>2)A sucrose group</a:t>
            </a:r>
          </a:p>
          <a:p>
            <a:pPr>
              <a:buNone/>
            </a:pPr>
            <a:r>
              <a:rPr lang="en-US" dirty="0" smtClean="0"/>
              <a:t>3)A bread group</a:t>
            </a:r>
          </a:p>
          <a:p>
            <a:pPr>
              <a:buNone/>
            </a:pPr>
            <a:r>
              <a:rPr lang="en-US" dirty="0" smtClean="0"/>
              <a:t>4)A chocolate group</a:t>
            </a:r>
          </a:p>
          <a:p>
            <a:pPr>
              <a:buNone/>
            </a:pPr>
            <a:r>
              <a:rPr lang="en-US" dirty="0" smtClean="0"/>
              <a:t>5)A </a:t>
            </a:r>
            <a:r>
              <a:rPr lang="en-US" dirty="0" err="1" smtClean="0"/>
              <a:t>caremel</a:t>
            </a:r>
            <a:r>
              <a:rPr lang="en-US" dirty="0" smtClean="0"/>
              <a:t> group</a:t>
            </a:r>
          </a:p>
          <a:p>
            <a:pPr>
              <a:buNone/>
            </a:pPr>
            <a:r>
              <a:rPr lang="en-US" dirty="0" smtClean="0"/>
              <a:t>6)A 8 </a:t>
            </a:r>
            <a:r>
              <a:rPr lang="en-US" dirty="0" err="1" smtClean="0"/>
              <a:t>tofee</a:t>
            </a:r>
            <a:r>
              <a:rPr lang="en-US" dirty="0" smtClean="0"/>
              <a:t> group</a:t>
            </a:r>
          </a:p>
          <a:p>
            <a:pPr>
              <a:buNone/>
            </a:pPr>
            <a:r>
              <a:rPr lang="en-US" dirty="0" smtClean="0"/>
              <a:t>7)A 24 </a:t>
            </a:r>
            <a:r>
              <a:rPr lang="en-US" dirty="0" err="1" smtClean="0"/>
              <a:t>tofee</a:t>
            </a:r>
            <a:r>
              <a:rPr lang="en-US" dirty="0" smtClean="0"/>
              <a:t> group</a:t>
            </a:r>
          </a:p>
          <a:p>
            <a:pPr>
              <a:buNone/>
            </a:pPr>
            <a:endParaRPr lang="en-US" dirty="0" smtClean="0"/>
          </a:p>
          <a:p>
            <a:pPr>
              <a:buFont typeface="Wingdings" pitchFamily="2" charset="2"/>
              <a:buChar char="v"/>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OF THIS STUDY</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An increase in carbohydrate diet definitely increase the caries activity.</a:t>
            </a:r>
          </a:p>
          <a:p>
            <a:pPr>
              <a:buFont typeface="Wingdings" pitchFamily="2" charset="2"/>
              <a:buChar char="q"/>
            </a:pPr>
            <a:r>
              <a:rPr lang="en-US" dirty="0" smtClean="0"/>
              <a:t>The risk of caries is greater if the sugar is consumed in the form that will retained on surfaces of the teeth.</a:t>
            </a:r>
          </a:p>
          <a:p>
            <a:pPr>
              <a:buFont typeface="Wingdings" pitchFamily="2" charset="2"/>
              <a:buChar char="q"/>
            </a:pPr>
            <a:r>
              <a:rPr lang="en-US" dirty="0" smtClean="0"/>
              <a:t>The risk of sugar increasing caries activity is </a:t>
            </a:r>
            <a:r>
              <a:rPr lang="en-US" dirty="0" err="1" smtClean="0"/>
              <a:t>great.if</a:t>
            </a:r>
            <a:r>
              <a:rPr lang="en-US" dirty="0" smtClean="0"/>
              <a:t> the sugar is consumed between meals.</a:t>
            </a:r>
          </a:p>
          <a:p>
            <a:pPr>
              <a:buFont typeface="Wingdings" pitchFamily="2" charset="2"/>
              <a:buChar char="q"/>
            </a:pPr>
            <a:r>
              <a:rPr lang="en-US" dirty="0" smtClean="0"/>
              <a:t>Upon the withdrawal of the sugar rich foods, increased caries activity disappears.</a:t>
            </a:r>
          </a:p>
          <a:p>
            <a:pPr>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DRAWBACK OF THE STUDY</a:t>
            </a:r>
            <a:endParaRPr lang="en-US" dirty="0"/>
          </a:p>
        </p:txBody>
      </p:sp>
      <p:sp>
        <p:nvSpPr>
          <p:cNvPr id="3" name="Content Placeholder 2"/>
          <p:cNvSpPr>
            <a:spLocks noGrp="1"/>
          </p:cNvSpPr>
          <p:nvPr>
            <p:ph idx="1"/>
          </p:nvPr>
        </p:nvSpPr>
        <p:spPr/>
        <p:txBody>
          <a:bodyPr/>
          <a:lstStyle/>
          <a:p>
            <a:r>
              <a:rPr lang="en-US" dirty="0" smtClean="0"/>
              <a:t>The groups made up from the patients in individual wards with no possibility of matching the age of initial caries status.</a:t>
            </a:r>
          </a:p>
          <a:p>
            <a:r>
              <a:rPr lang="en-US" dirty="0" smtClean="0"/>
              <a:t>Mentally challenged patients did not always follow the instruction correctly.</a:t>
            </a:r>
          </a:p>
          <a:p>
            <a:r>
              <a:rPr lang="en-US" dirty="0" smtClean="0"/>
              <a:t>It is considered unethical to alter diet experimentally in direction likely to increase caries.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r>
              <a:rPr lang="en-US" dirty="0" smtClean="0"/>
              <a:t>HOPE HOOD HOUSE STUDY</a:t>
            </a:r>
            <a:endParaRPr lang="en-US" dirty="0"/>
          </a:p>
        </p:txBody>
      </p:sp>
      <p:sp>
        <p:nvSpPr>
          <p:cNvPr id="3" name="Content Placeholder 2"/>
          <p:cNvSpPr>
            <a:spLocks noGrp="1"/>
          </p:cNvSpPr>
          <p:nvPr>
            <p:ph idx="1"/>
          </p:nvPr>
        </p:nvSpPr>
        <p:spPr>
          <a:xfrm>
            <a:off x="457200" y="1447800"/>
            <a:ext cx="8229600" cy="4876800"/>
          </a:xfrm>
        </p:spPr>
        <p:txBody>
          <a:bodyPr/>
          <a:lstStyle/>
          <a:p>
            <a:pPr>
              <a:buFont typeface="Wingdings" pitchFamily="2" charset="2"/>
              <a:buChar char="Ø"/>
            </a:pPr>
            <a:r>
              <a:rPr lang="en-US" dirty="0" smtClean="0"/>
              <a:t>Conducted by SULLIVAN in 1958.</a:t>
            </a:r>
          </a:p>
          <a:p>
            <a:pPr>
              <a:buFont typeface="Wingdings" pitchFamily="2" charset="2"/>
              <a:buChar char="Ø"/>
            </a:pPr>
            <a:r>
              <a:rPr lang="en-US" dirty="0" smtClean="0"/>
              <a:t>The dental status of children between 7 to 14 yrs of age residing at hope hood </a:t>
            </a:r>
            <a:r>
              <a:rPr lang="en-US" dirty="0" err="1" smtClean="0"/>
              <a:t>house,New</a:t>
            </a:r>
            <a:r>
              <a:rPr lang="en-US" dirty="0" smtClean="0"/>
              <a:t> south </a:t>
            </a:r>
            <a:r>
              <a:rPr lang="en-US" dirty="0" err="1" smtClean="0"/>
              <a:t>wales</a:t>
            </a:r>
            <a:r>
              <a:rPr lang="en-US" dirty="0" smtClean="0"/>
              <a:t> was studied longitudinally for 10 yrs.</a:t>
            </a:r>
          </a:p>
          <a:p>
            <a:pPr>
              <a:buFont typeface="Wingdings" pitchFamily="2" charset="2"/>
              <a:buChar char="Ø"/>
            </a:pPr>
            <a:r>
              <a:rPr lang="en-US" dirty="0" smtClean="0"/>
              <a:t>All lived in a strict natural </a:t>
            </a:r>
            <a:r>
              <a:rPr lang="en-US" dirty="0" err="1" smtClean="0"/>
              <a:t>diet,with</a:t>
            </a:r>
            <a:r>
              <a:rPr lang="en-US" dirty="0" smtClean="0"/>
              <a:t> exception of occasional serving of egg yolk was entirely vegetables in natural and largely raw.</a:t>
            </a:r>
          </a:p>
          <a:p>
            <a:pPr>
              <a:buFont typeface="Wingdings" pitchFamily="2" charset="2"/>
              <a:buChar char="Ø"/>
            </a:pPr>
            <a:r>
              <a:rPr lang="en-US" dirty="0" smtClean="0"/>
              <a:t>At the end of ten year,13 tear old children had a mean DMFT per child of the 1.6 the corresponding general was 10.7.</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TURKU SUGAR STUDY</a:t>
            </a:r>
            <a:endParaRPr lang="en-US" dirty="0"/>
          </a:p>
        </p:txBody>
      </p:sp>
      <p:sp>
        <p:nvSpPr>
          <p:cNvPr id="3" name="Content Placeholder 2"/>
          <p:cNvSpPr>
            <a:spLocks noGrp="1"/>
          </p:cNvSpPr>
          <p:nvPr>
            <p:ph idx="1"/>
          </p:nvPr>
        </p:nvSpPr>
        <p:spPr>
          <a:xfrm>
            <a:off x="381000" y="1447800"/>
            <a:ext cx="8229600" cy="4541520"/>
          </a:xfrm>
        </p:spPr>
        <p:txBody>
          <a:bodyPr>
            <a:normAutofit fontScale="92500" lnSpcReduction="20000"/>
          </a:bodyPr>
          <a:lstStyle/>
          <a:p>
            <a:pPr>
              <a:buFont typeface="Wingdings" pitchFamily="2" charset="2"/>
              <a:buChar char="Ø"/>
            </a:pPr>
            <a:r>
              <a:rPr lang="en-US" dirty="0" smtClean="0"/>
              <a:t>The study was carried out by Turk, Finland.</a:t>
            </a:r>
          </a:p>
          <a:p>
            <a:pPr>
              <a:buFont typeface="Wingdings" pitchFamily="2" charset="2"/>
              <a:buChar char="Ø"/>
            </a:pPr>
            <a:r>
              <a:rPr lang="en-US" dirty="0" smtClean="0"/>
              <a:t>Aim of the study</a:t>
            </a:r>
          </a:p>
          <a:p>
            <a:pPr>
              <a:buNone/>
            </a:pPr>
            <a:r>
              <a:rPr lang="en-US" dirty="0" smtClean="0"/>
              <a:t>   To compare the </a:t>
            </a:r>
            <a:r>
              <a:rPr lang="en-US" dirty="0" err="1" smtClean="0"/>
              <a:t>cariogenicity</a:t>
            </a:r>
            <a:r>
              <a:rPr lang="en-US" dirty="0" smtClean="0"/>
              <a:t> of sucrose, fructose and </a:t>
            </a:r>
            <a:r>
              <a:rPr lang="en-US" dirty="0" err="1" smtClean="0"/>
              <a:t>xylitol</a:t>
            </a:r>
            <a:r>
              <a:rPr lang="en-US" dirty="0" smtClean="0"/>
              <a:t>.</a:t>
            </a:r>
          </a:p>
          <a:p>
            <a:pPr>
              <a:buFont typeface="Wingdings" pitchFamily="2" charset="2"/>
              <a:buChar char="Ø"/>
            </a:pPr>
            <a:r>
              <a:rPr lang="en-US" dirty="0" smtClean="0"/>
              <a:t>Finding of the  study</a:t>
            </a:r>
          </a:p>
          <a:p>
            <a:pPr>
              <a:buNone/>
            </a:pPr>
            <a:r>
              <a:rPr lang="en-US" dirty="0" smtClean="0"/>
              <a:t>       Sucrose and fructose are equal </a:t>
            </a:r>
            <a:r>
              <a:rPr lang="en-US" dirty="0" err="1" smtClean="0"/>
              <a:t>cariogenicity</a:t>
            </a:r>
            <a:r>
              <a:rPr lang="en-US" dirty="0" smtClean="0"/>
              <a:t> whereas </a:t>
            </a:r>
            <a:r>
              <a:rPr lang="en-US" dirty="0" err="1" smtClean="0"/>
              <a:t>xylitol</a:t>
            </a:r>
            <a:r>
              <a:rPr lang="en-US" dirty="0" smtClean="0"/>
              <a:t> produced almost no caries.</a:t>
            </a:r>
          </a:p>
          <a:p>
            <a:pPr>
              <a:buFont typeface="Wingdings" pitchFamily="2" charset="2"/>
              <a:buChar char="Ø"/>
            </a:pPr>
            <a:r>
              <a:rPr lang="en-US" dirty="0" smtClean="0"/>
              <a:t> By second year,</a:t>
            </a:r>
          </a:p>
          <a:p>
            <a:pPr>
              <a:buNone/>
            </a:pPr>
            <a:r>
              <a:rPr lang="en-US" dirty="0" smtClean="0"/>
              <a:t>    the caries had </a:t>
            </a:r>
            <a:r>
              <a:rPr lang="en-US" dirty="0" err="1" smtClean="0"/>
              <a:t>continous</a:t>
            </a:r>
            <a:r>
              <a:rPr lang="en-US" dirty="0" smtClean="0"/>
              <a:t> to increase the sucrose group but </a:t>
            </a:r>
            <a:r>
              <a:rPr lang="en-US" dirty="0" err="1" smtClean="0"/>
              <a:t>remaine</a:t>
            </a:r>
            <a:r>
              <a:rPr lang="en-US" dirty="0" smtClean="0"/>
              <a:t> unchanged in the </a:t>
            </a:r>
            <a:r>
              <a:rPr lang="en-US" dirty="0" err="1" smtClean="0"/>
              <a:t>fructose,where</a:t>
            </a:r>
            <a:r>
              <a:rPr lang="en-US" dirty="0" smtClean="0"/>
              <a:t> as </a:t>
            </a:r>
            <a:r>
              <a:rPr lang="en-US" dirty="0" err="1" smtClean="0"/>
              <a:t>xylitol</a:t>
            </a:r>
            <a:r>
              <a:rPr lang="en-US" dirty="0" smtClean="0"/>
              <a:t> produced almost no caries</a:t>
            </a:r>
          </a:p>
          <a:p>
            <a:pPr>
              <a:buFont typeface="Wingdings" pitchFamily="2" charset="2"/>
              <a:buChar char="Ø"/>
            </a:pPr>
            <a:r>
              <a:rPr lang="en-US" dirty="0" err="1" smtClean="0"/>
              <a:t>Xylitol</a:t>
            </a:r>
            <a:r>
              <a:rPr lang="en-US" dirty="0" smtClean="0"/>
              <a:t> was non </a:t>
            </a:r>
            <a:r>
              <a:rPr lang="en-US" dirty="0" err="1" smtClean="0"/>
              <a:t>cariogenic</a:t>
            </a:r>
            <a:r>
              <a:rPr lang="en-US" dirty="0" smtClean="0"/>
              <a:t>.</a:t>
            </a:r>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Since  dental caries is a highly prevalent disease, control of dental caries is concern of all the people. The ideal control measures for dental caries must have immediate, high and lasting effectiveness, be innocuous and reach all of the people at lost in money and facilities well within the economic capabilities of the community.</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SOBEN PETER-Essentials of public health Dentistry</a:t>
            </a:r>
          </a:p>
          <a:p>
            <a:pPr>
              <a:buNone/>
            </a:pPr>
            <a:r>
              <a:rPr lang="en-US" dirty="0" smtClean="0"/>
              <a:t>                                      (community Dentistry)5</a:t>
            </a:r>
            <a:r>
              <a:rPr lang="en-US" baseline="30000" dirty="0" smtClean="0"/>
              <a:t>th</a:t>
            </a:r>
            <a:r>
              <a:rPr lang="en-US" dirty="0" smtClean="0"/>
              <a:t> Edition.</a:t>
            </a:r>
          </a:p>
          <a:p>
            <a:pPr>
              <a:buFont typeface="Arial" pitchFamily="34" charset="0"/>
              <a:buChar char="•"/>
            </a:pPr>
            <a:r>
              <a:rPr lang="en-US" dirty="0" smtClean="0"/>
              <a:t>SS. HIREMATH-Text book of preventive and </a:t>
            </a:r>
          </a:p>
          <a:p>
            <a:pPr>
              <a:buNone/>
            </a:pPr>
            <a:r>
              <a:rPr lang="en-US" dirty="0" smtClean="0"/>
              <a:t>                                  community Dentistry   2</a:t>
            </a:r>
            <a:r>
              <a:rPr lang="en-US" baseline="30000" dirty="0" smtClean="0"/>
              <a:t>nd</a:t>
            </a:r>
            <a:r>
              <a:rPr lang="en-US" dirty="0" smtClean="0"/>
              <a:t> Edition.</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a:solidFill>
            <a:srgbClr val="0070C0"/>
          </a:solidFill>
        </p:spPr>
        <p:txBody>
          <a:bodyPr>
            <a:normAutofit/>
          </a:bodyPr>
          <a:lstStyle/>
          <a:p>
            <a:endParaRPr lang="en-US" dirty="0" smtClean="0"/>
          </a:p>
          <a:p>
            <a:pPr>
              <a:buNone/>
            </a:pPr>
            <a:endParaRPr lang="en-US" sz="8800" i="1" dirty="0" smtClean="0"/>
          </a:p>
          <a:p>
            <a:pPr>
              <a:buNone/>
            </a:pPr>
            <a:r>
              <a:rPr lang="en-US" sz="8800" i="1" dirty="0" smtClean="0"/>
              <a:t>      THANK YOU</a:t>
            </a:r>
          </a:p>
          <a:p>
            <a:endParaRPr lang="en-US" dirty="0" smtClean="0"/>
          </a:p>
          <a:p>
            <a:endParaRPr lang="en-US" dirty="0" smtClean="0"/>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3657600"/>
          </a:xfrm>
        </p:spPr>
        <p:txBody>
          <a:bodyPr/>
          <a:lstStyle/>
          <a:p>
            <a:r>
              <a:rPr lang="en-US" sz="2400" dirty="0"/>
              <a:t> </a:t>
            </a:r>
            <a:r>
              <a:rPr lang="en-US" sz="3200" b="1" dirty="0"/>
              <a:t>Dental caries</a:t>
            </a:r>
            <a:r>
              <a:rPr lang="en-US" sz="3200" dirty="0"/>
              <a:t> is defined </a:t>
            </a:r>
            <a:r>
              <a:rPr lang="en-US" sz="3200" dirty="0" smtClean="0"/>
              <a:t>as</a:t>
            </a:r>
          </a:p>
          <a:p>
            <a:pPr marL="667512" lvl="2" indent="0">
              <a:buNone/>
            </a:pPr>
            <a:r>
              <a:rPr lang="en-US" sz="2400" dirty="0"/>
              <a:t>	</a:t>
            </a:r>
            <a:r>
              <a:rPr lang="en-US" sz="2400" dirty="0" smtClean="0"/>
              <a:t>	 “an </a:t>
            </a:r>
            <a:r>
              <a:rPr lang="en-US" sz="2400" dirty="0"/>
              <a:t>infectious </a:t>
            </a:r>
            <a:r>
              <a:rPr lang="en-US" sz="2400" dirty="0" smtClean="0"/>
              <a:t>microbiologic </a:t>
            </a:r>
            <a:r>
              <a:rPr lang="en-US" sz="2400" dirty="0"/>
              <a:t>disease of the </a:t>
            </a:r>
            <a:r>
              <a:rPr lang="en-US" sz="2400" dirty="0" smtClean="0"/>
              <a:t>teeth </a:t>
            </a:r>
            <a:r>
              <a:rPr lang="en-US" sz="2400" dirty="0"/>
              <a:t>that </a:t>
            </a:r>
            <a:r>
              <a:rPr lang="en-US" sz="2400" dirty="0" smtClean="0"/>
              <a:t>results </a:t>
            </a:r>
            <a:r>
              <a:rPr lang="en-US" sz="2400" dirty="0"/>
              <a:t>in localized dissolution and destruction of the calcified </a:t>
            </a:r>
            <a:r>
              <a:rPr lang="en-US" sz="2400" dirty="0" smtClean="0"/>
              <a:t>tissues”.</a:t>
            </a:r>
          </a:p>
          <a:p>
            <a:pPr marL="667512" lvl="2" indent="0">
              <a:buNone/>
            </a:pPr>
            <a:endParaRPr lang="en-US" sz="2400" dirty="0" smtClean="0"/>
          </a:p>
          <a:p>
            <a:pPr lvl="2"/>
            <a:r>
              <a:rPr lang="en-US" sz="2400" dirty="0" smtClean="0"/>
              <a:t>The </a:t>
            </a:r>
            <a:r>
              <a:rPr lang="en-US" sz="2400" dirty="0"/>
              <a:t>word caries is </a:t>
            </a:r>
            <a:r>
              <a:rPr lang="en-US" sz="2400" dirty="0" smtClean="0"/>
              <a:t>derived </a:t>
            </a:r>
            <a:r>
              <a:rPr lang="en-US" sz="2400" dirty="0"/>
              <a:t>from </a:t>
            </a:r>
            <a:r>
              <a:rPr lang="en-US" sz="2400" dirty="0" smtClean="0"/>
              <a:t>Latin, meaning </a:t>
            </a:r>
            <a:r>
              <a:rPr lang="en-US" sz="2400" dirty="0"/>
              <a:t>‘rot’ or ‘decay’. </a:t>
            </a:r>
            <a:r>
              <a:rPr lang="en-US" sz="2400" dirty="0" smtClean="0"/>
              <a:t>It is similar to the Greek word ‘Ker’ meaning death.</a:t>
            </a:r>
            <a:endParaRPr lang="en-US" sz="2800" dirty="0"/>
          </a:p>
        </p:txBody>
      </p:sp>
    </p:spTree>
    <p:extLst>
      <p:ext uri="{BB962C8B-B14F-4D97-AF65-F5344CB8AC3E}">
        <p14:creationId xmlns:p14="http://schemas.microsoft.com/office/powerpoint/2010/main" val="282277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t>There is presently an alarming rate of increasing in the prevalence of dental caries in developing countries.</a:t>
            </a:r>
          </a:p>
          <a:p>
            <a:endParaRPr lang="en-US" dirty="0"/>
          </a:p>
          <a:p>
            <a:r>
              <a:rPr lang="en-US" dirty="0" smtClean="0"/>
              <a:t>The introduction of sucrose into the modern diet has been associated with increased caries prevalence.</a:t>
            </a:r>
          </a:p>
          <a:p>
            <a:endParaRPr lang="en-US" dirty="0"/>
          </a:p>
          <a:p>
            <a:r>
              <a:rPr lang="en-US" dirty="0" smtClean="0"/>
              <a:t>The relationship between diet and dental caries is </a:t>
            </a:r>
          </a:p>
          <a:p>
            <a:endParaRPr lang="en-US" dirty="0" smtClean="0"/>
          </a:p>
          <a:p>
            <a:pPr marL="0" indent="0">
              <a:buNone/>
            </a:pPr>
            <a:r>
              <a:rPr lang="en-US" dirty="0" smtClean="0"/>
              <a:t>`	Bacterial Enzyme + Fermentable Carbohydrate = 			Acid</a:t>
            </a:r>
          </a:p>
          <a:p>
            <a:pPr marL="0" indent="0">
              <a:buNone/>
            </a:pPr>
            <a:r>
              <a:rPr lang="en-US" dirty="0" smtClean="0"/>
              <a:t>	Acid+ Enamel = Dental Caries</a:t>
            </a:r>
            <a:endParaRPr lang="en-US" dirty="0"/>
          </a:p>
        </p:txBody>
      </p:sp>
      <p:sp>
        <p:nvSpPr>
          <p:cNvPr id="7" name="Rectangle 6"/>
          <p:cNvSpPr/>
          <p:nvPr/>
        </p:nvSpPr>
        <p:spPr>
          <a:xfrm>
            <a:off x="647700" y="4267200"/>
            <a:ext cx="78486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01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lstStyle/>
          <a:p>
            <a:pPr marL="0" indent="0">
              <a:buNone/>
            </a:pPr>
            <a:r>
              <a:rPr lang="en-US" dirty="0" smtClean="0"/>
              <a:t>                    </a:t>
            </a:r>
          </a:p>
          <a:p>
            <a:r>
              <a:rPr lang="en-US" dirty="0" smtClean="0"/>
              <a:t>  Dental caries may be considered a disease of modern civilization, since  prehistoric man rarely suffered from of tooth destruction. Anthropologic studies of Von </a:t>
            </a:r>
            <a:r>
              <a:rPr lang="en-US" dirty="0" err="1" smtClean="0"/>
              <a:t>Lenhossek</a:t>
            </a:r>
            <a:r>
              <a:rPr lang="en-US" dirty="0" smtClean="0"/>
              <a:t> revealed that the </a:t>
            </a:r>
            <a:r>
              <a:rPr lang="en-US" dirty="0" err="1" smtClean="0"/>
              <a:t>Dolicocephalic</a:t>
            </a:r>
            <a:r>
              <a:rPr lang="en-US" dirty="0" smtClean="0"/>
              <a:t> skulls of men from pre-</a:t>
            </a:r>
            <a:r>
              <a:rPr lang="en-US" dirty="0" err="1" smtClean="0"/>
              <a:t>neolithic</a:t>
            </a:r>
            <a:r>
              <a:rPr lang="en-US" dirty="0" smtClean="0"/>
              <a:t> periods(12,000BC) did not exhibit dental </a:t>
            </a:r>
            <a:r>
              <a:rPr lang="en-US" dirty="0" err="1" smtClean="0"/>
              <a:t>caries,but</a:t>
            </a:r>
            <a:r>
              <a:rPr lang="en-US" dirty="0" smtClean="0"/>
              <a:t> skulls from Brachycephalic man of Neolithic periods (12,000-3000BC) contained carious teeth.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WHO reported a DMFT score of 3.94for India in 2003.</a:t>
            </a:r>
          </a:p>
          <a:p>
            <a:endParaRPr lang="en-US" dirty="0"/>
          </a:p>
          <a:p>
            <a:r>
              <a:rPr lang="en-US" dirty="0" smtClean="0"/>
              <a:t>In India, data from the National Oral Health Survey (2002-2003) states that in children aged 12 years, the caries prevalence was 53.8% and mean DMFT was 1.8 whereas it was 80.2% and 5.4 in the 35-44 year age group.</a:t>
            </a:r>
          </a:p>
          <a:p>
            <a:endParaRPr lang="en-US" dirty="0"/>
          </a:p>
          <a:p>
            <a:r>
              <a:rPr lang="en-US" dirty="0" smtClean="0"/>
              <a:t>In the 65-74 year age group, the prevalence was 85% and the mean DMFT was 14.9.</a:t>
            </a:r>
            <a:endParaRPr lang="en-US" dirty="0"/>
          </a:p>
        </p:txBody>
      </p:sp>
    </p:spTree>
    <p:extLst>
      <p:ext uri="{BB962C8B-B14F-4D97-AF65-F5344CB8AC3E}">
        <p14:creationId xmlns:p14="http://schemas.microsoft.com/office/powerpoint/2010/main" val="156897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THEORIES OF CARIES ETIOLOGY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800" b="1" dirty="0"/>
              <a:t>EARLY THEORIES </a:t>
            </a:r>
            <a:endParaRPr lang="en-US" sz="2800" dirty="0"/>
          </a:p>
          <a:p>
            <a:pPr lvl="1"/>
            <a:r>
              <a:rPr lang="en-US" dirty="0"/>
              <a:t>The legend of the worm</a:t>
            </a:r>
          </a:p>
          <a:p>
            <a:pPr lvl="0"/>
            <a:r>
              <a:rPr lang="en-US" sz="2800" b="1" dirty="0"/>
              <a:t>ENDOGENOUS THEORIES</a:t>
            </a:r>
            <a:endParaRPr lang="en-US" sz="2800" dirty="0"/>
          </a:p>
          <a:p>
            <a:pPr lvl="1"/>
            <a:r>
              <a:rPr lang="en-US" dirty="0"/>
              <a:t>Humoral theory</a:t>
            </a:r>
          </a:p>
          <a:p>
            <a:pPr lvl="1"/>
            <a:r>
              <a:rPr lang="en-US" dirty="0"/>
              <a:t>Vital theory</a:t>
            </a:r>
          </a:p>
          <a:p>
            <a:pPr lvl="0"/>
            <a:r>
              <a:rPr lang="en-US" sz="2800" b="1" dirty="0"/>
              <a:t>EXOGENOUS THEORIES</a:t>
            </a:r>
            <a:endParaRPr lang="en-US" sz="2800" dirty="0"/>
          </a:p>
          <a:p>
            <a:pPr lvl="1"/>
            <a:r>
              <a:rPr lang="en-US" dirty="0"/>
              <a:t>Chemical (acid) theory</a:t>
            </a:r>
          </a:p>
          <a:p>
            <a:pPr lvl="1"/>
            <a:r>
              <a:rPr lang="en-US" dirty="0"/>
              <a:t>Parasitic or Septic theory</a:t>
            </a:r>
          </a:p>
          <a:p>
            <a:pPr lvl="1"/>
            <a:r>
              <a:rPr lang="en-US" dirty="0"/>
              <a:t>Miller’s c</a:t>
            </a:r>
            <a:r>
              <a:rPr lang="en-US" dirty="0" smtClean="0"/>
              <a:t>hemico </a:t>
            </a:r>
            <a:r>
              <a:rPr lang="en-US" dirty="0"/>
              <a:t>- parasitic theory (Acidogenic theory)</a:t>
            </a:r>
          </a:p>
          <a:p>
            <a:pPr lvl="1"/>
            <a:r>
              <a:rPr lang="en-US" dirty="0"/>
              <a:t>The Proteolytic theory</a:t>
            </a:r>
          </a:p>
          <a:p>
            <a:pPr lvl="1"/>
            <a:r>
              <a:rPr lang="en-US" dirty="0"/>
              <a:t>The Proteolysis – Chelation theory</a:t>
            </a:r>
          </a:p>
          <a:p>
            <a:endParaRPr lang="en-US" dirty="0"/>
          </a:p>
        </p:txBody>
      </p:sp>
    </p:spTree>
    <p:extLst>
      <p:ext uri="{BB962C8B-B14F-4D97-AF65-F5344CB8AC3E}">
        <p14:creationId xmlns:p14="http://schemas.microsoft.com/office/powerpoint/2010/main" val="2528355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1185</TotalTime>
  <Words>2161</Words>
  <Application>Microsoft Office PowerPoint</Application>
  <PresentationFormat>On-screen Show (4:3)</PresentationFormat>
  <Paragraphs>267</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Constantia</vt:lpstr>
      <vt:lpstr>Wingdings</vt:lpstr>
      <vt:lpstr>Wingdings 2</vt:lpstr>
      <vt:lpstr>Flow</vt:lpstr>
      <vt:lpstr>DEPARTMENT OF PUBLIC HELTH DENTISTRY</vt:lpstr>
      <vt:lpstr>EPIDEMIOLOGY OF DENTAL CARIES      </vt:lpstr>
      <vt:lpstr>CONTENTS</vt:lpstr>
      <vt:lpstr>INTRODUCTION</vt:lpstr>
      <vt:lpstr>PowerPoint Presentation</vt:lpstr>
      <vt:lpstr>PowerPoint Presentation</vt:lpstr>
      <vt:lpstr>EPIDEMIOLOGY</vt:lpstr>
      <vt:lpstr>PowerPoint Presentation</vt:lpstr>
      <vt:lpstr>THEORIES OF CARIES ETIOLOGY</vt:lpstr>
      <vt:lpstr>Early theories</vt:lpstr>
      <vt:lpstr>ENDOGENOUS THEORIES </vt:lpstr>
      <vt:lpstr>PowerPoint Presentation</vt:lpstr>
      <vt:lpstr>PowerPoint Presentation</vt:lpstr>
      <vt:lpstr>Miller’s chemico - parasitic theory (Acidogenic theory) </vt:lpstr>
      <vt:lpstr>STEPHAN’S CURVE</vt:lpstr>
      <vt:lpstr>PowerPoint Presentation</vt:lpstr>
      <vt:lpstr>PowerPoint Presentation</vt:lpstr>
      <vt:lpstr>PowerPoint Presentation</vt:lpstr>
      <vt:lpstr>EPIDERMIOLOGICAL FACTORS OF  DENTAL CARIES                                        </vt:lpstr>
      <vt:lpstr>HOST FACTORS</vt:lpstr>
      <vt:lpstr>2.SALIVA</vt:lpstr>
      <vt:lpstr>PowerPoint Presentation</vt:lpstr>
      <vt:lpstr>PowerPoint Presentation</vt:lpstr>
      <vt:lpstr>GENDER</vt:lpstr>
      <vt:lpstr>RACE</vt:lpstr>
      <vt:lpstr>AGE </vt:lpstr>
      <vt:lpstr>FAMILIAL AND GENETIC PATTERNS</vt:lpstr>
      <vt:lpstr>DEVELOPMENTAL DISTURBANCES</vt:lpstr>
      <vt:lpstr>ECONOMIC STATUS</vt:lpstr>
      <vt:lpstr>AGENT FACTORS</vt:lpstr>
      <vt:lpstr>PowerPoint Presentation</vt:lpstr>
      <vt:lpstr>Role of cariogenic plaque</vt:lpstr>
      <vt:lpstr>ENVIROMENTAL FACTORS </vt:lpstr>
      <vt:lpstr>CABOHYDRATE CONTENT OF DIET</vt:lpstr>
      <vt:lpstr>GEOGRAPHICAL VARIATIONS</vt:lpstr>
      <vt:lpstr>PowerPoint Presentation</vt:lpstr>
      <vt:lpstr>URBANIZATION</vt:lpstr>
      <vt:lpstr>INDUSTRIAL HAZARDS</vt:lpstr>
      <vt:lpstr>PowerPoint Presentation</vt:lpstr>
      <vt:lpstr>DIETARY STUDIES ON CONTROLLED             HUMAN POPULATION</vt:lpstr>
      <vt:lpstr>METHOD</vt:lpstr>
      <vt:lpstr>CONCLUSION OF THIS STUDY</vt:lpstr>
      <vt:lpstr>DRAWBACK OF THE STUDY</vt:lpstr>
      <vt:lpstr>HOPE HOOD HOUSE STUDY</vt:lpstr>
      <vt:lpstr>TURKU SUGAR STUDY</vt:lpstr>
      <vt:lpstr>CONCLUSION</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PUBLIC HELTH DENTISTRY</dc:title>
  <dc:creator>USER</dc:creator>
  <cp:lastModifiedBy>Bhagwat -Pc</cp:lastModifiedBy>
  <cp:revision>102</cp:revision>
  <dcterms:created xsi:type="dcterms:W3CDTF">2014-05-11T10:50:49Z</dcterms:created>
  <dcterms:modified xsi:type="dcterms:W3CDTF">2017-10-06T06:08:06Z</dcterms:modified>
</cp:coreProperties>
</file>