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0" r:id="rId2"/>
    <p:sldId id="349" r:id="rId3"/>
    <p:sldId id="300" r:id="rId4"/>
    <p:sldId id="301" r:id="rId5"/>
    <p:sldId id="302" r:id="rId6"/>
    <p:sldId id="303" r:id="rId7"/>
    <p:sldId id="304" r:id="rId8"/>
    <p:sldId id="305" r:id="rId9"/>
    <p:sldId id="306" r:id="rId10"/>
    <p:sldId id="307" r:id="rId11"/>
    <p:sldId id="348"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46" r:id="rId26"/>
    <p:sldId id="347" r:id="rId27"/>
    <p:sldId id="335" r:id="rId28"/>
    <p:sldId id="336" r:id="rId29"/>
    <p:sldId id="337" r:id="rId30"/>
    <p:sldId id="340" r:id="rId31"/>
    <p:sldId id="341" r:id="rId32"/>
    <p:sldId id="342" r:id="rId33"/>
    <p:sldId id="343" r:id="rId34"/>
    <p:sldId id="344" r:id="rId35"/>
    <p:sldId id="345" r:id="rId36"/>
    <p:sldId id="256" r:id="rId37"/>
    <p:sldId id="269" r:id="rId38"/>
    <p:sldId id="257" r:id="rId39"/>
    <p:sldId id="258" r:id="rId40"/>
    <p:sldId id="259" r:id="rId41"/>
    <p:sldId id="260" r:id="rId42"/>
    <p:sldId id="268" r:id="rId43"/>
    <p:sldId id="270" r:id="rId44"/>
    <p:sldId id="261" r:id="rId45"/>
    <p:sldId id="262" r:id="rId46"/>
    <p:sldId id="263" r:id="rId47"/>
    <p:sldId id="264" r:id="rId48"/>
    <p:sldId id="265" r:id="rId49"/>
    <p:sldId id="266" r:id="rId50"/>
    <p:sldId id="276" r:id="rId51"/>
    <p:sldId id="267" r:id="rId52"/>
    <p:sldId id="271" r:id="rId53"/>
    <p:sldId id="272" r:id="rId54"/>
    <p:sldId id="273" r:id="rId55"/>
    <p:sldId id="274" r:id="rId56"/>
    <p:sldId id="275" r:id="rId57"/>
    <p:sldId id="277" r:id="rId58"/>
    <p:sldId id="278" r:id="rId59"/>
    <p:sldId id="283" r:id="rId60"/>
    <p:sldId id="280" r:id="rId61"/>
    <p:sldId id="281" r:id="rId62"/>
    <p:sldId id="282" r:id="rId63"/>
    <p:sldId id="279" r:id="rId64"/>
    <p:sldId id="284" r:id="rId65"/>
    <p:sldId id="287" r:id="rId66"/>
    <p:sldId id="285" r:id="rId67"/>
    <p:sldId id="286" r:id="rId68"/>
    <p:sldId id="339" r:id="rId69"/>
    <p:sldId id="288" r:id="rId70"/>
    <p:sldId id="289" r:id="rId71"/>
    <p:sldId id="297" r:id="rId72"/>
    <p:sldId id="290" r:id="rId73"/>
    <p:sldId id="293" r:id="rId74"/>
    <p:sldId id="291" r:id="rId75"/>
    <p:sldId id="294" r:id="rId76"/>
    <p:sldId id="295" r:id="rId77"/>
    <p:sldId id="292" r:id="rId78"/>
    <p:sldId id="296" r:id="rId79"/>
    <p:sldId id="298" r:id="rId80"/>
    <p:sldId id="338" r:id="rId81"/>
    <p:sldId id="299" r:id="rId82"/>
    <p:sldId id="308" r:id="rId83"/>
    <p:sldId id="309" r:id="rId84"/>
    <p:sldId id="310" r:id="rId85"/>
    <p:sldId id="311" r:id="rId86"/>
    <p:sldId id="312" r:id="rId87"/>
    <p:sldId id="313" r:id="rId88"/>
    <p:sldId id="314" r:id="rId89"/>
    <p:sldId id="315" r:id="rId90"/>
    <p:sldId id="316" r:id="rId91"/>
    <p:sldId id="317" r:id="rId92"/>
    <p:sldId id="318" r:id="rId93"/>
    <p:sldId id="319" r:id="rId94"/>
    <p:sldId id="320" r:id="rId95"/>
    <p:sldId id="321" r:id="rId96"/>
  </p:sldIdLst>
  <p:sldSz cx="12192000" cy="6858000"/>
  <p:notesSz cx="6858000" cy="9144000"/>
  <p:defaultTextStyle>
    <a:defPPr>
      <a:defRPr lang="en-IN"/>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F6BD85D6-F3E8-4020-B65D-C3E913BD6E22}" type="datetimeFigureOut">
              <a:rPr lang="en-IN"/>
              <a:pPr>
                <a:defRPr/>
              </a:pPr>
              <a:t>08-06-2016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4A3E2C85-57CF-495D-900F-48BBD6D57608}" type="slidenum">
              <a:rPr lang="en-IN"/>
              <a:pPr>
                <a:defRPr/>
              </a:pPr>
              <a:t>‹#›</a:t>
            </a:fld>
            <a:endParaRPr lang="en-IN"/>
          </a:p>
        </p:txBody>
      </p:sp>
    </p:spTree>
    <p:extLst>
      <p:ext uri="{BB962C8B-B14F-4D97-AF65-F5344CB8AC3E}">
        <p14:creationId xmlns:p14="http://schemas.microsoft.com/office/powerpoint/2010/main" val="421243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2358CA9C-725B-4FDE-8792-A05F95D22CC5}" type="datetimeFigureOut">
              <a:rPr lang="en-IN"/>
              <a:pPr>
                <a:defRPr/>
              </a:pPr>
              <a:t>08-06-2016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5EC2234F-6333-45F8-AB50-A1C1B4923C2E}" type="slidenum">
              <a:rPr lang="en-IN"/>
              <a:pPr>
                <a:defRPr/>
              </a:pPr>
              <a:t>‹#›</a:t>
            </a:fld>
            <a:endParaRPr lang="en-IN"/>
          </a:p>
        </p:txBody>
      </p:sp>
    </p:spTree>
    <p:extLst>
      <p:ext uri="{BB962C8B-B14F-4D97-AF65-F5344CB8AC3E}">
        <p14:creationId xmlns:p14="http://schemas.microsoft.com/office/powerpoint/2010/main" val="42166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8DF14334-3BCA-4FAC-A438-E46CFF406656}" type="datetimeFigureOut">
              <a:rPr lang="en-IN"/>
              <a:pPr>
                <a:defRPr/>
              </a:pPr>
              <a:t>08-06-2016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26D32EB6-E88F-45EC-BC75-8EEDE4C15488}" type="slidenum">
              <a:rPr lang="en-IN"/>
              <a:pPr>
                <a:defRPr/>
              </a:pPr>
              <a:t>‹#›</a:t>
            </a:fld>
            <a:endParaRPr lang="en-IN"/>
          </a:p>
        </p:txBody>
      </p:sp>
    </p:spTree>
    <p:extLst>
      <p:ext uri="{BB962C8B-B14F-4D97-AF65-F5344CB8AC3E}">
        <p14:creationId xmlns:p14="http://schemas.microsoft.com/office/powerpoint/2010/main" val="81982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DC0D78F2-3F60-4152-98BE-826CCA209092}" type="datetimeFigureOut">
              <a:rPr lang="en-IN"/>
              <a:pPr>
                <a:defRPr/>
              </a:pPr>
              <a:t>08-06-2016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F08B35BD-AB6A-44FE-923B-BBD6B7363251}" type="slidenum">
              <a:rPr lang="en-IN"/>
              <a:pPr>
                <a:defRPr/>
              </a:pPr>
              <a:t>‹#›</a:t>
            </a:fld>
            <a:endParaRPr lang="en-IN"/>
          </a:p>
        </p:txBody>
      </p:sp>
    </p:spTree>
    <p:extLst>
      <p:ext uri="{BB962C8B-B14F-4D97-AF65-F5344CB8AC3E}">
        <p14:creationId xmlns:p14="http://schemas.microsoft.com/office/powerpoint/2010/main" val="302318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75915E-C9C1-43D8-9E63-A7976BC3C2DC}" type="datetimeFigureOut">
              <a:rPr lang="en-IN"/>
              <a:pPr>
                <a:defRPr/>
              </a:pPr>
              <a:t>08-06-2016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BBA0739E-7620-409D-8D0A-E8D97AF1891C}" type="slidenum">
              <a:rPr lang="en-IN"/>
              <a:pPr>
                <a:defRPr/>
              </a:pPr>
              <a:t>‹#›</a:t>
            </a:fld>
            <a:endParaRPr lang="en-IN"/>
          </a:p>
        </p:txBody>
      </p:sp>
    </p:spTree>
    <p:extLst>
      <p:ext uri="{BB962C8B-B14F-4D97-AF65-F5344CB8AC3E}">
        <p14:creationId xmlns:p14="http://schemas.microsoft.com/office/powerpoint/2010/main" val="339891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BD374768-ED48-44BD-8B45-802D536D7D53}" type="datetimeFigureOut">
              <a:rPr lang="en-IN"/>
              <a:pPr>
                <a:defRPr/>
              </a:pPr>
              <a:t>08-06-2016</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B003605D-EA7D-4D2D-8BF6-D58176C9452F}" type="slidenum">
              <a:rPr lang="en-IN"/>
              <a:pPr>
                <a:defRPr/>
              </a:pPr>
              <a:t>‹#›</a:t>
            </a:fld>
            <a:endParaRPr lang="en-IN"/>
          </a:p>
        </p:txBody>
      </p:sp>
    </p:spTree>
    <p:extLst>
      <p:ext uri="{BB962C8B-B14F-4D97-AF65-F5344CB8AC3E}">
        <p14:creationId xmlns:p14="http://schemas.microsoft.com/office/powerpoint/2010/main" val="397020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25BBDDD5-ADCA-4131-BB3A-AF7FD935B030}" type="datetimeFigureOut">
              <a:rPr lang="en-IN"/>
              <a:pPr>
                <a:defRPr/>
              </a:pPr>
              <a:t>08-06-2016</a:t>
            </a:fld>
            <a:endParaRPr lang="en-IN"/>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pPr>
              <a:defRPr/>
            </a:pPr>
            <a:fld id="{0802DE05-792F-46F3-870C-8D07A8E57E89}" type="slidenum">
              <a:rPr lang="en-IN"/>
              <a:pPr>
                <a:defRPr/>
              </a:pPr>
              <a:t>‹#›</a:t>
            </a:fld>
            <a:endParaRPr lang="en-IN"/>
          </a:p>
        </p:txBody>
      </p:sp>
    </p:spTree>
    <p:extLst>
      <p:ext uri="{BB962C8B-B14F-4D97-AF65-F5344CB8AC3E}">
        <p14:creationId xmlns:p14="http://schemas.microsoft.com/office/powerpoint/2010/main" val="167166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21601883-23E2-4ECF-8B14-C0AAB8736DAC}" type="datetimeFigureOut">
              <a:rPr lang="en-IN"/>
              <a:pPr>
                <a:defRPr/>
              </a:pPr>
              <a:t>08-06-2016</a:t>
            </a:fld>
            <a:endParaRPr lang="en-IN"/>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pPr>
              <a:defRPr/>
            </a:pPr>
            <a:fld id="{BE5B56D5-31D8-4B3F-917F-AEC3E8D34AA3}" type="slidenum">
              <a:rPr lang="en-IN"/>
              <a:pPr>
                <a:defRPr/>
              </a:pPr>
              <a:t>‹#›</a:t>
            </a:fld>
            <a:endParaRPr lang="en-IN"/>
          </a:p>
        </p:txBody>
      </p:sp>
    </p:spTree>
    <p:extLst>
      <p:ext uri="{BB962C8B-B14F-4D97-AF65-F5344CB8AC3E}">
        <p14:creationId xmlns:p14="http://schemas.microsoft.com/office/powerpoint/2010/main" val="394579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103085-86AB-4000-8018-ECE3D2F69F7E}" type="datetimeFigureOut">
              <a:rPr lang="en-IN"/>
              <a:pPr>
                <a:defRPr/>
              </a:pPr>
              <a:t>08-06-2016</a:t>
            </a:fld>
            <a:endParaRPr lang="en-IN"/>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pPr>
              <a:defRPr/>
            </a:pPr>
            <a:fld id="{1D23439F-28B3-4C3D-9D87-B8F73125A808}" type="slidenum">
              <a:rPr lang="en-IN"/>
              <a:pPr>
                <a:defRPr/>
              </a:pPr>
              <a:t>‹#›</a:t>
            </a:fld>
            <a:endParaRPr lang="en-IN"/>
          </a:p>
        </p:txBody>
      </p:sp>
    </p:spTree>
    <p:extLst>
      <p:ext uri="{BB962C8B-B14F-4D97-AF65-F5344CB8AC3E}">
        <p14:creationId xmlns:p14="http://schemas.microsoft.com/office/powerpoint/2010/main" val="224944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860169-2850-47E2-A8F6-C926D6EF8DF7}" type="datetimeFigureOut">
              <a:rPr lang="en-IN"/>
              <a:pPr>
                <a:defRPr/>
              </a:pPr>
              <a:t>08-06-2016</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DF46AF9A-388B-4D34-99BE-3345C7168A40}" type="slidenum">
              <a:rPr lang="en-IN"/>
              <a:pPr>
                <a:defRPr/>
              </a:pPr>
              <a:t>‹#›</a:t>
            </a:fld>
            <a:endParaRPr lang="en-IN"/>
          </a:p>
        </p:txBody>
      </p:sp>
    </p:spTree>
    <p:extLst>
      <p:ext uri="{BB962C8B-B14F-4D97-AF65-F5344CB8AC3E}">
        <p14:creationId xmlns:p14="http://schemas.microsoft.com/office/powerpoint/2010/main" val="1717072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564EF9-4B27-4BBE-B736-821C8AC432BB}" type="datetimeFigureOut">
              <a:rPr lang="en-IN"/>
              <a:pPr>
                <a:defRPr/>
              </a:pPr>
              <a:t>08-06-2016</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A3694735-4619-4590-B307-FB1E6944CE4B}" type="slidenum">
              <a:rPr lang="en-IN"/>
              <a:pPr>
                <a:defRPr/>
              </a:pPr>
              <a:t>‹#›</a:t>
            </a:fld>
            <a:endParaRPr lang="en-IN"/>
          </a:p>
        </p:txBody>
      </p:sp>
    </p:spTree>
    <p:extLst>
      <p:ext uri="{BB962C8B-B14F-4D97-AF65-F5344CB8AC3E}">
        <p14:creationId xmlns:p14="http://schemas.microsoft.com/office/powerpoint/2010/main" val="3758580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N" altLang="en-US"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N" altLang="en-US"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BA5FAC44-06CE-49E4-BF1B-38BB5655D697}" type="datetimeFigureOut">
              <a:rPr lang="en-IN"/>
              <a:pPr>
                <a:defRPr/>
              </a:pPr>
              <a:t>08-06-2016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D2734F4-1A16-47D1-BE1E-D5F588A5D5D0}"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ncbi.nlm.nih.gov/pubmed/?term=Atwan%20S%5bAuthor%5d&amp;cauthor=true&amp;cauthor_uid=21070708" TargetMode="External"/><Relationship Id="rId2" Type="http://schemas.openxmlformats.org/officeDocument/2006/relationships/hyperlink" Target="http://www.ncbi.nlm.nih.gov/pubmed/?term=Oueis%20H%5bAuthor%5d&amp;cauthor=true&amp;cauthor_uid=21070708" TargetMode="External"/><Relationship Id="rId1" Type="http://schemas.openxmlformats.org/officeDocument/2006/relationships/slideLayout" Target="../slideLayouts/slideLayout2.xml"/><Relationship Id="rId6" Type="http://schemas.openxmlformats.org/officeDocument/2006/relationships/hyperlink" Target="http://www.ncbi.nlm.nih.gov/pubmed/21070708" TargetMode="External"/><Relationship Id="rId5" Type="http://schemas.openxmlformats.org/officeDocument/2006/relationships/hyperlink" Target="http://www.ncbi.nlm.nih.gov/pubmed/?term=Casamassimo%20PS%5bAuthor%5d&amp;cauthor=true&amp;cauthor_uid=21070708" TargetMode="External"/><Relationship Id="rId4" Type="http://schemas.openxmlformats.org/officeDocument/2006/relationships/hyperlink" Target="http://www.ncbi.nlm.nih.gov/pubmed/?term=Pajtas%20B%5bAuthor%5d&amp;cauthor=true&amp;cauthor_uid=21070708"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jpe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7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85.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524000" y="1214438"/>
            <a:ext cx="9144000" cy="2387600"/>
          </a:xfrm>
        </p:spPr>
        <p:txBody>
          <a:bodyPr/>
          <a:lstStyle/>
          <a:p>
            <a:r>
              <a:rPr lang="en-IN" altLang="en-US" sz="8000" u="sng" smtClean="0">
                <a:solidFill>
                  <a:srgbClr val="FF0000"/>
                </a:solidFill>
                <a:latin typeface="Arabic Typesetting" panose="03020402040406030203" pitchFamily="66" charset="-78"/>
                <a:cs typeface="Arabic Typesetting" panose="03020402040406030203" pitchFamily="66" charset="-78"/>
              </a:rPr>
              <a:t>Crowns in Paediatric Dentistry</a:t>
            </a:r>
          </a:p>
        </p:txBody>
      </p:sp>
      <p:sp>
        <p:nvSpPr>
          <p:cNvPr id="2051" name="Subtitle 2"/>
          <p:cNvSpPr>
            <a:spLocks noGrp="1"/>
          </p:cNvSpPr>
          <p:nvPr>
            <p:ph type="subTitle" idx="1"/>
          </p:nvPr>
        </p:nvSpPr>
        <p:spPr/>
        <p:txBody>
          <a:bodyPr/>
          <a:lstStyle/>
          <a:p>
            <a:endParaRPr lang="en-IN" altLang="en-US" smtClean="0"/>
          </a:p>
        </p:txBody>
      </p:sp>
      <p:pic>
        <p:nvPicPr>
          <p:cNvPr id="205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7000" y="4543425"/>
            <a:ext cx="1905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88" y="115888"/>
            <a:ext cx="11187112" cy="6061075"/>
          </a:xfrm>
        </p:spPr>
        <p:txBody>
          <a:bodyPr rtlCol="0">
            <a:normAutofit/>
          </a:bodyPr>
          <a:lstStyle/>
          <a:p>
            <a:pPr fontAlgn="auto">
              <a:spcAft>
                <a:spcPts val="0"/>
              </a:spcAft>
              <a:defRPr/>
            </a:pPr>
            <a:r>
              <a:rPr lang="en-IN" b="1" dirty="0" smtClean="0">
                <a:solidFill>
                  <a:srgbClr val="C00000"/>
                </a:solidFill>
              </a:rPr>
              <a:t>Crown adaptation</a:t>
            </a:r>
          </a:p>
          <a:p>
            <a:pPr fontAlgn="auto">
              <a:spcAft>
                <a:spcPts val="0"/>
              </a:spcAft>
              <a:buFont typeface="Arial" panose="020B0604020202020204" pitchFamily="34" charset="0"/>
              <a:buNone/>
              <a:defRPr/>
            </a:pPr>
            <a:r>
              <a:rPr lang="en-US" altLang="en-US" sz="2000" b="1" dirty="0" smtClean="0">
                <a:solidFill>
                  <a:srgbClr val="C00000"/>
                </a:solidFill>
              </a:rPr>
              <a:t>Evaluation of Initial adaptation of crown</a:t>
            </a:r>
          </a:p>
          <a:p>
            <a:pPr fontAlgn="auto">
              <a:spcAft>
                <a:spcPts val="0"/>
              </a:spcAft>
              <a:buFont typeface="Arial" panose="020B0604020202020204" pitchFamily="34" charset="0"/>
              <a:buNone/>
              <a:defRPr/>
            </a:pPr>
            <a:endParaRPr lang="en-US" altLang="en-US" sz="2000" b="1" dirty="0" smtClean="0">
              <a:solidFill>
                <a:srgbClr val="C00000"/>
              </a:solidFill>
            </a:endParaRPr>
          </a:p>
          <a:p>
            <a:pPr fontAlgn="auto">
              <a:spcAft>
                <a:spcPts val="0"/>
              </a:spcAft>
              <a:buFontTx/>
              <a:buChar char="-"/>
              <a:defRPr/>
            </a:pPr>
            <a:r>
              <a:rPr lang="en-US" altLang="en-US" sz="2000" b="1" dirty="0" smtClean="0">
                <a:solidFill>
                  <a:srgbClr val="C00000"/>
                </a:solidFill>
              </a:rPr>
              <a:t>snap into place - Should not be removed by finger pressure</a:t>
            </a:r>
          </a:p>
          <a:p>
            <a:pPr fontAlgn="auto">
              <a:spcAft>
                <a:spcPts val="0"/>
              </a:spcAft>
              <a:buFontTx/>
              <a:buChar char="-"/>
              <a:defRPr/>
            </a:pPr>
            <a:r>
              <a:rPr lang="en-US" altLang="en-US" sz="2000" b="1" dirty="0" smtClean="0">
                <a:solidFill>
                  <a:srgbClr val="C00000"/>
                </a:solidFill>
              </a:rPr>
              <a:t>should fit snugly against preparation</a:t>
            </a:r>
          </a:p>
          <a:p>
            <a:pPr fontAlgn="auto">
              <a:spcAft>
                <a:spcPts val="0"/>
              </a:spcAft>
              <a:buFontTx/>
              <a:buChar char="-"/>
              <a:defRPr/>
            </a:pPr>
            <a:r>
              <a:rPr lang="en-US" altLang="en-US" sz="2000" b="1" dirty="0" smtClean="0">
                <a:solidFill>
                  <a:srgbClr val="C00000"/>
                </a:solidFill>
              </a:rPr>
              <a:t>margin – extend 1mm into sulcus – closely engage the tooth structure</a:t>
            </a:r>
          </a:p>
          <a:p>
            <a:pPr fontAlgn="auto">
              <a:spcAft>
                <a:spcPts val="0"/>
              </a:spcAft>
              <a:buFontTx/>
              <a:buChar char="-"/>
              <a:defRPr/>
            </a:pPr>
            <a:r>
              <a:rPr lang="en-US" altLang="en-US" sz="2000" b="1" dirty="0" smtClean="0">
                <a:solidFill>
                  <a:srgbClr val="C00000"/>
                </a:solidFill>
              </a:rPr>
              <a:t>should seat without cutting or blanching the gingiva</a:t>
            </a:r>
          </a:p>
          <a:p>
            <a:pPr fontAlgn="auto">
              <a:spcAft>
                <a:spcPts val="0"/>
              </a:spcAft>
              <a:buFontTx/>
              <a:buChar char="-"/>
              <a:defRPr/>
            </a:pPr>
            <a:r>
              <a:rPr lang="en-US" altLang="en-US" sz="2000" b="1" dirty="0" smtClean="0">
                <a:solidFill>
                  <a:srgbClr val="C00000"/>
                </a:solidFill>
              </a:rPr>
              <a:t>When in occlusion – permit closure without interference</a:t>
            </a:r>
          </a:p>
          <a:p>
            <a:pPr fontAlgn="auto">
              <a:spcAft>
                <a:spcPts val="0"/>
              </a:spcAft>
              <a:buFontTx/>
              <a:buChar char="-"/>
              <a:defRPr/>
            </a:pPr>
            <a:endParaRPr lang="en-US" altLang="en-US" sz="2000" b="1" dirty="0">
              <a:solidFill>
                <a:srgbClr val="C00000"/>
              </a:solidFill>
            </a:endParaRPr>
          </a:p>
          <a:p>
            <a:pPr marL="0" indent="0" fontAlgn="auto">
              <a:spcAft>
                <a:spcPts val="0"/>
              </a:spcAft>
              <a:buFont typeface="Arial" panose="020B0604020202020204" pitchFamily="34" charset="0"/>
              <a:buNone/>
              <a:defRPr/>
            </a:pPr>
            <a:r>
              <a:rPr lang="en-US" altLang="en-US" sz="2000" b="1" dirty="0" smtClean="0">
                <a:solidFill>
                  <a:srgbClr val="C00000"/>
                </a:solidFill>
              </a:rPr>
              <a:t>Crown contouring</a:t>
            </a:r>
          </a:p>
          <a:p>
            <a:pPr fontAlgn="auto">
              <a:lnSpc>
                <a:spcPct val="150000"/>
              </a:lnSpc>
              <a:spcAft>
                <a:spcPts val="0"/>
              </a:spcAft>
              <a:buFontTx/>
              <a:buChar char="-"/>
              <a:defRPr/>
            </a:pPr>
            <a:r>
              <a:rPr lang="en-US" altLang="en-US" sz="2000" b="1" dirty="0" smtClean="0">
                <a:solidFill>
                  <a:srgbClr val="C00000"/>
                </a:solidFill>
              </a:rPr>
              <a:t>114 pliers (ball and socket pliers) - middle third - produce - belling effect</a:t>
            </a:r>
          </a:p>
          <a:p>
            <a:pPr fontAlgn="auto">
              <a:lnSpc>
                <a:spcPct val="150000"/>
              </a:lnSpc>
              <a:spcAft>
                <a:spcPts val="0"/>
              </a:spcAft>
              <a:buFontTx/>
              <a:buChar char="-"/>
              <a:defRPr/>
            </a:pPr>
            <a:r>
              <a:rPr lang="en-US" altLang="en-US" sz="2000" b="1" dirty="0" smtClean="0">
                <a:solidFill>
                  <a:srgbClr val="C00000"/>
                </a:solidFill>
              </a:rPr>
              <a:t>112 (</a:t>
            </a:r>
            <a:r>
              <a:rPr lang="en-US" altLang="en-US" sz="2000" b="1" dirty="0" err="1" smtClean="0">
                <a:solidFill>
                  <a:srgbClr val="C00000"/>
                </a:solidFill>
              </a:rPr>
              <a:t>Abell</a:t>
            </a:r>
            <a:r>
              <a:rPr lang="en-US" altLang="en-US" sz="2000" b="1" dirty="0" smtClean="0">
                <a:solidFill>
                  <a:srgbClr val="C00000"/>
                </a:solidFill>
              </a:rPr>
              <a:t>) pliers - contour - proximal surface </a:t>
            </a:r>
          </a:p>
          <a:p>
            <a:pPr fontAlgn="auto">
              <a:lnSpc>
                <a:spcPct val="150000"/>
              </a:lnSpc>
              <a:spcAft>
                <a:spcPts val="0"/>
              </a:spcAft>
              <a:buFontTx/>
              <a:buChar char="-"/>
              <a:defRPr/>
            </a:pPr>
            <a:r>
              <a:rPr lang="en-US" altLang="en-US" sz="2000" b="1" dirty="0" smtClean="0">
                <a:solidFill>
                  <a:srgbClr val="C00000"/>
                </a:solidFill>
              </a:rPr>
              <a:t>gingival third of the crown is done with the 137 Gordon pliers</a:t>
            </a:r>
          </a:p>
          <a:p>
            <a:pPr marL="0" indent="0" fontAlgn="auto">
              <a:spcAft>
                <a:spcPts val="0"/>
              </a:spcAft>
              <a:buFont typeface="Arial" panose="020B0604020202020204" pitchFamily="34" charset="0"/>
              <a:buNone/>
              <a:defRPr/>
            </a:pPr>
            <a:endParaRPr lang="en-US" altLang="en-US" sz="2000" dirty="0" smtClean="0">
              <a:solidFill>
                <a:srgbClr val="002060"/>
              </a:solidFill>
            </a:endParaRPr>
          </a:p>
          <a:p>
            <a:pPr marL="0" indent="0" fontAlgn="auto">
              <a:spcAft>
                <a:spcPts val="0"/>
              </a:spcAft>
              <a:buFont typeface="Arial" panose="020B0604020202020204" pitchFamily="34" charset="0"/>
              <a:buNone/>
              <a:defRPr/>
            </a:pPr>
            <a:endParaRPr lang="en-IN" dirty="0"/>
          </a:p>
        </p:txBody>
      </p:sp>
      <p:pic>
        <p:nvPicPr>
          <p:cNvPr id="11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2788" y="2765425"/>
            <a:ext cx="3230562"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IN" altLang="en-US" b="1" smtClean="0">
                <a:solidFill>
                  <a:srgbClr val="002060"/>
                </a:solidFill>
              </a:rPr>
              <a:t>Contents</a:t>
            </a:r>
          </a:p>
        </p:txBody>
      </p:sp>
      <p:sp>
        <p:nvSpPr>
          <p:cNvPr id="3" name="Content Placeholder 2"/>
          <p:cNvSpPr>
            <a:spLocks noGrp="1"/>
          </p:cNvSpPr>
          <p:nvPr>
            <p:ph idx="1"/>
          </p:nvPr>
        </p:nvSpPr>
        <p:spPr>
          <a:xfrm>
            <a:off x="211138" y="1423988"/>
            <a:ext cx="11142662" cy="5627687"/>
          </a:xfrm>
        </p:spPr>
        <p:txBody>
          <a:bodyPr rtlCol="0">
            <a:normAutofit fontScale="92500" lnSpcReduction="20000"/>
          </a:bodyPr>
          <a:lstStyle/>
          <a:p>
            <a:pPr fontAlgn="auto">
              <a:spcAft>
                <a:spcPts val="0"/>
              </a:spcAft>
              <a:defRPr/>
            </a:pPr>
            <a:r>
              <a:rPr lang="en-IN" b="1" dirty="0" smtClean="0">
                <a:solidFill>
                  <a:srgbClr val="002060"/>
                </a:solidFill>
              </a:rPr>
              <a:t>Modification of stainless steel crowns in posterior teeth</a:t>
            </a:r>
          </a:p>
          <a:p>
            <a:pPr fontAlgn="auto">
              <a:spcAft>
                <a:spcPts val="0"/>
              </a:spcAft>
              <a:defRPr/>
            </a:pPr>
            <a:r>
              <a:rPr lang="en-IN" b="1" dirty="0" smtClean="0">
                <a:solidFill>
                  <a:srgbClr val="002060"/>
                </a:solidFill>
              </a:rPr>
              <a:t>Complications</a:t>
            </a:r>
          </a:p>
          <a:p>
            <a:pPr fontAlgn="auto">
              <a:spcAft>
                <a:spcPts val="0"/>
              </a:spcAft>
              <a:defRPr/>
            </a:pPr>
            <a:r>
              <a:rPr lang="en-IN" b="1" dirty="0" smtClean="0">
                <a:solidFill>
                  <a:srgbClr val="002060"/>
                </a:solidFill>
              </a:rPr>
              <a:t>Sterilisation</a:t>
            </a:r>
          </a:p>
          <a:p>
            <a:pPr fontAlgn="auto">
              <a:spcAft>
                <a:spcPts val="0"/>
              </a:spcAft>
              <a:defRPr/>
            </a:pPr>
            <a:r>
              <a:rPr lang="en-IN" b="1" dirty="0" smtClean="0">
                <a:solidFill>
                  <a:srgbClr val="002060"/>
                </a:solidFill>
              </a:rPr>
              <a:t>Importance of anterior restorations</a:t>
            </a:r>
          </a:p>
          <a:p>
            <a:pPr fontAlgn="auto">
              <a:spcAft>
                <a:spcPts val="0"/>
              </a:spcAft>
              <a:defRPr/>
            </a:pPr>
            <a:r>
              <a:rPr lang="en-IN" b="1" dirty="0" smtClean="0">
                <a:solidFill>
                  <a:srgbClr val="002060"/>
                </a:solidFill>
              </a:rPr>
              <a:t>Difference in approach</a:t>
            </a:r>
          </a:p>
          <a:p>
            <a:pPr fontAlgn="auto">
              <a:spcAft>
                <a:spcPts val="0"/>
              </a:spcAft>
              <a:defRPr/>
            </a:pPr>
            <a:r>
              <a:rPr lang="en-IN" b="1" dirty="0" smtClean="0">
                <a:solidFill>
                  <a:srgbClr val="002060"/>
                </a:solidFill>
              </a:rPr>
              <a:t>The Demand</a:t>
            </a:r>
          </a:p>
          <a:p>
            <a:pPr fontAlgn="auto">
              <a:spcAft>
                <a:spcPts val="0"/>
              </a:spcAft>
              <a:defRPr/>
            </a:pPr>
            <a:r>
              <a:rPr lang="en-IN" b="1" dirty="0" smtClean="0">
                <a:solidFill>
                  <a:srgbClr val="002060"/>
                </a:solidFill>
              </a:rPr>
              <a:t>Classification</a:t>
            </a:r>
          </a:p>
          <a:p>
            <a:pPr fontAlgn="auto">
              <a:spcAft>
                <a:spcPts val="0"/>
              </a:spcAft>
              <a:defRPr/>
            </a:pPr>
            <a:r>
              <a:rPr lang="en-IN" b="1" dirty="0" smtClean="0">
                <a:solidFill>
                  <a:srgbClr val="002060"/>
                </a:solidFill>
              </a:rPr>
              <a:t>Stainless steel anterior crowns</a:t>
            </a:r>
          </a:p>
          <a:p>
            <a:pPr fontAlgn="auto">
              <a:spcAft>
                <a:spcPts val="0"/>
              </a:spcAft>
              <a:defRPr/>
            </a:pPr>
            <a:r>
              <a:rPr lang="en-IN" b="1" dirty="0" smtClean="0">
                <a:solidFill>
                  <a:srgbClr val="002060"/>
                </a:solidFill>
              </a:rPr>
              <a:t>Facial cut stainless steel crowns</a:t>
            </a:r>
          </a:p>
          <a:p>
            <a:pPr fontAlgn="auto">
              <a:spcAft>
                <a:spcPts val="0"/>
              </a:spcAft>
              <a:defRPr/>
            </a:pPr>
            <a:r>
              <a:rPr lang="en-IN" b="1" dirty="0" err="1" smtClean="0">
                <a:solidFill>
                  <a:srgbClr val="002060"/>
                </a:solidFill>
              </a:rPr>
              <a:t>Preveneered</a:t>
            </a:r>
            <a:r>
              <a:rPr lang="en-IN" b="1" dirty="0" smtClean="0">
                <a:solidFill>
                  <a:srgbClr val="002060"/>
                </a:solidFill>
              </a:rPr>
              <a:t> stainless steel crowns</a:t>
            </a:r>
          </a:p>
          <a:p>
            <a:pPr fontAlgn="auto">
              <a:spcAft>
                <a:spcPts val="0"/>
              </a:spcAft>
              <a:defRPr/>
            </a:pPr>
            <a:r>
              <a:rPr lang="en-IN" b="1" dirty="0" smtClean="0">
                <a:solidFill>
                  <a:srgbClr val="002060"/>
                </a:solidFill>
              </a:rPr>
              <a:t>Zirconia crowns</a:t>
            </a:r>
          </a:p>
          <a:p>
            <a:pPr fontAlgn="auto">
              <a:spcAft>
                <a:spcPts val="0"/>
              </a:spcAft>
              <a:defRPr/>
            </a:pPr>
            <a:r>
              <a:rPr lang="en-IN" b="1" dirty="0" smtClean="0">
                <a:solidFill>
                  <a:srgbClr val="002060"/>
                </a:solidFill>
              </a:rPr>
              <a:t>Strip crowns</a:t>
            </a:r>
          </a:p>
          <a:p>
            <a:pPr fontAlgn="auto">
              <a:spcAft>
                <a:spcPts val="0"/>
              </a:spcAft>
              <a:defRPr/>
            </a:pPr>
            <a:r>
              <a:rPr lang="en-IN" b="1" dirty="0" smtClean="0">
                <a:solidFill>
                  <a:srgbClr val="002060"/>
                </a:solidFill>
              </a:rPr>
              <a:t>Polycarbonate crowns</a:t>
            </a:r>
            <a:endParaRPr lang="en-IN" b="1" dirty="0">
              <a:solidFill>
                <a:srgbClr val="00206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IN" altLang="en-US" smtClean="0">
                <a:solidFill>
                  <a:srgbClr val="FF0000"/>
                </a:solidFill>
              </a:rPr>
              <a:t>Modifications of crowns</a:t>
            </a:r>
          </a:p>
        </p:txBody>
      </p:sp>
      <p:sp>
        <p:nvSpPr>
          <p:cNvPr id="3" name="Content Placeholder 2"/>
          <p:cNvSpPr>
            <a:spLocks noGrp="1"/>
          </p:cNvSpPr>
          <p:nvPr>
            <p:ph idx="1"/>
          </p:nvPr>
        </p:nvSpPr>
        <p:spPr/>
        <p:txBody>
          <a:bodyPr rtlCol="0">
            <a:normAutofit lnSpcReduction="10000"/>
          </a:bodyPr>
          <a:lstStyle/>
          <a:p>
            <a:pPr marL="0" indent="0" fontAlgn="auto">
              <a:spcAft>
                <a:spcPts val="0"/>
              </a:spcAft>
              <a:buFont typeface="Arial" panose="020B0604020202020204" pitchFamily="34" charset="0"/>
              <a:buNone/>
              <a:defRPr/>
            </a:pPr>
            <a:r>
              <a:rPr lang="en-IN" sz="3600" dirty="0" smtClean="0">
                <a:solidFill>
                  <a:srgbClr val="002060"/>
                </a:solidFill>
                <a:latin typeface="Arabic Typesetting" panose="03020402040406030203" pitchFamily="66" charset="-78"/>
                <a:cs typeface="Arabic Typesetting" panose="03020402040406030203" pitchFamily="66" charset="-78"/>
              </a:rPr>
              <a:t>1)ADJACENT </a:t>
            </a:r>
            <a:r>
              <a:rPr lang="en-IN" sz="3600" dirty="0">
                <a:solidFill>
                  <a:srgbClr val="002060"/>
                </a:solidFill>
                <a:latin typeface="Arabic Typesetting" panose="03020402040406030203" pitchFamily="66" charset="-78"/>
                <a:cs typeface="Arabic Typesetting" panose="03020402040406030203" pitchFamily="66" charset="-78"/>
              </a:rPr>
              <a:t>STAINLESS STEEL CROWNS. (Nash,1981) </a:t>
            </a:r>
          </a:p>
          <a:p>
            <a:pPr marL="0" indent="0" fontAlgn="auto">
              <a:spcAft>
                <a:spcPts val="0"/>
              </a:spcAft>
              <a:buFont typeface="Arial" panose="020B0604020202020204" pitchFamily="34" charset="0"/>
              <a:buNone/>
              <a:defRPr/>
            </a:pPr>
            <a:r>
              <a:rPr lang="en-IN" sz="3600" dirty="0" smtClean="0">
                <a:solidFill>
                  <a:srgbClr val="002060"/>
                </a:solidFill>
                <a:latin typeface="Arabic Typesetting" panose="03020402040406030203" pitchFamily="66" charset="-78"/>
                <a:cs typeface="Arabic Typesetting" panose="03020402040406030203" pitchFamily="66" charset="-78"/>
              </a:rPr>
              <a:t> </a:t>
            </a:r>
            <a:r>
              <a:rPr lang="en-IN" sz="3600" dirty="0">
                <a:solidFill>
                  <a:srgbClr val="002060"/>
                </a:solidFill>
                <a:latin typeface="Arabic Typesetting" panose="03020402040406030203" pitchFamily="66" charset="-78"/>
                <a:cs typeface="Arabic Typesetting" panose="03020402040406030203" pitchFamily="66" charset="-78"/>
              </a:rPr>
              <a:t>When more than one stainless steel crown needs to be done </a:t>
            </a:r>
            <a:r>
              <a:rPr lang="en-IN" sz="3600" dirty="0" smtClean="0">
                <a:solidFill>
                  <a:srgbClr val="002060"/>
                </a:solidFill>
                <a:latin typeface="Arabic Typesetting" panose="03020402040406030203" pitchFamily="66" charset="-78"/>
                <a:cs typeface="Arabic Typesetting" panose="03020402040406030203" pitchFamily="66" charset="-78"/>
              </a:rPr>
              <a:t>in a </a:t>
            </a:r>
            <a:r>
              <a:rPr lang="en-IN" sz="3600" dirty="0">
                <a:solidFill>
                  <a:srgbClr val="002060"/>
                </a:solidFill>
                <a:latin typeface="Arabic Typesetting" panose="03020402040406030203" pitchFamily="66" charset="-78"/>
                <a:cs typeface="Arabic Typesetting" panose="03020402040406030203" pitchFamily="66" charset="-78"/>
              </a:rPr>
              <a:t>quadrant, the two or more crowns should be: </a:t>
            </a:r>
          </a:p>
          <a:p>
            <a:pPr marL="0" indent="0" fontAlgn="auto">
              <a:spcAft>
                <a:spcPts val="0"/>
              </a:spcAft>
              <a:buFont typeface="Arial" panose="020B0604020202020204" pitchFamily="34" charset="0"/>
              <a:buNone/>
              <a:defRPr/>
            </a:pPr>
            <a:r>
              <a:rPr lang="en-IN" sz="3600" dirty="0">
                <a:solidFill>
                  <a:srgbClr val="002060"/>
                </a:solidFill>
                <a:latin typeface="Arabic Typesetting" panose="03020402040406030203" pitchFamily="66" charset="-78"/>
                <a:cs typeface="Arabic Typesetting" panose="03020402040406030203" pitchFamily="66" charset="-78"/>
              </a:rPr>
              <a:t>a) prepared at the same time. Pulp treatment, crown reduction and adaptation are more efficient . </a:t>
            </a:r>
          </a:p>
          <a:p>
            <a:pPr marL="0" indent="0" fontAlgn="auto">
              <a:spcAft>
                <a:spcPts val="0"/>
              </a:spcAft>
              <a:buFont typeface="Arial" panose="020B0604020202020204" pitchFamily="34" charset="0"/>
              <a:buNone/>
              <a:defRPr/>
            </a:pPr>
            <a:r>
              <a:rPr lang="en-IN" sz="3600" dirty="0">
                <a:solidFill>
                  <a:srgbClr val="002060"/>
                </a:solidFill>
                <a:latin typeface="Arabic Typesetting" panose="03020402040406030203" pitchFamily="66" charset="-78"/>
                <a:cs typeface="Arabic Typesetting" panose="03020402040406030203" pitchFamily="66" charset="-78"/>
              </a:rPr>
              <a:t>b) cemented at the same time. An increase in the amount of cement may be needed. </a:t>
            </a:r>
          </a:p>
          <a:p>
            <a:pPr marL="0" indent="0" fontAlgn="auto">
              <a:spcAft>
                <a:spcPts val="0"/>
              </a:spcAft>
              <a:buFont typeface="Arial" panose="020B0604020202020204" pitchFamily="34" charset="0"/>
              <a:buNone/>
              <a:defRPr/>
            </a:pPr>
            <a:r>
              <a:rPr lang="en-IN" sz="3600" dirty="0">
                <a:solidFill>
                  <a:srgbClr val="002060"/>
                </a:solidFill>
                <a:latin typeface="Arabic Typesetting" panose="03020402040406030203" pitchFamily="66" charset="-78"/>
                <a:cs typeface="Arabic Typesetting" panose="03020402040406030203" pitchFamily="66" charset="-78"/>
              </a:rPr>
              <a:t>c) Checked for proper broad contacts</a:t>
            </a:r>
            <a:r>
              <a:rPr lang="en-IN" dirty="0"/>
              <a:t>. </a:t>
            </a:r>
          </a:p>
          <a:p>
            <a:pPr fontAlgn="auto">
              <a:spcAft>
                <a:spcPts val="0"/>
              </a:spcAft>
              <a:defRPr/>
            </a:pPr>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a:normAutofit/>
          </a:bodyPr>
          <a:lstStyle/>
          <a:p>
            <a:r>
              <a:rPr lang="en-IN" altLang="en-US" sz="3600" smtClean="0">
                <a:solidFill>
                  <a:srgbClr val="002060"/>
                </a:solidFill>
                <a:latin typeface="Arabic Typesetting" panose="03020402040406030203" pitchFamily="66" charset="-78"/>
                <a:cs typeface="Arabic Typesetting" panose="03020402040406030203" pitchFamily="66" charset="-78"/>
              </a:rPr>
              <a:t>When a stainless steel crown and a class II amalgam restoration are to be done at one appointment, stainless steel crown preparation is done first. </a:t>
            </a:r>
          </a:p>
          <a:p>
            <a:endParaRPr lang="en-IN" altLang="en-US" sz="3600" smtClean="0">
              <a:solidFill>
                <a:srgbClr val="002060"/>
              </a:solidFill>
              <a:latin typeface="Arabic Typesetting" panose="03020402040406030203" pitchFamily="66" charset="-78"/>
              <a:cs typeface="Arabic Typesetting" panose="03020402040406030203" pitchFamily="66" charset="-78"/>
            </a:endParaRPr>
          </a:p>
          <a:p>
            <a:r>
              <a:rPr lang="en-IN" altLang="en-US" sz="3600" smtClean="0">
                <a:solidFill>
                  <a:srgbClr val="002060"/>
                </a:solidFill>
                <a:latin typeface="Arabic Typesetting" panose="03020402040406030203" pitchFamily="66" charset="-78"/>
                <a:cs typeface="Arabic Typesetting" panose="03020402040406030203" pitchFamily="66" charset="-78"/>
              </a:rPr>
              <a:t>However Class II amalgam preparation is done at same time to allow for proper contour of the stainless steel crown’s marginal ridge. The stainless steel crown is used as a guide in reproducing the anatomy and morphology of the silver amalgam restoration.</a:t>
            </a:r>
          </a:p>
          <a:p>
            <a:pPr>
              <a:buFont typeface="Arial" panose="020B0604020202020204" pitchFamily="34" charset="0"/>
              <a:buNone/>
            </a:pPr>
            <a:endParaRPr lang="en-IN" altLang="en-US"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idx="1"/>
          </p:nvPr>
        </p:nvSpPr>
        <p:spPr>
          <a:xfrm>
            <a:off x="309563" y="282575"/>
            <a:ext cx="11044237" cy="5894388"/>
          </a:xfrm>
        </p:spPr>
        <p:txBody>
          <a:bodyPr/>
          <a:lstStyle/>
          <a:p>
            <a:pPr marL="0" indent="0">
              <a:buFont typeface="Arial" panose="020B0604020202020204" pitchFamily="34" charset="0"/>
              <a:buNone/>
            </a:pPr>
            <a:r>
              <a:rPr lang="en-IN" altLang="en-US" sz="3600" smtClean="0">
                <a:solidFill>
                  <a:srgbClr val="FF0000"/>
                </a:solidFill>
                <a:latin typeface="Arabic Typesetting" panose="03020402040406030203" pitchFamily="66" charset="-78"/>
                <a:cs typeface="Arabic Typesetting" panose="03020402040406030203" pitchFamily="66" charset="-78"/>
              </a:rPr>
              <a:t>ADJACENT STAINLESS STEEL CROWNS WITH ARCH LENGTH LOSS (McEvoy,1971) </a:t>
            </a:r>
          </a:p>
          <a:p>
            <a:pPr marL="0" indent="0">
              <a:buFont typeface="Arial" panose="020B0604020202020204" pitchFamily="34" charset="0"/>
              <a:buNone/>
            </a:pPr>
            <a:endParaRPr lang="en-IN" altLang="en-US" sz="3600" smtClean="0">
              <a:solidFill>
                <a:srgbClr val="0070C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endParaRPr lang="en-IN" altLang="en-US" sz="3600" smtClean="0">
              <a:solidFill>
                <a:srgbClr val="0070C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3600" smtClean="0">
                <a:solidFill>
                  <a:srgbClr val="002060"/>
                </a:solidFill>
                <a:latin typeface="Arabic Typesetting" panose="03020402040406030203" pitchFamily="66" charset="-78"/>
                <a:cs typeface="Arabic Typesetting" panose="03020402040406030203" pitchFamily="66" charset="-78"/>
              </a:rPr>
              <a:t>Extensive and long standing carious lesions can cause a shift of primary teeth into the interproximal contact areas.</a:t>
            </a:r>
          </a:p>
          <a:p>
            <a:pPr marL="0" indent="0">
              <a:buFont typeface="Arial" panose="020B0604020202020204" pitchFamily="34" charset="0"/>
              <a:buNone/>
            </a:pPr>
            <a:endParaRPr lang="en-IN" altLang="en-US" sz="3600"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3600" smtClean="0">
                <a:solidFill>
                  <a:srgbClr val="002060"/>
                </a:solidFill>
                <a:latin typeface="Arabic Typesetting" panose="03020402040406030203" pitchFamily="66" charset="-78"/>
                <a:cs typeface="Arabic Typesetting" panose="03020402040406030203" pitchFamily="66" charset="-78"/>
              </a:rPr>
              <a:t> It is very difficult to restore the lost mesiodistal dimension. The mesial shift of the permanent first molar that may occur will influence the child’s permanent occlusal relationship</a:t>
            </a:r>
            <a:r>
              <a:rPr lang="en-IN" altLang="en-US" sz="3600" smtClean="0">
                <a:solidFill>
                  <a:srgbClr val="0070C0"/>
                </a:solidFill>
                <a:latin typeface="Arabic Typesetting" panose="03020402040406030203" pitchFamily="66" charset="-78"/>
                <a:cs typeface="Arabic Typesetting" panose="03020402040406030203" pitchFamily="66" charset="-78"/>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a:xfrm>
            <a:off x="606425" y="614363"/>
            <a:ext cx="10515600" cy="4351337"/>
          </a:xfrm>
        </p:spPr>
        <p:txBody>
          <a:bodyPr rtlCol="0">
            <a:noAutofit/>
          </a:bodyPr>
          <a:lstStyle/>
          <a:p>
            <a:pPr fontAlgn="auto">
              <a:spcAft>
                <a:spcPts val="0"/>
              </a:spcAft>
              <a:defRPr/>
            </a:pPr>
            <a:r>
              <a:rPr lang="en-IN" sz="3200" dirty="0">
                <a:solidFill>
                  <a:srgbClr val="002060"/>
                </a:solidFill>
                <a:latin typeface="Arabic Typesetting" panose="03020402040406030203" pitchFamily="66" charset="-78"/>
                <a:cs typeface="Arabic Typesetting" panose="03020402040406030203" pitchFamily="66" charset="-78"/>
              </a:rPr>
              <a:t>The tooth preparation must compensate for the need to use a small crown. Select the crowns</a:t>
            </a:r>
            <a:r>
              <a:rPr lang="en-IN" sz="3200" dirty="0" smtClean="0">
                <a:solidFill>
                  <a:srgbClr val="002060"/>
                </a:solidFill>
                <a:latin typeface="Arabic Typesetting" panose="03020402040406030203" pitchFamily="66" charset="-78"/>
                <a:cs typeface="Arabic Typesetting" panose="03020402040406030203" pitchFamily="66" charset="-78"/>
              </a:rPr>
              <a:t>.</a:t>
            </a:r>
          </a:p>
          <a:p>
            <a:pPr fontAlgn="auto">
              <a:spcAft>
                <a:spcPts val="0"/>
              </a:spcAft>
              <a:defRPr/>
            </a:pPr>
            <a:endParaRPr lang="en-IN" sz="3200"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r>
              <a:rPr lang="en-IN" sz="3200" dirty="0" smtClean="0">
                <a:solidFill>
                  <a:srgbClr val="002060"/>
                </a:solidFill>
                <a:latin typeface="Arabic Typesetting" panose="03020402040406030203" pitchFamily="66" charset="-78"/>
                <a:cs typeface="Arabic Typesetting" panose="03020402040406030203" pitchFamily="66" charset="-78"/>
              </a:rPr>
              <a:t> </a:t>
            </a:r>
            <a:r>
              <a:rPr lang="en-IN" sz="3200" dirty="0">
                <a:solidFill>
                  <a:srgbClr val="002060"/>
                </a:solidFill>
                <a:latin typeface="Arabic Typesetting" panose="03020402040406030203" pitchFamily="66" charset="-78"/>
                <a:cs typeface="Arabic Typesetting" panose="03020402040406030203" pitchFamily="66" charset="-78"/>
              </a:rPr>
              <a:t>Usually crowns will adjust to the tooth preparation individually but cannot be placed at the same time because of the mesial drift of the adjacent teeth. </a:t>
            </a:r>
            <a:endParaRPr lang="en-IN" sz="3200"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endParaRPr lang="en-IN" sz="3200"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r>
              <a:rPr lang="en-IN" sz="3200" dirty="0">
                <a:solidFill>
                  <a:srgbClr val="002060"/>
                </a:solidFill>
                <a:latin typeface="Arabic Typesetting" panose="03020402040406030203" pitchFamily="66" charset="-78"/>
                <a:cs typeface="Arabic Typesetting" panose="03020402040406030203" pitchFamily="66" charset="-78"/>
              </a:rPr>
              <a:t>By experimentation optimum combination of crowns are selected. A primary maxillary first molar from the opposite side will fit a primary mandibular first molar of the opposite side. Anatomically there is a similarity, advantage being that the primary maxillary first molar crown is narrower </a:t>
            </a:r>
            <a:r>
              <a:rPr lang="en-IN" sz="3200" dirty="0" err="1">
                <a:solidFill>
                  <a:srgbClr val="002060"/>
                </a:solidFill>
                <a:latin typeface="Arabic Typesetting" panose="03020402040406030203" pitchFamily="66" charset="-78"/>
                <a:cs typeface="Arabic Typesetting" panose="03020402040406030203" pitchFamily="66" charset="-78"/>
              </a:rPr>
              <a:t>mesiodistally</a:t>
            </a:r>
            <a:r>
              <a:rPr lang="en-IN" sz="3200" b="1" dirty="0">
                <a:solidFill>
                  <a:srgbClr val="002060"/>
                </a:solidFill>
                <a:latin typeface="Arabic Typesetting" panose="03020402040406030203" pitchFamily="66" charset="-78"/>
                <a:cs typeface="Arabic Typesetting" panose="03020402040406030203" pitchFamily="66" charset="-78"/>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IN" altLang="en-US" smtClean="0"/>
          </a:p>
        </p:txBody>
      </p:sp>
      <p:sp>
        <p:nvSpPr>
          <p:cNvPr id="17411" name="Content Placeholder 2"/>
          <p:cNvSpPr>
            <a:spLocks noGrp="1"/>
          </p:cNvSpPr>
          <p:nvPr>
            <p:ph idx="1"/>
          </p:nvPr>
        </p:nvSpPr>
        <p:spPr/>
        <p:txBody>
          <a:bodyPr/>
          <a:lstStyle/>
          <a:p>
            <a:r>
              <a:rPr lang="en-IN" altLang="en-US" sz="3600" smtClean="0">
                <a:solidFill>
                  <a:srgbClr val="002060"/>
                </a:solidFill>
                <a:latin typeface="Arabic Typesetting" panose="03020402040406030203" pitchFamily="66" charset="-78"/>
                <a:cs typeface="Arabic Typesetting" panose="03020402040406030203" pitchFamily="66" charset="-78"/>
              </a:rPr>
              <a:t>Contacts are flattened using no 110 plier. When the crowns are cemented, the marginal edges should be aligned. With the crowns properly aligned, patient bite on a tongue blade until the cement is completely set. </a:t>
            </a:r>
          </a:p>
          <a:p>
            <a:endParaRPr lang="en-IN" altLang="en-US"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IN" b="1" dirty="0">
                <a:solidFill>
                  <a:srgbClr val="002060"/>
                </a:solidFill>
              </a:rPr>
              <a:t>OVERSIZED CROWN </a:t>
            </a:r>
            <a:r>
              <a:rPr lang="en-IN" b="1" dirty="0" smtClean="0">
                <a:solidFill>
                  <a:srgbClr val="002060"/>
                </a:solidFill>
              </a:rPr>
              <a:t>(Mink and Hill,1971)</a:t>
            </a:r>
          </a:p>
          <a:p>
            <a:pPr marL="0" indent="0" fontAlgn="auto">
              <a:spcAft>
                <a:spcPts val="0"/>
              </a:spcAft>
              <a:buFont typeface="Arial" panose="020B0604020202020204" pitchFamily="34" charset="0"/>
              <a:buNone/>
              <a:defRPr/>
            </a:pPr>
            <a:endParaRPr lang="en-IN" b="1" dirty="0">
              <a:solidFill>
                <a:srgbClr val="002060"/>
              </a:solidFill>
            </a:endParaRPr>
          </a:p>
          <a:p>
            <a:pPr fontAlgn="auto">
              <a:spcAft>
                <a:spcPts val="0"/>
              </a:spcAft>
              <a:defRPr/>
            </a:pPr>
            <a:r>
              <a:rPr lang="en-IN" b="1" dirty="0">
                <a:solidFill>
                  <a:srgbClr val="002060"/>
                </a:solidFill>
              </a:rPr>
              <a:t>Try the crown on the tooth.. Use a pair of scissors to cut the crown from the gingival to the occlusal surface, either </a:t>
            </a:r>
            <a:r>
              <a:rPr lang="en-IN" b="1" dirty="0" err="1">
                <a:solidFill>
                  <a:srgbClr val="002060"/>
                </a:solidFill>
              </a:rPr>
              <a:t>buccally</a:t>
            </a:r>
            <a:r>
              <a:rPr lang="en-IN" b="1" dirty="0">
                <a:solidFill>
                  <a:srgbClr val="002060"/>
                </a:solidFill>
              </a:rPr>
              <a:t> or </a:t>
            </a:r>
            <a:r>
              <a:rPr lang="en-IN" b="1" dirty="0" err="1">
                <a:solidFill>
                  <a:srgbClr val="002060"/>
                </a:solidFill>
              </a:rPr>
              <a:t>lingually</a:t>
            </a:r>
            <a:r>
              <a:rPr lang="en-IN" b="1" dirty="0">
                <a:solidFill>
                  <a:srgbClr val="002060"/>
                </a:solidFill>
              </a:rPr>
              <a:t> as needed. </a:t>
            </a:r>
          </a:p>
          <a:p>
            <a:pPr fontAlgn="auto">
              <a:spcAft>
                <a:spcPts val="0"/>
              </a:spcAft>
              <a:defRPr/>
            </a:pPr>
            <a:r>
              <a:rPr lang="en-IN" b="1" dirty="0">
                <a:solidFill>
                  <a:srgbClr val="002060"/>
                </a:solidFill>
              </a:rPr>
              <a:t>Pinch the crown together, in effect reducing the crown size. Again try the crown on the tooth. The gingival margins of the crown should approximate the gingival margins of the tooth</a:t>
            </a:r>
            <a:r>
              <a:rPr lang="en-IN"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IN" altLang="en-US" smtClean="0"/>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97100" y="2230438"/>
            <a:ext cx="7797800" cy="35417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IN" altLang="en-US" b="1" smtClean="0">
                <a:solidFill>
                  <a:srgbClr val="002060"/>
                </a:solidFill>
              </a:rPr>
              <a:t>Undersized crowns</a:t>
            </a:r>
          </a:p>
        </p:txBody>
      </p:sp>
      <p:sp>
        <p:nvSpPr>
          <p:cNvPr id="20483" name="Content Placeholder 2"/>
          <p:cNvSpPr>
            <a:spLocks noGrp="1"/>
          </p:cNvSpPr>
          <p:nvPr>
            <p:ph idx="1"/>
          </p:nvPr>
        </p:nvSpPr>
        <p:spPr/>
        <p:txBody>
          <a:bodyPr/>
          <a:lstStyle/>
          <a:p>
            <a:r>
              <a:rPr lang="en-IN" altLang="en-US" sz="3200" b="1" smtClean="0">
                <a:solidFill>
                  <a:srgbClr val="002060"/>
                </a:solidFill>
                <a:latin typeface="Arabic Typesetting" panose="03020402040406030203" pitchFamily="66" charset="-78"/>
                <a:cs typeface="Arabic Typesetting" panose="03020402040406030203" pitchFamily="66" charset="-78"/>
              </a:rPr>
              <a:t>Check the crown on the tooth. Cut a V in the crown on the buccal and lingual side as needed. Try the crown on the tooth. Use a strip of orthodontic band material to spot weld over the V cut in the crown. Do this on one surface to allow for adjustment of the crown in the mouth. </a:t>
            </a:r>
          </a:p>
          <a:p>
            <a:r>
              <a:rPr lang="en-IN" altLang="en-US" sz="3200" b="1" smtClean="0">
                <a:solidFill>
                  <a:srgbClr val="002060"/>
                </a:solidFill>
                <a:latin typeface="Arabic Typesetting" panose="03020402040406030203" pitchFamily="66" charset="-78"/>
                <a:cs typeface="Arabic Typesetting" panose="03020402040406030203" pitchFamily="66" charset="-78"/>
              </a:rPr>
              <a:t>Use no 114 pliers to adapt the bands material to the crown contour. Cut off the excess, approximating the gingival contour of the crown. Retry the crown on the tooth. Again scratch the band material where it adapts to the crown. </a:t>
            </a:r>
          </a:p>
          <a:p>
            <a:r>
              <a:rPr lang="en-IN" altLang="en-US" sz="3200" b="1" smtClean="0">
                <a:solidFill>
                  <a:srgbClr val="002060"/>
                </a:solidFill>
                <a:latin typeface="Arabic Typesetting" panose="03020402040406030203" pitchFamily="66" charset="-78"/>
                <a:cs typeface="Arabic Typesetting" panose="03020402040406030203" pitchFamily="66" charset="-78"/>
              </a:rPr>
              <a:t>Reposition the scratch and the band material. Spot weld, solder and finish. </a:t>
            </a:r>
          </a:p>
          <a:p>
            <a:r>
              <a:rPr lang="en-IN" altLang="en-US" sz="3200" b="1" smtClean="0">
                <a:solidFill>
                  <a:srgbClr val="002060"/>
                </a:solidFill>
                <a:latin typeface="Arabic Typesetting" panose="03020402040406030203" pitchFamily="66" charset="-78"/>
                <a:cs typeface="Arabic Typesetting" panose="03020402040406030203" pitchFamily="66" charset="-78"/>
              </a:rPr>
              <a:t>Adapt, contour and crimp the crown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IN" altLang="en-US" sz="6600" smtClean="0">
                <a:solidFill>
                  <a:srgbClr val="FF0000"/>
                </a:solidFill>
                <a:latin typeface="Arabic Typesetting" panose="03020402040406030203" pitchFamily="66" charset="-78"/>
                <a:cs typeface="Arabic Typesetting" panose="03020402040406030203" pitchFamily="66" charset="-78"/>
              </a:rPr>
              <a:t>Contents</a:t>
            </a:r>
          </a:p>
        </p:txBody>
      </p:sp>
      <p:sp>
        <p:nvSpPr>
          <p:cNvPr id="3075" name="Content Placeholder 2"/>
          <p:cNvSpPr>
            <a:spLocks noGrp="1"/>
          </p:cNvSpPr>
          <p:nvPr>
            <p:ph idx="1"/>
          </p:nvPr>
        </p:nvSpPr>
        <p:spPr>
          <a:xfrm>
            <a:off x="385763" y="1468438"/>
            <a:ext cx="10974387" cy="4711700"/>
          </a:xfrm>
        </p:spPr>
        <p:txBody>
          <a:bodyPr/>
          <a:lstStyle/>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Defining crowns and stainless steel crowns</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Historical Perspective</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Indications and Contraindications</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Classification</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Composition</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Selection of crowns</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Crown preparation</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Crown adaptation</a:t>
            </a:r>
          </a:p>
          <a:p>
            <a:pPr marL="514350" indent="-514350">
              <a:buFont typeface="Calibri Light" panose="020F0302020204030204" pitchFamily="34" charset="0"/>
              <a:buAutoNum type="arabicPeriod"/>
            </a:pPr>
            <a:r>
              <a:rPr lang="en-IN" altLang="en-US" sz="3200" b="1" smtClean="0">
                <a:solidFill>
                  <a:srgbClr val="7030A0"/>
                </a:solidFill>
                <a:latin typeface="Arabic Typesetting" panose="03020402040406030203" pitchFamily="66" charset="-78"/>
                <a:cs typeface="Arabic Typesetting" panose="03020402040406030203" pitchFamily="66" charset="-78"/>
              </a:rPr>
              <a:t>Spedding’s principle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IN" altLang="en-US" smtClean="0"/>
          </a:p>
        </p:txBody>
      </p:sp>
      <p:sp>
        <p:nvSpPr>
          <p:cNvPr id="21507" name="Content Placeholder 2"/>
          <p:cNvSpPr>
            <a:spLocks noGrp="1"/>
          </p:cNvSpPr>
          <p:nvPr>
            <p:ph idx="1"/>
          </p:nvPr>
        </p:nvSpPr>
        <p:spPr/>
        <p:txBody>
          <a:bodyPr/>
          <a:lstStyle/>
          <a:p>
            <a:endParaRPr lang="en-IN" altLang="en-US" smtClean="0"/>
          </a:p>
        </p:txBody>
      </p:sp>
      <p:pic>
        <p:nvPicPr>
          <p:cNvPr id="2150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5738" y="263525"/>
            <a:ext cx="8355012"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IN" altLang="en-US" sz="3600" b="1" smtClean="0">
                <a:solidFill>
                  <a:srgbClr val="002060"/>
                </a:solidFill>
                <a:latin typeface="Arabic Typesetting" panose="03020402040406030203" pitchFamily="66" charset="-78"/>
                <a:cs typeface="Arabic Typesetting" panose="03020402040406030203" pitchFamily="66" charset="-78"/>
              </a:rPr>
              <a:t>CROWN EXTENSION FOR DEEP PROXIMAL LESIONS</a:t>
            </a:r>
            <a:r>
              <a:rPr lang="en-IN" altLang="en-US" sz="3600" b="1" smtClean="0">
                <a:latin typeface="Arabic Typesetting" panose="03020402040406030203" pitchFamily="66" charset="-78"/>
                <a:cs typeface="Arabic Typesetting" panose="03020402040406030203" pitchFamily="66" charset="-78"/>
              </a:rPr>
              <a:t>. </a:t>
            </a:r>
            <a:br>
              <a:rPr lang="en-IN" altLang="en-US" sz="3600" b="1" smtClean="0">
                <a:latin typeface="Arabic Typesetting" panose="03020402040406030203" pitchFamily="66" charset="-78"/>
                <a:cs typeface="Arabic Typesetting" panose="03020402040406030203" pitchFamily="66" charset="-78"/>
              </a:rPr>
            </a:br>
            <a:endParaRPr lang="en-IN" altLang="en-US" sz="3600" b="1" smtClean="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IN" sz="3600" b="1" dirty="0" smtClean="0">
                <a:solidFill>
                  <a:srgbClr val="002060"/>
                </a:solidFill>
                <a:latin typeface="Arabic Typesetting" panose="03020402040406030203" pitchFamily="66" charset="-78"/>
                <a:cs typeface="Arabic Typesetting" panose="03020402040406030203" pitchFamily="66" charset="-78"/>
              </a:rPr>
              <a:t>Often </a:t>
            </a:r>
            <a:r>
              <a:rPr lang="en-IN" sz="3600" b="1" dirty="0">
                <a:solidFill>
                  <a:srgbClr val="002060"/>
                </a:solidFill>
                <a:latin typeface="Arabic Typesetting" panose="03020402040406030203" pitchFamily="66" charset="-78"/>
                <a:cs typeface="Arabic Typesetting" panose="03020402040406030203" pitchFamily="66" charset="-78"/>
              </a:rPr>
              <a:t>the interproximal caries extend beyond the length of the manufactured crowns. </a:t>
            </a:r>
          </a:p>
          <a:p>
            <a:pPr fontAlgn="auto">
              <a:spcAft>
                <a:spcPts val="0"/>
              </a:spcAft>
              <a:defRPr/>
            </a:pPr>
            <a:r>
              <a:rPr lang="en-IN" sz="3600" b="1" dirty="0">
                <a:solidFill>
                  <a:srgbClr val="002060"/>
                </a:solidFill>
                <a:latin typeface="Arabic Typesetting" panose="03020402040406030203" pitchFamily="66" charset="-78"/>
                <a:cs typeface="Arabic Typesetting" panose="03020402040406030203" pitchFamily="66" charset="-78"/>
              </a:rPr>
              <a:t>One approach is to complete pulpal treatment and then restore the cavity preparation with silver amalgam. </a:t>
            </a:r>
            <a:endParaRPr lang="en-IN" sz="3600" b="1" dirty="0" smtClean="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endParaRPr lang="en-IN" sz="3600" b="1"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r>
              <a:rPr lang="en-IN" sz="3600" b="1" dirty="0" smtClean="0">
                <a:solidFill>
                  <a:srgbClr val="002060"/>
                </a:solidFill>
                <a:latin typeface="Arabic Typesetting" panose="03020402040406030203" pitchFamily="66" charset="-78"/>
                <a:cs typeface="Arabic Typesetting" panose="03020402040406030203" pitchFamily="66" charset="-78"/>
              </a:rPr>
              <a:t>Another </a:t>
            </a:r>
            <a:r>
              <a:rPr lang="en-IN" sz="3600" b="1" dirty="0">
                <a:solidFill>
                  <a:srgbClr val="002060"/>
                </a:solidFill>
                <a:latin typeface="Arabic Typesetting" panose="03020402040406030203" pitchFamily="66" charset="-78"/>
                <a:cs typeface="Arabic Typesetting" panose="03020402040406030203" pitchFamily="66" charset="-78"/>
              </a:rPr>
              <a:t>method is to solder an extension on the interproximal area of the crown. In an area where the crown is deficient, spot weld a piece of orthodontic band material.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IN" altLang="en-US" smtClean="0"/>
          </a:p>
        </p:txBody>
      </p:sp>
      <p:sp>
        <p:nvSpPr>
          <p:cNvPr id="23555" name="Content Placeholder 2"/>
          <p:cNvSpPr>
            <a:spLocks noGrp="1"/>
          </p:cNvSpPr>
          <p:nvPr>
            <p:ph idx="1"/>
          </p:nvPr>
        </p:nvSpPr>
        <p:spPr/>
        <p:txBody>
          <a:bodyPr/>
          <a:lstStyle/>
          <a:p>
            <a:endParaRPr lang="en-IN" altLang="en-US" smtClean="0"/>
          </a:p>
        </p:txBody>
      </p:sp>
      <p:pic>
        <p:nvPicPr>
          <p:cNvPr id="235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8275"/>
            <a:ext cx="37766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3041650"/>
            <a:ext cx="403701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IN" altLang="en-US" b="1" smtClean="0">
                <a:solidFill>
                  <a:srgbClr val="002060"/>
                </a:solidFill>
              </a:rPr>
              <a:t>Modification for bruxism (Croll,</a:t>
            </a:r>
          </a:p>
        </p:txBody>
      </p:sp>
      <p:pic>
        <p:nvPicPr>
          <p:cNvPr id="245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4963" y="1362075"/>
            <a:ext cx="3662362" cy="3092450"/>
          </a:xfrm>
        </p:spPr>
      </p:pic>
      <p:pic>
        <p:nvPicPr>
          <p:cNvPr id="245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9888" y="1362075"/>
            <a:ext cx="4216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8850" y="1455738"/>
            <a:ext cx="3373438"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9888" y="4292600"/>
            <a:ext cx="45529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IN" altLang="en-US" b="1" smtClean="0">
                <a:solidFill>
                  <a:srgbClr val="002060"/>
                </a:solidFill>
              </a:rPr>
              <a:t>Modifications in crown preparation for permanent tooth (Croll,1987)</a:t>
            </a:r>
          </a:p>
        </p:txBody>
      </p:sp>
      <p:sp>
        <p:nvSpPr>
          <p:cNvPr id="25603" name="Content Placeholder 2"/>
          <p:cNvSpPr>
            <a:spLocks noGrp="1"/>
          </p:cNvSpPr>
          <p:nvPr>
            <p:ph idx="1"/>
          </p:nvPr>
        </p:nvSpPr>
        <p:spPr>
          <a:xfrm>
            <a:off x="6438900" y="2105025"/>
            <a:ext cx="4310063" cy="4162425"/>
          </a:xfrm>
        </p:spPr>
        <p:txBody>
          <a:bodyPr/>
          <a:lstStyle/>
          <a:p>
            <a:endParaRPr lang="en-IN" altLang="en-US" smtClean="0"/>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2105025"/>
            <a:ext cx="4398963"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9538" y="2105025"/>
            <a:ext cx="674370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IN" altLang="en-US" b="1" smtClean="0">
                <a:solidFill>
                  <a:srgbClr val="002060"/>
                </a:solidFill>
              </a:rPr>
              <a:t>Hall technique</a:t>
            </a:r>
          </a:p>
        </p:txBody>
      </p:sp>
      <p:graphicFrame>
        <p:nvGraphicFramePr>
          <p:cNvPr id="4" name="Content Placeholder 3"/>
          <p:cNvGraphicFramePr>
            <a:graphicFrameLocks noGrp="1"/>
          </p:cNvGraphicFramePr>
          <p:nvPr>
            <p:ph idx="1"/>
          </p:nvPr>
        </p:nvGraphicFramePr>
        <p:xfrm>
          <a:off x="838200" y="1825625"/>
          <a:ext cx="10515600" cy="4486275"/>
        </p:xfrm>
        <a:graphic>
          <a:graphicData uri="http://schemas.openxmlformats.org/drawingml/2006/table">
            <a:tbl>
              <a:tblPr firstRow="1" bandRow="1">
                <a:tableStyleId>{5C22544A-7EE6-4342-B048-85BDC9FD1C3A}</a:tableStyleId>
              </a:tblPr>
              <a:tblGrid>
                <a:gridCol w="5257800"/>
                <a:gridCol w="5257800"/>
              </a:tblGrid>
              <a:tr h="701139">
                <a:tc>
                  <a:txBody>
                    <a:bodyPr/>
                    <a:lstStyle/>
                    <a:p>
                      <a:r>
                        <a:rPr lang="en-IN" sz="4000" b="1" dirty="0" smtClean="0">
                          <a:solidFill>
                            <a:srgbClr val="002060"/>
                          </a:solidFill>
                        </a:rPr>
                        <a:t>Study</a:t>
                      </a:r>
                      <a:endParaRPr lang="en-IN" sz="4000" b="1" dirty="0">
                        <a:solidFill>
                          <a:srgbClr val="002060"/>
                        </a:solidFill>
                      </a:endParaRPr>
                    </a:p>
                  </a:txBody>
                  <a:tcPr marT="45726" marB="45726"/>
                </a:tc>
                <a:tc>
                  <a:txBody>
                    <a:bodyPr/>
                    <a:lstStyle/>
                    <a:p>
                      <a:r>
                        <a:rPr lang="en-IN" sz="4000" b="1" dirty="0" smtClean="0">
                          <a:solidFill>
                            <a:srgbClr val="002060"/>
                          </a:solidFill>
                        </a:rPr>
                        <a:t>Outcome</a:t>
                      </a:r>
                      <a:endParaRPr lang="en-IN" sz="4000" b="1" dirty="0">
                        <a:solidFill>
                          <a:srgbClr val="002060"/>
                        </a:solidFill>
                      </a:endParaRPr>
                    </a:p>
                  </a:txBody>
                  <a:tcPr marT="45726" marB="45726"/>
                </a:tc>
              </a:tr>
              <a:tr h="1310826">
                <a:tc>
                  <a:txBody>
                    <a:bodyPr/>
                    <a:lstStyle/>
                    <a:p>
                      <a:r>
                        <a:rPr lang="en-IN" sz="4000" b="1" dirty="0" smtClean="0">
                          <a:solidFill>
                            <a:srgbClr val="002060"/>
                          </a:solidFill>
                        </a:rPr>
                        <a:t>Innes</a:t>
                      </a:r>
                      <a:r>
                        <a:rPr lang="en-IN" sz="4000" b="1" baseline="0" dirty="0" smtClean="0">
                          <a:solidFill>
                            <a:srgbClr val="002060"/>
                          </a:solidFill>
                        </a:rPr>
                        <a:t> et al,2006</a:t>
                      </a:r>
                      <a:endParaRPr lang="en-IN" sz="4000" b="1" dirty="0">
                        <a:solidFill>
                          <a:srgbClr val="002060"/>
                        </a:solidFill>
                      </a:endParaRPr>
                    </a:p>
                  </a:txBody>
                  <a:tcPr marT="45726" marB="45726"/>
                </a:tc>
                <a:tc>
                  <a:txBody>
                    <a:bodyPr/>
                    <a:lstStyle/>
                    <a:p>
                      <a:r>
                        <a:rPr lang="en-IN" sz="4000" b="1" dirty="0" smtClean="0">
                          <a:solidFill>
                            <a:srgbClr val="002060"/>
                          </a:solidFill>
                        </a:rPr>
                        <a:t>73% at 3</a:t>
                      </a:r>
                      <a:r>
                        <a:rPr lang="en-IN" sz="4000" b="1" baseline="0" dirty="0" smtClean="0">
                          <a:solidFill>
                            <a:srgbClr val="002060"/>
                          </a:solidFill>
                        </a:rPr>
                        <a:t> years, 68% for 5 years</a:t>
                      </a:r>
                      <a:endParaRPr lang="en-IN" sz="4000" b="1" dirty="0">
                        <a:solidFill>
                          <a:srgbClr val="002060"/>
                        </a:solidFill>
                      </a:endParaRPr>
                    </a:p>
                  </a:txBody>
                  <a:tcPr marT="45726" marB="45726"/>
                </a:tc>
              </a:tr>
              <a:tr h="701139">
                <a:tc>
                  <a:txBody>
                    <a:bodyPr/>
                    <a:lstStyle/>
                    <a:p>
                      <a:r>
                        <a:rPr lang="en-IN" sz="4000" b="1" dirty="0" smtClean="0">
                          <a:solidFill>
                            <a:srgbClr val="002060"/>
                          </a:solidFill>
                        </a:rPr>
                        <a:t>Innes et al,2011</a:t>
                      </a:r>
                      <a:endParaRPr lang="en-IN" sz="4000" b="1" dirty="0">
                        <a:solidFill>
                          <a:srgbClr val="002060"/>
                        </a:solidFill>
                      </a:endParaRPr>
                    </a:p>
                  </a:txBody>
                  <a:tcPr marT="45726" marB="45726"/>
                </a:tc>
                <a:tc>
                  <a:txBody>
                    <a:bodyPr/>
                    <a:lstStyle/>
                    <a:p>
                      <a:r>
                        <a:rPr lang="en-IN" sz="4000" b="1" dirty="0" smtClean="0">
                          <a:solidFill>
                            <a:srgbClr val="002060"/>
                          </a:solidFill>
                        </a:rPr>
                        <a:t>92% </a:t>
                      </a:r>
                      <a:endParaRPr lang="en-IN" sz="4000" b="1" dirty="0">
                        <a:solidFill>
                          <a:srgbClr val="002060"/>
                        </a:solidFill>
                      </a:endParaRPr>
                    </a:p>
                  </a:txBody>
                  <a:tcPr marT="45726" marB="45726"/>
                </a:tc>
              </a:tr>
              <a:tr h="701139">
                <a:tc>
                  <a:txBody>
                    <a:bodyPr/>
                    <a:lstStyle/>
                    <a:p>
                      <a:r>
                        <a:rPr lang="en-IN" sz="4000" b="1" dirty="0" err="1" smtClean="0">
                          <a:solidFill>
                            <a:srgbClr val="002060"/>
                          </a:solidFill>
                        </a:rPr>
                        <a:t>Sanatmaria</a:t>
                      </a:r>
                      <a:r>
                        <a:rPr lang="en-IN" sz="4000" b="1" dirty="0" smtClean="0">
                          <a:solidFill>
                            <a:srgbClr val="002060"/>
                          </a:solidFill>
                        </a:rPr>
                        <a:t> et al ,2015</a:t>
                      </a:r>
                      <a:endParaRPr lang="en-IN" sz="4000" b="1" dirty="0">
                        <a:solidFill>
                          <a:srgbClr val="002060"/>
                        </a:solidFill>
                      </a:endParaRPr>
                    </a:p>
                  </a:txBody>
                  <a:tcPr marT="45726" marB="45726"/>
                </a:tc>
                <a:tc>
                  <a:txBody>
                    <a:bodyPr/>
                    <a:lstStyle/>
                    <a:p>
                      <a:r>
                        <a:rPr lang="en-IN" sz="4000" b="1" dirty="0" smtClean="0">
                          <a:solidFill>
                            <a:srgbClr val="002060"/>
                          </a:solidFill>
                        </a:rPr>
                        <a:t>Acceptability of halls</a:t>
                      </a:r>
                      <a:endParaRPr lang="en-IN" sz="4000" b="1" dirty="0">
                        <a:solidFill>
                          <a:srgbClr val="002060"/>
                        </a:solidFill>
                      </a:endParaRPr>
                    </a:p>
                  </a:txBody>
                  <a:tcPr marT="45726" marB="45726"/>
                </a:tc>
              </a:tr>
              <a:tr h="701139">
                <a:tc>
                  <a:txBody>
                    <a:bodyPr/>
                    <a:lstStyle/>
                    <a:p>
                      <a:r>
                        <a:rPr lang="en-IN" sz="4000" b="1" dirty="0" smtClean="0">
                          <a:solidFill>
                            <a:srgbClr val="002060"/>
                          </a:solidFill>
                        </a:rPr>
                        <a:t>Ludwig  et al,2014</a:t>
                      </a:r>
                      <a:endParaRPr lang="en-IN" sz="4000" b="1" dirty="0">
                        <a:solidFill>
                          <a:srgbClr val="002060"/>
                        </a:solidFill>
                      </a:endParaRPr>
                    </a:p>
                  </a:txBody>
                  <a:tcPr marT="45726" marB="45726"/>
                </a:tc>
                <a:tc>
                  <a:txBody>
                    <a:bodyPr/>
                    <a:lstStyle/>
                    <a:p>
                      <a:r>
                        <a:rPr lang="en-IN" sz="4000" b="1" dirty="0" smtClean="0">
                          <a:solidFill>
                            <a:srgbClr val="002060"/>
                          </a:solidFill>
                        </a:rPr>
                        <a:t>97%</a:t>
                      </a:r>
                      <a:endParaRPr lang="en-IN" sz="4000" b="1" dirty="0">
                        <a:solidFill>
                          <a:srgbClr val="002060"/>
                        </a:solidFill>
                      </a:endParaRPr>
                    </a:p>
                  </a:txBody>
                  <a:tcPr marT="45726" marB="45726"/>
                </a:tc>
              </a:tr>
              <a:tr h="370892">
                <a:tc>
                  <a:txBody>
                    <a:bodyPr/>
                    <a:lstStyle/>
                    <a:p>
                      <a:endParaRPr lang="en-IN" sz="1800"/>
                    </a:p>
                  </a:txBody>
                  <a:tcPr marT="45726" marB="45726"/>
                </a:tc>
                <a:tc>
                  <a:txBody>
                    <a:bodyPr/>
                    <a:lstStyle/>
                    <a:p>
                      <a:endParaRPr lang="en-IN" sz="1800"/>
                    </a:p>
                  </a:txBody>
                  <a:tcPr marT="45726" marB="45726"/>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IN" altLang="en-US" smtClean="0"/>
          </a:p>
        </p:txBody>
      </p:sp>
      <p:sp>
        <p:nvSpPr>
          <p:cNvPr id="27651" name="Content Placeholder 2"/>
          <p:cNvSpPr>
            <a:spLocks noGrp="1"/>
          </p:cNvSpPr>
          <p:nvPr>
            <p:ph idx="1"/>
          </p:nvPr>
        </p:nvSpPr>
        <p:spPr/>
        <p:txBody>
          <a:bodyPr/>
          <a:lstStyle/>
          <a:p>
            <a:r>
              <a:rPr lang="nl-NL" altLang="en-US" b="1" smtClean="0">
                <a:solidFill>
                  <a:srgbClr val="002060"/>
                </a:solidFill>
              </a:rPr>
              <a:t>Van der Zee et al (2010)  evaluated </a:t>
            </a:r>
            <a:r>
              <a:rPr lang="en-IN" altLang="en-US" b="1" smtClean="0">
                <a:solidFill>
                  <a:srgbClr val="002060"/>
                </a:solidFill>
              </a:rPr>
              <a:t>the effect of the HT on occlusal vertical dimension in the primary dentition in vivo. The vertical distance was measured between the most prominent mesio-incisal points of the opposing canine teeth on the same side of the mouth as an indicator of overbite. </a:t>
            </a:r>
          </a:p>
          <a:p>
            <a:r>
              <a:rPr lang="en-IN" altLang="en-US" b="1" smtClean="0">
                <a:solidFill>
                  <a:srgbClr val="002060"/>
                </a:solidFill>
              </a:rPr>
              <a:t>Forty-eight children with 114 SSCs were evaluated with measurements taken at pre-treatment, baseline, 15, and 30 days. The authors concluded that HT-placed crowns opened the occlusion, and the occlusion returned to pretreatmentlevels after 15 to 30 days</a:t>
            </a:r>
            <a:r>
              <a:rPr lang="en-IN" altLang="en-US" smtClean="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IN" altLang="en-US" b="1" smtClean="0">
                <a:solidFill>
                  <a:srgbClr val="002060"/>
                </a:solidFill>
              </a:rPr>
              <a:t>Common complications</a:t>
            </a:r>
          </a:p>
        </p:txBody>
      </p:sp>
      <p:sp>
        <p:nvSpPr>
          <p:cNvPr id="28675" name="Content Placeholder 2"/>
          <p:cNvSpPr>
            <a:spLocks noGrp="1"/>
          </p:cNvSpPr>
          <p:nvPr>
            <p:ph idx="1"/>
          </p:nvPr>
        </p:nvSpPr>
        <p:spPr/>
        <p:txBody>
          <a:bodyPr/>
          <a:lstStyle/>
          <a:p>
            <a:pPr marL="0" indent="0">
              <a:buFont typeface="Arial" panose="020B0604020202020204" pitchFamily="34" charset="0"/>
              <a:buNone/>
            </a:pPr>
            <a:r>
              <a:rPr lang="en-IN" altLang="en-US" sz="3200" b="1" smtClean="0">
                <a:solidFill>
                  <a:srgbClr val="002060"/>
                </a:solidFill>
                <a:latin typeface="Arabic Typesetting" panose="03020402040406030203" pitchFamily="66" charset="-78"/>
                <a:cs typeface="Arabic Typesetting" panose="03020402040406030203" pitchFamily="66" charset="-78"/>
              </a:rPr>
              <a:t>INTERPROXIMAL LEDGE </a:t>
            </a:r>
          </a:p>
          <a:p>
            <a:pPr marL="0" indent="0">
              <a:buFont typeface="Arial" panose="020B0604020202020204" pitchFamily="34" charset="0"/>
              <a:buNone/>
            </a:pPr>
            <a:r>
              <a:rPr lang="en-IN" altLang="en-US" sz="3200" b="1" smtClean="0">
                <a:solidFill>
                  <a:srgbClr val="002060"/>
                </a:solidFill>
                <a:latin typeface="Arabic Typesetting" panose="03020402040406030203" pitchFamily="66" charset="-78"/>
                <a:cs typeface="Arabic Typesetting" panose="03020402040406030203" pitchFamily="66" charset="-78"/>
              </a:rPr>
              <a:t>Incorrect angulation of the tapered fissure bur can produce a ledge instead of a shoulder free slice. Further tooth reduction to remove the ledge should be attempted cautiously because of the possibility of an iatrogenic pulpal exposure. Failure to remove the ledge will result in inability to seat the crown whose margins will bind on the ledge. </a:t>
            </a:r>
          </a:p>
          <a:p>
            <a:pPr marL="0" indent="0">
              <a:buFont typeface="Arial" panose="020B0604020202020204" pitchFamily="34" charset="0"/>
              <a:buNone/>
            </a:pPr>
            <a:r>
              <a:rPr lang="en-IN" altLang="en-US" sz="3200" b="1" smtClean="0">
                <a:solidFill>
                  <a:srgbClr val="002060"/>
                </a:solidFill>
                <a:latin typeface="Arabic Typesetting" panose="03020402040406030203" pitchFamily="66" charset="-78"/>
                <a:cs typeface="Arabic Typesetting" panose="03020402040406030203" pitchFamily="66" charset="-78"/>
              </a:rPr>
              <a:t>When the adjacent tooth is partially erupted and the contact area is poorly established, the interproximal slice is difficult to prepare. Extensive subgingival tooth reduction is required to clear the contact area.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endParaRPr lang="en-IN" b="1" dirty="0">
              <a:solidFill>
                <a:srgbClr val="002060"/>
              </a:solidFill>
            </a:endParaRPr>
          </a:p>
          <a:p>
            <a:pPr marL="0" indent="0" fontAlgn="auto">
              <a:spcAft>
                <a:spcPts val="0"/>
              </a:spcAft>
              <a:buFont typeface="Arial" panose="020B0604020202020204" pitchFamily="34" charset="0"/>
              <a:buNone/>
              <a:defRPr/>
            </a:pPr>
            <a:r>
              <a:rPr lang="en-IN" sz="4000" b="1" dirty="0">
                <a:solidFill>
                  <a:srgbClr val="002060"/>
                </a:solidFill>
                <a:latin typeface="Arabic Typesetting" panose="03020402040406030203" pitchFamily="66" charset="-78"/>
                <a:cs typeface="Arabic Typesetting" panose="03020402040406030203" pitchFamily="66" charset="-78"/>
              </a:rPr>
              <a:t>CROWN TILT </a:t>
            </a:r>
          </a:p>
          <a:p>
            <a:pPr marL="0" indent="0" fontAlgn="auto">
              <a:spcAft>
                <a:spcPts val="0"/>
              </a:spcAft>
              <a:buFont typeface="Arial" panose="020B0604020202020204" pitchFamily="34" charset="0"/>
              <a:buNone/>
              <a:defRPr/>
            </a:pPr>
            <a:r>
              <a:rPr lang="en-IN" sz="4000" b="1" dirty="0">
                <a:solidFill>
                  <a:srgbClr val="002060"/>
                </a:solidFill>
                <a:latin typeface="Arabic Typesetting" panose="03020402040406030203" pitchFamily="66" charset="-78"/>
                <a:cs typeface="Arabic Typesetting" panose="03020402040406030203" pitchFamily="66" charset="-78"/>
              </a:rPr>
              <a:t>Destruction of a simple lingual or buccal wall by caries or overzealous use of cutting instrument may result in the finished crown tilting towards the deficient side. Lack of tooth support encourages this tilting. Placement of an amalgam alloy or glass ionomer cement prior to crowning provides support to prevent crown tilt</a:t>
            </a:r>
            <a:r>
              <a:rPr lang="en-IN" b="1" dirty="0">
                <a:solidFill>
                  <a:srgbClr val="002060"/>
                </a:solidFill>
              </a:rPr>
              <a:t>. </a:t>
            </a:r>
          </a:p>
          <a:p>
            <a:pPr fontAlgn="auto">
              <a:spcAft>
                <a:spcPts val="0"/>
              </a:spcAft>
              <a:defRPr/>
            </a:pPr>
            <a:endParaRPr lang="en-I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IN" altLang="en-US" b="1" smtClean="0">
                <a:solidFill>
                  <a:srgbClr val="002060"/>
                </a:solidFill>
              </a:rPr>
              <a:t>Inhalation or ingestion of crown</a:t>
            </a:r>
          </a:p>
        </p:txBody>
      </p:sp>
      <p:sp>
        <p:nvSpPr>
          <p:cNvPr id="30723" name="Content Placeholder 2"/>
          <p:cNvSpPr>
            <a:spLocks noGrp="1"/>
          </p:cNvSpPr>
          <p:nvPr>
            <p:ph idx="1"/>
          </p:nvPr>
        </p:nvSpPr>
        <p:spPr/>
        <p:txBody>
          <a:bodyPr/>
          <a:lstStyle/>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These accidents are rare, particularly when rubber dam is used . sudden unpredictable movement may result in inhalation or ingestion of the crown if the rubber dam is not in place. If this occurs an attempt to removal can be made by holding the child upside down as soon as possible, if this is unsuccessful referral for an immediate chest X-ray is mandatory. The presence of a cough reflex in the conscious child fortunately reduces the chances of inhalation, ingestion of the crown.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IN" altLang="en-US" sz="5400" smtClean="0">
                <a:solidFill>
                  <a:srgbClr val="FF0000"/>
                </a:solidFill>
                <a:latin typeface="Arabic Typesetting" panose="03020402040406030203" pitchFamily="66" charset="-78"/>
                <a:cs typeface="Arabic Typesetting" panose="03020402040406030203" pitchFamily="66" charset="-78"/>
              </a:rPr>
              <a:t>Indications -Mink and Bennet,1968</a:t>
            </a:r>
          </a:p>
        </p:txBody>
      </p:sp>
      <p:sp>
        <p:nvSpPr>
          <p:cNvPr id="4099" name="Content Placeholder 2"/>
          <p:cNvSpPr>
            <a:spLocks noGrp="1"/>
          </p:cNvSpPr>
          <p:nvPr>
            <p:ph idx="1"/>
          </p:nvPr>
        </p:nvSpPr>
        <p:spPr>
          <a:xfrm>
            <a:off x="549275" y="1558925"/>
            <a:ext cx="10515600" cy="4351338"/>
          </a:xfrm>
        </p:spPr>
        <p:txBody>
          <a:bodyPr/>
          <a:lstStyle/>
          <a:p>
            <a:r>
              <a:rPr lang="en-IN" altLang="en-US" sz="3600" smtClean="0">
                <a:solidFill>
                  <a:srgbClr val="002060"/>
                </a:solidFill>
                <a:latin typeface="Arabic Typesetting" panose="03020402040406030203" pitchFamily="66" charset="-78"/>
                <a:cs typeface="Arabic Typesetting" panose="03020402040406030203" pitchFamily="66" charset="-78"/>
              </a:rPr>
              <a:t>Badly broken down primary tooth where a satisfactory amalgam restoration is difficult to accomplish</a:t>
            </a:r>
          </a:p>
          <a:p>
            <a:r>
              <a:rPr lang="en-IN" altLang="en-US" sz="3600" smtClean="0">
                <a:solidFill>
                  <a:srgbClr val="002060"/>
                </a:solidFill>
                <a:latin typeface="Arabic Typesetting" panose="03020402040406030203" pitchFamily="66" charset="-78"/>
                <a:cs typeface="Arabic Typesetting" panose="03020402040406030203" pitchFamily="66" charset="-78"/>
              </a:rPr>
              <a:t>Primary teeth which have been treated by a pulpotomy procedure</a:t>
            </a:r>
          </a:p>
          <a:p>
            <a:r>
              <a:rPr lang="en-IN" altLang="en-US" sz="3600" smtClean="0">
                <a:solidFill>
                  <a:srgbClr val="002060"/>
                </a:solidFill>
                <a:latin typeface="Arabic Typesetting" panose="03020402040406030203" pitchFamily="66" charset="-78"/>
                <a:cs typeface="Arabic Typesetting" panose="03020402040406030203" pitchFamily="66" charset="-78"/>
              </a:rPr>
              <a:t>Primary teeth which have been treated by a partial pulpectomy technique</a:t>
            </a:r>
          </a:p>
          <a:p>
            <a:r>
              <a:rPr lang="en-IN" altLang="en-US" sz="3600" smtClean="0">
                <a:solidFill>
                  <a:srgbClr val="002060"/>
                </a:solidFill>
                <a:latin typeface="Arabic Typesetting" panose="03020402040406030203" pitchFamily="66" charset="-78"/>
                <a:cs typeface="Arabic Typesetting" panose="03020402040406030203" pitchFamily="66" charset="-78"/>
              </a:rPr>
              <a:t>Teeth in the mouths of children where recurrent or rampant caries is anticipated</a:t>
            </a:r>
          </a:p>
          <a:p>
            <a:r>
              <a:rPr lang="en-IN" altLang="en-US" sz="3600" smtClean="0">
                <a:solidFill>
                  <a:srgbClr val="002060"/>
                </a:solidFill>
                <a:latin typeface="Arabic Typesetting" panose="03020402040406030203" pitchFamily="66" charset="-78"/>
                <a:cs typeface="Arabic Typesetting" panose="03020402040406030203" pitchFamily="66" charset="-78"/>
              </a:rPr>
              <a:t>Primary and permanent teeth with hypoplastic enamel,other developmental defects</a:t>
            </a:r>
          </a:p>
          <a:p>
            <a:r>
              <a:rPr lang="en-IN" altLang="en-US" sz="3600" smtClean="0">
                <a:solidFill>
                  <a:srgbClr val="002060"/>
                </a:solidFill>
                <a:latin typeface="Arabic Typesetting" panose="03020402040406030203" pitchFamily="66" charset="-78"/>
                <a:cs typeface="Arabic Typesetting" panose="03020402040406030203" pitchFamily="66" charset="-78"/>
              </a:rPr>
              <a:t>Permanent teeth requiring a semipermanent restoration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IN" altLang="en-US" b="1" smtClean="0">
                <a:solidFill>
                  <a:srgbClr val="002060"/>
                </a:solidFill>
              </a:rPr>
              <a:t>Sterilisation</a:t>
            </a:r>
          </a:p>
        </p:txBody>
      </p:sp>
      <p:sp>
        <p:nvSpPr>
          <p:cNvPr id="3" name="Content Placeholder 2"/>
          <p:cNvSpPr>
            <a:spLocks noGrp="1"/>
          </p:cNvSpPr>
          <p:nvPr>
            <p:ph idx="1"/>
          </p:nvPr>
        </p:nvSpPr>
        <p:spPr/>
        <p:txBody>
          <a:bodyPr rtlCol="0">
            <a:normAutofit/>
          </a:bodyPr>
          <a:lstStyle/>
          <a:p>
            <a:pPr fontAlgn="auto">
              <a:spcAft>
                <a:spcPts val="0"/>
              </a:spcAft>
              <a:defRPr/>
            </a:pPr>
            <a:r>
              <a:rPr lang="en-IN" b="1" dirty="0">
                <a:solidFill>
                  <a:srgbClr val="002060"/>
                </a:solidFill>
              </a:rPr>
              <a:t>The American Academy of </a:t>
            </a:r>
            <a:r>
              <a:rPr lang="en-IN" b="1" dirty="0" err="1">
                <a:solidFill>
                  <a:srgbClr val="002060"/>
                </a:solidFill>
              </a:rPr>
              <a:t>Pediatric</a:t>
            </a:r>
            <a:r>
              <a:rPr lang="en-IN" b="1" dirty="0">
                <a:solidFill>
                  <a:srgbClr val="002060"/>
                </a:solidFill>
              </a:rPr>
              <a:t> Dentistry acknowledges Guidelines for Infection Control in the Dental Health-Care Setting−2003 and Guidelines for Disinfection and Sterilization in Healthcare Facilities−</a:t>
            </a:r>
            <a:r>
              <a:rPr lang="en-IN" b="1" dirty="0" smtClean="0">
                <a:solidFill>
                  <a:srgbClr val="002060"/>
                </a:solidFill>
              </a:rPr>
              <a:t>2008 as </a:t>
            </a:r>
            <a:r>
              <a:rPr lang="en-IN" b="1" dirty="0">
                <a:solidFill>
                  <a:srgbClr val="002060"/>
                </a:solidFill>
              </a:rPr>
              <a:t>in-depth reviews of infection control measures for dental settings and supports the strategies </a:t>
            </a:r>
            <a:r>
              <a:rPr lang="en-IN" b="1" dirty="0" smtClean="0">
                <a:solidFill>
                  <a:srgbClr val="002060"/>
                </a:solidFill>
              </a:rPr>
              <a:t>therein.</a:t>
            </a:r>
          </a:p>
          <a:p>
            <a:pPr marL="0" indent="0" fontAlgn="auto">
              <a:spcAft>
                <a:spcPts val="0"/>
              </a:spcAft>
              <a:buFont typeface="Arial" panose="020B0604020202020204" pitchFamily="34" charset="0"/>
              <a:buNone/>
              <a:defRPr/>
            </a:pPr>
            <a:endParaRPr lang="en-IN" b="1" dirty="0" smtClean="0">
              <a:solidFill>
                <a:srgbClr val="002060"/>
              </a:solidFill>
            </a:endParaRPr>
          </a:p>
          <a:p>
            <a:pPr fontAlgn="auto">
              <a:spcAft>
                <a:spcPts val="0"/>
              </a:spcAft>
              <a:defRPr/>
            </a:pPr>
            <a:r>
              <a:rPr lang="en-IN" b="1" dirty="0" smtClean="0">
                <a:solidFill>
                  <a:srgbClr val="002060"/>
                </a:solidFill>
              </a:rPr>
              <a:t>According </a:t>
            </a:r>
            <a:r>
              <a:rPr lang="en-IN" b="1" dirty="0">
                <a:solidFill>
                  <a:srgbClr val="002060"/>
                </a:solidFill>
              </a:rPr>
              <a:t>to these guidelines, a critical instrument is one which penetrates soft tissue or bone, contacts blood stream or other sterile </a:t>
            </a:r>
            <a:r>
              <a:rPr lang="en-IN" b="1" dirty="0" smtClean="0">
                <a:solidFill>
                  <a:srgbClr val="002060"/>
                </a:solidFill>
              </a:rPr>
              <a:t>tissue</a:t>
            </a:r>
            <a:endParaRPr lang="en-IN" b="1"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IN" altLang="en-US" smtClean="0"/>
          </a:p>
        </p:txBody>
      </p:sp>
      <p:sp>
        <p:nvSpPr>
          <p:cNvPr id="32771" name="Content Placeholder 2"/>
          <p:cNvSpPr>
            <a:spLocks noGrp="1"/>
          </p:cNvSpPr>
          <p:nvPr>
            <p:ph idx="1"/>
          </p:nvPr>
        </p:nvSpPr>
        <p:spPr/>
        <p:txBody>
          <a:bodyPr/>
          <a:lstStyle/>
          <a:p>
            <a:r>
              <a:rPr lang="en-IN" altLang="en-US" sz="3600" smtClean="0">
                <a:solidFill>
                  <a:srgbClr val="002060"/>
                </a:solidFill>
              </a:rPr>
              <a:t>SSC falls in the category of critical instrument and for all critical dental instruments that are heat stable, sterilization by steam under pressure, that is, autoclave is advocated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fontAlgn="auto">
              <a:spcAft>
                <a:spcPts val="0"/>
              </a:spcAft>
              <a:defRPr/>
            </a:pPr>
            <a:r>
              <a:rPr lang="en-IN" dirty="0">
                <a:solidFill>
                  <a:srgbClr val="002060"/>
                </a:solidFill>
              </a:rPr>
              <a:t>SSCs are stock crown and not customized−they have to be selected and tried-in, prior to cementation. Most situations necessitate try-in of multiple SSCs. Thus there may be a common situation where many crowns remain tried-in and not cemented. As a result, the practice of reuse is widely accepted and carried out. However, these crowns would have been contaminated with blood and saliva during the try-in </a:t>
            </a:r>
            <a:r>
              <a:rPr lang="en-IN" dirty="0" err="1">
                <a:solidFill>
                  <a:srgbClr val="002060"/>
                </a:solidFill>
              </a:rPr>
              <a:t>process,which</a:t>
            </a:r>
            <a:r>
              <a:rPr lang="en-IN" dirty="0">
                <a:solidFill>
                  <a:srgbClr val="002060"/>
                </a:solidFill>
              </a:rPr>
              <a:t> highlights the need for decontamination of the same prior to reuse. </a:t>
            </a:r>
          </a:p>
          <a:p>
            <a:pPr marL="0" indent="0" fontAlgn="auto">
              <a:spcAft>
                <a:spcPts val="0"/>
              </a:spcAft>
              <a:buFont typeface="Arial" panose="020B0604020202020204" pitchFamily="34" charset="0"/>
              <a:buNone/>
              <a:defRPr/>
            </a:pPr>
            <a:endParaRPr lang="en-IN" dirty="0" smtClean="0">
              <a:solidFill>
                <a:srgbClr val="002060"/>
              </a:solidFill>
            </a:endParaRPr>
          </a:p>
          <a:p>
            <a:pPr marL="0" indent="0" fontAlgn="auto">
              <a:spcAft>
                <a:spcPts val="0"/>
              </a:spcAft>
              <a:buFont typeface="Arial" panose="020B0604020202020204" pitchFamily="34" charset="0"/>
              <a:buNone/>
              <a:defRPr/>
            </a:pPr>
            <a:r>
              <a:rPr lang="en-IN" dirty="0">
                <a:solidFill>
                  <a:srgbClr val="002060"/>
                </a:solidFill>
              </a:rPr>
              <a:t>-</a:t>
            </a:r>
            <a:r>
              <a:rPr lang="en-IN" dirty="0" smtClean="0">
                <a:solidFill>
                  <a:srgbClr val="002060"/>
                </a:solidFill>
              </a:rPr>
              <a:t>Smith </a:t>
            </a:r>
            <a:r>
              <a:rPr lang="en-IN" dirty="0">
                <a:solidFill>
                  <a:srgbClr val="002060"/>
                </a:solidFill>
              </a:rPr>
              <a:t>et al,2005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IN" altLang="en-US" smtClean="0"/>
          </a:p>
        </p:txBody>
      </p:sp>
      <p:sp>
        <p:nvSpPr>
          <p:cNvPr id="34819" name="Content Placeholder 2"/>
          <p:cNvSpPr>
            <a:spLocks noGrp="1"/>
          </p:cNvSpPr>
          <p:nvPr>
            <p:ph idx="1"/>
          </p:nvPr>
        </p:nvSpPr>
        <p:spPr/>
        <p:txBody>
          <a:bodyPr/>
          <a:lstStyle/>
          <a:p>
            <a:r>
              <a:rPr lang="en-IN" altLang="en-US" sz="3600" b="1" smtClean="0">
                <a:solidFill>
                  <a:srgbClr val="002060"/>
                </a:solidFill>
                <a:latin typeface="Arabic Typesetting" panose="03020402040406030203" pitchFamily="66" charset="-78"/>
                <a:cs typeface="Arabic Typesetting" panose="03020402040406030203" pitchFamily="66" charset="-78"/>
              </a:rPr>
              <a:t>The situation of reusing tried-in SSCs is complicated by the fact that they are marked for single use only. </a:t>
            </a:r>
          </a:p>
          <a:p>
            <a:r>
              <a:rPr lang="en-IN" altLang="en-US" sz="3600" b="1" smtClean="0">
                <a:solidFill>
                  <a:srgbClr val="002060"/>
                </a:solidFill>
                <a:latin typeface="Arabic Typesetting" panose="03020402040406030203" pitchFamily="66" charset="-78"/>
                <a:cs typeface="Arabic Typesetting" panose="03020402040406030203" pitchFamily="66" charset="-78"/>
              </a:rPr>
              <a:t>The Medical Devices Agency defi nes reuse as ‘‘repeated episodes of use of a device in circumstances that make some form of reprocessing necessary.’Manufacturers mark crowns with the CE mark. The initials ‘‘CE’’ do not stand for anything, but are a declaration by the manufacturer that the product meets all the appropriate provisions of the relevant legislation implementing the European Directive specific to that product.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IN" altLang="en-US" smtClean="0"/>
          </a:p>
        </p:txBody>
      </p:sp>
      <p:sp>
        <p:nvSpPr>
          <p:cNvPr id="35843" name="Content Placeholder 2"/>
          <p:cNvSpPr>
            <a:spLocks noGrp="1"/>
          </p:cNvSpPr>
          <p:nvPr>
            <p:ph idx="1"/>
          </p:nvPr>
        </p:nvSpPr>
        <p:spPr/>
        <p:txBody>
          <a:bodyPr/>
          <a:lstStyle/>
          <a:p>
            <a:r>
              <a:rPr lang="en-IN" altLang="en-US" sz="3600" b="1" smtClean="0">
                <a:solidFill>
                  <a:srgbClr val="002060"/>
                </a:solidFill>
                <a:latin typeface="Arabic Typesetting" panose="03020402040406030203" pitchFamily="66" charset="-78"/>
                <a:cs typeface="Arabic Typesetting" panose="03020402040406030203" pitchFamily="66" charset="-78"/>
              </a:rPr>
              <a:t>Farhin katge et al,2013- only 57% dentists autoclaved prior to reuse.</a:t>
            </a:r>
          </a:p>
        </p:txBody>
      </p:sp>
      <p:pic>
        <p:nvPicPr>
          <p:cNvPr id="358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2016125"/>
            <a:ext cx="557371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IN" altLang="en-US" smtClean="0"/>
          </a:p>
        </p:txBody>
      </p:sp>
      <p:sp>
        <p:nvSpPr>
          <p:cNvPr id="36867" name="Content Placeholder 2"/>
          <p:cNvSpPr>
            <a:spLocks noGrp="1"/>
          </p:cNvSpPr>
          <p:nvPr>
            <p:ph idx="1"/>
          </p:nvPr>
        </p:nvSpPr>
        <p:spPr>
          <a:xfrm>
            <a:off x="492125" y="193675"/>
            <a:ext cx="10861675" cy="5983288"/>
          </a:xfrm>
        </p:spPr>
        <p:txBody>
          <a:bodyPr/>
          <a:lstStyle/>
          <a:p>
            <a:pPr marL="0" indent="0">
              <a:buFont typeface="Arial" panose="020B0604020202020204" pitchFamily="34" charset="0"/>
              <a:buNone/>
            </a:pPr>
            <a:r>
              <a:rPr lang="en-IN" altLang="en-US" b="1" smtClean="0">
                <a:solidFill>
                  <a:srgbClr val="002060"/>
                </a:solidFill>
                <a:latin typeface="Arabic Typesetting" panose="03020402040406030203" pitchFamily="66" charset="-78"/>
                <a:cs typeface="Arabic Typesetting" panose="03020402040406030203" pitchFamily="66" charset="-78"/>
              </a:rPr>
              <a:t>Initially, wiping and immersion of SSC in 3% sodium hypochlorite or 2% gluteraldehyde solution for 10 min, which will dissolve the organic contaminants like saliva and blood, followed by ultrasonic cleaning of SSC for 15 min.</a:t>
            </a:r>
          </a:p>
          <a:p>
            <a:pPr marL="0" indent="0">
              <a:buFont typeface="Arial" panose="020B0604020202020204" pitchFamily="34" charset="0"/>
              <a:buNone/>
            </a:pPr>
            <a:r>
              <a:rPr lang="en-IN" altLang="en-US" b="1" smtClean="0">
                <a:solidFill>
                  <a:srgbClr val="002060"/>
                </a:solidFill>
                <a:latin typeface="Arabic Typesetting" panose="03020402040406030203" pitchFamily="66" charset="-78"/>
                <a:cs typeface="Arabic Typesetting" panose="03020402040406030203" pitchFamily="66" charset="-78"/>
              </a:rPr>
              <a:t>The chemical disinfection is necessary as ultrasonic cleaning does not completely eliminate the organic contaminants from the tried-in SSCs. </a:t>
            </a:r>
          </a:p>
          <a:p>
            <a:pPr marL="0" indent="0">
              <a:buFont typeface="Arial" panose="020B0604020202020204" pitchFamily="34" charset="0"/>
              <a:buNone/>
            </a:pPr>
            <a:endParaRPr lang="en-IN" altLang="en-US" b="1"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b="1" smtClean="0">
                <a:solidFill>
                  <a:srgbClr val="002060"/>
                </a:solidFill>
                <a:latin typeface="Arabic Typesetting" panose="03020402040406030203" pitchFamily="66" charset="-78"/>
                <a:cs typeface="Arabic Typesetting" panose="03020402040406030203" pitchFamily="66" charset="-78"/>
              </a:rPr>
              <a:t>Finally, autoclaving the SSC would provide complete decontamination of SSC prior to its reuse.- Katge et al,2011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p:txBody>
          <a:bodyPr/>
          <a:lstStyle/>
          <a:p>
            <a:r>
              <a:rPr lang="en-IN" altLang="en-US" sz="7200" b="1" u="sng" smtClean="0">
                <a:solidFill>
                  <a:srgbClr val="C00000"/>
                </a:solidFill>
                <a:latin typeface="Arabic Typesetting" panose="03020402040406030203" pitchFamily="66" charset="-78"/>
                <a:cs typeface="Arabic Typesetting" panose="03020402040406030203" pitchFamily="66" charset="-78"/>
              </a:rPr>
              <a:t>Anterior crowns in pediatric dentistry</a:t>
            </a:r>
          </a:p>
        </p:txBody>
      </p:sp>
      <p:sp>
        <p:nvSpPr>
          <p:cNvPr id="37891" name="Subtitle 2"/>
          <p:cNvSpPr>
            <a:spLocks noGrp="1"/>
          </p:cNvSpPr>
          <p:nvPr>
            <p:ph type="subTitle" idx="1"/>
          </p:nvPr>
        </p:nvSpPr>
        <p:spPr/>
        <p:txBody>
          <a:bodyPr/>
          <a:lstStyle/>
          <a:p>
            <a:endParaRPr lang="en-IN" altLang="en-US" smtClean="0"/>
          </a:p>
        </p:txBody>
      </p:sp>
      <p:pic>
        <p:nvPicPr>
          <p:cNvPr id="378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3988" y="3497263"/>
            <a:ext cx="22479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IN" altLang="en-US" smtClean="0"/>
          </a:p>
        </p:txBody>
      </p:sp>
      <p:sp>
        <p:nvSpPr>
          <p:cNvPr id="38915" name="Content Placeholder 2"/>
          <p:cNvSpPr>
            <a:spLocks noGrp="1"/>
          </p:cNvSpPr>
          <p:nvPr>
            <p:ph idx="1"/>
          </p:nvPr>
        </p:nvSpPr>
        <p:spPr/>
        <p:txBody>
          <a:bodyPr/>
          <a:lstStyle/>
          <a:p>
            <a:pPr marL="0" indent="0">
              <a:buFont typeface="Arial" panose="020B0604020202020204" pitchFamily="34" charset="0"/>
              <a:buNone/>
            </a:pPr>
            <a:r>
              <a:rPr lang="en-IN" altLang="en-US" sz="4800" smtClean="0">
                <a:latin typeface="Arabic Typesetting" panose="03020402040406030203" pitchFamily="66" charset="-78"/>
                <a:cs typeface="Arabic Typesetting" panose="03020402040406030203" pitchFamily="66" charset="-78"/>
              </a:rPr>
              <a:t>“</a:t>
            </a:r>
            <a:r>
              <a:rPr lang="en-IN" altLang="en-US" sz="4800" b="1" smtClean="0">
                <a:solidFill>
                  <a:srgbClr val="C00000"/>
                </a:solidFill>
                <a:latin typeface="Arabic Typesetting" panose="03020402040406030203" pitchFamily="66" charset="-78"/>
                <a:cs typeface="Arabic Typesetting" panose="03020402040406030203" pitchFamily="66" charset="-78"/>
              </a:rPr>
              <a:t>Color is unimportant to the physiologic success of a dental restoration, yet it could be the controlling factor in the overall acceptance by the patient</a:t>
            </a:r>
            <a:r>
              <a:rPr lang="en-IN" altLang="en-US" b="1" smtClean="0">
                <a:solidFill>
                  <a:srgbClr val="C00000"/>
                </a:solidFill>
              </a:rPr>
              <a:t>.”</a:t>
            </a:r>
          </a:p>
          <a:p>
            <a:pPr marL="0" indent="0">
              <a:buFont typeface="Arial" panose="020B0604020202020204" pitchFamily="34" charset="0"/>
              <a:buNone/>
            </a:pPr>
            <a:endParaRPr lang="en-IN" altLang="en-US" b="1" smtClean="0">
              <a:solidFill>
                <a:srgbClr val="C00000"/>
              </a:solidFill>
            </a:endParaRPr>
          </a:p>
          <a:p>
            <a:pPr marL="0" indent="0">
              <a:buFont typeface="Arial" panose="020B0604020202020204" pitchFamily="34" charset="0"/>
              <a:buNone/>
            </a:pPr>
            <a:r>
              <a:rPr lang="en-IN" altLang="en-US" b="1" smtClean="0">
                <a:solidFill>
                  <a:srgbClr val="C00000"/>
                </a:solidFill>
              </a:rPr>
              <a:t>                                                            -Bergen,1985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rtlCol="0">
            <a:normAutofit fontScale="90000"/>
          </a:bodyPr>
          <a:lstStyle/>
          <a:p>
            <a:pPr fontAlgn="auto">
              <a:spcAft>
                <a:spcPts val="0"/>
              </a:spcAft>
              <a:defRPr/>
            </a:pPr>
            <a:r>
              <a:rPr lang="en-IN" sz="6000" dirty="0">
                <a:solidFill>
                  <a:srgbClr val="C00000"/>
                </a:solidFill>
                <a:latin typeface="Arabic Typesetting" panose="03020402040406030203" pitchFamily="66" charset="-78"/>
                <a:cs typeface="Arabic Typesetting" panose="03020402040406030203" pitchFamily="66" charset="-78"/>
              </a:rPr>
              <a:t/>
            </a:r>
            <a:br>
              <a:rPr lang="en-IN" sz="6000" dirty="0">
                <a:solidFill>
                  <a:srgbClr val="C00000"/>
                </a:solidFill>
                <a:latin typeface="Arabic Typesetting" panose="03020402040406030203" pitchFamily="66" charset="-78"/>
                <a:cs typeface="Arabic Typesetting" panose="03020402040406030203" pitchFamily="66" charset="-78"/>
              </a:rPr>
            </a:br>
            <a:r>
              <a:rPr lang="en-IN" sz="6000" dirty="0">
                <a:solidFill>
                  <a:srgbClr val="C00000"/>
                </a:solidFill>
                <a:latin typeface="Arabic Typesetting" panose="03020402040406030203" pitchFamily="66" charset="-78"/>
                <a:cs typeface="Arabic Typesetting" panose="03020402040406030203" pitchFamily="66" charset="-78"/>
              </a:rPr>
              <a:t> </a:t>
            </a:r>
            <a:r>
              <a:rPr lang="en-IN" sz="6000" b="1" dirty="0">
                <a:solidFill>
                  <a:srgbClr val="C00000"/>
                </a:solidFill>
                <a:latin typeface="Arabic Typesetting" panose="03020402040406030203" pitchFamily="66" charset="-78"/>
                <a:cs typeface="Arabic Typesetting" panose="03020402040406030203" pitchFamily="66" charset="-78"/>
              </a:rPr>
              <a:t>Difficulties associated with restoration of anterior teeth in children: </a:t>
            </a:r>
            <a:r>
              <a:rPr lang="en-IN" sz="6000" dirty="0"/>
              <a:t/>
            </a:r>
            <a:br>
              <a:rPr lang="en-IN" sz="6000" dirty="0"/>
            </a:br>
            <a:endParaRPr lang="en-IN" sz="6000" dirty="0">
              <a:solidFill>
                <a:srgbClr val="C00000"/>
              </a:solidFill>
              <a:latin typeface="Arabic Typesetting" panose="03020402040406030203" pitchFamily="66" charset="-78"/>
              <a:cs typeface="Arabic Typesetting" panose="03020402040406030203" pitchFamily="66" charset="-78"/>
            </a:endParaRPr>
          </a:p>
        </p:txBody>
      </p:sp>
      <p:sp>
        <p:nvSpPr>
          <p:cNvPr id="39939" name="Content Placeholder 2"/>
          <p:cNvSpPr>
            <a:spLocks noGrp="1"/>
          </p:cNvSpPr>
          <p:nvPr>
            <p:ph idx="1"/>
          </p:nvPr>
        </p:nvSpPr>
        <p:spPr>
          <a:xfrm>
            <a:off x="552450" y="1954213"/>
            <a:ext cx="10515600" cy="5060950"/>
          </a:xfrm>
        </p:spPr>
        <p:txBody>
          <a:bodyPr/>
          <a:lstStyle/>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1) the small size of the teeth </a:t>
            </a:r>
            <a:endParaRPr lang="en-IN" altLang="en-US" sz="4000"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2) close proximity of pulp to tooth surface, </a:t>
            </a:r>
            <a:endParaRPr lang="en-IN" altLang="en-US" sz="4000"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3) relatively thin enamel and surface area for bonding, </a:t>
            </a:r>
            <a:endParaRPr lang="en-IN" altLang="en-US" sz="4000"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4) issues related to child behavior and </a:t>
            </a:r>
            <a:endParaRPr lang="en-IN" altLang="en-US" sz="4000"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5) cost of the treatment </a:t>
            </a:r>
          </a:p>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6) Early exfoliation of the tooth</a:t>
            </a:r>
            <a:endParaRPr lang="en-IN" altLang="en-US" sz="4000"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4000" b="1" smtClean="0">
                <a:solidFill>
                  <a:srgbClr val="002060"/>
                </a:solidFill>
                <a:latin typeface="Arabic Typesetting" panose="03020402040406030203" pitchFamily="66" charset="-78"/>
                <a:cs typeface="Arabic Typesetting" panose="03020402040406030203" pitchFamily="66" charset="-78"/>
              </a:rPr>
              <a:t>                                                     -Shah et al, 2004</a:t>
            </a:r>
            <a:endParaRPr lang="en-IN" altLang="en-US" sz="4000" smtClean="0">
              <a:solidFill>
                <a:srgbClr val="002060"/>
              </a:solidFill>
              <a:latin typeface="Arabic Typesetting" panose="03020402040406030203" pitchFamily="66" charset="-78"/>
              <a:cs typeface="Arabic Typesetting" panose="03020402040406030203" pitchFamily="66" charset="-7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IN" altLang="en-US" sz="6000" smtClean="0">
                <a:solidFill>
                  <a:srgbClr val="C00000"/>
                </a:solidFill>
                <a:latin typeface="Arabic Typesetting" panose="03020402040406030203" pitchFamily="66" charset="-78"/>
                <a:cs typeface="Arabic Typesetting" panose="03020402040406030203" pitchFamily="66" charset="-78"/>
              </a:rPr>
              <a:t>Why is it important ?</a:t>
            </a:r>
          </a:p>
        </p:txBody>
      </p:sp>
      <p:sp>
        <p:nvSpPr>
          <p:cNvPr id="3" name="Content Placeholder 2"/>
          <p:cNvSpPr>
            <a:spLocks noGrp="1"/>
          </p:cNvSpPr>
          <p:nvPr>
            <p:ph idx="1"/>
          </p:nvPr>
        </p:nvSpPr>
        <p:spPr>
          <a:xfrm>
            <a:off x="371475" y="1528763"/>
            <a:ext cx="10982325" cy="4648200"/>
          </a:xfrm>
        </p:spPr>
        <p:txBody>
          <a:bodyPr rtlCol="0">
            <a:normAutofit fontScale="92500" lnSpcReduction="20000"/>
          </a:bodyPr>
          <a:lstStyle/>
          <a:p>
            <a:pPr fontAlgn="auto">
              <a:spcAft>
                <a:spcPts val="0"/>
              </a:spcAft>
              <a:defRPr/>
            </a:pPr>
            <a:endParaRPr lang="en-IN" dirty="0">
              <a:solidFill>
                <a:srgbClr val="002060"/>
              </a:solidFill>
            </a:endParaRPr>
          </a:p>
          <a:p>
            <a:pPr marL="0" indent="0" fontAlgn="auto">
              <a:spcAft>
                <a:spcPts val="0"/>
              </a:spcAft>
              <a:buFont typeface="Arial" panose="020B0604020202020204" pitchFamily="34" charset="0"/>
              <a:buNone/>
              <a:defRPr/>
            </a:pPr>
            <a:r>
              <a:rPr lang="en-IN" b="1" dirty="0" smtClean="0">
                <a:solidFill>
                  <a:srgbClr val="002060"/>
                </a:solidFill>
              </a:rPr>
              <a:t>1</a:t>
            </a:r>
            <a:r>
              <a:rPr lang="en-IN" b="1" dirty="0">
                <a:solidFill>
                  <a:srgbClr val="002060"/>
                </a:solidFill>
              </a:rPr>
              <a:t>) A compromise in </a:t>
            </a:r>
            <a:r>
              <a:rPr lang="en-IN" b="1" dirty="0" err="1">
                <a:solidFill>
                  <a:srgbClr val="002060"/>
                </a:solidFill>
              </a:rPr>
              <a:t>esthetics</a:t>
            </a:r>
            <a:r>
              <a:rPr lang="en-IN" b="1" dirty="0">
                <a:solidFill>
                  <a:srgbClr val="002060"/>
                </a:solidFill>
              </a:rPr>
              <a:t>, </a:t>
            </a:r>
            <a:endParaRPr lang="en-IN" dirty="0">
              <a:solidFill>
                <a:srgbClr val="002060"/>
              </a:solidFill>
            </a:endParaRPr>
          </a:p>
          <a:p>
            <a:pPr marL="0" indent="0" fontAlgn="auto">
              <a:spcAft>
                <a:spcPts val="0"/>
              </a:spcAft>
              <a:buFont typeface="Arial" panose="020B0604020202020204" pitchFamily="34" charset="0"/>
              <a:buNone/>
              <a:defRPr/>
            </a:pPr>
            <a:r>
              <a:rPr lang="en-IN" b="1" dirty="0">
                <a:solidFill>
                  <a:srgbClr val="002060"/>
                </a:solidFill>
              </a:rPr>
              <a:t>2) Dental destruction may also lead to development of parafunctional habits like tongue </a:t>
            </a:r>
            <a:endParaRPr lang="en-IN" dirty="0">
              <a:solidFill>
                <a:srgbClr val="002060"/>
              </a:solidFill>
            </a:endParaRPr>
          </a:p>
          <a:p>
            <a:pPr marL="0" indent="0" fontAlgn="auto">
              <a:spcAft>
                <a:spcPts val="0"/>
              </a:spcAft>
              <a:buFont typeface="Arial" panose="020B0604020202020204" pitchFamily="34" charset="0"/>
              <a:buNone/>
              <a:defRPr/>
            </a:pPr>
            <a:r>
              <a:rPr lang="en-IN" b="1" dirty="0">
                <a:solidFill>
                  <a:srgbClr val="002060"/>
                </a:solidFill>
              </a:rPr>
              <a:t>3) Thrusting and speech problems </a:t>
            </a:r>
            <a:endParaRPr lang="en-IN" dirty="0">
              <a:solidFill>
                <a:srgbClr val="002060"/>
              </a:solidFill>
            </a:endParaRPr>
          </a:p>
          <a:p>
            <a:pPr marL="0" indent="0" fontAlgn="auto">
              <a:spcAft>
                <a:spcPts val="0"/>
              </a:spcAft>
              <a:buFont typeface="Arial" panose="020B0604020202020204" pitchFamily="34" charset="0"/>
              <a:buNone/>
              <a:defRPr/>
            </a:pPr>
            <a:r>
              <a:rPr lang="en-IN" b="1" dirty="0">
                <a:solidFill>
                  <a:srgbClr val="002060"/>
                </a:solidFill>
              </a:rPr>
              <a:t>4) Psychological problems </a:t>
            </a:r>
            <a:endParaRPr lang="en-IN" dirty="0">
              <a:solidFill>
                <a:srgbClr val="002060"/>
              </a:solidFill>
            </a:endParaRPr>
          </a:p>
          <a:p>
            <a:pPr marL="0" indent="0" fontAlgn="auto">
              <a:spcAft>
                <a:spcPts val="0"/>
              </a:spcAft>
              <a:buFont typeface="Arial" panose="020B0604020202020204" pitchFamily="34" charset="0"/>
              <a:buNone/>
              <a:defRPr/>
            </a:pPr>
            <a:r>
              <a:rPr lang="en-IN" b="1" dirty="0">
                <a:solidFill>
                  <a:srgbClr val="002060"/>
                </a:solidFill>
              </a:rPr>
              <a:t>5) Reduced masticatory efficiency </a:t>
            </a:r>
            <a:endParaRPr lang="en-IN" dirty="0">
              <a:solidFill>
                <a:srgbClr val="002060"/>
              </a:solidFill>
            </a:endParaRPr>
          </a:p>
          <a:p>
            <a:pPr marL="0" indent="0" fontAlgn="auto">
              <a:spcAft>
                <a:spcPts val="0"/>
              </a:spcAft>
              <a:buFont typeface="Arial" panose="020B0604020202020204" pitchFamily="34" charset="0"/>
              <a:buNone/>
              <a:defRPr/>
            </a:pPr>
            <a:r>
              <a:rPr lang="en-IN" b="1" dirty="0">
                <a:solidFill>
                  <a:srgbClr val="002060"/>
                </a:solidFill>
              </a:rPr>
              <a:t>6) Loss of vertical dimension of occlusion. </a:t>
            </a:r>
            <a:endParaRPr lang="en-IN" dirty="0">
              <a:solidFill>
                <a:srgbClr val="002060"/>
              </a:solidFill>
            </a:endParaRPr>
          </a:p>
          <a:p>
            <a:pPr marL="0" indent="0" fontAlgn="auto">
              <a:spcAft>
                <a:spcPts val="0"/>
              </a:spcAft>
              <a:buFont typeface="Arial" panose="020B0604020202020204" pitchFamily="34" charset="0"/>
              <a:buNone/>
              <a:defRPr/>
            </a:pPr>
            <a:r>
              <a:rPr lang="en-IN" b="1" dirty="0" smtClean="0">
                <a:solidFill>
                  <a:srgbClr val="002060"/>
                </a:solidFill>
              </a:rPr>
              <a:t>Hence </a:t>
            </a:r>
            <a:r>
              <a:rPr lang="en-IN" b="1" dirty="0">
                <a:solidFill>
                  <a:srgbClr val="002060"/>
                </a:solidFill>
              </a:rPr>
              <a:t>it is important to restore crowns destroyed by caries to preserve the integrity of primary dentition until its exfoliation and eruption of permanent teeth. </a:t>
            </a:r>
            <a:endParaRPr lang="en-IN" dirty="0">
              <a:solidFill>
                <a:srgbClr val="002060"/>
              </a:solidFill>
            </a:endParaRPr>
          </a:p>
          <a:p>
            <a:pPr marL="0" indent="0" fontAlgn="auto">
              <a:spcAft>
                <a:spcPts val="0"/>
              </a:spcAft>
              <a:buFont typeface="Arial" panose="020B0604020202020204" pitchFamily="34" charset="0"/>
              <a:buNone/>
              <a:defRPr/>
            </a:pPr>
            <a:r>
              <a:rPr lang="en-IN" b="1" dirty="0" smtClean="0">
                <a:solidFill>
                  <a:srgbClr val="002060"/>
                </a:solidFill>
              </a:rPr>
              <a:t>                                                              -(</a:t>
            </a:r>
            <a:r>
              <a:rPr lang="en-IN" b="1" dirty="0">
                <a:solidFill>
                  <a:srgbClr val="002060"/>
                </a:solidFill>
              </a:rPr>
              <a:t>Usha et al,2007) </a:t>
            </a:r>
            <a:endParaRPr lang="en-IN" dirty="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IN" altLang="en-US" smtClean="0"/>
          </a:p>
        </p:txBody>
      </p:sp>
      <p:sp>
        <p:nvSpPr>
          <p:cNvPr id="5123" name="Content Placeholder 2"/>
          <p:cNvSpPr>
            <a:spLocks noGrp="1"/>
          </p:cNvSpPr>
          <p:nvPr>
            <p:ph idx="1"/>
          </p:nvPr>
        </p:nvSpPr>
        <p:spPr/>
        <p:txBody>
          <a:bodyPr/>
          <a:lstStyle/>
          <a:p>
            <a:r>
              <a:rPr lang="en-IN" altLang="en-US" sz="3600" smtClean="0">
                <a:solidFill>
                  <a:srgbClr val="002060"/>
                </a:solidFill>
                <a:latin typeface="Arabic Typesetting" panose="03020402040406030203" pitchFamily="66" charset="-78"/>
                <a:cs typeface="Arabic Typesetting" panose="03020402040406030203" pitchFamily="66" charset="-78"/>
              </a:rPr>
              <a:t>Temporary protection of fractured primary or permanent teeth</a:t>
            </a:r>
          </a:p>
          <a:p>
            <a:r>
              <a:rPr lang="en-IN" altLang="en-US" sz="3600" smtClean="0">
                <a:solidFill>
                  <a:srgbClr val="002060"/>
                </a:solidFill>
                <a:latin typeface="Arabic Typesetting" panose="03020402040406030203" pitchFamily="66" charset="-78"/>
                <a:cs typeface="Arabic Typesetting" panose="03020402040406030203" pitchFamily="66" charset="-78"/>
              </a:rPr>
              <a:t>Semi permanent restoration of permanent teeth post endodntic therapy</a:t>
            </a:r>
          </a:p>
          <a:p>
            <a:r>
              <a:rPr lang="en-IN" altLang="en-US" sz="3600" smtClean="0">
                <a:solidFill>
                  <a:srgbClr val="002060"/>
                </a:solidFill>
                <a:latin typeface="Arabic Typesetting" panose="03020402040406030203" pitchFamily="66" charset="-78"/>
                <a:cs typeface="Arabic Typesetting" panose="03020402040406030203" pitchFamily="66" charset="-78"/>
              </a:rPr>
              <a:t>Abutment for space maintainer</a:t>
            </a:r>
          </a:p>
          <a:p>
            <a:r>
              <a:rPr lang="en-IN" altLang="en-US" sz="3600" smtClean="0">
                <a:solidFill>
                  <a:srgbClr val="002060"/>
                </a:solidFill>
                <a:latin typeface="Arabic Typesetting" panose="03020402040406030203" pitchFamily="66" charset="-78"/>
                <a:cs typeface="Arabic Typesetting" panose="03020402040406030203" pitchFamily="66" charset="-78"/>
              </a:rPr>
              <a:t>Bridge abutment in replacement of primary teeth </a:t>
            </a:r>
          </a:p>
          <a:p>
            <a:endParaRPr lang="en-IN" alt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IN" altLang="en-US" sz="4800" smtClean="0">
                <a:solidFill>
                  <a:srgbClr val="C00000"/>
                </a:solidFill>
                <a:latin typeface="Arabic Typesetting" panose="03020402040406030203" pitchFamily="66" charset="-78"/>
                <a:cs typeface="Arabic Typesetting" panose="03020402040406030203" pitchFamily="66" charset="-78"/>
              </a:rPr>
              <a:t>Why is there lesser evidence ?</a:t>
            </a:r>
          </a:p>
        </p:txBody>
      </p:sp>
      <p:sp>
        <p:nvSpPr>
          <p:cNvPr id="3" name="Content Placeholder 2"/>
          <p:cNvSpPr>
            <a:spLocks noGrp="1"/>
          </p:cNvSpPr>
          <p:nvPr>
            <p:ph idx="1"/>
          </p:nvPr>
        </p:nvSpPr>
        <p:spPr>
          <a:xfrm>
            <a:off x="342900" y="1214438"/>
            <a:ext cx="11010900" cy="4962525"/>
          </a:xfrm>
        </p:spPr>
        <p:txBody>
          <a:bodyPr rtlCol="0">
            <a:normAutofit fontScale="92500" lnSpcReduction="20000"/>
          </a:bodyPr>
          <a:lstStyle/>
          <a:p>
            <a:pPr marL="0" indent="0" fontAlgn="auto">
              <a:spcAft>
                <a:spcPts val="0"/>
              </a:spcAft>
              <a:buFont typeface="Arial" panose="020B0604020202020204" pitchFamily="34" charset="0"/>
              <a:buNone/>
              <a:defRPr/>
            </a:pPr>
            <a:endParaRPr lang="en-IN" sz="4800"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r>
              <a:rPr lang="en-IN" sz="4800" dirty="0">
                <a:solidFill>
                  <a:srgbClr val="002060"/>
                </a:solidFill>
                <a:latin typeface="Arabic Typesetting" panose="03020402040406030203" pitchFamily="66" charset="-78"/>
                <a:cs typeface="Arabic Typesetting" panose="03020402040406030203" pitchFamily="66" charset="-78"/>
              </a:rPr>
              <a:t>Difficulties in carrying out prospective clinical studies with anterior restorative options </a:t>
            </a:r>
          </a:p>
          <a:p>
            <a:pPr fontAlgn="auto">
              <a:spcAft>
                <a:spcPts val="0"/>
              </a:spcAft>
              <a:defRPr/>
            </a:pPr>
            <a:endParaRPr lang="en-IN" sz="4800"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r>
              <a:rPr lang="en-IN" sz="4800" dirty="0" smtClean="0">
                <a:solidFill>
                  <a:srgbClr val="002060"/>
                </a:solidFill>
                <a:latin typeface="Arabic Typesetting" panose="03020402040406030203" pitchFamily="66" charset="-78"/>
                <a:cs typeface="Arabic Typesetting" panose="03020402040406030203" pitchFamily="66" charset="-78"/>
              </a:rPr>
              <a:t>The </a:t>
            </a:r>
            <a:r>
              <a:rPr lang="en-IN" sz="4800" dirty="0">
                <a:solidFill>
                  <a:srgbClr val="002060"/>
                </a:solidFill>
                <a:latin typeface="Arabic Typesetting" panose="03020402040406030203" pitchFamily="66" charset="-78"/>
                <a:cs typeface="Arabic Typesetting" panose="03020402040406030203" pitchFamily="66" charset="-78"/>
              </a:rPr>
              <a:t>young age and cooperative abilities of the patient population </a:t>
            </a:r>
            <a:endParaRPr lang="en-IN" sz="4800"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endParaRPr lang="en-IN" sz="4800"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r>
              <a:rPr lang="en-IN" sz="4800" dirty="0" err="1" smtClean="0">
                <a:solidFill>
                  <a:srgbClr val="002060"/>
                </a:solidFill>
                <a:latin typeface="Arabic Typesetting" panose="03020402040406030203" pitchFamily="66" charset="-78"/>
                <a:cs typeface="Arabic Typesetting" panose="03020402040406030203" pitchFamily="66" charset="-78"/>
              </a:rPr>
              <a:t>Behavior</a:t>
            </a:r>
            <a:r>
              <a:rPr lang="en-IN" sz="4800" dirty="0" smtClean="0">
                <a:solidFill>
                  <a:srgbClr val="002060"/>
                </a:solidFill>
                <a:latin typeface="Arabic Typesetting" panose="03020402040406030203" pitchFamily="66" charset="-78"/>
                <a:cs typeface="Arabic Typesetting" panose="03020402040406030203" pitchFamily="66" charset="-78"/>
              </a:rPr>
              <a:t> </a:t>
            </a:r>
            <a:r>
              <a:rPr lang="en-IN" sz="4800" dirty="0">
                <a:solidFill>
                  <a:srgbClr val="002060"/>
                </a:solidFill>
                <a:latin typeface="Arabic Typesetting" panose="03020402040406030203" pitchFamily="66" charset="-78"/>
                <a:cs typeface="Arabic Typesetting" panose="03020402040406030203" pitchFamily="66" charset="-78"/>
              </a:rPr>
              <a:t>can definitely affect outcome </a:t>
            </a:r>
            <a:endParaRPr lang="en-IN" sz="4800"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4800" dirty="0">
                <a:solidFill>
                  <a:srgbClr val="002060"/>
                </a:solidFill>
                <a:latin typeface="Arabic Typesetting" panose="03020402040406030203" pitchFamily="66" charset="-78"/>
                <a:cs typeface="Arabic Typesetting" panose="03020402040406030203" pitchFamily="66" charset="-78"/>
              </a:rPr>
              <a:t> </a:t>
            </a:r>
            <a:r>
              <a:rPr lang="en-IN" sz="4800" dirty="0" smtClean="0">
                <a:solidFill>
                  <a:srgbClr val="002060"/>
                </a:solidFill>
                <a:latin typeface="Arabic Typesetting" panose="03020402040406030203" pitchFamily="66" charset="-78"/>
                <a:cs typeface="Arabic Typesetting" panose="03020402040406030203" pitchFamily="66" charset="-78"/>
              </a:rPr>
              <a:t>                                                        -Wagonner,2015</a:t>
            </a:r>
            <a:endParaRPr lang="en-IN" sz="4800"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endParaRPr lang="en-I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IN" altLang="en-US" sz="6000" smtClean="0">
                <a:solidFill>
                  <a:srgbClr val="C00000"/>
                </a:solidFill>
                <a:latin typeface="Arabic Typesetting" panose="03020402040406030203" pitchFamily="66" charset="-78"/>
                <a:cs typeface="Arabic Typesetting" panose="03020402040406030203" pitchFamily="66" charset="-78"/>
              </a:rPr>
              <a:t>Is there a demand for aesthetics in children ?</a:t>
            </a:r>
          </a:p>
        </p:txBody>
      </p:sp>
      <p:sp>
        <p:nvSpPr>
          <p:cNvPr id="3" name="Content Placeholder 2"/>
          <p:cNvSpPr>
            <a:spLocks noGrp="1"/>
          </p:cNvSpPr>
          <p:nvPr>
            <p:ph idx="1"/>
          </p:nvPr>
        </p:nvSpPr>
        <p:spPr/>
        <p:txBody>
          <a:bodyPr rtlCol="0">
            <a:normAutofit/>
          </a:bodyPr>
          <a:lstStyle/>
          <a:p>
            <a:pPr fontAlgn="auto">
              <a:spcAft>
                <a:spcPts val="0"/>
              </a:spcAft>
              <a:defRPr/>
            </a:pPr>
            <a:endParaRPr lang="en-IN" dirty="0"/>
          </a:p>
          <a:p>
            <a:pPr fontAlgn="auto">
              <a:spcAft>
                <a:spcPts val="0"/>
              </a:spcAft>
              <a:defRPr/>
            </a:pPr>
            <a:endParaRPr lang="en-IN" sz="4000" b="1"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r>
              <a:rPr lang="en-IN" sz="4000" b="1" dirty="0">
                <a:solidFill>
                  <a:srgbClr val="002060"/>
                </a:solidFill>
                <a:latin typeface="Arabic Typesetting" panose="03020402040406030203" pitchFamily="66" charset="-78"/>
                <a:cs typeface="Arabic Typesetting" panose="03020402040406030203" pitchFamily="66" charset="-78"/>
              </a:rPr>
              <a:t>Woo, Sheller et al (2005)--Parents ranked attractiveness and health similarly. They viewed SSCs as unhealthy </a:t>
            </a:r>
            <a:endParaRPr lang="en-IN" sz="4000" b="1"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endParaRPr lang="en-IN" sz="4000" b="1" dirty="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endParaRPr lang="en-I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IN" altLang="en-US" smtClean="0"/>
          </a:p>
        </p:txBody>
      </p:sp>
      <p:pic>
        <p:nvPicPr>
          <p:cNvPr id="4403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3238" y="3554413"/>
            <a:ext cx="4535487" cy="2981325"/>
          </a:xfrm>
        </p:spPr>
      </p:pic>
      <p:pic>
        <p:nvPicPr>
          <p:cNvPr id="440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5438"/>
            <a:ext cx="39497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5038" y="365125"/>
            <a:ext cx="41275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6"/>
          <p:cNvSpPr txBox="1">
            <a:spLocks noChangeArrowheads="1"/>
          </p:cNvSpPr>
          <p:nvPr/>
        </p:nvSpPr>
        <p:spPr bwMode="auto">
          <a:xfrm>
            <a:off x="838200" y="3255963"/>
            <a:ext cx="2608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latin typeface="Arabic Typesetting" panose="03020402040406030203" pitchFamily="66" charset="-78"/>
                <a:cs typeface="Arabic Typesetting" panose="03020402040406030203" pitchFamily="66" charset="-78"/>
              </a:rPr>
              <a:t>Grossly carious teeth</a:t>
            </a:r>
          </a:p>
        </p:txBody>
      </p:sp>
      <p:sp>
        <p:nvSpPr>
          <p:cNvPr id="44039" name="TextBox 7"/>
          <p:cNvSpPr txBox="1">
            <a:spLocks noChangeArrowheads="1"/>
          </p:cNvSpPr>
          <p:nvPr/>
        </p:nvSpPr>
        <p:spPr bwMode="auto">
          <a:xfrm>
            <a:off x="8078788" y="3271838"/>
            <a:ext cx="26082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latin typeface="Arabic Typesetting" panose="03020402040406030203" pitchFamily="66" charset="-78"/>
                <a:cs typeface="Arabic Typesetting" panose="03020402040406030203" pitchFamily="66" charset="-78"/>
              </a:rPr>
              <a:t>Grossly carious teeth with sinus tracts</a:t>
            </a:r>
          </a:p>
        </p:txBody>
      </p:sp>
      <p:sp>
        <p:nvSpPr>
          <p:cNvPr id="44040" name="TextBox 8"/>
          <p:cNvSpPr txBox="1">
            <a:spLocks noChangeArrowheads="1"/>
          </p:cNvSpPr>
          <p:nvPr/>
        </p:nvSpPr>
        <p:spPr bwMode="auto">
          <a:xfrm>
            <a:off x="7773988" y="5611813"/>
            <a:ext cx="2608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latin typeface="Arabic Typesetting" panose="03020402040406030203" pitchFamily="66" charset="-78"/>
                <a:cs typeface="Arabic Typesetting" panose="03020402040406030203" pitchFamily="66" charset="-78"/>
              </a:rPr>
              <a:t>Dark incisor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fontAlgn="auto">
              <a:spcAft>
                <a:spcPts val="0"/>
              </a:spcAft>
              <a:defRPr/>
            </a:pPr>
            <a:r>
              <a:rPr lang="en-IN" sz="4000" b="1" dirty="0" err="1" smtClean="0">
                <a:solidFill>
                  <a:srgbClr val="002060"/>
                </a:solidFill>
                <a:latin typeface="Arabic Typesetting" panose="03020402040406030203" pitchFamily="66" charset="-78"/>
                <a:cs typeface="Arabic Typesetting" panose="03020402040406030203" pitchFamily="66" charset="-78"/>
              </a:rPr>
              <a:t>Holan</a:t>
            </a:r>
            <a:r>
              <a:rPr lang="en-IN" sz="4000" b="1" dirty="0" smtClean="0">
                <a:solidFill>
                  <a:srgbClr val="002060"/>
                </a:solidFill>
                <a:latin typeface="Arabic Typesetting" panose="03020402040406030203" pitchFamily="66" charset="-78"/>
                <a:cs typeface="Arabic Typesetting" panose="03020402040406030203" pitchFamily="66" charset="-78"/>
              </a:rPr>
              <a:t>, </a:t>
            </a:r>
            <a:r>
              <a:rPr lang="en-IN" sz="4000" b="1" dirty="0" err="1" smtClean="0">
                <a:solidFill>
                  <a:srgbClr val="002060"/>
                </a:solidFill>
                <a:latin typeface="Arabic Typesetting" panose="03020402040406030203" pitchFamily="66" charset="-78"/>
                <a:cs typeface="Arabic Typesetting" panose="03020402040406030203" pitchFamily="66" charset="-78"/>
              </a:rPr>
              <a:t>Rahme</a:t>
            </a:r>
            <a:r>
              <a:rPr lang="en-IN" sz="4000" b="1" dirty="0" smtClean="0">
                <a:solidFill>
                  <a:srgbClr val="002060"/>
                </a:solidFill>
                <a:latin typeface="Arabic Typesetting" panose="03020402040406030203" pitchFamily="66" charset="-78"/>
                <a:cs typeface="Arabic Typesetting" panose="03020402040406030203" pitchFamily="66" charset="-78"/>
              </a:rPr>
              <a:t>, Ram (2009)--Parents advocated dental treatment to save a primary tooth, even if chances for success were only 50%. </a:t>
            </a:r>
          </a:p>
          <a:p>
            <a:pPr fontAlgn="auto">
              <a:spcAft>
                <a:spcPts val="0"/>
              </a:spcAft>
              <a:defRPr/>
            </a:pPr>
            <a:endParaRPr lang="en-IN" sz="4000" b="1" dirty="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4000" b="1" dirty="0">
                <a:solidFill>
                  <a:srgbClr val="002060"/>
                </a:solidFill>
                <a:latin typeface="Arabic Typesetting" panose="03020402040406030203" pitchFamily="66" charset="-78"/>
                <a:cs typeface="Arabic Typesetting" panose="03020402040406030203" pitchFamily="66" charset="-78"/>
              </a:rPr>
              <a:t>35.9% rejected the idea of a prosthetic replacement for a lost primary incisor</a:t>
            </a:r>
            <a:endParaRPr lang="en-IN" sz="4000" b="1" dirty="0" smtClean="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endParaRPr lang="en-IN"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314450" y="0"/>
            <a:ext cx="12211050" cy="1325563"/>
          </a:xfrm>
        </p:spPr>
        <p:txBody>
          <a:bodyPr/>
          <a:lstStyle/>
          <a:p>
            <a:r>
              <a:rPr lang="en-IN" altLang="en-US" sz="7200" smtClean="0">
                <a:solidFill>
                  <a:srgbClr val="C00000"/>
                </a:solidFill>
                <a:latin typeface="Arabic Typesetting" panose="03020402040406030203" pitchFamily="66" charset="-78"/>
                <a:cs typeface="Arabic Typesetting" panose="03020402040406030203" pitchFamily="66" charset="-78"/>
              </a:rPr>
              <a:t>Indications  for full coverage restorations</a:t>
            </a:r>
          </a:p>
        </p:txBody>
      </p:sp>
      <p:sp>
        <p:nvSpPr>
          <p:cNvPr id="3" name="Content Placeholder 2"/>
          <p:cNvSpPr>
            <a:spLocks noGrp="1"/>
          </p:cNvSpPr>
          <p:nvPr>
            <p:ph idx="1"/>
          </p:nvPr>
        </p:nvSpPr>
        <p:spPr>
          <a:xfrm>
            <a:off x="285750" y="1828800"/>
            <a:ext cx="11168063" cy="5572125"/>
          </a:xfrm>
        </p:spPr>
        <p:txBody>
          <a:bodyPr rtlCol="0">
            <a:noAutofit/>
          </a:bodyPr>
          <a:lstStyle/>
          <a:p>
            <a:pPr fontAlgn="auto">
              <a:spcAft>
                <a:spcPts val="0"/>
              </a:spcAft>
              <a:defRPr/>
            </a:pPr>
            <a:r>
              <a:rPr lang="fr-FR" sz="3200" b="1" dirty="0" smtClean="0">
                <a:solidFill>
                  <a:srgbClr val="002060"/>
                </a:solidFill>
                <a:latin typeface="Arabic Typesetting" panose="03020402040406030203" pitchFamily="66" charset="-78"/>
                <a:cs typeface="Arabic Typesetting" panose="03020402040406030203" pitchFamily="66" charset="-78"/>
              </a:rPr>
              <a:t>Caries </a:t>
            </a:r>
            <a:r>
              <a:rPr lang="fr-FR" sz="3200" b="1" dirty="0" err="1">
                <a:solidFill>
                  <a:srgbClr val="002060"/>
                </a:solidFill>
                <a:latin typeface="Arabic Typesetting" panose="03020402040406030203" pitchFamily="66" charset="-78"/>
                <a:cs typeface="Arabic Typesetting" panose="03020402040406030203" pitchFamily="66" charset="-78"/>
              </a:rPr>
              <a:t>present</a:t>
            </a:r>
            <a:r>
              <a:rPr lang="fr-FR" sz="3200" b="1" dirty="0">
                <a:solidFill>
                  <a:srgbClr val="002060"/>
                </a:solidFill>
                <a:latin typeface="Arabic Typesetting" panose="03020402040406030203" pitchFamily="66" charset="-78"/>
                <a:cs typeface="Arabic Typesetting" panose="03020402040406030203" pitchFamily="66" charset="-78"/>
              </a:rPr>
              <a:t> on multiple surface. </a:t>
            </a:r>
          </a:p>
          <a:p>
            <a:pPr fontAlgn="auto">
              <a:spcAft>
                <a:spcPts val="0"/>
              </a:spcAft>
              <a:defRPr/>
            </a:pPr>
            <a:r>
              <a:rPr lang="en-IN" sz="3200" b="1" dirty="0">
                <a:solidFill>
                  <a:srgbClr val="002060"/>
                </a:solidFill>
                <a:latin typeface="Arabic Typesetting" panose="03020402040406030203" pitchFamily="66" charset="-78"/>
                <a:cs typeface="Arabic Typesetting" panose="03020402040406030203" pitchFamily="66" charset="-78"/>
              </a:rPr>
              <a:t>Extensive cervical decalcification </a:t>
            </a:r>
          </a:p>
          <a:p>
            <a:pPr fontAlgn="auto">
              <a:spcAft>
                <a:spcPts val="0"/>
              </a:spcAft>
              <a:defRPr/>
            </a:pPr>
            <a:r>
              <a:rPr lang="en-IN" sz="3200" b="1" dirty="0" err="1">
                <a:solidFill>
                  <a:srgbClr val="002060"/>
                </a:solidFill>
                <a:latin typeface="Arabic Typesetting" panose="03020402040406030203" pitchFamily="66" charset="-78"/>
                <a:cs typeface="Arabic Typesetting" panose="03020402040406030203" pitchFamily="66" charset="-78"/>
              </a:rPr>
              <a:t>Anteriors</a:t>
            </a:r>
            <a:r>
              <a:rPr lang="en-IN" sz="3200" b="1" dirty="0">
                <a:solidFill>
                  <a:srgbClr val="002060"/>
                </a:solidFill>
                <a:latin typeface="Arabic Typesetting" panose="03020402040406030203" pitchFamily="66" charset="-78"/>
                <a:cs typeface="Arabic Typesetting" panose="03020402040406030203" pitchFamily="66" charset="-78"/>
              </a:rPr>
              <a:t> that have received pulp therapy </a:t>
            </a:r>
          </a:p>
          <a:p>
            <a:pPr fontAlgn="auto">
              <a:spcAft>
                <a:spcPts val="0"/>
              </a:spcAft>
              <a:defRPr/>
            </a:pPr>
            <a:r>
              <a:rPr lang="en-IN" sz="3200" b="1" dirty="0" err="1">
                <a:solidFill>
                  <a:srgbClr val="002060"/>
                </a:solidFill>
                <a:latin typeface="Arabic Typesetting" panose="03020402040406030203" pitchFamily="66" charset="-78"/>
                <a:cs typeface="Arabic Typesetting" panose="03020402040406030203" pitchFamily="66" charset="-78"/>
              </a:rPr>
              <a:t>Anteriors</a:t>
            </a:r>
            <a:r>
              <a:rPr lang="en-IN" sz="3200" b="1" dirty="0">
                <a:solidFill>
                  <a:srgbClr val="002060"/>
                </a:solidFill>
                <a:latin typeface="Arabic Typesetting" panose="03020402040406030203" pitchFamily="66" charset="-78"/>
                <a:cs typeface="Arabic Typesetting" panose="03020402040406030203" pitchFamily="66" charset="-78"/>
              </a:rPr>
              <a:t> that have fractured and lost most of the tooth structure </a:t>
            </a:r>
          </a:p>
          <a:p>
            <a:pPr fontAlgn="auto">
              <a:spcAft>
                <a:spcPts val="0"/>
              </a:spcAft>
              <a:defRPr/>
            </a:pPr>
            <a:r>
              <a:rPr lang="en-IN" sz="3200" b="1" dirty="0">
                <a:solidFill>
                  <a:srgbClr val="002060"/>
                </a:solidFill>
                <a:latin typeface="Arabic Typesetting" panose="03020402040406030203" pitchFamily="66" charset="-78"/>
                <a:cs typeface="Arabic Typesetting" panose="03020402040406030203" pitchFamily="66" charset="-78"/>
              </a:rPr>
              <a:t>Anterior teeth with multiple </a:t>
            </a:r>
            <a:r>
              <a:rPr lang="en-IN" sz="3200" b="1" dirty="0" err="1">
                <a:solidFill>
                  <a:srgbClr val="002060"/>
                </a:solidFill>
                <a:latin typeface="Arabic Typesetting" panose="03020402040406030203" pitchFamily="66" charset="-78"/>
                <a:cs typeface="Arabic Typesetting" panose="03020402040406030203" pitchFamily="66" charset="-78"/>
              </a:rPr>
              <a:t>hypoplastic</a:t>
            </a:r>
            <a:r>
              <a:rPr lang="en-IN" sz="3200" b="1" dirty="0">
                <a:solidFill>
                  <a:srgbClr val="002060"/>
                </a:solidFill>
                <a:latin typeface="Arabic Typesetting" panose="03020402040406030203" pitchFamily="66" charset="-78"/>
                <a:cs typeface="Arabic Typesetting" panose="03020402040406030203" pitchFamily="66" charset="-78"/>
              </a:rPr>
              <a:t> defects or developmental disturbances </a:t>
            </a:r>
          </a:p>
          <a:p>
            <a:pPr fontAlgn="auto">
              <a:spcAft>
                <a:spcPts val="0"/>
              </a:spcAft>
              <a:defRPr/>
            </a:pPr>
            <a:r>
              <a:rPr lang="en-IN" sz="3200" b="1" dirty="0" err="1">
                <a:solidFill>
                  <a:srgbClr val="002060"/>
                </a:solidFill>
                <a:latin typeface="Arabic Typesetting" panose="03020402040406030203" pitchFamily="66" charset="-78"/>
                <a:cs typeface="Arabic Typesetting" panose="03020402040406030203" pitchFamily="66" charset="-78"/>
              </a:rPr>
              <a:t>Discolored</a:t>
            </a:r>
            <a:r>
              <a:rPr lang="en-IN" sz="3200" b="1" dirty="0">
                <a:solidFill>
                  <a:srgbClr val="002060"/>
                </a:solidFill>
                <a:latin typeface="Arabic Typesetting" panose="03020402040406030203" pitchFamily="66" charset="-78"/>
                <a:cs typeface="Arabic Typesetting" panose="03020402040406030203" pitchFamily="66" charset="-78"/>
              </a:rPr>
              <a:t> teeth that are aesthetically unpleasing </a:t>
            </a:r>
          </a:p>
          <a:p>
            <a:pPr fontAlgn="auto">
              <a:spcAft>
                <a:spcPts val="0"/>
              </a:spcAft>
              <a:defRPr/>
            </a:pPr>
            <a:r>
              <a:rPr lang="en-IN" sz="3200" b="1" dirty="0">
                <a:solidFill>
                  <a:srgbClr val="002060"/>
                </a:solidFill>
                <a:latin typeface="Arabic Typesetting" panose="03020402040406030203" pitchFamily="66" charset="-78"/>
                <a:cs typeface="Arabic Typesetting" panose="03020402040406030203" pitchFamily="66" charset="-78"/>
              </a:rPr>
              <a:t>High risk patients where the oral hygiene is poor but caries is minimal. </a:t>
            </a:r>
          </a:p>
          <a:p>
            <a:pPr fontAlgn="auto">
              <a:spcAft>
                <a:spcPts val="0"/>
              </a:spcAft>
              <a:defRPr/>
            </a:pPr>
            <a:r>
              <a:rPr lang="en-IN" sz="3200" b="1" dirty="0">
                <a:solidFill>
                  <a:srgbClr val="002060"/>
                </a:solidFill>
                <a:latin typeface="Arabic Typesetting" panose="03020402040406030203" pitchFamily="66" charset="-78"/>
                <a:cs typeface="Arabic Typesetting" panose="03020402040406030203" pitchFamily="66" charset="-78"/>
              </a:rPr>
              <a:t>The child’s </a:t>
            </a:r>
            <a:r>
              <a:rPr lang="en-IN" sz="3200" b="1" dirty="0" err="1">
                <a:solidFill>
                  <a:srgbClr val="002060"/>
                </a:solidFill>
                <a:latin typeface="Arabic Typesetting" panose="03020402040406030203" pitchFamily="66" charset="-78"/>
                <a:cs typeface="Arabic Typesetting" panose="03020402040406030203" pitchFamily="66" charset="-78"/>
              </a:rPr>
              <a:t>behavior</a:t>
            </a:r>
            <a:r>
              <a:rPr lang="en-IN" sz="3200" b="1" dirty="0">
                <a:solidFill>
                  <a:srgbClr val="002060"/>
                </a:solidFill>
                <a:latin typeface="Arabic Typesetting" panose="03020402040406030203" pitchFamily="66" charset="-78"/>
                <a:cs typeface="Arabic Typesetting" panose="03020402040406030203" pitchFamily="66" charset="-78"/>
              </a:rPr>
              <a:t> makes moisture control difficult in placing class III restorations </a:t>
            </a:r>
            <a:endParaRPr lang="en-IN" sz="3200" b="1"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3200" b="1" dirty="0">
                <a:solidFill>
                  <a:srgbClr val="002060"/>
                </a:solidFill>
                <a:latin typeface="Arabic Typesetting" panose="03020402040406030203" pitchFamily="66" charset="-78"/>
                <a:cs typeface="Arabic Typesetting" panose="03020402040406030203" pitchFamily="66" charset="-78"/>
              </a:rPr>
              <a:t> </a:t>
            </a:r>
            <a:r>
              <a:rPr lang="en-IN" sz="3200" b="1" dirty="0" smtClean="0">
                <a:solidFill>
                  <a:srgbClr val="002060"/>
                </a:solidFill>
                <a:latin typeface="Arabic Typesetting" panose="03020402040406030203" pitchFamily="66" charset="-78"/>
                <a:cs typeface="Arabic Typesetting" panose="03020402040406030203" pitchFamily="66" charset="-78"/>
              </a:rPr>
              <a:t>                                                                       -(</a:t>
            </a:r>
            <a:r>
              <a:rPr lang="en-IN" sz="3200" b="1" dirty="0">
                <a:solidFill>
                  <a:srgbClr val="002060"/>
                </a:solidFill>
                <a:latin typeface="Arabic Typesetting" panose="03020402040406030203" pitchFamily="66" charset="-78"/>
                <a:cs typeface="Arabic Typesetting" panose="03020402040406030203" pitchFamily="66" charset="-78"/>
              </a:rPr>
              <a:t>Waggoner,2002)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IN" altLang="en-US" smtClean="0"/>
          </a:p>
        </p:txBody>
      </p:sp>
      <p:sp>
        <p:nvSpPr>
          <p:cNvPr id="47107" name="Content Placeholder 2"/>
          <p:cNvSpPr>
            <a:spLocks noGrp="1"/>
          </p:cNvSpPr>
          <p:nvPr>
            <p:ph idx="1"/>
          </p:nvPr>
        </p:nvSpPr>
        <p:spPr/>
        <p:txBody>
          <a:bodyPr/>
          <a:lstStyle/>
          <a:p>
            <a:endParaRPr lang="en-IN" altLang="en-US" smtClean="0"/>
          </a:p>
        </p:txBody>
      </p:sp>
      <p:pic>
        <p:nvPicPr>
          <p:cNvPr id="4710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0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IN" altLang="en-US" sz="6600" smtClean="0">
                <a:solidFill>
                  <a:srgbClr val="C00000"/>
                </a:solidFill>
                <a:latin typeface="Arabic Typesetting" panose="03020402040406030203" pitchFamily="66" charset="-78"/>
                <a:cs typeface="Arabic Typesetting" panose="03020402040406030203" pitchFamily="66" charset="-78"/>
              </a:rPr>
              <a:t>Stainless steel crowns</a:t>
            </a:r>
          </a:p>
        </p:txBody>
      </p:sp>
      <p:sp>
        <p:nvSpPr>
          <p:cNvPr id="48131" name="Content Placeholder 2"/>
          <p:cNvSpPr>
            <a:spLocks noGrp="1"/>
          </p:cNvSpPr>
          <p:nvPr>
            <p:ph idx="1"/>
          </p:nvPr>
        </p:nvSpPr>
        <p:spPr>
          <a:xfrm>
            <a:off x="638175" y="1325563"/>
            <a:ext cx="10515600" cy="4351337"/>
          </a:xfrm>
        </p:spPr>
        <p:txBody>
          <a:bodyPr/>
          <a:lstStyle/>
          <a:p>
            <a:r>
              <a:rPr lang="en-IN" altLang="en-US" b="1" smtClean="0">
                <a:solidFill>
                  <a:srgbClr val="002060"/>
                </a:solidFill>
              </a:rPr>
              <a:t>Preformed stainless steel crowns (SSCs) are considered to be the most durable and reliable for restoring severely carious or fractured primary incisors. –Lee,2002</a:t>
            </a:r>
          </a:p>
        </p:txBody>
      </p:sp>
      <p:graphicFrame>
        <p:nvGraphicFramePr>
          <p:cNvPr id="4" name="Table 3"/>
          <p:cNvGraphicFramePr>
            <a:graphicFrameLocks noGrp="1"/>
          </p:cNvGraphicFramePr>
          <p:nvPr/>
        </p:nvGraphicFramePr>
        <p:xfrm>
          <a:off x="638175" y="2771775"/>
          <a:ext cx="9093200" cy="3775075"/>
        </p:xfrm>
        <a:graphic>
          <a:graphicData uri="http://schemas.openxmlformats.org/drawingml/2006/table">
            <a:tbl>
              <a:tblPr firstRow="1" bandRow="1">
                <a:tableStyleId>{5C22544A-7EE6-4342-B048-85BDC9FD1C3A}</a:tableStyleId>
              </a:tblPr>
              <a:tblGrid>
                <a:gridCol w="4546600"/>
                <a:gridCol w="4546600"/>
              </a:tblGrid>
              <a:tr h="698592">
                <a:tc>
                  <a:txBody>
                    <a:bodyPr/>
                    <a:lstStyle/>
                    <a:p>
                      <a:r>
                        <a:rPr lang="en-IN" sz="1800" dirty="0" smtClean="0"/>
                        <a:t>Advantages</a:t>
                      </a:r>
                      <a:endParaRPr lang="en-IN" sz="1800" dirty="0"/>
                    </a:p>
                  </a:txBody>
                  <a:tcPr marT="45729" marB="45729"/>
                </a:tc>
                <a:tc>
                  <a:txBody>
                    <a:bodyPr/>
                    <a:lstStyle/>
                    <a:p>
                      <a:r>
                        <a:rPr lang="en-IN" sz="1800" dirty="0" err="1" smtClean="0"/>
                        <a:t>Disadavantages</a:t>
                      </a:r>
                      <a:endParaRPr lang="en-IN" sz="1800" dirty="0"/>
                    </a:p>
                  </a:txBody>
                  <a:tcPr marT="45729" marB="45729"/>
                </a:tc>
              </a:tr>
              <a:tr h="823116">
                <a:tc>
                  <a:txBody>
                    <a:bodyPr/>
                    <a:lstStyle/>
                    <a:p>
                      <a:r>
                        <a:rPr lang="en-IN" sz="2400" b="1" dirty="0" smtClean="0">
                          <a:solidFill>
                            <a:srgbClr val="C00000"/>
                          </a:solidFill>
                        </a:rPr>
                        <a:t>Easy to</a:t>
                      </a:r>
                      <a:r>
                        <a:rPr lang="en-IN" sz="2400" b="1" baseline="0" dirty="0" smtClean="0">
                          <a:solidFill>
                            <a:srgbClr val="C00000"/>
                          </a:solidFill>
                        </a:rPr>
                        <a:t> place</a:t>
                      </a:r>
                      <a:endParaRPr lang="en-IN" sz="2400" b="1" dirty="0">
                        <a:solidFill>
                          <a:srgbClr val="C00000"/>
                        </a:solidFill>
                      </a:endParaRPr>
                    </a:p>
                  </a:txBody>
                  <a:tcPr marT="45729" marB="45729"/>
                </a:tc>
                <a:tc>
                  <a:txBody>
                    <a:bodyPr/>
                    <a:lstStyle/>
                    <a:p>
                      <a:r>
                        <a:rPr lang="en-IN" sz="2400" b="1" dirty="0" smtClean="0">
                          <a:solidFill>
                            <a:srgbClr val="C00000"/>
                          </a:solidFill>
                        </a:rPr>
                        <a:t>Unsightly silver metallic appearance</a:t>
                      </a:r>
                      <a:endParaRPr lang="en-IN" sz="2400" b="1" dirty="0">
                        <a:solidFill>
                          <a:srgbClr val="C00000"/>
                        </a:solidFill>
                      </a:endParaRPr>
                    </a:p>
                  </a:txBody>
                  <a:tcPr marT="45729" marB="45729"/>
                </a:tc>
              </a:tr>
              <a:tr h="698592">
                <a:tc>
                  <a:txBody>
                    <a:bodyPr/>
                    <a:lstStyle/>
                    <a:p>
                      <a:r>
                        <a:rPr lang="en-IN" sz="2400" b="1" dirty="0" smtClean="0">
                          <a:solidFill>
                            <a:srgbClr val="C00000"/>
                          </a:solidFill>
                        </a:rPr>
                        <a:t>Fracture proof</a:t>
                      </a:r>
                      <a:endParaRPr lang="en-IN" sz="2400" b="1" dirty="0">
                        <a:solidFill>
                          <a:srgbClr val="C00000"/>
                        </a:solidFill>
                      </a:endParaRPr>
                    </a:p>
                  </a:txBody>
                  <a:tcPr marT="45729" marB="45729"/>
                </a:tc>
                <a:tc>
                  <a:txBody>
                    <a:bodyPr/>
                    <a:lstStyle/>
                    <a:p>
                      <a:endParaRPr lang="en-IN" sz="2400" b="1">
                        <a:solidFill>
                          <a:srgbClr val="C00000"/>
                        </a:solidFill>
                      </a:endParaRPr>
                    </a:p>
                  </a:txBody>
                  <a:tcPr marT="45729" marB="45729"/>
                </a:tc>
              </a:tr>
              <a:tr h="1554774">
                <a:tc>
                  <a:txBody>
                    <a:bodyPr/>
                    <a:lstStyle/>
                    <a:p>
                      <a:r>
                        <a:rPr lang="en-IN" sz="2400" b="1" dirty="0" smtClean="0">
                          <a:solidFill>
                            <a:srgbClr val="C00000"/>
                          </a:solidFill>
                        </a:rPr>
                        <a:t>Wear</a:t>
                      </a:r>
                      <a:r>
                        <a:rPr lang="en-IN" sz="2400" b="1" baseline="0" dirty="0" smtClean="0">
                          <a:solidFill>
                            <a:srgbClr val="C00000"/>
                          </a:solidFill>
                        </a:rPr>
                        <a:t> resistant, firmly attached to tooth till exfoliation</a:t>
                      </a:r>
                    </a:p>
                    <a:p>
                      <a:endParaRPr lang="en-IN" sz="2400" b="1" baseline="0" dirty="0" smtClean="0">
                        <a:solidFill>
                          <a:srgbClr val="C00000"/>
                        </a:solidFill>
                      </a:endParaRPr>
                    </a:p>
                    <a:p>
                      <a:r>
                        <a:rPr lang="en-IN" sz="2400" b="1" baseline="0" dirty="0" smtClean="0">
                          <a:solidFill>
                            <a:srgbClr val="C00000"/>
                          </a:solidFill>
                        </a:rPr>
                        <a:t>-Croll,1998</a:t>
                      </a:r>
                      <a:endParaRPr lang="en-IN" sz="2400" b="1" dirty="0">
                        <a:solidFill>
                          <a:srgbClr val="C00000"/>
                        </a:solidFill>
                      </a:endParaRPr>
                    </a:p>
                  </a:txBody>
                  <a:tcPr marT="45729" marB="45729"/>
                </a:tc>
                <a:tc>
                  <a:txBody>
                    <a:bodyPr/>
                    <a:lstStyle/>
                    <a:p>
                      <a:endParaRPr lang="en-IN" sz="2400" b="1" dirty="0" smtClean="0">
                        <a:solidFill>
                          <a:srgbClr val="C00000"/>
                        </a:solidFill>
                      </a:endParaRPr>
                    </a:p>
                    <a:p>
                      <a:endParaRPr lang="en-IN" sz="2400" b="1" dirty="0">
                        <a:solidFill>
                          <a:srgbClr val="C00000"/>
                        </a:solidFill>
                      </a:endParaRPr>
                    </a:p>
                  </a:txBody>
                  <a:tcPr marT="45729" marB="45729"/>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IN" altLang="en-US" smtClean="0"/>
          </a:p>
        </p:txBody>
      </p:sp>
      <p:sp>
        <p:nvSpPr>
          <p:cNvPr id="49155" name="Content Placeholder 2"/>
          <p:cNvSpPr>
            <a:spLocks noGrp="1"/>
          </p:cNvSpPr>
          <p:nvPr>
            <p:ph idx="1"/>
          </p:nvPr>
        </p:nvSpPr>
        <p:spPr/>
        <p:txBody>
          <a:bodyPr/>
          <a:lstStyle/>
          <a:p>
            <a:pPr marL="0" indent="0">
              <a:buFont typeface="Arial" panose="020B0604020202020204" pitchFamily="34" charset="0"/>
              <a:buNone/>
            </a:pPr>
            <a:r>
              <a:rPr lang="en-IN" altLang="en-US" sz="4800" smtClean="0">
                <a:solidFill>
                  <a:srgbClr val="002060"/>
                </a:solidFill>
                <a:latin typeface="Arabic Typesetting" panose="03020402040406030203" pitchFamily="66" charset="-78"/>
                <a:cs typeface="Arabic Typesetting" panose="03020402040406030203" pitchFamily="66" charset="-78"/>
              </a:rPr>
              <a:t>Croll reported that some parents preferred to have the incisors extracted if the SSCs were the only restorative option.</a:t>
            </a:r>
          </a:p>
          <a:p>
            <a:pPr marL="0" indent="0">
              <a:buFont typeface="Arial" panose="020B0604020202020204" pitchFamily="34" charset="0"/>
              <a:buNone/>
            </a:pPr>
            <a:endParaRPr lang="en-IN" altLang="en-US" sz="4800"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4800" smtClean="0">
                <a:solidFill>
                  <a:srgbClr val="002060"/>
                </a:solidFill>
                <a:latin typeface="Arabic Typesetting" panose="03020402040406030203" pitchFamily="66" charset="-78"/>
                <a:cs typeface="Arabic Typesetting" panose="03020402040406030203" pitchFamily="66" charset="-78"/>
              </a:rPr>
              <a:t>-Croll,1998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IN" altLang="en-US" smtClean="0">
                <a:solidFill>
                  <a:srgbClr val="C00000"/>
                </a:solidFill>
              </a:rPr>
              <a:t>Advantages</a:t>
            </a:r>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IN" b="1" dirty="0">
                <a:solidFill>
                  <a:srgbClr val="002060"/>
                </a:solidFill>
              </a:rPr>
              <a:t>The time for placement is fast compared to other techniques. </a:t>
            </a:r>
            <a:endParaRPr lang="en-IN" b="1" dirty="0" smtClean="0">
              <a:solidFill>
                <a:srgbClr val="002060"/>
              </a:solidFill>
            </a:endParaRPr>
          </a:p>
          <a:p>
            <a:pPr fontAlgn="auto">
              <a:spcAft>
                <a:spcPts val="0"/>
              </a:spcAft>
              <a:defRPr/>
            </a:pPr>
            <a:endParaRPr lang="en-IN" b="1" dirty="0">
              <a:solidFill>
                <a:srgbClr val="002060"/>
              </a:solidFill>
            </a:endParaRPr>
          </a:p>
          <a:p>
            <a:pPr fontAlgn="auto">
              <a:spcAft>
                <a:spcPts val="0"/>
              </a:spcAft>
              <a:defRPr/>
            </a:pPr>
            <a:r>
              <a:rPr lang="en-IN" b="1" dirty="0">
                <a:solidFill>
                  <a:srgbClr val="002060"/>
                </a:solidFill>
              </a:rPr>
              <a:t>They are fairly inexpensive (approximately $6</a:t>
            </a:r>
            <a:r>
              <a:rPr lang="en-IN" dirty="0"/>
              <a:t>/ </a:t>
            </a:r>
            <a:r>
              <a:rPr lang="en-IN" b="1" dirty="0">
                <a:solidFill>
                  <a:srgbClr val="002060"/>
                </a:solidFill>
              </a:rPr>
              <a:t>crown). </a:t>
            </a:r>
            <a:endParaRPr lang="en-IN" b="1" dirty="0" smtClean="0">
              <a:solidFill>
                <a:srgbClr val="002060"/>
              </a:solidFill>
            </a:endParaRPr>
          </a:p>
          <a:p>
            <a:pPr fontAlgn="auto">
              <a:spcAft>
                <a:spcPts val="0"/>
              </a:spcAft>
              <a:defRPr/>
            </a:pPr>
            <a:endParaRPr lang="en-IN" b="1" dirty="0">
              <a:solidFill>
                <a:srgbClr val="002060"/>
              </a:solidFill>
            </a:endParaRPr>
          </a:p>
          <a:p>
            <a:pPr marL="0" indent="0" fontAlgn="auto">
              <a:spcAft>
                <a:spcPts val="0"/>
              </a:spcAft>
              <a:buFont typeface="Arial" panose="020B0604020202020204" pitchFamily="34" charset="0"/>
              <a:buNone/>
              <a:defRPr/>
            </a:pPr>
            <a:endParaRPr lang="en-IN" b="1" dirty="0">
              <a:solidFill>
                <a:srgbClr val="002060"/>
              </a:solidFill>
            </a:endParaRPr>
          </a:p>
          <a:p>
            <a:pPr fontAlgn="auto">
              <a:spcAft>
                <a:spcPts val="0"/>
              </a:spcAft>
              <a:defRPr/>
            </a:pPr>
            <a:r>
              <a:rPr lang="en-IN" b="1" dirty="0">
                <a:solidFill>
                  <a:srgbClr val="002060"/>
                </a:solidFill>
              </a:rPr>
              <a:t>T</a:t>
            </a:r>
            <a:r>
              <a:rPr lang="en-IN" b="1" dirty="0" smtClean="0">
                <a:solidFill>
                  <a:srgbClr val="002060"/>
                </a:solidFill>
              </a:rPr>
              <a:t>hey </a:t>
            </a:r>
            <a:r>
              <a:rPr lang="en-IN" b="1" dirty="0">
                <a:solidFill>
                  <a:srgbClr val="002060"/>
                </a:solidFill>
              </a:rPr>
              <a:t>may be used when gingival </a:t>
            </a:r>
            <a:r>
              <a:rPr lang="en-IN" b="1" dirty="0" err="1">
                <a:solidFill>
                  <a:srgbClr val="002060"/>
                </a:solidFill>
              </a:rPr>
              <a:t>hemorrhage</a:t>
            </a:r>
            <a:r>
              <a:rPr lang="en-IN" b="1" dirty="0">
                <a:solidFill>
                  <a:srgbClr val="002060"/>
                </a:solidFill>
              </a:rPr>
              <a:t> or moisture is present or when the patient exhibits less than ideal cooperation</a:t>
            </a:r>
            <a:r>
              <a:rPr lang="en-IN" b="1" dirty="0" smtClean="0">
                <a:solidFill>
                  <a:srgbClr val="002060"/>
                </a:solidFill>
              </a:rPr>
              <a:t>.</a:t>
            </a:r>
          </a:p>
          <a:p>
            <a:pPr fontAlgn="auto">
              <a:spcAft>
                <a:spcPts val="0"/>
              </a:spcAft>
              <a:defRPr/>
            </a:pPr>
            <a:endParaRPr lang="en-IN" b="1" dirty="0">
              <a:solidFill>
                <a:srgbClr val="002060"/>
              </a:solidFill>
            </a:endParaRPr>
          </a:p>
          <a:p>
            <a:pPr marL="0" indent="0" fontAlgn="auto">
              <a:spcAft>
                <a:spcPts val="0"/>
              </a:spcAft>
              <a:buFont typeface="Arial" panose="020B0604020202020204" pitchFamily="34" charset="0"/>
              <a:buNone/>
              <a:defRPr/>
            </a:pPr>
            <a:r>
              <a:rPr lang="en-IN" b="1" dirty="0" smtClean="0">
                <a:solidFill>
                  <a:srgbClr val="002060"/>
                </a:solidFill>
              </a:rPr>
              <a:t>                                                             -Schwartz</a:t>
            </a:r>
            <a:endParaRPr lang="en-IN" b="1" dirty="0">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585788"/>
            <a:ext cx="375602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1"/>
          <p:cNvSpPr>
            <a:spLocks noGrp="1"/>
          </p:cNvSpPr>
          <p:nvPr>
            <p:ph type="title"/>
          </p:nvPr>
        </p:nvSpPr>
        <p:spPr>
          <a:xfrm>
            <a:off x="120650" y="-385763"/>
            <a:ext cx="10515600" cy="1325563"/>
          </a:xfrm>
        </p:spPr>
        <p:txBody>
          <a:bodyPr/>
          <a:lstStyle/>
          <a:p>
            <a:r>
              <a:rPr lang="en-IN" altLang="en-US" b="1" smtClean="0">
                <a:solidFill>
                  <a:srgbClr val="002060"/>
                </a:solidFill>
              </a:rPr>
              <a:t>Steps</a:t>
            </a:r>
          </a:p>
        </p:txBody>
      </p:sp>
      <p:pic>
        <p:nvPicPr>
          <p:cNvPr id="5120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756025" y="557213"/>
            <a:ext cx="4178300" cy="2863850"/>
          </a:xfrm>
        </p:spPr>
      </p:pic>
      <p:pic>
        <p:nvPicPr>
          <p:cNvPr id="5120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4325" y="673100"/>
            <a:ext cx="3938588"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38" y="3714750"/>
            <a:ext cx="388143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3714750"/>
            <a:ext cx="434657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08950" y="3700463"/>
            <a:ext cx="401002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12"/>
          <p:cNvSpPr txBox="1">
            <a:spLocks noChangeArrowheads="1"/>
          </p:cNvSpPr>
          <p:nvPr/>
        </p:nvSpPr>
        <p:spPr bwMode="auto">
          <a:xfrm>
            <a:off x="152400" y="6435725"/>
            <a:ext cx="414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b="1">
                <a:solidFill>
                  <a:srgbClr val="002060"/>
                </a:solidFill>
              </a:rPr>
              <a:t>169 L bur or fine tapered diamond</a:t>
            </a:r>
          </a:p>
        </p:txBody>
      </p:sp>
      <p:sp>
        <p:nvSpPr>
          <p:cNvPr id="51210" name="TextBox 13"/>
          <p:cNvSpPr txBox="1">
            <a:spLocks noChangeArrowheads="1"/>
          </p:cNvSpPr>
          <p:nvPr/>
        </p:nvSpPr>
        <p:spPr bwMode="auto">
          <a:xfrm>
            <a:off x="152400" y="3330575"/>
            <a:ext cx="414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b="1">
                <a:solidFill>
                  <a:srgbClr val="002060"/>
                </a:solidFill>
              </a:rPr>
              <a:t>Selection of crown</a:t>
            </a:r>
          </a:p>
        </p:txBody>
      </p:sp>
      <p:sp>
        <p:nvSpPr>
          <p:cNvPr id="51211" name="TextBox 14"/>
          <p:cNvSpPr txBox="1">
            <a:spLocks noChangeArrowheads="1"/>
          </p:cNvSpPr>
          <p:nvPr/>
        </p:nvSpPr>
        <p:spPr bwMode="auto">
          <a:xfrm>
            <a:off x="7419975" y="3306763"/>
            <a:ext cx="414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b="1">
                <a:solidFill>
                  <a:srgbClr val="002060"/>
                </a:solidFill>
              </a:rPr>
              <a:t>Removal of caries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IN" altLang="en-US" smtClean="0"/>
          </a:p>
        </p:txBody>
      </p:sp>
      <p:graphicFrame>
        <p:nvGraphicFramePr>
          <p:cNvPr id="4" name="Content Placeholder 3"/>
          <p:cNvGraphicFramePr>
            <a:graphicFrameLocks noGrp="1"/>
          </p:cNvGraphicFramePr>
          <p:nvPr>
            <p:ph idx="1"/>
          </p:nvPr>
        </p:nvGraphicFramePr>
        <p:xfrm>
          <a:off x="0" y="0"/>
          <a:ext cx="12285663" cy="6858000"/>
        </p:xfrm>
        <a:graphic>
          <a:graphicData uri="http://schemas.openxmlformats.org/drawingml/2006/table">
            <a:tbl>
              <a:tblPr/>
              <a:tblGrid>
                <a:gridCol w="10212388"/>
                <a:gridCol w="2073275"/>
              </a:tblGrid>
              <a:tr h="52863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FFFFFF"/>
                          </a:solidFill>
                          <a:effectLst/>
                          <a:latin typeface="Arabic Typesetting" panose="03020402040406030203" pitchFamily="66" charset="-78"/>
                          <a:cs typeface="Arabic Typesetting" panose="03020402040406030203" pitchFamily="66" charset="-78"/>
                        </a:rPr>
                        <a:t>Indication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FFFFFF"/>
                          </a:solidFill>
                          <a:effectLst/>
                          <a:latin typeface="Arabic Typesetting" panose="03020402040406030203" pitchFamily="66" charset="-78"/>
                          <a:cs typeface="Arabic Typesetting" panose="03020402040406030203" pitchFamily="66" charset="-78"/>
                        </a:rPr>
                        <a:t>Author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652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Child patients who are unlikely to attend regular recall appointments or who are unlikely to be reliable preventive patients.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Pinkerton,2001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9652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Single tooth cross bite correctio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Croll and Lieberman ,1999 </a:t>
                      </a:r>
                      <a:endPar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1684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In children with bruxism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Morris and Braham,1980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14001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Temporary restoration of fractured tooth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5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Mcdonald and Avery,1950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4001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73E87"/>
                        </a:buClr>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Strong consideration should be given to the use of ssc’s in children who require GA for dental treatment</a:t>
                      </a:r>
                    </a:p>
                    <a:p>
                      <a:pPr marL="0" marR="0" lvl="0" indent="0" algn="l" defTabSz="914400" rtl="0" eaLnBrk="1" fontAlgn="base" latinLnBrk="0" hangingPunct="1">
                        <a:lnSpc>
                          <a:spcPct val="100000"/>
                        </a:lnSpc>
                        <a:spcBef>
                          <a:spcPct val="0"/>
                        </a:spcBef>
                        <a:spcAft>
                          <a:spcPct val="0"/>
                        </a:spcAft>
                        <a:buClr>
                          <a:srgbClr val="073E87"/>
                        </a:buClr>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2800" b="1" i="0" u="none" strike="noStrike" cap="none" normalizeH="0" baseline="0" smtClean="0">
                          <a:ln>
                            <a:noFill/>
                          </a:ln>
                          <a:solidFill>
                            <a:srgbClr val="002060"/>
                          </a:solidFill>
                          <a:effectLst/>
                          <a:latin typeface="Arabic Typesetting" panose="03020402040406030203" pitchFamily="66" charset="-78"/>
                          <a:cs typeface="Arabic Typesetting" panose="03020402040406030203" pitchFamily="66" charset="-78"/>
                        </a:rPr>
                        <a:t>Seale,2002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4302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1800" b="1" i="0" u="none" strike="noStrike" cap="none" normalizeH="0" baseline="0" smtClean="0">
                          <a:ln>
                            <a:noFill/>
                          </a:ln>
                          <a:solidFill>
                            <a:srgbClr val="002060"/>
                          </a:solidFill>
                          <a:effectLst/>
                          <a:latin typeface="Calibri" panose="020F0502020204030204" pitchFamily="34" charset="0"/>
                        </a:rPr>
                        <a:t>Halls technique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altLang="en-US" sz="1800" b="1" i="0" u="none" strike="noStrike" cap="none" normalizeH="0" baseline="0" smtClean="0">
                          <a:ln>
                            <a:noFill/>
                          </a:ln>
                          <a:solidFill>
                            <a:srgbClr val="002060"/>
                          </a:solidFill>
                          <a:effectLst/>
                          <a:latin typeface="Calibri" panose="020F0502020204030204" pitchFamily="34" charset="0"/>
                        </a:rPr>
                        <a:t>Innes et al,2001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IN" altLang="en-US" smtClean="0"/>
          </a:p>
        </p:txBody>
      </p:sp>
      <p:graphicFrame>
        <p:nvGraphicFramePr>
          <p:cNvPr id="8" name="Content Placeholder 7"/>
          <p:cNvGraphicFramePr>
            <a:graphicFrameLocks noGrp="1"/>
          </p:cNvGraphicFramePr>
          <p:nvPr>
            <p:ph idx="1"/>
          </p:nvPr>
        </p:nvGraphicFramePr>
        <p:xfrm>
          <a:off x="5137150" y="3894138"/>
          <a:ext cx="6419850" cy="2444750"/>
        </p:xfrm>
        <a:graphic>
          <a:graphicData uri="http://schemas.openxmlformats.org/drawingml/2006/table">
            <a:tbl>
              <a:tblPr firstRow="1" bandRow="1">
                <a:tableStyleId>{5C22544A-7EE6-4342-B048-85BDC9FD1C3A}</a:tableStyleId>
              </a:tblPr>
              <a:tblGrid>
                <a:gridCol w="3209925"/>
                <a:gridCol w="3209925"/>
              </a:tblGrid>
              <a:tr h="371033">
                <a:tc>
                  <a:txBody>
                    <a:bodyPr/>
                    <a:lstStyle/>
                    <a:p>
                      <a:endParaRPr lang="en-IN" sz="1800" dirty="0"/>
                    </a:p>
                  </a:txBody>
                  <a:tcPr marT="45744" marB="45744"/>
                </a:tc>
                <a:tc>
                  <a:txBody>
                    <a:bodyPr/>
                    <a:lstStyle/>
                    <a:p>
                      <a:endParaRPr lang="en-IN" sz="1800"/>
                    </a:p>
                  </a:txBody>
                  <a:tcPr marT="45744" marB="45744"/>
                </a:tc>
              </a:tr>
              <a:tr h="518429">
                <a:tc>
                  <a:txBody>
                    <a:bodyPr/>
                    <a:lstStyle/>
                    <a:p>
                      <a:r>
                        <a:rPr lang="en-IN" sz="2800" b="1" dirty="0" smtClean="0"/>
                        <a:t>Incisal edge</a:t>
                      </a:r>
                      <a:endParaRPr lang="en-IN" sz="2800" b="1" dirty="0"/>
                    </a:p>
                  </a:txBody>
                  <a:tcPr marT="45744" marB="45744"/>
                </a:tc>
                <a:tc>
                  <a:txBody>
                    <a:bodyPr/>
                    <a:lstStyle/>
                    <a:p>
                      <a:r>
                        <a:rPr lang="en-IN" sz="2800" b="1" dirty="0" smtClean="0"/>
                        <a:t>1.5m</a:t>
                      </a:r>
                      <a:endParaRPr lang="en-IN" sz="2800" b="1" dirty="0"/>
                    </a:p>
                  </a:txBody>
                  <a:tcPr marT="45744" marB="45744"/>
                </a:tc>
              </a:tr>
              <a:tr h="518429">
                <a:tc>
                  <a:txBody>
                    <a:bodyPr/>
                    <a:lstStyle/>
                    <a:p>
                      <a:r>
                        <a:rPr lang="en-IN" sz="2800" b="1" dirty="0" smtClean="0"/>
                        <a:t>Facial</a:t>
                      </a:r>
                      <a:endParaRPr lang="en-IN" sz="2800" b="1" dirty="0"/>
                    </a:p>
                  </a:txBody>
                  <a:tcPr marT="45744" marB="45744"/>
                </a:tc>
                <a:tc>
                  <a:txBody>
                    <a:bodyPr/>
                    <a:lstStyle/>
                    <a:p>
                      <a:r>
                        <a:rPr lang="en-IN" sz="2800" b="1" dirty="0" smtClean="0"/>
                        <a:t>1mm</a:t>
                      </a:r>
                      <a:endParaRPr lang="en-IN" sz="2800" b="1" dirty="0"/>
                    </a:p>
                  </a:txBody>
                  <a:tcPr marT="45744" marB="45744"/>
                </a:tc>
              </a:tr>
              <a:tr h="518429">
                <a:tc>
                  <a:txBody>
                    <a:bodyPr/>
                    <a:lstStyle/>
                    <a:p>
                      <a:r>
                        <a:rPr lang="en-IN" sz="2800" b="1" dirty="0" smtClean="0"/>
                        <a:t>lingual</a:t>
                      </a:r>
                      <a:endParaRPr lang="en-IN" sz="2800" b="1" dirty="0"/>
                    </a:p>
                  </a:txBody>
                  <a:tcPr marT="45744" marB="45744"/>
                </a:tc>
                <a:tc>
                  <a:txBody>
                    <a:bodyPr/>
                    <a:lstStyle/>
                    <a:p>
                      <a:r>
                        <a:rPr lang="en-IN" sz="2800" b="1" dirty="0" smtClean="0"/>
                        <a:t>0.5mm</a:t>
                      </a:r>
                      <a:endParaRPr lang="en-IN" sz="2800" b="1" dirty="0"/>
                    </a:p>
                  </a:txBody>
                  <a:tcPr marT="45744" marB="45744"/>
                </a:tc>
              </a:tr>
              <a:tr h="518429">
                <a:tc>
                  <a:txBody>
                    <a:bodyPr/>
                    <a:lstStyle/>
                    <a:p>
                      <a:r>
                        <a:rPr lang="en-IN" sz="2800" b="1" dirty="0" smtClean="0"/>
                        <a:t>Gingival margin</a:t>
                      </a:r>
                      <a:endParaRPr lang="en-IN" sz="2800" b="1" dirty="0"/>
                    </a:p>
                  </a:txBody>
                  <a:tcPr marT="45744" marB="45744"/>
                </a:tc>
                <a:tc>
                  <a:txBody>
                    <a:bodyPr/>
                    <a:lstStyle/>
                    <a:p>
                      <a:r>
                        <a:rPr lang="en-IN" sz="2800" b="1" dirty="0" smtClean="0"/>
                        <a:t>1</a:t>
                      </a:r>
                      <a:r>
                        <a:rPr lang="en-IN" sz="2800" b="1" baseline="0" dirty="0" smtClean="0"/>
                        <a:t> mm</a:t>
                      </a:r>
                      <a:endParaRPr lang="en-IN" sz="2800" b="1" dirty="0"/>
                    </a:p>
                  </a:txBody>
                  <a:tcPr marT="45744" marB="45744"/>
                </a:tc>
              </a:tr>
            </a:tbl>
          </a:graphicData>
        </a:graphic>
      </p:graphicFrame>
      <p:pic>
        <p:nvPicPr>
          <p:cNvPr id="522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352107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65125"/>
            <a:ext cx="33797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29625" y="365125"/>
            <a:ext cx="35242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IN" altLang="en-US" b="1" smtClean="0">
                <a:solidFill>
                  <a:srgbClr val="C00000"/>
                </a:solidFill>
              </a:rPr>
              <a:t>Retention of stainless steel crowns</a:t>
            </a:r>
          </a:p>
        </p:txBody>
      </p:sp>
      <p:sp>
        <p:nvSpPr>
          <p:cNvPr id="53251" name="Content Placeholder 2"/>
          <p:cNvSpPr>
            <a:spLocks noGrp="1"/>
          </p:cNvSpPr>
          <p:nvPr>
            <p:ph idx="1"/>
          </p:nvPr>
        </p:nvSpPr>
        <p:spPr/>
        <p:txBody>
          <a:bodyPr/>
          <a:lstStyle/>
          <a:p>
            <a:pPr marL="0" indent="0">
              <a:buFont typeface="Arial" panose="020B0604020202020204" pitchFamily="34" charset="0"/>
              <a:buNone/>
            </a:pPr>
            <a:r>
              <a:rPr lang="en-IN" altLang="en-US" sz="4400" b="1" smtClean="0">
                <a:solidFill>
                  <a:srgbClr val="002060"/>
                </a:solidFill>
                <a:latin typeface="Arabic Typesetting" panose="03020402040406030203" pitchFamily="66" charset="-78"/>
                <a:cs typeface="Arabic Typesetting" panose="03020402040406030203" pitchFamily="66" charset="-78"/>
              </a:rPr>
              <a:t>93% after a follow up of 26 months</a:t>
            </a:r>
          </a:p>
          <a:p>
            <a:pPr marL="0" indent="0">
              <a:buFont typeface="Arial" panose="020B0604020202020204" pitchFamily="34" charset="0"/>
              <a:buNone/>
            </a:pPr>
            <a:endParaRPr lang="en-IN" altLang="en-US" sz="4400" b="1"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endParaRPr lang="en-IN" altLang="en-US" sz="4400" b="1" smtClean="0">
              <a:solidFill>
                <a:srgbClr val="002060"/>
              </a:solidFill>
              <a:latin typeface="Arabic Typesetting" panose="03020402040406030203" pitchFamily="66" charset="-78"/>
              <a:cs typeface="Arabic Typesetting" panose="03020402040406030203" pitchFamily="66" charset="-78"/>
            </a:endParaRPr>
          </a:p>
          <a:p>
            <a:pPr marL="0" indent="0">
              <a:buFont typeface="Arial" panose="020B0604020202020204" pitchFamily="34" charset="0"/>
              <a:buNone/>
            </a:pPr>
            <a:r>
              <a:rPr lang="en-IN" altLang="en-US" sz="4400" b="1" smtClean="0">
                <a:solidFill>
                  <a:srgbClr val="002060"/>
                </a:solidFill>
                <a:latin typeface="Arabic Typesetting" panose="03020402040406030203" pitchFamily="66" charset="-78"/>
                <a:cs typeface="Arabic Typesetting" panose="03020402040406030203" pitchFamily="66" charset="-78"/>
              </a:rPr>
              <a:t>-Lopez Loverich et al, 2015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IN" altLang="en-US" b="1" smtClean="0">
                <a:solidFill>
                  <a:srgbClr val="C00000"/>
                </a:solidFill>
              </a:rPr>
              <a:t>Modifications</a:t>
            </a:r>
          </a:p>
        </p:txBody>
      </p:sp>
      <p:sp>
        <p:nvSpPr>
          <p:cNvPr id="3" name="Content Placeholder 2"/>
          <p:cNvSpPr>
            <a:spLocks noGrp="1"/>
          </p:cNvSpPr>
          <p:nvPr>
            <p:ph idx="1"/>
          </p:nvPr>
        </p:nvSpPr>
        <p:spPr>
          <a:xfrm>
            <a:off x="528638" y="1382713"/>
            <a:ext cx="10639425" cy="5218112"/>
          </a:xfrm>
        </p:spPr>
        <p:txBody>
          <a:bodyPr rtlCol="0">
            <a:normAutofit fontScale="92500"/>
          </a:bodyPr>
          <a:lstStyle/>
          <a:p>
            <a:pPr marL="0" indent="0" fontAlgn="auto">
              <a:spcAft>
                <a:spcPts val="0"/>
              </a:spcAft>
              <a:buFont typeface="Arial" panose="020B0604020202020204" pitchFamily="34" charset="0"/>
              <a:buNone/>
              <a:defRPr/>
            </a:pPr>
            <a:r>
              <a:rPr lang="en-IN" sz="4000" b="1" dirty="0" smtClean="0">
                <a:solidFill>
                  <a:srgbClr val="002060"/>
                </a:solidFill>
                <a:latin typeface="Arabic Typesetting" panose="03020402040406030203" pitchFamily="66" charset="-78"/>
                <a:cs typeface="Arabic Typesetting" panose="03020402040406030203" pitchFamily="66" charset="-78"/>
              </a:rPr>
              <a:t>Facial </a:t>
            </a:r>
            <a:r>
              <a:rPr lang="en-IN" sz="4000" b="1" dirty="0">
                <a:solidFill>
                  <a:srgbClr val="002060"/>
                </a:solidFill>
                <a:latin typeface="Arabic Typesetting" panose="03020402040406030203" pitchFamily="66" charset="-78"/>
                <a:cs typeface="Arabic Typesetting" panose="03020402040406030203" pitchFamily="66" charset="-78"/>
              </a:rPr>
              <a:t>cut out Stainless steel </a:t>
            </a:r>
            <a:r>
              <a:rPr lang="en-IN" sz="4000" b="1" dirty="0" smtClean="0">
                <a:solidFill>
                  <a:srgbClr val="002060"/>
                </a:solidFill>
                <a:latin typeface="Arabic Typesetting" panose="03020402040406030203" pitchFamily="66" charset="-78"/>
                <a:cs typeface="Arabic Typesetting" panose="03020402040406030203" pitchFamily="66" charset="-78"/>
              </a:rPr>
              <a:t>crowns</a:t>
            </a:r>
          </a:p>
          <a:p>
            <a:pPr marL="0" indent="0" fontAlgn="auto">
              <a:spcAft>
                <a:spcPts val="0"/>
              </a:spcAft>
              <a:buFont typeface="Arial" panose="020B0604020202020204" pitchFamily="34" charset="0"/>
              <a:buNone/>
              <a:defRPr/>
            </a:pPr>
            <a:r>
              <a:rPr lang="en-IN" sz="4000" b="1" dirty="0">
                <a:solidFill>
                  <a:srgbClr val="002060"/>
                </a:solidFill>
                <a:latin typeface="Arabic Typesetting" panose="03020402040406030203" pitchFamily="66" charset="-78"/>
                <a:cs typeface="Arabic Typesetting" panose="03020402040406030203" pitchFamily="66" charset="-78"/>
              </a:rPr>
              <a:t>This involves placement of composite </a:t>
            </a:r>
            <a:r>
              <a:rPr lang="en-IN" sz="4000" b="1" dirty="0" smtClean="0">
                <a:solidFill>
                  <a:srgbClr val="002060"/>
                </a:solidFill>
                <a:latin typeface="Arabic Typesetting" panose="03020402040406030203" pitchFamily="66" charset="-78"/>
                <a:cs typeface="Arabic Typesetting" panose="03020402040406030203" pitchFamily="66" charset="-78"/>
              </a:rPr>
              <a:t>material in </a:t>
            </a:r>
            <a:r>
              <a:rPr lang="en-IN" sz="4000" b="1" dirty="0">
                <a:solidFill>
                  <a:srgbClr val="002060"/>
                </a:solidFill>
                <a:latin typeface="Arabic Typesetting" panose="03020402040406030203" pitchFamily="66" charset="-78"/>
                <a:cs typeface="Arabic Typesetting" panose="03020402040406030203" pitchFamily="66" charset="-78"/>
              </a:rPr>
              <a:t>a labial fenestration of </a:t>
            </a:r>
            <a:r>
              <a:rPr lang="en-IN" sz="4000" b="1" dirty="0" smtClean="0">
                <a:solidFill>
                  <a:srgbClr val="002060"/>
                </a:solidFill>
                <a:latin typeface="Arabic Typesetting" panose="03020402040406030203" pitchFamily="66" charset="-78"/>
                <a:cs typeface="Arabic Typesetting" panose="03020402040406030203" pitchFamily="66" charset="-78"/>
              </a:rPr>
              <a:t>SSC</a:t>
            </a:r>
          </a:p>
          <a:p>
            <a:pPr marL="0" indent="0" fontAlgn="auto">
              <a:spcAft>
                <a:spcPts val="0"/>
              </a:spcAft>
              <a:buFont typeface="Arial" panose="020B0604020202020204" pitchFamily="34" charset="0"/>
              <a:buNone/>
              <a:defRPr/>
            </a:pPr>
            <a:endParaRPr lang="en-IN" sz="4000" b="1" dirty="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endParaRPr lang="en-IN" sz="4000" b="1"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endParaRPr lang="en-IN" sz="4000" b="1" dirty="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endParaRPr lang="en-IN" sz="4000" b="1"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4000" b="1" dirty="0">
                <a:solidFill>
                  <a:srgbClr val="002060"/>
                </a:solidFill>
                <a:latin typeface="Arabic Typesetting" panose="03020402040406030203" pitchFamily="66" charset="-78"/>
                <a:cs typeface="Arabic Typesetting" panose="03020402040406030203" pitchFamily="66" charset="-78"/>
              </a:rPr>
              <a:t> </a:t>
            </a:r>
            <a:r>
              <a:rPr lang="en-IN" sz="4000" b="1" dirty="0" smtClean="0">
                <a:solidFill>
                  <a:srgbClr val="002060"/>
                </a:solidFill>
                <a:latin typeface="Arabic Typesetting" panose="03020402040406030203" pitchFamily="66" charset="-78"/>
                <a:cs typeface="Arabic Typesetting" panose="03020402040406030203" pitchFamily="66" charset="-78"/>
              </a:rPr>
              <a:t>                                                                    -</a:t>
            </a:r>
          </a:p>
          <a:p>
            <a:pPr marL="0" indent="0" fontAlgn="auto">
              <a:spcAft>
                <a:spcPts val="0"/>
              </a:spcAft>
              <a:buFont typeface="Arial" panose="020B0604020202020204" pitchFamily="34" charset="0"/>
              <a:buNone/>
              <a:defRPr/>
            </a:pPr>
            <a:r>
              <a:rPr lang="en-IN" sz="4000" b="1" dirty="0">
                <a:solidFill>
                  <a:srgbClr val="002060"/>
                </a:solidFill>
                <a:latin typeface="Arabic Typesetting" panose="03020402040406030203" pitchFamily="66" charset="-78"/>
                <a:cs typeface="Arabic Typesetting" panose="03020402040406030203" pitchFamily="66" charset="-78"/>
              </a:rPr>
              <a:t> </a:t>
            </a:r>
            <a:r>
              <a:rPr lang="en-IN" sz="4000" b="1" dirty="0" smtClean="0">
                <a:solidFill>
                  <a:srgbClr val="002060"/>
                </a:solidFill>
                <a:latin typeface="Arabic Typesetting" panose="03020402040406030203" pitchFamily="66" charset="-78"/>
                <a:cs typeface="Arabic Typesetting" panose="03020402040406030203" pitchFamily="66" charset="-78"/>
              </a:rPr>
              <a:t>                                                    -Lee et al,2002</a:t>
            </a:r>
            <a:endParaRPr lang="en-IN" sz="4000" b="1" dirty="0">
              <a:solidFill>
                <a:srgbClr val="002060"/>
              </a:solidFill>
              <a:latin typeface="Arabic Typesetting" panose="03020402040406030203" pitchFamily="66" charset="-78"/>
              <a:cs typeface="Arabic Typesetting" panose="03020402040406030203" pitchFamily="66" charset="-78"/>
            </a:endParaRPr>
          </a:p>
        </p:txBody>
      </p:sp>
      <p:graphicFrame>
        <p:nvGraphicFramePr>
          <p:cNvPr id="4" name="Table 3"/>
          <p:cNvGraphicFramePr>
            <a:graphicFrameLocks noGrp="1"/>
          </p:cNvGraphicFramePr>
          <p:nvPr/>
        </p:nvGraphicFramePr>
        <p:xfrm>
          <a:off x="1589088" y="2582863"/>
          <a:ext cx="9407525" cy="3295650"/>
        </p:xfrm>
        <a:graphic>
          <a:graphicData uri="http://schemas.openxmlformats.org/drawingml/2006/table">
            <a:tbl>
              <a:tblPr firstRow="1" bandRow="1">
                <a:tableStyleId>{5C22544A-7EE6-4342-B048-85BDC9FD1C3A}</a:tableStyleId>
              </a:tblPr>
              <a:tblGrid>
                <a:gridCol w="4703763"/>
                <a:gridCol w="4703763"/>
              </a:tblGrid>
              <a:tr h="641492">
                <a:tc>
                  <a:txBody>
                    <a:bodyPr/>
                    <a:lstStyle/>
                    <a:p>
                      <a:r>
                        <a:rPr lang="en-IN" sz="2800" b="1" dirty="0" smtClean="0">
                          <a:solidFill>
                            <a:srgbClr val="002060"/>
                          </a:solidFill>
                        </a:rPr>
                        <a:t>Disadvantages</a:t>
                      </a:r>
                      <a:endParaRPr lang="en-IN" sz="2800" b="1" dirty="0">
                        <a:solidFill>
                          <a:srgbClr val="002060"/>
                        </a:solidFill>
                      </a:endParaRPr>
                    </a:p>
                  </a:txBody>
                  <a:tcPr marT="45706" marB="45706"/>
                </a:tc>
                <a:tc>
                  <a:txBody>
                    <a:bodyPr/>
                    <a:lstStyle/>
                    <a:p>
                      <a:r>
                        <a:rPr lang="en-IN" sz="2800" b="1" dirty="0" smtClean="0">
                          <a:solidFill>
                            <a:srgbClr val="002060"/>
                          </a:solidFill>
                        </a:rPr>
                        <a:t>Advantages</a:t>
                      </a:r>
                      <a:endParaRPr lang="en-IN" sz="2800" b="1" dirty="0">
                        <a:solidFill>
                          <a:srgbClr val="002060"/>
                        </a:solidFill>
                      </a:endParaRPr>
                    </a:p>
                  </a:txBody>
                  <a:tcPr marT="45706" marB="45706"/>
                </a:tc>
              </a:tr>
              <a:tr h="641492">
                <a:tc>
                  <a:txBody>
                    <a:bodyPr/>
                    <a:lstStyle/>
                    <a:p>
                      <a:r>
                        <a:rPr lang="en-IN" sz="2800" b="1" dirty="0" smtClean="0">
                          <a:solidFill>
                            <a:srgbClr val="002060"/>
                          </a:solidFill>
                        </a:rPr>
                        <a:t>Time consuming</a:t>
                      </a:r>
                      <a:endParaRPr lang="en-IN" sz="2800" b="1" dirty="0">
                        <a:solidFill>
                          <a:srgbClr val="002060"/>
                        </a:solidFill>
                      </a:endParaRPr>
                    </a:p>
                  </a:txBody>
                  <a:tcPr marT="45706" marB="45706"/>
                </a:tc>
                <a:tc>
                  <a:txBody>
                    <a:bodyPr/>
                    <a:lstStyle/>
                    <a:p>
                      <a:r>
                        <a:rPr lang="en-IN" sz="2800" b="1" dirty="0" smtClean="0">
                          <a:solidFill>
                            <a:srgbClr val="002060"/>
                          </a:solidFill>
                        </a:rPr>
                        <a:t>Improvement in </a:t>
                      </a:r>
                      <a:r>
                        <a:rPr lang="en-IN" sz="2800" b="1" dirty="0" err="1" smtClean="0">
                          <a:solidFill>
                            <a:srgbClr val="002060"/>
                          </a:solidFill>
                        </a:rPr>
                        <a:t>appearnce</a:t>
                      </a:r>
                      <a:endParaRPr lang="en-IN" sz="2800" b="1" dirty="0">
                        <a:solidFill>
                          <a:srgbClr val="002060"/>
                        </a:solidFill>
                      </a:endParaRPr>
                    </a:p>
                  </a:txBody>
                  <a:tcPr marT="45706" marB="45706"/>
                </a:tc>
              </a:tr>
              <a:tr h="641492">
                <a:tc>
                  <a:txBody>
                    <a:bodyPr/>
                    <a:lstStyle/>
                    <a:p>
                      <a:r>
                        <a:rPr lang="en-IN" sz="2800" b="1" dirty="0" smtClean="0">
                          <a:solidFill>
                            <a:srgbClr val="002060"/>
                          </a:solidFill>
                        </a:rPr>
                        <a:t>Metal margins are visible</a:t>
                      </a:r>
                      <a:endParaRPr lang="en-IN" sz="2800" b="1" dirty="0">
                        <a:solidFill>
                          <a:srgbClr val="002060"/>
                        </a:solidFill>
                      </a:endParaRPr>
                    </a:p>
                  </a:txBody>
                  <a:tcPr marT="45706" marB="45706"/>
                </a:tc>
                <a:tc>
                  <a:txBody>
                    <a:bodyPr/>
                    <a:lstStyle/>
                    <a:p>
                      <a:endParaRPr lang="en-IN" sz="2800" b="1">
                        <a:solidFill>
                          <a:srgbClr val="002060"/>
                        </a:solidFill>
                      </a:endParaRPr>
                    </a:p>
                  </a:txBody>
                  <a:tcPr marT="45706" marB="45706"/>
                </a:tc>
              </a:tr>
              <a:tr h="1371173">
                <a:tc>
                  <a:txBody>
                    <a:bodyPr/>
                    <a:lstStyle/>
                    <a:p>
                      <a:r>
                        <a:rPr lang="en-IN" sz="2800" b="1" dirty="0" smtClean="0">
                          <a:solidFill>
                            <a:srgbClr val="002060"/>
                          </a:solidFill>
                        </a:rPr>
                        <a:t>Difficult</a:t>
                      </a:r>
                      <a:r>
                        <a:rPr lang="en-IN" sz="2800" b="1" baseline="0" dirty="0" smtClean="0">
                          <a:solidFill>
                            <a:srgbClr val="002060"/>
                          </a:solidFill>
                        </a:rPr>
                        <a:t> to control haemorrhage during application of composite</a:t>
                      </a:r>
                      <a:endParaRPr lang="en-IN" sz="2800" b="1" dirty="0">
                        <a:solidFill>
                          <a:srgbClr val="002060"/>
                        </a:solidFill>
                      </a:endParaRPr>
                    </a:p>
                  </a:txBody>
                  <a:tcPr marT="45706" marB="45706"/>
                </a:tc>
                <a:tc>
                  <a:txBody>
                    <a:bodyPr/>
                    <a:lstStyle/>
                    <a:p>
                      <a:endParaRPr lang="en-IN" sz="2800" b="1" dirty="0">
                        <a:solidFill>
                          <a:srgbClr val="002060"/>
                        </a:solidFill>
                      </a:endParaRPr>
                    </a:p>
                  </a:txBody>
                  <a:tcPr marT="45706" marB="45706"/>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14500"/>
            <a:ext cx="3598863"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Content Placeholder 2"/>
          <p:cNvSpPr>
            <a:spLocks noGrp="1"/>
          </p:cNvSpPr>
          <p:nvPr>
            <p:ph idx="1"/>
          </p:nvPr>
        </p:nvSpPr>
        <p:spPr>
          <a:xfrm>
            <a:off x="495300" y="112713"/>
            <a:ext cx="10515600" cy="4351337"/>
          </a:xfrm>
        </p:spPr>
        <p:txBody>
          <a:bodyPr/>
          <a:lstStyle/>
          <a:p>
            <a:pPr marL="0" indent="0">
              <a:buFont typeface="Arial" panose="020B0604020202020204" pitchFamily="34" charset="0"/>
              <a:buNone/>
            </a:pPr>
            <a:r>
              <a:rPr lang="en-IN" altLang="en-US" sz="4400" b="1" smtClean="0">
                <a:solidFill>
                  <a:srgbClr val="002060"/>
                </a:solidFill>
              </a:rPr>
              <a:t>Steps</a:t>
            </a:r>
          </a:p>
        </p:txBody>
      </p:sp>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3419475"/>
            <a:ext cx="368617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5"/>
          <p:cNvSpPr txBox="1">
            <a:spLocks noChangeArrowheads="1"/>
          </p:cNvSpPr>
          <p:nvPr/>
        </p:nvSpPr>
        <p:spPr bwMode="auto">
          <a:xfrm>
            <a:off x="5314950" y="1371600"/>
            <a:ext cx="6038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4000">
                <a:solidFill>
                  <a:srgbClr val="002060"/>
                </a:solidFill>
              </a:rPr>
              <a:t>Cutting of a labial window with no 330 or 35 no bur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066800" y="5737225"/>
            <a:ext cx="10515600" cy="1325563"/>
          </a:xfrm>
        </p:spPr>
        <p:txBody>
          <a:bodyPr/>
          <a:lstStyle/>
          <a:p>
            <a:endParaRPr lang="en-IN" altLang="en-US" smtClean="0"/>
          </a:p>
        </p:txBody>
      </p:sp>
      <p:sp>
        <p:nvSpPr>
          <p:cNvPr id="56323" name="Rectangle 3"/>
          <p:cNvSpPr>
            <a:spLocks noChangeArrowheads="1"/>
          </p:cNvSpPr>
          <p:nvPr/>
        </p:nvSpPr>
        <p:spPr bwMode="auto">
          <a:xfrm>
            <a:off x="700088" y="365125"/>
            <a:ext cx="88582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4400" b="1">
                <a:solidFill>
                  <a:srgbClr val="002060"/>
                </a:solidFill>
                <a:latin typeface="Arabic Typesetting" panose="03020402040406030203" pitchFamily="66" charset="-78"/>
                <a:cs typeface="Arabic Typesetting" panose="03020402040406030203" pitchFamily="66" charset="-78"/>
              </a:rPr>
              <a:t>Extend the window: </a:t>
            </a:r>
          </a:p>
          <a:p>
            <a:pPr eaLnBrk="1" hangingPunct="1"/>
            <a:r>
              <a:rPr lang="en-IN" altLang="en-US" sz="4400" b="1">
                <a:solidFill>
                  <a:srgbClr val="002060"/>
                </a:solidFill>
                <a:latin typeface="Arabic Typesetting" panose="03020402040406030203" pitchFamily="66" charset="-78"/>
                <a:cs typeface="Arabic Typesetting" panose="03020402040406030203" pitchFamily="66" charset="-78"/>
              </a:rPr>
              <a:t>1. Just short of the incisal edge. </a:t>
            </a:r>
          </a:p>
          <a:p>
            <a:pPr eaLnBrk="1" hangingPunct="1"/>
            <a:r>
              <a:rPr lang="en-IN" altLang="en-US" sz="4400" b="1">
                <a:solidFill>
                  <a:srgbClr val="002060"/>
                </a:solidFill>
                <a:latin typeface="Arabic Typesetting" panose="03020402040406030203" pitchFamily="66" charset="-78"/>
                <a:cs typeface="Arabic Typesetting" panose="03020402040406030203" pitchFamily="66" charset="-78"/>
              </a:rPr>
              <a:t>2. Gingivally to the height of the gingival crest. </a:t>
            </a:r>
          </a:p>
          <a:p>
            <a:pPr eaLnBrk="1" hangingPunct="1"/>
            <a:r>
              <a:rPr lang="en-IN" altLang="en-US" sz="4400" b="1">
                <a:solidFill>
                  <a:srgbClr val="002060"/>
                </a:solidFill>
                <a:latin typeface="Arabic Typesetting" panose="03020402040406030203" pitchFamily="66" charset="-78"/>
                <a:cs typeface="Arabic Typesetting" panose="03020402040406030203" pitchFamily="66" charset="-78"/>
              </a:rPr>
              <a:t>3. Mesio-distally to the line angles. </a:t>
            </a:r>
          </a:p>
          <a:p>
            <a:pPr eaLnBrk="1" hangingPunct="1"/>
            <a:r>
              <a:rPr lang="en-IN" altLang="en-US" sz="4400" b="1">
                <a:solidFill>
                  <a:srgbClr val="002060"/>
                </a:solidFill>
                <a:latin typeface="Arabic Typesetting" panose="03020402040406030203" pitchFamily="66" charset="-78"/>
                <a:cs typeface="Arabic Typesetting" panose="03020402040406030203" pitchFamily="66" charset="-78"/>
              </a:rPr>
              <a:t>Using a no. 35 bur remove the cement to a depth of 1mm. </a:t>
            </a:r>
          </a:p>
          <a:p>
            <a:pPr eaLnBrk="1" hangingPunct="1"/>
            <a:r>
              <a:rPr lang="en-IN" altLang="en-US" sz="4400" b="1">
                <a:solidFill>
                  <a:srgbClr val="002060"/>
                </a:solidFill>
                <a:latin typeface="Arabic Typesetting" panose="03020402040406030203" pitchFamily="66" charset="-78"/>
                <a:cs typeface="Arabic Typesetting" panose="03020402040406030203" pitchFamily="66" charset="-78"/>
              </a:rPr>
              <a:t> Place undercuts at each margin with a no. 35 bur or with a no. ½ round bur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IN" altLang="en-US" smtClean="0"/>
          </a:p>
        </p:txBody>
      </p:sp>
      <p:pic>
        <p:nvPicPr>
          <p:cNvPr id="57347"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46625" y="3660775"/>
            <a:ext cx="3719513" cy="2651125"/>
          </a:xfrm>
        </p:spPr>
      </p:pic>
      <p:pic>
        <p:nvPicPr>
          <p:cNvPr id="573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5125"/>
            <a:ext cx="36703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9475" y="350838"/>
            <a:ext cx="3670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66138" y="365125"/>
            <a:ext cx="36972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425" y="3660775"/>
            <a:ext cx="37750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67738" y="3673475"/>
            <a:ext cx="3494087"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IN" altLang="en-US" smtClean="0"/>
          </a:p>
        </p:txBody>
      </p:sp>
      <p:sp>
        <p:nvSpPr>
          <p:cNvPr id="58371" name="Content Placeholder 2"/>
          <p:cNvSpPr>
            <a:spLocks noGrp="1"/>
          </p:cNvSpPr>
          <p:nvPr>
            <p:ph idx="1"/>
          </p:nvPr>
        </p:nvSpPr>
        <p:spPr/>
        <p:txBody>
          <a:bodyPr/>
          <a:lstStyle/>
          <a:p>
            <a:endParaRPr lang="en-IN" altLang="en-US" smtClean="0"/>
          </a:p>
        </p:txBody>
      </p:sp>
      <p:pic>
        <p:nvPicPr>
          <p:cNvPr id="5837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1925" y="871538"/>
            <a:ext cx="561498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IN" altLang="en-US" b="1" smtClean="0">
                <a:solidFill>
                  <a:srgbClr val="C00000"/>
                </a:solidFill>
              </a:rPr>
              <a:t>Pre-veneered stainless steel crowns</a:t>
            </a:r>
          </a:p>
        </p:txBody>
      </p:sp>
      <p:sp>
        <p:nvSpPr>
          <p:cNvPr id="59395" name="Content Placeholder 2"/>
          <p:cNvSpPr>
            <a:spLocks noGrp="1"/>
          </p:cNvSpPr>
          <p:nvPr>
            <p:ph idx="1"/>
          </p:nvPr>
        </p:nvSpPr>
        <p:spPr/>
        <p:txBody>
          <a:bodyPr/>
          <a:lstStyle/>
          <a:p>
            <a:r>
              <a:rPr lang="en-IN" altLang="en-US" b="1" smtClean="0">
                <a:solidFill>
                  <a:srgbClr val="002060"/>
                </a:solidFill>
              </a:rPr>
              <a:t>Recently, resin-veneered SSCs have been introduced.</a:t>
            </a:r>
          </a:p>
          <a:p>
            <a:endParaRPr lang="en-IN" altLang="en-US" b="1" smtClean="0">
              <a:solidFill>
                <a:srgbClr val="002060"/>
              </a:solidFill>
            </a:endParaRPr>
          </a:p>
          <a:p>
            <a:r>
              <a:rPr lang="en-IN" altLang="en-US" b="1" smtClean="0">
                <a:solidFill>
                  <a:srgbClr val="002060"/>
                </a:solidFill>
              </a:rPr>
              <a:t> In these crowns, the composite resins and thermoplastics are“bonded” to the metal</a:t>
            </a:r>
          </a:p>
          <a:p>
            <a:endParaRPr lang="en-IN" altLang="en-US" b="1" smtClean="0">
              <a:solidFill>
                <a:srgbClr val="002060"/>
              </a:solidFill>
            </a:endParaRPr>
          </a:p>
          <a:p>
            <a:r>
              <a:rPr lang="en-IN" altLang="en-US" b="1" smtClean="0">
                <a:solidFill>
                  <a:srgbClr val="002060"/>
                </a:solidFill>
              </a:rPr>
              <a:t>The stainless steel crown is covered on its buccal or facial surface with a tooth colored coating of polyester/epoxy hybrid composition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IN" altLang="en-US" smtClean="0"/>
          </a:p>
        </p:txBody>
      </p:sp>
      <p:graphicFrame>
        <p:nvGraphicFramePr>
          <p:cNvPr id="4" name="Content Placeholder 3"/>
          <p:cNvGraphicFramePr>
            <a:graphicFrameLocks noGrp="1"/>
          </p:cNvGraphicFramePr>
          <p:nvPr>
            <p:ph idx="1"/>
          </p:nvPr>
        </p:nvGraphicFramePr>
        <p:xfrm>
          <a:off x="0" y="7938"/>
          <a:ext cx="12192000" cy="7685087"/>
        </p:xfrm>
        <a:graphic>
          <a:graphicData uri="http://schemas.openxmlformats.org/drawingml/2006/table">
            <a:tbl>
              <a:tblPr firstRow="1" bandRow="1">
                <a:tableStyleId>{5C22544A-7EE6-4342-B048-85BDC9FD1C3A}</a:tableStyleId>
              </a:tblPr>
              <a:tblGrid>
                <a:gridCol w="7443788"/>
                <a:gridCol w="4748212"/>
              </a:tblGrid>
              <a:tr h="459608">
                <a:tc>
                  <a:txBody>
                    <a:bodyPr/>
                    <a:lstStyle/>
                    <a:p>
                      <a:r>
                        <a:rPr lang="en-IN" sz="1800" dirty="0" err="1" smtClean="0"/>
                        <a:t>Disadvanatges</a:t>
                      </a:r>
                      <a:endParaRPr lang="en-IN" sz="1800" dirty="0"/>
                    </a:p>
                  </a:txBody>
                  <a:tcPr marT="45718" marB="45718"/>
                </a:tc>
                <a:tc>
                  <a:txBody>
                    <a:bodyPr/>
                    <a:lstStyle/>
                    <a:p>
                      <a:r>
                        <a:rPr lang="en-IN" sz="1800" dirty="0" smtClean="0"/>
                        <a:t>Advantages</a:t>
                      </a:r>
                      <a:endParaRPr lang="en-IN" sz="1800" dirty="0"/>
                    </a:p>
                  </a:txBody>
                  <a:tcPr marT="45718" marB="45718"/>
                </a:tc>
              </a:tr>
              <a:tr h="1468246">
                <a:tc>
                  <a:txBody>
                    <a:bodyPr/>
                    <a:lstStyle/>
                    <a:p>
                      <a:r>
                        <a:rPr lang="en-IN" sz="3200" b="0" i="0" u="none" strike="noStrike" kern="1200" baseline="0" dirty="0" smtClean="0">
                          <a:solidFill>
                            <a:srgbClr val="C00000"/>
                          </a:solidFill>
                          <a:latin typeface="Arabic Typesetting" panose="03020402040406030203" pitchFamily="66" charset="-78"/>
                          <a:ea typeface="+mn-ea"/>
                          <a:cs typeface="Arabic Typesetting" panose="03020402040406030203" pitchFamily="66" charset="-78"/>
                        </a:rPr>
                        <a:t>They are relatively inflexible as the resin facing is brittle and tends to fracture when subjected to heavy forces or crimping </a:t>
                      </a:r>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c>
                  <a:txBody>
                    <a:bodyPr/>
                    <a:lstStyle/>
                    <a:p>
                      <a:r>
                        <a:rPr lang="en-IN" sz="3200" b="0" i="0" u="none" strike="noStrike" kern="1200" baseline="0" dirty="0" smtClean="0">
                          <a:solidFill>
                            <a:srgbClr val="C00000"/>
                          </a:solidFill>
                          <a:latin typeface="Arabic Typesetting" panose="03020402040406030203" pitchFamily="66" charset="-78"/>
                          <a:ea typeface="+mn-ea"/>
                          <a:cs typeface="Arabic Typesetting" panose="03020402040406030203" pitchFamily="66" charset="-78"/>
                        </a:rPr>
                        <a:t>They are aesthetically pleasing. </a:t>
                      </a:r>
                    </a:p>
                    <a:p>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r>
              <a:tr h="1928872">
                <a:tc>
                  <a:txBody>
                    <a:bodyPr/>
                    <a:lstStyle/>
                    <a:p>
                      <a:r>
                        <a:rPr lang="en-IN" sz="3200" b="0" i="0" u="none" strike="noStrike" baseline="0" dirty="0" smtClean="0">
                          <a:solidFill>
                            <a:srgbClr val="C00000"/>
                          </a:solidFill>
                          <a:latin typeface="Arabic Typesetting" panose="03020402040406030203" pitchFamily="66" charset="-78"/>
                          <a:cs typeface="Arabic Typesetting" panose="03020402040406030203" pitchFamily="66" charset="-78"/>
                        </a:rPr>
                        <a:t>The lingual portion of the crown can be adjusted (crimped), significant removal of tooth structure must be performed to fit the tooth to the crown rather than the crown to the tooth</a:t>
                      </a:r>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0" i="0" u="none" strike="noStrike" kern="1200" baseline="0" dirty="0" smtClean="0">
                          <a:solidFill>
                            <a:srgbClr val="C00000"/>
                          </a:solidFill>
                          <a:latin typeface="Arabic Typesetting" panose="03020402040406030203" pitchFamily="66" charset="-78"/>
                          <a:ea typeface="+mn-ea"/>
                          <a:cs typeface="Arabic Typesetting" panose="03020402040406030203" pitchFamily="66" charset="-78"/>
                        </a:rPr>
                        <a:t>They require relatively short operating time. </a:t>
                      </a:r>
                    </a:p>
                    <a:p>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r>
              <a:tr h="1207190">
                <a:tc>
                  <a:txBody>
                    <a:bodyPr/>
                    <a:lstStyle/>
                    <a:p>
                      <a:r>
                        <a:rPr lang="en-IN" sz="3200" b="0" i="0" u="none" strike="noStrike" baseline="0" dirty="0" smtClean="0">
                          <a:solidFill>
                            <a:srgbClr val="C00000"/>
                          </a:solidFill>
                          <a:latin typeface="Arabic Typesetting" panose="03020402040406030203" pitchFamily="66" charset="-78"/>
                          <a:cs typeface="Arabic Typesetting" panose="03020402040406030203" pitchFamily="66" charset="-78"/>
                        </a:rPr>
                        <a:t>There is limited shade choice</a:t>
                      </a:r>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0" i="0" u="none" strike="noStrike" kern="1200" baseline="0" dirty="0" smtClean="0">
                          <a:solidFill>
                            <a:srgbClr val="C00000"/>
                          </a:solidFill>
                          <a:latin typeface="Arabic Typesetting" panose="03020402040406030203" pitchFamily="66" charset="-78"/>
                          <a:ea typeface="+mn-ea"/>
                          <a:cs typeface="Arabic Typesetting" panose="03020402040406030203" pitchFamily="66" charset="-78"/>
                        </a:rPr>
                        <a:t>They have the durability of a steel crown. </a:t>
                      </a:r>
                    </a:p>
                  </a:txBody>
                  <a:tcPr marT="45718" marB="45718"/>
                </a:tc>
              </a:tr>
              <a:tr h="20420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0" i="0" u="none" strike="noStrike" baseline="0" dirty="0" smtClean="0">
                          <a:solidFill>
                            <a:srgbClr val="C00000"/>
                          </a:solidFill>
                          <a:latin typeface="Arabic Typesetting" panose="03020402040406030203" pitchFamily="66" charset="-78"/>
                          <a:cs typeface="Arabic Typesetting" panose="03020402040406030203" pitchFamily="66" charset="-78"/>
                        </a:rPr>
                        <a:t>. They are more expensive to purchase than stainless steel crowns and strip crown forms (approximately $18 vs. $6) yet less expensive than zirconia crowns ($18 vs. $25).</a:t>
                      </a:r>
                    </a:p>
                  </a:txBody>
                  <a:tcPr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0" i="0" u="none" strike="noStrike" kern="1200" baseline="0" dirty="0" smtClean="0">
                          <a:solidFill>
                            <a:srgbClr val="C00000"/>
                          </a:solidFill>
                          <a:latin typeface="Arabic Typesetting" panose="03020402040406030203" pitchFamily="66" charset="-78"/>
                          <a:ea typeface="+mn-ea"/>
                          <a:cs typeface="Arabic Typesetting" panose="03020402040406030203" pitchFamily="66" charset="-78"/>
                        </a:rPr>
                        <a:t>They are less moisture sensitive during placement than composite strip crowns. </a:t>
                      </a:r>
                      <a:endParaRPr lang="en-IN" sz="3200" b="0" dirty="0" smtClean="0">
                        <a:solidFill>
                          <a:srgbClr val="C00000"/>
                        </a:solidFill>
                        <a:latin typeface="Arabic Typesetting" panose="03020402040406030203" pitchFamily="66" charset="-78"/>
                        <a:cs typeface="Arabic Typesetting" panose="03020402040406030203" pitchFamily="66" charset="-78"/>
                      </a:endParaRPr>
                    </a:p>
                    <a:p>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r>
              <a:tr h="579096">
                <a:tc>
                  <a:txBody>
                    <a:bodyPr/>
                    <a:lstStyle/>
                    <a:p>
                      <a:r>
                        <a:rPr lang="en-IN" sz="3200" b="0" dirty="0" smtClean="0">
                          <a:solidFill>
                            <a:srgbClr val="C00000"/>
                          </a:solidFill>
                          <a:latin typeface="Arabic Typesetting" panose="03020402040406030203" pitchFamily="66" charset="-78"/>
                          <a:cs typeface="Arabic Typesetting" panose="03020402040406030203" pitchFamily="66" charset="-78"/>
                        </a:rPr>
                        <a:t>Fracture of veneer</a:t>
                      </a:r>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c>
                  <a:txBody>
                    <a:bodyPr/>
                    <a:lstStyle/>
                    <a:p>
                      <a:endParaRPr lang="en-IN" sz="3200" b="0" dirty="0">
                        <a:solidFill>
                          <a:srgbClr val="C00000"/>
                        </a:solidFill>
                        <a:latin typeface="Arabic Typesetting" panose="03020402040406030203" pitchFamily="66" charset="-78"/>
                        <a:cs typeface="Arabic Typesetting" panose="03020402040406030203" pitchFamily="66" charset="-78"/>
                      </a:endParaRPr>
                    </a:p>
                  </a:txBody>
                  <a:tcPr marT="45718" marB="45718"/>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IN" altLang="en-US" b="1" smtClean="0">
                <a:solidFill>
                  <a:srgbClr val="002060"/>
                </a:solidFill>
              </a:rPr>
              <a:t>Disadvantages</a:t>
            </a:r>
          </a:p>
        </p:txBody>
      </p:sp>
      <p:sp>
        <p:nvSpPr>
          <p:cNvPr id="61443" name="Content Placeholder 2"/>
          <p:cNvSpPr>
            <a:spLocks noGrp="1"/>
          </p:cNvSpPr>
          <p:nvPr>
            <p:ph idx="1"/>
          </p:nvPr>
        </p:nvSpPr>
        <p:spPr/>
        <p:txBody>
          <a:bodyPr/>
          <a:lstStyle/>
          <a:p>
            <a:r>
              <a:rPr lang="en-IN" altLang="en-US" b="1" smtClean="0">
                <a:solidFill>
                  <a:srgbClr val="002060"/>
                </a:solidFill>
              </a:rPr>
              <a:t>Limited shade choice</a:t>
            </a:r>
          </a:p>
          <a:p>
            <a:endParaRPr lang="en-IN" altLang="en-US" b="1" smtClean="0">
              <a:solidFill>
                <a:srgbClr val="002060"/>
              </a:solidFill>
            </a:endParaRPr>
          </a:p>
          <a:p>
            <a:endParaRPr lang="en-IN" altLang="en-US" b="1" smtClean="0">
              <a:solidFill>
                <a:srgbClr val="002060"/>
              </a:solidFill>
            </a:endParaRPr>
          </a:p>
          <a:p>
            <a:r>
              <a:rPr lang="en-IN" altLang="en-US" b="1" smtClean="0">
                <a:solidFill>
                  <a:srgbClr val="002060"/>
                </a:solidFill>
              </a:rPr>
              <a:t> Difficulty placing multiple approximating crowns in patients with crowding or space loss due to bulk.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IN" altLang="en-US" smtClean="0">
                <a:solidFill>
                  <a:srgbClr val="C00000"/>
                </a:solidFill>
              </a:rPr>
              <a:t>Contraindications</a:t>
            </a:r>
          </a:p>
        </p:txBody>
      </p:sp>
      <p:graphicFrame>
        <p:nvGraphicFramePr>
          <p:cNvPr id="4" name="Content Placeholder 3"/>
          <p:cNvGraphicFramePr>
            <a:graphicFrameLocks noGrp="1"/>
          </p:cNvGraphicFramePr>
          <p:nvPr>
            <p:ph idx="1"/>
          </p:nvPr>
        </p:nvGraphicFramePr>
        <p:xfrm>
          <a:off x="838200" y="1825625"/>
          <a:ext cx="10515600" cy="4359275"/>
        </p:xfrm>
        <a:graphic>
          <a:graphicData uri="http://schemas.openxmlformats.org/drawingml/2006/table">
            <a:tbl>
              <a:tblPr firstRow="1" bandRow="1">
                <a:tableStyleId>{5C22544A-7EE6-4342-B048-85BDC9FD1C3A}</a:tableStyleId>
              </a:tblPr>
              <a:tblGrid>
                <a:gridCol w="5257800"/>
                <a:gridCol w="5257800"/>
              </a:tblGrid>
              <a:tr h="579204">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Contraindication </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Author</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r>
              <a:tr h="1066955">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Teeth approaching exfoliation within 6 to 12 months should not be fitted with a PMC</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Duggal,1989</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r>
              <a:tr h="1554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1" dirty="0" smtClean="0">
                          <a:solidFill>
                            <a:srgbClr val="002060"/>
                          </a:solidFill>
                          <a:latin typeface="Arabic Typesetting" panose="03020402040406030203" pitchFamily="66" charset="-78"/>
                          <a:cs typeface="Arabic Typesetting" panose="03020402040406030203" pitchFamily="66" charset="-78"/>
                        </a:rPr>
                        <a:t>As a permanent restoration in the permanent dentition</a:t>
                      </a:r>
                    </a:p>
                    <a:p>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Mink</a:t>
                      </a:r>
                      <a:r>
                        <a:rPr lang="en-IN" sz="3200" b="1" baseline="0" dirty="0" smtClean="0">
                          <a:solidFill>
                            <a:srgbClr val="002060"/>
                          </a:solidFill>
                          <a:latin typeface="Arabic Typesetting" panose="03020402040406030203" pitchFamily="66" charset="-78"/>
                          <a:cs typeface="Arabic Typesetting" panose="03020402040406030203" pitchFamily="66" charset="-78"/>
                        </a:rPr>
                        <a:t> and Bennet,1968</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r>
              <a:tr h="579204">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Nickel allergies</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c>
                  <a:txBody>
                    <a:bodyPr/>
                    <a:lstStyle/>
                    <a:p>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r>
              <a:tr h="579204">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Medically</a:t>
                      </a:r>
                      <a:r>
                        <a:rPr lang="en-IN" sz="3200" b="1" baseline="0" dirty="0" smtClean="0">
                          <a:solidFill>
                            <a:srgbClr val="002060"/>
                          </a:solidFill>
                          <a:latin typeface="Arabic Typesetting" panose="03020402040406030203" pitchFamily="66" charset="-78"/>
                          <a:cs typeface="Arabic Typesetting" panose="03020402040406030203" pitchFamily="66" charset="-78"/>
                        </a:rPr>
                        <a:t> compromised patients</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c>
                  <a:txBody>
                    <a:bodyPr/>
                    <a:lstStyle/>
                    <a:p>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27" marB="45727"/>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3" y="479425"/>
            <a:ext cx="12988925" cy="1325563"/>
          </a:xfrm>
        </p:spPr>
        <p:txBody>
          <a:bodyPr rtlCol="0">
            <a:normAutofit fontScale="90000"/>
          </a:bodyPr>
          <a:lstStyle/>
          <a:p>
            <a:pPr fontAlgn="auto">
              <a:spcAft>
                <a:spcPts val="0"/>
              </a:spcAft>
              <a:defRPr/>
            </a:pPr>
            <a:r>
              <a:rPr lang="en-IN" sz="3600" b="1" dirty="0" smtClean="0">
                <a:solidFill>
                  <a:srgbClr val="002060"/>
                </a:solidFill>
                <a:latin typeface="Arabic Typesetting" panose="03020402040406030203" pitchFamily="66" charset="-78"/>
                <a:cs typeface="Arabic Typesetting" panose="03020402040406030203" pitchFamily="66" charset="-78"/>
              </a:rPr>
              <a:t>Still,</a:t>
            </a:r>
            <a:br>
              <a:rPr lang="en-IN" sz="3600" b="1" dirty="0" smtClean="0">
                <a:solidFill>
                  <a:srgbClr val="002060"/>
                </a:solidFill>
                <a:latin typeface="Arabic Typesetting" panose="03020402040406030203" pitchFamily="66" charset="-78"/>
                <a:cs typeface="Arabic Typesetting" panose="03020402040406030203" pitchFamily="66" charset="-78"/>
              </a:rPr>
            </a:br>
            <a:r>
              <a:rPr lang="en-IN" sz="3600" b="1" dirty="0">
                <a:solidFill>
                  <a:srgbClr val="002060"/>
                </a:solidFill>
                <a:latin typeface="Arabic Typesetting" panose="03020402040406030203" pitchFamily="66" charset="-78"/>
                <a:cs typeface="Arabic Typesetting" panose="03020402040406030203" pitchFamily="66" charset="-78"/>
              </a:rPr>
              <a:t>Use of anterior veneered stainless steel crowns by </a:t>
            </a:r>
            <a:r>
              <a:rPr lang="en-IN" sz="3600" b="1" dirty="0" err="1">
                <a:solidFill>
                  <a:srgbClr val="002060"/>
                </a:solidFill>
                <a:latin typeface="Arabic Typesetting" panose="03020402040406030203" pitchFamily="66" charset="-78"/>
                <a:cs typeface="Arabic Typesetting" panose="03020402040406030203" pitchFamily="66" charset="-78"/>
              </a:rPr>
              <a:t>pediatric</a:t>
            </a:r>
            <a:r>
              <a:rPr lang="en-IN" sz="3600" b="1" dirty="0">
                <a:solidFill>
                  <a:srgbClr val="002060"/>
                </a:solidFill>
                <a:latin typeface="Arabic Typesetting" panose="03020402040406030203" pitchFamily="66" charset="-78"/>
                <a:cs typeface="Arabic Typesetting" panose="03020402040406030203" pitchFamily="66" charset="-78"/>
              </a:rPr>
              <a:t> dentists.</a:t>
            </a:r>
            <a:br>
              <a:rPr lang="en-IN" sz="3600" b="1" dirty="0">
                <a:solidFill>
                  <a:srgbClr val="002060"/>
                </a:solidFill>
                <a:latin typeface="Arabic Typesetting" panose="03020402040406030203" pitchFamily="66" charset="-78"/>
                <a:cs typeface="Arabic Typesetting" panose="03020402040406030203" pitchFamily="66" charset="-78"/>
              </a:rPr>
            </a:br>
            <a:r>
              <a:rPr lang="en-IN" sz="3600" b="1" u="sng" dirty="0" err="1">
                <a:solidFill>
                  <a:srgbClr val="002060"/>
                </a:solidFill>
                <a:latin typeface="Arabic Typesetting" panose="03020402040406030203" pitchFamily="66" charset="-78"/>
                <a:cs typeface="Arabic Typesetting" panose="03020402040406030203" pitchFamily="66" charset="-78"/>
                <a:hlinkClick r:id="rId2"/>
              </a:rPr>
              <a:t>Oueis</a:t>
            </a:r>
            <a:r>
              <a:rPr lang="en-IN" sz="3600" b="1" u="sng" dirty="0">
                <a:solidFill>
                  <a:srgbClr val="002060"/>
                </a:solidFill>
                <a:latin typeface="Arabic Typesetting" panose="03020402040406030203" pitchFamily="66" charset="-78"/>
                <a:cs typeface="Arabic Typesetting" panose="03020402040406030203" pitchFamily="66" charset="-78"/>
                <a:hlinkClick r:id="rId2"/>
              </a:rPr>
              <a:t> H</a:t>
            </a:r>
            <a:r>
              <a:rPr lang="en-IN" sz="3600" b="1" baseline="30000" dirty="0">
                <a:solidFill>
                  <a:srgbClr val="002060"/>
                </a:solidFill>
                <a:latin typeface="Arabic Typesetting" panose="03020402040406030203" pitchFamily="66" charset="-78"/>
                <a:cs typeface="Arabic Typesetting" panose="03020402040406030203" pitchFamily="66" charset="-78"/>
              </a:rPr>
              <a:t>1</a:t>
            </a:r>
            <a:r>
              <a:rPr lang="en-IN" sz="3600" b="1" dirty="0">
                <a:solidFill>
                  <a:srgbClr val="002060"/>
                </a:solidFill>
                <a:latin typeface="Arabic Typesetting" panose="03020402040406030203" pitchFamily="66" charset="-78"/>
                <a:cs typeface="Arabic Typesetting" panose="03020402040406030203" pitchFamily="66" charset="-78"/>
              </a:rPr>
              <a:t>, </a:t>
            </a:r>
            <a:r>
              <a:rPr lang="en-IN" sz="3600" b="1" u="sng" dirty="0" err="1">
                <a:solidFill>
                  <a:srgbClr val="002060"/>
                </a:solidFill>
                <a:latin typeface="Arabic Typesetting" panose="03020402040406030203" pitchFamily="66" charset="-78"/>
                <a:cs typeface="Arabic Typesetting" panose="03020402040406030203" pitchFamily="66" charset="-78"/>
                <a:hlinkClick r:id="rId3"/>
              </a:rPr>
              <a:t>Atwan</a:t>
            </a:r>
            <a:r>
              <a:rPr lang="en-IN" sz="3600" b="1" u="sng" dirty="0">
                <a:solidFill>
                  <a:srgbClr val="002060"/>
                </a:solidFill>
                <a:latin typeface="Arabic Typesetting" panose="03020402040406030203" pitchFamily="66" charset="-78"/>
                <a:cs typeface="Arabic Typesetting" panose="03020402040406030203" pitchFamily="66" charset="-78"/>
                <a:hlinkClick r:id="rId3"/>
              </a:rPr>
              <a:t> S</a:t>
            </a:r>
            <a:r>
              <a:rPr lang="en-IN" sz="3600" b="1" dirty="0">
                <a:solidFill>
                  <a:srgbClr val="002060"/>
                </a:solidFill>
                <a:latin typeface="Arabic Typesetting" panose="03020402040406030203" pitchFamily="66" charset="-78"/>
                <a:cs typeface="Arabic Typesetting" panose="03020402040406030203" pitchFamily="66" charset="-78"/>
              </a:rPr>
              <a:t>, </a:t>
            </a:r>
            <a:r>
              <a:rPr lang="en-IN" sz="3600" b="1" u="sng" dirty="0" err="1">
                <a:solidFill>
                  <a:srgbClr val="002060"/>
                </a:solidFill>
                <a:latin typeface="Arabic Typesetting" panose="03020402040406030203" pitchFamily="66" charset="-78"/>
                <a:cs typeface="Arabic Typesetting" panose="03020402040406030203" pitchFamily="66" charset="-78"/>
                <a:hlinkClick r:id="rId4"/>
              </a:rPr>
              <a:t>Pajtas</a:t>
            </a:r>
            <a:r>
              <a:rPr lang="en-IN" sz="3600" b="1" u="sng" dirty="0">
                <a:solidFill>
                  <a:srgbClr val="002060"/>
                </a:solidFill>
                <a:latin typeface="Arabic Typesetting" panose="03020402040406030203" pitchFamily="66" charset="-78"/>
                <a:cs typeface="Arabic Typesetting" panose="03020402040406030203" pitchFamily="66" charset="-78"/>
                <a:hlinkClick r:id="rId4"/>
              </a:rPr>
              <a:t> B</a:t>
            </a:r>
            <a:r>
              <a:rPr lang="en-IN" sz="3600" b="1" dirty="0">
                <a:solidFill>
                  <a:srgbClr val="002060"/>
                </a:solidFill>
                <a:latin typeface="Arabic Typesetting" panose="03020402040406030203" pitchFamily="66" charset="-78"/>
                <a:cs typeface="Arabic Typesetting" panose="03020402040406030203" pitchFamily="66" charset="-78"/>
              </a:rPr>
              <a:t>, </a:t>
            </a:r>
            <a:r>
              <a:rPr lang="en-IN" sz="3600" b="1" u="sng" dirty="0" err="1">
                <a:solidFill>
                  <a:srgbClr val="002060"/>
                </a:solidFill>
                <a:latin typeface="Arabic Typesetting" panose="03020402040406030203" pitchFamily="66" charset="-78"/>
                <a:cs typeface="Arabic Typesetting" panose="03020402040406030203" pitchFamily="66" charset="-78"/>
                <a:hlinkClick r:id="rId5"/>
              </a:rPr>
              <a:t>Casamassimo</a:t>
            </a:r>
            <a:r>
              <a:rPr lang="en-IN" sz="3600" b="1" u="sng" dirty="0">
                <a:solidFill>
                  <a:srgbClr val="002060"/>
                </a:solidFill>
                <a:latin typeface="Arabic Typesetting" panose="03020402040406030203" pitchFamily="66" charset="-78"/>
                <a:cs typeface="Arabic Typesetting" panose="03020402040406030203" pitchFamily="66" charset="-78"/>
                <a:hlinkClick r:id="rId5"/>
              </a:rPr>
              <a:t> </a:t>
            </a:r>
            <a:r>
              <a:rPr lang="en-IN" sz="3600" b="1" u="sng" dirty="0" smtClean="0">
                <a:solidFill>
                  <a:srgbClr val="002060"/>
                </a:solidFill>
                <a:latin typeface="Arabic Typesetting" panose="03020402040406030203" pitchFamily="66" charset="-78"/>
                <a:cs typeface="Arabic Typesetting" panose="03020402040406030203" pitchFamily="66" charset="-78"/>
                <a:hlinkClick r:id="rId5"/>
              </a:rPr>
              <a:t>PS</a:t>
            </a:r>
            <a:r>
              <a:rPr lang="en-IN" sz="3600" b="1" dirty="0">
                <a:latin typeface="Arabic Typesetting" panose="03020402040406030203" pitchFamily="66" charset="-78"/>
                <a:cs typeface="Arabic Typesetting" panose="03020402040406030203" pitchFamily="66" charset="-78"/>
              </a:rPr>
              <a:t/>
            </a:r>
            <a:br>
              <a:rPr lang="en-IN" sz="3600" b="1" dirty="0">
                <a:latin typeface="Arabic Typesetting" panose="03020402040406030203" pitchFamily="66" charset="-78"/>
                <a:cs typeface="Arabic Typesetting" panose="03020402040406030203" pitchFamily="66" charset="-78"/>
              </a:rPr>
            </a:br>
            <a:r>
              <a:rPr lang="en-IN" sz="3600" u="sng" dirty="0" err="1">
                <a:latin typeface="Arabic Typesetting" panose="03020402040406030203" pitchFamily="66" charset="-78"/>
                <a:cs typeface="Arabic Typesetting" panose="03020402040406030203" pitchFamily="66" charset="-78"/>
                <a:hlinkClick r:id="rId6" tooltip="Pediatric dentistry."/>
              </a:rPr>
              <a:t>Pediatr</a:t>
            </a:r>
            <a:r>
              <a:rPr lang="en-IN" sz="3600" u="sng" dirty="0">
                <a:latin typeface="Arabic Typesetting" panose="03020402040406030203" pitchFamily="66" charset="-78"/>
                <a:cs typeface="Arabic Typesetting" panose="03020402040406030203" pitchFamily="66" charset="-78"/>
                <a:hlinkClick r:id="rId6" tooltip="Pediatric dentistry."/>
              </a:rPr>
              <a:t> Dent.</a:t>
            </a:r>
            <a:r>
              <a:rPr lang="en-IN" sz="3600" dirty="0">
                <a:latin typeface="Arabic Typesetting" panose="03020402040406030203" pitchFamily="66" charset="-78"/>
                <a:cs typeface="Arabic Typesetting" panose="03020402040406030203" pitchFamily="66" charset="-78"/>
              </a:rPr>
              <a:t> 2010 Sep-Oct;32(5):413-6</a:t>
            </a:r>
            <a:br>
              <a:rPr lang="en-IN" sz="3600" dirty="0">
                <a:latin typeface="Arabic Typesetting" panose="03020402040406030203" pitchFamily="66" charset="-78"/>
                <a:cs typeface="Arabic Typesetting" panose="03020402040406030203" pitchFamily="66" charset="-78"/>
              </a:rPr>
            </a:br>
            <a:endParaRPr lang="en-IN" sz="36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828675" y="2082800"/>
            <a:ext cx="11672888" cy="4351338"/>
          </a:xfrm>
        </p:spPr>
        <p:txBody>
          <a:bodyPr rtlCol="0">
            <a:noAutofit/>
          </a:bodyPr>
          <a:lstStyle/>
          <a:p>
            <a:pPr marL="0" indent="0" fontAlgn="auto">
              <a:spcAft>
                <a:spcPts val="0"/>
              </a:spcAft>
              <a:buFont typeface="Arial" panose="020B0604020202020204" pitchFamily="34" charset="0"/>
              <a:buNone/>
              <a:defRPr/>
            </a:pPr>
            <a:r>
              <a:rPr lang="en-IN" sz="3600" b="1" dirty="0" smtClean="0">
                <a:solidFill>
                  <a:srgbClr val="C00000"/>
                </a:solidFill>
                <a:latin typeface="Arabic Typesetting" panose="03020402040406030203" pitchFamily="66" charset="-78"/>
                <a:cs typeface="Arabic Typesetting" panose="03020402040406030203" pitchFamily="66" charset="-78"/>
              </a:rPr>
              <a:t>A questionnaire </a:t>
            </a:r>
            <a:r>
              <a:rPr lang="en-IN" sz="3600" b="1" dirty="0">
                <a:solidFill>
                  <a:srgbClr val="C00000"/>
                </a:solidFill>
                <a:latin typeface="Arabic Typesetting" panose="03020402040406030203" pitchFamily="66" charset="-78"/>
                <a:cs typeface="Arabic Typesetting" panose="03020402040406030203" pitchFamily="66" charset="-78"/>
              </a:rPr>
              <a:t>was sent to 2,600 active members of the American Academy of </a:t>
            </a:r>
            <a:r>
              <a:rPr lang="en-IN" sz="3600" b="1" dirty="0" err="1">
                <a:solidFill>
                  <a:srgbClr val="C00000"/>
                </a:solidFill>
                <a:latin typeface="Arabic Typesetting" panose="03020402040406030203" pitchFamily="66" charset="-78"/>
                <a:cs typeface="Arabic Typesetting" panose="03020402040406030203" pitchFamily="66" charset="-78"/>
              </a:rPr>
              <a:t>Pediatric</a:t>
            </a:r>
            <a:r>
              <a:rPr lang="en-IN" sz="3600" b="1" dirty="0">
                <a:solidFill>
                  <a:srgbClr val="C00000"/>
                </a:solidFill>
                <a:latin typeface="Arabic Typesetting" panose="03020402040406030203" pitchFamily="66" charset="-78"/>
                <a:cs typeface="Arabic Typesetting" panose="03020402040406030203" pitchFamily="66" charset="-78"/>
              </a:rPr>
              <a:t> Dentistry with a follow-up request after 8 weeks. Respondents were asked about the utilization of AVSSCs in their practice and during their graduate training program</a:t>
            </a:r>
            <a:r>
              <a:rPr lang="en-IN" sz="3600" b="1" dirty="0" smtClean="0">
                <a:solidFill>
                  <a:srgbClr val="C00000"/>
                </a:solidFill>
                <a:latin typeface="Arabic Typesetting" panose="03020402040406030203" pitchFamily="66" charset="-78"/>
                <a:cs typeface="Arabic Typesetting" panose="03020402040406030203" pitchFamily="66" charset="-78"/>
              </a:rPr>
              <a:t>.</a:t>
            </a:r>
            <a:endParaRPr lang="en-IN" sz="3600" b="1" dirty="0">
              <a:solidFill>
                <a:srgbClr val="C0000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3600" b="1" cap="all" dirty="0">
                <a:solidFill>
                  <a:srgbClr val="C00000"/>
                </a:solidFill>
                <a:latin typeface="Arabic Typesetting" panose="03020402040406030203" pitchFamily="66" charset="-78"/>
                <a:cs typeface="Arabic Typesetting" panose="03020402040406030203" pitchFamily="66" charset="-78"/>
              </a:rPr>
              <a:t>RESULTS:</a:t>
            </a:r>
          </a:p>
          <a:p>
            <a:pPr fontAlgn="auto">
              <a:spcAft>
                <a:spcPts val="0"/>
              </a:spcAft>
              <a:defRPr/>
            </a:pPr>
            <a:r>
              <a:rPr lang="en-IN" sz="3600" b="1" dirty="0" smtClean="0">
                <a:solidFill>
                  <a:srgbClr val="C00000"/>
                </a:solidFill>
                <a:latin typeface="Arabic Typesetting" panose="03020402040406030203" pitchFamily="66" charset="-78"/>
                <a:cs typeface="Arabic Typesetting" panose="03020402040406030203" pitchFamily="66" charset="-78"/>
              </a:rPr>
              <a:t>51% </a:t>
            </a:r>
            <a:r>
              <a:rPr lang="en-IN" sz="3600" b="1" dirty="0">
                <a:solidFill>
                  <a:srgbClr val="C00000"/>
                </a:solidFill>
                <a:latin typeface="Arabic Typesetting" panose="03020402040406030203" pitchFamily="66" charset="-78"/>
                <a:cs typeface="Arabic Typesetting" panose="03020402040406030203" pitchFamily="66" charset="-78"/>
              </a:rPr>
              <a:t>utilized AVSSCs in their practice; </a:t>
            </a:r>
          </a:p>
          <a:p>
            <a:pPr fontAlgn="auto">
              <a:spcAft>
                <a:spcPts val="0"/>
              </a:spcAft>
              <a:defRPr/>
            </a:pPr>
            <a:r>
              <a:rPr lang="en-IN" sz="3600" b="1" dirty="0" smtClean="0">
                <a:solidFill>
                  <a:srgbClr val="C00000"/>
                </a:solidFill>
                <a:latin typeface="Arabic Typesetting" panose="03020402040406030203" pitchFamily="66" charset="-78"/>
                <a:cs typeface="Arabic Typesetting" panose="03020402040406030203" pitchFamily="66" charset="-78"/>
              </a:rPr>
              <a:t>41% selected </a:t>
            </a:r>
            <a:r>
              <a:rPr lang="en-IN" sz="3600" b="1" dirty="0">
                <a:solidFill>
                  <a:srgbClr val="C00000"/>
                </a:solidFill>
                <a:latin typeface="Arabic Typesetting" panose="03020402040406030203" pitchFamily="66" charset="-78"/>
                <a:cs typeface="Arabic Typesetting" panose="03020402040406030203" pitchFamily="66" charset="-78"/>
              </a:rPr>
              <a:t>AVSSCs as their first choice for the complete coverage for primary anterior </a:t>
            </a:r>
            <a:r>
              <a:rPr lang="en-IN" sz="3600" b="1" dirty="0" smtClean="0">
                <a:solidFill>
                  <a:srgbClr val="C00000"/>
                </a:solidFill>
                <a:latin typeface="Arabic Typesetting" panose="03020402040406030203" pitchFamily="66" charset="-78"/>
                <a:cs typeface="Arabic Typesetting" panose="03020402040406030203" pitchFamily="66" charset="-78"/>
              </a:rPr>
              <a:t>teeth</a:t>
            </a:r>
            <a:endParaRPr lang="en-IN" sz="3600" b="1" dirty="0">
              <a:solidFill>
                <a:srgbClr val="C00000"/>
              </a:solidFill>
              <a:latin typeface="Arabic Typesetting" panose="03020402040406030203" pitchFamily="66" charset="-78"/>
              <a:cs typeface="Arabic Typesetting" panose="03020402040406030203" pitchFamily="66" charset="-78"/>
            </a:endParaRPr>
          </a:p>
          <a:p>
            <a:pPr fontAlgn="auto">
              <a:spcAft>
                <a:spcPts val="0"/>
              </a:spcAft>
              <a:defRPr/>
            </a:pPr>
            <a:r>
              <a:rPr lang="en-IN" sz="3600" b="1" dirty="0" smtClean="0">
                <a:solidFill>
                  <a:srgbClr val="C00000"/>
                </a:solidFill>
                <a:latin typeface="Arabic Typesetting" panose="03020402040406030203" pitchFamily="66" charset="-78"/>
                <a:cs typeface="Arabic Typesetting" panose="03020402040406030203" pitchFamily="66" charset="-78"/>
              </a:rPr>
              <a:t>71% concerned about durability</a:t>
            </a:r>
            <a:endParaRPr lang="en-IN" sz="3600" b="1" dirty="0">
              <a:solidFill>
                <a:srgbClr val="C00000"/>
              </a:solidFill>
              <a:latin typeface="Arabic Typesetting" panose="03020402040406030203" pitchFamily="66" charset="-78"/>
              <a:cs typeface="Arabic Typesetting" panose="03020402040406030203" pitchFamily="66" charset="-7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95350" y="5151438"/>
            <a:ext cx="10515600" cy="1325562"/>
          </a:xfrm>
        </p:spPr>
        <p:txBody>
          <a:bodyPr/>
          <a:lstStyle/>
          <a:p>
            <a:r>
              <a:rPr lang="en-IN" altLang="en-US" b="1" smtClean="0">
                <a:solidFill>
                  <a:srgbClr val="002060"/>
                </a:solidFill>
              </a:rPr>
              <a:t>Parental satisfaction was good in all three studies</a:t>
            </a:r>
          </a:p>
        </p:txBody>
      </p:sp>
      <p:graphicFrame>
        <p:nvGraphicFramePr>
          <p:cNvPr id="4" name="Content Placeholder 3"/>
          <p:cNvGraphicFramePr>
            <a:graphicFrameLocks noGrp="1"/>
          </p:cNvGraphicFramePr>
          <p:nvPr>
            <p:ph idx="1"/>
          </p:nvPr>
        </p:nvGraphicFramePr>
        <p:xfrm>
          <a:off x="352425" y="276225"/>
          <a:ext cx="11601450" cy="4632325"/>
        </p:xfrm>
        <a:graphic>
          <a:graphicData uri="http://schemas.openxmlformats.org/drawingml/2006/table">
            <a:tbl>
              <a:tblPr firstRow="1" bandRow="1">
                <a:tableStyleId>{5C22544A-7EE6-4342-B048-85BDC9FD1C3A}</a:tableStyleId>
              </a:tblPr>
              <a:tblGrid>
                <a:gridCol w="2900363"/>
                <a:gridCol w="2900363"/>
                <a:gridCol w="2900363"/>
                <a:gridCol w="2900363"/>
              </a:tblGrid>
              <a:tr h="944750">
                <a:tc>
                  <a:txBody>
                    <a:bodyPr/>
                    <a:lstStyle/>
                    <a:p>
                      <a:r>
                        <a:rPr lang="en-IN" sz="2800" dirty="0" smtClean="0"/>
                        <a:t>Study</a:t>
                      </a:r>
                      <a:endParaRPr lang="en-IN" sz="2800" dirty="0"/>
                    </a:p>
                  </a:txBody>
                  <a:tcPr marT="45714" marB="45714"/>
                </a:tc>
                <a:tc>
                  <a:txBody>
                    <a:bodyPr/>
                    <a:lstStyle/>
                    <a:p>
                      <a:r>
                        <a:rPr lang="en-IN" sz="2800" dirty="0" smtClean="0"/>
                        <a:t>Retention</a:t>
                      </a:r>
                      <a:endParaRPr lang="en-IN" sz="2800" dirty="0"/>
                    </a:p>
                  </a:txBody>
                  <a:tcPr marT="45714" marB="45714"/>
                </a:tc>
                <a:tc>
                  <a:txBody>
                    <a:bodyPr/>
                    <a:lstStyle/>
                    <a:p>
                      <a:r>
                        <a:rPr lang="en-IN" sz="2800" dirty="0" smtClean="0"/>
                        <a:t>Partial loss of facing</a:t>
                      </a:r>
                      <a:endParaRPr lang="en-IN" sz="2800" dirty="0"/>
                    </a:p>
                  </a:txBody>
                  <a:tcPr marT="45714" marB="45714"/>
                </a:tc>
                <a:tc>
                  <a:txBody>
                    <a:bodyPr/>
                    <a:lstStyle/>
                    <a:p>
                      <a:r>
                        <a:rPr lang="en-IN" sz="2800" dirty="0" smtClean="0"/>
                        <a:t>Complete loss of facing</a:t>
                      </a:r>
                      <a:endParaRPr lang="en-IN" sz="2800" dirty="0"/>
                    </a:p>
                  </a:txBody>
                  <a:tcPr marT="45714" marB="45714"/>
                </a:tc>
              </a:tr>
              <a:tr h="944750">
                <a:tc>
                  <a:txBody>
                    <a:bodyPr/>
                    <a:lstStyle/>
                    <a:p>
                      <a:r>
                        <a:rPr lang="en-IN" sz="2800" b="1" i="0" u="none" strike="noStrike" kern="1200" baseline="0" dirty="0" smtClean="0">
                          <a:solidFill>
                            <a:srgbClr val="002060"/>
                          </a:solidFill>
                          <a:latin typeface="+mn-lt"/>
                          <a:ea typeface="+mn-ea"/>
                          <a:cs typeface="+mn-cs"/>
                        </a:rPr>
                        <a:t>Shah, Lee, Wright, 2004 </a:t>
                      </a:r>
                      <a:endParaRPr lang="en-IN" sz="2800" b="1" dirty="0">
                        <a:solidFill>
                          <a:srgbClr val="002060"/>
                        </a:solidFill>
                      </a:endParaRPr>
                    </a:p>
                  </a:txBody>
                  <a:tcPr marT="45714" marB="45714"/>
                </a:tc>
                <a:tc>
                  <a:txBody>
                    <a:bodyPr/>
                    <a:lstStyle/>
                    <a:p>
                      <a:r>
                        <a:rPr lang="en-IN" sz="2800" b="1" dirty="0" smtClean="0">
                          <a:solidFill>
                            <a:srgbClr val="002060"/>
                          </a:solidFill>
                        </a:rPr>
                        <a:t>100%</a:t>
                      </a:r>
                      <a:endParaRPr lang="en-IN" sz="2800" b="1" dirty="0">
                        <a:solidFill>
                          <a:srgbClr val="002060"/>
                        </a:solidFill>
                      </a:endParaRPr>
                    </a:p>
                  </a:txBody>
                  <a:tcPr marT="45714" marB="45714"/>
                </a:tc>
                <a:tc>
                  <a:txBody>
                    <a:bodyPr/>
                    <a:lstStyle/>
                    <a:p>
                      <a:r>
                        <a:rPr lang="en-IN" sz="2800" b="1" dirty="0" smtClean="0">
                          <a:solidFill>
                            <a:srgbClr val="002060"/>
                          </a:solidFill>
                        </a:rPr>
                        <a:t>26%</a:t>
                      </a:r>
                      <a:endParaRPr lang="en-IN" sz="2800" b="1" dirty="0">
                        <a:solidFill>
                          <a:srgbClr val="002060"/>
                        </a:solidFill>
                      </a:endParaRPr>
                    </a:p>
                  </a:txBody>
                  <a:tcPr marT="45714" marB="45714"/>
                </a:tc>
                <a:tc>
                  <a:txBody>
                    <a:bodyPr/>
                    <a:lstStyle/>
                    <a:p>
                      <a:r>
                        <a:rPr lang="en-IN" sz="2800" b="1" dirty="0" smtClean="0">
                          <a:solidFill>
                            <a:srgbClr val="002060"/>
                          </a:solidFill>
                        </a:rPr>
                        <a:t>13%</a:t>
                      </a:r>
                      <a:endParaRPr lang="en-IN" sz="2800" b="1" dirty="0">
                        <a:solidFill>
                          <a:srgbClr val="002060"/>
                        </a:solidFill>
                      </a:endParaRPr>
                    </a:p>
                  </a:txBody>
                  <a:tcPr marT="45714" marB="45714"/>
                </a:tc>
              </a:tr>
              <a:tr h="944750">
                <a:tc>
                  <a:txBody>
                    <a:bodyPr/>
                    <a:lstStyle/>
                    <a:p>
                      <a:r>
                        <a:rPr lang="en-IN" sz="2800" b="1" i="0" u="none" strike="noStrike" kern="1200" baseline="0" dirty="0" smtClean="0">
                          <a:solidFill>
                            <a:srgbClr val="002060"/>
                          </a:solidFill>
                          <a:latin typeface="+mn-lt"/>
                          <a:ea typeface="+mn-ea"/>
                          <a:cs typeface="+mn-cs"/>
                        </a:rPr>
                        <a:t>Roberts, Lee, Wright 2004 </a:t>
                      </a:r>
                      <a:endParaRPr lang="en-IN" sz="2800" b="1" dirty="0">
                        <a:solidFill>
                          <a:srgbClr val="002060"/>
                        </a:solidFill>
                      </a:endParaRPr>
                    </a:p>
                  </a:txBody>
                  <a:tcPr marT="45714" marB="45714"/>
                </a:tc>
                <a:tc>
                  <a:txBody>
                    <a:bodyPr/>
                    <a:lstStyle/>
                    <a:p>
                      <a:r>
                        <a:rPr lang="en-IN" sz="2800" b="1" dirty="0" smtClean="0">
                          <a:solidFill>
                            <a:srgbClr val="002060"/>
                          </a:solidFill>
                        </a:rPr>
                        <a:t>100%</a:t>
                      </a:r>
                      <a:endParaRPr lang="en-IN" sz="2800" b="1" dirty="0">
                        <a:solidFill>
                          <a:srgbClr val="002060"/>
                        </a:solidFill>
                      </a:endParaRPr>
                    </a:p>
                  </a:txBody>
                  <a:tcPr marT="45714" marB="45714"/>
                </a:tc>
                <a:tc>
                  <a:txBody>
                    <a:bodyPr/>
                    <a:lstStyle/>
                    <a:p>
                      <a:r>
                        <a:rPr lang="en-IN" sz="2800" b="1" dirty="0" smtClean="0">
                          <a:solidFill>
                            <a:srgbClr val="002060"/>
                          </a:solidFill>
                        </a:rPr>
                        <a:t>3%</a:t>
                      </a:r>
                      <a:endParaRPr lang="en-IN" sz="2800" b="1" dirty="0">
                        <a:solidFill>
                          <a:srgbClr val="002060"/>
                        </a:solidFill>
                      </a:endParaRPr>
                    </a:p>
                  </a:txBody>
                  <a:tcPr marT="45714" marB="45714"/>
                </a:tc>
                <a:tc>
                  <a:txBody>
                    <a:bodyPr/>
                    <a:lstStyle/>
                    <a:p>
                      <a:r>
                        <a:rPr lang="en-IN" sz="2800" b="1" dirty="0" smtClean="0">
                          <a:solidFill>
                            <a:srgbClr val="002060"/>
                          </a:solidFill>
                        </a:rPr>
                        <a:t>24%</a:t>
                      </a:r>
                      <a:endParaRPr lang="en-IN" sz="2800" b="1" dirty="0">
                        <a:solidFill>
                          <a:srgbClr val="002060"/>
                        </a:solidFill>
                      </a:endParaRPr>
                    </a:p>
                  </a:txBody>
                  <a:tcPr marT="45714" marB="45714"/>
                </a:tc>
              </a:tr>
              <a:tr h="1798074">
                <a:tc>
                  <a:txBody>
                    <a:bodyPr/>
                    <a:lstStyle/>
                    <a:p>
                      <a:r>
                        <a:rPr lang="fr-FR" sz="2800" b="1" i="0" u="none" strike="noStrike" kern="1200" baseline="0" dirty="0" err="1" smtClean="0">
                          <a:solidFill>
                            <a:srgbClr val="002060"/>
                          </a:solidFill>
                          <a:latin typeface="+mn-lt"/>
                          <a:ea typeface="+mn-ea"/>
                          <a:cs typeface="+mn-cs"/>
                        </a:rPr>
                        <a:t>MacLean</a:t>
                      </a:r>
                      <a:r>
                        <a:rPr lang="fr-FR" sz="2800" b="1" i="0" u="none" strike="noStrike" kern="1200" baseline="0" dirty="0" smtClean="0">
                          <a:solidFill>
                            <a:srgbClr val="002060"/>
                          </a:solidFill>
                          <a:latin typeface="+mn-lt"/>
                          <a:ea typeface="+mn-ea"/>
                          <a:cs typeface="+mn-cs"/>
                        </a:rPr>
                        <a:t>, Champagne, </a:t>
                      </a:r>
                      <a:r>
                        <a:rPr lang="fr-FR" sz="2800" b="1" i="0" u="none" strike="noStrike" kern="1200" baseline="0" dirty="0" err="1" smtClean="0">
                          <a:solidFill>
                            <a:srgbClr val="002060"/>
                          </a:solidFill>
                          <a:latin typeface="+mn-lt"/>
                          <a:ea typeface="+mn-ea"/>
                          <a:cs typeface="+mn-cs"/>
                        </a:rPr>
                        <a:t>Waggoner</a:t>
                      </a:r>
                      <a:r>
                        <a:rPr lang="fr-FR" sz="2800" b="1" i="0" u="none" strike="noStrike" kern="1200" baseline="0" dirty="0" smtClean="0">
                          <a:solidFill>
                            <a:srgbClr val="002060"/>
                          </a:solidFill>
                          <a:latin typeface="+mn-lt"/>
                          <a:ea typeface="+mn-ea"/>
                          <a:cs typeface="+mn-cs"/>
                        </a:rPr>
                        <a:t> et al, 2007 </a:t>
                      </a:r>
                      <a:endParaRPr lang="en-IN" sz="2800" b="1" dirty="0">
                        <a:solidFill>
                          <a:srgbClr val="002060"/>
                        </a:solidFill>
                      </a:endParaRPr>
                    </a:p>
                  </a:txBody>
                  <a:tcPr marT="45714" marB="45714"/>
                </a:tc>
                <a:tc>
                  <a:txBody>
                    <a:bodyPr/>
                    <a:lstStyle/>
                    <a:p>
                      <a:r>
                        <a:rPr lang="en-IN" sz="2800" b="1" dirty="0" smtClean="0">
                          <a:solidFill>
                            <a:srgbClr val="002060"/>
                          </a:solidFill>
                        </a:rPr>
                        <a:t>99%</a:t>
                      </a:r>
                      <a:endParaRPr lang="en-IN" sz="2800" b="1" dirty="0">
                        <a:solidFill>
                          <a:srgbClr val="002060"/>
                        </a:solidFill>
                      </a:endParaRPr>
                    </a:p>
                  </a:txBody>
                  <a:tcPr marT="45714" marB="45714"/>
                </a:tc>
                <a:tc>
                  <a:txBody>
                    <a:bodyPr/>
                    <a:lstStyle/>
                    <a:p>
                      <a:r>
                        <a:rPr lang="en-IN" sz="2800" b="1" dirty="0" smtClean="0">
                          <a:solidFill>
                            <a:srgbClr val="002060"/>
                          </a:solidFill>
                        </a:rPr>
                        <a:t>12%</a:t>
                      </a:r>
                      <a:endParaRPr lang="en-IN" sz="2800" b="1" dirty="0">
                        <a:solidFill>
                          <a:srgbClr val="002060"/>
                        </a:solidFill>
                      </a:endParaRPr>
                    </a:p>
                  </a:txBody>
                  <a:tcPr marT="45714" marB="45714"/>
                </a:tc>
                <a:tc>
                  <a:txBody>
                    <a:bodyPr/>
                    <a:lstStyle/>
                    <a:p>
                      <a:r>
                        <a:rPr lang="en-IN" sz="2800" b="1" dirty="0" smtClean="0">
                          <a:solidFill>
                            <a:srgbClr val="002060"/>
                          </a:solidFill>
                        </a:rPr>
                        <a:t>0%</a:t>
                      </a:r>
                      <a:endParaRPr lang="en-IN" sz="2800" b="1" dirty="0">
                        <a:solidFill>
                          <a:srgbClr val="002060"/>
                        </a:solidFill>
                      </a:endParaRPr>
                    </a:p>
                  </a:txBody>
                  <a:tcPr marT="45714" marB="45714"/>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fontAlgn="auto">
              <a:spcAft>
                <a:spcPts val="0"/>
              </a:spcAft>
              <a:defRPr/>
            </a:pPr>
            <a:r>
              <a:rPr lang="en-IN" b="1" dirty="0" smtClean="0">
                <a:solidFill>
                  <a:srgbClr val="002060"/>
                </a:solidFill>
              </a:rPr>
              <a:t>Increased overbite was significantly associated with an increased facing failure rate indicating tooth position influences treatment outcome.</a:t>
            </a:r>
          </a:p>
          <a:p>
            <a:pPr fontAlgn="auto">
              <a:spcAft>
                <a:spcPts val="0"/>
              </a:spcAft>
              <a:defRPr/>
            </a:pPr>
            <a:endParaRPr lang="en-IN" b="1" dirty="0">
              <a:solidFill>
                <a:srgbClr val="002060"/>
              </a:solidFill>
            </a:endParaRPr>
          </a:p>
          <a:p>
            <a:pPr fontAlgn="auto">
              <a:spcAft>
                <a:spcPts val="0"/>
              </a:spcAft>
              <a:defRPr/>
            </a:pPr>
            <a:endParaRPr lang="en-IN" b="1" dirty="0" smtClean="0">
              <a:solidFill>
                <a:srgbClr val="002060"/>
              </a:solidFill>
            </a:endParaRPr>
          </a:p>
          <a:p>
            <a:pPr marL="0" indent="0" fontAlgn="auto">
              <a:spcAft>
                <a:spcPts val="0"/>
              </a:spcAft>
              <a:buFont typeface="Arial" panose="020B0604020202020204" pitchFamily="34" charset="0"/>
              <a:buNone/>
              <a:defRPr/>
            </a:pPr>
            <a:r>
              <a:rPr lang="en-IN" b="1" dirty="0">
                <a:solidFill>
                  <a:srgbClr val="002060"/>
                </a:solidFill>
              </a:rPr>
              <a:t> </a:t>
            </a:r>
            <a:r>
              <a:rPr lang="en-IN" b="1" dirty="0" smtClean="0">
                <a:solidFill>
                  <a:srgbClr val="002060"/>
                </a:solidFill>
              </a:rPr>
              <a:t>              -</a:t>
            </a:r>
            <a:r>
              <a:rPr lang="en-IN" b="1" dirty="0">
                <a:solidFill>
                  <a:srgbClr val="002060"/>
                </a:solidFill>
              </a:rPr>
              <a:t>Roberts, Lee, Wright 2004 </a:t>
            </a:r>
          </a:p>
          <a:p>
            <a:pPr marL="0" indent="0" fontAlgn="auto">
              <a:spcAft>
                <a:spcPts val="0"/>
              </a:spcAft>
              <a:buFont typeface="Arial" panose="020B0604020202020204" pitchFamily="34" charset="0"/>
              <a:buNone/>
              <a:defRPr/>
            </a:pPr>
            <a:endParaRPr lang="en-IN" dirty="0" smtClean="0"/>
          </a:p>
          <a:p>
            <a:pPr fontAlgn="auto">
              <a:spcAft>
                <a:spcPts val="0"/>
              </a:spcAft>
              <a:defRPr/>
            </a:pPr>
            <a:endParaRPr lang="en-IN" dirty="0"/>
          </a:p>
          <a:p>
            <a:pPr marL="0" indent="0" fontAlgn="auto">
              <a:spcAft>
                <a:spcPts val="0"/>
              </a:spcAft>
              <a:buFont typeface="Arial" panose="020B0604020202020204" pitchFamily="34" charset="0"/>
              <a:buNone/>
              <a:defRPr/>
            </a:pPr>
            <a:endParaRPr lang="en-IN"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IN" altLang="en-US" b="1" smtClean="0">
                <a:solidFill>
                  <a:srgbClr val="C00000"/>
                </a:solidFill>
              </a:rPr>
              <a:t>Brands available</a:t>
            </a:r>
          </a:p>
        </p:txBody>
      </p:sp>
      <p:sp>
        <p:nvSpPr>
          <p:cNvPr id="3" name="Content Placeholder 2"/>
          <p:cNvSpPr>
            <a:spLocks noGrp="1"/>
          </p:cNvSpPr>
          <p:nvPr>
            <p:ph idx="1"/>
          </p:nvPr>
        </p:nvSpPr>
        <p:spPr/>
        <p:txBody>
          <a:bodyPr rtlCol="0">
            <a:normAutofit/>
          </a:bodyPr>
          <a:lstStyle/>
          <a:p>
            <a:pPr fontAlgn="auto">
              <a:spcAft>
                <a:spcPts val="0"/>
              </a:spcAft>
              <a:defRPr/>
            </a:pPr>
            <a:endParaRPr lang="en-IN" dirty="0"/>
          </a:p>
          <a:p>
            <a:pPr marL="0" indent="0" fontAlgn="auto">
              <a:spcAft>
                <a:spcPts val="0"/>
              </a:spcAft>
              <a:buFont typeface="Arial" panose="020B0604020202020204" pitchFamily="34" charset="0"/>
              <a:buNone/>
              <a:defRPr/>
            </a:pPr>
            <a:r>
              <a:rPr lang="en-IN" b="1" dirty="0">
                <a:solidFill>
                  <a:srgbClr val="C00000"/>
                </a:solidFill>
              </a:rPr>
              <a:t>1) Cheng crowns </a:t>
            </a:r>
          </a:p>
          <a:p>
            <a:pPr marL="0" indent="0" fontAlgn="auto">
              <a:spcAft>
                <a:spcPts val="0"/>
              </a:spcAft>
              <a:buFont typeface="Arial" panose="020B0604020202020204" pitchFamily="34" charset="0"/>
              <a:buNone/>
              <a:defRPr/>
            </a:pPr>
            <a:r>
              <a:rPr lang="en-IN" b="1" dirty="0">
                <a:solidFill>
                  <a:srgbClr val="C00000"/>
                </a:solidFill>
              </a:rPr>
              <a:t>2) Kinder </a:t>
            </a:r>
            <a:r>
              <a:rPr lang="en-IN" b="1" dirty="0" err="1">
                <a:solidFill>
                  <a:srgbClr val="C00000"/>
                </a:solidFill>
              </a:rPr>
              <a:t>krowns</a:t>
            </a:r>
            <a:r>
              <a:rPr lang="en-IN" b="1" dirty="0">
                <a:solidFill>
                  <a:srgbClr val="C00000"/>
                </a:solidFill>
              </a:rPr>
              <a:t> </a:t>
            </a:r>
          </a:p>
          <a:p>
            <a:pPr marL="0" indent="0" fontAlgn="auto">
              <a:spcAft>
                <a:spcPts val="0"/>
              </a:spcAft>
              <a:buFont typeface="Arial" panose="020B0604020202020204" pitchFamily="34" charset="0"/>
              <a:buNone/>
              <a:defRPr/>
            </a:pPr>
            <a:r>
              <a:rPr lang="en-IN" b="1" dirty="0">
                <a:solidFill>
                  <a:srgbClr val="C00000"/>
                </a:solidFill>
              </a:rPr>
              <a:t>3) Nu-smile and </a:t>
            </a:r>
          </a:p>
          <a:p>
            <a:pPr marL="0" indent="0" fontAlgn="auto">
              <a:spcAft>
                <a:spcPts val="0"/>
              </a:spcAft>
              <a:buFont typeface="Arial" panose="020B0604020202020204" pitchFamily="34" charset="0"/>
              <a:buNone/>
              <a:defRPr/>
            </a:pPr>
            <a:r>
              <a:rPr lang="en-IN" b="1" dirty="0">
                <a:solidFill>
                  <a:srgbClr val="C00000"/>
                </a:solidFill>
              </a:rPr>
              <a:t>4) Whiter biter </a:t>
            </a:r>
          </a:p>
          <a:p>
            <a:pPr marL="0" indent="0" fontAlgn="auto">
              <a:spcAft>
                <a:spcPts val="0"/>
              </a:spcAft>
              <a:buFont typeface="Arial" panose="020B0604020202020204" pitchFamily="34" charset="0"/>
              <a:buNone/>
              <a:defRPr/>
            </a:pPr>
            <a:r>
              <a:rPr lang="en-IN" b="1" dirty="0">
                <a:solidFill>
                  <a:srgbClr val="C00000"/>
                </a:solidFill>
              </a:rPr>
              <a:t>5) </a:t>
            </a:r>
            <a:r>
              <a:rPr lang="en-IN" b="1" dirty="0" err="1" smtClean="0">
                <a:solidFill>
                  <a:srgbClr val="C00000"/>
                </a:solidFill>
              </a:rPr>
              <a:t>Pedo</a:t>
            </a:r>
            <a:r>
              <a:rPr lang="en-IN" b="1" dirty="0" smtClean="0">
                <a:solidFill>
                  <a:srgbClr val="C00000"/>
                </a:solidFill>
              </a:rPr>
              <a:t> </a:t>
            </a:r>
            <a:r>
              <a:rPr lang="en-IN" b="1" dirty="0" err="1">
                <a:solidFill>
                  <a:srgbClr val="C00000"/>
                </a:solidFill>
              </a:rPr>
              <a:t>compu</a:t>
            </a:r>
            <a:r>
              <a:rPr lang="en-IN" b="1" dirty="0">
                <a:solidFill>
                  <a:srgbClr val="C00000"/>
                </a:solidFill>
              </a:rPr>
              <a:t> crowns </a:t>
            </a:r>
          </a:p>
          <a:p>
            <a:pPr marL="0" indent="0" fontAlgn="auto">
              <a:spcAft>
                <a:spcPts val="0"/>
              </a:spcAft>
              <a:buFont typeface="Arial" panose="020B0604020202020204" pitchFamily="34" charset="0"/>
              <a:buNone/>
              <a:defRPr/>
            </a:pPr>
            <a:r>
              <a:rPr lang="en-IN" b="1" dirty="0">
                <a:solidFill>
                  <a:srgbClr val="C00000"/>
                </a:solidFill>
              </a:rPr>
              <a:t>6) Dura crowns </a:t>
            </a:r>
            <a:endParaRPr lang="en-IN" b="1" dirty="0" smtClean="0">
              <a:solidFill>
                <a:srgbClr val="C00000"/>
              </a:solidFill>
            </a:endParaRPr>
          </a:p>
          <a:p>
            <a:pPr marL="0" indent="0" fontAlgn="auto">
              <a:spcAft>
                <a:spcPts val="0"/>
              </a:spcAft>
              <a:buFont typeface="Arial" panose="020B0604020202020204" pitchFamily="34" charset="0"/>
              <a:buNone/>
              <a:defRPr/>
            </a:pPr>
            <a:r>
              <a:rPr lang="en-IN" b="1" dirty="0" smtClean="0">
                <a:solidFill>
                  <a:srgbClr val="C00000"/>
                </a:solidFill>
              </a:rPr>
              <a:t>-Lee et al,2002</a:t>
            </a:r>
            <a:endParaRPr lang="en-IN" b="1" dirty="0">
              <a:solidFill>
                <a:srgbClr val="C00000"/>
              </a:solidFill>
            </a:endParaRPr>
          </a:p>
          <a:p>
            <a:pPr marL="0" indent="0" fontAlgn="auto">
              <a:spcAft>
                <a:spcPts val="0"/>
              </a:spcAft>
              <a:buFont typeface="Arial" panose="020B0604020202020204" pitchFamily="34" charset="0"/>
              <a:buNone/>
              <a:defRPr/>
            </a:pPr>
            <a:endParaRPr lang="en-IN"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IN" altLang="en-US" smtClean="0"/>
          </a:p>
        </p:txBody>
      </p:sp>
      <p:graphicFrame>
        <p:nvGraphicFramePr>
          <p:cNvPr id="4" name="Content Placeholder 3"/>
          <p:cNvGraphicFramePr>
            <a:graphicFrameLocks noGrp="1"/>
          </p:cNvGraphicFramePr>
          <p:nvPr>
            <p:ph idx="1"/>
          </p:nvPr>
        </p:nvGraphicFramePr>
        <p:xfrm>
          <a:off x="0" y="0"/>
          <a:ext cx="12192000" cy="7569200"/>
        </p:xfrm>
        <a:graphic>
          <a:graphicData uri="http://schemas.openxmlformats.org/drawingml/2006/table">
            <a:tbl>
              <a:tblPr firstRow="1" bandRow="1">
                <a:tableStyleId>{5C22544A-7EE6-4342-B048-85BDC9FD1C3A}</a:tableStyleId>
              </a:tblPr>
              <a:tblGrid>
                <a:gridCol w="3671888"/>
                <a:gridCol w="3100387"/>
                <a:gridCol w="2371726"/>
                <a:gridCol w="3048000"/>
              </a:tblGrid>
              <a:tr h="370840">
                <a:tc>
                  <a:txBody>
                    <a:bodyPr/>
                    <a:lstStyle/>
                    <a:p>
                      <a:r>
                        <a:rPr lang="en-IN" dirty="0" smtClean="0"/>
                        <a:t>Cheng</a:t>
                      </a:r>
                      <a:endParaRPr lang="en-IN" dirty="0"/>
                    </a:p>
                  </a:txBody>
                  <a:tcPr/>
                </a:tc>
                <a:tc>
                  <a:txBody>
                    <a:bodyPr/>
                    <a:lstStyle/>
                    <a:p>
                      <a:r>
                        <a:rPr lang="en-IN" dirty="0" smtClean="0"/>
                        <a:t>Kinder</a:t>
                      </a:r>
                      <a:endParaRPr lang="en-IN" dirty="0"/>
                    </a:p>
                  </a:txBody>
                  <a:tcPr/>
                </a:tc>
                <a:tc>
                  <a:txBody>
                    <a:bodyPr/>
                    <a:lstStyle/>
                    <a:p>
                      <a:r>
                        <a:rPr lang="en-IN" dirty="0" smtClean="0"/>
                        <a:t>Dura</a:t>
                      </a:r>
                      <a:endParaRPr lang="en-IN" dirty="0"/>
                    </a:p>
                  </a:txBody>
                  <a:tcPr/>
                </a:tc>
                <a:tc>
                  <a:txBody>
                    <a:bodyPr/>
                    <a:lstStyle/>
                    <a:p>
                      <a:r>
                        <a:rPr lang="en-IN" dirty="0" err="1" smtClean="0"/>
                        <a:t>Pedopearls</a:t>
                      </a:r>
                      <a:endParaRPr lang="en-IN" dirty="0"/>
                    </a:p>
                  </a:txBody>
                  <a:tcPr/>
                </a:tc>
              </a:tr>
              <a:tr h="370840">
                <a:tc>
                  <a:txBody>
                    <a:bodyPr/>
                    <a:lstStyle/>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These are Stainless steel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pediatric</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anterior crowns faced with a high quality composite, mesh-based with a light cured composite. </a:t>
                      </a:r>
                    </a:p>
                    <a:p>
                      <a:endPar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endParaRP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It presents a unique</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solution for natural-looking Stain-resistant Crowns.</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It is available for the right and left central and lateral as well as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cuspids</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a:t>
                      </a:r>
                    </a:p>
                    <a:p>
                      <a:endPar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endParaRP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Manufacturer claims it to be Color</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stable, plaque resistant and matches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pedo</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-shades.</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It doesn’t cause wear of opposing teeth.</a:t>
                      </a:r>
                      <a:endParaRPr lang="en-IN" sz="2600" b="1" dirty="0">
                        <a:solidFill>
                          <a:srgbClr val="002060"/>
                        </a:solidFill>
                        <a:latin typeface="Arabic Typesetting" panose="03020402040406030203" pitchFamily="66" charset="-78"/>
                        <a:cs typeface="Arabic Typesetting" panose="03020402040406030203" pitchFamily="66" charset="-78"/>
                      </a:endParaRPr>
                    </a:p>
                  </a:txBody>
                  <a:tcPr/>
                </a:tc>
                <a:tc>
                  <a:txBody>
                    <a:bodyPr/>
                    <a:lstStyle/>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Kinder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Krowns</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offer the most natural shades and contour available for the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pediatric</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patient</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They come in 2 aesthetically</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pleasing shades,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Pedo</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1 and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Pedo</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2. </a:t>
                      </a:r>
                    </a:p>
                    <a:p>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Pedo</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2 shade is the most natural shade While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Pedo</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1 shade is for those cases when the bleached white shade is wanted.</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Kinder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Krowns</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are designed with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IncisaLock</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 the</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optimal union of state-of the-art bonding procedures</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and mechanical retention. </a:t>
                      </a:r>
                      <a:endParaRPr lang="en-IN" sz="2600" b="1" dirty="0">
                        <a:solidFill>
                          <a:srgbClr val="002060"/>
                        </a:solidFill>
                        <a:latin typeface="Arabic Typesetting" panose="03020402040406030203" pitchFamily="66" charset="-78"/>
                        <a:cs typeface="Arabic Typesetting" panose="03020402040406030203" pitchFamily="66" charset="-78"/>
                      </a:endParaRPr>
                    </a:p>
                  </a:txBody>
                  <a:tcPr/>
                </a:tc>
                <a:tc>
                  <a:txBody>
                    <a:bodyPr/>
                    <a:lstStyle/>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Crowns can be</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crimped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labially</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and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lingually</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a:t>
                      </a:r>
                    </a:p>
                    <a:p>
                      <a:endPar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endParaRP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can be easily trimmed with crown scissors, easily festooned</a:t>
                      </a:r>
                    </a:p>
                    <a:p>
                      <a:endPar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endParaRPr>
                    </a:p>
                    <a:p>
                      <a:endPar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endParaRP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has got a full-knife edge</a:t>
                      </a:r>
                      <a:endParaRPr lang="en-IN" sz="2600" b="1" dirty="0">
                        <a:solidFill>
                          <a:srgbClr val="002060"/>
                        </a:solidFill>
                        <a:latin typeface="Arabic Typesetting" panose="03020402040406030203" pitchFamily="66" charset="-78"/>
                        <a:cs typeface="Arabic Typesetting" panose="03020402040406030203" pitchFamily="66" charset="-78"/>
                      </a:endParaRPr>
                    </a:p>
                  </a:txBody>
                  <a:tcPr/>
                </a:tc>
                <a:tc>
                  <a:txBody>
                    <a:bodyPr/>
                    <a:lstStyle/>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These are beautiful heavy gauge </a:t>
                      </a:r>
                      <a:r>
                        <a:rPr lang="en-IN" sz="26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aluminum</a:t>
                      </a:r>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crowns</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coated with FDA food grade powder coating and</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epoxy-resin. </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Features include:</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Universal anatomy--use on either side</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Easy to cut and crimp, without chipping or</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peeling.</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Composite can be added</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Disadvantages include less durability and the</a:t>
                      </a:r>
                    </a:p>
                    <a:p>
                      <a:r>
                        <a:rPr lang="en-IN" sz="26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crowns are relatively soft.</a:t>
                      </a:r>
                      <a:endParaRPr lang="en-IN" sz="2600" b="1" dirty="0">
                        <a:solidFill>
                          <a:srgbClr val="002060"/>
                        </a:solidFill>
                        <a:latin typeface="Arabic Typesetting" panose="03020402040406030203" pitchFamily="66" charset="-78"/>
                        <a:cs typeface="Arabic Typesetting" panose="03020402040406030203" pitchFamily="66" charset="-78"/>
                      </a:endParaRPr>
                    </a:p>
                  </a:txBody>
                  <a:tcPr/>
                </a:tc>
              </a:tr>
              <a:tr h="370840">
                <a:tc>
                  <a:txBody>
                    <a:bodyPr/>
                    <a:lstStyle/>
                    <a:p>
                      <a:endParaRPr lang="en-IN"/>
                    </a:p>
                  </a:txBody>
                  <a:tcPr/>
                </a:tc>
                <a:tc>
                  <a:txBody>
                    <a:bodyPr/>
                    <a:lstStyle/>
                    <a:p>
                      <a:endParaRPr lang="en-IN" dirty="0"/>
                    </a:p>
                  </a:txBody>
                  <a:tcPr/>
                </a:tc>
                <a:tc>
                  <a:txBody>
                    <a:bodyPr/>
                    <a:lstStyle/>
                    <a:p>
                      <a:endParaRPr lang="en-IN"/>
                    </a:p>
                  </a:txBody>
                  <a:tcPr/>
                </a:tc>
                <a:tc>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IN" altLang="en-US" smtClean="0"/>
          </a:p>
        </p:txBody>
      </p:sp>
      <p:pic>
        <p:nvPicPr>
          <p:cNvPr id="6758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9263" y="3571875"/>
            <a:ext cx="3292475" cy="2328863"/>
          </a:xfrm>
        </p:spPr>
      </p:pic>
      <p:pic>
        <p:nvPicPr>
          <p:cNvPr id="675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0488"/>
            <a:ext cx="3887788"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5238" y="1206500"/>
            <a:ext cx="298291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2" descr="http://www.mwdental.com/media/catalog/product/cache/1/thumbnail/396x432/9df78eab33525d08d6e5fb8d27136e95/2/5/252-4135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850" y="2943225"/>
            <a:ext cx="25209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9988" y="4543425"/>
            <a:ext cx="203676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8"/>
          <p:cNvSpPr txBox="1">
            <a:spLocks noChangeArrowheads="1"/>
          </p:cNvSpPr>
          <p:nvPr/>
        </p:nvSpPr>
        <p:spPr bwMode="auto">
          <a:xfrm>
            <a:off x="614363" y="2316163"/>
            <a:ext cx="268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rPr>
              <a:t>Cheng crowns</a:t>
            </a:r>
          </a:p>
        </p:txBody>
      </p:sp>
      <p:sp>
        <p:nvSpPr>
          <p:cNvPr id="67593" name="TextBox 9"/>
          <p:cNvSpPr txBox="1">
            <a:spLocks noChangeArrowheads="1"/>
          </p:cNvSpPr>
          <p:nvPr/>
        </p:nvSpPr>
        <p:spPr bwMode="auto">
          <a:xfrm>
            <a:off x="4943475" y="3557588"/>
            <a:ext cx="268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rPr>
              <a:t>Dura</a:t>
            </a:r>
          </a:p>
        </p:txBody>
      </p:sp>
      <p:sp>
        <p:nvSpPr>
          <p:cNvPr id="67594" name="TextBox 10"/>
          <p:cNvSpPr txBox="1">
            <a:spLocks noChangeArrowheads="1"/>
          </p:cNvSpPr>
          <p:nvPr/>
        </p:nvSpPr>
        <p:spPr bwMode="auto">
          <a:xfrm>
            <a:off x="8855075" y="5900738"/>
            <a:ext cx="268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rPr>
              <a:t>Pedo pearls</a:t>
            </a:r>
          </a:p>
        </p:txBody>
      </p:sp>
      <p:sp>
        <p:nvSpPr>
          <p:cNvPr id="67595" name="TextBox 11"/>
          <p:cNvSpPr txBox="1">
            <a:spLocks noChangeArrowheads="1"/>
          </p:cNvSpPr>
          <p:nvPr/>
        </p:nvSpPr>
        <p:spPr bwMode="auto">
          <a:xfrm>
            <a:off x="720725" y="6084888"/>
            <a:ext cx="2686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rPr>
              <a:t>Kinder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211138"/>
            <a:ext cx="11006137" cy="6089650"/>
          </a:xfrm>
        </p:spPr>
        <p:txBody>
          <a:bodyPr rtlCol="0">
            <a:normAutofit/>
          </a:bodyPr>
          <a:lstStyle/>
          <a:p>
            <a:pPr fontAlgn="auto">
              <a:spcAft>
                <a:spcPts val="0"/>
              </a:spcAft>
              <a:defRPr/>
            </a:pPr>
            <a:r>
              <a:rPr lang="en-IN" b="1" dirty="0">
                <a:solidFill>
                  <a:srgbClr val="002060"/>
                </a:solidFill>
              </a:rPr>
              <a:t>Waggoner and Cohen, in </a:t>
            </a:r>
            <a:r>
              <a:rPr lang="en-IN" b="1" dirty="0" smtClean="0">
                <a:solidFill>
                  <a:srgbClr val="002060"/>
                </a:solidFill>
              </a:rPr>
              <a:t>1995, tested </a:t>
            </a:r>
            <a:r>
              <a:rPr lang="en-IN" b="1" dirty="0">
                <a:solidFill>
                  <a:srgbClr val="002060"/>
                </a:solidFill>
              </a:rPr>
              <a:t>4 brands of veneered SSCs, Kinder </a:t>
            </a:r>
            <a:r>
              <a:rPr lang="en-IN" b="1" dirty="0" err="1">
                <a:solidFill>
                  <a:srgbClr val="002060"/>
                </a:solidFill>
              </a:rPr>
              <a:t>Krowns</a:t>
            </a:r>
            <a:r>
              <a:rPr lang="en-IN" b="1" dirty="0">
                <a:solidFill>
                  <a:srgbClr val="002060"/>
                </a:solidFill>
              </a:rPr>
              <a:t>, </a:t>
            </a:r>
            <a:r>
              <a:rPr lang="en-IN" b="1" dirty="0" smtClean="0">
                <a:solidFill>
                  <a:srgbClr val="002060"/>
                </a:solidFill>
              </a:rPr>
              <a:t>Whiter Biter </a:t>
            </a:r>
            <a:r>
              <a:rPr lang="en-IN" b="1" dirty="0">
                <a:solidFill>
                  <a:srgbClr val="002060"/>
                </a:solidFill>
              </a:rPr>
              <a:t>Crown II, </a:t>
            </a:r>
            <a:r>
              <a:rPr lang="en-IN" b="1" dirty="0" err="1">
                <a:solidFill>
                  <a:srgbClr val="002060"/>
                </a:solidFill>
              </a:rPr>
              <a:t>NuSmile</a:t>
            </a:r>
            <a:r>
              <a:rPr lang="en-IN" b="1" dirty="0">
                <a:solidFill>
                  <a:srgbClr val="002060"/>
                </a:solidFill>
              </a:rPr>
              <a:t>, and Cheng </a:t>
            </a:r>
            <a:r>
              <a:rPr lang="en-IN" b="1" dirty="0" smtClean="0">
                <a:solidFill>
                  <a:srgbClr val="002060"/>
                </a:solidFill>
              </a:rPr>
              <a:t>Crowns.</a:t>
            </a:r>
          </a:p>
          <a:p>
            <a:pPr fontAlgn="auto">
              <a:spcAft>
                <a:spcPts val="0"/>
              </a:spcAft>
              <a:defRPr/>
            </a:pPr>
            <a:endParaRPr lang="en-IN" b="1" dirty="0">
              <a:solidFill>
                <a:srgbClr val="002060"/>
              </a:solidFill>
            </a:endParaRPr>
          </a:p>
          <a:p>
            <a:pPr fontAlgn="auto">
              <a:spcAft>
                <a:spcPts val="0"/>
              </a:spcAft>
              <a:defRPr/>
            </a:pPr>
            <a:r>
              <a:rPr lang="en-IN" b="1" dirty="0" smtClean="0">
                <a:solidFill>
                  <a:srgbClr val="002060"/>
                </a:solidFill>
              </a:rPr>
              <a:t>They found that </a:t>
            </a:r>
            <a:r>
              <a:rPr lang="en-IN" b="1" dirty="0">
                <a:solidFill>
                  <a:srgbClr val="002060"/>
                </a:solidFill>
              </a:rPr>
              <a:t>veneers on the Whiter Biter II exhibited the </a:t>
            </a:r>
            <a:r>
              <a:rPr lang="en-IN" b="1" dirty="0" smtClean="0">
                <a:solidFill>
                  <a:srgbClr val="002060"/>
                </a:solidFill>
              </a:rPr>
              <a:t>greatest shear </a:t>
            </a:r>
            <a:r>
              <a:rPr lang="en-IN" b="1" dirty="0">
                <a:solidFill>
                  <a:srgbClr val="002060"/>
                </a:solidFill>
              </a:rPr>
              <a:t>force and retention compared to the other brands</a:t>
            </a:r>
            <a:r>
              <a:rPr lang="en-IN" b="1" dirty="0" smtClean="0">
                <a:solidFill>
                  <a:srgbClr val="002060"/>
                </a:solidFill>
              </a:rPr>
              <a:t>.</a:t>
            </a:r>
          </a:p>
          <a:p>
            <a:pPr marL="0" indent="0" fontAlgn="auto">
              <a:spcAft>
                <a:spcPts val="0"/>
              </a:spcAft>
              <a:buFont typeface="Arial" panose="020B0604020202020204" pitchFamily="34" charset="0"/>
              <a:buNone/>
              <a:defRPr/>
            </a:pPr>
            <a:endParaRPr lang="en-IN" b="1" dirty="0">
              <a:solidFill>
                <a:srgbClr val="002060"/>
              </a:solidFill>
            </a:endParaRPr>
          </a:p>
          <a:p>
            <a:pPr fontAlgn="auto">
              <a:spcAft>
                <a:spcPts val="0"/>
              </a:spcAft>
              <a:defRPr/>
            </a:pPr>
            <a:r>
              <a:rPr lang="en-IN" b="1" dirty="0">
                <a:solidFill>
                  <a:srgbClr val="002060"/>
                </a:solidFill>
              </a:rPr>
              <a:t>They believed that in Whiter Biter Crown II, the </a:t>
            </a:r>
            <a:r>
              <a:rPr lang="en-IN" b="1" dirty="0" smtClean="0">
                <a:solidFill>
                  <a:srgbClr val="002060"/>
                </a:solidFill>
              </a:rPr>
              <a:t>plasticity of </a:t>
            </a:r>
            <a:r>
              <a:rPr lang="en-IN" b="1" dirty="0">
                <a:solidFill>
                  <a:srgbClr val="002060"/>
                </a:solidFill>
              </a:rPr>
              <a:t>the veneer material on the crown allows the material </a:t>
            </a:r>
            <a:r>
              <a:rPr lang="en-IN" b="1" dirty="0" smtClean="0">
                <a:solidFill>
                  <a:srgbClr val="002060"/>
                </a:solidFill>
              </a:rPr>
              <a:t>to flex </a:t>
            </a:r>
            <a:r>
              <a:rPr lang="en-IN" b="1" dirty="0">
                <a:solidFill>
                  <a:srgbClr val="002060"/>
                </a:solidFill>
              </a:rPr>
              <a:t>under force. </a:t>
            </a:r>
            <a:endParaRPr lang="en-IN" b="1" dirty="0" smtClean="0">
              <a:solidFill>
                <a:srgbClr val="002060"/>
              </a:solidFill>
            </a:endParaRPr>
          </a:p>
          <a:p>
            <a:pPr marL="0" indent="0" fontAlgn="auto">
              <a:spcAft>
                <a:spcPts val="0"/>
              </a:spcAft>
              <a:buFont typeface="Arial" panose="020B0604020202020204" pitchFamily="34" charset="0"/>
              <a:buNone/>
              <a:defRPr/>
            </a:pPr>
            <a:endParaRPr lang="en-IN" b="1" dirty="0" smtClean="0">
              <a:solidFill>
                <a:srgbClr val="002060"/>
              </a:solidFill>
            </a:endParaRPr>
          </a:p>
          <a:p>
            <a:pPr fontAlgn="auto">
              <a:spcAft>
                <a:spcPts val="0"/>
              </a:spcAft>
              <a:defRPr/>
            </a:pPr>
            <a:r>
              <a:rPr lang="en-IN" b="1" dirty="0" smtClean="0">
                <a:solidFill>
                  <a:srgbClr val="002060"/>
                </a:solidFill>
              </a:rPr>
              <a:t>Moreover</a:t>
            </a:r>
            <a:r>
              <a:rPr lang="en-IN" b="1" dirty="0">
                <a:solidFill>
                  <a:srgbClr val="002060"/>
                </a:solidFill>
              </a:rPr>
              <a:t>, the meshwork was spot </a:t>
            </a:r>
            <a:r>
              <a:rPr lang="en-IN" b="1" dirty="0" smtClean="0">
                <a:solidFill>
                  <a:srgbClr val="002060"/>
                </a:solidFill>
              </a:rPr>
              <a:t>welded to </a:t>
            </a:r>
            <a:r>
              <a:rPr lang="en-IN" b="1" dirty="0">
                <a:solidFill>
                  <a:srgbClr val="002060"/>
                </a:solidFill>
              </a:rPr>
              <a:t>the crown. Then, the veneer material was poured </a:t>
            </a:r>
            <a:r>
              <a:rPr lang="en-IN" b="1" dirty="0" smtClean="0">
                <a:solidFill>
                  <a:srgbClr val="002060"/>
                </a:solidFill>
              </a:rPr>
              <a:t>onto the </a:t>
            </a:r>
            <a:r>
              <a:rPr lang="en-IN" b="1" dirty="0">
                <a:solidFill>
                  <a:srgbClr val="002060"/>
                </a:solidFill>
              </a:rPr>
              <a:t>mesh, mechanically retained via finger-like </a:t>
            </a:r>
            <a:r>
              <a:rPr lang="en-IN" b="1" dirty="0" smtClean="0">
                <a:solidFill>
                  <a:srgbClr val="002060"/>
                </a:solidFill>
              </a:rPr>
              <a:t>projections incorporated </a:t>
            </a:r>
            <a:r>
              <a:rPr lang="en-IN" b="1" dirty="0">
                <a:solidFill>
                  <a:srgbClr val="002060"/>
                </a:solidFill>
              </a:rPr>
              <a:t>into the </a:t>
            </a:r>
            <a:r>
              <a:rPr lang="en-IN" b="1" dirty="0" smtClean="0">
                <a:solidFill>
                  <a:srgbClr val="002060"/>
                </a:solidFill>
              </a:rPr>
              <a:t>meshwork</a:t>
            </a:r>
            <a:endParaRPr lang="en-IN" b="1" dirty="0">
              <a:solidFill>
                <a:srgbClr val="00206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IN" altLang="en-US" smtClean="0"/>
          </a:p>
        </p:txBody>
      </p:sp>
      <p:sp>
        <p:nvSpPr>
          <p:cNvPr id="69635" name="Content Placeholder 2"/>
          <p:cNvSpPr>
            <a:spLocks noGrp="1"/>
          </p:cNvSpPr>
          <p:nvPr>
            <p:ph idx="1"/>
          </p:nvPr>
        </p:nvSpPr>
        <p:spPr/>
        <p:txBody>
          <a:bodyPr/>
          <a:lstStyle/>
          <a:p>
            <a:r>
              <a:rPr lang="en-IN" altLang="en-US" sz="4400" b="1" smtClean="0">
                <a:solidFill>
                  <a:srgbClr val="002060"/>
                </a:solidFill>
                <a:latin typeface="Arabic Typesetting" panose="03020402040406030203" pitchFamily="66" charset="-78"/>
                <a:cs typeface="Arabic Typesetting" panose="03020402040406030203" pitchFamily="66" charset="-78"/>
              </a:rPr>
              <a:t>Wickhersham et al (1998), has shown that preveneered Kinder Krowns and Nu Smile SSCs can undergo heat sterilization without deleterious effect on their bond strength.</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0"/>
            <a:ext cx="12001500" cy="6481763"/>
          </a:xfrm>
        </p:spPr>
        <p:txBody>
          <a:bodyPr rtlCol="0">
            <a:normAutofit/>
          </a:bodyPr>
          <a:lstStyle/>
          <a:p>
            <a:pPr marL="0" indent="0" fontAlgn="auto">
              <a:spcAft>
                <a:spcPts val="0"/>
              </a:spcAft>
              <a:buFont typeface="Arial" panose="020B0604020202020204" pitchFamily="34" charset="0"/>
              <a:buNone/>
              <a:defRPr/>
            </a:pPr>
            <a:r>
              <a:rPr lang="en-IN" sz="3200" b="1" dirty="0" smtClean="0">
                <a:solidFill>
                  <a:srgbClr val="002060"/>
                </a:solidFill>
                <a:latin typeface="Arabic Typesetting" panose="03020402040406030203" pitchFamily="66" charset="-78"/>
                <a:cs typeface="Arabic Typesetting" panose="03020402040406030203" pitchFamily="66" charset="-78"/>
              </a:rPr>
              <a:t>New findings have </a:t>
            </a:r>
            <a:r>
              <a:rPr lang="en-IN" sz="3200" b="1" dirty="0">
                <a:solidFill>
                  <a:srgbClr val="002060"/>
                </a:solidFill>
                <a:latin typeface="Arabic Typesetting" panose="03020402040406030203" pitchFamily="66" charset="-78"/>
                <a:cs typeface="Arabic Typesetting" panose="03020402040406030203" pitchFamily="66" charset="-78"/>
              </a:rPr>
              <a:t>been the development and availability of </a:t>
            </a:r>
            <a:r>
              <a:rPr lang="en-IN" sz="3200" b="1" dirty="0" err="1">
                <a:solidFill>
                  <a:srgbClr val="002060"/>
                </a:solidFill>
                <a:latin typeface="Arabic Typesetting" panose="03020402040406030203" pitchFamily="66" charset="-78"/>
                <a:cs typeface="Arabic Typesetting" panose="03020402040406030203" pitchFamily="66" charset="-78"/>
              </a:rPr>
              <a:t>esthetic</a:t>
            </a:r>
            <a:r>
              <a:rPr lang="en-IN" sz="3200" b="1" dirty="0">
                <a:solidFill>
                  <a:srgbClr val="002060"/>
                </a:solidFill>
                <a:latin typeface="Arabic Typesetting" panose="03020402040406030203" pitchFamily="66" charset="-78"/>
                <a:cs typeface="Arabic Typesetting" panose="03020402040406030203" pitchFamily="66" charset="-78"/>
              </a:rPr>
              <a:t> </a:t>
            </a:r>
            <a:r>
              <a:rPr lang="en-IN" sz="3200" b="1" dirty="0" err="1">
                <a:solidFill>
                  <a:srgbClr val="002060"/>
                </a:solidFill>
                <a:latin typeface="Arabic Typesetting" panose="03020402040406030203" pitchFamily="66" charset="-78"/>
                <a:cs typeface="Arabic Typesetting" panose="03020402040406030203" pitchFamily="66" charset="-78"/>
              </a:rPr>
              <a:t>preveneered</a:t>
            </a:r>
            <a:r>
              <a:rPr lang="en-IN" sz="3200" b="1" dirty="0">
                <a:solidFill>
                  <a:srgbClr val="002060"/>
                </a:solidFill>
                <a:latin typeface="Arabic Typesetting" panose="03020402040406030203" pitchFamily="66" charset="-78"/>
                <a:cs typeface="Arabic Typesetting" panose="03020402040406030203" pitchFamily="66" charset="-78"/>
              </a:rPr>
              <a:t> SSCs and zirconia posterior crowns</a:t>
            </a:r>
            <a:r>
              <a:rPr lang="en-IN" sz="3200" b="1" dirty="0" smtClean="0">
                <a:solidFill>
                  <a:srgbClr val="002060"/>
                </a:solidFill>
                <a:latin typeface="Arabic Typesetting" panose="03020402040406030203" pitchFamily="66" charset="-78"/>
                <a:cs typeface="Arabic Typesetting" panose="03020402040406030203" pitchFamily="66" charset="-78"/>
              </a:rPr>
              <a:t>.</a:t>
            </a:r>
          </a:p>
          <a:p>
            <a:pPr marL="0" indent="0" fontAlgn="auto">
              <a:spcAft>
                <a:spcPts val="0"/>
              </a:spcAft>
              <a:buFont typeface="Arial" panose="020B0604020202020204" pitchFamily="34" charset="0"/>
              <a:buNone/>
              <a:defRPr/>
            </a:pPr>
            <a:endParaRPr lang="en-IN" sz="3200" b="1" dirty="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3200" b="1" dirty="0" smtClean="0">
                <a:solidFill>
                  <a:srgbClr val="002060"/>
                </a:solidFill>
                <a:latin typeface="Arabic Typesetting" panose="03020402040406030203" pitchFamily="66" charset="-78"/>
                <a:cs typeface="Arabic Typesetting" panose="03020402040406030203" pitchFamily="66" charset="-78"/>
              </a:rPr>
              <a:t> </a:t>
            </a:r>
            <a:r>
              <a:rPr lang="en-IN" sz="3200" b="1" dirty="0">
                <a:solidFill>
                  <a:srgbClr val="002060"/>
                </a:solidFill>
                <a:latin typeface="Arabic Typesetting" panose="03020402040406030203" pitchFamily="66" charset="-78"/>
                <a:cs typeface="Arabic Typesetting" panose="03020402040406030203" pitchFamily="66" charset="-78"/>
              </a:rPr>
              <a:t>Only two investigations, however, were available to assess the clinical outcomes, over time, of </a:t>
            </a:r>
            <a:r>
              <a:rPr lang="en-IN" sz="3200" b="1" dirty="0" err="1">
                <a:solidFill>
                  <a:srgbClr val="002060"/>
                </a:solidFill>
                <a:latin typeface="Arabic Typesetting" panose="03020402040406030203" pitchFamily="66" charset="-78"/>
                <a:cs typeface="Arabic Typesetting" panose="03020402040406030203" pitchFamily="66" charset="-78"/>
              </a:rPr>
              <a:t>preveneered</a:t>
            </a:r>
            <a:r>
              <a:rPr lang="en-IN" sz="3200" b="1" dirty="0">
                <a:solidFill>
                  <a:srgbClr val="002060"/>
                </a:solidFill>
                <a:latin typeface="Arabic Typesetting" panose="03020402040406030203" pitchFamily="66" charset="-78"/>
                <a:cs typeface="Arabic Typesetting" panose="03020402040406030203" pitchFamily="66" charset="-78"/>
              </a:rPr>
              <a:t> posterior SSCs compared with traditional SSCs </a:t>
            </a:r>
            <a:endParaRPr lang="en-IN" sz="3200" b="1" dirty="0" smtClean="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3200" b="1" dirty="0" smtClean="0">
                <a:solidFill>
                  <a:srgbClr val="002060"/>
                </a:solidFill>
                <a:latin typeface="Arabic Typesetting" panose="03020402040406030203" pitchFamily="66" charset="-78"/>
                <a:cs typeface="Arabic Typesetting" panose="03020402040406030203" pitchFamily="66" charset="-78"/>
              </a:rPr>
              <a:t>In </a:t>
            </a:r>
            <a:r>
              <a:rPr lang="en-IN" sz="3200" b="1" dirty="0">
                <a:solidFill>
                  <a:srgbClr val="002060"/>
                </a:solidFill>
                <a:latin typeface="Arabic Typesetting" panose="03020402040406030203" pitchFamily="66" charset="-78"/>
                <a:cs typeface="Arabic Typesetting" panose="03020402040406030203" pitchFamily="66" charset="-78"/>
              </a:rPr>
              <a:t>both studies, all the crowns were generally satisfactory for gingival health and occlusion. However, both studies reported some degree of chipping, which resulted in a poor </a:t>
            </a:r>
            <a:r>
              <a:rPr lang="en-IN" sz="3200" b="1" dirty="0" err="1">
                <a:solidFill>
                  <a:srgbClr val="002060"/>
                </a:solidFill>
                <a:latin typeface="Arabic Typesetting" panose="03020402040406030203" pitchFamily="66" charset="-78"/>
                <a:cs typeface="Arabic Typesetting" panose="03020402040406030203" pitchFamily="66" charset="-78"/>
              </a:rPr>
              <a:t>esthetic</a:t>
            </a:r>
            <a:r>
              <a:rPr lang="en-IN" sz="3200" b="1" dirty="0">
                <a:solidFill>
                  <a:srgbClr val="002060"/>
                </a:solidFill>
                <a:latin typeface="Arabic Typesetting" panose="03020402040406030203" pitchFamily="66" charset="-78"/>
                <a:cs typeface="Arabic Typesetting" panose="03020402040406030203" pitchFamily="66" charset="-78"/>
              </a:rPr>
              <a:t> appearance; also, the incidence of fractured facings rose with increasing years of service. Kinder </a:t>
            </a:r>
            <a:r>
              <a:rPr lang="en-IN" sz="3200" b="1" dirty="0" err="1">
                <a:solidFill>
                  <a:srgbClr val="002060"/>
                </a:solidFill>
                <a:latin typeface="Arabic Typesetting" panose="03020402040406030203" pitchFamily="66" charset="-78"/>
                <a:cs typeface="Arabic Typesetting" panose="03020402040406030203" pitchFamily="66" charset="-78"/>
              </a:rPr>
              <a:t>Krowns</a:t>
            </a:r>
            <a:r>
              <a:rPr lang="en-IN" sz="3200" b="1" dirty="0">
                <a:solidFill>
                  <a:srgbClr val="002060"/>
                </a:solidFill>
                <a:latin typeface="Arabic Typesetting" panose="03020402040406030203" pitchFamily="66" charset="-78"/>
                <a:cs typeface="Arabic Typesetting" panose="03020402040406030203" pitchFamily="66" charset="-78"/>
              </a:rPr>
              <a:t> tended to fracture more often </a:t>
            </a:r>
            <a:r>
              <a:rPr lang="en-IN" sz="3200" b="1" dirty="0" smtClean="0">
                <a:solidFill>
                  <a:srgbClr val="002060"/>
                </a:solidFill>
                <a:latin typeface="Arabic Typesetting" panose="03020402040406030203" pitchFamily="66" charset="-78"/>
                <a:cs typeface="Arabic Typesetting" panose="03020402040406030203" pitchFamily="66" charset="-78"/>
              </a:rPr>
              <a:t>and </a:t>
            </a:r>
            <a:r>
              <a:rPr lang="en-IN" sz="3200" b="1" dirty="0">
                <a:solidFill>
                  <a:srgbClr val="002060"/>
                </a:solidFill>
                <a:latin typeface="Arabic Typesetting" panose="03020402040406030203" pitchFamily="66" charset="-78"/>
                <a:cs typeface="Arabic Typesetting" panose="03020402040406030203" pitchFamily="66" charset="-78"/>
              </a:rPr>
              <a:t>more extensively than </a:t>
            </a:r>
            <a:r>
              <a:rPr lang="en-IN" sz="3200" b="1" dirty="0" err="1">
                <a:solidFill>
                  <a:srgbClr val="002060"/>
                </a:solidFill>
                <a:latin typeface="Arabic Typesetting" panose="03020402040406030203" pitchFamily="66" charset="-78"/>
                <a:cs typeface="Arabic Typesetting" panose="03020402040406030203" pitchFamily="66" charset="-78"/>
              </a:rPr>
              <a:t>NuSmile</a:t>
            </a:r>
            <a:r>
              <a:rPr lang="en-IN" sz="3200" b="1" dirty="0">
                <a:solidFill>
                  <a:srgbClr val="002060"/>
                </a:solidFill>
                <a:latin typeface="Arabic Typesetting" panose="03020402040406030203" pitchFamily="66" charset="-78"/>
                <a:cs typeface="Arabic Typesetting" panose="03020402040406030203" pitchFamily="66" charset="-78"/>
              </a:rPr>
              <a:t> crowns, but the difference was not statistically significant. These authors concluded that SSCs </a:t>
            </a:r>
            <a:r>
              <a:rPr lang="en-IN" sz="3200" b="1" dirty="0" err="1">
                <a:solidFill>
                  <a:srgbClr val="002060"/>
                </a:solidFill>
                <a:latin typeface="Arabic Typesetting" panose="03020402040406030203" pitchFamily="66" charset="-78"/>
                <a:cs typeface="Arabic Typesetting" panose="03020402040406030203" pitchFamily="66" charset="-78"/>
              </a:rPr>
              <a:t>preveneered</a:t>
            </a:r>
            <a:r>
              <a:rPr lang="en-IN" sz="3200" b="1" dirty="0">
                <a:solidFill>
                  <a:srgbClr val="002060"/>
                </a:solidFill>
                <a:latin typeface="Arabic Typesetting" panose="03020402040406030203" pitchFamily="66" charset="-78"/>
                <a:cs typeface="Arabic Typesetting" panose="03020402040406030203" pitchFamily="66" charset="-78"/>
              </a:rPr>
              <a:t> with composite resin provided an </a:t>
            </a:r>
            <a:r>
              <a:rPr lang="en-IN" sz="3200" b="1" dirty="0" err="1">
                <a:solidFill>
                  <a:srgbClr val="002060"/>
                </a:solidFill>
                <a:latin typeface="Arabic Typesetting" panose="03020402040406030203" pitchFamily="66" charset="-78"/>
                <a:cs typeface="Arabic Typesetting" panose="03020402040406030203" pitchFamily="66" charset="-78"/>
              </a:rPr>
              <a:t>esthetic</a:t>
            </a:r>
            <a:r>
              <a:rPr lang="en-IN" sz="3200" b="1" dirty="0">
                <a:solidFill>
                  <a:srgbClr val="002060"/>
                </a:solidFill>
                <a:latin typeface="Arabic Typesetting" panose="03020402040406030203" pitchFamily="66" charset="-78"/>
                <a:cs typeface="Arabic Typesetting" panose="03020402040406030203" pitchFamily="66" charset="-78"/>
              </a:rPr>
              <a:t> alternative to traditional SSCs </a:t>
            </a:r>
          </a:p>
          <a:p>
            <a:pPr fontAlgn="auto">
              <a:spcAft>
                <a:spcPts val="0"/>
              </a:spcAft>
              <a:defRPr/>
            </a:pPr>
            <a:r>
              <a:rPr lang="en-IN" sz="3200" b="1" dirty="0">
                <a:solidFill>
                  <a:srgbClr val="002060"/>
                </a:solidFill>
                <a:latin typeface="Arabic Typesetting" panose="03020402040406030203" pitchFamily="66" charset="-78"/>
                <a:cs typeface="Arabic Typesetting" panose="03020402040406030203" pitchFamily="66" charset="-78"/>
              </a:rPr>
              <a:t>Ram,2002 </a:t>
            </a:r>
          </a:p>
          <a:p>
            <a:pPr fontAlgn="auto">
              <a:spcAft>
                <a:spcPts val="0"/>
              </a:spcAft>
              <a:defRPr/>
            </a:pPr>
            <a:r>
              <a:rPr lang="en-IN" sz="3200" b="1" dirty="0">
                <a:solidFill>
                  <a:srgbClr val="002060"/>
                </a:solidFill>
                <a:latin typeface="Arabic Typesetting" panose="03020402040406030203" pitchFamily="66" charset="-78"/>
                <a:cs typeface="Arabic Typesetting" panose="03020402040406030203" pitchFamily="66" charset="-78"/>
              </a:rPr>
              <a:t>O’Connel,2014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838200" y="377825"/>
            <a:ext cx="10515600" cy="1325563"/>
          </a:xfrm>
        </p:spPr>
        <p:txBody>
          <a:bodyPr/>
          <a:lstStyle/>
          <a:p>
            <a:r>
              <a:rPr lang="en-IN" altLang="en-US" b="1" smtClean="0">
                <a:solidFill>
                  <a:srgbClr val="002060"/>
                </a:solidFill>
              </a:rPr>
              <a:t>Zirconia crowns for anterior teeth</a:t>
            </a:r>
          </a:p>
        </p:txBody>
      </p:sp>
      <p:sp>
        <p:nvSpPr>
          <p:cNvPr id="3" name="Content Placeholder 2"/>
          <p:cNvSpPr>
            <a:spLocks noGrp="1"/>
          </p:cNvSpPr>
          <p:nvPr>
            <p:ph idx="1"/>
          </p:nvPr>
        </p:nvSpPr>
        <p:spPr/>
        <p:txBody>
          <a:bodyPr rtlCol="0">
            <a:normAutofit/>
          </a:bodyPr>
          <a:lstStyle/>
          <a:p>
            <a:pPr fontAlgn="auto">
              <a:spcAft>
                <a:spcPts val="0"/>
              </a:spcAft>
              <a:defRPr/>
            </a:pPr>
            <a:r>
              <a:rPr lang="en-IN" b="1" dirty="0">
                <a:solidFill>
                  <a:srgbClr val="C00000"/>
                </a:solidFill>
              </a:rPr>
              <a:t>Zirconia (zirconium dioxide) crowns are made of solid monolithic zirconia ceramic material</a:t>
            </a:r>
            <a:r>
              <a:rPr lang="en-IN" b="1" dirty="0" smtClean="0">
                <a:solidFill>
                  <a:srgbClr val="C00000"/>
                </a:solidFill>
              </a:rPr>
              <a:t>.</a:t>
            </a:r>
          </a:p>
          <a:p>
            <a:pPr fontAlgn="auto">
              <a:spcAft>
                <a:spcPts val="0"/>
              </a:spcAft>
              <a:defRPr/>
            </a:pPr>
            <a:endParaRPr lang="en-IN" b="1" dirty="0">
              <a:solidFill>
                <a:srgbClr val="C00000"/>
              </a:solidFill>
            </a:endParaRPr>
          </a:p>
          <a:p>
            <a:pPr fontAlgn="auto">
              <a:spcAft>
                <a:spcPts val="0"/>
              </a:spcAft>
              <a:defRPr/>
            </a:pPr>
            <a:r>
              <a:rPr lang="en-IN" b="1" dirty="0" smtClean="0">
                <a:solidFill>
                  <a:srgbClr val="C00000"/>
                </a:solidFill>
              </a:rPr>
              <a:t> </a:t>
            </a:r>
            <a:r>
              <a:rPr lang="en-IN" b="1" dirty="0">
                <a:solidFill>
                  <a:srgbClr val="C00000"/>
                </a:solidFill>
              </a:rPr>
              <a:t>Although discovered in 1789 by the German chemist Martin Heinrich Klaproth, zirconia has been used as a biomaterial since the late 1960s. Its use as a dental restorative material became popular in the early 2000s with the advent of CAD-CAM technology</a:t>
            </a:r>
            <a:r>
              <a:rPr lang="en-IN" dirty="0"/>
              <a:t>. </a:t>
            </a:r>
            <a:endParaRPr lang="en-IN" dirty="0" smtClean="0"/>
          </a:p>
          <a:p>
            <a:pPr fontAlgn="auto">
              <a:spcAft>
                <a:spcPts val="0"/>
              </a:spcAft>
              <a:defRPr/>
            </a:pPr>
            <a:endParaRPr lang="en-IN" dirty="0"/>
          </a:p>
          <a:p>
            <a:pPr marL="0" indent="0" fontAlgn="auto">
              <a:spcAft>
                <a:spcPts val="0"/>
              </a:spcAft>
              <a:buFont typeface="Arial" panose="020B0604020202020204" pitchFamily="34" charset="0"/>
              <a:buNone/>
              <a:defRPr/>
            </a:pPr>
            <a:r>
              <a:rPr lang="en-IN" dirty="0" smtClean="0"/>
              <a:t>-</a:t>
            </a:r>
            <a:r>
              <a:rPr lang="en-IN" dirty="0" smtClean="0">
                <a:solidFill>
                  <a:srgbClr val="FF0000"/>
                </a:solidFill>
              </a:rPr>
              <a:t>Schwartz</a:t>
            </a:r>
            <a:endParaRPr lang="en-IN"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IN" altLang="en-US" b="1" smtClean="0">
                <a:solidFill>
                  <a:srgbClr val="C00000"/>
                </a:solidFill>
              </a:rPr>
              <a:t>Crown preparation</a:t>
            </a:r>
          </a:p>
        </p:txBody>
      </p:sp>
      <p:sp>
        <p:nvSpPr>
          <p:cNvPr id="8195" name="Content Placeholder 2"/>
          <p:cNvSpPr>
            <a:spLocks noGrp="1"/>
          </p:cNvSpPr>
          <p:nvPr>
            <p:ph idx="1"/>
          </p:nvPr>
        </p:nvSpPr>
        <p:spPr/>
        <p:txBody>
          <a:bodyPr/>
          <a:lstStyle/>
          <a:p>
            <a:r>
              <a:rPr lang="en-IN" altLang="en-US" u="sng" smtClean="0">
                <a:solidFill>
                  <a:srgbClr val="FF0000"/>
                </a:solidFill>
              </a:rPr>
              <a:t>Make the tooth preparation fit the crown rather rather than attempt to make the crown fit the preparation</a:t>
            </a:r>
          </a:p>
        </p:txBody>
      </p:sp>
      <p:sp>
        <p:nvSpPr>
          <p:cNvPr id="8196" name="Rectangle 3"/>
          <p:cNvSpPr>
            <a:spLocks noChangeArrowheads="1"/>
          </p:cNvSpPr>
          <p:nvPr/>
        </p:nvSpPr>
        <p:spPr bwMode="auto">
          <a:xfrm>
            <a:off x="1335088" y="4937125"/>
            <a:ext cx="10025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IN" altLang="en-US" sz="3200">
              <a:solidFill>
                <a:srgbClr val="00B050"/>
              </a:solidFill>
              <a:latin typeface="Arabic Typesetting" panose="03020402040406030203" pitchFamily="66" charset="-78"/>
              <a:cs typeface="Arabic Typesetting" panose="03020402040406030203" pitchFamily="66" charset="-78"/>
            </a:endParaRPr>
          </a:p>
          <a:p>
            <a:pPr eaLnBrk="1" hangingPunct="1"/>
            <a:endParaRPr lang="en-IN" altLang="en-US" sz="3200">
              <a:solidFill>
                <a:srgbClr val="00B050"/>
              </a:solidFill>
              <a:latin typeface="Arabic Typesetting" panose="03020402040406030203" pitchFamily="66" charset="-78"/>
              <a:cs typeface="Arabic Typesetting" panose="03020402040406030203" pitchFamily="66" charset="-78"/>
            </a:endParaRPr>
          </a:p>
          <a:p>
            <a:pPr eaLnBrk="1" hangingPunct="1"/>
            <a:r>
              <a:rPr lang="en-IN" altLang="en-US" sz="3200">
                <a:solidFill>
                  <a:srgbClr val="00B050"/>
                </a:solidFill>
                <a:latin typeface="Arabic Typesetting" panose="03020402040406030203" pitchFamily="66" charset="-78"/>
                <a:cs typeface="Arabic Typesetting" panose="03020402040406030203" pitchFamily="66" charset="-78"/>
              </a:rPr>
              <a:t>Mathewson.R. Fundamentals of Pediatric Dentistry. 2</a:t>
            </a:r>
            <a:r>
              <a:rPr lang="en-IN" altLang="en-US" sz="3200" baseline="30000">
                <a:solidFill>
                  <a:srgbClr val="00B050"/>
                </a:solidFill>
                <a:latin typeface="Arabic Typesetting" panose="03020402040406030203" pitchFamily="66" charset="-78"/>
                <a:cs typeface="Arabic Typesetting" panose="03020402040406030203" pitchFamily="66" charset="-78"/>
              </a:rPr>
              <a:t>nd</a:t>
            </a:r>
            <a:r>
              <a:rPr lang="en-IN" altLang="en-US" sz="3200">
                <a:solidFill>
                  <a:srgbClr val="00B050"/>
                </a:solidFill>
                <a:latin typeface="Arabic Typesetting" panose="03020402040406030203" pitchFamily="66" charset="-78"/>
                <a:cs typeface="Arabic Typesetting" panose="03020402040406030203" pitchFamily="66" charset="-78"/>
              </a:rPr>
              <a:t> edition</a:t>
            </a:r>
          </a:p>
        </p:txBody>
      </p:sp>
      <p:sp>
        <p:nvSpPr>
          <p:cNvPr id="8197" name="TextBox 2"/>
          <p:cNvSpPr txBox="1">
            <a:spLocks noChangeArrowheads="1"/>
          </p:cNvSpPr>
          <p:nvPr/>
        </p:nvSpPr>
        <p:spPr bwMode="auto">
          <a:xfrm>
            <a:off x="962025" y="4768850"/>
            <a:ext cx="9909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B050"/>
                </a:solidFill>
                <a:latin typeface="Shonar Bangla" panose="020B0502040204020203" pitchFamily="34" charset="0"/>
                <a:cs typeface="Shonar Bangla" panose="020B0502040204020203" pitchFamily="34" charset="0"/>
              </a:rPr>
              <a:t>Stewart, Barber, Troutman, Wei; Pediatric dentistry :Scientific foundation and clinical practice; 1982; The C.V. Mosby Company; London.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3" y="300038"/>
            <a:ext cx="11139487" cy="5876925"/>
          </a:xfrm>
        </p:spPr>
        <p:txBody>
          <a:bodyPr rtlCol="0">
            <a:normAutofit/>
          </a:bodyPr>
          <a:lstStyle/>
          <a:p>
            <a:pPr marL="0" indent="0" fontAlgn="auto">
              <a:spcAft>
                <a:spcPts val="0"/>
              </a:spcAft>
              <a:buFont typeface="Arial" panose="020B0604020202020204" pitchFamily="34" charset="0"/>
              <a:buNone/>
              <a:defRPr/>
            </a:pPr>
            <a:r>
              <a:rPr lang="en-IN" b="1" dirty="0">
                <a:solidFill>
                  <a:srgbClr val="002060"/>
                </a:solidFill>
              </a:rPr>
              <a:t>Zirconia: This are polycrystalline ceramic without glass component. It is polymorph that occurs in three from: </a:t>
            </a:r>
          </a:p>
          <a:p>
            <a:pPr fontAlgn="auto">
              <a:spcAft>
                <a:spcPts val="0"/>
              </a:spcAft>
              <a:defRPr/>
            </a:pPr>
            <a:r>
              <a:rPr lang="it-IT" b="1" dirty="0" smtClean="0">
                <a:solidFill>
                  <a:srgbClr val="002060"/>
                </a:solidFill>
              </a:rPr>
              <a:t> </a:t>
            </a:r>
            <a:r>
              <a:rPr lang="it-IT" b="1" dirty="0">
                <a:solidFill>
                  <a:srgbClr val="002060"/>
                </a:solidFill>
              </a:rPr>
              <a:t>Monoclinic - pure zirconia stable at 1107 oC </a:t>
            </a:r>
          </a:p>
          <a:p>
            <a:pPr fontAlgn="auto">
              <a:spcAft>
                <a:spcPts val="0"/>
              </a:spcAft>
              <a:defRPr/>
            </a:pPr>
            <a:r>
              <a:rPr lang="en-IN" b="1" dirty="0" smtClean="0">
                <a:solidFill>
                  <a:srgbClr val="002060"/>
                </a:solidFill>
              </a:rPr>
              <a:t> </a:t>
            </a:r>
            <a:r>
              <a:rPr lang="en-IN" b="1" dirty="0" err="1">
                <a:solidFill>
                  <a:srgbClr val="002060"/>
                </a:solidFill>
              </a:rPr>
              <a:t>Tetraclonic</a:t>
            </a:r>
            <a:r>
              <a:rPr lang="en-IN" b="1" dirty="0">
                <a:solidFill>
                  <a:srgbClr val="002060"/>
                </a:solidFill>
              </a:rPr>
              <a:t> – above 1107 </a:t>
            </a:r>
            <a:r>
              <a:rPr lang="en-IN" b="1" dirty="0" err="1">
                <a:solidFill>
                  <a:srgbClr val="002060"/>
                </a:solidFill>
              </a:rPr>
              <a:t>oC</a:t>
            </a:r>
            <a:r>
              <a:rPr lang="en-IN" b="1" dirty="0">
                <a:solidFill>
                  <a:srgbClr val="002060"/>
                </a:solidFill>
              </a:rPr>
              <a:t> </a:t>
            </a:r>
          </a:p>
          <a:p>
            <a:pPr fontAlgn="auto">
              <a:spcAft>
                <a:spcPts val="0"/>
              </a:spcAft>
              <a:defRPr/>
            </a:pPr>
            <a:r>
              <a:rPr lang="en-IN" b="1" dirty="0" smtClean="0">
                <a:solidFill>
                  <a:srgbClr val="002060"/>
                </a:solidFill>
              </a:rPr>
              <a:t> </a:t>
            </a:r>
            <a:r>
              <a:rPr lang="en-IN" b="1" dirty="0">
                <a:solidFill>
                  <a:srgbClr val="002060"/>
                </a:solidFill>
              </a:rPr>
              <a:t>Cubic face – at 2370 </a:t>
            </a:r>
            <a:r>
              <a:rPr lang="en-IN" b="1" dirty="0" err="1">
                <a:solidFill>
                  <a:srgbClr val="002060"/>
                </a:solidFill>
              </a:rPr>
              <a:t>oC</a:t>
            </a:r>
            <a:r>
              <a:rPr lang="en-IN" b="1" dirty="0">
                <a:solidFill>
                  <a:srgbClr val="002060"/>
                </a:solidFill>
              </a:rPr>
              <a:t> </a:t>
            </a:r>
          </a:p>
          <a:p>
            <a:pPr fontAlgn="auto">
              <a:spcAft>
                <a:spcPts val="0"/>
              </a:spcAft>
              <a:defRPr/>
            </a:pPr>
            <a:endParaRPr lang="en-IN" b="1" dirty="0">
              <a:solidFill>
                <a:srgbClr val="002060"/>
              </a:solidFill>
            </a:endParaRPr>
          </a:p>
          <a:p>
            <a:pPr fontAlgn="auto">
              <a:spcAft>
                <a:spcPts val="0"/>
              </a:spcAft>
              <a:defRPr/>
            </a:pPr>
            <a:r>
              <a:rPr lang="en-IN" b="1" dirty="0">
                <a:solidFill>
                  <a:srgbClr val="002060"/>
                </a:solidFill>
              </a:rPr>
              <a:t>The volume expansion caused by different forms of zirconia induces large stress which leads Zirconia to crack. By adding small amount of </a:t>
            </a:r>
            <a:r>
              <a:rPr lang="en-IN" b="1" dirty="0" err="1">
                <a:solidFill>
                  <a:srgbClr val="002060"/>
                </a:solidFill>
              </a:rPr>
              <a:t>yttria</a:t>
            </a:r>
            <a:r>
              <a:rPr lang="en-IN" b="1" dirty="0">
                <a:solidFill>
                  <a:srgbClr val="002060"/>
                </a:solidFill>
              </a:rPr>
              <a:t> these phase changes are eliminated and the resulting material has high compressive strength, high fracture resistance, corrosion resistance, durability and biocompatibility.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fontAlgn="auto">
              <a:spcAft>
                <a:spcPts val="0"/>
              </a:spcAft>
              <a:defRPr/>
            </a:pPr>
            <a:r>
              <a:rPr lang="en-IN" dirty="0" err="1">
                <a:solidFill>
                  <a:srgbClr val="C00000"/>
                </a:solidFill>
              </a:rPr>
              <a:t>Yttria</a:t>
            </a:r>
            <a:r>
              <a:rPr lang="en-IN" dirty="0">
                <a:solidFill>
                  <a:srgbClr val="C00000"/>
                </a:solidFill>
              </a:rPr>
              <a:t>-stabilized tetragonal zirconia </a:t>
            </a:r>
            <a:r>
              <a:rPr lang="en-IN" dirty="0" err="1">
                <a:solidFill>
                  <a:srgbClr val="C00000"/>
                </a:solidFill>
              </a:rPr>
              <a:t>polycrystal</a:t>
            </a:r>
            <a:r>
              <a:rPr lang="en-IN" dirty="0">
                <a:solidFill>
                  <a:srgbClr val="C00000"/>
                </a:solidFill>
              </a:rPr>
              <a:t>, Y-TZP, has </a:t>
            </a:r>
            <a:r>
              <a:rPr lang="en-IN" dirty="0" smtClean="0">
                <a:solidFill>
                  <a:srgbClr val="C00000"/>
                </a:solidFill>
              </a:rPr>
              <a:t>a unique </a:t>
            </a:r>
            <a:r>
              <a:rPr lang="en-IN" dirty="0">
                <a:solidFill>
                  <a:srgbClr val="C00000"/>
                </a:solidFill>
              </a:rPr>
              <a:t>ability to resist crack propagation by being able to </a:t>
            </a:r>
            <a:r>
              <a:rPr lang="en-IN" dirty="0" smtClean="0">
                <a:solidFill>
                  <a:srgbClr val="C00000"/>
                </a:solidFill>
              </a:rPr>
              <a:t>transform from </a:t>
            </a:r>
            <a:r>
              <a:rPr lang="en-IN" dirty="0">
                <a:solidFill>
                  <a:srgbClr val="C00000"/>
                </a:solidFill>
              </a:rPr>
              <a:t>one </a:t>
            </a:r>
            <a:r>
              <a:rPr lang="en-IN" dirty="0" smtClean="0">
                <a:solidFill>
                  <a:srgbClr val="C00000"/>
                </a:solidFill>
              </a:rPr>
              <a:t>crystalline </a:t>
            </a:r>
            <a:r>
              <a:rPr lang="en-IN" dirty="0">
                <a:solidFill>
                  <a:srgbClr val="C00000"/>
                </a:solidFill>
              </a:rPr>
              <a:t>phase to </a:t>
            </a:r>
            <a:r>
              <a:rPr lang="en-IN" dirty="0" smtClean="0">
                <a:solidFill>
                  <a:srgbClr val="C00000"/>
                </a:solidFill>
              </a:rPr>
              <a:t>another.</a:t>
            </a:r>
          </a:p>
          <a:p>
            <a:pPr fontAlgn="auto">
              <a:spcAft>
                <a:spcPts val="0"/>
              </a:spcAft>
              <a:defRPr/>
            </a:pPr>
            <a:endParaRPr lang="en-IN" dirty="0">
              <a:solidFill>
                <a:srgbClr val="C00000"/>
              </a:solidFill>
            </a:endParaRPr>
          </a:p>
          <a:p>
            <a:pPr marL="0" indent="0" fontAlgn="auto">
              <a:spcAft>
                <a:spcPts val="0"/>
              </a:spcAft>
              <a:buFont typeface="Arial" panose="020B0604020202020204" pitchFamily="34" charset="0"/>
              <a:buNone/>
              <a:defRPr/>
            </a:pPr>
            <a:r>
              <a:rPr lang="en-IN" dirty="0" smtClean="0">
                <a:solidFill>
                  <a:srgbClr val="C00000"/>
                </a:solidFill>
              </a:rPr>
              <a:t>                           -Tote et al,2015</a:t>
            </a:r>
            <a:endParaRPr lang="en-IN" dirty="0">
              <a:solidFill>
                <a:srgbClr val="C00000"/>
              </a:solidFill>
            </a:endParaRPr>
          </a:p>
        </p:txBody>
      </p:sp>
      <p:sp>
        <p:nvSpPr>
          <p:cNvPr id="73732" name="Title 1"/>
          <p:cNvSpPr txBox="1">
            <a:spLocks/>
          </p:cNvSpPr>
          <p:nvPr/>
        </p:nvSpPr>
        <p:spPr bwMode="auto">
          <a:xfrm>
            <a:off x="838200" y="3000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endParaRPr lang="en-IN" altLang="en-US" sz="4400">
              <a:latin typeface="Calibri Light" panose="020F0302020204030204" pitchFamily="34" charset="0"/>
            </a:endParaRPr>
          </a:p>
        </p:txBody>
      </p:sp>
      <p:sp>
        <p:nvSpPr>
          <p:cNvPr id="73733" name="Content Placeholder 2"/>
          <p:cNvSpPr txBox="1">
            <a:spLocks/>
          </p:cNvSpPr>
          <p:nvPr/>
        </p:nvSpPr>
        <p:spPr bwMode="auto">
          <a:xfrm>
            <a:off x="838200" y="1760538"/>
            <a:ext cx="105156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endParaRPr lang="en-IN"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IN" altLang="en-US" smtClean="0"/>
          </a:p>
        </p:txBody>
      </p:sp>
      <p:graphicFrame>
        <p:nvGraphicFramePr>
          <p:cNvPr id="4" name="Content Placeholder 3"/>
          <p:cNvGraphicFramePr>
            <a:graphicFrameLocks noGrp="1"/>
          </p:cNvGraphicFramePr>
          <p:nvPr>
            <p:ph idx="1"/>
          </p:nvPr>
        </p:nvGraphicFramePr>
        <p:xfrm>
          <a:off x="166688" y="182563"/>
          <a:ext cx="11777662" cy="6918325"/>
        </p:xfrm>
        <a:graphic>
          <a:graphicData uri="http://schemas.openxmlformats.org/drawingml/2006/table">
            <a:tbl>
              <a:tblPr firstRow="1" bandRow="1">
                <a:tableStyleId>{5C22544A-7EE6-4342-B048-85BDC9FD1C3A}</a:tableStyleId>
              </a:tblPr>
              <a:tblGrid>
                <a:gridCol w="5888831"/>
                <a:gridCol w="5888831"/>
              </a:tblGrid>
              <a:tr h="518112">
                <a:tc>
                  <a:txBody>
                    <a:bodyPr/>
                    <a:lstStyle/>
                    <a:p>
                      <a:r>
                        <a:rPr lang="en-IN" sz="2800" dirty="0" smtClean="0">
                          <a:latin typeface="Arabic Typesetting" panose="03020402040406030203" pitchFamily="66" charset="-78"/>
                          <a:cs typeface="Arabic Typesetting" panose="03020402040406030203" pitchFamily="66" charset="-78"/>
                        </a:rPr>
                        <a:t>Advantages</a:t>
                      </a:r>
                      <a:endParaRPr lang="en-IN" sz="2800" dirty="0">
                        <a:latin typeface="Arabic Typesetting" panose="03020402040406030203" pitchFamily="66" charset="-78"/>
                        <a:cs typeface="Arabic Typesetting" panose="03020402040406030203" pitchFamily="66" charset="-78"/>
                      </a:endParaRPr>
                    </a:p>
                  </a:txBody>
                  <a:tcPr marT="45716" marB="45716"/>
                </a:tc>
                <a:tc>
                  <a:txBody>
                    <a:bodyPr/>
                    <a:lstStyle/>
                    <a:p>
                      <a:r>
                        <a:rPr lang="en-IN" sz="2800" dirty="0" err="1" smtClean="0">
                          <a:latin typeface="Arabic Typesetting" panose="03020402040406030203" pitchFamily="66" charset="-78"/>
                          <a:cs typeface="Arabic Typesetting" panose="03020402040406030203" pitchFamily="66" charset="-78"/>
                        </a:rPr>
                        <a:t>Disadvanatges</a:t>
                      </a:r>
                      <a:endParaRPr lang="en-IN" sz="2800" dirty="0">
                        <a:latin typeface="Arabic Typesetting" panose="03020402040406030203" pitchFamily="66" charset="-78"/>
                        <a:cs typeface="Arabic Typesetting" panose="03020402040406030203" pitchFamily="66" charset="-78"/>
                      </a:endParaRPr>
                    </a:p>
                  </a:txBody>
                  <a:tcPr marT="45716" marB="45716"/>
                </a:tc>
              </a:tr>
              <a:tr h="2041973">
                <a:tc>
                  <a:txBody>
                    <a:bodyPr/>
                    <a:lstStyle/>
                    <a:p>
                      <a:endPar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endParaRPr>
                    </a:p>
                    <a:p>
                      <a:endPar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endParaRPr>
                    </a:p>
                    <a:p>
                      <a:r>
                        <a:rPr lang="en-IN" sz="32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Esthetically</a:t>
                      </a:r>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pleasing, natural appearance </a:t>
                      </a:r>
                    </a:p>
                    <a:p>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c>
                  <a:txBody>
                    <a:bodyPr/>
                    <a:lstStyle/>
                    <a:p>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Inability to crimp </a:t>
                      </a:r>
                    </a:p>
                  </a:txBody>
                  <a:tcPr marT="45716" marB="45716"/>
                </a:tc>
              </a:tr>
              <a:tr h="15543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Highest strength/fracture resistance of any </a:t>
                      </a:r>
                      <a:r>
                        <a:rPr lang="en-IN" sz="32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ped</a:t>
                      </a:r>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crown </a:t>
                      </a:r>
                    </a:p>
                    <a:p>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Prepare the tooth to fit the crown, rather than fitting the crown to the tooth </a:t>
                      </a:r>
                    </a:p>
                    <a:p>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r>
              <a:tr h="579067">
                <a:tc>
                  <a:txBody>
                    <a:bodyPr/>
                    <a:lstStyle/>
                    <a:p>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Biocompatible</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c>
                  <a:txBody>
                    <a:bodyPr/>
                    <a:lstStyle/>
                    <a:p>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Cost/crown $22-25 </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r>
              <a:tr h="579067">
                <a:tc>
                  <a:txBody>
                    <a:bodyPr/>
                    <a:lstStyle/>
                    <a:p>
                      <a:endParaRPr lang="en-IN" sz="3200" b="1">
                        <a:solidFill>
                          <a:srgbClr val="002060"/>
                        </a:solidFill>
                        <a:latin typeface="Arabic Typesetting" panose="03020402040406030203" pitchFamily="66" charset="-78"/>
                        <a:cs typeface="Arabic Typesetting" panose="03020402040406030203" pitchFamily="66" charset="-78"/>
                      </a:endParaRPr>
                    </a:p>
                  </a:txBody>
                  <a:tcPr marT="45716" marB="45716"/>
                </a:tc>
                <a:tc>
                  <a:txBody>
                    <a:bodyPr/>
                    <a:lstStyle/>
                    <a:p>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Need for good </a:t>
                      </a:r>
                      <a:r>
                        <a:rPr lang="en-IN" sz="3200" b="1" i="0" u="none" strike="noStrike" kern="1200" baseline="0" dirty="0" err="1" smtClean="0">
                          <a:solidFill>
                            <a:srgbClr val="002060"/>
                          </a:solidFill>
                          <a:latin typeface="Arabic Typesetting" panose="03020402040406030203" pitchFamily="66" charset="-78"/>
                          <a:ea typeface="+mn-ea"/>
                          <a:cs typeface="Arabic Typesetting" panose="03020402040406030203" pitchFamily="66" charset="-78"/>
                        </a:rPr>
                        <a:t>hemorrhage</a:t>
                      </a:r>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 control </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r>
              <a:tr h="579067">
                <a:tc>
                  <a:txBody>
                    <a:bodyPr/>
                    <a:lstStyle/>
                    <a:p>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Color stable </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c>
                  <a:txBody>
                    <a:bodyPr/>
                    <a:lstStyle/>
                    <a:p>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Need for remaining tooth structure </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r>
              <a:tr h="1066702">
                <a:tc>
                  <a:txBody>
                    <a:bodyPr/>
                    <a:lstStyle/>
                    <a:p>
                      <a:r>
                        <a:rPr lang="en-IN" sz="3200" b="1" dirty="0" smtClean="0">
                          <a:solidFill>
                            <a:srgbClr val="002060"/>
                          </a:solidFill>
                          <a:latin typeface="Arabic Typesetting" panose="03020402040406030203" pitchFamily="66" charset="-78"/>
                          <a:cs typeface="Arabic Typesetting" panose="03020402040406030203" pitchFamily="66" charset="-78"/>
                        </a:rPr>
                        <a:t>-Wagonner,2015</a:t>
                      </a:r>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3200" b="1" i="0" u="none" strike="noStrike" kern="1200" baseline="0" dirty="0" smtClean="0">
                          <a:solidFill>
                            <a:srgbClr val="002060"/>
                          </a:solidFill>
                          <a:latin typeface="Arabic Typesetting" panose="03020402040406030203" pitchFamily="66" charset="-78"/>
                          <a:ea typeface="+mn-ea"/>
                          <a:cs typeface="Arabic Typesetting" panose="03020402040406030203" pitchFamily="66" charset="-78"/>
                        </a:rPr>
                        <a:t>Longer prep and fit time for most practitioners </a:t>
                      </a:r>
                    </a:p>
                    <a:p>
                      <a:endParaRPr lang="en-IN" sz="3200" b="1" dirty="0">
                        <a:solidFill>
                          <a:srgbClr val="002060"/>
                        </a:solidFill>
                        <a:latin typeface="Arabic Typesetting" panose="03020402040406030203" pitchFamily="66" charset="-78"/>
                        <a:cs typeface="Arabic Typesetting" panose="03020402040406030203" pitchFamily="66" charset="-78"/>
                      </a:endParaRPr>
                    </a:p>
                  </a:txBody>
                  <a:tcPr marT="45716" marB="45716"/>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lnSpcReduction="10000"/>
          </a:bodyPr>
          <a:lstStyle/>
          <a:p>
            <a:pPr marL="0" indent="0" fontAlgn="auto">
              <a:spcAft>
                <a:spcPts val="0"/>
              </a:spcAft>
              <a:buFont typeface="Arial" panose="020B0604020202020204" pitchFamily="34" charset="0"/>
              <a:buNone/>
              <a:defRPr/>
            </a:pPr>
            <a:r>
              <a:rPr lang="en-IN" b="1" dirty="0" smtClean="0">
                <a:solidFill>
                  <a:srgbClr val="002060"/>
                </a:solidFill>
              </a:rPr>
              <a:t>Contraindications</a:t>
            </a:r>
          </a:p>
          <a:p>
            <a:pPr marL="0" indent="0" fontAlgn="auto">
              <a:spcAft>
                <a:spcPts val="0"/>
              </a:spcAft>
              <a:buFont typeface="Arial" panose="020B0604020202020204" pitchFamily="34" charset="0"/>
              <a:buNone/>
              <a:defRPr/>
            </a:pPr>
            <a:r>
              <a:rPr lang="en-IN" b="1" dirty="0" smtClean="0">
                <a:solidFill>
                  <a:srgbClr val="002060"/>
                </a:solidFill>
              </a:rPr>
              <a:t>They are </a:t>
            </a:r>
            <a:r>
              <a:rPr lang="en-IN" b="1" dirty="0">
                <a:solidFill>
                  <a:srgbClr val="002060"/>
                </a:solidFill>
              </a:rPr>
              <a:t>not recommended in patients that are heavy </a:t>
            </a:r>
            <a:r>
              <a:rPr lang="en-IN" b="1" dirty="0" err="1">
                <a:solidFill>
                  <a:srgbClr val="002060"/>
                </a:solidFill>
              </a:rPr>
              <a:t>bruxers</a:t>
            </a:r>
            <a:r>
              <a:rPr lang="en-IN" b="1" dirty="0">
                <a:solidFill>
                  <a:srgbClr val="002060"/>
                </a:solidFill>
              </a:rPr>
              <a:t>. </a:t>
            </a:r>
            <a:endParaRPr lang="en-IN" b="1" dirty="0" smtClean="0">
              <a:solidFill>
                <a:srgbClr val="002060"/>
              </a:solidFill>
            </a:endParaRPr>
          </a:p>
          <a:p>
            <a:pPr fontAlgn="auto">
              <a:spcAft>
                <a:spcPts val="0"/>
              </a:spcAft>
              <a:defRPr/>
            </a:pPr>
            <a:endParaRPr lang="en-IN" b="1" dirty="0">
              <a:solidFill>
                <a:srgbClr val="002060"/>
              </a:solidFill>
            </a:endParaRPr>
          </a:p>
          <a:p>
            <a:pPr marL="0" indent="0" fontAlgn="auto">
              <a:spcAft>
                <a:spcPts val="0"/>
              </a:spcAft>
              <a:buFont typeface="Arial" panose="020B0604020202020204" pitchFamily="34" charset="0"/>
              <a:buNone/>
              <a:defRPr/>
            </a:pPr>
            <a:r>
              <a:rPr lang="en-IN" b="1" dirty="0" smtClean="0">
                <a:solidFill>
                  <a:srgbClr val="002060"/>
                </a:solidFill>
              </a:rPr>
              <a:t>Indications</a:t>
            </a:r>
          </a:p>
          <a:p>
            <a:pPr fontAlgn="auto">
              <a:spcAft>
                <a:spcPts val="0"/>
              </a:spcAft>
              <a:defRPr/>
            </a:pPr>
            <a:r>
              <a:rPr lang="en-IN" b="1" dirty="0">
                <a:solidFill>
                  <a:srgbClr val="002060"/>
                </a:solidFill>
              </a:rPr>
              <a:t>Good occlusion with opposing dentition</a:t>
            </a:r>
          </a:p>
          <a:p>
            <a:pPr fontAlgn="auto">
              <a:spcAft>
                <a:spcPts val="0"/>
              </a:spcAft>
              <a:defRPr/>
            </a:pPr>
            <a:r>
              <a:rPr lang="en-IN" b="1" dirty="0" smtClean="0">
                <a:solidFill>
                  <a:srgbClr val="002060"/>
                </a:solidFill>
              </a:rPr>
              <a:t>Adequate </a:t>
            </a:r>
            <a:r>
              <a:rPr lang="en-IN" b="1" dirty="0">
                <a:solidFill>
                  <a:srgbClr val="002060"/>
                </a:solidFill>
              </a:rPr>
              <a:t>crown height</a:t>
            </a:r>
          </a:p>
          <a:p>
            <a:pPr fontAlgn="auto">
              <a:spcAft>
                <a:spcPts val="0"/>
              </a:spcAft>
              <a:defRPr/>
            </a:pPr>
            <a:r>
              <a:rPr lang="en-IN" b="1" dirty="0" smtClean="0">
                <a:solidFill>
                  <a:srgbClr val="002060"/>
                </a:solidFill>
              </a:rPr>
              <a:t> </a:t>
            </a:r>
            <a:r>
              <a:rPr lang="en-IN" b="1" dirty="0">
                <a:solidFill>
                  <a:srgbClr val="002060"/>
                </a:solidFill>
              </a:rPr>
              <a:t>Adequate spacing</a:t>
            </a:r>
          </a:p>
          <a:p>
            <a:pPr fontAlgn="auto">
              <a:spcAft>
                <a:spcPts val="0"/>
              </a:spcAft>
              <a:defRPr/>
            </a:pPr>
            <a:r>
              <a:rPr lang="en-IN" b="1" dirty="0" smtClean="0">
                <a:solidFill>
                  <a:srgbClr val="002060"/>
                </a:solidFill>
              </a:rPr>
              <a:t>Cooperative Patient</a:t>
            </a:r>
          </a:p>
          <a:p>
            <a:pPr marL="0" indent="0" fontAlgn="auto">
              <a:spcAft>
                <a:spcPts val="0"/>
              </a:spcAft>
              <a:buFont typeface="Arial" panose="020B0604020202020204" pitchFamily="34" charset="0"/>
              <a:buNone/>
              <a:defRPr/>
            </a:pPr>
            <a:r>
              <a:rPr lang="en-IN" b="1" dirty="0">
                <a:solidFill>
                  <a:srgbClr val="002060"/>
                </a:solidFill>
              </a:rPr>
              <a:t> </a:t>
            </a:r>
            <a:r>
              <a:rPr lang="en-IN" b="1" dirty="0" smtClean="0">
                <a:solidFill>
                  <a:srgbClr val="002060"/>
                </a:solidFill>
              </a:rPr>
              <a:t>                                                             -</a:t>
            </a:r>
            <a:r>
              <a:rPr lang="en-IN" b="1" dirty="0" err="1" smtClean="0">
                <a:solidFill>
                  <a:srgbClr val="002060"/>
                </a:solidFill>
              </a:rPr>
              <a:t>Biber</a:t>
            </a:r>
            <a:r>
              <a:rPr lang="en-IN" b="1" dirty="0" smtClean="0">
                <a:solidFill>
                  <a:srgbClr val="002060"/>
                </a:solidFill>
              </a:rPr>
              <a:t> et al</a:t>
            </a:r>
            <a:endParaRPr lang="en-IN" b="1" dirty="0">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IN" altLang="en-US" b="1" smtClean="0">
                <a:solidFill>
                  <a:srgbClr val="002060"/>
                </a:solidFill>
              </a:rPr>
              <a:t>Brands available</a:t>
            </a:r>
          </a:p>
        </p:txBody>
      </p:sp>
      <p:sp>
        <p:nvSpPr>
          <p:cNvPr id="3" name="Content Placeholder 2"/>
          <p:cNvSpPr>
            <a:spLocks noGrp="1"/>
          </p:cNvSpPr>
          <p:nvPr>
            <p:ph idx="1"/>
          </p:nvPr>
        </p:nvSpPr>
        <p:spPr/>
        <p:txBody>
          <a:bodyPr rtlCol="0">
            <a:normAutofit/>
          </a:bodyPr>
          <a:lstStyle/>
          <a:p>
            <a:pPr fontAlgn="auto">
              <a:spcAft>
                <a:spcPts val="0"/>
              </a:spcAft>
              <a:defRPr/>
            </a:pPr>
            <a:endParaRPr lang="en-IN" dirty="0"/>
          </a:p>
          <a:p>
            <a:pPr marL="514350" indent="-514350" fontAlgn="auto">
              <a:spcAft>
                <a:spcPts val="0"/>
              </a:spcAft>
              <a:buFont typeface="+mj-lt"/>
              <a:buAutoNum type="arabicPeriod"/>
              <a:defRPr/>
            </a:pPr>
            <a:endParaRPr lang="en-IN" b="1" dirty="0">
              <a:solidFill>
                <a:srgbClr val="C00000"/>
              </a:solidFill>
            </a:endParaRPr>
          </a:p>
          <a:p>
            <a:pPr marL="514350" indent="-514350" fontAlgn="auto">
              <a:spcAft>
                <a:spcPts val="0"/>
              </a:spcAft>
              <a:buFont typeface="+mj-lt"/>
              <a:buAutoNum type="arabicPeriod"/>
              <a:defRPr/>
            </a:pPr>
            <a:r>
              <a:rPr lang="en-IN" b="1" dirty="0">
                <a:solidFill>
                  <a:srgbClr val="C00000"/>
                </a:solidFill>
              </a:rPr>
              <a:t>EZ </a:t>
            </a:r>
            <a:r>
              <a:rPr lang="en-IN" b="1" dirty="0" err="1">
                <a:solidFill>
                  <a:srgbClr val="C00000"/>
                </a:solidFill>
              </a:rPr>
              <a:t>Pedo</a:t>
            </a:r>
            <a:r>
              <a:rPr lang="en-IN" b="1" dirty="0">
                <a:solidFill>
                  <a:srgbClr val="C00000"/>
                </a:solidFill>
              </a:rPr>
              <a:t>, Loomis CA </a:t>
            </a:r>
          </a:p>
          <a:p>
            <a:pPr marL="514350" indent="-514350" fontAlgn="auto">
              <a:spcAft>
                <a:spcPts val="0"/>
              </a:spcAft>
              <a:buFont typeface="+mj-lt"/>
              <a:buAutoNum type="arabicPeriod"/>
              <a:defRPr/>
            </a:pPr>
            <a:r>
              <a:rPr lang="en-IN" b="1" dirty="0" smtClean="0">
                <a:solidFill>
                  <a:srgbClr val="C00000"/>
                </a:solidFill>
              </a:rPr>
              <a:t>Cheng </a:t>
            </a:r>
            <a:r>
              <a:rPr lang="en-IN" b="1" dirty="0">
                <a:solidFill>
                  <a:srgbClr val="C00000"/>
                </a:solidFill>
              </a:rPr>
              <a:t>Crowns, Exton PA </a:t>
            </a:r>
          </a:p>
          <a:p>
            <a:pPr marL="514350" indent="-514350" fontAlgn="auto">
              <a:spcAft>
                <a:spcPts val="0"/>
              </a:spcAft>
              <a:buFont typeface="+mj-lt"/>
              <a:buAutoNum type="arabicPeriod"/>
              <a:defRPr/>
            </a:pPr>
            <a:r>
              <a:rPr lang="en-IN" b="1" dirty="0" smtClean="0">
                <a:solidFill>
                  <a:srgbClr val="C00000"/>
                </a:solidFill>
              </a:rPr>
              <a:t>Kinder </a:t>
            </a:r>
            <a:r>
              <a:rPr lang="en-IN" b="1" dirty="0" err="1">
                <a:solidFill>
                  <a:srgbClr val="C00000"/>
                </a:solidFill>
              </a:rPr>
              <a:t>Krowns</a:t>
            </a:r>
            <a:r>
              <a:rPr lang="en-IN" b="1" dirty="0">
                <a:solidFill>
                  <a:srgbClr val="C00000"/>
                </a:solidFill>
              </a:rPr>
              <a:t>, St Louis Park, MN </a:t>
            </a:r>
          </a:p>
          <a:p>
            <a:pPr marL="514350" indent="-514350" fontAlgn="auto">
              <a:spcAft>
                <a:spcPts val="0"/>
              </a:spcAft>
              <a:buFont typeface="+mj-lt"/>
              <a:buAutoNum type="arabicPeriod"/>
              <a:defRPr/>
            </a:pPr>
            <a:r>
              <a:rPr lang="en-IN" b="1" dirty="0" err="1" smtClean="0">
                <a:solidFill>
                  <a:srgbClr val="C00000"/>
                </a:solidFill>
              </a:rPr>
              <a:t>NuSmile</a:t>
            </a:r>
            <a:r>
              <a:rPr lang="en-IN" b="1" dirty="0" smtClean="0">
                <a:solidFill>
                  <a:srgbClr val="C00000"/>
                </a:solidFill>
              </a:rPr>
              <a:t> </a:t>
            </a:r>
            <a:r>
              <a:rPr lang="en-IN" b="1" dirty="0" err="1">
                <a:solidFill>
                  <a:srgbClr val="C00000"/>
                </a:solidFill>
              </a:rPr>
              <a:t>Pediatric</a:t>
            </a:r>
            <a:r>
              <a:rPr lang="en-IN" b="1" dirty="0">
                <a:solidFill>
                  <a:srgbClr val="C00000"/>
                </a:solidFill>
              </a:rPr>
              <a:t> Crowns, Houston, TX </a:t>
            </a:r>
          </a:p>
          <a:p>
            <a:pPr marL="0" indent="0" fontAlgn="auto">
              <a:spcAft>
                <a:spcPts val="0"/>
              </a:spcAft>
              <a:buFont typeface="Arial" panose="020B0604020202020204" pitchFamily="34" charset="0"/>
              <a:buNone/>
              <a:defRPr/>
            </a:pPr>
            <a:endParaRPr lang="en-IN"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IN" altLang="en-US" smtClean="0"/>
          </a:p>
        </p:txBody>
      </p:sp>
      <p:pic>
        <p:nvPicPr>
          <p:cNvPr id="7782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05750" y="1309688"/>
            <a:ext cx="2847975" cy="3317875"/>
          </a:xfrm>
        </p:spPr>
      </p:pic>
      <p:pic>
        <p:nvPicPr>
          <p:cNvPr id="778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5213"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5213" y="314325"/>
            <a:ext cx="26638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Box 6"/>
          <p:cNvSpPr txBox="1">
            <a:spLocks noChangeArrowheads="1"/>
          </p:cNvSpPr>
          <p:nvPr/>
        </p:nvSpPr>
        <p:spPr bwMode="auto">
          <a:xfrm>
            <a:off x="628650" y="3486150"/>
            <a:ext cx="260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2800" b="1">
                <a:solidFill>
                  <a:srgbClr val="002060"/>
                </a:solidFill>
                <a:latin typeface="Arabic Typesetting" panose="03020402040406030203" pitchFamily="66" charset="-78"/>
                <a:cs typeface="Arabic Typesetting" panose="03020402040406030203" pitchFamily="66" charset="-78"/>
              </a:rPr>
              <a:t>Selection of crown</a:t>
            </a:r>
          </a:p>
        </p:txBody>
      </p:sp>
      <p:sp>
        <p:nvSpPr>
          <p:cNvPr id="77831" name="TextBox 7"/>
          <p:cNvSpPr txBox="1">
            <a:spLocks noChangeArrowheads="1"/>
          </p:cNvSpPr>
          <p:nvPr/>
        </p:nvSpPr>
        <p:spPr bwMode="auto">
          <a:xfrm>
            <a:off x="4795838" y="3449638"/>
            <a:ext cx="2600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2800" b="1">
                <a:solidFill>
                  <a:srgbClr val="002060"/>
                </a:solidFill>
                <a:latin typeface="Arabic Typesetting" panose="03020402040406030203" pitchFamily="66" charset="-78"/>
                <a:cs typeface="Arabic Typesetting" panose="03020402040406030203" pitchFamily="66" charset="-78"/>
              </a:rPr>
              <a:t>Reduce the incisal edge 1.5 - 2mm. </a:t>
            </a:r>
          </a:p>
        </p:txBody>
      </p:sp>
      <p:sp>
        <p:nvSpPr>
          <p:cNvPr id="77832" name="Rectangle 8"/>
          <p:cNvSpPr>
            <a:spLocks noChangeArrowheads="1"/>
          </p:cNvSpPr>
          <p:nvPr/>
        </p:nvSpPr>
        <p:spPr bwMode="auto">
          <a:xfrm>
            <a:off x="4795838" y="5073650"/>
            <a:ext cx="60960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2800" b="1">
                <a:solidFill>
                  <a:srgbClr val="002060"/>
                </a:solidFill>
                <a:latin typeface="Arabic Typesetting" panose="03020402040406030203" pitchFamily="66" charset="-78"/>
                <a:cs typeface="Arabic Typesetting" panose="03020402040406030203" pitchFamily="66" charset="-78"/>
              </a:rPr>
              <a:t>Reduce the labial surface a minimum of 0.5- 1.0 of tooth structure in three planes (gingival-middle-incisal thirds). These three planes extend from 1-2mm subgingivally all the way to the middle of the incisal edge of the prep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endParaRPr lang="en-IN" altLang="en-US" smtClean="0"/>
          </a:p>
        </p:txBody>
      </p:sp>
      <p:sp>
        <p:nvSpPr>
          <p:cNvPr id="78851" name="Content Placeholder 2"/>
          <p:cNvSpPr>
            <a:spLocks noGrp="1"/>
          </p:cNvSpPr>
          <p:nvPr>
            <p:ph idx="1"/>
          </p:nvPr>
        </p:nvSpPr>
        <p:spPr/>
        <p:txBody>
          <a:bodyPr/>
          <a:lstStyle/>
          <a:p>
            <a:endParaRPr lang="en-IN" altLang="en-US" smtClean="0"/>
          </a:p>
        </p:txBody>
      </p:sp>
      <p:pic>
        <p:nvPicPr>
          <p:cNvPr id="788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52400"/>
            <a:ext cx="2752725"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4"/>
          <p:cNvSpPr>
            <a:spLocks noChangeArrowheads="1"/>
          </p:cNvSpPr>
          <p:nvPr/>
        </p:nvSpPr>
        <p:spPr bwMode="auto">
          <a:xfrm>
            <a:off x="233363" y="3363913"/>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200" b="1">
                <a:solidFill>
                  <a:srgbClr val="002060"/>
                </a:solidFill>
                <a:latin typeface="Arabic Typesetting" panose="03020402040406030203" pitchFamily="66" charset="-78"/>
                <a:cs typeface="Arabic Typesetting" panose="03020402040406030203" pitchFamily="66" charset="-78"/>
              </a:rPr>
              <a:t>Reduce the lingual surface by removing .75- 1.25mm of tooth structure from the lingual surface, extending from 1-2mm subgingivally to the middle of the incisal edge of the prep following the natural contours of the existing clinical crown. The facial and lingual preps should meet in a thin incisal edge </a:t>
            </a:r>
          </a:p>
        </p:txBody>
      </p:sp>
      <p:pic>
        <p:nvPicPr>
          <p:cNvPr id="7885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3150" y="274638"/>
            <a:ext cx="39211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endParaRPr lang="en-IN" altLang="en-US" smtClean="0"/>
          </a:p>
        </p:txBody>
      </p:sp>
      <p:sp>
        <p:nvSpPr>
          <p:cNvPr id="79875" name="Content Placeholder 2"/>
          <p:cNvSpPr>
            <a:spLocks noGrp="1"/>
          </p:cNvSpPr>
          <p:nvPr>
            <p:ph idx="1"/>
          </p:nvPr>
        </p:nvSpPr>
        <p:spPr/>
        <p:txBody>
          <a:bodyPr/>
          <a:lstStyle/>
          <a:p>
            <a:endParaRPr lang="en-IN" altLang="en-US" smtClean="0"/>
          </a:p>
        </p:txBody>
      </p:sp>
      <p:pic>
        <p:nvPicPr>
          <p:cNvPr id="798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6275" y="-220663"/>
            <a:ext cx="32194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4"/>
          <p:cNvSpPr>
            <a:spLocks noChangeArrowheads="1"/>
          </p:cNvSpPr>
          <p:nvPr/>
        </p:nvSpPr>
        <p:spPr bwMode="auto">
          <a:xfrm>
            <a:off x="1400175" y="3449638"/>
            <a:ext cx="100869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3600" b="1">
                <a:solidFill>
                  <a:srgbClr val="002060"/>
                </a:solidFill>
                <a:latin typeface="Arabic Typesetting" panose="03020402040406030203" pitchFamily="66" charset="-78"/>
                <a:cs typeface="Arabic Typesetting" panose="03020402040406030203" pitchFamily="66" charset="-78"/>
              </a:rPr>
              <a:t>The circumference of the overall prep should be ovoid when viewed from the incisal edge. Facial and lingual surfaces should not be prepared flat, but rather curved interproximally. Removing extra material in these areas will insure an easier fit with less internal interference and allow mesia/ distal rotation for a better alignment of the crown during final cementation.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IN" altLang="en-US" smtClean="0"/>
          </a:p>
        </p:txBody>
      </p:sp>
      <p:pic>
        <p:nvPicPr>
          <p:cNvPr id="8089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194300" y="2790825"/>
            <a:ext cx="5083175" cy="3386138"/>
          </a:xfrm>
        </p:spPr>
      </p:pic>
      <p:pic>
        <p:nvPicPr>
          <p:cNvPr id="80900" name="Picture 4"/>
          <p:cNvPicPr>
            <a:picLocks noChangeAspect="1"/>
          </p:cNvPicPr>
          <p:nvPr/>
        </p:nvPicPr>
        <p:blipFill>
          <a:blip r:embed="rId3">
            <a:extLst>
              <a:ext uri="{28A0092B-C50C-407E-A947-70E740481C1C}">
                <a14:useLocalDpi xmlns:a14="http://schemas.microsoft.com/office/drawing/2010/main" val="0"/>
              </a:ext>
            </a:extLst>
          </a:blip>
          <a:srcRect l="27063" t="22250"/>
          <a:stretch>
            <a:fillRect/>
          </a:stretch>
        </p:blipFill>
        <p:spPr bwMode="auto">
          <a:xfrm>
            <a:off x="244475" y="141288"/>
            <a:ext cx="435927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50" y="563563"/>
            <a:ext cx="10658475" cy="6030912"/>
          </a:xfrm>
        </p:spPr>
        <p:txBody>
          <a:bodyPr rtlCol="0">
            <a:normAutofit fontScale="85000" lnSpcReduction="20000"/>
          </a:bodyPr>
          <a:lstStyle/>
          <a:p>
            <a:pPr marL="0" indent="0" fontAlgn="auto">
              <a:spcAft>
                <a:spcPts val="0"/>
              </a:spcAft>
              <a:buFont typeface="Arial" panose="020B0604020202020204" pitchFamily="34" charset="0"/>
              <a:buNone/>
              <a:defRPr/>
            </a:pPr>
            <a:r>
              <a:rPr lang="en-IN" sz="4200" dirty="0" smtClean="0">
                <a:solidFill>
                  <a:srgbClr val="002060"/>
                </a:solidFill>
                <a:latin typeface="Arabic Typesetting" panose="03020402040406030203" pitchFamily="66" charset="-78"/>
                <a:cs typeface="Arabic Typesetting" panose="03020402040406030203" pitchFamily="66" charset="-78"/>
              </a:rPr>
              <a:t>This </a:t>
            </a:r>
            <a:r>
              <a:rPr lang="en-IN" sz="4200" dirty="0">
                <a:solidFill>
                  <a:srgbClr val="002060"/>
                </a:solidFill>
                <a:latin typeface="Arabic Typesetting" panose="03020402040406030203" pitchFamily="66" charset="-78"/>
                <a:cs typeface="Arabic Typesetting" panose="03020402040406030203" pitchFamily="66" charset="-78"/>
              </a:rPr>
              <a:t>randomised clinical trial (RCT) compared the clinical outcomes of three aesthetic full-coronal restorations (composite strip crowns, pre-veneered stainless steel crowns (SSCs) and pre-fabricated primary zirconia crowns) in carious and traumatised primary maxillary incisors.</a:t>
            </a:r>
          </a:p>
          <a:p>
            <a:pPr marL="0" indent="0" fontAlgn="auto">
              <a:spcAft>
                <a:spcPts val="0"/>
              </a:spcAft>
              <a:buFont typeface="Arial" panose="020B0604020202020204" pitchFamily="34" charset="0"/>
              <a:buNone/>
              <a:defRPr/>
            </a:pPr>
            <a:r>
              <a:rPr lang="en-IN" sz="4200" b="1" dirty="0">
                <a:solidFill>
                  <a:srgbClr val="002060"/>
                </a:solidFill>
                <a:latin typeface="Arabic Typesetting" panose="03020402040406030203" pitchFamily="66" charset="-78"/>
                <a:cs typeface="Arabic Typesetting" panose="03020402040406030203" pitchFamily="66" charset="-78"/>
              </a:rPr>
              <a:t>MATERIALS AND METHODS: </a:t>
            </a:r>
          </a:p>
          <a:p>
            <a:pPr marL="0" indent="0" fontAlgn="auto">
              <a:spcAft>
                <a:spcPts val="0"/>
              </a:spcAft>
              <a:buFont typeface="Arial" panose="020B0604020202020204" pitchFamily="34" charset="0"/>
              <a:buNone/>
              <a:defRPr/>
            </a:pPr>
            <a:r>
              <a:rPr lang="en-IN" sz="4200" dirty="0">
                <a:solidFill>
                  <a:srgbClr val="002060"/>
                </a:solidFill>
                <a:latin typeface="Arabic Typesetting" panose="03020402040406030203" pitchFamily="66" charset="-78"/>
                <a:cs typeface="Arabic Typesetting" panose="03020402040406030203" pitchFamily="66" charset="-78"/>
              </a:rPr>
              <a:t>One hundred and twenty nine teeth in 39 children aged between 3 to 5 years were included. </a:t>
            </a:r>
          </a:p>
          <a:p>
            <a:pPr marL="0" indent="0" fontAlgn="auto">
              <a:spcAft>
                <a:spcPts val="0"/>
              </a:spcAft>
              <a:buFont typeface="Arial" panose="020B0604020202020204" pitchFamily="34" charset="0"/>
              <a:buNone/>
              <a:defRPr/>
            </a:pPr>
            <a:r>
              <a:rPr lang="en-IN" sz="4200" b="1" dirty="0">
                <a:solidFill>
                  <a:srgbClr val="002060"/>
                </a:solidFill>
                <a:latin typeface="Arabic Typesetting" panose="03020402040406030203" pitchFamily="66" charset="-78"/>
                <a:cs typeface="Arabic Typesetting" panose="03020402040406030203" pitchFamily="66" charset="-78"/>
              </a:rPr>
              <a:t>RESULTS: </a:t>
            </a:r>
          </a:p>
          <a:p>
            <a:pPr fontAlgn="auto">
              <a:spcAft>
                <a:spcPts val="0"/>
              </a:spcAft>
              <a:defRPr/>
            </a:pPr>
            <a:r>
              <a:rPr lang="en-IN" sz="4200" dirty="0">
                <a:solidFill>
                  <a:srgbClr val="002060"/>
                </a:solidFill>
                <a:latin typeface="Arabic Typesetting" panose="03020402040406030203" pitchFamily="66" charset="-78"/>
                <a:cs typeface="Arabic Typesetting" panose="03020402040406030203" pitchFamily="66" charset="-78"/>
              </a:rPr>
              <a:t>The retention rate was highest for zirconia crowns (100%) followed by pre-veneered SSCs (95%). Strip crowns were the least retentive (78%). Zirconia crowns showed low grade abrasion in four opposing teeth</a:t>
            </a:r>
            <a:r>
              <a:rPr lang="en-IN" sz="4200" dirty="0" smtClean="0">
                <a:solidFill>
                  <a:srgbClr val="002060"/>
                </a:solidFill>
                <a:latin typeface="Arabic Typesetting" panose="03020402040406030203" pitchFamily="66" charset="-78"/>
                <a:cs typeface="Arabic Typesetting" panose="03020402040406030203" pitchFamily="66" charset="-78"/>
              </a:rPr>
              <a:t>.</a:t>
            </a:r>
          </a:p>
          <a:p>
            <a:pPr fontAlgn="auto">
              <a:spcAft>
                <a:spcPts val="0"/>
              </a:spcAft>
              <a:defRPr/>
            </a:pPr>
            <a:endParaRPr lang="en-IN" sz="4200" dirty="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4200" dirty="0" smtClean="0">
                <a:solidFill>
                  <a:srgbClr val="002060"/>
                </a:solidFill>
                <a:latin typeface="Arabic Typesetting" panose="03020402040406030203" pitchFamily="66" charset="-78"/>
                <a:cs typeface="Arabic Typesetting" panose="03020402040406030203" pitchFamily="66" charset="-78"/>
              </a:rPr>
              <a:t>-</a:t>
            </a:r>
            <a:r>
              <a:rPr lang="en-IN" sz="4200" dirty="0" err="1" smtClean="0">
                <a:solidFill>
                  <a:srgbClr val="002060"/>
                </a:solidFill>
                <a:latin typeface="Arabic Typesetting" panose="03020402040406030203" pitchFamily="66" charset="-78"/>
                <a:cs typeface="Arabic Typesetting" panose="03020402040406030203" pitchFamily="66" charset="-78"/>
              </a:rPr>
              <a:t>Walia</a:t>
            </a:r>
            <a:r>
              <a:rPr lang="en-IN" sz="4200" dirty="0" smtClean="0">
                <a:solidFill>
                  <a:srgbClr val="002060"/>
                </a:solidFill>
                <a:latin typeface="Arabic Typesetting" panose="03020402040406030203" pitchFamily="66" charset="-78"/>
                <a:cs typeface="Arabic Typesetting" panose="03020402040406030203" pitchFamily="66" charset="-78"/>
              </a:rPr>
              <a:t> et al,2014</a:t>
            </a:r>
            <a:endParaRPr lang="en-IN" sz="4200" dirty="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269875" y="322263"/>
            <a:ext cx="11784013" cy="5854700"/>
          </a:xfrm>
        </p:spPr>
        <p:txBody>
          <a:bodyPr/>
          <a:lstStyle/>
          <a:p>
            <a:pPr marL="0" indent="0">
              <a:buFont typeface="Arial" panose="020B0604020202020204" pitchFamily="34" charset="0"/>
              <a:buNone/>
            </a:pPr>
            <a:r>
              <a:rPr lang="en-IN" altLang="en-US" sz="2400" smtClean="0">
                <a:solidFill>
                  <a:srgbClr val="C00000"/>
                </a:solidFill>
              </a:rPr>
              <a:t>1.Examination of the patient’s occlusion                                    3. Local anaesthesia application</a:t>
            </a:r>
          </a:p>
          <a:p>
            <a:pPr marL="0" indent="0">
              <a:buFont typeface="Arial" panose="020B0604020202020204" pitchFamily="34" charset="0"/>
              <a:buNone/>
            </a:pPr>
            <a:r>
              <a:rPr lang="en-IN" altLang="en-US" sz="2400" smtClean="0">
                <a:solidFill>
                  <a:srgbClr val="C00000"/>
                </a:solidFill>
              </a:rPr>
              <a:t>2.                                                                                                                     Topical/ infiltration</a:t>
            </a:r>
          </a:p>
          <a:p>
            <a:pPr marL="0" indent="0">
              <a:buFont typeface="Arial" panose="020B0604020202020204" pitchFamily="34" charset="0"/>
              <a:buNone/>
            </a:pPr>
            <a:r>
              <a:rPr lang="en-IN" altLang="en-US" sz="2400" smtClean="0">
                <a:solidFill>
                  <a:srgbClr val="C00000"/>
                </a:solidFill>
              </a:rPr>
              <a:t>                                                                                                         ( degree of inflammation of gingival </a:t>
            </a:r>
          </a:p>
          <a:p>
            <a:pPr marL="0" indent="0">
              <a:buFont typeface="Arial" panose="020B0604020202020204" pitchFamily="34" charset="0"/>
              <a:buNone/>
            </a:pPr>
            <a:r>
              <a:rPr lang="en-IN" altLang="en-US" sz="2400" smtClean="0">
                <a:solidFill>
                  <a:srgbClr val="C00000"/>
                </a:solidFill>
              </a:rPr>
              <a:t>                                                                                                             tissue                                                                                                               </a:t>
            </a:r>
          </a:p>
          <a:p>
            <a:pPr marL="0" indent="0">
              <a:buFont typeface="Arial" panose="020B0604020202020204" pitchFamily="34" charset="0"/>
              <a:buNone/>
            </a:pPr>
            <a:r>
              <a:rPr lang="en-IN" altLang="en-US" sz="2400" smtClean="0">
                <a:solidFill>
                  <a:srgbClr val="C00000"/>
                </a:solidFill>
              </a:rPr>
              <a:t>Crown selection –Trial and error                                          `</a:t>
            </a:r>
          </a:p>
          <a:p>
            <a:pPr marL="0" indent="0">
              <a:buFont typeface="Arial" panose="020B0604020202020204" pitchFamily="34" charset="0"/>
              <a:buNone/>
            </a:pPr>
            <a:r>
              <a:rPr lang="en-IN" altLang="en-US" sz="2400" smtClean="0">
                <a:solidFill>
                  <a:srgbClr val="C00000"/>
                </a:solidFill>
              </a:rPr>
              <a:t>Measurement of internal diameter of crown                         4. Rubber dam application</a:t>
            </a:r>
          </a:p>
          <a:p>
            <a:pPr marL="0" indent="0">
              <a:buFont typeface="Arial" panose="020B0604020202020204" pitchFamily="34" charset="0"/>
              <a:buNone/>
            </a:pPr>
            <a:r>
              <a:rPr lang="en-IN" altLang="en-US" sz="2400" smtClean="0">
                <a:solidFill>
                  <a:srgbClr val="C00000"/>
                </a:solidFill>
              </a:rPr>
              <a:t>Measurement of greatest diameter of selected tooth</a:t>
            </a:r>
          </a:p>
          <a:p>
            <a:pPr marL="0" indent="0">
              <a:buFont typeface="Arial" panose="020B0604020202020204" pitchFamily="34" charset="0"/>
              <a:buNone/>
            </a:pPr>
            <a:r>
              <a:rPr lang="en-IN" altLang="en-US" sz="2400" smtClean="0">
                <a:solidFill>
                  <a:srgbClr val="C00000"/>
                </a:solidFill>
              </a:rPr>
              <a:t>(middle of middle third of the clinical crown)</a:t>
            </a:r>
          </a:p>
          <a:p>
            <a:pPr marL="0" indent="0">
              <a:buFont typeface="Arial" panose="020B0604020202020204" pitchFamily="34" charset="0"/>
              <a:buNone/>
            </a:pPr>
            <a:r>
              <a:rPr lang="en-IN" altLang="en-US" sz="2400" smtClean="0">
                <a:solidFill>
                  <a:srgbClr val="C00000"/>
                </a:solidFill>
              </a:rPr>
              <a:t>(Cast- Vernier callipers/ Oral cavity-dividers)</a:t>
            </a:r>
          </a:p>
          <a:p>
            <a:pPr marL="0" indent="0">
              <a:buFont typeface="Arial" panose="020B0604020202020204" pitchFamily="34" charset="0"/>
              <a:buNone/>
            </a:pPr>
            <a:r>
              <a:rPr lang="en-IN" altLang="en-US" sz="2400" smtClean="0">
                <a:solidFill>
                  <a:srgbClr val="C00000"/>
                </a:solidFill>
              </a:rPr>
              <a:t>Charts</a:t>
            </a:r>
          </a:p>
          <a:p>
            <a:pPr marL="0" indent="0">
              <a:buFont typeface="Arial" panose="020B0604020202020204" pitchFamily="34" charset="0"/>
              <a:buNone/>
            </a:pPr>
            <a:r>
              <a:rPr lang="en-IN" altLang="en-US" sz="2400" smtClean="0">
                <a:solidFill>
                  <a:srgbClr val="C00000"/>
                </a:solidFill>
              </a:rPr>
              <a:t>Radiographic measurement</a:t>
            </a:r>
          </a:p>
          <a:p>
            <a:pPr marL="0" indent="0">
              <a:buFont typeface="Arial" panose="020B0604020202020204" pitchFamily="34" charset="0"/>
              <a:buNone/>
            </a:pPr>
            <a:r>
              <a:rPr lang="en-IN" altLang="en-US" sz="2400" smtClean="0">
                <a:solidFill>
                  <a:srgbClr val="C00000"/>
                </a:solidFill>
              </a:rPr>
              <a:t>Measurement of greatest diameter of contralateral tooth </a:t>
            </a:r>
          </a:p>
        </p:txBody>
      </p:sp>
      <p:pic>
        <p:nvPicPr>
          <p:cNvPr id="92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613" y="811213"/>
            <a:ext cx="13176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7469188" y="90488"/>
            <a:ext cx="0" cy="51387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69188" y="5138738"/>
            <a:ext cx="0" cy="171926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IN" altLang="en-US" smtClean="0"/>
          </a:p>
        </p:txBody>
      </p:sp>
      <p:sp>
        <p:nvSpPr>
          <p:cNvPr id="82947" name="Content Placeholder 2"/>
          <p:cNvSpPr>
            <a:spLocks noGrp="1"/>
          </p:cNvSpPr>
          <p:nvPr>
            <p:ph idx="1"/>
          </p:nvPr>
        </p:nvSpPr>
        <p:spPr/>
        <p:txBody>
          <a:bodyPr/>
          <a:lstStyle/>
          <a:p>
            <a:endParaRPr lang="en-IN" altLang="en-US" smtClean="0"/>
          </a:p>
        </p:txBody>
      </p:sp>
      <p:pic>
        <p:nvPicPr>
          <p:cNvPr id="829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228600"/>
            <a:ext cx="5897563"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8938" y="3689350"/>
            <a:ext cx="68881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IN" altLang="en-US" b="1" smtClean="0">
                <a:solidFill>
                  <a:srgbClr val="002060"/>
                </a:solidFill>
              </a:rPr>
              <a:t>Strip crowns</a:t>
            </a:r>
          </a:p>
        </p:txBody>
      </p:sp>
      <p:sp>
        <p:nvSpPr>
          <p:cNvPr id="83971" name="Content Placeholder 2"/>
          <p:cNvSpPr>
            <a:spLocks noGrp="1"/>
          </p:cNvSpPr>
          <p:nvPr>
            <p:ph idx="1"/>
          </p:nvPr>
        </p:nvSpPr>
        <p:spPr/>
        <p:txBody>
          <a:bodyPr/>
          <a:lstStyle/>
          <a:p>
            <a:r>
              <a:rPr lang="en-IN" altLang="en-US" b="1" smtClean="0">
                <a:solidFill>
                  <a:srgbClr val="002060"/>
                </a:solidFill>
              </a:rPr>
              <a:t>Composite strip crowns are composite filled celluloid crowns forms. </a:t>
            </a:r>
          </a:p>
          <a:p>
            <a:endParaRPr lang="en-IN" altLang="en-US" b="1" smtClean="0">
              <a:solidFill>
                <a:srgbClr val="002060"/>
              </a:solidFill>
            </a:endParaRPr>
          </a:p>
          <a:p>
            <a:r>
              <a:rPr lang="en-IN" altLang="en-US" b="1" smtClean="0">
                <a:solidFill>
                  <a:srgbClr val="002060"/>
                </a:solidFill>
              </a:rPr>
              <a:t>They have become a popular method of restoring primary anterior teeth because they provide superior aesthetics as compared to other forms of anterior tooth coverage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IN" altLang="en-US" b="1" smtClean="0">
                <a:solidFill>
                  <a:srgbClr val="C00000"/>
                </a:solidFill>
              </a:rPr>
              <a:t>Advantages</a:t>
            </a:r>
          </a:p>
        </p:txBody>
      </p:sp>
      <p:sp>
        <p:nvSpPr>
          <p:cNvPr id="3" name="Content Placeholder 2"/>
          <p:cNvSpPr>
            <a:spLocks noGrp="1"/>
          </p:cNvSpPr>
          <p:nvPr>
            <p:ph idx="1"/>
          </p:nvPr>
        </p:nvSpPr>
        <p:spPr>
          <a:xfrm>
            <a:off x="617538" y="1568450"/>
            <a:ext cx="10529887" cy="5141913"/>
          </a:xfrm>
        </p:spPr>
        <p:txBody>
          <a:bodyPr rtlCol="0">
            <a:normAutofit fontScale="92500" lnSpcReduction="20000"/>
          </a:bodyPr>
          <a:lstStyle/>
          <a:p>
            <a:pPr fontAlgn="auto">
              <a:spcAft>
                <a:spcPts val="0"/>
              </a:spcAft>
              <a:defRPr/>
            </a:pPr>
            <a:r>
              <a:rPr lang="en-IN" b="1" dirty="0">
                <a:solidFill>
                  <a:srgbClr val="002060"/>
                </a:solidFill>
              </a:rPr>
              <a:t>Parent/patient pleasing</a:t>
            </a:r>
          </a:p>
          <a:p>
            <a:pPr fontAlgn="auto">
              <a:spcAft>
                <a:spcPts val="0"/>
              </a:spcAft>
              <a:defRPr/>
            </a:pPr>
            <a:r>
              <a:rPr lang="en-IN" b="1" dirty="0" smtClean="0">
                <a:solidFill>
                  <a:srgbClr val="002060"/>
                </a:solidFill>
              </a:rPr>
              <a:t>Ideal </a:t>
            </a:r>
            <a:r>
              <a:rPr lang="en-IN" b="1" dirty="0">
                <a:solidFill>
                  <a:srgbClr val="002060"/>
                </a:solidFill>
              </a:rPr>
              <a:t>for ankylosed tooth build –ups</a:t>
            </a:r>
          </a:p>
          <a:p>
            <a:pPr fontAlgn="auto">
              <a:spcAft>
                <a:spcPts val="0"/>
              </a:spcAft>
              <a:defRPr/>
            </a:pPr>
            <a:r>
              <a:rPr lang="en-IN" b="1" dirty="0" smtClean="0">
                <a:solidFill>
                  <a:srgbClr val="002060"/>
                </a:solidFill>
              </a:rPr>
              <a:t> </a:t>
            </a:r>
            <a:r>
              <a:rPr lang="en-IN" b="1" dirty="0">
                <a:solidFill>
                  <a:srgbClr val="002060"/>
                </a:solidFill>
              </a:rPr>
              <a:t>Simple to fit &amp; trim</a:t>
            </a:r>
          </a:p>
          <a:p>
            <a:pPr fontAlgn="auto">
              <a:spcAft>
                <a:spcPts val="0"/>
              </a:spcAft>
              <a:defRPr/>
            </a:pPr>
            <a:r>
              <a:rPr lang="en-IN" b="1" dirty="0" smtClean="0">
                <a:solidFill>
                  <a:srgbClr val="002060"/>
                </a:solidFill>
              </a:rPr>
              <a:t> </a:t>
            </a:r>
            <a:r>
              <a:rPr lang="en-IN" b="1" dirty="0">
                <a:solidFill>
                  <a:srgbClr val="002060"/>
                </a:solidFill>
              </a:rPr>
              <a:t>Removal is fast &amp; easy</a:t>
            </a:r>
          </a:p>
          <a:p>
            <a:pPr fontAlgn="auto">
              <a:spcAft>
                <a:spcPts val="0"/>
              </a:spcAft>
              <a:defRPr/>
            </a:pPr>
            <a:r>
              <a:rPr lang="en-IN" b="1" dirty="0" smtClean="0">
                <a:solidFill>
                  <a:srgbClr val="002060"/>
                </a:solidFill>
              </a:rPr>
              <a:t> </a:t>
            </a:r>
            <a:r>
              <a:rPr lang="en-IN" b="1" dirty="0">
                <a:solidFill>
                  <a:srgbClr val="002060"/>
                </a:solidFill>
              </a:rPr>
              <a:t>Easily matches natural dentition</a:t>
            </a:r>
          </a:p>
          <a:p>
            <a:pPr fontAlgn="auto">
              <a:spcAft>
                <a:spcPts val="0"/>
              </a:spcAft>
              <a:defRPr/>
            </a:pPr>
            <a:r>
              <a:rPr lang="en-IN" b="1" dirty="0" smtClean="0">
                <a:solidFill>
                  <a:srgbClr val="002060"/>
                </a:solidFill>
              </a:rPr>
              <a:t> </a:t>
            </a:r>
            <a:r>
              <a:rPr lang="en-IN" b="1" dirty="0">
                <a:solidFill>
                  <a:srgbClr val="002060"/>
                </a:solidFill>
              </a:rPr>
              <a:t>Leaves smooth shiny surface</a:t>
            </a:r>
          </a:p>
          <a:p>
            <a:pPr fontAlgn="auto">
              <a:spcAft>
                <a:spcPts val="0"/>
              </a:spcAft>
              <a:defRPr/>
            </a:pPr>
            <a:r>
              <a:rPr lang="en-IN" b="1" dirty="0" smtClean="0">
                <a:solidFill>
                  <a:srgbClr val="002060"/>
                </a:solidFill>
              </a:rPr>
              <a:t> </a:t>
            </a:r>
            <a:r>
              <a:rPr lang="en-IN" b="1" dirty="0">
                <a:solidFill>
                  <a:srgbClr val="002060"/>
                </a:solidFill>
              </a:rPr>
              <a:t>Easy shade control with composite</a:t>
            </a:r>
          </a:p>
          <a:p>
            <a:pPr fontAlgn="auto">
              <a:spcAft>
                <a:spcPts val="0"/>
              </a:spcAft>
              <a:defRPr/>
            </a:pPr>
            <a:r>
              <a:rPr lang="en-IN" b="1" dirty="0" smtClean="0">
                <a:solidFill>
                  <a:srgbClr val="002060"/>
                </a:solidFill>
              </a:rPr>
              <a:t> </a:t>
            </a:r>
            <a:r>
              <a:rPr lang="en-IN" b="1" dirty="0">
                <a:solidFill>
                  <a:srgbClr val="002060"/>
                </a:solidFill>
              </a:rPr>
              <a:t>Superior </a:t>
            </a:r>
            <a:r>
              <a:rPr lang="en-IN" b="1" dirty="0" err="1">
                <a:solidFill>
                  <a:srgbClr val="002060"/>
                </a:solidFill>
              </a:rPr>
              <a:t>esthetic</a:t>
            </a:r>
            <a:r>
              <a:rPr lang="en-IN" b="1" dirty="0">
                <a:solidFill>
                  <a:srgbClr val="002060"/>
                </a:solidFill>
              </a:rPr>
              <a:t> quality</a:t>
            </a:r>
          </a:p>
          <a:p>
            <a:pPr fontAlgn="auto">
              <a:spcAft>
                <a:spcPts val="0"/>
              </a:spcAft>
              <a:defRPr/>
            </a:pPr>
            <a:r>
              <a:rPr lang="en-IN" b="1" dirty="0" smtClean="0">
                <a:solidFill>
                  <a:srgbClr val="002060"/>
                </a:solidFill>
              </a:rPr>
              <a:t> </a:t>
            </a:r>
            <a:r>
              <a:rPr lang="en-IN" b="1" dirty="0">
                <a:solidFill>
                  <a:srgbClr val="002060"/>
                </a:solidFill>
              </a:rPr>
              <a:t>Ideal for photo cure</a:t>
            </a:r>
          </a:p>
          <a:p>
            <a:pPr fontAlgn="auto">
              <a:spcAft>
                <a:spcPts val="0"/>
              </a:spcAft>
              <a:defRPr/>
            </a:pPr>
            <a:r>
              <a:rPr lang="en-IN" b="1" dirty="0" smtClean="0">
                <a:solidFill>
                  <a:srgbClr val="002060"/>
                </a:solidFill>
              </a:rPr>
              <a:t> </a:t>
            </a:r>
            <a:r>
              <a:rPr lang="en-IN" b="1" dirty="0">
                <a:solidFill>
                  <a:srgbClr val="002060"/>
                </a:solidFill>
              </a:rPr>
              <a:t>Crystal clear and thin</a:t>
            </a:r>
          </a:p>
          <a:p>
            <a:pPr fontAlgn="auto">
              <a:spcAft>
                <a:spcPts val="0"/>
              </a:spcAft>
              <a:defRPr/>
            </a:pPr>
            <a:r>
              <a:rPr lang="en-IN" b="1" dirty="0" smtClean="0">
                <a:solidFill>
                  <a:srgbClr val="002060"/>
                </a:solidFill>
              </a:rPr>
              <a:t> </a:t>
            </a:r>
            <a:r>
              <a:rPr lang="en-IN" b="1" dirty="0">
                <a:solidFill>
                  <a:srgbClr val="002060"/>
                </a:solidFill>
              </a:rPr>
              <a:t>Large selection of size</a:t>
            </a:r>
          </a:p>
          <a:p>
            <a:pPr fontAlgn="auto">
              <a:spcAft>
                <a:spcPts val="0"/>
              </a:spcAft>
              <a:defRPr/>
            </a:pPr>
            <a:r>
              <a:rPr lang="en-IN" b="1" dirty="0" smtClean="0">
                <a:solidFill>
                  <a:srgbClr val="002060"/>
                </a:solidFill>
              </a:rPr>
              <a:t> </a:t>
            </a:r>
            <a:r>
              <a:rPr lang="en-IN" b="1" dirty="0">
                <a:solidFill>
                  <a:srgbClr val="002060"/>
                </a:solidFill>
              </a:rPr>
              <a:t>Easy to repair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IN" altLang="en-US" b="1" smtClean="0">
                <a:solidFill>
                  <a:srgbClr val="C00000"/>
                </a:solidFill>
              </a:rPr>
              <a:t>Disadvantages</a:t>
            </a:r>
          </a:p>
        </p:txBody>
      </p:sp>
      <p:sp>
        <p:nvSpPr>
          <p:cNvPr id="3" name="Content Placeholder 2"/>
          <p:cNvSpPr>
            <a:spLocks noGrp="1"/>
          </p:cNvSpPr>
          <p:nvPr>
            <p:ph idx="1"/>
          </p:nvPr>
        </p:nvSpPr>
        <p:spPr/>
        <p:txBody>
          <a:bodyPr rtlCol="0">
            <a:normAutofit/>
          </a:bodyPr>
          <a:lstStyle/>
          <a:p>
            <a:pPr fontAlgn="auto">
              <a:spcAft>
                <a:spcPts val="0"/>
              </a:spcAft>
              <a:defRPr/>
            </a:pPr>
            <a:r>
              <a:rPr lang="en-IN" sz="3200" dirty="0" smtClean="0">
                <a:solidFill>
                  <a:srgbClr val="002060"/>
                </a:solidFill>
                <a:latin typeface="Arabic Typesetting" panose="03020402040406030203" pitchFamily="66" charset="-78"/>
                <a:cs typeface="Arabic Typesetting" panose="03020402040406030203" pitchFamily="66" charset="-78"/>
              </a:rPr>
              <a:t>Technique sensitive</a:t>
            </a:r>
          </a:p>
          <a:p>
            <a:pPr fontAlgn="auto">
              <a:spcAft>
                <a:spcPts val="0"/>
              </a:spcAft>
              <a:defRPr/>
            </a:pPr>
            <a:r>
              <a:rPr lang="en-IN" sz="3200" dirty="0" smtClean="0">
                <a:solidFill>
                  <a:srgbClr val="002060"/>
                </a:solidFill>
                <a:latin typeface="Arabic Typesetting" panose="03020402040406030203" pitchFamily="66" charset="-78"/>
                <a:cs typeface="Arabic Typesetting" panose="03020402040406030203" pitchFamily="66" charset="-78"/>
              </a:rPr>
              <a:t> adequate tooth </a:t>
            </a:r>
            <a:r>
              <a:rPr lang="en-IN" sz="3200" dirty="0">
                <a:solidFill>
                  <a:srgbClr val="002060"/>
                </a:solidFill>
                <a:latin typeface="Arabic Typesetting" panose="03020402040406030203" pitchFamily="66" charset="-78"/>
                <a:cs typeface="Arabic Typesetting" panose="03020402040406030203" pitchFamily="66" charset="-78"/>
              </a:rPr>
              <a:t>structure is required </a:t>
            </a:r>
          </a:p>
          <a:p>
            <a:pPr fontAlgn="auto">
              <a:spcAft>
                <a:spcPts val="0"/>
              </a:spcAft>
              <a:defRPr/>
            </a:pPr>
            <a:r>
              <a:rPr lang="en-IN" sz="3200" dirty="0" smtClean="0">
                <a:solidFill>
                  <a:srgbClr val="002060"/>
                </a:solidFill>
                <a:latin typeface="Arabic Typesetting" panose="03020402040406030203" pitchFamily="66" charset="-78"/>
                <a:cs typeface="Arabic Typesetting" panose="03020402040406030203" pitchFamily="66" charset="-78"/>
              </a:rPr>
              <a:t> </a:t>
            </a:r>
            <a:r>
              <a:rPr lang="en-IN" sz="3200" dirty="0">
                <a:solidFill>
                  <a:srgbClr val="002060"/>
                </a:solidFill>
                <a:latin typeface="Arabic Typesetting" panose="03020402040406030203" pitchFamily="66" charset="-78"/>
                <a:cs typeface="Arabic Typesetting" panose="03020402040406030203" pitchFamily="66" charset="-78"/>
              </a:rPr>
              <a:t>any lapses </a:t>
            </a:r>
            <a:r>
              <a:rPr lang="en-IN" sz="3200" dirty="0" smtClean="0">
                <a:solidFill>
                  <a:srgbClr val="002060"/>
                </a:solidFill>
                <a:latin typeface="Arabic Typesetting" panose="03020402040406030203" pitchFamily="66" charset="-78"/>
                <a:cs typeface="Arabic Typesetting" panose="03020402040406030203" pitchFamily="66" charset="-78"/>
              </a:rPr>
              <a:t>in patient </a:t>
            </a:r>
            <a:r>
              <a:rPr lang="en-IN" sz="3200" dirty="0">
                <a:solidFill>
                  <a:srgbClr val="002060"/>
                </a:solidFill>
                <a:latin typeface="Arabic Typesetting" panose="03020402040406030203" pitchFamily="66" charset="-78"/>
                <a:cs typeface="Arabic Typesetting" panose="03020402040406030203" pitchFamily="66" charset="-78"/>
              </a:rPr>
              <a:t>selection, moisture and </a:t>
            </a:r>
            <a:r>
              <a:rPr lang="en-IN" sz="3200" dirty="0" smtClean="0">
                <a:solidFill>
                  <a:srgbClr val="002060"/>
                </a:solidFill>
                <a:latin typeface="Arabic Typesetting" panose="03020402040406030203" pitchFamily="66" charset="-78"/>
                <a:cs typeface="Arabic Typesetting" panose="03020402040406030203" pitchFamily="66" charset="-78"/>
              </a:rPr>
              <a:t>haemorrhage control</a:t>
            </a:r>
            <a:r>
              <a:rPr lang="en-IN" sz="3200" dirty="0">
                <a:solidFill>
                  <a:srgbClr val="002060"/>
                </a:solidFill>
                <a:latin typeface="Arabic Typesetting" panose="03020402040406030203" pitchFamily="66" charset="-78"/>
                <a:cs typeface="Arabic Typesetting" panose="03020402040406030203" pitchFamily="66" charset="-78"/>
              </a:rPr>
              <a:t>, tooth preparation and resin </a:t>
            </a:r>
            <a:r>
              <a:rPr lang="en-IN" sz="3200" dirty="0" smtClean="0">
                <a:solidFill>
                  <a:srgbClr val="002060"/>
                </a:solidFill>
                <a:latin typeface="Arabic Typesetting" panose="03020402040406030203" pitchFamily="66" charset="-78"/>
                <a:cs typeface="Arabic Typesetting" panose="03020402040406030203" pitchFamily="66" charset="-78"/>
              </a:rPr>
              <a:t>placement can </a:t>
            </a:r>
            <a:r>
              <a:rPr lang="en-IN" sz="3200" dirty="0">
                <a:solidFill>
                  <a:srgbClr val="002060"/>
                </a:solidFill>
                <a:latin typeface="Arabic Typesetting" panose="03020402040406030203" pitchFamily="66" charset="-78"/>
                <a:cs typeface="Arabic Typesetting" panose="03020402040406030203" pitchFamily="66" charset="-78"/>
              </a:rPr>
              <a:t>lead to </a:t>
            </a:r>
            <a:r>
              <a:rPr lang="en-IN" sz="3200" dirty="0" smtClean="0">
                <a:solidFill>
                  <a:srgbClr val="002060"/>
                </a:solidFill>
                <a:latin typeface="Arabic Typesetting" panose="03020402040406030203" pitchFamily="66" charset="-78"/>
                <a:cs typeface="Arabic Typesetting" panose="03020402040406030203" pitchFamily="66" charset="-78"/>
              </a:rPr>
              <a:t>failure</a:t>
            </a:r>
          </a:p>
          <a:p>
            <a:pPr fontAlgn="auto">
              <a:spcAft>
                <a:spcPts val="0"/>
              </a:spcAft>
              <a:defRPr/>
            </a:pPr>
            <a:r>
              <a:rPr lang="en-IN" sz="3200" dirty="0">
                <a:solidFill>
                  <a:srgbClr val="002060"/>
                </a:solidFill>
                <a:latin typeface="Arabic Typesetting" panose="03020402040406030203" pitchFamily="66" charset="-78"/>
                <a:cs typeface="Arabic Typesetting" panose="03020402040406030203" pitchFamily="66" charset="-78"/>
              </a:rPr>
              <a:t>It is not as durable or retentive as stainless steel/open faced crowns, pre-veneered crowns or zirconia crowns and is not recommended on </a:t>
            </a:r>
            <a:endParaRPr lang="en-IN" sz="3200" dirty="0" smtClean="0">
              <a:solidFill>
                <a:srgbClr val="002060"/>
              </a:solidFill>
              <a:latin typeface="Arabic Typesetting" panose="03020402040406030203" pitchFamily="66" charset="-78"/>
              <a:cs typeface="Arabic Typesetting" panose="03020402040406030203" pitchFamily="66" charset="-78"/>
            </a:endParaRPr>
          </a:p>
          <a:p>
            <a:pPr fontAlgn="auto">
              <a:spcAft>
                <a:spcPts val="0"/>
              </a:spcAft>
              <a:defRPr/>
            </a:pPr>
            <a:endParaRPr lang="en-IN" sz="3600" dirty="0">
              <a:solidFill>
                <a:srgbClr val="002060"/>
              </a:solidFill>
              <a:latin typeface="Arabic Typesetting" panose="03020402040406030203" pitchFamily="66" charset="-78"/>
              <a:cs typeface="Arabic Typesetting" panose="03020402040406030203" pitchFamily="66" charset="-78"/>
            </a:endParaRPr>
          </a:p>
          <a:p>
            <a:pPr marL="0" indent="0" fontAlgn="auto">
              <a:spcAft>
                <a:spcPts val="0"/>
              </a:spcAft>
              <a:buFont typeface="Arial" panose="020B0604020202020204" pitchFamily="34" charset="0"/>
              <a:buNone/>
              <a:defRPr/>
            </a:pPr>
            <a:r>
              <a:rPr lang="en-IN" sz="3600" dirty="0" smtClean="0">
                <a:solidFill>
                  <a:srgbClr val="002060"/>
                </a:solidFill>
                <a:latin typeface="Arabic Typesetting" panose="03020402040406030203" pitchFamily="66" charset="-78"/>
                <a:cs typeface="Arabic Typesetting" panose="03020402040406030203" pitchFamily="66" charset="-78"/>
              </a:rPr>
              <a:t>                                      -</a:t>
            </a:r>
            <a:r>
              <a:rPr lang="en-IN" sz="3600" dirty="0" err="1" smtClean="0">
                <a:solidFill>
                  <a:srgbClr val="C00000"/>
                </a:solidFill>
                <a:latin typeface="Arabic Typesetting" panose="03020402040406030203" pitchFamily="66" charset="-78"/>
                <a:cs typeface="Arabic Typesetting" panose="03020402040406030203" pitchFamily="66" charset="-78"/>
              </a:rPr>
              <a:t>Kupietzky</a:t>
            </a:r>
            <a:r>
              <a:rPr lang="en-IN" sz="3600" dirty="0" smtClean="0">
                <a:solidFill>
                  <a:srgbClr val="C00000"/>
                </a:solidFill>
                <a:latin typeface="Arabic Typesetting" panose="03020402040406030203" pitchFamily="66" charset="-78"/>
                <a:cs typeface="Arabic Typesetting" panose="03020402040406030203" pitchFamily="66" charset="-78"/>
              </a:rPr>
              <a:t> et al,2003</a:t>
            </a:r>
            <a:endParaRPr lang="en-IN" sz="3600" dirty="0">
              <a:solidFill>
                <a:srgbClr val="C00000"/>
              </a:solidFill>
              <a:latin typeface="Arabic Typesetting" panose="03020402040406030203" pitchFamily="66" charset="-78"/>
              <a:cs typeface="Arabic Typesetting" panose="03020402040406030203" pitchFamily="66" charset="-7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endParaRPr lang="en-IN" altLang="en-US" smtClean="0"/>
          </a:p>
        </p:txBody>
      </p:sp>
      <p:pic>
        <p:nvPicPr>
          <p:cNvPr id="8704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3490913"/>
            <a:ext cx="4249738" cy="2606675"/>
          </a:xfrm>
        </p:spPr>
      </p:pic>
      <p:pic>
        <p:nvPicPr>
          <p:cNvPr id="870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5125"/>
            <a:ext cx="335756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782638"/>
            <a:ext cx="356235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6"/>
          <p:cNvSpPr>
            <a:spLocks noChangeArrowheads="1"/>
          </p:cNvSpPr>
          <p:nvPr/>
        </p:nvSpPr>
        <p:spPr bwMode="auto">
          <a:xfrm>
            <a:off x="5534025" y="3897313"/>
            <a:ext cx="6096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N" altLang="en-US" sz="2800" b="1">
                <a:solidFill>
                  <a:srgbClr val="002060"/>
                </a:solidFill>
                <a:latin typeface="Arabic Typesetting" panose="03020402040406030203" pitchFamily="66" charset="-78"/>
                <a:cs typeface="Arabic Typesetting" panose="03020402040406030203" pitchFamily="66" charset="-78"/>
              </a:rPr>
              <a:t>Reduce the interproximal surfaces by 0.5 to 1.0mm. </a:t>
            </a:r>
          </a:p>
          <a:p>
            <a:pPr eaLnBrk="1" hangingPunct="1"/>
            <a:r>
              <a:rPr lang="en-IN" altLang="en-US" sz="2800" b="1">
                <a:solidFill>
                  <a:srgbClr val="002060"/>
                </a:solidFill>
                <a:latin typeface="Arabic Typesetting" panose="03020402040406030203" pitchFamily="66" charset="-78"/>
                <a:cs typeface="Arabic Typesetting" panose="03020402040406030203" pitchFamily="66" charset="-78"/>
              </a:rPr>
              <a:t>• The interproximal walls should be parallel and the gingival margin should have a feather edge. </a:t>
            </a:r>
          </a:p>
          <a:p>
            <a:pPr eaLnBrk="1" hangingPunct="1"/>
            <a:r>
              <a:rPr lang="en-IN" altLang="en-US" sz="2800" b="1">
                <a:solidFill>
                  <a:srgbClr val="002060"/>
                </a:solidFill>
                <a:latin typeface="Arabic Typesetting" panose="03020402040406030203" pitchFamily="66" charset="-78"/>
                <a:cs typeface="Arabic Typesetting" panose="03020402040406030203" pitchFamily="66" charset="-78"/>
              </a:rPr>
              <a:t>• Reduce the facial surface by 1mm and the lingual surface by 0.5mm. </a:t>
            </a:r>
          </a:p>
          <a:p>
            <a:pPr eaLnBrk="1" hangingPunct="1"/>
            <a:r>
              <a:rPr lang="en-IN" altLang="en-US" sz="2800" b="1">
                <a:solidFill>
                  <a:srgbClr val="002060"/>
                </a:solidFill>
                <a:latin typeface="Arabic Typesetting" panose="03020402040406030203" pitchFamily="66" charset="-78"/>
                <a:cs typeface="Arabic Typesetting" panose="03020402040406030203" pitchFamily="66" charset="-78"/>
              </a:rPr>
              <a:t>• Create a feather-edge gingival margin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endParaRPr lang="en-IN" altLang="en-US" smtClean="0"/>
          </a:p>
        </p:txBody>
      </p:sp>
      <p:pic>
        <p:nvPicPr>
          <p:cNvPr id="8806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98988" y="365125"/>
            <a:ext cx="3357562" cy="2519363"/>
          </a:xfrm>
        </p:spPr>
      </p:pic>
      <p:pic>
        <p:nvPicPr>
          <p:cNvPr id="880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5125"/>
            <a:ext cx="33480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7713" y="400050"/>
            <a:ext cx="31781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3" y="3322638"/>
            <a:ext cx="3668712"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1825" y="3322638"/>
            <a:ext cx="367030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67713" y="3363913"/>
            <a:ext cx="3643312"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IN" altLang="en-US" b="1" smtClean="0">
                <a:solidFill>
                  <a:srgbClr val="002060"/>
                </a:solidFill>
              </a:rPr>
              <a:t>Retention rate</a:t>
            </a:r>
          </a:p>
        </p:txBody>
      </p:sp>
      <p:sp>
        <p:nvSpPr>
          <p:cNvPr id="3" name="Content Placeholder 2"/>
          <p:cNvSpPr>
            <a:spLocks noGrp="1"/>
          </p:cNvSpPr>
          <p:nvPr>
            <p:ph idx="1"/>
          </p:nvPr>
        </p:nvSpPr>
        <p:spPr/>
        <p:txBody>
          <a:bodyPr rtlCol="0">
            <a:normAutofit/>
          </a:bodyPr>
          <a:lstStyle/>
          <a:p>
            <a:pPr fontAlgn="auto">
              <a:spcAft>
                <a:spcPts val="0"/>
              </a:spcAft>
              <a:defRPr/>
            </a:pPr>
            <a:r>
              <a:rPr lang="en-IN" b="1" dirty="0" smtClean="0">
                <a:solidFill>
                  <a:srgbClr val="002060"/>
                </a:solidFill>
              </a:rPr>
              <a:t>88%</a:t>
            </a:r>
          </a:p>
          <a:p>
            <a:pPr fontAlgn="auto">
              <a:spcAft>
                <a:spcPts val="0"/>
              </a:spcAft>
              <a:defRPr/>
            </a:pPr>
            <a:endParaRPr lang="en-IN" b="1" dirty="0">
              <a:solidFill>
                <a:srgbClr val="002060"/>
              </a:solidFill>
            </a:endParaRPr>
          </a:p>
          <a:p>
            <a:pPr marL="0" indent="0" fontAlgn="auto">
              <a:spcAft>
                <a:spcPts val="0"/>
              </a:spcAft>
              <a:buFont typeface="Arial" panose="020B0604020202020204" pitchFamily="34" charset="0"/>
              <a:buNone/>
              <a:defRPr/>
            </a:pPr>
            <a:r>
              <a:rPr lang="en-IN" b="1" dirty="0" smtClean="0">
                <a:solidFill>
                  <a:srgbClr val="002060"/>
                </a:solidFill>
              </a:rPr>
              <a:t>Kupietzky,2003</a:t>
            </a:r>
            <a:endParaRPr lang="en-IN" b="1" dirty="0">
              <a:solidFill>
                <a:srgbClr val="00206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fontAlgn="auto">
              <a:spcAft>
                <a:spcPts val="0"/>
              </a:spcAft>
              <a:defRPr/>
            </a:pPr>
            <a:r>
              <a:rPr lang="en-IN" b="1" dirty="0">
                <a:solidFill>
                  <a:srgbClr val="002060"/>
                </a:solidFill>
              </a:rPr>
              <a:t>More than 80% of the restorations were judged to be successful at the final follow-up examination. </a:t>
            </a:r>
            <a:endParaRPr lang="en-IN" b="1" dirty="0" smtClean="0">
              <a:solidFill>
                <a:srgbClr val="002060"/>
              </a:solidFill>
            </a:endParaRPr>
          </a:p>
          <a:p>
            <a:pPr fontAlgn="auto">
              <a:spcAft>
                <a:spcPts val="0"/>
              </a:spcAft>
              <a:defRPr/>
            </a:pPr>
            <a:r>
              <a:rPr lang="en-IN" b="1" dirty="0" smtClean="0">
                <a:solidFill>
                  <a:srgbClr val="002060"/>
                </a:solidFill>
              </a:rPr>
              <a:t>Only </a:t>
            </a:r>
            <a:r>
              <a:rPr lang="en-IN" b="1" dirty="0">
                <a:solidFill>
                  <a:srgbClr val="002060"/>
                </a:solidFill>
              </a:rPr>
              <a:t>the number of carious surfaces of the tooth at baseline influenced the treatment outcome. The failure rate was higher in central incisors with four affected surfaces (P = 0.005), and in lateral incisors with four carious surfaces (P = 0.0003), than in those presenting one or two carious surfaces in both central and lateral incisors (P = 0.002</a:t>
            </a:r>
            <a:r>
              <a:rPr lang="en-IN" b="1" dirty="0" smtClean="0">
                <a:solidFill>
                  <a:srgbClr val="002060"/>
                </a:solidFill>
              </a:rPr>
              <a:t>).</a:t>
            </a:r>
          </a:p>
          <a:p>
            <a:pPr fontAlgn="auto">
              <a:spcAft>
                <a:spcPts val="0"/>
              </a:spcAft>
              <a:defRPr/>
            </a:pPr>
            <a:endParaRPr lang="en-IN" b="1" dirty="0">
              <a:solidFill>
                <a:srgbClr val="002060"/>
              </a:solidFill>
            </a:endParaRPr>
          </a:p>
          <a:p>
            <a:pPr marL="0" indent="0" fontAlgn="auto">
              <a:spcAft>
                <a:spcPts val="0"/>
              </a:spcAft>
              <a:buFont typeface="Arial" panose="020B0604020202020204" pitchFamily="34" charset="0"/>
              <a:buNone/>
              <a:defRPr/>
            </a:pPr>
            <a:r>
              <a:rPr lang="en-IN" b="1" dirty="0" smtClean="0">
                <a:solidFill>
                  <a:srgbClr val="002060"/>
                </a:solidFill>
              </a:rPr>
              <a:t>-Ram and Fuks,2006</a:t>
            </a:r>
            <a:endParaRPr lang="en-IN" b="1" dirty="0">
              <a:solidFill>
                <a:srgbClr val="00206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endParaRPr lang="en-IN" dirty="0" smtClean="0">
              <a:solidFill>
                <a:srgbClr val="0070C0"/>
              </a:solidFill>
            </a:endParaRPr>
          </a:p>
          <a:p>
            <a:pPr marL="0" indent="0" fontAlgn="auto">
              <a:spcAft>
                <a:spcPts val="0"/>
              </a:spcAft>
              <a:buFont typeface="Arial" panose="020B0604020202020204" pitchFamily="34" charset="0"/>
              <a:buNone/>
              <a:defRPr/>
            </a:pPr>
            <a:r>
              <a:rPr lang="en-IN" dirty="0" smtClean="0">
                <a:solidFill>
                  <a:srgbClr val="0070C0"/>
                </a:solidFill>
              </a:rPr>
              <a:t>Parental satisfaction was excellent, but loss of crown or part of crown most likely lead to dissatisfaction </a:t>
            </a:r>
          </a:p>
          <a:p>
            <a:pPr marL="0" indent="0" fontAlgn="auto">
              <a:spcAft>
                <a:spcPts val="0"/>
              </a:spcAft>
              <a:buFont typeface="Arial" panose="020B0604020202020204" pitchFamily="34" charset="0"/>
              <a:buNone/>
              <a:defRPr/>
            </a:pPr>
            <a:endParaRPr lang="en-IN" dirty="0" smtClean="0">
              <a:solidFill>
                <a:srgbClr val="0070C0"/>
              </a:solidFill>
            </a:endParaRPr>
          </a:p>
          <a:p>
            <a:pPr marL="0" indent="0" fontAlgn="auto">
              <a:spcAft>
                <a:spcPts val="0"/>
              </a:spcAft>
              <a:buFont typeface="Arial" panose="020B0604020202020204" pitchFamily="34" charset="0"/>
              <a:buNone/>
              <a:defRPr/>
            </a:pPr>
            <a:r>
              <a:rPr lang="en-IN" dirty="0" smtClean="0">
                <a:solidFill>
                  <a:srgbClr val="0070C0"/>
                </a:solidFill>
              </a:rPr>
              <a:t>-</a:t>
            </a:r>
            <a:r>
              <a:rPr lang="en-IN" dirty="0" err="1">
                <a:solidFill>
                  <a:srgbClr val="0070C0"/>
                </a:solidFill>
              </a:rPr>
              <a:t>K</a:t>
            </a:r>
            <a:r>
              <a:rPr lang="en-IN" dirty="0" err="1" smtClean="0">
                <a:solidFill>
                  <a:srgbClr val="0070C0"/>
                </a:solidFill>
              </a:rPr>
              <a:t>upietzky</a:t>
            </a:r>
            <a:r>
              <a:rPr lang="en-IN" dirty="0" smtClean="0">
                <a:solidFill>
                  <a:srgbClr val="0070C0"/>
                </a:solidFill>
              </a:rPr>
              <a:t> and </a:t>
            </a:r>
            <a:r>
              <a:rPr lang="en-IN" dirty="0">
                <a:solidFill>
                  <a:srgbClr val="0070C0"/>
                </a:solidFill>
              </a:rPr>
              <a:t>W</a:t>
            </a:r>
            <a:r>
              <a:rPr lang="en-IN" dirty="0" smtClean="0">
                <a:solidFill>
                  <a:srgbClr val="0070C0"/>
                </a:solidFill>
              </a:rPr>
              <a:t>aggoner 2004 </a:t>
            </a:r>
          </a:p>
          <a:p>
            <a:pPr fontAlgn="auto">
              <a:spcAft>
                <a:spcPts val="0"/>
              </a:spcAft>
              <a:defRPr/>
            </a:pPr>
            <a:endParaRPr lang="en-IN"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IN" altLang="en-US" b="1" smtClean="0">
                <a:solidFill>
                  <a:srgbClr val="C00000"/>
                </a:solidFill>
              </a:rPr>
              <a:t>Bonding to dentin in primary teeth</a:t>
            </a:r>
          </a:p>
        </p:txBody>
      </p:sp>
      <p:sp>
        <p:nvSpPr>
          <p:cNvPr id="3" name="Content Placeholder 2"/>
          <p:cNvSpPr>
            <a:spLocks noGrp="1"/>
          </p:cNvSpPr>
          <p:nvPr>
            <p:ph idx="1"/>
          </p:nvPr>
        </p:nvSpPr>
        <p:spPr/>
        <p:txBody>
          <a:bodyPr rtlCol="0">
            <a:normAutofit/>
          </a:bodyPr>
          <a:lstStyle/>
          <a:p>
            <a:pPr fontAlgn="auto">
              <a:spcAft>
                <a:spcPts val="0"/>
              </a:spcAft>
              <a:defRPr/>
            </a:pPr>
            <a:r>
              <a:rPr lang="en-IN" b="1" dirty="0">
                <a:solidFill>
                  <a:srgbClr val="0070C0"/>
                </a:solidFill>
              </a:rPr>
              <a:t>Dentin of the primary teeth is less mineralized, despite the presence of a gradient of mineralization. </a:t>
            </a:r>
            <a:endParaRPr lang="en-IN" b="1" dirty="0" smtClean="0">
              <a:solidFill>
                <a:srgbClr val="0070C0"/>
              </a:solidFill>
            </a:endParaRPr>
          </a:p>
          <a:p>
            <a:pPr fontAlgn="auto">
              <a:spcAft>
                <a:spcPts val="0"/>
              </a:spcAft>
              <a:defRPr/>
            </a:pPr>
            <a:endParaRPr lang="en-IN" b="1" dirty="0">
              <a:solidFill>
                <a:srgbClr val="0070C0"/>
              </a:solidFill>
            </a:endParaRPr>
          </a:p>
          <a:p>
            <a:pPr marL="0" indent="0" fontAlgn="auto">
              <a:spcAft>
                <a:spcPts val="0"/>
              </a:spcAft>
              <a:buFont typeface="Arial" panose="020B0604020202020204" pitchFamily="34" charset="0"/>
              <a:buNone/>
              <a:defRPr/>
            </a:pPr>
            <a:endParaRPr lang="en-IN" b="1" dirty="0">
              <a:solidFill>
                <a:srgbClr val="0070C0"/>
              </a:solidFill>
            </a:endParaRPr>
          </a:p>
          <a:p>
            <a:pPr fontAlgn="auto">
              <a:spcAft>
                <a:spcPts val="0"/>
              </a:spcAft>
              <a:defRPr/>
            </a:pPr>
            <a:r>
              <a:rPr lang="en-IN" b="1" dirty="0" err="1">
                <a:solidFill>
                  <a:srgbClr val="0070C0"/>
                </a:solidFill>
              </a:rPr>
              <a:t>Nör</a:t>
            </a:r>
            <a:r>
              <a:rPr lang="en-IN" b="1" dirty="0">
                <a:solidFill>
                  <a:srgbClr val="0070C0"/>
                </a:solidFill>
              </a:rPr>
              <a:t> et al, discovered the dentin surface in the primary teeth to be more reactive to acid etching than permanent teeth, and the reported lower bond strengths found in primary teeth were attributed to a thicker hybrid layer that is not completely penetrated by the bonding agent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rtlCol="0">
            <a:normAutofit fontScale="92500" lnSpcReduction="10000"/>
          </a:bodyPr>
          <a:lstStyle/>
          <a:p>
            <a:pPr marL="0" indent="0" fontAlgn="auto">
              <a:spcAft>
                <a:spcPts val="0"/>
              </a:spcAft>
              <a:buFont typeface="Arial" panose="020B0604020202020204" pitchFamily="34" charset="0"/>
              <a:buNone/>
              <a:defRPr/>
            </a:pPr>
            <a:r>
              <a:rPr lang="en-IN" dirty="0" smtClean="0">
                <a:solidFill>
                  <a:srgbClr val="C00000"/>
                </a:solidFill>
              </a:rPr>
              <a:t>Occlusal reduction                                                                  Buccal and Lingual reduction</a:t>
            </a:r>
          </a:p>
          <a:p>
            <a:pPr marL="0" indent="0" fontAlgn="auto">
              <a:spcAft>
                <a:spcPts val="0"/>
              </a:spcAft>
              <a:buFont typeface="Arial" panose="020B0604020202020204" pitchFamily="34" charset="0"/>
              <a:buNone/>
              <a:defRPr/>
            </a:pPr>
            <a:r>
              <a:rPr lang="en-IN" dirty="0" smtClean="0">
                <a:solidFill>
                  <a:srgbClr val="C00000"/>
                </a:solidFill>
              </a:rPr>
              <a:t>                                               </a:t>
            </a:r>
          </a:p>
          <a:p>
            <a:pPr marL="0" indent="0" fontAlgn="auto">
              <a:spcAft>
                <a:spcPts val="0"/>
              </a:spcAft>
              <a:buFont typeface="Arial" panose="020B0604020202020204" pitchFamily="34" charset="0"/>
              <a:buNone/>
              <a:defRPr/>
            </a:pPr>
            <a:r>
              <a:rPr lang="en-IN" dirty="0" smtClean="0">
                <a:solidFill>
                  <a:srgbClr val="C00000"/>
                </a:solidFill>
              </a:rPr>
              <a:t>                          First </a:t>
            </a:r>
            <a:r>
              <a:rPr lang="en-IN" sz="2400" dirty="0" smtClean="0">
                <a:solidFill>
                  <a:srgbClr val="C00000"/>
                </a:solidFill>
              </a:rPr>
              <a:t>proximal reduction                                          Seldom necessary to remove the buccal                                                                                                                          </a:t>
            </a:r>
          </a:p>
          <a:p>
            <a:pPr marL="0" indent="0" fontAlgn="auto">
              <a:spcAft>
                <a:spcPts val="0"/>
              </a:spcAft>
              <a:buFont typeface="Arial" panose="020B0604020202020204" pitchFamily="34" charset="0"/>
              <a:buNone/>
              <a:defRPr/>
            </a:pPr>
            <a:r>
              <a:rPr lang="en-IN" sz="2400" dirty="0" smtClean="0">
                <a:solidFill>
                  <a:srgbClr val="C00000"/>
                </a:solidFill>
              </a:rPr>
              <a:t>                                 followed by occlusal                                                 and lingual surfaces except in the case of a </a:t>
            </a:r>
            <a:r>
              <a:rPr lang="en-IN" sz="2400" dirty="0" err="1" smtClean="0">
                <a:solidFill>
                  <a:srgbClr val="C00000"/>
                </a:solidFill>
              </a:rPr>
              <a:t>bu</a:t>
            </a:r>
            <a:r>
              <a:rPr lang="en-IN" sz="2400" dirty="0">
                <a:solidFill>
                  <a:srgbClr val="C00000"/>
                </a:solidFill>
              </a:rPr>
              <a:t> </a:t>
            </a:r>
            <a:r>
              <a:rPr lang="en-IN" sz="2400" dirty="0" smtClean="0">
                <a:solidFill>
                  <a:srgbClr val="C00000"/>
                </a:solidFill>
              </a:rPr>
              <a:t>                    -Mink and Bennet,1968                                          of a bulging mandibular 1</a:t>
            </a:r>
            <a:r>
              <a:rPr lang="en-IN" sz="2400" baseline="30000" dirty="0" smtClean="0">
                <a:solidFill>
                  <a:srgbClr val="C00000"/>
                </a:solidFill>
              </a:rPr>
              <a:t>st</a:t>
            </a:r>
            <a:r>
              <a:rPr lang="en-IN" sz="2400" dirty="0" smtClean="0">
                <a:solidFill>
                  <a:srgbClr val="C00000"/>
                </a:solidFill>
              </a:rPr>
              <a:t> molar</a:t>
            </a:r>
          </a:p>
          <a:p>
            <a:pPr marL="0" indent="0" fontAlgn="auto">
              <a:spcAft>
                <a:spcPts val="0"/>
              </a:spcAft>
              <a:buFont typeface="Arial" panose="020B0604020202020204" pitchFamily="34" charset="0"/>
              <a:buNone/>
              <a:defRPr/>
            </a:pPr>
            <a:r>
              <a:rPr lang="en-IN" sz="2400" dirty="0" smtClean="0">
                <a:solidFill>
                  <a:srgbClr val="C00000"/>
                </a:solidFill>
              </a:rPr>
              <a:t>Occlusal reduction first, followed                                                            -Mink and Bennet,1968</a:t>
            </a:r>
          </a:p>
          <a:p>
            <a:pPr marL="0" indent="0" fontAlgn="auto">
              <a:spcAft>
                <a:spcPts val="0"/>
              </a:spcAft>
              <a:buFont typeface="Arial" panose="020B0604020202020204" pitchFamily="34" charset="0"/>
              <a:buNone/>
              <a:defRPr/>
            </a:pPr>
            <a:r>
              <a:rPr lang="en-IN" sz="2400" dirty="0" smtClean="0">
                <a:solidFill>
                  <a:srgbClr val="C00000"/>
                </a:solidFill>
              </a:rPr>
              <a:t>By proximal reduction-Full,1974                                                                                         </a:t>
            </a:r>
          </a:p>
          <a:p>
            <a:pPr marL="0" indent="0" fontAlgn="auto">
              <a:spcAft>
                <a:spcPts val="0"/>
              </a:spcAft>
              <a:buFont typeface="Arial" panose="020B0604020202020204" pitchFamily="34" charset="0"/>
              <a:buNone/>
              <a:defRPr/>
            </a:pPr>
            <a:r>
              <a:rPr lang="en-IN" sz="2400" dirty="0" smtClean="0">
                <a:solidFill>
                  <a:srgbClr val="C00000"/>
                </a:solidFill>
              </a:rPr>
              <a:t>                                                                                                                    Try the selected crown for size before </a:t>
            </a:r>
            <a:endParaRPr lang="en-IN" sz="2400" dirty="0">
              <a:solidFill>
                <a:srgbClr val="C00000"/>
              </a:solidFill>
            </a:endParaRPr>
          </a:p>
          <a:p>
            <a:pPr marL="0" indent="0" fontAlgn="auto">
              <a:spcAft>
                <a:spcPts val="0"/>
              </a:spcAft>
              <a:buFont typeface="Arial" panose="020B0604020202020204" pitchFamily="34" charset="0"/>
              <a:buNone/>
              <a:defRPr/>
            </a:pPr>
            <a:r>
              <a:rPr lang="en-IN" dirty="0" smtClean="0">
                <a:solidFill>
                  <a:srgbClr val="C00000"/>
                </a:solidFill>
              </a:rPr>
              <a:t>Proximal reduction                                                                 </a:t>
            </a:r>
            <a:r>
              <a:rPr lang="en-IN" sz="2600" dirty="0" smtClean="0">
                <a:solidFill>
                  <a:srgbClr val="C00000"/>
                </a:solidFill>
              </a:rPr>
              <a:t>carrying out any </a:t>
            </a:r>
            <a:r>
              <a:rPr lang="en-IN" sz="2600" dirty="0" err="1" smtClean="0">
                <a:solidFill>
                  <a:srgbClr val="C00000"/>
                </a:solidFill>
              </a:rPr>
              <a:t>b/l</a:t>
            </a:r>
            <a:r>
              <a:rPr lang="en-IN" sz="2600" dirty="0" smtClean="0">
                <a:solidFill>
                  <a:srgbClr val="C00000"/>
                </a:solidFill>
              </a:rPr>
              <a:t> reduction</a:t>
            </a:r>
          </a:p>
          <a:p>
            <a:pPr marL="0" indent="0" fontAlgn="auto">
              <a:spcAft>
                <a:spcPts val="0"/>
              </a:spcAft>
              <a:buFont typeface="Arial" panose="020B0604020202020204" pitchFamily="34" charset="0"/>
              <a:buNone/>
              <a:defRPr/>
            </a:pPr>
            <a:r>
              <a:rPr lang="en-IN" sz="2400" dirty="0" smtClean="0">
                <a:solidFill>
                  <a:srgbClr val="C00000"/>
                </a:solidFill>
              </a:rPr>
              <a:t>                                                                                                                           -Duggal and Curzon,1984</a:t>
            </a:r>
          </a:p>
          <a:p>
            <a:pPr marL="0" indent="0" fontAlgn="auto">
              <a:spcAft>
                <a:spcPts val="0"/>
              </a:spcAft>
              <a:buFont typeface="Arial" panose="020B0604020202020204" pitchFamily="34" charset="0"/>
              <a:buNone/>
              <a:defRPr/>
            </a:pPr>
            <a:endParaRPr lang="en-IN" sz="2400" dirty="0" smtClean="0">
              <a:solidFill>
                <a:srgbClr val="C00000"/>
              </a:solidFill>
            </a:endParaRPr>
          </a:p>
          <a:p>
            <a:pPr marL="0" indent="0" fontAlgn="auto">
              <a:spcAft>
                <a:spcPts val="0"/>
              </a:spcAft>
              <a:buFont typeface="Arial" panose="020B0604020202020204" pitchFamily="34" charset="0"/>
              <a:buNone/>
              <a:defRPr/>
            </a:pPr>
            <a:endParaRPr lang="en-IN" sz="2400" dirty="0" smtClean="0">
              <a:solidFill>
                <a:srgbClr val="C00000"/>
              </a:solidFill>
            </a:endParaRPr>
          </a:p>
          <a:p>
            <a:pPr marL="0" indent="0" fontAlgn="auto">
              <a:spcAft>
                <a:spcPts val="0"/>
              </a:spcAft>
              <a:buFont typeface="Arial" panose="020B0604020202020204" pitchFamily="34" charset="0"/>
              <a:buNone/>
              <a:defRPr/>
            </a:pPr>
            <a:r>
              <a:rPr lang="en-IN" sz="2400" dirty="0" smtClean="0">
                <a:solidFill>
                  <a:srgbClr val="C00000"/>
                </a:solidFill>
              </a:rPr>
              <a:t>Reduction should be done till the contact is completely</a:t>
            </a:r>
          </a:p>
          <a:p>
            <a:pPr marL="0" indent="0" fontAlgn="auto">
              <a:spcAft>
                <a:spcPts val="0"/>
              </a:spcAft>
              <a:buFont typeface="Arial" panose="020B0604020202020204" pitchFamily="34" charset="0"/>
              <a:buNone/>
              <a:defRPr/>
            </a:pPr>
            <a:r>
              <a:rPr lang="en-IN" sz="2400" dirty="0" smtClean="0">
                <a:solidFill>
                  <a:srgbClr val="C00000"/>
                </a:solidFill>
              </a:rPr>
              <a:t>Start at the lingual surface and follow the contour</a:t>
            </a:r>
          </a:p>
          <a:p>
            <a:pPr marL="0" indent="0" fontAlgn="auto">
              <a:spcAft>
                <a:spcPts val="0"/>
              </a:spcAft>
              <a:buFont typeface="Arial" panose="020B0604020202020204" pitchFamily="34" charset="0"/>
              <a:buNone/>
              <a:defRPr/>
            </a:pPr>
            <a:r>
              <a:rPr lang="en-IN" sz="2400" dirty="0" smtClean="0">
                <a:solidFill>
                  <a:srgbClr val="C00000"/>
                </a:solidFill>
              </a:rPr>
              <a:t>In case of primate spaces, present </a:t>
            </a:r>
            <a:r>
              <a:rPr lang="en-IN" sz="2400" dirty="0" err="1" smtClean="0">
                <a:solidFill>
                  <a:srgbClr val="C00000"/>
                </a:solidFill>
              </a:rPr>
              <a:t>mesially</a:t>
            </a:r>
            <a:r>
              <a:rPr lang="en-IN" sz="2400" dirty="0" smtClean="0">
                <a:solidFill>
                  <a:srgbClr val="C00000"/>
                </a:solidFill>
              </a:rPr>
              <a:t> , reduce as much </a:t>
            </a:r>
          </a:p>
          <a:p>
            <a:pPr marL="0" indent="0" fontAlgn="auto">
              <a:spcAft>
                <a:spcPts val="0"/>
              </a:spcAft>
              <a:buFont typeface="Arial" panose="020B0604020202020204" pitchFamily="34" charset="0"/>
              <a:buNone/>
              <a:defRPr/>
            </a:pPr>
            <a:r>
              <a:rPr lang="en-IN" sz="2400" dirty="0" err="1" smtClean="0">
                <a:solidFill>
                  <a:srgbClr val="C00000"/>
                </a:solidFill>
              </a:rPr>
              <a:t>mesially</a:t>
            </a:r>
            <a:r>
              <a:rPr lang="en-IN" sz="2400" dirty="0" smtClean="0">
                <a:solidFill>
                  <a:srgbClr val="C00000"/>
                </a:solidFill>
              </a:rPr>
              <a:t> as you have reduced distally</a:t>
            </a:r>
            <a:endParaRPr lang="en-IN" sz="2400" dirty="0">
              <a:solidFill>
                <a:srgbClr val="C00000"/>
              </a:solidFill>
            </a:endParaRPr>
          </a:p>
        </p:txBody>
      </p:sp>
      <p:pic>
        <p:nvPicPr>
          <p:cNvPr id="1024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88" y="509588"/>
            <a:ext cx="18303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52240"/>
          <a:stretch>
            <a:fillRect/>
          </a:stretch>
        </p:blipFill>
        <p:spPr bwMode="auto">
          <a:xfrm>
            <a:off x="3103563" y="3570288"/>
            <a:ext cx="2335212"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88" y="3614738"/>
            <a:ext cx="27432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7161213" y="0"/>
            <a:ext cx="1270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endParaRPr lang="en-IN" altLang="en-US" smtClean="0"/>
          </a:p>
        </p:txBody>
      </p:sp>
      <p:sp>
        <p:nvSpPr>
          <p:cNvPr id="93187" name="Content Placeholder 2"/>
          <p:cNvSpPr>
            <a:spLocks noGrp="1"/>
          </p:cNvSpPr>
          <p:nvPr>
            <p:ph idx="1"/>
          </p:nvPr>
        </p:nvSpPr>
        <p:spPr/>
        <p:txBody>
          <a:bodyPr/>
          <a:lstStyle/>
          <a:p>
            <a:r>
              <a:rPr lang="en-IN" altLang="en-US" b="1" smtClean="0">
                <a:solidFill>
                  <a:srgbClr val="C00000"/>
                </a:solidFill>
              </a:rPr>
              <a:t>They recommended that a shorter etching time for primary dentin be used to reproduce the hybrid layer seen in etched permanent dentin. </a:t>
            </a:r>
          </a:p>
          <a:p>
            <a:endParaRPr lang="en-IN" altLang="en-US" b="1" smtClean="0">
              <a:solidFill>
                <a:srgbClr val="C00000"/>
              </a:solidFill>
            </a:endParaRPr>
          </a:p>
          <a:p>
            <a:r>
              <a:rPr lang="en-IN" altLang="en-US" b="1" smtClean="0">
                <a:solidFill>
                  <a:srgbClr val="C00000"/>
                </a:solidFill>
              </a:rPr>
              <a:t>In utilizing the total-etch technique, and with an etching time of 15 seconds, de Araujo et al, observed through SEM the formation of a resin-reinforced hybrid layer in primary teeth</a:t>
            </a:r>
            <a:r>
              <a:rPr lang="en-IN" altLang="en-US" smtClean="0"/>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en-IN" altLang="en-US" smtClean="0"/>
          </a:p>
        </p:txBody>
      </p:sp>
      <p:sp>
        <p:nvSpPr>
          <p:cNvPr id="94211" name="Content Placeholder 2"/>
          <p:cNvSpPr>
            <a:spLocks noGrp="1"/>
          </p:cNvSpPr>
          <p:nvPr>
            <p:ph idx="1"/>
          </p:nvPr>
        </p:nvSpPr>
        <p:spPr/>
        <p:txBody>
          <a:bodyPr/>
          <a:lstStyle/>
          <a:p>
            <a:r>
              <a:rPr lang="en-IN" altLang="en-US" b="1" smtClean="0">
                <a:solidFill>
                  <a:srgbClr val="C00000"/>
                </a:solidFill>
              </a:rPr>
              <a:t>Skaleric et al, reported the enamel of primary teeth to have more organic matter and less mineral salts</a:t>
            </a:r>
          </a:p>
          <a:p>
            <a:r>
              <a:rPr lang="en-IN" altLang="en-US" b="1" smtClean="0">
                <a:solidFill>
                  <a:srgbClr val="C00000"/>
                </a:solidFill>
              </a:rPr>
              <a:t> They have a lower degree of microcrystal arrangement primarily attributed to the difference in time allotted for mineralization–1 year in the primary incisor and 7 to 8 years in the permanent incisor. </a:t>
            </a:r>
          </a:p>
          <a:p>
            <a:endParaRPr lang="en-IN" altLang="en-US" b="1" smtClean="0">
              <a:solidFill>
                <a:srgbClr val="C00000"/>
              </a:solidFill>
            </a:endParaRPr>
          </a:p>
          <a:p>
            <a:r>
              <a:rPr lang="en-IN" altLang="en-US" b="1" smtClean="0">
                <a:solidFill>
                  <a:srgbClr val="C00000"/>
                </a:solidFill>
              </a:rPr>
              <a:t>Moreover, the prismless layer of primary teeth recommended that a diamond bur be used to remove the enamel’s prismless layer before acid etching</a:t>
            </a:r>
          </a:p>
          <a:p>
            <a:endParaRPr lang="en-IN" altLang="en-US"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IN" altLang="en-US" b="1" smtClean="0">
                <a:solidFill>
                  <a:srgbClr val="7030A0"/>
                </a:solidFill>
              </a:rPr>
              <a:t>Polycarbonate crowns</a:t>
            </a:r>
          </a:p>
        </p:txBody>
      </p:sp>
      <p:sp>
        <p:nvSpPr>
          <p:cNvPr id="95235" name="Content Placeholder 2"/>
          <p:cNvSpPr>
            <a:spLocks noGrp="1"/>
          </p:cNvSpPr>
          <p:nvPr>
            <p:ph idx="1"/>
          </p:nvPr>
        </p:nvSpPr>
        <p:spPr/>
        <p:txBody>
          <a:bodyPr/>
          <a:lstStyle/>
          <a:p>
            <a:r>
              <a:rPr lang="en-IN" altLang="en-US" b="1" smtClean="0">
                <a:solidFill>
                  <a:srgbClr val="C00000"/>
                </a:solidFill>
              </a:rPr>
              <a:t>These are heat molded acrylic resin used to restore primary anterior teeth	</a:t>
            </a:r>
          </a:p>
          <a:p>
            <a:endParaRPr lang="en-IN" altLang="en-US" b="1" smtClean="0">
              <a:solidFill>
                <a:srgbClr val="C00000"/>
              </a:solidFill>
            </a:endParaRPr>
          </a:p>
          <a:p>
            <a:r>
              <a:rPr lang="en-IN" altLang="en-US" b="1" smtClean="0">
                <a:solidFill>
                  <a:srgbClr val="C00000"/>
                </a:solidFill>
              </a:rPr>
              <a:t>They are made up of polycarbonate resin  combined with microglass fibres.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endParaRPr lang="en-IN" altLang="en-US" smtClean="0"/>
          </a:p>
        </p:txBody>
      </p:sp>
      <p:sp>
        <p:nvSpPr>
          <p:cNvPr id="96259" name="Content Placeholder 2"/>
          <p:cNvSpPr>
            <a:spLocks noGrp="1"/>
          </p:cNvSpPr>
          <p:nvPr>
            <p:ph idx="1"/>
          </p:nvPr>
        </p:nvSpPr>
        <p:spPr/>
        <p:txBody>
          <a:bodyPr/>
          <a:lstStyle/>
          <a:p>
            <a:r>
              <a:rPr lang="en-IN" altLang="en-US" b="1" smtClean="0">
                <a:solidFill>
                  <a:srgbClr val="7030A0"/>
                </a:solidFill>
              </a:rPr>
              <a:t>Fracture strength – 470-585 N</a:t>
            </a:r>
          </a:p>
          <a:p>
            <a:endParaRPr lang="en-IN" altLang="en-US" b="1" smtClean="0">
              <a:solidFill>
                <a:srgbClr val="7030A0"/>
              </a:solidFill>
            </a:endParaRPr>
          </a:p>
          <a:p>
            <a:r>
              <a:rPr lang="en-IN" altLang="en-US" b="1" smtClean="0">
                <a:solidFill>
                  <a:srgbClr val="7030A0"/>
                </a:solidFill>
              </a:rPr>
              <a:t>Greater than biting force of prechoolers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endParaRPr lang="en-IN" altLang="en-US" smtClean="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IN" b="1" dirty="0">
                <a:solidFill>
                  <a:srgbClr val="7030A0"/>
                </a:solidFill>
              </a:rPr>
              <a:t>Advantages </a:t>
            </a:r>
          </a:p>
          <a:p>
            <a:pPr fontAlgn="auto">
              <a:spcAft>
                <a:spcPts val="0"/>
              </a:spcAft>
              <a:defRPr/>
            </a:pPr>
            <a:r>
              <a:rPr lang="en-IN" b="1" dirty="0">
                <a:solidFill>
                  <a:srgbClr val="7030A0"/>
                </a:solidFill>
              </a:rPr>
              <a:t>1) It is </a:t>
            </a:r>
            <a:r>
              <a:rPr lang="en-IN" b="1" dirty="0" err="1">
                <a:solidFill>
                  <a:srgbClr val="7030A0"/>
                </a:solidFill>
              </a:rPr>
              <a:t>esthetic</a:t>
            </a:r>
            <a:r>
              <a:rPr lang="en-IN" b="1" dirty="0">
                <a:solidFill>
                  <a:srgbClr val="7030A0"/>
                </a:solidFill>
              </a:rPr>
              <a:t> </a:t>
            </a:r>
          </a:p>
          <a:p>
            <a:pPr fontAlgn="auto">
              <a:spcAft>
                <a:spcPts val="0"/>
              </a:spcAft>
              <a:defRPr/>
            </a:pPr>
            <a:r>
              <a:rPr lang="en-IN" b="1" dirty="0">
                <a:solidFill>
                  <a:srgbClr val="7030A0"/>
                </a:solidFill>
              </a:rPr>
              <a:t>2) than SSC, easy to trim and can be adjusted with pliers </a:t>
            </a:r>
          </a:p>
          <a:p>
            <a:pPr fontAlgn="auto">
              <a:spcAft>
                <a:spcPts val="0"/>
              </a:spcAft>
              <a:defRPr/>
            </a:pPr>
            <a:endParaRPr lang="en-IN" b="1" dirty="0">
              <a:solidFill>
                <a:srgbClr val="7030A0"/>
              </a:solidFill>
            </a:endParaRPr>
          </a:p>
          <a:p>
            <a:pPr fontAlgn="auto">
              <a:spcAft>
                <a:spcPts val="0"/>
              </a:spcAft>
              <a:defRPr/>
            </a:pPr>
            <a:r>
              <a:rPr lang="en-IN" b="1" dirty="0">
                <a:solidFill>
                  <a:srgbClr val="7030A0"/>
                </a:solidFill>
              </a:rPr>
              <a:t>Disadvantages </a:t>
            </a:r>
          </a:p>
          <a:p>
            <a:pPr fontAlgn="auto">
              <a:spcAft>
                <a:spcPts val="0"/>
              </a:spcAft>
              <a:defRPr/>
            </a:pPr>
            <a:r>
              <a:rPr lang="en-IN" b="1" dirty="0">
                <a:solidFill>
                  <a:srgbClr val="7030A0"/>
                </a:solidFill>
              </a:rPr>
              <a:t>1) The polycarbonate crowns do not resist strong abrasive forces, leading to occasional fracture </a:t>
            </a:r>
            <a:r>
              <a:rPr lang="en-IN" b="1" dirty="0" err="1">
                <a:solidFill>
                  <a:srgbClr val="7030A0"/>
                </a:solidFill>
              </a:rPr>
              <a:t>ordislodgement</a:t>
            </a:r>
            <a:r>
              <a:rPr lang="en-IN" b="1" dirty="0">
                <a:solidFill>
                  <a:srgbClr val="7030A0"/>
                </a:solidFill>
              </a:rPr>
              <a:t>. </a:t>
            </a:r>
          </a:p>
          <a:p>
            <a:pPr fontAlgn="auto">
              <a:spcAft>
                <a:spcPts val="0"/>
              </a:spcAft>
              <a:defRPr/>
            </a:pPr>
            <a:endParaRPr lang="en-IN" b="1" dirty="0">
              <a:solidFill>
                <a:srgbClr val="7030A0"/>
              </a:solidFill>
            </a:endParaRPr>
          </a:p>
          <a:p>
            <a:pPr marL="0" indent="0" fontAlgn="auto">
              <a:spcAft>
                <a:spcPts val="0"/>
              </a:spcAft>
              <a:buFont typeface="Arial" panose="020B0604020202020204" pitchFamily="34" charset="0"/>
              <a:buNone/>
              <a:defRPr/>
            </a:pPr>
            <a:r>
              <a:rPr lang="en-IN" b="1" dirty="0" smtClean="0">
                <a:solidFill>
                  <a:srgbClr val="7030A0"/>
                </a:solidFill>
              </a:rPr>
              <a:t>-Nitkin,1977</a:t>
            </a:r>
            <a:endParaRPr lang="en-IN" b="1" dirty="0">
              <a:solidFill>
                <a:srgbClr val="7030A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endParaRPr lang="en-IN" altLang="en-US" smtClean="0"/>
          </a:p>
        </p:txBody>
      </p:sp>
      <p:sp>
        <p:nvSpPr>
          <p:cNvPr id="98307" name="Content Placeholder 2"/>
          <p:cNvSpPr>
            <a:spLocks noGrp="1"/>
          </p:cNvSpPr>
          <p:nvPr>
            <p:ph idx="1"/>
          </p:nvPr>
        </p:nvSpPr>
        <p:spPr/>
        <p:txBody>
          <a:bodyPr/>
          <a:lstStyle/>
          <a:p>
            <a:endParaRPr lang="en-IN" altLang="en-US" smtClean="0"/>
          </a:p>
        </p:txBody>
      </p:sp>
      <p:pic>
        <p:nvPicPr>
          <p:cNvPr id="9830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600" y="1344613"/>
            <a:ext cx="109156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terior crowns in pediatric dentistry.pptx" id="{5011A02E-EF6F-430B-BC68-4EDCC20105D9}" vid="{EFB8796E-DA63-409A-B545-0984ED3775B9}"/>
    </a:ext>
  </a:extLst>
</a:theme>
</file>

<file path=docProps/app.xml><?xml version="1.0" encoding="utf-8"?>
<Properties xmlns="http://schemas.openxmlformats.org/officeDocument/2006/extended-properties" xmlns:vt="http://schemas.openxmlformats.org/officeDocument/2006/docPropsVTypes">
  <Template>Anterior crowns in pediatric dentistry</Template>
  <TotalTime>0</TotalTime>
  <Words>4728</Words>
  <Application>Microsoft Office PowerPoint</Application>
  <PresentationFormat>Widescreen</PresentationFormat>
  <Paragraphs>531</Paragraphs>
  <Slides>95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Calibri</vt:lpstr>
      <vt:lpstr>Arial</vt:lpstr>
      <vt:lpstr>Calibri Light</vt:lpstr>
      <vt:lpstr>Arabic Typesetting</vt:lpstr>
      <vt:lpstr>Shonar Bangla</vt:lpstr>
      <vt:lpstr>Office Theme</vt:lpstr>
      <vt:lpstr>Crowns in Paediatric Dentistry</vt:lpstr>
      <vt:lpstr>Contents</vt:lpstr>
      <vt:lpstr>Indications -Mink and Bennet,1968</vt:lpstr>
      <vt:lpstr>PowerPoint Presentation</vt:lpstr>
      <vt:lpstr>PowerPoint Presentation</vt:lpstr>
      <vt:lpstr>Contraindications</vt:lpstr>
      <vt:lpstr>Crown preparation</vt:lpstr>
      <vt:lpstr>PowerPoint Presentation</vt:lpstr>
      <vt:lpstr>PowerPoint Presentation</vt:lpstr>
      <vt:lpstr>PowerPoint Presentation</vt:lpstr>
      <vt:lpstr>Contents</vt:lpstr>
      <vt:lpstr>Modifications of crowns</vt:lpstr>
      <vt:lpstr>PowerPoint Presentation</vt:lpstr>
      <vt:lpstr>PowerPoint Presentation</vt:lpstr>
      <vt:lpstr>PowerPoint Presentation</vt:lpstr>
      <vt:lpstr>PowerPoint Presentation</vt:lpstr>
      <vt:lpstr>PowerPoint Presentation</vt:lpstr>
      <vt:lpstr>PowerPoint Presentation</vt:lpstr>
      <vt:lpstr>Undersized crowns</vt:lpstr>
      <vt:lpstr>PowerPoint Presentation</vt:lpstr>
      <vt:lpstr>CROWN EXTENSION FOR DEEP PROXIMAL LESIONS.  </vt:lpstr>
      <vt:lpstr>PowerPoint Presentation</vt:lpstr>
      <vt:lpstr>Modification for bruxism (Croll,</vt:lpstr>
      <vt:lpstr>Modifications in crown preparation for permanent tooth (Croll,1987)</vt:lpstr>
      <vt:lpstr>Hall technique</vt:lpstr>
      <vt:lpstr>PowerPoint Presentation</vt:lpstr>
      <vt:lpstr>Common complications</vt:lpstr>
      <vt:lpstr>PowerPoint Presentation</vt:lpstr>
      <vt:lpstr>Inhalation or ingestion of crown</vt:lpstr>
      <vt:lpstr>Sterilisation</vt:lpstr>
      <vt:lpstr>PowerPoint Presentation</vt:lpstr>
      <vt:lpstr>PowerPoint Presentation</vt:lpstr>
      <vt:lpstr>PowerPoint Presentation</vt:lpstr>
      <vt:lpstr>PowerPoint Presentation</vt:lpstr>
      <vt:lpstr>PowerPoint Presentation</vt:lpstr>
      <vt:lpstr>Anterior crowns in pediatric dentistry</vt:lpstr>
      <vt:lpstr>PowerPoint Presentation</vt:lpstr>
      <vt:lpstr>  Difficulties associated with restoration of anterior teeth in children:  </vt:lpstr>
      <vt:lpstr>Why is it important ?</vt:lpstr>
      <vt:lpstr>Why is there lesser evidence ?</vt:lpstr>
      <vt:lpstr>Is there a demand for aesthetics in children ?</vt:lpstr>
      <vt:lpstr>PowerPoint Presentation</vt:lpstr>
      <vt:lpstr>PowerPoint Presentation</vt:lpstr>
      <vt:lpstr>Indications  for full coverage restorations</vt:lpstr>
      <vt:lpstr>PowerPoint Presentation</vt:lpstr>
      <vt:lpstr>Stainless steel crowns</vt:lpstr>
      <vt:lpstr>PowerPoint Presentation</vt:lpstr>
      <vt:lpstr>Advantages</vt:lpstr>
      <vt:lpstr>Steps</vt:lpstr>
      <vt:lpstr>PowerPoint Presentation</vt:lpstr>
      <vt:lpstr>Retention of stainless steel crowns</vt:lpstr>
      <vt:lpstr>Modifications</vt:lpstr>
      <vt:lpstr>PowerPoint Presentation</vt:lpstr>
      <vt:lpstr>PowerPoint Presentation</vt:lpstr>
      <vt:lpstr>PowerPoint Presentation</vt:lpstr>
      <vt:lpstr>PowerPoint Presentation</vt:lpstr>
      <vt:lpstr>Pre-veneered stainless steel crowns</vt:lpstr>
      <vt:lpstr>PowerPoint Presentation</vt:lpstr>
      <vt:lpstr>Disadvantages</vt:lpstr>
      <vt:lpstr>Still, Use of anterior veneered stainless steel crowns by pediatric dentists. Oueis H1, Atwan S, Pajtas B, Casamassimo PS Pediatr Dent. 2010 Sep-Oct;32(5):413-6 </vt:lpstr>
      <vt:lpstr>Parental satisfaction was good in all three studies</vt:lpstr>
      <vt:lpstr>PowerPoint Presentation</vt:lpstr>
      <vt:lpstr>Brands available</vt:lpstr>
      <vt:lpstr>PowerPoint Presentation</vt:lpstr>
      <vt:lpstr>PowerPoint Presentation</vt:lpstr>
      <vt:lpstr>PowerPoint Presentation</vt:lpstr>
      <vt:lpstr>PowerPoint Presentation</vt:lpstr>
      <vt:lpstr>PowerPoint Presentation</vt:lpstr>
      <vt:lpstr>Zirconia crowns for anterior teeth</vt:lpstr>
      <vt:lpstr>PowerPoint Presentation</vt:lpstr>
      <vt:lpstr>PowerPoint Presentation</vt:lpstr>
      <vt:lpstr>PowerPoint Presentation</vt:lpstr>
      <vt:lpstr>PowerPoint Presentation</vt:lpstr>
      <vt:lpstr>Brands available</vt:lpstr>
      <vt:lpstr>PowerPoint Presentation</vt:lpstr>
      <vt:lpstr>PowerPoint Presentation</vt:lpstr>
      <vt:lpstr>PowerPoint Presentation</vt:lpstr>
      <vt:lpstr>PowerPoint Presentation</vt:lpstr>
      <vt:lpstr>PowerPoint Presentation</vt:lpstr>
      <vt:lpstr>PowerPoint Presentation</vt:lpstr>
      <vt:lpstr>Strip crowns</vt:lpstr>
      <vt:lpstr>Advantages</vt:lpstr>
      <vt:lpstr>Disadvantages</vt:lpstr>
      <vt:lpstr>PowerPoint Presentation</vt:lpstr>
      <vt:lpstr>PowerPoint Presentation</vt:lpstr>
      <vt:lpstr>Retention rate</vt:lpstr>
      <vt:lpstr>PowerPoint Presentation</vt:lpstr>
      <vt:lpstr>PowerPoint Presentation</vt:lpstr>
      <vt:lpstr>Bonding to dentin in primary teeth</vt:lpstr>
      <vt:lpstr>PowerPoint Presentation</vt:lpstr>
      <vt:lpstr>PowerPoint Presentation</vt:lpstr>
      <vt:lpstr>Polycarbonate crowns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Crowns in Paediatric Dentistry</dc:title>
  <dc:creator>PC</dc:creator>
  <cp:lastModifiedBy>PC</cp:lastModifiedBy>
  <cp:revision>1</cp:revision>
  <dcterms:created xsi:type="dcterms:W3CDTF">2016-06-08T14:04:04Z</dcterms:created>
  <dcterms:modified xsi:type="dcterms:W3CDTF">2016-06-08T14:04:47Z</dcterms:modified>
</cp:coreProperties>
</file>