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34" r:id="rId3"/>
    <p:sldId id="304" r:id="rId4"/>
    <p:sldId id="257" r:id="rId5"/>
    <p:sldId id="258" r:id="rId6"/>
    <p:sldId id="259" r:id="rId7"/>
    <p:sldId id="260" r:id="rId8"/>
    <p:sldId id="305" r:id="rId9"/>
    <p:sldId id="333" r:id="rId10"/>
    <p:sldId id="309" r:id="rId11"/>
    <p:sldId id="306" r:id="rId12"/>
    <p:sldId id="261" r:id="rId13"/>
    <p:sldId id="311" r:id="rId14"/>
    <p:sldId id="312" r:id="rId15"/>
    <p:sldId id="313" r:id="rId16"/>
    <p:sldId id="314" r:id="rId17"/>
    <p:sldId id="316" r:id="rId18"/>
    <p:sldId id="320" r:id="rId19"/>
    <p:sldId id="317" r:id="rId20"/>
    <p:sldId id="318" r:id="rId21"/>
    <p:sldId id="321" r:id="rId22"/>
    <p:sldId id="322" r:id="rId23"/>
    <p:sldId id="262" r:id="rId24"/>
    <p:sldId id="263" r:id="rId25"/>
    <p:sldId id="268" r:id="rId26"/>
    <p:sldId id="345" r:id="rId27"/>
    <p:sldId id="346" r:id="rId28"/>
    <p:sldId id="34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368" autoAdjust="0"/>
    <p:restoredTop sz="94660"/>
  </p:normalViewPr>
  <p:slideViewPr>
    <p:cSldViewPr>
      <p:cViewPr varScale="1">
        <p:scale>
          <a:sx n="107" d="100"/>
          <a:sy n="107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E2AF7-E48B-45ED-8601-22EB34112C8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57ECC-5B25-4B28-9915-C61A884ABC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99682-36DA-4424-B776-682700588BFD}" type="datetimeFigureOut">
              <a:rPr lang="en-US" smtClean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49C0E-AA87-4DE5-9E9F-4D0979207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74642"/>
          </a:xfrm>
        </p:spPr>
        <p:txBody>
          <a:bodyPr>
            <a:normAutofit/>
            <a:scene3d>
              <a:camera prst="obliqueTopRigh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CLOTTING DISORDERS </a:t>
            </a:r>
            <a:b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Dept. of oral pathology</a:t>
            </a: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</a:b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COAGULATION FACTORS:</a:t>
            </a:r>
            <a:endParaRPr lang="en-US" dirty="0"/>
          </a:p>
        </p:txBody>
      </p:sp>
      <p:pic>
        <p:nvPicPr>
          <p:cNvPr id="56321" name="Picture 1" descr="G:\5476\clotting-factors-work-800X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246211" cy="6858000"/>
          </a:xfrm>
          <a:prstGeom prst="rect">
            <a:avLst/>
          </a:prstGeom>
          <a:noFill/>
        </p:spPr>
      </p:pic>
      <p:pic>
        <p:nvPicPr>
          <p:cNvPr id="56322" name="Picture 2" descr="G:\5476\factor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905" y="99392"/>
            <a:ext cx="594309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7346" name="Picture 2" descr="G:\5476\clotting_cascad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040" y="98072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FIBRINOLYTIC PHASE: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Propagation of the clot is limited by </a:t>
            </a:r>
            <a:r>
              <a:rPr lang="en-US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fibrinolysis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Tissue 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plasminogen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activator</a:t>
            </a:r>
            <a:r>
              <a:rPr lang="en-US" sz="2800" b="1" dirty="0" smtClean="0">
                <a:ln w="1905"/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n w="1905"/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tPA</a:t>
            </a:r>
            <a:r>
              <a:rPr lang="en-US" sz="2800" b="1" dirty="0" smtClean="0">
                <a:ln w="1905"/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released from the endothelial cells  converts </a:t>
            </a:r>
            <a:r>
              <a:rPr lang="en-US" sz="28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PLASMINOGEN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to</a:t>
            </a:r>
            <a:r>
              <a:rPr lang="en-US" sz="28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PLASMIN.</a:t>
            </a:r>
          </a:p>
          <a:p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Plasmin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degrades fibrinogen &amp; fibrin to fibrin degradation products </a:t>
            </a:r>
            <a:r>
              <a:rPr lang="en-US" sz="2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[FDPs]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.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F:\jazz\New Folder (3)\hemo_still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2959100" cy="2413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CLINICAL </a:t>
            </a:r>
            <a:b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</a:b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>&amp;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 </a:t>
            </a:r>
            <a:b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</a:b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LABORATARY FINDINGS</a:t>
            </a:r>
            <a:endParaRPr lang="en-US" sz="40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Blip>
                <a:blip r:embed="rId2"/>
              </a:buBlip>
            </a:pP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Bleeding from superficial cuts &amp; scratches.</a:t>
            </a:r>
          </a:p>
          <a:p>
            <a:pPr>
              <a:buBlip>
                <a:blip r:embed="rId2"/>
              </a:buBlip>
            </a:pP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Delayed bleeding.</a:t>
            </a:r>
          </a:p>
          <a:p>
            <a:pPr>
              <a:buBlip>
                <a:blip r:embed="rId2"/>
              </a:buBlip>
            </a:pP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Spontaneous gingival bleeding.</a:t>
            </a:r>
          </a:p>
          <a:p>
            <a:pPr>
              <a:buBlip>
                <a:blip r:embed="rId2"/>
              </a:buBlip>
            </a:pPr>
            <a:r>
              <a:rPr lang="en-US" sz="28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Petechiae</a:t>
            </a: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en-US" sz="28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Ecchymoses</a:t>
            </a: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en-US" sz="28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Epistaxis</a:t>
            </a: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Blip>
                <a:blip r:embed="rId2"/>
              </a:buBlip>
            </a:pP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Deep dissecting hematomas.</a:t>
            </a:r>
          </a:p>
          <a:p>
            <a:pPr>
              <a:buBlip>
                <a:blip r:embed="rId2"/>
              </a:buBlip>
            </a:pPr>
            <a:r>
              <a:rPr lang="en-US" sz="28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Hemarthroses</a:t>
            </a: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CLINICAL LABORATARY TESTS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Help to </a:t>
            </a:r>
          </a:p>
          <a:p>
            <a:pPr>
              <a:buBlip>
                <a:blip r:embed="rId2"/>
              </a:buBlip>
            </a:pP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Identify deficiency of required elements</a:t>
            </a:r>
          </a:p>
          <a:p>
            <a:pPr>
              <a:buBlip>
                <a:blip r:embed="rId2"/>
              </a:buBlip>
            </a:pP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Dysfunction of the phases of coagulation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4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3347864" y="3429000"/>
            <a:ext cx="3384376" cy="3429000"/>
          </a:xfrm>
          <a:prstGeom prst="verticalScrol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erlin Sans FB" pitchFamily="34" charset="0"/>
              </a:rPr>
              <a:t>Platelet count</a:t>
            </a:r>
          </a:p>
          <a:p>
            <a:pPr algn="ctr"/>
            <a:r>
              <a:rPr lang="en-US" dirty="0" smtClean="0">
                <a:latin typeface="Berlin Sans FB" pitchFamily="34" charset="0"/>
              </a:rPr>
              <a:t>Bleeding time</a:t>
            </a:r>
          </a:p>
          <a:p>
            <a:pPr algn="ctr"/>
            <a:r>
              <a:rPr lang="en-US" dirty="0" smtClean="0">
                <a:latin typeface="Berlin Sans FB" pitchFamily="34" charset="0"/>
              </a:rPr>
              <a:t>PFA-100 CT</a:t>
            </a:r>
          </a:p>
          <a:p>
            <a:pPr algn="ctr"/>
            <a:r>
              <a:rPr lang="en-US" dirty="0" smtClean="0">
                <a:latin typeface="Berlin Sans FB" pitchFamily="34" charset="0"/>
              </a:rPr>
              <a:t>PT/INR</a:t>
            </a:r>
            <a:br>
              <a:rPr lang="en-US" dirty="0" smtClean="0">
                <a:latin typeface="Berlin Sans FB" pitchFamily="34" charset="0"/>
              </a:rPr>
            </a:br>
            <a:r>
              <a:rPr lang="en-US" dirty="0" err="1" smtClean="0">
                <a:latin typeface="Berlin Sans FB" pitchFamily="34" charset="0"/>
              </a:rPr>
              <a:t>aPTT</a:t>
            </a:r>
            <a:endParaRPr lang="en-US" dirty="0" smtClean="0">
              <a:latin typeface="Berlin Sans FB" pitchFamily="34" charset="0"/>
            </a:endParaRPr>
          </a:p>
          <a:p>
            <a:pPr algn="ctr"/>
            <a:r>
              <a:rPr lang="en-US" dirty="0" smtClean="0">
                <a:latin typeface="Berlin Sans FB" pitchFamily="34" charset="0"/>
              </a:rPr>
              <a:t>TT</a:t>
            </a:r>
          </a:p>
          <a:p>
            <a:pPr algn="ctr"/>
            <a:r>
              <a:rPr lang="en-US" dirty="0" smtClean="0">
                <a:latin typeface="Berlin Sans FB" pitchFamily="34" charset="0"/>
              </a:rPr>
              <a:t>FDPs</a:t>
            </a:r>
          </a:p>
          <a:p>
            <a:pPr algn="ctr"/>
            <a:r>
              <a:rPr lang="en-US" dirty="0" smtClean="0">
                <a:latin typeface="Berlin Sans FB" pitchFamily="34" charset="0"/>
              </a:rPr>
              <a:t>Factor assays</a:t>
            </a:r>
          </a:p>
          <a:p>
            <a:pPr algn="ctr"/>
            <a:r>
              <a:rPr lang="en-US" dirty="0" smtClean="0">
                <a:latin typeface="Berlin Sans FB" pitchFamily="34" charset="0"/>
              </a:rPr>
              <a:t>Tests of capillary fragility</a:t>
            </a:r>
            <a:endParaRPr lang="en-US" dirty="0">
              <a:latin typeface="Berlin Sans FB" pitchFamily="34" charset="0"/>
            </a:endParaRPr>
          </a:p>
        </p:txBody>
      </p:sp>
      <p:pic>
        <p:nvPicPr>
          <p:cNvPr id="50177" name="Picture 1" descr="G:\5476\ghj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4664"/>
            <a:ext cx="7429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328" y="274638"/>
            <a:ext cx="7499176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PLATELET COUNT: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Normal-150,000  to 450,000/mm3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&lt; 50,000/mm3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such cases platelet transfusion may be necessary.</a:t>
            </a:r>
          </a:p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Bleeding time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1-6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mins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}-modified Ivy’s test.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Data 3"/>
          <p:cNvSpPr/>
          <p:nvPr/>
        </p:nvSpPr>
        <p:spPr>
          <a:xfrm>
            <a:off x="3635896" y="2276872"/>
            <a:ext cx="5040560" cy="2304256"/>
          </a:xfrm>
          <a:prstGeom prst="flowChartInputOutp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Hemorrhagic stroke</a:t>
            </a:r>
          </a:p>
          <a:p>
            <a:pPr algn="ctr"/>
            <a:r>
              <a:rPr lang="en-US" sz="2800" dirty="0" smtClean="0"/>
              <a:t>Surgical/traumatic hemorrhage</a:t>
            </a:r>
          </a:p>
          <a:p>
            <a:pPr algn="ctr"/>
            <a:r>
              <a:rPr lang="en-US" sz="2800" dirty="0" smtClean="0"/>
              <a:t>etc. may occur.</a:t>
            </a:r>
            <a:endParaRPr lang="en-US" sz="2800" dirty="0"/>
          </a:p>
        </p:txBody>
      </p:sp>
      <p:pic>
        <p:nvPicPr>
          <p:cNvPr id="1026" name="Picture 2" descr="G:\5476\fyu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"/>
            <a:ext cx="2239449" cy="1556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PT &amp; INR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16592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Normal-</a:t>
            </a: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to 30 </a:t>
            </a:r>
            <a:r>
              <a:rPr lang="en-US" sz="28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secs</a:t>
            </a:r>
            <a:endParaRPr lang="en-US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its now commonly reported with its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INR</a:t>
            </a: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xplosion 2 3"/>
          <p:cNvSpPr/>
          <p:nvPr/>
        </p:nvSpPr>
        <p:spPr>
          <a:xfrm>
            <a:off x="2231232" y="2852936"/>
            <a:ext cx="6912768" cy="4005064"/>
          </a:xfrm>
          <a:prstGeom prst="irregularSeal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INR  </a:t>
            </a:r>
            <a:r>
              <a:rPr lang="en-US" dirty="0" err="1" smtClean="0"/>
              <a:t>Intro.by</a:t>
            </a:r>
            <a:r>
              <a:rPr lang="en-US" dirty="0" smtClean="0"/>
              <a:t> WHO(1983):</a:t>
            </a:r>
            <a:r>
              <a:rPr lang="en-US" dirty="0" err="1" smtClean="0"/>
              <a:t>itz</a:t>
            </a:r>
            <a:r>
              <a:rPr lang="en-US" dirty="0" smtClean="0"/>
              <a:t> the ratio of PT that adjusts for the sensitivity of the </a:t>
            </a:r>
            <a:r>
              <a:rPr lang="en-US" dirty="0" err="1" smtClean="0"/>
              <a:t>thromboplastin</a:t>
            </a:r>
            <a:r>
              <a:rPr lang="en-US" dirty="0" smtClean="0"/>
              <a:t> </a:t>
            </a:r>
            <a:r>
              <a:rPr lang="en-US" dirty="0" err="1" smtClean="0"/>
              <a:t>reagants,such</a:t>
            </a:r>
            <a:r>
              <a:rPr lang="en-US" dirty="0" smtClean="0"/>
              <a:t> that normal coagulation profile is reported as an INR of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1.0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7105" name="Picture 1" descr="G:\5476\fux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0"/>
            <a:ext cx="2695575" cy="542925"/>
          </a:xfrm>
          <a:prstGeom prst="rect">
            <a:avLst/>
          </a:prstGeom>
          <a:noFill/>
        </p:spPr>
      </p:pic>
      <p:pic>
        <p:nvPicPr>
          <p:cNvPr id="47106" name="Picture 2" descr="G:\5476\GY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5696" cy="137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7107" name="Picture 3" descr="G:\5476\H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365104"/>
            <a:ext cx="2181225" cy="209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9874" name="Picture 2" descr="G:\5476\re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0"/>
            <a:ext cx="6300192" cy="6858000"/>
          </a:xfrm>
          <a:prstGeom prst="rect">
            <a:avLst/>
          </a:prstGeom>
          <a:noFill/>
        </p:spPr>
      </p:pic>
      <p:pic>
        <p:nvPicPr>
          <p:cNvPr id="5" name="Picture 1" descr="G:\5476\J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9875" name="Picture 3" descr="G:\5476\tui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564904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USES of PT/INR: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Evaluates extrinsic coagulation system.</a:t>
            </a:r>
          </a:p>
          <a:p>
            <a:r>
              <a:rPr lang="en-US" sz="2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Measures the presence/absence of </a:t>
            </a:r>
            <a:r>
              <a:rPr lang="en-US" sz="2800" b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Fs-I,II,V,VII &amp; X.</a:t>
            </a:r>
          </a:p>
          <a:p>
            <a:r>
              <a:rPr lang="en-US" sz="2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Reduction of </a:t>
            </a:r>
            <a:r>
              <a:rPr lang="en-US" sz="2800" b="1" dirty="0" err="1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vit</a:t>
            </a:r>
            <a:r>
              <a:rPr lang="en-US" sz="28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 dependant Fs-I,II,VII &amp; 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Learning Objectives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 the end of the lecture student should be able to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Describe mechanism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haemostasis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Enlist Clotting disorders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Describe clinical &amp; laboratory assessment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Activated partial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thromboplastin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time: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Considered normal if the control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aPTT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&amp; test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aPTT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are within 10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secs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of each other.</a:t>
            </a:r>
          </a:p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Control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aPTT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15-35secs.</a:t>
            </a:r>
          </a:p>
          <a:p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Itz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altered in 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hemophilias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 &amp; B. and with the use of heparin.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 descr="G:\5476\D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653136"/>
            <a:ext cx="3446233" cy="19838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G:\5476\C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941168"/>
            <a:ext cx="3240360" cy="1916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THROMBIN TIME: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Normal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-9 to 13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secs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Measure the activity of 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heparin,FDPs,other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proteins that inhibit conversion of fibrinogen to fibrin.</a:t>
            </a:r>
          </a:p>
        </p:txBody>
      </p:sp>
      <p:pic>
        <p:nvPicPr>
          <p:cNvPr id="81922" name="Picture 2" descr="G:\5476\M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01008"/>
            <a:ext cx="3168352" cy="18569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FACTOR ASSAYS:</a:t>
            </a:r>
            <a:endParaRPr 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IDENTIFY FACTOR DEFICIENCIES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G:\5476\HGD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2348880"/>
            <a:ext cx="9144000" cy="45091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CLASSIFICATION OF BLEEDING DISORDERS:</a:t>
            </a:r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Vessel wall disorders.</a:t>
            </a:r>
          </a:p>
          <a:p>
            <a:pPr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Platelet disorders.</a:t>
            </a:r>
          </a:p>
          <a:p>
            <a:pPr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Coagulation disorders.</a:t>
            </a:r>
          </a:p>
          <a:p>
            <a:pPr>
              <a:buNone/>
            </a:pP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CONGENITAL COAGULOPATHIES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Hemophilia A</a:t>
            </a:r>
          </a:p>
          <a:p>
            <a:pPr>
              <a:buNone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Hemophilia B</a:t>
            </a:r>
          </a:p>
          <a:p>
            <a:pPr>
              <a:buNone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Factor XI deficiency</a:t>
            </a:r>
          </a:p>
          <a:p>
            <a:pPr>
              <a:buNone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Factor XII      ,,</a:t>
            </a:r>
          </a:p>
          <a:p>
            <a:pPr>
              <a:buNone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Factor X        ,,</a:t>
            </a:r>
          </a:p>
          <a:p>
            <a:pPr>
              <a:buNone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Factor V       ,,</a:t>
            </a:r>
          </a:p>
          <a:p>
            <a:pPr>
              <a:buNone/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Factor XIII &amp; I deficiencies.</a:t>
            </a:r>
          </a:p>
          <a:p>
            <a:pPr>
              <a:buNone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Von 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Willebrand’s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disease. 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F:\jazz\New Folder (3)\plat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628800"/>
            <a:ext cx="3022600" cy="1981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4033" name="Picture 1" descr="G:\5476\yj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284984"/>
            <a:ext cx="2466975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ANTI COAGULANT RELATED COAGULOPATHIES: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Heparin</a:t>
            </a:r>
          </a:p>
          <a:p>
            <a:pPr>
              <a:buNone/>
            </a:pPr>
            <a:r>
              <a:rPr lang="en-US" sz="2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Coumarin</a:t>
            </a:r>
            <a:r>
              <a:rPr lang="en-US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DISEASE RELATED COAGULOPATHIES: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Liver disease</a:t>
            </a:r>
          </a:p>
          <a:p>
            <a:pPr>
              <a:buNone/>
            </a:pP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Vitamin K deficiency</a:t>
            </a:r>
          </a:p>
          <a:p>
            <a:pPr>
              <a:buNone/>
            </a:pP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DIC</a:t>
            </a:r>
          </a:p>
          <a:p>
            <a:pPr>
              <a:buNone/>
            </a:pP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Fibrinolytic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disorders.</a:t>
            </a:r>
          </a:p>
          <a:p>
            <a:pPr>
              <a:buNone/>
            </a:pP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F:\jazz\New Folder (3)\8605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908720"/>
            <a:ext cx="2128011" cy="159600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COAGULATION DISORDERS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CONGENITAL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</a:p>
          <a:p>
            <a:endParaRPr lang="en-US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endParaRPr lang="en-US" sz="2800" b="1" dirty="0" smtClean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2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ACQUIRED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-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.Secondary to drugs (Heparin ,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Coumarin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or disease process(Liver disease,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K deficiency ,DIC). </a:t>
            </a:r>
            <a:endParaRPr lang="en-US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920" y="17728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1920" y="1772816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HEMOPHILIA A</a:t>
            </a:r>
          </a:p>
          <a:p>
            <a:r>
              <a:rPr lang="en-US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HEMOPHILIA B</a:t>
            </a:r>
          </a:p>
          <a:p>
            <a:r>
              <a:rPr lang="en-US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F XI DEFICIENCY</a:t>
            </a:r>
          </a:p>
          <a:p>
            <a:r>
              <a:rPr lang="en-US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F XII      ,,</a:t>
            </a:r>
          </a:p>
          <a:p>
            <a:r>
              <a:rPr lang="en-US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F  X      ,,</a:t>
            </a:r>
          </a:p>
          <a:p>
            <a:r>
              <a:rPr lang="en-US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F V       ,,</a:t>
            </a:r>
          </a:p>
          <a:p>
            <a:r>
              <a:rPr lang="en-US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F XIII &amp; I  ,,</a:t>
            </a:r>
          </a:p>
          <a:p>
            <a:r>
              <a:rPr lang="en-US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VON-WILLEBRAND’S DISEASE.</a:t>
            </a:r>
            <a:endParaRPr lang="en-US" b="1" cap="all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1745" name="Picture 1" descr="F:\jazz\New Folder (3)\images[89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628800"/>
            <a:ext cx="2376264" cy="198955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Mechanism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haemostasis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Clotting disorders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Clinical &amp; laboratory assessment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References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 Pathology. Kumar,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Cortan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Robbin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sixth edition.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Shafers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Oral Pathology.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Basics of hematology. Kwathilkar.3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Neville Oral Pathology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6148" y="2967335"/>
            <a:ext cx="529170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</a:t>
            </a:r>
            <a:endParaRPr lang="en-US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2656"/>
            <a:ext cx="5004048" cy="60932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Dental procedures resulting in bleeding can have serious consequences in a pt. having bleeding disorder………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severe hemorrhage or even death.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G:\access\Downloads\images (2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4355976" cy="6597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BASIC MECHANISM OF HAEMOSTASIS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Vascular phase.</a:t>
            </a:r>
          </a:p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Platelet phase.</a:t>
            </a:r>
          </a:p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Coagulation phase.</a:t>
            </a:r>
          </a:p>
          <a:p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Fibrinolytic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phase.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(rate limiting step)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VASCULAR PHASE: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After tissue injury               immediate vasoconstriction occurs.</a:t>
            </a:r>
          </a:p>
          <a:p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Serotonin,histamine,PG’s</a:t>
            </a: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etc causes vasoconstriction of the micro vascular bed.</a:t>
            </a:r>
          </a:p>
          <a:p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95936" y="1916832"/>
            <a:ext cx="11521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61441" name="Picture 1" descr="G:\5476\UTII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933056"/>
            <a:ext cx="5472608" cy="20574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67744" y="4941168"/>
            <a:ext cx="576064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G:\5476\FH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941168"/>
            <a:ext cx="6120680" cy="17360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PLATELET PHASE:</a:t>
            </a:r>
            <a:endParaRPr 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Circulating blood platelets are activated </a:t>
            </a:r>
          </a:p>
          <a:p>
            <a:pPr>
              <a:buNone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Aggregates            Primary vascular plug(      </a:t>
            </a:r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blood loss from small blood vessels &amp; capillaries)</a:t>
            </a:r>
          </a:p>
          <a:p>
            <a:pPr>
              <a:buNone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                    Adheres to  exposed basement membrane.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31640" y="2996952"/>
            <a:ext cx="1800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436096" y="2996952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312654" y="353621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99792" y="4509120"/>
            <a:ext cx="201622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476672"/>
            <a:ext cx="1879582" cy="1346076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2" name="Picture 2" descr="G:\5476\94-bleeding-disorders22-300x2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9076" y="332656"/>
            <a:ext cx="2065412" cy="154905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123" name="Picture 3" descr="G:\5476\YJUJ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5085184"/>
            <a:ext cx="1465510" cy="1566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COAGULATION PHASE: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Generation of </a:t>
            </a:r>
            <a:r>
              <a:rPr lang="en-US" sz="2800" b="1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THROMBIN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FIBRIN.</a:t>
            </a:r>
          </a:p>
          <a:p>
            <a:r>
              <a:rPr lang="en-US" sz="28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INVOLVES VARIOUS PROTEINS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Fibrinogen,prothrombin,FS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-V,VII,IX,X,XI,XII &amp; XIII.--------- Vitamin K dependant-FS-II,VII,         IX &amp; X.</a:t>
            </a:r>
          </a:p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Involves 3 separate pathways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</a:t>
            </a:r>
          </a:p>
          <a:p>
            <a:pPr>
              <a:buNone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                 </a:t>
            </a:r>
          </a:p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FIBRIN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polymerizes to a gel            stabilizes the platelet plug.                                             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60232" y="3861048"/>
            <a:ext cx="3635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INTRINSIC PATHWAY</a:t>
            </a: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EXTRINSIC PATHWAY</a:t>
            </a: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COMMON PATHWAY.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072198" y="4143380"/>
            <a:ext cx="7200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857884" y="5357826"/>
            <a:ext cx="86409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2181225" cy="1666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theories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:::</a:t>
            </a:r>
          </a:p>
          <a:p>
            <a:r>
              <a:rPr lang="en-US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to thrombin &amp; fibrinogen to fibrin conversion system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MARKOWITZ----1903)</a:t>
            </a:r>
          </a:p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CASCADE / WATERFALL theory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(1964)-the coagulation mechanism results in a final explosive change of a</a:t>
            </a: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liquid to  a gel.</a:t>
            </a:r>
          </a:p>
          <a:p>
            <a:endParaRPr lang="en-US" sz="28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access\Downloads\appliancecas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2238375" cy="209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G:\5476\GYU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92" y="764704"/>
            <a:ext cx="3032457" cy="53614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652</Words>
  <Application>Microsoft Office PowerPoint</Application>
  <PresentationFormat>On-screen Show (4:3)</PresentationFormat>
  <Paragraphs>138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CLOTTING DISORDERS   Dept. of oral pathology </vt:lpstr>
      <vt:lpstr>Learning Objectives</vt:lpstr>
      <vt:lpstr>Slide 3</vt:lpstr>
      <vt:lpstr>BASIC MECHANISM OF HAEMOSTASIS</vt:lpstr>
      <vt:lpstr>VASCULAR PHASE:</vt:lpstr>
      <vt:lpstr>PLATELET PHASE:</vt:lpstr>
      <vt:lpstr>COAGULATION PHASE:</vt:lpstr>
      <vt:lpstr>Slide 8</vt:lpstr>
      <vt:lpstr>Slide 9</vt:lpstr>
      <vt:lpstr>COAGULATION FACTORS:</vt:lpstr>
      <vt:lpstr>Slide 11</vt:lpstr>
      <vt:lpstr>FIBRINOLYTIC PHASE:</vt:lpstr>
      <vt:lpstr>CLINICAL  &amp;  LABORATARY FINDINGS</vt:lpstr>
      <vt:lpstr>CLINICAL FEATURES</vt:lpstr>
      <vt:lpstr>CLINICAL LABORATARY TESTS</vt:lpstr>
      <vt:lpstr>PLATELET COUNT:</vt:lpstr>
      <vt:lpstr>PT &amp; INR</vt:lpstr>
      <vt:lpstr>Slide 18</vt:lpstr>
      <vt:lpstr>USES of PT/INR:</vt:lpstr>
      <vt:lpstr>Activated partial thromboplastin time:</vt:lpstr>
      <vt:lpstr>THROMBIN TIME:</vt:lpstr>
      <vt:lpstr>FACTOR ASSAYS:</vt:lpstr>
      <vt:lpstr>CLASSIFICATION OF BLEEDING DISORDERS:</vt:lpstr>
      <vt:lpstr>Slide 24</vt:lpstr>
      <vt:lpstr>COAGULATION DISORDERS</vt:lpstr>
      <vt:lpstr>SUMMARY</vt:lpstr>
      <vt:lpstr>References 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BLEEDING &amp; CLOTTING DISORDERS</dc:title>
  <dc:creator>shereen</dc:creator>
  <cp:lastModifiedBy>HOD</cp:lastModifiedBy>
  <cp:revision>185</cp:revision>
  <dcterms:created xsi:type="dcterms:W3CDTF">2011-01-25T16:40:32Z</dcterms:created>
  <dcterms:modified xsi:type="dcterms:W3CDTF">2018-02-05T06:24:15Z</dcterms:modified>
</cp:coreProperties>
</file>