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18" r:id="rId4"/>
    <p:sldId id="327" r:id="rId5"/>
    <p:sldId id="268" r:id="rId6"/>
    <p:sldId id="269" r:id="rId7"/>
    <p:sldId id="258" r:id="rId8"/>
    <p:sldId id="259" r:id="rId9"/>
    <p:sldId id="260" r:id="rId10"/>
    <p:sldId id="262" r:id="rId11"/>
    <p:sldId id="263" r:id="rId12"/>
    <p:sldId id="264" r:id="rId13"/>
    <p:sldId id="265" r:id="rId14"/>
    <p:sldId id="266" r:id="rId15"/>
    <p:sldId id="270" r:id="rId16"/>
    <p:sldId id="271" r:id="rId17"/>
    <p:sldId id="272" r:id="rId18"/>
    <p:sldId id="321" r:id="rId19"/>
    <p:sldId id="322" r:id="rId20"/>
    <p:sldId id="323" r:id="rId21"/>
    <p:sldId id="273" r:id="rId22"/>
    <p:sldId id="324" r:id="rId23"/>
    <p:sldId id="274" r:id="rId24"/>
    <p:sldId id="275" r:id="rId25"/>
    <p:sldId id="276" r:id="rId26"/>
    <p:sldId id="278" r:id="rId27"/>
    <p:sldId id="328" r:id="rId28"/>
    <p:sldId id="279" r:id="rId29"/>
    <p:sldId id="320" r:id="rId30"/>
    <p:sldId id="319" r:id="rId31"/>
    <p:sldId id="281" r:id="rId32"/>
    <p:sldId id="282" r:id="rId33"/>
    <p:sldId id="283" r:id="rId34"/>
    <p:sldId id="285" r:id="rId35"/>
    <p:sldId id="287" r:id="rId36"/>
    <p:sldId id="326" r:id="rId37"/>
    <p:sldId id="329" r:id="rId38"/>
    <p:sldId id="288" r:id="rId39"/>
    <p:sldId id="289" r:id="rId40"/>
    <p:sldId id="290" r:id="rId41"/>
    <p:sldId id="291" r:id="rId42"/>
    <p:sldId id="292" r:id="rId43"/>
    <p:sldId id="293" r:id="rId44"/>
    <p:sldId id="294" r:id="rId45"/>
    <p:sldId id="295" r:id="rId46"/>
    <p:sldId id="296" r:id="rId47"/>
    <p:sldId id="297" r:id="rId48"/>
    <p:sldId id="298" r:id="rId49"/>
    <p:sldId id="300" r:id="rId50"/>
    <p:sldId id="301" r:id="rId51"/>
    <p:sldId id="302" r:id="rId52"/>
    <p:sldId id="303" r:id="rId53"/>
    <p:sldId id="304" r:id="rId54"/>
    <p:sldId id="330" r:id="rId55"/>
    <p:sldId id="331" r:id="rId56"/>
    <p:sldId id="305" r:id="rId57"/>
    <p:sldId id="306" r:id="rId58"/>
    <p:sldId id="307" r:id="rId59"/>
    <p:sldId id="308" r:id="rId60"/>
    <p:sldId id="332" r:id="rId61"/>
    <p:sldId id="333" r:id="rId62"/>
    <p:sldId id="309" r:id="rId63"/>
    <p:sldId id="314" r:id="rId64"/>
    <p:sldId id="315" r:id="rId65"/>
    <p:sldId id="316" r:id="rId66"/>
    <p:sldId id="317" r:id="rId67"/>
    <p:sldId id="299" r:id="rId68"/>
    <p:sldId id="310" r:id="rId69"/>
    <p:sldId id="312" r:id="rId70"/>
    <p:sldId id="313"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4" autoAdjust="0"/>
    <p:restoredTop sz="94624" autoAdjust="0"/>
  </p:normalViewPr>
  <p:slideViewPr>
    <p:cSldViewPr>
      <p:cViewPr varScale="1">
        <p:scale>
          <a:sx n="77" d="100"/>
          <a:sy n="77" d="100"/>
        </p:scale>
        <p:origin x="1546"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slide" Target="slides/slide7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5C94C4-C1BB-4EF6-8690-094C1EF0A69C}" type="doc">
      <dgm:prSet loTypeId="urn:microsoft.com/office/officeart/2005/8/layout/vProcess5" loCatId="process" qsTypeId="urn:microsoft.com/office/officeart/2005/8/quickstyle/3d3" qsCatId="3D" csTypeId="urn:microsoft.com/office/officeart/2005/8/colors/accent1_2" csCatId="accent1" phldr="1"/>
      <dgm:spPr/>
      <dgm:t>
        <a:bodyPr/>
        <a:lstStyle/>
        <a:p>
          <a:endParaRPr lang="en-US"/>
        </a:p>
      </dgm:t>
    </dgm:pt>
    <dgm:pt modelId="{AA93BA76-6788-4DB6-97E3-C7CCA40CF787}">
      <dgm:prSet phldrT="[Text]" custT="1"/>
      <dgm:spPr/>
      <dgm:t>
        <a:bodyPr/>
        <a:lstStyle/>
        <a:p>
          <a:pPr algn="ctr"/>
          <a:r>
            <a:rPr lang="en-US" sz="2800" b="1" dirty="0">
              <a:solidFill>
                <a:srgbClr val="7030A0"/>
              </a:solidFill>
            </a:rPr>
            <a:t>His early interest led him to pursue a doctoral degree in zoology </a:t>
          </a:r>
          <a:endParaRPr lang="en-US" sz="2800" dirty="0"/>
        </a:p>
      </dgm:t>
    </dgm:pt>
    <dgm:pt modelId="{91ED8579-8693-4EFB-B5D1-B60AF8FC1A81}" type="parTrans" cxnId="{057946AB-38E7-4342-83C3-FA8D5E29BB17}">
      <dgm:prSet/>
      <dgm:spPr/>
      <dgm:t>
        <a:bodyPr/>
        <a:lstStyle/>
        <a:p>
          <a:endParaRPr lang="en-US"/>
        </a:p>
      </dgm:t>
    </dgm:pt>
    <dgm:pt modelId="{57068A6B-887B-49B6-AE3F-31724FB5FD25}" type="sibTrans" cxnId="{057946AB-38E7-4342-83C3-FA8D5E29BB17}">
      <dgm:prSet/>
      <dgm:spPr/>
      <dgm:t>
        <a:bodyPr/>
        <a:lstStyle/>
        <a:p>
          <a:endParaRPr lang="en-US"/>
        </a:p>
      </dgm:t>
    </dgm:pt>
    <dgm:pt modelId="{C01E11C8-96C2-41B5-80ED-5DE1F8DDD99B}">
      <dgm:prSet phldrT="[Text]" custT="1"/>
      <dgm:spPr/>
      <dgm:t>
        <a:bodyPr/>
        <a:lstStyle/>
        <a:p>
          <a:pPr algn="ctr"/>
          <a:r>
            <a:rPr lang="en-US" sz="3200" b="1" dirty="0">
              <a:solidFill>
                <a:srgbClr val="7030A0"/>
              </a:solidFill>
            </a:rPr>
            <a:t>Piaget’s secondary interest was </a:t>
          </a:r>
          <a:r>
            <a:rPr lang="en-US" sz="3200" b="1" i="1" dirty="0">
              <a:solidFill>
                <a:srgbClr val="7030A0"/>
              </a:solidFill>
            </a:rPr>
            <a:t>epistemology </a:t>
          </a:r>
          <a:endParaRPr lang="en-US" sz="3200" dirty="0"/>
        </a:p>
      </dgm:t>
    </dgm:pt>
    <dgm:pt modelId="{A26FFC89-35EC-4754-BAEE-544FC2949299}" type="parTrans" cxnId="{673AF38E-F8FE-42DF-836A-F4D6E32DE416}">
      <dgm:prSet/>
      <dgm:spPr/>
      <dgm:t>
        <a:bodyPr/>
        <a:lstStyle/>
        <a:p>
          <a:endParaRPr lang="en-US"/>
        </a:p>
      </dgm:t>
    </dgm:pt>
    <dgm:pt modelId="{4C9B8486-D2A8-4FB6-A573-369FB7DD52C0}" type="sibTrans" cxnId="{673AF38E-F8FE-42DF-836A-F4D6E32DE416}">
      <dgm:prSet/>
      <dgm:spPr/>
      <dgm:t>
        <a:bodyPr/>
        <a:lstStyle/>
        <a:p>
          <a:endParaRPr lang="en-US"/>
        </a:p>
      </dgm:t>
    </dgm:pt>
    <dgm:pt modelId="{5348B990-41C5-43B6-9F7D-14DA6AE66713}">
      <dgm:prSet phldrT="[Text]" custT="1"/>
      <dgm:spPr/>
      <dgm:t>
        <a:bodyPr/>
        <a:lstStyle/>
        <a:p>
          <a:pPr algn="ctr"/>
          <a:r>
            <a:rPr lang="en-US" sz="3200" b="1" dirty="0">
              <a:solidFill>
                <a:srgbClr val="7030A0"/>
              </a:solidFill>
            </a:rPr>
            <a:t>Psychology was the answer</a:t>
          </a:r>
          <a:endParaRPr lang="en-US" sz="3200" dirty="0"/>
        </a:p>
      </dgm:t>
    </dgm:pt>
    <dgm:pt modelId="{3ACB850B-C0F9-4991-9144-93EABA0B0995}" type="parTrans" cxnId="{F35A1C98-2F59-41B0-88CB-2F2C4ADBC9AE}">
      <dgm:prSet/>
      <dgm:spPr/>
      <dgm:t>
        <a:bodyPr/>
        <a:lstStyle/>
        <a:p>
          <a:endParaRPr lang="en-US"/>
        </a:p>
      </dgm:t>
    </dgm:pt>
    <dgm:pt modelId="{F9A66DEB-631C-4058-B2B5-EC96866CF651}" type="sibTrans" cxnId="{F35A1C98-2F59-41B0-88CB-2F2C4ADBC9AE}">
      <dgm:prSet/>
      <dgm:spPr/>
      <dgm:t>
        <a:bodyPr/>
        <a:lstStyle/>
        <a:p>
          <a:endParaRPr lang="en-US"/>
        </a:p>
      </dgm:t>
    </dgm:pt>
    <dgm:pt modelId="{D3A2DA4A-43C7-44CC-BDCB-A9CA44043A09}" type="pres">
      <dgm:prSet presAssocID="{EF5C94C4-C1BB-4EF6-8690-094C1EF0A69C}" presName="outerComposite" presStyleCnt="0">
        <dgm:presLayoutVars>
          <dgm:chMax val="5"/>
          <dgm:dir/>
          <dgm:resizeHandles val="exact"/>
        </dgm:presLayoutVars>
      </dgm:prSet>
      <dgm:spPr/>
    </dgm:pt>
    <dgm:pt modelId="{4720158D-BED5-4A78-86A6-ED3EBF0DCFF1}" type="pres">
      <dgm:prSet presAssocID="{EF5C94C4-C1BB-4EF6-8690-094C1EF0A69C}" presName="dummyMaxCanvas" presStyleCnt="0">
        <dgm:presLayoutVars/>
      </dgm:prSet>
      <dgm:spPr/>
    </dgm:pt>
    <dgm:pt modelId="{BD146C23-AA3F-4886-9CA4-1E3B99686299}" type="pres">
      <dgm:prSet presAssocID="{EF5C94C4-C1BB-4EF6-8690-094C1EF0A69C}" presName="ThreeNodes_1" presStyleLbl="node1" presStyleIdx="0" presStyleCnt="3">
        <dgm:presLayoutVars>
          <dgm:bulletEnabled val="1"/>
        </dgm:presLayoutVars>
      </dgm:prSet>
      <dgm:spPr/>
    </dgm:pt>
    <dgm:pt modelId="{A94E29F9-BCCD-4891-8917-9F7DA8C9A609}" type="pres">
      <dgm:prSet presAssocID="{EF5C94C4-C1BB-4EF6-8690-094C1EF0A69C}" presName="ThreeNodes_2" presStyleLbl="node1" presStyleIdx="1" presStyleCnt="3">
        <dgm:presLayoutVars>
          <dgm:bulletEnabled val="1"/>
        </dgm:presLayoutVars>
      </dgm:prSet>
      <dgm:spPr/>
    </dgm:pt>
    <dgm:pt modelId="{460366D3-45A9-4648-92A5-533481591E9E}" type="pres">
      <dgm:prSet presAssocID="{EF5C94C4-C1BB-4EF6-8690-094C1EF0A69C}" presName="ThreeNodes_3" presStyleLbl="node1" presStyleIdx="2" presStyleCnt="3">
        <dgm:presLayoutVars>
          <dgm:bulletEnabled val="1"/>
        </dgm:presLayoutVars>
      </dgm:prSet>
      <dgm:spPr/>
    </dgm:pt>
    <dgm:pt modelId="{5CC15D5A-1F5E-44EB-9D07-A1BEB281F02D}" type="pres">
      <dgm:prSet presAssocID="{EF5C94C4-C1BB-4EF6-8690-094C1EF0A69C}" presName="ThreeConn_1-2" presStyleLbl="fgAccFollowNode1" presStyleIdx="0" presStyleCnt="2">
        <dgm:presLayoutVars>
          <dgm:bulletEnabled val="1"/>
        </dgm:presLayoutVars>
      </dgm:prSet>
      <dgm:spPr/>
    </dgm:pt>
    <dgm:pt modelId="{BDF27415-343C-4153-AA67-B2B7696CB415}" type="pres">
      <dgm:prSet presAssocID="{EF5C94C4-C1BB-4EF6-8690-094C1EF0A69C}" presName="ThreeConn_2-3" presStyleLbl="fgAccFollowNode1" presStyleIdx="1" presStyleCnt="2">
        <dgm:presLayoutVars>
          <dgm:bulletEnabled val="1"/>
        </dgm:presLayoutVars>
      </dgm:prSet>
      <dgm:spPr/>
    </dgm:pt>
    <dgm:pt modelId="{608CCD94-D86A-447B-85D3-A2AF3BFBA275}" type="pres">
      <dgm:prSet presAssocID="{EF5C94C4-C1BB-4EF6-8690-094C1EF0A69C}" presName="ThreeNodes_1_text" presStyleLbl="node1" presStyleIdx="2" presStyleCnt="3">
        <dgm:presLayoutVars>
          <dgm:bulletEnabled val="1"/>
        </dgm:presLayoutVars>
      </dgm:prSet>
      <dgm:spPr/>
    </dgm:pt>
    <dgm:pt modelId="{8460B8C5-0B2C-4004-9D78-079018E34840}" type="pres">
      <dgm:prSet presAssocID="{EF5C94C4-C1BB-4EF6-8690-094C1EF0A69C}" presName="ThreeNodes_2_text" presStyleLbl="node1" presStyleIdx="2" presStyleCnt="3">
        <dgm:presLayoutVars>
          <dgm:bulletEnabled val="1"/>
        </dgm:presLayoutVars>
      </dgm:prSet>
      <dgm:spPr/>
    </dgm:pt>
    <dgm:pt modelId="{516030E7-405A-442E-99F1-0ED185CA4CE8}" type="pres">
      <dgm:prSet presAssocID="{EF5C94C4-C1BB-4EF6-8690-094C1EF0A69C}" presName="ThreeNodes_3_text" presStyleLbl="node1" presStyleIdx="2" presStyleCnt="3">
        <dgm:presLayoutVars>
          <dgm:bulletEnabled val="1"/>
        </dgm:presLayoutVars>
      </dgm:prSet>
      <dgm:spPr/>
    </dgm:pt>
  </dgm:ptLst>
  <dgm:cxnLst>
    <dgm:cxn modelId="{DF97662C-7AC2-4B9E-8FF3-1B08A6FEBDF2}" type="presOf" srcId="{57068A6B-887B-49B6-AE3F-31724FB5FD25}" destId="{5CC15D5A-1F5E-44EB-9D07-A1BEB281F02D}" srcOrd="0" destOrd="0" presId="urn:microsoft.com/office/officeart/2005/8/layout/vProcess5"/>
    <dgm:cxn modelId="{3E456466-E1DE-4D04-AF1F-DEE062472C16}" type="presOf" srcId="{5348B990-41C5-43B6-9F7D-14DA6AE66713}" destId="{516030E7-405A-442E-99F1-0ED185CA4CE8}" srcOrd="1" destOrd="0" presId="urn:microsoft.com/office/officeart/2005/8/layout/vProcess5"/>
    <dgm:cxn modelId="{B8A0626C-9DDC-4CC3-9D91-1017C30B5715}" type="presOf" srcId="{5348B990-41C5-43B6-9F7D-14DA6AE66713}" destId="{460366D3-45A9-4648-92A5-533481591E9E}" srcOrd="0" destOrd="0" presId="urn:microsoft.com/office/officeart/2005/8/layout/vProcess5"/>
    <dgm:cxn modelId="{C37D534C-FBFA-4633-8F62-7F85D148A165}" type="presOf" srcId="{AA93BA76-6788-4DB6-97E3-C7CCA40CF787}" destId="{608CCD94-D86A-447B-85D3-A2AF3BFBA275}" srcOrd="1" destOrd="0" presId="urn:microsoft.com/office/officeart/2005/8/layout/vProcess5"/>
    <dgm:cxn modelId="{3EA7316D-315F-4A1E-BCA3-CE7BFE187A25}" type="presOf" srcId="{C01E11C8-96C2-41B5-80ED-5DE1F8DDD99B}" destId="{8460B8C5-0B2C-4004-9D78-079018E34840}" srcOrd="1" destOrd="0" presId="urn:microsoft.com/office/officeart/2005/8/layout/vProcess5"/>
    <dgm:cxn modelId="{46009F80-A5E9-4AE4-BF47-C6F116E3C8D5}" type="presOf" srcId="{C01E11C8-96C2-41B5-80ED-5DE1F8DDD99B}" destId="{A94E29F9-BCCD-4891-8917-9F7DA8C9A609}" srcOrd="0" destOrd="0" presId="urn:microsoft.com/office/officeart/2005/8/layout/vProcess5"/>
    <dgm:cxn modelId="{15235E87-A17E-467B-8AC7-71296149BE84}" type="presOf" srcId="{4C9B8486-D2A8-4FB6-A573-369FB7DD52C0}" destId="{BDF27415-343C-4153-AA67-B2B7696CB415}" srcOrd="0" destOrd="0" presId="urn:microsoft.com/office/officeart/2005/8/layout/vProcess5"/>
    <dgm:cxn modelId="{673AF38E-F8FE-42DF-836A-F4D6E32DE416}" srcId="{EF5C94C4-C1BB-4EF6-8690-094C1EF0A69C}" destId="{C01E11C8-96C2-41B5-80ED-5DE1F8DDD99B}" srcOrd="1" destOrd="0" parTransId="{A26FFC89-35EC-4754-BAEE-544FC2949299}" sibTransId="{4C9B8486-D2A8-4FB6-A573-369FB7DD52C0}"/>
    <dgm:cxn modelId="{F35A1C98-2F59-41B0-88CB-2F2C4ADBC9AE}" srcId="{EF5C94C4-C1BB-4EF6-8690-094C1EF0A69C}" destId="{5348B990-41C5-43B6-9F7D-14DA6AE66713}" srcOrd="2" destOrd="0" parTransId="{3ACB850B-C0F9-4991-9144-93EABA0B0995}" sibTransId="{F9A66DEB-631C-4058-B2B5-EC96866CF651}"/>
    <dgm:cxn modelId="{057946AB-38E7-4342-83C3-FA8D5E29BB17}" srcId="{EF5C94C4-C1BB-4EF6-8690-094C1EF0A69C}" destId="{AA93BA76-6788-4DB6-97E3-C7CCA40CF787}" srcOrd="0" destOrd="0" parTransId="{91ED8579-8693-4EFB-B5D1-B60AF8FC1A81}" sibTransId="{57068A6B-887B-49B6-AE3F-31724FB5FD25}"/>
    <dgm:cxn modelId="{6B7072D0-F0A1-46F4-B7E1-5CACA6C34AFA}" type="presOf" srcId="{AA93BA76-6788-4DB6-97E3-C7CCA40CF787}" destId="{BD146C23-AA3F-4886-9CA4-1E3B99686299}" srcOrd="0" destOrd="0" presId="urn:microsoft.com/office/officeart/2005/8/layout/vProcess5"/>
    <dgm:cxn modelId="{A9786EDC-A0D7-4C9B-A411-86BA499C0A85}" type="presOf" srcId="{EF5C94C4-C1BB-4EF6-8690-094C1EF0A69C}" destId="{D3A2DA4A-43C7-44CC-BDCB-A9CA44043A09}" srcOrd="0" destOrd="0" presId="urn:microsoft.com/office/officeart/2005/8/layout/vProcess5"/>
    <dgm:cxn modelId="{D3BDFD6D-60B7-4F5F-BC04-A7C16795DFD1}" type="presParOf" srcId="{D3A2DA4A-43C7-44CC-BDCB-A9CA44043A09}" destId="{4720158D-BED5-4A78-86A6-ED3EBF0DCFF1}" srcOrd="0" destOrd="0" presId="urn:microsoft.com/office/officeart/2005/8/layout/vProcess5"/>
    <dgm:cxn modelId="{F560E3D2-E581-43C7-8875-EE2454ABEABF}" type="presParOf" srcId="{D3A2DA4A-43C7-44CC-BDCB-A9CA44043A09}" destId="{BD146C23-AA3F-4886-9CA4-1E3B99686299}" srcOrd="1" destOrd="0" presId="urn:microsoft.com/office/officeart/2005/8/layout/vProcess5"/>
    <dgm:cxn modelId="{A701B275-F3E7-468B-81BB-4EFBFC06DBBC}" type="presParOf" srcId="{D3A2DA4A-43C7-44CC-BDCB-A9CA44043A09}" destId="{A94E29F9-BCCD-4891-8917-9F7DA8C9A609}" srcOrd="2" destOrd="0" presId="urn:microsoft.com/office/officeart/2005/8/layout/vProcess5"/>
    <dgm:cxn modelId="{536C0D56-8280-41CE-999B-7930CD4673C6}" type="presParOf" srcId="{D3A2DA4A-43C7-44CC-BDCB-A9CA44043A09}" destId="{460366D3-45A9-4648-92A5-533481591E9E}" srcOrd="3" destOrd="0" presId="urn:microsoft.com/office/officeart/2005/8/layout/vProcess5"/>
    <dgm:cxn modelId="{E69C2E93-E870-4D3C-BD3C-423E677B7A67}" type="presParOf" srcId="{D3A2DA4A-43C7-44CC-BDCB-A9CA44043A09}" destId="{5CC15D5A-1F5E-44EB-9D07-A1BEB281F02D}" srcOrd="4" destOrd="0" presId="urn:microsoft.com/office/officeart/2005/8/layout/vProcess5"/>
    <dgm:cxn modelId="{EDF2DFAB-E8D1-4368-8A8E-DEEB68F6CA1F}" type="presParOf" srcId="{D3A2DA4A-43C7-44CC-BDCB-A9CA44043A09}" destId="{BDF27415-343C-4153-AA67-B2B7696CB415}" srcOrd="5" destOrd="0" presId="urn:microsoft.com/office/officeart/2005/8/layout/vProcess5"/>
    <dgm:cxn modelId="{A19914CB-9F32-4F91-B435-A6DEF6D142F2}" type="presParOf" srcId="{D3A2DA4A-43C7-44CC-BDCB-A9CA44043A09}" destId="{608CCD94-D86A-447B-85D3-A2AF3BFBA275}" srcOrd="6" destOrd="0" presId="urn:microsoft.com/office/officeart/2005/8/layout/vProcess5"/>
    <dgm:cxn modelId="{32A84CB7-A2EC-4002-80A9-626A94C507F6}" type="presParOf" srcId="{D3A2DA4A-43C7-44CC-BDCB-A9CA44043A09}" destId="{8460B8C5-0B2C-4004-9D78-079018E34840}" srcOrd="7" destOrd="0" presId="urn:microsoft.com/office/officeart/2005/8/layout/vProcess5"/>
    <dgm:cxn modelId="{47E62062-1E4F-4E4C-B7AF-E89EFA461CCF}" type="presParOf" srcId="{D3A2DA4A-43C7-44CC-BDCB-A9CA44043A09}" destId="{516030E7-405A-442E-99F1-0ED185CA4CE8}"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146C23-AA3F-4886-9CA4-1E3B99686299}">
      <dsp:nvSpPr>
        <dsp:cNvPr id="0" name=""/>
        <dsp:cNvSpPr/>
      </dsp:nvSpPr>
      <dsp:spPr>
        <a:xfrm>
          <a:off x="0" y="0"/>
          <a:ext cx="7513320" cy="1371600"/>
        </a:xfrm>
        <a:prstGeom prst="roundRect">
          <a:avLst>
            <a:gd name="adj" fmla="val 10000"/>
          </a:avLst>
        </a:prstGeom>
        <a:solidFill>
          <a:schemeClr val="accent1">
            <a:hueOff val="0"/>
            <a:satOff val="0"/>
            <a:lumOff val="0"/>
            <a:alphaOff val="0"/>
          </a:schemeClr>
        </a:solidFill>
        <a:ln>
          <a:noFill/>
        </a:ln>
        <a:effectLst>
          <a:glow rad="63500">
            <a:schemeClr val="accent1">
              <a:hueOff val="0"/>
              <a:satOff val="0"/>
              <a:lumOff val="0"/>
              <a:alphaOff val="0"/>
              <a:alpha val="45000"/>
              <a:satMod val="12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rgbClr val="7030A0"/>
              </a:solidFill>
            </a:rPr>
            <a:t>His early interest led him to pursue a doctoral degree in zoology </a:t>
          </a:r>
          <a:endParaRPr lang="en-US" sz="2800" kern="1200" dirty="0"/>
        </a:p>
      </dsp:txBody>
      <dsp:txXfrm>
        <a:off x="40173" y="40173"/>
        <a:ext cx="6033256" cy="1291254"/>
      </dsp:txXfrm>
    </dsp:sp>
    <dsp:sp modelId="{A94E29F9-BCCD-4891-8917-9F7DA8C9A609}">
      <dsp:nvSpPr>
        <dsp:cNvPr id="0" name=""/>
        <dsp:cNvSpPr/>
      </dsp:nvSpPr>
      <dsp:spPr>
        <a:xfrm>
          <a:off x="662939" y="1600199"/>
          <a:ext cx="7513320" cy="1371600"/>
        </a:xfrm>
        <a:prstGeom prst="roundRect">
          <a:avLst>
            <a:gd name="adj" fmla="val 10000"/>
          </a:avLst>
        </a:prstGeom>
        <a:solidFill>
          <a:schemeClr val="accent1">
            <a:hueOff val="0"/>
            <a:satOff val="0"/>
            <a:lumOff val="0"/>
            <a:alphaOff val="0"/>
          </a:schemeClr>
        </a:solidFill>
        <a:ln>
          <a:noFill/>
        </a:ln>
        <a:effectLst>
          <a:glow rad="63500">
            <a:schemeClr val="accent1">
              <a:hueOff val="0"/>
              <a:satOff val="0"/>
              <a:lumOff val="0"/>
              <a:alphaOff val="0"/>
              <a:alpha val="45000"/>
              <a:satMod val="12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rgbClr val="7030A0"/>
              </a:solidFill>
            </a:rPr>
            <a:t>Piaget’s secondary interest was </a:t>
          </a:r>
          <a:r>
            <a:rPr lang="en-US" sz="3200" b="1" i="1" kern="1200" dirty="0">
              <a:solidFill>
                <a:srgbClr val="7030A0"/>
              </a:solidFill>
            </a:rPr>
            <a:t>epistemology </a:t>
          </a:r>
          <a:endParaRPr lang="en-US" sz="3200" kern="1200" dirty="0"/>
        </a:p>
      </dsp:txBody>
      <dsp:txXfrm>
        <a:off x="703112" y="1640372"/>
        <a:ext cx="5878494" cy="1291254"/>
      </dsp:txXfrm>
    </dsp:sp>
    <dsp:sp modelId="{460366D3-45A9-4648-92A5-533481591E9E}">
      <dsp:nvSpPr>
        <dsp:cNvPr id="0" name=""/>
        <dsp:cNvSpPr/>
      </dsp:nvSpPr>
      <dsp:spPr>
        <a:xfrm>
          <a:off x="1325879" y="3200399"/>
          <a:ext cx="7513320" cy="1371600"/>
        </a:xfrm>
        <a:prstGeom prst="roundRect">
          <a:avLst>
            <a:gd name="adj" fmla="val 10000"/>
          </a:avLst>
        </a:prstGeom>
        <a:solidFill>
          <a:schemeClr val="accent1">
            <a:hueOff val="0"/>
            <a:satOff val="0"/>
            <a:lumOff val="0"/>
            <a:alphaOff val="0"/>
          </a:schemeClr>
        </a:solidFill>
        <a:ln>
          <a:noFill/>
        </a:ln>
        <a:effectLst>
          <a:glow rad="63500">
            <a:schemeClr val="accent1">
              <a:hueOff val="0"/>
              <a:satOff val="0"/>
              <a:lumOff val="0"/>
              <a:alphaOff val="0"/>
              <a:alpha val="45000"/>
              <a:satMod val="12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rgbClr val="7030A0"/>
              </a:solidFill>
            </a:rPr>
            <a:t>Psychology was the answer</a:t>
          </a:r>
          <a:endParaRPr lang="en-US" sz="3200" kern="1200" dirty="0"/>
        </a:p>
      </dsp:txBody>
      <dsp:txXfrm>
        <a:off x="1366052" y="3240572"/>
        <a:ext cx="5878494" cy="1291254"/>
      </dsp:txXfrm>
    </dsp:sp>
    <dsp:sp modelId="{5CC15D5A-1F5E-44EB-9D07-A1BEB281F02D}">
      <dsp:nvSpPr>
        <dsp:cNvPr id="0" name=""/>
        <dsp:cNvSpPr/>
      </dsp:nvSpPr>
      <dsp:spPr>
        <a:xfrm>
          <a:off x="6621780" y="1040130"/>
          <a:ext cx="891540" cy="891540"/>
        </a:xfrm>
        <a:prstGeom prst="downArrow">
          <a:avLst>
            <a:gd name="adj1" fmla="val 55000"/>
            <a:gd name="adj2" fmla="val 45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822376" y="1040130"/>
        <a:ext cx="490348" cy="670884"/>
      </dsp:txXfrm>
    </dsp:sp>
    <dsp:sp modelId="{BDF27415-343C-4153-AA67-B2B7696CB415}">
      <dsp:nvSpPr>
        <dsp:cNvPr id="0" name=""/>
        <dsp:cNvSpPr/>
      </dsp:nvSpPr>
      <dsp:spPr>
        <a:xfrm>
          <a:off x="7284720" y="2631186"/>
          <a:ext cx="891540" cy="891540"/>
        </a:xfrm>
        <a:prstGeom prst="downArrow">
          <a:avLst>
            <a:gd name="adj1" fmla="val 55000"/>
            <a:gd name="adj2" fmla="val 45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485316" y="2631186"/>
        <a:ext cx="490348" cy="67088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55A3F42-F523-4530-A707-C34DAB77DCB8}" type="datetimeFigureOut">
              <a:rPr lang="en-US" smtClean="0"/>
              <a:pPr/>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B32BCD-4B05-4186-B01A-7157E041B6E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5A3F42-F523-4530-A707-C34DAB77DCB8}" type="datetimeFigureOut">
              <a:rPr lang="en-US" smtClean="0"/>
              <a:pPr/>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B32BCD-4B05-4186-B01A-7157E041B6E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5A3F42-F523-4530-A707-C34DAB77DCB8}" type="datetimeFigureOut">
              <a:rPr lang="en-US" smtClean="0"/>
              <a:pPr/>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B32BCD-4B05-4186-B01A-7157E041B6E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5A3F42-F523-4530-A707-C34DAB77DCB8}" type="datetimeFigureOut">
              <a:rPr lang="en-US" smtClean="0"/>
              <a:pPr/>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B32BCD-4B05-4186-B01A-7157E041B6E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5A3F42-F523-4530-A707-C34DAB77DCB8}" type="datetimeFigureOut">
              <a:rPr lang="en-US" smtClean="0"/>
              <a:pPr/>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B32BCD-4B05-4186-B01A-7157E041B6E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5A3F42-F523-4530-A707-C34DAB77DCB8}" type="datetimeFigureOut">
              <a:rPr lang="en-US" smtClean="0"/>
              <a:pPr/>
              <a:t>9/18/2023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B32BCD-4B05-4186-B01A-7157E041B6E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5A3F42-F523-4530-A707-C34DAB77DCB8}" type="datetimeFigureOut">
              <a:rPr lang="en-US" smtClean="0"/>
              <a:pPr/>
              <a:t>9/18/2023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B32BCD-4B05-4186-B01A-7157E041B6E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5A3F42-F523-4530-A707-C34DAB77DCB8}" type="datetimeFigureOut">
              <a:rPr lang="en-US" smtClean="0"/>
              <a:pPr/>
              <a:t>9/18/2023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B32BCD-4B05-4186-B01A-7157E041B6E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5A3F42-F523-4530-A707-C34DAB77DCB8}" type="datetimeFigureOut">
              <a:rPr lang="en-US" smtClean="0"/>
              <a:pPr/>
              <a:t>9/18/2023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B32BCD-4B05-4186-B01A-7157E041B6E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5A3F42-F523-4530-A707-C34DAB77DCB8}" type="datetimeFigureOut">
              <a:rPr lang="en-US" smtClean="0"/>
              <a:pPr/>
              <a:t>9/18/2023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B32BCD-4B05-4186-B01A-7157E041B6E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5A3F42-F523-4530-A707-C34DAB77DCB8}" type="datetimeFigureOut">
              <a:rPr lang="en-US" smtClean="0"/>
              <a:pPr/>
              <a:t>9/18/2023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B32BCD-4B05-4186-B01A-7157E041B6E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5A3F42-F523-4530-A707-C34DAB77DCB8}" type="datetimeFigureOut">
              <a:rPr lang="en-US" smtClean="0"/>
              <a:pPr/>
              <a:t>9/18/2023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B32BCD-4B05-4186-B01A-7157E041B6E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pt slides for child psychology"/>
          <p:cNvPicPr>
            <a:picLocks noChangeAspect="1" noChangeArrowheads="1"/>
          </p:cNvPicPr>
          <p:nvPr/>
        </p:nvPicPr>
        <p:blipFill>
          <a:blip r:embed="rId2"/>
          <a:srcRect/>
          <a:stretch>
            <a:fillRect/>
          </a:stretch>
        </p:blipFill>
        <p:spPr bwMode="auto">
          <a:xfrm>
            <a:off x="1600200" y="2514600"/>
            <a:ext cx="6120043" cy="3962400"/>
          </a:xfrm>
          <a:prstGeom prst="rect">
            <a:avLst/>
          </a:prstGeom>
          <a:noFill/>
        </p:spPr>
      </p:pic>
      <p:sp>
        <p:nvSpPr>
          <p:cNvPr id="2" name="Title 1"/>
          <p:cNvSpPr>
            <a:spLocks noGrp="1"/>
          </p:cNvSpPr>
          <p:nvPr>
            <p:ph type="ctrTitle"/>
          </p:nvPr>
        </p:nvSpPr>
        <p:spPr>
          <a:xfrm>
            <a:off x="762000" y="762000"/>
            <a:ext cx="7772400" cy="1470025"/>
          </a:xfrm>
        </p:spPr>
        <p:txBody>
          <a:bodyPr>
            <a:normAutofit/>
          </a:bodyPr>
          <a:lstStyle/>
          <a:p>
            <a:r>
              <a:rPr lang="en-US" sz="8000" b="1" dirty="0">
                <a:solidFill>
                  <a:schemeClr val="accent5">
                    <a:lumMod val="75000"/>
                  </a:schemeClr>
                </a:solidFill>
                <a:latin typeface="Algerian" pitchFamily="82" charset="0"/>
              </a:rPr>
              <a:t>GOOD MORNIING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228600"/>
            <a:ext cx="7924800" cy="1752600"/>
          </a:xfrm>
        </p:spPr>
        <p:txBody>
          <a:bodyPr>
            <a:noAutofit/>
          </a:bodyPr>
          <a:lstStyle/>
          <a:p>
            <a:r>
              <a:rPr lang="en-US" sz="2800" dirty="0">
                <a:solidFill>
                  <a:srgbClr val="7030A0"/>
                </a:solidFill>
                <a:latin typeface="Algerian" pitchFamily="82" charset="0"/>
              </a:rPr>
              <a:t>Piaget’s View of Intelligence</a:t>
            </a:r>
          </a:p>
          <a:p>
            <a:r>
              <a:rPr lang="en-US" sz="2800" dirty="0">
                <a:solidFill>
                  <a:srgbClr val="7030A0"/>
                </a:solidFill>
                <a:latin typeface="Algerian" pitchFamily="82" charset="0"/>
              </a:rPr>
              <a:t>and Intellectual Growth</a:t>
            </a:r>
          </a:p>
        </p:txBody>
      </p:sp>
      <p:sp>
        <p:nvSpPr>
          <p:cNvPr id="4" name="Rectangle 3"/>
          <p:cNvSpPr/>
          <p:nvPr/>
        </p:nvSpPr>
        <p:spPr>
          <a:xfrm>
            <a:off x="381000" y="2287012"/>
            <a:ext cx="8382000" cy="3416320"/>
          </a:xfrm>
          <a:prstGeom prst="rect">
            <a:avLst/>
          </a:prstGeom>
        </p:spPr>
        <p:txBody>
          <a:bodyPr wrap="square">
            <a:spAutoFit/>
          </a:bodyPr>
          <a:lstStyle/>
          <a:p>
            <a:r>
              <a:rPr lang="en-US" sz="2400" b="1" dirty="0">
                <a:solidFill>
                  <a:srgbClr val="7030A0"/>
                </a:solidFill>
              </a:rPr>
              <a:t> Piaget (1950) </a:t>
            </a:r>
            <a:r>
              <a:rPr lang="en-US" sz="2400" b="1" u="sng" dirty="0">
                <a:solidFill>
                  <a:srgbClr val="7030A0"/>
                </a:solidFill>
              </a:rPr>
              <a:t>defined </a:t>
            </a:r>
            <a:r>
              <a:rPr lang="en-US" sz="2400" b="1" i="1" u="sng" dirty="0">
                <a:solidFill>
                  <a:srgbClr val="7030A0"/>
                </a:solidFill>
              </a:rPr>
              <a:t>intelligence as “a basic life </a:t>
            </a:r>
            <a:r>
              <a:rPr lang="en-US" sz="2400" b="1" u="sng" dirty="0">
                <a:solidFill>
                  <a:srgbClr val="7030A0"/>
                </a:solidFill>
              </a:rPr>
              <a:t>process that helps an organism </a:t>
            </a:r>
            <a:r>
              <a:rPr lang="en-US" sz="2400" b="1" i="1" u="sng" dirty="0">
                <a:solidFill>
                  <a:srgbClr val="7030A0"/>
                </a:solidFill>
              </a:rPr>
              <a:t>adapt to its environment.”</a:t>
            </a:r>
          </a:p>
          <a:p>
            <a:endParaRPr lang="en-US" sz="2400" b="1" i="1" dirty="0">
              <a:solidFill>
                <a:srgbClr val="7030A0"/>
              </a:solidFill>
            </a:endParaRPr>
          </a:p>
          <a:p>
            <a:endParaRPr lang="en-US" sz="2400" b="1" i="1" dirty="0">
              <a:solidFill>
                <a:srgbClr val="7030A0"/>
              </a:solidFill>
            </a:endParaRPr>
          </a:p>
          <a:p>
            <a:endParaRPr lang="en-US" sz="2400" b="1" i="1" dirty="0">
              <a:solidFill>
                <a:srgbClr val="7030A0"/>
              </a:solidFill>
            </a:endParaRPr>
          </a:p>
          <a:p>
            <a:r>
              <a:rPr lang="en-US" sz="2400" b="1" i="1" dirty="0">
                <a:solidFill>
                  <a:srgbClr val="7030A0"/>
                </a:solidFill>
              </a:rPr>
              <a:t>By adapting, Piaget means that </a:t>
            </a:r>
            <a:r>
              <a:rPr lang="en-US" sz="2400" b="1" dirty="0">
                <a:solidFill>
                  <a:srgbClr val="7030A0"/>
                </a:solidFill>
              </a:rPr>
              <a:t>the organism is able to cope with the demands of its immediate situation.</a:t>
            </a:r>
          </a:p>
          <a:p>
            <a:endParaRPr lang="en-US" sz="2400" b="1" dirty="0">
              <a:solidFill>
                <a:srgbClr val="7030A0"/>
              </a:solidFill>
            </a:endParaRPr>
          </a:p>
          <a:p>
            <a:r>
              <a:rPr lang="en-US" sz="2400" b="1" dirty="0">
                <a:solidFill>
                  <a:srgbClr val="7030A0"/>
                </a:solidFill>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838200"/>
            <a:ext cx="8001000" cy="1752600"/>
          </a:xfrm>
        </p:spPr>
        <p:txBody>
          <a:bodyPr>
            <a:noAutofit/>
          </a:bodyPr>
          <a:lstStyle/>
          <a:p>
            <a:pPr algn="l"/>
            <a:r>
              <a:rPr lang="en-US" sz="2800" b="1" dirty="0">
                <a:solidFill>
                  <a:srgbClr val="7030A0"/>
                </a:solidFill>
              </a:rPr>
              <a:t>For example, the hungry infant who grasps a bottle and brings it to her mouth is behaving adaptively, as is the adolescent who successfully interprets a road map while traveling. </a:t>
            </a:r>
          </a:p>
          <a:p>
            <a:pPr algn="l"/>
            <a:endParaRPr lang="en-US" sz="2800" b="1" dirty="0">
              <a:solidFill>
                <a:srgbClr val="7030A0"/>
              </a:solidFill>
            </a:endParaRPr>
          </a:p>
          <a:p>
            <a:pPr algn="l"/>
            <a:endParaRPr lang="en-US" sz="2800" b="1" dirty="0">
              <a:solidFill>
                <a:srgbClr val="7030A0"/>
              </a:solidFill>
            </a:endParaRPr>
          </a:p>
          <a:p>
            <a:pPr algn="l"/>
            <a:r>
              <a:rPr lang="en-US" sz="2800" b="1" dirty="0">
                <a:solidFill>
                  <a:srgbClr val="7030A0"/>
                </a:solidFill>
              </a:rPr>
              <a:t>As children mature, they acquire ever more complex “cognitive structures” that aid them in adapting to their environments.</a:t>
            </a:r>
          </a:p>
          <a:p>
            <a:pPr algn="l"/>
            <a:endParaRPr lang="en-US" sz="2800" b="1"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3">
                                            <p:txEl>
                                              <p:pRg st="0" end="0"/>
                                            </p:txEl>
                                          </p:spTgt>
                                        </p:tgtEl>
                                      </p:cBhvr>
                                    </p:animEffect>
                                    <p:set>
                                      <p:cBhvr>
                                        <p:cTn id="12"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53975"/>
            <a:ext cx="7772400" cy="1470025"/>
          </a:xfrm>
        </p:spPr>
        <p:txBody>
          <a:bodyPr>
            <a:normAutofit/>
          </a:bodyPr>
          <a:lstStyle/>
          <a:p>
            <a:r>
              <a:rPr lang="en-US" sz="3600" b="1" dirty="0">
                <a:solidFill>
                  <a:srgbClr val="7030A0"/>
                </a:solidFill>
                <a:latin typeface="Algerian" pitchFamily="82" charset="0"/>
              </a:rPr>
              <a:t>Cognitive development of child</a:t>
            </a:r>
            <a:br>
              <a:rPr lang="en-US" sz="3600" b="1" dirty="0">
                <a:solidFill>
                  <a:srgbClr val="7030A0"/>
                </a:solidFill>
                <a:latin typeface="Algerian" pitchFamily="82" charset="0"/>
              </a:rPr>
            </a:br>
            <a:endParaRPr lang="en-US" sz="3600" b="1" dirty="0">
              <a:solidFill>
                <a:schemeClr val="accent5">
                  <a:lumMod val="75000"/>
                </a:schemeClr>
              </a:solidFill>
              <a:latin typeface="Algerian" pitchFamily="82" charset="0"/>
            </a:endParaRPr>
          </a:p>
        </p:txBody>
      </p:sp>
      <p:sp>
        <p:nvSpPr>
          <p:cNvPr id="3" name="Subtitle 2"/>
          <p:cNvSpPr>
            <a:spLocks noGrp="1"/>
          </p:cNvSpPr>
          <p:nvPr>
            <p:ph type="subTitle" idx="1"/>
          </p:nvPr>
        </p:nvSpPr>
        <p:spPr>
          <a:xfrm>
            <a:off x="0" y="1295400"/>
            <a:ext cx="5791200" cy="1752600"/>
          </a:xfrm>
        </p:spPr>
        <p:txBody>
          <a:bodyPr>
            <a:noAutofit/>
          </a:bodyPr>
          <a:lstStyle/>
          <a:p>
            <a:pPr algn="l"/>
            <a:r>
              <a:rPr lang="en-US" sz="2400" b="1" dirty="0">
                <a:solidFill>
                  <a:srgbClr val="7030A0"/>
                </a:solidFill>
              </a:rPr>
              <a:t>• Cognition refers to mental activities involved in acquisition, processing, organization and use of knowledge.</a:t>
            </a:r>
          </a:p>
          <a:p>
            <a:pPr algn="l"/>
            <a:endParaRPr lang="en-US" sz="2400" b="1" dirty="0">
              <a:solidFill>
                <a:srgbClr val="7030A0"/>
              </a:solidFill>
            </a:endParaRPr>
          </a:p>
          <a:p>
            <a:pPr algn="l"/>
            <a:endParaRPr lang="en-US" sz="2400" b="1" dirty="0">
              <a:solidFill>
                <a:srgbClr val="7030A0"/>
              </a:solidFill>
            </a:endParaRPr>
          </a:p>
          <a:p>
            <a:pPr algn="l"/>
            <a:r>
              <a:rPr lang="en-US" sz="2400" b="1" dirty="0">
                <a:solidFill>
                  <a:srgbClr val="7030A0"/>
                </a:solidFill>
              </a:rPr>
              <a:t>• This includes detecting, interpreting, classifying and remembering information, evaluating ideas, inferring principles, reducing rules, imagining possibilities, generating strategies, fantasizing and dreaming</a:t>
            </a:r>
          </a:p>
        </p:txBody>
      </p:sp>
      <p:pic>
        <p:nvPicPr>
          <p:cNvPr id="21505" name="Picture 1"/>
          <p:cNvPicPr>
            <a:picLocks noChangeAspect="1" noChangeArrowheads="1"/>
          </p:cNvPicPr>
          <p:nvPr/>
        </p:nvPicPr>
        <p:blipFill>
          <a:blip r:embed="rId2"/>
          <a:srcRect/>
          <a:stretch>
            <a:fillRect/>
          </a:stretch>
        </p:blipFill>
        <p:spPr bwMode="auto">
          <a:xfrm>
            <a:off x="5486400" y="1600200"/>
            <a:ext cx="3581400" cy="33528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30175"/>
            <a:ext cx="7772400" cy="1470025"/>
          </a:xfrm>
        </p:spPr>
        <p:txBody>
          <a:bodyPr>
            <a:normAutofit fontScale="90000"/>
          </a:bodyPr>
          <a:lstStyle/>
          <a:p>
            <a:r>
              <a:rPr lang="en-US" b="1" dirty="0"/>
              <a:t>"The brain is wider than the sky."</a:t>
            </a:r>
            <a:br>
              <a:rPr lang="en-US" b="1" dirty="0"/>
            </a:br>
            <a:r>
              <a:rPr lang="en-US" b="1" dirty="0"/>
              <a:t>Emily Dickinson (1830-1886)</a:t>
            </a:r>
            <a:endParaRPr lang="en-US" b="1" dirty="0">
              <a:solidFill>
                <a:schemeClr val="accent5">
                  <a:lumMod val="75000"/>
                </a:schemeClr>
              </a:solidFill>
              <a:latin typeface="Algerian" pitchFamily="82" charset="0"/>
            </a:endParaRPr>
          </a:p>
        </p:txBody>
      </p:sp>
      <p:pic>
        <p:nvPicPr>
          <p:cNvPr id="20482" name="Picture 2"/>
          <p:cNvPicPr>
            <a:picLocks noChangeAspect="1" noChangeArrowheads="1"/>
          </p:cNvPicPr>
          <p:nvPr/>
        </p:nvPicPr>
        <p:blipFill>
          <a:blip r:embed="rId2"/>
          <a:srcRect l="5473" t="6064"/>
          <a:stretch>
            <a:fillRect/>
          </a:stretch>
        </p:blipFill>
        <p:spPr bwMode="auto">
          <a:xfrm>
            <a:off x="1295400" y="1676400"/>
            <a:ext cx="6148388" cy="4953706"/>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225"/>
            <a:ext cx="7772400" cy="1470025"/>
          </a:xfrm>
        </p:spPr>
        <p:txBody>
          <a:bodyPr>
            <a:normAutofit/>
          </a:bodyPr>
          <a:lstStyle/>
          <a:p>
            <a:r>
              <a:rPr lang="en-US" sz="3600" b="1" dirty="0">
                <a:latin typeface="Algerian" pitchFamily="82" charset="0"/>
              </a:rPr>
              <a:t> General Orientation to Theory</a:t>
            </a:r>
            <a:endParaRPr lang="en-US" sz="3600" b="1" dirty="0">
              <a:solidFill>
                <a:schemeClr val="accent5">
                  <a:lumMod val="75000"/>
                </a:schemeClr>
              </a:solidFill>
              <a:latin typeface="Algerian" pitchFamily="82" charset="0"/>
            </a:endParaRPr>
          </a:p>
        </p:txBody>
      </p:sp>
      <p:sp>
        <p:nvSpPr>
          <p:cNvPr id="3" name="Subtitle 2"/>
          <p:cNvSpPr>
            <a:spLocks noGrp="1"/>
          </p:cNvSpPr>
          <p:nvPr>
            <p:ph type="subTitle" idx="1"/>
          </p:nvPr>
        </p:nvSpPr>
        <p:spPr>
          <a:xfrm>
            <a:off x="1371600" y="1828800"/>
            <a:ext cx="6400800" cy="1752600"/>
          </a:xfrm>
        </p:spPr>
        <p:txBody>
          <a:bodyPr>
            <a:noAutofit/>
          </a:bodyPr>
          <a:lstStyle/>
          <a:p>
            <a:pPr algn="l"/>
            <a:r>
              <a:rPr lang="en-US" sz="2800" b="1" dirty="0">
                <a:solidFill>
                  <a:srgbClr val="7030A0"/>
                </a:solidFill>
              </a:rPr>
              <a:t>Five salient characteristics of the theory:</a:t>
            </a:r>
          </a:p>
          <a:p>
            <a:pPr algn="l"/>
            <a:endParaRPr lang="en-US" sz="2800" b="1" dirty="0">
              <a:solidFill>
                <a:srgbClr val="7030A0"/>
              </a:solidFill>
            </a:endParaRPr>
          </a:p>
          <a:p>
            <a:pPr algn="l"/>
            <a:r>
              <a:rPr lang="en-US" sz="2800" b="1" dirty="0">
                <a:solidFill>
                  <a:srgbClr val="7030A0"/>
                </a:solidFill>
              </a:rPr>
              <a:t>1. Genetic epistemology</a:t>
            </a:r>
          </a:p>
          <a:p>
            <a:pPr algn="l"/>
            <a:r>
              <a:rPr lang="en-US" sz="2800" b="1" dirty="0">
                <a:solidFill>
                  <a:srgbClr val="7030A0"/>
                </a:solidFill>
              </a:rPr>
              <a:t>2. The biological approach</a:t>
            </a:r>
          </a:p>
          <a:p>
            <a:pPr algn="l"/>
            <a:r>
              <a:rPr lang="en-US" sz="2800" b="1" dirty="0">
                <a:solidFill>
                  <a:srgbClr val="7030A0"/>
                </a:solidFill>
              </a:rPr>
              <a:t>3. Structuralism</a:t>
            </a:r>
          </a:p>
          <a:p>
            <a:pPr algn="l"/>
            <a:r>
              <a:rPr lang="en-US" sz="2800" b="1" dirty="0">
                <a:solidFill>
                  <a:srgbClr val="7030A0"/>
                </a:solidFill>
              </a:rPr>
              <a:t>4. The stage approach</a:t>
            </a:r>
          </a:p>
          <a:p>
            <a:pPr algn="l"/>
            <a:r>
              <a:rPr lang="en-US" sz="2800" b="1" dirty="0">
                <a:solidFill>
                  <a:srgbClr val="7030A0"/>
                </a:solidFill>
              </a:rPr>
              <a:t> 5. Piaget’s methodology.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225"/>
            <a:ext cx="7772400" cy="1470025"/>
          </a:xfrm>
        </p:spPr>
        <p:txBody>
          <a:bodyPr>
            <a:normAutofit/>
          </a:bodyPr>
          <a:lstStyle/>
          <a:p>
            <a:r>
              <a:rPr lang="en-US" sz="3600" b="1" dirty="0">
                <a:latin typeface="Algerian" pitchFamily="82" charset="0"/>
              </a:rPr>
              <a:t>genetic epistemology</a:t>
            </a:r>
            <a:endParaRPr lang="en-US" sz="3600" b="1" dirty="0">
              <a:solidFill>
                <a:schemeClr val="accent5">
                  <a:lumMod val="75000"/>
                </a:schemeClr>
              </a:solidFill>
              <a:latin typeface="Algerian" pitchFamily="82" charset="0"/>
            </a:endParaRPr>
          </a:p>
        </p:txBody>
      </p:sp>
      <p:sp>
        <p:nvSpPr>
          <p:cNvPr id="3" name="Subtitle 2"/>
          <p:cNvSpPr>
            <a:spLocks noGrp="1"/>
          </p:cNvSpPr>
          <p:nvPr>
            <p:ph type="subTitle" idx="1"/>
          </p:nvPr>
        </p:nvSpPr>
        <p:spPr>
          <a:xfrm>
            <a:off x="381000" y="1828800"/>
            <a:ext cx="8305800" cy="1752600"/>
          </a:xfrm>
        </p:spPr>
        <p:txBody>
          <a:bodyPr>
            <a:noAutofit/>
          </a:bodyPr>
          <a:lstStyle/>
          <a:p>
            <a:pPr algn="l">
              <a:buFont typeface="Wingdings" pitchFamily="2" charset="2"/>
              <a:buChar char="v"/>
            </a:pPr>
            <a:r>
              <a:rPr lang="en-US" sz="2800" b="1" dirty="0">
                <a:solidFill>
                  <a:srgbClr val="7030A0"/>
                </a:solidFill>
              </a:rPr>
              <a:t>The branch of philosophy concerned with the study of knowledge is called </a:t>
            </a:r>
            <a:r>
              <a:rPr lang="en-US" sz="2800" b="1" i="1" dirty="0">
                <a:solidFill>
                  <a:srgbClr val="7030A0"/>
                </a:solidFill>
              </a:rPr>
              <a:t>epistemology.</a:t>
            </a:r>
          </a:p>
          <a:p>
            <a:pPr algn="l">
              <a:buFont typeface="Wingdings" pitchFamily="2" charset="2"/>
              <a:buChar char="v"/>
            </a:pPr>
            <a:endParaRPr lang="en-US" sz="2800" b="1" i="1" dirty="0">
              <a:solidFill>
                <a:srgbClr val="7030A0"/>
              </a:solidFill>
            </a:endParaRPr>
          </a:p>
          <a:p>
            <a:pPr algn="l">
              <a:buFont typeface="Wingdings" pitchFamily="2" charset="2"/>
              <a:buChar char="v"/>
            </a:pPr>
            <a:r>
              <a:rPr lang="en-US" sz="2800" b="1" dirty="0">
                <a:solidFill>
                  <a:srgbClr val="7030A0"/>
                </a:solidFill>
              </a:rPr>
              <a:t>Piaget’s journey to developmental psychology brings us to the “genetic” part of the term </a:t>
            </a:r>
            <a:r>
              <a:rPr lang="en-US" sz="2800" b="1" i="1" dirty="0">
                <a:solidFill>
                  <a:srgbClr val="7030A0"/>
                </a:solidFill>
              </a:rPr>
              <a:t>genetic epistemology. </a:t>
            </a:r>
          </a:p>
          <a:p>
            <a:pPr algn="l">
              <a:buFont typeface="Wingdings" pitchFamily="2" charset="2"/>
              <a:buChar char="v"/>
            </a:pPr>
            <a:endParaRPr lang="en-US" sz="2800" b="1" i="1" dirty="0">
              <a:solidFill>
                <a:srgbClr val="7030A0"/>
              </a:solidFill>
            </a:endParaRPr>
          </a:p>
          <a:p>
            <a:pPr algn="l">
              <a:buFont typeface="Wingdings" pitchFamily="2" charset="2"/>
              <a:buChar char="v"/>
            </a:pPr>
            <a:r>
              <a:rPr lang="en-US" sz="2800" b="1" i="1" dirty="0">
                <a:solidFill>
                  <a:srgbClr val="7030A0"/>
                </a:solidFill>
              </a:rPr>
              <a:t>In this context, the word genetic refers </a:t>
            </a:r>
            <a:r>
              <a:rPr lang="en-US" sz="2800" b="1" dirty="0">
                <a:solidFill>
                  <a:srgbClr val="7030A0"/>
                </a:solidFill>
              </a:rPr>
              <a:t>not to what is innate, but to “</a:t>
            </a:r>
            <a:r>
              <a:rPr lang="en-US" sz="2800" b="1" i="1" dirty="0">
                <a:solidFill>
                  <a:srgbClr val="002060"/>
                </a:solidFill>
              </a:rPr>
              <a:t>development” or “emergence</a:t>
            </a:r>
          </a:p>
          <a:p>
            <a:pPr algn="l">
              <a:buFont typeface="Wingdings" pitchFamily="2" charset="2"/>
              <a:buChar char="v"/>
            </a:pPr>
            <a:endParaRPr lang="en-US" sz="2800" b="1" i="1" dirty="0">
              <a:solidFill>
                <a:srgbClr val="7030A0"/>
              </a:solidFill>
            </a:endParaRPr>
          </a:p>
          <a:p>
            <a:pPr algn="l">
              <a:buFont typeface="Wingdings" pitchFamily="2" charset="2"/>
              <a:buChar char="v"/>
            </a:pPr>
            <a:endParaRPr lang="en-US" sz="2800" b="1"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3">
                                            <p:txEl>
                                              <p:pRg st="0" end="0"/>
                                            </p:txEl>
                                          </p:spTgt>
                                        </p:tgtEl>
                                      </p:cBhvr>
                                    </p:animEffect>
                                    <p:set>
                                      <p:cBhvr>
                                        <p:cTn id="12"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nodeType="clickEffect">
                                  <p:stCondLst>
                                    <p:cond delay="0"/>
                                  </p:stCondLst>
                                  <p:childTnLst>
                                    <p:animEffect transition="out" filter="blinds(horizontal)">
                                      <p:cBhvr>
                                        <p:cTn id="21" dur="500"/>
                                        <p:tgtEl>
                                          <p:spTgt spid="3">
                                            <p:txEl>
                                              <p:pRg st="2" end="2"/>
                                            </p:txEl>
                                          </p:spTgt>
                                        </p:tgtEl>
                                      </p:cBhvr>
                                    </p:animEffect>
                                    <p:set>
                                      <p:cBhvr>
                                        <p:cTn id="22"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225"/>
            <a:ext cx="7772400" cy="1470025"/>
          </a:xfrm>
        </p:spPr>
        <p:txBody>
          <a:bodyPr>
            <a:normAutofit/>
          </a:bodyPr>
          <a:lstStyle/>
          <a:p>
            <a:r>
              <a:rPr lang="en-US" sz="3600" b="1" dirty="0">
                <a:solidFill>
                  <a:srgbClr val="002060"/>
                </a:solidFill>
                <a:latin typeface="Algerian" pitchFamily="82" charset="0"/>
              </a:rPr>
              <a:t> The biological approach</a:t>
            </a:r>
          </a:p>
        </p:txBody>
      </p:sp>
      <p:sp>
        <p:nvSpPr>
          <p:cNvPr id="3" name="Subtitle 2"/>
          <p:cNvSpPr>
            <a:spLocks noGrp="1"/>
          </p:cNvSpPr>
          <p:nvPr>
            <p:ph type="subTitle" idx="1"/>
          </p:nvPr>
        </p:nvSpPr>
        <p:spPr>
          <a:xfrm>
            <a:off x="609600" y="1524000"/>
            <a:ext cx="8305800" cy="1752600"/>
          </a:xfrm>
        </p:spPr>
        <p:txBody>
          <a:bodyPr>
            <a:noAutofit/>
          </a:bodyPr>
          <a:lstStyle/>
          <a:p>
            <a:pPr algn="l"/>
            <a:r>
              <a:rPr lang="en-US" sz="2800" b="1" dirty="0">
                <a:solidFill>
                  <a:srgbClr val="7030A0"/>
                </a:solidFill>
              </a:rPr>
              <a:t>Beginning with the early boyhood interest in shells and birds, Piaget’s thinking was firmly rooted in biology.</a:t>
            </a:r>
          </a:p>
          <a:p>
            <a:pPr algn="l"/>
            <a:endParaRPr lang="en-US" sz="2800" b="1" dirty="0">
              <a:solidFill>
                <a:srgbClr val="7030A0"/>
              </a:solidFill>
            </a:endParaRPr>
          </a:p>
          <a:p>
            <a:pPr algn="l"/>
            <a:r>
              <a:rPr lang="en-US" sz="2800" b="1" dirty="0">
                <a:solidFill>
                  <a:srgbClr val="7030A0"/>
                </a:solidFill>
              </a:rPr>
              <a:t>In the humble </a:t>
            </a:r>
            <a:r>
              <a:rPr lang="en-US" sz="2800" b="1" u="sng" dirty="0">
                <a:solidFill>
                  <a:srgbClr val="002060"/>
                </a:solidFill>
              </a:rPr>
              <a:t>mollusk</a:t>
            </a:r>
            <a:r>
              <a:rPr lang="en-US" sz="2800" b="1" dirty="0">
                <a:solidFill>
                  <a:srgbClr val="7030A0"/>
                </a:solidFill>
              </a:rPr>
              <a:t> he saw general principles of how living organisms adapt to the world.</a:t>
            </a:r>
          </a:p>
          <a:p>
            <a:pPr algn="l"/>
            <a:endParaRPr lang="en-US" sz="2800" b="1" dirty="0">
              <a:solidFill>
                <a:srgbClr val="7030A0"/>
              </a:solidFill>
            </a:endParaRPr>
          </a:p>
          <a:p>
            <a:pPr algn="l"/>
            <a:r>
              <a:rPr lang="en-US" sz="2800" b="1" dirty="0">
                <a:solidFill>
                  <a:srgbClr val="7030A0"/>
                </a:solidFill>
              </a:rPr>
              <a:t>Just as human and nonhuman organisms adapt physically to the environment, so does thought adapt to the environment at a psychological level.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nodeType="clickEffect">
                                  <p:stCondLst>
                                    <p:cond delay="0"/>
                                  </p:stCondLst>
                                  <p:childTnLst>
                                    <p:animEffect transition="out" filter="box(in)">
                                      <p:cBhvr>
                                        <p:cTn id="11" dur="500"/>
                                        <p:tgtEl>
                                          <p:spTgt spid="3">
                                            <p:txEl>
                                              <p:pRg st="0" end="0"/>
                                            </p:txEl>
                                          </p:spTgt>
                                        </p:tgtEl>
                                      </p:cBhvr>
                                    </p:animEffect>
                                    <p:set>
                                      <p:cBhvr>
                                        <p:cTn id="12"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xit" presetSubtype="16" fill="hold" nodeType="clickEffect">
                                  <p:stCondLst>
                                    <p:cond delay="0"/>
                                  </p:stCondLst>
                                  <p:childTnLst>
                                    <p:animEffect transition="out" filter="box(in)">
                                      <p:cBhvr>
                                        <p:cTn id="21" dur="500"/>
                                        <p:tgtEl>
                                          <p:spTgt spid="3">
                                            <p:txEl>
                                              <p:pRg st="2" end="2"/>
                                            </p:txEl>
                                          </p:spTgt>
                                        </p:tgtEl>
                                      </p:cBhvr>
                                    </p:animEffect>
                                    <p:set>
                                      <p:cBhvr>
                                        <p:cTn id="22"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225"/>
            <a:ext cx="7772400" cy="1470025"/>
          </a:xfrm>
        </p:spPr>
        <p:txBody>
          <a:bodyPr>
            <a:normAutofit/>
          </a:bodyPr>
          <a:lstStyle/>
          <a:p>
            <a:r>
              <a:rPr lang="en-US" sz="3600" b="1" dirty="0">
                <a:solidFill>
                  <a:srgbClr val="002060"/>
                </a:solidFill>
                <a:latin typeface="Algerian" pitchFamily="82" charset="0"/>
              </a:rPr>
              <a:t>Structuralism</a:t>
            </a:r>
          </a:p>
        </p:txBody>
      </p:sp>
      <p:sp>
        <p:nvSpPr>
          <p:cNvPr id="3" name="Subtitle 2"/>
          <p:cNvSpPr>
            <a:spLocks noGrp="1"/>
          </p:cNvSpPr>
          <p:nvPr>
            <p:ph type="subTitle" idx="1"/>
          </p:nvPr>
        </p:nvSpPr>
        <p:spPr>
          <a:xfrm>
            <a:off x="609600" y="1524000"/>
            <a:ext cx="8305800" cy="1752600"/>
          </a:xfrm>
        </p:spPr>
        <p:txBody>
          <a:bodyPr>
            <a:noAutofit/>
          </a:bodyPr>
          <a:lstStyle/>
          <a:p>
            <a:pPr algn="l">
              <a:buFont typeface="Wingdings" pitchFamily="2" charset="2"/>
              <a:buChar char="§"/>
            </a:pPr>
            <a:r>
              <a:rPr lang="en-US" sz="2800" b="1" dirty="0">
                <a:solidFill>
                  <a:srgbClr val="7030A0"/>
                </a:solidFill>
              </a:rPr>
              <a:t>Because children’s thinking seemed systematic to Piaget, he turned to </a:t>
            </a:r>
            <a:r>
              <a:rPr lang="en-US" sz="2800" b="1" i="1" dirty="0">
                <a:solidFill>
                  <a:srgbClr val="7030A0"/>
                </a:solidFill>
              </a:rPr>
              <a:t>structuralism.</a:t>
            </a:r>
          </a:p>
          <a:p>
            <a:pPr algn="l">
              <a:buFont typeface="Wingdings" pitchFamily="2" charset="2"/>
              <a:buChar char="§"/>
            </a:pPr>
            <a:endParaRPr lang="en-US" sz="2800" b="1" i="1" dirty="0">
              <a:solidFill>
                <a:srgbClr val="7030A0"/>
              </a:solidFill>
            </a:endParaRPr>
          </a:p>
          <a:p>
            <a:pPr algn="l">
              <a:buFont typeface="Wingdings" pitchFamily="2" charset="2"/>
              <a:buChar char="§"/>
            </a:pPr>
            <a:r>
              <a:rPr lang="en-US" sz="2800" b="1" dirty="0">
                <a:solidFill>
                  <a:srgbClr val="7030A0"/>
                </a:solidFill>
              </a:rPr>
              <a:t>An infant’s cognitive structures are labeled “schemes” (sometimes translated “schemas” or “schemata”).</a:t>
            </a:r>
          </a:p>
          <a:p>
            <a:pPr algn="l">
              <a:buFont typeface="Wingdings" pitchFamily="2" charset="2"/>
              <a:buChar char="§"/>
            </a:pPr>
            <a:endParaRPr lang="en-US" sz="2800" b="1" dirty="0">
              <a:solidFill>
                <a:srgbClr val="7030A0"/>
              </a:solidFill>
            </a:endParaRPr>
          </a:p>
          <a:p>
            <a:pPr algn="l">
              <a:buFont typeface="Wingdings" pitchFamily="2" charset="2"/>
              <a:buChar char="§"/>
            </a:pPr>
            <a:r>
              <a:rPr lang="en-US" sz="2800" b="1" u="sng" dirty="0">
                <a:solidFill>
                  <a:srgbClr val="7030A0"/>
                </a:solidFill>
              </a:rPr>
              <a:t>A </a:t>
            </a:r>
            <a:r>
              <a:rPr lang="en-US" sz="2800" b="1" i="1" u="sng" dirty="0">
                <a:solidFill>
                  <a:srgbClr val="7030A0"/>
                </a:solidFill>
              </a:rPr>
              <a:t>scheme is an organized pattern of </a:t>
            </a:r>
            <a:r>
              <a:rPr lang="en-US" sz="2800" b="1" u="sng" dirty="0">
                <a:solidFill>
                  <a:srgbClr val="7030A0"/>
                </a:solidFill>
              </a:rPr>
              <a:t>behavior; it reflects a particular way of interacting with the environment</a:t>
            </a:r>
            <a:r>
              <a:rPr lang="en-US" sz="2800" b="1" dirty="0">
                <a:solidFill>
                  <a:srgbClr val="7030A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nodeType="clickEffect">
                                  <p:stCondLst>
                                    <p:cond delay="0"/>
                                  </p:stCondLst>
                                  <p:childTnLst>
                                    <p:animEffect transition="out" filter="blinds(horizontal)">
                                      <p:cBhvr>
                                        <p:cTn id="14" dur="500"/>
                                        <p:tgtEl>
                                          <p:spTgt spid="3">
                                            <p:txEl>
                                              <p:pRg st="0" end="0"/>
                                            </p:txEl>
                                          </p:spTgt>
                                        </p:tgtEl>
                                      </p:cBhvr>
                                    </p:animEffect>
                                    <p:set>
                                      <p:cBhvr>
                                        <p:cTn id="15" dur="1" fill="hold">
                                          <p:stCondLst>
                                            <p:cond delay="499"/>
                                          </p:stCondLst>
                                        </p:cTn>
                                        <p:tgtEl>
                                          <p:spTgt spid="3">
                                            <p:txEl>
                                              <p:pRg st="0" end="0"/>
                                            </p:txEl>
                                          </p:spTgt>
                                        </p:tgtEl>
                                        <p:attrNameLst>
                                          <p:attrName>style.visibility</p:attrName>
                                        </p:attrNameLst>
                                      </p:cBhvr>
                                      <p:to>
                                        <p:strVal val="hidden"/>
                                      </p:to>
                                    </p:set>
                                  </p:childTnLst>
                                </p:cTn>
                              </p:par>
                              <p:par>
                                <p:cTn id="16" presetID="3" presetClass="exit" presetSubtype="10" fill="hold" nodeType="withEffect">
                                  <p:stCondLst>
                                    <p:cond delay="0"/>
                                  </p:stCondLst>
                                  <p:childTnLst>
                                    <p:animEffect transition="out" filter="blinds(horizontal)">
                                      <p:cBhvr>
                                        <p:cTn id="17" dur="500"/>
                                        <p:tgtEl>
                                          <p:spTgt spid="3">
                                            <p:txEl>
                                              <p:pRg st="2" end="2"/>
                                            </p:txEl>
                                          </p:spTgt>
                                        </p:tgtEl>
                                      </p:cBhvr>
                                    </p:animEffect>
                                    <p:set>
                                      <p:cBhvr>
                                        <p:cTn id="18"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linds(horizontal)">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1828800"/>
            <a:ext cx="4724400" cy="1752600"/>
          </a:xfrm>
        </p:spPr>
        <p:txBody>
          <a:bodyPr>
            <a:noAutofit/>
          </a:bodyPr>
          <a:lstStyle/>
          <a:p>
            <a:pPr algn="l"/>
            <a:r>
              <a:rPr lang="en-US" sz="2400" b="1" dirty="0">
                <a:solidFill>
                  <a:srgbClr val="7030A0"/>
                </a:solidFill>
              </a:rPr>
              <a:t>The earliest </a:t>
            </a:r>
            <a:r>
              <a:rPr lang="en-US" sz="2400" b="1" i="1" dirty="0">
                <a:solidFill>
                  <a:srgbClr val="7030A0"/>
                </a:solidFill>
              </a:rPr>
              <a:t>schemes, formed </a:t>
            </a:r>
            <a:r>
              <a:rPr lang="en-US" sz="2400" b="1" dirty="0">
                <a:solidFill>
                  <a:srgbClr val="7030A0"/>
                </a:solidFill>
              </a:rPr>
              <a:t>in infancy, are motor habits such as rocking, grasping, and lifting. </a:t>
            </a:r>
          </a:p>
          <a:p>
            <a:pPr algn="l"/>
            <a:endParaRPr lang="en-US" sz="2400" b="1" dirty="0">
              <a:solidFill>
                <a:srgbClr val="7030A0"/>
              </a:solidFill>
            </a:endParaRPr>
          </a:p>
          <a:p>
            <a:pPr algn="l"/>
            <a:endParaRPr lang="en-US" sz="2400" b="1" dirty="0">
              <a:solidFill>
                <a:srgbClr val="7030A0"/>
              </a:solidFill>
            </a:endParaRPr>
          </a:p>
        </p:txBody>
      </p:sp>
      <p:pic>
        <p:nvPicPr>
          <p:cNvPr id="51202" name="Picture 2" descr="Image result for curious infant who combines the responses of extending an arm (reaching) and grasping with the hand"/>
          <p:cNvPicPr>
            <a:picLocks noChangeAspect="1" noChangeArrowheads="1"/>
          </p:cNvPicPr>
          <p:nvPr/>
        </p:nvPicPr>
        <p:blipFill>
          <a:blip r:embed="rId2"/>
          <a:srcRect/>
          <a:stretch>
            <a:fillRect/>
          </a:stretch>
        </p:blipFill>
        <p:spPr bwMode="auto">
          <a:xfrm>
            <a:off x="5257800" y="1219200"/>
            <a:ext cx="2613393" cy="348334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838200"/>
            <a:ext cx="4876800" cy="1752600"/>
          </a:xfrm>
        </p:spPr>
        <p:txBody>
          <a:bodyPr>
            <a:noAutofit/>
          </a:bodyPr>
          <a:lstStyle/>
          <a:p>
            <a:pPr algn="l"/>
            <a:r>
              <a:rPr lang="en-US" sz="2400" b="1" dirty="0">
                <a:solidFill>
                  <a:srgbClr val="7030A0"/>
                </a:solidFill>
              </a:rPr>
              <a:t>They permit infants to operate toys, to turn dials, to open cabinets, and to otherwise master their environments.</a:t>
            </a:r>
          </a:p>
          <a:p>
            <a:pPr algn="l"/>
            <a:endParaRPr lang="en-US" sz="2400" b="1" dirty="0">
              <a:solidFill>
                <a:srgbClr val="7030A0"/>
              </a:solidFill>
            </a:endParaRPr>
          </a:p>
          <a:p>
            <a:pPr algn="l"/>
            <a:endParaRPr lang="en-US" sz="2400" b="1" dirty="0">
              <a:solidFill>
                <a:srgbClr val="7030A0"/>
              </a:solidFill>
            </a:endParaRPr>
          </a:p>
          <a:p>
            <a:pPr algn="l"/>
            <a:r>
              <a:rPr lang="en-US" sz="2400" b="1" dirty="0">
                <a:solidFill>
                  <a:srgbClr val="7030A0"/>
                </a:solidFill>
              </a:rPr>
              <a:t> Later in childhood, cognitive schemes take the form of “actions of the head”</a:t>
            </a:r>
          </a:p>
          <a:p>
            <a:pPr algn="l"/>
            <a:endParaRPr lang="en-US" sz="2400" b="1" dirty="0">
              <a:solidFill>
                <a:srgbClr val="7030A0"/>
              </a:solidFill>
            </a:endParaRPr>
          </a:p>
        </p:txBody>
      </p:sp>
      <p:pic>
        <p:nvPicPr>
          <p:cNvPr id="50178" name="Picture 2" descr="Related image"/>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143500" y="990600"/>
            <a:ext cx="3848100" cy="38481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heckerboard(across)">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80648" y="4800600"/>
            <a:ext cx="6400800" cy="1752600"/>
          </a:xfrm>
        </p:spPr>
        <p:txBody>
          <a:bodyPr>
            <a:normAutofit/>
          </a:bodyPr>
          <a:lstStyle/>
          <a:p>
            <a:pPr algn="r"/>
            <a:endParaRPr lang="en-US" b="1" dirty="0">
              <a:solidFill>
                <a:schemeClr val="accent5">
                  <a:lumMod val="75000"/>
                </a:schemeClr>
              </a:solidFill>
            </a:endParaRPr>
          </a:p>
        </p:txBody>
      </p:sp>
      <p:sp>
        <p:nvSpPr>
          <p:cNvPr id="5" name="Flowchart: Alternate Process 4"/>
          <p:cNvSpPr/>
          <p:nvPr/>
        </p:nvSpPr>
        <p:spPr>
          <a:xfrm>
            <a:off x="0" y="304800"/>
            <a:ext cx="8839200" cy="2971800"/>
          </a:xfrm>
          <a:prstGeom prst="flowChartAlternateProcess">
            <a:avLst/>
          </a:prstGeom>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accent5">
                    <a:lumMod val="75000"/>
                  </a:schemeClr>
                </a:solidFill>
                <a:latin typeface="Algerian" pitchFamily="82" charset="0"/>
              </a:rPr>
              <a:t>Piaget’s Cognitive-Stage Theory</a:t>
            </a:r>
            <a:endParaRPr lang="en-US" sz="4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838200"/>
            <a:ext cx="8001000" cy="1752600"/>
          </a:xfrm>
        </p:spPr>
        <p:txBody>
          <a:bodyPr>
            <a:noAutofit/>
          </a:bodyPr>
          <a:lstStyle/>
          <a:p>
            <a:pPr algn="l"/>
            <a:r>
              <a:rPr lang="en-US" sz="2400" b="1" dirty="0">
                <a:solidFill>
                  <a:srgbClr val="7030A0"/>
                </a:solidFill>
              </a:rPr>
              <a:t>At any age, children rely on their current cognitive schemes to understand the world around them.</a:t>
            </a:r>
          </a:p>
          <a:p>
            <a:pPr algn="l"/>
            <a:endParaRPr lang="en-US" sz="2400" b="1" dirty="0">
              <a:solidFill>
                <a:srgbClr val="7030A0"/>
              </a:solidFill>
            </a:endParaRPr>
          </a:p>
          <a:p>
            <a:pPr algn="l"/>
            <a:endParaRPr lang="en-US" sz="2400" b="1" dirty="0">
              <a:solidFill>
                <a:srgbClr val="7030A0"/>
              </a:solidFill>
            </a:endParaRPr>
          </a:p>
          <a:p>
            <a:pPr algn="l"/>
            <a:r>
              <a:rPr lang="en-US" sz="2400" b="1" dirty="0">
                <a:solidFill>
                  <a:srgbClr val="7030A0"/>
                </a:solidFill>
              </a:rPr>
              <a:t> And because cognitive schemes take different forms at different ages, younger and older children may often interpret and respond to the same objects and events in very different ways.</a:t>
            </a:r>
          </a:p>
          <a:p>
            <a:endParaRPr lang="en-US" sz="2400" b="1" dirty="0">
              <a:solidFill>
                <a:srgbClr val="7030A0"/>
              </a:solidFill>
            </a:endParaRPr>
          </a:p>
          <a:p>
            <a:endParaRPr lang="en-US" sz="2400" b="1" dirty="0">
              <a:solidFill>
                <a:srgbClr val="7030A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28600"/>
            <a:ext cx="8305800" cy="1752600"/>
          </a:xfrm>
        </p:spPr>
        <p:txBody>
          <a:bodyPr>
            <a:noAutofit/>
          </a:bodyPr>
          <a:lstStyle/>
          <a:p>
            <a:pPr algn="l">
              <a:buFont typeface="Arial" pitchFamily="34" charset="0"/>
              <a:buChar char="•"/>
            </a:pPr>
            <a:r>
              <a:rPr lang="en-US" sz="2800" b="1" dirty="0">
                <a:solidFill>
                  <a:srgbClr val="7030A0"/>
                </a:solidFill>
              </a:rPr>
              <a:t>The sucking scheme, describes the systematic way that children put various objects into their mouths and suck them. </a:t>
            </a:r>
          </a:p>
          <a:p>
            <a:pPr algn="l">
              <a:buFont typeface="Arial" pitchFamily="34" charset="0"/>
              <a:buChar char="•"/>
            </a:pPr>
            <a:endParaRPr lang="en-US" sz="2800" b="1" dirty="0">
              <a:solidFill>
                <a:srgbClr val="7030A0"/>
              </a:solidFill>
            </a:endParaRPr>
          </a:p>
          <a:p>
            <a:pPr algn="l">
              <a:buFont typeface="Arial" pitchFamily="34" charset="0"/>
              <a:buChar char="•"/>
            </a:pPr>
            <a:r>
              <a:rPr lang="en-US" sz="2800" b="1" dirty="0">
                <a:solidFill>
                  <a:srgbClr val="7030A0"/>
                </a:solidFill>
              </a:rPr>
              <a:t>As the scheme becomes more differentiated, children classify objects into “</a:t>
            </a:r>
            <a:r>
              <a:rPr lang="en-US" sz="2800" b="1" dirty="0" err="1">
                <a:solidFill>
                  <a:srgbClr val="7030A0"/>
                </a:solidFill>
              </a:rPr>
              <a:t>suckables</a:t>
            </a:r>
            <a:r>
              <a:rPr lang="en-US" sz="2800" b="1" dirty="0">
                <a:solidFill>
                  <a:srgbClr val="7030A0"/>
                </a:solidFill>
              </a:rPr>
              <a:t>” and “</a:t>
            </a:r>
            <a:r>
              <a:rPr lang="en-US" sz="2800" b="1" dirty="0" err="1">
                <a:solidFill>
                  <a:srgbClr val="7030A0"/>
                </a:solidFill>
              </a:rPr>
              <a:t>nonsuckables</a:t>
            </a:r>
            <a:r>
              <a:rPr lang="en-US" sz="2800" b="1" dirty="0">
                <a:solidFill>
                  <a:srgbClr val="7030A0"/>
                </a:solidFill>
              </a:rPr>
              <a:t>,” with various subcategories such as hard </a:t>
            </a:r>
            <a:r>
              <a:rPr lang="en-US" sz="2800" b="1" dirty="0" err="1">
                <a:solidFill>
                  <a:srgbClr val="7030A0"/>
                </a:solidFill>
              </a:rPr>
              <a:t>suckables</a:t>
            </a:r>
            <a:r>
              <a:rPr lang="en-US" sz="2800" b="1" dirty="0">
                <a:solidFill>
                  <a:srgbClr val="7030A0"/>
                </a:solidFill>
              </a:rPr>
              <a:t>, soft </a:t>
            </a:r>
            <a:r>
              <a:rPr lang="en-US" sz="2800" b="1" dirty="0" err="1">
                <a:solidFill>
                  <a:srgbClr val="7030A0"/>
                </a:solidFill>
              </a:rPr>
              <a:t>suckables</a:t>
            </a:r>
            <a:r>
              <a:rPr lang="en-US" sz="2800" b="1" dirty="0">
                <a:solidFill>
                  <a:srgbClr val="7030A0"/>
                </a:solidFill>
              </a:rPr>
              <a:t>, good-tasting </a:t>
            </a:r>
            <a:r>
              <a:rPr lang="en-US" sz="2800" b="1" dirty="0" err="1">
                <a:solidFill>
                  <a:srgbClr val="7030A0"/>
                </a:solidFill>
              </a:rPr>
              <a:t>suckables</a:t>
            </a:r>
            <a:r>
              <a:rPr lang="en-US" sz="2800" b="1" dirty="0">
                <a:solidFill>
                  <a:srgbClr val="7030A0"/>
                </a:solidFill>
              </a:rPr>
              <a:t>.</a:t>
            </a:r>
          </a:p>
        </p:txBody>
      </p:sp>
      <p:sp>
        <p:nvSpPr>
          <p:cNvPr id="27650" name="AutoShape 2" descr="Image result for child non-suckling objects"/>
          <p:cNvSpPr>
            <a:spLocks noChangeAspect="1" noChangeArrowheads="1"/>
          </p:cNvSpPr>
          <p:nvPr/>
        </p:nvSpPr>
        <p:spPr bwMode="auto">
          <a:xfrm>
            <a:off x="155575" y="-1790700"/>
            <a:ext cx="5324475" cy="37433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7652" name="AutoShape 4" descr="Image result for child non-suckling objects"/>
          <p:cNvSpPr>
            <a:spLocks noChangeAspect="1" noChangeArrowheads="1"/>
          </p:cNvSpPr>
          <p:nvPr/>
        </p:nvSpPr>
        <p:spPr bwMode="auto">
          <a:xfrm>
            <a:off x="155575" y="-1790700"/>
            <a:ext cx="5324475" cy="37433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7654" name="AutoShape 6" descr="Image result for child non-suckling objects"/>
          <p:cNvSpPr>
            <a:spLocks noChangeAspect="1" noChangeArrowheads="1"/>
          </p:cNvSpPr>
          <p:nvPr/>
        </p:nvSpPr>
        <p:spPr bwMode="auto">
          <a:xfrm>
            <a:off x="155575" y="-1790700"/>
            <a:ext cx="5324475" cy="37433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7656" name="AutoShape 8" descr="Image result for child non-suckling objects"/>
          <p:cNvSpPr>
            <a:spLocks noChangeAspect="1" noChangeArrowheads="1"/>
          </p:cNvSpPr>
          <p:nvPr/>
        </p:nvSpPr>
        <p:spPr bwMode="auto">
          <a:xfrm>
            <a:off x="155575" y="-1790700"/>
            <a:ext cx="5324475" cy="37433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7658" name="AutoShape 10" descr="Image result for child non-suckling objects"/>
          <p:cNvSpPr>
            <a:spLocks noChangeAspect="1" noChangeArrowheads="1"/>
          </p:cNvSpPr>
          <p:nvPr/>
        </p:nvSpPr>
        <p:spPr bwMode="auto">
          <a:xfrm>
            <a:off x="155575" y="-1790700"/>
            <a:ext cx="5324475" cy="37433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7659" name="Picture 11"/>
          <p:cNvPicPr>
            <a:picLocks noChangeAspect="1" noChangeArrowheads="1"/>
          </p:cNvPicPr>
          <p:nvPr/>
        </p:nvPicPr>
        <p:blipFill>
          <a:blip r:embed="rId2"/>
          <a:srcRect/>
          <a:stretch>
            <a:fillRect/>
          </a:stretch>
        </p:blipFill>
        <p:spPr bwMode="auto">
          <a:xfrm>
            <a:off x="5455400" y="4264914"/>
            <a:ext cx="3688600" cy="259308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3">
                                            <p:txEl>
                                              <p:pRg st="0" end="0"/>
                                            </p:txEl>
                                          </p:spTgt>
                                        </p:tgtEl>
                                      </p:cBhvr>
                                    </p:animEffect>
                                    <p:set>
                                      <p:cBhvr>
                                        <p:cTn id="12"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27659"/>
                                        </p:tgtEl>
                                        <p:attrNameLst>
                                          <p:attrName>style.visibility</p:attrName>
                                        </p:attrNameLst>
                                      </p:cBhvr>
                                      <p:to>
                                        <p:strVal val="visible"/>
                                      </p:to>
                                    </p:set>
                                    <p:animEffect transition="in" filter="diamond(in)">
                                      <p:cBhvr>
                                        <p:cTn id="22" dur="2000"/>
                                        <p:tgtEl>
                                          <p:spTgt spid="27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2133600"/>
            <a:ext cx="8001000" cy="1752600"/>
          </a:xfrm>
        </p:spPr>
        <p:txBody>
          <a:bodyPr>
            <a:noAutofit/>
          </a:bodyPr>
          <a:lstStyle/>
          <a:p>
            <a:pPr algn="l"/>
            <a:r>
              <a:rPr lang="en-US" sz="2800" b="1" dirty="0">
                <a:solidFill>
                  <a:srgbClr val="7030A0"/>
                </a:solidFill>
              </a:rPr>
              <a:t>Piaget claimed that infants have no inborn knowledge or ideas about reality, as some philosophers have claimed. </a:t>
            </a:r>
          </a:p>
          <a:p>
            <a:pPr algn="l"/>
            <a:endParaRPr lang="en-US" sz="2800" b="1" dirty="0">
              <a:solidFill>
                <a:srgbClr val="7030A0"/>
              </a:solidFill>
            </a:endParaRPr>
          </a:p>
          <a:p>
            <a:pPr algn="l"/>
            <a:r>
              <a:rPr lang="en-US" sz="2800" b="1" dirty="0">
                <a:solidFill>
                  <a:srgbClr val="7030A0"/>
                </a:solidFill>
              </a:rPr>
              <a:t>Nor are children simply given information or taught how to think by adults. </a:t>
            </a:r>
          </a:p>
          <a:p>
            <a:pPr algn="l"/>
            <a:endParaRPr lang="en-US" sz="2800" b="1" dirty="0">
              <a:solidFill>
                <a:srgbClr val="7030A0"/>
              </a:solidFill>
            </a:endParaRPr>
          </a:p>
          <a:p>
            <a:pPr algn="l"/>
            <a:r>
              <a:rPr lang="en-US" sz="2800" b="1" dirty="0">
                <a:solidFill>
                  <a:srgbClr val="7030A0"/>
                </a:solidFill>
              </a:rPr>
              <a:t>Instead, they </a:t>
            </a:r>
            <a:r>
              <a:rPr lang="en-US" sz="2800" b="1" i="1" dirty="0">
                <a:solidFill>
                  <a:srgbClr val="7030A0"/>
                </a:solidFill>
              </a:rPr>
              <a:t>actively construct </a:t>
            </a:r>
            <a:r>
              <a:rPr lang="en-US" sz="2800" b="1" dirty="0">
                <a:solidFill>
                  <a:srgbClr val="7030A0"/>
                </a:solidFill>
              </a:rPr>
              <a:t>new understandings of the world based on their own experiences. </a:t>
            </a:r>
          </a:p>
        </p:txBody>
      </p:sp>
      <p:sp>
        <p:nvSpPr>
          <p:cNvPr id="4" name="Wave 3"/>
          <p:cNvSpPr/>
          <p:nvPr/>
        </p:nvSpPr>
        <p:spPr>
          <a:xfrm>
            <a:off x="838200" y="-76200"/>
            <a:ext cx="7620000" cy="198120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7030A0"/>
                </a:solidFill>
                <a:latin typeface="Algerian" pitchFamily="82" charset="0"/>
              </a:rPr>
              <a:t>How do children grow intellectually? </a:t>
            </a:r>
            <a:endParaRPr lang="en-US" sz="2800" b="1" dirty="0">
              <a:latin typeface="Algerian"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ox(i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225"/>
            <a:ext cx="7772400" cy="1470025"/>
          </a:xfrm>
        </p:spPr>
        <p:txBody>
          <a:bodyPr>
            <a:normAutofit/>
          </a:bodyPr>
          <a:lstStyle/>
          <a:p>
            <a:r>
              <a:rPr lang="en-US" sz="3600" b="1" dirty="0">
                <a:latin typeface="Algerian" pitchFamily="82" charset="0"/>
              </a:rPr>
              <a:t>Stage Approach</a:t>
            </a:r>
            <a:endParaRPr lang="en-US" sz="3600" b="1" dirty="0">
              <a:solidFill>
                <a:schemeClr val="accent5">
                  <a:lumMod val="75000"/>
                </a:schemeClr>
              </a:solidFill>
              <a:latin typeface="Algerian" pitchFamily="82" charset="0"/>
            </a:endParaRPr>
          </a:p>
        </p:txBody>
      </p:sp>
      <p:sp>
        <p:nvSpPr>
          <p:cNvPr id="3" name="Subtitle 2"/>
          <p:cNvSpPr>
            <a:spLocks noGrp="1"/>
          </p:cNvSpPr>
          <p:nvPr>
            <p:ph type="subTitle" idx="1"/>
          </p:nvPr>
        </p:nvSpPr>
        <p:spPr>
          <a:xfrm>
            <a:off x="381000" y="1828800"/>
            <a:ext cx="8305800" cy="1752600"/>
          </a:xfrm>
        </p:spPr>
        <p:txBody>
          <a:bodyPr>
            <a:noAutofit/>
          </a:bodyPr>
          <a:lstStyle/>
          <a:p>
            <a:pPr algn="l">
              <a:buFont typeface="Arial" pitchFamily="34" charset="0"/>
              <a:buChar char="•"/>
            </a:pPr>
            <a:r>
              <a:rPr lang="en-US" sz="2800" b="1" dirty="0">
                <a:solidFill>
                  <a:srgbClr val="7030A0"/>
                </a:solidFill>
              </a:rPr>
              <a:t>Cognitive development proceeds through a series of stages.</a:t>
            </a:r>
          </a:p>
          <a:p>
            <a:pPr algn="l">
              <a:buFont typeface="Arial" pitchFamily="34" charset="0"/>
              <a:buChar char="•"/>
            </a:pPr>
            <a:endParaRPr lang="en-US" sz="2800" b="1" dirty="0">
              <a:solidFill>
                <a:srgbClr val="7030A0"/>
              </a:solidFill>
            </a:endParaRPr>
          </a:p>
          <a:p>
            <a:pPr algn="l">
              <a:buFont typeface="Arial" pitchFamily="34" charset="0"/>
              <a:buChar char="•"/>
            </a:pPr>
            <a:endParaRPr lang="en-US" sz="2800" b="1" dirty="0">
              <a:solidFill>
                <a:srgbClr val="7030A0"/>
              </a:solidFill>
            </a:endParaRPr>
          </a:p>
          <a:p>
            <a:pPr algn="l">
              <a:buFont typeface="Arial" pitchFamily="34" charset="0"/>
              <a:buChar char="•"/>
            </a:pPr>
            <a:r>
              <a:rPr lang="en-US" sz="2800" b="1" dirty="0">
                <a:solidFill>
                  <a:srgbClr val="7030A0"/>
                </a:solidFill>
              </a:rPr>
              <a:t>For Piaget, a </a:t>
            </a:r>
            <a:r>
              <a:rPr lang="en-US" sz="2800" b="1" i="1" dirty="0">
                <a:solidFill>
                  <a:srgbClr val="7030A0"/>
                </a:solidFill>
              </a:rPr>
              <a:t>stage </a:t>
            </a:r>
            <a:r>
              <a:rPr lang="en-US" sz="2800" b="1" dirty="0">
                <a:solidFill>
                  <a:srgbClr val="7030A0"/>
                </a:solidFill>
              </a:rPr>
              <a:t>is a period of time during which the child’s thinking and behavior in a variety of situations tend to reflect a particular type of underlying mental structure.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0"/>
            <a:ext cx="8915400" cy="1752600"/>
          </a:xfrm>
        </p:spPr>
        <p:txBody>
          <a:bodyPr>
            <a:noAutofit/>
          </a:bodyPr>
          <a:lstStyle/>
          <a:p>
            <a:pPr algn="l">
              <a:buFont typeface="Wingdings" pitchFamily="2" charset="2"/>
              <a:buChar char="v"/>
            </a:pPr>
            <a:r>
              <a:rPr lang="en-US" sz="2800" b="1" dirty="0">
                <a:solidFill>
                  <a:srgbClr val="7030A0"/>
                </a:solidFill>
              </a:rPr>
              <a:t>There are five salient characteristics;</a:t>
            </a:r>
          </a:p>
          <a:p>
            <a:pPr algn="l">
              <a:buFont typeface="Wingdings" pitchFamily="2" charset="2"/>
              <a:buChar char="v"/>
            </a:pPr>
            <a:endParaRPr lang="en-US" sz="2800" b="1" dirty="0">
              <a:solidFill>
                <a:srgbClr val="7030A0"/>
              </a:solidFill>
            </a:endParaRPr>
          </a:p>
          <a:p>
            <a:pPr marL="571500" indent="-571500" algn="l">
              <a:buFont typeface="+mj-lt"/>
              <a:buAutoNum type="romanLcPeriod"/>
            </a:pPr>
            <a:r>
              <a:rPr lang="en-US" sz="2800" b="1" dirty="0">
                <a:solidFill>
                  <a:srgbClr val="7030A0"/>
                </a:solidFill>
              </a:rPr>
              <a:t>A stage is a structured whole in a state of equilibrium.</a:t>
            </a:r>
          </a:p>
          <a:p>
            <a:pPr marL="571500" indent="-571500" algn="l">
              <a:buFont typeface="+mj-lt"/>
              <a:buAutoNum type="romanLcPeriod"/>
            </a:pPr>
            <a:endParaRPr lang="en-US" sz="2800" b="1" dirty="0">
              <a:solidFill>
                <a:srgbClr val="7030A0"/>
              </a:solidFill>
            </a:endParaRPr>
          </a:p>
          <a:p>
            <a:pPr marL="571500" indent="-571500" algn="l">
              <a:buFont typeface="+mj-lt"/>
              <a:buAutoNum type="romanLcPeriod" startAt="2"/>
            </a:pPr>
            <a:r>
              <a:rPr lang="en-US" sz="2800" b="1" dirty="0">
                <a:solidFill>
                  <a:srgbClr val="7030A0"/>
                </a:solidFill>
              </a:rPr>
              <a:t> Each stage derives from the previous stage, incorporates and transforms that stage, and prepares for the next stage.</a:t>
            </a:r>
          </a:p>
          <a:p>
            <a:pPr marL="571500" indent="-571500" algn="l">
              <a:buFont typeface="+mj-lt"/>
              <a:buAutoNum type="romanLcPeriod" startAt="2"/>
            </a:pPr>
            <a:endParaRPr lang="en-US" sz="2800" b="1" dirty="0">
              <a:solidFill>
                <a:srgbClr val="7030A0"/>
              </a:solidFill>
            </a:endParaRPr>
          </a:p>
          <a:p>
            <a:pPr marL="571500" indent="-571500" algn="l">
              <a:buFont typeface="+mj-lt"/>
              <a:buAutoNum type="romanLcPeriod" startAt="3"/>
            </a:pPr>
            <a:r>
              <a:rPr lang="en-US" sz="2800" b="1" dirty="0">
                <a:solidFill>
                  <a:srgbClr val="7030A0"/>
                </a:solidFill>
              </a:rPr>
              <a:t>The stages follow an invariant sequence.</a:t>
            </a:r>
          </a:p>
          <a:p>
            <a:pPr marL="571500" indent="-571500" algn="l">
              <a:buFont typeface="+mj-lt"/>
              <a:buAutoNum type="romanLcPeriod" startAt="3"/>
            </a:pPr>
            <a:endParaRPr lang="en-US" sz="2800" b="1" dirty="0">
              <a:solidFill>
                <a:srgbClr val="7030A0"/>
              </a:solidFill>
            </a:endParaRPr>
          </a:p>
          <a:p>
            <a:pPr marL="571500" indent="-571500" algn="l">
              <a:buFont typeface="+mj-lt"/>
              <a:buAutoNum type="romanLcPeriod" startAt="4"/>
            </a:pPr>
            <a:r>
              <a:rPr lang="en-US" sz="2800" b="1" dirty="0">
                <a:solidFill>
                  <a:srgbClr val="7030A0"/>
                </a:solidFill>
              </a:rPr>
              <a:t>Stages are universal.</a:t>
            </a:r>
          </a:p>
          <a:p>
            <a:pPr marL="571500" indent="-571500" algn="l">
              <a:buFont typeface="+mj-lt"/>
              <a:buAutoNum type="romanLcPeriod" startAt="4"/>
            </a:pPr>
            <a:endParaRPr lang="en-US" sz="2800" b="1" dirty="0">
              <a:solidFill>
                <a:srgbClr val="7030A0"/>
              </a:solidFill>
            </a:endParaRPr>
          </a:p>
          <a:p>
            <a:pPr marL="571500" indent="-571500" algn="l">
              <a:buFont typeface="+mj-lt"/>
              <a:buAutoNum type="romanLcPeriod" startAt="5"/>
            </a:pPr>
            <a:r>
              <a:rPr lang="en-US" sz="2800" b="1" dirty="0">
                <a:solidFill>
                  <a:srgbClr val="7030A0"/>
                </a:solidFill>
              </a:rPr>
              <a:t>Each stage includes a coming-into-being and a being.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3">
                                            <p:txEl>
                                              <p:pRg st="2" end="2"/>
                                            </p:txEl>
                                          </p:spTgt>
                                        </p:tgtEl>
                                      </p:cBhvr>
                                    </p:animEffect>
                                    <p:set>
                                      <p:cBhvr>
                                        <p:cTn id="12"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nodeType="clickEffect">
                                  <p:stCondLst>
                                    <p:cond delay="0"/>
                                  </p:stCondLst>
                                  <p:childTnLst>
                                    <p:animEffect transition="out" filter="blinds(horizontal)">
                                      <p:cBhvr>
                                        <p:cTn id="21" dur="500"/>
                                        <p:tgtEl>
                                          <p:spTgt spid="3">
                                            <p:txEl>
                                              <p:pRg st="4" end="4"/>
                                            </p:txEl>
                                          </p:spTgt>
                                        </p:tgtEl>
                                      </p:cBhvr>
                                    </p:animEffect>
                                    <p:set>
                                      <p:cBhvr>
                                        <p:cTn id="22"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nodeType="clickEffect">
                                  <p:stCondLst>
                                    <p:cond delay="0"/>
                                  </p:stCondLst>
                                  <p:childTnLst>
                                    <p:animEffect transition="out" filter="blinds(horizontal)">
                                      <p:cBhvr>
                                        <p:cTn id="31" dur="500"/>
                                        <p:tgtEl>
                                          <p:spTgt spid="3">
                                            <p:txEl>
                                              <p:pRg st="6" end="6"/>
                                            </p:txEl>
                                          </p:spTgt>
                                        </p:tgtEl>
                                      </p:cBhvr>
                                    </p:animEffect>
                                    <p:set>
                                      <p:cBhvr>
                                        <p:cTn id="32" dur="1" fill="hold">
                                          <p:stCondLst>
                                            <p:cond delay="499"/>
                                          </p:stCondLst>
                                        </p:cTn>
                                        <p:tgtEl>
                                          <p:spTgt spid="3">
                                            <p:txEl>
                                              <p:pRg st="6" end="6"/>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blinds(horizontal)">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xit" presetSubtype="10" fill="hold" nodeType="clickEffect">
                                  <p:stCondLst>
                                    <p:cond delay="0"/>
                                  </p:stCondLst>
                                  <p:childTnLst>
                                    <p:animEffect transition="out" filter="blinds(horizontal)">
                                      <p:cBhvr>
                                        <p:cTn id="41" dur="500"/>
                                        <p:tgtEl>
                                          <p:spTgt spid="3">
                                            <p:txEl>
                                              <p:pRg st="8" end="8"/>
                                            </p:txEl>
                                          </p:spTgt>
                                        </p:tgtEl>
                                      </p:cBhvr>
                                    </p:animEffect>
                                    <p:set>
                                      <p:cBhvr>
                                        <p:cTn id="42" dur="1" fill="hold">
                                          <p:stCondLst>
                                            <p:cond delay="499"/>
                                          </p:stCondLst>
                                        </p:cTn>
                                        <p:tgtEl>
                                          <p:spTgt spid="3">
                                            <p:txEl>
                                              <p:pRg st="8" end="8"/>
                                            </p:txEl>
                                          </p:spTgt>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blinds(horizontal)">
                                      <p:cBhvr>
                                        <p:cTn id="4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81000"/>
            <a:ext cx="8915400" cy="1066800"/>
          </a:xfrm>
        </p:spPr>
        <p:txBody>
          <a:bodyPr>
            <a:noAutofit/>
          </a:bodyPr>
          <a:lstStyle/>
          <a:p>
            <a:r>
              <a:rPr lang="en-US" sz="3600" b="1" dirty="0">
                <a:solidFill>
                  <a:srgbClr val="002060"/>
                </a:solidFill>
                <a:latin typeface="Algerian" pitchFamily="82" charset="0"/>
              </a:rPr>
              <a:t> Description of the Stages</a:t>
            </a:r>
          </a:p>
        </p:txBody>
      </p:sp>
      <p:sp>
        <p:nvSpPr>
          <p:cNvPr id="4" name="Rectangle 3"/>
          <p:cNvSpPr/>
          <p:nvPr/>
        </p:nvSpPr>
        <p:spPr>
          <a:xfrm>
            <a:off x="381000" y="1524000"/>
            <a:ext cx="7848600" cy="2246769"/>
          </a:xfrm>
          <a:prstGeom prst="rect">
            <a:avLst/>
          </a:prstGeom>
        </p:spPr>
        <p:txBody>
          <a:bodyPr wrap="square">
            <a:spAutoFit/>
          </a:bodyPr>
          <a:lstStyle/>
          <a:p>
            <a:pPr>
              <a:buFont typeface="Wingdings" pitchFamily="2" charset="2"/>
              <a:buChar char="q"/>
            </a:pPr>
            <a:r>
              <a:rPr lang="en-US" sz="2800" b="1" dirty="0">
                <a:solidFill>
                  <a:srgbClr val="7030A0"/>
                </a:solidFill>
              </a:rPr>
              <a:t>To understand each stage, we need to know not only where it came from but also where it is going.</a:t>
            </a:r>
          </a:p>
          <a:p>
            <a:pPr>
              <a:buFont typeface="Wingdings" pitchFamily="2" charset="2"/>
              <a:buChar char="q"/>
            </a:pPr>
            <a:endParaRPr lang="en-US" sz="2800" b="1" dirty="0">
              <a:solidFill>
                <a:srgbClr val="7030A0"/>
              </a:solidFill>
            </a:endParaRPr>
          </a:p>
          <a:p>
            <a:pPr>
              <a:buFont typeface="Wingdings" pitchFamily="2" charset="2"/>
              <a:buChar char="q"/>
            </a:pPr>
            <a:r>
              <a:rPr lang="en-US" sz="2800" b="1" dirty="0">
                <a:solidFill>
                  <a:srgbClr val="7030A0"/>
                </a:solidFill>
              </a:rPr>
              <a:t> Each stage holds both the fruits of the past and the seeds of the future.</a:t>
            </a:r>
          </a:p>
        </p:txBody>
      </p:sp>
      <p:pic>
        <p:nvPicPr>
          <p:cNvPr id="31746" name="Picture 2"/>
          <p:cNvPicPr>
            <a:picLocks noChangeAspect="1" noChangeArrowheads="1"/>
          </p:cNvPicPr>
          <p:nvPr/>
        </p:nvPicPr>
        <p:blipFill>
          <a:blip r:embed="rId2"/>
          <a:srcRect l="1515" t="4155" r="2941" b="1862"/>
          <a:stretch>
            <a:fillRect/>
          </a:stretch>
        </p:blipFill>
        <p:spPr bwMode="auto">
          <a:xfrm>
            <a:off x="2286000" y="3810000"/>
            <a:ext cx="4876800" cy="2984310"/>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524000"/>
            <a:ext cx="8915400" cy="1066800"/>
          </a:xfrm>
        </p:spPr>
        <p:txBody>
          <a:bodyPr>
            <a:noAutofit/>
          </a:bodyPr>
          <a:lstStyle/>
          <a:p>
            <a:endParaRPr lang="en-US" sz="2800" b="1" dirty="0">
              <a:solidFill>
                <a:srgbClr val="002060"/>
              </a:solidFill>
              <a:latin typeface="Algerian" pitchFamily="82" charset="0"/>
            </a:endParaRPr>
          </a:p>
        </p:txBody>
      </p:sp>
      <p:pic>
        <p:nvPicPr>
          <p:cNvPr id="32770" name="Picture 2"/>
          <p:cNvPicPr>
            <a:picLocks noChangeAspect="1" noChangeArrowheads="1"/>
          </p:cNvPicPr>
          <p:nvPr/>
        </p:nvPicPr>
        <p:blipFill>
          <a:blip r:embed="rId2"/>
          <a:srcRect/>
          <a:stretch>
            <a:fillRect/>
          </a:stretch>
        </p:blipFill>
        <p:spPr bwMode="auto">
          <a:xfrm>
            <a:off x="-5366" y="0"/>
            <a:ext cx="9149366" cy="6857999"/>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57200"/>
            <a:ext cx="8915400" cy="1066800"/>
          </a:xfrm>
        </p:spPr>
        <p:txBody>
          <a:bodyPr>
            <a:noAutofit/>
          </a:bodyPr>
          <a:lstStyle/>
          <a:p>
            <a:r>
              <a:rPr lang="en-US" sz="3600" b="1" dirty="0" err="1">
                <a:solidFill>
                  <a:srgbClr val="002060"/>
                </a:solidFill>
                <a:latin typeface="Algerian" pitchFamily="82" charset="0"/>
              </a:rPr>
              <a:t>Sensorimotor</a:t>
            </a:r>
            <a:r>
              <a:rPr lang="en-US" sz="3600" b="1" dirty="0">
                <a:solidFill>
                  <a:srgbClr val="002060"/>
                </a:solidFill>
                <a:latin typeface="Algerian" pitchFamily="82" charset="0"/>
              </a:rPr>
              <a:t> stage</a:t>
            </a:r>
          </a:p>
        </p:txBody>
      </p:sp>
      <p:pic>
        <p:nvPicPr>
          <p:cNvPr id="34822" name="Picture 6" descr="Related image"/>
          <p:cNvPicPr>
            <a:picLocks noChangeAspect="1" noChangeArrowheads="1"/>
          </p:cNvPicPr>
          <p:nvPr/>
        </p:nvPicPr>
        <p:blipFill>
          <a:blip r:embed="rId2"/>
          <a:srcRect/>
          <a:stretch>
            <a:fillRect/>
          </a:stretch>
        </p:blipFill>
        <p:spPr bwMode="auto">
          <a:xfrm>
            <a:off x="2209800" y="1905000"/>
            <a:ext cx="4540694" cy="40386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366" y="0"/>
            <a:ext cx="9149366" cy="6857999"/>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295400"/>
            <a:ext cx="8001000" cy="1752600"/>
          </a:xfrm>
        </p:spPr>
        <p:txBody>
          <a:bodyPr>
            <a:noAutofit/>
          </a:bodyPr>
          <a:lstStyle/>
          <a:p>
            <a:pPr algn="l"/>
            <a:r>
              <a:rPr lang="en-US" sz="2800" b="1" dirty="0">
                <a:solidFill>
                  <a:srgbClr val="7030A0"/>
                </a:solidFill>
              </a:rPr>
              <a:t>A newborn is a bundle of reflexes, or “wired-in” responses that are triggered by particular stimuli.</a:t>
            </a:r>
          </a:p>
          <a:p>
            <a:pPr algn="l"/>
            <a:endParaRPr lang="en-US" sz="2800" b="1" dirty="0">
              <a:solidFill>
                <a:srgbClr val="7030A0"/>
              </a:solidFill>
            </a:endParaRPr>
          </a:p>
          <a:p>
            <a:pPr algn="l"/>
            <a:endParaRPr lang="en-US" sz="2800" b="1" dirty="0">
              <a:solidFill>
                <a:srgbClr val="7030A0"/>
              </a:solidFill>
            </a:endParaRPr>
          </a:p>
        </p:txBody>
      </p:sp>
      <p:sp>
        <p:nvSpPr>
          <p:cNvPr id="4" name="TextBox 3"/>
          <p:cNvSpPr txBox="1"/>
          <p:nvPr/>
        </p:nvSpPr>
        <p:spPr>
          <a:xfrm>
            <a:off x="2438400" y="177225"/>
            <a:ext cx="5189241" cy="584775"/>
          </a:xfrm>
          <a:prstGeom prst="rect">
            <a:avLst/>
          </a:prstGeom>
          <a:noFill/>
        </p:spPr>
        <p:txBody>
          <a:bodyPr wrap="none" rtlCol="0">
            <a:spAutoFit/>
          </a:bodyPr>
          <a:lstStyle/>
          <a:p>
            <a:r>
              <a:rPr lang="en-US" sz="3200" dirty="0" err="1">
                <a:latin typeface="Algerian" pitchFamily="82" charset="0"/>
              </a:rPr>
              <a:t>Sensorimotor</a:t>
            </a:r>
            <a:r>
              <a:rPr lang="en-US" sz="3200" dirty="0">
                <a:latin typeface="Algerian" pitchFamily="82" charset="0"/>
              </a:rPr>
              <a:t> reflexes</a:t>
            </a:r>
          </a:p>
        </p:txBody>
      </p:sp>
      <p:pic>
        <p:nvPicPr>
          <p:cNvPr id="38914" name="Picture 2" descr="Image result for place a finger in her hand and she grasps it."/>
          <p:cNvPicPr>
            <a:picLocks noChangeAspect="1" noChangeArrowheads="1"/>
          </p:cNvPicPr>
          <p:nvPr/>
        </p:nvPicPr>
        <p:blipFill>
          <a:blip r:embed="rId2"/>
          <a:srcRect/>
          <a:stretch>
            <a:fillRect/>
          </a:stretch>
        </p:blipFill>
        <p:spPr bwMode="auto">
          <a:xfrm>
            <a:off x="3048000" y="2667000"/>
            <a:ext cx="3695700" cy="3695701"/>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98425"/>
            <a:ext cx="7772400" cy="1470025"/>
          </a:xfrm>
        </p:spPr>
        <p:txBody>
          <a:bodyPr>
            <a:normAutofit/>
          </a:bodyPr>
          <a:lstStyle/>
          <a:p>
            <a:r>
              <a:rPr lang="en-US" sz="3600" b="1" dirty="0">
                <a:solidFill>
                  <a:schemeClr val="accent5">
                    <a:lumMod val="75000"/>
                  </a:schemeClr>
                </a:solidFill>
                <a:latin typeface="Algerian" pitchFamily="82" charset="0"/>
              </a:rPr>
              <a:t>contents</a:t>
            </a:r>
          </a:p>
        </p:txBody>
      </p:sp>
      <p:sp>
        <p:nvSpPr>
          <p:cNvPr id="5" name="TextBox 4"/>
          <p:cNvSpPr txBox="1"/>
          <p:nvPr/>
        </p:nvSpPr>
        <p:spPr>
          <a:xfrm>
            <a:off x="533400" y="404872"/>
            <a:ext cx="4695068" cy="6986528"/>
          </a:xfrm>
          <a:prstGeom prst="rect">
            <a:avLst/>
          </a:prstGeom>
          <a:noFill/>
        </p:spPr>
        <p:txBody>
          <a:bodyPr wrap="none" rtlCol="0">
            <a:spAutoFit/>
          </a:bodyPr>
          <a:lstStyle/>
          <a:p>
            <a:endParaRPr lang="en-US" sz="2800" b="1" dirty="0">
              <a:solidFill>
                <a:srgbClr val="7030A0"/>
              </a:solidFill>
            </a:endParaRPr>
          </a:p>
          <a:p>
            <a:pPr>
              <a:buFont typeface="Arial" pitchFamily="34" charset="0"/>
              <a:buChar char="•"/>
            </a:pPr>
            <a:endParaRPr lang="en-US" sz="2800" b="1" dirty="0">
              <a:solidFill>
                <a:srgbClr val="7030A0"/>
              </a:solidFill>
            </a:endParaRPr>
          </a:p>
          <a:p>
            <a:pPr>
              <a:buFont typeface="Arial" pitchFamily="34" charset="0"/>
              <a:buChar char="•"/>
            </a:pPr>
            <a:r>
              <a:rPr lang="en-US" sz="2800" b="1" dirty="0">
                <a:solidFill>
                  <a:srgbClr val="7030A0"/>
                </a:solidFill>
              </a:rPr>
              <a:t>General orientation of theory</a:t>
            </a:r>
          </a:p>
          <a:p>
            <a:pPr>
              <a:buFont typeface="Arial" pitchFamily="34" charset="0"/>
              <a:buChar char="•"/>
            </a:pPr>
            <a:endParaRPr lang="en-US" sz="2800" b="1" dirty="0">
              <a:solidFill>
                <a:srgbClr val="7030A0"/>
              </a:solidFill>
            </a:endParaRPr>
          </a:p>
          <a:p>
            <a:pPr>
              <a:buFont typeface="Arial" pitchFamily="34" charset="0"/>
              <a:buChar char="•"/>
            </a:pPr>
            <a:r>
              <a:rPr lang="en-US" sz="2800" b="1" dirty="0">
                <a:solidFill>
                  <a:srgbClr val="7030A0"/>
                </a:solidFill>
              </a:rPr>
              <a:t>Description of stages</a:t>
            </a:r>
          </a:p>
          <a:p>
            <a:pPr>
              <a:buFont typeface="Arial" pitchFamily="34" charset="0"/>
              <a:buChar char="•"/>
            </a:pPr>
            <a:endParaRPr lang="en-US" sz="2800" b="1" dirty="0">
              <a:solidFill>
                <a:srgbClr val="7030A0"/>
              </a:solidFill>
            </a:endParaRPr>
          </a:p>
          <a:p>
            <a:pPr>
              <a:buFont typeface="Arial" pitchFamily="34" charset="0"/>
              <a:buChar char="•"/>
            </a:pPr>
            <a:r>
              <a:rPr lang="en-US" sz="2800" b="1" dirty="0">
                <a:solidFill>
                  <a:srgbClr val="7030A0"/>
                </a:solidFill>
              </a:rPr>
              <a:t>Process of cognition</a:t>
            </a:r>
          </a:p>
          <a:p>
            <a:pPr>
              <a:buFont typeface="Arial" pitchFamily="34" charset="0"/>
              <a:buChar char="•"/>
            </a:pPr>
            <a:endParaRPr lang="en-US" sz="2800" b="1" dirty="0">
              <a:solidFill>
                <a:srgbClr val="7030A0"/>
              </a:solidFill>
            </a:endParaRPr>
          </a:p>
          <a:p>
            <a:pPr>
              <a:buFont typeface="Arial" pitchFamily="34" charset="0"/>
              <a:buChar char="•"/>
            </a:pPr>
            <a:r>
              <a:rPr lang="en-US" sz="2800" b="1" dirty="0">
                <a:solidFill>
                  <a:srgbClr val="7030A0"/>
                </a:solidFill>
              </a:rPr>
              <a:t> Demerits of theory</a:t>
            </a:r>
          </a:p>
          <a:p>
            <a:pPr>
              <a:buFont typeface="Arial" pitchFamily="34" charset="0"/>
              <a:buChar char="•"/>
            </a:pPr>
            <a:endParaRPr lang="en-US" sz="2800" b="1" dirty="0">
              <a:solidFill>
                <a:srgbClr val="7030A0"/>
              </a:solidFill>
            </a:endParaRPr>
          </a:p>
          <a:p>
            <a:pPr>
              <a:buFont typeface="Arial" pitchFamily="34" charset="0"/>
              <a:buChar char="•"/>
            </a:pPr>
            <a:r>
              <a:rPr lang="en-US" sz="2800" b="1" dirty="0">
                <a:solidFill>
                  <a:srgbClr val="7030A0"/>
                </a:solidFill>
              </a:rPr>
              <a:t>Conclusion</a:t>
            </a:r>
          </a:p>
          <a:p>
            <a:pPr>
              <a:buFont typeface="Arial" pitchFamily="34" charset="0"/>
              <a:buChar char="•"/>
            </a:pPr>
            <a:endParaRPr lang="en-US" sz="2800" b="1" dirty="0">
              <a:solidFill>
                <a:srgbClr val="7030A0"/>
              </a:solidFill>
            </a:endParaRPr>
          </a:p>
          <a:p>
            <a:pPr>
              <a:buFont typeface="Arial" pitchFamily="34" charset="0"/>
              <a:buChar char="•"/>
            </a:pPr>
            <a:r>
              <a:rPr lang="en-US" sz="2800" b="1" dirty="0">
                <a:solidFill>
                  <a:srgbClr val="7030A0"/>
                </a:solidFill>
              </a:rPr>
              <a:t>References </a:t>
            </a:r>
          </a:p>
          <a:p>
            <a:pPr>
              <a:buFont typeface="Arial" pitchFamily="34" charset="0"/>
              <a:buChar char="•"/>
            </a:pPr>
            <a:endParaRPr lang="en-US" sz="2800" b="1" dirty="0">
              <a:solidFill>
                <a:srgbClr val="7030A0"/>
              </a:solidFill>
            </a:endParaRPr>
          </a:p>
          <a:p>
            <a:pPr>
              <a:buFont typeface="Arial" pitchFamily="34" charset="0"/>
              <a:buChar char="•"/>
            </a:pPr>
            <a:endParaRPr lang="en-US" sz="2800" b="1" dirty="0">
              <a:solidFill>
                <a:srgbClr val="7030A0"/>
              </a:solidFill>
            </a:endParaRPr>
          </a:p>
          <a:p>
            <a:pPr>
              <a:buFont typeface="Arial" pitchFamily="34" charset="0"/>
              <a:buChar char="•"/>
            </a:pPr>
            <a:endParaRPr lang="en-US" sz="2800" b="1" dirty="0">
              <a:solidFill>
                <a:srgbClr val="7030A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457200"/>
            <a:ext cx="8001000" cy="1752600"/>
          </a:xfrm>
        </p:spPr>
        <p:txBody>
          <a:bodyPr>
            <a:noAutofit/>
          </a:bodyPr>
          <a:lstStyle/>
          <a:p>
            <a:pPr algn="l"/>
            <a:r>
              <a:rPr lang="en-US" sz="2800" b="1" dirty="0">
                <a:solidFill>
                  <a:srgbClr val="7030A0"/>
                </a:solidFill>
              </a:rPr>
              <a:t>Behaviors such as sucking, grasping, and looking babies can produce them spontaneously. </a:t>
            </a:r>
          </a:p>
          <a:p>
            <a:pPr algn="l"/>
            <a:endParaRPr lang="en-US" sz="2800" b="1" dirty="0">
              <a:solidFill>
                <a:srgbClr val="7030A0"/>
              </a:solidFill>
            </a:endParaRPr>
          </a:p>
          <a:p>
            <a:pPr algn="l"/>
            <a:r>
              <a:rPr lang="en-US" sz="2800" b="1" dirty="0">
                <a:solidFill>
                  <a:srgbClr val="7030A0"/>
                </a:solidFill>
              </a:rPr>
              <a:t>In fact, they sometimes suck when there is nothing to suck. </a:t>
            </a:r>
          </a:p>
          <a:p>
            <a:pPr algn="l"/>
            <a:endParaRPr lang="en-US" sz="2800" b="1" dirty="0">
              <a:solidFill>
                <a:srgbClr val="7030A0"/>
              </a:solidFill>
            </a:endParaRPr>
          </a:p>
          <a:p>
            <a:pPr algn="l"/>
            <a:r>
              <a:rPr lang="en-US" sz="2800" b="1" dirty="0">
                <a:solidFill>
                  <a:srgbClr val="7030A0"/>
                </a:solidFill>
              </a:rPr>
              <a:t>Piaget claimed that there is an innate tendency for humans to exercise their skills. </a:t>
            </a:r>
          </a:p>
          <a:p>
            <a:pPr algn="l"/>
            <a:endParaRPr lang="en-US" sz="2800" b="1" dirty="0">
              <a:solidFill>
                <a:srgbClr val="7030A0"/>
              </a:solidFill>
            </a:endParaRPr>
          </a:p>
          <a:p>
            <a:pPr algn="l"/>
            <a:r>
              <a:rPr lang="en-US" sz="2800" b="1" dirty="0">
                <a:solidFill>
                  <a:srgbClr val="7030A0"/>
                </a:solidFill>
              </a:rPr>
              <a:t>Sucking strengthens the sucking skill and leads to further sucking.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across)">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checkerboard(across)">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04800"/>
            <a:ext cx="8915400" cy="1066800"/>
          </a:xfrm>
        </p:spPr>
        <p:txBody>
          <a:bodyPr>
            <a:noAutofit/>
          </a:bodyPr>
          <a:lstStyle/>
          <a:p>
            <a:pPr algn="l"/>
            <a:endParaRPr lang="en-US" sz="2800" b="1" dirty="0">
              <a:solidFill>
                <a:srgbClr val="002060"/>
              </a:solidFill>
            </a:endParaRPr>
          </a:p>
          <a:p>
            <a:pPr algn="l"/>
            <a:r>
              <a:rPr lang="en-US" sz="2800" b="1" dirty="0">
                <a:solidFill>
                  <a:srgbClr val="002060"/>
                </a:solidFill>
              </a:rPr>
              <a:t>Primary circular reaction(1-4months) :</a:t>
            </a:r>
          </a:p>
          <a:p>
            <a:pPr algn="l"/>
            <a:endParaRPr lang="en-US" sz="2800" b="1" dirty="0">
              <a:solidFill>
                <a:srgbClr val="002060"/>
              </a:solidFill>
            </a:endParaRPr>
          </a:p>
          <a:p>
            <a:pPr algn="l"/>
            <a:r>
              <a:rPr lang="en-US" sz="2800" b="1" dirty="0">
                <a:solidFill>
                  <a:srgbClr val="7030A0"/>
                </a:solidFill>
              </a:rPr>
              <a:t>Learning through already known object describes recreating an already known satisfying action, such as thumb sucking.</a:t>
            </a:r>
            <a:endParaRPr lang="en-US" sz="2800" b="1" dirty="0">
              <a:solidFill>
                <a:srgbClr val="7030A0"/>
              </a:solidFill>
              <a:latin typeface="Algerian" pitchFamily="82" charset="0"/>
            </a:endParaRPr>
          </a:p>
        </p:txBody>
      </p:sp>
      <p:pic>
        <p:nvPicPr>
          <p:cNvPr id="37890" name="Picture 2" descr="Image result for thumb sucking of child"/>
          <p:cNvPicPr>
            <a:picLocks noChangeAspect="1" noChangeArrowheads="1"/>
          </p:cNvPicPr>
          <p:nvPr/>
        </p:nvPicPr>
        <p:blipFill>
          <a:blip r:embed="rId2"/>
          <a:srcRect/>
          <a:stretch>
            <a:fillRect/>
          </a:stretch>
        </p:blipFill>
        <p:spPr bwMode="auto">
          <a:xfrm>
            <a:off x="3886200" y="3200400"/>
            <a:ext cx="4322871" cy="32608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524000"/>
            <a:ext cx="8915400" cy="1066800"/>
          </a:xfrm>
        </p:spPr>
        <p:txBody>
          <a:bodyPr>
            <a:noAutofit/>
          </a:bodyPr>
          <a:lstStyle/>
          <a:p>
            <a:pPr algn="l">
              <a:buFont typeface="Arial" pitchFamily="34" charset="0"/>
              <a:buChar char="•"/>
            </a:pPr>
            <a:r>
              <a:rPr lang="en-US" sz="2800" b="1" dirty="0">
                <a:solidFill>
                  <a:srgbClr val="7030A0"/>
                </a:solidFill>
              </a:rPr>
              <a:t>As the behavior and its results are successfully repeated, it can be said that a </a:t>
            </a:r>
            <a:r>
              <a:rPr lang="en-US" sz="2800" b="1" u="sng" dirty="0">
                <a:solidFill>
                  <a:srgbClr val="7030A0"/>
                </a:solidFill>
              </a:rPr>
              <a:t>“habit” </a:t>
            </a:r>
            <a:r>
              <a:rPr lang="en-US" sz="2800" b="1" dirty="0">
                <a:solidFill>
                  <a:srgbClr val="7030A0"/>
                </a:solidFill>
              </a:rPr>
              <a:t>is formed. </a:t>
            </a:r>
          </a:p>
          <a:p>
            <a:pPr algn="l">
              <a:buFont typeface="Arial" pitchFamily="34" charset="0"/>
              <a:buChar char="•"/>
            </a:pPr>
            <a:endParaRPr lang="en-US" sz="2800" b="1" dirty="0">
              <a:solidFill>
                <a:srgbClr val="7030A0"/>
              </a:solidFill>
            </a:endParaRPr>
          </a:p>
          <a:p>
            <a:pPr algn="l">
              <a:buFont typeface="Arial" pitchFamily="34" charset="0"/>
              <a:buChar char="•"/>
            </a:pPr>
            <a:endParaRPr lang="en-US" sz="2800" b="1" dirty="0">
              <a:solidFill>
                <a:srgbClr val="7030A0"/>
              </a:solidFill>
            </a:endParaRPr>
          </a:p>
          <a:p>
            <a:pPr algn="l">
              <a:buFont typeface="Arial" pitchFamily="34" charset="0"/>
              <a:buChar char="•"/>
            </a:pPr>
            <a:r>
              <a:rPr lang="en-US" sz="2800" b="1" dirty="0">
                <a:solidFill>
                  <a:srgbClr val="7030A0"/>
                </a:solidFill>
              </a:rPr>
              <a:t>These circular reactions are called </a:t>
            </a:r>
            <a:r>
              <a:rPr lang="en-US" sz="2800" b="1" u="sng" dirty="0">
                <a:solidFill>
                  <a:srgbClr val="7030A0"/>
                </a:solidFill>
              </a:rPr>
              <a:t>“primary” </a:t>
            </a:r>
            <a:r>
              <a:rPr lang="en-US" sz="2800" b="1" dirty="0">
                <a:solidFill>
                  <a:srgbClr val="7030A0"/>
                </a:solidFill>
              </a:rPr>
              <a:t>because they involve response consequences that are centered on or around the infant’s body rather than other objects.</a:t>
            </a:r>
            <a:endParaRPr lang="en-US" sz="2800" b="1" dirty="0">
              <a:solidFill>
                <a:srgbClr val="7030A0"/>
              </a:solidFill>
              <a:latin typeface="Algerian"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heckerboard(across)">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219200"/>
            <a:ext cx="8915400" cy="1066800"/>
          </a:xfrm>
        </p:spPr>
        <p:txBody>
          <a:bodyPr>
            <a:noAutofit/>
          </a:bodyPr>
          <a:lstStyle/>
          <a:p>
            <a:pPr algn="l"/>
            <a:r>
              <a:rPr lang="en-US" sz="2800" b="1" dirty="0">
                <a:solidFill>
                  <a:srgbClr val="002060"/>
                </a:solidFill>
              </a:rPr>
              <a:t>Secondary circular reactions 4-8 months :</a:t>
            </a:r>
          </a:p>
          <a:p>
            <a:pPr algn="l"/>
            <a:endParaRPr lang="en-US" sz="2800" b="1" dirty="0">
              <a:solidFill>
                <a:srgbClr val="7030A0"/>
              </a:solidFill>
            </a:endParaRPr>
          </a:p>
          <a:p>
            <a:pPr algn="l"/>
            <a:r>
              <a:rPr lang="en-US" sz="2800" b="1" dirty="0">
                <a:solidFill>
                  <a:srgbClr val="7030A0"/>
                </a:solidFill>
              </a:rPr>
              <a:t>• Recreating of an accidentally discovered cause and </a:t>
            </a:r>
          </a:p>
          <a:p>
            <a:pPr algn="l"/>
            <a:r>
              <a:rPr lang="en-US" sz="2800" b="1" dirty="0">
                <a:solidFill>
                  <a:srgbClr val="7030A0"/>
                </a:solidFill>
              </a:rPr>
              <a:t>   effect.</a:t>
            </a:r>
          </a:p>
          <a:p>
            <a:pPr algn="l"/>
            <a:endParaRPr lang="en-US" sz="2800" b="1" dirty="0">
              <a:solidFill>
                <a:srgbClr val="7030A0"/>
              </a:solidFill>
            </a:endParaRPr>
          </a:p>
          <a:p>
            <a:pPr algn="l"/>
            <a:r>
              <a:rPr lang="en-US" sz="2800" b="1" dirty="0">
                <a:solidFill>
                  <a:srgbClr val="7030A0"/>
                </a:solidFill>
              </a:rPr>
              <a:t>• Responds to own name.</a:t>
            </a:r>
          </a:p>
          <a:p>
            <a:pPr algn="l"/>
            <a:endParaRPr lang="en-US" sz="2800" b="1" dirty="0">
              <a:solidFill>
                <a:srgbClr val="7030A0"/>
              </a:solidFill>
            </a:endParaRPr>
          </a:p>
          <a:p>
            <a:pPr algn="l"/>
            <a:endParaRPr lang="en-US" sz="2800" b="1" dirty="0">
              <a:solidFill>
                <a:srgbClr val="7030A0"/>
              </a:solidFill>
              <a:latin typeface="Algerian" pitchFamily="82"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28600"/>
            <a:ext cx="6553200" cy="1066800"/>
          </a:xfrm>
        </p:spPr>
        <p:txBody>
          <a:bodyPr>
            <a:noAutofit/>
          </a:bodyPr>
          <a:lstStyle/>
          <a:p>
            <a:pPr algn="l"/>
            <a:r>
              <a:rPr lang="en-US" sz="2800" b="1" dirty="0">
                <a:solidFill>
                  <a:srgbClr val="7030A0"/>
                </a:solidFill>
              </a:rPr>
              <a:t>For example ;</a:t>
            </a:r>
          </a:p>
          <a:p>
            <a:pPr algn="l"/>
            <a:endParaRPr lang="en-US" sz="2800" b="1" dirty="0">
              <a:solidFill>
                <a:srgbClr val="7030A0"/>
              </a:solidFill>
            </a:endParaRPr>
          </a:p>
          <a:p>
            <a:pPr algn="l"/>
            <a:r>
              <a:rPr lang="en-US" sz="2800" b="1" dirty="0">
                <a:solidFill>
                  <a:srgbClr val="7030A0"/>
                </a:solidFill>
              </a:rPr>
              <a:t>-Child shakes a rattle, which produces a  </a:t>
            </a:r>
          </a:p>
          <a:p>
            <a:pPr algn="l"/>
            <a:r>
              <a:rPr lang="en-US" sz="2800" b="1" dirty="0">
                <a:solidFill>
                  <a:srgbClr val="7030A0"/>
                </a:solidFill>
              </a:rPr>
              <a:t>  noise; he slaps a ball, which causes it to </a:t>
            </a:r>
          </a:p>
          <a:p>
            <a:pPr algn="l"/>
            <a:r>
              <a:rPr lang="en-US" sz="2800" b="1" dirty="0">
                <a:solidFill>
                  <a:srgbClr val="7030A0"/>
                </a:solidFill>
              </a:rPr>
              <a:t>  roll. </a:t>
            </a:r>
          </a:p>
          <a:p>
            <a:pPr algn="l"/>
            <a:endParaRPr lang="en-US" sz="2800" b="1" dirty="0">
              <a:solidFill>
                <a:srgbClr val="7030A0"/>
              </a:solidFill>
            </a:endParaRPr>
          </a:p>
          <a:p>
            <a:pPr algn="l"/>
            <a:r>
              <a:rPr lang="en-US" sz="2800" b="1" dirty="0">
                <a:solidFill>
                  <a:srgbClr val="7030A0"/>
                </a:solidFill>
              </a:rPr>
              <a:t>-In the previous stage, the shaking or </a:t>
            </a:r>
          </a:p>
          <a:p>
            <a:pPr algn="l"/>
            <a:r>
              <a:rPr lang="en-US" sz="2800" b="1" dirty="0">
                <a:solidFill>
                  <a:srgbClr val="7030A0"/>
                </a:solidFill>
              </a:rPr>
              <a:t> slapping itself was of interest; now the  </a:t>
            </a:r>
          </a:p>
          <a:p>
            <a:pPr algn="l"/>
            <a:r>
              <a:rPr lang="en-US" sz="2800" b="1" dirty="0">
                <a:solidFill>
                  <a:srgbClr val="7030A0"/>
                </a:solidFill>
              </a:rPr>
              <a:t> environmental consequences are.</a:t>
            </a:r>
            <a:endParaRPr lang="en-US" sz="2800" b="1" dirty="0">
              <a:solidFill>
                <a:srgbClr val="7030A0"/>
              </a:solidFill>
              <a:latin typeface="Algerian" pitchFamily="82" charset="0"/>
            </a:endParaRPr>
          </a:p>
        </p:txBody>
      </p:sp>
      <p:pic>
        <p:nvPicPr>
          <p:cNvPr id="41986" name="Picture 2" descr="Image result for child shakes a rattle"/>
          <p:cNvPicPr>
            <a:picLocks noChangeAspect="1" noChangeArrowheads="1"/>
          </p:cNvPicPr>
          <p:nvPr/>
        </p:nvPicPr>
        <p:blipFill>
          <a:blip r:embed="rId2"/>
          <a:srcRect/>
          <a:stretch>
            <a:fillRect/>
          </a:stretch>
        </p:blipFill>
        <p:spPr bwMode="auto">
          <a:xfrm>
            <a:off x="6019800" y="2286000"/>
            <a:ext cx="3048000" cy="304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04800"/>
            <a:ext cx="8915400" cy="1066800"/>
          </a:xfrm>
        </p:spPr>
        <p:txBody>
          <a:bodyPr>
            <a:noAutofit/>
          </a:bodyPr>
          <a:lstStyle/>
          <a:p>
            <a:pPr algn="l"/>
            <a:r>
              <a:rPr lang="en-US" sz="2800" b="1" u="sng" dirty="0">
                <a:solidFill>
                  <a:srgbClr val="002060"/>
                </a:solidFill>
              </a:rPr>
              <a:t>TERTIARY CIRCULAR REACTIONS 12-18 MONTHS :</a:t>
            </a:r>
          </a:p>
          <a:p>
            <a:pPr algn="l"/>
            <a:endParaRPr lang="en-US" sz="2800" b="1" u="sng" dirty="0">
              <a:solidFill>
                <a:srgbClr val="002060"/>
              </a:solidFill>
            </a:endParaRPr>
          </a:p>
          <a:p>
            <a:pPr algn="l"/>
            <a:r>
              <a:rPr lang="en-US" sz="2800" b="1" dirty="0">
                <a:solidFill>
                  <a:srgbClr val="7030A0"/>
                </a:solidFill>
              </a:rPr>
              <a:t>-Deliberately varies behavior to create novel effect.</a:t>
            </a:r>
          </a:p>
          <a:p>
            <a:pPr algn="l"/>
            <a:endParaRPr lang="en-US" sz="2800" b="1" dirty="0">
              <a:solidFill>
                <a:srgbClr val="7030A0"/>
              </a:solidFill>
            </a:endParaRPr>
          </a:p>
          <a:p>
            <a:pPr algn="l"/>
            <a:r>
              <a:rPr lang="en-US" sz="2800" b="1" dirty="0">
                <a:solidFill>
                  <a:srgbClr val="7030A0"/>
                </a:solidFill>
              </a:rPr>
              <a:t>-Reactions involve experimentation.</a:t>
            </a:r>
            <a:endParaRPr lang="en-US" sz="2800" b="1" dirty="0">
              <a:solidFill>
                <a:srgbClr val="7030A0"/>
              </a:solidFill>
              <a:latin typeface="Algerian" pitchFamily="82" charset="0"/>
            </a:endParaRPr>
          </a:p>
        </p:txBody>
      </p:sp>
      <p:pic>
        <p:nvPicPr>
          <p:cNvPr id="39938" name="Picture 2" descr="Related image"/>
          <p:cNvPicPr>
            <a:picLocks noChangeAspect="1" noChangeArrowheads="1"/>
          </p:cNvPicPr>
          <p:nvPr/>
        </p:nvPicPr>
        <p:blipFill>
          <a:blip r:embed="rId2"/>
          <a:srcRect t="14504" b="18320"/>
          <a:stretch>
            <a:fillRect/>
          </a:stretch>
        </p:blipFill>
        <p:spPr bwMode="auto">
          <a:xfrm>
            <a:off x="3552825" y="3276600"/>
            <a:ext cx="4981575" cy="2514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90600" y="762000"/>
            <a:ext cx="7467600" cy="4154984"/>
          </a:xfrm>
          <a:prstGeom prst="rect">
            <a:avLst/>
          </a:prstGeom>
        </p:spPr>
        <p:txBody>
          <a:bodyPr wrap="square">
            <a:spAutoFit/>
          </a:bodyPr>
          <a:lstStyle/>
          <a:p>
            <a:r>
              <a:rPr lang="en-US" sz="2400" b="1" dirty="0">
                <a:solidFill>
                  <a:srgbClr val="7030A0"/>
                </a:solidFill>
              </a:rPr>
              <a:t>They perform miniature experiments in which they deliberately vary an action in order to see how this variation affects the outcome.</a:t>
            </a:r>
          </a:p>
          <a:p>
            <a:endParaRPr lang="en-US" sz="2400" b="1" dirty="0">
              <a:solidFill>
                <a:srgbClr val="7030A0"/>
              </a:solidFill>
            </a:endParaRPr>
          </a:p>
          <a:p>
            <a:endParaRPr lang="en-US" sz="2400" b="1" dirty="0">
              <a:solidFill>
                <a:srgbClr val="7030A0"/>
              </a:solidFill>
            </a:endParaRPr>
          </a:p>
          <a:p>
            <a:r>
              <a:rPr lang="en-US" sz="2400" b="1" dirty="0">
                <a:solidFill>
                  <a:srgbClr val="7030A0"/>
                </a:solidFill>
              </a:rPr>
              <a:t>They exploit each object’s potential. They seem to be asking, “Is there anything new about this object?” </a:t>
            </a:r>
          </a:p>
          <a:p>
            <a:endParaRPr lang="en-US" sz="2400" b="1" dirty="0">
              <a:solidFill>
                <a:srgbClr val="7030A0"/>
              </a:solidFill>
            </a:endParaRPr>
          </a:p>
          <a:p>
            <a:endParaRPr lang="en-US" sz="2400" b="1" dirty="0">
              <a:solidFill>
                <a:srgbClr val="7030A0"/>
              </a:solidFill>
            </a:endParaRPr>
          </a:p>
          <a:p>
            <a:r>
              <a:rPr lang="en-US" sz="2400" b="1" dirty="0">
                <a:solidFill>
                  <a:srgbClr val="7030A0"/>
                </a:solidFill>
              </a:rPr>
              <a:t>As in earlier circular reactions, there is repetition with variation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nodeType="clickEffect">
                                  <p:stCondLst>
                                    <p:cond delay="0"/>
                                  </p:stCondLst>
                                  <p:childTnLst>
                                    <p:animEffect transition="out" filter="box(in)">
                                      <p:cBhvr>
                                        <p:cTn id="11" dur="500"/>
                                        <p:tgtEl>
                                          <p:spTgt spid="5">
                                            <p:txEl>
                                              <p:pRg st="0" end="0"/>
                                            </p:txEl>
                                          </p:spTgt>
                                        </p:tgtEl>
                                      </p:cBhvr>
                                    </p:animEffect>
                                    <p:set>
                                      <p:cBhvr>
                                        <p:cTn id="12" dur="1" fill="hold">
                                          <p:stCondLst>
                                            <p:cond delay="499"/>
                                          </p:stCondLst>
                                        </p:cTn>
                                        <p:tgtEl>
                                          <p:spTgt spid="5">
                                            <p:txEl>
                                              <p:pRg st="0" end="0"/>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linds(horizont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xit" presetSubtype="16" fill="hold" nodeType="clickEffect">
                                  <p:stCondLst>
                                    <p:cond delay="0"/>
                                  </p:stCondLst>
                                  <p:childTnLst>
                                    <p:animEffect transition="out" filter="box(in)">
                                      <p:cBhvr>
                                        <p:cTn id="21" dur="500"/>
                                        <p:tgtEl>
                                          <p:spTgt spid="5">
                                            <p:txEl>
                                              <p:pRg st="3" end="3"/>
                                            </p:txEl>
                                          </p:spTgt>
                                        </p:tgtEl>
                                      </p:cBhvr>
                                    </p:animEffect>
                                    <p:set>
                                      <p:cBhvr>
                                        <p:cTn id="22" dur="1" fill="hold">
                                          <p:stCondLst>
                                            <p:cond delay="499"/>
                                          </p:stCondLst>
                                        </p:cTn>
                                        <p:tgtEl>
                                          <p:spTgt spid="5">
                                            <p:txEl>
                                              <p:pRg st="3" end="3"/>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blinds(horizontal)">
                                      <p:cBhvr>
                                        <p:cTn id="2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2"/>
          <a:srcRect/>
          <a:stretch>
            <a:fillRect/>
          </a:stretch>
        </p:blipFill>
        <p:spPr bwMode="auto">
          <a:xfrm>
            <a:off x="1524000" y="1447800"/>
            <a:ext cx="6522991" cy="4572000"/>
          </a:xfrm>
          <a:prstGeom prst="rect">
            <a:avLst/>
          </a:prstGeom>
          <a:noFill/>
          <a:ln w="9525">
            <a:noFill/>
            <a:miter lim="800000"/>
            <a:headEnd/>
            <a:tailEnd/>
          </a:ln>
          <a:effectLst/>
        </p:spPr>
      </p:pic>
      <p:sp>
        <p:nvSpPr>
          <p:cNvPr id="4" name="Rectangle 3"/>
          <p:cNvSpPr/>
          <p:nvPr/>
        </p:nvSpPr>
        <p:spPr>
          <a:xfrm>
            <a:off x="990600" y="228600"/>
            <a:ext cx="7315200" cy="1323439"/>
          </a:xfrm>
          <a:prstGeom prst="rect">
            <a:avLst/>
          </a:prstGeom>
        </p:spPr>
        <p:txBody>
          <a:bodyPr wrap="square">
            <a:prstTxWarp prst="textWave1">
              <a:avLst/>
            </a:prstTxWarp>
            <a:spAutoFit/>
          </a:bodyPr>
          <a:lstStyle/>
          <a:p>
            <a:pPr algn="ctr"/>
            <a:r>
              <a:rPr lang="en-US" sz="4000" b="1" dirty="0">
                <a:solidFill>
                  <a:srgbClr val="002060"/>
                </a:solidFill>
                <a:latin typeface="Algerian" pitchFamily="82" charset="0"/>
              </a:rPr>
              <a:t>OBJECT PERMANENCE</a:t>
            </a:r>
          </a:p>
          <a:p>
            <a:pPr algn="ctr"/>
            <a:endParaRPr lang="en-US" sz="4000" dirty="0">
              <a:solidFill>
                <a:srgbClr val="002060"/>
              </a:solidFill>
              <a:latin typeface="Algerian" pitchFamily="82"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52400"/>
            <a:ext cx="8915400" cy="1066800"/>
          </a:xfrm>
        </p:spPr>
        <p:txBody>
          <a:bodyPr>
            <a:noAutofit/>
          </a:bodyPr>
          <a:lstStyle/>
          <a:p>
            <a:r>
              <a:rPr lang="en-US" b="1" dirty="0">
                <a:solidFill>
                  <a:srgbClr val="002060"/>
                </a:solidFill>
                <a:latin typeface="Algerian" pitchFamily="82" charset="0"/>
              </a:rPr>
              <a:t>OBJECT PERMANENCE</a:t>
            </a:r>
          </a:p>
          <a:p>
            <a:endParaRPr lang="en-US" dirty="0">
              <a:solidFill>
                <a:srgbClr val="002060"/>
              </a:solidFill>
              <a:latin typeface="Algerian" pitchFamily="82" charset="0"/>
            </a:endParaRPr>
          </a:p>
        </p:txBody>
      </p:sp>
      <p:sp>
        <p:nvSpPr>
          <p:cNvPr id="4" name="Rectangle 3"/>
          <p:cNvSpPr/>
          <p:nvPr/>
        </p:nvSpPr>
        <p:spPr>
          <a:xfrm>
            <a:off x="1143000" y="1524000"/>
            <a:ext cx="7391400" cy="3416320"/>
          </a:xfrm>
          <a:prstGeom prst="rect">
            <a:avLst/>
          </a:prstGeom>
        </p:spPr>
        <p:txBody>
          <a:bodyPr wrap="square">
            <a:spAutoFit/>
          </a:bodyPr>
          <a:lstStyle/>
          <a:p>
            <a:pPr>
              <a:buFont typeface="Wingdings" pitchFamily="2" charset="2"/>
              <a:buChar char="Ø"/>
            </a:pPr>
            <a:r>
              <a:rPr lang="en-US" sz="2400" b="1" dirty="0">
                <a:solidFill>
                  <a:srgbClr val="7030A0"/>
                </a:solidFill>
              </a:rPr>
              <a:t>Perhaps the most important concept acquired during </a:t>
            </a:r>
          </a:p>
          <a:p>
            <a:r>
              <a:rPr lang="en-US" sz="2400" b="1" dirty="0">
                <a:solidFill>
                  <a:srgbClr val="7030A0"/>
                </a:solidFill>
              </a:rPr>
              <a:t>    the </a:t>
            </a:r>
            <a:r>
              <a:rPr lang="en-US" sz="2400" b="1" dirty="0" err="1">
                <a:solidFill>
                  <a:srgbClr val="7030A0"/>
                </a:solidFill>
              </a:rPr>
              <a:t>sensorimotor</a:t>
            </a:r>
            <a:r>
              <a:rPr lang="en-US" sz="2400" b="1" dirty="0">
                <a:solidFill>
                  <a:srgbClr val="7030A0"/>
                </a:solidFill>
              </a:rPr>
              <a:t> period is the notion </a:t>
            </a:r>
            <a:r>
              <a:rPr lang="en-US" sz="2400" b="1" u="sng" dirty="0">
                <a:solidFill>
                  <a:srgbClr val="7030A0"/>
                </a:solidFill>
              </a:rPr>
              <a:t>of </a:t>
            </a:r>
            <a:r>
              <a:rPr lang="en-US" sz="2400" b="1" i="1" u="sng" dirty="0">
                <a:solidFill>
                  <a:srgbClr val="7030A0"/>
                </a:solidFill>
              </a:rPr>
              <a:t>object  </a:t>
            </a:r>
          </a:p>
          <a:p>
            <a:r>
              <a:rPr lang="en-US" sz="2400" b="1" i="1" u="sng" dirty="0">
                <a:solidFill>
                  <a:srgbClr val="7030A0"/>
                </a:solidFill>
              </a:rPr>
              <a:t>    permanence</a:t>
            </a:r>
          </a:p>
          <a:p>
            <a:pPr>
              <a:buFont typeface="Wingdings" pitchFamily="2" charset="2"/>
              <a:buChar char="Ø"/>
            </a:pPr>
            <a:endParaRPr lang="en-US" sz="2400" b="1" i="1" dirty="0">
              <a:solidFill>
                <a:srgbClr val="7030A0"/>
              </a:solidFill>
            </a:endParaRPr>
          </a:p>
          <a:p>
            <a:pPr>
              <a:buFont typeface="Wingdings" pitchFamily="2" charset="2"/>
              <a:buChar char="Ø"/>
            </a:pPr>
            <a:endParaRPr lang="en-US" sz="2400" b="1" i="1" dirty="0">
              <a:solidFill>
                <a:srgbClr val="7030A0"/>
              </a:solidFill>
            </a:endParaRPr>
          </a:p>
          <a:p>
            <a:pPr>
              <a:buFont typeface="Wingdings" pitchFamily="2" charset="2"/>
              <a:buChar char="Ø"/>
            </a:pPr>
            <a:r>
              <a:rPr lang="en-US" sz="2400" b="1" dirty="0">
                <a:solidFill>
                  <a:srgbClr val="7030A0"/>
                </a:solidFill>
              </a:rPr>
              <a:t>An object continues to exist even when one cannot  </a:t>
            </a:r>
          </a:p>
          <a:p>
            <a:r>
              <a:rPr lang="en-US" sz="2400" b="1" dirty="0">
                <a:solidFill>
                  <a:srgbClr val="7030A0"/>
                </a:solidFill>
              </a:rPr>
              <a:t>    see, hear, or feel it. </a:t>
            </a:r>
          </a:p>
          <a:p>
            <a:pPr>
              <a:buFont typeface="Wingdings" pitchFamily="2" charset="2"/>
              <a:buChar char="Ø"/>
            </a:pPr>
            <a:endParaRPr lang="en-US" sz="2400" b="1" dirty="0">
              <a:solidFill>
                <a:srgbClr val="7030A0"/>
              </a:solidFill>
            </a:endParaRPr>
          </a:p>
          <a:p>
            <a:pPr>
              <a:buFont typeface="Wingdings" pitchFamily="2" charset="2"/>
              <a:buChar char="Ø"/>
            </a:pPr>
            <a:endParaRPr lang="en-US" sz="2400" b="1"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ox(in)">
                                      <p:cBhvr>
                                        <p:cTn id="10" dur="500"/>
                                        <p:tgtEl>
                                          <p:spTgt spid="4">
                                            <p:txEl>
                                              <p:pRg st="1" end="1"/>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ox(in)">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xit" presetSubtype="16" fill="hold" nodeType="clickEffect">
                                  <p:stCondLst>
                                    <p:cond delay="0"/>
                                  </p:stCondLst>
                                  <p:childTnLst>
                                    <p:animEffect transition="out" filter="box(in)">
                                      <p:cBhvr>
                                        <p:cTn id="17" dur="500"/>
                                        <p:tgtEl>
                                          <p:spTgt spid="4">
                                            <p:txEl>
                                              <p:pRg st="0" end="0"/>
                                            </p:txEl>
                                          </p:spTgt>
                                        </p:tgtEl>
                                      </p:cBhvr>
                                    </p:animEffect>
                                    <p:set>
                                      <p:cBhvr>
                                        <p:cTn id="18" dur="1" fill="hold">
                                          <p:stCondLst>
                                            <p:cond delay="499"/>
                                          </p:stCondLst>
                                        </p:cTn>
                                        <p:tgtEl>
                                          <p:spTgt spid="4">
                                            <p:txEl>
                                              <p:pRg st="0" end="0"/>
                                            </p:txEl>
                                          </p:spTgt>
                                        </p:tgtEl>
                                        <p:attrNameLst>
                                          <p:attrName>style.visibility</p:attrName>
                                        </p:attrNameLst>
                                      </p:cBhvr>
                                      <p:to>
                                        <p:strVal val="hidden"/>
                                      </p:to>
                                    </p:set>
                                  </p:childTnLst>
                                </p:cTn>
                              </p:par>
                              <p:par>
                                <p:cTn id="19" presetID="4" presetClass="exit" presetSubtype="16" fill="hold" nodeType="withEffect">
                                  <p:stCondLst>
                                    <p:cond delay="0"/>
                                  </p:stCondLst>
                                  <p:childTnLst>
                                    <p:animEffect transition="out" filter="box(in)">
                                      <p:cBhvr>
                                        <p:cTn id="20" dur="500"/>
                                        <p:tgtEl>
                                          <p:spTgt spid="4">
                                            <p:txEl>
                                              <p:pRg st="1" end="1"/>
                                            </p:txEl>
                                          </p:spTgt>
                                        </p:tgtEl>
                                      </p:cBhvr>
                                    </p:animEffect>
                                    <p:set>
                                      <p:cBhvr>
                                        <p:cTn id="21" dur="1" fill="hold">
                                          <p:stCondLst>
                                            <p:cond delay="499"/>
                                          </p:stCondLst>
                                        </p:cTn>
                                        <p:tgtEl>
                                          <p:spTgt spid="4">
                                            <p:txEl>
                                              <p:pRg st="1" end="1"/>
                                            </p:txEl>
                                          </p:spTgt>
                                        </p:tgtEl>
                                        <p:attrNameLst>
                                          <p:attrName>style.visibility</p:attrName>
                                        </p:attrNameLst>
                                      </p:cBhvr>
                                      <p:to>
                                        <p:strVal val="hidden"/>
                                      </p:to>
                                    </p:set>
                                  </p:childTnLst>
                                </p:cTn>
                              </p:par>
                              <p:par>
                                <p:cTn id="22" presetID="4" presetClass="exit" presetSubtype="16" fill="hold" nodeType="withEffect">
                                  <p:stCondLst>
                                    <p:cond delay="0"/>
                                  </p:stCondLst>
                                  <p:childTnLst>
                                    <p:animEffect transition="out" filter="box(in)">
                                      <p:cBhvr>
                                        <p:cTn id="23" dur="500"/>
                                        <p:tgtEl>
                                          <p:spTgt spid="4">
                                            <p:txEl>
                                              <p:pRg st="2" end="2"/>
                                            </p:txEl>
                                          </p:spTgt>
                                        </p:tgtEl>
                                      </p:cBhvr>
                                    </p:animEffect>
                                    <p:set>
                                      <p:cBhvr>
                                        <p:cTn id="24" dur="1" fill="hold">
                                          <p:stCondLst>
                                            <p:cond delay="499"/>
                                          </p:stCondLst>
                                        </p:cTn>
                                        <p:tgtEl>
                                          <p:spTgt spid="4">
                                            <p:txEl>
                                              <p:pRg st="2" end="2"/>
                                            </p:txEl>
                                          </p:spTgt>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nodeType="click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Effect transition="in" filter="box(in)">
                                      <p:cBhvr>
                                        <p:cTn id="29" dur="500"/>
                                        <p:tgtEl>
                                          <p:spTgt spid="4">
                                            <p:txEl>
                                              <p:pRg st="5" end="5"/>
                                            </p:txEl>
                                          </p:spTgt>
                                        </p:tgtEl>
                                      </p:cBhvr>
                                    </p:animEffect>
                                  </p:childTnLst>
                                </p:cTn>
                              </p:par>
                              <p:par>
                                <p:cTn id="30" presetID="4" presetClass="entr" presetSubtype="16" fill="hold" nodeType="with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box(in)">
                                      <p:cBhvr>
                                        <p:cTn id="3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457200"/>
            <a:ext cx="8915400" cy="1066800"/>
          </a:xfrm>
        </p:spPr>
        <p:txBody>
          <a:bodyPr>
            <a:noAutofit/>
          </a:bodyPr>
          <a:lstStyle/>
          <a:p>
            <a:pPr algn="l"/>
            <a:r>
              <a:rPr lang="en-US" sz="2800" b="1" dirty="0">
                <a:solidFill>
                  <a:srgbClr val="002060"/>
                </a:solidFill>
                <a:latin typeface="Algerian" pitchFamily="82" charset="0"/>
              </a:rPr>
              <a:t>For example;</a:t>
            </a:r>
          </a:p>
          <a:p>
            <a:pPr algn="l"/>
            <a:endParaRPr lang="en-US" sz="2800" b="1" dirty="0">
              <a:solidFill>
                <a:srgbClr val="002060"/>
              </a:solidFill>
              <a:latin typeface="Algerian" pitchFamily="82" charset="0"/>
            </a:endParaRPr>
          </a:p>
        </p:txBody>
      </p:sp>
      <p:sp>
        <p:nvSpPr>
          <p:cNvPr id="4" name="Rectangle 3"/>
          <p:cNvSpPr/>
          <p:nvPr/>
        </p:nvSpPr>
        <p:spPr>
          <a:xfrm>
            <a:off x="0" y="1371600"/>
            <a:ext cx="4953000" cy="4154984"/>
          </a:xfrm>
          <a:prstGeom prst="rect">
            <a:avLst/>
          </a:prstGeom>
        </p:spPr>
        <p:txBody>
          <a:bodyPr wrap="square">
            <a:spAutoFit/>
          </a:bodyPr>
          <a:lstStyle/>
          <a:p>
            <a:pPr>
              <a:buFont typeface="Arial" pitchFamily="34" charset="0"/>
              <a:buChar char="•"/>
            </a:pPr>
            <a:r>
              <a:rPr lang="en-US" sz="2400" b="1" dirty="0">
                <a:solidFill>
                  <a:srgbClr val="7030A0"/>
                </a:solidFill>
              </a:rPr>
              <a:t>when Piaget hid a toy parrot twice under a mattress to</a:t>
            </a:r>
          </a:p>
          <a:p>
            <a:r>
              <a:rPr lang="en-US" sz="2400" b="1" dirty="0">
                <a:solidFill>
                  <a:srgbClr val="7030A0"/>
                </a:solidFill>
              </a:rPr>
              <a:t>his daughter’s left and then hid it to her right (as she watched). </a:t>
            </a:r>
          </a:p>
          <a:p>
            <a:pPr>
              <a:buFont typeface="Arial" pitchFamily="34" charset="0"/>
              <a:buChar char="•"/>
            </a:pPr>
            <a:endParaRPr lang="en-US" sz="2400" b="1" dirty="0">
              <a:solidFill>
                <a:srgbClr val="7030A0"/>
              </a:solidFill>
            </a:endParaRPr>
          </a:p>
          <a:p>
            <a:pPr>
              <a:buFont typeface="Arial" pitchFamily="34" charset="0"/>
              <a:buChar char="•"/>
            </a:pPr>
            <a:endParaRPr lang="en-US" sz="2400" b="1" dirty="0">
              <a:solidFill>
                <a:srgbClr val="7030A0"/>
              </a:solidFill>
            </a:endParaRPr>
          </a:p>
          <a:p>
            <a:pPr>
              <a:buFont typeface="Arial" pitchFamily="34" charset="0"/>
              <a:buChar char="•"/>
            </a:pPr>
            <a:r>
              <a:rPr lang="en-US" sz="2400" b="1" dirty="0">
                <a:solidFill>
                  <a:srgbClr val="7030A0"/>
                </a:solidFill>
              </a:rPr>
              <a:t>Piaget’s interpretation of this so-called A-not-B error was that she defined an object partly in terms of its position—a “parrot-under-the-mattress.”</a:t>
            </a:r>
          </a:p>
        </p:txBody>
      </p:sp>
      <p:pic>
        <p:nvPicPr>
          <p:cNvPr id="28674" name="Picture 2" descr="Image result for OBJECT PERMANENCE BY JEAN PIAGET"/>
          <p:cNvPicPr>
            <a:picLocks noChangeAspect="1" noChangeArrowheads="1"/>
          </p:cNvPicPr>
          <p:nvPr/>
        </p:nvPicPr>
        <p:blipFill>
          <a:blip r:embed="rId2" cstate="print"/>
          <a:srcRect/>
          <a:stretch>
            <a:fillRect/>
          </a:stretch>
        </p:blipFill>
        <p:spPr bwMode="auto">
          <a:xfrm>
            <a:off x="4800600" y="1676400"/>
            <a:ext cx="4117975" cy="2573734"/>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2819400" y="0"/>
            <a:ext cx="6324600" cy="41910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030A0"/>
                </a:solidFill>
              </a:rPr>
              <a:t>Who was Jean Piaget</a:t>
            </a:r>
          </a:p>
        </p:txBody>
      </p:sp>
      <p:sp>
        <p:nvSpPr>
          <p:cNvPr id="1026" name="AutoShape 2" descr="Image result for animated images of man who is think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Image result for animated images of man who is think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Image result for animated images of man who is think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Image result for animated images of man who is think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3" name="Picture 9"/>
          <p:cNvPicPr>
            <a:picLocks noChangeAspect="1" noChangeArrowheads="1"/>
          </p:cNvPicPr>
          <p:nvPr/>
        </p:nvPicPr>
        <p:blipFill>
          <a:blip r:embed="rId2">
            <a:clrChange>
              <a:clrFrom>
                <a:srgbClr val="FFFFFF"/>
              </a:clrFrom>
              <a:clrTo>
                <a:srgbClr val="FFFFFF">
                  <a:alpha val="0"/>
                </a:srgbClr>
              </a:clrTo>
            </a:clrChange>
          </a:blip>
          <a:srcRect t="36036" r="50661"/>
          <a:stretch>
            <a:fillRect/>
          </a:stretch>
        </p:blipFill>
        <p:spPr bwMode="auto">
          <a:xfrm>
            <a:off x="762000" y="3980089"/>
            <a:ext cx="2209800" cy="2801711"/>
          </a:xfrm>
          <a:prstGeom prst="rect">
            <a:avLst/>
          </a:prstGeom>
          <a:noFill/>
          <a:ln w="9525">
            <a:noFill/>
            <a:miter lim="800000"/>
            <a:headEnd/>
            <a:tailEnd/>
          </a:ln>
          <a:effectLst/>
        </p:spPr>
      </p:pic>
    </p:spTree>
  </p:cSld>
  <p:clrMapOvr>
    <a:masterClrMapping/>
  </p:clrMapOvr>
  <p:transition>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371600"/>
            <a:ext cx="5943600" cy="1066800"/>
          </a:xfrm>
        </p:spPr>
        <p:txBody>
          <a:bodyPr>
            <a:noAutofit/>
          </a:bodyPr>
          <a:lstStyle/>
          <a:p>
            <a:endParaRPr lang="en-US" sz="2400" b="1" dirty="0">
              <a:solidFill>
                <a:srgbClr val="002060"/>
              </a:solidFill>
              <a:latin typeface="Algerian" pitchFamily="82" charset="0"/>
            </a:endParaRPr>
          </a:p>
          <a:p>
            <a:pPr algn="l"/>
            <a:r>
              <a:rPr lang="en-US" sz="2400" b="1" dirty="0">
                <a:solidFill>
                  <a:srgbClr val="7030A0"/>
                </a:solidFill>
              </a:rPr>
              <a:t>• The dental home concept says treat the child as soon as the first tooth erupts in the oral cavity </a:t>
            </a:r>
          </a:p>
          <a:p>
            <a:pPr algn="l"/>
            <a:endParaRPr lang="en-US" sz="2400" b="1" dirty="0">
              <a:solidFill>
                <a:srgbClr val="7030A0"/>
              </a:solidFill>
            </a:endParaRPr>
          </a:p>
          <a:p>
            <a:pPr algn="l"/>
            <a:endParaRPr lang="en-US" sz="2400" b="1" dirty="0">
              <a:solidFill>
                <a:srgbClr val="7030A0"/>
              </a:solidFill>
            </a:endParaRPr>
          </a:p>
          <a:p>
            <a:pPr algn="l"/>
            <a:r>
              <a:rPr lang="en-US" sz="2400" b="1" dirty="0">
                <a:solidFill>
                  <a:srgbClr val="7030A0"/>
                </a:solidFill>
              </a:rPr>
              <a:t>• This can be done by taking advantages of exemplary modeling by mother or sibling in procedures like scaling done on them.</a:t>
            </a:r>
            <a:endParaRPr lang="en-US" sz="2400" b="1" dirty="0">
              <a:solidFill>
                <a:srgbClr val="7030A0"/>
              </a:solidFill>
              <a:latin typeface="Algerian" pitchFamily="82" charset="0"/>
            </a:endParaRPr>
          </a:p>
        </p:txBody>
      </p:sp>
      <p:sp>
        <p:nvSpPr>
          <p:cNvPr id="4" name="TextBox 3"/>
          <p:cNvSpPr txBox="1"/>
          <p:nvPr/>
        </p:nvSpPr>
        <p:spPr>
          <a:xfrm>
            <a:off x="1143000" y="152400"/>
            <a:ext cx="7279557" cy="1384995"/>
          </a:xfrm>
          <a:prstGeom prst="rect">
            <a:avLst/>
          </a:prstGeom>
          <a:noFill/>
        </p:spPr>
        <p:txBody>
          <a:bodyPr wrap="none" rtlCol="0">
            <a:spAutoFit/>
          </a:bodyPr>
          <a:lstStyle/>
          <a:p>
            <a:pPr algn="ctr"/>
            <a:r>
              <a:rPr lang="en-US" sz="2800" b="1" dirty="0">
                <a:solidFill>
                  <a:srgbClr val="002060"/>
                </a:solidFill>
                <a:latin typeface="Algerian" pitchFamily="82" charset="0"/>
              </a:rPr>
              <a:t>Clinical implications of </a:t>
            </a:r>
            <a:r>
              <a:rPr lang="en-US" sz="2800" b="1" dirty="0" err="1">
                <a:solidFill>
                  <a:srgbClr val="002060"/>
                </a:solidFill>
                <a:latin typeface="Algerian" pitchFamily="82" charset="0"/>
              </a:rPr>
              <a:t>Sensorimotor</a:t>
            </a:r>
            <a:endParaRPr lang="en-US" sz="2800" b="1" dirty="0">
              <a:solidFill>
                <a:srgbClr val="002060"/>
              </a:solidFill>
              <a:latin typeface="Algerian" pitchFamily="82" charset="0"/>
            </a:endParaRPr>
          </a:p>
          <a:p>
            <a:pPr algn="ctr"/>
            <a:r>
              <a:rPr lang="en-US" sz="2800" b="1" dirty="0">
                <a:solidFill>
                  <a:srgbClr val="002060"/>
                </a:solidFill>
                <a:latin typeface="Algerian" pitchFamily="82" charset="0"/>
              </a:rPr>
              <a:t>Stage</a:t>
            </a:r>
          </a:p>
          <a:p>
            <a:pPr algn="ctr"/>
            <a:endParaRPr lang="en-US" sz="2800" dirty="0"/>
          </a:p>
        </p:txBody>
      </p:sp>
      <p:pic>
        <p:nvPicPr>
          <p:cNvPr id="27650" name="Picture 2" descr="Image result for FIRST TOOTH TO ERUPT IN ORAL CAVITY 6 MONTHS"/>
          <p:cNvPicPr>
            <a:picLocks noChangeAspect="1" noChangeArrowheads="1"/>
          </p:cNvPicPr>
          <p:nvPr/>
        </p:nvPicPr>
        <p:blipFill>
          <a:blip r:embed="rId2" cstate="print"/>
          <a:srcRect/>
          <a:stretch>
            <a:fillRect/>
          </a:stretch>
        </p:blipFill>
        <p:spPr bwMode="auto">
          <a:xfrm>
            <a:off x="6019800" y="2362183"/>
            <a:ext cx="3048000" cy="203177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ox(in)">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1066800"/>
            <a:ext cx="8915400" cy="1066800"/>
          </a:xfrm>
        </p:spPr>
        <p:txBody>
          <a:bodyPr>
            <a:noAutofit/>
          </a:bodyPr>
          <a:lstStyle/>
          <a:p>
            <a:pPr algn="l"/>
            <a:r>
              <a:rPr lang="en-US" sz="2400" b="1" dirty="0">
                <a:solidFill>
                  <a:srgbClr val="7030A0"/>
                </a:solidFill>
              </a:rPr>
              <a:t>• Those being treated should display courage and smile</a:t>
            </a:r>
          </a:p>
          <a:p>
            <a:pPr algn="l"/>
            <a:r>
              <a:rPr lang="en-US" sz="2400" b="1" dirty="0">
                <a:solidFill>
                  <a:srgbClr val="7030A0"/>
                </a:solidFill>
              </a:rPr>
              <a:t>throughout the procedure, giving an impression to the child</a:t>
            </a:r>
          </a:p>
          <a:p>
            <a:pPr algn="l"/>
            <a:r>
              <a:rPr lang="en-US" sz="2400" b="1" dirty="0">
                <a:solidFill>
                  <a:srgbClr val="7030A0"/>
                </a:solidFill>
              </a:rPr>
              <a:t>that dentistry is not a place of threat instead can be enjoyable.</a:t>
            </a:r>
          </a:p>
          <a:p>
            <a:pPr algn="l"/>
            <a:endParaRPr lang="en-US" sz="2400" b="1" dirty="0">
              <a:solidFill>
                <a:srgbClr val="7030A0"/>
              </a:solidFill>
            </a:endParaRPr>
          </a:p>
          <a:p>
            <a:pPr algn="l"/>
            <a:endParaRPr lang="en-US" sz="2400" b="1" dirty="0">
              <a:solidFill>
                <a:srgbClr val="7030A0"/>
              </a:solidFill>
            </a:endParaRPr>
          </a:p>
          <a:p>
            <a:pPr algn="l"/>
            <a:r>
              <a:rPr lang="en-US" sz="2400" b="1" dirty="0">
                <a:solidFill>
                  <a:srgbClr val="7030A0"/>
                </a:solidFill>
              </a:rPr>
              <a:t>• So, appropriate conduct of pediatric dentists is extremely</a:t>
            </a:r>
          </a:p>
          <a:p>
            <a:pPr algn="l"/>
            <a:r>
              <a:rPr lang="en-US" sz="2400" b="1" dirty="0">
                <a:solidFill>
                  <a:srgbClr val="7030A0"/>
                </a:solidFill>
              </a:rPr>
              <a:t>important during the treatment of children in situations that</a:t>
            </a:r>
          </a:p>
          <a:p>
            <a:pPr algn="l"/>
            <a:r>
              <a:rPr lang="en-US" sz="2400" b="1" dirty="0">
                <a:solidFill>
                  <a:srgbClr val="7030A0"/>
                </a:solidFill>
              </a:rPr>
              <a:t>can lead to fear, helping to avoid dental fear.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ox(in)">
                                      <p:cBhvr>
                                        <p:cTn id="10" dur="500"/>
                                        <p:tgtEl>
                                          <p:spTgt spid="3">
                                            <p:txEl>
                                              <p:pRg st="1" end="1"/>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ox(in)">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xit" presetSubtype="16" fill="hold" nodeType="clickEffect">
                                  <p:stCondLst>
                                    <p:cond delay="0"/>
                                  </p:stCondLst>
                                  <p:childTnLst>
                                    <p:animEffect transition="out" filter="box(in)">
                                      <p:cBhvr>
                                        <p:cTn id="17" dur="500"/>
                                        <p:tgtEl>
                                          <p:spTgt spid="3">
                                            <p:txEl>
                                              <p:pRg st="0" end="0"/>
                                            </p:txEl>
                                          </p:spTgt>
                                        </p:tgtEl>
                                      </p:cBhvr>
                                    </p:animEffect>
                                    <p:set>
                                      <p:cBhvr>
                                        <p:cTn id="18" dur="1" fill="hold">
                                          <p:stCondLst>
                                            <p:cond delay="499"/>
                                          </p:stCondLst>
                                        </p:cTn>
                                        <p:tgtEl>
                                          <p:spTgt spid="3">
                                            <p:txEl>
                                              <p:pRg st="0" end="0"/>
                                            </p:txEl>
                                          </p:spTgt>
                                        </p:tgtEl>
                                        <p:attrNameLst>
                                          <p:attrName>style.visibility</p:attrName>
                                        </p:attrNameLst>
                                      </p:cBhvr>
                                      <p:to>
                                        <p:strVal val="hidden"/>
                                      </p:to>
                                    </p:set>
                                  </p:childTnLst>
                                </p:cTn>
                              </p:par>
                              <p:par>
                                <p:cTn id="19" presetID="4" presetClass="exit" presetSubtype="16" fill="hold" nodeType="withEffect">
                                  <p:stCondLst>
                                    <p:cond delay="0"/>
                                  </p:stCondLst>
                                  <p:childTnLst>
                                    <p:animEffect transition="out" filter="box(in)">
                                      <p:cBhvr>
                                        <p:cTn id="20" dur="500"/>
                                        <p:tgtEl>
                                          <p:spTgt spid="3">
                                            <p:txEl>
                                              <p:pRg st="1" end="1"/>
                                            </p:txEl>
                                          </p:spTgt>
                                        </p:tgtEl>
                                      </p:cBhvr>
                                    </p:animEffect>
                                    <p:set>
                                      <p:cBhvr>
                                        <p:cTn id="21" dur="1" fill="hold">
                                          <p:stCondLst>
                                            <p:cond delay="499"/>
                                          </p:stCondLst>
                                        </p:cTn>
                                        <p:tgtEl>
                                          <p:spTgt spid="3">
                                            <p:txEl>
                                              <p:pRg st="1" end="1"/>
                                            </p:txEl>
                                          </p:spTgt>
                                        </p:tgtEl>
                                        <p:attrNameLst>
                                          <p:attrName>style.visibility</p:attrName>
                                        </p:attrNameLst>
                                      </p:cBhvr>
                                      <p:to>
                                        <p:strVal val="hidden"/>
                                      </p:to>
                                    </p:set>
                                  </p:childTnLst>
                                </p:cTn>
                              </p:par>
                              <p:par>
                                <p:cTn id="22" presetID="4" presetClass="exit" presetSubtype="16" fill="hold" nodeType="withEffect">
                                  <p:stCondLst>
                                    <p:cond delay="0"/>
                                  </p:stCondLst>
                                  <p:childTnLst>
                                    <p:animEffect transition="out" filter="box(in)">
                                      <p:cBhvr>
                                        <p:cTn id="23" dur="500"/>
                                        <p:tgtEl>
                                          <p:spTgt spid="3">
                                            <p:txEl>
                                              <p:pRg st="2" end="2"/>
                                            </p:txEl>
                                          </p:spTgt>
                                        </p:tgtEl>
                                      </p:cBhvr>
                                    </p:animEffect>
                                    <p:set>
                                      <p:cBhvr>
                                        <p:cTn id="24"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box(in)">
                                      <p:cBhvr>
                                        <p:cTn id="29" dur="500"/>
                                        <p:tgtEl>
                                          <p:spTgt spid="3">
                                            <p:txEl>
                                              <p:pRg st="5" end="5"/>
                                            </p:txEl>
                                          </p:spTgt>
                                        </p:tgtEl>
                                      </p:cBhvr>
                                    </p:animEffect>
                                  </p:childTnLst>
                                </p:cTn>
                              </p:par>
                              <p:par>
                                <p:cTn id="30" presetID="4" presetClass="entr" presetSubtype="16"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ox(in)">
                                      <p:cBhvr>
                                        <p:cTn id="32" dur="500"/>
                                        <p:tgtEl>
                                          <p:spTgt spid="3">
                                            <p:txEl>
                                              <p:pRg st="6" end="6"/>
                                            </p:txEl>
                                          </p:spTgt>
                                        </p:tgtEl>
                                      </p:cBhvr>
                                    </p:animEffect>
                                  </p:childTnLst>
                                </p:cTn>
                              </p:par>
                              <p:par>
                                <p:cTn id="33" presetID="4" presetClass="entr" presetSubtype="16"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box(in)">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28600"/>
            <a:ext cx="8915400" cy="1066800"/>
          </a:xfrm>
        </p:spPr>
        <p:txBody>
          <a:bodyPr>
            <a:noAutofit/>
          </a:bodyPr>
          <a:lstStyle/>
          <a:p>
            <a:r>
              <a:rPr lang="en-US" b="1" dirty="0">
                <a:solidFill>
                  <a:srgbClr val="002060"/>
                </a:solidFill>
                <a:latin typeface="Algerian" pitchFamily="82" charset="0"/>
              </a:rPr>
              <a:t>PRE OPERATIONAL STAGE</a:t>
            </a:r>
          </a:p>
          <a:p>
            <a:endParaRPr lang="en-US" b="1" dirty="0">
              <a:solidFill>
                <a:srgbClr val="002060"/>
              </a:solidFill>
              <a:latin typeface="Algerian" pitchFamily="82" charset="0"/>
            </a:endParaRPr>
          </a:p>
          <a:p>
            <a:pPr algn="l"/>
            <a:r>
              <a:rPr lang="en-US" sz="2800" b="1" dirty="0">
                <a:solidFill>
                  <a:srgbClr val="7030A0"/>
                </a:solidFill>
              </a:rPr>
              <a:t>• Preschool children are considered as not having acquired the cognitive ability to think logically.</a:t>
            </a:r>
          </a:p>
          <a:p>
            <a:pPr algn="l"/>
            <a:endParaRPr lang="en-US" sz="2800" b="1" dirty="0">
              <a:solidFill>
                <a:srgbClr val="7030A0"/>
              </a:solidFill>
            </a:endParaRPr>
          </a:p>
          <a:p>
            <a:pPr algn="l"/>
            <a:r>
              <a:rPr lang="en-US" sz="2800" b="1" dirty="0">
                <a:solidFill>
                  <a:srgbClr val="7030A0"/>
                </a:solidFill>
              </a:rPr>
              <a:t>• Acquire the ability to form mental images of objects and events.</a:t>
            </a:r>
          </a:p>
          <a:p>
            <a:pPr algn="l"/>
            <a:endParaRPr lang="en-US" sz="2800" b="1" dirty="0">
              <a:solidFill>
                <a:srgbClr val="7030A0"/>
              </a:solidFill>
            </a:endParaRPr>
          </a:p>
          <a:p>
            <a:pPr algn="l"/>
            <a:r>
              <a:rPr lang="en-US" sz="2800" b="1" dirty="0">
                <a:solidFill>
                  <a:srgbClr val="7030A0"/>
                </a:solidFill>
              </a:rPr>
              <a:t>• Language develops to the point at which they begin to think in terms of verbal symbols – words.</a:t>
            </a:r>
            <a:endParaRPr lang="en-US" sz="2800" b="1" dirty="0">
              <a:solidFill>
                <a:srgbClr val="7030A0"/>
              </a:solidFill>
              <a:latin typeface="Algerian" pitchFamily="82"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524000"/>
            <a:ext cx="8915400" cy="1066800"/>
          </a:xfrm>
        </p:spPr>
        <p:txBody>
          <a:bodyPr>
            <a:noAutofit/>
          </a:bodyPr>
          <a:lstStyle/>
          <a:p>
            <a:pPr algn="l"/>
            <a:r>
              <a:rPr lang="en-US" sz="2800" b="1" dirty="0">
                <a:solidFill>
                  <a:srgbClr val="7030A0"/>
                </a:solidFill>
              </a:rPr>
              <a:t>The main characteristics of preoperational thought are;</a:t>
            </a:r>
          </a:p>
          <a:p>
            <a:pPr algn="l"/>
            <a:endParaRPr lang="en-US" sz="2800" b="1" dirty="0">
              <a:solidFill>
                <a:srgbClr val="7030A0"/>
              </a:solidFill>
            </a:endParaRPr>
          </a:p>
          <a:p>
            <a:pPr algn="l"/>
            <a:r>
              <a:rPr lang="en-US" sz="2800" b="1" dirty="0">
                <a:solidFill>
                  <a:srgbClr val="7030A0"/>
                </a:solidFill>
              </a:rPr>
              <a:t> - Egocentrism</a:t>
            </a:r>
          </a:p>
          <a:p>
            <a:pPr algn="l"/>
            <a:r>
              <a:rPr lang="en-US" sz="2800" b="1" dirty="0">
                <a:solidFill>
                  <a:srgbClr val="7030A0"/>
                </a:solidFill>
              </a:rPr>
              <a:t> - Rigidity of thought</a:t>
            </a:r>
          </a:p>
          <a:p>
            <a:pPr algn="l"/>
            <a:r>
              <a:rPr lang="en-US" sz="2800" b="1" dirty="0">
                <a:solidFill>
                  <a:srgbClr val="7030A0"/>
                </a:solidFill>
              </a:rPr>
              <a:t>- </a:t>
            </a:r>
            <a:r>
              <a:rPr lang="en-US" sz="2800" b="1" dirty="0" err="1">
                <a:solidFill>
                  <a:srgbClr val="7030A0"/>
                </a:solidFill>
              </a:rPr>
              <a:t>Semilogical</a:t>
            </a:r>
            <a:r>
              <a:rPr lang="en-US" sz="2800" b="1" dirty="0">
                <a:solidFill>
                  <a:srgbClr val="7030A0"/>
                </a:solidFill>
              </a:rPr>
              <a:t> reasoning</a:t>
            </a:r>
          </a:p>
          <a:p>
            <a:pPr algn="l"/>
            <a:r>
              <a:rPr lang="en-US" sz="2800" b="1" dirty="0">
                <a:solidFill>
                  <a:srgbClr val="7030A0"/>
                </a:solidFill>
              </a:rPr>
              <a:t>- Limited social cognition.</a:t>
            </a:r>
            <a:endParaRPr lang="en-US" sz="2800" b="1" dirty="0">
              <a:solidFill>
                <a:srgbClr val="7030A0"/>
              </a:solidFill>
              <a:latin typeface="Algerian"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1524000"/>
            <a:ext cx="8915400" cy="1066800"/>
          </a:xfrm>
        </p:spPr>
        <p:txBody>
          <a:bodyPr>
            <a:noAutofit/>
          </a:bodyPr>
          <a:lstStyle/>
          <a:p>
            <a:pPr algn="l"/>
            <a:r>
              <a:rPr lang="en-US" sz="2800" b="1" dirty="0">
                <a:solidFill>
                  <a:srgbClr val="7030A0"/>
                </a:solidFill>
              </a:rPr>
              <a:t>The word </a:t>
            </a:r>
            <a:r>
              <a:rPr lang="en-US" sz="2800" b="1" i="1" dirty="0">
                <a:solidFill>
                  <a:srgbClr val="7030A0"/>
                </a:solidFill>
              </a:rPr>
              <a:t>egocentrism does not refer to selfishness or arrogance.</a:t>
            </a:r>
          </a:p>
          <a:p>
            <a:pPr algn="l"/>
            <a:endParaRPr lang="en-US" sz="2800" b="1" i="1" dirty="0">
              <a:solidFill>
                <a:srgbClr val="7030A0"/>
              </a:solidFill>
            </a:endParaRPr>
          </a:p>
          <a:p>
            <a:pPr algn="l"/>
            <a:r>
              <a:rPr lang="en-US" sz="2800" b="1" dirty="0">
                <a:solidFill>
                  <a:srgbClr val="7030A0"/>
                </a:solidFill>
              </a:rPr>
              <a:t>(a) the incomplete differentiation of the self and the</a:t>
            </a:r>
          </a:p>
          <a:p>
            <a:pPr algn="l"/>
            <a:r>
              <a:rPr lang="en-US" sz="2800" b="1" dirty="0">
                <a:solidFill>
                  <a:srgbClr val="7030A0"/>
                </a:solidFill>
              </a:rPr>
              <a:t>world, including other people</a:t>
            </a:r>
          </a:p>
          <a:p>
            <a:pPr algn="l"/>
            <a:endParaRPr lang="en-US" sz="2800" b="1" dirty="0">
              <a:solidFill>
                <a:srgbClr val="7030A0"/>
              </a:solidFill>
            </a:endParaRPr>
          </a:p>
          <a:p>
            <a:pPr algn="l"/>
            <a:r>
              <a:rPr lang="en-US" sz="2800" b="1" dirty="0">
                <a:solidFill>
                  <a:srgbClr val="7030A0"/>
                </a:solidFill>
              </a:rPr>
              <a:t>(b) the tendency to perceive, understand,</a:t>
            </a:r>
          </a:p>
          <a:p>
            <a:pPr algn="l"/>
            <a:r>
              <a:rPr lang="en-US" sz="2800" b="1" dirty="0">
                <a:solidFill>
                  <a:srgbClr val="7030A0"/>
                </a:solidFill>
              </a:rPr>
              <a:t>and interpret the world in terms of the self.</a:t>
            </a:r>
            <a:endParaRPr lang="en-US" sz="2800" b="1" dirty="0">
              <a:solidFill>
                <a:srgbClr val="7030A0"/>
              </a:solidFill>
              <a:latin typeface="Algerian" pitchFamily="82" charset="0"/>
            </a:endParaRPr>
          </a:p>
        </p:txBody>
      </p:sp>
      <p:sp>
        <p:nvSpPr>
          <p:cNvPr id="4" name="Rectangle 3"/>
          <p:cNvSpPr/>
          <p:nvPr/>
        </p:nvSpPr>
        <p:spPr>
          <a:xfrm>
            <a:off x="2971800" y="228600"/>
            <a:ext cx="3204723" cy="646331"/>
          </a:xfrm>
          <a:prstGeom prst="rect">
            <a:avLst/>
          </a:prstGeom>
        </p:spPr>
        <p:txBody>
          <a:bodyPr wrap="none">
            <a:spAutoFit/>
          </a:bodyPr>
          <a:lstStyle/>
          <a:p>
            <a:r>
              <a:rPr lang="en-US" sz="3600" b="1" dirty="0">
                <a:solidFill>
                  <a:srgbClr val="002060"/>
                </a:solidFill>
                <a:latin typeface="Algerian" pitchFamily="82" charset="0"/>
              </a:rPr>
              <a:t>Egocentrism</a:t>
            </a:r>
            <a:endParaRPr lang="en-US" sz="3600" dirty="0">
              <a:solidFill>
                <a:srgbClr val="002060"/>
              </a:solidFill>
              <a:latin typeface="Algerian"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ox(in)">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box(in)">
                                      <p:cBhvr>
                                        <p:cTn id="20" dur="500"/>
                                        <p:tgtEl>
                                          <p:spTgt spid="3">
                                            <p:txEl>
                                              <p:pRg st="5" end="5"/>
                                            </p:txEl>
                                          </p:spTgt>
                                        </p:tgtEl>
                                      </p:cBhvr>
                                    </p:animEffect>
                                  </p:childTnLst>
                                </p:cTn>
                              </p:par>
                              <p:par>
                                <p:cTn id="21" presetID="4" presetClass="entr" presetSubtype="16"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box(in)">
                                      <p:cBhvr>
                                        <p:cTn id="2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52400"/>
            <a:ext cx="8915400" cy="1066800"/>
          </a:xfrm>
        </p:spPr>
        <p:txBody>
          <a:bodyPr>
            <a:noAutofit/>
          </a:bodyPr>
          <a:lstStyle/>
          <a:p>
            <a:pPr algn="l"/>
            <a:r>
              <a:rPr lang="en-US" sz="2800" b="1" dirty="0">
                <a:solidFill>
                  <a:srgbClr val="7030A0"/>
                </a:solidFill>
              </a:rPr>
              <a:t>For example ;</a:t>
            </a:r>
          </a:p>
          <a:p>
            <a:pPr algn="l"/>
            <a:endParaRPr lang="en-US" sz="2800" b="1" dirty="0">
              <a:solidFill>
                <a:srgbClr val="7030A0"/>
              </a:solidFill>
            </a:endParaRPr>
          </a:p>
          <a:p>
            <a:pPr algn="l"/>
            <a:r>
              <a:rPr lang="en-US" sz="2800" b="1" dirty="0">
                <a:solidFill>
                  <a:srgbClr val="7030A0"/>
                </a:solidFill>
              </a:rPr>
              <a:t>A child holding a book upright points to a picture and asks,</a:t>
            </a:r>
          </a:p>
          <a:p>
            <a:pPr algn="l"/>
            <a:r>
              <a:rPr lang="en-US" sz="2800" b="1" dirty="0">
                <a:solidFill>
                  <a:srgbClr val="7030A0"/>
                </a:solidFill>
              </a:rPr>
              <a:t>“What is this?”  He is unaware that his mother, who is facing him, can see only the back of the book.</a:t>
            </a:r>
            <a:endParaRPr lang="en-US" sz="2800" b="1" dirty="0">
              <a:solidFill>
                <a:srgbClr val="7030A0"/>
              </a:solidFill>
              <a:latin typeface="Algerian" pitchFamily="82" charset="0"/>
            </a:endParaRPr>
          </a:p>
        </p:txBody>
      </p:sp>
      <p:pic>
        <p:nvPicPr>
          <p:cNvPr id="22530" name="Picture 2" descr="Image result for EGOCENTRISM IN PIAGET THEORY"/>
          <p:cNvPicPr>
            <a:picLocks noChangeAspect="1" noChangeArrowheads="1"/>
          </p:cNvPicPr>
          <p:nvPr/>
        </p:nvPicPr>
        <p:blipFill>
          <a:blip r:embed="rId2"/>
          <a:srcRect l="3297" t="15018" r="12088" b="20513"/>
          <a:stretch>
            <a:fillRect/>
          </a:stretch>
        </p:blipFill>
        <p:spPr bwMode="auto">
          <a:xfrm>
            <a:off x="1371600" y="2819400"/>
            <a:ext cx="5867400" cy="3352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wipe(down)">
                                      <p:cBhvr>
                                        <p:cTn id="7"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52400"/>
            <a:ext cx="8915400" cy="1066800"/>
          </a:xfrm>
        </p:spPr>
        <p:txBody>
          <a:bodyPr>
            <a:noAutofit/>
          </a:bodyPr>
          <a:lstStyle/>
          <a:p>
            <a:r>
              <a:rPr lang="en-US" sz="2800" dirty="0">
                <a:solidFill>
                  <a:schemeClr val="tx1"/>
                </a:solidFill>
                <a:latin typeface="Algerian" pitchFamily="82" charset="0"/>
              </a:rPr>
              <a:t>Rigidity of thought. </a:t>
            </a:r>
          </a:p>
          <a:p>
            <a:endParaRPr lang="en-US" sz="2800" dirty="0">
              <a:solidFill>
                <a:schemeClr val="tx1"/>
              </a:solidFill>
              <a:latin typeface="Algerian" pitchFamily="82" charset="0"/>
            </a:endParaRPr>
          </a:p>
          <a:p>
            <a:endParaRPr lang="en-US" sz="2800" dirty="0">
              <a:solidFill>
                <a:schemeClr val="tx1"/>
              </a:solidFill>
              <a:latin typeface="Algerian" pitchFamily="82" charset="0"/>
            </a:endParaRPr>
          </a:p>
          <a:p>
            <a:pPr algn="l"/>
            <a:r>
              <a:rPr lang="en-US" sz="2800" b="1" i="1" dirty="0">
                <a:solidFill>
                  <a:srgbClr val="7030A0"/>
                </a:solidFill>
              </a:rPr>
              <a:t>Piaget characterizes preoperational thought as</a:t>
            </a:r>
          </a:p>
          <a:p>
            <a:pPr algn="l"/>
            <a:r>
              <a:rPr lang="en-US" sz="2800" b="1" dirty="0">
                <a:solidFill>
                  <a:srgbClr val="7030A0"/>
                </a:solidFill>
              </a:rPr>
              <a:t>frozen. </a:t>
            </a:r>
          </a:p>
          <a:p>
            <a:pPr algn="l"/>
            <a:endParaRPr lang="en-US" sz="2800" b="1" dirty="0">
              <a:solidFill>
                <a:srgbClr val="7030A0"/>
              </a:solidFill>
            </a:endParaRPr>
          </a:p>
          <a:p>
            <a:pPr algn="l"/>
            <a:r>
              <a:rPr lang="en-US" sz="2800" b="1" dirty="0">
                <a:solidFill>
                  <a:srgbClr val="7030A0"/>
                </a:solidFill>
              </a:rPr>
              <a:t>One example is </a:t>
            </a:r>
            <a:r>
              <a:rPr lang="en-US" sz="2800" b="1" i="1" dirty="0" err="1">
                <a:solidFill>
                  <a:srgbClr val="7030A0"/>
                </a:solidFill>
              </a:rPr>
              <a:t>centration</a:t>
            </a:r>
            <a:r>
              <a:rPr lang="en-US" sz="2800" b="1" i="1" dirty="0">
                <a:solidFill>
                  <a:srgbClr val="7030A0"/>
                </a:solidFill>
              </a:rPr>
              <a:t>, the tendency to attend to or think </a:t>
            </a:r>
            <a:r>
              <a:rPr lang="en-US" sz="2800" b="1" dirty="0">
                <a:solidFill>
                  <a:srgbClr val="7030A0"/>
                </a:solidFill>
              </a:rPr>
              <a:t>about one salient feature of an object or event and ignore other features.</a:t>
            </a:r>
          </a:p>
          <a:p>
            <a:pPr algn="l"/>
            <a:endParaRPr lang="en-US" sz="24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457200"/>
            <a:ext cx="7620000" cy="1569660"/>
          </a:xfrm>
          <a:prstGeom prst="rect">
            <a:avLst/>
          </a:prstGeom>
        </p:spPr>
        <p:txBody>
          <a:bodyPr wrap="square">
            <a:spAutoFit/>
          </a:bodyPr>
          <a:lstStyle/>
          <a:p>
            <a:r>
              <a:rPr lang="en-US" sz="2400" b="1" dirty="0">
                <a:solidFill>
                  <a:srgbClr val="7030A0"/>
                </a:solidFill>
              </a:rPr>
              <a:t>If two identical containers have equal amounts of water and the contents of one container are poured into a taller, thinner container, children center on the heights of the liquids, while ignoring their widths.</a:t>
            </a:r>
            <a:endParaRPr lang="en-US" sz="2400" b="1" dirty="0">
              <a:solidFill>
                <a:srgbClr val="7030A0"/>
              </a:solidFill>
              <a:latin typeface="Algerian" pitchFamily="82" charset="0"/>
            </a:endParaRPr>
          </a:p>
        </p:txBody>
      </p:sp>
      <p:pic>
        <p:nvPicPr>
          <p:cNvPr id="45058" name="Picture 2" descr="Image result for piaget example of two glass container"/>
          <p:cNvPicPr>
            <a:picLocks noChangeAspect="1" noChangeArrowheads="1"/>
          </p:cNvPicPr>
          <p:nvPr/>
        </p:nvPicPr>
        <p:blipFill>
          <a:blip r:embed="rId2"/>
          <a:srcRect/>
          <a:stretch>
            <a:fillRect/>
          </a:stretch>
        </p:blipFill>
        <p:spPr bwMode="auto">
          <a:xfrm>
            <a:off x="1095939" y="2246630"/>
            <a:ext cx="7196414" cy="40779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52400"/>
            <a:ext cx="8915400" cy="1066800"/>
          </a:xfrm>
        </p:spPr>
        <p:txBody>
          <a:bodyPr>
            <a:noAutofit/>
          </a:bodyPr>
          <a:lstStyle/>
          <a:p>
            <a:r>
              <a:rPr lang="en-US" sz="3600" b="1" dirty="0" err="1">
                <a:solidFill>
                  <a:srgbClr val="002060"/>
                </a:solidFill>
                <a:latin typeface="Algerian" pitchFamily="82" charset="0"/>
              </a:rPr>
              <a:t>Semilogical</a:t>
            </a:r>
            <a:r>
              <a:rPr lang="en-US" sz="3600" b="1" dirty="0">
                <a:solidFill>
                  <a:srgbClr val="002060"/>
                </a:solidFill>
                <a:latin typeface="Algerian" pitchFamily="82" charset="0"/>
              </a:rPr>
              <a:t> reasoning.</a:t>
            </a:r>
          </a:p>
        </p:txBody>
      </p:sp>
      <p:sp>
        <p:nvSpPr>
          <p:cNvPr id="4" name="Rectangle 3"/>
          <p:cNvSpPr/>
          <p:nvPr/>
        </p:nvSpPr>
        <p:spPr>
          <a:xfrm>
            <a:off x="304800" y="1447800"/>
            <a:ext cx="8610600" cy="4154984"/>
          </a:xfrm>
          <a:prstGeom prst="rect">
            <a:avLst/>
          </a:prstGeom>
        </p:spPr>
        <p:txBody>
          <a:bodyPr wrap="square">
            <a:spAutoFit/>
          </a:bodyPr>
          <a:lstStyle/>
          <a:p>
            <a:r>
              <a:rPr lang="en-US" sz="2400" b="1" dirty="0">
                <a:solidFill>
                  <a:srgbClr val="7030A0"/>
                </a:solidFill>
              </a:rPr>
              <a:t>The child tries to explain the mysterious natural events of everyday life.</a:t>
            </a:r>
          </a:p>
          <a:p>
            <a:endParaRPr lang="en-US" sz="2400" b="1" dirty="0">
              <a:solidFill>
                <a:srgbClr val="7030A0"/>
              </a:solidFill>
            </a:endParaRPr>
          </a:p>
          <a:p>
            <a:endParaRPr lang="en-US" sz="2400" b="1" dirty="0">
              <a:solidFill>
                <a:srgbClr val="7030A0"/>
              </a:solidFill>
            </a:endParaRPr>
          </a:p>
          <a:p>
            <a:r>
              <a:rPr lang="en-US" sz="2400" b="1" dirty="0">
                <a:solidFill>
                  <a:srgbClr val="7030A0"/>
                </a:solidFill>
              </a:rPr>
              <a:t> One solution is to explain natural events in terms of human behavior.</a:t>
            </a:r>
          </a:p>
          <a:p>
            <a:endParaRPr lang="en-US" sz="2400" b="1" dirty="0">
              <a:solidFill>
                <a:srgbClr val="7030A0"/>
              </a:solidFill>
            </a:endParaRPr>
          </a:p>
          <a:p>
            <a:endParaRPr lang="en-US" sz="2400" b="1" dirty="0">
              <a:solidFill>
                <a:srgbClr val="7030A0"/>
              </a:solidFill>
            </a:endParaRPr>
          </a:p>
          <a:p>
            <a:r>
              <a:rPr lang="en-US" sz="2400" b="1" dirty="0">
                <a:solidFill>
                  <a:srgbClr val="7030A0"/>
                </a:solidFill>
              </a:rPr>
              <a:t>The sun and moon, like people, are alive, are created by a humanlike action (a god lighting a match), and are tied to human activities (the moon began because people began to exist).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wipe(down)">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Effect transition="in" filter="wipe(down)">
                                      <p:cBhvr>
                                        <p:cTn id="1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28600"/>
            <a:ext cx="8915400" cy="1066800"/>
          </a:xfrm>
        </p:spPr>
        <p:txBody>
          <a:bodyPr>
            <a:noAutofit/>
          </a:bodyPr>
          <a:lstStyle/>
          <a:p>
            <a:r>
              <a:rPr lang="en-US" sz="2800" b="1" dirty="0">
                <a:solidFill>
                  <a:srgbClr val="002060"/>
                </a:solidFill>
                <a:latin typeface="Algerian" pitchFamily="82" charset="0"/>
              </a:rPr>
              <a:t>Limited social cognition.</a:t>
            </a:r>
          </a:p>
        </p:txBody>
      </p:sp>
      <p:sp>
        <p:nvSpPr>
          <p:cNvPr id="4" name="Rectangle 3"/>
          <p:cNvSpPr/>
          <p:nvPr/>
        </p:nvSpPr>
        <p:spPr>
          <a:xfrm>
            <a:off x="609600" y="1447800"/>
            <a:ext cx="8153400" cy="1815882"/>
          </a:xfrm>
          <a:prstGeom prst="rect">
            <a:avLst/>
          </a:prstGeom>
        </p:spPr>
        <p:txBody>
          <a:bodyPr wrap="square">
            <a:spAutoFit/>
          </a:bodyPr>
          <a:lstStyle/>
          <a:p>
            <a:r>
              <a:rPr lang="en-US" sz="2800" b="1" dirty="0">
                <a:solidFill>
                  <a:srgbClr val="7030A0"/>
                </a:solidFill>
              </a:rPr>
              <a:t>a boy who breaks 15 cups while trying to help his mother set the table is considered guiltier than a boy who breaks only 1 cup while trying to steal cookies from the cabinet.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
            <a:ext cx="7772400" cy="1470025"/>
          </a:xfrm>
        </p:spPr>
        <p:txBody>
          <a:bodyPr/>
          <a:lstStyle/>
          <a:p>
            <a:r>
              <a:rPr lang="en-US" b="1" dirty="0">
                <a:solidFill>
                  <a:schemeClr val="accent5">
                    <a:lumMod val="75000"/>
                  </a:schemeClr>
                </a:solidFill>
                <a:latin typeface="Algerian" pitchFamily="82" charset="0"/>
              </a:rPr>
              <a:t>INTRODUCTION</a:t>
            </a:r>
          </a:p>
        </p:txBody>
      </p:sp>
      <p:sp>
        <p:nvSpPr>
          <p:cNvPr id="3" name="Subtitle 2"/>
          <p:cNvSpPr>
            <a:spLocks noGrp="1"/>
          </p:cNvSpPr>
          <p:nvPr>
            <p:ph type="subTitle" idx="1"/>
          </p:nvPr>
        </p:nvSpPr>
        <p:spPr>
          <a:xfrm>
            <a:off x="457200" y="1143000"/>
            <a:ext cx="8229600" cy="1752600"/>
          </a:xfrm>
        </p:spPr>
        <p:txBody>
          <a:bodyPr>
            <a:noAutofit/>
          </a:bodyPr>
          <a:lstStyle/>
          <a:p>
            <a:pPr algn="l"/>
            <a:r>
              <a:rPr lang="en-US" sz="2400" b="1" dirty="0">
                <a:solidFill>
                  <a:srgbClr val="7030A0"/>
                </a:solidFill>
              </a:rPr>
              <a:t>No theorist has contributed more to understanding of children’s thinking than </a:t>
            </a:r>
            <a:r>
              <a:rPr lang="en-US" sz="2400" b="1" u="sng" dirty="0">
                <a:solidFill>
                  <a:srgbClr val="7030A0"/>
                </a:solidFill>
              </a:rPr>
              <a:t>Jean Piaget (1896–1980), </a:t>
            </a:r>
            <a:r>
              <a:rPr lang="en-US" sz="2400" b="1" dirty="0">
                <a:solidFill>
                  <a:srgbClr val="7030A0"/>
                </a:solidFill>
              </a:rPr>
              <a:t>a Swiss scholar who began to study intellectual development during the 1920s.</a:t>
            </a:r>
          </a:p>
        </p:txBody>
      </p:sp>
      <p:pic>
        <p:nvPicPr>
          <p:cNvPr id="56322" name="Picture 2" descr="Image result for jean piaget"/>
          <p:cNvPicPr>
            <a:picLocks noChangeAspect="1" noChangeArrowheads="1"/>
          </p:cNvPicPr>
          <p:nvPr/>
        </p:nvPicPr>
        <p:blipFill>
          <a:blip r:embed="rId2"/>
          <a:srcRect/>
          <a:stretch>
            <a:fillRect/>
          </a:stretch>
        </p:blipFill>
        <p:spPr bwMode="auto">
          <a:xfrm>
            <a:off x="4343400" y="2895600"/>
            <a:ext cx="4003675" cy="333639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52400"/>
            <a:ext cx="8915400" cy="1066800"/>
          </a:xfrm>
        </p:spPr>
        <p:txBody>
          <a:bodyPr>
            <a:noAutofit/>
          </a:bodyPr>
          <a:lstStyle/>
          <a:p>
            <a:r>
              <a:rPr lang="en-US" b="1" dirty="0">
                <a:solidFill>
                  <a:srgbClr val="002060"/>
                </a:solidFill>
                <a:latin typeface="Algerian" pitchFamily="82" charset="0"/>
              </a:rPr>
              <a:t>Clinical implication of egocentrism</a:t>
            </a:r>
          </a:p>
          <a:p>
            <a:endParaRPr lang="en-US" b="1" dirty="0">
              <a:solidFill>
                <a:srgbClr val="002060"/>
              </a:solidFill>
              <a:latin typeface="Algerian" pitchFamily="82" charset="0"/>
            </a:endParaRPr>
          </a:p>
          <a:p>
            <a:pPr algn="l"/>
            <a:r>
              <a:rPr lang="en-US" sz="2800" b="1" dirty="0">
                <a:solidFill>
                  <a:srgbClr val="7030A0"/>
                </a:solidFill>
              </a:rPr>
              <a:t>• </a:t>
            </a:r>
            <a:r>
              <a:rPr lang="en-US" sz="2400" b="1" dirty="0">
                <a:solidFill>
                  <a:srgbClr val="7030A0"/>
                </a:solidFill>
              </a:rPr>
              <a:t>It will be useless to point out how proud his parents will be if he cooperated for the dental treatment as the child can't see the parent's point of view.</a:t>
            </a:r>
          </a:p>
          <a:p>
            <a:pPr algn="l"/>
            <a:endParaRPr lang="en-US" sz="2400" b="1" dirty="0">
              <a:solidFill>
                <a:srgbClr val="7030A0"/>
              </a:solidFill>
            </a:endParaRPr>
          </a:p>
          <a:p>
            <a:pPr algn="l"/>
            <a:r>
              <a:rPr lang="en-US" sz="2400" b="1" dirty="0">
                <a:solidFill>
                  <a:srgbClr val="7030A0"/>
                </a:solidFill>
              </a:rPr>
              <a:t>• Instead if the dentist shows the decayed discolored teeth and says "your teeth will be better if these germs are out of them" it is accepted by the child</a:t>
            </a:r>
            <a:r>
              <a:rPr lang="en-US" sz="2800" b="1" dirty="0">
                <a:solidFill>
                  <a:srgbClr val="7030A0"/>
                </a:solidFill>
              </a:rPr>
              <a:t>.</a:t>
            </a:r>
            <a:endParaRPr lang="en-US" sz="2800" b="1" dirty="0">
              <a:solidFill>
                <a:srgbClr val="7030A0"/>
              </a:solidFill>
              <a:latin typeface="Algerian" pitchFamily="82" charset="0"/>
            </a:endParaRPr>
          </a:p>
        </p:txBody>
      </p:sp>
      <p:pic>
        <p:nvPicPr>
          <p:cNvPr id="62466" name="Picture 2" descr="Image result for Clinical implication of egocentrism"/>
          <p:cNvPicPr>
            <a:picLocks noChangeAspect="1" noChangeArrowheads="1"/>
          </p:cNvPicPr>
          <p:nvPr/>
        </p:nvPicPr>
        <p:blipFill>
          <a:blip r:embed="rId2"/>
          <a:srcRect l="13767" t="36641" r="11281"/>
          <a:stretch>
            <a:fillRect/>
          </a:stretch>
        </p:blipFill>
        <p:spPr bwMode="auto">
          <a:xfrm>
            <a:off x="4876800" y="4114800"/>
            <a:ext cx="3733800" cy="23717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228600"/>
            <a:ext cx="8915400" cy="1066800"/>
          </a:xfrm>
        </p:spPr>
        <p:txBody>
          <a:bodyPr>
            <a:noAutofit/>
          </a:bodyPr>
          <a:lstStyle/>
          <a:p>
            <a:r>
              <a:rPr lang="en-US" sz="2800" b="1" dirty="0">
                <a:solidFill>
                  <a:srgbClr val="002060"/>
                </a:solidFill>
                <a:latin typeface="Algerian" pitchFamily="82" charset="0"/>
              </a:rPr>
              <a:t>Period of Concrete Operations. (6-12</a:t>
            </a:r>
          </a:p>
          <a:p>
            <a:r>
              <a:rPr lang="en-US" sz="2800" b="1" dirty="0">
                <a:solidFill>
                  <a:srgbClr val="002060"/>
                </a:solidFill>
                <a:latin typeface="Algerian" pitchFamily="82" charset="0"/>
              </a:rPr>
              <a:t>years)</a:t>
            </a:r>
          </a:p>
          <a:p>
            <a:endParaRPr lang="en-US" sz="2800" b="1" dirty="0">
              <a:solidFill>
                <a:srgbClr val="002060"/>
              </a:solidFill>
              <a:latin typeface="Algerian" pitchFamily="82" charset="0"/>
            </a:endParaRPr>
          </a:p>
        </p:txBody>
      </p:sp>
      <p:sp>
        <p:nvSpPr>
          <p:cNvPr id="4" name="Rectangle 3"/>
          <p:cNvSpPr/>
          <p:nvPr/>
        </p:nvSpPr>
        <p:spPr>
          <a:xfrm>
            <a:off x="762000" y="1447800"/>
            <a:ext cx="5943600" cy="5262979"/>
          </a:xfrm>
          <a:prstGeom prst="rect">
            <a:avLst/>
          </a:prstGeom>
        </p:spPr>
        <p:txBody>
          <a:bodyPr wrap="square">
            <a:spAutoFit/>
          </a:bodyPr>
          <a:lstStyle/>
          <a:p>
            <a:r>
              <a:rPr lang="en-US" sz="2400" b="1" dirty="0">
                <a:solidFill>
                  <a:srgbClr val="7030A0"/>
                </a:solidFill>
              </a:rPr>
              <a:t>• An improved ability to reason</a:t>
            </a:r>
          </a:p>
          <a:p>
            <a:r>
              <a:rPr lang="en-US" sz="2400" b="1" dirty="0">
                <a:solidFill>
                  <a:srgbClr val="7030A0"/>
                </a:solidFill>
              </a:rPr>
              <a:t>emerges during this period.</a:t>
            </a:r>
          </a:p>
          <a:p>
            <a:endParaRPr lang="en-US" sz="2400" b="1" dirty="0">
              <a:solidFill>
                <a:srgbClr val="7030A0"/>
              </a:solidFill>
            </a:endParaRPr>
          </a:p>
          <a:p>
            <a:r>
              <a:rPr lang="en-US" sz="2400" b="1" dirty="0">
                <a:solidFill>
                  <a:srgbClr val="7030A0"/>
                </a:solidFill>
              </a:rPr>
              <a:t>• The thinking process becomes</a:t>
            </a:r>
          </a:p>
          <a:p>
            <a:r>
              <a:rPr lang="en-US" sz="2400" b="1" dirty="0">
                <a:solidFill>
                  <a:srgbClr val="7030A0"/>
                </a:solidFill>
              </a:rPr>
              <a:t>logical.</a:t>
            </a:r>
          </a:p>
          <a:p>
            <a:endParaRPr lang="en-US" sz="2400" b="1" dirty="0">
              <a:solidFill>
                <a:srgbClr val="7030A0"/>
              </a:solidFill>
            </a:endParaRPr>
          </a:p>
          <a:p>
            <a:r>
              <a:rPr lang="en-US" sz="2400" b="1" dirty="0">
                <a:solidFill>
                  <a:srgbClr val="7030A0"/>
                </a:solidFill>
              </a:rPr>
              <a:t>• He develops the ability to use</a:t>
            </a:r>
          </a:p>
          <a:p>
            <a:r>
              <a:rPr lang="en-US" sz="2400" b="1" dirty="0">
                <a:solidFill>
                  <a:srgbClr val="7030A0"/>
                </a:solidFill>
              </a:rPr>
              <a:t>complex mental operations</a:t>
            </a:r>
          </a:p>
          <a:p>
            <a:r>
              <a:rPr lang="en-US" sz="2400" b="1" dirty="0">
                <a:solidFill>
                  <a:srgbClr val="7030A0"/>
                </a:solidFill>
              </a:rPr>
              <a:t>such as additions and</a:t>
            </a:r>
          </a:p>
          <a:p>
            <a:r>
              <a:rPr lang="en-US" sz="2400" b="1" dirty="0">
                <a:solidFill>
                  <a:srgbClr val="7030A0"/>
                </a:solidFill>
              </a:rPr>
              <a:t>Subtraction</a:t>
            </a:r>
          </a:p>
          <a:p>
            <a:endParaRPr lang="en-US" sz="2400" b="1" dirty="0">
              <a:solidFill>
                <a:srgbClr val="7030A0"/>
              </a:solidFill>
            </a:endParaRPr>
          </a:p>
          <a:p>
            <a:r>
              <a:rPr lang="en-US" sz="2400" b="1" dirty="0">
                <a:solidFill>
                  <a:srgbClr val="7030A0"/>
                </a:solidFill>
              </a:rPr>
              <a:t>• The child is able to</a:t>
            </a:r>
          </a:p>
          <a:p>
            <a:r>
              <a:rPr lang="en-US" sz="2400" b="1" dirty="0">
                <a:solidFill>
                  <a:srgbClr val="7030A0"/>
                </a:solidFill>
              </a:rPr>
              <a:t>understand others point of</a:t>
            </a:r>
          </a:p>
          <a:p>
            <a:r>
              <a:rPr lang="en-US" sz="2400" b="1" dirty="0">
                <a:solidFill>
                  <a:srgbClr val="7030A0"/>
                </a:solidFill>
              </a:rPr>
              <a:t>view and animism declines.</a:t>
            </a:r>
          </a:p>
        </p:txBody>
      </p:sp>
      <p:pic>
        <p:nvPicPr>
          <p:cNvPr id="61442" name="Picture 2" descr="Image result for Period of Concrete Operations. (6-12 years)"/>
          <p:cNvPicPr>
            <a:picLocks noChangeAspect="1" noChangeArrowheads="1"/>
          </p:cNvPicPr>
          <p:nvPr/>
        </p:nvPicPr>
        <p:blipFill>
          <a:blip r:embed="rId2"/>
          <a:srcRect l="53537" t="24427" r="2103" b="12468"/>
          <a:stretch>
            <a:fillRect/>
          </a:stretch>
        </p:blipFill>
        <p:spPr bwMode="auto">
          <a:xfrm>
            <a:off x="5147186" y="1524000"/>
            <a:ext cx="3920614" cy="4191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962085"/>
            <a:ext cx="6324600" cy="4524315"/>
          </a:xfrm>
          <a:prstGeom prst="rect">
            <a:avLst/>
          </a:prstGeom>
        </p:spPr>
        <p:txBody>
          <a:bodyPr wrap="square">
            <a:spAutoFit/>
          </a:bodyPr>
          <a:lstStyle/>
          <a:p>
            <a:r>
              <a:rPr lang="en-US" sz="3200" b="1" dirty="0">
                <a:solidFill>
                  <a:srgbClr val="7030A0"/>
                </a:solidFill>
              </a:rPr>
              <a:t>FEATURES ;</a:t>
            </a:r>
          </a:p>
          <a:p>
            <a:endParaRPr lang="en-US" sz="3200" b="1" dirty="0">
              <a:solidFill>
                <a:srgbClr val="7030A0"/>
              </a:solidFill>
            </a:endParaRPr>
          </a:p>
          <a:p>
            <a:r>
              <a:rPr lang="en-US" sz="3200" b="1" dirty="0">
                <a:solidFill>
                  <a:srgbClr val="7030A0"/>
                </a:solidFill>
              </a:rPr>
              <a:t>• Conservation</a:t>
            </a:r>
          </a:p>
          <a:p>
            <a:endParaRPr lang="en-US" sz="3200" b="1" dirty="0">
              <a:solidFill>
                <a:srgbClr val="7030A0"/>
              </a:solidFill>
            </a:endParaRPr>
          </a:p>
          <a:p>
            <a:r>
              <a:rPr lang="en-US" sz="3200" b="1" dirty="0">
                <a:solidFill>
                  <a:srgbClr val="7030A0"/>
                </a:solidFill>
              </a:rPr>
              <a:t>• </a:t>
            </a:r>
            <a:r>
              <a:rPr lang="en-US" sz="3200" b="1" dirty="0" err="1">
                <a:solidFill>
                  <a:srgbClr val="7030A0"/>
                </a:solidFill>
              </a:rPr>
              <a:t>Decentration</a:t>
            </a:r>
            <a:endParaRPr lang="en-US" sz="3200" b="1" dirty="0">
              <a:solidFill>
                <a:srgbClr val="7030A0"/>
              </a:solidFill>
            </a:endParaRPr>
          </a:p>
          <a:p>
            <a:endParaRPr lang="en-US" sz="3200" b="1" dirty="0">
              <a:solidFill>
                <a:srgbClr val="7030A0"/>
              </a:solidFill>
            </a:endParaRPr>
          </a:p>
          <a:p>
            <a:r>
              <a:rPr lang="en-US" sz="3200" b="1" dirty="0">
                <a:solidFill>
                  <a:srgbClr val="7030A0"/>
                </a:solidFill>
              </a:rPr>
              <a:t>• </a:t>
            </a:r>
            <a:r>
              <a:rPr lang="en-US" sz="3200" b="1" dirty="0" err="1">
                <a:solidFill>
                  <a:srgbClr val="7030A0"/>
                </a:solidFill>
              </a:rPr>
              <a:t>Seriation</a:t>
            </a:r>
            <a:endParaRPr lang="en-US" sz="3200" b="1" dirty="0">
              <a:solidFill>
                <a:srgbClr val="7030A0"/>
              </a:solidFill>
            </a:endParaRPr>
          </a:p>
          <a:p>
            <a:endParaRPr lang="en-US" sz="3200" b="1" dirty="0">
              <a:solidFill>
                <a:srgbClr val="7030A0"/>
              </a:solidFill>
            </a:endParaRPr>
          </a:p>
          <a:p>
            <a:endParaRPr lang="en-US" sz="3200" b="1" dirty="0">
              <a:solidFill>
                <a:srgbClr val="7030A0"/>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457200"/>
            <a:ext cx="7467600" cy="5632311"/>
          </a:xfrm>
          <a:prstGeom prst="rect">
            <a:avLst/>
          </a:prstGeom>
        </p:spPr>
        <p:txBody>
          <a:bodyPr wrap="square">
            <a:spAutoFit/>
          </a:bodyPr>
          <a:lstStyle/>
          <a:p>
            <a:r>
              <a:rPr lang="en-US" sz="2400" b="1" dirty="0" err="1">
                <a:solidFill>
                  <a:srgbClr val="002060"/>
                </a:solidFill>
                <a:latin typeface="Algerian" pitchFamily="82" charset="0"/>
              </a:rPr>
              <a:t>Decentration</a:t>
            </a:r>
            <a:r>
              <a:rPr lang="en-US" sz="2400" b="1" dirty="0">
                <a:solidFill>
                  <a:srgbClr val="002060"/>
                </a:solidFill>
                <a:latin typeface="Algerian" pitchFamily="82" charset="0"/>
              </a:rPr>
              <a:t>:</a:t>
            </a:r>
          </a:p>
          <a:p>
            <a:endParaRPr lang="en-US" sz="2400" b="1" dirty="0">
              <a:solidFill>
                <a:srgbClr val="002060"/>
              </a:solidFill>
              <a:latin typeface="Algerian" pitchFamily="82" charset="0"/>
            </a:endParaRPr>
          </a:p>
          <a:p>
            <a:r>
              <a:rPr lang="en-US" sz="2400" b="1" dirty="0">
                <a:solidFill>
                  <a:srgbClr val="7030A0"/>
                </a:solidFill>
              </a:rPr>
              <a:t>• To focus their attention on several attributes of an object or event simultaneously &amp; to understand the relation between dimensions.</a:t>
            </a:r>
          </a:p>
          <a:p>
            <a:endParaRPr lang="en-US" sz="2400" b="1" dirty="0">
              <a:solidFill>
                <a:srgbClr val="7030A0"/>
              </a:solidFill>
            </a:endParaRPr>
          </a:p>
          <a:p>
            <a:endParaRPr lang="en-US" sz="2400" b="1" dirty="0">
              <a:solidFill>
                <a:srgbClr val="7030A0"/>
              </a:solidFill>
            </a:endParaRPr>
          </a:p>
          <a:p>
            <a:endParaRPr lang="en-US" sz="2400" b="1" dirty="0">
              <a:solidFill>
                <a:srgbClr val="7030A0"/>
              </a:solidFill>
            </a:endParaRPr>
          </a:p>
          <a:p>
            <a:endParaRPr lang="en-US" sz="2400" b="1" dirty="0">
              <a:solidFill>
                <a:srgbClr val="7030A0"/>
              </a:solidFill>
            </a:endParaRPr>
          </a:p>
          <a:p>
            <a:r>
              <a:rPr lang="en-US" sz="2400" b="1" u="sng" dirty="0">
                <a:solidFill>
                  <a:srgbClr val="002060"/>
                </a:solidFill>
                <a:latin typeface="Algerian" pitchFamily="82" charset="0"/>
              </a:rPr>
              <a:t>Conservation :</a:t>
            </a:r>
          </a:p>
          <a:p>
            <a:endParaRPr lang="en-US" sz="2400" b="1" u="sng" dirty="0">
              <a:solidFill>
                <a:srgbClr val="002060"/>
              </a:solidFill>
              <a:latin typeface="Algerian" pitchFamily="82" charset="0"/>
            </a:endParaRPr>
          </a:p>
          <a:p>
            <a:r>
              <a:rPr lang="en-US" sz="2400" b="1" dirty="0">
                <a:solidFill>
                  <a:srgbClr val="7030A0"/>
                </a:solidFill>
              </a:rPr>
              <a:t>• Understanding that quantity, length or no. of items is unrelated to the arrangement or appearance of the object or items. the child can successfully pass through the conservative experiments.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box(in)">
                                      <p:cBhvr>
                                        <p:cTn id="10" dur="500"/>
                                        <p:tgtEl>
                                          <p:spTgt spid="4">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xit" presetSubtype="16" fill="hold" nodeType="clickEffect">
                                  <p:stCondLst>
                                    <p:cond delay="0"/>
                                  </p:stCondLst>
                                  <p:childTnLst>
                                    <p:animEffect transition="out" filter="box(in)">
                                      <p:cBhvr>
                                        <p:cTn id="14" dur="500"/>
                                        <p:tgtEl>
                                          <p:spTgt spid="4">
                                            <p:txEl>
                                              <p:pRg st="0" end="0"/>
                                            </p:txEl>
                                          </p:spTgt>
                                        </p:tgtEl>
                                      </p:cBhvr>
                                    </p:animEffect>
                                    <p:set>
                                      <p:cBhvr>
                                        <p:cTn id="15" dur="1" fill="hold">
                                          <p:stCondLst>
                                            <p:cond delay="499"/>
                                          </p:stCondLst>
                                        </p:cTn>
                                        <p:tgtEl>
                                          <p:spTgt spid="4">
                                            <p:txEl>
                                              <p:pRg st="0" end="0"/>
                                            </p:txEl>
                                          </p:spTgt>
                                        </p:tgtEl>
                                        <p:attrNameLst>
                                          <p:attrName>style.visibility</p:attrName>
                                        </p:attrNameLst>
                                      </p:cBhvr>
                                      <p:to>
                                        <p:strVal val="hidden"/>
                                      </p:to>
                                    </p:set>
                                  </p:childTnLst>
                                </p:cTn>
                              </p:par>
                              <p:par>
                                <p:cTn id="16" presetID="4" presetClass="exit" presetSubtype="16" fill="hold" nodeType="withEffect">
                                  <p:stCondLst>
                                    <p:cond delay="0"/>
                                  </p:stCondLst>
                                  <p:childTnLst>
                                    <p:animEffect transition="out" filter="box(in)">
                                      <p:cBhvr>
                                        <p:cTn id="17" dur="500"/>
                                        <p:tgtEl>
                                          <p:spTgt spid="4">
                                            <p:txEl>
                                              <p:pRg st="2" end="2"/>
                                            </p:txEl>
                                          </p:spTgt>
                                        </p:tgtEl>
                                      </p:cBhvr>
                                    </p:animEffect>
                                    <p:set>
                                      <p:cBhvr>
                                        <p:cTn id="18" dur="1" fill="hold">
                                          <p:stCondLst>
                                            <p:cond delay="499"/>
                                          </p:stCondLst>
                                        </p:cTn>
                                        <p:tgtEl>
                                          <p:spTgt spid="4">
                                            <p:txEl>
                                              <p:pRg st="2" end="2"/>
                                            </p:txEl>
                                          </p:spTgt>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animEffect transition="in" filter="box(in)">
                                      <p:cBhvr>
                                        <p:cTn id="23" dur="500"/>
                                        <p:tgtEl>
                                          <p:spTgt spid="4">
                                            <p:txEl>
                                              <p:pRg st="7" end="7"/>
                                            </p:txEl>
                                          </p:spTgt>
                                        </p:tgtEl>
                                      </p:cBhvr>
                                    </p:animEffect>
                                  </p:childTnLst>
                                </p:cTn>
                              </p:par>
                              <p:par>
                                <p:cTn id="24" presetID="4" presetClass="entr" presetSubtype="16" fill="hold" nodeType="withEffect">
                                  <p:stCondLst>
                                    <p:cond delay="0"/>
                                  </p:stCondLst>
                                  <p:childTnLst>
                                    <p:set>
                                      <p:cBhvr>
                                        <p:cTn id="25" dur="1" fill="hold">
                                          <p:stCondLst>
                                            <p:cond delay="0"/>
                                          </p:stCondLst>
                                        </p:cTn>
                                        <p:tgtEl>
                                          <p:spTgt spid="4">
                                            <p:txEl>
                                              <p:pRg st="9" end="9"/>
                                            </p:txEl>
                                          </p:spTgt>
                                        </p:tgtEl>
                                        <p:attrNameLst>
                                          <p:attrName>style.visibility</p:attrName>
                                        </p:attrNameLst>
                                      </p:cBhvr>
                                      <p:to>
                                        <p:strVal val="visible"/>
                                      </p:to>
                                    </p:set>
                                    <p:animEffect transition="in" filter="box(in)">
                                      <p:cBhvr>
                                        <p:cTn id="26"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246757"/>
            <a:ext cx="8686800" cy="6001643"/>
          </a:xfrm>
          <a:prstGeom prst="rect">
            <a:avLst/>
          </a:prstGeom>
        </p:spPr>
        <p:txBody>
          <a:bodyPr wrap="square">
            <a:spAutoFit/>
          </a:bodyPr>
          <a:lstStyle/>
          <a:p>
            <a:pPr algn="ctr"/>
            <a:r>
              <a:rPr lang="en-US" sz="3200" b="1" dirty="0">
                <a:latin typeface="Algerian" pitchFamily="82" charset="0"/>
              </a:rPr>
              <a:t>Conservation of Length</a:t>
            </a:r>
          </a:p>
          <a:p>
            <a:endParaRPr lang="en-US" sz="3200" b="1" dirty="0"/>
          </a:p>
          <a:p>
            <a:endParaRPr lang="en-US" sz="3200" b="1" dirty="0"/>
          </a:p>
          <a:p>
            <a:endParaRPr lang="en-US" sz="3200" b="1" dirty="0"/>
          </a:p>
          <a:p>
            <a:endParaRPr lang="en-US" sz="3200" b="1" dirty="0"/>
          </a:p>
          <a:p>
            <a:endParaRPr lang="en-US" sz="3200" b="1" dirty="0"/>
          </a:p>
          <a:p>
            <a:endParaRPr lang="en-US" sz="3200" b="1" dirty="0"/>
          </a:p>
          <a:p>
            <a:endParaRPr lang="en-US" sz="3200" b="1" dirty="0"/>
          </a:p>
          <a:p>
            <a:endParaRPr lang="en-US" sz="3200" b="1" dirty="0"/>
          </a:p>
          <a:p>
            <a:r>
              <a:rPr lang="en-US" sz="3200" b="1" dirty="0">
                <a:solidFill>
                  <a:srgbClr val="7030A0"/>
                </a:solidFill>
              </a:rPr>
              <a:t>The preoperational child would say the one on</a:t>
            </a:r>
          </a:p>
          <a:p>
            <a:r>
              <a:rPr lang="en-US" sz="3200" b="1" dirty="0">
                <a:solidFill>
                  <a:srgbClr val="7030A0"/>
                </a:solidFill>
              </a:rPr>
              <a:t>the top is longer. Pre-operational children</a:t>
            </a:r>
          </a:p>
          <a:p>
            <a:r>
              <a:rPr lang="en-US" sz="3200" b="1" dirty="0">
                <a:solidFill>
                  <a:srgbClr val="7030A0"/>
                </a:solidFill>
              </a:rPr>
              <a:t>base their concepts on perception, not logic.</a:t>
            </a:r>
          </a:p>
        </p:txBody>
      </p:sp>
      <p:pic>
        <p:nvPicPr>
          <p:cNvPr id="1026" name="Picture 2"/>
          <p:cNvPicPr>
            <a:picLocks noChangeAspect="1" noChangeArrowheads="1"/>
          </p:cNvPicPr>
          <p:nvPr/>
        </p:nvPicPr>
        <p:blipFill>
          <a:blip r:embed="rId2">
            <a:clrChange>
              <a:clrFrom>
                <a:srgbClr val="000000"/>
              </a:clrFrom>
              <a:clrTo>
                <a:srgbClr val="000000">
                  <a:alpha val="0"/>
                </a:srgbClr>
              </a:clrTo>
            </a:clrChange>
          </a:blip>
          <a:srcRect/>
          <a:stretch>
            <a:fillRect/>
          </a:stretch>
        </p:blipFill>
        <p:spPr bwMode="auto">
          <a:xfrm>
            <a:off x="1343025" y="1447800"/>
            <a:ext cx="6581775" cy="2600325"/>
          </a:xfrm>
          <a:prstGeom prst="rect">
            <a:avLst/>
          </a:prstGeom>
          <a:noFill/>
          <a:ln w="9525">
            <a:noFill/>
            <a:miter lim="800000"/>
            <a:headEnd/>
            <a:tailEnd/>
          </a:ln>
          <a:effec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CONSERVATION OF NUMBER"/>
          <p:cNvPicPr>
            <a:picLocks noChangeAspect="1" noChangeArrowheads="1"/>
          </p:cNvPicPr>
          <p:nvPr/>
        </p:nvPicPr>
        <p:blipFill>
          <a:blip r:embed="rId2"/>
          <a:srcRect/>
          <a:stretch>
            <a:fillRect/>
          </a:stretch>
        </p:blipFill>
        <p:spPr bwMode="auto">
          <a:xfrm>
            <a:off x="1219200" y="1600200"/>
            <a:ext cx="6712109" cy="3590619"/>
          </a:xfrm>
          <a:prstGeom prst="rect">
            <a:avLst/>
          </a:prstGeom>
          <a:ln w="88900" cap="sq" cmpd="thickThin">
            <a:solidFill>
              <a:srgbClr val="000000"/>
            </a:solidFill>
            <a:prstDash val="solid"/>
            <a:miter lim="800000"/>
          </a:ln>
          <a:effectLst>
            <a:innerShdw blurRad="76200">
              <a:srgbClr val="000000"/>
            </a:innerShdw>
          </a:effectLst>
        </p:spPr>
      </p:pic>
      <p:sp>
        <p:nvSpPr>
          <p:cNvPr id="5" name="TextBox 4"/>
          <p:cNvSpPr txBox="1"/>
          <p:nvPr/>
        </p:nvSpPr>
        <p:spPr>
          <a:xfrm>
            <a:off x="2133600" y="304800"/>
            <a:ext cx="4624984" cy="523220"/>
          </a:xfrm>
          <a:prstGeom prst="rect">
            <a:avLst/>
          </a:prstGeom>
          <a:noFill/>
        </p:spPr>
        <p:txBody>
          <a:bodyPr wrap="none" rtlCol="0">
            <a:spAutoFit/>
          </a:bodyPr>
          <a:lstStyle/>
          <a:p>
            <a:r>
              <a:rPr lang="en-US" sz="2800" b="1" dirty="0">
                <a:latin typeface="Algerian" pitchFamily="82" charset="0"/>
              </a:rPr>
              <a:t>CONSERVATION IN NUMBER</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381000"/>
            <a:ext cx="8153400" cy="3785652"/>
          </a:xfrm>
          <a:prstGeom prst="rect">
            <a:avLst/>
          </a:prstGeom>
        </p:spPr>
        <p:txBody>
          <a:bodyPr wrap="square">
            <a:spAutoFit/>
          </a:bodyPr>
          <a:lstStyle/>
          <a:p>
            <a:r>
              <a:rPr lang="en-US" sz="2400" b="1" dirty="0" err="1">
                <a:solidFill>
                  <a:srgbClr val="002060"/>
                </a:solidFill>
                <a:latin typeface="Algerian" pitchFamily="82" charset="0"/>
              </a:rPr>
              <a:t>Seriation</a:t>
            </a:r>
            <a:r>
              <a:rPr lang="en-US" sz="2400" b="1" dirty="0">
                <a:solidFill>
                  <a:srgbClr val="002060"/>
                </a:solidFill>
                <a:latin typeface="Algerian" pitchFamily="82" charset="0"/>
              </a:rPr>
              <a:t>:</a:t>
            </a:r>
          </a:p>
          <a:p>
            <a:endParaRPr lang="en-US" sz="2400" b="1" dirty="0">
              <a:solidFill>
                <a:srgbClr val="002060"/>
              </a:solidFill>
              <a:latin typeface="Algerian" pitchFamily="82" charset="0"/>
            </a:endParaRPr>
          </a:p>
          <a:p>
            <a:r>
              <a:rPr lang="en-US" sz="2400" b="1" dirty="0">
                <a:solidFill>
                  <a:srgbClr val="7030A0"/>
                </a:solidFill>
              </a:rPr>
              <a:t>• A characteristic of the concrete operational child is the ability to arrange objects according to some quantified dimensions such as weight or size. </a:t>
            </a:r>
          </a:p>
          <a:p>
            <a:endParaRPr lang="en-US" sz="2400" b="1" dirty="0">
              <a:solidFill>
                <a:srgbClr val="7030A0"/>
              </a:solidFill>
            </a:endParaRPr>
          </a:p>
          <a:p>
            <a:r>
              <a:rPr lang="en-US" sz="2400" b="1" dirty="0">
                <a:solidFill>
                  <a:srgbClr val="7030A0"/>
                </a:solidFill>
              </a:rPr>
              <a:t>This ability is called </a:t>
            </a:r>
            <a:r>
              <a:rPr lang="en-US" sz="2400" b="1" dirty="0" err="1">
                <a:solidFill>
                  <a:srgbClr val="7030A0"/>
                </a:solidFill>
              </a:rPr>
              <a:t>Seriation</a:t>
            </a:r>
            <a:r>
              <a:rPr lang="en-US" sz="2400" b="1" dirty="0">
                <a:solidFill>
                  <a:srgbClr val="7030A0"/>
                </a:solidFill>
              </a:rPr>
              <a:t>.</a:t>
            </a:r>
          </a:p>
          <a:p>
            <a:endParaRPr lang="en-US" sz="2400" b="1" dirty="0">
              <a:solidFill>
                <a:srgbClr val="7030A0"/>
              </a:solidFill>
            </a:endParaRPr>
          </a:p>
          <a:p>
            <a:r>
              <a:rPr lang="en-US" sz="2400" b="1" dirty="0">
                <a:solidFill>
                  <a:srgbClr val="7030A0"/>
                </a:solidFill>
              </a:rPr>
              <a:t>• An 8 year old can arrange eight sticks of different lengths in</a:t>
            </a:r>
          </a:p>
          <a:p>
            <a:r>
              <a:rPr lang="en-US" sz="2400" b="1" dirty="0">
                <a:solidFill>
                  <a:srgbClr val="7030A0"/>
                </a:solidFill>
              </a:rPr>
              <a:t>order from shortest to longest</a:t>
            </a:r>
          </a:p>
        </p:txBody>
      </p:sp>
      <p:pic>
        <p:nvPicPr>
          <p:cNvPr id="58370" name="Picture 2" descr="Related image"/>
          <p:cNvPicPr>
            <a:picLocks noChangeAspect="1" noChangeArrowheads="1"/>
          </p:cNvPicPr>
          <p:nvPr/>
        </p:nvPicPr>
        <p:blipFill>
          <a:blip r:embed="rId2"/>
          <a:srcRect/>
          <a:stretch>
            <a:fillRect/>
          </a:stretch>
        </p:blipFill>
        <p:spPr bwMode="auto">
          <a:xfrm>
            <a:off x="5257800" y="3962400"/>
            <a:ext cx="2584208" cy="2590800"/>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152400"/>
            <a:ext cx="7848600" cy="4031873"/>
          </a:xfrm>
          <a:prstGeom prst="rect">
            <a:avLst/>
          </a:prstGeom>
        </p:spPr>
        <p:txBody>
          <a:bodyPr wrap="square">
            <a:spAutoFit/>
          </a:bodyPr>
          <a:lstStyle/>
          <a:p>
            <a:pPr algn="ctr"/>
            <a:r>
              <a:rPr lang="en-US" sz="3200" b="1" u="sng" dirty="0">
                <a:solidFill>
                  <a:srgbClr val="002060"/>
                </a:solidFill>
                <a:latin typeface="Algerian" pitchFamily="82" charset="0"/>
              </a:rPr>
              <a:t>Clinical implication</a:t>
            </a:r>
          </a:p>
          <a:p>
            <a:pPr algn="ctr"/>
            <a:endParaRPr lang="en-US" sz="3200" b="1" u="sng" dirty="0">
              <a:solidFill>
                <a:srgbClr val="002060"/>
              </a:solidFill>
              <a:latin typeface="Algerian" pitchFamily="82" charset="0"/>
            </a:endParaRPr>
          </a:p>
          <a:p>
            <a:pPr algn="ctr"/>
            <a:endParaRPr lang="en-US" sz="2400" b="1" dirty="0">
              <a:solidFill>
                <a:srgbClr val="002060"/>
              </a:solidFill>
              <a:latin typeface="Algerian" pitchFamily="82" charset="0"/>
            </a:endParaRPr>
          </a:p>
          <a:p>
            <a:r>
              <a:rPr lang="en-US" sz="2400" dirty="0"/>
              <a:t>• </a:t>
            </a:r>
            <a:r>
              <a:rPr lang="en-US" sz="2400" b="1" dirty="0">
                <a:solidFill>
                  <a:srgbClr val="7030A0"/>
                </a:solidFill>
              </a:rPr>
              <a:t>During dental treatment, instructions should be based on concrete objects. " Brush your teeth in up and down strokes for front teeth; back and forth strokes for back teeth, twice a</a:t>
            </a:r>
          </a:p>
          <a:p>
            <a:r>
              <a:rPr lang="en-US" sz="2400" b="1" dirty="0">
                <a:solidFill>
                  <a:srgbClr val="7030A0"/>
                </a:solidFill>
              </a:rPr>
              <a:t>day" may be less understood than saying and demonstrating"  This a model of your teeth.</a:t>
            </a:r>
          </a:p>
          <a:p>
            <a:endParaRPr lang="en-US" sz="2400" b="1" dirty="0">
              <a:solidFill>
                <a:srgbClr val="7030A0"/>
              </a:solidFill>
            </a:endParaRPr>
          </a:p>
          <a:p>
            <a:endParaRPr lang="en-US" sz="2400" b="1" dirty="0">
              <a:solidFill>
                <a:srgbClr val="7030A0"/>
              </a:solidFill>
            </a:endParaRPr>
          </a:p>
        </p:txBody>
      </p:sp>
      <p:pic>
        <p:nvPicPr>
          <p:cNvPr id="57345" name="Picture 1"/>
          <p:cNvPicPr>
            <a:picLocks noChangeAspect="1" noChangeArrowheads="1"/>
          </p:cNvPicPr>
          <p:nvPr/>
        </p:nvPicPr>
        <p:blipFill>
          <a:blip r:embed="rId2"/>
          <a:srcRect/>
          <a:stretch>
            <a:fillRect/>
          </a:stretch>
        </p:blipFill>
        <p:spPr bwMode="auto">
          <a:xfrm>
            <a:off x="2819400" y="3733800"/>
            <a:ext cx="3943350" cy="2630778"/>
          </a:xfrm>
          <a:prstGeom prst="rect">
            <a:avLst/>
          </a:prstGeom>
          <a:noFill/>
          <a:ln w="9525">
            <a:noFill/>
            <a:miter lim="800000"/>
            <a:headEnd/>
            <a:tailEnd/>
          </a:ln>
          <a:effec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52400"/>
            <a:ext cx="8915400" cy="1066800"/>
          </a:xfrm>
        </p:spPr>
        <p:txBody>
          <a:bodyPr>
            <a:noAutofit/>
          </a:bodyPr>
          <a:lstStyle/>
          <a:p>
            <a:r>
              <a:rPr lang="en-US" sz="2800" b="1" dirty="0">
                <a:solidFill>
                  <a:srgbClr val="002060"/>
                </a:solidFill>
                <a:latin typeface="Algerian" pitchFamily="82" charset="0"/>
              </a:rPr>
              <a:t>Period of Formal Operations (11 –</a:t>
            </a:r>
          </a:p>
          <a:p>
            <a:r>
              <a:rPr lang="en-US" sz="2800" b="1" dirty="0">
                <a:solidFill>
                  <a:srgbClr val="002060"/>
                </a:solidFill>
                <a:latin typeface="Algerian" pitchFamily="82" charset="0"/>
              </a:rPr>
              <a:t>Adolescence)</a:t>
            </a:r>
          </a:p>
          <a:p>
            <a:endParaRPr lang="en-US" sz="2800" b="1" dirty="0">
              <a:solidFill>
                <a:srgbClr val="002060"/>
              </a:solidFill>
              <a:latin typeface="Algerian" pitchFamily="82" charset="0"/>
            </a:endParaRPr>
          </a:p>
          <a:p>
            <a:pPr algn="l"/>
            <a:r>
              <a:rPr lang="en-US" sz="2000" b="1" dirty="0">
                <a:solidFill>
                  <a:srgbClr val="7030A0"/>
                </a:solidFill>
              </a:rPr>
              <a:t>• At this stage, the child's thought process has become similar to that of an</a:t>
            </a:r>
          </a:p>
          <a:p>
            <a:pPr algn="l"/>
            <a:r>
              <a:rPr lang="en-US" sz="2000" b="1" dirty="0">
                <a:solidFill>
                  <a:srgbClr val="7030A0"/>
                </a:solidFill>
              </a:rPr>
              <a:t>adult, and the child is capable of understanding concepts like health, disease,</a:t>
            </a:r>
          </a:p>
          <a:p>
            <a:pPr algn="l"/>
            <a:r>
              <a:rPr lang="en-US" sz="2000" b="1" dirty="0">
                <a:solidFill>
                  <a:srgbClr val="7030A0"/>
                </a:solidFill>
              </a:rPr>
              <a:t>and preventive treatment.</a:t>
            </a:r>
          </a:p>
          <a:p>
            <a:pPr algn="l"/>
            <a:endParaRPr lang="en-US" sz="2000" b="1" dirty="0">
              <a:solidFill>
                <a:srgbClr val="7030A0"/>
              </a:solidFill>
            </a:endParaRPr>
          </a:p>
          <a:p>
            <a:pPr algn="l"/>
            <a:r>
              <a:rPr lang="en-US" sz="2000" b="1" dirty="0">
                <a:solidFill>
                  <a:srgbClr val="7030A0"/>
                </a:solidFill>
              </a:rPr>
              <a:t>• He will begin to think abstractly, reason logically and draw conclusions from</a:t>
            </a:r>
          </a:p>
          <a:p>
            <a:pPr algn="l"/>
            <a:r>
              <a:rPr lang="en-US" sz="2000" b="1" dirty="0">
                <a:solidFill>
                  <a:srgbClr val="7030A0"/>
                </a:solidFill>
              </a:rPr>
              <a:t>the information available, as well as apply all these processes to hypothetical</a:t>
            </a:r>
          </a:p>
          <a:p>
            <a:pPr algn="l"/>
            <a:r>
              <a:rPr lang="en-US" sz="2000" b="1" dirty="0">
                <a:solidFill>
                  <a:srgbClr val="7030A0"/>
                </a:solidFill>
              </a:rPr>
              <a:t>situations.</a:t>
            </a:r>
          </a:p>
          <a:p>
            <a:pPr algn="l"/>
            <a:endParaRPr lang="en-US" sz="2000" b="1" dirty="0">
              <a:solidFill>
                <a:srgbClr val="7030A0"/>
              </a:solidFill>
            </a:endParaRPr>
          </a:p>
          <a:p>
            <a:pPr algn="l"/>
            <a:r>
              <a:rPr lang="en-US" sz="2000" b="1" dirty="0">
                <a:solidFill>
                  <a:srgbClr val="7030A0"/>
                </a:solidFill>
              </a:rPr>
              <a:t>• This makes them susceptible to peer influence but, in the latter adolescents</a:t>
            </a:r>
          </a:p>
          <a:p>
            <a:pPr algn="l"/>
            <a:r>
              <a:rPr lang="en-US" sz="2000" b="1" dirty="0">
                <a:solidFill>
                  <a:srgbClr val="7030A0"/>
                </a:solidFill>
              </a:rPr>
              <a:t>sense of personal uniqueness and invincibility makes them think "</a:t>
            </a:r>
            <a:r>
              <a:rPr lang="en-US" sz="2000" b="1" i="1" dirty="0">
                <a:solidFill>
                  <a:srgbClr val="7030A0"/>
                </a:solidFill>
              </a:rPr>
              <a:t>because I</a:t>
            </a:r>
          </a:p>
          <a:p>
            <a:pPr algn="l"/>
            <a:r>
              <a:rPr lang="en-US" sz="2000" b="1" i="1" dirty="0">
                <a:solidFill>
                  <a:srgbClr val="7030A0"/>
                </a:solidFill>
              </a:rPr>
              <a:t>am unique, I am not subject to consequences others will experience”.</a:t>
            </a:r>
            <a:endParaRPr lang="en-US" sz="2000" b="1" dirty="0">
              <a:solidFill>
                <a:srgbClr val="7030A0"/>
              </a:solidFill>
              <a:latin typeface="Algerian"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linds(horizontal)">
                                      <p:cBhvr>
                                        <p:cTn id="10" dur="500"/>
                                        <p:tgtEl>
                                          <p:spTgt spid="3">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blinds(horizontal)">
                                      <p:cBhvr>
                                        <p:cTn id="13" dur="500"/>
                                        <p:tgtEl>
                                          <p:spTgt spid="3">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blinds(horizontal)">
                                      <p:cBhvr>
                                        <p:cTn id="18" dur="500"/>
                                        <p:tgtEl>
                                          <p:spTgt spid="3">
                                            <p:txEl>
                                              <p:pRg st="7" end="7"/>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blinds(horizontal)">
                                      <p:cBhvr>
                                        <p:cTn id="21" dur="500"/>
                                        <p:tgtEl>
                                          <p:spTgt spid="3">
                                            <p:txEl>
                                              <p:pRg st="8" end="8"/>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animEffect transition="in" filter="blinds(horizontal)">
                                      <p:cBhvr>
                                        <p:cTn id="24" dur="500"/>
                                        <p:tgtEl>
                                          <p:spTgt spid="3">
                                            <p:txEl>
                                              <p:pRg st="9" end="9"/>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animEffect transition="in" filter="box(in)">
                                      <p:cBhvr>
                                        <p:cTn id="29" dur="500"/>
                                        <p:tgtEl>
                                          <p:spTgt spid="3">
                                            <p:txEl>
                                              <p:pRg st="11" end="11"/>
                                            </p:txEl>
                                          </p:spTgt>
                                        </p:tgtEl>
                                      </p:cBhvr>
                                    </p:animEffect>
                                  </p:childTnLst>
                                </p:cTn>
                              </p:par>
                              <p:par>
                                <p:cTn id="30" presetID="4" presetClass="entr" presetSubtype="16" fill="hold" nodeType="withEffect">
                                  <p:stCondLst>
                                    <p:cond delay="0"/>
                                  </p:stCondLst>
                                  <p:childTnLst>
                                    <p:set>
                                      <p:cBhvr>
                                        <p:cTn id="31" dur="1" fill="hold">
                                          <p:stCondLst>
                                            <p:cond delay="0"/>
                                          </p:stCondLst>
                                        </p:cTn>
                                        <p:tgtEl>
                                          <p:spTgt spid="3">
                                            <p:txEl>
                                              <p:pRg st="12" end="12"/>
                                            </p:txEl>
                                          </p:spTgt>
                                        </p:tgtEl>
                                        <p:attrNameLst>
                                          <p:attrName>style.visibility</p:attrName>
                                        </p:attrNameLst>
                                      </p:cBhvr>
                                      <p:to>
                                        <p:strVal val="visible"/>
                                      </p:to>
                                    </p:set>
                                    <p:animEffect transition="in" filter="box(in)">
                                      <p:cBhvr>
                                        <p:cTn id="32" dur="500"/>
                                        <p:tgtEl>
                                          <p:spTgt spid="3">
                                            <p:txEl>
                                              <p:pRg st="12" end="12"/>
                                            </p:txEl>
                                          </p:spTgt>
                                        </p:tgtEl>
                                      </p:cBhvr>
                                    </p:animEffect>
                                  </p:childTnLst>
                                </p:cTn>
                              </p:par>
                              <p:par>
                                <p:cTn id="33" presetID="4" presetClass="entr" presetSubtype="16" fill="hold" nodeType="with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animEffect transition="in" filter="box(in)">
                                      <p:cBhvr>
                                        <p:cTn id="35"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8915400" cy="1066800"/>
          </a:xfrm>
        </p:spPr>
        <p:txBody>
          <a:bodyPr>
            <a:noAutofit/>
          </a:bodyPr>
          <a:lstStyle/>
          <a:p>
            <a:r>
              <a:rPr lang="en-US" b="1" dirty="0">
                <a:solidFill>
                  <a:schemeClr val="tx1"/>
                </a:solidFill>
                <a:latin typeface="Algerian" pitchFamily="82" charset="0"/>
              </a:rPr>
              <a:t>Period of Formal Operations: 11-18</a:t>
            </a:r>
          </a:p>
          <a:p>
            <a:r>
              <a:rPr lang="en-US" b="1" dirty="0">
                <a:solidFill>
                  <a:schemeClr val="tx1"/>
                </a:solidFill>
                <a:latin typeface="Algerian" pitchFamily="82" charset="0"/>
              </a:rPr>
              <a:t>Years</a:t>
            </a:r>
          </a:p>
          <a:p>
            <a:endParaRPr lang="en-US" b="1" dirty="0">
              <a:solidFill>
                <a:schemeClr val="tx1"/>
              </a:solidFill>
              <a:latin typeface="Algerian" pitchFamily="82" charset="0"/>
            </a:endParaRPr>
          </a:p>
        </p:txBody>
      </p:sp>
      <p:sp>
        <p:nvSpPr>
          <p:cNvPr id="4" name="Rectangle 3"/>
          <p:cNvSpPr/>
          <p:nvPr/>
        </p:nvSpPr>
        <p:spPr>
          <a:xfrm>
            <a:off x="533400" y="1600200"/>
            <a:ext cx="7848600" cy="2677656"/>
          </a:xfrm>
          <a:prstGeom prst="rect">
            <a:avLst/>
          </a:prstGeom>
        </p:spPr>
        <p:txBody>
          <a:bodyPr wrap="square">
            <a:spAutoFit/>
          </a:bodyPr>
          <a:lstStyle/>
          <a:p>
            <a:endParaRPr lang="en-US" sz="2400" b="1" dirty="0">
              <a:solidFill>
                <a:srgbClr val="7030A0"/>
              </a:solidFill>
            </a:endParaRPr>
          </a:p>
          <a:p>
            <a:endParaRPr lang="en-US" sz="2400" b="1" dirty="0">
              <a:solidFill>
                <a:srgbClr val="7030A0"/>
              </a:solidFill>
            </a:endParaRPr>
          </a:p>
          <a:p>
            <a:r>
              <a:rPr lang="en-US" sz="2400" b="1" dirty="0">
                <a:solidFill>
                  <a:srgbClr val="7030A0"/>
                </a:solidFill>
              </a:rPr>
              <a:t>• During this stage the young adult is able to understand such things as love,  logical proofs and values. </a:t>
            </a:r>
          </a:p>
          <a:p>
            <a:endParaRPr lang="en-US" sz="2400" b="1" dirty="0">
              <a:solidFill>
                <a:srgbClr val="7030A0"/>
              </a:solidFill>
            </a:endParaRPr>
          </a:p>
          <a:p>
            <a:r>
              <a:rPr lang="en-US" sz="2400" b="1" dirty="0">
                <a:solidFill>
                  <a:srgbClr val="7030A0"/>
                </a:solidFill>
              </a:rPr>
              <a:t>The young adult begins to entertain possibilities for the future and is fascinated with what they can be.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533400"/>
            <a:ext cx="7620000" cy="1752600"/>
          </a:xfrm>
        </p:spPr>
        <p:txBody>
          <a:bodyPr>
            <a:noAutofit/>
          </a:bodyPr>
          <a:lstStyle/>
          <a:p>
            <a:pPr algn="l">
              <a:buFont typeface="Arial" pitchFamily="34" charset="0"/>
              <a:buChar char="•"/>
            </a:pPr>
            <a:r>
              <a:rPr lang="en-US" sz="2800" dirty="0">
                <a:solidFill>
                  <a:srgbClr val="7030A0"/>
                </a:solidFill>
              </a:rPr>
              <a:t> Piaget was a precocious child who developed an </a:t>
            </a:r>
          </a:p>
          <a:p>
            <a:pPr algn="l"/>
            <a:r>
              <a:rPr lang="en-US" sz="2800" dirty="0">
                <a:solidFill>
                  <a:srgbClr val="7030A0"/>
                </a:solidFill>
              </a:rPr>
              <a:t>  interest in biology and the natural world. </a:t>
            </a:r>
          </a:p>
          <a:p>
            <a:pPr algn="l"/>
            <a:endParaRPr lang="en-US" sz="2800" dirty="0">
              <a:solidFill>
                <a:srgbClr val="7030A0"/>
              </a:solidFill>
            </a:endParaRPr>
          </a:p>
          <a:p>
            <a:pPr algn="l">
              <a:buFont typeface="Arial" pitchFamily="34" charset="0"/>
              <a:buChar char="•"/>
            </a:pPr>
            <a:r>
              <a:rPr lang="en-US" sz="2800" dirty="0">
                <a:solidFill>
                  <a:srgbClr val="7030A0"/>
                </a:solidFill>
              </a:rPr>
              <a:t>His early interest in zoology earned him a </a:t>
            </a:r>
          </a:p>
          <a:p>
            <a:pPr algn="l"/>
            <a:r>
              <a:rPr lang="en-US" sz="2800" dirty="0">
                <a:solidFill>
                  <a:srgbClr val="7030A0"/>
                </a:solidFill>
              </a:rPr>
              <a:t>  reputation among those in the field.</a:t>
            </a:r>
          </a:p>
          <a:p>
            <a:pPr algn="l">
              <a:buFont typeface="Arial" pitchFamily="34" charset="0"/>
              <a:buChar char="•"/>
            </a:pPr>
            <a:endParaRPr lang="en-US" sz="2800" dirty="0">
              <a:solidFill>
                <a:srgbClr val="7030A0"/>
              </a:solidFill>
            </a:endParaRPr>
          </a:p>
          <a:p>
            <a:pPr algn="l">
              <a:buFont typeface="Arial" pitchFamily="34" charset="0"/>
              <a:buChar char="•"/>
            </a:pPr>
            <a:r>
              <a:rPr lang="en-US" sz="2800" dirty="0">
                <a:solidFill>
                  <a:srgbClr val="7030A0"/>
                </a:solidFill>
              </a:rPr>
              <a:t>At age 10, he published his first scientific article</a:t>
            </a:r>
          </a:p>
          <a:p>
            <a:pPr algn="l"/>
            <a:r>
              <a:rPr lang="en-US" sz="2800" dirty="0">
                <a:solidFill>
                  <a:srgbClr val="7030A0"/>
                </a:solidFill>
              </a:rPr>
              <a:t> about the behavior of a rare albino sparrow.</a:t>
            </a:r>
          </a:p>
          <a:p>
            <a:pPr algn="l">
              <a:buFont typeface="Arial" pitchFamily="34" charset="0"/>
              <a:buChar char="•"/>
            </a:pPr>
            <a:endParaRPr lang="en-US" sz="2800" dirty="0">
              <a:solidFill>
                <a:srgbClr val="7030A0"/>
              </a:solidFill>
            </a:endParaRPr>
          </a:p>
          <a:p>
            <a:pPr algn="l">
              <a:buFont typeface="Arial" pitchFamily="34" charset="0"/>
              <a:buChar char="•"/>
            </a:pPr>
            <a:r>
              <a:rPr lang="en-US" sz="2800" dirty="0">
                <a:solidFill>
                  <a:srgbClr val="7030A0"/>
                </a:solidFill>
              </a:rPr>
              <a:t> He had published several articles on mollusks by  </a:t>
            </a:r>
          </a:p>
          <a:p>
            <a:pPr algn="l"/>
            <a:r>
              <a:rPr lang="en-US" sz="2800" dirty="0">
                <a:solidFill>
                  <a:srgbClr val="7030A0"/>
                </a:solidFill>
              </a:rPr>
              <a:t>   the age of 15</a:t>
            </a:r>
            <a:endParaRPr lang="en-US" sz="2800" b="1"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ox(in)">
                                      <p:cBhvr>
                                        <p:cTn id="10" dur="500"/>
                                        <p:tgtEl>
                                          <p:spTgt spid="3">
                                            <p:txEl>
                                              <p:pRg st="1" end="1"/>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ox(in)">
                                      <p:cBhvr>
                                        <p:cTn id="13" dur="500"/>
                                        <p:tgtEl>
                                          <p:spTgt spid="3">
                                            <p:txEl>
                                              <p:pRg st="3" end="3"/>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ox(in)">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xit" presetSubtype="16" fill="hold" nodeType="clickEffect">
                                  <p:stCondLst>
                                    <p:cond delay="0"/>
                                  </p:stCondLst>
                                  <p:childTnLst>
                                    <p:animEffect transition="out" filter="box(in)">
                                      <p:cBhvr>
                                        <p:cTn id="20" dur="500"/>
                                        <p:tgtEl>
                                          <p:spTgt spid="3">
                                            <p:txEl>
                                              <p:pRg st="0" end="0"/>
                                            </p:txEl>
                                          </p:spTgt>
                                        </p:tgtEl>
                                      </p:cBhvr>
                                    </p:animEffect>
                                    <p:set>
                                      <p:cBhvr>
                                        <p:cTn id="21" dur="1" fill="hold">
                                          <p:stCondLst>
                                            <p:cond delay="499"/>
                                          </p:stCondLst>
                                        </p:cTn>
                                        <p:tgtEl>
                                          <p:spTgt spid="3">
                                            <p:txEl>
                                              <p:pRg st="0" end="0"/>
                                            </p:txEl>
                                          </p:spTgt>
                                        </p:tgtEl>
                                        <p:attrNameLst>
                                          <p:attrName>style.visibility</p:attrName>
                                        </p:attrNameLst>
                                      </p:cBhvr>
                                      <p:to>
                                        <p:strVal val="hidden"/>
                                      </p:to>
                                    </p:set>
                                  </p:childTnLst>
                                </p:cTn>
                              </p:par>
                              <p:par>
                                <p:cTn id="22" presetID="4" presetClass="exit" presetSubtype="16" fill="hold" nodeType="withEffect">
                                  <p:stCondLst>
                                    <p:cond delay="0"/>
                                  </p:stCondLst>
                                  <p:childTnLst>
                                    <p:animEffect transition="out" filter="box(in)">
                                      <p:cBhvr>
                                        <p:cTn id="23" dur="500"/>
                                        <p:tgtEl>
                                          <p:spTgt spid="3">
                                            <p:txEl>
                                              <p:pRg st="1" end="1"/>
                                            </p:txEl>
                                          </p:spTgt>
                                        </p:tgtEl>
                                      </p:cBhvr>
                                    </p:animEffect>
                                    <p:set>
                                      <p:cBhvr>
                                        <p:cTn id="24" dur="1" fill="hold">
                                          <p:stCondLst>
                                            <p:cond delay="499"/>
                                          </p:stCondLst>
                                        </p:cTn>
                                        <p:tgtEl>
                                          <p:spTgt spid="3">
                                            <p:txEl>
                                              <p:pRg st="1" end="1"/>
                                            </p:txEl>
                                          </p:spTgt>
                                        </p:tgtEl>
                                        <p:attrNameLst>
                                          <p:attrName>style.visibility</p:attrName>
                                        </p:attrNameLst>
                                      </p:cBhvr>
                                      <p:to>
                                        <p:strVal val="hidden"/>
                                      </p:to>
                                    </p:set>
                                  </p:childTnLst>
                                </p:cTn>
                              </p:par>
                              <p:par>
                                <p:cTn id="25" presetID="4" presetClass="exit" presetSubtype="16" fill="hold" nodeType="withEffect">
                                  <p:stCondLst>
                                    <p:cond delay="0"/>
                                  </p:stCondLst>
                                  <p:childTnLst>
                                    <p:animEffect transition="out" filter="box(in)">
                                      <p:cBhvr>
                                        <p:cTn id="26" dur="500"/>
                                        <p:tgtEl>
                                          <p:spTgt spid="3">
                                            <p:txEl>
                                              <p:pRg st="3" end="3"/>
                                            </p:txEl>
                                          </p:spTgt>
                                        </p:tgtEl>
                                      </p:cBhvr>
                                    </p:animEffect>
                                    <p:set>
                                      <p:cBhvr>
                                        <p:cTn id="27" dur="1" fill="hold">
                                          <p:stCondLst>
                                            <p:cond delay="499"/>
                                          </p:stCondLst>
                                        </p:cTn>
                                        <p:tgtEl>
                                          <p:spTgt spid="3">
                                            <p:txEl>
                                              <p:pRg st="3" end="3"/>
                                            </p:txEl>
                                          </p:spTgt>
                                        </p:tgtEl>
                                        <p:attrNameLst>
                                          <p:attrName>style.visibility</p:attrName>
                                        </p:attrNameLst>
                                      </p:cBhvr>
                                      <p:to>
                                        <p:strVal val="hidden"/>
                                      </p:to>
                                    </p:set>
                                  </p:childTnLst>
                                </p:cTn>
                              </p:par>
                              <p:par>
                                <p:cTn id="28" presetID="4" presetClass="exit" presetSubtype="16" fill="hold" nodeType="withEffect">
                                  <p:stCondLst>
                                    <p:cond delay="0"/>
                                  </p:stCondLst>
                                  <p:childTnLst>
                                    <p:animEffect transition="out" filter="box(in)">
                                      <p:cBhvr>
                                        <p:cTn id="29" dur="500"/>
                                        <p:tgtEl>
                                          <p:spTgt spid="3">
                                            <p:txEl>
                                              <p:pRg st="4" end="4"/>
                                            </p:txEl>
                                          </p:spTgt>
                                        </p:tgtEl>
                                      </p:cBhvr>
                                    </p:animEffect>
                                    <p:set>
                                      <p:cBhvr>
                                        <p:cTn id="30"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box(in)">
                                      <p:cBhvr>
                                        <p:cTn id="35" dur="500"/>
                                        <p:tgtEl>
                                          <p:spTgt spid="3">
                                            <p:txEl>
                                              <p:pRg st="6" end="6"/>
                                            </p:txEl>
                                          </p:spTgt>
                                        </p:tgtEl>
                                      </p:cBhvr>
                                    </p:animEffect>
                                  </p:childTnLst>
                                </p:cTn>
                              </p:par>
                              <p:par>
                                <p:cTn id="36" presetID="4" presetClass="entr" presetSubtype="16" fill="hold"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box(in)">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xit" presetSubtype="16" fill="hold" nodeType="clickEffect">
                                  <p:stCondLst>
                                    <p:cond delay="0"/>
                                  </p:stCondLst>
                                  <p:childTnLst>
                                    <p:animEffect transition="out" filter="box(in)">
                                      <p:cBhvr>
                                        <p:cTn id="42" dur="500"/>
                                        <p:tgtEl>
                                          <p:spTgt spid="3">
                                            <p:txEl>
                                              <p:pRg st="6" end="6"/>
                                            </p:txEl>
                                          </p:spTgt>
                                        </p:tgtEl>
                                      </p:cBhvr>
                                    </p:animEffect>
                                    <p:set>
                                      <p:cBhvr>
                                        <p:cTn id="43" dur="1" fill="hold">
                                          <p:stCondLst>
                                            <p:cond delay="499"/>
                                          </p:stCondLst>
                                        </p:cTn>
                                        <p:tgtEl>
                                          <p:spTgt spid="3">
                                            <p:txEl>
                                              <p:pRg st="6" end="6"/>
                                            </p:txEl>
                                          </p:spTgt>
                                        </p:tgtEl>
                                        <p:attrNameLst>
                                          <p:attrName>style.visibility</p:attrName>
                                        </p:attrNameLst>
                                      </p:cBhvr>
                                      <p:to>
                                        <p:strVal val="hidden"/>
                                      </p:to>
                                    </p:set>
                                  </p:childTnLst>
                                </p:cTn>
                              </p:par>
                              <p:par>
                                <p:cTn id="44" presetID="4" presetClass="exit" presetSubtype="16" fill="hold" nodeType="withEffect">
                                  <p:stCondLst>
                                    <p:cond delay="0"/>
                                  </p:stCondLst>
                                  <p:childTnLst>
                                    <p:animEffect transition="out" filter="box(in)">
                                      <p:cBhvr>
                                        <p:cTn id="45" dur="500"/>
                                        <p:tgtEl>
                                          <p:spTgt spid="3">
                                            <p:txEl>
                                              <p:pRg st="7" end="7"/>
                                            </p:txEl>
                                          </p:spTgt>
                                        </p:tgtEl>
                                      </p:cBhvr>
                                    </p:animEffect>
                                    <p:set>
                                      <p:cBhvr>
                                        <p:cTn id="46" dur="1" fill="hold">
                                          <p:stCondLst>
                                            <p:cond delay="499"/>
                                          </p:stCondLst>
                                        </p:cTn>
                                        <p:tgtEl>
                                          <p:spTgt spid="3">
                                            <p:txEl>
                                              <p:pRg st="7" end="7"/>
                                            </p:txEl>
                                          </p:spTgt>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box(in)">
                                      <p:cBhvr>
                                        <p:cTn id="51" dur="500"/>
                                        <p:tgtEl>
                                          <p:spTgt spid="3">
                                            <p:txEl>
                                              <p:pRg st="9" end="9"/>
                                            </p:txEl>
                                          </p:spTgt>
                                        </p:tgtEl>
                                      </p:cBhvr>
                                    </p:animEffect>
                                  </p:childTnLst>
                                </p:cTn>
                              </p:par>
                              <p:par>
                                <p:cTn id="52" presetID="4" presetClass="entr" presetSubtype="16" fill="hold" nodeType="withEffect">
                                  <p:stCondLst>
                                    <p:cond delay="0"/>
                                  </p:stCondLst>
                                  <p:childTnLst>
                                    <p:set>
                                      <p:cBhvr>
                                        <p:cTn id="53" dur="1" fill="hold">
                                          <p:stCondLst>
                                            <p:cond delay="0"/>
                                          </p:stCondLst>
                                        </p:cTn>
                                        <p:tgtEl>
                                          <p:spTgt spid="3">
                                            <p:txEl>
                                              <p:pRg st="10" end="10"/>
                                            </p:txEl>
                                          </p:spTgt>
                                        </p:tgtEl>
                                        <p:attrNameLst>
                                          <p:attrName>style.visibility</p:attrName>
                                        </p:attrNameLst>
                                      </p:cBhvr>
                                      <p:to>
                                        <p:strVal val="visible"/>
                                      </p:to>
                                    </p:set>
                                    <p:animEffect transition="in" filter="box(in)">
                                      <p:cBhvr>
                                        <p:cTn id="54" dur="500"/>
                                        <p:tgtEl>
                                          <p:spTgt spid="3">
                                            <p:txEl>
                                              <p:pRg st="10" end="1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4" presetClass="exit" presetSubtype="16" fill="hold" nodeType="clickEffect">
                                  <p:stCondLst>
                                    <p:cond delay="0"/>
                                  </p:stCondLst>
                                  <p:childTnLst>
                                    <p:animEffect transition="out" filter="box(in)">
                                      <p:cBhvr>
                                        <p:cTn id="58" dur="500"/>
                                        <p:tgtEl>
                                          <p:spTgt spid="3">
                                            <p:txEl>
                                              <p:pRg st="9" end="9"/>
                                            </p:txEl>
                                          </p:spTgt>
                                        </p:tgtEl>
                                      </p:cBhvr>
                                    </p:animEffect>
                                    <p:set>
                                      <p:cBhvr>
                                        <p:cTn id="59" dur="1" fill="hold">
                                          <p:stCondLst>
                                            <p:cond delay="499"/>
                                          </p:stCondLst>
                                        </p:cTn>
                                        <p:tgtEl>
                                          <p:spTgt spid="3">
                                            <p:txEl>
                                              <p:pRg st="9" end="9"/>
                                            </p:txEl>
                                          </p:spTgt>
                                        </p:tgtEl>
                                        <p:attrNameLst>
                                          <p:attrName>style.visibility</p:attrName>
                                        </p:attrNameLst>
                                      </p:cBhvr>
                                      <p:to>
                                        <p:strVal val="hidden"/>
                                      </p:to>
                                    </p:set>
                                  </p:childTnLst>
                                </p:cTn>
                              </p:par>
                              <p:par>
                                <p:cTn id="60" presetID="4" presetClass="exit" presetSubtype="16" fill="hold" nodeType="withEffect">
                                  <p:stCondLst>
                                    <p:cond delay="0"/>
                                  </p:stCondLst>
                                  <p:childTnLst>
                                    <p:animEffect transition="out" filter="box(in)">
                                      <p:cBhvr>
                                        <p:cTn id="61" dur="500"/>
                                        <p:tgtEl>
                                          <p:spTgt spid="3">
                                            <p:txEl>
                                              <p:pRg st="10" end="10"/>
                                            </p:txEl>
                                          </p:spTgt>
                                        </p:tgtEl>
                                      </p:cBhvr>
                                    </p:animEffect>
                                    <p:set>
                                      <p:cBhvr>
                                        <p:cTn id="62" dur="1" fill="hold">
                                          <p:stCondLst>
                                            <p:cond delay="499"/>
                                          </p:stCondLst>
                                        </p:cTn>
                                        <p:tgtEl>
                                          <p:spTgt spid="3">
                                            <p:txEl>
                                              <p:pRg st="10" end="1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52400"/>
            <a:ext cx="8915400" cy="1066800"/>
          </a:xfrm>
        </p:spPr>
        <p:txBody>
          <a:bodyPr>
            <a:noAutofit/>
          </a:bodyPr>
          <a:lstStyle/>
          <a:p>
            <a:r>
              <a:rPr lang="en-US" b="1" dirty="0">
                <a:solidFill>
                  <a:schemeClr val="tx1"/>
                </a:solidFill>
                <a:latin typeface="Algerian" pitchFamily="82" charset="0"/>
              </a:rPr>
              <a:t>Hypothesis formulation</a:t>
            </a:r>
          </a:p>
        </p:txBody>
      </p:sp>
      <p:sp>
        <p:nvSpPr>
          <p:cNvPr id="5" name="Rectangle 4"/>
          <p:cNvSpPr/>
          <p:nvPr/>
        </p:nvSpPr>
        <p:spPr>
          <a:xfrm>
            <a:off x="914400" y="1524000"/>
            <a:ext cx="7010400" cy="3785652"/>
          </a:xfrm>
          <a:prstGeom prst="rect">
            <a:avLst/>
          </a:prstGeom>
        </p:spPr>
        <p:txBody>
          <a:bodyPr wrap="square">
            <a:spAutoFit/>
          </a:bodyPr>
          <a:lstStyle/>
          <a:p>
            <a:pPr>
              <a:buFont typeface="Arial" pitchFamily="34" charset="0"/>
              <a:buChar char="•"/>
            </a:pPr>
            <a:r>
              <a:rPr lang="en-US" sz="2400" b="1" dirty="0">
                <a:solidFill>
                  <a:srgbClr val="7030A0"/>
                </a:solidFill>
              </a:rPr>
              <a:t>Children formulate a hypothesis about a present or potential event and test this hypothesis against reality. </a:t>
            </a:r>
          </a:p>
          <a:p>
            <a:pPr>
              <a:buFont typeface="Arial" pitchFamily="34" charset="0"/>
              <a:buChar char="•"/>
            </a:pPr>
            <a:endParaRPr lang="en-US" sz="2400" b="1" dirty="0">
              <a:solidFill>
                <a:srgbClr val="7030A0"/>
              </a:solidFill>
            </a:endParaRPr>
          </a:p>
          <a:p>
            <a:pPr>
              <a:buFont typeface="Arial" pitchFamily="34" charset="0"/>
              <a:buChar char="•"/>
            </a:pPr>
            <a:endParaRPr lang="en-US" sz="2400" b="1" dirty="0">
              <a:solidFill>
                <a:srgbClr val="7030A0"/>
              </a:solidFill>
            </a:endParaRPr>
          </a:p>
          <a:p>
            <a:pPr>
              <a:buFont typeface="Arial" pitchFamily="34" charset="0"/>
              <a:buChar char="•"/>
            </a:pPr>
            <a:r>
              <a:rPr lang="en-US" sz="2400" b="1" dirty="0">
                <a:solidFill>
                  <a:srgbClr val="7030A0"/>
                </a:solidFill>
              </a:rPr>
              <a:t>If necessary, they can generate all possible outcomes at the beginning.</a:t>
            </a:r>
          </a:p>
          <a:p>
            <a:pPr>
              <a:buFont typeface="Arial" pitchFamily="34" charset="0"/>
              <a:buChar char="•"/>
            </a:pPr>
            <a:endParaRPr lang="en-US" sz="2400" b="1" dirty="0">
              <a:solidFill>
                <a:srgbClr val="7030A0"/>
              </a:solidFill>
            </a:endParaRPr>
          </a:p>
          <a:p>
            <a:pPr>
              <a:buFont typeface="Arial" pitchFamily="34" charset="0"/>
              <a:buChar char="•"/>
            </a:pPr>
            <a:r>
              <a:rPr lang="en-US" sz="2400" b="1" dirty="0">
                <a:solidFill>
                  <a:srgbClr val="7030A0"/>
                </a:solidFill>
              </a:rPr>
              <a:t>By testing predictions from each hypothesis,</a:t>
            </a:r>
          </a:p>
          <a:p>
            <a:pPr>
              <a:buFont typeface="Arial" pitchFamily="34" charset="0"/>
              <a:buChar char="•"/>
            </a:pPr>
            <a:r>
              <a:rPr lang="en-US" sz="2400" b="1" dirty="0">
                <a:solidFill>
                  <a:srgbClr val="7030A0"/>
                </a:solidFill>
              </a:rPr>
              <a:t>they demonstrate </a:t>
            </a:r>
            <a:r>
              <a:rPr lang="en-US" sz="2400" b="1" dirty="0" err="1">
                <a:solidFill>
                  <a:srgbClr val="7030A0"/>
                </a:solidFill>
              </a:rPr>
              <a:t>hypothetico</a:t>
            </a:r>
            <a:r>
              <a:rPr lang="en-US" sz="2400" b="1" dirty="0">
                <a:solidFill>
                  <a:srgbClr val="7030A0"/>
                </a:solidFill>
              </a:rPr>
              <a:t>-deductive thought.</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752600"/>
            <a:ext cx="4724400" cy="1066800"/>
          </a:xfrm>
        </p:spPr>
        <p:txBody>
          <a:bodyPr>
            <a:noAutofit/>
          </a:bodyPr>
          <a:lstStyle/>
          <a:p>
            <a:pPr algn="l">
              <a:buFont typeface="Arial" pitchFamily="34" charset="0"/>
              <a:buChar char="•"/>
            </a:pPr>
            <a:r>
              <a:rPr lang="en-US" sz="2800" b="1" dirty="0">
                <a:solidFill>
                  <a:srgbClr val="7030A0"/>
                </a:solidFill>
              </a:rPr>
              <a:t>Ability to come up with different hypothesis about a problem and weigh data to make judgment</a:t>
            </a:r>
          </a:p>
        </p:txBody>
      </p:sp>
      <p:pic>
        <p:nvPicPr>
          <p:cNvPr id="5" name="Picture 2" descr="Related image"/>
          <p:cNvPicPr>
            <a:picLocks noChangeAspect="1" noChangeArrowheads="1"/>
          </p:cNvPicPr>
          <p:nvPr/>
        </p:nvPicPr>
        <p:blipFill>
          <a:blip r:embed="rId2">
            <a:lum bright="-30000"/>
          </a:blip>
          <a:srcRect l="46517" t="23234"/>
          <a:stretch>
            <a:fillRect/>
          </a:stretch>
        </p:blipFill>
        <p:spPr bwMode="auto">
          <a:xfrm>
            <a:off x="4812224" y="914400"/>
            <a:ext cx="3934901" cy="4240354"/>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524000"/>
            <a:ext cx="8915400" cy="1066800"/>
          </a:xfrm>
        </p:spPr>
        <p:txBody>
          <a:bodyPr>
            <a:noAutofit/>
          </a:bodyPr>
          <a:lstStyle/>
          <a:p>
            <a:endParaRPr lang="en-US" sz="2800" b="1" dirty="0">
              <a:solidFill>
                <a:srgbClr val="002060"/>
              </a:solidFill>
              <a:latin typeface="Algerian" pitchFamily="82" charset="0"/>
            </a:endParaRPr>
          </a:p>
        </p:txBody>
      </p:sp>
      <p:pic>
        <p:nvPicPr>
          <p:cNvPr id="54273" name="Picture 1"/>
          <p:cNvPicPr>
            <a:picLocks noChangeAspect="1" noChangeArrowheads="1"/>
          </p:cNvPicPr>
          <p:nvPr/>
        </p:nvPicPr>
        <p:blipFill>
          <a:blip r:embed="rId2"/>
          <a:srcRect/>
          <a:stretch>
            <a:fillRect/>
          </a:stretch>
        </p:blipFill>
        <p:spPr bwMode="auto">
          <a:xfrm>
            <a:off x="1143000" y="381000"/>
            <a:ext cx="7010400" cy="6212468"/>
          </a:xfrm>
          <a:prstGeom prst="rect">
            <a:avLst/>
          </a:prstGeom>
          <a:noFill/>
          <a:ln w="9525">
            <a:noFill/>
            <a:miter lim="800000"/>
            <a:headEnd/>
            <a:tailEnd/>
          </a:ln>
          <a:effec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8915400" cy="1066800"/>
          </a:xfrm>
        </p:spPr>
        <p:txBody>
          <a:bodyPr>
            <a:noAutofit/>
          </a:bodyPr>
          <a:lstStyle/>
          <a:p>
            <a:r>
              <a:rPr lang="en-US" sz="4000" b="1" dirty="0">
                <a:solidFill>
                  <a:schemeClr val="tx1"/>
                </a:solidFill>
                <a:latin typeface="Algerian" pitchFamily="82" charset="0"/>
              </a:rPr>
              <a:t>Processes of cognition</a:t>
            </a:r>
          </a:p>
        </p:txBody>
      </p:sp>
      <p:sp>
        <p:nvSpPr>
          <p:cNvPr id="5" name="Rectangle 4"/>
          <p:cNvSpPr/>
          <p:nvPr/>
        </p:nvSpPr>
        <p:spPr>
          <a:xfrm>
            <a:off x="533400" y="2438400"/>
            <a:ext cx="7772400" cy="2862322"/>
          </a:xfrm>
          <a:prstGeom prst="rect">
            <a:avLst/>
          </a:prstGeom>
        </p:spPr>
        <p:txBody>
          <a:bodyPr wrap="square">
            <a:spAutoFit/>
          </a:bodyPr>
          <a:lstStyle/>
          <a:p>
            <a:r>
              <a:rPr lang="en-US" sz="2000" b="1" dirty="0">
                <a:solidFill>
                  <a:srgbClr val="7030A0"/>
                </a:solidFill>
              </a:rPr>
              <a:t>Developing a mental schemata–child take in new experiences through their own system of knowledge.</a:t>
            </a:r>
          </a:p>
          <a:p>
            <a:endParaRPr lang="en-US" sz="2000" b="1" dirty="0">
              <a:solidFill>
                <a:srgbClr val="7030A0"/>
              </a:solidFill>
            </a:endParaRPr>
          </a:p>
          <a:p>
            <a:r>
              <a:rPr lang="en-US" sz="2000" b="1" dirty="0">
                <a:solidFill>
                  <a:srgbClr val="7030A0"/>
                </a:solidFill>
              </a:rPr>
              <a:t>It is now known that infants can from the first day of life smell, see, and hear.</a:t>
            </a:r>
          </a:p>
          <a:p>
            <a:endParaRPr lang="en-US" sz="2000" b="1" dirty="0">
              <a:solidFill>
                <a:srgbClr val="7030A0"/>
              </a:solidFill>
            </a:endParaRPr>
          </a:p>
          <a:p>
            <a:r>
              <a:rPr lang="en-US" sz="2000" b="1" dirty="0">
                <a:solidFill>
                  <a:srgbClr val="7030A0"/>
                </a:solidFill>
              </a:rPr>
              <a:t>Even very young infants have the ability of perceiving movement, facial relationships, and color.</a:t>
            </a:r>
          </a:p>
          <a:p>
            <a:endParaRPr lang="en-US" sz="2000" b="1" dirty="0">
              <a:solidFill>
                <a:srgbClr val="7030A0"/>
              </a:solidFill>
            </a:endParaRPr>
          </a:p>
        </p:txBody>
      </p:sp>
      <p:pic>
        <p:nvPicPr>
          <p:cNvPr id="1026" name="Picture 2"/>
          <p:cNvPicPr>
            <a:picLocks noChangeAspect="1" noChangeArrowheads="1"/>
          </p:cNvPicPr>
          <p:nvPr/>
        </p:nvPicPr>
        <p:blipFill>
          <a:blip r:embed="rId2"/>
          <a:srcRect/>
          <a:stretch>
            <a:fillRect/>
          </a:stretch>
        </p:blipFill>
        <p:spPr bwMode="auto">
          <a:xfrm>
            <a:off x="828675" y="1352550"/>
            <a:ext cx="6943725" cy="857250"/>
          </a:xfrm>
          <a:prstGeom prst="rect">
            <a:avLst/>
          </a:prstGeom>
          <a:noFill/>
          <a:ln w="9525">
            <a:noFill/>
            <a:miter lim="800000"/>
            <a:headEnd/>
            <a:tailEnd/>
          </a:ln>
          <a:effec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8915400" cy="1066800"/>
          </a:xfrm>
        </p:spPr>
        <p:txBody>
          <a:bodyPr>
            <a:noAutofit/>
          </a:bodyPr>
          <a:lstStyle/>
          <a:p>
            <a:r>
              <a:rPr lang="en-US" sz="4000" b="1" dirty="0">
                <a:solidFill>
                  <a:schemeClr val="tx1"/>
                </a:solidFill>
                <a:latin typeface="Algerian" pitchFamily="82" charset="0"/>
              </a:rPr>
              <a:t>ACCOMODATION</a:t>
            </a:r>
          </a:p>
        </p:txBody>
      </p:sp>
      <p:sp>
        <p:nvSpPr>
          <p:cNvPr id="6" name="Rectangle 5"/>
          <p:cNvSpPr/>
          <p:nvPr/>
        </p:nvSpPr>
        <p:spPr>
          <a:xfrm>
            <a:off x="1295400" y="1981200"/>
            <a:ext cx="6858000" cy="1938992"/>
          </a:xfrm>
          <a:prstGeom prst="rect">
            <a:avLst/>
          </a:prstGeom>
        </p:spPr>
        <p:txBody>
          <a:bodyPr wrap="square">
            <a:spAutoFit/>
          </a:bodyPr>
          <a:lstStyle/>
          <a:p>
            <a:r>
              <a:rPr lang="en-US" sz="2400" b="1" dirty="0">
                <a:solidFill>
                  <a:srgbClr val="7030A0"/>
                </a:solidFill>
              </a:rPr>
              <a:t>• Complementary process for intelligence to develop child goes on adding newer information to the original schemata.</a:t>
            </a:r>
          </a:p>
          <a:p>
            <a:endParaRPr lang="en-US" sz="2400" b="1" dirty="0">
              <a:solidFill>
                <a:srgbClr val="7030A0"/>
              </a:solidFill>
            </a:endParaRPr>
          </a:p>
          <a:p>
            <a:r>
              <a:rPr lang="en-US" sz="2400" b="1" dirty="0">
                <a:solidFill>
                  <a:srgbClr val="7030A0"/>
                </a:solidFill>
              </a:rPr>
              <a:t>MODIFYING SCHEMA</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8915400" cy="1066800"/>
          </a:xfrm>
        </p:spPr>
        <p:txBody>
          <a:bodyPr>
            <a:noAutofit/>
          </a:bodyPr>
          <a:lstStyle/>
          <a:p>
            <a:r>
              <a:rPr lang="en-US" sz="4000" b="1" dirty="0">
                <a:solidFill>
                  <a:schemeClr val="tx1"/>
                </a:solidFill>
                <a:latin typeface="Algerian" pitchFamily="82" charset="0"/>
              </a:rPr>
              <a:t>Equilibration</a:t>
            </a:r>
          </a:p>
        </p:txBody>
      </p:sp>
      <p:sp>
        <p:nvSpPr>
          <p:cNvPr id="4" name="Rectangle 3"/>
          <p:cNvSpPr/>
          <p:nvPr/>
        </p:nvSpPr>
        <p:spPr>
          <a:xfrm>
            <a:off x="1295400" y="1371600"/>
            <a:ext cx="6705600" cy="830997"/>
          </a:xfrm>
          <a:prstGeom prst="rect">
            <a:avLst/>
          </a:prstGeom>
        </p:spPr>
        <p:txBody>
          <a:bodyPr wrap="square">
            <a:spAutoFit/>
          </a:bodyPr>
          <a:lstStyle/>
          <a:p>
            <a:r>
              <a:rPr lang="en-US" sz="2400" b="1" dirty="0">
                <a:solidFill>
                  <a:srgbClr val="7030A0"/>
                </a:solidFill>
              </a:rPr>
              <a:t>A balanced , harmonious relationship between one’s cognitive structures &amp; the environment.</a:t>
            </a:r>
          </a:p>
        </p:txBody>
      </p:sp>
      <p:pic>
        <p:nvPicPr>
          <p:cNvPr id="3074" name="Picture 2"/>
          <p:cNvPicPr>
            <a:picLocks noChangeAspect="1" noChangeArrowheads="1"/>
          </p:cNvPicPr>
          <p:nvPr/>
        </p:nvPicPr>
        <p:blipFill>
          <a:blip r:embed="rId2"/>
          <a:srcRect/>
          <a:stretch>
            <a:fillRect/>
          </a:stretch>
        </p:blipFill>
        <p:spPr bwMode="auto">
          <a:xfrm>
            <a:off x="1127735" y="2743200"/>
            <a:ext cx="7041405" cy="3352800"/>
          </a:xfrm>
          <a:prstGeom prst="rect">
            <a:avLst/>
          </a:prstGeom>
          <a:noFill/>
          <a:ln w="9525">
            <a:noFill/>
            <a:miter lim="800000"/>
            <a:headEnd/>
            <a:tailEnd/>
          </a:ln>
          <a:effec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8915400" cy="1066800"/>
          </a:xfrm>
        </p:spPr>
        <p:txBody>
          <a:bodyPr>
            <a:noAutofit/>
          </a:bodyPr>
          <a:lstStyle/>
          <a:p>
            <a:r>
              <a:rPr lang="en-US" sz="4000" b="1" dirty="0">
                <a:solidFill>
                  <a:schemeClr val="tx1"/>
                </a:solidFill>
                <a:latin typeface="Algerian" pitchFamily="82" charset="0"/>
              </a:rPr>
              <a:t>EQUILIBRATION</a:t>
            </a:r>
          </a:p>
        </p:txBody>
      </p:sp>
      <p:sp>
        <p:nvSpPr>
          <p:cNvPr id="4" name="Rectangle 3"/>
          <p:cNvSpPr/>
          <p:nvPr/>
        </p:nvSpPr>
        <p:spPr>
          <a:xfrm>
            <a:off x="1295400" y="914400"/>
            <a:ext cx="6858000" cy="830997"/>
          </a:xfrm>
          <a:prstGeom prst="rect">
            <a:avLst/>
          </a:prstGeom>
        </p:spPr>
        <p:txBody>
          <a:bodyPr wrap="square">
            <a:spAutoFit/>
          </a:bodyPr>
          <a:lstStyle/>
          <a:p>
            <a:r>
              <a:rPr lang="en-US" sz="2400" b="1" dirty="0">
                <a:solidFill>
                  <a:srgbClr val="7030A0"/>
                </a:solidFill>
              </a:rPr>
              <a:t>• Changing basic assumption following adjustments in assimilated knowledge</a:t>
            </a:r>
          </a:p>
        </p:txBody>
      </p:sp>
      <p:pic>
        <p:nvPicPr>
          <p:cNvPr id="4098" name="Picture 2"/>
          <p:cNvPicPr>
            <a:picLocks noChangeAspect="1" noChangeArrowheads="1"/>
          </p:cNvPicPr>
          <p:nvPr/>
        </p:nvPicPr>
        <p:blipFill>
          <a:blip r:embed="rId2"/>
          <a:srcRect/>
          <a:stretch>
            <a:fillRect/>
          </a:stretch>
        </p:blipFill>
        <p:spPr bwMode="auto">
          <a:xfrm>
            <a:off x="914400" y="2209800"/>
            <a:ext cx="7177088" cy="3772874"/>
          </a:xfrm>
          <a:prstGeom prst="rect">
            <a:avLst/>
          </a:prstGeom>
          <a:noFill/>
          <a:ln w="9525">
            <a:noFill/>
            <a:miter lim="800000"/>
            <a:headEnd/>
            <a:tailEnd/>
          </a:ln>
          <a:effec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8915400" cy="1066800"/>
          </a:xfrm>
        </p:spPr>
        <p:txBody>
          <a:bodyPr>
            <a:noAutofit/>
          </a:bodyPr>
          <a:lstStyle/>
          <a:p>
            <a:r>
              <a:rPr lang="en-US" sz="3600" b="1" dirty="0">
                <a:solidFill>
                  <a:srgbClr val="002060"/>
                </a:solidFill>
                <a:latin typeface="Algerian" pitchFamily="82" charset="0"/>
              </a:rPr>
              <a:t> DEMERITS</a:t>
            </a:r>
          </a:p>
          <a:p>
            <a:endParaRPr lang="en-US" sz="3600" b="1" dirty="0">
              <a:solidFill>
                <a:srgbClr val="002060"/>
              </a:solidFill>
              <a:latin typeface="Algerian" pitchFamily="82" charset="0"/>
            </a:endParaRPr>
          </a:p>
        </p:txBody>
      </p:sp>
      <p:sp>
        <p:nvSpPr>
          <p:cNvPr id="4" name="Rectangle 3"/>
          <p:cNvSpPr/>
          <p:nvPr/>
        </p:nvSpPr>
        <p:spPr>
          <a:xfrm>
            <a:off x="762000" y="838200"/>
            <a:ext cx="7772400" cy="4893647"/>
          </a:xfrm>
          <a:prstGeom prst="rect">
            <a:avLst/>
          </a:prstGeom>
        </p:spPr>
        <p:txBody>
          <a:bodyPr wrap="square">
            <a:spAutoFit/>
          </a:bodyPr>
          <a:lstStyle/>
          <a:p>
            <a:endParaRPr lang="en-US" sz="2400" b="1" dirty="0">
              <a:solidFill>
                <a:srgbClr val="7030A0"/>
              </a:solidFill>
            </a:endParaRPr>
          </a:p>
          <a:p>
            <a:endParaRPr lang="en-US" sz="2400" b="1" dirty="0">
              <a:solidFill>
                <a:srgbClr val="7030A0"/>
              </a:solidFill>
            </a:endParaRPr>
          </a:p>
          <a:p>
            <a:r>
              <a:rPr lang="en-US" sz="2400" b="1" dirty="0">
                <a:solidFill>
                  <a:srgbClr val="7030A0"/>
                </a:solidFill>
              </a:rPr>
              <a:t>• Children are consistently inconsistent in their approach to problem solving despite using the same cognitive structures.</a:t>
            </a:r>
          </a:p>
          <a:p>
            <a:endParaRPr lang="en-US" sz="2400" b="1" dirty="0">
              <a:solidFill>
                <a:srgbClr val="7030A0"/>
              </a:solidFill>
            </a:endParaRPr>
          </a:p>
          <a:p>
            <a:r>
              <a:rPr lang="en-US" sz="2400" b="1" dirty="0">
                <a:solidFill>
                  <a:srgbClr val="7030A0"/>
                </a:solidFill>
              </a:rPr>
              <a:t>• Lately it has been suggested that this inadequacy in problem solving are related to memory power of the child rather than cognitive ability.</a:t>
            </a:r>
          </a:p>
          <a:p>
            <a:endParaRPr lang="en-US" sz="2400" b="1" dirty="0">
              <a:solidFill>
                <a:srgbClr val="7030A0"/>
              </a:solidFill>
            </a:endParaRPr>
          </a:p>
          <a:p>
            <a:r>
              <a:rPr lang="en-US" sz="2400" b="1" dirty="0">
                <a:solidFill>
                  <a:srgbClr val="7030A0"/>
                </a:solidFill>
              </a:rPr>
              <a:t>• Piaget was better at describing processes than explaining how they operate.</a:t>
            </a:r>
          </a:p>
          <a:p>
            <a:endParaRPr lang="en-US" sz="2400" b="1"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0"/>
            <a:ext cx="8915400" cy="1066800"/>
          </a:xfrm>
        </p:spPr>
        <p:txBody>
          <a:bodyPr>
            <a:noAutofit/>
          </a:bodyPr>
          <a:lstStyle/>
          <a:p>
            <a:r>
              <a:rPr lang="en-US" sz="3600" b="1" dirty="0">
                <a:solidFill>
                  <a:schemeClr val="tx1"/>
                </a:solidFill>
                <a:latin typeface="Algerian" pitchFamily="82" charset="0"/>
              </a:rPr>
              <a:t>Conclusion</a:t>
            </a:r>
          </a:p>
          <a:p>
            <a:endParaRPr lang="en-US" sz="3600" b="1" dirty="0">
              <a:solidFill>
                <a:schemeClr val="tx1"/>
              </a:solidFill>
              <a:latin typeface="Algerian" pitchFamily="82" charset="0"/>
            </a:endParaRPr>
          </a:p>
        </p:txBody>
      </p:sp>
      <p:sp>
        <p:nvSpPr>
          <p:cNvPr id="4" name="Rectangle 3"/>
          <p:cNvSpPr/>
          <p:nvPr/>
        </p:nvSpPr>
        <p:spPr>
          <a:xfrm>
            <a:off x="762000" y="1305342"/>
            <a:ext cx="7620000" cy="3785652"/>
          </a:xfrm>
          <a:prstGeom prst="rect">
            <a:avLst/>
          </a:prstGeom>
        </p:spPr>
        <p:txBody>
          <a:bodyPr wrap="square">
            <a:spAutoFit/>
          </a:bodyPr>
          <a:lstStyle/>
          <a:p>
            <a:r>
              <a:rPr lang="en-US" sz="2400" b="1" dirty="0">
                <a:solidFill>
                  <a:srgbClr val="7030A0"/>
                </a:solidFill>
              </a:rPr>
              <a:t>• The dentist's message must be presented in terms that correspond to the stage of cognitive development that a particular child has reached.</a:t>
            </a:r>
          </a:p>
          <a:p>
            <a:endParaRPr lang="en-US" sz="2400" b="1" dirty="0">
              <a:solidFill>
                <a:srgbClr val="7030A0"/>
              </a:solidFill>
            </a:endParaRPr>
          </a:p>
          <a:p>
            <a:endParaRPr lang="en-US" sz="2400" b="1" dirty="0">
              <a:solidFill>
                <a:srgbClr val="7030A0"/>
              </a:solidFill>
            </a:endParaRPr>
          </a:p>
          <a:p>
            <a:r>
              <a:rPr lang="en-US" sz="2400" b="1" dirty="0">
                <a:solidFill>
                  <a:srgbClr val="7030A0"/>
                </a:solidFill>
              </a:rPr>
              <a:t>• It is the job of the dentist to carefully evaluate the development of the child, and adapt his or her language so that concepts are represented in a way that the patient can understand them.</a:t>
            </a:r>
          </a:p>
          <a:p>
            <a:endParaRPr lang="en-US" sz="2400" b="1" dirty="0">
              <a:solidFill>
                <a:srgbClr val="7030A0"/>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228600"/>
            <a:ext cx="8915400" cy="1066800"/>
          </a:xfrm>
        </p:spPr>
        <p:txBody>
          <a:bodyPr>
            <a:noAutofit/>
          </a:bodyPr>
          <a:lstStyle/>
          <a:p>
            <a:r>
              <a:rPr lang="en-US" dirty="0">
                <a:solidFill>
                  <a:schemeClr val="tx1"/>
                </a:solidFill>
                <a:latin typeface="Algerian" pitchFamily="82" charset="0"/>
              </a:rPr>
              <a:t>references</a:t>
            </a:r>
            <a:endParaRPr lang="en-US" b="1" dirty="0">
              <a:solidFill>
                <a:schemeClr val="tx1"/>
              </a:solidFill>
              <a:latin typeface="Algerian" pitchFamily="82" charset="0"/>
            </a:endParaRPr>
          </a:p>
        </p:txBody>
      </p:sp>
      <p:sp>
        <p:nvSpPr>
          <p:cNvPr id="4" name="Rectangle 3"/>
          <p:cNvSpPr/>
          <p:nvPr/>
        </p:nvSpPr>
        <p:spPr>
          <a:xfrm>
            <a:off x="457200" y="1295400"/>
            <a:ext cx="8382000" cy="4893647"/>
          </a:xfrm>
          <a:prstGeom prst="rect">
            <a:avLst/>
          </a:prstGeom>
        </p:spPr>
        <p:txBody>
          <a:bodyPr wrap="square">
            <a:spAutoFit/>
          </a:bodyPr>
          <a:lstStyle/>
          <a:p>
            <a:endParaRPr lang="en-US" sz="2400" b="1" dirty="0">
              <a:solidFill>
                <a:srgbClr val="7030A0"/>
              </a:solidFill>
            </a:endParaRPr>
          </a:p>
          <a:p>
            <a:r>
              <a:rPr lang="en-US" sz="2400" b="1" dirty="0">
                <a:solidFill>
                  <a:srgbClr val="7030A0"/>
                </a:solidFill>
              </a:rPr>
              <a:t>• Theories of developmental psychology, </a:t>
            </a:r>
            <a:r>
              <a:rPr lang="en-US" sz="2400" b="1" dirty="0" err="1">
                <a:solidFill>
                  <a:srgbClr val="7030A0"/>
                </a:solidFill>
              </a:rPr>
              <a:t>Petricia</a:t>
            </a:r>
            <a:r>
              <a:rPr lang="en-US" sz="2400" b="1" dirty="0">
                <a:solidFill>
                  <a:srgbClr val="7030A0"/>
                </a:solidFill>
              </a:rPr>
              <a:t> Miller 5</a:t>
            </a:r>
            <a:r>
              <a:rPr lang="en-US" sz="2400" b="1" baseline="30000" dirty="0">
                <a:solidFill>
                  <a:srgbClr val="7030A0"/>
                </a:solidFill>
              </a:rPr>
              <a:t>th</a:t>
            </a:r>
            <a:r>
              <a:rPr lang="en-US" sz="2400" b="1" dirty="0">
                <a:solidFill>
                  <a:srgbClr val="7030A0"/>
                </a:solidFill>
              </a:rPr>
              <a:t> Edi.</a:t>
            </a:r>
          </a:p>
          <a:p>
            <a:endParaRPr lang="en-US" sz="2400" b="1" dirty="0">
              <a:solidFill>
                <a:srgbClr val="7030A0"/>
              </a:solidFill>
            </a:endParaRPr>
          </a:p>
          <a:p>
            <a:pPr>
              <a:buFont typeface="Arial" pitchFamily="34" charset="0"/>
              <a:buChar char="•"/>
            </a:pPr>
            <a:r>
              <a:rPr lang="en-US" sz="2400" b="1" dirty="0">
                <a:solidFill>
                  <a:srgbClr val="7030A0"/>
                </a:solidFill>
              </a:rPr>
              <a:t>Developmental Psychology Childhood and Adolescence, David </a:t>
            </a:r>
          </a:p>
          <a:p>
            <a:r>
              <a:rPr lang="en-US" sz="2400" b="1" dirty="0">
                <a:solidFill>
                  <a:srgbClr val="7030A0"/>
                </a:solidFill>
              </a:rPr>
              <a:t>   R. Shaffer, 8</a:t>
            </a:r>
            <a:r>
              <a:rPr lang="en-US" sz="2400" b="1" baseline="30000" dirty="0">
                <a:solidFill>
                  <a:srgbClr val="7030A0"/>
                </a:solidFill>
              </a:rPr>
              <a:t>th</a:t>
            </a:r>
            <a:r>
              <a:rPr lang="en-US" sz="2400" b="1" dirty="0">
                <a:solidFill>
                  <a:srgbClr val="7030A0"/>
                </a:solidFill>
              </a:rPr>
              <a:t> Edi, 2010. </a:t>
            </a:r>
          </a:p>
          <a:p>
            <a:endParaRPr lang="en-US" sz="2400" b="1" dirty="0">
              <a:solidFill>
                <a:srgbClr val="7030A0"/>
              </a:solidFill>
            </a:endParaRPr>
          </a:p>
          <a:p>
            <a:r>
              <a:rPr lang="en-US" sz="2400" b="1" dirty="0">
                <a:solidFill>
                  <a:srgbClr val="7030A0"/>
                </a:solidFill>
              </a:rPr>
              <a:t>• Pinkham .</a:t>
            </a:r>
            <a:r>
              <a:rPr lang="en-US" sz="2400" b="1" dirty="0" err="1">
                <a:solidFill>
                  <a:srgbClr val="7030A0"/>
                </a:solidFill>
              </a:rPr>
              <a:t>Pediateric</a:t>
            </a:r>
            <a:r>
              <a:rPr lang="en-US" sz="2400" b="1" dirty="0">
                <a:solidFill>
                  <a:srgbClr val="7030A0"/>
                </a:solidFill>
              </a:rPr>
              <a:t> Dentistry; 4th Edi, 2005.Elsevier</a:t>
            </a:r>
          </a:p>
          <a:p>
            <a:endParaRPr lang="en-US" sz="2400" b="1" dirty="0">
              <a:solidFill>
                <a:srgbClr val="7030A0"/>
              </a:solidFill>
            </a:endParaRPr>
          </a:p>
          <a:p>
            <a:r>
              <a:rPr lang="en-US" sz="2400" b="1" dirty="0">
                <a:solidFill>
                  <a:srgbClr val="7030A0"/>
                </a:solidFill>
              </a:rPr>
              <a:t>• McDonald. Dentistry for the child and adolescent .8</a:t>
            </a:r>
            <a:r>
              <a:rPr lang="en-US" sz="2400" b="1" baseline="30000" dirty="0">
                <a:solidFill>
                  <a:srgbClr val="7030A0"/>
                </a:solidFill>
              </a:rPr>
              <a:t>th</a:t>
            </a:r>
            <a:r>
              <a:rPr lang="en-US" sz="2400" b="1" dirty="0">
                <a:solidFill>
                  <a:srgbClr val="7030A0"/>
                </a:solidFill>
              </a:rPr>
              <a:t> Edi,</a:t>
            </a:r>
          </a:p>
          <a:p>
            <a:r>
              <a:rPr lang="en-US" sz="2400" b="1" dirty="0">
                <a:solidFill>
                  <a:srgbClr val="7030A0"/>
                </a:solidFill>
              </a:rPr>
              <a:t>.2004;Elsevier</a:t>
            </a:r>
          </a:p>
          <a:p>
            <a:endParaRPr lang="en-US" sz="2400" b="1" dirty="0">
              <a:solidFill>
                <a:srgbClr val="7030A0"/>
              </a:solidFill>
            </a:endParaRPr>
          </a:p>
          <a:p>
            <a:pPr>
              <a:buFont typeface="Arial" pitchFamily="34" charset="0"/>
              <a:buChar char="•"/>
            </a:pPr>
            <a:r>
              <a:rPr lang="en-US" sz="2400" b="1" dirty="0">
                <a:solidFill>
                  <a:srgbClr val="7030A0"/>
                </a:solidFill>
              </a:rPr>
              <a:t>Textbook of </a:t>
            </a:r>
            <a:r>
              <a:rPr lang="en-US" sz="2400" b="1" dirty="0" err="1">
                <a:solidFill>
                  <a:srgbClr val="7030A0"/>
                </a:solidFill>
              </a:rPr>
              <a:t>Pedodontics</a:t>
            </a:r>
            <a:r>
              <a:rPr lang="en-US" sz="2400" b="1" dirty="0">
                <a:solidFill>
                  <a:srgbClr val="7030A0"/>
                </a:solidFill>
              </a:rPr>
              <a:t> </a:t>
            </a:r>
            <a:r>
              <a:rPr lang="en-US" sz="2400" b="1" dirty="0" err="1">
                <a:solidFill>
                  <a:srgbClr val="7030A0"/>
                </a:solidFill>
              </a:rPr>
              <a:t>Shobha</a:t>
            </a:r>
            <a:r>
              <a:rPr lang="en-US" sz="2400" b="1" dirty="0">
                <a:solidFill>
                  <a:srgbClr val="7030A0"/>
                </a:solidFill>
              </a:rPr>
              <a:t> </a:t>
            </a:r>
            <a:r>
              <a:rPr lang="en-US" sz="2400" b="1" dirty="0" err="1">
                <a:solidFill>
                  <a:srgbClr val="7030A0"/>
                </a:solidFill>
              </a:rPr>
              <a:t>Tondon</a:t>
            </a:r>
            <a:r>
              <a:rPr lang="en-US" sz="2400" b="1" dirty="0">
                <a:solidFill>
                  <a:srgbClr val="7030A0"/>
                </a:solidFill>
              </a:rPr>
              <a:t> 2nd Edi. 2008</a:t>
            </a:r>
          </a:p>
          <a:p>
            <a:endParaRPr lang="en-US" sz="2400" b="1" dirty="0">
              <a:solidFill>
                <a:srgbClr val="7030A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152400" y="990600"/>
          <a:ext cx="88392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graphicEl>
                                              <a:dgm id="{BD146C23-AA3F-4886-9CA4-1E3B99686299}"/>
                                            </p:graphicEl>
                                          </p:spTgt>
                                        </p:tgtEl>
                                        <p:attrNameLst>
                                          <p:attrName>style.visibility</p:attrName>
                                        </p:attrNameLst>
                                      </p:cBhvr>
                                      <p:to>
                                        <p:strVal val="visible"/>
                                      </p:to>
                                    </p:set>
                                    <p:animEffect transition="in" filter="wipe(down)">
                                      <p:cBhvr>
                                        <p:cTn id="7" dur="500"/>
                                        <p:tgtEl>
                                          <p:spTgt spid="3">
                                            <p:graphicEl>
                                              <a:dgm id="{BD146C23-AA3F-4886-9CA4-1E3B9968629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graphicEl>
                                              <a:dgm id="{5CC15D5A-1F5E-44EB-9D07-A1BEB281F02D}"/>
                                            </p:graphicEl>
                                          </p:spTgt>
                                        </p:tgtEl>
                                        <p:attrNameLst>
                                          <p:attrName>style.visibility</p:attrName>
                                        </p:attrNameLst>
                                      </p:cBhvr>
                                      <p:to>
                                        <p:strVal val="visible"/>
                                      </p:to>
                                    </p:set>
                                    <p:animEffect transition="in" filter="wipe(down)">
                                      <p:cBhvr>
                                        <p:cTn id="12" dur="500"/>
                                        <p:tgtEl>
                                          <p:spTgt spid="3">
                                            <p:graphicEl>
                                              <a:dgm id="{5CC15D5A-1F5E-44EB-9D07-A1BEB281F02D}"/>
                                            </p:graphic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graphicEl>
                                              <a:dgm id="{A94E29F9-BCCD-4891-8917-9F7DA8C9A609}"/>
                                            </p:graphicEl>
                                          </p:spTgt>
                                        </p:tgtEl>
                                        <p:attrNameLst>
                                          <p:attrName>style.visibility</p:attrName>
                                        </p:attrNameLst>
                                      </p:cBhvr>
                                      <p:to>
                                        <p:strVal val="visible"/>
                                      </p:to>
                                    </p:set>
                                    <p:animEffect transition="in" filter="wipe(down)">
                                      <p:cBhvr>
                                        <p:cTn id="15" dur="500"/>
                                        <p:tgtEl>
                                          <p:spTgt spid="3">
                                            <p:graphicEl>
                                              <a:dgm id="{A94E29F9-BCCD-4891-8917-9F7DA8C9A60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graphicEl>
                                              <a:dgm id="{BDF27415-343C-4153-AA67-B2B7696CB415}"/>
                                            </p:graphicEl>
                                          </p:spTgt>
                                        </p:tgtEl>
                                        <p:attrNameLst>
                                          <p:attrName>style.visibility</p:attrName>
                                        </p:attrNameLst>
                                      </p:cBhvr>
                                      <p:to>
                                        <p:strVal val="visible"/>
                                      </p:to>
                                    </p:set>
                                    <p:animEffect transition="in" filter="wipe(down)">
                                      <p:cBhvr>
                                        <p:cTn id="20" dur="500"/>
                                        <p:tgtEl>
                                          <p:spTgt spid="3">
                                            <p:graphicEl>
                                              <a:dgm id="{BDF27415-343C-4153-AA67-B2B7696CB415}"/>
                                            </p:graphic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
                                            <p:graphicEl>
                                              <a:dgm id="{460366D3-45A9-4648-92A5-533481591E9E}"/>
                                            </p:graphicEl>
                                          </p:spTgt>
                                        </p:tgtEl>
                                        <p:attrNameLst>
                                          <p:attrName>style.visibility</p:attrName>
                                        </p:attrNameLst>
                                      </p:cBhvr>
                                      <p:to>
                                        <p:strVal val="visible"/>
                                      </p:to>
                                    </p:set>
                                    <p:animEffect transition="in" filter="wipe(down)">
                                      <p:cBhvr>
                                        <p:cTn id="23" dur="500"/>
                                        <p:tgtEl>
                                          <p:spTgt spid="3">
                                            <p:graphicEl>
                                              <a:dgm id="{460366D3-45A9-4648-92A5-533481591E9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524000"/>
            <a:ext cx="8915400" cy="1066800"/>
          </a:xfrm>
        </p:spPr>
        <p:txBody>
          <a:bodyPr>
            <a:noAutofit/>
          </a:bodyPr>
          <a:lstStyle/>
          <a:p>
            <a:endParaRPr lang="en-US" sz="2800" b="1" dirty="0">
              <a:solidFill>
                <a:srgbClr val="002060"/>
              </a:solidFill>
              <a:latin typeface="Algerian" pitchFamily="82" charset="0"/>
            </a:endParaRPr>
          </a:p>
        </p:txBody>
      </p:sp>
      <p:pic>
        <p:nvPicPr>
          <p:cNvPr id="6451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457200"/>
            <a:ext cx="8001000" cy="1752600"/>
          </a:xfrm>
        </p:spPr>
        <p:txBody>
          <a:bodyPr>
            <a:noAutofit/>
          </a:bodyPr>
          <a:lstStyle/>
          <a:p>
            <a:pPr algn="l">
              <a:buFont typeface="Arial" pitchFamily="34" charset="0"/>
              <a:buChar char="•"/>
            </a:pPr>
            <a:r>
              <a:rPr lang="en-US" sz="2400" b="1" dirty="0">
                <a:solidFill>
                  <a:srgbClr val="7030A0"/>
                </a:solidFill>
              </a:rPr>
              <a:t>Piaget journeyed to Paris, where he accepted a position at the Alfred </a:t>
            </a:r>
            <a:r>
              <a:rPr lang="en-US" sz="2400" b="1" dirty="0" err="1">
                <a:solidFill>
                  <a:srgbClr val="7030A0"/>
                </a:solidFill>
              </a:rPr>
              <a:t>Binet</a:t>
            </a:r>
            <a:r>
              <a:rPr lang="en-US" sz="2400" b="1" dirty="0">
                <a:solidFill>
                  <a:srgbClr val="7030A0"/>
                </a:solidFill>
              </a:rPr>
              <a:t> laboratories, working on the first standardized intelligence test.</a:t>
            </a:r>
            <a:br>
              <a:rPr lang="en-US" sz="2400" b="1" dirty="0">
                <a:solidFill>
                  <a:srgbClr val="7030A0"/>
                </a:solidFill>
              </a:rPr>
            </a:br>
            <a:endParaRPr lang="en-US" sz="2400" b="1" dirty="0">
              <a:solidFill>
                <a:srgbClr val="7030A0"/>
              </a:solidFill>
            </a:endParaRPr>
          </a:p>
          <a:p>
            <a:pPr algn="l">
              <a:buFont typeface="Arial" pitchFamily="34" charset="0"/>
              <a:buChar char="•"/>
            </a:pPr>
            <a:endParaRPr lang="en-US" sz="2400" b="1" dirty="0">
              <a:solidFill>
                <a:srgbClr val="7030A0"/>
              </a:solidFill>
            </a:endParaRPr>
          </a:p>
          <a:p>
            <a:pPr algn="l">
              <a:buFont typeface="Arial" pitchFamily="34" charset="0"/>
              <a:buChar char="•"/>
            </a:pPr>
            <a:r>
              <a:rPr lang="en-US" sz="2400" b="1" dirty="0">
                <a:solidFill>
                  <a:srgbClr val="7030A0"/>
                </a:solidFill>
              </a:rPr>
              <a:t>However, Piaget soon found that he was more interested in children’s </a:t>
            </a:r>
            <a:r>
              <a:rPr lang="en-US" sz="2400" b="1" i="1" dirty="0">
                <a:solidFill>
                  <a:srgbClr val="7030A0"/>
                </a:solidFill>
              </a:rPr>
              <a:t>incorrect answers than their correct ones. </a:t>
            </a:r>
          </a:p>
          <a:p>
            <a:pPr algn="l">
              <a:buFont typeface="Arial" pitchFamily="34" charset="0"/>
              <a:buChar char="•"/>
            </a:pPr>
            <a:endParaRPr lang="en-US" sz="2400" b="1" i="1" dirty="0">
              <a:solidFill>
                <a:srgbClr val="7030A0"/>
              </a:solidFill>
            </a:endParaRPr>
          </a:p>
          <a:p>
            <a:pPr algn="l">
              <a:buFont typeface="Arial" pitchFamily="34" charset="0"/>
              <a:buChar char="•"/>
            </a:pPr>
            <a:endParaRPr lang="en-US" sz="2400" b="1" i="1" dirty="0">
              <a:solidFill>
                <a:srgbClr val="7030A0"/>
              </a:solidFill>
            </a:endParaRPr>
          </a:p>
          <a:p>
            <a:pPr algn="l">
              <a:buFont typeface="Arial" pitchFamily="34" charset="0"/>
              <a:buChar char="•"/>
            </a:pPr>
            <a:r>
              <a:rPr lang="en-US" sz="2400" b="1" i="1" dirty="0">
                <a:solidFill>
                  <a:srgbClr val="7030A0"/>
                </a:solidFill>
              </a:rPr>
              <a:t>He first noticed </a:t>
            </a:r>
            <a:r>
              <a:rPr lang="en-US" sz="2400" b="1" dirty="0">
                <a:solidFill>
                  <a:srgbClr val="7030A0"/>
                </a:solidFill>
              </a:rPr>
              <a:t>that children of about the same age produced the same kinds of wrong answers.</a:t>
            </a:r>
          </a:p>
          <a:p>
            <a:pPr algn="l">
              <a:buFont typeface="Arial" pitchFamily="34" charset="0"/>
              <a:buChar char="•"/>
            </a:pPr>
            <a:endParaRPr lang="en-US" sz="2400" b="1"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nodeType="clickEffect">
                                  <p:stCondLst>
                                    <p:cond delay="0"/>
                                  </p:stCondLst>
                                  <p:childTnLst>
                                    <p:animEffect transition="out" filter="box(in)">
                                      <p:cBhvr>
                                        <p:cTn id="11" dur="500"/>
                                        <p:tgtEl>
                                          <p:spTgt spid="3">
                                            <p:txEl>
                                              <p:pRg st="0" end="0"/>
                                            </p:txEl>
                                          </p:spTgt>
                                        </p:tgtEl>
                                      </p:cBhvr>
                                    </p:animEffect>
                                    <p:set>
                                      <p:cBhvr>
                                        <p:cTn id="12"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xit" presetSubtype="10" fill="hold" nodeType="clickEffect">
                                  <p:stCondLst>
                                    <p:cond delay="0"/>
                                  </p:stCondLst>
                                  <p:childTnLst>
                                    <p:animEffect transition="out" filter="checkerboard(across)">
                                      <p:cBhvr>
                                        <p:cTn id="21" dur="500"/>
                                        <p:tgtEl>
                                          <p:spTgt spid="3">
                                            <p:txEl>
                                              <p:pRg st="2" end="2"/>
                                            </p:txEl>
                                          </p:spTgt>
                                        </p:tgtEl>
                                      </p:cBhvr>
                                    </p:animEffect>
                                    <p:set>
                                      <p:cBhvr>
                                        <p:cTn id="22"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ox(in)">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914400"/>
            <a:ext cx="8839200" cy="1752600"/>
          </a:xfrm>
        </p:spPr>
        <p:txBody>
          <a:bodyPr>
            <a:noAutofit/>
          </a:bodyPr>
          <a:lstStyle/>
          <a:p>
            <a:pPr algn="l">
              <a:buFont typeface="Arial" pitchFamily="34" charset="0"/>
              <a:buChar char="•"/>
            </a:pPr>
            <a:r>
              <a:rPr lang="en-US" sz="2800" dirty="0">
                <a:solidFill>
                  <a:srgbClr val="7030A0"/>
                </a:solidFill>
              </a:rPr>
              <a:t>As he questioned children about their misconceptions, he began to realize that young children are not simply less intelligent than older children—rather, their thought processes are completely different. </a:t>
            </a:r>
          </a:p>
          <a:p>
            <a:pPr algn="l">
              <a:buFont typeface="Arial" pitchFamily="34" charset="0"/>
              <a:buChar char="•"/>
            </a:pPr>
            <a:endParaRPr lang="en-US" sz="2800" dirty="0">
              <a:solidFill>
                <a:srgbClr val="7030A0"/>
              </a:solidFill>
            </a:endParaRPr>
          </a:p>
          <a:p>
            <a:pPr algn="l">
              <a:buFont typeface="Arial" pitchFamily="34" charset="0"/>
              <a:buChar char="•"/>
            </a:pPr>
            <a:endParaRPr lang="en-US" sz="2800" dirty="0">
              <a:solidFill>
                <a:srgbClr val="7030A0"/>
              </a:solidFill>
            </a:endParaRPr>
          </a:p>
          <a:p>
            <a:pPr algn="l">
              <a:buFont typeface="Arial" pitchFamily="34" charset="0"/>
              <a:buChar char="•"/>
            </a:pPr>
            <a:r>
              <a:rPr lang="en-US" sz="2800" dirty="0">
                <a:solidFill>
                  <a:srgbClr val="7030A0"/>
                </a:solidFill>
              </a:rPr>
              <a:t>Piaget then set up his own laboratory and spent 60 years charting the course of intellectual growth and attempting to determine how children progress from one type (or stage) of thinking to another.</a:t>
            </a:r>
            <a:endParaRPr lang="en-US" sz="2800" b="1" dirty="0">
              <a:solidFill>
                <a:srgbClr val="7030A0"/>
              </a:solidFill>
            </a:endParaRPr>
          </a:p>
          <a:p>
            <a:pPr algn="l">
              <a:buFont typeface="Arial" pitchFamily="34" charset="0"/>
              <a:buChar char="•"/>
            </a:pPr>
            <a:endParaRPr lang="en-US" sz="2800" b="1"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nodeType="clickEffect">
                                  <p:stCondLst>
                                    <p:cond delay="0"/>
                                  </p:stCondLst>
                                  <p:childTnLst>
                                    <p:animEffect transition="out" filter="box(in)">
                                      <p:cBhvr>
                                        <p:cTn id="11" dur="500"/>
                                        <p:tgtEl>
                                          <p:spTgt spid="3">
                                            <p:txEl>
                                              <p:pRg st="0" end="0"/>
                                            </p:txEl>
                                          </p:spTgt>
                                        </p:tgtEl>
                                      </p:cBhvr>
                                    </p:animEffect>
                                    <p:set>
                                      <p:cBhvr>
                                        <p:cTn id="12"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ox(in)">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23438</TotalTime>
  <Words>2714</Words>
  <Application>Microsoft Office PowerPoint</Application>
  <PresentationFormat>On-screen Show (4:3)</PresentationFormat>
  <Paragraphs>379</Paragraphs>
  <Slides>70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70</vt:i4>
      </vt:variant>
    </vt:vector>
  </HeadingPairs>
  <TitlesOfParts>
    <vt:vector size="75" baseType="lpstr">
      <vt:lpstr>Algerian</vt:lpstr>
      <vt:lpstr>Arial</vt:lpstr>
      <vt:lpstr>Calibri</vt:lpstr>
      <vt:lpstr>Wingdings</vt:lpstr>
      <vt:lpstr>Office Theme</vt:lpstr>
      <vt:lpstr>GOOD MORNIING</vt:lpstr>
      <vt:lpstr>PowerPoint Presentation</vt:lpstr>
      <vt:lpstr>contents</vt:lpstr>
      <vt:lpstr>PowerPoint Presentation</vt:lpstr>
      <vt:lpstr>INTRODUCTION</vt:lpstr>
      <vt:lpstr>PowerPoint Presentation</vt:lpstr>
      <vt:lpstr>PowerPoint Presentation</vt:lpstr>
      <vt:lpstr>PowerPoint Presentation</vt:lpstr>
      <vt:lpstr>PowerPoint Presentation</vt:lpstr>
      <vt:lpstr>PowerPoint Presentation</vt:lpstr>
      <vt:lpstr>PowerPoint Presentation</vt:lpstr>
      <vt:lpstr>Cognitive development of child </vt:lpstr>
      <vt:lpstr>"The brain is wider than the sky." Emily Dickinson (1830-1886)</vt:lpstr>
      <vt:lpstr> General Orientation to Theory</vt:lpstr>
      <vt:lpstr>genetic epistemology</vt:lpstr>
      <vt:lpstr> The biological approach</vt:lpstr>
      <vt:lpstr>Structuralism</vt:lpstr>
      <vt:lpstr>PowerPoint Presentation</vt:lpstr>
      <vt:lpstr>PowerPoint Presentation</vt:lpstr>
      <vt:lpstr>PowerPoint Presentation</vt:lpstr>
      <vt:lpstr>PowerPoint Presentation</vt:lpstr>
      <vt:lpstr>PowerPoint Presentation</vt:lpstr>
      <vt:lpstr>Stage Approach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GOOD MORNIING</dc:title>
  <dc:creator>SHREE</dc:creator>
  <cp:lastModifiedBy>pooja gopalghare</cp:lastModifiedBy>
  <cp:revision>104</cp:revision>
  <dcterms:created xsi:type="dcterms:W3CDTF">2017-12-02T04:29:56Z</dcterms:created>
  <dcterms:modified xsi:type="dcterms:W3CDTF">2023-09-18T05:00:12Z</dcterms:modified>
</cp:coreProperties>
</file>