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7" r:id="rId2"/>
    <p:sldId id="320" r:id="rId3"/>
    <p:sldId id="257" r:id="rId4"/>
    <p:sldId id="326" r:id="rId5"/>
    <p:sldId id="258" r:id="rId6"/>
    <p:sldId id="317" r:id="rId7"/>
    <p:sldId id="319" r:id="rId8"/>
    <p:sldId id="291" r:id="rId9"/>
    <p:sldId id="324" r:id="rId10"/>
    <p:sldId id="314" r:id="rId11"/>
    <p:sldId id="313" r:id="rId12"/>
    <p:sldId id="315" r:id="rId13"/>
    <p:sldId id="316" r:id="rId14"/>
    <p:sldId id="318" r:id="rId15"/>
    <p:sldId id="298" r:id="rId16"/>
    <p:sldId id="299" r:id="rId17"/>
    <p:sldId id="300" r:id="rId18"/>
    <p:sldId id="306" r:id="rId19"/>
    <p:sldId id="308" r:id="rId20"/>
    <p:sldId id="321" r:id="rId21"/>
    <p:sldId id="322" r:id="rId22"/>
    <p:sldId id="323" r:id="rId23"/>
    <p:sldId id="310" r:id="rId24"/>
    <p:sldId id="327" r:id="rId25"/>
    <p:sldId id="307" r:id="rId26"/>
    <p:sldId id="302" r:id="rId27"/>
    <p:sldId id="303" r:id="rId28"/>
    <p:sldId id="304" r:id="rId29"/>
    <p:sldId id="30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7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D0A7E-1F4F-4D03-8EFC-5E3C3E8E6595}" type="datetimeFigureOut">
              <a:rPr lang="en-US" smtClean="0"/>
              <a:pPr/>
              <a:t>5/14/2010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0695E-A6FE-40F8-B6D3-F7446E3753E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6525-C09D-4688-B7D9-A478A037842D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8857-6C87-4D32-8092-6953A5EE2D3A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8034-2BF6-4A2C-9D6B-17530DCCDEF5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F058-7D7A-4021-9E87-28FACDF1A060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7328-A2E2-48C2-9A8A-7EAC54AB2252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A2FB-2992-4241-8DBE-CD43346CF10F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4475-B36B-42E1-823E-1EB0365D84BE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15A8-5B22-49FD-ADED-BE6600972014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F2EF-07A2-47BA-B0BF-AFE65369A3ED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3752-2F45-4B99-8302-FF9C50A29078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227F-D195-43EB-8888-493223A8EAB3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BF7E-BA79-487E-B40A-D7B84CA0B340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37E7-8F78-404A-AA90-695E858EF24F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pic>
        <p:nvPicPr>
          <p:cNvPr id="1026" name="Picture 2" descr="C:\Users\dr sanat\Pictures\IMAGES\good morning\good_morning.jpg"/>
          <p:cNvPicPr>
            <a:picLocks noChangeAspect="1" noChangeArrowheads="1"/>
          </p:cNvPicPr>
          <p:nvPr/>
        </p:nvPicPr>
        <p:blipFill>
          <a:blip r:embed="rId2" cstate="print"/>
          <a:srcRect l="8964" t="20018" r="10352" b="3529"/>
          <a:stretch>
            <a:fillRect/>
          </a:stretch>
        </p:blipFill>
        <p:spPr bwMode="auto">
          <a:xfrm>
            <a:off x="1676400" y="533400"/>
            <a:ext cx="5562600" cy="558195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905000" y="5181600"/>
            <a:ext cx="5367175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Good Morning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Why caries activity tests…..?</a:t>
            </a:r>
            <a:endParaRPr lang="en-IN" sz="32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To assess:</a:t>
            </a: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The need and extent of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</a:rPr>
              <a:t>preventive measures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The success of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therapeutic measures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The progress of </a:t>
            </a:r>
            <a:r>
              <a:rPr lang="en-US" sz="2400" b="1" dirty="0" smtClean="0">
                <a:solidFill>
                  <a:srgbClr val="FFC000"/>
                </a:solidFill>
                <a:latin typeface="Cambria" pitchFamily="18" charset="0"/>
              </a:rPr>
              <a:t>restorative measures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The effectiveness of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health education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relating to dietary and oral hygiene procedure.</a:t>
            </a: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982D-32AE-4B53-9679-D21E6FFBD07A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2" descr="http://hindimoviesong.net/Blog/wp-content/uploads/2009/06/vodafone-zoozoo-picture.jpg"/>
          <p:cNvPicPr>
            <a:picLocks noChangeAspect="1" noChangeArrowheads="1"/>
          </p:cNvPicPr>
          <p:nvPr/>
        </p:nvPicPr>
        <p:blipFill>
          <a:blip r:embed="rId2" cstate="print"/>
          <a:srcRect l="55278" t="15092" r="23055" b="9352"/>
          <a:stretch>
            <a:fillRect/>
          </a:stretch>
        </p:blipFill>
        <p:spPr bwMode="auto">
          <a:xfrm>
            <a:off x="7696200" y="1524000"/>
            <a:ext cx="990600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IN" sz="2800" dirty="0" smtClean="0">
                <a:solidFill>
                  <a:schemeClr val="bg2">
                    <a:lumMod val="10000"/>
                  </a:schemeClr>
                </a:solidFill>
                <a:latin typeface="Copperplate Gothic Bold" pitchFamily="34" charset="0"/>
              </a:rPr>
              <a:t>Ideal requisites 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opperplate Gothic Bold" pitchFamily="34" charset="0"/>
              </a:rPr>
              <a:t>(according to Snyder)</a:t>
            </a:r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Reliability and validity 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i.e. the test must be consistently accurate and reproducible.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Maximum co-relation 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between predicted     and actual caries development.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Simplicity 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with regard to technical procedures and skills required.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159A-8055-4CAE-BD34-3F543919920A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Rapidity- t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he results should be obtained, within hours or few days.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In-expensive, non-invasive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, easy to evaluate and applicable to any clinical setting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FDB0-FA67-4321-B8FA-388059D253CF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pperplate Gothic Bold" pitchFamily="34" charset="0"/>
              </a:rPr>
              <a:t>Pre - requisites </a:t>
            </a:r>
            <a:endParaRPr lang="en-IN" sz="40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Background data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Clinical examination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Caries activity tests</a:t>
            </a: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E7BE-1304-4AA0-831C-68F8F5CE189E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6386" name="Picture 2" descr="http://www.toothclub.gov.hk/chi/pnc/illustration/k_198_i_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600200"/>
            <a:ext cx="2857500" cy="3152775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pperplate Gothic Bold" pitchFamily="34" charset="0"/>
              </a:rPr>
              <a:t>Background data</a:t>
            </a:r>
            <a:endParaRPr lang="en-IN" sz="36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General disease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Medication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Social-economic level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Dietary habits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Oral hygiene practice</a:t>
            </a: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E936-2CCB-45FA-9738-07BF1EF11138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905000"/>
            <a:ext cx="3048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" pitchFamily="18" charset="0"/>
              </a:rPr>
              <a:t>High activity </a:t>
            </a:r>
            <a:endParaRPr lang="en-IN" sz="2800" b="1" dirty="0">
              <a:latin typeface="Cambria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pperplate Gothic Bold" pitchFamily="34" charset="0"/>
              </a:rPr>
              <a:t>Background data</a:t>
            </a:r>
            <a:endParaRPr lang="en-IN" sz="36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General disease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Medication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Social-economic level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Dietary habits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Oral hygiene practice</a:t>
            </a: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159-9A22-44E1-84BF-E5673329ADDC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3657600"/>
            <a:ext cx="3048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" pitchFamily="18" charset="0"/>
              </a:rPr>
              <a:t>Low activity </a:t>
            </a:r>
            <a:endParaRPr lang="en-IN" sz="2800" b="1" dirty="0">
              <a:latin typeface="Cambria" pitchFamily="18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Clinical examination</a:t>
            </a:r>
            <a:endParaRPr lang="en-IN" sz="32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No. of teeth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No. of filling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No. of enamel lesions and cavities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Oral hygiene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Plaque retentive factors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6EC3-6812-430A-8D50-B1A0BF726359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4724400"/>
            <a:ext cx="3048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" pitchFamily="18" charset="0"/>
              </a:rPr>
              <a:t>High activity </a:t>
            </a:r>
            <a:endParaRPr lang="en-IN" sz="2800" b="1" dirty="0"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5400" y="4724400"/>
            <a:ext cx="3048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mbria" pitchFamily="18" charset="0"/>
              </a:rPr>
              <a:t>Low activity </a:t>
            </a:r>
            <a:endParaRPr lang="en-IN" sz="2800" b="1" dirty="0">
              <a:latin typeface="Cambria" pitchFamily="18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Copperplate Gothic Bold" pitchFamily="34" charset="0"/>
              </a:rPr>
              <a:t>Caries activity test for the dental office</a:t>
            </a:r>
            <a:endParaRPr lang="en-IN" sz="24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US" sz="2400" b="1" u="sng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Based on following factors:</a:t>
            </a: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Bacterial challenges 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Diet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Remineralization potential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985A-A218-4BEE-A916-236CDBE463CA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pic>
        <p:nvPicPr>
          <p:cNvPr id="10" name="Picture 8" descr="http://www.thehealthtime.com/wp-content/uploads/2009/08/carie-den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057400"/>
            <a:ext cx="2590800" cy="360553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US" b="1" u="sng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Bacterial challenge :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Streptococcus Mutans count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Snyder test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Strip Mutans test (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Dentocult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- SM)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E839-04D0-483C-8FA8-DC14FF71C83C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US" b="1" u="sng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Diet: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Lactobacillus tests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Lactobacillus colony count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Dip slide Method (</a:t>
            </a: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Dentocult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-LB)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0FD2-50F2-4D79-BD8E-550CD5DA7366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AE8-25BC-4B22-B401-1E6F204B090C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5584" y="2967335"/>
            <a:ext cx="5932843" cy="92333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Caries Activity tests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US" b="1" u="sng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Salivary buffer capacity tests:</a:t>
            </a:r>
            <a:endParaRPr lang="en-US" sz="2400" b="1" u="sng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Dentobuff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method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The Swab test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5784-D0C1-48DB-B4EC-EE8C57D6B130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To summarize……</a:t>
            </a:r>
            <a:endParaRPr lang="en-IN" dirty="0">
              <a:latin typeface="Copperplate Gothic Bold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ED15-A099-41EC-B488-CB8CD7E3D1A4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2E4-BB08-467E-B5E8-63B908A674BE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81000"/>
            <a:ext cx="4343400" cy="2362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Need of </a:t>
            </a:r>
            <a:r>
              <a:rPr lang="en-US" sz="2000" dirty="0" smtClean="0">
                <a:solidFill>
                  <a:srgbClr val="FF0000"/>
                </a:solidFill>
                <a:latin typeface="Cambria" pitchFamily="18" charset="0"/>
              </a:rPr>
              <a:t>preventive measures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Success of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therapeutic measures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Progress of </a:t>
            </a:r>
            <a:r>
              <a:rPr lang="en-US" sz="2000" b="1" dirty="0" smtClean="0">
                <a:solidFill>
                  <a:srgbClr val="FFC000"/>
                </a:solidFill>
                <a:latin typeface="Cambria" pitchFamily="18" charset="0"/>
              </a:rPr>
              <a:t>restorative measures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Effectiveness of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health education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4600" y="2971800"/>
            <a:ext cx="456726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Caries Activity Tests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876800" y="3810000"/>
            <a:ext cx="3657600" cy="2514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noProof="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 Snyder test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600" noProof="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 Strip Mutans test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kumimoji="0" lang="en-US" sz="700" b="0" i="0" u="none" strike="noStrike" kern="1200" cap="none" spc="0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noProof="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 Lactobacillus colony count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700" noProof="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 </a:t>
            </a:r>
            <a:r>
              <a:rPr kumimoji="0" lang="en-US" sz="2000" b="0" i="0" u="none" strike="noStrike" kern="1200" cap="none" spc="0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Dentocult</a:t>
            </a: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LB</a:t>
            </a:r>
            <a:r>
              <a:rPr lang="en-US" sz="2000" noProof="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700" noProof="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 Salivary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buffer tests</a:t>
            </a: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3810000"/>
            <a:ext cx="3124200" cy="2514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General disease</a:t>
            </a: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9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Medication </a:t>
            </a: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Social-economic level</a:t>
            </a: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05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Dietary habits</a:t>
            </a: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05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355600" lvl="1" indent="-260350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Oral hygiene practice</a:t>
            </a:r>
            <a:endParaRPr lang="en-IN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486400" y="381000"/>
            <a:ext cx="3048000" cy="2362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noProof="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 Reliability  and </a:t>
            </a: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Validity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800" baseline="0" noProof="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baseline="0" noProof="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 Simplicity 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</a:pPr>
            <a:endParaRPr kumimoji="0" lang="en-US" sz="600" b="0" i="0" u="none" strike="noStrike" kern="1200" cap="none" spc="0" normalizeH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 In – expensive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900" baseline="0" noProof="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baseline="0" noProof="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 Non-</a:t>
            </a:r>
            <a:r>
              <a:rPr lang="en-US" sz="2000" noProof="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invasive </a:t>
            </a: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kumimoji="0" lang="en-US" sz="1050" b="0" i="0" u="none" strike="noStrike" kern="1200" cap="none" spc="0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177800" lvl="1" indent="-177800" algn="just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 Rapidity </a:t>
            </a: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BB84-653C-4186-A7CC-334388F70E1E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2" descr="http://blogs.suntimes.com/cornerkicks/question-mark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600200"/>
            <a:ext cx="3619500" cy="4524375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Mutans streptococcus count</a:t>
            </a:r>
            <a:endParaRPr lang="en-IN" sz="32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SzPct val="85000"/>
              <a:buFont typeface="Baskerville Old Face" pitchFamily="18" charset="0"/>
              <a:buChar char=""/>
            </a:pPr>
            <a:r>
              <a:rPr lang="en-US" sz="2400" dirty="0" smtClean="0">
                <a:latin typeface="Cambria" pitchFamily="18" charset="0"/>
              </a:rPr>
              <a:t>Caries activity tests are used to assess the effectiveness of ………</a:t>
            </a:r>
          </a:p>
          <a:p>
            <a:pPr lvl="1">
              <a:buClr>
                <a:schemeClr val="accent6">
                  <a:lumMod val="75000"/>
                </a:schemeClr>
              </a:buClr>
              <a:buSzPct val="85000"/>
              <a:buNone/>
            </a:pPr>
            <a:r>
              <a:rPr lang="en-US" sz="2400" dirty="0" smtClean="0">
                <a:latin typeface="Cambria" pitchFamily="18" charset="0"/>
              </a:rPr>
              <a:t>			Health education program </a:t>
            </a:r>
          </a:p>
          <a:p>
            <a:pPr lvl="1">
              <a:buClr>
                <a:schemeClr val="accent6">
                  <a:lumMod val="75000"/>
                </a:schemeClr>
              </a:buClr>
              <a:buSzPct val="85000"/>
              <a:buNone/>
            </a:pPr>
            <a:endParaRPr lang="en-US" sz="2400" dirty="0" smtClean="0"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85000"/>
              <a:buFont typeface="Baskerville Old Face" pitchFamily="18" charset="0"/>
              <a:buChar char=""/>
            </a:pPr>
            <a:r>
              <a:rPr lang="en-US" sz="2400" dirty="0" smtClean="0">
                <a:latin typeface="Cambria" pitchFamily="18" charset="0"/>
              </a:rPr>
              <a:t>Caries activity tests should be valid and ……………</a:t>
            </a:r>
          </a:p>
          <a:p>
            <a:pPr lvl="1">
              <a:buClr>
                <a:schemeClr val="accent6">
                  <a:lumMod val="75000"/>
                </a:schemeClr>
              </a:buClr>
              <a:buSzPct val="85000"/>
              <a:buNone/>
            </a:pPr>
            <a:r>
              <a:rPr lang="en-US" sz="2400" dirty="0" smtClean="0">
                <a:latin typeface="Cambria" pitchFamily="18" charset="0"/>
              </a:rPr>
              <a:t>			Reliable </a:t>
            </a:r>
          </a:p>
          <a:p>
            <a:pPr lvl="1">
              <a:buClr>
                <a:schemeClr val="accent6">
                  <a:lumMod val="75000"/>
                </a:schemeClr>
              </a:buClr>
              <a:buSzPct val="85000"/>
              <a:buNone/>
            </a:pPr>
            <a:endParaRPr lang="en-US" sz="2400" dirty="0" smtClean="0"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SzPct val="85000"/>
              <a:buFont typeface="Baskerville Old Face" pitchFamily="18" charset="0"/>
              <a:buChar char=""/>
            </a:pPr>
            <a:r>
              <a:rPr lang="en-US" sz="2400" dirty="0" smtClean="0">
                <a:latin typeface="Cambria" pitchFamily="18" charset="0"/>
              </a:rPr>
              <a:t>Caries activity tests for Streptococcus Mutans are………….. </a:t>
            </a:r>
          </a:p>
          <a:p>
            <a:pPr lvl="1">
              <a:buClr>
                <a:schemeClr val="accent6">
                  <a:lumMod val="75000"/>
                </a:schemeClr>
              </a:buClr>
              <a:buSzPct val="85000"/>
              <a:buNone/>
            </a:pPr>
            <a:r>
              <a:rPr lang="en-US" sz="2400" dirty="0" smtClean="0">
                <a:latin typeface="Cambria" pitchFamily="18" charset="0"/>
              </a:rPr>
              <a:t>			Snyder test and Strip Mutans test</a:t>
            </a:r>
            <a:endParaRPr lang="en-IN" sz="2400" dirty="0" smtClean="0"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0763-B38F-4FA8-A3FE-238A9534AFE9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E3EC-5021-4934-AF1C-4EA0E8717A1B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Picture 2" descr="C:\Users\dr sanat\Pictures\zoozoo7.jpg"/>
          <p:cNvPicPr>
            <a:picLocks noChangeAspect="1" noChangeArrowheads="1"/>
          </p:cNvPicPr>
          <p:nvPr/>
        </p:nvPicPr>
        <p:blipFill>
          <a:blip r:embed="rId2" cstate="print"/>
          <a:srcRect t="14238"/>
          <a:stretch>
            <a:fillRect/>
          </a:stretch>
        </p:blipFill>
        <p:spPr bwMode="auto">
          <a:xfrm>
            <a:off x="617936" y="838200"/>
            <a:ext cx="8055821" cy="5181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114712" y="4572000"/>
            <a:ext cx="477566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9600" b="1" dirty="0" smtClean="0">
                <a:ln w="50800"/>
                <a:solidFill>
                  <a:srgbClr val="C00000"/>
                </a:solidFill>
              </a:rPr>
              <a:t>T</a:t>
            </a:r>
            <a:r>
              <a:rPr lang="en-US" sz="6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HAN</a:t>
            </a:r>
            <a:r>
              <a:rPr lang="en-US" sz="9600" b="1" dirty="0" smtClean="0">
                <a:ln w="50800"/>
                <a:solidFill>
                  <a:srgbClr val="C00000"/>
                </a:solidFill>
              </a:rPr>
              <a:t>Q</a:t>
            </a:r>
            <a:r>
              <a:rPr lang="en-US" sz="9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…</a:t>
            </a:r>
            <a:r>
              <a:rPr lang="en-US" sz="9600" b="1" dirty="0" smtClean="0">
                <a:ln w="50800"/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en-US" sz="9600" b="1" dirty="0" smtClean="0">
                <a:ln w="50800"/>
                <a:solidFill>
                  <a:srgbClr val="C00000"/>
                </a:solidFill>
              </a:rPr>
              <a:t>.</a:t>
            </a:r>
            <a:endParaRPr lang="en-US" sz="6600" b="1" dirty="0">
              <a:ln w="50800"/>
              <a:solidFill>
                <a:srgbClr val="C000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Mutans streptococcus count</a:t>
            </a:r>
            <a:endParaRPr lang="en-IN" sz="32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b="1" u="sng" dirty="0" smtClean="0">
                <a:solidFill>
                  <a:srgbClr val="0070C0"/>
                </a:solidFill>
                <a:latin typeface="Cambria" pitchFamily="18" charset="0"/>
              </a:rPr>
              <a:t>1. Calorimetric</a:t>
            </a:r>
            <a:r>
              <a:rPr lang="en-IN" sz="2400" u="sng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en-IN" sz="2400" b="1" u="sng" dirty="0" smtClean="0">
                <a:solidFill>
                  <a:srgbClr val="0070C0"/>
                </a:solidFill>
                <a:latin typeface="Cambria" pitchFamily="18" charset="0"/>
              </a:rPr>
              <a:t>Snyder</a:t>
            </a:r>
            <a:r>
              <a:rPr lang="en-IN" sz="2400" u="sng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en-IN" sz="2400" b="1" u="sng" dirty="0" smtClean="0">
                <a:solidFill>
                  <a:srgbClr val="0070C0"/>
                </a:solidFill>
                <a:latin typeface="Cambria" pitchFamily="18" charset="0"/>
              </a:rPr>
              <a:t>Test</a:t>
            </a:r>
            <a:r>
              <a:rPr lang="en-IN" sz="2400" u="sng" dirty="0" smtClean="0">
                <a:solidFill>
                  <a:srgbClr val="0070C0"/>
                </a:solidFill>
                <a:latin typeface="Cambria" pitchFamily="18" charset="0"/>
              </a:rPr>
              <a:t>: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It measures the ability of salivary microorganisms to form organic acids from a carbohydrate medium. 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The medium contains an indicator dye, </a:t>
            </a:r>
            <a:r>
              <a:rPr lang="en-IN" sz="20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bromocresol</a:t>
            </a: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green which changes colour from green to yellow in the range of pH 5.4-3.8. </a:t>
            </a: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Procedure:    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0.2ml stimulated saliva collected by chewing paraffin before breakfast is thoroughly mixed with 10ml melted agar containing medium in a test tube(cooled to 50</a:t>
            </a:r>
            <a:r>
              <a:rPr lang="en-IN" sz="2000" baseline="30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0</a:t>
            </a: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C), allowed to solidify and then incubated at 37 degrees 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0763-B38F-4FA8-A3FE-238A9534AFE9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latin typeface="Cambria" pitchFamily="18" charset="0"/>
              </a:rPr>
              <a:t>Amount of acid produced by </a:t>
            </a:r>
            <a:r>
              <a:rPr lang="en-US" sz="2000" dirty="0" err="1" smtClean="0">
                <a:latin typeface="Cambria" pitchFamily="18" charset="0"/>
              </a:rPr>
              <a:t>acidogenic</a:t>
            </a:r>
            <a:r>
              <a:rPr lang="en-US" sz="2000" dirty="0" smtClean="0">
                <a:latin typeface="Cambria" pitchFamily="18" charset="0"/>
              </a:rPr>
              <a:t> organisms is detected by changes in pH indicator.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latin typeface="Cambria" pitchFamily="18" charset="0"/>
              </a:rPr>
              <a:t>This is compared to an inoculated control tube after 24, 48 and 72 hrs of incubation.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latin typeface="Cambria" pitchFamily="18" charset="0"/>
              </a:rPr>
              <a:t>The rate of </a:t>
            </a:r>
            <a:r>
              <a:rPr lang="en-US" sz="2000" dirty="0" err="1" smtClean="0">
                <a:latin typeface="Cambria" pitchFamily="18" charset="0"/>
              </a:rPr>
              <a:t>colour</a:t>
            </a:r>
            <a:r>
              <a:rPr lang="en-US" sz="2000" dirty="0" smtClean="0">
                <a:latin typeface="Cambria" pitchFamily="18" charset="0"/>
              </a:rPr>
              <a:t> from green to yellow is indicative of caries activity..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4191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09800" y="4191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553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685800" y="3886200"/>
            <a:ext cx="1524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85800" y="4419600"/>
            <a:ext cx="13716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ambria" pitchFamily="18" charset="0"/>
              </a:rPr>
              <a:t>GLUCOSE AGAR MEDIUM WITH BROMOCR-ESOL  +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Cambria" pitchFamily="18" charset="0"/>
              </a:rPr>
              <a:t>0.2 C.C OF SALIVA</a:t>
            </a: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2590800" y="39624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4572000" y="3962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6629400" y="3962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2590800" y="54864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>
              <a:latin typeface="Cambria" pitchFamily="18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2590800" y="4038600"/>
            <a:ext cx="18288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mbria" pitchFamily="18" charset="0"/>
              </a:rPr>
              <a:t>  If yellow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4708525" y="4002088"/>
            <a:ext cx="1768475" cy="3667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ambria" pitchFamily="18" charset="0"/>
              </a:rPr>
              <a:t>IF YELLOW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6781800" y="4038600"/>
            <a:ext cx="15240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mbria" pitchFamily="18" charset="0"/>
              </a:rPr>
              <a:t>IF YELLOW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667000" y="4572000"/>
            <a:ext cx="617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hlink"/>
                </a:solidFill>
                <a:latin typeface="Cambria" pitchFamily="18" charset="0"/>
              </a:rPr>
              <a:t>Marked caries      Definite caries      Limited  caries                    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727325" y="4916488"/>
            <a:ext cx="5883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chemeClr val="hlink"/>
                </a:solidFill>
                <a:latin typeface="Cambria" pitchFamily="18" charset="0"/>
              </a:rPr>
              <a:t> susceptibility       susceptibility       susceptibility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2667000" y="5562600"/>
            <a:ext cx="1676400" cy="396875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mbria" pitchFamily="18" charset="0"/>
              </a:rPr>
              <a:t>If green            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4800600" y="5562600"/>
            <a:ext cx="1524000" cy="396875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mbria" pitchFamily="18" charset="0"/>
              </a:rPr>
              <a:t>If green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6918325" y="5502275"/>
            <a:ext cx="1022459" cy="40011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mbria" pitchFamily="18" charset="0"/>
              </a:rPr>
              <a:t>If green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2362200" y="5943600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hlink"/>
                </a:solidFill>
                <a:latin typeface="Cambria" pitchFamily="18" charset="0"/>
              </a:rPr>
              <a:t>   Incubate &amp;       observe after 48 hrs</a:t>
            </a: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4648200" y="59436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hlink"/>
                </a:solidFill>
                <a:latin typeface="Cambria" pitchFamily="18" charset="0"/>
              </a:rPr>
              <a:t>Incubate &amp; observe after 72 hrs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6934200" y="59436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  <a:latin typeface="Cambria" pitchFamily="18" charset="0"/>
              </a:rPr>
              <a:t>Caries inactive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2667000" y="33528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Cambria" pitchFamily="18" charset="0"/>
            </a:endParaRP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2667000" y="33528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ambria" pitchFamily="18" charset="0"/>
              </a:rPr>
              <a:t>24 hrs             48 hrs               72 hrs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020B-15BA-42DB-8B4F-E63D67B2666C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Advantages: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Relatively simple to carry out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Tests are of value in assessing the oral environment </a:t>
            </a:r>
            <a:r>
              <a:rPr lang="en-IN" sz="20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cariogenic</a:t>
            </a: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challenge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Only one tube required and no serial dilutions are required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Disadvantages: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Time consumed is more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Sometimes the </a:t>
            </a:r>
            <a:r>
              <a:rPr lang="en-IN" sz="20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color</a:t>
            </a: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changes are not so clear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830E-ED5B-4D13-8DEA-CCABCD0E6593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pic>
        <p:nvPicPr>
          <p:cNvPr id="8" name="Picture 6" descr="http://images.yodibujo.es/img/caries-6834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30000"/>
          </a:blip>
          <a:srcRect l="26808" r="15108"/>
          <a:stretch>
            <a:fillRect/>
          </a:stretch>
        </p:blipFill>
        <p:spPr bwMode="auto">
          <a:xfrm>
            <a:off x="7162800" y="3581400"/>
            <a:ext cx="1219200" cy="239150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US" sz="2600" b="1" u="sng" dirty="0" smtClean="0">
                <a:solidFill>
                  <a:srgbClr val="0070C0"/>
                </a:solidFill>
                <a:latin typeface="Cambria" pitchFamily="18" charset="0"/>
              </a:rPr>
              <a:t>2. Strip Mutans method:</a:t>
            </a: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Procedure:  </a:t>
            </a: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	Undiluted paraffin- stimulated saliva is poured on a specific plastic slide that is coated with MSA(Mitis </a:t>
            </a:r>
            <a:r>
              <a:rPr lang="en-IN" sz="24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salivarius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agar) containing 20% sucrose.. Two discs containing 5mg of </a:t>
            </a:r>
            <a:r>
              <a:rPr lang="en-IN" sz="24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bacitracin</a:t>
            </a: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are placed on the agar 20mm apart. The slide is tightly screwed into a cover tube and incubated at 37 degrees for 48 hrs in a sealed candle jar.</a:t>
            </a: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IN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Evaluation: 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SCORE 1= LOW, the colonies less than 200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Score 2= MEDIUM, the colonies more than 200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IN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Score 3 = HIGH, the colonies are tiny and almost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IN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D2E2-5C23-41EE-8B6E-C6946D79731C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opperplate Gothic Bold" pitchFamily="34" charset="0"/>
              </a:rPr>
              <a:t>Lesson Plan </a:t>
            </a:r>
            <a:endParaRPr lang="en-IN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Topic – Caries Activity Tests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Target group – 3</a:t>
            </a:r>
            <a:r>
              <a:rPr lang="en-US" sz="2400" baseline="30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rd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 year Students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Time limit – 20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mins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Aids used – Audio - visual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F116-6AAA-4301-BEE0-3905F4FC18E4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Objectives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None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At the end of the session :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Need to assess caries activity.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Different types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of caries activity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tests available.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F116-6AAA-4301-BEE0-3905F4FC18E4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Contents </a:t>
            </a:r>
            <a:endParaRPr lang="en-IN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Introduction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05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Why caries activity tests…?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05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Ideal requisites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2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Background data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2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Clinical examination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2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Caries activity tests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Summary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endParaRPr lang="en-US" sz="14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Baskerville Old Face" pitchFamily="18" charset="0"/>
              <a:buChar char=""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Conclusion </a:t>
            </a:r>
            <a:endParaRPr lang="en-IN" sz="20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3EC-280F-4C0A-8756-0C162A4A2F32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Introduction </a:t>
            </a:r>
            <a:endParaRPr lang="en-IN" dirty="0">
              <a:latin typeface="Copperplate Gothic Bold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815-9840-4049-B9C4-C4523DCDCBFD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1508" name="Picture 4" descr="http://4.bp.blogspot.com/_Dh9jFQXE3Ig/R2AbIA3d_RI/AAAAAAAAAMw/u_SSO4iYoTc/s320/cari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752600"/>
            <a:ext cx="3964781" cy="4374931"/>
          </a:xfrm>
          <a:prstGeom prst="rect">
            <a:avLst/>
          </a:prstGeom>
          <a:noFill/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Introduction 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5C135-46B5-4555-8F96-081AE07D9F76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362200" y="2286000"/>
            <a:ext cx="388620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mbria" pitchFamily="18" charset="0"/>
              </a:rPr>
              <a:t>Degree of caries activity </a:t>
            </a:r>
            <a:endParaRPr lang="en-IN" sz="2400" dirty="0">
              <a:latin typeface="Cambr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4648200"/>
            <a:ext cx="388620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mbria" pitchFamily="18" charset="0"/>
              </a:rPr>
              <a:t>Caries activity tests</a:t>
            </a:r>
            <a:endParaRPr lang="en-IN" sz="2400" dirty="0">
              <a:latin typeface="Cambria" pitchFamily="18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962400" y="3352800"/>
            <a:ext cx="685800" cy="10668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40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IN" sz="2400" dirty="0" smtClean="0">
                <a:latin typeface="Cambria" pitchFamily="18" charset="0"/>
              </a:rPr>
              <a:t> Caries Activity</a:t>
            </a:r>
          </a:p>
          <a:p>
            <a:pPr>
              <a:buBlip>
                <a:blip r:embed="rId2"/>
              </a:buBlip>
            </a:pPr>
            <a:endParaRPr lang="en-US" sz="2400" dirty="0" smtClean="0">
              <a:latin typeface="Cambria" pitchFamily="18" charset="0"/>
            </a:endParaRPr>
          </a:p>
          <a:p>
            <a:pPr>
              <a:buBlip>
                <a:blip r:embed="rId2"/>
              </a:buBlip>
            </a:pPr>
            <a:endParaRPr lang="en-US" sz="2400" dirty="0" smtClean="0">
              <a:latin typeface="Cambria" pitchFamily="18" charset="0"/>
            </a:endParaRPr>
          </a:p>
          <a:p>
            <a:pPr>
              <a:buBlip>
                <a:blip r:embed="rId2"/>
              </a:buBlip>
            </a:pPr>
            <a:endParaRPr lang="en-IN" sz="2400" dirty="0" smtClean="0">
              <a:latin typeface="Cambria" pitchFamily="18" charset="0"/>
            </a:endParaRPr>
          </a:p>
          <a:p>
            <a:pPr>
              <a:buBlip>
                <a:blip r:embed="rId2"/>
              </a:buBlip>
            </a:pPr>
            <a:endParaRPr lang="en-IN" sz="2400" dirty="0" smtClean="0">
              <a:latin typeface="Cambria" pitchFamily="18" charset="0"/>
            </a:endParaRPr>
          </a:p>
          <a:p>
            <a:pPr>
              <a:buBlip>
                <a:blip r:embed="rId2"/>
              </a:buBlip>
            </a:pPr>
            <a:r>
              <a:rPr lang="en-IN" sz="2400" dirty="0" smtClean="0">
                <a:latin typeface="Cambria" pitchFamily="18" charset="0"/>
              </a:rPr>
              <a:t>Caries Susceptibility</a:t>
            </a:r>
          </a:p>
          <a:p>
            <a:pPr>
              <a:buNone/>
            </a:pPr>
            <a:endParaRPr lang="en-US" sz="2400" dirty="0" smtClean="0">
              <a:latin typeface="Cambria" pitchFamily="18" charset="0"/>
            </a:endParaRPr>
          </a:p>
          <a:p>
            <a:pPr>
              <a:buBlip>
                <a:blip r:embed="rId2"/>
              </a:buBlip>
            </a:pPr>
            <a:endParaRPr lang="en-US" sz="2400" dirty="0" smtClean="0">
              <a:latin typeface="Cambria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7724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0540-7305-4A43-BA50-D5EA1482A641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38200" y="1905000"/>
            <a:ext cx="7620000" cy="1219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</a:rPr>
              <a:t>Refers to the increment of active lesions over a period of time.</a:t>
            </a:r>
          </a:p>
          <a:p>
            <a:endParaRPr lang="en-IN" sz="2000" dirty="0" smtClean="0">
              <a:latin typeface="Cambria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</a:rPr>
              <a:t>It is a measure of the </a:t>
            </a:r>
            <a:r>
              <a:rPr lang="en-IN" sz="2000" dirty="0" smtClean="0">
                <a:solidFill>
                  <a:srgbClr val="C00000"/>
                </a:solidFill>
                <a:latin typeface="Cambria" pitchFamily="18" charset="0"/>
              </a:rPr>
              <a:t>speed of progression </a:t>
            </a:r>
            <a:r>
              <a:rPr lang="en-IN" sz="2000" dirty="0" smtClean="0">
                <a:latin typeface="Cambria" pitchFamily="18" charset="0"/>
              </a:rPr>
              <a:t>of a carious lesion.</a:t>
            </a:r>
            <a:endParaRPr lang="en-IN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838200" y="4343400"/>
            <a:ext cx="7696200" cy="1447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latin typeface="Cambria" pitchFamily="18" charset="0"/>
              </a:rPr>
              <a:t>refers to the </a:t>
            </a:r>
            <a:r>
              <a:rPr lang="en-IN" sz="2000" dirty="0" smtClean="0">
                <a:solidFill>
                  <a:srgbClr val="C00000"/>
                </a:solidFill>
                <a:latin typeface="Cambria" pitchFamily="18" charset="0"/>
              </a:rPr>
              <a:t>inherent tendency </a:t>
            </a:r>
            <a:r>
              <a:rPr lang="en-IN" sz="2000" dirty="0" smtClean="0">
                <a:latin typeface="Cambria" pitchFamily="18" charset="0"/>
              </a:rPr>
              <a:t>of the host and the target tissue, the tooth, to be afflicted by the caries process. This is the susceptibility of a tooth to a caries-producing environment.</a:t>
            </a:r>
            <a:endParaRPr lang="en-IN" sz="20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F058-7D7A-4021-9E87-28FACDF1A060}" type="datetime1">
              <a:rPr lang="en-US" smtClean="0"/>
              <a:pPr/>
              <a:t>5/14/2010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Caries Activity Tests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85800" y="2438400"/>
            <a:ext cx="7772400" cy="1524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Cambria" pitchFamily="18" charset="0"/>
              </a:rPr>
              <a:t>Measure the degree </a:t>
            </a:r>
            <a:r>
              <a:rPr lang="en-US" sz="2800" dirty="0" smtClean="0">
                <a:latin typeface="Cambria" pitchFamily="18" charset="0"/>
              </a:rPr>
              <a:t>to which the local environment challenges </a:t>
            </a:r>
            <a:r>
              <a:rPr lang="en-US" sz="2800" dirty="0" smtClean="0">
                <a:solidFill>
                  <a:srgbClr val="C00000"/>
                </a:solidFill>
                <a:latin typeface="Cambria" pitchFamily="18" charset="0"/>
              </a:rPr>
              <a:t>favors the probability </a:t>
            </a:r>
            <a:r>
              <a:rPr lang="en-US" sz="2800" dirty="0" smtClean="0">
                <a:latin typeface="Cambria" pitchFamily="18" charset="0"/>
              </a:rPr>
              <a:t>of carious lesion.</a:t>
            </a:r>
            <a:endParaRPr lang="en-IN" sz="2800" dirty="0"/>
          </a:p>
        </p:txBody>
      </p:sp>
      <p:sp>
        <p:nvSpPr>
          <p:cNvPr id="8" name="Rectangle 7"/>
          <p:cNvSpPr/>
          <p:nvPr/>
        </p:nvSpPr>
        <p:spPr>
          <a:xfrm>
            <a:off x="762000" y="1295400"/>
            <a:ext cx="411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800" b="1" dirty="0" smtClean="0">
                <a:latin typeface="Cambria" pitchFamily="18" charset="0"/>
              </a:rPr>
              <a:t> Caries Activity Tests</a:t>
            </a:r>
            <a:endParaRPr lang="en-IN" sz="28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858</Words>
  <Application>Microsoft Office PowerPoint</Application>
  <PresentationFormat>On-screen Show (4:3)</PresentationFormat>
  <Paragraphs>308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Lesson Plan </vt:lpstr>
      <vt:lpstr>Objectives</vt:lpstr>
      <vt:lpstr>Contents </vt:lpstr>
      <vt:lpstr>Introduction </vt:lpstr>
      <vt:lpstr>Introduction </vt:lpstr>
      <vt:lpstr>Slide 8</vt:lpstr>
      <vt:lpstr>Slide 9</vt:lpstr>
      <vt:lpstr>Why caries activity tests…..?</vt:lpstr>
      <vt:lpstr>Ideal requisites (according to Snyder)</vt:lpstr>
      <vt:lpstr>Slide 12</vt:lpstr>
      <vt:lpstr>Pre - requisites </vt:lpstr>
      <vt:lpstr>Background data</vt:lpstr>
      <vt:lpstr>Background data</vt:lpstr>
      <vt:lpstr>Clinical examination</vt:lpstr>
      <vt:lpstr>Caries activity test for the dental office</vt:lpstr>
      <vt:lpstr>Slide 18</vt:lpstr>
      <vt:lpstr>Slide 19</vt:lpstr>
      <vt:lpstr>Slide 20</vt:lpstr>
      <vt:lpstr>To summarize……</vt:lpstr>
      <vt:lpstr>Slide 22</vt:lpstr>
      <vt:lpstr>Slide 23</vt:lpstr>
      <vt:lpstr>Mutans streptococcus count</vt:lpstr>
      <vt:lpstr>Slide 25</vt:lpstr>
      <vt:lpstr>Mutans streptococcus count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Swapnil 2</dc:creator>
  <cp:lastModifiedBy>dr sanat</cp:lastModifiedBy>
  <cp:revision>37</cp:revision>
  <dcterms:created xsi:type="dcterms:W3CDTF">2006-08-16T00:00:00Z</dcterms:created>
  <dcterms:modified xsi:type="dcterms:W3CDTF">2010-05-14T02:22:09Z</dcterms:modified>
</cp:coreProperties>
</file>