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9669-DE01-49EC-A5AF-BFD354FA4FE4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1748-8E40-4F04-A39C-E80392AE4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9669-DE01-49EC-A5AF-BFD354FA4FE4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1748-8E40-4F04-A39C-E80392AE4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9669-DE01-49EC-A5AF-BFD354FA4FE4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1748-8E40-4F04-A39C-E80392AE4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E56F7-D851-4384-9885-912EA9DB8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99BC3-60F9-4808-B6A1-E9F925F72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9669-DE01-49EC-A5AF-BFD354FA4FE4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1748-8E40-4F04-A39C-E80392AE4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9669-DE01-49EC-A5AF-BFD354FA4FE4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1748-8E40-4F04-A39C-E80392AE4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9669-DE01-49EC-A5AF-BFD354FA4FE4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1748-8E40-4F04-A39C-E80392AE4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9669-DE01-49EC-A5AF-BFD354FA4FE4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1748-8E40-4F04-A39C-E80392AE4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9669-DE01-49EC-A5AF-BFD354FA4FE4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1748-8E40-4F04-A39C-E80392AE4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9669-DE01-49EC-A5AF-BFD354FA4FE4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1748-8E40-4F04-A39C-E80392AE4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9669-DE01-49EC-A5AF-BFD354FA4FE4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1748-8E40-4F04-A39C-E80392AE4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09669-DE01-49EC-A5AF-BFD354FA4FE4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1748-8E40-4F04-A39C-E80392AE4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09669-DE01-49EC-A5AF-BFD354FA4FE4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C1748-8E40-4F04-A39C-E80392AE4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3000" y="1828800"/>
            <a:ext cx="7772400" cy="146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BENIGN TUMORS OF THE EPITHELIAL TISSUE ORIGIN II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Dept. of Oral Pathology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350963" y="609600"/>
            <a:ext cx="7793037" cy="1462088"/>
          </a:xfrm>
        </p:spPr>
        <p:txBody>
          <a:bodyPr/>
          <a:lstStyle/>
          <a:p>
            <a:r>
              <a:rPr lang="en-US" b="1" i="1" smtClean="0">
                <a:solidFill>
                  <a:schemeClr val="folHlink"/>
                </a:solidFill>
              </a:rPr>
              <a:t>Blue nevus</a:t>
            </a:r>
            <a:br>
              <a:rPr lang="en-US" b="1" i="1" smtClean="0">
                <a:solidFill>
                  <a:schemeClr val="folHlink"/>
                </a:solidFill>
              </a:rPr>
            </a:br>
            <a:endParaRPr lang="en-IN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143000" y="1944688"/>
            <a:ext cx="7772400" cy="4913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/>
              <a:t>	-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true mesodermal composed of dermal melanocytes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-rarely malignant change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-occurs on buttocks, dorsum of feet &amp; hands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-present at birth &amp; persists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-smooth &amp; hair grows from its surface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-brown – blue / bluish- black</a:t>
            </a:r>
          </a:p>
          <a:p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Oral manifestations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-hard palate, buccal mucosa, lip &amp; gingiva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-raised pigmented  areas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Histological features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-large discrete cells, ovoid vesicular nucleus &amp; pale cytoplasm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sheets or cords may contain granules of melanin in their cytoplasm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-arrangement of cells in theques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27238"/>
            <a:ext cx="4033838" cy="4525962"/>
          </a:xfrm>
        </p:spPr>
        <p:txBody>
          <a:bodyPr/>
          <a:lstStyle/>
          <a:p>
            <a:pPr eaLnBrk="1" hangingPunct="1"/>
            <a:r>
              <a:rPr lang="en-US" sz="2800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Intradermal nevus 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-nevus in the CT is seperated from the epith by definite band of connective tissue 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-nevus cells not in contact with epithelium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24579" name="Picture 4" descr="DSCN199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6000" contrast="18000"/>
          </a:blip>
          <a:srcRect/>
          <a:stretch>
            <a:fillRect/>
          </a:stretch>
        </p:blipFill>
        <p:spPr>
          <a:xfrm>
            <a:off x="5110163" y="2165350"/>
            <a:ext cx="4033837" cy="3395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24000"/>
            <a:ext cx="5943600" cy="5105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2400" smtClean="0"/>
              <a:t>	-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zone of demarcation absent 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-nevus cells blend with the epithelium</a:t>
            </a:r>
          </a:p>
          <a:p>
            <a:pPr eaLnBrk="1" hangingPunct="1">
              <a:buFontTx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-overlying epithelium- thin &amp; irregular &amp; crosses the junction giving a dropping or abtropfung effect</a:t>
            </a:r>
          </a:p>
          <a:p>
            <a:pPr eaLnBrk="1" hangingPunct="1">
              <a:buFontTx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-Tendency to undergo transformation into malignant melanoma. </a:t>
            </a:r>
          </a:p>
        </p:txBody>
      </p:sp>
      <p:pic>
        <p:nvPicPr>
          <p:cNvPr id="25603" name="Picture 4" descr="DSCN199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6000" contrast="18000"/>
          </a:blip>
          <a:srcRect/>
          <a:stretch>
            <a:fillRect/>
          </a:stretch>
        </p:blipFill>
        <p:spPr>
          <a:xfrm>
            <a:off x="5867400" y="2173288"/>
            <a:ext cx="3276600" cy="3378200"/>
          </a:xfrm>
          <a:noFill/>
        </p:spPr>
      </p:pic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2133600" y="990600"/>
            <a:ext cx="3316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i="1">
                <a:solidFill>
                  <a:schemeClr val="folHlink"/>
                </a:solidFill>
              </a:rPr>
              <a:t>Junctional nevus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7793038" cy="1462088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folHlink"/>
                </a:solidFill>
              </a:rPr>
              <a:t>Compound nevus</a:t>
            </a:r>
            <a:br>
              <a:rPr lang="en-US" i="1" smtClean="0">
                <a:solidFill>
                  <a:schemeClr val="folHlink"/>
                </a:solidFill>
              </a:rPr>
            </a:br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5715000" cy="4144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i="1" smtClean="0">
                <a:solidFill>
                  <a:schemeClr val="folHlink"/>
                </a:solidFill>
              </a:rPr>
              <a:t>-</a:t>
            </a:r>
            <a:r>
              <a:rPr lang="en-US" sz="2800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Shows features of both junctional and intradermal nevus. 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-nests of nevus cells &amp; dropping off from the epidermis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-large nest present in the dermis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800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Blue nevus 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28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common/cellular blue nevus 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26628" name="Picture 4" descr="DSCN199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>
          <a:xfrm>
            <a:off x="6096000" y="2239963"/>
            <a:ext cx="2590800" cy="3246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763" y="2103438"/>
            <a:ext cx="5557837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-</a:t>
            </a:r>
            <a:r>
              <a:rPr lang="en-US" sz="28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large melanocytes with large dendritic processes parallel to epidermis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-no junctional activity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cellular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– large round or spindle cell with pale vacuolated cytoplasm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-cells arranged in an alveolar pattern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Surgical excision</a:t>
            </a:r>
          </a:p>
        </p:txBody>
      </p:sp>
      <p:pic>
        <p:nvPicPr>
          <p:cNvPr id="27651" name="Picture 4" descr="DSCN199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18000" contrast="18000"/>
          </a:blip>
          <a:srcRect/>
          <a:stretch>
            <a:fillRect/>
          </a:stretch>
        </p:blipFill>
        <p:spPr>
          <a:xfrm>
            <a:off x="5943600" y="2206625"/>
            <a:ext cx="2794000" cy="3736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793038" cy="1462088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IN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Classification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Incidence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etiology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Clinical features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Histological features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of nevus.</a:t>
            </a:r>
          </a:p>
          <a:p>
            <a:pPr>
              <a:buFont typeface="Wingdings" pitchFamily="2" charset="2"/>
              <a:buNone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699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58875" y="685800"/>
            <a:ext cx="6805613" cy="510381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752600" y="2971800"/>
            <a:ext cx="5521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C00000"/>
                </a:solidFill>
              </a:rPr>
              <a:t>THANK  YOU !</a:t>
            </a:r>
            <a:endParaRPr lang="en-IN" sz="6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Purpose Statement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end of the class the students will be able to,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Describe classification, clinical features, pathogenesis, radiographic features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histologic features, differential diagnosis, treatment &amp; prognosis of the lesion.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Learning Objectives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4800" y="1143000"/>
          <a:ext cx="8686800" cy="5405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286000"/>
                <a:gridCol w="1447800"/>
                <a:gridCol w="1447800"/>
                <a:gridCol w="1447800"/>
                <a:gridCol w="1447800"/>
              </a:tblGrid>
              <a:tr h="76199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S.N.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Learning Objectives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Domain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Level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Criteria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 </a:t>
                      </a:r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Enumerate </a:t>
                      </a:r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clinical features</a:t>
                      </a:r>
                      <a:endParaRPr lang="en-US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Write classification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Write </a:t>
                      </a:r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pathogenesis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Write radiographic features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Write </a:t>
                      </a:r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histologic features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Enumerate differential diagnosis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Nice to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Write </a:t>
                      </a:r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treatment &amp; prognosis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 &amp; Psychomotor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 smtClean="0"/>
              <a:t>Pigmented cellular nevus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Spindle cell nevus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Blue nevus</a:t>
            </a:r>
          </a:p>
          <a:p>
            <a:pPr>
              <a:lnSpc>
                <a:spcPct val="150000"/>
              </a:lnSpc>
            </a:pPr>
            <a:r>
              <a:rPr lang="en-IN" dirty="0" err="1" smtClean="0"/>
              <a:t>Junctional</a:t>
            </a:r>
            <a:r>
              <a:rPr lang="en-IN" dirty="0" smtClean="0"/>
              <a:t> nevus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Compound nevus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Bookman Old Style" pitchFamily="18" charset="0"/>
              </a:rPr>
              <a:t>PIGMENTED CELLULAR NEVUS</a:t>
            </a:r>
            <a:br>
              <a:rPr lang="en-US" sz="3200" smtClean="0">
                <a:latin typeface="Bookman Old Style" pitchFamily="18" charset="0"/>
              </a:rPr>
            </a:br>
            <a:r>
              <a:rPr lang="en-US" sz="3200" smtClean="0">
                <a:latin typeface="Bookman Old Style" pitchFamily="18" charset="0"/>
              </a:rPr>
              <a:t>(</a:t>
            </a:r>
            <a:r>
              <a:rPr lang="en-US" sz="2800" smtClean="0">
                <a:latin typeface="Bookman Old Style" pitchFamily="18" charset="0"/>
              </a:rPr>
              <a:t>pigmented mole, benign melanotic nevus)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defined as a congenital, developmental tumor- like malformation of the skin or the mucous membrane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Intradermal nevus (common mole)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Junctional nevus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Compound nevus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Spindle cell &amp;/ or epitheloid cell nevus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Blue nevus </a:t>
            </a:r>
            <a:endParaRPr lang="en-US" sz="2400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Bookman Old Style" pitchFamily="18" charset="0"/>
              </a:rPr>
              <a:t>Clinical features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Congenital nevus-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small or garment nevi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Small- 3-5 cms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Large- 10 cms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Congenital seen in 1-2.5% in neonates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-Intraoral occurrence rare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Acquired nevus-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common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mnth of life increases with age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Increases in no. with age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Peak in late third decade of life 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57400"/>
            <a:ext cx="4764088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Intra dermal nevus</a:t>
            </a:r>
          </a:p>
          <a:p>
            <a:pPr eaLnBrk="1" hangingPunct="1">
              <a:buFontTx/>
              <a:buNone/>
            </a:pPr>
            <a:r>
              <a:rPr lang="en-US" sz="2800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-several/ dozens scattered over the body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-smooth flat lesion or may be elevated 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-may/may not exhibit brown pigmentation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-strands of hair growing from the surface 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DSCN199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>
          <a:xfrm>
            <a:off x="4652963" y="2187575"/>
            <a:ext cx="4033837" cy="3351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27238"/>
            <a:ext cx="4033838" cy="45259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Junctional nevus 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-similar to intradermal nevus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-distinctly diff histologically</a:t>
            </a:r>
          </a:p>
          <a:p>
            <a:pPr eaLnBrk="1" hangingPunct="1"/>
            <a:r>
              <a:rPr lang="en-US" sz="280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Compound nevus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-composed of intradermal nevus &amp; overlying junctional nevus</a:t>
            </a:r>
          </a:p>
        </p:txBody>
      </p:sp>
      <p:pic>
        <p:nvPicPr>
          <p:cNvPr id="20484" name="Picture 4" descr="DSCN199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>
          <a:xfrm>
            <a:off x="4652963" y="2114550"/>
            <a:ext cx="4033837" cy="34972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93038" cy="2057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i="1" smtClean="0">
                <a:solidFill>
                  <a:schemeClr val="folHlink"/>
                </a:solidFill>
              </a:rPr>
              <a:t>Spindle cell/ epitheloid cell nevus</a:t>
            </a:r>
            <a:br>
              <a:rPr lang="en-US" b="1" i="1" smtClean="0">
                <a:solidFill>
                  <a:schemeClr val="folHlink"/>
                </a:solidFill>
              </a:rPr>
            </a:b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5751513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/>
              <a:t>	-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in children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-similar to malignant melanoma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-clinically benign but histologically malignant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253</Words>
  <Application>Microsoft Office PowerPoint</Application>
  <PresentationFormat>On-screen Show (4:3)</PresentationFormat>
  <Paragraphs>144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 Purpose Statement</vt:lpstr>
      <vt:lpstr>Learning Objectives </vt:lpstr>
      <vt:lpstr>Contents</vt:lpstr>
      <vt:lpstr>PIGMENTED CELLULAR NEVUS (pigmented mole, benign melanotic nevus)</vt:lpstr>
      <vt:lpstr>Clinical features </vt:lpstr>
      <vt:lpstr>Slide 7</vt:lpstr>
      <vt:lpstr>Slide 8</vt:lpstr>
      <vt:lpstr>Spindle cell/ epitheloid cell nevus </vt:lpstr>
      <vt:lpstr>Blue nevus </vt:lpstr>
      <vt:lpstr>Slide 11</vt:lpstr>
      <vt:lpstr>Slide 12</vt:lpstr>
      <vt:lpstr>Slide 13</vt:lpstr>
      <vt:lpstr>Compound nevus </vt:lpstr>
      <vt:lpstr>Slide 15</vt:lpstr>
      <vt:lpstr>Summary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ORAL PATHLOGY</dc:creator>
  <cp:lastModifiedBy>HOD</cp:lastModifiedBy>
  <cp:revision>12</cp:revision>
  <dcterms:created xsi:type="dcterms:W3CDTF">2012-04-30T05:17:31Z</dcterms:created>
  <dcterms:modified xsi:type="dcterms:W3CDTF">2018-02-05T06:08:49Z</dcterms:modified>
</cp:coreProperties>
</file>