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8" r:id="rId4"/>
    <p:sldId id="27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BEDFE-4D19-4F56-B2AC-C86816144D0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007D-50E6-4D84-B644-456AEFF4ED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569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0007D-50E6-4D84-B644-456AEFF4ED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573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0007D-50E6-4D84-B644-456AEFF4EDE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BD6B7-E185-42C5-8724-3639D0F9D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4000" dirty="0" smtClean="0"/>
              <a:t>PERMANENT MANDIBULAR CANINE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05000" y="3962400"/>
            <a:ext cx="5486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Dept Of Dental Anatomy, Embryology &amp; Histology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1222 14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6000" contrast="18000"/>
          </a:blip>
          <a:srcRect l="25967" t="4210" r="17447"/>
          <a:stretch>
            <a:fillRect/>
          </a:stretch>
        </p:blipFill>
        <p:spPr>
          <a:xfrm>
            <a:off x="3508375" y="152400"/>
            <a:ext cx="2921000" cy="6477000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LINGUAL ASPECT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4411662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Lingual surface of the crown is flatter like the </a:t>
            </a:r>
            <a:r>
              <a:rPr lang="en-US" dirty="0" err="1" smtClean="0"/>
              <a:t>mandibular</a:t>
            </a:r>
            <a:r>
              <a:rPr lang="en-US" dirty="0" smtClean="0"/>
              <a:t> Incisors</a:t>
            </a:r>
          </a:p>
          <a:p>
            <a:pPr eaLnBrk="1" hangingPunct="1"/>
            <a:r>
              <a:rPr lang="en-US" dirty="0" err="1" smtClean="0"/>
              <a:t>Cingulum</a:t>
            </a:r>
            <a:r>
              <a:rPr lang="en-US" dirty="0" smtClean="0"/>
              <a:t> is smooth &amp; poorly developed</a:t>
            </a:r>
          </a:p>
          <a:p>
            <a:pPr eaLnBrk="1" hangingPunct="1"/>
            <a:r>
              <a:rPr lang="en-US" dirty="0" smtClean="0"/>
              <a:t>Marginal ridges are less distinct</a:t>
            </a:r>
          </a:p>
          <a:p>
            <a:pPr eaLnBrk="1" hangingPunct="1"/>
            <a:r>
              <a:rPr lang="en-US" dirty="0" smtClean="0"/>
              <a:t>The lingual portion is narrower relative to the max. canine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4" descr="1222 14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12000"/>
          </a:blip>
          <a:srcRect l="28456" t="7664" r="22937"/>
          <a:stretch>
            <a:fillRect/>
          </a:stretch>
        </p:blipFill>
        <p:spPr>
          <a:xfrm>
            <a:off x="3043238" y="152400"/>
            <a:ext cx="2422525" cy="6477000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MESIAL ASPECT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05000"/>
            <a:ext cx="8001000" cy="4343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 smtClean="0"/>
              <a:t>It has less curvature </a:t>
            </a:r>
            <a:r>
              <a:rPr lang="en-US" dirty="0" err="1" smtClean="0"/>
              <a:t>labially</a:t>
            </a:r>
            <a:r>
              <a:rPr lang="en-US" dirty="0" smtClean="0"/>
              <a:t> on crown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err="1" smtClean="0"/>
              <a:t>Cingulum</a:t>
            </a:r>
            <a:r>
              <a:rPr lang="en-US" dirty="0" smtClean="0"/>
              <a:t> is not so pronounced &amp; the </a:t>
            </a:r>
            <a:r>
              <a:rPr lang="en-US" dirty="0" err="1" smtClean="0"/>
              <a:t>incisal</a:t>
            </a:r>
            <a:r>
              <a:rPr lang="en-US" dirty="0" smtClean="0"/>
              <a:t> portion of crown is thinner </a:t>
            </a:r>
            <a:r>
              <a:rPr lang="en-US" dirty="0" err="1" smtClean="0"/>
              <a:t>labio-lingually</a:t>
            </a:r>
            <a:endParaRPr lang="en-US" dirty="0" smtClean="0"/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The tip of cusp is more nearly centered over the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1222 14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12000" contrast="18000"/>
          </a:blip>
          <a:srcRect l="31511" t="1711" r="16650" b="2495"/>
          <a:stretch>
            <a:fillRect/>
          </a:stretch>
        </p:blipFill>
        <p:spPr>
          <a:xfrm>
            <a:off x="3548063" y="228600"/>
            <a:ext cx="2743200" cy="640080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MESIAL ASPECT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828800"/>
            <a:ext cx="8001000" cy="3810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dirty="0" smtClean="0"/>
              <a:t>Cervical line curves more towards the </a:t>
            </a:r>
            <a:r>
              <a:rPr lang="en-US" dirty="0" err="1" smtClean="0"/>
              <a:t>incisal</a:t>
            </a:r>
            <a:r>
              <a:rPr lang="en-US" dirty="0" smtClean="0"/>
              <a:t> portion as compared to the max. canine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Developmental depression </a:t>
            </a:r>
            <a:r>
              <a:rPr lang="en-US" dirty="0" err="1" smtClean="0"/>
              <a:t>mesially</a:t>
            </a:r>
            <a:r>
              <a:rPr lang="en-US" dirty="0" smtClean="0"/>
              <a:t> on the root is more pronounced &amp;deep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1222 14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12000" contrast="18000"/>
          </a:blip>
          <a:srcRect l="31511" t="2483" r="20970" b="2519"/>
          <a:stretch>
            <a:fillRect/>
          </a:stretch>
        </p:blipFill>
        <p:spPr>
          <a:xfrm>
            <a:off x="3567113" y="228600"/>
            <a:ext cx="2559050" cy="6400800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DISTAL ASPECT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44116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cervical line exhibits less curvature towards the cusp ridge distal marginal ridge is irregular in outline &amp; heavier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Developmental depressions on distal side of the root is less pronounced as compared to </a:t>
            </a:r>
            <a:r>
              <a:rPr lang="en-US" dirty="0" err="1" smtClean="0"/>
              <a:t>mesial</a:t>
            </a:r>
            <a:r>
              <a:rPr lang="en-US" dirty="0" smtClean="0"/>
              <a:t>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1222 14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24000" contrast="42000"/>
          </a:blip>
          <a:srcRect l="22609" t="7664" r="31009"/>
          <a:stretch>
            <a:fillRect/>
          </a:stretch>
        </p:blipFill>
        <p:spPr>
          <a:xfrm>
            <a:off x="3224213" y="152400"/>
            <a:ext cx="2665412" cy="6477000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INCISAL ASPECT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01000" cy="41497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M-D dimension is less than </a:t>
            </a:r>
            <a:r>
              <a:rPr lang="en-US" dirty="0" err="1" smtClean="0"/>
              <a:t>labio</a:t>
            </a:r>
            <a:r>
              <a:rPr lang="en-US" dirty="0" smtClean="0"/>
              <a:t>-lingual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err="1" smtClean="0"/>
              <a:t>Mesial</a:t>
            </a:r>
            <a:r>
              <a:rPr lang="en-US" dirty="0" smtClean="0"/>
              <a:t> surface is less curved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The cusp tip &amp;</a:t>
            </a:r>
            <a:r>
              <a:rPr lang="en-US" dirty="0" err="1" smtClean="0"/>
              <a:t>mesial</a:t>
            </a:r>
            <a:r>
              <a:rPr lang="en-US" dirty="0" smtClean="0"/>
              <a:t> cusp ridge are more likely to be inclined in a lingual direction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/>
          </p:cNvSpPr>
          <p:nvPr/>
        </p:nvSpPr>
        <p:spPr bwMode="auto">
          <a:xfrm>
            <a:off x="0" y="304800"/>
            <a:ext cx="91440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US" sz="4000" dirty="0"/>
          </a:p>
        </p:txBody>
      </p:sp>
      <p:sp>
        <p:nvSpPr>
          <p:cNvPr id="29699" name="Rectangle 5"/>
          <p:cNvSpPr>
            <a:spLocks/>
          </p:cNvSpPr>
          <p:nvPr/>
        </p:nvSpPr>
        <p:spPr bwMode="auto">
          <a:xfrm>
            <a:off x="357158" y="1571612"/>
            <a:ext cx="8382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 At  the end of the lecture student should be able to </a:t>
            </a:r>
            <a:r>
              <a:rPr lang="en-US" sz="3200" dirty="0" smtClean="0">
                <a:cs typeface="Times New Roman" pitchFamily="18" charset="0"/>
              </a:rPr>
              <a:t>describe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>
                <a:latin typeface="Calibri" pitchFamily="34" charset="0"/>
              </a:rPr>
              <a:t>the </a:t>
            </a:r>
            <a:r>
              <a:rPr lang="en-US" sz="3200" dirty="0" smtClean="0">
                <a:latin typeface="Calibri" pitchFamily="34" charset="0"/>
              </a:rPr>
              <a:t>various aspects </a:t>
            </a:r>
            <a:r>
              <a:rPr lang="en-US" sz="3200" dirty="0">
                <a:latin typeface="Calibri" pitchFamily="34" charset="0"/>
              </a:rPr>
              <a:t>of </a:t>
            </a:r>
            <a:r>
              <a:rPr lang="en-US" sz="3200" dirty="0" err="1">
                <a:latin typeface="Calibri" pitchFamily="34" charset="0"/>
              </a:rPr>
              <a:t>mandibular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canine, identifying features </a:t>
            </a:r>
            <a:r>
              <a:rPr lang="en-US" sz="3200" dirty="0">
                <a:latin typeface="Calibri" pitchFamily="34" charset="0"/>
              </a:rPr>
              <a:t>of </a:t>
            </a:r>
            <a:r>
              <a:rPr lang="en-US" sz="3200" dirty="0" err="1">
                <a:latin typeface="Calibri" pitchFamily="34" charset="0"/>
              </a:rPr>
              <a:t>mandibular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canine, differentiating features </a:t>
            </a:r>
            <a:r>
              <a:rPr lang="en-US" sz="3200" dirty="0">
                <a:latin typeface="Calibri" pitchFamily="34" charset="0"/>
              </a:rPr>
              <a:t>between right and left </a:t>
            </a:r>
            <a:r>
              <a:rPr lang="en-US" sz="3200" dirty="0" err="1" smtClean="0">
                <a:latin typeface="Calibri" pitchFamily="34" charset="0"/>
              </a:rPr>
              <a:t>mandibular</a:t>
            </a:r>
            <a:r>
              <a:rPr lang="en-US" sz="3200" dirty="0" smtClean="0">
                <a:latin typeface="Calibri" pitchFamily="34" charset="0"/>
              </a:rPr>
              <a:t> canine.</a:t>
            </a:r>
            <a:endParaRPr 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4" descr="1222 14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0058" t="21483" r="13148" b="11156"/>
          <a:stretch>
            <a:fillRect/>
          </a:stretch>
        </p:blipFill>
        <p:spPr>
          <a:xfrm>
            <a:off x="2030413" y="152400"/>
            <a:ext cx="4872037" cy="6553200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Summary </a:t>
            </a:r>
            <a:endParaRPr lang="en-IN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362200"/>
            <a:ext cx="7848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ts val="2800"/>
              <a:buFont typeface="Arial" charset="0"/>
              <a:buChar char="–"/>
            </a:pPr>
            <a:r>
              <a:rPr lang="en-US" sz="3200" dirty="0" smtClean="0">
                <a:latin typeface="Calibri" pitchFamily="34" charset="0"/>
              </a:rPr>
              <a:t>Various aspects of </a:t>
            </a:r>
          </a:p>
          <a:p>
            <a:pPr>
              <a:buClr>
                <a:schemeClr val="tx1"/>
              </a:buClr>
              <a:buSzPts val="2800"/>
              <a:buFont typeface="Arial" charset="0"/>
              <a:buChar char="–"/>
            </a:pPr>
            <a:r>
              <a:rPr lang="en-US" sz="3200" dirty="0" err="1" smtClean="0">
                <a:latin typeface="Calibri" pitchFamily="34" charset="0"/>
              </a:rPr>
              <a:t>Mandibular</a:t>
            </a:r>
            <a:r>
              <a:rPr lang="en-US" sz="3200" dirty="0" smtClean="0">
                <a:latin typeface="Calibri" pitchFamily="34" charset="0"/>
              </a:rPr>
              <a:t> canine</a:t>
            </a:r>
          </a:p>
          <a:p>
            <a:pPr>
              <a:buClr>
                <a:schemeClr val="tx1"/>
              </a:buClr>
              <a:buSzPts val="2800"/>
              <a:buFont typeface="Arial" charset="0"/>
              <a:buChar char="–"/>
            </a:pPr>
            <a:r>
              <a:rPr lang="en-US" sz="3200" dirty="0" smtClean="0">
                <a:latin typeface="Calibri" pitchFamily="34" charset="0"/>
              </a:rPr>
              <a:t> Identifying features of Mandibular canine</a:t>
            </a:r>
          </a:p>
          <a:p>
            <a:pPr>
              <a:buClr>
                <a:schemeClr val="tx1"/>
              </a:buClr>
              <a:buSzPts val="2800"/>
              <a:buFont typeface="Arial" charset="0"/>
              <a:buChar char="–"/>
            </a:pPr>
            <a:r>
              <a:rPr lang="en-US" sz="3200" dirty="0" smtClean="0">
                <a:latin typeface="Calibri" pitchFamily="34" charset="0"/>
              </a:rPr>
              <a:t> Differentiating features between right and   </a:t>
            </a:r>
          </a:p>
          <a:p>
            <a:pPr>
              <a:buClr>
                <a:schemeClr val="tx1"/>
              </a:buClr>
              <a:buSzPts val="2800"/>
            </a:pPr>
            <a:r>
              <a:rPr lang="en-US" sz="3200" dirty="0" smtClean="0">
                <a:latin typeface="Calibri" pitchFamily="34" charset="0"/>
              </a:rPr>
              <a:t>   left  </a:t>
            </a:r>
            <a:r>
              <a:rPr lang="en-US" sz="3200" dirty="0" err="1" smtClean="0">
                <a:latin typeface="Calibri" pitchFamily="34" charset="0"/>
              </a:rPr>
              <a:t>Mandibular</a:t>
            </a:r>
            <a:r>
              <a:rPr lang="en-US" sz="3200" dirty="0" smtClean="0">
                <a:latin typeface="Calibri" pitchFamily="34" charset="0"/>
              </a:rPr>
              <a:t> canine</a:t>
            </a:r>
            <a:endParaRPr lang="en-US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BIBLIOGRAPHY</a:t>
            </a:r>
            <a:endParaRPr lang="en-US" sz="4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 bwMode="auto">
          <a:xfrm>
            <a:off x="76200" y="990600"/>
            <a:ext cx="8686800" cy="586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dirty="0" smtClean="0"/>
              <a:t>Wheeler’s Dental Anatomy, Physiology and Occlusion  Ash, M. M. 6</a:t>
            </a:r>
            <a:r>
              <a:rPr lang="en-US" sz="3500" baseline="30000" dirty="0" smtClean="0"/>
              <a:t>th</a:t>
            </a:r>
            <a:r>
              <a:rPr lang="en-US" sz="3500" dirty="0" smtClean="0"/>
              <a:t> edition.</a:t>
            </a:r>
          </a:p>
          <a:p>
            <a:r>
              <a:rPr lang="en-US" sz="3500" dirty="0" smtClean="0"/>
              <a:t>Oral Development and Histology  Avery, j. K.1</a:t>
            </a:r>
            <a:r>
              <a:rPr lang="en-US" sz="3500" baseline="30000" dirty="0" smtClean="0"/>
              <a:t>st</a:t>
            </a:r>
            <a:r>
              <a:rPr lang="en-US" sz="3500" dirty="0" smtClean="0"/>
              <a:t> edition.</a:t>
            </a:r>
          </a:p>
          <a:p>
            <a:pPr>
              <a:buClr>
                <a:schemeClr val="bg2"/>
              </a:buClr>
              <a:buSzPct val="75000"/>
            </a:pPr>
            <a:r>
              <a:rPr lang="en-US" sz="3500" dirty="0" smtClean="0"/>
              <a:t>Color Atlas And Text Book Of Oral Anatomy, Histology Berkovitz, B. 1</a:t>
            </a:r>
            <a:r>
              <a:rPr lang="en-US" sz="3500" baseline="30000" dirty="0" smtClean="0"/>
              <a:t>ST</a:t>
            </a:r>
            <a:r>
              <a:rPr lang="en-US" sz="3500" dirty="0" smtClean="0"/>
              <a:t> edition.</a:t>
            </a:r>
          </a:p>
          <a:p>
            <a:pPr>
              <a:buClr>
                <a:schemeClr val="bg2"/>
              </a:buClr>
              <a:buSzPct val="75000"/>
            </a:pPr>
            <a:r>
              <a:rPr lang="en-US" sz="3500" dirty="0" err="1" smtClean="0"/>
              <a:t>Orban's</a:t>
            </a:r>
            <a:r>
              <a:rPr lang="en-US" sz="3500" dirty="0" smtClean="0"/>
              <a:t> Oral Histology and Embryology  Bhaskar, s. N.11</a:t>
            </a:r>
            <a:r>
              <a:rPr lang="en-US" sz="3500" baseline="30000" dirty="0" smtClean="0"/>
              <a:t>th</a:t>
            </a:r>
            <a:r>
              <a:rPr lang="en-US" sz="3500" dirty="0" smtClean="0"/>
              <a:t> edition.</a:t>
            </a:r>
          </a:p>
          <a:p>
            <a:pPr>
              <a:buClr>
                <a:schemeClr val="bg2"/>
              </a:buClr>
              <a:buSzPct val="75000"/>
            </a:pPr>
            <a:r>
              <a:rPr lang="en-US" sz="3500" dirty="0" smtClean="0"/>
              <a:t>Oral Histology : Development, Structure and Funct Tencate, a. R. 4</a:t>
            </a:r>
            <a:r>
              <a:rPr lang="en-US" sz="3500" baseline="30000" dirty="0" smtClean="0"/>
              <a:t>th</a:t>
            </a:r>
            <a:r>
              <a:rPr lang="en-US" sz="3500" dirty="0" smtClean="0"/>
              <a:t> edition.</a:t>
            </a:r>
          </a:p>
          <a:p>
            <a:pPr>
              <a:buClr>
                <a:schemeClr val="bg2"/>
              </a:buClr>
              <a:buSzPct val="75000"/>
            </a:pPr>
            <a:r>
              <a:rPr lang="en-US" sz="3500" dirty="0" smtClean="0"/>
              <a:t>Dental Embryology, Histology &amp; Anatomy. Marry Bath- Balogh Inergaret. 2</a:t>
            </a:r>
            <a:r>
              <a:rPr lang="en-US" sz="3500" baseline="30000" dirty="0" smtClean="0"/>
              <a:t>nd</a:t>
            </a:r>
            <a:r>
              <a:rPr lang="en-US" sz="3500" dirty="0" smtClean="0"/>
              <a:t> edition.</a:t>
            </a:r>
          </a:p>
          <a:p>
            <a:pPr>
              <a:buClr>
                <a:schemeClr val="bg2"/>
              </a:buClr>
              <a:buSzPct val="75000"/>
            </a:pPr>
            <a:endParaRPr lang="en-US" sz="3800" dirty="0" smtClean="0"/>
          </a:p>
          <a:p>
            <a:pPr>
              <a:buClr>
                <a:schemeClr val="bg2"/>
              </a:buClr>
              <a:buSzPct val="75000"/>
            </a:pPr>
            <a:endParaRPr lang="en-US" sz="2400" dirty="0" smtClean="0"/>
          </a:p>
          <a:p>
            <a:pPr>
              <a:buClr>
                <a:schemeClr val="bg2"/>
              </a:buClr>
              <a:buSzPct val="75000"/>
            </a:pPr>
            <a:endParaRPr lang="en-US" sz="2400" dirty="0" smtClean="0"/>
          </a:p>
          <a:p>
            <a:pPr>
              <a:buClr>
                <a:schemeClr val="bg2"/>
              </a:buClr>
              <a:buSzPct val="75000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2590800"/>
            <a:ext cx="44389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THANK YOU !</a:t>
            </a:r>
            <a:endParaRPr lang="en-IN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7891443"/>
              </p:ext>
            </p:extLst>
          </p:nvPr>
        </p:nvGraphicFramePr>
        <p:xfrm>
          <a:off x="304800" y="1981200"/>
          <a:ext cx="8686800" cy="423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429000"/>
                <a:gridCol w="1447800"/>
                <a:gridCol w="1066800"/>
                <a:gridCol w="1066800"/>
                <a:gridCol w="1066800"/>
              </a:tblGrid>
              <a:tr h="761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 </a:t>
                      </a:r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Enlist the chronological features of maxillary canine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2800"/>
                        <a:buFont typeface="Arial" charset="0"/>
                        <a:buNone/>
                      </a:pPr>
                      <a:r>
                        <a:rPr lang="en-US" sz="1800" dirty="0" smtClean="0">
                          <a:latin typeface="Calibri" pitchFamily="34" charset="0"/>
                        </a:rPr>
                        <a:t>Describe Various aspects of maxillary canine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2800"/>
                        <a:buFont typeface="Arial" charset="0"/>
                        <a:buNone/>
                      </a:pPr>
                      <a:r>
                        <a:rPr lang="en-US" sz="1800" dirty="0" smtClean="0">
                          <a:latin typeface="Calibri" pitchFamily="34" charset="0"/>
                        </a:rPr>
                        <a:t>Enumerate Identifying features of maxillary canine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2800"/>
                        <a:buFont typeface="Arial" charset="0"/>
                        <a:buNone/>
                      </a:pPr>
                      <a:r>
                        <a:rPr lang="en-US" sz="1800" dirty="0" smtClean="0">
                          <a:latin typeface="Calibri" pitchFamily="34" charset="0"/>
                        </a:rPr>
                        <a:t>Enumerate Differentiating features between right and left      </a:t>
                      </a:r>
                    </a:p>
                    <a:p>
                      <a:pPr>
                        <a:buClr>
                          <a:schemeClr val="tx1"/>
                        </a:buClr>
                        <a:buSzPts val="2800"/>
                      </a:pPr>
                      <a:r>
                        <a:rPr lang="en-US" sz="1800" dirty="0" smtClean="0">
                          <a:latin typeface="Calibri" pitchFamily="34" charset="0"/>
                        </a:rPr>
                        <a:t>   maxillary canine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carve permanent </a:t>
                      </a:r>
                      <a:r>
                        <a:rPr lang="en-US" sz="1800" dirty="0" smtClean="0">
                          <a:latin typeface="Calibri" pitchFamily="34" charset="0"/>
                        </a:rPr>
                        <a:t>maxillary</a:t>
                      </a:r>
                      <a:r>
                        <a:rPr lang="en-US" baseline="0" dirty="0" smtClean="0"/>
                        <a:t> canine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&amp; Psychomotor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6323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>
              <a:lnSpc>
                <a:spcPct val="150000"/>
              </a:lnSpc>
            </a:pPr>
            <a:r>
              <a:rPr lang="en-US" sz="2800" dirty="0" smtClean="0"/>
              <a:t>Chronological features of maxillary canine </a:t>
            </a:r>
          </a:p>
          <a:p>
            <a:pPr fontAlgn="t">
              <a:lnSpc>
                <a:spcPct val="150000"/>
              </a:lnSpc>
            </a:pPr>
            <a:r>
              <a:rPr lang="en-US" sz="2800" dirty="0" smtClean="0"/>
              <a:t>Various aspects of maxillary canine</a:t>
            </a:r>
            <a:endParaRPr lang="en-IN" sz="2800" dirty="0" smtClean="0"/>
          </a:p>
          <a:p>
            <a:pPr fontAlgn="t">
              <a:lnSpc>
                <a:spcPct val="150000"/>
              </a:lnSpc>
            </a:pPr>
            <a:r>
              <a:rPr lang="en-US" sz="2800" dirty="0" smtClean="0"/>
              <a:t>Identifying features of maxillary canine</a:t>
            </a:r>
            <a:endParaRPr lang="en-IN" sz="2800" dirty="0" smtClean="0"/>
          </a:p>
          <a:p>
            <a:pPr fontAlgn="t">
              <a:lnSpc>
                <a:spcPct val="150000"/>
              </a:lnSpc>
            </a:pPr>
            <a:r>
              <a:rPr lang="en-US" sz="2800" dirty="0" smtClean="0"/>
              <a:t>Differentiating features between right and left      </a:t>
            </a:r>
            <a:endParaRPr lang="en-IN" sz="2800" dirty="0" smtClean="0"/>
          </a:p>
          <a:p>
            <a:pPr fontAlgn="t">
              <a:lnSpc>
                <a:spcPct val="150000"/>
              </a:lnSpc>
              <a:buNone/>
            </a:pPr>
            <a:r>
              <a:rPr lang="en-US" sz="2800" dirty="0" smtClean="0"/>
              <a:t>     maxillary canine</a:t>
            </a:r>
          </a:p>
          <a:p>
            <a:pPr fontAlgn="t">
              <a:lnSpc>
                <a:spcPct val="150000"/>
              </a:lnSpc>
            </a:pPr>
            <a:r>
              <a:rPr lang="en-US" sz="2800" dirty="0" smtClean="0"/>
              <a:t>To carve permanent maxillary canine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PERMANENT MANDIBULAR CANINE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dirty="0" smtClean="0"/>
              <a:t>CHRONOLOGY: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 First evidence of calcification : 4-5months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 Enamel completed : 6-7yrs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 Eruption : 9-10yrs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 Root completed : 12-14 yrs 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dirty="0" smtClean="0"/>
          </a:p>
          <a:p>
            <a:pPr marL="533400" indent="-533400" eaLnBrk="1" hangingPunct="1"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PERMANENT MANDIBULAR CANINE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dirty="0" smtClean="0"/>
              <a:t>TRAITS: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   Set  trait : permanent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   Arch trait :</a:t>
            </a:r>
            <a:r>
              <a:rPr lang="en-US" dirty="0" err="1" smtClean="0"/>
              <a:t>mandibular</a:t>
            </a:r>
            <a:endParaRPr lang="en-US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dirty="0" smtClean="0"/>
              <a:t>      Class trait : canine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LABIAL ASPECT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7924800" cy="36576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Crown appears longer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err="1" smtClean="0"/>
              <a:t>Mesial</a:t>
            </a:r>
            <a:r>
              <a:rPr lang="en-US" dirty="0" smtClean="0"/>
              <a:t> outline of crown is nearly straight with </a:t>
            </a:r>
            <a:r>
              <a:rPr lang="en-US" dirty="0" err="1" smtClean="0"/>
              <a:t>mesial</a:t>
            </a:r>
            <a:r>
              <a:rPr lang="en-US" dirty="0" smtClean="0"/>
              <a:t> outline of the root ,with </a:t>
            </a:r>
            <a:r>
              <a:rPr lang="en-US" dirty="0" err="1" smtClean="0"/>
              <a:t>mesial</a:t>
            </a:r>
            <a:r>
              <a:rPr lang="en-US" dirty="0" smtClean="0"/>
              <a:t> contact area being near the </a:t>
            </a:r>
            <a:r>
              <a:rPr lang="en-US" dirty="0" err="1" smtClean="0"/>
              <a:t>mesio-incisal</a:t>
            </a:r>
            <a:r>
              <a:rPr lang="en-US" dirty="0" smtClean="0"/>
              <a:t> angle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The cusp is on a line with the center of the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1222 14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6000" contrast="18000"/>
          </a:blip>
          <a:srcRect l="28232" t="2483" r="19710"/>
          <a:stretch>
            <a:fillRect/>
          </a:stretch>
        </p:blipFill>
        <p:spPr>
          <a:xfrm>
            <a:off x="3124200" y="228600"/>
            <a:ext cx="2606675" cy="6400800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LABIAL ASPECT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057400"/>
            <a:ext cx="85344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Distal contact area is more towards the </a:t>
            </a:r>
            <a:r>
              <a:rPr lang="en-US" dirty="0" err="1" smtClean="0"/>
              <a:t>incisal</a:t>
            </a:r>
            <a:r>
              <a:rPr lang="en-US" dirty="0" smtClean="0"/>
              <a:t> aspect than the max. one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Root is shorter by 1-2mm then the max.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Apical end is more pointed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561</Words>
  <Application>Microsoft Office PowerPoint</Application>
  <PresentationFormat>On-screen Show (4:3)</PresentationFormat>
  <Paragraphs>109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Learning Objectives </vt:lpstr>
      <vt:lpstr>CONTENTS</vt:lpstr>
      <vt:lpstr>PERMANENT MANDIBULAR CANINE</vt:lpstr>
      <vt:lpstr>PERMANENT MANDIBULAR CANINE</vt:lpstr>
      <vt:lpstr>LABIAL ASPECT</vt:lpstr>
      <vt:lpstr>Slide 8</vt:lpstr>
      <vt:lpstr>LABIAL ASPECT</vt:lpstr>
      <vt:lpstr>Slide 10</vt:lpstr>
      <vt:lpstr>LINGUAL ASPECT</vt:lpstr>
      <vt:lpstr>Slide 12</vt:lpstr>
      <vt:lpstr>MESIAL ASPECT</vt:lpstr>
      <vt:lpstr>Slide 14</vt:lpstr>
      <vt:lpstr>MESIAL ASPECT</vt:lpstr>
      <vt:lpstr>Slide 16</vt:lpstr>
      <vt:lpstr>DISTAL ASPECT</vt:lpstr>
      <vt:lpstr>Slide 18</vt:lpstr>
      <vt:lpstr>INCISAL ASPECT</vt:lpstr>
      <vt:lpstr>Slide 20</vt:lpstr>
      <vt:lpstr>Summary </vt:lpstr>
      <vt:lpstr>BIBLIOGRAPHY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HOD</cp:lastModifiedBy>
  <cp:revision>15</cp:revision>
  <dcterms:created xsi:type="dcterms:W3CDTF">2006-08-16T00:00:00Z</dcterms:created>
  <dcterms:modified xsi:type="dcterms:W3CDTF">2018-02-05T05:00:31Z</dcterms:modified>
</cp:coreProperties>
</file>