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4" r:id="rId3"/>
    <p:sldId id="285" r:id="rId4"/>
    <p:sldId id="28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Periodontal ligament</a:t>
            </a:r>
          </a:p>
          <a:p>
            <a:pPr>
              <a:buFontTx/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Dept Of Dental Anatomy, Embryology &amp; Histology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gure_09-2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8000" contrast="30000"/>
          </a:blip>
          <a:srcRect t="58646"/>
          <a:stretch>
            <a:fillRect/>
          </a:stretch>
        </p:blipFill>
        <p:spPr>
          <a:xfrm>
            <a:off x="1643042" y="1176358"/>
            <a:ext cx="5048250" cy="5181600"/>
          </a:xfrm>
          <a:noFill/>
          <a:ln w="28575">
            <a:solidFill>
              <a:schemeClr val="accent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409596"/>
            <a:ext cx="8720166" cy="6019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Dentoperiosteal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group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Run apically from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cementum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over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periosteum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outer cortical plate of the alveolar process, &amp; insert into alveolar process or the vestibular muscle &amp; floor of mouth.</a:t>
            </a:r>
          </a:p>
          <a:p>
            <a:pPr algn="just" eaLnBrk="1" hangingPunct="1">
              <a:lnSpc>
                <a:spcPct val="15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76300" y="1142984"/>
            <a:ext cx="7467600" cy="45259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Transseptal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group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fibers run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interdentally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cementum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just apical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CEJ.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Together these fibers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constitute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Interdental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ligament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connecting all teeth of the arch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 eaLnBrk="1" hangingPunct="1">
              <a:lnSpc>
                <a:spcPct val="15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90556" y="228600"/>
            <a:ext cx="8610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ELASTIC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FIBRES: 2 types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Mature elastic fibers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elastin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Immature elastic fibers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elaunin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oxytalan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Elaunin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found within fibers of gingival ligament.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Orientation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oxytalan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fiber is different from collagen fiber. 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support  blood vessels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peridontal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ligament.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RETICULAR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Immature collagen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Related to basement membrane of blood vessels and epithelial cells of PDL.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SECONDARY FIBRES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located between and among principal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GROUND SUBSTANCE OF PDL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600200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Because of its relative inaccessibility and complex biochemical nature little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information is there.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reality it is a tissue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rich in ground substance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Indeed even the collagen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bundles are composed of about 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60% ground substance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volume.</a:t>
            </a:r>
          </a:p>
          <a:p>
            <a:pPr algn="just" eaLnBrk="1" hangingPunct="1">
              <a:lnSpc>
                <a:spcPct val="15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ground substance of the periodontal ligament consists mainly of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Hyaluronic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acid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lycosaminoglycans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roteoglycans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glycoproteins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42918"/>
            <a:ext cx="8229600" cy="5786478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6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ground substance is thought to have many important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160000"/>
              </a:lnSpc>
              <a:buFontTx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ion and water binding &amp;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exchange.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6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control of collagen fiber orientation. </a:t>
            </a:r>
          </a:p>
          <a:p>
            <a:pPr algn="just" eaLnBrk="1" hangingPunct="1">
              <a:lnSpc>
                <a:spcPct val="16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6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Tissue fluid pressure is high in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pdl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about 10 mm Hg above atmospheric pressure.</a:t>
            </a:r>
          </a:p>
          <a:p>
            <a:pPr algn="just" eaLnBrk="1" hangingPunct="1">
              <a:lnSpc>
                <a:spcPct val="16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6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tissue fluid has been implicated in the tooth support &amp; eruptive mechanisms </a:t>
            </a:r>
          </a:p>
          <a:p>
            <a:pPr eaLnBrk="1" hangingPunct="1">
              <a:lnSpc>
                <a:spcPct val="16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85804" y="688995"/>
            <a:ext cx="8229600" cy="5668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Blood supply: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Branches from apical vessels that supply dental pulp.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Branches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Intra-alveolar vessels.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Branches from gingival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vessels.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Nerve Supply:-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types of nerve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Sensory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Autonomic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Functions 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7467600" cy="4525963"/>
          </a:xfrm>
        </p:spPr>
        <p:txBody>
          <a:bodyPr/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Supportive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Sensory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Nutritive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Homeostatic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Eruptive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/>
          </p:cNvSpPr>
          <p:nvPr/>
        </p:nvSpPr>
        <p:spPr bwMode="auto">
          <a:xfrm>
            <a:off x="0" y="304800"/>
            <a:ext cx="91440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Purpose Statement</a:t>
            </a:r>
          </a:p>
        </p:txBody>
      </p:sp>
      <p:sp>
        <p:nvSpPr>
          <p:cNvPr id="3075" name="Rectangle 5"/>
          <p:cNvSpPr>
            <a:spLocks/>
          </p:cNvSpPr>
          <p:nvPr/>
        </p:nvSpPr>
        <p:spPr bwMode="auto">
          <a:xfrm>
            <a:off x="609600" y="1600200"/>
            <a:ext cx="8382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 end of the lecture the student should be able to describe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principle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fibers of periodontal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ligament, functions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principle fibers of periodontal ligament &amp;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ts val="28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groups of gingival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fibers.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Supportive 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52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PDL behaves as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suspensory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ligament.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During mastication/ occlusion periodontal ligament fibers are compressed because of water molecules bound to collagen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cushion for the tooth.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Pressure of blood in PDL acts as hydraulic cushion.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503238"/>
            <a:ext cx="8229600" cy="551656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PDL dissipates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occlusal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load to alveolar bone through oblique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Sensory 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PDL through its nerve supply provides most efficient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proprioceptive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mechanism allowing the individual to detect the application of most delicate forces to teeth and very slight displacement of teeth.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747738" y="274638"/>
            <a:ext cx="7467600" cy="11430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Nutritive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52" cy="4525963"/>
          </a:xfrm>
        </p:spPr>
        <p:txBody>
          <a:bodyPr/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PDL blood vessels provide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anabolites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other substance by the cell and also helps in removal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catabolites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Too heavy forces causes necrosis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PDL.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Homeostatic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PDL cells have capacity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resorb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synthesize extra cellular substance of connective tissue of PDL ligament, bone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cementum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Mechanism behind this is unknown.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Preservation of PDL width through out mammalian life time is important measure of PDL homeostasis.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Eruptive</a:t>
            </a:r>
            <a:br>
              <a:rPr lang="en-US" sz="4000" smtClean="0">
                <a:latin typeface="Times New Roman" pitchFamily="18" charset="0"/>
                <a:cs typeface="Times New Roman" pitchFamily="18" charset="0"/>
              </a:rPr>
            </a:br>
            <a:endParaRPr lang="en-US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Periodontal ligament traction theory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Summary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ts val="2800"/>
              <a:buFont typeface="Arial" charset="0"/>
              <a:buChar char="–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Principle fibers of periodontal ligament </a:t>
            </a:r>
          </a:p>
          <a:p>
            <a:pPr>
              <a:buClr>
                <a:schemeClr val="tx1"/>
              </a:buClr>
              <a:buSzPts val="2800"/>
              <a:buFont typeface="Arial" charset="0"/>
              <a:buChar char="–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Functions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principle fibers of periodontal ligament</a:t>
            </a:r>
          </a:p>
          <a:p>
            <a:pPr>
              <a:buClr>
                <a:schemeClr val="tx1"/>
              </a:buClr>
              <a:buSzPts val="2800"/>
              <a:buFont typeface="Arial" charset="0"/>
              <a:buChar char="–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groups of gingival fibers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Bibliography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Color Atlas And Text Book Of Oral Anatomy, Histology Berkovitz, B. 1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Oral Development and Histology  Avery, j. K.1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Orban's Oral Histology and Embryology  Bhaskar, s. N.11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Oral Histology : Development, Structure and Funct Tencate, a. R. 4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Dental Embryology, Histology &amp; Anatomy. Marry Bath- Balogh Inergaret. 2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  <a:endParaRPr lang="en-US" sz="28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43325" y="4000504"/>
            <a:ext cx="521488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Thank </a:t>
            </a:r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you</a:t>
            </a:r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  <a:sym typeface="Wingdings" pitchFamily="2" charset="2"/>
              </a:rPr>
              <a:t>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7881421"/>
              </p:ext>
            </p:extLst>
          </p:nvPr>
        </p:nvGraphicFramePr>
        <p:xfrm>
          <a:off x="304800" y="1981200"/>
          <a:ext cx="8686800" cy="3870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505200"/>
                <a:gridCol w="1447800"/>
                <a:gridCol w="838200"/>
                <a:gridCol w="1066800"/>
                <a:gridCol w="1219200"/>
              </a:tblGrid>
              <a:tr h="761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 </a:t>
                      </a:r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2800"/>
                        <a:buFont typeface="Arial" charset="0"/>
                        <a:buNone/>
                      </a:pP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Desribe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in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detail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Principle fibers of periodontal ligament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2800"/>
                        <a:buFont typeface="Arial" charset="0"/>
                        <a:buNone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Enumerate Functions of principle fibers of periodontal ligament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Enumerate Different groups of gingival fibers</a:t>
                      </a:r>
                    </a:p>
                    <a:p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Draw well labeled</a:t>
                      </a:r>
                      <a:r>
                        <a:rPr lang="en-US" baseline="0" dirty="0" smtClean="0"/>
                        <a:t> diagram of periodontal ligament group of fibers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659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lnSpc>
                <a:spcPct val="150000"/>
              </a:lnSpc>
            </a:pPr>
            <a:r>
              <a:rPr lang="en-US" sz="2800" dirty="0" smtClean="0"/>
              <a:t>Principle fibers of periodontal ligament </a:t>
            </a:r>
            <a:endParaRPr lang="en-IN" sz="2800" dirty="0" smtClean="0"/>
          </a:p>
          <a:p>
            <a:pPr fontAlgn="t">
              <a:lnSpc>
                <a:spcPct val="150000"/>
              </a:lnSpc>
            </a:pPr>
            <a:r>
              <a:rPr lang="en-US" sz="2800" dirty="0" smtClean="0"/>
              <a:t>Functions of principle fibers of periodontal ligament</a:t>
            </a:r>
            <a:endParaRPr lang="en-IN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Different groups of gingival fibers</a:t>
            </a:r>
            <a:endParaRPr lang="en-IN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Draw well labeled diagram of periodontal ligament group of fibers 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GINGIVAL LIGAMENT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60491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b="1" i="1" dirty="0" smtClean="0"/>
          </a:p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Although not strictly part of PDL, other group of fibers are associated with principal fibers in maintaining integrity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periodontium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15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are present in lamina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propria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gingiva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 collectively termed as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gingival ligament.</a:t>
            </a:r>
          </a:p>
          <a:p>
            <a:pPr eaLnBrk="1" hangingPunct="1">
              <a:lnSpc>
                <a:spcPct val="80000"/>
              </a:lnSpc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composed of five group of bundles of fibers-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Dentoalveolar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group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Alveologingival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group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Circular group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Dentoperiosteal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group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Transseptal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group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gure_09-2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8000" contrast="24000"/>
          </a:blip>
          <a:srcRect l="51089" b="40598"/>
          <a:stretch>
            <a:fillRect/>
          </a:stretch>
        </p:blipFill>
        <p:spPr>
          <a:xfrm>
            <a:off x="1809750" y="381000"/>
            <a:ext cx="4835525" cy="6096000"/>
          </a:xfrm>
          <a:noFill/>
          <a:ln w="28575">
            <a:solidFill>
              <a:schemeClr val="accent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14366" y="388958"/>
            <a:ext cx="8229600" cy="58975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Dentogingival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group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numerous &amp; extend from cervical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cementum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lamina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free &amp; attached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gingiva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eaLnBrk="1" hangingPunct="1">
              <a:lnSpc>
                <a:spcPct val="15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Alveologingival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group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fibers radiate from bone of the alveolar crest &amp; attach in the lamina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free &amp; attached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gingiva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01014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Circular group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 group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fibers forms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around neck of tooth,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interlacing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other groups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fibers.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70</TotalTime>
  <Words>756</Words>
  <Application>Microsoft Office PowerPoint</Application>
  <PresentationFormat>On-screen Show (4:3)</PresentationFormat>
  <Paragraphs>145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Technic</vt:lpstr>
      <vt:lpstr>Slide 1</vt:lpstr>
      <vt:lpstr>Slide 2</vt:lpstr>
      <vt:lpstr>Learning Objectives </vt:lpstr>
      <vt:lpstr>CONTENTS</vt:lpstr>
      <vt:lpstr>GINGIVAL LIGAMENT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GROUND SUBSTANCE OF PDL </vt:lpstr>
      <vt:lpstr>Slide 16</vt:lpstr>
      <vt:lpstr>Slide 17</vt:lpstr>
      <vt:lpstr>Slide 18</vt:lpstr>
      <vt:lpstr>Functions </vt:lpstr>
      <vt:lpstr>Supportive </vt:lpstr>
      <vt:lpstr>Slide 21</vt:lpstr>
      <vt:lpstr>Nutritive </vt:lpstr>
      <vt:lpstr>Homeostatic </vt:lpstr>
      <vt:lpstr>Eruptive </vt:lpstr>
      <vt:lpstr>Summary </vt:lpstr>
      <vt:lpstr>Bibliography 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AMANIYAR</cp:lastModifiedBy>
  <cp:revision>10</cp:revision>
  <dcterms:created xsi:type="dcterms:W3CDTF">2006-08-16T00:00:00Z</dcterms:created>
  <dcterms:modified xsi:type="dcterms:W3CDTF">2017-02-08T06:28:20Z</dcterms:modified>
</cp:coreProperties>
</file>