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62" r:id="rId2"/>
    <p:sldId id="524" r:id="rId3"/>
    <p:sldId id="525" r:id="rId4"/>
    <p:sldId id="526" r:id="rId5"/>
    <p:sldId id="515" r:id="rId6"/>
    <p:sldId id="516" r:id="rId7"/>
    <p:sldId id="518" r:id="rId8"/>
    <p:sldId id="356" r:id="rId9"/>
    <p:sldId id="358" r:id="rId10"/>
    <p:sldId id="468" r:id="rId11"/>
    <p:sldId id="465" r:id="rId12"/>
    <p:sldId id="466" r:id="rId13"/>
    <p:sldId id="467" r:id="rId14"/>
    <p:sldId id="469" r:id="rId15"/>
    <p:sldId id="471" r:id="rId16"/>
    <p:sldId id="369" r:id="rId17"/>
    <p:sldId id="370" r:id="rId18"/>
    <p:sldId id="372" r:id="rId19"/>
    <p:sldId id="377" r:id="rId20"/>
    <p:sldId id="380" r:id="rId21"/>
    <p:sldId id="473" r:id="rId22"/>
    <p:sldId id="474" r:id="rId23"/>
    <p:sldId id="475" r:id="rId24"/>
    <p:sldId id="476" r:id="rId25"/>
    <p:sldId id="520" r:id="rId26"/>
    <p:sldId id="523" r:id="rId27"/>
    <p:sldId id="52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B96"/>
    <a:srgbClr val="000099"/>
    <a:srgbClr val="00CCFF"/>
    <a:srgbClr val="E1E6A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533" autoAdjust="0"/>
  </p:normalViewPr>
  <p:slideViewPr>
    <p:cSldViewPr>
      <p:cViewPr>
        <p:scale>
          <a:sx n="66" d="100"/>
          <a:sy n="66" d="100"/>
        </p:scale>
        <p:origin x="-1284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D5037-13AD-4DA9-B465-76280DF1104E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A11DE-E99C-4800-A0AC-6468A5D06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A11DE-E99C-4800-A0AC-6468A5D06B3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9AB1F8-28FD-4D88-8589-10833AFFD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>
    <p:wip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68426" y="3733800"/>
            <a:ext cx="6480174" cy="1981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Dept. of Oral Pathology&amp; Microbiology</a:t>
            </a:r>
          </a:p>
          <a:p>
            <a:endParaRPr lang="en-US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CYSTS OF ODONTOGENIC ORIGIN-V</a:t>
            </a:r>
            <a:endParaRPr lang="en-US" sz="4000" b="1" dirty="0"/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Histopathology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600200"/>
            <a:ext cx="7391400" cy="4835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3733800"/>
            <a:ext cx="4345289" cy="292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4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3733800"/>
            <a:ext cx="4126230" cy="2895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65125" y="2590800"/>
            <a:ext cx="374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Gingival cyst of adult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937125" y="2528887"/>
            <a:ext cx="4054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Lateral periodontal cyst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Gingival Cyst Of Adult  </a:t>
            </a:r>
          </a:p>
          <a:p>
            <a:pPr>
              <a:buFontTx/>
              <a:buNone/>
            </a:pP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                OR</a:t>
            </a:r>
          </a:p>
          <a:p>
            <a:pPr>
              <a:buFontTx/>
              <a:buNone/>
            </a:pP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   Lateral Periodontal Cyst? </a:t>
            </a:r>
          </a:p>
          <a:p>
            <a:pPr>
              <a:buFontTx/>
              <a:buNone/>
            </a:pPr>
            <a:r>
              <a:rPr lang="en-US" sz="4000" dirty="0" smtClean="0">
                <a:solidFill>
                  <a:srgbClr val="C00000"/>
                </a:solidFill>
              </a:rPr>
              <a:t>                  </a:t>
            </a:r>
            <a:endParaRPr lang="en-US" sz="4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4038600"/>
            <a:ext cx="8503920" cy="281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sz="2400" dirty="0" smtClean="0"/>
              <a:t>Lateral Periodontal Cyst (a) –formed from the REE by dilatation of the follicle before eruption of the tooth 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dirty="0" smtClean="0"/>
              <a:t>Gingival Cyst Of Adult (b) - formed from the REE after eruption of the tooth </a:t>
            </a:r>
          </a:p>
          <a:p>
            <a:pPr>
              <a:buFontTx/>
              <a:buBlip>
                <a:blip r:embed="rId2"/>
              </a:buBlip>
            </a:pPr>
            <a:endParaRPr lang="en-US" sz="3600" dirty="0" smtClean="0">
              <a:solidFill>
                <a:srgbClr val="FFFF66"/>
              </a:solidFill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52400"/>
            <a:ext cx="5715000" cy="3713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Gingival Cyst Of Adult :Extra-osseous counterpart of the intra-osseous Lateral Periodontal Cyst</a:t>
            </a:r>
          </a:p>
          <a:p>
            <a:r>
              <a:rPr lang="en-US" sz="2400" dirty="0" smtClean="0"/>
              <a:t>Origin from </a:t>
            </a:r>
            <a:r>
              <a:rPr lang="en-US" sz="2400" dirty="0" err="1" smtClean="0"/>
              <a:t>postfunctional</a:t>
            </a:r>
            <a:r>
              <a:rPr lang="en-US" sz="2400" dirty="0" smtClean="0"/>
              <a:t> epithelium (REE) ,explains the unaggressive nature compared with the OKC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Variable pattern</a:t>
            </a:r>
          </a:p>
          <a:p>
            <a:r>
              <a:rPr lang="en-US" sz="2400" dirty="0" smtClean="0"/>
              <a:t>Ranges in thickness from simply one flattened cell to several cells</a:t>
            </a:r>
          </a:p>
          <a:p>
            <a:r>
              <a:rPr lang="en-US" sz="2400" dirty="0" smtClean="0"/>
              <a:t>A thin stratified squamous epithelium, closely resembling REE.</a:t>
            </a:r>
          </a:p>
          <a:p>
            <a:endParaRPr lang="en-US" sz="2400" dirty="0" smtClean="0"/>
          </a:p>
          <a:p>
            <a:endParaRPr lang="en-US" sz="2400" dirty="0" smtClean="0">
              <a:solidFill>
                <a:srgbClr val="FFFF66"/>
              </a:solidFill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19201"/>
            <a:ext cx="4267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810000"/>
            <a:ext cx="3962400" cy="24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914400"/>
            <a:ext cx="4127557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2" name="Rectangle 2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Focal areas of plaque like thickenings that may contain clear cells.</a:t>
            </a:r>
          </a:p>
          <a:p>
            <a:r>
              <a:rPr lang="en-US" sz="2400" dirty="0" smtClean="0"/>
              <a:t>Nests of these glycogen -rich clear cells, represent rests of dental lamina </a:t>
            </a:r>
          </a:p>
          <a:p>
            <a:endParaRPr lang="en-US" sz="2800" dirty="0" smtClean="0">
              <a:solidFill>
                <a:srgbClr val="FFFF66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3810000" cy="274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800600" y="3733800"/>
            <a:ext cx="434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attachment of epithelium to connective tissue is </a:t>
            </a:r>
            <a:r>
              <a:rPr lang="en-US" sz="2400" dirty="0" err="1" smtClean="0"/>
              <a:t>tenous</a:t>
            </a:r>
            <a:r>
              <a:rPr lang="en-US" sz="2400" dirty="0" smtClean="0"/>
              <a:t> &amp; easily peels off, leaving epithelial </a:t>
            </a:r>
            <a:r>
              <a:rPr lang="en-US" sz="2400" dirty="0" err="1" smtClean="0"/>
              <a:t>discontinuties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fibrous </a:t>
            </a:r>
            <a:r>
              <a:rPr lang="en-US" sz="2400" dirty="0" err="1" smtClean="0"/>
              <a:t>connectine</a:t>
            </a:r>
            <a:r>
              <a:rPr lang="en-US" sz="2400" dirty="0" smtClean="0"/>
              <a:t> tissue wall is usually relatively </a:t>
            </a:r>
            <a:r>
              <a:rPr lang="en-US" sz="2400" dirty="0" err="1" smtClean="0"/>
              <a:t>uninflammed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cs typeface="Times New Roman" charset="0"/>
              </a:rPr>
              <a:t>Glandular o Glandular odontogenic cyst Glandular odontogenic cyst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cs typeface="Times New Roman" charset="0"/>
              </a:rPr>
              <a:t>dontogenic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cs typeface="Times New Roman" charset="0"/>
              </a:rPr>
              <a:t> cyst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086600" cy="556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sz="2800" dirty="0" smtClean="0">
              <a:cs typeface="Times New Roman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Derived from odontogenic epithelium with characteristics including salivary gland features such as mucus producing cells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Times New Roman" charset="0"/>
              </a:rPr>
              <a:t>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Diagnosis made when ---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smtClean="0">
                <a:cs typeface="Times New Roman" charset="0"/>
              </a:rPr>
              <a:t>Epithelial lining consists of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Times New Roman" charset="0"/>
              </a:rPr>
              <a:t>    columnar &amp; </a:t>
            </a:r>
            <a:r>
              <a:rPr lang="en-US" sz="2400" dirty="0" err="1" smtClean="0">
                <a:cs typeface="Times New Roman" charset="0"/>
              </a:rPr>
              <a:t>cuboidal</a:t>
            </a:r>
            <a:r>
              <a:rPr lang="en-US" sz="2400" dirty="0" smtClean="0">
                <a:cs typeface="Times New Roman" charset="0"/>
              </a:rPr>
              <a:t> cells with cilia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cs typeface="Times New Roman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 Epithelium has glandular &amp; </a:t>
            </a:r>
            <a:r>
              <a:rPr lang="en-US" sz="2400" dirty="0" err="1" smtClean="0">
                <a:cs typeface="Times New Roman" charset="0"/>
              </a:rPr>
              <a:t>pseudoglandular</a:t>
            </a:r>
            <a:r>
              <a:rPr lang="en-US" sz="2400" dirty="0" smtClean="0">
                <a:cs typeface="Times New Roman" charset="0"/>
              </a:rPr>
              <a:t> structure with intraepithelial crypts and </a:t>
            </a:r>
            <a:r>
              <a:rPr lang="en-US" sz="2400" dirty="0" err="1" smtClean="0">
                <a:cs typeface="Times New Roman" charset="0"/>
              </a:rPr>
              <a:t>microcysts</a:t>
            </a:r>
            <a:endParaRPr lang="en-US" sz="2400" dirty="0" smtClean="0">
              <a:cs typeface="Times New Roman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01752" y="6888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Clinical features: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7772400" cy="5486400"/>
          </a:xfrm>
        </p:spPr>
        <p:txBody>
          <a:bodyPr/>
          <a:lstStyle/>
          <a:p>
            <a:pPr algn="ctr">
              <a:buFontTx/>
              <a:buNone/>
              <a:defRPr/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cs typeface="Times New Roman" charset="0"/>
            </a:endParaRPr>
          </a:p>
          <a:p>
            <a:pPr>
              <a:buFontTx/>
              <a:buNone/>
              <a:defRPr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cs typeface="Times New Roman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Rare 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Aggressive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Female predominance 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Wide age range --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Middle age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cs typeface="Times New Roman" charset="0"/>
              </a:rPr>
              <a:t>        (Rare before 20 yrs of age)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In either jaws, mandible &gt; maxilla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Times New Roman" charset="0"/>
              </a:rPr>
              <a:t>Strong  predilection for anterior region of jaw</a:t>
            </a:r>
          </a:p>
          <a:p>
            <a:pPr>
              <a:buFontTx/>
              <a:buNone/>
              <a:defRPr/>
            </a:pPr>
            <a:endParaRPr lang="en-US" sz="2400" dirty="0"/>
          </a:p>
        </p:txBody>
      </p:sp>
      <p:pic>
        <p:nvPicPr>
          <p:cNvPr id="4" name="Picture 4" descr="glandular odontogenic cyst"/>
          <p:cNvPicPr>
            <a:picLocks noChangeAspect="1" noChangeArrowheads="1"/>
          </p:cNvPicPr>
          <p:nvPr/>
        </p:nvPicPr>
        <p:blipFill>
          <a:blip r:embed="rId2" cstate="print">
            <a:lum bright="6000" contrast="10000"/>
          </a:blip>
          <a:srcRect l="5542" t="14815" r="48346" b="46295"/>
          <a:stretch>
            <a:fillRect/>
          </a:stretch>
        </p:blipFill>
        <p:spPr bwMode="auto">
          <a:xfrm>
            <a:off x="5956634" y="4572000"/>
            <a:ext cx="3187365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01752" y="612648"/>
            <a:ext cx="8534400" cy="75895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Radiographic features</a:t>
            </a:r>
            <a:b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400" dirty="0" smtClean="0"/>
              <a:t>Radiolucency with corticated boundary</a:t>
            </a:r>
          </a:p>
          <a:p>
            <a:pPr>
              <a:defRPr/>
            </a:pPr>
            <a:r>
              <a:rPr lang="en-US" sz="2400" dirty="0" smtClean="0"/>
              <a:t>Outline-smooth or scalloped</a:t>
            </a:r>
          </a:p>
          <a:p>
            <a:pPr>
              <a:defRPr/>
            </a:pPr>
            <a:r>
              <a:rPr lang="en-US" sz="2400" dirty="0" smtClean="0"/>
              <a:t>Unilocular or </a:t>
            </a:r>
            <a:r>
              <a:rPr lang="en-US" sz="2400" dirty="0" err="1" smtClean="0"/>
              <a:t>multilocular</a:t>
            </a:r>
            <a:r>
              <a:rPr lang="en-US" sz="2400" dirty="0" smtClean="0"/>
              <a:t> </a:t>
            </a:r>
          </a:p>
          <a:p>
            <a:pPr>
              <a:buFontTx/>
              <a:buNone/>
              <a:defRPr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67400" y="1524000"/>
            <a:ext cx="1752600" cy="2595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3" descr="C:\Documents and Settings\odmr\My Documents\My Pictures\2009-11 (Nov)\Scan0006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0000"/>
          </a:blip>
          <a:srcRect l="58501" t="7318" b="54263"/>
          <a:stretch>
            <a:fillRect/>
          </a:stretch>
        </p:blipFill>
        <p:spPr bwMode="auto">
          <a:xfrm>
            <a:off x="5257800" y="4283782"/>
            <a:ext cx="3240098" cy="20408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Effect on surrounding structures:</a:t>
            </a:r>
          </a:p>
          <a:p>
            <a:pPr>
              <a:buFontTx/>
              <a:buNone/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Expansion of cortical plates with areas of perforations</a:t>
            </a:r>
          </a:p>
          <a:p>
            <a:pPr>
              <a:defRPr/>
            </a:pPr>
            <a:r>
              <a:rPr lang="en-US" sz="2400" dirty="0" smtClean="0"/>
              <a:t>Displacement of teeth</a:t>
            </a:r>
          </a:p>
        </p:txBody>
      </p:sp>
      <p:pic>
        <p:nvPicPr>
          <p:cNvPr id="7" name="Content Placeholder 3" descr="C:\Documents and Settings\odmr\My Documents\My Pictures\2009-11 (Nov)\Scan0006.tif"/>
          <p:cNvPicPr>
            <a:picLocks noChangeAspect="1" noChangeArrowheads="1"/>
          </p:cNvPicPr>
          <p:nvPr/>
        </p:nvPicPr>
        <p:blipFill>
          <a:blip r:embed="rId2"/>
          <a:srcRect r="58501" b="47568"/>
          <a:stretch>
            <a:fillRect/>
          </a:stretch>
        </p:blipFill>
        <p:spPr>
          <a:xfrm>
            <a:off x="4876800" y="3659187"/>
            <a:ext cx="3810000" cy="3275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4" descr="glandular odontogenic cyst"/>
          <p:cNvPicPr>
            <a:picLocks noChangeAspect="1" noChangeArrowheads="1"/>
          </p:cNvPicPr>
          <p:nvPr/>
        </p:nvPicPr>
        <p:blipFill>
          <a:blip r:embed="rId3">
            <a:lum bright="6000" contrast="10000"/>
          </a:blip>
          <a:srcRect l="53069" t="14815" r="1202" b="46295"/>
          <a:stretch>
            <a:fillRect/>
          </a:stretch>
        </p:blipFill>
        <p:spPr bwMode="auto">
          <a:xfrm>
            <a:off x="5081743" y="1524000"/>
            <a:ext cx="3476314" cy="2515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Purpose Statement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end of the class the students will be able to,</a:t>
            </a:r>
          </a:p>
          <a:p>
            <a:pPr>
              <a:buFont typeface="Wingdings" pitchFamily="2" charset="2"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Describe classification, clinical features, pathogenesis, radiographic features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histologic features, differential diagnosis, treatment &amp; prognosis of the lesion.</a:t>
            </a:r>
          </a:p>
          <a:p>
            <a:pPr algn="just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Differential Diagnosis</a:t>
            </a: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       </a:t>
            </a:r>
          </a:p>
          <a:p>
            <a:pPr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400" dirty="0" err="1" smtClean="0"/>
              <a:t>Ameloblastoma</a:t>
            </a:r>
            <a:endParaRPr lang="en-US" sz="2400" dirty="0" smtClean="0"/>
          </a:p>
          <a:p>
            <a:pPr>
              <a:defRPr/>
            </a:pPr>
            <a:r>
              <a:rPr lang="en-US" sz="2400" dirty="0" err="1" smtClean="0"/>
              <a:t>Odontogenic</a:t>
            </a:r>
            <a:r>
              <a:rPr lang="en-US" sz="2400" dirty="0" smtClean="0"/>
              <a:t> </a:t>
            </a:r>
            <a:r>
              <a:rPr lang="en-US" sz="2400" dirty="0" err="1" smtClean="0"/>
              <a:t>keratocyst</a:t>
            </a:r>
            <a:endParaRPr lang="en-US" sz="2400" dirty="0" smtClean="0"/>
          </a:p>
          <a:p>
            <a:pPr>
              <a:buFontTx/>
              <a:buNone/>
              <a:defRPr/>
            </a:pPr>
            <a:endParaRPr lang="en-US" sz="2400" dirty="0" smtClean="0"/>
          </a:p>
          <a:p>
            <a:pPr>
              <a:buFontTx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Pathogenesis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dirty="0" smtClean="0"/>
          </a:p>
          <a:p>
            <a:r>
              <a:rPr lang="en-US" dirty="0" smtClean="0"/>
              <a:t>Similar to lateral periodontal cyst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Histopathology</a:t>
            </a:r>
            <a:r>
              <a:rPr lang="en-US" sz="4000" dirty="0" smtClean="0">
                <a:solidFill>
                  <a:srgbClr val="003300"/>
                </a:solidFill>
              </a:rPr>
              <a:t> </a:t>
            </a:r>
          </a:p>
        </p:txBody>
      </p:sp>
      <p:pic>
        <p:nvPicPr>
          <p:cNvPr id="788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209800"/>
            <a:ext cx="4238689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8851" name="Rectangle 3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>
                <a:solidFill>
                  <a:srgbClr val="003300"/>
                </a:solidFill>
              </a:rPr>
              <a:t>Non-keratinized stratified squamous epithelium of variable thickness.</a:t>
            </a:r>
          </a:p>
          <a:p>
            <a:r>
              <a:rPr lang="en-US" sz="2600" dirty="0" smtClean="0">
                <a:solidFill>
                  <a:srgbClr val="003300"/>
                </a:solidFill>
              </a:rPr>
              <a:t>Epithelium has a glandular or </a:t>
            </a:r>
            <a:r>
              <a:rPr lang="en-US" sz="2600" dirty="0" err="1" smtClean="0">
                <a:solidFill>
                  <a:srgbClr val="003300"/>
                </a:solidFill>
              </a:rPr>
              <a:t>pseudoglandular</a:t>
            </a:r>
            <a:r>
              <a:rPr lang="en-US" sz="2600" dirty="0" smtClean="0">
                <a:solidFill>
                  <a:srgbClr val="003300"/>
                </a:solidFill>
              </a:rPr>
              <a:t> structure with goblet cells as well as intraepithelial crypts or </a:t>
            </a:r>
            <a:r>
              <a:rPr lang="en-US" sz="2600" dirty="0" err="1" smtClean="0">
                <a:solidFill>
                  <a:srgbClr val="003300"/>
                </a:solidFill>
              </a:rPr>
              <a:t>microcysts</a:t>
            </a:r>
            <a:r>
              <a:rPr lang="en-US" sz="2600" dirty="0" smtClean="0">
                <a:solidFill>
                  <a:srgbClr val="003300"/>
                </a:solidFill>
              </a:rPr>
              <a:t> containing mucus.</a:t>
            </a:r>
          </a:p>
          <a:p>
            <a:pPr>
              <a:buFontTx/>
              <a:buBlip>
                <a:blip r:embed="rId3"/>
              </a:buBlip>
            </a:pPr>
            <a:endParaRPr lang="en-US" sz="2800" dirty="0" smtClean="0">
              <a:solidFill>
                <a:srgbClr val="003300"/>
              </a:solidFill>
            </a:endParaRPr>
          </a:p>
          <a:p>
            <a:endParaRPr lang="en-US" sz="2800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23999"/>
            <a:ext cx="3912741" cy="21986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987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1371600"/>
            <a:ext cx="4343400" cy="468172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Microcysts</a:t>
            </a:r>
            <a:r>
              <a:rPr lang="en-US" sz="2400" dirty="0" smtClean="0"/>
              <a:t> may open onto the surface of epithelium giving a papillary or corrugated appearance.</a:t>
            </a: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141788"/>
            <a:ext cx="4259263" cy="2563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2438400"/>
            <a:ext cx="4041097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0898" name="Rectangle 2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Sometimes cells may be ciliated 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Occasionally epithelium is thinner, similar to REE.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Epithelial plaques may be present.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Interface between epithelium &amp; connective tissue is flat.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Clinical </a:t>
            </a:r>
            <a:r>
              <a:rPr lang="en-US" sz="2400" dirty="0" err="1" smtClean="0"/>
              <a:t>features,Pathogenesis</a:t>
            </a:r>
            <a:r>
              <a:rPr lang="en-US" sz="2400" dirty="0" smtClean="0"/>
              <a:t>, Radiological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</a:t>
            </a:r>
            <a:r>
              <a:rPr lang="en-US" sz="2400" dirty="0" err="1" smtClean="0"/>
              <a:t>features,Histopathological</a:t>
            </a:r>
            <a:r>
              <a:rPr lang="en-US" sz="2400" dirty="0" smtClean="0"/>
              <a:t> features  &amp; Treatment of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Botryoid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cyst,Gingival</a:t>
            </a:r>
            <a:r>
              <a:rPr lang="en-US" sz="2400" dirty="0" smtClean="0">
                <a:solidFill>
                  <a:srgbClr val="FF0000"/>
                </a:solidFill>
              </a:rPr>
              <a:t> cyst of adult &amp; Glandular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odontogenic cyst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 book of oral pathology Shafer's, 5 &amp; 6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Cysts of the Oral Regions Shear M 3</a:t>
            </a:r>
            <a:r>
              <a:rPr lang="en-US" baseline="30000" dirty="0" smtClean="0"/>
              <a:t>rd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Color Atlas of Oral Diseases Cawson, R.  2</a:t>
            </a:r>
            <a:r>
              <a:rPr lang="en-US" baseline="30000" dirty="0" smtClean="0"/>
              <a:t>nd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Oral  and Maxillofacial Pathology Neville, Brad W. 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</a:p>
          <a:p>
            <a:r>
              <a:rPr lang="en-US" dirty="0" smtClean="0"/>
              <a:t>Lucas’s Pathology Of Tumor’s of the Oral Tissues</a:t>
            </a:r>
          </a:p>
          <a:p>
            <a:r>
              <a:rPr lang="en-US" dirty="0" smtClean="0"/>
              <a:t>Cawson, R. A., Bennie, W. H 5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THANK 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143000"/>
          <a:ext cx="8686800" cy="540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286000"/>
                <a:gridCol w="1447800"/>
                <a:gridCol w="1447800"/>
                <a:gridCol w="1447800"/>
                <a:gridCol w="1447800"/>
              </a:tblGrid>
              <a:tr h="7619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Condition </a:t>
                      </a:r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Enumerate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clinical features</a:t>
                      </a:r>
                      <a:endParaRPr lang="en-US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classification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Write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pathogenesis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radiographic features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Write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histologic features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Enumerate differential diagnosis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Nice to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treatment &amp; prognosis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 &amp; Psychomotor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Contents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err="1" smtClean="0"/>
              <a:t>Botryoid</a:t>
            </a:r>
            <a:r>
              <a:rPr lang="en-IN" dirty="0" smtClean="0"/>
              <a:t> </a:t>
            </a:r>
            <a:r>
              <a:rPr lang="en-IN" dirty="0" err="1" smtClean="0"/>
              <a:t>odontogenic</a:t>
            </a:r>
            <a:r>
              <a:rPr lang="en-IN" dirty="0" smtClean="0"/>
              <a:t> cyst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Gingival cyst of adult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Glandular </a:t>
            </a:r>
            <a:r>
              <a:rPr lang="en-IN" dirty="0" err="1" smtClean="0"/>
              <a:t>odontogenic</a:t>
            </a:r>
            <a:r>
              <a:rPr lang="en-IN" dirty="0" smtClean="0"/>
              <a:t> cyst</a:t>
            </a:r>
          </a:p>
          <a:p>
            <a:pPr>
              <a:lnSpc>
                <a:spcPct val="150000"/>
              </a:lnSpc>
            </a:pP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Botryoid</a:t>
            </a:r>
            <a:r>
              <a:rPr lang="en-US" sz="3600" dirty="0" smtClean="0"/>
              <a:t> odontogenic cyst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Gross resemblance of cystic cavities to that of a cluster of grapes </a:t>
            </a:r>
          </a:p>
          <a:p>
            <a:endParaRPr lang="en-US" dirty="0"/>
          </a:p>
        </p:txBody>
      </p:sp>
      <p:pic>
        <p:nvPicPr>
          <p:cNvPr id="86018" name="Picture 2" descr="C:\Documents and Settings\ORAL PATHOLOGY\Desktop\Odontogenic cysts(10)\Scans-Cysts\DSC04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351400"/>
            <a:ext cx="4038600" cy="2721937"/>
          </a:xfrm>
          <a:prstGeom prst="rect">
            <a:avLst/>
          </a:prstGeom>
          <a:noFill/>
        </p:spPr>
      </p:pic>
      <p:pic>
        <p:nvPicPr>
          <p:cNvPr id="7" name="Picture 2" descr="C:\Documents and Settings\ORAL PATHOLOGY\Desktop\Odontogenic cysts(10)\Scans-Cysts\DSC04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0"/>
            <a:ext cx="3260381" cy="3192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144000" cy="129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Mode of epithelial plaque formation by localized proliferation of cells 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8120"/>
            <a:ext cx="4876800" cy="354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334000" y="1447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Pinched-off ’ plaques    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  forming </a:t>
            </a:r>
            <a:r>
              <a:rPr lang="en-US" sz="2400" dirty="0" err="1" smtClean="0">
                <a:solidFill>
                  <a:srgbClr val="C00000"/>
                </a:solidFill>
              </a:rPr>
              <a:t>microcysts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06625"/>
            <a:ext cx="3886200" cy="465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Numerous daughter cysts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00200"/>
            <a:ext cx="7239000" cy="4664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772400" cy="55626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cs typeface="Times New Roman" charset="0"/>
              </a:rPr>
              <a:t>          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Pathogenesis 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 smtClean="0"/>
              <a:t>Odontogenic epithelial cell rests </a:t>
            </a:r>
          </a:p>
          <a:p>
            <a:r>
              <a:rPr lang="en-US" sz="2400" dirty="0" smtClean="0"/>
              <a:t>Traumatic implantation of surface epithelium</a:t>
            </a:r>
          </a:p>
          <a:p>
            <a:r>
              <a:rPr lang="en-US" sz="2400" dirty="0" smtClean="0"/>
              <a:t>Cystic degeneration of deep projections of surface epithelium </a:t>
            </a:r>
          </a:p>
          <a:p>
            <a:r>
              <a:rPr lang="en-US" sz="2400" dirty="0" smtClean="0"/>
              <a:t>Heterotrophic glandular tissue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endParaRPr lang="en-US" sz="2400" dirty="0" smtClean="0">
              <a:cs typeface="Times New Roman" charset="0"/>
            </a:endParaRPr>
          </a:p>
          <a:p>
            <a:pPr lvl="1">
              <a:lnSpc>
                <a:spcPct val="150000"/>
              </a:lnSpc>
              <a:buFontTx/>
              <a:buNone/>
              <a:defRPr/>
            </a:pPr>
            <a:endParaRPr lang="en-US" sz="2400" dirty="0"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130314"/>
            <a:ext cx="62279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cs typeface="Times New Roman" charset="0"/>
              </a:rPr>
              <a:t>Gingival cysts of adults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 descr="C:\Documents and Settings\odmr\My Documents\My Pictures\2009-12 (Dec)\scan.jpg"/>
          <p:cNvPicPr>
            <a:picLocks noChangeAspect="1" noChangeArrowheads="1"/>
          </p:cNvPicPr>
          <p:nvPr/>
        </p:nvPicPr>
        <p:blipFill>
          <a:blip r:embed="rId2"/>
          <a:srcRect l="74953" t="18889" b="63333"/>
          <a:stretch>
            <a:fillRect/>
          </a:stretch>
        </p:blipFill>
        <p:spPr bwMode="auto">
          <a:xfrm>
            <a:off x="6248400" y="3962400"/>
            <a:ext cx="2708447" cy="2645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62000" y="3714214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Clinical Features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cs typeface="Times New Roman" charset="0"/>
              </a:rPr>
              <a:t>Slow growing ,Painless swelling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cs typeface="Times New Roman" charset="0"/>
              </a:rPr>
              <a:t>5</a:t>
            </a:r>
            <a:r>
              <a:rPr lang="en-US" sz="2400" baseline="30000" dirty="0" smtClean="0">
                <a:cs typeface="Times New Roman" charset="0"/>
              </a:rPr>
              <a:t>th</a:t>
            </a:r>
            <a:r>
              <a:rPr lang="en-US" sz="2400" dirty="0" smtClean="0">
                <a:cs typeface="Times New Roman" charset="0"/>
              </a:rPr>
              <a:t> – 6</a:t>
            </a:r>
            <a:r>
              <a:rPr lang="en-US" sz="2400" baseline="30000" dirty="0" smtClean="0">
                <a:cs typeface="Times New Roman" charset="0"/>
              </a:rPr>
              <a:t>th</a:t>
            </a:r>
            <a:r>
              <a:rPr lang="en-US" sz="2400" dirty="0" smtClean="0">
                <a:cs typeface="Times New Roman" charset="0"/>
              </a:rPr>
              <a:t> decades</a:t>
            </a:r>
            <a:r>
              <a:rPr lang="en-US" sz="2400" dirty="0" smtClean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cs typeface="Times New Roman" charset="0"/>
              </a:rPr>
              <a:t>Mandible &gt; maxilla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cs typeface="Times New Roman" charset="0"/>
              </a:rPr>
              <a:t>Premolar – canine region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</a:br>
            <a:endParaRPr lang="en-US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990600"/>
            <a:ext cx="4041648" cy="5486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cs typeface="Times New Roman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800" b="1" dirty="0" smtClean="0">
              <a:solidFill>
                <a:schemeClr val="hlink"/>
              </a:solidFill>
              <a:cs typeface="Times New Roman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400" dirty="0" smtClean="0">
                <a:cs typeface="Times New Roman" charset="0"/>
              </a:rPr>
              <a:t>Dome-like swelling &lt; 0.5 cm in diameter</a:t>
            </a:r>
          </a:p>
          <a:p>
            <a:pPr>
              <a:lnSpc>
                <a:spcPct val="150000"/>
              </a:lnSpc>
              <a:defRPr/>
            </a:pPr>
            <a:r>
              <a:rPr lang="en-US" sz="3400" dirty="0" smtClean="0">
                <a:cs typeface="Times New Roman" charset="0"/>
              </a:rPr>
              <a:t>Normal  or bluish in color  </a:t>
            </a:r>
          </a:p>
          <a:p>
            <a:pPr>
              <a:lnSpc>
                <a:spcPct val="150000"/>
              </a:lnSpc>
              <a:defRPr/>
            </a:pPr>
            <a:r>
              <a:rPr lang="en-US" sz="3400" dirty="0" smtClean="0">
                <a:cs typeface="Times New Roman" charset="0"/>
              </a:rPr>
              <a:t>Soft, smooth, fluctuant.</a:t>
            </a:r>
          </a:p>
          <a:p>
            <a:pPr>
              <a:lnSpc>
                <a:spcPct val="150000"/>
              </a:lnSpc>
              <a:defRPr/>
            </a:pPr>
            <a:r>
              <a:rPr lang="en-US" sz="3400" dirty="0" smtClean="0">
                <a:cs typeface="Times New Roman" charset="0"/>
              </a:rPr>
              <a:t>Occur in attached </a:t>
            </a:r>
            <a:r>
              <a:rPr lang="en-US" sz="3400" dirty="0" err="1" smtClean="0">
                <a:cs typeface="Times New Roman" charset="0"/>
              </a:rPr>
              <a:t>gingiva</a:t>
            </a:r>
            <a:r>
              <a:rPr lang="en-US" sz="3400" dirty="0" smtClean="0">
                <a:cs typeface="Times New Roman" charset="0"/>
              </a:rPr>
              <a:t> or </a:t>
            </a:r>
            <a:r>
              <a:rPr lang="en-US" sz="3400" dirty="0" err="1" smtClean="0">
                <a:cs typeface="Times New Roman" charset="0"/>
              </a:rPr>
              <a:t>interdental</a:t>
            </a:r>
            <a:r>
              <a:rPr lang="en-US" sz="3400" dirty="0" smtClean="0">
                <a:cs typeface="Times New Roman" charset="0"/>
              </a:rPr>
              <a:t> papilla on the facial aspect</a:t>
            </a:r>
          </a:p>
          <a:p>
            <a:pPr>
              <a:lnSpc>
                <a:spcPct val="150000"/>
              </a:lnSpc>
              <a:defRPr/>
            </a:pPr>
            <a:r>
              <a:rPr lang="en-US" sz="3400" dirty="0" smtClean="0">
                <a:cs typeface="Times New Roman" charset="0"/>
              </a:rPr>
              <a:t>Adjacent  teeth </a:t>
            </a:r>
            <a:r>
              <a:rPr lang="en-US" sz="3400" dirty="0" smtClean="0">
                <a:solidFill>
                  <a:srgbClr val="FF0000"/>
                </a:solidFill>
                <a:cs typeface="Times New Roman" charset="0"/>
              </a:rPr>
              <a:t>vital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en-US" sz="2400" dirty="0">
              <a:cs typeface="Times New Roman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228600"/>
            <a:ext cx="3505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ight Arrow 8"/>
          <p:cNvSpPr/>
          <p:nvPr/>
        </p:nvSpPr>
        <p:spPr>
          <a:xfrm>
            <a:off x="6324600" y="1295400"/>
            <a:ext cx="762000" cy="76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578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  <a:t>Radiographic features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cs typeface="Times New Roman" charset="0"/>
              </a:rPr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3733800"/>
            <a:ext cx="449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cs typeface="Times New Roman" charset="0"/>
              </a:rPr>
              <a:t>No radiographic change 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cs typeface="Times New Roman" charset="0"/>
              </a:rPr>
              <a:t>Faint shadow indicative of superficial bone erosion or cupping out of bone</a:t>
            </a:r>
            <a:endParaRPr lang="en-US" sz="2400" b="1" dirty="0" smtClean="0">
              <a:cs typeface="Times New Roman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1749</TotalTime>
  <Words>711</Words>
  <Application>Microsoft Office PowerPoint</Application>
  <PresentationFormat>On-screen Show (4:3)</PresentationFormat>
  <Paragraphs>162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Civic</vt:lpstr>
      <vt:lpstr>CYSTS OF ODONTOGENIC ORIGIN-V</vt:lpstr>
      <vt:lpstr> Purpose Statement</vt:lpstr>
      <vt:lpstr>Learning Objectives </vt:lpstr>
      <vt:lpstr>Contents</vt:lpstr>
      <vt:lpstr>Botryoid odontogenic cyst </vt:lpstr>
      <vt:lpstr>Mode of epithelial plaque formation by localized proliferation of cells </vt:lpstr>
      <vt:lpstr>Numerous daughter cysts</vt:lpstr>
      <vt:lpstr>Slide 8</vt:lpstr>
      <vt:lpstr>Slide 9</vt:lpstr>
      <vt:lpstr>Histopathology</vt:lpstr>
      <vt:lpstr>Slide 11</vt:lpstr>
      <vt:lpstr>Slide 12</vt:lpstr>
      <vt:lpstr>Slide 13</vt:lpstr>
      <vt:lpstr>Slide 14</vt:lpstr>
      <vt:lpstr>Slide 15</vt:lpstr>
      <vt:lpstr>Glandular o Glandular odontogenic cyst Glandular odontogenic cyst dontogenic cyst</vt:lpstr>
      <vt:lpstr>Clinical features: </vt:lpstr>
      <vt:lpstr>Radiographic features </vt:lpstr>
      <vt:lpstr>Slide 19</vt:lpstr>
      <vt:lpstr>Differential Diagnosis</vt:lpstr>
      <vt:lpstr>Pathogenesis </vt:lpstr>
      <vt:lpstr>Histopathology </vt:lpstr>
      <vt:lpstr>Slide 23</vt:lpstr>
      <vt:lpstr>Slide 24</vt:lpstr>
      <vt:lpstr>SUMMARY</vt:lpstr>
      <vt:lpstr>BIBLIOGRAPHY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HOD</cp:lastModifiedBy>
  <cp:revision>654</cp:revision>
  <dcterms:created xsi:type="dcterms:W3CDTF">2006-08-16T00:00:00Z</dcterms:created>
  <dcterms:modified xsi:type="dcterms:W3CDTF">2018-02-05T06:10:32Z</dcterms:modified>
</cp:coreProperties>
</file>