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62" r:id="rId2"/>
    <p:sldId id="559" r:id="rId3"/>
    <p:sldId id="560" r:id="rId4"/>
    <p:sldId id="561" r:id="rId5"/>
    <p:sldId id="539" r:id="rId6"/>
    <p:sldId id="541" r:id="rId7"/>
    <p:sldId id="543" r:id="rId8"/>
    <p:sldId id="544" r:id="rId9"/>
    <p:sldId id="545" r:id="rId10"/>
    <p:sldId id="546" r:id="rId11"/>
    <p:sldId id="548" r:id="rId12"/>
    <p:sldId id="553" r:id="rId13"/>
    <p:sldId id="454" r:id="rId14"/>
    <p:sldId id="441" r:id="rId15"/>
    <p:sldId id="444" r:id="rId16"/>
    <p:sldId id="445" r:id="rId17"/>
    <p:sldId id="448" r:id="rId18"/>
    <p:sldId id="345" r:id="rId19"/>
    <p:sldId id="346" r:id="rId20"/>
    <p:sldId id="347" r:id="rId21"/>
    <p:sldId id="351" r:id="rId22"/>
    <p:sldId id="456" r:id="rId23"/>
    <p:sldId id="457" r:id="rId24"/>
    <p:sldId id="458" r:id="rId25"/>
    <p:sldId id="459" r:id="rId26"/>
    <p:sldId id="460" r:id="rId27"/>
    <p:sldId id="554" r:id="rId28"/>
    <p:sldId id="558" r:id="rId29"/>
    <p:sldId id="55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B96"/>
    <a:srgbClr val="000099"/>
    <a:srgbClr val="00CCFF"/>
    <a:srgbClr val="E1E6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3" autoAdjust="0"/>
  </p:normalViewPr>
  <p:slideViewPr>
    <p:cSldViewPr>
      <p:cViewPr>
        <p:scale>
          <a:sx n="66" d="100"/>
          <a:sy n="66" d="100"/>
        </p:scale>
        <p:origin x="-128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D5037-13AD-4DA9-B465-76280DF1104E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A11DE-E99C-4800-A0AC-6468A5D06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11DE-E99C-4800-A0AC-6468A5D06B3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a.,b.Expansion</a:t>
            </a:r>
            <a:r>
              <a:rPr lang="en-US" baseline="0" dirty="0" smtClean="0"/>
              <a:t> of follicle on lateral surface of crown ,c. tooth erupts leaving behind the follicle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11DE-E99C-4800-A0AC-6468A5D06B3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9AB1F8-28FD-4D88-8589-10833AFFD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wip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68426" y="3276600"/>
            <a:ext cx="6480174" cy="1828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Dept. of Oral Pathology&amp; Microbiology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CYSTS OF ODONTOGENIC ORIGIN-IV</a:t>
            </a:r>
            <a:endParaRPr lang="en-US" sz="4000" b="1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"/>
            <a:ext cx="4343400" cy="4681728"/>
          </a:xfrm>
        </p:spPr>
        <p:txBody>
          <a:bodyPr/>
          <a:lstStyle/>
          <a:p>
            <a:r>
              <a:rPr lang="en-US" sz="2400" dirty="0" smtClean="0"/>
              <a:t>Hyperplastic Proliferative cystic lining show </a:t>
            </a:r>
            <a:r>
              <a:rPr lang="en-US" sz="2400" dirty="0" smtClean="0">
                <a:solidFill>
                  <a:srgbClr val="C00000"/>
                </a:solidFill>
              </a:rPr>
              <a:t>arcading pattern </a:t>
            </a:r>
          </a:p>
          <a:p>
            <a:r>
              <a:rPr lang="en-US" sz="2400" dirty="0" smtClean="0"/>
              <a:t>Inflammatory cell infiltration, predominantly lymphocytic  in fibrous connective tissue capsule    </a:t>
            </a:r>
          </a:p>
          <a:p>
            <a:endParaRPr lang="en-US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28700" y="-723898"/>
            <a:ext cx="2286000" cy="373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15716"/>
          <a:stretch>
            <a:fillRect/>
          </a:stretch>
        </p:blipFill>
        <p:spPr bwMode="auto">
          <a:xfrm>
            <a:off x="228600" y="2272404"/>
            <a:ext cx="3733800" cy="2451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t="21053"/>
          <a:stretch>
            <a:fillRect/>
          </a:stretch>
        </p:blipFill>
        <p:spPr bwMode="auto">
          <a:xfrm>
            <a:off x="304801" y="4572000"/>
            <a:ext cx="3581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029200" y="3276601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Pseudostratified</a:t>
            </a:r>
            <a:r>
              <a:rPr lang="en-US" sz="2400" dirty="0" smtClean="0"/>
              <a:t> ciliated columnar epithelium-maxillary teeth involving maxillary sinus</a:t>
            </a:r>
          </a:p>
          <a:p>
            <a:r>
              <a:rPr lang="en-US" sz="2400" dirty="0" smtClean="0"/>
              <a:t>Presence of mucous cells   </a:t>
            </a:r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Presence of </a:t>
            </a:r>
            <a:r>
              <a:rPr lang="en-US" sz="2400" dirty="0" err="1" smtClean="0"/>
              <a:t>Rushton</a:t>
            </a:r>
            <a:r>
              <a:rPr lang="en-US" sz="2400" dirty="0" smtClean="0"/>
              <a:t> bodies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Multinucleated Giant cells  with cholesterol clefts  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Treatment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87042" name="Picture 2" descr="C:\Documents and Settings\ORAL PATHOLOGY\Desktop\Odontogenic cysts(10)\Scans-Cysts\DSC049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"/>
            <a:ext cx="40386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352800"/>
            <a:ext cx="3973312" cy="29827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609600" y="4334470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R.C.T.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Extraction of involved tooth &amp; curettage of periapical tissue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429000" y="4419600"/>
            <a:ext cx="3270504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48400" y="3243072"/>
            <a:ext cx="2667000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Round to ovoid radiolucency in alveolar ridge  </a:t>
            </a:r>
            <a:endParaRPr lang="en-US" sz="2400" dirty="0"/>
          </a:p>
        </p:txBody>
      </p:sp>
      <p:pic>
        <p:nvPicPr>
          <p:cNvPr id="5" name="Picture 5" descr="residua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419600"/>
            <a:ext cx="3472928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667000" y="38100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Residual cyst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3821668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Radiographic features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2400" y="16002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Occurs in edentulous alveolar ridge  due to extraction of tooth ,leaving  periapical pathology untreated  or incomplete  removal of periapical granuloma / periapical cyst 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15400" cy="1524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Dental lamina cyst of Newborn/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Gingival cyst of newborn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www.dent.ucla.edu/pic/members/gingTumors/art/GinFig1html.ht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13" y="2667000"/>
            <a:ext cx="3578087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267200" y="2814935"/>
            <a:ext cx="2832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Epstein’s  pearl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267200" y="3780472"/>
            <a:ext cx="4572000" cy="2425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 smtClean="0"/>
              <a:t>Alois</a:t>
            </a:r>
            <a:r>
              <a:rPr lang="en-US" sz="2400" dirty="0" smtClean="0"/>
              <a:t> Epstein</a:t>
            </a:r>
          </a:p>
          <a:p>
            <a:pPr>
              <a:defRPr/>
            </a:pPr>
            <a:r>
              <a:rPr lang="en-US" sz="2400" dirty="0" smtClean="0"/>
              <a:t>Arise from dental lamina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Formed during development of palate by entrapped epithelium (fissural cyst).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"/>
            <a:ext cx="3962400" cy="6705600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defRPr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4400" dirty="0" smtClean="0"/>
              <a:t>Heinrich Bohn</a:t>
            </a:r>
          </a:p>
          <a:p>
            <a:pPr>
              <a:lnSpc>
                <a:spcPct val="150000"/>
              </a:lnSpc>
              <a:defRPr/>
            </a:pPr>
            <a:r>
              <a:rPr lang="en-US" sz="4400" dirty="0" smtClean="0"/>
              <a:t>Epithelial remnants of dental lamina</a:t>
            </a:r>
            <a:endParaRPr lang="en-US" sz="44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4400" dirty="0" smtClean="0">
                <a:solidFill>
                  <a:srgbClr val="C00000"/>
                </a:solidFill>
              </a:rPr>
              <a:t>Clinical features</a:t>
            </a:r>
            <a:endParaRPr lang="en-US" sz="4400" dirty="0" smtClean="0"/>
          </a:p>
          <a:p>
            <a:pPr>
              <a:lnSpc>
                <a:spcPct val="150000"/>
              </a:lnSpc>
              <a:defRPr/>
            </a:pPr>
            <a:r>
              <a:rPr lang="en-US" sz="4400" dirty="0" smtClean="0"/>
              <a:t>Appearance : They</a:t>
            </a:r>
            <a:r>
              <a:rPr lang="en-US" sz="4400" b="1" dirty="0" smtClean="0"/>
              <a:t> </a:t>
            </a:r>
            <a:r>
              <a:rPr lang="en-US" sz="4400" dirty="0" smtClean="0"/>
              <a:t>are small white or yellow cystic papules.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4400" dirty="0" smtClean="0"/>
              <a:t>Size : 1 to 3 mm in size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4400" dirty="0" smtClean="0"/>
              <a:t>Site : Seen in median palatal </a:t>
            </a:r>
            <a:r>
              <a:rPr lang="en-US" sz="4400" dirty="0" err="1" smtClean="0"/>
              <a:t>raphe</a:t>
            </a:r>
            <a:r>
              <a:rPr lang="en-US" sz="4400" dirty="0" smtClean="0"/>
              <a:t> region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4400" dirty="0" smtClean="0"/>
              <a:t>Occurrence: It occur in 65-85% of newborns. </a:t>
            </a:r>
          </a:p>
          <a:p>
            <a:pPr>
              <a:lnSpc>
                <a:spcPct val="150000"/>
              </a:lnSpc>
              <a:defRPr/>
            </a:pPr>
            <a:endParaRPr lang="en-US" dirty="0"/>
          </a:p>
        </p:txBody>
      </p:sp>
      <p:pic>
        <p:nvPicPr>
          <p:cNvPr id="5" name="Picture 2" descr="E:\cyst\epsteinpearl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>
          <a:xfrm>
            <a:off x="4800600" y="2008005"/>
            <a:ext cx="4038600" cy="3408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ight Arrow 5"/>
          <p:cNvSpPr/>
          <p:nvPr/>
        </p:nvSpPr>
        <p:spPr>
          <a:xfrm>
            <a:off x="6248400" y="3657600"/>
            <a:ext cx="609600" cy="1219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11401" y="533400"/>
            <a:ext cx="4099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Bohn’s  nodule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41648" cy="51054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3800" dirty="0" smtClean="0"/>
              <a:t>Smooth whitish bumps or cystic nodules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800" dirty="0" smtClean="0"/>
              <a:t>Site : At the junction of the hard and soft palate, and along lingual and buccal parts of the dental ridges, away from the midline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3800" dirty="0" smtClean="0"/>
              <a:t>Size : 1-3 mm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95400"/>
            <a:ext cx="3543512" cy="2336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>
          <a:xfrm>
            <a:off x="4691233" y="3733800"/>
            <a:ext cx="4147967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Histopathological features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Round or ovoid.</a:t>
            </a:r>
          </a:p>
          <a:p>
            <a:r>
              <a:rPr lang="en-US" sz="2400" dirty="0" smtClean="0"/>
              <a:t>Smooth or undulating outline.</a:t>
            </a:r>
          </a:p>
          <a:p>
            <a:r>
              <a:rPr lang="en-US" sz="2400" dirty="0" smtClean="0"/>
              <a:t>Thin lining of stratified squamous epithelium with </a:t>
            </a:r>
            <a:r>
              <a:rPr lang="en-US" sz="2400" dirty="0" err="1" smtClean="0"/>
              <a:t>parakeratotic</a:t>
            </a:r>
            <a:r>
              <a:rPr lang="en-US" sz="2400" dirty="0" smtClean="0"/>
              <a:t> surface without </a:t>
            </a:r>
            <a:r>
              <a:rPr lang="en-US" sz="2400" dirty="0" err="1" smtClean="0"/>
              <a:t>reteridges</a:t>
            </a:r>
            <a:endParaRPr lang="en-US" sz="2400" dirty="0" smtClean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439" y="2209800"/>
            <a:ext cx="4300761" cy="2971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743200"/>
            <a:ext cx="4004276" cy="2285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373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800600" y="457200"/>
            <a:ext cx="4038600" cy="559612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Cystic cavity is filled by keratin, usually in concentric laminations containing flattened cell nuclei</a:t>
            </a:r>
          </a:p>
          <a:p>
            <a:r>
              <a:rPr lang="en-US" sz="2600" dirty="0" smtClean="0"/>
              <a:t>Dystrophic calcification &amp; </a:t>
            </a:r>
            <a:r>
              <a:rPr lang="en-US" sz="2600" dirty="0" err="1" smtClean="0"/>
              <a:t>Rushton</a:t>
            </a:r>
            <a:r>
              <a:rPr lang="en-US" sz="2600" dirty="0" smtClean="0"/>
              <a:t> bodies seen</a:t>
            </a:r>
          </a:p>
          <a:p>
            <a:r>
              <a:rPr lang="en-US" sz="2600" dirty="0" smtClean="0"/>
              <a:t>Basal cells are flat, unlike those in OKC.</a:t>
            </a:r>
          </a:p>
          <a:p>
            <a:pPr>
              <a:buFontTx/>
              <a:buNone/>
            </a:pPr>
            <a:endParaRPr lang="en-US" sz="2600" dirty="0" smtClean="0"/>
          </a:p>
          <a:p>
            <a:r>
              <a:rPr lang="en-US" sz="2600" dirty="0" smtClean="0"/>
              <a:t>Epithelium lined clefts may developed between the cyst &amp; surface oral epithelium.</a:t>
            </a:r>
          </a:p>
          <a:p>
            <a:r>
              <a:rPr lang="en-US" sz="2600" dirty="0" smtClean="0"/>
              <a:t>Due to pressure from cyst ,the oral epithelium may be atrophic.</a:t>
            </a:r>
          </a:p>
          <a:p>
            <a:pPr>
              <a:buFontTx/>
              <a:buBlip>
                <a:blip r:embed="rId3"/>
              </a:buBlip>
            </a:pPr>
            <a:endParaRPr lang="en-US" sz="2600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385048" cy="13716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cs typeface="Times New Roman" charset="0"/>
              </a:rPr>
              <a:t>Lateral Periodontal Cyst</a:t>
            </a:r>
            <a:br>
              <a:rPr lang="en-US" sz="4400" b="1" dirty="0" smtClean="0">
                <a:solidFill>
                  <a:srgbClr val="FF0000"/>
                </a:solidFill>
                <a:cs typeface="Times New Roman" charset="0"/>
              </a:rPr>
            </a:br>
            <a:r>
              <a:rPr lang="en-US" b="1" dirty="0" smtClean="0">
                <a:solidFill>
                  <a:schemeClr val="bg1"/>
                </a:solidFill>
                <a:cs typeface="Times New Roman" charset="0"/>
              </a:rPr>
              <a:t>Lateral Periodontal Cyst</a:t>
            </a:r>
            <a:br>
              <a:rPr lang="en-US" b="1" dirty="0" smtClean="0">
                <a:solidFill>
                  <a:schemeClr val="bg1"/>
                </a:solidFill>
                <a:cs typeface="Times New Roman" charset="0"/>
              </a:rPr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0593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cs typeface="Times New Roman" charset="0"/>
              </a:rPr>
              <a:t>Occur in lateral periodontal position</a:t>
            </a:r>
            <a:endParaRPr lang="en-US" sz="2400" dirty="0" smtClean="0"/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cs typeface="Times New Roman" charset="0"/>
              </a:rPr>
              <a:t>Arises from epithelial rests on lateral periodontal position</a:t>
            </a:r>
            <a:endParaRPr lang="en-US" sz="2400" dirty="0" smtClean="0"/>
          </a:p>
          <a:p>
            <a:pPr>
              <a:lnSpc>
                <a:spcPct val="150000"/>
              </a:lnSpc>
              <a:defRPr/>
            </a:pPr>
            <a:r>
              <a:rPr lang="en-US" sz="2400" dirty="0" err="1" smtClean="0"/>
              <a:t>Intrabony</a:t>
            </a:r>
            <a:r>
              <a:rPr lang="en-US" sz="2400" dirty="0" smtClean="0"/>
              <a:t> counterpart of gingival cyst of adult</a:t>
            </a:r>
          </a:p>
          <a:p>
            <a:pPr>
              <a:lnSpc>
                <a:spcPct val="150000"/>
              </a:lnSpc>
              <a:defRPr/>
            </a:pPr>
            <a:endParaRPr lang="en-US" sz="2400" dirty="0"/>
          </a:p>
        </p:txBody>
      </p:sp>
      <p:pic>
        <p:nvPicPr>
          <p:cNvPr id="4" name="Picture 2" descr="C:\Documents and Settings\ORAL PATHOLOGY\Desktop\Odontogenic cysts(10)\Scans-Cysts\DSC04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08302"/>
            <a:ext cx="2895600" cy="274969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1752" y="460248"/>
            <a:ext cx="8534400" cy="75895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cs typeface="Times New Roman" charset="0"/>
              </a:rPr>
              <a:t>Clinical features</a:t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cs typeface="Times New Roman" charset="0"/>
              </a:rPr>
            </a:b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763000" cy="5211763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  <a:defRPr/>
            </a:pPr>
            <a:endParaRPr lang="en-US" b="1" dirty="0" smtClean="0">
              <a:solidFill>
                <a:schemeClr val="hlink"/>
              </a:solidFill>
              <a:cs typeface="Times New Roman" charset="0"/>
            </a:endParaRPr>
          </a:p>
          <a:p>
            <a:pPr lvl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cs typeface="Times New Roman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Peak age in 5</a:t>
            </a:r>
            <a:r>
              <a:rPr lang="en-US" sz="2400" baseline="30000" dirty="0" smtClean="0">
                <a:solidFill>
                  <a:schemeClr val="tx1"/>
                </a:solidFill>
                <a:cs typeface="Times New Roman" charset="0"/>
              </a:rPr>
              <a:t>th - </a:t>
            </a: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6</a:t>
            </a:r>
            <a:r>
              <a:rPr lang="en-US" sz="2400" baseline="30000" dirty="0" smtClean="0">
                <a:solidFill>
                  <a:schemeClr val="tx1"/>
                </a:solidFill>
                <a:cs typeface="Times New Roman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 decade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  Fluctuant swelling &lt; 1cm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  Commonly seen in mandibular lateral incisor   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     to  premolar area followed by maxillary anterior         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     region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  Asymptomatic</a:t>
            </a:r>
          </a:p>
          <a:p>
            <a:pPr lvl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charset="0"/>
              </a:rPr>
              <a:t>  Associated teeth are </a:t>
            </a:r>
            <a:r>
              <a:rPr lang="en-US" sz="2400" dirty="0" smtClean="0">
                <a:solidFill>
                  <a:srgbClr val="FF0000"/>
                </a:solidFill>
                <a:cs typeface="Times New Roman" charset="0"/>
              </a:rPr>
              <a:t>vital</a:t>
            </a:r>
            <a:endParaRPr lang="en-US" sz="2400" dirty="0">
              <a:solidFill>
                <a:srgbClr val="FF0000"/>
              </a:solidFill>
              <a:cs typeface="Times New Roman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Purpose Statement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end of the class the students will be able to,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 classification, clinical features, pathogenesis, radiographic features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histologic features, differential diagnosis, treatment &amp; prognosis of the lesion.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1752" y="536448"/>
            <a:ext cx="8534400" cy="75895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Radiographic features</a:t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876800" cy="4986528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Well-defined </a:t>
            </a:r>
            <a:r>
              <a:rPr lang="en-US" sz="2400" dirty="0" smtClean="0">
                <a:cs typeface="Times New Roman" charset="0"/>
              </a:rPr>
              <a:t>circumscribed </a:t>
            </a:r>
            <a:r>
              <a:rPr lang="en-US" sz="2400" dirty="0" smtClean="0"/>
              <a:t>radiolucency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Round to oval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err="1" smtClean="0"/>
              <a:t>Hyperostotic</a:t>
            </a:r>
            <a:r>
              <a:rPr lang="en-US" sz="2400" dirty="0" smtClean="0"/>
              <a:t> border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Rarely large and irregular</a:t>
            </a:r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3" descr="C:\Documents and Settings\odmr\My Documents\My Pictures\2009-11 (Nov)\Scan0006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701" t="8475" r="48755" b="40300"/>
          <a:stretch>
            <a:fillRect/>
          </a:stretch>
        </p:blipFill>
        <p:spPr>
          <a:xfrm>
            <a:off x="5304037" y="1143000"/>
            <a:ext cx="3077963" cy="22097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C:\Documents and Settings\odmr\My Documents\My Pictures\2009-12 (Dec)\Scan0003.tif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 l="10899" t="42923" r="28006" b="9895"/>
          <a:stretch>
            <a:fillRect/>
          </a:stretch>
        </p:blipFill>
        <p:spPr bwMode="auto">
          <a:xfrm>
            <a:off x="5791200" y="3359150"/>
            <a:ext cx="2209800" cy="3270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6783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Internal Structure</a:t>
            </a:r>
          </a:p>
          <a:p>
            <a:pPr>
              <a:buFontTx/>
              <a:buNone/>
              <a:defRPr/>
            </a:pPr>
            <a:endParaRPr lang="en-US" sz="2400" dirty="0" smtClean="0"/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Completely radiolucent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err="1" smtClean="0"/>
              <a:t>Unilocular</a:t>
            </a:r>
            <a:endParaRPr lang="en-US" sz="2400" dirty="0" smtClean="0"/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2400" dirty="0" smtClean="0">
                <a:cs typeface="Times New Roman" charset="0"/>
              </a:rPr>
              <a:t>   (</a:t>
            </a:r>
            <a:r>
              <a:rPr lang="en-US" sz="2400" dirty="0" err="1" smtClean="0">
                <a:cs typeface="Times New Roman" charset="0"/>
              </a:rPr>
              <a:t>Multilocular</a:t>
            </a:r>
            <a:r>
              <a:rPr lang="en-US" sz="2400" dirty="0" smtClean="0">
                <a:cs typeface="Times New Roman" charset="0"/>
              </a:rPr>
              <a:t>--</a:t>
            </a:r>
            <a:r>
              <a:rPr lang="en-US" sz="2400" b="1" dirty="0" err="1" smtClean="0">
                <a:cs typeface="Times New Roman" charset="0"/>
              </a:rPr>
              <a:t>Botryoid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cs typeface="Times New Roman" charset="0"/>
              </a:rPr>
              <a:t>odontogenic</a:t>
            </a:r>
            <a:r>
              <a:rPr lang="en-US" sz="2400" b="1" dirty="0" smtClean="0">
                <a:cs typeface="Times New Roman" charset="0"/>
              </a:rPr>
              <a:t> cyst)</a:t>
            </a: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Origin &amp; Mode Of Development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Proliferation of rests of Malassez in the PDL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Primordial cyst of a supernumerary tooth germ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Proliferation &amp; cystic transformation of rests of dental lamina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 Dentigerous cyst developing along the lateral aspect of crown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Pathogenesis 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68477"/>
            <a:ext cx="6018337" cy="38989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Histopathology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Thin, non -keratinized squamous or </a:t>
            </a:r>
            <a:r>
              <a:rPr lang="en-US" sz="2400" dirty="0" err="1" smtClean="0"/>
              <a:t>cuboidal</a:t>
            </a:r>
            <a:r>
              <a:rPr lang="en-US" sz="2400" dirty="0" smtClean="0"/>
              <a:t> epithelium ,ranging from 1-5 cell layer thick, resembling REE</a:t>
            </a:r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4191000" cy="38916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28672"/>
            <a:ext cx="4038600" cy="4681728"/>
          </a:xfrm>
        </p:spPr>
        <p:txBody>
          <a:bodyPr/>
          <a:lstStyle/>
          <a:p>
            <a:r>
              <a:rPr lang="en-US" sz="2400" dirty="0" smtClean="0"/>
              <a:t>Localized plaques or thickenings of epithelium.</a:t>
            </a:r>
          </a:p>
          <a:p>
            <a:r>
              <a:rPr lang="en-US" sz="2400" dirty="0" smtClean="0"/>
              <a:t>Extend into the surrounding cyst wall &amp; also protrude into cyst cavity as mural bulge.</a:t>
            </a:r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362200"/>
            <a:ext cx="4254966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71472"/>
            <a:ext cx="4038600" cy="4681728"/>
          </a:xfrm>
        </p:spPr>
        <p:txBody>
          <a:bodyPr/>
          <a:lstStyle/>
          <a:p>
            <a:r>
              <a:rPr lang="en-US" sz="2400" dirty="0" smtClean="0"/>
              <a:t>The cells of the plaque are </a:t>
            </a:r>
            <a:r>
              <a:rPr lang="en-US" sz="2400" dirty="0" err="1" smtClean="0"/>
              <a:t>fusiform</a:t>
            </a:r>
            <a:r>
              <a:rPr lang="en-US" sz="2400" dirty="0" smtClean="0"/>
              <a:t> with their long axis parallel to the basement membrane.</a:t>
            </a:r>
          </a:p>
          <a:p>
            <a:r>
              <a:rPr lang="en-US" sz="2400" dirty="0" smtClean="0"/>
              <a:t>Foci of glycogen-rich clear cells, interspersed among the lining epithelium. 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362201"/>
            <a:ext cx="4117170" cy="2666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Clinical </a:t>
            </a:r>
            <a:r>
              <a:rPr lang="en-US" sz="2400" dirty="0" err="1" smtClean="0"/>
              <a:t>features,Pathogenesis</a:t>
            </a:r>
            <a:r>
              <a:rPr lang="en-US" sz="2400" dirty="0" smtClean="0"/>
              <a:t>, Radiological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features,Histopathological</a:t>
            </a:r>
            <a:r>
              <a:rPr lang="en-US" sz="2400" dirty="0" smtClean="0"/>
              <a:t> features  &amp; Treatment of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Radicular </a:t>
            </a:r>
            <a:r>
              <a:rPr lang="en-US" sz="2400" dirty="0" err="1" smtClean="0"/>
              <a:t>cyst,Residual</a:t>
            </a:r>
            <a:r>
              <a:rPr lang="en-US" sz="2400" dirty="0" smtClean="0"/>
              <a:t> </a:t>
            </a:r>
            <a:r>
              <a:rPr lang="en-US" sz="2400" dirty="0" err="1" smtClean="0"/>
              <a:t>cyst,Gingival</a:t>
            </a:r>
            <a:r>
              <a:rPr lang="en-US" sz="2400" dirty="0" smtClean="0"/>
              <a:t> cyst of infant &amp; Lateral PDL cyst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BIBLIOGRAPHY</a:t>
            </a:r>
            <a:endParaRPr lang="en-US" sz="4000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Text book of oral pathology Shafer's, 5 &amp;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</a:p>
          <a:p>
            <a:r>
              <a:rPr lang="en-US" sz="2400" dirty="0" smtClean="0"/>
              <a:t>Cysts of the Oral Regions Shear M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edition</a:t>
            </a:r>
          </a:p>
          <a:p>
            <a:r>
              <a:rPr lang="en-US" sz="2400" dirty="0" smtClean="0"/>
              <a:t>Color Atlas of Oral Diseases Cawson, R. 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edition</a:t>
            </a:r>
          </a:p>
          <a:p>
            <a:r>
              <a:rPr lang="en-US" sz="2400" dirty="0" smtClean="0"/>
              <a:t>Oral  and Maxillofacial Pathology Neville, Brad W. 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Lucas’s Pathology Of Tumor’s of the Oral Tissues</a:t>
            </a:r>
          </a:p>
          <a:p>
            <a:r>
              <a:rPr lang="en-US" sz="2400" dirty="0" smtClean="0"/>
              <a:t>Cawson, R. A., Bennie, W. H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THANK U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Objectives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143000"/>
          <a:ext cx="8686800" cy="5405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286000"/>
                <a:gridCol w="1447800"/>
                <a:gridCol w="1447800"/>
                <a:gridCol w="1447800"/>
                <a:gridCol w="14478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Learning Objectives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Domain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Criteria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 </a:t>
                      </a:r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Enumerate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clinical features</a:t>
                      </a: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classification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pathogenesis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radiographic features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histologic features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Enumerate differential diagnosis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Nice to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treatment &amp; prognosis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 &amp; Psychomotor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err="1" smtClean="0"/>
              <a:t>Radicular</a:t>
            </a:r>
            <a:r>
              <a:rPr lang="en-IN" dirty="0" smtClean="0"/>
              <a:t> cyst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Residual cyst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Gingival cyst of new born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Lateral periodontal cyst</a:t>
            </a:r>
          </a:p>
          <a:p>
            <a:pPr>
              <a:lnSpc>
                <a:spcPct val="150000"/>
              </a:lnSpc>
            </a:pPr>
            <a:endParaRPr lang="en-IN" dirty="0" smtClean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287" y="-533400"/>
            <a:ext cx="8494713" cy="15240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Radicular</a:t>
            </a:r>
            <a:r>
              <a:rPr lang="en-US" sz="4000" b="1" dirty="0" smtClean="0"/>
              <a:t> Cyst/Periapical Cyst</a:t>
            </a:r>
            <a:endParaRPr lang="en-US" sz="4000" b="1" dirty="0"/>
          </a:p>
        </p:txBody>
      </p:sp>
      <p:pic>
        <p:nvPicPr>
          <p:cNvPr id="5" name="Picture 3" descr="C:\Documents and Settings\ORAL PATHOLOGY\Desktop\Odontogenic cysts(10)\Scans-Cysts\DSC04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743200"/>
            <a:ext cx="2666999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819400"/>
            <a:ext cx="2272109" cy="381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362200" y="3276600"/>
            <a:ext cx="434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/>
              <a:t>               Pulp necrosis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               Periapical          inflammation  </a:t>
            </a:r>
          </a:p>
          <a:p>
            <a:pPr algn="ctr">
              <a:buNone/>
            </a:pPr>
            <a:r>
              <a:rPr lang="en-US" sz="2400" dirty="0" smtClean="0"/>
              <a:t>                                                 </a:t>
            </a:r>
          </a:p>
          <a:p>
            <a:pPr algn="ctr">
              <a:buNone/>
            </a:pPr>
            <a:r>
              <a:rPr lang="en-US" sz="2400" dirty="0" smtClean="0"/>
              <a:t>                  Periapical granulom</a:t>
            </a:r>
            <a:r>
              <a:rPr lang="en-US" dirty="0" smtClean="0"/>
              <a:t>a</a:t>
            </a:r>
          </a:p>
          <a:p>
            <a:pPr algn="ctr">
              <a:buNone/>
            </a:pPr>
            <a:r>
              <a:rPr lang="en-US" sz="1200" dirty="0" smtClean="0"/>
              <a:t>                                                                       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Stimulation of </a:t>
            </a:r>
            <a:r>
              <a:rPr lang="en-US" dirty="0" err="1" smtClean="0"/>
              <a:t>epith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Rests of Malassez</a:t>
            </a: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Periapical cyst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0758" y="2819400"/>
            <a:ext cx="2162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Pathogenesis 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>
            <a:off x="5105400" y="3733800"/>
            <a:ext cx="152400" cy="3810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5105400" y="4724400"/>
            <a:ext cx="152400" cy="3810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105400" y="5562600"/>
            <a:ext cx="152400" cy="9144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Respiratory epithelium of maxillary sinus</a:t>
            </a:r>
          </a:p>
          <a:p>
            <a:r>
              <a:rPr lang="en-US" sz="2400" dirty="0" smtClean="0"/>
              <a:t>Oral epithelium from fistulous tract</a:t>
            </a:r>
          </a:p>
          <a:p>
            <a:r>
              <a:rPr lang="en-US" sz="2400" dirty="0" smtClean="0"/>
              <a:t>Oral epithelium proliferating apically from a periodontal pocket 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3505200"/>
            <a:ext cx="7358063" cy="323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Clinical features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common inflammatory cyst</a:t>
            </a:r>
          </a:p>
          <a:p>
            <a:r>
              <a:rPr lang="en-US" sz="2400" dirty="0" smtClean="0"/>
              <a:t>Mostly Asymptomatic</a:t>
            </a:r>
          </a:p>
          <a:p>
            <a:r>
              <a:rPr lang="en-US" sz="2400" dirty="0" smtClean="0"/>
              <a:t>Sometimes with Pain &amp; swelling  </a:t>
            </a:r>
          </a:p>
          <a:p>
            <a:r>
              <a:rPr lang="en-US" sz="2400" dirty="0" smtClean="0"/>
              <a:t>Age-20-60 yrs </a:t>
            </a:r>
          </a:p>
          <a:p>
            <a:r>
              <a:rPr lang="en-US" sz="2400" dirty="0" smtClean="0"/>
              <a:t>Most common-permanent maxillary </a:t>
            </a:r>
            <a:r>
              <a:rPr lang="en-US" sz="2400" dirty="0" err="1" smtClean="0"/>
              <a:t>anteriors</a:t>
            </a:r>
            <a:endParaRPr lang="en-US" sz="2400" dirty="0" smtClean="0"/>
          </a:p>
          <a:p>
            <a:r>
              <a:rPr lang="en-US" sz="2400" dirty="0" smtClean="0"/>
              <a:t>Less frequently in deciduous teeth  </a:t>
            </a:r>
          </a:p>
          <a:p>
            <a:r>
              <a:rPr lang="en-US" sz="2400" dirty="0" smtClean="0"/>
              <a:t>Associated tooth-Non-vital/deep carious lesion/restoration 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Sine qua non = </a:t>
            </a:r>
            <a:r>
              <a:rPr lang="en-US" sz="2400" dirty="0" smtClean="0">
                <a:solidFill>
                  <a:srgbClr val="FF0000"/>
                </a:solidFill>
              </a:rPr>
              <a:t>presence of tooth with non-vital pulp = diagnosis of R.C.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Radiographic features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343400" cy="4681728"/>
          </a:xfrm>
        </p:spPr>
        <p:txBody>
          <a:bodyPr>
            <a:normAutofit lnSpcReduction="10000"/>
          </a:bodyPr>
          <a:lstStyle/>
          <a:p>
            <a:pPr lvl="1">
              <a:buClrTx/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</a:rPr>
              <a:t>Pulpless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nonvital</a:t>
            </a:r>
            <a:r>
              <a:rPr lang="en-US" sz="2400" dirty="0" smtClean="0">
                <a:solidFill>
                  <a:schemeClr val="tx1"/>
                </a:solidFill>
              </a:rPr>
              <a:t> tooth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Small well-defined </a:t>
            </a:r>
            <a:r>
              <a:rPr lang="en-US" sz="2400" dirty="0" err="1" smtClean="0">
                <a:solidFill>
                  <a:schemeClr val="tx1"/>
                </a:solidFill>
              </a:rPr>
              <a:t>periapical</a:t>
            </a:r>
            <a:r>
              <a:rPr lang="en-US" sz="2400" dirty="0" smtClean="0">
                <a:solidFill>
                  <a:schemeClr val="tx1"/>
                </a:solidFill>
              </a:rPr>
              <a:t>  radiolucency, surrounded by radiopaque line, indicating reaction of bone to slowly expanding mass    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Size of radiolucency?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5 mm = </a:t>
            </a:r>
            <a:r>
              <a:rPr lang="en-US" sz="2400" dirty="0" err="1" smtClean="0">
                <a:solidFill>
                  <a:schemeClr val="tx1"/>
                </a:solidFill>
              </a:rPr>
              <a:t>periapical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granuloma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More than 5 mm = </a:t>
            </a:r>
            <a:r>
              <a:rPr lang="en-US" sz="2400" dirty="0" err="1" smtClean="0">
                <a:solidFill>
                  <a:schemeClr val="tx1"/>
                </a:solidFill>
              </a:rPr>
              <a:t>periapical</a:t>
            </a:r>
            <a:r>
              <a:rPr lang="en-US" sz="2400" dirty="0" smtClean="0">
                <a:solidFill>
                  <a:schemeClr val="tx1"/>
                </a:solidFill>
              </a:rPr>
              <a:t>  cyst  </a:t>
            </a:r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413" y="1737372"/>
            <a:ext cx="3519188" cy="435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Histopathologic</a:t>
            </a:r>
            <a:r>
              <a:rPr lang="en-US" sz="4000" dirty="0" smtClean="0">
                <a:solidFill>
                  <a:srgbClr val="C00000"/>
                </a:solidFill>
              </a:rPr>
              <a:t> features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343400" cy="46817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Cystic cavity is lined by non-keratinized stratified squamous epithelium which is sometimes hyperplastic  </a:t>
            </a:r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332" y="2058116"/>
            <a:ext cx="4005068" cy="3275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radicularcysth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92943"/>
            <a:ext cx="4025900" cy="3136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1786</TotalTime>
  <Words>865</Words>
  <Application>Microsoft Office PowerPoint</Application>
  <PresentationFormat>On-screen Show (4:3)</PresentationFormat>
  <Paragraphs>194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CYSTS OF ODONTOGENIC ORIGIN-IV</vt:lpstr>
      <vt:lpstr> Purpose Statement</vt:lpstr>
      <vt:lpstr>Learning Objectives </vt:lpstr>
      <vt:lpstr>Contents</vt:lpstr>
      <vt:lpstr>Radicular Cyst/Periapical Cyst</vt:lpstr>
      <vt:lpstr>Slide 6</vt:lpstr>
      <vt:lpstr>Clinical features</vt:lpstr>
      <vt:lpstr>Radiographic features</vt:lpstr>
      <vt:lpstr>Histopathologic features </vt:lpstr>
      <vt:lpstr>Slide 10</vt:lpstr>
      <vt:lpstr>Slide 11</vt:lpstr>
      <vt:lpstr>Slide 12</vt:lpstr>
      <vt:lpstr>Dental lamina cyst of Newborn/ Gingival cyst of newborn</vt:lpstr>
      <vt:lpstr>Slide 14</vt:lpstr>
      <vt:lpstr>Slide 15</vt:lpstr>
      <vt:lpstr>Histopathological features</vt:lpstr>
      <vt:lpstr>Slide 17</vt:lpstr>
      <vt:lpstr>Lateral Periodontal Cyst Lateral Periodontal Cyst </vt:lpstr>
      <vt:lpstr>Clinical features </vt:lpstr>
      <vt:lpstr>Radiographic features </vt:lpstr>
      <vt:lpstr>Slide 21</vt:lpstr>
      <vt:lpstr>Origin &amp; Mode Of Development </vt:lpstr>
      <vt:lpstr>Pathogenesis </vt:lpstr>
      <vt:lpstr>Histopathology </vt:lpstr>
      <vt:lpstr>Slide 25</vt:lpstr>
      <vt:lpstr>Slide 26</vt:lpstr>
      <vt:lpstr>SUMMARY</vt:lpstr>
      <vt:lpstr>BIBLIOGRAPHY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HOD</cp:lastModifiedBy>
  <cp:revision>672</cp:revision>
  <dcterms:created xsi:type="dcterms:W3CDTF">2006-08-16T00:00:00Z</dcterms:created>
  <dcterms:modified xsi:type="dcterms:W3CDTF">2018-02-05T06:10:24Z</dcterms:modified>
</cp:coreProperties>
</file>