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62" r:id="rId2"/>
    <p:sldId id="545" r:id="rId3"/>
    <p:sldId id="546" r:id="rId4"/>
    <p:sldId id="547" r:id="rId5"/>
    <p:sldId id="334" r:id="rId6"/>
    <p:sldId id="336" r:id="rId7"/>
    <p:sldId id="340" r:id="rId8"/>
    <p:sldId id="341" r:id="rId9"/>
    <p:sldId id="339" r:id="rId10"/>
    <p:sldId id="519" r:id="rId11"/>
    <p:sldId id="521" r:id="rId12"/>
    <p:sldId id="523" r:id="rId13"/>
    <p:sldId id="524" r:id="rId14"/>
    <p:sldId id="525" r:id="rId15"/>
    <p:sldId id="526" r:id="rId16"/>
    <p:sldId id="527" r:id="rId17"/>
    <p:sldId id="528" r:id="rId18"/>
    <p:sldId id="529" r:id="rId19"/>
    <p:sldId id="530" r:id="rId20"/>
    <p:sldId id="531" r:id="rId21"/>
    <p:sldId id="532" r:id="rId22"/>
    <p:sldId id="533" r:id="rId23"/>
    <p:sldId id="534" r:id="rId24"/>
    <p:sldId id="535" r:id="rId25"/>
    <p:sldId id="536" r:id="rId26"/>
    <p:sldId id="538" r:id="rId27"/>
    <p:sldId id="543" r:id="rId28"/>
    <p:sldId id="544" r:id="rId29"/>
    <p:sldId id="54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B96"/>
    <a:srgbClr val="000099"/>
    <a:srgbClr val="00CCFF"/>
    <a:srgbClr val="E1E6A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533" autoAdjust="0"/>
  </p:normalViewPr>
  <p:slideViewPr>
    <p:cSldViewPr>
      <p:cViewPr>
        <p:scale>
          <a:sx n="66" d="100"/>
          <a:sy n="66" d="100"/>
        </p:scale>
        <p:origin x="-1284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4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D5037-13AD-4DA9-B465-76280DF1104E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A11DE-E99C-4800-A0AC-6468A5D06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A11DE-E99C-4800-A0AC-6468A5D06B3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9AB1F8-28FD-4D88-8589-10833AFFD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>
    <p:wipe/>
  </p:transition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368426" y="3733800"/>
            <a:ext cx="6480174" cy="1828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Dept. of Oral Pathology&amp; Microbiology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CYSTS OF ODONTOGENIC ORIGIN-III</a:t>
            </a:r>
            <a:endParaRPr lang="en-US" sz="4000" b="1" dirty="0"/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7" y="533400"/>
            <a:ext cx="8494713" cy="1524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cs typeface="Times New Roman" pitchFamily="18" charset="0"/>
              </a:rPr>
              <a:t>Calcifying epithelial odontogenic Cyst </a:t>
            </a:r>
            <a:r>
              <a:rPr lang="en-US" sz="3600" b="1" dirty="0" smtClean="0">
                <a:cs typeface="Times New Roman" pitchFamily="18" charset="0"/>
              </a:rPr>
              <a:t>( COC, CEOC, </a:t>
            </a:r>
            <a:r>
              <a:rPr lang="en-US" sz="3600" b="1" dirty="0" err="1" smtClean="0">
                <a:cs typeface="Times New Roman" pitchFamily="18" charset="0"/>
              </a:rPr>
              <a:t>Gorlin</a:t>
            </a:r>
            <a:r>
              <a:rPr lang="en-US" sz="3600" b="1" dirty="0" smtClean="0">
                <a:cs typeface="Times New Roman" pitchFamily="18" charset="0"/>
              </a:rPr>
              <a:t> cyst)</a:t>
            </a:r>
            <a:endParaRPr lang="en-US" sz="3600" b="1" dirty="0">
              <a:cs typeface="Times New Roman" pitchFamily="18" charset="0"/>
            </a:endParaRPr>
          </a:p>
        </p:txBody>
      </p:sp>
      <p:pic>
        <p:nvPicPr>
          <p:cNvPr id="6" name="Picture 2" descr="C:\Documents and Settings\ORAL PATHOLOGY\Desktop\Odontogenic cysts(10)\Scans-Cysts\DSC04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35505"/>
            <a:ext cx="3733799" cy="3512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733800" y="2209800"/>
            <a:ext cx="5410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smtClean="0"/>
              <a:t>Synonyms-</a:t>
            </a:r>
          </a:p>
          <a:p>
            <a:pPr>
              <a:buNone/>
            </a:pPr>
            <a:endParaRPr lang="en-US" sz="2400" b="1" dirty="0" smtClean="0"/>
          </a:p>
          <a:p>
            <a:pPr lvl="1"/>
            <a:r>
              <a:rPr lang="en-US" sz="2400" dirty="0" smtClean="0"/>
              <a:t>Keratinizing &amp;/or calcifying epithelial odontogenic cyst.</a:t>
            </a:r>
          </a:p>
          <a:p>
            <a:pPr lvl="1"/>
            <a:r>
              <a:rPr lang="en-US" sz="2400" dirty="0" smtClean="0"/>
              <a:t>Gorlin cyst</a:t>
            </a:r>
          </a:p>
          <a:p>
            <a:pPr lvl="1"/>
            <a:r>
              <a:rPr lang="en-US" sz="2400" dirty="0" smtClean="0"/>
              <a:t>Cystic keratinizing tumor.</a:t>
            </a:r>
          </a:p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described by Gorlin  in 1962.</a:t>
            </a:r>
          </a:p>
          <a:p>
            <a:r>
              <a:rPr lang="en-US" sz="2400" dirty="0" smtClean="0"/>
              <a:t>The lesion is unusual in that it has some features of cyst as well as some features of neoplasm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With </a:t>
            </a:r>
            <a:r>
              <a:rPr lang="en-US" sz="2400" dirty="0">
                <a:cs typeface="Times New Roman" pitchFamily="18" charset="0"/>
              </a:rPr>
              <a:t>variable clinical </a:t>
            </a:r>
            <a:r>
              <a:rPr lang="en-US" sz="2400" dirty="0" err="1">
                <a:cs typeface="Times New Roman" pitchFamily="18" charset="0"/>
              </a:rPr>
              <a:t>behaviour</a:t>
            </a:r>
            <a:r>
              <a:rPr lang="en-US" sz="2400" dirty="0">
                <a:cs typeface="Times New Roman" pitchFamily="18" charset="0"/>
              </a:rPr>
              <a:t> and </a:t>
            </a:r>
            <a:r>
              <a:rPr lang="en-US" sz="2400" dirty="0" err="1">
                <a:cs typeface="Times New Roman" pitchFamily="18" charset="0"/>
              </a:rPr>
              <a:t>histopathologic</a:t>
            </a:r>
            <a:r>
              <a:rPr lang="en-US" sz="2400" dirty="0">
                <a:cs typeface="Times New Roman" pitchFamily="18" charset="0"/>
              </a:rPr>
              <a:t> diversity</a:t>
            </a:r>
          </a:p>
          <a:p>
            <a:r>
              <a:rPr lang="en-US" sz="2400" dirty="0">
                <a:cs typeface="Times New Roman" pitchFamily="18" charset="0"/>
              </a:rPr>
              <a:t>Has many features of odontogenic tumors. Classified as such in WHO’s publication, “Histological  typing of odontogenic tumors”</a:t>
            </a:r>
          </a:p>
          <a:p>
            <a:r>
              <a:rPr lang="en-US" sz="2400" dirty="0">
                <a:cs typeface="Times New Roman" pitchFamily="18" charset="0"/>
              </a:rPr>
              <a:t>CCOT– calcifying cystic odontogenic </a:t>
            </a:r>
            <a:r>
              <a:rPr lang="en-US" sz="2400" dirty="0" smtClean="0">
                <a:cs typeface="Times New Roman" pitchFamily="18" charset="0"/>
              </a:rPr>
              <a:t>tumor</a:t>
            </a:r>
          </a:p>
          <a:p>
            <a:endParaRPr lang="en-US" sz="2400" dirty="0" smtClean="0"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/>
              <a:t>Characterized by </a:t>
            </a:r>
          </a:p>
          <a:p>
            <a:r>
              <a:rPr lang="en-US" sz="2400" dirty="0" smtClean="0"/>
              <a:t>Presence of </a:t>
            </a:r>
            <a:r>
              <a:rPr lang="en-US" sz="2400" dirty="0" smtClean="0">
                <a:solidFill>
                  <a:schemeClr val="bg1"/>
                </a:solidFill>
              </a:rPr>
              <a:t>ghost</a:t>
            </a:r>
            <a:r>
              <a:rPr lang="en-US" sz="2400" dirty="0" smtClean="0"/>
              <a:t> cells </a:t>
            </a:r>
          </a:p>
          <a:p>
            <a:r>
              <a:rPr lang="en-US" sz="2400" dirty="0" smtClean="0"/>
              <a:t>Spherical calcifications </a:t>
            </a:r>
          </a:p>
          <a:p>
            <a:endParaRPr lang="en-US" sz="2400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Clinical features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95400"/>
            <a:ext cx="8503920" cy="45720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endParaRPr lang="en-US" dirty="0">
              <a:solidFill>
                <a:srgbClr val="3399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/>
              <a:t>Uncommon, Painless, slow growing swelling</a:t>
            </a:r>
          </a:p>
          <a:p>
            <a:r>
              <a:rPr lang="en-US" sz="2400" dirty="0">
                <a:cs typeface="Times New Roman" pitchFamily="18" charset="0"/>
              </a:rPr>
              <a:t>Wide age range, </a:t>
            </a:r>
            <a:r>
              <a:rPr lang="en-US" sz="2400" dirty="0"/>
              <a:t>Mean age- 36 years</a:t>
            </a:r>
          </a:p>
          <a:p>
            <a:pPr>
              <a:buNone/>
            </a:pP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  Peak age– 2</a:t>
            </a:r>
            <a:r>
              <a:rPr lang="en-US" sz="2400" baseline="30000" dirty="0" smtClean="0">
                <a:cs typeface="Times New Roman" pitchFamily="18" charset="0"/>
              </a:rPr>
              <a:t>nd</a:t>
            </a:r>
            <a:r>
              <a:rPr lang="en-US" sz="2400" dirty="0" smtClean="0">
                <a:cs typeface="Times New Roman" pitchFamily="18" charset="0"/>
              </a:rPr>
              <a:t> &amp; 3</a:t>
            </a:r>
            <a:r>
              <a:rPr lang="en-US" sz="2400" baseline="30000" dirty="0" smtClean="0">
                <a:cs typeface="Times New Roman" pitchFamily="18" charset="0"/>
              </a:rPr>
              <a:t>rd</a:t>
            </a:r>
            <a:r>
              <a:rPr lang="en-US" sz="2400" dirty="0" smtClean="0">
                <a:cs typeface="Times New Roman" pitchFamily="18" charset="0"/>
              </a:rPr>
              <a:t> decade &amp; </a:t>
            </a:r>
            <a:r>
              <a:rPr lang="en-US" sz="2400" dirty="0">
                <a:cs typeface="Times New Roman" pitchFamily="18" charset="0"/>
              </a:rPr>
              <a:t>7</a:t>
            </a:r>
            <a:r>
              <a:rPr lang="en-US" sz="2400" baseline="30000" dirty="0">
                <a:cs typeface="Times New Roman" pitchFamily="18" charset="0"/>
              </a:rPr>
              <a:t>th</a:t>
            </a:r>
            <a:r>
              <a:rPr lang="en-US" sz="2400" dirty="0">
                <a:cs typeface="Times New Roman" pitchFamily="18" charset="0"/>
              </a:rPr>
              <a:t> decade</a:t>
            </a:r>
          </a:p>
          <a:p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No sex </a:t>
            </a:r>
            <a:r>
              <a:rPr lang="en-US" sz="2400" dirty="0">
                <a:cs typeface="Times New Roman" pitchFamily="18" charset="0"/>
              </a:rPr>
              <a:t>&amp; jaw predilection </a:t>
            </a:r>
          </a:p>
          <a:p>
            <a:r>
              <a:rPr lang="en-US" sz="2400" dirty="0">
                <a:cs typeface="Times New Roman" pitchFamily="18" charset="0"/>
              </a:rPr>
              <a:t> Common site of occurrence – Anterior to 1</a:t>
            </a:r>
            <a:r>
              <a:rPr lang="en-US" sz="2400" baseline="30000" dirty="0">
                <a:cs typeface="Times New Roman" pitchFamily="18" charset="0"/>
              </a:rPr>
              <a:t>st</a:t>
            </a:r>
            <a:r>
              <a:rPr lang="en-US" sz="2400" dirty="0">
                <a:cs typeface="Times New Roman" pitchFamily="18" charset="0"/>
              </a:rPr>
              <a:t>    </a:t>
            </a:r>
          </a:p>
          <a:p>
            <a:pPr>
              <a:buFontTx/>
              <a:buNone/>
            </a:pPr>
            <a:r>
              <a:rPr lang="en-US" sz="2400" dirty="0">
                <a:cs typeface="Times New Roman" pitchFamily="18" charset="0"/>
              </a:rPr>
              <a:t>     molar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cs typeface="Times New Roman" pitchFamily="18" charset="0"/>
              </a:rPr>
              <a:t>13-30% cases are </a:t>
            </a:r>
            <a:r>
              <a:rPr lang="en-US" sz="2400" dirty="0" err="1">
                <a:cs typeface="Times New Roman" pitchFamily="18" charset="0"/>
              </a:rPr>
              <a:t>extraossous</a:t>
            </a:r>
            <a:r>
              <a:rPr lang="en-US" sz="2400" dirty="0">
                <a:cs typeface="Times New Roman" pitchFamily="18" charset="0"/>
              </a:rPr>
              <a:t>/peripheral</a:t>
            </a:r>
          </a:p>
          <a:p>
            <a:pPr>
              <a:buFontTx/>
              <a:buNone/>
            </a:pPr>
            <a:endParaRPr lang="en-US" sz="2400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</a:rPr>
              <a:t>Clinical features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648200" cy="5181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May show </a:t>
            </a:r>
            <a:r>
              <a:rPr lang="en-US" sz="2400" dirty="0"/>
              <a:t>cortical expansion with perforation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Sometimes the cystic mass can be palpable through this perforations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Discharge may be present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On aspiration–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400" dirty="0"/>
              <a:t>    yellow viscous &amp;  granular fluid.</a:t>
            </a:r>
          </a:p>
          <a:p>
            <a:endParaRPr lang="en-US" sz="2400" dirty="0"/>
          </a:p>
        </p:txBody>
      </p:sp>
      <p:pic>
        <p:nvPicPr>
          <p:cNvPr id="5" name="Picture 2" descr="C:\Documents and Settings\odmr\My Documents\My Pictures\2009-12 (Dec)\scan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2617" t="14445" r="28651" b="67091"/>
          <a:stretch>
            <a:fillRect/>
          </a:stretch>
        </p:blipFill>
        <p:spPr>
          <a:xfrm>
            <a:off x="4930170" y="2209800"/>
            <a:ext cx="383283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01752" y="3810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Radiographic features</a:t>
            </a:r>
            <a:r>
              <a:rPr lang="en-US" b="1" dirty="0" smtClean="0">
                <a:solidFill>
                  <a:srgbClr val="3399FF"/>
                </a:solidFill>
              </a:rPr>
              <a:t/>
            </a:r>
            <a:br>
              <a:rPr lang="en-US" b="1" dirty="0" smtClean="0">
                <a:solidFill>
                  <a:srgbClr val="3399FF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28600"/>
            <a:ext cx="8196072" cy="66294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sz="2400" dirty="0"/>
              <a:t> Mandible = maxilla </a:t>
            </a:r>
          </a:p>
          <a:p>
            <a:r>
              <a:rPr lang="en-US" sz="2400" dirty="0"/>
              <a:t> 75% anterior to 1</a:t>
            </a:r>
            <a:r>
              <a:rPr lang="en-US" sz="2400" baseline="30000" dirty="0"/>
              <a:t>st</a:t>
            </a:r>
            <a:r>
              <a:rPr lang="en-US" sz="2400" dirty="0"/>
              <a:t> molar region</a:t>
            </a:r>
          </a:p>
          <a:p>
            <a:r>
              <a:rPr lang="en-US" sz="2400" dirty="0"/>
              <a:t>In </a:t>
            </a:r>
            <a:r>
              <a:rPr lang="en-US" sz="2400" dirty="0" err="1"/>
              <a:t>cuspid</a:t>
            </a:r>
            <a:r>
              <a:rPr lang="en-US" sz="2400" dirty="0"/>
              <a:t> to incisor region manifests as </a:t>
            </a:r>
            <a:r>
              <a:rPr lang="en-US" sz="2400" dirty="0" err="1"/>
              <a:t>pericoronal</a:t>
            </a:r>
            <a:r>
              <a:rPr lang="en-US" sz="2400" dirty="0"/>
              <a:t> radiolucency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7967" t="3368" r="10068" b="22552"/>
          <a:stretch>
            <a:fillRect/>
          </a:stretch>
        </p:blipFill>
        <p:spPr>
          <a:xfrm>
            <a:off x="1524000" y="3276600"/>
            <a:ext cx="6079191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346448" cy="4681728"/>
          </a:xfrm>
        </p:spPr>
        <p:txBody>
          <a:bodyPr/>
          <a:lstStyle/>
          <a:p>
            <a:pPr>
              <a:buFontTx/>
              <a:buNone/>
            </a:pPr>
            <a:endParaRPr lang="en-US" dirty="0"/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Well-defined, smooth </a:t>
            </a:r>
            <a:r>
              <a:rPr lang="en-US" sz="2400" dirty="0"/>
              <a:t>corticated </a:t>
            </a:r>
            <a:r>
              <a:rPr lang="en-US" sz="2400" dirty="0" smtClean="0"/>
              <a:t>to ill-defined periphery </a:t>
            </a:r>
            <a:r>
              <a:rPr lang="en-US" sz="2400" dirty="0"/>
              <a:t>and </a:t>
            </a:r>
            <a:endParaRPr lang="en-US" sz="2400" dirty="0" smtClean="0"/>
          </a:p>
          <a:p>
            <a:pPr>
              <a:buFontTx/>
              <a:buNone/>
            </a:pPr>
            <a:r>
              <a:rPr lang="en-US" sz="2400" dirty="0" smtClean="0"/>
              <a:t>    irregular margins</a:t>
            </a:r>
            <a:endParaRPr lang="en-US" sz="2400" dirty="0"/>
          </a:p>
          <a:p>
            <a:pPr>
              <a:lnSpc>
                <a:spcPct val="150000"/>
              </a:lnSpc>
              <a:buFontTx/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521618"/>
            <a:ext cx="3400425" cy="46277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194048" cy="46817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Completely </a:t>
            </a:r>
            <a:r>
              <a:rPr lang="en-US" sz="2400" dirty="0"/>
              <a:t>radiolucent or small to large foci of calcifications in various forms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Unilocular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cs typeface="Times New Roman" pitchFamily="18" charset="0"/>
              </a:rPr>
              <a:t>Rarely– </a:t>
            </a:r>
            <a:r>
              <a:rPr lang="en-US" sz="2400" dirty="0" err="1">
                <a:cs typeface="Times New Roman" pitchFamily="18" charset="0"/>
              </a:rPr>
              <a:t>Multilocular</a:t>
            </a:r>
            <a:endParaRPr lang="en-US" sz="2400" b="1" dirty="0"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en-US" sz="2800" dirty="0"/>
          </a:p>
        </p:txBody>
      </p:sp>
      <p:pic>
        <p:nvPicPr>
          <p:cNvPr id="6" name="Picture 2" descr="C:\Documents and Settings\odmr\My Documents\My Pictures\2009-11 (Nov)\Scan0007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 contrast="10000"/>
          </a:blip>
          <a:srcRect b="5208"/>
          <a:stretch>
            <a:fillRect/>
          </a:stretch>
        </p:blipFill>
        <p:spPr>
          <a:xfrm>
            <a:off x="4800600" y="1524000"/>
            <a:ext cx="4038600" cy="2350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Documents and Settings\odmr\My Documents\My Pictures\2009-12 (Dec)\Scan0002.tif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14326" t="47368" r="9265" b="10025"/>
          <a:stretch>
            <a:fillRect/>
          </a:stretch>
        </p:blipFill>
        <p:spPr bwMode="auto">
          <a:xfrm>
            <a:off x="5867400" y="4038600"/>
            <a:ext cx="2079812" cy="2209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01752" y="6126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Effect on surrounding structures</a:t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20 </a:t>
            </a:r>
            <a:r>
              <a:rPr lang="en-US" sz="2400" dirty="0"/>
              <a:t>– 50% associated with tooth, affects the eruption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Expansion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Perforation of cortical plates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Displacement and </a:t>
            </a:r>
            <a:r>
              <a:rPr lang="en-US" sz="2400" dirty="0"/>
              <a:t>resorption </a:t>
            </a:r>
            <a:r>
              <a:rPr lang="en-US" sz="2400" dirty="0" smtClean="0"/>
              <a:t>of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/>
              <a:t>   </a:t>
            </a:r>
            <a:r>
              <a:rPr lang="en-US" sz="2400" dirty="0"/>
              <a:t>teeth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800" dirty="0"/>
          </a:p>
          <a:p>
            <a:pPr>
              <a:lnSpc>
                <a:spcPct val="150000"/>
              </a:lnSpc>
              <a:buFontTx/>
              <a:buNone/>
            </a:pPr>
            <a:endParaRPr lang="en-US" sz="2800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6172200" y="2514600"/>
            <a:ext cx="2691728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Definition by WHO in1992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cystic lesion in which the epithelial lining shows a well-defined basal layer of columnar cells, an overlying layer that is often many cells thick and that may resemble stellate reticulum, and masses of 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“ghost” </a:t>
            </a:r>
            <a:r>
              <a:rPr lang="en-US" sz="2400" dirty="0"/>
              <a:t>epithelial cell that may be in </a:t>
            </a:r>
            <a:r>
              <a:rPr lang="en-US" sz="2400" dirty="0" smtClean="0"/>
              <a:t>the </a:t>
            </a:r>
            <a:r>
              <a:rPr lang="en-US" sz="2400" dirty="0"/>
              <a:t>epithelial lining or in the fibrous capsule. </a:t>
            </a:r>
          </a:p>
        </p:txBody>
      </p:sp>
      <p:pic>
        <p:nvPicPr>
          <p:cNvPr id="89090" name="Picture 2" descr="C:\Documents and Settings\ORAL PATHOLOGY\Desktop\Odontogenic cysts(10)\Scans-Cysts\DSC049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286000"/>
            <a:ext cx="4532756" cy="3061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Classification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C00000"/>
                </a:solidFill>
              </a:rPr>
              <a:t>Type I- </a:t>
            </a:r>
            <a:r>
              <a:rPr lang="en-US" sz="2400" dirty="0"/>
              <a:t>Cystic type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C00000"/>
                </a:solidFill>
              </a:rPr>
              <a:t>Type I A-</a:t>
            </a:r>
            <a:r>
              <a:rPr lang="en-US" sz="2400" b="1" dirty="0"/>
              <a:t> </a:t>
            </a:r>
            <a:r>
              <a:rPr lang="en-US" sz="2400" dirty="0"/>
              <a:t>Simple cystic type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C00000"/>
                </a:solidFill>
              </a:rPr>
              <a:t>Type I B- </a:t>
            </a:r>
            <a:r>
              <a:rPr lang="en-US" sz="2400" dirty="0" err="1"/>
              <a:t>Odontome</a:t>
            </a:r>
            <a:r>
              <a:rPr lang="en-US" sz="2400" dirty="0"/>
              <a:t> producing type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C00000"/>
                </a:solidFill>
              </a:rPr>
              <a:t>Type I C- </a:t>
            </a:r>
            <a:r>
              <a:rPr lang="en-US" sz="2400" dirty="0" err="1"/>
              <a:t>Ameloblastomatous</a:t>
            </a:r>
            <a:r>
              <a:rPr lang="en-US" sz="2400" dirty="0"/>
              <a:t> proliferating type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FFFF00"/>
                </a:solidFill>
              </a:rPr>
              <a:t>Type II- </a:t>
            </a:r>
            <a:r>
              <a:rPr lang="en-US" sz="2400" dirty="0"/>
              <a:t>Neoplastic type</a:t>
            </a:r>
          </a:p>
          <a:p>
            <a:pPr>
              <a:buNone/>
            </a:pPr>
            <a:r>
              <a:rPr lang="en-US" sz="2400" dirty="0" smtClean="0"/>
              <a:t>-</a:t>
            </a:r>
            <a:r>
              <a:rPr lang="en-US" sz="2400" dirty="0" err="1" smtClean="0"/>
              <a:t>Dentinogenic</a:t>
            </a:r>
            <a:r>
              <a:rPr lang="en-US" sz="2400" dirty="0" smtClean="0"/>
              <a:t> </a:t>
            </a:r>
            <a:r>
              <a:rPr lang="en-US" sz="2400" dirty="0"/>
              <a:t>ghost cell tumor</a:t>
            </a:r>
          </a:p>
        </p:txBody>
      </p:sp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Purpose Statement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end of the class the students will be able to,</a:t>
            </a:r>
          </a:p>
          <a:p>
            <a:pPr>
              <a:buFont typeface="Wingdings" pitchFamily="2" charset="2"/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Describe classification, clinical features, pathogenesis, radiographic features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histologic features, differential diagnosis, treatment &amp; prognosis of the lesion.</a:t>
            </a:r>
          </a:p>
          <a:p>
            <a:pPr algn="just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991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ghost cells </a:t>
            </a:r>
            <a:r>
              <a:rPr lang="en-US" sz="2400" dirty="0"/>
              <a:t>that are so characteristic a feature of the </a:t>
            </a:r>
            <a:r>
              <a:rPr lang="en-US" sz="2400" dirty="0" smtClean="0"/>
              <a:t>COC  also </a:t>
            </a:r>
            <a:r>
              <a:rPr lang="en-US" sz="2400" dirty="0"/>
              <a:t>occur in other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Odontogenic cysts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Ameloblastoma</a:t>
            </a:r>
          </a:p>
          <a:p>
            <a:r>
              <a:rPr lang="en-US" sz="2400" dirty="0" err="1" smtClean="0">
                <a:solidFill>
                  <a:srgbClr val="C00000"/>
                </a:solidFill>
              </a:rPr>
              <a:t>Odontoameloblastoma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Ameloblastic</a:t>
            </a:r>
            <a:r>
              <a:rPr lang="en-US" sz="2400" dirty="0" smtClean="0">
                <a:solidFill>
                  <a:srgbClr val="C00000"/>
                </a:solidFill>
              </a:rPr>
              <a:t> fibroma</a:t>
            </a:r>
          </a:p>
          <a:p>
            <a:r>
              <a:rPr lang="en-US" sz="2400" dirty="0" err="1" smtClean="0">
                <a:solidFill>
                  <a:srgbClr val="C00000"/>
                </a:solidFill>
              </a:rPr>
              <a:t>Ameloblastic</a:t>
            </a:r>
            <a:r>
              <a:rPr lang="en-US" sz="2400" dirty="0" smtClean="0">
                <a:solidFill>
                  <a:srgbClr val="C00000"/>
                </a:solidFill>
              </a:rPr>
              <a:t> fibro-</a:t>
            </a:r>
            <a:r>
              <a:rPr lang="en-US" sz="2400" dirty="0" err="1" smtClean="0">
                <a:solidFill>
                  <a:srgbClr val="C00000"/>
                </a:solidFill>
              </a:rPr>
              <a:t>odontome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rgbClr val="C00000"/>
                </a:solidFill>
              </a:rPr>
              <a:t>Craniopharyngioma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Calcifying </a:t>
            </a:r>
            <a:r>
              <a:rPr lang="en-US" sz="2400" dirty="0" err="1" smtClean="0">
                <a:solidFill>
                  <a:srgbClr val="C00000"/>
                </a:solidFill>
              </a:rPr>
              <a:t>epithelioma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of Malherbe</a:t>
            </a:r>
          </a:p>
        </p:txBody>
      </p:sp>
    </p:spTree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91000" cy="9144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Histopathology</a:t>
            </a:r>
            <a:r>
              <a:rPr lang="en-US" sz="6000" dirty="0" smtClean="0">
                <a:solidFill>
                  <a:srgbClr val="003300"/>
                </a:solidFill>
              </a:rPr>
              <a:t> 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epithelial lining has characteristic odontogenic features with a prominent basal layer consisting of palisaded columnar or </a:t>
            </a:r>
            <a:r>
              <a:rPr lang="en-US" sz="2400" dirty="0" err="1"/>
              <a:t>cuboidal</a:t>
            </a:r>
            <a:r>
              <a:rPr lang="en-US" sz="2400" dirty="0"/>
              <a:t> cells and </a:t>
            </a:r>
            <a:r>
              <a:rPr lang="en-US" sz="2400" dirty="0" err="1"/>
              <a:t>hyperchromatic</a:t>
            </a:r>
            <a:r>
              <a:rPr lang="en-US" sz="2400" dirty="0"/>
              <a:t> nuclei which are </a:t>
            </a:r>
            <a:r>
              <a:rPr lang="en-US" sz="2400" dirty="0" err="1"/>
              <a:t>polarised</a:t>
            </a:r>
            <a:r>
              <a:rPr lang="en-US" sz="2400" dirty="0"/>
              <a:t> away from the basement membrane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dirty="0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04800"/>
            <a:ext cx="4191000" cy="62765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495800" cy="6858000"/>
          </a:xfrm>
        </p:spPr>
        <p:txBody>
          <a:bodyPr/>
          <a:lstStyle/>
          <a:p>
            <a:r>
              <a:rPr lang="en-US" sz="2600" dirty="0"/>
              <a:t>The most remarkable feature of the COC is the presence of </a:t>
            </a: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ghost</a:t>
            </a:r>
            <a:r>
              <a:rPr lang="en-US" sz="2600" dirty="0"/>
              <a:t> </a:t>
            </a:r>
            <a:r>
              <a:rPr lang="en-US" sz="2600" dirty="0" smtClean="0"/>
              <a:t>cells</a:t>
            </a:r>
            <a:endParaRPr lang="en-US" sz="2600" dirty="0"/>
          </a:p>
          <a:p>
            <a:r>
              <a:rPr lang="en-US" sz="2600" dirty="0"/>
              <a:t>The </a:t>
            </a: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ghost</a:t>
            </a:r>
            <a:r>
              <a:rPr lang="en-US" sz="2600" dirty="0"/>
              <a:t> cells are found in groups, in the thicker areas of the epithelial lining. The spinous cells may be widely separated by intercellular </a:t>
            </a:r>
            <a:r>
              <a:rPr lang="en-US" sz="2600" dirty="0" err="1" smtClean="0"/>
              <a:t>oedema</a:t>
            </a:r>
            <a:endParaRPr lang="en-US" sz="2600" dirty="0"/>
          </a:p>
          <a:p>
            <a:pPr>
              <a:buFontTx/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17415" name="Picture 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1981200"/>
            <a:ext cx="4552708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Ghost cells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ghost</a:t>
            </a:r>
            <a:r>
              <a:rPr lang="en-US" sz="2400" dirty="0" smtClean="0"/>
              <a:t> cells are enlarged, ballooned, ovoid or elongated </a:t>
            </a:r>
            <a:r>
              <a:rPr lang="en-US" sz="2400" dirty="0" err="1" smtClean="0"/>
              <a:t>elliptoid</a:t>
            </a:r>
            <a:r>
              <a:rPr lang="en-US" sz="2400" dirty="0" smtClean="0"/>
              <a:t> epithelial cells.</a:t>
            </a:r>
          </a:p>
          <a:p>
            <a:r>
              <a:rPr lang="en-US" sz="2400" dirty="0" smtClean="0"/>
              <a:t>They are </a:t>
            </a:r>
            <a:r>
              <a:rPr lang="en-US" sz="2400" dirty="0" err="1" smtClean="0"/>
              <a:t>eosinophilic</a:t>
            </a:r>
            <a:r>
              <a:rPr lang="en-US" sz="2400" dirty="0" smtClean="0"/>
              <a:t> and although the cell outlines are usually well-defined, they may sometimes be blurred so that groups of them appear fused. </a:t>
            </a:r>
          </a:p>
          <a:p>
            <a:endParaRPr lang="en-US" sz="2400" dirty="0" smtClean="0"/>
          </a:p>
          <a:p>
            <a:endParaRPr lang="en-US" sz="2000" dirty="0"/>
          </a:p>
        </p:txBody>
      </p:sp>
      <p:pic>
        <p:nvPicPr>
          <p:cNvPr id="86018" name="Picture 2" descr="D:\Dr. Hande\Odontogenic cysts(10)\Scans-Cysts\ghost ce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51075"/>
            <a:ext cx="4306887" cy="2988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371600"/>
            <a:ext cx="4343400" cy="5029200"/>
          </a:xfrm>
        </p:spPr>
        <p:txBody>
          <a:bodyPr>
            <a:normAutofit fontScale="32500" lnSpcReduction="20000"/>
          </a:bodyPr>
          <a:lstStyle/>
          <a:p>
            <a:pPr>
              <a:buFontTx/>
              <a:buNone/>
            </a:pPr>
            <a:endParaRPr lang="en-US" sz="2800" dirty="0"/>
          </a:p>
          <a:p>
            <a:r>
              <a:rPr lang="en-US" sz="7400" dirty="0"/>
              <a:t>A few ghost cells may contain nuclear remnants but these are in various stages of degeneration and in the majority all traces of chromatin have disappeared leaving only a faint outline of the original nucleus. </a:t>
            </a:r>
          </a:p>
          <a:p>
            <a:pPr>
              <a:buFontTx/>
              <a:buNone/>
            </a:pPr>
            <a:endParaRPr lang="en-US" sz="7400" dirty="0"/>
          </a:p>
          <a:p>
            <a:r>
              <a:rPr lang="en-US" sz="7400" dirty="0"/>
              <a:t>The ghost cells represent an abnormal type of keratinisation and have an affinity for calcification.</a:t>
            </a:r>
          </a:p>
          <a:p>
            <a:pPr>
              <a:buFontTx/>
              <a:buNone/>
            </a:pPr>
            <a:endParaRPr lang="en-US" sz="7400" dirty="0"/>
          </a:p>
          <a:p>
            <a:endParaRPr lang="en-US" sz="7400" dirty="0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54968"/>
            <a:ext cx="4267200" cy="4042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1752" y="838200"/>
            <a:ext cx="4038600" cy="5867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Calcification may occur in some of the ghost cells, representing dystrophic calcification.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ghost cells may be in contact with the connective tissue wall of the cyst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Foreign </a:t>
            </a:r>
            <a:r>
              <a:rPr lang="en-US" sz="2400" dirty="0"/>
              <a:t>body reaction with the formation of multinucleate giant cells.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the fibrous wall there are usually strands and islands of odontogenic epithelium</a:t>
            </a:r>
          </a:p>
        </p:txBody>
      </p:sp>
      <p:pic>
        <p:nvPicPr>
          <p:cNvPr id="86020" name="Picture 4" descr="C:\Documents and Settings\ORAL PATHOLOGY\Desktop\Odontogenic cysts(10)\diagram alka mammmm\DSC052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5029200" y="96246"/>
            <a:ext cx="3725487" cy="3866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C:\Documents and Settings\ORAL PATHOLOGY\Desktop\Odontogenic cysts(10)\diagram alka mammmm\DSC05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099560"/>
            <a:ext cx="3733800" cy="26060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066801"/>
            <a:ext cx="4038600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3276600"/>
            <a:ext cx="4038600" cy="3330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15240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COC associated with </a:t>
            </a:r>
            <a:r>
              <a:rPr lang="en-US" dirty="0" err="1" smtClean="0"/>
              <a:t>ameloblastic</a:t>
            </a:r>
            <a:r>
              <a:rPr lang="en-US" dirty="0" smtClean="0"/>
              <a:t> fibroma component </a:t>
            </a:r>
          </a:p>
          <a:p>
            <a:r>
              <a:rPr lang="en-US" dirty="0" smtClean="0"/>
              <a:t>of an </a:t>
            </a:r>
            <a:r>
              <a:rPr lang="en-US" dirty="0" err="1" smtClean="0"/>
              <a:t>ameloblastic</a:t>
            </a:r>
            <a:r>
              <a:rPr lang="en-US" dirty="0" smtClean="0"/>
              <a:t> fibro-</a:t>
            </a:r>
            <a:r>
              <a:rPr lang="en-US" dirty="0" err="1" smtClean="0"/>
              <a:t>odontoma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819400" y="4114800"/>
            <a:ext cx="609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315200" y="4191000"/>
            <a:ext cx="609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</a:t>
            </a:r>
            <a:endParaRPr lang="en-US" dirty="0"/>
          </a:p>
        </p:txBody>
      </p:sp>
      <p:pic>
        <p:nvPicPr>
          <p:cNvPr id="9" name="Content Placeholder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524000"/>
            <a:ext cx="3962400" cy="365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58200" cy="3962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Student should know-</a:t>
            </a:r>
          </a:p>
          <a:p>
            <a:endParaRPr lang="en-US" sz="2400" dirty="0" smtClean="0"/>
          </a:p>
          <a:p>
            <a:r>
              <a:rPr lang="en-US" sz="2400" dirty="0" smtClean="0"/>
              <a:t>1.Clinical features, Radiological</a:t>
            </a:r>
          </a:p>
          <a:p>
            <a:r>
              <a:rPr lang="en-US" sz="2400" dirty="0" smtClean="0"/>
              <a:t>   features &amp; ORAL MANIFESTATIONS OF</a:t>
            </a:r>
          </a:p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Basal cell  nevus syndrome </a:t>
            </a:r>
          </a:p>
          <a:p>
            <a:r>
              <a:rPr lang="en-US" sz="2400" dirty="0" smtClean="0"/>
              <a:t>2.Clinical </a:t>
            </a:r>
            <a:r>
              <a:rPr lang="en-US" sz="2400" dirty="0" err="1" smtClean="0"/>
              <a:t>features,radiological</a:t>
            </a:r>
            <a:r>
              <a:rPr lang="en-US" sz="2400" dirty="0" smtClean="0"/>
              <a:t> features &amp;</a:t>
            </a:r>
          </a:p>
          <a:p>
            <a:r>
              <a:rPr lang="en-US" sz="2400" dirty="0" smtClean="0"/>
              <a:t> histopathological features of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calcifying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epithelial odontogenic cyst </a:t>
            </a:r>
          </a:p>
          <a:p>
            <a:r>
              <a:rPr lang="en-US" sz="2400" dirty="0" smtClean="0"/>
              <a:t>  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-457200"/>
            <a:ext cx="7772400" cy="1524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BIBLIOGRAPHY</a:t>
            </a:r>
            <a:endParaRPr lang="en-US" sz="4000" dirty="0"/>
          </a:p>
        </p:txBody>
      </p:sp>
      <p:sp>
        <p:nvSpPr>
          <p:cNvPr id="4" name="Content Placeholder 6"/>
          <p:cNvSpPr>
            <a:spLocks noGrp="1"/>
          </p:cNvSpPr>
          <p:nvPr>
            <p:ph type="body" idx="1"/>
          </p:nvPr>
        </p:nvSpPr>
        <p:spPr>
          <a:xfrm>
            <a:off x="1066800" y="2590800"/>
            <a:ext cx="769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Text book of oral pathology Shafer's, 5 &amp; 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</a:t>
            </a:r>
          </a:p>
          <a:p>
            <a:r>
              <a:rPr lang="en-US" sz="2800" dirty="0" smtClean="0"/>
              <a:t>Cysts of the Oral Regions Shear M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edition</a:t>
            </a:r>
          </a:p>
          <a:p>
            <a:r>
              <a:rPr lang="en-US" sz="2800" dirty="0" smtClean="0"/>
              <a:t>Color Atlas of Oral Diseases Cawson, R. 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edition</a:t>
            </a:r>
          </a:p>
          <a:p>
            <a:r>
              <a:rPr lang="en-US" sz="2800" dirty="0" smtClean="0"/>
              <a:t>Oral  and Maxillofacial Pathology Neville, Brad W. 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Lucas’s Pathology Of Tumor’s of the Oral Tissues</a:t>
            </a:r>
          </a:p>
          <a:p>
            <a:r>
              <a:rPr lang="en-US" sz="2800" dirty="0" smtClean="0"/>
              <a:t>Cawson, R. A., Bennie, W. H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edition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THANK 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143000"/>
          <a:ext cx="8686800" cy="540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286000"/>
                <a:gridCol w="1447800"/>
                <a:gridCol w="1447800"/>
                <a:gridCol w="1447800"/>
                <a:gridCol w="1447800"/>
              </a:tblGrid>
              <a:tr h="7619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Condition </a:t>
                      </a:r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Enumerate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clinical features</a:t>
                      </a:r>
                      <a:endParaRPr lang="en-US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classification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Write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pathogenesis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radiographic features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Write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histologic features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Enumerate differential diagnosis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Nice to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Write </a:t>
                      </a:r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treatment &amp; prognosis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 &amp; Psychomotor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Contents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Jaw cyst, basal cell nevus, bifid rib syndrome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Calcifying epithelial </a:t>
            </a:r>
            <a:r>
              <a:rPr lang="en-IN" dirty="0" err="1" smtClean="0"/>
              <a:t>odontogenic</a:t>
            </a:r>
            <a:r>
              <a:rPr lang="en-IN" dirty="0" smtClean="0"/>
              <a:t> cyst</a:t>
            </a:r>
          </a:p>
          <a:p>
            <a:pPr>
              <a:lnSpc>
                <a:spcPct val="150000"/>
              </a:lnSpc>
            </a:pP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152400"/>
            <a:ext cx="7772400" cy="1524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Jaw Cyst-Basal  Cell Nevus, Bifid Rib Syndrome</a:t>
            </a:r>
            <a:endParaRPr lang="en-US" sz="4000" dirty="0"/>
          </a:p>
        </p:txBody>
      </p:sp>
      <p:pic>
        <p:nvPicPr>
          <p:cNvPr id="6" name="Picture 2" descr="C:\Documents and Settings\ORAL PATHOLOGY\Desktop\Odontogenic cysts(10)\Scans-Cysts\DSC04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14600"/>
            <a:ext cx="4191001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495726"/>
            <a:ext cx="4114800" cy="2362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ORAL PATHOLOGY\Desktop\Odontogenic cysts(10)\Scans-Cysts\DSC04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429000"/>
            <a:ext cx="1981200" cy="295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715000" y="3810000"/>
            <a:ext cx="320040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80000"/>
              </a:lnSpc>
            </a:pPr>
            <a:r>
              <a:rPr lang="en-US" sz="2400" dirty="0" smtClean="0"/>
              <a:t>Basal  Cell nevus Syndrome, </a:t>
            </a:r>
          </a:p>
          <a:p>
            <a:pPr marL="533400" indent="-533400">
              <a:lnSpc>
                <a:spcPct val="80000"/>
              </a:lnSpc>
            </a:pPr>
            <a:r>
              <a:rPr lang="en-US" sz="2400" dirty="0" smtClean="0"/>
              <a:t>Gorlin and Goltz Syndrome</a:t>
            </a:r>
          </a:p>
          <a:p>
            <a:r>
              <a:rPr lang="en-US" sz="2400" dirty="0" smtClean="0"/>
              <a:t>   First described by Binkley and Johns</a:t>
            </a:r>
            <a:r>
              <a:rPr lang="en-US" dirty="0" smtClean="0"/>
              <a:t>on in   </a:t>
            </a:r>
          </a:p>
          <a:p>
            <a:pPr>
              <a:buNone/>
            </a:pPr>
            <a:r>
              <a:rPr lang="en-US" dirty="0" smtClean="0"/>
              <a:t>      1951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45047" y="2983468"/>
            <a:ext cx="166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Synonyms </a:t>
            </a:r>
            <a:endParaRPr lang="en-US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36448"/>
            <a:ext cx="8534400" cy="75895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Clinical features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371600"/>
            <a:ext cx="4724400" cy="54864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None/>
            </a:pPr>
            <a:endParaRPr lang="en-US" sz="3200" b="1" dirty="0" smtClean="0"/>
          </a:p>
          <a:p>
            <a:pPr marL="609600" indent="-609600">
              <a:lnSpc>
                <a:spcPct val="80000"/>
              </a:lnSpc>
              <a:buFontTx/>
              <a:buAutoNum type="arabicParenR"/>
            </a:pPr>
            <a:r>
              <a:rPr lang="en-US" sz="2400" b="1" dirty="0" smtClean="0"/>
              <a:t>Cutaneous abnormalities-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b="1" dirty="0" smtClean="0"/>
              <a:t>      </a:t>
            </a:r>
            <a:r>
              <a:rPr lang="en-US" sz="2400" dirty="0" smtClean="0"/>
              <a:t>including basal cell carcinoma, dermal cyst &amp; tumors, palmer pitting, palmer </a:t>
            </a:r>
            <a:r>
              <a:rPr lang="en-US" sz="2400" dirty="0" err="1" smtClean="0"/>
              <a:t>keratosis</a:t>
            </a:r>
            <a:r>
              <a:rPr lang="en-US" sz="2400" dirty="0" smtClean="0"/>
              <a:t> &amp; dermal </a:t>
            </a:r>
            <a:r>
              <a:rPr lang="en-US" sz="2400" dirty="0" err="1" smtClean="0"/>
              <a:t>calcinosis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32350" y="1447800"/>
            <a:ext cx="3975100" cy="2540000"/>
          </a:xfr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46638" y="4119047"/>
            <a:ext cx="3916362" cy="2510353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6019800" y="2895600"/>
            <a:ext cx="609600" cy="152400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172200" y="5181600"/>
            <a:ext cx="609600" cy="152400"/>
          </a:xfrm>
          <a:prstGeom prst="right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228600"/>
            <a:ext cx="8503920" cy="45720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arenR"/>
            </a:pPr>
            <a:r>
              <a:rPr lang="en-US" sz="2400" b="1" dirty="0" smtClean="0"/>
              <a:t>Dental &amp; osseous anomalies-</a:t>
            </a:r>
            <a:r>
              <a:rPr lang="en-US" sz="2400" dirty="0" smtClean="0"/>
              <a:t>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400" dirty="0" smtClean="0"/>
              <a:t>Multiple OKC’s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228600" y="1219200"/>
          <a:ext cx="6019800" cy="2971800"/>
        </p:xfrm>
        <a:graphic>
          <a:graphicData uri="http://schemas.openxmlformats.org/presentationml/2006/ole">
            <p:oleObj spid="_x0000_s1026" name="Photo Editor Photo" r:id="rId3" imgW="16619048" imgH="7209524" progId="">
              <p:embed/>
            </p:oleObj>
          </a:graphicData>
        </a:graphic>
      </p:graphicFrame>
      <p:pic>
        <p:nvPicPr>
          <p:cNvPr id="6" name="Picture 2" descr="C:\Documents and Settings\ORAL PATHOLOGY\Desktop\Odontogenic cysts(10)\Scans-Cysts\DSC049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76200"/>
            <a:ext cx="2286000" cy="3408286"/>
          </a:xfrm>
          <a:prstGeom prst="rect">
            <a:avLst/>
          </a:prstGeom>
          <a:noFill/>
        </p:spPr>
      </p:pic>
      <p:pic>
        <p:nvPicPr>
          <p:cNvPr id="7" name="Picture 2" descr="C:\Documents and Settings\ORAL PATHOLOGY\Desktop\Odontogenic cysts(10)\Scans-Cysts\DSC049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5249" y="3352800"/>
            <a:ext cx="2400151" cy="3322286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 rot="13264552">
            <a:off x="8382000" y="3041603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3264552" flipV="1">
            <a:off x="8001962" y="3921491"/>
            <a:ext cx="762000" cy="282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" y="451467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Mild mandibular prognathism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Bifid Rib 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dirty="0" smtClean="0"/>
              <a:t>Ectopic </a:t>
            </a:r>
          </a:p>
          <a:p>
            <a:pPr>
              <a:buNone/>
            </a:pPr>
            <a:r>
              <a:rPr lang="en-US" sz="2400" dirty="0" smtClean="0"/>
              <a:t>     Calcifications</a:t>
            </a:r>
            <a:endParaRPr lang="en-US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495800" cy="50292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arenR" startAt="3"/>
            </a:pPr>
            <a:r>
              <a:rPr lang="en-US" sz="2400" b="1" dirty="0" smtClean="0"/>
              <a:t>Ophthalmologic anomalies</a:t>
            </a:r>
            <a:r>
              <a:rPr lang="en-US" sz="2400" dirty="0" smtClean="0"/>
              <a:t> including </a:t>
            </a:r>
            <a:r>
              <a:rPr lang="en-US" sz="2400" dirty="0" err="1" smtClean="0"/>
              <a:t>hypertelorism</a:t>
            </a:r>
            <a:r>
              <a:rPr lang="en-US" sz="2400" dirty="0" smtClean="0"/>
              <a:t> with wide nasal bridge, </a:t>
            </a:r>
          </a:p>
          <a:p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92969" y="1371600"/>
            <a:ext cx="3453862" cy="4681538"/>
          </a:xfrm>
          <a:noFill/>
          <a:ln w="285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354507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>
              <a:lnSpc>
                <a:spcPct val="80000"/>
              </a:lnSpc>
              <a:buFontTx/>
              <a:buAutoNum type="arabicParenR" startAt="3"/>
            </a:pPr>
            <a:r>
              <a:rPr lang="en-US" sz="2400" b="1" dirty="0" smtClean="0"/>
              <a:t>Neurologic anomalies</a:t>
            </a:r>
            <a:r>
              <a:rPr lang="en-US" sz="2400" dirty="0" smtClean="0"/>
              <a:t> including mental retardation</a:t>
            </a:r>
          </a:p>
          <a:p>
            <a:pPr marL="609600" indent="-609600">
              <a:lnSpc>
                <a:spcPct val="80000"/>
              </a:lnSpc>
              <a:buFontTx/>
              <a:buAutoNum type="arabicParenR" startAt="3"/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  <a:buFontTx/>
              <a:buAutoNum type="arabicParenR" startAt="3"/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  <a:buFontTx/>
              <a:buAutoNum type="arabicParenR" startAt="3"/>
            </a:pPr>
            <a:r>
              <a:rPr lang="en-US" sz="2400" b="1" dirty="0" smtClean="0"/>
              <a:t>Sexual abnormalities</a:t>
            </a:r>
            <a:r>
              <a:rPr lang="en-US" sz="2400" dirty="0" smtClean="0"/>
              <a:t> including </a:t>
            </a:r>
            <a:r>
              <a:rPr lang="en-US" sz="2400" dirty="0" err="1" smtClean="0"/>
              <a:t>hypogonadism</a:t>
            </a:r>
            <a:r>
              <a:rPr lang="en-US" sz="2400" dirty="0" smtClean="0"/>
              <a:t> in males &amp; ovarian tumors in females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2400" b="1" dirty="0" smtClean="0"/>
              <a:t>Oral manifestations-</a:t>
            </a:r>
          </a:p>
          <a:p>
            <a:pPr>
              <a:buFontTx/>
              <a:buChar char="-"/>
            </a:pPr>
            <a:r>
              <a:rPr lang="en-US" sz="2400" dirty="0" smtClean="0"/>
              <a:t>Association with multiple odontogenic </a:t>
            </a:r>
            <a:r>
              <a:rPr lang="en-US" sz="2400" dirty="0" err="1" smtClean="0"/>
              <a:t>keratocysts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Displacement of teeth</a:t>
            </a:r>
          </a:p>
          <a:p>
            <a:pPr>
              <a:buFontTx/>
              <a:buChar char="-"/>
            </a:pPr>
            <a:r>
              <a:rPr lang="en-US" sz="2400" dirty="0" smtClean="0"/>
              <a:t>Occurrence with basal cell skin tumors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Prognosis-</a:t>
            </a:r>
          </a:p>
          <a:p>
            <a:pPr>
              <a:buFontTx/>
              <a:buChar char="-"/>
            </a:pPr>
            <a:r>
              <a:rPr lang="en-US" sz="2400" dirty="0" smtClean="0"/>
              <a:t>Recurrence of OKC’s occur</a:t>
            </a:r>
          </a:p>
          <a:p>
            <a:pPr>
              <a:buFontTx/>
              <a:buChar char="-"/>
            </a:pPr>
            <a:r>
              <a:rPr lang="en-US" sz="2400" dirty="0" smtClean="0"/>
              <a:t>Development of </a:t>
            </a:r>
            <a:r>
              <a:rPr lang="en-US" sz="2400" dirty="0" err="1" smtClean="0"/>
              <a:t>ameloblastomas</a:t>
            </a:r>
            <a:r>
              <a:rPr lang="en-US" sz="2400" dirty="0" smtClean="0"/>
              <a:t> in the cyst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1776</TotalTime>
  <Words>952</Words>
  <Application>Microsoft Office PowerPoint</Application>
  <PresentationFormat>On-screen Show (4:3)</PresentationFormat>
  <Paragraphs>190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Civic</vt:lpstr>
      <vt:lpstr>Photo Editor Photo</vt:lpstr>
      <vt:lpstr>CYSTS OF ODONTOGENIC ORIGIN-III</vt:lpstr>
      <vt:lpstr> Purpose Statement</vt:lpstr>
      <vt:lpstr>Learning Objectives </vt:lpstr>
      <vt:lpstr>Contents</vt:lpstr>
      <vt:lpstr>Jaw Cyst-Basal  Cell Nevus, Bifid Rib Syndrome</vt:lpstr>
      <vt:lpstr>Clinical features </vt:lpstr>
      <vt:lpstr>Slide 7</vt:lpstr>
      <vt:lpstr>Slide 8</vt:lpstr>
      <vt:lpstr>Slide 9</vt:lpstr>
      <vt:lpstr>Calcifying epithelial odontogenic Cyst ( COC, CEOC, Gorlin cyst)</vt:lpstr>
      <vt:lpstr>Slide 11</vt:lpstr>
      <vt:lpstr>Clinical features</vt:lpstr>
      <vt:lpstr>Clinical features</vt:lpstr>
      <vt:lpstr>Radiographic features </vt:lpstr>
      <vt:lpstr>Slide 15</vt:lpstr>
      <vt:lpstr>Slide 16</vt:lpstr>
      <vt:lpstr>Effect on surrounding structures </vt:lpstr>
      <vt:lpstr>Definition by WHO in1992</vt:lpstr>
      <vt:lpstr>Classification</vt:lpstr>
      <vt:lpstr>Slide 20</vt:lpstr>
      <vt:lpstr>Histopathology </vt:lpstr>
      <vt:lpstr>Slide 22</vt:lpstr>
      <vt:lpstr>Ghost cells</vt:lpstr>
      <vt:lpstr>Slide 24</vt:lpstr>
      <vt:lpstr>Slide 25</vt:lpstr>
      <vt:lpstr>Slide 26</vt:lpstr>
      <vt:lpstr>SUMMARY</vt:lpstr>
      <vt:lpstr>BIBLIOGRAPHY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HOD</cp:lastModifiedBy>
  <cp:revision>657</cp:revision>
  <dcterms:created xsi:type="dcterms:W3CDTF">2006-08-16T00:00:00Z</dcterms:created>
  <dcterms:modified xsi:type="dcterms:W3CDTF">2018-02-05T06:10:16Z</dcterms:modified>
</cp:coreProperties>
</file>