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62" r:id="rId2"/>
    <p:sldId id="462" r:id="rId3"/>
    <p:sldId id="463" r:id="rId4"/>
    <p:sldId id="459" r:id="rId5"/>
    <p:sldId id="464" r:id="rId6"/>
    <p:sldId id="256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9" r:id="rId15"/>
    <p:sldId id="282" r:id="rId16"/>
    <p:sldId id="280" r:id="rId17"/>
    <p:sldId id="281" r:id="rId18"/>
    <p:sldId id="278" r:id="rId19"/>
    <p:sldId id="287" r:id="rId20"/>
    <p:sldId id="290" r:id="rId21"/>
    <p:sldId id="286" r:id="rId22"/>
    <p:sldId id="285" r:id="rId23"/>
    <p:sldId id="450" r:id="rId24"/>
    <p:sldId id="275" r:id="rId25"/>
    <p:sldId id="451" r:id="rId26"/>
    <p:sldId id="453" r:id="rId27"/>
    <p:sldId id="454" r:id="rId28"/>
    <p:sldId id="455" r:id="rId29"/>
    <p:sldId id="460" r:id="rId30"/>
    <p:sldId id="461" r:id="rId31"/>
    <p:sldId id="45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96"/>
    <a:srgbClr val="000099"/>
    <a:srgbClr val="00CCFF"/>
    <a:srgbClr val="E1E6A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3" autoAdjust="0"/>
  </p:normalViewPr>
  <p:slideViewPr>
    <p:cSldViewPr>
      <p:cViewPr>
        <p:scale>
          <a:sx n="66" d="100"/>
          <a:sy n="66" d="100"/>
        </p:scale>
        <p:origin x="-1284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D5037-13AD-4DA9-B465-76280DF1104E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A11DE-E99C-4800-A0AC-6468A5D06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Dentigerous cyst preferable Not follicular cyst -1. dental follicle –</a:t>
            </a:r>
            <a:r>
              <a:rPr lang="en-US" dirty="0" err="1" smtClean="0"/>
              <a:t>mesodermal</a:t>
            </a:r>
            <a:r>
              <a:rPr lang="en-US" dirty="0" smtClean="0"/>
              <a:t> origin.2.</a:t>
            </a:r>
            <a:r>
              <a:rPr lang="en-US" baseline="0" dirty="0" smtClean="0"/>
              <a:t> more commonly used to refer ovary cyst &amp; hair follicle cyst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A11DE-E99C-4800-A0AC-6468A5D06B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9AB1F8-28FD-4D88-8589-10833AFFD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wip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68426" y="4800600"/>
            <a:ext cx="6480174" cy="2057400"/>
          </a:xfrm>
        </p:spPr>
        <p:txBody>
          <a:bodyPr/>
          <a:lstStyle/>
          <a:p>
            <a:r>
              <a:rPr lang="en-US" dirty="0" smtClean="0"/>
              <a:t>Dept. of Oral Pathology&amp; Microbiology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CYSTS OF ODONTOGENIC ORIGIN-I</a:t>
            </a:r>
            <a:endParaRPr lang="en-US" sz="4000" b="1" dirty="0"/>
          </a:p>
        </p:txBody>
      </p:sp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b) Non- odontogenic </a:t>
            </a:r>
            <a:endParaRPr lang="en-US" sz="2400" b="1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Midpalatal</a:t>
            </a:r>
            <a:r>
              <a:rPr lang="en-US" sz="2400" dirty="0" smtClean="0"/>
              <a:t>  </a:t>
            </a:r>
            <a:r>
              <a:rPr lang="en-US" sz="2400" dirty="0" err="1" smtClean="0"/>
              <a:t>raphe</a:t>
            </a:r>
            <a:r>
              <a:rPr lang="en-US" sz="2400" dirty="0" smtClean="0"/>
              <a:t> cyst of infants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Nasopalatine</a:t>
            </a:r>
            <a:r>
              <a:rPr lang="en-US" sz="2400" dirty="0" smtClean="0"/>
              <a:t> duct cyst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Nasolabial</a:t>
            </a:r>
            <a:r>
              <a:rPr lang="en-US" sz="2400" dirty="0" smtClean="0"/>
              <a:t> cyst</a:t>
            </a:r>
          </a:p>
          <a:p>
            <a:pPr marL="514350" indent="-51435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en-US" sz="2400" dirty="0" smtClean="0">
                <a:solidFill>
                  <a:schemeClr val="accent1"/>
                </a:solidFill>
              </a:rPr>
              <a:t>2. Inflammatory origin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Radicular</a:t>
            </a:r>
            <a:r>
              <a:rPr lang="en-US" sz="2400" dirty="0" smtClean="0"/>
              <a:t> ,apical &amp; lateral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Residual cyst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err="1" smtClean="0"/>
              <a:t>Paradental</a:t>
            </a:r>
            <a:r>
              <a:rPr lang="en-US" sz="2400" dirty="0" smtClean="0"/>
              <a:t> cyst &amp; juvenile </a:t>
            </a:r>
            <a:r>
              <a:rPr lang="en-US" sz="2400" dirty="0" err="1" smtClean="0"/>
              <a:t>paradental</a:t>
            </a:r>
            <a:r>
              <a:rPr lang="en-US" sz="2400" dirty="0" smtClean="0"/>
              <a:t> cyst</a:t>
            </a: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/>
              <a:t>Inflammatory collateral cyst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B. </a:t>
            </a:r>
            <a:r>
              <a:rPr lang="en-US" b="1" dirty="0" smtClean="0">
                <a:solidFill>
                  <a:schemeClr val="tx2"/>
                </a:solidFill>
              </a:rPr>
              <a:t>Non-Epithelial lined cysts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Solitary bone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Aneurysmal</a:t>
            </a:r>
            <a:r>
              <a:rPr lang="en-US" dirty="0" smtClean="0"/>
              <a:t> bone cyst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II  Cysts associated with the maxillary </a:t>
            </a:r>
            <a:r>
              <a:rPr lang="en-US" dirty="0" err="1" smtClean="0"/>
              <a:t>antrum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Mucocele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Retention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Pseudocyst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Postoperative maxillary cyst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III Cysts of the soft tissues  of the mouth, face and neck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Dermoid</a:t>
            </a:r>
            <a:r>
              <a:rPr lang="en-US" dirty="0" smtClean="0"/>
              <a:t> &amp; </a:t>
            </a:r>
            <a:r>
              <a:rPr lang="en-US" dirty="0" err="1" smtClean="0"/>
              <a:t>epidermoid</a:t>
            </a:r>
            <a:r>
              <a:rPr lang="en-US" dirty="0" smtClean="0"/>
              <a:t> cysts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Lymphoepithelial</a:t>
            </a:r>
            <a:r>
              <a:rPr lang="en-US" dirty="0" smtClean="0"/>
              <a:t> (</a:t>
            </a:r>
            <a:r>
              <a:rPr lang="en-US" dirty="0" err="1" smtClean="0"/>
              <a:t>branchial</a:t>
            </a:r>
            <a:r>
              <a:rPr lang="en-US" dirty="0" smtClean="0"/>
              <a:t>)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Thyroglossal</a:t>
            </a:r>
            <a:r>
              <a:rPr lang="en-US" dirty="0" smtClean="0"/>
              <a:t> duct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Anterior median lingual cyst(</a:t>
            </a:r>
            <a:r>
              <a:rPr lang="en-US" dirty="0" err="1" smtClean="0"/>
              <a:t>intralingual</a:t>
            </a:r>
            <a:r>
              <a:rPr lang="en-US" dirty="0" smtClean="0"/>
              <a:t> cyst of foregut origin)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cysts with gastric or intestinal epithelium ( oral alimentary tract cyst)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Cystic </a:t>
            </a:r>
            <a:r>
              <a:rPr lang="en-US" dirty="0" err="1" smtClean="0"/>
              <a:t>hygroma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Nasopharyngeal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Thymic</a:t>
            </a:r>
            <a:r>
              <a:rPr lang="en-US" dirty="0" smtClean="0"/>
              <a:t> cyst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Cysts of the salivary glands: mucous </a:t>
            </a:r>
            <a:r>
              <a:rPr lang="en-US" dirty="0" err="1" smtClean="0"/>
              <a:t>extravasation</a:t>
            </a:r>
            <a:r>
              <a:rPr lang="en-US" dirty="0" smtClean="0"/>
              <a:t> cyst; mucous retention </a:t>
            </a:r>
            <a:r>
              <a:rPr lang="en-US" dirty="0" err="1" smtClean="0"/>
              <a:t>cyst;ranula;polycystic</a:t>
            </a:r>
            <a:r>
              <a:rPr lang="en-US" dirty="0" smtClean="0"/>
              <a:t> (</a:t>
            </a:r>
            <a:r>
              <a:rPr lang="en-US" dirty="0" err="1" smtClean="0"/>
              <a:t>dysgenetic</a:t>
            </a:r>
            <a:r>
              <a:rPr lang="en-US" dirty="0" smtClean="0"/>
              <a:t>) disease of the parotid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Parasitic cysts: </a:t>
            </a:r>
            <a:r>
              <a:rPr lang="en-US" dirty="0" err="1" smtClean="0"/>
              <a:t>hydatid</a:t>
            </a:r>
            <a:r>
              <a:rPr lang="en-US" dirty="0" smtClean="0"/>
              <a:t> cyst; </a:t>
            </a:r>
            <a:r>
              <a:rPr lang="en-US" i="1" dirty="0" err="1" smtClean="0"/>
              <a:t>Cysticercus</a:t>
            </a:r>
            <a:r>
              <a:rPr lang="en-US" i="1" dirty="0" smtClean="0"/>
              <a:t> </a:t>
            </a:r>
            <a:r>
              <a:rPr lang="en-US" i="1" dirty="0" err="1" smtClean="0"/>
              <a:t>cellulosae;trichinosis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762999" cy="1524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Dentigerous cyst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(Follicular cyst)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Dentigerous=Tooth bearing 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301625" y="2743200"/>
            <a:ext cx="4498975" cy="38179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Definition: An odontogenic cyst  that surrounds the crown of an impacted tooth; caused by fluid accumulation between the REE &amp; the enamel surface ,resulting in a cyst in which the crown is located within the lumen  </a:t>
            </a:r>
          </a:p>
          <a:p>
            <a:endParaRPr lang="en-US" dirty="0"/>
          </a:p>
        </p:txBody>
      </p:sp>
      <p:pic>
        <p:nvPicPr>
          <p:cNvPr id="9" name="Picture 3" descr="C:\Documents and Settings\ORAL PATHOLOGY\Desktop\Odontogenic cysts(10)\Scans-Cysts\DSC04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43996"/>
            <a:ext cx="3657600" cy="34520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Pathogenesis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Originates after the crown of the tooth has been completely formed by accumulation of fluid between the REE &amp; the tooth crown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May originate initially by proliferation &amp; cystic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 transformation of islands of epithelium in the connective tissue wall of the dental follicle or even outside the follicle &amp; this transformed epithelium then unites with the lining follicular epithelium forming a solitary cystic cavity around the tooth crown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533400"/>
            <a:ext cx="850392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Most common among developmental odontogenic cysts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/>
              <a:t>Associated with 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Crown of impacted, embedded, or unerupted permanent tooth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Complex compound </a:t>
            </a:r>
            <a:r>
              <a:rPr lang="en-US" sz="2400" dirty="0" err="1" smtClean="0"/>
              <a:t>odontoma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Supernumerary tooth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2400" dirty="0" smtClean="0"/>
              <a:t>Seldom deciduous tooth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</a:t>
            </a: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934" y="2868039"/>
            <a:ext cx="3332866" cy="3608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4800" y="3352800"/>
            <a:ext cx="525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/>
              <a:t> May have inflammatory pathogenesis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Periapical infection of overlying primary tooth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/>
              <a:t>Pericoronitis</a:t>
            </a:r>
            <a:r>
              <a:rPr lang="en-US" sz="2400" dirty="0" smtClean="0"/>
              <a:t> around partially erupted third molars</a:t>
            </a: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Clinical features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Site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Maxillary &amp; Mandibular  </a:t>
            </a:r>
            <a:r>
              <a:rPr lang="en-US" sz="2800" dirty="0" smtClean="0"/>
              <a:t>third  molar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Maxillary canine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Mandibular II PM</a:t>
            </a:r>
          </a:p>
          <a:p>
            <a:r>
              <a:rPr lang="en-US" dirty="0" smtClean="0"/>
              <a:t>Age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&amp; 3</a:t>
            </a:r>
            <a:r>
              <a:rPr lang="en-US" baseline="30000" dirty="0" smtClean="0"/>
              <a:t>rd</a:t>
            </a:r>
            <a:r>
              <a:rPr lang="en-US" dirty="0" smtClean="0"/>
              <a:t> decade</a:t>
            </a:r>
          </a:p>
          <a:p>
            <a:r>
              <a:rPr lang="en-US" dirty="0" smtClean="0"/>
              <a:t>Gender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M&gt;F-3:2</a:t>
            </a:r>
          </a:p>
          <a:p>
            <a:r>
              <a:rPr lang="en-US" dirty="0" smtClean="0"/>
              <a:t>Mostly  solitary</a:t>
            </a:r>
          </a:p>
          <a:p>
            <a:r>
              <a:rPr lang="en-US" dirty="0" smtClean="0"/>
              <a:t>Syndromic- bilateral &amp; multiple (</a:t>
            </a:r>
            <a:r>
              <a:rPr lang="en-US" dirty="0" err="1" smtClean="0"/>
              <a:t>Cleidocranial</a:t>
            </a:r>
            <a:r>
              <a:rPr lang="en-US" dirty="0" smtClean="0"/>
              <a:t> dysplasia &amp; </a:t>
            </a:r>
            <a:r>
              <a:rPr lang="en-US" dirty="0" err="1" smtClean="0"/>
              <a:t>Maroteaux-Lamy</a:t>
            </a:r>
            <a:r>
              <a:rPr lang="en-US" dirty="0" smtClean="0"/>
              <a:t> syndrome 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Clinical features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Expansion of the bone with facial asymmetry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Hollowing out of ramus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Displacement of teeth – mandibular third molar towards inferior alveolar canal, maxi. Canine towards maxilla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Resorption of adjacent teeth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 smtClean="0"/>
              <a:t>Pain or discomfort if secondarily infected  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Radiographic features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Unilocular radiolucent area associated with crown  of unerupted tooth</a:t>
            </a:r>
          </a:p>
          <a:p>
            <a:r>
              <a:rPr lang="en-US" sz="2400" dirty="0" smtClean="0"/>
              <a:t>Well defined &amp; sclerotic border </a:t>
            </a:r>
          </a:p>
          <a:p>
            <a:endParaRPr lang="en-US" dirty="0"/>
          </a:p>
        </p:txBody>
      </p:sp>
      <p:pic>
        <p:nvPicPr>
          <p:cNvPr id="17411" name="Picture 3" descr="D:\Biscuit\Odontogenic cysts and tumors\dentigerous cy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309129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t="15909"/>
          <a:stretch>
            <a:fillRect/>
          </a:stretch>
        </p:blipFill>
        <p:spPr bwMode="auto">
          <a:xfrm>
            <a:off x="3200400" y="4038600"/>
            <a:ext cx="2384534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Three radiological </a:t>
            </a:r>
            <a:r>
              <a:rPr lang="en-US" sz="2400" dirty="0" err="1" smtClean="0"/>
              <a:t>varients</a:t>
            </a:r>
            <a:r>
              <a:rPr lang="en-US" sz="2400" dirty="0" smtClean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Central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Lateral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/>
              <a:t>Circumferential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47800"/>
            <a:ext cx="4191000" cy="219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3174915" cy="234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581400"/>
            <a:ext cx="3120162" cy="245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657601"/>
            <a:ext cx="2514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1143000" y="4659868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Central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88534" y="5269468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Lateral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4200" y="5879068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Circumferential 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Purpose Statement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the end of the class the students will be able to,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Describe classification, clinical features, pathogenesis, radiographic features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histologic features, differential diagnosis, treatment &amp; prognosis of the lesion.</a:t>
            </a:r>
          </a:p>
          <a:p>
            <a:pPr algn="just"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91000" cy="286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8600"/>
            <a:ext cx="4800601" cy="274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971800"/>
            <a:ext cx="846534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 descr="C:\Documents and Settings\ORAL PATHOLOGY\Desktop\Odontogenic cysts(10)\Scans-Cysts\DSC04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886200"/>
            <a:ext cx="4038600" cy="2623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4419600" y="3962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Distinction between a small dentigerous cyst &amp; enlarged follicle ?</a:t>
            </a:r>
          </a:p>
          <a:p>
            <a:r>
              <a:rPr lang="en-US" sz="2400" dirty="0" smtClean="0"/>
              <a:t>3-4 mm –follicular space</a:t>
            </a:r>
          </a:p>
          <a:p>
            <a:r>
              <a:rPr lang="en-US" sz="2400" dirty="0" smtClean="0"/>
              <a:t>More than 5 mm - dentigerous cyst </a:t>
            </a: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64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Histopathological features</a:t>
            </a:r>
            <a:r>
              <a:rPr lang="en-US" sz="3600" dirty="0" smtClean="0">
                <a:solidFill>
                  <a:srgbClr val="000099"/>
                </a:solidFill>
              </a:rPr>
              <a:t/>
            </a:r>
            <a:br>
              <a:rPr lang="en-US" sz="3600" dirty="0" smtClean="0">
                <a:solidFill>
                  <a:srgbClr val="000099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114800" cy="5105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A thin layer of stratified Squamous epithelium lining the lumen ( as derived from REE)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Thin connective tissue wall composed of loose fibrous connective tissue 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Retepeg formation is generally absent ( flat epithelium –C.T. interface)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733801"/>
            <a:ext cx="4067090" cy="2514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97975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76272"/>
            <a:ext cx="4038600" cy="468172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Rushton</a:t>
            </a:r>
            <a:r>
              <a:rPr lang="en-US" sz="2400" dirty="0" smtClean="0"/>
              <a:t> bodies – linear, often curved hyaline bodies</a:t>
            </a:r>
          </a:p>
          <a:p>
            <a:r>
              <a:rPr lang="en-US" sz="2400" dirty="0" smtClean="0"/>
              <a:t>Presence of islands of odontogenic epithelium </a:t>
            </a:r>
            <a:endParaRPr lang="en-US" sz="2400" dirty="0"/>
          </a:p>
        </p:txBody>
      </p:sp>
      <p:pic>
        <p:nvPicPr>
          <p:cNvPr id="46084" name="Picture 4" descr="C:\Documents and Settings\ORAL PATHOLOGY\Desktop\Odontogenic cysts(10)\Scans-Cysts\DSC049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4" y="2205729"/>
            <a:ext cx="4080901" cy="2823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7042" name="Picture 2" descr="C:\Documents and Settings\ORAL PATHOLOGY\Desktop\Odontogenic cysts(10)\Scans-Cysts\DSC049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1295400"/>
            <a:ext cx="4038600" cy="27588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7043" name="Picture 3" descr="C:\Documents and Settings\ORAL PATHOLOGY\Desktop\Odontogenic cysts(10)\Scans-Cysts\DSC049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4114800"/>
            <a:ext cx="4038600" cy="26342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4724401" y="1447800"/>
            <a:ext cx="4419600" cy="111283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Inflammed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dentigerous</a:t>
            </a:r>
            <a:r>
              <a:rPr lang="en-US" sz="2400" dirty="0" smtClean="0">
                <a:solidFill>
                  <a:schemeClr val="tx1"/>
                </a:solidFill>
              </a:rPr>
              <a:t> cyst –thicker epithelial lining with hyperplastic rete ridges</a:t>
            </a:r>
          </a:p>
          <a:p>
            <a:r>
              <a:rPr lang="en-US" sz="2400" dirty="0" smtClean="0"/>
              <a:t>Focal areas of mucous cells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126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Treatment</a:t>
            </a: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Smaller - </a:t>
            </a:r>
            <a:r>
              <a:rPr lang="en-US" sz="2400" dirty="0"/>
              <a:t>surgically </a:t>
            </a:r>
            <a:r>
              <a:rPr lang="en-US" sz="2400" dirty="0" smtClean="0"/>
              <a:t>removed</a:t>
            </a:r>
          </a:p>
          <a:p>
            <a:r>
              <a:rPr lang="en-US" sz="2400" dirty="0" smtClean="0"/>
              <a:t>Larger – </a:t>
            </a:r>
            <a:r>
              <a:rPr lang="en-US" sz="2400" dirty="0"/>
              <a:t>surgical drain </a:t>
            </a:r>
            <a:r>
              <a:rPr lang="en-US" sz="2400" dirty="0" smtClean="0"/>
              <a:t>or </a:t>
            </a:r>
            <a:r>
              <a:rPr lang="en-US" sz="2400" dirty="0" err="1"/>
              <a:t>marsupialization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Potential </a:t>
            </a:r>
            <a:r>
              <a:rPr lang="en-US" sz="2400" dirty="0" smtClean="0">
                <a:solidFill>
                  <a:srgbClr val="FF0000"/>
                </a:solidFill>
              </a:rPr>
              <a:t>complications</a:t>
            </a: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Development of Ameloblastoma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Development of </a:t>
            </a:r>
            <a:r>
              <a:rPr lang="en-US" sz="2400" dirty="0" err="1" smtClean="0"/>
              <a:t>Epidermoid</a:t>
            </a:r>
            <a:r>
              <a:rPr lang="en-US" sz="2400" dirty="0" smtClean="0"/>
              <a:t> carcinoma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Development of  Intraosseous </a:t>
            </a:r>
            <a:r>
              <a:rPr lang="en-US" sz="2400" dirty="0" err="1" smtClean="0"/>
              <a:t>mucoepidermoid</a:t>
            </a:r>
            <a:r>
              <a:rPr lang="en-US" sz="2400" dirty="0" smtClean="0"/>
              <a:t> </a:t>
            </a:r>
            <a:r>
              <a:rPr lang="en-US" sz="2400" dirty="0"/>
              <a:t>carcinoma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Eruption cyst/ Eruption Hematoma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3581400" cy="2464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52401" y="52578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Dentigerous cyst occurring in soft tissue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741474"/>
            <a:ext cx="487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An odontogenic cyst  with histologic features of a Dentigerous cyst  that surrounds a tooth crown that has erupted through bone  but not soft tissue  &amp; is clinically visible as  a soft fluctuant mass on the alveolar ridges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Clinical features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Children of different age group</a:t>
            </a:r>
          </a:p>
          <a:p>
            <a:r>
              <a:rPr lang="en-US" sz="2400" dirty="0" smtClean="0"/>
              <a:t>Adults-delayed eruption</a:t>
            </a:r>
          </a:p>
          <a:p>
            <a:r>
              <a:rPr lang="en-US" sz="2400" dirty="0" err="1" smtClean="0"/>
              <a:t>Circumscribed,translucent</a:t>
            </a:r>
            <a:r>
              <a:rPr lang="en-US" sz="2400" dirty="0" smtClean="0"/>
              <a:t>, fluctuant swelling overlying the crown of erupting deciduous or permanent tooth </a:t>
            </a:r>
          </a:p>
          <a:p>
            <a:r>
              <a:rPr lang="en-US" sz="2400" dirty="0" smtClean="0"/>
              <a:t>Purple or deep blue = </a:t>
            </a:r>
            <a:r>
              <a:rPr lang="en-US" sz="2400" dirty="0" smtClean="0">
                <a:solidFill>
                  <a:srgbClr val="FF0000"/>
                </a:solidFill>
              </a:rPr>
              <a:t>Eruption hematoma</a:t>
            </a:r>
          </a:p>
          <a:p>
            <a:r>
              <a:rPr lang="en-US" sz="2400" dirty="0" smtClean="0"/>
              <a:t>Usually painless   </a:t>
            </a:r>
            <a:endParaRPr lang="en-US" sz="2400" dirty="0"/>
          </a:p>
        </p:txBody>
      </p:sp>
      <p:pic>
        <p:nvPicPr>
          <p:cNvPr id="41985" name="Picture 1" descr="C:\Documents and Settings\ORAL PATHOLOGY\Desktop\Odontogenic cysts(10)\Scans-Cysts\DSC049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452557"/>
            <a:ext cx="4038600" cy="2519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Histological features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343400" cy="4681728"/>
          </a:xfrm>
        </p:spPr>
        <p:txBody>
          <a:bodyPr>
            <a:normAutofit/>
          </a:bodyPr>
          <a:lstStyle/>
          <a:p>
            <a:r>
              <a:rPr lang="en-US" dirty="0" smtClean="0"/>
              <a:t>Superficial  aspect covered by  keratinized stratified squamous epithelium of overlying </a:t>
            </a:r>
            <a:r>
              <a:rPr lang="en-US" dirty="0" err="1" smtClean="0"/>
              <a:t>gingiva</a:t>
            </a:r>
            <a:endParaRPr lang="en-US" dirty="0" smtClean="0"/>
          </a:p>
          <a:p>
            <a:r>
              <a:rPr lang="en-US" dirty="0" smtClean="0"/>
              <a:t>Dense C.T. strip separates  from cyst </a:t>
            </a:r>
          </a:p>
          <a:p>
            <a:r>
              <a:rPr lang="en-US" dirty="0" smtClean="0"/>
              <a:t>Cystic cavity is lined by 2-3 cell layers of  </a:t>
            </a:r>
            <a:r>
              <a:rPr lang="en-US" dirty="0" err="1" smtClean="0"/>
              <a:t>nonkeratinized</a:t>
            </a:r>
            <a:r>
              <a:rPr lang="en-US" dirty="0" smtClean="0"/>
              <a:t>  stratified squamous epithelium (REE) </a:t>
            </a:r>
            <a:endParaRPr lang="en-US" dirty="0"/>
          </a:p>
        </p:txBody>
      </p:sp>
      <p:pic>
        <p:nvPicPr>
          <p:cNvPr id="6" name="Picture 1" descr="C:\Documents and Settings\ORAL PATHOLOGY\Desktop\Odontogenic cysts(10)\Scans-Cysts\DSC049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2425251"/>
            <a:ext cx="4111625" cy="2620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Connective tissue –densely cellular, less collagenous &amp;  basophilic hue  due to presence of higher content of acid mucopolysaccharides in ground substance</a:t>
            </a:r>
          </a:p>
          <a:p>
            <a:r>
              <a:rPr lang="en-US" sz="2400" dirty="0" smtClean="0"/>
              <a:t>If inflamed, presence of inflammatory infiltrate </a:t>
            </a:r>
          </a:p>
          <a:p>
            <a:pPr>
              <a:buNone/>
            </a:pPr>
            <a:r>
              <a:rPr lang="en-US" sz="2400" dirty="0" smtClean="0"/>
              <a:t>   </a:t>
            </a:r>
          </a:p>
          <a:p>
            <a:r>
              <a:rPr lang="en-US" sz="2400" dirty="0" smtClean="0"/>
              <a:t>No treatment, as cyst ruptures spontaneously  </a:t>
            </a:r>
          </a:p>
          <a:p>
            <a:endParaRPr lang="en-US" sz="24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174021" cy="4920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1.D</a:t>
            </a:r>
            <a:r>
              <a:rPr lang="en-US" sz="2400" dirty="0" smtClean="0"/>
              <a:t>EFINITITION</a:t>
            </a:r>
            <a:r>
              <a:rPr lang="en-US" dirty="0" smtClean="0"/>
              <a:t> &amp; C</a:t>
            </a:r>
            <a:r>
              <a:rPr lang="en-US" sz="2400" dirty="0" smtClean="0"/>
              <a:t>LASSIFICATION</a:t>
            </a:r>
            <a:r>
              <a:rPr lang="en-US" dirty="0" smtClean="0"/>
              <a:t> OF C</a:t>
            </a:r>
            <a:r>
              <a:rPr lang="en-US" sz="2400" dirty="0" smtClean="0"/>
              <a:t>YSTS</a:t>
            </a:r>
          </a:p>
          <a:p>
            <a:endParaRPr lang="en-US" dirty="0" smtClean="0"/>
          </a:p>
          <a:p>
            <a:r>
              <a:rPr lang="en-US" dirty="0" smtClean="0"/>
              <a:t>2Clinical </a:t>
            </a:r>
            <a:r>
              <a:rPr lang="en-US" dirty="0" err="1" smtClean="0"/>
              <a:t>features</a:t>
            </a:r>
            <a:r>
              <a:rPr lang="en-US" sz="2400" dirty="0" err="1" smtClean="0"/>
              <a:t>,Pathogenesis</a:t>
            </a:r>
            <a:r>
              <a:rPr lang="en-US" sz="2400" dirty="0" smtClean="0"/>
              <a:t>, Radiological </a:t>
            </a:r>
            <a:r>
              <a:rPr lang="en-US" sz="2400" dirty="0" err="1" smtClean="0"/>
              <a:t>features,Histopathological</a:t>
            </a:r>
            <a:r>
              <a:rPr lang="en-US" sz="2400" dirty="0" smtClean="0"/>
              <a:t> features &amp; Treatment of </a:t>
            </a:r>
          </a:p>
          <a:p>
            <a:pPr>
              <a:buNone/>
            </a:pPr>
            <a:r>
              <a:rPr lang="en-US" sz="2400" dirty="0" smtClean="0"/>
              <a:t>   </a:t>
            </a:r>
            <a:r>
              <a:rPr lang="en-US" sz="2800" dirty="0" smtClean="0"/>
              <a:t>DENTIGEROUS</a:t>
            </a:r>
            <a:r>
              <a:rPr lang="en-US" sz="2400" dirty="0" smtClean="0"/>
              <a:t> Cyst &amp; </a:t>
            </a:r>
            <a:r>
              <a:rPr lang="en-US" sz="2800" dirty="0" smtClean="0"/>
              <a:t>ERUPTION c</a:t>
            </a:r>
            <a:r>
              <a:rPr lang="en-US" sz="2400" dirty="0" smtClean="0"/>
              <a:t>yst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Objectives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143000"/>
          <a:ext cx="8686800" cy="5405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2286000"/>
                <a:gridCol w="1447800"/>
                <a:gridCol w="1447800"/>
                <a:gridCol w="1447800"/>
                <a:gridCol w="1447800"/>
              </a:tblGrid>
              <a:tr h="76199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S.N.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Learning Objectives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Domain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Level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Criteria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 </a:t>
                      </a:r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Enumerate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clinical features</a:t>
                      </a:r>
                      <a:endParaRPr lang="en-US" sz="18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classification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pathogenesis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radiographic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histologic features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Enumerate differential diagnosis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Times New Roman" pitchFamily="18" charset="0"/>
                          <a:cs typeface="Times New Roman" pitchFamily="18" charset="0"/>
                        </a:rPr>
                        <a:t>Nice to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71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Write </a:t>
                      </a:r>
                      <a:r>
                        <a:rPr lang="en-US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treatment &amp; prognosis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Cognitive  &amp; Psychomotor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Must Know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All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Text book of oral pathology Shafer's, 5 &amp;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Cysts of the Oral Regions Shear M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Color Atlas of Oral Diseases Cawson, R.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edition</a:t>
            </a:r>
          </a:p>
          <a:p>
            <a:r>
              <a:rPr lang="en-US" sz="2400" dirty="0" smtClean="0"/>
              <a:t>Oral  and Maxillofacial Pathology Neville, Brad W.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Lucas’s Pathology Of Tumor’s of the Oral Tissues</a:t>
            </a:r>
          </a:p>
          <a:p>
            <a:r>
              <a:rPr lang="en-US" sz="2400" dirty="0" smtClean="0"/>
              <a:t>Cawson, R. A., Bennie, W. H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THANK U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learning objectives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Student should be able to -</a:t>
            </a:r>
          </a:p>
          <a:p>
            <a:endParaRPr lang="en-US" sz="2400" dirty="0" smtClean="0"/>
          </a:p>
          <a:p>
            <a:r>
              <a:rPr lang="en-US" sz="2400" dirty="0" smtClean="0"/>
              <a:t>DEFINE CYST</a:t>
            </a:r>
          </a:p>
          <a:p>
            <a:r>
              <a:rPr lang="en-US" sz="2400" smtClean="0"/>
              <a:t>CLASSIFY  </a:t>
            </a:r>
            <a:r>
              <a:rPr lang="en-US" sz="2400" dirty="0" smtClean="0"/>
              <a:t>CYSTS</a:t>
            </a:r>
          </a:p>
          <a:p>
            <a:r>
              <a:rPr lang="en-US" sz="2400" dirty="0" smtClean="0"/>
              <a:t>Describe -Clinical </a:t>
            </a:r>
            <a:r>
              <a:rPr lang="en-US" sz="2400" dirty="0" err="1" smtClean="0"/>
              <a:t>features,Pathogenesis</a:t>
            </a:r>
            <a:r>
              <a:rPr lang="en-US" sz="2400" dirty="0" smtClean="0"/>
              <a:t>, Radiological </a:t>
            </a:r>
            <a:r>
              <a:rPr lang="en-US" sz="2400" dirty="0" err="1" smtClean="0"/>
              <a:t>features,Histopathological</a:t>
            </a:r>
            <a:r>
              <a:rPr lang="en-US" sz="2400" dirty="0" smtClean="0"/>
              <a:t> features &amp; Treatment of </a:t>
            </a:r>
          </a:p>
          <a:p>
            <a:pPr>
              <a:buNone/>
            </a:pPr>
            <a:r>
              <a:rPr lang="en-US" sz="2400" dirty="0" smtClean="0"/>
              <a:t>   DENTIGEROUS Cyst &amp; ERUPTION cyst</a:t>
            </a:r>
          </a:p>
          <a:p>
            <a:r>
              <a:rPr lang="en-US" sz="2400" dirty="0" smtClean="0"/>
              <a:t>Differentiate  between DENTIGEROUS Cyst &amp; ERUPTION cyst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Classification of cyst</a:t>
            </a:r>
          </a:p>
          <a:p>
            <a:pPr>
              <a:lnSpc>
                <a:spcPct val="150000"/>
              </a:lnSpc>
            </a:pPr>
            <a:r>
              <a:rPr lang="en-IN" dirty="0" err="1" smtClean="0"/>
              <a:t>Dentigerous</a:t>
            </a:r>
            <a:r>
              <a:rPr lang="en-IN" dirty="0" smtClean="0"/>
              <a:t> cyst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Eruption cyst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Cyst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34035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Kramer (1974) has defined a cyst as ‘a pathological cavity having fluid, </a:t>
            </a:r>
            <a:r>
              <a:rPr lang="en-US" sz="2400" dirty="0" err="1" smtClean="0"/>
              <a:t>semifluid</a:t>
            </a:r>
            <a:r>
              <a:rPr lang="en-US" sz="2400" dirty="0" smtClean="0"/>
              <a:t>  or gaseous contents and which is not created by the accumulation of pus’. </a:t>
            </a:r>
          </a:p>
          <a:p>
            <a:pPr>
              <a:buNone/>
            </a:pPr>
            <a:r>
              <a:rPr lang="en-US" sz="2400" dirty="0" smtClean="0"/>
              <a:t>   Most cysts, but not all, are lined by epithelium.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Classification</a:t>
            </a:r>
          </a:p>
          <a:p>
            <a:pPr>
              <a:buNone/>
            </a:pPr>
            <a:r>
              <a:rPr lang="en-US" sz="2400" dirty="0" smtClean="0"/>
              <a:t>Cysts of jaws</a:t>
            </a:r>
          </a:p>
          <a:p>
            <a:r>
              <a:rPr lang="en-US" sz="2400" dirty="0" smtClean="0"/>
              <a:t>Odontogenic </a:t>
            </a:r>
          </a:p>
          <a:p>
            <a:r>
              <a:rPr lang="en-US" sz="2400" dirty="0" smtClean="0"/>
              <a:t>Non-odontogenic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Classification by Etiology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Developmental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Dentigerous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Eruption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Odontogenic keratocyst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Gingival cyst of newborn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Gingival cyst of adult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Lateral periodontal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Calcifying odontogenic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800" dirty="0" smtClean="0"/>
              <a:t>Glandular odontogenic cyst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B.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 Inflammatory  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Periapical cyst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Residual cyst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err="1" smtClean="0"/>
              <a:t>Paradental</a:t>
            </a:r>
            <a:r>
              <a:rPr lang="en-US" sz="2800" dirty="0" smtClean="0"/>
              <a:t> cyst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Classification by Tissue of origin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54102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Derived from rests of Malassez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Periapical cyst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Residual cyst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Derived from reduced enamel epithelium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Dentigerous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Eruption cyst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Derived from dental lamina (rests of </a:t>
            </a:r>
            <a:r>
              <a:rPr lang="en-US" b="1" dirty="0" err="1" smtClean="0">
                <a:solidFill>
                  <a:schemeClr val="accent6"/>
                </a:solidFill>
              </a:rPr>
              <a:t>serre</a:t>
            </a:r>
            <a:r>
              <a:rPr lang="en-US" b="1" dirty="0" smtClean="0">
                <a:solidFill>
                  <a:schemeClr val="accent6"/>
                </a:solidFill>
              </a:rPr>
              <a:t>)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Odontogenic keratocyst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Gingival cyst of newborn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Gingival cyst of adult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Lateral periodontal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Glandular odontogenic cyst</a:t>
            </a:r>
          </a:p>
          <a:p>
            <a:pPr marL="514350" indent="-514350">
              <a:buNone/>
            </a:pPr>
            <a:r>
              <a:rPr lang="en-US" b="1" dirty="0" smtClean="0">
                <a:solidFill>
                  <a:schemeClr val="accent6"/>
                </a:solidFill>
              </a:rPr>
              <a:t>Unclassified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err="1" smtClean="0"/>
              <a:t>Paradental</a:t>
            </a:r>
            <a:r>
              <a:rPr lang="en-US" sz="2400" dirty="0" smtClean="0"/>
              <a:t> cyst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en-US" sz="2400" dirty="0" smtClean="0"/>
              <a:t>Calcifying odontogenic cyst</a:t>
            </a:r>
          </a:p>
          <a:p>
            <a:pPr marL="514350" indent="-514350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Classification by Shear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499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  I  Cysts of the jaws</a:t>
            </a:r>
          </a:p>
          <a:p>
            <a:pPr marL="514350" indent="-514350">
              <a:buAutoNum type="alphaUcPeriod"/>
            </a:pPr>
            <a:r>
              <a:rPr lang="en-US" b="1" dirty="0" smtClean="0">
                <a:solidFill>
                  <a:schemeClr val="tx2"/>
                </a:solidFill>
              </a:rPr>
              <a:t>Epithelial lined cysts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Developmental origin</a:t>
            </a:r>
          </a:p>
          <a:p>
            <a:pPr marL="514350" indent="-514350">
              <a:buFont typeface="+mj-lt"/>
              <a:buAutoNum type="alphaLcParenR"/>
            </a:pPr>
            <a:r>
              <a:rPr lang="en-US" b="1" dirty="0" smtClean="0">
                <a:solidFill>
                  <a:schemeClr val="accent1"/>
                </a:solidFill>
              </a:rPr>
              <a:t>Odontogenic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Gingival cyst of infant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Odontogenic keratocyst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Dentigerous 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Eruption 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Gingival cyst of adult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Developmental lateral periodontal 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err="1" smtClean="0"/>
              <a:t>Botryoid</a:t>
            </a:r>
            <a:r>
              <a:rPr lang="en-US" sz="2800" dirty="0" smtClean="0"/>
              <a:t>  odontogenic 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Glandular odontogenic cyst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Calcifying odontogenic cyst</a:t>
            </a:r>
          </a:p>
          <a:p>
            <a:pPr marL="571500" indent="-571500">
              <a:buFont typeface="+mj-lt"/>
              <a:buAutoNum type="romanUcPeriod"/>
            </a:pPr>
            <a:endParaRPr lang="en-US" sz="2800" dirty="0" smtClean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1774</TotalTime>
  <Words>1127</Words>
  <Application>Microsoft Office PowerPoint</Application>
  <PresentationFormat>On-screen Show (4:3)</PresentationFormat>
  <Paragraphs>247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Civic</vt:lpstr>
      <vt:lpstr>CYSTS OF ODONTOGENIC ORIGIN-I</vt:lpstr>
      <vt:lpstr> Purpose Statement</vt:lpstr>
      <vt:lpstr>Learning Objectives </vt:lpstr>
      <vt:lpstr>learning objectives</vt:lpstr>
      <vt:lpstr>Contents</vt:lpstr>
      <vt:lpstr>Cyst </vt:lpstr>
      <vt:lpstr>Classification by Etiology</vt:lpstr>
      <vt:lpstr>Classification by Tissue of origin</vt:lpstr>
      <vt:lpstr>Classification by Shear</vt:lpstr>
      <vt:lpstr>Slide 10</vt:lpstr>
      <vt:lpstr>Slide 11</vt:lpstr>
      <vt:lpstr>Slide 12</vt:lpstr>
      <vt:lpstr>Dentigerous cyst (Follicular cyst) Dentigerous=Tooth bearing </vt:lpstr>
      <vt:lpstr>Pathogenesis  </vt:lpstr>
      <vt:lpstr>Slide 15</vt:lpstr>
      <vt:lpstr>Clinical features </vt:lpstr>
      <vt:lpstr>Clinical features </vt:lpstr>
      <vt:lpstr>Radiographic features </vt:lpstr>
      <vt:lpstr>Slide 19</vt:lpstr>
      <vt:lpstr>Slide 20</vt:lpstr>
      <vt:lpstr>Histopathological features </vt:lpstr>
      <vt:lpstr>Slide 22</vt:lpstr>
      <vt:lpstr>Slide 23</vt:lpstr>
      <vt:lpstr>Treatment </vt:lpstr>
      <vt:lpstr>Eruption cyst/ Eruption Hematoma</vt:lpstr>
      <vt:lpstr>Clinical features </vt:lpstr>
      <vt:lpstr>Histological features</vt:lpstr>
      <vt:lpstr>Slide 28</vt:lpstr>
      <vt:lpstr>SUMMARY</vt:lpstr>
      <vt:lpstr>BIBLIOGRAPHY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HOD</cp:lastModifiedBy>
  <cp:revision>667</cp:revision>
  <dcterms:created xsi:type="dcterms:W3CDTF">2006-08-16T00:00:00Z</dcterms:created>
  <dcterms:modified xsi:type="dcterms:W3CDTF">2018-02-05T06:09:58Z</dcterms:modified>
</cp:coreProperties>
</file>