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sldIdLst>
    <p:sldId id="257" r:id="rId2"/>
    <p:sldId id="256" r:id="rId3"/>
    <p:sldId id="330" r:id="rId4"/>
    <p:sldId id="259" r:id="rId5"/>
    <p:sldId id="260" r:id="rId6"/>
    <p:sldId id="484" r:id="rId7"/>
    <p:sldId id="485" r:id="rId8"/>
    <p:sldId id="486" r:id="rId9"/>
    <p:sldId id="487" r:id="rId10"/>
    <p:sldId id="261" r:id="rId11"/>
    <p:sldId id="262" r:id="rId12"/>
    <p:sldId id="263" r:id="rId13"/>
    <p:sldId id="264" r:id="rId14"/>
    <p:sldId id="267" r:id="rId15"/>
    <p:sldId id="268" r:id="rId16"/>
    <p:sldId id="269" r:id="rId17"/>
    <p:sldId id="270" r:id="rId18"/>
    <p:sldId id="271" r:id="rId19"/>
    <p:sldId id="272" r:id="rId20"/>
    <p:sldId id="285" r:id="rId21"/>
    <p:sldId id="287" r:id="rId22"/>
    <p:sldId id="508" r:id="rId23"/>
    <p:sldId id="273" r:id="rId24"/>
    <p:sldId id="274" r:id="rId25"/>
    <p:sldId id="275" r:id="rId26"/>
    <p:sldId id="276" r:id="rId27"/>
    <p:sldId id="277" r:id="rId28"/>
    <p:sldId id="279" r:id="rId29"/>
    <p:sldId id="281" r:id="rId30"/>
    <p:sldId id="282" r:id="rId31"/>
    <p:sldId id="284" r:id="rId32"/>
    <p:sldId id="283" r:id="rId33"/>
    <p:sldId id="288" r:id="rId34"/>
    <p:sldId id="289" r:id="rId35"/>
    <p:sldId id="290" r:id="rId36"/>
    <p:sldId id="291" r:id="rId37"/>
    <p:sldId id="292" r:id="rId38"/>
    <p:sldId id="295" r:id="rId39"/>
    <p:sldId id="296" r:id="rId40"/>
    <p:sldId id="301" r:id="rId41"/>
    <p:sldId id="302" r:id="rId42"/>
    <p:sldId id="297" r:id="rId43"/>
    <p:sldId id="303" r:id="rId44"/>
    <p:sldId id="299" r:id="rId45"/>
    <p:sldId id="300" r:id="rId46"/>
    <p:sldId id="304" r:id="rId47"/>
    <p:sldId id="307" r:id="rId48"/>
    <p:sldId id="314" r:id="rId49"/>
    <p:sldId id="305" r:id="rId50"/>
    <p:sldId id="308" r:id="rId51"/>
    <p:sldId id="509" r:id="rId52"/>
    <p:sldId id="510" r:id="rId53"/>
    <p:sldId id="309" r:id="rId54"/>
    <p:sldId id="310" r:id="rId55"/>
    <p:sldId id="311" r:id="rId56"/>
    <p:sldId id="483" r:id="rId57"/>
    <p:sldId id="312" r:id="rId58"/>
    <p:sldId id="506" r:id="rId59"/>
    <p:sldId id="481" r:id="rId60"/>
    <p:sldId id="306" r:id="rId61"/>
    <p:sldId id="482" r:id="rId62"/>
    <p:sldId id="313" r:id="rId63"/>
    <p:sldId id="315" r:id="rId64"/>
    <p:sldId id="316" r:id="rId65"/>
    <p:sldId id="317" r:id="rId66"/>
    <p:sldId id="321" r:id="rId67"/>
    <p:sldId id="322" r:id="rId68"/>
    <p:sldId id="323" r:id="rId69"/>
    <p:sldId id="324" r:id="rId70"/>
    <p:sldId id="325" r:id="rId71"/>
    <p:sldId id="327" r:id="rId72"/>
    <p:sldId id="329" r:id="rId73"/>
    <p:sldId id="331" r:id="rId74"/>
    <p:sldId id="332" r:id="rId75"/>
    <p:sldId id="333" r:id="rId76"/>
    <p:sldId id="334" r:id="rId77"/>
    <p:sldId id="335" r:id="rId78"/>
    <p:sldId id="336" r:id="rId79"/>
    <p:sldId id="338" r:id="rId80"/>
    <p:sldId id="337" r:id="rId81"/>
    <p:sldId id="339" r:id="rId82"/>
    <p:sldId id="340" r:id="rId83"/>
    <p:sldId id="341" r:id="rId84"/>
    <p:sldId id="342" r:id="rId85"/>
    <p:sldId id="344" r:id="rId86"/>
    <p:sldId id="345" r:id="rId87"/>
    <p:sldId id="347" r:id="rId88"/>
    <p:sldId id="348" r:id="rId89"/>
    <p:sldId id="349" r:id="rId90"/>
    <p:sldId id="350" r:id="rId91"/>
    <p:sldId id="351" r:id="rId92"/>
    <p:sldId id="352" r:id="rId93"/>
    <p:sldId id="354" r:id="rId94"/>
    <p:sldId id="355" r:id="rId95"/>
    <p:sldId id="357" r:id="rId96"/>
    <p:sldId id="358" r:id="rId97"/>
    <p:sldId id="359" r:id="rId98"/>
    <p:sldId id="361" r:id="rId99"/>
    <p:sldId id="360"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4" r:id="rId122"/>
    <p:sldId id="385" r:id="rId123"/>
    <p:sldId id="387" r:id="rId124"/>
    <p:sldId id="388" r:id="rId125"/>
    <p:sldId id="391" r:id="rId126"/>
    <p:sldId id="392" r:id="rId127"/>
    <p:sldId id="393" r:id="rId128"/>
    <p:sldId id="394" r:id="rId129"/>
    <p:sldId id="396" r:id="rId130"/>
    <p:sldId id="397" r:id="rId131"/>
    <p:sldId id="398" r:id="rId132"/>
    <p:sldId id="399" r:id="rId133"/>
    <p:sldId id="401" r:id="rId134"/>
    <p:sldId id="405" r:id="rId135"/>
    <p:sldId id="406" r:id="rId136"/>
    <p:sldId id="407" r:id="rId137"/>
    <p:sldId id="408" r:id="rId138"/>
    <p:sldId id="409" r:id="rId139"/>
    <p:sldId id="426" r:id="rId140"/>
    <p:sldId id="427" r:id="rId141"/>
    <p:sldId id="428" r:id="rId142"/>
    <p:sldId id="429" r:id="rId143"/>
    <p:sldId id="430" r:id="rId144"/>
    <p:sldId id="431" r:id="rId145"/>
    <p:sldId id="432" r:id="rId146"/>
    <p:sldId id="433" r:id="rId147"/>
    <p:sldId id="434" r:id="rId148"/>
    <p:sldId id="435" r:id="rId149"/>
    <p:sldId id="436" r:id="rId150"/>
    <p:sldId id="437" r:id="rId151"/>
    <p:sldId id="438" r:id="rId152"/>
    <p:sldId id="439" r:id="rId153"/>
    <p:sldId id="440" r:id="rId154"/>
    <p:sldId id="441" r:id="rId155"/>
    <p:sldId id="442" r:id="rId156"/>
    <p:sldId id="443" r:id="rId157"/>
    <p:sldId id="445" r:id="rId158"/>
    <p:sldId id="444" r:id="rId159"/>
    <p:sldId id="446" r:id="rId160"/>
    <p:sldId id="447" r:id="rId161"/>
    <p:sldId id="498" r:id="rId162"/>
    <p:sldId id="499" r:id="rId163"/>
    <p:sldId id="500" r:id="rId164"/>
    <p:sldId id="448" r:id="rId165"/>
    <p:sldId id="450" r:id="rId166"/>
    <p:sldId id="452" r:id="rId167"/>
    <p:sldId id="453" r:id="rId168"/>
    <p:sldId id="456" r:id="rId169"/>
    <p:sldId id="458" r:id="rId170"/>
    <p:sldId id="459" r:id="rId171"/>
    <p:sldId id="460" r:id="rId172"/>
    <p:sldId id="463" r:id="rId173"/>
    <p:sldId id="464" r:id="rId174"/>
    <p:sldId id="465" r:id="rId175"/>
    <p:sldId id="469" r:id="rId176"/>
    <p:sldId id="495" r:id="rId177"/>
    <p:sldId id="496" r:id="rId178"/>
    <p:sldId id="497" r:id="rId179"/>
    <p:sldId id="502" r:id="rId180"/>
    <p:sldId id="504" r:id="rId181"/>
    <p:sldId id="503" r:id="rId1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23" autoAdjust="0"/>
    <p:restoredTop sz="92154" autoAdjust="0"/>
  </p:normalViewPr>
  <p:slideViewPr>
    <p:cSldViewPr>
      <p:cViewPr varScale="1">
        <p:scale>
          <a:sx n="85" d="100"/>
          <a:sy n="85" d="100"/>
        </p:scale>
        <p:origin x="1531"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9032A3-2F87-4D1F-970E-2E7DEEFF00B8}" type="datetimeFigureOut">
              <a:rPr lang="en-US" smtClean="0"/>
              <a:t>4/20/2023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142AB-D458-45A7-8329-A47474218E6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TOOTH EMERGENCE IS MOST HIGHLY ASSOCIATED</a:t>
            </a:r>
            <a:r>
              <a:rPr lang="en-US" baseline="0" dirty="0"/>
              <a:t> WITH HEIGHT THAN WEIGHT AND HEAD CIRCUMFERENCE.</a:t>
            </a:r>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Doubt. Find out. Appliance</a:t>
            </a:r>
            <a:r>
              <a:rPr lang="en-US" baseline="0" dirty="0"/>
              <a:t> for long face.</a:t>
            </a:r>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Mostly maxi. Lateral, maxi central, 1</a:t>
            </a:r>
            <a:r>
              <a:rPr lang="en-US" baseline="30000" dirty="0"/>
              <a:t>st</a:t>
            </a:r>
            <a:r>
              <a:rPr lang="en-US" dirty="0"/>
              <a:t> molar</a:t>
            </a:r>
          </a:p>
          <a:p>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Values</a:t>
            </a:r>
            <a:r>
              <a:rPr lang="en-US" baseline="0" dirty="0"/>
              <a:t> from profit. Even if incisor crowding Is present, the leeway space is normally taken up by the </a:t>
            </a:r>
            <a:r>
              <a:rPr lang="en-US" baseline="0" dirty="0" err="1"/>
              <a:t>mesial</a:t>
            </a:r>
            <a:r>
              <a:rPr lang="en-US" baseline="0" dirty="0"/>
              <a:t> movement of the permanent molars. An opportunity for orthodontic treatment is created at this time, since crowding can be relieved by using the </a:t>
            </a:r>
            <a:r>
              <a:rPr lang="en-US" baseline="0"/>
              <a:t>leeway space.</a:t>
            </a:r>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90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CHEK</a:t>
            </a:r>
          </a:p>
        </p:txBody>
      </p:sp>
      <p:sp>
        <p:nvSpPr>
          <p:cNvPr id="4" name="Slide Number Placeholder 3"/>
          <p:cNvSpPr>
            <a:spLocks noGrp="1"/>
          </p:cNvSpPr>
          <p:nvPr>
            <p:ph type="sldNum" sz="quarter" idx="10"/>
          </p:nvPr>
        </p:nvSpPr>
        <p:spPr/>
        <p:txBody>
          <a:bodyPr/>
          <a:lstStyle/>
          <a:p>
            <a:fld id="{F94142AB-D458-45A7-8329-A47474218E69}" type="slidenum">
              <a:rPr lang="en-US" smtClean="0"/>
              <a:t>137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PROFFIT PAGE93</a:t>
            </a:r>
          </a:p>
        </p:txBody>
      </p:sp>
      <p:sp>
        <p:nvSpPr>
          <p:cNvPr id="4" name="Slide Number Placeholder 3"/>
          <p:cNvSpPr>
            <a:spLocks noGrp="1"/>
          </p:cNvSpPr>
          <p:nvPr>
            <p:ph type="sldNum" sz="quarter" idx="10"/>
          </p:nvPr>
        </p:nvSpPr>
        <p:spPr/>
        <p:txBody>
          <a:bodyPr/>
          <a:lstStyle/>
          <a:p>
            <a:fld id="{F94142AB-D458-45A7-8329-A47474218E69}" type="slidenum">
              <a:rPr lang="en-US" smtClean="0"/>
              <a:t>148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Insert</a:t>
            </a:r>
            <a:r>
              <a:rPr lang="en-US" baseline="0" dirty="0"/>
              <a:t> chart for chronology</a:t>
            </a:r>
            <a:endParaRPr lang="en-US" dirty="0"/>
          </a:p>
        </p:txBody>
      </p:sp>
      <p:sp>
        <p:nvSpPr>
          <p:cNvPr id="4" name="Slide Number Placeholder 3"/>
          <p:cNvSpPr>
            <a:spLocks noGrp="1"/>
          </p:cNvSpPr>
          <p:nvPr>
            <p:ph type="sldNum" sz="quarter" idx="10"/>
          </p:nvPr>
        </p:nvSpPr>
        <p:spPr/>
        <p:txBody>
          <a:bodyPr/>
          <a:lstStyle/>
          <a:p>
            <a:fld id="{F94142AB-D458-45A7-8329-A47474218E69}" type="slidenum">
              <a:rPr lang="en-US" smtClean="0"/>
              <a:t>158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14550"/>
            <a:ext cx="7924800" cy="1771650"/>
          </a:xfrm>
        </p:spPr>
        <p:txBody>
          <a:bodyPr>
            <a:noAutofit/>
          </a:bodyPr>
          <a:lstStyle>
            <a:lvl1pPr algn="r">
              <a:defRPr sz="6000"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3886200"/>
            <a:ext cx="7924800" cy="1219200"/>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9FD192-5E63-48C8-90D5-673242208BD3}"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E3B96-C121-4620-B47B-CD50C35B37A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1908810" y="4828310"/>
            <a:ext cx="6780213" cy="640080"/>
          </a:xfrm>
        </p:spPr>
        <p:txBody>
          <a:bodyPr anchor="b"/>
          <a:lstStyle>
            <a:lvl1pPr algn="r">
              <a:defRPr sz="2400" b="0"/>
            </a:lvl1pPr>
          </a:lstStyle>
          <a:p>
            <a:r>
              <a:rPr lang="en-US"/>
              <a:t>Click to edit Master title style</a:t>
            </a:r>
          </a:p>
        </p:txBody>
      </p:sp>
      <p:sp>
        <p:nvSpPr>
          <p:cNvPr id="4" name="Text Placeholder 3"/>
          <p:cNvSpPr>
            <a:spLocks noGrp="1"/>
          </p:cNvSpPr>
          <p:nvPr>
            <p:ph type="body" sz="half" idx="2"/>
          </p:nvPr>
        </p:nvSpPr>
        <p:spPr>
          <a:xfrm>
            <a:off x="1908811" y="5486400"/>
            <a:ext cx="6780212" cy="640358"/>
          </a:xfrm>
        </p:spPr>
        <p:txBody>
          <a:bodyPr/>
          <a:lstStyle>
            <a:lvl1pPr marL="0" indent="0" algn="r">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8" name="Rectangle 7"/>
          <p:cNvSpPr/>
          <p:nvPr/>
        </p:nvSpPr>
        <p:spPr>
          <a:xfrm>
            <a:off x="550863" y="685800"/>
            <a:ext cx="8138160" cy="384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916623" y="1005840"/>
            <a:ext cx="7406640" cy="3200400"/>
          </a:xfrm>
          <a:solidFill>
            <a:schemeClr val="tx1"/>
          </a:solidFill>
          <a:effectLst>
            <a:innerShdw blurRad="152400">
              <a:schemeClr val="bg2">
                <a:lumMod val="25000"/>
              </a:schemeClr>
            </a:innerShdw>
            <a:softEdge rad="19050"/>
          </a:effectLst>
        </p:spPr>
        <p:txBody>
          <a:bodyPr>
            <a:normAutofit/>
          </a:bodyPr>
          <a:lstStyle>
            <a:lvl1pPr marL="0" indent="0">
              <a:buNone/>
              <a:defRPr sz="20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2 Pictures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274320"/>
            <a:ext cx="2679192" cy="1161288"/>
          </a:xfrm>
        </p:spPr>
        <p:txBody>
          <a:bodyPr anchor="b"/>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219456" y="1901952"/>
            <a:ext cx="2221992" cy="4041648"/>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8" name="Rectangle 7"/>
          <p:cNvSpPr/>
          <p:nvPr/>
        </p:nvSpPr>
        <p:spPr>
          <a:xfrm>
            <a:off x="3575304" y="914400"/>
            <a:ext cx="2514600"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3918204" y="1257300"/>
            <a:ext cx="1828800" cy="4114800"/>
          </a:xfrm>
          <a:solidFill>
            <a:schemeClr val="bg1"/>
          </a:solidFill>
          <a:effectLst>
            <a:innerShdw blurRad="152400">
              <a:schemeClr val="bg2">
                <a:lumMod val="25000"/>
              </a:schemeClr>
            </a:innerShdw>
            <a:softEdge rad="19050"/>
          </a:effectLst>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Rectangle 10"/>
          <p:cNvSpPr/>
          <p:nvPr/>
        </p:nvSpPr>
        <p:spPr>
          <a:xfrm>
            <a:off x="6400800" y="914400"/>
            <a:ext cx="2514600"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Picture Placeholder 2"/>
          <p:cNvSpPr>
            <a:spLocks noGrp="1"/>
          </p:cNvSpPr>
          <p:nvPr>
            <p:ph type="pic" idx="13"/>
          </p:nvPr>
        </p:nvSpPr>
        <p:spPr>
          <a:xfrm>
            <a:off x="6743700" y="1257300"/>
            <a:ext cx="1828800" cy="4114800"/>
          </a:xfrm>
          <a:solidFill>
            <a:schemeClr val="bg1"/>
          </a:solidFill>
          <a:effectLst>
            <a:innerShdw blurRad="152400">
              <a:schemeClr val="bg2">
                <a:lumMod val="25000"/>
              </a:schemeClr>
            </a:innerShdw>
            <a:softEdge rad="19050"/>
          </a:effectLst>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Al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274320"/>
            <a:ext cx="2679192" cy="1161288"/>
          </a:xfrm>
        </p:spPr>
        <p:txBody>
          <a:bodyPr anchor="b"/>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219456" y="1901952"/>
            <a:ext cx="2221992" cy="4041648"/>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8" name="Rectangle 7"/>
          <p:cNvSpPr/>
          <p:nvPr/>
        </p:nvSpPr>
        <p:spPr>
          <a:xfrm>
            <a:off x="3575304" y="914400"/>
            <a:ext cx="5340096"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3895344" y="1257300"/>
            <a:ext cx="4700016"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Rectangle 12"/>
          <p:cNvSpPr/>
          <p:nvPr/>
        </p:nvSpPr>
        <p:spPr>
          <a:xfrm>
            <a:off x="3566160" y="3429000"/>
            <a:ext cx="5340096"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Picture Placeholder 2"/>
          <p:cNvSpPr>
            <a:spLocks noGrp="1"/>
          </p:cNvSpPr>
          <p:nvPr>
            <p:ph type="pic" idx="13"/>
          </p:nvPr>
        </p:nvSpPr>
        <p:spPr>
          <a:xfrm>
            <a:off x="3886200" y="3771900"/>
            <a:ext cx="4700016"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3 Pictures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274320"/>
            <a:ext cx="2679192" cy="1161288"/>
          </a:xfrm>
        </p:spPr>
        <p:txBody>
          <a:bodyPr anchor="b"/>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219456" y="1901952"/>
            <a:ext cx="2221992" cy="4041648"/>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8" name="Rectangle 7"/>
          <p:cNvSpPr/>
          <p:nvPr/>
        </p:nvSpPr>
        <p:spPr>
          <a:xfrm>
            <a:off x="3575304" y="914400"/>
            <a:ext cx="5340096"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3895344" y="1257300"/>
            <a:ext cx="4700016"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p:cNvSpPr/>
          <p:nvPr/>
        </p:nvSpPr>
        <p:spPr>
          <a:xfrm>
            <a:off x="3581400" y="3427413"/>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Picture Placeholder 2"/>
          <p:cNvSpPr>
            <a:spLocks noGrp="1"/>
          </p:cNvSpPr>
          <p:nvPr>
            <p:ph type="pic" idx="13"/>
          </p:nvPr>
        </p:nvSpPr>
        <p:spPr>
          <a:xfrm>
            <a:off x="3924300" y="3770313"/>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Rectangle 10"/>
          <p:cNvSpPr/>
          <p:nvPr/>
        </p:nvSpPr>
        <p:spPr>
          <a:xfrm>
            <a:off x="6400800" y="3427413"/>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Picture Placeholder 2"/>
          <p:cNvSpPr>
            <a:spLocks noGrp="1"/>
          </p:cNvSpPr>
          <p:nvPr>
            <p:ph type="pic" idx="14"/>
          </p:nvPr>
        </p:nvSpPr>
        <p:spPr>
          <a:xfrm>
            <a:off x="6742113" y="3770313"/>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Pictures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274320"/>
            <a:ext cx="2679192" cy="1161288"/>
          </a:xfrm>
        </p:spPr>
        <p:txBody>
          <a:bodyPr anchor="b"/>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219456" y="1901952"/>
            <a:ext cx="2221992" cy="4041648"/>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9" name="Rectangle 8"/>
          <p:cNvSpPr/>
          <p:nvPr/>
        </p:nvSpPr>
        <p:spPr>
          <a:xfrm>
            <a:off x="3581400" y="3427413"/>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0" name="Picture Placeholder 2"/>
          <p:cNvSpPr>
            <a:spLocks noGrp="1"/>
          </p:cNvSpPr>
          <p:nvPr>
            <p:ph type="pic" idx="13"/>
          </p:nvPr>
        </p:nvSpPr>
        <p:spPr>
          <a:xfrm>
            <a:off x="3924300" y="3770313"/>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Rectangle 10"/>
          <p:cNvSpPr/>
          <p:nvPr/>
        </p:nvSpPr>
        <p:spPr>
          <a:xfrm>
            <a:off x="6400800" y="3427413"/>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Picture Placeholder 2"/>
          <p:cNvSpPr>
            <a:spLocks noGrp="1"/>
          </p:cNvSpPr>
          <p:nvPr>
            <p:ph type="pic" idx="14"/>
          </p:nvPr>
        </p:nvSpPr>
        <p:spPr>
          <a:xfrm>
            <a:off x="6742113" y="3770313"/>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Rectangle 12"/>
          <p:cNvSpPr/>
          <p:nvPr/>
        </p:nvSpPr>
        <p:spPr>
          <a:xfrm>
            <a:off x="3581400" y="914400"/>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Picture Placeholder 2"/>
          <p:cNvSpPr>
            <a:spLocks noGrp="1"/>
          </p:cNvSpPr>
          <p:nvPr>
            <p:ph type="pic" idx="15"/>
          </p:nvPr>
        </p:nvSpPr>
        <p:spPr>
          <a:xfrm>
            <a:off x="3924300" y="1261872"/>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Rectangle 14"/>
          <p:cNvSpPr/>
          <p:nvPr/>
        </p:nvSpPr>
        <p:spPr>
          <a:xfrm>
            <a:off x="6400800" y="914400"/>
            <a:ext cx="25146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cture Placeholder 2"/>
          <p:cNvSpPr>
            <a:spLocks noGrp="1"/>
          </p:cNvSpPr>
          <p:nvPr>
            <p:ph type="pic" idx="16"/>
          </p:nvPr>
        </p:nvSpPr>
        <p:spPr>
          <a:xfrm>
            <a:off x="6742113" y="1261872"/>
            <a:ext cx="1828800" cy="160020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FD192-5E63-48C8-90D5-673242208BD3}"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E3B96-C121-4620-B47B-CD50C35B37A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4" y="699247"/>
            <a:ext cx="1667435" cy="5014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199" y="699247"/>
            <a:ext cx="6037729" cy="5014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FD192-5E63-48C8-90D5-673242208BD3}"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E3B96-C121-4620-B47B-CD50C35B37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9FD192-5E63-48C8-90D5-673242208BD3}"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E3B96-C121-4620-B47B-CD50C35B37A3}" type="slidenum">
              <a:rPr lang="en-US" smtClean="0"/>
              <a:t>‹#›</a:t>
            </a:fld>
            <a:endParaRPr lang="en-US"/>
          </a:p>
        </p:txBody>
      </p:sp>
      <p:sp>
        <p:nvSpPr>
          <p:cNvPr id="7" name="TextBox 6"/>
          <p:cNvSpPr txBox="1"/>
          <p:nvPr/>
        </p:nvSpPr>
        <p:spPr>
          <a:xfrm rot="13549715">
            <a:off x="8120300" y="5774378"/>
            <a:ext cx="990600" cy="1323439"/>
          </a:xfrm>
          <a:prstGeom prst="rect">
            <a:avLst/>
          </a:prstGeom>
          <a:noFill/>
        </p:spPr>
        <p:txBody>
          <a:bodyPr wrap="square" rtlCol="0">
            <a:spAutoFit/>
          </a:bodyPr>
          <a:lstStyle/>
          <a:p>
            <a:r>
              <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sym typeface="Wingdings"/>
              </a:rPr>
              <a:t></a:t>
            </a:r>
            <a:endPar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1362075"/>
          </a:xfrm>
        </p:spPr>
        <p:txBody>
          <a:bodyPr anchor="b" anchorCtr="0"/>
          <a:lstStyle>
            <a:lvl1pPr algn="r">
              <a:defRPr sz="3600" b="0" i="0" cap="all"/>
            </a:lvl1pPr>
          </a:lstStyle>
          <a:p>
            <a:r>
              <a:rPr lang="en-US"/>
              <a:t>Click to edit Master title style</a:t>
            </a:r>
          </a:p>
        </p:txBody>
      </p:sp>
      <p:sp>
        <p:nvSpPr>
          <p:cNvPr id="3" name="Text Placeholder 2"/>
          <p:cNvSpPr>
            <a:spLocks noGrp="1"/>
          </p:cNvSpPr>
          <p:nvPr>
            <p:ph type="body" idx="1"/>
          </p:nvPr>
        </p:nvSpPr>
        <p:spPr>
          <a:xfrm>
            <a:off x="722313" y="3505200"/>
            <a:ext cx="7772400" cy="901700"/>
          </a:xfrm>
        </p:spPr>
        <p:txBody>
          <a:bodyPr anchor="t" anchorCtr="0"/>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FD192-5E63-48C8-90D5-673242208BD3}"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E3B96-C121-4620-B47B-CD50C35B37A3}" type="slidenum">
              <a:rPr lang="en-US" smtClean="0"/>
              <a:t>‹#›</a:t>
            </a:fld>
            <a:endParaRPr lang="en-US"/>
          </a:p>
        </p:txBody>
      </p:sp>
      <p:sp>
        <p:nvSpPr>
          <p:cNvPr id="7" name="TextBox 6"/>
          <p:cNvSpPr txBox="1"/>
          <p:nvPr/>
        </p:nvSpPr>
        <p:spPr>
          <a:xfrm rot="2783796">
            <a:off x="6232" y="-270992"/>
            <a:ext cx="990600" cy="1323439"/>
          </a:xfrm>
          <a:prstGeom prst="rect">
            <a:avLst/>
          </a:prstGeom>
          <a:noFill/>
        </p:spPr>
        <p:txBody>
          <a:bodyPr wrap="square" rtlCol="0">
            <a:spAutoFit/>
          </a:bodyPr>
          <a:lstStyle/>
          <a:p>
            <a:r>
              <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sym typeface="Wingdings"/>
              </a:rPr>
              <a:t></a:t>
            </a:r>
            <a:endPar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lstStyle/>
          <a:p>
            <a:r>
              <a:rPr lang="en-US"/>
              <a:t>Click to edit Master title style</a:t>
            </a:r>
          </a:p>
        </p:txBody>
      </p:sp>
      <p:sp>
        <p:nvSpPr>
          <p:cNvPr id="3" name="Content Placeholder 2"/>
          <p:cNvSpPr>
            <a:spLocks noGrp="1"/>
          </p:cNvSpPr>
          <p:nvPr>
            <p:ph sz="half" idx="1"/>
          </p:nvPr>
        </p:nvSpPr>
        <p:spPr>
          <a:xfrm>
            <a:off x="2133600" y="1600200"/>
            <a:ext cx="3200400" cy="45259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600200"/>
            <a:ext cx="3200400" cy="45259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33600" y="1515035"/>
            <a:ext cx="3200400" cy="639762"/>
          </a:xfrm>
        </p:spPr>
        <p:txBody>
          <a:bodyPr anchor="ctr" anchorCtr="0">
            <a:normAutofit/>
          </a:bodyPr>
          <a:lstStyle>
            <a:lvl1pPr marL="0" indent="0" algn="ctr">
              <a:buNone/>
              <a:defRPr sz="2000" b="0">
                <a:solidFill>
                  <a:schemeClr val="bg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33600" y="2285999"/>
            <a:ext cx="3200400" cy="38401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86400" y="1515035"/>
            <a:ext cx="3200400" cy="639762"/>
          </a:xfrm>
        </p:spPr>
        <p:txBody>
          <a:bodyPr anchor="ctr" anchorCtr="0">
            <a:normAutofit/>
          </a:bodyPr>
          <a:lstStyle>
            <a:lvl1pPr marL="0" indent="0" algn="ctr">
              <a:buNone/>
              <a:defRPr sz="2000" b="0">
                <a:solidFill>
                  <a:schemeClr val="bg2">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400" y="2285999"/>
            <a:ext cx="3200400" cy="38401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9FD192-5E63-48C8-90D5-673242208BD3}" type="datetimeFigureOut">
              <a:rPr lang="en-US" smtClean="0"/>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E3B96-C121-4620-B47B-CD50C35B37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9FD192-5E63-48C8-90D5-673242208BD3}" type="datetimeFigureOut">
              <a:rPr lang="en-US" smtClean="0"/>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E3B96-C121-4620-B47B-CD50C35B37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FD192-5E63-48C8-90D5-673242208BD3}"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E3B96-C121-4620-B47B-CD50C35B37A3}" type="slidenum">
              <a:rPr lang="en-US" smtClean="0"/>
              <a:t>‹#›</a:t>
            </a:fld>
            <a:endParaRPr lang="en-US"/>
          </a:p>
        </p:txBody>
      </p:sp>
      <p:sp>
        <p:nvSpPr>
          <p:cNvPr id="5" name="TextBox 4"/>
          <p:cNvSpPr txBox="1"/>
          <p:nvPr/>
        </p:nvSpPr>
        <p:spPr>
          <a:xfrm rot="13549715">
            <a:off x="8120300" y="5774378"/>
            <a:ext cx="990600" cy="1323439"/>
          </a:xfrm>
          <a:prstGeom prst="rect">
            <a:avLst/>
          </a:prstGeom>
          <a:noFill/>
        </p:spPr>
        <p:txBody>
          <a:bodyPr wrap="square" rtlCol="0">
            <a:spAutoFit/>
          </a:bodyPr>
          <a:lstStyle/>
          <a:p>
            <a:r>
              <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sym typeface="Wingdings 2"/>
              </a:rPr>
              <a:t></a:t>
            </a:r>
            <a:endParaRPr sz="8000">
              <a:gradFill>
                <a:gsLst>
                  <a:gs pos="0">
                    <a:schemeClr val="accent2">
                      <a:lumMod val="75000"/>
                    </a:schemeClr>
                  </a:gs>
                  <a:gs pos="50000">
                    <a:schemeClr val="accent2">
                      <a:lumMod val="40000"/>
                      <a:lumOff val="60000"/>
                    </a:schemeClr>
                  </a:gs>
                  <a:gs pos="100000">
                    <a:schemeClr val="bg2">
                      <a:lumMod val="20000"/>
                      <a:lumOff val="80000"/>
                    </a:schemeClr>
                  </a:gs>
                </a:gsLst>
                <a:lin ang="5400000" scaled="0"/>
              </a:gra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5153" y="273050"/>
            <a:ext cx="2680447" cy="116205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75049" y="914400"/>
            <a:ext cx="5338763" cy="4799013"/>
          </a:xfrm>
        </p:spPr>
        <p:txBody>
          <a:bodyPr>
            <a:normAutofit/>
          </a:bodyPr>
          <a:lstStyle>
            <a:lvl1pPr>
              <a:defRPr sz="2000"/>
            </a:lvl1pPr>
            <a:lvl2pPr>
              <a:defRPr sz="1800"/>
            </a:lvl2pPr>
            <a:lvl3pPr>
              <a:defRPr sz="1600">
                <a:solidFill>
                  <a:schemeClr val="tx2"/>
                </a:solidFill>
              </a:defRPr>
            </a:lvl3pPr>
            <a:lvl4pPr>
              <a:defRPr sz="1600">
                <a:solidFill>
                  <a:schemeClr val="accent1">
                    <a:lumMod val="50000"/>
                  </a:schemeClr>
                </a:solidFill>
              </a:defRPr>
            </a:lvl4pPr>
            <a:lvl5pPr>
              <a:defRPr sz="1600">
                <a:solidFill>
                  <a:schemeClr val="accent4">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5153" y="1905001"/>
            <a:ext cx="2223247" cy="4037012"/>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21341" y="6539753"/>
            <a:ext cx="1828800" cy="228600"/>
          </a:xfrm>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274320"/>
            <a:ext cx="2679192" cy="1161288"/>
          </a:xfrm>
        </p:spPr>
        <p:txBody>
          <a:bodyPr anchor="b"/>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219456" y="1901952"/>
            <a:ext cx="2221992" cy="4041648"/>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9FD192-5E63-48C8-90D5-673242208BD3}" type="datetimeFigureOut">
              <a:rPr lang="en-US" smtClean="0"/>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E3B96-C121-4620-B47B-CD50C35B37A3}" type="slidenum">
              <a:rPr lang="en-US" smtClean="0"/>
              <a:t>‹#›</a:t>
            </a:fld>
            <a:endParaRPr lang="en-US"/>
          </a:p>
        </p:txBody>
      </p:sp>
      <p:sp>
        <p:nvSpPr>
          <p:cNvPr id="8" name="Rectangle 7"/>
          <p:cNvSpPr/>
          <p:nvPr/>
        </p:nvSpPr>
        <p:spPr>
          <a:xfrm>
            <a:off x="3575304" y="914400"/>
            <a:ext cx="5340096"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dk1"/>
          </a:lnRef>
          <a:fillRef idx="3">
            <a:schemeClr val="dk1"/>
          </a:fillRef>
          <a:effectRef idx="3">
            <a:schemeClr val="dk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3895344" y="1234440"/>
            <a:ext cx="4700016" cy="4160520"/>
          </a:xfrm>
          <a:solidFill>
            <a:schemeClr val="bg1"/>
          </a:solidFill>
          <a:effectLst>
            <a:innerShdw blurRad="152400">
              <a:schemeClr val="bg2">
                <a:lumMod val="25000"/>
              </a:schemeClr>
            </a:innerShdw>
            <a:softEdge rad="19050"/>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274638"/>
            <a:ext cx="81534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133600" y="1600200"/>
            <a:ext cx="6553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1341" y="6539753"/>
            <a:ext cx="1828800" cy="228600"/>
          </a:xfrm>
          <a:prstGeom prst="rect">
            <a:avLst/>
          </a:prstGeom>
        </p:spPr>
        <p:txBody>
          <a:bodyPr vert="horz" lIns="0" tIns="45720" rIns="91440" bIns="45720" rtlCol="0" anchor="ctr"/>
          <a:lstStyle>
            <a:lvl1pPr algn="l">
              <a:defRPr sz="1100">
                <a:solidFill>
                  <a:schemeClr val="tx1"/>
                </a:solidFill>
              </a:defRPr>
            </a:lvl1pPr>
          </a:lstStyle>
          <a:p>
            <a:fld id="{919FD192-5E63-48C8-90D5-673242208BD3}" type="datetimeFigureOut">
              <a:rPr lang="en-US" smtClean="0"/>
              <a:t>4/20/2023</a:t>
            </a:fld>
            <a:endParaRPr lang="en-US"/>
          </a:p>
        </p:txBody>
      </p:sp>
      <p:sp>
        <p:nvSpPr>
          <p:cNvPr id="5" name="Footer Placeholder 4"/>
          <p:cNvSpPr>
            <a:spLocks noGrp="1"/>
          </p:cNvSpPr>
          <p:nvPr>
            <p:ph type="ftr" sz="quarter" idx="3"/>
          </p:nvPr>
        </p:nvSpPr>
        <p:spPr>
          <a:xfrm>
            <a:off x="4343400" y="6539753"/>
            <a:ext cx="3657600" cy="228600"/>
          </a:xfrm>
          <a:prstGeom prst="rect">
            <a:avLst/>
          </a:prstGeom>
        </p:spPr>
        <p:txBody>
          <a:bodyPr vert="horz" lIns="91440" tIns="45720" rIns="0" bIns="45720" rtlCol="0" anchor="ctr"/>
          <a:lstStyle>
            <a:lvl1pPr algn="r">
              <a:defRPr sz="1100">
                <a:solidFill>
                  <a:schemeClr val="tx1"/>
                </a:solidFill>
              </a:defRPr>
            </a:lvl1pPr>
          </a:lstStyle>
          <a:p>
            <a:endParaRPr lang="en-US"/>
          </a:p>
        </p:txBody>
      </p:sp>
      <p:sp>
        <p:nvSpPr>
          <p:cNvPr id="6" name="Slide Number Placeholder 5"/>
          <p:cNvSpPr>
            <a:spLocks noGrp="1"/>
          </p:cNvSpPr>
          <p:nvPr>
            <p:ph type="sldNum" sz="quarter" idx="4"/>
          </p:nvPr>
        </p:nvSpPr>
        <p:spPr>
          <a:xfrm>
            <a:off x="8077200" y="6539753"/>
            <a:ext cx="609600" cy="228600"/>
          </a:xfrm>
          <a:prstGeom prst="rect">
            <a:avLst/>
          </a:prstGeom>
        </p:spPr>
        <p:txBody>
          <a:bodyPr vert="horz" lIns="91440" tIns="45720" rIns="0" bIns="45720" rtlCol="0" anchor="ctr"/>
          <a:lstStyle>
            <a:lvl1pPr algn="r">
              <a:defRPr sz="1100">
                <a:solidFill>
                  <a:schemeClr val="tx1"/>
                </a:solidFill>
              </a:defRPr>
            </a:lvl1pPr>
          </a:lstStyle>
          <a:p>
            <a:fld id="{13EE3B96-C121-4620-B47B-CD50C35B37A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p:titleStyle>
    <p:bodyStyle>
      <a:lvl1pPr marL="457200" indent="-457200" algn="l" defTabSz="914400" rtl="0" eaLnBrk="1" latinLnBrk="0" hangingPunct="1">
        <a:spcBef>
          <a:spcPts val="1500"/>
        </a:spcBef>
        <a:buFont typeface="Wingdings" pitchFamily="2" charset="2"/>
        <a:buChar char=""/>
        <a:defRPr sz="2000" kern="1200">
          <a:solidFill>
            <a:schemeClr val="tx1"/>
          </a:solidFill>
          <a:latin typeface="+mn-lt"/>
          <a:ea typeface="+mn-ea"/>
          <a:cs typeface="+mn-cs"/>
        </a:defRPr>
      </a:lvl1pPr>
      <a:lvl2pPr marL="914400" indent="-457200" algn="l" defTabSz="914400" rtl="0" eaLnBrk="1" latinLnBrk="0" hangingPunct="1">
        <a:spcBef>
          <a:spcPts val="1500"/>
        </a:spcBef>
        <a:buFont typeface="Century" pitchFamily="18" charset="0"/>
        <a:buChar char="…"/>
        <a:defRPr sz="1800" kern="1200">
          <a:solidFill>
            <a:schemeClr val="tx1"/>
          </a:solidFill>
          <a:latin typeface="+mn-lt"/>
          <a:ea typeface="+mn-ea"/>
          <a:cs typeface="+mn-cs"/>
        </a:defRPr>
      </a:lvl2pPr>
      <a:lvl3pPr marL="1371600" indent="-457200" algn="l" defTabSz="914400" rtl="0" eaLnBrk="1" latinLnBrk="0" hangingPunct="1">
        <a:spcBef>
          <a:spcPts val="1500"/>
        </a:spcBef>
        <a:buFont typeface="Wingdings" pitchFamily="2" charset="2"/>
        <a:buChar char=""/>
        <a:defRPr sz="1600" kern="1200">
          <a:solidFill>
            <a:schemeClr val="tx1"/>
          </a:solidFill>
          <a:latin typeface="+mn-lt"/>
          <a:ea typeface="+mn-ea"/>
          <a:cs typeface="+mn-cs"/>
        </a:defRPr>
      </a:lvl3pPr>
      <a:lvl4pPr marL="1600200" indent="-457200" algn="l" defTabSz="914400" rtl="0" eaLnBrk="1" latinLnBrk="0" hangingPunct="1">
        <a:spcBef>
          <a:spcPts val="1500"/>
        </a:spcBef>
        <a:buFont typeface="Century" pitchFamily="18" charset="0"/>
        <a:buChar char="…"/>
        <a:defRPr sz="1600" kern="1200">
          <a:solidFill>
            <a:schemeClr val="tx1"/>
          </a:solidFill>
          <a:effectLst/>
          <a:latin typeface="+mn-lt"/>
          <a:ea typeface="+mn-ea"/>
          <a:cs typeface="+mn-cs"/>
        </a:defRPr>
      </a:lvl4pPr>
      <a:lvl5pPr marL="1828800" indent="-457200" algn="l" defTabSz="914400" rtl="0" eaLnBrk="1" latinLnBrk="0" hangingPunct="1">
        <a:spcBef>
          <a:spcPts val="1500"/>
        </a:spcBef>
        <a:buFont typeface="Wingdings" pitchFamily="2" charset="2"/>
        <a:buChar char="Ï"/>
        <a:defRPr sz="1600" kern="1200">
          <a:solidFill>
            <a:schemeClr val="tx1"/>
          </a:solidFill>
          <a:effectLst/>
          <a:latin typeface="+mn-lt"/>
          <a:ea typeface="+mn-ea"/>
          <a:cs typeface="+mn-cs"/>
        </a:defRPr>
      </a:lvl5pPr>
      <a:lvl6pPr marL="2057400" indent="-457200" algn="l" defTabSz="914400" rtl="0" eaLnBrk="1" latinLnBrk="0" hangingPunct="1">
        <a:spcBef>
          <a:spcPts val="1500"/>
        </a:spcBef>
        <a:buFont typeface="Century" pitchFamily="18" charset="0"/>
        <a:buChar char="…"/>
        <a:defRPr sz="1600" kern="1200">
          <a:solidFill>
            <a:schemeClr val="tx1"/>
          </a:solidFill>
          <a:latin typeface="+mn-lt"/>
          <a:ea typeface="+mn-ea"/>
          <a:cs typeface="+mn-cs"/>
        </a:defRPr>
      </a:lvl6pPr>
      <a:lvl7pPr marL="2286000" indent="-457200" algn="l" defTabSz="914400" rtl="0" eaLnBrk="1" latinLnBrk="0" hangingPunct="1">
        <a:spcBef>
          <a:spcPts val="1500"/>
        </a:spcBef>
        <a:buFont typeface="Wingdings" pitchFamily="2" charset="2"/>
        <a:buChar char=""/>
        <a:defRPr sz="1600" kern="1200" baseline="0">
          <a:solidFill>
            <a:schemeClr val="tx1"/>
          </a:solidFill>
          <a:latin typeface="+mn-lt"/>
          <a:ea typeface="+mn-ea"/>
          <a:cs typeface="+mn-cs"/>
        </a:defRPr>
      </a:lvl7pPr>
      <a:lvl8pPr marL="2514600" indent="-457200" algn="l" defTabSz="914400" rtl="0" eaLnBrk="1" latinLnBrk="0" hangingPunct="1">
        <a:spcBef>
          <a:spcPts val="1500"/>
        </a:spcBef>
        <a:buFont typeface="Century" pitchFamily="18" charset="0"/>
        <a:buChar char="…"/>
        <a:defRPr sz="1600" kern="1200" baseline="0">
          <a:solidFill>
            <a:schemeClr val="tx1"/>
          </a:solidFill>
          <a:latin typeface="+mn-lt"/>
          <a:ea typeface="+mn-ea"/>
          <a:cs typeface="+mn-cs"/>
        </a:defRPr>
      </a:lvl8pPr>
      <a:lvl9pPr marL="2743200" indent="-457200" algn="l" defTabSz="914400" rtl="0" eaLnBrk="1" latinLnBrk="0" hangingPunct="1">
        <a:spcBef>
          <a:spcPts val="1500"/>
        </a:spcBef>
        <a:buFont typeface="Wingdings" pitchFamily="2" charset="2"/>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oleObject" Target="../embeddings/oleObject19.bin"/><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oleObject" Target="../embeddings/oleObject22.bin"/><Relationship Id="rId5" Type="http://schemas.openxmlformats.org/officeDocument/2006/relationships/image" Target="../media/image120.png"/><Relationship Id="rId4" Type="http://schemas.openxmlformats.org/officeDocument/2006/relationships/oleObject" Target="../embeddings/oleObject21.bin"/></Relationships>
</file>

<file path=ppt/slides/_rels/slide1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oleObject" Target="../embeddings/oleObject23.bin"/><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oleObject" Target="../embeddings/oleObject6.bin"/><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oleObject" Target="../embeddings/oleObject10.bin"/><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oleObject" Target="../embeddings/oleObject12.bin"/><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oleObject" Target="../embeddings/oleObject13.bin"/><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oleObject" Target="../embeddings/oleObject14.bin"/></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oleObject" Target="../embeddings/oleObject15.bin"/><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75.png"/><Relationship Id="rId4" Type="http://schemas.openxmlformats.org/officeDocument/2006/relationships/oleObject" Target="../embeddings/oleObject17.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br>
              <a:rPr lang="en-US"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endParaRPr lang="en-US" dirty="0"/>
          </a:p>
        </p:txBody>
      </p:sp>
      <p:pic>
        <p:nvPicPr>
          <p:cNvPr id="13" name="Content Placeholder 12" descr="j0441547.png"/>
          <p:cNvPicPr>
            <a:picLocks noGrp="1" noChangeAspect="1"/>
          </p:cNvPicPr>
          <p:nvPr>
            <p:ph idx="1"/>
          </p:nvPr>
        </p:nvPicPr>
        <p:blipFill>
          <a:blip r:embed="rId2"/>
          <a:stretch>
            <a:fillRect/>
          </a:stretch>
        </p:blipFill>
        <p:spPr>
          <a:xfrm>
            <a:off x="304800" y="228600"/>
            <a:ext cx="7772400" cy="6400800"/>
          </a:xfrm>
        </p:spPr>
      </p:pic>
      <p:sp>
        <p:nvSpPr>
          <p:cNvPr id="15" name="Rectangle 14"/>
          <p:cNvSpPr/>
          <p:nvPr/>
        </p:nvSpPr>
        <p:spPr>
          <a:xfrm>
            <a:off x="1369841" y="914400"/>
            <a:ext cx="6404317" cy="92333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a:ln w="11430"/>
                <a:solidFill>
                  <a:srgbClr val="F8F8F8"/>
                </a:solidFill>
                <a:effectLst>
                  <a:outerShdw blurRad="25400" algn="tl" rotWithShape="0">
                    <a:srgbClr val="000000">
                      <a:alpha val="43000"/>
                    </a:srgbClr>
                  </a:outerShdw>
                </a:effectLst>
              </a:rPr>
              <a:t>GOOD MORNING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153400" cy="1143000"/>
          </a:xfrm>
        </p:spPr>
        <p:txBody>
          <a:bodyPr/>
          <a:lstStyle/>
          <a:p>
            <a:r>
              <a:rPr lang="en-US" sz="4400" b="1" u="sng" dirty="0"/>
              <a:t>Dentition</a:t>
            </a:r>
          </a:p>
        </p:txBody>
      </p:sp>
      <p:sp>
        <p:nvSpPr>
          <p:cNvPr id="3" name="Content Placeholder 2"/>
          <p:cNvSpPr>
            <a:spLocks noGrp="1"/>
          </p:cNvSpPr>
          <p:nvPr>
            <p:ph idx="1"/>
          </p:nvPr>
        </p:nvSpPr>
        <p:spPr>
          <a:xfrm>
            <a:off x="4267200" y="609600"/>
            <a:ext cx="4724400" cy="5516563"/>
          </a:xfrm>
        </p:spPr>
        <p:txBody>
          <a:bodyPr>
            <a:normAutofit fontScale="85000" lnSpcReduction="20000"/>
          </a:bodyPr>
          <a:lstStyle/>
          <a:p>
            <a:endParaRPr lang="en-US" dirty="0"/>
          </a:p>
          <a:p>
            <a:endParaRPr lang="en-US" dirty="0"/>
          </a:p>
          <a:p>
            <a:pPr>
              <a:buFont typeface="Wingdings" pitchFamily="2" charset="2"/>
              <a:buChar char="q"/>
            </a:pPr>
            <a:r>
              <a:rPr lang="en-US" sz="2800" b="1" dirty="0"/>
              <a:t>The term dentition is used to describe the natural teeth in the jaw bones. It may be defined as the type, number and arrangement of the teeth or it refers to all the upper and lower teeth collectively</a:t>
            </a:r>
          </a:p>
          <a:p>
            <a:pPr>
              <a:buFont typeface="Wingdings" pitchFamily="2" charset="2"/>
              <a:buChar char="q"/>
            </a:pPr>
            <a:endParaRPr lang="en-US" sz="2800" b="1" dirty="0"/>
          </a:p>
          <a:p>
            <a:pPr>
              <a:buFont typeface="Wingdings" pitchFamily="2" charset="2"/>
              <a:buChar char="q"/>
            </a:pPr>
            <a:endParaRPr lang="en-US" sz="2100" dirty="0"/>
          </a:p>
          <a:p>
            <a:pPr>
              <a:buFont typeface="Wingdings" pitchFamily="2" charset="2"/>
              <a:buChar char="q"/>
            </a:pPr>
            <a:r>
              <a:rPr lang="en-US" sz="2800" b="1" dirty="0"/>
              <a:t>Humans have 2 sets of teeth during their lifetime--- Primary and Permanent.</a:t>
            </a:r>
          </a:p>
        </p:txBody>
      </p:sp>
      <p:pic>
        <p:nvPicPr>
          <p:cNvPr id="16385" name="Picture 1" descr="C:\Documents and Settings\DR.CRYSTAL\Desktop\My Pictures\dentition\images.jpg"/>
          <p:cNvPicPr>
            <a:picLocks noChangeAspect="1" noChangeArrowheads="1"/>
          </p:cNvPicPr>
          <p:nvPr/>
        </p:nvPicPr>
        <p:blipFill>
          <a:blip r:embed="rId2"/>
          <a:srcRect/>
          <a:stretch>
            <a:fillRect/>
          </a:stretch>
        </p:blipFill>
        <p:spPr bwMode="auto">
          <a:xfrm>
            <a:off x="228600" y="1219200"/>
            <a:ext cx="3810000" cy="502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04800"/>
            <a:ext cx="8153400" cy="1143000"/>
          </a:xfrm>
        </p:spPr>
        <p:txBody>
          <a:bodyPr/>
          <a:lstStyle/>
          <a:p>
            <a:r>
              <a:rPr lang="en-US" b="1" u="sng" dirty="0"/>
              <a:t>PERMANENT</a:t>
            </a:r>
            <a:r>
              <a:rPr lang="en-US" u="sng" dirty="0"/>
              <a:t> </a:t>
            </a:r>
            <a:r>
              <a:rPr lang="en-US" b="1" u="sng" dirty="0"/>
              <a:t>MANDIBULAR</a:t>
            </a:r>
            <a:r>
              <a:rPr lang="en-US" u="sng" dirty="0"/>
              <a:t> </a:t>
            </a:r>
            <a:r>
              <a:rPr lang="en-US" b="1" u="sng" dirty="0"/>
              <a:t>LATERAL</a:t>
            </a:r>
            <a:r>
              <a:rPr lang="en-US" u="sng" dirty="0"/>
              <a:t> </a:t>
            </a:r>
            <a:r>
              <a:rPr lang="en-US" b="1" u="sng" dirty="0"/>
              <a:t>INCISOR</a:t>
            </a:r>
            <a:endParaRPr lang="en-US" u="sng" dirty="0"/>
          </a:p>
        </p:txBody>
      </p:sp>
      <p:sp>
        <p:nvSpPr>
          <p:cNvPr id="6" name="Content Placeholder 5"/>
          <p:cNvSpPr>
            <a:spLocks noGrp="1"/>
          </p:cNvSpPr>
          <p:nvPr>
            <p:ph idx="1"/>
          </p:nvPr>
        </p:nvSpPr>
        <p:spPr/>
        <p:txBody>
          <a:bodyPr>
            <a:normAutofit/>
          </a:bodyPr>
          <a:lstStyle/>
          <a:p>
            <a:pPr>
              <a:buFont typeface="Wingdings" pitchFamily="2" charset="2"/>
              <a:buChar char="q"/>
            </a:pPr>
            <a:r>
              <a:rPr lang="en-US" sz="2400" dirty="0"/>
              <a:t>Erupt at 7 ½ years of age.</a:t>
            </a:r>
          </a:p>
          <a:p>
            <a:pPr>
              <a:buFont typeface="Wingdings" pitchFamily="2" charset="2"/>
              <a:buChar char="q"/>
            </a:pPr>
            <a:r>
              <a:rPr lang="en-US" sz="2400" dirty="0"/>
              <a:t>More problems on eruption since they are positioned further </a:t>
            </a:r>
            <a:r>
              <a:rPr lang="en-US" sz="2400" dirty="0" err="1"/>
              <a:t>lingually</a:t>
            </a:r>
            <a:r>
              <a:rPr lang="en-US" sz="2400" dirty="0"/>
              <a:t>.</a:t>
            </a:r>
          </a:p>
          <a:p>
            <a:pPr>
              <a:buFont typeface="Wingdings" pitchFamily="2" charset="2"/>
              <a:buChar char="q"/>
            </a:pPr>
            <a:r>
              <a:rPr lang="en-US" sz="2400" dirty="0"/>
              <a:t>They erupt after the centrals.</a:t>
            </a:r>
          </a:p>
          <a:p>
            <a:pPr eaLnBrk="0" hangingPunct="0">
              <a:buFont typeface="Wingdings" pitchFamily="2" charset="2"/>
              <a:buChar char="q"/>
            </a:pPr>
            <a:r>
              <a:rPr lang="en-US" sz="2400" b="1" dirty="0"/>
              <a:t>HOW IS THIS OVERCOME?</a:t>
            </a:r>
          </a:p>
          <a:p>
            <a:pPr eaLnBrk="0" hangingPunct="0">
              <a:buNone/>
            </a:pPr>
            <a:r>
              <a:rPr lang="en-US" sz="2400" dirty="0"/>
              <a:t>     As it erupts it displaces the primary </a:t>
            </a:r>
            <a:r>
              <a:rPr lang="en-US" sz="2400" dirty="0" err="1"/>
              <a:t>cuspid</a:t>
            </a:r>
            <a:r>
              <a:rPr lang="en-US" sz="2400" dirty="0"/>
              <a:t> distally and </a:t>
            </a:r>
            <a:r>
              <a:rPr lang="en-US" sz="2400" dirty="0" err="1"/>
              <a:t>buccally</a:t>
            </a:r>
            <a:r>
              <a:rPr lang="en-US" sz="2400" dirty="0"/>
              <a:t> to occupy the primate space thereby increasing the </a:t>
            </a:r>
            <a:r>
              <a:rPr lang="en-US" sz="2400" dirty="0" err="1"/>
              <a:t>intercanine</a:t>
            </a:r>
            <a:r>
              <a:rPr lang="en-US" sz="2400" dirty="0"/>
              <a:t> width.</a:t>
            </a:r>
          </a:p>
          <a:p>
            <a:pPr>
              <a:buFont typeface="Wingdings" pitchFamily="2" charset="2"/>
              <a:buChar char="q"/>
            </a:pPr>
            <a:endParaRPr lang="en-US" sz="2400" dirty="0"/>
          </a:p>
        </p:txBody>
      </p:sp>
      <p:pic>
        <p:nvPicPr>
          <p:cNvPr id="4" name="Picture 4" descr="scan0015"/>
          <p:cNvPicPr>
            <a:picLocks noChangeAspect="1" noChangeArrowheads="1"/>
          </p:cNvPicPr>
          <p:nvPr/>
        </p:nvPicPr>
        <p:blipFill>
          <a:blip r:embed="rId2"/>
          <a:srcRect/>
          <a:stretch>
            <a:fillRect/>
          </a:stretch>
        </p:blipFill>
        <p:spPr bwMode="auto">
          <a:xfrm>
            <a:off x="152400" y="3200400"/>
            <a:ext cx="1981200" cy="3475038"/>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WHAT  IF  NO  PRIMATE  SPACE?</a:t>
            </a:r>
            <a:endParaRPr lang="en-US" u="sng" dirty="0">
              <a:latin typeface="+mn-lt"/>
            </a:endParaRPr>
          </a:p>
        </p:txBody>
      </p:sp>
      <p:sp>
        <p:nvSpPr>
          <p:cNvPr id="3" name="Content Placeholder 2"/>
          <p:cNvSpPr>
            <a:spLocks noGrp="1"/>
          </p:cNvSpPr>
          <p:nvPr>
            <p:ph idx="1"/>
          </p:nvPr>
        </p:nvSpPr>
        <p:spPr>
          <a:xfrm>
            <a:off x="1143000" y="1600200"/>
            <a:ext cx="7543800" cy="4525963"/>
          </a:xfrm>
        </p:spPr>
        <p:txBody>
          <a:bodyPr>
            <a:normAutofit/>
          </a:bodyPr>
          <a:lstStyle/>
          <a:p>
            <a:pPr>
              <a:buFont typeface="Wingdings" pitchFamily="2" charset="2"/>
              <a:buChar char="q"/>
            </a:pPr>
            <a:r>
              <a:rPr lang="en-US" sz="2800" dirty="0"/>
              <a:t>The permanent lateral incisor follows either of the 2 paths:</a:t>
            </a:r>
          </a:p>
          <a:p>
            <a:pPr>
              <a:buNone/>
            </a:pPr>
            <a:r>
              <a:rPr lang="en-US" sz="2800" dirty="0"/>
              <a:t>   1)They may erupt </a:t>
            </a:r>
            <a:r>
              <a:rPr lang="en-US" sz="2800" dirty="0" err="1"/>
              <a:t>lingually</a:t>
            </a:r>
            <a:r>
              <a:rPr lang="en-US" sz="2800" dirty="0"/>
              <a:t> out of alignment and the primary incisors may be retained.</a:t>
            </a:r>
          </a:p>
          <a:p>
            <a:pPr>
              <a:buNone/>
            </a:pPr>
            <a:r>
              <a:rPr lang="en-US" sz="2800" dirty="0"/>
              <a:t>  2)Pressure on the roots of the primary </a:t>
            </a:r>
            <a:r>
              <a:rPr lang="en-US" sz="2800" dirty="0" err="1"/>
              <a:t>cuspids</a:t>
            </a:r>
            <a:r>
              <a:rPr lang="en-US" sz="2800" dirty="0"/>
              <a:t> inducing root resorption and cause premature exfoliation. Then they may acquire their correct position.</a:t>
            </a:r>
          </a:p>
          <a:p>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8001000" cy="6001643"/>
          </a:xfrm>
          <a:prstGeom prst="rect">
            <a:avLst/>
          </a:prstGeom>
        </p:spPr>
        <p:txBody>
          <a:bodyPr wrap="square">
            <a:spAutoFit/>
          </a:bodyPr>
          <a:lstStyle/>
          <a:p>
            <a:r>
              <a:rPr lang="en-US" sz="3200" dirty="0"/>
              <a:t>PREMATURE EXFOLIATION OF THE PRIMARY CUSPIDS</a:t>
            </a:r>
          </a:p>
          <a:p>
            <a:endParaRPr lang="en-US" sz="3200" dirty="0"/>
          </a:p>
          <a:p>
            <a:endParaRPr lang="en-US" sz="3200" dirty="0"/>
          </a:p>
          <a:p>
            <a:r>
              <a:rPr lang="en-US" sz="3200" dirty="0"/>
              <a:t>Anterior arch is less stable and the incisors may be tipped </a:t>
            </a:r>
            <a:r>
              <a:rPr lang="en-US" sz="3200" dirty="0" err="1"/>
              <a:t>lingually</a:t>
            </a:r>
            <a:r>
              <a:rPr lang="en-US" sz="3200" dirty="0"/>
              <a:t> by the hyperactivity of the </a:t>
            </a:r>
            <a:r>
              <a:rPr lang="en-US" sz="3200" dirty="0" err="1"/>
              <a:t>mentalis</a:t>
            </a:r>
            <a:r>
              <a:rPr lang="en-US" sz="3200" dirty="0"/>
              <a:t>.</a:t>
            </a:r>
          </a:p>
          <a:p>
            <a:endParaRPr lang="en-US" sz="3200" dirty="0"/>
          </a:p>
          <a:p>
            <a:endParaRPr lang="en-US" sz="3200" dirty="0"/>
          </a:p>
          <a:p>
            <a:r>
              <a:rPr lang="en-US" sz="3200" dirty="0"/>
              <a:t>Developing </a:t>
            </a:r>
            <a:r>
              <a:rPr lang="en-US" sz="3200" dirty="0" err="1"/>
              <a:t>cuspids</a:t>
            </a:r>
            <a:r>
              <a:rPr lang="en-US" sz="3200" dirty="0"/>
              <a:t> slide </a:t>
            </a:r>
            <a:r>
              <a:rPr lang="en-US" sz="3200" dirty="0" err="1"/>
              <a:t>labially</a:t>
            </a:r>
            <a:r>
              <a:rPr lang="en-US" sz="3200" dirty="0"/>
              <a:t> and erupt in </a:t>
            </a:r>
            <a:r>
              <a:rPr lang="en-US" sz="3200" dirty="0" err="1"/>
              <a:t>labioversion</a:t>
            </a:r>
            <a:r>
              <a:rPr lang="en-US" sz="3200" dirty="0"/>
              <a:t>.</a:t>
            </a:r>
          </a:p>
          <a:p>
            <a:endParaRPr lang="en-US" sz="3200" dirty="0"/>
          </a:p>
        </p:txBody>
      </p:sp>
      <p:sp>
        <p:nvSpPr>
          <p:cNvPr id="3" name="Down Arrow 2"/>
          <p:cNvSpPr/>
          <p:nvPr/>
        </p:nvSpPr>
        <p:spPr>
          <a:xfrm>
            <a:off x="3962400" y="1524000"/>
            <a:ext cx="838200" cy="6096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191000" y="4038600"/>
            <a:ext cx="914400" cy="762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TRANSITION  OF  THE  INCISORS</a:t>
            </a:r>
            <a:endParaRPr lang="en-US" u="sng" dirty="0">
              <a:latin typeface="+mn-lt"/>
            </a:endParaRPr>
          </a:p>
        </p:txBody>
      </p:sp>
      <p:sp>
        <p:nvSpPr>
          <p:cNvPr id="3" name="Content Placeholder 2"/>
          <p:cNvSpPr>
            <a:spLocks noGrp="1"/>
          </p:cNvSpPr>
          <p:nvPr>
            <p:ph idx="1"/>
          </p:nvPr>
        </p:nvSpPr>
        <p:spPr>
          <a:xfrm>
            <a:off x="381000" y="1600200"/>
            <a:ext cx="8305800" cy="4525963"/>
          </a:xfrm>
        </p:spPr>
        <p:txBody>
          <a:bodyPr>
            <a:normAutofit fontScale="92500" lnSpcReduction="20000"/>
          </a:bodyPr>
          <a:lstStyle/>
          <a:p>
            <a:pPr>
              <a:lnSpc>
                <a:spcPct val="80000"/>
              </a:lnSpc>
              <a:buNone/>
            </a:pPr>
            <a:r>
              <a:rPr lang="en-US" sz="2800" dirty="0"/>
              <a:t>Max. LI nearer to the</a:t>
            </a:r>
          </a:p>
          <a:p>
            <a:pPr>
              <a:lnSpc>
                <a:spcPct val="80000"/>
              </a:lnSpc>
              <a:buNone/>
            </a:pPr>
            <a:r>
              <a:rPr lang="en-US" sz="2800" dirty="0" err="1"/>
              <a:t>occlusal</a:t>
            </a:r>
            <a:r>
              <a:rPr lang="en-US" sz="2800" dirty="0"/>
              <a:t> plane</a:t>
            </a:r>
          </a:p>
          <a:p>
            <a:pPr>
              <a:lnSpc>
                <a:spcPct val="80000"/>
              </a:lnSpc>
              <a:buNone/>
            </a:pPr>
            <a:r>
              <a:rPr lang="en-US" sz="2800" dirty="0" err="1"/>
              <a:t>distoincisal</a:t>
            </a:r>
            <a:r>
              <a:rPr lang="en-US" sz="2800" dirty="0"/>
              <a:t> corners </a:t>
            </a:r>
          </a:p>
          <a:p>
            <a:pPr>
              <a:lnSpc>
                <a:spcPct val="80000"/>
              </a:lnSpc>
              <a:buNone/>
            </a:pPr>
            <a:r>
              <a:rPr lang="en-US" sz="2800" dirty="0"/>
              <a:t>of the max CI are in </a:t>
            </a:r>
          </a:p>
          <a:p>
            <a:pPr>
              <a:lnSpc>
                <a:spcPct val="80000"/>
              </a:lnSpc>
              <a:buNone/>
            </a:pPr>
            <a:r>
              <a:rPr lang="en-US" sz="2800" dirty="0"/>
              <a:t>contact </a:t>
            </a:r>
            <a:r>
              <a:rPr lang="en-US" sz="2800" dirty="0" err="1"/>
              <a:t>mesial</a:t>
            </a:r>
            <a:r>
              <a:rPr lang="en-US" sz="2800" dirty="0"/>
              <a:t> surface</a:t>
            </a:r>
          </a:p>
          <a:p>
            <a:pPr>
              <a:lnSpc>
                <a:spcPct val="80000"/>
              </a:lnSpc>
              <a:buNone/>
            </a:pPr>
            <a:r>
              <a:rPr lang="en-US" sz="2800" dirty="0"/>
              <a:t>of the laterals.</a:t>
            </a:r>
          </a:p>
          <a:p>
            <a:pPr>
              <a:lnSpc>
                <a:spcPct val="80000"/>
              </a:lnSpc>
              <a:buNone/>
            </a:pPr>
            <a:r>
              <a:rPr lang="en-US" sz="2800" dirty="0"/>
              <a:t>Mand. perm. incisors</a:t>
            </a:r>
          </a:p>
          <a:p>
            <a:pPr>
              <a:lnSpc>
                <a:spcPct val="80000"/>
              </a:lnSpc>
              <a:buNone/>
            </a:pPr>
            <a:r>
              <a:rPr lang="en-US" sz="2800" dirty="0"/>
              <a:t>are situated more </a:t>
            </a:r>
            <a:r>
              <a:rPr lang="en-US" sz="2800" dirty="0" err="1"/>
              <a:t>lingually</a:t>
            </a:r>
            <a:r>
              <a:rPr lang="en-US" sz="2800" dirty="0"/>
              <a:t>.</a:t>
            </a:r>
          </a:p>
          <a:p>
            <a:pPr>
              <a:lnSpc>
                <a:spcPct val="80000"/>
              </a:lnSpc>
              <a:buNone/>
            </a:pPr>
            <a:r>
              <a:rPr lang="en-US" sz="2800" dirty="0" err="1"/>
              <a:t>Incisal</a:t>
            </a:r>
            <a:r>
              <a:rPr lang="en-US" sz="2800" dirty="0"/>
              <a:t> edges of the lower CI</a:t>
            </a:r>
          </a:p>
          <a:p>
            <a:pPr>
              <a:lnSpc>
                <a:spcPct val="80000"/>
              </a:lnSpc>
              <a:buNone/>
            </a:pPr>
            <a:r>
              <a:rPr lang="en-US" sz="2800" dirty="0"/>
              <a:t>near the </a:t>
            </a:r>
            <a:r>
              <a:rPr lang="en-US" sz="2800" dirty="0" err="1"/>
              <a:t>occlusal</a:t>
            </a:r>
            <a:r>
              <a:rPr lang="en-US" sz="2800" dirty="0"/>
              <a:t> plane.</a:t>
            </a:r>
          </a:p>
          <a:p>
            <a:endParaRPr lang="en-US" dirty="0"/>
          </a:p>
        </p:txBody>
      </p:sp>
      <p:pic>
        <p:nvPicPr>
          <p:cNvPr id="4" name="Picture 4" descr="scan0002"/>
          <p:cNvPicPr>
            <a:picLocks noChangeAspect="1" noChangeArrowheads="1"/>
          </p:cNvPicPr>
          <p:nvPr/>
        </p:nvPicPr>
        <p:blipFill>
          <a:blip r:embed="rId2"/>
          <a:srcRect l="8528" t="8337" r="58578" b="65868"/>
          <a:stretch>
            <a:fillRect/>
          </a:stretch>
        </p:blipFill>
        <p:spPr bwMode="auto">
          <a:xfrm>
            <a:off x="5122863" y="1898650"/>
            <a:ext cx="3394075" cy="3892550"/>
          </a:xfrm>
          <a:prstGeom prst="rect">
            <a:avLst/>
          </a:prstGeom>
          <a:noFill/>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5029200" cy="6395597"/>
          </a:xfrm>
          <a:prstGeom prst="rect">
            <a:avLst/>
          </a:prstGeom>
        </p:spPr>
        <p:txBody>
          <a:bodyPr wrap="square">
            <a:spAutoFit/>
          </a:bodyPr>
          <a:lstStyle/>
          <a:p>
            <a:pPr>
              <a:lnSpc>
                <a:spcPct val="80000"/>
              </a:lnSpc>
            </a:pPr>
            <a:r>
              <a:rPr lang="en-US" sz="3200" dirty="0"/>
              <a:t>The </a:t>
            </a:r>
            <a:r>
              <a:rPr lang="en-US" sz="3200" dirty="0" err="1"/>
              <a:t>mandibular</a:t>
            </a:r>
            <a:r>
              <a:rPr lang="en-US" sz="3200" dirty="0"/>
              <a:t> primary </a:t>
            </a:r>
          </a:p>
          <a:p>
            <a:pPr>
              <a:lnSpc>
                <a:spcPct val="80000"/>
              </a:lnSpc>
              <a:buFontTx/>
              <a:buNone/>
            </a:pPr>
            <a:r>
              <a:rPr lang="en-US" sz="3200" dirty="0"/>
              <a:t>    CI shed first.</a:t>
            </a:r>
          </a:p>
          <a:p>
            <a:pPr>
              <a:lnSpc>
                <a:spcPct val="80000"/>
              </a:lnSpc>
              <a:buFontTx/>
              <a:buNone/>
            </a:pPr>
            <a:endParaRPr lang="en-US" sz="3200" dirty="0"/>
          </a:p>
          <a:p>
            <a:pPr>
              <a:lnSpc>
                <a:spcPct val="80000"/>
              </a:lnSpc>
            </a:pPr>
            <a:r>
              <a:rPr lang="en-US" sz="3200" dirty="0"/>
              <a:t>Their successors emerge in close contact.</a:t>
            </a:r>
          </a:p>
          <a:p>
            <a:pPr>
              <a:lnSpc>
                <a:spcPct val="80000"/>
              </a:lnSpc>
            </a:pPr>
            <a:endParaRPr lang="en-US" sz="3200" dirty="0"/>
          </a:p>
          <a:p>
            <a:pPr>
              <a:lnSpc>
                <a:spcPct val="80000"/>
              </a:lnSpc>
            </a:pPr>
            <a:r>
              <a:rPr lang="en-US" sz="3200" dirty="0"/>
              <a:t>Contact between the max CI and the LI roots result in the displacement of the latter.</a:t>
            </a:r>
          </a:p>
          <a:p>
            <a:pPr>
              <a:lnSpc>
                <a:spcPct val="80000"/>
              </a:lnSpc>
            </a:pPr>
            <a:endParaRPr lang="en-US" sz="3200" dirty="0"/>
          </a:p>
          <a:p>
            <a:pPr>
              <a:lnSpc>
                <a:spcPct val="80000"/>
              </a:lnSpc>
            </a:pPr>
            <a:r>
              <a:rPr lang="en-US" sz="3200" dirty="0" err="1"/>
              <a:t>Diastema</a:t>
            </a:r>
            <a:r>
              <a:rPr lang="en-US" sz="3200" dirty="0"/>
              <a:t> </a:t>
            </a:r>
            <a:r>
              <a:rPr lang="en-US" sz="3200" dirty="0" err="1"/>
              <a:t>mesial</a:t>
            </a:r>
            <a:r>
              <a:rPr lang="en-US" sz="3200" dirty="0"/>
              <a:t> to canine reduces in width. more space is available for the larger permanent teeth.</a:t>
            </a:r>
          </a:p>
        </p:txBody>
      </p:sp>
      <p:pic>
        <p:nvPicPr>
          <p:cNvPr id="3" name="Picture 3" descr="scan0002"/>
          <p:cNvPicPr>
            <a:picLocks noChangeAspect="1" noChangeArrowheads="1"/>
          </p:cNvPicPr>
          <p:nvPr/>
        </p:nvPicPr>
        <p:blipFill>
          <a:blip r:embed="rId2"/>
          <a:srcRect l="58478" t="7504" r="7411" b="68317"/>
          <a:stretch>
            <a:fillRect/>
          </a:stretch>
        </p:blipFill>
        <p:spPr bwMode="auto">
          <a:xfrm>
            <a:off x="5562600" y="1066800"/>
            <a:ext cx="3429000" cy="4419600"/>
          </a:xfrm>
          <a:prstGeom prst="rect">
            <a:avLst/>
          </a:prstGeom>
          <a:noFill/>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57200"/>
            <a:ext cx="4572000" cy="5016758"/>
          </a:xfrm>
          <a:prstGeom prst="rect">
            <a:avLst/>
          </a:prstGeom>
        </p:spPr>
        <p:txBody>
          <a:bodyPr wrap="square">
            <a:spAutoFit/>
          </a:bodyPr>
          <a:lstStyle/>
          <a:p>
            <a:r>
              <a:rPr lang="en-US" sz="3200" dirty="0"/>
              <a:t>The max CI are lost &amp; their successors have erupted further.</a:t>
            </a:r>
          </a:p>
          <a:p>
            <a:endParaRPr lang="en-US" sz="3200" dirty="0"/>
          </a:p>
          <a:p>
            <a:endParaRPr lang="en-US" sz="3200" dirty="0"/>
          </a:p>
          <a:p>
            <a:r>
              <a:rPr lang="en-US" sz="3200" dirty="0"/>
              <a:t>In the mandible the CI have reach the level of </a:t>
            </a:r>
            <a:r>
              <a:rPr lang="en-US" sz="3200" dirty="0" err="1"/>
              <a:t>occlusal</a:t>
            </a:r>
            <a:r>
              <a:rPr lang="en-US" sz="3200" dirty="0"/>
              <a:t> plane before the laterals begin to erupt.</a:t>
            </a:r>
          </a:p>
        </p:txBody>
      </p:sp>
      <p:pic>
        <p:nvPicPr>
          <p:cNvPr id="3" name="Picture 3" descr="scan0002"/>
          <p:cNvPicPr>
            <a:picLocks noChangeAspect="1" noChangeArrowheads="1"/>
          </p:cNvPicPr>
          <p:nvPr/>
        </p:nvPicPr>
        <p:blipFill>
          <a:blip r:embed="rId2"/>
          <a:srcRect l="8528" t="37520" r="56142" b="36633"/>
          <a:stretch>
            <a:fillRect/>
          </a:stretch>
        </p:blipFill>
        <p:spPr bwMode="auto">
          <a:xfrm>
            <a:off x="5715000" y="1447800"/>
            <a:ext cx="3200400" cy="3886200"/>
          </a:xfrm>
          <a:prstGeom prst="rect">
            <a:avLst/>
          </a:prstGeom>
          <a:noFill/>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4648200" cy="5909310"/>
          </a:xfrm>
          <a:prstGeom prst="rect">
            <a:avLst/>
          </a:prstGeom>
        </p:spPr>
        <p:txBody>
          <a:bodyPr wrap="square">
            <a:spAutoFit/>
          </a:bodyPr>
          <a:lstStyle/>
          <a:p>
            <a:pPr>
              <a:lnSpc>
                <a:spcPct val="90000"/>
              </a:lnSpc>
            </a:pPr>
            <a:r>
              <a:rPr lang="en-US" sz="2800" dirty="0"/>
              <a:t>Max CI continue to emerge move the </a:t>
            </a:r>
            <a:r>
              <a:rPr lang="en-US" sz="2800" dirty="0" err="1"/>
              <a:t>dec</a:t>
            </a:r>
            <a:r>
              <a:rPr lang="en-US" sz="2800" dirty="0"/>
              <a:t>. LI distally.</a:t>
            </a:r>
          </a:p>
          <a:p>
            <a:pPr>
              <a:lnSpc>
                <a:spcPct val="90000"/>
              </a:lnSpc>
            </a:pPr>
            <a:endParaRPr lang="en-US" sz="2800" dirty="0"/>
          </a:p>
          <a:p>
            <a:pPr>
              <a:lnSpc>
                <a:spcPct val="90000"/>
              </a:lnSpc>
            </a:pPr>
            <a:endParaRPr lang="en-US" sz="2800" dirty="0"/>
          </a:p>
          <a:p>
            <a:pPr>
              <a:lnSpc>
                <a:spcPct val="90000"/>
              </a:lnSpc>
            </a:pPr>
            <a:r>
              <a:rPr lang="en-US" sz="2800" dirty="0"/>
              <a:t> Causes movement of </a:t>
            </a:r>
            <a:r>
              <a:rPr lang="en-US" sz="2800" dirty="0" err="1"/>
              <a:t>dec</a:t>
            </a:r>
            <a:r>
              <a:rPr lang="en-US" sz="2800" dirty="0"/>
              <a:t>. canine         </a:t>
            </a:r>
            <a:r>
              <a:rPr lang="en-US" sz="2800" dirty="0" err="1"/>
              <a:t>Intercanine</a:t>
            </a:r>
            <a:r>
              <a:rPr lang="en-US" sz="2800" dirty="0"/>
              <a:t> width increases.</a:t>
            </a:r>
          </a:p>
          <a:p>
            <a:pPr>
              <a:lnSpc>
                <a:spcPct val="90000"/>
              </a:lnSpc>
            </a:pPr>
            <a:endParaRPr lang="en-US" sz="2800" dirty="0"/>
          </a:p>
          <a:p>
            <a:pPr>
              <a:lnSpc>
                <a:spcPct val="90000"/>
              </a:lnSpc>
            </a:pPr>
            <a:r>
              <a:rPr lang="en-US" sz="2800" dirty="0"/>
              <a:t>Erupting </a:t>
            </a:r>
            <a:r>
              <a:rPr lang="en-US" sz="2800" dirty="0" err="1"/>
              <a:t>mand</a:t>
            </a:r>
            <a:r>
              <a:rPr lang="en-US" sz="2800" dirty="0"/>
              <a:t>. LI contacts the </a:t>
            </a:r>
            <a:r>
              <a:rPr lang="en-US" sz="2800" dirty="0" err="1"/>
              <a:t>dec</a:t>
            </a:r>
            <a:r>
              <a:rPr lang="en-US" sz="2800" dirty="0"/>
              <a:t> canine, causing an increase in the </a:t>
            </a:r>
            <a:r>
              <a:rPr lang="en-US" sz="2800" dirty="0" err="1"/>
              <a:t>intercanine</a:t>
            </a:r>
            <a:r>
              <a:rPr lang="en-US" sz="2800" dirty="0"/>
              <a:t> width.</a:t>
            </a:r>
          </a:p>
          <a:p>
            <a:pPr>
              <a:lnSpc>
                <a:spcPct val="90000"/>
              </a:lnSpc>
            </a:pPr>
            <a:endParaRPr lang="en-US" sz="2800" dirty="0"/>
          </a:p>
          <a:p>
            <a:pPr>
              <a:lnSpc>
                <a:spcPct val="90000"/>
              </a:lnSpc>
            </a:pPr>
            <a:r>
              <a:rPr lang="en-US" sz="2800" dirty="0"/>
              <a:t>Processes occur simultaneously.</a:t>
            </a:r>
            <a:endParaRPr lang="en-US" dirty="0"/>
          </a:p>
        </p:txBody>
      </p:sp>
      <p:pic>
        <p:nvPicPr>
          <p:cNvPr id="3" name="Picture 3" descr="scan0002"/>
          <p:cNvPicPr>
            <a:picLocks noChangeAspect="1" noChangeArrowheads="1"/>
          </p:cNvPicPr>
          <p:nvPr/>
        </p:nvPicPr>
        <p:blipFill>
          <a:blip r:embed="rId2"/>
          <a:srcRect l="60913" t="36685" r="6194" b="36633"/>
          <a:stretch>
            <a:fillRect/>
          </a:stretch>
        </p:blipFill>
        <p:spPr bwMode="auto">
          <a:xfrm>
            <a:off x="5486400" y="838200"/>
            <a:ext cx="3473450" cy="4114800"/>
          </a:xfrm>
          <a:prstGeom prst="rect">
            <a:avLst/>
          </a:prstGeom>
          <a:noFill/>
        </p:spPr>
      </p:pic>
      <p:sp>
        <p:nvSpPr>
          <p:cNvPr id="4" name="Right Arrow 3"/>
          <p:cNvSpPr/>
          <p:nvPr/>
        </p:nvSpPr>
        <p:spPr>
          <a:xfrm>
            <a:off x="1905000" y="2514600"/>
            <a:ext cx="533400" cy="381000"/>
          </a:xfrm>
          <a:prstGeom prst="rightArrow">
            <a:avLst>
              <a:gd name="adj1" fmla="val 50000"/>
              <a:gd name="adj2" fmla="val 48222"/>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2590800" y="1371600"/>
            <a:ext cx="609600" cy="762000"/>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4572000" cy="5693866"/>
          </a:xfrm>
          <a:prstGeom prst="rect">
            <a:avLst/>
          </a:prstGeom>
        </p:spPr>
        <p:txBody>
          <a:bodyPr wrap="square">
            <a:spAutoFit/>
          </a:bodyPr>
          <a:lstStyle/>
          <a:p>
            <a:r>
              <a:rPr lang="en-US" sz="2800" dirty="0"/>
              <a:t>Max LI does not erupt before the CI have reached the </a:t>
            </a:r>
            <a:r>
              <a:rPr lang="en-US" sz="2800" dirty="0" err="1"/>
              <a:t>occlusal</a:t>
            </a:r>
            <a:r>
              <a:rPr lang="en-US" sz="2800" dirty="0"/>
              <a:t> plane.</a:t>
            </a:r>
          </a:p>
          <a:p>
            <a:endParaRPr lang="en-US" sz="2800" dirty="0"/>
          </a:p>
          <a:p>
            <a:r>
              <a:rPr lang="en-US" sz="2800" dirty="0"/>
              <a:t>While erupting if they make contact with CI, </a:t>
            </a:r>
            <a:r>
              <a:rPr lang="en-US" sz="2800" dirty="0" err="1"/>
              <a:t>diastema</a:t>
            </a:r>
            <a:r>
              <a:rPr lang="en-US" sz="2800" dirty="0"/>
              <a:t> reduces.</a:t>
            </a:r>
          </a:p>
          <a:p>
            <a:endParaRPr lang="en-US" sz="2800" dirty="0"/>
          </a:p>
          <a:p>
            <a:r>
              <a:rPr lang="en-US" sz="2800" dirty="0"/>
              <a:t>More space is available for the roots of the centrals to move distally once the laterals erupt. </a:t>
            </a:r>
          </a:p>
        </p:txBody>
      </p:sp>
      <p:pic>
        <p:nvPicPr>
          <p:cNvPr id="3" name="Picture 3" descr="scan0002"/>
          <p:cNvPicPr>
            <a:picLocks noChangeAspect="1" noChangeArrowheads="1"/>
          </p:cNvPicPr>
          <p:nvPr/>
        </p:nvPicPr>
        <p:blipFill>
          <a:blip r:embed="rId2"/>
          <a:srcRect l="6091" t="67535" r="54924" b="5785"/>
          <a:stretch>
            <a:fillRect/>
          </a:stretch>
        </p:blipFill>
        <p:spPr bwMode="auto">
          <a:xfrm>
            <a:off x="5105400" y="1447800"/>
            <a:ext cx="3352800" cy="3352800"/>
          </a:xfrm>
          <a:prstGeom prst="rect">
            <a:avLst/>
          </a:prstGeom>
          <a:noFill/>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19200"/>
            <a:ext cx="4343400" cy="3970318"/>
          </a:xfrm>
          <a:prstGeom prst="rect">
            <a:avLst/>
          </a:prstGeom>
        </p:spPr>
        <p:txBody>
          <a:bodyPr wrap="square">
            <a:spAutoFit/>
          </a:bodyPr>
          <a:lstStyle/>
          <a:p>
            <a:r>
              <a:rPr lang="en-US" sz="3600" dirty="0"/>
              <a:t>The max LI reach the </a:t>
            </a:r>
            <a:r>
              <a:rPr lang="en-US" sz="3600" dirty="0" err="1"/>
              <a:t>occlusal</a:t>
            </a:r>
            <a:r>
              <a:rPr lang="en-US" sz="3600" dirty="0"/>
              <a:t> plane last.</a:t>
            </a:r>
          </a:p>
          <a:p>
            <a:endParaRPr lang="en-US" sz="3600" dirty="0"/>
          </a:p>
          <a:p>
            <a:endParaRPr lang="en-US" sz="3600" dirty="0"/>
          </a:p>
          <a:p>
            <a:r>
              <a:rPr lang="en-US" sz="3600" dirty="0"/>
              <a:t>It erupts in a more labial direction.</a:t>
            </a:r>
          </a:p>
        </p:txBody>
      </p:sp>
      <p:pic>
        <p:nvPicPr>
          <p:cNvPr id="3" name="Picture 3" descr="scan0002"/>
          <p:cNvPicPr>
            <a:picLocks noChangeAspect="1" noChangeArrowheads="1"/>
          </p:cNvPicPr>
          <p:nvPr/>
        </p:nvPicPr>
        <p:blipFill>
          <a:blip r:embed="rId2"/>
          <a:srcRect l="59695" t="67535" r="4974" b="5785"/>
          <a:stretch>
            <a:fillRect/>
          </a:stretch>
        </p:blipFill>
        <p:spPr bwMode="auto">
          <a:xfrm>
            <a:off x="4948238" y="1371600"/>
            <a:ext cx="3590925" cy="3962400"/>
          </a:xfrm>
          <a:prstGeom prst="rect">
            <a:avLst/>
          </a:prstGeom>
          <a:noFill/>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CHANGES  IN  THE  INCISOR  AND  MOLAR  REGION</a:t>
            </a:r>
            <a:endParaRPr lang="en-US" u="sng" dirty="0">
              <a:latin typeface="+mn-lt"/>
            </a:endParaRPr>
          </a:p>
        </p:txBody>
      </p:sp>
      <p:sp>
        <p:nvSpPr>
          <p:cNvPr id="3" name="Content Placeholder 2"/>
          <p:cNvSpPr>
            <a:spLocks noGrp="1"/>
          </p:cNvSpPr>
          <p:nvPr>
            <p:ph idx="1"/>
          </p:nvPr>
        </p:nvSpPr>
        <p:spPr>
          <a:xfrm>
            <a:off x="4191000" y="1600200"/>
            <a:ext cx="4495800" cy="4525963"/>
          </a:xfrm>
        </p:spPr>
        <p:txBody>
          <a:bodyPr/>
          <a:lstStyle/>
          <a:p>
            <a:pPr>
              <a:buFont typeface="Wingdings" pitchFamily="2" charset="2"/>
              <a:buChar char="q"/>
            </a:pPr>
            <a:r>
              <a:rPr lang="en-US" sz="3200" dirty="0"/>
              <a:t>The </a:t>
            </a:r>
            <a:r>
              <a:rPr lang="en-US" sz="3200" dirty="0" err="1"/>
              <a:t>dec</a:t>
            </a:r>
            <a:r>
              <a:rPr lang="en-US" sz="3200" dirty="0"/>
              <a:t>. incisors are oriented perpendicular to the </a:t>
            </a:r>
            <a:r>
              <a:rPr lang="en-US" sz="3200" dirty="0" err="1"/>
              <a:t>occlusal</a:t>
            </a:r>
            <a:r>
              <a:rPr lang="en-US" sz="3200" dirty="0"/>
              <a:t> plane.</a:t>
            </a:r>
          </a:p>
          <a:p>
            <a:pPr>
              <a:buFont typeface="Wingdings" pitchFamily="2" charset="2"/>
              <a:buChar char="q"/>
            </a:pPr>
            <a:r>
              <a:rPr lang="en-US" sz="3200" dirty="0"/>
              <a:t>The perm. incisors are located </a:t>
            </a:r>
            <a:r>
              <a:rPr lang="en-US" sz="3200" dirty="0" err="1"/>
              <a:t>lingually</a:t>
            </a:r>
            <a:r>
              <a:rPr lang="en-US" sz="3200" dirty="0"/>
              <a:t> to the roots of their predecessors.</a:t>
            </a:r>
          </a:p>
          <a:p>
            <a:endParaRPr lang="en-US" dirty="0"/>
          </a:p>
        </p:txBody>
      </p:sp>
      <p:pic>
        <p:nvPicPr>
          <p:cNvPr id="4" name="Picture 4" descr="scan0003"/>
          <p:cNvPicPr>
            <a:picLocks noChangeAspect="1" noChangeArrowheads="1"/>
          </p:cNvPicPr>
          <p:nvPr/>
        </p:nvPicPr>
        <p:blipFill>
          <a:blip r:embed="rId2"/>
          <a:srcRect l="12585" r="58046" b="68301"/>
          <a:stretch>
            <a:fillRect/>
          </a:stretch>
        </p:blipFill>
        <p:spPr bwMode="auto">
          <a:xfrm>
            <a:off x="228600" y="2057400"/>
            <a:ext cx="3787775" cy="3886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153" y="273050"/>
            <a:ext cx="8471647" cy="1174750"/>
          </a:xfrm>
        </p:spPr>
        <p:txBody>
          <a:bodyPr/>
          <a:lstStyle/>
          <a:p>
            <a:r>
              <a:rPr lang="en-US" sz="4000" b="1" u="sng" dirty="0">
                <a:effectLst>
                  <a:outerShdw blurRad="38100" dist="38100" dir="2700000" algn="tl">
                    <a:srgbClr val="C0C0C0"/>
                  </a:outerShdw>
                </a:effectLst>
              </a:rPr>
              <a:t>Evolutionary  Concept of  dentition</a:t>
            </a:r>
            <a:endParaRPr lang="en-US" sz="4000" b="1" u="sng" dirty="0"/>
          </a:p>
        </p:txBody>
      </p:sp>
      <p:sp>
        <p:nvSpPr>
          <p:cNvPr id="5" name="Content Placeholder 4"/>
          <p:cNvSpPr>
            <a:spLocks noGrp="1"/>
          </p:cNvSpPr>
          <p:nvPr>
            <p:ph idx="1"/>
          </p:nvPr>
        </p:nvSpPr>
        <p:spPr>
          <a:xfrm>
            <a:off x="1905000" y="1524000"/>
            <a:ext cx="7008812" cy="5105400"/>
          </a:xfrm>
        </p:spPr>
        <p:txBody>
          <a:bodyPr>
            <a:normAutofit fontScale="92500" lnSpcReduction="20000"/>
          </a:bodyPr>
          <a:lstStyle/>
          <a:p>
            <a:pPr marL="533400" indent="-533400">
              <a:lnSpc>
                <a:spcPct val="90000"/>
              </a:lnSpc>
              <a:buFontTx/>
              <a:buNone/>
            </a:pPr>
            <a:r>
              <a:rPr lang="en-US" sz="2800" dirty="0">
                <a:solidFill>
                  <a:schemeClr val="tx2"/>
                </a:solidFill>
              </a:rPr>
              <a:t>During evolution several significant changes took place in the jaws and teeth. When the reptilian evolve to mammalian , the dentition</a:t>
            </a:r>
            <a:r>
              <a:rPr lang="en-US" sz="2800" dirty="0"/>
              <a:t> </a:t>
            </a:r>
            <a:r>
              <a:rPr lang="en-US" sz="2800" dirty="0">
                <a:solidFill>
                  <a:schemeClr val="tx2"/>
                </a:solidFill>
              </a:rPr>
              <a:t>went from </a:t>
            </a:r>
          </a:p>
          <a:p>
            <a:pPr marL="533400" indent="-533400">
              <a:lnSpc>
                <a:spcPct val="90000"/>
              </a:lnSpc>
              <a:buFontTx/>
              <a:buNone/>
            </a:pPr>
            <a:r>
              <a:rPr lang="en-US" sz="2800" dirty="0">
                <a:solidFill>
                  <a:schemeClr val="tx2"/>
                </a:solidFill>
              </a:rPr>
              <a:t>    “</a:t>
            </a:r>
            <a:r>
              <a:rPr lang="en-US" sz="2800" b="1" dirty="0" err="1">
                <a:solidFill>
                  <a:schemeClr val="accent1"/>
                </a:solidFill>
              </a:rPr>
              <a:t>polyphydont</a:t>
            </a:r>
            <a:r>
              <a:rPr lang="en-US" sz="2800" b="1" dirty="0">
                <a:solidFill>
                  <a:schemeClr val="tx2"/>
                </a:solidFill>
              </a:rPr>
              <a:t> </a:t>
            </a:r>
            <a:r>
              <a:rPr lang="en-US" sz="2800" dirty="0">
                <a:solidFill>
                  <a:schemeClr val="tx2"/>
                </a:solidFill>
              </a:rPr>
              <a:t>” (many set of teeth)</a:t>
            </a:r>
          </a:p>
          <a:p>
            <a:pPr marL="533400" indent="-533400">
              <a:lnSpc>
                <a:spcPct val="90000"/>
              </a:lnSpc>
              <a:buFontTx/>
              <a:buNone/>
            </a:pPr>
            <a:r>
              <a:rPr lang="en-US" sz="2800" dirty="0">
                <a:solidFill>
                  <a:schemeClr val="tx2"/>
                </a:solidFill>
              </a:rPr>
              <a:t> </a:t>
            </a:r>
          </a:p>
          <a:p>
            <a:pPr marL="533400" indent="-533400">
              <a:lnSpc>
                <a:spcPct val="90000"/>
              </a:lnSpc>
              <a:buFontTx/>
              <a:buNone/>
            </a:pPr>
            <a:r>
              <a:rPr lang="en-US" sz="2800" dirty="0">
                <a:solidFill>
                  <a:schemeClr val="tx2"/>
                </a:solidFill>
              </a:rPr>
              <a:t>    “</a:t>
            </a:r>
            <a:r>
              <a:rPr lang="en-US" sz="2800" b="1" dirty="0" err="1">
                <a:solidFill>
                  <a:schemeClr val="accent1"/>
                </a:solidFill>
              </a:rPr>
              <a:t>diphydont</a:t>
            </a:r>
            <a:r>
              <a:rPr lang="en-US" sz="2800" dirty="0">
                <a:solidFill>
                  <a:schemeClr val="tx2"/>
                </a:solidFill>
              </a:rPr>
              <a:t> ” (only two sets of teeth)</a:t>
            </a:r>
          </a:p>
          <a:p>
            <a:pPr marL="533400" indent="-533400">
              <a:lnSpc>
                <a:spcPct val="90000"/>
              </a:lnSpc>
              <a:buFontTx/>
              <a:buNone/>
            </a:pPr>
            <a:r>
              <a:rPr lang="en-US" sz="2800" dirty="0">
                <a:solidFill>
                  <a:schemeClr val="tx2"/>
                </a:solidFill>
              </a:rPr>
              <a:t> </a:t>
            </a:r>
          </a:p>
          <a:p>
            <a:pPr marL="533400" indent="-533400">
              <a:lnSpc>
                <a:spcPct val="90000"/>
              </a:lnSpc>
              <a:buFontTx/>
              <a:buNone/>
            </a:pPr>
            <a:r>
              <a:rPr lang="en-US" sz="2800" dirty="0">
                <a:solidFill>
                  <a:schemeClr val="tx2"/>
                </a:solidFill>
              </a:rPr>
              <a:t>      “</a:t>
            </a:r>
            <a:r>
              <a:rPr lang="en-US" sz="2800" b="1" dirty="0" err="1">
                <a:solidFill>
                  <a:schemeClr val="accent1"/>
                </a:solidFill>
              </a:rPr>
              <a:t>homodent</a:t>
            </a:r>
            <a:r>
              <a:rPr lang="en-US" sz="2800" dirty="0">
                <a:solidFill>
                  <a:schemeClr val="accent1"/>
                </a:solidFill>
              </a:rPr>
              <a:t> </a:t>
            </a:r>
            <a:r>
              <a:rPr lang="en-US" sz="2800" dirty="0">
                <a:solidFill>
                  <a:schemeClr val="tx2"/>
                </a:solidFill>
              </a:rPr>
              <a:t>” (all of same  teeth)</a:t>
            </a:r>
          </a:p>
          <a:p>
            <a:pPr marL="533400" indent="-533400">
              <a:lnSpc>
                <a:spcPct val="90000"/>
              </a:lnSpc>
              <a:buFontTx/>
              <a:buNone/>
            </a:pPr>
            <a:r>
              <a:rPr lang="en-US" sz="2800" dirty="0">
                <a:solidFill>
                  <a:schemeClr val="tx2"/>
                </a:solidFill>
              </a:rPr>
              <a:t> </a:t>
            </a:r>
          </a:p>
          <a:p>
            <a:pPr marL="533400" indent="-533400">
              <a:lnSpc>
                <a:spcPct val="90000"/>
              </a:lnSpc>
              <a:buFontTx/>
              <a:buNone/>
            </a:pPr>
            <a:r>
              <a:rPr lang="en-US" sz="2800" dirty="0">
                <a:solidFill>
                  <a:schemeClr val="tx2"/>
                </a:solidFill>
              </a:rPr>
              <a:t>     “</a:t>
            </a:r>
            <a:r>
              <a:rPr lang="en-US" sz="2800" b="1" dirty="0" err="1">
                <a:solidFill>
                  <a:schemeClr val="accent1"/>
                </a:solidFill>
              </a:rPr>
              <a:t>heterodent</a:t>
            </a:r>
            <a:r>
              <a:rPr lang="en-US" sz="2800" dirty="0">
                <a:solidFill>
                  <a:schemeClr val="tx2"/>
                </a:solidFill>
              </a:rPr>
              <a:t>”(different types of teeth like incisors, canines , premolars and molars) </a:t>
            </a:r>
          </a:p>
          <a:p>
            <a:endParaRPr lang="en-US" dirty="0"/>
          </a:p>
        </p:txBody>
      </p:sp>
      <p:sp>
        <p:nvSpPr>
          <p:cNvPr id="7" name="Down Arrow 6"/>
          <p:cNvSpPr/>
          <p:nvPr/>
        </p:nvSpPr>
        <p:spPr>
          <a:xfrm>
            <a:off x="5410200" y="3200400"/>
            <a:ext cx="533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486400" y="41148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486400" y="5105400"/>
            <a:ext cx="48463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0" y="152400"/>
            <a:ext cx="4800600" cy="6708041"/>
          </a:xfrm>
          <a:prstGeom prst="rect">
            <a:avLst/>
          </a:prstGeom>
        </p:spPr>
        <p:txBody>
          <a:bodyPr wrap="square">
            <a:spAutoFit/>
          </a:bodyPr>
          <a:lstStyle/>
          <a:p>
            <a:r>
              <a:rPr lang="en-US" sz="2800" dirty="0"/>
              <a:t>The </a:t>
            </a:r>
            <a:r>
              <a:rPr lang="en-US" sz="2800" dirty="0" err="1"/>
              <a:t>mandibular</a:t>
            </a:r>
            <a:r>
              <a:rPr lang="en-US" sz="2800" dirty="0"/>
              <a:t> 1</a:t>
            </a:r>
            <a:r>
              <a:rPr lang="en-US" sz="2800" baseline="30000" dirty="0"/>
              <a:t>st</a:t>
            </a:r>
            <a:r>
              <a:rPr lang="en-US" sz="2800" dirty="0"/>
              <a:t> molar is the 1</a:t>
            </a:r>
            <a:r>
              <a:rPr lang="en-US" sz="2800" baseline="30000" dirty="0"/>
              <a:t>st</a:t>
            </a:r>
            <a:r>
              <a:rPr lang="en-US" sz="2800" dirty="0"/>
              <a:t> permanent tooth to erupt, followed by the </a:t>
            </a:r>
            <a:r>
              <a:rPr lang="en-US" sz="2800" dirty="0" err="1"/>
              <a:t>Mandibular</a:t>
            </a:r>
            <a:r>
              <a:rPr lang="en-US" sz="2800" dirty="0"/>
              <a:t> CI.</a:t>
            </a:r>
          </a:p>
          <a:p>
            <a:endParaRPr lang="en-US" sz="2800" dirty="0"/>
          </a:p>
          <a:p>
            <a:r>
              <a:rPr lang="en-US" sz="2800" dirty="0"/>
              <a:t>The maxillary CI has erupted further and resorption of its roots has proceeded.</a:t>
            </a:r>
          </a:p>
          <a:p>
            <a:endParaRPr lang="en-US" sz="2800" dirty="0"/>
          </a:p>
          <a:p>
            <a:r>
              <a:rPr lang="en-US" sz="2800" dirty="0"/>
              <a:t>The lower lip touches the </a:t>
            </a:r>
            <a:r>
              <a:rPr lang="en-US" sz="2800" dirty="0" err="1"/>
              <a:t>incisal</a:t>
            </a:r>
            <a:r>
              <a:rPr lang="en-US" sz="2800" dirty="0"/>
              <a:t> edges of the maxillary </a:t>
            </a:r>
            <a:r>
              <a:rPr lang="en-US" sz="2800" dirty="0" err="1"/>
              <a:t>dec</a:t>
            </a:r>
            <a:r>
              <a:rPr lang="en-US" sz="2800" dirty="0"/>
              <a:t>. incisors and covers the labial surface slightly</a:t>
            </a:r>
            <a:r>
              <a:rPr lang="en-US" sz="2000" dirty="0"/>
              <a:t>.</a:t>
            </a:r>
          </a:p>
        </p:txBody>
      </p:sp>
      <p:pic>
        <p:nvPicPr>
          <p:cNvPr id="5" name="Picture 3" descr="scan0003"/>
          <p:cNvPicPr>
            <a:picLocks noChangeAspect="1" noChangeArrowheads="1"/>
          </p:cNvPicPr>
          <p:nvPr/>
        </p:nvPicPr>
        <p:blipFill>
          <a:blip r:embed="rId2"/>
          <a:srcRect l="62556" t="674" r="4765" b="69739"/>
          <a:stretch>
            <a:fillRect/>
          </a:stretch>
        </p:blipFill>
        <p:spPr bwMode="auto">
          <a:xfrm>
            <a:off x="381000" y="1752600"/>
            <a:ext cx="3505200" cy="35814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228600"/>
            <a:ext cx="4114800" cy="6684907"/>
          </a:xfrm>
          <a:prstGeom prst="rect">
            <a:avLst/>
          </a:prstGeom>
        </p:spPr>
        <p:txBody>
          <a:bodyPr wrap="square">
            <a:spAutoFit/>
          </a:bodyPr>
          <a:lstStyle/>
          <a:p>
            <a:pPr>
              <a:lnSpc>
                <a:spcPct val="90000"/>
              </a:lnSpc>
              <a:buFont typeface="Wingdings" pitchFamily="2" charset="2"/>
              <a:buChar char="q"/>
            </a:pPr>
            <a:r>
              <a:rPr lang="en-US" sz="2800" dirty="0"/>
              <a:t>The max.1</a:t>
            </a:r>
            <a:r>
              <a:rPr lang="en-US" sz="2800" baseline="30000" dirty="0"/>
              <a:t>st</a:t>
            </a:r>
            <a:r>
              <a:rPr lang="en-US" sz="2800" dirty="0"/>
              <a:t> permanent molar has emerged and attained contact with its antagonist.</a:t>
            </a:r>
          </a:p>
          <a:p>
            <a:pPr>
              <a:lnSpc>
                <a:spcPct val="90000"/>
              </a:lnSpc>
              <a:buFont typeface="Wingdings" pitchFamily="2" charset="2"/>
              <a:buChar char="q"/>
            </a:pPr>
            <a:endParaRPr lang="en-US" sz="2800" dirty="0"/>
          </a:p>
          <a:p>
            <a:pPr>
              <a:lnSpc>
                <a:spcPct val="90000"/>
              </a:lnSpc>
              <a:buFont typeface="Wingdings" pitchFamily="2" charset="2"/>
              <a:buChar char="q"/>
            </a:pPr>
            <a:r>
              <a:rPr lang="en-US" sz="2800" dirty="0" err="1"/>
              <a:t>Intercuspation</a:t>
            </a:r>
            <a:r>
              <a:rPr lang="en-US" sz="2800" dirty="0"/>
              <a:t> is </a:t>
            </a:r>
            <a:r>
              <a:rPr lang="en-US" sz="2800" b="1" dirty="0"/>
              <a:t>End</a:t>
            </a:r>
            <a:r>
              <a:rPr lang="en-US" sz="2800" dirty="0"/>
              <a:t> </a:t>
            </a:r>
            <a:r>
              <a:rPr lang="en-US" sz="2800" b="1" dirty="0"/>
              <a:t>to</a:t>
            </a:r>
            <a:r>
              <a:rPr lang="en-US" sz="2800" dirty="0"/>
              <a:t> </a:t>
            </a:r>
            <a:r>
              <a:rPr lang="en-US" sz="2800" b="1" dirty="0"/>
              <a:t>End</a:t>
            </a:r>
            <a:r>
              <a:rPr lang="en-US" sz="2800" dirty="0"/>
              <a:t>.</a:t>
            </a:r>
          </a:p>
          <a:p>
            <a:pPr>
              <a:lnSpc>
                <a:spcPct val="90000"/>
              </a:lnSpc>
              <a:buFont typeface="Wingdings" pitchFamily="2" charset="2"/>
              <a:buChar char="q"/>
            </a:pPr>
            <a:endParaRPr lang="en-US" sz="2800" dirty="0"/>
          </a:p>
          <a:p>
            <a:pPr>
              <a:lnSpc>
                <a:spcPct val="90000"/>
              </a:lnSpc>
              <a:buFont typeface="Wingdings" pitchFamily="2" charset="2"/>
              <a:buChar char="q"/>
            </a:pPr>
            <a:r>
              <a:rPr lang="en-US" sz="2800" dirty="0"/>
              <a:t>The 1</a:t>
            </a:r>
            <a:r>
              <a:rPr lang="en-US" sz="2800" baseline="30000" dirty="0"/>
              <a:t>st</a:t>
            </a:r>
            <a:r>
              <a:rPr lang="en-US" sz="2800" dirty="0"/>
              <a:t> molar will not attain </a:t>
            </a:r>
            <a:r>
              <a:rPr lang="en-US" sz="2800" dirty="0" err="1"/>
              <a:t>intercuspation</a:t>
            </a:r>
            <a:r>
              <a:rPr lang="en-US" sz="2800" dirty="0"/>
              <a:t> before the transition of posterior teeth completed.</a:t>
            </a:r>
          </a:p>
          <a:p>
            <a:pPr>
              <a:lnSpc>
                <a:spcPct val="90000"/>
              </a:lnSpc>
              <a:buFont typeface="Wingdings" pitchFamily="2" charset="2"/>
              <a:buChar char="q"/>
            </a:pPr>
            <a:endParaRPr lang="en-US" sz="2800" dirty="0"/>
          </a:p>
          <a:p>
            <a:pPr>
              <a:lnSpc>
                <a:spcPct val="90000"/>
              </a:lnSpc>
              <a:buFont typeface="Wingdings" pitchFamily="2" charset="2"/>
              <a:buChar char="q"/>
            </a:pPr>
            <a:r>
              <a:rPr lang="en-US" sz="2800" dirty="0"/>
              <a:t>The </a:t>
            </a:r>
            <a:r>
              <a:rPr lang="en-US" sz="2800" dirty="0" err="1"/>
              <a:t>mand</a:t>
            </a:r>
            <a:r>
              <a:rPr lang="en-US" sz="2800" dirty="0"/>
              <a:t>. CI erupts further</a:t>
            </a:r>
            <a:r>
              <a:rPr lang="en-US" sz="2400" dirty="0"/>
              <a:t>.</a:t>
            </a:r>
          </a:p>
        </p:txBody>
      </p:sp>
      <p:pic>
        <p:nvPicPr>
          <p:cNvPr id="3" name="Picture 3" descr="scan0003"/>
          <p:cNvPicPr>
            <a:picLocks noChangeAspect="1" noChangeArrowheads="1"/>
          </p:cNvPicPr>
          <p:nvPr/>
        </p:nvPicPr>
        <p:blipFill>
          <a:blip r:embed="rId2"/>
          <a:srcRect l="6285" t="35327" r="56297" b="34517"/>
          <a:stretch>
            <a:fillRect/>
          </a:stretch>
        </p:blipFill>
        <p:spPr bwMode="auto">
          <a:xfrm>
            <a:off x="381000" y="1981200"/>
            <a:ext cx="3810000" cy="274002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an0003"/>
          <p:cNvPicPr>
            <a:picLocks noChangeAspect="1" noChangeArrowheads="1"/>
          </p:cNvPicPr>
          <p:nvPr/>
        </p:nvPicPr>
        <p:blipFill>
          <a:blip r:embed="rId2"/>
          <a:srcRect l="61299" t="35193" r="4765" b="35925"/>
          <a:stretch>
            <a:fillRect/>
          </a:stretch>
        </p:blipFill>
        <p:spPr bwMode="auto">
          <a:xfrm>
            <a:off x="533400" y="1524000"/>
            <a:ext cx="4114800" cy="3124200"/>
          </a:xfrm>
          <a:prstGeom prst="rect">
            <a:avLst/>
          </a:prstGeom>
          <a:noFill/>
        </p:spPr>
      </p:pic>
      <p:sp>
        <p:nvSpPr>
          <p:cNvPr id="3" name="Rectangle 2"/>
          <p:cNvSpPr/>
          <p:nvPr/>
        </p:nvSpPr>
        <p:spPr>
          <a:xfrm>
            <a:off x="5105400" y="762001"/>
            <a:ext cx="3733800" cy="5262979"/>
          </a:xfrm>
          <a:prstGeom prst="rect">
            <a:avLst/>
          </a:prstGeom>
        </p:spPr>
        <p:txBody>
          <a:bodyPr wrap="square">
            <a:spAutoFit/>
          </a:bodyPr>
          <a:lstStyle/>
          <a:p>
            <a:pPr>
              <a:buFont typeface="Wingdings" pitchFamily="2" charset="2"/>
              <a:buChar char="q"/>
            </a:pPr>
            <a:r>
              <a:rPr lang="en-US" sz="2800" dirty="0"/>
              <a:t>The position of the </a:t>
            </a:r>
            <a:r>
              <a:rPr lang="en-US" sz="2800" dirty="0" err="1"/>
              <a:t>mand</a:t>
            </a:r>
            <a:r>
              <a:rPr lang="en-US" sz="2800" dirty="0"/>
              <a:t>. CI is influenced by the tongue and the lower lip.</a:t>
            </a:r>
          </a:p>
          <a:p>
            <a:pPr>
              <a:buFont typeface="Wingdings" pitchFamily="2" charset="2"/>
              <a:buChar char="q"/>
            </a:pPr>
            <a:endParaRPr lang="en-US" sz="2800" dirty="0"/>
          </a:p>
          <a:p>
            <a:pPr>
              <a:buFont typeface="Wingdings" pitchFamily="2" charset="2"/>
              <a:buChar char="q"/>
            </a:pPr>
            <a:r>
              <a:rPr lang="en-US" sz="2800" dirty="0"/>
              <a:t>The upper lip makes contact with the max. CI shortly after its emergence thus reducing its labial inclination.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828800"/>
            <a:ext cx="3886200" cy="4228850"/>
          </a:xfrm>
          <a:prstGeom prst="rect">
            <a:avLst/>
          </a:prstGeom>
        </p:spPr>
        <p:txBody>
          <a:bodyPr wrap="square">
            <a:spAutoFit/>
          </a:bodyPr>
          <a:lstStyle/>
          <a:p>
            <a:pPr>
              <a:lnSpc>
                <a:spcPct val="80000"/>
              </a:lnSpc>
            </a:pPr>
            <a:r>
              <a:rPr lang="en-US" sz="2400" dirty="0"/>
              <a:t>The max. and </a:t>
            </a:r>
            <a:r>
              <a:rPr lang="en-US" sz="2400" dirty="0" err="1"/>
              <a:t>mand</a:t>
            </a:r>
            <a:r>
              <a:rPr lang="en-US" sz="2400" dirty="0"/>
              <a:t>. incisors erupt until they achieve mutual contact.</a:t>
            </a:r>
          </a:p>
          <a:p>
            <a:pPr>
              <a:lnSpc>
                <a:spcPct val="80000"/>
              </a:lnSpc>
            </a:pPr>
            <a:r>
              <a:rPr lang="en-US" sz="2400" dirty="0"/>
              <a:t>The lower lip also supports the max CI and covers a distance of about 1-3mm thus reducing its labial inclination.</a:t>
            </a:r>
          </a:p>
          <a:p>
            <a:pPr>
              <a:lnSpc>
                <a:spcPct val="80000"/>
              </a:lnSpc>
            </a:pPr>
            <a:r>
              <a:rPr lang="en-US" sz="2400" dirty="0"/>
              <a:t>The lower lip also contacts the Mand. incisor.</a:t>
            </a:r>
          </a:p>
          <a:p>
            <a:pPr>
              <a:lnSpc>
                <a:spcPct val="80000"/>
              </a:lnSpc>
            </a:pPr>
            <a:r>
              <a:rPr lang="en-US" sz="2400" dirty="0"/>
              <a:t>The upper incisors are also supported by the </a:t>
            </a:r>
            <a:r>
              <a:rPr lang="en-US" sz="2400" dirty="0" err="1"/>
              <a:t>mand</a:t>
            </a:r>
            <a:r>
              <a:rPr lang="en-US" sz="2400" dirty="0"/>
              <a:t>. Incisors.</a:t>
            </a:r>
            <a:endParaRPr lang="en-US" dirty="0"/>
          </a:p>
        </p:txBody>
      </p:sp>
      <p:pic>
        <p:nvPicPr>
          <p:cNvPr id="3" name="Picture 3" descr="scan0003"/>
          <p:cNvPicPr>
            <a:picLocks noChangeAspect="1" noChangeArrowheads="1"/>
          </p:cNvPicPr>
          <p:nvPr/>
        </p:nvPicPr>
        <p:blipFill>
          <a:blip r:embed="rId2"/>
          <a:srcRect l="7253" t="69710" r="57555"/>
          <a:stretch>
            <a:fillRect/>
          </a:stretch>
        </p:blipFill>
        <p:spPr bwMode="auto">
          <a:xfrm>
            <a:off x="381000" y="2286000"/>
            <a:ext cx="4191000" cy="3217863"/>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can0003"/>
          <p:cNvPicPr>
            <a:picLocks noChangeAspect="1" noChangeArrowheads="1"/>
          </p:cNvPicPr>
          <p:nvPr/>
        </p:nvPicPr>
        <p:blipFill>
          <a:blip r:embed="rId2"/>
          <a:srcRect l="65007" t="69653" r="5220" b="912"/>
          <a:stretch>
            <a:fillRect/>
          </a:stretch>
        </p:blipFill>
        <p:spPr bwMode="auto">
          <a:xfrm>
            <a:off x="457200" y="1981200"/>
            <a:ext cx="4114800" cy="3630613"/>
          </a:xfrm>
          <a:prstGeom prst="rect">
            <a:avLst/>
          </a:prstGeom>
          <a:noFill/>
          <a:ln w="9525">
            <a:noFill/>
            <a:miter lim="800000"/>
            <a:headEnd/>
            <a:tailEnd/>
          </a:ln>
        </p:spPr>
      </p:pic>
      <p:sp>
        <p:nvSpPr>
          <p:cNvPr id="3" name="Rectangle 2"/>
          <p:cNvSpPr/>
          <p:nvPr/>
        </p:nvSpPr>
        <p:spPr>
          <a:xfrm>
            <a:off x="5181600" y="1371600"/>
            <a:ext cx="3505200" cy="4524315"/>
          </a:xfrm>
          <a:prstGeom prst="rect">
            <a:avLst/>
          </a:prstGeom>
        </p:spPr>
        <p:txBody>
          <a:bodyPr wrap="square">
            <a:spAutoFit/>
          </a:bodyPr>
          <a:lstStyle/>
          <a:p>
            <a:r>
              <a:rPr lang="en-US" sz="3200" dirty="0"/>
              <a:t>The max. and </a:t>
            </a:r>
            <a:r>
              <a:rPr lang="en-US" sz="3200" dirty="0" err="1"/>
              <a:t>mand</a:t>
            </a:r>
            <a:r>
              <a:rPr lang="en-US" sz="3200" dirty="0"/>
              <a:t>. incisors have now attained a steeper inclination due to the effect of the </a:t>
            </a:r>
            <a:r>
              <a:rPr lang="en-US" sz="3200" dirty="0" err="1"/>
              <a:t>perioral</a:t>
            </a:r>
            <a:r>
              <a:rPr lang="en-US" sz="3200" dirty="0"/>
              <a:t> musculature.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summary</a:t>
            </a:r>
          </a:p>
        </p:txBody>
      </p:sp>
      <p:sp>
        <p:nvSpPr>
          <p:cNvPr id="3" name="Content Placeholder 2"/>
          <p:cNvSpPr>
            <a:spLocks noGrp="1"/>
          </p:cNvSpPr>
          <p:nvPr>
            <p:ph idx="1"/>
          </p:nvPr>
        </p:nvSpPr>
        <p:spPr>
          <a:xfrm>
            <a:off x="0" y="1143000"/>
            <a:ext cx="8915400" cy="4525963"/>
          </a:xfrm>
        </p:spPr>
        <p:txBody>
          <a:bodyPr>
            <a:noAutofit/>
          </a:bodyPr>
          <a:lstStyle/>
          <a:p>
            <a:pPr>
              <a:lnSpc>
                <a:spcPct val="120000"/>
              </a:lnSpc>
              <a:buFont typeface="Wingdings" pitchFamily="2" charset="2"/>
              <a:buChar char="q"/>
            </a:pPr>
            <a:r>
              <a:rPr lang="en-US" sz="2800" dirty="0"/>
              <a:t>Transition takes more than 3years.</a:t>
            </a:r>
          </a:p>
          <a:p>
            <a:pPr>
              <a:lnSpc>
                <a:spcPct val="120000"/>
              </a:lnSpc>
              <a:buFont typeface="Wingdings" pitchFamily="2" charset="2"/>
              <a:buChar char="q"/>
            </a:pPr>
            <a:r>
              <a:rPr lang="en-US" sz="2800" dirty="0"/>
              <a:t>Upon emergence the permanent tooth migrates to its future position.</a:t>
            </a:r>
          </a:p>
          <a:p>
            <a:pPr>
              <a:lnSpc>
                <a:spcPct val="120000"/>
              </a:lnSpc>
              <a:buFont typeface="Wingdings" pitchFamily="2" charset="2"/>
              <a:buChar char="q"/>
            </a:pPr>
            <a:r>
              <a:rPr lang="en-US" sz="2800" dirty="0"/>
              <a:t>Perm. LI erupts in a more labial direction than the perm. CI. Subsequently its inclination reduces.</a:t>
            </a:r>
          </a:p>
          <a:p>
            <a:pPr>
              <a:lnSpc>
                <a:spcPct val="120000"/>
              </a:lnSpc>
              <a:buFont typeface="Wingdings" pitchFamily="2" charset="2"/>
              <a:buChar char="q"/>
            </a:pPr>
            <a:r>
              <a:rPr lang="en-US" sz="2800" dirty="0"/>
              <a:t>The </a:t>
            </a:r>
            <a:r>
              <a:rPr lang="en-US" sz="2800" dirty="0" err="1"/>
              <a:t>mand</a:t>
            </a:r>
            <a:r>
              <a:rPr lang="en-US" sz="2800" dirty="0"/>
              <a:t>. LI emerges </a:t>
            </a:r>
            <a:r>
              <a:rPr lang="en-US" sz="2800" dirty="0" err="1"/>
              <a:t>lingually</a:t>
            </a:r>
            <a:r>
              <a:rPr lang="en-US" sz="2800" dirty="0"/>
              <a:t> in the dental arch and subsequently it moves </a:t>
            </a:r>
            <a:r>
              <a:rPr lang="en-US" sz="2800" dirty="0" err="1"/>
              <a:t>labially</a:t>
            </a:r>
            <a:r>
              <a:rPr lang="en-US" sz="2800" dirty="0"/>
              <a:t> under the influence of the pressure exerted by the tongue</a:t>
            </a:r>
          </a:p>
        </p:txBody>
      </p:sp>
      <p:pic>
        <p:nvPicPr>
          <p:cNvPr id="348161" name="Picture 1" descr="C:\Documents and Settings\DR.CRYSTAL\Desktop\My Pictures\dentition\tooth fairy.jpg"/>
          <p:cNvPicPr>
            <a:picLocks noChangeAspect="1" noChangeArrowheads="1"/>
          </p:cNvPicPr>
          <p:nvPr/>
        </p:nvPicPr>
        <p:blipFill>
          <a:blip r:embed="rId2"/>
          <a:srcRect/>
          <a:stretch>
            <a:fillRect/>
          </a:stretch>
        </p:blipFill>
        <p:spPr bwMode="auto">
          <a:xfrm>
            <a:off x="6781800" y="228600"/>
            <a:ext cx="2209800" cy="14478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457201"/>
            <a:ext cx="8153400" cy="2677656"/>
          </a:xfrm>
          <a:prstGeom prst="rect">
            <a:avLst/>
          </a:prstGeom>
        </p:spPr>
        <p:txBody>
          <a:bodyPr wrap="square">
            <a:spAutoFit/>
          </a:bodyPr>
          <a:lstStyle/>
          <a:p>
            <a:r>
              <a:rPr lang="en-US" sz="2800" dirty="0"/>
              <a:t> The process of eruption is influenced by certain factors such as:</a:t>
            </a:r>
          </a:p>
          <a:p>
            <a:endParaRPr lang="en-US" sz="2800" dirty="0"/>
          </a:p>
          <a:p>
            <a:r>
              <a:rPr lang="en-US" sz="2800" dirty="0"/>
              <a:t>A) Local space conditions in the dental arch.</a:t>
            </a:r>
          </a:p>
          <a:p>
            <a:r>
              <a:rPr lang="en-US" sz="2800" dirty="0"/>
              <a:t>B) The position and the functional activity of the tongue lips and </a:t>
            </a:r>
            <a:r>
              <a:rPr lang="en-US" sz="2800" dirty="0" err="1"/>
              <a:t>buccal</a:t>
            </a:r>
            <a:r>
              <a:rPr lang="en-US" sz="2800" dirty="0"/>
              <a:t> musculature.</a:t>
            </a:r>
          </a:p>
        </p:txBody>
      </p:sp>
      <p:pic>
        <p:nvPicPr>
          <p:cNvPr id="347137" name="Picture 1" descr="C:\Documents and Settings\DR.CRYSTAL\Desktop\My Pictures\dentition\1140988780lnJ08F.jpg"/>
          <p:cNvPicPr>
            <a:picLocks noChangeAspect="1" noChangeArrowheads="1"/>
          </p:cNvPicPr>
          <p:nvPr/>
        </p:nvPicPr>
        <p:blipFill>
          <a:blip r:embed="rId2"/>
          <a:srcRect/>
          <a:stretch>
            <a:fillRect/>
          </a:stretch>
        </p:blipFill>
        <p:spPr bwMode="auto">
          <a:xfrm>
            <a:off x="381000" y="4685712"/>
            <a:ext cx="1600200" cy="1924638"/>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
          <p:cNvPicPr>
            <a:picLocks noChangeAspect="1" noChangeArrowheads="1"/>
          </p:cNvPicPr>
          <p:nvPr/>
        </p:nvPicPr>
        <p:blipFill>
          <a:blip r:embed="rId2"/>
          <a:srcRect/>
          <a:stretch>
            <a:fillRect/>
          </a:stretch>
        </p:blipFill>
        <p:spPr bwMode="auto">
          <a:xfrm>
            <a:off x="533400" y="447675"/>
            <a:ext cx="7696200" cy="580072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INTERTRANSITIONAL PERIOD</a:t>
            </a:r>
            <a:endParaRPr lang="en-US" u="sng" dirty="0"/>
          </a:p>
        </p:txBody>
      </p:sp>
      <p:sp>
        <p:nvSpPr>
          <p:cNvPr id="3" name="Content Placeholder 2"/>
          <p:cNvSpPr>
            <a:spLocks noGrp="1"/>
          </p:cNvSpPr>
          <p:nvPr>
            <p:ph idx="1"/>
          </p:nvPr>
        </p:nvSpPr>
        <p:spPr>
          <a:xfrm>
            <a:off x="838200" y="1600200"/>
            <a:ext cx="7848600" cy="4525963"/>
          </a:xfrm>
        </p:spPr>
        <p:txBody>
          <a:bodyPr>
            <a:noAutofit/>
          </a:bodyPr>
          <a:lstStyle/>
          <a:p>
            <a:pPr>
              <a:buFont typeface="Wingdings" pitchFamily="2" charset="2"/>
              <a:buChar char="q"/>
            </a:pPr>
            <a:r>
              <a:rPr lang="en-US" sz="2800" dirty="0"/>
              <a:t>Lies between the 1</a:t>
            </a:r>
            <a:r>
              <a:rPr lang="en-US" sz="2800" baseline="30000" dirty="0"/>
              <a:t>st</a:t>
            </a:r>
            <a:r>
              <a:rPr lang="en-US" sz="2800" dirty="0"/>
              <a:t> and 2</a:t>
            </a:r>
            <a:r>
              <a:rPr lang="en-US" sz="2800" baseline="30000" dirty="0"/>
              <a:t>nd</a:t>
            </a:r>
            <a:r>
              <a:rPr lang="en-US" sz="2800" dirty="0"/>
              <a:t> transitional period.</a:t>
            </a:r>
          </a:p>
          <a:p>
            <a:pPr>
              <a:buFont typeface="Wingdings" pitchFamily="2" charset="2"/>
              <a:buChar char="q"/>
            </a:pPr>
            <a:r>
              <a:rPr lang="en-US" sz="2800" dirty="0"/>
              <a:t>Stable phase and is characterized by:</a:t>
            </a:r>
          </a:p>
          <a:p>
            <a:pPr>
              <a:buNone/>
            </a:pPr>
            <a:r>
              <a:rPr lang="en-US" sz="2800" dirty="0"/>
              <a:t>     A) Contains both sets of dentition.</a:t>
            </a:r>
          </a:p>
          <a:p>
            <a:pPr>
              <a:buNone/>
            </a:pPr>
            <a:r>
              <a:rPr lang="en-US" sz="2800" dirty="0"/>
              <a:t>     B) Comprises of permanent molars and incisors.</a:t>
            </a:r>
          </a:p>
          <a:p>
            <a:pPr>
              <a:buNone/>
            </a:pPr>
            <a:r>
              <a:rPr lang="en-US" sz="2800" dirty="0"/>
              <a:t>     C) Deciduous canines and deciduous 1st and 2</a:t>
            </a:r>
            <a:r>
              <a:rPr lang="en-US" sz="2800" baseline="30000" dirty="0"/>
              <a:t>nd</a:t>
            </a:r>
            <a:r>
              <a:rPr lang="en-US" sz="2800" dirty="0"/>
              <a:t> molars.  </a:t>
            </a:r>
          </a:p>
          <a:p>
            <a:pPr>
              <a:buFont typeface="Wingdings" pitchFamily="2" charset="2"/>
              <a:buChar char="q"/>
            </a:pPr>
            <a:endParaRPr lang="en-US" sz="28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03"/>
          <p:cNvPicPr>
            <a:picLocks noChangeAspect="1" noChangeArrowheads="1"/>
          </p:cNvPicPr>
          <p:nvPr/>
        </p:nvPicPr>
        <p:blipFill>
          <a:blip r:embed="rId2"/>
          <a:srcRect l="55133" t="5219" r="9261" b="67815"/>
          <a:stretch>
            <a:fillRect/>
          </a:stretch>
        </p:blipFill>
        <p:spPr bwMode="auto">
          <a:xfrm>
            <a:off x="457200" y="1143000"/>
            <a:ext cx="3886200" cy="3886200"/>
          </a:xfrm>
          <a:prstGeom prst="rect">
            <a:avLst/>
          </a:prstGeom>
          <a:noFill/>
        </p:spPr>
      </p:pic>
      <p:sp>
        <p:nvSpPr>
          <p:cNvPr id="5" name="Rectangle 4"/>
          <p:cNvSpPr/>
          <p:nvPr/>
        </p:nvSpPr>
        <p:spPr>
          <a:xfrm>
            <a:off x="4724400" y="304800"/>
            <a:ext cx="4267200" cy="5743111"/>
          </a:xfrm>
          <a:prstGeom prst="rect">
            <a:avLst/>
          </a:prstGeom>
        </p:spPr>
        <p:txBody>
          <a:bodyPr wrap="square">
            <a:spAutoFit/>
          </a:bodyPr>
          <a:lstStyle/>
          <a:p>
            <a:pPr>
              <a:lnSpc>
                <a:spcPct val="90000"/>
              </a:lnSpc>
            </a:pPr>
            <a:r>
              <a:rPr lang="en-US" sz="2400" dirty="0"/>
              <a:t>The max. CI are </a:t>
            </a:r>
            <a:r>
              <a:rPr lang="en-US" sz="2400" dirty="0" err="1"/>
              <a:t>labially</a:t>
            </a:r>
            <a:r>
              <a:rPr lang="en-US" sz="2400" dirty="0"/>
              <a:t> inclined with a central </a:t>
            </a:r>
            <a:r>
              <a:rPr lang="en-US" sz="2400" dirty="0" err="1"/>
              <a:t>diastema</a:t>
            </a:r>
            <a:r>
              <a:rPr lang="en-US" sz="2400" dirty="0"/>
              <a:t>.</a:t>
            </a:r>
          </a:p>
          <a:p>
            <a:pPr>
              <a:lnSpc>
                <a:spcPct val="90000"/>
              </a:lnSpc>
            </a:pPr>
            <a:endParaRPr lang="en-US" sz="2400" dirty="0"/>
          </a:p>
          <a:p>
            <a:pPr>
              <a:lnSpc>
                <a:spcPct val="90000"/>
              </a:lnSpc>
            </a:pPr>
            <a:r>
              <a:rPr lang="en-US" sz="2400" dirty="0" err="1"/>
              <a:t>Diastema</a:t>
            </a:r>
            <a:r>
              <a:rPr lang="en-US" sz="2400" dirty="0"/>
              <a:t> is present </a:t>
            </a:r>
            <a:r>
              <a:rPr lang="en-US" sz="2400" dirty="0" err="1"/>
              <a:t>mesial</a:t>
            </a:r>
            <a:r>
              <a:rPr lang="en-US" sz="2400" dirty="0"/>
              <a:t> to the </a:t>
            </a:r>
            <a:r>
              <a:rPr lang="en-US" sz="2400" dirty="0" err="1"/>
              <a:t>dec</a:t>
            </a:r>
            <a:r>
              <a:rPr lang="en-US" sz="2400" dirty="0"/>
              <a:t> canine in the max arch.</a:t>
            </a:r>
          </a:p>
          <a:p>
            <a:pPr>
              <a:lnSpc>
                <a:spcPct val="90000"/>
              </a:lnSpc>
            </a:pPr>
            <a:endParaRPr lang="en-US" sz="2400" dirty="0"/>
          </a:p>
          <a:p>
            <a:pPr>
              <a:lnSpc>
                <a:spcPct val="90000"/>
              </a:lnSpc>
            </a:pPr>
            <a:r>
              <a:rPr lang="en-US" sz="2400" dirty="0"/>
              <a:t>Mand. incisors are less </a:t>
            </a:r>
            <a:r>
              <a:rPr lang="en-US" sz="2400" dirty="0" err="1"/>
              <a:t>labially</a:t>
            </a:r>
            <a:r>
              <a:rPr lang="en-US" sz="2400" dirty="0"/>
              <a:t> inclined than the max. CI and are usually in contact with each other.</a:t>
            </a:r>
          </a:p>
          <a:p>
            <a:pPr>
              <a:lnSpc>
                <a:spcPct val="90000"/>
              </a:lnSpc>
            </a:pPr>
            <a:endParaRPr lang="en-US" sz="2400" dirty="0"/>
          </a:p>
          <a:p>
            <a:pPr>
              <a:lnSpc>
                <a:spcPct val="90000"/>
              </a:lnSpc>
            </a:pPr>
            <a:r>
              <a:rPr lang="en-US" sz="2400" dirty="0"/>
              <a:t>The </a:t>
            </a:r>
            <a:r>
              <a:rPr lang="en-US" sz="2400" dirty="0" err="1"/>
              <a:t>dec</a:t>
            </a:r>
            <a:r>
              <a:rPr lang="en-US" sz="2400" dirty="0"/>
              <a:t>. teeth still present are quite worn out. The </a:t>
            </a:r>
            <a:r>
              <a:rPr lang="en-US" sz="2400" dirty="0" err="1"/>
              <a:t>occlusal</a:t>
            </a:r>
            <a:r>
              <a:rPr lang="en-US" sz="2400" dirty="0"/>
              <a:t> morphology appears of a plane.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a:t>STAGES OF TOOTH EVOLUTION</a:t>
            </a:r>
          </a:p>
        </p:txBody>
      </p:sp>
      <p:sp>
        <p:nvSpPr>
          <p:cNvPr id="6" name="Content Placeholder 5"/>
          <p:cNvSpPr>
            <a:spLocks noGrp="1"/>
          </p:cNvSpPr>
          <p:nvPr>
            <p:ph idx="1"/>
          </p:nvPr>
        </p:nvSpPr>
        <p:spPr>
          <a:xfrm>
            <a:off x="685800" y="1600200"/>
            <a:ext cx="8001000" cy="4525963"/>
          </a:xfrm>
        </p:spPr>
        <p:txBody>
          <a:bodyPr>
            <a:normAutofit/>
          </a:bodyPr>
          <a:lstStyle/>
          <a:p>
            <a:pPr>
              <a:buNone/>
            </a:pPr>
            <a:r>
              <a:rPr lang="en-US" sz="2400" dirty="0"/>
              <a:t>GRAPHICALLY THERE ARE 4 STAGES OF TOOTH EVOLUTION:</a:t>
            </a:r>
          </a:p>
          <a:p>
            <a:pPr>
              <a:buNone/>
            </a:pPr>
            <a:endParaRPr lang="en-US" sz="2400" dirty="0"/>
          </a:p>
          <a:p>
            <a:pPr>
              <a:buNone/>
            </a:pPr>
            <a:r>
              <a:rPr lang="en-US" sz="2400" dirty="0"/>
              <a:t>                1) the reptilian stage (</a:t>
            </a:r>
            <a:r>
              <a:rPr lang="en-US" sz="2400" dirty="0" err="1"/>
              <a:t>haplodont</a:t>
            </a:r>
            <a:r>
              <a:rPr lang="en-US" sz="2400" dirty="0"/>
              <a:t>)</a:t>
            </a:r>
          </a:p>
          <a:p>
            <a:pPr>
              <a:buNone/>
            </a:pPr>
            <a:r>
              <a:rPr lang="en-US" sz="2400" dirty="0"/>
              <a:t>                2) early mammalian stage (</a:t>
            </a:r>
            <a:r>
              <a:rPr lang="en-US" sz="2400" dirty="0" err="1"/>
              <a:t>triconodont</a:t>
            </a:r>
            <a:r>
              <a:rPr lang="en-US" sz="2400" dirty="0"/>
              <a:t>)</a:t>
            </a:r>
          </a:p>
          <a:p>
            <a:pPr>
              <a:buNone/>
            </a:pPr>
            <a:r>
              <a:rPr lang="en-US" sz="2400" dirty="0"/>
              <a:t>                3) triangular stage (</a:t>
            </a:r>
            <a:r>
              <a:rPr lang="en-US" sz="2400" dirty="0" err="1"/>
              <a:t>tritubercular</a:t>
            </a:r>
            <a:r>
              <a:rPr lang="en-US" sz="2400" dirty="0"/>
              <a:t> molars)</a:t>
            </a:r>
          </a:p>
          <a:p>
            <a:pPr>
              <a:buNone/>
            </a:pPr>
            <a:r>
              <a:rPr lang="en-US" sz="2400" dirty="0"/>
              <a:t>               4) </a:t>
            </a:r>
            <a:r>
              <a:rPr lang="en-US" sz="2400" dirty="0" err="1"/>
              <a:t>quadritubercular</a:t>
            </a:r>
            <a:r>
              <a:rPr lang="en-US" sz="2400" dirty="0"/>
              <a:t> molars</a:t>
            </a:r>
          </a:p>
          <a:p>
            <a:pPr>
              <a:buNone/>
            </a:pPr>
            <a:r>
              <a:rPr lang="en-US" sz="2400" dirty="0"/>
              <a:t>     </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5638800" cy="6684907"/>
          </a:xfrm>
          <a:prstGeom prst="rect">
            <a:avLst/>
          </a:prstGeom>
        </p:spPr>
        <p:txBody>
          <a:bodyPr wrap="square">
            <a:spAutoFit/>
          </a:bodyPr>
          <a:lstStyle/>
          <a:p>
            <a:pPr>
              <a:lnSpc>
                <a:spcPct val="90000"/>
              </a:lnSpc>
            </a:pPr>
            <a:r>
              <a:rPr lang="en-US" sz="2800" dirty="0"/>
              <a:t>Due to the absence of distinct </a:t>
            </a:r>
            <a:r>
              <a:rPr lang="en-US" sz="2800" dirty="0" err="1"/>
              <a:t>intercuspation</a:t>
            </a:r>
            <a:r>
              <a:rPr lang="en-US" sz="2800" dirty="0"/>
              <a:t> the relation between the two jaws is not fixed.</a:t>
            </a:r>
          </a:p>
          <a:p>
            <a:pPr>
              <a:lnSpc>
                <a:spcPct val="90000"/>
              </a:lnSpc>
            </a:pPr>
            <a:endParaRPr lang="en-US" sz="2800" dirty="0"/>
          </a:p>
          <a:p>
            <a:pPr>
              <a:lnSpc>
                <a:spcPct val="90000"/>
              </a:lnSpc>
            </a:pPr>
            <a:r>
              <a:rPr lang="en-US" sz="2800" dirty="0"/>
              <a:t>Ventral development of the mandible exceeds the Maxilla, the </a:t>
            </a:r>
            <a:r>
              <a:rPr lang="en-US" sz="2800" dirty="0" err="1"/>
              <a:t>Mandibular</a:t>
            </a:r>
            <a:r>
              <a:rPr lang="en-US" sz="2800" dirty="0"/>
              <a:t> teeth have more </a:t>
            </a:r>
            <a:r>
              <a:rPr lang="en-US" sz="2800" dirty="0" err="1"/>
              <a:t>mesial</a:t>
            </a:r>
            <a:r>
              <a:rPr lang="en-US" sz="2800" dirty="0"/>
              <a:t> position.</a:t>
            </a:r>
          </a:p>
          <a:p>
            <a:pPr>
              <a:lnSpc>
                <a:spcPct val="90000"/>
              </a:lnSpc>
            </a:pPr>
            <a:endParaRPr lang="en-US" sz="2800" dirty="0"/>
          </a:p>
          <a:p>
            <a:pPr>
              <a:lnSpc>
                <a:spcPct val="90000"/>
              </a:lnSpc>
            </a:pPr>
            <a:r>
              <a:rPr lang="en-US" sz="2800" dirty="0"/>
              <a:t>The M.D crown dimension reduce further due to attrition.</a:t>
            </a:r>
          </a:p>
          <a:p>
            <a:pPr>
              <a:lnSpc>
                <a:spcPct val="90000"/>
              </a:lnSpc>
            </a:pPr>
            <a:endParaRPr lang="en-US" sz="2800" dirty="0"/>
          </a:p>
          <a:p>
            <a:pPr>
              <a:lnSpc>
                <a:spcPct val="90000"/>
              </a:lnSpc>
            </a:pPr>
            <a:r>
              <a:rPr lang="en-US" sz="2800" dirty="0"/>
              <a:t>The M.D </a:t>
            </a:r>
            <a:r>
              <a:rPr lang="en-US" sz="2800" dirty="0" err="1"/>
              <a:t>angulation</a:t>
            </a:r>
            <a:r>
              <a:rPr lang="en-US" sz="2800" dirty="0"/>
              <a:t> of the max. and </a:t>
            </a:r>
            <a:r>
              <a:rPr lang="en-US" sz="2800" dirty="0" err="1"/>
              <a:t>mand</a:t>
            </a:r>
            <a:r>
              <a:rPr lang="en-US" sz="2800" dirty="0"/>
              <a:t>. perm. incisors is determined partly by the perm. canines that have not emerged</a:t>
            </a:r>
            <a:r>
              <a:rPr lang="en-US" sz="2000" dirty="0"/>
              <a:t>.</a:t>
            </a:r>
          </a:p>
        </p:txBody>
      </p:sp>
      <p:pic>
        <p:nvPicPr>
          <p:cNvPr id="3" name="Picture 3" descr="scan0003"/>
          <p:cNvPicPr>
            <a:picLocks noChangeAspect="1" noChangeArrowheads="1"/>
          </p:cNvPicPr>
          <p:nvPr/>
        </p:nvPicPr>
        <p:blipFill>
          <a:blip r:embed="rId2"/>
          <a:srcRect l="55133" t="36534" r="9261" b="35629"/>
          <a:stretch>
            <a:fillRect/>
          </a:stretch>
        </p:blipFill>
        <p:spPr bwMode="auto">
          <a:xfrm>
            <a:off x="6019800" y="304800"/>
            <a:ext cx="3000375" cy="396240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2"/>
          <a:srcRect/>
          <a:stretch>
            <a:fillRect/>
          </a:stretch>
        </p:blipFill>
        <p:spPr bwMode="auto">
          <a:xfrm>
            <a:off x="533400" y="838200"/>
            <a:ext cx="7437438" cy="50482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THE SECOND TRANSITIONAL PERIOD</a:t>
            </a:r>
            <a:endParaRPr lang="en-US" u="sng" dirty="0"/>
          </a:p>
        </p:txBody>
      </p:sp>
      <p:sp>
        <p:nvSpPr>
          <p:cNvPr id="3" name="Content Placeholder 2"/>
          <p:cNvSpPr>
            <a:spLocks noGrp="1"/>
          </p:cNvSpPr>
          <p:nvPr>
            <p:ph idx="1"/>
          </p:nvPr>
        </p:nvSpPr>
        <p:spPr/>
        <p:txBody>
          <a:bodyPr/>
          <a:lstStyle/>
          <a:p>
            <a:pPr>
              <a:lnSpc>
                <a:spcPct val="150000"/>
              </a:lnSpc>
              <a:buFont typeface="Wingdings" pitchFamily="2" charset="2"/>
              <a:buChar char="q"/>
            </a:pPr>
            <a:r>
              <a:rPr lang="en-US" sz="2800" dirty="0"/>
              <a:t>Characterized by the transition of posterior teeth and the emergence of second permanent molars.</a:t>
            </a:r>
          </a:p>
          <a:p>
            <a:pPr>
              <a:lnSpc>
                <a:spcPct val="150000"/>
              </a:lnSpc>
              <a:buFont typeface="Wingdings" pitchFamily="2" charset="2"/>
              <a:buChar char="q"/>
            </a:pPr>
            <a:r>
              <a:rPr lang="en-US" sz="2800" b="1" dirty="0"/>
              <a:t>LATE MIXED DENTITION PERIOD</a:t>
            </a:r>
            <a:r>
              <a:rPr lang="en-US" sz="2800" dirty="0"/>
              <a:t>  (</a:t>
            </a:r>
            <a:r>
              <a:rPr lang="en-US" sz="2800" b="1" dirty="0"/>
              <a:t>9-12YEARS)</a:t>
            </a:r>
          </a:p>
          <a:p>
            <a:pPr>
              <a:lnSpc>
                <a:spcPct val="150000"/>
              </a:lnSpc>
              <a:buNone/>
            </a:pPr>
            <a:r>
              <a:rPr lang="en-US" sz="2800" dirty="0"/>
              <a:t>                                  </a:t>
            </a:r>
            <a:endParaRPr lang="en-US" b="1" dirty="0"/>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CUSPID AND BICUSPID ERUPTION</a:t>
            </a:r>
            <a:endParaRPr lang="en-US" u="sng" dirty="0"/>
          </a:p>
        </p:txBody>
      </p:sp>
      <p:sp>
        <p:nvSpPr>
          <p:cNvPr id="3" name="Content Placeholder 2"/>
          <p:cNvSpPr>
            <a:spLocks noGrp="1"/>
          </p:cNvSpPr>
          <p:nvPr>
            <p:ph idx="1"/>
          </p:nvPr>
        </p:nvSpPr>
        <p:spPr/>
        <p:txBody>
          <a:bodyPr>
            <a:normAutofit/>
          </a:bodyPr>
          <a:lstStyle/>
          <a:p>
            <a:pPr marL="609600" indent="-609600">
              <a:buFont typeface="Wingdings" pitchFamily="2" charset="2"/>
              <a:buChar char="q"/>
            </a:pPr>
            <a:r>
              <a:rPr lang="en-US" sz="2800" dirty="0"/>
              <a:t>Favorable development of occlusion.</a:t>
            </a:r>
          </a:p>
          <a:p>
            <a:pPr marL="609600" indent="-609600">
              <a:buFont typeface="Wingdings" pitchFamily="2" charset="2"/>
              <a:buChar char="q"/>
            </a:pPr>
            <a:r>
              <a:rPr lang="en-US" sz="2800" dirty="0"/>
              <a:t>Favorable sequence of eruption.</a:t>
            </a:r>
          </a:p>
          <a:p>
            <a:pPr marL="609600" indent="-609600">
              <a:buFont typeface="Wingdings" pitchFamily="2" charset="2"/>
              <a:buChar char="q"/>
            </a:pPr>
            <a:r>
              <a:rPr lang="en-US" sz="2800" dirty="0"/>
              <a:t>Satisfactory tooth size space ratio.</a:t>
            </a:r>
          </a:p>
          <a:p>
            <a:pPr marL="609600" indent="-609600">
              <a:buFont typeface="Wingdings" pitchFamily="2" charset="2"/>
              <a:buChar char="q"/>
            </a:pPr>
            <a:r>
              <a:rPr lang="en-US" sz="2800" dirty="0"/>
              <a:t>Attainment of normal molar relationship.</a:t>
            </a:r>
          </a:p>
          <a:p>
            <a:pPr marL="609600" indent="-609600">
              <a:buFont typeface="Wingdings" pitchFamily="2" charset="2"/>
              <a:buChar char="q"/>
            </a:pPr>
            <a:r>
              <a:rPr lang="en-US" sz="2800" dirty="0"/>
              <a:t>Favorable </a:t>
            </a:r>
            <a:r>
              <a:rPr lang="en-US" sz="2800" dirty="0" err="1"/>
              <a:t>bucco</a:t>
            </a:r>
            <a:r>
              <a:rPr lang="en-US" sz="2800" dirty="0"/>
              <a:t>-lingual relationship of the alveolar process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MANDIBLE-CUSPIDS</a:t>
            </a:r>
            <a:endParaRPr lang="en-US" u="sng" dirty="0"/>
          </a:p>
        </p:txBody>
      </p:sp>
      <p:sp>
        <p:nvSpPr>
          <p:cNvPr id="3" name="Content Placeholder 2"/>
          <p:cNvSpPr>
            <a:spLocks noGrp="1"/>
          </p:cNvSpPr>
          <p:nvPr>
            <p:ph idx="1"/>
          </p:nvPr>
        </p:nvSpPr>
        <p:spPr>
          <a:xfrm>
            <a:off x="609600" y="1600200"/>
            <a:ext cx="8077200" cy="4525963"/>
          </a:xfrm>
        </p:spPr>
        <p:txBody>
          <a:bodyPr>
            <a:normAutofit/>
          </a:bodyPr>
          <a:lstStyle/>
          <a:p>
            <a:pPr>
              <a:buFont typeface="Wingdings" pitchFamily="2" charset="2"/>
              <a:buChar char="q"/>
            </a:pPr>
            <a:r>
              <a:rPr lang="en-US" sz="2800" dirty="0"/>
              <a:t>Sequence of eruption – 6,1,2,3,4,5,7.</a:t>
            </a:r>
          </a:p>
          <a:p>
            <a:pPr>
              <a:buFont typeface="Wingdings" pitchFamily="2" charset="2"/>
              <a:buChar char="q"/>
            </a:pPr>
            <a:r>
              <a:rPr lang="en-US" sz="2800" b="1" dirty="0"/>
              <a:t>IMPORTANCE – </a:t>
            </a:r>
            <a:r>
              <a:rPr lang="en-US" sz="2800" dirty="0" err="1"/>
              <a:t>Cuspid</a:t>
            </a:r>
            <a:r>
              <a:rPr lang="en-US" sz="2800" dirty="0"/>
              <a:t> should erupt before the bicuspids since it tends to maintain the arch perimeter and prevent lingual tipping of the incisors.</a:t>
            </a:r>
          </a:p>
          <a:p>
            <a:pPr>
              <a:buFont typeface="Wingdings" pitchFamily="2" charset="2"/>
              <a:buChar char="q"/>
            </a:pPr>
            <a:r>
              <a:rPr lang="en-US" sz="2800" b="1" dirty="0"/>
              <a:t>Lingual tipping of the incisors           Over erupt since they lose their centric stops with the maxillary incisors. </a:t>
            </a:r>
          </a:p>
          <a:p>
            <a:endParaRPr lang="en-US" dirty="0"/>
          </a:p>
        </p:txBody>
      </p:sp>
      <p:sp>
        <p:nvSpPr>
          <p:cNvPr id="4" name="Right Arrow 3"/>
          <p:cNvSpPr/>
          <p:nvPr/>
        </p:nvSpPr>
        <p:spPr>
          <a:xfrm>
            <a:off x="6324600" y="4343400"/>
            <a:ext cx="533400" cy="1524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EARLY LOSS OF MAND. DEC.CUSPID</a:t>
            </a:r>
            <a:endParaRPr lang="en-US" u="sng" dirty="0"/>
          </a:p>
        </p:txBody>
      </p:sp>
      <p:sp>
        <p:nvSpPr>
          <p:cNvPr id="3" name="Content Placeholder 2"/>
          <p:cNvSpPr>
            <a:spLocks noGrp="1"/>
          </p:cNvSpPr>
          <p:nvPr>
            <p:ph idx="1"/>
          </p:nvPr>
        </p:nvSpPr>
        <p:spPr/>
        <p:txBody>
          <a:bodyPr/>
          <a:lstStyle/>
          <a:p>
            <a:pPr>
              <a:lnSpc>
                <a:spcPct val="90000"/>
              </a:lnSpc>
              <a:buNone/>
            </a:pPr>
            <a:r>
              <a:rPr lang="en-US" dirty="0"/>
              <a:t>      </a:t>
            </a:r>
            <a:r>
              <a:rPr lang="en-US" sz="2800" dirty="0"/>
              <a:t>Eruption of perm. LI may </a:t>
            </a:r>
            <a:r>
              <a:rPr lang="en-US" sz="2800" dirty="0" err="1"/>
              <a:t>resorb</a:t>
            </a:r>
            <a:r>
              <a:rPr lang="en-US" sz="2800" dirty="0"/>
              <a:t> the roots of the primary </a:t>
            </a:r>
            <a:r>
              <a:rPr lang="en-US" sz="2800" dirty="0" err="1"/>
              <a:t>cuspids</a:t>
            </a:r>
            <a:r>
              <a:rPr lang="en-US" sz="2800" dirty="0"/>
              <a:t> during eruption due to lack of space.</a:t>
            </a:r>
            <a:endParaRPr lang="en-US" dirty="0"/>
          </a:p>
          <a:p>
            <a:pPr algn="ctr">
              <a:lnSpc>
                <a:spcPct val="90000"/>
              </a:lnSpc>
              <a:buNone/>
            </a:pPr>
            <a:r>
              <a:rPr lang="en-US" b="1" dirty="0"/>
              <a:t> LOSS OF SPACE              </a:t>
            </a:r>
          </a:p>
          <a:p>
            <a:pPr algn="ctr">
              <a:lnSpc>
                <a:spcPct val="90000"/>
              </a:lnSpc>
            </a:pPr>
            <a:endParaRPr lang="en-US" b="1" dirty="0"/>
          </a:p>
          <a:p>
            <a:pPr algn="ctr">
              <a:lnSpc>
                <a:spcPct val="90000"/>
              </a:lnSpc>
              <a:buFontTx/>
              <a:buNone/>
            </a:pPr>
            <a:endParaRPr lang="en-US" b="1" dirty="0"/>
          </a:p>
          <a:p>
            <a:pPr algn="ctr">
              <a:lnSpc>
                <a:spcPct val="90000"/>
              </a:lnSpc>
              <a:buFontTx/>
              <a:buNone/>
            </a:pPr>
            <a:endParaRPr lang="en-US" b="1" dirty="0"/>
          </a:p>
          <a:p>
            <a:pPr algn="ctr">
              <a:lnSpc>
                <a:spcPct val="90000"/>
              </a:lnSpc>
              <a:buFontTx/>
              <a:buNone/>
            </a:pPr>
            <a:r>
              <a:rPr lang="en-US" b="1" dirty="0"/>
              <a:t>UNILATERAL                     BILATERAL</a:t>
            </a:r>
          </a:p>
          <a:p>
            <a:endParaRPr lang="en-US" dirty="0"/>
          </a:p>
        </p:txBody>
      </p:sp>
      <p:sp>
        <p:nvSpPr>
          <p:cNvPr id="4" name="Left-Right-Up Arrow 3"/>
          <p:cNvSpPr/>
          <p:nvPr/>
        </p:nvSpPr>
        <p:spPr>
          <a:xfrm>
            <a:off x="5029200" y="3962400"/>
            <a:ext cx="762000" cy="1600200"/>
          </a:xfrm>
          <a:prstGeom prst="leftRigh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UNILATERAL SPACE LOSS</a:t>
            </a:r>
            <a:endParaRPr lang="en-US" u="sng" dirty="0"/>
          </a:p>
        </p:txBody>
      </p:sp>
      <p:sp>
        <p:nvSpPr>
          <p:cNvPr id="3" name="Content Placeholder 2"/>
          <p:cNvSpPr>
            <a:spLocks noGrp="1"/>
          </p:cNvSpPr>
          <p:nvPr>
            <p:ph idx="1"/>
          </p:nvPr>
        </p:nvSpPr>
        <p:spPr/>
        <p:txBody>
          <a:bodyPr>
            <a:normAutofit lnSpcReduction="10000"/>
          </a:bodyPr>
          <a:lstStyle/>
          <a:p>
            <a:pPr marL="609600" indent="-609600">
              <a:lnSpc>
                <a:spcPct val="130000"/>
              </a:lnSpc>
              <a:buFontTx/>
              <a:buAutoNum type="arabicParenR"/>
            </a:pPr>
            <a:r>
              <a:rPr lang="en-US" sz="2800" dirty="0"/>
              <a:t>The perm. Incisors tend to shift towards the side of missing </a:t>
            </a:r>
            <a:r>
              <a:rPr lang="en-US" sz="2800" dirty="0" err="1"/>
              <a:t>cuspid</a:t>
            </a:r>
            <a:r>
              <a:rPr lang="en-US" sz="2800" dirty="0"/>
              <a:t>.</a:t>
            </a:r>
          </a:p>
          <a:p>
            <a:pPr marL="609600" indent="-609600">
              <a:lnSpc>
                <a:spcPct val="130000"/>
              </a:lnSpc>
              <a:buFontTx/>
              <a:buAutoNum type="arabicParenR"/>
            </a:pPr>
            <a:r>
              <a:rPr lang="en-US" sz="2800" dirty="0"/>
              <a:t>They will change their axial inclination.</a:t>
            </a:r>
          </a:p>
          <a:p>
            <a:pPr marL="609600" indent="-609600">
              <a:lnSpc>
                <a:spcPct val="130000"/>
              </a:lnSpc>
              <a:buFontTx/>
              <a:buAutoNum type="arabicParenR"/>
            </a:pPr>
            <a:r>
              <a:rPr lang="en-US" sz="2800" dirty="0"/>
              <a:t>The midline shift .</a:t>
            </a:r>
          </a:p>
          <a:p>
            <a:pPr marL="609600" indent="-609600">
              <a:lnSpc>
                <a:spcPct val="130000"/>
              </a:lnSpc>
              <a:buFontTx/>
              <a:buAutoNum type="arabicParenR"/>
            </a:pPr>
            <a:r>
              <a:rPr lang="en-US" sz="2800" dirty="0"/>
              <a:t>Further they may block the eruption of the perm. </a:t>
            </a:r>
            <a:r>
              <a:rPr lang="en-US" sz="2800" dirty="0" err="1"/>
              <a:t>Cuspid</a:t>
            </a:r>
            <a:r>
              <a:rPr lang="en-US" sz="2800" dirty="0"/>
              <a:t>.</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BILATERAL SPACE LOSS</a:t>
            </a:r>
            <a:endParaRPr lang="en-US" u="sng" dirty="0"/>
          </a:p>
        </p:txBody>
      </p:sp>
      <p:sp>
        <p:nvSpPr>
          <p:cNvPr id="3" name="Content Placeholder 2"/>
          <p:cNvSpPr>
            <a:spLocks noGrp="1"/>
          </p:cNvSpPr>
          <p:nvPr>
            <p:ph idx="1"/>
          </p:nvPr>
        </p:nvSpPr>
        <p:spPr/>
        <p:txBody>
          <a:bodyPr>
            <a:normAutofit/>
          </a:bodyPr>
          <a:lstStyle/>
          <a:p>
            <a:pPr>
              <a:lnSpc>
                <a:spcPct val="180000"/>
              </a:lnSpc>
              <a:buClr>
                <a:schemeClr val="tx1"/>
              </a:buClr>
              <a:buFont typeface="Wingdings" pitchFamily="2" charset="2"/>
              <a:buChar char="q"/>
            </a:pPr>
            <a:r>
              <a:rPr lang="en-US" sz="2800" dirty="0"/>
              <a:t>Lingual tipping of the incisors.</a:t>
            </a:r>
          </a:p>
          <a:p>
            <a:pPr>
              <a:lnSpc>
                <a:spcPct val="180000"/>
              </a:lnSpc>
              <a:buClr>
                <a:schemeClr val="tx1"/>
              </a:buClr>
              <a:buFont typeface="Wingdings" pitchFamily="2" charset="2"/>
              <a:buChar char="q"/>
            </a:pPr>
            <a:r>
              <a:rPr lang="en-US" sz="2800" dirty="0"/>
              <a:t>The perm. </a:t>
            </a:r>
            <a:r>
              <a:rPr lang="en-US" sz="2800" dirty="0" err="1"/>
              <a:t>Cuspids</a:t>
            </a:r>
            <a:r>
              <a:rPr lang="en-US" sz="2800" dirty="0"/>
              <a:t> erupt in a labial direction.</a:t>
            </a:r>
          </a:p>
          <a:p>
            <a:pPr>
              <a:buFont typeface="Wingdings" pitchFamily="2" charset="2"/>
              <a:buChar char="q"/>
            </a:pPr>
            <a:endParaRPr lang="en-US" sz="28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THE 1</a:t>
            </a:r>
            <a:r>
              <a:rPr lang="en-US" b="1" u="sng" baseline="30000" dirty="0">
                <a:latin typeface="+mn-lt"/>
              </a:rPr>
              <a:t>ST</a:t>
            </a:r>
            <a:r>
              <a:rPr lang="en-US" b="1" u="sng" dirty="0">
                <a:latin typeface="+mn-lt"/>
              </a:rPr>
              <a:t> MAND. BICUSPID</a:t>
            </a:r>
            <a:endParaRPr lang="en-US" u="sng" dirty="0">
              <a:latin typeface="+mn-lt"/>
            </a:endParaRPr>
          </a:p>
        </p:txBody>
      </p:sp>
      <p:sp>
        <p:nvSpPr>
          <p:cNvPr id="3" name="Content Placeholder 2"/>
          <p:cNvSpPr>
            <a:spLocks noGrp="1"/>
          </p:cNvSpPr>
          <p:nvPr>
            <p:ph idx="1"/>
          </p:nvPr>
        </p:nvSpPr>
        <p:spPr>
          <a:xfrm>
            <a:off x="609600" y="1600200"/>
            <a:ext cx="8077200" cy="4525963"/>
          </a:xfrm>
        </p:spPr>
        <p:txBody>
          <a:bodyPr>
            <a:normAutofit lnSpcReduction="10000"/>
          </a:bodyPr>
          <a:lstStyle/>
          <a:p>
            <a:pPr>
              <a:lnSpc>
                <a:spcPct val="90000"/>
              </a:lnSpc>
              <a:buFont typeface="Wingdings" pitchFamily="2" charset="2"/>
              <a:buChar char="q"/>
            </a:pPr>
            <a:r>
              <a:rPr lang="en-US" sz="2800" dirty="0"/>
              <a:t>Erupts at 10 ½ years after the </a:t>
            </a:r>
            <a:r>
              <a:rPr lang="en-US" sz="2800" dirty="0" err="1"/>
              <a:t>mand</a:t>
            </a:r>
            <a:r>
              <a:rPr lang="en-US" sz="2800" dirty="0"/>
              <a:t>. </a:t>
            </a:r>
            <a:r>
              <a:rPr lang="en-US" sz="2800" dirty="0" err="1"/>
              <a:t>Cuspids</a:t>
            </a:r>
            <a:r>
              <a:rPr lang="en-US" sz="2800" dirty="0"/>
              <a:t>.</a:t>
            </a:r>
          </a:p>
          <a:p>
            <a:pPr>
              <a:lnSpc>
                <a:spcPct val="90000"/>
              </a:lnSpc>
              <a:buFont typeface="Wingdings" pitchFamily="2" charset="2"/>
              <a:buChar char="q"/>
            </a:pPr>
            <a:r>
              <a:rPr lang="en-US" sz="2800" dirty="0"/>
              <a:t>The path of eruption is straight and vertical.</a:t>
            </a:r>
          </a:p>
          <a:p>
            <a:pPr>
              <a:lnSpc>
                <a:spcPct val="90000"/>
              </a:lnSpc>
              <a:buFont typeface="Wingdings" pitchFamily="2" charset="2"/>
              <a:buChar char="q"/>
            </a:pPr>
            <a:r>
              <a:rPr lang="en-US" sz="2800" dirty="0"/>
              <a:t>In either of the jaws the erupting premolars move up to the crown of its predecessor and finally enter it. Thus the crown of the </a:t>
            </a:r>
            <a:r>
              <a:rPr lang="en-US" sz="2800" dirty="0" err="1"/>
              <a:t>dec</a:t>
            </a:r>
            <a:r>
              <a:rPr lang="en-US" sz="2800" dirty="0"/>
              <a:t>. molar appears as a </a:t>
            </a:r>
            <a:r>
              <a:rPr lang="en-US" sz="2800" b="1" dirty="0"/>
              <a:t>HAT </a:t>
            </a:r>
            <a:r>
              <a:rPr lang="en-US" sz="2800" dirty="0"/>
              <a:t>on the premolar crown.</a:t>
            </a:r>
          </a:p>
          <a:p>
            <a:pPr>
              <a:lnSpc>
                <a:spcPct val="90000"/>
              </a:lnSpc>
              <a:buFont typeface="Wingdings" pitchFamily="2" charset="2"/>
              <a:buChar char="q"/>
            </a:pPr>
            <a:r>
              <a:rPr lang="en-US" sz="2800" dirty="0"/>
              <a:t>The </a:t>
            </a:r>
            <a:r>
              <a:rPr lang="en-US" sz="2800" dirty="0" err="1"/>
              <a:t>buccal</a:t>
            </a:r>
            <a:r>
              <a:rPr lang="en-US" sz="2800" dirty="0"/>
              <a:t> surface of the premolar is visible prior to the loss of the covering </a:t>
            </a:r>
            <a:r>
              <a:rPr lang="en-US" sz="2800" dirty="0" err="1"/>
              <a:t>dec</a:t>
            </a:r>
            <a:r>
              <a:rPr lang="en-US" sz="2800" dirty="0"/>
              <a:t>. molar crown. </a:t>
            </a:r>
          </a:p>
          <a:p>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MANDIBULAR 2</a:t>
            </a:r>
            <a:r>
              <a:rPr lang="en-US" b="1" u="sng" baseline="30000" dirty="0">
                <a:latin typeface="+mn-lt"/>
              </a:rPr>
              <a:t>ND</a:t>
            </a:r>
            <a:r>
              <a:rPr lang="en-US" b="1" u="sng" dirty="0">
                <a:latin typeface="+mn-lt"/>
              </a:rPr>
              <a:t> BICUSPID</a:t>
            </a:r>
            <a:endParaRPr lang="en-US" u="sng" dirty="0">
              <a:latin typeface="+mn-lt"/>
            </a:endParaRPr>
          </a:p>
        </p:txBody>
      </p:sp>
      <p:sp>
        <p:nvSpPr>
          <p:cNvPr id="3" name="Content Placeholder 2"/>
          <p:cNvSpPr>
            <a:spLocks noGrp="1"/>
          </p:cNvSpPr>
          <p:nvPr>
            <p:ph idx="1"/>
          </p:nvPr>
        </p:nvSpPr>
        <p:spPr>
          <a:xfrm>
            <a:off x="609600" y="1600200"/>
            <a:ext cx="8077200" cy="4525963"/>
          </a:xfrm>
        </p:spPr>
        <p:txBody>
          <a:bodyPr>
            <a:noAutofit/>
          </a:bodyPr>
          <a:lstStyle/>
          <a:p>
            <a:pPr>
              <a:lnSpc>
                <a:spcPct val="120000"/>
              </a:lnSpc>
              <a:buFont typeface="Wingdings" pitchFamily="2" charset="2"/>
              <a:buChar char="q"/>
            </a:pPr>
            <a:r>
              <a:rPr lang="en-US" sz="2800" dirty="0"/>
              <a:t>Last tooth to erupt anterior to the 1</a:t>
            </a:r>
            <a:r>
              <a:rPr lang="en-US" sz="2800" baseline="30000" dirty="0"/>
              <a:t>st</a:t>
            </a:r>
            <a:r>
              <a:rPr lang="en-US" sz="2800" dirty="0"/>
              <a:t> molar and is often at the mercy of the available space.</a:t>
            </a:r>
          </a:p>
          <a:p>
            <a:pPr>
              <a:lnSpc>
                <a:spcPct val="120000"/>
              </a:lnSpc>
              <a:buFont typeface="Wingdings" pitchFamily="2" charset="2"/>
              <a:buChar char="q"/>
            </a:pPr>
            <a:r>
              <a:rPr lang="en-US" sz="2800" dirty="0"/>
              <a:t>Their will be no room for it if there is shortening of the dental arch.</a:t>
            </a:r>
          </a:p>
          <a:p>
            <a:pPr>
              <a:lnSpc>
                <a:spcPct val="120000"/>
              </a:lnSpc>
              <a:buFont typeface="Wingdings" pitchFamily="2" charset="2"/>
              <a:buChar char="q"/>
            </a:pPr>
            <a:r>
              <a:rPr lang="en-US" sz="2800" dirty="0"/>
              <a:t>Tooth size-space available ratio is poor.</a:t>
            </a:r>
          </a:p>
          <a:p>
            <a:pPr>
              <a:lnSpc>
                <a:spcPct val="120000"/>
              </a:lnSpc>
              <a:buFont typeface="Wingdings" pitchFamily="2" charset="2"/>
              <a:buChar char="q"/>
            </a:pPr>
            <a:r>
              <a:rPr lang="en-US" sz="2800" dirty="0"/>
              <a:t>11 ¼ years of age. </a:t>
            </a:r>
          </a:p>
          <a:p>
            <a:pPr>
              <a:buFont typeface="Wingdings" pitchFamily="2" charset="2"/>
              <a:buChar char="q"/>
            </a:pP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04800" y="381000"/>
            <a:ext cx="8839200" cy="5745163"/>
          </a:xfrm>
        </p:spPr>
        <p:txBody>
          <a:bodyPr>
            <a:noAutofit/>
          </a:bodyPr>
          <a:lstStyle/>
          <a:p>
            <a:pPr>
              <a:buFont typeface="Wingdings" pitchFamily="2" charset="2"/>
              <a:buChar char="q"/>
            </a:pPr>
            <a:r>
              <a:rPr lang="en-US" sz="2400" dirty="0"/>
              <a:t>THE REPTILIAN STAGE-simplest tooth form-single cone type confined to single hinge movement of jaw.</a:t>
            </a:r>
          </a:p>
          <a:p>
            <a:pPr>
              <a:buFont typeface="Wingdings" pitchFamily="2" charset="2"/>
              <a:buChar char="q"/>
            </a:pPr>
            <a:r>
              <a:rPr lang="en-US" sz="2400" dirty="0"/>
              <a:t>EARLY MAMMALIAN STAGE-exhibits three cusps in the line of development of posterior teeth.</a:t>
            </a:r>
          </a:p>
          <a:p>
            <a:pPr>
              <a:buFont typeface="Wingdings" pitchFamily="2" charset="2"/>
              <a:buChar char="q"/>
            </a:pPr>
            <a:r>
              <a:rPr lang="en-US" sz="2400" dirty="0"/>
              <a:t>TRITUBERCULAR STAGE-found in dogs and other carnivorous animals.</a:t>
            </a:r>
          </a:p>
          <a:p>
            <a:pPr>
              <a:buFont typeface="Wingdings" pitchFamily="2" charset="2"/>
              <a:buChar char="q"/>
            </a:pPr>
            <a:r>
              <a:rPr lang="en-US" sz="2400" dirty="0"/>
              <a:t>QUADRITUBERCULAR STAGE-projection is created on the triangular form that finally occludes with the antagonist teeth.</a:t>
            </a:r>
          </a:p>
        </p:txBody>
      </p:sp>
      <p:sp>
        <p:nvSpPr>
          <p:cNvPr id="6" name="Rectangle 5"/>
          <p:cNvSpPr/>
          <p:nvPr/>
        </p:nvSpPr>
        <p:spPr>
          <a:xfrm>
            <a:off x="228600" y="4724400"/>
            <a:ext cx="8763000" cy="1384995"/>
          </a:xfrm>
          <a:prstGeom prst="rect">
            <a:avLst/>
          </a:prstGeom>
        </p:spPr>
        <p:txBody>
          <a:bodyPr wrap="square">
            <a:spAutoFit/>
          </a:bodyPr>
          <a:lstStyle/>
          <a:p>
            <a:r>
              <a:rPr lang="en-US" sz="2800" dirty="0"/>
              <a:t>THE  ANIMALS WITH DENTITION SIMILAR TO THAT OF HUMANS ARE ANTHROPOID APES- chimpanzees, gibbon, gorilla and orangutan.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PATH OF ERUPTION</a:t>
            </a:r>
            <a:endParaRPr lang="en-US" u="sng" dirty="0"/>
          </a:p>
        </p:txBody>
      </p:sp>
      <p:sp>
        <p:nvSpPr>
          <p:cNvPr id="3" name="Content Placeholder 2"/>
          <p:cNvSpPr>
            <a:spLocks noGrp="1"/>
          </p:cNvSpPr>
          <p:nvPr>
            <p:ph idx="1"/>
          </p:nvPr>
        </p:nvSpPr>
        <p:spPr>
          <a:xfrm>
            <a:off x="4572000" y="1219200"/>
            <a:ext cx="4419600" cy="5257800"/>
          </a:xfrm>
        </p:spPr>
        <p:txBody>
          <a:bodyPr>
            <a:normAutofit lnSpcReduction="10000"/>
          </a:bodyPr>
          <a:lstStyle/>
          <a:p>
            <a:pPr>
              <a:lnSpc>
                <a:spcPct val="90000"/>
              </a:lnSpc>
              <a:buFont typeface="Wingdings" pitchFamily="2" charset="2"/>
              <a:buChar char="q"/>
            </a:pPr>
            <a:r>
              <a:rPr lang="en-US" sz="2800" dirty="0"/>
              <a:t>DISTAL PATH OF ERUPTION</a:t>
            </a:r>
          </a:p>
          <a:p>
            <a:pPr>
              <a:lnSpc>
                <a:spcPct val="90000"/>
              </a:lnSpc>
              <a:buFont typeface="Wingdings" pitchFamily="2" charset="2"/>
              <a:buChar char="q"/>
            </a:pPr>
            <a:r>
              <a:rPr lang="en-US" sz="2800" dirty="0"/>
              <a:t>BEST, since it ensures no space loss due to the exfoliation of its predecessors.</a:t>
            </a:r>
          </a:p>
          <a:p>
            <a:pPr>
              <a:lnSpc>
                <a:spcPct val="90000"/>
              </a:lnSpc>
              <a:buFont typeface="Wingdings" pitchFamily="2" charset="2"/>
              <a:buChar char="q"/>
            </a:pPr>
            <a:r>
              <a:rPr lang="en-US" sz="2800" dirty="0"/>
              <a:t>As it erupts distally it </a:t>
            </a:r>
            <a:r>
              <a:rPr lang="en-US" sz="2800" dirty="0" err="1"/>
              <a:t>resorbs</a:t>
            </a:r>
            <a:r>
              <a:rPr lang="en-US" sz="2800" dirty="0"/>
              <a:t> the distal root of the 2</a:t>
            </a:r>
            <a:r>
              <a:rPr lang="en-US" sz="2800" baseline="30000" dirty="0"/>
              <a:t>nd</a:t>
            </a:r>
            <a:r>
              <a:rPr lang="en-US" sz="2800" dirty="0"/>
              <a:t> primary molar and glides along the </a:t>
            </a:r>
            <a:r>
              <a:rPr lang="en-US" sz="2800" dirty="0" err="1"/>
              <a:t>mesial</a:t>
            </a:r>
            <a:r>
              <a:rPr lang="en-US" sz="2800" dirty="0"/>
              <a:t> surface of the 1st perm. molar to erupt into the dental arch.</a:t>
            </a:r>
          </a:p>
          <a:p>
            <a:endParaRPr lang="en-US" dirty="0"/>
          </a:p>
        </p:txBody>
      </p:sp>
      <p:pic>
        <p:nvPicPr>
          <p:cNvPr id="4" name="Picture 4" descr="scan0019"/>
          <p:cNvPicPr>
            <a:picLocks noChangeAspect="1" noChangeArrowheads="1"/>
          </p:cNvPicPr>
          <p:nvPr/>
        </p:nvPicPr>
        <p:blipFill>
          <a:blip r:embed="rId2"/>
          <a:srcRect/>
          <a:stretch>
            <a:fillRect/>
          </a:stretch>
        </p:blipFill>
        <p:spPr bwMode="auto">
          <a:xfrm>
            <a:off x="304800" y="3581400"/>
            <a:ext cx="3886200" cy="3076575"/>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OCCLUSAL PATH OF ERUPTION</a:t>
            </a:r>
            <a:endParaRPr lang="en-US" u="sng" dirty="0"/>
          </a:p>
        </p:txBody>
      </p:sp>
      <p:sp>
        <p:nvSpPr>
          <p:cNvPr id="3" name="Content Placeholder 2"/>
          <p:cNvSpPr>
            <a:spLocks noGrp="1"/>
          </p:cNvSpPr>
          <p:nvPr>
            <p:ph idx="1"/>
          </p:nvPr>
        </p:nvSpPr>
        <p:spPr>
          <a:xfrm>
            <a:off x="4724400" y="1600200"/>
            <a:ext cx="4267200" cy="4525963"/>
          </a:xfrm>
        </p:spPr>
        <p:txBody>
          <a:bodyPr>
            <a:normAutofit/>
          </a:bodyPr>
          <a:lstStyle/>
          <a:p>
            <a:pPr>
              <a:buFont typeface="Wingdings" pitchFamily="2" charset="2"/>
              <a:buChar char="q"/>
            </a:pPr>
            <a:r>
              <a:rPr lang="en-US" sz="2400" dirty="0"/>
              <a:t>COMMON</a:t>
            </a:r>
          </a:p>
          <a:p>
            <a:pPr>
              <a:buFont typeface="Wingdings" pitchFamily="2" charset="2"/>
              <a:buChar char="q"/>
            </a:pPr>
            <a:r>
              <a:rPr lang="en-US" sz="2400" dirty="0"/>
              <a:t>NOT BE CONSIDERED NORMAL-since there is space loss due to the </a:t>
            </a:r>
            <a:r>
              <a:rPr lang="en-US" sz="2400" dirty="0" err="1"/>
              <a:t>mesial</a:t>
            </a:r>
            <a:r>
              <a:rPr lang="en-US" sz="2400" dirty="0"/>
              <a:t> shifting of the 1</a:t>
            </a:r>
            <a:r>
              <a:rPr lang="en-US" sz="2400" baseline="30000" dirty="0"/>
              <a:t>st</a:t>
            </a:r>
            <a:r>
              <a:rPr lang="en-US" sz="2400" dirty="0"/>
              <a:t> perm. Molars at the time of exfoliation of the prim.2</a:t>
            </a:r>
            <a:r>
              <a:rPr lang="en-US" sz="2400" baseline="30000" dirty="0"/>
              <a:t>nd</a:t>
            </a:r>
            <a:r>
              <a:rPr lang="en-US" sz="2400" dirty="0"/>
              <a:t> molar</a:t>
            </a:r>
          </a:p>
        </p:txBody>
      </p:sp>
      <p:pic>
        <p:nvPicPr>
          <p:cNvPr id="4" name="Picture 4" descr="scan0020"/>
          <p:cNvPicPr>
            <a:picLocks noChangeAspect="1" noChangeArrowheads="1"/>
          </p:cNvPicPr>
          <p:nvPr/>
        </p:nvPicPr>
        <p:blipFill>
          <a:blip r:embed="rId2"/>
          <a:srcRect/>
          <a:stretch>
            <a:fillRect/>
          </a:stretch>
        </p:blipFill>
        <p:spPr bwMode="auto">
          <a:xfrm>
            <a:off x="152400" y="3733800"/>
            <a:ext cx="4518025" cy="298767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MESIAL PATH OF ERUPTION</a:t>
            </a:r>
            <a:endParaRPr lang="en-US" u="sng" dirty="0"/>
          </a:p>
        </p:txBody>
      </p:sp>
      <p:pic>
        <p:nvPicPr>
          <p:cNvPr id="4" name="Picture 4" descr="scan0021"/>
          <p:cNvPicPr>
            <a:picLocks noGrp="1" noChangeAspect="1" noChangeArrowheads="1"/>
          </p:cNvPicPr>
          <p:nvPr>
            <p:ph idx="1"/>
          </p:nvPr>
        </p:nvPicPr>
        <p:blipFill>
          <a:blip r:embed="rId2"/>
          <a:srcRect/>
          <a:stretch>
            <a:fillRect/>
          </a:stretch>
        </p:blipFill>
        <p:spPr bwMode="auto">
          <a:xfrm>
            <a:off x="228600" y="3810000"/>
            <a:ext cx="4105275" cy="2724150"/>
          </a:xfrm>
          <a:prstGeom prst="rect">
            <a:avLst/>
          </a:prstGeom>
          <a:noFill/>
        </p:spPr>
      </p:pic>
      <p:sp>
        <p:nvSpPr>
          <p:cNvPr id="5" name="Rectangle 4"/>
          <p:cNvSpPr/>
          <p:nvPr/>
        </p:nvSpPr>
        <p:spPr>
          <a:xfrm>
            <a:off x="4572000" y="1219200"/>
            <a:ext cx="4343400" cy="4745915"/>
          </a:xfrm>
          <a:prstGeom prst="rect">
            <a:avLst/>
          </a:prstGeom>
        </p:spPr>
        <p:txBody>
          <a:bodyPr wrap="square">
            <a:spAutoFit/>
          </a:bodyPr>
          <a:lstStyle/>
          <a:p>
            <a:pPr>
              <a:lnSpc>
                <a:spcPct val="90000"/>
              </a:lnSpc>
              <a:buFont typeface="Wingdings" pitchFamily="2" charset="2"/>
              <a:buChar char="q"/>
            </a:pPr>
            <a:r>
              <a:rPr lang="en-US" sz="2400" dirty="0"/>
              <a:t>LEAST DESIRABLE</a:t>
            </a:r>
          </a:p>
          <a:p>
            <a:pPr>
              <a:lnSpc>
                <a:spcPct val="90000"/>
              </a:lnSpc>
              <a:buFont typeface="Wingdings" pitchFamily="2" charset="2"/>
              <a:buChar char="q"/>
            </a:pPr>
            <a:endParaRPr lang="en-US" sz="2400" dirty="0"/>
          </a:p>
          <a:p>
            <a:pPr>
              <a:lnSpc>
                <a:spcPct val="90000"/>
              </a:lnSpc>
              <a:buFont typeface="Wingdings" pitchFamily="2" charset="2"/>
              <a:buChar char="q"/>
            </a:pPr>
            <a:r>
              <a:rPr lang="en-US" sz="2400" dirty="0"/>
              <a:t>Too much time elapses between the exfoliation of the 2</a:t>
            </a:r>
            <a:r>
              <a:rPr lang="en-US" sz="2400" baseline="30000" dirty="0"/>
              <a:t>nd</a:t>
            </a:r>
            <a:r>
              <a:rPr lang="en-US" sz="2400" dirty="0"/>
              <a:t> primary molar and the eruption of the 2</a:t>
            </a:r>
            <a:r>
              <a:rPr lang="en-US" sz="2400" baseline="30000" dirty="0"/>
              <a:t>nd</a:t>
            </a:r>
            <a:r>
              <a:rPr lang="en-US" sz="2400" dirty="0"/>
              <a:t> bicuspid, the 1</a:t>
            </a:r>
            <a:r>
              <a:rPr lang="en-US" sz="2400" baseline="30000" dirty="0"/>
              <a:t>st</a:t>
            </a:r>
            <a:r>
              <a:rPr lang="en-US" sz="2400" dirty="0"/>
              <a:t> perm. Molar will tip </a:t>
            </a:r>
            <a:r>
              <a:rPr lang="en-US" sz="2400" dirty="0" err="1"/>
              <a:t>mesially</a:t>
            </a:r>
            <a:r>
              <a:rPr lang="en-US" sz="2400" dirty="0"/>
              <a:t>, causing a space loss with the resultant “</a:t>
            </a:r>
            <a:r>
              <a:rPr lang="en-US" sz="2400" b="1" dirty="0"/>
              <a:t>BLOCKING OUT ”</a:t>
            </a:r>
            <a:r>
              <a:rPr lang="en-US" sz="2400" dirty="0"/>
              <a:t>of the bicuspid.</a:t>
            </a:r>
          </a:p>
          <a:p>
            <a:pPr>
              <a:lnSpc>
                <a:spcPct val="90000"/>
              </a:lnSpc>
              <a:buFont typeface="Wingdings" pitchFamily="2" charset="2"/>
              <a:buChar char="q"/>
            </a:pPr>
            <a:endParaRPr lang="en-US" sz="2400" dirty="0"/>
          </a:p>
          <a:p>
            <a:pPr>
              <a:lnSpc>
                <a:spcPct val="90000"/>
              </a:lnSpc>
              <a:buFont typeface="Wingdings" pitchFamily="2" charset="2"/>
              <a:buChar char="q"/>
            </a:pPr>
            <a:r>
              <a:rPr lang="en-US" sz="2400" dirty="0"/>
              <a:t>The 2</a:t>
            </a:r>
            <a:r>
              <a:rPr lang="en-US" sz="2400" baseline="30000" dirty="0"/>
              <a:t>nd</a:t>
            </a:r>
            <a:r>
              <a:rPr lang="en-US" sz="2400" dirty="0"/>
              <a:t> bicuspid does not follow immediately.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EARLY LOSS OF 2</a:t>
            </a:r>
            <a:r>
              <a:rPr lang="en-US" b="1" u="sng" baseline="30000" dirty="0">
                <a:latin typeface="+mn-lt"/>
              </a:rPr>
              <a:t>nd</a:t>
            </a:r>
            <a:r>
              <a:rPr lang="en-US" b="1" u="sng" dirty="0">
                <a:latin typeface="+mn-lt"/>
              </a:rPr>
              <a:t> PRIMARY MOLARS</a:t>
            </a:r>
            <a:r>
              <a:rPr lang="en-US" b="1" u="sng" dirty="0"/>
              <a:t>.</a:t>
            </a:r>
            <a:endParaRPr lang="en-US" u="sng" dirty="0"/>
          </a:p>
        </p:txBody>
      </p:sp>
      <p:sp>
        <p:nvSpPr>
          <p:cNvPr id="3" name="Content Placeholder 2"/>
          <p:cNvSpPr>
            <a:spLocks noGrp="1"/>
          </p:cNvSpPr>
          <p:nvPr>
            <p:ph idx="1"/>
          </p:nvPr>
        </p:nvSpPr>
        <p:spPr>
          <a:xfrm>
            <a:off x="609600" y="1600200"/>
            <a:ext cx="8077200" cy="4525963"/>
          </a:xfrm>
        </p:spPr>
        <p:txBody>
          <a:bodyPr>
            <a:normAutofit/>
          </a:bodyPr>
          <a:lstStyle/>
          <a:p>
            <a:pPr>
              <a:lnSpc>
                <a:spcPct val="90000"/>
              </a:lnSpc>
              <a:buFont typeface="Wingdings" pitchFamily="2" charset="2"/>
              <a:buChar char="q"/>
            </a:pPr>
            <a:r>
              <a:rPr lang="en-US" sz="2800" dirty="0"/>
              <a:t>When a long interval elapses between the loss of the 2</a:t>
            </a:r>
            <a:r>
              <a:rPr lang="en-US" sz="2800" baseline="30000" dirty="0"/>
              <a:t>nd</a:t>
            </a:r>
            <a:r>
              <a:rPr lang="en-US" sz="2800" dirty="0"/>
              <a:t> primary molar and the eruption of the 2</a:t>
            </a:r>
            <a:r>
              <a:rPr lang="en-US" sz="2800" baseline="30000" dirty="0"/>
              <a:t>nd</a:t>
            </a:r>
            <a:r>
              <a:rPr lang="en-US" sz="2800" dirty="0"/>
              <a:t> bicuspid – the condition is referred to as “ </a:t>
            </a:r>
            <a:r>
              <a:rPr lang="en-US" sz="2800" b="1" dirty="0"/>
              <a:t>EARLY</a:t>
            </a:r>
            <a:r>
              <a:rPr lang="en-US" sz="2800" dirty="0"/>
              <a:t> </a:t>
            </a:r>
            <a:r>
              <a:rPr lang="en-US" sz="2800" b="1" dirty="0"/>
              <a:t>TOOTH</a:t>
            </a:r>
            <a:r>
              <a:rPr lang="en-US" sz="2800" dirty="0"/>
              <a:t> </a:t>
            </a:r>
            <a:r>
              <a:rPr lang="en-US" sz="2800" b="1" dirty="0"/>
              <a:t>LOSS</a:t>
            </a:r>
            <a:r>
              <a:rPr lang="en-US" sz="2800" dirty="0"/>
              <a:t>”.</a:t>
            </a:r>
          </a:p>
          <a:p>
            <a:pPr>
              <a:lnSpc>
                <a:spcPct val="90000"/>
              </a:lnSpc>
              <a:buFont typeface="Wingdings" pitchFamily="2" charset="2"/>
              <a:buChar char="q"/>
            </a:pPr>
            <a:r>
              <a:rPr lang="en-US" sz="2800" dirty="0"/>
              <a:t>This breaks the continuity of the dental arch.</a:t>
            </a:r>
          </a:p>
          <a:p>
            <a:pPr>
              <a:lnSpc>
                <a:spcPct val="90000"/>
              </a:lnSpc>
              <a:buFont typeface="Wingdings" pitchFamily="2" charset="2"/>
              <a:buChar char="q"/>
            </a:pPr>
            <a:r>
              <a:rPr lang="en-US" sz="2800" dirty="0"/>
              <a:t>The 1</a:t>
            </a:r>
            <a:r>
              <a:rPr lang="en-US" sz="2800" baseline="30000" dirty="0"/>
              <a:t>st</a:t>
            </a:r>
            <a:r>
              <a:rPr lang="en-US" sz="2800" dirty="0"/>
              <a:t> permanent molar would tip </a:t>
            </a:r>
            <a:r>
              <a:rPr lang="en-US" sz="2800" dirty="0" err="1"/>
              <a:t>mesially</a:t>
            </a:r>
            <a:r>
              <a:rPr lang="en-US" sz="2800" dirty="0"/>
              <a:t> and the 1</a:t>
            </a:r>
            <a:r>
              <a:rPr lang="en-US" sz="2800" baseline="30000" dirty="0"/>
              <a:t>st</a:t>
            </a:r>
            <a:r>
              <a:rPr lang="en-US" sz="2800" dirty="0"/>
              <a:t> bicuspid will migrate distally.</a:t>
            </a:r>
          </a:p>
          <a:p>
            <a:pPr>
              <a:lnSpc>
                <a:spcPct val="90000"/>
              </a:lnSpc>
              <a:buFont typeface="Wingdings" pitchFamily="2" charset="2"/>
              <a:buChar char="q"/>
            </a:pPr>
            <a:r>
              <a:rPr lang="en-US" sz="2800" dirty="0"/>
              <a:t>Thus there is loss of space required for the 2</a:t>
            </a:r>
            <a:r>
              <a:rPr lang="en-US" sz="2800" baseline="30000" dirty="0"/>
              <a:t>nd</a:t>
            </a:r>
            <a:r>
              <a:rPr lang="en-US" sz="2800" dirty="0"/>
              <a:t> bicuspid.</a:t>
            </a:r>
          </a:p>
          <a:p>
            <a:pPr>
              <a:lnSpc>
                <a:spcPct val="90000"/>
              </a:lnSpc>
            </a:pPr>
            <a:endParaRPr lang="en-US" dirty="0"/>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maxilla</a:t>
            </a:r>
          </a:p>
        </p:txBody>
      </p:sp>
      <p:sp>
        <p:nvSpPr>
          <p:cNvPr id="3" name="Content Placeholder 2"/>
          <p:cNvSpPr>
            <a:spLocks noGrp="1"/>
          </p:cNvSpPr>
          <p:nvPr>
            <p:ph idx="1"/>
          </p:nvPr>
        </p:nvSpPr>
        <p:spPr>
          <a:xfrm>
            <a:off x="1143000" y="1600200"/>
            <a:ext cx="7543800" cy="4525963"/>
          </a:xfrm>
        </p:spPr>
        <p:txBody>
          <a:bodyPr>
            <a:normAutofit fontScale="92500"/>
          </a:bodyPr>
          <a:lstStyle/>
          <a:p>
            <a:pPr>
              <a:lnSpc>
                <a:spcPct val="120000"/>
              </a:lnSpc>
              <a:buFont typeface="Wingdings" pitchFamily="2" charset="2"/>
              <a:buChar char="q"/>
            </a:pPr>
            <a:r>
              <a:rPr lang="en-US" sz="2800" dirty="0"/>
              <a:t>SEQUENCE OF ERUPTION- 6,1,2,4,5,3,7 					      or 6,1,2,4,3,5,7</a:t>
            </a:r>
          </a:p>
          <a:p>
            <a:pPr>
              <a:lnSpc>
                <a:spcPct val="120000"/>
              </a:lnSpc>
              <a:buFont typeface="Wingdings" pitchFamily="2" charset="2"/>
              <a:buChar char="q"/>
            </a:pPr>
            <a:r>
              <a:rPr lang="en-US" sz="2800" dirty="0"/>
              <a:t>Maxillary anterior region is not prone to collapse </a:t>
            </a:r>
            <a:r>
              <a:rPr lang="en-US" sz="2800" dirty="0" err="1"/>
              <a:t>palatally</a:t>
            </a:r>
            <a:r>
              <a:rPr lang="en-US" sz="2800" dirty="0"/>
              <a:t> since it is supported by the </a:t>
            </a:r>
            <a:r>
              <a:rPr lang="en-US" sz="2800" dirty="0" err="1"/>
              <a:t>mandibular</a:t>
            </a:r>
            <a:r>
              <a:rPr lang="en-US" sz="2800" dirty="0"/>
              <a:t> arch.</a:t>
            </a:r>
          </a:p>
          <a:p>
            <a:pPr>
              <a:lnSpc>
                <a:spcPct val="120000"/>
              </a:lnSpc>
              <a:buFont typeface="Wingdings" pitchFamily="2" charset="2"/>
              <a:buChar char="q"/>
            </a:pPr>
            <a:r>
              <a:rPr lang="en-US" sz="2800" dirty="0"/>
              <a:t>But it is displaced </a:t>
            </a:r>
            <a:r>
              <a:rPr lang="en-US" sz="2800" dirty="0" err="1"/>
              <a:t>labially</a:t>
            </a:r>
            <a:r>
              <a:rPr lang="en-US" sz="2800" dirty="0"/>
              <a:t> very easily by habits such as thumb sucking and tongue thrusting.</a:t>
            </a:r>
          </a:p>
          <a:p>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MAXILLARY 1</a:t>
            </a:r>
            <a:r>
              <a:rPr lang="en-US" b="1" u="sng" baseline="30000" dirty="0">
                <a:latin typeface="+mn-lt"/>
              </a:rPr>
              <a:t>ST</a:t>
            </a:r>
            <a:r>
              <a:rPr lang="en-US" b="1" u="sng" dirty="0">
                <a:latin typeface="+mn-lt"/>
              </a:rPr>
              <a:t> BICUSPID</a:t>
            </a:r>
            <a:endParaRPr lang="en-US" u="sng" dirty="0">
              <a:latin typeface="+mn-lt"/>
            </a:endParaRPr>
          </a:p>
        </p:txBody>
      </p:sp>
      <p:sp>
        <p:nvSpPr>
          <p:cNvPr id="3" name="Content Placeholder 2"/>
          <p:cNvSpPr>
            <a:spLocks noGrp="1"/>
          </p:cNvSpPr>
          <p:nvPr>
            <p:ph idx="1"/>
          </p:nvPr>
        </p:nvSpPr>
        <p:spPr>
          <a:xfrm>
            <a:off x="838200" y="1600200"/>
            <a:ext cx="7848600" cy="4525963"/>
          </a:xfrm>
        </p:spPr>
        <p:txBody>
          <a:bodyPr>
            <a:noAutofit/>
          </a:bodyPr>
          <a:lstStyle/>
          <a:p>
            <a:pPr>
              <a:lnSpc>
                <a:spcPct val="120000"/>
              </a:lnSpc>
              <a:buFont typeface="Wingdings" pitchFamily="2" charset="2"/>
              <a:buChar char="q"/>
            </a:pPr>
            <a:r>
              <a:rPr lang="en-US" sz="2800" dirty="0"/>
              <a:t>Erupts at about 10 ¼ years of age.</a:t>
            </a:r>
          </a:p>
          <a:p>
            <a:pPr>
              <a:lnSpc>
                <a:spcPct val="120000"/>
              </a:lnSpc>
              <a:buFont typeface="Wingdings" pitchFamily="2" charset="2"/>
              <a:buChar char="q"/>
            </a:pPr>
            <a:r>
              <a:rPr lang="en-US" sz="2800" dirty="0"/>
              <a:t>Path of eruption is directed towards </a:t>
            </a:r>
            <a:r>
              <a:rPr lang="en-US" sz="2800" dirty="0" err="1"/>
              <a:t>occlusal</a:t>
            </a:r>
            <a:r>
              <a:rPr lang="en-US" sz="2800" dirty="0"/>
              <a:t> plane.</a:t>
            </a:r>
          </a:p>
          <a:p>
            <a:pPr>
              <a:lnSpc>
                <a:spcPct val="120000"/>
              </a:lnSpc>
              <a:buFont typeface="Wingdings" pitchFamily="2" charset="2"/>
              <a:buChar char="q"/>
            </a:pPr>
            <a:r>
              <a:rPr lang="en-US" sz="2800" dirty="0"/>
              <a:t>Since the maxillary bicuspid approximates the 1</a:t>
            </a:r>
            <a:r>
              <a:rPr lang="en-US" sz="2800" baseline="30000" dirty="0"/>
              <a:t>st</a:t>
            </a:r>
            <a:r>
              <a:rPr lang="en-US" sz="2800" dirty="0"/>
              <a:t> primary molar size and because of the sequence of eruption the attainment of their final position in the dental arch is quite uneventful.</a:t>
            </a:r>
          </a:p>
          <a:p>
            <a:pPr>
              <a:buFont typeface="Wingdings" pitchFamily="2" charset="2"/>
              <a:buChar char="q"/>
            </a:pPr>
            <a:endParaRPr lang="en-US" sz="28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IMPORTANCE OF MAXILLARY 1</a:t>
            </a:r>
            <a:r>
              <a:rPr lang="en-US" b="1" u="sng" baseline="30000" dirty="0">
                <a:latin typeface="+mn-lt"/>
              </a:rPr>
              <a:t>st</a:t>
            </a:r>
            <a:r>
              <a:rPr lang="en-US" b="1" u="sng" dirty="0">
                <a:latin typeface="+mn-lt"/>
              </a:rPr>
              <a:t> BICUSPID.</a:t>
            </a:r>
            <a:endParaRPr lang="en-US" u="sng" dirty="0">
              <a:latin typeface="+mn-lt"/>
            </a:endParaRPr>
          </a:p>
        </p:txBody>
      </p:sp>
      <p:sp>
        <p:nvSpPr>
          <p:cNvPr id="3" name="Content Placeholder 2"/>
          <p:cNvSpPr>
            <a:spLocks noGrp="1"/>
          </p:cNvSpPr>
          <p:nvPr>
            <p:ph idx="1"/>
          </p:nvPr>
        </p:nvSpPr>
        <p:spPr/>
        <p:txBody>
          <a:bodyPr>
            <a:normAutofit/>
          </a:bodyPr>
          <a:lstStyle/>
          <a:p>
            <a:pPr>
              <a:buNone/>
            </a:pPr>
            <a:r>
              <a:rPr lang="en-US" sz="2800" b="1" dirty="0"/>
              <a:t>  “KEY TEETH”. </a:t>
            </a:r>
            <a:r>
              <a:rPr lang="en-US" sz="2800" dirty="0"/>
              <a:t>Since they are usually the first teeth to erupt in the developing late mixed dentition, thus they regulate the adult </a:t>
            </a:r>
            <a:r>
              <a:rPr lang="en-US" sz="2800" dirty="0" err="1"/>
              <a:t>occlusal</a:t>
            </a:r>
            <a:r>
              <a:rPr lang="en-US" sz="2800" dirty="0"/>
              <a:t> relationship of the dental arch anterior to the 1</a:t>
            </a:r>
            <a:r>
              <a:rPr lang="en-US" sz="2800" baseline="30000" dirty="0"/>
              <a:t>st</a:t>
            </a:r>
            <a:r>
              <a:rPr lang="en-US" sz="2800" dirty="0"/>
              <a:t> perm molar.</a:t>
            </a:r>
          </a:p>
        </p:txBody>
      </p:sp>
      <p:pic>
        <p:nvPicPr>
          <p:cNvPr id="317441" name="Picture 1" descr="C:\Documents and Settings\DR.CRYSTAL\Desktop\My Pictures\dentition\tooth4.jpg"/>
          <p:cNvPicPr>
            <a:picLocks noChangeAspect="1" noChangeArrowheads="1"/>
          </p:cNvPicPr>
          <p:nvPr/>
        </p:nvPicPr>
        <p:blipFill>
          <a:blip r:embed="rId2"/>
          <a:srcRect/>
          <a:stretch>
            <a:fillRect/>
          </a:stretch>
        </p:blipFill>
        <p:spPr bwMode="auto">
          <a:xfrm>
            <a:off x="381000" y="4343400"/>
            <a:ext cx="1905000" cy="22098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RELATION OF THE MAXILLARY 1</a:t>
            </a:r>
            <a:r>
              <a:rPr lang="en-US" b="1" u="sng" baseline="30000" dirty="0">
                <a:latin typeface="+mn-lt"/>
              </a:rPr>
              <a:t>st</a:t>
            </a:r>
            <a:r>
              <a:rPr lang="en-US" b="1" u="sng" dirty="0">
                <a:latin typeface="+mn-lt"/>
              </a:rPr>
              <a:t> BICUSPID TO THE MANDIBULAR 1</a:t>
            </a:r>
            <a:r>
              <a:rPr lang="en-US" b="1" u="sng" baseline="30000" dirty="0">
                <a:latin typeface="+mn-lt"/>
              </a:rPr>
              <a:t>st</a:t>
            </a:r>
            <a:r>
              <a:rPr lang="en-US" b="1" u="sng" dirty="0">
                <a:latin typeface="+mn-lt"/>
              </a:rPr>
              <a:t> BICUSPID</a:t>
            </a:r>
            <a:endParaRPr lang="en-US" u="sng" dirty="0">
              <a:latin typeface="+mn-lt"/>
            </a:endParaRPr>
          </a:p>
        </p:txBody>
      </p:sp>
      <p:sp>
        <p:nvSpPr>
          <p:cNvPr id="3" name="Content Placeholder 2"/>
          <p:cNvSpPr>
            <a:spLocks noGrp="1"/>
          </p:cNvSpPr>
          <p:nvPr>
            <p:ph idx="1"/>
          </p:nvPr>
        </p:nvSpPr>
        <p:spPr>
          <a:xfrm>
            <a:off x="838200" y="1905000"/>
            <a:ext cx="7848600" cy="4221163"/>
          </a:xfrm>
        </p:spPr>
        <p:txBody>
          <a:bodyPr>
            <a:normAutofit fontScale="92500" lnSpcReduction="20000"/>
          </a:bodyPr>
          <a:lstStyle/>
          <a:p>
            <a:pPr>
              <a:buFont typeface="Wingdings" pitchFamily="2" charset="2"/>
              <a:buChar char="q"/>
            </a:pPr>
            <a:r>
              <a:rPr lang="en-US" sz="2800" dirty="0"/>
              <a:t>Maxillary 1</a:t>
            </a:r>
            <a:r>
              <a:rPr lang="en-US" sz="2800" baseline="30000" dirty="0"/>
              <a:t>st</a:t>
            </a:r>
            <a:r>
              <a:rPr lang="en-US" sz="2800" dirty="0"/>
              <a:t> bicuspid distal to the </a:t>
            </a:r>
            <a:r>
              <a:rPr lang="en-US" sz="2800" dirty="0" err="1"/>
              <a:t>mandibular</a:t>
            </a:r>
            <a:r>
              <a:rPr lang="en-US" sz="2800" dirty="0"/>
              <a:t> 1</a:t>
            </a:r>
            <a:r>
              <a:rPr lang="en-US" sz="2800" baseline="30000" dirty="0"/>
              <a:t>st</a:t>
            </a:r>
            <a:r>
              <a:rPr lang="en-US" sz="2800" dirty="0"/>
              <a:t> bicuspid.</a:t>
            </a:r>
          </a:p>
          <a:p>
            <a:pPr>
              <a:buFont typeface="Wingdings" pitchFamily="2" charset="2"/>
              <a:buChar char="q"/>
            </a:pPr>
            <a:r>
              <a:rPr lang="en-US" sz="2800" dirty="0"/>
              <a:t>Most desirable.</a:t>
            </a:r>
          </a:p>
          <a:p>
            <a:pPr>
              <a:buNone/>
            </a:pPr>
            <a:r>
              <a:rPr lang="en-US" sz="2800" dirty="0"/>
              <a:t> “</a:t>
            </a:r>
            <a:r>
              <a:rPr lang="en-US" sz="2800" b="1" dirty="0"/>
              <a:t> KEY TO THE DEVELOPMENT OF NORMAL OCCLUSION.”</a:t>
            </a:r>
          </a:p>
          <a:p>
            <a:pPr>
              <a:buFont typeface="Wingdings" pitchFamily="2" charset="2"/>
              <a:buChar char="q"/>
            </a:pPr>
            <a:r>
              <a:rPr lang="en-US" sz="2800" dirty="0"/>
              <a:t>   An end to end </a:t>
            </a:r>
            <a:r>
              <a:rPr lang="en-US" sz="2800" dirty="0" err="1"/>
              <a:t>occlusal</a:t>
            </a:r>
            <a:r>
              <a:rPr lang="en-US" sz="2800" dirty="0"/>
              <a:t> relation of the 1</a:t>
            </a:r>
            <a:r>
              <a:rPr lang="en-US" sz="2800" baseline="30000" dirty="0"/>
              <a:t>st</a:t>
            </a:r>
            <a:r>
              <a:rPr lang="en-US" sz="2800" dirty="0"/>
              <a:t> bicuspids is not normal. On the other hand the end to end relationship of the 1</a:t>
            </a:r>
            <a:r>
              <a:rPr lang="en-US" sz="2800" baseline="30000" dirty="0"/>
              <a:t>st</a:t>
            </a:r>
            <a:r>
              <a:rPr lang="en-US" sz="2800" dirty="0"/>
              <a:t> perm molar at this phase of </a:t>
            </a:r>
            <a:r>
              <a:rPr lang="en-US" sz="2800" dirty="0" err="1"/>
              <a:t>occlusal</a:t>
            </a:r>
            <a:r>
              <a:rPr lang="en-US" sz="2800" dirty="0"/>
              <a:t> development is normal.</a:t>
            </a:r>
          </a:p>
          <a:p>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n0016"/>
          <p:cNvPicPr>
            <a:picLocks noChangeAspect="1" noChangeArrowheads="1"/>
          </p:cNvPicPr>
          <p:nvPr/>
        </p:nvPicPr>
        <p:blipFill>
          <a:blip r:embed="rId2"/>
          <a:srcRect/>
          <a:stretch>
            <a:fillRect/>
          </a:stretch>
        </p:blipFill>
        <p:spPr bwMode="auto">
          <a:xfrm>
            <a:off x="838200" y="685800"/>
            <a:ext cx="7807325" cy="49276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TRANSITION OF POSTERIOR TEETH AND THE ERUPTION OF 2</a:t>
            </a:r>
            <a:r>
              <a:rPr lang="en-US" b="1" u="sng" baseline="30000" dirty="0">
                <a:latin typeface="+mn-lt"/>
              </a:rPr>
              <a:t>ND</a:t>
            </a:r>
            <a:r>
              <a:rPr lang="en-US" b="1" u="sng" dirty="0">
                <a:latin typeface="+mn-lt"/>
              </a:rPr>
              <a:t> PERM.MOLAR</a:t>
            </a:r>
            <a:endParaRPr lang="en-US" u="sng" dirty="0">
              <a:latin typeface="+mn-lt"/>
            </a:endParaRPr>
          </a:p>
        </p:txBody>
      </p:sp>
      <p:sp>
        <p:nvSpPr>
          <p:cNvPr id="3" name="Content Placeholder 2"/>
          <p:cNvSpPr>
            <a:spLocks noGrp="1"/>
          </p:cNvSpPr>
          <p:nvPr>
            <p:ph idx="1"/>
          </p:nvPr>
        </p:nvSpPr>
        <p:spPr>
          <a:xfrm>
            <a:off x="3657600" y="1600200"/>
            <a:ext cx="5486400" cy="4525963"/>
          </a:xfrm>
        </p:spPr>
        <p:txBody>
          <a:bodyPr>
            <a:noAutofit/>
          </a:bodyPr>
          <a:lstStyle/>
          <a:p>
            <a:pPr>
              <a:lnSpc>
                <a:spcPct val="110000"/>
              </a:lnSpc>
              <a:buFont typeface="Wingdings" pitchFamily="2" charset="2"/>
              <a:buChar char="q"/>
            </a:pPr>
            <a:r>
              <a:rPr lang="en-US" sz="2400" dirty="0"/>
              <a:t>PM are located b/w roots</a:t>
            </a:r>
          </a:p>
          <a:p>
            <a:pPr>
              <a:lnSpc>
                <a:spcPct val="110000"/>
              </a:lnSpc>
              <a:buFont typeface="Wingdings" pitchFamily="2" charset="2"/>
              <a:buChar char="q"/>
            </a:pPr>
            <a:r>
              <a:rPr lang="en-US" sz="2400" dirty="0"/>
              <a:t>Max.1</a:t>
            </a:r>
            <a:r>
              <a:rPr lang="en-US" sz="2400" baseline="30000" dirty="0"/>
              <a:t>st</a:t>
            </a:r>
            <a:r>
              <a:rPr lang="en-US" sz="2400" dirty="0"/>
              <a:t> PM closer than 3</a:t>
            </a:r>
          </a:p>
          <a:p>
            <a:pPr>
              <a:lnSpc>
                <a:spcPct val="110000"/>
              </a:lnSpc>
              <a:buFont typeface="Wingdings" pitchFamily="2" charset="2"/>
              <a:buChar char="q"/>
            </a:pPr>
            <a:r>
              <a:rPr lang="en-US" sz="2400" dirty="0"/>
              <a:t>Distal corner of 3 closer to</a:t>
            </a:r>
          </a:p>
          <a:p>
            <a:pPr>
              <a:lnSpc>
                <a:spcPct val="110000"/>
              </a:lnSpc>
              <a:buFont typeface="Wingdings" pitchFamily="2" charset="2"/>
              <a:buChar char="q"/>
            </a:pPr>
            <a:r>
              <a:rPr lang="en-US" sz="2400" dirty="0"/>
              <a:t>Concavity</a:t>
            </a:r>
            <a:r>
              <a:rPr lang="en-US" sz="2400" b="1" dirty="0"/>
              <a:t> </a:t>
            </a:r>
            <a:r>
              <a:rPr lang="en-US" sz="2400" dirty="0"/>
              <a:t>of</a:t>
            </a:r>
            <a:r>
              <a:rPr lang="en-US" sz="2400" b="1" dirty="0"/>
              <a:t> 1</a:t>
            </a:r>
            <a:r>
              <a:rPr lang="en-US" sz="2400" b="1" baseline="30000" dirty="0"/>
              <a:t>st</a:t>
            </a:r>
            <a:r>
              <a:rPr lang="en-US" sz="2400" b="1" dirty="0"/>
              <a:t>PM(canine </a:t>
            </a:r>
            <a:r>
              <a:rPr lang="en-US" sz="2400" b="1" dirty="0" err="1"/>
              <a:t>fossa</a:t>
            </a:r>
            <a:r>
              <a:rPr lang="en-US" sz="2400" b="1" dirty="0"/>
              <a:t>)</a:t>
            </a:r>
          </a:p>
          <a:p>
            <a:pPr>
              <a:lnSpc>
                <a:spcPct val="110000"/>
              </a:lnSpc>
              <a:buFont typeface="Wingdings" pitchFamily="2" charset="2"/>
              <a:buChar char="q"/>
            </a:pPr>
            <a:r>
              <a:rPr lang="en-US" sz="2400" dirty="0"/>
              <a:t>Terminal plane: MESIAL STEP</a:t>
            </a:r>
          </a:p>
          <a:p>
            <a:pPr>
              <a:lnSpc>
                <a:spcPct val="110000"/>
              </a:lnSpc>
              <a:buFont typeface="Wingdings" pitchFamily="2" charset="2"/>
              <a:buChar char="q"/>
            </a:pPr>
            <a:r>
              <a:rPr lang="en-US" sz="2400" dirty="0"/>
              <a:t>2</a:t>
            </a:r>
            <a:r>
              <a:rPr lang="en-US" sz="2400" baseline="30000" dirty="0"/>
              <a:t>ND</a:t>
            </a:r>
            <a:r>
              <a:rPr lang="en-US" sz="2400" dirty="0"/>
              <a:t> molar: </a:t>
            </a:r>
            <a:r>
              <a:rPr lang="en-US" sz="2400" dirty="0" err="1"/>
              <a:t>distobucally</a:t>
            </a:r>
            <a:r>
              <a:rPr lang="en-US" sz="2400" dirty="0"/>
              <a:t> in max.</a:t>
            </a:r>
          </a:p>
          <a:p>
            <a:pPr>
              <a:lnSpc>
                <a:spcPct val="110000"/>
              </a:lnSpc>
              <a:buFont typeface="Wingdings" pitchFamily="2" charset="2"/>
              <a:buChar char="q"/>
            </a:pPr>
            <a:r>
              <a:rPr lang="en-US" sz="2400" dirty="0" err="1"/>
              <a:t>Mesiolingually</a:t>
            </a:r>
            <a:r>
              <a:rPr lang="en-US" sz="2400" dirty="0"/>
              <a:t> in </a:t>
            </a:r>
            <a:r>
              <a:rPr lang="en-US" sz="2400" dirty="0" err="1"/>
              <a:t>mand</a:t>
            </a:r>
            <a:r>
              <a:rPr lang="en-US" sz="2400" dirty="0"/>
              <a:t>.</a:t>
            </a:r>
          </a:p>
          <a:p>
            <a:pPr>
              <a:buFont typeface="Wingdings" pitchFamily="2" charset="2"/>
              <a:buChar char="q"/>
            </a:pPr>
            <a:endParaRPr lang="en-US" sz="2400" dirty="0"/>
          </a:p>
        </p:txBody>
      </p:sp>
      <p:pic>
        <p:nvPicPr>
          <p:cNvPr id="4" name="Picture 4" descr="scan0004"/>
          <p:cNvPicPr>
            <a:picLocks noChangeAspect="1" noChangeArrowheads="1"/>
          </p:cNvPicPr>
          <p:nvPr/>
        </p:nvPicPr>
        <p:blipFill>
          <a:blip r:embed="rId2"/>
          <a:srcRect l="8069" t="6607" r="55043" b="66965"/>
          <a:stretch>
            <a:fillRect/>
          </a:stretch>
        </p:blipFill>
        <p:spPr bwMode="auto">
          <a:xfrm>
            <a:off x="609600" y="2667000"/>
            <a:ext cx="2895600" cy="28956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Characteristics of human dentition:</a:t>
            </a:r>
          </a:p>
        </p:txBody>
      </p:sp>
      <p:sp>
        <p:nvSpPr>
          <p:cNvPr id="3" name="Content Placeholder 2"/>
          <p:cNvSpPr>
            <a:spLocks noGrp="1"/>
          </p:cNvSpPr>
          <p:nvPr>
            <p:ph idx="1"/>
          </p:nvPr>
        </p:nvSpPr>
        <p:spPr>
          <a:xfrm>
            <a:off x="914400" y="1600200"/>
            <a:ext cx="7772400" cy="4525963"/>
          </a:xfrm>
        </p:spPr>
        <p:txBody>
          <a:bodyPr>
            <a:normAutofit/>
          </a:bodyPr>
          <a:lstStyle/>
          <a:p>
            <a:pPr>
              <a:buNone/>
            </a:pPr>
            <a:r>
              <a:rPr lang="en-US" sz="2800" dirty="0"/>
              <a:t>TEETH OF VERTEBRATES ARE CHARACTERIZED DEPENDING UPON:</a:t>
            </a:r>
          </a:p>
          <a:p>
            <a:pPr>
              <a:buNone/>
            </a:pPr>
            <a:r>
              <a:rPr lang="en-US" sz="2800" dirty="0"/>
              <a:t>         --MODE OF ATTACHMENT</a:t>
            </a:r>
          </a:p>
          <a:p>
            <a:pPr>
              <a:buNone/>
            </a:pPr>
            <a:r>
              <a:rPr lang="en-US" sz="2800" dirty="0"/>
              <a:t>         --NUMBER  OF SUCCESSIVE SETS</a:t>
            </a:r>
          </a:p>
          <a:p>
            <a:pPr>
              <a:buNone/>
            </a:pPr>
            <a:r>
              <a:rPr lang="en-US" sz="2800" dirty="0"/>
              <a:t>         -- SHAPE OF TEETH</a:t>
            </a:r>
          </a:p>
        </p:txBody>
      </p:sp>
      <p:pic>
        <p:nvPicPr>
          <p:cNvPr id="10241" name="Picture 1" descr="C:\Documents and Settings\DR.CRYSTAL\Desktop\My Pictures\dentition\k0571808.jpg"/>
          <p:cNvPicPr>
            <a:picLocks noChangeAspect="1" noChangeArrowheads="1"/>
          </p:cNvPicPr>
          <p:nvPr/>
        </p:nvPicPr>
        <p:blipFill>
          <a:blip r:embed="rId2"/>
          <a:srcRect/>
          <a:stretch>
            <a:fillRect/>
          </a:stretch>
        </p:blipFill>
        <p:spPr bwMode="auto">
          <a:xfrm>
            <a:off x="304800" y="4648200"/>
            <a:ext cx="1308847" cy="18542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600200"/>
            <a:ext cx="4724400" cy="4525963"/>
          </a:xfrm>
        </p:spPr>
        <p:txBody>
          <a:bodyPr>
            <a:normAutofit fontScale="92500"/>
          </a:bodyPr>
          <a:lstStyle/>
          <a:p>
            <a:pPr>
              <a:lnSpc>
                <a:spcPct val="140000"/>
              </a:lnSpc>
              <a:buFont typeface="Wingdings" pitchFamily="2" charset="2"/>
              <a:buChar char="q"/>
            </a:pPr>
            <a:r>
              <a:rPr lang="en-US" sz="2800" dirty="0"/>
              <a:t>Mand. </a:t>
            </a:r>
            <a:r>
              <a:rPr lang="en-US" sz="2800" dirty="0" err="1"/>
              <a:t>dec</a:t>
            </a:r>
            <a:r>
              <a:rPr lang="en-US" sz="2800" dirty="0"/>
              <a:t>. canine is shed</a:t>
            </a:r>
          </a:p>
          <a:p>
            <a:pPr>
              <a:lnSpc>
                <a:spcPct val="140000"/>
              </a:lnSpc>
              <a:buFont typeface="Wingdings" pitchFamily="2" charset="2"/>
              <a:buChar char="q"/>
            </a:pPr>
            <a:r>
              <a:rPr lang="en-US" sz="2800" dirty="0"/>
              <a:t>Surpassed 1</a:t>
            </a:r>
            <a:r>
              <a:rPr lang="en-US" sz="2800" baseline="30000" dirty="0"/>
              <a:t>st</a:t>
            </a:r>
            <a:r>
              <a:rPr lang="en-US" sz="2800" dirty="0"/>
              <a:t> PM</a:t>
            </a:r>
          </a:p>
          <a:p>
            <a:pPr>
              <a:lnSpc>
                <a:spcPct val="140000"/>
              </a:lnSpc>
              <a:buFont typeface="Wingdings" pitchFamily="2" charset="2"/>
              <a:buChar char="q"/>
            </a:pPr>
            <a:r>
              <a:rPr lang="en-US" sz="2800" dirty="0" err="1"/>
              <a:t>Diastema</a:t>
            </a:r>
            <a:r>
              <a:rPr lang="en-US" sz="2800" dirty="0"/>
              <a:t> distal to canine</a:t>
            </a:r>
          </a:p>
          <a:p>
            <a:pPr>
              <a:lnSpc>
                <a:spcPct val="140000"/>
              </a:lnSpc>
              <a:buFont typeface="Wingdings" pitchFamily="2" charset="2"/>
              <a:buChar char="q"/>
            </a:pPr>
            <a:r>
              <a:rPr lang="en-US" sz="2800" dirty="0"/>
              <a:t>Provides space</a:t>
            </a:r>
          </a:p>
          <a:p>
            <a:pPr>
              <a:lnSpc>
                <a:spcPct val="140000"/>
              </a:lnSpc>
              <a:buFont typeface="Wingdings" pitchFamily="2" charset="2"/>
              <a:buChar char="q"/>
            </a:pPr>
            <a:r>
              <a:rPr lang="en-US" sz="2800" dirty="0"/>
              <a:t>Max. 1</a:t>
            </a:r>
            <a:r>
              <a:rPr lang="en-US" sz="2800" baseline="30000" dirty="0"/>
              <a:t>st</a:t>
            </a:r>
            <a:r>
              <a:rPr lang="en-US" sz="2800" dirty="0"/>
              <a:t> PM further erupted.</a:t>
            </a:r>
          </a:p>
          <a:p>
            <a:endParaRPr lang="en-US" dirty="0"/>
          </a:p>
        </p:txBody>
      </p:sp>
      <p:pic>
        <p:nvPicPr>
          <p:cNvPr id="4" name="Picture 3" descr="scan0004"/>
          <p:cNvPicPr>
            <a:picLocks noChangeAspect="1" noChangeArrowheads="1"/>
          </p:cNvPicPr>
          <p:nvPr/>
        </p:nvPicPr>
        <p:blipFill>
          <a:blip r:embed="rId2"/>
          <a:srcRect l="54179" t="8258" r="10086" b="66896"/>
          <a:stretch>
            <a:fillRect/>
          </a:stretch>
        </p:blipFill>
        <p:spPr bwMode="auto">
          <a:xfrm>
            <a:off x="5029200" y="1535113"/>
            <a:ext cx="3581400" cy="3476625"/>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4724400" cy="5219891"/>
          </a:xfrm>
          <a:prstGeom prst="rect">
            <a:avLst/>
          </a:prstGeom>
        </p:spPr>
        <p:txBody>
          <a:bodyPr wrap="square">
            <a:spAutoFit/>
          </a:bodyPr>
          <a:lstStyle/>
          <a:p>
            <a:pPr>
              <a:lnSpc>
                <a:spcPct val="170000"/>
              </a:lnSpc>
              <a:buFont typeface="Wingdings" pitchFamily="2" charset="2"/>
              <a:buChar char="q"/>
            </a:pPr>
            <a:r>
              <a:rPr lang="en-US" sz="2800" dirty="0"/>
              <a:t>1</a:t>
            </a:r>
            <a:r>
              <a:rPr lang="en-US" sz="2800" baseline="30000" dirty="0"/>
              <a:t>st</a:t>
            </a:r>
            <a:r>
              <a:rPr lang="en-US" sz="2800" dirty="0"/>
              <a:t> PM both the jaws</a:t>
            </a:r>
          </a:p>
          <a:p>
            <a:pPr>
              <a:lnSpc>
                <a:spcPct val="170000"/>
              </a:lnSpc>
            </a:pPr>
            <a:r>
              <a:rPr lang="en-US" sz="2800" dirty="0"/>
              <a:t>attained harmonious position.</a:t>
            </a:r>
          </a:p>
          <a:p>
            <a:pPr>
              <a:lnSpc>
                <a:spcPct val="170000"/>
              </a:lnSpc>
              <a:buFont typeface="Wingdings" pitchFamily="2" charset="2"/>
              <a:buChar char="q"/>
            </a:pPr>
            <a:r>
              <a:rPr lang="en-US" sz="2800" dirty="0"/>
              <a:t>Both 2</a:t>
            </a:r>
            <a:r>
              <a:rPr lang="en-US" sz="2800" baseline="30000" dirty="0"/>
              <a:t>nd</a:t>
            </a:r>
            <a:r>
              <a:rPr lang="en-US" sz="2800" dirty="0"/>
              <a:t> PM continue to erupt</a:t>
            </a:r>
          </a:p>
          <a:p>
            <a:pPr>
              <a:lnSpc>
                <a:spcPct val="170000"/>
              </a:lnSpc>
              <a:buFont typeface="Wingdings" pitchFamily="2" charset="2"/>
              <a:buChar char="q"/>
            </a:pPr>
            <a:r>
              <a:rPr lang="en-US" sz="2800" dirty="0"/>
              <a:t>Max. perm. canine continues to erupt.</a:t>
            </a:r>
          </a:p>
        </p:txBody>
      </p:sp>
      <p:pic>
        <p:nvPicPr>
          <p:cNvPr id="3" name="Picture 3" descr="scan0004"/>
          <p:cNvPicPr>
            <a:picLocks noChangeAspect="1" noChangeArrowheads="1"/>
          </p:cNvPicPr>
          <p:nvPr/>
        </p:nvPicPr>
        <p:blipFill>
          <a:blip r:embed="rId2"/>
          <a:srcRect l="9222" t="37164" r="56197" b="36407"/>
          <a:stretch>
            <a:fillRect/>
          </a:stretch>
        </p:blipFill>
        <p:spPr bwMode="auto">
          <a:xfrm>
            <a:off x="5181600" y="1219200"/>
            <a:ext cx="3286125" cy="350520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5029200" cy="3539430"/>
          </a:xfrm>
          <a:prstGeom prst="rect">
            <a:avLst/>
          </a:prstGeom>
        </p:spPr>
        <p:txBody>
          <a:bodyPr wrap="square">
            <a:spAutoFit/>
          </a:bodyPr>
          <a:lstStyle/>
          <a:p>
            <a:pPr>
              <a:buFont typeface="Wingdings" pitchFamily="2" charset="2"/>
              <a:buChar char="q"/>
            </a:pPr>
            <a:r>
              <a:rPr lang="en-US" sz="3200" dirty="0"/>
              <a:t>Roots of 2</a:t>
            </a:r>
            <a:r>
              <a:rPr lang="en-US" sz="3200" baseline="30000" dirty="0"/>
              <a:t>nd</a:t>
            </a:r>
            <a:r>
              <a:rPr lang="en-US" sz="3200" dirty="0"/>
              <a:t> </a:t>
            </a:r>
            <a:r>
              <a:rPr lang="en-US" sz="3200" dirty="0" err="1"/>
              <a:t>dec</a:t>
            </a:r>
            <a:r>
              <a:rPr lang="en-US" sz="3200" dirty="0"/>
              <a:t>. </a:t>
            </a:r>
            <a:r>
              <a:rPr lang="en-US" sz="3200" dirty="0" err="1"/>
              <a:t>mand</a:t>
            </a:r>
            <a:r>
              <a:rPr lang="en-US" sz="3200" dirty="0"/>
              <a:t> </a:t>
            </a:r>
            <a:r>
              <a:rPr lang="en-US" sz="3200" dirty="0" err="1"/>
              <a:t>molarsare</a:t>
            </a:r>
            <a:r>
              <a:rPr lang="en-US" sz="3200" dirty="0"/>
              <a:t> </a:t>
            </a:r>
            <a:r>
              <a:rPr lang="en-US" sz="3200" dirty="0" err="1"/>
              <a:t>resorbed</a:t>
            </a:r>
            <a:r>
              <a:rPr lang="en-US" sz="3200" dirty="0"/>
              <a:t>.</a:t>
            </a:r>
          </a:p>
          <a:p>
            <a:pPr>
              <a:buFont typeface="Wingdings" pitchFamily="2" charset="2"/>
              <a:buChar char="q"/>
            </a:pPr>
            <a:endParaRPr lang="en-US" sz="3200" dirty="0"/>
          </a:p>
          <a:p>
            <a:pPr>
              <a:buFont typeface="Wingdings" pitchFamily="2" charset="2"/>
              <a:buChar char="q"/>
            </a:pPr>
            <a:r>
              <a:rPr lang="en-US" sz="3200" dirty="0"/>
              <a:t>2</a:t>
            </a:r>
            <a:r>
              <a:rPr lang="en-US" sz="3200" baseline="30000" dirty="0"/>
              <a:t>nd</a:t>
            </a:r>
            <a:r>
              <a:rPr lang="en-US" sz="3200" dirty="0"/>
              <a:t> PM erupt further</a:t>
            </a:r>
          </a:p>
          <a:p>
            <a:pPr>
              <a:buFont typeface="Wingdings" pitchFamily="2" charset="2"/>
              <a:buChar char="q"/>
            </a:pPr>
            <a:endParaRPr lang="en-US" sz="3200" dirty="0"/>
          </a:p>
          <a:p>
            <a:pPr>
              <a:buFont typeface="Wingdings" pitchFamily="2" charset="2"/>
              <a:buChar char="q"/>
            </a:pPr>
            <a:r>
              <a:rPr lang="en-US" sz="3200" dirty="0"/>
              <a:t>Flush terminal changes</a:t>
            </a:r>
          </a:p>
          <a:p>
            <a:r>
              <a:rPr lang="en-US" sz="3200" dirty="0"/>
              <a:t>to solid </a:t>
            </a:r>
            <a:r>
              <a:rPr lang="en-US" sz="3200" dirty="0" err="1"/>
              <a:t>intercuspation</a:t>
            </a:r>
            <a:r>
              <a:rPr lang="en-US" sz="2800" dirty="0"/>
              <a:t>.</a:t>
            </a:r>
          </a:p>
        </p:txBody>
      </p:sp>
      <p:pic>
        <p:nvPicPr>
          <p:cNvPr id="3" name="Picture 3" descr="scan0004"/>
          <p:cNvPicPr>
            <a:picLocks noChangeAspect="1" noChangeArrowheads="1"/>
          </p:cNvPicPr>
          <p:nvPr/>
        </p:nvPicPr>
        <p:blipFill>
          <a:blip r:embed="rId2"/>
          <a:srcRect l="56483" t="37990" r="10086" b="38060"/>
          <a:stretch>
            <a:fillRect/>
          </a:stretch>
        </p:blipFill>
        <p:spPr bwMode="auto">
          <a:xfrm>
            <a:off x="5181600" y="1524000"/>
            <a:ext cx="3733800" cy="373380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086600" cy="1754326"/>
          </a:xfrm>
          <a:prstGeom prst="rect">
            <a:avLst/>
          </a:prstGeom>
        </p:spPr>
        <p:txBody>
          <a:bodyPr wrap="square">
            <a:spAutoFit/>
          </a:bodyPr>
          <a:lstStyle/>
          <a:p>
            <a:r>
              <a:rPr lang="en-US" sz="3600" dirty="0"/>
              <a:t>Max. canine last tooth </a:t>
            </a:r>
            <a:r>
              <a:rPr lang="en-US" sz="3600" dirty="0" err="1"/>
              <a:t>tobe</a:t>
            </a:r>
            <a:r>
              <a:rPr lang="en-US" sz="3600" dirty="0"/>
              <a:t> lost.</a:t>
            </a:r>
          </a:p>
          <a:p>
            <a:endParaRPr lang="en-US" sz="3600" dirty="0"/>
          </a:p>
          <a:p>
            <a:r>
              <a:rPr lang="en-US" sz="3600" dirty="0"/>
              <a:t>Successor  follows  shortly.</a:t>
            </a:r>
          </a:p>
        </p:txBody>
      </p:sp>
      <p:pic>
        <p:nvPicPr>
          <p:cNvPr id="3" name="Picture 3" descr="scan0004"/>
          <p:cNvPicPr>
            <a:picLocks noChangeAspect="1" noChangeArrowheads="1"/>
          </p:cNvPicPr>
          <p:nvPr/>
        </p:nvPicPr>
        <p:blipFill>
          <a:blip r:embed="rId2"/>
          <a:srcRect l="9222" t="68549" r="55043" b="7501"/>
          <a:stretch>
            <a:fillRect/>
          </a:stretch>
        </p:blipFill>
        <p:spPr bwMode="auto">
          <a:xfrm>
            <a:off x="4800600" y="2438400"/>
            <a:ext cx="4038600" cy="377825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4572000" cy="3108543"/>
          </a:xfrm>
          <a:prstGeom prst="rect">
            <a:avLst/>
          </a:prstGeom>
        </p:spPr>
        <p:txBody>
          <a:bodyPr>
            <a:spAutoFit/>
          </a:bodyPr>
          <a:lstStyle/>
          <a:p>
            <a:r>
              <a:rPr lang="en-US" sz="2800" dirty="0"/>
              <a:t>Max. canine arrive at proper place</a:t>
            </a:r>
          </a:p>
          <a:p>
            <a:r>
              <a:rPr lang="en-US" sz="2800" dirty="0"/>
              <a:t>Mand.2</a:t>
            </a:r>
            <a:r>
              <a:rPr lang="en-US" sz="2800" baseline="30000" dirty="0"/>
              <a:t>nd</a:t>
            </a:r>
            <a:r>
              <a:rPr lang="en-US" sz="2800" dirty="0"/>
              <a:t> molar followed by max. emerge.</a:t>
            </a:r>
          </a:p>
          <a:p>
            <a:r>
              <a:rPr lang="en-US" sz="2800" dirty="0"/>
              <a:t>Mand.2</a:t>
            </a:r>
            <a:r>
              <a:rPr lang="en-US" sz="2800" baseline="30000" dirty="0"/>
              <a:t>nd</a:t>
            </a:r>
            <a:r>
              <a:rPr lang="en-US" sz="2800" dirty="0"/>
              <a:t> molar-</a:t>
            </a:r>
            <a:r>
              <a:rPr lang="en-US" sz="2800" dirty="0" err="1"/>
              <a:t>mesiolingual</a:t>
            </a:r>
            <a:endParaRPr lang="en-US" sz="2800" dirty="0"/>
          </a:p>
          <a:p>
            <a:r>
              <a:rPr lang="en-US" sz="2800" dirty="0"/>
              <a:t>Max.2</a:t>
            </a:r>
            <a:r>
              <a:rPr lang="en-US" sz="2800" baseline="30000" dirty="0"/>
              <a:t>nd</a:t>
            </a:r>
            <a:r>
              <a:rPr lang="en-US" sz="2800" dirty="0"/>
              <a:t> molar-</a:t>
            </a:r>
            <a:r>
              <a:rPr lang="en-US" sz="2800" dirty="0" err="1"/>
              <a:t>distobuccal</a:t>
            </a:r>
            <a:endParaRPr lang="en-US" sz="2800" dirty="0"/>
          </a:p>
        </p:txBody>
      </p:sp>
      <p:pic>
        <p:nvPicPr>
          <p:cNvPr id="3" name="Picture 3" descr="scan0004"/>
          <p:cNvPicPr>
            <a:picLocks noChangeAspect="1" noChangeArrowheads="1"/>
          </p:cNvPicPr>
          <p:nvPr/>
        </p:nvPicPr>
        <p:blipFill>
          <a:blip r:embed="rId2"/>
          <a:srcRect l="57637" t="69374" r="10086" b="8327"/>
          <a:stretch>
            <a:fillRect/>
          </a:stretch>
        </p:blipFill>
        <p:spPr bwMode="auto">
          <a:xfrm>
            <a:off x="5257800" y="3276600"/>
            <a:ext cx="3505200" cy="3381375"/>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p:cNvPicPr>
            <a:picLocks noChangeAspect="1" noChangeArrowheads="1"/>
          </p:cNvPicPr>
          <p:nvPr/>
        </p:nvPicPr>
        <p:blipFill>
          <a:blip r:embed="rId2"/>
          <a:srcRect/>
          <a:stretch>
            <a:fillRect/>
          </a:stretch>
        </p:blipFill>
        <p:spPr bwMode="auto">
          <a:xfrm>
            <a:off x="838200" y="873125"/>
            <a:ext cx="7467600" cy="51117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a:srcRect/>
          <a:stretch>
            <a:fillRect/>
          </a:stretch>
        </p:blipFill>
        <p:spPr bwMode="auto">
          <a:xfrm>
            <a:off x="911225" y="714375"/>
            <a:ext cx="7318375" cy="54292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
          <p:cNvPicPr>
            <a:picLocks noChangeAspect="1" noChangeArrowheads="1"/>
          </p:cNvPicPr>
          <p:nvPr/>
        </p:nvPicPr>
        <p:blipFill>
          <a:blip r:embed="rId2"/>
          <a:srcRect/>
          <a:stretch>
            <a:fillRect/>
          </a:stretch>
        </p:blipFill>
        <p:spPr bwMode="auto">
          <a:xfrm>
            <a:off x="914400" y="684213"/>
            <a:ext cx="7315200" cy="54864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ERUPTION TIMING</a:t>
            </a:r>
            <a:endParaRPr lang="en-US" u="sng" dirty="0"/>
          </a:p>
        </p:txBody>
      </p:sp>
      <p:sp>
        <p:nvSpPr>
          <p:cNvPr id="3" name="Content Placeholder 2"/>
          <p:cNvSpPr>
            <a:spLocks noGrp="1"/>
          </p:cNvSpPr>
          <p:nvPr>
            <p:ph idx="1"/>
          </p:nvPr>
        </p:nvSpPr>
        <p:spPr/>
        <p:txBody>
          <a:bodyPr/>
          <a:lstStyle/>
          <a:p>
            <a:pPr>
              <a:lnSpc>
                <a:spcPct val="140000"/>
              </a:lnSpc>
              <a:buNone/>
            </a:pPr>
            <a:r>
              <a:rPr lang="en-US" sz="2800" dirty="0"/>
              <a:t>DENTAL AGE:</a:t>
            </a:r>
          </a:p>
          <a:p>
            <a:pPr>
              <a:lnSpc>
                <a:spcPct val="140000"/>
              </a:lnSpc>
              <a:buNone/>
            </a:pPr>
            <a:r>
              <a:rPr lang="en-US" sz="2800" dirty="0"/>
              <a:t>I) Which teeth have erupted?</a:t>
            </a:r>
          </a:p>
          <a:p>
            <a:pPr>
              <a:lnSpc>
                <a:spcPct val="140000"/>
              </a:lnSpc>
              <a:buNone/>
            </a:pPr>
            <a:r>
              <a:rPr lang="en-US" sz="2800" dirty="0"/>
              <a:t>2)The amount of resorption of the primary teeth</a:t>
            </a:r>
          </a:p>
          <a:p>
            <a:pPr>
              <a:lnSpc>
                <a:spcPct val="140000"/>
              </a:lnSpc>
              <a:buNone/>
            </a:pPr>
            <a:r>
              <a:rPr lang="en-US" sz="2800" dirty="0"/>
              <a:t>3)The amount of development of the permanent teeth.</a:t>
            </a:r>
          </a:p>
          <a:p>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AGE-6</a:t>
            </a:r>
            <a:endParaRPr lang="en-US" dirty="0"/>
          </a:p>
        </p:txBody>
      </p:sp>
      <p:sp>
        <p:nvSpPr>
          <p:cNvPr id="3" name="Content Placeholder 2"/>
          <p:cNvSpPr>
            <a:spLocks noGrp="1"/>
          </p:cNvSpPr>
          <p:nvPr>
            <p:ph idx="1"/>
          </p:nvPr>
        </p:nvSpPr>
        <p:spPr>
          <a:xfrm>
            <a:off x="152400" y="1600200"/>
            <a:ext cx="8534400" cy="4525963"/>
          </a:xfrm>
        </p:spPr>
        <p:txBody>
          <a:bodyPr/>
          <a:lstStyle/>
          <a:p>
            <a:pPr>
              <a:buNone/>
            </a:pPr>
            <a:r>
              <a:rPr lang="en-US" sz="2800" dirty="0"/>
              <a:t>Mand. CI, max. and  </a:t>
            </a:r>
            <a:r>
              <a:rPr lang="en-US" sz="2800" dirty="0" err="1"/>
              <a:t>mand</a:t>
            </a:r>
            <a:r>
              <a:rPr lang="en-US" sz="2800" dirty="0"/>
              <a:t>. 1</a:t>
            </a:r>
            <a:r>
              <a:rPr lang="en-US" sz="2800" baseline="30000" dirty="0"/>
              <a:t>st</a:t>
            </a:r>
            <a:r>
              <a:rPr lang="en-US" sz="2800" dirty="0"/>
              <a:t> perm. molar </a:t>
            </a:r>
          </a:p>
          <a:p>
            <a:endParaRPr lang="en-US" dirty="0"/>
          </a:p>
        </p:txBody>
      </p:sp>
      <p:pic>
        <p:nvPicPr>
          <p:cNvPr id="4" name="Picture 4" descr="scan0006"/>
          <p:cNvPicPr>
            <a:picLocks noChangeAspect="1" noChangeArrowheads="1"/>
          </p:cNvPicPr>
          <p:nvPr/>
        </p:nvPicPr>
        <p:blipFill>
          <a:blip r:embed="rId2"/>
          <a:srcRect/>
          <a:stretch>
            <a:fillRect/>
          </a:stretch>
        </p:blipFill>
        <p:spPr bwMode="auto">
          <a:xfrm>
            <a:off x="2514600" y="2438400"/>
            <a:ext cx="4191000" cy="41656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6555641"/>
          </a:xfrm>
          <a:prstGeom prst="rect">
            <a:avLst/>
          </a:prstGeom>
          <a:noFill/>
        </p:spPr>
        <p:txBody>
          <a:bodyPr wrap="square" rtlCol="0">
            <a:spAutoFit/>
          </a:bodyPr>
          <a:lstStyle/>
          <a:p>
            <a:pPr>
              <a:buFont typeface="Wingdings" pitchFamily="2" charset="2"/>
              <a:buChar char="q"/>
            </a:pPr>
            <a:r>
              <a:rPr lang="en-US" sz="2000" b="1" dirty="0"/>
              <a:t>THE WAY TEETH ARE ATTACHED TO JAW</a:t>
            </a:r>
          </a:p>
          <a:p>
            <a:r>
              <a:rPr lang="en-US" sz="2000" b="1" dirty="0"/>
              <a:t>                 --ACRODONT-- teeth are attached to the jaw by connective                           						tissue </a:t>
            </a:r>
          </a:p>
          <a:p>
            <a:r>
              <a:rPr lang="en-US" sz="2000" b="1" dirty="0"/>
              <a:t>                 --PLEURODONT-- teeth are set inside the jaw</a:t>
            </a:r>
          </a:p>
          <a:p>
            <a:r>
              <a:rPr lang="en-US" sz="2000" b="1" dirty="0"/>
              <a:t>                 </a:t>
            </a:r>
          </a:p>
          <a:p>
            <a:r>
              <a:rPr lang="en-US" sz="2000" b="1" dirty="0"/>
              <a:t>                 --THECODONT-- teeth are inserted into a bony socket</a:t>
            </a:r>
          </a:p>
          <a:p>
            <a:endParaRPr lang="en-US" sz="2000" b="1" dirty="0"/>
          </a:p>
          <a:p>
            <a:pPr>
              <a:buFont typeface="Wingdings" pitchFamily="2" charset="2"/>
              <a:buChar char="q"/>
            </a:pPr>
            <a:r>
              <a:rPr lang="en-US" sz="2000" b="1" dirty="0"/>
              <a:t>DEPENDING ON NUMBER OF TEETH OF SUCCESSIVE SETS</a:t>
            </a:r>
          </a:p>
          <a:p>
            <a:endParaRPr lang="en-US" sz="2000" b="1" dirty="0"/>
          </a:p>
          <a:p>
            <a:r>
              <a:rPr lang="en-US" sz="2000" b="1" dirty="0"/>
              <a:t>                --POLYPHYODONT-- teeth are replaced throughout life. </a:t>
            </a:r>
            <a:r>
              <a:rPr lang="en-US" sz="2000" b="1" dirty="0" err="1"/>
              <a:t>E.g</a:t>
            </a:r>
            <a:r>
              <a:rPr lang="en-US" sz="2000" b="1" dirty="0"/>
              <a:t>-							shark</a:t>
            </a:r>
          </a:p>
          <a:p>
            <a:endParaRPr lang="en-US" sz="2000" b="1" dirty="0"/>
          </a:p>
          <a:p>
            <a:r>
              <a:rPr lang="en-US" sz="2000" b="1" dirty="0"/>
              <a:t>                --DIPHYODONT-- two sets of teeth </a:t>
            </a:r>
            <a:r>
              <a:rPr lang="en-US" sz="2000" b="1" dirty="0" err="1"/>
              <a:t>e.g</a:t>
            </a:r>
            <a:r>
              <a:rPr lang="en-US" sz="2000" b="1" dirty="0"/>
              <a:t>- human beings</a:t>
            </a:r>
          </a:p>
          <a:p>
            <a:endParaRPr lang="en-US" sz="2000" b="1" dirty="0"/>
          </a:p>
          <a:p>
            <a:r>
              <a:rPr lang="en-US" sz="2000" b="1" dirty="0"/>
              <a:t>                --MONOPHYODONT-- one set of teeth </a:t>
            </a:r>
            <a:r>
              <a:rPr lang="en-US" sz="2000" b="1" dirty="0" err="1"/>
              <a:t>e.g</a:t>
            </a:r>
            <a:r>
              <a:rPr lang="en-US" sz="2000" b="1" dirty="0"/>
              <a:t>-sheep, goat.</a:t>
            </a:r>
          </a:p>
          <a:p>
            <a:endParaRPr lang="en-US" sz="2000" b="1" dirty="0"/>
          </a:p>
          <a:p>
            <a:pPr>
              <a:buFont typeface="Wingdings" pitchFamily="2" charset="2"/>
              <a:buChar char="q"/>
            </a:pPr>
            <a:r>
              <a:rPr lang="en-US" sz="2000" b="1" dirty="0"/>
              <a:t>ACCORDING TO TYPE OR SHAPE OF TEETH</a:t>
            </a:r>
          </a:p>
          <a:p>
            <a:endParaRPr lang="en-US" sz="2000" b="1" dirty="0"/>
          </a:p>
          <a:p>
            <a:r>
              <a:rPr lang="en-US" sz="2000" b="1" dirty="0"/>
              <a:t>               --HOMODONT– a single type of teeth</a:t>
            </a:r>
          </a:p>
          <a:p>
            <a:r>
              <a:rPr lang="en-US" sz="2000" b="1" dirty="0"/>
              <a:t>              </a:t>
            </a:r>
          </a:p>
          <a:p>
            <a:r>
              <a:rPr lang="en-US" sz="2000" b="1" dirty="0"/>
              <a:t>               --HETERODONT– various type of teeth </a:t>
            </a:r>
            <a:r>
              <a:rPr lang="en-US" sz="2000" b="1" dirty="0" err="1"/>
              <a:t>e.g</a:t>
            </a:r>
            <a:r>
              <a:rPr lang="en-US" sz="2000" b="1" dirty="0"/>
              <a:t>- human beings.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AGE-7</a:t>
            </a:r>
            <a:endParaRPr lang="en-US" dirty="0"/>
          </a:p>
        </p:txBody>
      </p:sp>
      <p:sp>
        <p:nvSpPr>
          <p:cNvPr id="3" name="Content Placeholder 2"/>
          <p:cNvSpPr>
            <a:spLocks noGrp="1"/>
          </p:cNvSpPr>
          <p:nvPr>
            <p:ph idx="1"/>
          </p:nvPr>
        </p:nvSpPr>
        <p:spPr>
          <a:xfrm>
            <a:off x="685800" y="1600200"/>
            <a:ext cx="8001000" cy="4525963"/>
          </a:xfrm>
        </p:spPr>
        <p:txBody>
          <a:bodyPr/>
          <a:lstStyle/>
          <a:p>
            <a:pPr>
              <a:lnSpc>
                <a:spcPct val="140000"/>
              </a:lnSpc>
              <a:buFont typeface="Wingdings" pitchFamily="2" charset="2"/>
              <a:buChar char="q"/>
            </a:pPr>
            <a:r>
              <a:rPr lang="en-US" sz="2800" dirty="0"/>
              <a:t>Max. CI followed by mand.LI-7 ½ Years.</a:t>
            </a:r>
          </a:p>
          <a:p>
            <a:pPr>
              <a:lnSpc>
                <a:spcPct val="140000"/>
              </a:lnSpc>
              <a:buFont typeface="Wingdings" pitchFamily="2" charset="2"/>
              <a:buChar char="q"/>
            </a:pPr>
            <a:r>
              <a:rPr lang="en-US" sz="2800" dirty="0"/>
              <a:t>Root formation of max.  LI advanced.</a:t>
            </a:r>
          </a:p>
          <a:p>
            <a:pPr>
              <a:lnSpc>
                <a:spcPct val="140000"/>
              </a:lnSpc>
              <a:buFont typeface="Wingdings" pitchFamily="2" charset="2"/>
              <a:buChar char="q"/>
            </a:pPr>
            <a:r>
              <a:rPr lang="en-US" sz="2800" dirty="0"/>
              <a:t>PM and canine in stage of crown completion.</a:t>
            </a:r>
          </a:p>
          <a:p>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AGE-8</a:t>
            </a:r>
            <a:br>
              <a:rPr lang="en-US" b="1" dirty="0"/>
            </a:br>
            <a:endParaRPr lang="en-US" dirty="0"/>
          </a:p>
        </p:txBody>
      </p:sp>
      <p:sp>
        <p:nvSpPr>
          <p:cNvPr id="3" name="Content Placeholder 2"/>
          <p:cNvSpPr>
            <a:spLocks noGrp="1"/>
          </p:cNvSpPr>
          <p:nvPr>
            <p:ph idx="1"/>
          </p:nvPr>
        </p:nvSpPr>
        <p:spPr>
          <a:xfrm>
            <a:off x="0" y="1600200"/>
            <a:ext cx="8686800" cy="4525963"/>
          </a:xfrm>
        </p:spPr>
        <p:txBody>
          <a:bodyPr/>
          <a:lstStyle/>
          <a:p>
            <a:pPr>
              <a:buFont typeface="Wingdings" pitchFamily="2" charset="2"/>
              <a:buChar char="q"/>
            </a:pPr>
            <a:r>
              <a:rPr lang="en-US" sz="2800" dirty="0"/>
              <a:t>Eruption of max. LI</a:t>
            </a:r>
          </a:p>
          <a:p>
            <a:pPr>
              <a:buFont typeface="Wingdings" pitchFamily="2" charset="2"/>
              <a:buChar char="q"/>
            </a:pPr>
            <a:r>
              <a:rPr lang="en-US" sz="2800" dirty="0"/>
              <a:t>Delay of 2-3 years before any more perm. teeth erupt.</a:t>
            </a:r>
          </a:p>
          <a:p>
            <a:pPr>
              <a:buFont typeface="Wingdings" pitchFamily="2" charset="2"/>
              <a:buChar char="q"/>
            </a:pPr>
            <a:endParaRPr lang="en-US" dirty="0"/>
          </a:p>
        </p:txBody>
      </p:sp>
      <p:pic>
        <p:nvPicPr>
          <p:cNvPr id="4" name="Picture 4" descr="scan0007"/>
          <p:cNvPicPr>
            <a:picLocks noChangeAspect="1" noChangeArrowheads="1"/>
          </p:cNvPicPr>
          <p:nvPr/>
        </p:nvPicPr>
        <p:blipFill>
          <a:blip r:embed="rId2"/>
          <a:srcRect r="58553" b="68115"/>
          <a:stretch>
            <a:fillRect/>
          </a:stretch>
        </p:blipFill>
        <p:spPr bwMode="auto">
          <a:xfrm>
            <a:off x="2438400" y="2819400"/>
            <a:ext cx="4038600" cy="4038600"/>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AGE-9</a:t>
            </a:r>
            <a:endParaRPr lang="en-US" dirty="0"/>
          </a:p>
        </p:txBody>
      </p:sp>
      <p:sp>
        <p:nvSpPr>
          <p:cNvPr id="3" name="Content Placeholder 2"/>
          <p:cNvSpPr>
            <a:spLocks noGrp="1"/>
          </p:cNvSpPr>
          <p:nvPr>
            <p:ph idx="1"/>
          </p:nvPr>
        </p:nvSpPr>
        <p:spPr>
          <a:xfrm>
            <a:off x="4495800" y="1600200"/>
            <a:ext cx="4648200" cy="4525963"/>
          </a:xfrm>
        </p:spPr>
        <p:txBody>
          <a:bodyPr>
            <a:noAutofit/>
          </a:bodyPr>
          <a:lstStyle/>
          <a:p>
            <a:pPr>
              <a:lnSpc>
                <a:spcPct val="90000"/>
              </a:lnSpc>
              <a:buFont typeface="Wingdings" pitchFamily="2" charset="2"/>
              <a:buChar char="q"/>
            </a:pPr>
            <a:r>
              <a:rPr lang="en-US" sz="2800" dirty="0"/>
              <a:t>Primary canine,1</a:t>
            </a:r>
            <a:r>
              <a:rPr lang="en-US" sz="2800" baseline="30000" dirty="0"/>
              <a:t>st</a:t>
            </a:r>
            <a:r>
              <a:rPr lang="en-US" sz="2800" dirty="0"/>
              <a:t> and 2</a:t>
            </a:r>
            <a:r>
              <a:rPr lang="en-US" sz="2800" baseline="30000" dirty="0"/>
              <a:t>nd</a:t>
            </a:r>
            <a:r>
              <a:rPr lang="en-US" sz="2800" dirty="0"/>
              <a:t> </a:t>
            </a:r>
            <a:r>
              <a:rPr lang="en-US" sz="2800" dirty="0" err="1"/>
              <a:t>dec</a:t>
            </a:r>
            <a:r>
              <a:rPr lang="en-US" sz="2800" dirty="0"/>
              <a:t>. molar present</a:t>
            </a:r>
          </a:p>
          <a:p>
            <a:pPr>
              <a:lnSpc>
                <a:spcPct val="90000"/>
              </a:lnSpc>
              <a:buFont typeface="Wingdings" pitchFamily="2" charset="2"/>
              <a:buChar char="q"/>
            </a:pPr>
            <a:r>
              <a:rPr lang="en-US" sz="2800" dirty="0"/>
              <a:t>Root formation of 1</a:t>
            </a:r>
            <a:r>
              <a:rPr lang="en-US" sz="2800" baseline="30000" dirty="0"/>
              <a:t>st</a:t>
            </a:r>
            <a:r>
              <a:rPr lang="en-US" sz="2800" dirty="0"/>
              <a:t> perm. molar &amp;incisor nearly completing</a:t>
            </a:r>
          </a:p>
          <a:p>
            <a:pPr>
              <a:lnSpc>
                <a:spcPct val="90000"/>
              </a:lnSpc>
              <a:buFont typeface="Wingdings" pitchFamily="2" charset="2"/>
              <a:buChar char="q"/>
            </a:pPr>
            <a:r>
              <a:rPr lang="en-US" sz="2800" dirty="0"/>
              <a:t>Root dev. begin on mand.2</a:t>
            </a:r>
            <a:r>
              <a:rPr lang="en-US" sz="2800" baseline="30000" dirty="0"/>
              <a:t>nd</a:t>
            </a:r>
            <a:r>
              <a:rPr lang="en-US" sz="2800" dirty="0"/>
              <a:t> PM</a:t>
            </a:r>
          </a:p>
          <a:p>
            <a:pPr>
              <a:lnSpc>
                <a:spcPct val="90000"/>
              </a:lnSpc>
              <a:buFont typeface="Wingdings" pitchFamily="2" charset="2"/>
              <a:buChar char="q"/>
            </a:pPr>
            <a:r>
              <a:rPr lang="en-US" sz="2800" dirty="0"/>
              <a:t>Root dev. has begun on max.1</a:t>
            </a:r>
            <a:r>
              <a:rPr lang="en-US" sz="2800" baseline="30000" dirty="0"/>
              <a:t>ST</a:t>
            </a:r>
            <a:r>
              <a:rPr lang="en-US" sz="2800" dirty="0"/>
              <a:t> PM &amp; just beginning on canine &amp; 2</a:t>
            </a:r>
            <a:r>
              <a:rPr lang="en-US" sz="2800" baseline="30000" dirty="0"/>
              <a:t>nd</a:t>
            </a:r>
            <a:r>
              <a:rPr lang="en-US" sz="2800" dirty="0"/>
              <a:t> PM.</a:t>
            </a:r>
          </a:p>
          <a:p>
            <a:pPr>
              <a:buFont typeface="Wingdings" pitchFamily="2" charset="2"/>
              <a:buChar char="q"/>
            </a:pPr>
            <a:endParaRPr lang="en-US" sz="2800" dirty="0"/>
          </a:p>
        </p:txBody>
      </p:sp>
      <p:pic>
        <p:nvPicPr>
          <p:cNvPr id="4" name="Picture 4" descr="scan0007"/>
          <p:cNvPicPr>
            <a:picLocks noChangeAspect="1" noChangeArrowheads="1"/>
          </p:cNvPicPr>
          <p:nvPr/>
        </p:nvPicPr>
        <p:blipFill>
          <a:blip r:embed="rId2"/>
          <a:srcRect t="31885" r="57433" b="34471"/>
          <a:stretch>
            <a:fillRect/>
          </a:stretch>
        </p:blipFill>
        <p:spPr bwMode="auto">
          <a:xfrm>
            <a:off x="381000" y="1905000"/>
            <a:ext cx="3930650" cy="4038600"/>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 10</a:t>
            </a:r>
            <a:endParaRPr lang="en-US" dirty="0"/>
          </a:p>
        </p:txBody>
      </p:sp>
      <p:sp>
        <p:nvSpPr>
          <p:cNvPr id="3" name="Content Placeholder 2"/>
          <p:cNvSpPr>
            <a:spLocks noGrp="1"/>
          </p:cNvSpPr>
          <p:nvPr>
            <p:ph idx="1"/>
          </p:nvPr>
        </p:nvSpPr>
        <p:spPr>
          <a:xfrm>
            <a:off x="609600" y="1600200"/>
            <a:ext cx="8077200" cy="4525963"/>
          </a:xfrm>
        </p:spPr>
        <p:txBody>
          <a:bodyPr>
            <a:normAutofit lnSpcReduction="10000"/>
          </a:bodyPr>
          <a:lstStyle/>
          <a:p>
            <a:pPr>
              <a:buFont typeface="Wingdings" pitchFamily="2" charset="2"/>
              <a:buChar char="q"/>
            </a:pPr>
            <a:r>
              <a:rPr lang="en-US" sz="2800" dirty="0"/>
              <a:t>Greater amount of resorption of primary canine and molars followed by the root development of permanent successors.</a:t>
            </a:r>
          </a:p>
          <a:p>
            <a:pPr>
              <a:buFont typeface="Wingdings" pitchFamily="2" charset="2"/>
              <a:buChar char="q"/>
            </a:pPr>
            <a:r>
              <a:rPr lang="en-US" sz="2800" dirty="0"/>
              <a:t>One half of the root development of </a:t>
            </a:r>
            <a:r>
              <a:rPr lang="en-US" sz="2800" dirty="0" err="1"/>
              <a:t>mandibular</a:t>
            </a:r>
            <a:r>
              <a:rPr lang="en-US" sz="2800" dirty="0"/>
              <a:t> canine, </a:t>
            </a:r>
            <a:r>
              <a:rPr lang="en-US" sz="2800" dirty="0" err="1"/>
              <a:t>mandibular</a:t>
            </a:r>
            <a:r>
              <a:rPr lang="en-US" sz="2800" dirty="0"/>
              <a:t> 1</a:t>
            </a:r>
            <a:r>
              <a:rPr lang="en-US" sz="2800" baseline="30000" dirty="0"/>
              <a:t>st</a:t>
            </a:r>
            <a:r>
              <a:rPr lang="en-US" sz="2800" dirty="0"/>
              <a:t> premolar and upper 1</a:t>
            </a:r>
            <a:r>
              <a:rPr lang="en-US" sz="2800" baseline="30000" dirty="0"/>
              <a:t>st</a:t>
            </a:r>
            <a:r>
              <a:rPr lang="en-US" sz="2800" dirty="0"/>
              <a:t> premolar is completed.</a:t>
            </a:r>
          </a:p>
          <a:p>
            <a:pPr>
              <a:buFont typeface="Wingdings" pitchFamily="2" charset="2"/>
              <a:buChar char="q"/>
            </a:pPr>
            <a:r>
              <a:rPr lang="en-US" sz="2800" dirty="0"/>
              <a:t>Completion of roots of </a:t>
            </a:r>
            <a:r>
              <a:rPr lang="en-US" sz="2800" dirty="0" err="1"/>
              <a:t>mandibular</a:t>
            </a:r>
            <a:r>
              <a:rPr lang="en-US" sz="2800" dirty="0"/>
              <a:t> incisor teeth.</a:t>
            </a:r>
          </a:p>
          <a:p>
            <a:pPr>
              <a:buFont typeface="Wingdings" pitchFamily="2" charset="2"/>
              <a:buChar char="q"/>
            </a:pPr>
            <a:r>
              <a:rPr lang="en-US" sz="2800" dirty="0"/>
              <a:t>Near completion of roots of maxillary laterals.</a:t>
            </a:r>
            <a:endParaRPr lang="en-US" dirty="0"/>
          </a:p>
          <a:p>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 - 11</a:t>
            </a:r>
          </a:p>
        </p:txBody>
      </p:sp>
      <p:sp>
        <p:nvSpPr>
          <p:cNvPr id="3" name="Content Placeholder 2"/>
          <p:cNvSpPr>
            <a:spLocks noGrp="1"/>
          </p:cNvSpPr>
          <p:nvPr>
            <p:ph idx="1"/>
          </p:nvPr>
        </p:nvSpPr>
        <p:spPr>
          <a:xfrm>
            <a:off x="152400" y="1600200"/>
            <a:ext cx="8534400" cy="4525963"/>
          </a:xfrm>
        </p:spPr>
        <p:txBody>
          <a:bodyPr>
            <a:normAutofit/>
          </a:bodyPr>
          <a:lstStyle/>
          <a:p>
            <a:pPr>
              <a:buNone/>
            </a:pPr>
            <a:r>
              <a:rPr lang="en-US" sz="2800" dirty="0"/>
              <a:t>Eruption of </a:t>
            </a:r>
            <a:r>
              <a:rPr lang="en-US" sz="2800" dirty="0" err="1"/>
              <a:t>mand</a:t>
            </a:r>
            <a:r>
              <a:rPr lang="en-US" sz="2800" dirty="0"/>
              <a:t> canine, </a:t>
            </a:r>
            <a:r>
              <a:rPr lang="en-US" sz="2800" dirty="0" err="1"/>
              <a:t>mand</a:t>
            </a:r>
            <a:r>
              <a:rPr lang="en-US" sz="2800" dirty="0"/>
              <a:t> 1</a:t>
            </a:r>
            <a:r>
              <a:rPr lang="en-US" sz="2800" baseline="30000" dirty="0"/>
              <a:t>st</a:t>
            </a:r>
            <a:r>
              <a:rPr lang="en-US" sz="2800" dirty="0"/>
              <a:t> premolar and max 1</a:t>
            </a:r>
            <a:r>
              <a:rPr lang="en-US" sz="2800" baseline="30000" dirty="0"/>
              <a:t>st</a:t>
            </a:r>
            <a:r>
              <a:rPr lang="en-US" sz="2800" dirty="0"/>
              <a:t> premolar.</a:t>
            </a:r>
          </a:p>
          <a:p>
            <a:endParaRPr lang="en-US" sz="2800" dirty="0"/>
          </a:p>
        </p:txBody>
      </p:sp>
      <p:pic>
        <p:nvPicPr>
          <p:cNvPr id="4" name="Picture 4" descr="scan0007"/>
          <p:cNvPicPr>
            <a:picLocks noChangeAspect="1" noChangeArrowheads="1"/>
          </p:cNvPicPr>
          <p:nvPr/>
        </p:nvPicPr>
        <p:blipFill>
          <a:blip r:embed="rId2"/>
          <a:srcRect t="67216" r="63034"/>
          <a:stretch>
            <a:fillRect/>
          </a:stretch>
        </p:blipFill>
        <p:spPr bwMode="auto">
          <a:xfrm>
            <a:off x="304800" y="2590800"/>
            <a:ext cx="3657600" cy="4114800"/>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AGE - 12</a:t>
            </a:r>
            <a:endParaRPr lang="en-US" dirty="0"/>
          </a:p>
        </p:txBody>
      </p:sp>
      <p:sp>
        <p:nvSpPr>
          <p:cNvPr id="3" name="Content Placeholder 2"/>
          <p:cNvSpPr>
            <a:spLocks noGrp="1"/>
          </p:cNvSpPr>
          <p:nvPr>
            <p:ph idx="1"/>
          </p:nvPr>
        </p:nvSpPr>
        <p:spPr>
          <a:xfrm>
            <a:off x="4114800" y="1600200"/>
            <a:ext cx="4876800" cy="4525963"/>
          </a:xfrm>
        </p:spPr>
        <p:txBody>
          <a:bodyPr>
            <a:noAutofit/>
          </a:bodyPr>
          <a:lstStyle/>
          <a:p>
            <a:pPr>
              <a:buFont typeface="Wingdings" pitchFamily="2" charset="2"/>
              <a:buChar char="q"/>
            </a:pPr>
            <a:r>
              <a:rPr lang="en-US" sz="2800" dirty="0"/>
              <a:t>There is eruption of max canine, max and </a:t>
            </a:r>
            <a:r>
              <a:rPr lang="en-US" sz="2800" dirty="0" err="1"/>
              <a:t>mand</a:t>
            </a:r>
            <a:r>
              <a:rPr lang="en-US" sz="2800" dirty="0"/>
              <a:t> 2</a:t>
            </a:r>
            <a:r>
              <a:rPr lang="en-US" sz="2800" baseline="30000" dirty="0"/>
              <a:t>nd</a:t>
            </a:r>
            <a:r>
              <a:rPr lang="en-US" sz="2800" dirty="0"/>
              <a:t> premolar.</a:t>
            </a:r>
          </a:p>
          <a:p>
            <a:pPr>
              <a:buFont typeface="Wingdings" pitchFamily="2" charset="2"/>
              <a:buChar char="q"/>
            </a:pPr>
            <a:r>
              <a:rPr lang="en-US" sz="2800" dirty="0"/>
              <a:t>Second permanent molars in both the arches are nearing eruption.</a:t>
            </a:r>
          </a:p>
          <a:p>
            <a:pPr>
              <a:buFont typeface="Wingdings" pitchFamily="2" charset="2"/>
              <a:buChar char="q"/>
            </a:pPr>
            <a:r>
              <a:rPr lang="en-US" sz="2800" dirty="0"/>
              <a:t>Early beginning of formation of third molars.</a:t>
            </a:r>
          </a:p>
        </p:txBody>
      </p:sp>
      <p:pic>
        <p:nvPicPr>
          <p:cNvPr id="4" name="Picture 4" descr="scan0008"/>
          <p:cNvPicPr>
            <a:picLocks noChangeAspect="1" noChangeArrowheads="1"/>
          </p:cNvPicPr>
          <p:nvPr/>
        </p:nvPicPr>
        <p:blipFill>
          <a:blip r:embed="rId2"/>
          <a:srcRect/>
          <a:stretch>
            <a:fillRect/>
          </a:stretch>
        </p:blipFill>
        <p:spPr bwMode="auto">
          <a:xfrm>
            <a:off x="228600" y="2133600"/>
            <a:ext cx="3584575" cy="4117975"/>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74638"/>
            <a:ext cx="8153400" cy="1143000"/>
          </a:xfrm>
        </p:spPr>
        <p:txBody>
          <a:bodyPr/>
          <a:lstStyle/>
          <a:p>
            <a:r>
              <a:rPr lang="en-US" b="1" dirty="0"/>
              <a:t>DENTAL AGE-13,14,15</a:t>
            </a:r>
            <a:endParaRPr lang="en-US" dirty="0"/>
          </a:p>
        </p:txBody>
      </p:sp>
      <p:sp>
        <p:nvSpPr>
          <p:cNvPr id="3" name="Content Placeholder 2"/>
          <p:cNvSpPr>
            <a:spLocks noGrp="1"/>
          </p:cNvSpPr>
          <p:nvPr>
            <p:ph idx="4294967295"/>
          </p:nvPr>
        </p:nvSpPr>
        <p:spPr>
          <a:xfrm>
            <a:off x="0" y="1600200"/>
            <a:ext cx="9144000" cy="4525963"/>
          </a:xfrm>
        </p:spPr>
        <p:txBody>
          <a:bodyPr/>
          <a:lstStyle/>
          <a:p>
            <a:pPr>
              <a:buFont typeface="Wingdings" pitchFamily="2" charset="2"/>
              <a:buChar char="q"/>
            </a:pPr>
            <a:r>
              <a:rPr lang="en-US" sz="2800" dirty="0"/>
              <a:t>Completion of roots of perm. teeth.</a:t>
            </a:r>
          </a:p>
          <a:p>
            <a:pPr>
              <a:buFont typeface="Wingdings" pitchFamily="2" charset="2"/>
              <a:buChar char="q"/>
            </a:pPr>
            <a:r>
              <a:rPr lang="en-US" sz="2800" dirty="0"/>
              <a:t>If 3</a:t>
            </a:r>
            <a:r>
              <a:rPr lang="en-US" sz="2800" baseline="30000" dirty="0"/>
              <a:t>rd</a:t>
            </a:r>
            <a:r>
              <a:rPr lang="en-US" sz="2800" dirty="0"/>
              <a:t> molar is present crown formation is complete.</a:t>
            </a:r>
          </a:p>
          <a:p>
            <a:pPr>
              <a:buFont typeface="Wingdings" pitchFamily="2" charset="2"/>
              <a:buChar char="q"/>
            </a:pPr>
            <a:endParaRPr lang="en-US" dirty="0"/>
          </a:p>
        </p:txBody>
      </p:sp>
      <p:pic>
        <p:nvPicPr>
          <p:cNvPr id="4" name="Picture 5" descr="scan0009"/>
          <p:cNvPicPr>
            <a:picLocks noChangeAspect="1" noChangeArrowheads="1"/>
          </p:cNvPicPr>
          <p:nvPr/>
        </p:nvPicPr>
        <p:blipFill>
          <a:blip r:embed="rId2"/>
          <a:srcRect r="60425"/>
          <a:stretch>
            <a:fillRect/>
          </a:stretch>
        </p:blipFill>
        <p:spPr bwMode="auto">
          <a:xfrm>
            <a:off x="533400" y="2895600"/>
            <a:ext cx="3117850" cy="3200400"/>
          </a:xfrm>
          <a:prstGeom prst="rect">
            <a:avLst/>
          </a:prstGeom>
          <a:noFill/>
        </p:spPr>
      </p:pic>
      <p:pic>
        <p:nvPicPr>
          <p:cNvPr id="5" name="Picture 4" descr="scan0009"/>
          <p:cNvPicPr>
            <a:picLocks noChangeAspect="1" noChangeArrowheads="1"/>
          </p:cNvPicPr>
          <p:nvPr/>
        </p:nvPicPr>
        <p:blipFill>
          <a:blip r:embed="rId2"/>
          <a:srcRect l="43054" t="2853" b="20096"/>
          <a:stretch>
            <a:fillRect/>
          </a:stretch>
        </p:blipFill>
        <p:spPr bwMode="auto">
          <a:xfrm>
            <a:off x="4572000" y="4191000"/>
            <a:ext cx="4122738" cy="2266950"/>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
          <p:cNvPicPr>
            <a:picLocks noChangeAspect="1" noChangeArrowheads="1"/>
          </p:cNvPicPr>
          <p:nvPr/>
        </p:nvPicPr>
        <p:blipFill>
          <a:blip r:embed="rId2"/>
          <a:srcRect/>
          <a:stretch>
            <a:fillRect/>
          </a:stretch>
        </p:blipFill>
        <p:spPr bwMode="auto">
          <a:xfrm>
            <a:off x="1216025" y="693738"/>
            <a:ext cx="6708775" cy="54673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r>
              <a:rPr lang="en-US" b="1" dirty="0"/>
              <a:t>CHRONOLOGY OF TOOTH DEVELOPMENT</a:t>
            </a:r>
            <a:endParaRPr lang="en-US" dirty="0"/>
          </a:p>
        </p:txBody>
      </p:sp>
      <p:sp>
        <p:nvSpPr>
          <p:cNvPr id="5" name="Content Placeholder 4"/>
          <p:cNvSpPr>
            <a:spLocks noGrp="1"/>
          </p:cNvSpPr>
          <p:nvPr>
            <p:ph idx="1"/>
          </p:nvPr>
        </p:nvSpPr>
        <p:spPr/>
        <p:txBody>
          <a:bodyPr/>
          <a:lstStyle/>
          <a:p>
            <a:endParaRPr lang="en-US"/>
          </a:p>
        </p:txBody>
      </p:sp>
      <p:pic>
        <p:nvPicPr>
          <p:cNvPr id="277505" name="Picture 1" descr="C:\Documents and Settings\DR.CRYSTAL\Desktop\My Pictures\babies\0503271900461dscf5574_800x600_t.jpg"/>
          <p:cNvPicPr>
            <a:picLocks noChangeAspect="1" noChangeArrowheads="1"/>
          </p:cNvPicPr>
          <p:nvPr/>
        </p:nvPicPr>
        <p:blipFill>
          <a:blip r:embed="rId3"/>
          <a:srcRect/>
          <a:stretch>
            <a:fillRect/>
          </a:stretch>
        </p:blipFill>
        <p:spPr bwMode="auto">
          <a:xfrm>
            <a:off x="6400800" y="228600"/>
            <a:ext cx="2362200" cy="178117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828310"/>
            <a:ext cx="8993823" cy="1115290"/>
          </a:xfrm>
        </p:spPr>
        <p:txBody>
          <a:bodyPr/>
          <a:lstStyle/>
          <a:p>
            <a:r>
              <a:rPr lang="en-US" sz="5400" b="1" u="sng" dirty="0">
                <a:solidFill>
                  <a:schemeClr val="bg2"/>
                </a:solidFill>
              </a:rPr>
              <a:t>Permanent dentition</a:t>
            </a:r>
          </a:p>
        </p:txBody>
      </p:sp>
      <p:pic>
        <p:nvPicPr>
          <p:cNvPr id="13" name="Picture Placeholder 12" descr="4712W.jpg"/>
          <p:cNvPicPr>
            <a:picLocks noGrp="1" noChangeAspect="1"/>
          </p:cNvPicPr>
          <p:nvPr>
            <p:ph type="pic" idx="1"/>
          </p:nvPr>
        </p:nvPicPr>
        <p:blipFill>
          <a:blip r:embed="rId2"/>
          <a:srcRect t="16245" b="16245"/>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Dental formula</a:t>
            </a:r>
          </a:p>
        </p:txBody>
      </p:sp>
      <p:sp>
        <p:nvSpPr>
          <p:cNvPr id="5" name="Text Placeholder 4"/>
          <p:cNvSpPr>
            <a:spLocks noGrp="1"/>
          </p:cNvSpPr>
          <p:nvPr>
            <p:ph type="body" idx="1"/>
          </p:nvPr>
        </p:nvSpPr>
        <p:spPr>
          <a:xfrm>
            <a:off x="152400" y="1524000"/>
            <a:ext cx="4572000" cy="639762"/>
          </a:xfrm>
        </p:spPr>
        <p:txBody>
          <a:bodyPr>
            <a:normAutofit fontScale="92500" lnSpcReduction="10000"/>
          </a:bodyPr>
          <a:lstStyle/>
          <a:p>
            <a:pPr>
              <a:buFont typeface="Wingdings" pitchFamily="2" charset="2"/>
              <a:buChar char="q"/>
            </a:pPr>
            <a:r>
              <a:rPr lang="en-US" dirty="0"/>
              <a:t>ORIGINAL FORMULA OF MAMMALS</a:t>
            </a:r>
          </a:p>
        </p:txBody>
      </p:sp>
      <p:sp>
        <p:nvSpPr>
          <p:cNvPr id="6" name="Content Placeholder 5"/>
          <p:cNvSpPr>
            <a:spLocks noGrp="1"/>
          </p:cNvSpPr>
          <p:nvPr>
            <p:ph sz="half" idx="2"/>
          </p:nvPr>
        </p:nvSpPr>
        <p:spPr>
          <a:xfrm>
            <a:off x="838200" y="2285999"/>
            <a:ext cx="3810000" cy="3840163"/>
          </a:xfrm>
        </p:spPr>
        <p:txBody>
          <a:bodyPr/>
          <a:lstStyle/>
          <a:p>
            <a:pPr>
              <a:buNone/>
            </a:pPr>
            <a:r>
              <a:rPr lang="en-US" dirty="0"/>
              <a:t>PERMANENT DENTITION</a:t>
            </a:r>
          </a:p>
          <a:p>
            <a:pPr>
              <a:buNone/>
            </a:pPr>
            <a:r>
              <a:rPr lang="en-US" dirty="0"/>
              <a:t>I3/3, C1/1, PM4/4, M3/3</a:t>
            </a:r>
          </a:p>
          <a:p>
            <a:pPr>
              <a:buNone/>
            </a:pPr>
            <a:r>
              <a:rPr lang="en-US" dirty="0"/>
              <a:t>                     =44teeth</a:t>
            </a:r>
          </a:p>
          <a:p>
            <a:pPr>
              <a:buNone/>
            </a:pPr>
            <a:endParaRPr lang="en-US" dirty="0"/>
          </a:p>
          <a:p>
            <a:pPr>
              <a:buNone/>
            </a:pPr>
            <a:r>
              <a:rPr lang="en-US" dirty="0"/>
              <a:t>DECIDOUS DENTITION</a:t>
            </a:r>
          </a:p>
          <a:p>
            <a:pPr>
              <a:buNone/>
            </a:pPr>
            <a:r>
              <a:rPr lang="en-US" dirty="0"/>
              <a:t>I2/2, C1/1, M2/2 </a:t>
            </a:r>
          </a:p>
          <a:p>
            <a:pPr>
              <a:buNone/>
            </a:pPr>
            <a:r>
              <a:rPr lang="en-US" dirty="0"/>
              <a:t>                     =20teeth</a:t>
            </a:r>
          </a:p>
        </p:txBody>
      </p:sp>
      <p:sp>
        <p:nvSpPr>
          <p:cNvPr id="7" name="Text Placeholder 6"/>
          <p:cNvSpPr>
            <a:spLocks noGrp="1"/>
          </p:cNvSpPr>
          <p:nvPr>
            <p:ph type="body" sz="quarter" idx="3"/>
          </p:nvPr>
        </p:nvSpPr>
        <p:spPr>
          <a:xfrm>
            <a:off x="4953000" y="1515035"/>
            <a:ext cx="3733800" cy="639762"/>
          </a:xfrm>
        </p:spPr>
        <p:txBody>
          <a:bodyPr>
            <a:noAutofit/>
          </a:bodyPr>
          <a:lstStyle/>
          <a:p>
            <a:pPr>
              <a:buFont typeface="Wingdings" pitchFamily="2" charset="2"/>
              <a:buChar char="q"/>
            </a:pPr>
            <a:r>
              <a:rPr lang="en-US" sz="1800" dirty="0"/>
              <a:t>PRESENT DENTAL FORMULA- </a:t>
            </a:r>
            <a:r>
              <a:rPr lang="en-US" sz="1600" dirty="0"/>
              <a:t>teeth number reduced</a:t>
            </a:r>
          </a:p>
        </p:txBody>
      </p:sp>
      <p:sp>
        <p:nvSpPr>
          <p:cNvPr id="8" name="Content Placeholder 7"/>
          <p:cNvSpPr>
            <a:spLocks noGrp="1"/>
          </p:cNvSpPr>
          <p:nvPr>
            <p:ph sz="quarter" idx="4"/>
          </p:nvPr>
        </p:nvSpPr>
        <p:spPr>
          <a:xfrm>
            <a:off x="4800600" y="2285999"/>
            <a:ext cx="3886200" cy="3840163"/>
          </a:xfrm>
        </p:spPr>
        <p:txBody>
          <a:bodyPr/>
          <a:lstStyle/>
          <a:p>
            <a:pPr>
              <a:buNone/>
            </a:pPr>
            <a:r>
              <a:rPr lang="en-US" dirty="0"/>
              <a:t>PERMANENT DENTITION</a:t>
            </a:r>
          </a:p>
          <a:p>
            <a:pPr>
              <a:buNone/>
            </a:pPr>
            <a:r>
              <a:rPr lang="en-US" dirty="0"/>
              <a:t>I2/2, C1/1, PM2/2, M3/3</a:t>
            </a:r>
          </a:p>
          <a:p>
            <a:pPr>
              <a:buNone/>
            </a:pPr>
            <a:r>
              <a:rPr lang="en-US" dirty="0"/>
              <a:t>                  =32 teeth</a:t>
            </a:r>
          </a:p>
          <a:p>
            <a:pPr>
              <a:buNone/>
            </a:pPr>
            <a:endParaRPr lang="en-US" dirty="0"/>
          </a:p>
          <a:p>
            <a:pPr>
              <a:buNone/>
            </a:pPr>
            <a:r>
              <a:rPr lang="en-US" dirty="0"/>
              <a:t>DECICOUS DENTITION</a:t>
            </a:r>
          </a:p>
          <a:p>
            <a:pPr>
              <a:buNone/>
            </a:pPr>
            <a:r>
              <a:rPr lang="en-US" dirty="0"/>
              <a:t>I2/2, C1/1, M2/2</a:t>
            </a:r>
          </a:p>
          <a:p>
            <a:pPr>
              <a:buNone/>
            </a:pPr>
            <a:r>
              <a:rPr lang="en-US" dirty="0"/>
              <a:t>                  =20 teeth</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493853"/>
          </a:xfrm>
          <a:prstGeom prst="rect">
            <a:avLst/>
          </a:prstGeom>
        </p:spPr>
        <p:txBody>
          <a:bodyPr wrap="square">
            <a:spAutoFit/>
          </a:bodyPr>
          <a:lstStyle/>
          <a:p>
            <a:pPr>
              <a:lnSpc>
                <a:spcPct val="150000"/>
              </a:lnSpc>
            </a:pPr>
            <a:r>
              <a:rPr lang="en-US" sz="2000" dirty="0"/>
              <a:t>All perm. teeth are present in the arches often by age 12-14 years.</a:t>
            </a:r>
          </a:p>
        </p:txBody>
      </p:sp>
      <p:sp>
        <p:nvSpPr>
          <p:cNvPr id="3" name="Rectangle 2"/>
          <p:cNvSpPr/>
          <p:nvPr/>
        </p:nvSpPr>
        <p:spPr>
          <a:xfrm>
            <a:off x="1" y="838200"/>
            <a:ext cx="4876800" cy="830997"/>
          </a:xfrm>
          <a:prstGeom prst="rect">
            <a:avLst/>
          </a:prstGeom>
        </p:spPr>
        <p:txBody>
          <a:bodyPr wrap="square">
            <a:spAutoFit/>
          </a:bodyPr>
          <a:lstStyle/>
          <a:p>
            <a:pPr lvl="1"/>
            <a:r>
              <a:rPr lang="en-US" sz="2400" dirty="0"/>
              <a:t>NOLLA’S STAGES OF CALCIFICATION</a:t>
            </a:r>
          </a:p>
        </p:txBody>
      </p:sp>
      <p:pic>
        <p:nvPicPr>
          <p:cNvPr id="4" name="Picture 4" descr="stages of tooth devlopment"/>
          <p:cNvPicPr>
            <a:picLocks noChangeAspect="1" noChangeArrowheads="1"/>
          </p:cNvPicPr>
          <p:nvPr/>
        </p:nvPicPr>
        <p:blipFill>
          <a:blip r:embed="rId2"/>
          <a:srcRect/>
          <a:stretch>
            <a:fillRect/>
          </a:stretch>
        </p:blipFill>
        <p:spPr>
          <a:xfrm>
            <a:off x="4267200" y="838200"/>
            <a:ext cx="4572000" cy="57912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4572000" cy="2800767"/>
          </a:xfrm>
          <a:prstGeom prst="rect">
            <a:avLst/>
          </a:prstGeom>
        </p:spPr>
        <p:txBody>
          <a:bodyPr>
            <a:spAutoFit/>
          </a:bodyPr>
          <a:lstStyle/>
          <a:p>
            <a:r>
              <a:rPr lang="en-US" sz="3200" dirty="0"/>
              <a:t>Stages of tooth development :-</a:t>
            </a:r>
          </a:p>
          <a:p>
            <a:pPr lvl="1"/>
            <a:r>
              <a:rPr lang="en-US" sz="2800" dirty="0"/>
              <a:t>Eight stages of tooth formation are distinguished by </a:t>
            </a:r>
            <a:r>
              <a:rPr lang="en-US" sz="2800" dirty="0" err="1"/>
              <a:t>Demerjian</a:t>
            </a:r>
            <a:r>
              <a:rPr lang="en-US" sz="2800" dirty="0"/>
              <a:t> in 1973</a:t>
            </a:r>
          </a:p>
        </p:txBody>
      </p:sp>
      <p:pic>
        <p:nvPicPr>
          <p:cNvPr id="3" name="Picture 4" descr="devlpment molar"/>
          <p:cNvPicPr>
            <a:picLocks noChangeAspect="1" noChangeArrowheads="1"/>
          </p:cNvPicPr>
          <p:nvPr/>
        </p:nvPicPr>
        <p:blipFill>
          <a:blip r:embed="rId2"/>
          <a:srcRect/>
          <a:stretch>
            <a:fillRect/>
          </a:stretch>
        </p:blipFill>
        <p:spPr>
          <a:xfrm>
            <a:off x="4953000" y="2265363"/>
            <a:ext cx="3733800" cy="3195637"/>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52400"/>
            <a:ext cx="8382000" cy="4525963"/>
          </a:xfrm>
        </p:spPr>
        <p:txBody>
          <a:bodyPr>
            <a:normAutofit fontScale="92500"/>
          </a:bodyPr>
          <a:lstStyle/>
          <a:p>
            <a:pPr>
              <a:buNone/>
            </a:pPr>
            <a:r>
              <a:rPr lang="en-US" sz="2400" b="1" u="sng" dirty="0"/>
              <a:t>ERUPTION </a:t>
            </a:r>
          </a:p>
          <a:p>
            <a:pPr lvl="1">
              <a:buNone/>
            </a:pPr>
            <a:r>
              <a:rPr lang="en-US" sz="2800" dirty="0"/>
              <a:t>Interrelation between calcification and eruption</a:t>
            </a:r>
          </a:p>
          <a:p>
            <a:pPr lvl="2">
              <a:buFont typeface="Wingdings" pitchFamily="2" charset="2"/>
              <a:buChar char="q"/>
            </a:pPr>
            <a:r>
              <a:rPr lang="en-US" sz="2400" dirty="0"/>
              <a:t>Developmental process that moves a tooth from it’s crypt position through the alveolar process into the oral cavity and to occlusion with it’s antagonist</a:t>
            </a:r>
          </a:p>
          <a:p>
            <a:pPr lvl="2">
              <a:buFont typeface="Wingdings" pitchFamily="2" charset="2"/>
              <a:buChar char="q"/>
            </a:pPr>
            <a:r>
              <a:rPr lang="en-US" sz="2400" dirty="0"/>
              <a:t>Onset of Movement of tooth after crown formation</a:t>
            </a:r>
          </a:p>
          <a:p>
            <a:pPr lvl="2">
              <a:buFont typeface="Wingdings" pitchFamily="2" charset="2"/>
              <a:buChar char="q"/>
            </a:pPr>
            <a:r>
              <a:rPr lang="en-US" sz="2400" dirty="0"/>
              <a:t>2 to 5 years for the posterior teeth to reach the alveolar crest following completion of their crown.</a:t>
            </a:r>
          </a:p>
          <a:p>
            <a:pPr lvl="2">
              <a:buFont typeface="Wingdings" pitchFamily="2" charset="2"/>
              <a:buChar char="q"/>
            </a:pPr>
            <a:r>
              <a:rPr lang="en-US" sz="2400" dirty="0"/>
              <a:t>12 to 20 months to reach occlusion after reaching alveolar margin.</a:t>
            </a:r>
          </a:p>
          <a:p>
            <a:endParaRPr lang="en-US" dirty="0"/>
          </a:p>
        </p:txBody>
      </p:sp>
      <p:graphicFrame>
        <p:nvGraphicFramePr>
          <p:cNvPr id="272386" name="Object 4"/>
          <p:cNvGraphicFramePr>
            <a:graphicFrameLocks noChangeAspect="1"/>
          </p:cNvGraphicFramePr>
          <p:nvPr/>
        </p:nvGraphicFramePr>
        <p:xfrm>
          <a:off x="1447800" y="4800600"/>
          <a:ext cx="5781675" cy="1905000"/>
        </p:xfrm>
        <a:graphic>
          <a:graphicData uri="http://schemas.openxmlformats.org/presentationml/2006/ole">
            <mc:AlternateContent xmlns:mc="http://schemas.openxmlformats.org/markup-compatibility/2006">
              <mc:Choice xmlns:v="urn:schemas-microsoft-com:vml" Requires="v">
                <p:oleObj name="Bitmap Image" r:id="rId2" imgW="5781675" imgH="1905000" progId="PBrush">
                  <p:embed/>
                </p:oleObj>
              </mc:Choice>
              <mc:Fallback>
                <p:oleObj name="Bitmap Image" r:id="rId2" imgW="5781675" imgH="1905000" progId="PBrush">
                  <p:embed/>
                  <p:pic>
                    <p:nvPicPr>
                      <p:cNvPr id="0" name="Object 4"/>
                      <p:cNvPicPr>
                        <a:picLocks noChangeAspect="1"/>
                      </p:cNvPicPr>
                      <p:nvPr/>
                    </p:nvPicPr>
                    <p:blipFill>
                      <a:blip r:embed="rId3">
                        <a:lum bright="12000" contrast="6000"/>
                      </a:blip>
                      <a:stretch>
                        <a:fillRect/>
                      </a:stretch>
                    </p:blipFill>
                    <p:spPr>
                      <a:xfrm>
                        <a:off x="1447800" y="4800600"/>
                        <a:ext cx="5781675" cy="1905000"/>
                      </a:xfrm>
                      <a:prstGeom prst="rect">
                        <a:avLst/>
                      </a:prstGeom>
                      <a:noFill/>
                      <a:ln w="76200" cap="flat" cmpd="sng">
                        <a:solidFill>
                          <a:srgbClr val="0A0906"/>
                        </a:solidFill>
                        <a:prstDash val="solid"/>
                        <a:miter/>
                        <a:headEnd type="none" w="med" len="med"/>
                        <a:tailEnd type="none" w="med" len="med"/>
                      </a:ln>
                    </p:spPr>
                  </p:pic>
                </p:oleObj>
              </mc:Fallback>
            </mc:AlternateContent>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4572000" cy="5016758"/>
          </a:xfrm>
          <a:prstGeom prst="rect">
            <a:avLst/>
          </a:prstGeom>
        </p:spPr>
        <p:txBody>
          <a:bodyPr>
            <a:spAutoFit/>
          </a:bodyPr>
          <a:lstStyle/>
          <a:p>
            <a:r>
              <a:rPr lang="en-US" sz="3200" b="1" u="sng" dirty="0">
                <a:solidFill>
                  <a:schemeClr val="tx2"/>
                </a:solidFill>
              </a:rPr>
              <a:t>SEQUENCE OF ERUPTION </a:t>
            </a:r>
            <a:r>
              <a:rPr lang="en-US" sz="3200" dirty="0">
                <a:solidFill>
                  <a:schemeClr val="tx2"/>
                </a:solidFill>
              </a:rPr>
              <a:t>:-</a:t>
            </a:r>
          </a:p>
          <a:p>
            <a:endParaRPr lang="en-US" sz="3200" dirty="0">
              <a:solidFill>
                <a:schemeClr val="tx2"/>
              </a:solidFill>
            </a:endParaRPr>
          </a:p>
          <a:p>
            <a:pPr lvl="1"/>
            <a:r>
              <a:rPr lang="en-US" sz="3200" dirty="0">
                <a:solidFill>
                  <a:schemeClr val="tx2"/>
                </a:solidFill>
              </a:rPr>
              <a:t>Maxillary-</a:t>
            </a:r>
          </a:p>
          <a:p>
            <a:pPr lvl="2"/>
            <a:r>
              <a:rPr lang="en-US" sz="3200" dirty="0">
                <a:solidFill>
                  <a:schemeClr val="tx2"/>
                </a:solidFill>
              </a:rPr>
              <a:t>6-1-2-4-3-5-7 or 6-1-2-4-5-3-7</a:t>
            </a:r>
          </a:p>
          <a:p>
            <a:pPr lvl="2"/>
            <a:endParaRPr lang="en-US" sz="3200" dirty="0">
              <a:solidFill>
                <a:schemeClr val="tx2"/>
              </a:solidFill>
            </a:endParaRPr>
          </a:p>
          <a:p>
            <a:pPr lvl="1"/>
            <a:r>
              <a:rPr lang="en-US" sz="3200" dirty="0" err="1">
                <a:solidFill>
                  <a:schemeClr val="tx2"/>
                </a:solidFill>
              </a:rPr>
              <a:t>Mandibular</a:t>
            </a:r>
            <a:r>
              <a:rPr lang="en-US" sz="3200" dirty="0">
                <a:solidFill>
                  <a:schemeClr val="tx2"/>
                </a:solidFill>
              </a:rPr>
              <a:t>-</a:t>
            </a:r>
          </a:p>
          <a:p>
            <a:pPr lvl="2"/>
            <a:r>
              <a:rPr lang="en-US" sz="3200" dirty="0">
                <a:solidFill>
                  <a:schemeClr val="tx2"/>
                </a:solidFill>
              </a:rPr>
              <a:t>6-1-2-4-3-5-7 or</a:t>
            </a:r>
          </a:p>
          <a:p>
            <a:pPr lvl="2"/>
            <a:r>
              <a:rPr lang="en-US" sz="3200" dirty="0">
                <a:solidFill>
                  <a:schemeClr val="tx2"/>
                </a:solidFill>
              </a:rPr>
              <a:t>   6-1-2-3-4-5-7 </a:t>
            </a:r>
          </a:p>
        </p:txBody>
      </p:sp>
      <p:pic>
        <p:nvPicPr>
          <p:cNvPr id="3" name="Picture 8" descr="pattern of tooth eruption"/>
          <p:cNvPicPr>
            <a:picLocks noChangeAspect="1" noChangeArrowheads="1"/>
          </p:cNvPicPr>
          <p:nvPr/>
        </p:nvPicPr>
        <p:blipFill>
          <a:blip r:embed="rId2"/>
          <a:srcRect/>
          <a:stretch>
            <a:fillRect/>
          </a:stretch>
        </p:blipFill>
        <p:spPr>
          <a:xfrm>
            <a:off x="5181600" y="2514600"/>
            <a:ext cx="3276600" cy="2205038"/>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SIZE OF THE TEETH</a:t>
            </a:r>
            <a:endParaRPr lang="en-US" u="sng" dirty="0"/>
          </a:p>
        </p:txBody>
      </p:sp>
      <p:sp>
        <p:nvSpPr>
          <p:cNvPr id="3" name="Content Placeholder 2"/>
          <p:cNvSpPr>
            <a:spLocks noGrp="1"/>
          </p:cNvSpPr>
          <p:nvPr>
            <p:ph idx="1"/>
          </p:nvPr>
        </p:nvSpPr>
        <p:spPr>
          <a:xfrm>
            <a:off x="152400" y="1600200"/>
            <a:ext cx="8534400" cy="4525963"/>
          </a:xfrm>
        </p:spPr>
        <p:txBody>
          <a:bodyPr>
            <a:normAutofit/>
          </a:bodyPr>
          <a:lstStyle/>
          <a:p>
            <a:pPr>
              <a:buNone/>
            </a:pPr>
            <a:r>
              <a:rPr lang="en-US" sz="2800" dirty="0"/>
              <a:t>COMBINED M.D DIAMETER OF DEC. TEETH</a:t>
            </a:r>
          </a:p>
          <a:p>
            <a:pPr>
              <a:buNone/>
            </a:pPr>
            <a:r>
              <a:rPr lang="en-US" sz="2800" dirty="0"/>
              <a:t>Max. arch - 68.2mm</a:t>
            </a:r>
          </a:p>
          <a:p>
            <a:pPr>
              <a:buNone/>
            </a:pPr>
            <a:r>
              <a:rPr lang="en-US" sz="2800" dirty="0"/>
              <a:t>Mand. Arch – 64.4mm</a:t>
            </a:r>
          </a:p>
          <a:p>
            <a:pPr>
              <a:buNone/>
            </a:pPr>
            <a:r>
              <a:rPr lang="en-US" sz="2800" dirty="0"/>
              <a:t>PERM.DENTITION:74mm in the max.</a:t>
            </a:r>
          </a:p>
          <a:p>
            <a:pPr>
              <a:buNone/>
            </a:pPr>
            <a:r>
              <a:rPr lang="en-US" sz="2800" dirty="0"/>
              <a:t>                                   :64.4mm in the </a:t>
            </a:r>
            <a:r>
              <a:rPr lang="en-US" sz="2800" dirty="0" err="1"/>
              <a:t>mand</a:t>
            </a:r>
            <a:r>
              <a:rPr lang="en-US" sz="2800" dirty="0"/>
              <a:t>.</a:t>
            </a:r>
          </a:p>
          <a:p>
            <a:pPr>
              <a:buNone/>
            </a:pPr>
            <a:r>
              <a:rPr lang="en-US" sz="2800" dirty="0"/>
              <a:t>5.8mm space is required in the max. arch and 2.6mm is required in the </a:t>
            </a:r>
            <a:r>
              <a:rPr lang="en-US" sz="2800" dirty="0" err="1"/>
              <a:t>mand</a:t>
            </a:r>
            <a:r>
              <a:rPr lang="en-US" sz="2800" dirty="0"/>
              <a:t>. arch.</a:t>
            </a:r>
          </a:p>
          <a:p>
            <a:endParaRPr lang="en-US" dirty="0"/>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NUMBER OF TEETH</a:t>
            </a:r>
            <a:endParaRPr lang="en-US" u="sng" dirty="0"/>
          </a:p>
        </p:txBody>
      </p:sp>
      <p:sp>
        <p:nvSpPr>
          <p:cNvPr id="3" name="Content Placeholder 2"/>
          <p:cNvSpPr>
            <a:spLocks noGrp="1"/>
          </p:cNvSpPr>
          <p:nvPr>
            <p:ph idx="1"/>
          </p:nvPr>
        </p:nvSpPr>
        <p:spPr>
          <a:xfrm>
            <a:off x="304800" y="1600200"/>
            <a:ext cx="8382000" cy="4525963"/>
          </a:xfrm>
        </p:spPr>
        <p:txBody>
          <a:bodyPr>
            <a:normAutofit fontScale="92500"/>
          </a:bodyPr>
          <a:lstStyle/>
          <a:p>
            <a:pPr>
              <a:buNone/>
            </a:pPr>
            <a:r>
              <a:rPr lang="en-US" sz="2800" dirty="0"/>
              <a:t>MISSING TEETH</a:t>
            </a:r>
          </a:p>
          <a:p>
            <a:pPr>
              <a:buFont typeface="Wingdings" pitchFamily="2" charset="2"/>
              <a:buChar char="q"/>
            </a:pPr>
            <a:r>
              <a:rPr lang="en-US" sz="2800" dirty="0"/>
              <a:t>Complete absence of teeth is called </a:t>
            </a:r>
            <a:r>
              <a:rPr lang="en-US" sz="2800" b="1" dirty="0"/>
              <a:t>ANODONTIA.</a:t>
            </a:r>
          </a:p>
          <a:p>
            <a:pPr>
              <a:buFont typeface="Wingdings" pitchFamily="2" charset="2"/>
              <a:buChar char="q"/>
            </a:pPr>
            <a:r>
              <a:rPr lang="en-US" sz="2800" dirty="0"/>
              <a:t>The absence of one or more teeth is called as </a:t>
            </a:r>
            <a:r>
              <a:rPr lang="en-US" sz="2800" b="1" dirty="0"/>
              <a:t>HYPODONTIA OR OLIGODONTIA.</a:t>
            </a:r>
          </a:p>
          <a:p>
            <a:pPr>
              <a:buFont typeface="Wingdings" pitchFamily="2" charset="2"/>
              <a:buChar char="q"/>
            </a:pPr>
            <a:r>
              <a:rPr lang="en-US" sz="2800" dirty="0"/>
              <a:t>The congenital absence of teeth in modern man may be an expression of </a:t>
            </a:r>
            <a:r>
              <a:rPr lang="en-US" sz="2800" b="1" dirty="0"/>
              <a:t>ANISOMERISM.</a:t>
            </a:r>
            <a:r>
              <a:rPr lang="en-US" sz="2800" dirty="0"/>
              <a:t>(A reduction of no. of teeth by loss or fusion.) </a:t>
            </a:r>
          </a:p>
          <a:p>
            <a:pPr>
              <a:buFont typeface="Wingdings" pitchFamily="2" charset="2"/>
              <a:buChar char="q"/>
            </a:pPr>
            <a:r>
              <a:rPr lang="en-US" sz="3000" dirty="0"/>
              <a:t>Total absence of primary and perm. teeth is seen in </a:t>
            </a:r>
            <a:r>
              <a:rPr lang="en-US" sz="3000" b="1" dirty="0"/>
              <a:t>ECTODERMAL to DYSPLASIA.</a:t>
            </a:r>
          </a:p>
          <a:p>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SUPERNUMARARY TEETH</a:t>
            </a:r>
            <a:endParaRPr lang="en-US" u="sng" dirty="0"/>
          </a:p>
        </p:txBody>
      </p:sp>
      <p:sp>
        <p:nvSpPr>
          <p:cNvPr id="3" name="Content Placeholder 2"/>
          <p:cNvSpPr>
            <a:spLocks noGrp="1"/>
          </p:cNvSpPr>
          <p:nvPr>
            <p:ph idx="1"/>
          </p:nvPr>
        </p:nvSpPr>
        <p:spPr>
          <a:xfrm>
            <a:off x="533400" y="1600200"/>
            <a:ext cx="8153400" cy="4525963"/>
          </a:xfrm>
        </p:spPr>
        <p:txBody>
          <a:bodyPr>
            <a:normAutofit fontScale="92500" lnSpcReduction="20000"/>
          </a:bodyPr>
          <a:lstStyle/>
          <a:p>
            <a:pPr>
              <a:lnSpc>
                <a:spcPct val="140000"/>
              </a:lnSpc>
              <a:buFont typeface="Wingdings" pitchFamily="2" charset="2"/>
              <a:buChar char="q"/>
            </a:pPr>
            <a:r>
              <a:rPr lang="en-US" sz="2800" dirty="0"/>
              <a:t>Teeth formed in excess of normal number.</a:t>
            </a:r>
          </a:p>
          <a:p>
            <a:pPr>
              <a:lnSpc>
                <a:spcPct val="140000"/>
              </a:lnSpc>
              <a:buFont typeface="Wingdings" pitchFamily="2" charset="2"/>
              <a:buChar char="q"/>
            </a:pPr>
            <a:r>
              <a:rPr lang="en-US" sz="2800" b="1" dirty="0"/>
              <a:t>SUPPLEMENTAL TEETH.</a:t>
            </a:r>
          </a:p>
          <a:p>
            <a:pPr>
              <a:lnSpc>
                <a:spcPct val="140000"/>
              </a:lnSpc>
              <a:buFont typeface="Wingdings" pitchFamily="2" charset="2"/>
              <a:buChar char="q"/>
            </a:pPr>
            <a:r>
              <a:rPr lang="en-US" sz="2800" dirty="0"/>
              <a:t>Result from disturbance in the initiation and  proliferative stages in dental development.</a:t>
            </a:r>
          </a:p>
          <a:p>
            <a:pPr>
              <a:lnSpc>
                <a:spcPct val="140000"/>
              </a:lnSpc>
              <a:buFont typeface="Wingdings" pitchFamily="2" charset="2"/>
              <a:buChar char="q"/>
            </a:pPr>
            <a:r>
              <a:rPr lang="en-US" sz="2800" dirty="0"/>
              <a:t>Splitting of the perm. bud itself.</a:t>
            </a:r>
          </a:p>
          <a:p>
            <a:pPr>
              <a:lnSpc>
                <a:spcPct val="140000"/>
              </a:lnSpc>
              <a:buFont typeface="Wingdings" pitchFamily="2" charset="2"/>
              <a:buChar char="q"/>
            </a:pPr>
            <a:r>
              <a:rPr lang="en-US" sz="2800" dirty="0"/>
              <a:t>Dental lamina near the perm. bud.</a:t>
            </a:r>
          </a:p>
          <a:p>
            <a:pPr>
              <a:lnSpc>
                <a:spcPct val="140000"/>
              </a:lnSpc>
              <a:buFont typeface="Wingdings" pitchFamily="2" charset="2"/>
              <a:buChar char="q"/>
            </a:pPr>
            <a:r>
              <a:rPr lang="en-US" sz="2800" dirty="0"/>
              <a:t>Hereditary factors.</a:t>
            </a:r>
          </a:p>
          <a:p>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33400"/>
            <a:ext cx="4191000" cy="5632311"/>
          </a:xfrm>
          <a:prstGeom prst="rect">
            <a:avLst/>
          </a:prstGeom>
        </p:spPr>
        <p:txBody>
          <a:bodyPr wrap="square">
            <a:spAutoFit/>
          </a:bodyPr>
          <a:lstStyle/>
          <a:p>
            <a:pPr>
              <a:lnSpc>
                <a:spcPct val="125000"/>
              </a:lnSpc>
            </a:pPr>
            <a:r>
              <a:rPr lang="en-US" sz="2400" dirty="0"/>
              <a:t>Common: Mesiodens,4</a:t>
            </a:r>
            <a:r>
              <a:rPr lang="en-US" sz="2400" baseline="30000" dirty="0"/>
              <a:t>th</a:t>
            </a:r>
            <a:r>
              <a:rPr lang="en-US" sz="2400" dirty="0"/>
              <a:t> molar, max. Para molar, </a:t>
            </a:r>
            <a:r>
              <a:rPr lang="en-US" sz="2400" dirty="0" err="1"/>
              <a:t>mand</a:t>
            </a:r>
            <a:r>
              <a:rPr lang="en-US" sz="2400" dirty="0"/>
              <a:t>. PM, max. LI.</a:t>
            </a:r>
          </a:p>
          <a:p>
            <a:pPr>
              <a:lnSpc>
                <a:spcPct val="125000"/>
              </a:lnSpc>
            </a:pPr>
            <a:endParaRPr lang="en-US" sz="2400" dirty="0"/>
          </a:p>
          <a:p>
            <a:pPr>
              <a:lnSpc>
                <a:spcPct val="125000"/>
              </a:lnSpc>
            </a:pPr>
            <a:r>
              <a:rPr lang="en-US" sz="2400" dirty="0"/>
              <a:t>RARELY PRESENT IN THE DEC. DENTITION.</a:t>
            </a:r>
          </a:p>
          <a:p>
            <a:pPr>
              <a:lnSpc>
                <a:spcPct val="125000"/>
              </a:lnSpc>
            </a:pPr>
            <a:endParaRPr lang="en-US" sz="2400" dirty="0"/>
          </a:p>
          <a:p>
            <a:pPr>
              <a:lnSpc>
                <a:spcPct val="125000"/>
              </a:lnSpc>
            </a:pPr>
            <a:r>
              <a:rPr lang="en-US" sz="2400" dirty="0"/>
              <a:t>Encountered less frequently than congenitally missing teeth.</a:t>
            </a:r>
          </a:p>
          <a:p>
            <a:pPr>
              <a:lnSpc>
                <a:spcPct val="125000"/>
              </a:lnSpc>
            </a:pPr>
            <a:endParaRPr lang="en-US" sz="2400" dirty="0"/>
          </a:p>
          <a:p>
            <a:pPr>
              <a:lnSpc>
                <a:spcPct val="125000"/>
              </a:lnSpc>
            </a:pPr>
            <a:r>
              <a:rPr lang="en-US" sz="2400" b="1" dirty="0"/>
              <a:t>GARDENERS SYNDROME</a:t>
            </a:r>
          </a:p>
        </p:txBody>
      </p:sp>
      <p:pic>
        <p:nvPicPr>
          <p:cNvPr id="5" name="Picture 3" descr="4"/>
          <p:cNvPicPr>
            <a:picLocks noChangeAspect="1" noChangeArrowheads="1"/>
          </p:cNvPicPr>
          <p:nvPr/>
        </p:nvPicPr>
        <p:blipFill>
          <a:blip r:embed="rId2"/>
          <a:srcRect/>
          <a:stretch>
            <a:fillRect/>
          </a:stretch>
        </p:blipFill>
        <p:spPr bwMode="auto">
          <a:xfrm>
            <a:off x="4495800" y="228600"/>
            <a:ext cx="4064000" cy="3048000"/>
          </a:xfrm>
          <a:prstGeom prst="rect">
            <a:avLst/>
          </a:prstGeom>
          <a:noFill/>
        </p:spPr>
      </p:pic>
      <p:pic>
        <p:nvPicPr>
          <p:cNvPr id="6" name="Picture 4" descr="19"/>
          <p:cNvPicPr>
            <a:picLocks noChangeAspect="1" noChangeArrowheads="1"/>
          </p:cNvPicPr>
          <p:nvPr/>
        </p:nvPicPr>
        <p:blipFill>
          <a:blip r:embed="rId3"/>
          <a:srcRect/>
          <a:stretch>
            <a:fillRect/>
          </a:stretch>
        </p:blipFill>
        <p:spPr bwMode="auto">
          <a:xfrm>
            <a:off x="4495800" y="3505200"/>
            <a:ext cx="4191000" cy="3143250"/>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DIMENSIONAL CHANGES IN THE DENTAL ARCHES</a:t>
            </a:r>
            <a:endParaRPr lang="en-US" u="sng" dirty="0"/>
          </a:p>
        </p:txBody>
      </p:sp>
      <p:sp>
        <p:nvSpPr>
          <p:cNvPr id="3" name="Content Placeholder 2"/>
          <p:cNvSpPr>
            <a:spLocks noGrp="1"/>
          </p:cNvSpPr>
          <p:nvPr>
            <p:ph idx="1"/>
          </p:nvPr>
        </p:nvSpPr>
        <p:spPr/>
        <p:txBody>
          <a:bodyPr/>
          <a:lstStyle/>
          <a:p>
            <a:pPr>
              <a:lnSpc>
                <a:spcPct val="170000"/>
              </a:lnSpc>
              <a:buFont typeface="Wingdings" pitchFamily="2" charset="2"/>
              <a:buChar char="q"/>
            </a:pPr>
            <a:r>
              <a:rPr lang="en-US" sz="2800" dirty="0"/>
              <a:t>A) Width </a:t>
            </a:r>
          </a:p>
          <a:p>
            <a:pPr>
              <a:lnSpc>
                <a:spcPct val="170000"/>
              </a:lnSpc>
              <a:buFont typeface="Wingdings" pitchFamily="2" charset="2"/>
              <a:buChar char="q"/>
            </a:pPr>
            <a:r>
              <a:rPr lang="en-US" sz="2800" dirty="0"/>
              <a:t>B) Length</a:t>
            </a:r>
          </a:p>
          <a:p>
            <a:pPr>
              <a:lnSpc>
                <a:spcPct val="170000"/>
              </a:lnSpc>
              <a:buFont typeface="Wingdings" pitchFamily="2" charset="2"/>
              <a:buChar char="q"/>
            </a:pPr>
            <a:r>
              <a:rPr lang="en-US" sz="2800" dirty="0"/>
              <a:t>C) Circumference</a:t>
            </a:r>
          </a:p>
          <a:p>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1143000"/>
          </a:xfrm>
        </p:spPr>
        <p:txBody>
          <a:bodyPr/>
          <a:lstStyle/>
          <a:p>
            <a:r>
              <a:rPr lang="en-US" b="1" u="sng" dirty="0"/>
              <a:t>WIDTH</a:t>
            </a:r>
            <a:endParaRPr lang="en-US" u="sng" dirty="0"/>
          </a:p>
        </p:txBody>
      </p:sp>
      <p:sp>
        <p:nvSpPr>
          <p:cNvPr id="3" name="Content Placeholder 2"/>
          <p:cNvSpPr>
            <a:spLocks noGrp="1"/>
          </p:cNvSpPr>
          <p:nvPr>
            <p:ph idx="1"/>
          </p:nvPr>
        </p:nvSpPr>
        <p:spPr>
          <a:xfrm>
            <a:off x="304800" y="1219200"/>
            <a:ext cx="8458200" cy="4525963"/>
          </a:xfrm>
        </p:spPr>
        <p:txBody>
          <a:bodyPr>
            <a:noAutofit/>
          </a:bodyPr>
          <a:lstStyle/>
          <a:p>
            <a:pPr>
              <a:lnSpc>
                <a:spcPct val="120000"/>
              </a:lnSpc>
              <a:buNone/>
            </a:pPr>
            <a:r>
              <a:rPr lang="en-US" sz="2800" b="1" dirty="0"/>
              <a:t>BURDI AND MOYERS </a:t>
            </a:r>
            <a:r>
              <a:rPr lang="en-US" sz="2800" dirty="0"/>
              <a:t>pointed out</a:t>
            </a:r>
          </a:p>
          <a:p>
            <a:pPr>
              <a:lnSpc>
                <a:spcPct val="120000"/>
              </a:lnSpc>
              <a:buNone/>
            </a:pPr>
            <a:r>
              <a:rPr lang="en-US" sz="2800" dirty="0"/>
              <a:t>A) Width dimensional increase involves alveolar process growth totally since there is little skeletal width increase at this time.</a:t>
            </a:r>
          </a:p>
          <a:p>
            <a:pPr>
              <a:lnSpc>
                <a:spcPct val="120000"/>
              </a:lnSpc>
              <a:buNone/>
            </a:pPr>
            <a:r>
              <a:rPr lang="en-US" sz="2800" dirty="0"/>
              <a:t>B) Maxilla-max. alveolar process diverge.</a:t>
            </a:r>
          </a:p>
          <a:p>
            <a:pPr>
              <a:lnSpc>
                <a:spcPct val="120000"/>
              </a:lnSpc>
              <a:buNone/>
            </a:pPr>
            <a:r>
              <a:rPr lang="en-US" sz="2800" dirty="0"/>
              <a:t>     Mandible-alveolar process diverge.</a:t>
            </a:r>
          </a:p>
          <a:p>
            <a:pPr>
              <a:lnSpc>
                <a:spcPct val="120000"/>
              </a:lnSpc>
              <a:buNone/>
            </a:pPr>
            <a:r>
              <a:rPr lang="en-US" sz="2800" dirty="0"/>
              <a:t>C) Dental arch width increases are related to events in the dental development and less due to </a:t>
            </a:r>
            <a:r>
              <a:rPr lang="en-US" sz="2800" dirty="0" err="1"/>
              <a:t>endocrinally</a:t>
            </a:r>
            <a:r>
              <a:rPr lang="en-US" sz="2800" dirty="0"/>
              <a:t> mediated events. </a:t>
            </a:r>
            <a:endParaRPr lang="en-US" sz="2800" b="1" dirty="0"/>
          </a:p>
          <a:p>
            <a:pPr>
              <a:buNone/>
            </a:pP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u="sng" dirty="0"/>
              <a:t>Origin of teeth</a:t>
            </a:r>
          </a:p>
        </p:txBody>
      </p:sp>
      <p:sp>
        <p:nvSpPr>
          <p:cNvPr id="8" name="Content Placeholder 7"/>
          <p:cNvSpPr>
            <a:spLocks noGrp="1"/>
          </p:cNvSpPr>
          <p:nvPr>
            <p:ph idx="1"/>
          </p:nvPr>
        </p:nvSpPr>
        <p:spPr>
          <a:xfrm>
            <a:off x="533400" y="1295400"/>
            <a:ext cx="8153400" cy="5105400"/>
          </a:xfrm>
        </p:spPr>
        <p:txBody>
          <a:bodyPr>
            <a:normAutofit fontScale="92500" lnSpcReduction="10000"/>
          </a:bodyPr>
          <a:lstStyle/>
          <a:p>
            <a:pPr>
              <a:buClr>
                <a:schemeClr val="tx2"/>
              </a:buClr>
              <a:buSzPct val="85000"/>
              <a:buFont typeface="Wingdings" pitchFamily="2" charset="2"/>
              <a:buChar char="q"/>
              <a:defRPr/>
            </a:pPr>
            <a:r>
              <a:rPr lang="en-US" sz="3000" dirty="0">
                <a:solidFill>
                  <a:schemeClr val="tx2"/>
                </a:solidFill>
              </a:rPr>
              <a:t>The mammalian dentition is  100, 000 million yrs old</a:t>
            </a:r>
          </a:p>
          <a:p>
            <a:pPr>
              <a:buClr>
                <a:schemeClr val="tx2"/>
              </a:buClr>
              <a:buSzPct val="85000"/>
              <a:buNone/>
              <a:defRPr/>
            </a:pPr>
            <a:r>
              <a:rPr lang="en-US" sz="3000" dirty="0">
                <a:solidFill>
                  <a:schemeClr val="tx2"/>
                </a:solidFill>
              </a:rPr>
              <a:t>       </a:t>
            </a:r>
            <a:r>
              <a:rPr lang="en-US" sz="3000" u="sng" dirty="0">
                <a:solidFill>
                  <a:schemeClr val="tx2"/>
                </a:solidFill>
              </a:rPr>
              <a:t>THE THEORIES BEHIND MAMMALIAN DENTITION ARE</a:t>
            </a:r>
          </a:p>
          <a:p>
            <a:pPr lvl="1">
              <a:buClr>
                <a:schemeClr val="tx2"/>
              </a:buClr>
              <a:buSzPct val="85000"/>
              <a:buFont typeface="Wingdings" pitchFamily="2" charset="2"/>
              <a:buChar char="q"/>
              <a:defRPr/>
            </a:pPr>
            <a:r>
              <a:rPr lang="en-US" sz="2600" b="1" u="sng" dirty="0">
                <a:solidFill>
                  <a:schemeClr val="tx2"/>
                </a:solidFill>
              </a:rPr>
              <a:t>Theory of Concrescence</a:t>
            </a:r>
            <a:r>
              <a:rPr lang="en-US" sz="2600" dirty="0">
                <a:solidFill>
                  <a:schemeClr val="tx2"/>
                </a:solidFill>
              </a:rPr>
              <a:t> – derived by fusion of 2 or more primitive conical teeth.</a:t>
            </a:r>
          </a:p>
          <a:p>
            <a:pPr lvl="1">
              <a:buClr>
                <a:schemeClr val="tx2"/>
              </a:buClr>
              <a:buSzPct val="85000"/>
              <a:buFont typeface="Wingdings" pitchFamily="2" charset="2"/>
              <a:buChar char="q"/>
              <a:defRPr/>
            </a:pPr>
            <a:r>
              <a:rPr lang="en-US" sz="2600" b="1" u="sng" dirty="0">
                <a:solidFill>
                  <a:schemeClr val="tx2"/>
                </a:solidFill>
              </a:rPr>
              <a:t>Theory of </a:t>
            </a:r>
            <a:r>
              <a:rPr lang="en-US" sz="2600" b="1" u="sng" dirty="0" err="1">
                <a:solidFill>
                  <a:schemeClr val="tx2"/>
                </a:solidFill>
              </a:rPr>
              <a:t>trituberculy</a:t>
            </a:r>
            <a:r>
              <a:rPr lang="en-US" sz="2600" dirty="0">
                <a:solidFill>
                  <a:schemeClr val="tx2"/>
                </a:solidFill>
              </a:rPr>
              <a:t> – each tooth derived from single reptilian tooth by secondary differentiation of  tubercle and root.</a:t>
            </a:r>
          </a:p>
          <a:p>
            <a:pPr lvl="1">
              <a:buClr>
                <a:schemeClr val="tx2"/>
              </a:buClr>
              <a:buSzPct val="85000"/>
              <a:buFont typeface="Wingdings" pitchFamily="2" charset="2"/>
              <a:buChar char="q"/>
              <a:defRPr/>
            </a:pPr>
            <a:r>
              <a:rPr lang="en-US" sz="2600" b="1" u="sng" dirty="0">
                <a:solidFill>
                  <a:schemeClr val="tx2"/>
                </a:solidFill>
              </a:rPr>
              <a:t>Theory of multituberculy</a:t>
            </a:r>
            <a:r>
              <a:rPr lang="en-US" sz="2600" dirty="0">
                <a:solidFill>
                  <a:schemeClr val="tx2"/>
                </a:solidFill>
              </a:rPr>
              <a:t> – derived from reduction and condensation of primitive tuberculate teeth.</a:t>
            </a:r>
          </a:p>
          <a:p>
            <a:pPr>
              <a:buNone/>
            </a:pPr>
            <a:endParaRPr 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INTERCUSPID WIDTH</a:t>
            </a:r>
            <a:endParaRPr lang="en-US" u="sng" dirty="0"/>
          </a:p>
        </p:txBody>
      </p:sp>
      <p:sp>
        <p:nvSpPr>
          <p:cNvPr id="3" name="Content Placeholder 2"/>
          <p:cNvSpPr>
            <a:spLocks noGrp="1"/>
          </p:cNvSpPr>
          <p:nvPr>
            <p:ph idx="1"/>
          </p:nvPr>
        </p:nvSpPr>
        <p:spPr>
          <a:xfrm>
            <a:off x="685800" y="1600200"/>
            <a:ext cx="8001000" cy="4525963"/>
          </a:xfrm>
        </p:spPr>
        <p:txBody>
          <a:bodyPr/>
          <a:lstStyle/>
          <a:p>
            <a:pPr>
              <a:buNone/>
            </a:pPr>
            <a:r>
              <a:rPr lang="en-US" sz="2800" dirty="0"/>
              <a:t>Determined by measuring the distance between the crown tips of the </a:t>
            </a:r>
            <a:r>
              <a:rPr lang="en-US" sz="2800" dirty="0" err="1"/>
              <a:t>cuspids</a:t>
            </a:r>
            <a:r>
              <a:rPr lang="en-US" sz="2800" dirty="0"/>
              <a:t>.</a:t>
            </a:r>
          </a:p>
          <a:p>
            <a:endParaRPr lang="en-US" dirty="0"/>
          </a:p>
        </p:txBody>
      </p:sp>
      <p:pic>
        <p:nvPicPr>
          <p:cNvPr id="4" name="Picture 4" descr="3"/>
          <p:cNvPicPr>
            <a:picLocks noChangeAspect="1" noChangeArrowheads="1"/>
          </p:cNvPicPr>
          <p:nvPr/>
        </p:nvPicPr>
        <p:blipFill>
          <a:blip r:embed="rId2"/>
          <a:srcRect/>
          <a:stretch>
            <a:fillRect/>
          </a:stretch>
        </p:blipFill>
        <p:spPr bwMode="auto">
          <a:xfrm>
            <a:off x="2803525" y="3228975"/>
            <a:ext cx="4130675" cy="3375025"/>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945243"/>
            <a:ext cx="8610600" cy="5585503"/>
          </a:xfrm>
          <a:prstGeom prst="rect">
            <a:avLst/>
          </a:prstGeom>
        </p:spPr>
        <p:txBody>
          <a:bodyPr wrap="square">
            <a:spAutoFit/>
          </a:bodyPr>
          <a:lstStyle/>
          <a:p>
            <a:pPr eaLnBrk="0" hangingPunct="0">
              <a:lnSpc>
                <a:spcPct val="190000"/>
              </a:lnSpc>
            </a:pPr>
            <a:r>
              <a:rPr lang="en-US" sz="2800" dirty="0">
                <a:solidFill>
                  <a:schemeClr val="tx2"/>
                </a:solidFill>
              </a:rPr>
              <a:t>Arch width changes from 6 weeks-45yrs 		(A J O-1997:111:401-409)</a:t>
            </a:r>
          </a:p>
          <a:p>
            <a:pPr eaLnBrk="0" hangingPunct="0">
              <a:lnSpc>
                <a:spcPct val="190000"/>
              </a:lnSpc>
            </a:pPr>
            <a:r>
              <a:rPr lang="en-US" sz="2800" b="1" dirty="0">
                <a:solidFill>
                  <a:schemeClr val="tx2"/>
                </a:solidFill>
              </a:rPr>
              <a:t>BISHARA et al</a:t>
            </a:r>
            <a:endParaRPr lang="en-US" sz="2800" dirty="0">
              <a:solidFill>
                <a:schemeClr val="tx2"/>
              </a:solidFill>
            </a:endParaRPr>
          </a:p>
          <a:p>
            <a:pPr eaLnBrk="0" hangingPunct="0">
              <a:lnSpc>
                <a:spcPct val="190000"/>
              </a:lnSpc>
            </a:pPr>
            <a:r>
              <a:rPr lang="en-US" sz="2800" dirty="0">
                <a:solidFill>
                  <a:schemeClr val="tx2"/>
                </a:solidFill>
              </a:rPr>
              <a:t>PRE-ERUPTIVE</a:t>
            </a:r>
          </a:p>
          <a:p>
            <a:pPr eaLnBrk="0" hangingPunct="0">
              <a:lnSpc>
                <a:spcPct val="190000"/>
              </a:lnSpc>
            </a:pPr>
            <a:r>
              <a:rPr lang="en-US" sz="2800" dirty="0">
                <a:solidFill>
                  <a:schemeClr val="tx2"/>
                </a:solidFill>
              </a:rPr>
              <a:t>MAXILLA: increases b/w 6 weeks to 1yr.&amp; b/w 1-2yrs in both boys and girls.  </a:t>
            </a:r>
          </a:p>
          <a:p>
            <a:pPr eaLnBrk="0" hangingPunct="0">
              <a:lnSpc>
                <a:spcPct val="190000"/>
              </a:lnSpc>
              <a:spcBef>
                <a:spcPct val="50000"/>
              </a:spcBef>
            </a:pPr>
            <a:endParaRPr lang="en-US" dirty="0">
              <a:solidFill>
                <a:schemeClr val="tx2"/>
              </a:solidFill>
              <a:latin typeface="Verdana"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BIMOLAR WIDTH</a:t>
            </a:r>
            <a:endParaRPr lang="en-US" u="sng" dirty="0"/>
          </a:p>
        </p:txBody>
      </p:sp>
      <p:sp>
        <p:nvSpPr>
          <p:cNvPr id="3" name="Content Placeholder 2"/>
          <p:cNvSpPr>
            <a:spLocks noGrp="1"/>
          </p:cNvSpPr>
          <p:nvPr>
            <p:ph idx="1"/>
          </p:nvPr>
        </p:nvSpPr>
        <p:spPr>
          <a:xfrm>
            <a:off x="304800" y="1600200"/>
            <a:ext cx="8382000" cy="4525963"/>
          </a:xfrm>
        </p:spPr>
        <p:txBody>
          <a:bodyPr/>
          <a:lstStyle/>
          <a:p>
            <a:pPr>
              <a:buNone/>
            </a:pPr>
            <a:r>
              <a:rPr lang="en-US" sz="2800" dirty="0"/>
              <a:t>The bi-molar width is obtained by measuring the distance b/w the </a:t>
            </a:r>
            <a:r>
              <a:rPr lang="en-US" sz="2800" dirty="0" err="1"/>
              <a:t>mesio</a:t>
            </a:r>
            <a:r>
              <a:rPr lang="en-US" sz="2800" dirty="0"/>
              <a:t>-lingual cusp of the 1</a:t>
            </a:r>
            <a:r>
              <a:rPr lang="en-US" sz="2800" baseline="30000" dirty="0"/>
              <a:t>st</a:t>
            </a:r>
            <a:r>
              <a:rPr lang="en-US" sz="2800" dirty="0"/>
              <a:t> permanent molar.</a:t>
            </a:r>
          </a:p>
          <a:p>
            <a:pPr>
              <a:buNone/>
            </a:pPr>
            <a:endParaRPr lang="en-US" dirty="0"/>
          </a:p>
        </p:txBody>
      </p:sp>
      <p:pic>
        <p:nvPicPr>
          <p:cNvPr id="4" name="Picture 4" descr="scan0014"/>
          <p:cNvPicPr>
            <a:picLocks noChangeAspect="1" noChangeArrowheads="1"/>
          </p:cNvPicPr>
          <p:nvPr/>
        </p:nvPicPr>
        <p:blipFill>
          <a:blip r:embed="rId2"/>
          <a:srcRect l="2919" t="16982" r="38705" b="9435"/>
          <a:stretch>
            <a:fillRect/>
          </a:stretch>
        </p:blipFill>
        <p:spPr bwMode="auto">
          <a:xfrm>
            <a:off x="1905000" y="3108325"/>
            <a:ext cx="5486400" cy="3568700"/>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PRE ERUPTIVE CHANGES</a:t>
            </a:r>
            <a:endParaRPr lang="en-US" u="sng" dirty="0"/>
          </a:p>
        </p:txBody>
      </p:sp>
      <p:sp>
        <p:nvSpPr>
          <p:cNvPr id="3" name="Content Placeholder 2"/>
          <p:cNvSpPr>
            <a:spLocks noGrp="1"/>
          </p:cNvSpPr>
          <p:nvPr>
            <p:ph idx="1"/>
          </p:nvPr>
        </p:nvSpPr>
        <p:spPr>
          <a:xfrm>
            <a:off x="457200" y="1600200"/>
            <a:ext cx="8229600" cy="4525963"/>
          </a:xfrm>
        </p:spPr>
        <p:txBody>
          <a:bodyPr/>
          <a:lstStyle/>
          <a:p>
            <a:pPr>
              <a:lnSpc>
                <a:spcPct val="160000"/>
              </a:lnSpc>
              <a:buFont typeface="Wingdings" pitchFamily="2" charset="2"/>
              <a:buChar char="q"/>
            </a:pPr>
            <a:r>
              <a:rPr lang="en-US" sz="2800" dirty="0"/>
              <a:t>Maxilla: increases b/w 6 weeks -1yr. &amp; b/w 1-2 yrs of age in both boys and girls.</a:t>
            </a:r>
          </a:p>
          <a:p>
            <a:pPr>
              <a:lnSpc>
                <a:spcPct val="160000"/>
              </a:lnSpc>
              <a:buFont typeface="Wingdings" pitchFamily="2" charset="2"/>
              <a:buChar char="q"/>
            </a:pPr>
            <a:r>
              <a:rPr lang="en-US" sz="2800" dirty="0"/>
              <a:t>Mandible: increases b/w 6 weeks – 1year &amp; not b/w 1-2 yrs.</a:t>
            </a:r>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POST ERUPTIVE CHANGES</a:t>
            </a:r>
            <a:endParaRPr lang="en-US" u="sng" dirty="0"/>
          </a:p>
        </p:txBody>
      </p:sp>
      <p:sp>
        <p:nvSpPr>
          <p:cNvPr id="3" name="Content Placeholder 2"/>
          <p:cNvSpPr>
            <a:spLocks noGrp="1"/>
          </p:cNvSpPr>
          <p:nvPr>
            <p:ph idx="1"/>
          </p:nvPr>
        </p:nvSpPr>
        <p:spPr>
          <a:xfrm>
            <a:off x="381000" y="1600200"/>
            <a:ext cx="8305800" cy="4525963"/>
          </a:xfrm>
        </p:spPr>
        <p:txBody>
          <a:bodyPr>
            <a:normAutofit/>
          </a:bodyPr>
          <a:lstStyle/>
          <a:p>
            <a:pPr>
              <a:lnSpc>
                <a:spcPct val="150000"/>
              </a:lnSpc>
              <a:buFont typeface="Wingdings" pitchFamily="2" charset="2"/>
              <a:buChar char="q"/>
            </a:pPr>
            <a:r>
              <a:rPr lang="en-US" sz="2800" dirty="0"/>
              <a:t>Males: increases in both the mandible and the maxilla.3-13 yrs. Thereafter no changes b/w 13-26,26-45 years.</a:t>
            </a:r>
          </a:p>
          <a:p>
            <a:pPr>
              <a:lnSpc>
                <a:spcPct val="150000"/>
              </a:lnSpc>
              <a:buFont typeface="Wingdings" pitchFamily="2" charset="2"/>
              <a:buChar char="q"/>
            </a:pPr>
            <a:r>
              <a:rPr lang="en-US" sz="2800" dirty="0"/>
              <a:t>Females: increases up to 13yrs.b/w 13-26,26-45 years there was a slight decrease.</a:t>
            </a:r>
          </a:p>
          <a:p>
            <a:endParaRPr lang="en-US"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5800"/>
            <a:ext cx="8610600" cy="4893647"/>
          </a:xfrm>
          <a:prstGeom prst="rect">
            <a:avLst/>
          </a:prstGeom>
        </p:spPr>
        <p:txBody>
          <a:bodyPr wrap="square">
            <a:spAutoFit/>
          </a:bodyPr>
          <a:lstStyle/>
          <a:p>
            <a:r>
              <a:rPr lang="en-US" sz="2400" dirty="0">
                <a:solidFill>
                  <a:schemeClr val="tx2"/>
                </a:solidFill>
              </a:rPr>
              <a:t>Dental arch dimensions in the mixed dentition: A study of Italian children born in the 1950s and the 1990s.</a:t>
            </a:r>
          </a:p>
          <a:p>
            <a:r>
              <a:rPr lang="en-US" sz="2400" dirty="0">
                <a:solidFill>
                  <a:schemeClr val="tx2"/>
                </a:solidFill>
              </a:rPr>
              <a:t>Angle </a:t>
            </a:r>
            <a:r>
              <a:rPr lang="en-US" sz="2400" dirty="0" err="1">
                <a:solidFill>
                  <a:schemeClr val="tx2"/>
                </a:solidFill>
              </a:rPr>
              <a:t>ortho</a:t>
            </a:r>
            <a:r>
              <a:rPr lang="en-US" sz="2400" dirty="0">
                <a:solidFill>
                  <a:schemeClr val="tx2"/>
                </a:solidFill>
              </a:rPr>
              <a:t>. </a:t>
            </a:r>
            <a:r>
              <a:rPr lang="en-US" sz="2400" dirty="0" err="1">
                <a:solidFill>
                  <a:schemeClr val="tx2"/>
                </a:solidFill>
              </a:rPr>
              <a:t>Vol</a:t>
            </a:r>
            <a:r>
              <a:rPr lang="en-US" sz="2400" dirty="0">
                <a:solidFill>
                  <a:schemeClr val="tx2"/>
                </a:solidFill>
              </a:rPr>
              <a:t> 76,No 3, May 2006</a:t>
            </a:r>
          </a:p>
          <a:p>
            <a:endParaRPr lang="en-US" sz="2400" dirty="0">
              <a:solidFill>
                <a:schemeClr val="tx2"/>
              </a:solidFill>
            </a:endParaRPr>
          </a:p>
          <a:p>
            <a:r>
              <a:rPr lang="en-US" sz="2400" b="1" dirty="0">
                <a:solidFill>
                  <a:schemeClr val="tx2"/>
                </a:solidFill>
              </a:rPr>
              <a:t>DEFRAIA et al: </a:t>
            </a:r>
            <a:r>
              <a:rPr lang="en-US" sz="2400" dirty="0">
                <a:solidFill>
                  <a:schemeClr val="tx2"/>
                </a:solidFill>
              </a:rPr>
              <a:t>subjects showed a smaller width of the upper arch. This was due to: Lack of function as a consequence of processed food.</a:t>
            </a:r>
          </a:p>
          <a:p>
            <a:endParaRPr lang="en-US" sz="2400" dirty="0">
              <a:solidFill>
                <a:schemeClr val="tx2"/>
              </a:solidFill>
            </a:endParaRPr>
          </a:p>
          <a:p>
            <a:r>
              <a:rPr lang="en-US" sz="2400" dirty="0">
                <a:solidFill>
                  <a:schemeClr val="tx2"/>
                </a:solidFill>
              </a:rPr>
              <a:t>Amplified prevalence of mouth breathing.</a:t>
            </a:r>
          </a:p>
          <a:p>
            <a:endParaRPr lang="en-US" sz="2400" dirty="0">
              <a:solidFill>
                <a:schemeClr val="tx2"/>
              </a:solidFill>
            </a:endParaRPr>
          </a:p>
          <a:p>
            <a:r>
              <a:rPr lang="en-US" sz="2400" dirty="0">
                <a:solidFill>
                  <a:schemeClr val="tx2"/>
                </a:solidFill>
              </a:rPr>
              <a:t>Simultaneous presence of unworn teeth and &amp;underdeveloped arches- </a:t>
            </a:r>
            <a:r>
              <a:rPr lang="en-US" sz="2400" b="1" dirty="0">
                <a:solidFill>
                  <a:schemeClr val="tx2"/>
                </a:solidFill>
              </a:rPr>
              <a:t>GREATER</a:t>
            </a:r>
            <a:r>
              <a:rPr lang="en-US" sz="2400" dirty="0">
                <a:solidFill>
                  <a:schemeClr val="tx2"/>
                </a:solidFill>
              </a:rPr>
              <a:t> </a:t>
            </a:r>
          </a:p>
          <a:p>
            <a:r>
              <a:rPr lang="en-US" sz="2400" b="1" dirty="0">
                <a:solidFill>
                  <a:schemeClr val="tx2"/>
                </a:solidFill>
              </a:rPr>
              <a:t>PROBABILITY TO DEVELOP MALOCCLUSION.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F0494"/>
          <p:cNvPicPr>
            <a:picLocks noChangeAspect="1" noChangeArrowheads="1"/>
          </p:cNvPicPr>
          <p:nvPr/>
        </p:nvPicPr>
        <p:blipFill>
          <a:blip r:embed="rId2"/>
          <a:srcRect/>
          <a:stretch>
            <a:fillRect/>
          </a:stretch>
        </p:blipFill>
        <p:spPr bwMode="auto">
          <a:xfrm>
            <a:off x="0" y="76200"/>
            <a:ext cx="9372600" cy="7029450"/>
          </a:xfrm>
          <a:prstGeom prst="rect">
            <a:avLst/>
          </a:prstGeom>
          <a:noFill/>
          <a:ln w="9525">
            <a:noFill/>
            <a:miter lim="800000"/>
            <a:headEnd/>
            <a:tailEnd/>
          </a:ln>
        </p:spPr>
      </p:pic>
      <p:sp>
        <p:nvSpPr>
          <p:cNvPr id="5" name="TextBox 4"/>
          <p:cNvSpPr txBox="1"/>
          <p:nvPr/>
        </p:nvSpPr>
        <p:spPr>
          <a:xfrm>
            <a:off x="1600200" y="4343400"/>
            <a:ext cx="6019800" cy="461665"/>
          </a:xfrm>
          <a:prstGeom prst="rect">
            <a:avLst/>
          </a:prstGeom>
          <a:noFill/>
        </p:spPr>
        <p:txBody>
          <a:bodyPr wrap="square" rtlCol="0">
            <a:spAutoFit/>
          </a:bodyPr>
          <a:lstStyle/>
          <a:p>
            <a:r>
              <a:rPr lang="en-US" sz="2400" dirty="0"/>
              <a:t>6 KEYS TO NORMAL OCCLUSION</a:t>
            </a:r>
          </a:p>
        </p:txBody>
      </p:sp>
      <p:sp>
        <p:nvSpPr>
          <p:cNvPr id="6" name="TextBox 5"/>
          <p:cNvSpPr txBox="1"/>
          <p:nvPr/>
        </p:nvSpPr>
        <p:spPr>
          <a:xfrm>
            <a:off x="2667000" y="3200400"/>
            <a:ext cx="4191000" cy="646331"/>
          </a:xfrm>
          <a:prstGeom prst="rect">
            <a:avLst/>
          </a:prstGeom>
          <a:noFill/>
        </p:spPr>
        <p:txBody>
          <a:bodyPr wrap="square" rtlCol="0">
            <a:spAutoFit/>
          </a:bodyPr>
          <a:lstStyle/>
          <a:p>
            <a:r>
              <a:rPr lang="en-US" sz="3600" dirty="0"/>
              <a:t>ANDREWS</a:t>
            </a:r>
          </a:p>
        </p:txBody>
      </p:sp>
      <p:sp>
        <p:nvSpPr>
          <p:cNvPr id="7" name="Rectangle 6"/>
          <p:cNvSpPr/>
          <p:nvPr/>
        </p:nvSpPr>
        <p:spPr>
          <a:xfrm>
            <a:off x="2133600" y="6019800"/>
            <a:ext cx="4038600" cy="523220"/>
          </a:xfrm>
          <a:prstGeom prst="rect">
            <a:avLst/>
          </a:prstGeom>
        </p:spPr>
        <p:txBody>
          <a:bodyPr wrap="square">
            <a:spAutoFit/>
          </a:bodyPr>
          <a:lstStyle/>
          <a:p>
            <a:r>
              <a:rPr lang="en-US" sz="2800" dirty="0"/>
              <a:t>AJO 1972;62:296-309</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763000" cy="3170099"/>
          </a:xfrm>
          <a:prstGeom prst="rect">
            <a:avLst/>
          </a:prstGeom>
        </p:spPr>
        <p:txBody>
          <a:bodyPr wrap="square">
            <a:spAutoFit/>
          </a:bodyPr>
          <a:lstStyle/>
          <a:p>
            <a:r>
              <a:rPr lang="en-US" dirty="0"/>
              <a:t> </a:t>
            </a:r>
            <a:r>
              <a:rPr lang="en-US" sz="4000" dirty="0"/>
              <a:t>These are a set of six characteristics that were consistently present in collection of 120 casts of naturally optimal occlusion, identified by </a:t>
            </a:r>
          </a:p>
          <a:p>
            <a:r>
              <a:rPr lang="en-US" sz="4000" dirty="0"/>
              <a:t>Dr. Lawrence F Andrews.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594" name="Object 2"/>
          <p:cNvGraphicFramePr>
            <a:graphicFrameLocks noChangeAspect="1"/>
          </p:cNvGraphicFramePr>
          <p:nvPr/>
        </p:nvGraphicFramePr>
        <p:xfrm>
          <a:off x="457200" y="152400"/>
          <a:ext cx="3276600" cy="1323975"/>
        </p:xfrm>
        <a:graphic>
          <a:graphicData uri="http://schemas.openxmlformats.org/presentationml/2006/ole">
            <mc:AlternateContent xmlns:mc="http://schemas.openxmlformats.org/markup-compatibility/2006">
              <mc:Choice xmlns:v="urn:schemas-microsoft-com:vml" Requires="v">
                <p:oleObj name="Bitmap Image" r:id="rId2" imgW="5676900" imgH="2295525" progId="PBrush">
                  <p:embed/>
                </p:oleObj>
              </mc:Choice>
              <mc:Fallback>
                <p:oleObj name="Bitmap Image" r:id="rId2" imgW="5676900" imgH="2295525" progId="PBrush">
                  <p:embed/>
                  <p:pic>
                    <p:nvPicPr>
                      <p:cNvPr id="0" name="Object 2"/>
                      <p:cNvPicPr>
                        <a:picLocks noChangeAspect="1"/>
                      </p:cNvPicPr>
                      <p:nvPr/>
                    </p:nvPicPr>
                    <p:blipFill>
                      <a:blip r:embed="rId3"/>
                      <a:stretch>
                        <a:fillRect/>
                      </a:stretch>
                    </p:blipFill>
                    <p:spPr>
                      <a:xfrm>
                        <a:off x="457200" y="152400"/>
                        <a:ext cx="3276600" cy="1323975"/>
                      </a:xfrm>
                      <a:prstGeom prst="rect">
                        <a:avLst/>
                      </a:prstGeom>
                      <a:noFill/>
                      <a:ln w="76200" cap="sq" cmpd="sng">
                        <a:solidFill>
                          <a:srgbClr val="0F0E09"/>
                        </a:solidFill>
                        <a:prstDash val="solid"/>
                        <a:miter/>
                        <a:headEnd type="none" w="sm" len="sm"/>
                        <a:tailEnd type="none" w="sm" len="sm"/>
                      </a:ln>
                    </p:spPr>
                  </p:pic>
                </p:oleObj>
              </mc:Fallback>
            </mc:AlternateContent>
          </a:graphicData>
        </a:graphic>
      </p:graphicFrame>
      <p:graphicFrame>
        <p:nvGraphicFramePr>
          <p:cNvPr id="110595" name="Object 3"/>
          <p:cNvGraphicFramePr>
            <a:graphicFrameLocks noChangeAspect="1"/>
          </p:cNvGraphicFramePr>
          <p:nvPr/>
        </p:nvGraphicFramePr>
        <p:xfrm>
          <a:off x="457200" y="1524000"/>
          <a:ext cx="3276600" cy="1350962"/>
        </p:xfrm>
        <a:graphic>
          <a:graphicData uri="http://schemas.openxmlformats.org/presentationml/2006/ole">
            <mc:AlternateContent xmlns:mc="http://schemas.openxmlformats.org/markup-compatibility/2006">
              <mc:Choice xmlns:v="urn:schemas-microsoft-com:vml" Requires="v">
                <p:oleObj name="Bitmap Image" r:id="rId4" imgW="5705475" imgH="2352675" progId="PBrush">
                  <p:embed/>
                </p:oleObj>
              </mc:Choice>
              <mc:Fallback>
                <p:oleObj name="Bitmap Image" r:id="rId4" imgW="5705475" imgH="2352675" progId="PBrush">
                  <p:embed/>
                  <p:pic>
                    <p:nvPicPr>
                      <p:cNvPr id="0" name="Object 3"/>
                      <p:cNvPicPr>
                        <a:picLocks noChangeAspect="1"/>
                      </p:cNvPicPr>
                      <p:nvPr/>
                    </p:nvPicPr>
                    <p:blipFill>
                      <a:blip r:embed="rId5"/>
                      <a:stretch>
                        <a:fillRect/>
                      </a:stretch>
                    </p:blipFill>
                    <p:spPr>
                      <a:xfrm>
                        <a:off x="457200" y="1524000"/>
                        <a:ext cx="3276600" cy="1350962"/>
                      </a:xfrm>
                      <a:prstGeom prst="rect">
                        <a:avLst/>
                      </a:prstGeom>
                      <a:noFill/>
                      <a:ln w="76200" cap="sq" cmpd="sng">
                        <a:solidFill>
                          <a:srgbClr val="0F0E09"/>
                        </a:solidFill>
                        <a:prstDash val="solid"/>
                        <a:miter/>
                        <a:headEnd type="none" w="sm" len="sm"/>
                        <a:tailEnd type="none" w="sm" len="sm"/>
                      </a:ln>
                    </p:spPr>
                  </p:pic>
                </p:oleObj>
              </mc:Fallback>
            </mc:AlternateContent>
          </a:graphicData>
        </a:graphic>
      </p:graphicFrame>
      <p:graphicFrame>
        <p:nvGraphicFramePr>
          <p:cNvPr id="110596" name="Object 4"/>
          <p:cNvGraphicFramePr>
            <a:graphicFrameLocks noChangeAspect="1"/>
          </p:cNvGraphicFramePr>
          <p:nvPr/>
        </p:nvGraphicFramePr>
        <p:xfrm>
          <a:off x="457200" y="2895600"/>
          <a:ext cx="3276600" cy="1333500"/>
        </p:xfrm>
        <a:graphic>
          <a:graphicData uri="http://schemas.openxmlformats.org/presentationml/2006/ole">
            <mc:AlternateContent xmlns:mc="http://schemas.openxmlformats.org/markup-compatibility/2006">
              <mc:Choice xmlns:v="urn:schemas-microsoft-com:vml" Requires="v">
                <p:oleObj name="Bitmap Image" r:id="rId6" imgW="5819775" imgH="2371725" progId="PBrush">
                  <p:embed/>
                </p:oleObj>
              </mc:Choice>
              <mc:Fallback>
                <p:oleObj name="Bitmap Image" r:id="rId6" imgW="5819775" imgH="2371725" progId="PBrush">
                  <p:embed/>
                  <p:pic>
                    <p:nvPicPr>
                      <p:cNvPr id="0" name="Object 4"/>
                      <p:cNvPicPr>
                        <a:picLocks noChangeAspect="1"/>
                      </p:cNvPicPr>
                      <p:nvPr/>
                    </p:nvPicPr>
                    <p:blipFill>
                      <a:blip r:embed="rId7"/>
                      <a:stretch>
                        <a:fillRect/>
                      </a:stretch>
                    </p:blipFill>
                    <p:spPr>
                      <a:xfrm>
                        <a:off x="457200" y="2895600"/>
                        <a:ext cx="3276600" cy="1333500"/>
                      </a:xfrm>
                      <a:prstGeom prst="rect">
                        <a:avLst/>
                      </a:prstGeom>
                      <a:noFill/>
                      <a:ln w="76200" cap="sq" cmpd="sng">
                        <a:solidFill>
                          <a:srgbClr val="050503"/>
                        </a:solidFill>
                        <a:prstDash val="solid"/>
                        <a:miter/>
                        <a:headEnd type="none" w="sm" len="sm"/>
                        <a:tailEnd type="none" w="sm" len="sm"/>
                      </a:ln>
                    </p:spPr>
                  </p:pic>
                </p:oleObj>
              </mc:Fallback>
            </mc:AlternateContent>
          </a:graphicData>
        </a:graphic>
      </p:graphicFrame>
      <p:sp>
        <p:nvSpPr>
          <p:cNvPr id="6" name="Rectangle 5"/>
          <p:cNvSpPr/>
          <p:nvPr/>
        </p:nvSpPr>
        <p:spPr>
          <a:xfrm>
            <a:off x="3962400" y="228600"/>
            <a:ext cx="4572000" cy="1172629"/>
          </a:xfrm>
          <a:prstGeom prst="rect">
            <a:avLst/>
          </a:prstGeom>
        </p:spPr>
        <p:txBody>
          <a:bodyPr>
            <a:spAutoFit/>
          </a:bodyPr>
          <a:lstStyle/>
          <a:p>
            <a:pPr>
              <a:lnSpc>
                <a:spcPct val="130000"/>
              </a:lnSpc>
              <a:spcBef>
                <a:spcPct val="50000"/>
              </a:spcBef>
            </a:pPr>
            <a:r>
              <a:rPr lang="en-US" dirty="0">
                <a:solidFill>
                  <a:schemeClr val="tx2"/>
                </a:solidFill>
              </a:rPr>
              <a:t>MOLAR RELATION: </a:t>
            </a:r>
            <a:r>
              <a:rPr lang="en-US" dirty="0" err="1">
                <a:solidFill>
                  <a:schemeClr val="tx2"/>
                </a:solidFill>
              </a:rPr>
              <a:t>Mesiobuccal</a:t>
            </a:r>
            <a:r>
              <a:rPr lang="en-US" dirty="0">
                <a:solidFill>
                  <a:schemeClr val="tx2"/>
                </a:solidFill>
              </a:rPr>
              <a:t> cusp of upper 1</a:t>
            </a:r>
            <a:r>
              <a:rPr lang="en-US" baseline="30000" dirty="0">
                <a:solidFill>
                  <a:schemeClr val="tx2"/>
                </a:solidFill>
              </a:rPr>
              <a:t>st</a:t>
            </a:r>
            <a:r>
              <a:rPr lang="en-US" dirty="0">
                <a:solidFill>
                  <a:schemeClr val="tx2"/>
                </a:solidFill>
              </a:rPr>
              <a:t> molar occluding in the </a:t>
            </a:r>
            <a:r>
              <a:rPr lang="en-US" dirty="0" err="1">
                <a:solidFill>
                  <a:schemeClr val="tx2"/>
                </a:solidFill>
              </a:rPr>
              <a:t>mesiobuccal</a:t>
            </a:r>
            <a:r>
              <a:rPr lang="en-US" dirty="0">
                <a:solidFill>
                  <a:schemeClr val="tx2"/>
                </a:solidFill>
              </a:rPr>
              <a:t> groove of lower 1</a:t>
            </a:r>
            <a:r>
              <a:rPr lang="en-US" baseline="30000" dirty="0">
                <a:solidFill>
                  <a:schemeClr val="tx2"/>
                </a:solidFill>
              </a:rPr>
              <a:t>st</a:t>
            </a:r>
            <a:r>
              <a:rPr lang="en-US" dirty="0">
                <a:solidFill>
                  <a:schemeClr val="tx2"/>
                </a:solidFill>
              </a:rPr>
              <a:t> mola</a:t>
            </a:r>
            <a:r>
              <a:rPr lang="en-US" dirty="0"/>
              <a:t>r</a:t>
            </a:r>
          </a:p>
        </p:txBody>
      </p:sp>
      <p:sp>
        <p:nvSpPr>
          <p:cNvPr id="7" name="Rectangle 6"/>
          <p:cNvSpPr/>
          <p:nvPr/>
        </p:nvSpPr>
        <p:spPr>
          <a:xfrm>
            <a:off x="4038600" y="1752600"/>
            <a:ext cx="4572000" cy="923330"/>
          </a:xfrm>
          <a:prstGeom prst="rect">
            <a:avLst/>
          </a:prstGeom>
        </p:spPr>
        <p:txBody>
          <a:bodyPr>
            <a:spAutoFit/>
          </a:bodyPr>
          <a:lstStyle/>
          <a:p>
            <a:pPr>
              <a:spcBef>
                <a:spcPct val="50000"/>
              </a:spcBef>
            </a:pPr>
            <a:r>
              <a:rPr lang="en-US" dirty="0">
                <a:solidFill>
                  <a:schemeClr val="tx2"/>
                </a:solidFill>
              </a:rPr>
              <a:t>CROWN ANGULATION: Gingival part of the long axis of the crown must be distal to that of </a:t>
            </a:r>
            <a:r>
              <a:rPr lang="en-US" dirty="0" err="1">
                <a:solidFill>
                  <a:schemeClr val="tx2"/>
                </a:solidFill>
              </a:rPr>
              <a:t>Occlusal</a:t>
            </a:r>
            <a:r>
              <a:rPr lang="en-US" dirty="0">
                <a:solidFill>
                  <a:schemeClr val="tx2"/>
                </a:solidFill>
              </a:rPr>
              <a:t> part</a:t>
            </a:r>
          </a:p>
        </p:txBody>
      </p:sp>
      <p:sp>
        <p:nvSpPr>
          <p:cNvPr id="8" name="Rectangle 7"/>
          <p:cNvSpPr/>
          <p:nvPr/>
        </p:nvSpPr>
        <p:spPr>
          <a:xfrm>
            <a:off x="4038600" y="3048000"/>
            <a:ext cx="4572000" cy="646331"/>
          </a:xfrm>
          <a:prstGeom prst="rect">
            <a:avLst/>
          </a:prstGeom>
        </p:spPr>
        <p:txBody>
          <a:bodyPr>
            <a:spAutoFit/>
          </a:bodyPr>
          <a:lstStyle/>
          <a:p>
            <a:pPr>
              <a:spcBef>
                <a:spcPct val="50000"/>
              </a:spcBef>
            </a:pPr>
            <a:r>
              <a:rPr lang="en-US" dirty="0">
                <a:solidFill>
                  <a:schemeClr val="tx2"/>
                </a:solidFill>
              </a:rPr>
              <a:t>CROWN INCLINATION: gingival portion of crown labial to </a:t>
            </a:r>
            <a:r>
              <a:rPr lang="en-US" dirty="0" err="1">
                <a:solidFill>
                  <a:schemeClr val="tx2"/>
                </a:solidFill>
              </a:rPr>
              <a:t>occlusal</a:t>
            </a:r>
            <a:r>
              <a:rPr lang="en-US" dirty="0">
                <a:solidFill>
                  <a:schemeClr val="tx2"/>
                </a:solidFill>
              </a:rPr>
              <a:t> portion </a:t>
            </a:r>
          </a:p>
        </p:txBody>
      </p:sp>
      <p:sp>
        <p:nvSpPr>
          <p:cNvPr id="9" name="Rectangle 8"/>
          <p:cNvSpPr/>
          <p:nvPr/>
        </p:nvSpPr>
        <p:spPr>
          <a:xfrm>
            <a:off x="4114800" y="4572000"/>
            <a:ext cx="4572000" cy="369332"/>
          </a:xfrm>
          <a:prstGeom prst="rect">
            <a:avLst/>
          </a:prstGeom>
        </p:spPr>
        <p:txBody>
          <a:bodyPr>
            <a:spAutoFit/>
          </a:bodyPr>
          <a:lstStyle/>
          <a:p>
            <a:pPr>
              <a:spcBef>
                <a:spcPct val="50000"/>
              </a:spcBef>
            </a:pPr>
            <a:endParaRPr lang="en-US" dirty="0">
              <a:solidFill>
                <a:schemeClr val="tx2"/>
              </a:solidFill>
            </a:endParaRPr>
          </a:p>
        </p:txBody>
      </p:sp>
      <p:sp>
        <p:nvSpPr>
          <p:cNvPr id="11" name="Rectangle 10"/>
          <p:cNvSpPr/>
          <p:nvPr/>
        </p:nvSpPr>
        <p:spPr>
          <a:xfrm>
            <a:off x="381000" y="4343400"/>
            <a:ext cx="4572000" cy="2000548"/>
          </a:xfrm>
          <a:prstGeom prst="rect">
            <a:avLst/>
          </a:prstGeom>
        </p:spPr>
        <p:txBody>
          <a:bodyPr>
            <a:spAutoFit/>
          </a:bodyPr>
          <a:lstStyle/>
          <a:p>
            <a:r>
              <a:rPr lang="en-US" sz="2400" dirty="0" err="1">
                <a:solidFill>
                  <a:schemeClr val="tx2"/>
                </a:solidFill>
              </a:rPr>
              <a:t>Labio</a:t>
            </a:r>
            <a:r>
              <a:rPr lang="en-US" sz="2400" dirty="0">
                <a:solidFill>
                  <a:schemeClr val="tx2"/>
                </a:solidFill>
              </a:rPr>
              <a:t>-lingual crown inclination</a:t>
            </a:r>
          </a:p>
          <a:p>
            <a:pPr lvl="1"/>
            <a:r>
              <a:rPr lang="en-US" sz="2000" dirty="0">
                <a:solidFill>
                  <a:schemeClr val="tx2"/>
                </a:solidFill>
              </a:rPr>
              <a:t>Maxillary incisors </a:t>
            </a:r>
          </a:p>
          <a:p>
            <a:pPr lvl="2"/>
            <a:r>
              <a:rPr lang="en-US" dirty="0">
                <a:solidFill>
                  <a:schemeClr val="tx2"/>
                </a:solidFill>
              </a:rPr>
              <a:t>Positive inclination</a:t>
            </a:r>
          </a:p>
          <a:p>
            <a:pPr lvl="1"/>
            <a:r>
              <a:rPr lang="en-US" sz="2000" dirty="0" err="1">
                <a:solidFill>
                  <a:schemeClr val="tx2"/>
                </a:solidFill>
              </a:rPr>
              <a:t>Mandibular</a:t>
            </a:r>
            <a:r>
              <a:rPr lang="en-US" sz="2000" dirty="0">
                <a:solidFill>
                  <a:schemeClr val="tx2"/>
                </a:solidFill>
              </a:rPr>
              <a:t> incisors </a:t>
            </a:r>
          </a:p>
          <a:p>
            <a:pPr lvl="2"/>
            <a:r>
              <a:rPr lang="en-US" dirty="0">
                <a:solidFill>
                  <a:schemeClr val="tx2"/>
                </a:solidFill>
              </a:rPr>
              <a:t>Slightly negative inclination.</a:t>
            </a:r>
          </a:p>
        </p:txBody>
      </p:sp>
      <p:pic>
        <p:nvPicPr>
          <p:cNvPr id="12" name="Picture 7" descr="bb97"/>
          <p:cNvPicPr>
            <a:picLocks noChangeAspect="1" noChangeArrowheads="1"/>
          </p:cNvPicPr>
          <p:nvPr/>
        </p:nvPicPr>
        <p:blipFill>
          <a:blip r:embed="rId8"/>
          <a:srcRect l="29150" t="10526" r="49405" b="29825"/>
          <a:stretch>
            <a:fillRect/>
          </a:stretch>
        </p:blipFill>
        <p:spPr>
          <a:xfrm>
            <a:off x="4876800" y="3733800"/>
            <a:ext cx="3124200" cy="2971800"/>
          </a:xfrm>
          <a:prstGeom prst="rect">
            <a:avLst/>
          </a:prstGeom>
          <a:noFill/>
          <a:ln w="38100">
            <a:solidFill>
              <a:srgbClr val="000000"/>
            </a:solid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3410" name="Object 5"/>
          <p:cNvGraphicFramePr>
            <a:graphicFrameLocks noChangeAspect="1"/>
          </p:cNvGraphicFramePr>
          <p:nvPr/>
        </p:nvGraphicFramePr>
        <p:xfrm>
          <a:off x="304800" y="4191000"/>
          <a:ext cx="3276600" cy="1600200"/>
        </p:xfrm>
        <a:graphic>
          <a:graphicData uri="http://schemas.openxmlformats.org/presentationml/2006/ole">
            <mc:AlternateContent xmlns:mc="http://schemas.openxmlformats.org/markup-compatibility/2006">
              <mc:Choice xmlns:v="urn:schemas-microsoft-com:vml" Requires="v">
                <p:oleObj name="Bitmap Image" r:id="rId2" imgW="5724525" imgH="2428875" progId="PBrush">
                  <p:embed/>
                </p:oleObj>
              </mc:Choice>
              <mc:Fallback>
                <p:oleObj name="Bitmap Image" r:id="rId2" imgW="5724525" imgH="2428875" progId="PBrush">
                  <p:embed/>
                  <p:pic>
                    <p:nvPicPr>
                      <p:cNvPr id="0" name="Object 5"/>
                      <p:cNvPicPr>
                        <a:picLocks noChangeAspect="1"/>
                      </p:cNvPicPr>
                      <p:nvPr/>
                    </p:nvPicPr>
                    <p:blipFill>
                      <a:blip r:embed="rId3"/>
                      <a:stretch>
                        <a:fillRect/>
                      </a:stretch>
                    </p:blipFill>
                    <p:spPr>
                      <a:xfrm>
                        <a:off x="304800" y="4191000"/>
                        <a:ext cx="3276600" cy="1600200"/>
                      </a:xfrm>
                      <a:prstGeom prst="rect">
                        <a:avLst/>
                      </a:prstGeom>
                      <a:noFill/>
                      <a:ln w="76200" cap="sq" cmpd="sng">
                        <a:solidFill>
                          <a:srgbClr val="0F0E09"/>
                        </a:solidFill>
                        <a:prstDash val="solid"/>
                        <a:miter/>
                        <a:headEnd type="none" w="sm" len="sm"/>
                        <a:tailEnd type="none" w="sm" len="sm"/>
                      </a:ln>
                    </p:spPr>
                  </p:pic>
                </p:oleObj>
              </mc:Fallback>
            </mc:AlternateContent>
          </a:graphicData>
        </a:graphic>
      </p:graphicFrame>
      <p:sp>
        <p:nvSpPr>
          <p:cNvPr id="3" name="Rectangle 2"/>
          <p:cNvSpPr/>
          <p:nvPr/>
        </p:nvSpPr>
        <p:spPr>
          <a:xfrm>
            <a:off x="3810000" y="4953000"/>
            <a:ext cx="4572000" cy="677108"/>
          </a:xfrm>
          <a:prstGeom prst="rect">
            <a:avLst/>
          </a:prstGeom>
        </p:spPr>
        <p:txBody>
          <a:bodyPr>
            <a:spAutoFit/>
          </a:bodyPr>
          <a:lstStyle/>
          <a:p>
            <a:pPr>
              <a:spcBef>
                <a:spcPct val="50000"/>
              </a:spcBef>
            </a:pPr>
            <a:r>
              <a:rPr lang="en-US" dirty="0">
                <a:solidFill>
                  <a:schemeClr val="tx2"/>
                </a:solidFill>
              </a:rPr>
              <a:t>CURVE OF SPEE</a:t>
            </a:r>
            <a:r>
              <a:rPr lang="en-US" sz="2000" dirty="0">
                <a:solidFill>
                  <a:schemeClr val="tx2"/>
                </a:solidFill>
              </a:rPr>
              <a:t>: </a:t>
            </a:r>
            <a:r>
              <a:rPr lang="en-US" dirty="0">
                <a:solidFill>
                  <a:schemeClr val="tx2"/>
                </a:solidFill>
              </a:rPr>
              <a:t>Curve of </a:t>
            </a:r>
            <a:r>
              <a:rPr lang="en-US" dirty="0" err="1">
                <a:solidFill>
                  <a:schemeClr val="tx2"/>
                </a:solidFill>
              </a:rPr>
              <a:t>Spee</a:t>
            </a:r>
            <a:r>
              <a:rPr lang="en-US" dirty="0">
                <a:solidFill>
                  <a:schemeClr val="tx2"/>
                </a:solidFill>
              </a:rPr>
              <a:t> not exceeding 1.5cm.</a:t>
            </a:r>
          </a:p>
        </p:txBody>
      </p:sp>
      <p:sp>
        <p:nvSpPr>
          <p:cNvPr id="4" name="Rectangle 3"/>
          <p:cNvSpPr/>
          <p:nvPr/>
        </p:nvSpPr>
        <p:spPr>
          <a:xfrm>
            <a:off x="685800" y="1905000"/>
            <a:ext cx="4572000" cy="784830"/>
          </a:xfrm>
          <a:prstGeom prst="rect">
            <a:avLst/>
          </a:prstGeom>
        </p:spPr>
        <p:txBody>
          <a:bodyPr>
            <a:spAutoFit/>
          </a:bodyPr>
          <a:lstStyle/>
          <a:p>
            <a:pPr>
              <a:spcBef>
                <a:spcPct val="50000"/>
              </a:spcBef>
            </a:pPr>
            <a:r>
              <a:rPr lang="en-US" dirty="0">
                <a:solidFill>
                  <a:schemeClr val="tx2"/>
                </a:solidFill>
              </a:rPr>
              <a:t>ABSENCE OF ROTATIONS</a:t>
            </a:r>
          </a:p>
          <a:p>
            <a:pPr>
              <a:spcBef>
                <a:spcPct val="50000"/>
              </a:spcBef>
            </a:pPr>
            <a:r>
              <a:rPr lang="en-US" dirty="0">
                <a:solidFill>
                  <a:schemeClr val="tx2"/>
                </a:solidFill>
              </a:rPr>
              <a:t>ABSENCE OF SPACING</a:t>
            </a:r>
          </a:p>
        </p:txBody>
      </p:sp>
      <p:pic>
        <p:nvPicPr>
          <p:cNvPr id="5" name="Picture 7" descr="bb99"/>
          <p:cNvPicPr>
            <a:picLocks noChangeAspect="1" noChangeArrowheads="1"/>
          </p:cNvPicPr>
          <p:nvPr/>
        </p:nvPicPr>
        <p:blipFill>
          <a:blip r:embed="rId4"/>
          <a:srcRect l="4092" t="48509" r="56953" b="6770"/>
          <a:stretch>
            <a:fillRect/>
          </a:stretch>
        </p:blipFill>
        <p:spPr>
          <a:xfrm>
            <a:off x="5334000" y="152400"/>
            <a:ext cx="3455988" cy="21875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Picture 10" descr="bb99"/>
          <p:cNvPicPr>
            <a:picLocks noChangeAspect="1" noChangeArrowheads="1"/>
          </p:cNvPicPr>
          <p:nvPr/>
        </p:nvPicPr>
        <p:blipFill>
          <a:blip r:embed="rId4"/>
          <a:srcRect l="52831" t="48509" r="3773" b="6770"/>
          <a:stretch>
            <a:fillRect/>
          </a:stretch>
        </p:blipFill>
        <p:spPr>
          <a:xfrm>
            <a:off x="5334000" y="2514600"/>
            <a:ext cx="3452813" cy="21859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Rectangle 6"/>
          <p:cNvSpPr/>
          <p:nvPr/>
        </p:nvSpPr>
        <p:spPr>
          <a:xfrm>
            <a:off x="304800" y="5867400"/>
            <a:ext cx="8382000" cy="830997"/>
          </a:xfrm>
          <a:prstGeom prst="rect">
            <a:avLst/>
          </a:prstGeom>
        </p:spPr>
        <p:txBody>
          <a:bodyPr wrap="square">
            <a:spAutoFit/>
          </a:bodyPr>
          <a:lstStyle/>
          <a:p>
            <a:pPr lvl="1"/>
            <a:r>
              <a:rPr lang="en-US" sz="2400" dirty="0"/>
              <a:t>The depth of the curve of </a:t>
            </a:r>
            <a:r>
              <a:rPr lang="en-US" sz="2400" dirty="0" err="1"/>
              <a:t>Spee</a:t>
            </a:r>
            <a:r>
              <a:rPr lang="en-US" sz="2400" dirty="0"/>
              <a:t> ranges from a flat plane to  slightly concave surface.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4495800"/>
            <a:ext cx="10134600" cy="1524000"/>
          </a:xfrm>
        </p:spPr>
        <p:txBody>
          <a:bodyPr/>
          <a:lstStyle/>
          <a:p>
            <a:r>
              <a:rPr lang="en-US" sz="4000" b="1" u="sng" dirty="0">
                <a:solidFill>
                  <a:schemeClr val="bg2"/>
                </a:solidFill>
              </a:rPr>
              <a:t>PRENATAL  DENTAL  DEVELOPMENT</a:t>
            </a:r>
          </a:p>
        </p:txBody>
      </p:sp>
      <p:pic>
        <p:nvPicPr>
          <p:cNvPr id="7" name="Picture Placeholder 6" descr="1.jpg"/>
          <p:cNvPicPr>
            <a:picLocks noGrp="1" noChangeAspect="1"/>
          </p:cNvPicPr>
          <p:nvPr>
            <p:ph type="pic" idx="1"/>
          </p:nvPr>
        </p:nvPicPr>
        <p:blipFill>
          <a:blip r:embed="rId3"/>
          <a:srcRect t="24412" b="24412"/>
          <a:stretch>
            <a:fillRect/>
          </a:stretch>
        </p:blipFill>
        <p:spPr>
          <a:xfrm>
            <a:off x="762001" y="838200"/>
            <a:ext cx="7772400" cy="3368040"/>
          </a:xfr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DR.CRYSTAL\Desktop\My Pictures\dentition\tooth split.jpg"/>
          <p:cNvPicPr>
            <a:picLocks noChangeAspect="1" noChangeArrowheads="1"/>
          </p:cNvPicPr>
          <p:nvPr/>
        </p:nvPicPr>
        <p:blipFill>
          <a:blip r:embed="rId2"/>
          <a:srcRect/>
          <a:stretch>
            <a:fillRect/>
          </a:stretch>
        </p:blipFill>
        <p:spPr bwMode="auto">
          <a:xfrm>
            <a:off x="0" y="990600"/>
            <a:ext cx="9144000" cy="5867400"/>
          </a:xfrm>
          <a:prstGeom prst="rect">
            <a:avLst/>
          </a:prstGeom>
          <a:noFill/>
        </p:spPr>
      </p:pic>
      <p:sp>
        <p:nvSpPr>
          <p:cNvPr id="4" name="Rectangle 3"/>
          <p:cNvSpPr/>
          <p:nvPr/>
        </p:nvSpPr>
        <p:spPr>
          <a:xfrm>
            <a:off x="-609600" y="1676400"/>
            <a:ext cx="4724400" cy="3539430"/>
          </a:xfrm>
          <a:prstGeom prst="rect">
            <a:avLst/>
          </a:prstGeom>
        </p:spPr>
        <p:txBody>
          <a:bodyPr wrap="square">
            <a:spAutoFit/>
          </a:bodyPr>
          <a:lstStyle/>
          <a:p>
            <a:pPr lvl="5">
              <a:lnSpc>
                <a:spcPct val="80000"/>
              </a:lnSpc>
              <a:buFont typeface="Wingdings" pitchFamily="2" charset="2"/>
              <a:buChar char="q"/>
            </a:pPr>
            <a:r>
              <a:rPr lang="en-US" sz="2000" b="1" dirty="0">
                <a:solidFill>
                  <a:schemeClr val="bg2">
                    <a:lumMod val="95000"/>
                    <a:lumOff val="5000"/>
                  </a:schemeClr>
                </a:solidFill>
              </a:rPr>
              <a:t>Occlusion ,good or bad is the result of an         intricate and complicated synthesis of genetic   and environmental relationship at work through  out the early developmental stages of childhood  and young adulthood.</a:t>
            </a:r>
          </a:p>
        </p:txBody>
      </p:sp>
      <p:sp>
        <p:nvSpPr>
          <p:cNvPr id="5" name="Rectangle 4"/>
          <p:cNvSpPr/>
          <p:nvPr/>
        </p:nvSpPr>
        <p:spPr>
          <a:xfrm>
            <a:off x="2514600" y="2362200"/>
            <a:ext cx="5486400" cy="3046988"/>
          </a:xfrm>
          <a:prstGeom prst="rect">
            <a:avLst/>
          </a:prstGeom>
        </p:spPr>
        <p:txBody>
          <a:bodyPr wrap="square">
            <a:spAutoFit/>
          </a:bodyPr>
          <a:lstStyle/>
          <a:p>
            <a:pPr lvl="6">
              <a:lnSpc>
                <a:spcPct val="80000"/>
              </a:lnSpc>
              <a:buFont typeface="Wingdings" pitchFamily="2" charset="2"/>
              <a:buChar char="q"/>
            </a:pPr>
            <a:r>
              <a:rPr lang="en-US" sz="2400" b="1" dirty="0">
                <a:solidFill>
                  <a:schemeClr val="bg2">
                    <a:lumMod val="95000"/>
                    <a:lumOff val="5000"/>
                  </a:schemeClr>
                </a:solidFill>
              </a:rPr>
              <a:t>Understanding the concept can have a far reaching implications in diagnosis, treatment planning and prognosis of malocclusion</a:t>
            </a:r>
          </a:p>
        </p:txBody>
      </p:sp>
      <p:sp>
        <p:nvSpPr>
          <p:cNvPr id="6" name="TextBox 5"/>
          <p:cNvSpPr txBox="1"/>
          <p:nvPr/>
        </p:nvSpPr>
        <p:spPr>
          <a:xfrm>
            <a:off x="0" y="228600"/>
            <a:ext cx="4953000" cy="769441"/>
          </a:xfrm>
          <a:prstGeom prst="rect">
            <a:avLst/>
          </a:prstGeom>
          <a:noFill/>
        </p:spPr>
        <p:txBody>
          <a:bodyPr wrap="square" rtlCol="0">
            <a:spAutoFit/>
          </a:bodyPr>
          <a:lstStyle/>
          <a:p>
            <a:r>
              <a:rPr lang="en-US" sz="4400" b="1" u="sng" dirty="0"/>
              <a:t>CONCLUSION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DR.CRYSTAL\Desktop\My Pictures\dentition\mouth.jpg"/>
          <p:cNvPicPr>
            <a:picLocks noChangeAspect="1" noChangeArrowheads="1"/>
          </p:cNvPicPr>
          <p:nvPr/>
        </p:nvPicPr>
        <p:blipFill>
          <a:blip r:embed="rId2"/>
          <a:srcRect/>
          <a:stretch>
            <a:fillRect/>
          </a:stretch>
        </p:blipFill>
        <p:spPr bwMode="auto">
          <a:xfrm>
            <a:off x="152400" y="207644"/>
            <a:ext cx="7848600" cy="6506211"/>
          </a:xfrm>
          <a:prstGeom prst="rect">
            <a:avLst/>
          </a:prstGeom>
          <a:noFill/>
        </p:spPr>
      </p:pic>
      <p:sp>
        <p:nvSpPr>
          <p:cNvPr id="3" name="Rectangle 2"/>
          <p:cNvSpPr/>
          <p:nvPr/>
        </p:nvSpPr>
        <p:spPr>
          <a:xfrm>
            <a:off x="304800" y="2438400"/>
            <a:ext cx="4583242" cy="923330"/>
          </a:xfrm>
          <a:prstGeom prst="rect">
            <a:avLst/>
          </a:prstGeom>
          <a:noFill/>
        </p:spPr>
        <p:txBody>
          <a:bodyPr wrap="none" lIns="91440" tIns="45720" rIns="91440" bIns="45720">
            <a:prstTxWarp prst="textInflat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5121" name="Picture 1" descr="C:\Documents and Settings\DR.CRYSTAL\Desktop\My Pictures\dentition\tooth%20development%203.jpg"/>
          <p:cNvPicPr>
            <a:picLocks noChangeAspect="1" noChangeArrowheads="1"/>
          </p:cNvPicPr>
          <p:nvPr/>
        </p:nvPicPr>
        <p:blipFill>
          <a:blip r:embed="rId2"/>
          <a:srcRect/>
          <a:stretch>
            <a:fillRect/>
          </a:stretch>
        </p:blipFill>
        <p:spPr bwMode="auto">
          <a:xfrm>
            <a:off x="228600" y="152400"/>
            <a:ext cx="8534400" cy="6400800"/>
          </a:xfrm>
          <a:prstGeom prst="rect">
            <a:avLst/>
          </a:prstGeom>
          <a:noFill/>
        </p:spPr>
      </p:pic>
      <p:sp>
        <p:nvSpPr>
          <p:cNvPr id="5" name="TextBox 4"/>
          <p:cNvSpPr txBox="1"/>
          <p:nvPr/>
        </p:nvSpPr>
        <p:spPr>
          <a:xfrm>
            <a:off x="2590800" y="304800"/>
            <a:ext cx="6553200" cy="523220"/>
          </a:xfrm>
          <a:prstGeom prst="rect">
            <a:avLst/>
          </a:prstGeom>
          <a:noFill/>
        </p:spPr>
        <p:txBody>
          <a:bodyPr wrap="square" rtlCol="0">
            <a:spAutoFit/>
          </a:bodyPr>
          <a:lstStyle/>
          <a:p>
            <a:r>
              <a:rPr lang="en-US" sz="2800" b="1" u="sng" dirty="0">
                <a:solidFill>
                  <a:schemeClr val="bg1">
                    <a:lumMod val="75000"/>
                  </a:schemeClr>
                </a:solidFill>
                <a:latin typeface="+mj-lt"/>
              </a:rPr>
              <a:t>STAGES OF TOOTH DEVELOPMENT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153" y="273050"/>
            <a:ext cx="8319247" cy="1708150"/>
          </a:xfrm>
        </p:spPr>
        <p:txBody>
          <a:bodyPr>
            <a:normAutofit fontScale="90000"/>
          </a:bodyPr>
          <a:lstStyle/>
          <a:p>
            <a:br>
              <a:rPr lang="en-US" dirty="0"/>
            </a:br>
            <a:br>
              <a:rPr lang="en-US" dirty="0"/>
            </a:br>
            <a:r>
              <a:rPr lang="en-US" sz="4900" b="1" u="sng" dirty="0"/>
              <a:t>DEVELOPMENT OF DENTITION AND OCCLUSION</a:t>
            </a:r>
            <a:endParaRPr lang="en-US" b="1" u="sng" dirty="0"/>
          </a:p>
        </p:txBody>
      </p:sp>
      <p:pic>
        <p:nvPicPr>
          <p:cNvPr id="8" name="Content Placeholder 7" descr="smile2.jpg"/>
          <p:cNvPicPr>
            <a:picLocks noGrp="1" noChangeAspect="1"/>
          </p:cNvPicPr>
          <p:nvPr>
            <p:ph idx="1"/>
          </p:nvPr>
        </p:nvPicPr>
        <p:blipFill>
          <a:blip r:embed="rId2"/>
          <a:stretch>
            <a:fillRect/>
          </a:stretch>
        </p:blipFill>
        <p:spPr>
          <a:xfrm>
            <a:off x="2971800" y="1981200"/>
            <a:ext cx="5867400" cy="2667000"/>
          </a:xfrm>
        </p:spPr>
      </p:pic>
      <p:sp>
        <p:nvSpPr>
          <p:cNvPr id="3" name="Text Placeholder 2">
            <a:extLst>
              <a:ext uri="{FF2B5EF4-FFF2-40B4-BE49-F238E27FC236}">
                <a16:creationId xmlns:a16="http://schemas.microsoft.com/office/drawing/2014/main" id="{54868DB1-54EE-8F88-3F93-25EFA41737ED}"/>
              </a:ext>
            </a:extLst>
          </p:cNvPr>
          <p:cNvSpPr>
            <a:spLocks noGrp="1"/>
          </p:cNvSpPr>
          <p:nvPr>
            <p:ph type="body" sz="half" idx="2"/>
          </p:nvPr>
        </p:nvSpPr>
        <p:spPr/>
        <p:txBody>
          <a:bodyPr/>
          <a:lstStyle/>
          <a:p>
            <a:endParaRPr lang="en-I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a:solidFill>
                  <a:schemeClr val="tx2"/>
                </a:solidFill>
              </a:rPr>
              <a:t>Initiation of </a:t>
            </a:r>
            <a:r>
              <a:rPr lang="en-US" b="1" u="sng" dirty="0" err="1">
                <a:solidFill>
                  <a:schemeClr val="tx2"/>
                </a:solidFill>
              </a:rPr>
              <a:t>odontogenesis</a:t>
            </a:r>
            <a:endParaRPr lang="en-US" dirty="0">
              <a:solidFill>
                <a:schemeClr val="tx2"/>
              </a:solidFill>
            </a:endParaRPr>
          </a:p>
        </p:txBody>
      </p:sp>
      <p:sp>
        <p:nvSpPr>
          <p:cNvPr id="5" name="Content Placeholder 4"/>
          <p:cNvSpPr>
            <a:spLocks noGrp="1"/>
          </p:cNvSpPr>
          <p:nvPr>
            <p:ph idx="1"/>
          </p:nvPr>
        </p:nvSpPr>
        <p:spPr>
          <a:xfrm>
            <a:off x="4114800" y="1600200"/>
            <a:ext cx="4572000" cy="4525963"/>
          </a:xfrm>
        </p:spPr>
        <p:txBody>
          <a:bodyPr>
            <a:normAutofit/>
          </a:bodyPr>
          <a:lstStyle/>
          <a:p>
            <a:pPr>
              <a:buFont typeface="Wingdings" pitchFamily="2" charset="2"/>
              <a:buChar char="q"/>
              <a:defRPr/>
            </a:pPr>
            <a:r>
              <a:rPr lang="en-US" sz="2800" dirty="0">
                <a:solidFill>
                  <a:schemeClr val="tx2"/>
                </a:solidFill>
              </a:rPr>
              <a:t>3</a:t>
            </a:r>
            <a:r>
              <a:rPr lang="en-US" sz="2800" baseline="30000" dirty="0">
                <a:solidFill>
                  <a:schemeClr val="tx2"/>
                </a:solidFill>
              </a:rPr>
              <a:t>rd</a:t>
            </a:r>
            <a:r>
              <a:rPr lang="en-US" sz="2800" dirty="0">
                <a:solidFill>
                  <a:schemeClr val="tx2"/>
                </a:solidFill>
              </a:rPr>
              <a:t> week of IUL - first sign of tooth dev.</a:t>
            </a:r>
          </a:p>
          <a:p>
            <a:pPr>
              <a:buFont typeface="Wingdings" pitchFamily="2" charset="2"/>
              <a:buChar char="q"/>
              <a:defRPr/>
            </a:pPr>
            <a:r>
              <a:rPr lang="en-US" sz="2800" dirty="0">
                <a:solidFill>
                  <a:schemeClr val="tx2"/>
                </a:solidFill>
              </a:rPr>
              <a:t>Epithelial thickening seen</a:t>
            </a:r>
          </a:p>
          <a:p>
            <a:pPr>
              <a:buFont typeface="Wingdings" pitchFamily="2" charset="2"/>
              <a:buChar char="q"/>
              <a:defRPr/>
            </a:pPr>
            <a:r>
              <a:rPr lang="en-US" sz="2800" dirty="0">
                <a:solidFill>
                  <a:schemeClr val="tx2"/>
                </a:solidFill>
              </a:rPr>
              <a:t>   6 wk IUL Dental lamina is formed.</a:t>
            </a:r>
          </a:p>
        </p:txBody>
      </p:sp>
      <p:pic>
        <p:nvPicPr>
          <p:cNvPr id="6" name="Picture 4" descr="TMP13"/>
          <p:cNvPicPr>
            <a:picLocks noChangeAspect="1" noChangeArrowheads="1"/>
          </p:cNvPicPr>
          <p:nvPr/>
        </p:nvPicPr>
        <p:blipFill>
          <a:blip r:embed="rId2">
            <a:lum bright="-18000" contrast="54000"/>
          </a:blip>
          <a:srcRect l="9435" t="11539" r="30385" b="41118"/>
          <a:stretch>
            <a:fillRect/>
          </a:stretch>
        </p:blipFill>
        <p:spPr bwMode="auto">
          <a:xfrm>
            <a:off x="381000" y="2057400"/>
            <a:ext cx="3276600" cy="4460867"/>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305800" cy="4401205"/>
          </a:xfrm>
          <a:prstGeom prst="rect">
            <a:avLst/>
          </a:prstGeom>
        </p:spPr>
        <p:txBody>
          <a:bodyPr wrap="square">
            <a:spAutoFit/>
          </a:bodyPr>
          <a:lstStyle/>
          <a:p>
            <a:pPr>
              <a:buClr>
                <a:schemeClr val="tx2"/>
              </a:buClr>
              <a:buFont typeface="Wingdings" pitchFamily="2" charset="2"/>
              <a:buChar char="q"/>
              <a:defRPr/>
            </a:pPr>
            <a:r>
              <a:rPr lang="en-US" sz="2800" dirty="0">
                <a:solidFill>
                  <a:schemeClr val="tx2"/>
                </a:solidFill>
              </a:rPr>
              <a:t>Morphologic changes - 6wks IUL till 4-5 yrs.</a:t>
            </a:r>
          </a:p>
          <a:p>
            <a:pPr>
              <a:buClr>
                <a:schemeClr val="tx2"/>
              </a:buClr>
              <a:buFont typeface="Wingdings" pitchFamily="2" charset="2"/>
              <a:buChar char="q"/>
              <a:defRPr/>
            </a:pPr>
            <a:endParaRPr lang="en-US" sz="2800" dirty="0">
              <a:solidFill>
                <a:schemeClr val="tx2"/>
              </a:solidFill>
            </a:endParaRPr>
          </a:p>
          <a:p>
            <a:pPr>
              <a:buClr>
                <a:schemeClr val="tx2"/>
              </a:buClr>
              <a:buFont typeface="Wingdings" pitchFamily="2" charset="2"/>
              <a:buChar char="q"/>
              <a:defRPr/>
            </a:pPr>
            <a:r>
              <a:rPr lang="en-US" sz="2800" dirty="0">
                <a:solidFill>
                  <a:schemeClr val="tx2"/>
                </a:solidFill>
              </a:rPr>
              <a:t>Occurs in 3 main phases-</a:t>
            </a:r>
          </a:p>
          <a:p>
            <a:pPr lvl="1">
              <a:buClr>
                <a:schemeClr val="tx2"/>
              </a:buClr>
              <a:buFont typeface="Wingdings" pitchFamily="2" charset="2"/>
              <a:buChar char="q"/>
              <a:defRPr/>
            </a:pPr>
            <a:r>
              <a:rPr lang="en-US" sz="2800" dirty="0">
                <a:solidFill>
                  <a:schemeClr val="tx2"/>
                </a:solidFill>
              </a:rPr>
              <a:t>Initiation of entire deciduous dentition  at 2</a:t>
            </a:r>
            <a:r>
              <a:rPr lang="en-US" sz="2800" baseline="30000" dirty="0">
                <a:solidFill>
                  <a:schemeClr val="tx2"/>
                </a:solidFill>
              </a:rPr>
              <a:t>nd</a:t>
            </a:r>
            <a:r>
              <a:rPr lang="en-US" sz="2800" dirty="0">
                <a:solidFill>
                  <a:schemeClr val="tx2"/>
                </a:solidFill>
              </a:rPr>
              <a:t>  month IUL</a:t>
            </a:r>
          </a:p>
          <a:p>
            <a:pPr lvl="1">
              <a:buClr>
                <a:schemeClr val="tx2"/>
              </a:buClr>
              <a:buFont typeface="Wingdings" pitchFamily="2" charset="2"/>
              <a:buChar char="q"/>
              <a:defRPr/>
            </a:pPr>
            <a:r>
              <a:rPr lang="en-US" sz="2800" dirty="0">
                <a:solidFill>
                  <a:schemeClr val="tx2"/>
                </a:solidFill>
              </a:rPr>
              <a:t>Initiation of permanent teeth in </a:t>
            </a:r>
            <a:r>
              <a:rPr lang="en-US" sz="2800" dirty="0" err="1">
                <a:solidFill>
                  <a:schemeClr val="tx2"/>
                </a:solidFill>
              </a:rPr>
              <a:t>successional</a:t>
            </a:r>
            <a:r>
              <a:rPr lang="en-US" sz="2800" dirty="0">
                <a:solidFill>
                  <a:schemeClr val="tx2"/>
                </a:solidFill>
              </a:rPr>
              <a:t> lamina from 5</a:t>
            </a:r>
            <a:r>
              <a:rPr lang="en-US" sz="2800" baseline="30000" dirty="0">
                <a:solidFill>
                  <a:schemeClr val="tx2"/>
                </a:solidFill>
              </a:rPr>
              <a:t>th</a:t>
            </a:r>
            <a:r>
              <a:rPr lang="en-US" sz="2800" dirty="0">
                <a:solidFill>
                  <a:schemeClr val="tx2"/>
                </a:solidFill>
              </a:rPr>
              <a:t> month IUL</a:t>
            </a:r>
          </a:p>
          <a:p>
            <a:pPr lvl="1">
              <a:buClr>
                <a:schemeClr val="tx2"/>
              </a:buClr>
              <a:buFont typeface="Wingdings" pitchFamily="2" charset="2"/>
              <a:buChar char="q"/>
              <a:defRPr/>
            </a:pPr>
            <a:r>
              <a:rPr lang="en-US" sz="2800" dirty="0">
                <a:solidFill>
                  <a:schemeClr val="tx2"/>
                </a:solidFill>
              </a:rPr>
              <a:t>The dental lamina elongates distal to 2</a:t>
            </a:r>
            <a:r>
              <a:rPr lang="en-US" sz="2800" baseline="30000" dirty="0">
                <a:solidFill>
                  <a:schemeClr val="tx2"/>
                </a:solidFill>
              </a:rPr>
              <a:t>nd</a:t>
            </a:r>
            <a:r>
              <a:rPr lang="en-US" sz="2800" dirty="0">
                <a:solidFill>
                  <a:schemeClr val="tx2"/>
                </a:solidFill>
              </a:rPr>
              <a:t> </a:t>
            </a:r>
            <a:r>
              <a:rPr lang="en-US" sz="2800" dirty="0" err="1">
                <a:solidFill>
                  <a:schemeClr val="tx2"/>
                </a:solidFill>
              </a:rPr>
              <a:t>decid</a:t>
            </a:r>
            <a:r>
              <a:rPr lang="en-US" sz="2800" dirty="0">
                <a:solidFill>
                  <a:schemeClr val="tx2"/>
                </a:solidFill>
              </a:rPr>
              <a:t>. Molar and give rise to permanent molar tooth germs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C:\Documents and Settings\DR.CRYSTAL\Desktop\SEM USE\Google Image Result for http--www_waybuilder_net-sweethaven-MedTech-Dental-Dental01-fig0201_jpg_files\Dental01_v1_files\fig0201.jpg"/>
          <p:cNvPicPr>
            <a:picLocks noChangeAspect="1" noChangeArrowheads="1"/>
          </p:cNvPicPr>
          <p:nvPr/>
        </p:nvPicPr>
        <p:blipFill>
          <a:blip r:embed="rId2"/>
          <a:srcRect/>
          <a:stretch>
            <a:fillRect/>
          </a:stretch>
        </p:blipFill>
        <p:spPr bwMode="auto">
          <a:xfrm>
            <a:off x="1295400" y="533400"/>
            <a:ext cx="6448425" cy="57340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2"/>
          <p:cNvGraphicFramePr>
            <a:graphicFrameLocks noGrp="1" noChangeAspect="1"/>
          </p:cNvGraphicFramePr>
          <p:nvPr>
            <p:ph idx="4294967295"/>
          </p:nvPr>
        </p:nvGraphicFramePr>
        <p:xfrm>
          <a:off x="4800600" y="5410200"/>
          <a:ext cx="3324225" cy="1276350"/>
        </p:xfrm>
        <a:graphic>
          <a:graphicData uri="http://schemas.openxmlformats.org/presentationml/2006/ole">
            <mc:AlternateContent xmlns:mc="http://schemas.openxmlformats.org/markup-compatibility/2006">
              <mc:Choice xmlns:v="urn:schemas-microsoft-com:vml" Requires="v">
                <p:oleObj name="Bitmap Image" r:id="rId2" imgW="3324225" imgH="1276350" progId="PBrush">
                  <p:embed/>
                </p:oleObj>
              </mc:Choice>
              <mc:Fallback>
                <p:oleObj name="Bitmap Image" r:id="rId2" imgW="3324225" imgH="1276350" progId="PBrush">
                  <p:embed/>
                  <p:pic>
                    <p:nvPicPr>
                      <p:cNvPr id="0" name="Object 12"/>
                      <p:cNvPicPr>
                        <a:picLocks noChangeAspect="1"/>
                      </p:cNvPicPr>
                      <p:nvPr/>
                    </p:nvPicPr>
                    <p:blipFill>
                      <a:blip r:embed="rId3">
                        <a:lum bright="23999" contrast="6000"/>
                      </a:blip>
                      <a:stretch>
                        <a:fillRect/>
                      </a:stretch>
                    </p:blipFill>
                    <p:spPr>
                      <a:xfrm>
                        <a:off x="4800600" y="5410200"/>
                        <a:ext cx="3324225" cy="1276350"/>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
        <p:nvSpPr>
          <p:cNvPr id="12" name="Rectangle 11"/>
          <p:cNvSpPr/>
          <p:nvPr/>
        </p:nvSpPr>
        <p:spPr>
          <a:xfrm>
            <a:off x="0" y="609600"/>
            <a:ext cx="3886200" cy="4191917"/>
          </a:xfrm>
          <a:prstGeom prst="rect">
            <a:avLst/>
          </a:prstGeom>
        </p:spPr>
        <p:txBody>
          <a:bodyPr wrap="square">
            <a:spAutoFit/>
          </a:bodyPr>
          <a:lstStyle/>
          <a:p>
            <a:pPr>
              <a:lnSpc>
                <a:spcPct val="90000"/>
              </a:lnSpc>
            </a:pPr>
            <a:r>
              <a:rPr lang="en-US" sz="3600" dirty="0">
                <a:solidFill>
                  <a:schemeClr val="tx2"/>
                </a:solidFill>
              </a:rPr>
              <a:t>Initiation of </a:t>
            </a:r>
            <a:r>
              <a:rPr lang="en-US" sz="3600" dirty="0" err="1">
                <a:solidFill>
                  <a:schemeClr val="tx2"/>
                </a:solidFill>
              </a:rPr>
              <a:t>Odontogenesis</a:t>
            </a:r>
            <a:r>
              <a:rPr lang="en-US" sz="3600" dirty="0">
                <a:solidFill>
                  <a:schemeClr val="tx2"/>
                </a:solidFill>
              </a:rPr>
              <a:t>-</a:t>
            </a:r>
          </a:p>
          <a:p>
            <a:pPr lvl="1">
              <a:lnSpc>
                <a:spcPct val="90000"/>
              </a:lnSpc>
              <a:buFont typeface="Wingdings" pitchFamily="2" charset="2"/>
              <a:buChar char="q"/>
            </a:pPr>
            <a:r>
              <a:rPr lang="en-US" sz="2800" dirty="0">
                <a:solidFill>
                  <a:schemeClr val="tx2"/>
                </a:solidFill>
              </a:rPr>
              <a:t>3</a:t>
            </a:r>
            <a:r>
              <a:rPr lang="en-US" sz="2800" baseline="30000" dirty="0">
                <a:solidFill>
                  <a:schemeClr val="tx2"/>
                </a:solidFill>
              </a:rPr>
              <a:t>rd</a:t>
            </a:r>
            <a:r>
              <a:rPr lang="en-US" sz="2800" dirty="0">
                <a:solidFill>
                  <a:schemeClr val="tx2"/>
                </a:solidFill>
              </a:rPr>
              <a:t> Embryonic week</a:t>
            </a:r>
          </a:p>
          <a:p>
            <a:pPr lvl="1">
              <a:lnSpc>
                <a:spcPct val="90000"/>
              </a:lnSpc>
              <a:buFont typeface="Wingdings" pitchFamily="2" charset="2"/>
              <a:buChar char="q"/>
            </a:pPr>
            <a:r>
              <a:rPr lang="en-US" sz="2800" dirty="0">
                <a:solidFill>
                  <a:schemeClr val="tx2"/>
                </a:solidFill>
              </a:rPr>
              <a:t>Epithelial thickening</a:t>
            </a:r>
          </a:p>
          <a:p>
            <a:pPr lvl="1">
              <a:lnSpc>
                <a:spcPct val="90000"/>
              </a:lnSpc>
              <a:buFont typeface="Wingdings" pitchFamily="2" charset="2"/>
              <a:buChar char="q"/>
            </a:pPr>
            <a:r>
              <a:rPr lang="en-US" sz="2800" dirty="0">
                <a:solidFill>
                  <a:schemeClr val="tx2"/>
                </a:solidFill>
              </a:rPr>
              <a:t>6</a:t>
            </a:r>
            <a:r>
              <a:rPr lang="en-US" sz="2800" baseline="30000" dirty="0">
                <a:solidFill>
                  <a:schemeClr val="tx2"/>
                </a:solidFill>
              </a:rPr>
              <a:t>th</a:t>
            </a:r>
            <a:r>
              <a:rPr lang="en-US" sz="2800" dirty="0">
                <a:solidFill>
                  <a:schemeClr val="tx2"/>
                </a:solidFill>
              </a:rPr>
              <a:t> week- ‘c’ shaped epithelial arches (Enamel organ)</a:t>
            </a:r>
          </a:p>
        </p:txBody>
      </p:sp>
      <p:pic>
        <p:nvPicPr>
          <p:cNvPr id="13" name="Picture 4" descr="dental lamina"/>
          <p:cNvPicPr>
            <a:picLocks noChangeAspect="1" noChangeArrowheads="1"/>
          </p:cNvPicPr>
          <p:nvPr/>
        </p:nvPicPr>
        <p:blipFill>
          <a:blip r:embed="rId4"/>
          <a:srcRect/>
          <a:stretch>
            <a:fillRect/>
          </a:stretch>
        </p:blipFill>
        <p:spPr>
          <a:xfrm>
            <a:off x="4495800" y="152400"/>
            <a:ext cx="4114799" cy="2586038"/>
          </a:xfrm>
          <a:prstGeom prst="rect">
            <a:avLst/>
          </a:prstGeom>
          <a:noFill/>
          <a:ln w="38100">
            <a:solidFill>
              <a:srgbClr val="000000"/>
            </a:solidFill>
          </a:ln>
        </p:spPr>
      </p:pic>
      <p:pic>
        <p:nvPicPr>
          <p:cNvPr id="14" name="Picture 6" descr="bud"/>
          <p:cNvPicPr>
            <a:picLocks noChangeAspect="1" noChangeArrowheads="1"/>
          </p:cNvPicPr>
          <p:nvPr/>
        </p:nvPicPr>
        <p:blipFill>
          <a:blip r:embed="rId5"/>
          <a:srcRect l="1819"/>
          <a:stretch>
            <a:fillRect/>
          </a:stretch>
        </p:blipFill>
        <p:spPr>
          <a:xfrm>
            <a:off x="4419600" y="2895600"/>
            <a:ext cx="4191000" cy="2325688"/>
          </a:xfrm>
          <a:prstGeom prst="rect">
            <a:avLst/>
          </a:prstGeom>
          <a:noFill/>
          <a:ln w="38100">
            <a:solidFill>
              <a:srgbClr val="000000"/>
            </a:solid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04090"/>
            <a:ext cx="8686800" cy="5853910"/>
          </a:xfrm>
          <a:prstGeom prst="rect">
            <a:avLst/>
          </a:prstGeom>
        </p:spPr>
        <p:txBody>
          <a:bodyPr wrap="square">
            <a:spAutoFit/>
          </a:bodyPr>
          <a:lstStyle/>
          <a:p>
            <a:pPr marL="533400" indent="-533400">
              <a:lnSpc>
                <a:spcPct val="90000"/>
              </a:lnSpc>
              <a:buFont typeface="Wingdings" pitchFamily="2" charset="2"/>
              <a:buNone/>
            </a:pPr>
            <a:r>
              <a:rPr lang="en-US" sz="2800" b="1" dirty="0">
                <a:latin typeface="Century" pitchFamily="18" charset="0"/>
              </a:rPr>
              <a:t>The very 1</a:t>
            </a:r>
            <a:r>
              <a:rPr lang="en-US" sz="2800" b="1" baseline="30000" dirty="0">
                <a:latin typeface="Century" pitchFamily="18" charset="0"/>
              </a:rPr>
              <a:t>st</a:t>
            </a:r>
            <a:r>
              <a:rPr lang="en-US" sz="2800" b="1" dirty="0">
                <a:latin typeface="Century" pitchFamily="18" charset="0"/>
              </a:rPr>
              <a:t> sign of tooth development appears late in the 3</a:t>
            </a:r>
            <a:r>
              <a:rPr lang="en-US" sz="2800" b="1" baseline="30000" dirty="0">
                <a:latin typeface="Century" pitchFamily="18" charset="0"/>
              </a:rPr>
              <a:t>rd</a:t>
            </a:r>
            <a:r>
              <a:rPr lang="en-US" sz="2800" b="1" dirty="0">
                <a:latin typeface="Century" pitchFamily="18" charset="0"/>
              </a:rPr>
              <a:t> embryonic week.</a:t>
            </a:r>
          </a:p>
          <a:p>
            <a:pPr marL="533400" indent="-533400">
              <a:lnSpc>
                <a:spcPct val="90000"/>
              </a:lnSpc>
              <a:buFont typeface="Wingdings" pitchFamily="2" charset="2"/>
              <a:buNone/>
            </a:pPr>
            <a:r>
              <a:rPr lang="en-US" sz="2800" b="1" dirty="0">
                <a:latin typeface="Century" pitchFamily="18" charset="0"/>
              </a:rPr>
              <a:t>At 6 weeks, the 4 maxillary </a:t>
            </a:r>
            <a:r>
              <a:rPr lang="en-US" sz="2800" b="1" dirty="0" err="1">
                <a:latin typeface="Century" pitchFamily="18" charset="0"/>
              </a:rPr>
              <a:t>odontogenenic</a:t>
            </a:r>
            <a:r>
              <a:rPr lang="en-US" sz="2800" b="1" dirty="0">
                <a:latin typeface="Century" pitchFamily="18" charset="0"/>
              </a:rPr>
              <a:t> zones coalesce to form the dental lamina. </a:t>
            </a:r>
          </a:p>
          <a:p>
            <a:pPr marL="533400" indent="-533400">
              <a:lnSpc>
                <a:spcPct val="90000"/>
              </a:lnSpc>
              <a:buFont typeface="Wingdings" pitchFamily="2" charset="2"/>
              <a:buNone/>
            </a:pPr>
            <a:r>
              <a:rPr lang="en-US" sz="2800" b="1" dirty="0">
                <a:latin typeface="Century" pitchFamily="18" charset="0"/>
              </a:rPr>
              <a:t>Morphological changes in the dental lamina occurs in 3 main phases:</a:t>
            </a:r>
          </a:p>
          <a:p>
            <a:pPr marL="533400" indent="-533400">
              <a:lnSpc>
                <a:spcPct val="90000"/>
              </a:lnSpc>
            </a:pPr>
            <a:r>
              <a:rPr lang="en-US" sz="2800" b="1" dirty="0">
                <a:latin typeface="Century" pitchFamily="18" charset="0"/>
              </a:rPr>
              <a:t>Initiation of the entire deciduous dentition –during 2</a:t>
            </a:r>
            <a:r>
              <a:rPr lang="en-US" sz="2800" b="1" baseline="30000" dirty="0">
                <a:latin typeface="Century" pitchFamily="18" charset="0"/>
              </a:rPr>
              <a:t>nd</a:t>
            </a:r>
            <a:r>
              <a:rPr lang="en-US" sz="2800" b="1" dirty="0">
                <a:latin typeface="Century" pitchFamily="18" charset="0"/>
              </a:rPr>
              <a:t> month in </a:t>
            </a:r>
            <a:r>
              <a:rPr lang="en-US" sz="2800" b="1" dirty="0" err="1">
                <a:latin typeface="Century" pitchFamily="18" charset="0"/>
              </a:rPr>
              <a:t>utero</a:t>
            </a:r>
            <a:endParaRPr lang="en-US" sz="2800" b="1" dirty="0">
              <a:latin typeface="Century" pitchFamily="18" charset="0"/>
            </a:endParaRPr>
          </a:p>
          <a:p>
            <a:pPr marL="533400" indent="-533400">
              <a:lnSpc>
                <a:spcPct val="90000"/>
              </a:lnSpc>
            </a:pPr>
            <a:r>
              <a:rPr lang="en-US" sz="2800" b="1" dirty="0">
                <a:latin typeface="Century" pitchFamily="18" charset="0"/>
              </a:rPr>
              <a:t>Initiation of the entire permanent dentition –from 5</a:t>
            </a:r>
            <a:r>
              <a:rPr lang="en-US" sz="2800" b="1" baseline="30000" dirty="0">
                <a:latin typeface="Century" pitchFamily="18" charset="0"/>
              </a:rPr>
              <a:t>th</a:t>
            </a:r>
            <a:r>
              <a:rPr lang="en-US" sz="2800" b="1" dirty="0">
                <a:latin typeface="Century" pitchFamily="18" charset="0"/>
              </a:rPr>
              <a:t> month in </a:t>
            </a:r>
            <a:r>
              <a:rPr lang="en-US" sz="2800" b="1" dirty="0" err="1">
                <a:latin typeface="Century" pitchFamily="18" charset="0"/>
              </a:rPr>
              <a:t>utero</a:t>
            </a:r>
            <a:endParaRPr lang="en-US" sz="2800" b="1" dirty="0">
              <a:latin typeface="Century" pitchFamily="18" charset="0"/>
            </a:endParaRPr>
          </a:p>
          <a:p>
            <a:pPr marL="533400" indent="-533400">
              <a:lnSpc>
                <a:spcPct val="90000"/>
              </a:lnSpc>
            </a:pPr>
            <a:r>
              <a:rPr lang="en-US" sz="2800" b="1" dirty="0">
                <a:latin typeface="Century" pitchFamily="18" charset="0"/>
              </a:rPr>
              <a:t>Initiation of the 1</a:t>
            </a:r>
            <a:r>
              <a:rPr lang="en-US" sz="2800" b="1" baseline="30000" dirty="0">
                <a:latin typeface="Century" pitchFamily="18" charset="0"/>
              </a:rPr>
              <a:t>st</a:t>
            </a:r>
            <a:r>
              <a:rPr lang="en-US" sz="2800" b="1" dirty="0">
                <a:latin typeface="Century" pitchFamily="18" charset="0"/>
              </a:rPr>
              <a:t> permanent molar–4 months in </a:t>
            </a:r>
            <a:r>
              <a:rPr lang="en-US" sz="2800" b="1" dirty="0" err="1">
                <a:latin typeface="Century" pitchFamily="18" charset="0"/>
              </a:rPr>
              <a:t>utero</a:t>
            </a:r>
            <a:endParaRPr lang="en-US" sz="2800" b="1" dirty="0">
              <a:latin typeface="Century" pitchFamily="18" charset="0"/>
            </a:endParaRPr>
          </a:p>
          <a:p>
            <a:pPr marL="533400" indent="-533400">
              <a:lnSpc>
                <a:spcPct val="90000"/>
              </a:lnSpc>
            </a:pPr>
            <a:r>
              <a:rPr lang="en-US" sz="2800" b="1" dirty="0">
                <a:latin typeface="Century" pitchFamily="18" charset="0"/>
              </a:rPr>
              <a:t>Initiation of the 2</a:t>
            </a:r>
            <a:r>
              <a:rPr lang="en-US" sz="2800" b="1" baseline="30000" dirty="0">
                <a:latin typeface="Century" pitchFamily="18" charset="0"/>
              </a:rPr>
              <a:t>nd</a:t>
            </a:r>
            <a:r>
              <a:rPr lang="en-US" sz="2800" b="1" dirty="0">
                <a:latin typeface="Century" pitchFamily="18" charset="0"/>
              </a:rPr>
              <a:t> permanent molar-1 yr</a:t>
            </a:r>
          </a:p>
          <a:p>
            <a:pPr marL="533400" indent="-533400">
              <a:lnSpc>
                <a:spcPct val="90000"/>
              </a:lnSpc>
            </a:pPr>
            <a:r>
              <a:rPr lang="en-US" sz="2800" b="1" dirty="0">
                <a:latin typeface="Century" pitchFamily="18" charset="0"/>
              </a:rPr>
              <a:t>Initiation of the 3</a:t>
            </a:r>
            <a:r>
              <a:rPr lang="en-US" sz="2800" b="1" baseline="30000" dirty="0">
                <a:latin typeface="Century" pitchFamily="18" charset="0"/>
              </a:rPr>
              <a:t>rd</a:t>
            </a:r>
            <a:r>
              <a:rPr lang="en-US" sz="2800" b="1" dirty="0">
                <a:latin typeface="Century" pitchFamily="18" charset="0"/>
              </a:rPr>
              <a:t> permanent molar-4 to 5 yrs</a:t>
            </a:r>
            <a:endParaRPr lang="en-US" sz="2400" b="1" dirty="0">
              <a:latin typeface="Century" pitchFamily="18" charset="0"/>
            </a:endParaRPr>
          </a:p>
          <a:p>
            <a:pPr marL="533400" indent="-533400">
              <a:lnSpc>
                <a:spcPct val="90000"/>
              </a:lnSpc>
              <a:buFont typeface="Wingdings" pitchFamily="2" charset="2"/>
              <a:buNone/>
            </a:pPr>
            <a:endParaRPr lang="en-US" sz="2400" b="1" dirty="0">
              <a:latin typeface="Century" pitchFamily="18" charset="0"/>
            </a:endParaRPr>
          </a:p>
        </p:txBody>
      </p:sp>
      <p:sp>
        <p:nvSpPr>
          <p:cNvPr id="3" name="TextBox 2"/>
          <p:cNvSpPr txBox="1"/>
          <p:nvPr/>
        </p:nvSpPr>
        <p:spPr>
          <a:xfrm>
            <a:off x="609600" y="381000"/>
            <a:ext cx="4953000" cy="646331"/>
          </a:xfrm>
          <a:prstGeom prst="rect">
            <a:avLst/>
          </a:prstGeom>
          <a:noFill/>
        </p:spPr>
        <p:txBody>
          <a:bodyPr wrap="square" rtlCol="0">
            <a:spAutoFit/>
          </a:bodyPr>
          <a:lstStyle/>
          <a:p>
            <a:r>
              <a:rPr lang="en-US" sz="3600" b="1" u="sng" dirty="0"/>
              <a:t>INITIATION</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5181600" cy="6186309"/>
          </a:xfrm>
          <a:prstGeom prst="rect">
            <a:avLst/>
          </a:prstGeom>
        </p:spPr>
        <p:txBody>
          <a:bodyPr wrap="square">
            <a:spAutoFit/>
          </a:bodyPr>
          <a:lstStyle/>
          <a:p>
            <a:r>
              <a:rPr lang="en-US" sz="2800" b="1" u="sng" dirty="0">
                <a:solidFill>
                  <a:schemeClr val="tx2"/>
                </a:solidFill>
              </a:rPr>
              <a:t>BUD STAGE</a:t>
            </a:r>
          </a:p>
          <a:p>
            <a:pPr lvl="1">
              <a:buFont typeface="Wingdings" pitchFamily="2" charset="2"/>
              <a:buChar char="q"/>
            </a:pPr>
            <a:r>
              <a:rPr lang="en-US" sz="3600" dirty="0">
                <a:solidFill>
                  <a:schemeClr val="tx2"/>
                </a:solidFill>
              </a:rPr>
              <a:t>Enamel organ</a:t>
            </a:r>
          </a:p>
          <a:p>
            <a:pPr lvl="2">
              <a:buFont typeface="Wingdings" pitchFamily="2" charset="2"/>
              <a:buChar char="q"/>
            </a:pPr>
            <a:r>
              <a:rPr lang="en-US" sz="3200" dirty="0">
                <a:solidFill>
                  <a:schemeClr val="tx2"/>
                </a:solidFill>
              </a:rPr>
              <a:t>Peripheral columnar cells</a:t>
            </a:r>
          </a:p>
          <a:p>
            <a:pPr lvl="2">
              <a:buFont typeface="Wingdings" pitchFamily="2" charset="2"/>
              <a:buChar char="q"/>
            </a:pPr>
            <a:r>
              <a:rPr lang="en-US" sz="3200" dirty="0">
                <a:solidFill>
                  <a:schemeClr val="tx2"/>
                </a:solidFill>
              </a:rPr>
              <a:t>Central Polygonal cells</a:t>
            </a:r>
          </a:p>
          <a:p>
            <a:pPr lvl="1">
              <a:buFont typeface="Wingdings" pitchFamily="2" charset="2"/>
              <a:buChar char="q"/>
            </a:pPr>
            <a:r>
              <a:rPr lang="en-US" sz="3600" dirty="0">
                <a:solidFill>
                  <a:schemeClr val="tx2"/>
                </a:solidFill>
              </a:rPr>
              <a:t>Dental sac and Dental papilla </a:t>
            </a:r>
          </a:p>
          <a:p>
            <a:pPr lvl="1">
              <a:buFont typeface="Wingdings" pitchFamily="2" charset="2"/>
              <a:buChar char="q"/>
            </a:pPr>
            <a:r>
              <a:rPr lang="en-US" sz="3600" dirty="0">
                <a:solidFill>
                  <a:schemeClr val="tx2"/>
                </a:solidFill>
              </a:rPr>
              <a:t>7</a:t>
            </a:r>
            <a:r>
              <a:rPr lang="en-US" sz="3600" baseline="30000" dirty="0">
                <a:solidFill>
                  <a:schemeClr val="tx2"/>
                </a:solidFill>
              </a:rPr>
              <a:t>th</a:t>
            </a:r>
            <a:r>
              <a:rPr lang="en-US" sz="3600" dirty="0">
                <a:solidFill>
                  <a:schemeClr val="tx2"/>
                </a:solidFill>
              </a:rPr>
              <a:t> week- first </a:t>
            </a:r>
            <a:r>
              <a:rPr lang="en-US" sz="3600" dirty="0" err="1">
                <a:solidFill>
                  <a:schemeClr val="tx2"/>
                </a:solidFill>
              </a:rPr>
              <a:t>mand</a:t>
            </a:r>
            <a:r>
              <a:rPr lang="en-US" sz="3600" dirty="0">
                <a:solidFill>
                  <a:schemeClr val="tx2"/>
                </a:solidFill>
              </a:rPr>
              <a:t>. Tooth bud formation</a:t>
            </a:r>
          </a:p>
          <a:p>
            <a:pPr lvl="1">
              <a:buFont typeface="Wingdings" pitchFamily="2" charset="2"/>
              <a:buChar char="q"/>
            </a:pPr>
            <a:endParaRPr lang="en-US" sz="2400" dirty="0"/>
          </a:p>
        </p:txBody>
      </p:sp>
      <p:graphicFrame>
        <p:nvGraphicFramePr>
          <p:cNvPr id="2050" name="Object 8"/>
          <p:cNvGraphicFramePr>
            <a:graphicFrameLocks noChangeAspect="1"/>
          </p:cNvGraphicFramePr>
          <p:nvPr/>
        </p:nvGraphicFramePr>
        <p:xfrm>
          <a:off x="5867400" y="685800"/>
          <a:ext cx="2314575" cy="1687513"/>
        </p:xfrm>
        <a:graphic>
          <a:graphicData uri="http://schemas.openxmlformats.org/presentationml/2006/ole">
            <mc:AlternateContent xmlns:mc="http://schemas.openxmlformats.org/markup-compatibility/2006">
              <mc:Choice xmlns:v="urn:schemas-microsoft-com:vml" Requires="v">
                <p:oleObj name="Bitmap Image" r:id="rId2" imgW="1933575" imgH="1409700" progId="PBrush">
                  <p:embed/>
                </p:oleObj>
              </mc:Choice>
              <mc:Fallback>
                <p:oleObj name="Bitmap Image" r:id="rId2" imgW="1933575" imgH="1409700" progId="PBrush">
                  <p:embed/>
                  <p:pic>
                    <p:nvPicPr>
                      <p:cNvPr id="0" name="Object 8"/>
                      <p:cNvPicPr>
                        <a:picLocks noChangeAspect="1"/>
                      </p:cNvPicPr>
                      <p:nvPr/>
                    </p:nvPicPr>
                    <p:blipFill>
                      <a:blip r:embed="rId3">
                        <a:lum bright="6000" contrast="12000"/>
                      </a:blip>
                      <a:stretch>
                        <a:fillRect/>
                      </a:stretch>
                    </p:blipFill>
                    <p:spPr>
                      <a:xfrm>
                        <a:off x="5867400" y="685800"/>
                        <a:ext cx="2314575" cy="1687513"/>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pic>
        <p:nvPicPr>
          <p:cNvPr id="5" name="Picture 7" descr="cap and bud"/>
          <p:cNvPicPr>
            <a:picLocks noChangeAspect="1" noChangeArrowheads="1"/>
          </p:cNvPicPr>
          <p:nvPr/>
        </p:nvPicPr>
        <p:blipFill>
          <a:blip r:embed="rId4"/>
          <a:srcRect l="1842" t="1524" r="2763" b="69513"/>
          <a:stretch>
            <a:fillRect/>
          </a:stretch>
        </p:blipFill>
        <p:spPr>
          <a:xfrm>
            <a:off x="5562600" y="3048000"/>
            <a:ext cx="2362200" cy="2185988"/>
          </a:xfrm>
          <a:prstGeom prst="rect">
            <a:avLst/>
          </a:prstGeom>
          <a:noFill/>
          <a:ln w="38100">
            <a:solidFill>
              <a:srgbClr val="000000"/>
            </a:solidFill>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382000" cy="5410712"/>
          </a:xfrm>
          <a:prstGeom prst="rect">
            <a:avLst/>
          </a:prstGeom>
        </p:spPr>
        <p:txBody>
          <a:bodyPr wrap="square">
            <a:spAutoFit/>
          </a:bodyPr>
          <a:lstStyle/>
          <a:p>
            <a:pPr>
              <a:lnSpc>
                <a:spcPct val="90000"/>
              </a:lnSpc>
              <a:buFont typeface="Wingdings" pitchFamily="2" charset="2"/>
              <a:buNone/>
            </a:pPr>
            <a:r>
              <a:rPr lang="en-US" sz="3200" b="1" dirty="0">
                <a:latin typeface="Century" pitchFamily="18" charset="0"/>
              </a:rPr>
              <a:t>Immediately after the formation of Dental lamina, the following take place :</a:t>
            </a:r>
          </a:p>
          <a:p>
            <a:pPr>
              <a:lnSpc>
                <a:spcPct val="90000"/>
              </a:lnSpc>
              <a:buFont typeface="Wingdings" pitchFamily="2" charset="2"/>
              <a:buNone/>
            </a:pPr>
            <a:endParaRPr lang="en-US" sz="3200" b="1" dirty="0">
              <a:latin typeface="Century" pitchFamily="18" charset="0"/>
            </a:endParaRPr>
          </a:p>
          <a:p>
            <a:pPr>
              <a:lnSpc>
                <a:spcPct val="90000"/>
              </a:lnSpc>
              <a:buFont typeface="Wingdings" pitchFamily="2" charset="2"/>
              <a:buChar char="q"/>
            </a:pPr>
            <a:r>
              <a:rPr lang="en-US" sz="3200" b="1" dirty="0">
                <a:latin typeface="Century" pitchFamily="18" charset="0"/>
              </a:rPr>
              <a:t>Division for cheek &amp; lip from the Dental arches at the Vestibular furrow.</a:t>
            </a:r>
          </a:p>
          <a:p>
            <a:pPr>
              <a:lnSpc>
                <a:spcPct val="90000"/>
              </a:lnSpc>
              <a:buFont typeface="Wingdings" pitchFamily="2" charset="2"/>
              <a:buChar char="q"/>
            </a:pPr>
            <a:r>
              <a:rPr lang="en-US" sz="3200" b="1" dirty="0">
                <a:latin typeface="Century" pitchFamily="18" charset="0"/>
              </a:rPr>
              <a:t>Increased mitotic activity( knob-like ) corresponding to each deciduous tooth position .</a:t>
            </a:r>
          </a:p>
          <a:p>
            <a:pPr>
              <a:lnSpc>
                <a:spcPct val="90000"/>
              </a:lnSpc>
              <a:buFont typeface="Wingdings" pitchFamily="2" charset="2"/>
              <a:buChar char="q"/>
            </a:pPr>
            <a:r>
              <a:rPr lang="en-US" sz="3200" b="1" dirty="0">
                <a:latin typeface="Century" pitchFamily="18" charset="0"/>
              </a:rPr>
              <a:t>Between the 7</a:t>
            </a:r>
            <a:r>
              <a:rPr lang="en-US" sz="3200" b="1" baseline="30000" dirty="0">
                <a:latin typeface="Century" pitchFamily="18" charset="0"/>
              </a:rPr>
              <a:t>th</a:t>
            </a:r>
            <a:r>
              <a:rPr lang="en-US" sz="3200" b="1" dirty="0">
                <a:latin typeface="Century" pitchFamily="18" charset="0"/>
              </a:rPr>
              <a:t> &amp; 8</a:t>
            </a:r>
            <a:r>
              <a:rPr lang="en-US" sz="3200" b="1" baseline="30000" dirty="0">
                <a:latin typeface="Century" pitchFamily="18" charset="0"/>
              </a:rPr>
              <a:t>th</a:t>
            </a:r>
            <a:r>
              <a:rPr lang="en-US" sz="3200" b="1" dirty="0">
                <a:latin typeface="Century" pitchFamily="18" charset="0"/>
              </a:rPr>
              <a:t> week both max. &amp; </a:t>
            </a:r>
            <a:r>
              <a:rPr lang="en-US" sz="3200" b="1" dirty="0" err="1">
                <a:latin typeface="Century" pitchFamily="18" charset="0"/>
              </a:rPr>
              <a:t>mand</a:t>
            </a:r>
            <a:r>
              <a:rPr lang="en-US" sz="3200" b="1" dirty="0">
                <a:latin typeface="Century" pitchFamily="18" charset="0"/>
              </a:rPr>
              <a:t>. Deciduous tooth buds form.</a:t>
            </a:r>
          </a:p>
          <a:p>
            <a:pPr>
              <a:lnSpc>
                <a:spcPct val="90000"/>
              </a:lnSpc>
              <a:buFont typeface="Wingdings" pitchFamily="2" charset="2"/>
              <a:buChar char="q"/>
            </a:pPr>
            <a:r>
              <a:rPr lang="en-US" sz="3200" b="1" dirty="0">
                <a:latin typeface="Century" pitchFamily="18" charset="0"/>
              </a:rPr>
              <a:t>The 1</a:t>
            </a:r>
            <a:r>
              <a:rPr lang="en-US" sz="3200" b="1" baseline="30000" dirty="0">
                <a:latin typeface="Century" pitchFamily="18" charset="0"/>
              </a:rPr>
              <a:t>st</a:t>
            </a:r>
            <a:r>
              <a:rPr lang="en-US" sz="3200" b="1" dirty="0">
                <a:latin typeface="Century" pitchFamily="18" charset="0"/>
              </a:rPr>
              <a:t> buds to form are the </a:t>
            </a:r>
            <a:r>
              <a:rPr lang="en-US" sz="3200" b="1" dirty="0" err="1">
                <a:latin typeface="Century" pitchFamily="18" charset="0"/>
              </a:rPr>
              <a:t>mand</a:t>
            </a:r>
            <a:r>
              <a:rPr lang="en-US" sz="3200" b="1" dirty="0">
                <a:latin typeface="Century" pitchFamily="18" charset="0"/>
              </a:rPr>
              <a:t>. Anterior teeth.</a:t>
            </a:r>
            <a:endParaRPr lang="en-US" sz="3200" dirty="0">
              <a:latin typeface="Century" pitchFamily="18"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38201"/>
            <a:ext cx="5791200" cy="4401205"/>
          </a:xfrm>
          <a:prstGeom prst="rect">
            <a:avLst/>
          </a:prstGeom>
        </p:spPr>
        <p:txBody>
          <a:bodyPr wrap="square">
            <a:spAutoFit/>
          </a:bodyPr>
          <a:lstStyle/>
          <a:p>
            <a:r>
              <a:rPr lang="en-US" sz="2800" b="1" u="sng" dirty="0">
                <a:solidFill>
                  <a:schemeClr val="tx2"/>
                </a:solidFill>
              </a:rPr>
              <a:t>CAP STAGE</a:t>
            </a:r>
          </a:p>
          <a:p>
            <a:pPr lvl="1"/>
            <a:r>
              <a:rPr lang="en-US" sz="3600" dirty="0">
                <a:solidFill>
                  <a:schemeClr val="tx2"/>
                </a:solidFill>
              </a:rPr>
              <a:t>Proliferation of tooth bud into cap form</a:t>
            </a:r>
          </a:p>
          <a:p>
            <a:pPr lvl="1">
              <a:buFont typeface="Wingdings" pitchFamily="2" charset="2"/>
              <a:buChar char="q"/>
            </a:pPr>
            <a:r>
              <a:rPr lang="en-US" sz="3600" dirty="0">
                <a:solidFill>
                  <a:schemeClr val="tx2"/>
                </a:solidFill>
              </a:rPr>
              <a:t>Outer enamel epithelium </a:t>
            </a:r>
          </a:p>
          <a:p>
            <a:pPr lvl="1">
              <a:buFont typeface="Wingdings" pitchFamily="2" charset="2"/>
              <a:buChar char="q"/>
            </a:pPr>
            <a:r>
              <a:rPr lang="en-US" sz="3600" dirty="0">
                <a:solidFill>
                  <a:schemeClr val="tx2"/>
                </a:solidFill>
              </a:rPr>
              <a:t> Inner enamel epithelium</a:t>
            </a:r>
          </a:p>
          <a:p>
            <a:pPr lvl="1">
              <a:buFont typeface="Wingdings" pitchFamily="2" charset="2"/>
              <a:buChar char="q"/>
            </a:pPr>
            <a:r>
              <a:rPr lang="en-US" sz="3600" dirty="0" err="1">
                <a:solidFill>
                  <a:schemeClr val="tx2"/>
                </a:solidFill>
              </a:rPr>
              <a:t>Stellate</a:t>
            </a:r>
            <a:r>
              <a:rPr lang="en-US" sz="3600" dirty="0">
                <a:solidFill>
                  <a:schemeClr val="tx2"/>
                </a:solidFill>
              </a:rPr>
              <a:t> reticulum</a:t>
            </a:r>
            <a:endParaRPr lang="en-US" sz="2400" dirty="0">
              <a:solidFill>
                <a:schemeClr val="tx2"/>
              </a:solidFill>
            </a:endParaRPr>
          </a:p>
        </p:txBody>
      </p:sp>
      <p:pic>
        <p:nvPicPr>
          <p:cNvPr id="3" name="Picture 4" descr="cap and bud"/>
          <p:cNvPicPr>
            <a:picLocks noChangeAspect="1" noChangeArrowheads="1"/>
          </p:cNvPicPr>
          <p:nvPr/>
        </p:nvPicPr>
        <p:blipFill>
          <a:blip r:embed="rId2"/>
          <a:srcRect l="3726" t="72728" r="4968"/>
          <a:stretch>
            <a:fillRect/>
          </a:stretch>
        </p:blipFill>
        <p:spPr>
          <a:xfrm>
            <a:off x="6096000" y="1447800"/>
            <a:ext cx="2133600" cy="2185988"/>
          </a:xfrm>
          <a:prstGeom prst="rect">
            <a:avLst/>
          </a:prstGeom>
          <a:ln w="228600" cap="sq" cmpd="thickThin">
            <a:solidFill>
              <a:srgbClr val="000000"/>
            </a:solidFill>
            <a:prstDash val="solid"/>
            <a:miter lim="800000"/>
            <a:headEnd/>
            <a:tailEnd/>
          </a:ln>
          <a:effectLst>
            <a:innerShdw blurRad="76200">
              <a:srgbClr val="000000"/>
            </a:innerShdw>
          </a:effectLst>
        </p:spPr>
      </p:pic>
      <p:graphicFrame>
        <p:nvGraphicFramePr>
          <p:cNvPr id="3074" name="Object 7"/>
          <p:cNvGraphicFramePr>
            <a:graphicFrameLocks noChangeAspect="1"/>
          </p:cNvGraphicFramePr>
          <p:nvPr/>
        </p:nvGraphicFramePr>
        <p:xfrm>
          <a:off x="6096000" y="4267200"/>
          <a:ext cx="2195512" cy="2187575"/>
        </p:xfrm>
        <a:graphic>
          <a:graphicData uri="http://schemas.openxmlformats.org/presentationml/2006/ole">
            <mc:AlternateContent xmlns:mc="http://schemas.openxmlformats.org/markup-compatibility/2006">
              <mc:Choice xmlns:v="urn:schemas-microsoft-com:vml" Requires="v">
                <p:oleObj name="Bitmap Image" r:id="rId3" imgW="2047875" imgH="2209800" progId="PBrush">
                  <p:embed/>
                </p:oleObj>
              </mc:Choice>
              <mc:Fallback>
                <p:oleObj name="Bitmap Image" r:id="rId3" imgW="2047875" imgH="2209800" progId="PBrush">
                  <p:embed/>
                  <p:pic>
                    <p:nvPicPr>
                      <p:cNvPr id="0" name="Object 7"/>
                      <p:cNvPicPr>
                        <a:picLocks noChangeAspect="1"/>
                      </p:cNvPicPr>
                      <p:nvPr/>
                    </p:nvPicPr>
                    <p:blipFill>
                      <a:blip r:embed="rId4">
                        <a:lum bright="12000" contrast="12000"/>
                      </a:blip>
                      <a:stretch>
                        <a:fillRect/>
                      </a:stretch>
                    </p:blipFill>
                    <p:spPr>
                      <a:xfrm>
                        <a:off x="6096000" y="4267200"/>
                        <a:ext cx="2195512" cy="2187575"/>
                      </a:xfrm>
                      <a:prstGeom prst="rect">
                        <a:avLst/>
                      </a:prstGeom>
                      <a:noFill/>
                      <a:ln w="76200" cap="flat" cmpd="sng">
                        <a:solidFill>
                          <a:srgbClr val="0A0906"/>
                        </a:solidFill>
                        <a:prstDash val="solid"/>
                        <a:miter/>
                        <a:headEnd type="none" w="med" len="med"/>
                        <a:tailEnd type="none" w="med" len="med"/>
                      </a:ln>
                    </p:spPr>
                  </p:pic>
                </p:oleObj>
              </mc:Fallback>
            </mc:AlternateContent>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5105400" cy="4462760"/>
          </a:xfrm>
          <a:prstGeom prst="rect">
            <a:avLst/>
          </a:prstGeom>
        </p:spPr>
        <p:txBody>
          <a:bodyPr wrap="square">
            <a:spAutoFit/>
          </a:bodyPr>
          <a:lstStyle/>
          <a:p>
            <a:r>
              <a:rPr lang="en-US" sz="2800" b="1" u="sng" dirty="0">
                <a:solidFill>
                  <a:schemeClr val="tx2"/>
                </a:solidFill>
              </a:rPr>
              <a:t>BELL STAGE</a:t>
            </a:r>
          </a:p>
          <a:p>
            <a:pPr lvl="1">
              <a:buFont typeface="Wingdings" pitchFamily="2" charset="2"/>
              <a:buChar char="q"/>
            </a:pPr>
            <a:r>
              <a:rPr lang="en-US" sz="3200" dirty="0">
                <a:solidFill>
                  <a:schemeClr val="tx2"/>
                </a:solidFill>
              </a:rPr>
              <a:t>Inner enamel epithelium –</a:t>
            </a:r>
            <a:r>
              <a:rPr lang="en-US" sz="3200" b="1" dirty="0" err="1">
                <a:solidFill>
                  <a:schemeClr val="tx2"/>
                </a:solidFill>
              </a:rPr>
              <a:t>Ameloblast</a:t>
            </a:r>
            <a:endParaRPr lang="en-US" sz="3200" b="1" dirty="0">
              <a:solidFill>
                <a:schemeClr val="tx2"/>
              </a:solidFill>
            </a:endParaRPr>
          </a:p>
          <a:p>
            <a:pPr lvl="1">
              <a:buFont typeface="Wingdings" pitchFamily="2" charset="2"/>
              <a:buChar char="q"/>
            </a:pPr>
            <a:r>
              <a:rPr lang="en-US" sz="3200" dirty="0">
                <a:solidFill>
                  <a:schemeClr val="tx2"/>
                </a:solidFill>
              </a:rPr>
              <a:t>Stratum </a:t>
            </a:r>
            <a:r>
              <a:rPr lang="en-US" sz="3200" dirty="0" err="1">
                <a:solidFill>
                  <a:schemeClr val="tx2"/>
                </a:solidFill>
              </a:rPr>
              <a:t>intermedium</a:t>
            </a:r>
            <a:endParaRPr lang="en-US" sz="3200" dirty="0">
              <a:solidFill>
                <a:schemeClr val="tx2"/>
              </a:solidFill>
            </a:endParaRPr>
          </a:p>
          <a:p>
            <a:pPr lvl="1">
              <a:buFont typeface="Wingdings" pitchFamily="2" charset="2"/>
              <a:buChar char="q"/>
            </a:pPr>
            <a:r>
              <a:rPr lang="en-US" sz="3200" dirty="0">
                <a:solidFill>
                  <a:schemeClr val="tx2"/>
                </a:solidFill>
              </a:rPr>
              <a:t>Dental papilla-</a:t>
            </a:r>
            <a:r>
              <a:rPr lang="en-US" sz="3200" dirty="0" err="1">
                <a:solidFill>
                  <a:schemeClr val="tx2"/>
                </a:solidFill>
              </a:rPr>
              <a:t>Odontoblast</a:t>
            </a:r>
            <a:r>
              <a:rPr lang="en-US" sz="3200" dirty="0">
                <a:solidFill>
                  <a:schemeClr val="tx2"/>
                </a:solidFill>
              </a:rPr>
              <a:t> formation</a:t>
            </a:r>
          </a:p>
          <a:p>
            <a:pPr lvl="1"/>
            <a:r>
              <a:rPr lang="en-US" sz="3200" dirty="0">
                <a:solidFill>
                  <a:schemeClr val="tx2"/>
                </a:solidFill>
              </a:rPr>
              <a:t>PDL formation</a:t>
            </a:r>
            <a:endParaRPr lang="en-US" sz="1600" dirty="0">
              <a:solidFill>
                <a:schemeClr val="tx2"/>
              </a:solidFill>
            </a:endParaRPr>
          </a:p>
        </p:txBody>
      </p:sp>
      <p:pic>
        <p:nvPicPr>
          <p:cNvPr id="3" name="Picture 4" descr="bell"/>
          <p:cNvPicPr>
            <a:picLocks noChangeAspect="1" noChangeArrowheads="1"/>
          </p:cNvPicPr>
          <p:nvPr/>
        </p:nvPicPr>
        <p:blipFill>
          <a:blip r:embed="rId2"/>
          <a:srcRect l="2415" t="1466" r="957" b="23451"/>
          <a:stretch>
            <a:fillRect/>
          </a:stretch>
        </p:blipFill>
        <p:spPr>
          <a:xfrm>
            <a:off x="5562600" y="1447800"/>
            <a:ext cx="2471738" cy="2120900"/>
          </a:xfrm>
          <a:prstGeom prst="rect">
            <a:avLst/>
          </a:prstGeom>
          <a:noFill/>
          <a:ln w="38100">
            <a:solidFill>
              <a:srgbClr val="000000"/>
            </a:solidFill>
          </a:ln>
        </p:spPr>
      </p:pic>
      <p:graphicFrame>
        <p:nvGraphicFramePr>
          <p:cNvPr id="4098" name="Object 14"/>
          <p:cNvGraphicFramePr>
            <a:graphicFrameLocks noChangeAspect="1"/>
          </p:cNvGraphicFramePr>
          <p:nvPr/>
        </p:nvGraphicFramePr>
        <p:xfrm>
          <a:off x="5562600" y="3962400"/>
          <a:ext cx="2667000" cy="2187575"/>
        </p:xfrm>
        <a:graphic>
          <a:graphicData uri="http://schemas.openxmlformats.org/presentationml/2006/ole">
            <mc:AlternateContent xmlns:mc="http://schemas.openxmlformats.org/markup-compatibility/2006">
              <mc:Choice xmlns:v="urn:schemas-microsoft-com:vml" Requires="v">
                <p:oleObj name="Bitmap Image" r:id="rId3" imgW="2257425" imgH="2209800" progId="PBrush">
                  <p:embed/>
                </p:oleObj>
              </mc:Choice>
              <mc:Fallback>
                <p:oleObj name="Bitmap Image" r:id="rId3" imgW="2257425" imgH="2209800" progId="PBrush">
                  <p:embed/>
                  <p:pic>
                    <p:nvPicPr>
                      <p:cNvPr id="0" name="Object 14"/>
                      <p:cNvPicPr>
                        <a:picLocks noChangeAspect="1"/>
                      </p:cNvPicPr>
                      <p:nvPr/>
                    </p:nvPicPr>
                    <p:blipFill>
                      <a:blip r:embed="rId4">
                        <a:lum bright="12000" contrast="6000"/>
                      </a:blip>
                      <a:stretch>
                        <a:fillRect/>
                      </a:stretch>
                    </p:blipFill>
                    <p:spPr>
                      <a:xfrm>
                        <a:off x="5562600" y="3962400"/>
                        <a:ext cx="2667000" cy="2187575"/>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8686800" cy="5410200"/>
          </a:xfrm>
          <a:prstGeom prst="rect">
            <a:avLst/>
          </a:prstGeom>
        </p:spPr>
        <p:txBody>
          <a:bodyPr/>
          <a:lstStyle/>
          <a:p>
            <a:pPr marL="457200" marR="0" lvl="0"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800" b="0" i="0" u="none" strike="noStrike" kern="1200" cap="none" spc="0" normalizeH="0" baseline="0" noProof="0" dirty="0">
                <a:ln>
                  <a:noFill/>
                </a:ln>
                <a:solidFill>
                  <a:schemeClr val="tx2"/>
                </a:solidFill>
                <a:effectLst/>
                <a:uLnTx/>
                <a:uFillTx/>
                <a:latin typeface="+mn-lt"/>
                <a:ea typeface="+mn-ea"/>
                <a:cs typeface="+mn-cs"/>
              </a:rPr>
              <a:t>Sequence pattern of development</a:t>
            </a:r>
          </a:p>
          <a:p>
            <a:pPr marL="914400" marR="0" lvl="1" indent="-457200" algn="l" defTabSz="914400" rtl="0" eaLnBrk="1" fontAlgn="auto" latinLnBrk="0" hangingPunct="1">
              <a:lnSpc>
                <a:spcPct val="80000"/>
              </a:lnSpc>
              <a:spcBef>
                <a:spcPts val="1500"/>
              </a:spcBef>
              <a:spcAft>
                <a:spcPts val="0"/>
              </a:spcAft>
              <a:buClrTx/>
              <a:buSzTx/>
              <a:defRPr/>
            </a:pPr>
            <a:r>
              <a:rPr kumimoji="0" lang="en-US" sz="2400" b="0" i="0" u="none" strike="noStrike" kern="1200" cap="none" spc="0" normalizeH="0" baseline="0" noProof="0" dirty="0">
                <a:ln>
                  <a:noFill/>
                </a:ln>
                <a:solidFill>
                  <a:schemeClr val="tx2"/>
                </a:solidFill>
                <a:effectLst/>
                <a:uLnTx/>
                <a:uFillTx/>
                <a:latin typeface="+mn-lt"/>
                <a:ea typeface="+mn-ea"/>
                <a:cs typeface="+mn-cs"/>
              </a:rPr>
              <a:t>     CI-LI-C-M1-M2</a:t>
            </a:r>
          </a:p>
          <a:p>
            <a:pPr marL="914400" marR="0" lvl="1" indent="-457200" algn="l" defTabSz="914400" rtl="0" eaLnBrk="1" fontAlgn="auto" latinLnBrk="0" hangingPunct="1">
              <a:lnSpc>
                <a:spcPct val="80000"/>
              </a:lnSpc>
              <a:spcBef>
                <a:spcPts val="1500"/>
              </a:spcBef>
              <a:spcAft>
                <a:spcPts val="0"/>
              </a:spcAft>
              <a:buClrTx/>
              <a:buSzTx/>
              <a:buFont typeface="Wingdings" pitchFamily="2" charset="2"/>
              <a:buChar char="q"/>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a:p>
            <a:pPr marL="914400" marR="0" lvl="1"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400" b="0" i="0" u="none" strike="noStrike" kern="1200" cap="none" spc="0" normalizeH="0" baseline="0" noProof="0" dirty="0">
                <a:ln>
                  <a:noFill/>
                </a:ln>
                <a:solidFill>
                  <a:schemeClr val="tx2"/>
                </a:solidFill>
                <a:effectLst/>
                <a:uLnTx/>
                <a:uFillTx/>
                <a:latin typeface="+mn-lt"/>
                <a:ea typeface="+mn-ea"/>
                <a:cs typeface="+mn-cs"/>
              </a:rPr>
              <a:t>25% - Postnatal variations</a:t>
            </a:r>
          </a:p>
          <a:p>
            <a:pPr marL="1371600" marR="0" lvl="2"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Mand. Incisor eruption before max. incisor</a:t>
            </a:r>
          </a:p>
          <a:p>
            <a:pPr marL="1371600" marR="0" lvl="2"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Molar tooth germ development at same maturation </a:t>
            </a:r>
          </a:p>
          <a:p>
            <a:pPr marL="914400" marR="0" lvl="1" indent="-457200" algn="l" defTabSz="914400" rtl="0" eaLnBrk="1" fontAlgn="auto" latinLnBrk="0" hangingPunct="1">
              <a:lnSpc>
                <a:spcPct val="80000"/>
              </a:lnSpc>
              <a:spcBef>
                <a:spcPts val="1500"/>
              </a:spcBef>
              <a:spcAft>
                <a:spcPts val="0"/>
              </a:spcAft>
              <a:buClrTx/>
              <a:buSzTx/>
              <a:buFont typeface="Wingdings" pitchFamily="2" charset="2"/>
              <a:buChar char="q"/>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a:p>
            <a:pPr marL="914400" marR="0" lvl="1"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400" b="0" i="0" u="none" strike="noStrike" kern="1200" cap="none" spc="0" normalizeH="0" baseline="0" noProof="0" dirty="0">
                <a:ln>
                  <a:noFill/>
                </a:ln>
                <a:solidFill>
                  <a:schemeClr val="tx2"/>
                </a:solidFill>
                <a:effectLst/>
                <a:uLnTx/>
                <a:uFillTx/>
                <a:latin typeface="+mn-lt"/>
                <a:ea typeface="+mn-ea"/>
                <a:cs typeface="+mn-cs"/>
              </a:rPr>
              <a:t>Sexual dimorphism</a:t>
            </a:r>
          </a:p>
          <a:p>
            <a:pPr marL="1371600" marR="0" lvl="2"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Deciduous dentition</a:t>
            </a:r>
          </a:p>
          <a:p>
            <a:pPr marL="1600200" marR="0" lvl="3"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Male-faster growth</a:t>
            </a:r>
          </a:p>
          <a:p>
            <a:pPr marL="1600200" marR="0" lvl="3" indent="-457200" algn="l" defTabSz="914400" rtl="0" eaLnBrk="1" fontAlgn="auto" latinLnBrk="0" hangingPunct="1">
              <a:lnSpc>
                <a:spcPct val="80000"/>
              </a:lnSpc>
              <a:spcBef>
                <a:spcPts val="1500"/>
              </a:spcBef>
              <a:spcAft>
                <a:spcPts val="0"/>
              </a:spcAft>
              <a:buClrTx/>
              <a:buSzTx/>
              <a:buFont typeface="Wingdings" pitchFamily="2" charset="2"/>
              <a:buChar char="q"/>
              <a:defRPr/>
            </a:pPr>
            <a:endParaRPr kumimoji="0" lang="en-US" sz="2000" b="0" i="0" u="none" strike="noStrike" kern="1200" cap="none" spc="0" normalizeH="0" baseline="0" noProof="0" dirty="0">
              <a:ln>
                <a:noFill/>
              </a:ln>
              <a:solidFill>
                <a:schemeClr val="tx2"/>
              </a:solidFill>
              <a:effectLst/>
              <a:uLnTx/>
              <a:uFillTx/>
              <a:latin typeface="+mn-lt"/>
              <a:ea typeface="+mn-ea"/>
              <a:cs typeface="+mn-cs"/>
            </a:endParaRPr>
          </a:p>
          <a:p>
            <a:pPr marL="1371600" marR="0" lvl="2"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Permanent dentition</a:t>
            </a:r>
          </a:p>
          <a:p>
            <a:pPr marL="1600200" marR="0" lvl="3" indent="-457200" algn="l" defTabSz="914400" rtl="0" eaLnBrk="1" fontAlgn="auto" latinLnBrk="0" hangingPunct="1">
              <a:lnSpc>
                <a:spcPct val="80000"/>
              </a:lnSpc>
              <a:spcBef>
                <a:spcPts val="1500"/>
              </a:spcBef>
              <a:spcAft>
                <a:spcPts val="0"/>
              </a:spcAft>
              <a:buClrTx/>
              <a:buSzTx/>
              <a:buFont typeface="Wingdings" pitchFamily="2" charset="2"/>
              <a:buChar char="q"/>
              <a:defRPr/>
            </a:pPr>
            <a:r>
              <a:rPr kumimoji="0" lang="en-US" sz="2000" b="0" i="0" u="none" strike="noStrike" kern="1200" cap="none" spc="0" normalizeH="0" baseline="0" noProof="0" dirty="0">
                <a:ln>
                  <a:noFill/>
                </a:ln>
                <a:solidFill>
                  <a:schemeClr val="tx2"/>
                </a:solidFill>
                <a:effectLst/>
                <a:uLnTx/>
                <a:uFillTx/>
                <a:latin typeface="+mn-lt"/>
                <a:ea typeface="+mn-ea"/>
                <a:cs typeface="+mn-cs"/>
              </a:rPr>
              <a:t>Female-Faster growth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u="sng" dirty="0"/>
              <a:t>contents</a:t>
            </a:r>
          </a:p>
        </p:txBody>
      </p:sp>
      <p:sp>
        <p:nvSpPr>
          <p:cNvPr id="6" name="Content Placeholder 5"/>
          <p:cNvSpPr>
            <a:spLocks noGrp="1"/>
          </p:cNvSpPr>
          <p:nvPr>
            <p:ph sz="half" idx="1"/>
          </p:nvPr>
        </p:nvSpPr>
        <p:spPr>
          <a:xfrm>
            <a:off x="304800" y="1600200"/>
            <a:ext cx="5334000" cy="4525963"/>
          </a:xfrm>
        </p:spPr>
        <p:txBody>
          <a:bodyPr>
            <a:noAutofit/>
          </a:bodyPr>
          <a:lstStyle/>
          <a:p>
            <a:pPr>
              <a:buFont typeface="Wingdings" pitchFamily="2" charset="2"/>
              <a:buChar char="q"/>
            </a:pPr>
            <a:r>
              <a:rPr lang="en-US" sz="1600" b="1" dirty="0"/>
              <a:t>INTRODUCTION</a:t>
            </a:r>
          </a:p>
          <a:p>
            <a:pPr>
              <a:buFont typeface="Wingdings" pitchFamily="2" charset="2"/>
              <a:buChar char="q"/>
            </a:pPr>
            <a:r>
              <a:rPr lang="en-US" sz="1600" b="1" dirty="0"/>
              <a:t>EVOLUTIONARY CONCEPTS OF OCCLUSION  AND  DENTITION</a:t>
            </a:r>
          </a:p>
          <a:p>
            <a:pPr>
              <a:buFont typeface="Wingdings" pitchFamily="2" charset="2"/>
              <a:buChar char="q"/>
            </a:pPr>
            <a:r>
              <a:rPr lang="en-US" sz="1600" b="1" dirty="0"/>
              <a:t>CHARACTERISTICS OF HUMAN DENTITION</a:t>
            </a:r>
          </a:p>
          <a:p>
            <a:pPr>
              <a:buFont typeface="Wingdings" pitchFamily="2" charset="2"/>
              <a:buChar char="q"/>
            </a:pPr>
            <a:r>
              <a:rPr lang="en-US" sz="1600" b="1" dirty="0"/>
              <a:t>PRENATEL DENTAL DEVELOPMENT</a:t>
            </a:r>
          </a:p>
          <a:p>
            <a:pPr>
              <a:buFont typeface="Wingdings" pitchFamily="2" charset="2"/>
              <a:buChar char="q"/>
            </a:pPr>
            <a:r>
              <a:rPr lang="en-US" sz="1600" b="1" dirty="0"/>
              <a:t>MOUTH OF NEONATE</a:t>
            </a:r>
          </a:p>
          <a:p>
            <a:pPr>
              <a:buFont typeface="Wingdings" pitchFamily="2" charset="2"/>
              <a:buChar char="q"/>
            </a:pPr>
            <a:r>
              <a:rPr lang="en-US" sz="1600" b="1" dirty="0"/>
              <a:t>DECICUOUS DENTITION STAGE</a:t>
            </a:r>
          </a:p>
          <a:p>
            <a:pPr>
              <a:buFont typeface="Wingdings" pitchFamily="2" charset="2"/>
              <a:buChar char="q"/>
            </a:pPr>
            <a:r>
              <a:rPr lang="en-US" sz="1600" b="1" dirty="0"/>
              <a:t>PRIMARY OCCLUSION</a:t>
            </a:r>
          </a:p>
          <a:p>
            <a:pPr>
              <a:buFont typeface="Wingdings" pitchFamily="2" charset="2"/>
              <a:buChar char="q"/>
            </a:pPr>
            <a:r>
              <a:rPr lang="en-US" sz="1600" b="1" dirty="0"/>
              <a:t>MIXED DENTITION STAGE</a:t>
            </a:r>
          </a:p>
          <a:p>
            <a:pPr>
              <a:buFont typeface="Wingdings" pitchFamily="2" charset="2"/>
              <a:buChar char="q"/>
            </a:pPr>
            <a:r>
              <a:rPr lang="en-US" sz="1600" b="1" dirty="0"/>
              <a:t>PERMANENT DENTITION </a:t>
            </a:r>
          </a:p>
          <a:p>
            <a:pPr>
              <a:buFont typeface="Wingdings" pitchFamily="2" charset="2"/>
              <a:buChar char="q"/>
            </a:pPr>
            <a:r>
              <a:rPr lang="en-US" sz="1600" b="1" dirty="0"/>
              <a:t>CONCLUSION</a:t>
            </a:r>
          </a:p>
          <a:p>
            <a:pPr>
              <a:buFont typeface="Wingdings" pitchFamily="2" charset="2"/>
              <a:buChar char="q"/>
            </a:pPr>
            <a:r>
              <a:rPr lang="en-US" sz="1600" b="1" dirty="0"/>
              <a:t>REFERENCES</a:t>
            </a:r>
          </a:p>
        </p:txBody>
      </p:sp>
      <p:pic>
        <p:nvPicPr>
          <p:cNvPr id="8" name="Content Placeholder 7" descr="dentist3.jpg"/>
          <p:cNvPicPr>
            <a:picLocks noGrp="1" noChangeAspect="1"/>
          </p:cNvPicPr>
          <p:nvPr>
            <p:ph sz="half" idx="2"/>
          </p:nvPr>
        </p:nvPicPr>
        <p:blipFill>
          <a:blip r:embed="rId2"/>
          <a:stretch>
            <a:fillRect/>
          </a:stretch>
        </p:blipFill>
        <p:spPr>
          <a:xfrm>
            <a:off x="5257800" y="1371600"/>
            <a:ext cx="3733800" cy="4648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6553200" cy="2431435"/>
          </a:xfrm>
          <a:prstGeom prst="rect">
            <a:avLst/>
          </a:prstGeom>
        </p:spPr>
        <p:txBody>
          <a:bodyPr wrap="square">
            <a:spAutoFit/>
          </a:bodyPr>
          <a:lstStyle/>
          <a:p>
            <a:r>
              <a:rPr lang="en-US" sz="3600" u="sng" dirty="0">
                <a:solidFill>
                  <a:schemeClr val="tx2"/>
                </a:solidFill>
              </a:rPr>
              <a:t>SPATIAL PATTERN</a:t>
            </a:r>
          </a:p>
          <a:p>
            <a:pPr lvl="1"/>
            <a:r>
              <a:rPr lang="en-US" sz="3200" dirty="0">
                <a:solidFill>
                  <a:schemeClr val="tx2"/>
                </a:solidFill>
              </a:rPr>
              <a:t>Arch shape</a:t>
            </a:r>
          </a:p>
          <a:p>
            <a:pPr lvl="2"/>
            <a:r>
              <a:rPr lang="en-US" sz="2800" dirty="0">
                <a:solidFill>
                  <a:schemeClr val="tx2"/>
                </a:solidFill>
              </a:rPr>
              <a:t>6-8 week- Flat </a:t>
            </a:r>
            <a:r>
              <a:rPr lang="en-US" sz="2800" dirty="0" err="1">
                <a:solidFill>
                  <a:schemeClr val="tx2"/>
                </a:solidFill>
              </a:rPr>
              <a:t>anteroposterior</a:t>
            </a:r>
            <a:endParaRPr lang="en-US" sz="2800" dirty="0">
              <a:solidFill>
                <a:schemeClr val="tx2"/>
              </a:solidFill>
            </a:endParaRPr>
          </a:p>
          <a:p>
            <a:pPr lvl="2"/>
            <a:r>
              <a:rPr lang="en-US" sz="2800" dirty="0">
                <a:solidFill>
                  <a:schemeClr val="tx2"/>
                </a:solidFill>
              </a:rPr>
              <a:t>4</a:t>
            </a:r>
            <a:r>
              <a:rPr lang="en-US" sz="2800" baseline="30000" dirty="0">
                <a:solidFill>
                  <a:schemeClr val="tx2"/>
                </a:solidFill>
              </a:rPr>
              <a:t>th</a:t>
            </a:r>
            <a:r>
              <a:rPr lang="en-US" sz="2800" dirty="0">
                <a:solidFill>
                  <a:schemeClr val="tx2"/>
                </a:solidFill>
              </a:rPr>
              <a:t> month- Elongation of Ant. Segment - </a:t>
            </a:r>
            <a:r>
              <a:rPr lang="en-US" sz="2800" dirty="0" err="1">
                <a:solidFill>
                  <a:schemeClr val="tx2"/>
                </a:solidFill>
              </a:rPr>
              <a:t>Catenary</a:t>
            </a:r>
            <a:r>
              <a:rPr lang="en-US" sz="2800" dirty="0">
                <a:solidFill>
                  <a:schemeClr val="tx2"/>
                </a:solidFill>
              </a:rPr>
              <a:t> curve</a:t>
            </a:r>
          </a:p>
        </p:txBody>
      </p:sp>
      <p:pic>
        <p:nvPicPr>
          <p:cNvPr id="3" name="Picture 7" descr="Picture 018"/>
          <p:cNvPicPr>
            <a:picLocks noChangeAspect="1" noChangeArrowheads="1"/>
          </p:cNvPicPr>
          <p:nvPr/>
        </p:nvPicPr>
        <p:blipFill>
          <a:blip r:embed="rId2">
            <a:lum bright="12000" contrast="12000"/>
          </a:blip>
          <a:srcRect l="8163" t="10190" r="20490" b="17700"/>
          <a:stretch>
            <a:fillRect/>
          </a:stretch>
        </p:blipFill>
        <p:spPr>
          <a:xfrm>
            <a:off x="2362200" y="3048000"/>
            <a:ext cx="5181600" cy="3449637"/>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143000"/>
          </a:xfrm>
        </p:spPr>
        <p:txBody>
          <a:bodyPr/>
          <a:lstStyle/>
          <a:p>
            <a:r>
              <a:rPr lang="en-US" u="sng" dirty="0"/>
              <a:t>ROOT  FORMATION</a:t>
            </a:r>
          </a:p>
        </p:txBody>
      </p:sp>
      <p:sp>
        <p:nvSpPr>
          <p:cNvPr id="3" name="Content Placeholder 2"/>
          <p:cNvSpPr>
            <a:spLocks noGrp="1"/>
          </p:cNvSpPr>
          <p:nvPr>
            <p:ph idx="1"/>
          </p:nvPr>
        </p:nvSpPr>
        <p:spPr/>
        <p:txBody>
          <a:bodyPr>
            <a:noAutofit/>
          </a:bodyPr>
          <a:lstStyle/>
          <a:p>
            <a:pPr>
              <a:buFont typeface="Wingdings" pitchFamily="2" charset="2"/>
              <a:buChar char="q"/>
            </a:pPr>
            <a:r>
              <a:rPr lang="en-US" sz="2800" b="1" dirty="0">
                <a:latin typeface="Times New Roman"/>
              </a:rPr>
              <a:t>Just before the </a:t>
            </a:r>
            <a:r>
              <a:rPr lang="en-US" sz="2800" b="1" dirty="0" err="1">
                <a:latin typeface="Times New Roman"/>
              </a:rPr>
              <a:t>ameloblasts</a:t>
            </a:r>
            <a:r>
              <a:rPr lang="en-US" sz="2800" b="1" dirty="0">
                <a:latin typeface="Times New Roman"/>
              </a:rPr>
              <a:t> deposit their matrix, the Cervical loop lengthens due to a proliferation of cells &amp; forms the </a:t>
            </a:r>
            <a:r>
              <a:rPr lang="en-US" sz="2800" b="1" dirty="0" err="1">
                <a:latin typeface="Times New Roman"/>
              </a:rPr>
              <a:t>Hertwigs</a:t>
            </a:r>
            <a:r>
              <a:rPr lang="en-US" sz="2800" b="1" dirty="0">
                <a:latin typeface="Times New Roman"/>
              </a:rPr>
              <a:t> epithelial root sheath (determines no., size &amp; shape of roots ).</a:t>
            </a:r>
          </a:p>
          <a:p>
            <a:pPr>
              <a:buFont typeface="Wingdings" pitchFamily="2" charset="2"/>
              <a:buChar char="q"/>
            </a:pPr>
            <a:r>
              <a:rPr lang="en-US" sz="2800" b="1" dirty="0">
                <a:latin typeface="Times New Roman"/>
              </a:rPr>
              <a:t>Dentin matrix is deposited against the root sheath &amp; covered by </a:t>
            </a:r>
            <a:r>
              <a:rPr lang="en-US" sz="2800" b="1" dirty="0" err="1">
                <a:latin typeface="Times New Roman"/>
              </a:rPr>
              <a:t>cementum</a:t>
            </a:r>
            <a:r>
              <a:rPr lang="en-US" sz="2800" b="1" dirty="0">
                <a:latin typeface="Times New Roman"/>
              </a:rPr>
              <a:t> due to the invasion of </a:t>
            </a:r>
            <a:r>
              <a:rPr lang="en-US" sz="2800" b="1" dirty="0" err="1">
                <a:latin typeface="Times New Roman"/>
              </a:rPr>
              <a:t>cementoblasts</a:t>
            </a:r>
            <a:r>
              <a:rPr lang="en-US" sz="2800" b="1" dirty="0">
                <a:latin typeface="Times New Roman"/>
              </a:rPr>
              <a:t>, which eventually form the PDL</a:t>
            </a:r>
            <a:endParaRPr lang="en-US"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Prenatal Dental Development : Spatial pattern: Fields</a:t>
            </a:r>
          </a:p>
        </p:txBody>
      </p:sp>
      <p:sp>
        <p:nvSpPr>
          <p:cNvPr id="3" name="Content Placeholder 2"/>
          <p:cNvSpPr>
            <a:spLocks noGrp="1"/>
          </p:cNvSpPr>
          <p:nvPr>
            <p:ph idx="1"/>
          </p:nvPr>
        </p:nvSpPr>
        <p:spPr/>
        <p:txBody>
          <a:bodyPr/>
          <a:lstStyle/>
          <a:p>
            <a:pPr lvl="1">
              <a:buFont typeface="Wingdings" pitchFamily="2" charset="2"/>
              <a:buChar char="q"/>
            </a:pPr>
            <a:r>
              <a:rPr lang="en-US" sz="2400" dirty="0">
                <a:solidFill>
                  <a:schemeClr val="tx2"/>
                </a:solidFill>
              </a:rPr>
              <a:t>Maximum occupancy of tooth field- </a:t>
            </a:r>
          </a:p>
          <a:p>
            <a:pPr lvl="2">
              <a:buFont typeface="Wingdings" pitchFamily="2" charset="2"/>
              <a:buChar char="q"/>
            </a:pPr>
            <a:r>
              <a:rPr lang="en-US" sz="2000" dirty="0">
                <a:solidFill>
                  <a:schemeClr val="tx2"/>
                </a:solidFill>
              </a:rPr>
              <a:t>80%-1</a:t>
            </a:r>
            <a:r>
              <a:rPr lang="en-US" sz="2000" baseline="30000" dirty="0">
                <a:solidFill>
                  <a:schemeClr val="tx2"/>
                </a:solidFill>
              </a:rPr>
              <a:t>st</a:t>
            </a:r>
            <a:r>
              <a:rPr lang="en-US" sz="2000" dirty="0">
                <a:solidFill>
                  <a:schemeClr val="tx2"/>
                </a:solidFill>
              </a:rPr>
              <a:t> Dec. Molar, Lateral incisors</a:t>
            </a:r>
          </a:p>
          <a:p>
            <a:pPr lvl="2">
              <a:buFont typeface="Wingdings" pitchFamily="2" charset="2"/>
              <a:buChar char="q"/>
            </a:pPr>
            <a:r>
              <a:rPr lang="en-US" sz="2000" dirty="0">
                <a:solidFill>
                  <a:schemeClr val="tx2"/>
                </a:solidFill>
              </a:rPr>
              <a:t>More occupancy </a:t>
            </a:r>
          </a:p>
          <a:p>
            <a:pPr lvl="3">
              <a:buFont typeface="Wingdings" pitchFamily="2" charset="2"/>
              <a:buChar char="q"/>
            </a:pPr>
            <a:r>
              <a:rPr lang="en-US" sz="1800" dirty="0">
                <a:solidFill>
                  <a:schemeClr val="tx2"/>
                </a:solidFill>
              </a:rPr>
              <a:t>Rotation - DI-2 lingual displacement</a:t>
            </a:r>
          </a:p>
          <a:p>
            <a:pPr lvl="2"/>
            <a:endParaRPr lang="en-US" sz="2000" dirty="0"/>
          </a:p>
          <a:p>
            <a:endParaRPr lang="en-US" dirty="0"/>
          </a:p>
        </p:txBody>
      </p:sp>
      <p:pic>
        <p:nvPicPr>
          <p:cNvPr id="4" name="Picture 4" descr="Picture 055"/>
          <p:cNvPicPr>
            <a:picLocks noChangeAspect="1" noChangeArrowheads="1"/>
          </p:cNvPicPr>
          <p:nvPr/>
        </p:nvPicPr>
        <p:blipFill>
          <a:blip r:embed="rId2">
            <a:lum bright="6000" contrast="6000"/>
          </a:blip>
          <a:srcRect b="12135"/>
          <a:stretch>
            <a:fillRect/>
          </a:stretch>
        </p:blipFill>
        <p:spPr>
          <a:xfrm>
            <a:off x="2971800" y="4114800"/>
            <a:ext cx="2925763" cy="20574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4223" y="4800600"/>
            <a:ext cx="9908223" cy="1191490"/>
          </a:xfrm>
        </p:spPr>
        <p:txBody>
          <a:bodyPr/>
          <a:lstStyle/>
          <a:p>
            <a:r>
              <a:rPr lang="en-US" sz="4400" b="1" u="sng" dirty="0">
                <a:solidFill>
                  <a:schemeClr val="bg2"/>
                </a:solidFill>
              </a:rPr>
              <a:t>THE  MOUTH  OF  THE  NEONATE</a:t>
            </a:r>
          </a:p>
        </p:txBody>
      </p:sp>
      <p:pic>
        <p:nvPicPr>
          <p:cNvPr id="7" name="Picture Placeholder 6" descr="0509180738521yawn_t.jpg"/>
          <p:cNvPicPr>
            <a:picLocks noGrp="1" noChangeAspect="1"/>
          </p:cNvPicPr>
          <p:nvPr>
            <p:ph type="pic" idx="1"/>
          </p:nvPr>
        </p:nvPicPr>
        <p:blipFill>
          <a:blip r:embed="rId2"/>
          <a:srcRect t="19138" b="19138"/>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8686800" cy="1143000"/>
          </a:xfrm>
        </p:spPr>
        <p:txBody>
          <a:bodyPr/>
          <a:lstStyle/>
          <a:p>
            <a:r>
              <a:rPr lang="en-US" b="1" u="sng" dirty="0"/>
              <a:t>The mouth of the Neonate</a:t>
            </a:r>
            <a:br>
              <a:rPr lang="en-US" b="1" u="sng" dirty="0"/>
            </a:br>
            <a:endParaRPr lang="en-US" dirty="0"/>
          </a:p>
        </p:txBody>
      </p:sp>
      <p:sp>
        <p:nvSpPr>
          <p:cNvPr id="6" name="Content Placeholder 5"/>
          <p:cNvSpPr>
            <a:spLocks noGrp="1"/>
          </p:cNvSpPr>
          <p:nvPr>
            <p:ph idx="1"/>
          </p:nvPr>
        </p:nvSpPr>
        <p:spPr/>
        <p:txBody>
          <a:bodyPr>
            <a:normAutofit/>
          </a:bodyPr>
          <a:lstStyle/>
          <a:p>
            <a:pPr>
              <a:buFont typeface="Wingdings" pitchFamily="2" charset="2"/>
              <a:buChar char="q"/>
              <a:defRPr/>
            </a:pPr>
            <a:r>
              <a:rPr lang="en-US" sz="3600" b="1" dirty="0">
                <a:solidFill>
                  <a:schemeClr val="tx2"/>
                </a:solidFill>
              </a:rPr>
              <a:t>The gum pads</a:t>
            </a:r>
          </a:p>
          <a:p>
            <a:pPr>
              <a:buFont typeface="Wingdings" pitchFamily="2" charset="2"/>
              <a:buChar char="q"/>
              <a:defRPr/>
            </a:pPr>
            <a:r>
              <a:rPr lang="en-US" sz="3600" b="1" dirty="0">
                <a:solidFill>
                  <a:schemeClr val="tx2"/>
                </a:solidFill>
              </a:rPr>
              <a:t>Neonatal jaw relationship</a:t>
            </a:r>
          </a:p>
          <a:p>
            <a:pPr>
              <a:buFont typeface="Wingdings" pitchFamily="2" charset="2"/>
              <a:buChar char="q"/>
              <a:defRPr/>
            </a:pPr>
            <a:r>
              <a:rPr lang="en-US" sz="3600" b="1" dirty="0">
                <a:solidFill>
                  <a:schemeClr val="tx2"/>
                </a:solidFill>
              </a:rPr>
              <a:t>Status of dentition</a:t>
            </a:r>
            <a:endParaRPr lang="en-US" sz="3600" dirty="0">
              <a:solidFill>
                <a:schemeClr val="tx2"/>
              </a:solidFill>
            </a:endParaRPr>
          </a:p>
        </p:txBody>
      </p:sp>
      <p:pic>
        <p:nvPicPr>
          <p:cNvPr id="57345" name="Picture 1" descr="C:\Documents and Settings\DR.CRYSTAL\Desktop\My Pictures\babies\021016124754emmapeek265_600__t.jpg"/>
          <p:cNvPicPr>
            <a:picLocks noChangeAspect="1" noChangeArrowheads="1"/>
          </p:cNvPicPr>
          <p:nvPr/>
        </p:nvPicPr>
        <p:blipFill>
          <a:blip r:embed="rId2"/>
          <a:srcRect/>
          <a:stretch>
            <a:fillRect/>
          </a:stretch>
        </p:blipFill>
        <p:spPr bwMode="auto">
          <a:xfrm>
            <a:off x="7315200" y="228600"/>
            <a:ext cx="1419225" cy="20002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a:latin typeface="+mn-lt"/>
              </a:rPr>
              <a:t>Predentition  stage</a:t>
            </a:r>
          </a:p>
        </p:txBody>
      </p:sp>
      <p:pic>
        <p:nvPicPr>
          <p:cNvPr id="10" name="Picture 14" descr="scan0014"/>
          <p:cNvPicPr>
            <a:picLocks noGrp="1" noChangeAspect="1" noChangeArrowheads="1"/>
          </p:cNvPicPr>
          <p:nvPr>
            <p:ph idx="1"/>
          </p:nvPr>
        </p:nvPicPr>
        <p:blipFill>
          <a:blip r:embed="rId2">
            <a:lum bright="-30000"/>
          </a:blip>
          <a:srcRect/>
          <a:stretch>
            <a:fillRect/>
          </a:stretch>
        </p:blipFill>
        <p:spPr bwMode="auto">
          <a:xfrm>
            <a:off x="228600" y="3124200"/>
            <a:ext cx="4039985" cy="3162993"/>
          </a:xfrm>
          <a:prstGeom prst="rect">
            <a:avLst/>
          </a:prstGeom>
          <a:ln w="228600" cap="sq" cmpd="thickThin">
            <a:solidFill>
              <a:srgbClr val="000000"/>
            </a:solidFill>
            <a:prstDash val="solid"/>
            <a:miter lim="800000"/>
            <a:headEnd/>
            <a:tailEnd/>
          </a:ln>
          <a:effectLst>
            <a:innerShdw blurRad="76200">
              <a:srgbClr val="000000"/>
            </a:innerShdw>
          </a:effectLst>
        </p:spPr>
      </p:pic>
      <p:graphicFrame>
        <p:nvGraphicFramePr>
          <p:cNvPr id="44034" name="Object 2"/>
          <p:cNvGraphicFramePr>
            <a:graphicFrameLocks noChangeAspect="1"/>
          </p:cNvGraphicFramePr>
          <p:nvPr/>
        </p:nvGraphicFramePr>
        <p:xfrm>
          <a:off x="5562600" y="1752600"/>
          <a:ext cx="2895600" cy="1760537"/>
        </p:xfrm>
        <a:graphic>
          <a:graphicData uri="http://schemas.openxmlformats.org/presentationml/2006/ole">
            <mc:AlternateContent xmlns:mc="http://schemas.openxmlformats.org/markup-compatibility/2006">
              <mc:Choice xmlns:v="urn:schemas-microsoft-com:vml" Requires="v">
                <p:oleObj name="Bitmap Image" r:id="rId3" imgW="1562100" imgH="962025" progId="PBrush">
                  <p:embed/>
                </p:oleObj>
              </mc:Choice>
              <mc:Fallback>
                <p:oleObj name="Bitmap Image" r:id="rId3" imgW="1562100" imgH="962025" progId="PBrush">
                  <p:embed/>
                  <p:pic>
                    <p:nvPicPr>
                      <p:cNvPr id="0" name="Object 2"/>
                      <p:cNvPicPr>
                        <a:picLocks noChangeAspect="1"/>
                      </p:cNvPicPr>
                      <p:nvPr/>
                    </p:nvPicPr>
                    <p:blipFill>
                      <a:blip r:embed="rId4"/>
                      <a:stretch>
                        <a:fillRect/>
                      </a:stretch>
                    </p:blipFill>
                    <p:spPr>
                      <a:xfrm>
                        <a:off x="5562600" y="1752600"/>
                        <a:ext cx="2895600" cy="1760537"/>
                      </a:xfrm>
                      <a:prstGeom prst="rect">
                        <a:avLst/>
                      </a:prstGeom>
                      <a:noFill/>
                      <a:ln w="76200" cap="sq" cmpd="sng">
                        <a:solidFill>
                          <a:srgbClr val="1D1B11"/>
                        </a:solidFill>
                        <a:prstDash val="solid"/>
                        <a:miter/>
                        <a:headEnd type="none" w="sm" len="sm"/>
                        <a:tailEnd type="none" w="sm" len="sm"/>
                      </a:ln>
                    </p:spPr>
                  </p:pic>
                </p:oleObj>
              </mc:Fallback>
            </mc:AlternateContent>
          </a:graphicData>
        </a:graphic>
      </p:graphicFrame>
      <p:graphicFrame>
        <p:nvGraphicFramePr>
          <p:cNvPr id="44035" name="Object 3"/>
          <p:cNvGraphicFramePr>
            <a:graphicFrameLocks noChangeAspect="1"/>
          </p:cNvGraphicFramePr>
          <p:nvPr/>
        </p:nvGraphicFramePr>
        <p:xfrm>
          <a:off x="5562600" y="4419600"/>
          <a:ext cx="2971800" cy="1828800"/>
        </p:xfrm>
        <a:graphic>
          <a:graphicData uri="http://schemas.openxmlformats.org/presentationml/2006/ole">
            <mc:AlternateContent xmlns:mc="http://schemas.openxmlformats.org/markup-compatibility/2006">
              <mc:Choice xmlns:v="urn:schemas-microsoft-com:vml" Requires="v">
                <p:oleObj name="Bitmap Image" r:id="rId5" imgW="1819275" imgH="1104900" progId="PBrush">
                  <p:embed/>
                </p:oleObj>
              </mc:Choice>
              <mc:Fallback>
                <p:oleObj name="Bitmap Image" r:id="rId5" imgW="1819275" imgH="1104900" progId="PBrush">
                  <p:embed/>
                  <p:pic>
                    <p:nvPicPr>
                      <p:cNvPr id="0" name="Object 3"/>
                      <p:cNvPicPr>
                        <a:picLocks noChangeAspect="1"/>
                      </p:cNvPicPr>
                      <p:nvPr/>
                    </p:nvPicPr>
                    <p:blipFill>
                      <a:blip r:embed="rId6"/>
                      <a:stretch>
                        <a:fillRect/>
                      </a:stretch>
                    </p:blipFill>
                    <p:spPr>
                      <a:xfrm>
                        <a:off x="5562600" y="4419600"/>
                        <a:ext cx="2971800" cy="1828800"/>
                      </a:xfrm>
                      <a:prstGeom prst="rect">
                        <a:avLst/>
                      </a:prstGeom>
                      <a:noFill/>
                      <a:ln w="76200" cap="sq" cmpd="sng">
                        <a:solidFill>
                          <a:srgbClr val="16150C"/>
                        </a:solidFill>
                        <a:prstDash val="solid"/>
                        <a:miter/>
                        <a:headEnd type="none" w="sm" len="sm"/>
                        <a:tailEnd type="none" w="sm" len="sm"/>
                      </a:ln>
                    </p:spPr>
                  </p:pic>
                </p:oleObj>
              </mc:Fallback>
            </mc:AlternateContent>
          </a:graphicData>
        </a:graphic>
      </p:graphicFrame>
      <p:sp>
        <p:nvSpPr>
          <p:cNvPr id="13" name="Rectangle 12"/>
          <p:cNvSpPr/>
          <p:nvPr/>
        </p:nvSpPr>
        <p:spPr>
          <a:xfrm>
            <a:off x="1676400" y="1981200"/>
            <a:ext cx="3048000" cy="523220"/>
          </a:xfrm>
          <a:prstGeom prst="rect">
            <a:avLst/>
          </a:prstGeom>
        </p:spPr>
        <p:txBody>
          <a:bodyPr wrap="square">
            <a:spAutoFit/>
          </a:bodyPr>
          <a:lstStyle/>
          <a:p>
            <a:pPr>
              <a:defRPr/>
            </a:pPr>
            <a:r>
              <a:rPr lang="en-US" sz="2800" b="1" dirty="0"/>
              <a:t>GUM PADS</a:t>
            </a:r>
          </a:p>
        </p:txBody>
      </p:sp>
      <p:sp>
        <p:nvSpPr>
          <p:cNvPr id="14" name="TextBox 13"/>
          <p:cNvSpPr txBox="1"/>
          <p:nvPr/>
        </p:nvSpPr>
        <p:spPr>
          <a:xfrm>
            <a:off x="6400800" y="1371600"/>
            <a:ext cx="1676400" cy="369332"/>
          </a:xfrm>
          <a:prstGeom prst="rect">
            <a:avLst/>
          </a:prstGeom>
          <a:noFill/>
        </p:spPr>
        <p:txBody>
          <a:bodyPr wrap="square" rtlCol="0">
            <a:spAutoFit/>
          </a:bodyPr>
          <a:lstStyle/>
          <a:p>
            <a:r>
              <a:rPr lang="en-US" dirty="0"/>
              <a:t>UPPER</a:t>
            </a:r>
          </a:p>
        </p:txBody>
      </p:sp>
      <p:sp>
        <p:nvSpPr>
          <p:cNvPr id="15" name="TextBox 14"/>
          <p:cNvSpPr txBox="1"/>
          <p:nvPr/>
        </p:nvSpPr>
        <p:spPr>
          <a:xfrm>
            <a:off x="6324600" y="3962400"/>
            <a:ext cx="1219200" cy="369332"/>
          </a:xfrm>
          <a:prstGeom prst="rect">
            <a:avLst/>
          </a:prstGeom>
          <a:noFill/>
        </p:spPr>
        <p:txBody>
          <a:bodyPr wrap="square" rtlCol="0">
            <a:spAutoFit/>
          </a:bodyPr>
          <a:lstStyle/>
          <a:p>
            <a:r>
              <a:rPr lang="en-US" dirty="0"/>
              <a:t>LOWER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6934200" cy="4154984"/>
          </a:xfrm>
          <a:prstGeom prst="rect">
            <a:avLst/>
          </a:prstGeom>
        </p:spPr>
        <p:txBody>
          <a:bodyPr wrap="square">
            <a:spAutoFit/>
          </a:bodyPr>
          <a:lstStyle/>
          <a:p>
            <a:pPr>
              <a:buFont typeface="Wingdings" pitchFamily="2" charset="2"/>
              <a:buChar char="q"/>
              <a:defRPr/>
            </a:pPr>
            <a:r>
              <a:rPr lang="en-US" sz="2400" dirty="0">
                <a:solidFill>
                  <a:schemeClr val="tx2"/>
                </a:solidFill>
              </a:rPr>
              <a:t>At birth alveolar processes are covered by firm  and pink gum pads</a:t>
            </a:r>
          </a:p>
          <a:p>
            <a:pPr>
              <a:buFont typeface="Wingdings" pitchFamily="2" charset="2"/>
              <a:buChar char="q"/>
              <a:defRPr/>
            </a:pPr>
            <a:r>
              <a:rPr lang="en-US" sz="2400" dirty="0">
                <a:solidFill>
                  <a:schemeClr val="tx2"/>
                </a:solidFill>
              </a:rPr>
              <a:t>Divided in to 10 segments by transverse</a:t>
            </a:r>
          </a:p>
          <a:p>
            <a:pPr>
              <a:defRPr/>
            </a:pPr>
            <a:r>
              <a:rPr lang="en-US" sz="2400" dirty="0">
                <a:solidFill>
                  <a:schemeClr val="tx2"/>
                </a:solidFill>
              </a:rPr>
              <a:t>     grooves.</a:t>
            </a:r>
          </a:p>
          <a:p>
            <a:pPr>
              <a:buFont typeface="Wingdings" pitchFamily="2" charset="2"/>
              <a:buChar char="q"/>
              <a:defRPr/>
            </a:pPr>
            <a:r>
              <a:rPr lang="en-US" sz="2400" dirty="0">
                <a:solidFill>
                  <a:schemeClr val="tx2"/>
                </a:solidFill>
              </a:rPr>
              <a:t>Groove b/w canine and dm1 crypt – </a:t>
            </a:r>
          </a:p>
          <a:p>
            <a:pPr>
              <a:defRPr/>
            </a:pPr>
            <a:r>
              <a:rPr lang="en-US" sz="2400" dirty="0">
                <a:solidFill>
                  <a:schemeClr val="tx2"/>
                </a:solidFill>
              </a:rPr>
              <a:t>     lateral </a:t>
            </a:r>
            <a:r>
              <a:rPr lang="en-US" sz="2400" dirty="0" err="1">
                <a:solidFill>
                  <a:schemeClr val="tx2"/>
                </a:solidFill>
              </a:rPr>
              <a:t>sulcus</a:t>
            </a:r>
            <a:r>
              <a:rPr lang="en-US" sz="2400" dirty="0">
                <a:solidFill>
                  <a:schemeClr val="tx2"/>
                </a:solidFill>
              </a:rPr>
              <a:t> – assessing relation of jaws.</a:t>
            </a:r>
          </a:p>
          <a:p>
            <a:pPr>
              <a:buFont typeface="Wingdings" pitchFamily="2" charset="2"/>
              <a:buChar char="q"/>
              <a:defRPr/>
            </a:pPr>
            <a:r>
              <a:rPr lang="en-US" sz="2400" dirty="0">
                <a:solidFill>
                  <a:schemeClr val="tx2"/>
                </a:solidFill>
              </a:rPr>
              <a:t>Maxillary arch is horse shoe shape and</a:t>
            </a:r>
          </a:p>
          <a:p>
            <a:pPr>
              <a:defRPr/>
            </a:pPr>
            <a:r>
              <a:rPr lang="en-US" sz="2400" dirty="0">
                <a:solidFill>
                  <a:schemeClr val="tx2"/>
                </a:solidFill>
              </a:rPr>
              <a:t>     extend </a:t>
            </a:r>
            <a:r>
              <a:rPr lang="en-US" sz="2400" dirty="0" err="1">
                <a:solidFill>
                  <a:schemeClr val="tx2"/>
                </a:solidFill>
              </a:rPr>
              <a:t>buccally</a:t>
            </a:r>
            <a:r>
              <a:rPr lang="en-US" sz="2400" dirty="0">
                <a:solidFill>
                  <a:schemeClr val="tx2"/>
                </a:solidFill>
              </a:rPr>
              <a:t> and </a:t>
            </a:r>
            <a:r>
              <a:rPr lang="en-US" sz="2400" dirty="0" err="1">
                <a:solidFill>
                  <a:schemeClr val="tx2"/>
                </a:solidFill>
              </a:rPr>
              <a:t>labially</a:t>
            </a:r>
            <a:endParaRPr lang="en-US" sz="2400" dirty="0">
              <a:solidFill>
                <a:schemeClr val="tx2"/>
              </a:solidFill>
            </a:endParaRPr>
          </a:p>
          <a:p>
            <a:pPr>
              <a:buFont typeface="Wingdings" pitchFamily="2" charset="2"/>
              <a:buChar char="q"/>
              <a:defRPr/>
            </a:pPr>
            <a:r>
              <a:rPr lang="en-US" sz="2400" dirty="0" err="1">
                <a:solidFill>
                  <a:schemeClr val="tx2"/>
                </a:solidFill>
              </a:rPr>
              <a:t>Mandibular</a:t>
            </a:r>
            <a:r>
              <a:rPr lang="en-US" sz="2400" dirty="0">
                <a:solidFill>
                  <a:schemeClr val="tx2"/>
                </a:solidFill>
              </a:rPr>
              <a:t> arch is positioned posterior to max. arch</a:t>
            </a:r>
          </a:p>
          <a:p>
            <a:pPr>
              <a:defRPr/>
            </a:pPr>
            <a:endParaRPr lang="en-US" sz="2400" dirty="0">
              <a:solidFill>
                <a:schemeClr val="tx2"/>
              </a:solidFill>
              <a:effectLst>
                <a:outerShdw blurRad="38100" dist="38100" dir="2700000" algn="tl">
                  <a:srgbClr val="FFFFFF"/>
                </a:outerShdw>
              </a:effectLst>
            </a:endParaRPr>
          </a:p>
        </p:txBody>
      </p:sp>
      <p:pic>
        <p:nvPicPr>
          <p:cNvPr id="5" name="Picture 4" descr="TMP8"/>
          <p:cNvPicPr>
            <a:picLocks noChangeAspect="1" noChangeArrowheads="1"/>
          </p:cNvPicPr>
          <p:nvPr/>
        </p:nvPicPr>
        <p:blipFill>
          <a:blip r:embed="rId2">
            <a:lum bright="-24000" contrast="48000"/>
          </a:blip>
          <a:srcRect r="8244" b="23529"/>
          <a:stretch>
            <a:fillRect/>
          </a:stretch>
        </p:blipFill>
        <p:spPr bwMode="auto">
          <a:xfrm>
            <a:off x="6096000" y="3886200"/>
            <a:ext cx="2743200" cy="27432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a:t>Neonatal  jaw relationship</a:t>
            </a:r>
            <a:br>
              <a:rPr lang="en-US" dirty="0"/>
            </a:br>
            <a:br>
              <a:rPr lang="en-US" sz="2000" cap="none" dirty="0"/>
            </a:br>
            <a:endParaRPr lang="en-US" dirty="0"/>
          </a:p>
        </p:txBody>
      </p:sp>
      <p:sp>
        <p:nvSpPr>
          <p:cNvPr id="4" name="Content Placeholder 3"/>
          <p:cNvSpPr>
            <a:spLocks noGrp="1"/>
          </p:cNvSpPr>
          <p:nvPr>
            <p:ph idx="1"/>
          </p:nvPr>
        </p:nvSpPr>
        <p:spPr>
          <a:xfrm>
            <a:off x="4191000" y="1066800"/>
            <a:ext cx="4495800" cy="5059363"/>
          </a:xfrm>
        </p:spPr>
        <p:txBody>
          <a:bodyPr/>
          <a:lstStyle/>
          <a:p>
            <a:pPr>
              <a:buFont typeface="Wingdings" pitchFamily="2" charset="2"/>
              <a:buChar char="q"/>
              <a:defRPr/>
            </a:pPr>
            <a:r>
              <a:rPr lang="en-US" dirty="0">
                <a:solidFill>
                  <a:schemeClr val="tx2"/>
                </a:solidFill>
              </a:rPr>
              <a:t>Arch is horse shoe shaped</a:t>
            </a:r>
          </a:p>
          <a:p>
            <a:pPr>
              <a:buFont typeface="Wingdings" pitchFamily="2" charset="2"/>
              <a:buChar char="q"/>
              <a:defRPr/>
            </a:pPr>
            <a:r>
              <a:rPr lang="en-US" dirty="0">
                <a:solidFill>
                  <a:schemeClr val="tx2"/>
                </a:solidFill>
              </a:rPr>
              <a:t>Complete </a:t>
            </a:r>
            <a:r>
              <a:rPr lang="en-US" dirty="0" err="1">
                <a:solidFill>
                  <a:schemeClr val="tx2"/>
                </a:solidFill>
              </a:rPr>
              <a:t>overjet</a:t>
            </a:r>
            <a:r>
              <a:rPr lang="en-US" dirty="0">
                <a:solidFill>
                  <a:schemeClr val="tx2"/>
                </a:solidFill>
              </a:rPr>
              <a:t>/</a:t>
            </a:r>
          </a:p>
          <a:p>
            <a:pPr>
              <a:buNone/>
              <a:defRPr/>
            </a:pPr>
            <a:r>
              <a:rPr lang="en-US" dirty="0">
                <a:solidFill>
                  <a:schemeClr val="tx2"/>
                </a:solidFill>
              </a:rPr>
              <a:t>         Anterior </a:t>
            </a:r>
            <a:r>
              <a:rPr lang="en-US" dirty="0" err="1">
                <a:solidFill>
                  <a:schemeClr val="tx2"/>
                </a:solidFill>
              </a:rPr>
              <a:t>openbite</a:t>
            </a:r>
            <a:r>
              <a:rPr lang="en-US" dirty="0">
                <a:solidFill>
                  <a:schemeClr val="tx2"/>
                </a:solidFill>
              </a:rPr>
              <a:t> is seen.</a:t>
            </a:r>
          </a:p>
          <a:p>
            <a:pPr>
              <a:buFont typeface="Wingdings" pitchFamily="2" charset="2"/>
              <a:buChar char="q"/>
              <a:defRPr/>
            </a:pPr>
            <a:r>
              <a:rPr lang="en-US" dirty="0">
                <a:solidFill>
                  <a:schemeClr val="tx2"/>
                </a:solidFill>
              </a:rPr>
              <a:t>Contact mainly occur at molar region.</a:t>
            </a:r>
          </a:p>
          <a:p>
            <a:pPr>
              <a:buFont typeface="Wingdings" pitchFamily="2" charset="2"/>
              <a:buChar char="q"/>
              <a:defRPr/>
            </a:pPr>
            <a:r>
              <a:rPr lang="en-US" dirty="0">
                <a:solidFill>
                  <a:schemeClr val="tx2"/>
                </a:solidFill>
              </a:rPr>
              <a:t>Infantile open bite is normal as it helps in suckling.</a:t>
            </a:r>
            <a:endParaRPr lang="en-GB" dirty="0">
              <a:solidFill>
                <a:schemeClr val="tx2"/>
              </a:solidFill>
            </a:endParaRPr>
          </a:p>
          <a:p>
            <a:pPr>
              <a:buNone/>
            </a:pPr>
            <a:endParaRPr lang="en-US" dirty="0"/>
          </a:p>
        </p:txBody>
      </p:sp>
      <p:pic>
        <p:nvPicPr>
          <p:cNvPr id="5" name="Picture 4" descr="TMP9"/>
          <p:cNvPicPr>
            <a:picLocks noChangeAspect="1" noChangeArrowheads="1"/>
          </p:cNvPicPr>
          <p:nvPr/>
        </p:nvPicPr>
        <p:blipFill>
          <a:blip r:embed="rId2">
            <a:lum bright="-18000" contrast="42000"/>
          </a:blip>
          <a:srcRect l="9843" t="5925" r="7870" b="27046"/>
          <a:stretch>
            <a:fillRect/>
          </a:stretch>
        </p:blipFill>
        <p:spPr bwMode="auto">
          <a:xfrm>
            <a:off x="4800600" y="4343400"/>
            <a:ext cx="3962400" cy="2209800"/>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6" name="Rectangle 5"/>
          <p:cNvSpPr/>
          <p:nvPr/>
        </p:nvSpPr>
        <p:spPr>
          <a:xfrm>
            <a:off x="0" y="1219201"/>
            <a:ext cx="3810000" cy="1138773"/>
          </a:xfrm>
          <a:prstGeom prst="rect">
            <a:avLst/>
          </a:prstGeom>
        </p:spPr>
        <p:txBody>
          <a:bodyPr wrap="square">
            <a:spAutoFit/>
          </a:bodyPr>
          <a:lstStyle/>
          <a:p>
            <a:endParaRPr lang="en-US" sz="2000" dirty="0"/>
          </a:p>
          <a:p>
            <a:r>
              <a:rPr lang="en-US" sz="2400" dirty="0"/>
              <a:t>INFANTILE ANTERIOR OPEN BITE</a:t>
            </a:r>
          </a:p>
        </p:txBody>
      </p:sp>
      <p:pic>
        <p:nvPicPr>
          <p:cNvPr id="7" name="Picture 9" descr="Picture 056"/>
          <p:cNvPicPr>
            <a:picLocks noChangeAspect="1" noChangeArrowheads="1"/>
          </p:cNvPicPr>
          <p:nvPr/>
        </p:nvPicPr>
        <p:blipFill>
          <a:blip r:embed="rId3">
            <a:lum bright="6000" contrast="6000"/>
          </a:blip>
          <a:srcRect l="6122" t="13948" r="12245" b="8344"/>
          <a:stretch>
            <a:fillRect/>
          </a:stretch>
        </p:blipFill>
        <p:spPr>
          <a:xfrm>
            <a:off x="228600" y="2590800"/>
            <a:ext cx="3733800" cy="22098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t>Predentate</a:t>
            </a:r>
            <a:r>
              <a:rPr lang="en-US" u="sng" dirty="0"/>
              <a:t>  Period</a:t>
            </a:r>
          </a:p>
        </p:txBody>
      </p:sp>
      <p:sp>
        <p:nvSpPr>
          <p:cNvPr id="3" name="Content Placeholder 2"/>
          <p:cNvSpPr>
            <a:spLocks noGrp="1"/>
          </p:cNvSpPr>
          <p:nvPr>
            <p:ph idx="1"/>
          </p:nvPr>
        </p:nvSpPr>
        <p:spPr/>
        <p:txBody>
          <a:bodyPr/>
          <a:lstStyle/>
          <a:p>
            <a:pPr>
              <a:buFont typeface="Wingdings" pitchFamily="2" charset="2"/>
              <a:buChar char="q"/>
            </a:pPr>
            <a:r>
              <a:rPr lang="en-US" b="1" dirty="0">
                <a:solidFill>
                  <a:schemeClr val="tx2"/>
                </a:solidFill>
              </a:rPr>
              <a:t>Dental arch width</a:t>
            </a:r>
            <a:r>
              <a:rPr lang="en-US" sz="2800" dirty="0">
                <a:solidFill>
                  <a:schemeClr val="tx2"/>
                </a:solidFill>
              </a:rPr>
              <a:t>   (AJO: 1997:401-9)</a:t>
            </a:r>
          </a:p>
          <a:p>
            <a:pPr lvl="1">
              <a:buFont typeface="Wingdings" pitchFamily="2" charset="2"/>
              <a:buChar char="q"/>
            </a:pPr>
            <a:r>
              <a:rPr lang="en-US" sz="2400" dirty="0" err="1">
                <a:solidFill>
                  <a:schemeClr val="tx2"/>
                </a:solidFill>
              </a:rPr>
              <a:t>Preeruptive</a:t>
            </a:r>
            <a:endParaRPr lang="en-US" sz="2400" dirty="0">
              <a:solidFill>
                <a:schemeClr val="tx2"/>
              </a:solidFill>
            </a:endParaRPr>
          </a:p>
          <a:p>
            <a:pPr lvl="2">
              <a:buNone/>
            </a:pPr>
            <a:r>
              <a:rPr lang="en-US" sz="2000" dirty="0">
                <a:solidFill>
                  <a:schemeClr val="tx2"/>
                </a:solidFill>
              </a:rPr>
              <a:t>Significant increase between 6 week to 1 year</a:t>
            </a:r>
          </a:p>
          <a:p>
            <a:endParaRPr lang="en-US" dirty="0"/>
          </a:p>
        </p:txBody>
      </p:sp>
      <p:pic>
        <p:nvPicPr>
          <p:cNvPr id="4" name="Picture 6" descr="Picture 056"/>
          <p:cNvPicPr>
            <a:picLocks noChangeAspect="1" noChangeArrowheads="1"/>
          </p:cNvPicPr>
          <p:nvPr/>
        </p:nvPicPr>
        <p:blipFill>
          <a:blip r:embed="rId2">
            <a:lum bright="6000" contrast="6000"/>
          </a:blip>
          <a:srcRect l="6122" t="13948" r="12245" b="8344"/>
          <a:stretch>
            <a:fillRect/>
          </a:stretch>
        </p:blipFill>
        <p:spPr>
          <a:xfrm>
            <a:off x="2057400" y="3786188"/>
            <a:ext cx="5715000" cy="1951037"/>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3" y="273050"/>
            <a:ext cx="8928847" cy="1162050"/>
          </a:xfrm>
        </p:spPr>
        <p:txBody>
          <a:bodyPr/>
          <a:lstStyle/>
          <a:p>
            <a:r>
              <a:rPr lang="en-US" sz="4000" u="sng" dirty="0">
                <a:latin typeface="+mn-lt"/>
              </a:rPr>
              <a:t>The  status  of dentition</a:t>
            </a:r>
            <a:endParaRPr lang="en-US" sz="4000" dirty="0">
              <a:solidFill>
                <a:schemeClr val="tx2"/>
              </a:solidFill>
              <a:latin typeface="+mn-lt"/>
            </a:endParaRPr>
          </a:p>
        </p:txBody>
      </p:sp>
      <p:sp>
        <p:nvSpPr>
          <p:cNvPr id="4" name="Text Placeholder 3"/>
          <p:cNvSpPr>
            <a:spLocks noGrp="1"/>
          </p:cNvSpPr>
          <p:nvPr>
            <p:ph type="body" sz="half" idx="2"/>
          </p:nvPr>
        </p:nvSpPr>
        <p:spPr>
          <a:xfrm>
            <a:off x="215153" y="1905001"/>
            <a:ext cx="3290047" cy="4037012"/>
          </a:xfrm>
        </p:spPr>
        <p:txBody>
          <a:bodyPr>
            <a:normAutofit fontScale="25000" lnSpcReduction="20000"/>
          </a:bodyPr>
          <a:lstStyle/>
          <a:p>
            <a:pPr>
              <a:buFont typeface="Wingdings" pitchFamily="2" charset="2"/>
              <a:buChar char="q"/>
              <a:defRPr/>
            </a:pPr>
            <a:r>
              <a:rPr lang="en-US" sz="9600" b="1" i="0" dirty="0">
                <a:solidFill>
                  <a:srgbClr val="000000"/>
                </a:solidFill>
              </a:rPr>
              <a:t>Neonates are without teeth for 6mths.</a:t>
            </a:r>
          </a:p>
          <a:p>
            <a:pPr>
              <a:buFont typeface="Wingdings" pitchFamily="2" charset="2"/>
              <a:buChar char="q"/>
              <a:defRPr/>
            </a:pPr>
            <a:r>
              <a:rPr lang="en-US" sz="9600" b="1" i="0" dirty="0">
                <a:solidFill>
                  <a:srgbClr val="000000"/>
                </a:solidFill>
              </a:rPr>
              <a:t>Occasionally teeth seen in this period –</a:t>
            </a:r>
          </a:p>
          <a:p>
            <a:pPr lvl="1">
              <a:buFont typeface="Wingdings" pitchFamily="2" charset="2"/>
              <a:buChar char="q"/>
              <a:defRPr/>
            </a:pPr>
            <a:r>
              <a:rPr lang="en-US" sz="9600" b="1" dirty="0">
                <a:solidFill>
                  <a:srgbClr val="000000"/>
                </a:solidFill>
              </a:rPr>
              <a:t>Natal </a:t>
            </a:r>
          </a:p>
          <a:p>
            <a:pPr lvl="1">
              <a:buFont typeface="Wingdings" pitchFamily="2" charset="2"/>
              <a:buChar char="q"/>
              <a:defRPr/>
            </a:pPr>
            <a:r>
              <a:rPr lang="en-US" sz="9600" b="1" dirty="0">
                <a:solidFill>
                  <a:srgbClr val="000000"/>
                </a:solidFill>
              </a:rPr>
              <a:t>Neonatal</a:t>
            </a:r>
          </a:p>
          <a:p>
            <a:pPr lvl="1">
              <a:buFont typeface="Wingdings" pitchFamily="2" charset="2"/>
              <a:buChar char="q"/>
              <a:defRPr/>
            </a:pPr>
            <a:r>
              <a:rPr lang="en-US" sz="9600" b="1" dirty="0">
                <a:solidFill>
                  <a:srgbClr val="000000"/>
                </a:solidFill>
              </a:rPr>
              <a:t>Pre-erupted</a:t>
            </a:r>
          </a:p>
          <a:p>
            <a:pPr>
              <a:buFont typeface="Wingdings" pitchFamily="2" charset="2"/>
              <a:buChar char="q"/>
              <a:defRPr/>
            </a:pPr>
            <a:r>
              <a:rPr lang="en-US" sz="9600" b="1" i="0" dirty="0">
                <a:solidFill>
                  <a:srgbClr val="000000"/>
                </a:solidFill>
              </a:rPr>
              <a:t>These teeth are always </a:t>
            </a:r>
            <a:r>
              <a:rPr lang="en-US" sz="9600" b="1" i="0" dirty="0" err="1">
                <a:solidFill>
                  <a:srgbClr val="000000"/>
                </a:solidFill>
              </a:rPr>
              <a:t>mandibular</a:t>
            </a:r>
            <a:r>
              <a:rPr lang="en-US" sz="9600" b="1" i="0" dirty="0">
                <a:solidFill>
                  <a:srgbClr val="000000"/>
                </a:solidFill>
              </a:rPr>
              <a:t> incisors.</a:t>
            </a:r>
          </a:p>
          <a:p>
            <a:pPr>
              <a:buFont typeface="Wingdings" pitchFamily="2" charset="2"/>
              <a:buChar char="q"/>
              <a:defRPr/>
            </a:pPr>
            <a:r>
              <a:rPr lang="en-US" sz="9600" b="1" i="0" dirty="0">
                <a:solidFill>
                  <a:srgbClr val="000000"/>
                </a:solidFill>
              </a:rPr>
              <a:t>Familial tendencies</a:t>
            </a:r>
            <a:r>
              <a:rPr lang="en-US" sz="2800" dirty="0">
                <a:solidFill>
                  <a:srgbClr val="000000"/>
                </a:solidFill>
                <a:effectLst>
                  <a:outerShdw blurRad="38100" dist="38100" dir="2700000" algn="tl">
                    <a:srgbClr val="FFFFFF"/>
                  </a:outerShdw>
                </a:effectLst>
              </a:rPr>
              <a:t>.</a:t>
            </a:r>
          </a:p>
        </p:txBody>
      </p:sp>
      <p:pic>
        <p:nvPicPr>
          <p:cNvPr id="5" name="Picture 9" descr="Picture 038"/>
          <p:cNvPicPr>
            <a:picLocks noGrp="1" noChangeAspect="1" noChangeArrowheads="1"/>
          </p:cNvPicPr>
          <p:nvPr>
            <p:ph idx="1"/>
          </p:nvPr>
        </p:nvPicPr>
        <p:blipFill>
          <a:blip r:embed="rId2"/>
          <a:srcRect l="18250" t="6917" r="4105" b="34479"/>
          <a:stretch>
            <a:fillRect/>
          </a:stretch>
        </p:blipFill>
        <p:spPr>
          <a:xfrm>
            <a:off x="4800600" y="2057400"/>
            <a:ext cx="2438400" cy="1828106"/>
          </a:xfrm>
          <a:prstGeom prst="rect">
            <a:avLst/>
          </a:prstGeom>
          <a:ln w="228600" cap="sq" cmpd="thickThin">
            <a:solidFill>
              <a:srgbClr val="000000"/>
            </a:solidFill>
            <a:prstDash val="solid"/>
            <a:miter lim="800000"/>
            <a:headEnd/>
            <a:tailEnd/>
          </a:ln>
          <a:effectLst>
            <a:innerShdw blurRad="76200">
              <a:srgbClr val="000000"/>
            </a:innerShdw>
          </a:effectLst>
        </p:spPr>
      </p:pic>
      <p:graphicFrame>
        <p:nvGraphicFramePr>
          <p:cNvPr id="55298" name="Object 13"/>
          <p:cNvGraphicFramePr>
            <a:graphicFrameLocks noChangeAspect="1"/>
          </p:cNvGraphicFramePr>
          <p:nvPr/>
        </p:nvGraphicFramePr>
        <p:xfrm>
          <a:off x="4800600" y="4572000"/>
          <a:ext cx="2438400" cy="1658938"/>
        </p:xfrm>
        <a:graphic>
          <a:graphicData uri="http://schemas.openxmlformats.org/presentationml/2006/ole">
            <mc:AlternateContent xmlns:mc="http://schemas.openxmlformats.org/markup-compatibility/2006">
              <mc:Choice xmlns:v="urn:schemas-microsoft-com:vml" Requires="v">
                <p:oleObj name="Bitmap Image" r:id="rId3" imgW="2895600" imgH="1733550" progId="PBrush">
                  <p:embed/>
                </p:oleObj>
              </mc:Choice>
              <mc:Fallback>
                <p:oleObj name="Bitmap Image" r:id="rId3" imgW="2895600" imgH="1733550" progId="PBrush">
                  <p:embed/>
                  <p:pic>
                    <p:nvPicPr>
                      <p:cNvPr id="0" name="Object 13"/>
                      <p:cNvPicPr>
                        <a:picLocks noChangeAspect="1"/>
                      </p:cNvPicPr>
                      <p:nvPr/>
                    </p:nvPicPr>
                    <p:blipFill>
                      <a:blip r:embed="rId4"/>
                      <a:srcRect l="17105" t="8974" r="17105" b="16301"/>
                      <a:stretch>
                        <a:fillRect/>
                      </a:stretch>
                    </p:blipFill>
                    <p:spPr>
                      <a:xfrm>
                        <a:off x="4800600" y="4572000"/>
                        <a:ext cx="2438400" cy="1658938"/>
                      </a:xfrm>
                      <a:prstGeom prst="rect">
                        <a:avLst/>
                      </a:prstGeom>
                      <a:noFill/>
                      <a:ln w="76200" cap="sq" cmpd="sng">
                        <a:solidFill>
                          <a:srgbClr val="130D19"/>
                        </a:solidFill>
                        <a:prstDash val="solid"/>
                        <a:miter/>
                        <a:headEnd type="none" w="sm" len="sm"/>
                        <a:tailEnd type="none" w="sm" len="sm"/>
                      </a:ln>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657600"/>
            <a:ext cx="7772400" cy="3416320"/>
          </a:xfrm>
          <a:prstGeom prst="rect">
            <a:avLst/>
          </a:prstGeom>
        </p:spPr>
        <p:txBody>
          <a:bodyPr wrap="square">
            <a:spAutoFit/>
          </a:bodyPr>
          <a:lstStyle/>
          <a:p>
            <a:pPr algn="just">
              <a:buFont typeface="Wingdings" pitchFamily="2" charset="2"/>
              <a:buChar char="q"/>
            </a:pPr>
            <a:r>
              <a:rPr lang="en-US" sz="3200" dirty="0"/>
              <a:t>The formation of the teeth, development of the dentition and growth of the craniofacial complex are closely related in the prenatal as well as postnatal developmental period.</a:t>
            </a:r>
          </a:p>
          <a:p>
            <a:pPr algn="just">
              <a:buFont typeface="Wingdings" pitchFamily="2" charset="2"/>
              <a:buChar char="q"/>
            </a:pPr>
            <a:endParaRPr lang="en-US" sz="3200" dirty="0"/>
          </a:p>
          <a:p>
            <a:pPr algn="just"/>
            <a:endParaRPr lang="en-US" sz="2400" dirty="0"/>
          </a:p>
        </p:txBody>
      </p:sp>
      <p:sp>
        <p:nvSpPr>
          <p:cNvPr id="3" name="Title 2"/>
          <p:cNvSpPr>
            <a:spLocks noGrp="1"/>
          </p:cNvSpPr>
          <p:nvPr>
            <p:ph type="title" idx="4294967295"/>
          </p:nvPr>
        </p:nvSpPr>
        <p:spPr>
          <a:xfrm>
            <a:off x="4191000" y="457200"/>
            <a:ext cx="6629400" cy="1143000"/>
          </a:xfrm>
        </p:spPr>
        <p:txBody>
          <a:bodyPr/>
          <a:lstStyle/>
          <a:p>
            <a:r>
              <a:rPr lang="en-US" sz="4400" b="1" u="sng" dirty="0"/>
              <a:t>introduction</a:t>
            </a:r>
          </a:p>
        </p:txBody>
      </p:sp>
      <p:pic>
        <p:nvPicPr>
          <p:cNvPr id="27649" name="Picture 1" descr="C:\Documents and Settings\DR.CRYSTAL\Desktop\My Pictures\dentition\0060-0807-1501-3203_Dentist_Holding_Up_a_Pair_of_Dentures_clipart_image.jpg"/>
          <p:cNvPicPr>
            <a:picLocks noChangeAspect="1" noChangeArrowheads="1"/>
          </p:cNvPicPr>
          <p:nvPr/>
        </p:nvPicPr>
        <p:blipFill>
          <a:blip r:embed="rId2"/>
          <a:srcRect/>
          <a:stretch>
            <a:fillRect/>
          </a:stretch>
        </p:blipFill>
        <p:spPr bwMode="auto">
          <a:xfrm>
            <a:off x="304800" y="228600"/>
            <a:ext cx="2843213" cy="32004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Natal and neonatal teeth</a:t>
            </a:r>
          </a:p>
        </p:txBody>
      </p:sp>
      <p:pic>
        <p:nvPicPr>
          <p:cNvPr id="7" name="Picture 3" descr="2"/>
          <p:cNvPicPr>
            <a:picLocks noGrp="1" noChangeAspect="1" noChangeArrowheads="1"/>
          </p:cNvPicPr>
          <p:nvPr>
            <p:ph idx="1"/>
          </p:nvPr>
        </p:nvPicPr>
        <p:blipFill>
          <a:blip r:embed="rId2"/>
          <a:srcRect l="7491" t="13516" r="14777" b="24693"/>
          <a:stretch>
            <a:fillRect/>
          </a:stretch>
        </p:blipFill>
        <p:spPr bwMode="auto">
          <a:xfrm>
            <a:off x="1600200" y="1981200"/>
            <a:ext cx="6248400" cy="3505199"/>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838200"/>
            <a:ext cx="8077200" cy="5816977"/>
          </a:xfrm>
          <a:prstGeom prst="rect">
            <a:avLst/>
          </a:prstGeom>
        </p:spPr>
        <p:txBody>
          <a:bodyPr wrap="square">
            <a:spAutoFit/>
          </a:bodyPr>
          <a:lstStyle/>
          <a:p>
            <a:pPr>
              <a:defRPr/>
            </a:pPr>
            <a:r>
              <a:rPr lang="en-US" sz="2400" u="sng" dirty="0">
                <a:solidFill>
                  <a:schemeClr val="tx2"/>
                </a:solidFill>
              </a:rPr>
              <a:t>SYNONYMS : </a:t>
            </a:r>
          </a:p>
          <a:p>
            <a:pPr>
              <a:defRPr/>
            </a:pPr>
            <a:endParaRPr lang="en-US" sz="2400" dirty="0">
              <a:solidFill>
                <a:schemeClr val="tx2"/>
              </a:solidFill>
            </a:endParaRPr>
          </a:p>
          <a:p>
            <a:pPr lvl="1">
              <a:defRPr/>
            </a:pPr>
            <a:r>
              <a:rPr lang="en-US" sz="2800" dirty="0">
                <a:solidFill>
                  <a:schemeClr val="tx2"/>
                </a:solidFill>
              </a:rPr>
              <a:t>Congenital teeth</a:t>
            </a:r>
          </a:p>
          <a:p>
            <a:pPr lvl="1">
              <a:defRPr/>
            </a:pPr>
            <a:r>
              <a:rPr lang="en-US" sz="2800" dirty="0">
                <a:solidFill>
                  <a:schemeClr val="tx2"/>
                </a:solidFill>
              </a:rPr>
              <a:t>Fetal teeth</a:t>
            </a:r>
          </a:p>
          <a:p>
            <a:pPr lvl="1">
              <a:defRPr/>
            </a:pPr>
            <a:r>
              <a:rPr lang="en-US" sz="2800" dirty="0">
                <a:solidFill>
                  <a:schemeClr val="tx2"/>
                </a:solidFill>
              </a:rPr>
              <a:t>Pre deciduous</a:t>
            </a:r>
          </a:p>
          <a:p>
            <a:pPr lvl="1">
              <a:defRPr/>
            </a:pPr>
            <a:r>
              <a:rPr lang="en-US" sz="2800" dirty="0" err="1">
                <a:solidFill>
                  <a:schemeClr val="tx2"/>
                </a:solidFill>
              </a:rPr>
              <a:t>Dentitia</a:t>
            </a:r>
            <a:r>
              <a:rPr lang="en-US" sz="2800" dirty="0">
                <a:solidFill>
                  <a:schemeClr val="tx2"/>
                </a:solidFill>
              </a:rPr>
              <a:t> </a:t>
            </a:r>
            <a:r>
              <a:rPr lang="en-US" sz="2800" dirty="0" err="1">
                <a:solidFill>
                  <a:schemeClr val="tx2"/>
                </a:solidFill>
              </a:rPr>
              <a:t>precox</a:t>
            </a:r>
            <a:endParaRPr lang="en-US" sz="2800" dirty="0">
              <a:solidFill>
                <a:schemeClr val="tx2"/>
              </a:solidFill>
            </a:endParaRPr>
          </a:p>
          <a:p>
            <a:pPr lvl="1">
              <a:defRPr/>
            </a:pPr>
            <a:endParaRPr lang="en-US" sz="2800" dirty="0">
              <a:solidFill>
                <a:schemeClr val="tx2"/>
              </a:solidFill>
            </a:endParaRPr>
          </a:p>
          <a:p>
            <a:pPr>
              <a:defRPr/>
            </a:pPr>
            <a:r>
              <a:rPr lang="en-US" sz="2400" u="sng" dirty="0">
                <a:solidFill>
                  <a:schemeClr val="tx2"/>
                </a:solidFill>
              </a:rPr>
              <a:t>DEFINITION:</a:t>
            </a:r>
            <a:r>
              <a:rPr lang="en-US" sz="2800" u="sng" dirty="0">
                <a:solidFill>
                  <a:schemeClr val="tx2"/>
                </a:solidFill>
              </a:rPr>
              <a:t> </a:t>
            </a:r>
            <a:r>
              <a:rPr lang="en-US" sz="2800" u="sng" dirty="0" err="1">
                <a:solidFill>
                  <a:schemeClr val="tx2"/>
                </a:solidFill>
              </a:rPr>
              <a:t>masler</a:t>
            </a:r>
            <a:r>
              <a:rPr lang="en-US" sz="2800" u="sng" dirty="0">
                <a:solidFill>
                  <a:schemeClr val="tx2"/>
                </a:solidFill>
              </a:rPr>
              <a:t> and </a:t>
            </a:r>
            <a:r>
              <a:rPr lang="en-US" sz="2800" u="sng" dirty="0" err="1">
                <a:solidFill>
                  <a:schemeClr val="tx2"/>
                </a:solidFill>
              </a:rPr>
              <a:t>savara</a:t>
            </a:r>
            <a:r>
              <a:rPr lang="en-US" sz="2800" u="sng" dirty="0">
                <a:solidFill>
                  <a:schemeClr val="tx2"/>
                </a:solidFill>
              </a:rPr>
              <a:t> (1950)</a:t>
            </a:r>
          </a:p>
          <a:p>
            <a:pPr>
              <a:defRPr/>
            </a:pPr>
            <a:endParaRPr lang="en-US" sz="2800" dirty="0">
              <a:solidFill>
                <a:schemeClr val="tx2"/>
              </a:solidFill>
            </a:endParaRPr>
          </a:p>
          <a:p>
            <a:pPr>
              <a:defRPr/>
            </a:pPr>
            <a:r>
              <a:rPr lang="en-US" sz="2800" dirty="0">
                <a:solidFill>
                  <a:schemeClr val="tx2"/>
                </a:solidFill>
              </a:rPr>
              <a:t>	</a:t>
            </a:r>
            <a:r>
              <a:rPr lang="en-US" sz="3200" dirty="0">
                <a:solidFill>
                  <a:schemeClr val="tx2"/>
                </a:solidFill>
              </a:rPr>
              <a:t>Teeth that are present at birth are natal teeth and teeth that emerge through the </a:t>
            </a:r>
            <a:r>
              <a:rPr lang="en-US" sz="3200" dirty="0" err="1">
                <a:solidFill>
                  <a:schemeClr val="tx2"/>
                </a:solidFill>
              </a:rPr>
              <a:t>gingiva</a:t>
            </a:r>
            <a:r>
              <a:rPr lang="en-US" sz="3200" dirty="0">
                <a:solidFill>
                  <a:schemeClr val="tx2"/>
                </a:solidFill>
              </a:rPr>
              <a:t> during first month of life are neonatal teeth.</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8534400" cy="6986528"/>
          </a:xfrm>
          <a:prstGeom prst="rect">
            <a:avLst/>
          </a:prstGeom>
        </p:spPr>
        <p:txBody>
          <a:bodyPr wrap="square">
            <a:spAutoFit/>
          </a:bodyPr>
          <a:lstStyle/>
          <a:p>
            <a:pPr>
              <a:defRPr/>
            </a:pPr>
            <a:r>
              <a:rPr lang="en-US" sz="2400" b="1" u="sng" dirty="0">
                <a:solidFill>
                  <a:schemeClr val="tx2"/>
                </a:solidFill>
              </a:rPr>
              <a:t>ETIOLOGY:</a:t>
            </a:r>
          </a:p>
          <a:p>
            <a:pPr>
              <a:buFont typeface="Wingdings" pitchFamily="2" charset="2"/>
              <a:buChar char="q"/>
              <a:defRPr/>
            </a:pPr>
            <a:r>
              <a:rPr lang="en-US" sz="2400" dirty="0">
                <a:solidFill>
                  <a:schemeClr val="tx2"/>
                </a:solidFill>
              </a:rPr>
              <a:t>Superficial position of tooth germ</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Infection or malnutrition</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Febrile illness</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Heredity</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Hyper activity of dental lamina</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err="1">
                <a:solidFill>
                  <a:schemeClr val="tx2"/>
                </a:solidFill>
              </a:rPr>
              <a:t>Hypovitaminosis</a:t>
            </a:r>
            <a:endParaRPr lang="en-US" sz="2400" dirty="0">
              <a:solidFill>
                <a:schemeClr val="tx2"/>
              </a:solidFill>
            </a:endParaRP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Environmental factors</a:t>
            </a:r>
          </a:p>
          <a:p>
            <a:pPr>
              <a:buFont typeface="Wingdings" pitchFamily="2" charset="2"/>
              <a:buChar char="q"/>
              <a:defRPr/>
            </a:pPr>
            <a:endParaRPr lang="en-US" sz="2400" dirty="0">
              <a:solidFill>
                <a:schemeClr val="tx2"/>
              </a:solidFill>
            </a:endParaRPr>
          </a:p>
          <a:p>
            <a:pPr>
              <a:buFont typeface="Wingdings" pitchFamily="2" charset="2"/>
              <a:buChar char="q"/>
              <a:defRPr/>
            </a:pPr>
            <a:r>
              <a:rPr lang="en-US" sz="2400" dirty="0">
                <a:solidFill>
                  <a:schemeClr val="tx2"/>
                </a:solidFill>
              </a:rPr>
              <a:t>Common teeth</a:t>
            </a:r>
            <a:r>
              <a:rPr lang="en-US" sz="2000" dirty="0">
                <a:solidFill>
                  <a:schemeClr val="tx2"/>
                </a:solidFill>
              </a:rPr>
              <a:t> (90-99% primary)</a:t>
            </a:r>
          </a:p>
          <a:p>
            <a:pPr>
              <a:defRPr/>
            </a:pPr>
            <a:r>
              <a:rPr lang="en-US" sz="2400" dirty="0">
                <a:solidFill>
                  <a:schemeClr val="tx2"/>
                </a:solidFill>
              </a:rPr>
              <a:t>Mand. incisors &gt; maxillary incisors &gt; </a:t>
            </a:r>
            <a:r>
              <a:rPr lang="en-US" sz="2400" dirty="0" err="1">
                <a:solidFill>
                  <a:schemeClr val="tx2"/>
                </a:solidFill>
              </a:rPr>
              <a:t>mand</a:t>
            </a:r>
            <a:r>
              <a:rPr lang="en-US" sz="2400" dirty="0">
                <a:solidFill>
                  <a:schemeClr val="tx2"/>
                </a:solidFill>
              </a:rPr>
              <a:t> </a:t>
            </a:r>
            <a:r>
              <a:rPr lang="en-US" sz="2400" dirty="0" err="1">
                <a:solidFill>
                  <a:schemeClr val="tx2"/>
                </a:solidFill>
              </a:rPr>
              <a:t>cuspid</a:t>
            </a:r>
            <a:r>
              <a:rPr lang="en-US" sz="2400" dirty="0">
                <a:solidFill>
                  <a:schemeClr val="tx2"/>
                </a:solidFill>
              </a:rPr>
              <a:t> &gt; molars</a:t>
            </a:r>
          </a:p>
          <a:p>
            <a:pPr>
              <a:defRPr/>
            </a:pPr>
            <a:endParaRPr lang="en-US" sz="1600"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85800"/>
            <a:ext cx="6172200" cy="3908762"/>
          </a:xfrm>
          <a:prstGeom prst="rect">
            <a:avLst/>
          </a:prstGeom>
        </p:spPr>
        <p:txBody>
          <a:bodyPr wrap="square">
            <a:spAutoFit/>
          </a:bodyPr>
          <a:lstStyle/>
          <a:p>
            <a:pPr>
              <a:defRPr/>
            </a:pPr>
            <a:r>
              <a:rPr lang="en-US" sz="2800" b="1" u="sng" dirty="0">
                <a:solidFill>
                  <a:schemeClr val="tx2"/>
                </a:solidFill>
              </a:rPr>
              <a:t>CLINICAL FEATURES:</a:t>
            </a:r>
          </a:p>
          <a:p>
            <a:pPr>
              <a:defRPr/>
            </a:pPr>
            <a:endParaRPr lang="en-US" sz="2800" b="1" u="sng" dirty="0">
              <a:solidFill>
                <a:schemeClr val="tx2"/>
              </a:solidFill>
            </a:endParaRPr>
          </a:p>
          <a:p>
            <a:pPr>
              <a:buFont typeface="Wingdings" pitchFamily="2" charset="2"/>
              <a:buChar char="q"/>
              <a:defRPr/>
            </a:pPr>
            <a:r>
              <a:rPr lang="en-US" sz="2400" dirty="0">
                <a:solidFill>
                  <a:schemeClr val="tx2"/>
                </a:solidFill>
              </a:rPr>
              <a:t>Normal or shell like structure.</a:t>
            </a:r>
          </a:p>
          <a:p>
            <a:pPr>
              <a:buFont typeface="Wingdings" pitchFamily="2" charset="2"/>
              <a:buChar char="q"/>
              <a:defRPr/>
            </a:pPr>
            <a:r>
              <a:rPr lang="en-US" sz="2400" dirty="0">
                <a:solidFill>
                  <a:schemeClr val="tx2"/>
                </a:solidFill>
              </a:rPr>
              <a:t>Enamel </a:t>
            </a:r>
            <a:r>
              <a:rPr lang="en-US" sz="2400" dirty="0" err="1">
                <a:solidFill>
                  <a:schemeClr val="tx2"/>
                </a:solidFill>
              </a:rPr>
              <a:t>hypoplasia</a:t>
            </a:r>
            <a:endParaRPr lang="en-US" sz="2400" dirty="0">
              <a:solidFill>
                <a:schemeClr val="tx2"/>
              </a:solidFill>
            </a:endParaRPr>
          </a:p>
          <a:p>
            <a:pPr>
              <a:buFont typeface="Wingdings" pitchFamily="2" charset="2"/>
              <a:buChar char="q"/>
              <a:defRPr/>
            </a:pPr>
            <a:r>
              <a:rPr lang="en-US" sz="2400" dirty="0">
                <a:solidFill>
                  <a:schemeClr val="tx2"/>
                </a:solidFill>
              </a:rPr>
              <a:t>Occurs in pairs</a:t>
            </a:r>
          </a:p>
          <a:p>
            <a:pPr>
              <a:buFont typeface="Wingdings" pitchFamily="2" charset="2"/>
              <a:buChar char="q"/>
              <a:defRPr/>
            </a:pPr>
            <a:r>
              <a:rPr lang="en-US" sz="2400" dirty="0">
                <a:solidFill>
                  <a:schemeClr val="tx2"/>
                </a:solidFill>
              </a:rPr>
              <a:t>No root growth</a:t>
            </a:r>
          </a:p>
          <a:p>
            <a:pPr>
              <a:buFont typeface="Wingdings" pitchFamily="2" charset="2"/>
              <a:buChar char="q"/>
              <a:defRPr/>
            </a:pPr>
            <a:r>
              <a:rPr lang="en-US" sz="2400" dirty="0">
                <a:solidFill>
                  <a:schemeClr val="tx2"/>
                </a:solidFill>
              </a:rPr>
              <a:t>As root grows it becomes firmer</a:t>
            </a:r>
          </a:p>
          <a:p>
            <a:pPr>
              <a:buFont typeface="Wingdings" pitchFamily="2" charset="2"/>
              <a:buChar char="q"/>
              <a:defRPr/>
            </a:pPr>
            <a:r>
              <a:rPr lang="en-US" sz="2400" dirty="0">
                <a:solidFill>
                  <a:schemeClr val="tx2"/>
                </a:solidFill>
              </a:rPr>
              <a:t>Ulceration of tongue-</a:t>
            </a:r>
          </a:p>
          <a:p>
            <a:pPr>
              <a:defRPr/>
            </a:pPr>
            <a:r>
              <a:rPr lang="en-US" sz="2400" dirty="0">
                <a:solidFill>
                  <a:schemeClr val="tx2"/>
                </a:solidFill>
              </a:rPr>
              <a:t>           RIGA-FEDE DISEASE</a:t>
            </a:r>
          </a:p>
          <a:p>
            <a:pPr>
              <a:defRPr/>
            </a:pPr>
            <a:r>
              <a:rPr lang="en-US" sz="2400" dirty="0">
                <a:solidFill>
                  <a:schemeClr val="tx2"/>
                </a:solidFill>
              </a:rPr>
              <a:t> </a:t>
            </a:r>
          </a:p>
        </p:txBody>
      </p:sp>
      <p:sp>
        <p:nvSpPr>
          <p:cNvPr id="3" name="Rectangle 2"/>
          <p:cNvSpPr/>
          <p:nvPr/>
        </p:nvSpPr>
        <p:spPr>
          <a:xfrm>
            <a:off x="838200" y="4191000"/>
            <a:ext cx="6019800" cy="2554545"/>
          </a:xfrm>
          <a:prstGeom prst="rect">
            <a:avLst/>
          </a:prstGeom>
        </p:spPr>
        <p:txBody>
          <a:bodyPr wrap="square">
            <a:spAutoFit/>
          </a:bodyPr>
          <a:lstStyle/>
          <a:p>
            <a:pPr>
              <a:defRPr/>
            </a:pPr>
            <a:endParaRPr lang="en-US" sz="3200" dirty="0">
              <a:solidFill>
                <a:schemeClr val="tx2"/>
              </a:solidFill>
            </a:endParaRPr>
          </a:p>
          <a:p>
            <a:pPr>
              <a:defRPr/>
            </a:pPr>
            <a:r>
              <a:rPr lang="en-US" sz="3200" b="1" u="sng" dirty="0">
                <a:solidFill>
                  <a:schemeClr val="tx2"/>
                </a:solidFill>
              </a:rPr>
              <a:t>TREATMENT:</a:t>
            </a:r>
          </a:p>
          <a:p>
            <a:pPr>
              <a:defRPr/>
            </a:pPr>
            <a:r>
              <a:rPr lang="en-US" sz="2400" dirty="0">
                <a:solidFill>
                  <a:schemeClr val="tx2"/>
                </a:solidFill>
              </a:rPr>
              <a:t>     </a:t>
            </a:r>
            <a:r>
              <a:rPr lang="en-US" sz="3200" dirty="0">
                <a:solidFill>
                  <a:schemeClr val="tx2"/>
                </a:solidFill>
              </a:rPr>
              <a:t>Extraction</a:t>
            </a:r>
          </a:p>
          <a:p>
            <a:pPr>
              <a:defRPr/>
            </a:pPr>
            <a:r>
              <a:rPr lang="en-US" sz="3200" dirty="0">
                <a:solidFill>
                  <a:schemeClr val="tx2"/>
                </a:solidFill>
              </a:rPr>
              <a:t>    Trimming</a:t>
            </a:r>
          </a:p>
          <a:p>
            <a:pPr>
              <a:defRPr/>
            </a:pPr>
            <a:r>
              <a:rPr lang="en-US" sz="3200" dirty="0">
                <a:solidFill>
                  <a:schemeClr val="tx2"/>
                </a:solidFill>
              </a:rPr>
              <a:t>    Retained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981200"/>
            <a:ext cx="5791200" cy="4278094"/>
          </a:xfrm>
          <a:prstGeom prst="rect">
            <a:avLst/>
          </a:prstGeom>
        </p:spPr>
        <p:txBody>
          <a:bodyPr wrap="square">
            <a:spAutoFit/>
          </a:bodyPr>
          <a:lstStyle/>
          <a:p>
            <a:pPr>
              <a:buFont typeface="Wingdings" pitchFamily="2" charset="2"/>
              <a:buChar char="q"/>
            </a:pPr>
            <a:r>
              <a:rPr lang="en-US" sz="3200" dirty="0">
                <a:solidFill>
                  <a:schemeClr val="tx2"/>
                </a:solidFill>
              </a:rPr>
              <a:t>RETROGNATHIC MANDIBLE</a:t>
            </a:r>
          </a:p>
          <a:p>
            <a:pPr>
              <a:buFont typeface="Wingdings" pitchFamily="2" charset="2"/>
              <a:buChar char="q"/>
            </a:pPr>
            <a:endParaRPr lang="en-US" sz="3200" dirty="0">
              <a:solidFill>
                <a:schemeClr val="tx2"/>
              </a:solidFill>
            </a:endParaRPr>
          </a:p>
          <a:p>
            <a:pPr lvl="1">
              <a:buFont typeface="Wingdings" pitchFamily="2" charset="2"/>
              <a:buChar char="q"/>
            </a:pPr>
            <a:r>
              <a:rPr lang="en-US" sz="2800" dirty="0">
                <a:solidFill>
                  <a:schemeClr val="tx2"/>
                </a:solidFill>
              </a:rPr>
              <a:t>Differential and forward growth of mandible</a:t>
            </a:r>
          </a:p>
          <a:p>
            <a:pPr lvl="1">
              <a:buFont typeface="Wingdings" pitchFamily="2" charset="2"/>
              <a:buChar char="q"/>
            </a:pPr>
            <a:endParaRPr lang="en-US" sz="2800" dirty="0">
              <a:solidFill>
                <a:schemeClr val="tx2"/>
              </a:solidFill>
            </a:endParaRPr>
          </a:p>
          <a:p>
            <a:pPr>
              <a:buFont typeface="Wingdings" pitchFamily="2" charset="2"/>
              <a:buChar char="q"/>
            </a:pPr>
            <a:r>
              <a:rPr lang="en-US" sz="3200" dirty="0">
                <a:solidFill>
                  <a:schemeClr val="tx2"/>
                </a:solidFill>
              </a:rPr>
              <a:t>ANTERIOR OPEN BITE</a:t>
            </a:r>
          </a:p>
          <a:p>
            <a:pPr>
              <a:buFont typeface="Wingdings" pitchFamily="2" charset="2"/>
              <a:buChar char="q"/>
            </a:pPr>
            <a:endParaRPr lang="en-US" sz="3200" dirty="0">
              <a:solidFill>
                <a:schemeClr val="tx2"/>
              </a:solidFill>
            </a:endParaRPr>
          </a:p>
          <a:p>
            <a:pPr lvl="1">
              <a:buFont typeface="Wingdings" pitchFamily="2" charset="2"/>
              <a:buChar char="q"/>
            </a:pPr>
            <a:r>
              <a:rPr lang="en-US" sz="2800" dirty="0">
                <a:solidFill>
                  <a:schemeClr val="tx2"/>
                </a:solidFill>
              </a:rPr>
              <a:t>Eruption of primary incisors</a:t>
            </a:r>
            <a:endParaRPr lang="en-US" sz="2000" dirty="0">
              <a:solidFill>
                <a:schemeClr val="tx2"/>
              </a:solidFill>
            </a:endParaRPr>
          </a:p>
        </p:txBody>
      </p:sp>
      <p:pic>
        <p:nvPicPr>
          <p:cNvPr id="6" name="Picture 21" descr="Picture 056"/>
          <p:cNvPicPr>
            <a:picLocks noChangeAspect="1" noChangeArrowheads="1"/>
          </p:cNvPicPr>
          <p:nvPr/>
        </p:nvPicPr>
        <p:blipFill>
          <a:blip r:embed="rId2">
            <a:lum bright="6000" contrast="6000"/>
          </a:blip>
          <a:srcRect l="4878" t="11955" r="47562" b="10336"/>
          <a:stretch>
            <a:fillRect/>
          </a:stretch>
        </p:blipFill>
        <p:spPr>
          <a:xfrm>
            <a:off x="5715000" y="1981200"/>
            <a:ext cx="3200400" cy="16573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Picture 22" descr="Picture 057"/>
          <p:cNvPicPr>
            <a:picLocks noChangeAspect="1" noChangeArrowheads="1"/>
          </p:cNvPicPr>
          <p:nvPr/>
        </p:nvPicPr>
        <p:blipFill>
          <a:blip r:embed="rId3">
            <a:lum bright="6000" contrast="6000"/>
          </a:blip>
          <a:srcRect r="42857" b="16209"/>
          <a:stretch>
            <a:fillRect/>
          </a:stretch>
        </p:blipFill>
        <p:spPr>
          <a:xfrm>
            <a:off x="5791200" y="3962400"/>
            <a:ext cx="3048000" cy="1828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TextBox 7"/>
          <p:cNvSpPr txBox="1"/>
          <p:nvPr/>
        </p:nvSpPr>
        <p:spPr>
          <a:xfrm>
            <a:off x="609600" y="1066800"/>
            <a:ext cx="6172200" cy="523220"/>
          </a:xfrm>
          <a:prstGeom prst="rect">
            <a:avLst/>
          </a:prstGeom>
          <a:noFill/>
        </p:spPr>
        <p:txBody>
          <a:bodyPr wrap="square" rtlCol="0">
            <a:spAutoFit/>
          </a:bodyPr>
          <a:lstStyle/>
          <a:p>
            <a:r>
              <a:rPr lang="en-US" sz="2800" b="1" u="sng" dirty="0"/>
              <a:t>SELF CORRECTING ANOMALIES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95400"/>
            <a:ext cx="8153400" cy="1508105"/>
          </a:xfrm>
          <a:prstGeom prst="rect">
            <a:avLst/>
          </a:prstGeom>
        </p:spPr>
        <p:txBody>
          <a:bodyPr wrap="square">
            <a:spAutoFit/>
          </a:bodyPr>
          <a:lstStyle/>
          <a:p>
            <a:pPr>
              <a:buFont typeface="Wingdings" pitchFamily="2" charset="2"/>
              <a:buChar char="q"/>
            </a:pPr>
            <a:r>
              <a:rPr lang="en-US" sz="3200" dirty="0"/>
              <a:t>INFANTILE SWALLOWING PATTERN</a:t>
            </a:r>
          </a:p>
          <a:p>
            <a:endParaRPr lang="en-US" sz="3200" dirty="0"/>
          </a:p>
          <a:p>
            <a:pPr lvl="1"/>
            <a:r>
              <a:rPr lang="en-US" sz="2800" dirty="0"/>
              <a:t>--Introduction of solid food in diet</a:t>
            </a:r>
          </a:p>
        </p:txBody>
      </p:sp>
      <p:graphicFrame>
        <p:nvGraphicFramePr>
          <p:cNvPr id="61442" name="Object 4"/>
          <p:cNvGraphicFramePr>
            <a:graphicFrameLocks noChangeAspect="1"/>
          </p:cNvGraphicFramePr>
          <p:nvPr/>
        </p:nvGraphicFramePr>
        <p:xfrm>
          <a:off x="4876800" y="3505200"/>
          <a:ext cx="2628900" cy="2344738"/>
        </p:xfrm>
        <a:graphic>
          <a:graphicData uri="http://schemas.openxmlformats.org/presentationml/2006/ole">
            <mc:AlternateContent xmlns:mc="http://schemas.openxmlformats.org/markup-compatibility/2006">
              <mc:Choice xmlns:v="urn:schemas-microsoft-com:vml" Requires="v">
                <p:oleObj name="Bitmap Image" r:id="rId2" imgW="1943100" imgH="1733550" progId="PBrush">
                  <p:embed/>
                </p:oleObj>
              </mc:Choice>
              <mc:Fallback>
                <p:oleObj name="Bitmap Image" r:id="rId2" imgW="1943100" imgH="1733550" progId="PBrush">
                  <p:embed/>
                  <p:pic>
                    <p:nvPicPr>
                      <p:cNvPr id="0" name="Object 4"/>
                      <p:cNvPicPr>
                        <a:picLocks noChangeAspect="1"/>
                      </p:cNvPicPr>
                      <p:nvPr/>
                    </p:nvPicPr>
                    <p:blipFill>
                      <a:blip r:embed="rId3">
                        <a:lum bright="12000" contrast="54000"/>
                      </a:blip>
                      <a:stretch>
                        <a:fillRect/>
                      </a:stretch>
                    </p:blipFill>
                    <p:spPr>
                      <a:xfrm>
                        <a:off x="4876800" y="3505200"/>
                        <a:ext cx="2628900" cy="2344738"/>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u="sng" dirty="0">
                <a:solidFill>
                  <a:schemeClr val="tx2"/>
                </a:solidFill>
              </a:rPr>
              <a:t>Deciduous  dentition  stage</a:t>
            </a:r>
          </a:p>
        </p:txBody>
      </p:sp>
      <p:pic>
        <p:nvPicPr>
          <p:cNvPr id="10" name="Content Placeholder 9" descr="1574R-04188.jpg"/>
          <p:cNvPicPr>
            <a:picLocks noGrp="1" noChangeAspect="1"/>
          </p:cNvPicPr>
          <p:nvPr>
            <p:ph idx="1"/>
          </p:nvPr>
        </p:nvPicPr>
        <p:blipFill>
          <a:blip r:embed="rId2"/>
          <a:stretch>
            <a:fillRect/>
          </a:stretch>
        </p:blipFill>
        <p:spPr>
          <a:xfrm>
            <a:off x="2667000" y="1905000"/>
            <a:ext cx="5181600" cy="4343400"/>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Development of primary teeth</a:t>
            </a:r>
          </a:p>
        </p:txBody>
      </p:sp>
      <p:sp>
        <p:nvSpPr>
          <p:cNvPr id="3" name="Content Placeholder 2"/>
          <p:cNvSpPr>
            <a:spLocks noGrp="1"/>
          </p:cNvSpPr>
          <p:nvPr>
            <p:ph idx="1"/>
          </p:nvPr>
        </p:nvSpPr>
        <p:spPr>
          <a:xfrm>
            <a:off x="762000" y="1600200"/>
            <a:ext cx="7924800" cy="4525963"/>
          </a:xfrm>
        </p:spPr>
        <p:txBody>
          <a:bodyPr>
            <a:normAutofit fontScale="92500" lnSpcReduction="10000"/>
          </a:bodyPr>
          <a:lstStyle/>
          <a:p>
            <a:pPr lvl="1">
              <a:lnSpc>
                <a:spcPct val="90000"/>
              </a:lnSpc>
            </a:pPr>
            <a:r>
              <a:rPr lang="en-US" sz="2800" dirty="0">
                <a:solidFill>
                  <a:schemeClr val="tx2"/>
                </a:solidFill>
              </a:rPr>
              <a:t>INITIAL CALCIFICATION</a:t>
            </a:r>
          </a:p>
          <a:p>
            <a:pPr lvl="2">
              <a:lnSpc>
                <a:spcPct val="90000"/>
              </a:lnSpc>
              <a:buFont typeface="Wingdings" pitchFamily="2" charset="2"/>
              <a:buChar char="q"/>
            </a:pPr>
            <a:r>
              <a:rPr lang="en-US" sz="2400" dirty="0">
                <a:solidFill>
                  <a:schemeClr val="tx2"/>
                </a:solidFill>
              </a:rPr>
              <a:t>Central incisor- 14 week</a:t>
            </a:r>
          </a:p>
          <a:p>
            <a:pPr lvl="2">
              <a:lnSpc>
                <a:spcPct val="90000"/>
              </a:lnSpc>
              <a:buFont typeface="Wingdings" pitchFamily="2" charset="2"/>
              <a:buChar char="q"/>
            </a:pPr>
            <a:r>
              <a:rPr lang="en-US" sz="2400" dirty="0">
                <a:solidFill>
                  <a:schemeClr val="tx2"/>
                </a:solidFill>
              </a:rPr>
              <a:t>1</a:t>
            </a:r>
            <a:r>
              <a:rPr lang="en-US" sz="2400" baseline="30000" dirty="0">
                <a:solidFill>
                  <a:schemeClr val="tx2"/>
                </a:solidFill>
              </a:rPr>
              <a:t>st</a:t>
            </a:r>
            <a:r>
              <a:rPr lang="en-US" sz="2400" dirty="0">
                <a:solidFill>
                  <a:schemeClr val="tx2"/>
                </a:solidFill>
              </a:rPr>
              <a:t> molar- 15 week</a:t>
            </a:r>
          </a:p>
          <a:p>
            <a:pPr lvl="2">
              <a:lnSpc>
                <a:spcPct val="90000"/>
              </a:lnSpc>
              <a:buFont typeface="Wingdings" pitchFamily="2" charset="2"/>
              <a:buChar char="q"/>
            </a:pPr>
            <a:r>
              <a:rPr lang="en-US" sz="2400" dirty="0">
                <a:solidFill>
                  <a:schemeClr val="tx2"/>
                </a:solidFill>
              </a:rPr>
              <a:t>Lateral incisor- 16 week</a:t>
            </a:r>
          </a:p>
          <a:p>
            <a:pPr lvl="2">
              <a:lnSpc>
                <a:spcPct val="90000"/>
              </a:lnSpc>
              <a:buFont typeface="Wingdings" pitchFamily="2" charset="2"/>
              <a:buChar char="q"/>
            </a:pPr>
            <a:r>
              <a:rPr lang="en-US" sz="2400" dirty="0">
                <a:solidFill>
                  <a:schemeClr val="tx2"/>
                </a:solidFill>
              </a:rPr>
              <a:t>Canine- 17 week</a:t>
            </a:r>
          </a:p>
          <a:p>
            <a:pPr lvl="2">
              <a:lnSpc>
                <a:spcPct val="90000"/>
              </a:lnSpc>
              <a:buFont typeface="Wingdings" pitchFamily="2" charset="2"/>
              <a:buChar char="q"/>
            </a:pPr>
            <a:r>
              <a:rPr lang="en-US" sz="2400" dirty="0">
                <a:solidFill>
                  <a:schemeClr val="tx2"/>
                </a:solidFill>
              </a:rPr>
              <a:t>2</a:t>
            </a:r>
            <a:r>
              <a:rPr lang="en-US" sz="2400" baseline="30000" dirty="0">
                <a:solidFill>
                  <a:schemeClr val="tx2"/>
                </a:solidFill>
              </a:rPr>
              <a:t>nd</a:t>
            </a:r>
            <a:r>
              <a:rPr lang="en-US" sz="2400" dirty="0">
                <a:solidFill>
                  <a:schemeClr val="tx2"/>
                </a:solidFill>
              </a:rPr>
              <a:t> molar- 18 week </a:t>
            </a:r>
          </a:p>
          <a:p>
            <a:pPr lvl="2">
              <a:lnSpc>
                <a:spcPct val="90000"/>
              </a:lnSpc>
              <a:buFont typeface="Wingdings" pitchFamily="2" charset="2"/>
              <a:buChar char="q"/>
            </a:pPr>
            <a:endParaRPr lang="en-US" sz="2400" dirty="0">
              <a:solidFill>
                <a:schemeClr val="tx2"/>
              </a:solidFill>
            </a:endParaRPr>
          </a:p>
          <a:p>
            <a:pPr lvl="1">
              <a:lnSpc>
                <a:spcPct val="90000"/>
              </a:lnSpc>
            </a:pPr>
            <a:r>
              <a:rPr lang="en-US" sz="2800" dirty="0">
                <a:solidFill>
                  <a:schemeClr val="tx2"/>
                </a:solidFill>
              </a:rPr>
              <a:t>GENETIC CONTROL </a:t>
            </a:r>
          </a:p>
          <a:p>
            <a:pPr lvl="2">
              <a:lnSpc>
                <a:spcPct val="90000"/>
              </a:lnSpc>
              <a:buNone/>
            </a:pPr>
            <a:r>
              <a:rPr lang="en-US" sz="2400" dirty="0">
                <a:solidFill>
                  <a:schemeClr val="tx2"/>
                </a:solidFill>
              </a:rPr>
              <a:t>Morphology, rate and sequence of growth, pattern of calcification, mineral content</a:t>
            </a:r>
          </a:p>
          <a:p>
            <a:endParaRPr lang="en-US"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1143000"/>
          </a:xfrm>
        </p:spPr>
        <p:txBody>
          <a:bodyPr/>
          <a:lstStyle/>
          <a:p>
            <a:r>
              <a:rPr lang="en-US" sz="2800" b="1" u="sng" dirty="0">
                <a:solidFill>
                  <a:schemeClr val="tx2"/>
                </a:solidFill>
              </a:rPr>
              <a:t>Size and shape of primary teeth</a:t>
            </a:r>
            <a:br>
              <a:rPr lang="en-US" b="1" u="sng" dirty="0">
                <a:solidFill>
                  <a:srgbClr val="FF5050"/>
                </a:solidFill>
              </a:rPr>
            </a:br>
            <a:endParaRPr lang="en-US" u="sng" dirty="0"/>
          </a:p>
        </p:txBody>
      </p:sp>
      <p:sp>
        <p:nvSpPr>
          <p:cNvPr id="3" name="Content Placeholder 2"/>
          <p:cNvSpPr>
            <a:spLocks noGrp="1"/>
          </p:cNvSpPr>
          <p:nvPr>
            <p:ph idx="1"/>
          </p:nvPr>
        </p:nvSpPr>
        <p:spPr>
          <a:xfrm>
            <a:off x="685800" y="1600200"/>
            <a:ext cx="8001000" cy="4525963"/>
          </a:xfrm>
        </p:spPr>
        <p:txBody>
          <a:bodyPr>
            <a:normAutofit fontScale="70000" lnSpcReduction="20000"/>
          </a:bodyPr>
          <a:lstStyle/>
          <a:p>
            <a:pPr lvl="1">
              <a:lnSpc>
                <a:spcPct val="90000"/>
              </a:lnSpc>
            </a:pPr>
            <a:r>
              <a:rPr lang="en-US" sz="3000" dirty="0"/>
              <a:t>Male- More larger</a:t>
            </a:r>
          </a:p>
          <a:p>
            <a:pPr lvl="1">
              <a:lnSpc>
                <a:spcPct val="90000"/>
              </a:lnSpc>
            </a:pPr>
            <a:r>
              <a:rPr lang="en-US" sz="3000" dirty="0"/>
              <a:t>No marked sexual dimorphism as in permanent dentition</a:t>
            </a:r>
          </a:p>
          <a:p>
            <a:pPr lvl="1">
              <a:lnSpc>
                <a:spcPct val="90000"/>
              </a:lnSpc>
            </a:pPr>
            <a:endParaRPr lang="en-US" sz="2400" dirty="0"/>
          </a:p>
          <a:p>
            <a:pPr lvl="1">
              <a:lnSpc>
                <a:spcPct val="90000"/>
              </a:lnSpc>
              <a:buNone/>
            </a:pPr>
            <a:r>
              <a:rPr lang="en-US" sz="2400" b="1" u="sng" dirty="0"/>
              <a:t>ANOMALIES</a:t>
            </a:r>
          </a:p>
          <a:p>
            <a:pPr lvl="1">
              <a:lnSpc>
                <a:spcPct val="90000"/>
              </a:lnSpc>
              <a:buNone/>
            </a:pPr>
            <a:endParaRPr lang="en-US" sz="2400" b="1" dirty="0"/>
          </a:p>
          <a:p>
            <a:pPr lvl="2">
              <a:lnSpc>
                <a:spcPct val="90000"/>
              </a:lnSpc>
              <a:buFont typeface="Wingdings" pitchFamily="2" charset="2"/>
              <a:buChar char="q"/>
            </a:pPr>
            <a:r>
              <a:rPr lang="en-US" sz="2800" dirty="0"/>
              <a:t>Less frequent</a:t>
            </a:r>
          </a:p>
          <a:p>
            <a:pPr lvl="2">
              <a:lnSpc>
                <a:spcPct val="90000"/>
              </a:lnSpc>
              <a:buFont typeface="Wingdings" pitchFamily="2" charset="2"/>
              <a:buChar char="q"/>
            </a:pPr>
            <a:r>
              <a:rPr lang="en-US" sz="2800" dirty="0"/>
              <a:t>1% congenital absence--  most frequently missing being </a:t>
            </a:r>
          </a:p>
          <a:p>
            <a:pPr lvl="2">
              <a:lnSpc>
                <a:spcPct val="90000"/>
              </a:lnSpc>
              <a:buNone/>
            </a:pPr>
            <a:r>
              <a:rPr lang="en-US" sz="2800" dirty="0"/>
              <a:t>      MAXILLARY LATERAL INCISORS &gt; </a:t>
            </a:r>
          </a:p>
          <a:p>
            <a:pPr lvl="2">
              <a:lnSpc>
                <a:spcPct val="90000"/>
              </a:lnSpc>
              <a:buNone/>
            </a:pPr>
            <a:r>
              <a:rPr lang="en-US" sz="2800" dirty="0"/>
              <a:t>      MAXILLARY CENTRAL INCISORS &gt; </a:t>
            </a:r>
          </a:p>
          <a:p>
            <a:pPr lvl="2">
              <a:lnSpc>
                <a:spcPct val="90000"/>
              </a:lnSpc>
              <a:buNone/>
            </a:pPr>
            <a:r>
              <a:rPr lang="en-US" sz="2800" dirty="0"/>
              <a:t>      FIRST PRIMARY MOLAR.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990600"/>
            <a:ext cx="5715000" cy="2554545"/>
          </a:xfrm>
          <a:prstGeom prst="rect">
            <a:avLst/>
          </a:prstGeom>
        </p:spPr>
        <p:txBody>
          <a:bodyPr wrap="square">
            <a:spAutoFit/>
          </a:bodyPr>
          <a:lstStyle/>
          <a:p>
            <a:pPr>
              <a:buFont typeface="Wingdings" pitchFamily="2" charset="2"/>
              <a:buChar char="q"/>
              <a:defRPr/>
            </a:pPr>
            <a:r>
              <a:rPr lang="en-US" sz="3200" dirty="0"/>
              <a:t>Eruption stages </a:t>
            </a:r>
          </a:p>
          <a:p>
            <a:pPr>
              <a:buFont typeface="Wingdings" pitchFamily="2" charset="2"/>
              <a:buChar char="q"/>
              <a:defRPr/>
            </a:pPr>
            <a:r>
              <a:rPr lang="en-US" sz="3200" dirty="0"/>
              <a:t>Eruption timings </a:t>
            </a:r>
          </a:p>
          <a:p>
            <a:pPr>
              <a:buFont typeface="Wingdings" pitchFamily="2" charset="2"/>
              <a:buChar char="q"/>
              <a:defRPr/>
            </a:pPr>
            <a:r>
              <a:rPr lang="en-US" sz="3200" dirty="0"/>
              <a:t>Eruption sequence</a:t>
            </a:r>
          </a:p>
          <a:p>
            <a:pPr>
              <a:buFont typeface="Wingdings" pitchFamily="2" charset="2"/>
              <a:buChar char="q"/>
              <a:defRPr/>
            </a:pPr>
            <a:r>
              <a:rPr lang="en-US" sz="3200" dirty="0"/>
              <a:t>Eruption disturbances</a:t>
            </a:r>
          </a:p>
          <a:p>
            <a:pPr>
              <a:buFont typeface="Wingdings" pitchFamily="2" charset="2"/>
              <a:buChar char="q"/>
              <a:defRPr/>
            </a:pPr>
            <a:r>
              <a:rPr lang="en-US" sz="3200" dirty="0"/>
              <a:t>Primary tooth resorption </a:t>
            </a:r>
          </a:p>
        </p:txBody>
      </p:sp>
      <p:pic>
        <p:nvPicPr>
          <p:cNvPr id="64514" name="Picture 2" descr="C:\Documents and Settings\DR.CRYSTAL\Desktop\My Pictures\babies\u14069177.jpg"/>
          <p:cNvPicPr>
            <a:picLocks noChangeAspect="1" noChangeArrowheads="1"/>
          </p:cNvPicPr>
          <p:nvPr/>
        </p:nvPicPr>
        <p:blipFill>
          <a:blip r:embed="rId2"/>
          <a:srcRect/>
          <a:stretch>
            <a:fillRect/>
          </a:stretch>
        </p:blipFill>
        <p:spPr bwMode="auto">
          <a:xfrm>
            <a:off x="304800" y="3886200"/>
            <a:ext cx="2819400" cy="27432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533400" y="381000"/>
            <a:ext cx="4038600" cy="584775"/>
          </a:xfrm>
          <a:prstGeom prst="rect">
            <a:avLst/>
          </a:prstGeom>
          <a:noFill/>
        </p:spPr>
        <p:txBody>
          <a:bodyPr wrap="square" rtlCol="0">
            <a:spAutoFit/>
          </a:bodyPr>
          <a:lstStyle/>
          <a:p>
            <a:r>
              <a:rPr lang="en-US" sz="3200" b="1" u="sng" dirty="0"/>
              <a:t>ERUPTION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343400"/>
            <a:ext cx="7924800" cy="2246769"/>
          </a:xfrm>
          <a:prstGeom prst="rect">
            <a:avLst/>
          </a:prstGeom>
        </p:spPr>
        <p:txBody>
          <a:bodyPr wrap="square">
            <a:spAutoFit/>
          </a:bodyPr>
          <a:lstStyle/>
          <a:p>
            <a:pPr>
              <a:buFont typeface="Wingdings" pitchFamily="2" charset="2"/>
              <a:buChar char="q"/>
            </a:pPr>
            <a:r>
              <a:rPr lang="en-US" sz="2800" b="1" dirty="0"/>
              <a:t>Dentist  must be familiar with the manifestations and functions that occur during the normal development --- so that he may better evaluate the dentitions in both the child and the adult.</a:t>
            </a:r>
          </a:p>
        </p:txBody>
      </p:sp>
      <p:sp>
        <p:nvSpPr>
          <p:cNvPr id="4" name="Rectangle 3"/>
          <p:cNvSpPr/>
          <p:nvPr/>
        </p:nvSpPr>
        <p:spPr>
          <a:xfrm>
            <a:off x="457200" y="762000"/>
            <a:ext cx="7924800" cy="3108543"/>
          </a:xfrm>
          <a:prstGeom prst="rect">
            <a:avLst/>
          </a:prstGeom>
        </p:spPr>
        <p:txBody>
          <a:bodyPr wrap="square">
            <a:spAutoFit/>
          </a:bodyPr>
          <a:lstStyle/>
          <a:p>
            <a:pPr algn="just">
              <a:buFont typeface="Wingdings" pitchFamily="2" charset="2"/>
              <a:buChar char="q"/>
            </a:pPr>
            <a:r>
              <a:rPr lang="en-US" sz="2800" dirty="0"/>
              <a:t>The formation, emergence , </a:t>
            </a:r>
            <a:r>
              <a:rPr lang="en-US" sz="2800" dirty="0" err="1"/>
              <a:t>resorption</a:t>
            </a:r>
            <a:r>
              <a:rPr lang="en-US" sz="2800" dirty="0"/>
              <a:t> and shedding of deciduous teeth and the formation and emergence of permanent teeth constitute a continuous series of maturational events from before birth to adulthood available for the assessment of dental maturation and even for prediction of development in individuals</a:t>
            </a:r>
            <a:r>
              <a:rPr lang="en-US" sz="2000"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6629400" cy="5066002"/>
          </a:xfrm>
          <a:prstGeom prst="rect">
            <a:avLst/>
          </a:prstGeom>
        </p:spPr>
        <p:txBody>
          <a:bodyPr wrap="square">
            <a:spAutoFit/>
          </a:bodyPr>
          <a:lstStyle/>
          <a:p>
            <a:pPr>
              <a:lnSpc>
                <a:spcPct val="80000"/>
              </a:lnSpc>
            </a:pPr>
            <a:r>
              <a:rPr lang="en-US" sz="3200" u="sng" dirty="0">
                <a:solidFill>
                  <a:schemeClr val="tx2"/>
                </a:solidFill>
              </a:rPr>
              <a:t>Eruption:</a:t>
            </a:r>
          </a:p>
          <a:p>
            <a:pPr>
              <a:lnSpc>
                <a:spcPct val="80000"/>
              </a:lnSpc>
            </a:pPr>
            <a:endParaRPr lang="en-US" sz="3200" dirty="0">
              <a:solidFill>
                <a:schemeClr val="tx2"/>
              </a:solidFill>
            </a:endParaRPr>
          </a:p>
          <a:p>
            <a:pPr lvl="1">
              <a:lnSpc>
                <a:spcPct val="80000"/>
              </a:lnSpc>
              <a:buFont typeface="Wingdings" pitchFamily="2" charset="2"/>
              <a:buChar char="q"/>
            </a:pPr>
            <a:r>
              <a:rPr lang="en-US" sz="2800" dirty="0">
                <a:solidFill>
                  <a:schemeClr val="tx2"/>
                </a:solidFill>
              </a:rPr>
              <a:t>Movement of tooth towards occlusion</a:t>
            </a:r>
          </a:p>
          <a:p>
            <a:pPr lvl="1">
              <a:lnSpc>
                <a:spcPct val="80000"/>
              </a:lnSpc>
            </a:pPr>
            <a:endParaRPr lang="en-US" sz="2800" dirty="0">
              <a:solidFill>
                <a:schemeClr val="tx2"/>
              </a:solidFill>
            </a:endParaRPr>
          </a:p>
          <a:p>
            <a:pPr lvl="1">
              <a:lnSpc>
                <a:spcPct val="80000"/>
              </a:lnSpc>
              <a:buFont typeface="Wingdings" pitchFamily="2" charset="2"/>
              <a:buChar char="q"/>
            </a:pPr>
            <a:r>
              <a:rPr lang="en-US" sz="2800" dirty="0">
                <a:solidFill>
                  <a:schemeClr val="tx2"/>
                </a:solidFill>
              </a:rPr>
              <a:t>Sexual differences</a:t>
            </a:r>
          </a:p>
          <a:p>
            <a:pPr lvl="2">
              <a:lnSpc>
                <a:spcPct val="80000"/>
              </a:lnSpc>
            </a:pPr>
            <a:r>
              <a:rPr lang="en-US" sz="2400" dirty="0">
                <a:solidFill>
                  <a:schemeClr val="tx2"/>
                </a:solidFill>
              </a:rPr>
              <a:t>Male- early eruption till 15 month</a:t>
            </a:r>
          </a:p>
          <a:p>
            <a:pPr lvl="2">
              <a:lnSpc>
                <a:spcPct val="80000"/>
              </a:lnSpc>
            </a:pPr>
            <a:r>
              <a:rPr lang="en-US" sz="2400" dirty="0">
                <a:solidFill>
                  <a:schemeClr val="tx2"/>
                </a:solidFill>
              </a:rPr>
              <a:t>Female- Surpass after 15 months</a:t>
            </a:r>
          </a:p>
          <a:p>
            <a:pPr lvl="2">
              <a:lnSpc>
                <a:spcPct val="80000"/>
              </a:lnSpc>
            </a:pPr>
            <a:endParaRPr lang="en-US" sz="2400" dirty="0">
              <a:solidFill>
                <a:schemeClr val="tx2"/>
              </a:solidFill>
            </a:endParaRPr>
          </a:p>
          <a:p>
            <a:pPr lvl="1">
              <a:lnSpc>
                <a:spcPct val="80000"/>
              </a:lnSpc>
              <a:buFont typeface="Wingdings" pitchFamily="2" charset="2"/>
              <a:buChar char="q"/>
            </a:pPr>
            <a:r>
              <a:rPr lang="en-US" sz="2800" dirty="0">
                <a:solidFill>
                  <a:schemeClr val="tx2"/>
                </a:solidFill>
              </a:rPr>
              <a:t>Hatton study</a:t>
            </a:r>
          </a:p>
          <a:p>
            <a:pPr lvl="2">
              <a:lnSpc>
                <a:spcPct val="80000"/>
              </a:lnSpc>
            </a:pPr>
            <a:r>
              <a:rPr lang="en-US" sz="2400" dirty="0">
                <a:solidFill>
                  <a:schemeClr val="tx2"/>
                </a:solidFill>
              </a:rPr>
              <a:t>Heredity- 78%</a:t>
            </a:r>
          </a:p>
          <a:p>
            <a:pPr lvl="2">
              <a:lnSpc>
                <a:spcPct val="80000"/>
              </a:lnSpc>
            </a:pPr>
            <a:r>
              <a:rPr lang="en-US" sz="2400" dirty="0">
                <a:solidFill>
                  <a:schemeClr val="tx2"/>
                </a:solidFill>
              </a:rPr>
              <a:t>Environmental factors- 22%</a:t>
            </a:r>
          </a:p>
          <a:p>
            <a:pPr lvl="2">
              <a:lnSpc>
                <a:spcPct val="80000"/>
              </a:lnSpc>
            </a:pPr>
            <a:endParaRPr lang="en-US" sz="2400" dirty="0">
              <a:solidFill>
                <a:schemeClr val="tx2"/>
              </a:solidFill>
            </a:endParaRPr>
          </a:p>
          <a:p>
            <a:pPr lvl="1">
              <a:lnSpc>
                <a:spcPct val="80000"/>
              </a:lnSpc>
              <a:buFont typeface="Wingdings" pitchFamily="2" charset="2"/>
              <a:buChar char="q"/>
            </a:pPr>
            <a:r>
              <a:rPr lang="en-US" sz="2800" dirty="0">
                <a:solidFill>
                  <a:schemeClr val="tx2"/>
                </a:solidFill>
              </a:rPr>
              <a:t>Height and weight        (Clin.Pediatr.J:2005)</a:t>
            </a:r>
          </a:p>
        </p:txBody>
      </p:sp>
      <p:pic>
        <p:nvPicPr>
          <p:cNvPr id="3" name="Picture 6" descr="Picture 019"/>
          <p:cNvPicPr>
            <a:picLocks noChangeAspect="1" noChangeArrowheads="1"/>
          </p:cNvPicPr>
          <p:nvPr/>
        </p:nvPicPr>
        <p:blipFill>
          <a:blip r:embed="rId3">
            <a:lum bright="30000" contrast="12000"/>
          </a:blip>
          <a:srcRect t="27275" r="18999" b="29245"/>
          <a:stretch>
            <a:fillRect/>
          </a:stretch>
        </p:blipFill>
        <p:spPr>
          <a:xfrm>
            <a:off x="4191000" y="4779507"/>
            <a:ext cx="4648200" cy="1971675"/>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Theories of eruption</a:t>
            </a:r>
          </a:p>
        </p:txBody>
      </p:sp>
      <p:sp>
        <p:nvSpPr>
          <p:cNvPr id="3" name="Content Placeholder 2"/>
          <p:cNvSpPr>
            <a:spLocks noGrp="1"/>
          </p:cNvSpPr>
          <p:nvPr>
            <p:ph idx="1"/>
          </p:nvPr>
        </p:nvSpPr>
        <p:spPr>
          <a:xfrm>
            <a:off x="609600" y="1752600"/>
            <a:ext cx="8305800" cy="4373563"/>
          </a:xfrm>
        </p:spPr>
        <p:txBody>
          <a:bodyPr>
            <a:normAutofit/>
          </a:bodyPr>
          <a:lstStyle/>
          <a:p>
            <a:pPr>
              <a:buFont typeface="+mj-lt"/>
              <a:buAutoNum type="arabicParenR"/>
            </a:pPr>
            <a:r>
              <a:rPr lang="en-US" sz="2800" dirty="0"/>
              <a:t>BLOOD PRESSURE</a:t>
            </a:r>
          </a:p>
          <a:p>
            <a:pPr>
              <a:buFont typeface="+mj-lt"/>
              <a:buAutoNum type="arabicParenR"/>
            </a:pPr>
            <a:r>
              <a:rPr lang="en-US" sz="2800" dirty="0"/>
              <a:t>GROWTH OF THE ROOT</a:t>
            </a:r>
          </a:p>
          <a:p>
            <a:pPr>
              <a:buFont typeface="+mj-lt"/>
              <a:buAutoNum type="arabicParenR"/>
            </a:pPr>
            <a:r>
              <a:rPr lang="en-US" sz="2800" dirty="0"/>
              <a:t>EPITHELIAL COILS( by WARWICK JAMES)</a:t>
            </a:r>
          </a:p>
          <a:p>
            <a:pPr>
              <a:buFont typeface="+mj-lt"/>
              <a:buAutoNum type="arabicParenR"/>
            </a:pPr>
            <a:r>
              <a:rPr lang="en-US" sz="2800" dirty="0"/>
              <a:t>HAMMOCK LIGAMENT (by SICHER)</a:t>
            </a:r>
          </a:p>
        </p:txBody>
      </p:sp>
      <p:grpSp>
        <p:nvGrpSpPr>
          <p:cNvPr id="4" name="Group 4"/>
          <p:cNvGrpSpPr/>
          <p:nvPr/>
        </p:nvGrpSpPr>
        <p:grpSpPr bwMode="auto">
          <a:xfrm>
            <a:off x="7010400" y="533400"/>
            <a:ext cx="1524000" cy="1828800"/>
            <a:chOff x="4368" y="144"/>
            <a:chExt cx="1200" cy="1296"/>
          </a:xfrm>
        </p:grpSpPr>
        <p:pic>
          <p:nvPicPr>
            <p:cNvPr id="5" name="Picture 5" descr="golden_tooth_lg_wm"/>
            <p:cNvPicPr>
              <a:picLocks noChangeAspect="1" noChangeArrowheads="1" noCrop="1"/>
            </p:cNvPicPr>
            <p:nvPr/>
          </p:nvPicPr>
          <p:blipFill>
            <a:blip r:embed="rId2"/>
            <a:srcRect/>
            <a:stretch>
              <a:fillRect/>
            </a:stretch>
          </p:blipFill>
          <p:spPr bwMode="auto">
            <a:xfrm>
              <a:off x="4368" y="144"/>
              <a:ext cx="1200" cy="1134"/>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sp>
          <p:nvSpPr>
            <p:cNvPr id="6" name="Rectangle 6"/>
            <p:cNvSpPr>
              <a:spLocks noChangeArrowheads="1"/>
            </p:cNvSpPr>
            <p:nvPr/>
          </p:nvSpPr>
          <p:spPr bwMode="auto">
            <a:xfrm>
              <a:off x="4368" y="1200"/>
              <a:ext cx="1200" cy="240"/>
            </a:xfrm>
            <a:prstGeom prst="rect">
              <a:avLst/>
            </a:prstGeom>
            <a:solidFill>
              <a:schemeClr val="bg1"/>
            </a:solidFill>
            <a:ln w="9525" algn="ctr">
              <a:solidFill>
                <a:schemeClr val="bg1"/>
              </a:solidFill>
              <a:miter lim="800000"/>
            </a:ln>
            <a:effectLst/>
          </p:spPr>
          <p:txBody>
            <a:bodyPr wrap="none" anchor="ct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INTRA ORAL FORCES</a:t>
            </a:r>
          </a:p>
        </p:txBody>
      </p:sp>
      <p:sp>
        <p:nvSpPr>
          <p:cNvPr id="3" name="Content Placeholder 2"/>
          <p:cNvSpPr>
            <a:spLocks noGrp="1"/>
          </p:cNvSpPr>
          <p:nvPr>
            <p:ph idx="1"/>
          </p:nvPr>
        </p:nvSpPr>
        <p:spPr/>
        <p:txBody>
          <a:bodyPr/>
          <a:lstStyle/>
          <a:p>
            <a:pPr>
              <a:buFont typeface="Wingdings" pitchFamily="2" charset="2"/>
              <a:buChar char="q"/>
            </a:pPr>
            <a:r>
              <a:rPr lang="en-US" dirty="0"/>
              <a:t>PHYSICAL FORCES INFLUENCING POSITION OF TOOTH</a:t>
            </a:r>
          </a:p>
          <a:p>
            <a:pPr>
              <a:buFont typeface="+mj-lt"/>
              <a:buAutoNum type="arabicParenR"/>
            </a:pPr>
            <a:r>
              <a:rPr lang="en-US" dirty="0"/>
              <a:t>BUCCOLINGUAL--- from musculature of lips, cheeks and tongue.</a:t>
            </a:r>
          </a:p>
          <a:p>
            <a:pPr>
              <a:buFont typeface="+mj-lt"/>
              <a:buAutoNum type="arabicParenR"/>
            </a:pPr>
            <a:r>
              <a:rPr lang="en-US" dirty="0"/>
              <a:t>MESIODISTAL--- exerted through adjacent teeth</a:t>
            </a:r>
          </a:p>
        </p:txBody>
      </p:sp>
      <p:pic>
        <p:nvPicPr>
          <p:cNvPr id="399362" name="Picture 2" descr="C:\Documents and Settings\DR.CRYSTAL\Desktop\My Pictures\dentition\flying tooth.jpg"/>
          <p:cNvPicPr>
            <a:picLocks noChangeAspect="1" noChangeArrowheads="1"/>
          </p:cNvPicPr>
          <p:nvPr/>
        </p:nvPicPr>
        <p:blipFill>
          <a:blip r:embed="rId2"/>
          <a:srcRect/>
          <a:stretch>
            <a:fillRect/>
          </a:stretch>
        </p:blipFill>
        <p:spPr bwMode="auto">
          <a:xfrm>
            <a:off x="381000" y="5105400"/>
            <a:ext cx="1143000" cy="142875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CLASSIFICATION OF TOOTH ERUPTION---- stages</a:t>
            </a:r>
          </a:p>
        </p:txBody>
      </p:sp>
      <p:sp>
        <p:nvSpPr>
          <p:cNvPr id="3" name="Content Placeholder 2"/>
          <p:cNvSpPr>
            <a:spLocks noGrp="1"/>
          </p:cNvSpPr>
          <p:nvPr>
            <p:ph idx="1"/>
          </p:nvPr>
        </p:nvSpPr>
        <p:spPr>
          <a:xfrm>
            <a:off x="685800" y="1600200"/>
            <a:ext cx="8001000" cy="4525963"/>
          </a:xfrm>
        </p:spPr>
        <p:txBody>
          <a:bodyPr/>
          <a:lstStyle/>
          <a:p>
            <a:pPr>
              <a:lnSpc>
                <a:spcPct val="120000"/>
              </a:lnSpc>
              <a:buNone/>
            </a:pPr>
            <a:r>
              <a:rPr lang="en-US" b="1" dirty="0"/>
              <a:t>                          : </a:t>
            </a:r>
            <a:r>
              <a:rPr lang="en-US" sz="2400" b="1" dirty="0"/>
              <a:t>PRE EMERGENT  ERUPTION</a:t>
            </a:r>
          </a:p>
          <a:p>
            <a:pPr>
              <a:lnSpc>
                <a:spcPct val="120000"/>
              </a:lnSpc>
              <a:buFontTx/>
              <a:buNone/>
            </a:pPr>
            <a:r>
              <a:rPr lang="en-US" sz="2400" b="1" dirty="0"/>
              <a:t>                      : POST EMERGENT ERUPTION</a:t>
            </a:r>
          </a:p>
          <a:p>
            <a:pPr>
              <a:lnSpc>
                <a:spcPct val="120000"/>
              </a:lnSpc>
              <a:buNone/>
            </a:pPr>
            <a:r>
              <a:rPr lang="en-US" sz="2400" b="1" u="sng" dirty="0"/>
              <a:t>PRE EMERGENT ERUPTION</a:t>
            </a:r>
            <a:r>
              <a:rPr lang="en-US" sz="2400" b="1" dirty="0"/>
              <a:t>:</a:t>
            </a:r>
            <a:endParaRPr lang="en-US" b="1" dirty="0"/>
          </a:p>
          <a:p>
            <a:pPr>
              <a:lnSpc>
                <a:spcPct val="120000"/>
              </a:lnSpc>
              <a:buFont typeface="Wingdings" pitchFamily="2" charset="2"/>
              <a:buChar char="q"/>
            </a:pPr>
            <a:r>
              <a:rPr lang="en-US" b="1" dirty="0"/>
              <a:t>FOLLICULAR PHASE: L</a:t>
            </a:r>
            <a:r>
              <a:rPr lang="en-US" dirty="0"/>
              <a:t>a</a:t>
            </a:r>
            <a:r>
              <a:rPr lang="en-US" sz="2400" dirty="0"/>
              <a:t>bial or </a:t>
            </a:r>
            <a:r>
              <a:rPr lang="en-US" sz="2400" dirty="0" err="1"/>
              <a:t>buccal</a:t>
            </a:r>
            <a:r>
              <a:rPr lang="en-US" sz="2400" dirty="0"/>
              <a:t> drift of the tooth follicle within the bone.</a:t>
            </a:r>
          </a:p>
          <a:p>
            <a:pPr>
              <a:lnSpc>
                <a:spcPct val="120000"/>
              </a:lnSpc>
              <a:buFont typeface="Wingdings" pitchFamily="2" charset="2"/>
              <a:buChar char="q"/>
            </a:pPr>
            <a:r>
              <a:rPr lang="en-US" sz="2400" dirty="0"/>
              <a:t>Eruptive movements begin soon after root begins to form.  Thus the </a:t>
            </a:r>
            <a:r>
              <a:rPr lang="en-US" sz="2400" b="1" dirty="0"/>
              <a:t>“PRE EMERGENT SPURT PHASE” </a:t>
            </a:r>
            <a:r>
              <a:rPr lang="en-US" sz="2400" dirty="0"/>
              <a:t>of eruption begins.</a:t>
            </a:r>
            <a:r>
              <a:rPr lang="en-US" sz="2400" b="1" dirty="0"/>
              <a:t> </a:t>
            </a:r>
            <a:r>
              <a:rPr lang="en-US" sz="2400" dirty="0"/>
              <a:t> </a:t>
            </a:r>
            <a:endParaRPr lang="en-US" b="1" dirty="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0"/>
            <a:ext cx="8305800" cy="2492990"/>
          </a:xfrm>
          <a:prstGeom prst="rect">
            <a:avLst/>
          </a:prstGeom>
        </p:spPr>
        <p:txBody>
          <a:bodyPr wrap="square">
            <a:spAutoFit/>
          </a:bodyPr>
          <a:lstStyle/>
          <a:p>
            <a:pPr>
              <a:lnSpc>
                <a:spcPct val="130000"/>
              </a:lnSpc>
            </a:pPr>
            <a:r>
              <a:rPr lang="en-US" sz="2400" dirty="0"/>
              <a:t>Two processes are necessary </a:t>
            </a:r>
          </a:p>
          <a:p>
            <a:pPr>
              <a:lnSpc>
                <a:spcPct val="130000"/>
              </a:lnSpc>
            </a:pPr>
            <a:r>
              <a:rPr lang="en-US" sz="2400" dirty="0"/>
              <a:t>1)There must be resorption of bone and primary tooth roots overlying the crown of the erupting tooth.</a:t>
            </a:r>
          </a:p>
          <a:p>
            <a:pPr>
              <a:lnSpc>
                <a:spcPct val="130000"/>
              </a:lnSpc>
            </a:pPr>
            <a:r>
              <a:rPr lang="en-US" sz="2400" dirty="0"/>
              <a:t>2)The eruption mechanism itself then must move the tooth in the direction where the path has been cleared.</a:t>
            </a:r>
          </a:p>
        </p:txBody>
      </p:sp>
      <p:sp>
        <p:nvSpPr>
          <p:cNvPr id="5" name="Rectangle 4"/>
          <p:cNvSpPr/>
          <p:nvPr/>
        </p:nvSpPr>
        <p:spPr>
          <a:xfrm>
            <a:off x="304800" y="3244334"/>
            <a:ext cx="7315200" cy="1200329"/>
          </a:xfrm>
          <a:prstGeom prst="rect">
            <a:avLst/>
          </a:prstGeom>
        </p:spPr>
        <p:txBody>
          <a:bodyPr wrap="square">
            <a:spAutoFit/>
          </a:bodyPr>
          <a:lstStyle/>
          <a:p>
            <a:r>
              <a:rPr lang="en-US" sz="2400" b="1" u="sng" dirty="0"/>
              <a:t>POST EMERGENT ERUPTION:</a:t>
            </a:r>
          </a:p>
          <a:p>
            <a:endParaRPr lang="en-US" sz="2400" b="1" dirty="0"/>
          </a:p>
          <a:p>
            <a:endParaRPr lang="en-US" sz="2400" dirty="0"/>
          </a:p>
        </p:txBody>
      </p:sp>
      <p:sp>
        <p:nvSpPr>
          <p:cNvPr id="6" name="Rectangle 5"/>
          <p:cNvSpPr/>
          <p:nvPr/>
        </p:nvSpPr>
        <p:spPr>
          <a:xfrm>
            <a:off x="304800" y="3886200"/>
            <a:ext cx="8153400" cy="2790187"/>
          </a:xfrm>
          <a:prstGeom prst="rect">
            <a:avLst/>
          </a:prstGeom>
        </p:spPr>
        <p:txBody>
          <a:bodyPr wrap="square">
            <a:spAutoFit/>
          </a:bodyPr>
          <a:lstStyle/>
          <a:p>
            <a:pPr>
              <a:lnSpc>
                <a:spcPct val="150000"/>
              </a:lnSpc>
            </a:pPr>
            <a:r>
              <a:rPr lang="en-US" sz="2400" dirty="0"/>
              <a:t>EMERGES          3/4</a:t>
            </a:r>
            <a:r>
              <a:rPr lang="en-US" sz="2400" baseline="30000" dirty="0"/>
              <a:t>th</a:t>
            </a:r>
            <a:r>
              <a:rPr lang="en-US" sz="2400" dirty="0"/>
              <a:t> of its root development is complete.</a:t>
            </a:r>
          </a:p>
          <a:p>
            <a:pPr>
              <a:lnSpc>
                <a:spcPct val="150000"/>
              </a:lnSpc>
            </a:pPr>
            <a:r>
              <a:rPr lang="en-US" sz="2400" dirty="0"/>
              <a:t>EMERGES           erupts rapidly           approaches the </a:t>
            </a:r>
            <a:r>
              <a:rPr lang="en-US" sz="2400" dirty="0" err="1"/>
              <a:t>occlusal</a:t>
            </a:r>
            <a:r>
              <a:rPr lang="en-US" sz="2400" dirty="0"/>
              <a:t> level and is subjected to masticatory forces. Now eruption slows.</a:t>
            </a:r>
          </a:p>
        </p:txBody>
      </p:sp>
      <p:sp>
        <p:nvSpPr>
          <p:cNvPr id="7" name="Right Arrow 6"/>
          <p:cNvSpPr/>
          <p:nvPr/>
        </p:nvSpPr>
        <p:spPr>
          <a:xfrm>
            <a:off x="2133600" y="4191000"/>
            <a:ext cx="609600" cy="1524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 name="Right Arrow 7"/>
          <p:cNvSpPr/>
          <p:nvPr/>
        </p:nvSpPr>
        <p:spPr>
          <a:xfrm>
            <a:off x="2133600" y="5257800"/>
            <a:ext cx="685800" cy="2286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953000" y="5334000"/>
            <a:ext cx="762000" cy="1524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5847119" cy="523220"/>
          </a:xfrm>
          <a:prstGeom prst="rect">
            <a:avLst/>
          </a:prstGeom>
        </p:spPr>
        <p:txBody>
          <a:bodyPr wrap="square">
            <a:spAutoFit/>
          </a:bodyPr>
          <a:lstStyle/>
          <a:p>
            <a:r>
              <a:rPr lang="en-US" sz="2800" b="1" u="sng" dirty="0"/>
              <a:t>POST EMERGENT SPURT</a:t>
            </a:r>
            <a:endParaRPr lang="en-US" sz="2800" u="sng" dirty="0"/>
          </a:p>
        </p:txBody>
      </p:sp>
      <p:sp>
        <p:nvSpPr>
          <p:cNvPr id="3" name="Rectangle 2"/>
          <p:cNvSpPr/>
          <p:nvPr/>
        </p:nvSpPr>
        <p:spPr>
          <a:xfrm>
            <a:off x="228600" y="990600"/>
            <a:ext cx="5410200" cy="5728171"/>
          </a:xfrm>
          <a:prstGeom prst="rect">
            <a:avLst/>
          </a:prstGeom>
        </p:spPr>
        <p:txBody>
          <a:bodyPr wrap="square">
            <a:spAutoFit/>
          </a:bodyPr>
          <a:lstStyle/>
          <a:p>
            <a:pPr>
              <a:lnSpc>
                <a:spcPct val="120000"/>
              </a:lnSpc>
              <a:buFont typeface="Wingdings" pitchFamily="2" charset="2"/>
              <a:buChar char="q"/>
            </a:pPr>
            <a:r>
              <a:rPr lang="en-US" sz="2800" dirty="0"/>
              <a:t>The stage of relatively rapid eruption from the time a tooth first penetrates the </a:t>
            </a:r>
            <a:r>
              <a:rPr lang="en-US" sz="2800" dirty="0" err="1"/>
              <a:t>gingiva</a:t>
            </a:r>
            <a:r>
              <a:rPr lang="en-US" sz="2800" dirty="0"/>
              <a:t> until it reaches the </a:t>
            </a:r>
            <a:r>
              <a:rPr lang="en-US" sz="2800" dirty="0" err="1"/>
              <a:t>occlusal</a:t>
            </a:r>
            <a:r>
              <a:rPr lang="en-US" sz="2800" dirty="0"/>
              <a:t> level is called as the </a:t>
            </a:r>
            <a:r>
              <a:rPr lang="en-US" sz="2800" b="1" dirty="0"/>
              <a:t>POST EMERGENT SPURT.</a:t>
            </a:r>
          </a:p>
          <a:p>
            <a:pPr>
              <a:lnSpc>
                <a:spcPct val="120000"/>
              </a:lnSpc>
              <a:buFont typeface="Wingdings" pitchFamily="2" charset="2"/>
              <a:buChar char="q"/>
            </a:pPr>
            <a:endParaRPr lang="en-US" sz="2800" b="1" dirty="0"/>
          </a:p>
          <a:p>
            <a:pPr>
              <a:lnSpc>
                <a:spcPct val="120000"/>
              </a:lnSpc>
              <a:buFont typeface="Wingdings" pitchFamily="2" charset="2"/>
              <a:buChar char="q"/>
            </a:pPr>
            <a:r>
              <a:rPr lang="en-US" sz="2800" dirty="0"/>
              <a:t>The phase which follows this comprises of very slow eruption and is called as </a:t>
            </a:r>
            <a:r>
              <a:rPr lang="en-US" sz="2800" b="1" dirty="0"/>
              <a:t>JUVENILE OCCLUSAL EQUILIBRIUM.</a:t>
            </a:r>
            <a:endParaRPr lang="en-US" sz="2800" dirty="0"/>
          </a:p>
        </p:txBody>
      </p:sp>
      <p:pic>
        <p:nvPicPr>
          <p:cNvPr id="4" name="Picture 2" descr="scan0005"/>
          <p:cNvPicPr>
            <a:picLocks noChangeAspect="1" noChangeArrowheads="1"/>
          </p:cNvPicPr>
          <p:nvPr/>
        </p:nvPicPr>
        <p:blipFill>
          <a:blip r:embed="rId2"/>
          <a:srcRect/>
          <a:stretch>
            <a:fillRect/>
          </a:stretch>
        </p:blipFill>
        <p:spPr bwMode="auto">
          <a:xfrm>
            <a:off x="5791200" y="1066800"/>
            <a:ext cx="3352800" cy="322672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382000" cy="4449763"/>
          </a:xfrm>
        </p:spPr>
        <p:txBody>
          <a:bodyPr/>
          <a:lstStyle/>
          <a:p>
            <a:pPr>
              <a:buFont typeface="Wingdings" pitchFamily="2" charset="2"/>
              <a:buChar char="q"/>
            </a:pPr>
            <a:r>
              <a:rPr lang="en-US" sz="2800" dirty="0"/>
              <a:t>TEETH THAT ARE IN FUNCTION ERUPT AT A RATE THAT PARALLELS THE RATE OF VERTICAL  GROWTH OF MANDIBULAR RAMUS.</a:t>
            </a:r>
          </a:p>
          <a:p>
            <a:pPr>
              <a:buFont typeface="Wingdings" pitchFamily="2" charset="2"/>
              <a:buChar char="q"/>
            </a:pPr>
            <a:endParaRPr lang="en-US" sz="2800" dirty="0"/>
          </a:p>
          <a:p>
            <a:pPr>
              <a:buFont typeface="Wingdings" pitchFamily="2" charset="2"/>
              <a:buChar char="q"/>
            </a:pPr>
            <a:r>
              <a:rPr lang="en-US" sz="2800" dirty="0"/>
              <a:t>MOST ORTHODONTIC PROBLEMS ARISE WHEN ERUPTION DOES NOT COINCIDE WITH GROWTH.</a:t>
            </a:r>
          </a:p>
          <a:p>
            <a:pPr>
              <a:buFont typeface="Wingdings" pitchFamily="2" charset="2"/>
              <a:buChar char="q"/>
            </a:pPr>
            <a:endParaRPr lang="en-US" dirty="0"/>
          </a:p>
        </p:txBody>
      </p:sp>
      <p:pic>
        <p:nvPicPr>
          <p:cNvPr id="83969" name="Picture 1" descr="C:\Documents and Settings\DR.CRYSTAL\Desktop\My Pictures\dentition\tooth3.jpg"/>
          <p:cNvPicPr>
            <a:picLocks noChangeAspect="1" noChangeArrowheads="1"/>
          </p:cNvPicPr>
          <p:nvPr/>
        </p:nvPicPr>
        <p:blipFill>
          <a:blip r:embed="rId2"/>
          <a:srcRect/>
          <a:stretch>
            <a:fillRect/>
          </a:stretch>
        </p:blipFill>
        <p:spPr bwMode="auto">
          <a:xfrm>
            <a:off x="6858000" y="4572000"/>
            <a:ext cx="1981200" cy="19812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ADULT OCCLUSAL EQUILIBRIUM</a:t>
            </a:r>
            <a:endParaRPr lang="en-US" u="sng" dirty="0"/>
          </a:p>
        </p:txBody>
      </p:sp>
      <p:sp>
        <p:nvSpPr>
          <p:cNvPr id="3" name="Content Placeholder 2"/>
          <p:cNvSpPr>
            <a:spLocks noGrp="1"/>
          </p:cNvSpPr>
          <p:nvPr>
            <p:ph idx="1"/>
          </p:nvPr>
        </p:nvSpPr>
        <p:spPr>
          <a:xfrm>
            <a:off x="152400" y="1600200"/>
            <a:ext cx="8534400" cy="4953000"/>
          </a:xfrm>
        </p:spPr>
        <p:txBody>
          <a:bodyPr>
            <a:noAutofit/>
          </a:bodyPr>
          <a:lstStyle/>
          <a:p>
            <a:pPr>
              <a:lnSpc>
                <a:spcPct val="120000"/>
              </a:lnSpc>
              <a:buFont typeface="Wingdings" pitchFamily="2" charset="2"/>
              <a:buChar char="q"/>
            </a:pPr>
            <a:r>
              <a:rPr lang="en-US" sz="2800" dirty="0"/>
              <a:t>A final phase in tooth eruption .Ending of the pubertal growth spurt</a:t>
            </a:r>
          </a:p>
          <a:p>
            <a:pPr>
              <a:lnSpc>
                <a:spcPct val="120000"/>
              </a:lnSpc>
              <a:buFont typeface="Wingdings" pitchFamily="2" charset="2"/>
              <a:buChar char="q"/>
            </a:pPr>
            <a:r>
              <a:rPr lang="en-US" sz="2800" dirty="0"/>
              <a:t>Adult teeth continue to grow at a slow rate.</a:t>
            </a:r>
          </a:p>
          <a:p>
            <a:pPr>
              <a:lnSpc>
                <a:spcPct val="120000"/>
              </a:lnSpc>
              <a:buFont typeface="Wingdings" pitchFamily="2" charset="2"/>
              <a:buChar char="q"/>
            </a:pPr>
            <a:r>
              <a:rPr lang="en-US" sz="2800" dirty="0"/>
              <a:t>Antagonist is lost, tooth erupts more rapidly.</a:t>
            </a:r>
          </a:p>
          <a:p>
            <a:pPr>
              <a:lnSpc>
                <a:spcPct val="120000"/>
              </a:lnSpc>
              <a:buFont typeface="Wingdings" pitchFamily="2" charset="2"/>
              <a:buChar char="q"/>
            </a:pPr>
            <a:r>
              <a:rPr lang="en-US" sz="2800" dirty="0"/>
              <a:t>Thus eruption mechanism is capable of producing tooth movement late in life.</a:t>
            </a:r>
          </a:p>
          <a:p>
            <a:pPr>
              <a:lnSpc>
                <a:spcPct val="120000"/>
              </a:lnSpc>
              <a:buFont typeface="Wingdings" pitchFamily="2" charset="2"/>
              <a:buChar char="q"/>
            </a:pPr>
            <a:r>
              <a:rPr lang="en-US" sz="2800" dirty="0"/>
              <a:t>Wear of teeth is compensated by additional eruption  and face height remains constant.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315200" cy="1143000"/>
          </a:xfrm>
        </p:spPr>
        <p:txBody>
          <a:bodyPr/>
          <a:lstStyle/>
          <a:p>
            <a:r>
              <a:rPr lang="en-US" u="sng" dirty="0"/>
              <a:t>Orthodontic implications</a:t>
            </a:r>
          </a:p>
        </p:txBody>
      </p:sp>
      <p:sp>
        <p:nvSpPr>
          <p:cNvPr id="3" name="Content Placeholder 2"/>
          <p:cNvSpPr>
            <a:spLocks noGrp="1"/>
          </p:cNvSpPr>
          <p:nvPr>
            <p:ph idx="1"/>
          </p:nvPr>
        </p:nvSpPr>
        <p:spPr>
          <a:xfrm>
            <a:off x="457200" y="1600200"/>
            <a:ext cx="7162800" cy="4525963"/>
          </a:xfrm>
        </p:spPr>
        <p:txBody>
          <a:bodyPr>
            <a:normAutofit/>
          </a:bodyPr>
          <a:lstStyle/>
          <a:p>
            <a:pPr>
              <a:buNone/>
            </a:pPr>
            <a:r>
              <a:rPr lang="en-US" sz="2800" dirty="0"/>
              <a:t>SPACE MAINTAINERS AND REGAINERS</a:t>
            </a:r>
          </a:p>
        </p:txBody>
      </p:sp>
      <p:pic>
        <p:nvPicPr>
          <p:cNvPr id="427010" name="Picture 2" descr="C:\Documents and Settings\DR.CRYSTAL\Desktop\My Pictures\dentition\dentist.jpg"/>
          <p:cNvPicPr>
            <a:picLocks noChangeAspect="1" noChangeArrowheads="1"/>
          </p:cNvPicPr>
          <p:nvPr/>
        </p:nvPicPr>
        <p:blipFill>
          <a:blip r:embed="rId2"/>
          <a:srcRect/>
          <a:stretch>
            <a:fillRect/>
          </a:stretch>
        </p:blipFill>
        <p:spPr bwMode="auto">
          <a:xfrm>
            <a:off x="7239000" y="533400"/>
            <a:ext cx="1447800" cy="19812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Eruption  timings--- rhythm</a:t>
            </a:r>
          </a:p>
        </p:txBody>
      </p:sp>
      <p:sp>
        <p:nvSpPr>
          <p:cNvPr id="3" name="Content Placeholder 2"/>
          <p:cNvSpPr>
            <a:spLocks noGrp="1"/>
          </p:cNvSpPr>
          <p:nvPr>
            <p:ph idx="1"/>
          </p:nvPr>
        </p:nvSpPr>
        <p:spPr>
          <a:xfrm>
            <a:off x="457200" y="1600200"/>
            <a:ext cx="8229600" cy="4525963"/>
          </a:xfrm>
        </p:spPr>
        <p:txBody>
          <a:bodyPr>
            <a:normAutofit fontScale="77500" lnSpcReduction="20000"/>
          </a:bodyPr>
          <a:lstStyle/>
          <a:p>
            <a:pPr>
              <a:lnSpc>
                <a:spcPct val="130000"/>
              </a:lnSpc>
              <a:buFont typeface="Wingdings" pitchFamily="2" charset="2"/>
              <a:buChar char="q"/>
            </a:pPr>
            <a:r>
              <a:rPr lang="en-US" sz="3500" dirty="0"/>
              <a:t>Critical period 8PM to1AM.—circadian rhythm related to cycle of growth hormone release.</a:t>
            </a:r>
          </a:p>
          <a:p>
            <a:pPr>
              <a:lnSpc>
                <a:spcPct val="130000"/>
              </a:lnSpc>
              <a:buFont typeface="Wingdings" pitchFamily="2" charset="2"/>
              <a:buChar char="q"/>
            </a:pPr>
            <a:endParaRPr lang="en-US" sz="3500" dirty="0"/>
          </a:p>
          <a:p>
            <a:pPr>
              <a:lnSpc>
                <a:spcPct val="130000"/>
              </a:lnSpc>
              <a:buFont typeface="Wingdings" pitchFamily="2" charset="2"/>
              <a:buChar char="q"/>
            </a:pPr>
            <a:r>
              <a:rPr lang="en-US" sz="3500" dirty="0"/>
              <a:t>Excessive eruption of posterior teeth is a characteristic of long face. Since teeth  erupt primarily at night and early morning it is possible that wearing an appliance during this time would be helpful.</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810" y="4828310"/>
            <a:ext cx="6780213" cy="1267690"/>
          </a:xfrm>
        </p:spPr>
        <p:txBody>
          <a:bodyPr/>
          <a:lstStyle/>
          <a:p>
            <a:r>
              <a:rPr lang="en-US" sz="8000" b="1" u="sng" dirty="0">
                <a:solidFill>
                  <a:schemeClr val="bg2"/>
                </a:solidFill>
              </a:rPr>
              <a:t>OCCLUSION</a:t>
            </a:r>
          </a:p>
        </p:txBody>
      </p:sp>
      <p:sp>
        <p:nvSpPr>
          <p:cNvPr id="3" name="Text Placeholder 2"/>
          <p:cNvSpPr>
            <a:spLocks noGrp="1"/>
          </p:cNvSpPr>
          <p:nvPr>
            <p:ph type="body" sz="half" idx="2"/>
          </p:nvPr>
        </p:nvSpPr>
        <p:spPr/>
        <p:txBody>
          <a:bodyPr/>
          <a:lstStyle/>
          <a:p>
            <a:endParaRPr lang="en-US"/>
          </a:p>
        </p:txBody>
      </p:sp>
      <p:pic>
        <p:nvPicPr>
          <p:cNvPr id="5" name="Picture Placeholder 4" descr="untitled.bmp"/>
          <p:cNvPicPr>
            <a:picLocks noGrp="1" noChangeAspect="1"/>
          </p:cNvPicPr>
          <p:nvPr>
            <p:ph type="pic" idx="1"/>
          </p:nvPr>
        </p:nvPicPr>
        <p:blipFill>
          <a:blip r:embed="rId2"/>
          <a:srcRect t="21196" b="21196"/>
          <a:stretch>
            <a:fillRect/>
          </a:stretch>
        </p:blip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153400" cy="990600"/>
          </a:xfrm>
        </p:spPr>
        <p:txBody>
          <a:bodyPr/>
          <a:lstStyle/>
          <a:p>
            <a:pPr lvl="2">
              <a:defRPr/>
            </a:pPr>
            <a:r>
              <a:rPr lang="en-US" sz="3200" b="1" dirty="0">
                <a:solidFill>
                  <a:schemeClr val="tx2"/>
                </a:solidFill>
                <a:latin typeface="+mn-lt"/>
              </a:rPr>
              <a:t>   </a:t>
            </a:r>
            <a:br>
              <a:rPr lang="en-US" sz="3200" b="1" dirty="0">
                <a:solidFill>
                  <a:schemeClr val="tx2"/>
                </a:solidFill>
                <a:latin typeface="+mn-lt"/>
              </a:rPr>
            </a:br>
            <a:endParaRPr lang="en-US" sz="2400" b="1" dirty="0">
              <a:solidFill>
                <a:schemeClr val="tx2"/>
              </a:solidFill>
              <a:latin typeface="+mn-lt"/>
            </a:endParaRPr>
          </a:p>
        </p:txBody>
      </p:sp>
      <p:pic>
        <p:nvPicPr>
          <p:cNvPr id="4" name="Picture 5" descr="ep5"/>
          <p:cNvPicPr>
            <a:picLocks noGrp="1" noChangeAspect="1" noChangeArrowheads="1"/>
          </p:cNvPicPr>
          <p:nvPr>
            <p:ph idx="1"/>
          </p:nvPr>
        </p:nvPicPr>
        <p:blipFill>
          <a:blip r:embed="rId2"/>
          <a:srcRect l="21597" t="23438" r="9438" b="11694"/>
          <a:stretch>
            <a:fillRect/>
          </a:stretch>
        </p:blipFill>
        <p:spPr bwMode="auto">
          <a:xfrm>
            <a:off x="228600" y="1752600"/>
            <a:ext cx="2022175" cy="1427522"/>
          </a:xfrm>
          <a:prstGeom prst="rect">
            <a:avLst/>
          </a:prstGeom>
          <a:noFill/>
          <a:ln w="9525">
            <a:noFill/>
            <a:miter lim="800000"/>
            <a:headEnd/>
            <a:tailEnd/>
          </a:ln>
        </p:spPr>
      </p:pic>
      <p:pic>
        <p:nvPicPr>
          <p:cNvPr id="5" name="Picture 6" descr="ep6"/>
          <p:cNvPicPr>
            <a:picLocks noChangeAspect="1" noChangeArrowheads="1"/>
          </p:cNvPicPr>
          <p:nvPr/>
        </p:nvPicPr>
        <p:blipFill>
          <a:blip r:embed="rId3"/>
          <a:srcRect l="30562" t="28349" r="30688" b="15025"/>
          <a:stretch>
            <a:fillRect/>
          </a:stretch>
        </p:blipFill>
        <p:spPr bwMode="auto">
          <a:xfrm>
            <a:off x="2743200" y="1676400"/>
            <a:ext cx="1752600" cy="1643062"/>
          </a:xfrm>
          <a:prstGeom prst="rect">
            <a:avLst/>
          </a:prstGeom>
          <a:noFill/>
          <a:ln w="9525">
            <a:noFill/>
            <a:miter lim="800000"/>
            <a:headEnd/>
            <a:tailEnd/>
          </a:ln>
        </p:spPr>
      </p:pic>
      <p:pic>
        <p:nvPicPr>
          <p:cNvPr id="6" name="Picture 7" descr="ep7"/>
          <p:cNvPicPr>
            <a:picLocks noChangeAspect="1" noChangeArrowheads="1"/>
          </p:cNvPicPr>
          <p:nvPr/>
        </p:nvPicPr>
        <p:blipFill>
          <a:blip r:embed="rId4"/>
          <a:srcRect l="33063" t="26685" r="31937" b="18356"/>
          <a:stretch>
            <a:fillRect/>
          </a:stretch>
        </p:blipFill>
        <p:spPr bwMode="auto">
          <a:xfrm>
            <a:off x="5029200" y="1600200"/>
            <a:ext cx="1635125" cy="1676400"/>
          </a:xfrm>
          <a:prstGeom prst="rect">
            <a:avLst/>
          </a:prstGeom>
          <a:noFill/>
          <a:ln w="9525">
            <a:noFill/>
            <a:miter lim="800000"/>
            <a:headEnd/>
            <a:tailEnd/>
          </a:ln>
        </p:spPr>
      </p:pic>
      <p:pic>
        <p:nvPicPr>
          <p:cNvPr id="7" name="Picture 8" descr="ep8"/>
          <p:cNvPicPr>
            <a:picLocks noChangeAspect="1" noChangeArrowheads="1"/>
          </p:cNvPicPr>
          <p:nvPr/>
        </p:nvPicPr>
        <p:blipFill>
          <a:blip r:embed="rId5"/>
          <a:srcRect l="28751" t="26646" r="27499" b="18394"/>
          <a:stretch>
            <a:fillRect/>
          </a:stretch>
        </p:blipFill>
        <p:spPr bwMode="auto">
          <a:xfrm>
            <a:off x="7086600" y="1676400"/>
            <a:ext cx="1676400" cy="1631950"/>
          </a:xfrm>
          <a:prstGeom prst="rect">
            <a:avLst/>
          </a:prstGeom>
          <a:noFill/>
          <a:ln w="9525">
            <a:noFill/>
            <a:miter lim="800000"/>
            <a:headEnd/>
            <a:tailEnd/>
          </a:ln>
        </p:spPr>
      </p:pic>
      <p:pic>
        <p:nvPicPr>
          <p:cNvPr id="8" name="Picture 10" descr="ep9"/>
          <p:cNvPicPr>
            <a:picLocks noChangeAspect="1" noChangeArrowheads="1"/>
          </p:cNvPicPr>
          <p:nvPr/>
        </p:nvPicPr>
        <p:blipFill>
          <a:blip r:embed="rId6"/>
          <a:srcRect l="28751" t="28349" r="26250" b="18356"/>
          <a:stretch>
            <a:fillRect/>
          </a:stretch>
        </p:blipFill>
        <p:spPr bwMode="auto">
          <a:xfrm>
            <a:off x="1219200" y="4191000"/>
            <a:ext cx="2286000" cy="2100262"/>
          </a:xfrm>
          <a:prstGeom prst="rect">
            <a:avLst/>
          </a:prstGeom>
          <a:noFill/>
          <a:ln w="9525">
            <a:noFill/>
            <a:miter lim="800000"/>
            <a:headEnd/>
            <a:tailEnd/>
          </a:ln>
        </p:spPr>
      </p:pic>
      <p:pic>
        <p:nvPicPr>
          <p:cNvPr id="9" name="Picture 9" descr="nos1"/>
          <p:cNvPicPr>
            <a:picLocks noChangeAspect="1" noChangeArrowheads="1"/>
          </p:cNvPicPr>
          <p:nvPr/>
        </p:nvPicPr>
        <p:blipFill>
          <a:blip r:embed="rId7"/>
          <a:srcRect l="10562" t="31680" r="21939" b="13361"/>
          <a:stretch>
            <a:fillRect/>
          </a:stretch>
        </p:blipFill>
        <p:spPr bwMode="auto">
          <a:xfrm>
            <a:off x="4648200" y="4191000"/>
            <a:ext cx="3276600" cy="2001838"/>
          </a:xfrm>
          <a:prstGeom prst="rect">
            <a:avLst/>
          </a:prstGeom>
          <a:noFill/>
          <a:ln w="9525">
            <a:noFill/>
            <a:miter lim="800000"/>
            <a:headEnd/>
            <a:tailEnd/>
          </a:ln>
        </p:spPr>
      </p:pic>
      <p:sp>
        <p:nvSpPr>
          <p:cNvPr id="10" name="Rectangle 9"/>
          <p:cNvSpPr/>
          <p:nvPr/>
        </p:nvSpPr>
        <p:spPr>
          <a:xfrm>
            <a:off x="609600" y="3244334"/>
            <a:ext cx="1752600" cy="923330"/>
          </a:xfrm>
          <a:prstGeom prst="rect">
            <a:avLst/>
          </a:prstGeom>
        </p:spPr>
        <p:txBody>
          <a:bodyPr wrap="square">
            <a:spAutoFit/>
          </a:bodyPr>
          <a:lstStyle/>
          <a:p>
            <a:pPr>
              <a:spcBef>
                <a:spcPct val="50000"/>
              </a:spcBef>
              <a:defRPr/>
            </a:pPr>
            <a:r>
              <a:rPr lang="en-US" dirty="0">
                <a:effectLst>
                  <a:outerShdw blurRad="38100" dist="38100" dir="2700000" algn="tl">
                    <a:srgbClr val="000000"/>
                  </a:outerShdw>
                </a:effectLst>
              </a:rPr>
              <a:t>7 Months = First Tooth Erupts</a:t>
            </a:r>
          </a:p>
        </p:txBody>
      </p:sp>
      <p:sp>
        <p:nvSpPr>
          <p:cNvPr id="11" name="Rectangle 10"/>
          <p:cNvSpPr/>
          <p:nvPr/>
        </p:nvSpPr>
        <p:spPr>
          <a:xfrm>
            <a:off x="2919271" y="3244334"/>
            <a:ext cx="1500329" cy="923330"/>
          </a:xfrm>
          <a:prstGeom prst="rect">
            <a:avLst/>
          </a:prstGeom>
        </p:spPr>
        <p:txBody>
          <a:bodyPr wrap="square">
            <a:spAutoFit/>
          </a:bodyPr>
          <a:lstStyle/>
          <a:p>
            <a:pPr>
              <a:spcBef>
                <a:spcPct val="50000"/>
              </a:spcBef>
              <a:defRPr/>
            </a:pPr>
            <a:r>
              <a:rPr lang="en-US" dirty="0">
                <a:effectLst>
                  <a:outerShdw blurRad="38100" dist="38100" dir="2700000" algn="tl">
                    <a:srgbClr val="000000"/>
                  </a:outerShdw>
                </a:effectLst>
              </a:rPr>
              <a:t>11 Months = 4 Erupted Teeth</a:t>
            </a:r>
          </a:p>
        </p:txBody>
      </p:sp>
      <p:sp>
        <p:nvSpPr>
          <p:cNvPr id="12" name="Rectangle 11"/>
          <p:cNvSpPr/>
          <p:nvPr/>
        </p:nvSpPr>
        <p:spPr>
          <a:xfrm>
            <a:off x="4876800" y="3352800"/>
            <a:ext cx="1828800" cy="646331"/>
          </a:xfrm>
          <a:prstGeom prst="rect">
            <a:avLst/>
          </a:prstGeom>
        </p:spPr>
        <p:txBody>
          <a:bodyPr wrap="square">
            <a:spAutoFit/>
          </a:bodyPr>
          <a:lstStyle/>
          <a:p>
            <a:pPr algn="ctr">
              <a:spcBef>
                <a:spcPct val="50000"/>
              </a:spcBef>
              <a:defRPr/>
            </a:pPr>
            <a:r>
              <a:rPr lang="en-US" dirty="0">
                <a:effectLst>
                  <a:outerShdw blurRad="38100" dist="38100" dir="2700000" algn="tl">
                    <a:srgbClr val="000000"/>
                  </a:outerShdw>
                </a:effectLst>
              </a:rPr>
              <a:t>15 Months = 8 Erupted Teeth</a:t>
            </a:r>
          </a:p>
        </p:txBody>
      </p:sp>
      <p:sp>
        <p:nvSpPr>
          <p:cNvPr id="13" name="Rectangle 12"/>
          <p:cNvSpPr/>
          <p:nvPr/>
        </p:nvSpPr>
        <p:spPr>
          <a:xfrm>
            <a:off x="6934200" y="3352800"/>
            <a:ext cx="1905000" cy="646331"/>
          </a:xfrm>
          <a:prstGeom prst="rect">
            <a:avLst/>
          </a:prstGeom>
        </p:spPr>
        <p:txBody>
          <a:bodyPr wrap="square">
            <a:spAutoFit/>
          </a:bodyPr>
          <a:lstStyle/>
          <a:p>
            <a:pPr>
              <a:spcBef>
                <a:spcPct val="50000"/>
              </a:spcBef>
              <a:defRPr/>
            </a:pPr>
            <a:r>
              <a:rPr lang="en-US" dirty="0">
                <a:effectLst>
                  <a:outerShdw blurRad="38100" dist="38100" dir="2700000" algn="tl">
                    <a:srgbClr val="000000"/>
                  </a:outerShdw>
                </a:effectLst>
              </a:rPr>
              <a:t>19 Months = 12 Erupted Teeth</a:t>
            </a:r>
          </a:p>
        </p:txBody>
      </p:sp>
      <p:sp>
        <p:nvSpPr>
          <p:cNvPr id="14" name="Rectangle 13"/>
          <p:cNvSpPr/>
          <p:nvPr/>
        </p:nvSpPr>
        <p:spPr>
          <a:xfrm>
            <a:off x="762000" y="6248400"/>
            <a:ext cx="3200400" cy="646331"/>
          </a:xfrm>
          <a:prstGeom prst="rect">
            <a:avLst/>
          </a:prstGeom>
        </p:spPr>
        <p:txBody>
          <a:bodyPr wrap="square">
            <a:spAutoFit/>
          </a:bodyPr>
          <a:lstStyle/>
          <a:p>
            <a:pPr>
              <a:spcBef>
                <a:spcPct val="50000"/>
              </a:spcBef>
              <a:defRPr/>
            </a:pPr>
            <a:r>
              <a:rPr lang="en-US" dirty="0">
                <a:effectLst>
                  <a:outerShdw blurRad="38100" dist="38100" dir="2700000" algn="tl">
                    <a:srgbClr val="000000"/>
                  </a:outerShdw>
                </a:effectLst>
              </a:rPr>
              <a:t>23 Months = 16 Erupted Teeth</a:t>
            </a:r>
          </a:p>
        </p:txBody>
      </p:sp>
      <p:sp>
        <p:nvSpPr>
          <p:cNvPr id="15" name="Rectangle 14"/>
          <p:cNvSpPr/>
          <p:nvPr/>
        </p:nvSpPr>
        <p:spPr>
          <a:xfrm>
            <a:off x="4876800" y="6248401"/>
            <a:ext cx="2971800" cy="646331"/>
          </a:xfrm>
          <a:prstGeom prst="rect">
            <a:avLst/>
          </a:prstGeom>
        </p:spPr>
        <p:txBody>
          <a:bodyPr wrap="square">
            <a:spAutoFit/>
          </a:bodyPr>
          <a:lstStyle/>
          <a:p>
            <a:pPr>
              <a:spcBef>
                <a:spcPct val="50000"/>
              </a:spcBef>
              <a:defRPr/>
            </a:pPr>
            <a:r>
              <a:rPr lang="en-US" dirty="0">
                <a:effectLst>
                  <a:outerShdw blurRad="38100" dist="38100" dir="2700000" algn="tl">
                    <a:srgbClr val="000000"/>
                  </a:outerShdw>
                </a:effectLst>
              </a:rPr>
              <a:t>27 Months = 20 Erupted Teeth</a:t>
            </a:r>
          </a:p>
        </p:txBody>
      </p:sp>
      <p:sp>
        <p:nvSpPr>
          <p:cNvPr id="17" name="Rectangle 16"/>
          <p:cNvSpPr/>
          <p:nvPr/>
        </p:nvSpPr>
        <p:spPr>
          <a:xfrm>
            <a:off x="533400" y="228600"/>
            <a:ext cx="8610600" cy="1354217"/>
          </a:xfrm>
          <a:prstGeom prst="rect">
            <a:avLst/>
          </a:prstGeom>
        </p:spPr>
        <p:txBody>
          <a:bodyPr wrap="square">
            <a:spAutoFit/>
          </a:bodyPr>
          <a:lstStyle/>
          <a:p>
            <a:r>
              <a:rPr lang="en-US" sz="3600" b="1" u="sng" dirty="0"/>
              <a:t>ERUPTION  SEQUENCE </a:t>
            </a:r>
            <a:r>
              <a:rPr lang="en-US" sz="2800" dirty="0"/>
              <a:t>    ABDCE</a:t>
            </a:r>
          </a:p>
          <a:p>
            <a:r>
              <a:rPr lang="en-US" sz="2800" dirty="0"/>
              <a:t>                                                             “7+4” RULE</a:t>
            </a:r>
            <a:br>
              <a:rPr lang="en-US" dirty="0"/>
            </a:b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7772400" cy="1143000"/>
          </a:xfrm>
        </p:spPr>
        <p:txBody>
          <a:bodyPr/>
          <a:lstStyle/>
          <a:p>
            <a:r>
              <a:rPr lang="en-US" b="1" u="sng" dirty="0">
                <a:latin typeface="+mn-lt"/>
              </a:rPr>
              <a:t>Eruption   disturbances</a:t>
            </a:r>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pPr>
              <a:buFont typeface="Wingdings" pitchFamily="2" charset="2"/>
              <a:buChar char="q"/>
            </a:pPr>
            <a:endParaRPr lang="en-US" sz="2800" dirty="0"/>
          </a:p>
          <a:p>
            <a:pPr>
              <a:buFont typeface="Wingdings" pitchFamily="2" charset="2"/>
              <a:buChar char="q"/>
            </a:pPr>
            <a:endParaRPr lang="en-US" sz="2800" dirty="0"/>
          </a:p>
          <a:p>
            <a:pPr>
              <a:buFont typeface="Wingdings" pitchFamily="2" charset="2"/>
              <a:buChar char="q"/>
            </a:pPr>
            <a:r>
              <a:rPr lang="en-US" sz="2800" dirty="0"/>
              <a:t>CLEIDOCRANIAL DYSPLASIA– Failure of tooth eruption due to failure in resorption.</a:t>
            </a:r>
          </a:p>
          <a:p>
            <a:pPr>
              <a:buFont typeface="Wingdings" pitchFamily="2" charset="2"/>
              <a:buChar char="q"/>
            </a:pPr>
            <a:r>
              <a:rPr lang="en-US" sz="2800" dirty="0"/>
              <a:t>“PRIMARY FAILURE OF ERUPTION”– Rare human syndrome– affected posterior teeth fail to erupt even though bone resorption is normal--- do not  respond to orthodontic force and cannot be moved into position.</a:t>
            </a:r>
          </a:p>
          <a:p>
            <a:pPr>
              <a:buFont typeface="Wingdings" pitchFamily="2" charset="2"/>
              <a:buChar char="q"/>
            </a:pPr>
            <a:r>
              <a:rPr lang="en-US" sz="2800" dirty="0"/>
              <a:t>DILACERATION– mechanical block of eruption causing distortion of root form.</a:t>
            </a:r>
          </a:p>
        </p:txBody>
      </p:sp>
      <p:pic>
        <p:nvPicPr>
          <p:cNvPr id="78849" name="Picture 1" descr="C:\Documents and Settings\DR.CRYSTAL\Desktop\My Pictures\dentition\tooth chek.jpg"/>
          <p:cNvPicPr>
            <a:picLocks noChangeAspect="1" noChangeArrowheads="1"/>
          </p:cNvPicPr>
          <p:nvPr/>
        </p:nvPicPr>
        <p:blipFill>
          <a:blip r:embed="rId2"/>
          <a:srcRect/>
          <a:stretch>
            <a:fillRect/>
          </a:stretch>
        </p:blipFill>
        <p:spPr bwMode="auto">
          <a:xfrm>
            <a:off x="228600" y="228600"/>
            <a:ext cx="1676400" cy="19050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u="sng" dirty="0"/>
              <a:t>CLINICAL  SIGNIFICANCE  OF  PRIMARY TOOTH  RESORPTION</a:t>
            </a:r>
          </a:p>
        </p:txBody>
      </p:sp>
      <p:sp>
        <p:nvSpPr>
          <p:cNvPr id="5" name="Content Placeholder 4"/>
          <p:cNvSpPr>
            <a:spLocks noGrp="1"/>
          </p:cNvSpPr>
          <p:nvPr>
            <p:ph idx="1"/>
          </p:nvPr>
        </p:nvSpPr>
        <p:spPr>
          <a:xfrm>
            <a:off x="1600200" y="1600200"/>
            <a:ext cx="7086600" cy="4525963"/>
          </a:xfrm>
        </p:spPr>
        <p:txBody>
          <a:bodyPr>
            <a:normAutofit/>
          </a:bodyPr>
          <a:lstStyle/>
          <a:p>
            <a:pPr>
              <a:buFont typeface="Wingdings" pitchFamily="2" charset="2"/>
              <a:buChar char="q"/>
            </a:pPr>
            <a:r>
              <a:rPr lang="en-US" sz="2400" dirty="0"/>
              <a:t>Primary tooth resorption may occur even in the absence of the permanent successor</a:t>
            </a:r>
          </a:p>
          <a:p>
            <a:pPr>
              <a:buFont typeface="Wingdings" pitchFamily="2" charset="2"/>
              <a:buChar char="q"/>
            </a:pPr>
            <a:r>
              <a:rPr lang="en-US" sz="2400" dirty="0"/>
              <a:t>Primary tooth resorption is HASTENED by inflammation and </a:t>
            </a:r>
            <a:r>
              <a:rPr lang="en-US" sz="2400" dirty="0" err="1"/>
              <a:t>occlusal</a:t>
            </a:r>
            <a:r>
              <a:rPr lang="en-US" sz="2400" dirty="0"/>
              <a:t> trauma</a:t>
            </a:r>
          </a:p>
          <a:p>
            <a:pPr>
              <a:buFont typeface="Wingdings" pitchFamily="2" charset="2"/>
              <a:buChar char="q"/>
            </a:pPr>
            <a:r>
              <a:rPr lang="en-US" sz="2400" dirty="0"/>
              <a:t>DELAYED by</a:t>
            </a:r>
          </a:p>
          <a:p>
            <a:pPr>
              <a:buNone/>
            </a:pPr>
            <a:r>
              <a:rPr lang="en-US" sz="2400" dirty="0"/>
              <a:t>             --splinting (as when a space maintainer 			is   	attached to the crown)</a:t>
            </a:r>
          </a:p>
          <a:p>
            <a:pPr>
              <a:buNone/>
            </a:pPr>
            <a:r>
              <a:rPr lang="en-US" sz="2400" dirty="0"/>
              <a:t>            -- absence of permanent successor</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534400" cy="4801314"/>
          </a:xfrm>
          <a:prstGeom prst="rect">
            <a:avLst/>
          </a:prstGeom>
        </p:spPr>
        <p:txBody>
          <a:bodyPr wrap="square">
            <a:spAutoFit/>
          </a:bodyPr>
          <a:lstStyle/>
          <a:p>
            <a:pPr>
              <a:lnSpc>
                <a:spcPct val="90000"/>
              </a:lnSpc>
            </a:pPr>
            <a:r>
              <a:rPr lang="en-US" sz="2800" b="1" u="sng" dirty="0">
                <a:solidFill>
                  <a:schemeClr val="tx2"/>
                </a:solidFill>
              </a:rPr>
              <a:t>ANKYLOSIS </a:t>
            </a:r>
          </a:p>
          <a:p>
            <a:pPr>
              <a:lnSpc>
                <a:spcPct val="90000"/>
              </a:lnSpc>
            </a:pPr>
            <a:endParaRPr lang="en-US" b="1" dirty="0">
              <a:solidFill>
                <a:schemeClr val="tx2"/>
              </a:solidFill>
            </a:endParaRPr>
          </a:p>
          <a:p>
            <a:pPr>
              <a:lnSpc>
                <a:spcPct val="90000"/>
              </a:lnSpc>
              <a:buFont typeface="Wingdings" pitchFamily="2" charset="2"/>
              <a:buChar char="q"/>
            </a:pPr>
            <a:r>
              <a:rPr lang="en-US" b="1" dirty="0">
                <a:solidFill>
                  <a:schemeClr val="tx2"/>
                </a:solidFill>
              </a:rPr>
              <a:t> </a:t>
            </a:r>
            <a:r>
              <a:rPr lang="en-US" dirty="0">
                <a:solidFill>
                  <a:schemeClr val="tx2"/>
                </a:solidFill>
              </a:rPr>
              <a:t> </a:t>
            </a:r>
            <a:r>
              <a:rPr lang="en-US" sz="2000" dirty="0">
                <a:solidFill>
                  <a:schemeClr val="tx2"/>
                </a:solidFill>
              </a:rPr>
              <a:t>primary teeth more likely to be ankylosed</a:t>
            </a:r>
          </a:p>
          <a:p>
            <a:pPr>
              <a:lnSpc>
                <a:spcPct val="90000"/>
              </a:lnSpc>
              <a:buFont typeface="Wingdings" pitchFamily="2" charset="2"/>
              <a:buChar char="q"/>
            </a:pPr>
            <a:endParaRPr lang="en-US" dirty="0">
              <a:solidFill>
                <a:schemeClr val="tx2"/>
              </a:solidFill>
            </a:endParaRPr>
          </a:p>
          <a:p>
            <a:pPr lvl="1">
              <a:lnSpc>
                <a:spcPct val="90000"/>
              </a:lnSpc>
              <a:buFont typeface="Wingdings" pitchFamily="2" charset="2"/>
              <a:buChar char="q"/>
            </a:pPr>
            <a:r>
              <a:rPr lang="en-US" sz="2400" dirty="0">
                <a:solidFill>
                  <a:schemeClr val="tx2"/>
                </a:solidFill>
              </a:rPr>
              <a:t> particularly Molars</a:t>
            </a:r>
          </a:p>
          <a:p>
            <a:pPr lvl="1">
              <a:lnSpc>
                <a:spcPct val="90000"/>
              </a:lnSpc>
              <a:buFont typeface="Wingdings" pitchFamily="2" charset="2"/>
              <a:buChar char="q"/>
            </a:pPr>
            <a:endParaRPr lang="en-US" sz="2400" dirty="0">
              <a:solidFill>
                <a:schemeClr val="tx2"/>
              </a:solidFill>
            </a:endParaRPr>
          </a:p>
          <a:p>
            <a:pPr lvl="2">
              <a:lnSpc>
                <a:spcPct val="90000"/>
              </a:lnSpc>
              <a:buFont typeface="Wingdings" pitchFamily="2" charset="2"/>
              <a:buChar char="q"/>
            </a:pPr>
            <a:r>
              <a:rPr lang="en-US" sz="2000" dirty="0">
                <a:solidFill>
                  <a:schemeClr val="tx2"/>
                </a:solidFill>
              </a:rPr>
              <a:t>Mand: Max -  2:1 </a:t>
            </a:r>
          </a:p>
          <a:p>
            <a:pPr lvl="2">
              <a:lnSpc>
                <a:spcPct val="90000"/>
              </a:lnSpc>
              <a:buFont typeface="Wingdings" pitchFamily="2" charset="2"/>
              <a:buChar char="q"/>
            </a:pPr>
            <a:endParaRPr lang="en-US" sz="2000" dirty="0">
              <a:solidFill>
                <a:schemeClr val="tx2"/>
              </a:solidFill>
            </a:endParaRPr>
          </a:p>
          <a:p>
            <a:pPr lvl="1" algn="just">
              <a:lnSpc>
                <a:spcPct val="90000"/>
              </a:lnSpc>
              <a:buFont typeface="Wingdings" pitchFamily="2" charset="2"/>
              <a:buChar char="q"/>
            </a:pPr>
            <a:r>
              <a:rPr lang="en-US" sz="2400" dirty="0">
                <a:solidFill>
                  <a:schemeClr val="tx2"/>
                </a:solidFill>
              </a:rPr>
              <a:t>Occurs during physiologic resorption</a:t>
            </a:r>
          </a:p>
          <a:p>
            <a:pPr lvl="1" algn="just">
              <a:lnSpc>
                <a:spcPct val="90000"/>
              </a:lnSpc>
            </a:pPr>
            <a:endParaRPr lang="en-US" sz="2400" dirty="0">
              <a:solidFill>
                <a:schemeClr val="tx2"/>
              </a:solidFill>
            </a:endParaRPr>
          </a:p>
          <a:p>
            <a:pPr lvl="3" algn="just">
              <a:lnSpc>
                <a:spcPct val="90000"/>
              </a:lnSpc>
            </a:pPr>
            <a:r>
              <a:rPr lang="en-US" sz="2000" dirty="0">
                <a:solidFill>
                  <a:schemeClr val="tx2"/>
                </a:solidFill>
              </a:rPr>
              <a:t>Osseous bridging and fusion between bone and dentin  occurs</a:t>
            </a:r>
          </a:p>
          <a:p>
            <a:pPr lvl="3" algn="just">
              <a:lnSpc>
                <a:spcPct val="90000"/>
              </a:lnSpc>
            </a:pPr>
            <a:endParaRPr lang="en-US" sz="2000" dirty="0">
              <a:solidFill>
                <a:schemeClr val="tx2"/>
              </a:solidFill>
            </a:endParaRPr>
          </a:p>
          <a:p>
            <a:pPr lvl="3" algn="just">
              <a:lnSpc>
                <a:spcPct val="90000"/>
              </a:lnSpc>
            </a:pPr>
            <a:r>
              <a:rPr lang="en-US" sz="2000" dirty="0">
                <a:solidFill>
                  <a:schemeClr val="tx2"/>
                </a:solidFill>
              </a:rPr>
              <a:t>       FAILURE OF VERTICAL DEVELOPMENT--- 					LEADING TO POSTERIOR      						OPEN BITE</a:t>
            </a:r>
          </a:p>
        </p:txBody>
      </p:sp>
      <p:graphicFrame>
        <p:nvGraphicFramePr>
          <p:cNvPr id="65538" name="Object 4"/>
          <p:cNvGraphicFramePr>
            <a:graphicFrameLocks noChangeAspect="1"/>
          </p:cNvGraphicFramePr>
          <p:nvPr/>
        </p:nvGraphicFramePr>
        <p:xfrm>
          <a:off x="6172200" y="990600"/>
          <a:ext cx="2630488" cy="1712913"/>
        </p:xfrm>
        <a:graphic>
          <a:graphicData uri="http://schemas.openxmlformats.org/presentationml/2006/ole">
            <mc:AlternateContent xmlns:mc="http://schemas.openxmlformats.org/markup-compatibility/2006">
              <mc:Choice xmlns:v="urn:schemas-microsoft-com:vml" Requires="v">
                <p:oleObj name="Bitmap Image" r:id="rId3" imgW="6067425" imgH="3952875" progId="PBrush">
                  <p:embed/>
                </p:oleObj>
              </mc:Choice>
              <mc:Fallback>
                <p:oleObj name="Bitmap Image" r:id="rId3" imgW="6067425" imgH="3952875" progId="PBrush">
                  <p:embed/>
                  <p:pic>
                    <p:nvPicPr>
                      <p:cNvPr id="0" name="Object 4"/>
                      <p:cNvPicPr>
                        <a:picLocks noChangeAspect="1"/>
                      </p:cNvPicPr>
                      <p:nvPr/>
                    </p:nvPicPr>
                    <p:blipFill>
                      <a:blip r:embed="rId4"/>
                      <a:stretch>
                        <a:fillRect/>
                      </a:stretch>
                    </p:blipFill>
                    <p:spPr>
                      <a:xfrm>
                        <a:off x="6172200" y="990600"/>
                        <a:ext cx="2630488" cy="1712913"/>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graphicFrame>
        <p:nvGraphicFramePr>
          <p:cNvPr id="65539" name="Object 6"/>
          <p:cNvGraphicFramePr>
            <a:graphicFrameLocks noChangeAspect="1"/>
          </p:cNvGraphicFramePr>
          <p:nvPr/>
        </p:nvGraphicFramePr>
        <p:xfrm>
          <a:off x="228600" y="4953000"/>
          <a:ext cx="2687638" cy="1771650"/>
        </p:xfrm>
        <a:graphic>
          <a:graphicData uri="http://schemas.openxmlformats.org/presentationml/2006/ole">
            <mc:AlternateContent xmlns:mc="http://schemas.openxmlformats.org/markup-compatibility/2006">
              <mc:Choice xmlns:v="urn:schemas-microsoft-com:vml" Requires="v">
                <p:oleObj name="Bitmap Image" r:id="rId5" imgW="6038850" imgH="3981450" progId="PBrush">
                  <p:embed/>
                </p:oleObj>
              </mc:Choice>
              <mc:Fallback>
                <p:oleObj name="Bitmap Image" r:id="rId5" imgW="6038850" imgH="3981450" progId="PBrush">
                  <p:embed/>
                  <p:pic>
                    <p:nvPicPr>
                      <p:cNvPr id="0" name="Object 6"/>
                      <p:cNvPicPr>
                        <a:picLocks noChangeAspect="1"/>
                      </p:cNvPicPr>
                      <p:nvPr/>
                    </p:nvPicPr>
                    <p:blipFill>
                      <a:blip r:embed="rId6"/>
                      <a:stretch>
                        <a:fillRect/>
                      </a:stretch>
                    </p:blipFill>
                    <p:spPr>
                      <a:xfrm>
                        <a:off x="228600" y="4953000"/>
                        <a:ext cx="2687638" cy="1771650"/>
                      </a:xfrm>
                      <a:prstGeom prst="rect">
                        <a:avLst/>
                      </a:prstGeom>
                      <a:noFill/>
                      <a:ln w="38100" cap="sq" cmpd="sng">
                        <a:solidFill>
                          <a:srgbClr val="DDD9C3"/>
                        </a:solidFill>
                        <a:prstDash val="solid"/>
                        <a:miter/>
                        <a:headEnd type="none" w="sm" len="sm"/>
                        <a:tailEnd type="none" w="sm" len="sm"/>
                      </a:ln>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8600" y="0"/>
            <a:ext cx="7391400" cy="990600"/>
          </a:xfrm>
        </p:spPr>
        <p:txBody>
          <a:bodyPr/>
          <a:lstStyle/>
          <a:p>
            <a:r>
              <a:rPr lang="en-US" sz="3200" b="1" u="sng" dirty="0"/>
              <a:t>Development of primary occlusion</a:t>
            </a:r>
          </a:p>
        </p:txBody>
      </p:sp>
      <p:sp>
        <p:nvSpPr>
          <p:cNvPr id="13" name="Text Placeholder 12"/>
          <p:cNvSpPr>
            <a:spLocks noGrp="1"/>
          </p:cNvSpPr>
          <p:nvPr>
            <p:ph type="body" sz="half" idx="2"/>
          </p:nvPr>
        </p:nvSpPr>
        <p:spPr/>
        <p:txBody>
          <a:bodyPr/>
          <a:lstStyle/>
          <a:p>
            <a:endParaRPr lang="en-US"/>
          </a:p>
        </p:txBody>
      </p:sp>
      <p:pic>
        <p:nvPicPr>
          <p:cNvPr id="14" name="Picture Placeholder 13" descr="0304180851411vo-lesson2_t.jpg"/>
          <p:cNvPicPr>
            <a:picLocks noGrp="1" noChangeAspect="1"/>
          </p:cNvPicPr>
          <p:nvPr>
            <p:ph type="pic" idx="1"/>
          </p:nvPr>
        </p:nvPicPr>
        <p:blipFill>
          <a:blip r:embed="rId2"/>
          <a:srcRect t="5531" b="5531"/>
          <a:stretch>
            <a:fillRect/>
          </a:stretch>
        </p:blip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6477000" cy="2677656"/>
          </a:xfrm>
          <a:prstGeom prst="rect">
            <a:avLst/>
          </a:prstGeom>
        </p:spPr>
        <p:txBody>
          <a:bodyPr wrap="square">
            <a:spAutoFit/>
          </a:bodyPr>
          <a:lstStyle/>
          <a:p>
            <a:pPr lvl="1"/>
            <a:r>
              <a:rPr lang="en-US" sz="2400" dirty="0">
                <a:solidFill>
                  <a:schemeClr val="tx2"/>
                </a:solidFill>
              </a:rPr>
              <a:t>NEUROMUSCULAR CONSIDERATION</a:t>
            </a:r>
          </a:p>
          <a:p>
            <a:pPr lvl="1"/>
            <a:endParaRPr lang="en-US" sz="2400" dirty="0">
              <a:solidFill>
                <a:schemeClr val="tx2"/>
              </a:solidFill>
            </a:endParaRPr>
          </a:p>
          <a:p>
            <a:pPr lvl="2">
              <a:buFont typeface="Wingdings" pitchFamily="2" charset="2"/>
              <a:buChar char="q"/>
            </a:pPr>
            <a:r>
              <a:rPr lang="en-US" sz="2400" dirty="0">
                <a:solidFill>
                  <a:schemeClr val="tx2"/>
                </a:solidFill>
              </a:rPr>
              <a:t>Sequential </a:t>
            </a:r>
            <a:r>
              <a:rPr lang="en-US" sz="2400" dirty="0" err="1">
                <a:solidFill>
                  <a:schemeClr val="tx2"/>
                </a:solidFill>
              </a:rPr>
              <a:t>interdentation</a:t>
            </a:r>
            <a:r>
              <a:rPr lang="en-US" sz="2400" dirty="0">
                <a:solidFill>
                  <a:schemeClr val="tx2"/>
                </a:solidFill>
              </a:rPr>
              <a:t> </a:t>
            </a:r>
          </a:p>
          <a:p>
            <a:pPr lvl="2">
              <a:buFont typeface="Wingdings" pitchFamily="2" charset="2"/>
              <a:buChar char="q"/>
            </a:pPr>
            <a:r>
              <a:rPr lang="en-US" sz="2400" dirty="0">
                <a:solidFill>
                  <a:schemeClr val="tx2"/>
                </a:solidFill>
              </a:rPr>
              <a:t>Guidance of teeth in </a:t>
            </a:r>
            <a:r>
              <a:rPr lang="en-US" sz="2400" dirty="0" err="1">
                <a:solidFill>
                  <a:schemeClr val="tx2"/>
                </a:solidFill>
              </a:rPr>
              <a:t>occlusal</a:t>
            </a:r>
            <a:r>
              <a:rPr lang="en-US" sz="2400" dirty="0">
                <a:solidFill>
                  <a:schemeClr val="tx2"/>
                </a:solidFill>
              </a:rPr>
              <a:t> position by muscular functional matrix.</a:t>
            </a:r>
          </a:p>
          <a:p>
            <a:pPr lvl="2">
              <a:buFont typeface="Wingdings" pitchFamily="2" charset="2"/>
              <a:buChar char="q"/>
            </a:pPr>
            <a:r>
              <a:rPr lang="en-US" sz="2400" dirty="0">
                <a:solidFill>
                  <a:schemeClr val="tx2"/>
                </a:solidFill>
              </a:rPr>
              <a:t>Role of low cusp ht. and attrition</a:t>
            </a:r>
          </a:p>
        </p:txBody>
      </p:sp>
      <p:sp>
        <p:nvSpPr>
          <p:cNvPr id="3" name="Rectangle 2"/>
          <p:cNvSpPr/>
          <p:nvPr/>
        </p:nvSpPr>
        <p:spPr>
          <a:xfrm>
            <a:off x="457200" y="3124200"/>
            <a:ext cx="5410200" cy="3471720"/>
          </a:xfrm>
          <a:prstGeom prst="rect">
            <a:avLst/>
          </a:prstGeom>
        </p:spPr>
        <p:txBody>
          <a:bodyPr wrap="square">
            <a:spAutoFit/>
          </a:bodyPr>
          <a:lstStyle/>
          <a:p>
            <a:pPr>
              <a:lnSpc>
                <a:spcPct val="90000"/>
              </a:lnSpc>
            </a:pPr>
            <a:r>
              <a:rPr lang="en-US" sz="2800" u="sng" dirty="0">
                <a:solidFill>
                  <a:schemeClr val="tx2"/>
                </a:solidFill>
              </a:rPr>
              <a:t>PRIMARY DENTAL ARCHES</a:t>
            </a:r>
          </a:p>
          <a:p>
            <a:pPr>
              <a:lnSpc>
                <a:spcPct val="90000"/>
              </a:lnSpc>
            </a:pPr>
            <a:endParaRPr lang="en-US" sz="2800" u="sng" dirty="0">
              <a:solidFill>
                <a:schemeClr val="tx2"/>
              </a:solidFill>
            </a:endParaRPr>
          </a:p>
          <a:p>
            <a:pPr lvl="1">
              <a:lnSpc>
                <a:spcPct val="90000"/>
              </a:lnSpc>
            </a:pPr>
            <a:r>
              <a:rPr lang="en-US" sz="2400" dirty="0">
                <a:solidFill>
                  <a:schemeClr val="tx2"/>
                </a:solidFill>
              </a:rPr>
              <a:t>Ovoid in shape</a:t>
            </a:r>
          </a:p>
          <a:p>
            <a:pPr lvl="1">
              <a:lnSpc>
                <a:spcPct val="90000"/>
              </a:lnSpc>
            </a:pPr>
            <a:r>
              <a:rPr lang="en-US" sz="2400" dirty="0">
                <a:solidFill>
                  <a:schemeClr val="tx2"/>
                </a:solidFill>
              </a:rPr>
              <a:t>Role of tongue</a:t>
            </a:r>
          </a:p>
          <a:p>
            <a:pPr lvl="1">
              <a:lnSpc>
                <a:spcPct val="90000"/>
              </a:lnSpc>
            </a:pPr>
            <a:endParaRPr lang="en-US" sz="2400" dirty="0">
              <a:solidFill>
                <a:schemeClr val="tx2"/>
              </a:solidFill>
            </a:endParaRPr>
          </a:p>
          <a:p>
            <a:pPr lvl="1">
              <a:lnSpc>
                <a:spcPct val="90000"/>
              </a:lnSpc>
            </a:pPr>
            <a:r>
              <a:rPr lang="en-US" sz="2000" b="1" dirty="0">
                <a:solidFill>
                  <a:schemeClr val="tx2"/>
                </a:solidFill>
              </a:rPr>
              <a:t>In maxilla</a:t>
            </a:r>
          </a:p>
          <a:p>
            <a:pPr lvl="2">
              <a:lnSpc>
                <a:spcPct val="90000"/>
              </a:lnSpc>
            </a:pPr>
            <a:r>
              <a:rPr lang="en-US" sz="2400" dirty="0">
                <a:solidFill>
                  <a:schemeClr val="tx2"/>
                </a:solidFill>
              </a:rPr>
              <a:t>Increased </a:t>
            </a:r>
            <a:r>
              <a:rPr lang="en-US" sz="2400" dirty="0" err="1">
                <a:solidFill>
                  <a:schemeClr val="tx2"/>
                </a:solidFill>
              </a:rPr>
              <a:t>intercanine</a:t>
            </a:r>
            <a:r>
              <a:rPr lang="en-US" sz="2400" dirty="0">
                <a:solidFill>
                  <a:schemeClr val="tx2"/>
                </a:solidFill>
              </a:rPr>
              <a:t> width by 6 mm between 3-13 yrs</a:t>
            </a:r>
          </a:p>
          <a:p>
            <a:pPr lvl="2">
              <a:lnSpc>
                <a:spcPct val="90000"/>
              </a:lnSpc>
            </a:pPr>
            <a:r>
              <a:rPr lang="en-US" sz="2400" dirty="0">
                <a:solidFill>
                  <a:schemeClr val="tx2"/>
                </a:solidFill>
              </a:rPr>
              <a:t>Increased </a:t>
            </a:r>
            <a:r>
              <a:rPr lang="en-US" sz="2400" dirty="0" err="1">
                <a:solidFill>
                  <a:schemeClr val="tx2"/>
                </a:solidFill>
              </a:rPr>
              <a:t>Intermolar</a:t>
            </a:r>
            <a:r>
              <a:rPr lang="en-US" sz="2400" dirty="0">
                <a:solidFill>
                  <a:schemeClr val="tx2"/>
                </a:solidFill>
              </a:rPr>
              <a:t> width of 2 mm between 3-5 yr</a:t>
            </a:r>
          </a:p>
        </p:txBody>
      </p:sp>
      <p:pic>
        <p:nvPicPr>
          <p:cNvPr id="4" name="Picture 6" descr="after_mouth[1]"/>
          <p:cNvPicPr>
            <a:picLocks noChangeAspect="1" noChangeArrowheads="1"/>
          </p:cNvPicPr>
          <p:nvPr/>
        </p:nvPicPr>
        <p:blipFill>
          <a:blip r:embed="rId2"/>
          <a:srcRect l="27463" t="28284" r="27225" b="36247"/>
          <a:stretch>
            <a:fillRect/>
          </a:stretch>
        </p:blipFill>
        <p:spPr>
          <a:xfrm>
            <a:off x="6629400" y="1219200"/>
            <a:ext cx="2209800" cy="1657350"/>
          </a:xfrm>
          <a:prstGeom prst="rect">
            <a:avLst/>
          </a:prstGeom>
          <a:noFill/>
          <a:ln w="38100">
            <a:solidFill>
              <a:srgbClr val="000000"/>
            </a:solidFill>
          </a:ln>
        </p:spPr>
      </p:pic>
      <p:pic>
        <p:nvPicPr>
          <p:cNvPr id="5" name="Picture 4" descr="Picture 045"/>
          <p:cNvPicPr>
            <a:picLocks noChangeAspect="1" noChangeArrowheads="1"/>
          </p:cNvPicPr>
          <p:nvPr/>
        </p:nvPicPr>
        <p:blipFill>
          <a:blip r:embed="rId3">
            <a:lum bright="12000" contrast="6000"/>
          </a:blip>
          <a:srcRect l="14867" t="5109" r="12209" b="62341"/>
          <a:stretch>
            <a:fillRect/>
          </a:stretch>
        </p:blipFill>
        <p:spPr>
          <a:xfrm>
            <a:off x="6172200" y="3810000"/>
            <a:ext cx="2743200" cy="1749425"/>
          </a:xfrm>
          <a:prstGeom prst="rect">
            <a:avLst/>
          </a:prstGeom>
          <a:noFill/>
          <a:ln w="38100">
            <a:solidFill>
              <a:srgbClr val="000000"/>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a:t>Occlusal</a:t>
            </a:r>
            <a:r>
              <a:rPr lang="en-US" u="sng" dirty="0"/>
              <a:t> relation---by </a:t>
            </a:r>
            <a:r>
              <a:rPr lang="en-US" u="sng" dirty="0" err="1"/>
              <a:t>moyers</a:t>
            </a:r>
            <a:endParaRPr lang="en-US" u="sng" dirty="0"/>
          </a:p>
        </p:txBody>
      </p:sp>
      <p:sp>
        <p:nvSpPr>
          <p:cNvPr id="3" name="Content Placeholder 2"/>
          <p:cNvSpPr>
            <a:spLocks noGrp="1"/>
          </p:cNvSpPr>
          <p:nvPr>
            <p:ph idx="1"/>
          </p:nvPr>
        </p:nvSpPr>
        <p:spPr>
          <a:xfrm>
            <a:off x="4343400" y="1600200"/>
            <a:ext cx="4191000" cy="4525963"/>
          </a:xfrm>
        </p:spPr>
        <p:txBody>
          <a:bodyPr>
            <a:normAutofit/>
          </a:bodyPr>
          <a:lstStyle/>
          <a:p>
            <a:pPr lvl="1">
              <a:buNone/>
            </a:pPr>
            <a:r>
              <a:rPr lang="en-US" sz="2800" dirty="0">
                <a:solidFill>
                  <a:schemeClr val="tx2"/>
                </a:solidFill>
              </a:rPr>
              <a:t>FLUSH TERMINAL PLANE</a:t>
            </a:r>
          </a:p>
          <a:p>
            <a:pPr lvl="2">
              <a:buFont typeface="Wingdings" pitchFamily="2" charset="2"/>
              <a:buChar char="q"/>
            </a:pPr>
            <a:endParaRPr lang="en-US" dirty="0">
              <a:solidFill>
                <a:schemeClr val="tx2"/>
              </a:solidFill>
            </a:endParaRPr>
          </a:p>
          <a:p>
            <a:pPr lvl="2">
              <a:buFont typeface="Wingdings" pitchFamily="2" charset="2"/>
              <a:buChar char="q"/>
            </a:pPr>
            <a:r>
              <a:rPr lang="en-US" sz="2000" dirty="0">
                <a:solidFill>
                  <a:schemeClr val="tx2"/>
                </a:solidFill>
              </a:rPr>
              <a:t>Distal surface of U/L</a:t>
            </a:r>
          </a:p>
          <a:p>
            <a:pPr lvl="2">
              <a:buFont typeface="Wingdings" pitchFamily="2" charset="2"/>
              <a:buChar char="q"/>
            </a:pPr>
            <a:endParaRPr lang="en-US" sz="2000" dirty="0">
              <a:solidFill>
                <a:schemeClr val="tx2"/>
              </a:solidFill>
            </a:endParaRPr>
          </a:p>
          <a:p>
            <a:pPr lvl="2">
              <a:buFont typeface="Wingdings" pitchFamily="2" charset="2"/>
              <a:buChar char="q"/>
            </a:pPr>
            <a:r>
              <a:rPr lang="en-US" sz="2000" dirty="0" err="1">
                <a:solidFill>
                  <a:schemeClr val="tx2"/>
                </a:solidFill>
              </a:rPr>
              <a:t>Favourable</a:t>
            </a:r>
            <a:r>
              <a:rPr lang="en-US" sz="2000" dirty="0">
                <a:solidFill>
                  <a:schemeClr val="tx2"/>
                </a:solidFill>
              </a:rPr>
              <a:t> to guide permanent molars</a:t>
            </a:r>
          </a:p>
          <a:p>
            <a:pPr lvl="2">
              <a:buFont typeface="Wingdings" pitchFamily="2" charset="2"/>
              <a:buChar char="q"/>
            </a:pPr>
            <a:endParaRPr lang="en-US" sz="2000" dirty="0">
              <a:solidFill>
                <a:schemeClr val="tx2"/>
              </a:solidFill>
            </a:endParaRPr>
          </a:p>
          <a:p>
            <a:pPr lvl="2">
              <a:buFont typeface="Wingdings" pitchFamily="2" charset="2"/>
              <a:buChar char="q"/>
            </a:pPr>
            <a:r>
              <a:rPr lang="en-US" sz="2000" dirty="0">
                <a:solidFill>
                  <a:schemeClr val="tx2"/>
                </a:solidFill>
              </a:rPr>
              <a:t>59.1%</a:t>
            </a:r>
          </a:p>
          <a:p>
            <a:endParaRPr lang="en-US" dirty="0"/>
          </a:p>
        </p:txBody>
      </p:sp>
      <p:graphicFrame>
        <p:nvGraphicFramePr>
          <p:cNvPr id="66562" name="Object 16"/>
          <p:cNvGraphicFramePr>
            <a:graphicFrameLocks noChangeAspect="1"/>
          </p:cNvGraphicFramePr>
          <p:nvPr/>
        </p:nvGraphicFramePr>
        <p:xfrm>
          <a:off x="990600" y="2438400"/>
          <a:ext cx="2905125" cy="2628900"/>
        </p:xfrm>
        <a:graphic>
          <a:graphicData uri="http://schemas.openxmlformats.org/presentationml/2006/ole">
            <mc:AlternateContent xmlns:mc="http://schemas.openxmlformats.org/markup-compatibility/2006">
              <mc:Choice xmlns:v="urn:schemas-microsoft-com:vml" Requires="v">
                <p:oleObj name="Bitmap Image" r:id="rId2" imgW="3448050" imgH="2628900" progId="PBrush">
                  <p:embed/>
                </p:oleObj>
              </mc:Choice>
              <mc:Fallback>
                <p:oleObj name="Bitmap Image" r:id="rId2" imgW="3448050" imgH="2628900" progId="PBrush">
                  <p:embed/>
                  <p:pic>
                    <p:nvPicPr>
                      <p:cNvPr id="0" name="Object 16"/>
                      <p:cNvPicPr>
                        <a:picLocks noChangeAspect="1"/>
                      </p:cNvPicPr>
                      <p:nvPr/>
                    </p:nvPicPr>
                    <p:blipFill>
                      <a:blip r:embed="rId3">
                        <a:lum bright="6000" contrast="6000"/>
                      </a:blip>
                      <a:srcRect l="5405" r="2702"/>
                      <a:stretch>
                        <a:fillRect/>
                      </a:stretch>
                    </p:blipFill>
                    <p:spPr>
                      <a:xfrm>
                        <a:off x="990600" y="2438400"/>
                        <a:ext cx="2905125" cy="2628900"/>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1782396"/>
            <a:ext cx="4648200" cy="4401205"/>
          </a:xfrm>
          <a:prstGeom prst="rect">
            <a:avLst/>
          </a:prstGeom>
        </p:spPr>
        <p:txBody>
          <a:bodyPr wrap="square">
            <a:spAutoFit/>
          </a:bodyPr>
          <a:lstStyle/>
          <a:p>
            <a:r>
              <a:rPr lang="en-US" sz="3200" b="1" dirty="0">
                <a:solidFill>
                  <a:schemeClr val="tx2"/>
                </a:solidFill>
              </a:rPr>
              <a:t>MESIAL STEP</a:t>
            </a:r>
          </a:p>
          <a:p>
            <a:pPr>
              <a:buFont typeface="Wingdings" pitchFamily="2" charset="2"/>
              <a:buChar char="q"/>
            </a:pPr>
            <a:endParaRPr lang="en-US" sz="3200" b="1" dirty="0">
              <a:solidFill>
                <a:schemeClr val="tx2"/>
              </a:solidFill>
            </a:endParaRPr>
          </a:p>
          <a:p>
            <a:pPr lvl="1">
              <a:buFont typeface="Wingdings" pitchFamily="2" charset="2"/>
              <a:buChar char="q"/>
            </a:pPr>
            <a:r>
              <a:rPr lang="en-US" sz="2400" dirty="0">
                <a:solidFill>
                  <a:schemeClr val="tx2"/>
                </a:solidFill>
              </a:rPr>
              <a:t>Distal surface of lower more </a:t>
            </a:r>
            <a:r>
              <a:rPr lang="en-US" sz="2400" dirty="0" err="1">
                <a:solidFill>
                  <a:schemeClr val="tx2"/>
                </a:solidFill>
              </a:rPr>
              <a:t>mesial</a:t>
            </a:r>
            <a:r>
              <a:rPr lang="en-US" sz="2400" dirty="0">
                <a:solidFill>
                  <a:schemeClr val="tx2"/>
                </a:solidFill>
              </a:rPr>
              <a:t> to upper</a:t>
            </a:r>
          </a:p>
          <a:p>
            <a:pPr lvl="1">
              <a:buFont typeface="Wingdings" pitchFamily="2" charset="2"/>
              <a:buChar char="q"/>
            </a:pPr>
            <a:endParaRPr lang="en-US" sz="2400" dirty="0">
              <a:solidFill>
                <a:schemeClr val="tx2"/>
              </a:solidFill>
            </a:endParaRPr>
          </a:p>
          <a:p>
            <a:pPr lvl="1">
              <a:buFont typeface="Wingdings" pitchFamily="2" charset="2"/>
              <a:buChar char="q"/>
            </a:pPr>
            <a:r>
              <a:rPr lang="en-US" sz="2400" dirty="0">
                <a:solidFill>
                  <a:schemeClr val="tx2"/>
                </a:solidFill>
              </a:rPr>
              <a:t>Eating habit, Attrition and growing mandible</a:t>
            </a:r>
          </a:p>
          <a:p>
            <a:pPr lvl="1">
              <a:buFont typeface="Wingdings" pitchFamily="2" charset="2"/>
              <a:buChar char="q"/>
            </a:pPr>
            <a:endParaRPr lang="en-US" sz="2400" dirty="0">
              <a:solidFill>
                <a:schemeClr val="tx2"/>
              </a:solidFill>
            </a:endParaRPr>
          </a:p>
          <a:p>
            <a:pPr lvl="1">
              <a:buFont typeface="Wingdings" pitchFamily="2" charset="2"/>
              <a:buChar char="q"/>
            </a:pPr>
            <a:r>
              <a:rPr lang="en-US" sz="2400" dirty="0" err="1">
                <a:solidFill>
                  <a:schemeClr val="tx2"/>
                </a:solidFill>
              </a:rPr>
              <a:t>Favourable</a:t>
            </a:r>
            <a:endParaRPr lang="en-US" sz="2400" dirty="0">
              <a:solidFill>
                <a:schemeClr val="tx2"/>
              </a:solidFill>
            </a:endParaRPr>
          </a:p>
          <a:p>
            <a:pPr lvl="1">
              <a:buFont typeface="Wingdings" pitchFamily="2" charset="2"/>
              <a:buChar char="q"/>
            </a:pPr>
            <a:endParaRPr lang="en-US" sz="2400" dirty="0">
              <a:solidFill>
                <a:schemeClr val="tx2"/>
              </a:solidFill>
            </a:endParaRPr>
          </a:p>
          <a:p>
            <a:pPr lvl="1">
              <a:buFont typeface="Wingdings" pitchFamily="2" charset="2"/>
              <a:buChar char="q"/>
            </a:pPr>
            <a:r>
              <a:rPr lang="en-US" sz="2400" dirty="0">
                <a:solidFill>
                  <a:schemeClr val="tx2"/>
                </a:solidFill>
              </a:rPr>
              <a:t>19.1%</a:t>
            </a:r>
            <a:endParaRPr lang="en-US" sz="2000" dirty="0">
              <a:solidFill>
                <a:schemeClr val="tx2"/>
              </a:solidFill>
            </a:endParaRPr>
          </a:p>
        </p:txBody>
      </p:sp>
      <p:graphicFrame>
        <p:nvGraphicFramePr>
          <p:cNvPr id="67586" name="Object 4"/>
          <p:cNvGraphicFramePr>
            <a:graphicFrameLocks noChangeAspect="1"/>
          </p:cNvGraphicFramePr>
          <p:nvPr/>
        </p:nvGraphicFramePr>
        <p:xfrm>
          <a:off x="457200" y="685800"/>
          <a:ext cx="2789237" cy="2185988"/>
        </p:xfrm>
        <a:graphic>
          <a:graphicData uri="http://schemas.openxmlformats.org/presentationml/2006/ole">
            <mc:AlternateContent xmlns:mc="http://schemas.openxmlformats.org/markup-compatibility/2006">
              <mc:Choice xmlns:v="urn:schemas-microsoft-com:vml" Requires="v">
                <p:oleObj name="Bitmap Image" r:id="rId2" imgW="3267075" imgH="3105150" progId="PBrush">
                  <p:embed/>
                </p:oleObj>
              </mc:Choice>
              <mc:Fallback>
                <p:oleObj name="Bitmap Image" r:id="rId2" imgW="3267075" imgH="3105150" progId="PBrush">
                  <p:embed/>
                  <p:pic>
                    <p:nvPicPr>
                      <p:cNvPr id="0" name="Object 4"/>
                      <p:cNvPicPr>
                        <a:picLocks noChangeAspect="1"/>
                      </p:cNvPicPr>
                      <p:nvPr/>
                    </p:nvPicPr>
                    <p:blipFill>
                      <a:blip r:embed="rId3">
                        <a:lum bright="6000" contrast="6000"/>
                      </a:blip>
                      <a:srcRect t="5507" b="6392"/>
                      <a:stretch>
                        <a:fillRect/>
                      </a:stretch>
                    </p:blipFill>
                    <p:spPr>
                      <a:xfrm>
                        <a:off x="457200" y="685800"/>
                        <a:ext cx="2789237" cy="2185988"/>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pic>
        <p:nvPicPr>
          <p:cNvPr id="4" name="Picture 9" descr="photo9"/>
          <p:cNvPicPr>
            <a:picLocks noChangeAspect="1" noChangeArrowheads="1"/>
          </p:cNvPicPr>
          <p:nvPr/>
        </p:nvPicPr>
        <p:blipFill>
          <a:blip r:embed="rId4"/>
          <a:srcRect/>
          <a:stretch>
            <a:fillRect/>
          </a:stretch>
        </p:blipFill>
        <p:spPr>
          <a:xfrm>
            <a:off x="990600" y="4038600"/>
            <a:ext cx="2295525" cy="1704975"/>
          </a:xfrm>
          <a:prstGeom prst="rect">
            <a:avLst/>
          </a:prstGeom>
          <a:noFill/>
          <a:ln w="38100">
            <a:solidFill>
              <a:srgbClr val="000000"/>
            </a:solid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1295400"/>
            <a:ext cx="4572000" cy="4339650"/>
          </a:xfrm>
          <a:prstGeom prst="rect">
            <a:avLst/>
          </a:prstGeom>
        </p:spPr>
        <p:txBody>
          <a:bodyPr>
            <a:spAutoFit/>
          </a:bodyPr>
          <a:lstStyle/>
          <a:p>
            <a:r>
              <a:rPr lang="en-US" sz="2800" b="1" dirty="0">
                <a:solidFill>
                  <a:schemeClr val="tx2"/>
                </a:solidFill>
              </a:rPr>
              <a:t>DISTAL STEP</a:t>
            </a:r>
          </a:p>
          <a:p>
            <a:endParaRPr lang="en-US" sz="2400" b="1" dirty="0">
              <a:solidFill>
                <a:schemeClr val="tx2"/>
              </a:solidFill>
            </a:endParaRPr>
          </a:p>
          <a:p>
            <a:pPr lvl="1">
              <a:buFont typeface="Wingdings" pitchFamily="2" charset="2"/>
              <a:buChar char="q"/>
            </a:pPr>
            <a:r>
              <a:rPr lang="en-US" sz="3200" dirty="0">
                <a:solidFill>
                  <a:schemeClr val="tx2"/>
                </a:solidFill>
              </a:rPr>
              <a:t>Distal surface of lower more distal to upper</a:t>
            </a:r>
          </a:p>
          <a:p>
            <a:pPr lvl="1">
              <a:buFont typeface="Wingdings" pitchFamily="2" charset="2"/>
              <a:buChar char="q"/>
            </a:pPr>
            <a:r>
              <a:rPr lang="en-US" sz="3200" dirty="0">
                <a:solidFill>
                  <a:schemeClr val="tx2"/>
                </a:solidFill>
              </a:rPr>
              <a:t>Sucking habits</a:t>
            </a:r>
          </a:p>
          <a:p>
            <a:pPr lvl="1">
              <a:buFont typeface="Wingdings" pitchFamily="2" charset="2"/>
              <a:buChar char="q"/>
            </a:pPr>
            <a:r>
              <a:rPr lang="en-US" sz="3200" dirty="0" err="1">
                <a:solidFill>
                  <a:schemeClr val="tx2"/>
                </a:solidFill>
              </a:rPr>
              <a:t>Prognostically</a:t>
            </a:r>
            <a:r>
              <a:rPr lang="en-US" sz="3200" dirty="0">
                <a:solidFill>
                  <a:schemeClr val="tx2"/>
                </a:solidFill>
              </a:rPr>
              <a:t> </a:t>
            </a:r>
            <a:r>
              <a:rPr lang="en-US" sz="3200" dirty="0" err="1">
                <a:solidFill>
                  <a:schemeClr val="tx2"/>
                </a:solidFill>
              </a:rPr>
              <a:t>unfavourable</a:t>
            </a:r>
            <a:endParaRPr lang="en-US" sz="3200" dirty="0">
              <a:solidFill>
                <a:schemeClr val="tx2"/>
              </a:solidFill>
            </a:endParaRPr>
          </a:p>
          <a:p>
            <a:pPr lvl="1">
              <a:buFont typeface="Wingdings" pitchFamily="2" charset="2"/>
              <a:buChar char="q"/>
            </a:pPr>
            <a:r>
              <a:rPr lang="en-US" sz="3200" dirty="0">
                <a:solidFill>
                  <a:schemeClr val="tx2"/>
                </a:solidFill>
              </a:rPr>
              <a:t>4.8%</a:t>
            </a:r>
          </a:p>
        </p:txBody>
      </p:sp>
      <p:graphicFrame>
        <p:nvGraphicFramePr>
          <p:cNvPr id="68610" name="Object 4"/>
          <p:cNvGraphicFramePr>
            <a:graphicFrameLocks noChangeAspect="1"/>
          </p:cNvGraphicFramePr>
          <p:nvPr/>
        </p:nvGraphicFramePr>
        <p:xfrm>
          <a:off x="609600" y="533400"/>
          <a:ext cx="2333625" cy="2185988"/>
        </p:xfrm>
        <a:graphic>
          <a:graphicData uri="http://schemas.openxmlformats.org/presentationml/2006/ole">
            <mc:AlternateContent xmlns:mc="http://schemas.openxmlformats.org/markup-compatibility/2006">
              <mc:Choice xmlns:v="urn:schemas-microsoft-com:vml" Requires="v">
                <p:oleObj name="Bitmap Image" r:id="rId2" imgW="3171825" imgH="3009900" progId="PBrush">
                  <p:embed/>
                </p:oleObj>
              </mc:Choice>
              <mc:Fallback>
                <p:oleObj name="Bitmap Image" r:id="rId2" imgW="3171825" imgH="3009900" progId="PBrush">
                  <p:embed/>
                  <p:pic>
                    <p:nvPicPr>
                      <p:cNvPr id="0" name="Object 4"/>
                      <p:cNvPicPr>
                        <a:picLocks noChangeAspect="1"/>
                      </p:cNvPicPr>
                      <p:nvPr/>
                    </p:nvPicPr>
                    <p:blipFill>
                      <a:blip r:embed="rId3">
                        <a:lum bright="6000" contrast="6000"/>
                      </a:blip>
                      <a:srcRect t="7089"/>
                      <a:stretch>
                        <a:fillRect/>
                      </a:stretch>
                    </p:blipFill>
                    <p:spPr>
                      <a:xfrm>
                        <a:off x="609600" y="533400"/>
                        <a:ext cx="2333625" cy="2185988"/>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graphicFrame>
        <p:nvGraphicFramePr>
          <p:cNvPr id="323593" name="Object 9"/>
          <p:cNvGraphicFramePr>
            <a:graphicFrameLocks noChangeAspect="1"/>
          </p:cNvGraphicFramePr>
          <p:nvPr/>
        </p:nvGraphicFramePr>
        <p:xfrm>
          <a:off x="533400" y="3733800"/>
          <a:ext cx="2362200" cy="2187575"/>
        </p:xfrm>
        <a:graphic>
          <a:graphicData uri="http://schemas.openxmlformats.org/presentationml/2006/ole">
            <mc:AlternateContent xmlns:mc="http://schemas.openxmlformats.org/markup-compatibility/2006">
              <mc:Choice xmlns:v="urn:schemas-microsoft-com:vml" Requires="v">
                <p:oleObj name="Photo Editor Photo" r:id="rId4" imgW="4762500" imgH="3990975" progId="">
                  <p:embed/>
                </p:oleObj>
              </mc:Choice>
              <mc:Fallback>
                <p:oleObj name="Photo Editor Photo" r:id="rId4" imgW="4762500" imgH="3990975" progId="">
                  <p:embed/>
                  <p:pic>
                    <p:nvPicPr>
                      <p:cNvPr id="0" name="Object 9"/>
                      <p:cNvPicPr>
                        <a:picLocks noChangeAspect="1"/>
                      </p:cNvPicPr>
                      <p:nvPr/>
                    </p:nvPicPr>
                    <p:blipFill>
                      <a:blip r:embed="rId5"/>
                      <a:stretch>
                        <a:fillRect/>
                      </a:stretch>
                    </p:blipFill>
                    <p:spPr>
                      <a:xfrm>
                        <a:off x="533400" y="3733800"/>
                        <a:ext cx="2362200" cy="2187575"/>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Normal characteristics</a:t>
            </a:r>
            <a:br>
              <a:rPr lang="en-US" b="1" dirty="0">
                <a:solidFill>
                  <a:schemeClr val="tx2"/>
                </a:solidFill>
              </a:rPr>
            </a:br>
            <a:endParaRPr lang="en-US" dirty="0">
              <a:solidFill>
                <a:schemeClr val="tx2"/>
              </a:solidFill>
            </a:endParaRPr>
          </a:p>
        </p:txBody>
      </p:sp>
      <p:sp>
        <p:nvSpPr>
          <p:cNvPr id="3" name="Content Placeholder 2"/>
          <p:cNvSpPr>
            <a:spLocks noGrp="1"/>
          </p:cNvSpPr>
          <p:nvPr>
            <p:ph idx="1"/>
          </p:nvPr>
        </p:nvSpPr>
        <p:spPr>
          <a:xfrm>
            <a:off x="762000" y="1600200"/>
            <a:ext cx="5638800" cy="4525963"/>
          </a:xfrm>
        </p:spPr>
        <p:txBody>
          <a:bodyPr>
            <a:normAutofit fontScale="92500" lnSpcReduction="20000"/>
          </a:bodyPr>
          <a:lstStyle/>
          <a:p>
            <a:pPr lvl="1">
              <a:lnSpc>
                <a:spcPct val="90000"/>
              </a:lnSpc>
              <a:buNone/>
            </a:pPr>
            <a:r>
              <a:rPr lang="en-US" sz="3200" u="sng" dirty="0">
                <a:solidFill>
                  <a:schemeClr val="tx2"/>
                </a:solidFill>
              </a:rPr>
              <a:t>OVER BITE</a:t>
            </a:r>
          </a:p>
          <a:p>
            <a:pPr lvl="1">
              <a:lnSpc>
                <a:spcPct val="90000"/>
              </a:lnSpc>
              <a:buNone/>
            </a:pPr>
            <a:endParaRPr lang="en-US" sz="3200" u="sng" dirty="0">
              <a:solidFill>
                <a:schemeClr val="tx2"/>
              </a:solidFill>
            </a:endParaRPr>
          </a:p>
          <a:p>
            <a:pPr lvl="2">
              <a:lnSpc>
                <a:spcPct val="90000"/>
              </a:lnSpc>
              <a:buFont typeface="Wingdings" pitchFamily="2" charset="2"/>
              <a:buChar char="q"/>
            </a:pPr>
            <a:r>
              <a:rPr lang="en-US" sz="2800" dirty="0">
                <a:solidFill>
                  <a:schemeClr val="tx2"/>
                </a:solidFill>
              </a:rPr>
              <a:t>Vertical Incisor overlap</a:t>
            </a:r>
          </a:p>
          <a:p>
            <a:pPr lvl="2">
              <a:lnSpc>
                <a:spcPct val="90000"/>
              </a:lnSpc>
              <a:buFont typeface="Wingdings" pitchFamily="2" charset="2"/>
              <a:buChar char="q"/>
            </a:pPr>
            <a:r>
              <a:rPr lang="en-US" sz="2800" dirty="0">
                <a:solidFill>
                  <a:schemeClr val="tx2"/>
                </a:solidFill>
              </a:rPr>
              <a:t>Average- 1- 2mm</a:t>
            </a:r>
          </a:p>
          <a:p>
            <a:pPr lvl="2">
              <a:lnSpc>
                <a:spcPct val="90000"/>
              </a:lnSpc>
              <a:buFont typeface="Wingdings" pitchFamily="2" charset="2"/>
              <a:buChar char="q"/>
            </a:pPr>
            <a:r>
              <a:rPr lang="en-US" sz="2800" dirty="0">
                <a:solidFill>
                  <a:schemeClr val="tx2"/>
                </a:solidFill>
              </a:rPr>
              <a:t>10-40% variation</a:t>
            </a:r>
          </a:p>
          <a:p>
            <a:pPr lvl="2">
              <a:lnSpc>
                <a:spcPct val="90000"/>
              </a:lnSpc>
              <a:buFont typeface="Wingdings" pitchFamily="2" charset="2"/>
              <a:buChar char="q"/>
            </a:pPr>
            <a:r>
              <a:rPr lang="en-US" sz="2800" dirty="0">
                <a:solidFill>
                  <a:schemeClr val="tx2"/>
                </a:solidFill>
              </a:rPr>
              <a:t>Foster study</a:t>
            </a:r>
          </a:p>
          <a:p>
            <a:pPr lvl="3">
              <a:lnSpc>
                <a:spcPct val="90000"/>
              </a:lnSpc>
            </a:pPr>
            <a:r>
              <a:rPr lang="en-US" sz="2400" dirty="0">
                <a:solidFill>
                  <a:schemeClr val="tx2"/>
                </a:solidFill>
              </a:rPr>
              <a:t>Ideal- 19%</a:t>
            </a:r>
          </a:p>
          <a:p>
            <a:pPr lvl="3">
              <a:lnSpc>
                <a:spcPct val="90000"/>
              </a:lnSpc>
            </a:pPr>
            <a:r>
              <a:rPr lang="en-US" sz="2400" dirty="0">
                <a:solidFill>
                  <a:schemeClr val="tx2"/>
                </a:solidFill>
              </a:rPr>
              <a:t>Reduced- 37%</a:t>
            </a:r>
          </a:p>
          <a:p>
            <a:pPr lvl="3">
              <a:lnSpc>
                <a:spcPct val="90000"/>
              </a:lnSpc>
            </a:pPr>
            <a:r>
              <a:rPr lang="en-US" sz="2400" dirty="0">
                <a:solidFill>
                  <a:schemeClr val="tx2"/>
                </a:solidFill>
              </a:rPr>
              <a:t>Openbite-24%</a:t>
            </a:r>
          </a:p>
          <a:p>
            <a:pPr lvl="3">
              <a:lnSpc>
                <a:spcPct val="90000"/>
              </a:lnSpc>
            </a:pPr>
            <a:r>
              <a:rPr lang="en-US" sz="2400" dirty="0">
                <a:solidFill>
                  <a:schemeClr val="tx2"/>
                </a:solidFill>
              </a:rPr>
              <a:t>Excessive overbite- 20%</a:t>
            </a:r>
          </a:p>
          <a:p>
            <a:endParaRPr lang="en-US" dirty="0"/>
          </a:p>
        </p:txBody>
      </p:sp>
      <p:pic>
        <p:nvPicPr>
          <p:cNvPr id="4" name="Picture 6" descr="4"/>
          <p:cNvPicPr>
            <a:picLocks noChangeAspect="1" noChangeArrowheads="1"/>
          </p:cNvPicPr>
          <p:nvPr/>
        </p:nvPicPr>
        <p:blipFill>
          <a:blip r:embed="rId2"/>
          <a:srcRect/>
          <a:stretch>
            <a:fillRect/>
          </a:stretch>
        </p:blipFill>
        <p:spPr>
          <a:xfrm>
            <a:off x="6084888" y="2286000"/>
            <a:ext cx="2268537" cy="25908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a:t>What is Occlusion and Why is it important?</a:t>
            </a:r>
          </a:p>
        </p:txBody>
      </p:sp>
      <p:sp>
        <p:nvSpPr>
          <p:cNvPr id="6" name="Content Placeholder 5"/>
          <p:cNvSpPr>
            <a:spLocks noGrp="1"/>
          </p:cNvSpPr>
          <p:nvPr>
            <p:ph idx="1"/>
          </p:nvPr>
        </p:nvSpPr>
        <p:spPr>
          <a:xfrm>
            <a:off x="457200" y="1600200"/>
            <a:ext cx="8229600" cy="4525963"/>
          </a:xfrm>
        </p:spPr>
        <p:txBody>
          <a:bodyPr>
            <a:noAutofit/>
          </a:bodyPr>
          <a:lstStyle/>
          <a:p>
            <a:pPr>
              <a:lnSpc>
                <a:spcPct val="90000"/>
              </a:lnSpc>
              <a:buFont typeface="Wingdings" pitchFamily="2" charset="2"/>
              <a:buChar char="q"/>
              <a:defRPr/>
            </a:pPr>
            <a:r>
              <a:rPr lang="en-US" sz="2800" dirty="0"/>
              <a:t>The study of occlusion is an important aspect of dentistry--- the study and practice of all branches of dentistry should be based on a </a:t>
            </a:r>
            <a:r>
              <a:rPr lang="en-US" sz="2800" b="1" dirty="0"/>
              <a:t>strong foundation</a:t>
            </a:r>
            <a:r>
              <a:rPr lang="en-US" sz="2800" dirty="0"/>
              <a:t> of the knowledge of occlusion</a:t>
            </a:r>
          </a:p>
          <a:p>
            <a:pPr>
              <a:lnSpc>
                <a:spcPct val="90000"/>
              </a:lnSpc>
              <a:buFont typeface="Wingdings" pitchFamily="2" charset="2"/>
              <a:buChar char="q"/>
              <a:defRPr/>
            </a:pPr>
            <a:r>
              <a:rPr lang="en-US" sz="2800" b="1" dirty="0"/>
              <a:t>There is no escape</a:t>
            </a:r>
            <a:r>
              <a:rPr lang="en-US" sz="2800" dirty="0"/>
              <a:t>. Dentists cannot:</a:t>
            </a:r>
          </a:p>
          <a:p>
            <a:pPr>
              <a:lnSpc>
                <a:spcPct val="90000"/>
              </a:lnSpc>
              <a:buNone/>
              <a:defRPr/>
            </a:pPr>
            <a:r>
              <a:rPr lang="en-US" sz="2800" dirty="0"/>
              <a:t>       Repair</a:t>
            </a:r>
          </a:p>
          <a:p>
            <a:pPr>
              <a:lnSpc>
                <a:spcPct val="90000"/>
              </a:lnSpc>
              <a:buNone/>
              <a:defRPr/>
            </a:pPr>
            <a:r>
              <a:rPr lang="en-US" sz="2800" dirty="0"/>
              <a:t>       Move                teeth</a:t>
            </a:r>
          </a:p>
          <a:p>
            <a:pPr>
              <a:lnSpc>
                <a:spcPct val="90000"/>
              </a:lnSpc>
              <a:buNone/>
              <a:defRPr/>
            </a:pPr>
            <a:r>
              <a:rPr lang="en-US" sz="2800" dirty="0"/>
              <a:t>       Remove</a:t>
            </a:r>
          </a:p>
          <a:p>
            <a:pPr>
              <a:lnSpc>
                <a:spcPct val="90000"/>
              </a:lnSpc>
              <a:buNone/>
              <a:defRPr/>
            </a:pPr>
            <a:r>
              <a:rPr lang="en-US" sz="2800" dirty="0"/>
              <a:t>    without being involved in occlusion.</a:t>
            </a:r>
          </a:p>
          <a:p>
            <a:pPr>
              <a:buFont typeface="Wingdings" pitchFamily="2" charset="2"/>
              <a:buChar char="q"/>
            </a:pPr>
            <a:endParaRPr lang="en-US" sz="2800" dirty="0"/>
          </a:p>
        </p:txBody>
      </p:sp>
      <p:sp>
        <p:nvSpPr>
          <p:cNvPr id="10" name="Chevron 9"/>
          <p:cNvSpPr/>
          <p:nvPr/>
        </p:nvSpPr>
        <p:spPr>
          <a:xfrm>
            <a:off x="2971800" y="4724400"/>
            <a:ext cx="533400" cy="838200"/>
          </a:xfrm>
          <a:prstGeom prst="chevr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1447801"/>
            <a:ext cx="5410200" cy="4401205"/>
          </a:xfrm>
          <a:prstGeom prst="rect">
            <a:avLst/>
          </a:prstGeom>
        </p:spPr>
        <p:txBody>
          <a:bodyPr wrap="square">
            <a:spAutoFit/>
          </a:bodyPr>
          <a:lstStyle/>
          <a:p>
            <a:r>
              <a:rPr lang="en-US" sz="2800" b="1" u="sng" dirty="0">
                <a:solidFill>
                  <a:schemeClr val="tx2"/>
                </a:solidFill>
              </a:rPr>
              <a:t>OVERJET</a:t>
            </a:r>
          </a:p>
          <a:p>
            <a:endParaRPr lang="en-US" sz="2800" b="1" u="sng" dirty="0">
              <a:solidFill>
                <a:schemeClr val="tx2"/>
              </a:solidFill>
            </a:endParaRPr>
          </a:p>
          <a:p>
            <a:pPr lvl="1">
              <a:buFont typeface="Wingdings" pitchFamily="2" charset="2"/>
              <a:buChar char="q"/>
            </a:pPr>
            <a:r>
              <a:rPr lang="en-US" sz="2800" dirty="0">
                <a:solidFill>
                  <a:schemeClr val="tx2"/>
                </a:solidFill>
              </a:rPr>
              <a:t>Horizontal relationship</a:t>
            </a:r>
          </a:p>
          <a:p>
            <a:pPr lvl="1">
              <a:buFont typeface="Wingdings" pitchFamily="2" charset="2"/>
              <a:buChar char="q"/>
            </a:pPr>
            <a:r>
              <a:rPr lang="en-US" sz="2800" dirty="0">
                <a:solidFill>
                  <a:schemeClr val="tx2"/>
                </a:solidFill>
              </a:rPr>
              <a:t>Normal </a:t>
            </a:r>
          </a:p>
          <a:p>
            <a:pPr lvl="2"/>
            <a:r>
              <a:rPr lang="en-US" sz="2800" dirty="0">
                <a:solidFill>
                  <a:schemeClr val="tx2"/>
                </a:solidFill>
              </a:rPr>
              <a:t>1-2mm</a:t>
            </a:r>
          </a:p>
          <a:p>
            <a:pPr lvl="2"/>
            <a:endParaRPr lang="en-US" sz="2800" dirty="0">
              <a:solidFill>
                <a:schemeClr val="tx2"/>
              </a:solidFill>
            </a:endParaRPr>
          </a:p>
          <a:p>
            <a:pPr lvl="1"/>
            <a:r>
              <a:rPr lang="en-US" sz="3200" dirty="0">
                <a:solidFill>
                  <a:schemeClr val="tx2"/>
                </a:solidFill>
              </a:rPr>
              <a:t>Effects</a:t>
            </a:r>
          </a:p>
          <a:p>
            <a:pPr lvl="2">
              <a:buFont typeface="Wingdings" pitchFamily="2" charset="2"/>
              <a:buChar char="q"/>
            </a:pPr>
            <a:r>
              <a:rPr lang="en-US" sz="2800" dirty="0">
                <a:solidFill>
                  <a:schemeClr val="tx2"/>
                </a:solidFill>
              </a:rPr>
              <a:t>Habits</a:t>
            </a:r>
          </a:p>
          <a:p>
            <a:pPr lvl="2">
              <a:buFont typeface="Wingdings" pitchFamily="2" charset="2"/>
              <a:buChar char="q"/>
            </a:pPr>
            <a:r>
              <a:rPr lang="en-US" sz="2400" dirty="0" err="1">
                <a:solidFill>
                  <a:schemeClr val="tx2"/>
                </a:solidFill>
              </a:rPr>
              <a:t>Mandibular</a:t>
            </a:r>
            <a:r>
              <a:rPr lang="en-US" sz="2400" dirty="0">
                <a:solidFill>
                  <a:schemeClr val="tx2"/>
                </a:solidFill>
              </a:rPr>
              <a:t> forward growth</a:t>
            </a:r>
          </a:p>
          <a:p>
            <a:pPr lvl="2">
              <a:buFont typeface="Wingdings" pitchFamily="2" charset="2"/>
              <a:buChar char="q"/>
            </a:pPr>
            <a:r>
              <a:rPr lang="en-US" sz="2800" dirty="0">
                <a:solidFill>
                  <a:schemeClr val="tx2"/>
                </a:solidFill>
              </a:rPr>
              <a:t>Excess wear</a:t>
            </a:r>
          </a:p>
        </p:txBody>
      </p:sp>
      <p:pic>
        <p:nvPicPr>
          <p:cNvPr id="5" name="Picture 8" descr="4"/>
          <p:cNvPicPr>
            <a:picLocks noChangeAspect="1" noChangeArrowheads="1"/>
          </p:cNvPicPr>
          <p:nvPr/>
        </p:nvPicPr>
        <p:blipFill>
          <a:blip r:embed="rId2"/>
          <a:srcRect/>
          <a:stretch>
            <a:fillRect/>
          </a:stretch>
        </p:blipFill>
        <p:spPr>
          <a:xfrm>
            <a:off x="914400" y="1295400"/>
            <a:ext cx="2382838" cy="272097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4648200" cy="5940088"/>
          </a:xfrm>
          <a:prstGeom prst="rect">
            <a:avLst/>
          </a:prstGeom>
        </p:spPr>
        <p:txBody>
          <a:bodyPr wrap="square">
            <a:spAutoFit/>
          </a:bodyPr>
          <a:lstStyle/>
          <a:p>
            <a:r>
              <a:rPr lang="en-US" sz="3600" b="1" u="sng" dirty="0">
                <a:solidFill>
                  <a:schemeClr val="tx2"/>
                </a:solidFill>
              </a:rPr>
              <a:t>SPACING</a:t>
            </a:r>
          </a:p>
          <a:p>
            <a:pPr lvl="1"/>
            <a:r>
              <a:rPr lang="en-US" sz="3200" dirty="0">
                <a:solidFill>
                  <a:schemeClr val="tx2"/>
                </a:solidFill>
              </a:rPr>
              <a:t>According to Baume</a:t>
            </a:r>
          </a:p>
          <a:p>
            <a:pPr lvl="2">
              <a:buFont typeface="Wingdings" pitchFamily="2" charset="2"/>
              <a:buChar char="q"/>
            </a:pPr>
            <a:r>
              <a:rPr lang="en-US" sz="2800" dirty="0">
                <a:solidFill>
                  <a:schemeClr val="tx2"/>
                </a:solidFill>
              </a:rPr>
              <a:t>Closed dentition</a:t>
            </a:r>
          </a:p>
          <a:p>
            <a:pPr lvl="2">
              <a:buFont typeface="Wingdings" pitchFamily="2" charset="2"/>
              <a:buChar char="q"/>
            </a:pPr>
            <a:r>
              <a:rPr lang="en-US" sz="2800" dirty="0">
                <a:solidFill>
                  <a:schemeClr val="tx2"/>
                </a:solidFill>
              </a:rPr>
              <a:t>Spaced dentition</a:t>
            </a:r>
          </a:p>
          <a:p>
            <a:pPr lvl="3"/>
            <a:r>
              <a:rPr lang="en-US" sz="2400" u="sng" dirty="0">
                <a:solidFill>
                  <a:schemeClr val="tx2"/>
                </a:solidFill>
              </a:rPr>
              <a:t>Localized</a:t>
            </a:r>
            <a:r>
              <a:rPr lang="en-US" sz="2400" dirty="0">
                <a:solidFill>
                  <a:schemeClr val="tx2"/>
                </a:solidFill>
              </a:rPr>
              <a:t> –Primate spaces (anthropoid/ simian spaces)</a:t>
            </a:r>
          </a:p>
          <a:p>
            <a:pPr lvl="3"/>
            <a:r>
              <a:rPr lang="en-US" sz="2400" u="sng" dirty="0">
                <a:solidFill>
                  <a:schemeClr val="tx2"/>
                </a:solidFill>
              </a:rPr>
              <a:t>Generalized- </a:t>
            </a:r>
            <a:r>
              <a:rPr lang="en-US" sz="2400" dirty="0">
                <a:solidFill>
                  <a:schemeClr val="tx2"/>
                </a:solidFill>
              </a:rPr>
              <a:t>Physiologic Pressure from the tongue (Barber) </a:t>
            </a:r>
          </a:p>
          <a:p>
            <a:pPr lvl="1"/>
            <a:r>
              <a:rPr lang="en-US" sz="3200" dirty="0">
                <a:solidFill>
                  <a:schemeClr val="tx2"/>
                </a:solidFill>
              </a:rPr>
              <a:t>Total space-</a:t>
            </a:r>
          </a:p>
          <a:p>
            <a:pPr lvl="2"/>
            <a:r>
              <a:rPr lang="en-US" sz="2800" dirty="0">
                <a:solidFill>
                  <a:schemeClr val="tx2"/>
                </a:solidFill>
              </a:rPr>
              <a:t>Maxi-0 to 8mm</a:t>
            </a:r>
          </a:p>
          <a:p>
            <a:pPr lvl="2"/>
            <a:r>
              <a:rPr lang="en-US" sz="2800" dirty="0">
                <a:solidFill>
                  <a:schemeClr val="tx2"/>
                </a:solidFill>
              </a:rPr>
              <a:t>Mandible-0 to 7mm</a:t>
            </a:r>
          </a:p>
        </p:txBody>
      </p:sp>
      <p:pic>
        <p:nvPicPr>
          <p:cNvPr id="3" name="Picture 5" descr="primate space1"/>
          <p:cNvPicPr>
            <a:picLocks noChangeAspect="1" noChangeArrowheads="1"/>
          </p:cNvPicPr>
          <p:nvPr/>
        </p:nvPicPr>
        <p:blipFill>
          <a:blip r:embed="rId2"/>
          <a:srcRect l="3371" t="1622" b="10619"/>
          <a:stretch>
            <a:fillRect/>
          </a:stretch>
        </p:blipFill>
        <p:spPr>
          <a:xfrm>
            <a:off x="5410200" y="533400"/>
            <a:ext cx="2565400" cy="1879600"/>
          </a:xfrm>
          <a:prstGeom prst="rect">
            <a:avLst/>
          </a:prstGeom>
          <a:noFill/>
          <a:ln w="38100">
            <a:solidFill>
              <a:srgbClr val="000000"/>
            </a:solidFill>
          </a:ln>
        </p:spPr>
      </p:pic>
      <p:pic>
        <p:nvPicPr>
          <p:cNvPr id="4" name="Picture 8" descr="after_mouth[1]"/>
          <p:cNvPicPr>
            <a:picLocks noChangeAspect="1" noChangeArrowheads="1"/>
          </p:cNvPicPr>
          <p:nvPr/>
        </p:nvPicPr>
        <p:blipFill>
          <a:blip r:embed="rId3"/>
          <a:srcRect l="27463" t="28284" r="27225" b="36247"/>
          <a:stretch>
            <a:fillRect/>
          </a:stretch>
        </p:blipFill>
        <p:spPr bwMode="auto">
          <a:xfrm>
            <a:off x="5638800" y="3200400"/>
            <a:ext cx="2590800" cy="1795463"/>
          </a:xfrm>
          <a:prstGeom prst="rect">
            <a:avLst/>
          </a:prstGeom>
          <a:noFill/>
          <a:ln w="38100">
            <a:solidFill>
              <a:srgbClr val="000000"/>
            </a:solid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Normal signs of Deciduous dentition</a:t>
            </a:r>
          </a:p>
        </p:txBody>
      </p:sp>
      <p:sp>
        <p:nvSpPr>
          <p:cNvPr id="3" name="Content Placeholder 2"/>
          <p:cNvSpPr>
            <a:spLocks noGrp="1"/>
          </p:cNvSpPr>
          <p:nvPr>
            <p:ph idx="1"/>
          </p:nvPr>
        </p:nvSpPr>
        <p:spPr>
          <a:xfrm>
            <a:off x="685800" y="2133600"/>
            <a:ext cx="5943600" cy="4525963"/>
          </a:xfrm>
        </p:spPr>
        <p:txBody>
          <a:bodyPr/>
          <a:lstStyle/>
          <a:p>
            <a:pPr>
              <a:lnSpc>
                <a:spcPct val="90000"/>
              </a:lnSpc>
              <a:buFont typeface="Wingdings" pitchFamily="2" charset="2"/>
              <a:buChar char="q"/>
            </a:pPr>
            <a:r>
              <a:rPr lang="en-US" sz="2400" dirty="0"/>
              <a:t>Spaced </a:t>
            </a:r>
            <a:r>
              <a:rPr lang="en-US" sz="2400" dirty="0" err="1"/>
              <a:t>anteriors</a:t>
            </a:r>
            <a:endParaRPr lang="en-US" sz="2400" dirty="0"/>
          </a:p>
          <a:p>
            <a:pPr>
              <a:lnSpc>
                <a:spcPct val="90000"/>
              </a:lnSpc>
              <a:buFont typeface="Wingdings" pitchFamily="2" charset="2"/>
              <a:buChar char="q"/>
            </a:pPr>
            <a:r>
              <a:rPr lang="en-US" sz="2400" dirty="0"/>
              <a:t>Primate space</a:t>
            </a:r>
          </a:p>
          <a:p>
            <a:pPr>
              <a:lnSpc>
                <a:spcPct val="90000"/>
              </a:lnSpc>
              <a:buFont typeface="Wingdings" pitchFamily="2" charset="2"/>
              <a:buChar char="q"/>
            </a:pPr>
            <a:r>
              <a:rPr lang="en-US" sz="2400" dirty="0"/>
              <a:t>Shallow overbite and </a:t>
            </a:r>
            <a:r>
              <a:rPr lang="en-US" sz="2400" dirty="0" err="1"/>
              <a:t>overjet</a:t>
            </a:r>
            <a:endParaRPr lang="en-US" sz="2400" dirty="0"/>
          </a:p>
          <a:p>
            <a:pPr>
              <a:lnSpc>
                <a:spcPct val="90000"/>
              </a:lnSpc>
              <a:buFont typeface="Wingdings" pitchFamily="2" charset="2"/>
              <a:buChar char="q"/>
            </a:pPr>
            <a:r>
              <a:rPr lang="en-US" sz="2400" dirty="0"/>
              <a:t>Straight terminal plane</a:t>
            </a:r>
          </a:p>
          <a:p>
            <a:pPr>
              <a:lnSpc>
                <a:spcPct val="90000"/>
              </a:lnSpc>
              <a:buFont typeface="Wingdings" pitchFamily="2" charset="2"/>
              <a:buChar char="q"/>
            </a:pPr>
            <a:r>
              <a:rPr lang="en-US" sz="2400" dirty="0" err="1"/>
              <a:t>Cl</a:t>
            </a:r>
            <a:r>
              <a:rPr lang="en-US" sz="2400" dirty="0"/>
              <a:t>-I molar and </a:t>
            </a:r>
            <a:r>
              <a:rPr lang="en-US" sz="2400" dirty="0" err="1"/>
              <a:t>cuspid</a:t>
            </a:r>
            <a:r>
              <a:rPr lang="en-US" sz="2400" dirty="0"/>
              <a:t> relationship </a:t>
            </a:r>
          </a:p>
          <a:p>
            <a:pPr>
              <a:lnSpc>
                <a:spcPct val="90000"/>
              </a:lnSpc>
              <a:buFont typeface="Wingdings" pitchFamily="2" charset="2"/>
              <a:buChar char="q"/>
            </a:pPr>
            <a:r>
              <a:rPr lang="en-US" sz="2400" dirty="0"/>
              <a:t>Almost vertical inclination of anterior teeth</a:t>
            </a:r>
          </a:p>
          <a:p>
            <a:pPr>
              <a:lnSpc>
                <a:spcPct val="90000"/>
              </a:lnSpc>
              <a:buFont typeface="Wingdings" pitchFamily="2" charset="2"/>
              <a:buChar char="q"/>
            </a:pPr>
            <a:r>
              <a:rPr lang="en-US" sz="2400" dirty="0"/>
              <a:t>Ovoid arch form</a:t>
            </a:r>
          </a:p>
          <a:p>
            <a:endParaRPr lang="en-US" dirty="0"/>
          </a:p>
        </p:txBody>
      </p:sp>
      <p:pic>
        <p:nvPicPr>
          <p:cNvPr id="105473" name="Picture 1" descr="C:\Documents and Settings\DR.CRYSTAL\Desktop\My Pictures\babies\0708030716301gabriella_t.jpg"/>
          <p:cNvPicPr>
            <a:picLocks noChangeAspect="1" noChangeArrowheads="1"/>
          </p:cNvPicPr>
          <p:nvPr/>
        </p:nvPicPr>
        <p:blipFill>
          <a:blip r:embed="rId2"/>
          <a:srcRect/>
          <a:stretch>
            <a:fillRect/>
          </a:stretch>
        </p:blipFill>
        <p:spPr bwMode="auto">
          <a:xfrm>
            <a:off x="7086600" y="990600"/>
            <a:ext cx="1752600" cy="22098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47801"/>
            <a:ext cx="4572000" cy="4912114"/>
          </a:xfrm>
          <a:prstGeom prst="rect">
            <a:avLst/>
          </a:prstGeom>
        </p:spPr>
        <p:txBody>
          <a:bodyPr wrap="square">
            <a:spAutoFit/>
          </a:bodyPr>
          <a:lstStyle/>
          <a:p>
            <a:pPr>
              <a:lnSpc>
                <a:spcPct val="90000"/>
              </a:lnSpc>
            </a:pPr>
            <a:r>
              <a:rPr lang="en-US" sz="2400" b="1" u="sng" dirty="0">
                <a:solidFill>
                  <a:schemeClr val="tx2"/>
                </a:solidFill>
              </a:rPr>
              <a:t>ANTERIOR DEEP BITE</a:t>
            </a:r>
          </a:p>
          <a:p>
            <a:pPr lvl="1">
              <a:lnSpc>
                <a:spcPct val="90000"/>
              </a:lnSpc>
            </a:pPr>
            <a:r>
              <a:rPr lang="en-US" sz="3200" dirty="0">
                <a:solidFill>
                  <a:schemeClr val="tx2"/>
                </a:solidFill>
              </a:rPr>
              <a:t>Cause- Incisors more upright</a:t>
            </a:r>
          </a:p>
          <a:p>
            <a:pPr lvl="1">
              <a:lnSpc>
                <a:spcPct val="90000"/>
              </a:lnSpc>
            </a:pPr>
            <a:endParaRPr lang="en-US" sz="3200" dirty="0">
              <a:solidFill>
                <a:schemeClr val="tx2"/>
              </a:solidFill>
            </a:endParaRPr>
          </a:p>
          <a:p>
            <a:pPr lvl="1">
              <a:lnSpc>
                <a:spcPct val="90000"/>
              </a:lnSpc>
            </a:pPr>
            <a:r>
              <a:rPr lang="en-US" sz="3200" u="sng" dirty="0">
                <a:solidFill>
                  <a:schemeClr val="tx2"/>
                </a:solidFill>
              </a:rPr>
              <a:t>Correction:</a:t>
            </a:r>
          </a:p>
          <a:p>
            <a:pPr lvl="2">
              <a:lnSpc>
                <a:spcPct val="90000"/>
              </a:lnSpc>
              <a:buFont typeface="Wingdings" pitchFamily="2" charset="2"/>
              <a:buChar char="q"/>
            </a:pPr>
            <a:r>
              <a:rPr lang="en-US" sz="2800" dirty="0">
                <a:solidFill>
                  <a:schemeClr val="tx2"/>
                </a:solidFill>
              </a:rPr>
              <a:t>Attrition of </a:t>
            </a:r>
            <a:r>
              <a:rPr lang="en-US" sz="2800" dirty="0" err="1">
                <a:solidFill>
                  <a:schemeClr val="tx2"/>
                </a:solidFill>
              </a:rPr>
              <a:t>incisal</a:t>
            </a:r>
            <a:r>
              <a:rPr lang="en-US" sz="2800" dirty="0">
                <a:solidFill>
                  <a:schemeClr val="tx2"/>
                </a:solidFill>
              </a:rPr>
              <a:t> edges</a:t>
            </a:r>
          </a:p>
          <a:p>
            <a:pPr lvl="2">
              <a:lnSpc>
                <a:spcPct val="90000"/>
              </a:lnSpc>
              <a:buFont typeface="Wingdings" pitchFamily="2" charset="2"/>
              <a:buChar char="q"/>
            </a:pPr>
            <a:r>
              <a:rPr lang="en-US" sz="2800" dirty="0">
                <a:solidFill>
                  <a:schemeClr val="tx2"/>
                </a:solidFill>
              </a:rPr>
              <a:t>Eruption of permanent molars</a:t>
            </a:r>
          </a:p>
          <a:p>
            <a:pPr lvl="2">
              <a:lnSpc>
                <a:spcPct val="90000"/>
              </a:lnSpc>
              <a:buFont typeface="Wingdings" pitchFamily="2" charset="2"/>
              <a:buChar char="q"/>
            </a:pPr>
            <a:r>
              <a:rPr lang="en-US" sz="2800" dirty="0">
                <a:solidFill>
                  <a:schemeClr val="tx2"/>
                </a:solidFill>
              </a:rPr>
              <a:t>Forward and downward growth of mandible</a:t>
            </a:r>
          </a:p>
        </p:txBody>
      </p:sp>
      <p:sp>
        <p:nvSpPr>
          <p:cNvPr id="5" name="Title 4"/>
          <p:cNvSpPr>
            <a:spLocks noGrp="1"/>
          </p:cNvSpPr>
          <p:nvPr>
            <p:ph type="title"/>
          </p:nvPr>
        </p:nvSpPr>
        <p:spPr/>
        <p:txBody>
          <a:bodyPr/>
          <a:lstStyle/>
          <a:p>
            <a:r>
              <a:rPr lang="en-US" u="sng" dirty="0"/>
              <a:t>Self  correcting  anomalies</a:t>
            </a:r>
          </a:p>
        </p:txBody>
      </p:sp>
      <p:pic>
        <p:nvPicPr>
          <p:cNvPr id="7" name="Picture 18" descr="vertical mal"/>
          <p:cNvPicPr>
            <a:picLocks noGrp="1" noChangeAspect="1" noChangeArrowheads="1"/>
          </p:cNvPicPr>
          <p:nvPr>
            <p:ph idx="1"/>
          </p:nvPr>
        </p:nvPicPr>
        <p:blipFill>
          <a:blip r:embed="rId2"/>
          <a:srcRect t="3287" r="38000" b="81102"/>
          <a:stretch>
            <a:fillRect/>
          </a:stretch>
        </p:blipFill>
        <p:spPr>
          <a:xfrm>
            <a:off x="5029200" y="1371600"/>
            <a:ext cx="3435584" cy="1814519"/>
          </a:xfrm>
          <a:noFill/>
          <a:ln w="38100">
            <a:solidFill>
              <a:srgbClr val="000000"/>
            </a:solidFill>
          </a:ln>
        </p:spPr>
      </p:pic>
      <p:pic>
        <p:nvPicPr>
          <p:cNvPr id="8" name="Picture 17" descr="photo9"/>
          <p:cNvPicPr>
            <a:picLocks noChangeAspect="1" noChangeArrowheads="1"/>
          </p:cNvPicPr>
          <p:nvPr/>
        </p:nvPicPr>
        <p:blipFill>
          <a:blip r:embed="rId3"/>
          <a:srcRect/>
          <a:stretch>
            <a:fillRect/>
          </a:stretch>
        </p:blipFill>
        <p:spPr>
          <a:xfrm>
            <a:off x="5105400" y="3810000"/>
            <a:ext cx="3352800" cy="2074863"/>
          </a:xfrm>
          <a:prstGeom prst="rect">
            <a:avLst/>
          </a:prstGeom>
          <a:noFill/>
          <a:ln w="38100">
            <a:solidFill>
              <a:srgbClr val="000000"/>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219200"/>
            <a:ext cx="5105400" cy="3600986"/>
          </a:xfrm>
          <a:prstGeom prst="rect">
            <a:avLst/>
          </a:prstGeom>
        </p:spPr>
        <p:txBody>
          <a:bodyPr wrap="square">
            <a:spAutoFit/>
          </a:bodyPr>
          <a:lstStyle/>
          <a:p>
            <a:r>
              <a:rPr lang="en-US" sz="2800" b="1" u="sng" dirty="0">
                <a:solidFill>
                  <a:schemeClr val="tx2"/>
                </a:solidFill>
              </a:rPr>
              <a:t>PHYSIOLOGIC SPACES</a:t>
            </a:r>
          </a:p>
          <a:p>
            <a:endParaRPr lang="en-US" sz="2800" b="1" u="sng" dirty="0">
              <a:solidFill>
                <a:schemeClr val="tx2"/>
              </a:solidFill>
            </a:endParaRPr>
          </a:p>
          <a:p>
            <a:pPr lvl="1"/>
            <a:r>
              <a:rPr lang="en-US" sz="3600" dirty="0">
                <a:solidFill>
                  <a:schemeClr val="tx2"/>
                </a:solidFill>
              </a:rPr>
              <a:t>Permanent incisor accommodation</a:t>
            </a:r>
          </a:p>
          <a:p>
            <a:pPr lvl="1"/>
            <a:endParaRPr lang="en-US" sz="3600" dirty="0">
              <a:solidFill>
                <a:schemeClr val="tx2"/>
              </a:solidFill>
            </a:endParaRPr>
          </a:p>
          <a:p>
            <a:pPr lvl="2">
              <a:buFont typeface="Wingdings" pitchFamily="2" charset="2"/>
              <a:buChar char="q"/>
            </a:pPr>
            <a:r>
              <a:rPr lang="en-US" sz="3200" dirty="0">
                <a:solidFill>
                  <a:schemeClr val="tx2"/>
                </a:solidFill>
              </a:rPr>
              <a:t>Maxilla-7mm</a:t>
            </a:r>
          </a:p>
          <a:p>
            <a:pPr lvl="2">
              <a:buFont typeface="Wingdings" pitchFamily="2" charset="2"/>
              <a:buChar char="q"/>
            </a:pPr>
            <a:r>
              <a:rPr lang="en-US" sz="3200" dirty="0">
                <a:solidFill>
                  <a:schemeClr val="tx2"/>
                </a:solidFill>
              </a:rPr>
              <a:t>Mandible-5mm</a:t>
            </a:r>
            <a:endParaRPr lang="en-US" sz="2000" dirty="0">
              <a:solidFill>
                <a:schemeClr val="tx2"/>
              </a:solidFill>
            </a:endParaRPr>
          </a:p>
        </p:txBody>
      </p:sp>
      <p:graphicFrame>
        <p:nvGraphicFramePr>
          <p:cNvPr id="91138" name="Object 4"/>
          <p:cNvGraphicFramePr>
            <a:graphicFrameLocks noChangeAspect="1"/>
          </p:cNvGraphicFramePr>
          <p:nvPr/>
        </p:nvGraphicFramePr>
        <p:xfrm>
          <a:off x="5029200" y="1828800"/>
          <a:ext cx="3810000" cy="2971800"/>
        </p:xfrm>
        <a:graphic>
          <a:graphicData uri="http://schemas.openxmlformats.org/presentationml/2006/ole">
            <mc:AlternateContent xmlns:mc="http://schemas.openxmlformats.org/markup-compatibility/2006">
              <mc:Choice xmlns:v="urn:schemas-microsoft-com:vml" Requires="v">
                <p:oleObj name="Bitmap Image" r:id="rId2" imgW="1743075" imgH="1524000" progId="PBrush">
                  <p:embed/>
                </p:oleObj>
              </mc:Choice>
              <mc:Fallback>
                <p:oleObj name="Bitmap Image" r:id="rId2" imgW="1743075" imgH="1524000" progId="PBrush">
                  <p:embed/>
                  <p:pic>
                    <p:nvPicPr>
                      <p:cNvPr id="0" name="Object 4"/>
                      <p:cNvPicPr>
                        <a:picLocks noChangeAspect="1"/>
                      </p:cNvPicPr>
                      <p:nvPr/>
                    </p:nvPicPr>
                    <p:blipFill>
                      <a:blip r:embed="rId3"/>
                      <a:srcRect t="20935" b="5208"/>
                      <a:stretch>
                        <a:fillRect/>
                      </a:stretch>
                    </p:blipFill>
                    <p:spPr>
                      <a:xfrm>
                        <a:off x="5029200" y="1828800"/>
                        <a:ext cx="3810000" cy="2971800"/>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6800"/>
            <a:ext cx="6477000" cy="5299912"/>
          </a:xfrm>
          <a:prstGeom prst="rect">
            <a:avLst/>
          </a:prstGeom>
        </p:spPr>
        <p:txBody>
          <a:bodyPr wrap="square">
            <a:spAutoFit/>
          </a:bodyPr>
          <a:lstStyle/>
          <a:p>
            <a:pPr>
              <a:lnSpc>
                <a:spcPct val="90000"/>
              </a:lnSpc>
            </a:pPr>
            <a:r>
              <a:rPr lang="en-US" sz="2800" b="1" u="sng" dirty="0">
                <a:solidFill>
                  <a:schemeClr val="tx2"/>
                </a:solidFill>
              </a:rPr>
              <a:t>PRIMATE SPACE</a:t>
            </a:r>
          </a:p>
          <a:p>
            <a:pPr>
              <a:lnSpc>
                <a:spcPct val="90000"/>
              </a:lnSpc>
            </a:pPr>
            <a:endParaRPr lang="en-US" sz="2800" b="1" u="sng" dirty="0">
              <a:solidFill>
                <a:schemeClr val="tx2"/>
              </a:solidFill>
            </a:endParaRPr>
          </a:p>
          <a:p>
            <a:pPr lvl="1">
              <a:lnSpc>
                <a:spcPct val="90000"/>
              </a:lnSpc>
            </a:pPr>
            <a:r>
              <a:rPr lang="en-US" sz="3600" dirty="0">
                <a:solidFill>
                  <a:schemeClr val="tx2"/>
                </a:solidFill>
              </a:rPr>
              <a:t>Early </a:t>
            </a:r>
            <a:r>
              <a:rPr lang="en-US" sz="3600" dirty="0" err="1">
                <a:solidFill>
                  <a:schemeClr val="tx2"/>
                </a:solidFill>
              </a:rPr>
              <a:t>mesial</a:t>
            </a:r>
            <a:r>
              <a:rPr lang="en-US" sz="3600" dirty="0">
                <a:solidFill>
                  <a:schemeClr val="tx2"/>
                </a:solidFill>
              </a:rPr>
              <a:t> shift</a:t>
            </a:r>
          </a:p>
          <a:p>
            <a:pPr>
              <a:lnSpc>
                <a:spcPct val="90000"/>
              </a:lnSpc>
            </a:pPr>
            <a:endParaRPr lang="en-US" sz="4000" dirty="0">
              <a:solidFill>
                <a:schemeClr val="tx2"/>
              </a:solidFill>
            </a:endParaRPr>
          </a:p>
          <a:p>
            <a:pPr>
              <a:lnSpc>
                <a:spcPct val="90000"/>
              </a:lnSpc>
            </a:pPr>
            <a:endParaRPr lang="en-US" sz="4000" dirty="0">
              <a:solidFill>
                <a:schemeClr val="tx2"/>
              </a:solidFill>
            </a:endParaRPr>
          </a:p>
          <a:p>
            <a:pPr>
              <a:lnSpc>
                <a:spcPct val="90000"/>
              </a:lnSpc>
            </a:pPr>
            <a:endParaRPr lang="en-US" sz="4000" dirty="0">
              <a:solidFill>
                <a:schemeClr val="tx2"/>
              </a:solidFill>
            </a:endParaRPr>
          </a:p>
          <a:p>
            <a:pPr>
              <a:lnSpc>
                <a:spcPct val="90000"/>
              </a:lnSpc>
            </a:pPr>
            <a:r>
              <a:rPr lang="en-US" sz="2800" b="1" u="sng" dirty="0">
                <a:solidFill>
                  <a:schemeClr val="tx2"/>
                </a:solidFill>
              </a:rPr>
              <a:t>FLUSH TERMINAL PLANE</a:t>
            </a:r>
          </a:p>
          <a:p>
            <a:pPr>
              <a:lnSpc>
                <a:spcPct val="90000"/>
              </a:lnSpc>
            </a:pPr>
            <a:endParaRPr lang="en-US" sz="2800" b="1" u="sng" dirty="0">
              <a:solidFill>
                <a:schemeClr val="tx2"/>
              </a:solidFill>
            </a:endParaRPr>
          </a:p>
          <a:p>
            <a:pPr lvl="1">
              <a:lnSpc>
                <a:spcPct val="90000"/>
              </a:lnSpc>
            </a:pPr>
            <a:r>
              <a:rPr lang="en-US" sz="3600" dirty="0">
                <a:solidFill>
                  <a:schemeClr val="tx2"/>
                </a:solidFill>
              </a:rPr>
              <a:t>Early </a:t>
            </a:r>
            <a:r>
              <a:rPr lang="en-US" sz="3600" dirty="0" err="1">
                <a:solidFill>
                  <a:schemeClr val="tx2"/>
                </a:solidFill>
              </a:rPr>
              <a:t>mesial</a:t>
            </a:r>
            <a:r>
              <a:rPr lang="en-US" sz="3600" dirty="0">
                <a:solidFill>
                  <a:schemeClr val="tx2"/>
                </a:solidFill>
              </a:rPr>
              <a:t> shift</a:t>
            </a:r>
          </a:p>
          <a:p>
            <a:pPr lvl="1">
              <a:lnSpc>
                <a:spcPct val="90000"/>
              </a:lnSpc>
            </a:pPr>
            <a:r>
              <a:rPr lang="en-US" sz="3600" dirty="0">
                <a:solidFill>
                  <a:schemeClr val="tx2"/>
                </a:solidFill>
              </a:rPr>
              <a:t>Late </a:t>
            </a:r>
            <a:r>
              <a:rPr lang="en-US" sz="3600" dirty="0" err="1">
                <a:solidFill>
                  <a:schemeClr val="tx2"/>
                </a:solidFill>
              </a:rPr>
              <a:t>mesial</a:t>
            </a:r>
            <a:r>
              <a:rPr lang="en-US" sz="3600" dirty="0">
                <a:solidFill>
                  <a:schemeClr val="tx2"/>
                </a:solidFill>
              </a:rPr>
              <a:t> shift (Leeway space)</a:t>
            </a:r>
          </a:p>
        </p:txBody>
      </p:sp>
      <p:pic>
        <p:nvPicPr>
          <p:cNvPr id="3" name="Picture 4" descr="primate space1"/>
          <p:cNvPicPr>
            <a:picLocks noChangeAspect="1" noChangeArrowheads="1"/>
          </p:cNvPicPr>
          <p:nvPr/>
        </p:nvPicPr>
        <p:blipFill>
          <a:blip r:embed="rId2"/>
          <a:srcRect l="3371" t="1622" b="10619"/>
          <a:stretch>
            <a:fillRect/>
          </a:stretch>
        </p:blipFill>
        <p:spPr>
          <a:xfrm>
            <a:off x="5943600" y="381000"/>
            <a:ext cx="2336800" cy="2122488"/>
          </a:xfrm>
          <a:prstGeom prst="rect">
            <a:avLst/>
          </a:prstGeom>
          <a:noFill/>
          <a:ln w="38100">
            <a:solidFill>
              <a:srgbClr val="000000"/>
            </a:solidFill>
          </a:ln>
        </p:spPr>
      </p:pic>
      <p:pic>
        <p:nvPicPr>
          <p:cNvPr id="4" name="Picture 11" descr="terminal plane1"/>
          <p:cNvPicPr>
            <a:picLocks noChangeAspect="1" noChangeArrowheads="1"/>
          </p:cNvPicPr>
          <p:nvPr/>
        </p:nvPicPr>
        <p:blipFill>
          <a:blip r:embed="rId3"/>
          <a:srcRect/>
          <a:stretch>
            <a:fillRect/>
          </a:stretch>
        </p:blipFill>
        <p:spPr>
          <a:xfrm>
            <a:off x="5943600" y="2819400"/>
            <a:ext cx="2416175" cy="2438400"/>
          </a:xfrm>
          <a:prstGeom prst="rect">
            <a:avLst/>
          </a:prstGeom>
          <a:noFill/>
          <a:ln w="38100">
            <a:solidFill>
              <a:srgbClr val="000000"/>
            </a:solid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696200" cy="411480"/>
          </a:xfrm>
        </p:spPr>
        <p:txBody>
          <a:bodyPr/>
          <a:lstStyle/>
          <a:p>
            <a:r>
              <a:rPr lang="en-US" sz="4000" b="1" u="sng" dirty="0"/>
              <a:t>Mixed dentition period</a:t>
            </a:r>
          </a:p>
        </p:txBody>
      </p:sp>
      <p:sp>
        <p:nvSpPr>
          <p:cNvPr id="3" name="Text Placeholder 2"/>
          <p:cNvSpPr>
            <a:spLocks noGrp="1"/>
          </p:cNvSpPr>
          <p:nvPr>
            <p:ph type="body" sz="half" idx="2"/>
          </p:nvPr>
        </p:nvSpPr>
        <p:spPr/>
        <p:txBody>
          <a:bodyPr/>
          <a:lstStyle/>
          <a:p>
            <a:endParaRPr lang="en-US"/>
          </a:p>
        </p:txBody>
      </p:sp>
      <p:pic>
        <p:nvPicPr>
          <p:cNvPr id="5" name="Picture Placeholder 4" descr="eruption-image.jpg"/>
          <p:cNvPicPr>
            <a:picLocks noGrp="1" noChangeAspect="1"/>
          </p:cNvPicPr>
          <p:nvPr>
            <p:ph type="pic" idx="1"/>
          </p:nvPr>
        </p:nvPicPr>
        <p:blipFill>
          <a:blip r:embed="rId2"/>
          <a:srcRect l="3905" r="3905"/>
          <a:stretch>
            <a:fillRect/>
          </a:stretch>
        </p:blip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04800"/>
            <a:ext cx="8153400" cy="5264967"/>
          </a:xfrm>
          <a:prstGeom prst="rect">
            <a:avLst/>
          </a:prstGeom>
        </p:spPr>
        <p:txBody>
          <a:bodyPr wrap="square">
            <a:spAutoFit/>
          </a:bodyPr>
          <a:lstStyle/>
          <a:p>
            <a:pPr>
              <a:lnSpc>
                <a:spcPct val="110000"/>
              </a:lnSpc>
              <a:buFont typeface="Wingdings" pitchFamily="2" charset="2"/>
              <a:buChar char="q"/>
            </a:pPr>
            <a:r>
              <a:rPr lang="en-US" sz="2800" dirty="0"/>
              <a:t>The period during which both primary and permanent teeth are in the mouth together.</a:t>
            </a:r>
          </a:p>
          <a:p>
            <a:pPr>
              <a:lnSpc>
                <a:spcPct val="110000"/>
              </a:lnSpc>
              <a:buFont typeface="Wingdings" pitchFamily="2" charset="2"/>
              <a:buChar char="q"/>
            </a:pPr>
            <a:endParaRPr lang="en-US" sz="2800" dirty="0"/>
          </a:p>
          <a:p>
            <a:pPr>
              <a:lnSpc>
                <a:spcPct val="110000"/>
              </a:lnSpc>
              <a:buFont typeface="Wingdings" pitchFamily="2" charset="2"/>
              <a:buChar char="q"/>
            </a:pPr>
            <a:r>
              <a:rPr lang="en-US" sz="2800" dirty="0"/>
              <a:t>Those permanent teeth that follow into place in the arch once held by a primary tooth are called </a:t>
            </a:r>
            <a:r>
              <a:rPr lang="en-US" sz="2800" b="1" dirty="0"/>
              <a:t>SUCCESSIONAL TEETH.( </a:t>
            </a:r>
            <a:r>
              <a:rPr lang="en-US" sz="2800" dirty="0"/>
              <a:t>Incisors, </a:t>
            </a:r>
            <a:r>
              <a:rPr lang="en-US" sz="2800" dirty="0" err="1"/>
              <a:t>cuspids</a:t>
            </a:r>
            <a:r>
              <a:rPr lang="en-US" sz="2800" dirty="0"/>
              <a:t> and bicuspids)</a:t>
            </a:r>
          </a:p>
          <a:p>
            <a:pPr>
              <a:lnSpc>
                <a:spcPct val="110000"/>
              </a:lnSpc>
              <a:buFont typeface="Wingdings" pitchFamily="2" charset="2"/>
              <a:buChar char="q"/>
            </a:pPr>
            <a:endParaRPr lang="en-US" sz="2800" b="1" dirty="0"/>
          </a:p>
          <a:p>
            <a:pPr>
              <a:lnSpc>
                <a:spcPct val="110000"/>
              </a:lnSpc>
              <a:buFont typeface="Wingdings" pitchFamily="2" charset="2"/>
              <a:buChar char="q"/>
            </a:pPr>
            <a:r>
              <a:rPr lang="en-US" sz="2800" dirty="0"/>
              <a:t>Those teeth that erupt </a:t>
            </a:r>
            <a:r>
              <a:rPr lang="en-US" sz="2800" dirty="0" err="1"/>
              <a:t>posteriorly</a:t>
            </a:r>
            <a:r>
              <a:rPr lang="en-US" sz="2800" dirty="0"/>
              <a:t> to the primary teeth are termed as </a:t>
            </a:r>
            <a:r>
              <a:rPr lang="en-US" sz="2800" b="1" dirty="0"/>
              <a:t>ACCESSIONAL TEETH.</a:t>
            </a:r>
            <a:r>
              <a:rPr lang="en-US" sz="2800" dirty="0"/>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04800"/>
            <a:ext cx="6553200" cy="5632311"/>
          </a:xfrm>
          <a:prstGeom prst="rect">
            <a:avLst/>
          </a:prstGeom>
        </p:spPr>
        <p:txBody>
          <a:bodyPr wrap="square">
            <a:spAutoFit/>
          </a:bodyPr>
          <a:lstStyle/>
          <a:p>
            <a:r>
              <a:rPr lang="en-US" sz="3600" b="1" u="sng" dirty="0">
                <a:solidFill>
                  <a:schemeClr val="tx2"/>
                </a:solidFill>
              </a:rPr>
              <a:t>CLINICAL IMPORTANCE</a:t>
            </a:r>
          </a:p>
          <a:p>
            <a:endParaRPr lang="en-US" sz="3600" b="1" u="sng" dirty="0">
              <a:solidFill>
                <a:schemeClr val="tx2"/>
              </a:solidFill>
            </a:endParaRPr>
          </a:p>
          <a:p>
            <a:pPr lvl="1">
              <a:buFont typeface="Wingdings" pitchFamily="2" charset="2"/>
              <a:buChar char="q"/>
            </a:pPr>
            <a:r>
              <a:rPr lang="en-US" sz="3200" dirty="0">
                <a:solidFill>
                  <a:schemeClr val="tx2"/>
                </a:solidFill>
              </a:rPr>
              <a:t>Utilization of arch perimeter</a:t>
            </a:r>
          </a:p>
          <a:p>
            <a:pPr lvl="1">
              <a:buFont typeface="Wingdings" pitchFamily="2" charset="2"/>
              <a:buChar char="q"/>
            </a:pPr>
            <a:endParaRPr lang="en-US" sz="3200" dirty="0">
              <a:solidFill>
                <a:schemeClr val="tx2"/>
              </a:solidFill>
            </a:endParaRPr>
          </a:p>
          <a:p>
            <a:pPr lvl="1">
              <a:buFont typeface="Wingdings" pitchFamily="2" charset="2"/>
              <a:buChar char="q"/>
            </a:pPr>
            <a:r>
              <a:rPr lang="en-US" sz="3200" dirty="0">
                <a:solidFill>
                  <a:schemeClr val="tx2"/>
                </a:solidFill>
              </a:rPr>
              <a:t>Adaptive changes in occlusion that occur during transition from one dentition to another</a:t>
            </a:r>
          </a:p>
          <a:p>
            <a:pPr lvl="1">
              <a:buFont typeface="Wingdings" pitchFamily="2" charset="2"/>
              <a:buChar char="q"/>
            </a:pPr>
            <a:endParaRPr lang="en-US" sz="3200" dirty="0">
              <a:solidFill>
                <a:schemeClr val="tx2"/>
              </a:solidFill>
            </a:endParaRPr>
          </a:p>
          <a:p>
            <a:pPr lvl="1">
              <a:buFont typeface="Wingdings" pitchFamily="2" charset="2"/>
              <a:buChar char="q"/>
            </a:pPr>
            <a:r>
              <a:rPr lang="en-US" sz="3200" dirty="0">
                <a:solidFill>
                  <a:schemeClr val="tx2"/>
                </a:solidFill>
              </a:rPr>
              <a:t>Ideal time for most major orthodontic interventions.</a:t>
            </a:r>
          </a:p>
        </p:txBody>
      </p:sp>
      <p:pic>
        <p:nvPicPr>
          <p:cNvPr id="3" name="Picture 4" descr="3"/>
          <p:cNvPicPr>
            <a:picLocks noChangeAspect="1" noChangeArrowheads="1"/>
          </p:cNvPicPr>
          <p:nvPr/>
        </p:nvPicPr>
        <p:blipFill>
          <a:blip r:embed="rId2"/>
          <a:srcRect/>
          <a:stretch>
            <a:fillRect/>
          </a:stretch>
        </p:blipFill>
        <p:spPr>
          <a:xfrm>
            <a:off x="228600" y="4038600"/>
            <a:ext cx="2438400" cy="25527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DENTAL ARCH PERIMETER UTILIZATION</a:t>
            </a:r>
            <a:endParaRPr lang="en-US" u="sng" dirty="0"/>
          </a:p>
        </p:txBody>
      </p:sp>
      <p:sp>
        <p:nvSpPr>
          <p:cNvPr id="3" name="Content Placeholder 2"/>
          <p:cNvSpPr>
            <a:spLocks noGrp="1"/>
          </p:cNvSpPr>
          <p:nvPr>
            <p:ph idx="1"/>
          </p:nvPr>
        </p:nvSpPr>
        <p:spPr/>
        <p:txBody>
          <a:bodyPr/>
          <a:lstStyle/>
          <a:p>
            <a:pPr>
              <a:lnSpc>
                <a:spcPct val="200000"/>
              </a:lnSpc>
              <a:buFontTx/>
              <a:buNone/>
            </a:pPr>
            <a:r>
              <a:rPr lang="en-US" sz="2800" dirty="0"/>
              <a:t>1)The alignment of the permanent incisors since they arrive crowded.</a:t>
            </a:r>
          </a:p>
          <a:p>
            <a:pPr>
              <a:lnSpc>
                <a:spcPct val="200000"/>
              </a:lnSpc>
              <a:buFontTx/>
              <a:buNone/>
            </a:pPr>
            <a:r>
              <a:rPr lang="en-US" sz="2800" dirty="0"/>
              <a:t>2)Space for </a:t>
            </a:r>
            <a:r>
              <a:rPr lang="en-US" sz="2800" dirty="0" err="1"/>
              <a:t>cuspids</a:t>
            </a:r>
            <a:r>
              <a:rPr lang="en-US" sz="2800" dirty="0"/>
              <a:t> and premolars.</a:t>
            </a:r>
          </a:p>
          <a:p>
            <a:pPr>
              <a:lnSpc>
                <a:spcPct val="200000"/>
              </a:lnSpc>
              <a:buFontTx/>
              <a:buNone/>
            </a:pPr>
            <a:r>
              <a:rPr lang="en-US" sz="2800" dirty="0"/>
              <a:t>3)Adjustment of molar occlusion.</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228600"/>
            <a:ext cx="8991600" cy="4525963"/>
          </a:xfrm>
        </p:spPr>
        <p:txBody>
          <a:bodyPr/>
          <a:lstStyle/>
          <a:p>
            <a:pPr>
              <a:buNone/>
            </a:pPr>
            <a:r>
              <a:rPr lang="en-US" sz="3600" dirty="0"/>
              <a:t>    The orthodontist should know and understand what constitutes normal occlusion </a:t>
            </a:r>
            <a:r>
              <a:rPr lang="en-US" sz="3600" b="1" dirty="0"/>
              <a:t>in order to be able to recognize and thereby treat a malocclusion.</a:t>
            </a:r>
          </a:p>
          <a:p>
            <a:endParaRPr lang="en-US" dirty="0"/>
          </a:p>
        </p:txBody>
      </p:sp>
      <p:pic>
        <p:nvPicPr>
          <p:cNvPr id="23554" name="Picture 2" descr="C:\Documents and Settings\DR.CRYSTAL\Desktop\My Pictures\dentition\dentist2.jpg"/>
          <p:cNvPicPr>
            <a:picLocks noChangeAspect="1" noChangeArrowheads="1"/>
          </p:cNvPicPr>
          <p:nvPr/>
        </p:nvPicPr>
        <p:blipFill>
          <a:blip r:embed="rId2"/>
          <a:srcRect/>
          <a:stretch>
            <a:fillRect/>
          </a:stretch>
        </p:blipFill>
        <p:spPr bwMode="auto">
          <a:xfrm>
            <a:off x="304800" y="3581400"/>
            <a:ext cx="2667000" cy="30480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610600" cy="4524315"/>
          </a:xfrm>
          <a:prstGeom prst="rect">
            <a:avLst/>
          </a:prstGeom>
        </p:spPr>
        <p:txBody>
          <a:bodyPr wrap="square">
            <a:spAutoFit/>
          </a:bodyPr>
          <a:lstStyle/>
          <a:p>
            <a:pPr>
              <a:lnSpc>
                <a:spcPct val="120000"/>
              </a:lnSpc>
              <a:buFont typeface="Wingdings" pitchFamily="2" charset="2"/>
              <a:buChar char="q"/>
            </a:pPr>
            <a:r>
              <a:rPr lang="en-US" sz="2400" b="1" u="sng" dirty="0"/>
              <a:t>THE FIRST TRANSITIONAL PHASE</a:t>
            </a:r>
            <a:r>
              <a:rPr lang="en-US" sz="2400" dirty="0"/>
              <a:t>: The incisors are exchanged.(6-9years)The 1</a:t>
            </a:r>
            <a:r>
              <a:rPr lang="en-US" sz="2400" baseline="30000" dirty="0"/>
              <a:t>st</a:t>
            </a:r>
            <a:r>
              <a:rPr lang="en-US" sz="2400" dirty="0"/>
              <a:t> permanent molars erupt.</a:t>
            </a:r>
          </a:p>
          <a:p>
            <a:pPr>
              <a:lnSpc>
                <a:spcPct val="120000"/>
              </a:lnSpc>
              <a:buFont typeface="Wingdings" pitchFamily="2" charset="2"/>
              <a:buChar char="q"/>
            </a:pPr>
            <a:endParaRPr lang="en-US" sz="2400" dirty="0"/>
          </a:p>
          <a:p>
            <a:pPr>
              <a:lnSpc>
                <a:spcPct val="120000"/>
              </a:lnSpc>
              <a:buFont typeface="Wingdings" pitchFamily="2" charset="2"/>
              <a:buChar char="q"/>
            </a:pPr>
            <a:r>
              <a:rPr lang="en-US" sz="2400" b="1" u="sng" dirty="0"/>
              <a:t>THE INTER TRANSITIONAL PERIOD</a:t>
            </a:r>
            <a:r>
              <a:rPr lang="en-US" sz="2400" dirty="0"/>
              <a:t>: Lasts about 1.5 years.</a:t>
            </a:r>
          </a:p>
          <a:p>
            <a:pPr>
              <a:lnSpc>
                <a:spcPct val="120000"/>
              </a:lnSpc>
              <a:buFont typeface="Wingdings" pitchFamily="2" charset="2"/>
              <a:buChar char="q"/>
            </a:pPr>
            <a:endParaRPr lang="en-US" sz="2400" dirty="0"/>
          </a:p>
          <a:p>
            <a:pPr>
              <a:lnSpc>
                <a:spcPct val="120000"/>
              </a:lnSpc>
              <a:buFont typeface="Wingdings" pitchFamily="2" charset="2"/>
              <a:buChar char="q"/>
            </a:pPr>
            <a:r>
              <a:rPr lang="en-US" sz="2400" b="1" u="sng" dirty="0"/>
              <a:t>THE SECOND TRANSITIONAL PERIOD</a:t>
            </a:r>
            <a:r>
              <a:rPr lang="en-US" sz="2400" dirty="0"/>
              <a:t>:(9-12years)Primary molars and the </a:t>
            </a:r>
            <a:r>
              <a:rPr lang="en-US" sz="2400" dirty="0" err="1"/>
              <a:t>cuspids</a:t>
            </a:r>
            <a:r>
              <a:rPr lang="en-US" sz="2400" dirty="0"/>
              <a:t> are lost and replaced by permanent bicuspids and </a:t>
            </a:r>
            <a:r>
              <a:rPr lang="en-US" sz="2400" dirty="0" err="1"/>
              <a:t>cuspids</a:t>
            </a:r>
            <a:r>
              <a:rPr lang="en-US" sz="2400" dirty="0"/>
              <a:t>. These are followed by the eruption of the second permanent molars.</a:t>
            </a:r>
          </a:p>
        </p:txBody>
      </p:sp>
      <p:sp>
        <p:nvSpPr>
          <p:cNvPr id="3" name="Title 2"/>
          <p:cNvSpPr>
            <a:spLocks noGrp="1"/>
          </p:cNvSpPr>
          <p:nvPr>
            <p:ph type="title"/>
          </p:nvPr>
        </p:nvSpPr>
        <p:spPr>
          <a:xfrm>
            <a:off x="533400" y="274638"/>
            <a:ext cx="8153400" cy="944562"/>
          </a:xfrm>
        </p:spPr>
        <p:txBody>
          <a:bodyPr/>
          <a:lstStyle/>
          <a:p>
            <a:r>
              <a:rPr lang="en-US" b="1" u="sng" dirty="0"/>
              <a:t>phases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OCCLUSAL CHANGES IN THE MIXED DENTITION</a:t>
            </a:r>
            <a:endParaRPr lang="en-US" u="sng" dirty="0">
              <a:latin typeface="+mn-lt"/>
            </a:endParaRPr>
          </a:p>
        </p:txBody>
      </p:sp>
      <p:sp>
        <p:nvSpPr>
          <p:cNvPr id="3" name="Content Placeholder 2"/>
          <p:cNvSpPr>
            <a:spLocks noGrp="1"/>
          </p:cNvSpPr>
          <p:nvPr>
            <p:ph idx="1"/>
          </p:nvPr>
        </p:nvSpPr>
        <p:spPr>
          <a:xfrm>
            <a:off x="228600" y="1600200"/>
            <a:ext cx="7924800" cy="4525963"/>
          </a:xfrm>
        </p:spPr>
        <p:txBody>
          <a:bodyPr/>
          <a:lstStyle/>
          <a:p>
            <a:pPr>
              <a:buNone/>
            </a:pPr>
            <a:r>
              <a:rPr lang="en-US" b="1" u="sng" dirty="0">
                <a:solidFill>
                  <a:schemeClr val="tx2"/>
                </a:solidFill>
              </a:rPr>
              <a:t>FIRST TRANSITIONAL PERIOD</a:t>
            </a:r>
            <a:r>
              <a:rPr lang="en-US" sz="2800" u="sng" dirty="0">
                <a:solidFill>
                  <a:schemeClr val="tx2"/>
                </a:solidFill>
              </a:rPr>
              <a:t> :-</a:t>
            </a:r>
          </a:p>
          <a:p>
            <a:pPr lvl="1"/>
            <a:r>
              <a:rPr lang="en-US" sz="2400" dirty="0">
                <a:solidFill>
                  <a:schemeClr val="tx2"/>
                </a:solidFill>
              </a:rPr>
              <a:t>Emergence of first permanent molars.</a:t>
            </a:r>
          </a:p>
          <a:p>
            <a:pPr lvl="1"/>
            <a:r>
              <a:rPr lang="en-US" sz="2400" dirty="0">
                <a:solidFill>
                  <a:schemeClr val="tx2"/>
                </a:solidFill>
              </a:rPr>
              <a:t>Exchange of deciduous incisors with permanent incisors.</a:t>
            </a:r>
          </a:p>
          <a:p>
            <a:pPr lvl="1"/>
            <a:r>
              <a:rPr lang="en-US" sz="2400" dirty="0">
                <a:solidFill>
                  <a:schemeClr val="tx2"/>
                </a:solidFill>
              </a:rPr>
              <a:t>Establishment of occlusion</a:t>
            </a:r>
          </a:p>
          <a:p>
            <a:endParaRPr lang="en-US" dirty="0"/>
          </a:p>
        </p:txBody>
      </p:sp>
      <p:graphicFrame>
        <p:nvGraphicFramePr>
          <p:cNvPr id="243726" name="Object 14"/>
          <p:cNvGraphicFramePr>
            <a:graphicFrameLocks noChangeAspect="1"/>
          </p:cNvGraphicFramePr>
          <p:nvPr/>
        </p:nvGraphicFramePr>
        <p:xfrm>
          <a:off x="304800" y="4572000"/>
          <a:ext cx="2667000" cy="1955800"/>
        </p:xfrm>
        <a:graphic>
          <a:graphicData uri="http://schemas.openxmlformats.org/presentationml/2006/ole">
            <mc:AlternateContent xmlns:mc="http://schemas.openxmlformats.org/markup-compatibility/2006">
              <mc:Choice xmlns:v="urn:schemas-microsoft-com:vml" Requires="v">
                <p:oleObj name="Bitmap Image" r:id="rId2" imgW="3114675" imgH="2076450" progId="PBrush">
                  <p:embed/>
                </p:oleObj>
              </mc:Choice>
              <mc:Fallback>
                <p:oleObj name="Bitmap Image" r:id="rId2" imgW="3114675" imgH="2076450" progId="PBrush">
                  <p:embed/>
                  <p:pic>
                    <p:nvPicPr>
                      <p:cNvPr id="0" name="Object 14"/>
                      <p:cNvPicPr>
                        <a:picLocks noChangeAspect="1"/>
                      </p:cNvPicPr>
                      <p:nvPr/>
                    </p:nvPicPr>
                    <p:blipFill>
                      <a:blip r:embed="rId3">
                        <a:lum bright="17999" contrast="6000"/>
                      </a:blip>
                      <a:stretch>
                        <a:fillRect/>
                      </a:stretch>
                    </p:blipFill>
                    <p:spPr>
                      <a:xfrm>
                        <a:off x="304800" y="4572000"/>
                        <a:ext cx="2667000" cy="1955800"/>
                      </a:xfrm>
                      <a:prstGeom prst="rect">
                        <a:avLst/>
                      </a:prstGeom>
                      <a:noFill/>
                      <a:ln w="38100" cap="flat" cmpd="sng">
                        <a:solidFill>
                          <a:srgbClr val="000000"/>
                        </a:solidFill>
                        <a:prstDash val="solid"/>
                        <a:miter/>
                        <a:headEnd type="none" w="med" len="med"/>
                        <a:tailEnd type="none" w="med" len="med"/>
                      </a:ln>
                    </p:spPr>
                  </p:pic>
                </p:oleObj>
              </mc:Fallback>
            </mc:AlternateContent>
          </a:graphicData>
        </a:graphic>
      </p:graphicFrame>
      <p:graphicFrame>
        <p:nvGraphicFramePr>
          <p:cNvPr id="243727" name="Object 15"/>
          <p:cNvGraphicFramePr>
            <a:graphicFrameLocks noChangeAspect="1"/>
          </p:cNvGraphicFramePr>
          <p:nvPr/>
        </p:nvGraphicFramePr>
        <p:xfrm>
          <a:off x="3124200" y="4495800"/>
          <a:ext cx="2400300" cy="2019300"/>
        </p:xfrm>
        <a:graphic>
          <a:graphicData uri="http://schemas.openxmlformats.org/presentationml/2006/ole">
            <mc:AlternateContent xmlns:mc="http://schemas.openxmlformats.org/markup-compatibility/2006">
              <mc:Choice xmlns:v="urn:schemas-microsoft-com:vml" Requires="v">
                <p:oleObj name="Bitmap Image" r:id="rId4" imgW="3248025" imgH="2143125" progId="PBrush">
                  <p:embed/>
                </p:oleObj>
              </mc:Choice>
              <mc:Fallback>
                <p:oleObj name="Bitmap Image" r:id="rId4" imgW="3248025" imgH="2143125" progId="PBrush">
                  <p:embed/>
                  <p:pic>
                    <p:nvPicPr>
                      <p:cNvPr id="0" name="Object 15"/>
                      <p:cNvPicPr>
                        <a:picLocks noChangeAspect="1"/>
                      </p:cNvPicPr>
                      <p:nvPr/>
                    </p:nvPicPr>
                    <p:blipFill>
                      <a:blip r:embed="rId5">
                        <a:lum bright="17999" contrast="6000"/>
                      </a:blip>
                      <a:stretch>
                        <a:fillRect/>
                      </a:stretch>
                    </p:blipFill>
                    <p:spPr>
                      <a:xfrm>
                        <a:off x="3124200" y="4495800"/>
                        <a:ext cx="2400300" cy="2019300"/>
                      </a:xfrm>
                      <a:prstGeom prst="rect">
                        <a:avLst/>
                      </a:prstGeom>
                      <a:noFill/>
                      <a:ln w="38100" cap="flat" cmpd="sng">
                        <a:solidFill>
                          <a:srgbClr val="000000"/>
                        </a:solidFill>
                        <a:prstDash val="solid"/>
                        <a:miter/>
                        <a:headEnd type="none" w="med" len="med"/>
                        <a:tailEnd type="none" w="med" len="med"/>
                      </a:ln>
                    </p:spPr>
                  </p:pic>
                </p:oleObj>
              </mc:Fallback>
            </mc:AlternateContent>
          </a:graphicData>
        </a:graphic>
      </p:graphicFrame>
      <p:graphicFrame>
        <p:nvGraphicFramePr>
          <p:cNvPr id="243728" name="Object 16"/>
          <p:cNvGraphicFramePr>
            <a:graphicFrameLocks noChangeAspect="1"/>
          </p:cNvGraphicFramePr>
          <p:nvPr/>
        </p:nvGraphicFramePr>
        <p:xfrm>
          <a:off x="5638800" y="4572000"/>
          <a:ext cx="2543175" cy="1943100"/>
        </p:xfrm>
        <a:graphic>
          <a:graphicData uri="http://schemas.openxmlformats.org/presentationml/2006/ole">
            <mc:AlternateContent xmlns:mc="http://schemas.openxmlformats.org/markup-compatibility/2006">
              <mc:Choice xmlns:v="urn:schemas-microsoft-com:vml" Requires="v">
                <p:oleObj name="Bitmap Image" r:id="rId6" imgW="3381375" imgH="2171700" progId="PBrush">
                  <p:embed/>
                </p:oleObj>
              </mc:Choice>
              <mc:Fallback>
                <p:oleObj name="Bitmap Image" r:id="rId6" imgW="3381375" imgH="2171700" progId="PBrush">
                  <p:embed/>
                  <p:pic>
                    <p:nvPicPr>
                      <p:cNvPr id="0" name="Object 16"/>
                      <p:cNvPicPr>
                        <a:picLocks noChangeAspect="1"/>
                      </p:cNvPicPr>
                      <p:nvPr/>
                    </p:nvPicPr>
                    <p:blipFill>
                      <a:blip r:embed="rId7">
                        <a:lum bright="17999" contrast="6000"/>
                      </a:blip>
                      <a:stretch>
                        <a:fillRect/>
                      </a:stretch>
                    </p:blipFill>
                    <p:spPr>
                      <a:xfrm>
                        <a:off x="5638800" y="4572000"/>
                        <a:ext cx="2543175" cy="1943100"/>
                      </a:xfrm>
                      <a:prstGeom prst="rect">
                        <a:avLst/>
                      </a:prstGeom>
                      <a:noFill/>
                      <a:ln w="38100" cap="flat" cmpd="sng">
                        <a:solidFill>
                          <a:srgbClr val="DDD9C3"/>
                        </a:solidFill>
                        <a:prstDash val="solid"/>
                        <a:miter/>
                        <a:headEnd type="none" w="med" len="med"/>
                        <a:tailEnd type="none" w="med" len="med"/>
                      </a:ln>
                    </p:spPr>
                  </p:pic>
                </p:oleObj>
              </mc:Fallback>
            </mc:AlternateContent>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u="sng" dirty="0"/>
              <a:t>MANDIBULAR</a:t>
            </a:r>
            <a:r>
              <a:rPr lang="en-US" u="sng" dirty="0"/>
              <a:t>  </a:t>
            </a:r>
            <a:r>
              <a:rPr lang="en-US" b="1" u="sng" dirty="0">
                <a:latin typeface="+mn-lt"/>
              </a:rPr>
              <a:t>1</a:t>
            </a:r>
            <a:r>
              <a:rPr lang="en-US" b="1" u="sng" baseline="30000" dirty="0">
                <a:latin typeface="+mn-lt"/>
              </a:rPr>
              <a:t>st</a:t>
            </a:r>
            <a:r>
              <a:rPr lang="en-US" u="sng" dirty="0"/>
              <a:t> </a:t>
            </a:r>
            <a:r>
              <a:rPr lang="en-US" b="1" u="sng" dirty="0"/>
              <a:t>MOLAR</a:t>
            </a:r>
            <a:endParaRPr lang="en-US" u="sng" dirty="0"/>
          </a:p>
        </p:txBody>
      </p:sp>
      <p:sp>
        <p:nvSpPr>
          <p:cNvPr id="6" name="Content Placeholder 5"/>
          <p:cNvSpPr>
            <a:spLocks noGrp="1"/>
          </p:cNvSpPr>
          <p:nvPr>
            <p:ph idx="1"/>
          </p:nvPr>
        </p:nvSpPr>
        <p:spPr>
          <a:xfrm>
            <a:off x="609600" y="1600200"/>
            <a:ext cx="8077200" cy="4525963"/>
          </a:xfrm>
        </p:spPr>
        <p:txBody>
          <a:bodyPr>
            <a:normAutofit lnSpcReduction="10000"/>
          </a:bodyPr>
          <a:lstStyle/>
          <a:p>
            <a:pPr>
              <a:lnSpc>
                <a:spcPct val="120000"/>
              </a:lnSpc>
              <a:buFont typeface="Wingdings" pitchFamily="2" charset="2"/>
              <a:buChar char="q"/>
            </a:pPr>
            <a:r>
              <a:rPr lang="en-US" sz="2800" dirty="0"/>
              <a:t>1</a:t>
            </a:r>
            <a:r>
              <a:rPr lang="en-US" sz="2800" baseline="30000" dirty="0"/>
              <a:t>st</a:t>
            </a:r>
            <a:r>
              <a:rPr lang="en-US" sz="2800" dirty="0"/>
              <a:t> emerging tooth- 6 years</a:t>
            </a:r>
          </a:p>
          <a:p>
            <a:pPr>
              <a:lnSpc>
                <a:spcPct val="120000"/>
              </a:lnSpc>
              <a:buFont typeface="Wingdings" pitchFamily="2" charset="2"/>
              <a:buChar char="q"/>
            </a:pPr>
            <a:r>
              <a:rPr lang="en-US" sz="2800" dirty="0"/>
              <a:t>Erupts prior to max.1</a:t>
            </a:r>
            <a:r>
              <a:rPr lang="en-US" sz="2800" baseline="30000" dirty="0"/>
              <a:t>st</a:t>
            </a:r>
            <a:r>
              <a:rPr lang="en-US" sz="2800" dirty="0"/>
              <a:t> molar. Preferable since it prevents the excessive extrusion of max. molars.</a:t>
            </a:r>
          </a:p>
          <a:p>
            <a:pPr>
              <a:lnSpc>
                <a:spcPct val="120000"/>
              </a:lnSpc>
              <a:buFont typeface="Wingdings" pitchFamily="2" charset="2"/>
              <a:buChar char="q"/>
            </a:pPr>
            <a:r>
              <a:rPr lang="en-US" sz="2800" dirty="0"/>
              <a:t>Prior to their eruption-positioned </a:t>
            </a:r>
            <a:r>
              <a:rPr lang="en-US" sz="2800" dirty="0" err="1"/>
              <a:t>lingually</a:t>
            </a:r>
            <a:r>
              <a:rPr lang="en-US" sz="2800" dirty="0"/>
              <a:t> and </a:t>
            </a:r>
            <a:r>
              <a:rPr lang="en-US" sz="2800" dirty="0" err="1"/>
              <a:t>mesially</a:t>
            </a:r>
            <a:r>
              <a:rPr lang="en-US" sz="2800" dirty="0"/>
              <a:t> in their bony crypts at an angle between the </a:t>
            </a:r>
            <a:r>
              <a:rPr lang="en-US" sz="2800" dirty="0" err="1"/>
              <a:t>mandibular</a:t>
            </a:r>
            <a:r>
              <a:rPr lang="en-US" sz="2800" dirty="0"/>
              <a:t> body and anterior border of the </a:t>
            </a:r>
            <a:r>
              <a:rPr lang="en-US" sz="2800" dirty="0" err="1"/>
              <a:t>ramus</a:t>
            </a:r>
            <a:r>
              <a:rPr lang="en-US" sz="2800" dirty="0"/>
              <a:t>.</a:t>
            </a: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400"/>
            <a:ext cx="7391400" cy="5133713"/>
          </a:xfrm>
          <a:prstGeom prst="rect">
            <a:avLst/>
          </a:prstGeom>
        </p:spPr>
        <p:txBody>
          <a:bodyPr wrap="square">
            <a:spAutoFit/>
          </a:bodyPr>
          <a:lstStyle/>
          <a:p>
            <a:pPr>
              <a:lnSpc>
                <a:spcPct val="130000"/>
              </a:lnSpc>
              <a:buFont typeface="Wingdings" pitchFamily="2" charset="2"/>
              <a:buChar char="q"/>
            </a:pPr>
            <a:r>
              <a:rPr lang="en-US" sz="2800" dirty="0"/>
              <a:t>The movement of the first molar towards the </a:t>
            </a:r>
            <a:r>
              <a:rPr lang="en-US" sz="2800" dirty="0" err="1"/>
              <a:t>occlusal</a:t>
            </a:r>
            <a:r>
              <a:rPr lang="en-US" sz="2800" dirty="0"/>
              <a:t> plane combined with the resorption of the border of the </a:t>
            </a:r>
            <a:r>
              <a:rPr lang="en-US" sz="2800" dirty="0" err="1"/>
              <a:t>ramus</a:t>
            </a:r>
            <a:r>
              <a:rPr lang="en-US" sz="2800" dirty="0"/>
              <a:t> which lengthens the body provides space necessary for the molars.</a:t>
            </a:r>
          </a:p>
          <a:p>
            <a:pPr>
              <a:lnSpc>
                <a:spcPct val="130000"/>
              </a:lnSpc>
              <a:buFont typeface="Wingdings" pitchFamily="2" charset="2"/>
              <a:buChar char="q"/>
            </a:pPr>
            <a:endParaRPr lang="en-US" sz="2800" dirty="0"/>
          </a:p>
          <a:p>
            <a:pPr>
              <a:lnSpc>
                <a:spcPct val="130000"/>
              </a:lnSpc>
              <a:buFont typeface="Wingdings" pitchFamily="2" charset="2"/>
              <a:buChar char="q"/>
            </a:pPr>
            <a:r>
              <a:rPr lang="en-US" sz="2800" dirty="0"/>
              <a:t>More or less perpendicular orientation characterized by a slight </a:t>
            </a:r>
            <a:r>
              <a:rPr lang="en-US" sz="2800" dirty="0" err="1"/>
              <a:t>mesial</a:t>
            </a:r>
            <a:r>
              <a:rPr lang="en-US" sz="2800" dirty="0"/>
              <a:t> tilt and lingual inclination.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MAXILLARY </a:t>
            </a:r>
            <a:r>
              <a:rPr lang="en-US" u="sng" dirty="0">
                <a:latin typeface="+mn-lt"/>
              </a:rPr>
              <a:t> </a:t>
            </a:r>
            <a:r>
              <a:rPr lang="en-US" b="1" u="sng" dirty="0">
                <a:latin typeface="+mn-lt"/>
              </a:rPr>
              <a:t>IST</a:t>
            </a:r>
            <a:r>
              <a:rPr lang="en-US" u="sng" dirty="0">
                <a:latin typeface="+mn-lt"/>
              </a:rPr>
              <a:t> </a:t>
            </a:r>
            <a:r>
              <a:rPr lang="en-US" b="1" u="sng" dirty="0">
                <a:latin typeface="+mn-lt"/>
              </a:rPr>
              <a:t>MOLAR</a:t>
            </a:r>
            <a:endParaRPr lang="en-US" u="sng" dirty="0">
              <a:latin typeface="+mn-lt"/>
            </a:endParaRPr>
          </a:p>
        </p:txBody>
      </p:sp>
      <p:sp>
        <p:nvSpPr>
          <p:cNvPr id="3" name="Content Placeholder 2"/>
          <p:cNvSpPr>
            <a:spLocks noGrp="1"/>
          </p:cNvSpPr>
          <p:nvPr>
            <p:ph idx="1"/>
          </p:nvPr>
        </p:nvSpPr>
        <p:spPr>
          <a:xfrm>
            <a:off x="381000" y="1600200"/>
            <a:ext cx="8305800" cy="4525963"/>
          </a:xfrm>
        </p:spPr>
        <p:txBody>
          <a:bodyPr>
            <a:noAutofit/>
          </a:bodyPr>
          <a:lstStyle/>
          <a:p>
            <a:pPr>
              <a:buFont typeface="Wingdings" pitchFamily="2" charset="2"/>
              <a:buChar char="q"/>
            </a:pPr>
            <a:r>
              <a:rPr lang="en-US" sz="2800" dirty="0"/>
              <a:t>Erupts at about 6 ¼ years of age.</a:t>
            </a:r>
          </a:p>
          <a:p>
            <a:pPr>
              <a:buFont typeface="Wingdings" pitchFamily="2" charset="2"/>
              <a:buChar char="q"/>
            </a:pPr>
            <a:r>
              <a:rPr lang="en-US" sz="2800" dirty="0"/>
              <a:t>In the crypts the crowns of the maxillary permanent molars tend to point distally and </a:t>
            </a:r>
            <a:r>
              <a:rPr lang="en-US" sz="2800" dirty="0" err="1"/>
              <a:t>bucally</a:t>
            </a:r>
            <a:r>
              <a:rPr lang="en-US" sz="2800" dirty="0"/>
              <a:t>.</a:t>
            </a:r>
          </a:p>
          <a:p>
            <a:pPr>
              <a:buFont typeface="Wingdings" pitchFamily="2" charset="2"/>
              <a:buChar char="q"/>
            </a:pPr>
            <a:r>
              <a:rPr lang="en-US" sz="2800" dirty="0"/>
              <a:t>The lengthening of the maxillary arch due to the appositional growth at the </a:t>
            </a:r>
            <a:r>
              <a:rPr lang="en-US" sz="2800" dirty="0" err="1"/>
              <a:t>tuberosities</a:t>
            </a:r>
            <a:r>
              <a:rPr lang="en-US" sz="2800" dirty="0"/>
              <a:t>         molar rotates          upright and move vertically towards the </a:t>
            </a:r>
            <a:r>
              <a:rPr lang="en-US" sz="2800" dirty="0" err="1"/>
              <a:t>occlusal</a:t>
            </a:r>
            <a:r>
              <a:rPr lang="en-US" sz="2800" dirty="0"/>
              <a:t> plane.</a:t>
            </a:r>
          </a:p>
          <a:p>
            <a:pPr>
              <a:buFont typeface="Wingdings" pitchFamily="2" charset="2"/>
              <a:buChar char="q"/>
            </a:pPr>
            <a:r>
              <a:rPr lang="en-US" sz="2800" dirty="0"/>
              <a:t>Inclined </a:t>
            </a:r>
            <a:r>
              <a:rPr lang="en-US" sz="2800" dirty="0" err="1"/>
              <a:t>mesially</a:t>
            </a:r>
            <a:r>
              <a:rPr lang="en-US" sz="2800" dirty="0"/>
              <a:t> on their long axis and </a:t>
            </a:r>
            <a:r>
              <a:rPr lang="en-US" sz="2800" dirty="0" err="1"/>
              <a:t>bucally</a:t>
            </a:r>
            <a:r>
              <a:rPr lang="en-US" sz="2800" dirty="0"/>
              <a:t> in the transverse axis.</a:t>
            </a:r>
          </a:p>
          <a:p>
            <a:endParaRPr lang="en-US" sz="2400" dirty="0"/>
          </a:p>
        </p:txBody>
      </p:sp>
      <p:sp>
        <p:nvSpPr>
          <p:cNvPr id="4" name="Right Arrow 3"/>
          <p:cNvSpPr/>
          <p:nvPr/>
        </p:nvSpPr>
        <p:spPr>
          <a:xfrm>
            <a:off x="3352800" y="4724400"/>
            <a:ext cx="609600" cy="228600"/>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MESIAL  STEP</a:t>
            </a:r>
          </a:p>
        </p:txBody>
      </p:sp>
      <p:sp>
        <p:nvSpPr>
          <p:cNvPr id="3" name="Content Placeholder 2"/>
          <p:cNvSpPr>
            <a:spLocks noGrp="1"/>
          </p:cNvSpPr>
          <p:nvPr>
            <p:ph idx="1"/>
          </p:nvPr>
        </p:nvSpPr>
        <p:spPr>
          <a:xfrm>
            <a:off x="152400" y="1600200"/>
            <a:ext cx="4267200" cy="4525963"/>
          </a:xfrm>
        </p:spPr>
        <p:txBody>
          <a:bodyPr>
            <a:normAutofit fontScale="92500" lnSpcReduction="20000"/>
          </a:bodyPr>
          <a:lstStyle/>
          <a:p>
            <a:pPr>
              <a:lnSpc>
                <a:spcPct val="90000"/>
              </a:lnSpc>
              <a:buFontTx/>
              <a:buNone/>
            </a:pPr>
            <a:r>
              <a:rPr lang="en-US" sz="2600" dirty="0"/>
              <a:t>Opposing 2</a:t>
            </a:r>
            <a:r>
              <a:rPr lang="en-US" sz="2600" baseline="30000" dirty="0"/>
              <a:t>nd</a:t>
            </a:r>
            <a:r>
              <a:rPr lang="en-US" sz="2600" dirty="0"/>
              <a:t> </a:t>
            </a:r>
            <a:r>
              <a:rPr lang="en-US" sz="2600" dirty="0" err="1"/>
              <a:t>dec</a:t>
            </a:r>
            <a:r>
              <a:rPr lang="en-US" sz="2600" dirty="0"/>
              <a:t>. molars</a:t>
            </a:r>
          </a:p>
          <a:p>
            <a:pPr>
              <a:lnSpc>
                <a:spcPct val="90000"/>
              </a:lnSpc>
              <a:buFontTx/>
              <a:buNone/>
            </a:pPr>
            <a:r>
              <a:rPr lang="en-US" sz="2600" dirty="0"/>
              <a:t>have the same M.D dimensions</a:t>
            </a:r>
          </a:p>
          <a:p>
            <a:pPr>
              <a:lnSpc>
                <a:spcPct val="90000"/>
              </a:lnSpc>
              <a:buFontTx/>
              <a:buNone/>
            </a:pPr>
            <a:r>
              <a:rPr lang="en-US" sz="2600" dirty="0"/>
              <a:t>then the terminal plane of the</a:t>
            </a:r>
          </a:p>
          <a:p>
            <a:pPr>
              <a:lnSpc>
                <a:spcPct val="90000"/>
              </a:lnSpc>
              <a:buFontTx/>
              <a:buNone/>
            </a:pPr>
            <a:r>
              <a:rPr lang="en-US" sz="2600" dirty="0"/>
              <a:t>deciduous dentition would </a:t>
            </a:r>
          </a:p>
          <a:p>
            <a:pPr>
              <a:lnSpc>
                <a:spcPct val="90000"/>
              </a:lnSpc>
              <a:buFontTx/>
              <a:buNone/>
            </a:pPr>
            <a:r>
              <a:rPr lang="en-US" sz="2600" dirty="0"/>
              <a:t>have </a:t>
            </a:r>
            <a:r>
              <a:rPr lang="en-US" sz="3000" b="1" dirty="0"/>
              <a:t>MESIAL STEP</a:t>
            </a:r>
            <a:r>
              <a:rPr lang="en-US" sz="2600" dirty="0"/>
              <a:t> since </a:t>
            </a:r>
          </a:p>
          <a:p>
            <a:pPr>
              <a:lnSpc>
                <a:spcPct val="90000"/>
              </a:lnSpc>
              <a:buFontTx/>
              <a:buNone/>
            </a:pPr>
            <a:r>
              <a:rPr lang="en-US" sz="2600" dirty="0"/>
              <a:t>the </a:t>
            </a:r>
            <a:r>
              <a:rPr lang="en-US" sz="2600" dirty="0" err="1"/>
              <a:t>mandibular</a:t>
            </a:r>
            <a:r>
              <a:rPr lang="en-US" sz="2600" dirty="0"/>
              <a:t> molars are</a:t>
            </a:r>
          </a:p>
          <a:p>
            <a:pPr>
              <a:lnSpc>
                <a:spcPct val="90000"/>
              </a:lnSpc>
              <a:buFontTx/>
              <a:buNone/>
            </a:pPr>
            <a:r>
              <a:rPr lang="en-US" sz="2600" dirty="0"/>
              <a:t>more ventrally positioned than</a:t>
            </a:r>
          </a:p>
          <a:p>
            <a:pPr>
              <a:lnSpc>
                <a:spcPct val="90000"/>
              </a:lnSpc>
              <a:buFontTx/>
              <a:buNone/>
            </a:pPr>
            <a:r>
              <a:rPr lang="en-US" sz="2600" dirty="0"/>
              <a:t>the maxillary one.</a:t>
            </a:r>
          </a:p>
          <a:p>
            <a:endParaRPr lang="en-US" dirty="0"/>
          </a:p>
        </p:txBody>
      </p:sp>
      <p:pic>
        <p:nvPicPr>
          <p:cNvPr id="4" name="Picture 4" descr="scan0001"/>
          <p:cNvPicPr>
            <a:picLocks noChangeAspect="1" noChangeArrowheads="1"/>
          </p:cNvPicPr>
          <p:nvPr/>
        </p:nvPicPr>
        <p:blipFill>
          <a:blip r:embed="rId2"/>
          <a:srcRect l="7053" t="7076" r="52988" b="69376"/>
          <a:stretch>
            <a:fillRect/>
          </a:stretch>
        </p:blipFill>
        <p:spPr bwMode="auto">
          <a:xfrm>
            <a:off x="4876800" y="762000"/>
            <a:ext cx="3200400" cy="2749550"/>
          </a:xfrm>
          <a:prstGeom prst="rect">
            <a:avLst/>
          </a:prstGeom>
          <a:noFill/>
        </p:spPr>
      </p:pic>
      <p:pic>
        <p:nvPicPr>
          <p:cNvPr id="5" name="Picture 5" descr="scan0013"/>
          <p:cNvPicPr>
            <a:picLocks noChangeAspect="1" noChangeArrowheads="1"/>
          </p:cNvPicPr>
          <p:nvPr/>
        </p:nvPicPr>
        <p:blipFill>
          <a:blip r:embed="rId3"/>
          <a:srcRect/>
          <a:stretch>
            <a:fillRect/>
          </a:stretch>
        </p:blipFill>
        <p:spPr bwMode="auto">
          <a:xfrm>
            <a:off x="4572000" y="4267200"/>
            <a:ext cx="3657600" cy="232727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mn-lt"/>
              </a:rPr>
              <a:t>FLUSH TERMINAL</a:t>
            </a:r>
          </a:p>
        </p:txBody>
      </p:sp>
      <p:sp>
        <p:nvSpPr>
          <p:cNvPr id="3" name="Content Placeholder 2"/>
          <p:cNvSpPr>
            <a:spLocks noGrp="1"/>
          </p:cNvSpPr>
          <p:nvPr>
            <p:ph idx="1"/>
          </p:nvPr>
        </p:nvSpPr>
        <p:spPr>
          <a:xfrm>
            <a:off x="533400" y="1219200"/>
            <a:ext cx="4267200" cy="4525963"/>
          </a:xfrm>
        </p:spPr>
        <p:txBody>
          <a:bodyPr>
            <a:noAutofit/>
          </a:bodyPr>
          <a:lstStyle/>
          <a:p>
            <a:pPr>
              <a:lnSpc>
                <a:spcPct val="90000"/>
              </a:lnSpc>
              <a:buNone/>
            </a:pPr>
            <a:r>
              <a:rPr lang="en-US" sz="2400" dirty="0"/>
              <a:t>If the </a:t>
            </a:r>
            <a:r>
              <a:rPr lang="en-US" sz="2400" dirty="0" err="1"/>
              <a:t>mesiodistal</a:t>
            </a:r>
            <a:r>
              <a:rPr lang="en-US" sz="2400" dirty="0"/>
              <a:t> crown</a:t>
            </a:r>
          </a:p>
          <a:p>
            <a:pPr>
              <a:lnSpc>
                <a:spcPct val="90000"/>
              </a:lnSpc>
              <a:buFontTx/>
              <a:buNone/>
            </a:pPr>
            <a:r>
              <a:rPr lang="en-US" sz="2400" dirty="0"/>
              <a:t>of the </a:t>
            </a:r>
            <a:r>
              <a:rPr lang="en-US" sz="2400" dirty="0" err="1"/>
              <a:t>mandibular</a:t>
            </a:r>
            <a:r>
              <a:rPr lang="en-US" sz="2400" dirty="0"/>
              <a:t> 2</a:t>
            </a:r>
            <a:r>
              <a:rPr lang="en-US" sz="2400" baseline="30000" dirty="0"/>
              <a:t>nd</a:t>
            </a:r>
            <a:r>
              <a:rPr lang="en-US" sz="2400" dirty="0"/>
              <a:t> </a:t>
            </a:r>
            <a:r>
              <a:rPr lang="en-US" sz="2400" dirty="0" err="1"/>
              <a:t>dec</a:t>
            </a:r>
            <a:r>
              <a:rPr lang="en-US" sz="2400" dirty="0"/>
              <a:t>.</a:t>
            </a:r>
          </a:p>
          <a:p>
            <a:pPr>
              <a:lnSpc>
                <a:spcPct val="90000"/>
              </a:lnSpc>
              <a:buFontTx/>
              <a:buNone/>
            </a:pPr>
            <a:r>
              <a:rPr lang="en-US" sz="2400" dirty="0"/>
              <a:t>molar is a few mm larger</a:t>
            </a:r>
          </a:p>
          <a:p>
            <a:pPr>
              <a:lnSpc>
                <a:spcPct val="90000"/>
              </a:lnSpc>
              <a:buFontTx/>
              <a:buNone/>
            </a:pPr>
            <a:r>
              <a:rPr lang="en-US" sz="2400" dirty="0"/>
              <a:t>than the opposing max.</a:t>
            </a:r>
          </a:p>
          <a:p>
            <a:pPr>
              <a:lnSpc>
                <a:spcPct val="90000"/>
              </a:lnSpc>
              <a:buFontTx/>
              <a:buNone/>
            </a:pPr>
            <a:r>
              <a:rPr lang="en-US" sz="2400" dirty="0"/>
              <a:t>Molar, the terminal plane is </a:t>
            </a:r>
          </a:p>
          <a:p>
            <a:pPr>
              <a:lnSpc>
                <a:spcPct val="90000"/>
              </a:lnSpc>
              <a:buFontTx/>
              <a:buNone/>
            </a:pPr>
            <a:r>
              <a:rPr lang="en-US" sz="2800" b="1" dirty="0"/>
              <a:t>FLUSH.</a:t>
            </a:r>
            <a:endParaRPr lang="en-US" sz="2400" dirty="0"/>
          </a:p>
          <a:p>
            <a:pPr>
              <a:lnSpc>
                <a:spcPct val="90000"/>
              </a:lnSpc>
              <a:buFontTx/>
              <a:buNone/>
            </a:pPr>
            <a:r>
              <a:rPr lang="en-US" sz="2400" dirty="0"/>
              <a:t>After emergence the 1</a:t>
            </a:r>
            <a:r>
              <a:rPr lang="en-US" sz="2400" baseline="30000" dirty="0"/>
              <a:t>st</a:t>
            </a:r>
            <a:r>
              <a:rPr lang="en-US" sz="2400" dirty="0"/>
              <a:t> </a:t>
            </a:r>
          </a:p>
          <a:p>
            <a:pPr>
              <a:lnSpc>
                <a:spcPct val="90000"/>
              </a:lnSpc>
              <a:buFontTx/>
              <a:buNone/>
            </a:pPr>
            <a:r>
              <a:rPr lang="en-US" sz="2400" dirty="0"/>
              <a:t>permanent molars get </a:t>
            </a:r>
          </a:p>
          <a:p>
            <a:pPr>
              <a:lnSpc>
                <a:spcPct val="90000"/>
              </a:lnSpc>
              <a:buFontTx/>
              <a:buNone/>
            </a:pPr>
            <a:r>
              <a:rPr lang="en-US" sz="2800" dirty="0"/>
              <a:t>oriented in an </a:t>
            </a:r>
            <a:r>
              <a:rPr lang="en-US" sz="2800" b="1" dirty="0"/>
              <a:t>END TO</a:t>
            </a:r>
          </a:p>
          <a:p>
            <a:pPr>
              <a:lnSpc>
                <a:spcPct val="90000"/>
              </a:lnSpc>
              <a:buFontTx/>
              <a:buNone/>
            </a:pPr>
            <a:r>
              <a:rPr lang="en-US" sz="2800" b="1" dirty="0"/>
              <a:t>END</a:t>
            </a:r>
            <a:r>
              <a:rPr lang="en-US" sz="2800" dirty="0"/>
              <a:t> position</a:t>
            </a:r>
            <a:endParaRPr lang="en-US" sz="2400" dirty="0"/>
          </a:p>
        </p:txBody>
      </p:sp>
      <p:pic>
        <p:nvPicPr>
          <p:cNvPr id="4" name="Picture 4" descr="scan0001"/>
          <p:cNvPicPr>
            <a:picLocks noChangeAspect="1" noChangeArrowheads="1"/>
          </p:cNvPicPr>
          <p:nvPr/>
        </p:nvPicPr>
        <p:blipFill>
          <a:blip r:embed="rId2"/>
          <a:srcRect l="7053" t="35460" r="52988" b="38750"/>
          <a:stretch>
            <a:fillRect/>
          </a:stretch>
        </p:blipFill>
        <p:spPr bwMode="auto">
          <a:xfrm>
            <a:off x="5410200" y="609600"/>
            <a:ext cx="2971800" cy="2743200"/>
          </a:xfrm>
          <a:prstGeom prst="rect">
            <a:avLst/>
          </a:prstGeom>
          <a:noFill/>
        </p:spPr>
      </p:pic>
      <p:pic>
        <p:nvPicPr>
          <p:cNvPr id="5" name="Picture 5" descr="scan0024"/>
          <p:cNvPicPr>
            <a:picLocks noChangeAspect="1" noChangeArrowheads="1"/>
          </p:cNvPicPr>
          <p:nvPr/>
        </p:nvPicPr>
        <p:blipFill>
          <a:blip r:embed="rId3"/>
          <a:srcRect/>
          <a:stretch>
            <a:fillRect/>
          </a:stretch>
        </p:blipFill>
        <p:spPr bwMode="auto">
          <a:xfrm>
            <a:off x="5486400" y="4038600"/>
            <a:ext cx="2819400" cy="25146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How?</a:t>
            </a:r>
          </a:p>
        </p:txBody>
      </p:sp>
      <p:sp>
        <p:nvSpPr>
          <p:cNvPr id="3" name="Content Placeholder 2"/>
          <p:cNvSpPr>
            <a:spLocks noGrp="1"/>
          </p:cNvSpPr>
          <p:nvPr>
            <p:ph idx="1"/>
          </p:nvPr>
        </p:nvSpPr>
        <p:spPr/>
        <p:txBody>
          <a:bodyPr/>
          <a:lstStyle/>
          <a:p>
            <a:pPr>
              <a:buNone/>
            </a:pPr>
            <a:r>
              <a:rPr lang="en-US" sz="3600" dirty="0"/>
              <a:t>1)Early </a:t>
            </a:r>
            <a:r>
              <a:rPr lang="en-US" sz="3600" dirty="0" err="1"/>
              <a:t>mesial</a:t>
            </a:r>
            <a:r>
              <a:rPr lang="en-US" sz="3600" dirty="0"/>
              <a:t> shift</a:t>
            </a:r>
          </a:p>
          <a:p>
            <a:pPr>
              <a:buNone/>
            </a:pPr>
            <a:r>
              <a:rPr lang="en-US" sz="3600" dirty="0"/>
              <a:t>2)Late </a:t>
            </a:r>
            <a:r>
              <a:rPr lang="en-US" sz="3600" dirty="0" err="1"/>
              <a:t>mesial</a:t>
            </a:r>
            <a:r>
              <a:rPr lang="en-US" sz="3600" dirty="0"/>
              <a:t> shift</a:t>
            </a:r>
          </a:p>
          <a:p>
            <a:pPr>
              <a:buNone/>
            </a:pPr>
            <a:r>
              <a:rPr lang="en-US" sz="3600" dirty="0"/>
              <a:t>3)Greater forward growth of the mandible than the maxilla.</a:t>
            </a:r>
          </a:p>
          <a:p>
            <a:pPr>
              <a:buNone/>
            </a:pPr>
            <a:r>
              <a:rPr lang="en-US" sz="3600" dirty="0"/>
              <a:t>4)Combination of the above.</a:t>
            </a:r>
          </a:p>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Early </a:t>
            </a:r>
            <a:r>
              <a:rPr lang="en-US" u="sng" dirty="0" err="1"/>
              <a:t>mesial</a:t>
            </a:r>
            <a:r>
              <a:rPr lang="en-US" u="sng" dirty="0"/>
              <a:t> shift</a:t>
            </a:r>
          </a:p>
        </p:txBody>
      </p:sp>
      <p:sp>
        <p:nvSpPr>
          <p:cNvPr id="3" name="Content Placeholder 2"/>
          <p:cNvSpPr>
            <a:spLocks noGrp="1"/>
          </p:cNvSpPr>
          <p:nvPr>
            <p:ph idx="1"/>
          </p:nvPr>
        </p:nvSpPr>
        <p:spPr/>
        <p:txBody>
          <a:bodyPr>
            <a:normAutofit fontScale="92500"/>
          </a:bodyPr>
          <a:lstStyle/>
          <a:p>
            <a:pPr>
              <a:buFont typeface="Wingdings" pitchFamily="2" charset="2"/>
              <a:buChar char="q"/>
            </a:pPr>
            <a:r>
              <a:rPr lang="en-US" sz="2800" dirty="0"/>
              <a:t>If the </a:t>
            </a:r>
            <a:r>
              <a:rPr lang="en-US" sz="2800" dirty="0" err="1"/>
              <a:t>dec</a:t>
            </a:r>
            <a:r>
              <a:rPr lang="en-US" sz="2800" dirty="0"/>
              <a:t>. dentition is spaced with a flush terminal relation of the 2</a:t>
            </a:r>
            <a:r>
              <a:rPr lang="en-US" sz="2800" baseline="30000" dirty="0"/>
              <a:t>nd</a:t>
            </a:r>
            <a:r>
              <a:rPr lang="en-US" sz="2800" dirty="0"/>
              <a:t> </a:t>
            </a:r>
            <a:r>
              <a:rPr lang="en-US" sz="2800" dirty="0" err="1"/>
              <a:t>dec</a:t>
            </a:r>
            <a:r>
              <a:rPr lang="en-US" sz="2800" dirty="0"/>
              <a:t>. molar, then the eruptive force of the 1</a:t>
            </a:r>
            <a:r>
              <a:rPr lang="en-US" sz="2800" baseline="30000" dirty="0"/>
              <a:t>st</a:t>
            </a:r>
            <a:r>
              <a:rPr lang="en-US" sz="2800" dirty="0"/>
              <a:t> permanent molar causes the closing of any existing spaces.</a:t>
            </a:r>
          </a:p>
          <a:p>
            <a:pPr>
              <a:buFont typeface="Wingdings" pitchFamily="2" charset="2"/>
              <a:buChar char="q"/>
            </a:pPr>
            <a:r>
              <a:rPr lang="en-US" sz="2800" dirty="0"/>
              <a:t>Closure of the </a:t>
            </a:r>
            <a:r>
              <a:rPr lang="en-US" sz="3200" b="1" dirty="0"/>
              <a:t>PRIMATE SPACES.</a:t>
            </a:r>
          </a:p>
          <a:p>
            <a:pPr>
              <a:buFont typeface="Wingdings" pitchFamily="2" charset="2"/>
              <a:buChar char="q"/>
            </a:pPr>
            <a:r>
              <a:rPr lang="en-US" sz="3200" dirty="0" err="1"/>
              <a:t>Mesial</a:t>
            </a:r>
            <a:r>
              <a:rPr lang="en-US" sz="3200" dirty="0"/>
              <a:t> to the </a:t>
            </a:r>
            <a:r>
              <a:rPr lang="en-US" sz="3200" dirty="0" err="1"/>
              <a:t>dec</a:t>
            </a:r>
            <a:r>
              <a:rPr lang="en-US" sz="3200" dirty="0"/>
              <a:t>. canine in the max. arch and distal to the </a:t>
            </a:r>
            <a:r>
              <a:rPr lang="en-US" sz="3200" dirty="0" err="1"/>
              <a:t>dec</a:t>
            </a:r>
            <a:r>
              <a:rPr lang="en-US" sz="3200" dirty="0"/>
              <a:t>. canine in the </a:t>
            </a:r>
            <a:r>
              <a:rPr lang="en-US" sz="3200" dirty="0" err="1"/>
              <a:t>mandiular</a:t>
            </a:r>
            <a:r>
              <a:rPr lang="en-US" sz="3200" dirty="0"/>
              <a:t> arch.</a:t>
            </a:r>
            <a:r>
              <a:rPr lang="en-US" sz="2800" dirty="0"/>
              <a:t> </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u="sng" dirty="0"/>
              <a:t>Anthropoid/ simian spaces</a:t>
            </a:r>
          </a:p>
        </p:txBody>
      </p:sp>
      <p:pic>
        <p:nvPicPr>
          <p:cNvPr id="12" name="Picture 5" descr="scan0023"/>
          <p:cNvPicPr>
            <a:picLocks noChangeAspect="1" noChangeArrowheads="1"/>
          </p:cNvPicPr>
          <p:nvPr/>
        </p:nvPicPr>
        <p:blipFill>
          <a:blip r:embed="rId2"/>
          <a:srcRect b="57164"/>
          <a:stretch>
            <a:fillRect/>
          </a:stretch>
        </p:blipFill>
        <p:spPr bwMode="auto">
          <a:xfrm>
            <a:off x="685800" y="1447800"/>
            <a:ext cx="2944813" cy="2733675"/>
          </a:xfrm>
          <a:prstGeom prst="rect">
            <a:avLst/>
          </a:prstGeom>
          <a:noFill/>
        </p:spPr>
      </p:pic>
      <p:pic>
        <p:nvPicPr>
          <p:cNvPr id="13" name="Picture 3" descr="scan0023"/>
          <p:cNvPicPr>
            <a:picLocks noChangeAspect="1" noChangeArrowheads="1"/>
          </p:cNvPicPr>
          <p:nvPr/>
        </p:nvPicPr>
        <p:blipFill>
          <a:blip r:embed="rId2"/>
          <a:srcRect l="10350" t="42836" r="6847" b="27313"/>
          <a:stretch>
            <a:fillRect/>
          </a:stretch>
        </p:blipFill>
        <p:spPr bwMode="auto">
          <a:xfrm>
            <a:off x="5105400" y="1495425"/>
            <a:ext cx="3352800" cy="2619375"/>
          </a:xfrm>
          <a:prstGeom prst="rect">
            <a:avLst/>
          </a:prstGeom>
          <a:noFill/>
        </p:spPr>
      </p:pic>
      <p:pic>
        <p:nvPicPr>
          <p:cNvPr id="14" name="Picture 4" descr="scan0023"/>
          <p:cNvPicPr>
            <a:picLocks noChangeAspect="1" noChangeArrowheads="1"/>
          </p:cNvPicPr>
          <p:nvPr/>
        </p:nvPicPr>
        <p:blipFill>
          <a:blip r:embed="rId2"/>
          <a:srcRect l="7762" t="72687" r="6847" b="2238"/>
          <a:stretch>
            <a:fillRect/>
          </a:stretch>
        </p:blipFill>
        <p:spPr bwMode="auto">
          <a:xfrm>
            <a:off x="2743200" y="4371975"/>
            <a:ext cx="3429000" cy="218122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610600" cy="6001643"/>
          </a:xfrm>
          <a:prstGeom prst="rect">
            <a:avLst/>
          </a:prstGeom>
        </p:spPr>
        <p:txBody>
          <a:bodyPr wrap="square">
            <a:spAutoFit/>
          </a:bodyPr>
          <a:lstStyle/>
          <a:p>
            <a:pPr>
              <a:defRPr/>
            </a:pPr>
            <a:r>
              <a:rPr lang="en-US" sz="3200" dirty="0"/>
              <a:t>Very simply defined Occlusion means the </a:t>
            </a:r>
            <a:r>
              <a:rPr lang="en-US" sz="3200" b="1" dirty="0"/>
              <a:t>contacts between teeth.</a:t>
            </a:r>
          </a:p>
          <a:p>
            <a:pPr>
              <a:defRPr/>
            </a:pPr>
            <a:endParaRPr lang="en-US" sz="3200" b="1" dirty="0"/>
          </a:p>
          <a:p>
            <a:pPr>
              <a:defRPr/>
            </a:pPr>
            <a:endParaRPr lang="en-US" sz="3200" b="1" dirty="0"/>
          </a:p>
          <a:p>
            <a:pPr>
              <a:defRPr/>
            </a:pPr>
            <a:endParaRPr lang="en-US" sz="3200" b="1" dirty="0"/>
          </a:p>
          <a:p>
            <a:pPr>
              <a:defRPr/>
            </a:pPr>
            <a:endParaRPr lang="en-US" sz="3200" b="1" dirty="0"/>
          </a:p>
          <a:p>
            <a:pPr>
              <a:defRPr/>
            </a:pPr>
            <a:r>
              <a:rPr lang="en-US" sz="3200" dirty="0"/>
              <a:t>The masticatory (or stomatognathic) system is generally considered to be made up of three parts: </a:t>
            </a:r>
          </a:p>
          <a:p>
            <a:pPr>
              <a:defRPr/>
            </a:pPr>
            <a:r>
              <a:rPr lang="en-US" sz="3200" dirty="0"/>
              <a:t>                      the Teeth, </a:t>
            </a:r>
          </a:p>
          <a:p>
            <a:pPr>
              <a:defRPr/>
            </a:pPr>
            <a:r>
              <a:rPr lang="en-US" sz="3200" dirty="0"/>
              <a:t>                      the Periodontal tissues, and </a:t>
            </a:r>
          </a:p>
          <a:p>
            <a:pPr>
              <a:defRPr/>
            </a:pPr>
            <a:r>
              <a:rPr lang="en-US" sz="3200" dirty="0"/>
              <a:t>                      the Articulatory system. </a:t>
            </a:r>
            <a:endParaRPr lang="en-US" sz="2800" dirty="0"/>
          </a:p>
        </p:txBody>
      </p:sp>
      <p:pic>
        <p:nvPicPr>
          <p:cNvPr id="22529" name="Picture 1" descr="C:\Documents and Settings\DR.CRYSTAL\Desktop\My Pictures\dentition\k0268512.jpg"/>
          <p:cNvPicPr>
            <a:picLocks noChangeAspect="1" noChangeArrowheads="1"/>
          </p:cNvPicPr>
          <p:nvPr/>
        </p:nvPicPr>
        <p:blipFill>
          <a:blip r:embed="rId2"/>
          <a:srcRect/>
          <a:stretch>
            <a:fillRect/>
          </a:stretch>
        </p:blipFill>
        <p:spPr bwMode="auto">
          <a:xfrm>
            <a:off x="6629400" y="1371600"/>
            <a:ext cx="2159000" cy="1435100"/>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Late </a:t>
            </a:r>
            <a:r>
              <a:rPr lang="en-US" u="sng" dirty="0" err="1"/>
              <a:t>mesial</a:t>
            </a:r>
            <a:r>
              <a:rPr lang="en-US" u="sng" dirty="0"/>
              <a:t> shift</a:t>
            </a:r>
          </a:p>
        </p:txBody>
      </p:sp>
      <p:sp>
        <p:nvSpPr>
          <p:cNvPr id="3" name="Content Placeholder 2"/>
          <p:cNvSpPr>
            <a:spLocks noGrp="1"/>
          </p:cNvSpPr>
          <p:nvPr>
            <p:ph idx="1"/>
          </p:nvPr>
        </p:nvSpPr>
        <p:spPr>
          <a:xfrm>
            <a:off x="3048000" y="1600200"/>
            <a:ext cx="5638800" cy="4525963"/>
          </a:xfrm>
        </p:spPr>
        <p:txBody>
          <a:bodyPr>
            <a:normAutofit fontScale="85000" lnSpcReduction="10000"/>
          </a:bodyPr>
          <a:lstStyle/>
          <a:p>
            <a:pPr>
              <a:lnSpc>
                <a:spcPct val="125000"/>
              </a:lnSpc>
              <a:buFont typeface="Wingdings" pitchFamily="2" charset="2"/>
              <a:buChar char="q"/>
            </a:pPr>
            <a:r>
              <a:rPr lang="en-US" sz="2800" dirty="0"/>
              <a:t>When no spaces exist the erupting 1</a:t>
            </a:r>
            <a:r>
              <a:rPr lang="en-US" sz="2800" baseline="30000" dirty="0"/>
              <a:t>st</a:t>
            </a:r>
            <a:r>
              <a:rPr lang="en-US" sz="2800" dirty="0"/>
              <a:t> molar migrates </a:t>
            </a:r>
            <a:r>
              <a:rPr lang="en-US" sz="2800" dirty="0" err="1"/>
              <a:t>mesially</a:t>
            </a:r>
            <a:r>
              <a:rPr lang="en-US" sz="2800" dirty="0"/>
              <a:t> to use up the </a:t>
            </a:r>
            <a:r>
              <a:rPr lang="en-US" sz="2800" b="1" dirty="0"/>
              <a:t>LEEWAY SPACE.</a:t>
            </a:r>
          </a:p>
          <a:p>
            <a:pPr>
              <a:lnSpc>
                <a:spcPct val="125000"/>
              </a:lnSpc>
              <a:buFont typeface="Wingdings" pitchFamily="2" charset="2"/>
              <a:buChar char="q"/>
            </a:pPr>
            <a:r>
              <a:rPr lang="en-US" sz="2800" b="1" dirty="0"/>
              <a:t>The difference between the </a:t>
            </a:r>
            <a:r>
              <a:rPr lang="en-US" sz="2800" b="1" dirty="0" err="1"/>
              <a:t>mesiodistal</a:t>
            </a:r>
            <a:r>
              <a:rPr lang="en-US" sz="2800" b="1" dirty="0"/>
              <a:t> width of the primary canine,1</a:t>
            </a:r>
            <a:r>
              <a:rPr lang="en-US" sz="2800" b="1" baseline="30000" dirty="0"/>
              <a:t>st</a:t>
            </a:r>
            <a:r>
              <a:rPr lang="en-US" sz="2800" b="1" dirty="0"/>
              <a:t> molar,2</a:t>
            </a:r>
            <a:r>
              <a:rPr lang="en-US" sz="2800" b="1" baseline="30000" dirty="0"/>
              <a:t>nd</a:t>
            </a:r>
            <a:r>
              <a:rPr lang="en-US" sz="2800" b="1" dirty="0"/>
              <a:t> molar and their permanent successors.</a:t>
            </a:r>
          </a:p>
          <a:p>
            <a:pPr>
              <a:lnSpc>
                <a:spcPct val="125000"/>
              </a:lnSpc>
              <a:buFont typeface="Wingdings" pitchFamily="2" charset="2"/>
              <a:buChar char="q"/>
            </a:pPr>
            <a:r>
              <a:rPr lang="en-US" sz="2800" b="1" dirty="0"/>
              <a:t>Maxilla:1.5mm each side</a:t>
            </a:r>
          </a:p>
          <a:p>
            <a:pPr>
              <a:lnSpc>
                <a:spcPct val="125000"/>
              </a:lnSpc>
              <a:buFont typeface="Wingdings" pitchFamily="2" charset="2"/>
              <a:buChar char="q"/>
            </a:pPr>
            <a:r>
              <a:rPr lang="en-US" sz="2800" b="1" dirty="0"/>
              <a:t>Mandible:2.5mm each side</a:t>
            </a:r>
            <a:endParaRPr lang="en-US" sz="2800" dirty="0"/>
          </a:p>
          <a:p>
            <a:endParaRPr lang="en-US" dirty="0"/>
          </a:p>
        </p:txBody>
      </p:sp>
      <p:pic>
        <p:nvPicPr>
          <p:cNvPr id="4" name="Picture 4" descr="scan0026"/>
          <p:cNvPicPr>
            <a:picLocks noChangeAspect="1" noChangeArrowheads="1"/>
          </p:cNvPicPr>
          <p:nvPr/>
        </p:nvPicPr>
        <p:blipFill>
          <a:blip r:embed="rId3"/>
          <a:srcRect l="3876" r="66406" b="8380"/>
          <a:stretch>
            <a:fillRect/>
          </a:stretch>
        </p:blipFill>
        <p:spPr bwMode="auto">
          <a:xfrm>
            <a:off x="152401" y="1295400"/>
            <a:ext cx="2819399" cy="5334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Differential  growth  of  maxilla  and mandible</a:t>
            </a:r>
          </a:p>
        </p:txBody>
      </p:sp>
      <p:sp>
        <p:nvSpPr>
          <p:cNvPr id="3" name="Content Placeholder 2"/>
          <p:cNvSpPr>
            <a:spLocks noGrp="1"/>
          </p:cNvSpPr>
          <p:nvPr>
            <p:ph idx="1"/>
          </p:nvPr>
        </p:nvSpPr>
        <p:spPr>
          <a:xfrm>
            <a:off x="609600" y="1600200"/>
            <a:ext cx="8077200" cy="4525963"/>
          </a:xfrm>
        </p:spPr>
        <p:txBody>
          <a:bodyPr>
            <a:noAutofit/>
          </a:bodyPr>
          <a:lstStyle/>
          <a:p>
            <a:pPr>
              <a:buFont typeface="Wingdings" pitchFamily="2" charset="2"/>
              <a:buChar char="q"/>
            </a:pPr>
            <a:r>
              <a:rPr lang="en-US" sz="2800" dirty="0"/>
              <a:t>Rate: Growth between the maxilla and the mandible is not the same.</a:t>
            </a:r>
          </a:p>
          <a:p>
            <a:pPr>
              <a:buFont typeface="Wingdings" pitchFamily="2" charset="2"/>
              <a:buChar char="q"/>
            </a:pPr>
            <a:r>
              <a:rPr lang="en-US" sz="2800" dirty="0"/>
              <a:t>The growth of the mandible is twice that of the maxilla during development of dentition.</a:t>
            </a:r>
          </a:p>
          <a:p>
            <a:pPr>
              <a:buFont typeface="Wingdings" pitchFamily="2" charset="2"/>
              <a:buChar char="q"/>
            </a:pPr>
            <a:r>
              <a:rPr lang="en-US" sz="2800" dirty="0"/>
              <a:t>Shift which brings the mandible forward causing the END TO END molar relation of the mixed dentition to change into a class1 in the permanent dentition.</a:t>
            </a:r>
          </a:p>
          <a:p>
            <a:endParaRPr lang="en-US" sz="28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combination</a:t>
            </a:r>
          </a:p>
        </p:txBody>
      </p:sp>
      <p:sp>
        <p:nvSpPr>
          <p:cNvPr id="3" name="Content Placeholder 2"/>
          <p:cNvSpPr>
            <a:spLocks noGrp="1"/>
          </p:cNvSpPr>
          <p:nvPr>
            <p:ph idx="1"/>
          </p:nvPr>
        </p:nvSpPr>
        <p:spPr>
          <a:xfrm>
            <a:off x="914400" y="1600200"/>
            <a:ext cx="7772400" cy="4525963"/>
          </a:xfrm>
        </p:spPr>
        <p:txBody>
          <a:bodyPr>
            <a:normAutofit/>
          </a:bodyPr>
          <a:lstStyle/>
          <a:p>
            <a:pPr>
              <a:lnSpc>
                <a:spcPct val="140000"/>
              </a:lnSpc>
              <a:buNone/>
            </a:pPr>
            <a:r>
              <a:rPr lang="en-US" sz="3200" dirty="0"/>
              <a:t>A  modest change in the molar relationship can be produced by a combination of</a:t>
            </a:r>
          </a:p>
          <a:p>
            <a:pPr>
              <a:lnSpc>
                <a:spcPct val="140000"/>
              </a:lnSpc>
              <a:buNone/>
            </a:pPr>
            <a:r>
              <a:rPr lang="en-US" sz="3200" dirty="0"/>
              <a:t>1)Differential growth of the jaws</a:t>
            </a:r>
          </a:p>
          <a:p>
            <a:pPr>
              <a:lnSpc>
                <a:spcPct val="140000"/>
              </a:lnSpc>
              <a:buNone/>
            </a:pPr>
            <a:r>
              <a:rPr lang="en-US" sz="3200" dirty="0"/>
              <a:t>2)Forward movement of the lower jaws.</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n0011"/>
          <p:cNvPicPr>
            <a:picLocks noChangeAspect="1" noChangeArrowheads="1"/>
          </p:cNvPicPr>
          <p:nvPr/>
        </p:nvPicPr>
        <p:blipFill>
          <a:blip r:embed="rId2"/>
          <a:srcRect/>
          <a:stretch>
            <a:fillRect/>
          </a:stretch>
        </p:blipFill>
        <p:spPr bwMode="auto">
          <a:xfrm>
            <a:off x="746125" y="569913"/>
            <a:ext cx="7559675" cy="558165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Incisor translation</a:t>
            </a:r>
          </a:p>
        </p:txBody>
      </p:sp>
      <p:sp>
        <p:nvSpPr>
          <p:cNvPr id="3" name="Content Placeholder 2"/>
          <p:cNvSpPr>
            <a:spLocks noGrp="1"/>
          </p:cNvSpPr>
          <p:nvPr>
            <p:ph idx="1"/>
          </p:nvPr>
        </p:nvSpPr>
        <p:spPr>
          <a:xfrm>
            <a:off x="533400" y="1600200"/>
            <a:ext cx="8153400" cy="4525963"/>
          </a:xfrm>
        </p:spPr>
        <p:txBody>
          <a:bodyPr>
            <a:noAutofit/>
          </a:bodyPr>
          <a:lstStyle/>
          <a:p>
            <a:pPr>
              <a:buFont typeface="Wingdings" pitchFamily="2" charset="2"/>
              <a:buChar char="q"/>
            </a:pPr>
            <a:r>
              <a:rPr lang="en-US" sz="2400" dirty="0" err="1"/>
              <a:t>Mandibular</a:t>
            </a:r>
            <a:r>
              <a:rPr lang="en-US" sz="2400" dirty="0"/>
              <a:t> central incisors erupt at 6 ¼ years of age.</a:t>
            </a:r>
          </a:p>
          <a:p>
            <a:pPr>
              <a:buFont typeface="Wingdings" pitchFamily="2" charset="2"/>
              <a:buChar char="q"/>
            </a:pPr>
            <a:r>
              <a:rPr lang="en-US" sz="2400" dirty="0"/>
              <a:t>The permanent </a:t>
            </a:r>
            <a:r>
              <a:rPr lang="en-US" sz="2400" dirty="0" err="1"/>
              <a:t>mandibular</a:t>
            </a:r>
            <a:r>
              <a:rPr lang="en-US" sz="2400" dirty="0"/>
              <a:t> incisors develop </a:t>
            </a:r>
            <a:r>
              <a:rPr lang="en-US" sz="2400" dirty="0" err="1"/>
              <a:t>lingually</a:t>
            </a:r>
            <a:r>
              <a:rPr lang="en-US" sz="2400" dirty="0"/>
              <a:t> to the </a:t>
            </a:r>
            <a:r>
              <a:rPr lang="en-US" sz="2400" dirty="0" err="1"/>
              <a:t>resorbing</a:t>
            </a:r>
            <a:r>
              <a:rPr lang="en-US" sz="2400" dirty="0"/>
              <a:t> roots of the primary incisors forcing the latter to be exfoliated.</a:t>
            </a:r>
          </a:p>
          <a:p>
            <a:pPr>
              <a:buFont typeface="Wingdings" pitchFamily="2" charset="2"/>
              <a:buChar char="q"/>
            </a:pPr>
            <a:r>
              <a:rPr lang="en-US" sz="2400" dirty="0"/>
              <a:t>Exfoliation of the primary central incisor is followed by the further eruption and lingual activity moving the permanent incisors </a:t>
            </a:r>
            <a:r>
              <a:rPr lang="en-US" sz="2400" dirty="0" err="1"/>
              <a:t>labially</a:t>
            </a:r>
            <a:r>
              <a:rPr lang="en-US" sz="2400" dirty="0"/>
              <a:t> to their normal balanced position between the tongue, lip and facial musculature.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Obligate spaces</a:t>
            </a:r>
          </a:p>
        </p:txBody>
      </p:sp>
      <p:sp>
        <p:nvSpPr>
          <p:cNvPr id="3" name="Content Placeholder 2"/>
          <p:cNvSpPr>
            <a:spLocks noGrp="1"/>
          </p:cNvSpPr>
          <p:nvPr>
            <p:ph idx="1"/>
          </p:nvPr>
        </p:nvSpPr>
        <p:spPr>
          <a:xfrm>
            <a:off x="228600" y="1600200"/>
            <a:ext cx="8458200" cy="4525963"/>
          </a:xfrm>
        </p:spPr>
        <p:txBody>
          <a:bodyPr>
            <a:normAutofit fontScale="92500"/>
          </a:bodyPr>
          <a:lstStyle/>
          <a:p>
            <a:pPr>
              <a:lnSpc>
                <a:spcPct val="120000"/>
              </a:lnSpc>
              <a:buFont typeface="Wingdings" pitchFamily="2" charset="2"/>
              <a:buChar char="q"/>
            </a:pPr>
            <a:r>
              <a:rPr lang="en-US" sz="2800" dirty="0"/>
              <a:t>Size of the permanent incisor is bigger than the primary incisor.</a:t>
            </a:r>
          </a:p>
          <a:p>
            <a:pPr>
              <a:lnSpc>
                <a:spcPct val="120000"/>
              </a:lnSpc>
              <a:buFont typeface="Wingdings" pitchFamily="2" charset="2"/>
              <a:buChar char="q"/>
            </a:pPr>
            <a:r>
              <a:rPr lang="en-US" sz="2800" dirty="0"/>
              <a:t>Counterpart of the Nance leeway space.</a:t>
            </a:r>
          </a:p>
          <a:p>
            <a:pPr>
              <a:lnSpc>
                <a:spcPct val="120000"/>
              </a:lnSpc>
              <a:buFont typeface="Wingdings" pitchFamily="2" charset="2"/>
              <a:buChar char="q"/>
            </a:pPr>
            <a:r>
              <a:rPr lang="en-US" sz="2800" dirty="0"/>
              <a:t>PROVIDED BY:</a:t>
            </a:r>
          </a:p>
          <a:p>
            <a:pPr>
              <a:lnSpc>
                <a:spcPct val="120000"/>
              </a:lnSpc>
              <a:buNone/>
            </a:pPr>
            <a:r>
              <a:rPr lang="en-US" sz="2800" dirty="0"/>
              <a:t>   1)The </a:t>
            </a:r>
            <a:r>
              <a:rPr lang="en-US" sz="2800" dirty="0" err="1"/>
              <a:t>interdental</a:t>
            </a:r>
            <a:r>
              <a:rPr lang="en-US" sz="2800" dirty="0"/>
              <a:t> spacing present.</a:t>
            </a:r>
          </a:p>
          <a:p>
            <a:pPr>
              <a:lnSpc>
                <a:spcPct val="120000"/>
              </a:lnSpc>
              <a:buNone/>
            </a:pPr>
            <a:r>
              <a:rPr lang="en-US" sz="2800" dirty="0"/>
              <a:t>   2)Greater labial inclination. Thus they are position on the perimeter of a larger circumference.</a:t>
            </a:r>
            <a:endParaRPr lang="en-US" dirty="0"/>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ANGULATION</a:t>
            </a:r>
            <a:endParaRPr lang="en-US" u="sng" dirty="0">
              <a:latin typeface="+mn-lt"/>
            </a:endParaRPr>
          </a:p>
        </p:txBody>
      </p:sp>
      <p:sp>
        <p:nvSpPr>
          <p:cNvPr id="3" name="Content Placeholder 2"/>
          <p:cNvSpPr>
            <a:spLocks noGrp="1"/>
          </p:cNvSpPr>
          <p:nvPr>
            <p:ph idx="1"/>
          </p:nvPr>
        </p:nvSpPr>
        <p:spPr>
          <a:xfrm>
            <a:off x="457200" y="1600201"/>
            <a:ext cx="8229600" cy="1295400"/>
          </a:xfrm>
        </p:spPr>
        <p:txBody>
          <a:bodyPr>
            <a:normAutofit/>
          </a:bodyPr>
          <a:lstStyle/>
          <a:p>
            <a:pPr>
              <a:buFont typeface="Wingdings" pitchFamily="2" charset="2"/>
              <a:buChar char="q"/>
            </a:pPr>
            <a:r>
              <a:rPr lang="en-US" sz="2800" dirty="0"/>
              <a:t>150 degrees in the primary dentition.</a:t>
            </a:r>
          </a:p>
          <a:p>
            <a:pPr>
              <a:buFont typeface="Wingdings" pitchFamily="2" charset="2"/>
              <a:buChar char="q"/>
            </a:pPr>
            <a:r>
              <a:rPr lang="en-US" sz="2800" dirty="0"/>
              <a:t>123 degrees in the permanent dentition.</a:t>
            </a:r>
          </a:p>
          <a:p>
            <a:pPr>
              <a:buFont typeface="Wingdings" pitchFamily="2" charset="2"/>
              <a:buChar char="q"/>
            </a:pPr>
            <a:endParaRPr lang="en-US" sz="2800" dirty="0"/>
          </a:p>
        </p:txBody>
      </p:sp>
      <p:pic>
        <p:nvPicPr>
          <p:cNvPr id="4" name="Picture 4" descr="scan0026"/>
          <p:cNvPicPr>
            <a:picLocks noChangeAspect="1" noChangeArrowheads="1"/>
          </p:cNvPicPr>
          <p:nvPr/>
        </p:nvPicPr>
        <p:blipFill>
          <a:blip r:embed="rId2"/>
          <a:srcRect l="47806" b="15083"/>
          <a:stretch>
            <a:fillRect/>
          </a:stretch>
        </p:blipFill>
        <p:spPr bwMode="auto">
          <a:xfrm>
            <a:off x="381000" y="3048000"/>
            <a:ext cx="3276600" cy="3352800"/>
          </a:xfrm>
          <a:prstGeom prst="rect">
            <a:avLst/>
          </a:prstGeom>
          <a:noFill/>
        </p:spPr>
      </p:pic>
      <p:sp>
        <p:nvSpPr>
          <p:cNvPr id="5" name="Rectangle 4"/>
          <p:cNvSpPr/>
          <p:nvPr/>
        </p:nvSpPr>
        <p:spPr>
          <a:xfrm>
            <a:off x="4343400" y="3048000"/>
            <a:ext cx="4191000" cy="3108543"/>
          </a:xfrm>
          <a:prstGeom prst="rect">
            <a:avLst/>
          </a:prstGeom>
        </p:spPr>
        <p:txBody>
          <a:bodyPr wrap="square">
            <a:spAutoFit/>
          </a:bodyPr>
          <a:lstStyle/>
          <a:p>
            <a:pPr>
              <a:buNone/>
            </a:pPr>
            <a:r>
              <a:rPr lang="en-US" sz="2800" dirty="0"/>
              <a:t>There usually an increase in the primary </a:t>
            </a:r>
            <a:r>
              <a:rPr lang="en-US" sz="2800" dirty="0" err="1"/>
              <a:t>intercuspid</a:t>
            </a:r>
            <a:r>
              <a:rPr lang="en-US" sz="2800" dirty="0"/>
              <a:t> width of both the dental arches in concert with the eruption of the larger permanent incisor.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latin typeface="+mn-lt"/>
              </a:rPr>
              <a:t>Maxillary  central  incisor</a:t>
            </a:r>
          </a:p>
        </p:txBody>
      </p:sp>
      <p:sp>
        <p:nvSpPr>
          <p:cNvPr id="3" name="Content Placeholder 2"/>
          <p:cNvSpPr>
            <a:spLocks noGrp="1"/>
          </p:cNvSpPr>
          <p:nvPr>
            <p:ph idx="1"/>
          </p:nvPr>
        </p:nvSpPr>
        <p:spPr>
          <a:xfrm>
            <a:off x="228600" y="1600200"/>
            <a:ext cx="8458200" cy="4525963"/>
          </a:xfrm>
        </p:spPr>
        <p:txBody>
          <a:bodyPr>
            <a:normAutofit/>
          </a:bodyPr>
          <a:lstStyle/>
          <a:p>
            <a:pPr>
              <a:buFont typeface="Wingdings" pitchFamily="2" charset="2"/>
              <a:buChar char="q"/>
            </a:pPr>
            <a:r>
              <a:rPr lang="en-US" sz="2800" dirty="0"/>
              <a:t>Erupt at about 7 ½  years of age.</a:t>
            </a:r>
          </a:p>
          <a:p>
            <a:pPr>
              <a:buFont typeface="Wingdings" pitchFamily="2" charset="2"/>
              <a:buChar char="q"/>
            </a:pPr>
            <a:r>
              <a:rPr lang="en-US" sz="2800" dirty="0"/>
              <a:t>They are positioned more labial and oblique than that of  </a:t>
            </a:r>
            <a:r>
              <a:rPr lang="en-US" sz="2800" dirty="0" err="1"/>
              <a:t>mandibular</a:t>
            </a:r>
            <a:r>
              <a:rPr lang="en-US" sz="2800" dirty="0"/>
              <a:t>  lateral incisor.  This is in accordance to their greater </a:t>
            </a:r>
            <a:r>
              <a:rPr lang="en-US" sz="2800" dirty="0" err="1"/>
              <a:t>labiolingual</a:t>
            </a:r>
            <a:r>
              <a:rPr lang="en-US" sz="2800" dirty="0"/>
              <a:t> thickness and wider </a:t>
            </a:r>
            <a:r>
              <a:rPr lang="en-US" sz="2800" dirty="0" err="1"/>
              <a:t>mesiodistal</a:t>
            </a:r>
            <a:r>
              <a:rPr lang="en-US" sz="2800" dirty="0"/>
              <a:t> diameter.</a:t>
            </a:r>
          </a:p>
          <a:p>
            <a:pPr>
              <a:buFont typeface="Wingdings" pitchFamily="2" charset="2"/>
              <a:buChar char="q"/>
            </a:pPr>
            <a:r>
              <a:rPr lang="en-US" sz="2800" dirty="0"/>
              <a:t>The </a:t>
            </a:r>
            <a:r>
              <a:rPr lang="en-US" sz="2800" b="1" dirty="0"/>
              <a:t>max. LI</a:t>
            </a:r>
            <a:r>
              <a:rPr lang="en-US" sz="2800" dirty="0"/>
              <a:t> experience difficulty in assuming their normal position, since the roots of the developing </a:t>
            </a:r>
            <a:r>
              <a:rPr lang="en-US" sz="2800" dirty="0" err="1"/>
              <a:t>cuspids</a:t>
            </a:r>
            <a:r>
              <a:rPr lang="en-US" sz="2800" dirty="0"/>
              <a:t> lie labial and distal to their roots.</a:t>
            </a:r>
          </a:p>
          <a:p>
            <a:endParaRPr lang="en-US" sz="24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a:latin typeface="+mn-lt"/>
              </a:rPr>
              <a:t>UGLY  DUCKLING  STAGE</a:t>
            </a:r>
          </a:p>
        </p:txBody>
      </p:sp>
      <p:pic>
        <p:nvPicPr>
          <p:cNvPr id="7" name="Picture 4" descr="18"/>
          <p:cNvPicPr>
            <a:picLocks noGrp="1" noChangeAspect="1" noChangeArrowheads="1"/>
          </p:cNvPicPr>
          <p:nvPr>
            <p:ph sz="half" idx="1"/>
          </p:nvPr>
        </p:nvPicPr>
        <p:blipFill>
          <a:blip r:embed="rId2">
            <a:lum bright="-36000"/>
          </a:blip>
          <a:srcRect/>
          <a:stretch>
            <a:fillRect/>
          </a:stretch>
        </p:blipFill>
        <p:spPr>
          <a:xfrm>
            <a:off x="304800" y="3429000"/>
            <a:ext cx="8305800" cy="3048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p:cNvSpPr/>
          <p:nvPr/>
        </p:nvSpPr>
        <p:spPr>
          <a:xfrm>
            <a:off x="152400" y="1371600"/>
            <a:ext cx="7848600" cy="584775"/>
          </a:xfrm>
          <a:prstGeom prst="rect">
            <a:avLst/>
          </a:prstGeom>
        </p:spPr>
        <p:txBody>
          <a:bodyPr wrap="square">
            <a:spAutoFit/>
          </a:bodyPr>
          <a:lstStyle/>
          <a:p>
            <a:r>
              <a:rPr lang="en-US" sz="3200" dirty="0"/>
              <a:t>Eruption of canine and premolars</a:t>
            </a:r>
          </a:p>
        </p:txBody>
      </p:sp>
      <p:pic>
        <p:nvPicPr>
          <p:cNvPr id="9" name="Picture 5" descr="F:\jaya21\TMP12.JPG"/>
          <p:cNvPicPr>
            <a:picLocks noGrp="1" noChangeAspect="1" noChangeArrowheads="1"/>
          </p:cNvPicPr>
          <p:nvPr>
            <p:ph sz="half" idx="2"/>
          </p:nvPr>
        </p:nvPicPr>
        <p:blipFill>
          <a:blip r:embed="rId3">
            <a:lum bright="6000" contrast="36000"/>
          </a:blip>
          <a:srcRect l="54062" t="10600" r="17026" b="63089"/>
          <a:stretch>
            <a:fillRect/>
          </a:stretch>
        </p:blipFill>
        <p:spPr bwMode="auto">
          <a:xfrm>
            <a:off x="6934200" y="381000"/>
            <a:ext cx="2057400" cy="2286000"/>
          </a:xfrm>
          <a:prstGeom prst="rect">
            <a:avLst/>
          </a:prstGeom>
          <a:noFill/>
          <a:ln w="57150">
            <a:solidFill>
              <a:schemeClr val="tx1"/>
            </a:solid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sz="half" idx="1"/>
          </p:nvPr>
        </p:nvSpPr>
        <p:spPr>
          <a:xfrm>
            <a:off x="228600" y="1600200"/>
            <a:ext cx="5105400" cy="4525963"/>
          </a:xfrm>
        </p:spPr>
        <p:txBody>
          <a:bodyPr>
            <a:normAutofit/>
          </a:bodyPr>
          <a:lstStyle/>
          <a:p>
            <a:pPr>
              <a:buFont typeface="Wingdings" pitchFamily="2" charset="2"/>
              <a:buChar char="q"/>
            </a:pPr>
            <a:r>
              <a:rPr lang="en-US" sz="3200" dirty="0"/>
              <a:t>Late mixed dentition phase (9-11 yrs)</a:t>
            </a:r>
          </a:p>
          <a:p>
            <a:pPr>
              <a:buFont typeface="Wingdings" pitchFamily="2" charset="2"/>
              <a:buChar char="q"/>
            </a:pPr>
            <a:r>
              <a:rPr lang="en-US" sz="3200" dirty="0"/>
              <a:t>EXAGGERATED MESIAL PATH OF ERUPTION OF MAXILLARY CUSPID</a:t>
            </a:r>
          </a:p>
        </p:txBody>
      </p:sp>
      <p:pic>
        <p:nvPicPr>
          <p:cNvPr id="10" name="Picture 4" descr="scan0027"/>
          <p:cNvPicPr>
            <a:picLocks noGrp="1" noChangeAspect="1" noChangeArrowheads="1"/>
          </p:cNvPicPr>
          <p:nvPr>
            <p:ph sz="half" idx="2"/>
          </p:nvPr>
        </p:nvPicPr>
        <p:blipFill>
          <a:blip r:embed="rId2"/>
          <a:srcRect l="1152" r="51152" b="78268"/>
          <a:stretch>
            <a:fillRect/>
          </a:stretch>
        </p:blipFill>
        <p:spPr bwMode="auto">
          <a:xfrm>
            <a:off x="5334000" y="1828800"/>
            <a:ext cx="3329218" cy="2910725"/>
          </a:xfrm>
          <a:prstGeom prst="rect">
            <a:avLst/>
          </a:prstGeom>
          <a:ln w="228600" cap="sq" cmpd="thickThin">
            <a:solidFill>
              <a:srgbClr val="000000"/>
            </a:solidFill>
            <a:prstDash val="solid"/>
            <a:miter lim="800000"/>
            <a:headEnd/>
            <a:tailEnd/>
          </a:ln>
          <a:effectLst>
            <a:innerShdw blurRad="76200">
              <a:srgbClr val="000000"/>
            </a:innerShdw>
          </a:effectLst>
        </p:spPr>
      </p:pic>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Theme5">
  <a:themeElements>
    <a:clrScheme name="Celebration">
      <a:dk1>
        <a:srgbClr val="49345F"/>
      </a:dk1>
      <a:lt1>
        <a:srgbClr val="DDD9C3"/>
      </a:lt1>
      <a:dk2>
        <a:srgbClr val="000000"/>
      </a:dk2>
      <a:lt2>
        <a:srgbClr val="FFFFFF"/>
      </a:lt2>
      <a:accent1>
        <a:srgbClr val="310095"/>
      </a:accent1>
      <a:accent2>
        <a:srgbClr val="886286"/>
      </a:accent2>
      <a:accent3>
        <a:srgbClr val="A082F5"/>
      </a:accent3>
      <a:accent4>
        <a:srgbClr val="5061C8"/>
      </a:accent4>
      <a:accent5>
        <a:srgbClr val="00AAAA"/>
      </a:accent5>
      <a:accent6>
        <a:srgbClr val="008040"/>
      </a:accent6>
      <a:hlink>
        <a:srgbClr val="A2A2FF"/>
      </a:hlink>
      <a:folHlink>
        <a:srgbClr val="CF9BF7"/>
      </a:folHlink>
    </a:clrScheme>
    <a:fontScheme name="Celebration">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elebr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blipFill rotWithShape="1">
          <a:blip xmlns:r="http://schemas.openxmlformats.org/officeDocument/2006/relationships" r:embed="rId1">
            <a:duotone>
              <a:schemeClr val="phClr">
                <a:tint val="30000"/>
                <a:satMod val="175000"/>
              </a:schemeClr>
              <a:schemeClr val="phClr">
                <a:shade val="50000"/>
                <a:satMod val="115000"/>
              </a:schemeClr>
            </a:duotone>
          </a:blip>
          <a:tile tx="0" ty="0" sx="80000" sy="8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innerShdw blurRad="76200">
              <a:srgbClr val="000000">
                <a:alpha val="50000"/>
              </a:srgbClr>
            </a:innerShdw>
          </a:effectLst>
          <a:scene3d>
            <a:camera prst="orthographicFront">
              <a:rot lat="0" lon="0" rev="0"/>
            </a:camera>
            <a:lightRig rig="soft" dir="t">
              <a:rot lat="0" lon="0" rev="7800000"/>
            </a:lightRig>
          </a:scene3d>
          <a:sp3d>
            <a:bevelT w="63500" h="38100" prst="relaxedInset"/>
          </a:sp3d>
        </a:effectStyle>
      </a:effectStyleLst>
      <a:bgFillStyleLst>
        <a:blipFill rotWithShape="1">
          <a:blip xmlns:r="http://schemas.openxmlformats.org/officeDocument/2006/relationships" r:embed="rId2">
            <a:duotone>
              <a:schemeClr val="phClr">
                <a:tint val="80000"/>
                <a:satMod val="300000"/>
                <a:lumMod val="110000"/>
              </a:schemeClr>
              <a:schemeClr val="phClr">
                <a:shade val="50000"/>
                <a:satMod val="130000"/>
                <a:lumMod val="110000"/>
              </a:schemeClr>
            </a:duotone>
          </a:blip>
          <a:stretch>
            <a:fillRect/>
          </a:stretch>
        </a:blipFill>
        <a:blipFill rotWithShape="1">
          <a:blip xmlns:r="http://schemas.openxmlformats.org/officeDocument/2006/relationships" r:embed="rId3">
            <a:duotone>
              <a:schemeClr val="phClr">
                <a:tint val="80000"/>
                <a:satMod val="115000"/>
              </a:schemeClr>
              <a:schemeClr val="phClr">
                <a:shade val="80000"/>
                <a:satMod val="110000"/>
              </a:schemeClr>
            </a:duotone>
          </a:blip>
          <a:stretch>
            <a:fillRect/>
          </a:stretch>
        </a:blipFill>
        <a:blipFill rotWithShape="1">
          <a:blip xmlns:r="http://schemas.openxmlformats.org/officeDocument/2006/relationships" r:embed="rId4">
            <a:duotone>
              <a:schemeClr val="phClr">
                <a:tint val="80000"/>
                <a:satMod val="115000"/>
              </a:schemeClr>
              <a:schemeClr val="phClr">
                <a:shade val="80000"/>
                <a:satMod val="11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Theme5</Template>
  <TotalTime>9</TotalTime>
  <Words>6677</Words>
  <Application>Microsoft Office PowerPoint</Application>
  <PresentationFormat>On-screen Show (4:3)</PresentationFormat>
  <Paragraphs>955</Paragraphs>
  <Slides>181</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181</vt:i4>
      </vt:variant>
    </vt:vector>
  </HeadingPairs>
  <TitlesOfParts>
    <vt:vector size="190" baseType="lpstr">
      <vt:lpstr>Calibri</vt:lpstr>
      <vt:lpstr>Century</vt:lpstr>
      <vt:lpstr>Constantia</vt:lpstr>
      <vt:lpstr>Times New Roman</vt:lpstr>
      <vt:lpstr>Verdana</vt:lpstr>
      <vt:lpstr>Wingdings</vt:lpstr>
      <vt:lpstr>Theme5</vt:lpstr>
      <vt:lpstr>Bitmap Image</vt:lpstr>
      <vt:lpstr>Photo Editor Photo</vt:lpstr>
      <vt:lpstr> </vt:lpstr>
      <vt:lpstr>  DEVELOPMENT OF DENTITION AND OCCLUSION</vt:lpstr>
      <vt:lpstr>contents</vt:lpstr>
      <vt:lpstr>introduction</vt:lpstr>
      <vt:lpstr>PowerPoint Presentation</vt:lpstr>
      <vt:lpstr>OCCLUSION</vt:lpstr>
      <vt:lpstr>What is Occlusion and Why is it important?</vt:lpstr>
      <vt:lpstr>PowerPoint Presentation</vt:lpstr>
      <vt:lpstr>PowerPoint Presentation</vt:lpstr>
      <vt:lpstr>Dentition</vt:lpstr>
      <vt:lpstr>Evolutionary  Concept of  dentition</vt:lpstr>
      <vt:lpstr>STAGES OF TOOTH EVOLUTION</vt:lpstr>
      <vt:lpstr>PowerPoint Presentation</vt:lpstr>
      <vt:lpstr>Characteristics of human dentition:</vt:lpstr>
      <vt:lpstr>PowerPoint Presentation</vt:lpstr>
      <vt:lpstr>Dental formula</vt:lpstr>
      <vt:lpstr>Origin of teeth</vt:lpstr>
      <vt:lpstr>PRENATAL  DENTAL  DEVELOPMENT</vt:lpstr>
      <vt:lpstr>PowerPoint Presentation</vt:lpstr>
      <vt:lpstr>Initiation of odontogenesis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ROOT  FORMATION</vt:lpstr>
      <vt:lpstr>Prenatal Dental Development : Spatial pattern: Fields</vt:lpstr>
      <vt:lpstr>THE  MOUTH  OF  THE  NEONATE</vt:lpstr>
      <vt:lpstr>The mouth of the Neonate </vt:lpstr>
      <vt:lpstr>Predentition  stage</vt:lpstr>
      <vt:lpstr>PowerPoint Presentation</vt:lpstr>
      <vt:lpstr>Neonatal  jaw relationship  </vt:lpstr>
      <vt:lpstr>Predentate  Period</vt:lpstr>
      <vt:lpstr>The  status  of dentition</vt:lpstr>
      <vt:lpstr>Natal and neonatal teeth</vt:lpstr>
      <vt:lpstr>PowerPoint Presentation</vt:lpstr>
      <vt:lpstr>PowerPoint Presentation</vt:lpstr>
      <vt:lpstr>PowerPoint Presentation</vt:lpstr>
      <vt:lpstr>PowerPoint Presentation</vt:lpstr>
      <vt:lpstr>PowerPoint Presentation</vt:lpstr>
      <vt:lpstr>Deciduous  dentition  stage</vt:lpstr>
      <vt:lpstr>Development of primary teeth</vt:lpstr>
      <vt:lpstr>Size and shape of primary teeth </vt:lpstr>
      <vt:lpstr>PowerPoint Presentation</vt:lpstr>
      <vt:lpstr>PowerPoint Presentation</vt:lpstr>
      <vt:lpstr>Theories of eruption</vt:lpstr>
      <vt:lpstr>INTRA ORAL FORCES</vt:lpstr>
      <vt:lpstr>CLASSIFICATION OF TOOTH ERUPTION---- stages</vt:lpstr>
      <vt:lpstr>PowerPoint Presentation</vt:lpstr>
      <vt:lpstr>PowerPoint Presentation</vt:lpstr>
      <vt:lpstr>PowerPoint Presentation</vt:lpstr>
      <vt:lpstr>ADULT OCCLUSAL EQUILIBRIUM</vt:lpstr>
      <vt:lpstr>Orthodontic implications</vt:lpstr>
      <vt:lpstr>Eruption  timings--- rhythm</vt:lpstr>
      <vt:lpstr>    </vt:lpstr>
      <vt:lpstr>Eruption   disturbances</vt:lpstr>
      <vt:lpstr>CLINICAL  SIGNIFICANCE  OF  PRIMARY TOOTH  RESORPTION</vt:lpstr>
      <vt:lpstr>PowerPoint Presentation</vt:lpstr>
      <vt:lpstr>Development of primary occlusion</vt:lpstr>
      <vt:lpstr>PowerPoint Presentation</vt:lpstr>
      <vt:lpstr>Occlusal relation---by moyers</vt:lpstr>
      <vt:lpstr>PowerPoint Presentation</vt:lpstr>
      <vt:lpstr>PowerPoint Presentation</vt:lpstr>
      <vt:lpstr>Normal characteristics </vt:lpstr>
      <vt:lpstr>PowerPoint Presentation</vt:lpstr>
      <vt:lpstr>PowerPoint Presentation</vt:lpstr>
      <vt:lpstr>Normal signs of Deciduous dentition</vt:lpstr>
      <vt:lpstr>Self  correcting  anomalies</vt:lpstr>
      <vt:lpstr>PowerPoint Presentation</vt:lpstr>
      <vt:lpstr>PowerPoint Presentation</vt:lpstr>
      <vt:lpstr>Mixed dentition period</vt:lpstr>
      <vt:lpstr>PowerPoint Presentation</vt:lpstr>
      <vt:lpstr>PowerPoint Presentation</vt:lpstr>
      <vt:lpstr>DENTAL ARCH PERIMETER UTILIZATION</vt:lpstr>
      <vt:lpstr>phases</vt:lpstr>
      <vt:lpstr>OCCLUSAL CHANGES IN THE MIXED DENTITION</vt:lpstr>
      <vt:lpstr>MANDIBULAR  1st MOLAR</vt:lpstr>
      <vt:lpstr>PowerPoint Presentation</vt:lpstr>
      <vt:lpstr>MAXILLARY  IST MOLAR</vt:lpstr>
      <vt:lpstr>MESIAL  STEP</vt:lpstr>
      <vt:lpstr>FLUSH TERMINAL</vt:lpstr>
      <vt:lpstr>How?</vt:lpstr>
      <vt:lpstr>Early mesial shift</vt:lpstr>
      <vt:lpstr>Anthropoid/ simian spaces</vt:lpstr>
      <vt:lpstr>Late mesial shift</vt:lpstr>
      <vt:lpstr>Differential  growth  of  maxilla  and mandible</vt:lpstr>
      <vt:lpstr>combination</vt:lpstr>
      <vt:lpstr>PowerPoint Presentation</vt:lpstr>
      <vt:lpstr>Incisor translation</vt:lpstr>
      <vt:lpstr>Obligate spaces</vt:lpstr>
      <vt:lpstr>ANGULATION</vt:lpstr>
      <vt:lpstr>Maxillary  central  incisor</vt:lpstr>
      <vt:lpstr>UGLY  DUCKLING  STAGE</vt:lpstr>
      <vt:lpstr>PowerPoint Presentation</vt:lpstr>
      <vt:lpstr>PERMANENT MANDIBULAR LATERAL INCISOR</vt:lpstr>
      <vt:lpstr>WHAT  IF  NO  PRIMATE  SPACE?</vt:lpstr>
      <vt:lpstr>PowerPoint Presentation</vt:lpstr>
      <vt:lpstr>TRANSITION  OF  THE  INCISORS</vt:lpstr>
      <vt:lpstr>PowerPoint Presentation</vt:lpstr>
      <vt:lpstr>PowerPoint Presentation</vt:lpstr>
      <vt:lpstr>PowerPoint Presentation</vt:lpstr>
      <vt:lpstr>PowerPoint Presentation</vt:lpstr>
      <vt:lpstr>PowerPoint Presentation</vt:lpstr>
      <vt:lpstr>CHANGES  IN  THE  INCISOR  AND  MOLAR  REGION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INTERTRANSITIONAL PERIOD</vt:lpstr>
      <vt:lpstr>PowerPoint Presentation</vt:lpstr>
      <vt:lpstr>PowerPoint Presentation</vt:lpstr>
      <vt:lpstr>PowerPoint Presentation</vt:lpstr>
      <vt:lpstr>THE SECOND TRANSITIONAL PERIOD</vt:lpstr>
      <vt:lpstr>CUSPID AND BICUSPID ERUPTION</vt:lpstr>
      <vt:lpstr>MANDIBLE-CUSPIDS</vt:lpstr>
      <vt:lpstr>EARLY LOSS OF MAND. DEC.CUSPID</vt:lpstr>
      <vt:lpstr>UNILATERAL SPACE LOSS</vt:lpstr>
      <vt:lpstr>BILATERAL SPACE LOSS</vt:lpstr>
      <vt:lpstr>THE 1ST MAND. BICUSPID</vt:lpstr>
      <vt:lpstr>MANDIBULAR 2ND BICUSPID</vt:lpstr>
      <vt:lpstr>PATH OF ERUPTION</vt:lpstr>
      <vt:lpstr>OCCLUSAL PATH OF ERUPTION</vt:lpstr>
      <vt:lpstr>MESIAL PATH OF ERUPTION</vt:lpstr>
      <vt:lpstr>EARLY LOSS OF 2nd PRIMARY MOLARS.</vt:lpstr>
      <vt:lpstr>maxilla</vt:lpstr>
      <vt:lpstr>MAXILLARY 1ST BICUSPID</vt:lpstr>
      <vt:lpstr>IMPORTANCE OF MAXILLARY 1st BICUSPID.</vt:lpstr>
      <vt:lpstr>RELATION OF THE MAXILLARY 1st BICUSPID TO THE MANDIBULAR 1st BICUSPID</vt:lpstr>
      <vt:lpstr>PowerPoint Presentation</vt:lpstr>
      <vt:lpstr>TRANSITION OF POSTERIOR TEETH AND THE ERUPTION OF 2ND PERM.MOLAR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ERUPTION TIMING</vt:lpstr>
      <vt:lpstr>DENTAL AGE-6</vt:lpstr>
      <vt:lpstr>DENTAL AGE-7</vt:lpstr>
      <vt:lpstr>DENTAL AGE-8 </vt:lpstr>
      <vt:lpstr>DENTAL AGE-9</vt:lpstr>
      <vt:lpstr>DENTAL AGE 10</vt:lpstr>
      <vt:lpstr>DENTAL AGE - 11</vt:lpstr>
      <vt:lpstr>DENTAL AGE - 12</vt:lpstr>
      <vt:lpstr>DENTAL AGE-13,14,15</vt:lpstr>
      <vt:lpstr>PowerPoint Presentation</vt:lpstr>
      <vt:lpstr>CHRONOLOGY OF TOOTH DEVELOPMENT</vt:lpstr>
      <vt:lpstr>Permanent dentition</vt:lpstr>
      <vt:lpstr>PowerPoint Presentation</vt:lpstr>
      <vt:lpstr>PowerPoint Presentation</vt:lpstr>
      <vt:lpstr>PowerPoint Presentation</vt:lpstr>
      <vt:lpstr>PowerPoint Presentation</vt:lpstr>
      <vt:lpstr>SIZE OF THE TEETH</vt:lpstr>
      <vt:lpstr>NUMBER OF TEETH</vt:lpstr>
      <vt:lpstr>SUPERNUMARARY TEETH</vt:lpstr>
      <vt:lpstr>PowerPoint Presentation</vt:lpstr>
      <vt:lpstr>DIMENSIONAL CHANGES IN THE DENTAL ARCHES</vt:lpstr>
      <vt:lpstr>WIDTH</vt:lpstr>
      <vt:lpstr>INTERCUSPID WIDTH</vt:lpstr>
      <vt:lpstr>PowerPoint Presentation</vt:lpstr>
      <vt:lpstr>BIMOLAR WIDTH</vt:lpstr>
      <vt:lpstr>PRE ERUPTIVE CHANGES</vt:lpstr>
      <vt:lpstr>POST ERUPTIVE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CVSK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mahendra.bikkad@yahoo.co.in</cp:lastModifiedBy>
  <cp:revision>316</cp:revision>
  <dcterms:created xsi:type="dcterms:W3CDTF">2009-07-10T12:37:00Z</dcterms:created>
  <dcterms:modified xsi:type="dcterms:W3CDTF">2023-04-20T07:28:09Z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1033-10.1.0.5507</vt:lpwstr>
  </property>
</Properties>
</file>