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62" r:id="rId2"/>
    <p:sldId id="581" r:id="rId3"/>
    <p:sldId id="587" r:id="rId4"/>
    <p:sldId id="588" r:id="rId5"/>
    <p:sldId id="586" r:id="rId6"/>
    <p:sldId id="579" r:id="rId7"/>
    <p:sldId id="556" r:id="rId8"/>
    <p:sldId id="565" r:id="rId9"/>
    <p:sldId id="566" r:id="rId10"/>
    <p:sldId id="567" r:id="rId11"/>
    <p:sldId id="558" r:id="rId12"/>
    <p:sldId id="559" r:id="rId13"/>
    <p:sldId id="569" r:id="rId14"/>
    <p:sldId id="568" r:id="rId15"/>
    <p:sldId id="561" r:id="rId16"/>
    <p:sldId id="570" r:id="rId17"/>
    <p:sldId id="563" r:id="rId18"/>
    <p:sldId id="554" r:id="rId19"/>
    <p:sldId id="571" r:id="rId20"/>
    <p:sldId id="572" r:id="rId21"/>
    <p:sldId id="573" r:id="rId22"/>
    <p:sldId id="574" r:id="rId23"/>
    <p:sldId id="575" r:id="rId24"/>
    <p:sldId id="576" r:id="rId25"/>
    <p:sldId id="577" r:id="rId26"/>
    <p:sldId id="578" r:id="rId27"/>
    <p:sldId id="582" r:id="rId28"/>
    <p:sldId id="585" r:id="rId29"/>
    <p:sldId id="5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B96"/>
    <a:srgbClr val="000099"/>
    <a:srgbClr val="00CCFF"/>
    <a:srgbClr val="E1E6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3" autoAdjust="0"/>
  </p:normalViewPr>
  <p:slideViewPr>
    <p:cSldViewPr>
      <p:cViewPr>
        <p:scale>
          <a:sx n="66" d="100"/>
          <a:sy n="66" d="100"/>
        </p:scale>
        <p:origin x="-128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D5037-13AD-4DA9-B465-76280DF1104E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A11DE-E99C-4800-A0AC-6468A5D06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11DE-E99C-4800-A0AC-6468A5D06B3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11DE-E99C-4800-A0AC-6468A5D06B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9AB1F8-28FD-4D88-8589-10833AFFD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ip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68426" y="3733800"/>
            <a:ext cx="6480174" cy="182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Dept. of Oral Pathology&amp; Microbiology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CYSTS OF NONODONTOGENIC ORIGIN-VI</a:t>
            </a:r>
            <a:endParaRPr lang="en-US" sz="4000" b="1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36448"/>
            <a:ext cx="8534400" cy="7589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C00000"/>
                </a:solidFill>
              </a:rPr>
              <a:t>Histopathology</a:t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04720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1228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4000" y="4988004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Cyst lined by stratified squamous or respiratory epithelium or both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Treatment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Surgical enucleation</a:t>
            </a:r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C00000"/>
                </a:solidFill>
              </a:rPr>
              <a:t>Stafne</a:t>
            </a:r>
            <a:r>
              <a:rPr lang="en-US" sz="4000" dirty="0">
                <a:solidFill>
                  <a:srgbClr val="C00000"/>
                </a:solidFill>
              </a:rPr>
              <a:t> Bone Cyst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80772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Incidental </a:t>
            </a:r>
            <a:r>
              <a:rPr lang="en-US" sz="2400" dirty="0"/>
              <a:t>finding, not a true </a:t>
            </a:r>
            <a:r>
              <a:rPr lang="en-US" sz="2400" dirty="0" smtClean="0"/>
              <a:t>cyst</a:t>
            </a:r>
          </a:p>
          <a:p>
            <a:r>
              <a:rPr lang="en-US" sz="2400" dirty="0" smtClean="0"/>
              <a:t>Due to inclusion of glandular tissue adjacent to lingual surface of the body of mandible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069" y="3429000"/>
            <a:ext cx="4676931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Radiographic Features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343400" cy="4681728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Small, circular or Ovoid radiolucency between mandibular canal and inferior border of mandible in the molar region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Should be differentiated from traumatic bone cyst</a:t>
            </a:r>
          </a:p>
          <a:p>
            <a:endParaRPr lang="en-US" sz="2400" dirty="0"/>
          </a:p>
        </p:txBody>
      </p:sp>
      <p:pic>
        <p:nvPicPr>
          <p:cNvPr id="7" name="Picture 8" descr="image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4468"/>
            <a:ext cx="3886199" cy="408247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Histology – normal salivary tissue</a:t>
            </a:r>
          </a:p>
          <a:p>
            <a:r>
              <a:rPr lang="en-US" sz="2400" dirty="0" smtClean="0"/>
              <a:t>Treatment – routine follow up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Traumatic Bone Cyst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Empty or fluid filled cavity associated with jaw trauma (50%)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Histology </a:t>
            </a:r>
            <a:r>
              <a:rPr lang="en-US" sz="2400" dirty="0"/>
              <a:t>– </a:t>
            </a:r>
            <a:r>
              <a:rPr lang="en-US" sz="2400" dirty="0" smtClean="0"/>
              <a:t>Thin membrane </a:t>
            </a:r>
            <a:r>
              <a:rPr lang="en-US" sz="2400" dirty="0"/>
              <a:t>of fibrous </a:t>
            </a:r>
            <a:r>
              <a:rPr lang="en-US" sz="2400" dirty="0" smtClean="0"/>
              <a:t>granulation tissue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Treatment – exploratory surgery may expedite healing</a:t>
            </a: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752" y="536448"/>
            <a:ext cx="8534400" cy="7589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Radiographic Features</a:t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5184648" cy="4681728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dirty="0" smtClean="0">
                <a:solidFill>
                  <a:schemeClr val="tx1"/>
                </a:solidFill>
              </a:rPr>
              <a:t>Radiolucency, most commonly in body or anterior portion of mandible</a:t>
            </a:r>
          </a:p>
          <a:p>
            <a:endParaRPr lang="en-US" dirty="0"/>
          </a:p>
        </p:txBody>
      </p:sp>
      <p:pic>
        <p:nvPicPr>
          <p:cNvPr id="7" name="Picture 3" descr="bone cy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77816"/>
            <a:ext cx="7543800" cy="349134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Surgical Ciliated Cyst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772400" cy="4876800"/>
          </a:xfrm>
        </p:spPr>
        <p:txBody>
          <a:bodyPr>
            <a:normAutofit/>
          </a:bodyPr>
          <a:lstStyle/>
          <a:p>
            <a:r>
              <a:rPr lang="en-US" sz="2400" dirty="0"/>
              <a:t>May occur following Caldwell-Luc</a:t>
            </a:r>
          </a:p>
          <a:p>
            <a:r>
              <a:rPr lang="en-US" sz="2400" dirty="0"/>
              <a:t>Trapped fragments of sinus epithelium that undergo benign proliferation</a:t>
            </a:r>
          </a:p>
          <a:p>
            <a:r>
              <a:rPr lang="en-US" sz="2400" dirty="0"/>
              <a:t>Radiographic findings</a:t>
            </a:r>
          </a:p>
          <a:p>
            <a:pPr lvl="1"/>
            <a:r>
              <a:rPr lang="en-US" sz="2400" dirty="0"/>
              <a:t>Unilocular radiolucency in maxilla</a:t>
            </a:r>
          </a:p>
          <a:p>
            <a:r>
              <a:rPr lang="en-US" sz="2400" dirty="0"/>
              <a:t>Histology</a:t>
            </a:r>
          </a:p>
          <a:p>
            <a:pPr lvl="1"/>
            <a:r>
              <a:rPr lang="en-US" sz="2400" dirty="0"/>
              <a:t>Lining of </a:t>
            </a:r>
            <a:r>
              <a:rPr lang="en-US" sz="2400" dirty="0" err="1"/>
              <a:t>pseudostratified</a:t>
            </a:r>
            <a:r>
              <a:rPr lang="en-US" sz="2400" dirty="0"/>
              <a:t> </a:t>
            </a:r>
            <a:r>
              <a:rPr lang="en-US" sz="2400" dirty="0" smtClean="0"/>
              <a:t>ciliated columnar epithelium </a:t>
            </a:r>
            <a:endParaRPr lang="en-US" sz="2400" dirty="0"/>
          </a:p>
          <a:p>
            <a:r>
              <a:rPr lang="en-US" sz="2400" dirty="0"/>
              <a:t>Treatment - enucleation</a:t>
            </a:r>
          </a:p>
        </p:txBody>
      </p:sp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612648"/>
            <a:ext cx="8534400" cy="7589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Histopathology</a:t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n-US" sz="4000" dirty="0"/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312678"/>
            <a:ext cx="4114800" cy="501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Nasolabial</a:t>
            </a:r>
            <a:r>
              <a:rPr lang="en-US" sz="4000" dirty="0" smtClean="0">
                <a:solidFill>
                  <a:srgbClr val="C00000"/>
                </a:solidFill>
              </a:rPr>
              <a:t> cyst/</a:t>
            </a:r>
            <a:r>
              <a:rPr lang="en-US" sz="4000" dirty="0" err="1" smtClean="0">
                <a:solidFill>
                  <a:srgbClr val="C00000"/>
                </a:solidFill>
              </a:rPr>
              <a:t>Nasoalveolar</a:t>
            </a:r>
            <a:r>
              <a:rPr lang="en-US" sz="4000" dirty="0" smtClean="0">
                <a:solidFill>
                  <a:srgbClr val="C00000"/>
                </a:solidFill>
              </a:rPr>
              <a:t> cyst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60420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1459468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Swelling of upper lip lateral to midline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Elevation of ala of nose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381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Purpose Statement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At  the end of lecture student should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describe 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Clinical </a:t>
            </a:r>
            <a:r>
              <a:rPr lang="en-US" sz="2400" dirty="0" err="1" smtClean="0"/>
              <a:t>features,Pathogenesis</a:t>
            </a:r>
            <a:r>
              <a:rPr lang="en-US" sz="2400" dirty="0" smtClean="0"/>
              <a:t>, Radiological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features,Histopathological</a:t>
            </a:r>
            <a:r>
              <a:rPr lang="en-US" sz="2400" dirty="0" smtClean="0"/>
              <a:t> features  &amp; t/t of –</a:t>
            </a:r>
          </a:p>
          <a:p>
            <a:endParaRPr lang="en-US" sz="2400" dirty="0" smtClean="0"/>
          </a:p>
          <a:p>
            <a:r>
              <a:rPr lang="en-US" sz="2400" dirty="0" smtClean="0"/>
              <a:t> Incisive canal cyst,</a:t>
            </a:r>
          </a:p>
          <a:p>
            <a:r>
              <a:rPr lang="en-US" sz="2400" dirty="0" err="1" smtClean="0"/>
              <a:t>Stafne</a:t>
            </a:r>
            <a:r>
              <a:rPr lang="en-US" sz="2400" dirty="0" smtClean="0"/>
              <a:t> cyst,</a:t>
            </a:r>
          </a:p>
          <a:p>
            <a:r>
              <a:rPr lang="en-US" sz="2400" dirty="0" smtClean="0"/>
              <a:t>Traumatic bone cyst,</a:t>
            </a:r>
          </a:p>
          <a:p>
            <a:r>
              <a:rPr lang="en-US" sz="2400" dirty="0" smtClean="0"/>
              <a:t> Surgical Ciliated Cyst (of Maxilla)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Nasolabial cyst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Dermoid</a:t>
            </a:r>
            <a:r>
              <a:rPr lang="en-US" sz="4000" dirty="0" smtClean="0">
                <a:solidFill>
                  <a:srgbClr val="C00000"/>
                </a:solidFill>
              </a:rPr>
              <a:t> cyst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51021" y="1981200"/>
            <a:ext cx="3992379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28800"/>
            <a:ext cx="3133048" cy="396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Epidermoid</a:t>
            </a:r>
            <a:r>
              <a:rPr lang="en-US" sz="4000" dirty="0" smtClean="0">
                <a:solidFill>
                  <a:srgbClr val="C00000"/>
                </a:solidFill>
              </a:rPr>
              <a:t> cyst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94858"/>
            <a:ext cx="8276872" cy="359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8534400" cy="7589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Histopathology</a:t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n-US" sz="4000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1"/>
            <a:ext cx="8209253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Thyroglossal</a:t>
            </a:r>
            <a:r>
              <a:rPr lang="en-US" sz="4000" dirty="0" smtClean="0">
                <a:solidFill>
                  <a:srgbClr val="C00000"/>
                </a:solidFill>
              </a:rPr>
              <a:t> duct cyst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4108507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424032"/>
            <a:ext cx="3048000" cy="490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36448"/>
            <a:ext cx="8534400" cy="7589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Oral </a:t>
            </a:r>
            <a:r>
              <a:rPr lang="en-US" sz="4000" dirty="0" err="1" smtClean="0">
                <a:solidFill>
                  <a:srgbClr val="C00000"/>
                </a:solidFill>
              </a:rPr>
              <a:t>lymphoepithelial</a:t>
            </a:r>
            <a:r>
              <a:rPr lang="en-US" sz="4000" dirty="0" smtClean="0">
                <a:solidFill>
                  <a:srgbClr val="C00000"/>
                </a:solidFill>
              </a:rPr>
              <a:t> cyst</a:t>
            </a:r>
            <a:br>
              <a:rPr lang="en-US" sz="4000" dirty="0" smtClean="0">
                <a:solidFill>
                  <a:srgbClr val="C00000"/>
                </a:solidFill>
              </a:rPr>
            </a:b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624" y="1647454"/>
            <a:ext cx="8080376" cy="314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histopathology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8639730" cy="394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60248"/>
            <a:ext cx="8534400" cy="75895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Branchial</a:t>
            </a:r>
            <a:r>
              <a:rPr lang="en-US" sz="4000" dirty="0" smtClean="0">
                <a:solidFill>
                  <a:srgbClr val="C00000"/>
                </a:solidFill>
              </a:rPr>
              <a:t> cleft cyst (cervical </a:t>
            </a:r>
            <a:r>
              <a:rPr lang="en-US" sz="4000" dirty="0" err="1" smtClean="0">
                <a:solidFill>
                  <a:srgbClr val="C00000"/>
                </a:solidFill>
              </a:rPr>
              <a:t>lymphoepithelial</a:t>
            </a:r>
            <a:r>
              <a:rPr lang="en-US" sz="4000" dirty="0" smtClean="0">
                <a:solidFill>
                  <a:srgbClr val="C00000"/>
                </a:solidFill>
              </a:rPr>
              <a:t> cyst)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360" y="2286000"/>
            <a:ext cx="4224375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0"/>
            <a:ext cx="373075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57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SUMMARY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685800"/>
            <a:ext cx="8503920" cy="5413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100" dirty="0" smtClean="0"/>
              <a:t>Clinical </a:t>
            </a:r>
            <a:r>
              <a:rPr lang="en-US" sz="3100" dirty="0" err="1" smtClean="0"/>
              <a:t>features,Pathogenesis</a:t>
            </a:r>
            <a:r>
              <a:rPr lang="en-US" sz="3100" dirty="0" smtClean="0"/>
              <a:t>, Radiological</a:t>
            </a:r>
          </a:p>
          <a:p>
            <a:pPr>
              <a:buNone/>
            </a:pPr>
            <a:r>
              <a:rPr lang="en-US" sz="3100" dirty="0" smtClean="0"/>
              <a:t>     </a:t>
            </a:r>
            <a:r>
              <a:rPr lang="en-US" sz="3100" dirty="0" err="1" smtClean="0"/>
              <a:t>features,Histopathological</a:t>
            </a:r>
            <a:r>
              <a:rPr lang="en-US" sz="3100" dirty="0" smtClean="0"/>
              <a:t> features  &amp; t/t of –</a:t>
            </a:r>
          </a:p>
          <a:p>
            <a:endParaRPr lang="en-US" sz="3100" dirty="0" smtClean="0"/>
          </a:p>
          <a:p>
            <a:r>
              <a:rPr lang="en-US" sz="3100" dirty="0" smtClean="0"/>
              <a:t> Incisive canal cyst,</a:t>
            </a:r>
          </a:p>
          <a:p>
            <a:r>
              <a:rPr lang="en-US" sz="3100" dirty="0" err="1" smtClean="0"/>
              <a:t>Stafne</a:t>
            </a:r>
            <a:r>
              <a:rPr lang="en-US" sz="3100" dirty="0" smtClean="0"/>
              <a:t> cyst,</a:t>
            </a:r>
          </a:p>
          <a:p>
            <a:r>
              <a:rPr lang="en-US" sz="3100" dirty="0" smtClean="0"/>
              <a:t>Traumatic bone cyst,</a:t>
            </a:r>
          </a:p>
          <a:p>
            <a:r>
              <a:rPr lang="en-US" sz="3100" dirty="0" smtClean="0"/>
              <a:t> Surgical Ciliated Cyst (of Maxilla)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/>
              <a:t>Nasolabial cyst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/>
              <a:t>Median palatal cyst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/>
              <a:t>Median mandibular cyst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err="1" smtClean="0"/>
              <a:t>Epidermoid</a:t>
            </a:r>
            <a:r>
              <a:rPr lang="en-US" sz="3100" dirty="0" smtClean="0"/>
              <a:t> cyst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err="1" smtClean="0"/>
              <a:t>Dermoid</a:t>
            </a:r>
            <a:r>
              <a:rPr lang="en-US" sz="3100" dirty="0" smtClean="0"/>
              <a:t> cyst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err="1" smtClean="0"/>
              <a:t>Thyroglossal</a:t>
            </a:r>
            <a:r>
              <a:rPr lang="en-US" sz="3100" dirty="0" smtClean="0"/>
              <a:t> duct cyst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err="1" smtClean="0"/>
              <a:t>Branchial</a:t>
            </a:r>
            <a:r>
              <a:rPr lang="en-US" sz="3100" dirty="0" smtClean="0"/>
              <a:t> cleft cyst (cervical </a:t>
            </a:r>
            <a:r>
              <a:rPr lang="en-US" sz="3100" dirty="0" err="1" smtClean="0"/>
              <a:t>lymphoepithelial</a:t>
            </a:r>
            <a:r>
              <a:rPr lang="en-US" sz="3100" dirty="0" smtClean="0"/>
              <a:t> cyst)</a:t>
            </a:r>
          </a:p>
          <a:p>
            <a:pPr>
              <a:buFont typeface="Arial" pitchFamily="34" charset="0"/>
              <a:buChar char="•"/>
            </a:pPr>
            <a:r>
              <a:rPr lang="en-US" sz="3100" dirty="0" smtClean="0"/>
              <a:t>Oral </a:t>
            </a:r>
            <a:r>
              <a:rPr lang="en-US" sz="3100" dirty="0" err="1" smtClean="0"/>
              <a:t>lymphoepithelial</a:t>
            </a:r>
            <a:r>
              <a:rPr lang="en-US" sz="3100" dirty="0" smtClean="0"/>
              <a:t> cyst</a:t>
            </a:r>
          </a:p>
          <a:p>
            <a:endParaRPr lang="en-US" sz="3100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BIBLIOGRAPHY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Text book of oral pathology Shafer's, 5 &amp;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Cysts of the Oral Regions Shear M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Color Atlas of Oral Diseases Cawson, R. 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Oral  and Maxillofacial Pathology Neville, Brad W. 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Lucas’s Pathology Of Tumor’s of the Oral Tissues</a:t>
            </a:r>
          </a:p>
          <a:p>
            <a:r>
              <a:rPr lang="en-US" sz="2400" dirty="0" smtClean="0"/>
              <a:t>Cawson, R. A., Bennie, W. H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THANK U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Objectives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143000"/>
          <a:ext cx="8686800" cy="540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286000"/>
                <a:gridCol w="1447800"/>
                <a:gridCol w="1447800"/>
                <a:gridCol w="1447800"/>
                <a:gridCol w="14478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Objectives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Criteria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 </a:t>
                      </a:r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Enumerate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clinical features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classification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pathogenesis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radiographic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histologic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Enumerate differential diagnosis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Nice to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 &amp; prognosis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 &amp; Psychomotor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Non-</a:t>
            </a:r>
            <a:r>
              <a:rPr lang="en-IN" dirty="0" err="1" smtClean="0"/>
              <a:t>odontogenic</a:t>
            </a:r>
            <a:r>
              <a:rPr lang="en-IN" dirty="0" smtClean="0"/>
              <a:t> cysts</a:t>
            </a:r>
          </a:p>
          <a:p>
            <a:r>
              <a:rPr lang="en-IN" dirty="0" err="1" smtClean="0"/>
              <a:t>Nasopalatine</a:t>
            </a:r>
            <a:r>
              <a:rPr lang="en-IN" dirty="0" smtClean="0"/>
              <a:t> duct cyst</a:t>
            </a:r>
          </a:p>
          <a:p>
            <a:r>
              <a:rPr lang="en-IN" dirty="0" err="1" smtClean="0"/>
              <a:t>Stafne</a:t>
            </a:r>
            <a:r>
              <a:rPr lang="en-IN" dirty="0" smtClean="0"/>
              <a:t> bone cyst</a:t>
            </a:r>
          </a:p>
          <a:p>
            <a:r>
              <a:rPr lang="en-IN" dirty="0" smtClean="0"/>
              <a:t>Traumatic bone cyst</a:t>
            </a:r>
          </a:p>
          <a:p>
            <a:r>
              <a:rPr lang="en-IN" dirty="0" smtClean="0"/>
              <a:t>Surgical ciliated cyst</a:t>
            </a:r>
          </a:p>
          <a:p>
            <a:r>
              <a:rPr lang="en-IN" dirty="0" err="1" smtClean="0"/>
              <a:t>Nasolabial</a:t>
            </a:r>
            <a:r>
              <a:rPr lang="en-IN" dirty="0" smtClean="0"/>
              <a:t> cyst</a:t>
            </a:r>
          </a:p>
          <a:p>
            <a:r>
              <a:rPr lang="en-IN" dirty="0" err="1" smtClean="0"/>
              <a:t>Dermoid</a:t>
            </a:r>
            <a:r>
              <a:rPr lang="en-IN" dirty="0" smtClean="0"/>
              <a:t> and </a:t>
            </a:r>
            <a:r>
              <a:rPr lang="en-IN" dirty="0" err="1" smtClean="0"/>
              <a:t>eidermoid</a:t>
            </a:r>
            <a:r>
              <a:rPr lang="en-IN" dirty="0" smtClean="0"/>
              <a:t> cyst</a:t>
            </a:r>
          </a:p>
          <a:p>
            <a:r>
              <a:rPr lang="en-IN" dirty="0" err="1" smtClean="0"/>
              <a:t>Thyroglossal</a:t>
            </a:r>
            <a:r>
              <a:rPr lang="en-IN" dirty="0" smtClean="0"/>
              <a:t> duct cyst</a:t>
            </a:r>
          </a:p>
          <a:p>
            <a:r>
              <a:rPr lang="en-IN" dirty="0" smtClean="0"/>
              <a:t>Oral </a:t>
            </a:r>
            <a:r>
              <a:rPr lang="en-IN" dirty="0" err="1" smtClean="0"/>
              <a:t>lymphoepithelial</a:t>
            </a:r>
            <a:r>
              <a:rPr lang="en-IN" dirty="0" smtClean="0"/>
              <a:t> cyst</a:t>
            </a:r>
          </a:p>
          <a:p>
            <a:r>
              <a:rPr lang="en-IN" dirty="0" err="1" smtClean="0"/>
              <a:t>Branchial</a:t>
            </a:r>
            <a:r>
              <a:rPr lang="en-IN" dirty="0" smtClean="0"/>
              <a:t> cleft cyst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Median palatal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Median mandibular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Epidermoid</a:t>
            </a:r>
            <a:r>
              <a:rPr lang="en-US" sz="2400" dirty="0" smtClean="0"/>
              <a:t>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Dermoid</a:t>
            </a:r>
            <a:r>
              <a:rPr lang="en-US" sz="2400" dirty="0" smtClean="0"/>
              <a:t>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Thyroglossal</a:t>
            </a:r>
            <a:r>
              <a:rPr lang="en-US" sz="2400" dirty="0" smtClean="0"/>
              <a:t> duct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Branchial</a:t>
            </a:r>
            <a:r>
              <a:rPr lang="en-US" sz="2400" dirty="0" smtClean="0"/>
              <a:t> cleft cyst (cervical </a:t>
            </a:r>
            <a:r>
              <a:rPr lang="en-US" sz="2400" dirty="0" err="1" smtClean="0"/>
              <a:t>lymphoepithelial</a:t>
            </a:r>
            <a:r>
              <a:rPr lang="en-US" sz="2400" dirty="0" smtClean="0"/>
              <a:t> cyst)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Oral </a:t>
            </a:r>
            <a:r>
              <a:rPr lang="en-US" sz="2400" dirty="0" err="1" smtClean="0"/>
              <a:t>lymphoepithelial</a:t>
            </a:r>
            <a:r>
              <a:rPr lang="en-US" sz="2400" dirty="0" smtClean="0"/>
              <a:t> cyst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-228600"/>
            <a:ext cx="7772400" cy="1524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Nonodontogenic</a:t>
            </a:r>
            <a:r>
              <a:rPr lang="en-US" sz="4000" dirty="0" smtClean="0">
                <a:solidFill>
                  <a:schemeClr val="bg1"/>
                </a:solidFill>
              </a:rPr>
              <a:t> Cysts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676400"/>
            <a:ext cx="88162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Incisive Canal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Stafne</a:t>
            </a:r>
            <a:r>
              <a:rPr lang="en-US" sz="2400" dirty="0" smtClean="0"/>
              <a:t> Bone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Traumatic Bone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Surgical Ciliated Cyst (of Maxilla)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Nasolabial</a:t>
            </a:r>
            <a:r>
              <a:rPr lang="en-US" sz="2400" dirty="0" smtClean="0"/>
              <a:t>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Median palatal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Median mandibular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Epidermoid</a:t>
            </a:r>
            <a:r>
              <a:rPr lang="en-US" sz="2400" dirty="0" smtClean="0"/>
              <a:t>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Dermoid</a:t>
            </a:r>
            <a:r>
              <a:rPr lang="en-US" sz="2400" dirty="0" smtClean="0"/>
              <a:t>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Thyroglossal</a:t>
            </a:r>
            <a:r>
              <a:rPr lang="en-US" sz="2400" dirty="0" smtClean="0"/>
              <a:t> duct cyst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Branchial</a:t>
            </a:r>
            <a:r>
              <a:rPr lang="en-US" sz="2400" dirty="0" smtClean="0"/>
              <a:t> cleft cyst (cervical </a:t>
            </a:r>
            <a:r>
              <a:rPr lang="en-US" sz="2400" dirty="0" err="1" smtClean="0"/>
              <a:t>lymphoepithelial</a:t>
            </a:r>
            <a:r>
              <a:rPr lang="en-US" sz="2400" dirty="0" smtClean="0"/>
              <a:t> cyst)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Oral </a:t>
            </a:r>
            <a:r>
              <a:rPr lang="en-US" sz="2400" dirty="0" err="1" smtClean="0"/>
              <a:t>lymphoepithelial</a:t>
            </a:r>
            <a:r>
              <a:rPr lang="en-US" sz="2400" dirty="0" smtClean="0"/>
              <a:t> cyst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688848"/>
            <a:ext cx="8534400" cy="758952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Nasopalatine</a:t>
            </a:r>
            <a:r>
              <a:rPr lang="en-US" sz="4000" b="1" dirty="0" smtClean="0">
                <a:solidFill>
                  <a:srgbClr val="C00000"/>
                </a:solidFill>
              </a:rPr>
              <a:t> duct Cyst/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Incisive </a:t>
            </a:r>
            <a:r>
              <a:rPr lang="en-US" sz="4000" b="1" dirty="0">
                <a:solidFill>
                  <a:srgbClr val="C00000"/>
                </a:solidFill>
              </a:rPr>
              <a:t>Canal Cyst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772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Most common non-odontogenic cyst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Derived </a:t>
            </a:r>
            <a:r>
              <a:rPr lang="en-US" sz="2400" dirty="0"/>
              <a:t>from epithelial remnants of the </a:t>
            </a:r>
            <a:r>
              <a:rPr lang="en-US" sz="2400" dirty="0" err="1"/>
              <a:t>nasopalatine</a:t>
            </a:r>
            <a:r>
              <a:rPr lang="en-US" sz="2400" dirty="0"/>
              <a:t> duct (incisive canal)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to 6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decades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Clinical features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Palatal swelling in the anterior region</a:t>
            </a:r>
          </a:p>
          <a:p>
            <a:r>
              <a:rPr lang="en-US" sz="2400" dirty="0" smtClean="0"/>
              <a:t>Drainage &amp; pain</a:t>
            </a:r>
          </a:p>
          <a:p>
            <a:r>
              <a:rPr lang="en-US" sz="2400" dirty="0" smtClean="0"/>
              <a:t>Sometimes asymptomatic</a:t>
            </a:r>
          </a:p>
          <a:p>
            <a:endParaRPr lang="en-US" sz="2400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2237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Radiographic Features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343400" cy="468172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Well-delineated oval (pear shaped) radiolucency between maxillary incisors with sclerotic borders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Root resorption occasional</a:t>
            </a:r>
          </a:p>
          <a:p>
            <a:endParaRPr lang="en-US" sz="2400" dirty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37964"/>
            <a:ext cx="3200399" cy="490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1755</TotalTime>
  <Words>592</Words>
  <Application>Microsoft Office PowerPoint</Application>
  <PresentationFormat>On-screen Show (4:3)</PresentationFormat>
  <Paragraphs>167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CYSTS OF NONODONTOGENIC ORIGIN-VI</vt:lpstr>
      <vt:lpstr>Purpose Statement</vt:lpstr>
      <vt:lpstr>Learning Objectives </vt:lpstr>
      <vt:lpstr>Contents</vt:lpstr>
      <vt:lpstr>Slide 5</vt:lpstr>
      <vt:lpstr>Nonodontogenic Cysts</vt:lpstr>
      <vt:lpstr>Nasopalatine duct Cyst/ Incisive Canal Cyst</vt:lpstr>
      <vt:lpstr>Clinical features </vt:lpstr>
      <vt:lpstr>Radiographic Features</vt:lpstr>
      <vt:lpstr>Histopathology </vt:lpstr>
      <vt:lpstr>Treatment</vt:lpstr>
      <vt:lpstr>Stafne Bone Cyst</vt:lpstr>
      <vt:lpstr>Radiographic Features</vt:lpstr>
      <vt:lpstr>Slide 14</vt:lpstr>
      <vt:lpstr>Traumatic Bone Cyst</vt:lpstr>
      <vt:lpstr>Radiographic Features </vt:lpstr>
      <vt:lpstr>Surgical Ciliated Cyst</vt:lpstr>
      <vt:lpstr>Histopathology </vt:lpstr>
      <vt:lpstr>Nasolabial cyst/Nasoalveolar cyst</vt:lpstr>
      <vt:lpstr>Dermoid cyst</vt:lpstr>
      <vt:lpstr>Epidermoid cyst</vt:lpstr>
      <vt:lpstr>Histopathology </vt:lpstr>
      <vt:lpstr>Thyroglossal duct cyst</vt:lpstr>
      <vt:lpstr>Oral lymphoepithelial cyst </vt:lpstr>
      <vt:lpstr>histopathology</vt:lpstr>
      <vt:lpstr>Branchial cleft cyst (cervical lymphoepithelial cyst)</vt:lpstr>
      <vt:lpstr>SUMMARY</vt:lpstr>
      <vt:lpstr>BIBLIOGRAPHY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HOD</cp:lastModifiedBy>
  <cp:revision>658</cp:revision>
  <dcterms:created xsi:type="dcterms:W3CDTF">2006-08-16T00:00:00Z</dcterms:created>
  <dcterms:modified xsi:type="dcterms:W3CDTF">2018-02-05T06:09:49Z</dcterms:modified>
</cp:coreProperties>
</file>