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82" r:id="rId2"/>
    <p:sldId id="261" r:id="rId3"/>
    <p:sldId id="288" r:id="rId4"/>
    <p:sldId id="257" r:id="rId5"/>
    <p:sldId id="258" r:id="rId6"/>
    <p:sldId id="259" r:id="rId7"/>
    <p:sldId id="260" r:id="rId8"/>
    <p:sldId id="283" r:id="rId9"/>
    <p:sldId id="262" r:id="rId10"/>
    <p:sldId id="264" r:id="rId11"/>
    <p:sldId id="277" r:id="rId12"/>
    <p:sldId id="280" r:id="rId13"/>
    <p:sldId id="281" r:id="rId14"/>
    <p:sldId id="267" r:id="rId15"/>
    <p:sldId id="268" r:id="rId16"/>
    <p:sldId id="269" r:id="rId17"/>
    <p:sldId id="270" r:id="rId18"/>
    <p:sldId id="284" r:id="rId19"/>
    <p:sldId id="285" r:id="rId20"/>
    <p:sldId id="28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EDC005-7E1B-45F5-BCE1-DD05D0F4277C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61049A2-07BA-4FC1-BDA6-3A88726A2D67}">
      <dgm:prSet/>
      <dgm:spPr/>
      <dgm:t>
        <a:bodyPr/>
        <a:lstStyle/>
        <a:p>
          <a:pPr rtl="0"/>
          <a:r>
            <a:rPr lang="en-US" dirty="0" smtClean="0"/>
            <a:t>Thank You</a:t>
          </a:r>
          <a:endParaRPr lang="en-US" dirty="0"/>
        </a:p>
      </dgm:t>
    </dgm:pt>
    <dgm:pt modelId="{276C0DD1-D533-4EAC-85B0-DFA2E5FBBCAB}" type="parTrans" cxnId="{F7EE54E0-F7A8-421A-A60F-0B6A9A27BA7B}">
      <dgm:prSet/>
      <dgm:spPr/>
      <dgm:t>
        <a:bodyPr/>
        <a:lstStyle/>
        <a:p>
          <a:endParaRPr lang="en-US"/>
        </a:p>
      </dgm:t>
    </dgm:pt>
    <dgm:pt modelId="{362A6098-5EA8-4805-93BF-5980B3A0862B}" type="sibTrans" cxnId="{F7EE54E0-F7A8-421A-A60F-0B6A9A27BA7B}">
      <dgm:prSet/>
      <dgm:spPr/>
      <dgm:t>
        <a:bodyPr/>
        <a:lstStyle/>
        <a:p>
          <a:endParaRPr lang="en-US"/>
        </a:p>
      </dgm:t>
    </dgm:pt>
    <dgm:pt modelId="{8F504E84-465B-4AFD-8B62-7318499B8C54}" type="pres">
      <dgm:prSet presAssocID="{49EDC005-7E1B-45F5-BCE1-DD05D0F4277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126238-6F99-41E2-BFE7-634051516209}" type="pres">
      <dgm:prSet presAssocID="{B61049A2-07BA-4FC1-BDA6-3A88726A2D67}" presName="circ1TxSh" presStyleLbl="vennNode1" presStyleIdx="0" presStyleCnt="1"/>
      <dgm:spPr/>
      <dgm:t>
        <a:bodyPr/>
        <a:lstStyle/>
        <a:p>
          <a:endParaRPr lang="en-US"/>
        </a:p>
      </dgm:t>
    </dgm:pt>
  </dgm:ptLst>
  <dgm:cxnLst>
    <dgm:cxn modelId="{E48C39ED-8069-4318-9B3E-7CA89AE61511}" type="presOf" srcId="{49EDC005-7E1B-45F5-BCE1-DD05D0F4277C}" destId="{8F504E84-465B-4AFD-8B62-7318499B8C54}" srcOrd="0" destOrd="0" presId="urn:microsoft.com/office/officeart/2005/8/layout/venn1"/>
    <dgm:cxn modelId="{F7EE54E0-F7A8-421A-A60F-0B6A9A27BA7B}" srcId="{49EDC005-7E1B-45F5-BCE1-DD05D0F4277C}" destId="{B61049A2-07BA-4FC1-BDA6-3A88726A2D67}" srcOrd="0" destOrd="0" parTransId="{276C0DD1-D533-4EAC-85B0-DFA2E5FBBCAB}" sibTransId="{362A6098-5EA8-4805-93BF-5980B3A0862B}"/>
    <dgm:cxn modelId="{A5BBF9F0-C2A3-45C5-AA5D-661BCA4A5A0F}" type="presOf" srcId="{B61049A2-07BA-4FC1-BDA6-3A88726A2D67}" destId="{58126238-6F99-41E2-BFE7-634051516209}" srcOrd="0" destOrd="0" presId="urn:microsoft.com/office/officeart/2005/8/layout/venn1"/>
    <dgm:cxn modelId="{84386342-2D44-4EE7-9DC9-17227A35EF69}" type="presParOf" srcId="{8F504E84-465B-4AFD-8B62-7318499B8C54}" destId="{58126238-6F99-41E2-BFE7-63405151620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126238-6F99-41E2-BFE7-634051516209}">
      <dsp:nvSpPr>
        <dsp:cNvPr id="0" name=""/>
        <dsp:cNvSpPr/>
      </dsp:nvSpPr>
      <dsp:spPr>
        <a:xfrm>
          <a:off x="1544637" y="0"/>
          <a:ext cx="5140325" cy="514032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Thank You</a:t>
          </a:r>
          <a:endParaRPr lang="en-US" sz="6500" kern="1200" dirty="0"/>
        </a:p>
      </dsp:txBody>
      <dsp:txXfrm>
        <a:off x="2297420" y="752783"/>
        <a:ext cx="3634759" cy="36347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38021-323B-4C9F-8269-6306442B0BA0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B393A2-95CE-49DE-B8EF-56D03C676E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2767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393A2-95CE-49DE-B8EF-56D03C676E7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393A2-95CE-49DE-B8EF-56D03C676E7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393A2-95CE-49DE-B8EF-56D03C676E7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393A2-95CE-49DE-B8EF-56D03C676E7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AFB1-0CA5-48D8-B44A-9EC5006B10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FAE472-2B9A-4831-82C5-296CF461D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AFB1-0CA5-48D8-B44A-9EC5006B10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E472-2B9A-4831-82C5-296CF461D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AFB1-0CA5-48D8-B44A-9EC5006B10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E472-2B9A-4831-82C5-296CF461D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AFB1-0CA5-48D8-B44A-9EC5006B10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FAE472-2B9A-4831-82C5-296CF461D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AFB1-0CA5-48D8-B44A-9EC5006B10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E472-2B9A-4831-82C5-296CF461DF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AFB1-0CA5-48D8-B44A-9EC5006B10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E472-2B9A-4831-82C5-296CF461D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AFB1-0CA5-48D8-B44A-9EC5006B10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0FAE472-2B9A-4831-82C5-296CF461DF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AFB1-0CA5-48D8-B44A-9EC5006B10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E472-2B9A-4831-82C5-296CF461D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AFB1-0CA5-48D8-B44A-9EC5006B10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E472-2B9A-4831-82C5-296CF461D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AFB1-0CA5-48D8-B44A-9EC5006B10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E472-2B9A-4831-82C5-296CF461DF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AFB1-0CA5-48D8-B44A-9EC5006B10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E472-2B9A-4831-82C5-296CF461DF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8BAFB1-0CA5-48D8-B44A-9EC5006B10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FAE472-2B9A-4831-82C5-296CF461DF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Zygomaticus_minor" TargetMode="External"/><Relationship Id="rId13" Type="http://schemas.openxmlformats.org/officeDocument/2006/relationships/hyperlink" Target="http://en.wikipedia.org/wiki/Platysma" TargetMode="External"/><Relationship Id="rId18" Type="http://schemas.openxmlformats.org/officeDocument/2006/relationships/hyperlink" Target="http://en.wikipedia.org/wiki/Levator_palpebrae_superioris" TargetMode="External"/><Relationship Id="rId26" Type="http://schemas.openxmlformats.org/officeDocument/2006/relationships/hyperlink" Target="http://en.wikipedia.org/wiki/Hypoglossal_nerve" TargetMode="External"/><Relationship Id="rId39" Type="http://schemas.openxmlformats.org/officeDocument/2006/relationships/hyperlink" Target="http://en.wikipedia.org/wiki/Accessory_nerve" TargetMode="External"/><Relationship Id="rId3" Type="http://schemas.openxmlformats.org/officeDocument/2006/relationships/hyperlink" Target="http://en.wikipedia.org/wiki/Frontalis_muscle" TargetMode="External"/><Relationship Id="rId21" Type="http://schemas.openxmlformats.org/officeDocument/2006/relationships/hyperlink" Target="http://en.wikipedia.org/wiki/Trigeminal_nerve" TargetMode="External"/><Relationship Id="rId34" Type="http://schemas.openxmlformats.org/officeDocument/2006/relationships/hyperlink" Target="http://en.wikipedia.org/wiki/Stylohyoid" TargetMode="External"/><Relationship Id="rId7" Type="http://schemas.openxmlformats.org/officeDocument/2006/relationships/hyperlink" Target="http://en.wikipedia.org/wiki/Zygomaticus_major" TargetMode="External"/><Relationship Id="rId12" Type="http://schemas.openxmlformats.org/officeDocument/2006/relationships/hyperlink" Target="http://en.wikipedia.org/wiki/Depressor_anguli_oris" TargetMode="External"/><Relationship Id="rId17" Type="http://schemas.openxmlformats.org/officeDocument/2006/relationships/hyperlink" Target="http://en.wikipedia.org/wiki/Nasalis_muscle" TargetMode="External"/><Relationship Id="rId25" Type="http://schemas.openxmlformats.org/officeDocument/2006/relationships/hyperlink" Target="http://en.wikipedia.org/wiki/Genioglossus" TargetMode="External"/><Relationship Id="rId33" Type="http://schemas.openxmlformats.org/officeDocument/2006/relationships/hyperlink" Target="http://en.wikipedia.org/wiki/Digastric" TargetMode="External"/><Relationship Id="rId38" Type="http://schemas.openxmlformats.org/officeDocument/2006/relationships/hyperlink" Target="http://en.wikipedia.org/wiki/Sternocleidomastoid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://en.wikipedia.org/wiki/Orbicularis_oculi" TargetMode="External"/><Relationship Id="rId20" Type="http://schemas.openxmlformats.org/officeDocument/2006/relationships/hyperlink" Target="http://en.wikipedia.org/wiki/Masseter" TargetMode="External"/><Relationship Id="rId29" Type="http://schemas.openxmlformats.org/officeDocument/2006/relationships/hyperlink" Target="http://en.wikipedia.org/wiki/Palatogloss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Orbicularis_oris" TargetMode="External"/><Relationship Id="rId11" Type="http://schemas.openxmlformats.org/officeDocument/2006/relationships/hyperlink" Target="http://en.wikipedia.org/wiki/Depressor_labii_inferioris" TargetMode="External"/><Relationship Id="rId24" Type="http://schemas.openxmlformats.org/officeDocument/2006/relationships/hyperlink" Target="http://en.wikipedia.org/wiki/Lateral_pterygoid" TargetMode="External"/><Relationship Id="rId32" Type="http://schemas.openxmlformats.org/officeDocument/2006/relationships/hyperlink" Target="http://en.wikipedia.org/wiki/Vagus_nerve" TargetMode="External"/><Relationship Id="rId37" Type="http://schemas.openxmlformats.org/officeDocument/2006/relationships/hyperlink" Target="http://en.wikipedia.org/wiki/Cervical_nerve" TargetMode="External"/><Relationship Id="rId5" Type="http://schemas.openxmlformats.org/officeDocument/2006/relationships/hyperlink" Target="http://en.wikipedia.org/wiki/Facial_nerve" TargetMode="External"/><Relationship Id="rId15" Type="http://schemas.openxmlformats.org/officeDocument/2006/relationships/hyperlink" Target="http://en.wikipedia.org/wiki/Mentalis" TargetMode="External"/><Relationship Id="rId23" Type="http://schemas.openxmlformats.org/officeDocument/2006/relationships/hyperlink" Target="http://en.wikipedia.org/wiki/Medial_pterygoid_muscle" TargetMode="External"/><Relationship Id="rId28" Type="http://schemas.openxmlformats.org/officeDocument/2006/relationships/hyperlink" Target="http://en.wikipedia.org/wiki/Hyoglossis" TargetMode="External"/><Relationship Id="rId36" Type="http://schemas.openxmlformats.org/officeDocument/2006/relationships/hyperlink" Target="http://en.wikipedia.org/wiki/Geniohyoid" TargetMode="External"/><Relationship Id="rId10" Type="http://schemas.openxmlformats.org/officeDocument/2006/relationships/hyperlink" Target="http://en.wikipedia.org/wiki/Levator_labii_superioris_alaeque_nasi" TargetMode="External"/><Relationship Id="rId19" Type="http://schemas.openxmlformats.org/officeDocument/2006/relationships/hyperlink" Target="http://en.wikipedia.org/wiki/Oculomotor_nerve" TargetMode="External"/><Relationship Id="rId31" Type="http://schemas.openxmlformats.org/officeDocument/2006/relationships/hyperlink" Target="http://en.wikipedia.org/wiki/Pharyngeal_branch_of_vagus_nerve" TargetMode="External"/><Relationship Id="rId4" Type="http://schemas.openxmlformats.org/officeDocument/2006/relationships/hyperlink" Target="http://en.wikipedia.org/wiki/Occipitalis" TargetMode="External"/><Relationship Id="rId9" Type="http://schemas.openxmlformats.org/officeDocument/2006/relationships/hyperlink" Target="http://en.wikipedia.org/wiki/Levator_labii_superioris" TargetMode="External"/><Relationship Id="rId14" Type="http://schemas.openxmlformats.org/officeDocument/2006/relationships/hyperlink" Target="http://en.wikipedia.org/wiki/Buccinator" TargetMode="External"/><Relationship Id="rId22" Type="http://schemas.openxmlformats.org/officeDocument/2006/relationships/hyperlink" Target="http://en.wikipedia.org/wiki/Temporalis" TargetMode="External"/><Relationship Id="rId27" Type="http://schemas.openxmlformats.org/officeDocument/2006/relationships/hyperlink" Target="http://en.wikipedia.org/wiki/Styloglossus" TargetMode="External"/><Relationship Id="rId30" Type="http://schemas.openxmlformats.org/officeDocument/2006/relationships/hyperlink" Target="http://en.wikipedia.org/wiki/Pharyngeal_plexus" TargetMode="External"/><Relationship Id="rId35" Type="http://schemas.openxmlformats.org/officeDocument/2006/relationships/hyperlink" Target="http://en.wikipedia.org/wiki/Mylohyoid_muscle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Zygomaticus_minor" TargetMode="External"/><Relationship Id="rId13" Type="http://schemas.openxmlformats.org/officeDocument/2006/relationships/hyperlink" Target="http://en.wikipedia.org/wiki/Platysma" TargetMode="External"/><Relationship Id="rId18" Type="http://schemas.openxmlformats.org/officeDocument/2006/relationships/hyperlink" Target="http://en.wikipedia.org/wiki/Levator_palpebrae_superioris" TargetMode="External"/><Relationship Id="rId26" Type="http://schemas.openxmlformats.org/officeDocument/2006/relationships/hyperlink" Target="http://en.wikipedia.org/wiki/Hypoglossal_nerve" TargetMode="External"/><Relationship Id="rId39" Type="http://schemas.openxmlformats.org/officeDocument/2006/relationships/hyperlink" Target="http://en.wikipedia.org/wiki/Accessory_nerve" TargetMode="External"/><Relationship Id="rId3" Type="http://schemas.openxmlformats.org/officeDocument/2006/relationships/hyperlink" Target="http://en.wikipedia.org/wiki/Frontalis_muscle" TargetMode="External"/><Relationship Id="rId21" Type="http://schemas.openxmlformats.org/officeDocument/2006/relationships/hyperlink" Target="http://en.wikipedia.org/wiki/Trigeminal_nerve" TargetMode="External"/><Relationship Id="rId34" Type="http://schemas.openxmlformats.org/officeDocument/2006/relationships/hyperlink" Target="http://en.wikipedia.org/wiki/Stylohyoid" TargetMode="External"/><Relationship Id="rId7" Type="http://schemas.openxmlformats.org/officeDocument/2006/relationships/hyperlink" Target="http://en.wikipedia.org/wiki/Zygomaticus_major" TargetMode="External"/><Relationship Id="rId12" Type="http://schemas.openxmlformats.org/officeDocument/2006/relationships/hyperlink" Target="http://en.wikipedia.org/wiki/Depressor_anguli_oris" TargetMode="External"/><Relationship Id="rId17" Type="http://schemas.openxmlformats.org/officeDocument/2006/relationships/hyperlink" Target="http://en.wikipedia.org/wiki/Nasalis_muscle" TargetMode="External"/><Relationship Id="rId25" Type="http://schemas.openxmlformats.org/officeDocument/2006/relationships/hyperlink" Target="http://en.wikipedia.org/wiki/Genioglossus" TargetMode="External"/><Relationship Id="rId33" Type="http://schemas.openxmlformats.org/officeDocument/2006/relationships/hyperlink" Target="http://en.wikipedia.org/wiki/Digastric" TargetMode="External"/><Relationship Id="rId38" Type="http://schemas.openxmlformats.org/officeDocument/2006/relationships/hyperlink" Target="http://en.wikipedia.org/wiki/Sternocleidomastoid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://en.wikipedia.org/wiki/Orbicularis_oculi" TargetMode="External"/><Relationship Id="rId20" Type="http://schemas.openxmlformats.org/officeDocument/2006/relationships/hyperlink" Target="http://en.wikipedia.org/wiki/Masseter" TargetMode="External"/><Relationship Id="rId29" Type="http://schemas.openxmlformats.org/officeDocument/2006/relationships/hyperlink" Target="http://en.wikipedia.org/wiki/Palatogloss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Orbicularis_oris" TargetMode="External"/><Relationship Id="rId11" Type="http://schemas.openxmlformats.org/officeDocument/2006/relationships/hyperlink" Target="http://en.wikipedia.org/wiki/Depressor_labii_inferioris" TargetMode="External"/><Relationship Id="rId24" Type="http://schemas.openxmlformats.org/officeDocument/2006/relationships/hyperlink" Target="http://en.wikipedia.org/wiki/Lateral_pterygoid" TargetMode="External"/><Relationship Id="rId32" Type="http://schemas.openxmlformats.org/officeDocument/2006/relationships/hyperlink" Target="http://en.wikipedia.org/wiki/Vagus_nerve" TargetMode="External"/><Relationship Id="rId37" Type="http://schemas.openxmlformats.org/officeDocument/2006/relationships/hyperlink" Target="http://en.wikipedia.org/wiki/Cervical_nerve" TargetMode="External"/><Relationship Id="rId5" Type="http://schemas.openxmlformats.org/officeDocument/2006/relationships/hyperlink" Target="http://en.wikipedia.org/wiki/Facial_nerve" TargetMode="External"/><Relationship Id="rId15" Type="http://schemas.openxmlformats.org/officeDocument/2006/relationships/hyperlink" Target="http://en.wikipedia.org/wiki/Mentalis" TargetMode="External"/><Relationship Id="rId23" Type="http://schemas.openxmlformats.org/officeDocument/2006/relationships/hyperlink" Target="http://en.wikipedia.org/wiki/Medial_pterygoid_muscle" TargetMode="External"/><Relationship Id="rId28" Type="http://schemas.openxmlformats.org/officeDocument/2006/relationships/hyperlink" Target="http://en.wikipedia.org/wiki/Hyoglossis" TargetMode="External"/><Relationship Id="rId36" Type="http://schemas.openxmlformats.org/officeDocument/2006/relationships/hyperlink" Target="http://en.wikipedia.org/wiki/Geniohyoid" TargetMode="External"/><Relationship Id="rId10" Type="http://schemas.openxmlformats.org/officeDocument/2006/relationships/hyperlink" Target="http://en.wikipedia.org/wiki/Levator_labii_superioris_alaeque_nasi" TargetMode="External"/><Relationship Id="rId19" Type="http://schemas.openxmlformats.org/officeDocument/2006/relationships/hyperlink" Target="http://en.wikipedia.org/wiki/Oculomotor_nerve" TargetMode="External"/><Relationship Id="rId31" Type="http://schemas.openxmlformats.org/officeDocument/2006/relationships/hyperlink" Target="http://en.wikipedia.org/wiki/Pharyngeal_branch_of_vagus_nerve" TargetMode="External"/><Relationship Id="rId4" Type="http://schemas.openxmlformats.org/officeDocument/2006/relationships/hyperlink" Target="http://en.wikipedia.org/wiki/Occipitalis" TargetMode="External"/><Relationship Id="rId9" Type="http://schemas.openxmlformats.org/officeDocument/2006/relationships/hyperlink" Target="http://en.wikipedia.org/wiki/Levator_labii_superioris" TargetMode="External"/><Relationship Id="rId14" Type="http://schemas.openxmlformats.org/officeDocument/2006/relationships/hyperlink" Target="http://en.wikipedia.org/wiki/Buccinator" TargetMode="External"/><Relationship Id="rId22" Type="http://schemas.openxmlformats.org/officeDocument/2006/relationships/hyperlink" Target="http://en.wikipedia.org/wiki/Temporalis" TargetMode="External"/><Relationship Id="rId27" Type="http://schemas.openxmlformats.org/officeDocument/2006/relationships/hyperlink" Target="http://en.wikipedia.org/wiki/Styloglossus" TargetMode="External"/><Relationship Id="rId30" Type="http://schemas.openxmlformats.org/officeDocument/2006/relationships/hyperlink" Target="http://en.wikipedia.org/wiki/Pharyngeal_plexus" TargetMode="External"/><Relationship Id="rId35" Type="http://schemas.openxmlformats.org/officeDocument/2006/relationships/hyperlink" Target="http://en.wikipedia.org/wiki/Mylohyoid_muscle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-152400" y="1676400"/>
            <a:ext cx="8458200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4000" kern="1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</a:rPr>
              <a:t>NERVE SUPPLY OF ORAL CAVITY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6858000" cy="387032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Posterior 1/3</a:t>
            </a:r>
            <a:r>
              <a:rPr lang="en-US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-Glossopharyngeal nerve (CN IX)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Special Sensory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Innervation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Chorda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tympani nerve (branch of facial nerve) 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Posterior 1/3</a:t>
            </a:r>
            <a:r>
              <a:rPr lang="en-US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Glossopharyngeal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nerve (CN IX)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Floor of mouth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floor of mouth is supplied by-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Lingual branch of trigeminal nerve.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Hypoglossal nerve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Pharyngeal branch of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Vagus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nerve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gingiva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6934200" cy="4784725"/>
          </a:xfrm>
        </p:spPr>
        <p:txBody>
          <a:bodyPr>
            <a:normAutofit fontScale="70000" lnSpcReduction="20000"/>
          </a:bodyPr>
          <a:lstStyle/>
          <a:p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gingiva is well innervated,</a:t>
            </a:r>
          </a:p>
          <a:p>
            <a:pPr>
              <a:lnSpc>
                <a:spcPct val="150000"/>
              </a:lnSpc>
            </a:pPr>
            <a:r>
              <a:rPr lang="en-US" sz="4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Different types of nerve endings such as the </a:t>
            </a:r>
            <a:r>
              <a:rPr lang="en-US" sz="4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Meissner</a:t>
            </a:r>
            <a:r>
              <a:rPr lang="en-US" sz="4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or Krause </a:t>
            </a:r>
            <a:r>
              <a:rPr lang="en-US" sz="4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corpuscules</a:t>
            </a:r>
            <a:r>
              <a:rPr lang="en-US" sz="4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end bulbs, loops or fine fibers that enter the epithelium as </a:t>
            </a:r>
            <a:r>
              <a:rPr lang="en-US" sz="4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ultraterminal</a:t>
            </a:r>
            <a:r>
              <a:rPr lang="en-US" sz="4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fibers supply it with sensory impulses.</a:t>
            </a:r>
            <a:endParaRPr lang="en-US" sz="4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teeth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abudant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nerve supply in the pulp of teeth in the oral cavity.</a:t>
            </a:r>
          </a:p>
          <a:p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peripheral axons form a network of nerves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locatrd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adajacent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to cell rich zone. This is termed as the parietal layer of nerves also known as plexus of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Raschkow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8884920"/>
          <a:ext cx="6972300" cy="1755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00"/>
                <a:gridCol w="2171700"/>
                <a:gridCol w="2628900"/>
              </a:tblGrid>
              <a:tr h="32977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Muscles</a:t>
                      </a:r>
                      <a:r>
                        <a:rPr lang="en-US" b="1" baseline="0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Nerve</a:t>
                      </a:r>
                      <a:r>
                        <a:rPr lang="en-US" b="1" baseline="0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 and function</a:t>
                      </a:r>
                      <a:endParaRPr lang="en-US" dirty="0"/>
                    </a:p>
                  </a:txBody>
                  <a:tcPr/>
                </a:tc>
              </a:tr>
              <a:tr h="577109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</a:rPr>
                        <a:t>Epicranius</a:t>
                      </a: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  <a:hlinkClick r:id="rId3" action="ppaction://hlinkfile" tooltip="Frontalis muscle"/>
                        </a:rPr>
                        <a:t>Frontalis</a:t>
                      </a: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 and </a:t>
                      </a:r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  <a:hlinkClick r:id="rId4" action="ppaction://hlinkfile" tooltip="Occipitalis"/>
                        </a:rPr>
                        <a:t>Occipitalis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eyebrows and scalp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  <a:hlinkClick r:id="rId6" action="ppaction://hlinkfile" tooltip="Orbicularis oris"/>
                        </a:rPr>
                        <a:t>Orbicularis</a:t>
                      </a: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6" action="ppaction://hlinkfile" tooltip="Orbicularis oris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  <a:hlinkClick r:id="rId6" action="ppaction://hlinkfile" tooltip="Orbicularis oris"/>
                        </a:rPr>
                        <a:t>oris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closes lips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7" action="ppaction://hlinkfile" tooltip="Zygomaticus major"/>
                        </a:rPr>
                        <a:t>Zygomaticus major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smiling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8" action="ppaction://hlinkfile" tooltip="Zygomaticus minor"/>
                        </a:rPr>
                        <a:t>Zygomaticus minor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smiling</a:t>
                      </a:r>
                    </a:p>
                  </a:txBody>
                  <a:tcPr anchor="ctr"/>
                </a:tc>
              </a:tr>
              <a:tr h="577109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9" action="ppaction://hlinkfile" tooltip="Levator labii superioris"/>
                        </a:rPr>
                        <a:t>Levator labii superioris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upper lip</a:t>
                      </a:r>
                    </a:p>
                  </a:txBody>
                  <a:tcPr anchor="ctr"/>
                </a:tc>
              </a:tr>
              <a:tr h="824442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10" action="ppaction://hlinkfile" tooltip="Levator labii superioris alaeque nasi"/>
                        </a:rPr>
                        <a:t>Levator labii superioris alaeque nasi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upper lip</a:t>
                      </a:r>
                    </a:p>
                  </a:txBody>
                  <a:tcPr anchor="ctr"/>
                </a:tc>
              </a:tr>
              <a:tr h="57710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11" action="ppaction://hlinkfile" tooltip="Depressor labii inferioris"/>
                        </a:rPr>
                        <a:t>Depressor </a:t>
                      </a:r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  <a:hlinkClick r:id="rId11" action="ppaction://hlinkfile" tooltip="Depressor labii inferioris"/>
                        </a:rPr>
                        <a:t>labii</a:t>
                      </a: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11" action="ppaction://hlinkfile" tooltip="Depressor labii inferioris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  <a:hlinkClick r:id="rId11" action="ppaction://hlinkfile" tooltip="Depressor labii inferioris"/>
                        </a:rPr>
                        <a:t>inferioris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lower lip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12" action="ppaction://hlinkfile" tooltip="Depressor anguli oris"/>
                        </a:rPr>
                        <a:t>Depressor anguli oris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frowning</a:t>
                      </a:r>
                    </a:p>
                  </a:txBody>
                  <a:tcPr anchor="ctr"/>
                </a:tc>
              </a:tr>
              <a:tr h="577109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13" action="ppaction://hlinkfile" tooltip="Platysma"/>
                        </a:rPr>
                        <a:t>Platysma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frowning (during fear or shock)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14" action="ppaction://hlinkfile" tooltip="Buccinator"/>
                        </a:rPr>
                        <a:t>Buccinator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cheeks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15" action="ppaction://hlinkfile" tooltip="Mentalis"/>
                        </a:rPr>
                        <a:t>Mentalis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chin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13" action="ppaction://hlinkfile" tooltip="Platysma"/>
                        </a:rPr>
                        <a:t>Platysma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frowning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  <a:hlinkClick r:id="rId16" action="ppaction://hlinkfile" tooltip="Orbicularis oculi"/>
                        </a:rPr>
                        <a:t>Orbicularis</a:t>
                      </a: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16" action="ppaction://hlinkfile" tooltip="Orbicularis oculi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  <a:hlinkClick r:id="rId16" action="ppaction://hlinkfile" tooltip="Orbicularis oculi"/>
                        </a:rPr>
                        <a:t>oculi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closes eye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  <a:hlinkClick r:id="rId17" action="ppaction://hlinkfile" tooltip="Nasalis muscle"/>
                        </a:rPr>
                        <a:t>Nasalis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flare nostrils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77109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18" action="ppaction://hlinkfile" tooltip="Levator palpebrae superioris"/>
                        </a:rPr>
                        <a:t>Levator palpebrae superioris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  <a:hlinkClick r:id="rId19" action="ppaction://hlinkfile" tooltip="Oculomotor nerve"/>
                        </a:rPr>
                        <a:t>oculomotor</a:t>
                      </a: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19" action="ppaction://hlinkfile" tooltip="Oculomotor nerve"/>
                        </a:rPr>
                        <a:t> nerve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upper eyelid</a:t>
                      </a:r>
                    </a:p>
                  </a:txBody>
                  <a:tcPr anchor="ctr"/>
                </a:tc>
              </a:tr>
              <a:tr h="577109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20" action="ppaction://hlinkfile" tooltip="Masseter"/>
                        </a:rPr>
                        <a:t>Masseter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21" action="ppaction://hlinkfile" tooltip="Trigeminal nerve"/>
                        </a:rPr>
                        <a:t>Trigeminal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closing and protruding mandible,</a:t>
                      </a:r>
                    </a:p>
                  </a:txBody>
                  <a:tcPr anchor="ctr"/>
                </a:tc>
              </a:tr>
              <a:tr h="824442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22" action="ppaction://hlinkfile" tooltip="Temporalis"/>
                        </a:rPr>
                        <a:t>Temporalis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Trigeminal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elevates and controls side to side movement of mandible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23" action="ppaction://hlinkfile" tooltip="Medial pterygoid muscle"/>
                        </a:rPr>
                        <a:t>Medial pterygoid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Trigeminal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elevates mandible,</a:t>
                      </a:r>
                    </a:p>
                  </a:txBody>
                  <a:tcPr anchor="ctr"/>
                </a:tc>
              </a:tr>
              <a:tr h="577109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24" action="ppaction://hlinkfile" tooltip="Lateral pterygoid"/>
                        </a:rPr>
                        <a:t>Lateral pterygoid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Trigeminal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protracts mandible, opens mouth.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25" action="ppaction://hlinkfile" tooltip="Genioglossus"/>
                        </a:rPr>
                        <a:t>Genioglossus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26" action="ppaction://hlinkfile" tooltip="Hypoglossal nerve"/>
                        </a:rPr>
                        <a:t>hypoglossal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protraction,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27" action="ppaction://hlinkfile" tooltip="Styloglossus"/>
                        </a:rPr>
                        <a:t>Styloglossus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hypoglossal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elevation and retraction,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  <a:hlinkClick r:id="rId28" action="ppaction://hlinkfile" tooltip="Hyoglossis"/>
                        </a:rPr>
                        <a:t>Hypoglossus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hypoglossal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depresses tongue</a:t>
                      </a:r>
                    </a:p>
                  </a:txBody>
                  <a:tcPr anchor="ctr"/>
                </a:tc>
              </a:tr>
              <a:tr h="824442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29" action="ppaction://hlinkfile" tooltip="Palatoglossus"/>
                        </a:rPr>
                        <a:t>Palatoglossus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30" action="ppaction://hlinkfile" tooltip="Pharyngeal plexus"/>
                        </a:rPr>
                        <a:t>Pharyngeal plexus</a:t>
                      </a:r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31" action="ppaction://hlinkfile" tooltip="Pharyngeal branch of vagus nerve"/>
                        </a:rPr>
                        <a:t>pharyngeal branch</a:t>
                      </a:r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 of </a:t>
                      </a:r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32" action="ppaction://hlinkfile" tooltip="Vagus nerve"/>
                        </a:rPr>
                        <a:t>vagus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elevates tongue while swallowing</a:t>
                      </a:r>
                    </a:p>
                  </a:txBody>
                  <a:tcPr anchor="ctr"/>
                </a:tc>
              </a:tr>
              <a:tr h="577109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33" action="ppaction://hlinkfile" tooltip="Digastric"/>
                        </a:rPr>
                        <a:t>Digastric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21" action="ppaction://hlinkfile" tooltip="Trigeminal nerve"/>
                        </a:rPr>
                        <a:t>Trigeminal nerve</a:t>
                      </a:r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 and </a:t>
                      </a:r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hyoid and mandible movement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34" action="ppaction://hlinkfile" tooltip="Stylohyoid"/>
                        </a:rPr>
                        <a:t>Stylohyoid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elevates hyoid</a:t>
                      </a:r>
                    </a:p>
                  </a:txBody>
                  <a:tcPr anchor="ctr"/>
                </a:tc>
              </a:tr>
              <a:tr h="577109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  <a:hlinkClick r:id="rId35" action="ppaction://hlinkfile" tooltip="Mylohyoid muscle"/>
                        </a:rPr>
                        <a:t>Mylohyoid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21" action="ppaction://hlinkfile" tooltip="Trigeminal nerve"/>
                        </a:rPr>
                        <a:t>Trigeminal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hyoid and mandible movement</a:t>
                      </a:r>
                    </a:p>
                  </a:txBody>
                  <a:tcPr anchor="ctr"/>
                </a:tc>
              </a:tr>
              <a:tr h="577109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36" action="ppaction://hlinkfile" tooltip="Geniohyoid"/>
                        </a:rPr>
                        <a:t>Geniohyoid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37" action="ppaction://hlinkfile" tooltip="Cervical nerve"/>
                        </a:rPr>
                        <a:t>Cervical nerve</a:t>
                      </a:r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 C-1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hyoid, tongue, and mandible movement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  <a:hlinkClick r:id="rId38" action="ppaction://hlinkfile" tooltip="Sternocleidomastoid"/>
                        </a:rPr>
                        <a:t>Sternocleidomastoid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39" action="ppaction://hlinkfile" tooltip="Accessory nerve"/>
                        </a:rPr>
                        <a:t>Accessory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nodding and turning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304800"/>
          <a:ext cx="8382000" cy="6248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4000"/>
                <a:gridCol w="2794000"/>
                <a:gridCol w="2794000"/>
              </a:tblGrid>
              <a:tr h="947411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Muscles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Nerve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Location and function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53444">
                <a:tc>
                  <a:txBody>
                    <a:bodyPr/>
                    <a:lstStyle/>
                    <a:p>
                      <a:r>
                        <a:rPr lang="en-US" sz="2400" u="non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Epicranius</a:t>
                      </a:r>
                      <a:r>
                        <a:rPr lang="en-US" sz="240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2400" u="non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Frontalis</a:t>
                      </a:r>
                      <a:r>
                        <a:rPr lang="en-US" sz="2400" u="none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and </a:t>
                      </a:r>
                      <a:r>
                        <a:rPr lang="en-US" sz="2400" u="non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Occipitalis</a:t>
                      </a:r>
                      <a:endParaRPr lang="en-US" sz="240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facial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eyebrows and scalp</a:t>
                      </a:r>
                    </a:p>
                  </a:txBody>
                  <a:tcPr anchor="ctr"/>
                </a:tc>
              </a:tr>
              <a:tr h="548897">
                <a:tc>
                  <a:txBody>
                    <a:bodyPr/>
                    <a:lstStyle/>
                    <a:p>
                      <a:r>
                        <a:rPr lang="en-US" sz="2400" u="non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Orbicularis</a:t>
                      </a:r>
                      <a:r>
                        <a:rPr lang="en-US" sz="240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u="non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oris</a:t>
                      </a:r>
                      <a:endParaRPr lang="en-US" sz="240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facial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closes lips</a:t>
                      </a:r>
                    </a:p>
                  </a:txBody>
                  <a:tcPr anchor="ctr"/>
                </a:tc>
              </a:tr>
              <a:tr h="548897">
                <a:tc>
                  <a:txBody>
                    <a:bodyPr/>
                    <a:lstStyle/>
                    <a:p>
                      <a:r>
                        <a:rPr lang="en-US" sz="2400" u="non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Zygomaticus</a:t>
                      </a:r>
                      <a:r>
                        <a:rPr lang="en-US" sz="240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major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facial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smiling</a:t>
                      </a:r>
                    </a:p>
                  </a:txBody>
                  <a:tcPr anchor="ctr"/>
                </a:tc>
              </a:tr>
              <a:tr h="548897">
                <a:tc>
                  <a:txBody>
                    <a:bodyPr/>
                    <a:lstStyle/>
                    <a:p>
                      <a:r>
                        <a:rPr lang="en-US" sz="2400" u="non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Zygomaticus</a:t>
                      </a:r>
                      <a:r>
                        <a:rPr lang="en-US" sz="240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minor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facial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smiling</a:t>
                      </a:r>
                    </a:p>
                  </a:txBody>
                  <a:tcPr anchor="ctr"/>
                </a:tc>
              </a:tr>
              <a:tr h="947411">
                <a:tc>
                  <a:txBody>
                    <a:bodyPr/>
                    <a:lstStyle/>
                    <a:p>
                      <a:r>
                        <a:rPr lang="en-US" sz="2400" u="non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Levator</a:t>
                      </a:r>
                      <a:r>
                        <a:rPr lang="en-US" sz="240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u="non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labii</a:t>
                      </a:r>
                      <a:r>
                        <a:rPr lang="en-US" sz="240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u="non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superioris</a:t>
                      </a:r>
                      <a:endParaRPr lang="en-US" sz="240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facial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upper lip</a:t>
                      </a:r>
                    </a:p>
                  </a:txBody>
                  <a:tcPr anchor="ctr"/>
                </a:tc>
              </a:tr>
              <a:tr h="1353444">
                <a:tc>
                  <a:txBody>
                    <a:bodyPr/>
                    <a:lstStyle/>
                    <a:p>
                      <a:r>
                        <a:rPr lang="en-US" sz="2400" u="non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Levator</a:t>
                      </a:r>
                      <a:r>
                        <a:rPr lang="en-US" sz="240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u="non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labii</a:t>
                      </a:r>
                      <a:r>
                        <a:rPr lang="en-US" sz="240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u="non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superioris</a:t>
                      </a:r>
                      <a:r>
                        <a:rPr lang="en-US" sz="240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u="non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alaeque</a:t>
                      </a:r>
                      <a:r>
                        <a:rPr lang="en-US" sz="240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u="non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nasi</a:t>
                      </a:r>
                      <a:endParaRPr lang="en-US" sz="240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facial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upper lip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8884920"/>
          <a:ext cx="6972300" cy="1755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00"/>
                <a:gridCol w="2171700"/>
                <a:gridCol w="2628900"/>
              </a:tblGrid>
              <a:tr h="32977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Muscles</a:t>
                      </a:r>
                      <a:r>
                        <a:rPr lang="en-US" b="1" baseline="0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Nerve</a:t>
                      </a:r>
                      <a:r>
                        <a:rPr lang="en-US" b="1" baseline="0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 and function</a:t>
                      </a:r>
                      <a:endParaRPr lang="en-US" dirty="0"/>
                    </a:p>
                  </a:txBody>
                  <a:tcPr/>
                </a:tc>
              </a:tr>
              <a:tr h="577109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</a:rPr>
                        <a:t>Epicranius</a:t>
                      </a: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  <a:hlinkClick r:id="rId3" action="ppaction://hlinkfile" tooltip="Frontalis muscle"/>
                        </a:rPr>
                        <a:t>Frontalis</a:t>
                      </a: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 and </a:t>
                      </a:r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  <a:hlinkClick r:id="rId4" action="ppaction://hlinkfile" tooltip="Occipitalis"/>
                        </a:rPr>
                        <a:t>Occipitalis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eyebrows and scalp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  <a:hlinkClick r:id="rId6" action="ppaction://hlinkfile" tooltip="Orbicularis oris"/>
                        </a:rPr>
                        <a:t>Orbicularis</a:t>
                      </a: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6" action="ppaction://hlinkfile" tooltip="Orbicularis oris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  <a:hlinkClick r:id="rId6" action="ppaction://hlinkfile" tooltip="Orbicularis oris"/>
                        </a:rPr>
                        <a:t>oris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closes lips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7" action="ppaction://hlinkfile" tooltip="Zygomaticus major"/>
                        </a:rPr>
                        <a:t>Zygomaticus major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smiling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8" action="ppaction://hlinkfile" tooltip="Zygomaticus minor"/>
                        </a:rPr>
                        <a:t>Zygomaticus minor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smiling</a:t>
                      </a:r>
                    </a:p>
                  </a:txBody>
                  <a:tcPr anchor="ctr"/>
                </a:tc>
              </a:tr>
              <a:tr h="577109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9" action="ppaction://hlinkfile" tooltip="Levator labii superioris"/>
                        </a:rPr>
                        <a:t>Levator labii superioris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upper lip</a:t>
                      </a:r>
                    </a:p>
                  </a:txBody>
                  <a:tcPr anchor="ctr"/>
                </a:tc>
              </a:tr>
              <a:tr h="824442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10" action="ppaction://hlinkfile" tooltip="Levator labii superioris alaeque nasi"/>
                        </a:rPr>
                        <a:t>Levator labii superioris alaeque nasi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upper lip</a:t>
                      </a:r>
                    </a:p>
                  </a:txBody>
                  <a:tcPr anchor="ctr"/>
                </a:tc>
              </a:tr>
              <a:tr h="57710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11" action="ppaction://hlinkfile" tooltip="Depressor labii inferioris"/>
                        </a:rPr>
                        <a:t>Depressor </a:t>
                      </a:r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  <a:hlinkClick r:id="rId11" action="ppaction://hlinkfile" tooltip="Depressor labii inferioris"/>
                        </a:rPr>
                        <a:t>labii</a:t>
                      </a: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11" action="ppaction://hlinkfile" tooltip="Depressor labii inferioris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  <a:hlinkClick r:id="rId11" action="ppaction://hlinkfile" tooltip="Depressor labii inferioris"/>
                        </a:rPr>
                        <a:t>inferioris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lower lip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12" action="ppaction://hlinkfile" tooltip="Depressor anguli oris"/>
                        </a:rPr>
                        <a:t>Depressor anguli oris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frowning</a:t>
                      </a:r>
                    </a:p>
                  </a:txBody>
                  <a:tcPr anchor="ctr"/>
                </a:tc>
              </a:tr>
              <a:tr h="577109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13" action="ppaction://hlinkfile" tooltip="Platysma"/>
                        </a:rPr>
                        <a:t>Platysma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frowning (during fear or shock)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14" action="ppaction://hlinkfile" tooltip="Buccinator"/>
                        </a:rPr>
                        <a:t>Buccinator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cheeks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15" action="ppaction://hlinkfile" tooltip="Mentalis"/>
                        </a:rPr>
                        <a:t>Mentalis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chin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13" action="ppaction://hlinkfile" tooltip="Platysma"/>
                        </a:rPr>
                        <a:t>Platysma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frowning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  <a:hlinkClick r:id="rId16" action="ppaction://hlinkfile" tooltip="Orbicularis oculi"/>
                        </a:rPr>
                        <a:t>Orbicularis</a:t>
                      </a: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16" action="ppaction://hlinkfile" tooltip="Orbicularis oculi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  <a:hlinkClick r:id="rId16" action="ppaction://hlinkfile" tooltip="Orbicularis oculi"/>
                        </a:rPr>
                        <a:t>oculi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closes eye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  <a:hlinkClick r:id="rId17" action="ppaction://hlinkfile" tooltip="Nasalis muscle"/>
                        </a:rPr>
                        <a:t>Nasalis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flare nostrils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77109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18" action="ppaction://hlinkfile" tooltip="Levator palpebrae superioris"/>
                        </a:rPr>
                        <a:t>Levator palpebrae superioris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  <a:hlinkClick r:id="rId19" action="ppaction://hlinkfile" tooltip="Oculomotor nerve"/>
                        </a:rPr>
                        <a:t>oculomotor</a:t>
                      </a: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19" action="ppaction://hlinkfile" tooltip="Oculomotor nerve"/>
                        </a:rPr>
                        <a:t> nerve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upper eyelid</a:t>
                      </a:r>
                    </a:p>
                  </a:txBody>
                  <a:tcPr anchor="ctr"/>
                </a:tc>
              </a:tr>
              <a:tr h="577109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20" action="ppaction://hlinkfile" tooltip="Masseter"/>
                        </a:rPr>
                        <a:t>Masseter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21" action="ppaction://hlinkfile" tooltip="Trigeminal nerve"/>
                        </a:rPr>
                        <a:t>Trigeminal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closing and protruding mandible,</a:t>
                      </a:r>
                    </a:p>
                  </a:txBody>
                  <a:tcPr anchor="ctr"/>
                </a:tc>
              </a:tr>
              <a:tr h="824442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22" action="ppaction://hlinkfile" tooltip="Temporalis"/>
                        </a:rPr>
                        <a:t>Temporalis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Trigeminal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elevates and controls side to side movement of mandible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23" action="ppaction://hlinkfile" tooltip="Medial pterygoid muscle"/>
                        </a:rPr>
                        <a:t>Medial pterygoid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Trigeminal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elevates mandible,</a:t>
                      </a:r>
                    </a:p>
                  </a:txBody>
                  <a:tcPr anchor="ctr"/>
                </a:tc>
              </a:tr>
              <a:tr h="577109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24" action="ppaction://hlinkfile" tooltip="Lateral pterygoid"/>
                        </a:rPr>
                        <a:t>Lateral pterygoid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Trigeminal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protracts mandible, opens mouth.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25" action="ppaction://hlinkfile" tooltip="Genioglossus"/>
                        </a:rPr>
                        <a:t>Genioglossus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26" action="ppaction://hlinkfile" tooltip="Hypoglossal nerve"/>
                        </a:rPr>
                        <a:t>hypoglossal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protraction,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27" action="ppaction://hlinkfile" tooltip="Styloglossus"/>
                        </a:rPr>
                        <a:t>Styloglossus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hypoglossal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elevation and retraction,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  <a:hlinkClick r:id="rId28" action="ppaction://hlinkfile" tooltip="Hyoglossis"/>
                        </a:rPr>
                        <a:t>Hypoglossus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hypoglossal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depresses tongue</a:t>
                      </a:r>
                    </a:p>
                  </a:txBody>
                  <a:tcPr anchor="ctr"/>
                </a:tc>
              </a:tr>
              <a:tr h="824442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29" action="ppaction://hlinkfile" tooltip="Palatoglossus"/>
                        </a:rPr>
                        <a:t>Palatoglossus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30" action="ppaction://hlinkfile" tooltip="Pharyngeal plexus"/>
                        </a:rPr>
                        <a:t>Pharyngeal plexus</a:t>
                      </a:r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31" action="ppaction://hlinkfile" tooltip="Pharyngeal branch of vagus nerve"/>
                        </a:rPr>
                        <a:t>pharyngeal branch</a:t>
                      </a:r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 of </a:t>
                      </a:r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32" action="ppaction://hlinkfile" tooltip="Vagus nerve"/>
                        </a:rPr>
                        <a:t>vagus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elevates tongue while swallowing</a:t>
                      </a:r>
                    </a:p>
                  </a:txBody>
                  <a:tcPr anchor="ctr"/>
                </a:tc>
              </a:tr>
              <a:tr h="577109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33" action="ppaction://hlinkfile" tooltip="Digastric"/>
                        </a:rPr>
                        <a:t>Digastric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21" action="ppaction://hlinkfile" tooltip="Trigeminal nerve"/>
                        </a:rPr>
                        <a:t>Trigeminal nerve</a:t>
                      </a:r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 and </a:t>
                      </a:r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hyoid and mandible movement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34" action="ppaction://hlinkfile" tooltip="Stylohyoid"/>
                        </a:rPr>
                        <a:t>Stylohyoid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5" action="ppaction://hlinkfile" tooltip="Facial nerve"/>
                        </a:rPr>
                        <a:t>Facial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elevates hyoid</a:t>
                      </a:r>
                    </a:p>
                  </a:txBody>
                  <a:tcPr anchor="ctr"/>
                </a:tc>
              </a:tr>
              <a:tr h="577109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  <a:hlinkClick r:id="rId35" action="ppaction://hlinkfile" tooltip="Mylohyoid muscle"/>
                        </a:rPr>
                        <a:t>Mylohyoid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  <a:hlinkClick r:id="rId21" action="ppaction://hlinkfile" tooltip="Trigeminal nerve"/>
                        </a:rPr>
                        <a:t>Trigeminal nerve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hyoid and mandible movement</a:t>
                      </a:r>
                    </a:p>
                  </a:txBody>
                  <a:tcPr anchor="ctr"/>
                </a:tc>
              </a:tr>
              <a:tr h="577109"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36" action="ppaction://hlinkfile" tooltip="Geniohyoid"/>
                        </a:rPr>
                        <a:t>Geniohyoid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37" action="ppaction://hlinkfile" tooltip="Cervical nerve"/>
                        </a:rPr>
                        <a:t>Cervical nerve</a:t>
                      </a:r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 C-1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hyoid, tongue, and mandible movement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  <a:hlinkClick r:id="rId38" action="ppaction://hlinkfile" tooltip="Sternocleidomastoid"/>
                        </a:rPr>
                        <a:t>Sternocleidomastoid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  <a:hlinkClick r:id="rId39" action="ppaction://hlinkfile" tooltip="Accessory nerve"/>
                        </a:rPr>
                        <a:t>Accessory nerve</a:t>
                      </a:r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Times New Roman" pitchFamily="18" charset="0"/>
                          <a:cs typeface="Times New Roman" pitchFamily="18" charset="0"/>
                        </a:rPr>
                        <a:t>nodding and turning</a:t>
                      </a: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29777"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52400"/>
          <a:ext cx="8610600" cy="6522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200"/>
                <a:gridCol w="2870200"/>
                <a:gridCol w="2870200"/>
              </a:tblGrid>
              <a:tr h="94741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Muscles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Nerve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Location and function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53444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Depressor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labii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inferioris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Facial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nerve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Lower lip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8897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Depressor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anguli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oris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facial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frowning</a:t>
                      </a:r>
                    </a:p>
                  </a:txBody>
                  <a:tcPr anchor="ctr"/>
                </a:tc>
              </a:tr>
              <a:tr h="548897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Platysma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facial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frowning (during fear or shock)</a:t>
                      </a:r>
                    </a:p>
                  </a:txBody>
                  <a:tcPr anchor="ctr"/>
                </a:tc>
              </a:tr>
              <a:tr h="548897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Buccinator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facial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cheeks</a:t>
                      </a:r>
                    </a:p>
                  </a:txBody>
                  <a:tcPr anchor="ctr"/>
                </a:tc>
              </a:tr>
              <a:tr h="947411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Mentalis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facial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chin</a:t>
                      </a:r>
                    </a:p>
                  </a:txBody>
                  <a:tcPr anchor="ctr"/>
                </a:tc>
              </a:tr>
              <a:tr h="1353444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Platysma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facial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frowning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131793"/>
          <a:ext cx="8839200" cy="6573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6400"/>
                <a:gridCol w="2946400"/>
                <a:gridCol w="2946400"/>
              </a:tblGrid>
              <a:tr h="8053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Muscles </a:t>
                      </a:r>
                    </a:p>
                    <a:p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Nerve</a:t>
                      </a:r>
                      <a:r>
                        <a:rPr lang="en-US" sz="2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Location and function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77239"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Orbicularis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oris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Facial </a:t>
                      </a: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closes eye</a:t>
                      </a:r>
                    </a:p>
                  </a:txBody>
                  <a:tcPr anchor="ctr"/>
                </a:tc>
              </a:tr>
              <a:tr h="6935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Masseter</a:t>
                      </a:r>
                      <a:endParaRPr lang="en-US" sz="2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Trigeminal nerve</a:t>
                      </a:r>
                    </a:p>
                    <a:p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closing and protruding mandible,</a:t>
                      </a:r>
                    </a:p>
                    <a:p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7334">
                <a:tc>
                  <a:txBody>
                    <a:bodyPr/>
                    <a:lstStyle/>
                    <a:p>
                      <a:r>
                        <a:rPr lang="en-US" sz="2200" dirty="0" err="1">
                          <a:latin typeface="Times New Roman" pitchFamily="18" charset="0"/>
                          <a:cs typeface="Times New Roman" pitchFamily="18" charset="0"/>
                        </a:rPr>
                        <a:t>Temporalis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latin typeface="Times New Roman" pitchFamily="18" charset="0"/>
                          <a:cs typeface="Times New Roman" pitchFamily="18" charset="0"/>
                        </a:rPr>
                        <a:t>Trigeminal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elevates and controls side to side movement of mandible</a:t>
                      </a:r>
                    </a:p>
                  </a:txBody>
                  <a:tcPr anchor="ctr"/>
                </a:tc>
              </a:tr>
              <a:tr h="466594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Medial </a:t>
                      </a:r>
                      <a:r>
                        <a:rPr lang="en-US" sz="2200" dirty="0" err="1">
                          <a:latin typeface="Times New Roman" pitchFamily="18" charset="0"/>
                          <a:cs typeface="Times New Roman" pitchFamily="18" charset="0"/>
                        </a:rPr>
                        <a:t>pterygoid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Trigeminal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elevates mandible,</a:t>
                      </a:r>
                    </a:p>
                  </a:txBody>
                  <a:tcPr anchor="ctr"/>
                </a:tc>
              </a:tr>
              <a:tr h="544105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Lateral </a:t>
                      </a:r>
                      <a:r>
                        <a:rPr lang="en-US" sz="2200" dirty="0" err="1">
                          <a:latin typeface="Times New Roman" pitchFamily="18" charset="0"/>
                          <a:cs typeface="Times New Roman" pitchFamily="18" charset="0"/>
                        </a:rPr>
                        <a:t>pterygoid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latin typeface="Times New Roman" pitchFamily="18" charset="0"/>
                          <a:cs typeface="Times New Roman" pitchFamily="18" charset="0"/>
                        </a:rPr>
                        <a:t>Trigeminal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latin typeface="Times New Roman" pitchFamily="18" charset="0"/>
                          <a:cs typeface="Times New Roman" pitchFamily="18" charset="0"/>
                        </a:rPr>
                        <a:t>protracts mandible, opens mouth.</a:t>
                      </a:r>
                    </a:p>
                  </a:txBody>
                  <a:tcPr anchor="ctr"/>
                </a:tc>
              </a:tr>
              <a:tr h="805354">
                <a:tc>
                  <a:txBody>
                    <a:bodyPr/>
                    <a:lstStyle/>
                    <a:p>
                      <a:r>
                        <a:rPr lang="en-US" sz="2200" dirty="0" err="1">
                          <a:latin typeface="Times New Roman" pitchFamily="18" charset="0"/>
                          <a:cs typeface="Times New Roman" pitchFamily="18" charset="0"/>
                        </a:rPr>
                        <a:t>Genioglossus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Hypoglossal </a:t>
                      </a: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protraction,</a:t>
                      </a:r>
                    </a:p>
                  </a:txBody>
                  <a:tcPr anchor="ctr"/>
                </a:tc>
              </a:tr>
              <a:tr h="762706">
                <a:tc>
                  <a:txBody>
                    <a:bodyPr/>
                    <a:lstStyle/>
                    <a:p>
                      <a:r>
                        <a:rPr lang="en-US" sz="2200" dirty="0" err="1">
                          <a:latin typeface="Times New Roman" pitchFamily="18" charset="0"/>
                          <a:cs typeface="Times New Roman" pitchFamily="18" charset="0"/>
                        </a:rPr>
                        <a:t>Styloglossus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Hypoglossal </a:t>
                      </a: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elevation and retraction,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140578"/>
          <a:ext cx="8763000" cy="6605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1000"/>
                <a:gridCol w="2921000"/>
                <a:gridCol w="2921000"/>
              </a:tblGrid>
              <a:tr h="886978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Muscles 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Nerve</a:t>
                      </a:r>
                      <a:r>
                        <a:rPr lang="en-US" sz="2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Location and function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56014"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Hypoglossus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Hypoglossal </a:t>
                      </a: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latin typeface="Times New Roman" pitchFamily="18" charset="0"/>
                          <a:cs typeface="Times New Roman" pitchFamily="18" charset="0"/>
                        </a:rPr>
                        <a:t>depresses tongue</a:t>
                      </a:r>
                    </a:p>
                  </a:txBody>
                  <a:tcPr anchor="ctr"/>
                </a:tc>
              </a:tr>
              <a:tr h="1080485">
                <a:tc>
                  <a:txBody>
                    <a:bodyPr/>
                    <a:lstStyle/>
                    <a:p>
                      <a:r>
                        <a:rPr lang="en-US" sz="2200" dirty="0" err="1">
                          <a:latin typeface="Times New Roman" pitchFamily="18" charset="0"/>
                          <a:cs typeface="Times New Roman" pitchFamily="18" charset="0"/>
                        </a:rPr>
                        <a:t>Palatoglossus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Pharyngeal plexus, pharyngeal branch of </a:t>
                      </a:r>
                      <a:r>
                        <a:rPr lang="en-US" sz="2200" dirty="0" err="1">
                          <a:latin typeface="Times New Roman" pitchFamily="18" charset="0"/>
                          <a:cs typeface="Times New Roman" pitchFamily="18" charset="0"/>
                        </a:rPr>
                        <a:t>vagus</a:t>
                      </a: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latin typeface="Times New Roman" pitchFamily="18" charset="0"/>
                          <a:cs typeface="Times New Roman" pitchFamily="18" charset="0"/>
                        </a:rPr>
                        <a:t>elevates tongue while swallowing</a:t>
                      </a:r>
                    </a:p>
                  </a:txBody>
                  <a:tcPr anchor="ctr"/>
                </a:tc>
              </a:tr>
              <a:tr h="750337">
                <a:tc>
                  <a:txBody>
                    <a:bodyPr/>
                    <a:lstStyle/>
                    <a:p>
                      <a:r>
                        <a:rPr lang="en-US" sz="2200" dirty="0" err="1">
                          <a:latin typeface="Times New Roman" pitchFamily="18" charset="0"/>
                          <a:cs typeface="Times New Roman" pitchFamily="18" charset="0"/>
                        </a:rPr>
                        <a:t>Digastric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Trigeminal nerve and Facial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latin typeface="Times New Roman" pitchFamily="18" charset="0"/>
                          <a:cs typeface="Times New Roman" pitchFamily="18" charset="0"/>
                        </a:rPr>
                        <a:t>hyoid and mandible movement</a:t>
                      </a:r>
                    </a:p>
                  </a:txBody>
                  <a:tcPr anchor="ctr"/>
                </a:tc>
              </a:tr>
              <a:tr h="513885"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Stylohyoid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Facial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>
                          <a:latin typeface="Times New Roman" pitchFamily="18" charset="0"/>
                          <a:cs typeface="Times New Roman" pitchFamily="18" charset="0"/>
                        </a:rPr>
                        <a:t>elevates hyoid</a:t>
                      </a:r>
                    </a:p>
                  </a:txBody>
                  <a:tcPr anchor="ctr"/>
                </a:tc>
              </a:tr>
              <a:tr h="750337">
                <a:tc>
                  <a:txBody>
                    <a:bodyPr/>
                    <a:lstStyle/>
                    <a:p>
                      <a:r>
                        <a:rPr lang="en-US" sz="2200" dirty="0" err="1">
                          <a:latin typeface="Times New Roman" pitchFamily="18" charset="0"/>
                          <a:cs typeface="Times New Roman" pitchFamily="18" charset="0"/>
                        </a:rPr>
                        <a:t>Mylohyoid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Trigeminal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hyoid and mandible movement</a:t>
                      </a:r>
                    </a:p>
                  </a:txBody>
                  <a:tcPr anchor="ctr"/>
                </a:tc>
              </a:tr>
              <a:tr h="886978">
                <a:tc>
                  <a:txBody>
                    <a:bodyPr/>
                    <a:lstStyle/>
                    <a:p>
                      <a:r>
                        <a:rPr lang="en-US" sz="2200" dirty="0" err="1">
                          <a:latin typeface="Times New Roman" pitchFamily="18" charset="0"/>
                          <a:cs typeface="Times New Roman" pitchFamily="18" charset="0"/>
                        </a:rPr>
                        <a:t>Geniohyoid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Cervical nerve C-1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hyoid, tongue, and mandible movement</a:t>
                      </a:r>
                    </a:p>
                  </a:txBody>
                  <a:tcPr anchor="ctr"/>
                </a:tc>
              </a:tr>
              <a:tr h="840008">
                <a:tc>
                  <a:txBody>
                    <a:bodyPr/>
                    <a:lstStyle/>
                    <a:p>
                      <a:r>
                        <a:rPr lang="en-US" sz="2200" dirty="0" err="1">
                          <a:latin typeface="Times New Roman" pitchFamily="18" charset="0"/>
                          <a:cs typeface="Times New Roman" pitchFamily="18" charset="0"/>
                        </a:rPr>
                        <a:t>Sternocleidomastoid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Accessory nerve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nodding and turning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>
                <a:effectLst/>
                <a:latin typeface="Times New Roman" pitchFamily="18" charset="0"/>
                <a:cs typeface="Times New Roman" pitchFamily="18" charset="0"/>
              </a:rPr>
              <a:t>Summary 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Enumerate various nerves s that supply the oral cavity that is-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Lips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Buccal mucosa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Palate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Tongue 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Floor of mouth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Gingiva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Teeth 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>
                <a:effectLst/>
                <a:latin typeface="+mn-lt"/>
                <a:cs typeface="Times New Roman" pitchFamily="18" charset="0"/>
              </a:rPr>
              <a:t>BIBLIOGRAPHY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Color Atlas And Text Book Of Oral Anatomy, Histology Berkovitz, B. 1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Oral Development and Histology  Avery, j. K.1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Oral Histology : Development, Structure and Function Tencate, 4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Dental Embryology, Histology &amp; Anatomy. Marry Bath- Balogh Inergaret. 2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Purpose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 THE END OF THIS LECTURE THE STUDENT MUST BE ABLE TO-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Enumerate various nerves s that supply the oral cavity that is-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Lips</a:t>
            </a:r>
          </a:p>
          <a:p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Buccal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mucosa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Palate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Tongue 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Floor of mouth</a:t>
            </a:r>
          </a:p>
          <a:p>
            <a:r>
              <a:rPr lang="en-US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Gingiva</a:t>
            </a:r>
            <a:endParaRPr lang="en-US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Teeth </a:t>
            </a:r>
          </a:p>
          <a:p>
            <a:endParaRPr lang="en-US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914400"/>
          <a:ext cx="8229600" cy="5140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Learning 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307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At the end of the lecture the student should be able to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44343748"/>
              </p:ext>
            </p:extLst>
          </p:nvPr>
        </p:nvGraphicFramePr>
        <p:xfrm>
          <a:off x="304800" y="1981200"/>
          <a:ext cx="8686800" cy="1402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3124200"/>
                <a:gridCol w="1219200"/>
                <a:gridCol w="1447800"/>
                <a:gridCol w="1143000"/>
                <a:gridCol w="1143000"/>
              </a:tblGrid>
              <a:tr h="762245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S.N.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Learning Objectives 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Domain 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Level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Criteria 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Condition </a:t>
                      </a:r>
                      <a:endParaRPr lang="en-US" sz="1800" dirty="0"/>
                    </a:p>
                  </a:txBody>
                  <a:tcPr marT="45734" marB="45734"/>
                </a:tc>
              </a:tr>
              <a:tr h="456955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Enumerate various nerves s that supply the oral cavity </a:t>
                      </a:r>
                      <a:endParaRPr lang="en-US" dirty="0" smtClean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4" marB="4573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00813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LIPS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fontScale="85000" lnSpcReduction="20000"/>
          </a:bodyPr>
          <a:lstStyle/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</a:pPr>
            <a:r>
              <a:rPr lang="en-US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Sensory Nerves of the Lips-</a:t>
            </a:r>
          </a:p>
          <a:p>
            <a:pPr>
              <a:lnSpc>
                <a:spcPct val="160000"/>
              </a:lnSpc>
            </a:pPr>
            <a:r>
              <a:rPr lang="en-US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sensory nerves of the upper and lower lips are from the </a:t>
            </a:r>
            <a:r>
              <a:rPr lang="en-US" sz="3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infraorbital</a:t>
            </a:r>
            <a:r>
              <a:rPr lang="en-US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3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mental nerves</a:t>
            </a:r>
            <a:r>
              <a:rPr lang="en-US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which are branches of the maxillary (CN V</a:t>
            </a:r>
            <a:r>
              <a:rPr lang="en-US" sz="38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and </a:t>
            </a:r>
            <a:r>
              <a:rPr lang="en-US" sz="3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mandibular</a:t>
            </a:r>
            <a:r>
              <a:rPr lang="en-US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(CN V</a:t>
            </a:r>
            <a:r>
              <a:rPr lang="en-US" sz="38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nerves. </a:t>
            </a:r>
          </a:p>
          <a:p>
            <a:pPr>
              <a:lnSpc>
                <a:spcPct val="160000"/>
              </a:lnSpc>
              <a:buNone/>
            </a:pPr>
            <a:r>
              <a:rPr lang="en-US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lnSpc>
                <a:spcPct val="160000"/>
              </a:lnSpc>
            </a:pPr>
            <a:endParaRPr lang="en-US" sz="3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Buccal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mucosa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Sensory Nerves of the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buccal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mucosa-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These are branches of the maxillary and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mandibular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nerves. 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They supply the skin of the cheeks and the mucous membrane lining the cheeks.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PALATE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Nerves of the Palate -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sensory nerves of the palate, which are branches of the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pterygopalatine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ganglion, are the greater and lesser palatine nerves. 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They accompany the arteries through the greater and lesser palatine foramina, respectively. 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6781800" cy="37179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greater palatine nerve supplies the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gingivae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mucous membrane, and glands of the hard palate.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lesser palatine nerve supplies the soft palate. </a:t>
            </a: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6477000" cy="452596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Another branch of the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pterygopalatine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ganglion, the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nasopalatine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nerve, emerges from the incisive foramen and supplies the mucous membrane of the anterior part of the hard palate. 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7924800" cy="4267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3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Anterior 2/3 of tongue- </a:t>
            </a:r>
            <a:r>
              <a:rPr lang="en-US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Motor </a:t>
            </a:r>
            <a:r>
              <a:rPr lang="en-US" sz="3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Innervation</a:t>
            </a:r>
            <a:r>
              <a:rPr lang="en-US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All muscles by hypoglossal nerve (CN XII)  except </a:t>
            </a:r>
            <a:r>
              <a:rPr lang="en-US" sz="3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palatoglossus</a:t>
            </a:r>
            <a:r>
              <a:rPr lang="en-US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muscle (by the pharyngeal plexus) </a:t>
            </a:r>
          </a:p>
          <a:p>
            <a:pPr>
              <a:lnSpc>
                <a:spcPct val="150000"/>
              </a:lnSpc>
            </a:pPr>
            <a:r>
              <a:rPr lang="en-US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General Sensory </a:t>
            </a:r>
            <a:r>
              <a:rPr lang="en-US" sz="3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Innervation</a:t>
            </a:r>
            <a:r>
              <a:rPr lang="en-US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Lingual nerve (branch of </a:t>
            </a:r>
            <a:r>
              <a:rPr lang="en-US" sz="3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mandibular</a:t>
            </a:r>
            <a:r>
              <a:rPr lang="en-US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nerve CN V</a:t>
            </a:r>
            <a:r>
              <a:rPr lang="en-US" sz="35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endParaRPr lang="en-US" sz="3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336</TotalTime>
  <Words>1132</Words>
  <Application>Microsoft Office PowerPoint</Application>
  <PresentationFormat>On-screen Show (4:3)</PresentationFormat>
  <Paragraphs>360</Paragraphs>
  <Slides>20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Trek</vt:lpstr>
      <vt:lpstr>Slide 1</vt:lpstr>
      <vt:lpstr>Purpose Statement</vt:lpstr>
      <vt:lpstr>Learning Objectives </vt:lpstr>
      <vt:lpstr>LIPS</vt:lpstr>
      <vt:lpstr>Buccal mucosa</vt:lpstr>
      <vt:lpstr>PALATE</vt:lpstr>
      <vt:lpstr>Slide 7</vt:lpstr>
      <vt:lpstr>Slide 8</vt:lpstr>
      <vt:lpstr>Tongue</vt:lpstr>
      <vt:lpstr>Slide 10</vt:lpstr>
      <vt:lpstr>Floor of mouth</vt:lpstr>
      <vt:lpstr>gingiva</vt:lpstr>
      <vt:lpstr>teeth</vt:lpstr>
      <vt:lpstr>Slide 14</vt:lpstr>
      <vt:lpstr>Slide 15</vt:lpstr>
      <vt:lpstr>Slide 16</vt:lpstr>
      <vt:lpstr>Slide 17</vt:lpstr>
      <vt:lpstr>Summary </vt:lpstr>
      <vt:lpstr>BIBLIOGRAPHY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ORAL PATHOLOGY AND MICROBIOLOGY SHARAD PAWAR DENTAL COLLEGE</dc:title>
  <dc:creator>Gazal</dc:creator>
  <cp:lastModifiedBy>HOD</cp:lastModifiedBy>
  <cp:revision>22</cp:revision>
  <dcterms:created xsi:type="dcterms:W3CDTF">2012-04-25T14:15:12Z</dcterms:created>
  <dcterms:modified xsi:type="dcterms:W3CDTF">2018-02-05T05:15:00Z</dcterms:modified>
</cp:coreProperties>
</file>