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3" r:id="rId2"/>
    <p:sldId id="324" r:id="rId3"/>
    <p:sldId id="343" r:id="rId4"/>
    <p:sldId id="270" r:id="rId5"/>
    <p:sldId id="273" r:id="rId6"/>
    <p:sldId id="275" r:id="rId7"/>
    <p:sldId id="276" r:id="rId8"/>
    <p:sldId id="277" r:id="rId9"/>
    <p:sldId id="274" r:id="rId10"/>
    <p:sldId id="279" r:id="rId11"/>
    <p:sldId id="281" r:id="rId12"/>
    <p:sldId id="280" r:id="rId13"/>
    <p:sldId id="288" r:id="rId14"/>
    <p:sldId id="278" r:id="rId15"/>
    <p:sldId id="331" r:id="rId16"/>
    <p:sldId id="287" r:id="rId17"/>
    <p:sldId id="282" r:id="rId18"/>
    <p:sldId id="283" r:id="rId19"/>
    <p:sldId id="294" r:id="rId20"/>
    <p:sldId id="332" r:id="rId21"/>
    <p:sldId id="295" r:id="rId22"/>
    <p:sldId id="296" r:id="rId23"/>
    <p:sldId id="334" r:id="rId24"/>
    <p:sldId id="298" r:id="rId25"/>
    <p:sldId id="338" r:id="rId26"/>
    <p:sldId id="339" r:id="rId27"/>
    <p:sldId id="341" r:id="rId28"/>
    <p:sldId id="342" r:id="rId29"/>
    <p:sldId id="336" r:id="rId30"/>
    <p:sldId id="337" r:id="rId31"/>
    <p:sldId id="320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434" y="-10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MORPHOLOGY OF DECIDUOUS TEETH - 1</a:t>
            </a:r>
            <a:endParaRPr lang="en-I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143000" y="4113213"/>
            <a:ext cx="7010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Dept Of Dental Anatomy, Embryology &amp; Histology</a:t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2784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INCISAL ASPECT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incisal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ridge is straight and bisects the crown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labiolingually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outline of the crown from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incisal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aspect emphasizes the crests of the contour at the cervical third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labially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lingually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Definite taper is evident toward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cingulum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on the lingual side.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786" y="1196752"/>
            <a:ext cx="7186634" cy="51278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labial surface from this view presents a flat surface that is slightly convex 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lingual surface presents a flattened surface that is slightly concave.</a:t>
            </a:r>
          </a:p>
          <a:p>
            <a:pPr>
              <a:lnSpc>
                <a:spcPct val="150000"/>
              </a:lnSpc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62891" t="43411" r="26862" b="43000"/>
          <a:stretch>
            <a:fillRect/>
          </a:stretch>
        </p:blipFill>
        <p:spPr bwMode="auto">
          <a:xfrm>
            <a:off x="5868144" y="3796745"/>
            <a:ext cx="1800200" cy="1790569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435280" cy="780696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MANDIBULAR LATERAL INCISOR</a:t>
            </a:r>
            <a:endParaRPr lang="en-IN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2" y="2111714"/>
            <a:ext cx="7329510" cy="43891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Lateral incisor is larger in all aspects compared to primary central incisor except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labiolingually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lingual surface of the crown between the marginal ridges may be more concave.</a:t>
            </a:r>
          </a:p>
          <a:p>
            <a:pPr>
              <a:lnSpc>
                <a:spcPct val="150000"/>
              </a:lnSpc>
            </a:pP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8611" t="49883" r="41344" b="15950"/>
          <a:stretch>
            <a:fillRect/>
          </a:stretch>
        </p:blipFill>
        <p:spPr bwMode="auto">
          <a:xfrm>
            <a:off x="179512" y="260648"/>
            <a:ext cx="1584176" cy="360040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95536" y="3933056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LABIAL ASPECT</a:t>
            </a:r>
            <a:endParaRPr lang="en-IN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41191" t="55237" r="35979" b="3926"/>
          <a:stretch>
            <a:fillRect/>
          </a:stretch>
        </p:blipFill>
        <p:spPr bwMode="auto">
          <a:xfrm>
            <a:off x="1979712" y="2060848"/>
            <a:ext cx="1512168" cy="3606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123728" y="5807005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LINGUAL ASPECT</a:t>
            </a:r>
            <a:endParaRPr lang="en-IN" b="1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 l="45381" t="52258" r="37586" b="13093"/>
          <a:stretch>
            <a:fillRect/>
          </a:stretch>
        </p:blipFill>
        <p:spPr bwMode="auto">
          <a:xfrm>
            <a:off x="4283968" y="360040"/>
            <a:ext cx="1487889" cy="3645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355976" y="4150821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MESIAL ASPECT</a:t>
            </a:r>
            <a:endParaRPr lang="en-IN" b="1" dirty="0">
              <a:solidFill>
                <a:srgbClr val="C00000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 l="48033" t="42044" r="41208" b="43000"/>
          <a:stretch>
            <a:fillRect/>
          </a:stretch>
        </p:blipFill>
        <p:spPr bwMode="auto">
          <a:xfrm>
            <a:off x="6804248" y="1844824"/>
            <a:ext cx="1512168" cy="1576471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80696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MANDIBULAR  CANINE</a:t>
            </a:r>
            <a:endParaRPr lang="en-IN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7686700" cy="43891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When compared to maxillary canine ,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mandibular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canine has crown which is perhaps 0.5mm shorter and root is at least 2mm shorter.</a:t>
            </a:r>
          </a:p>
          <a:p>
            <a:pPr>
              <a:lnSpc>
                <a:spcPct val="150000"/>
              </a:lnSpc>
              <a:buNone/>
            </a:pP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76" y="1935480"/>
            <a:ext cx="6829444" cy="43891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Mesiodistal measurement of the mandibular canine is greater when compared with its mesiodistal measurement at the contact areas than is that of maxillary canine.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029" t="47149" r="61389" b="12927"/>
          <a:stretch>
            <a:fillRect/>
          </a:stretch>
        </p:blipFill>
        <p:spPr bwMode="auto">
          <a:xfrm>
            <a:off x="179512" y="260648"/>
            <a:ext cx="1440160" cy="3672408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95536" y="4068553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LABIAL ASPECT</a:t>
            </a:r>
            <a:endParaRPr lang="en-IN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62119" t="52383" r="16468" b="3926"/>
          <a:stretch>
            <a:fillRect/>
          </a:stretch>
        </p:blipFill>
        <p:spPr bwMode="auto">
          <a:xfrm>
            <a:off x="2428860" y="1214422"/>
            <a:ext cx="1314509" cy="35761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346022" y="5072074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LINGUAL ASPECT</a:t>
            </a:r>
            <a:endParaRPr lang="en-IN" b="1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l="70114" t="50508" r="10286" b="8893"/>
          <a:stretch>
            <a:fillRect/>
          </a:stretch>
        </p:blipFill>
        <p:spPr bwMode="auto">
          <a:xfrm>
            <a:off x="4572000" y="428604"/>
            <a:ext cx="1512168" cy="3634689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846352" y="414908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MESIAL ASPECT</a:t>
            </a:r>
            <a:endParaRPr lang="en-IN" b="1" dirty="0">
              <a:solidFill>
                <a:srgbClr val="C00000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 l="32150" t="42044" r="56578" b="43000"/>
          <a:stretch>
            <a:fillRect/>
          </a:stretch>
        </p:blipFill>
        <p:spPr bwMode="auto">
          <a:xfrm>
            <a:off x="6444208" y="2132856"/>
            <a:ext cx="1584176" cy="1576471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660232" y="3933056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INCISAL ASPECT</a:t>
            </a:r>
            <a:endParaRPr lang="en-IN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cervical ridges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labially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lingually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are not as pronounced than those of maxillary canine.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Distal slope is longer than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slope.</a:t>
            </a:r>
          </a:p>
          <a:p>
            <a:pPr>
              <a:lnSpc>
                <a:spcPct val="150000"/>
              </a:lnSpc>
            </a:pP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MAXILLARY  FIRST  MOLAR</a:t>
            </a:r>
            <a:endParaRPr lang="en-IN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BUCCAL  ASPECT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Widest measurement is at the contact</a:t>
            </a:r>
          </a:p>
          <a:p>
            <a:pPr>
              <a:lnSpc>
                <a:spcPct val="150000"/>
              </a:lnSpc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areas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mesially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and distally.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crown converges toward the cervix ,with the measurement at the cervix being fully 2mm less than the measurement at the contact areas.</a:t>
            </a:r>
          </a:p>
          <a:p>
            <a:pPr>
              <a:lnSpc>
                <a:spcPct val="150000"/>
              </a:lnSpc>
            </a:pP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51979" t="4153" r="27990" b="56498"/>
          <a:stretch>
            <a:fillRect/>
          </a:stretch>
        </p:blipFill>
        <p:spPr bwMode="auto">
          <a:xfrm>
            <a:off x="6804248" y="1628800"/>
            <a:ext cx="1728192" cy="25460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836712"/>
            <a:ext cx="7034554" cy="54878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occlusal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line is slightly scalloped with no definite cusp form.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buccal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surface is smooth and little evidence of developmental grooves is noted.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It is much smaller in all measurements than the second molar.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Purpose Statement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IN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At the end of the lecture, learners should be able to describe the morphology of :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 smtClean="0"/>
              <a:t>Mandibular central incisor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 smtClean="0"/>
              <a:t> Mandibular lateral incisor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 smtClean="0"/>
              <a:t> Mandibular canine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Maxillary first molar</a:t>
            </a:r>
            <a:endParaRPr lang="en-IN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6900882" cy="43891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Roots are slender and long and they spread widely.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All three roots may be seen from this aspect.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Distal root is shorter than the mesial.</a:t>
            </a:r>
            <a:endParaRPr lang="en-IN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8112"/>
            <a:ext cx="6686568" cy="43891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bifurcation of the roots begins almost immediately at the cervical line.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root trunk on the permanent molars is much heavier , with a greater distance between the cervical lines to the point of bifurcation.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80728"/>
            <a:ext cx="6606496" cy="547260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LINGUAL ASPECT</a:t>
            </a:r>
          </a:p>
          <a:p>
            <a:pPr>
              <a:buNone/>
            </a:pPr>
            <a:endParaRPr lang="en-US" sz="28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crown converges considerably in the lingual direction.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Mesiolingual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cusp is the most prominent , longest and the sharpest cusp.</a:t>
            </a:r>
          </a:p>
          <a:p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7329510" cy="43891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Distolingual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cusp is poorly defined ; it is small and rounded.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All three roots may be seen from this aspect.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Lingual root is larger than the others.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764704"/>
            <a:ext cx="6677934" cy="547260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MESIAL ASPECT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dimension at the cervical third is </a:t>
            </a:r>
          </a:p>
          <a:p>
            <a:pPr>
              <a:lnSpc>
                <a:spcPct val="150000"/>
              </a:lnSpc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greater than the dimension at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occlusal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third.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mesiolingual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cusp is longer and sharper than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mesiobuccal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cusp.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8961" t="14246" r="51030" b="53230"/>
          <a:stretch>
            <a:fillRect/>
          </a:stretch>
        </p:blipFill>
        <p:spPr bwMode="auto">
          <a:xfrm>
            <a:off x="7020272" y="50709"/>
            <a:ext cx="1944216" cy="2370179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80728"/>
            <a:ext cx="8686800" cy="547260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DISTAL ASPECT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crown is narrower distally than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mesially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; it tapers towards the distal end.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distobuccal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cusp is long and sharp and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distolingual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cusp is poorly developed.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Distobuccal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root is superimposed on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mesiobuccal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root.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80728"/>
            <a:ext cx="6963686" cy="547260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OCCLUSAL ASPECT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calibration of the distance between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mesiobuccal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line angle and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distobuccal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line angle is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defintely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greater than the calibration between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mesiolingual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line angle and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distolingual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line angle 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6900882" cy="527186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well defined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buccal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developmental groove divides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mesiobuccal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cusp and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distobuccal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cusp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occlusally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Distal marginal ridge is thin and poorly developed in comparison with the mesial marginal ridge.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6972320" cy="43891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Oblique ridge is present i.e. a well defined triangular ridge connecting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mesiobuccal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cusp with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distobuccal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cusp.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Summary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en-US" sz="2800" dirty="0" smtClean="0"/>
              <a:t>The morphology of :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 smtClean="0"/>
              <a:t>Mandibular central incisor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 smtClean="0"/>
              <a:t> Mandibular lateral incisor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 smtClean="0"/>
              <a:t> Mandibular canine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Maxillary first molar</a:t>
            </a:r>
            <a:endParaRPr lang="en-IN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/>
                <a:latin typeface="Times New Roman" pitchFamily="18" charset="0"/>
                <a:cs typeface="Times New Roman" pitchFamily="18" charset="0"/>
              </a:rPr>
              <a:t>Learning Objectives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8515"/>
            <a:ext cx="8229600" cy="714301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/>
                <a:latin typeface="Times New Roman" pitchFamily="18" charset="0"/>
                <a:cs typeface="Times New Roman" pitchFamily="18" charset="0"/>
              </a:rPr>
              <a:t>At the end of the lecture the student should be able to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90070604"/>
              </p:ext>
            </p:extLst>
          </p:nvPr>
        </p:nvGraphicFramePr>
        <p:xfrm>
          <a:off x="304800" y="1981200"/>
          <a:ext cx="8686800" cy="3986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3153544"/>
                <a:gridCol w="1512168"/>
                <a:gridCol w="1008112"/>
                <a:gridCol w="1008112"/>
                <a:gridCol w="1395264"/>
              </a:tblGrid>
              <a:tr h="51169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S.N.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Learning Objectives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Domain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Level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Criteria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Condition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800" dirty="0" smtClean="0"/>
                        <a:t>Describe</a:t>
                      </a:r>
                      <a:r>
                        <a:rPr lang="en-US" sz="1800" baseline="0" dirty="0" smtClean="0"/>
                        <a:t> morphology of </a:t>
                      </a:r>
                      <a:r>
                        <a:rPr lang="en-US" sz="1800" dirty="0" smtClean="0"/>
                        <a:t>Mandibular central incisor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800" dirty="0" smtClean="0"/>
                        <a:t>Describe</a:t>
                      </a:r>
                      <a:r>
                        <a:rPr lang="en-US" sz="1800" baseline="0" dirty="0" smtClean="0"/>
                        <a:t> morphology of </a:t>
                      </a:r>
                      <a:r>
                        <a:rPr lang="en-US" sz="1800" dirty="0" smtClean="0"/>
                        <a:t>Mandibular lateral incisor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800" dirty="0" smtClean="0"/>
                        <a:t>Describe</a:t>
                      </a:r>
                      <a:r>
                        <a:rPr lang="en-US" sz="1800" baseline="0" dirty="0" smtClean="0"/>
                        <a:t> morphology of </a:t>
                      </a:r>
                      <a:r>
                        <a:rPr lang="en-US" sz="1800" dirty="0" smtClean="0"/>
                        <a:t>Mandibular canine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Describe</a:t>
                      </a:r>
                      <a:r>
                        <a:rPr lang="en-US" sz="1800" baseline="0" dirty="0" smtClean="0"/>
                        <a:t> morphology of 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Maxillary first molar</a:t>
                      </a:r>
                      <a:endParaRPr lang="en-IN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smtClean="0"/>
                        <a:t>To carve </a:t>
                      </a:r>
                      <a:r>
                        <a:rPr lang="en-US" sz="1800" dirty="0" smtClean="0"/>
                        <a:t>Mandibular central, Lateral,</a:t>
                      </a:r>
                      <a:r>
                        <a:rPr lang="en-US" sz="1800" baseline="0" dirty="0" smtClean="0"/>
                        <a:t> and canine and maxillary </a:t>
                      </a:r>
                      <a:r>
                        <a:rPr lang="en-US" sz="1800" baseline="0" smtClean="0"/>
                        <a:t>first molar </a:t>
                      </a:r>
                      <a:endParaRPr lang="en-IN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 &amp; Psychomotor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02478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Bibliography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Color Atlas And Text Book Of Oral Anatomy, Histology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Berkovitz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B. 1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edition.</a:t>
            </a:r>
          </a:p>
          <a:p>
            <a:pPr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Oral Development and Histology  Avery, j. K.1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edition.</a:t>
            </a:r>
          </a:p>
          <a:p>
            <a:pPr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Orban's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Oral Histology and Embryology  Bhaskar, s. N.11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edition.</a:t>
            </a:r>
          </a:p>
          <a:p>
            <a:pPr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Oral Histology : Development, Structure and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Funct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Tencate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a. R. 4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edition.</a:t>
            </a:r>
          </a:p>
          <a:p>
            <a:pPr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Dental Embryology, Histology &amp; Anatomy. Marry Bath-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Balogh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Inergaret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2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edition.</a:t>
            </a:r>
          </a:p>
          <a:p>
            <a:pPr>
              <a:buNone/>
            </a:pPr>
            <a:endParaRPr lang="en-US" sz="28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2420888"/>
            <a:ext cx="7571184" cy="39037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8000" b="1" dirty="0" smtClean="0">
                <a:solidFill>
                  <a:srgbClr val="C00000"/>
                </a:solidFill>
              </a:rPr>
              <a:t>THANK  YOU…</a:t>
            </a:r>
            <a:endParaRPr lang="en-IN" sz="8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568952" cy="780696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MANDIBULAR CENTRAL INCISOR</a:t>
            </a:r>
            <a:endParaRPr lang="en-IN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752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LABIAL ASPECT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Has flat surface with no developmental grooves.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and distal sides of the crown are tapered evenly from the contact areas ,with the measurement being less at the cervix.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Crown is wide in proportion to its length.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" y="1052736"/>
            <a:ext cx="6203032" cy="43891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Root of primary central incisor is long and evenly tapered down to the apex, which is pointed.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root is almost twice the length of the crown.</a:t>
            </a:r>
            <a:endParaRPr lang="en-IN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60478" t="48515" r="16940" b="14584"/>
          <a:stretch>
            <a:fillRect/>
          </a:stretch>
        </p:blipFill>
        <p:spPr bwMode="auto">
          <a:xfrm>
            <a:off x="6559970" y="1268760"/>
            <a:ext cx="2116486" cy="4611314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5842992" cy="55446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LINGUAL ASPECT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The lingual surface of the crown at the middle third and the incisal third may have a flattened surface level with the marginal ridges, 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It may present a slight concavity ,called the lingual fossa.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2166" t="53810" r="56906" b="7664"/>
          <a:stretch>
            <a:fillRect/>
          </a:stretch>
        </p:blipFill>
        <p:spPr bwMode="auto">
          <a:xfrm>
            <a:off x="7020272" y="1275306"/>
            <a:ext cx="1728192" cy="4241926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7758138" cy="55446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MESIAL  ASPECT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incisal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ridge is centered over the </a:t>
            </a:r>
          </a:p>
          <a:p>
            <a:pPr>
              <a:lnSpc>
                <a:spcPct val="150000"/>
              </a:lnSpc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center of the root and between the crest  of the curvature of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crown,labially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lingually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Labiolingual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measurement is only about a millimeter less than that of the primary maxillary central incisor.</a:t>
            </a:r>
          </a:p>
          <a:p>
            <a:pPr>
              <a:lnSpc>
                <a:spcPct val="150000"/>
              </a:lnSpc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5194920" cy="43891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apex presents a more blunt appearance than is found with the lingual or labial aspects.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8081" t="54708" r="63952" b="12743"/>
          <a:stretch>
            <a:fillRect/>
          </a:stretch>
        </p:blipFill>
        <p:spPr bwMode="auto">
          <a:xfrm>
            <a:off x="6444208" y="1196752"/>
            <a:ext cx="1813918" cy="4219798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278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DISTAL ASPECT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Outline from the distal aspect is the reverse of that found from the mesial aspect.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Cervical line of the crown is less curved toward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incisal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ridge than on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surface.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Developmental depression is found on the distal side of the root.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1217</TotalTime>
  <Words>1015</Words>
  <Application>Microsoft Office PowerPoint</Application>
  <PresentationFormat>On-screen Show (4:3)</PresentationFormat>
  <Paragraphs>128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Flow</vt:lpstr>
      <vt:lpstr>MORPHOLOGY OF DECIDUOUS TEETH - 1</vt:lpstr>
      <vt:lpstr>       Purpose Statement </vt:lpstr>
      <vt:lpstr>Learning Objectives </vt:lpstr>
      <vt:lpstr>MANDIBULAR CENTRAL INCISOR</vt:lpstr>
      <vt:lpstr>Slide 5</vt:lpstr>
      <vt:lpstr>Slide 6</vt:lpstr>
      <vt:lpstr>Slide 7</vt:lpstr>
      <vt:lpstr>Slide 8</vt:lpstr>
      <vt:lpstr>Slide 9</vt:lpstr>
      <vt:lpstr>Slide 10</vt:lpstr>
      <vt:lpstr>Slide 11</vt:lpstr>
      <vt:lpstr>MANDIBULAR LATERAL INCISOR</vt:lpstr>
      <vt:lpstr>Slide 13</vt:lpstr>
      <vt:lpstr>MANDIBULAR  CANINE</vt:lpstr>
      <vt:lpstr>Slide 15</vt:lpstr>
      <vt:lpstr>Slide 16</vt:lpstr>
      <vt:lpstr>Slide 17</vt:lpstr>
      <vt:lpstr>MAXILLARY  FIRST  MOLAR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Summary</vt:lpstr>
      <vt:lpstr>Bibliography </vt:lpstr>
      <vt:lpstr>Slide 31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MORPHOLOGY OF DECIDUOUS TEETH</dc:title>
  <dc:creator>girish</dc:creator>
  <cp:lastModifiedBy>HOD</cp:lastModifiedBy>
  <cp:revision>40</cp:revision>
  <dcterms:created xsi:type="dcterms:W3CDTF">2012-05-02T10:56:10Z</dcterms:created>
  <dcterms:modified xsi:type="dcterms:W3CDTF">2018-02-05T04:58:46Z</dcterms:modified>
</cp:coreProperties>
</file>